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7"/>
    <p:restoredTop sz="94649"/>
  </p:normalViewPr>
  <p:slideViewPr>
    <p:cSldViewPr snapToGrid="0" snapToObjects="1">
      <p:cViewPr varScale="1">
        <p:scale>
          <a:sx n="67" d="100"/>
          <a:sy n="67" d="100"/>
        </p:scale>
        <p:origin x="1112" y="208"/>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9E62FE6-1F44-474B-93B3-74BB5809AA5D}"/>
              </a:ext>
            </a:extLst>
          </p:cNvPr>
          <p:cNvSpPr>
            <a:spLocks noGrp="1"/>
          </p:cNvSpPr>
          <p:nvPr>
            <p:ph type="pic" sz="quarter" idx="10"/>
          </p:nvPr>
        </p:nvSpPr>
        <p:spPr>
          <a:xfrm>
            <a:off x="13513396" y="0"/>
            <a:ext cx="10870603" cy="13716000"/>
          </a:xfrm>
          <a:prstGeom prst="rect">
            <a:avLst/>
          </a:prstGeom>
          <a:blipFill>
            <a:blip r:embed="rId2"/>
            <a:srcRect/>
            <a:stretch>
              <a:fillRect l="-13087" r="-13087"/>
            </a:stretch>
          </a:blipFill>
        </p:spPr>
        <p:txBody>
          <a:bodyPr/>
          <a:lstStyle>
            <a:lvl1pPr>
              <a:defRPr sz="3000"/>
            </a:lvl1pPr>
          </a:lstStyle>
          <a:p>
            <a:endParaRPr lang="en-US"/>
          </a:p>
        </p:txBody>
      </p:sp>
    </p:spTree>
    <p:extLst>
      <p:ext uri="{BB962C8B-B14F-4D97-AF65-F5344CB8AC3E}">
        <p14:creationId xmlns:p14="http://schemas.microsoft.com/office/powerpoint/2010/main" val="235815423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Galler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6101759"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26C61EAA-7CF0-7D43-9B8B-694564F63918}"/>
              </a:ext>
            </a:extLst>
          </p:cNvPr>
          <p:cNvSpPr>
            <a:spLocks noGrp="1"/>
          </p:cNvSpPr>
          <p:nvPr>
            <p:ph type="pic" sz="quarter" idx="11"/>
          </p:nvPr>
        </p:nvSpPr>
        <p:spPr>
          <a:xfrm>
            <a:off x="12225131"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18307011"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5A1BD75F-E405-9543-BDB2-79813E0552E8}"/>
              </a:ext>
            </a:extLst>
          </p:cNvPr>
          <p:cNvSpPr>
            <a:spLocks noGrp="1"/>
          </p:cNvSpPr>
          <p:nvPr>
            <p:ph type="pic" sz="quarter" idx="13"/>
          </p:nvPr>
        </p:nvSpPr>
        <p:spPr>
          <a:xfrm>
            <a:off x="19879"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Tree>
    <p:extLst>
      <p:ext uri="{BB962C8B-B14F-4D97-AF65-F5344CB8AC3E}">
        <p14:creationId xmlns:p14="http://schemas.microsoft.com/office/powerpoint/2010/main" val="376870784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Gallery 2">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647348" y="1955723"/>
            <a:ext cx="6991886" cy="5232484"/>
          </a:xfrm>
          <a:prstGeom prst="rect">
            <a:avLst/>
          </a:prstGeom>
          <a:blipFill>
            <a:blip r:embed="rId2"/>
            <a:srcRect/>
            <a:stretch>
              <a:fillRect t="-16813" b="-16813"/>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9910A02A-C61B-2F4D-A132-B368F546C91B}"/>
              </a:ext>
            </a:extLst>
          </p:cNvPr>
          <p:cNvSpPr>
            <a:spLocks noGrp="1"/>
          </p:cNvSpPr>
          <p:nvPr>
            <p:ph type="pic" sz="quarter" idx="13"/>
          </p:nvPr>
        </p:nvSpPr>
        <p:spPr>
          <a:xfrm>
            <a:off x="647348" y="7640905"/>
            <a:ext cx="6991886" cy="6057998"/>
          </a:xfrm>
          <a:prstGeom prst="rect">
            <a:avLst/>
          </a:prstGeom>
          <a:blipFill>
            <a:blip r:embed="rId2"/>
            <a:srcRect/>
            <a:stretch>
              <a:fillRect t="-7708" b="-7708"/>
            </a:stretch>
          </a:blipFill>
        </p:spPr>
        <p:txBody>
          <a:bodyPr/>
          <a:lstStyle>
            <a:lvl1pPr>
              <a:defRPr sz="3000"/>
            </a:lvl1pPr>
          </a:lstStyle>
          <a:p>
            <a:endParaRPr lang="en-US"/>
          </a:p>
        </p:txBody>
      </p:sp>
      <p:sp>
        <p:nvSpPr>
          <p:cNvPr id="13" name="Picture Placeholder 4">
            <a:extLst>
              <a:ext uri="{FF2B5EF4-FFF2-40B4-BE49-F238E27FC236}">
                <a16:creationId xmlns:a16="http://schemas.microsoft.com/office/drawing/2014/main" id="{B6946F51-9896-9544-8B46-FC3BA7D76269}"/>
              </a:ext>
            </a:extLst>
          </p:cNvPr>
          <p:cNvSpPr>
            <a:spLocks noGrp="1"/>
          </p:cNvSpPr>
          <p:nvPr>
            <p:ph type="pic" sz="quarter" idx="14"/>
          </p:nvPr>
        </p:nvSpPr>
        <p:spPr>
          <a:xfrm>
            <a:off x="8141452" y="5003687"/>
            <a:ext cx="6158153" cy="8695216"/>
          </a:xfrm>
          <a:prstGeom prst="rect">
            <a:avLst/>
          </a:prstGeom>
          <a:blipFill>
            <a:blip r:embed="rId2"/>
            <a:srcRect/>
            <a:stretch>
              <a:fillRect l="-20599" r="-20599"/>
            </a:stretch>
          </a:blipFill>
        </p:spPr>
        <p:txBody>
          <a:bodyPr/>
          <a:lstStyle>
            <a:lvl1pPr>
              <a:defRPr sz="3000"/>
            </a:lvl1pPr>
          </a:lstStyle>
          <a:p>
            <a:endParaRPr lang="en-US"/>
          </a:p>
        </p:txBody>
      </p:sp>
    </p:spTree>
    <p:extLst>
      <p:ext uri="{BB962C8B-B14F-4D97-AF65-F5344CB8AC3E}">
        <p14:creationId xmlns:p14="http://schemas.microsoft.com/office/powerpoint/2010/main" val="6734212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Gallery 3">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7642482" y="6764970"/>
            <a:ext cx="6086785" cy="6951030"/>
          </a:xfrm>
          <a:prstGeom prst="rect">
            <a:avLst/>
          </a:prstGeom>
          <a:blipFill>
            <a:blip r:embed="rId2"/>
            <a:srcRect/>
            <a:stretch>
              <a:fillRect l="-7100" r="-7100"/>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BE981A17-866B-5440-8A29-06E5CFEF2A13}"/>
              </a:ext>
            </a:extLst>
          </p:cNvPr>
          <p:cNvSpPr>
            <a:spLocks noGrp="1"/>
          </p:cNvSpPr>
          <p:nvPr>
            <p:ph type="pic" sz="quarter" idx="13"/>
          </p:nvPr>
        </p:nvSpPr>
        <p:spPr>
          <a:xfrm>
            <a:off x="14122795" y="6764970"/>
            <a:ext cx="10257899" cy="6951030"/>
          </a:xfrm>
          <a:prstGeom prst="rect">
            <a:avLst/>
          </a:prstGeom>
          <a:blipFill>
            <a:blip r:embed="rId2"/>
            <a:srcRect/>
            <a:stretch>
              <a:fillRect t="-23787" b="-23787"/>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653997" y="0"/>
            <a:ext cx="6988485" cy="633709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2308083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Gallery 4">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1541806"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1" name="Picture Placeholder 4">
            <a:extLst>
              <a:ext uri="{FF2B5EF4-FFF2-40B4-BE49-F238E27FC236}">
                <a16:creationId xmlns:a16="http://schemas.microsoft.com/office/drawing/2014/main" id="{01765525-28CC-A345-B016-3B9591AD2334}"/>
              </a:ext>
            </a:extLst>
          </p:cNvPr>
          <p:cNvSpPr>
            <a:spLocks noGrp="1"/>
          </p:cNvSpPr>
          <p:nvPr>
            <p:ph type="pic" sz="quarter" idx="15"/>
          </p:nvPr>
        </p:nvSpPr>
        <p:spPr>
          <a:xfrm>
            <a:off x="9165119"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6788432"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8544188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1271250" y="2590800"/>
            <a:ext cx="13112750" cy="9805576"/>
          </a:xfrm>
          <a:prstGeom prst="rect">
            <a:avLst/>
          </a:prstGeom>
          <a:blipFill>
            <a:blip r:embed="rId2"/>
            <a:srcRect/>
            <a:stretch>
              <a:fillRect t="-16864" b="-16864"/>
            </a:stretch>
          </a:blipFill>
        </p:spPr>
        <p:txBody>
          <a:bodyPr/>
          <a:lstStyle>
            <a:lvl1pPr>
              <a:defRPr sz="3000"/>
            </a:lvl1pPr>
          </a:lstStyle>
          <a:p>
            <a:endParaRPr lang="en-US"/>
          </a:p>
        </p:txBody>
      </p:sp>
    </p:spTree>
    <p:extLst>
      <p:ext uri="{BB962C8B-B14F-4D97-AF65-F5344CB8AC3E}">
        <p14:creationId xmlns:p14="http://schemas.microsoft.com/office/powerpoint/2010/main" val="407718596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752828"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85AD43B1-A529-2E43-811A-E2600422C018}"/>
              </a:ext>
            </a:extLst>
          </p:cNvPr>
          <p:cNvSpPr>
            <a:spLocks noGrp="1"/>
          </p:cNvSpPr>
          <p:nvPr>
            <p:ph type="pic" sz="quarter" idx="17"/>
          </p:nvPr>
        </p:nvSpPr>
        <p:spPr>
          <a:xfrm>
            <a:off x="12341854"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8146306"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4EFEFC11-F3CB-EF4E-9BB4-CACC018D4204}"/>
              </a:ext>
            </a:extLst>
          </p:cNvPr>
          <p:cNvSpPr>
            <a:spLocks noGrp="1"/>
          </p:cNvSpPr>
          <p:nvPr>
            <p:ph type="pic" sz="quarter" idx="19"/>
          </p:nvPr>
        </p:nvSpPr>
        <p:spPr>
          <a:xfrm>
            <a:off x="6557280" y="3688522"/>
            <a:ext cx="5455153" cy="7772400"/>
          </a:xfrm>
          <a:prstGeom prst="rect">
            <a:avLst/>
          </a:prstGeom>
          <a:blipFill>
            <a:blip r:embed="rId2"/>
            <a:srcRect/>
            <a:stretch>
              <a:fillRect l="-22752" r="-22752"/>
            </a:stretch>
          </a:blipFill>
        </p:spPr>
        <p:txBody>
          <a:bodyPr/>
          <a:lstStyle>
            <a:lvl1pPr>
              <a:defRPr sz="3000"/>
            </a:lvl1pPr>
          </a:lstStyle>
          <a:p>
            <a:endParaRPr lang="en-US"/>
          </a:p>
        </p:txBody>
      </p:sp>
    </p:spTree>
    <p:extLst>
      <p:ext uri="{BB962C8B-B14F-4D97-AF65-F5344CB8AC3E}">
        <p14:creationId xmlns:p14="http://schemas.microsoft.com/office/powerpoint/2010/main" val="141118714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Gallery 6">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094404" y="0"/>
            <a:ext cx="5958000" cy="10271129"/>
          </a:xfrm>
          <a:prstGeom prst="rect">
            <a:avLst/>
          </a:prstGeom>
          <a:blipFill>
            <a:blip r:embed="rId2"/>
            <a:srcRect/>
            <a:stretch>
              <a:fillRect l="-36196" r="-36196"/>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6891505" y="3184528"/>
            <a:ext cx="5958000" cy="10579101"/>
          </a:xfrm>
          <a:prstGeom prst="rect">
            <a:avLst/>
          </a:prstGeom>
          <a:blipFill>
            <a:blip r:embed="rId2"/>
            <a:srcRect/>
            <a:stretch>
              <a:fillRect l="-38780" r="-38780"/>
            </a:stretch>
          </a:blipFill>
        </p:spPr>
        <p:txBody>
          <a:bodyPr/>
          <a:lstStyle>
            <a:lvl1pPr>
              <a:defRPr sz="3000"/>
            </a:lvl1pPr>
          </a:lstStyle>
          <a:p>
            <a:endParaRPr lang="en-US"/>
          </a:p>
        </p:txBody>
      </p:sp>
    </p:spTree>
    <p:extLst>
      <p:ext uri="{BB962C8B-B14F-4D97-AF65-F5344CB8AC3E}">
        <p14:creationId xmlns:p14="http://schemas.microsoft.com/office/powerpoint/2010/main" val="219429179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Gallery 7">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4D93B50-37F0-3F48-8E5F-E9FE93D7B929}"/>
              </a:ext>
            </a:extLst>
          </p:cNvPr>
          <p:cNvSpPr>
            <a:spLocks noGrp="1"/>
          </p:cNvSpPr>
          <p:nvPr>
            <p:ph type="pic" sz="quarter" idx="15"/>
          </p:nvPr>
        </p:nvSpPr>
        <p:spPr>
          <a:xfrm>
            <a:off x="1092201"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F1B1B34F-C8DB-944C-8FFB-BDA95D803978}"/>
              </a:ext>
            </a:extLst>
          </p:cNvPr>
          <p:cNvSpPr>
            <a:spLocks noGrp="1"/>
          </p:cNvSpPr>
          <p:nvPr>
            <p:ph type="pic" sz="quarter" idx="16"/>
          </p:nvPr>
        </p:nvSpPr>
        <p:spPr>
          <a:xfrm>
            <a:off x="15519399"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9A2E810D-F0B7-C54F-A849-4893A5497C86}"/>
              </a:ext>
            </a:extLst>
          </p:cNvPr>
          <p:cNvSpPr>
            <a:spLocks noGrp="1"/>
          </p:cNvSpPr>
          <p:nvPr>
            <p:ph type="pic" sz="quarter" idx="17"/>
          </p:nvPr>
        </p:nvSpPr>
        <p:spPr>
          <a:xfrm>
            <a:off x="8305800" y="2830719"/>
            <a:ext cx="7772401" cy="7772401"/>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12048526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9275669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91569" y="36459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2292416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413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104800885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7636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70218982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nagement Team">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537568"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4ACA81A2-A6D3-2641-B703-819B8D416D39}"/>
              </a:ext>
            </a:extLst>
          </p:cNvPr>
          <p:cNvSpPr>
            <a:spLocks noGrp="1"/>
          </p:cNvSpPr>
          <p:nvPr>
            <p:ph type="pic" sz="quarter" idx="11"/>
          </p:nvPr>
        </p:nvSpPr>
        <p:spPr>
          <a:xfrm>
            <a:off x="9882585"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329D83A7-EE26-DC43-BA05-79F1268FD6F3}"/>
              </a:ext>
            </a:extLst>
          </p:cNvPr>
          <p:cNvSpPr>
            <a:spLocks noGrp="1"/>
          </p:cNvSpPr>
          <p:nvPr>
            <p:ph type="pic" sz="quarter" idx="12"/>
          </p:nvPr>
        </p:nvSpPr>
        <p:spPr>
          <a:xfrm>
            <a:off x="17227602" y="39761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2170152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ersonne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70357"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6" name="Picture Placeholder 4">
            <a:extLst>
              <a:ext uri="{FF2B5EF4-FFF2-40B4-BE49-F238E27FC236}">
                <a16:creationId xmlns:a16="http://schemas.microsoft.com/office/drawing/2014/main" id="{11EC55BA-1CD0-E248-A390-080CD3718DA4}"/>
              </a:ext>
            </a:extLst>
          </p:cNvPr>
          <p:cNvSpPr>
            <a:spLocks noGrp="1"/>
          </p:cNvSpPr>
          <p:nvPr>
            <p:ph type="pic" sz="quarter" idx="11"/>
          </p:nvPr>
        </p:nvSpPr>
        <p:spPr>
          <a:xfrm>
            <a:off x="8097731"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7" name="Picture Placeholder 4">
            <a:extLst>
              <a:ext uri="{FF2B5EF4-FFF2-40B4-BE49-F238E27FC236}">
                <a16:creationId xmlns:a16="http://schemas.microsoft.com/office/drawing/2014/main" id="{735521DC-C8D3-AC49-81E6-7065452CB3D5}"/>
              </a:ext>
            </a:extLst>
          </p:cNvPr>
          <p:cNvSpPr>
            <a:spLocks noGrp="1"/>
          </p:cNvSpPr>
          <p:nvPr>
            <p:ph type="pic" sz="quarter" idx="12"/>
          </p:nvPr>
        </p:nvSpPr>
        <p:spPr>
          <a:xfrm>
            <a:off x="13425105"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8" name="Picture Placeholder 4">
            <a:extLst>
              <a:ext uri="{FF2B5EF4-FFF2-40B4-BE49-F238E27FC236}">
                <a16:creationId xmlns:a16="http://schemas.microsoft.com/office/drawing/2014/main" id="{1BBAAC1C-3728-804C-A78B-882B4EAEA0BE}"/>
              </a:ext>
            </a:extLst>
          </p:cNvPr>
          <p:cNvSpPr>
            <a:spLocks noGrp="1"/>
          </p:cNvSpPr>
          <p:nvPr>
            <p:ph type="pic" sz="quarter" idx="13"/>
          </p:nvPr>
        </p:nvSpPr>
        <p:spPr>
          <a:xfrm>
            <a:off x="18752479"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9" name="Picture Placeholder 4">
            <a:extLst>
              <a:ext uri="{FF2B5EF4-FFF2-40B4-BE49-F238E27FC236}">
                <a16:creationId xmlns:a16="http://schemas.microsoft.com/office/drawing/2014/main" id="{05A7E820-1791-B74F-8619-7B99CED9ED75}"/>
              </a:ext>
            </a:extLst>
          </p:cNvPr>
          <p:cNvSpPr>
            <a:spLocks noGrp="1"/>
          </p:cNvSpPr>
          <p:nvPr>
            <p:ph type="pic" sz="quarter" idx="14"/>
          </p:nvPr>
        </p:nvSpPr>
        <p:spPr>
          <a:xfrm>
            <a:off x="2770357"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0" name="Picture Placeholder 4">
            <a:extLst>
              <a:ext uri="{FF2B5EF4-FFF2-40B4-BE49-F238E27FC236}">
                <a16:creationId xmlns:a16="http://schemas.microsoft.com/office/drawing/2014/main" id="{A9760530-7897-354B-B555-5FAA41B67433}"/>
              </a:ext>
            </a:extLst>
          </p:cNvPr>
          <p:cNvSpPr>
            <a:spLocks noGrp="1"/>
          </p:cNvSpPr>
          <p:nvPr>
            <p:ph type="pic" sz="quarter" idx="15"/>
          </p:nvPr>
        </p:nvSpPr>
        <p:spPr>
          <a:xfrm>
            <a:off x="8097731"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1" name="Picture Placeholder 4">
            <a:extLst>
              <a:ext uri="{FF2B5EF4-FFF2-40B4-BE49-F238E27FC236}">
                <a16:creationId xmlns:a16="http://schemas.microsoft.com/office/drawing/2014/main" id="{18DD42E9-7FF6-2245-B454-45693490F6DC}"/>
              </a:ext>
            </a:extLst>
          </p:cNvPr>
          <p:cNvSpPr>
            <a:spLocks noGrp="1"/>
          </p:cNvSpPr>
          <p:nvPr>
            <p:ph type="pic" sz="quarter" idx="16"/>
          </p:nvPr>
        </p:nvSpPr>
        <p:spPr>
          <a:xfrm>
            <a:off x="13425105"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2" name="Picture Placeholder 4">
            <a:extLst>
              <a:ext uri="{FF2B5EF4-FFF2-40B4-BE49-F238E27FC236}">
                <a16:creationId xmlns:a16="http://schemas.microsoft.com/office/drawing/2014/main" id="{EB83C323-FB1E-C641-8DE1-697F3792BFE5}"/>
              </a:ext>
            </a:extLst>
          </p:cNvPr>
          <p:cNvSpPr>
            <a:spLocks noGrp="1"/>
          </p:cNvSpPr>
          <p:nvPr>
            <p:ph type="pic" sz="quarter" idx="17"/>
          </p:nvPr>
        </p:nvSpPr>
        <p:spPr>
          <a:xfrm>
            <a:off x="18752479" y="7765977"/>
            <a:ext cx="2866798" cy="2866798"/>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61309103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1796901" y="2290049"/>
            <a:ext cx="4508500" cy="9821883"/>
          </a:xfrm>
          <a:prstGeom prst="roundRect">
            <a:avLst>
              <a:gd name="adj" fmla="val 10935"/>
            </a:avLst>
          </a:prstGeom>
          <a:blipFill>
            <a:blip r:embed="rId2"/>
            <a:srcRect/>
            <a:stretch>
              <a:fillRect l="-58927" r="-58927"/>
            </a:stretch>
          </a:blipFill>
        </p:spPr>
        <p:txBody>
          <a:bodyPr/>
          <a:lstStyle>
            <a:lvl1pPr>
              <a:defRPr sz="3000"/>
            </a:lvl1pPr>
          </a:lstStyle>
          <a:p>
            <a:endParaRPr lang="en-US"/>
          </a:p>
        </p:txBody>
      </p:sp>
      <p:sp>
        <p:nvSpPr>
          <p:cNvPr id="6" name="Picture Placeholder 4">
            <a:extLst>
              <a:ext uri="{FF2B5EF4-FFF2-40B4-BE49-F238E27FC236}">
                <a16:creationId xmlns:a16="http://schemas.microsoft.com/office/drawing/2014/main" id="{E01C75B5-D272-DE46-8293-4FBE9D47E2EE}"/>
              </a:ext>
            </a:extLst>
          </p:cNvPr>
          <p:cNvSpPr>
            <a:spLocks noGrp="1"/>
          </p:cNvSpPr>
          <p:nvPr>
            <p:ph type="pic" sz="quarter" idx="11"/>
          </p:nvPr>
        </p:nvSpPr>
        <p:spPr>
          <a:xfrm>
            <a:off x="16384398" y="2273300"/>
            <a:ext cx="5531693" cy="9821883"/>
          </a:xfrm>
          <a:prstGeom prst="roundRect">
            <a:avLst>
              <a:gd name="adj" fmla="val 5496"/>
            </a:avLst>
          </a:prstGeom>
          <a:blipFill>
            <a:blip r:embed="rId2"/>
            <a:srcRect/>
            <a:stretch>
              <a:fillRect l="-38778" r="-38778"/>
            </a:stretch>
          </a:blipFill>
        </p:spPr>
        <p:txBody>
          <a:bodyPr/>
          <a:lstStyle>
            <a:lvl1pPr>
              <a:defRPr sz="3000"/>
            </a:lvl1pPr>
          </a:lstStyle>
          <a:p>
            <a:endParaRPr lang="en-US"/>
          </a:p>
        </p:txBody>
      </p:sp>
    </p:spTree>
    <p:extLst>
      <p:ext uri="{BB962C8B-B14F-4D97-AF65-F5344CB8AC3E}">
        <p14:creationId xmlns:p14="http://schemas.microsoft.com/office/powerpoint/2010/main" val="19403338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2819400"/>
            <a:ext cx="12376914" cy="8274550"/>
          </a:xfrm>
          <a:prstGeom prst="rect">
            <a:avLst/>
          </a:prstGeom>
          <a:blipFill>
            <a:blip r:embed="rId2"/>
            <a:srcRect/>
            <a:stretch>
              <a:fillRect t="-24789" b="-24789"/>
            </a:stretch>
          </a:blipFill>
        </p:spPr>
        <p:txBody>
          <a:bodyPr/>
          <a:lstStyle>
            <a:lvl1pPr>
              <a:defRPr sz="3000"/>
            </a:lvl1pPr>
          </a:lstStyle>
          <a:p>
            <a:endParaRPr lang="en-US"/>
          </a:p>
        </p:txBody>
      </p:sp>
    </p:spTree>
    <p:extLst>
      <p:ext uri="{BB962C8B-B14F-4D97-AF65-F5344CB8AC3E}">
        <p14:creationId xmlns:p14="http://schemas.microsoft.com/office/powerpoint/2010/main" val="41384396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E1D6EC-26C8-EE41-AA32-9BB355F8BDBF}"/>
              </a:ext>
            </a:extLst>
          </p:cNvPr>
          <p:cNvSpPr>
            <a:spLocks noGrp="1"/>
          </p:cNvSpPr>
          <p:nvPr>
            <p:ph type="pic" sz="quarter" idx="10"/>
          </p:nvPr>
        </p:nvSpPr>
        <p:spPr/>
      </p:sp>
      <p:sp>
        <p:nvSpPr>
          <p:cNvPr id="20" name="Rectangle"/>
          <p:cNvSpPr/>
          <p:nvPr/>
        </p:nvSpPr>
        <p:spPr>
          <a:xfrm>
            <a:off x="100" y="-1"/>
            <a:ext cx="24383800"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22" name="StraTegy toolbox"/>
          <p:cNvSpPr/>
          <p:nvPr/>
        </p:nvSpPr>
        <p:spPr>
          <a:xfrm>
            <a:off x="3963168" y="5654873"/>
            <a:ext cx="10062050"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defRPr sz="7600" cap="all">
                <a:solidFill>
                  <a:srgbClr val="FFFFFF"/>
                </a:solidFill>
                <a:latin typeface="Ubuntu Medium"/>
                <a:ea typeface="Ubuntu Medium"/>
                <a:cs typeface="Ubuntu Medium"/>
                <a:sym typeface="Ubuntu Medium"/>
              </a:defRPr>
            </a:pPr>
            <a:r>
              <a:rPr b="1" dirty="0">
                <a:solidFill>
                  <a:schemeClr val="bg1"/>
                </a:solidFill>
                <a:latin typeface="Ubuntu"/>
                <a:ea typeface="Ubuntu"/>
                <a:cs typeface="Ubuntu"/>
                <a:sym typeface="Ubuntu"/>
              </a:rPr>
              <a:t>StraTegy</a:t>
            </a:r>
            <a:r>
              <a:rPr dirty="0">
                <a:solidFill>
                  <a:schemeClr val="bg1"/>
                </a:solidFill>
              </a:rPr>
              <a:t> </a:t>
            </a:r>
            <a:r>
              <a:rPr dirty="0">
                <a:solidFill>
                  <a:schemeClr val="bg1"/>
                </a:solidFill>
                <a:latin typeface="Ubuntu"/>
                <a:ea typeface="Ubuntu"/>
                <a:cs typeface="Ubuntu"/>
                <a:sym typeface="Ubuntu"/>
              </a:rPr>
              <a:t>toolbox </a:t>
            </a:r>
          </a:p>
        </p:txBody>
      </p:sp>
      <p:sp>
        <p:nvSpPr>
          <p:cNvPr id="23" name="Date: 10/11/2017"/>
          <p:cNvSpPr/>
          <p:nvPr/>
        </p:nvSpPr>
        <p:spPr>
          <a:xfrm>
            <a:off x="3968750" y="7582268"/>
            <a:ext cx="3340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buClr>
                <a:srgbClr val="E9F6FA"/>
              </a:buClr>
              <a:buFont typeface="Helvetica Neue UltraLight"/>
              <a:defRPr sz="3000">
                <a:solidFill>
                  <a:srgbClr val="FFFFFF"/>
                </a:solidFill>
                <a:uFill>
                  <a:solidFill>
                    <a:srgbClr val="323C40"/>
                  </a:solidFill>
                </a:uFill>
                <a:latin typeface="Ubuntu"/>
                <a:ea typeface="Ubuntu"/>
                <a:cs typeface="Ubuntu"/>
                <a:sym typeface="Ubuntu"/>
              </a:defRPr>
            </a:lvl1pPr>
          </a:lstStyle>
          <a:p>
            <a:r>
              <a:rPr dirty="0">
                <a:solidFill>
                  <a:schemeClr val="bg1"/>
                </a:solidFill>
              </a:rPr>
              <a:t>Date: 10/11/2017</a:t>
            </a:r>
          </a:p>
        </p:txBody>
      </p:sp>
      <p:sp>
        <p:nvSpPr>
          <p:cNvPr id="24" name="www.mycompany.com"/>
          <p:cNvSpPr/>
          <p:nvPr/>
        </p:nvSpPr>
        <p:spPr>
          <a:xfrm>
            <a:off x="3968750" y="6947268"/>
            <a:ext cx="50673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a:solidFill>
                  <a:srgbClr val="FFFFFF"/>
                </a:solidFill>
                <a:uFill>
                  <a:solidFill>
                    <a:srgbClr val="323C40"/>
                  </a:solidFill>
                </a:uFill>
                <a:latin typeface="Ubuntu Medium"/>
                <a:ea typeface="Ubuntu Medium"/>
                <a:cs typeface="Ubuntu Medium"/>
                <a:sym typeface="Ubuntu Medium"/>
              </a:defRPr>
            </a:lvl1pPr>
          </a:lstStyle>
          <a:p>
            <a:pPr>
              <a:lnSpc>
                <a:spcPct val="100000"/>
              </a:lnSpc>
            </a:pPr>
            <a:r>
              <a:rPr dirty="0">
                <a:solidFill>
                  <a:schemeClr val="bg1"/>
                </a:solidFill>
              </a:rPr>
              <a:t>www.mycompany.com</a:t>
            </a:r>
          </a:p>
        </p:txBody>
      </p:sp>
      <p:sp>
        <p:nvSpPr>
          <p:cNvPr id="25" name="Shape"/>
          <p:cNvSpPr/>
          <p:nvPr/>
        </p:nvSpPr>
        <p:spPr>
          <a:xfrm>
            <a:off x="1351050" y="5918423"/>
            <a:ext cx="1834823" cy="2083996"/>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p:cNvSpPr/>
          <p:nvPr/>
        </p:nvSpPr>
        <p:spPr>
          <a:xfrm>
            <a:off x="-25407"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6" name="Rectangle"/>
          <p:cNvSpPr/>
          <p:nvPr/>
        </p:nvSpPr>
        <p:spPr>
          <a:xfrm>
            <a:off x="-25407"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7" name="Rectangle"/>
          <p:cNvSpPr/>
          <p:nvPr/>
        </p:nvSpPr>
        <p:spPr>
          <a:xfrm>
            <a:off x="-25407"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8" name="Rectangle"/>
          <p:cNvSpPr/>
          <p:nvPr/>
        </p:nvSpPr>
        <p:spPr>
          <a:xfrm>
            <a:off x="-25407" y="106519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9" name="DAILY REVIEW"/>
          <p:cNvSpPr/>
          <p:nvPr/>
        </p:nvSpPr>
        <p:spPr>
          <a:xfrm>
            <a:off x="21524856" y="33718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DAILY REVIEW</a:t>
            </a:r>
          </a:p>
        </p:txBody>
      </p:sp>
      <p:sp>
        <p:nvSpPr>
          <p:cNvPr id="170" name="WEEKLY REVIEW"/>
          <p:cNvSpPr/>
          <p:nvPr/>
        </p:nvSpPr>
        <p:spPr>
          <a:xfrm>
            <a:off x="21524856" y="60261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71" name="MONTHLY REVIEW"/>
          <p:cNvSpPr/>
          <p:nvPr/>
        </p:nvSpPr>
        <p:spPr>
          <a:xfrm>
            <a:off x="21524856" y="86804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MONTHLY REVIEW</a:t>
            </a:r>
          </a:p>
        </p:txBody>
      </p:sp>
      <p:sp>
        <p:nvSpPr>
          <p:cNvPr id="172" name="quarterly REVIEW"/>
          <p:cNvSpPr/>
          <p:nvPr/>
        </p:nvSpPr>
        <p:spPr>
          <a:xfrm>
            <a:off x="21397856" y="11334750"/>
            <a:ext cx="2565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73" name="Line"/>
          <p:cNvSpPr/>
          <p:nvPr/>
        </p:nvSpPr>
        <p:spPr>
          <a:xfrm flipV="1">
            <a:off x="10312103" y="1869409"/>
            <a:ext cx="0" cy="110972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74" name="in progress"/>
          <p:cNvSpPr/>
          <p:nvPr/>
        </p:nvSpPr>
        <p:spPr>
          <a:xfrm>
            <a:off x="23224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in progress</a:t>
            </a:r>
          </a:p>
        </p:txBody>
      </p:sp>
      <p:sp>
        <p:nvSpPr>
          <p:cNvPr id="175" name="Done"/>
          <p:cNvSpPr/>
          <p:nvPr/>
        </p:nvSpPr>
        <p:spPr>
          <a:xfrm>
            <a:off x="131174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Done</a:t>
            </a:r>
          </a:p>
        </p:txBody>
      </p:sp>
      <p:sp>
        <p:nvSpPr>
          <p:cNvPr id="176" name="Rectangle"/>
          <p:cNvSpPr/>
          <p:nvPr/>
        </p:nvSpPr>
        <p:spPr>
          <a:xfrm>
            <a:off x="698500" y="3048000"/>
            <a:ext cx="44323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7" name="Customer Support"/>
          <p:cNvSpPr/>
          <p:nvPr/>
        </p:nvSpPr>
        <p:spPr>
          <a:xfrm>
            <a:off x="955772" y="3479910"/>
            <a:ext cx="39370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Customer Support</a:t>
            </a:r>
          </a:p>
        </p:txBody>
      </p:sp>
      <p:sp>
        <p:nvSpPr>
          <p:cNvPr id="178" name="Rectangle"/>
          <p:cNvSpPr/>
          <p:nvPr/>
        </p:nvSpPr>
        <p:spPr>
          <a:xfrm>
            <a:off x="50038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9" name="Optimisation"/>
          <p:cNvSpPr/>
          <p:nvPr/>
        </p:nvSpPr>
        <p:spPr>
          <a:xfrm>
            <a:off x="5299172" y="61850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Optimisation</a:t>
            </a:r>
          </a:p>
        </p:txBody>
      </p:sp>
      <p:sp>
        <p:nvSpPr>
          <p:cNvPr id="180" name="Rectangle"/>
          <p:cNvSpPr/>
          <p:nvPr/>
        </p:nvSpPr>
        <p:spPr>
          <a:xfrm>
            <a:off x="3632200" y="11099800"/>
            <a:ext cx="49022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1" name="New Product…"/>
          <p:cNvSpPr/>
          <p:nvPr/>
        </p:nvSpPr>
        <p:spPr>
          <a:xfrm>
            <a:off x="3978372" y="11303110"/>
            <a:ext cx="42164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Marketing Campaign</a:t>
            </a:r>
          </a:p>
        </p:txBody>
      </p:sp>
      <p:sp>
        <p:nvSpPr>
          <p:cNvPr id="182" name="Rectangle"/>
          <p:cNvSpPr/>
          <p:nvPr/>
        </p:nvSpPr>
        <p:spPr>
          <a:xfrm>
            <a:off x="162433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3" name="Quality Check"/>
          <p:cNvSpPr/>
          <p:nvPr/>
        </p:nvSpPr>
        <p:spPr>
          <a:xfrm>
            <a:off x="16538672" y="87885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Quality Check </a:t>
            </a:r>
          </a:p>
        </p:txBody>
      </p:sp>
      <p:sp>
        <p:nvSpPr>
          <p:cNvPr id="184" name="Rectangle"/>
          <p:cNvSpPr/>
          <p:nvPr/>
        </p:nvSpPr>
        <p:spPr>
          <a:xfrm>
            <a:off x="127889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5" name="Revenue Review"/>
          <p:cNvSpPr/>
          <p:nvPr/>
        </p:nvSpPr>
        <p:spPr>
          <a:xfrm>
            <a:off x="13084272" y="11404710"/>
            <a:ext cx="2832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Revenue Review</a:t>
            </a:r>
          </a:p>
        </p:txBody>
      </p:sp>
      <p:sp>
        <p:nvSpPr>
          <p:cNvPr id="186" name="Action Plan"/>
          <p:cNvSpPr/>
          <p:nvPr/>
        </p:nvSpPr>
        <p:spPr>
          <a:xfrm>
            <a:off x="6439207" y="368300"/>
            <a:ext cx="11493501" cy="1028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Action Plan </a:t>
            </a:r>
          </a:p>
        </p:txBody>
      </p:sp>
      <p:sp>
        <p:nvSpPr>
          <p:cNvPr id="187" name="Triangle"/>
          <p:cNvSpPr/>
          <p:nvPr/>
        </p:nvSpPr>
        <p:spPr>
          <a:xfrm rot="10800000">
            <a:off x="10121900" y="1762495"/>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Competition review"/>
          <p:cNvSpPr/>
          <p:nvPr/>
        </p:nvSpPr>
        <p:spPr>
          <a:xfrm>
            <a:off x="4839008" y="439452"/>
            <a:ext cx="14693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Competition review</a:t>
            </a:r>
          </a:p>
        </p:txBody>
      </p:sp>
      <p:graphicFrame>
        <p:nvGraphicFramePr>
          <p:cNvPr id="190" name="Table"/>
          <p:cNvGraphicFramePr/>
          <p:nvPr>
            <p:extLst>
              <p:ext uri="{D42A27DB-BD31-4B8C-83A1-F6EECF244321}">
                <p14:modId xmlns:p14="http://schemas.microsoft.com/office/powerpoint/2010/main" val="1612418124"/>
              </p:ext>
            </p:extLst>
          </p:nvPr>
        </p:nvGraphicFramePr>
        <p:xfrm>
          <a:off x="836689" y="2167994"/>
          <a:ext cx="22491697" cy="10553698"/>
        </p:xfrm>
        <a:graphic>
          <a:graphicData uri="http://schemas.openxmlformats.org/drawingml/2006/table">
            <a:tbl>
              <a:tblPr firstRow="1" firstCol="1" lastRow="1">
                <a:tableStyleId>{4C3C2611-4C71-4FC5-86AE-919BDF0F9419}</a:tableStyleId>
              </a:tblPr>
              <a:tblGrid>
                <a:gridCol w="5644082">
                  <a:extLst>
                    <a:ext uri="{9D8B030D-6E8A-4147-A177-3AD203B41FA5}">
                      <a16:colId xmlns:a16="http://schemas.microsoft.com/office/drawing/2014/main" val="20000"/>
                    </a:ext>
                  </a:extLst>
                </a:gridCol>
                <a:gridCol w="4192488">
                  <a:extLst>
                    <a:ext uri="{9D8B030D-6E8A-4147-A177-3AD203B41FA5}">
                      <a16:colId xmlns:a16="http://schemas.microsoft.com/office/drawing/2014/main" val="20001"/>
                    </a:ext>
                  </a:extLst>
                </a:gridCol>
                <a:gridCol w="1952228">
                  <a:extLst>
                    <a:ext uri="{9D8B030D-6E8A-4147-A177-3AD203B41FA5}">
                      <a16:colId xmlns:a16="http://schemas.microsoft.com/office/drawing/2014/main" val="20002"/>
                    </a:ext>
                  </a:extLst>
                </a:gridCol>
                <a:gridCol w="4163120">
                  <a:extLst>
                    <a:ext uri="{9D8B030D-6E8A-4147-A177-3AD203B41FA5}">
                      <a16:colId xmlns:a16="http://schemas.microsoft.com/office/drawing/2014/main" val="20003"/>
                    </a:ext>
                  </a:extLst>
                </a:gridCol>
                <a:gridCol w="2791163">
                  <a:extLst>
                    <a:ext uri="{9D8B030D-6E8A-4147-A177-3AD203B41FA5}">
                      <a16:colId xmlns:a16="http://schemas.microsoft.com/office/drawing/2014/main" val="20004"/>
                    </a:ext>
                  </a:extLst>
                </a:gridCol>
                <a:gridCol w="3748616">
                  <a:extLst>
                    <a:ext uri="{9D8B030D-6E8A-4147-A177-3AD203B41FA5}">
                      <a16:colId xmlns:a16="http://schemas.microsoft.com/office/drawing/2014/main" val="20005"/>
                    </a:ext>
                  </a:extLst>
                </a:gridCol>
              </a:tblGrid>
              <a:tr h="1136041">
                <a:tc>
                  <a:txBody>
                    <a:bodyPr/>
                    <a:lstStyle/>
                    <a:p>
                      <a:pPr algn="l" defTabSz="1155700">
                        <a:lnSpc>
                          <a:spcPct val="90000"/>
                        </a:lnSpc>
                        <a:defRPr sz="4800">
                          <a:solidFill>
                            <a:srgbClr val="FFFFFF"/>
                          </a:solidFill>
                          <a:latin typeface="Ubuntu"/>
                          <a:ea typeface="Ubuntu"/>
                          <a:cs typeface="Ubuntu"/>
                        </a:defRPr>
                      </a:pPr>
                      <a:endParaRPr dirty="0">
                        <a:solidFill>
                          <a:schemeClr val="bg1"/>
                        </a:solidFill>
                      </a:endParaRP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2014</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2015</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2016</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2017</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CAGR</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05159">
                <a:tc>
                  <a:txBody>
                    <a:bodyPr/>
                    <a:lstStyle/>
                    <a:p>
                      <a:pPr defTabSz="914400">
                        <a:defRPr sz="1800" b="0">
                          <a:solidFill>
                            <a:srgbClr val="000000"/>
                          </a:solidFill>
                        </a:defRPr>
                      </a:pPr>
                      <a:r>
                        <a:rPr sz="3000" dirty="0">
                          <a:solidFill>
                            <a:schemeClr val="tx1"/>
                          </a:solidFill>
                          <a:latin typeface="Ubuntu Medium"/>
                          <a:ea typeface="Ubuntu Medium"/>
                          <a:cs typeface="Ubuntu Medium"/>
                          <a:sym typeface="Ubuntu Medium"/>
                        </a:rPr>
                        <a:t>Network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8.5%</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05159">
                <a:tc>
                  <a:txBody>
                    <a:bodyPr/>
                    <a:lstStyle/>
                    <a:p>
                      <a:pPr defTabSz="914400">
                        <a:defRPr sz="3000" b="0">
                          <a:solidFill>
                            <a:srgbClr val="32373F"/>
                          </a:solidFill>
                          <a:latin typeface="Ubuntu Medium"/>
                          <a:ea typeface="Ubuntu Medium"/>
                          <a:cs typeface="Ubuntu Medium"/>
                          <a:sym typeface="Ubuntu Medium"/>
                        </a:defRPr>
                      </a:pPr>
                      <a:r>
                        <a:rPr dirty="0">
                          <a:solidFill>
                            <a:schemeClr val="tx1"/>
                          </a:solidFill>
                        </a:rPr>
                        <a:t>Local Competitors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7%</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Small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4.9%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79232">
                <a:tc>
                  <a:txBody>
                    <a:bodyPr/>
                    <a:lstStyle/>
                    <a:p>
                      <a:pPr defTabSz="1828342">
                        <a:defRPr sz="3000" b="0">
                          <a:solidFill>
                            <a:srgbClr val="32373F"/>
                          </a:solidFill>
                          <a:latin typeface="Ubuntu Medium"/>
                          <a:ea typeface="Ubuntu Medium"/>
                          <a:cs typeface="Ubuntu Medium"/>
                          <a:sym typeface="Ubuntu Medium"/>
                        </a:defRPr>
                      </a:pPr>
                      <a:r>
                        <a:rPr dirty="0">
                          <a:solidFill>
                            <a:schemeClr val="tx1"/>
                          </a:solidFill>
                        </a:rPr>
                        <a:t>Freelance Workers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3.2%</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Other</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dirty="0">
                          <a:solidFill>
                            <a:schemeClr val="tx1"/>
                          </a:solidFill>
                          <a:latin typeface="Ubuntu"/>
                          <a:ea typeface="Ubuntu"/>
                          <a:cs typeface="Ubuntu"/>
                        </a:rPr>
                        <a:t>4.2%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917789">
                <a:tc>
                  <a:txBody>
                    <a:bodyPr/>
                    <a:lstStyle/>
                    <a:p>
                      <a:pPr defTabSz="1828342">
                        <a:defRPr sz="1800" b="0">
                          <a:solidFill>
                            <a:srgbClr val="000000"/>
                          </a:solidFill>
                        </a:defRPr>
                      </a:pPr>
                      <a:r>
                        <a:rPr sz="3000" dirty="0">
                          <a:solidFill>
                            <a:schemeClr val="tx1"/>
                          </a:solidFill>
                          <a:latin typeface="Ubuntu Medium"/>
                          <a:ea typeface="Ubuntu Medium"/>
                          <a:cs typeface="Ubuntu Medium"/>
                          <a:sym typeface="Ubuntu Medium"/>
                        </a:rPr>
                        <a:t>Total</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426</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quare"/>
          <p:cNvSpPr/>
          <p:nvPr/>
        </p:nvSpPr>
        <p:spPr>
          <a:xfrm>
            <a:off x="58928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3"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4"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5" name="Square"/>
          <p:cNvSpPr/>
          <p:nvPr/>
        </p:nvSpPr>
        <p:spPr>
          <a:xfrm>
            <a:off x="1816100" y="38735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6" name="4PS model - 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Product</a:t>
            </a:r>
          </a:p>
        </p:txBody>
      </p:sp>
      <p:sp>
        <p:nvSpPr>
          <p:cNvPr id="197"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8" name="Target…"/>
          <p:cNvSpPr/>
          <p:nvPr/>
        </p:nvSpPr>
        <p:spPr>
          <a:xfrm>
            <a:off x="4890317" y="72294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199" name="PRODUCT"/>
          <p:cNvSpPr/>
          <p:nvPr/>
        </p:nvSpPr>
        <p:spPr>
          <a:xfrm>
            <a:off x="21145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PRODUCT</a:t>
            </a:r>
          </a:p>
        </p:txBody>
      </p:sp>
      <p:sp>
        <p:nvSpPr>
          <p:cNvPr id="200" name="PRICE"/>
          <p:cNvSpPr/>
          <p:nvPr/>
        </p:nvSpPr>
        <p:spPr>
          <a:xfrm>
            <a:off x="61912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01" name="PROMOTION"/>
          <p:cNvSpPr/>
          <p:nvPr/>
        </p:nvSpPr>
        <p:spPr>
          <a:xfrm>
            <a:off x="2114550" y="95141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02" name="PLACE"/>
          <p:cNvSpPr/>
          <p:nvPr/>
        </p:nvSpPr>
        <p:spPr>
          <a:xfrm>
            <a:off x="6191250" y="95014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PLACE</a:t>
            </a:r>
          </a:p>
        </p:txBody>
      </p:sp>
      <p:sp>
        <p:nvSpPr>
          <p:cNvPr id="203" name="Lorem ipsum dolor sit amet, consectetuer adipiscing elit.  Cum sociis natoque penatibus nascetur ridiculus mus."/>
          <p:cNvSpPr/>
          <p:nvPr/>
        </p:nvSpPr>
        <p:spPr>
          <a:xfrm>
            <a:off x="11385550" y="51117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4" name="Functionality"/>
          <p:cNvSpPr/>
          <p:nvPr/>
        </p:nvSpPr>
        <p:spPr>
          <a:xfrm>
            <a:off x="11382474" y="41022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Functionality</a:t>
            </a:r>
          </a:p>
        </p:txBody>
      </p:sp>
      <p:sp>
        <p:nvSpPr>
          <p:cNvPr id="205" name="Lorem ipsum dolor sit amet, consectetuer adipiscing elit.  Cum sociis natoque penatibus nascetur ridiculus mus."/>
          <p:cNvSpPr/>
          <p:nvPr/>
        </p:nvSpPr>
        <p:spPr>
          <a:xfrm>
            <a:off x="17735550" y="51117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6" name="Brand"/>
          <p:cNvSpPr/>
          <p:nvPr/>
        </p:nvSpPr>
        <p:spPr>
          <a:xfrm>
            <a:off x="17732474" y="41022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Brand</a:t>
            </a:r>
          </a:p>
        </p:txBody>
      </p:sp>
      <p:sp>
        <p:nvSpPr>
          <p:cNvPr id="207" name="Lorem ipsum dolor sit amet, consectetuer adipiscing elit.  Cum sociis natoque penatibus nascetur ridiculus mus."/>
          <p:cNvSpPr/>
          <p:nvPr/>
        </p:nvSpPr>
        <p:spPr>
          <a:xfrm>
            <a:off x="11385550" y="88328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8" name="Packaging"/>
          <p:cNvSpPr/>
          <p:nvPr/>
        </p:nvSpPr>
        <p:spPr>
          <a:xfrm>
            <a:off x="11382474" y="78233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Packaging</a:t>
            </a:r>
          </a:p>
        </p:txBody>
      </p:sp>
      <p:sp>
        <p:nvSpPr>
          <p:cNvPr id="209" name="Lorem ipsum dolor sit amet, consectetuer adipiscing elit.  Cum sociis natoque penatibus nascetur ridiculus mus."/>
          <p:cNvSpPr/>
          <p:nvPr/>
        </p:nvSpPr>
        <p:spPr>
          <a:xfrm>
            <a:off x="17735550" y="88328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0" name="Services"/>
          <p:cNvSpPr/>
          <p:nvPr/>
        </p:nvSpPr>
        <p:spPr>
          <a:xfrm>
            <a:off x="17732474" y="78233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Services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4PS model - Pric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Price</a:t>
            </a:r>
          </a:p>
        </p:txBody>
      </p:sp>
      <p:sp>
        <p:nvSpPr>
          <p:cNvPr id="213" name="Lorem ipsum dolor sit amet, consectetuer adipiscing elit.  Cum sociis natoque penatibus nascetur ridiculus mus."/>
          <p:cNvSpPr/>
          <p:nvPr/>
        </p:nvSpPr>
        <p:spPr>
          <a:xfrm>
            <a:off x="1416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4" name="List Price"/>
          <p:cNvSpPr/>
          <p:nvPr/>
        </p:nvSpPr>
        <p:spPr>
          <a:xfrm>
            <a:off x="1412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List Price</a:t>
            </a:r>
          </a:p>
        </p:txBody>
      </p:sp>
      <p:sp>
        <p:nvSpPr>
          <p:cNvPr id="215" name="Lorem ipsum dolor sit amet, consectetuer adipiscing elit.  Cum sociis natoque penatibus nascetur ridiculus mus."/>
          <p:cNvSpPr/>
          <p:nvPr/>
        </p:nvSpPr>
        <p:spPr>
          <a:xfrm>
            <a:off x="7766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6" name="Discounts"/>
          <p:cNvSpPr/>
          <p:nvPr/>
        </p:nvSpPr>
        <p:spPr>
          <a:xfrm>
            <a:off x="7762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Discounts</a:t>
            </a:r>
          </a:p>
        </p:txBody>
      </p:sp>
      <p:sp>
        <p:nvSpPr>
          <p:cNvPr id="217" name="Lorem ipsum dolor sit amet, consectetuer adipiscing elit.  Cum sociis natoque penatibus nascetur ridiculus mus."/>
          <p:cNvSpPr/>
          <p:nvPr/>
        </p:nvSpPr>
        <p:spPr>
          <a:xfrm>
            <a:off x="1416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8" name="Bundling"/>
          <p:cNvSpPr/>
          <p:nvPr/>
        </p:nvSpPr>
        <p:spPr>
          <a:xfrm>
            <a:off x="1412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Bundling</a:t>
            </a:r>
          </a:p>
        </p:txBody>
      </p:sp>
      <p:sp>
        <p:nvSpPr>
          <p:cNvPr id="219" name="Lorem ipsum dolor sit amet, consectetuer adipiscing elit.  Cum sociis natoque penatibus nascetur ridiculus mus."/>
          <p:cNvSpPr/>
          <p:nvPr/>
        </p:nvSpPr>
        <p:spPr>
          <a:xfrm>
            <a:off x="7766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20" name="Credit Terms"/>
          <p:cNvSpPr/>
          <p:nvPr/>
        </p:nvSpPr>
        <p:spPr>
          <a:xfrm>
            <a:off x="7762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Credit Terms</a:t>
            </a:r>
          </a:p>
        </p:txBody>
      </p:sp>
      <p:sp>
        <p:nvSpPr>
          <p:cNvPr id="22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6" name="Target…"/>
          <p:cNvSpPr/>
          <p:nvPr/>
        </p:nvSpPr>
        <p:spPr>
          <a:xfrm>
            <a:off x="18190247" y="7264400"/>
            <a:ext cx="1695832" cy="93980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 </a:t>
            </a: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27" name="PRODUCT"/>
          <p:cNvSpPr/>
          <p:nvPr/>
        </p:nvSpPr>
        <p:spPr>
          <a:xfrm>
            <a:off x="154368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a:t>
            </a:r>
          </a:p>
        </p:txBody>
      </p:sp>
      <p:sp>
        <p:nvSpPr>
          <p:cNvPr id="228" name="PRICE"/>
          <p:cNvSpPr/>
          <p:nvPr/>
        </p:nvSpPr>
        <p:spPr>
          <a:xfrm>
            <a:off x="195135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29" name="PROMOTION"/>
          <p:cNvSpPr/>
          <p:nvPr/>
        </p:nvSpPr>
        <p:spPr>
          <a:xfrm>
            <a:off x="15436850" y="9552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30" name="PLACE"/>
          <p:cNvSpPr/>
          <p:nvPr/>
        </p:nvSpPr>
        <p:spPr>
          <a:xfrm>
            <a:off x="19513550" y="95395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4PS model - Plac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Place</a:t>
            </a:r>
          </a:p>
        </p:txBody>
      </p:sp>
      <p:sp>
        <p:nvSpPr>
          <p:cNvPr id="233" name="Lorem ipsum dolor sit amet, consectetuer adipiscing elit.  Cum sociis natoque penatibus nascetur ridiculus mus."/>
          <p:cNvSpPr/>
          <p:nvPr/>
        </p:nvSpPr>
        <p:spPr>
          <a:xfrm>
            <a:off x="11449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4" name="Channels"/>
          <p:cNvSpPr/>
          <p:nvPr/>
        </p:nvSpPr>
        <p:spPr>
          <a:xfrm>
            <a:off x="11445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Channels</a:t>
            </a:r>
          </a:p>
        </p:txBody>
      </p:sp>
      <p:sp>
        <p:nvSpPr>
          <p:cNvPr id="235" name="Lorem ipsum dolor sit amet, consectetuer adipiscing elit.  Cum sociis natoque penatibus nascetur ridiculus mus."/>
          <p:cNvSpPr/>
          <p:nvPr/>
        </p:nvSpPr>
        <p:spPr>
          <a:xfrm>
            <a:off x="17799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6" name="Inventory"/>
          <p:cNvSpPr/>
          <p:nvPr/>
        </p:nvSpPr>
        <p:spPr>
          <a:xfrm>
            <a:off x="17795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Inventory</a:t>
            </a:r>
          </a:p>
        </p:txBody>
      </p:sp>
      <p:sp>
        <p:nvSpPr>
          <p:cNvPr id="237" name="Lorem ipsum dolor sit amet, consectetuer adipiscing elit.  Cum sociis natoque penatibus nascetur ridiculus mus."/>
          <p:cNvSpPr/>
          <p:nvPr/>
        </p:nvSpPr>
        <p:spPr>
          <a:xfrm>
            <a:off x="11449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8" name="Logistics"/>
          <p:cNvSpPr/>
          <p:nvPr/>
        </p:nvSpPr>
        <p:spPr>
          <a:xfrm>
            <a:off x="11445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Logistics</a:t>
            </a:r>
          </a:p>
        </p:txBody>
      </p:sp>
      <p:sp>
        <p:nvSpPr>
          <p:cNvPr id="239" name="Lorem ipsum dolor sit amet, consectetuer adipiscing elit.  Cum sociis natoque penatibus nascetur ridiculus mus."/>
          <p:cNvSpPr/>
          <p:nvPr/>
        </p:nvSpPr>
        <p:spPr>
          <a:xfrm>
            <a:off x="17799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40" name="Distribution"/>
          <p:cNvSpPr/>
          <p:nvPr/>
        </p:nvSpPr>
        <p:spPr>
          <a:xfrm>
            <a:off x="17795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Distribution</a:t>
            </a:r>
          </a:p>
        </p:txBody>
      </p:sp>
      <p:sp>
        <p:nvSpPr>
          <p:cNvPr id="241" name="Square"/>
          <p:cNvSpPr/>
          <p:nvPr/>
        </p:nvSpPr>
        <p:spPr>
          <a:xfrm>
            <a:off x="5892800" y="78867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2"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3"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4" name="Square"/>
          <p:cNvSpPr/>
          <p:nvPr/>
        </p:nvSpPr>
        <p:spPr>
          <a:xfrm>
            <a:off x="18161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5"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6" name="Target…"/>
          <p:cNvSpPr/>
          <p:nvPr/>
        </p:nvSpPr>
        <p:spPr>
          <a:xfrm>
            <a:off x="4890317" y="72294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47" name="PRODUCT"/>
          <p:cNvSpPr/>
          <p:nvPr/>
        </p:nvSpPr>
        <p:spPr>
          <a:xfrm>
            <a:off x="21145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48" name="PRICE"/>
          <p:cNvSpPr/>
          <p:nvPr/>
        </p:nvSpPr>
        <p:spPr>
          <a:xfrm>
            <a:off x="61912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49" name="PROMOTION"/>
          <p:cNvSpPr/>
          <p:nvPr/>
        </p:nvSpPr>
        <p:spPr>
          <a:xfrm>
            <a:off x="2114550" y="95141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PROMOTION</a:t>
            </a:r>
          </a:p>
        </p:txBody>
      </p:sp>
      <p:sp>
        <p:nvSpPr>
          <p:cNvPr id="250" name="PLACE"/>
          <p:cNvSpPr/>
          <p:nvPr/>
        </p:nvSpPr>
        <p:spPr>
          <a:xfrm>
            <a:off x="6191250" y="95014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4PS model - Promotion"/>
          <p:cNvSpPr/>
          <p:nvPr/>
        </p:nvSpPr>
        <p:spPr>
          <a:xfrm>
            <a:off x="4077008" y="4585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Promotion</a:t>
            </a:r>
          </a:p>
        </p:txBody>
      </p:sp>
      <p:sp>
        <p:nvSpPr>
          <p:cNvPr id="253" name="Lorem ipsum dolor sit amet, consectetuer adipiscing elit.  Cum sociis natoque penatibus nascetur ridiculus mus."/>
          <p:cNvSpPr/>
          <p:nvPr/>
        </p:nvSpPr>
        <p:spPr>
          <a:xfrm>
            <a:off x="15049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4" name="Advertising"/>
          <p:cNvSpPr/>
          <p:nvPr/>
        </p:nvSpPr>
        <p:spPr>
          <a:xfrm>
            <a:off x="15018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Advertising</a:t>
            </a:r>
          </a:p>
        </p:txBody>
      </p:sp>
      <p:sp>
        <p:nvSpPr>
          <p:cNvPr id="255" name="Lorem ipsum dolor sit amet, consectetuer adipiscing elit.  Cum sociis natoque penatibus nascetur ridiculus mus."/>
          <p:cNvSpPr/>
          <p:nvPr/>
        </p:nvSpPr>
        <p:spPr>
          <a:xfrm>
            <a:off x="78549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6" name="Sales Force"/>
          <p:cNvSpPr/>
          <p:nvPr/>
        </p:nvSpPr>
        <p:spPr>
          <a:xfrm>
            <a:off x="78518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 Force</a:t>
            </a:r>
          </a:p>
        </p:txBody>
      </p:sp>
      <p:sp>
        <p:nvSpPr>
          <p:cNvPr id="257" name="Lorem ipsum dolor sit amet, consectetuer adipiscing elit.  Cum sociis natoque penatibus nascetur ridiculus mus."/>
          <p:cNvSpPr/>
          <p:nvPr/>
        </p:nvSpPr>
        <p:spPr>
          <a:xfrm>
            <a:off x="15049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8" name="Publicity"/>
          <p:cNvSpPr/>
          <p:nvPr/>
        </p:nvSpPr>
        <p:spPr>
          <a:xfrm>
            <a:off x="15018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Publicity</a:t>
            </a:r>
          </a:p>
        </p:txBody>
      </p:sp>
      <p:sp>
        <p:nvSpPr>
          <p:cNvPr id="259" name="Lorem ipsum dolor sit amet, consectetuer adipiscing elit.  Cum sociis natoque penatibus nascetur ridiculus mus."/>
          <p:cNvSpPr/>
          <p:nvPr/>
        </p:nvSpPr>
        <p:spPr>
          <a:xfrm>
            <a:off x="78549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60" name="Sales Promotion"/>
          <p:cNvSpPr/>
          <p:nvPr/>
        </p:nvSpPr>
        <p:spPr>
          <a:xfrm>
            <a:off x="78518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Sales Promotion</a:t>
            </a:r>
          </a:p>
        </p:txBody>
      </p:sp>
      <p:sp>
        <p:nvSpPr>
          <p:cNvPr id="26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6" name="Target…"/>
          <p:cNvSpPr/>
          <p:nvPr/>
        </p:nvSpPr>
        <p:spPr>
          <a:xfrm>
            <a:off x="18212617" y="72675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67" name="PRODUCT"/>
          <p:cNvSpPr/>
          <p:nvPr/>
        </p:nvSpPr>
        <p:spPr>
          <a:xfrm>
            <a:off x="154368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68" name="PRICE"/>
          <p:cNvSpPr/>
          <p:nvPr/>
        </p:nvSpPr>
        <p:spPr>
          <a:xfrm>
            <a:off x="195135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69" name="PROMOTION"/>
          <p:cNvSpPr/>
          <p:nvPr/>
        </p:nvSpPr>
        <p:spPr>
          <a:xfrm>
            <a:off x="15436850" y="9552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70" name="PLACE"/>
          <p:cNvSpPr/>
          <p:nvPr/>
        </p:nvSpPr>
        <p:spPr>
          <a:xfrm>
            <a:off x="19513550" y="95395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EST Analysis"/>
          <p:cNvSpPr/>
          <p:nvPr/>
        </p:nvSpPr>
        <p:spPr>
          <a:xfrm>
            <a:off x="4077008" y="4331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PEST Analysis</a:t>
            </a:r>
          </a:p>
        </p:txBody>
      </p:sp>
      <p:sp>
        <p:nvSpPr>
          <p:cNvPr id="273" name="Political Factor"/>
          <p:cNvSpPr/>
          <p:nvPr/>
        </p:nvSpPr>
        <p:spPr>
          <a:xfrm>
            <a:off x="2441697" y="38672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Political Factor</a:t>
            </a:r>
          </a:p>
        </p:txBody>
      </p:sp>
      <p:sp>
        <p:nvSpPr>
          <p:cNvPr id="274" name="Nam quam nunc, blandit vel, luctus pulvinar, hendrerit id, lorem. Maecenas nec odio et ante tincidunt tempus. Donec vitae sapien ut libero venenatis faucibus."/>
          <p:cNvSpPr/>
          <p:nvPr/>
        </p:nvSpPr>
        <p:spPr>
          <a:xfrm>
            <a:off x="993796" y="48323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5" name="Social Factor"/>
          <p:cNvSpPr/>
          <p:nvPr/>
        </p:nvSpPr>
        <p:spPr>
          <a:xfrm>
            <a:off x="2441697" y="77153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Social Factor</a:t>
            </a:r>
          </a:p>
        </p:txBody>
      </p:sp>
      <p:sp>
        <p:nvSpPr>
          <p:cNvPr id="276" name="Nam quam nunc, blandit vel, luctus pulvinar, hendrerit id, lorem. Maecenas nec odio et ante tincidunt tempus. Donec vitae sapien ut libero venenatis faucibus."/>
          <p:cNvSpPr/>
          <p:nvPr/>
        </p:nvSpPr>
        <p:spPr>
          <a:xfrm>
            <a:off x="993796" y="86804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7" name="Economical Factor"/>
          <p:cNvSpPr/>
          <p:nvPr/>
        </p:nvSpPr>
        <p:spPr>
          <a:xfrm>
            <a:off x="16246597" y="38672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Economical Factor</a:t>
            </a:r>
          </a:p>
        </p:txBody>
      </p:sp>
      <p:sp>
        <p:nvSpPr>
          <p:cNvPr id="278" name="Nam quam nunc, blandit vel, luctus pulvinar, hendrerit id, lorem. Maecenas nec odio et ante tincidunt tempus. Donec vitae sapien ut libero venenatis faucibus."/>
          <p:cNvSpPr/>
          <p:nvPr/>
        </p:nvSpPr>
        <p:spPr>
          <a:xfrm>
            <a:off x="16246496" y="48323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9" name="Technological Factor"/>
          <p:cNvSpPr/>
          <p:nvPr/>
        </p:nvSpPr>
        <p:spPr>
          <a:xfrm>
            <a:off x="16246597" y="7715302"/>
            <a:ext cx="63246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Technological Factor</a:t>
            </a:r>
          </a:p>
        </p:txBody>
      </p:sp>
      <p:sp>
        <p:nvSpPr>
          <p:cNvPr id="280" name="Nam quam nunc, blandit vel, luctus pulvinar, hendrerit id, lorem. Maecenas nec odio et ante tincidunt tempus. Donec vitae sapien ut libero venenatis faucibus."/>
          <p:cNvSpPr/>
          <p:nvPr/>
        </p:nvSpPr>
        <p:spPr>
          <a:xfrm>
            <a:off x="16246496" y="86804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81" name="Square"/>
          <p:cNvSpPr/>
          <p:nvPr/>
        </p:nvSpPr>
        <p:spPr>
          <a:xfrm>
            <a:off x="8763000" y="41529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2" name="Square"/>
          <p:cNvSpPr/>
          <p:nvPr/>
        </p:nvSpPr>
        <p:spPr>
          <a:xfrm>
            <a:off x="13550900" y="41656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3" name="Square"/>
          <p:cNvSpPr/>
          <p:nvPr/>
        </p:nvSpPr>
        <p:spPr>
          <a:xfrm>
            <a:off x="8763000" y="88138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4" name="Square"/>
          <p:cNvSpPr/>
          <p:nvPr/>
        </p:nvSpPr>
        <p:spPr>
          <a:xfrm>
            <a:off x="13550900" y="88265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5" name="Line"/>
          <p:cNvSpPr/>
          <p:nvPr/>
        </p:nvSpPr>
        <p:spPr>
          <a:xfrm>
            <a:off x="8780539" y="7454343"/>
            <a:ext cx="312571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6" name="Line"/>
          <p:cNvSpPr/>
          <p:nvPr/>
        </p:nvSpPr>
        <p:spPr>
          <a:xfrm>
            <a:off x="12168438" y="7763657"/>
            <a:ext cx="0" cy="301864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7" name="P"/>
          <p:cNvSpPr/>
          <p:nvPr/>
        </p:nvSpPr>
        <p:spPr>
          <a:xfrm>
            <a:off x="9244483" y="460586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P</a:t>
            </a:r>
          </a:p>
        </p:txBody>
      </p:sp>
      <p:sp>
        <p:nvSpPr>
          <p:cNvPr id="288" name="E"/>
          <p:cNvSpPr/>
          <p:nvPr/>
        </p:nvSpPr>
        <p:spPr>
          <a:xfrm>
            <a:off x="13981288" y="4618863"/>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E</a:t>
            </a:r>
          </a:p>
        </p:txBody>
      </p:sp>
      <p:sp>
        <p:nvSpPr>
          <p:cNvPr id="289" name="S"/>
          <p:cNvSpPr/>
          <p:nvPr/>
        </p:nvSpPr>
        <p:spPr>
          <a:xfrm>
            <a:off x="9240348" y="928389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S</a:t>
            </a:r>
          </a:p>
        </p:txBody>
      </p:sp>
      <p:sp>
        <p:nvSpPr>
          <p:cNvPr id="290" name="T"/>
          <p:cNvSpPr/>
          <p:nvPr/>
        </p:nvSpPr>
        <p:spPr>
          <a:xfrm>
            <a:off x="14011118" y="928389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T</a:t>
            </a:r>
          </a:p>
        </p:txBody>
      </p:sp>
      <p:sp>
        <p:nvSpPr>
          <p:cNvPr id="291" name="Circle"/>
          <p:cNvSpPr/>
          <p:nvPr/>
        </p:nvSpPr>
        <p:spPr>
          <a:xfrm>
            <a:off x="12052300" y="7315200"/>
            <a:ext cx="254000" cy="2540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2" name="Line"/>
          <p:cNvSpPr/>
          <p:nvPr/>
        </p:nvSpPr>
        <p:spPr>
          <a:xfrm>
            <a:off x="12168439" y="4194958"/>
            <a:ext cx="0" cy="2929742"/>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93" name="Line"/>
          <p:cNvSpPr/>
          <p:nvPr/>
        </p:nvSpPr>
        <p:spPr>
          <a:xfrm>
            <a:off x="12420600" y="7454343"/>
            <a:ext cx="3244748"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Five Forces Model"/>
          <p:cNvSpPr/>
          <p:nvPr/>
        </p:nvSpPr>
        <p:spPr>
          <a:xfrm>
            <a:off x="4077008" y="3442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Five Forces Model</a:t>
            </a:r>
          </a:p>
        </p:txBody>
      </p:sp>
      <p:sp>
        <p:nvSpPr>
          <p:cNvPr id="296" name="Circle"/>
          <p:cNvSpPr/>
          <p:nvPr/>
        </p:nvSpPr>
        <p:spPr>
          <a:xfrm rot="10800000">
            <a:off x="10234461" y="5563165"/>
            <a:ext cx="3873501" cy="387350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7" name="Competition  &amp; Rivaly"/>
          <p:cNvSpPr/>
          <p:nvPr/>
        </p:nvSpPr>
        <p:spPr>
          <a:xfrm>
            <a:off x="10575473" y="7093148"/>
            <a:ext cx="30734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Competition </a:t>
            </a:r>
            <a:br>
              <a:rPr dirty="0">
                <a:solidFill>
                  <a:schemeClr val="bg1"/>
                </a:solidFill>
              </a:rPr>
            </a:br>
            <a:r>
              <a:rPr dirty="0">
                <a:solidFill>
                  <a:schemeClr val="bg1"/>
                </a:solidFill>
              </a:rPr>
              <a:t>&amp; </a:t>
            </a:r>
            <a:r>
              <a:rPr lang="en-US" dirty="0">
                <a:solidFill>
                  <a:schemeClr val="bg1"/>
                </a:solidFill>
              </a:rPr>
              <a:t>Rivalry</a:t>
            </a:r>
            <a:endParaRPr dirty="0">
              <a:solidFill>
                <a:schemeClr val="bg1"/>
              </a:solidFill>
            </a:endParaRPr>
          </a:p>
        </p:txBody>
      </p:sp>
      <p:sp>
        <p:nvSpPr>
          <p:cNvPr id="298" name="Arrow"/>
          <p:cNvSpPr/>
          <p:nvPr/>
        </p:nvSpPr>
        <p:spPr>
          <a:xfrm rot="2700000" flipH="1">
            <a:off x="9753600" y="50800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9" name="Arrow"/>
          <p:cNvSpPr/>
          <p:nvPr/>
        </p:nvSpPr>
        <p:spPr>
          <a:xfrm rot="18900000">
            <a:off x="13339135" y="5101265"/>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0" name="Arrow"/>
          <p:cNvSpPr/>
          <p:nvPr/>
        </p:nvSpPr>
        <p:spPr>
          <a:xfrm rot="13500000" flipH="1">
            <a:off x="13360400" y="85979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1" name="Arrow"/>
          <p:cNvSpPr/>
          <p:nvPr/>
        </p:nvSpPr>
        <p:spPr>
          <a:xfrm rot="8100000">
            <a:off x="9753600" y="8610600"/>
            <a:ext cx="1270000" cy="1270001"/>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2" name="Circle"/>
          <p:cNvSpPr/>
          <p:nvPr/>
        </p:nvSpPr>
        <p:spPr>
          <a:xfrm rot="10800000">
            <a:off x="65796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3" name="Buyer Power"/>
          <p:cNvSpPr/>
          <p:nvPr/>
        </p:nvSpPr>
        <p:spPr>
          <a:xfrm>
            <a:off x="6816273" y="4082232"/>
            <a:ext cx="27686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Buyer Power</a:t>
            </a:r>
          </a:p>
        </p:txBody>
      </p:sp>
      <p:sp>
        <p:nvSpPr>
          <p:cNvPr id="304" name="Maecenas nec odio et ante tincidunt tempus. Donec vitae sapien ut libero venenatis faucibus."/>
          <p:cNvSpPr/>
          <p:nvPr/>
        </p:nvSpPr>
        <p:spPr>
          <a:xfrm>
            <a:off x="1082696" y="31686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5" name="Circle"/>
          <p:cNvSpPr/>
          <p:nvPr/>
        </p:nvSpPr>
        <p:spPr>
          <a:xfrm rot="10800000">
            <a:off x="65796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6" name="Treat of Subtitutes"/>
          <p:cNvSpPr/>
          <p:nvPr/>
        </p:nvSpPr>
        <p:spPr>
          <a:xfrm>
            <a:off x="6663873" y="10318948"/>
            <a:ext cx="30734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t>Treat of </a:t>
            </a:r>
            <a:r>
              <a:rPr lang="en-US" dirty="0"/>
              <a:t>Substitutes</a:t>
            </a:r>
            <a:endParaRPr dirty="0"/>
          </a:p>
        </p:txBody>
      </p:sp>
      <p:sp>
        <p:nvSpPr>
          <p:cNvPr id="307" name="Maecenas nec odio et ante tincidunt tempus. Donec vitae sapien ut libero venenatis faucibus."/>
          <p:cNvSpPr/>
          <p:nvPr/>
        </p:nvSpPr>
        <p:spPr>
          <a:xfrm>
            <a:off x="1044596" y="96202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8" name="Circle"/>
          <p:cNvSpPr/>
          <p:nvPr/>
        </p:nvSpPr>
        <p:spPr>
          <a:xfrm rot="10800000">
            <a:off x="145552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9" name="Supplier Power"/>
          <p:cNvSpPr/>
          <p:nvPr/>
        </p:nvSpPr>
        <p:spPr>
          <a:xfrm>
            <a:off x="14779173" y="10521132"/>
            <a:ext cx="27686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Supplier Power</a:t>
            </a:r>
          </a:p>
        </p:txBody>
      </p:sp>
      <p:sp>
        <p:nvSpPr>
          <p:cNvPr id="310" name="Maecenas nec odio et ante tincidunt tempus. Donec vitae sapien ut libero venenatis faucibus."/>
          <p:cNvSpPr/>
          <p:nvPr/>
        </p:nvSpPr>
        <p:spPr>
          <a:xfrm>
            <a:off x="18291196" y="95059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11" name="Circle"/>
          <p:cNvSpPr/>
          <p:nvPr/>
        </p:nvSpPr>
        <p:spPr>
          <a:xfrm rot="10800000">
            <a:off x="145552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12" name="Barriers to Entry"/>
          <p:cNvSpPr/>
          <p:nvPr/>
        </p:nvSpPr>
        <p:spPr>
          <a:xfrm>
            <a:off x="14779173" y="3880048"/>
            <a:ext cx="2768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Barriers to Entry</a:t>
            </a:r>
          </a:p>
        </p:txBody>
      </p:sp>
      <p:sp>
        <p:nvSpPr>
          <p:cNvPr id="313" name="Maecenas nec odio et ante tincidunt tempus. Donec vitae sapien ut libero venenatis faucibus."/>
          <p:cNvSpPr/>
          <p:nvPr/>
        </p:nvSpPr>
        <p:spPr>
          <a:xfrm>
            <a:off x="18291196" y="30670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Value Chain Analysis"/>
          <p:cNvSpPr/>
          <p:nvPr/>
        </p:nvSpPr>
        <p:spPr>
          <a:xfrm>
            <a:off x="4077008" y="336550"/>
            <a:ext cx="16217901" cy="1028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Value Chain Analysis</a:t>
            </a:r>
          </a:p>
        </p:txBody>
      </p:sp>
      <p:graphicFrame>
        <p:nvGraphicFramePr>
          <p:cNvPr id="316" name="Table"/>
          <p:cNvGraphicFramePr/>
          <p:nvPr>
            <p:extLst>
              <p:ext uri="{D42A27DB-BD31-4B8C-83A1-F6EECF244321}">
                <p14:modId xmlns:p14="http://schemas.microsoft.com/office/powerpoint/2010/main" val="2044207971"/>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0">
                      <a:miter lim="400000"/>
                    </a:lnT>
                    <a:lnB w="12700">
                      <a:miter lim="400000"/>
                    </a:lnB>
                    <a:solidFill>
                      <a:schemeClr val="accent3"/>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1270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1270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12700">
                      <a:miter lim="400000"/>
                    </a:lnB>
                    <a:solidFill>
                      <a:schemeClr val="accent3"/>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defTabSz="914400">
                        <a:defRPr sz="1800" b="0">
                          <a:solidFill>
                            <a:srgbClr val="000000"/>
                          </a:solidFill>
                        </a:defRPr>
                      </a:pPr>
                      <a:r>
                        <a:rPr sz="3000">
                          <a:solidFill>
                            <a:schemeClr val="tx1"/>
                          </a:solidFill>
                          <a:latin typeface="Ubuntu Medium"/>
                          <a:ea typeface="Ubuntu Medium"/>
                          <a:cs typeface="Ubuntu Medium"/>
                          <a:sym typeface="Ubuntu Medium"/>
                        </a:rPr>
                        <a:t>Inbound
Logistics</a:t>
                      </a:r>
                    </a:p>
                  </a:txBody>
                  <a:tcPr marL="49339" marR="49339" marT="49339" marB="49339" anchor="ctr" horzOverflow="overflow">
                    <a:lnL w="0">
                      <a:miter lim="400000"/>
                    </a:lnL>
                    <a:lnR w="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Operations</a:t>
                      </a:r>
                    </a:p>
                  </a:txBody>
                  <a:tcPr marL="49339" marR="49339" marT="49339" marB="49339" anchor="ctr" horzOverflow="overflow">
                    <a:lnL w="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Marketing </a:t>
                      </a:r>
                      <a:endParaRPr lang="en-US" sz="3000" dirty="0">
                        <a:solidFill>
                          <a:schemeClr val="tx1"/>
                        </a:solidFill>
                        <a:latin typeface="Ubuntu Medium"/>
                        <a:ea typeface="Ubuntu Medium"/>
                        <a:cs typeface="Ubuntu Medium"/>
                        <a:sym typeface="Ubuntu Medium"/>
                      </a:endParaRPr>
                    </a:p>
                    <a:p>
                      <a:pPr defTabSz="1828342">
                        <a:defRPr sz="1800">
                          <a:solidFill>
                            <a:srgbClr val="000000"/>
                          </a:solidFill>
                        </a:defRPr>
                      </a:pPr>
                      <a:r>
                        <a:rPr sz="3000" dirty="0">
                          <a:solidFill>
                            <a:schemeClr val="tx1"/>
                          </a:solidFill>
                          <a:latin typeface="Ubuntu Medium"/>
                          <a:ea typeface="Ubuntu Medium"/>
                          <a:cs typeface="Ubuntu Medium"/>
                          <a:sym typeface="Ubuntu Medium"/>
                        </a:rPr>
                        <a:t>&amp;</a:t>
                      </a:r>
                      <a:r>
                        <a:rPr lang="en-US" sz="3000" baseline="0" dirty="0">
                          <a:solidFill>
                            <a:schemeClr val="tx1"/>
                          </a:solidFill>
                          <a:latin typeface="Ubuntu Medium"/>
                          <a:ea typeface="Ubuntu Medium"/>
                          <a:cs typeface="Ubuntu Medium"/>
                          <a:sym typeface="Ubuntu Medium"/>
                        </a:rPr>
                        <a:t> </a:t>
                      </a:r>
                      <a:r>
                        <a:rPr sz="3000" dirty="0">
                          <a:solidFill>
                            <a:schemeClr val="tx1"/>
                          </a:solidFill>
                          <a:latin typeface="Ubuntu Medium"/>
                          <a:ea typeface="Ubuntu Medium"/>
                          <a:cs typeface="Ubuntu Medium"/>
                          <a:sym typeface="Ubuntu Medium"/>
                        </a:rPr>
                        <a:t>Sales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Service</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
        <p:nvSpPr>
          <p:cNvPr id="317" name="Chevron"/>
          <p:cNvSpPr/>
          <p:nvPr/>
        </p:nvSpPr>
        <p:spPr>
          <a:xfrm>
            <a:off x="18739727" y="2724344"/>
            <a:ext cx="4407679" cy="8859927"/>
          </a:xfrm>
          <a:prstGeom prst="chevron">
            <a:avLst>
              <a:gd name="adj" fmla="val 42320"/>
            </a:avLst>
          </a:prstGeom>
          <a:solidFill>
            <a:schemeClr val="accent1"/>
          </a:solidFill>
          <a:ln w="25400"/>
        </p:spPr>
        <p:txBody>
          <a:bodyPr lIns="0" tIns="0" rIns="0" bIns="0"/>
          <a:lstStyle/>
          <a:p>
            <a:pPr algn="l" defTabSz="647700">
              <a:defRPr sz="1600">
                <a:latin typeface="Ubuntu Medium"/>
                <a:ea typeface="Ubuntu Medium"/>
                <a:cs typeface="Ubuntu Medium"/>
                <a:sym typeface="Ubuntu Medium"/>
              </a:defRPr>
            </a:pPr>
            <a:endParaRPr/>
          </a:p>
        </p:txBody>
      </p:sp>
      <p:sp>
        <p:nvSpPr>
          <p:cNvPr id="318" name="Margin"/>
          <p:cNvSpPr/>
          <p:nvPr/>
        </p:nvSpPr>
        <p:spPr>
          <a:xfrm rot="17605761">
            <a:off x="19415222" y="8915509"/>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a:solidFill>
                  <a:schemeClr val="bg1"/>
                </a:solidFill>
              </a:rPr>
              <a:t>Margin</a:t>
            </a:r>
          </a:p>
        </p:txBody>
      </p:sp>
      <p:sp>
        <p:nvSpPr>
          <p:cNvPr id="319" name="Margin"/>
          <p:cNvSpPr/>
          <p:nvPr/>
        </p:nvSpPr>
        <p:spPr>
          <a:xfrm rot="3977433">
            <a:off x="19415222" y="45467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dirty="0">
                <a:solidFill>
                  <a:schemeClr val="bg1"/>
                </a:solidFill>
              </a:rPr>
              <a:t>Margin</a:t>
            </a:r>
          </a:p>
        </p:txBody>
      </p:sp>
      <p:sp>
        <p:nvSpPr>
          <p:cNvPr id="320" name="Support Activities"/>
          <p:cNvSpPr/>
          <p:nvPr/>
        </p:nvSpPr>
        <p:spPr>
          <a:xfrm rot="16199996">
            <a:off x="-124441" y="4216755"/>
            <a:ext cx="2668430" cy="1270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Support Activities</a:t>
            </a:r>
          </a:p>
        </p:txBody>
      </p:sp>
      <p:sp>
        <p:nvSpPr>
          <p:cNvPr id="321" name="Primary Activities"/>
          <p:cNvSpPr/>
          <p:nvPr/>
        </p:nvSpPr>
        <p:spPr>
          <a:xfrm>
            <a:off x="8526857" y="11785710"/>
            <a:ext cx="39243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Primary Activities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BCG Model"/>
          <p:cNvSpPr/>
          <p:nvPr/>
        </p:nvSpPr>
        <p:spPr>
          <a:xfrm>
            <a:off x="4077008" y="3823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BCG Model</a:t>
            </a:r>
          </a:p>
        </p:txBody>
      </p:sp>
      <p:sp>
        <p:nvSpPr>
          <p:cNvPr id="324" name="Rectangle"/>
          <p:cNvSpPr/>
          <p:nvPr/>
        </p:nvSpPr>
        <p:spPr>
          <a:xfrm>
            <a:off x="11012324" y="8193588"/>
            <a:ext cx="5954851"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5" name="Rectangle"/>
          <p:cNvSpPr/>
          <p:nvPr/>
        </p:nvSpPr>
        <p:spPr>
          <a:xfrm>
            <a:off x="17376313" y="8193588"/>
            <a:ext cx="5954850"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6" name="Rectangle"/>
          <p:cNvSpPr/>
          <p:nvPr/>
        </p:nvSpPr>
        <p:spPr>
          <a:xfrm>
            <a:off x="11012324" y="3420405"/>
            <a:ext cx="5954851" cy="4389136"/>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7" name="Rectangle"/>
          <p:cNvSpPr/>
          <p:nvPr/>
        </p:nvSpPr>
        <p:spPr>
          <a:xfrm>
            <a:off x="17377463" y="3417873"/>
            <a:ext cx="5943601" cy="4394201"/>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8" name="Stars"/>
          <p:cNvSpPr/>
          <p:nvPr/>
        </p:nvSpPr>
        <p:spPr>
          <a:xfrm>
            <a:off x="11750859" y="3839584"/>
            <a:ext cx="448352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Stars</a:t>
            </a:r>
          </a:p>
        </p:txBody>
      </p:sp>
      <p:sp>
        <p:nvSpPr>
          <p:cNvPr id="329" name="Question Mark"/>
          <p:cNvSpPr/>
          <p:nvPr/>
        </p:nvSpPr>
        <p:spPr>
          <a:xfrm>
            <a:off x="17717823" y="3845938"/>
            <a:ext cx="5263933"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Question Mark </a:t>
            </a:r>
          </a:p>
        </p:txBody>
      </p:sp>
      <p:sp>
        <p:nvSpPr>
          <p:cNvPr id="330" name="dogs"/>
          <p:cNvSpPr/>
          <p:nvPr/>
        </p:nvSpPr>
        <p:spPr>
          <a:xfrm>
            <a:off x="11750859" y="8617717"/>
            <a:ext cx="448352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dogs</a:t>
            </a:r>
          </a:p>
        </p:txBody>
      </p:sp>
      <p:sp>
        <p:nvSpPr>
          <p:cNvPr id="331" name="cash cows"/>
          <p:cNvSpPr/>
          <p:nvPr/>
        </p:nvSpPr>
        <p:spPr>
          <a:xfrm>
            <a:off x="17816259" y="8617717"/>
            <a:ext cx="506500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cash cows</a:t>
            </a:r>
          </a:p>
        </p:txBody>
      </p:sp>
      <p:sp>
        <p:nvSpPr>
          <p:cNvPr id="332" name="Hight"/>
          <p:cNvSpPr/>
          <p:nvPr/>
        </p:nvSpPr>
        <p:spPr>
          <a:xfrm rot="16199982">
            <a:off x="8784035" y="5322731"/>
            <a:ext cx="3329443" cy="5796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Hight</a:t>
            </a:r>
          </a:p>
        </p:txBody>
      </p:sp>
      <p:sp>
        <p:nvSpPr>
          <p:cNvPr id="333" name="Low"/>
          <p:cNvSpPr/>
          <p:nvPr/>
        </p:nvSpPr>
        <p:spPr>
          <a:xfrm rot="16199982">
            <a:off x="9263984" y="10070335"/>
            <a:ext cx="2376359" cy="6273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4" name="Hight"/>
          <p:cNvSpPr/>
          <p:nvPr/>
        </p:nvSpPr>
        <p:spPr>
          <a:xfrm>
            <a:off x="11983457" y="2613221"/>
            <a:ext cx="4009157" cy="54643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Hight</a:t>
            </a:r>
          </a:p>
        </p:txBody>
      </p:sp>
      <p:sp>
        <p:nvSpPr>
          <p:cNvPr id="335" name="Low"/>
          <p:cNvSpPr/>
          <p:nvPr/>
        </p:nvSpPr>
        <p:spPr>
          <a:xfrm>
            <a:off x="18347159" y="2613221"/>
            <a:ext cx="4009156" cy="54643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6" name="Maecenas nec odio et ante tincidunt tempus. Donec vitae sapien ut libero venenatis faucibus."/>
          <p:cNvSpPr/>
          <p:nvPr/>
        </p:nvSpPr>
        <p:spPr>
          <a:xfrm>
            <a:off x="11458596" y="50101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37" name="Lorem ipsum dolor sit amet, consectetuer adipiscing elit. Aenean commodo ligula eget dolor."/>
          <p:cNvSpPr/>
          <p:nvPr/>
        </p:nvSpPr>
        <p:spPr>
          <a:xfrm>
            <a:off x="17922896" y="4997450"/>
            <a:ext cx="48514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8" name="Lorem ipsum dolor sit amet, consectetuer adipiscing elit. Aenean commodo ligula eget dolor."/>
          <p:cNvSpPr/>
          <p:nvPr/>
        </p:nvSpPr>
        <p:spPr>
          <a:xfrm>
            <a:off x="11560196" y="9709150"/>
            <a:ext cx="48514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9" name="Maecenas nec odio et ante tincidunt tempus. Donec vitae sapien ut libero venenatis faucibus."/>
          <p:cNvSpPr/>
          <p:nvPr/>
        </p:nvSpPr>
        <p:spPr>
          <a:xfrm>
            <a:off x="17821296" y="96964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40" name="Write Your…"/>
          <p:cNvSpPr/>
          <p:nvPr/>
        </p:nvSpPr>
        <p:spPr>
          <a:xfrm>
            <a:off x="1192361" y="3526853"/>
            <a:ext cx="83947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4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42"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994EF11-2AC1-3140-A34F-AD4BDF0DF251}"/>
              </a:ext>
            </a:extLst>
          </p:cNvPr>
          <p:cNvSpPr>
            <a:spLocks noGrp="1"/>
          </p:cNvSpPr>
          <p:nvPr>
            <p:ph type="pic" sz="quarter" idx="10"/>
          </p:nvPr>
        </p:nvSpPr>
        <p:spPr/>
      </p:sp>
      <p:sp>
        <p:nvSpPr>
          <p:cNvPr id="27" name="John Smith"/>
          <p:cNvSpPr/>
          <p:nvPr/>
        </p:nvSpPr>
        <p:spPr>
          <a:xfrm>
            <a:off x="4059173" y="9283184"/>
            <a:ext cx="204703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b="1">
                <a:solidFill>
                  <a:srgbClr val="323C40"/>
                </a:solidFill>
                <a:latin typeface="Ubuntu"/>
                <a:ea typeface="Ubuntu"/>
                <a:cs typeface="Ubuntu"/>
                <a:sym typeface="Ubuntu"/>
              </a:defRPr>
            </a:lvl1pPr>
          </a:lstStyle>
          <a:p>
            <a:r>
              <a:rPr dirty="0">
                <a:solidFill>
                  <a:schemeClr val="tx1"/>
                </a:solidFill>
              </a:rPr>
              <a:t>John Smith</a:t>
            </a:r>
          </a:p>
        </p:txBody>
      </p:sp>
      <p:sp>
        <p:nvSpPr>
          <p:cNvPr id="28" name="Head of Marketing Dept."/>
          <p:cNvSpPr/>
          <p:nvPr/>
        </p:nvSpPr>
        <p:spPr>
          <a:xfrm>
            <a:off x="2939097" y="9743132"/>
            <a:ext cx="431207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dirty="0">
                <a:solidFill>
                  <a:schemeClr val="tx1"/>
                </a:solidFill>
              </a:rPr>
              <a:t>Head of Marketing Dept.</a:t>
            </a:r>
          </a:p>
        </p:txBody>
      </p:sp>
      <p:sp>
        <p:nvSpPr>
          <p:cNvPr id="29" name="Success is where preparation and opportunity meet"/>
          <p:cNvSpPr/>
          <p:nvPr/>
        </p:nvSpPr>
        <p:spPr>
          <a:xfrm>
            <a:off x="13790761" y="2854325"/>
            <a:ext cx="9347201" cy="273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Success is where </a:t>
            </a:r>
            <a:r>
              <a:rPr dirty="0">
                <a:solidFill>
                  <a:schemeClr val="tx1"/>
                </a:solidFill>
              </a:rPr>
              <a:t>preparation and opportunity meet</a:t>
            </a:r>
          </a:p>
        </p:txBody>
      </p:sp>
      <p:sp>
        <p:nvSpPr>
          <p:cNvPr id="3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72861" y="7042150"/>
            <a:ext cx="12865101" cy="47387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31" name="Welcom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Welcome</a:t>
            </a:r>
          </a:p>
        </p:txBody>
      </p:sp>
      <p:sp>
        <p:nvSpPr>
          <p:cNvPr id="32" name="Circle"/>
          <p:cNvSpPr/>
          <p:nvPr/>
        </p:nvSpPr>
        <p:spPr>
          <a:xfrm>
            <a:off x="2383730" y="3238126"/>
            <a:ext cx="5392540" cy="5392541"/>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4" name="Line"/>
          <p:cNvSpPr/>
          <p:nvPr/>
        </p:nvSpPr>
        <p:spPr>
          <a:xfrm>
            <a:off x="21649726" y="615025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ircle"/>
          <p:cNvSpPr/>
          <p:nvPr/>
        </p:nvSpPr>
        <p:spPr>
          <a:xfrm>
            <a:off x="2910993"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5" name="Circle"/>
          <p:cNvSpPr/>
          <p:nvPr/>
        </p:nvSpPr>
        <p:spPr>
          <a:xfrm>
            <a:off x="10602124"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6" name="Circle"/>
          <p:cNvSpPr/>
          <p:nvPr/>
        </p:nvSpPr>
        <p:spPr>
          <a:xfrm>
            <a:off x="18293255"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7" name="Circle"/>
          <p:cNvSpPr/>
          <p:nvPr/>
        </p:nvSpPr>
        <p:spPr>
          <a:xfrm>
            <a:off x="6756558" y="3540547"/>
            <a:ext cx="3096252"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8" name="Circle"/>
          <p:cNvSpPr/>
          <p:nvPr/>
        </p:nvSpPr>
        <p:spPr>
          <a:xfrm>
            <a:off x="14447690"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9" name="Line"/>
          <p:cNvSpPr/>
          <p:nvPr/>
        </p:nvSpPr>
        <p:spPr>
          <a:xfrm>
            <a:off x="5599164"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0" name="Line"/>
          <p:cNvSpPr/>
          <p:nvPr/>
        </p:nvSpPr>
        <p:spPr>
          <a:xfrm>
            <a:off x="9454650" y="3067247"/>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1" name="Line"/>
          <p:cNvSpPr/>
          <p:nvPr/>
        </p:nvSpPr>
        <p:spPr>
          <a:xfrm>
            <a:off x="13307248"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2" name="Line"/>
          <p:cNvSpPr/>
          <p:nvPr/>
        </p:nvSpPr>
        <p:spPr>
          <a:xfrm>
            <a:off x="17162732"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3" name="Line"/>
          <p:cNvSpPr/>
          <p:nvPr/>
        </p:nvSpPr>
        <p:spPr>
          <a:xfrm rot="10800000">
            <a:off x="17113636"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4" name="Line"/>
          <p:cNvSpPr/>
          <p:nvPr/>
        </p:nvSpPr>
        <p:spPr>
          <a:xfrm rot="10800000">
            <a:off x="13268125"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5" name="Line"/>
          <p:cNvSpPr/>
          <p:nvPr/>
        </p:nvSpPr>
        <p:spPr>
          <a:xfrm rot="10800000">
            <a:off x="9422614"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6" name="Line"/>
          <p:cNvSpPr/>
          <p:nvPr/>
        </p:nvSpPr>
        <p:spPr>
          <a:xfrm rot="10800000">
            <a:off x="5577109"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7" name="What is our winning aspiration?"/>
          <p:cNvSpPr/>
          <p:nvPr/>
        </p:nvSpPr>
        <p:spPr>
          <a:xfrm>
            <a:off x="3272973" y="4532550"/>
            <a:ext cx="242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is our winning aspiration?</a:t>
            </a:r>
          </a:p>
        </p:txBody>
      </p:sp>
      <p:sp>
        <p:nvSpPr>
          <p:cNvPr id="358" name="Where will…"/>
          <p:cNvSpPr/>
          <p:nvPr/>
        </p:nvSpPr>
        <p:spPr>
          <a:xfrm>
            <a:off x="6994073" y="4717216"/>
            <a:ext cx="2667001"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Where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play? </a:t>
            </a:r>
          </a:p>
        </p:txBody>
      </p:sp>
      <p:sp>
        <p:nvSpPr>
          <p:cNvPr id="359" name="How will…"/>
          <p:cNvSpPr/>
          <p:nvPr/>
        </p:nvSpPr>
        <p:spPr>
          <a:xfrm>
            <a:off x="11083473" y="4742616"/>
            <a:ext cx="2273301"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How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win? </a:t>
            </a:r>
          </a:p>
        </p:txBody>
      </p:sp>
      <p:sp>
        <p:nvSpPr>
          <p:cNvPr id="360" name="What capabilities must be in place?"/>
          <p:cNvSpPr/>
          <p:nvPr/>
        </p:nvSpPr>
        <p:spPr>
          <a:xfrm>
            <a:off x="14702973" y="4330898"/>
            <a:ext cx="2540001" cy="151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capabilities must be in place? </a:t>
            </a:r>
          </a:p>
        </p:txBody>
      </p:sp>
      <p:sp>
        <p:nvSpPr>
          <p:cNvPr id="361" name="What management systems are required?"/>
          <p:cNvSpPr/>
          <p:nvPr/>
        </p:nvSpPr>
        <p:spPr>
          <a:xfrm>
            <a:off x="18436775" y="4330898"/>
            <a:ext cx="2832101" cy="151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What management systems are required?</a:t>
            </a:r>
          </a:p>
        </p:txBody>
      </p:sp>
      <p:sp>
        <p:nvSpPr>
          <p:cNvPr id="362" name="5'S Strategy Model"/>
          <p:cNvSpPr/>
          <p:nvPr/>
        </p:nvSpPr>
        <p:spPr>
          <a:xfrm>
            <a:off x="1175058" y="477552"/>
            <a:ext cx="220218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5'S Strategy Model</a:t>
            </a:r>
          </a:p>
        </p:txBody>
      </p:sp>
      <p:sp>
        <p:nvSpPr>
          <p:cNvPr id="363" name="Lorem ipsum dolor sit amet, consectetuer adipiscing elit.  Cum sociis natoque penatibus nascetur ridiculus mus."/>
          <p:cNvSpPr/>
          <p:nvPr/>
        </p:nvSpPr>
        <p:spPr>
          <a:xfrm>
            <a:off x="10096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4" name="Title One"/>
          <p:cNvSpPr/>
          <p:nvPr/>
        </p:nvSpPr>
        <p:spPr>
          <a:xfrm>
            <a:off x="10065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Title One</a:t>
            </a:r>
          </a:p>
        </p:txBody>
      </p:sp>
      <p:sp>
        <p:nvSpPr>
          <p:cNvPr id="365" name="Lorem ipsum dolor sit amet, consectetuer adipiscing elit.  Cum sociis natoque penatibus nascetur ridiculus mus."/>
          <p:cNvSpPr/>
          <p:nvPr/>
        </p:nvSpPr>
        <p:spPr>
          <a:xfrm>
            <a:off x="55308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6" name="Title Two"/>
          <p:cNvSpPr/>
          <p:nvPr/>
        </p:nvSpPr>
        <p:spPr>
          <a:xfrm>
            <a:off x="55277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Two</a:t>
            </a:r>
          </a:p>
        </p:txBody>
      </p:sp>
      <p:sp>
        <p:nvSpPr>
          <p:cNvPr id="367" name="Lorem ipsum dolor sit amet, consectetuer adipiscing elit.  Cum sociis natoque penatibus nascetur ridiculus mus."/>
          <p:cNvSpPr/>
          <p:nvPr/>
        </p:nvSpPr>
        <p:spPr>
          <a:xfrm>
            <a:off x="100520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8" name="Title Three"/>
          <p:cNvSpPr/>
          <p:nvPr/>
        </p:nvSpPr>
        <p:spPr>
          <a:xfrm>
            <a:off x="100489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Three</a:t>
            </a:r>
          </a:p>
        </p:txBody>
      </p:sp>
      <p:sp>
        <p:nvSpPr>
          <p:cNvPr id="369" name="Lorem ipsum dolor sit amet, consectetuer adipiscing elit.  Cum sociis natoque penatibus nascetur ridiculus mus."/>
          <p:cNvSpPr/>
          <p:nvPr/>
        </p:nvSpPr>
        <p:spPr>
          <a:xfrm>
            <a:off x="145732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0" name="Title Four"/>
          <p:cNvSpPr/>
          <p:nvPr/>
        </p:nvSpPr>
        <p:spPr>
          <a:xfrm>
            <a:off x="145701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Four</a:t>
            </a:r>
          </a:p>
        </p:txBody>
      </p:sp>
      <p:sp>
        <p:nvSpPr>
          <p:cNvPr id="371" name="Lorem ipsum dolor sit amet, consectetuer adipiscing elit.  Cum sociis natoque penatibus nascetur ridiculus mus."/>
          <p:cNvSpPr/>
          <p:nvPr/>
        </p:nvSpPr>
        <p:spPr>
          <a:xfrm>
            <a:off x="195262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2" name="Title Five"/>
          <p:cNvSpPr/>
          <p:nvPr/>
        </p:nvSpPr>
        <p:spPr>
          <a:xfrm>
            <a:off x="195231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Five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trategy Diamond"/>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Diamond</a:t>
            </a:r>
          </a:p>
        </p:txBody>
      </p:sp>
      <p:sp>
        <p:nvSpPr>
          <p:cNvPr id="375" name="Shape"/>
          <p:cNvSpPr/>
          <p:nvPr/>
        </p:nvSpPr>
        <p:spPr>
          <a:xfrm>
            <a:off x="1416050"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6" name="Shape"/>
          <p:cNvSpPr/>
          <p:nvPr/>
        </p:nvSpPr>
        <p:spPr>
          <a:xfrm>
            <a:off x="4705741" y="2432050"/>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7" name="Shape"/>
          <p:cNvSpPr/>
          <p:nvPr/>
        </p:nvSpPr>
        <p:spPr>
          <a:xfrm>
            <a:off x="4705741" y="845440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8" name="Shape"/>
          <p:cNvSpPr/>
          <p:nvPr/>
        </p:nvSpPr>
        <p:spPr>
          <a:xfrm>
            <a:off x="7703449"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9" name="Shape"/>
          <p:cNvSpPr/>
          <p:nvPr/>
        </p:nvSpPr>
        <p:spPr>
          <a:xfrm>
            <a:off x="4961467" y="5708138"/>
            <a:ext cx="3907249" cy="390581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80" name="Arenas"/>
          <p:cNvSpPr/>
          <p:nvPr/>
        </p:nvSpPr>
        <p:spPr>
          <a:xfrm>
            <a:off x="5463271" y="4277645"/>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Arenas</a:t>
            </a:r>
          </a:p>
        </p:txBody>
      </p:sp>
      <p:sp>
        <p:nvSpPr>
          <p:cNvPr id="381" name="Vehicles"/>
          <p:cNvSpPr/>
          <p:nvPr/>
        </p:nvSpPr>
        <p:spPr>
          <a:xfrm>
            <a:off x="8528546" y="7395132"/>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Vehicles</a:t>
            </a:r>
          </a:p>
        </p:txBody>
      </p:sp>
      <p:sp>
        <p:nvSpPr>
          <p:cNvPr id="382" name="Staging…"/>
          <p:cNvSpPr/>
          <p:nvPr/>
        </p:nvSpPr>
        <p:spPr>
          <a:xfrm>
            <a:off x="2152720" y="7164412"/>
            <a:ext cx="2921001" cy="977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Staging</a:t>
            </a:r>
          </a:p>
          <a:p>
            <a:pPr defTabSz="914400">
              <a:lnSpc>
                <a:spcPct val="80000"/>
              </a:lnSpc>
              <a:defRPr sz="3000">
                <a:solidFill>
                  <a:srgbClr val="FFFFFF"/>
                </a:solidFill>
                <a:latin typeface="Ubuntu Medium"/>
                <a:ea typeface="Ubuntu Medium"/>
                <a:cs typeface="Ubuntu Medium"/>
                <a:sym typeface="Ubuntu Medium"/>
              </a:defRPr>
            </a:pPr>
            <a:r>
              <a:rPr dirty="0">
                <a:solidFill>
                  <a:schemeClr val="bg1"/>
                </a:solidFill>
              </a:rPr>
              <a:t>&amp; Pacing</a:t>
            </a:r>
          </a:p>
        </p:txBody>
      </p:sp>
      <p:sp>
        <p:nvSpPr>
          <p:cNvPr id="383" name="Differentiators"/>
          <p:cNvSpPr/>
          <p:nvPr/>
        </p:nvSpPr>
        <p:spPr>
          <a:xfrm>
            <a:off x="5463271" y="10440951"/>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Differentiators</a:t>
            </a:r>
          </a:p>
        </p:txBody>
      </p:sp>
      <p:sp>
        <p:nvSpPr>
          <p:cNvPr id="384" name="Economic Logic"/>
          <p:cNvSpPr/>
          <p:nvPr/>
        </p:nvSpPr>
        <p:spPr>
          <a:xfrm>
            <a:off x="5463271" y="7239855"/>
            <a:ext cx="2915501" cy="80027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Economic Logic</a:t>
            </a:r>
          </a:p>
        </p:txBody>
      </p:sp>
      <p:sp>
        <p:nvSpPr>
          <p:cNvPr id="385"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87"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OAR Analysis"/>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390" name="Triangle"/>
          <p:cNvSpPr/>
          <p:nvPr/>
        </p:nvSpPr>
        <p:spPr>
          <a:xfrm>
            <a:off x="15101569" y="3155950"/>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1" name="Triangle"/>
          <p:cNvSpPr/>
          <p:nvPr/>
        </p:nvSpPr>
        <p:spPr>
          <a:xfrm rot="10800000">
            <a:off x="15101569" y="7566828"/>
            <a:ext cx="4842287" cy="3910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2" name="Triangle"/>
          <p:cNvSpPr/>
          <p:nvPr/>
        </p:nvSpPr>
        <p:spPr>
          <a:xfrm>
            <a:off x="12096750" y="7728567"/>
            <a:ext cx="4842286"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3" name="Triangle"/>
          <p:cNvSpPr/>
          <p:nvPr/>
        </p:nvSpPr>
        <p:spPr>
          <a:xfrm>
            <a:off x="18087565" y="7728567"/>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94" name="S"/>
          <p:cNvSpPr/>
          <p:nvPr/>
        </p:nvSpPr>
        <p:spPr>
          <a:xfrm>
            <a:off x="16988973" y="4470613"/>
            <a:ext cx="10668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S</a:t>
            </a:r>
          </a:p>
        </p:txBody>
      </p:sp>
      <p:sp>
        <p:nvSpPr>
          <p:cNvPr id="395" name="o"/>
          <p:cNvSpPr/>
          <p:nvPr/>
        </p:nvSpPr>
        <p:spPr>
          <a:xfrm>
            <a:off x="16900073" y="8679417"/>
            <a:ext cx="1244601" cy="15424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o</a:t>
            </a:r>
          </a:p>
        </p:txBody>
      </p:sp>
      <p:sp>
        <p:nvSpPr>
          <p:cNvPr id="396" name="a"/>
          <p:cNvSpPr/>
          <p:nvPr/>
        </p:nvSpPr>
        <p:spPr>
          <a:xfrm>
            <a:off x="13864773" y="8751148"/>
            <a:ext cx="12446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a</a:t>
            </a:r>
          </a:p>
        </p:txBody>
      </p:sp>
      <p:sp>
        <p:nvSpPr>
          <p:cNvPr id="397" name="r"/>
          <p:cNvSpPr/>
          <p:nvPr/>
        </p:nvSpPr>
        <p:spPr>
          <a:xfrm>
            <a:off x="19960773" y="8751148"/>
            <a:ext cx="12446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r</a:t>
            </a:r>
          </a:p>
        </p:txBody>
      </p:sp>
      <p:sp>
        <p:nvSpPr>
          <p:cNvPr id="398" name="Strengths"/>
          <p:cNvSpPr/>
          <p:nvPr/>
        </p:nvSpPr>
        <p:spPr>
          <a:xfrm>
            <a:off x="15972973" y="63555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Strengths</a:t>
            </a:r>
          </a:p>
        </p:txBody>
      </p:sp>
      <p:sp>
        <p:nvSpPr>
          <p:cNvPr id="399" name="Opportunities"/>
          <p:cNvSpPr/>
          <p:nvPr/>
        </p:nvSpPr>
        <p:spPr>
          <a:xfrm>
            <a:off x="15972973" y="78795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Opportunities</a:t>
            </a:r>
          </a:p>
        </p:txBody>
      </p:sp>
      <p:sp>
        <p:nvSpPr>
          <p:cNvPr id="400" name="Aspirations"/>
          <p:cNvSpPr/>
          <p:nvPr/>
        </p:nvSpPr>
        <p:spPr>
          <a:xfrm>
            <a:off x="12937673" y="108767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Aspirations</a:t>
            </a:r>
          </a:p>
        </p:txBody>
      </p:sp>
      <p:sp>
        <p:nvSpPr>
          <p:cNvPr id="401" name="Results"/>
          <p:cNvSpPr/>
          <p:nvPr/>
        </p:nvSpPr>
        <p:spPr>
          <a:xfrm>
            <a:off x="19033673" y="108767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Results</a:t>
            </a:r>
          </a:p>
        </p:txBody>
      </p:sp>
      <p:sp>
        <p:nvSpPr>
          <p:cNvPr id="402"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0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0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quare"/>
          <p:cNvSpPr/>
          <p:nvPr/>
        </p:nvSpPr>
        <p:spPr>
          <a:xfrm>
            <a:off x="10541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7" name="Square"/>
          <p:cNvSpPr/>
          <p:nvPr/>
        </p:nvSpPr>
        <p:spPr>
          <a:xfrm>
            <a:off x="10541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8" name="SOAR Analysis"/>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409" name="S"/>
          <p:cNvSpPr/>
          <p:nvPr/>
        </p:nvSpPr>
        <p:spPr>
          <a:xfrm>
            <a:off x="1497161" y="3861013"/>
            <a:ext cx="10668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S</a:t>
            </a:r>
          </a:p>
        </p:txBody>
      </p:sp>
      <p:sp>
        <p:nvSpPr>
          <p:cNvPr id="410" name="o"/>
          <p:cNvSpPr/>
          <p:nvPr/>
        </p:nvSpPr>
        <p:spPr>
          <a:xfrm>
            <a:off x="1408261" y="8582874"/>
            <a:ext cx="12446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o</a:t>
            </a:r>
          </a:p>
        </p:txBody>
      </p:sp>
      <p:sp>
        <p:nvSpPr>
          <p:cNvPr id="411" name="Lorem ipsum dolor sit amet, consectetuer adipiscing elit. Aenean commodo ligula eget dolor. Aenean massa. Cum sociis natoque penatibus et magnis dis parturient montes, nascetur ridiculus mus."/>
          <p:cNvSpPr/>
          <p:nvPr/>
        </p:nvSpPr>
        <p:spPr>
          <a:xfrm>
            <a:off x="3692073" y="3803650"/>
            <a:ext cx="8051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2" name="Lorem ipsum dolor sit amet, consectetuer adipiscing elit. Aenean commodo ligula eget dolor. Aenean massa. Cum sociis natoque penatibus et magnis dis parturient montes, nascetur ridiculus mus."/>
          <p:cNvSpPr/>
          <p:nvPr/>
        </p:nvSpPr>
        <p:spPr>
          <a:xfrm>
            <a:off x="3692073" y="8502650"/>
            <a:ext cx="7416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3" name="Square"/>
          <p:cNvSpPr/>
          <p:nvPr/>
        </p:nvSpPr>
        <p:spPr>
          <a:xfrm>
            <a:off x="123952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4" name="Square"/>
          <p:cNvSpPr/>
          <p:nvPr/>
        </p:nvSpPr>
        <p:spPr>
          <a:xfrm>
            <a:off x="123952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5" name="A"/>
          <p:cNvSpPr/>
          <p:nvPr/>
        </p:nvSpPr>
        <p:spPr>
          <a:xfrm>
            <a:off x="12736661" y="3845774"/>
            <a:ext cx="12827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A</a:t>
            </a:r>
          </a:p>
        </p:txBody>
      </p:sp>
      <p:sp>
        <p:nvSpPr>
          <p:cNvPr id="416" name="R"/>
          <p:cNvSpPr/>
          <p:nvPr/>
        </p:nvSpPr>
        <p:spPr>
          <a:xfrm>
            <a:off x="12749361" y="8557474"/>
            <a:ext cx="12446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R</a:t>
            </a:r>
          </a:p>
        </p:txBody>
      </p:sp>
      <p:sp>
        <p:nvSpPr>
          <p:cNvPr id="417" name="Lorem ipsum dolor sit amet, consectetuer adipiscing elit. Aenean commodo ligula eget dolor. Aenean massa. Cum sociis natoque penatibus et magnis dis parturient montes, nascetur ridiculus mus."/>
          <p:cNvSpPr/>
          <p:nvPr/>
        </p:nvSpPr>
        <p:spPr>
          <a:xfrm>
            <a:off x="15055850" y="3803650"/>
            <a:ext cx="8051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8" name="Lorem ipsum dolor sit amet, consectetuer adipiscing elit. Aenean commodo ligula eget dolor. Aenean massa. Cum sociis natoque penatibus et magnis dis parturient montes, nascetur ridiculus mus."/>
          <p:cNvSpPr/>
          <p:nvPr/>
        </p:nvSpPr>
        <p:spPr>
          <a:xfrm>
            <a:off x="15055850" y="8502650"/>
            <a:ext cx="75184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9" name="Strengths"/>
          <p:cNvSpPr/>
          <p:nvPr/>
        </p:nvSpPr>
        <p:spPr>
          <a:xfrm>
            <a:off x="3692073" y="30603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0" name="Opportunities"/>
          <p:cNvSpPr/>
          <p:nvPr/>
        </p:nvSpPr>
        <p:spPr>
          <a:xfrm>
            <a:off x="3692073" y="77339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1" name="Aspirations"/>
          <p:cNvSpPr/>
          <p:nvPr/>
        </p:nvSpPr>
        <p:spPr>
          <a:xfrm>
            <a:off x="15055850" y="30603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Aspirations</a:t>
            </a:r>
          </a:p>
        </p:txBody>
      </p:sp>
      <p:sp>
        <p:nvSpPr>
          <p:cNvPr id="422" name="Results"/>
          <p:cNvSpPr/>
          <p:nvPr/>
        </p:nvSpPr>
        <p:spPr>
          <a:xfrm>
            <a:off x="15055850" y="77339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Results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Weaknesses"/>
          <p:cNvSpPr/>
          <p:nvPr/>
        </p:nvSpPr>
        <p:spPr>
          <a:xfrm>
            <a:off x="16735807" y="3164101"/>
            <a:ext cx="5435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Weaknesses</a:t>
            </a:r>
          </a:p>
        </p:txBody>
      </p:sp>
      <p:sp>
        <p:nvSpPr>
          <p:cNvPr id="425" name="Strengths"/>
          <p:cNvSpPr/>
          <p:nvPr/>
        </p:nvSpPr>
        <p:spPr>
          <a:xfrm>
            <a:off x="4467607" y="3164101"/>
            <a:ext cx="3098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6" name="Opportunities"/>
          <p:cNvSpPr/>
          <p:nvPr/>
        </p:nvSpPr>
        <p:spPr>
          <a:xfrm>
            <a:off x="3883407" y="8129801"/>
            <a:ext cx="3683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7" name="Threats"/>
          <p:cNvSpPr/>
          <p:nvPr/>
        </p:nvSpPr>
        <p:spPr>
          <a:xfrm>
            <a:off x="16735807" y="8129801"/>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Threats</a:t>
            </a:r>
          </a:p>
        </p:txBody>
      </p:sp>
      <p:sp>
        <p:nvSpPr>
          <p:cNvPr id="428" name="Nam quam nunc, blandit vel, luctus pulvinar, hendrerit id, lorem. Maecenas nec odio et ante tincidunt tempus. Donec vitae sapien ut libero venenatis faucibus."/>
          <p:cNvSpPr/>
          <p:nvPr/>
        </p:nvSpPr>
        <p:spPr>
          <a:xfrm>
            <a:off x="1235096" y="3981450"/>
            <a:ext cx="6337301" cy="2959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29" name="Nam quam nunc, blandit vel, luctus pulvinar, hendrerit id, lorem. Maecenas nec odio et ante tincidunt tempus. Donec vitae sapien ut libero venenatis faucibus."/>
          <p:cNvSpPr/>
          <p:nvPr/>
        </p:nvSpPr>
        <p:spPr>
          <a:xfrm>
            <a:off x="16741796" y="3981450"/>
            <a:ext cx="6248401" cy="2959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0" name="Nam quam nunc, blandit vel, luctus pulvinar, hendrerit id, lorem. Maecenas nec odio et ante tincidunt tempus. Donec vitae sapien ut libero venenatis faucibus."/>
          <p:cNvSpPr/>
          <p:nvPr/>
        </p:nvSpPr>
        <p:spPr>
          <a:xfrm>
            <a:off x="1019196" y="8947150"/>
            <a:ext cx="6553201" cy="3200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1" name="Nam quam nunc, blandit vel, luctus pulvinar, hendrerit id, lorem. Maecenas nec odio et ante tincidunt tempus. Donec vitae sapien ut libero venenatis faucibus."/>
          <p:cNvSpPr/>
          <p:nvPr/>
        </p:nvSpPr>
        <p:spPr>
          <a:xfrm>
            <a:off x="16741796" y="8947150"/>
            <a:ext cx="6426201" cy="3200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2" name="S"/>
          <p:cNvSpPr/>
          <p:nvPr/>
        </p:nvSpPr>
        <p:spPr>
          <a:xfrm>
            <a:off x="9110862" y="4038895"/>
            <a:ext cx="1504146" cy="232868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S</a:t>
            </a:r>
          </a:p>
        </p:txBody>
      </p:sp>
      <p:sp>
        <p:nvSpPr>
          <p:cNvPr id="433" name="W"/>
          <p:cNvSpPr/>
          <p:nvPr/>
        </p:nvSpPr>
        <p:spPr>
          <a:xfrm>
            <a:off x="13010784" y="4038895"/>
            <a:ext cx="2634939" cy="232868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W</a:t>
            </a:r>
          </a:p>
        </p:txBody>
      </p:sp>
      <p:sp>
        <p:nvSpPr>
          <p:cNvPr id="434" name="O"/>
          <p:cNvSpPr/>
          <p:nvPr/>
        </p:nvSpPr>
        <p:spPr>
          <a:xfrm>
            <a:off x="8829016" y="8139980"/>
            <a:ext cx="2105446" cy="24246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O</a:t>
            </a:r>
          </a:p>
        </p:txBody>
      </p:sp>
      <p:sp>
        <p:nvSpPr>
          <p:cNvPr id="435" name="T"/>
          <p:cNvSpPr/>
          <p:nvPr/>
        </p:nvSpPr>
        <p:spPr>
          <a:xfrm>
            <a:off x="13480246" y="8187952"/>
            <a:ext cx="1696014" cy="23286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T</a:t>
            </a:r>
          </a:p>
        </p:txBody>
      </p:sp>
      <p:sp>
        <p:nvSpPr>
          <p:cNvPr id="436" name="Line"/>
          <p:cNvSpPr/>
          <p:nvPr/>
        </p:nvSpPr>
        <p:spPr>
          <a:xfrm>
            <a:off x="12207355" y="7727951"/>
            <a:ext cx="0" cy="335915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7" name="Circle"/>
          <p:cNvSpPr/>
          <p:nvPr/>
        </p:nvSpPr>
        <p:spPr>
          <a:xfrm>
            <a:off x="12069746" y="7233572"/>
            <a:ext cx="288686" cy="288685"/>
          </a:xfrm>
          <a:prstGeom prst="ellipse">
            <a:avLst/>
          </a:prstGeom>
          <a:solidFill>
            <a:schemeClr val="tx2"/>
          </a:solidFill>
          <a:ln w="12700">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38" name="Line"/>
          <p:cNvSpPr/>
          <p:nvPr/>
        </p:nvSpPr>
        <p:spPr>
          <a:xfrm>
            <a:off x="12207355" y="3509879"/>
            <a:ext cx="0" cy="3430672"/>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9" name="Line"/>
          <p:cNvSpPr/>
          <p:nvPr/>
        </p:nvSpPr>
        <p:spPr>
          <a:xfrm flipH="1">
            <a:off x="12575234" y="7383797"/>
            <a:ext cx="3502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0" name="Line"/>
          <p:cNvSpPr/>
          <p:nvPr/>
        </p:nvSpPr>
        <p:spPr>
          <a:xfrm flipH="1">
            <a:off x="8473135" y="7383797"/>
            <a:ext cx="3375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1" name="S.W.O.T Analysis"/>
          <p:cNvSpPr/>
          <p:nvPr/>
        </p:nvSpPr>
        <p:spPr>
          <a:xfrm>
            <a:off x="5308908" y="4648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S.W.O.T Analysis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ircle"/>
          <p:cNvSpPr/>
          <p:nvPr/>
        </p:nvSpPr>
        <p:spPr>
          <a:xfrm>
            <a:off x="10648950" y="6076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444" name="TOWS Matrix"/>
          <p:cNvSpPr/>
          <p:nvPr/>
        </p:nvSpPr>
        <p:spPr>
          <a:xfrm>
            <a:off x="5308908" y="4521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TOWS Matrix</a:t>
            </a:r>
          </a:p>
        </p:txBody>
      </p:sp>
      <p:sp>
        <p:nvSpPr>
          <p:cNvPr id="445" name="So"/>
          <p:cNvSpPr/>
          <p:nvPr/>
        </p:nvSpPr>
        <p:spPr>
          <a:xfrm>
            <a:off x="5916761" y="3210774"/>
            <a:ext cx="35560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So</a:t>
            </a:r>
          </a:p>
        </p:txBody>
      </p:sp>
      <p:sp>
        <p:nvSpPr>
          <p:cNvPr id="446" name="wo"/>
          <p:cNvSpPr/>
          <p:nvPr/>
        </p:nvSpPr>
        <p:spPr>
          <a:xfrm>
            <a:off x="14336861" y="3210774"/>
            <a:ext cx="43561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wo</a:t>
            </a:r>
          </a:p>
        </p:txBody>
      </p:sp>
      <p:sp>
        <p:nvSpPr>
          <p:cNvPr id="447" name="ST"/>
          <p:cNvSpPr/>
          <p:nvPr/>
        </p:nvSpPr>
        <p:spPr>
          <a:xfrm>
            <a:off x="5916761" y="8836874"/>
            <a:ext cx="35560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a:solidFill>
                  <a:schemeClr val="accent1"/>
                </a:solidFill>
              </a:rPr>
              <a:t>ST</a:t>
            </a:r>
          </a:p>
        </p:txBody>
      </p:sp>
      <p:sp>
        <p:nvSpPr>
          <p:cNvPr id="448" name="WT"/>
          <p:cNvSpPr/>
          <p:nvPr/>
        </p:nvSpPr>
        <p:spPr>
          <a:xfrm>
            <a:off x="14336861" y="8836874"/>
            <a:ext cx="43561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spc="1360">
                <a:solidFill>
                  <a:srgbClr val="0087E8"/>
                </a:solidFill>
                <a:latin typeface="Ubuntu"/>
                <a:ea typeface="Ubuntu"/>
                <a:cs typeface="Ubuntu"/>
                <a:sym typeface="Ubuntu"/>
              </a:defRPr>
            </a:lvl1pPr>
          </a:lstStyle>
          <a:p>
            <a:r>
              <a:rPr>
                <a:solidFill>
                  <a:schemeClr val="accent1"/>
                </a:solidFill>
              </a:rPr>
              <a:t>WT</a:t>
            </a:r>
          </a:p>
        </p:txBody>
      </p:sp>
      <p:sp>
        <p:nvSpPr>
          <p:cNvPr id="449" name="TOWS…"/>
          <p:cNvSpPr/>
          <p:nvPr/>
        </p:nvSpPr>
        <p:spPr>
          <a:xfrm>
            <a:off x="10725156" y="7017963"/>
            <a:ext cx="2921001"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TOWS</a:t>
            </a:r>
          </a:p>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Matrix</a:t>
            </a:r>
          </a:p>
        </p:txBody>
      </p:sp>
      <p:sp>
        <p:nvSpPr>
          <p:cNvPr id="450" name="Strengths-Opportunities"/>
          <p:cNvSpPr/>
          <p:nvPr/>
        </p:nvSpPr>
        <p:spPr>
          <a:xfrm>
            <a:off x="5343073" y="58162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Strengths-Opportunities</a:t>
            </a:r>
          </a:p>
        </p:txBody>
      </p:sp>
      <p:sp>
        <p:nvSpPr>
          <p:cNvPr id="451" name="Weakness-Opportunities"/>
          <p:cNvSpPr/>
          <p:nvPr/>
        </p:nvSpPr>
        <p:spPr>
          <a:xfrm>
            <a:off x="14169573" y="58162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Weakness-Opportunities</a:t>
            </a:r>
          </a:p>
        </p:txBody>
      </p:sp>
      <p:sp>
        <p:nvSpPr>
          <p:cNvPr id="452" name="Strengths-Threats"/>
          <p:cNvSpPr/>
          <p:nvPr/>
        </p:nvSpPr>
        <p:spPr>
          <a:xfrm>
            <a:off x="5343073" y="114423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Strengths-Threats</a:t>
            </a:r>
          </a:p>
        </p:txBody>
      </p:sp>
      <p:sp>
        <p:nvSpPr>
          <p:cNvPr id="453" name="Weakness-Threats"/>
          <p:cNvSpPr/>
          <p:nvPr/>
        </p:nvSpPr>
        <p:spPr>
          <a:xfrm>
            <a:off x="14169573" y="114423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Weakness-Threats</a:t>
            </a:r>
          </a:p>
        </p:txBody>
      </p:sp>
      <p:sp>
        <p:nvSpPr>
          <p:cNvPr id="454" name="Feature One"/>
          <p:cNvSpPr/>
          <p:nvPr/>
        </p:nvSpPr>
        <p:spPr>
          <a:xfrm>
            <a:off x="1325171" y="35347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5" name="Feature Two"/>
          <p:cNvSpPr/>
          <p:nvPr/>
        </p:nvSpPr>
        <p:spPr>
          <a:xfrm>
            <a:off x="1313868" y="43221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6" name="Feature Three"/>
          <p:cNvSpPr/>
          <p:nvPr/>
        </p:nvSpPr>
        <p:spPr>
          <a:xfrm>
            <a:off x="1319964" y="51095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57" name="Feature One"/>
          <p:cNvSpPr/>
          <p:nvPr/>
        </p:nvSpPr>
        <p:spPr>
          <a:xfrm>
            <a:off x="1325171" y="92116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8" name="Feature Two"/>
          <p:cNvSpPr/>
          <p:nvPr/>
        </p:nvSpPr>
        <p:spPr>
          <a:xfrm>
            <a:off x="1313868" y="99990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9" name="Feature Three"/>
          <p:cNvSpPr/>
          <p:nvPr/>
        </p:nvSpPr>
        <p:spPr>
          <a:xfrm>
            <a:off x="1319964" y="107864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0" name="Feature One"/>
          <p:cNvSpPr/>
          <p:nvPr/>
        </p:nvSpPr>
        <p:spPr>
          <a:xfrm>
            <a:off x="20159271" y="35347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1" name="Feature Two"/>
          <p:cNvSpPr/>
          <p:nvPr/>
        </p:nvSpPr>
        <p:spPr>
          <a:xfrm>
            <a:off x="20147968" y="43221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2" name="Feature Three"/>
          <p:cNvSpPr/>
          <p:nvPr/>
        </p:nvSpPr>
        <p:spPr>
          <a:xfrm>
            <a:off x="20154064" y="51095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3" name="Feature One"/>
          <p:cNvSpPr/>
          <p:nvPr/>
        </p:nvSpPr>
        <p:spPr>
          <a:xfrm>
            <a:off x="20032271" y="92116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4" name="Feature Two"/>
          <p:cNvSpPr/>
          <p:nvPr/>
        </p:nvSpPr>
        <p:spPr>
          <a:xfrm>
            <a:off x="20020968" y="99990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5" name="Feature Three"/>
          <p:cNvSpPr/>
          <p:nvPr/>
        </p:nvSpPr>
        <p:spPr>
          <a:xfrm>
            <a:off x="20027064" y="107864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6" name="Line"/>
          <p:cNvSpPr/>
          <p:nvPr/>
        </p:nvSpPr>
        <p:spPr>
          <a:xfrm flipH="1">
            <a:off x="12182583" y="9420116"/>
            <a:ext cx="0" cy="216228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7" name="Line"/>
          <p:cNvSpPr/>
          <p:nvPr/>
        </p:nvSpPr>
        <p:spPr>
          <a:xfrm flipH="1">
            <a:off x="12182583" y="3676650"/>
            <a:ext cx="0" cy="213823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8" name="Line"/>
          <p:cNvSpPr/>
          <p:nvPr/>
        </p:nvSpPr>
        <p:spPr>
          <a:xfrm flipH="1" flipV="1">
            <a:off x="13986788" y="7610542"/>
            <a:ext cx="5451957"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9" name="Line"/>
          <p:cNvSpPr/>
          <p:nvPr/>
        </p:nvSpPr>
        <p:spPr>
          <a:xfrm flipH="1" flipV="1">
            <a:off x="4945254" y="7610544"/>
            <a:ext cx="534174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ircle"/>
          <p:cNvSpPr/>
          <p:nvPr/>
        </p:nvSpPr>
        <p:spPr>
          <a:xfrm>
            <a:off x="13436600" y="3543300"/>
            <a:ext cx="8331200" cy="8331200"/>
          </a:xfrm>
          <a:prstGeom prst="ellipse">
            <a:avLst/>
          </a:prstGeom>
          <a:ln w="2413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2" name="Circle"/>
          <p:cNvSpPr/>
          <p:nvPr/>
        </p:nvSpPr>
        <p:spPr>
          <a:xfrm>
            <a:off x="16484600" y="24384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473" name="Circle"/>
          <p:cNvSpPr/>
          <p:nvPr/>
        </p:nvSpPr>
        <p:spPr>
          <a:xfrm>
            <a:off x="20104100" y="84836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4" name="Build-Measure-Learn Feedback Loop"/>
          <p:cNvSpPr/>
          <p:nvPr/>
        </p:nvSpPr>
        <p:spPr>
          <a:xfrm>
            <a:off x="1219508" y="426752"/>
            <a:ext cx="21932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Build-Measure-Learn Feedback Loop</a:t>
            </a:r>
          </a:p>
        </p:txBody>
      </p:sp>
      <p:sp>
        <p:nvSpPr>
          <p:cNvPr id="475" name="Circle"/>
          <p:cNvSpPr/>
          <p:nvPr/>
        </p:nvSpPr>
        <p:spPr>
          <a:xfrm>
            <a:off x="126809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6" name="Circle"/>
          <p:cNvSpPr/>
          <p:nvPr/>
        </p:nvSpPr>
        <p:spPr>
          <a:xfrm>
            <a:off x="194500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7" name="Circle"/>
          <p:cNvSpPr/>
          <p:nvPr/>
        </p:nvSpPr>
        <p:spPr>
          <a:xfrm>
            <a:off x="13093700" y="84963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8" name="Ideas"/>
          <p:cNvSpPr/>
          <p:nvPr/>
        </p:nvSpPr>
        <p:spPr>
          <a:xfrm>
            <a:off x="16228955" y="33419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Ideas</a:t>
            </a:r>
          </a:p>
        </p:txBody>
      </p:sp>
      <p:sp>
        <p:nvSpPr>
          <p:cNvPr id="479" name="Learn"/>
          <p:cNvSpPr/>
          <p:nvPr/>
        </p:nvSpPr>
        <p:spPr>
          <a:xfrm>
            <a:off x="12672955" y="56660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Learn</a:t>
            </a:r>
          </a:p>
        </p:txBody>
      </p:sp>
      <p:sp>
        <p:nvSpPr>
          <p:cNvPr id="480" name="Data"/>
          <p:cNvSpPr/>
          <p:nvPr/>
        </p:nvSpPr>
        <p:spPr>
          <a:xfrm>
            <a:off x="12749155" y="9412501"/>
            <a:ext cx="2921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Data</a:t>
            </a:r>
          </a:p>
        </p:txBody>
      </p:sp>
      <p:sp>
        <p:nvSpPr>
          <p:cNvPr id="481" name="Product"/>
          <p:cNvSpPr/>
          <p:nvPr/>
        </p:nvSpPr>
        <p:spPr>
          <a:xfrm>
            <a:off x="19988155" y="9399801"/>
            <a:ext cx="2438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Product</a:t>
            </a:r>
          </a:p>
        </p:txBody>
      </p:sp>
      <p:sp>
        <p:nvSpPr>
          <p:cNvPr id="482" name="Build"/>
          <p:cNvSpPr/>
          <p:nvPr/>
        </p:nvSpPr>
        <p:spPr>
          <a:xfrm>
            <a:off x="19772255" y="5666001"/>
            <a:ext cx="2438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Build</a:t>
            </a:r>
          </a:p>
        </p:txBody>
      </p:sp>
      <p:sp>
        <p:nvSpPr>
          <p:cNvPr id="483" name="Circle"/>
          <p:cNvSpPr/>
          <p:nvPr/>
        </p:nvSpPr>
        <p:spPr>
          <a:xfrm>
            <a:off x="16071850" y="99885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84" name="Measure"/>
          <p:cNvSpPr/>
          <p:nvPr/>
        </p:nvSpPr>
        <p:spPr>
          <a:xfrm>
            <a:off x="16228955" y="113175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Measure</a:t>
            </a:r>
          </a:p>
        </p:txBody>
      </p:sp>
      <p:sp>
        <p:nvSpPr>
          <p:cNvPr id="485"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8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ritical Success Factors"/>
          <p:cNvSpPr/>
          <p:nvPr/>
        </p:nvSpPr>
        <p:spPr>
          <a:xfrm>
            <a:off x="5308908" y="4521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Critical Success Factors</a:t>
            </a:r>
          </a:p>
        </p:txBody>
      </p:sp>
      <p:sp>
        <p:nvSpPr>
          <p:cNvPr id="490" name="Rectangle"/>
          <p:cNvSpPr/>
          <p:nvPr/>
        </p:nvSpPr>
        <p:spPr>
          <a:xfrm>
            <a:off x="1866900" y="8242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1" name="Rectangle"/>
          <p:cNvSpPr/>
          <p:nvPr/>
        </p:nvSpPr>
        <p:spPr>
          <a:xfrm rot="5400000">
            <a:off x="1447800" y="8648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2" name="Rectangle"/>
          <p:cNvSpPr/>
          <p:nvPr/>
        </p:nvSpPr>
        <p:spPr>
          <a:xfrm>
            <a:off x="6946900" y="7416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3" name="Rectangle"/>
          <p:cNvSpPr/>
          <p:nvPr/>
        </p:nvSpPr>
        <p:spPr>
          <a:xfrm rot="5400000">
            <a:off x="6527800" y="7823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4" name="Rectangle"/>
          <p:cNvSpPr/>
          <p:nvPr/>
        </p:nvSpPr>
        <p:spPr>
          <a:xfrm>
            <a:off x="12026900" y="6591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5" name="Rectangle"/>
          <p:cNvSpPr/>
          <p:nvPr/>
        </p:nvSpPr>
        <p:spPr>
          <a:xfrm rot="5400000">
            <a:off x="11607800" y="6997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6" name="Rectangle"/>
          <p:cNvSpPr/>
          <p:nvPr/>
        </p:nvSpPr>
        <p:spPr>
          <a:xfrm>
            <a:off x="17106900" y="5765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7" name="Rectangle"/>
          <p:cNvSpPr/>
          <p:nvPr/>
        </p:nvSpPr>
        <p:spPr>
          <a:xfrm rot="5400000">
            <a:off x="16687800" y="6172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8" name="Lorem ipsum dolor sit amet, consectetuer adipiscing elit. Aenean commodo ligula eget dolor. Aenean massa."/>
          <p:cNvSpPr/>
          <p:nvPr/>
        </p:nvSpPr>
        <p:spPr>
          <a:xfrm>
            <a:off x="2574473" y="9810750"/>
            <a:ext cx="4368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499" name="Step One"/>
          <p:cNvSpPr/>
          <p:nvPr/>
        </p:nvSpPr>
        <p:spPr>
          <a:xfrm>
            <a:off x="2574473" y="90674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One</a:t>
            </a:r>
          </a:p>
        </p:txBody>
      </p:sp>
      <p:sp>
        <p:nvSpPr>
          <p:cNvPr id="500" name="Lorem ipsum dolor sit amet, consectetuer adipiscing elit. Aenean commodo ligula eget dolor. Aenean massa."/>
          <p:cNvSpPr/>
          <p:nvPr/>
        </p:nvSpPr>
        <p:spPr>
          <a:xfrm>
            <a:off x="7756073" y="9061450"/>
            <a:ext cx="3886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1" name="Step Two"/>
          <p:cNvSpPr/>
          <p:nvPr/>
        </p:nvSpPr>
        <p:spPr>
          <a:xfrm>
            <a:off x="7756073" y="83181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Two</a:t>
            </a:r>
          </a:p>
        </p:txBody>
      </p:sp>
      <p:sp>
        <p:nvSpPr>
          <p:cNvPr id="502" name="Lorem ipsum dolor sit amet, consectetuer adipiscing elit. Aenean commodo ligula eget dolor. Aenean massa."/>
          <p:cNvSpPr/>
          <p:nvPr/>
        </p:nvSpPr>
        <p:spPr>
          <a:xfrm>
            <a:off x="12747173" y="8235950"/>
            <a:ext cx="41021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3" name="Step Three"/>
          <p:cNvSpPr/>
          <p:nvPr/>
        </p:nvSpPr>
        <p:spPr>
          <a:xfrm>
            <a:off x="12747173" y="74926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Step Three</a:t>
            </a:r>
          </a:p>
        </p:txBody>
      </p:sp>
      <p:sp>
        <p:nvSpPr>
          <p:cNvPr id="504" name="Lorem ipsum dolor sit amet, consectetuer adipiscing elit. Aenean commodo ligula eget dolor. Aenean massa."/>
          <p:cNvSpPr/>
          <p:nvPr/>
        </p:nvSpPr>
        <p:spPr>
          <a:xfrm>
            <a:off x="17941473" y="7346950"/>
            <a:ext cx="3886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5" name="Step Four"/>
          <p:cNvSpPr/>
          <p:nvPr/>
        </p:nvSpPr>
        <p:spPr>
          <a:xfrm>
            <a:off x="17941473" y="66036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Four</a:t>
            </a:r>
          </a:p>
        </p:txBody>
      </p:sp>
      <p:sp>
        <p:nvSpPr>
          <p:cNvPr id="506" name="Shape"/>
          <p:cNvSpPr/>
          <p:nvPr/>
        </p:nvSpPr>
        <p:spPr>
          <a:xfrm>
            <a:off x="5422899" y="4133812"/>
            <a:ext cx="2870203" cy="4108708"/>
          </a:xfrm>
          <a:custGeom>
            <a:avLst/>
            <a:gdLst/>
            <a:ahLst/>
            <a:cxnLst>
              <a:cxn ang="0">
                <a:pos x="wd2" y="hd2"/>
              </a:cxn>
              <a:cxn ang="5400000">
                <a:pos x="wd2" y="hd2"/>
              </a:cxn>
              <a:cxn ang="10800000">
                <a:pos x="wd2" y="hd2"/>
              </a:cxn>
              <a:cxn ang="16200000">
                <a:pos x="wd2" y="hd2"/>
              </a:cxn>
            </a:cxnLst>
            <a:rect l="0" t="0" r="r" b="b"/>
            <a:pathLst>
              <a:path w="21450" h="21600" extrusionOk="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07" name="Circle"/>
          <p:cNvSpPr/>
          <p:nvPr/>
        </p:nvSpPr>
        <p:spPr>
          <a:xfrm>
            <a:off x="6326663" y="3073617"/>
            <a:ext cx="1028896" cy="1025950"/>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orters Diamond"/>
          <p:cNvSpPr/>
          <p:nvPr/>
        </p:nvSpPr>
        <p:spPr>
          <a:xfrm>
            <a:off x="5308908" y="3886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porters Diamond</a:t>
            </a:r>
          </a:p>
        </p:txBody>
      </p:sp>
      <p:sp>
        <p:nvSpPr>
          <p:cNvPr id="510" name="Rectangle"/>
          <p:cNvSpPr/>
          <p:nvPr/>
        </p:nvSpPr>
        <p:spPr>
          <a:xfrm>
            <a:off x="15276977" y="3206750"/>
            <a:ext cx="3691168"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1" name="Rectangle"/>
          <p:cNvSpPr/>
          <p:nvPr/>
        </p:nvSpPr>
        <p:spPr>
          <a:xfrm>
            <a:off x="15276977" y="9191400"/>
            <a:ext cx="3691168" cy="164805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2" name="Rectangle"/>
          <p:cNvSpPr/>
          <p:nvPr/>
        </p:nvSpPr>
        <p:spPr>
          <a:xfrm>
            <a:off x="19302183"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3" name="Rectangle"/>
          <p:cNvSpPr/>
          <p:nvPr/>
        </p:nvSpPr>
        <p:spPr>
          <a:xfrm>
            <a:off x="11271250"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4" name="Firm Strategy…"/>
          <p:cNvSpPr/>
          <p:nvPr/>
        </p:nvSpPr>
        <p:spPr>
          <a:xfrm>
            <a:off x="15579273" y="3410148"/>
            <a:ext cx="30988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Firm Strategy</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Structure </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and </a:t>
            </a:r>
            <a:r>
              <a:rPr lang="en-US" dirty="0">
                <a:solidFill>
                  <a:schemeClr val="bg1"/>
                </a:solidFill>
              </a:rPr>
              <a:t>Rivalry</a:t>
            </a:r>
            <a:endParaRPr dirty="0">
              <a:solidFill>
                <a:schemeClr val="bg1"/>
              </a:solidFill>
            </a:endParaRPr>
          </a:p>
        </p:txBody>
      </p:sp>
      <p:sp>
        <p:nvSpPr>
          <p:cNvPr id="515" name="Factor Conditions"/>
          <p:cNvSpPr/>
          <p:nvPr/>
        </p:nvSpPr>
        <p:spPr>
          <a:xfrm>
            <a:off x="11566073" y="6610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Factor Conditions</a:t>
            </a:r>
          </a:p>
        </p:txBody>
      </p:sp>
      <p:sp>
        <p:nvSpPr>
          <p:cNvPr id="516" name="Demand Conditions"/>
          <p:cNvSpPr/>
          <p:nvPr/>
        </p:nvSpPr>
        <p:spPr>
          <a:xfrm>
            <a:off x="19605173" y="6610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Demand Conditions</a:t>
            </a:r>
          </a:p>
        </p:txBody>
      </p:sp>
      <p:sp>
        <p:nvSpPr>
          <p:cNvPr id="517" name="Related and Supporting  Industry"/>
          <p:cNvSpPr/>
          <p:nvPr/>
        </p:nvSpPr>
        <p:spPr>
          <a:xfrm>
            <a:off x="15579273" y="9404548"/>
            <a:ext cx="30988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Related and Supporting  Industry</a:t>
            </a:r>
          </a:p>
        </p:txBody>
      </p:sp>
      <p:sp>
        <p:nvSpPr>
          <p:cNvPr id="518" name="Line"/>
          <p:cNvSpPr/>
          <p:nvPr/>
        </p:nvSpPr>
        <p:spPr>
          <a:xfrm>
            <a:off x="17132300" y="5490266"/>
            <a:ext cx="0" cy="3370935"/>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19" name="Line"/>
          <p:cNvSpPr/>
          <p:nvPr/>
        </p:nvSpPr>
        <p:spPr>
          <a:xfrm flipH="1">
            <a:off x="15512950" y="7109616"/>
            <a:ext cx="3165124"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0" name="Line"/>
          <p:cNvSpPr/>
          <p:nvPr/>
        </p:nvSpPr>
        <p:spPr>
          <a:xfrm>
            <a:off x="19640649"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1" name="Line"/>
          <p:cNvSpPr/>
          <p:nvPr/>
        </p:nvSpPr>
        <p:spPr>
          <a:xfrm flipH="1">
            <a:off x="19640649"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2" name="Line"/>
          <p:cNvSpPr/>
          <p:nvPr/>
        </p:nvSpPr>
        <p:spPr>
          <a:xfrm flipH="1" flipV="1">
            <a:off x="12604848"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3" name="Line"/>
          <p:cNvSpPr/>
          <p:nvPr/>
        </p:nvSpPr>
        <p:spPr>
          <a:xfrm flipH="1">
            <a:off x="12706447"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2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2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Kaizen strategy"/>
          <p:cNvSpPr/>
          <p:nvPr/>
        </p:nvSpPr>
        <p:spPr>
          <a:xfrm>
            <a:off x="5308908" y="4013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Kaizen strategy</a:t>
            </a:r>
          </a:p>
        </p:txBody>
      </p:sp>
      <p:sp>
        <p:nvSpPr>
          <p:cNvPr id="529" name="Shape"/>
          <p:cNvSpPr/>
          <p:nvPr/>
        </p:nvSpPr>
        <p:spPr>
          <a:xfrm>
            <a:off x="4047793" y="2824844"/>
            <a:ext cx="4715492" cy="4442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0" name="Shape"/>
          <p:cNvSpPr/>
          <p:nvPr/>
        </p:nvSpPr>
        <p:spPr>
          <a:xfrm>
            <a:off x="4047793" y="2824844"/>
            <a:ext cx="9014717" cy="8712200"/>
          </a:xfrm>
          <a:custGeom>
            <a:avLst/>
            <a:gdLst/>
            <a:ahLst/>
            <a:cxnLst>
              <a:cxn ang="0">
                <a:pos x="wd2" y="hd2"/>
              </a:cxn>
              <a:cxn ang="5400000">
                <a:pos x="wd2" y="hd2"/>
              </a:cxn>
              <a:cxn ang="10800000">
                <a:pos x="wd2" y="hd2"/>
              </a:cxn>
              <a:cxn ang="16200000">
                <a:pos x="wd2" y="hd2"/>
              </a:cxn>
            </a:cxnLst>
            <a:rect l="0" t="0" r="r" b="b"/>
            <a:pathLst>
              <a:path w="21600" h="21600" extrusionOk="0">
                <a:moveTo>
                  <a:pt x="0" y="10977"/>
                </a:moveTo>
                <a:lnTo>
                  <a:pt x="0" y="21600"/>
                </a:lnTo>
                <a:lnTo>
                  <a:pt x="21600" y="0"/>
                </a:lnTo>
                <a:lnTo>
                  <a:pt x="11299" y="0"/>
                </a:lnTo>
                <a:cubicBezTo>
                  <a:pt x="11299" y="0"/>
                  <a:pt x="0" y="10977"/>
                  <a:pt x="0" y="10977"/>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1" name="Shape"/>
          <p:cNvSpPr/>
          <p:nvPr/>
        </p:nvSpPr>
        <p:spPr>
          <a:xfrm>
            <a:off x="4029609" y="2824844"/>
            <a:ext cx="9028389" cy="87121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ubicBezTo>
                  <a:pt x="21600" y="21600"/>
                  <a:pt x="0" y="21600"/>
                  <a:pt x="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2" name="Top…"/>
          <p:cNvSpPr/>
          <p:nvPr/>
        </p:nvSpPr>
        <p:spPr>
          <a:xfrm>
            <a:off x="845110" y="3340455"/>
            <a:ext cx="2693355" cy="948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Top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3" name="Middle…"/>
          <p:cNvSpPr/>
          <p:nvPr/>
        </p:nvSpPr>
        <p:spPr>
          <a:xfrm>
            <a:off x="845110" y="5505141"/>
            <a:ext cx="2693355" cy="94872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Middle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4" name="Supervisors"/>
          <p:cNvSpPr/>
          <p:nvPr/>
        </p:nvSpPr>
        <p:spPr>
          <a:xfrm>
            <a:off x="845110" y="8150870"/>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Supervisors</a:t>
            </a:r>
          </a:p>
        </p:txBody>
      </p:sp>
      <p:sp>
        <p:nvSpPr>
          <p:cNvPr id="535" name="Workers"/>
          <p:cNvSpPr/>
          <p:nvPr/>
        </p:nvSpPr>
        <p:spPr>
          <a:xfrm>
            <a:off x="845110" y="10342281"/>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Workers</a:t>
            </a:r>
          </a:p>
        </p:txBody>
      </p:sp>
      <p:sp>
        <p:nvSpPr>
          <p:cNvPr id="536" name="Line"/>
          <p:cNvSpPr/>
          <p:nvPr/>
        </p:nvSpPr>
        <p:spPr>
          <a:xfrm>
            <a:off x="3026046" y="496985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7" name="Line"/>
          <p:cNvSpPr/>
          <p:nvPr/>
        </p:nvSpPr>
        <p:spPr>
          <a:xfrm>
            <a:off x="3026046" y="726816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8" name="Line"/>
          <p:cNvSpPr/>
          <p:nvPr/>
        </p:nvSpPr>
        <p:spPr>
          <a:xfrm>
            <a:off x="3026046" y="9566475"/>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9" name="Innovation"/>
          <p:cNvSpPr/>
          <p:nvPr/>
        </p:nvSpPr>
        <p:spPr>
          <a:xfrm>
            <a:off x="4402370" y="3567613"/>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Innovation</a:t>
            </a:r>
          </a:p>
        </p:txBody>
      </p:sp>
      <p:sp>
        <p:nvSpPr>
          <p:cNvPr id="540" name="KAizen"/>
          <p:cNvSpPr/>
          <p:nvPr/>
        </p:nvSpPr>
        <p:spPr>
          <a:xfrm>
            <a:off x="6219113" y="5865923"/>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KAizen</a:t>
            </a:r>
          </a:p>
        </p:txBody>
      </p:sp>
      <p:sp>
        <p:nvSpPr>
          <p:cNvPr id="541" name="Maintenance"/>
          <p:cNvSpPr/>
          <p:nvPr/>
        </p:nvSpPr>
        <p:spPr>
          <a:xfrm>
            <a:off x="8632968" y="8150870"/>
            <a:ext cx="3188830"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Maintenance</a:t>
            </a:r>
          </a:p>
        </p:txBody>
      </p:sp>
      <p:sp>
        <p:nvSpPr>
          <p:cNvPr id="542" name="Write Your…"/>
          <p:cNvSpPr/>
          <p:nvPr/>
        </p:nvSpPr>
        <p:spPr>
          <a:xfrm>
            <a:off x="14674850"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4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4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78F4DF-D036-914B-9829-34FDA4D39422}"/>
              </a:ext>
            </a:extLst>
          </p:cNvPr>
          <p:cNvSpPr>
            <a:spLocks noGrp="1"/>
          </p:cNvSpPr>
          <p:nvPr>
            <p:ph type="pic" sz="quarter" idx="10"/>
          </p:nvPr>
        </p:nvSpPr>
        <p:spPr/>
      </p:sp>
      <p:sp>
        <p:nvSpPr>
          <p:cNvPr id="36" name="Strategy models"/>
          <p:cNvSpPr/>
          <p:nvPr/>
        </p:nvSpPr>
        <p:spPr>
          <a:xfrm>
            <a:off x="1505478" y="5082053"/>
            <a:ext cx="9335889" cy="11695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Strategy models</a:t>
            </a:r>
          </a:p>
        </p:txBody>
      </p:sp>
      <p:sp>
        <p:nvSpPr>
          <p:cNvPr id="37"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38"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40" name="Rectangle"/>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he Innovation Circle"/>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Innovation Circle</a:t>
            </a:r>
          </a:p>
        </p:txBody>
      </p:sp>
      <p:sp>
        <p:nvSpPr>
          <p:cNvPr id="547" name="Circle"/>
          <p:cNvSpPr/>
          <p:nvPr/>
        </p:nvSpPr>
        <p:spPr>
          <a:xfrm rot="10800000">
            <a:off x="15275228" y="4799763"/>
            <a:ext cx="5426202" cy="5420597"/>
          </a:xfrm>
          <a:prstGeom prst="ellipse">
            <a:avLst/>
          </a:prstGeom>
          <a:ln w="38100">
            <a:solidFill>
              <a:schemeClr val="tx2"/>
            </a:solidFill>
            <a:custDash>
              <a:ds d="200000" sp="200000"/>
            </a:custDash>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48" name="INNOVATION"/>
          <p:cNvSpPr/>
          <p:nvPr/>
        </p:nvSpPr>
        <p:spPr>
          <a:xfrm>
            <a:off x="16622655" y="73043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a:t>
            </a:r>
          </a:p>
        </p:txBody>
      </p:sp>
      <p:sp>
        <p:nvSpPr>
          <p:cNvPr id="549" name="Innovative…"/>
          <p:cNvSpPr/>
          <p:nvPr/>
        </p:nvSpPr>
        <p:spPr>
          <a:xfrm>
            <a:off x="12277273" y="48579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Innovative</a:t>
            </a:r>
          </a:p>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Environment</a:t>
            </a:r>
          </a:p>
        </p:txBody>
      </p:sp>
      <p:sp>
        <p:nvSpPr>
          <p:cNvPr id="550" name="Invention"/>
          <p:cNvSpPr/>
          <p:nvPr/>
        </p:nvSpPr>
        <p:spPr>
          <a:xfrm>
            <a:off x="21141873" y="8396699"/>
            <a:ext cx="21463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Invention</a:t>
            </a:r>
          </a:p>
        </p:txBody>
      </p:sp>
      <p:sp>
        <p:nvSpPr>
          <p:cNvPr id="551" name="Translation"/>
          <p:cNvSpPr/>
          <p:nvPr/>
        </p:nvSpPr>
        <p:spPr>
          <a:xfrm>
            <a:off x="18309773" y="10454099"/>
            <a:ext cx="3098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Translation</a:t>
            </a:r>
          </a:p>
        </p:txBody>
      </p:sp>
      <p:sp>
        <p:nvSpPr>
          <p:cNvPr id="552" name="Commercialization"/>
          <p:cNvSpPr/>
          <p:nvPr/>
        </p:nvSpPr>
        <p:spPr>
          <a:xfrm>
            <a:off x="12982123" y="10441400"/>
            <a:ext cx="39243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Commercialization</a:t>
            </a:r>
          </a:p>
        </p:txBody>
      </p:sp>
      <p:sp>
        <p:nvSpPr>
          <p:cNvPr id="553" name="Economic…"/>
          <p:cNvSpPr/>
          <p:nvPr/>
        </p:nvSpPr>
        <p:spPr>
          <a:xfrm>
            <a:off x="11515272" y="7626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Economic</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Prosperity</a:t>
            </a:r>
          </a:p>
        </p:txBody>
      </p:sp>
      <p:sp>
        <p:nvSpPr>
          <p:cNvPr id="554" name="Shape"/>
          <p:cNvSpPr/>
          <p:nvPr/>
        </p:nvSpPr>
        <p:spPr>
          <a:xfrm>
            <a:off x="17858238" y="4296979"/>
            <a:ext cx="3145662" cy="2486750"/>
          </a:xfrm>
          <a:custGeom>
            <a:avLst/>
            <a:gdLst/>
            <a:ahLst/>
            <a:cxnLst>
              <a:cxn ang="0">
                <a:pos x="wd2" y="hd2"/>
              </a:cxn>
              <a:cxn ang="5400000">
                <a:pos x="wd2" y="hd2"/>
              </a:cxn>
              <a:cxn ang="10800000">
                <a:pos x="wd2" y="hd2"/>
              </a:cxn>
              <a:cxn ang="16200000">
                <a:pos x="wd2" y="hd2"/>
              </a:cxn>
            </a:cxnLst>
            <a:rect l="0" t="0" r="r" b="b"/>
            <a:pathLst>
              <a:path w="21600" h="21600" extrusionOk="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5" name="Triangle"/>
          <p:cNvSpPr/>
          <p:nvPr/>
        </p:nvSpPr>
        <p:spPr>
          <a:xfrm rot="10800000">
            <a:off x="17755486" y="4584157"/>
            <a:ext cx="254001" cy="4489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0"/>
                </a:lnTo>
                <a:lnTo>
                  <a:pt x="21600" y="21600"/>
                </a:lnTo>
                <a:lnTo>
                  <a:pt x="0" y="10800"/>
                </a:ln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6" name="Circle"/>
          <p:cNvSpPr/>
          <p:nvPr/>
        </p:nvSpPr>
        <p:spPr>
          <a:xfrm rot="10800000">
            <a:off x="15860562" y="53091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7" name="Circle"/>
          <p:cNvSpPr/>
          <p:nvPr/>
        </p:nvSpPr>
        <p:spPr>
          <a:xfrm rot="10800000">
            <a:off x="15136662" y="78872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8" name="Circle"/>
          <p:cNvSpPr/>
          <p:nvPr/>
        </p:nvSpPr>
        <p:spPr>
          <a:xfrm rot="10800000">
            <a:off x="16495562" y="9639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9" name="Circle"/>
          <p:cNvSpPr/>
          <p:nvPr/>
        </p:nvSpPr>
        <p:spPr>
          <a:xfrm rot="10800000">
            <a:off x="18857762" y="9766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0" name="Circle"/>
          <p:cNvSpPr/>
          <p:nvPr/>
        </p:nvSpPr>
        <p:spPr>
          <a:xfrm rot="10800000">
            <a:off x="20280162" y="83190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1"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56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6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Keller's Brand Equity Model"/>
          <p:cNvSpPr/>
          <p:nvPr/>
        </p:nvSpPr>
        <p:spPr>
          <a:xfrm>
            <a:off x="4019858" y="452152"/>
            <a:ext cx="163322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Keller's Brand Equity Model</a:t>
            </a:r>
          </a:p>
        </p:txBody>
      </p:sp>
      <p:sp>
        <p:nvSpPr>
          <p:cNvPr id="566" name="Shape"/>
          <p:cNvSpPr/>
          <p:nvPr/>
        </p:nvSpPr>
        <p:spPr>
          <a:xfrm>
            <a:off x="5765801" y="2616200"/>
            <a:ext cx="4333411" cy="2961569"/>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7" name="Shape"/>
          <p:cNvSpPr/>
          <p:nvPr/>
        </p:nvSpPr>
        <p:spPr>
          <a:xfrm>
            <a:off x="1257300" y="9944417"/>
            <a:ext cx="13411200" cy="18669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8" name="Shape"/>
          <p:cNvSpPr/>
          <p:nvPr/>
        </p:nvSpPr>
        <p:spPr>
          <a:xfrm>
            <a:off x="2731822" y="7830178"/>
            <a:ext cx="5105402" cy="19304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117" y="0"/>
                </a:lnTo>
                <a:lnTo>
                  <a:pt x="0" y="21600"/>
                </a:lnTo>
                <a:lnTo>
                  <a:pt x="21600" y="21600"/>
                </a:lnTo>
                <a:cubicBezTo>
                  <a:pt x="21600" y="21600"/>
                  <a:pt x="21600" y="0"/>
                  <a:pt x="2160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9" name="Shape"/>
          <p:cNvSpPr/>
          <p:nvPr/>
        </p:nvSpPr>
        <p:spPr>
          <a:xfrm>
            <a:off x="4265637" y="5734239"/>
            <a:ext cx="3569100" cy="19345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8535" y="0"/>
                </a:lnTo>
                <a:lnTo>
                  <a:pt x="0" y="21600"/>
                </a:lnTo>
                <a:cubicBezTo>
                  <a:pt x="0" y="21600"/>
                  <a:pt x="21600" y="21600"/>
                  <a:pt x="2160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0" name="Shape"/>
          <p:cNvSpPr/>
          <p:nvPr/>
        </p:nvSpPr>
        <p:spPr>
          <a:xfrm>
            <a:off x="8016046" y="7828103"/>
            <a:ext cx="5151795" cy="193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5455" y="0"/>
                </a:lnTo>
                <a:cubicBezTo>
                  <a:pt x="15455"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1" name="Shape"/>
          <p:cNvSpPr/>
          <p:nvPr/>
        </p:nvSpPr>
        <p:spPr>
          <a:xfrm>
            <a:off x="8016046" y="5734239"/>
            <a:ext cx="3572232" cy="19345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3011" y="0"/>
                </a:lnTo>
                <a:lnTo>
                  <a:pt x="0" y="0"/>
                </a:lnTo>
                <a:cubicBezTo>
                  <a:pt x="0" y="0"/>
                  <a:pt x="0" y="21600"/>
                  <a:pt x="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2" name="Resonance"/>
          <p:cNvSpPr/>
          <p:nvPr/>
        </p:nvSpPr>
        <p:spPr>
          <a:xfrm>
            <a:off x="6803573" y="45485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Resonance</a:t>
            </a:r>
          </a:p>
        </p:txBody>
      </p:sp>
      <p:sp>
        <p:nvSpPr>
          <p:cNvPr id="573" name="Feelings"/>
          <p:cNvSpPr/>
          <p:nvPr/>
        </p:nvSpPr>
        <p:spPr>
          <a:xfrm>
            <a:off x="8314873" y="6555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Feelings</a:t>
            </a:r>
          </a:p>
        </p:txBody>
      </p:sp>
      <p:sp>
        <p:nvSpPr>
          <p:cNvPr id="574" name="Judgments"/>
          <p:cNvSpPr/>
          <p:nvPr/>
        </p:nvSpPr>
        <p:spPr>
          <a:xfrm>
            <a:off x="5292273" y="6555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Judgments</a:t>
            </a:r>
          </a:p>
        </p:txBody>
      </p:sp>
      <p:sp>
        <p:nvSpPr>
          <p:cNvPr id="575" name="Imagery"/>
          <p:cNvSpPr/>
          <p:nvPr/>
        </p:nvSpPr>
        <p:spPr>
          <a:xfrm>
            <a:off x="8314873" y="8587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Imagery</a:t>
            </a:r>
          </a:p>
        </p:txBody>
      </p:sp>
      <p:sp>
        <p:nvSpPr>
          <p:cNvPr id="576" name="Performance"/>
          <p:cNvSpPr/>
          <p:nvPr/>
        </p:nvSpPr>
        <p:spPr>
          <a:xfrm>
            <a:off x="5025573" y="8587199"/>
            <a:ext cx="2616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Performance</a:t>
            </a:r>
          </a:p>
        </p:txBody>
      </p:sp>
      <p:sp>
        <p:nvSpPr>
          <p:cNvPr id="577" name="Salience"/>
          <p:cNvSpPr/>
          <p:nvPr/>
        </p:nvSpPr>
        <p:spPr>
          <a:xfrm>
            <a:off x="6803573" y="105937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Salience</a:t>
            </a:r>
          </a:p>
        </p:txBody>
      </p:sp>
      <p:sp>
        <p:nvSpPr>
          <p:cNvPr id="578" name="Line"/>
          <p:cNvSpPr/>
          <p:nvPr/>
        </p:nvSpPr>
        <p:spPr>
          <a:xfrm>
            <a:off x="13619236" y="9816543"/>
            <a:ext cx="91951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79" name="Line"/>
          <p:cNvSpPr/>
          <p:nvPr/>
        </p:nvSpPr>
        <p:spPr>
          <a:xfrm>
            <a:off x="11972694" y="7695645"/>
            <a:ext cx="10909080"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0" name="Line"/>
          <p:cNvSpPr/>
          <p:nvPr/>
        </p:nvSpPr>
        <p:spPr>
          <a:xfrm>
            <a:off x="10527504" y="5638246"/>
            <a:ext cx="1228685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1" name="1. Identity Who Are You ?"/>
          <p:cNvSpPr/>
          <p:nvPr/>
        </p:nvSpPr>
        <p:spPr>
          <a:xfrm>
            <a:off x="18068473" y="10515282"/>
            <a:ext cx="4813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Identity Who Are You ?</a:t>
            </a:r>
          </a:p>
        </p:txBody>
      </p:sp>
      <p:sp>
        <p:nvSpPr>
          <p:cNvPr id="582" name="2. Meaning What Are You ?"/>
          <p:cNvSpPr/>
          <p:nvPr/>
        </p:nvSpPr>
        <p:spPr>
          <a:xfrm>
            <a:off x="17522373" y="8559482"/>
            <a:ext cx="5359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2. Meaning What Are You ?</a:t>
            </a:r>
          </a:p>
        </p:txBody>
      </p:sp>
      <p:sp>
        <p:nvSpPr>
          <p:cNvPr id="583" name="3. Responce What About You ?"/>
          <p:cNvSpPr/>
          <p:nvPr/>
        </p:nvSpPr>
        <p:spPr>
          <a:xfrm>
            <a:off x="15909473" y="6387782"/>
            <a:ext cx="6972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3. </a:t>
            </a:r>
            <a:r>
              <a:rPr lang="en-US" dirty="0">
                <a:solidFill>
                  <a:schemeClr val="tx1"/>
                </a:solidFill>
              </a:rPr>
              <a:t>Response</a:t>
            </a:r>
            <a:r>
              <a:rPr dirty="0">
                <a:solidFill>
                  <a:schemeClr val="tx1"/>
                </a:solidFill>
              </a:rPr>
              <a:t> What About You ?</a:t>
            </a:r>
          </a:p>
        </p:txBody>
      </p:sp>
      <p:sp>
        <p:nvSpPr>
          <p:cNvPr id="584" name="3. Relationship What About You and Me"/>
          <p:cNvSpPr/>
          <p:nvPr/>
        </p:nvSpPr>
        <p:spPr>
          <a:xfrm>
            <a:off x="15109373" y="4381182"/>
            <a:ext cx="7772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3. Relationship What About You and Me </a:t>
            </a:r>
          </a:p>
        </p:txBody>
      </p:sp>
      <p:sp>
        <p:nvSpPr>
          <p:cNvPr id="585" name="Rational"/>
          <p:cNvSpPr/>
          <p:nvPr/>
        </p:nvSpPr>
        <p:spPr>
          <a:xfrm>
            <a:off x="5880532" y="12213375"/>
            <a:ext cx="1803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Rational</a:t>
            </a:r>
          </a:p>
        </p:txBody>
      </p:sp>
      <p:sp>
        <p:nvSpPr>
          <p:cNvPr id="586" name="Emotional"/>
          <p:cNvSpPr/>
          <p:nvPr/>
        </p:nvSpPr>
        <p:spPr>
          <a:xfrm>
            <a:off x="8116322" y="12213375"/>
            <a:ext cx="21463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Emotional</a:t>
            </a:r>
          </a:p>
        </p:txBody>
      </p:sp>
      <p:sp>
        <p:nvSpPr>
          <p:cNvPr id="587" name="Line"/>
          <p:cNvSpPr/>
          <p:nvPr/>
        </p:nvSpPr>
        <p:spPr>
          <a:xfrm>
            <a:off x="7899401" y="12204699"/>
            <a:ext cx="0" cy="546101"/>
          </a:xfrm>
          <a:prstGeom prst="line">
            <a:avLst/>
          </a:prstGeom>
          <a:ln w="381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8" name="Line"/>
          <p:cNvSpPr/>
          <p:nvPr/>
        </p:nvSpPr>
        <p:spPr>
          <a:xfrm flipH="1">
            <a:off x="1174649" y="12494416"/>
            <a:ext cx="4649855"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9" name="Line"/>
          <p:cNvSpPr/>
          <p:nvPr/>
        </p:nvSpPr>
        <p:spPr>
          <a:xfrm>
            <a:off x="10318650" y="12494416"/>
            <a:ext cx="4790723"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McKinsey 7-S Framework"/>
          <p:cNvSpPr/>
          <p:nvPr/>
        </p:nvSpPr>
        <p:spPr>
          <a:xfrm>
            <a:off x="2787958" y="439452"/>
            <a:ext cx="187960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McKinsey 7-S Framework</a:t>
            </a:r>
          </a:p>
        </p:txBody>
      </p:sp>
      <p:sp>
        <p:nvSpPr>
          <p:cNvPr id="592" name="x"/>
          <p:cNvSpPr/>
          <p:nvPr/>
        </p:nvSpPr>
        <p:spPr>
          <a:xfrm>
            <a:off x="3097909" y="3532222"/>
            <a:ext cx="7299306" cy="8417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38100">
            <a:solidFill>
              <a:schemeClr val="accent2"/>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x</a:t>
            </a:r>
          </a:p>
        </p:txBody>
      </p:sp>
      <p:sp>
        <p:nvSpPr>
          <p:cNvPr id="593" name="Triangle"/>
          <p:cNvSpPr/>
          <p:nvPr/>
        </p:nvSpPr>
        <p:spPr>
          <a:xfrm>
            <a:off x="3108239" y="3543722"/>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4" name="Triangle"/>
          <p:cNvSpPr/>
          <p:nvPr/>
        </p:nvSpPr>
        <p:spPr>
          <a:xfrm rot="10800000">
            <a:off x="3108236" y="5636656"/>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5" name="Triangle"/>
          <p:cNvSpPr/>
          <p:nvPr/>
        </p:nvSpPr>
        <p:spPr>
          <a:xfrm rot="16199998">
            <a:off x="6494412" y="5930055"/>
            <a:ext cx="4162874"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6" name="Triangle"/>
          <p:cNvSpPr/>
          <p:nvPr/>
        </p:nvSpPr>
        <p:spPr>
          <a:xfrm rot="5400000">
            <a:off x="2826341" y="5930056"/>
            <a:ext cx="4162875"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7" name="Line"/>
          <p:cNvSpPr/>
          <p:nvPr/>
        </p:nvSpPr>
        <p:spPr>
          <a:xfrm flipH="1">
            <a:off x="6718816" y="3607534"/>
            <a:ext cx="0" cy="8319432"/>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598" name="Circle"/>
          <p:cNvSpPr/>
          <p:nvPr/>
        </p:nvSpPr>
        <p:spPr>
          <a:xfrm>
            <a:off x="5614945" y="6625628"/>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599" name="Circle"/>
          <p:cNvSpPr/>
          <p:nvPr/>
        </p:nvSpPr>
        <p:spPr>
          <a:xfrm>
            <a:off x="5614945" y="2635250"/>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0" name="Circle"/>
          <p:cNvSpPr/>
          <p:nvPr/>
        </p:nvSpPr>
        <p:spPr>
          <a:xfrm>
            <a:off x="5614945" y="10259517"/>
            <a:ext cx="2230739"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1" name="Circle"/>
          <p:cNvSpPr/>
          <p:nvPr/>
        </p:nvSpPr>
        <p:spPr>
          <a:xfrm>
            <a:off x="9294510" y="8695565"/>
            <a:ext cx="2230739"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2" name="Circle"/>
          <p:cNvSpPr/>
          <p:nvPr/>
        </p:nvSpPr>
        <p:spPr>
          <a:xfrm>
            <a:off x="9294510" y="4693687"/>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3" name="Circle"/>
          <p:cNvSpPr/>
          <p:nvPr/>
        </p:nvSpPr>
        <p:spPr>
          <a:xfrm>
            <a:off x="2165350" y="8695565"/>
            <a:ext cx="2230738"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4" name="Circle"/>
          <p:cNvSpPr/>
          <p:nvPr/>
        </p:nvSpPr>
        <p:spPr>
          <a:xfrm>
            <a:off x="2165350" y="4693687"/>
            <a:ext cx="2230738"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5" name="Structure"/>
          <p:cNvSpPr/>
          <p:nvPr/>
        </p:nvSpPr>
        <p:spPr>
          <a:xfrm>
            <a:off x="5677477" y="3445902"/>
            <a:ext cx="2133601" cy="546101"/>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606" name="Shared…"/>
          <p:cNvSpPr/>
          <p:nvPr/>
        </p:nvSpPr>
        <p:spPr>
          <a:xfrm>
            <a:off x="5652077" y="7289186"/>
            <a:ext cx="21336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Shared</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Values</a:t>
            </a:r>
          </a:p>
        </p:txBody>
      </p:sp>
      <p:sp>
        <p:nvSpPr>
          <p:cNvPr id="607" name="Staff"/>
          <p:cNvSpPr/>
          <p:nvPr/>
        </p:nvSpPr>
        <p:spPr>
          <a:xfrm>
            <a:off x="5677477" y="11142768"/>
            <a:ext cx="2133601" cy="482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Staff</a:t>
            </a:r>
          </a:p>
        </p:txBody>
      </p:sp>
      <p:sp>
        <p:nvSpPr>
          <p:cNvPr id="608" name="Style"/>
          <p:cNvSpPr/>
          <p:nvPr/>
        </p:nvSpPr>
        <p:spPr>
          <a:xfrm>
            <a:off x="9345547" y="9540716"/>
            <a:ext cx="21336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Style</a:t>
            </a:r>
          </a:p>
        </p:txBody>
      </p:sp>
      <p:sp>
        <p:nvSpPr>
          <p:cNvPr id="609" name="Systems"/>
          <p:cNvSpPr/>
          <p:nvPr/>
        </p:nvSpPr>
        <p:spPr>
          <a:xfrm>
            <a:off x="9345547" y="5538838"/>
            <a:ext cx="21336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Systems</a:t>
            </a:r>
          </a:p>
        </p:txBody>
      </p:sp>
      <p:sp>
        <p:nvSpPr>
          <p:cNvPr id="610" name="Skills"/>
          <p:cNvSpPr/>
          <p:nvPr/>
        </p:nvSpPr>
        <p:spPr>
          <a:xfrm>
            <a:off x="2216383" y="9540716"/>
            <a:ext cx="2133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Skills</a:t>
            </a:r>
          </a:p>
        </p:txBody>
      </p:sp>
      <p:sp>
        <p:nvSpPr>
          <p:cNvPr id="611" name="Strategy"/>
          <p:cNvSpPr/>
          <p:nvPr/>
        </p:nvSpPr>
        <p:spPr>
          <a:xfrm>
            <a:off x="2216383" y="5538838"/>
            <a:ext cx="2133601" cy="546101"/>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Strategy</a:t>
            </a:r>
          </a:p>
        </p:txBody>
      </p:sp>
      <p:sp>
        <p:nvSpPr>
          <p:cNvPr id="612" name="Write Your…"/>
          <p:cNvSpPr/>
          <p:nvPr/>
        </p:nvSpPr>
        <p:spPr>
          <a:xfrm>
            <a:off x="14674851"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1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1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he Ansoff Matrix"/>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The Ansoff Matrix</a:t>
            </a:r>
          </a:p>
        </p:txBody>
      </p:sp>
      <p:sp>
        <p:nvSpPr>
          <p:cNvPr id="617" name="Shape"/>
          <p:cNvSpPr/>
          <p:nvPr/>
        </p:nvSpPr>
        <p:spPr>
          <a:xfrm>
            <a:off x="13168548" y="3262679"/>
            <a:ext cx="4129675" cy="4119813"/>
          </a:xfrm>
          <a:custGeom>
            <a:avLst/>
            <a:gdLst/>
            <a:ahLst/>
            <a:cxnLst>
              <a:cxn ang="0">
                <a:pos x="wd2" y="hd2"/>
              </a:cxn>
              <a:cxn ang="5400000">
                <a:pos x="wd2" y="hd2"/>
              </a:cxn>
              <a:cxn ang="10800000">
                <a:pos x="wd2" y="hd2"/>
              </a:cxn>
              <a:cxn ang="16200000">
                <a:pos x="wd2" y="hd2"/>
              </a:cxn>
            </a:cxnLst>
            <a:rect l="0" t="0" r="r" b="b"/>
            <a:pathLst>
              <a:path w="21600" h="21565"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8" name="Shape"/>
          <p:cNvSpPr/>
          <p:nvPr/>
        </p:nvSpPr>
        <p:spPr>
          <a:xfrm>
            <a:off x="18232921" y="3263798"/>
            <a:ext cx="4129606" cy="4119879"/>
          </a:xfrm>
          <a:custGeom>
            <a:avLst/>
            <a:gdLst/>
            <a:ahLst/>
            <a:cxnLst>
              <a:cxn ang="0">
                <a:pos x="wd2" y="hd2"/>
              </a:cxn>
              <a:cxn ang="5400000">
                <a:pos x="wd2" y="hd2"/>
              </a:cxn>
              <a:cxn ang="10800000">
                <a:pos x="wd2" y="hd2"/>
              </a:cxn>
              <a:cxn ang="16200000">
                <a:pos x="wd2" y="hd2"/>
              </a:cxn>
            </a:cxnLst>
            <a:rect l="0" t="0" r="r" b="b"/>
            <a:pathLst>
              <a:path w="21565" h="21600" extrusionOk="0">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9" name="Shape"/>
          <p:cNvSpPr/>
          <p:nvPr/>
        </p:nvSpPr>
        <p:spPr>
          <a:xfrm>
            <a:off x="13169670" y="8234878"/>
            <a:ext cx="4129607" cy="4119879"/>
          </a:xfrm>
          <a:custGeom>
            <a:avLst/>
            <a:gdLst/>
            <a:ahLst/>
            <a:cxnLst>
              <a:cxn ang="0">
                <a:pos x="wd2" y="hd2"/>
              </a:cxn>
              <a:cxn ang="5400000">
                <a:pos x="wd2" y="hd2"/>
              </a:cxn>
              <a:cxn ang="10800000">
                <a:pos x="wd2" y="hd2"/>
              </a:cxn>
              <a:cxn ang="16200000">
                <a:pos x="wd2" y="hd2"/>
              </a:cxn>
            </a:cxnLst>
            <a:rect l="0" t="0" r="r" b="b"/>
            <a:pathLst>
              <a:path w="21566" h="21600" extrusionOk="0">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0" name="Shape"/>
          <p:cNvSpPr/>
          <p:nvPr/>
        </p:nvSpPr>
        <p:spPr>
          <a:xfrm>
            <a:off x="18233671" y="8235999"/>
            <a:ext cx="4129676" cy="4119882"/>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1" name="Line"/>
          <p:cNvSpPr/>
          <p:nvPr/>
        </p:nvSpPr>
        <p:spPr>
          <a:xfrm flipH="1">
            <a:off x="17767306" y="3426615"/>
            <a:ext cx="0" cy="8886234"/>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2" name="Line"/>
          <p:cNvSpPr/>
          <p:nvPr/>
        </p:nvSpPr>
        <p:spPr>
          <a:xfrm flipH="1" flipV="1">
            <a:off x="13385800" y="7808117"/>
            <a:ext cx="8769350"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3" name="Market Penetration"/>
          <p:cNvSpPr/>
          <p:nvPr/>
        </p:nvSpPr>
        <p:spPr>
          <a:xfrm>
            <a:off x="14017173" y="4819848"/>
            <a:ext cx="23495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Market Penetration</a:t>
            </a:r>
          </a:p>
        </p:txBody>
      </p:sp>
      <p:sp>
        <p:nvSpPr>
          <p:cNvPr id="624" name="Product Development"/>
          <p:cNvSpPr/>
          <p:nvPr/>
        </p:nvSpPr>
        <p:spPr>
          <a:xfrm>
            <a:off x="18938423" y="4819848"/>
            <a:ext cx="2768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Development</a:t>
            </a:r>
          </a:p>
        </p:txBody>
      </p:sp>
      <p:sp>
        <p:nvSpPr>
          <p:cNvPr id="625" name="Market Development"/>
          <p:cNvSpPr/>
          <p:nvPr/>
        </p:nvSpPr>
        <p:spPr>
          <a:xfrm>
            <a:off x="13744123" y="9760148"/>
            <a:ext cx="2895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Market Development</a:t>
            </a:r>
          </a:p>
        </p:txBody>
      </p:sp>
      <p:sp>
        <p:nvSpPr>
          <p:cNvPr id="626" name="Diversification"/>
          <p:cNvSpPr/>
          <p:nvPr/>
        </p:nvSpPr>
        <p:spPr>
          <a:xfrm>
            <a:off x="18976523" y="9971499"/>
            <a:ext cx="276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Diversification</a:t>
            </a:r>
          </a:p>
        </p:txBody>
      </p:sp>
      <p:sp>
        <p:nvSpPr>
          <p:cNvPr id="627" name="New Products"/>
          <p:cNvSpPr/>
          <p:nvPr/>
        </p:nvSpPr>
        <p:spPr>
          <a:xfrm>
            <a:off x="18925723" y="2567399"/>
            <a:ext cx="276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Products</a:t>
            </a:r>
          </a:p>
        </p:txBody>
      </p:sp>
      <p:sp>
        <p:nvSpPr>
          <p:cNvPr id="628" name="Existing Products"/>
          <p:cNvSpPr/>
          <p:nvPr/>
        </p:nvSpPr>
        <p:spPr>
          <a:xfrm>
            <a:off x="13083723" y="25673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Products</a:t>
            </a:r>
          </a:p>
        </p:txBody>
      </p:sp>
      <p:sp>
        <p:nvSpPr>
          <p:cNvPr id="629" name="Existing Markets"/>
          <p:cNvSpPr/>
          <p:nvPr/>
        </p:nvSpPr>
        <p:spPr>
          <a:xfrm rot="16200000">
            <a:off x="10607223" y="51073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630" name="New Markets"/>
          <p:cNvSpPr/>
          <p:nvPr/>
        </p:nvSpPr>
        <p:spPr>
          <a:xfrm rot="16200000">
            <a:off x="10607223" y="100857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631" name="Write Your…"/>
          <p:cNvSpPr/>
          <p:nvPr/>
        </p:nvSpPr>
        <p:spPr>
          <a:xfrm>
            <a:off x="1192361" y="3526853"/>
            <a:ext cx="9397667"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3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3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he GE-McKinsey Matrix"/>
          <p:cNvSpPr/>
          <p:nvPr/>
        </p:nvSpPr>
        <p:spPr>
          <a:xfrm>
            <a:off x="5308908" y="3886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GE-McKinsey Matrix</a:t>
            </a:r>
          </a:p>
        </p:txBody>
      </p:sp>
      <p:graphicFrame>
        <p:nvGraphicFramePr>
          <p:cNvPr id="636" name="Table"/>
          <p:cNvGraphicFramePr/>
          <p:nvPr>
            <p:extLst>
              <p:ext uri="{D42A27DB-BD31-4B8C-83A1-F6EECF244321}">
                <p14:modId xmlns:p14="http://schemas.microsoft.com/office/powerpoint/2010/main" val="2016457200"/>
              </p:ext>
            </p:extLst>
          </p:nvPr>
        </p:nvGraphicFramePr>
        <p:xfrm>
          <a:off x="1943100" y="3558739"/>
          <a:ext cx="10680700" cy="7721598"/>
        </p:xfrm>
        <a:graphic>
          <a:graphicData uri="http://schemas.openxmlformats.org/drawingml/2006/table">
            <a:tbl>
              <a:tblPr>
                <a:tableStyleId>{4C3C2611-4C71-4FC5-86AE-919BDF0F9419}</a:tableStyleId>
              </a:tblPr>
              <a:tblGrid>
                <a:gridCol w="2670175">
                  <a:extLst>
                    <a:ext uri="{9D8B030D-6E8A-4147-A177-3AD203B41FA5}">
                      <a16:colId xmlns:a16="http://schemas.microsoft.com/office/drawing/2014/main" val="20000"/>
                    </a:ext>
                  </a:extLst>
                </a:gridCol>
                <a:gridCol w="2670175">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gridCol w="267017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3"/>
                  </a:ext>
                </a:extLst>
              </a:tr>
            </a:tbl>
          </a:graphicData>
        </a:graphic>
      </p:graphicFrame>
      <p:sp>
        <p:nvSpPr>
          <p:cNvPr id="637" name="Business Unit Strength"/>
          <p:cNvSpPr/>
          <p:nvPr/>
        </p:nvSpPr>
        <p:spPr>
          <a:xfrm>
            <a:off x="4307569" y="2585879"/>
            <a:ext cx="6172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a:solidFill>
                  <a:schemeClr val="tx1"/>
                </a:solidFill>
              </a:rPr>
              <a:t>Business Unit Strength</a:t>
            </a:r>
          </a:p>
        </p:txBody>
      </p:sp>
      <p:sp>
        <p:nvSpPr>
          <p:cNvPr id="638" name="Market Attractiveness"/>
          <p:cNvSpPr/>
          <p:nvPr/>
        </p:nvSpPr>
        <p:spPr>
          <a:xfrm rot="16199993">
            <a:off x="-2196367" y="7048450"/>
            <a:ext cx="69596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dirty="0">
                <a:solidFill>
                  <a:schemeClr val="tx1"/>
                </a:solidFill>
              </a:rPr>
              <a:t>Market Attractiveness</a:t>
            </a:r>
          </a:p>
        </p:txBody>
      </p:sp>
      <p:sp>
        <p:nvSpPr>
          <p:cNvPr id="639"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4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4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The Value Disciplines Model"/>
          <p:cNvSpPr/>
          <p:nvPr/>
        </p:nvSpPr>
        <p:spPr>
          <a:xfrm>
            <a:off x="2222808" y="426752"/>
            <a:ext cx="19926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Value Disciplines Model</a:t>
            </a:r>
          </a:p>
        </p:txBody>
      </p:sp>
      <p:sp>
        <p:nvSpPr>
          <p:cNvPr id="644" name="Product…"/>
          <p:cNvSpPr/>
          <p:nvPr/>
        </p:nvSpPr>
        <p:spPr>
          <a:xfrm>
            <a:off x="15740363" y="2528523"/>
            <a:ext cx="3445041"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Product</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Leadership</a:t>
            </a:r>
          </a:p>
        </p:txBody>
      </p:sp>
      <p:sp>
        <p:nvSpPr>
          <p:cNvPr id="645" name="Line"/>
          <p:cNvSpPr/>
          <p:nvPr/>
        </p:nvSpPr>
        <p:spPr>
          <a:xfrm>
            <a:off x="17447157" y="4152901"/>
            <a:ext cx="0" cy="3837572"/>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6" name="Line"/>
          <p:cNvSpPr/>
          <p:nvPr/>
        </p:nvSpPr>
        <p:spPr>
          <a:xfrm flipV="1">
            <a:off x="13635682" y="8801355"/>
            <a:ext cx="3290320" cy="1971943"/>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7" name="Line"/>
          <p:cNvSpPr/>
          <p:nvPr/>
        </p:nvSpPr>
        <p:spPr>
          <a:xfrm flipH="1" flipV="1">
            <a:off x="17976955" y="8807941"/>
            <a:ext cx="3333211" cy="1898609"/>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8" name="Circle"/>
          <p:cNvSpPr/>
          <p:nvPr/>
        </p:nvSpPr>
        <p:spPr>
          <a:xfrm rot="10800000">
            <a:off x="17189352" y="8332188"/>
            <a:ext cx="526535" cy="52631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649" name="Operational…"/>
          <p:cNvSpPr/>
          <p:nvPr/>
        </p:nvSpPr>
        <p:spPr>
          <a:xfrm>
            <a:off x="11798876" y="11009628"/>
            <a:ext cx="3445042"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Operational</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Excellence</a:t>
            </a:r>
          </a:p>
        </p:txBody>
      </p:sp>
      <p:sp>
        <p:nvSpPr>
          <p:cNvPr id="650" name="Customer…"/>
          <p:cNvSpPr/>
          <p:nvPr/>
        </p:nvSpPr>
        <p:spPr>
          <a:xfrm>
            <a:off x="19847334" y="11009628"/>
            <a:ext cx="3445041"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Customer </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Intimacy</a:t>
            </a:r>
          </a:p>
        </p:txBody>
      </p:sp>
      <p:sp>
        <p:nvSpPr>
          <p:cNvPr id="651" name="Operational Competence"/>
          <p:cNvSpPr/>
          <p:nvPr/>
        </p:nvSpPr>
        <p:spPr>
          <a:xfrm rot="19734230">
            <a:off x="13203025" y="8319997"/>
            <a:ext cx="3339353" cy="10527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Operational Competence</a:t>
            </a:r>
          </a:p>
        </p:txBody>
      </p:sp>
      <p:sp>
        <p:nvSpPr>
          <p:cNvPr id="652" name="Product Differentiation"/>
          <p:cNvSpPr/>
          <p:nvPr/>
        </p:nvSpPr>
        <p:spPr>
          <a:xfrm rot="16199996">
            <a:off x="16678678" y="5853692"/>
            <a:ext cx="3338309" cy="105307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Differentiation</a:t>
            </a:r>
          </a:p>
        </p:txBody>
      </p:sp>
      <p:sp>
        <p:nvSpPr>
          <p:cNvPr id="653" name="Customer Responsive"/>
          <p:cNvSpPr/>
          <p:nvPr/>
        </p:nvSpPr>
        <p:spPr>
          <a:xfrm rot="1782061">
            <a:off x="17276260" y="9802569"/>
            <a:ext cx="2707608" cy="10527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Customer Responsive</a:t>
            </a:r>
          </a:p>
        </p:txBody>
      </p:sp>
      <p:sp>
        <p:nvSpPr>
          <p:cNvPr id="65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6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5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Blue Ocean Strategy"/>
          <p:cNvSpPr/>
          <p:nvPr/>
        </p:nvSpPr>
        <p:spPr>
          <a:xfrm>
            <a:off x="5308908" y="4140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Blue Ocean Strategy</a:t>
            </a:r>
          </a:p>
        </p:txBody>
      </p:sp>
      <p:sp>
        <p:nvSpPr>
          <p:cNvPr id="659" name="Rounded Rectangle"/>
          <p:cNvSpPr/>
          <p:nvPr/>
        </p:nvSpPr>
        <p:spPr>
          <a:xfrm>
            <a:off x="2044700" y="26162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0" name="Rounded Rectangle"/>
          <p:cNvSpPr/>
          <p:nvPr/>
        </p:nvSpPr>
        <p:spPr>
          <a:xfrm>
            <a:off x="12877800" y="2616200"/>
            <a:ext cx="9461500" cy="1270000"/>
          </a:xfrm>
          <a:prstGeom prst="roundRect">
            <a:avLst>
              <a:gd name="adj" fmla="val 15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1" name="Circle"/>
          <p:cNvSpPr/>
          <p:nvPr/>
        </p:nvSpPr>
        <p:spPr>
          <a:xfrm>
            <a:off x="11072510" y="2128287"/>
            <a:ext cx="2230739" cy="2230932"/>
          </a:xfrm>
          <a:prstGeom prst="ellipse">
            <a:avLst/>
          </a:prstGeom>
          <a:solidFill>
            <a:schemeClr val="tx2"/>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323C40"/>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62" name="VS"/>
          <p:cNvSpPr/>
          <p:nvPr/>
        </p:nvSpPr>
        <p:spPr>
          <a:xfrm>
            <a:off x="11123547" y="2605138"/>
            <a:ext cx="2133601" cy="1282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7200" b="1">
                <a:solidFill>
                  <a:srgbClr val="FFFFFF"/>
                </a:solidFill>
                <a:latin typeface="Ubuntu"/>
                <a:ea typeface="Ubuntu"/>
                <a:cs typeface="Ubuntu"/>
                <a:sym typeface="Ubuntu"/>
              </a:defRPr>
            </a:lvl1pPr>
          </a:lstStyle>
          <a:p>
            <a:r>
              <a:rPr>
                <a:solidFill>
                  <a:schemeClr val="bg1"/>
                </a:solidFill>
              </a:rPr>
              <a:t>VS</a:t>
            </a:r>
          </a:p>
        </p:txBody>
      </p:sp>
      <p:sp>
        <p:nvSpPr>
          <p:cNvPr id="663" name="red ocean strategy"/>
          <p:cNvSpPr/>
          <p:nvPr/>
        </p:nvSpPr>
        <p:spPr>
          <a:xfrm>
            <a:off x="2373247" y="2960874"/>
            <a:ext cx="50038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red ocean strategy</a:t>
            </a:r>
          </a:p>
        </p:txBody>
      </p:sp>
      <p:sp>
        <p:nvSpPr>
          <p:cNvPr id="664" name="blue ocean strategy"/>
          <p:cNvSpPr/>
          <p:nvPr/>
        </p:nvSpPr>
        <p:spPr>
          <a:xfrm>
            <a:off x="16914747" y="2960874"/>
            <a:ext cx="50038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blue ocean strategy</a:t>
            </a:r>
          </a:p>
        </p:txBody>
      </p:sp>
      <p:sp>
        <p:nvSpPr>
          <p:cNvPr id="665" name="Rounded Rectangle"/>
          <p:cNvSpPr/>
          <p:nvPr/>
        </p:nvSpPr>
        <p:spPr>
          <a:xfrm>
            <a:off x="20447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6" name="Rounded Rectangle"/>
          <p:cNvSpPr/>
          <p:nvPr/>
        </p:nvSpPr>
        <p:spPr>
          <a:xfrm>
            <a:off x="20447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7" name="Rounded Rectangle"/>
          <p:cNvSpPr/>
          <p:nvPr/>
        </p:nvSpPr>
        <p:spPr>
          <a:xfrm>
            <a:off x="20447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8" name="Rounded Rectangle"/>
          <p:cNvSpPr/>
          <p:nvPr/>
        </p:nvSpPr>
        <p:spPr>
          <a:xfrm>
            <a:off x="20447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9" name="Rounded Rectangle"/>
          <p:cNvSpPr/>
          <p:nvPr/>
        </p:nvSpPr>
        <p:spPr>
          <a:xfrm>
            <a:off x="20447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0" name="Complete In existing market space"/>
          <p:cNvSpPr/>
          <p:nvPr/>
        </p:nvSpPr>
        <p:spPr>
          <a:xfrm>
            <a:off x="2398647" y="4903974"/>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Complete In existing market space</a:t>
            </a:r>
          </a:p>
        </p:txBody>
      </p:sp>
      <p:sp>
        <p:nvSpPr>
          <p:cNvPr id="671" name="Beat the competition"/>
          <p:cNvSpPr/>
          <p:nvPr/>
        </p:nvSpPr>
        <p:spPr>
          <a:xfrm>
            <a:off x="2398647" y="65041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Beat the competition</a:t>
            </a:r>
          </a:p>
        </p:txBody>
      </p:sp>
      <p:sp>
        <p:nvSpPr>
          <p:cNvPr id="672" name="Exploit existing demand"/>
          <p:cNvSpPr/>
          <p:nvPr/>
        </p:nvSpPr>
        <p:spPr>
          <a:xfrm>
            <a:off x="2398647" y="81043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Exploit existing demand</a:t>
            </a:r>
          </a:p>
        </p:txBody>
      </p:sp>
      <p:sp>
        <p:nvSpPr>
          <p:cNvPr id="673" name="Make the value-cost trade-off"/>
          <p:cNvSpPr/>
          <p:nvPr/>
        </p:nvSpPr>
        <p:spPr>
          <a:xfrm>
            <a:off x="2398647" y="97045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value-cost trade-off</a:t>
            </a:r>
          </a:p>
        </p:txBody>
      </p:sp>
      <p:sp>
        <p:nvSpPr>
          <p:cNvPr id="674" name="Align the whole system of a company’s activities with its strategic choice of differentiations or low cost"/>
          <p:cNvSpPr/>
          <p:nvPr/>
        </p:nvSpPr>
        <p:spPr>
          <a:xfrm>
            <a:off x="2398647" y="11126975"/>
            <a:ext cx="8699501" cy="142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with its strategic choice of differentiations or low cost</a:t>
            </a:r>
          </a:p>
        </p:txBody>
      </p:sp>
      <p:sp>
        <p:nvSpPr>
          <p:cNvPr id="675" name="Rounded Rectangle"/>
          <p:cNvSpPr/>
          <p:nvPr/>
        </p:nvSpPr>
        <p:spPr>
          <a:xfrm>
            <a:off x="128905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6" name="Rounded Rectangle"/>
          <p:cNvSpPr/>
          <p:nvPr/>
        </p:nvSpPr>
        <p:spPr>
          <a:xfrm>
            <a:off x="128905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7" name="Rounded Rectangle"/>
          <p:cNvSpPr/>
          <p:nvPr/>
        </p:nvSpPr>
        <p:spPr>
          <a:xfrm>
            <a:off x="128905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8" name="Rounded Rectangle"/>
          <p:cNvSpPr/>
          <p:nvPr/>
        </p:nvSpPr>
        <p:spPr>
          <a:xfrm>
            <a:off x="128905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9" name="Rounded Rectangle"/>
          <p:cNvSpPr/>
          <p:nvPr/>
        </p:nvSpPr>
        <p:spPr>
          <a:xfrm>
            <a:off x="128905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80" name="Create uncontested market space"/>
          <p:cNvSpPr/>
          <p:nvPr/>
        </p:nvSpPr>
        <p:spPr>
          <a:xfrm>
            <a:off x="13244447" y="4903974"/>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uncontested market space</a:t>
            </a:r>
          </a:p>
        </p:txBody>
      </p:sp>
      <p:sp>
        <p:nvSpPr>
          <p:cNvPr id="681" name="Make the competition irrelevant"/>
          <p:cNvSpPr/>
          <p:nvPr/>
        </p:nvSpPr>
        <p:spPr>
          <a:xfrm>
            <a:off x="13269847" y="65041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competition irrelevant </a:t>
            </a:r>
          </a:p>
        </p:txBody>
      </p:sp>
      <p:sp>
        <p:nvSpPr>
          <p:cNvPr id="682" name="Create and capture new demand"/>
          <p:cNvSpPr/>
          <p:nvPr/>
        </p:nvSpPr>
        <p:spPr>
          <a:xfrm>
            <a:off x="13269847" y="81043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and capture new demand</a:t>
            </a:r>
          </a:p>
        </p:txBody>
      </p:sp>
      <p:sp>
        <p:nvSpPr>
          <p:cNvPr id="683" name="Break the value-cost trade-off"/>
          <p:cNvSpPr/>
          <p:nvPr/>
        </p:nvSpPr>
        <p:spPr>
          <a:xfrm>
            <a:off x="13269847" y="97045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Break the value-cost trade-off</a:t>
            </a:r>
          </a:p>
        </p:txBody>
      </p:sp>
      <p:sp>
        <p:nvSpPr>
          <p:cNvPr id="684" name="Align the whole system of a company’s activities in pursuit of differentiations and low cost"/>
          <p:cNvSpPr/>
          <p:nvPr/>
        </p:nvSpPr>
        <p:spPr>
          <a:xfrm>
            <a:off x="14057247" y="11126975"/>
            <a:ext cx="7912101" cy="142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in pursuit of differentiations and low cost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Mintzberg's 5's Strategy"/>
          <p:cNvSpPr/>
          <p:nvPr/>
        </p:nvSpPr>
        <p:spPr>
          <a:xfrm>
            <a:off x="2876858" y="452152"/>
            <a:ext cx="186182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Mintzberg's 5's Strategy</a:t>
            </a:r>
          </a:p>
        </p:txBody>
      </p:sp>
      <p:sp>
        <p:nvSpPr>
          <p:cNvPr id="687" name="Polygon"/>
          <p:cNvSpPr/>
          <p:nvPr/>
        </p:nvSpPr>
        <p:spPr>
          <a:xfrm>
            <a:off x="5234273" y="5645767"/>
            <a:ext cx="3876757" cy="3685202"/>
          </a:xfrm>
          <a:prstGeom prst="pentagon">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88" name="5s…"/>
          <p:cNvSpPr/>
          <p:nvPr/>
        </p:nvSpPr>
        <p:spPr>
          <a:xfrm>
            <a:off x="5458705" y="6999282"/>
            <a:ext cx="3422687" cy="13237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5s</a:t>
            </a:r>
          </a:p>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Strategy</a:t>
            </a:r>
          </a:p>
        </p:txBody>
      </p:sp>
      <p:sp>
        <p:nvSpPr>
          <p:cNvPr id="689" name="Polygon"/>
          <p:cNvSpPr/>
          <p:nvPr/>
        </p:nvSpPr>
        <p:spPr>
          <a:xfrm>
            <a:off x="4058903" y="4473561"/>
            <a:ext cx="6227502" cy="5922484"/>
          </a:xfrm>
          <a:prstGeom prst="pentagon">
            <a:avLst/>
          </a:pr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0" name="Circle"/>
          <p:cNvSpPr/>
          <p:nvPr/>
        </p:nvSpPr>
        <p:spPr>
          <a:xfrm rot="10800000">
            <a:off x="10002595"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1" name="Circle"/>
          <p:cNvSpPr/>
          <p:nvPr/>
        </p:nvSpPr>
        <p:spPr>
          <a:xfrm rot="10800000">
            <a:off x="6958669" y="4255828"/>
            <a:ext cx="412937" cy="412922"/>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2" name="Circle"/>
          <p:cNvSpPr/>
          <p:nvPr/>
        </p:nvSpPr>
        <p:spPr>
          <a:xfrm rot="10800000">
            <a:off x="3938341"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3" name="Circle"/>
          <p:cNvSpPr/>
          <p:nvPr/>
        </p:nvSpPr>
        <p:spPr>
          <a:xfrm rot="10800000">
            <a:off x="5082763"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4" name="Circle"/>
          <p:cNvSpPr/>
          <p:nvPr/>
        </p:nvSpPr>
        <p:spPr>
          <a:xfrm rot="10800000">
            <a:off x="8858175"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5" name="Perspective"/>
          <p:cNvSpPr/>
          <p:nvPr/>
        </p:nvSpPr>
        <p:spPr>
          <a:xfrm>
            <a:off x="595247" y="6456079"/>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Perspective</a:t>
            </a:r>
          </a:p>
        </p:txBody>
      </p:sp>
      <p:sp>
        <p:nvSpPr>
          <p:cNvPr id="696" name="Plan"/>
          <p:cNvSpPr/>
          <p:nvPr/>
        </p:nvSpPr>
        <p:spPr>
          <a:xfrm>
            <a:off x="5720354" y="3252838"/>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Plan</a:t>
            </a:r>
          </a:p>
        </p:txBody>
      </p:sp>
      <p:sp>
        <p:nvSpPr>
          <p:cNvPr id="697" name="Ploy"/>
          <p:cNvSpPr/>
          <p:nvPr/>
        </p:nvSpPr>
        <p:spPr>
          <a:xfrm>
            <a:off x="10831645" y="6456079"/>
            <a:ext cx="1257102"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Ploy</a:t>
            </a:r>
          </a:p>
        </p:txBody>
      </p:sp>
      <p:sp>
        <p:nvSpPr>
          <p:cNvPr id="698" name="Position"/>
          <p:cNvSpPr/>
          <p:nvPr/>
        </p:nvSpPr>
        <p:spPr>
          <a:xfrm>
            <a:off x="3689651" y="10954451"/>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Position</a:t>
            </a:r>
          </a:p>
        </p:txBody>
      </p:sp>
      <p:sp>
        <p:nvSpPr>
          <p:cNvPr id="699" name="Pattern"/>
          <p:cNvSpPr/>
          <p:nvPr/>
        </p:nvSpPr>
        <p:spPr>
          <a:xfrm>
            <a:off x="7585285" y="10954451"/>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Pattern</a:t>
            </a:r>
          </a:p>
        </p:txBody>
      </p:sp>
      <p:sp>
        <p:nvSpPr>
          <p:cNvPr id="700"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0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0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5 steps of Social Media Strategy"/>
          <p:cNvSpPr/>
          <p:nvPr/>
        </p:nvSpPr>
        <p:spPr>
          <a:xfrm>
            <a:off x="2845108" y="401352"/>
            <a:ext cx="186817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5 steps of Social Media Strategy</a:t>
            </a:r>
          </a:p>
        </p:txBody>
      </p:sp>
      <p:sp>
        <p:nvSpPr>
          <p:cNvPr id="705" name="Circle"/>
          <p:cNvSpPr/>
          <p:nvPr/>
        </p:nvSpPr>
        <p:spPr>
          <a:xfrm>
            <a:off x="20553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6" name="Circle"/>
          <p:cNvSpPr/>
          <p:nvPr/>
        </p:nvSpPr>
        <p:spPr>
          <a:xfrm>
            <a:off x="64495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7" name="Circle"/>
          <p:cNvSpPr/>
          <p:nvPr/>
        </p:nvSpPr>
        <p:spPr>
          <a:xfrm>
            <a:off x="108437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8" name="Circle"/>
          <p:cNvSpPr/>
          <p:nvPr/>
        </p:nvSpPr>
        <p:spPr>
          <a:xfrm>
            <a:off x="15237984"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9" name="Circle"/>
          <p:cNvSpPr/>
          <p:nvPr/>
        </p:nvSpPr>
        <p:spPr>
          <a:xfrm>
            <a:off x="19644884"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10" name="Determine Your Goals"/>
          <p:cNvSpPr/>
          <p:nvPr/>
        </p:nvSpPr>
        <p:spPr>
          <a:xfrm>
            <a:off x="1948971" y="6674551"/>
            <a:ext cx="2933701" cy="990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Determine Your Goals</a:t>
            </a:r>
          </a:p>
        </p:txBody>
      </p:sp>
      <p:sp>
        <p:nvSpPr>
          <p:cNvPr id="711" name="Conduct a Social Audit"/>
          <p:cNvSpPr/>
          <p:nvPr/>
        </p:nvSpPr>
        <p:spPr>
          <a:xfrm>
            <a:off x="6343171" y="6674551"/>
            <a:ext cx="2933701" cy="990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Conduct a Social Audit</a:t>
            </a:r>
          </a:p>
        </p:txBody>
      </p:sp>
      <p:sp>
        <p:nvSpPr>
          <p:cNvPr id="712" name="Develop a Content Strategy"/>
          <p:cNvSpPr/>
          <p:nvPr/>
        </p:nvSpPr>
        <p:spPr>
          <a:xfrm>
            <a:off x="10527821" y="6680901"/>
            <a:ext cx="33528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Develop a Content Strategy</a:t>
            </a:r>
          </a:p>
        </p:txBody>
      </p:sp>
      <p:sp>
        <p:nvSpPr>
          <p:cNvPr id="713" name="Monitor And Track Analytics"/>
          <p:cNvSpPr/>
          <p:nvPr/>
        </p:nvSpPr>
        <p:spPr>
          <a:xfrm>
            <a:off x="15131572" y="6674551"/>
            <a:ext cx="29337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Monitor And Track Analytics</a:t>
            </a:r>
          </a:p>
        </p:txBody>
      </p:sp>
      <p:sp>
        <p:nvSpPr>
          <p:cNvPr id="714" name="Adjust Accordingly"/>
          <p:cNvSpPr/>
          <p:nvPr/>
        </p:nvSpPr>
        <p:spPr>
          <a:xfrm>
            <a:off x="19538472" y="6674551"/>
            <a:ext cx="29337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Adjust Accordingly</a:t>
            </a:r>
          </a:p>
        </p:txBody>
      </p:sp>
      <p:sp>
        <p:nvSpPr>
          <p:cNvPr id="7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593371" y="9266184"/>
            <a:ext cx="212217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716" name="Shape"/>
          <p:cNvSpPr/>
          <p:nvPr/>
        </p:nvSpPr>
        <p:spPr>
          <a:xfrm>
            <a:off x="27736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7" name="Shape"/>
          <p:cNvSpPr/>
          <p:nvPr/>
        </p:nvSpPr>
        <p:spPr>
          <a:xfrm>
            <a:off x="7224970" y="4248150"/>
            <a:ext cx="1181100" cy="1181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8" name="Shape"/>
          <p:cNvSpPr/>
          <p:nvPr/>
        </p:nvSpPr>
        <p:spPr>
          <a:xfrm>
            <a:off x="11758870" y="4286250"/>
            <a:ext cx="901700" cy="11049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9" name="Shape"/>
          <p:cNvSpPr/>
          <p:nvPr/>
        </p:nvSpPr>
        <p:spPr>
          <a:xfrm>
            <a:off x="16108620" y="4343400"/>
            <a:ext cx="990600" cy="9906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0" name="Shape"/>
          <p:cNvSpPr/>
          <p:nvPr/>
        </p:nvSpPr>
        <p:spPr>
          <a:xfrm>
            <a:off x="203631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1" name="Arrow"/>
          <p:cNvSpPr/>
          <p:nvPr/>
        </p:nvSpPr>
        <p:spPr>
          <a:xfrm rot="10800000" flipH="1">
            <a:off x="50659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2" name="Arrow"/>
          <p:cNvSpPr/>
          <p:nvPr/>
        </p:nvSpPr>
        <p:spPr>
          <a:xfrm rot="10800000" flipH="1">
            <a:off x="9498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3" name="Arrow"/>
          <p:cNvSpPr/>
          <p:nvPr/>
        </p:nvSpPr>
        <p:spPr>
          <a:xfrm rot="10800000" flipH="1">
            <a:off x="138416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4" name="Arrow"/>
          <p:cNvSpPr/>
          <p:nvPr/>
        </p:nvSpPr>
        <p:spPr>
          <a:xfrm rot="10800000" flipH="1">
            <a:off x="18261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5" name="Line"/>
          <p:cNvSpPr/>
          <p:nvPr/>
        </p:nvSpPr>
        <p:spPr>
          <a:xfrm>
            <a:off x="11462920" y="83486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dirty="0"/>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Bowman's Strategy Clock"/>
          <p:cNvSpPr/>
          <p:nvPr/>
        </p:nvSpPr>
        <p:spPr>
          <a:xfrm>
            <a:off x="5308908" y="3759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Bowman's Strategy Clock</a:t>
            </a:r>
          </a:p>
        </p:txBody>
      </p:sp>
      <p:sp>
        <p:nvSpPr>
          <p:cNvPr id="728" name="Line"/>
          <p:cNvSpPr/>
          <p:nvPr/>
        </p:nvSpPr>
        <p:spPr>
          <a:xfrm flipH="1">
            <a:off x="7108483" y="3886380"/>
            <a:ext cx="38" cy="6375391"/>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29" name="Line"/>
          <p:cNvSpPr/>
          <p:nvPr/>
        </p:nvSpPr>
        <p:spPr>
          <a:xfrm flipH="1" flipV="1">
            <a:off x="3920803" y="7074070"/>
            <a:ext cx="6375390" cy="15"/>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30" name="Line"/>
          <p:cNvSpPr/>
          <p:nvPr/>
        </p:nvSpPr>
        <p:spPr>
          <a:xfrm rot="10800000">
            <a:off x="4854461"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1" name="Line"/>
          <p:cNvSpPr/>
          <p:nvPr/>
        </p:nvSpPr>
        <p:spPr>
          <a:xfrm rot="16199987">
            <a:off x="4854470"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2" name="Differentiation"/>
          <p:cNvSpPr/>
          <p:nvPr/>
        </p:nvSpPr>
        <p:spPr>
          <a:xfrm>
            <a:off x="5340072" y="2970878"/>
            <a:ext cx="35560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Differentiation</a:t>
            </a:r>
          </a:p>
        </p:txBody>
      </p:sp>
      <p:sp>
        <p:nvSpPr>
          <p:cNvPr id="733" name="Focused Differentiation"/>
          <p:cNvSpPr/>
          <p:nvPr/>
        </p:nvSpPr>
        <p:spPr>
          <a:xfrm>
            <a:off x="9716129" y="3883536"/>
            <a:ext cx="3124201" cy="927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Focused Differentiation</a:t>
            </a:r>
          </a:p>
        </p:txBody>
      </p:sp>
      <p:sp>
        <p:nvSpPr>
          <p:cNvPr id="734" name="Hybrid"/>
          <p:cNvSpPr/>
          <p:nvPr/>
        </p:nvSpPr>
        <p:spPr>
          <a:xfrm>
            <a:off x="2906092" y="4259699"/>
            <a:ext cx="1702697" cy="5076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Hybrid</a:t>
            </a:r>
          </a:p>
        </p:txBody>
      </p:sp>
      <p:sp>
        <p:nvSpPr>
          <p:cNvPr id="735" name="Low Price"/>
          <p:cNvSpPr/>
          <p:nvPr/>
        </p:nvSpPr>
        <p:spPr>
          <a:xfrm>
            <a:off x="1501869" y="6681870"/>
            <a:ext cx="20701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 Price</a:t>
            </a:r>
          </a:p>
        </p:txBody>
      </p:sp>
      <p:sp>
        <p:nvSpPr>
          <p:cNvPr id="736" name="Low Price…"/>
          <p:cNvSpPr/>
          <p:nvPr/>
        </p:nvSpPr>
        <p:spPr>
          <a:xfrm>
            <a:off x="1995424" y="8949734"/>
            <a:ext cx="2603501" cy="1117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Price</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&amp; Low Values</a:t>
            </a:r>
          </a:p>
        </p:txBody>
      </p:sp>
      <p:sp>
        <p:nvSpPr>
          <p:cNvPr id="737" name="Increased Price/Standard Product"/>
          <p:cNvSpPr/>
          <p:nvPr/>
        </p:nvSpPr>
        <p:spPr>
          <a:xfrm>
            <a:off x="10651131" y="6084261"/>
            <a:ext cx="2286001" cy="190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Price/Standard Product</a:t>
            </a:r>
          </a:p>
        </p:txBody>
      </p:sp>
      <p:sp>
        <p:nvSpPr>
          <p:cNvPr id="738" name="Increased Price/Low Values"/>
          <p:cNvSpPr/>
          <p:nvPr/>
        </p:nvSpPr>
        <p:spPr>
          <a:xfrm>
            <a:off x="9711331" y="8789361"/>
            <a:ext cx="2057401" cy="1435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Price/Low Values</a:t>
            </a:r>
          </a:p>
        </p:txBody>
      </p:sp>
      <p:sp>
        <p:nvSpPr>
          <p:cNvPr id="739" name="Low Values…"/>
          <p:cNvSpPr/>
          <p:nvPr/>
        </p:nvSpPr>
        <p:spPr>
          <a:xfrm>
            <a:off x="5977531" y="10427661"/>
            <a:ext cx="2286001" cy="1524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Values</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/Standard Price</a:t>
            </a:r>
          </a:p>
        </p:txBody>
      </p:sp>
      <p:sp>
        <p:nvSpPr>
          <p:cNvPr id="740" name="Line"/>
          <p:cNvSpPr/>
          <p:nvPr/>
        </p:nvSpPr>
        <p:spPr>
          <a:xfrm flipH="1">
            <a:off x="1257299" y="2891265"/>
            <a:ext cx="2" cy="9477878"/>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1" name="Line"/>
          <p:cNvSpPr/>
          <p:nvPr/>
        </p:nvSpPr>
        <p:spPr>
          <a:xfrm flipH="1" flipV="1">
            <a:off x="1255461" y="12354604"/>
            <a:ext cx="11435772" cy="1"/>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2" name="Low"/>
          <p:cNvSpPr/>
          <p:nvPr/>
        </p:nvSpPr>
        <p:spPr>
          <a:xfrm>
            <a:off x="1151531" y="124914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743" name="High"/>
          <p:cNvSpPr/>
          <p:nvPr/>
        </p:nvSpPr>
        <p:spPr>
          <a:xfrm>
            <a:off x="11743331" y="124914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4" name="High"/>
          <p:cNvSpPr/>
          <p:nvPr/>
        </p:nvSpPr>
        <p:spPr>
          <a:xfrm>
            <a:off x="795931" y="21409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5" name="Unity or Value"/>
          <p:cNvSpPr/>
          <p:nvPr/>
        </p:nvSpPr>
        <p:spPr>
          <a:xfrm rot="16200000">
            <a:off x="-759819" y="7319371"/>
            <a:ext cx="31877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Unity or Value</a:t>
            </a:r>
          </a:p>
        </p:txBody>
      </p:sp>
      <p:sp>
        <p:nvSpPr>
          <p:cNvPr id="746" name="Write Your…"/>
          <p:cNvSpPr/>
          <p:nvPr/>
        </p:nvSpPr>
        <p:spPr>
          <a:xfrm>
            <a:off x="14674850"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4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4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hoosing Unique…"/>
          <p:cNvSpPr/>
          <p:nvPr/>
        </p:nvSpPr>
        <p:spPr>
          <a:xfrm>
            <a:off x="1947805" y="9861550"/>
            <a:ext cx="32639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Choosing Unique</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Strategic Position</a:t>
            </a:r>
          </a:p>
        </p:txBody>
      </p:sp>
      <p:sp>
        <p:nvSpPr>
          <p:cNvPr id="44" name="Organizational Support"/>
          <p:cNvSpPr/>
          <p:nvPr/>
        </p:nvSpPr>
        <p:spPr>
          <a:xfrm>
            <a:off x="18667355" y="4171950"/>
            <a:ext cx="30607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Organizational Support</a:t>
            </a:r>
          </a:p>
        </p:txBody>
      </p:sp>
      <p:sp>
        <p:nvSpPr>
          <p:cNvPr id="45" name="Resources and…"/>
          <p:cNvSpPr/>
          <p:nvPr/>
        </p:nvSpPr>
        <p:spPr>
          <a:xfrm>
            <a:off x="14933555" y="9861550"/>
            <a:ext cx="39116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Resources and </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Environmental Fit</a:t>
            </a:r>
          </a:p>
        </p:txBody>
      </p:sp>
      <p:sp>
        <p:nvSpPr>
          <p:cNvPr id="46" name="Making Choices"/>
          <p:cNvSpPr/>
          <p:nvPr/>
        </p:nvSpPr>
        <p:spPr>
          <a:xfrm>
            <a:off x="8431155" y="9666501"/>
            <a:ext cx="3683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Making Choices</a:t>
            </a:r>
          </a:p>
        </p:txBody>
      </p:sp>
      <p:sp>
        <p:nvSpPr>
          <p:cNvPr id="47" name="Generating Options"/>
          <p:cNvSpPr/>
          <p:nvPr/>
        </p:nvSpPr>
        <p:spPr>
          <a:xfrm>
            <a:off x="5624455" y="4171950"/>
            <a:ext cx="2438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Generating Options</a:t>
            </a:r>
          </a:p>
        </p:txBody>
      </p:sp>
      <p:sp>
        <p:nvSpPr>
          <p:cNvPr id="48" name="Combine Choices and Activities"/>
          <p:cNvSpPr/>
          <p:nvPr/>
        </p:nvSpPr>
        <p:spPr>
          <a:xfrm>
            <a:off x="12253855" y="3765550"/>
            <a:ext cx="2743201" cy="12446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Combine Choices and Activities</a:t>
            </a:r>
          </a:p>
        </p:txBody>
      </p:sp>
      <p:sp>
        <p:nvSpPr>
          <p:cNvPr id="49" name="Strategy Principle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Principles</a:t>
            </a:r>
          </a:p>
        </p:txBody>
      </p:sp>
      <p:sp>
        <p:nvSpPr>
          <p:cNvPr id="50" name="Line"/>
          <p:cNvSpPr/>
          <p:nvPr/>
        </p:nvSpPr>
        <p:spPr>
          <a:xfrm>
            <a:off x="19765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1" name="Circle"/>
          <p:cNvSpPr/>
          <p:nvPr/>
        </p:nvSpPr>
        <p:spPr>
          <a:xfrm>
            <a:off x="2450748" y="69542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2" name="Circle"/>
          <p:cNvSpPr/>
          <p:nvPr/>
        </p:nvSpPr>
        <p:spPr>
          <a:xfrm>
            <a:off x="9133941" y="6979608"/>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3" name="Circle"/>
          <p:cNvSpPr/>
          <p:nvPr/>
        </p:nvSpPr>
        <p:spPr>
          <a:xfrm>
            <a:off x="15758275" y="69796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4" name="Circle"/>
          <p:cNvSpPr/>
          <p:nvPr/>
        </p:nvSpPr>
        <p:spPr>
          <a:xfrm>
            <a:off x="5728699" y="5568252"/>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5" name="Circle"/>
          <p:cNvSpPr/>
          <p:nvPr/>
        </p:nvSpPr>
        <p:spPr>
          <a:xfrm>
            <a:off x="12510080"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6" name="Shape"/>
          <p:cNvSpPr/>
          <p:nvPr/>
        </p:nvSpPr>
        <p:spPr>
          <a:xfrm>
            <a:off x="16422563" y="7641580"/>
            <a:ext cx="947235" cy="94705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7" name="Circle"/>
          <p:cNvSpPr/>
          <p:nvPr/>
        </p:nvSpPr>
        <p:spPr>
          <a:xfrm>
            <a:off x="19082847"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8" name="Line"/>
          <p:cNvSpPr/>
          <p:nvPr/>
        </p:nvSpPr>
        <p:spPr>
          <a:xfrm rot="10800000" flipH="1">
            <a:off x="53293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9" name="Line"/>
          <p:cNvSpPr/>
          <p:nvPr/>
        </p:nvSpPr>
        <p:spPr>
          <a:xfrm>
            <a:off x="87202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0" name="Line"/>
          <p:cNvSpPr/>
          <p:nvPr/>
        </p:nvSpPr>
        <p:spPr>
          <a:xfrm rot="10800000" flipH="1">
            <a:off x="120730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1" name="Line"/>
          <p:cNvSpPr/>
          <p:nvPr/>
        </p:nvSpPr>
        <p:spPr>
          <a:xfrm>
            <a:off x="15311499"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2" name="Line"/>
          <p:cNvSpPr/>
          <p:nvPr/>
        </p:nvSpPr>
        <p:spPr>
          <a:xfrm rot="10800000" flipH="1">
            <a:off x="18664299"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3" name="Shape"/>
          <p:cNvSpPr/>
          <p:nvPr/>
        </p:nvSpPr>
        <p:spPr>
          <a:xfrm>
            <a:off x="3060700" y="75692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4" name="Shape"/>
          <p:cNvSpPr/>
          <p:nvPr/>
        </p:nvSpPr>
        <p:spPr>
          <a:xfrm>
            <a:off x="6407150" y="6286512"/>
            <a:ext cx="927100" cy="838201"/>
          </a:xfrm>
          <a:custGeom>
            <a:avLst/>
            <a:gdLst/>
            <a:ahLst/>
            <a:cxnLst>
              <a:cxn ang="0">
                <a:pos x="wd2" y="hd2"/>
              </a:cxn>
              <a:cxn ang="5400000">
                <a:pos x="wd2" y="hd2"/>
              </a:cxn>
              <a:cxn ang="10800000">
                <a:pos x="wd2" y="hd2"/>
              </a:cxn>
              <a:cxn ang="16200000">
                <a:pos x="wd2" y="hd2"/>
              </a:cxn>
            </a:cxnLst>
            <a:rect l="0" t="0" r="r" b="b"/>
            <a:pathLst>
              <a:path w="21600" h="21600" extrusionOk="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5" name="Shape"/>
          <p:cNvSpPr/>
          <p:nvPr/>
        </p:nvSpPr>
        <p:spPr>
          <a:xfrm>
            <a:off x="9810750" y="76517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6" name="Shape"/>
          <p:cNvSpPr/>
          <p:nvPr/>
        </p:nvSpPr>
        <p:spPr>
          <a:xfrm>
            <a:off x="13131800" y="6184906"/>
            <a:ext cx="1041400" cy="1041401"/>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7" name="Shape"/>
          <p:cNvSpPr/>
          <p:nvPr/>
        </p:nvSpPr>
        <p:spPr>
          <a:xfrm>
            <a:off x="19729450" y="6261162"/>
            <a:ext cx="9779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The Technology Life Cycle"/>
          <p:cNvSpPr/>
          <p:nvPr/>
        </p:nvSpPr>
        <p:spPr>
          <a:xfrm>
            <a:off x="3746808" y="439452"/>
            <a:ext cx="16878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Technology Life Cycle</a:t>
            </a:r>
          </a:p>
        </p:txBody>
      </p:sp>
      <p:sp>
        <p:nvSpPr>
          <p:cNvPr id="751" name="Line"/>
          <p:cNvSpPr/>
          <p:nvPr/>
        </p:nvSpPr>
        <p:spPr>
          <a:xfrm flipH="1">
            <a:off x="12001499" y="4208345"/>
            <a:ext cx="0" cy="733354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2" name="Line"/>
          <p:cNvSpPr/>
          <p:nvPr/>
        </p:nvSpPr>
        <p:spPr>
          <a:xfrm flipH="1" flipV="1">
            <a:off x="11983656" y="11524041"/>
            <a:ext cx="11070119" cy="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3" name="Line"/>
          <p:cNvSpPr/>
          <p:nvPr/>
        </p:nvSpPr>
        <p:spPr>
          <a:xfrm flipH="1" flipV="1">
            <a:off x="14865465"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4" name="Line"/>
          <p:cNvSpPr/>
          <p:nvPr/>
        </p:nvSpPr>
        <p:spPr>
          <a:xfrm flipH="1" flipV="1">
            <a:off x="17583263" y="4362449"/>
            <a:ext cx="0" cy="708875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5" name="Line"/>
          <p:cNvSpPr/>
          <p:nvPr/>
        </p:nvSpPr>
        <p:spPr>
          <a:xfrm flipH="1" flipV="1">
            <a:off x="203010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6" name="Line"/>
          <p:cNvSpPr/>
          <p:nvPr/>
        </p:nvSpPr>
        <p:spPr>
          <a:xfrm flipH="1" flipV="1">
            <a:off x="230188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7" name="Sales"/>
          <p:cNvSpPr/>
          <p:nvPr/>
        </p:nvSpPr>
        <p:spPr>
          <a:xfrm rot="16199996">
            <a:off x="10141051" y="7302855"/>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a:t>
            </a:r>
          </a:p>
        </p:txBody>
      </p:sp>
      <p:sp>
        <p:nvSpPr>
          <p:cNvPr id="758" name="Time"/>
          <p:cNvSpPr/>
          <p:nvPr/>
        </p:nvSpPr>
        <p:spPr>
          <a:xfrm rot="21599998">
            <a:off x="16262452"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Time</a:t>
            </a:r>
          </a:p>
        </p:txBody>
      </p:sp>
      <p:sp>
        <p:nvSpPr>
          <p:cNvPr id="759" name="Introduction"/>
          <p:cNvSpPr/>
          <p:nvPr/>
        </p:nvSpPr>
        <p:spPr>
          <a:xfrm rot="21599998">
            <a:off x="121222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Introduction</a:t>
            </a:r>
          </a:p>
        </p:txBody>
      </p:sp>
      <p:sp>
        <p:nvSpPr>
          <p:cNvPr id="760" name="Growth"/>
          <p:cNvSpPr/>
          <p:nvPr/>
        </p:nvSpPr>
        <p:spPr>
          <a:xfrm rot="21599998">
            <a:off x="149543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Growth</a:t>
            </a:r>
          </a:p>
        </p:txBody>
      </p:sp>
      <p:sp>
        <p:nvSpPr>
          <p:cNvPr id="761" name="Maturity"/>
          <p:cNvSpPr/>
          <p:nvPr/>
        </p:nvSpPr>
        <p:spPr>
          <a:xfrm rot="21599998">
            <a:off x="176340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Maturity</a:t>
            </a:r>
          </a:p>
        </p:txBody>
      </p:sp>
      <p:sp>
        <p:nvSpPr>
          <p:cNvPr id="762" name="Decline"/>
          <p:cNvSpPr/>
          <p:nvPr/>
        </p:nvSpPr>
        <p:spPr>
          <a:xfrm rot="21599998">
            <a:off x="203867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Decline</a:t>
            </a:r>
          </a:p>
        </p:txBody>
      </p:sp>
      <p:sp>
        <p:nvSpPr>
          <p:cNvPr id="763" name="Line"/>
          <p:cNvSpPr/>
          <p:nvPr/>
        </p:nvSpPr>
        <p:spPr>
          <a:xfrm>
            <a:off x="124667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88900">
            <a:solidFill>
              <a:schemeClr val="accent1"/>
            </a:solidFill>
            <a:miter lim="400000"/>
          </a:ln>
        </p:spPr>
        <p:txBody>
          <a:bodyPr lIns="50800" tIns="50800" rIns="50800" bIns="50800" anchor="ctr"/>
          <a:lstStyle/>
          <a:p>
            <a:pPr>
              <a:defRPr>
                <a:latin typeface="Ubuntu Light"/>
                <a:ea typeface="Ubuntu Light"/>
                <a:cs typeface="Ubuntu Light"/>
                <a:sym typeface="Ubuntu Light"/>
              </a:defRPr>
            </a:pPr>
            <a:endParaRPr/>
          </a:p>
        </p:txBody>
      </p:sp>
      <p:sp>
        <p:nvSpPr>
          <p:cNvPr id="764" name="Circle"/>
          <p:cNvSpPr/>
          <p:nvPr/>
        </p:nvSpPr>
        <p:spPr>
          <a:xfrm rot="10800000">
            <a:off x="22062513" y="81226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5" name="Circle"/>
          <p:cNvSpPr/>
          <p:nvPr/>
        </p:nvSpPr>
        <p:spPr>
          <a:xfrm rot="10800000">
            <a:off x="12410513" y="109293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6"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6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68"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Kotler's Five Product Levels"/>
          <p:cNvSpPr/>
          <p:nvPr/>
        </p:nvSpPr>
        <p:spPr>
          <a:xfrm>
            <a:off x="997258" y="414052"/>
            <a:ext cx="22377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Kotler's Five Product Levels</a:t>
            </a:r>
          </a:p>
        </p:txBody>
      </p:sp>
      <p:sp>
        <p:nvSpPr>
          <p:cNvPr id="771" name="Circle"/>
          <p:cNvSpPr/>
          <p:nvPr/>
        </p:nvSpPr>
        <p:spPr>
          <a:xfrm>
            <a:off x="1189680" y="4069253"/>
            <a:ext cx="7759718" cy="7759718"/>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2" name="Circle"/>
          <p:cNvSpPr/>
          <p:nvPr/>
        </p:nvSpPr>
        <p:spPr>
          <a:xfrm>
            <a:off x="1966946" y="4846519"/>
            <a:ext cx="6205177" cy="6205176"/>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3" name="Circle"/>
          <p:cNvSpPr/>
          <p:nvPr/>
        </p:nvSpPr>
        <p:spPr>
          <a:xfrm>
            <a:off x="2796028" y="5659980"/>
            <a:ext cx="4547006" cy="4547006"/>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4" name="Circle"/>
          <p:cNvSpPr/>
          <p:nvPr/>
        </p:nvSpPr>
        <p:spPr>
          <a:xfrm>
            <a:off x="3612156" y="6476112"/>
            <a:ext cx="2914750" cy="2914750"/>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5" name="Circle"/>
          <p:cNvSpPr/>
          <p:nvPr/>
        </p:nvSpPr>
        <p:spPr>
          <a:xfrm>
            <a:off x="4444698" y="7308651"/>
            <a:ext cx="1249664" cy="1249664"/>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BFBF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6" name="Core Benefits of the Product"/>
          <p:cNvSpPr/>
          <p:nvPr/>
        </p:nvSpPr>
        <p:spPr>
          <a:xfrm>
            <a:off x="9756869" y="3976770"/>
            <a:ext cx="4025901" cy="965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Core Benefits of the Product</a:t>
            </a:r>
          </a:p>
        </p:txBody>
      </p:sp>
      <p:sp>
        <p:nvSpPr>
          <p:cNvPr id="777" name="Generic Products"/>
          <p:cNvSpPr/>
          <p:nvPr/>
        </p:nvSpPr>
        <p:spPr>
          <a:xfrm>
            <a:off x="9756869" y="5018170"/>
            <a:ext cx="3784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Generic Products</a:t>
            </a:r>
          </a:p>
        </p:txBody>
      </p:sp>
      <p:sp>
        <p:nvSpPr>
          <p:cNvPr id="778" name="Expected Product"/>
          <p:cNvSpPr/>
          <p:nvPr/>
        </p:nvSpPr>
        <p:spPr>
          <a:xfrm>
            <a:off x="9756869" y="5881770"/>
            <a:ext cx="3911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Expected Product</a:t>
            </a:r>
          </a:p>
        </p:txBody>
      </p:sp>
      <p:sp>
        <p:nvSpPr>
          <p:cNvPr id="779" name="Argumented Product"/>
          <p:cNvSpPr/>
          <p:nvPr/>
        </p:nvSpPr>
        <p:spPr>
          <a:xfrm>
            <a:off x="9756869" y="6732670"/>
            <a:ext cx="44069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lang="en-US" dirty="0">
                <a:solidFill>
                  <a:schemeClr val="tx1"/>
                </a:solidFill>
              </a:rPr>
              <a:t>Augmented</a:t>
            </a:r>
            <a:r>
              <a:rPr dirty="0">
                <a:solidFill>
                  <a:schemeClr val="tx1"/>
                </a:solidFill>
              </a:rPr>
              <a:t> Product</a:t>
            </a:r>
          </a:p>
        </p:txBody>
      </p:sp>
      <p:sp>
        <p:nvSpPr>
          <p:cNvPr id="780" name="Potential Product"/>
          <p:cNvSpPr/>
          <p:nvPr/>
        </p:nvSpPr>
        <p:spPr>
          <a:xfrm>
            <a:off x="9756869" y="7634370"/>
            <a:ext cx="36830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Potential Product</a:t>
            </a:r>
          </a:p>
        </p:txBody>
      </p:sp>
      <p:sp>
        <p:nvSpPr>
          <p:cNvPr id="781" name="Line"/>
          <p:cNvSpPr/>
          <p:nvPr/>
        </p:nvSpPr>
        <p:spPr>
          <a:xfrm>
            <a:off x="5040387" y="7924242"/>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2" name="Line"/>
          <p:cNvSpPr/>
          <p:nvPr/>
        </p:nvSpPr>
        <p:spPr>
          <a:xfrm>
            <a:off x="5040387" y="70606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3" name="Line"/>
          <p:cNvSpPr/>
          <p:nvPr/>
        </p:nvSpPr>
        <p:spPr>
          <a:xfrm>
            <a:off x="5040387" y="61970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4" name="Line"/>
          <p:cNvSpPr/>
          <p:nvPr/>
        </p:nvSpPr>
        <p:spPr>
          <a:xfrm>
            <a:off x="5040387" y="53334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5" name="Line"/>
          <p:cNvSpPr/>
          <p:nvPr/>
        </p:nvSpPr>
        <p:spPr>
          <a:xfrm>
            <a:off x="5040387" y="4469844"/>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6"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Weisbord Six-Box Model"/>
          <p:cNvSpPr/>
          <p:nvPr/>
        </p:nvSpPr>
        <p:spPr>
          <a:xfrm>
            <a:off x="5308908" y="4013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Weisbord Six-Box Model</a:t>
            </a:r>
          </a:p>
        </p:txBody>
      </p:sp>
      <p:sp>
        <p:nvSpPr>
          <p:cNvPr id="791" name="Purpose"/>
          <p:cNvSpPr/>
          <p:nvPr/>
        </p:nvSpPr>
        <p:spPr>
          <a:xfrm>
            <a:off x="16119806" y="2954420"/>
            <a:ext cx="2933212" cy="6973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Purpose</a:t>
            </a:r>
          </a:p>
        </p:txBody>
      </p:sp>
      <p:sp>
        <p:nvSpPr>
          <p:cNvPr id="792" name="Relationships"/>
          <p:cNvSpPr/>
          <p:nvPr/>
        </p:nvSpPr>
        <p:spPr>
          <a:xfrm>
            <a:off x="11445969" y="5416464"/>
            <a:ext cx="3232228" cy="6973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Relationships</a:t>
            </a:r>
          </a:p>
        </p:txBody>
      </p:sp>
      <p:sp>
        <p:nvSpPr>
          <p:cNvPr id="793" name="Structure"/>
          <p:cNvSpPr/>
          <p:nvPr/>
        </p:nvSpPr>
        <p:spPr>
          <a:xfrm>
            <a:off x="20512316" y="5452043"/>
            <a:ext cx="2363656" cy="6261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794" name="Rewards"/>
          <p:cNvSpPr/>
          <p:nvPr/>
        </p:nvSpPr>
        <p:spPr>
          <a:xfrm>
            <a:off x="18776505" y="11730195"/>
            <a:ext cx="2292461" cy="48387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Rewards</a:t>
            </a:r>
          </a:p>
        </p:txBody>
      </p:sp>
      <p:sp>
        <p:nvSpPr>
          <p:cNvPr id="795" name="Helpful Mechanisms"/>
          <p:cNvSpPr/>
          <p:nvPr/>
        </p:nvSpPr>
        <p:spPr>
          <a:xfrm>
            <a:off x="13713435" y="11464840"/>
            <a:ext cx="3075601" cy="116698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Helpful Mechanisms</a:t>
            </a:r>
          </a:p>
        </p:txBody>
      </p:sp>
      <p:sp>
        <p:nvSpPr>
          <p:cNvPr id="796" name="Star"/>
          <p:cNvSpPr/>
          <p:nvPr/>
        </p:nvSpPr>
        <p:spPr>
          <a:xfrm>
            <a:off x="13797412" y="3884710"/>
            <a:ext cx="7556429" cy="7182848"/>
          </a:xfrm>
          <a:prstGeom prst="star5">
            <a:avLst>
              <a:gd name="adj" fmla="val 24322"/>
              <a:gd name="hf" fmla="val 105146"/>
              <a:gd name="vf" fmla="val 110557"/>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797" name="Circle"/>
          <p:cNvSpPr/>
          <p:nvPr/>
        </p:nvSpPr>
        <p:spPr>
          <a:xfrm>
            <a:off x="16058418" y="6318788"/>
            <a:ext cx="3032883" cy="3031305"/>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98" name="Leadership"/>
          <p:cNvSpPr/>
          <p:nvPr/>
        </p:nvSpPr>
        <p:spPr>
          <a:xfrm>
            <a:off x="16394445" y="7256881"/>
            <a:ext cx="2392134" cy="10673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Leadership</a:t>
            </a:r>
          </a:p>
        </p:txBody>
      </p:sp>
      <p:sp>
        <p:nvSpPr>
          <p:cNvPr id="799" name="Circle"/>
          <p:cNvSpPr/>
          <p:nvPr/>
        </p:nvSpPr>
        <p:spPr>
          <a:xfrm>
            <a:off x="21034908"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0" name="Circle"/>
          <p:cNvSpPr/>
          <p:nvPr/>
        </p:nvSpPr>
        <p:spPr>
          <a:xfrm>
            <a:off x="17347037" y="3849628"/>
            <a:ext cx="455645" cy="455409"/>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1" name="Circle"/>
          <p:cNvSpPr/>
          <p:nvPr/>
        </p:nvSpPr>
        <p:spPr>
          <a:xfrm>
            <a:off x="13673404"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2" name="Circle"/>
          <p:cNvSpPr/>
          <p:nvPr/>
        </p:nvSpPr>
        <p:spPr>
          <a:xfrm>
            <a:off x="15026098"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3" name="Circle"/>
          <p:cNvSpPr/>
          <p:nvPr/>
        </p:nvSpPr>
        <p:spPr>
          <a:xfrm>
            <a:off x="19682212"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80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0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VRIO model"/>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VRIO model</a:t>
            </a:r>
          </a:p>
        </p:txBody>
      </p:sp>
      <p:graphicFrame>
        <p:nvGraphicFramePr>
          <p:cNvPr id="809" name="Table"/>
          <p:cNvGraphicFramePr/>
          <p:nvPr>
            <p:extLst>
              <p:ext uri="{D42A27DB-BD31-4B8C-83A1-F6EECF244321}">
                <p14:modId xmlns:p14="http://schemas.microsoft.com/office/powerpoint/2010/main" val="1726314843"/>
              </p:ext>
            </p:extLst>
          </p:nvPr>
        </p:nvGraphicFramePr>
        <p:xfrm>
          <a:off x="990600" y="2349496"/>
          <a:ext cx="22402800" cy="10363200"/>
        </p:xfrm>
        <a:graphic>
          <a:graphicData uri="http://schemas.openxmlformats.org/drawingml/2006/table">
            <a:tbl>
              <a:tblPr>
                <a:tableStyleId>{4C3C2611-4C71-4FC5-86AE-919BDF0F9419}</a:tableStyleId>
              </a:tblPr>
              <a:tblGrid>
                <a:gridCol w="4480560">
                  <a:extLst>
                    <a:ext uri="{9D8B030D-6E8A-4147-A177-3AD203B41FA5}">
                      <a16:colId xmlns:a16="http://schemas.microsoft.com/office/drawing/2014/main" val="20000"/>
                    </a:ext>
                  </a:extLst>
                </a:gridCol>
                <a:gridCol w="4480560">
                  <a:extLst>
                    <a:ext uri="{9D8B030D-6E8A-4147-A177-3AD203B41FA5}">
                      <a16:colId xmlns:a16="http://schemas.microsoft.com/office/drawing/2014/main" val="20001"/>
                    </a:ext>
                  </a:extLst>
                </a:gridCol>
                <a:gridCol w="4480560">
                  <a:extLst>
                    <a:ext uri="{9D8B030D-6E8A-4147-A177-3AD203B41FA5}">
                      <a16:colId xmlns:a16="http://schemas.microsoft.com/office/drawing/2014/main" val="20002"/>
                    </a:ext>
                  </a:extLst>
                </a:gridCol>
                <a:gridCol w="4480560">
                  <a:extLst>
                    <a:ext uri="{9D8B030D-6E8A-4147-A177-3AD203B41FA5}">
                      <a16:colId xmlns:a16="http://schemas.microsoft.com/office/drawing/2014/main" val="20003"/>
                    </a:ext>
                  </a:extLst>
                </a:gridCol>
                <a:gridCol w="4480560">
                  <a:extLst>
                    <a:ext uri="{9D8B030D-6E8A-4147-A177-3AD203B41FA5}">
                      <a16:colId xmlns:a16="http://schemas.microsoft.com/office/drawing/2014/main" val="20004"/>
                    </a:ext>
                  </a:extLst>
                </a:gridCol>
              </a:tblGrid>
              <a:tr h="1701800">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valuable?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rare?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hard to imitate?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80000"/>
                        </a:lnSpc>
                        <a:defRPr sz="1800">
                          <a:solidFill>
                            <a:srgbClr val="000000"/>
                          </a:solidFill>
                        </a:defRPr>
                      </a:pPr>
                      <a:r>
                        <a:rPr sz="3000" dirty="0">
                          <a:solidFill>
                            <a:schemeClr val="tx1"/>
                          </a:solidFill>
                          <a:latin typeface="Ubuntu Medium"/>
                          <a:ea typeface="Ubuntu Medium"/>
                          <a:cs typeface="Ubuntu Medium"/>
                          <a:sym typeface="Ubuntu Medium"/>
                        </a:rPr>
                        <a:t>Is the firm  organized  around it</a:t>
                      </a:r>
                    </a:p>
                  </a:txBody>
                  <a:tcPr marL="152400" marR="152400" marT="152400" marB="152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What is the result</a:t>
                      </a:r>
                    </a:p>
                  </a:txBody>
                  <a:tcPr marL="279400" marR="279400" marT="279400" marB="2794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0"/>
                  </a:ext>
                </a:extLst>
              </a:tr>
              <a:tr h="1701800">
                <a:tc>
                  <a:txBody>
                    <a:bodyPr/>
                    <a:lstStyle/>
                    <a:p>
                      <a:pPr defTabSz="914400">
                        <a:lnSpc>
                          <a:spcPct val="90000"/>
                        </a:lnSpc>
                        <a:defRPr sz="1800">
                          <a:solidFill>
                            <a:srgbClr val="000000"/>
                          </a:solidFill>
                        </a:defRPr>
                      </a:pPr>
                      <a:r>
                        <a:rPr sz="3000" dirty="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a:solidFill>
                            <a:schemeClr val="tx1"/>
                          </a:solidFill>
                        </a:rPr>
                        <a:t>Competitive Disadvantage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Competitive Equality</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Short - Term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Unused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701800">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52500">
                        <a:defRPr sz="3000">
                          <a:solidFill>
                            <a:srgbClr val="FFFFFF"/>
                          </a:solidFill>
                          <a:uFill>
                            <a:solidFill>
                              <a:srgbClr val="323C40"/>
                            </a:solidFill>
                          </a:uFill>
                          <a:latin typeface="Ubuntu Medium"/>
                          <a:ea typeface="Ubuntu Medium"/>
                          <a:cs typeface="Ubuntu Medium"/>
                          <a:sym typeface="Ubuntu Medium"/>
                        </a:defRPr>
                      </a:pPr>
                      <a:r>
                        <a:rPr dirty="0">
                          <a:solidFill>
                            <a:schemeClr val="bg1"/>
                          </a:solidFill>
                        </a:rPr>
                        <a:t>Long - Term Competitive Advantage</a:t>
                      </a:r>
                    </a:p>
                  </a:txBody>
                  <a:tcPr marL="203200" marR="203200" marT="203200" marB="2032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riangle"/>
          <p:cNvSpPr/>
          <p:nvPr/>
        </p:nvSpPr>
        <p:spPr>
          <a:xfrm>
            <a:off x="3721100" y="5080000"/>
            <a:ext cx="6400800" cy="497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812" name="Ohmae's 3C Model"/>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Ohmae's 3C Model</a:t>
            </a:r>
          </a:p>
        </p:txBody>
      </p:sp>
      <p:sp>
        <p:nvSpPr>
          <p:cNvPr id="813" name="Circle"/>
          <p:cNvSpPr/>
          <p:nvPr/>
        </p:nvSpPr>
        <p:spPr>
          <a:xfrm>
            <a:off x="5253684" y="32437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4" name="Circle"/>
          <p:cNvSpPr/>
          <p:nvPr/>
        </p:nvSpPr>
        <p:spPr>
          <a:xfrm>
            <a:off x="2269184" y="81840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5" name="Circle"/>
          <p:cNvSpPr/>
          <p:nvPr/>
        </p:nvSpPr>
        <p:spPr>
          <a:xfrm>
            <a:off x="8314384" y="81840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C7C7C7"/>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6" name="Competitor"/>
          <p:cNvSpPr/>
          <p:nvPr/>
        </p:nvSpPr>
        <p:spPr>
          <a:xfrm>
            <a:off x="5745285" y="4460080"/>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Competitor</a:t>
            </a:r>
          </a:p>
        </p:txBody>
      </p:sp>
      <p:sp>
        <p:nvSpPr>
          <p:cNvPr id="817" name="Customer"/>
          <p:cNvSpPr/>
          <p:nvPr/>
        </p:nvSpPr>
        <p:spPr>
          <a:xfrm>
            <a:off x="2760785" y="94003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Customer</a:t>
            </a:r>
          </a:p>
        </p:txBody>
      </p:sp>
      <p:sp>
        <p:nvSpPr>
          <p:cNvPr id="818" name="Company"/>
          <p:cNvSpPr/>
          <p:nvPr/>
        </p:nvSpPr>
        <p:spPr>
          <a:xfrm>
            <a:off x="8805984" y="94003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Company</a:t>
            </a:r>
          </a:p>
        </p:txBody>
      </p:sp>
      <p:sp>
        <p:nvSpPr>
          <p:cNvPr id="819" name="SUCCESS"/>
          <p:cNvSpPr/>
          <p:nvPr/>
        </p:nvSpPr>
        <p:spPr>
          <a:xfrm>
            <a:off x="5796084" y="78255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b="1">
                <a:solidFill>
                  <a:srgbClr val="323C40"/>
                </a:solidFill>
                <a:latin typeface="Ubuntu"/>
                <a:ea typeface="Ubuntu"/>
                <a:cs typeface="Ubuntu"/>
                <a:sym typeface="Ubuntu"/>
              </a:defRPr>
            </a:lvl1pPr>
          </a:lstStyle>
          <a:p>
            <a:r>
              <a:rPr dirty="0">
                <a:solidFill>
                  <a:schemeClr val="tx1"/>
                </a:solidFill>
              </a:rPr>
              <a:t>SUCCESS</a:t>
            </a:r>
          </a:p>
        </p:txBody>
      </p:sp>
      <p:sp>
        <p:nvSpPr>
          <p:cNvPr id="820"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2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2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rot="10800000">
            <a:off x="8420100" y="7195789"/>
            <a:ext cx="7734301" cy="863601"/>
          </a:xfrm>
          <a:prstGeom prst="roundRect">
            <a:avLst>
              <a:gd name="adj" fmla="val 22059"/>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5" name="Rounded Rectangle"/>
          <p:cNvSpPr/>
          <p:nvPr/>
        </p:nvSpPr>
        <p:spPr>
          <a:xfrm>
            <a:off x="129787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6" name="Rounded Rectangle"/>
          <p:cNvSpPr/>
          <p:nvPr/>
        </p:nvSpPr>
        <p:spPr>
          <a:xfrm>
            <a:off x="21964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7" name="Rounded Rectangle"/>
          <p:cNvSpPr/>
          <p:nvPr/>
        </p:nvSpPr>
        <p:spPr>
          <a:xfrm>
            <a:off x="129787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8" name="Porter's Four Corners Model"/>
          <p:cNvSpPr/>
          <p:nvPr/>
        </p:nvSpPr>
        <p:spPr>
          <a:xfrm>
            <a:off x="3245158" y="414052"/>
            <a:ext cx="178816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Porter's Four Corners Model</a:t>
            </a:r>
          </a:p>
        </p:txBody>
      </p:sp>
      <p:sp>
        <p:nvSpPr>
          <p:cNvPr id="829" name="Arrow"/>
          <p:cNvSpPr/>
          <p:nvPr/>
        </p:nvSpPr>
        <p:spPr>
          <a:xfrm rot="5400000" flipH="1">
            <a:off x="65278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0" name="Rounded Rectangle"/>
          <p:cNvSpPr/>
          <p:nvPr/>
        </p:nvSpPr>
        <p:spPr>
          <a:xfrm rot="10800000">
            <a:off x="2197100" y="8871925"/>
            <a:ext cx="9536466" cy="864128"/>
          </a:xfrm>
          <a:prstGeom prst="roundRect">
            <a:avLst>
              <a:gd name="adj" fmla="val 22045"/>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1" name="Rounded Rectangle"/>
          <p:cNvSpPr/>
          <p:nvPr/>
        </p:nvSpPr>
        <p:spPr>
          <a:xfrm>
            <a:off x="21964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2" name="Drivers"/>
          <p:cNvSpPr/>
          <p:nvPr/>
        </p:nvSpPr>
        <p:spPr>
          <a:xfrm>
            <a:off x="5285165" y="2602854"/>
            <a:ext cx="3356103"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Drivers</a:t>
            </a:r>
          </a:p>
        </p:txBody>
      </p:sp>
      <p:sp>
        <p:nvSpPr>
          <p:cNvPr id="833" name="Current Strategy"/>
          <p:cNvSpPr/>
          <p:nvPr/>
        </p:nvSpPr>
        <p:spPr>
          <a:xfrm>
            <a:off x="15170075" y="2602854"/>
            <a:ext cx="5153359"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Current Strategy</a:t>
            </a:r>
          </a:p>
        </p:txBody>
      </p:sp>
      <p:sp>
        <p:nvSpPr>
          <p:cNvPr id="834" name="Management Assumptions"/>
          <p:cNvSpPr/>
          <p:nvPr/>
        </p:nvSpPr>
        <p:spPr>
          <a:xfrm>
            <a:off x="3071743" y="9071278"/>
            <a:ext cx="7775884"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Management Assumptions</a:t>
            </a:r>
          </a:p>
        </p:txBody>
      </p:sp>
      <p:sp>
        <p:nvSpPr>
          <p:cNvPr id="835" name="Capabilities"/>
          <p:cNvSpPr/>
          <p:nvPr/>
        </p:nvSpPr>
        <p:spPr>
          <a:xfrm>
            <a:off x="15170075" y="9071278"/>
            <a:ext cx="5153359"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Capabilities</a:t>
            </a:r>
          </a:p>
        </p:txBody>
      </p:sp>
      <p:sp>
        <p:nvSpPr>
          <p:cNvPr id="836" name="Financial Goals…"/>
          <p:cNvSpPr/>
          <p:nvPr/>
        </p:nvSpPr>
        <p:spPr>
          <a:xfrm>
            <a:off x="2710832" y="32169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Goals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Corporate Culture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Structure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team background</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External constraints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Business Philosophy</a:t>
            </a:r>
          </a:p>
        </p:txBody>
      </p:sp>
      <p:sp>
        <p:nvSpPr>
          <p:cNvPr id="837" name="Competitors Future Strategy"/>
          <p:cNvSpPr/>
          <p:nvPr/>
        </p:nvSpPr>
        <p:spPr>
          <a:xfrm>
            <a:off x="8616188" y="7381033"/>
            <a:ext cx="7353301" cy="482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Competitors Future Strategy</a:t>
            </a:r>
          </a:p>
        </p:txBody>
      </p:sp>
      <p:sp>
        <p:nvSpPr>
          <p:cNvPr id="838" name="How the business creates value…"/>
          <p:cNvSpPr/>
          <p:nvPr/>
        </p:nvSpPr>
        <p:spPr>
          <a:xfrm>
            <a:off x="13531232" y="3623305"/>
            <a:ext cx="7226301" cy="1968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How the business creates value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Where the business is choosing to invest</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Relationships and networks the business has developed</a:t>
            </a:r>
          </a:p>
        </p:txBody>
      </p:sp>
      <p:sp>
        <p:nvSpPr>
          <p:cNvPr id="839" name="Company’s perception of its strengths and weaknesses…"/>
          <p:cNvSpPr/>
          <p:nvPr/>
        </p:nvSpPr>
        <p:spPr>
          <a:xfrm>
            <a:off x="2710832" y="99098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Company’s perception of its strengths and weaknesses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Cultural traits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value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Perceived industry forces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Belief about competitirs goals </a:t>
            </a:r>
          </a:p>
        </p:txBody>
      </p:sp>
      <p:sp>
        <p:nvSpPr>
          <p:cNvPr id="840" name="Marketing skills…"/>
          <p:cNvSpPr/>
          <p:nvPr/>
        </p:nvSpPr>
        <p:spPr>
          <a:xfrm>
            <a:off x="13493132" y="98717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Marketing skills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Ability to service channels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Skills and training to workforce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Patents and copyrights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strength</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qualities of CEO</a:t>
            </a:r>
          </a:p>
        </p:txBody>
      </p:sp>
      <p:sp>
        <p:nvSpPr>
          <p:cNvPr id="841" name="Arrow"/>
          <p:cNvSpPr/>
          <p:nvPr/>
        </p:nvSpPr>
        <p:spPr>
          <a:xfrm rot="5400000" flipH="1">
            <a:off x="173101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2" name="Arrow"/>
          <p:cNvSpPr/>
          <p:nvPr/>
        </p:nvSpPr>
        <p:spPr>
          <a:xfrm rot="16200000" flipH="1">
            <a:off x="173101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3" name="Arrow"/>
          <p:cNvSpPr/>
          <p:nvPr/>
        </p:nvSpPr>
        <p:spPr>
          <a:xfrm rot="16200000" flipH="1">
            <a:off x="65278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Corporate slides"/>
          <p:cNvSpPr/>
          <p:nvPr/>
        </p:nvSpPr>
        <p:spPr>
          <a:xfrm>
            <a:off x="1505478" y="5082053"/>
            <a:ext cx="9523441"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Corporate slides</a:t>
            </a:r>
          </a:p>
        </p:txBody>
      </p:sp>
      <p:sp>
        <p:nvSpPr>
          <p:cNvPr id="846"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847"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accent1"/>
              </a:solidFill>
            </a:endParaRPr>
          </a:p>
        </p:txBody>
      </p:sp>
      <p:sp>
        <p:nvSpPr>
          <p:cNvPr id="2" name="Picture Placeholder 1">
            <a:extLst>
              <a:ext uri="{FF2B5EF4-FFF2-40B4-BE49-F238E27FC236}">
                <a16:creationId xmlns:a16="http://schemas.microsoft.com/office/drawing/2014/main" id="{A5AC24A5-C6F8-864D-A1BD-5609063A0DF5}"/>
              </a:ext>
            </a:extLst>
          </p:cNvPr>
          <p:cNvSpPr>
            <a:spLocks noGrp="1"/>
          </p:cNvSpPr>
          <p:nvPr>
            <p:ph type="pic" sz="quarter" idx="10"/>
          </p:nvPr>
        </p:nvSpPr>
        <p:spPr/>
      </p:sp>
      <p:sp>
        <p:nvSpPr>
          <p:cNvPr id="8" name="Rectangle">
            <a:extLst>
              <a:ext uri="{FF2B5EF4-FFF2-40B4-BE49-F238E27FC236}">
                <a16:creationId xmlns:a16="http://schemas.microsoft.com/office/drawing/2014/main" id="{95323F11-7D2E-C546-B254-C956028223AE}"/>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 name="Company Overview"/>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Overview</a:t>
            </a:r>
          </a:p>
        </p:txBody>
      </p:sp>
      <p:sp>
        <p:nvSpPr>
          <p:cNvPr id="852" name="A satisfied customer is the best business strategy of all"/>
          <p:cNvSpPr/>
          <p:nvPr/>
        </p:nvSpPr>
        <p:spPr>
          <a:xfrm>
            <a:off x="5079900" y="2556663"/>
            <a:ext cx="14198800"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dirty="0">
                <a:solidFill>
                  <a:schemeClr val="tx1"/>
                </a:solidFill>
              </a:rPr>
              <a:t>A </a:t>
            </a:r>
            <a:r>
              <a:rPr b="1" dirty="0">
                <a:solidFill>
                  <a:schemeClr val="tx1"/>
                </a:solidFill>
              </a:rPr>
              <a:t>satisfied customer </a:t>
            </a:r>
            <a:r>
              <a:rPr dirty="0">
                <a:solidFill>
                  <a:schemeClr val="tx1"/>
                </a:solidFill>
              </a:rPr>
              <a:t>is </a:t>
            </a:r>
            <a:r>
              <a:rPr i="1" dirty="0">
                <a:solidFill>
                  <a:schemeClr val="tx1"/>
                </a:solidFill>
              </a:rPr>
              <a:t>the best </a:t>
            </a:r>
            <a:r>
              <a:rPr dirty="0">
                <a:solidFill>
                  <a:schemeClr val="tx1"/>
                </a:solidFill>
              </a:rPr>
              <a:t>business strategy of all</a:t>
            </a:r>
          </a:p>
        </p:txBody>
      </p:sp>
      <p:sp>
        <p:nvSpPr>
          <p:cNvPr id="853" name="Line"/>
          <p:cNvSpPr/>
          <p:nvPr/>
        </p:nvSpPr>
        <p:spPr>
          <a:xfrm>
            <a:off x="11450220" y="4956700"/>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85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947763" y="5825185"/>
            <a:ext cx="10009287"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426950" y="5825185"/>
            <a:ext cx="10009287"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6" name="Rectangle"/>
          <p:cNvSpPr/>
          <p:nvPr/>
        </p:nvSpPr>
        <p:spPr>
          <a:xfrm>
            <a:off x="-40134" y="10330259"/>
            <a:ext cx="24464268" cy="2528976"/>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57" name="100+ Employees"/>
          <p:cNvSpPr/>
          <p:nvPr/>
        </p:nvSpPr>
        <p:spPr>
          <a:xfrm>
            <a:off x="2753506" y="11399698"/>
            <a:ext cx="3160770"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100+ Employees</a:t>
            </a:r>
          </a:p>
        </p:txBody>
      </p:sp>
      <p:sp>
        <p:nvSpPr>
          <p:cNvPr id="858" name="$ 10 Mln. Annual income"/>
          <p:cNvSpPr/>
          <p:nvPr/>
        </p:nvSpPr>
        <p:spPr>
          <a:xfrm>
            <a:off x="8231795" y="11399698"/>
            <a:ext cx="4604565"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$ 10 Mln. Annual income</a:t>
            </a:r>
          </a:p>
        </p:txBody>
      </p:sp>
      <p:sp>
        <p:nvSpPr>
          <p:cNvPr id="859" name="Unique Projects"/>
          <p:cNvSpPr/>
          <p:nvPr/>
        </p:nvSpPr>
        <p:spPr>
          <a:xfrm>
            <a:off x="15080857" y="11399698"/>
            <a:ext cx="3287218"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Unique Projects</a:t>
            </a:r>
          </a:p>
        </p:txBody>
      </p:sp>
      <p:sp>
        <p:nvSpPr>
          <p:cNvPr id="860" name="Shape"/>
          <p:cNvSpPr/>
          <p:nvPr/>
        </p:nvSpPr>
        <p:spPr>
          <a:xfrm>
            <a:off x="1227458" y="11223566"/>
            <a:ext cx="938376" cy="76776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1" name="Circle"/>
          <p:cNvSpPr/>
          <p:nvPr/>
        </p:nvSpPr>
        <p:spPr>
          <a:xfrm>
            <a:off x="89956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2" name="Circle"/>
          <p:cNvSpPr/>
          <p:nvPr/>
        </p:nvSpPr>
        <p:spPr>
          <a:xfrm>
            <a:off x="632645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3" name="Circle"/>
          <p:cNvSpPr/>
          <p:nvPr/>
        </p:nvSpPr>
        <p:spPr>
          <a:xfrm>
            <a:off x="1322700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4" name="Shape"/>
          <p:cNvSpPr/>
          <p:nvPr/>
        </p:nvSpPr>
        <p:spPr>
          <a:xfrm>
            <a:off x="6678015" y="11331571"/>
            <a:ext cx="933573" cy="5092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5" name="Circle"/>
          <p:cNvSpPr/>
          <p:nvPr/>
        </p:nvSpPr>
        <p:spPr>
          <a:xfrm>
            <a:off x="1862315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6" name="Shape"/>
          <p:cNvSpPr/>
          <p:nvPr/>
        </p:nvSpPr>
        <p:spPr>
          <a:xfrm>
            <a:off x="18952224" y="11118165"/>
            <a:ext cx="978564" cy="978564"/>
          </a:xfrm>
          <a:custGeom>
            <a:avLst/>
            <a:gdLst/>
            <a:ahLst/>
            <a:cxnLst>
              <a:cxn ang="0">
                <a:pos x="wd2" y="hd2"/>
              </a:cxn>
              <a:cxn ang="5400000">
                <a:pos x="wd2" y="hd2"/>
              </a:cxn>
              <a:cxn ang="10800000">
                <a:pos x="wd2" y="hd2"/>
              </a:cxn>
              <a:cxn ang="16200000">
                <a:pos x="wd2" y="hd2"/>
              </a:cxn>
            </a:cxnLst>
            <a:rect l="0" t="0" r="r" b="b"/>
            <a:pathLst>
              <a:path w="21600" h="21600" extrusionOk="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7" name="Worldwide Net"/>
          <p:cNvSpPr/>
          <p:nvPr/>
        </p:nvSpPr>
        <p:spPr>
          <a:xfrm>
            <a:off x="20629238" y="11399698"/>
            <a:ext cx="2815135"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Worldwide Net</a:t>
            </a:r>
          </a:p>
        </p:txBody>
      </p:sp>
      <p:sp>
        <p:nvSpPr>
          <p:cNvPr id="868" name="Shape"/>
          <p:cNvSpPr/>
          <p:nvPr/>
        </p:nvSpPr>
        <p:spPr>
          <a:xfrm>
            <a:off x="13554904" y="11180789"/>
            <a:ext cx="938375" cy="93837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4917A0A-52B0-B948-90EC-9A197DC1CB39}"/>
              </a:ext>
            </a:extLst>
          </p:cNvPr>
          <p:cNvSpPr>
            <a:spLocks noGrp="1"/>
          </p:cNvSpPr>
          <p:nvPr>
            <p:ph type="pic" sz="quarter" idx="10"/>
          </p:nvPr>
        </p:nvSpPr>
        <p:spPr/>
      </p:sp>
      <p:sp>
        <p:nvSpPr>
          <p:cNvPr id="871" name="missio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mission</a:t>
            </a:r>
          </a:p>
        </p:txBody>
      </p:sp>
      <p:sp>
        <p:nvSpPr>
          <p:cNvPr id="872" name="Rectangle"/>
          <p:cNvSpPr/>
          <p:nvPr/>
        </p:nvSpPr>
        <p:spPr>
          <a:xfrm>
            <a:off x="128772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3" name="Rectangle"/>
          <p:cNvSpPr/>
          <p:nvPr/>
        </p:nvSpPr>
        <p:spPr>
          <a:xfrm>
            <a:off x="13167591" y="4245566"/>
            <a:ext cx="10061925" cy="946726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p:cNvSpPr/>
          <p:nvPr/>
        </p:nvSpPr>
        <p:spPr>
          <a:xfrm>
            <a:off x="14233176" y="8022335"/>
            <a:ext cx="8200827"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p:txBody>
      </p:sp>
      <p:sp>
        <p:nvSpPr>
          <p:cNvPr id="875" name="Line"/>
          <p:cNvSpPr/>
          <p:nvPr/>
        </p:nvSpPr>
        <p:spPr>
          <a:xfrm>
            <a:off x="20945768" y="73405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76" name="We stay focused on our mission"/>
          <p:cNvSpPr/>
          <p:nvPr/>
        </p:nvSpPr>
        <p:spPr>
          <a:xfrm>
            <a:off x="15048555" y="5137905"/>
            <a:ext cx="7385448"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We stay focused </a:t>
            </a:r>
            <a:r>
              <a:rPr>
                <a:solidFill>
                  <a:schemeClr val="tx1"/>
                </a:solidFill>
              </a:rPr>
              <a:t>on our mission</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0C68D4B-F7B9-AB4E-B1A2-9A77C52D41A9}"/>
              </a:ext>
            </a:extLst>
          </p:cNvPr>
          <p:cNvSpPr>
            <a:spLocks noGrp="1"/>
          </p:cNvSpPr>
          <p:nvPr>
            <p:ph type="pic" sz="quarter" idx="10"/>
          </p:nvPr>
        </p:nvSpPr>
        <p:spPr/>
      </p:sp>
      <p:sp>
        <p:nvSpPr>
          <p:cNvPr id="878" name="Visio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Vision</a:t>
            </a:r>
          </a:p>
        </p:txBody>
      </p:sp>
      <p:sp>
        <p:nvSpPr>
          <p:cNvPr id="880" name="Rectangle"/>
          <p:cNvSpPr/>
          <p:nvPr/>
        </p:nvSpPr>
        <p:spPr>
          <a:xfrm>
            <a:off x="106674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1" name="Rectangle"/>
          <p:cNvSpPr/>
          <p:nvPr/>
        </p:nvSpPr>
        <p:spPr>
          <a:xfrm>
            <a:off x="1432791" y="4245566"/>
            <a:ext cx="10061924" cy="9467264"/>
          </a:xfrm>
          <a:prstGeom prst="rect">
            <a:avLst/>
          </a:prstGeom>
          <a:solidFill>
            <a:srgbClr val="EDEDED"/>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2" name="Lorem ipsum dolor sit amet, consectetuer adipiscing elit. Aenean commodo ligula eget dolor. Aenean massa. Cum sociis natoque penatibus et magnis dis parturient montes, nascetur ridiculus mus."/>
          <p:cNvSpPr/>
          <p:nvPr/>
        </p:nvSpPr>
        <p:spPr>
          <a:xfrm>
            <a:off x="2208361" y="8893535"/>
            <a:ext cx="8470901"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883" name="Line"/>
          <p:cNvSpPr/>
          <p:nvPr/>
        </p:nvSpPr>
        <p:spPr>
          <a:xfrm>
            <a:off x="2263837" y="82549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84" name="Vision is the art of seeing what is invisible to others"/>
          <p:cNvSpPr/>
          <p:nvPr/>
        </p:nvSpPr>
        <p:spPr>
          <a:xfrm>
            <a:off x="2208361" y="5116251"/>
            <a:ext cx="8227914" cy="273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Vision is the art </a:t>
            </a:r>
            <a:br>
              <a:rPr lang="en-US" b="1" dirty="0">
                <a:solidFill>
                  <a:schemeClr val="tx1"/>
                </a:solidFill>
              </a:rPr>
            </a:br>
            <a:r>
              <a:rPr dirty="0">
                <a:solidFill>
                  <a:schemeClr val="tx1"/>
                </a:solidFill>
              </a:rPr>
              <a:t>of seeing what is invisible to others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rrow"/>
          <p:cNvSpPr/>
          <p:nvPr/>
        </p:nvSpPr>
        <p:spPr>
          <a:xfrm>
            <a:off x="1085850" y="2305050"/>
            <a:ext cx="125349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0" name="Arrow"/>
          <p:cNvSpPr/>
          <p:nvPr/>
        </p:nvSpPr>
        <p:spPr>
          <a:xfrm rot="5400000">
            <a:off x="-3384550" y="6851650"/>
            <a:ext cx="95123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1" name="Growth Strategy"/>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Growth Strategy </a:t>
            </a:r>
          </a:p>
        </p:txBody>
      </p:sp>
      <p:sp>
        <p:nvSpPr>
          <p:cNvPr id="72" name="Rectangle"/>
          <p:cNvSpPr/>
          <p:nvPr/>
        </p:nvSpPr>
        <p:spPr>
          <a:xfrm>
            <a:off x="3407460" y="4845337"/>
            <a:ext cx="4426780" cy="3065205"/>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3" name="Rectangle"/>
          <p:cNvSpPr/>
          <p:nvPr/>
        </p:nvSpPr>
        <p:spPr>
          <a:xfrm>
            <a:off x="8251680" y="4845337"/>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4" name="Rectangle"/>
          <p:cNvSpPr/>
          <p:nvPr/>
        </p:nvSpPr>
        <p:spPr>
          <a:xfrm>
            <a:off x="340746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5" name="Rectangle"/>
          <p:cNvSpPr/>
          <p:nvPr/>
        </p:nvSpPr>
        <p:spPr>
          <a:xfrm>
            <a:off x="825168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6" name="Increase Market Share"/>
          <p:cNvSpPr/>
          <p:nvPr/>
        </p:nvSpPr>
        <p:spPr>
          <a:xfrm>
            <a:off x="3829643" y="5779182"/>
            <a:ext cx="3594574" cy="11313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Increase Market Share</a:t>
            </a:r>
          </a:p>
        </p:txBody>
      </p:sp>
      <p:sp>
        <p:nvSpPr>
          <p:cNvPr id="77" name="Add Services or Products"/>
          <p:cNvSpPr/>
          <p:nvPr/>
        </p:nvSpPr>
        <p:spPr>
          <a:xfrm>
            <a:off x="8673870" y="5779182"/>
            <a:ext cx="3594574" cy="11313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a:t>
            </a:r>
          </a:p>
        </p:txBody>
      </p:sp>
      <p:sp>
        <p:nvSpPr>
          <p:cNvPr id="78" name="Enter New Markets"/>
          <p:cNvSpPr/>
          <p:nvPr/>
        </p:nvSpPr>
        <p:spPr>
          <a:xfrm>
            <a:off x="3829643" y="9278518"/>
            <a:ext cx="3594574" cy="11313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Enter New Markets</a:t>
            </a:r>
          </a:p>
        </p:txBody>
      </p:sp>
      <p:sp>
        <p:nvSpPr>
          <p:cNvPr id="79" name="Add Services or Products in New Markets"/>
          <p:cNvSpPr/>
          <p:nvPr/>
        </p:nvSpPr>
        <p:spPr>
          <a:xfrm>
            <a:off x="8637906" y="9094341"/>
            <a:ext cx="3592928" cy="163126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 in New Markets</a:t>
            </a:r>
          </a:p>
        </p:txBody>
      </p:sp>
      <p:sp>
        <p:nvSpPr>
          <p:cNvPr id="80" name="Market Expansion"/>
          <p:cNvSpPr/>
          <p:nvPr/>
        </p:nvSpPr>
        <p:spPr>
          <a:xfrm rot="16200000">
            <a:off x="-809528" y="6997810"/>
            <a:ext cx="43307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Market Expansion</a:t>
            </a:r>
          </a:p>
        </p:txBody>
      </p:sp>
      <p:sp>
        <p:nvSpPr>
          <p:cNvPr id="81" name="Service Expansion"/>
          <p:cNvSpPr/>
          <p:nvPr/>
        </p:nvSpPr>
        <p:spPr>
          <a:xfrm>
            <a:off x="5603972" y="2692510"/>
            <a:ext cx="49149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Service Expansion</a:t>
            </a:r>
          </a:p>
        </p:txBody>
      </p:sp>
      <p:sp>
        <p:nvSpPr>
          <p:cNvPr id="82" name="Existing Markets"/>
          <p:cNvSpPr/>
          <p:nvPr/>
        </p:nvSpPr>
        <p:spPr>
          <a:xfrm rot="16200000">
            <a:off x="1305022" y="5911960"/>
            <a:ext cx="2806701" cy="1066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83" name="New Markets"/>
          <p:cNvSpPr/>
          <p:nvPr/>
        </p:nvSpPr>
        <p:spPr>
          <a:xfrm rot="16200000">
            <a:off x="1647922" y="9417160"/>
            <a:ext cx="2120901" cy="1066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84" name="Existing Services &amp; Products"/>
          <p:cNvSpPr/>
          <p:nvPr/>
        </p:nvSpPr>
        <p:spPr>
          <a:xfrm>
            <a:off x="3457672" y="3518010"/>
            <a:ext cx="43053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323C40"/>
                </a:solidFill>
                <a:latin typeface="Ubuntu Medium"/>
                <a:ea typeface="Ubuntu Medium"/>
                <a:cs typeface="Ubuntu Medium"/>
                <a:sym typeface="Ubuntu Medium"/>
              </a:defRPr>
            </a:pPr>
            <a:r>
              <a:rPr>
                <a:solidFill>
                  <a:schemeClr val="tx1"/>
                </a:solidFill>
              </a:rPr>
              <a:t>Existing Services</a:t>
            </a:r>
            <a:br>
              <a:rPr>
                <a:solidFill>
                  <a:schemeClr val="tx1"/>
                </a:solidFill>
              </a:rPr>
            </a:br>
            <a:r>
              <a:rPr>
                <a:solidFill>
                  <a:schemeClr val="tx1"/>
                </a:solidFill>
              </a:rPr>
              <a:t>&amp; Products</a:t>
            </a:r>
          </a:p>
        </p:txBody>
      </p:sp>
      <p:sp>
        <p:nvSpPr>
          <p:cNvPr id="85" name="New Services &amp; Products"/>
          <p:cNvSpPr/>
          <p:nvPr/>
        </p:nvSpPr>
        <p:spPr>
          <a:xfrm>
            <a:off x="8702772" y="3581510"/>
            <a:ext cx="3403601" cy="977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Services &amp; Products</a:t>
            </a:r>
          </a:p>
        </p:txBody>
      </p:sp>
      <p:sp>
        <p:nvSpPr>
          <p:cNvPr id="86" name="Write Your…"/>
          <p:cNvSpPr/>
          <p:nvPr/>
        </p:nvSpPr>
        <p:spPr>
          <a:xfrm>
            <a:off x="15459740" y="3501453"/>
            <a:ext cx="769092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Strategic Goals and Objectives"/>
          <p:cNvSpPr/>
          <p:nvPr/>
        </p:nvSpPr>
        <p:spPr>
          <a:xfrm>
            <a:off x="3238808" y="439452"/>
            <a:ext cx="17894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Strategic Goals and Objectives </a:t>
            </a:r>
          </a:p>
        </p:txBody>
      </p:sp>
      <p:sp>
        <p:nvSpPr>
          <p:cNvPr id="887" name="Shape"/>
          <p:cNvSpPr/>
          <p:nvPr/>
        </p:nvSpPr>
        <p:spPr>
          <a:xfrm>
            <a:off x="1520913" y="3985778"/>
            <a:ext cx="984960" cy="98495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88" name="Happy our Stuff"/>
          <p:cNvSpPr/>
          <p:nvPr/>
        </p:nvSpPr>
        <p:spPr>
          <a:xfrm>
            <a:off x="15161007" y="3291101"/>
            <a:ext cx="4724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our Stuff</a:t>
            </a:r>
          </a:p>
        </p:txBody>
      </p:sp>
      <p:sp>
        <p:nvSpPr>
          <p:cNvPr id="889" name="Reliability"/>
          <p:cNvSpPr/>
          <p:nvPr/>
        </p:nvSpPr>
        <p:spPr>
          <a:xfrm>
            <a:off x="3548187" y="32911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Reliability</a:t>
            </a:r>
          </a:p>
        </p:txBody>
      </p:sp>
      <p:sp>
        <p:nvSpPr>
          <p:cNvPr id="890" name="Happy Customers"/>
          <p:cNvSpPr/>
          <p:nvPr/>
        </p:nvSpPr>
        <p:spPr>
          <a:xfrm>
            <a:off x="15161007" y="6478801"/>
            <a:ext cx="4724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Customers</a:t>
            </a:r>
          </a:p>
        </p:txBody>
      </p:sp>
      <p:sp>
        <p:nvSpPr>
          <p:cNvPr id="891" name="Best Services"/>
          <p:cNvSpPr/>
          <p:nvPr/>
        </p:nvSpPr>
        <p:spPr>
          <a:xfrm>
            <a:off x="3548187" y="64788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Best Services</a:t>
            </a:r>
          </a:p>
        </p:txBody>
      </p:sp>
      <p:sp>
        <p:nvSpPr>
          <p:cNvPr id="892" name="Nam quam nunc, blandit vel, luctus pulvinar, hendrerit id, lorem. Maecenas nec odio et ante tincidunt tempus."/>
          <p:cNvSpPr/>
          <p:nvPr/>
        </p:nvSpPr>
        <p:spPr>
          <a:xfrm>
            <a:off x="3554176" y="39814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3" name="Nam quam nunc, blandit vel, luctus pulvinar, hendrerit id, lorem. Maecenas nec odio et ante tincidunt tempus."/>
          <p:cNvSpPr/>
          <p:nvPr/>
        </p:nvSpPr>
        <p:spPr>
          <a:xfrm>
            <a:off x="15166996" y="39814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4" name="Nam quam nunc, blandit vel, luctus pulvinar, hendrerit id, lorem. Maecenas nec odio et ante tincidunt tempus."/>
          <p:cNvSpPr/>
          <p:nvPr/>
        </p:nvSpPr>
        <p:spPr>
          <a:xfrm>
            <a:off x="3554176" y="71691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895" name="Nam quam nunc, blandit vel, luctus pulvinar, hendrerit id, lorem. Maecenas nec odio et ante tincidunt tempus."/>
          <p:cNvSpPr/>
          <p:nvPr/>
        </p:nvSpPr>
        <p:spPr>
          <a:xfrm>
            <a:off x="15166996" y="71691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6" name="Shape"/>
          <p:cNvSpPr/>
          <p:nvPr/>
        </p:nvSpPr>
        <p:spPr>
          <a:xfrm>
            <a:off x="13077226" y="4010384"/>
            <a:ext cx="998149" cy="81848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7" name="Shape"/>
          <p:cNvSpPr/>
          <p:nvPr/>
        </p:nvSpPr>
        <p:spPr>
          <a:xfrm>
            <a:off x="1732450" y="7266597"/>
            <a:ext cx="573700" cy="1062406"/>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8" name="Shape"/>
          <p:cNvSpPr/>
          <p:nvPr/>
        </p:nvSpPr>
        <p:spPr>
          <a:xfrm>
            <a:off x="12958636" y="7374921"/>
            <a:ext cx="1057527" cy="756858"/>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9" name="Innovations"/>
          <p:cNvSpPr/>
          <p:nvPr/>
        </p:nvSpPr>
        <p:spPr>
          <a:xfrm>
            <a:off x="15161007" y="9869701"/>
            <a:ext cx="5003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Innovations</a:t>
            </a:r>
          </a:p>
        </p:txBody>
      </p:sp>
      <p:sp>
        <p:nvSpPr>
          <p:cNvPr id="900" name="Profit Increasing"/>
          <p:cNvSpPr/>
          <p:nvPr/>
        </p:nvSpPr>
        <p:spPr>
          <a:xfrm>
            <a:off x="3548187" y="98697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Profit Increasing</a:t>
            </a:r>
          </a:p>
        </p:txBody>
      </p:sp>
      <p:sp>
        <p:nvSpPr>
          <p:cNvPr id="901" name="Nam quam nunc, blandit vel, luctus pulvinar, hendrerit id, lorem. Maecenas nec odio et ante tincidunt tempus."/>
          <p:cNvSpPr/>
          <p:nvPr/>
        </p:nvSpPr>
        <p:spPr>
          <a:xfrm>
            <a:off x="3554176" y="105600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902" name="Nam quam nunc, blandit vel, luctus pulvinar, hendrerit id, lorem. Maecenas nec odio et ante tincidunt tempus."/>
          <p:cNvSpPr/>
          <p:nvPr/>
        </p:nvSpPr>
        <p:spPr>
          <a:xfrm>
            <a:off x="15166996" y="105600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903" name="Shape"/>
          <p:cNvSpPr/>
          <p:nvPr/>
        </p:nvSpPr>
        <p:spPr>
          <a:xfrm>
            <a:off x="13064526" y="10486425"/>
            <a:ext cx="998149" cy="998149"/>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4" name="Shape"/>
          <p:cNvSpPr/>
          <p:nvPr/>
        </p:nvSpPr>
        <p:spPr>
          <a:xfrm>
            <a:off x="1520226" y="10610377"/>
            <a:ext cx="998148" cy="724846"/>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5" name="Circle"/>
          <p:cNvSpPr/>
          <p:nvPr/>
        </p:nvSpPr>
        <p:spPr>
          <a:xfrm>
            <a:off x="1086292" y="10058400"/>
            <a:ext cx="1854201"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6" name="Circle"/>
          <p:cNvSpPr/>
          <p:nvPr/>
        </p:nvSpPr>
        <p:spPr>
          <a:xfrm>
            <a:off x="1086292" y="6830178"/>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7" name="Circle"/>
          <p:cNvSpPr/>
          <p:nvPr/>
        </p:nvSpPr>
        <p:spPr>
          <a:xfrm>
            <a:off x="1086292" y="3557507"/>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8" name="Circle"/>
          <p:cNvSpPr/>
          <p:nvPr/>
        </p:nvSpPr>
        <p:spPr>
          <a:xfrm>
            <a:off x="12649200" y="10058400"/>
            <a:ext cx="1854200"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9" name="Circle"/>
          <p:cNvSpPr/>
          <p:nvPr/>
        </p:nvSpPr>
        <p:spPr>
          <a:xfrm>
            <a:off x="12649200" y="6842878"/>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0" name="Circle"/>
          <p:cNvSpPr/>
          <p:nvPr/>
        </p:nvSpPr>
        <p:spPr>
          <a:xfrm>
            <a:off x="12649200" y="3544807"/>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Line"/>
          <p:cNvSpPr/>
          <p:nvPr/>
        </p:nvSpPr>
        <p:spPr>
          <a:xfrm flipV="1">
            <a:off x="12179301" y="3017934"/>
            <a:ext cx="0" cy="1069806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13" name="Circle"/>
          <p:cNvSpPr/>
          <p:nvPr/>
        </p:nvSpPr>
        <p:spPr>
          <a:xfrm>
            <a:off x="11252200" y="5619750"/>
            <a:ext cx="1854201" cy="1854200"/>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4" name="Company History"/>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Company History</a:t>
            </a:r>
          </a:p>
        </p:txBody>
      </p:sp>
      <p:sp>
        <p:nvSpPr>
          <p:cNvPr id="915" name="2014"/>
          <p:cNvSpPr/>
          <p:nvPr/>
        </p:nvSpPr>
        <p:spPr>
          <a:xfrm>
            <a:off x="11748189" y="6362184"/>
            <a:ext cx="87203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dirty="0">
                <a:solidFill>
                  <a:schemeClr val="tx1"/>
                </a:solidFill>
              </a:rPr>
              <a:t>2014</a:t>
            </a:r>
          </a:p>
        </p:txBody>
      </p:sp>
      <p:sp>
        <p:nvSpPr>
          <p:cNvPr id="916" name="1/15/2014"/>
          <p:cNvSpPr/>
          <p:nvPr/>
        </p:nvSpPr>
        <p:spPr>
          <a:xfrm>
            <a:off x="7347033" y="60857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1/15/2014</a:t>
            </a:r>
          </a:p>
        </p:txBody>
      </p:sp>
      <p:sp>
        <p:nvSpPr>
          <p:cNvPr id="917" name="New Project Approved"/>
          <p:cNvSpPr/>
          <p:nvPr/>
        </p:nvSpPr>
        <p:spPr>
          <a:xfrm>
            <a:off x="13655879" y="5231884"/>
            <a:ext cx="403636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Project Approved</a:t>
            </a:r>
          </a:p>
        </p:txBody>
      </p:sp>
      <p:sp>
        <p:nvSpPr>
          <p:cNvPr id="918" name="Lorem ipsum dolor sit amet, consectetuer adipiscing elit. Aenean commodo ligula eget dolor."/>
          <p:cNvSpPr/>
          <p:nvPr/>
        </p:nvSpPr>
        <p:spPr>
          <a:xfrm>
            <a:off x="13655879" y="5949950"/>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19" name="3/16/2015"/>
          <p:cNvSpPr/>
          <p:nvPr/>
        </p:nvSpPr>
        <p:spPr>
          <a:xfrm>
            <a:off x="13481133" y="107593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3/16/2015</a:t>
            </a:r>
          </a:p>
        </p:txBody>
      </p:sp>
      <p:sp>
        <p:nvSpPr>
          <p:cNvPr id="920" name="Donec quam felis, ultricies nec, pellentesque eu, pretium quis, sem. Nulla consequat massa quis enim."/>
          <p:cNvSpPr/>
          <p:nvPr/>
        </p:nvSpPr>
        <p:spPr>
          <a:xfrm>
            <a:off x="4213021" y="10868896"/>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21" name="Important Partnership"/>
          <p:cNvSpPr/>
          <p:nvPr/>
        </p:nvSpPr>
        <p:spPr>
          <a:xfrm>
            <a:off x="5063921" y="10011130"/>
            <a:ext cx="563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Important Partnership</a:t>
            </a:r>
          </a:p>
        </p:txBody>
      </p:sp>
      <p:sp>
        <p:nvSpPr>
          <p:cNvPr id="922" name="Triangle"/>
          <p:cNvSpPr/>
          <p:nvPr/>
        </p:nvSpPr>
        <p:spPr>
          <a:xfrm rot="10800000">
            <a:off x="11938000" y="292735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3" name="Circle"/>
          <p:cNvSpPr/>
          <p:nvPr/>
        </p:nvSpPr>
        <p:spPr>
          <a:xfrm>
            <a:off x="11252200" y="103021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4" name="2015"/>
          <p:cNvSpPr/>
          <p:nvPr/>
        </p:nvSpPr>
        <p:spPr>
          <a:xfrm>
            <a:off x="11745040" y="110446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2015</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Line"/>
          <p:cNvSpPr/>
          <p:nvPr/>
        </p:nvSpPr>
        <p:spPr>
          <a:xfrm flipV="1">
            <a:off x="12191856" y="-135156"/>
            <a:ext cx="0" cy="1145277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927" name="9/6/2016"/>
          <p:cNvSpPr/>
          <p:nvPr/>
        </p:nvSpPr>
        <p:spPr>
          <a:xfrm>
            <a:off x="7250205" y="3511831"/>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9/6/2016</a:t>
            </a:r>
          </a:p>
        </p:txBody>
      </p:sp>
      <p:sp>
        <p:nvSpPr>
          <p:cNvPr id="928" name="#1 Award Winner"/>
          <p:cNvSpPr/>
          <p:nvPr/>
        </p:nvSpPr>
        <p:spPr>
          <a:xfrm>
            <a:off x="13717204" y="2488684"/>
            <a:ext cx="309860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Award Winner</a:t>
            </a:r>
          </a:p>
        </p:txBody>
      </p:sp>
      <p:sp>
        <p:nvSpPr>
          <p:cNvPr id="929" name="Lorem ipsum dolor sit amet, consectetuer adipiscing elit. Aenean commodo ligula eget dolor."/>
          <p:cNvSpPr/>
          <p:nvPr/>
        </p:nvSpPr>
        <p:spPr>
          <a:xfrm>
            <a:off x="13717204" y="3270250"/>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30" name="4/18/2017"/>
          <p:cNvSpPr/>
          <p:nvPr/>
        </p:nvSpPr>
        <p:spPr>
          <a:xfrm>
            <a:off x="13540547" y="8371501"/>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4/18/2017</a:t>
            </a:r>
          </a:p>
        </p:txBody>
      </p:sp>
      <p:sp>
        <p:nvSpPr>
          <p:cNvPr id="931" name="Donec quam felis, ultricies nec, pellentesque eu, pretium quis, sem. Nulla consequat massa quis enim."/>
          <p:cNvSpPr/>
          <p:nvPr/>
        </p:nvSpPr>
        <p:spPr>
          <a:xfrm>
            <a:off x="4184650" y="8413750"/>
            <a:ext cx="64897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32" name="Product Launch"/>
          <p:cNvSpPr/>
          <p:nvPr/>
        </p:nvSpPr>
        <p:spPr>
          <a:xfrm>
            <a:off x="7897950" y="7543284"/>
            <a:ext cx="277640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Product Launch</a:t>
            </a:r>
          </a:p>
        </p:txBody>
      </p:sp>
      <p:sp>
        <p:nvSpPr>
          <p:cNvPr id="933" name="Triangle"/>
          <p:cNvSpPr/>
          <p:nvPr/>
        </p:nvSpPr>
        <p:spPr>
          <a:xfrm rot="10800000">
            <a:off x="11950700" y="1131762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4" name="Circle"/>
          <p:cNvSpPr/>
          <p:nvPr/>
        </p:nvSpPr>
        <p:spPr>
          <a:xfrm>
            <a:off x="11252200" y="30758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5" name="2016"/>
          <p:cNvSpPr/>
          <p:nvPr/>
        </p:nvSpPr>
        <p:spPr>
          <a:xfrm>
            <a:off x="11745040" y="38183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
        <p:nvSpPr>
          <p:cNvPr id="936" name="Circle"/>
          <p:cNvSpPr/>
          <p:nvPr/>
        </p:nvSpPr>
        <p:spPr>
          <a:xfrm>
            <a:off x="11252200" y="79780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7" name="2016"/>
          <p:cNvSpPr/>
          <p:nvPr/>
        </p:nvSpPr>
        <p:spPr>
          <a:xfrm>
            <a:off x="11745040" y="87205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C9F168-B67A-9240-8DFC-E3058393A2A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567427A-22F8-0F45-B587-37BFF2446F47}"/>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C996AE42-5E88-6E48-AE8C-001274461C44}"/>
              </a:ext>
            </a:extLst>
          </p:cNvPr>
          <p:cNvSpPr>
            <a:spLocks noGrp="1"/>
          </p:cNvSpPr>
          <p:nvPr>
            <p:ph type="pic" sz="quarter" idx="12"/>
          </p:nvPr>
        </p:nvSpPr>
        <p:spPr/>
      </p:sp>
      <p:sp>
        <p:nvSpPr>
          <p:cNvPr id="939" name="Management Team"/>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Management Team </a:t>
            </a:r>
          </a:p>
        </p:txBody>
      </p:sp>
      <p:sp>
        <p:nvSpPr>
          <p:cNvPr id="940" name="Cristopher Johnson"/>
          <p:cNvSpPr/>
          <p:nvPr/>
        </p:nvSpPr>
        <p:spPr>
          <a:xfrm>
            <a:off x="3032240" y="9613384"/>
            <a:ext cx="358752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Cristopher Johnson</a:t>
            </a:r>
          </a:p>
        </p:txBody>
      </p:sp>
      <p:sp>
        <p:nvSpPr>
          <p:cNvPr id="941" name="Company CEO"/>
          <p:cNvSpPr/>
          <p:nvPr/>
        </p:nvSpPr>
        <p:spPr>
          <a:xfrm>
            <a:off x="3584475" y="10121327"/>
            <a:ext cx="248305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CEO</a:t>
            </a:r>
          </a:p>
        </p:txBody>
      </p:sp>
      <p:sp>
        <p:nvSpPr>
          <p:cNvPr id="942" name="Circle"/>
          <p:cNvSpPr/>
          <p:nvPr/>
        </p:nvSpPr>
        <p:spPr>
          <a:xfrm>
            <a:off x="2129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4" name="Lucy Albea"/>
          <p:cNvSpPr/>
          <p:nvPr/>
        </p:nvSpPr>
        <p:spPr>
          <a:xfrm>
            <a:off x="11188520" y="9613384"/>
            <a:ext cx="2006960"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Lucy Albea</a:t>
            </a:r>
          </a:p>
        </p:txBody>
      </p:sp>
      <p:sp>
        <p:nvSpPr>
          <p:cNvPr id="945" name="Investor"/>
          <p:cNvSpPr/>
          <p:nvPr/>
        </p:nvSpPr>
        <p:spPr>
          <a:xfrm>
            <a:off x="11474656" y="10121327"/>
            <a:ext cx="143468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Investor</a:t>
            </a:r>
          </a:p>
        </p:txBody>
      </p:sp>
      <p:sp>
        <p:nvSpPr>
          <p:cNvPr id="946" name="Circle"/>
          <p:cNvSpPr/>
          <p:nvPr/>
        </p:nvSpPr>
        <p:spPr>
          <a:xfrm>
            <a:off x="9495730" y="3568326"/>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8" name="Silvio Botticelle"/>
          <p:cNvSpPr/>
          <p:nvPr/>
        </p:nvSpPr>
        <p:spPr>
          <a:xfrm>
            <a:off x="18089649" y="9613384"/>
            <a:ext cx="2936702"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Silvio Botticelle</a:t>
            </a:r>
          </a:p>
        </p:txBody>
      </p:sp>
      <p:sp>
        <p:nvSpPr>
          <p:cNvPr id="949" name="Company Co-Founder"/>
          <p:cNvSpPr/>
          <p:nvPr/>
        </p:nvSpPr>
        <p:spPr>
          <a:xfrm>
            <a:off x="17671265" y="10121327"/>
            <a:ext cx="377346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Co-Founder</a:t>
            </a:r>
          </a:p>
        </p:txBody>
      </p:sp>
      <p:sp>
        <p:nvSpPr>
          <p:cNvPr id="950" name="Circle"/>
          <p:cNvSpPr/>
          <p:nvPr/>
        </p:nvSpPr>
        <p:spPr>
          <a:xfrm>
            <a:off x="16861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AE232C3-A809-0C45-9AB0-82C6B153C97A}"/>
              </a:ext>
            </a:extLst>
          </p:cNvPr>
          <p:cNvSpPr>
            <a:spLocks noGrp="1"/>
          </p:cNvSpPr>
          <p:nvPr>
            <p:ph type="pic" sz="quarter" idx="10"/>
          </p:nvPr>
        </p:nvSpPr>
        <p:spPr>
          <a:xfrm>
            <a:off x="2770357" y="2472323"/>
            <a:ext cx="2866798" cy="2866798"/>
          </a:xfrm>
        </p:spPr>
      </p:sp>
      <p:sp>
        <p:nvSpPr>
          <p:cNvPr id="3" name="Picture Placeholder 2">
            <a:extLst>
              <a:ext uri="{FF2B5EF4-FFF2-40B4-BE49-F238E27FC236}">
                <a16:creationId xmlns:a16="http://schemas.microsoft.com/office/drawing/2014/main" id="{22C77D29-E519-2B46-8E11-85E3DBF90BC9}"/>
              </a:ext>
            </a:extLst>
          </p:cNvPr>
          <p:cNvSpPr>
            <a:spLocks noGrp="1"/>
          </p:cNvSpPr>
          <p:nvPr>
            <p:ph type="pic" sz="quarter" idx="11"/>
          </p:nvPr>
        </p:nvSpPr>
        <p:spPr>
          <a:xfrm>
            <a:off x="8097731" y="2472323"/>
            <a:ext cx="2866798" cy="2866798"/>
          </a:xfrm>
        </p:spPr>
      </p:sp>
      <p:sp>
        <p:nvSpPr>
          <p:cNvPr id="4" name="Picture Placeholder 3">
            <a:extLst>
              <a:ext uri="{FF2B5EF4-FFF2-40B4-BE49-F238E27FC236}">
                <a16:creationId xmlns:a16="http://schemas.microsoft.com/office/drawing/2014/main" id="{17B8D6CE-E325-BB47-8CDE-692BE05B56FF}"/>
              </a:ext>
            </a:extLst>
          </p:cNvPr>
          <p:cNvSpPr>
            <a:spLocks noGrp="1"/>
          </p:cNvSpPr>
          <p:nvPr>
            <p:ph type="pic" sz="quarter" idx="12"/>
          </p:nvPr>
        </p:nvSpPr>
        <p:spPr>
          <a:xfrm>
            <a:off x="13425105" y="2472323"/>
            <a:ext cx="2866798" cy="2866798"/>
          </a:xfrm>
        </p:spPr>
      </p:sp>
      <p:sp>
        <p:nvSpPr>
          <p:cNvPr id="5" name="Picture Placeholder 4">
            <a:extLst>
              <a:ext uri="{FF2B5EF4-FFF2-40B4-BE49-F238E27FC236}">
                <a16:creationId xmlns:a16="http://schemas.microsoft.com/office/drawing/2014/main" id="{F3DD18D7-DE07-2D47-97AC-991C9D02388B}"/>
              </a:ext>
            </a:extLst>
          </p:cNvPr>
          <p:cNvSpPr>
            <a:spLocks noGrp="1"/>
          </p:cNvSpPr>
          <p:nvPr>
            <p:ph type="pic" sz="quarter" idx="13"/>
          </p:nvPr>
        </p:nvSpPr>
        <p:spPr>
          <a:xfrm>
            <a:off x="18752479" y="2472323"/>
            <a:ext cx="2866798" cy="2866798"/>
          </a:xfrm>
        </p:spPr>
      </p:sp>
      <p:sp>
        <p:nvSpPr>
          <p:cNvPr id="6" name="Picture Placeholder 5">
            <a:extLst>
              <a:ext uri="{FF2B5EF4-FFF2-40B4-BE49-F238E27FC236}">
                <a16:creationId xmlns:a16="http://schemas.microsoft.com/office/drawing/2014/main" id="{B228F722-422E-CA42-99CB-33A619FE9387}"/>
              </a:ext>
            </a:extLst>
          </p:cNvPr>
          <p:cNvSpPr>
            <a:spLocks noGrp="1"/>
          </p:cNvSpPr>
          <p:nvPr>
            <p:ph type="pic" sz="quarter" idx="14"/>
          </p:nvPr>
        </p:nvSpPr>
        <p:spPr>
          <a:xfrm>
            <a:off x="2770357" y="7755085"/>
            <a:ext cx="2866798" cy="2866798"/>
          </a:xfrm>
        </p:spPr>
      </p:sp>
      <p:sp>
        <p:nvSpPr>
          <p:cNvPr id="7" name="Picture Placeholder 6">
            <a:extLst>
              <a:ext uri="{FF2B5EF4-FFF2-40B4-BE49-F238E27FC236}">
                <a16:creationId xmlns:a16="http://schemas.microsoft.com/office/drawing/2014/main" id="{86A03859-D174-4544-A9D5-E40D4230235C}"/>
              </a:ext>
            </a:extLst>
          </p:cNvPr>
          <p:cNvSpPr>
            <a:spLocks noGrp="1"/>
          </p:cNvSpPr>
          <p:nvPr>
            <p:ph type="pic" sz="quarter" idx="15"/>
          </p:nvPr>
        </p:nvSpPr>
        <p:spPr>
          <a:xfrm>
            <a:off x="8097731" y="7755085"/>
            <a:ext cx="2866798" cy="2866798"/>
          </a:xfrm>
        </p:spPr>
      </p:sp>
      <p:sp>
        <p:nvSpPr>
          <p:cNvPr id="8" name="Picture Placeholder 7">
            <a:extLst>
              <a:ext uri="{FF2B5EF4-FFF2-40B4-BE49-F238E27FC236}">
                <a16:creationId xmlns:a16="http://schemas.microsoft.com/office/drawing/2014/main" id="{86E671AA-3A3E-3846-9739-23A5734B68E2}"/>
              </a:ext>
            </a:extLst>
          </p:cNvPr>
          <p:cNvSpPr>
            <a:spLocks noGrp="1"/>
          </p:cNvSpPr>
          <p:nvPr>
            <p:ph type="pic" sz="quarter" idx="16"/>
          </p:nvPr>
        </p:nvSpPr>
        <p:spPr>
          <a:xfrm>
            <a:off x="13425105" y="7755085"/>
            <a:ext cx="2866798" cy="2866798"/>
          </a:xfrm>
        </p:spPr>
      </p:sp>
      <p:sp>
        <p:nvSpPr>
          <p:cNvPr id="9" name="Picture Placeholder 8">
            <a:extLst>
              <a:ext uri="{FF2B5EF4-FFF2-40B4-BE49-F238E27FC236}">
                <a16:creationId xmlns:a16="http://schemas.microsoft.com/office/drawing/2014/main" id="{9213E72E-C0DF-1A4D-A7F6-D4E93002C027}"/>
              </a:ext>
            </a:extLst>
          </p:cNvPr>
          <p:cNvSpPr>
            <a:spLocks noGrp="1"/>
          </p:cNvSpPr>
          <p:nvPr>
            <p:ph type="pic" sz="quarter" idx="17"/>
          </p:nvPr>
        </p:nvSpPr>
        <p:spPr>
          <a:xfrm>
            <a:off x="18752479" y="7755085"/>
            <a:ext cx="2866798" cy="2866798"/>
          </a:xfrm>
        </p:spPr>
      </p:sp>
      <p:sp>
        <p:nvSpPr>
          <p:cNvPr id="953" name="Key Personnel"/>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Key Personnel</a:t>
            </a:r>
          </a:p>
        </p:txBody>
      </p:sp>
      <p:sp>
        <p:nvSpPr>
          <p:cNvPr id="954" name="Circle"/>
          <p:cNvSpPr/>
          <p:nvPr/>
        </p:nvSpPr>
        <p:spPr>
          <a:xfrm>
            <a:off x="251599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6" name="Circle"/>
          <p:cNvSpPr/>
          <p:nvPr/>
        </p:nvSpPr>
        <p:spPr>
          <a:xfrm>
            <a:off x="786124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8" name="Circle"/>
          <p:cNvSpPr/>
          <p:nvPr/>
        </p:nvSpPr>
        <p:spPr>
          <a:xfrm>
            <a:off x="13206500"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0" name="Circle"/>
          <p:cNvSpPr/>
          <p:nvPr/>
        </p:nvSpPr>
        <p:spPr>
          <a:xfrm>
            <a:off x="18504796" y="2224119"/>
            <a:ext cx="3363205"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2" name="Circle"/>
          <p:cNvSpPr/>
          <p:nvPr/>
        </p:nvSpPr>
        <p:spPr>
          <a:xfrm>
            <a:off x="2515999"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4" name="Circle"/>
          <p:cNvSpPr/>
          <p:nvPr/>
        </p:nvSpPr>
        <p:spPr>
          <a:xfrm>
            <a:off x="7845597"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6" name="Circle"/>
          <p:cNvSpPr/>
          <p:nvPr/>
        </p:nvSpPr>
        <p:spPr>
          <a:xfrm>
            <a:off x="13206500"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8" name="Circle"/>
          <p:cNvSpPr/>
          <p:nvPr/>
        </p:nvSpPr>
        <p:spPr>
          <a:xfrm>
            <a:off x="18504796" y="7506882"/>
            <a:ext cx="3363205"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70" name="Shean Collins"/>
          <p:cNvSpPr/>
          <p:nvPr/>
        </p:nvSpPr>
        <p:spPr>
          <a:xfrm>
            <a:off x="2968900" y="5857358"/>
            <a:ext cx="245740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Shean Collins</a:t>
            </a:r>
          </a:p>
        </p:txBody>
      </p:sp>
      <p:sp>
        <p:nvSpPr>
          <p:cNvPr id="971" name="Administrator"/>
          <p:cNvSpPr/>
          <p:nvPr/>
        </p:nvSpPr>
        <p:spPr>
          <a:xfrm>
            <a:off x="2980121" y="6312843"/>
            <a:ext cx="24349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Administrator</a:t>
            </a:r>
          </a:p>
        </p:txBody>
      </p:sp>
      <p:sp>
        <p:nvSpPr>
          <p:cNvPr id="972" name="John Smith"/>
          <p:cNvSpPr/>
          <p:nvPr/>
        </p:nvSpPr>
        <p:spPr>
          <a:xfrm>
            <a:off x="8503684" y="5857358"/>
            <a:ext cx="204703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John Smith</a:t>
            </a:r>
          </a:p>
        </p:txBody>
      </p:sp>
      <p:sp>
        <p:nvSpPr>
          <p:cNvPr id="973" name="Account Manager"/>
          <p:cNvSpPr/>
          <p:nvPr/>
        </p:nvSpPr>
        <p:spPr>
          <a:xfrm>
            <a:off x="7992325" y="63128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74" name="Sven Ferguson"/>
          <p:cNvSpPr/>
          <p:nvPr/>
        </p:nvSpPr>
        <p:spPr>
          <a:xfrm>
            <a:off x="13543986" y="5857358"/>
            <a:ext cx="268823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Sven Ferguson</a:t>
            </a:r>
          </a:p>
        </p:txBody>
      </p:sp>
      <p:sp>
        <p:nvSpPr>
          <p:cNvPr id="975" name="Client Service"/>
          <p:cNvSpPr/>
          <p:nvPr/>
        </p:nvSpPr>
        <p:spPr>
          <a:xfrm>
            <a:off x="13701080" y="6312843"/>
            <a:ext cx="237404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76" name="Rebecca Smith"/>
          <p:cNvSpPr/>
          <p:nvPr/>
        </p:nvSpPr>
        <p:spPr>
          <a:xfrm>
            <a:off x="18839876" y="5857358"/>
            <a:ext cx="269304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Rebecca Smith</a:t>
            </a:r>
          </a:p>
        </p:txBody>
      </p:sp>
      <p:sp>
        <p:nvSpPr>
          <p:cNvPr id="977" name="Manager Head"/>
          <p:cNvSpPr/>
          <p:nvPr/>
        </p:nvSpPr>
        <p:spPr>
          <a:xfrm>
            <a:off x="18870334" y="6312843"/>
            <a:ext cx="26321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Manager Head </a:t>
            </a:r>
          </a:p>
        </p:txBody>
      </p:sp>
      <p:sp>
        <p:nvSpPr>
          <p:cNvPr id="978" name="Anna Sue"/>
          <p:cNvSpPr/>
          <p:nvPr/>
        </p:nvSpPr>
        <p:spPr>
          <a:xfrm>
            <a:off x="3342400" y="11153258"/>
            <a:ext cx="171040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Anna Sue</a:t>
            </a:r>
          </a:p>
        </p:txBody>
      </p:sp>
      <p:sp>
        <p:nvSpPr>
          <p:cNvPr id="979" name="Account Manager"/>
          <p:cNvSpPr/>
          <p:nvPr/>
        </p:nvSpPr>
        <p:spPr>
          <a:xfrm>
            <a:off x="2662727" y="116087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0" name="Alen Holden"/>
          <p:cNvSpPr/>
          <p:nvPr/>
        </p:nvSpPr>
        <p:spPr>
          <a:xfrm>
            <a:off x="8395481" y="11153258"/>
            <a:ext cx="2263440"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Alen Holden</a:t>
            </a:r>
          </a:p>
        </p:txBody>
      </p:sp>
      <p:sp>
        <p:nvSpPr>
          <p:cNvPr id="981" name="Account Manager"/>
          <p:cNvSpPr/>
          <p:nvPr/>
        </p:nvSpPr>
        <p:spPr>
          <a:xfrm>
            <a:off x="7992325" y="116087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2" name="Susie Johnson"/>
          <p:cNvSpPr/>
          <p:nvPr/>
        </p:nvSpPr>
        <p:spPr>
          <a:xfrm>
            <a:off x="13588068" y="11153258"/>
            <a:ext cx="260007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Susie Johnson</a:t>
            </a:r>
          </a:p>
        </p:txBody>
      </p:sp>
      <p:sp>
        <p:nvSpPr>
          <p:cNvPr id="983" name="Client Service"/>
          <p:cNvSpPr/>
          <p:nvPr/>
        </p:nvSpPr>
        <p:spPr>
          <a:xfrm>
            <a:off x="13701080" y="11608743"/>
            <a:ext cx="237404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84" name="Sam Finnigan"/>
          <p:cNvSpPr/>
          <p:nvPr/>
        </p:nvSpPr>
        <p:spPr>
          <a:xfrm>
            <a:off x="18973728" y="11153258"/>
            <a:ext cx="2425343"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Sam Finnigan</a:t>
            </a:r>
          </a:p>
        </p:txBody>
      </p:sp>
      <p:sp>
        <p:nvSpPr>
          <p:cNvPr id="985" name="Product Director"/>
          <p:cNvSpPr/>
          <p:nvPr/>
        </p:nvSpPr>
        <p:spPr>
          <a:xfrm>
            <a:off x="18679576" y="11608743"/>
            <a:ext cx="301364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Product Director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Head Office"/>
          <p:cNvSpPr/>
          <p:nvPr/>
        </p:nvSpPr>
        <p:spPr>
          <a:xfrm>
            <a:off x="10474356" y="3258637"/>
            <a:ext cx="3416996"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dirty="0">
                <a:solidFill>
                  <a:schemeClr val="tx1"/>
                </a:solidFill>
              </a:rPr>
              <a:t>Head Office</a:t>
            </a:r>
          </a:p>
        </p:txBody>
      </p:sp>
      <p:sp>
        <p:nvSpPr>
          <p:cNvPr id="988" name="Creative"/>
          <p:cNvSpPr/>
          <p:nvPr/>
        </p:nvSpPr>
        <p:spPr>
          <a:xfrm>
            <a:off x="14499773" y="8495982"/>
            <a:ext cx="3657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Creative</a:t>
            </a:r>
          </a:p>
        </p:txBody>
      </p:sp>
      <p:sp>
        <p:nvSpPr>
          <p:cNvPr id="989" name="Rectangle"/>
          <p:cNvSpPr/>
          <p:nvPr/>
        </p:nvSpPr>
        <p:spPr>
          <a:xfrm>
            <a:off x="140243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0" name="Development"/>
          <p:cNvSpPr/>
          <p:nvPr/>
        </p:nvSpPr>
        <p:spPr>
          <a:xfrm>
            <a:off x="14499773" y="6248082"/>
            <a:ext cx="3606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Development</a:t>
            </a:r>
          </a:p>
        </p:txBody>
      </p:sp>
      <p:sp>
        <p:nvSpPr>
          <p:cNvPr id="991" name="Rectangle"/>
          <p:cNvSpPr/>
          <p:nvPr/>
        </p:nvSpPr>
        <p:spPr>
          <a:xfrm>
            <a:off x="14024395" y="58486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2" name="Client Service"/>
          <p:cNvSpPr/>
          <p:nvPr/>
        </p:nvSpPr>
        <p:spPr>
          <a:xfrm>
            <a:off x="14347373" y="10896282"/>
            <a:ext cx="3911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Client Service</a:t>
            </a:r>
          </a:p>
        </p:txBody>
      </p:sp>
      <p:sp>
        <p:nvSpPr>
          <p:cNvPr id="993" name="Rectangle"/>
          <p:cNvSpPr/>
          <p:nvPr/>
        </p:nvSpPr>
        <p:spPr>
          <a:xfrm>
            <a:off x="140243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4" name="Line"/>
          <p:cNvSpPr/>
          <p:nvPr/>
        </p:nvSpPr>
        <p:spPr>
          <a:xfrm flipV="1">
            <a:off x="12182855" y="4648199"/>
            <a:ext cx="0" cy="647854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5" name="Line"/>
          <p:cNvSpPr/>
          <p:nvPr/>
        </p:nvSpPr>
        <p:spPr>
          <a:xfrm>
            <a:off x="12176028" y="64203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6" name="Line"/>
          <p:cNvSpPr/>
          <p:nvPr/>
        </p:nvSpPr>
        <p:spPr>
          <a:xfrm>
            <a:off x="10666179" y="8668223"/>
            <a:ext cx="2878371"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7" name="Line"/>
          <p:cNvSpPr/>
          <p:nvPr/>
        </p:nvSpPr>
        <p:spPr>
          <a:xfrm>
            <a:off x="12176028" y="110685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8" name="Administrative"/>
          <p:cNvSpPr/>
          <p:nvPr/>
        </p:nvSpPr>
        <p:spPr>
          <a:xfrm>
            <a:off x="6016173" y="8495784"/>
            <a:ext cx="4089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Administrative</a:t>
            </a:r>
          </a:p>
        </p:txBody>
      </p:sp>
      <p:sp>
        <p:nvSpPr>
          <p:cNvPr id="999" name="Rectangle"/>
          <p:cNvSpPr/>
          <p:nvPr/>
        </p:nvSpPr>
        <p:spPr>
          <a:xfrm>
            <a:off x="57820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0" name="Circle"/>
          <p:cNvSpPr/>
          <p:nvPr/>
        </p:nvSpPr>
        <p:spPr>
          <a:xfrm>
            <a:off x="12001500" y="62484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1" name="Circle"/>
          <p:cNvSpPr/>
          <p:nvPr/>
        </p:nvSpPr>
        <p:spPr>
          <a:xfrm>
            <a:off x="12001500" y="84963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2" name="Circle"/>
          <p:cNvSpPr/>
          <p:nvPr/>
        </p:nvSpPr>
        <p:spPr>
          <a:xfrm>
            <a:off x="12001500" y="108966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3" name="Line"/>
          <p:cNvSpPr/>
          <p:nvPr/>
        </p:nvSpPr>
        <p:spPr>
          <a:xfrm>
            <a:off x="8053916" y="9617082"/>
            <a:ext cx="0" cy="59017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04" name="Finance"/>
          <p:cNvSpPr/>
          <p:nvPr/>
        </p:nvSpPr>
        <p:spPr>
          <a:xfrm>
            <a:off x="6117773" y="10896282"/>
            <a:ext cx="3911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Finance</a:t>
            </a:r>
          </a:p>
        </p:txBody>
      </p:sp>
      <p:sp>
        <p:nvSpPr>
          <p:cNvPr id="1005" name="Rectangle"/>
          <p:cNvSpPr/>
          <p:nvPr/>
        </p:nvSpPr>
        <p:spPr>
          <a:xfrm>
            <a:off x="57947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6" name="Company structur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structure </a:t>
            </a:r>
          </a:p>
        </p:txBody>
      </p:sp>
      <p:sp>
        <p:nvSpPr>
          <p:cNvPr id="1007" name="Rectangle"/>
          <p:cNvSpPr/>
          <p:nvPr/>
        </p:nvSpPr>
        <p:spPr>
          <a:xfrm>
            <a:off x="9896895" y="2911619"/>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Line"/>
          <p:cNvSpPr/>
          <p:nvPr/>
        </p:nvSpPr>
        <p:spPr>
          <a:xfrm>
            <a:off x="7498423" y="7416802"/>
            <a:ext cx="1423403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0" name="Line"/>
          <p:cNvSpPr/>
          <p:nvPr/>
        </p:nvSpPr>
        <p:spPr>
          <a:xfrm flipH="1">
            <a:off x="9064236"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1" name="Pellentesque quis pretium nisi, viverra vestibulum felis."/>
          <p:cNvSpPr/>
          <p:nvPr/>
        </p:nvSpPr>
        <p:spPr>
          <a:xfrm>
            <a:off x="3175000" y="3111500"/>
            <a:ext cx="41021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2" name="Brand Name"/>
          <p:cNvSpPr/>
          <p:nvPr/>
        </p:nvSpPr>
        <p:spPr>
          <a:xfrm>
            <a:off x="7976474" y="113198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3" name="Brand Name"/>
          <p:cNvSpPr/>
          <p:nvPr/>
        </p:nvSpPr>
        <p:spPr>
          <a:xfrm>
            <a:off x="15990173" y="50460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4" name="Brand Name"/>
          <p:cNvSpPr/>
          <p:nvPr/>
        </p:nvSpPr>
        <p:spPr>
          <a:xfrm>
            <a:off x="7963774" y="51730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5" name="Pellentesque quis pretium nisi, viverra vestibulum felis."/>
          <p:cNvSpPr/>
          <p:nvPr/>
        </p:nvSpPr>
        <p:spPr>
          <a:xfrm>
            <a:off x="11506200" y="3111500"/>
            <a:ext cx="37084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6" name="Pellentesque quis pretium nisi, viverra vestibulum felis."/>
          <p:cNvSpPr/>
          <p:nvPr/>
        </p:nvSpPr>
        <p:spPr>
          <a:xfrm>
            <a:off x="10718800" y="9334500"/>
            <a:ext cx="36195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7" name="Pellentesque quis pretium nisi, viverra vestibulum felis."/>
          <p:cNvSpPr/>
          <p:nvPr/>
        </p:nvSpPr>
        <p:spPr>
          <a:xfrm>
            <a:off x="18834100" y="9334500"/>
            <a:ext cx="38608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8" name="Brand Name"/>
          <p:cNvSpPr/>
          <p:nvPr/>
        </p:nvSpPr>
        <p:spPr>
          <a:xfrm>
            <a:off x="16129873" y="113198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grpSp>
        <p:nvGrpSpPr>
          <p:cNvPr id="5" name="Group 4"/>
          <p:cNvGrpSpPr/>
          <p:nvPr/>
        </p:nvGrpSpPr>
        <p:grpSpPr>
          <a:xfrm>
            <a:off x="7859166" y="2711685"/>
            <a:ext cx="2578102" cy="2095502"/>
            <a:chOff x="7859166" y="2711685"/>
            <a:chExt cx="2578102" cy="2095502"/>
          </a:xfrm>
        </p:grpSpPr>
        <p:sp>
          <p:nvSpPr>
            <p:cNvPr id="1019" name="Shape"/>
            <p:cNvSpPr/>
            <p:nvPr/>
          </p:nvSpPr>
          <p:spPr>
            <a:xfrm>
              <a:off x="81419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0" name="Shape"/>
            <p:cNvSpPr/>
            <p:nvPr/>
          </p:nvSpPr>
          <p:spPr>
            <a:xfrm>
              <a:off x="83243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1" name="Shape"/>
            <p:cNvSpPr/>
            <p:nvPr/>
          </p:nvSpPr>
          <p:spPr>
            <a:xfrm>
              <a:off x="78591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2" name="Shape"/>
            <p:cNvSpPr/>
            <p:nvPr/>
          </p:nvSpPr>
          <p:spPr>
            <a:xfrm>
              <a:off x="8214873"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3" name="Shape"/>
            <p:cNvSpPr/>
            <p:nvPr/>
          </p:nvSpPr>
          <p:spPr>
            <a:xfrm>
              <a:off x="84976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4" name="Shape"/>
            <p:cNvSpPr/>
            <p:nvPr/>
          </p:nvSpPr>
          <p:spPr>
            <a:xfrm>
              <a:off x="8825962" y="3495094"/>
              <a:ext cx="259280"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5" name="Shape"/>
            <p:cNvSpPr/>
            <p:nvPr/>
          </p:nvSpPr>
          <p:spPr>
            <a:xfrm>
              <a:off x="9309361" y="3349343"/>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6" name="Shape"/>
            <p:cNvSpPr/>
            <p:nvPr/>
          </p:nvSpPr>
          <p:spPr>
            <a:xfrm>
              <a:off x="96103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7" name="Shape"/>
            <p:cNvSpPr/>
            <p:nvPr/>
          </p:nvSpPr>
          <p:spPr>
            <a:xfrm>
              <a:off x="9920448"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8" name="Shape"/>
            <p:cNvSpPr/>
            <p:nvPr/>
          </p:nvSpPr>
          <p:spPr>
            <a:xfrm>
              <a:off x="10175829" y="3413109"/>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4" name="Group 3"/>
          <p:cNvGrpSpPr/>
          <p:nvPr/>
        </p:nvGrpSpPr>
        <p:grpSpPr>
          <a:xfrm>
            <a:off x="15796666" y="2711685"/>
            <a:ext cx="2578103" cy="2095502"/>
            <a:chOff x="15796666" y="2711685"/>
            <a:chExt cx="2578103" cy="2095502"/>
          </a:xfrm>
        </p:grpSpPr>
        <p:sp>
          <p:nvSpPr>
            <p:cNvPr id="1030" name="Shape"/>
            <p:cNvSpPr/>
            <p:nvPr/>
          </p:nvSpPr>
          <p:spPr>
            <a:xfrm>
              <a:off x="160794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1" name="Shape"/>
            <p:cNvSpPr/>
            <p:nvPr/>
          </p:nvSpPr>
          <p:spPr>
            <a:xfrm>
              <a:off x="162618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2" name="Shape"/>
            <p:cNvSpPr/>
            <p:nvPr/>
          </p:nvSpPr>
          <p:spPr>
            <a:xfrm>
              <a:off x="157966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3" name="Shape"/>
            <p:cNvSpPr/>
            <p:nvPr/>
          </p:nvSpPr>
          <p:spPr>
            <a:xfrm>
              <a:off x="16152374"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4" name="Shape"/>
            <p:cNvSpPr/>
            <p:nvPr/>
          </p:nvSpPr>
          <p:spPr>
            <a:xfrm>
              <a:off x="164351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5" name="Shape"/>
            <p:cNvSpPr/>
            <p:nvPr/>
          </p:nvSpPr>
          <p:spPr>
            <a:xfrm>
              <a:off x="16763463" y="3495094"/>
              <a:ext cx="259281"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6" name="Shape"/>
            <p:cNvSpPr/>
            <p:nvPr/>
          </p:nvSpPr>
          <p:spPr>
            <a:xfrm>
              <a:off x="17246862" y="3349343"/>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7" name="Shape"/>
            <p:cNvSpPr/>
            <p:nvPr/>
          </p:nvSpPr>
          <p:spPr>
            <a:xfrm>
              <a:off x="175478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8" name="Shape"/>
            <p:cNvSpPr/>
            <p:nvPr/>
          </p:nvSpPr>
          <p:spPr>
            <a:xfrm>
              <a:off x="17857949"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9" name="Shape"/>
            <p:cNvSpPr/>
            <p:nvPr/>
          </p:nvSpPr>
          <p:spPr>
            <a:xfrm>
              <a:off x="18113331" y="3413109"/>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3" name="Group 2"/>
          <p:cNvGrpSpPr/>
          <p:nvPr/>
        </p:nvGrpSpPr>
        <p:grpSpPr>
          <a:xfrm>
            <a:off x="15874999" y="8877300"/>
            <a:ext cx="2578103" cy="2095501"/>
            <a:chOff x="15874999" y="8877300"/>
            <a:chExt cx="2578103" cy="2095501"/>
          </a:xfrm>
        </p:grpSpPr>
        <p:sp>
          <p:nvSpPr>
            <p:cNvPr id="1041" name="Shape"/>
            <p:cNvSpPr/>
            <p:nvPr/>
          </p:nvSpPr>
          <p:spPr>
            <a:xfrm>
              <a:off x="161577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2" name="Shape"/>
            <p:cNvSpPr/>
            <p:nvPr/>
          </p:nvSpPr>
          <p:spPr>
            <a:xfrm>
              <a:off x="163401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3" name="Shape"/>
            <p:cNvSpPr/>
            <p:nvPr/>
          </p:nvSpPr>
          <p:spPr>
            <a:xfrm>
              <a:off x="158749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4" name="Shape"/>
            <p:cNvSpPr/>
            <p:nvPr/>
          </p:nvSpPr>
          <p:spPr>
            <a:xfrm>
              <a:off x="16230707"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5" name="Shape"/>
            <p:cNvSpPr/>
            <p:nvPr/>
          </p:nvSpPr>
          <p:spPr>
            <a:xfrm>
              <a:off x="165134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6" name="Shape"/>
            <p:cNvSpPr/>
            <p:nvPr/>
          </p:nvSpPr>
          <p:spPr>
            <a:xfrm>
              <a:off x="16841796" y="9660707"/>
              <a:ext cx="259281"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7" name="Shape"/>
            <p:cNvSpPr/>
            <p:nvPr/>
          </p:nvSpPr>
          <p:spPr>
            <a:xfrm>
              <a:off x="17325195" y="9514957"/>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8" name="Shape"/>
            <p:cNvSpPr/>
            <p:nvPr/>
          </p:nvSpPr>
          <p:spPr>
            <a:xfrm>
              <a:off x="176261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9" name="Shape"/>
            <p:cNvSpPr/>
            <p:nvPr/>
          </p:nvSpPr>
          <p:spPr>
            <a:xfrm>
              <a:off x="179362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0" name="Shape"/>
            <p:cNvSpPr/>
            <p:nvPr/>
          </p:nvSpPr>
          <p:spPr>
            <a:xfrm>
              <a:off x="18191664" y="9578723"/>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2" name="Group 1"/>
          <p:cNvGrpSpPr/>
          <p:nvPr/>
        </p:nvGrpSpPr>
        <p:grpSpPr>
          <a:xfrm>
            <a:off x="7772399" y="8877300"/>
            <a:ext cx="2578103" cy="2095501"/>
            <a:chOff x="7772399" y="8877300"/>
            <a:chExt cx="2578103" cy="2095501"/>
          </a:xfrm>
        </p:grpSpPr>
        <p:sp>
          <p:nvSpPr>
            <p:cNvPr id="1052" name="Shape"/>
            <p:cNvSpPr/>
            <p:nvPr/>
          </p:nvSpPr>
          <p:spPr>
            <a:xfrm>
              <a:off x="80551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3" name="Shape"/>
            <p:cNvSpPr/>
            <p:nvPr/>
          </p:nvSpPr>
          <p:spPr>
            <a:xfrm>
              <a:off x="82375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4" name="Shape"/>
            <p:cNvSpPr/>
            <p:nvPr/>
          </p:nvSpPr>
          <p:spPr>
            <a:xfrm>
              <a:off x="77723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5" name="Shape"/>
            <p:cNvSpPr/>
            <p:nvPr/>
          </p:nvSpPr>
          <p:spPr>
            <a:xfrm>
              <a:off x="8128106"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6" name="Shape"/>
            <p:cNvSpPr/>
            <p:nvPr/>
          </p:nvSpPr>
          <p:spPr>
            <a:xfrm>
              <a:off x="84108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7" name="Shape"/>
            <p:cNvSpPr/>
            <p:nvPr/>
          </p:nvSpPr>
          <p:spPr>
            <a:xfrm>
              <a:off x="8739196" y="9660707"/>
              <a:ext cx="259280"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8" name="Shape"/>
            <p:cNvSpPr/>
            <p:nvPr/>
          </p:nvSpPr>
          <p:spPr>
            <a:xfrm>
              <a:off x="9222594" y="9514957"/>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9" name="Shape"/>
            <p:cNvSpPr/>
            <p:nvPr/>
          </p:nvSpPr>
          <p:spPr>
            <a:xfrm>
              <a:off x="95235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0" name="Shape"/>
            <p:cNvSpPr/>
            <p:nvPr/>
          </p:nvSpPr>
          <p:spPr>
            <a:xfrm>
              <a:off x="98336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1" name="Shape"/>
            <p:cNvSpPr/>
            <p:nvPr/>
          </p:nvSpPr>
          <p:spPr>
            <a:xfrm>
              <a:off x="10089063" y="9578723"/>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sp>
        <p:nvSpPr>
          <p:cNvPr id="1063" name="Our Brand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Our Brands</a:t>
            </a:r>
          </a:p>
        </p:txBody>
      </p:sp>
      <p:sp>
        <p:nvSpPr>
          <p:cNvPr id="1064" name="Circle"/>
          <p:cNvSpPr/>
          <p:nvPr/>
        </p:nvSpPr>
        <p:spPr>
          <a:xfrm>
            <a:off x="8855723"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5" name="Line"/>
          <p:cNvSpPr/>
          <p:nvPr/>
        </p:nvSpPr>
        <p:spPr>
          <a:xfrm flipH="1">
            <a:off x="17096220"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66" name="Circle"/>
          <p:cNvSpPr/>
          <p:nvPr/>
        </p:nvSpPr>
        <p:spPr>
          <a:xfrm>
            <a:off x="16887707"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7" name="Company brands"/>
          <p:cNvSpPr/>
          <p:nvPr/>
        </p:nvSpPr>
        <p:spPr>
          <a:xfrm>
            <a:off x="2651545" y="7185968"/>
            <a:ext cx="3860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a:solidFill>
                  <a:schemeClr val="tx1"/>
                </a:solidFill>
              </a:rPr>
              <a:t>Company brands</a:t>
            </a:r>
          </a:p>
        </p:txBody>
      </p:sp>
      <p:sp>
        <p:nvSpPr>
          <p:cNvPr id="1068" name="Rectangle"/>
          <p:cNvSpPr/>
          <p:nvPr/>
        </p:nvSpPr>
        <p:spPr>
          <a:xfrm>
            <a:off x="2327695" y="6838950"/>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0" name="Table"/>
          <p:cNvGraphicFramePr/>
          <p:nvPr>
            <p:extLst>
              <p:ext uri="{D42A27DB-BD31-4B8C-83A1-F6EECF244321}">
                <p14:modId xmlns:p14="http://schemas.microsoft.com/office/powerpoint/2010/main" val="275300867"/>
              </p:ext>
            </p:extLst>
          </p:nvPr>
        </p:nvGraphicFramePr>
        <p:xfrm>
          <a:off x="1050923" y="2390516"/>
          <a:ext cx="21856700" cy="9817096"/>
        </p:xfrm>
        <a:graphic>
          <a:graphicData uri="http://schemas.openxmlformats.org/drawingml/2006/table">
            <a:tbl>
              <a:tblPr>
                <a:tableStyleId>{4C3C2611-4C71-4FC5-86AE-919BDF0F9419}</a:tableStyleId>
              </a:tblPr>
              <a:tblGrid>
                <a:gridCol w="4371340">
                  <a:extLst>
                    <a:ext uri="{9D8B030D-6E8A-4147-A177-3AD203B41FA5}">
                      <a16:colId xmlns:a16="http://schemas.microsoft.com/office/drawing/2014/main" val="20000"/>
                    </a:ext>
                  </a:extLst>
                </a:gridCol>
                <a:gridCol w="4371340">
                  <a:extLst>
                    <a:ext uri="{9D8B030D-6E8A-4147-A177-3AD203B41FA5}">
                      <a16:colId xmlns:a16="http://schemas.microsoft.com/office/drawing/2014/main" val="20001"/>
                    </a:ext>
                  </a:extLst>
                </a:gridCol>
                <a:gridCol w="4371340">
                  <a:extLst>
                    <a:ext uri="{9D8B030D-6E8A-4147-A177-3AD203B41FA5}">
                      <a16:colId xmlns:a16="http://schemas.microsoft.com/office/drawing/2014/main" val="20002"/>
                    </a:ext>
                  </a:extLst>
                </a:gridCol>
                <a:gridCol w="4371340">
                  <a:extLst>
                    <a:ext uri="{9D8B030D-6E8A-4147-A177-3AD203B41FA5}">
                      <a16:colId xmlns:a16="http://schemas.microsoft.com/office/drawing/2014/main" val="20003"/>
                    </a:ext>
                  </a:extLst>
                </a:gridCol>
                <a:gridCol w="4371340">
                  <a:extLst>
                    <a:ext uri="{9D8B030D-6E8A-4147-A177-3AD203B41FA5}">
                      <a16:colId xmlns:a16="http://schemas.microsoft.com/office/drawing/2014/main" val="20004"/>
                    </a:ext>
                  </a:extLst>
                </a:gridCol>
              </a:tblGrid>
              <a:tr h="936220">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First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Second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Best Plan</a:t>
                      </a:r>
                    </a:p>
                  </a:txBody>
                  <a:tcPr marL="45702" marR="45702" marT="45702" marB="45702" anchor="ctr" horzOverflow="overflow">
                    <a:lnL w="0">
                      <a:miter lim="400000"/>
                    </a:lnL>
                    <a:lnR w="0">
                      <a:miter lim="400000"/>
                    </a:lnR>
                    <a:lnT w="0">
                      <a:miter lim="400000"/>
                    </a:lnT>
                    <a:lnB w="0">
                      <a:miter lim="400000"/>
                    </a:lnB>
                    <a:solidFill>
                      <a:schemeClr val="tx2"/>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Third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Fourth Plan</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480146">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First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Second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Third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Fifth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480146">
                <a:tc>
                  <a:txBody>
                    <a:bodyPr/>
                    <a:lstStyle/>
                    <a:p>
                      <a:pPr defTabSz="1828342">
                        <a:defRPr sz="1800">
                          <a:solidFill>
                            <a:srgbClr val="000000"/>
                          </a:solidFill>
                        </a:defRPr>
                      </a:pPr>
                      <a:r>
                        <a:rPr sz="3000">
                          <a:solidFill>
                            <a:schemeClr val="tx1"/>
                          </a:solidFill>
                          <a:latin typeface="Ubuntu"/>
                          <a:ea typeface="Ubuntu"/>
                          <a:cs typeface="Ubuntu"/>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$1500</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a:solidFill>
                            <a:schemeClr val="tx1"/>
                          </a:solidFill>
                          <a:latin typeface="Ubuntu"/>
                          <a:ea typeface="Ubuntu"/>
                          <a:cs typeface="Ubuntu"/>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$2000</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6"/>
                  </a:ext>
                </a:extLst>
              </a:tr>
            </a:tbl>
          </a:graphicData>
        </a:graphic>
      </p:graphicFrame>
      <p:sp>
        <p:nvSpPr>
          <p:cNvPr id="1071" name="Price plan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Price plans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15602EE-6AC4-AE4F-A4CF-3BB4906CC25B}"/>
              </a:ext>
            </a:extLst>
          </p:cNvPr>
          <p:cNvSpPr>
            <a:spLocks noGrp="1"/>
          </p:cNvSpPr>
          <p:nvPr>
            <p:ph type="pic" sz="quarter" idx="10"/>
          </p:nvPr>
        </p:nvSpPr>
        <p:spPr>
          <a:xfrm>
            <a:off x="11992835" y="2290050"/>
            <a:ext cx="4508500" cy="9683083"/>
          </a:xfrm>
        </p:spPr>
      </p:sp>
      <p:sp>
        <p:nvSpPr>
          <p:cNvPr id="1073" name="Rounded Rectangle"/>
          <p:cNvSpPr/>
          <p:nvPr/>
        </p:nvSpPr>
        <p:spPr>
          <a:xfrm>
            <a:off x="11944536" y="2273300"/>
            <a:ext cx="4508500" cy="9893300"/>
          </a:xfrm>
          <a:prstGeom prst="roundRect">
            <a:avLst>
              <a:gd name="adj" fmla="val 12676"/>
            </a:avLst>
          </a:prstGeom>
          <a:solidFill>
            <a:schemeClr val="accent1">
              <a:alpha val="80000"/>
            </a:schemeClr>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8" name="Rounded Rectangle"/>
          <p:cNvSpPr/>
          <p:nvPr/>
        </p:nvSpPr>
        <p:spPr>
          <a:xfrm>
            <a:off x="16384399" y="2290050"/>
            <a:ext cx="5531694" cy="9821883"/>
          </a:xfrm>
          <a:prstGeom prst="roundRect">
            <a:avLst>
              <a:gd name="adj" fmla="val 5280"/>
            </a:avLst>
          </a:prstGeom>
          <a:blipFill>
            <a:blip r:embed="rId2"/>
            <a:srcRect/>
            <a:stretch>
              <a:fillRect l="-38779" r="-38779"/>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2"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08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8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85" name="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1086" name="Shape"/>
          <p:cNvSpPr/>
          <p:nvPr/>
        </p:nvSpPr>
        <p:spPr>
          <a:xfrm>
            <a:off x="18130761" y="5849170"/>
            <a:ext cx="1981201" cy="2247901"/>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076" name="Shape"/>
          <p:cNvSpPr/>
          <p:nvPr/>
        </p:nvSpPr>
        <p:spPr>
          <a:xfrm>
            <a:off x="11760200" y="2129701"/>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Arial Regular" charset="0"/>
              <a:ea typeface="Arial Regular" charset="0"/>
              <a:cs typeface="Arial Regular" charset="0"/>
            </a:endParaRPr>
          </a:p>
        </p:txBody>
      </p:sp>
      <p:sp>
        <p:nvSpPr>
          <p:cNvPr id="1077" name="Rounded Rectangle"/>
          <p:cNvSpPr/>
          <p:nvPr/>
        </p:nvSpPr>
        <p:spPr>
          <a:xfrm>
            <a:off x="16196499" y="1492251"/>
            <a:ext cx="5901501" cy="11379199"/>
          </a:xfrm>
          <a:prstGeom prst="roundRect">
            <a:avLst>
              <a:gd name="adj" fmla="val 12912"/>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9" name="Rounded Rectangle"/>
          <p:cNvSpPr/>
          <p:nvPr/>
        </p:nvSpPr>
        <p:spPr>
          <a:xfrm>
            <a:off x="18660234" y="1815092"/>
            <a:ext cx="983584" cy="181839"/>
          </a:xfrm>
          <a:prstGeom prst="roundRect">
            <a:avLst>
              <a:gd name="adj" fmla="val 50000"/>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0" name="Circle"/>
          <p:cNvSpPr/>
          <p:nvPr/>
        </p:nvSpPr>
        <p:spPr>
          <a:xfrm>
            <a:off x="19911197" y="1767240"/>
            <a:ext cx="286481" cy="287113"/>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1" name="Circle"/>
          <p:cNvSpPr/>
          <p:nvPr/>
        </p:nvSpPr>
        <p:spPr>
          <a:xfrm>
            <a:off x="20402987" y="1819878"/>
            <a:ext cx="181438" cy="181838"/>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 name="Picture Placeholder 2">
            <a:extLst>
              <a:ext uri="{FF2B5EF4-FFF2-40B4-BE49-F238E27FC236}">
                <a16:creationId xmlns:a16="http://schemas.microsoft.com/office/drawing/2014/main" id="{191BECF1-ED7E-1D41-8E4B-C00BB16EB076}"/>
              </a:ext>
            </a:extLst>
          </p:cNvPr>
          <p:cNvSpPr>
            <a:spLocks noGrp="1"/>
          </p:cNvSpPr>
          <p:nvPr>
            <p:ph type="pic" sz="quarter" idx="11"/>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p:cNvSpPr/>
          <p:nvPr/>
        </p:nvSpPr>
        <p:spPr>
          <a:xfrm>
            <a:off x="-4268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1" name="Shape"/>
          <p:cNvSpPr/>
          <p:nvPr/>
        </p:nvSpPr>
        <p:spPr>
          <a:xfrm>
            <a:off x="-17846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2" name="Shape"/>
          <p:cNvSpPr/>
          <p:nvPr/>
        </p:nvSpPr>
        <p:spPr>
          <a:xfrm>
            <a:off x="-17621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 name="Picture Placeholder 1">
            <a:extLst>
              <a:ext uri="{FF2B5EF4-FFF2-40B4-BE49-F238E27FC236}">
                <a16:creationId xmlns:a16="http://schemas.microsoft.com/office/drawing/2014/main" id="{621CE775-6D75-514E-86B6-2B5F9CC84026}"/>
              </a:ext>
            </a:extLst>
          </p:cNvPr>
          <p:cNvSpPr>
            <a:spLocks noGrp="1"/>
          </p:cNvSpPr>
          <p:nvPr>
            <p:ph type="pic" sz="quarter" idx="10"/>
          </p:nvPr>
        </p:nvSpPr>
        <p:spPr>
          <a:xfrm>
            <a:off x="-39756" y="2819400"/>
            <a:ext cx="12376914" cy="8274550"/>
          </a:xfrm>
        </p:spPr>
      </p:sp>
      <p:sp>
        <p:nvSpPr>
          <p:cNvPr id="1093"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0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95"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96" name="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Kpi"/>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Kpi</a:t>
            </a:r>
          </a:p>
        </p:txBody>
      </p:sp>
      <p:graphicFrame>
        <p:nvGraphicFramePr>
          <p:cNvPr id="91" name="Table"/>
          <p:cNvGraphicFramePr/>
          <p:nvPr>
            <p:extLst>
              <p:ext uri="{D42A27DB-BD31-4B8C-83A1-F6EECF244321}">
                <p14:modId xmlns:p14="http://schemas.microsoft.com/office/powerpoint/2010/main" val="1382807395"/>
              </p:ext>
            </p:extLst>
          </p:nvPr>
        </p:nvGraphicFramePr>
        <p:xfrm>
          <a:off x="1014488" y="2269594"/>
          <a:ext cx="22352002" cy="9817098"/>
        </p:xfrm>
        <a:graphic>
          <a:graphicData uri="http://schemas.openxmlformats.org/drawingml/2006/table">
            <a:tbl>
              <a:tblPr firstRow="1" firstCol="1">
                <a:tableStyleId>{4C3C2611-4C71-4FC5-86AE-919BDF0F9419}</a:tableStyleId>
              </a:tblPr>
              <a:tblGrid>
                <a:gridCol w="6914482">
                  <a:extLst>
                    <a:ext uri="{9D8B030D-6E8A-4147-A177-3AD203B41FA5}">
                      <a16:colId xmlns:a16="http://schemas.microsoft.com/office/drawing/2014/main" val="20000"/>
                    </a:ext>
                  </a:extLst>
                </a:gridCol>
                <a:gridCol w="3859380">
                  <a:extLst>
                    <a:ext uri="{9D8B030D-6E8A-4147-A177-3AD203B41FA5}">
                      <a16:colId xmlns:a16="http://schemas.microsoft.com/office/drawing/2014/main" val="20001"/>
                    </a:ext>
                  </a:extLst>
                </a:gridCol>
                <a:gridCol w="3859380">
                  <a:extLst>
                    <a:ext uri="{9D8B030D-6E8A-4147-A177-3AD203B41FA5}">
                      <a16:colId xmlns:a16="http://schemas.microsoft.com/office/drawing/2014/main" val="20002"/>
                    </a:ext>
                  </a:extLst>
                </a:gridCol>
                <a:gridCol w="3859380">
                  <a:extLst>
                    <a:ext uri="{9D8B030D-6E8A-4147-A177-3AD203B41FA5}">
                      <a16:colId xmlns:a16="http://schemas.microsoft.com/office/drawing/2014/main" val="20003"/>
                    </a:ext>
                  </a:extLst>
                </a:gridCol>
                <a:gridCol w="3859380">
                  <a:extLst>
                    <a:ext uri="{9D8B030D-6E8A-4147-A177-3AD203B41FA5}">
                      <a16:colId xmlns:a16="http://schemas.microsoft.com/office/drawing/2014/main" val="20004"/>
                    </a:ext>
                  </a:extLst>
                </a:gridCol>
              </a:tblGrid>
              <a:tr h="2011923">
                <a:tc>
                  <a:txBody>
                    <a:bodyPr/>
                    <a:lstStyle/>
                    <a:p>
                      <a:pPr algn="l" defTabSz="914400">
                        <a:defRPr sz="1800" b="0">
                          <a:solidFill>
                            <a:srgbClr val="000000"/>
                          </a:solidFill>
                        </a:defRPr>
                      </a:pPr>
                      <a:r>
                        <a:rPr sz="3000" dirty="0">
                          <a:solidFill>
                            <a:schemeClr val="bg1"/>
                          </a:solidFill>
                          <a:latin typeface="Ubuntu Medium"/>
                          <a:ea typeface="Ubuntu Medium"/>
                          <a:cs typeface="Ubuntu Medium"/>
                          <a:sym typeface="Ubuntu Medium"/>
                        </a:rPr>
                        <a:t>Financial Metrics</a:t>
                      </a:r>
                    </a:p>
                  </a:txBody>
                  <a:tcPr marL="342900" marR="342900" marT="342900" marB="342900"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Prior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Current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Target</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Hight/Low %</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68363">
                <a:tc>
                  <a:txBody>
                    <a:bodyPr/>
                    <a:lstStyle/>
                    <a:p>
                      <a:pPr algn="l" defTabSz="914400">
                        <a:defRPr sz="1800" b="0">
                          <a:solidFill>
                            <a:srgbClr val="000000"/>
                          </a:solidFill>
                        </a:defRPr>
                      </a:pPr>
                      <a:r>
                        <a:rPr sz="3000" dirty="0">
                          <a:solidFill>
                            <a:schemeClr val="tx1"/>
                          </a:solidFill>
                          <a:latin typeface="Ubuntu Medium"/>
                          <a:ea typeface="Ubuntu Medium"/>
                          <a:cs typeface="Ubuntu Medium"/>
                          <a:sym typeface="Ubuntu Medium"/>
                        </a:rPr>
                        <a:t>Cash Flow</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$160000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$182300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70%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68363">
                <a:tc>
                  <a:txBody>
                    <a:bodyPr/>
                    <a:lstStyle/>
                    <a:p>
                      <a:pPr algn="l" defTabSz="914400">
                        <a:defRPr sz="1800" b="0">
                          <a:solidFill>
                            <a:srgbClr val="000000"/>
                          </a:solidFill>
                        </a:defRPr>
                      </a:pPr>
                      <a:r>
                        <a:rPr sz="3000">
                          <a:solidFill>
                            <a:schemeClr val="tx1"/>
                          </a:solidFill>
                          <a:latin typeface="Ubuntu Medium"/>
                          <a:ea typeface="Ubuntu Medium"/>
                          <a:cs typeface="Ubuntu Medium"/>
                          <a:sym typeface="Ubuntu Medium"/>
                        </a:rPr>
                        <a:t>Expenditure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$135500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8%</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Profit %</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68%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53172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$300000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$328600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107%</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 % - top 10 products</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40%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30%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bl>
          </a:graphicData>
        </a:graphic>
      </p:graphicFrame>
      <p:sp>
        <p:nvSpPr>
          <p:cNvPr id="92" name="Triangle"/>
          <p:cNvSpPr/>
          <p:nvPr/>
        </p:nvSpPr>
        <p:spPr>
          <a:xfrm>
            <a:off x="22110700" y="48958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3" name="Triangle"/>
          <p:cNvSpPr/>
          <p:nvPr/>
        </p:nvSpPr>
        <p:spPr>
          <a:xfrm>
            <a:off x="22110700" y="79184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4" name="Triangle"/>
          <p:cNvSpPr/>
          <p:nvPr/>
        </p:nvSpPr>
        <p:spPr>
          <a:xfrm>
            <a:off x="22110700" y="9582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5" name="Triangle"/>
          <p:cNvSpPr/>
          <p:nvPr/>
        </p:nvSpPr>
        <p:spPr>
          <a:xfrm rot="10800000">
            <a:off x="22110700" y="6407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6" name="Triangle"/>
          <p:cNvSpPr/>
          <p:nvPr/>
        </p:nvSpPr>
        <p:spPr>
          <a:xfrm rot="10800000">
            <a:off x="22110700" y="111442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gallery slides"/>
          <p:cNvSpPr/>
          <p:nvPr/>
        </p:nvSpPr>
        <p:spPr>
          <a:xfrm>
            <a:off x="1505478" y="5082053"/>
            <a:ext cx="7901202" cy="11695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gallery slides</a:t>
            </a:r>
          </a:p>
        </p:txBody>
      </p:sp>
      <p:sp>
        <p:nvSpPr>
          <p:cNvPr id="1102"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103"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2" name="Picture Placeholder 1">
            <a:extLst>
              <a:ext uri="{FF2B5EF4-FFF2-40B4-BE49-F238E27FC236}">
                <a16:creationId xmlns:a16="http://schemas.microsoft.com/office/drawing/2014/main" id="{71DBCCCB-E800-984C-B303-100D03CEDE02}"/>
              </a:ext>
            </a:extLst>
          </p:cNvPr>
          <p:cNvSpPr>
            <a:spLocks noGrp="1"/>
          </p:cNvSpPr>
          <p:nvPr>
            <p:ph type="pic" sz="quarter" idx="10"/>
          </p:nvPr>
        </p:nvSpPr>
        <p:spPr/>
      </p:sp>
      <p:sp>
        <p:nvSpPr>
          <p:cNvPr id="8" name="Rectangle">
            <a:extLst>
              <a:ext uri="{FF2B5EF4-FFF2-40B4-BE49-F238E27FC236}">
                <a16:creationId xmlns:a16="http://schemas.microsoft.com/office/drawing/2014/main" id="{DAF74910-BB87-834A-87F6-D3E013A9A4D2}"/>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09" name="Rectangle"/>
          <p:cNvSpPr/>
          <p:nvPr/>
        </p:nvSpPr>
        <p:spPr>
          <a:xfrm>
            <a:off x="1587" y="2604383"/>
            <a:ext cx="6098383" cy="4710656"/>
          </a:xfrm>
          <a:prstGeom prst="rect">
            <a:avLst/>
          </a:prstGeom>
          <a:blipFill>
            <a:blip r:embed="rId2"/>
            <a:srcRect/>
            <a:stretch>
              <a:fillRect t="-14729" b="-14729"/>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0" name="Rectangle"/>
          <p:cNvSpPr/>
          <p:nvPr/>
        </p:nvSpPr>
        <p:spPr>
          <a:xfrm>
            <a:off x="12191999" y="2603861"/>
            <a:ext cx="6134101" cy="4711701"/>
          </a:xfrm>
          <a:prstGeom prst="rect">
            <a:avLst/>
          </a:prstGeom>
          <a:blipFill>
            <a:blip r:embed="rId2"/>
            <a:srcRect/>
            <a:stretch>
              <a:fillRect t="-15094" b="-15094"/>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1" name="Rectangle"/>
          <p:cNvSpPr/>
          <p:nvPr/>
        </p:nvSpPr>
        <p:spPr>
          <a:xfrm>
            <a:off x="6096790" y="7303909"/>
            <a:ext cx="6096001" cy="4711701"/>
          </a:xfrm>
          <a:prstGeom prst="rect">
            <a:avLst/>
          </a:prstGeom>
          <a:blipFill>
            <a:blip r:embed="rId2"/>
            <a:srcRect/>
            <a:stretch>
              <a:fillRect t="-14690" b="-14690"/>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2" name="Rectangle"/>
          <p:cNvSpPr/>
          <p:nvPr/>
        </p:nvSpPr>
        <p:spPr>
          <a:xfrm>
            <a:off x="18327687" y="7303909"/>
            <a:ext cx="6108701" cy="4711701"/>
          </a:xfrm>
          <a:prstGeom prst="rect">
            <a:avLst/>
          </a:prstGeom>
          <a:blipFill>
            <a:blip r:embed="rId2"/>
            <a:srcRect/>
            <a:stretch>
              <a:fillRect t="-14825" b="-14825"/>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3" name="Lorem ipsum dolor sit amet, consectetuer adipiscing elit. Aenean commodo ligula eget dolor. Aenean massa."/>
          <p:cNvSpPr/>
          <p:nvPr/>
        </p:nvSpPr>
        <p:spPr>
          <a:xfrm>
            <a:off x="615950" y="977265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5" name="Description:"/>
          <p:cNvSpPr/>
          <p:nvPr/>
        </p:nvSpPr>
        <p:spPr>
          <a:xfrm>
            <a:off x="616763" y="90719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16" name="Client:"/>
          <p:cNvSpPr/>
          <p:nvPr/>
        </p:nvSpPr>
        <p:spPr>
          <a:xfrm>
            <a:off x="619303" y="78527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17" name="Lorem ipsum dolor sit amet, consectetuer adipiscing elit. Aenean commodo ligula eget dolor. Aenean massa."/>
          <p:cNvSpPr/>
          <p:nvPr/>
        </p:nvSpPr>
        <p:spPr>
          <a:xfrm>
            <a:off x="6718300" y="45720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9" name="Description:"/>
          <p:cNvSpPr/>
          <p:nvPr/>
        </p:nvSpPr>
        <p:spPr>
          <a:xfrm>
            <a:off x="6718300" y="38712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0" name="Client:"/>
          <p:cNvSpPr/>
          <p:nvPr/>
        </p:nvSpPr>
        <p:spPr>
          <a:xfrm>
            <a:off x="6718300" y="2652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1" name="Lorem ipsum dolor sit amet, consectetuer adipiscing elit. Aenean commodo ligula eget dolor. Aenean massa."/>
          <p:cNvSpPr/>
          <p:nvPr/>
        </p:nvSpPr>
        <p:spPr>
          <a:xfrm>
            <a:off x="12827000" y="97409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3" name="Description:"/>
          <p:cNvSpPr/>
          <p:nvPr/>
        </p:nvSpPr>
        <p:spPr>
          <a:xfrm>
            <a:off x="12827000" y="90401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24" name="Client:"/>
          <p:cNvSpPr/>
          <p:nvPr/>
        </p:nvSpPr>
        <p:spPr>
          <a:xfrm>
            <a:off x="12827000" y="7820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5" name="Lorem ipsum dolor sit amet, consectetuer adipiscing elit. Aenean commodo ligula eget dolor. Aenean massa."/>
          <p:cNvSpPr/>
          <p:nvPr/>
        </p:nvSpPr>
        <p:spPr>
          <a:xfrm>
            <a:off x="18948400" y="45466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7" name="Description:"/>
          <p:cNvSpPr/>
          <p:nvPr/>
        </p:nvSpPr>
        <p:spPr>
          <a:xfrm>
            <a:off x="18948400" y="38458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8" name="Client:"/>
          <p:cNvSpPr/>
          <p:nvPr/>
        </p:nvSpPr>
        <p:spPr>
          <a:xfrm>
            <a:off x="18948400" y="26266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23" name="Client:"/>
          <p:cNvSpPr/>
          <p:nvPr/>
        </p:nvSpPr>
        <p:spPr>
          <a:xfrm>
            <a:off x="615950" y="8469454"/>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5" name="Client:"/>
          <p:cNvSpPr/>
          <p:nvPr/>
        </p:nvSpPr>
        <p:spPr>
          <a:xfrm>
            <a:off x="6718300" y="3261668"/>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6" name="Client:"/>
          <p:cNvSpPr/>
          <p:nvPr/>
        </p:nvSpPr>
        <p:spPr>
          <a:xfrm>
            <a:off x="12827000" y="8428474"/>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7" name="Client:"/>
          <p:cNvSpPr/>
          <p:nvPr/>
        </p:nvSpPr>
        <p:spPr>
          <a:xfrm>
            <a:off x="18948400" y="3236268"/>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25A75E2-0BA7-C344-B070-447B3CA1A68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9951D4EC-216D-B445-B2EE-0083D727150C}"/>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4D6B21B-EDF9-F24C-9F40-3F88B31A6F3C}"/>
              </a:ext>
            </a:extLst>
          </p:cNvPr>
          <p:cNvSpPr>
            <a:spLocks noGrp="1"/>
          </p:cNvSpPr>
          <p:nvPr>
            <p:ph type="pic" sz="quarter" idx="14"/>
          </p:nvPr>
        </p:nvSpPr>
        <p:spPr/>
      </p:sp>
      <p:sp>
        <p:nvSpPr>
          <p:cNvPr id="1130"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image gallery</a:t>
            </a:r>
          </a:p>
        </p:txBody>
      </p:sp>
      <p:sp>
        <p:nvSpPr>
          <p:cNvPr id="1134" name="Lorem ipsum dolor sit amet, consectetuer adipiscing elit, commodo ligula eget dolor. Aenean massa."/>
          <p:cNvSpPr/>
          <p:nvPr/>
        </p:nvSpPr>
        <p:spPr>
          <a:xfrm>
            <a:off x="16192500" y="5422900"/>
            <a:ext cx="66294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36" name="Description:"/>
          <p:cNvSpPr/>
          <p:nvPr/>
        </p:nvSpPr>
        <p:spPr>
          <a:xfrm>
            <a:off x="16192500" y="47221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37" name="1. Client:"/>
          <p:cNvSpPr/>
          <p:nvPr/>
        </p:nvSpPr>
        <p:spPr>
          <a:xfrm>
            <a:off x="15773399" y="3502968"/>
            <a:ext cx="167193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1. Client: </a:t>
            </a:r>
          </a:p>
        </p:txBody>
      </p:sp>
      <p:sp>
        <p:nvSpPr>
          <p:cNvPr id="1138" name="Lorem ipsum dolor sit amet, consectetuer adipiscing elit, commodo ligula eget dolor. Aenean massa."/>
          <p:cNvSpPr/>
          <p:nvPr/>
        </p:nvSpPr>
        <p:spPr>
          <a:xfrm>
            <a:off x="16192500" y="9842500"/>
            <a:ext cx="66294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40" name="Description:"/>
          <p:cNvSpPr/>
          <p:nvPr/>
        </p:nvSpPr>
        <p:spPr>
          <a:xfrm>
            <a:off x="16192500" y="91417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41" name="2. Client:"/>
          <p:cNvSpPr/>
          <p:nvPr/>
        </p:nvSpPr>
        <p:spPr>
          <a:xfrm>
            <a:off x="15760699" y="7922568"/>
            <a:ext cx="167193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2. Client: </a:t>
            </a:r>
          </a:p>
        </p:txBody>
      </p:sp>
      <p:sp>
        <p:nvSpPr>
          <p:cNvPr id="1142" name="Square"/>
          <p:cNvSpPr/>
          <p:nvPr/>
        </p:nvSpPr>
        <p:spPr>
          <a:xfrm>
            <a:off x="35369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3" name="1"/>
          <p:cNvSpPr/>
          <p:nvPr/>
        </p:nvSpPr>
        <p:spPr>
          <a:xfrm>
            <a:off x="3937000" y="7173268"/>
            <a:ext cx="2180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a:solidFill>
                  <a:schemeClr val="bg1"/>
                </a:solidFill>
              </a:rPr>
              <a:t>1</a:t>
            </a:r>
          </a:p>
        </p:txBody>
      </p:sp>
      <p:sp>
        <p:nvSpPr>
          <p:cNvPr id="1144" name="Square"/>
          <p:cNvSpPr/>
          <p:nvPr/>
        </p:nvSpPr>
        <p:spPr>
          <a:xfrm>
            <a:off x="132905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5" name="2"/>
          <p:cNvSpPr/>
          <p:nvPr/>
        </p:nvSpPr>
        <p:spPr>
          <a:xfrm>
            <a:off x="13690600" y="7173268"/>
            <a:ext cx="2180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dirty="0">
                <a:solidFill>
                  <a:schemeClr val="bg1"/>
                </a:solidFill>
              </a:rPr>
              <a:t>2</a:t>
            </a:r>
          </a:p>
        </p:txBody>
      </p:sp>
      <p:sp>
        <p:nvSpPr>
          <p:cNvPr id="18" name="Client:"/>
          <p:cNvSpPr/>
          <p:nvPr/>
        </p:nvSpPr>
        <p:spPr>
          <a:xfrm>
            <a:off x="16192500" y="4110300"/>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16192500" y="8557731"/>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1D400B-EF46-C44C-9428-45A46A9343AE}"/>
              </a:ext>
            </a:extLst>
          </p:cNvPr>
          <p:cNvSpPr>
            <a:spLocks noGrp="1"/>
          </p:cNvSpPr>
          <p:nvPr>
            <p:ph type="pic" sz="quarter" idx="12"/>
          </p:nvPr>
        </p:nvSpPr>
        <p:spPr>
          <a:xfrm>
            <a:off x="7702116" y="6764970"/>
            <a:ext cx="6086785" cy="6951030"/>
          </a:xfrm>
        </p:spPr>
      </p:sp>
      <p:sp>
        <p:nvSpPr>
          <p:cNvPr id="3" name="Picture Placeholder 2">
            <a:extLst>
              <a:ext uri="{FF2B5EF4-FFF2-40B4-BE49-F238E27FC236}">
                <a16:creationId xmlns:a16="http://schemas.microsoft.com/office/drawing/2014/main" id="{C28F9BBF-7CAB-E947-AA1D-B16F1F8215D5}"/>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F654AF78-3B8A-3341-9446-A515D078E744}"/>
              </a:ext>
            </a:extLst>
          </p:cNvPr>
          <p:cNvSpPr>
            <a:spLocks noGrp="1"/>
          </p:cNvSpPr>
          <p:nvPr>
            <p:ph type="pic" sz="quarter" idx="14"/>
          </p:nvPr>
        </p:nvSpPr>
        <p:spPr/>
      </p:sp>
      <p:sp>
        <p:nvSpPr>
          <p:cNvPr id="1147"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51" name="Lorem ipsum dolor sit amet, consectetuer adipiscing elit. Aenean commodo ligula eget dolor. Aenean massa."/>
          <p:cNvSpPr/>
          <p:nvPr/>
        </p:nvSpPr>
        <p:spPr>
          <a:xfrm>
            <a:off x="723900" y="88392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53" name="Description:"/>
          <p:cNvSpPr/>
          <p:nvPr/>
        </p:nvSpPr>
        <p:spPr>
          <a:xfrm>
            <a:off x="723900" y="81384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54" name="Client:"/>
          <p:cNvSpPr/>
          <p:nvPr/>
        </p:nvSpPr>
        <p:spPr>
          <a:xfrm>
            <a:off x="723900" y="69192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6" name="Client:"/>
          <p:cNvSpPr/>
          <p:nvPr/>
        </p:nvSpPr>
        <p:spPr>
          <a:xfrm>
            <a:off x="11647085" y="5407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8" name="Client:"/>
          <p:cNvSpPr/>
          <p:nvPr/>
        </p:nvSpPr>
        <p:spPr>
          <a:xfrm>
            <a:off x="21699193" y="5407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9" name="Lorem ipsum dolor sit amet, consectetur adipiscing elit, sed do eiusmod tempor incididunt ut labore et dolore magna aliqua. Ut enim ad minim veniam, quis nostrud exercitation ullamco laboris nisi ut aliquip ex ea commodo consequat."/>
          <p:cNvSpPr/>
          <p:nvPr/>
        </p:nvSpPr>
        <p:spPr>
          <a:xfrm>
            <a:off x="9658350" y="2818130"/>
            <a:ext cx="140462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5" name="Client:"/>
          <p:cNvSpPr/>
          <p:nvPr/>
        </p:nvSpPr>
        <p:spPr>
          <a:xfrm>
            <a:off x="723900" y="7528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11647085" y="5930742"/>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
        <p:nvSpPr>
          <p:cNvPr id="17" name="Client:"/>
          <p:cNvSpPr/>
          <p:nvPr/>
        </p:nvSpPr>
        <p:spPr>
          <a:xfrm>
            <a:off x="21699193" y="5930742"/>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8B2FB9-456C-D64B-AA40-2C29639A00C5}"/>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2758965C-A8EE-1E48-BFB4-697AF70AA9E4}"/>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9BFE6725-98BF-B040-B9FD-B0711A10F59C}"/>
              </a:ext>
            </a:extLst>
          </p:cNvPr>
          <p:cNvSpPr>
            <a:spLocks noGrp="1"/>
          </p:cNvSpPr>
          <p:nvPr>
            <p:ph type="pic" sz="quarter" idx="16"/>
          </p:nvPr>
        </p:nvSpPr>
        <p:spPr/>
      </p:sp>
      <p:sp>
        <p:nvSpPr>
          <p:cNvPr id="1162" name="Lorem ipsum dolor sit amet, consectetuer adipiscing elit. Aenean commodo ligula eget dolor. Aenean massa."/>
          <p:cNvSpPr/>
          <p:nvPr/>
        </p:nvSpPr>
        <p:spPr>
          <a:xfrm>
            <a:off x="16446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4" name="Description:"/>
          <p:cNvSpPr/>
          <p:nvPr/>
        </p:nvSpPr>
        <p:spPr>
          <a:xfrm>
            <a:off x="16454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65" name="Client:"/>
          <p:cNvSpPr/>
          <p:nvPr/>
        </p:nvSpPr>
        <p:spPr>
          <a:xfrm>
            <a:off x="16480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67" name="Lorem ipsum dolor sit amet, consectetuer adipiscing elit. Aenean commodo ligula eget dolor. Aenean massa."/>
          <p:cNvSpPr/>
          <p:nvPr/>
        </p:nvSpPr>
        <p:spPr>
          <a:xfrm>
            <a:off x="92519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9" name="Description:"/>
          <p:cNvSpPr/>
          <p:nvPr/>
        </p:nvSpPr>
        <p:spPr>
          <a:xfrm>
            <a:off x="92527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0" name="Client:"/>
          <p:cNvSpPr/>
          <p:nvPr/>
        </p:nvSpPr>
        <p:spPr>
          <a:xfrm>
            <a:off x="92553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2" name="Lorem ipsum dolor sit amet, consectetuer adipiscing elit. Aenean commodo ligula eget dolor. Aenean massa."/>
          <p:cNvSpPr/>
          <p:nvPr/>
        </p:nvSpPr>
        <p:spPr>
          <a:xfrm>
            <a:off x="168592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74" name="Description:"/>
          <p:cNvSpPr/>
          <p:nvPr/>
        </p:nvSpPr>
        <p:spPr>
          <a:xfrm>
            <a:off x="168600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5" name="Client:"/>
          <p:cNvSpPr/>
          <p:nvPr/>
        </p:nvSpPr>
        <p:spPr>
          <a:xfrm>
            <a:off x="168626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6"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8" name="Client:"/>
          <p:cNvSpPr/>
          <p:nvPr/>
        </p:nvSpPr>
        <p:spPr>
          <a:xfrm>
            <a:off x="16446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92519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0" name="Client:"/>
          <p:cNvSpPr/>
          <p:nvPr/>
        </p:nvSpPr>
        <p:spPr>
          <a:xfrm>
            <a:off x="168592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03C9A7-FC0B-CD4C-A6E6-A814E58F903B}"/>
              </a:ext>
            </a:extLst>
          </p:cNvPr>
          <p:cNvSpPr>
            <a:spLocks noGrp="1"/>
          </p:cNvSpPr>
          <p:nvPr>
            <p:ph type="pic" sz="quarter" idx="16"/>
          </p:nvPr>
        </p:nvSpPr>
        <p:spPr/>
      </p:sp>
      <p:sp>
        <p:nvSpPr>
          <p:cNvPr id="1178"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80" name="Write Your…"/>
          <p:cNvSpPr/>
          <p:nvPr/>
        </p:nvSpPr>
        <p:spPr>
          <a:xfrm>
            <a:off x="1192361" y="3145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181" name="Lorem ipsum dolor sit amet, consectetur adipiscing elit, sed do eiusmod tempor incididunt ut labore et dolore magna aliqua. Ut enim ad minim veniam, quis nostrud exercitation ullamco laboris nisi ut aliquip ex ea commodo consequat."/>
          <p:cNvSpPr/>
          <p:nvPr/>
        </p:nvSpPr>
        <p:spPr>
          <a:xfrm>
            <a:off x="1250950" y="8250885"/>
            <a:ext cx="74930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182" name="Line"/>
          <p:cNvSpPr/>
          <p:nvPr/>
        </p:nvSpPr>
        <p:spPr>
          <a:xfrm>
            <a:off x="1228126" y="5503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184" name="Description:"/>
          <p:cNvSpPr/>
          <p:nvPr/>
        </p:nvSpPr>
        <p:spPr>
          <a:xfrm>
            <a:off x="1251763" y="74971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85" name="Client:"/>
          <p:cNvSpPr/>
          <p:nvPr/>
        </p:nvSpPr>
        <p:spPr>
          <a:xfrm>
            <a:off x="1254303" y="62779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0" name="Client:"/>
          <p:cNvSpPr/>
          <p:nvPr/>
        </p:nvSpPr>
        <p:spPr>
          <a:xfrm>
            <a:off x="1250950" y="689859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A8BE464-8358-0646-829B-7F6211B10C50}"/>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F790B073-C48C-B442-BA86-CE1FD5BA41CF}"/>
              </a:ext>
            </a:extLst>
          </p:cNvPr>
          <p:cNvSpPr>
            <a:spLocks noGrp="1"/>
          </p:cNvSpPr>
          <p:nvPr>
            <p:ph type="pic" sz="quarter" idx="17"/>
          </p:nvPr>
        </p:nvSpPr>
        <p:spPr>
          <a:xfrm>
            <a:off x="12348480" y="2171700"/>
            <a:ext cx="5455153" cy="7937501"/>
          </a:xfrm>
        </p:spPr>
      </p:sp>
      <p:sp>
        <p:nvSpPr>
          <p:cNvPr id="4" name="Picture Placeholder 3">
            <a:extLst>
              <a:ext uri="{FF2B5EF4-FFF2-40B4-BE49-F238E27FC236}">
                <a16:creationId xmlns:a16="http://schemas.microsoft.com/office/drawing/2014/main" id="{6D6BBCE8-1AEB-9C46-B6AF-F6A032BE253D}"/>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D8277DF-BC39-B949-9D49-917279AA67E7}"/>
              </a:ext>
            </a:extLst>
          </p:cNvPr>
          <p:cNvSpPr>
            <a:spLocks noGrp="1"/>
          </p:cNvSpPr>
          <p:nvPr>
            <p:ph type="pic" sz="quarter" idx="19"/>
          </p:nvPr>
        </p:nvSpPr>
        <p:spPr>
          <a:xfrm>
            <a:off x="6550654" y="3589089"/>
            <a:ext cx="5455153" cy="7772400"/>
          </a:xfrm>
        </p:spPr>
      </p:sp>
      <p:sp>
        <p:nvSpPr>
          <p:cNvPr id="1187"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93" name="Client:"/>
          <p:cNvSpPr/>
          <p:nvPr/>
        </p:nvSpPr>
        <p:spPr>
          <a:xfrm>
            <a:off x="7493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5" name="Client:"/>
          <p:cNvSpPr/>
          <p:nvPr/>
        </p:nvSpPr>
        <p:spPr>
          <a:xfrm>
            <a:off x="6731000" y="215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7" name="Client:"/>
          <p:cNvSpPr/>
          <p:nvPr/>
        </p:nvSpPr>
        <p:spPr>
          <a:xfrm>
            <a:off x="123444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9" name="Client:"/>
          <p:cNvSpPr/>
          <p:nvPr/>
        </p:nvSpPr>
        <p:spPr>
          <a:xfrm>
            <a:off x="182118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5" name="Client:"/>
          <p:cNvSpPr/>
          <p:nvPr/>
        </p:nvSpPr>
        <p:spPr>
          <a:xfrm>
            <a:off x="6760830" y="2692561"/>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7493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7" name="Client:"/>
          <p:cNvSpPr/>
          <p:nvPr/>
        </p:nvSpPr>
        <p:spPr>
          <a:xfrm>
            <a:off x="123444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8" name="Client:"/>
          <p:cNvSpPr/>
          <p:nvPr/>
        </p:nvSpPr>
        <p:spPr>
          <a:xfrm>
            <a:off x="182118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1C46FC-89B2-C143-A080-041B44C2590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DE684A3A-A138-D541-BEF8-91E3F12F43AB}"/>
              </a:ext>
            </a:extLst>
          </p:cNvPr>
          <p:cNvSpPr>
            <a:spLocks noGrp="1"/>
          </p:cNvSpPr>
          <p:nvPr>
            <p:ph type="pic" sz="quarter" idx="18"/>
          </p:nvPr>
        </p:nvSpPr>
        <p:spPr/>
      </p:sp>
      <p:sp>
        <p:nvSpPr>
          <p:cNvPr id="1201"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05" name="Client:"/>
          <p:cNvSpPr/>
          <p:nvPr/>
        </p:nvSpPr>
        <p:spPr>
          <a:xfrm>
            <a:off x="1155700" y="107546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7" name="Client:"/>
          <p:cNvSpPr/>
          <p:nvPr/>
        </p:nvSpPr>
        <p:spPr>
          <a:xfrm>
            <a:off x="16903700" y="16995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8" name="Write Your…"/>
          <p:cNvSpPr/>
          <p:nvPr/>
        </p:nvSpPr>
        <p:spPr>
          <a:xfrm>
            <a:off x="7777311" y="4314253"/>
            <a:ext cx="84455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209" name="Lorem ipsum dolor sit amet, consectetur adipiscing elit, sed do eiusmod tempor incididunt ut labore et dolore magna aliqua. Ut enim ad minim veniam, quis nostrud exercitation ullamco laboris nisi ut aliquip ex ea commodo consequat."/>
          <p:cNvSpPr/>
          <p:nvPr/>
        </p:nvSpPr>
        <p:spPr>
          <a:xfrm>
            <a:off x="8248650" y="7552385"/>
            <a:ext cx="74930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210" name="Line"/>
          <p:cNvSpPr/>
          <p:nvPr/>
        </p:nvSpPr>
        <p:spPr>
          <a:xfrm>
            <a:off x="11261126" y="66722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2" name="Client:"/>
          <p:cNvSpPr/>
          <p:nvPr/>
        </p:nvSpPr>
        <p:spPr>
          <a:xfrm>
            <a:off x="1155700" y="11238206"/>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6903700" y="2298700"/>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17" name="Client:"/>
          <p:cNvSpPr/>
          <p:nvPr/>
        </p:nvSpPr>
        <p:spPr>
          <a:xfrm>
            <a:off x="40778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19" name="Client:"/>
          <p:cNvSpPr/>
          <p:nvPr/>
        </p:nvSpPr>
        <p:spPr>
          <a:xfrm>
            <a:off x="115581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dirty="0">
                <a:solidFill>
                  <a:schemeClr val="tx1"/>
                </a:solidFill>
              </a:rPr>
              <a:t>Client: </a:t>
            </a:r>
          </a:p>
        </p:txBody>
      </p:sp>
      <p:sp>
        <p:nvSpPr>
          <p:cNvPr id="1221" name="Client:"/>
          <p:cNvSpPr/>
          <p:nvPr/>
        </p:nvSpPr>
        <p:spPr>
          <a:xfrm>
            <a:off x="188098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 name="Client:"/>
          <p:cNvSpPr/>
          <p:nvPr/>
        </p:nvSpPr>
        <p:spPr>
          <a:xfrm>
            <a:off x="3705960"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1183279"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4" name="Client:"/>
          <p:cNvSpPr/>
          <p:nvPr/>
        </p:nvSpPr>
        <p:spPr>
          <a:xfrm>
            <a:off x="18437960"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5" name="Picture Placeholder 4">
            <a:extLst>
              <a:ext uri="{FF2B5EF4-FFF2-40B4-BE49-F238E27FC236}">
                <a16:creationId xmlns:a16="http://schemas.microsoft.com/office/drawing/2014/main" id="{53190A9E-52C6-D848-974A-22A4235D9EB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E27AC1AF-B3D9-B64A-B32B-E61955B7077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0C8AFC93-C650-864C-9B79-EC8727EDDC92}"/>
              </a:ext>
            </a:extLst>
          </p:cNvPr>
          <p:cNvSpPr>
            <a:spLocks noGrp="1"/>
          </p:cNvSpPr>
          <p:nvPr>
            <p:ph type="pic" sz="quarter" idx="17"/>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3" name="Maps"/>
          <p:cNvSpPr/>
          <p:nvPr/>
        </p:nvSpPr>
        <p:spPr>
          <a:xfrm>
            <a:off x="1505478" y="5082053"/>
            <a:ext cx="2771593"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a:solidFill>
                  <a:schemeClr val="tx1"/>
                </a:solidFill>
              </a:rPr>
              <a:t>Maps</a:t>
            </a:r>
          </a:p>
        </p:txBody>
      </p:sp>
      <p:sp>
        <p:nvSpPr>
          <p:cNvPr id="1224"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225"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2" name="Picture Placeholder 1">
            <a:extLst>
              <a:ext uri="{FF2B5EF4-FFF2-40B4-BE49-F238E27FC236}">
                <a16:creationId xmlns:a16="http://schemas.microsoft.com/office/drawing/2014/main" id="{85F60474-639D-AF4E-BA15-82B93F276F4D}"/>
              </a:ext>
            </a:extLst>
          </p:cNvPr>
          <p:cNvSpPr>
            <a:spLocks noGrp="1"/>
          </p:cNvSpPr>
          <p:nvPr>
            <p:ph type="pic" sz="quarter" idx="10"/>
          </p:nvPr>
        </p:nvSpPr>
        <p:spPr/>
      </p:sp>
      <p:sp>
        <p:nvSpPr>
          <p:cNvPr id="9" name="Rectangle">
            <a:extLst>
              <a:ext uri="{FF2B5EF4-FFF2-40B4-BE49-F238E27FC236}">
                <a16:creationId xmlns:a16="http://schemas.microsoft.com/office/drawing/2014/main" id="{41A40A02-A17A-5549-B8B8-A2884954F574}"/>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Action Pla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graphicFrame>
        <p:nvGraphicFramePr>
          <p:cNvPr id="99" name="Table"/>
          <p:cNvGraphicFramePr/>
          <p:nvPr>
            <p:extLst>
              <p:ext uri="{D42A27DB-BD31-4B8C-83A1-F6EECF244321}">
                <p14:modId xmlns:p14="http://schemas.microsoft.com/office/powerpoint/2010/main" val="1518847025"/>
              </p:ext>
            </p:extLst>
          </p:nvPr>
        </p:nvGraphicFramePr>
        <p:xfrm>
          <a:off x="749299" y="2159000"/>
          <a:ext cx="22885400" cy="10426700"/>
        </p:xfrm>
        <a:graphic>
          <a:graphicData uri="http://schemas.openxmlformats.org/drawingml/2006/table">
            <a:tbl>
              <a:tblPr>
                <a:tableStyleId>{4C3C2611-4C71-4FC5-86AE-919BDF0F9419}</a:tableStyleId>
              </a:tblPr>
              <a:tblGrid>
                <a:gridCol w="4577080">
                  <a:extLst>
                    <a:ext uri="{9D8B030D-6E8A-4147-A177-3AD203B41FA5}">
                      <a16:colId xmlns:a16="http://schemas.microsoft.com/office/drawing/2014/main" val="20000"/>
                    </a:ext>
                  </a:extLst>
                </a:gridCol>
                <a:gridCol w="4577080">
                  <a:extLst>
                    <a:ext uri="{9D8B030D-6E8A-4147-A177-3AD203B41FA5}">
                      <a16:colId xmlns:a16="http://schemas.microsoft.com/office/drawing/2014/main" val="20001"/>
                    </a:ext>
                  </a:extLst>
                </a:gridCol>
                <a:gridCol w="4577080">
                  <a:extLst>
                    <a:ext uri="{9D8B030D-6E8A-4147-A177-3AD203B41FA5}">
                      <a16:colId xmlns:a16="http://schemas.microsoft.com/office/drawing/2014/main" val="20002"/>
                    </a:ext>
                  </a:extLst>
                </a:gridCol>
                <a:gridCol w="4577080">
                  <a:extLst>
                    <a:ext uri="{9D8B030D-6E8A-4147-A177-3AD203B41FA5}">
                      <a16:colId xmlns:a16="http://schemas.microsoft.com/office/drawing/2014/main" val="20003"/>
                    </a:ext>
                  </a:extLst>
                </a:gridCol>
                <a:gridCol w="4577080">
                  <a:extLst>
                    <a:ext uri="{9D8B030D-6E8A-4147-A177-3AD203B41FA5}">
                      <a16:colId xmlns:a16="http://schemas.microsoft.com/office/drawing/2014/main" val="20004"/>
                    </a:ext>
                  </a:extLst>
                </a:gridCol>
              </a:tblGrid>
              <a:tr h="2085340">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Objectives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Tasks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Success Criteria</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Time Frame </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Resources</a:t>
                      </a:r>
                    </a:p>
                  </a:txBody>
                  <a:tcPr marL="63500" marR="63500" marT="63500" marB="635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First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Second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Four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Five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 name="Shape"/>
          <p:cNvSpPr/>
          <p:nvPr/>
        </p:nvSpPr>
        <p:spPr>
          <a:xfrm>
            <a:off x="909466" y="2216150"/>
            <a:ext cx="21348702" cy="9283700"/>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bevel/>
          </a:ln>
        </p:spPr>
        <p:txBody>
          <a:bodyPr lIns="0" tIns="0" rIns="0" bIns="0"/>
          <a:lstStyle/>
          <a:p>
            <a:pPr algn="l" defTabSz="482600">
              <a:defRPr sz="2400" cap="all">
                <a:solidFill>
                  <a:srgbClr val="232323"/>
                </a:solidFill>
                <a:latin typeface="Helvetica Neue"/>
                <a:ea typeface="Helvetica Neue"/>
                <a:cs typeface="Helvetica Neue"/>
                <a:sym typeface="Helvetica Neue"/>
              </a:defRPr>
            </a:pPr>
            <a:endParaRPr dirty="0">
              <a:solidFill>
                <a:schemeClr val="tx1"/>
              </a:solidFill>
              <a:latin typeface="Arial Regular" charset="0"/>
              <a:ea typeface="Arial Regular" charset="0"/>
              <a:cs typeface="Arial Regular" charset="0"/>
            </a:endParaRPr>
          </a:p>
        </p:txBody>
      </p:sp>
      <p:sp>
        <p:nvSpPr>
          <p:cNvPr id="1230" name="World Map"/>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World Map</a:t>
            </a:r>
          </a:p>
        </p:txBody>
      </p:sp>
      <p:sp>
        <p:nvSpPr>
          <p:cNvPr id="123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334591" y="11146485"/>
            <a:ext cx="21099959"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232" name="New York"/>
          <p:cNvSpPr/>
          <p:nvPr/>
        </p:nvSpPr>
        <p:spPr>
          <a:xfrm>
            <a:off x="5442269" y="64104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New York</a:t>
            </a:r>
          </a:p>
        </p:txBody>
      </p:sp>
      <p:grpSp>
        <p:nvGrpSpPr>
          <p:cNvPr id="6" name="Group 5"/>
          <p:cNvGrpSpPr/>
          <p:nvPr/>
        </p:nvGrpSpPr>
        <p:grpSpPr>
          <a:xfrm>
            <a:off x="6249890" y="5331962"/>
            <a:ext cx="721560" cy="926134"/>
            <a:chOff x="6249890" y="5331962"/>
            <a:chExt cx="721560" cy="926134"/>
          </a:xfrm>
        </p:grpSpPr>
        <p:sp>
          <p:nvSpPr>
            <p:cNvPr id="1233" name="Shape"/>
            <p:cNvSpPr/>
            <p:nvPr/>
          </p:nvSpPr>
          <p:spPr>
            <a:xfrm>
              <a:off x="6249890" y="53319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4" name="Circle"/>
            <p:cNvSpPr/>
            <p:nvPr/>
          </p:nvSpPr>
          <p:spPr>
            <a:xfrm>
              <a:off x="6355895" y="54377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36" name="London"/>
          <p:cNvSpPr/>
          <p:nvPr/>
        </p:nvSpPr>
        <p:spPr>
          <a:xfrm>
            <a:off x="9328469" y="5115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grpSp>
        <p:nvGrpSpPr>
          <p:cNvPr id="5" name="Group 4"/>
          <p:cNvGrpSpPr/>
          <p:nvPr/>
        </p:nvGrpSpPr>
        <p:grpSpPr>
          <a:xfrm>
            <a:off x="10136089" y="4036562"/>
            <a:ext cx="721560" cy="926134"/>
            <a:chOff x="10136089" y="4036562"/>
            <a:chExt cx="721560" cy="926134"/>
          </a:xfrm>
        </p:grpSpPr>
        <p:sp>
          <p:nvSpPr>
            <p:cNvPr id="1237" name="Shape"/>
            <p:cNvSpPr/>
            <p:nvPr/>
          </p:nvSpPr>
          <p:spPr>
            <a:xfrm>
              <a:off x="10136089" y="40365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8" name="Circle"/>
            <p:cNvSpPr/>
            <p:nvPr/>
          </p:nvSpPr>
          <p:spPr>
            <a:xfrm>
              <a:off x="10242094" y="41423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0" name="Sydney"/>
          <p:cNvSpPr/>
          <p:nvPr/>
        </p:nvSpPr>
        <p:spPr>
          <a:xfrm>
            <a:off x="19386869" y="101188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Sydney</a:t>
            </a:r>
          </a:p>
        </p:txBody>
      </p:sp>
      <p:grpSp>
        <p:nvGrpSpPr>
          <p:cNvPr id="3" name="Group 2"/>
          <p:cNvGrpSpPr/>
          <p:nvPr/>
        </p:nvGrpSpPr>
        <p:grpSpPr>
          <a:xfrm>
            <a:off x="20194489" y="9040362"/>
            <a:ext cx="721560" cy="926134"/>
            <a:chOff x="20194489" y="9040362"/>
            <a:chExt cx="721560" cy="926134"/>
          </a:xfrm>
        </p:grpSpPr>
        <p:sp>
          <p:nvSpPr>
            <p:cNvPr id="1241" name="Shape"/>
            <p:cNvSpPr/>
            <p:nvPr/>
          </p:nvSpPr>
          <p:spPr>
            <a:xfrm>
              <a:off x="20194489" y="90403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2" name="Circle"/>
            <p:cNvSpPr/>
            <p:nvPr/>
          </p:nvSpPr>
          <p:spPr>
            <a:xfrm>
              <a:off x="20300493" y="91461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4" name="Beijing"/>
          <p:cNvSpPr/>
          <p:nvPr/>
        </p:nvSpPr>
        <p:spPr>
          <a:xfrm>
            <a:off x="17507269" y="462614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Beijing</a:t>
            </a:r>
          </a:p>
        </p:txBody>
      </p:sp>
      <p:grpSp>
        <p:nvGrpSpPr>
          <p:cNvPr id="2" name="Group 1"/>
          <p:cNvGrpSpPr/>
          <p:nvPr/>
        </p:nvGrpSpPr>
        <p:grpSpPr>
          <a:xfrm>
            <a:off x="18314889" y="3547612"/>
            <a:ext cx="721560" cy="926134"/>
            <a:chOff x="18314889" y="3547612"/>
            <a:chExt cx="721560" cy="926134"/>
          </a:xfrm>
        </p:grpSpPr>
        <p:sp>
          <p:nvSpPr>
            <p:cNvPr id="1245" name="Shape"/>
            <p:cNvSpPr/>
            <p:nvPr/>
          </p:nvSpPr>
          <p:spPr>
            <a:xfrm>
              <a:off x="18314889" y="35476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6" name="Circle"/>
            <p:cNvSpPr/>
            <p:nvPr/>
          </p:nvSpPr>
          <p:spPr>
            <a:xfrm>
              <a:off x="18420893" y="36534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8" name="Cape Town"/>
          <p:cNvSpPr/>
          <p:nvPr/>
        </p:nvSpPr>
        <p:spPr>
          <a:xfrm>
            <a:off x="11208069" y="980774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Cape Town</a:t>
            </a:r>
          </a:p>
        </p:txBody>
      </p:sp>
      <p:grpSp>
        <p:nvGrpSpPr>
          <p:cNvPr id="4" name="Group 3"/>
          <p:cNvGrpSpPr/>
          <p:nvPr/>
        </p:nvGrpSpPr>
        <p:grpSpPr>
          <a:xfrm>
            <a:off x="12015689" y="8729212"/>
            <a:ext cx="721560" cy="926134"/>
            <a:chOff x="12015689" y="8729212"/>
            <a:chExt cx="721560" cy="926134"/>
          </a:xfrm>
        </p:grpSpPr>
        <p:sp>
          <p:nvSpPr>
            <p:cNvPr id="1249" name="Shape"/>
            <p:cNvSpPr/>
            <p:nvPr/>
          </p:nvSpPr>
          <p:spPr>
            <a:xfrm>
              <a:off x="12015689" y="87292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50" name="Circle"/>
            <p:cNvSpPr/>
            <p:nvPr/>
          </p:nvSpPr>
          <p:spPr>
            <a:xfrm>
              <a:off x="12121694" y="88350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 name="United States"/>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United States</a:t>
            </a:r>
          </a:p>
        </p:txBody>
      </p:sp>
      <p:grpSp>
        <p:nvGrpSpPr>
          <p:cNvPr id="3" name="Group 2"/>
          <p:cNvGrpSpPr/>
          <p:nvPr/>
        </p:nvGrpSpPr>
        <p:grpSpPr>
          <a:xfrm>
            <a:off x="635000" y="3403600"/>
            <a:ext cx="15356297" cy="8952708"/>
            <a:chOff x="635000" y="3403600"/>
            <a:chExt cx="15356297" cy="8952708"/>
          </a:xfrm>
        </p:grpSpPr>
        <p:sp>
          <p:nvSpPr>
            <p:cNvPr id="1254" name="Shape"/>
            <p:cNvSpPr/>
            <p:nvPr/>
          </p:nvSpPr>
          <p:spPr>
            <a:xfrm>
              <a:off x="4331833" y="5264908"/>
              <a:ext cx="1988599" cy="1536024"/>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5" name="Shape"/>
            <p:cNvSpPr/>
            <p:nvPr/>
          </p:nvSpPr>
          <p:spPr>
            <a:xfrm>
              <a:off x="12327946" y="6469284"/>
              <a:ext cx="1297423" cy="1265296"/>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6" name="Shape"/>
            <p:cNvSpPr/>
            <p:nvPr/>
          </p:nvSpPr>
          <p:spPr>
            <a:xfrm>
              <a:off x="9233561" y="4553231"/>
              <a:ext cx="1588645" cy="1597370"/>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7" name="Shape"/>
            <p:cNvSpPr/>
            <p:nvPr/>
          </p:nvSpPr>
          <p:spPr>
            <a:xfrm>
              <a:off x="1155295" y="3403600"/>
              <a:ext cx="1963704" cy="1298255"/>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8" name="Shape"/>
            <p:cNvSpPr/>
            <p:nvPr/>
          </p:nvSpPr>
          <p:spPr>
            <a:xfrm>
              <a:off x="14354362" y="4416370"/>
              <a:ext cx="501469" cy="88582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9" name="Shape"/>
            <p:cNvSpPr/>
            <p:nvPr/>
          </p:nvSpPr>
          <p:spPr>
            <a:xfrm>
              <a:off x="12136258" y="6770377"/>
              <a:ext cx="2298328" cy="1266071"/>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0" name="Shape"/>
            <p:cNvSpPr/>
            <p:nvPr/>
          </p:nvSpPr>
          <p:spPr>
            <a:xfrm>
              <a:off x="3318627" y="6195562"/>
              <a:ext cx="1555965" cy="1921106"/>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1" name="Shape"/>
            <p:cNvSpPr/>
            <p:nvPr/>
          </p:nvSpPr>
          <p:spPr>
            <a:xfrm>
              <a:off x="5345039" y="8412710"/>
              <a:ext cx="4042863" cy="3838468"/>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2" name="Shape"/>
            <p:cNvSpPr/>
            <p:nvPr/>
          </p:nvSpPr>
          <p:spPr>
            <a:xfrm>
              <a:off x="10246767" y="7947382"/>
              <a:ext cx="2448299" cy="894409"/>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3" name="Shape"/>
            <p:cNvSpPr/>
            <p:nvPr/>
          </p:nvSpPr>
          <p:spPr>
            <a:xfrm>
              <a:off x="6303476" y="5045930"/>
              <a:ext cx="2047285" cy="1204539"/>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4" name="Shape"/>
            <p:cNvSpPr/>
            <p:nvPr/>
          </p:nvSpPr>
          <p:spPr>
            <a:xfrm>
              <a:off x="12327946" y="8412710"/>
              <a:ext cx="1460284" cy="1099539"/>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5" name="Shape"/>
            <p:cNvSpPr/>
            <p:nvPr/>
          </p:nvSpPr>
          <p:spPr>
            <a:xfrm>
              <a:off x="15011574" y="5429141"/>
              <a:ext cx="197412" cy="310933"/>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6" name="Shape"/>
            <p:cNvSpPr/>
            <p:nvPr/>
          </p:nvSpPr>
          <p:spPr>
            <a:xfrm>
              <a:off x="12683939" y="5702863"/>
              <a:ext cx="1699838" cy="1077567"/>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7" name="Shape"/>
            <p:cNvSpPr/>
            <p:nvPr/>
          </p:nvSpPr>
          <p:spPr>
            <a:xfrm>
              <a:off x="771919" y="4306882"/>
              <a:ext cx="2311979" cy="1798974"/>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8" name="Shape"/>
            <p:cNvSpPr/>
            <p:nvPr/>
          </p:nvSpPr>
          <p:spPr>
            <a:xfrm>
              <a:off x="6522549" y="8193732"/>
              <a:ext cx="2532682" cy="1206381"/>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9" name="Shape"/>
            <p:cNvSpPr/>
            <p:nvPr/>
          </p:nvSpPr>
          <p:spPr>
            <a:xfrm>
              <a:off x="11561197" y="6003956"/>
              <a:ext cx="1225647" cy="1351503"/>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0" name="Shape"/>
            <p:cNvSpPr/>
            <p:nvPr/>
          </p:nvSpPr>
          <p:spPr>
            <a:xfrm>
              <a:off x="1757741" y="5949212"/>
              <a:ext cx="1803492" cy="2709206"/>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1" name="Shape"/>
            <p:cNvSpPr/>
            <p:nvPr/>
          </p:nvSpPr>
          <p:spPr>
            <a:xfrm>
              <a:off x="4605673" y="8138988"/>
              <a:ext cx="1916557" cy="2055802"/>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2" name="Shape"/>
            <p:cNvSpPr/>
            <p:nvPr/>
          </p:nvSpPr>
          <p:spPr>
            <a:xfrm>
              <a:off x="12875626" y="4553231"/>
              <a:ext cx="2211789" cy="1598413"/>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3" name="Shape"/>
            <p:cNvSpPr/>
            <p:nvPr/>
          </p:nvSpPr>
          <p:spPr>
            <a:xfrm>
              <a:off x="14217440" y="5894468"/>
              <a:ext cx="392202" cy="859578"/>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4" name="Shape"/>
            <p:cNvSpPr/>
            <p:nvPr/>
          </p:nvSpPr>
          <p:spPr>
            <a:xfrm>
              <a:off x="14737737" y="4306882"/>
              <a:ext cx="484888" cy="968319"/>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5" name="Shape"/>
            <p:cNvSpPr/>
            <p:nvPr/>
          </p:nvSpPr>
          <p:spPr>
            <a:xfrm>
              <a:off x="6276093" y="6086073"/>
              <a:ext cx="2425285" cy="1084249"/>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6" name="Shape"/>
            <p:cNvSpPr/>
            <p:nvPr/>
          </p:nvSpPr>
          <p:spPr>
            <a:xfrm>
              <a:off x="6330861" y="4005788"/>
              <a:ext cx="1946817" cy="1068745"/>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7" name="Shape"/>
            <p:cNvSpPr/>
            <p:nvPr/>
          </p:nvSpPr>
          <p:spPr>
            <a:xfrm>
              <a:off x="11999339" y="7646287"/>
              <a:ext cx="2551202" cy="1107559"/>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8" name="Shape"/>
            <p:cNvSpPr/>
            <p:nvPr/>
          </p:nvSpPr>
          <p:spPr>
            <a:xfrm>
              <a:off x="3318627" y="3732065"/>
              <a:ext cx="3059676" cy="1700178"/>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9" name="Shape"/>
            <p:cNvSpPr/>
            <p:nvPr/>
          </p:nvSpPr>
          <p:spPr>
            <a:xfrm>
              <a:off x="9972927" y="8768547"/>
              <a:ext cx="1030590" cy="178293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0" name="Shape"/>
            <p:cNvSpPr/>
            <p:nvPr/>
          </p:nvSpPr>
          <p:spPr>
            <a:xfrm>
              <a:off x="8548962" y="6852494"/>
              <a:ext cx="1977368" cy="1623300"/>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1" name="Shape"/>
            <p:cNvSpPr/>
            <p:nvPr/>
          </p:nvSpPr>
          <p:spPr>
            <a:xfrm>
              <a:off x="8083435" y="3868927"/>
              <a:ext cx="1953301" cy="2044040"/>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2" name="Shape"/>
            <p:cNvSpPr/>
            <p:nvPr/>
          </p:nvSpPr>
          <p:spPr>
            <a:xfrm>
              <a:off x="9863392" y="4142648"/>
              <a:ext cx="2256236" cy="2183548"/>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3" name="Shape"/>
            <p:cNvSpPr/>
            <p:nvPr/>
          </p:nvSpPr>
          <p:spPr>
            <a:xfrm>
              <a:off x="14902037" y="3403600"/>
              <a:ext cx="1089260" cy="1614773"/>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4" name="Shape"/>
            <p:cNvSpPr/>
            <p:nvPr/>
          </p:nvSpPr>
          <p:spPr>
            <a:xfrm>
              <a:off x="13122080" y="6524028"/>
              <a:ext cx="1324538" cy="629588"/>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5" name="Shape"/>
            <p:cNvSpPr/>
            <p:nvPr/>
          </p:nvSpPr>
          <p:spPr>
            <a:xfrm>
              <a:off x="14573430" y="5100675"/>
              <a:ext cx="1014010" cy="530764"/>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6" name="Shape"/>
            <p:cNvSpPr/>
            <p:nvPr/>
          </p:nvSpPr>
          <p:spPr>
            <a:xfrm>
              <a:off x="9178793" y="9562341"/>
              <a:ext cx="1691817" cy="1419799"/>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7" name="Shape"/>
            <p:cNvSpPr/>
            <p:nvPr/>
          </p:nvSpPr>
          <p:spPr>
            <a:xfrm>
              <a:off x="10411071" y="7180960"/>
              <a:ext cx="2140550" cy="1102479"/>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8" name="Shape"/>
            <p:cNvSpPr/>
            <p:nvPr/>
          </p:nvSpPr>
          <p:spPr>
            <a:xfrm>
              <a:off x="6796389" y="7126216"/>
              <a:ext cx="2142915" cy="1101676"/>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9" name="Shape"/>
            <p:cNvSpPr/>
            <p:nvPr/>
          </p:nvSpPr>
          <p:spPr>
            <a:xfrm>
              <a:off x="10794447" y="6250306"/>
              <a:ext cx="899339" cy="1516218"/>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0" name="Shape"/>
            <p:cNvSpPr/>
            <p:nvPr/>
          </p:nvSpPr>
          <p:spPr>
            <a:xfrm>
              <a:off x="9753855" y="6086073"/>
              <a:ext cx="1173124" cy="1995551"/>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1" name="Shape"/>
            <p:cNvSpPr/>
            <p:nvPr/>
          </p:nvSpPr>
          <p:spPr>
            <a:xfrm>
              <a:off x="2743564" y="3677321"/>
              <a:ext cx="1707313" cy="2613057"/>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2" name="Shape"/>
            <p:cNvSpPr/>
            <p:nvPr/>
          </p:nvSpPr>
          <p:spPr>
            <a:xfrm>
              <a:off x="8302504" y="5839723"/>
              <a:ext cx="1782310" cy="110651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3" name="Shape"/>
            <p:cNvSpPr/>
            <p:nvPr/>
          </p:nvSpPr>
          <p:spPr>
            <a:xfrm>
              <a:off x="11643348" y="8576943"/>
              <a:ext cx="1588645" cy="1605924"/>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4" name="Shape"/>
            <p:cNvSpPr/>
            <p:nvPr/>
          </p:nvSpPr>
          <p:spPr>
            <a:xfrm>
              <a:off x="11205205" y="10000296"/>
              <a:ext cx="2698016" cy="2356012"/>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5" name="Shape"/>
            <p:cNvSpPr/>
            <p:nvPr/>
          </p:nvSpPr>
          <p:spPr>
            <a:xfrm>
              <a:off x="14135290" y="6469284"/>
              <a:ext cx="304327" cy="498875"/>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6" name="Shape"/>
            <p:cNvSpPr/>
            <p:nvPr/>
          </p:nvSpPr>
          <p:spPr>
            <a:xfrm>
              <a:off x="13834062" y="6852494"/>
              <a:ext cx="56266" cy="70436"/>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7" name="Shape"/>
            <p:cNvSpPr/>
            <p:nvPr/>
          </p:nvSpPr>
          <p:spPr>
            <a:xfrm>
              <a:off x="14573430" y="5456513"/>
              <a:ext cx="501470" cy="471582"/>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8" name="Shape"/>
            <p:cNvSpPr/>
            <p:nvPr/>
          </p:nvSpPr>
          <p:spPr>
            <a:xfrm>
              <a:off x="4769975" y="6715633"/>
              <a:ext cx="2058798" cy="1526640"/>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9" name="Shape"/>
            <p:cNvSpPr/>
            <p:nvPr/>
          </p:nvSpPr>
          <p:spPr>
            <a:xfrm>
              <a:off x="635000" y="5730235"/>
              <a:ext cx="2542658" cy="37533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0" name="Shape"/>
            <p:cNvSpPr/>
            <p:nvPr/>
          </p:nvSpPr>
          <p:spPr>
            <a:xfrm>
              <a:off x="2880484" y="7974754"/>
              <a:ext cx="1880653" cy="2187555"/>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1" name="Shape"/>
            <p:cNvSpPr/>
            <p:nvPr/>
          </p:nvSpPr>
          <p:spPr>
            <a:xfrm>
              <a:off x="8959723" y="8303220"/>
              <a:ext cx="1459267" cy="1334929"/>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2" name="Shape"/>
            <p:cNvSpPr/>
            <p:nvPr/>
          </p:nvSpPr>
          <p:spPr>
            <a:xfrm>
              <a:off x="10876599" y="8686432"/>
              <a:ext cx="1135313" cy="1800603"/>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04" name="Shape"/>
          <p:cNvSpPr/>
          <p:nvPr/>
        </p:nvSpPr>
        <p:spPr>
          <a:xfrm>
            <a:off x="20701000" y="10502900"/>
            <a:ext cx="2755901" cy="1676400"/>
          </a:xfrm>
          <a:custGeom>
            <a:avLst/>
            <a:gdLst/>
            <a:ahLst/>
            <a:cxnLst>
              <a:cxn ang="0">
                <a:pos x="wd2" y="hd2"/>
              </a:cxn>
              <a:cxn ang="5400000">
                <a:pos x="wd2" y="hd2"/>
              </a:cxn>
              <a:cxn ang="10800000">
                <a:pos x="wd2" y="hd2"/>
              </a:cxn>
              <a:cxn ang="16200000">
                <a:pos x="wd2" y="hd2"/>
              </a:cxn>
            </a:cxnLst>
            <a:rect l="0" t="0" r="r" b="b"/>
            <a:pathLst>
              <a:path w="21600" h="21600" extrusionOk="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5" name="Shape"/>
          <p:cNvSpPr/>
          <p:nvPr/>
        </p:nvSpPr>
        <p:spPr>
          <a:xfrm>
            <a:off x="13957300" y="10033000"/>
            <a:ext cx="5537200" cy="2971800"/>
          </a:xfrm>
          <a:custGeom>
            <a:avLst/>
            <a:gdLst/>
            <a:ahLst/>
            <a:cxnLst>
              <a:cxn ang="0">
                <a:pos x="wd2" y="hd2"/>
              </a:cxn>
              <a:cxn ang="5400000">
                <a:pos x="wd2" y="hd2"/>
              </a:cxn>
              <a:cxn ang="10800000">
                <a:pos x="wd2" y="hd2"/>
              </a:cxn>
              <a:cxn ang="16200000">
                <a:pos x="wd2" y="hd2"/>
              </a:cxn>
            </a:cxnLst>
            <a:rect l="0" t="0" r="r" b="b"/>
            <a:pathLst>
              <a:path w="21600" h="21600" extrusionOk="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6" name="Miami"/>
          <p:cNvSpPr/>
          <p:nvPr/>
        </p:nvSpPr>
        <p:spPr>
          <a:xfrm>
            <a:off x="12554269" y="117317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Miami</a:t>
            </a:r>
          </a:p>
        </p:txBody>
      </p:sp>
      <p:sp>
        <p:nvSpPr>
          <p:cNvPr id="1307" name="Los Angeles"/>
          <p:cNvSpPr/>
          <p:nvPr/>
        </p:nvSpPr>
        <p:spPr>
          <a:xfrm>
            <a:off x="997269" y="9293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Los Angeles</a:t>
            </a:r>
          </a:p>
        </p:txBody>
      </p:sp>
      <p:sp>
        <p:nvSpPr>
          <p:cNvPr id="1308" name="Seattle"/>
          <p:cNvSpPr/>
          <p:nvPr/>
        </p:nvSpPr>
        <p:spPr>
          <a:xfrm>
            <a:off x="476569" y="4086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Seattle</a:t>
            </a:r>
          </a:p>
        </p:txBody>
      </p:sp>
      <p:sp>
        <p:nvSpPr>
          <p:cNvPr id="1309" name="Denver"/>
          <p:cNvSpPr/>
          <p:nvPr/>
        </p:nvSpPr>
        <p:spPr>
          <a:xfrm>
            <a:off x="4756469" y="7274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Denver</a:t>
            </a:r>
          </a:p>
        </p:txBody>
      </p:sp>
      <p:grpSp>
        <p:nvGrpSpPr>
          <p:cNvPr id="1312" name="Group"/>
          <p:cNvGrpSpPr/>
          <p:nvPr/>
        </p:nvGrpSpPr>
        <p:grpSpPr>
          <a:xfrm>
            <a:off x="13361889" y="10640562"/>
            <a:ext cx="721559" cy="926133"/>
            <a:chOff x="0" y="0"/>
            <a:chExt cx="721557" cy="926131"/>
          </a:xfrm>
        </p:grpSpPr>
        <p:sp>
          <p:nvSpPr>
            <p:cNvPr id="1310"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1"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5" name="Group"/>
          <p:cNvGrpSpPr/>
          <p:nvPr/>
        </p:nvGrpSpPr>
        <p:grpSpPr>
          <a:xfrm>
            <a:off x="5564090" y="6195562"/>
            <a:ext cx="721559" cy="926133"/>
            <a:chOff x="0" y="0"/>
            <a:chExt cx="721557" cy="926131"/>
          </a:xfrm>
        </p:grpSpPr>
        <p:sp>
          <p:nvSpPr>
            <p:cNvPr id="131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8" name="Group"/>
          <p:cNvGrpSpPr/>
          <p:nvPr/>
        </p:nvGrpSpPr>
        <p:grpSpPr>
          <a:xfrm>
            <a:off x="1804890" y="8108164"/>
            <a:ext cx="721559" cy="926132"/>
            <a:chOff x="0" y="0"/>
            <a:chExt cx="721557" cy="926131"/>
          </a:xfrm>
        </p:grpSpPr>
        <p:sp>
          <p:nvSpPr>
            <p:cNvPr id="131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21" name="Group"/>
          <p:cNvGrpSpPr/>
          <p:nvPr/>
        </p:nvGrpSpPr>
        <p:grpSpPr>
          <a:xfrm>
            <a:off x="1284190" y="2951964"/>
            <a:ext cx="721559" cy="926132"/>
            <a:chOff x="0" y="0"/>
            <a:chExt cx="721557" cy="926131"/>
          </a:xfrm>
        </p:grpSpPr>
        <p:sp>
          <p:nvSpPr>
            <p:cNvPr id="131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0"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22"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32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32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Europe"/>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Europe</a:t>
            </a:r>
          </a:p>
        </p:txBody>
      </p:sp>
      <p:grpSp>
        <p:nvGrpSpPr>
          <p:cNvPr id="2" name="Group 1"/>
          <p:cNvGrpSpPr/>
          <p:nvPr/>
        </p:nvGrpSpPr>
        <p:grpSpPr>
          <a:xfrm>
            <a:off x="11071041" y="429678"/>
            <a:ext cx="13016534" cy="12217402"/>
            <a:chOff x="11071041" y="429678"/>
            <a:chExt cx="13016534" cy="12217402"/>
          </a:xfrm>
        </p:grpSpPr>
        <p:sp>
          <p:nvSpPr>
            <p:cNvPr id="1327" name="Shape"/>
            <p:cNvSpPr/>
            <p:nvPr/>
          </p:nvSpPr>
          <p:spPr>
            <a:xfrm>
              <a:off x="22468162" y="8944056"/>
              <a:ext cx="1042182"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8" name="Shape"/>
            <p:cNvSpPr/>
            <p:nvPr/>
          </p:nvSpPr>
          <p:spPr>
            <a:xfrm>
              <a:off x="22454297" y="8944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9" name="Shape"/>
            <p:cNvSpPr/>
            <p:nvPr/>
          </p:nvSpPr>
          <p:spPr>
            <a:xfrm>
              <a:off x="19638403" y="4860357"/>
              <a:ext cx="297173"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0" name="Shape"/>
            <p:cNvSpPr/>
            <p:nvPr/>
          </p:nvSpPr>
          <p:spPr>
            <a:xfrm>
              <a:off x="19745188" y="4700211"/>
              <a:ext cx="131003" cy="124124"/>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1" name="Shape"/>
            <p:cNvSpPr/>
            <p:nvPr/>
          </p:nvSpPr>
          <p:spPr>
            <a:xfrm>
              <a:off x="20012146" y="4514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2" name="Shape"/>
            <p:cNvSpPr/>
            <p:nvPr/>
          </p:nvSpPr>
          <p:spPr>
            <a:xfrm>
              <a:off x="19504924" y="5061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3" name="Shape"/>
            <p:cNvSpPr/>
            <p:nvPr/>
          </p:nvSpPr>
          <p:spPr>
            <a:xfrm>
              <a:off x="19504924" y="5581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4"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5"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6" name="Shape"/>
            <p:cNvSpPr/>
            <p:nvPr/>
          </p:nvSpPr>
          <p:spPr>
            <a:xfrm>
              <a:off x="19717458" y="6835480"/>
              <a:ext cx="4370117"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7" name="Shape"/>
            <p:cNvSpPr/>
            <p:nvPr/>
          </p:nvSpPr>
          <p:spPr>
            <a:xfrm>
              <a:off x="20866413" y="8330166"/>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8" name="Shape"/>
            <p:cNvSpPr/>
            <p:nvPr/>
          </p:nvSpPr>
          <p:spPr>
            <a:xfrm>
              <a:off x="11282603" y="8837292"/>
              <a:ext cx="3392016" cy="2852743"/>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9" name="Shape"/>
            <p:cNvSpPr/>
            <p:nvPr/>
          </p:nvSpPr>
          <p:spPr>
            <a:xfrm>
              <a:off x="14245841" y="10999252"/>
              <a:ext cx="297200" cy="197446"/>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0" name="Shape"/>
            <p:cNvSpPr/>
            <p:nvPr/>
          </p:nvSpPr>
          <p:spPr>
            <a:xfrm>
              <a:off x="14672974" y="10999252"/>
              <a:ext cx="133454" cy="99675"/>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1" name="Shape"/>
            <p:cNvSpPr/>
            <p:nvPr/>
          </p:nvSpPr>
          <p:spPr>
            <a:xfrm>
              <a:off x="13818709" y="11186087"/>
              <a:ext cx="132959" cy="99675"/>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2" name="Shape"/>
            <p:cNvSpPr/>
            <p:nvPr/>
          </p:nvSpPr>
          <p:spPr>
            <a:xfrm>
              <a:off x="13231400" y="7129079"/>
              <a:ext cx="3128498" cy="3030193"/>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3" name="Shape"/>
            <p:cNvSpPr/>
            <p:nvPr/>
          </p:nvSpPr>
          <p:spPr>
            <a:xfrm>
              <a:off x="12510612" y="5047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4" name="Shape"/>
            <p:cNvSpPr/>
            <p:nvPr/>
          </p:nvSpPr>
          <p:spPr>
            <a:xfrm>
              <a:off x="13338183" y="5153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5" name="Shape"/>
            <p:cNvSpPr/>
            <p:nvPr/>
          </p:nvSpPr>
          <p:spPr>
            <a:xfrm>
              <a:off x="16141246" y="10305290"/>
              <a:ext cx="250771" cy="474545"/>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6" name="Shape"/>
            <p:cNvSpPr/>
            <p:nvPr/>
          </p:nvSpPr>
          <p:spPr>
            <a:xfrm>
              <a:off x="15900985" y="10812415"/>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7" name="Shape"/>
            <p:cNvSpPr/>
            <p:nvPr/>
          </p:nvSpPr>
          <p:spPr>
            <a:xfrm>
              <a:off x="16995513" y="11960120"/>
              <a:ext cx="924372" cy="589859"/>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8"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9"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0" name="Shape"/>
            <p:cNvSpPr/>
            <p:nvPr/>
          </p:nvSpPr>
          <p:spPr>
            <a:xfrm>
              <a:off x="14913237" y="4032942"/>
              <a:ext cx="68409" cy="977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1" name="Shape"/>
            <p:cNvSpPr/>
            <p:nvPr/>
          </p:nvSpPr>
          <p:spPr>
            <a:xfrm>
              <a:off x="15367068" y="3632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2" name="Shape"/>
            <p:cNvSpPr/>
            <p:nvPr/>
          </p:nvSpPr>
          <p:spPr>
            <a:xfrm>
              <a:off x="14085666" y="4059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3" name="Shape"/>
            <p:cNvSpPr/>
            <p:nvPr/>
          </p:nvSpPr>
          <p:spPr>
            <a:xfrm>
              <a:off x="14112364" y="4379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4"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5"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6" name="Shape"/>
            <p:cNvSpPr/>
            <p:nvPr/>
          </p:nvSpPr>
          <p:spPr>
            <a:xfrm>
              <a:off x="13311487" y="5260719"/>
              <a:ext cx="1911336" cy="1835231"/>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7" name="Shape"/>
            <p:cNvSpPr/>
            <p:nvPr/>
          </p:nvSpPr>
          <p:spPr>
            <a:xfrm>
              <a:off x="13631836" y="5981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8" name="Shape"/>
            <p:cNvSpPr/>
            <p:nvPr/>
          </p:nvSpPr>
          <p:spPr>
            <a:xfrm>
              <a:off x="14058970" y="4166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9" name="Shape"/>
            <p:cNvSpPr/>
            <p:nvPr/>
          </p:nvSpPr>
          <p:spPr>
            <a:xfrm>
              <a:off x="15714112" y="8890675"/>
              <a:ext cx="3097253" cy="3247682"/>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0" name="Shape"/>
            <p:cNvSpPr/>
            <p:nvPr/>
          </p:nvSpPr>
          <p:spPr>
            <a:xfrm>
              <a:off x="15687416" y="8570385"/>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1" name="Shape"/>
            <p:cNvSpPr/>
            <p:nvPr/>
          </p:nvSpPr>
          <p:spPr>
            <a:xfrm>
              <a:off x="16595077" y="8303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2" name="Shape"/>
            <p:cNvSpPr/>
            <p:nvPr/>
          </p:nvSpPr>
          <p:spPr>
            <a:xfrm>
              <a:off x="15954375" y="6061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3" name="Shape"/>
            <p:cNvSpPr/>
            <p:nvPr/>
          </p:nvSpPr>
          <p:spPr>
            <a:xfrm>
              <a:off x="16781948" y="5367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4" name="Shape"/>
            <p:cNvSpPr/>
            <p:nvPr/>
          </p:nvSpPr>
          <p:spPr>
            <a:xfrm>
              <a:off x="15233587" y="7075698"/>
              <a:ext cx="755683"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5" name="Shape"/>
            <p:cNvSpPr/>
            <p:nvPr/>
          </p:nvSpPr>
          <p:spPr>
            <a:xfrm>
              <a:off x="15847593" y="7582823"/>
              <a:ext cx="163748" cy="263886"/>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6" name="Shape"/>
            <p:cNvSpPr/>
            <p:nvPr/>
          </p:nvSpPr>
          <p:spPr>
            <a:xfrm>
              <a:off x="15594500" y="6502357"/>
              <a:ext cx="889202"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7" name="Shape"/>
            <p:cNvSpPr/>
            <p:nvPr/>
          </p:nvSpPr>
          <p:spPr>
            <a:xfrm>
              <a:off x="16915427" y="5100575"/>
              <a:ext cx="527465"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8" name="Shape"/>
            <p:cNvSpPr/>
            <p:nvPr/>
          </p:nvSpPr>
          <p:spPr>
            <a:xfrm>
              <a:off x="17155690" y="5874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9" name="Shape"/>
            <p:cNvSpPr/>
            <p:nvPr/>
          </p:nvSpPr>
          <p:spPr>
            <a:xfrm>
              <a:off x="17369256" y="5714464"/>
              <a:ext cx="330467"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0" name="Shape"/>
            <p:cNvSpPr/>
            <p:nvPr/>
          </p:nvSpPr>
          <p:spPr>
            <a:xfrm>
              <a:off x="17342559" y="6141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1" name="Shape"/>
            <p:cNvSpPr/>
            <p:nvPr/>
          </p:nvSpPr>
          <p:spPr>
            <a:xfrm>
              <a:off x="17502738" y="6141518"/>
              <a:ext cx="66505"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2" name="Shape"/>
            <p:cNvSpPr/>
            <p:nvPr/>
          </p:nvSpPr>
          <p:spPr>
            <a:xfrm>
              <a:off x="17369256" y="7529444"/>
              <a:ext cx="2532079" cy="1225800"/>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3" name="Shape"/>
            <p:cNvSpPr/>
            <p:nvPr/>
          </p:nvSpPr>
          <p:spPr>
            <a:xfrm>
              <a:off x="18276914" y="8410239"/>
              <a:ext cx="1662522" cy="1048295"/>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4" name="Shape"/>
            <p:cNvSpPr/>
            <p:nvPr/>
          </p:nvSpPr>
          <p:spPr>
            <a:xfrm>
              <a:off x="17929867" y="6088136"/>
              <a:ext cx="2330281"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5" name="Shape"/>
            <p:cNvSpPr/>
            <p:nvPr/>
          </p:nvSpPr>
          <p:spPr>
            <a:xfrm>
              <a:off x="20118927" y="11773285"/>
              <a:ext cx="461025"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6" name="Shape"/>
            <p:cNvSpPr/>
            <p:nvPr/>
          </p:nvSpPr>
          <p:spPr>
            <a:xfrm>
              <a:off x="16461597" y="429678"/>
              <a:ext cx="4187821"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7" name="Shape"/>
            <p:cNvSpPr/>
            <p:nvPr/>
          </p:nvSpPr>
          <p:spPr>
            <a:xfrm>
              <a:off x="17609522" y="1283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8" name="Shape"/>
            <p:cNvSpPr/>
            <p:nvPr/>
          </p:nvSpPr>
          <p:spPr>
            <a:xfrm>
              <a:off x="19318053" y="830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9" name="Shape"/>
            <p:cNvSpPr/>
            <p:nvPr/>
          </p:nvSpPr>
          <p:spPr>
            <a:xfrm>
              <a:off x="19851971" y="9878236"/>
              <a:ext cx="1713279" cy="1082074"/>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0" name="Shape"/>
            <p:cNvSpPr/>
            <p:nvPr/>
          </p:nvSpPr>
          <p:spPr>
            <a:xfrm>
              <a:off x="19398140" y="8383547"/>
              <a:ext cx="2369936" cy="1773117"/>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1" name="Shape"/>
            <p:cNvSpPr/>
            <p:nvPr/>
          </p:nvSpPr>
          <p:spPr>
            <a:xfrm>
              <a:off x="20959331" y="10611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2" name="Shape"/>
            <p:cNvSpPr/>
            <p:nvPr/>
          </p:nvSpPr>
          <p:spPr>
            <a:xfrm>
              <a:off x="19291359" y="10718485"/>
              <a:ext cx="1809192" cy="1928595"/>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3" name="Shape"/>
            <p:cNvSpPr/>
            <p:nvPr/>
          </p:nvSpPr>
          <p:spPr>
            <a:xfrm>
              <a:off x="19118349" y="10544483"/>
              <a:ext cx="461444" cy="986283"/>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4" name="Shape"/>
            <p:cNvSpPr/>
            <p:nvPr/>
          </p:nvSpPr>
          <p:spPr>
            <a:xfrm>
              <a:off x="17582824" y="9036959"/>
              <a:ext cx="2549716" cy="2081522"/>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5"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6"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7"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8"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9" name="Shape"/>
            <p:cNvSpPr/>
            <p:nvPr/>
          </p:nvSpPr>
          <p:spPr>
            <a:xfrm rot="1165239">
              <a:off x="11071041" y="9288782"/>
              <a:ext cx="952501" cy="1714501"/>
            </a:xfrm>
            <a:custGeom>
              <a:avLst/>
              <a:gdLst/>
              <a:ahLst/>
              <a:cxnLst>
                <a:cxn ang="0">
                  <a:pos x="wd2" y="hd2"/>
                </a:cxn>
                <a:cxn ang="5400000">
                  <a:pos x="wd2" y="hd2"/>
                </a:cxn>
                <a:cxn ang="10800000">
                  <a:pos x="wd2" y="hd2"/>
                </a:cxn>
                <a:cxn ang="16200000">
                  <a:pos x="wd2" y="hd2"/>
                </a:cxn>
              </a:cxnLst>
              <a:rect l="0" t="0" r="r" b="b"/>
              <a:pathLst>
                <a:path w="21600" h="21600" extrusionOk="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91" name="Paris"/>
          <p:cNvSpPr/>
          <p:nvPr/>
        </p:nvSpPr>
        <p:spPr>
          <a:xfrm>
            <a:off x="14217969" y="81757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392" name="London"/>
          <p:cNvSpPr/>
          <p:nvPr/>
        </p:nvSpPr>
        <p:spPr>
          <a:xfrm>
            <a:off x="13367069" y="68168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sp>
        <p:nvSpPr>
          <p:cNvPr id="1393" name="Lisboa"/>
          <p:cNvSpPr/>
          <p:nvPr/>
        </p:nvSpPr>
        <p:spPr>
          <a:xfrm>
            <a:off x="10192069" y="10068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Lisboa</a:t>
            </a:r>
          </a:p>
        </p:txBody>
      </p:sp>
      <p:sp>
        <p:nvSpPr>
          <p:cNvPr id="1394" name="Stockholm"/>
          <p:cNvSpPr/>
          <p:nvPr/>
        </p:nvSpPr>
        <p:spPr>
          <a:xfrm>
            <a:off x="17316769" y="5559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Stockholm</a:t>
            </a:r>
          </a:p>
        </p:txBody>
      </p:sp>
      <p:grpSp>
        <p:nvGrpSpPr>
          <p:cNvPr id="1397" name="Group"/>
          <p:cNvGrpSpPr/>
          <p:nvPr/>
        </p:nvGrpSpPr>
        <p:grpSpPr>
          <a:xfrm>
            <a:off x="18124389" y="4544562"/>
            <a:ext cx="721559" cy="926133"/>
            <a:chOff x="0" y="0"/>
            <a:chExt cx="721557" cy="926131"/>
          </a:xfrm>
        </p:grpSpPr>
        <p:sp>
          <p:nvSpPr>
            <p:cNvPr id="139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6"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0" name="Group"/>
          <p:cNvGrpSpPr/>
          <p:nvPr/>
        </p:nvGrpSpPr>
        <p:grpSpPr>
          <a:xfrm>
            <a:off x="14174689" y="5789162"/>
            <a:ext cx="721559" cy="926133"/>
            <a:chOff x="0" y="0"/>
            <a:chExt cx="721557" cy="926131"/>
          </a:xfrm>
        </p:grpSpPr>
        <p:sp>
          <p:nvSpPr>
            <p:cNvPr id="139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3" name="Group"/>
          <p:cNvGrpSpPr/>
          <p:nvPr/>
        </p:nvGrpSpPr>
        <p:grpSpPr>
          <a:xfrm>
            <a:off x="15025589" y="7211562"/>
            <a:ext cx="721559" cy="926133"/>
            <a:chOff x="0" y="0"/>
            <a:chExt cx="721557" cy="926131"/>
          </a:xfrm>
        </p:grpSpPr>
        <p:sp>
          <p:nvSpPr>
            <p:cNvPr id="14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6" name="Group"/>
          <p:cNvGrpSpPr/>
          <p:nvPr/>
        </p:nvGrpSpPr>
        <p:grpSpPr>
          <a:xfrm>
            <a:off x="10999690" y="8964162"/>
            <a:ext cx="721559" cy="926133"/>
            <a:chOff x="0" y="0"/>
            <a:chExt cx="721557" cy="926131"/>
          </a:xfrm>
        </p:grpSpPr>
        <p:sp>
          <p:nvSpPr>
            <p:cNvPr id="140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07"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0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0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Canad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Canada</a:t>
            </a:r>
          </a:p>
        </p:txBody>
      </p:sp>
      <p:sp>
        <p:nvSpPr>
          <p:cNvPr id="1412" name="Shape"/>
          <p:cNvSpPr/>
          <p:nvPr/>
        </p:nvSpPr>
        <p:spPr>
          <a:xfrm>
            <a:off x="1004724" y="2299257"/>
            <a:ext cx="13589001" cy="9677401"/>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413" name="Toronto"/>
          <p:cNvSpPr/>
          <p:nvPr/>
        </p:nvSpPr>
        <p:spPr>
          <a:xfrm>
            <a:off x="7664769" y="11782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Toronto</a:t>
            </a:r>
          </a:p>
        </p:txBody>
      </p:sp>
      <p:sp>
        <p:nvSpPr>
          <p:cNvPr id="1414" name="Montreal"/>
          <p:cNvSpPr/>
          <p:nvPr/>
        </p:nvSpPr>
        <p:spPr>
          <a:xfrm>
            <a:off x="9074469" y="11274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Montreal</a:t>
            </a:r>
          </a:p>
        </p:txBody>
      </p:sp>
      <p:grpSp>
        <p:nvGrpSpPr>
          <p:cNvPr id="1417" name="Group"/>
          <p:cNvGrpSpPr/>
          <p:nvPr/>
        </p:nvGrpSpPr>
        <p:grpSpPr>
          <a:xfrm>
            <a:off x="9882090" y="10081762"/>
            <a:ext cx="721559" cy="926133"/>
            <a:chOff x="0" y="0"/>
            <a:chExt cx="721557" cy="926131"/>
          </a:xfrm>
        </p:grpSpPr>
        <p:sp>
          <p:nvSpPr>
            <p:cNvPr id="141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20" name="Group"/>
          <p:cNvGrpSpPr/>
          <p:nvPr/>
        </p:nvGrpSpPr>
        <p:grpSpPr>
          <a:xfrm>
            <a:off x="8472390" y="10590228"/>
            <a:ext cx="721559" cy="926133"/>
            <a:chOff x="0" y="0"/>
            <a:chExt cx="721557" cy="926131"/>
          </a:xfrm>
        </p:grpSpPr>
        <p:sp>
          <p:nvSpPr>
            <p:cNvPr id="141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21"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2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2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5" name="Shape"/>
          <p:cNvSpPr/>
          <p:nvPr/>
        </p:nvSpPr>
        <p:spPr>
          <a:xfrm>
            <a:off x="96320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26" name="Mexico"/>
          <p:cNvSpPr/>
          <p:nvPr/>
        </p:nvSpPr>
        <p:spPr>
          <a:xfrm>
            <a:off x="16224569" y="10017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Mexico</a:t>
            </a:r>
          </a:p>
        </p:txBody>
      </p:sp>
      <p:sp>
        <p:nvSpPr>
          <p:cNvPr id="1427" name="Monterrey"/>
          <p:cNvSpPr/>
          <p:nvPr/>
        </p:nvSpPr>
        <p:spPr>
          <a:xfrm>
            <a:off x="14510069" y="6080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Monterrey</a:t>
            </a:r>
          </a:p>
        </p:txBody>
      </p:sp>
      <p:sp>
        <p:nvSpPr>
          <p:cNvPr id="1428" name="Mexico"/>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Mexico</a:t>
            </a:r>
          </a:p>
        </p:txBody>
      </p:sp>
      <p:grpSp>
        <p:nvGrpSpPr>
          <p:cNvPr id="1431" name="Group"/>
          <p:cNvGrpSpPr/>
          <p:nvPr/>
        </p:nvGrpSpPr>
        <p:grpSpPr>
          <a:xfrm>
            <a:off x="15317689" y="5016983"/>
            <a:ext cx="721559" cy="926133"/>
            <a:chOff x="0" y="0"/>
            <a:chExt cx="721557" cy="926131"/>
          </a:xfrm>
        </p:grpSpPr>
        <p:sp>
          <p:nvSpPr>
            <p:cNvPr id="142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0"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34" name="Group"/>
          <p:cNvGrpSpPr/>
          <p:nvPr/>
        </p:nvGrpSpPr>
        <p:grpSpPr>
          <a:xfrm>
            <a:off x="17032189" y="8979383"/>
            <a:ext cx="721559" cy="926133"/>
            <a:chOff x="0" y="0"/>
            <a:chExt cx="721557" cy="926131"/>
          </a:xfrm>
        </p:grpSpPr>
        <p:sp>
          <p:nvSpPr>
            <p:cNvPr id="1432"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3"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35"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3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3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 name="France"/>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France</a:t>
            </a:r>
          </a:p>
        </p:txBody>
      </p:sp>
      <p:sp>
        <p:nvSpPr>
          <p:cNvPr id="1440" name="Shape"/>
          <p:cNvSpPr/>
          <p:nvPr/>
        </p:nvSpPr>
        <p:spPr>
          <a:xfrm>
            <a:off x="1009563" y="22949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1" name="Paris"/>
          <p:cNvSpPr/>
          <p:nvPr/>
        </p:nvSpPr>
        <p:spPr>
          <a:xfrm>
            <a:off x="6674169" y="5191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442" name="Toulouse"/>
          <p:cNvSpPr/>
          <p:nvPr/>
        </p:nvSpPr>
        <p:spPr>
          <a:xfrm>
            <a:off x="5277169" y="10436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Toulouse</a:t>
            </a:r>
          </a:p>
        </p:txBody>
      </p:sp>
      <p:grpSp>
        <p:nvGrpSpPr>
          <p:cNvPr id="1445" name="Group"/>
          <p:cNvGrpSpPr/>
          <p:nvPr/>
        </p:nvGrpSpPr>
        <p:grpSpPr>
          <a:xfrm>
            <a:off x="7481790" y="4127983"/>
            <a:ext cx="721559" cy="926133"/>
            <a:chOff x="0" y="0"/>
            <a:chExt cx="721557" cy="926131"/>
          </a:xfrm>
        </p:grpSpPr>
        <p:sp>
          <p:nvSpPr>
            <p:cNvPr id="144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48" name="Group"/>
          <p:cNvGrpSpPr/>
          <p:nvPr/>
        </p:nvGrpSpPr>
        <p:grpSpPr>
          <a:xfrm>
            <a:off x="6097490" y="9334837"/>
            <a:ext cx="721559" cy="926133"/>
            <a:chOff x="0" y="0"/>
            <a:chExt cx="721557" cy="926131"/>
          </a:xfrm>
        </p:grpSpPr>
        <p:sp>
          <p:nvSpPr>
            <p:cNvPr id="144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49"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5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5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 name="Germany"/>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Germany</a:t>
            </a:r>
          </a:p>
        </p:txBody>
      </p:sp>
      <p:sp>
        <p:nvSpPr>
          <p:cNvPr id="1454" name="Shape"/>
          <p:cNvSpPr/>
          <p:nvPr/>
        </p:nvSpPr>
        <p:spPr>
          <a:xfrm>
            <a:off x="12510527" y="1055014"/>
            <a:ext cx="8928101" cy="116078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175">
            <a:solidFill>
              <a:srgbClr val="FFFFFF"/>
            </a:solidFill>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455" name="Berlin"/>
          <p:cNvSpPr/>
          <p:nvPr/>
        </p:nvSpPr>
        <p:spPr>
          <a:xfrm>
            <a:off x="18421669" y="5102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Berlin</a:t>
            </a:r>
          </a:p>
        </p:txBody>
      </p:sp>
      <p:sp>
        <p:nvSpPr>
          <p:cNvPr id="1456" name="Munich"/>
          <p:cNvSpPr/>
          <p:nvPr/>
        </p:nvSpPr>
        <p:spPr>
          <a:xfrm>
            <a:off x="16034069" y="106141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Munich</a:t>
            </a:r>
          </a:p>
        </p:txBody>
      </p:sp>
      <p:sp>
        <p:nvSpPr>
          <p:cNvPr id="1457" name="Gamburg"/>
          <p:cNvSpPr/>
          <p:nvPr/>
        </p:nvSpPr>
        <p:spPr>
          <a:xfrm>
            <a:off x="15665769" y="3146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Gamburg</a:t>
            </a:r>
          </a:p>
        </p:txBody>
      </p:sp>
      <p:grpSp>
        <p:nvGrpSpPr>
          <p:cNvPr id="1460" name="Group"/>
          <p:cNvGrpSpPr/>
          <p:nvPr/>
        </p:nvGrpSpPr>
        <p:grpSpPr>
          <a:xfrm>
            <a:off x="16803589" y="9563583"/>
            <a:ext cx="721559" cy="926133"/>
            <a:chOff x="0" y="0"/>
            <a:chExt cx="721557" cy="926131"/>
          </a:xfrm>
        </p:grpSpPr>
        <p:sp>
          <p:nvSpPr>
            <p:cNvPr id="145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5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3" name="Group"/>
          <p:cNvGrpSpPr/>
          <p:nvPr/>
        </p:nvGrpSpPr>
        <p:grpSpPr>
          <a:xfrm>
            <a:off x="19165789" y="4013684"/>
            <a:ext cx="721559" cy="926133"/>
            <a:chOff x="0" y="0"/>
            <a:chExt cx="721557" cy="926131"/>
          </a:xfrm>
        </p:grpSpPr>
        <p:sp>
          <p:nvSpPr>
            <p:cNvPr id="146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6" name="Group"/>
          <p:cNvGrpSpPr/>
          <p:nvPr/>
        </p:nvGrpSpPr>
        <p:grpSpPr>
          <a:xfrm>
            <a:off x="16473389" y="2083284"/>
            <a:ext cx="721559" cy="926133"/>
            <a:chOff x="0" y="0"/>
            <a:chExt cx="721557" cy="926131"/>
          </a:xfrm>
        </p:grpSpPr>
        <p:sp>
          <p:nvSpPr>
            <p:cNvPr id="146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5"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67"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6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6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Australi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Helvetica Neue Medium"/>
                <a:ea typeface="Helvetica Neue Medium"/>
                <a:cs typeface="Helvetica Neue Medium"/>
                <a:sym typeface="Helvetica Neue Medium"/>
              </a:defRPr>
            </a:lvl1pPr>
          </a:lstStyle>
          <a:p>
            <a:r>
              <a:rPr dirty="0">
                <a:solidFill>
                  <a:schemeClr val="tx1"/>
                </a:solidFill>
                <a:latin typeface="Ubuntu Medium" charset="0"/>
                <a:ea typeface="Ubuntu Medium" charset="0"/>
                <a:cs typeface="Ubuntu Medium" charset="0"/>
              </a:rPr>
              <a:t>Australia</a:t>
            </a:r>
          </a:p>
        </p:txBody>
      </p:sp>
      <p:sp>
        <p:nvSpPr>
          <p:cNvPr id="1472" name="Shape"/>
          <p:cNvSpPr/>
          <p:nvPr/>
        </p:nvSpPr>
        <p:spPr>
          <a:xfrm>
            <a:off x="830843" y="2593451"/>
            <a:ext cx="12788901" cy="99060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3" name="Melbourne"/>
          <p:cNvSpPr/>
          <p:nvPr/>
        </p:nvSpPr>
        <p:spPr>
          <a:xfrm>
            <a:off x="8693469" y="10563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Melbourne</a:t>
            </a:r>
          </a:p>
        </p:txBody>
      </p:sp>
      <p:sp>
        <p:nvSpPr>
          <p:cNvPr id="1474" name="Sydney"/>
          <p:cNvSpPr/>
          <p:nvPr/>
        </p:nvSpPr>
        <p:spPr>
          <a:xfrm>
            <a:off x="11271569" y="8988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Sydney</a:t>
            </a:r>
          </a:p>
        </p:txBody>
      </p:sp>
      <p:grpSp>
        <p:nvGrpSpPr>
          <p:cNvPr id="1477" name="Group"/>
          <p:cNvGrpSpPr/>
          <p:nvPr/>
        </p:nvGrpSpPr>
        <p:grpSpPr>
          <a:xfrm>
            <a:off x="12079190" y="7912583"/>
            <a:ext cx="721559" cy="926133"/>
            <a:chOff x="0" y="0"/>
            <a:chExt cx="721557" cy="926131"/>
          </a:xfrm>
        </p:grpSpPr>
        <p:sp>
          <p:nvSpPr>
            <p:cNvPr id="147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80" name="Group"/>
          <p:cNvGrpSpPr/>
          <p:nvPr/>
        </p:nvGrpSpPr>
        <p:grpSpPr>
          <a:xfrm>
            <a:off x="9501090" y="9563583"/>
            <a:ext cx="721559" cy="926133"/>
            <a:chOff x="0" y="0"/>
            <a:chExt cx="721557" cy="926131"/>
          </a:xfrm>
        </p:grpSpPr>
        <p:sp>
          <p:nvSpPr>
            <p:cNvPr id="147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81"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8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 name="South Kore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South Korea</a:t>
            </a:r>
          </a:p>
        </p:txBody>
      </p:sp>
      <p:sp>
        <p:nvSpPr>
          <p:cNvPr id="1486"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87" name="Seoul"/>
          <p:cNvSpPr/>
          <p:nvPr/>
        </p:nvSpPr>
        <p:spPr>
          <a:xfrm>
            <a:off x="16199169" y="32354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Seoul</a:t>
            </a:r>
          </a:p>
        </p:txBody>
      </p:sp>
      <p:sp>
        <p:nvSpPr>
          <p:cNvPr id="1488" name="Busan"/>
          <p:cNvSpPr/>
          <p:nvPr/>
        </p:nvSpPr>
        <p:spPr>
          <a:xfrm>
            <a:off x="19463069" y="9115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Busan</a:t>
            </a:r>
          </a:p>
        </p:txBody>
      </p:sp>
      <p:sp>
        <p:nvSpPr>
          <p:cNvPr id="1489"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9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493" name="Group"/>
          <p:cNvGrpSpPr/>
          <p:nvPr/>
        </p:nvGrpSpPr>
        <p:grpSpPr>
          <a:xfrm>
            <a:off x="17006789" y="2197584"/>
            <a:ext cx="721559" cy="926133"/>
            <a:chOff x="0" y="0"/>
            <a:chExt cx="721557" cy="926131"/>
          </a:xfrm>
        </p:grpSpPr>
        <p:sp>
          <p:nvSpPr>
            <p:cNvPr id="149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96" name="Group"/>
          <p:cNvGrpSpPr/>
          <p:nvPr/>
        </p:nvGrpSpPr>
        <p:grpSpPr>
          <a:xfrm>
            <a:off x="20270689" y="8090383"/>
            <a:ext cx="721559" cy="926133"/>
            <a:chOff x="0" y="0"/>
            <a:chExt cx="721557" cy="926131"/>
          </a:xfrm>
        </p:grpSpPr>
        <p:sp>
          <p:nvSpPr>
            <p:cNvPr id="149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9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 name="United Arab Emirates"/>
          <p:cNvSpPr/>
          <p:nvPr/>
        </p:nvSpPr>
        <p:spPr>
          <a:xfrm>
            <a:off x="4794558" y="439452"/>
            <a:ext cx="147828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United Arab Emirates</a:t>
            </a:r>
          </a:p>
        </p:txBody>
      </p:sp>
      <p:sp>
        <p:nvSpPr>
          <p:cNvPr id="1500" name="Shape"/>
          <p:cNvSpPr/>
          <p:nvPr/>
        </p:nvSpPr>
        <p:spPr>
          <a:xfrm>
            <a:off x="585626" y="17051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nvGrpSpPr>
          <p:cNvPr id="1503" name="Group"/>
          <p:cNvGrpSpPr/>
          <p:nvPr/>
        </p:nvGrpSpPr>
        <p:grpSpPr>
          <a:xfrm>
            <a:off x="8252686" y="6544918"/>
            <a:ext cx="721559" cy="926133"/>
            <a:chOff x="0" y="0"/>
            <a:chExt cx="721557" cy="926131"/>
          </a:xfrm>
        </p:grpSpPr>
        <p:sp>
          <p:nvSpPr>
            <p:cNvPr id="15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2"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04" name="Abu Dhabi"/>
          <p:cNvSpPr/>
          <p:nvPr/>
        </p:nvSpPr>
        <p:spPr>
          <a:xfrm>
            <a:off x="7436169" y="76296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 Abu Dhabi</a:t>
            </a:r>
          </a:p>
        </p:txBody>
      </p:sp>
      <p:sp>
        <p:nvSpPr>
          <p:cNvPr id="1505" name="Dubai"/>
          <p:cNvSpPr/>
          <p:nvPr/>
        </p:nvSpPr>
        <p:spPr>
          <a:xfrm>
            <a:off x="9798369" y="49626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Dubai</a:t>
            </a:r>
          </a:p>
        </p:txBody>
      </p:sp>
      <p:sp>
        <p:nvSpPr>
          <p:cNvPr id="1506"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50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510" name="Group"/>
          <p:cNvGrpSpPr/>
          <p:nvPr/>
        </p:nvGrpSpPr>
        <p:grpSpPr>
          <a:xfrm>
            <a:off x="10605990" y="3924784"/>
            <a:ext cx="721559" cy="926133"/>
            <a:chOff x="0" y="0"/>
            <a:chExt cx="721557" cy="926131"/>
          </a:xfrm>
        </p:grpSpPr>
        <p:sp>
          <p:nvSpPr>
            <p:cNvPr id="150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1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ectangle"/>
          <p:cNvSpPr/>
          <p:nvPr/>
        </p:nvSpPr>
        <p:spPr>
          <a:xfrm>
            <a:off x="7892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2" name="Rectangle"/>
          <p:cNvSpPr/>
          <p:nvPr/>
        </p:nvSpPr>
        <p:spPr>
          <a:xfrm>
            <a:off x="54120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3" name="Rectangle"/>
          <p:cNvSpPr/>
          <p:nvPr/>
        </p:nvSpPr>
        <p:spPr>
          <a:xfrm>
            <a:off x="9996763" y="2231707"/>
            <a:ext cx="43434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4" name="Rectangle"/>
          <p:cNvSpPr/>
          <p:nvPr/>
        </p:nvSpPr>
        <p:spPr>
          <a:xfrm>
            <a:off x="19267763" y="22317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5" name="Rectangle"/>
          <p:cNvSpPr/>
          <p:nvPr/>
        </p:nvSpPr>
        <p:spPr>
          <a:xfrm>
            <a:off x="14606863" y="223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6" name="Rectangle"/>
          <p:cNvSpPr/>
          <p:nvPr/>
        </p:nvSpPr>
        <p:spPr>
          <a:xfrm>
            <a:off x="14619563" y="604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 name="Rectangle"/>
          <p:cNvSpPr/>
          <p:nvPr/>
        </p:nvSpPr>
        <p:spPr>
          <a:xfrm>
            <a:off x="5386664" y="60290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 name="Rectangle"/>
          <p:cNvSpPr/>
          <p:nvPr/>
        </p:nvSpPr>
        <p:spPr>
          <a:xfrm>
            <a:off x="7765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9" name="Rectangle"/>
          <p:cNvSpPr/>
          <p:nvPr/>
        </p:nvSpPr>
        <p:spPr>
          <a:xfrm>
            <a:off x="123843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0" name="Rectangle"/>
          <p:cNvSpPr/>
          <p:nvPr/>
        </p:nvSpPr>
        <p:spPr>
          <a:xfrm>
            <a:off x="5399630" y="6916481"/>
            <a:ext cx="43307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1" name="Rectangle"/>
          <p:cNvSpPr/>
          <p:nvPr/>
        </p:nvSpPr>
        <p:spPr>
          <a:xfrm>
            <a:off x="14632530" y="6916481"/>
            <a:ext cx="43942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2" name="Rectangle"/>
          <p:cNvSpPr/>
          <p:nvPr/>
        </p:nvSpPr>
        <p:spPr>
          <a:xfrm>
            <a:off x="12382598" y="10931207"/>
            <a:ext cx="11217634"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3" name="Rectangle"/>
          <p:cNvSpPr/>
          <p:nvPr/>
        </p:nvSpPr>
        <p:spPr>
          <a:xfrm>
            <a:off x="779173" y="10931207"/>
            <a:ext cx="11215616"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 name="Business Model"/>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Business Model</a:t>
            </a:r>
          </a:p>
        </p:txBody>
      </p:sp>
      <p:sp>
        <p:nvSpPr>
          <p:cNvPr id="115" name="Rectangle"/>
          <p:cNvSpPr/>
          <p:nvPr/>
        </p:nvSpPr>
        <p:spPr>
          <a:xfrm>
            <a:off x="779173" y="3056761"/>
            <a:ext cx="4318001" cy="68593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6" name="Rectangle"/>
          <p:cNvSpPr/>
          <p:nvPr/>
        </p:nvSpPr>
        <p:spPr>
          <a:xfrm>
            <a:off x="5401276" y="3054895"/>
            <a:ext cx="4330701" cy="26624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7" name="Rectangle"/>
          <p:cNvSpPr/>
          <p:nvPr/>
        </p:nvSpPr>
        <p:spPr>
          <a:xfrm>
            <a:off x="10002152"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8" name="Rectangle"/>
          <p:cNvSpPr/>
          <p:nvPr/>
        </p:nvSpPr>
        <p:spPr>
          <a:xfrm>
            <a:off x="14608143" y="3042195"/>
            <a:ext cx="4394201" cy="27640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9" name="Rectangle"/>
          <p:cNvSpPr/>
          <p:nvPr/>
        </p:nvSpPr>
        <p:spPr>
          <a:xfrm>
            <a:off x="19271724"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20" name="Key Partners"/>
          <p:cNvSpPr/>
          <p:nvPr/>
        </p:nvSpPr>
        <p:spPr>
          <a:xfrm>
            <a:off x="1294600" y="2208267"/>
            <a:ext cx="32893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Partners</a:t>
            </a:r>
          </a:p>
        </p:txBody>
      </p:sp>
      <p:sp>
        <p:nvSpPr>
          <p:cNvPr id="121" name="Value Proposition"/>
          <p:cNvSpPr/>
          <p:nvPr/>
        </p:nvSpPr>
        <p:spPr>
          <a:xfrm>
            <a:off x="10395620" y="2290817"/>
            <a:ext cx="3556001" cy="495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Value Proposition</a:t>
            </a:r>
          </a:p>
        </p:txBody>
      </p:sp>
      <p:sp>
        <p:nvSpPr>
          <p:cNvPr id="122" name="Key Activities"/>
          <p:cNvSpPr/>
          <p:nvPr/>
        </p:nvSpPr>
        <p:spPr>
          <a:xfrm>
            <a:off x="6017585" y="2246367"/>
            <a:ext cx="3086101" cy="584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Activities</a:t>
            </a:r>
          </a:p>
        </p:txBody>
      </p:sp>
      <p:sp>
        <p:nvSpPr>
          <p:cNvPr id="123" name="Relationship"/>
          <p:cNvSpPr/>
          <p:nvPr/>
        </p:nvSpPr>
        <p:spPr>
          <a:xfrm>
            <a:off x="15578915" y="2293455"/>
            <a:ext cx="2449464" cy="49002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Relationship</a:t>
            </a:r>
          </a:p>
        </p:txBody>
      </p:sp>
      <p:sp>
        <p:nvSpPr>
          <p:cNvPr id="124" name="Customer Segment"/>
          <p:cNvSpPr/>
          <p:nvPr/>
        </p:nvSpPr>
        <p:spPr>
          <a:xfrm>
            <a:off x="19469000" y="2284467"/>
            <a:ext cx="3937001" cy="508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Customer Segment</a:t>
            </a:r>
          </a:p>
        </p:txBody>
      </p:sp>
      <p:sp>
        <p:nvSpPr>
          <p:cNvPr id="125" name="Key Resources"/>
          <p:cNvSpPr/>
          <p:nvPr/>
        </p:nvSpPr>
        <p:spPr>
          <a:xfrm>
            <a:off x="5966785" y="6055974"/>
            <a:ext cx="3187701" cy="558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Key Resources</a:t>
            </a:r>
          </a:p>
        </p:txBody>
      </p:sp>
      <p:sp>
        <p:nvSpPr>
          <p:cNvPr id="126" name="Channels"/>
          <p:cNvSpPr/>
          <p:nvPr/>
        </p:nvSpPr>
        <p:spPr>
          <a:xfrm>
            <a:off x="15897217" y="6103061"/>
            <a:ext cx="1811402" cy="4900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Channels</a:t>
            </a:r>
          </a:p>
        </p:txBody>
      </p:sp>
      <p:sp>
        <p:nvSpPr>
          <p:cNvPr id="127" name="Cost Structure"/>
          <p:cNvSpPr/>
          <p:nvPr/>
        </p:nvSpPr>
        <p:spPr>
          <a:xfrm>
            <a:off x="4787560" y="10164910"/>
            <a:ext cx="3187701" cy="558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Cost Structure</a:t>
            </a:r>
          </a:p>
        </p:txBody>
      </p:sp>
      <p:sp>
        <p:nvSpPr>
          <p:cNvPr id="128" name="Revenue Streams"/>
          <p:cNvSpPr/>
          <p:nvPr/>
        </p:nvSpPr>
        <p:spPr>
          <a:xfrm>
            <a:off x="16213415" y="10171260"/>
            <a:ext cx="35560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Revenue Streams</a:t>
            </a:r>
          </a:p>
        </p:txBody>
      </p:sp>
      <p:sp>
        <p:nvSpPr>
          <p:cNvPr id="129" name="Lorem ipsum dolor sit amet, consectetuer adipiscing elit. Aenean commodo ligula eget dolor."/>
          <p:cNvSpPr/>
          <p:nvPr/>
        </p:nvSpPr>
        <p:spPr>
          <a:xfrm>
            <a:off x="1046651" y="4924665"/>
            <a:ext cx="3742599"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0" name="Put your short defenition here."/>
          <p:cNvSpPr/>
          <p:nvPr/>
        </p:nvSpPr>
        <p:spPr>
          <a:xfrm>
            <a:off x="5680738" y="3826604"/>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1" name="Put your short defenition here."/>
          <p:cNvSpPr/>
          <p:nvPr/>
        </p:nvSpPr>
        <p:spPr>
          <a:xfrm>
            <a:off x="5680738" y="7859275"/>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2" name="Lorem ipsum dolor sit amet, consectetuer adipiscing elit. Aenean commodo ligula eget dolor."/>
          <p:cNvSpPr/>
          <p:nvPr/>
        </p:nvSpPr>
        <p:spPr>
          <a:xfrm>
            <a:off x="10276726" y="4924665"/>
            <a:ext cx="3779960"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3" name="Put your short defenition here."/>
          <p:cNvSpPr/>
          <p:nvPr/>
        </p:nvSpPr>
        <p:spPr>
          <a:xfrm>
            <a:off x="14911309" y="3826604"/>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4" name="Put your short defenition here."/>
          <p:cNvSpPr/>
          <p:nvPr/>
        </p:nvSpPr>
        <p:spPr>
          <a:xfrm>
            <a:off x="14911309" y="7859275"/>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5" name="Lorem ipsum dolor sit amet, consectetuer adipiscing elit. Aenean commodo ligula eget dolor."/>
          <p:cNvSpPr/>
          <p:nvPr/>
        </p:nvSpPr>
        <p:spPr>
          <a:xfrm>
            <a:off x="19544162" y="4924665"/>
            <a:ext cx="3779960"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6" name="Put your short defenition here."/>
          <p:cNvSpPr/>
          <p:nvPr/>
        </p:nvSpPr>
        <p:spPr>
          <a:xfrm>
            <a:off x="14982606" y="11766150"/>
            <a:ext cx="6019456" cy="47641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
        <p:nvSpPr>
          <p:cNvPr id="137" name="Put your short defenition here."/>
          <p:cNvSpPr/>
          <p:nvPr/>
        </p:nvSpPr>
        <p:spPr>
          <a:xfrm>
            <a:off x="3377253" y="11766150"/>
            <a:ext cx="6019456" cy="47641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1075A44-A2C1-0842-932A-AE3B0EEE30C2}"/>
              </a:ext>
            </a:extLst>
          </p:cNvPr>
          <p:cNvSpPr>
            <a:spLocks noGrp="1"/>
          </p:cNvSpPr>
          <p:nvPr>
            <p:ph type="pic" sz="quarter" idx="10"/>
          </p:nvPr>
        </p:nvSpPr>
        <p:spPr/>
      </p:sp>
      <p:sp>
        <p:nvSpPr>
          <p:cNvPr id="1514" name="Rectangle"/>
          <p:cNvSpPr/>
          <p:nvPr/>
        </p:nvSpPr>
        <p:spPr>
          <a:xfrm>
            <a:off x="-37108" y="4647307"/>
            <a:ext cx="18935701" cy="44323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515" name="E-mail:"/>
          <p:cNvSpPr/>
          <p:nvPr/>
        </p:nvSpPr>
        <p:spPr>
          <a:xfrm>
            <a:off x="10901073"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E-mail:</a:t>
            </a:r>
          </a:p>
        </p:txBody>
      </p:sp>
      <p:sp>
        <p:nvSpPr>
          <p:cNvPr id="1516" name="contact@you.com…"/>
          <p:cNvSpPr/>
          <p:nvPr/>
        </p:nvSpPr>
        <p:spPr>
          <a:xfrm>
            <a:off x="10899305" y="6420768"/>
            <a:ext cx="33147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contact@you.com</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support@you.com</a:t>
            </a:r>
          </a:p>
        </p:txBody>
      </p:sp>
      <p:sp>
        <p:nvSpPr>
          <p:cNvPr id="1517" name="Adress:"/>
          <p:cNvSpPr/>
          <p:nvPr/>
        </p:nvSpPr>
        <p:spPr>
          <a:xfrm>
            <a:off x="6468110"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Adress:</a:t>
            </a:r>
          </a:p>
        </p:txBody>
      </p:sp>
      <p:sp>
        <p:nvSpPr>
          <p:cNvPr id="1518" name="35 W Wacker Dr,…"/>
          <p:cNvSpPr/>
          <p:nvPr/>
        </p:nvSpPr>
        <p:spPr>
          <a:xfrm>
            <a:off x="6467226" y="6433468"/>
            <a:ext cx="37973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35 W Wacker Dr, </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606011 Chicago, US</a:t>
            </a:r>
          </a:p>
        </p:txBody>
      </p:sp>
      <p:sp>
        <p:nvSpPr>
          <p:cNvPr id="1519" name="Phone:"/>
          <p:cNvSpPr/>
          <p:nvPr/>
        </p:nvSpPr>
        <p:spPr>
          <a:xfrm>
            <a:off x="1228697"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dirty="0">
                <a:solidFill>
                  <a:schemeClr val="bg1"/>
                </a:solidFill>
              </a:rPr>
              <a:t>Phone:</a:t>
            </a:r>
          </a:p>
        </p:txBody>
      </p:sp>
      <p:sp>
        <p:nvSpPr>
          <p:cNvPr id="1520" name="Mobile: +1 312-220-0088…"/>
          <p:cNvSpPr/>
          <p:nvPr/>
        </p:nvSpPr>
        <p:spPr>
          <a:xfrm>
            <a:off x="1228697" y="6458868"/>
            <a:ext cx="4610101" cy="16510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Mobile: +1 312-220-0088</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Hotline: 1800 - 2800</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 1800 - 3318</a:t>
            </a:r>
          </a:p>
        </p:txBody>
      </p:sp>
      <p:sp>
        <p:nvSpPr>
          <p:cNvPr id="1521" name="Social:"/>
          <p:cNvSpPr/>
          <p:nvPr/>
        </p:nvSpPr>
        <p:spPr>
          <a:xfrm>
            <a:off x="14778933"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Social:</a:t>
            </a:r>
          </a:p>
        </p:txBody>
      </p:sp>
      <p:sp>
        <p:nvSpPr>
          <p:cNvPr id="1522" name="facebook.com/you…"/>
          <p:cNvSpPr/>
          <p:nvPr/>
        </p:nvSpPr>
        <p:spPr>
          <a:xfrm>
            <a:off x="14778933" y="6420768"/>
            <a:ext cx="35179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facebook.com/you</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linkedin.net/you</a:t>
            </a:r>
          </a:p>
        </p:txBody>
      </p:sp>
      <p:sp>
        <p:nvSpPr>
          <p:cNvPr id="1523" name="Contact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Contacts</a:t>
            </a: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Action Pla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sp>
        <p:nvSpPr>
          <p:cNvPr id="140" name="Rectangle"/>
          <p:cNvSpPr/>
          <p:nvPr/>
        </p:nvSpPr>
        <p:spPr>
          <a:xfrm>
            <a:off x="3263893"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1" name="Rectangle"/>
          <p:cNvSpPr/>
          <p:nvPr/>
        </p:nvSpPr>
        <p:spPr>
          <a:xfrm>
            <a:off x="3263893"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2" name="Rectangle"/>
          <p:cNvSpPr/>
          <p:nvPr/>
        </p:nvSpPr>
        <p:spPr>
          <a:xfrm>
            <a:off x="3263893"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3" name="Rectangle"/>
          <p:cNvSpPr/>
          <p:nvPr/>
        </p:nvSpPr>
        <p:spPr>
          <a:xfrm>
            <a:off x="3263893" y="107281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4" name="DAILY REVIEW"/>
          <p:cNvSpPr/>
          <p:nvPr/>
        </p:nvSpPr>
        <p:spPr>
          <a:xfrm>
            <a:off x="455555" y="33718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DAILY REVIEW</a:t>
            </a:r>
          </a:p>
        </p:txBody>
      </p:sp>
      <p:sp>
        <p:nvSpPr>
          <p:cNvPr id="145" name="WEEKLY REVIEW"/>
          <p:cNvSpPr/>
          <p:nvPr/>
        </p:nvSpPr>
        <p:spPr>
          <a:xfrm>
            <a:off x="455555" y="60261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46" name="MONTHLY REVIEW"/>
          <p:cNvSpPr/>
          <p:nvPr/>
        </p:nvSpPr>
        <p:spPr>
          <a:xfrm>
            <a:off x="455555" y="86804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MONTHLY REVIEW</a:t>
            </a:r>
          </a:p>
        </p:txBody>
      </p:sp>
      <p:sp>
        <p:nvSpPr>
          <p:cNvPr id="147" name="quarterly REVIEW"/>
          <p:cNvSpPr/>
          <p:nvPr/>
        </p:nvSpPr>
        <p:spPr>
          <a:xfrm>
            <a:off x="328555" y="11334750"/>
            <a:ext cx="2565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48" name="Line"/>
          <p:cNvSpPr/>
          <p:nvPr/>
        </p:nvSpPr>
        <p:spPr>
          <a:xfrm flipV="1">
            <a:off x="17360603" y="1869409"/>
            <a:ext cx="0" cy="111734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49" name="TO Do"/>
          <p:cNvSpPr/>
          <p:nvPr/>
        </p:nvSpPr>
        <p:spPr>
          <a:xfrm>
            <a:off x="8177155" y="2033801"/>
            <a:ext cx="2311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TO Do</a:t>
            </a:r>
          </a:p>
        </p:txBody>
      </p:sp>
      <p:sp>
        <p:nvSpPr>
          <p:cNvPr id="150" name="in progress"/>
          <p:cNvSpPr/>
          <p:nvPr/>
        </p:nvSpPr>
        <p:spPr>
          <a:xfrm>
            <a:off x="196198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in progress</a:t>
            </a:r>
          </a:p>
        </p:txBody>
      </p:sp>
      <p:sp>
        <p:nvSpPr>
          <p:cNvPr id="151" name="Rectangle"/>
          <p:cNvSpPr/>
          <p:nvPr/>
        </p:nvSpPr>
        <p:spPr>
          <a:xfrm>
            <a:off x="3987800" y="3048000"/>
            <a:ext cx="28321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2" name="Case Study"/>
          <p:cNvSpPr/>
          <p:nvPr/>
        </p:nvSpPr>
        <p:spPr>
          <a:xfrm>
            <a:off x="4245072" y="3479910"/>
            <a:ext cx="23114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Case Study</a:t>
            </a:r>
          </a:p>
        </p:txBody>
      </p:sp>
      <p:sp>
        <p:nvSpPr>
          <p:cNvPr id="153" name="Rectangle"/>
          <p:cNvSpPr/>
          <p:nvPr/>
        </p:nvSpPr>
        <p:spPr>
          <a:xfrm>
            <a:off x="8293100" y="30480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4" name="Plan and Tasks"/>
          <p:cNvSpPr/>
          <p:nvPr/>
        </p:nvSpPr>
        <p:spPr>
          <a:xfrm>
            <a:off x="8588472" y="3340210"/>
            <a:ext cx="28321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Plan and Tasks</a:t>
            </a:r>
          </a:p>
        </p:txBody>
      </p:sp>
      <p:sp>
        <p:nvSpPr>
          <p:cNvPr id="155" name="Rectangle"/>
          <p:cNvSpPr/>
          <p:nvPr/>
        </p:nvSpPr>
        <p:spPr>
          <a:xfrm>
            <a:off x="82931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6" name="Brainstorm"/>
          <p:cNvSpPr/>
          <p:nvPr/>
        </p:nvSpPr>
        <p:spPr>
          <a:xfrm>
            <a:off x="8588472" y="61850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Brainstorm</a:t>
            </a:r>
          </a:p>
        </p:txBody>
      </p:sp>
      <p:sp>
        <p:nvSpPr>
          <p:cNvPr id="157" name="Rectangle"/>
          <p:cNvSpPr/>
          <p:nvPr/>
        </p:nvSpPr>
        <p:spPr>
          <a:xfrm>
            <a:off x="4927600" y="8432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8" name="Market…"/>
          <p:cNvSpPr/>
          <p:nvPr/>
        </p:nvSpPr>
        <p:spPr>
          <a:xfrm>
            <a:off x="5222972" y="86361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Research</a:t>
            </a:r>
          </a:p>
        </p:txBody>
      </p:sp>
      <p:sp>
        <p:nvSpPr>
          <p:cNvPr id="159" name="Rectangle"/>
          <p:cNvSpPr/>
          <p:nvPr/>
        </p:nvSpPr>
        <p:spPr>
          <a:xfrm>
            <a:off x="83947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0" name="Project…"/>
          <p:cNvSpPr/>
          <p:nvPr/>
        </p:nvSpPr>
        <p:spPr>
          <a:xfrm>
            <a:off x="8690072" y="113031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Project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Feedback</a:t>
            </a:r>
          </a:p>
        </p:txBody>
      </p:sp>
      <p:sp>
        <p:nvSpPr>
          <p:cNvPr id="161" name="Rectangle"/>
          <p:cNvSpPr/>
          <p:nvPr/>
        </p:nvSpPr>
        <p:spPr>
          <a:xfrm>
            <a:off x="195326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2" name="New Product…"/>
          <p:cNvSpPr/>
          <p:nvPr/>
        </p:nvSpPr>
        <p:spPr>
          <a:xfrm>
            <a:off x="19827972" y="85599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Review</a:t>
            </a:r>
          </a:p>
        </p:txBody>
      </p:sp>
      <p:sp>
        <p:nvSpPr>
          <p:cNvPr id="163" name="Triangle"/>
          <p:cNvSpPr/>
          <p:nvPr/>
        </p:nvSpPr>
        <p:spPr>
          <a:xfrm rot="10800000">
            <a:off x="17157700" y="1826290"/>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Custom 88">
      <a:dk1>
        <a:srgbClr val="323C40"/>
      </a:dk1>
      <a:lt1>
        <a:srgbClr val="FFFFFF"/>
      </a:lt1>
      <a:dk2>
        <a:srgbClr val="323C40"/>
      </a:dk2>
      <a:lt2>
        <a:srgbClr val="FFFFFF"/>
      </a:lt2>
      <a:accent1>
        <a:srgbClr val="F7655F"/>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1350</TotalTime>
  <Words>5490</Words>
  <Application>Microsoft Macintosh PowerPoint</Application>
  <PresentationFormat>Custom</PresentationFormat>
  <Paragraphs>956</Paragraphs>
  <Slides>80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Arial Regular</vt:lpstr>
      <vt:lpstr>Helvetica Neue UltraLight</vt:lpstr>
      <vt:lpstr>Ubuntu</vt:lpstr>
      <vt:lpstr>Ubuntu Light</vt:lpstr>
      <vt:lpstr>Ubuntu Medium</vt: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148</cp:revision>
  <dcterms:modified xsi:type="dcterms:W3CDTF">2019-03-02T13:24:35Z</dcterms:modified>
</cp:coreProperties>
</file>