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1pPr>
    <a:lvl2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2pPr>
    <a:lvl3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3pPr>
    <a:lvl4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4pPr>
    <a:lvl5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5pPr>
    <a:lvl6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6pPr>
    <a:lvl7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7pPr>
    <a:lvl8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8pPr>
    <a:lvl9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DM Sans Medium"/>
          <a:ea typeface="DM Sans Medium"/>
          <a:cs typeface="DM Sans Medium"/>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DM Sans Bold"/>
          <a:ea typeface="DM Sans Bold"/>
          <a:cs typeface="DM Sans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09D78"/>
          </a:solidFill>
        </a:fill>
      </a:tcStyle>
    </a:firstCol>
    <a:lastRow>
      <a:tcTxStyle b="off" i="off">
        <a:font>
          <a:latin typeface="DM Sans Medium"/>
          <a:ea typeface="DM Sans Medium"/>
          <a:cs typeface="DM Sans Medium"/>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DM Sans Bold"/>
          <a:ea typeface="DM Sans Bold"/>
          <a:cs typeface="DM Sans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227058"/>
          </a:solidFill>
        </a:fill>
      </a:tcStyle>
    </a:firstRow>
  </a:tblStyle>
  <a:tblStyle styleId="{C7B018BB-80A7-4F77-B60F-C8B233D01FF8}" styleName="">
    <a:tblBg/>
    <a:wholeTbl>
      <a:tcTxStyle b="off" i="off">
        <a:font>
          <a:latin typeface="DM Sans Medium"/>
          <a:ea typeface="DM Sans Medium"/>
          <a:cs typeface="DM Sans Medium"/>
        </a:font>
        <a:srgbClr val="1A1A1A"/>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CEEBDE"/>
          </a:solidFill>
        </a:fill>
      </a:tcStyle>
    </a:wholeTbl>
    <a:band2H>
      <a:tcTxStyle/>
      <a:tcStyle>
        <a:tcBdr/>
        <a:fill>
          <a:solidFill>
            <a:srgbClr val="E8F5EF"/>
          </a:solidFill>
        </a:fill>
      </a:tcStyle>
    </a:band2H>
    <a:firstCol>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1"/>
          </a:solidFill>
        </a:fill>
      </a:tcStyle>
    </a:firstCol>
    <a:la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381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1"/>
          </a:solidFill>
        </a:fill>
      </a:tcStyle>
    </a:lastRow>
    <a:fir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381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1"/>
          </a:solidFill>
        </a:fill>
      </a:tcStyle>
    </a:firstRow>
  </a:tblStyle>
  <a:tblStyle styleId="{EEE7283C-3CF3-47DC-8721-378D4A62B228}" styleName="">
    <a:tblBg/>
    <a:wholeTbl>
      <a:tcTxStyle b="off" i="off">
        <a:font>
          <a:latin typeface="DM Sans Medium"/>
          <a:ea typeface="DM Sans Medium"/>
          <a:cs typeface="DM Sans Medium"/>
        </a:font>
        <a:srgbClr val="1A1A1A"/>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FCE5CB"/>
          </a:solidFill>
        </a:fill>
      </a:tcStyle>
    </a:wholeTbl>
    <a:band2H>
      <a:tcTxStyle/>
      <a:tcStyle>
        <a:tcBdr/>
        <a:fill>
          <a:solidFill>
            <a:srgbClr val="FDF2E7"/>
          </a:solidFill>
        </a:fill>
      </a:tcStyle>
    </a:band2H>
    <a:firstCol>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3"/>
          </a:solidFill>
        </a:fill>
      </a:tcStyle>
    </a:firstCol>
    <a:la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381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3"/>
          </a:solidFill>
        </a:fill>
      </a:tcStyle>
    </a:lastRow>
    <a:fir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381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3"/>
          </a:solidFill>
        </a:fill>
      </a:tcStyle>
    </a:firstRow>
  </a:tblStyle>
  <a:tblStyle styleId="{CF821DB8-F4EB-4A41-A1BA-3FCAFE7338EE}" styleName="">
    <a:tblBg/>
    <a:wholeTbl>
      <a:tcTxStyle b="off" i="off">
        <a:font>
          <a:latin typeface="DM Sans Medium"/>
          <a:ea typeface="DM Sans Medium"/>
          <a:cs typeface="DM Sans Medium"/>
        </a:font>
        <a:srgbClr val="1A1A1A"/>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E4E4E4"/>
          </a:solidFill>
        </a:fill>
      </a:tcStyle>
    </a:wholeTbl>
    <a:band2H>
      <a:tcTxStyle/>
      <a:tcStyle>
        <a:tcBdr/>
        <a:fill>
          <a:solidFill>
            <a:schemeClr val="accent5"/>
          </a:solidFill>
        </a:fill>
      </a:tcStyle>
    </a:band2H>
    <a:firstCol>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6"/>
          </a:solidFill>
        </a:fill>
      </a:tcStyle>
    </a:firstCol>
    <a:la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381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6"/>
          </a:solidFill>
        </a:fill>
      </a:tcStyle>
    </a:lastRow>
    <a:fir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381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chemeClr val="accent6"/>
          </a:solidFill>
        </a:fill>
      </a:tcStyle>
    </a:firstRow>
  </a:tblStyle>
  <a:tblStyle styleId="{33BA23B1-9221-436E-865A-0063620EA4FD}" styleName="">
    <a:tblBg/>
    <a:wholeTbl>
      <a:tcTxStyle b="off" i="off">
        <a:font>
          <a:latin typeface="DM Sans Medium"/>
          <a:ea typeface="DM Sans Medium"/>
          <a:cs typeface="DM Sans Medium"/>
        </a:font>
        <a:srgbClr val="1A1A1A"/>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CFFFF"/>
          </a:solidFill>
        </a:fill>
      </a:tcStyle>
    </a:band2H>
    <a:firstCol>
      <a:tcTxStyle b="on" i="off">
        <a:font>
          <a:latin typeface="DM Sans Bold"/>
          <a:ea typeface="DM Sans Bold"/>
          <a:cs typeface="DM Sans Bold"/>
        </a:font>
        <a:srgbClr val="FC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DM Sans Bold"/>
          <a:ea typeface="DM Sans Bold"/>
          <a:cs typeface="DM Sans Bold"/>
        </a:font>
        <a:srgbClr val="1A1A1A"/>
      </a:tcTxStyle>
      <a:tcStyle>
        <a:tcBdr>
          <a:left>
            <a:ln w="12700" cap="flat">
              <a:noFill/>
              <a:miter lim="400000"/>
            </a:ln>
          </a:left>
          <a:right>
            <a:ln w="12700" cap="flat">
              <a:noFill/>
              <a:miter lim="400000"/>
            </a:ln>
          </a:right>
          <a:top>
            <a:ln w="50800" cap="flat">
              <a:solidFill>
                <a:srgbClr val="1A1A1A"/>
              </a:solidFill>
              <a:prstDash val="solid"/>
              <a:round/>
            </a:ln>
          </a:top>
          <a:bottom>
            <a:ln w="25400" cap="flat">
              <a:solidFill>
                <a:srgbClr val="1A1A1A"/>
              </a:solidFill>
              <a:prstDash val="solid"/>
              <a:round/>
            </a:ln>
          </a:bottom>
          <a:insideH>
            <a:ln w="12700" cap="flat">
              <a:noFill/>
              <a:miter lim="400000"/>
            </a:ln>
          </a:insideH>
          <a:insideV>
            <a:ln w="12700" cap="flat">
              <a:noFill/>
              <a:miter lim="400000"/>
            </a:ln>
          </a:insideV>
        </a:tcBdr>
        <a:fill>
          <a:solidFill>
            <a:srgbClr val="FCFFFF"/>
          </a:solidFill>
        </a:fill>
      </a:tcStyle>
    </a:lastRow>
    <a:firstRow>
      <a:tcTxStyle b="on" i="off">
        <a:font>
          <a:latin typeface="DM Sans Bold"/>
          <a:ea typeface="DM Sans Bold"/>
          <a:cs typeface="DM Sans Bold"/>
        </a:font>
        <a:srgbClr val="FCFFFF"/>
      </a:tcTxStyle>
      <a:tcStyle>
        <a:tcBdr>
          <a:left>
            <a:ln w="12700" cap="flat">
              <a:noFill/>
              <a:miter lim="400000"/>
            </a:ln>
          </a:left>
          <a:right>
            <a:ln w="12700" cap="flat">
              <a:noFill/>
              <a:miter lim="400000"/>
            </a:ln>
          </a:right>
          <a:top>
            <a:ln w="25400" cap="flat">
              <a:solidFill>
                <a:srgbClr val="1A1A1A"/>
              </a:solidFill>
              <a:prstDash val="solid"/>
              <a:round/>
            </a:ln>
          </a:top>
          <a:bottom>
            <a:ln w="25400" cap="flat">
              <a:solidFill>
                <a:srgbClr val="1A1A1A"/>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DM Sans Medium"/>
          <a:ea typeface="DM Sans Medium"/>
          <a:cs typeface="DM Sans Medium"/>
        </a:font>
        <a:srgbClr val="1A1A1A"/>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CBCBCB"/>
          </a:solidFill>
        </a:fill>
      </a:tcStyle>
    </a:wholeTbl>
    <a:band2H>
      <a:tcTxStyle/>
      <a:tcStyle>
        <a:tcBdr/>
        <a:fill>
          <a:solidFill>
            <a:srgbClr val="E7E7E7"/>
          </a:solidFill>
        </a:fill>
      </a:tcStyle>
    </a:band2H>
    <a:firstCol>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1A1A1A"/>
          </a:solidFill>
        </a:fill>
      </a:tcStyle>
    </a:firstCol>
    <a:la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38100" cap="flat">
              <a:solidFill>
                <a:srgbClr val="FCFFFF"/>
              </a:solidFill>
              <a:prstDash val="solid"/>
              <a:round/>
            </a:ln>
          </a:top>
          <a:bottom>
            <a:ln w="127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1A1A1A"/>
          </a:solidFill>
        </a:fill>
      </a:tcStyle>
    </a:lastRow>
    <a:firstRow>
      <a:tcTxStyle b="on" i="off">
        <a:font>
          <a:latin typeface="DM Sans Bold"/>
          <a:ea typeface="DM Sans Bold"/>
          <a:cs typeface="DM Sans Bold"/>
        </a:font>
        <a:srgbClr val="FCFFFF"/>
      </a:tcTxStyle>
      <a:tcStyle>
        <a:tcBdr>
          <a:left>
            <a:ln w="12700" cap="flat">
              <a:solidFill>
                <a:srgbClr val="FCFFFF"/>
              </a:solidFill>
              <a:prstDash val="solid"/>
              <a:round/>
            </a:ln>
          </a:left>
          <a:right>
            <a:ln w="12700" cap="flat">
              <a:solidFill>
                <a:srgbClr val="FCFFFF"/>
              </a:solidFill>
              <a:prstDash val="solid"/>
              <a:round/>
            </a:ln>
          </a:right>
          <a:top>
            <a:ln w="12700" cap="flat">
              <a:solidFill>
                <a:srgbClr val="FCFFFF"/>
              </a:solidFill>
              <a:prstDash val="solid"/>
              <a:round/>
            </a:ln>
          </a:top>
          <a:bottom>
            <a:ln w="38100" cap="flat">
              <a:solidFill>
                <a:srgbClr val="FCFFFF"/>
              </a:solidFill>
              <a:prstDash val="solid"/>
              <a:round/>
            </a:ln>
          </a:bottom>
          <a:insideH>
            <a:ln w="12700" cap="flat">
              <a:solidFill>
                <a:srgbClr val="FCFFFF"/>
              </a:solidFill>
              <a:prstDash val="solid"/>
              <a:round/>
            </a:ln>
          </a:insideH>
          <a:insideV>
            <a:ln w="12700" cap="flat">
              <a:solidFill>
                <a:srgbClr val="FCFFFF"/>
              </a:solidFill>
              <a:prstDash val="solid"/>
              <a:round/>
            </a:ln>
          </a:insideV>
        </a:tcBdr>
        <a:fill>
          <a:solidFill>
            <a:srgbClr val="1A1A1A"/>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5741"/>
  </p:normalViewPr>
  <p:slideViewPr>
    <p:cSldViewPr snapToGrid="0">
      <p:cViewPr varScale="1">
        <p:scale>
          <a:sx n="46" d="100"/>
          <a:sy n="46" d="100"/>
        </p:scale>
        <p:origin x="208"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 name="Shape 27"/>
          <p:cNvSpPr>
            <a:spLocks noGrp="1" noRot="1" noChangeAspect="1"/>
          </p:cNvSpPr>
          <p:nvPr>
            <p:ph type="sldImg"/>
          </p:nvPr>
        </p:nvSpPr>
        <p:spPr>
          <a:xfrm>
            <a:off x="1143000" y="685800"/>
            <a:ext cx="4572000" cy="3429000"/>
          </a:xfrm>
          <a:prstGeom prst="rect">
            <a:avLst/>
          </a:prstGeom>
        </p:spPr>
        <p:txBody>
          <a:bodyPr/>
          <a:lstStyle/>
          <a:p>
            <a:endParaRPr/>
          </a:p>
        </p:txBody>
      </p:sp>
      <p:sp>
        <p:nvSpPr>
          <p:cNvPr id="28" name="Shape 2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DM Sans Regular"/>
      </a:defRPr>
    </a:lvl1pPr>
    <a:lvl2pPr indent="228600" defTabSz="457200" latinLnBrk="0">
      <a:lnSpc>
        <a:spcPct val="117999"/>
      </a:lnSpc>
      <a:defRPr sz="2200">
        <a:latin typeface="+mn-lt"/>
        <a:ea typeface="+mn-ea"/>
        <a:cs typeface="+mn-cs"/>
        <a:sym typeface="DM Sans Regular"/>
      </a:defRPr>
    </a:lvl2pPr>
    <a:lvl3pPr indent="457200" defTabSz="457200" latinLnBrk="0">
      <a:lnSpc>
        <a:spcPct val="117999"/>
      </a:lnSpc>
      <a:defRPr sz="2200">
        <a:latin typeface="+mn-lt"/>
        <a:ea typeface="+mn-ea"/>
        <a:cs typeface="+mn-cs"/>
        <a:sym typeface="DM Sans Regular"/>
      </a:defRPr>
    </a:lvl3pPr>
    <a:lvl4pPr indent="685800" defTabSz="457200" latinLnBrk="0">
      <a:lnSpc>
        <a:spcPct val="117999"/>
      </a:lnSpc>
      <a:defRPr sz="2200">
        <a:latin typeface="+mn-lt"/>
        <a:ea typeface="+mn-ea"/>
        <a:cs typeface="+mn-cs"/>
        <a:sym typeface="DM Sans Regular"/>
      </a:defRPr>
    </a:lvl4pPr>
    <a:lvl5pPr indent="914400" defTabSz="457200" latinLnBrk="0">
      <a:lnSpc>
        <a:spcPct val="117999"/>
      </a:lnSpc>
      <a:defRPr sz="2200">
        <a:latin typeface="+mn-lt"/>
        <a:ea typeface="+mn-ea"/>
        <a:cs typeface="+mn-cs"/>
        <a:sym typeface="DM Sans Regular"/>
      </a:defRPr>
    </a:lvl5pPr>
    <a:lvl6pPr indent="1143000" defTabSz="457200" latinLnBrk="0">
      <a:lnSpc>
        <a:spcPct val="117999"/>
      </a:lnSpc>
      <a:defRPr sz="2200">
        <a:latin typeface="+mn-lt"/>
        <a:ea typeface="+mn-ea"/>
        <a:cs typeface="+mn-cs"/>
        <a:sym typeface="DM Sans Regular"/>
      </a:defRPr>
    </a:lvl6pPr>
    <a:lvl7pPr indent="1371600" defTabSz="457200" latinLnBrk="0">
      <a:lnSpc>
        <a:spcPct val="117999"/>
      </a:lnSpc>
      <a:defRPr sz="2200">
        <a:latin typeface="+mn-lt"/>
        <a:ea typeface="+mn-ea"/>
        <a:cs typeface="+mn-cs"/>
        <a:sym typeface="DM Sans Regular"/>
      </a:defRPr>
    </a:lvl7pPr>
    <a:lvl8pPr indent="1600200" defTabSz="457200" latinLnBrk="0">
      <a:lnSpc>
        <a:spcPct val="117999"/>
      </a:lnSpc>
      <a:defRPr sz="2200">
        <a:latin typeface="+mn-lt"/>
        <a:ea typeface="+mn-ea"/>
        <a:cs typeface="+mn-cs"/>
        <a:sym typeface="DM Sans Regular"/>
      </a:defRPr>
    </a:lvl8pPr>
    <a:lvl9pPr indent="1828800" defTabSz="457200" latinLnBrk="0">
      <a:lnSpc>
        <a:spcPct val="117999"/>
      </a:lnSpc>
      <a:defRPr sz="2200">
        <a:latin typeface="+mn-lt"/>
        <a:ea typeface="+mn-ea"/>
        <a:cs typeface="+mn-cs"/>
        <a:sym typeface="DM Sans Regular"/>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slide">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ide with logo">
    <p:spTree>
      <p:nvGrpSpPr>
        <p:cNvPr id="1" name=""/>
        <p:cNvGrpSpPr/>
        <p:nvPr/>
      </p:nvGrpSpPr>
      <p:grpSpPr>
        <a:xfrm>
          <a:off x="0" y="0"/>
          <a:ext cx="0" cy="0"/>
          <a:chOff x="0" y="0"/>
          <a:chExt cx="0" cy="0"/>
        </a:xfrm>
      </p:grpSpPr>
      <p:sp>
        <p:nvSpPr>
          <p:cNvPr id="18" name="Line"/>
          <p:cNvSpPr/>
          <p:nvPr/>
        </p:nvSpPr>
        <p:spPr>
          <a:xfrm>
            <a:off x="21922052" y="12414101"/>
            <a:ext cx="0" cy="494438"/>
          </a:xfrm>
          <a:prstGeom prst="line">
            <a:avLst/>
          </a:prstGeom>
          <a:ln w="25400">
            <a:solidFill>
              <a:schemeClr val="accent6"/>
            </a:solidFill>
            <a:miter lim="400000"/>
          </a:ln>
        </p:spPr>
        <p:txBody>
          <a:bodyPr lIns="45718" tIns="45718" rIns="45718" bIns="45718"/>
          <a:lstStyle/>
          <a:p>
            <a:endParaRPr/>
          </a:p>
        </p:txBody>
      </p:sp>
      <p:sp>
        <p:nvSpPr>
          <p:cNvPr id="19" name="Calendar 2023"/>
          <p:cNvSpPr txBox="1"/>
          <p:nvPr/>
        </p:nvSpPr>
        <p:spPr>
          <a:xfrm>
            <a:off x="17544881" y="12413670"/>
            <a:ext cx="4003009"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defTabSz="457200">
              <a:spcBef>
                <a:spcPts val="3300"/>
              </a:spcBef>
              <a:defRPr sz="2400">
                <a:solidFill>
                  <a:srgbClr val="656565"/>
                </a:solidFill>
                <a:latin typeface="+mn-lt"/>
                <a:ea typeface="+mn-ea"/>
                <a:cs typeface="+mn-cs"/>
                <a:sym typeface="DM Sans Regular"/>
              </a:defRPr>
            </a:lvl1pPr>
          </a:lstStyle>
          <a:p>
            <a:r>
              <a:t>Marketing Strategy</a:t>
            </a:r>
          </a:p>
        </p:txBody>
      </p:sp>
      <p:sp>
        <p:nvSpPr>
          <p:cNvPr id="20" name="Fortum Themes"/>
          <p:cNvSpPr txBox="1"/>
          <p:nvPr/>
        </p:nvSpPr>
        <p:spPr>
          <a:xfrm>
            <a:off x="1563200" y="12413670"/>
            <a:ext cx="2788830"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defTabSz="457200">
              <a:spcBef>
                <a:spcPts val="3300"/>
              </a:spcBef>
              <a:defRPr sz="2400">
                <a:solidFill>
                  <a:srgbClr val="656565"/>
                </a:solidFill>
                <a:latin typeface="DM Sans Bold"/>
                <a:ea typeface="DM Sans Bold"/>
                <a:cs typeface="DM Sans Bold"/>
                <a:sym typeface="DM Sans Bold"/>
              </a:defRPr>
            </a:pPr>
            <a:r>
              <a:t>Fortum</a:t>
            </a:r>
            <a:r>
              <a:rPr>
                <a:latin typeface="+mn-lt"/>
                <a:ea typeface="+mn-ea"/>
                <a:cs typeface="+mn-cs"/>
                <a:sym typeface="DM Sans Regular"/>
              </a:rPr>
              <a:t> Themes</a:t>
            </a:r>
          </a:p>
        </p:txBody>
      </p:sp>
      <p:sp>
        <p:nvSpPr>
          <p:cNvPr id="21" name="Slide Number"/>
          <p:cNvSpPr txBox="1">
            <a:spLocks noGrp="1"/>
          </p:cNvSpPr>
          <p:nvPr>
            <p:ph type="sldNum" sz="quarter" idx="2"/>
          </p:nvPr>
        </p:nvSpPr>
        <p:spPr>
          <a:xfrm>
            <a:off x="22063025" y="12413670"/>
            <a:ext cx="980441" cy="495301"/>
          </a:xfrm>
          <a:prstGeom prst="rect">
            <a:avLst/>
          </a:prstGeom>
        </p:spPr>
        <p:txBody>
          <a:bodyPr wrap="square"/>
          <a:lstStyle>
            <a:lvl1pPr>
              <a:defRPr>
                <a:solidFill>
                  <a:srgbClr val="535353"/>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219200" y="184149"/>
            <a:ext cx="21945600" cy="3016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r>
              <a:t>Title Text</a:t>
            </a:r>
          </a:p>
        </p:txBody>
      </p:sp>
      <p:sp>
        <p:nvSpPr>
          <p:cNvPr id="3" name="Body Level One…"/>
          <p:cNvSpPr txBox="1">
            <a:spLocks noGrp="1"/>
          </p:cNvSpPr>
          <p:nvPr>
            <p:ph type="body" idx="1"/>
          </p:nvPr>
        </p:nvSpPr>
        <p:spPr>
          <a:xfrm>
            <a:off x="1219200" y="3200400"/>
            <a:ext cx="21945600" cy="10515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4630400" y="12712700"/>
            <a:ext cx="5689600" cy="736600"/>
          </a:xfrm>
          <a:prstGeom prst="rect">
            <a:avLst/>
          </a:prstGeom>
          <a:ln w="12700">
            <a:miter lim="400000"/>
          </a:ln>
        </p:spPr>
        <p:txBody>
          <a:bodyPr wrap="none" lIns="50800" tIns="50800" rIns="50800" bIns="50800">
            <a:spAutoFit/>
          </a:bodyPr>
          <a:lstStyle>
            <a:lvl1pPr>
              <a:defRPr sz="2400">
                <a:solidFill>
                  <a:srgbClr val="000000"/>
                </a:solidFill>
                <a:latin typeface="+mn-lt"/>
                <a:ea typeface="+mn-ea"/>
                <a:cs typeface="+mn-cs"/>
                <a:sym typeface="DM Sans 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DM Sans Medium"/>
          <a:ea typeface="DM Sans Medium"/>
          <a:cs typeface="DM Sans Medium"/>
          <a:sym typeface="DM Sans Medium"/>
        </a:defRPr>
      </a:lvl9pPr>
    </p:titleStyle>
    <p:bodyStyle>
      <a:lvl1pPr marL="635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1pPr>
      <a:lvl2pPr marL="1270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2pPr>
      <a:lvl3pPr marL="1905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3pPr>
      <a:lvl4pPr marL="2540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4pPr>
      <a:lvl5pPr marL="3175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5pPr>
      <a:lvl6pPr marL="3810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6pPr>
      <a:lvl7pPr marL="4445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7pPr>
      <a:lvl8pPr marL="5080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8pPr>
      <a:lvl9pPr marL="5715000" marR="0" indent="-635000" algn="l" defTabSz="825500" rtl="0" latinLnBrk="0">
        <a:lnSpc>
          <a:spcPct val="100000"/>
        </a:lnSpc>
        <a:spcBef>
          <a:spcPts val="5900"/>
        </a:spcBef>
        <a:spcAft>
          <a:spcPts val="0"/>
        </a:spcAft>
        <a:buClrTx/>
        <a:buSzPct val="125000"/>
        <a:buFontTx/>
        <a:buChar char="•"/>
        <a:tabLst/>
        <a:defRPr sz="5200" b="0" i="0" u="none" strike="noStrike" cap="none" spc="0" baseline="0">
          <a:solidFill>
            <a:srgbClr val="000000"/>
          </a:solidFill>
          <a:uFillTx/>
          <a:latin typeface="+mn-lt"/>
          <a:ea typeface="+mn-ea"/>
          <a:cs typeface="+mn-cs"/>
          <a:sym typeface="DM Sans Regular"/>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1pPr>
      <a:lvl2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2pPr>
      <a:lvl3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3pPr>
      <a:lvl4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4pPr>
      <a:lvl5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5pPr>
      <a:lvl6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6pPr>
      <a:lvl7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7pPr>
      <a:lvl8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8pPr>
      <a:lvl9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DM Sans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fonts.google.com/specimen/DM+San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p:cNvSpPr/>
          <p:nvPr/>
        </p:nvSpPr>
        <p:spPr>
          <a:xfrm>
            <a:off x="203199" y="10878236"/>
            <a:ext cx="23976446" cy="2665546"/>
          </a:xfrm>
          <a:prstGeom prst="rect">
            <a:avLst/>
          </a:prstGeom>
          <a:solidFill>
            <a:schemeClr val="accent5"/>
          </a:solidFill>
          <a:ln w="12700">
            <a:miter lim="400000"/>
          </a:ln>
        </p:spPr>
        <p:txBody>
          <a:bodyPr lIns="0" tIns="0" rIns="0" bIns="0" anchor="ctr"/>
          <a:lstStyle/>
          <a:p>
            <a:pPr defTabSz="1528703">
              <a:defRPr sz="5400">
                <a:solidFill>
                  <a:srgbClr val="FFFFFF"/>
                </a:solidFill>
              </a:defRPr>
            </a:pPr>
            <a:endParaRPr/>
          </a:p>
        </p:txBody>
      </p:sp>
      <p:sp>
        <p:nvSpPr>
          <p:cNvPr id="31" name="Professional Templates for Business…"/>
          <p:cNvSpPr txBox="1"/>
          <p:nvPr/>
        </p:nvSpPr>
        <p:spPr>
          <a:xfrm>
            <a:off x="9030978" y="6284043"/>
            <a:ext cx="6322045" cy="9028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600">
                <a:solidFill>
                  <a:srgbClr val="656565"/>
                </a:solidFill>
                <a:latin typeface="+mn-lt"/>
                <a:ea typeface="+mn-ea"/>
                <a:cs typeface="+mn-cs"/>
                <a:sym typeface="DM Sans Regular"/>
              </a:defRPr>
            </a:pPr>
            <a:r>
              <a:rPr dirty="0">
                <a:solidFill>
                  <a:schemeClr val="tx2"/>
                </a:solidFill>
              </a:rPr>
              <a:t>Professional Templates for Business</a:t>
            </a:r>
          </a:p>
          <a:p>
            <a:pPr>
              <a:defRPr sz="2600">
                <a:solidFill>
                  <a:srgbClr val="656565"/>
                </a:solidFill>
                <a:latin typeface="+mn-lt"/>
                <a:ea typeface="+mn-ea"/>
                <a:cs typeface="+mn-cs"/>
                <a:sym typeface="DM Sans Regular"/>
              </a:defRPr>
            </a:pPr>
            <a:r>
              <a:rPr dirty="0">
                <a:solidFill>
                  <a:schemeClr val="tx2"/>
                </a:solidFill>
              </a:rPr>
              <a:t>Clean, versatile design with a purpose</a:t>
            </a:r>
          </a:p>
        </p:txBody>
      </p:sp>
      <p:grpSp>
        <p:nvGrpSpPr>
          <p:cNvPr id="36" name="Group"/>
          <p:cNvGrpSpPr/>
          <p:nvPr/>
        </p:nvGrpSpPr>
        <p:grpSpPr>
          <a:xfrm>
            <a:off x="11099251" y="7920976"/>
            <a:ext cx="2185498" cy="280497"/>
            <a:chOff x="0" y="0"/>
            <a:chExt cx="2185496" cy="280495"/>
          </a:xfrm>
        </p:grpSpPr>
        <p:sp>
          <p:nvSpPr>
            <p:cNvPr id="32" name="Circle"/>
            <p:cNvSpPr/>
            <p:nvPr/>
          </p:nvSpPr>
          <p:spPr>
            <a:xfrm>
              <a:off x="0" y="0"/>
              <a:ext cx="280497" cy="280496"/>
            </a:xfrm>
            <a:prstGeom prst="ellipse">
              <a:avLst/>
            </a:prstGeom>
            <a:solidFill>
              <a:schemeClr val="accent1"/>
            </a:solidFill>
            <a:ln w="12700" cap="flat">
              <a:noFill/>
              <a:miter lim="400000"/>
            </a:ln>
            <a:effectLst/>
          </p:spPr>
          <p:txBody>
            <a:bodyPr wrap="square" lIns="0" tIns="0" rIns="0" bIns="0" numCol="1" anchor="ctr">
              <a:noAutofit/>
            </a:bodyPr>
            <a:lstStyle/>
            <a:p>
              <a:pPr defTabSz="1528703">
                <a:defRPr sz="5400">
                  <a:solidFill>
                    <a:srgbClr val="FFFFFF"/>
                  </a:solidFill>
                </a:defRPr>
              </a:pPr>
              <a:endParaRPr/>
            </a:p>
          </p:txBody>
        </p:sp>
        <p:sp>
          <p:nvSpPr>
            <p:cNvPr id="33" name="Circle"/>
            <p:cNvSpPr/>
            <p:nvPr/>
          </p:nvSpPr>
          <p:spPr>
            <a:xfrm>
              <a:off x="635000" y="0"/>
              <a:ext cx="280497" cy="280496"/>
            </a:xfrm>
            <a:prstGeom prst="ellipse">
              <a:avLst/>
            </a:prstGeom>
            <a:solidFill>
              <a:schemeClr val="accent2"/>
            </a:solidFill>
            <a:ln w="12700" cap="flat">
              <a:noFill/>
              <a:miter lim="400000"/>
            </a:ln>
            <a:effectLst/>
          </p:spPr>
          <p:txBody>
            <a:bodyPr wrap="square" lIns="0" tIns="0" rIns="0" bIns="0" numCol="1" anchor="ctr">
              <a:noAutofit/>
            </a:bodyPr>
            <a:lstStyle/>
            <a:p>
              <a:pPr defTabSz="1528703">
                <a:defRPr sz="5400">
                  <a:solidFill>
                    <a:srgbClr val="FFFFFF"/>
                  </a:solidFill>
                </a:defRPr>
              </a:pPr>
              <a:endParaRPr/>
            </a:p>
          </p:txBody>
        </p:sp>
        <p:sp>
          <p:nvSpPr>
            <p:cNvPr id="34" name="Circle"/>
            <p:cNvSpPr/>
            <p:nvPr/>
          </p:nvSpPr>
          <p:spPr>
            <a:xfrm>
              <a:off x="1270000" y="0"/>
              <a:ext cx="280497" cy="280496"/>
            </a:xfrm>
            <a:prstGeom prst="ellipse">
              <a:avLst/>
            </a:prstGeom>
            <a:solidFill>
              <a:schemeClr val="accent3"/>
            </a:solidFill>
            <a:ln w="12700" cap="flat">
              <a:noFill/>
              <a:miter lim="400000"/>
            </a:ln>
            <a:effectLst/>
          </p:spPr>
          <p:txBody>
            <a:bodyPr wrap="square" lIns="0" tIns="0" rIns="0" bIns="0" numCol="1" anchor="ctr">
              <a:noAutofit/>
            </a:bodyPr>
            <a:lstStyle/>
            <a:p>
              <a:pPr defTabSz="1528703">
                <a:defRPr sz="5400">
                  <a:solidFill>
                    <a:srgbClr val="FFFFFF"/>
                  </a:solidFill>
                </a:defRPr>
              </a:pPr>
              <a:endParaRPr/>
            </a:p>
          </p:txBody>
        </p:sp>
        <p:sp>
          <p:nvSpPr>
            <p:cNvPr id="35" name="Circle"/>
            <p:cNvSpPr/>
            <p:nvPr/>
          </p:nvSpPr>
          <p:spPr>
            <a:xfrm>
              <a:off x="1905000" y="0"/>
              <a:ext cx="280497" cy="280496"/>
            </a:xfrm>
            <a:prstGeom prst="ellipse">
              <a:avLst/>
            </a:prstGeom>
            <a:solidFill>
              <a:schemeClr val="accent4"/>
            </a:solidFill>
            <a:ln w="12700" cap="flat">
              <a:noFill/>
              <a:miter lim="400000"/>
            </a:ln>
            <a:effectLst/>
          </p:spPr>
          <p:txBody>
            <a:bodyPr wrap="square" lIns="0" tIns="0" rIns="0" bIns="0" numCol="1" anchor="ctr">
              <a:noAutofit/>
            </a:bodyPr>
            <a:lstStyle/>
            <a:p>
              <a:pPr defTabSz="1528703">
                <a:defRPr sz="5400">
                  <a:solidFill>
                    <a:srgbClr val="FFFFFF"/>
                  </a:solidFill>
                </a:defRPr>
              </a:pPr>
              <a:endParaRPr/>
            </a:p>
          </p:txBody>
        </p:sp>
      </p:grpSp>
      <p:sp>
        <p:nvSpPr>
          <p:cNvPr id="37" name="Calendar 2023"/>
          <p:cNvSpPr txBox="1"/>
          <p:nvPr/>
        </p:nvSpPr>
        <p:spPr>
          <a:xfrm>
            <a:off x="4065032" y="4600128"/>
            <a:ext cx="16253936"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8000"/>
            </a:lvl1pPr>
          </a:lstStyle>
          <a:p>
            <a:r>
              <a:rPr dirty="0">
                <a:solidFill>
                  <a:schemeClr val="tx1"/>
                </a:solidFill>
              </a:rPr>
              <a:t>Marketing Strategy</a:t>
            </a:r>
          </a:p>
        </p:txBody>
      </p:sp>
      <p:sp>
        <p:nvSpPr>
          <p:cNvPr id="38" name="To work with this presentation, you must first download and install the font DM Sans"/>
          <p:cNvSpPr txBox="1"/>
          <p:nvPr/>
        </p:nvSpPr>
        <p:spPr>
          <a:xfrm>
            <a:off x="5335278" y="11741108"/>
            <a:ext cx="7043827" cy="9028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600">
                <a:solidFill>
                  <a:srgbClr val="656565"/>
                </a:solidFill>
                <a:latin typeface="+mn-lt"/>
                <a:ea typeface="+mn-ea"/>
                <a:cs typeface="+mn-cs"/>
                <a:sym typeface="DM Sans Regular"/>
              </a:defRPr>
            </a:lvl1pPr>
          </a:lstStyle>
          <a:p>
            <a:r>
              <a:rPr>
                <a:solidFill>
                  <a:schemeClr val="tx2"/>
                </a:solidFill>
              </a:rPr>
              <a:t>To work with this presentation, you must first download and install the font DM Sans </a:t>
            </a:r>
          </a:p>
        </p:txBody>
      </p:sp>
      <p:grpSp>
        <p:nvGrpSpPr>
          <p:cNvPr id="41" name="Download now">
            <a:hlinkClick r:id="rId2"/>
          </p:cNvPr>
          <p:cNvGrpSpPr/>
          <p:nvPr/>
        </p:nvGrpSpPr>
        <p:grpSpPr>
          <a:xfrm>
            <a:off x="1320800" y="11731901"/>
            <a:ext cx="3245947" cy="938639"/>
            <a:chOff x="0" y="0"/>
            <a:chExt cx="3245946" cy="938637"/>
          </a:xfrm>
        </p:grpSpPr>
        <p:sp>
          <p:nvSpPr>
            <p:cNvPr id="39" name="Rounded Rectangle"/>
            <p:cNvSpPr/>
            <p:nvPr/>
          </p:nvSpPr>
          <p:spPr>
            <a:xfrm>
              <a:off x="0" y="0"/>
              <a:ext cx="3245946" cy="938637"/>
            </a:xfrm>
            <a:prstGeom prst="roundRect">
              <a:avLst>
                <a:gd name="adj" fmla="val 14635"/>
              </a:avLst>
            </a:prstGeom>
            <a:solidFill>
              <a:schemeClr val="accent1"/>
            </a:solidFill>
            <a:ln w="12700" cap="flat">
              <a:noFill/>
              <a:miter lim="400000"/>
            </a:ln>
            <a:effectLst/>
          </p:spPr>
          <p:txBody>
            <a:bodyPr wrap="square" lIns="0" tIns="0" rIns="0" bIns="0" numCol="1" anchor="ctr">
              <a:noAutofit/>
            </a:bodyPr>
            <a:lstStyle/>
            <a:p>
              <a:pPr defTabSz="1528703">
                <a:defRPr sz="2400">
                  <a:solidFill>
                    <a:srgbClr val="FCFFFF"/>
                  </a:solidFill>
                  <a:latin typeface="+mn-lt"/>
                  <a:ea typeface="+mn-ea"/>
                  <a:cs typeface="+mn-cs"/>
                  <a:sym typeface="DM Sans Regular"/>
                </a:defRPr>
              </a:pPr>
              <a:endParaRPr>
                <a:solidFill>
                  <a:schemeClr val="bg1"/>
                </a:solidFill>
              </a:endParaRPr>
            </a:p>
          </p:txBody>
        </p:sp>
        <p:sp>
          <p:nvSpPr>
            <p:cNvPr id="40" name="Download now"/>
            <p:cNvSpPr txBox="1"/>
            <p:nvPr/>
          </p:nvSpPr>
          <p:spPr>
            <a:xfrm>
              <a:off x="40233" y="284653"/>
              <a:ext cx="3165479" cy="36933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lvl1pPr defTabSz="1528703">
                <a:defRPr sz="2400" u="sng">
                  <a:solidFill>
                    <a:srgbClr val="FFFFFF"/>
                  </a:solidFill>
                  <a:uFill>
                    <a:solidFill>
                      <a:schemeClr val="accent1"/>
                    </a:solidFill>
                  </a:uFill>
                  <a:latin typeface="+mn-lt"/>
                  <a:ea typeface="+mn-ea"/>
                  <a:cs typeface="+mn-cs"/>
                  <a:sym typeface="DM Sans Regular"/>
                  <a:hlinkClick r:id="rId2"/>
                </a:defRPr>
              </a:lvl1pPr>
            </a:lstStyle>
            <a:p>
              <a:pPr>
                <a:defRPr u="none">
                  <a:uFillTx/>
                </a:defRPr>
              </a:pPr>
              <a:r>
                <a:rPr u="sng">
                  <a:solidFill>
                    <a:schemeClr val="bg1"/>
                  </a:solidFill>
                  <a:uFill>
                    <a:solidFill>
                      <a:schemeClr val="accent1"/>
                    </a:solidFill>
                  </a:uFill>
                  <a:hlinkClick r:id="rId2">
                    <a:extLst>
                      <a:ext uri="{A12FA001-AC4F-418D-AE19-62706E023703}">
                        <ahyp:hlinkClr xmlns:ahyp="http://schemas.microsoft.com/office/drawing/2018/hyperlinkcolor" val="tx"/>
                      </a:ext>
                    </a:extLst>
                  </a:hlinkClick>
                </a:rPr>
                <a:t>Download now</a:t>
              </a: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hape"/>
          <p:cNvSpPr/>
          <p:nvPr/>
        </p:nvSpPr>
        <p:spPr>
          <a:xfrm>
            <a:off x="4838564" y="4662763"/>
            <a:ext cx="11080321" cy="6283480"/>
          </a:xfrm>
          <a:custGeom>
            <a:avLst/>
            <a:gdLst/>
            <a:ahLst/>
            <a:cxnLst>
              <a:cxn ang="0">
                <a:pos x="wd2" y="hd2"/>
              </a:cxn>
              <a:cxn ang="5400000">
                <a:pos x="wd2" y="hd2"/>
              </a:cxn>
              <a:cxn ang="10800000">
                <a:pos x="wd2" y="hd2"/>
              </a:cxn>
              <a:cxn ang="16200000">
                <a:pos x="wd2" y="hd2"/>
              </a:cxn>
            </a:cxnLst>
            <a:rect l="0" t="0" r="r" b="b"/>
            <a:pathLst>
              <a:path w="21594" h="21595" extrusionOk="0">
                <a:moveTo>
                  <a:pt x="1" y="361"/>
                </a:moveTo>
                <a:cubicBezTo>
                  <a:pt x="-5" y="265"/>
                  <a:pt x="13" y="169"/>
                  <a:pt x="52" y="100"/>
                </a:cubicBezTo>
                <a:cubicBezTo>
                  <a:pt x="89" y="33"/>
                  <a:pt x="141" y="-2"/>
                  <a:pt x="194" y="4"/>
                </a:cubicBezTo>
                <a:lnTo>
                  <a:pt x="15411" y="1"/>
                </a:lnTo>
                <a:cubicBezTo>
                  <a:pt x="15461" y="-5"/>
                  <a:pt x="15512" y="10"/>
                  <a:pt x="15558" y="44"/>
                </a:cubicBezTo>
                <a:cubicBezTo>
                  <a:pt x="15600" y="75"/>
                  <a:pt x="15639" y="121"/>
                  <a:pt x="15670" y="180"/>
                </a:cubicBezTo>
                <a:lnTo>
                  <a:pt x="21536" y="10546"/>
                </a:lnTo>
                <a:cubicBezTo>
                  <a:pt x="21573" y="10612"/>
                  <a:pt x="21594" y="10700"/>
                  <a:pt x="21594" y="10792"/>
                </a:cubicBezTo>
                <a:cubicBezTo>
                  <a:pt x="21595" y="10887"/>
                  <a:pt x="21574" y="10979"/>
                  <a:pt x="21536" y="11047"/>
                </a:cubicBezTo>
                <a:lnTo>
                  <a:pt x="15675" y="21358"/>
                </a:lnTo>
                <a:cubicBezTo>
                  <a:pt x="15649" y="21423"/>
                  <a:pt x="15615" y="21478"/>
                  <a:pt x="15575" y="21517"/>
                </a:cubicBezTo>
                <a:cubicBezTo>
                  <a:pt x="15540" y="21551"/>
                  <a:pt x="15501" y="21573"/>
                  <a:pt x="15460" y="21580"/>
                </a:cubicBezTo>
                <a:lnTo>
                  <a:pt x="175" y="21595"/>
                </a:lnTo>
                <a:cubicBezTo>
                  <a:pt x="132" y="21594"/>
                  <a:pt x="91" y="21564"/>
                  <a:pt x="60" y="21512"/>
                </a:cubicBezTo>
                <a:cubicBezTo>
                  <a:pt x="28" y="21459"/>
                  <a:pt x="9" y="21386"/>
                  <a:pt x="7" y="21309"/>
                </a:cubicBezTo>
                <a:lnTo>
                  <a:pt x="1" y="361"/>
                </a:lnTo>
                <a:close/>
              </a:path>
            </a:pathLst>
          </a:custGeom>
          <a:gradFill>
            <a:gsLst>
              <a:gs pos="0">
                <a:srgbClr val="FFFFFF"/>
              </a:gs>
              <a:gs pos="100000">
                <a:schemeClr val="accent5"/>
              </a:gs>
            </a:gsLst>
          </a:gradFill>
          <a:ln w="12700">
            <a:miter lim="400000"/>
          </a:ln>
        </p:spPr>
        <p:txBody>
          <a:bodyPr lIns="45718" tIns="45718" rIns="45718" bIns="45718"/>
          <a:lstStyle/>
          <a:p>
            <a:pPr>
              <a:defRPr>
                <a:solidFill>
                  <a:srgbClr val="525455"/>
                </a:solidFill>
              </a:defRPr>
            </a:pPr>
            <a:endParaRPr/>
          </a:p>
        </p:txBody>
      </p:sp>
      <p:sp>
        <p:nvSpPr>
          <p:cNvPr id="402" name="Slide Number"/>
          <p:cNvSpPr txBox="1">
            <a:spLocks noGrp="1"/>
          </p:cNvSpPr>
          <p:nvPr>
            <p:ph type="sldNum" sz="quarter" idx="2"/>
          </p:nvPr>
        </p:nvSpPr>
        <p:spPr>
          <a:xfrm>
            <a:off x="22063025" y="12413670"/>
            <a:ext cx="980441" cy="47192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solidFill>
                  <a:schemeClr val="tx2"/>
                </a:solidFill>
              </a:rPr>
              <a:t>10</a:t>
            </a:fld>
            <a:endParaRPr>
              <a:solidFill>
                <a:schemeClr val="tx2"/>
              </a:solidFill>
            </a:endParaRPr>
          </a:p>
        </p:txBody>
      </p:sp>
      <p:sp>
        <p:nvSpPr>
          <p:cNvPr id="403" name="Venn diagram"/>
          <p:cNvSpPr txBox="1"/>
          <p:nvPr/>
        </p:nvSpPr>
        <p:spPr>
          <a:xfrm>
            <a:off x="6333516" y="1290293"/>
            <a:ext cx="1170022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dirty="0">
                <a:solidFill>
                  <a:schemeClr val="tx1"/>
                </a:solidFill>
              </a:rPr>
              <a:t>Online Digital Sales Funnel 3.0</a:t>
            </a:r>
          </a:p>
        </p:txBody>
      </p:sp>
      <p:sp>
        <p:nvSpPr>
          <p:cNvPr id="404" name="Line"/>
          <p:cNvSpPr/>
          <p:nvPr/>
        </p:nvSpPr>
        <p:spPr>
          <a:xfrm>
            <a:off x="4661608" y="3914861"/>
            <a:ext cx="0" cy="8037557"/>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405" name="Line"/>
          <p:cNvSpPr/>
          <p:nvPr/>
        </p:nvSpPr>
        <p:spPr>
          <a:xfrm>
            <a:off x="7684208" y="3914861"/>
            <a:ext cx="0" cy="8045187"/>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406" name="Line"/>
          <p:cNvSpPr/>
          <p:nvPr/>
        </p:nvSpPr>
        <p:spPr>
          <a:xfrm>
            <a:off x="10698341" y="3914861"/>
            <a:ext cx="0" cy="8027373"/>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407" name="Line"/>
          <p:cNvSpPr/>
          <p:nvPr/>
        </p:nvSpPr>
        <p:spPr>
          <a:xfrm>
            <a:off x="13720942" y="3914861"/>
            <a:ext cx="0" cy="8038687"/>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408" name="Line"/>
          <p:cNvSpPr/>
          <p:nvPr/>
        </p:nvSpPr>
        <p:spPr>
          <a:xfrm>
            <a:off x="16718142" y="3914861"/>
            <a:ext cx="0" cy="803933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409" name="Line"/>
          <p:cNvSpPr/>
          <p:nvPr/>
        </p:nvSpPr>
        <p:spPr>
          <a:xfrm rot="16200000">
            <a:off x="8764530" y="-3530130"/>
            <a:ext cx="751891" cy="15012535"/>
          </a:xfrm>
          <a:custGeom>
            <a:avLst/>
            <a:gdLst/>
            <a:ahLst/>
            <a:cxnLst>
              <a:cxn ang="0">
                <a:pos x="wd2" y="hd2"/>
              </a:cxn>
              <a:cxn ang="5400000">
                <a:pos x="wd2" y="hd2"/>
              </a:cxn>
              <a:cxn ang="10800000">
                <a:pos x="wd2" y="hd2"/>
              </a:cxn>
              <a:cxn ang="16200000">
                <a:pos x="wd2" y="hd2"/>
              </a:cxn>
            </a:cxnLst>
            <a:rect l="0" t="0" r="r" b="b"/>
            <a:pathLst>
              <a:path w="21600" h="21595" extrusionOk="0">
                <a:moveTo>
                  <a:pt x="13" y="21595"/>
                </a:moveTo>
                <a:lnTo>
                  <a:pt x="9790" y="21595"/>
                </a:lnTo>
                <a:cubicBezTo>
                  <a:pt x="11407" y="21600"/>
                  <a:pt x="12989" y="21570"/>
                  <a:pt x="14123" y="21512"/>
                </a:cubicBezTo>
                <a:cubicBezTo>
                  <a:pt x="15046" y="21465"/>
                  <a:pt x="15601" y="21403"/>
                  <a:pt x="15687" y="21337"/>
                </a:cubicBezTo>
                <a:lnTo>
                  <a:pt x="15687" y="11183"/>
                </a:lnTo>
                <a:cubicBezTo>
                  <a:pt x="15796" y="11107"/>
                  <a:pt x="16391" y="11035"/>
                  <a:pt x="17382" y="10978"/>
                </a:cubicBezTo>
                <a:cubicBezTo>
                  <a:pt x="18467" y="10915"/>
                  <a:pt x="19960" y="10873"/>
                  <a:pt x="21600" y="10859"/>
                </a:cubicBezTo>
                <a:cubicBezTo>
                  <a:pt x="20179" y="10858"/>
                  <a:pt x="18813" y="10831"/>
                  <a:pt x="17740" y="10785"/>
                </a:cubicBezTo>
                <a:cubicBezTo>
                  <a:pt x="16383" y="10725"/>
                  <a:pt x="15606" y="10640"/>
                  <a:pt x="15613" y="10550"/>
                </a:cubicBezTo>
                <a:lnTo>
                  <a:pt x="15613" y="280"/>
                </a:lnTo>
                <a:cubicBezTo>
                  <a:pt x="15656" y="207"/>
                  <a:pt x="15122" y="137"/>
                  <a:pt x="14129" y="85"/>
                </a:cubicBezTo>
                <a:cubicBezTo>
                  <a:pt x="13138" y="32"/>
                  <a:pt x="11771" y="2"/>
                  <a:pt x="10330" y="0"/>
                </a:cubicBezTo>
                <a:lnTo>
                  <a:pt x="0" y="0"/>
                </a:lnTo>
              </a:path>
            </a:pathLst>
          </a:custGeom>
          <a:ln w="25400">
            <a:solidFill>
              <a:srgbClr val="A7A7A7"/>
            </a:solidFill>
            <a:miter lim="400000"/>
          </a:ln>
        </p:spPr>
        <p:txBody>
          <a:bodyPr lIns="0" tIns="0" rIns="0" bIns="0" anchor="ctr"/>
          <a:lstStyle/>
          <a:p>
            <a:pPr>
              <a:defRPr sz="3200">
                <a:solidFill>
                  <a:srgbClr val="FFFFFF"/>
                </a:solidFill>
              </a:defRPr>
            </a:pPr>
            <a:endParaRPr/>
          </a:p>
        </p:txBody>
      </p:sp>
      <p:sp>
        <p:nvSpPr>
          <p:cNvPr id="410" name="Line"/>
          <p:cNvSpPr/>
          <p:nvPr/>
        </p:nvSpPr>
        <p:spPr>
          <a:xfrm rot="16200000">
            <a:off x="19381730" y="1003769"/>
            <a:ext cx="751891" cy="5944737"/>
          </a:xfrm>
          <a:custGeom>
            <a:avLst/>
            <a:gdLst/>
            <a:ahLst/>
            <a:cxnLst>
              <a:cxn ang="0">
                <a:pos x="wd2" y="hd2"/>
              </a:cxn>
              <a:cxn ang="5400000">
                <a:pos x="wd2" y="hd2"/>
              </a:cxn>
              <a:cxn ang="10800000">
                <a:pos x="wd2" y="hd2"/>
              </a:cxn>
              <a:cxn ang="16200000">
                <a:pos x="wd2" y="hd2"/>
              </a:cxn>
            </a:cxnLst>
            <a:rect l="0" t="0" r="r" b="b"/>
            <a:pathLst>
              <a:path w="21600" h="21588" extrusionOk="0">
                <a:moveTo>
                  <a:pt x="13" y="21587"/>
                </a:moveTo>
                <a:lnTo>
                  <a:pt x="9790" y="21587"/>
                </a:lnTo>
                <a:cubicBezTo>
                  <a:pt x="11407" y="21600"/>
                  <a:pt x="12989" y="21524"/>
                  <a:pt x="14123" y="21377"/>
                </a:cubicBezTo>
                <a:cubicBezTo>
                  <a:pt x="15046" y="21258"/>
                  <a:pt x="15601" y="21102"/>
                  <a:pt x="15687" y="20935"/>
                </a:cubicBezTo>
                <a:lnTo>
                  <a:pt x="15687" y="11491"/>
                </a:lnTo>
                <a:cubicBezTo>
                  <a:pt x="15796" y="11299"/>
                  <a:pt x="16391" y="11118"/>
                  <a:pt x="17382" y="10972"/>
                </a:cubicBezTo>
                <a:cubicBezTo>
                  <a:pt x="18467" y="10813"/>
                  <a:pt x="19960" y="10707"/>
                  <a:pt x="21600" y="10673"/>
                </a:cubicBezTo>
                <a:cubicBezTo>
                  <a:pt x="20179" y="10669"/>
                  <a:pt x="18813" y="10602"/>
                  <a:pt x="17740" y="10484"/>
                </a:cubicBezTo>
                <a:cubicBezTo>
                  <a:pt x="16383" y="10335"/>
                  <a:pt x="15606" y="10119"/>
                  <a:pt x="15613" y="9892"/>
                </a:cubicBezTo>
                <a:lnTo>
                  <a:pt x="15613" y="706"/>
                </a:lnTo>
                <a:cubicBezTo>
                  <a:pt x="15656" y="523"/>
                  <a:pt x="15122" y="346"/>
                  <a:pt x="14129" y="214"/>
                </a:cubicBezTo>
                <a:cubicBezTo>
                  <a:pt x="13138" y="82"/>
                  <a:pt x="11771" y="5"/>
                  <a:pt x="10330" y="0"/>
                </a:cubicBezTo>
                <a:lnTo>
                  <a:pt x="0" y="0"/>
                </a:lnTo>
              </a:path>
            </a:pathLst>
          </a:custGeom>
          <a:ln w="25400">
            <a:solidFill>
              <a:srgbClr val="A7A7A7"/>
            </a:solidFill>
            <a:miter lim="400000"/>
          </a:ln>
        </p:spPr>
        <p:txBody>
          <a:bodyPr lIns="0" tIns="0" rIns="0" bIns="0" anchor="ctr"/>
          <a:lstStyle/>
          <a:p>
            <a:pPr>
              <a:defRPr sz="3200">
                <a:solidFill>
                  <a:srgbClr val="FFFFFF"/>
                </a:solidFill>
              </a:defRPr>
            </a:pPr>
            <a:endParaRPr/>
          </a:p>
        </p:txBody>
      </p:sp>
      <p:sp>
        <p:nvSpPr>
          <p:cNvPr id="41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533578" y="2869111"/>
            <a:ext cx="329803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Acquisition</a:t>
            </a:r>
          </a:p>
        </p:txBody>
      </p:sp>
      <p:sp>
        <p:nvSpPr>
          <p:cNvPr id="41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108660" y="2869111"/>
            <a:ext cx="329803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Retention</a:t>
            </a:r>
          </a:p>
        </p:txBody>
      </p:sp>
      <p:sp>
        <p:nvSpPr>
          <p:cNvPr id="413" name="Freeform 772"/>
          <p:cNvSpPr/>
          <p:nvPr/>
        </p:nvSpPr>
        <p:spPr>
          <a:xfrm>
            <a:off x="5997539" y="6243887"/>
            <a:ext cx="470590" cy="483394"/>
          </a:xfrm>
          <a:custGeom>
            <a:avLst/>
            <a:gdLst/>
            <a:ahLst/>
            <a:cxnLst>
              <a:cxn ang="0">
                <a:pos x="wd2" y="hd2"/>
              </a:cxn>
              <a:cxn ang="5400000">
                <a:pos x="wd2" y="hd2"/>
              </a:cxn>
              <a:cxn ang="10800000">
                <a:pos x="wd2" y="hd2"/>
              </a:cxn>
              <a:cxn ang="16200000">
                <a:pos x="wd2" y="hd2"/>
              </a:cxn>
            </a:cxnLst>
            <a:rect l="0" t="0" r="r" b="b"/>
            <a:pathLst>
              <a:path w="21287" h="21600" extrusionOk="0">
                <a:moveTo>
                  <a:pt x="0" y="0"/>
                </a:moveTo>
                <a:lnTo>
                  <a:pt x="0" y="16670"/>
                </a:lnTo>
                <a:cubicBezTo>
                  <a:pt x="0" y="18174"/>
                  <a:pt x="1243" y="19419"/>
                  <a:pt x="2765" y="19419"/>
                </a:cubicBezTo>
                <a:lnTo>
                  <a:pt x="7845" y="19419"/>
                </a:lnTo>
                <a:lnTo>
                  <a:pt x="8492" y="15819"/>
                </a:lnTo>
                <a:lnTo>
                  <a:pt x="8527" y="15535"/>
                </a:lnTo>
                <a:lnTo>
                  <a:pt x="8689" y="15304"/>
                </a:lnTo>
                <a:lnTo>
                  <a:pt x="12118" y="10073"/>
                </a:lnTo>
                <a:lnTo>
                  <a:pt x="10251" y="8920"/>
                </a:lnTo>
                <a:lnTo>
                  <a:pt x="13411" y="3901"/>
                </a:lnTo>
                <a:cubicBezTo>
                  <a:pt x="13656" y="3508"/>
                  <a:pt x="14011" y="3203"/>
                  <a:pt x="14398" y="2997"/>
                </a:cubicBezTo>
                <a:cubicBezTo>
                  <a:pt x="14785" y="2790"/>
                  <a:pt x="15199" y="2678"/>
                  <a:pt x="15637" y="2678"/>
                </a:cubicBezTo>
                <a:cubicBezTo>
                  <a:pt x="16052" y="2677"/>
                  <a:pt x="16488" y="2792"/>
                  <a:pt x="16875" y="2997"/>
                </a:cubicBezTo>
                <a:lnTo>
                  <a:pt x="16875" y="0"/>
                </a:lnTo>
                <a:lnTo>
                  <a:pt x="0" y="0"/>
                </a:lnTo>
                <a:close/>
                <a:moveTo>
                  <a:pt x="5888" y="3157"/>
                </a:moveTo>
                <a:lnTo>
                  <a:pt x="7037" y="3919"/>
                </a:lnTo>
                <a:lnTo>
                  <a:pt x="4596" y="7537"/>
                </a:lnTo>
                <a:lnTo>
                  <a:pt x="2352" y="5888"/>
                </a:lnTo>
                <a:lnTo>
                  <a:pt x="3178" y="4788"/>
                </a:lnTo>
                <a:lnTo>
                  <a:pt x="4255" y="5586"/>
                </a:lnTo>
                <a:lnTo>
                  <a:pt x="5888" y="3157"/>
                </a:lnTo>
                <a:close/>
                <a:moveTo>
                  <a:pt x="19084" y="3813"/>
                </a:moveTo>
                <a:cubicBezTo>
                  <a:pt x="18359" y="3813"/>
                  <a:pt x="17640" y="4162"/>
                  <a:pt x="17217" y="4806"/>
                </a:cubicBezTo>
                <a:lnTo>
                  <a:pt x="16301" y="4238"/>
                </a:lnTo>
                <a:cubicBezTo>
                  <a:pt x="16095" y="4110"/>
                  <a:pt x="15864" y="4043"/>
                  <a:pt x="15637" y="4043"/>
                </a:cubicBezTo>
                <a:cubicBezTo>
                  <a:pt x="15432" y="4043"/>
                  <a:pt x="15244" y="4091"/>
                  <a:pt x="15062" y="4185"/>
                </a:cubicBezTo>
                <a:cubicBezTo>
                  <a:pt x="14880" y="4280"/>
                  <a:pt x="14715" y="4428"/>
                  <a:pt x="14595" y="4611"/>
                </a:cubicBezTo>
                <a:lnTo>
                  <a:pt x="12028" y="8530"/>
                </a:lnTo>
                <a:lnTo>
                  <a:pt x="13195" y="9257"/>
                </a:lnTo>
                <a:lnTo>
                  <a:pt x="15673" y="5462"/>
                </a:lnTo>
                <a:lnTo>
                  <a:pt x="16463" y="5941"/>
                </a:lnTo>
                <a:lnTo>
                  <a:pt x="9856" y="16049"/>
                </a:lnTo>
                <a:lnTo>
                  <a:pt x="8851" y="21600"/>
                </a:lnTo>
                <a:lnTo>
                  <a:pt x="13590" y="18390"/>
                </a:lnTo>
                <a:lnTo>
                  <a:pt x="20933" y="7182"/>
                </a:lnTo>
                <a:cubicBezTo>
                  <a:pt x="21600" y="6164"/>
                  <a:pt x="21295" y="4806"/>
                  <a:pt x="20268" y="4150"/>
                </a:cubicBezTo>
                <a:cubicBezTo>
                  <a:pt x="19897" y="3912"/>
                  <a:pt x="19495" y="3813"/>
                  <a:pt x="19084" y="3813"/>
                </a:cubicBezTo>
                <a:close/>
                <a:moveTo>
                  <a:pt x="19066" y="5178"/>
                </a:moveTo>
                <a:cubicBezTo>
                  <a:pt x="19224" y="5178"/>
                  <a:pt x="19398" y="5216"/>
                  <a:pt x="19532" y="5302"/>
                </a:cubicBezTo>
                <a:cubicBezTo>
                  <a:pt x="19910" y="5543"/>
                  <a:pt x="20015" y="6043"/>
                  <a:pt x="19784" y="6420"/>
                </a:cubicBezTo>
                <a:lnTo>
                  <a:pt x="18725" y="8051"/>
                </a:lnTo>
                <a:lnTo>
                  <a:pt x="17324" y="7147"/>
                </a:lnTo>
                <a:lnTo>
                  <a:pt x="18383" y="5551"/>
                </a:lnTo>
                <a:cubicBezTo>
                  <a:pt x="18537" y="5316"/>
                  <a:pt x="18782" y="5178"/>
                  <a:pt x="19066" y="5178"/>
                </a:cubicBezTo>
                <a:close/>
                <a:moveTo>
                  <a:pt x="5888" y="8069"/>
                </a:moveTo>
                <a:lnTo>
                  <a:pt x="7037" y="8832"/>
                </a:lnTo>
                <a:lnTo>
                  <a:pt x="4596" y="12467"/>
                </a:lnTo>
                <a:lnTo>
                  <a:pt x="2352" y="10800"/>
                </a:lnTo>
                <a:lnTo>
                  <a:pt x="3178" y="9700"/>
                </a:lnTo>
                <a:lnTo>
                  <a:pt x="4255" y="10499"/>
                </a:lnTo>
                <a:lnTo>
                  <a:pt x="5888" y="8069"/>
                </a:lnTo>
                <a:close/>
              </a:path>
            </a:pathLst>
          </a:custGeom>
          <a:solidFill>
            <a:schemeClr val="accent3"/>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14" name="Freeform 817"/>
          <p:cNvSpPr/>
          <p:nvPr/>
        </p:nvSpPr>
        <p:spPr>
          <a:xfrm>
            <a:off x="5930932" y="8936991"/>
            <a:ext cx="483395" cy="4175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3613"/>
                </a:lnTo>
                <a:cubicBezTo>
                  <a:pt x="0" y="15354"/>
                  <a:pt x="1227" y="16775"/>
                  <a:pt x="2731" y="16775"/>
                </a:cubicBezTo>
                <a:lnTo>
                  <a:pt x="9771" y="16775"/>
                </a:lnTo>
                <a:cubicBezTo>
                  <a:pt x="9108" y="15728"/>
                  <a:pt x="8743" y="14465"/>
                  <a:pt x="8743" y="13141"/>
                </a:cubicBezTo>
                <a:cubicBezTo>
                  <a:pt x="8743" y="9738"/>
                  <a:pt x="11142" y="6960"/>
                  <a:pt x="14081" y="6960"/>
                </a:cubicBezTo>
                <a:cubicBezTo>
                  <a:pt x="17020" y="6960"/>
                  <a:pt x="19401" y="9738"/>
                  <a:pt x="19401" y="13141"/>
                </a:cubicBezTo>
                <a:cubicBezTo>
                  <a:pt x="19401" y="14455"/>
                  <a:pt x="19037" y="15725"/>
                  <a:pt x="18372" y="16775"/>
                </a:cubicBezTo>
                <a:lnTo>
                  <a:pt x="18851" y="16775"/>
                </a:lnTo>
                <a:cubicBezTo>
                  <a:pt x="20355" y="16775"/>
                  <a:pt x="21600" y="15354"/>
                  <a:pt x="21600" y="13613"/>
                </a:cubicBezTo>
                <a:lnTo>
                  <a:pt x="21600" y="0"/>
                </a:lnTo>
                <a:lnTo>
                  <a:pt x="0" y="0"/>
                </a:lnTo>
                <a:close/>
                <a:moveTo>
                  <a:pt x="3281" y="3655"/>
                </a:moveTo>
                <a:lnTo>
                  <a:pt x="11208" y="3655"/>
                </a:lnTo>
                <a:lnTo>
                  <a:pt x="11208" y="5236"/>
                </a:lnTo>
                <a:lnTo>
                  <a:pt x="3281" y="5236"/>
                </a:lnTo>
                <a:lnTo>
                  <a:pt x="3281" y="3655"/>
                </a:lnTo>
                <a:close/>
                <a:moveTo>
                  <a:pt x="3281" y="7453"/>
                </a:moveTo>
                <a:lnTo>
                  <a:pt x="7377" y="7453"/>
                </a:lnTo>
                <a:lnTo>
                  <a:pt x="7377" y="9034"/>
                </a:lnTo>
                <a:lnTo>
                  <a:pt x="3281" y="9034"/>
                </a:lnTo>
                <a:lnTo>
                  <a:pt x="3281" y="7453"/>
                </a:lnTo>
                <a:close/>
                <a:moveTo>
                  <a:pt x="14081" y="8562"/>
                </a:moveTo>
                <a:cubicBezTo>
                  <a:pt x="11891" y="8562"/>
                  <a:pt x="10108" y="10606"/>
                  <a:pt x="10108" y="13141"/>
                </a:cubicBezTo>
                <a:cubicBezTo>
                  <a:pt x="10108" y="14548"/>
                  <a:pt x="10667" y="15810"/>
                  <a:pt x="11527" y="16652"/>
                </a:cubicBezTo>
                <a:lnTo>
                  <a:pt x="10268" y="20491"/>
                </a:lnTo>
                <a:lnTo>
                  <a:pt x="11829" y="20163"/>
                </a:lnTo>
                <a:lnTo>
                  <a:pt x="12822" y="21600"/>
                </a:lnTo>
                <a:lnTo>
                  <a:pt x="14099" y="17719"/>
                </a:lnTo>
                <a:cubicBezTo>
                  <a:pt x="14139" y="17719"/>
                  <a:pt x="14165" y="17721"/>
                  <a:pt x="14205" y="17719"/>
                </a:cubicBezTo>
                <a:lnTo>
                  <a:pt x="15482" y="21600"/>
                </a:lnTo>
                <a:lnTo>
                  <a:pt x="16475" y="20163"/>
                </a:lnTo>
                <a:lnTo>
                  <a:pt x="18035" y="20491"/>
                </a:lnTo>
                <a:lnTo>
                  <a:pt x="16741" y="16529"/>
                </a:lnTo>
                <a:cubicBezTo>
                  <a:pt x="17537" y="15690"/>
                  <a:pt x="18036" y="14485"/>
                  <a:pt x="18035" y="13141"/>
                </a:cubicBezTo>
                <a:cubicBezTo>
                  <a:pt x="18035" y="10606"/>
                  <a:pt x="16271" y="8562"/>
                  <a:pt x="14081" y="8562"/>
                </a:cubicBezTo>
                <a:close/>
                <a:moveTo>
                  <a:pt x="14081" y="11087"/>
                </a:moveTo>
                <a:cubicBezTo>
                  <a:pt x="15062" y="11087"/>
                  <a:pt x="15854" y="12004"/>
                  <a:pt x="15854" y="13141"/>
                </a:cubicBezTo>
                <a:cubicBezTo>
                  <a:pt x="15854" y="14277"/>
                  <a:pt x="15062" y="15194"/>
                  <a:pt x="14081" y="15194"/>
                </a:cubicBezTo>
                <a:cubicBezTo>
                  <a:pt x="13099" y="15194"/>
                  <a:pt x="12307" y="14277"/>
                  <a:pt x="12307" y="13141"/>
                </a:cubicBezTo>
                <a:cubicBezTo>
                  <a:pt x="12307" y="12004"/>
                  <a:pt x="13099" y="11087"/>
                  <a:pt x="14081" y="11087"/>
                </a:cubicBezTo>
                <a:close/>
              </a:path>
            </a:pathLst>
          </a:custGeom>
          <a:solidFill>
            <a:schemeClr val="accent3"/>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15" name="Graphic 70"/>
          <p:cNvSpPr/>
          <p:nvPr/>
        </p:nvSpPr>
        <p:spPr>
          <a:xfrm>
            <a:off x="8577946" y="9406065"/>
            <a:ext cx="458757" cy="4587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moveTo>
                  <a:pt x="16218" y="8263"/>
                </a:moveTo>
                <a:lnTo>
                  <a:pt x="16218" y="9726"/>
                </a:lnTo>
                <a:cubicBezTo>
                  <a:pt x="15529" y="9726"/>
                  <a:pt x="14859" y="9591"/>
                  <a:pt x="14227" y="9324"/>
                </a:cubicBezTo>
                <a:cubicBezTo>
                  <a:pt x="13820" y="9153"/>
                  <a:pt x="13442" y="8932"/>
                  <a:pt x="13096" y="8665"/>
                </a:cubicBezTo>
                <a:lnTo>
                  <a:pt x="13106" y="13166"/>
                </a:lnTo>
                <a:cubicBezTo>
                  <a:pt x="13102" y="14179"/>
                  <a:pt x="12701" y="15132"/>
                  <a:pt x="11975" y="15849"/>
                </a:cubicBezTo>
                <a:cubicBezTo>
                  <a:pt x="11384" y="16433"/>
                  <a:pt x="10636" y="16804"/>
                  <a:pt x="9825" y="16924"/>
                </a:cubicBezTo>
                <a:cubicBezTo>
                  <a:pt x="9634" y="16952"/>
                  <a:pt x="9440" y="16967"/>
                  <a:pt x="9244" y="16967"/>
                </a:cubicBezTo>
                <a:cubicBezTo>
                  <a:pt x="8376" y="16967"/>
                  <a:pt x="7551" y="16686"/>
                  <a:pt x="6877" y="16167"/>
                </a:cubicBezTo>
                <a:cubicBezTo>
                  <a:pt x="6750" y="16069"/>
                  <a:pt x="6629" y="15963"/>
                  <a:pt x="6513" y="15849"/>
                </a:cubicBezTo>
                <a:cubicBezTo>
                  <a:pt x="5726" y="15072"/>
                  <a:pt x="5321" y="14018"/>
                  <a:pt x="5389" y="12910"/>
                </a:cubicBezTo>
                <a:cubicBezTo>
                  <a:pt x="5441" y="12066"/>
                  <a:pt x="5779" y="11261"/>
                  <a:pt x="6342" y="10631"/>
                </a:cubicBezTo>
                <a:cubicBezTo>
                  <a:pt x="7087" y="9796"/>
                  <a:pt x="8130" y="9333"/>
                  <a:pt x="9244" y="9333"/>
                </a:cubicBezTo>
                <a:cubicBezTo>
                  <a:pt x="9440" y="9333"/>
                  <a:pt x="9634" y="9347"/>
                  <a:pt x="9825" y="9376"/>
                </a:cubicBezTo>
                <a:lnTo>
                  <a:pt x="9825" y="11420"/>
                </a:lnTo>
                <a:cubicBezTo>
                  <a:pt x="9644" y="11361"/>
                  <a:pt x="9451" y="11328"/>
                  <a:pt x="9250" y="11328"/>
                </a:cubicBezTo>
                <a:cubicBezTo>
                  <a:pt x="8232" y="11328"/>
                  <a:pt x="7408" y="12159"/>
                  <a:pt x="7423" y="13178"/>
                </a:cubicBezTo>
                <a:cubicBezTo>
                  <a:pt x="7433" y="13830"/>
                  <a:pt x="7789" y="14399"/>
                  <a:pt x="8314" y="14714"/>
                </a:cubicBezTo>
                <a:cubicBezTo>
                  <a:pt x="8561" y="14861"/>
                  <a:pt x="8845" y="14953"/>
                  <a:pt x="9148" y="14969"/>
                </a:cubicBezTo>
                <a:cubicBezTo>
                  <a:pt x="9386" y="14982"/>
                  <a:pt x="9614" y="14949"/>
                  <a:pt x="9825" y="14880"/>
                </a:cubicBezTo>
                <a:cubicBezTo>
                  <a:pt x="10552" y="14639"/>
                  <a:pt x="11077" y="13956"/>
                  <a:pt x="11077" y="13150"/>
                </a:cubicBezTo>
                <a:lnTo>
                  <a:pt x="11079" y="10136"/>
                </a:lnTo>
                <a:lnTo>
                  <a:pt x="11079" y="4633"/>
                </a:lnTo>
                <a:lnTo>
                  <a:pt x="13093" y="4633"/>
                </a:lnTo>
                <a:cubicBezTo>
                  <a:pt x="13095" y="4833"/>
                  <a:pt x="13115" y="5027"/>
                  <a:pt x="13153" y="5216"/>
                </a:cubicBezTo>
                <a:cubicBezTo>
                  <a:pt x="13305" y="5980"/>
                  <a:pt x="13735" y="6642"/>
                  <a:pt x="14335" y="7094"/>
                </a:cubicBezTo>
                <a:cubicBezTo>
                  <a:pt x="14857" y="7488"/>
                  <a:pt x="15507" y="7721"/>
                  <a:pt x="16212" y="7721"/>
                </a:cubicBezTo>
                <a:cubicBezTo>
                  <a:pt x="16213" y="7721"/>
                  <a:pt x="16219" y="7721"/>
                  <a:pt x="16218" y="7721"/>
                </a:cubicBezTo>
                <a:lnTo>
                  <a:pt x="16218" y="8263"/>
                </a:ln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16" name="Freeform 80"/>
          <p:cNvSpPr/>
          <p:nvPr/>
        </p:nvSpPr>
        <p:spPr>
          <a:xfrm>
            <a:off x="8578036" y="10034503"/>
            <a:ext cx="458757" cy="4587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2631" y="7534"/>
                </a:moveTo>
                <a:cubicBezTo>
                  <a:pt x="13537" y="7767"/>
                  <a:pt x="14527" y="6958"/>
                  <a:pt x="14837" y="5727"/>
                </a:cubicBezTo>
                <a:cubicBezTo>
                  <a:pt x="15243" y="4126"/>
                  <a:pt x="14326" y="3154"/>
                  <a:pt x="13757" y="3079"/>
                </a:cubicBezTo>
                <a:cubicBezTo>
                  <a:pt x="12669" y="3032"/>
                  <a:pt x="11720" y="3810"/>
                  <a:pt x="11552" y="4886"/>
                </a:cubicBezTo>
                <a:cubicBezTo>
                  <a:pt x="11241" y="6116"/>
                  <a:pt x="11720" y="7301"/>
                  <a:pt x="12632" y="7534"/>
                </a:cubicBezTo>
                <a:close/>
                <a:moveTo>
                  <a:pt x="10620" y="5040"/>
                </a:moveTo>
                <a:cubicBezTo>
                  <a:pt x="10620" y="3784"/>
                  <a:pt x="9885" y="2765"/>
                  <a:pt x="8978" y="2765"/>
                </a:cubicBezTo>
                <a:cubicBezTo>
                  <a:pt x="8070" y="2765"/>
                  <a:pt x="7335" y="3786"/>
                  <a:pt x="7335" y="5040"/>
                </a:cubicBezTo>
                <a:cubicBezTo>
                  <a:pt x="7335" y="6294"/>
                  <a:pt x="8070" y="7316"/>
                  <a:pt x="8978" y="7316"/>
                </a:cubicBezTo>
                <a:cubicBezTo>
                  <a:pt x="9885" y="7316"/>
                  <a:pt x="10620" y="6299"/>
                  <a:pt x="10620" y="5040"/>
                </a:cubicBezTo>
                <a:close/>
                <a:moveTo>
                  <a:pt x="15888" y="7222"/>
                </a:moveTo>
                <a:cubicBezTo>
                  <a:pt x="14933" y="7237"/>
                  <a:pt x="14178" y="8145"/>
                  <a:pt x="14198" y="9556"/>
                </a:cubicBezTo>
                <a:cubicBezTo>
                  <a:pt x="14219" y="10967"/>
                  <a:pt x="15008" y="11608"/>
                  <a:pt x="15963" y="11593"/>
                </a:cubicBezTo>
                <a:cubicBezTo>
                  <a:pt x="16918" y="11579"/>
                  <a:pt x="17672" y="10915"/>
                  <a:pt x="17652" y="9505"/>
                </a:cubicBezTo>
                <a:cubicBezTo>
                  <a:pt x="17715" y="8411"/>
                  <a:pt x="16962" y="7437"/>
                  <a:pt x="15888" y="7221"/>
                </a:cubicBezTo>
                <a:close/>
                <a:moveTo>
                  <a:pt x="5486" y="6155"/>
                </a:moveTo>
                <a:cubicBezTo>
                  <a:pt x="4550" y="6220"/>
                  <a:pt x="3867" y="7299"/>
                  <a:pt x="3956" y="8567"/>
                </a:cubicBezTo>
                <a:cubicBezTo>
                  <a:pt x="4044" y="9834"/>
                  <a:pt x="4873" y="10806"/>
                  <a:pt x="5807" y="10741"/>
                </a:cubicBezTo>
                <a:cubicBezTo>
                  <a:pt x="6741" y="10675"/>
                  <a:pt x="7425" y="9595"/>
                  <a:pt x="7337" y="8329"/>
                </a:cubicBezTo>
                <a:cubicBezTo>
                  <a:pt x="7248" y="7062"/>
                  <a:pt x="6420" y="6089"/>
                  <a:pt x="5486" y="6155"/>
                </a:cubicBezTo>
                <a:close/>
                <a:moveTo>
                  <a:pt x="15014" y="12513"/>
                </a:moveTo>
                <a:cubicBezTo>
                  <a:pt x="14027" y="11696"/>
                  <a:pt x="13155" y="10749"/>
                  <a:pt x="12422" y="9698"/>
                </a:cubicBezTo>
                <a:cubicBezTo>
                  <a:pt x="12021" y="9111"/>
                  <a:pt x="11331" y="8789"/>
                  <a:pt x="10622" y="8858"/>
                </a:cubicBezTo>
                <a:cubicBezTo>
                  <a:pt x="9876" y="8840"/>
                  <a:pt x="9174" y="9213"/>
                  <a:pt x="8771" y="9842"/>
                </a:cubicBezTo>
                <a:cubicBezTo>
                  <a:pt x="8138" y="10767"/>
                  <a:pt x="7372" y="11594"/>
                  <a:pt x="6499" y="12298"/>
                </a:cubicBezTo>
                <a:cubicBezTo>
                  <a:pt x="5347" y="13263"/>
                  <a:pt x="4856" y="13930"/>
                  <a:pt x="4856" y="14913"/>
                </a:cubicBezTo>
                <a:cubicBezTo>
                  <a:pt x="4856" y="15897"/>
                  <a:pt x="5416" y="17530"/>
                  <a:pt x="7006" y="17530"/>
                </a:cubicBezTo>
                <a:cubicBezTo>
                  <a:pt x="8597" y="17530"/>
                  <a:pt x="9366" y="17177"/>
                  <a:pt x="10625" y="17177"/>
                </a:cubicBezTo>
                <a:cubicBezTo>
                  <a:pt x="11884" y="17177"/>
                  <a:pt x="12717" y="17666"/>
                  <a:pt x="14308" y="17666"/>
                </a:cubicBezTo>
                <a:cubicBezTo>
                  <a:pt x="15616" y="17596"/>
                  <a:pt x="16623" y="16484"/>
                  <a:pt x="16563" y="15175"/>
                </a:cubicBezTo>
                <a:cubicBezTo>
                  <a:pt x="16563" y="14192"/>
                  <a:pt x="16287" y="13636"/>
                  <a:pt x="15013" y="12511"/>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17" name="Freeform 107"/>
          <p:cNvSpPr/>
          <p:nvPr/>
        </p:nvSpPr>
        <p:spPr>
          <a:xfrm>
            <a:off x="8578036" y="10662940"/>
            <a:ext cx="458757"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9260" y="10920"/>
                </a:moveTo>
                <a:cubicBezTo>
                  <a:pt x="19260" y="9756"/>
                  <a:pt x="18318" y="8811"/>
                  <a:pt x="17154" y="8808"/>
                </a:cubicBezTo>
                <a:cubicBezTo>
                  <a:pt x="16697" y="8808"/>
                  <a:pt x="16252" y="8958"/>
                  <a:pt x="15889" y="9236"/>
                </a:cubicBezTo>
                <a:cubicBezTo>
                  <a:pt x="14589" y="8385"/>
                  <a:pt x="13088" y="7892"/>
                  <a:pt x="11537" y="7807"/>
                </a:cubicBezTo>
                <a:lnTo>
                  <a:pt x="12420" y="5729"/>
                </a:lnTo>
                <a:lnTo>
                  <a:pt x="14990" y="6331"/>
                </a:lnTo>
                <a:cubicBezTo>
                  <a:pt x="15085" y="7195"/>
                  <a:pt x="15862" y="7820"/>
                  <a:pt x="16727" y="7725"/>
                </a:cubicBezTo>
                <a:cubicBezTo>
                  <a:pt x="17591" y="7631"/>
                  <a:pt x="18215" y="6854"/>
                  <a:pt x="18121" y="5989"/>
                </a:cubicBezTo>
                <a:cubicBezTo>
                  <a:pt x="18027" y="5125"/>
                  <a:pt x="17249" y="4500"/>
                  <a:pt x="16385" y="4595"/>
                </a:cubicBezTo>
                <a:cubicBezTo>
                  <a:pt x="15914" y="4646"/>
                  <a:pt x="15492" y="4906"/>
                  <a:pt x="15234" y="5304"/>
                </a:cubicBezTo>
                <a:lnTo>
                  <a:pt x="12231" y="4599"/>
                </a:lnTo>
                <a:cubicBezTo>
                  <a:pt x="11981" y="4540"/>
                  <a:pt x="11725" y="4670"/>
                  <a:pt x="11626" y="4907"/>
                </a:cubicBezTo>
                <a:lnTo>
                  <a:pt x="10404" y="7776"/>
                </a:lnTo>
                <a:cubicBezTo>
                  <a:pt x="8726" y="7805"/>
                  <a:pt x="7090" y="8301"/>
                  <a:pt x="5679" y="9209"/>
                </a:cubicBezTo>
                <a:cubicBezTo>
                  <a:pt x="5322" y="8946"/>
                  <a:pt x="4889" y="8805"/>
                  <a:pt x="4445" y="8808"/>
                </a:cubicBezTo>
                <a:cubicBezTo>
                  <a:pt x="3281" y="8814"/>
                  <a:pt x="2342" y="9762"/>
                  <a:pt x="2347" y="10927"/>
                </a:cubicBezTo>
                <a:cubicBezTo>
                  <a:pt x="2351" y="11677"/>
                  <a:pt x="2753" y="12370"/>
                  <a:pt x="3404" y="12744"/>
                </a:cubicBezTo>
                <a:cubicBezTo>
                  <a:pt x="3396" y="12837"/>
                  <a:pt x="3393" y="12932"/>
                  <a:pt x="3393" y="13032"/>
                </a:cubicBezTo>
                <a:cubicBezTo>
                  <a:pt x="3393" y="15942"/>
                  <a:pt x="6699" y="18310"/>
                  <a:pt x="10763" y="18310"/>
                </a:cubicBezTo>
                <a:cubicBezTo>
                  <a:pt x="14828" y="18310"/>
                  <a:pt x="18133" y="15942"/>
                  <a:pt x="18133" y="13032"/>
                </a:cubicBezTo>
                <a:cubicBezTo>
                  <a:pt x="18133" y="12949"/>
                  <a:pt x="18133" y="12868"/>
                  <a:pt x="18125" y="12786"/>
                </a:cubicBezTo>
                <a:cubicBezTo>
                  <a:pt x="18825" y="12428"/>
                  <a:pt x="19263" y="11706"/>
                  <a:pt x="19260" y="10920"/>
                </a:cubicBezTo>
                <a:close/>
                <a:moveTo>
                  <a:pt x="17081" y="6168"/>
                </a:moveTo>
                <a:cubicBezTo>
                  <a:pt x="17080" y="5878"/>
                  <a:pt x="16843" y="5643"/>
                  <a:pt x="16553" y="5643"/>
                </a:cubicBezTo>
                <a:cubicBezTo>
                  <a:pt x="16262" y="5644"/>
                  <a:pt x="16027" y="5880"/>
                  <a:pt x="16028" y="6171"/>
                </a:cubicBezTo>
                <a:cubicBezTo>
                  <a:pt x="16029" y="6461"/>
                  <a:pt x="16264" y="6696"/>
                  <a:pt x="16554" y="6696"/>
                </a:cubicBezTo>
                <a:cubicBezTo>
                  <a:pt x="16845" y="6696"/>
                  <a:pt x="17081" y="6459"/>
                  <a:pt x="17081" y="6168"/>
                </a:cubicBezTo>
                <a:close/>
                <a:moveTo>
                  <a:pt x="9184" y="12504"/>
                </a:moveTo>
                <a:cubicBezTo>
                  <a:pt x="9182" y="11922"/>
                  <a:pt x="8709" y="11452"/>
                  <a:pt x="8127" y="11454"/>
                </a:cubicBezTo>
                <a:cubicBezTo>
                  <a:pt x="7546" y="11455"/>
                  <a:pt x="7075" y="11928"/>
                  <a:pt x="7077" y="12510"/>
                </a:cubicBezTo>
                <a:cubicBezTo>
                  <a:pt x="7078" y="13091"/>
                  <a:pt x="7550" y="13561"/>
                  <a:pt x="8131" y="13560"/>
                </a:cubicBezTo>
                <a:cubicBezTo>
                  <a:pt x="8713" y="13559"/>
                  <a:pt x="9184" y="13087"/>
                  <a:pt x="9184" y="12504"/>
                </a:cubicBezTo>
                <a:close/>
                <a:moveTo>
                  <a:pt x="13194" y="16006"/>
                </a:moveTo>
                <a:cubicBezTo>
                  <a:pt x="13430" y="15836"/>
                  <a:pt x="13483" y="15506"/>
                  <a:pt x="13313" y="15270"/>
                </a:cubicBezTo>
                <a:cubicBezTo>
                  <a:pt x="13142" y="15034"/>
                  <a:pt x="12813" y="14981"/>
                  <a:pt x="12577" y="15152"/>
                </a:cubicBezTo>
                <a:cubicBezTo>
                  <a:pt x="11496" y="15939"/>
                  <a:pt x="10030" y="15939"/>
                  <a:pt x="8949" y="15152"/>
                </a:cubicBezTo>
                <a:cubicBezTo>
                  <a:pt x="8713" y="14981"/>
                  <a:pt x="8383" y="15034"/>
                  <a:pt x="8213" y="15270"/>
                </a:cubicBezTo>
                <a:cubicBezTo>
                  <a:pt x="8043" y="15506"/>
                  <a:pt x="8096" y="15836"/>
                  <a:pt x="8332" y="16006"/>
                </a:cubicBezTo>
                <a:cubicBezTo>
                  <a:pt x="9781" y="17061"/>
                  <a:pt x="11745" y="17061"/>
                  <a:pt x="13194" y="16006"/>
                </a:cubicBezTo>
                <a:close/>
                <a:moveTo>
                  <a:pt x="14448" y="12504"/>
                </a:moveTo>
                <a:cubicBezTo>
                  <a:pt x="14447" y="11922"/>
                  <a:pt x="13974" y="11452"/>
                  <a:pt x="13392" y="11454"/>
                </a:cubicBezTo>
                <a:cubicBezTo>
                  <a:pt x="12810" y="11455"/>
                  <a:pt x="12340" y="11928"/>
                  <a:pt x="12342" y="12510"/>
                </a:cubicBezTo>
                <a:cubicBezTo>
                  <a:pt x="12343" y="13091"/>
                  <a:pt x="12815" y="13561"/>
                  <a:pt x="13396" y="13560"/>
                </a:cubicBezTo>
                <a:cubicBezTo>
                  <a:pt x="13978" y="13559"/>
                  <a:pt x="14449" y="13087"/>
                  <a:pt x="14448" y="12504"/>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18" name="Freeform 113"/>
          <p:cNvSpPr/>
          <p:nvPr/>
        </p:nvSpPr>
        <p:spPr>
          <a:xfrm>
            <a:off x="8577946" y="8777627"/>
            <a:ext cx="458757"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7932" y="6872"/>
                </a:moveTo>
                <a:cubicBezTo>
                  <a:pt x="17415" y="7098"/>
                  <a:pt x="16869" y="7248"/>
                  <a:pt x="16309" y="7318"/>
                </a:cubicBezTo>
                <a:cubicBezTo>
                  <a:pt x="16899" y="6967"/>
                  <a:pt x="17340" y="6411"/>
                  <a:pt x="17549" y="5756"/>
                </a:cubicBezTo>
                <a:cubicBezTo>
                  <a:pt x="16996" y="6084"/>
                  <a:pt x="16392" y="6316"/>
                  <a:pt x="15762" y="6440"/>
                </a:cubicBezTo>
                <a:cubicBezTo>
                  <a:pt x="14701" y="5303"/>
                  <a:pt x="12919" y="5241"/>
                  <a:pt x="11782" y="6302"/>
                </a:cubicBezTo>
                <a:cubicBezTo>
                  <a:pt x="11208" y="6837"/>
                  <a:pt x="10883" y="7587"/>
                  <a:pt x="10886" y="8372"/>
                </a:cubicBezTo>
                <a:cubicBezTo>
                  <a:pt x="10884" y="8590"/>
                  <a:pt x="10906" y="8807"/>
                  <a:pt x="10952" y="9020"/>
                </a:cubicBezTo>
                <a:cubicBezTo>
                  <a:pt x="8682" y="8907"/>
                  <a:pt x="6569" y="7830"/>
                  <a:pt x="5143" y="6061"/>
                </a:cubicBezTo>
                <a:cubicBezTo>
                  <a:pt x="4390" y="7351"/>
                  <a:pt x="4768" y="9004"/>
                  <a:pt x="6007" y="9838"/>
                </a:cubicBezTo>
                <a:cubicBezTo>
                  <a:pt x="5561" y="9826"/>
                  <a:pt x="5124" y="9707"/>
                  <a:pt x="4733" y="9490"/>
                </a:cubicBezTo>
                <a:lnTo>
                  <a:pt x="4733" y="9521"/>
                </a:lnTo>
                <a:cubicBezTo>
                  <a:pt x="4734" y="10865"/>
                  <a:pt x="5676" y="12023"/>
                  <a:pt x="6991" y="12298"/>
                </a:cubicBezTo>
                <a:cubicBezTo>
                  <a:pt x="6750" y="12361"/>
                  <a:pt x="6502" y="12392"/>
                  <a:pt x="6252" y="12390"/>
                </a:cubicBezTo>
                <a:cubicBezTo>
                  <a:pt x="6073" y="12394"/>
                  <a:pt x="5895" y="12378"/>
                  <a:pt x="5719" y="12342"/>
                </a:cubicBezTo>
                <a:cubicBezTo>
                  <a:pt x="6090" y="13490"/>
                  <a:pt x="7146" y="14279"/>
                  <a:pt x="8352" y="14311"/>
                </a:cubicBezTo>
                <a:cubicBezTo>
                  <a:pt x="7356" y="15092"/>
                  <a:pt x="6126" y="15517"/>
                  <a:pt x="4860" y="15516"/>
                </a:cubicBezTo>
                <a:cubicBezTo>
                  <a:pt x="4635" y="15518"/>
                  <a:pt x="4410" y="15505"/>
                  <a:pt x="4186" y="15477"/>
                </a:cubicBezTo>
                <a:cubicBezTo>
                  <a:pt x="7913" y="17867"/>
                  <a:pt x="12872" y="16784"/>
                  <a:pt x="15262" y="13057"/>
                </a:cubicBezTo>
                <a:cubicBezTo>
                  <a:pt x="16095" y="11759"/>
                  <a:pt x="16535" y="10247"/>
                  <a:pt x="16530" y="8704"/>
                </a:cubicBezTo>
                <a:cubicBezTo>
                  <a:pt x="16530" y="8580"/>
                  <a:pt x="16526" y="8459"/>
                  <a:pt x="16520" y="8339"/>
                </a:cubicBezTo>
                <a:cubicBezTo>
                  <a:pt x="17076" y="7940"/>
                  <a:pt x="17555" y="7443"/>
                  <a:pt x="17932" y="6872"/>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19" name="Freeform 88"/>
          <p:cNvSpPr/>
          <p:nvPr/>
        </p:nvSpPr>
        <p:spPr>
          <a:xfrm>
            <a:off x="9345756" y="9406064"/>
            <a:ext cx="458758" cy="458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4605"/>
                </a:moveTo>
                <a:cubicBezTo>
                  <a:pt x="12485" y="4605"/>
                  <a:pt x="12697" y="4602"/>
                  <a:pt x="13358" y="4633"/>
                </a:cubicBezTo>
                <a:cubicBezTo>
                  <a:pt x="14019" y="4663"/>
                  <a:pt x="14471" y="4770"/>
                  <a:pt x="14866" y="4923"/>
                </a:cubicBezTo>
                <a:cubicBezTo>
                  <a:pt x="15279" y="5079"/>
                  <a:pt x="15648" y="5326"/>
                  <a:pt x="15958" y="5642"/>
                </a:cubicBezTo>
                <a:cubicBezTo>
                  <a:pt x="16273" y="5952"/>
                  <a:pt x="16521" y="6321"/>
                  <a:pt x="16677" y="6734"/>
                </a:cubicBezTo>
                <a:cubicBezTo>
                  <a:pt x="16831" y="7129"/>
                  <a:pt x="16937" y="7581"/>
                  <a:pt x="16967" y="8242"/>
                </a:cubicBezTo>
                <a:cubicBezTo>
                  <a:pt x="16998" y="8903"/>
                  <a:pt x="16995" y="9115"/>
                  <a:pt x="16995" y="10800"/>
                </a:cubicBezTo>
                <a:cubicBezTo>
                  <a:pt x="16995" y="12485"/>
                  <a:pt x="16998" y="12697"/>
                  <a:pt x="16967" y="13358"/>
                </a:cubicBezTo>
                <a:cubicBezTo>
                  <a:pt x="16937" y="14019"/>
                  <a:pt x="16830" y="14471"/>
                  <a:pt x="16677" y="14866"/>
                </a:cubicBezTo>
                <a:cubicBezTo>
                  <a:pt x="16355" y="15699"/>
                  <a:pt x="15699" y="16355"/>
                  <a:pt x="14866" y="16677"/>
                </a:cubicBezTo>
                <a:cubicBezTo>
                  <a:pt x="14471" y="16830"/>
                  <a:pt x="14018" y="16937"/>
                  <a:pt x="13358" y="16967"/>
                </a:cubicBezTo>
                <a:cubicBezTo>
                  <a:pt x="12697" y="16998"/>
                  <a:pt x="12485" y="17009"/>
                  <a:pt x="10800" y="17009"/>
                </a:cubicBezTo>
                <a:cubicBezTo>
                  <a:pt x="9115" y="17009"/>
                  <a:pt x="8903" y="16998"/>
                  <a:pt x="8242" y="16967"/>
                </a:cubicBezTo>
                <a:cubicBezTo>
                  <a:pt x="7582" y="16937"/>
                  <a:pt x="7129" y="16830"/>
                  <a:pt x="6734" y="16677"/>
                </a:cubicBezTo>
                <a:cubicBezTo>
                  <a:pt x="6320" y="16521"/>
                  <a:pt x="5952" y="16274"/>
                  <a:pt x="5642" y="15958"/>
                </a:cubicBezTo>
                <a:cubicBezTo>
                  <a:pt x="5327" y="15648"/>
                  <a:pt x="5079" y="15279"/>
                  <a:pt x="4923" y="14866"/>
                </a:cubicBezTo>
                <a:cubicBezTo>
                  <a:pt x="4770" y="14471"/>
                  <a:pt x="4663" y="14018"/>
                  <a:pt x="4633" y="13358"/>
                </a:cubicBezTo>
                <a:cubicBezTo>
                  <a:pt x="4602" y="12697"/>
                  <a:pt x="4591" y="12485"/>
                  <a:pt x="4591" y="10800"/>
                </a:cubicBezTo>
                <a:cubicBezTo>
                  <a:pt x="4591" y="9115"/>
                  <a:pt x="4602" y="8903"/>
                  <a:pt x="4633" y="8242"/>
                </a:cubicBezTo>
                <a:cubicBezTo>
                  <a:pt x="4663" y="7581"/>
                  <a:pt x="4770" y="7129"/>
                  <a:pt x="4923" y="6734"/>
                </a:cubicBezTo>
                <a:cubicBezTo>
                  <a:pt x="5079" y="6321"/>
                  <a:pt x="5326" y="5952"/>
                  <a:pt x="5642" y="5642"/>
                </a:cubicBezTo>
                <a:cubicBezTo>
                  <a:pt x="5952" y="5326"/>
                  <a:pt x="6321" y="5079"/>
                  <a:pt x="6734" y="4923"/>
                </a:cubicBezTo>
                <a:cubicBezTo>
                  <a:pt x="7129" y="4770"/>
                  <a:pt x="7581" y="4663"/>
                  <a:pt x="8242" y="4633"/>
                </a:cubicBezTo>
                <a:cubicBezTo>
                  <a:pt x="8903" y="4602"/>
                  <a:pt x="9115" y="4605"/>
                  <a:pt x="10800" y="4605"/>
                </a:cubicBezTo>
                <a:close/>
                <a:moveTo>
                  <a:pt x="10800" y="5711"/>
                </a:moveTo>
                <a:cubicBezTo>
                  <a:pt x="9144" y="5711"/>
                  <a:pt x="8951" y="5723"/>
                  <a:pt x="8297" y="5753"/>
                </a:cubicBezTo>
                <a:cubicBezTo>
                  <a:pt x="7692" y="5780"/>
                  <a:pt x="7354" y="5875"/>
                  <a:pt x="7135" y="5960"/>
                </a:cubicBezTo>
                <a:cubicBezTo>
                  <a:pt x="6866" y="6059"/>
                  <a:pt x="6630" y="6224"/>
                  <a:pt x="6430" y="6430"/>
                </a:cubicBezTo>
                <a:cubicBezTo>
                  <a:pt x="6224" y="6630"/>
                  <a:pt x="6060" y="6880"/>
                  <a:pt x="5960" y="7149"/>
                </a:cubicBezTo>
                <a:cubicBezTo>
                  <a:pt x="5875" y="7368"/>
                  <a:pt x="5780" y="7692"/>
                  <a:pt x="5753" y="8297"/>
                </a:cubicBezTo>
                <a:cubicBezTo>
                  <a:pt x="5723" y="8951"/>
                  <a:pt x="5711" y="9144"/>
                  <a:pt x="5711" y="10800"/>
                </a:cubicBezTo>
                <a:cubicBezTo>
                  <a:pt x="5711" y="12456"/>
                  <a:pt x="5723" y="12649"/>
                  <a:pt x="5753" y="13303"/>
                </a:cubicBezTo>
                <a:cubicBezTo>
                  <a:pt x="5780" y="13908"/>
                  <a:pt x="5875" y="14246"/>
                  <a:pt x="5960" y="14465"/>
                </a:cubicBezTo>
                <a:cubicBezTo>
                  <a:pt x="6060" y="14734"/>
                  <a:pt x="6224" y="14970"/>
                  <a:pt x="6430" y="15170"/>
                </a:cubicBezTo>
                <a:cubicBezTo>
                  <a:pt x="6630" y="15376"/>
                  <a:pt x="6866" y="15541"/>
                  <a:pt x="7135" y="15640"/>
                </a:cubicBezTo>
                <a:cubicBezTo>
                  <a:pt x="7354" y="15725"/>
                  <a:pt x="7692" y="15820"/>
                  <a:pt x="8297" y="15847"/>
                </a:cubicBezTo>
                <a:cubicBezTo>
                  <a:pt x="8951" y="15877"/>
                  <a:pt x="9144" y="15889"/>
                  <a:pt x="10800" y="15889"/>
                </a:cubicBezTo>
                <a:cubicBezTo>
                  <a:pt x="12457" y="15889"/>
                  <a:pt x="12649" y="15877"/>
                  <a:pt x="13303" y="15847"/>
                </a:cubicBezTo>
                <a:cubicBezTo>
                  <a:pt x="13908" y="15820"/>
                  <a:pt x="14232" y="15725"/>
                  <a:pt x="14451" y="15640"/>
                </a:cubicBezTo>
                <a:cubicBezTo>
                  <a:pt x="14992" y="15431"/>
                  <a:pt x="15417" y="15005"/>
                  <a:pt x="15626" y="14465"/>
                </a:cubicBezTo>
                <a:cubicBezTo>
                  <a:pt x="15711" y="14246"/>
                  <a:pt x="15820" y="13908"/>
                  <a:pt x="15847" y="13303"/>
                </a:cubicBezTo>
                <a:cubicBezTo>
                  <a:pt x="15877" y="12649"/>
                  <a:pt x="15889" y="12456"/>
                  <a:pt x="15889" y="10800"/>
                </a:cubicBezTo>
                <a:cubicBezTo>
                  <a:pt x="15889" y="9144"/>
                  <a:pt x="15877" y="8951"/>
                  <a:pt x="15847" y="8297"/>
                </a:cubicBezTo>
                <a:cubicBezTo>
                  <a:pt x="15820" y="7692"/>
                  <a:pt x="15711" y="7368"/>
                  <a:pt x="15626" y="7149"/>
                </a:cubicBezTo>
                <a:cubicBezTo>
                  <a:pt x="15527" y="6880"/>
                  <a:pt x="15376" y="6630"/>
                  <a:pt x="15170" y="6430"/>
                </a:cubicBezTo>
                <a:cubicBezTo>
                  <a:pt x="14970" y="6224"/>
                  <a:pt x="14720" y="6059"/>
                  <a:pt x="14451" y="5960"/>
                </a:cubicBezTo>
                <a:cubicBezTo>
                  <a:pt x="14232" y="5875"/>
                  <a:pt x="13908" y="5780"/>
                  <a:pt x="13303" y="5753"/>
                </a:cubicBezTo>
                <a:cubicBezTo>
                  <a:pt x="12649" y="5723"/>
                  <a:pt x="12456" y="5711"/>
                  <a:pt x="10800" y="5711"/>
                </a:cubicBezTo>
                <a:close/>
                <a:moveTo>
                  <a:pt x="14105" y="6748"/>
                </a:moveTo>
                <a:cubicBezTo>
                  <a:pt x="14516" y="6748"/>
                  <a:pt x="14852" y="7084"/>
                  <a:pt x="14852" y="7495"/>
                </a:cubicBezTo>
                <a:cubicBezTo>
                  <a:pt x="14852" y="7906"/>
                  <a:pt x="14516" y="8242"/>
                  <a:pt x="14105" y="8242"/>
                </a:cubicBezTo>
                <a:cubicBezTo>
                  <a:pt x="13694" y="8242"/>
                  <a:pt x="13358" y="7906"/>
                  <a:pt x="13358" y="7495"/>
                </a:cubicBezTo>
                <a:cubicBezTo>
                  <a:pt x="13358" y="7084"/>
                  <a:pt x="13694" y="6748"/>
                  <a:pt x="14105" y="6748"/>
                </a:cubicBezTo>
                <a:close/>
                <a:moveTo>
                  <a:pt x="10800" y="7619"/>
                </a:moveTo>
                <a:cubicBezTo>
                  <a:pt x="12559" y="7619"/>
                  <a:pt x="13981" y="9041"/>
                  <a:pt x="13981" y="10800"/>
                </a:cubicBezTo>
                <a:cubicBezTo>
                  <a:pt x="13981" y="12559"/>
                  <a:pt x="12559" y="13980"/>
                  <a:pt x="10800" y="13981"/>
                </a:cubicBezTo>
                <a:cubicBezTo>
                  <a:pt x="9041" y="13981"/>
                  <a:pt x="7606" y="12559"/>
                  <a:pt x="7606" y="10800"/>
                </a:cubicBezTo>
                <a:cubicBezTo>
                  <a:pt x="7606" y="9041"/>
                  <a:pt x="9041" y="7619"/>
                  <a:pt x="10800" y="7619"/>
                </a:cubicBezTo>
                <a:close/>
                <a:moveTo>
                  <a:pt x="10800" y="8740"/>
                </a:moveTo>
                <a:cubicBezTo>
                  <a:pt x="9658" y="8740"/>
                  <a:pt x="8726" y="9658"/>
                  <a:pt x="8726" y="10800"/>
                </a:cubicBezTo>
                <a:cubicBezTo>
                  <a:pt x="8726" y="11942"/>
                  <a:pt x="9658" y="12874"/>
                  <a:pt x="10800" y="12874"/>
                </a:cubicBezTo>
                <a:cubicBezTo>
                  <a:pt x="11942" y="12874"/>
                  <a:pt x="12860" y="11942"/>
                  <a:pt x="12860" y="10800"/>
                </a:cubicBezTo>
                <a:cubicBezTo>
                  <a:pt x="12860" y="9658"/>
                  <a:pt x="11942" y="8740"/>
                  <a:pt x="10800" y="8740"/>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20" name="Freeform 81"/>
          <p:cNvSpPr/>
          <p:nvPr/>
        </p:nvSpPr>
        <p:spPr>
          <a:xfrm>
            <a:off x="9345666" y="8777627"/>
            <a:ext cx="458758"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4422" y="8568"/>
                </a:moveTo>
                <a:lnTo>
                  <a:pt x="11753" y="8568"/>
                </a:lnTo>
                <a:lnTo>
                  <a:pt x="11753" y="6787"/>
                </a:lnTo>
                <a:cubicBezTo>
                  <a:pt x="11752" y="6295"/>
                  <a:pt x="12151" y="5895"/>
                  <a:pt x="12642" y="5895"/>
                </a:cubicBezTo>
                <a:cubicBezTo>
                  <a:pt x="12643" y="5895"/>
                  <a:pt x="12643" y="5895"/>
                  <a:pt x="12643" y="5895"/>
                </a:cubicBezTo>
                <a:lnTo>
                  <a:pt x="13536" y="5895"/>
                </a:lnTo>
                <a:lnTo>
                  <a:pt x="13536" y="3665"/>
                </a:lnTo>
                <a:lnTo>
                  <a:pt x="11753" y="3665"/>
                </a:lnTo>
                <a:cubicBezTo>
                  <a:pt x="10278" y="3667"/>
                  <a:pt x="9083" y="4865"/>
                  <a:pt x="9085" y="6340"/>
                </a:cubicBezTo>
                <a:lnTo>
                  <a:pt x="9085" y="8572"/>
                </a:lnTo>
                <a:lnTo>
                  <a:pt x="7306" y="8572"/>
                </a:lnTo>
                <a:lnTo>
                  <a:pt x="7306" y="10800"/>
                </a:lnTo>
                <a:lnTo>
                  <a:pt x="9085" y="10800"/>
                </a:lnTo>
                <a:lnTo>
                  <a:pt x="9085" y="17935"/>
                </a:lnTo>
                <a:lnTo>
                  <a:pt x="11753" y="17935"/>
                </a:lnTo>
                <a:lnTo>
                  <a:pt x="11753" y="10800"/>
                </a:lnTo>
                <a:lnTo>
                  <a:pt x="13536" y="10800"/>
                </a:ln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21" name="Freeform 104"/>
          <p:cNvSpPr/>
          <p:nvPr/>
        </p:nvSpPr>
        <p:spPr>
          <a:xfrm>
            <a:off x="9345666" y="10662940"/>
            <a:ext cx="458758"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1187" y="3555"/>
                </a:moveTo>
                <a:cubicBezTo>
                  <a:pt x="7077" y="3555"/>
                  <a:pt x="4891" y="6196"/>
                  <a:pt x="4891" y="9076"/>
                </a:cubicBezTo>
                <a:cubicBezTo>
                  <a:pt x="4891" y="10410"/>
                  <a:pt x="5635" y="12076"/>
                  <a:pt x="6826" y="12604"/>
                </a:cubicBezTo>
                <a:cubicBezTo>
                  <a:pt x="7007" y="12685"/>
                  <a:pt x="7106" y="12650"/>
                  <a:pt x="7146" y="12482"/>
                </a:cubicBezTo>
                <a:cubicBezTo>
                  <a:pt x="7181" y="12354"/>
                  <a:pt x="7338" y="11739"/>
                  <a:pt x="7414" y="11449"/>
                </a:cubicBezTo>
                <a:cubicBezTo>
                  <a:pt x="7442" y="11357"/>
                  <a:pt x="7417" y="11257"/>
                  <a:pt x="7350" y="11187"/>
                </a:cubicBezTo>
                <a:cubicBezTo>
                  <a:pt x="6892" y="10591"/>
                  <a:pt x="6643" y="9861"/>
                  <a:pt x="6641" y="9109"/>
                </a:cubicBezTo>
                <a:cubicBezTo>
                  <a:pt x="6683" y="6876"/>
                  <a:pt x="8528" y="5100"/>
                  <a:pt x="10762" y="5142"/>
                </a:cubicBezTo>
                <a:cubicBezTo>
                  <a:pt x="10822" y="5143"/>
                  <a:pt x="10882" y="5146"/>
                  <a:pt x="10943" y="5149"/>
                </a:cubicBezTo>
                <a:cubicBezTo>
                  <a:pt x="13286" y="5149"/>
                  <a:pt x="14926" y="6676"/>
                  <a:pt x="14926" y="8859"/>
                </a:cubicBezTo>
                <a:cubicBezTo>
                  <a:pt x="14926" y="11326"/>
                  <a:pt x="13623" y="13035"/>
                  <a:pt x="11932" y="13035"/>
                </a:cubicBezTo>
                <a:cubicBezTo>
                  <a:pt x="11193" y="13094"/>
                  <a:pt x="10546" y="12542"/>
                  <a:pt x="10487" y="11802"/>
                </a:cubicBezTo>
                <a:cubicBezTo>
                  <a:pt x="10476" y="11663"/>
                  <a:pt x="10487" y="11522"/>
                  <a:pt x="10519" y="11386"/>
                </a:cubicBezTo>
                <a:cubicBezTo>
                  <a:pt x="10786" y="10301"/>
                  <a:pt x="11311" y="9134"/>
                  <a:pt x="11311" y="8351"/>
                </a:cubicBezTo>
                <a:cubicBezTo>
                  <a:pt x="11377" y="7711"/>
                  <a:pt x="10912" y="7139"/>
                  <a:pt x="10272" y="7073"/>
                </a:cubicBezTo>
                <a:cubicBezTo>
                  <a:pt x="10217" y="7068"/>
                  <a:pt x="10162" y="7066"/>
                  <a:pt x="10107" y="7068"/>
                </a:cubicBezTo>
                <a:cubicBezTo>
                  <a:pt x="9154" y="7068"/>
                  <a:pt x="8379" y="8014"/>
                  <a:pt x="8379" y="9285"/>
                </a:cubicBezTo>
                <a:cubicBezTo>
                  <a:pt x="8375" y="9752"/>
                  <a:pt x="8473" y="10213"/>
                  <a:pt x="8667" y="10637"/>
                </a:cubicBezTo>
                <a:lnTo>
                  <a:pt x="7549" y="15173"/>
                </a:lnTo>
                <a:cubicBezTo>
                  <a:pt x="7390" y="16280"/>
                  <a:pt x="7414" y="17406"/>
                  <a:pt x="7621" y="18505"/>
                </a:cubicBezTo>
                <a:cubicBezTo>
                  <a:pt x="7626" y="18560"/>
                  <a:pt x="7674" y="18600"/>
                  <a:pt x="7728" y="18595"/>
                </a:cubicBezTo>
                <a:cubicBezTo>
                  <a:pt x="7758" y="18592"/>
                  <a:pt x="7785" y="18576"/>
                  <a:pt x="7801" y="18552"/>
                </a:cubicBezTo>
                <a:cubicBezTo>
                  <a:pt x="8453" y="17652"/>
                  <a:pt x="8976" y="16665"/>
                  <a:pt x="9354" y="15620"/>
                </a:cubicBezTo>
                <a:cubicBezTo>
                  <a:pt x="9469" y="15188"/>
                  <a:pt x="9947" y="13449"/>
                  <a:pt x="9947" y="13449"/>
                </a:cubicBezTo>
                <a:cubicBezTo>
                  <a:pt x="10458" y="14137"/>
                  <a:pt x="11276" y="14529"/>
                  <a:pt x="12133" y="14494"/>
                </a:cubicBezTo>
                <a:cubicBezTo>
                  <a:pt x="15004" y="14494"/>
                  <a:pt x="17079" y="11964"/>
                  <a:pt x="17079" y="8822"/>
                </a:cubicBezTo>
                <a:cubicBezTo>
                  <a:pt x="17064" y="5808"/>
                  <a:pt x="14494" y="3555"/>
                  <a:pt x="11187" y="3555"/>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22" name="Shape"/>
          <p:cNvSpPr/>
          <p:nvPr/>
        </p:nvSpPr>
        <p:spPr>
          <a:xfrm>
            <a:off x="9345666" y="10034457"/>
            <a:ext cx="458938" cy="458847"/>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3" y="0"/>
                  <a:pt x="4802" y="1014"/>
                  <a:pt x="2881" y="3024"/>
                </a:cubicBezTo>
                <a:cubicBezTo>
                  <a:pt x="-960" y="7045"/>
                  <a:pt x="-960" y="13559"/>
                  <a:pt x="2881" y="17579"/>
                </a:cubicBezTo>
                <a:cubicBezTo>
                  <a:pt x="6722" y="21600"/>
                  <a:pt x="12958" y="21600"/>
                  <a:pt x="16799" y="17579"/>
                </a:cubicBezTo>
                <a:cubicBezTo>
                  <a:pt x="20640" y="13559"/>
                  <a:pt x="20640" y="7045"/>
                  <a:pt x="16799" y="3024"/>
                </a:cubicBezTo>
                <a:cubicBezTo>
                  <a:pt x="14878" y="1014"/>
                  <a:pt x="12357" y="0"/>
                  <a:pt x="9840" y="0"/>
                </a:cubicBezTo>
                <a:close/>
                <a:moveTo>
                  <a:pt x="9840" y="5933"/>
                </a:moveTo>
                <a:cubicBezTo>
                  <a:pt x="9840" y="5933"/>
                  <a:pt x="13568" y="5936"/>
                  <a:pt x="14500" y="6203"/>
                </a:cubicBezTo>
                <a:cubicBezTo>
                  <a:pt x="15010" y="6347"/>
                  <a:pt x="15408" y="6762"/>
                  <a:pt x="15545" y="7297"/>
                </a:cubicBezTo>
                <a:cubicBezTo>
                  <a:pt x="15800" y="8273"/>
                  <a:pt x="15791" y="10308"/>
                  <a:pt x="15791" y="10308"/>
                </a:cubicBezTo>
                <a:cubicBezTo>
                  <a:pt x="15791" y="10308"/>
                  <a:pt x="15790" y="12330"/>
                  <a:pt x="15545" y="13307"/>
                </a:cubicBezTo>
                <a:cubicBezTo>
                  <a:pt x="15408" y="13841"/>
                  <a:pt x="15010" y="14270"/>
                  <a:pt x="14500" y="14414"/>
                </a:cubicBezTo>
                <a:cubicBezTo>
                  <a:pt x="13568" y="14671"/>
                  <a:pt x="9840" y="14671"/>
                  <a:pt x="9840" y="14671"/>
                </a:cubicBezTo>
                <a:cubicBezTo>
                  <a:pt x="9840" y="14671"/>
                  <a:pt x="6122" y="14668"/>
                  <a:pt x="5180" y="14401"/>
                </a:cubicBezTo>
                <a:cubicBezTo>
                  <a:pt x="4670" y="14257"/>
                  <a:pt x="4273" y="13841"/>
                  <a:pt x="4135" y="13307"/>
                </a:cubicBezTo>
                <a:cubicBezTo>
                  <a:pt x="3890" y="12341"/>
                  <a:pt x="3889" y="10295"/>
                  <a:pt x="3889" y="10295"/>
                </a:cubicBezTo>
                <a:cubicBezTo>
                  <a:pt x="3889" y="10295"/>
                  <a:pt x="3890" y="8273"/>
                  <a:pt x="4135" y="7297"/>
                </a:cubicBezTo>
                <a:cubicBezTo>
                  <a:pt x="4272" y="6762"/>
                  <a:pt x="4680" y="6334"/>
                  <a:pt x="5180" y="6190"/>
                </a:cubicBezTo>
                <a:cubicBezTo>
                  <a:pt x="6112" y="5933"/>
                  <a:pt x="9840" y="5933"/>
                  <a:pt x="9840" y="5933"/>
                </a:cubicBezTo>
                <a:close/>
                <a:moveTo>
                  <a:pt x="8660" y="8429"/>
                </a:moveTo>
                <a:lnTo>
                  <a:pt x="8660" y="12174"/>
                </a:lnTo>
                <a:lnTo>
                  <a:pt x="11758" y="10295"/>
                </a:lnTo>
                <a:lnTo>
                  <a:pt x="8660" y="8429"/>
                </a:lnTo>
                <a:close/>
              </a:path>
            </a:pathLst>
          </a:custGeom>
          <a:solidFill>
            <a:schemeClr val="accent2"/>
          </a:solidFill>
          <a:ln w="12700">
            <a:miter lim="400000"/>
          </a:ln>
        </p:spPr>
        <p:txBody>
          <a:bodyPr lIns="0" tIns="0" rIns="0" bIns="0" anchor="ctr"/>
          <a:lstStyle/>
          <a:p>
            <a:pPr>
              <a:defRPr>
                <a:solidFill>
                  <a:srgbClr val="525455"/>
                </a:solidFill>
              </a:defRPr>
            </a:pPr>
            <a:endParaRPr/>
          </a:p>
        </p:txBody>
      </p:sp>
      <p:grpSp>
        <p:nvGrpSpPr>
          <p:cNvPr id="425" name="Group"/>
          <p:cNvGrpSpPr/>
          <p:nvPr/>
        </p:nvGrpSpPr>
        <p:grpSpPr>
          <a:xfrm>
            <a:off x="11661086" y="7142686"/>
            <a:ext cx="1270001" cy="1270001"/>
            <a:chOff x="0" y="0"/>
            <a:chExt cx="1270000" cy="1270000"/>
          </a:xfrm>
        </p:grpSpPr>
        <p:sp>
          <p:nvSpPr>
            <p:cNvPr id="423" name="Circle"/>
            <p:cNvSpPr/>
            <p:nvPr/>
          </p:nvSpPr>
          <p:spPr>
            <a:xfrm>
              <a:off x="0" y="0"/>
              <a:ext cx="1270000" cy="1270000"/>
            </a:xfrm>
            <a:prstGeom prst="ellipse">
              <a:avLst/>
            </a:prstGeom>
            <a:solidFill>
              <a:schemeClr val="accent1"/>
            </a:solidFill>
            <a:ln w="12700" cap="flat">
              <a:noFill/>
              <a:miter lim="400000"/>
            </a:ln>
            <a:effectLst/>
          </p:spPr>
          <p:txBody>
            <a:bodyPr wrap="square" lIns="0" tIns="0" rIns="0" bIns="0" numCol="1" anchor="ctr">
              <a:noAutofit/>
            </a:bodyPr>
            <a:lstStyle/>
            <a:p>
              <a:endParaRPr/>
            </a:p>
          </p:txBody>
        </p:sp>
        <p:sp>
          <p:nvSpPr>
            <p:cNvPr id="424" name="Freeform 809"/>
            <p:cNvSpPr/>
            <p:nvPr/>
          </p:nvSpPr>
          <p:spPr>
            <a:xfrm>
              <a:off x="343609" y="383893"/>
              <a:ext cx="577810" cy="451414"/>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2458" y="7089"/>
                  </a:lnTo>
                  <a:lnTo>
                    <a:pt x="10800" y="7089"/>
                  </a:lnTo>
                  <a:cubicBezTo>
                    <a:pt x="10800" y="5044"/>
                    <a:pt x="12110" y="3390"/>
                    <a:pt x="13708" y="3390"/>
                  </a:cubicBezTo>
                  <a:cubicBezTo>
                    <a:pt x="15306" y="3390"/>
                    <a:pt x="16598" y="5044"/>
                    <a:pt x="16598" y="7089"/>
                  </a:cubicBezTo>
                  <a:lnTo>
                    <a:pt x="19765" y="7089"/>
                  </a:lnTo>
                  <a:lnTo>
                    <a:pt x="19765" y="13890"/>
                  </a:lnTo>
                  <a:cubicBezTo>
                    <a:pt x="19922" y="13920"/>
                    <a:pt x="20065" y="13970"/>
                    <a:pt x="20215" y="14023"/>
                  </a:cubicBezTo>
                  <a:lnTo>
                    <a:pt x="21600" y="4209"/>
                  </a:lnTo>
                  <a:lnTo>
                    <a:pt x="3462" y="0"/>
                  </a:lnTo>
                  <a:close/>
                  <a:moveTo>
                    <a:pt x="13708" y="5073"/>
                  </a:moveTo>
                  <a:cubicBezTo>
                    <a:pt x="12835" y="5073"/>
                    <a:pt x="12115" y="5972"/>
                    <a:pt x="12115" y="7089"/>
                  </a:cubicBezTo>
                  <a:cubicBezTo>
                    <a:pt x="12115" y="8207"/>
                    <a:pt x="12835" y="9105"/>
                    <a:pt x="13708" y="9105"/>
                  </a:cubicBezTo>
                  <a:cubicBezTo>
                    <a:pt x="14581" y="9105"/>
                    <a:pt x="15283" y="8207"/>
                    <a:pt x="15283" y="7089"/>
                  </a:cubicBezTo>
                  <a:cubicBezTo>
                    <a:pt x="15283" y="5972"/>
                    <a:pt x="14581" y="5073"/>
                    <a:pt x="13708" y="5073"/>
                  </a:cubicBezTo>
                  <a:close/>
                  <a:moveTo>
                    <a:pt x="0" y="8773"/>
                  </a:moveTo>
                  <a:lnTo>
                    <a:pt x="0" y="21600"/>
                  </a:lnTo>
                  <a:lnTo>
                    <a:pt x="16408" y="21600"/>
                  </a:lnTo>
                  <a:cubicBezTo>
                    <a:pt x="15868" y="20778"/>
                    <a:pt x="15542" y="19720"/>
                    <a:pt x="15542" y="18565"/>
                  </a:cubicBezTo>
                  <a:cubicBezTo>
                    <a:pt x="15542" y="16309"/>
                    <a:pt x="16795" y="14422"/>
                    <a:pt x="18450" y="13957"/>
                  </a:cubicBezTo>
                  <a:lnTo>
                    <a:pt x="18450" y="8773"/>
                  </a:lnTo>
                  <a:lnTo>
                    <a:pt x="16287" y="8773"/>
                  </a:lnTo>
                  <a:cubicBezTo>
                    <a:pt x="15806" y="9972"/>
                    <a:pt x="14831" y="10811"/>
                    <a:pt x="13708" y="10811"/>
                  </a:cubicBezTo>
                  <a:cubicBezTo>
                    <a:pt x="12584" y="10811"/>
                    <a:pt x="11610" y="9972"/>
                    <a:pt x="11129" y="8773"/>
                  </a:cubicBezTo>
                  <a:lnTo>
                    <a:pt x="0" y="8773"/>
                  </a:lnTo>
                  <a:close/>
                  <a:moveTo>
                    <a:pt x="9225" y="11143"/>
                  </a:moveTo>
                  <a:cubicBezTo>
                    <a:pt x="10971" y="11143"/>
                    <a:pt x="12375" y="12940"/>
                    <a:pt x="12375" y="15175"/>
                  </a:cubicBezTo>
                  <a:cubicBezTo>
                    <a:pt x="12375" y="17411"/>
                    <a:pt x="10971" y="19230"/>
                    <a:pt x="9225" y="19230"/>
                  </a:cubicBezTo>
                  <a:cubicBezTo>
                    <a:pt x="7479" y="19230"/>
                    <a:pt x="6058" y="17410"/>
                    <a:pt x="6058" y="15175"/>
                  </a:cubicBezTo>
                  <a:cubicBezTo>
                    <a:pt x="6058" y="12941"/>
                    <a:pt x="7479" y="11143"/>
                    <a:pt x="9225" y="11143"/>
                  </a:cubicBezTo>
                  <a:close/>
                  <a:moveTo>
                    <a:pt x="19229" y="15530"/>
                  </a:moveTo>
                  <a:cubicBezTo>
                    <a:pt x="17919" y="15530"/>
                    <a:pt x="16858" y="16889"/>
                    <a:pt x="16858" y="18565"/>
                  </a:cubicBezTo>
                  <a:cubicBezTo>
                    <a:pt x="16858" y="20241"/>
                    <a:pt x="17919" y="21600"/>
                    <a:pt x="19229" y="21600"/>
                  </a:cubicBezTo>
                  <a:cubicBezTo>
                    <a:pt x="20538" y="21600"/>
                    <a:pt x="21600" y="20241"/>
                    <a:pt x="21600" y="18565"/>
                  </a:cubicBezTo>
                  <a:cubicBezTo>
                    <a:pt x="21600" y="16889"/>
                    <a:pt x="20538" y="15530"/>
                    <a:pt x="19229" y="15530"/>
                  </a:cubicBezTo>
                  <a:close/>
                </a:path>
              </a:pathLst>
            </a:custGeom>
            <a:solidFill>
              <a:srgbClr val="FFFFFF"/>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p>
          </p:txBody>
        </p:sp>
      </p:grpSp>
      <p:sp>
        <p:nvSpPr>
          <p:cNvPr id="426" name="Shape"/>
          <p:cNvSpPr/>
          <p:nvPr/>
        </p:nvSpPr>
        <p:spPr>
          <a:xfrm>
            <a:off x="14342536" y="6254551"/>
            <a:ext cx="457365" cy="457481"/>
          </a:xfrm>
          <a:custGeom>
            <a:avLst/>
            <a:gdLst/>
            <a:ahLst/>
            <a:cxnLst>
              <a:cxn ang="0">
                <a:pos x="wd2" y="hd2"/>
              </a:cxn>
              <a:cxn ang="5400000">
                <a:pos x="wd2" y="hd2"/>
              </a:cxn>
              <a:cxn ang="10800000">
                <a:pos x="wd2" y="hd2"/>
              </a:cxn>
              <a:cxn ang="16200000">
                <a:pos x="wd2" y="hd2"/>
              </a:cxn>
            </a:cxnLst>
            <a:rect l="0" t="0" r="r" b="b"/>
            <a:pathLst>
              <a:path w="19679" h="20595" extrusionOk="0">
                <a:moveTo>
                  <a:pt x="9831" y="0"/>
                </a:moveTo>
                <a:cubicBezTo>
                  <a:pt x="7314" y="0"/>
                  <a:pt x="4802" y="1010"/>
                  <a:pt x="2881" y="3019"/>
                </a:cubicBezTo>
                <a:cubicBezTo>
                  <a:pt x="-960" y="7038"/>
                  <a:pt x="-960" y="13562"/>
                  <a:pt x="2881" y="17581"/>
                </a:cubicBezTo>
                <a:cubicBezTo>
                  <a:pt x="6722" y="21600"/>
                  <a:pt x="12957" y="21600"/>
                  <a:pt x="16799" y="17581"/>
                </a:cubicBezTo>
                <a:cubicBezTo>
                  <a:pt x="20640" y="13562"/>
                  <a:pt x="20640" y="7039"/>
                  <a:pt x="16799" y="3019"/>
                </a:cubicBezTo>
                <a:cubicBezTo>
                  <a:pt x="14878" y="1010"/>
                  <a:pt x="12349" y="0"/>
                  <a:pt x="9831" y="0"/>
                </a:cubicBezTo>
                <a:close/>
                <a:moveTo>
                  <a:pt x="4794" y="6789"/>
                </a:moveTo>
                <a:lnTo>
                  <a:pt x="14886" y="6789"/>
                </a:lnTo>
                <a:lnTo>
                  <a:pt x="14886" y="12453"/>
                </a:lnTo>
                <a:cubicBezTo>
                  <a:pt x="14886" y="13197"/>
                  <a:pt x="14299" y="13811"/>
                  <a:pt x="13588" y="13811"/>
                </a:cubicBezTo>
                <a:lnTo>
                  <a:pt x="6092" y="13811"/>
                </a:lnTo>
                <a:cubicBezTo>
                  <a:pt x="5381" y="13811"/>
                  <a:pt x="4794" y="13197"/>
                  <a:pt x="4794" y="12453"/>
                </a:cubicBezTo>
                <a:lnTo>
                  <a:pt x="4794" y="6789"/>
                </a:lnTo>
                <a:close/>
                <a:moveTo>
                  <a:pt x="6006" y="7576"/>
                </a:moveTo>
                <a:lnTo>
                  <a:pt x="5665" y="8147"/>
                </a:lnTo>
                <a:lnTo>
                  <a:pt x="9831" y="10970"/>
                </a:lnTo>
                <a:lnTo>
                  <a:pt x="14015" y="8147"/>
                </a:lnTo>
                <a:lnTo>
                  <a:pt x="13674" y="7576"/>
                </a:lnTo>
                <a:lnTo>
                  <a:pt x="9831" y="10166"/>
                </a:lnTo>
                <a:lnTo>
                  <a:pt x="6006" y="7576"/>
                </a:lnTo>
                <a:close/>
              </a:path>
            </a:pathLst>
          </a:custGeom>
          <a:solidFill>
            <a:schemeClr val="accent4"/>
          </a:solidFill>
          <a:ln w="12700">
            <a:miter lim="400000"/>
          </a:ln>
        </p:spPr>
        <p:txBody>
          <a:bodyPr lIns="0" tIns="0" rIns="0" bIns="0" anchor="ctr"/>
          <a:lstStyle/>
          <a:p>
            <a:pPr>
              <a:defRPr>
                <a:solidFill>
                  <a:srgbClr val="525455"/>
                </a:solidFill>
              </a:defRPr>
            </a:pPr>
            <a:endParaRPr/>
          </a:p>
        </p:txBody>
      </p:sp>
      <p:sp>
        <p:nvSpPr>
          <p:cNvPr id="427" name="Shape"/>
          <p:cNvSpPr/>
          <p:nvPr/>
        </p:nvSpPr>
        <p:spPr>
          <a:xfrm>
            <a:off x="14985809" y="6254551"/>
            <a:ext cx="457364" cy="457481"/>
          </a:xfrm>
          <a:custGeom>
            <a:avLst/>
            <a:gdLst/>
            <a:ahLst/>
            <a:cxnLst>
              <a:cxn ang="0">
                <a:pos x="wd2" y="hd2"/>
              </a:cxn>
              <a:cxn ang="5400000">
                <a:pos x="wd2" y="hd2"/>
              </a:cxn>
              <a:cxn ang="10800000">
                <a:pos x="wd2" y="hd2"/>
              </a:cxn>
              <a:cxn ang="16200000">
                <a:pos x="wd2" y="hd2"/>
              </a:cxn>
            </a:cxnLst>
            <a:rect l="0" t="0" r="r" b="b"/>
            <a:pathLst>
              <a:path w="19679" h="20595" extrusionOk="0">
                <a:moveTo>
                  <a:pt x="9831" y="0"/>
                </a:moveTo>
                <a:cubicBezTo>
                  <a:pt x="7314" y="0"/>
                  <a:pt x="4802" y="1010"/>
                  <a:pt x="2881" y="3019"/>
                </a:cubicBezTo>
                <a:cubicBezTo>
                  <a:pt x="-960" y="7038"/>
                  <a:pt x="-960" y="13562"/>
                  <a:pt x="2881" y="17581"/>
                </a:cubicBezTo>
                <a:cubicBezTo>
                  <a:pt x="6722" y="21600"/>
                  <a:pt x="12957" y="21600"/>
                  <a:pt x="16799" y="17581"/>
                </a:cubicBezTo>
                <a:cubicBezTo>
                  <a:pt x="20640" y="13562"/>
                  <a:pt x="20640" y="7039"/>
                  <a:pt x="16799" y="3019"/>
                </a:cubicBezTo>
                <a:cubicBezTo>
                  <a:pt x="14878" y="1010"/>
                  <a:pt x="12349" y="0"/>
                  <a:pt x="9831" y="0"/>
                </a:cubicBezTo>
                <a:close/>
                <a:moveTo>
                  <a:pt x="4794" y="6789"/>
                </a:moveTo>
                <a:lnTo>
                  <a:pt x="14886" y="6789"/>
                </a:lnTo>
                <a:lnTo>
                  <a:pt x="14886" y="12453"/>
                </a:lnTo>
                <a:cubicBezTo>
                  <a:pt x="14886" y="13197"/>
                  <a:pt x="14299" y="13811"/>
                  <a:pt x="13588" y="13811"/>
                </a:cubicBezTo>
                <a:lnTo>
                  <a:pt x="6092" y="13811"/>
                </a:lnTo>
                <a:cubicBezTo>
                  <a:pt x="5381" y="13811"/>
                  <a:pt x="4794" y="13197"/>
                  <a:pt x="4794" y="12453"/>
                </a:cubicBezTo>
                <a:lnTo>
                  <a:pt x="4794" y="6789"/>
                </a:lnTo>
                <a:close/>
                <a:moveTo>
                  <a:pt x="6006" y="7576"/>
                </a:moveTo>
                <a:lnTo>
                  <a:pt x="5665" y="8147"/>
                </a:lnTo>
                <a:lnTo>
                  <a:pt x="9831" y="10970"/>
                </a:lnTo>
                <a:lnTo>
                  <a:pt x="14015" y="8147"/>
                </a:lnTo>
                <a:lnTo>
                  <a:pt x="13674" y="7576"/>
                </a:lnTo>
                <a:lnTo>
                  <a:pt x="9831" y="10166"/>
                </a:lnTo>
                <a:lnTo>
                  <a:pt x="6006" y="7576"/>
                </a:lnTo>
                <a:close/>
              </a:path>
            </a:pathLst>
          </a:custGeom>
          <a:solidFill>
            <a:schemeClr val="accent4"/>
          </a:solidFill>
          <a:ln w="12700">
            <a:miter lim="400000"/>
          </a:ln>
        </p:spPr>
        <p:txBody>
          <a:bodyPr lIns="0" tIns="0" rIns="0" bIns="0" anchor="ctr"/>
          <a:lstStyle/>
          <a:p>
            <a:pPr>
              <a:defRPr>
                <a:solidFill>
                  <a:srgbClr val="525455"/>
                </a:solidFill>
              </a:defRPr>
            </a:pPr>
            <a:endParaRPr/>
          </a:p>
        </p:txBody>
      </p:sp>
      <p:sp>
        <p:nvSpPr>
          <p:cNvPr id="428" name="Shape"/>
          <p:cNvSpPr/>
          <p:nvPr/>
        </p:nvSpPr>
        <p:spPr>
          <a:xfrm>
            <a:off x="15629083" y="6254551"/>
            <a:ext cx="457364" cy="457481"/>
          </a:xfrm>
          <a:custGeom>
            <a:avLst/>
            <a:gdLst/>
            <a:ahLst/>
            <a:cxnLst>
              <a:cxn ang="0">
                <a:pos x="wd2" y="hd2"/>
              </a:cxn>
              <a:cxn ang="5400000">
                <a:pos x="wd2" y="hd2"/>
              </a:cxn>
              <a:cxn ang="10800000">
                <a:pos x="wd2" y="hd2"/>
              </a:cxn>
              <a:cxn ang="16200000">
                <a:pos x="wd2" y="hd2"/>
              </a:cxn>
            </a:cxnLst>
            <a:rect l="0" t="0" r="r" b="b"/>
            <a:pathLst>
              <a:path w="19679" h="20595" extrusionOk="0">
                <a:moveTo>
                  <a:pt x="9831" y="0"/>
                </a:moveTo>
                <a:cubicBezTo>
                  <a:pt x="7314" y="0"/>
                  <a:pt x="4802" y="1010"/>
                  <a:pt x="2881" y="3019"/>
                </a:cubicBezTo>
                <a:cubicBezTo>
                  <a:pt x="-960" y="7038"/>
                  <a:pt x="-960" y="13562"/>
                  <a:pt x="2881" y="17581"/>
                </a:cubicBezTo>
                <a:cubicBezTo>
                  <a:pt x="6722" y="21600"/>
                  <a:pt x="12957" y="21600"/>
                  <a:pt x="16799" y="17581"/>
                </a:cubicBezTo>
                <a:cubicBezTo>
                  <a:pt x="20640" y="13562"/>
                  <a:pt x="20640" y="7039"/>
                  <a:pt x="16799" y="3019"/>
                </a:cubicBezTo>
                <a:cubicBezTo>
                  <a:pt x="14878" y="1010"/>
                  <a:pt x="12349" y="0"/>
                  <a:pt x="9831" y="0"/>
                </a:cubicBezTo>
                <a:close/>
                <a:moveTo>
                  <a:pt x="4794" y="6789"/>
                </a:moveTo>
                <a:lnTo>
                  <a:pt x="14886" y="6789"/>
                </a:lnTo>
                <a:lnTo>
                  <a:pt x="14886" y="12453"/>
                </a:lnTo>
                <a:cubicBezTo>
                  <a:pt x="14886" y="13197"/>
                  <a:pt x="14299" y="13811"/>
                  <a:pt x="13588" y="13811"/>
                </a:cubicBezTo>
                <a:lnTo>
                  <a:pt x="6092" y="13811"/>
                </a:lnTo>
                <a:cubicBezTo>
                  <a:pt x="5381" y="13811"/>
                  <a:pt x="4794" y="13197"/>
                  <a:pt x="4794" y="12453"/>
                </a:cubicBezTo>
                <a:lnTo>
                  <a:pt x="4794" y="6789"/>
                </a:lnTo>
                <a:close/>
                <a:moveTo>
                  <a:pt x="6006" y="7576"/>
                </a:moveTo>
                <a:lnTo>
                  <a:pt x="5665" y="8147"/>
                </a:lnTo>
                <a:lnTo>
                  <a:pt x="9831" y="10970"/>
                </a:lnTo>
                <a:lnTo>
                  <a:pt x="14015" y="8147"/>
                </a:lnTo>
                <a:lnTo>
                  <a:pt x="13674" y="7576"/>
                </a:lnTo>
                <a:lnTo>
                  <a:pt x="9831" y="10166"/>
                </a:lnTo>
                <a:lnTo>
                  <a:pt x="6006" y="7576"/>
                </a:lnTo>
                <a:close/>
              </a:path>
            </a:pathLst>
          </a:custGeom>
          <a:solidFill>
            <a:schemeClr val="accent4"/>
          </a:solidFill>
          <a:ln w="12700">
            <a:miter lim="400000"/>
          </a:ln>
        </p:spPr>
        <p:txBody>
          <a:bodyPr lIns="0" tIns="0" rIns="0" bIns="0" anchor="ctr"/>
          <a:lstStyle/>
          <a:p>
            <a:pPr>
              <a:defRPr>
                <a:solidFill>
                  <a:srgbClr val="525455"/>
                </a:solidFill>
              </a:defRPr>
            </a:pPr>
            <a:endParaRPr/>
          </a:p>
        </p:txBody>
      </p:sp>
      <p:sp>
        <p:nvSpPr>
          <p:cNvPr id="429" name="Freeform 88"/>
          <p:cNvSpPr/>
          <p:nvPr/>
        </p:nvSpPr>
        <p:spPr>
          <a:xfrm>
            <a:off x="14703685" y="8539821"/>
            <a:ext cx="458757" cy="45875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4605"/>
                </a:moveTo>
                <a:cubicBezTo>
                  <a:pt x="12485" y="4605"/>
                  <a:pt x="12697" y="4602"/>
                  <a:pt x="13358" y="4633"/>
                </a:cubicBezTo>
                <a:cubicBezTo>
                  <a:pt x="14019" y="4663"/>
                  <a:pt x="14471" y="4770"/>
                  <a:pt x="14866" y="4923"/>
                </a:cubicBezTo>
                <a:cubicBezTo>
                  <a:pt x="15279" y="5079"/>
                  <a:pt x="15648" y="5326"/>
                  <a:pt x="15958" y="5642"/>
                </a:cubicBezTo>
                <a:cubicBezTo>
                  <a:pt x="16273" y="5952"/>
                  <a:pt x="16521" y="6321"/>
                  <a:pt x="16677" y="6734"/>
                </a:cubicBezTo>
                <a:cubicBezTo>
                  <a:pt x="16831" y="7129"/>
                  <a:pt x="16937" y="7581"/>
                  <a:pt x="16967" y="8242"/>
                </a:cubicBezTo>
                <a:cubicBezTo>
                  <a:pt x="16998" y="8903"/>
                  <a:pt x="16995" y="9115"/>
                  <a:pt x="16995" y="10800"/>
                </a:cubicBezTo>
                <a:cubicBezTo>
                  <a:pt x="16995" y="12485"/>
                  <a:pt x="16998" y="12697"/>
                  <a:pt x="16967" y="13358"/>
                </a:cubicBezTo>
                <a:cubicBezTo>
                  <a:pt x="16937" y="14019"/>
                  <a:pt x="16830" y="14471"/>
                  <a:pt x="16677" y="14866"/>
                </a:cubicBezTo>
                <a:cubicBezTo>
                  <a:pt x="16355" y="15699"/>
                  <a:pt x="15699" y="16355"/>
                  <a:pt x="14866" y="16677"/>
                </a:cubicBezTo>
                <a:cubicBezTo>
                  <a:pt x="14471" y="16830"/>
                  <a:pt x="14018" y="16937"/>
                  <a:pt x="13358" y="16967"/>
                </a:cubicBezTo>
                <a:cubicBezTo>
                  <a:pt x="12697" y="16998"/>
                  <a:pt x="12485" y="17009"/>
                  <a:pt x="10800" y="17009"/>
                </a:cubicBezTo>
                <a:cubicBezTo>
                  <a:pt x="9115" y="17009"/>
                  <a:pt x="8903" y="16998"/>
                  <a:pt x="8242" y="16967"/>
                </a:cubicBezTo>
                <a:cubicBezTo>
                  <a:pt x="7582" y="16937"/>
                  <a:pt x="7129" y="16830"/>
                  <a:pt x="6734" y="16677"/>
                </a:cubicBezTo>
                <a:cubicBezTo>
                  <a:pt x="6320" y="16521"/>
                  <a:pt x="5952" y="16274"/>
                  <a:pt x="5642" y="15958"/>
                </a:cubicBezTo>
                <a:cubicBezTo>
                  <a:pt x="5327" y="15648"/>
                  <a:pt x="5079" y="15279"/>
                  <a:pt x="4923" y="14866"/>
                </a:cubicBezTo>
                <a:cubicBezTo>
                  <a:pt x="4770" y="14471"/>
                  <a:pt x="4663" y="14018"/>
                  <a:pt x="4633" y="13358"/>
                </a:cubicBezTo>
                <a:cubicBezTo>
                  <a:pt x="4602" y="12697"/>
                  <a:pt x="4591" y="12485"/>
                  <a:pt x="4591" y="10800"/>
                </a:cubicBezTo>
                <a:cubicBezTo>
                  <a:pt x="4591" y="9115"/>
                  <a:pt x="4602" y="8903"/>
                  <a:pt x="4633" y="8242"/>
                </a:cubicBezTo>
                <a:cubicBezTo>
                  <a:pt x="4663" y="7581"/>
                  <a:pt x="4770" y="7129"/>
                  <a:pt x="4923" y="6734"/>
                </a:cubicBezTo>
                <a:cubicBezTo>
                  <a:pt x="5079" y="6321"/>
                  <a:pt x="5326" y="5952"/>
                  <a:pt x="5642" y="5642"/>
                </a:cubicBezTo>
                <a:cubicBezTo>
                  <a:pt x="5952" y="5326"/>
                  <a:pt x="6321" y="5079"/>
                  <a:pt x="6734" y="4923"/>
                </a:cubicBezTo>
                <a:cubicBezTo>
                  <a:pt x="7129" y="4770"/>
                  <a:pt x="7581" y="4663"/>
                  <a:pt x="8242" y="4633"/>
                </a:cubicBezTo>
                <a:cubicBezTo>
                  <a:pt x="8903" y="4602"/>
                  <a:pt x="9115" y="4605"/>
                  <a:pt x="10800" y="4605"/>
                </a:cubicBezTo>
                <a:close/>
                <a:moveTo>
                  <a:pt x="10800" y="5711"/>
                </a:moveTo>
                <a:cubicBezTo>
                  <a:pt x="9144" y="5711"/>
                  <a:pt x="8951" y="5723"/>
                  <a:pt x="8297" y="5753"/>
                </a:cubicBezTo>
                <a:cubicBezTo>
                  <a:pt x="7692" y="5780"/>
                  <a:pt x="7354" y="5875"/>
                  <a:pt x="7135" y="5960"/>
                </a:cubicBezTo>
                <a:cubicBezTo>
                  <a:pt x="6866" y="6059"/>
                  <a:pt x="6630" y="6224"/>
                  <a:pt x="6430" y="6430"/>
                </a:cubicBezTo>
                <a:cubicBezTo>
                  <a:pt x="6224" y="6630"/>
                  <a:pt x="6060" y="6880"/>
                  <a:pt x="5960" y="7149"/>
                </a:cubicBezTo>
                <a:cubicBezTo>
                  <a:pt x="5875" y="7368"/>
                  <a:pt x="5780" y="7692"/>
                  <a:pt x="5753" y="8297"/>
                </a:cubicBezTo>
                <a:cubicBezTo>
                  <a:pt x="5723" y="8951"/>
                  <a:pt x="5711" y="9144"/>
                  <a:pt x="5711" y="10800"/>
                </a:cubicBezTo>
                <a:cubicBezTo>
                  <a:pt x="5711" y="12456"/>
                  <a:pt x="5723" y="12649"/>
                  <a:pt x="5753" y="13303"/>
                </a:cubicBezTo>
                <a:cubicBezTo>
                  <a:pt x="5780" y="13908"/>
                  <a:pt x="5875" y="14246"/>
                  <a:pt x="5960" y="14465"/>
                </a:cubicBezTo>
                <a:cubicBezTo>
                  <a:pt x="6060" y="14734"/>
                  <a:pt x="6224" y="14970"/>
                  <a:pt x="6430" y="15170"/>
                </a:cubicBezTo>
                <a:cubicBezTo>
                  <a:pt x="6630" y="15376"/>
                  <a:pt x="6866" y="15541"/>
                  <a:pt x="7135" y="15640"/>
                </a:cubicBezTo>
                <a:cubicBezTo>
                  <a:pt x="7354" y="15725"/>
                  <a:pt x="7692" y="15820"/>
                  <a:pt x="8297" y="15847"/>
                </a:cubicBezTo>
                <a:cubicBezTo>
                  <a:pt x="8951" y="15877"/>
                  <a:pt x="9144" y="15889"/>
                  <a:pt x="10800" y="15889"/>
                </a:cubicBezTo>
                <a:cubicBezTo>
                  <a:pt x="12457" y="15889"/>
                  <a:pt x="12649" y="15877"/>
                  <a:pt x="13303" y="15847"/>
                </a:cubicBezTo>
                <a:cubicBezTo>
                  <a:pt x="13908" y="15820"/>
                  <a:pt x="14232" y="15725"/>
                  <a:pt x="14451" y="15640"/>
                </a:cubicBezTo>
                <a:cubicBezTo>
                  <a:pt x="14992" y="15431"/>
                  <a:pt x="15417" y="15005"/>
                  <a:pt x="15626" y="14465"/>
                </a:cubicBezTo>
                <a:cubicBezTo>
                  <a:pt x="15711" y="14246"/>
                  <a:pt x="15820" y="13908"/>
                  <a:pt x="15847" y="13303"/>
                </a:cubicBezTo>
                <a:cubicBezTo>
                  <a:pt x="15877" y="12649"/>
                  <a:pt x="15889" y="12456"/>
                  <a:pt x="15889" y="10800"/>
                </a:cubicBezTo>
                <a:cubicBezTo>
                  <a:pt x="15889" y="9144"/>
                  <a:pt x="15877" y="8951"/>
                  <a:pt x="15847" y="8297"/>
                </a:cubicBezTo>
                <a:cubicBezTo>
                  <a:pt x="15820" y="7692"/>
                  <a:pt x="15711" y="7368"/>
                  <a:pt x="15626" y="7149"/>
                </a:cubicBezTo>
                <a:cubicBezTo>
                  <a:pt x="15527" y="6880"/>
                  <a:pt x="15376" y="6630"/>
                  <a:pt x="15170" y="6430"/>
                </a:cubicBezTo>
                <a:cubicBezTo>
                  <a:pt x="14970" y="6224"/>
                  <a:pt x="14720" y="6059"/>
                  <a:pt x="14451" y="5960"/>
                </a:cubicBezTo>
                <a:cubicBezTo>
                  <a:pt x="14232" y="5875"/>
                  <a:pt x="13908" y="5780"/>
                  <a:pt x="13303" y="5753"/>
                </a:cubicBezTo>
                <a:cubicBezTo>
                  <a:pt x="12649" y="5723"/>
                  <a:pt x="12456" y="5711"/>
                  <a:pt x="10800" y="5711"/>
                </a:cubicBezTo>
                <a:close/>
                <a:moveTo>
                  <a:pt x="14105" y="6748"/>
                </a:moveTo>
                <a:cubicBezTo>
                  <a:pt x="14516" y="6748"/>
                  <a:pt x="14852" y="7084"/>
                  <a:pt x="14852" y="7495"/>
                </a:cubicBezTo>
                <a:cubicBezTo>
                  <a:pt x="14852" y="7906"/>
                  <a:pt x="14516" y="8242"/>
                  <a:pt x="14105" y="8242"/>
                </a:cubicBezTo>
                <a:cubicBezTo>
                  <a:pt x="13694" y="8242"/>
                  <a:pt x="13358" y="7906"/>
                  <a:pt x="13358" y="7495"/>
                </a:cubicBezTo>
                <a:cubicBezTo>
                  <a:pt x="13358" y="7084"/>
                  <a:pt x="13694" y="6748"/>
                  <a:pt x="14105" y="6748"/>
                </a:cubicBezTo>
                <a:close/>
                <a:moveTo>
                  <a:pt x="10800" y="7619"/>
                </a:moveTo>
                <a:cubicBezTo>
                  <a:pt x="12559" y="7619"/>
                  <a:pt x="13981" y="9041"/>
                  <a:pt x="13981" y="10800"/>
                </a:cubicBezTo>
                <a:cubicBezTo>
                  <a:pt x="13981" y="12559"/>
                  <a:pt x="12559" y="13980"/>
                  <a:pt x="10800" y="13981"/>
                </a:cubicBezTo>
                <a:cubicBezTo>
                  <a:pt x="9041" y="13981"/>
                  <a:pt x="7606" y="12559"/>
                  <a:pt x="7606" y="10800"/>
                </a:cubicBezTo>
                <a:cubicBezTo>
                  <a:pt x="7606" y="9041"/>
                  <a:pt x="9041" y="7619"/>
                  <a:pt x="10800" y="7619"/>
                </a:cubicBezTo>
                <a:close/>
                <a:moveTo>
                  <a:pt x="10800" y="8740"/>
                </a:moveTo>
                <a:cubicBezTo>
                  <a:pt x="9658" y="8740"/>
                  <a:pt x="8726" y="9658"/>
                  <a:pt x="8726" y="10800"/>
                </a:cubicBezTo>
                <a:cubicBezTo>
                  <a:pt x="8726" y="11942"/>
                  <a:pt x="9658" y="12874"/>
                  <a:pt x="10800" y="12874"/>
                </a:cubicBezTo>
                <a:cubicBezTo>
                  <a:pt x="11942" y="12874"/>
                  <a:pt x="12860" y="11942"/>
                  <a:pt x="12860" y="10800"/>
                </a:cubicBezTo>
                <a:cubicBezTo>
                  <a:pt x="12860" y="9658"/>
                  <a:pt x="11942" y="8740"/>
                  <a:pt x="10800" y="8740"/>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0" name="Freeform 81"/>
          <p:cNvSpPr/>
          <p:nvPr/>
        </p:nvSpPr>
        <p:spPr>
          <a:xfrm>
            <a:off x="14082495" y="8539821"/>
            <a:ext cx="458757" cy="4587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4422" y="8568"/>
                </a:moveTo>
                <a:lnTo>
                  <a:pt x="11753" y="8568"/>
                </a:lnTo>
                <a:lnTo>
                  <a:pt x="11753" y="6787"/>
                </a:lnTo>
                <a:cubicBezTo>
                  <a:pt x="11752" y="6295"/>
                  <a:pt x="12151" y="5895"/>
                  <a:pt x="12642" y="5895"/>
                </a:cubicBezTo>
                <a:cubicBezTo>
                  <a:pt x="12643" y="5895"/>
                  <a:pt x="12643" y="5895"/>
                  <a:pt x="12643" y="5895"/>
                </a:cubicBezTo>
                <a:lnTo>
                  <a:pt x="13536" y="5895"/>
                </a:lnTo>
                <a:lnTo>
                  <a:pt x="13536" y="3665"/>
                </a:lnTo>
                <a:lnTo>
                  <a:pt x="11753" y="3665"/>
                </a:lnTo>
                <a:cubicBezTo>
                  <a:pt x="10278" y="3667"/>
                  <a:pt x="9083" y="4865"/>
                  <a:pt x="9085" y="6340"/>
                </a:cubicBezTo>
                <a:lnTo>
                  <a:pt x="9085" y="8572"/>
                </a:lnTo>
                <a:lnTo>
                  <a:pt x="7306" y="8572"/>
                </a:lnTo>
                <a:lnTo>
                  <a:pt x="7306" y="10800"/>
                </a:lnTo>
                <a:lnTo>
                  <a:pt x="9085" y="10800"/>
                </a:lnTo>
                <a:lnTo>
                  <a:pt x="9085" y="17935"/>
                </a:lnTo>
                <a:lnTo>
                  <a:pt x="11753" y="17935"/>
                </a:lnTo>
                <a:lnTo>
                  <a:pt x="11753" y="10800"/>
                </a:lnTo>
                <a:lnTo>
                  <a:pt x="13536" y="10800"/>
                </a:ln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1" name="Freeform 104"/>
          <p:cNvSpPr/>
          <p:nvPr/>
        </p:nvSpPr>
        <p:spPr>
          <a:xfrm>
            <a:off x="15946068" y="8539821"/>
            <a:ext cx="458757" cy="4587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1187" y="3555"/>
                </a:moveTo>
                <a:cubicBezTo>
                  <a:pt x="7077" y="3555"/>
                  <a:pt x="4891" y="6196"/>
                  <a:pt x="4891" y="9076"/>
                </a:cubicBezTo>
                <a:cubicBezTo>
                  <a:pt x="4891" y="10410"/>
                  <a:pt x="5635" y="12076"/>
                  <a:pt x="6826" y="12604"/>
                </a:cubicBezTo>
                <a:cubicBezTo>
                  <a:pt x="7007" y="12685"/>
                  <a:pt x="7106" y="12650"/>
                  <a:pt x="7146" y="12482"/>
                </a:cubicBezTo>
                <a:cubicBezTo>
                  <a:pt x="7181" y="12354"/>
                  <a:pt x="7338" y="11739"/>
                  <a:pt x="7414" y="11449"/>
                </a:cubicBezTo>
                <a:cubicBezTo>
                  <a:pt x="7442" y="11357"/>
                  <a:pt x="7417" y="11257"/>
                  <a:pt x="7350" y="11187"/>
                </a:cubicBezTo>
                <a:cubicBezTo>
                  <a:pt x="6892" y="10591"/>
                  <a:pt x="6643" y="9861"/>
                  <a:pt x="6641" y="9109"/>
                </a:cubicBezTo>
                <a:cubicBezTo>
                  <a:pt x="6683" y="6876"/>
                  <a:pt x="8528" y="5100"/>
                  <a:pt x="10762" y="5142"/>
                </a:cubicBezTo>
                <a:cubicBezTo>
                  <a:pt x="10822" y="5143"/>
                  <a:pt x="10882" y="5146"/>
                  <a:pt x="10943" y="5149"/>
                </a:cubicBezTo>
                <a:cubicBezTo>
                  <a:pt x="13286" y="5149"/>
                  <a:pt x="14926" y="6676"/>
                  <a:pt x="14926" y="8859"/>
                </a:cubicBezTo>
                <a:cubicBezTo>
                  <a:pt x="14926" y="11326"/>
                  <a:pt x="13623" y="13035"/>
                  <a:pt x="11932" y="13035"/>
                </a:cubicBezTo>
                <a:cubicBezTo>
                  <a:pt x="11193" y="13094"/>
                  <a:pt x="10546" y="12542"/>
                  <a:pt x="10487" y="11802"/>
                </a:cubicBezTo>
                <a:cubicBezTo>
                  <a:pt x="10476" y="11663"/>
                  <a:pt x="10487" y="11522"/>
                  <a:pt x="10519" y="11386"/>
                </a:cubicBezTo>
                <a:cubicBezTo>
                  <a:pt x="10786" y="10301"/>
                  <a:pt x="11311" y="9134"/>
                  <a:pt x="11311" y="8351"/>
                </a:cubicBezTo>
                <a:cubicBezTo>
                  <a:pt x="11377" y="7711"/>
                  <a:pt x="10912" y="7139"/>
                  <a:pt x="10272" y="7073"/>
                </a:cubicBezTo>
                <a:cubicBezTo>
                  <a:pt x="10217" y="7068"/>
                  <a:pt x="10162" y="7066"/>
                  <a:pt x="10107" y="7068"/>
                </a:cubicBezTo>
                <a:cubicBezTo>
                  <a:pt x="9154" y="7068"/>
                  <a:pt x="8379" y="8014"/>
                  <a:pt x="8379" y="9285"/>
                </a:cubicBezTo>
                <a:cubicBezTo>
                  <a:pt x="8375" y="9752"/>
                  <a:pt x="8473" y="10213"/>
                  <a:pt x="8667" y="10637"/>
                </a:cubicBezTo>
                <a:lnTo>
                  <a:pt x="7549" y="15173"/>
                </a:lnTo>
                <a:cubicBezTo>
                  <a:pt x="7390" y="16280"/>
                  <a:pt x="7414" y="17406"/>
                  <a:pt x="7621" y="18505"/>
                </a:cubicBezTo>
                <a:cubicBezTo>
                  <a:pt x="7626" y="18560"/>
                  <a:pt x="7674" y="18600"/>
                  <a:pt x="7728" y="18595"/>
                </a:cubicBezTo>
                <a:cubicBezTo>
                  <a:pt x="7758" y="18592"/>
                  <a:pt x="7785" y="18576"/>
                  <a:pt x="7801" y="18552"/>
                </a:cubicBezTo>
                <a:cubicBezTo>
                  <a:pt x="8453" y="17652"/>
                  <a:pt x="8976" y="16665"/>
                  <a:pt x="9354" y="15620"/>
                </a:cubicBezTo>
                <a:cubicBezTo>
                  <a:pt x="9469" y="15188"/>
                  <a:pt x="9947" y="13449"/>
                  <a:pt x="9947" y="13449"/>
                </a:cubicBezTo>
                <a:cubicBezTo>
                  <a:pt x="10458" y="14137"/>
                  <a:pt x="11276" y="14529"/>
                  <a:pt x="12133" y="14494"/>
                </a:cubicBezTo>
                <a:cubicBezTo>
                  <a:pt x="15004" y="14494"/>
                  <a:pt x="17079" y="11964"/>
                  <a:pt x="17079" y="8822"/>
                </a:cubicBezTo>
                <a:cubicBezTo>
                  <a:pt x="17064" y="5808"/>
                  <a:pt x="14494" y="3555"/>
                  <a:pt x="11187" y="3555"/>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2" name="Shape"/>
          <p:cNvSpPr/>
          <p:nvPr/>
        </p:nvSpPr>
        <p:spPr>
          <a:xfrm>
            <a:off x="15324787" y="8539775"/>
            <a:ext cx="458937" cy="458848"/>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3" y="0"/>
                  <a:pt x="4802" y="1014"/>
                  <a:pt x="2881" y="3024"/>
                </a:cubicBezTo>
                <a:cubicBezTo>
                  <a:pt x="-960" y="7045"/>
                  <a:pt x="-960" y="13559"/>
                  <a:pt x="2881" y="17579"/>
                </a:cubicBezTo>
                <a:cubicBezTo>
                  <a:pt x="6722" y="21600"/>
                  <a:pt x="12958" y="21600"/>
                  <a:pt x="16799" y="17579"/>
                </a:cubicBezTo>
                <a:cubicBezTo>
                  <a:pt x="20640" y="13559"/>
                  <a:pt x="20640" y="7045"/>
                  <a:pt x="16799" y="3024"/>
                </a:cubicBezTo>
                <a:cubicBezTo>
                  <a:pt x="14878" y="1014"/>
                  <a:pt x="12357" y="0"/>
                  <a:pt x="9840" y="0"/>
                </a:cubicBezTo>
                <a:close/>
                <a:moveTo>
                  <a:pt x="9840" y="5933"/>
                </a:moveTo>
                <a:cubicBezTo>
                  <a:pt x="9840" y="5933"/>
                  <a:pt x="13568" y="5936"/>
                  <a:pt x="14500" y="6203"/>
                </a:cubicBezTo>
                <a:cubicBezTo>
                  <a:pt x="15010" y="6347"/>
                  <a:pt x="15408" y="6762"/>
                  <a:pt x="15545" y="7297"/>
                </a:cubicBezTo>
                <a:cubicBezTo>
                  <a:pt x="15800" y="8273"/>
                  <a:pt x="15791" y="10308"/>
                  <a:pt x="15791" y="10308"/>
                </a:cubicBezTo>
                <a:cubicBezTo>
                  <a:pt x="15791" y="10308"/>
                  <a:pt x="15790" y="12330"/>
                  <a:pt x="15545" y="13307"/>
                </a:cubicBezTo>
                <a:cubicBezTo>
                  <a:pt x="15408" y="13841"/>
                  <a:pt x="15010" y="14270"/>
                  <a:pt x="14500" y="14414"/>
                </a:cubicBezTo>
                <a:cubicBezTo>
                  <a:pt x="13568" y="14671"/>
                  <a:pt x="9840" y="14671"/>
                  <a:pt x="9840" y="14671"/>
                </a:cubicBezTo>
                <a:cubicBezTo>
                  <a:pt x="9840" y="14671"/>
                  <a:pt x="6122" y="14668"/>
                  <a:pt x="5180" y="14401"/>
                </a:cubicBezTo>
                <a:cubicBezTo>
                  <a:pt x="4670" y="14257"/>
                  <a:pt x="4273" y="13841"/>
                  <a:pt x="4135" y="13307"/>
                </a:cubicBezTo>
                <a:cubicBezTo>
                  <a:pt x="3890" y="12341"/>
                  <a:pt x="3889" y="10295"/>
                  <a:pt x="3889" y="10295"/>
                </a:cubicBezTo>
                <a:cubicBezTo>
                  <a:pt x="3889" y="10295"/>
                  <a:pt x="3890" y="8273"/>
                  <a:pt x="4135" y="7297"/>
                </a:cubicBezTo>
                <a:cubicBezTo>
                  <a:pt x="4272" y="6762"/>
                  <a:pt x="4680" y="6334"/>
                  <a:pt x="5180" y="6190"/>
                </a:cubicBezTo>
                <a:cubicBezTo>
                  <a:pt x="6112" y="5933"/>
                  <a:pt x="9840" y="5933"/>
                  <a:pt x="9840" y="5933"/>
                </a:cubicBezTo>
                <a:close/>
                <a:moveTo>
                  <a:pt x="8660" y="8429"/>
                </a:moveTo>
                <a:lnTo>
                  <a:pt x="8660" y="12174"/>
                </a:lnTo>
                <a:lnTo>
                  <a:pt x="11758" y="10295"/>
                </a:lnTo>
                <a:lnTo>
                  <a:pt x="8660" y="8429"/>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433" name="Graphic 70"/>
          <p:cNvSpPr/>
          <p:nvPr/>
        </p:nvSpPr>
        <p:spPr>
          <a:xfrm>
            <a:off x="14703685" y="9186523"/>
            <a:ext cx="458757" cy="458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moveTo>
                  <a:pt x="16218" y="8263"/>
                </a:moveTo>
                <a:lnTo>
                  <a:pt x="16218" y="9726"/>
                </a:lnTo>
                <a:cubicBezTo>
                  <a:pt x="15529" y="9726"/>
                  <a:pt x="14859" y="9591"/>
                  <a:pt x="14227" y="9324"/>
                </a:cubicBezTo>
                <a:cubicBezTo>
                  <a:pt x="13820" y="9153"/>
                  <a:pt x="13442" y="8932"/>
                  <a:pt x="13096" y="8665"/>
                </a:cubicBezTo>
                <a:lnTo>
                  <a:pt x="13106" y="13166"/>
                </a:lnTo>
                <a:cubicBezTo>
                  <a:pt x="13102" y="14179"/>
                  <a:pt x="12701" y="15132"/>
                  <a:pt x="11975" y="15849"/>
                </a:cubicBezTo>
                <a:cubicBezTo>
                  <a:pt x="11384" y="16433"/>
                  <a:pt x="10636" y="16804"/>
                  <a:pt x="9825" y="16924"/>
                </a:cubicBezTo>
                <a:cubicBezTo>
                  <a:pt x="9634" y="16952"/>
                  <a:pt x="9440" y="16967"/>
                  <a:pt x="9244" y="16967"/>
                </a:cubicBezTo>
                <a:cubicBezTo>
                  <a:pt x="8376" y="16967"/>
                  <a:pt x="7551" y="16686"/>
                  <a:pt x="6877" y="16167"/>
                </a:cubicBezTo>
                <a:cubicBezTo>
                  <a:pt x="6750" y="16069"/>
                  <a:pt x="6629" y="15963"/>
                  <a:pt x="6513" y="15849"/>
                </a:cubicBezTo>
                <a:cubicBezTo>
                  <a:pt x="5726" y="15072"/>
                  <a:pt x="5321" y="14018"/>
                  <a:pt x="5389" y="12910"/>
                </a:cubicBezTo>
                <a:cubicBezTo>
                  <a:pt x="5441" y="12066"/>
                  <a:pt x="5779" y="11261"/>
                  <a:pt x="6342" y="10631"/>
                </a:cubicBezTo>
                <a:cubicBezTo>
                  <a:pt x="7087" y="9796"/>
                  <a:pt x="8130" y="9333"/>
                  <a:pt x="9244" y="9333"/>
                </a:cubicBezTo>
                <a:cubicBezTo>
                  <a:pt x="9440" y="9333"/>
                  <a:pt x="9634" y="9347"/>
                  <a:pt x="9825" y="9376"/>
                </a:cubicBezTo>
                <a:lnTo>
                  <a:pt x="9825" y="11420"/>
                </a:lnTo>
                <a:cubicBezTo>
                  <a:pt x="9644" y="11361"/>
                  <a:pt x="9451" y="11328"/>
                  <a:pt x="9250" y="11328"/>
                </a:cubicBezTo>
                <a:cubicBezTo>
                  <a:pt x="8232" y="11328"/>
                  <a:pt x="7408" y="12159"/>
                  <a:pt x="7423" y="13178"/>
                </a:cubicBezTo>
                <a:cubicBezTo>
                  <a:pt x="7433" y="13830"/>
                  <a:pt x="7789" y="14399"/>
                  <a:pt x="8314" y="14714"/>
                </a:cubicBezTo>
                <a:cubicBezTo>
                  <a:pt x="8561" y="14861"/>
                  <a:pt x="8845" y="14953"/>
                  <a:pt x="9148" y="14969"/>
                </a:cubicBezTo>
                <a:cubicBezTo>
                  <a:pt x="9386" y="14982"/>
                  <a:pt x="9614" y="14949"/>
                  <a:pt x="9825" y="14880"/>
                </a:cubicBezTo>
                <a:cubicBezTo>
                  <a:pt x="10552" y="14639"/>
                  <a:pt x="11077" y="13956"/>
                  <a:pt x="11077" y="13150"/>
                </a:cubicBezTo>
                <a:lnTo>
                  <a:pt x="11079" y="10136"/>
                </a:lnTo>
                <a:lnTo>
                  <a:pt x="11079" y="4633"/>
                </a:lnTo>
                <a:lnTo>
                  <a:pt x="13093" y="4633"/>
                </a:lnTo>
                <a:cubicBezTo>
                  <a:pt x="13095" y="4833"/>
                  <a:pt x="13115" y="5027"/>
                  <a:pt x="13153" y="5216"/>
                </a:cubicBezTo>
                <a:cubicBezTo>
                  <a:pt x="13305" y="5980"/>
                  <a:pt x="13735" y="6642"/>
                  <a:pt x="14335" y="7094"/>
                </a:cubicBezTo>
                <a:cubicBezTo>
                  <a:pt x="14857" y="7488"/>
                  <a:pt x="15507" y="7721"/>
                  <a:pt x="16212" y="7721"/>
                </a:cubicBezTo>
                <a:cubicBezTo>
                  <a:pt x="16213" y="7721"/>
                  <a:pt x="16219" y="7721"/>
                  <a:pt x="16218" y="7721"/>
                </a:cubicBezTo>
                <a:lnTo>
                  <a:pt x="16218" y="8263"/>
                </a:ln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4" name="Freeform 80"/>
          <p:cNvSpPr/>
          <p:nvPr/>
        </p:nvSpPr>
        <p:spPr>
          <a:xfrm>
            <a:off x="15324876" y="9186523"/>
            <a:ext cx="458758"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2631" y="7534"/>
                </a:moveTo>
                <a:cubicBezTo>
                  <a:pt x="13537" y="7767"/>
                  <a:pt x="14527" y="6958"/>
                  <a:pt x="14837" y="5727"/>
                </a:cubicBezTo>
                <a:cubicBezTo>
                  <a:pt x="15243" y="4126"/>
                  <a:pt x="14326" y="3154"/>
                  <a:pt x="13757" y="3079"/>
                </a:cubicBezTo>
                <a:cubicBezTo>
                  <a:pt x="12669" y="3032"/>
                  <a:pt x="11720" y="3810"/>
                  <a:pt x="11552" y="4886"/>
                </a:cubicBezTo>
                <a:cubicBezTo>
                  <a:pt x="11241" y="6116"/>
                  <a:pt x="11720" y="7301"/>
                  <a:pt x="12632" y="7534"/>
                </a:cubicBezTo>
                <a:close/>
                <a:moveTo>
                  <a:pt x="10620" y="5040"/>
                </a:moveTo>
                <a:cubicBezTo>
                  <a:pt x="10620" y="3784"/>
                  <a:pt x="9885" y="2765"/>
                  <a:pt x="8978" y="2765"/>
                </a:cubicBezTo>
                <a:cubicBezTo>
                  <a:pt x="8070" y="2765"/>
                  <a:pt x="7335" y="3786"/>
                  <a:pt x="7335" y="5040"/>
                </a:cubicBezTo>
                <a:cubicBezTo>
                  <a:pt x="7335" y="6294"/>
                  <a:pt x="8070" y="7316"/>
                  <a:pt x="8978" y="7316"/>
                </a:cubicBezTo>
                <a:cubicBezTo>
                  <a:pt x="9885" y="7316"/>
                  <a:pt x="10620" y="6299"/>
                  <a:pt x="10620" y="5040"/>
                </a:cubicBezTo>
                <a:close/>
                <a:moveTo>
                  <a:pt x="15888" y="7222"/>
                </a:moveTo>
                <a:cubicBezTo>
                  <a:pt x="14933" y="7237"/>
                  <a:pt x="14178" y="8145"/>
                  <a:pt x="14198" y="9556"/>
                </a:cubicBezTo>
                <a:cubicBezTo>
                  <a:pt x="14219" y="10967"/>
                  <a:pt x="15008" y="11608"/>
                  <a:pt x="15963" y="11593"/>
                </a:cubicBezTo>
                <a:cubicBezTo>
                  <a:pt x="16918" y="11579"/>
                  <a:pt x="17672" y="10915"/>
                  <a:pt x="17652" y="9505"/>
                </a:cubicBezTo>
                <a:cubicBezTo>
                  <a:pt x="17715" y="8411"/>
                  <a:pt x="16962" y="7437"/>
                  <a:pt x="15888" y="7221"/>
                </a:cubicBezTo>
                <a:close/>
                <a:moveTo>
                  <a:pt x="5486" y="6155"/>
                </a:moveTo>
                <a:cubicBezTo>
                  <a:pt x="4550" y="6220"/>
                  <a:pt x="3867" y="7299"/>
                  <a:pt x="3956" y="8567"/>
                </a:cubicBezTo>
                <a:cubicBezTo>
                  <a:pt x="4044" y="9834"/>
                  <a:pt x="4873" y="10806"/>
                  <a:pt x="5807" y="10741"/>
                </a:cubicBezTo>
                <a:cubicBezTo>
                  <a:pt x="6741" y="10675"/>
                  <a:pt x="7425" y="9595"/>
                  <a:pt x="7337" y="8329"/>
                </a:cubicBezTo>
                <a:cubicBezTo>
                  <a:pt x="7248" y="7062"/>
                  <a:pt x="6420" y="6089"/>
                  <a:pt x="5486" y="6155"/>
                </a:cubicBezTo>
                <a:close/>
                <a:moveTo>
                  <a:pt x="15014" y="12513"/>
                </a:moveTo>
                <a:cubicBezTo>
                  <a:pt x="14027" y="11696"/>
                  <a:pt x="13155" y="10749"/>
                  <a:pt x="12422" y="9698"/>
                </a:cubicBezTo>
                <a:cubicBezTo>
                  <a:pt x="12021" y="9111"/>
                  <a:pt x="11331" y="8789"/>
                  <a:pt x="10622" y="8858"/>
                </a:cubicBezTo>
                <a:cubicBezTo>
                  <a:pt x="9876" y="8840"/>
                  <a:pt x="9174" y="9213"/>
                  <a:pt x="8771" y="9842"/>
                </a:cubicBezTo>
                <a:cubicBezTo>
                  <a:pt x="8138" y="10767"/>
                  <a:pt x="7372" y="11594"/>
                  <a:pt x="6499" y="12298"/>
                </a:cubicBezTo>
                <a:cubicBezTo>
                  <a:pt x="5347" y="13263"/>
                  <a:pt x="4856" y="13930"/>
                  <a:pt x="4856" y="14913"/>
                </a:cubicBezTo>
                <a:cubicBezTo>
                  <a:pt x="4856" y="15897"/>
                  <a:pt x="5416" y="17530"/>
                  <a:pt x="7006" y="17530"/>
                </a:cubicBezTo>
                <a:cubicBezTo>
                  <a:pt x="8597" y="17530"/>
                  <a:pt x="9366" y="17177"/>
                  <a:pt x="10625" y="17177"/>
                </a:cubicBezTo>
                <a:cubicBezTo>
                  <a:pt x="11884" y="17177"/>
                  <a:pt x="12717" y="17666"/>
                  <a:pt x="14308" y="17666"/>
                </a:cubicBezTo>
                <a:cubicBezTo>
                  <a:pt x="15616" y="17596"/>
                  <a:pt x="16623" y="16484"/>
                  <a:pt x="16563" y="15175"/>
                </a:cubicBezTo>
                <a:cubicBezTo>
                  <a:pt x="16563" y="14192"/>
                  <a:pt x="16287" y="13636"/>
                  <a:pt x="15013" y="12511"/>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5" name="Freeform 107"/>
          <p:cNvSpPr/>
          <p:nvPr/>
        </p:nvSpPr>
        <p:spPr>
          <a:xfrm>
            <a:off x="15946068" y="9186523"/>
            <a:ext cx="458757"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9260" y="10920"/>
                </a:moveTo>
                <a:cubicBezTo>
                  <a:pt x="19260" y="9756"/>
                  <a:pt x="18318" y="8811"/>
                  <a:pt x="17154" y="8808"/>
                </a:cubicBezTo>
                <a:cubicBezTo>
                  <a:pt x="16697" y="8808"/>
                  <a:pt x="16252" y="8958"/>
                  <a:pt x="15889" y="9236"/>
                </a:cubicBezTo>
                <a:cubicBezTo>
                  <a:pt x="14589" y="8385"/>
                  <a:pt x="13088" y="7892"/>
                  <a:pt x="11537" y="7807"/>
                </a:cubicBezTo>
                <a:lnTo>
                  <a:pt x="12420" y="5729"/>
                </a:lnTo>
                <a:lnTo>
                  <a:pt x="14990" y="6331"/>
                </a:lnTo>
                <a:cubicBezTo>
                  <a:pt x="15085" y="7195"/>
                  <a:pt x="15862" y="7820"/>
                  <a:pt x="16727" y="7725"/>
                </a:cubicBezTo>
                <a:cubicBezTo>
                  <a:pt x="17591" y="7631"/>
                  <a:pt x="18215" y="6854"/>
                  <a:pt x="18121" y="5989"/>
                </a:cubicBezTo>
                <a:cubicBezTo>
                  <a:pt x="18027" y="5125"/>
                  <a:pt x="17249" y="4500"/>
                  <a:pt x="16385" y="4595"/>
                </a:cubicBezTo>
                <a:cubicBezTo>
                  <a:pt x="15914" y="4646"/>
                  <a:pt x="15492" y="4906"/>
                  <a:pt x="15234" y="5304"/>
                </a:cubicBezTo>
                <a:lnTo>
                  <a:pt x="12231" y="4599"/>
                </a:lnTo>
                <a:cubicBezTo>
                  <a:pt x="11981" y="4540"/>
                  <a:pt x="11725" y="4670"/>
                  <a:pt x="11626" y="4907"/>
                </a:cubicBezTo>
                <a:lnTo>
                  <a:pt x="10404" y="7776"/>
                </a:lnTo>
                <a:cubicBezTo>
                  <a:pt x="8726" y="7805"/>
                  <a:pt x="7090" y="8301"/>
                  <a:pt x="5679" y="9209"/>
                </a:cubicBezTo>
                <a:cubicBezTo>
                  <a:pt x="5322" y="8946"/>
                  <a:pt x="4889" y="8805"/>
                  <a:pt x="4445" y="8808"/>
                </a:cubicBezTo>
                <a:cubicBezTo>
                  <a:pt x="3281" y="8814"/>
                  <a:pt x="2342" y="9762"/>
                  <a:pt x="2347" y="10927"/>
                </a:cubicBezTo>
                <a:cubicBezTo>
                  <a:pt x="2351" y="11677"/>
                  <a:pt x="2753" y="12370"/>
                  <a:pt x="3404" y="12744"/>
                </a:cubicBezTo>
                <a:cubicBezTo>
                  <a:pt x="3396" y="12837"/>
                  <a:pt x="3393" y="12932"/>
                  <a:pt x="3393" y="13032"/>
                </a:cubicBezTo>
                <a:cubicBezTo>
                  <a:pt x="3393" y="15942"/>
                  <a:pt x="6699" y="18310"/>
                  <a:pt x="10763" y="18310"/>
                </a:cubicBezTo>
                <a:cubicBezTo>
                  <a:pt x="14828" y="18310"/>
                  <a:pt x="18133" y="15942"/>
                  <a:pt x="18133" y="13032"/>
                </a:cubicBezTo>
                <a:cubicBezTo>
                  <a:pt x="18133" y="12949"/>
                  <a:pt x="18133" y="12868"/>
                  <a:pt x="18125" y="12786"/>
                </a:cubicBezTo>
                <a:cubicBezTo>
                  <a:pt x="18825" y="12428"/>
                  <a:pt x="19263" y="11706"/>
                  <a:pt x="19260" y="10920"/>
                </a:cubicBezTo>
                <a:close/>
                <a:moveTo>
                  <a:pt x="17081" y="6168"/>
                </a:moveTo>
                <a:cubicBezTo>
                  <a:pt x="17080" y="5878"/>
                  <a:pt x="16843" y="5643"/>
                  <a:pt x="16553" y="5643"/>
                </a:cubicBezTo>
                <a:cubicBezTo>
                  <a:pt x="16262" y="5644"/>
                  <a:pt x="16027" y="5880"/>
                  <a:pt x="16028" y="6171"/>
                </a:cubicBezTo>
                <a:cubicBezTo>
                  <a:pt x="16029" y="6461"/>
                  <a:pt x="16264" y="6696"/>
                  <a:pt x="16554" y="6696"/>
                </a:cubicBezTo>
                <a:cubicBezTo>
                  <a:pt x="16845" y="6696"/>
                  <a:pt x="17081" y="6459"/>
                  <a:pt x="17081" y="6168"/>
                </a:cubicBezTo>
                <a:close/>
                <a:moveTo>
                  <a:pt x="9184" y="12504"/>
                </a:moveTo>
                <a:cubicBezTo>
                  <a:pt x="9182" y="11922"/>
                  <a:pt x="8709" y="11452"/>
                  <a:pt x="8127" y="11454"/>
                </a:cubicBezTo>
                <a:cubicBezTo>
                  <a:pt x="7546" y="11455"/>
                  <a:pt x="7075" y="11928"/>
                  <a:pt x="7077" y="12510"/>
                </a:cubicBezTo>
                <a:cubicBezTo>
                  <a:pt x="7078" y="13091"/>
                  <a:pt x="7550" y="13561"/>
                  <a:pt x="8131" y="13560"/>
                </a:cubicBezTo>
                <a:cubicBezTo>
                  <a:pt x="8713" y="13559"/>
                  <a:pt x="9184" y="13087"/>
                  <a:pt x="9184" y="12504"/>
                </a:cubicBezTo>
                <a:close/>
                <a:moveTo>
                  <a:pt x="13194" y="16006"/>
                </a:moveTo>
                <a:cubicBezTo>
                  <a:pt x="13430" y="15836"/>
                  <a:pt x="13483" y="15506"/>
                  <a:pt x="13313" y="15270"/>
                </a:cubicBezTo>
                <a:cubicBezTo>
                  <a:pt x="13142" y="15034"/>
                  <a:pt x="12813" y="14981"/>
                  <a:pt x="12577" y="15152"/>
                </a:cubicBezTo>
                <a:cubicBezTo>
                  <a:pt x="11496" y="15939"/>
                  <a:pt x="10030" y="15939"/>
                  <a:pt x="8949" y="15152"/>
                </a:cubicBezTo>
                <a:cubicBezTo>
                  <a:pt x="8713" y="14981"/>
                  <a:pt x="8383" y="15034"/>
                  <a:pt x="8213" y="15270"/>
                </a:cubicBezTo>
                <a:cubicBezTo>
                  <a:pt x="8043" y="15506"/>
                  <a:pt x="8096" y="15836"/>
                  <a:pt x="8332" y="16006"/>
                </a:cubicBezTo>
                <a:cubicBezTo>
                  <a:pt x="9781" y="17061"/>
                  <a:pt x="11745" y="17061"/>
                  <a:pt x="13194" y="16006"/>
                </a:cubicBezTo>
                <a:close/>
                <a:moveTo>
                  <a:pt x="14448" y="12504"/>
                </a:moveTo>
                <a:cubicBezTo>
                  <a:pt x="14447" y="11922"/>
                  <a:pt x="13974" y="11452"/>
                  <a:pt x="13392" y="11454"/>
                </a:cubicBezTo>
                <a:cubicBezTo>
                  <a:pt x="12810" y="11455"/>
                  <a:pt x="12340" y="11928"/>
                  <a:pt x="12342" y="12510"/>
                </a:cubicBezTo>
                <a:cubicBezTo>
                  <a:pt x="12343" y="13091"/>
                  <a:pt x="12815" y="13561"/>
                  <a:pt x="13396" y="13560"/>
                </a:cubicBezTo>
                <a:cubicBezTo>
                  <a:pt x="13978" y="13559"/>
                  <a:pt x="14449" y="13087"/>
                  <a:pt x="14448" y="12504"/>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6" name="Freeform 113"/>
          <p:cNvSpPr/>
          <p:nvPr/>
        </p:nvSpPr>
        <p:spPr>
          <a:xfrm>
            <a:off x="14082495" y="9186523"/>
            <a:ext cx="458757" cy="45875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7932" y="6872"/>
                </a:moveTo>
                <a:cubicBezTo>
                  <a:pt x="17415" y="7098"/>
                  <a:pt x="16869" y="7248"/>
                  <a:pt x="16309" y="7318"/>
                </a:cubicBezTo>
                <a:cubicBezTo>
                  <a:pt x="16899" y="6967"/>
                  <a:pt x="17340" y="6411"/>
                  <a:pt x="17549" y="5756"/>
                </a:cubicBezTo>
                <a:cubicBezTo>
                  <a:pt x="16996" y="6084"/>
                  <a:pt x="16392" y="6316"/>
                  <a:pt x="15762" y="6440"/>
                </a:cubicBezTo>
                <a:cubicBezTo>
                  <a:pt x="14701" y="5303"/>
                  <a:pt x="12919" y="5241"/>
                  <a:pt x="11782" y="6302"/>
                </a:cubicBezTo>
                <a:cubicBezTo>
                  <a:pt x="11208" y="6837"/>
                  <a:pt x="10883" y="7587"/>
                  <a:pt x="10886" y="8372"/>
                </a:cubicBezTo>
                <a:cubicBezTo>
                  <a:pt x="10884" y="8590"/>
                  <a:pt x="10906" y="8807"/>
                  <a:pt x="10952" y="9020"/>
                </a:cubicBezTo>
                <a:cubicBezTo>
                  <a:pt x="8682" y="8907"/>
                  <a:pt x="6569" y="7830"/>
                  <a:pt x="5143" y="6061"/>
                </a:cubicBezTo>
                <a:cubicBezTo>
                  <a:pt x="4390" y="7351"/>
                  <a:pt x="4768" y="9004"/>
                  <a:pt x="6007" y="9838"/>
                </a:cubicBezTo>
                <a:cubicBezTo>
                  <a:pt x="5561" y="9826"/>
                  <a:pt x="5124" y="9707"/>
                  <a:pt x="4733" y="9490"/>
                </a:cubicBezTo>
                <a:lnTo>
                  <a:pt x="4733" y="9521"/>
                </a:lnTo>
                <a:cubicBezTo>
                  <a:pt x="4734" y="10865"/>
                  <a:pt x="5676" y="12023"/>
                  <a:pt x="6991" y="12298"/>
                </a:cubicBezTo>
                <a:cubicBezTo>
                  <a:pt x="6750" y="12361"/>
                  <a:pt x="6502" y="12392"/>
                  <a:pt x="6252" y="12390"/>
                </a:cubicBezTo>
                <a:cubicBezTo>
                  <a:pt x="6073" y="12394"/>
                  <a:pt x="5895" y="12378"/>
                  <a:pt x="5719" y="12342"/>
                </a:cubicBezTo>
                <a:cubicBezTo>
                  <a:pt x="6090" y="13490"/>
                  <a:pt x="7146" y="14279"/>
                  <a:pt x="8352" y="14311"/>
                </a:cubicBezTo>
                <a:cubicBezTo>
                  <a:pt x="7356" y="15092"/>
                  <a:pt x="6126" y="15517"/>
                  <a:pt x="4860" y="15516"/>
                </a:cubicBezTo>
                <a:cubicBezTo>
                  <a:pt x="4635" y="15518"/>
                  <a:pt x="4410" y="15505"/>
                  <a:pt x="4186" y="15477"/>
                </a:cubicBezTo>
                <a:cubicBezTo>
                  <a:pt x="7913" y="17867"/>
                  <a:pt x="12872" y="16784"/>
                  <a:pt x="15262" y="13057"/>
                </a:cubicBezTo>
                <a:cubicBezTo>
                  <a:pt x="16095" y="11759"/>
                  <a:pt x="16535" y="10247"/>
                  <a:pt x="16530" y="8704"/>
                </a:cubicBezTo>
                <a:cubicBezTo>
                  <a:pt x="16530" y="8580"/>
                  <a:pt x="16526" y="8459"/>
                  <a:pt x="16520" y="8339"/>
                </a:cubicBezTo>
                <a:cubicBezTo>
                  <a:pt x="17076" y="7940"/>
                  <a:pt x="17555" y="7443"/>
                  <a:pt x="17932" y="6872"/>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7" name="Graphic 133"/>
          <p:cNvSpPr/>
          <p:nvPr/>
        </p:nvSpPr>
        <p:spPr>
          <a:xfrm>
            <a:off x="18809461" y="8885460"/>
            <a:ext cx="327026" cy="3925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204" y="0"/>
                  <a:pt x="9725" y="398"/>
                  <a:pt x="9725" y="895"/>
                </a:cubicBezTo>
                <a:lnTo>
                  <a:pt x="9725" y="1856"/>
                </a:lnTo>
                <a:cubicBezTo>
                  <a:pt x="6066" y="2296"/>
                  <a:pt x="3224" y="4936"/>
                  <a:pt x="3224" y="8103"/>
                </a:cubicBezTo>
                <a:lnTo>
                  <a:pt x="3224" y="10614"/>
                </a:lnTo>
                <a:cubicBezTo>
                  <a:pt x="3224" y="12396"/>
                  <a:pt x="2298" y="14065"/>
                  <a:pt x="655" y="15223"/>
                </a:cubicBezTo>
                <a:cubicBezTo>
                  <a:pt x="235" y="15522"/>
                  <a:pt x="0" y="15963"/>
                  <a:pt x="0" y="16424"/>
                </a:cubicBezTo>
                <a:cubicBezTo>
                  <a:pt x="0" y="17293"/>
                  <a:pt x="845" y="17996"/>
                  <a:pt x="1887" y="17996"/>
                </a:cubicBezTo>
                <a:lnTo>
                  <a:pt x="19713" y="17996"/>
                </a:lnTo>
                <a:cubicBezTo>
                  <a:pt x="20755" y="17996"/>
                  <a:pt x="21600" y="17293"/>
                  <a:pt x="21600" y="16424"/>
                </a:cubicBezTo>
                <a:cubicBezTo>
                  <a:pt x="21600" y="15963"/>
                  <a:pt x="21348" y="15530"/>
                  <a:pt x="20918" y="15223"/>
                </a:cubicBezTo>
                <a:cubicBezTo>
                  <a:pt x="19285" y="14072"/>
                  <a:pt x="18349" y="12396"/>
                  <a:pt x="18349" y="10614"/>
                </a:cubicBezTo>
                <a:lnTo>
                  <a:pt x="18349" y="8103"/>
                </a:lnTo>
                <a:cubicBezTo>
                  <a:pt x="18349" y="4936"/>
                  <a:pt x="15533" y="2296"/>
                  <a:pt x="11875" y="1856"/>
                </a:cubicBezTo>
                <a:lnTo>
                  <a:pt x="11875" y="895"/>
                </a:lnTo>
                <a:cubicBezTo>
                  <a:pt x="11875" y="398"/>
                  <a:pt x="11396" y="0"/>
                  <a:pt x="10800" y="0"/>
                </a:cubicBezTo>
                <a:close/>
                <a:moveTo>
                  <a:pt x="6816" y="18892"/>
                </a:moveTo>
                <a:cubicBezTo>
                  <a:pt x="7192" y="20430"/>
                  <a:pt x="8844" y="21600"/>
                  <a:pt x="10800" y="21600"/>
                </a:cubicBezTo>
                <a:cubicBezTo>
                  <a:pt x="12756" y="21600"/>
                  <a:pt x="14382" y="20430"/>
                  <a:pt x="14758" y="18892"/>
                </a:cubicBezTo>
                <a:lnTo>
                  <a:pt x="6816" y="18892"/>
                </a:lnTo>
                <a:close/>
              </a:path>
            </a:pathLst>
          </a:custGeom>
          <a:solidFill>
            <a:schemeClr val="accent4"/>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8" name="Graphic 65"/>
          <p:cNvSpPr/>
          <p:nvPr/>
        </p:nvSpPr>
        <p:spPr>
          <a:xfrm>
            <a:off x="18827430" y="7610923"/>
            <a:ext cx="291089" cy="382802"/>
          </a:xfrm>
          <a:custGeom>
            <a:avLst/>
            <a:gdLst/>
            <a:ahLst/>
            <a:cxnLst>
              <a:cxn ang="0">
                <a:pos x="wd2" y="hd2"/>
              </a:cxn>
              <a:cxn ang="5400000">
                <a:pos x="wd2" y="hd2"/>
              </a:cxn>
              <a:cxn ang="10800000">
                <a:pos x="wd2" y="hd2"/>
              </a:cxn>
              <a:cxn ang="16200000">
                <a:pos x="wd2" y="hd2"/>
              </a:cxn>
            </a:cxnLst>
            <a:rect l="0" t="0" r="r" b="b"/>
            <a:pathLst>
              <a:path w="21600" h="21600" extrusionOk="0">
                <a:moveTo>
                  <a:pt x="21020" y="9684"/>
                </a:moveTo>
                <a:lnTo>
                  <a:pt x="14609" y="6021"/>
                </a:lnTo>
                <a:cubicBezTo>
                  <a:pt x="14569" y="5997"/>
                  <a:pt x="14499" y="5942"/>
                  <a:pt x="14499" y="5850"/>
                </a:cubicBezTo>
                <a:cubicBezTo>
                  <a:pt x="14499" y="5758"/>
                  <a:pt x="14569" y="5703"/>
                  <a:pt x="14593" y="5687"/>
                </a:cubicBezTo>
                <a:lnTo>
                  <a:pt x="21021" y="2015"/>
                </a:lnTo>
                <a:cubicBezTo>
                  <a:pt x="21389" y="1804"/>
                  <a:pt x="21600" y="1480"/>
                  <a:pt x="21600" y="1124"/>
                </a:cubicBezTo>
                <a:cubicBezTo>
                  <a:pt x="21600" y="505"/>
                  <a:pt x="20936" y="0"/>
                  <a:pt x="20121" y="0"/>
                </a:cubicBezTo>
                <a:lnTo>
                  <a:pt x="1183" y="0"/>
                </a:lnTo>
                <a:cubicBezTo>
                  <a:pt x="529" y="0"/>
                  <a:pt x="0" y="403"/>
                  <a:pt x="0" y="900"/>
                </a:cubicBezTo>
                <a:lnTo>
                  <a:pt x="0" y="20700"/>
                </a:lnTo>
                <a:cubicBezTo>
                  <a:pt x="0" y="21197"/>
                  <a:pt x="529" y="21600"/>
                  <a:pt x="1183" y="21600"/>
                </a:cubicBezTo>
                <a:cubicBezTo>
                  <a:pt x="1838" y="21600"/>
                  <a:pt x="2367" y="21197"/>
                  <a:pt x="2367" y="20700"/>
                </a:cubicBezTo>
                <a:lnTo>
                  <a:pt x="2367" y="11700"/>
                </a:lnTo>
                <a:lnTo>
                  <a:pt x="20121" y="11700"/>
                </a:lnTo>
                <a:cubicBezTo>
                  <a:pt x="20936" y="11700"/>
                  <a:pt x="21600" y="11195"/>
                  <a:pt x="21600" y="10575"/>
                </a:cubicBezTo>
                <a:cubicBezTo>
                  <a:pt x="21600" y="10219"/>
                  <a:pt x="21388" y="9895"/>
                  <a:pt x="21020" y="9684"/>
                </a:cubicBezTo>
                <a:close/>
              </a:path>
            </a:pathLst>
          </a:custGeom>
          <a:solidFill>
            <a:schemeClr val="accent1"/>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39" name="Rounded Rectangle"/>
          <p:cNvSpPr/>
          <p:nvPr/>
        </p:nvSpPr>
        <p:spPr>
          <a:xfrm>
            <a:off x="1722390" y="11452631"/>
            <a:ext cx="2868048" cy="571501"/>
          </a:xfrm>
          <a:prstGeom prst="roundRect">
            <a:avLst>
              <a:gd name="adj" fmla="val 50000"/>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44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137102" y="11516131"/>
            <a:ext cx="203862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7F5F6"/>
                </a:solidFill>
                <a:latin typeface="+mn-lt"/>
                <a:ea typeface="+mn-ea"/>
                <a:cs typeface="+mn-cs"/>
                <a:sym typeface="DM Sans Regular"/>
              </a:defRPr>
            </a:lvl1pPr>
          </a:lstStyle>
          <a:p>
            <a:r>
              <a:rPr>
                <a:solidFill>
                  <a:schemeClr val="bg1"/>
                </a:solidFill>
              </a:rPr>
              <a:t>Traffic Sources</a:t>
            </a:r>
          </a:p>
        </p:txBody>
      </p:sp>
      <p:sp>
        <p:nvSpPr>
          <p:cNvPr id="441" name="Rounded Rectangle"/>
          <p:cNvSpPr/>
          <p:nvPr/>
        </p:nvSpPr>
        <p:spPr>
          <a:xfrm>
            <a:off x="4742088" y="11452631"/>
            <a:ext cx="2868049" cy="571501"/>
          </a:xfrm>
          <a:prstGeom prst="roundRect">
            <a:avLst>
              <a:gd name="adj" fmla="val 50000"/>
            </a:avLst>
          </a:pr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44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156801" y="11516131"/>
            <a:ext cx="2038623"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7F5F6"/>
                </a:solidFill>
                <a:latin typeface="+mn-lt"/>
                <a:ea typeface="+mn-ea"/>
                <a:cs typeface="+mn-cs"/>
                <a:sym typeface="DM Sans Regular"/>
              </a:defRPr>
            </a:lvl1pPr>
          </a:lstStyle>
          <a:p>
            <a:r>
              <a:rPr>
                <a:solidFill>
                  <a:schemeClr val="bg1"/>
                </a:solidFill>
              </a:rPr>
              <a:t>Blog</a:t>
            </a:r>
          </a:p>
        </p:txBody>
      </p:sp>
      <p:sp>
        <p:nvSpPr>
          <p:cNvPr id="443" name="Rounded Rectangle"/>
          <p:cNvSpPr/>
          <p:nvPr/>
        </p:nvSpPr>
        <p:spPr>
          <a:xfrm>
            <a:off x="7761787" y="11452631"/>
            <a:ext cx="2868049" cy="571501"/>
          </a:xfrm>
          <a:prstGeom prst="roundRect">
            <a:avLst>
              <a:gd name="adj" fmla="val 50000"/>
            </a:avLst>
          </a:pr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44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934206" y="11516131"/>
            <a:ext cx="252321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7F5F6"/>
                </a:solidFill>
                <a:latin typeface="+mn-lt"/>
                <a:ea typeface="+mn-ea"/>
                <a:cs typeface="+mn-cs"/>
                <a:sym typeface="DM Sans Regular"/>
              </a:defRPr>
            </a:lvl1pPr>
          </a:lstStyle>
          <a:p>
            <a:r>
              <a:rPr>
                <a:solidFill>
                  <a:schemeClr val="bg1"/>
                </a:solidFill>
              </a:rPr>
              <a:t>Multiple sales pages</a:t>
            </a:r>
          </a:p>
        </p:txBody>
      </p:sp>
      <p:sp>
        <p:nvSpPr>
          <p:cNvPr id="445" name="Rounded Rectangle"/>
          <p:cNvSpPr/>
          <p:nvPr/>
        </p:nvSpPr>
        <p:spPr>
          <a:xfrm>
            <a:off x="10768786" y="11452631"/>
            <a:ext cx="2868048" cy="571501"/>
          </a:xfrm>
          <a:prstGeom prst="roundRect">
            <a:avLst>
              <a:gd name="adj" fmla="val 50000"/>
            </a:avLst>
          </a:prstGeom>
          <a:solidFill>
            <a:schemeClr val="accent4"/>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44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941205" y="11516131"/>
            <a:ext cx="252321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7F5F6"/>
                </a:solidFill>
                <a:latin typeface="+mn-lt"/>
                <a:ea typeface="+mn-ea"/>
                <a:cs typeface="+mn-cs"/>
                <a:sym typeface="DM Sans Regular"/>
              </a:defRPr>
            </a:lvl1pPr>
          </a:lstStyle>
          <a:p>
            <a:r>
              <a:rPr>
                <a:solidFill>
                  <a:schemeClr val="bg1"/>
                </a:solidFill>
              </a:rPr>
              <a:t>Checkout</a:t>
            </a:r>
          </a:p>
        </p:txBody>
      </p:sp>
      <p:sp>
        <p:nvSpPr>
          <p:cNvPr id="44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982055" y="5351821"/>
            <a:ext cx="25232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dirty="0">
                <a:solidFill>
                  <a:schemeClr val="tx2"/>
                </a:solidFill>
              </a:rPr>
              <a:t>Abandoned Checkout</a:t>
            </a:r>
          </a:p>
        </p:txBody>
      </p:sp>
      <p:sp>
        <p:nvSpPr>
          <p:cNvPr id="44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982055" y="9900589"/>
            <a:ext cx="252321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Remarketing</a:t>
            </a:r>
          </a:p>
        </p:txBody>
      </p:sp>
      <p:sp>
        <p:nvSpPr>
          <p:cNvPr id="44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9396336" y="8853871"/>
            <a:ext cx="252321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Seasonal offers</a:t>
            </a:r>
          </a:p>
        </p:txBody>
      </p:sp>
      <p:sp>
        <p:nvSpPr>
          <p:cNvPr id="45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9403200" y="7593631"/>
            <a:ext cx="252321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Daily reminders</a:t>
            </a:r>
          </a:p>
        </p:txBody>
      </p:sp>
      <p:sp>
        <p:nvSpPr>
          <p:cNvPr id="45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981886" y="5351821"/>
            <a:ext cx="191852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Onboarding sequence</a:t>
            </a:r>
          </a:p>
        </p:txBody>
      </p:sp>
      <p:sp>
        <p:nvSpPr>
          <p:cNvPr id="45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9528994" y="5351821"/>
            <a:ext cx="19185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Nurturing sequence</a:t>
            </a:r>
          </a:p>
        </p:txBody>
      </p:sp>
      <p:sp>
        <p:nvSpPr>
          <p:cNvPr id="453" name="Line"/>
          <p:cNvSpPr/>
          <p:nvPr/>
        </p:nvSpPr>
        <p:spPr>
          <a:xfrm>
            <a:off x="17325660" y="7793577"/>
            <a:ext cx="1365177"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54" name="Line"/>
          <p:cNvSpPr/>
          <p:nvPr/>
        </p:nvSpPr>
        <p:spPr>
          <a:xfrm>
            <a:off x="13003738" y="7804502"/>
            <a:ext cx="2913281"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55" name="Line"/>
          <p:cNvSpPr/>
          <p:nvPr/>
        </p:nvSpPr>
        <p:spPr>
          <a:xfrm>
            <a:off x="9698117" y="7809017"/>
            <a:ext cx="1894276"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56" name="Line"/>
          <p:cNvSpPr/>
          <p:nvPr/>
        </p:nvSpPr>
        <p:spPr>
          <a:xfrm>
            <a:off x="6172629" y="6829173"/>
            <a:ext cx="0" cy="1964136"/>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57" name="Line"/>
          <p:cNvSpPr/>
          <p:nvPr/>
        </p:nvSpPr>
        <p:spPr>
          <a:xfrm flipH="1">
            <a:off x="4040489" y="7809307"/>
            <a:ext cx="4616359"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58" name="Rounded Rectangle"/>
          <p:cNvSpPr/>
          <p:nvPr/>
        </p:nvSpPr>
        <p:spPr>
          <a:xfrm>
            <a:off x="13929269" y="8411391"/>
            <a:ext cx="2614937" cy="1378518"/>
          </a:xfrm>
          <a:prstGeom prst="roundRect">
            <a:avLst>
              <a:gd name="adj" fmla="val 24011"/>
            </a:avLst>
          </a:prstGeom>
          <a:ln w="25400">
            <a:solidFill>
              <a:srgbClr val="A7A7A7"/>
            </a:solidFill>
          </a:ln>
        </p:spPr>
        <p:txBody>
          <a:bodyPr lIns="0" tIns="0" rIns="0" bIns="0" anchor="ctr"/>
          <a:lstStyle/>
          <a:p>
            <a:pPr>
              <a:defRPr>
                <a:solidFill>
                  <a:srgbClr val="525455"/>
                </a:solidFill>
              </a:defRPr>
            </a:pPr>
            <a:endParaRPr/>
          </a:p>
        </p:txBody>
      </p:sp>
      <p:sp>
        <p:nvSpPr>
          <p:cNvPr id="459" name="Line"/>
          <p:cNvSpPr/>
          <p:nvPr/>
        </p:nvSpPr>
        <p:spPr>
          <a:xfrm flipH="1" flipV="1">
            <a:off x="6475201" y="6587652"/>
            <a:ext cx="2175991" cy="108899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60" name="Line"/>
          <p:cNvSpPr/>
          <p:nvPr/>
        </p:nvSpPr>
        <p:spPr>
          <a:xfrm flipH="1">
            <a:off x="6524863" y="7930649"/>
            <a:ext cx="2113628" cy="1142048"/>
          </a:xfrm>
          <a:prstGeom prst="line">
            <a:avLst/>
          </a:prstGeom>
          <a:ln w="25400">
            <a:solidFill>
              <a:srgbClr val="A7A7A7"/>
            </a:solidFill>
          </a:ln>
        </p:spPr>
        <p:txBody>
          <a:bodyPr lIns="45718" tIns="45718" rIns="45718" bIns="45718"/>
          <a:lstStyle/>
          <a:p>
            <a:pPr>
              <a:defRPr>
                <a:solidFill>
                  <a:srgbClr val="525455"/>
                </a:solidFill>
              </a:defRPr>
            </a:pPr>
            <a:endParaRPr/>
          </a:p>
        </p:txBody>
      </p:sp>
      <p:grpSp>
        <p:nvGrpSpPr>
          <p:cNvPr id="463" name="Group"/>
          <p:cNvGrpSpPr/>
          <p:nvPr/>
        </p:nvGrpSpPr>
        <p:grpSpPr>
          <a:xfrm>
            <a:off x="7455526" y="8240421"/>
            <a:ext cx="457364" cy="457482"/>
            <a:chOff x="0" y="0"/>
            <a:chExt cx="457363" cy="457480"/>
          </a:xfrm>
        </p:grpSpPr>
        <p:sp>
          <p:nvSpPr>
            <p:cNvPr id="461" name="Circle"/>
            <p:cNvSpPr/>
            <p:nvPr/>
          </p:nvSpPr>
          <p:spPr>
            <a:xfrm>
              <a:off x="48041" y="51868"/>
              <a:ext cx="361281" cy="361282"/>
            </a:xfrm>
            <a:prstGeom prst="ellipse">
              <a:avLst/>
            </a:prstGeom>
            <a:solidFill>
              <a:srgbClr val="F7F5F7"/>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462" name="Shape"/>
            <p:cNvSpPr/>
            <p:nvPr/>
          </p:nvSpPr>
          <p:spPr>
            <a:xfrm>
              <a:off x="-1" y="0"/>
              <a:ext cx="457365" cy="457481"/>
            </a:xfrm>
            <a:custGeom>
              <a:avLst/>
              <a:gdLst/>
              <a:ahLst/>
              <a:cxnLst>
                <a:cxn ang="0">
                  <a:pos x="wd2" y="hd2"/>
                </a:cxn>
                <a:cxn ang="5400000">
                  <a:pos x="wd2" y="hd2"/>
                </a:cxn>
                <a:cxn ang="10800000">
                  <a:pos x="wd2" y="hd2"/>
                </a:cxn>
                <a:cxn ang="16200000">
                  <a:pos x="wd2" y="hd2"/>
                </a:cxn>
              </a:cxnLst>
              <a:rect l="0" t="0" r="r" b="b"/>
              <a:pathLst>
                <a:path w="19679" h="20595" extrusionOk="0">
                  <a:moveTo>
                    <a:pt x="9831" y="0"/>
                  </a:moveTo>
                  <a:cubicBezTo>
                    <a:pt x="7314" y="0"/>
                    <a:pt x="4802" y="1010"/>
                    <a:pt x="2881" y="3019"/>
                  </a:cubicBezTo>
                  <a:cubicBezTo>
                    <a:pt x="-960" y="7038"/>
                    <a:pt x="-960" y="13562"/>
                    <a:pt x="2881" y="17581"/>
                  </a:cubicBezTo>
                  <a:cubicBezTo>
                    <a:pt x="6722" y="21600"/>
                    <a:pt x="12957" y="21600"/>
                    <a:pt x="16799" y="17581"/>
                  </a:cubicBezTo>
                  <a:cubicBezTo>
                    <a:pt x="20640" y="13562"/>
                    <a:pt x="20640" y="7039"/>
                    <a:pt x="16799" y="3019"/>
                  </a:cubicBezTo>
                  <a:cubicBezTo>
                    <a:pt x="14878" y="1010"/>
                    <a:pt x="12349" y="0"/>
                    <a:pt x="9831" y="0"/>
                  </a:cubicBezTo>
                  <a:close/>
                  <a:moveTo>
                    <a:pt x="4794" y="6789"/>
                  </a:moveTo>
                  <a:lnTo>
                    <a:pt x="14886" y="6789"/>
                  </a:lnTo>
                  <a:lnTo>
                    <a:pt x="14886" y="12453"/>
                  </a:lnTo>
                  <a:cubicBezTo>
                    <a:pt x="14886" y="13197"/>
                    <a:pt x="14299" y="13811"/>
                    <a:pt x="13588" y="13811"/>
                  </a:cubicBezTo>
                  <a:lnTo>
                    <a:pt x="6092" y="13811"/>
                  </a:lnTo>
                  <a:cubicBezTo>
                    <a:pt x="5381" y="13811"/>
                    <a:pt x="4794" y="13197"/>
                    <a:pt x="4794" y="12453"/>
                  </a:cubicBezTo>
                  <a:lnTo>
                    <a:pt x="4794" y="6789"/>
                  </a:lnTo>
                  <a:close/>
                  <a:moveTo>
                    <a:pt x="6006" y="7576"/>
                  </a:moveTo>
                  <a:lnTo>
                    <a:pt x="5665" y="8147"/>
                  </a:lnTo>
                  <a:lnTo>
                    <a:pt x="9831" y="10970"/>
                  </a:lnTo>
                  <a:lnTo>
                    <a:pt x="14015" y="8147"/>
                  </a:lnTo>
                  <a:lnTo>
                    <a:pt x="13674" y="7576"/>
                  </a:lnTo>
                  <a:lnTo>
                    <a:pt x="9831" y="10166"/>
                  </a:lnTo>
                  <a:lnTo>
                    <a:pt x="6006" y="7576"/>
                  </a:lnTo>
                  <a:close/>
                </a:path>
              </a:pathLst>
            </a:cu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sp>
        <p:nvSpPr>
          <p:cNvPr id="464" name="Circle"/>
          <p:cNvSpPr/>
          <p:nvPr/>
        </p:nvSpPr>
        <p:spPr>
          <a:xfrm>
            <a:off x="16083140" y="7155387"/>
            <a:ext cx="1270001" cy="1270001"/>
          </a:xfrm>
          <a:prstGeom prst="ellipse">
            <a:avLst/>
          </a:prstGeom>
          <a:solidFill>
            <a:srgbClr val="A7A7A7"/>
          </a:solidFill>
          <a:ln w="12700">
            <a:miter lim="400000"/>
          </a:ln>
        </p:spPr>
        <p:txBody>
          <a:bodyPr lIns="0" tIns="0" rIns="0" bIns="0" anchor="ctr"/>
          <a:lstStyle/>
          <a:p>
            <a:pPr>
              <a:defRPr>
                <a:solidFill>
                  <a:srgbClr val="525455"/>
                </a:solidFill>
              </a:defRPr>
            </a:pPr>
            <a:endParaRPr/>
          </a:p>
        </p:txBody>
      </p:sp>
      <p:sp>
        <p:nvSpPr>
          <p:cNvPr id="465" name="Freeform 91"/>
          <p:cNvSpPr/>
          <p:nvPr/>
        </p:nvSpPr>
        <p:spPr>
          <a:xfrm>
            <a:off x="16514757" y="7596910"/>
            <a:ext cx="406770" cy="386954"/>
          </a:xfrm>
          <a:custGeom>
            <a:avLst/>
            <a:gdLst/>
            <a:ahLst/>
            <a:cxnLst>
              <a:cxn ang="0">
                <a:pos x="wd2" y="hd2"/>
              </a:cxn>
              <a:cxn ang="5400000">
                <a:pos x="wd2" y="hd2"/>
              </a:cxn>
              <a:cxn ang="10800000">
                <a:pos x="wd2" y="hd2"/>
              </a:cxn>
              <a:cxn ang="16200000">
                <a:pos x="wd2" y="hd2"/>
              </a:cxn>
            </a:cxnLst>
            <a:rect l="0" t="0" r="r" b="b"/>
            <a:pathLst>
              <a:path w="21200" h="21588" extrusionOk="0">
                <a:moveTo>
                  <a:pt x="20573" y="720"/>
                </a:moveTo>
                <a:lnTo>
                  <a:pt x="20467" y="606"/>
                </a:lnTo>
                <a:cubicBezTo>
                  <a:pt x="20091" y="206"/>
                  <a:pt x="19582" y="-12"/>
                  <a:pt x="19053" y="0"/>
                </a:cubicBezTo>
                <a:cubicBezTo>
                  <a:pt x="18525" y="11"/>
                  <a:pt x="18024" y="254"/>
                  <a:pt x="17665" y="671"/>
                </a:cubicBezTo>
                <a:lnTo>
                  <a:pt x="6825" y="13328"/>
                </a:lnTo>
                <a:lnTo>
                  <a:pt x="6612" y="13426"/>
                </a:lnTo>
                <a:lnTo>
                  <a:pt x="6405" y="13324"/>
                </a:lnTo>
                <a:lnTo>
                  <a:pt x="3715" y="9962"/>
                </a:lnTo>
                <a:cubicBezTo>
                  <a:pt x="3326" y="9477"/>
                  <a:pt x="2767" y="9187"/>
                  <a:pt x="2170" y="9162"/>
                </a:cubicBezTo>
                <a:cubicBezTo>
                  <a:pt x="1573" y="9136"/>
                  <a:pt x="992" y="9381"/>
                  <a:pt x="570" y="9831"/>
                </a:cubicBezTo>
                <a:cubicBezTo>
                  <a:pt x="-103" y="10553"/>
                  <a:pt x="-191" y="11689"/>
                  <a:pt x="363" y="12519"/>
                </a:cubicBezTo>
                <a:lnTo>
                  <a:pt x="5911" y="20836"/>
                </a:lnTo>
                <a:cubicBezTo>
                  <a:pt x="6227" y="21309"/>
                  <a:pt x="6736" y="21588"/>
                  <a:pt x="7278" y="21588"/>
                </a:cubicBezTo>
                <a:lnTo>
                  <a:pt x="7762" y="21588"/>
                </a:lnTo>
                <a:cubicBezTo>
                  <a:pt x="8675" y="21588"/>
                  <a:pt x="9529" y="21111"/>
                  <a:pt x="10046" y="20308"/>
                </a:cubicBezTo>
                <a:lnTo>
                  <a:pt x="20820" y="3650"/>
                </a:lnTo>
                <a:cubicBezTo>
                  <a:pt x="21409" y="2739"/>
                  <a:pt x="21302" y="1505"/>
                  <a:pt x="20573" y="720"/>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66" name="Line"/>
          <p:cNvSpPr/>
          <p:nvPr/>
        </p:nvSpPr>
        <p:spPr>
          <a:xfrm>
            <a:off x="19141549" y="6476791"/>
            <a:ext cx="1194999"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67" name="Shape"/>
          <p:cNvSpPr/>
          <p:nvPr/>
        </p:nvSpPr>
        <p:spPr>
          <a:xfrm>
            <a:off x="18744293" y="6248894"/>
            <a:ext cx="457364" cy="457481"/>
          </a:xfrm>
          <a:custGeom>
            <a:avLst/>
            <a:gdLst/>
            <a:ahLst/>
            <a:cxnLst>
              <a:cxn ang="0">
                <a:pos x="wd2" y="hd2"/>
              </a:cxn>
              <a:cxn ang="5400000">
                <a:pos x="wd2" y="hd2"/>
              </a:cxn>
              <a:cxn ang="10800000">
                <a:pos x="wd2" y="hd2"/>
              </a:cxn>
              <a:cxn ang="16200000">
                <a:pos x="wd2" y="hd2"/>
              </a:cxn>
            </a:cxnLst>
            <a:rect l="0" t="0" r="r" b="b"/>
            <a:pathLst>
              <a:path w="19679" h="20595" extrusionOk="0">
                <a:moveTo>
                  <a:pt x="9831" y="0"/>
                </a:moveTo>
                <a:cubicBezTo>
                  <a:pt x="7314" y="0"/>
                  <a:pt x="4802" y="1010"/>
                  <a:pt x="2881" y="3019"/>
                </a:cubicBezTo>
                <a:cubicBezTo>
                  <a:pt x="-960" y="7038"/>
                  <a:pt x="-960" y="13562"/>
                  <a:pt x="2881" y="17581"/>
                </a:cubicBezTo>
                <a:cubicBezTo>
                  <a:pt x="6722" y="21600"/>
                  <a:pt x="12957" y="21600"/>
                  <a:pt x="16799" y="17581"/>
                </a:cubicBezTo>
                <a:cubicBezTo>
                  <a:pt x="20640" y="13562"/>
                  <a:pt x="20640" y="7039"/>
                  <a:pt x="16799" y="3019"/>
                </a:cubicBezTo>
                <a:cubicBezTo>
                  <a:pt x="14878" y="1010"/>
                  <a:pt x="12349" y="0"/>
                  <a:pt x="9831" y="0"/>
                </a:cubicBezTo>
                <a:close/>
                <a:moveTo>
                  <a:pt x="4794" y="6789"/>
                </a:moveTo>
                <a:lnTo>
                  <a:pt x="14886" y="6789"/>
                </a:lnTo>
                <a:lnTo>
                  <a:pt x="14886" y="12453"/>
                </a:lnTo>
                <a:cubicBezTo>
                  <a:pt x="14886" y="13197"/>
                  <a:pt x="14299" y="13811"/>
                  <a:pt x="13588" y="13811"/>
                </a:cubicBezTo>
                <a:lnTo>
                  <a:pt x="6092" y="13811"/>
                </a:lnTo>
                <a:cubicBezTo>
                  <a:pt x="5381" y="13811"/>
                  <a:pt x="4794" y="13197"/>
                  <a:pt x="4794" y="12453"/>
                </a:cubicBezTo>
                <a:lnTo>
                  <a:pt x="4794" y="6789"/>
                </a:lnTo>
                <a:close/>
                <a:moveTo>
                  <a:pt x="6006" y="7576"/>
                </a:moveTo>
                <a:lnTo>
                  <a:pt x="5665" y="8147"/>
                </a:lnTo>
                <a:lnTo>
                  <a:pt x="9831" y="10970"/>
                </a:lnTo>
                <a:lnTo>
                  <a:pt x="14015" y="8147"/>
                </a:lnTo>
                <a:lnTo>
                  <a:pt x="13674" y="7576"/>
                </a:lnTo>
                <a:lnTo>
                  <a:pt x="9831" y="10166"/>
                </a:lnTo>
                <a:lnTo>
                  <a:pt x="6006" y="7576"/>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468" name="Shape"/>
          <p:cNvSpPr/>
          <p:nvPr/>
        </p:nvSpPr>
        <p:spPr>
          <a:xfrm>
            <a:off x="20266418" y="6248894"/>
            <a:ext cx="457365" cy="457481"/>
          </a:xfrm>
          <a:custGeom>
            <a:avLst/>
            <a:gdLst/>
            <a:ahLst/>
            <a:cxnLst>
              <a:cxn ang="0">
                <a:pos x="wd2" y="hd2"/>
              </a:cxn>
              <a:cxn ang="5400000">
                <a:pos x="wd2" y="hd2"/>
              </a:cxn>
              <a:cxn ang="10800000">
                <a:pos x="wd2" y="hd2"/>
              </a:cxn>
              <a:cxn ang="16200000">
                <a:pos x="wd2" y="hd2"/>
              </a:cxn>
            </a:cxnLst>
            <a:rect l="0" t="0" r="r" b="b"/>
            <a:pathLst>
              <a:path w="19679" h="20595" extrusionOk="0">
                <a:moveTo>
                  <a:pt x="9831" y="0"/>
                </a:moveTo>
                <a:cubicBezTo>
                  <a:pt x="7314" y="0"/>
                  <a:pt x="4802" y="1010"/>
                  <a:pt x="2881" y="3019"/>
                </a:cubicBezTo>
                <a:cubicBezTo>
                  <a:pt x="-960" y="7038"/>
                  <a:pt x="-960" y="13562"/>
                  <a:pt x="2881" y="17581"/>
                </a:cubicBezTo>
                <a:cubicBezTo>
                  <a:pt x="6722" y="21600"/>
                  <a:pt x="12957" y="21600"/>
                  <a:pt x="16799" y="17581"/>
                </a:cubicBezTo>
                <a:cubicBezTo>
                  <a:pt x="20640" y="13562"/>
                  <a:pt x="20640" y="7039"/>
                  <a:pt x="16799" y="3019"/>
                </a:cubicBezTo>
                <a:cubicBezTo>
                  <a:pt x="14878" y="1010"/>
                  <a:pt x="12349" y="0"/>
                  <a:pt x="9831" y="0"/>
                </a:cubicBezTo>
                <a:close/>
                <a:moveTo>
                  <a:pt x="4794" y="6789"/>
                </a:moveTo>
                <a:lnTo>
                  <a:pt x="14886" y="6789"/>
                </a:lnTo>
                <a:lnTo>
                  <a:pt x="14886" y="12453"/>
                </a:lnTo>
                <a:cubicBezTo>
                  <a:pt x="14886" y="13197"/>
                  <a:pt x="14299" y="13811"/>
                  <a:pt x="13588" y="13811"/>
                </a:cubicBezTo>
                <a:lnTo>
                  <a:pt x="6092" y="13811"/>
                </a:lnTo>
                <a:cubicBezTo>
                  <a:pt x="5381" y="13811"/>
                  <a:pt x="4794" y="13197"/>
                  <a:pt x="4794" y="12453"/>
                </a:cubicBezTo>
                <a:lnTo>
                  <a:pt x="4794" y="6789"/>
                </a:lnTo>
                <a:close/>
                <a:moveTo>
                  <a:pt x="6006" y="7576"/>
                </a:moveTo>
                <a:lnTo>
                  <a:pt x="5665" y="8147"/>
                </a:lnTo>
                <a:lnTo>
                  <a:pt x="9831" y="10970"/>
                </a:lnTo>
                <a:lnTo>
                  <a:pt x="14015" y="8147"/>
                </a:lnTo>
                <a:lnTo>
                  <a:pt x="13674" y="7576"/>
                </a:lnTo>
                <a:lnTo>
                  <a:pt x="9831" y="10166"/>
                </a:lnTo>
                <a:lnTo>
                  <a:pt x="6006" y="7576"/>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469" name="Line"/>
          <p:cNvSpPr/>
          <p:nvPr/>
        </p:nvSpPr>
        <p:spPr>
          <a:xfrm>
            <a:off x="3435032" y="4741535"/>
            <a:ext cx="597791" cy="609350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078" y="0"/>
                </a:lnTo>
                <a:cubicBezTo>
                  <a:pt x="12622" y="0"/>
                  <a:pt x="13857" y="0"/>
                  <a:pt x="14860" y="6"/>
                </a:cubicBezTo>
                <a:cubicBezTo>
                  <a:pt x="15864" y="13"/>
                  <a:pt x="16636" y="25"/>
                  <a:pt x="17253" y="51"/>
                </a:cubicBezTo>
                <a:cubicBezTo>
                  <a:pt x="18143" y="82"/>
                  <a:pt x="18939" y="133"/>
                  <a:pt x="19593" y="197"/>
                </a:cubicBezTo>
                <a:cubicBezTo>
                  <a:pt x="20248" y="261"/>
                  <a:pt x="20760" y="339"/>
                  <a:pt x="21084" y="426"/>
                </a:cubicBezTo>
                <a:cubicBezTo>
                  <a:pt x="21342" y="487"/>
                  <a:pt x="21471" y="563"/>
                  <a:pt x="21536" y="661"/>
                </a:cubicBezTo>
                <a:cubicBezTo>
                  <a:pt x="21600" y="760"/>
                  <a:pt x="21600" y="881"/>
                  <a:pt x="21600" y="1032"/>
                </a:cubicBezTo>
                <a:lnTo>
                  <a:pt x="21600" y="20568"/>
                </a:lnTo>
                <a:cubicBezTo>
                  <a:pt x="21600" y="20719"/>
                  <a:pt x="21600" y="20840"/>
                  <a:pt x="21536" y="20939"/>
                </a:cubicBezTo>
                <a:cubicBezTo>
                  <a:pt x="21471" y="21037"/>
                  <a:pt x="21342" y="21113"/>
                  <a:pt x="21084" y="21174"/>
                </a:cubicBezTo>
                <a:cubicBezTo>
                  <a:pt x="20760" y="21261"/>
                  <a:pt x="20248" y="21339"/>
                  <a:pt x="19593" y="21403"/>
                </a:cubicBezTo>
                <a:cubicBezTo>
                  <a:pt x="18939" y="21467"/>
                  <a:pt x="18143" y="21518"/>
                  <a:pt x="17253" y="21549"/>
                </a:cubicBezTo>
                <a:cubicBezTo>
                  <a:pt x="16636" y="21575"/>
                  <a:pt x="15864" y="21587"/>
                  <a:pt x="14860" y="21594"/>
                </a:cubicBezTo>
                <a:cubicBezTo>
                  <a:pt x="13857" y="21600"/>
                  <a:pt x="12622" y="21600"/>
                  <a:pt x="11078" y="21600"/>
                </a:cubicBezTo>
                <a:lnTo>
                  <a:pt x="0" y="21600"/>
                </a:lnTo>
              </a:path>
            </a:pathLst>
          </a:custGeom>
          <a:ln w="25400">
            <a:solidFill>
              <a:srgbClr val="A7A7A7"/>
            </a:solidFill>
          </a:ln>
        </p:spPr>
        <p:txBody>
          <a:bodyPr lIns="0" tIns="0" rIns="0" bIns="0" anchor="ctr"/>
          <a:lstStyle/>
          <a:p>
            <a:pPr>
              <a:defRPr>
                <a:solidFill>
                  <a:srgbClr val="525455"/>
                </a:solidFill>
              </a:defRPr>
            </a:pPr>
            <a:endParaRPr/>
          </a:p>
        </p:txBody>
      </p:sp>
      <p:sp>
        <p:nvSpPr>
          <p:cNvPr id="470" name="Line"/>
          <p:cNvSpPr/>
          <p:nvPr/>
        </p:nvSpPr>
        <p:spPr>
          <a:xfrm flipH="1">
            <a:off x="3421294" y="5614810"/>
            <a:ext cx="609113"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71" name="Line"/>
          <p:cNvSpPr/>
          <p:nvPr/>
        </p:nvSpPr>
        <p:spPr>
          <a:xfrm flipH="1">
            <a:off x="3428746" y="6476188"/>
            <a:ext cx="609113"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72" name="Line"/>
          <p:cNvSpPr/>
          <p:nvPr/>
        </p:nvSpPr>
        <p:spPr>
          <a:xfrm flipH="1">
            <a:off x="3435721" y="7377379"/>
            <a:ext cx="609113"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73" name="Line"/>
          <p:cNvSpPr/>
          <p:nvPr/>
        </p:nvSpPr>
        <p:spPr>
          <a:xfrm flipH="1">
            <a:off x="3436410" y="8226163"/>
            <a:ext cx="609113"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74" name="Line"/>
          <p:cNvSpPr/>
          <p:nvPr/>
        </p:nvSpPr>
        <p:spPr>
          <a:xfrm flipH="1">
            <a:off x="3414171" y="9099358"/>
            <a:ext cx="609113"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75" name="Line"/>
          <p:cNvSpPr/>
          <p:nvPr/>
        </p:nvSpPr>
        <p:spPr>
          <a:xfrm flipH="1">
            <a:off x="3408514" y="9989136"/>
            <a:ext cx="609113" cy="0"/>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476" name="Freeform 88"/>
          <p:cNvSpPr/>
          <p:nvPr/>
        </p:nvSpPr>
        <p:spPr>
          <a:xfrm>
            <a:off x="2843266" y="5298214"/>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4605"/>
                </a:moveTo>
                <a:cubicBezTo>
                  <a:pt x="12485" y="4605"/>
                  <a:pt x="12697" y="4602"/>
                  <a:pt x="13358" y="4633"/>
                </a:cubicBezTo>
                <a:cubicBezTo>
                  <a:pt x="14019" y="4663"/>
                  <a:pt x="14471" y="4770"/>
                  <a:pt x="14866" y="4923"/>
                </a:cubicBezTo>
                <a:cubicBezTo>
                  <a:pt x="15279" y="5079"/>
                  <a:pt x="15648" y="5326"/>
                  <a:pt x="15958" y="5642"/>
                </a:cubicBezTo>
                <a:cubicBezTo>
                  <a:pt x="16273" y="5952"/>
                  <a:pt x="16521" y="6321"/>
                  <a:pt x="16677" y="6734"/>
                </a:cubicBezTo>
                <a:cubicBezTo>
                  <a:pt x="16831" y="7129"/>
                  <a:pt x="16937" y="7581"/>
                  <a:pt x="16967" y="8242"/>
                </a:cubicBezTo>
                <a:cubicBezTo>
                  <a:pt x="16998" y="8903"/>
                  <a:pt x="16995" y="9115"/>
                  <a:pt x="16995" y="10800"/>
                </a:cubicBezTo>
                <a:cubicBezTo>
                  <a:pt x="16995" y="12485"/>
                  <a:pt x="16998" y="12697"/>
                  <a:pt x="16967" y="13358"/>
                </a:cubicBezTo>
                <a:cubicBezTo>
                  <a:pt x="16937" y="14019"/>
                  <a:pt x="16830" y="14471"/>
                  <a:pt x="16677" y="14866"/>
                </a:cubicBezTo>
                <a:cubicBezTo>
                  <a:pt x="16355" y="15699"/>
                  <a:pt x="15699" y="16355"/>
                  <a:pt x="14866" y="16677"/>
                </a:cubicBezTo>
                <a:cubicBezTo>
                  <a:pt x="14471" y="16830"/>
                  <a:pt x="14018" y="16937"/>
                  <a:pt x="13358" y="16967"/>
                </a:cubicBezTo>
                <a:cubicBezTo>
                  <a:pt x="12697" y="16998"/>
                  <a:pt x="12485" y="17009"/>
                  <a:pt x="10800" y="17009"/>
                </a:cubicBezTo>
                <a:cubicBezTo>
                  <a:pt x="9115" y="17009"/>
                  <a:pt x="8903" y="16998"/>
                  <a:pt x="8242" y="16967"/>
                </a:cubicBezTo>
                <a:cubicBezTo>
                  <a:pt x="7582" y="16937"/>
                  <a:pt x="7129" y="16830"/>
                  <a:pt x="6734" y="16677"/>
                </a:cubicBezTo>
                <a:cubicBezTo>
                  <a:pt x="6320" y="16521"/>
                  <a:pt x="5952" y="16274"/>
                  <a:pt x="5642" y="15958"/>
                </a:cubicBezTo>
                <a:cubicBezTo>
                  <a:pt x="5327" y="15648"/>
                  <a:pt x="5079" y="15279"/>
                  <a:pt x="4923" y="14866"/>
                </a:cubicBezTo>
                <a:cubicBezTo>
                  <a:pt x="4770" y="14471"/>
                  <a:pt x="4663" y="14018"/>
                  <a:pt x="4633" y="13358"/>
                </a:cubicBezTo>
                <a:cubicBezTo>
                  <a:pt x="4602" y="12697"/>
                  <a:pt x="4591" y="12485"/>
                  <a:pt x="4591" y="10800"/>
                </a:cubicBezTo>
                <a:cubicBezTo>
                  <a:pt x="4591" y="9115"/>
                  <a:pt x="4602" y="8903"/>
                  <a:pt x="4633" y="8242"/>
                </a:cubicBezTo>
                <a:cubicBezTo>
                  <a:pt x="4663" y="7581"/>
                  <a:pt x="4770" y="7129"/>
                  <a:pt x="4923" y="6734"/>
                </a:cubicBezTo>
                <a:cubicBezTo>
                  <a:pt x="5079" y="6321"/>
                  <a:pt x="5326" y="5952"/>
                  <a:pt x="5642" y="5642"/>
                </a:cubicBezTo>
                <a:cubicBezTo>
                  <a:pt x="5952" y="5326"/>
                  <a:pt x="6321" y="5079"/>
                  <a:pt x="6734" y="4923"/>
                </a:cubicBezTo>
                <a:cubicBezTo>
                  <a:pt x="7129" y="4770"/>
                  <a:pt x="7581" y="4663"/>
                  <a:pt x="8242" y="4633"/>
                </a:cubicBezTo>
                <a:cubicBezTo>
                  <a:pt x="8903" y="4602"/>
                  <a:pt x="9115" y="4605"/>
                  <a:pt x="10800" y="4605"/>
                </a:cubicBezTo>
                <a:close/>
                <a:moveTo>
                  <a:pt x="10800" y="5711"/>
                </a:moveTo>
                <a:cubicBezTo>
                  <a:pt x="9144" y="5711"/>
                  <a:pt x="8951" y="5723"/>
                  <a:pt x="8297" y="5753"/>
                </a:cubicBezTo>
                <a:cubicBezTo>
                  <a:pt x="7692" y="5780"/>
                  <a:pt x="7354" y="5875"/>
                  <a:pt x="7135" y="5960"/>
                </a:cubicBezTo>
                <a:cubicBezTo>
                  <a:pt x="6866" y="6059"/>
                  <a:pt x="6630" y="6224"/>
                  <a:pt x="6430" y="6430"/>
                </a:cubicBezTo>
                <a:cubicBezTo>
                  <a:pt x="6224" y="6630"/>
                  <a:pt x="6060" y="6880"/>
                  <a:pt x="5960" y="7149"/>
                </a:cubicBezTo>
                <a:cubicBezTo>
                  <a:pt x="5875" y="7368"/>
                  <a:pt x="5780" y="7692"/>
                  <a:pt x="5753" y="8297"/>
                </a:cubicBezTo>
                <a:cubicBezTo>
                  <a:pt x="5723" y="8951"/>
                  <a:pt x="5711" y="9144"/>
                  <a:pt x="5711" y="10800"/>
                </a:cubicBezTo>
                <a:cubicBezTo>
                  <a:pt x="5711" y="12456"/>
                  <a:pt x="5723" y="12649"/>
                  <a:pt x="5753" y="13303"/>
                </a:cubicBezTo>
                <a:cubicBezTo>
                  <a:pt x="5780" y="13908"/>
                  <a:pt x="5875" y="14246"/>
                  <a:pt x="5960" y="14465"/>
                </a:cubicBezTo>
                <a:cubicBezTo>
                  <a:pt x="6060" y="14734"/>
                  <a:pt x="6224" y="14970"/>
                  <a:pt x="6430" y="15170"/>
                </a:cubicBezTo>
                <a:cubicBezTo>
                  <a:pt x="6630" y="15376"/>
                  <a:pt x="6866" y="15541"/>
                  <a:pt x="7135" y="15640"/>
                </a:cubicBezTo>
                <a:cubicBezTo>
                  <a:pt x="7354" y="15725"/>
                  <a:pt x="7692" y="15820"/>
                  <a:pt x="8297" y="15847"/>
                </a:cubicBezTo>
                <a:cubicBezTo>
                  <a:pt x="8951" y="15877"/>
                  <a:pt x="9144" y="15889"/>
                  <a:pt x="10800" y="15889"/>
                </a:cubicBezTo>
                <a:cubicBezTo>
                  <a:pt x="12457" y="15889"/>
                  <a:pt x="12649" y="15877"/>
                  <a:pt x="13303" y="15847"/>
                </a:cubicBezTo>
                <a:cubicBezTo>
                  <a:pt x="13908" y="15820"/>
                  <a:pt x="14232" y="15725"/>
                  <a:pt x="14451" y="15640"/>
                </a:cubicBezTo>
                <a:cubicBezTo>
                  <a:pt x="14992" y="15431"/>
                  <a:pt x="15417" y="15005"/>
                  <a:pt x="15626" y="14465"/>
                </a:cubicBezTo>
                <a:cubicBezTo>
                  <a:pt x="15711" y="14246"/>
                  <a:pt x="15820" y="13908"/>
                  <a:pt x="15847" y="13303"/>
                </a:cubicBezTo>
                <a:cubicBezTo>
                  <a:pt x="15877" y="12649"/>
                  <a:pt x="15889" y="12456"/>
                  <a:pt x="15889" y="10800"/>
                </a:cubicBezTo>
                <a:cubicBezTo>
                  <a:pt x="15889" y="9144"/>
                  <a:pt x="15877" y="8951"/>
                  <a:pt x="15847" y="8297"/>
                </a:cubicBezTo>
                <a:cubicBezTo>
                  <a:pt x="15820" y="7692"/>
                  <a:pt x="15711" y="7368"/>
                  <a:pt x="15626" y="7149"/>
                </a:cubicBezTo>
                <a:cubicBezTo>
                  <a:pt x="15527" y="6880"/>
                  <a:pt x="15376" y="6630"/>
                  <a:pt x="15170" y="6430"/>
                </a:cubicBezTo>
                <a:cubicBezTo>
                  <a:pt x="14970" y="6224"/>
                  <a:pt x="14720" y="6059"/>
                  <a:pt x="14451" y="5960"/>
                </a:cubicBezTo>
                <a:cubicBezTo>
                  <a:pt x="14232" y="5875"/>
                  <a:pt x="13908" y="5780"/>
                  <a:pt x="13303" y="5753"/>
                </a:cubicBezTo>
                <a:cubicBezTo>
                  <a:pt x="12649" y="5723"/>
                  <a:pt x="12456" y="5711"/>
                  <a:pt x="10800" y="5711"/>
                </a:cubicBezTo>
                <a:close/>
                <a:moveTo>
                  <a:pt x="14105" y="6748"/>
                </a:moveTo>
                <a:cubicBezTo>
                  <a:pt x="14516" y="6748"/>
                  <a:pt x="14852" y="7084"/>
                  <a:pt x="14852" y="7495"/>
                </a:cubicBezTo>
                <a:cubicBezTo>
                  <a:pt x="14852" y="7906"/>
                  <a:pt x="14516" y="8242"/>
                  <a:pt x="14105" y="8242"/>
                </a:cubicBezTo>
                <a:cubicBezTo>
                  <a:pt x="13694" y="8242"/>
                  <a:pt x="13358" y="7906"/>
                  <a:pt x="13358" y="7495"/>
                </a:cubicBezTo>
                <a:cubicBezTo>
                  <a:pt x="13358" y="7084"/>
                  <a:pt x="13694" y="6748"/>
                  <a:pt x="14105" y="6748"/>
                </a:cubicBezTo>
                <a:close/>
                <a:moveTo>
                  <a:pt x="10800" y="7619"/>
                </a:moveTo>
                <a:cubicBezTo>
                  <a:pt x="12559" y="7619"/>
                  <a:pt x="13981" y="9041"/>
                  <a:pt x="13981" y="10800"/>
                </a:cubicBezTo>
                <a:cubicBezTo>
                  <a:pt x="13981" y="12559"/>
                  <a:pt x="12559" y="13980"/>
                  <a:pt x="10800" y="13981"/>
                </a:cubicBezTo>
                <a:cubicBezTo>
                  <a:pt x="9041" y="13981"/>
                  <a:pt x="7606" y="12559"/>
                  <a:pt x="7606" y="10800"/>
                </a:cubicBezTo>
                <a:cubicBezTo>
                  <a:pt x="7606" y="9041"/>
                  <a:pt x="9041" y="7619"/>
                  <a:pt x="10800" y="7619"/>
                </a:cubicBezTo>
                <a:close/>
                <a:moveTo>
                  <a:pt x="10800" y="8740"/>
                </a:moveTo>
                <a:cubicBezTo>
                  <a:pt x="9658" y="8740"/>
                  <a:pt x="8726" y="9658"/>
                  <a:pt x="8726" y="10800"/>
                </a:cubicBezTo>
                <a:cubicBezTo>
                  <a:pt x="8726" y="11942"/>
                  <a:pt x="9658" y="12874"/>
                  <a:pt x="10800" y="12874"/>
                </a:cubicBezTo>
                <a:cubicBezTo>
                  <a:pt x="11942" y="12874"/>
                  <a:pt x="12860" y="11942"/>
                  <a:pt x="12860" y="10800"/>
                </a:cubicBezTo>
                <a:cubicBezTo>
                  <a:pt x="12860" y="9658"/>
                  <a:pt x="11942" y="8740"/>
                  <a:pt x="10800" y="8740"/>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77" name="Graphic 70"/>
          <p:cNvSpPr/>
          <p:nvPr/>
        </p:nvSpPr>
        <p:spPr>
          <a:xfrm>
            <a:off x="2843141" y="8777689"/>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moveTo>
                  <a:pt x="16218" y="8263"/>
                </a:moveTo>
                <a:lnTo>
                  <a:pt x="16218" y="9726"/>
                </a:lnTo>
                <a:cubicBezTo>
                  <a:pt x="15529" y="9726"/>
                  <a:pt x="14859" y="9591"/>
                  <a:pt x="14227" y="9324"/>
                </a:cubicBezTo>
                <a:cubicBezTo>
                  <a:pt x="13820" y="9153"/>
                  <a:pt x="13442" y="8932"/>
                  <a:pt x="13096" y="8665"/>
                </a:cubicBezTo>
                <a:lnTo>
                  <a:pt x="13106" y="13166"/>
                </a:lnTo>
                <a:cubicBezTo>
                  <a:pt x="13102" y="14179"/>
                  <a:pt x="12701" y="15132"/>
                  <a:pt x="11975" y="15849"/>
                </a:cubicBezTo>
                <a:cubicBezTo>
                  <a:pt x="11384" y="16433"/>
                  <a:pt x="10636" y="16804"/>
                  <a:pt x="9825" y="16924"/>
                </a:cubicBezTo>
                <a:cubicBezTo>
                  <a:pt x="9634" y="16952"/>
                  <a:pt x="9440" y="16967"/>
                  <a:pt x="9244" y="16967"/>
                </a:cubicBezTo>
                <a:cubicBezTo>
                  <a:pt x="8376" y="16967"/>
                  <a:pt x="7551" y="16686"/>
                  <a:pt x="6877" y="16167"/>
                </a:cubicBezTo>
                <a:cubicBezTo>
                  <a:pt x="6750" y="16069"/>
                  <a:pt x="6629" y="15963"/>
                  <a:pt x="6513" y="15849"/>
                </a:cubicBezTo>
                <a:cubicBezTo>
                  <a:pt x="5726" y="15072"/>
                  <a:pt x="5321" y="14018"/>
                  <a:pt x="5389" y="12910"/>
                </a:cubicBezTo>
                <a:cubicBezTo>
                  <a:pt x="5441" y="12066"/>
                  <a:pt x="5779" y="11261"/>
                  <a:pt x="6342" y="10631"/>
                </a:cubicBezTo>
                <a:cubicBezTo>
                  <a:pt x="7087" y="9796"/>
                  <a:pt x="8130" y="9333"/>
                  <a:pt x="9244" y="9333"/>
                </a:cubicBezTo>
                <a:cubicBezTo>
                  <a:pt x="9440" y="9333"/>
                  <a:pt x="9634" y="9347"/>
                  <a:pt x="9825" y="9376"/>
                </a:cubicBezTo>
                <a:lnTo>
                  <a:pt x="9825" y="11420"/>
                </a:lnTo>
                <a:cubicBezTo>
                  <a:pt x="9644" y="11361"/>
                  <a:pt x="9451" y="11328"/>
                  <a:pt x="9250" y="11328"/>
                </a:cubicBezTo>
                <a:cubicBezTo>
                  <a:pt x="8232" y="11328"/>
                  <a:pt x="7408" y="12159"/>
                  <a:pt x="7423" y="13178"/>
                </a:cubicBezTo>
                <a:cubicBezTo>
                  <a:pt x="7433" y="13830"/>
                  <a:pt x="7789" y="14399"/>
                  <a:pt x="8314" y="14714"/>
                </a:cubicBezTo>
                <a:cubicBezTo>
                  <a:pt x="8561" y="14861"/>
                  <a:pt x="8845" y="14953"/>
                  <a:pt x="9148" y="14969"/>
                </a:cubicBezTo>
                <a:cubicBezTo>
                  <a:pt x="9386" y="14982"/>
                  <a:pt x="9614" y="14949"/>
                  <a:pt x="9825" y="14880"/>
                </a:cubicBezTo>
                <a:cubicBezTo>
                  <a:pt x="10552" y="14639"/>
                  <a:pt x="11077" y="13956"/>
                  <a:pt x="11077" y="13150"/>
                </a:cubicBezTo>
                <a:lnTo>
                  <a:pt x="11079" y="10136"/>
                </a:lnTo>
                <a:lnTo>
                  <a:pt x="11079" y="4633"/>
                </a:lnTo>
                <a:lnTo>
                  <a:pt x="13093" y="4633"/>
                </a:lnTo>
                <a:cubicBezTo>
                  <a:pt x="13095" y="4833"/>
                  <a:pt x="13115" y="5027"/>
                  <a:pt x="13153" y="5216"/>
                </a:cubicBezTo>
                <a:cubicBezTo>
                  <a:pt x="13305" y="5980"/>
                  <a:pt x="13735" y="6642"/>
                  <a:pt x="14335" y="7094"/>
                </a:cubicBezTo>
                <a:cubicBezTo>
                  <a:pt x="14857" y="7488"/>
                  <a:pt x="15507" y="7721"/>
                  <a:pt x="16212" y="7721"/>
                </a:cubicBezTo>
                <a:cubicBezTo>
                  <a:pt x="16213" y="7721"/>
                  <a:pt x="16219" y="7721"/>
                  <a:pt x="16218" y="7721"/>
                </a:cubicBezTo>
                <a:lnTo>
                  <a:pt x="16218" y="8263"/>
                </a:ln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78" name="Freeform 80"/>
          <p:cNvSpPr/>
          <p:nvPr/>
        </p:nvSpPr>
        <p:spPr>
          <a:xfrm>
            <a:off x="2843266" y="9647559"/>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2631" y="7534"/>
                </a:moveTo>
                <a:cubicBezTo>
                  <a:pt x="13537" y="7767"/>
                  <a:pt x="14527" y="6958"/>
                  <a:pt x="14837" y="5727"/>
                </a:cubicBezTo>
                <a:cubicBezTo>
                  <a:pt x="15243" y="4126"/>
                  <a:pt x="14326" y="3154"/>
                  <a:pt x="13757" y="3079"/>
                </a:cubicBezTo>
                <a:cubicBezTo>
                  <a:pt x="12669" y="3032"/>
                  <a:pt x="11720" y="3810"/>
                  <a:pt x="11552" y="4886"/>
                </a:cubicBezTo>
                <a:cubicBezTo>
                  <a:pt x="11241" y="6116"/>
                  <a:pt x="11720" y="7301"/>
                  <a:pt x="12632" y="7534"/>
                </a:cubicBezTo>
                <a:close/>
                <a:moveTo>
                  <a:pt x="10620" y="5040"/>
                </a:moveTo>
                <a:cubicBezTo>
                  <a:pt x="10620" y="3784"/>
                  <a:pt x="9885" y="2765"/>
                  <a:pt x="8978" y="2765"/>
                </a:cubicBezTo>
                <a:cubicBezTo>
                  <a:pt x="8070" y="2765"/>
                  <a:pt x="7335" y="3786"/>
                  <a:pt x="7335" y="5040"/>
                </a:cubicBezTo>
                <a:cubicBezTo>
                  <a:pt x="7335" y="6294"/>
                  <a:pt x="8070" y="7316"/>
                  <a:pt x="8978" y="7316"/>
                </a:cubicBezTo>
                <a:cubicBezTo>
                  <a:pt x="9885" y="7316"/>
                  <a:pt x="10620" y="6299"/>
                  <a:pt x="10620" y="5040"/>
                </a:cubicBezTo>
                <a:close/>
                <a:moveTo>
                  <a:pt x="15888" y="7222"/>
                </a:moveTo>
                <a:cubicBezTo>
                  <a:pt x="14933" y="7237"/>
                  <a:pt x="14178" y="8145"/>
                  <a:pt x="14198" y="9556"/>
                </a:cubicBezTo>
                <a:cubicBezTo>
                  <a:pt x="14219" y="10967"/>
                  <a:pt x="15008" y="11608"/>
                  <a:pt x="15963" y="11593"/>
                </a:cubicBezTo>
                <a:cubicBezTo>
                  <a:pt x="16918" y="11579"/>
                  <a:pt x="17672" y="10915"/>
                  <a:pt x="17652" y="9505"/>
                </a:cubicBezTo>
                <a:cubicBezTo>
                  <a:pt x="17715" y="8411"/>
                  <a:pt x="16962" y="7437"/>
                  <a:pt x="15888" y="7221"/>
                </a:cubicBezTo>
                <a:close/>
                <a:moveTo>
                  <a:pt x="5486" y="6155"/>
                </a:moveTo>
                <a:cubicBezTo>
                  <a:pt x="4550" y="6220"/>
                  <a:pt x="3867" y="7299"/>
                  <a:pt x="3956" y="8567"/>
                </a:cubicBezTo>
                <a:cubicBezTo>
                  <a:pt x="4044" y="9834"/>
                  <a:pt x="4873" y="10806"/>
                  <a:pt x="5807" y="10741"/>
                </a:cubicBezTo>
                <a:cubicBezTo>
                  <a:pt x="6741" y="10675"/>
                  <a:pt x="7425" y="9595"/>
                  <a:pt x="7337" y="8329"/>
                </a:cubicBezTo>
                <a:cubicBezTo>
                  <a:pt x="7248" y="7062"/>
                  <a:pt x="6420" y="6089"/>
                  <a:pt x="5486" y="6155"/>
                </a:cubicBezTo>
                <a:close/>
                <a:moveTo>
                  <a:pt x="15014" y="12513"/>
                </a:moveTo>
                <a:cubicBezTo>
                  <a:pt x="14027" y="11696"/>
                  <a:pt x="13155" y="10749"/>
                  <a:pt x="12422" y="9698"/>
                </a:cubicBezTo>
                <a:cubicBezTo>
                  <a:pt x="12021" y="9111"/>
                  <a:pt x="11331" y="8789"/>
                  <a:pt x="10622" y="8858"/>
                </a:cubicBezTo>
                <a:cubicBezTo>
                  <a:pt x="9876" y="8840"/>
                  <a:pt x="9174" y="9213"/>
                  <a:pt x="8771" y="9842"/>
                </a:cubicBezTo>
                <a:cubicBezTo>
                  <a:pt x="8138" y="10767"/>
                  <a:pt x="7372" y="11594"/>
                  <a:pt x="6499" y="12298"/>
                </a:cubicBezTo>
                <a:cubicBezTo>
                  <a:pt x="5347" y="13263"/>
                  <a:pt x="4856" y="13930"/>
                  <a:pt x="4856" y="14913"/>
                </a:cubicBezTo>
                <a:cubicBezTo>
                  <a:pt x="4856" y="15897"/>
                  <a:pt x="5416" y="17530"/>
                  <a:pt x="7006" y="17530"/>
                </a:cubicBezTo>
                <a:cubicBezTo>
                  <a:pt x="8597" y="17530"/>
                  <a:pt x="9366" y="17177"/>
                  <a:pt x="10625" y="17177"/>
                </a:cubicBezTo>
                <a:cubicBezTo>
                  <a:pt x="11884" y="17177"/>
                  <a:pt x="12717" y="17666"/>
                  <a:pt x="14308" y="17666"/>
                </a:cubicBezTo>
                <a:cubicBezTo>
                  <a:pt x="15616" y="17596"/>
                  <a:pt x="16623" y="16484"/>
                  <a:pt x="16563" y="15175"/>
                </a:cubicBezTo>
                <a:cubicBezTo>
                  <a:pt x="16563" y="14192"/>
                  <a:pt x="16287" y="13636"/>
                  <a:pt x="15013" y="12511"/>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79" name="Freeform 81"/>
          <p:cNvSpPr/>
          <p:nvPr/>
        </p:nvSpPr>
        <p:spPr>
          <a:xfrm>
            <a:off x="2843141" y="4428346"/>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4422" y="8568"/>
                </a:moveTo>
                <a:lnTo>
                  <a:pt x="11753" y="8568"/>
                </a:lnTo>
                <a:lnTo>
                  <a:pt x="11753" y="6787"/>
                </a:lnTo>
                <a:cubicBezTo>
                  <a:pt x="11752" y="6295"/>
                  <a:pt x="12151" y="5895"/>
                  <a:pt x="12642" y="5895"/>
                </a:cubicBezTo>
                <a:cubicBezTo>
                  <a:pt x="12643" y="5895"/>
                  <a:pt x="12643" y="5895"/>
                  <a:pt x="12643" y="5895"/>
                </a:cubicBezTo>
                <a:lnTo>
                  <a:pt x="13536" y="5895"/>
                </a:lnTo>
                <a:lnTo>
                  <a:pt x="13536" y="3665"/>
                </a:lnTo>
                <a:lnTo>
                  <a:pt x="11753" y="3665"/>
                </a:lnTo>
                <a:cubicBezTo>
                  <a:pt x="10278" y="3667"/>
                  <a:pt x="9083" y="4865"/>
                  <a:pt x="9085" y="6340"/>
                </a:cubicBezTo>
                <a:lnTo>
                  <a:pt x="9085" y="8572"/>
                </a:lnTo>
                <a:lnTo>
                  <a:pt x="7306" y="8572"/>
                </a:lnTo>
                <a:lnTo>
                  <a:pt x="7306" y="10800"/>
                </a:lnTo>
                <a:lnTo>
                  <a:pt x="9085" y="10800"/>
                </a:lnTo>
                <a:lnTo>
                  <a:pt x="9085" y="17935"/>
                </a:lnTo>
                <a:lnTo>
                  <a:pt x="11753" y="17935"/>
                </a:lnTo>
                <a:lnTo>
                  <a:pt x="11753" y="10800"/>
                </a:lnTo>
                <a:lnTo>
                  <a:pt x="13536" y="10800"/>
                </a:ln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80" name="Freeform 104"/>
          <p:cNvSpPr/>
          <p:nvPr/>
        </p:nvSpPr>
        <p:spPr>
          <a:xfrm>
            <a:off x="2843141" y="7037952"/>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1187" y="3555"/>
                </a:moveTo>
                <a:cubicBezTo>
                  <a:pt x="7077" y="3555"/>
                  <a:pt x="4891" y="6196"/>
                  <a:pt x="4891" y="9076"/>
                </a:cubicBezTo>
                <a:cubicBezTo>
                  <a:pt x="4891" y="10410"/>
                  <a:pt x="5635" y="12076"/>
                  <a:pt x="6826" y="12604"/>
                </a:cubicBezTo>
                <a:cubicBezTo>
                  <a:pt x="7007" y="12685"/>
                  <a:pt x="7106" y="12650"/>
                  <a:pt x="7146" y="12482"/>
                </a:cubicBezTo>
                <a:cubicBezTo>
                  <a:pt x="7181" y="12354"/>
                  <a:pt x="7338" y="11739"/>
                  <a:pt x="7414" y="11449"/>
                </a:cubicBezTo>
                <a:cubicBezTo>
                  <a:pt x="7442" y="11357"/>
                  <a:pt x="7417" y="11257"/>
                  <a:pt x="7350" y="11187"/>
                </a:cubicBezTo>
                <a:cubicBezTo>
                  <a:pt x="6892" y="10591"/>
                  <a:pt x="6643" y="9861"/>
                  <a:pt x="6641" y="9109"/>
                </a:cubicBezTo>
                <a:cubicBezTo>
                  <a:pt x="6683" y="6876"/>
                  <a:pt x="8528" y="5100"/>
                  <a:pt x="10762" y="5142"/>
                </a:cubicBezTo>
                <a:cubicBezTo>
                  <a:pt x="10822" y="5143"/>
                  <a:pt x="10882" y="5146"/>
                  <a:pt x="10943" y="5149"/>
                </a:cubicBezTo>
                <a:cubicBezTo>
                  <a:pt x="13286" y="5149"/>
                  <a:pt x="14926" y="6676"/>
                  <a:pt x="14926" y="8859"/>
                </a:cubicBezTo>
                <a:cubicBezTo>
                  <a:pt x="14926" y="11326"/>
                  <a:pt x="13623" y="13035"/>
                  <a:pt x="11932" y="13035"/>
                </a:cubicBezTo>
                <a:cubicBezTo>
                  <a:pt x="11193" y="13094"/>
                  <a:pt x="10546" y="12542"/>
                  <a:pt x="10487" y="11802"/>
                </a:cubicBezTo>
                <a:cubicBezTo>
                  <a:pt x="10476" y="11663"/>
                  <a:pt x="10487" y="11522"/>
                  <a:pt x="10519" y="11386"/>
                </a:cubicBezTo>
                <a:cubicBezTo>
                  <a:pt x="10786" y="10301"/>
                  <a:pt x="11311" y="9134"/>
                  <a:pt x="11311" y="8351"/>
                </a:cubicBezTo>
                <a:cubicBezTo>
                  <a:pt x="11377" y="7711"/>
                  <a:pt x="10912" y="7139"/>
                  <a:pt x="10272" y="7073"/>
                </a:cubicBezTo>
                <a:cubicBezTo>
                  <a:pt x="10217" y="7068"/>
                  <a:pt x="10162" y="7066"/>
                  <a:pt x="10107" y="7068"/>
                </a:cubicBezTo>
                <a:cubicBezTo>
                  <a:pt x="9154" y="7068"/>
                  <a:pt x="8379" y="8014"/>
                  <a:pt x="8379" y="9285"/>
                </a:cubicBezTo>
                <a:cubicBezTo>
                  <a:pt x="8375" y="9752"/>
                  <a:pt x="8473" y="10213"/>
                  <a:pt x="8667" y="10637"/>
                </a:cubicBezTo>
                <a:lnTo>
                  <a:pt x="7549" y="15173"/>
                </a:lnTo>
                <a:cubicBezTo>
                  <a:pt x="7390" y="16280"/>
                  <a:pt x="7414" y="17406"/>
                  <a:pt x="7621" y="18505"/>
                </a:cubicBezTo>
                <a:cubicBezTo>
                  <a:pt x="7626" y="18560"/>
                  <a:pt x="7674" y="18600"/>
                  <a:pt x="7728" y="18595"/>
                </a:cubicBezTo>
                <a:cubicBezTo>
                  <a:pt x="7758" y="18592"/>
                  <a:pt x="7785" y="18576"/>
                  <a:pt x="7801" y="18552"/>
                </a:cubicBezTo>
                <a:cubicBezTo>
                  <a:pt x="8453" y="17652"/>
                  <a:pt x="8976" y="16665"/>
                  <a:pt x="9354" y="15620"/>
                </a:cubicBezTo>
                <a:cubicBezTo>
                  <a:pt x="9469" y="15188"/>
                  <a:pt x="9947" y="13449"/>
                  <a:pt x="9947" y="13449"/>
                </a:cubicBezTo>
                <a:cubicBezTo>
                  <a:pt x="10458" y="14137"/>
                  <a:pt x="11276" y="14529"/>
                  <a:pt x="12133" y="14494"/>
                </a:cubicBezTo>
                <a:cubicBezTo>
                  <a:pt x="15004" y="14494"/>
                  <a:pt x="17079" y="11964"/>
                  <a:pt x="17079" y="8822"/>
                </a:cubicBezTo>
                <a:cubicBezTo>
                  <a:pt x="17064" y="5808"/>
                  <a:pt x="14494" y="3555"/>
                  <a:pt x="11187" y="3555"/>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81" name="Freeform 107"/>
          <p:cNvSpPr/>
          <p:nvPr/>
        </p:nvSpPr>
        <p:spPr>
          <a:xfrm>
            <a:off x="2843266" y="10517427"/>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9260" y="10920"/>
                </a:moveTo>
                <a:cubicBezTo>
                  <a:pt x="19260" y="9756"/>
                  <a:pt x="18318" y="8811"/>
                  <a:pt x="17154" y="8808"/>
                </a:cubicBezTo>
                <a:cubicBezTo>
                  <a:pt x="16697" y="8808"/>
                  <a:pt x="16252" y="8958"/>
                  <a:pt x="15889" y="9236"/>
                </a:cubicBezTo>
                <a:cubicBezTo>
                  <a:pt x="14589" y="8385"/>
                  <a:pt x="13088" y="7892"/>
                  <a:pt x="11537" y="7807"/>
                </a:cubicBezTo>
                <a:lnTo>
                  <a:pt x="12420" y="5729"/>
                </a:lnTo>
                <a:lnTo>
                  <a:pt x="14990" y="6331"/>
                </a:lnTo>
                <a:cubicBezTo>
                  <a:pt x="15085" y="7195"/>
                  <a:pt x="15862" y="7820"/>
                  <a:pt x="16727" y="7725"/>
                </a:cubicBezTo>
                <a:cubicBezTo>
                  <a:pt x="17591" y="7631"/>
                  <a:pt x="18215" y="6854"/>
                  <a:pt x="18121" y="5989"/>
                </a:cubicBezTo>
                <a:cubicBezTo>
                  <a:pt x="18027" y="5125"/>
                  <a:pt x="17249" y="4500"/>
                  <a:pt x="16385" y="4595"/>
                </a:cubicBezTo>
                <a:cubicBezTo>
                  <a:pt x="15914" y="4646"/>
                  <a:pt x="15492" y="4906"/>
                  <a:pt x="15234" y="5304"/>
                </a:cubicBezTo>
                <a:lnTo>
                  <a:pt x="12231" y="4599"/>
                </a:lnTo>
                <a:cubicBezTo>
                  <a:pt x="11981" y="4540"/>
                  <a:pt x="11725" y="4670"/>
                  <a:pt x="11626" y="4907"/>
                </a:cubicBezTo>
                <a:lnTo>
                  <a:pt x="10404" y="7776"/>
                </a:lnTo>
                <a:cubicBezTo>
                  <a:pt x="8726" y="7805"/>
                  <a:pt x="7090" y="8301"/>
                  <a:pt x="5679" y="9209"/>
                </a:cubicBezTo>
                <a:cubicBezTo>
                  <a:pt x="5322" y="8946"/>
                  <a:pt x="4889" y="8805"/>
                  <a:pt x="4445" y="8808"/>
                </a:cubicBezTo>
                <a:cubicBezTo>
                  <a:pt x="3281" y="8814"/>
                  <a:pt x="2342" y="9762"/>
                  <a:pt x="2347" y="10927"/>
                </a:cubicBezTo>
                <a:cubicBezTo>
                  <a:pt x="2351" y="11677"/>
                  <a:pt x="2753" y="12370"/>
                  <a:pt x="3404" y="12744"/>
                </a:cubicBezTo>
                <a:cubicBezTo>
                  <a:pt x="3396" y="12837"/>
                  <a:pt x="3393" y="12932"/>
                  <a:pt x="3393" y="13032"/>
                </a:cubicBezTo>
                <a:cubicBezTo>
                  <a:pt x="3393" y="15942"/>
                  <a:pt x="6699" y="18310"/>
                  <a:pt x="10763" y="18310"/>
                </a:cubicBezTo>
                <a:cubicBezTo>
                  <a:pt x="14828" y="18310"/>
                  <a:pt x="18133" y="15942"/>
                  <a:pt x="18133" y="13032"/>
                </a:cubicBezTo>
                <a:cubicBezTo>
                  <a:pt x="18133" y="12949"/>
                  <a:pt x="18133" y="12868"/>
                  <a:pt x="18125" y="12786"/>
                </a:cubicBezTo>
                <a:cubicBezTo>
                  <a:pt x="18825" y="12428"/>
                  <a:pt x="19263" y="11706"/>
                  <a:pt x="19260" y="10920"/>
                </a:cubicBezTo>
                <a:close/>
                <a:moveTo>
                  <a:pt x="17081" y="6168"/>
                </a:moveTo>
                <a:cubicBezTo>
                  <a:pt x="17080" y="5878"/>
                  <a:pt x="16843" y="5643"/>
                  <a:pt x="16553" y="5643"/>
                </a:cubicBezTo>
                <a:cubicBezTo>
                  <a:pt x="16262" y="5644"/>
                  <a:pt x="16027" y="5880"/>
                  <a:pt x="16028" y="6171"/>
                </a:cubicBezTo>
                <a:cubicBezTo>
                  <a:pt x="16029" y="6461"/>
                  <a:pt x="16264" y="6696"/>
                  <a:pt x="16554" y="6696"/>
                </a:cubicBezTo>
                <a:cubicBezTo>
                  <a:pt x="16845" y="6696"/>
                  <a:pt x="17081" y="6459"/>
                  <a:pt x="17081" y="6168"/>
                </a:cubicBezTo>
                <a:close/>
                <a:moveTo>
                  <a:pt x="9184" y="12504"/>
                </a:moveTo>
                <a:cubicBezTo>
                  <a:pt x="9182" y="11922"/>
                  <a:pt x="8709" y="11452"/>
                  <a:pt x="8127" y="11454"/>
                </a:cubicBezTo>
                <a:cubicBezTo>
                  <a:pt x="7546" y="11455"/>
                  <a:pt x="7075" y="11928"/>
                  <a:pt x="7077" y="12510"/>
                </a:cubicBezTo>
                <a:cubicBezTo>
                  <a:pt x="7078" y="13091"/>
                  <a:pt x="7550" y="13561"/>
                  <a:pt x="8131" y="13560"/>
                </a:cubicBezTo>
                <a:cubicBezTo>
                  <a:pt x="8713" y="13559"/>
                  <a:pt x="9184" y="13087"/>
                  <a:pt x="9184" y="12504"/>
                </a:cubicBezTo>
                <a:close/>
                <a:moveTo>
                  <a:pt x="13194" y="16006"/>
                </a:moveTo>
                <a:cubicBezTo>
                  <a:pt x="13430" y="15836"/>
                  <a:pt x="13483" y="15506"/>
                  <a:pt x="13313" y="15270"/>
                </a:cubicBezTo>
                <a:cubicBezTo>
                  <a:pt x="13142" y="15034"/>
                  <a:pt x="12813" y="14981"/>
                  <a:pt x="12577" y="15152"/>
                </a:cubicBezTo>
                <a:cubicBezTo>
                  <a:pt x="11496" y="15939"/>
                  <a:pt x="10030" y="15939"/>
                  <a:pt x="8949" y="15152"/>
                </a:cubicBezTo>
                <a:cubicBezTo>
                  <a:pt x="8713" y="14981"/>
                  <a:pt x="8383" y="15034"/>
                  <a:pt x="8213" y="15270"/>
                </a:cubicBezTo>
                <a:cubicBezTo>
                  <a:pt x="8043" y="15506"/>
                  <a:pt x="8096" y="15836"/>
                  <a:pt x="8332" y="16006"/>
                </a:cubicBezTo>
                <a:cubicBezTo>
                  <a:pt x="9781" y="17061"/>
                  <a:pt x="11745" y="17061"/>
                  <a:pt x="13194" y="16006"/>
                </a:cubicBezTo>
                <a:close/>
                <a:moveTo>
                  <a:pt x="14448" y="12504"/>
                </a:moveTo>
                <a:cubicBezTo>
                  <a:pt x="14447" y="11922"/>
                  <a:pt x="13974" y="11452"/>
                  <a:pt x="13392" y="11454"/>
                </a:cubicBezTo>
                <a:cubicBezTo>
                  <a:pt x="12810" y="11455"/>
                  <a:pt x="12340" y="11928"/>
                  <a:pt x="12342" y="12510"/>
                </a:cubicBezTo>
                <a:cubicBezTo>
                  <a:pt x="12343" y="13091"/>
                  <a:pt x="12815" y="13561"/>
                  <a:pt x="13396" y="13560"/>
                </a:cubicBezTo>
                <a:cubicBezTo>
                  <a:pt x="13978" y="13559"/>
                  <a:pt x="14449" y="13087"/>
                  <a:pt x="14448" y="12504"/>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82" name="Freeform 113"/>
          <p:cNvSpPr/>
          <p:nvPr/>
        </p:nvSpPr>
        <p:spPr>
          <a:xfrm>
            <a:off x="2843141" y="7907821"/>
            <a:ext cx="635001" cy="6350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moveTo>
                  <a:pt x="17932" y="6872"/>
                </a:moveTo>
                <a:cubicBezTo>
                  <a:pt x="17415" y="7098"/>
                  <a:pt x="16869" y="7248"/>
                  <a:pt x="16309" y="7318"/>
                </a:cubicBezTo>
                <a:cubicBezTo>
                  <a:pt x="16899" y="6967"/>
                  <a:pt x="17340" y="6411"/>
                  <a:pt x="17549" y="5756"/>
                </a:cubicBezTo>
                <a:cubicBezTo>
                  <a:pt x="16996" y="6084"/>
                  <a:pt x="16392" y="6316"/>
                  <a:pt x="15762" y="6440"/>
                </a:cubicBezTo>
                <a:cubicBezTo>
                  <a:pt x="14701" y="5303"/>
                  <a:pt x="12919" y="5241"/>
                  <a:pt x="11782" y="6302"/>
                </a:cubicBezTo>
                <a:cubicBezTo>
                  <a:pt x="11208" y="6837"/>
                  <a:pt x="10883" y="7587"/>
                  <a:pt x="10886" y="8372"/>
                </a:cubicBezTo>
                <a:cubicBezTo>
                  <a:pt x="10884" y="8590"/>
                  <a:pt x="10906" y="8807"/>
                  <a:pt x="10952" y="9020"/>
                </a:cubicBezTo>
                <a:cubicBezTo>
                  <a:pt x="8682" y="8907"/>
                  <a:pt x="6569" y="7830"/>
                  <a:pt x="5143" y="6061"/>
                </a:cubicBezTo>
                <a:cubicBezTo>
                  <a:pt x="4390" y="7351"/>
                  <a:pt x="4768" y="9004"/>
                  <a:pt x="6007" y="9838"/>
                </a:cubicBezTo>
                <a:cubicBezTo>
                  <a:pt x="5561" y="9826"/>
                  <a:pt x="5124" y="9707"/>
                  <a:pt x="4733" y="9490"/>
                </a:cubicBezTo>
                <a:lnTo>
                  <a:pt x="4733" y="9521"/>
                </a:lnTo>
                <a:cubicBezTo>
                  <a:pt x="4734" y="10865"/>
                  <a:pt x="5676" y="12023"/>
                  <a:pt x="6991" y="12298"/>
                </a:cubicBezTo>
                <a:cubicBezTo>
                  <a:pt x="6750" y="12361"/>
                  <a:pt x="6502" y="12392"/>
                  <a:pt x="6252" y="12390"/>
                </a:cubicBezTo>
                <a:cubicBezTo>
                  <a:pt x="6073" y="12394"/>
                  <a:pt x="5895" y="12378"/>
                  <a:pt x="5719" y="12342"/>
                </a:cubicBezTo>
                <a:cubicBezTo>
                  <a:pt x="6090" y="13490"/>
                  <a:pt x="7146" y="14279"/>
                  <a:pt x="8352" y="14311"/>
                </a:cubicBezTo>
                <a:cubicBezTo>
                  <a:pt x="7356" y="15092"/>
                  <a:pt x="6126" y="15517"/>
                  <a:pt x="4860" y="15516"/>
                </a:cubicBezTo>
                <a:cubicBezTo>
                  <a:pt x="4635" y="15518"/>
                  <a:pt x="4410" y="15505"/>
                  <a:pt x="4186" y="15477"/>
                </a:cubicBezTo>
                <a:cubicBezTo>
                  <a:pt x="7913" y="17867"/>
                  <a:pt x="12872" y="16784"/>
                  <a:pt x="15262" y="13057"/>
                </a:cubicBezTo>
                <a:cubicBezTo>
                  <a:pt x="16095" y="11759"/>
                  <a:pt x="16535" y="10247"/>
                  <a:pt x="16530" y="8704"/>
                </a:cubicBezTo>
                <a:cubicBezTo>
                  <a:pt x="16530" y="8580"/>
                  <a:pt x="16526" y="8459"/>
                  <a:pt x="16520" y="8339"/>
                </a:cubicBezTo>
                <a:cubicBezTo>
                  <a:pt x="17076" y="7940"/>
                  <a:pt x="17555" y="7443"/>
                  <a:pt x="17932" y="6872"/>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483" name="Shape"/>
          <p:cNvSpPr/>
          <p:nvPr/>
        </p:nvSpPr>
        <p:spPr>
          <a:xfrm>
            <a:off x="2843141" y="6168021"/>
            <a:ext cx="635251" cy="635126"/>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3" y="0"/>
                  <a:pt x="4802" y="1014"/>
                  <a:pt x="2881" y="3024"/>
                </a:cubicBezTo>
                <a:cubicBezTo>
                  <a:pt x="-960" y="7045"/>
                  <a:pt x="-960" y="13559"/>
                  <a:pt x="2881" y="17579"/>
                </a:cubicBezTo>
                <a:cubicBezTo>
                  <a:pt x="6722" y="21600"/>
                  <a:pt x="12958" y="21600"/>
                  <a:pt x="16799" y="17579"/>
                </a:cubicBezTo>
                <a:cubicBezTo>
                  <a:pt x="20640" y="13559"/>
                  <a:pt x="20640" y="7045"/>
                  <a:pt x="16799" y="3024"/>
                </a:cubicBezTo>
                <a:cubicBezTo>
                  <a:pt x="14878" y="1014"/>
                  <a:pt x="12357" y="0"/>
                  <a:pt x="9840" y="0"/>
                </a:cubicBezTo>
                <a:close/>
                <a:moveTo>
                  <a:pt x="9840" y="5933"/>
                </a:moveTo>
                <a:cubicBezTo>
                  <a:pt x="9840" y="5933"/>
                  <a:pt x="13568" y="5936"/>
                  <a:pt x="14500" y="6203"/>
                </a:cubicBezTo>
                <a:cubicBezTo>
                  <a:pt x="15010" y="6347"/>
                  <a:pt x="15408" y="6762"/>
                  <a:pt x="15545" y="7297"/>
                </a:cubicBezTo>
                <a:cubicBezTo>
                  <a:pt x="15800" y="8273"/>
                  <a:pt x="15791" y="10308"/>
                  <a:pt x="15791" y="10308"/>
                </a:cubicBezTo>
                <a:cubicBezTo>
                  <a:pt x="15791" y="10308"/>
                  <a:pt x="15790" y="12330"/>
                  <a:pt x="15545" y="13307"/>
                </a:cubicBezTo>
                <a:cubicBezTo>
                  <a:pt x="15408" y="13841"/>
                  <a:pt x="15010" y="14270"/>
                  <a:pt x="14500" y="14414"/>
                </a:cubicBezTo>
                <a:cubicBezTo>
                  <a:pt x="13568" y="14671"/>
                  <a:pt x="9840" y="14671"/>
                  <a:pt x="9840" y="14671"/>
                </a:cubicBezTo>
                <a:cubicBezTo>
                  <a:pt x="9840" y="14671"/>
                  <a:pt x="6122" y="14668"/>
                  <a:pt x="5180" y="14401"/>
                </a:cubicBezTo>
                <a:cubicBezTo>
                  <a:pt x="4670" y="14257"/>
                  <a:pt x="4273" y="13841"/>
                  <a:pt x="4135" y="13307"/>
                </a:cubicBezTo>
                <a:cubicBezTo>
                  <a:pt x="3890" y="12341"/>
                  <a:pt x="3889" y="10295"/>
                  <a:pt x="3889" y="10295"/>
                </a:cubicBezTo>
                <a:cubicBezTo>
                  <a:pt x="3889" y="10295"/>
                  <a:pt x="3890" y="8273"/>
                  <a:pt x="4135" y="7297"/>
                </a:cubicBezTo>
                <a:cubicBezTo>
                  <a:pt x="4272" y="6762"/>
                  <a:pt x="4680" y="6334"/>
                  <a:pt x="5180" y="6190"/>
                </a:cubicBezTo>
                <a:cubicBezTo>
                  <a:pt x="6112" y="5933"/>
                  <a:pt x="9840" y="5933"/>
                  <a:pt x="9840" y="5933"/>
                </a:cubicBezTo>
                <a:close/>
                <a:moveTo>
                  <a:pt x="8660" y="8429"/>
                </a:moveTo>
                <a:lnTo>
                  <a:pt x="8660" y="12174"/>
                </a:lnTo>
                <a:lnTo>
                  <a:pt x="11758" y="10295"/>
                </a:lnTo>
                <a:lnTo>
                  <a:pt x="8660" y="8429"/>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484" name="Triangle"/>
          <p:cNvSpPr/>
          <p:nvPr/>
        </p:nvSpPr>
        <p:spPr>
          <a:xfrm rot="5400000">
            <a:off x="15163217" y="8330004"/>
            <a:ext cx="148470" cy="1484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lose/>
              </a:path>
            </a:pathLst>
          </a:custGeom>
          <a:solidFill>
            <a:srgbClr val="A7A7A7"/>
          </a:solidFill>
          <a:ln w="12700">
            <a:miter lim="400000"/>
          </a:ln>
        </p:spPr>
        <p:txBody>
          <a:bodyPr lIns="0" tIns="0" rIns="0" bIns="0" anchor="ctr"/>
          <a:lstStyle/>
          <a:p>
            <a:pPr>
              <a:defRPr>
                <a:solidFill>
                  <a:srgbClr val="525455"/>
                </a:solidFill>
              </a:defRPr>
            </a:pPr>
            <a:endParaRPr/>
          </a:p>
        </p:txBody>
      </p:sp>
      <p:sp>
        <p:nvSpPr>
          <p:cNvPr id="485" name="Triangle"/>
          <p:cNvSpPr/>
          <p:nvPr/>
        </p:nvSpPr>
        <p:spPr>
          <a:xfrm rot="16200000">
            <a:off x="15140978" y="9717245"/>
            <a:ext cx="148470" cy="1484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21600"/>
                </a:lnTo>
                <a:lnTo>
                  <a:pt x="21600" y="21600"/>
                </a:lnTo>
                <a:close/>
              </a:path>
            </a:pathLst>
          </a:custGeom>
          <a:solidFill>
            <a:srgbClr val="A7A7A7"/>
          </a:solidFill>
          <a:ln w="12700">
            <a:miter lim="400000"/>
          </a:ln>
        </p:spPr>
        <p:txBody>
          <a:bodyPr lIns="0" tIns="0" rIns="0" bIns="0" anchor="ctr"/>
          <a:lstStyle/>
          <a:p>
            <a:pPr>
              <a:defRPr>
                <a:solidFill>
                  <a:srgbClr val="525455"/>
                </a:solidFill>
              </a:defRPr>
            </a:pPr>
            <a:endParaRPr/>
          </a:p>
        </p:txBody>
      </p:sp>
      <p:grpSp>
        <p:nvGrpSpPr>
          <p:cNvPr id="488" name="Group"/>
          <p:cNvGrpSpPr/>
          <p:nvPr/>
        </p:nvGrpSpPr>
        <p:grpSpPr>
          <a:xfrm>
            <a:off x="8584238" y="7150003"/>
            <a:ext cx="1270001" cy="1270001"/>
            <a:chOff x="0" y="0"/>
            <a:chExt cx="1270000" cy="1270000"/>
          </a:xfrm>
        </p:grpSpPr>
        <p:sp>
          <p:nvSpPr>
            <p:cNvPr id="486" name="Circle"/>
            <p:cNvSpPr/>
            <p:nvPr/>
          </p:nvSpPr>
          <p:spPr>
            <a:xfrm>
              <a:off x="0" y="0"/>
              <a:ext cx="1270000" cy="1270000"/>
            </a:xfrm>
            <a:prstGeom prst="ellipse">
              <a:avLst/>
            </a:prstGeom>
            <a:solidFill>
              <a:schemeClr val="accent1"/>
            </a:solidFill>
            <a:ln w="12700" cap="flat">
              <a:noFill/>
              <a:miter lim="400000"/>
            </a:ln>
            <a:effectLst/>
          </p:spPr>
          <p:txBody>
            <a:bodyPr wrap="square" lIns="0" tIns="0" rIns="0" bIns="0" numCol="1" anchor="ctr">
              <a:noAutofit/>
            </a:bodyPr>
            <a:lstStyle/>
            <a:p>
              <a:endParaRPr/>
            </a:p>
          </p:txBody>
        </p:sp>
        <p:sp>
          <p:nvSpPr>
            <p:cNvPr id="487" name="Freeform 809"/>
            <p:cNvSpPr/>
            <p:nvPr/>
          </p:nvSpPr>
          <p:spPr>
            <a:xfrm>
              <a:off x="343609" y="383893"/>
              <a:ext cx="577810" cy="451414"/>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2458" y="7089"/>
                  </a:lnTo>
                  <a:lnTo>
                    <a:pt x="10800" y="7089"/>
                  </a:lnTo>
                  <a:cubicBezTo>
                    <a:pt x="10800" y="5044"/>
                    <a:pt x="12110" y="3390"/>
                    <a:pt x="13708" y="3390"/>
                  </a:cubicBezTo>
                  <a:cubicBezTo>
                    <a:pt x="15306" y="3390"/>
                    <a:pt x="16598" y="5044"/>
                    <a:pt x="16598" y="7089"/>
                  </a:cubicBezTo>
                  <a:lnTo>
                    <a:pt x="19765" y="7089"/>
                  </a:lnTo>
                  <a:lnTo>
                    <a:pt x="19765" y="13890"/>
                  </a:lnTo>
                  <a:cubicBezTo>
                    <a:pt x="19922" y="13920"/>
                    <a:pt x="20065" y="13970"/>
                    <a:pt x="20215" y="14023"/>
                  </a:cubicBezTo>
                  <a:lnTo>
                    <a:pt x="21600" y="4209"/>
                  </a:lnTo>
                  <a:lnTo>
                    <a:pt x="3462" y="0"/>
                  </a:lnTo>
                  <a:close/>
                  <a:moveTo>
                    <a:pt x="13708" y="5073"/>
                  </a:moveTo>
                  <a:cubicBezTo>
                    <a:pt x="12835" y="5073"/>
                    <a:pt x="12115" y="5972"/>
                    <a:pt x="12115" y="7089"/>
                  </a:cubicBezTo>
                  <a:cubicBezTo>
                    <a:pt x="12115" y="8207"/>
                    <a:pt x="12835" y="9105"/>
                    <a:pt x="13708" y="9105"/>
                  </a:cubicBezTo>
                  <a:cubicBezTo>
                    <a:pt x="14581" y="9105"/>
                    <a:pt x="15283" y="8207"/>
                    <a:pt x="15283" y="7089"/>
                  </a:cubicBezTo>
                  <a:cubicBezTo>
                    <a:pt x="15283" y="5972"/>
                    <a:pt x="14581" y="5073"/>
                    <a:pt x="13708" y="5073"/>
                  </a:cubicBezTo>
                  <a:close/>
                  <a:moveTo>
                    <a:pt x="0" y="8773"/>
                  </a:moveTo>
                  <a:lnTo>
                    <a:pt x="0" y="21600"/>
                  </a:lnTo>
                  <a:lnTo>
                    <a:pt x="16408" y="21600"/>
                  </a:lnTo>
                  <a:cubicBezTo>
                    <a:pt x="15868" y="20778"/>
                    <a:pt x="15542" y="19720"/>
                    <a:pt x="15542" y="18565"/>
                  </a:cubicBezTo>
                  <a:cubicBezTo>
                    <a:pt x="15542" y="16309"/>
                    <a:pt x="16795" y="14422"/>
                    <a:pt x="18450" y="13957"/>
                  </a:cubicBezTo>
                  <a:lnTo>
                    <a:pt x="18450" y="8773"/>
                  </a:lnTo>
                  <a:lnTo>
                    <a:pt x="16287" y="8773"/>
                  </a:lnTo>
                  <a:cubicBezTo>
                    <a:pt x="15806" y="9972"/>
                    <a:pt x="14831" y="10811"/>
                    <a:pt x="13708" y="10811"/>
                  </a:cubicBezTo>
                  <a:cubicBezTo>
                    <a:pt x="12584" y="10811"/>
                    <a:pt x="11610" y="9972"/>
                    <a:pt x="11129" y="8773"/>
                  </a:cubicBezTo>
                  <a:lnTo>
                    <a:pt x="0" y="8773"/>
                  </a:lnTo>
                  <a:close/>
                  <a:moveTo>
                    <a:pt x="9225" y="11143"/>
                  </a:moveTo>
                  <a:cubicBezTo>
                    <a:pt x="10971" y="11143"/>
                    <a:pt x="12375" y="12940"/>
                    <a:pt x="12375" y="15175"/>
                  </a:cubicBezTo>
                  <a:cubicBezTo>
                    <a:pt x="12375" y="17411"/>
                    <a:pt x="10971" y="19230"/>
                    <a:pt x="9225" y="19230"/>
                  </a:cubicBezTo>
                  <a:cubicBezTo>
                    <a:pt x="7479" y="19230"/>
                    <a:pt x="6058" y="17410"/>
                    <a:pt x="6058" y="15175"/>
                  </a:cubicBezTo>
                  <a:cubicBezTo>
                    <a:pt x="6058" y="12941"/>
                    <a:pt x="7479" y="11143"/>
                    <a:pt x="9225" y="11143"/>
                  </a:cubicBezTo>
                  <a:close/>
                  <a:moveTo>
                    <a:pt x="19229" y="15530"/>
                  </a:moveTo>
                  <a:cubicBezTo>
                    <a:pt x="17919" y="15530"/>
                    <a:pt x="16858" y="16889"/>
                    <a:pt x="16858" y="18565"/>
                  </a:cubicBezTo>
                  <a:cubicBezTo>
                    <a:pt x="16858" y="20241"/>
                    <a:pt x="17919" y="21600"/>
                    <a:pt x="19229" y="21600"/>
                  </a:cubicBezTo>
                  <a:cubicBezTo>
                    <a:pt x="20538" y="21600"/>
                    <a:pt x="21600" y="20241"/>
                    <a:pt x="21600" y="18565"/>
                  </a:cubicBezTo>
                  <a:cubicBezTo>
                    <a:pt x="21600" y="16889"/>
                    <a:pt x="20538" y="15530"/>
                    <a:pt x="19229" y="15530"/>
                  </a:cubicBezTo>
                  <a:close/>
                </a:path>
              </a:pathLst>
            </a:custGeom>
            <a:solidFill>
              <a:srgbClr val="FFFFFF"/>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p>
          </p:txBody>
        </p:sp>
      </p:grpSp>
      <p:grpSp>
        <p:nvGrpSpPr>
          <p:cNvPr id="491" name="Group"/>
          <p:cNvGrpSpPr/>
          <p:nvPr/>
        </p:nvGrpSpPr>
        <p:grpSpPr>
          <a:xfrm>
            <a:off x="12601761" y="7044301"/>
            <a:ext cx="361282" cy="361281"/>
            <a:chOff x="0" y="0"/>
            <a:chExt cx="361280" cy="361280"/>
          </a:xfrm>
        </p:grpSpPr>
        <p:sp>
          <p:nvSpPr>
            <p:cNvPr id="489" name="Circle"/>
            <p:cNvSpPr/>
            <p:nvPr/>
          </p:nvSpPr>
          <p:spPr>
            <a:xfrm>
              <a:off x="0" y="0"/>
              <a:ext cx="361281" cy="361281"/>
            </a:xfrm>
            <a:prstGeom prst="ellipse">
              <a:avLst/>
            </a:prstGeom>
            <a:solidFill>
              <a:srgbClr val="A7A7A7"/>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490" name="Freeform 91"/>
            <p:cNvSpPr/>
            <p:nvPr/>
          </p:nvSpPr>
          <p:spPr>
            <a:xfrm>
              <a:off x="104056" y="107786"/>
              <a:ext cx="153169" cy="145708"/>
            </a:xfrm>
            <a:custGeom>
              <a:avLst/>
              <a:gdLst/>
              <a:ahLst/>
              <a:cxnLst>
                <a:cxn ang="0">
                  <a:pos x="wd2" y="hd2"/>
                </a:cxn>
                <a:cxn ang="5400000">
                  <a:pos x="wd2" y="hd2"/>
                </a:cxn>
                <a:cxn ang="10800000">
                  <a:pos x="wd2" y="hd2"/>
                </a:cxn>
                <a:cxn ang="16200000">
                  <a:pos x="wd2" y="hd2"/>
                </a:cxn>
              </a:cxnLst>
              <a:rect l="0" t="0" r="r" b="b"/>
              <a:pathLst>
                <a:path w="21200" h="21588" extrusionOk="0">
                  <a:moveTo>
                    <a:pt x="20573" y="720"/>
                  </a:moveTo>
                  <a:lnTo>
                    <a:pt x="20467" y="606"/>
                  </a:lnTo>
                  <a:cubicBezTo>
                    <a:pt x="20091" y="206"/>
                    <a:pt x="19582" y="-12"/>
                    <a:pt x="19053" y="0"/>
                  </a:cubicBezTo>
                  <a:cubicBezTo>
                    <a:pt x="18525" y="11"/>
                    <a:pt x="18024" y="254"/>
                    <a:pt x="17665" y="671"/>
                  </a:cubicBezTo>
                  <a:lnTo>
                    <a:pt x="6825" y="13328"/>
                  </a:lnTo>
                  <a:lnTo>
                    <a:pt x="6612" y="13426"/>
                  </a:lnTo>
                  <a:lnTo>
                    <a:pt x="6405" y="13324"/>
                  </a:lnTo>
                  <a:lnTo>
                    <a:pt x="3715" y="9962"/>
                  </a:lnTo>
                  <a:cubicBezTo>
                    <a:pt x="3326" y="9477"/>
                    <a:pt x="2767" y="9187"/>
                    <a:pt x="2170" y="9162"/>
                  </a:cubicBezTo>
                  <a:cubicBezTo>
                    <a:pt x="1573" y="9136"/>
                    <a:pt x="992" y="9381"/>
                    <a:pt x="570" y="9831"/>
                  </a:cubicBezTo>
                  <a:cubicBezTo>
                    <a:pt x="-103" y="10553"/>
                    <a:pt x="-191" y="11689"/>
                    <a:pt x="363" y="12519"/>
                  </a:cubicBezTo>
                  <a:lnTo>
                    <a:pt x="5911" y="20836"/>
                  </a:lnTo>
                  <a:cubicBezTo>
                    <a:pt x="6227" y="21309"/>
                    <a:pt x="6736" y="21588"/>
                    <a:pt x="7278" y="21588"/>
                  </a:cubicBezTo>
                  <a:lnTo>
                    <a:pt x="7762" y="21588"/>
                  </a:lnTo>
                  <a:cubicBezTo>
                    <a:pt x="8675" y="21588"/>
                    <a:pt x="9529" y="21111"/>
                    <a:pt x="10046" y="20308"/>
                  </a:cubicBezTo>
                  <a:lnTo>
                    <a:pt x="20820" y="3650"/>
                  </a:lnTo>
                  <a:cubicBezTo>
                    <a:pt x="21409" y="2739"/>
                    <a:pt x="21302" y="1505"/>
                    <a:pt x="20573" y="720"/>
                  </a:cubicBezTo>
                  <a:close/>
                </a:path>
              </a:pathLst>
            </a:custGeom>
            <a:solidFill>
              <a:srgbClr val="F7F5F6"/>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p>
          </p:txBody>
        </p:sp>
      </p:gr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 name="Shape"/>
          <p:cNvSpPr/>
          <p:nvPr/>
        </p:nvSpPr>
        <p:spPr>
          <a:xfrm rot="10800000">
            <a:off x="7043428" y="3732536"/>
            <a:ext cx="2286001" cy="1016001"/>
          </a:xfrm>
          <a:custGeom>
            <a:avLst/>
            <a:gdLst/>
            <a:ahLst/>
            <a:cxnLst>
              <a:cxn ang="0">
                <a:pos x="wd2" y="hd2"/>
              </a:cxn>
              <a:cxn ang="5400000">
                <a:pos x="wd2" y="hd2"/>
              </a:cxn>
              <a:cxn ang="10800000">
                <a:pos x="wd2" y="hd2"/>
              </a:cxn>
              <a:cxn ang="16200000">
                <a:pos x="wd2" y="hd2"/>
              </a:cxn>
            </a:cxnLst>
            <a:rect l="0" t="0" r="r" b="b"/>
            <a:pathLst>
              <a:path w="21600" h="21600" extrusionOk="0">
                <a:moveTo>
                  <a:pt x="15516" y="15951"/>
                </a:moveTo>
                <a:lnTo>
                  <a:pt x="15516" y="21600"/>
                </a:lnTo>
                <a:lnTo>
                  <a:pt x="21600" y="10800"/>
                </a:lnTo>
                <a:lnTo>
                  <a:pt x="15516" y="0"/>
                </a:lnTo>
                <a:lnTo>
                  <a:pt x="15516" y="5649"/>
                </a:lnTo>
                <a:lnTo>
                  <a:pt x="0" y="5649"/>
                </a:lnTo>
                <a:lnTo>
                  <a:pt x="0" y="15951"/>
                </a:lnTo>
                <a:lnTo>
                  <a:pt x="15516"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p>
        </p:txBody>
      </p:sp>
      <p:sp>
        <p:nvSpPr>
          <p:cNvPr id="494" name="Shape"/>
          <p:cNvSpPr/>
          <p:nvPr/>
        </p:nvSpPr>
        <p:spPr>
          <a:xfrm rot="10800000">
            <a:off x="5632565" y="6455924"/>
            <a:ext cx="3810001" cy="1016001"/>
          </a:xfrm>
          <a:custGeom>
            <a:avLst/>
            <a:gdLst/>
            <a:ahLst/>
            <a:cxnLst>
              <a:cxn ang="0">
                <a:pos x="wd2" y="hd2"/>
              </a:cxn>
              <a:cxn ang="5400000">
                <a:pos x="wd2" y="hd2"/>
              </a:cxn>
              <a:cxn ang="10800000">
                <a:pos x="wd2" y="hd2"/>
              </a:cxn>
              <a:cxn ang="16200000">
                <a:pos x="wd2" y="hd2"/>
              </a:cxn>
            </a:cxnLst>
            <a:rect l="0" t="0" r="r" b="b"/>
            <a:pathLst>
              <a:path w="21600" h="21600" extrusionOk="0">
                <a:moveTo>
                  <a:pt x="17950" y="15951"/>
                </a:moveTo>
                <a:lnTo>
                  <a:pt x="17950" y="21600"/>
                </a:lnTo>
                <a:lnTo>
                  <a:pt x="21600" y="10800"/>
                </a:lnTo>
                <a:lnTo>
                  <a:pt x="17950" y="0"/>
                </a:lnTo>
                <a:lnTo>
                  <a:pt x="17950" y="5649"/>
                </a:lnTo>
                <a:lnTo>
                  <a:pt x="0" y="5649"/>
                </a:lnTo>
                <a:lnTo>
                  <a:pt x="0" y="15951"/>
                </a:lnTo>
                <a:lnTo>
                  <a:pt x="17950"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p>
        </p:txBody>
      </p:sp>
      <p:sp>
        <p:nvSpPr>
          <p:cNvPr id="495" name="Shape"/>
          <p:cNvSpPr/>
          <p:nvPr/>
        </p:nvSpPr>
        <p:spPr>
          <a:xfrm rot="10800000">
            <a:off x="4901911" y="9316599"/>
            <a:ext cx="4699001" cy="1016001"/>
          </a:xfrm>
          <a:custGeom>
            <a:avLst/>
            <a:gdLst/>
            <a:ahLst/>
            <a:cxnLst>
              <a:cxn ang="0">
                <a:pos x="wd2" y="hd2"/>
              </a:cxn>
              <a:cxn ang="5400000">
                <a:pos x="wd2" y="hd2"/>
              </a:cxn>
              <a:cxn ang="10800000">
                <a:pos x="wd2" y="hd2"/>
              </a:cxn>
              <a:cxn ang="16200000">
                <a:pos x="wd2" y="hd2"/>
              </a:cxn>
            </a:cxnLst>
            <a:rect l="0" t="0" r="r" b="b"/>
            <a:pathLst>
              <a:path w="21600" h="21600" extrusionOk="0">
                <a:moveTo>
                  <a:pt x="18640" y="15951"/>
                </a:moveTo>
                <a:lnTo>
                  <a:pt x="18640" y="21600"/>
                </a:lnTo>
                <a:lnTo>
                  <a:pt x="21600" y="10800"/>
                </a:lnTo>
                <a:lnTo>
                  <a:pt x="18640" y="0"/>
                </a:lnTo>
                <a:lnTo>
                  <a:pt x="18640" y="5649"/>
                </a:lnTo>
                <a:lnTo>
                  <a:pt x="0" y="5649"/>
                </a:lnTo>
                <a:lnTo>
                  <a:pt x="0" y="15951"/>
                </a:lnTo>
                <a:lnTo>
                  <a:pt x="18640"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p>
        </p:txBody>
      </p:sp>
      <p:sp>
        <p:nvSpPr>
          <p:cNvPr id="49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
        <p:nvSpPr>
          <p:cNvPr id="497" name="Rounded Rectangle"/>
          <p:cNvSpPr/>
          <p:nvPr/>
        </p:nvSpPr>
        <p:spPr>
          <a:xfrm>
            <a:off x="2049639" y="8451850"/>
            <a:ext cx="762001" cy="2720099"/>
          </a:xfrm>
          <a:prstGeom prst="roundRect">
            <a:avLst>
              <a:gd name="adj" fmla="val 50000"/>
            </a:avLst>
          </a:pr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498" name="Rounded Rectangle"/>
          <p:cNvSpPr/>
          <p:nvPr/>
        </p:nvSpPr>
        <p:spPr>
          <a:xfrm>
            <a:off x="2049639" y="5603875"/>
            <a:ext cx="762001" cy="2720099"/>
          </a:xfrm>
          <a:prstGeom prst="roundRect">
            <a:avLst>
              <a:gd name="adj" fmla="val 50000"/>
            </a:avLst>
          </a:pr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499" name="Rounded Rectangle"/>
          <p:cNvSpPr/>
          <p:nvPr/>
        </p:nvSpPr>
        <p:spPr>
          <a:xfrm>
            <a:off x="2049639" y="2762250"/>
            <a:ext cx="762001" cy="2720099"/>
          </a:xfrm>
          <a:prstGeom prst="roundRect">
            <a:avLst>
              <a:gd name="adj" fmla="val 50000"/>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500" name="Shape"/>
          <p:cNvSpPr/>
          <p:nvPr/>
        </p:nvSpPr>
        <p:spPr>
          <a:xfrm>
            <a:off x="2941852" y="2767003"/>
            <a:ext cx="4382922" cy="2709820"/>
          </a:xfrm>
          <a:custGeom>
            <a:avLst/>
            <a:gdLst/>
            <a:ahLst/>
            <a:cxnLst>
              <a:cxn ang="0">
                <a:pos x="wd2" y="hd2"/>
              </a:cxn>
              <a:cxn ang="5400000">
                <a:pos x="wd2" y="hd2"/>
              </a:cxn>
              <a:cxn ang="10800000">
                <a:pos x="wd2" y="hd2"/>
              </a:cxn>
              <a:cxn ang="16200000">
                <a:pos x="wd2" y="hd2"/>
              </a:cxn>
            </a:cxnLst>
            <a:rect l="0" t="0" r="r" b="b"/>
            <a:pathLst>
              <a:path w="21579" h="21569" extrusionOk="0">
                <a:moveTo>
                  <a:pt x="705" y="3"/>
                </a:moveTo>
                <a:cubicBezTo>
                  <a:pt x="543" y="-14"/>
                  <a:pt x="382" y="66"/>
                  <a:pt x="253" y="230"/>
                </a:cubicBezTo>
                <a:cubicBezTo>
                  <a:pt x="102" y="423"/>
                  <a:pt x="9" y="712"/>
                  <a:pt x="0" y="1024"/>
                </a:cubicBezTo>
                <a:lnTo>
                  <a:pt x="42" y="20591"/>
                </a:lnTo>
                <a:cubicBezTo>
                  <a:pt x="41" y="20870"/>
                  <a:pt x="115" y="21137"/>
                  <a:pt x="246" y="21322"/>
                </a:cubicBezTo>
                <a:cubicBezTo>
                  <a:pt x="355" y="21476"/>
                  <a:pt x="495" y="21560"/>
                  <a:pt x="640" y="21558"/>
                </a:cubicBezTo>
                <a:lnTo>
                  <a:pt x="14602" y="21569"/>
                </a:lnTo>
                <a:cubicBezTo>
                  <a:pt x="14740" y="21577"/>
                  <a:pt x="14877" y="21522"/>
                  <a:pt x="14997" y="21409"/>
                </a:cubicBezTo>
                <a:cubicBezTo>
                  <a:pt x="15114" y="21298"/>
                  <a:pt x="15210" y="21136"/>
                  <a:pt x="15273" y="20942"/>
                </a:cubicBezTo>
                <a:lnTo>
                  <a:pt x="21479" y="1417"/>
                </a:lnTo>
                <a:cubicBezTo>
                  <a:pt x="21569" y="1216"/>
                  <a:pt x="21600" y="963"/>
                  <a:pt x="21565" y="722"/>
                </a:cubicBezTo>
                <a:cubicBezTo>
                  <a:pt x="21501" y="276"/>
                  <a:pt x="21241" y="-23"/>
                  <a:pt x="20960" y="25"/>
                </a:cubicBezTo>
                <a:lnTo>
                  <a:pt x="705" y="3"/>
                </a:lnTo>
                <a:close/>
              </a:path>
            </a:pathLst>
          </a:custGeom>
          <a:solidFill>
            <a:schemeClr val="accent1">
              <a:alpha val="50000"/>
            </a:schemeClr>
          </a:solidFill>
          <a:ln w="12700">
            <a:miter lim="400000"/>
          </a:ln>
        </p:spPr>
        <p:txBody>
          <a:bodyPr lIns="45718" tIns="45718" rIns="45718" bIns="45718"/>
          <a:lstStyle/>
          <a:p>
            <a:pPr>
              <a:defRPr>
                <a:solidFill>
                  <a:srgbClr val="525455"/>
                </a:solidFill>
              </a:defRPr>
            </a:pPr>
            <a:endParaRPr/>
          </a:p>
        </p:txBody>
      </p:sp>
      <p:sp>
        <p:nvSpPr>
          <p:cNvPr id="501" name="Shape"/>
          <p:cNvSpPr/>
          <p:nvPr/>
        </p:nvSpPr>
        <p:spPr>
          <a:xfrm>
            <a:off x="2945431" y="5601380"/>
            <a:ext cx="2908319" cy="2722034"/>
          </a:xfrm>
          <a:custGeom>
            <a:avLst/>
            <a:gdLst/>
            <a:ahLst/>
            <a:cxnLst>
              <a:cxn ang="0">
                <a:pos x="wd2" y="hd2"/>
              </a:cxn>
              <a:cxn ang="5400000">
                <a:pos x="wd2" y="hd2"/>
              </a:cxn>
              <a:cxn ang="10800000">
                <a:pos x="wd2" y="hd2"/>
              </a:cxn>
              <a:cxn ang="16200000">
                <a:pos x="wd2" y="hd2"/>
              </a:cxn>
            </a:cxnLst>
            <a:rect l="0" t="0" r="r" b="b"/>
            <a:pathLst>
              <a:path w="21563" h="21587" extrusionOk="0">
                <a:moveTo>
                  <a:pt x="982" y="0"/>
                </a:moveTo>
                <a:lnTo>
                  <a:pt x="20617" y="0"/>
                </a:lnTo>
                <a:cubicBezTo>
                  <a:pt x="21032" y="7"/>
                  <a:pt x="21397" y="298"/>
                  <a:pt x="21521" y="723"/>
                </a:cubicBezTo>
                <a:cubicBezTo>
                  <a:pt x="21598" y="988"/>
                  <a:pt x="21568" y="1277"/>
                  <a:pt x="21437" y="1517"/>
                </a:cubicBezTo>
                <a:lnTo>
                  <a:pt x="12084" y="20828"/>
                </a:lnTo>
                <a:cubicBezTo>
                  <a:pt x="12008" y="21036"/>
                  <a:pt x="11880" y="21216"/>
                  <a:pt x="11713" y="21349"/>
                </a:cubicBezTo>
                <a:cubicBezTo>
                  <a:pt x="11503" y="21516"/>
                  <a:pt x="11246" y="21600"/>
                  <a:pt x="10986" y="21586"/>
                </a:cubicBezTo>
                <a:lnTo>
                  <a:pt x="1019" y="21559"/>
                </a:lnTo>
                <a:cubicBezTo>
                  <a:pt x="763" y="21580"/>
                  <a:pt x="510" y="21487"/>
                  <a:pt x="320" y="21301"/>
                </a:cubicBezTo>
                <a:cubicBezTo>
                  <a:pt x="145" y="21130"/>
                  <a:pt x="38" y="20894"/>
                  <a:pt x="20" y="20640"/>
                </a:cubicBezTo>
                <a:lnTo>
                  <a:pt x="0" y="1096"/>
                </a:lnTo>
                <a:cubicBezTo>
                  <a:pt x="-2" y="845"/>
                  <a:pt x="78" y="601"/>
                  <a:pt x="225" y="406"/>
                </a:cubicBezTo>
                <a:cubicBezTo>
                  <a:pt x="411" y="160"/>
                  <a:pt x="687" y="12"/>
                  <a:pt x="982" y="0"/>
                </a:cubicBezTo>
                <a:close/>
              </a:path>
            </a:pathLst>
          </a:custGeom>
          <a:solidFill>
            <a:schemeClr val="accent2">
              <a:alpha val="50000"/>
            </a:schemeClr>
          </a:solidFill>
          <a:ln w="12700">
            <a:miter lim="400000"/>
          </a:ln>
        </p:spPr>
        <p:txBody>
          <a:bodyPr lIns="45718" tIns="45718" rIns="45718" bIns="45718"/>
          <a:lstStyle/>
          <a:p>
            <a:pPr>
              <a:defRPr>
                <a:solidFill>
                  <a:srgbClr val="525455"/>
                </a:solidFill>
              </a:defRPr>
            </a:pPr>
            <a:endParaRPr/>
          </a:p>
        </p:txBody>
      </p:sp>
      <p:sp>
        <p:nvSpPr>
          <p:cNvPr id="502" name="Rounded Rectangle"/>
          <p:cNvSpPr/>
          <p:nvPr/>
        </p:nvSpPr>
        <p:spPr>
          <a:xfrm>
            <a:off x="2941644" y="8451850"/>
            <a:ext cx="1567745" cy="2720099"/>
          </a:xfrm>
          <a:prstGeom prst="roundRect">
            <a:avLst>
              <a:gd name="adj" fmla="val 7958"/>
            </a:avLst>
          </a:prstGeom>
          <a:solidFill>
            <a:schemeClr val="accent3">
              <a:alpha val="50000"/>
            </a:schemeClr>
          </a:solidFill>
          <a:ln w="12700">
            <a:miter lim="400000"/>
          </a:ln>
        </p:spPr>
        <p:txBody>
          <a:bodyPr lIns="0" tIns="0" rIns="0" bIns="0" anchor="ctr"/>
          <a:lstStyle/>
          <a:p>
            <a:pPr>
              <a:defRPr>
                <a:solidFill>
                  <a:srgbClr val="525455"/>
                </a:solidFill>
              </a:defRPr>
            </a:pPr>
            <a:endParaRPr/>
          </a:p>
        </p:txBody>
      </p:sp>
      <p:grpSp>
        <p:nvGrpSpPr>
          <p:cNvPr id="505" name="Group"/>
          <p:cNvGrpSpPr/>
          <p:nvPr/>
        </p:nvGrpSpPr>
        <p:grpSpPr>
          <a:xfrm>
            <a:off x="3276468" y="10985563"/>
            <a:ext cx="898097" cy="898098"/>
            <a:chOff x="0" y="0"/>
            <a:chExt cx="898096" cy="898096"/>
          </a:xfrm>
        </p:grpSpPr>
        <p:sp>
          <p:nvSpPr>
            <p:cNvPr id="503" name="Circle"/>
            <p:cNvSpPr/>
            <p:nvPr/>
          </p:nvSpPr>
          <p:spPr>
            <a:xfrm>
              <a:off x="0" y="0"/>
              <a:ext cx="898097" cy="898097"/>
            </a:xfrm>
            <a:prstGeom prst="ellipse">
              <a:avLst/>
            </a:prstGeom>
            <a:solidFill>
              <a:srgbClr val="A7A7A7"/>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504" name="Freeform 902"/>
            <p:cNvSpPr/>
            <p:nvPr/>
          </p:nvSpPr>
          <p:spPr>
            <a:xfrm>
              <a:off x="358210" y="274107"/>
              <a:ext cx="217962" cy="349880"/>
            </a:xfrm>
            <a:custGeom>
              <a:avLst/>
              <a:gdLst/>
              <a:ahLst/>
              <a:cxnLst>
                <a:cxn ang="0">
                  <a:pos x="wd2" y="hd2"/>
                </a:cxn>
                <a:cxn ang="5400000">
                  <a:pos x="wd2" y="hd2"/>
                </a:cxn>
                <a:cxn ang="10800000">
                  <a:pos x="wd2" y="hd2"/>
                </a:cxn>
                <a:cxn ang="16200000">
                  <a:pos x="wd2" y="hd2"/>
                </a:cxn>
              </a:cxnLst>
              <a:rect l="0" t="0" r="r" b="b"/>
              <a:pathLst>
                <a:path w="21584" h="21600" extrusionOk="0">
                  <a:moveTo>
                    <a:pt x="20525" y="11862"/>
                  </a:moveTo>
                  <a:cubicBezTo>
                    <a:pt x="19910" y="11162"/>
                    <a:pt x="19052" y="10604"/>
                    <a:pt x="18153" y="10191"/>
                  </a:cubicBezTo>
                  <a:cubicBezTo>
                    <a:pt x="16562" y="9468"/>
                    <a:pt x="14886" y="9123"/>
                    <a:pt x="13341" y="8847"/>
                  </a:cubicBezTo>
                  <a:cubicBezTo>
                    <a:pt x="12181" y="8645"/>
                    <a:pt x="11071" y="8490"/>
                    <a:pt x="10101" y="8331"/>
                  </a:cubicBezTo>
                  <a:cubicBezTo>
                    <a:pt x="9376" y="8214"/>
                    <a:pt x="8732" y="8094"/>
                    <a:pt x="8220" y="7968"/>
                  </a:cubicBezTo>
                  <a:cubicBezTo>
                    <a:pt x="7443" y="7784"/>
                    <a:pt x="7039" y="7593"/>
                    <a:pt x="6917" y="7497"/>
                  </a:cubicBezTo>
                  <a:lnTo>
                    <a:pt x="6780" y="7352"/>
                  </a:lnTo>
                  <a:cubicBezTo>
                    <a:pt x="6747" y="7288"/>
                    <a:pt x="6700" y="7177"/>
                    <a:pt x="6700" y="6971"/>
                  </a:cubicBezTo>
                  <a:cubicBezTo>
                    <a:pt x="6700" y="6840"/>
                    <a:pt x="6741" y="6671"/>
                    <a:pt x="6838" y="6514"/>
                  </a:cubicBezTo>
                  <a:cubicBezTo>
                    <a:pt x="6988" y="6277"/>
                    <a:pt x="7205" y="6076"/>
                    <a:pt x="7657" y="5889"/>
                  </a:cubicBezTo>
                  <a:cubicBezTo>
                    <a:pt x="8112" y="5706"/>
                    <a:pt x="8893" y="5508"/>
                    <a:pt x="10348" y="5504"/>
                  </a:cubicBezTo>
                  <a:cubicBezTo>
                    <a:pt x="12471" y="5502"/>
                    <a:pt x="13683" y="5821"/>
                    <a:pt x="14205" y="6082"/>
                  </a:cubicBezTo>
                  <a:cubicBezTo>
                    <a:pt x="14476" y="6215"/>
                    <a:pt x="14613" y="6331"/>
                    <a:pt x="14715" y="6459"/>
                  </a:cubicBezTo>
                  <a:cubicBezTo>
                    <a:pt x="14812" y="6588"/>
                    <a:pt x="14876" y="6743"/>
                    <a:pt x="14880" y="6971"/>
                  </a:cubicBezTo>
                  <a:lnTo>
                    <a:pt x="21575" y="6971"/>
                  </a:lnTo>
                  <a:cubicBezTo>
                    <a:pt x="21577" y="6184"/>
                    <a:pt x="21314" y="5387"/>
                    <a:pt x="20755" y="4658"/>
                  </a:cubicBezTo>
                  <a:cubicBezTo>
                    <a:pt x="19924" y="3559"/>
                    <a:pt x="18425" y="2671"/>
                    <a:pt x="16616" y="2130"/>
                  </a:cubicBezTo>
                  <a:cubicBezTo>
                    <a:pt x="15846" y="1896"/>
                    <a:pt x="15011" y="1727"/>
                    <a:pt x="14137" y="1598"/>
                  </a:cubicBezTo>
                  <a:lnTo>
                    <a:pt x="14137" y="0"/>
                  </a:lnTo>
                  <a:lnTo>
                    <a:pt x="7441" y="0"/>
                  </a:lnTo>
                  <a:lnTo>
                    <a:pt x="7441" y="1523"/>
                  </a:lnTo>
                  <a:cubicBezTo>
                    <a:pt x="6890" y="1598"/>
                    <a:pt x="6352" y="1688"/>
                    <a:pt x="5848" y="1807"/>
                  </a:cubicBezTo>
                  <a:cubicBezTo>
                    <a:pt x="3845" y="2277"/>
                    <a:pt x="2289" y="3119"/>
                    <a:pt x="1345" y="4066"/>
                  </a:cubicBezTo>
                  <a:cubicBezTo>
                    <a:pt x="392" y="5016"/>
                    <a:pt x="2" y="6030"/>
                    <a:pt x="0" y="6971"/>
                  </a:cubicBezTo>
                  <a:cubicBezTo>
                    <a:pt x="-8" y="7919"/>
                    <a:pt x="373" y="8856"/>
                    <a:pt x="1133" y="9619"/>
                  </a:cubicBezTo>
                  <a:cubicBezTo>
                    <a:pt x="1790" y="10288"/>
                    <a:pt x="2679" y="10795"/>
                    <a:pt x="3576" y="11163"/>
                  </a:cubicBezTo>
                  <a:cubicBezTo>
                    <a:pt x="5165" y="11805"/>
                    <a:pt x="6785" y="12097"/>
                    <a:pt x="8291" y="12353"/>
                  </a:cubicBezTo>
                  <a:cubicBezTo>
                    <a:pt x="9422" y="12539"/>
                    <a:pt x="10497" y="12687"/>
                    <a:pt x="11435" y="12852"/>
                  </a:cubicBezTo>
                  <a:cubicBezTo>
                    <a:pt x="12135" y="12973"/>
                    <a:pt x="12755" y="13099"/>
                    <a:pt x="13246" y="13231"/>
                  </a:cubicBezTo>
                  <a:cubicBezTo>
                    <a:pt x="13992" y="13431"/>
                    <a:pt x="14373" y="13628"/>
                    <a:pt x="14549" y="13771"/>
                  </a:cubicBezTo>
                  <a:cubicBezTo>
                    <a:pt x="14640" y="13846"/>
                    <a:pt x="14706" y="13917"/>
                    <a:pt x="14768" y="14034"/>
                  </a:cubicBezTo>
                  <a:cubicBezTo>
                    <a:pt x="14828" y="14153"/>
                    <a:pt x="14884" y="14326"/>
                    <a:pt x="14884" y="14592"/>
                  </a:cubicBezTo>
                  <a:cubicBezTo>
                    <a:pt x="14882" y="14976"/>
                    <a:pt x="14768" y="15163"/>
                    <a:pt x="14671" y="15281"/>
                  </a:cubicBezTo>
                  <a:cubicBezTo>
                    <a:pt x="14592" y="15369"/>
                    <a:pt x="14507" y="15436"/>
                    <a:pt x="14348" y="15518"/>
                  </a:cubicBezTo>
                  <a:cubicBezTo>
                    <a:pt x="14109" y="15640"/>
                    <a:pt x="13662" y="15787"/>
                    <a:pt x="12970" y="15893"/>
                  </a:cubicBezTo>
                  <a:cubicBezTo>
                    <a:pt x="12285" y="16000"/>
                    <a:pt x="11379" y="16063"/>
                    <a:pt x="10354" y="16062"/>
                  </a:cubicBezTo>
                  <a:cubicBezTo>
                    <a:pt x="8782" y="16061"/>
                    <a:pt x="7853" y="15792"/>
                    <a:pt x="7379" y="15539"/>
                  </a:cubicBezTo>
                  <a:cubicBezTo>
                    <a:pt x="7135" y="15410"/>
                    <a:pt x="6988" y="15281"/>
                    <a:pt x="6878" y="15135"/>
                  </a:cubicBezTo>
                  <a:cubicBezTo>
                    <a:pt x="6770" y="14989"/>
                    <a:pt x="6706" y="14818"/>
                    <a:pt x="6702" y="14592"/>
                  </a:cubicBezTo>
                  <a:lnTo>
                    <a:pt x="7" y="14592"/>
                  </a:lnTo>
                  <a:cubicBezTo>
                    <a:pt x="4" y="15380"/>
                    <a:pt x="266" y="16163"/>
                    <a:pt x="789" y="16873"/>
                  </a:cubicBezTo>
                  <a:cubicBezTo>
                    <a:pt x="1568" y="17942"/>
                    <a:pt x="2940" y="18825"/>
                    <a:pt x="4614" y="19392"/>
                  </a:cubicBezTo>
                  <a:cubicBezTo>
                    <a:pt x="5488" y="19687"/>
                    <a:pt x="6441" y="19902"/>
                    <a:pt x="7450" y="20041"/>
                  </a:cubicBezTo>
                  <a:lnTo>
                    <a:pt x="7450" y="21600"/>
                  </a:lnTo>
                  <a:lnTo>
                    <a:pt x="14145" y="21600"/>
                  </a:lnTo>
                  <a:lnTo>
                    <a:pt x="14145" y="20008"/>
                  </a:lnTo>
                  <a:cubicBezTo>
                    <a:pt x="15067" y="19885"/>
                    <a:pt x="15976" y="19705"/>
                    <a:pt x="16850" y="19437"/>
                  </a:cubicBezTo>
                  <a:cubicBezTo>
                    <a:pt x="18166" y="19039"/>
                    <a:pt x="19423" y="18415"/>
                    <a:pt x="20291" y="17555"/>
                  </a:cubicBezTo>
                  <a:cubicBezTo>
                    <a:pt x="21167" y="16698"/>
                    <a:pt x="21592" y="15658"/>
                    <a:pt x="21584" y="14592"/>
                  </a:cubicBezTo>
                  <a:cubicBezTo>
                    <a:pt x="21584" y="13608"/>
                    <a:pt x="21234" y="12660"/>
                    <a:pt x="20525" y="11862"/>
                  </a:cubicBezTo>
                  <a:close/>
                </a:path>
              </a:pathLst>
            </a:custGeom>
            <a:solidFill>
              <a:srgbClr val="FFFFFF"/>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p>
          </p:txBody>
        </p:sp>
      </p:grpSp>
      <p:sp>
        <p:nvSpPr>
          <p:cNvPr id="50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rot="16200000">
            <a:off x="1390253" y="3932504"/>
            <a:ext cx="2038623"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Awareness</a:t>
            </a:r>
          </a:p>
        </p:txBody>
      </p:sp>
      <p:sp>
        <p:nvSpPr>
          <p:cNvPr id="50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rot="16200000">
            <a:off x="1390253" y="6790004"/>
            <a:ext cx="2038623"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Consideration</a:t>
            </a:r>
          </a:p>
        </p:txBody>
      </p:sp>
      <p:sp>
        <p:nvSpPr>
          <p:cNvPr id="50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rot="16200000">
            <a:off x="1390253" y="9609404"/>
            <a:ext cx="2038623"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Decision</a:t>
            </a:r>
          </a:p>
        </p:txBody>
      </p:sp>
      <p:sp>
        <p:nvSpPr>
          <p:cNvPr id="509" name="Venn diagram"/>
          <p:cNvSpPr txBox="1"/>
          <p:nvPr/>
        </p:nvSpPr>
        <p:spPr>
          <a:xfrm>
            <a:off x="9721951" y="3364236"/>
            <a:ext cx="2765130"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dirty="0">
                <a:solidFill>
                  <a:schemeClr val="tx2"/>
                </a:solidFill>
              </a:rPr>
              <a:t>Have realized and expressed symptoms of a potential problem of opportunity.</a:t>
            </a:r>
          </a:p>
        </p:txBody>
      </p:sp>
      <p:sp>
        <p:nvSpPr>
          <p:cNvPr id="510" name="Venn diagram"/>
          <p:cNvSpPr txBox="1"/>
          <p:nvPr/>
        </p:nvSpPr>
        <p:spPr>
          <a:xfrm>
            <a:off x="13593457" y="2705462"/>
            <a:ext cx="2644357"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000000"/>
                </a:solidFill>
              </a:defRPr>
            </a:lvl1pPr>
          </a:lstStyle>
          <a:p>
            <a:r>
              <a:rPr>
                <a:solidFill>
                  <a:schemeClr val="tx1"/>
                </a:solidFill>
              </a:rPr>
              <a:t>Research needs</a:t>
            </a:r>
          </a:p>
        </p:txBody>
      </p:sp>
      <p:sp>
        <p:nvSpPr>
          <p:cNvPr id="511" name="Venn diagram"/>
          <p:cNvSpPr txBox="1"/>
          <p:nvPr/>
        </p:nvSpPr>
        <p:spPr>
          <a:xfrm>
            <a:off x="13582750" y="3364236"/>
            <a:ext cx="2765130"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Research focused on vender neutral 3rd party information around identifying problem or symptoms.</a:t>
            </a:r>
          </a:p>
        </p:txBody>
      </p:sp>
      <p:sp>
        <p:nvSpPr>
          <p:cNvPr id="512" name="Venn diagram"/>
          <p:cNvSpPr txBox="1"/>
          <p:nvPr/>
        </p:nvSpPr>
        <p:spPr>
          <a:xfrm>
            <a:off x="17443550" y="3364236"/>
            <a:ext cx="2765130" cy="16414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1"/>
              </a:buClr>
              <a:buSzPct val="100000"/>
              <a:buChar char="-"/>
              <a:defRPr sz="2000">
                <a:solidFill>
                  <a:srgbClr val="535353"/>
                </a:solidFill>
                <a:latin typeface="+mn-lt"/>
                <a:ea typeface="+mn-ea"/>
                <a:cs typeface="+mn-cs"/>
                <a:sym typeface="DM Sans Regular"/>
              </a:defRPr>
            </a:pPr>
            <a:r>
              <a:rPr>
                <a:solidFill>
                  <a:schemeClr val="tx2"/>
                </a:solidFill>
              </a:rPr>
              <a:t>Analyst reports</a:t>
            </a:r>
          </a:p>
          <a:p>
            <a:pPr marL="180473" indent="-180473" algn="l">
              <a:buClr>
                <a:schemeClr val="accent1"/>
              </a:buClr>
              <a:buSzPct val="100000"/>
              <a:buChar char="-"/>
              <a:defRPr sz="2000">
                <a:solidFill>
                  <a:srgbClr val="535353"/>
                </a:solidFill>
                <a:latin typeface="+mn-lt"/>
                <a:ea typeface="+mn-ea"/>
                <a:cs typeface="+mn-cs"/>
                <a:sym typeface="DM Sans Regular"/>
              </a:defRPr>
            </a:pPr>
            <a:r>
              <a:rPr>
                <a:solidFill>
                  <a:schemeClr val="tx2"/>
                </a:solidFill>
              </a:rPr>
              <a:t>Research reports</a:t>
            </a:r>
          </a:p>
          <a:p>
            <a:pPr marL="180473" indent="-180473" algn="l">
              <a:buClr>
                <a:schemeClr val="accent1"/>
              </a:buClr>
              <a:buSzPct val="100000"/>
              <a:buChar char="-"/>
              <a:defRPr sz="2000">
                <a:solidFill>
                  <a:srgbClr val="535353"/>
                </a:solidFill>
                <a:latin typeface="+mn-lt"/>
                <a:ea typeface="+mn-ea"/>
                <a:cs typeface="+mn-cs"/>
                <a:sym typeface="DM Sans Regular"/>
              </a:defRPr>
            </a:pPr>
            <a:r>
              <a:rPr>
                <a:solidFill>
                  <a:schemeClr val="tx2"/>
                </a:solidFill>
              </a:rPr>
              <a:t>e-Guides &amp; eBooks</a:t>
            </a:r>
          </a:p>
          <a:p>
            <a:pPr marL="180473" indent="-180473" algn="l">
              <a:buClr>
                <a:schemeClr val="accent1"/>
              </a:buClr>
              <a:buSzPct val="100000"/>
              <a:buChar char="-"/>
              <a:defRPr sz="2000">
                <a:solidFill>
                  <a:srgbClr val="535353"/>
                </a:solidFill>
                <a:latin typeface="+mn-lt"/>
                <a:ea typeface="+mn-ea"/>
                <a:cs typeface="+mn-cs"/>
                <a:sym typeface="DM Sans Regular"/>
              </a:defRPr>
            </a:pPr>
            <a:r>
              <a:rPr>
                <a:solidFill>
                  <a:schemeClr val="tx2"/>
                </a:solidFill>
              </a:rPr>
              <a:t>Editorial content</a:t>
            </a:r>
          </a:p>
          <a:p>
            <a:pPr marL="180473" indent="-180473" algn="l">
              <a:buClr>
                <a:schemeClr val="accent1"/>
              </a:buClr>
              <a:buSzPct val="100000"/>
              <a:buChar char="-"/>
              <a:defRPr sz="2000">
                <a:solidFill>
                  <a:srgbClr val="535353"/>
                </a:solidFill>
                <a:latin typeface="+mn-lt"/>
                <a:ea typeface="+mn-ea"/>
                <a:cs typeface="+mn-cs"/>
                <a:sym typeface="DM Sans Regular"/>
              </a:defRPr>
            </a:pPr>
            <a:r>
              <a:rPr>
                <a:solidFill>
                  <a:schemeClr val="tx2"/>
                </a:solidFill>
              </a:rPr>
              <a:t>Educational content</a:t>
            </a:r>
          </a:p>
        </p:txBody>
      </p:sp>
      <p:sp>
        <p:nvSpPr>
          <p:cNvPr id="513" name="Venn diagram"/>
          <p:cNvSpPr txBox="1"/>
          <p:nvPr/>
        </p:nvSpPr>
        <p:spPr>
          <a:xfrm>
            <a:off x="9721951" y="6063166"/>
            <a:ext cx="2765130"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Have clearly defined and given a name to their problem or opportunity.</a:t>
            </a:r>
          </a:p>
        </p:txBody>
      </p:sp>
      <p:sp>
        <p:nvSpPr>
          <p:cNvPr id="514" name="Venn diagram"/>
          <p:cNvSpPr txBox="1"/>
          <p:nvPr/>
        </p:nvSpPr>
        <p:spPr>
          <a:xfrm>
            <a:off x="13582750" y="6063166"/>
            <a:ext cx="3251938"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Committed to researching and understanding all of the available approaches and methods to solving their defined proble or opportunity.</a:t>
            </a:r>
          </a:p>
        </p:txBody>
      </p:sp>
      <p:sp>
        <p:nvSpPr>
          <p:cNvPr id="515" name="Venn diagram"/>
          <p:cNvSpPr txBox="1"/>
          <p:nvPr/>
        </p:nvSpPr>
        <p:spPr>
          <a:xfrm>
            <a:off x="17443550" y="6063166"/>
            <a:ext cx="2765130" cy="16414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2"/>
              </a:buClr>
              <a:buSzPct val="100000"/>
              <a:buChar char="-"/>
              <a:defRPr sz="2000">
                <a:solidFill>
                  <a:srgbClr val="535353"/>
                </a:solidFill>
                <a:latin typeface="+mn-lt"/>
                <a:ea typeface="+mn-ea"/>
                <a:cs typeface="+mn-cs"/>
                <a:sym typeface="DM Sans Regular"/>
              </a:defRPr>
            </a:pPr>
            <a:r>
              <a:rPr>
                <a:solidFill>
                  <a:schemeClr val="tx2"/>
                </a:solidFill>
              </a:rPr>
              <a:t>Comparison white papers</a:t>
            </a:r>
          </a:p>
          <a:p>
            <a:pPr marL="180473" indent="-180473" algn="l">
              <a:buClr>
                <a:schemeClr val="accent2"/>
              </a:buClr>
              <a:buSzPct val="100000"/>
              <a:buChar char="-"/>
              <a:defRPr sz="2000">
                <a:solidFill>
                  <a:srgbClr val="535353"/>
                </a:solidFill>
                <a:latin typeface="+mn-lt"/>
                <a:ea typeface="+mn-ea"/>
                <a:cs typeface="+mn-cs"/>
                <a:sym typeface="DM Sans Regular"/>
              </a:defRPr>
            </a:pPr>
            <a:r>
              <a:rPr>
                <a:solidFill>
                  <a:schemeClr val="tx2"/>
                </a:solidFill>
              </a:rPr>
              <a:t>Expert Guides</a:t>
            </a:r>
          </a:p>
          <a:p>
            <a:pPr marL="180473" indent="-180473" algn="l">
              <a:buClr>
                <a:schemeClr val="accent2"/>
              </a:buClr>
              <a:buSzPct val="100000"/>
              <a:buChar char="-"/>
              <a:defRPr sz="2000">
                <a:solidFill>
                  <a:srgbClr val="535353"/>
                </a:solidFill>
                <a:latin typeface="+mn-lt"/>
                <a:ea typeface="+mn-ea"/>
                <a:cs typeface="+mn-cs"/>
                <a:sym typeface="DM Sans Regular"/>
              </a:defRPr>
            </a:pPr>
            <a:r>
              <a:rPr>
                <a:solidFill>
                  <a:schemeClr val="tx2"/>
                </a:solidFill>
              </a:rPr>
              <a:t>Live Interactions</a:t>
            </a:r>
          </a:p>
          <a:p>
            <a:pPr marL="180473" indent="-180473" algn="l">
              <a:buClr>
                <a:schemeClr val="accent2"/>
              </a:buClr>
              <a:buSzPct val="100000"/>
              <a:buChar char="-"/>
              <a:defRPr sz="2000">
                <a:solidFill>
                  <a:srgbClr val="535353"/>
                </a:solidFill>
                <a:latin typeface="+mn-lt"/>
                <a:ea typeface="+mn-ea"/>
                <a:cs typeface="+mn-cs"/>
                <a:sym typeface="DM Sans Regular"/>
              </a:defRPr>
            </a:pPr>
            <a:r>
              <a:rPr>
                <a:solidFill>
                  <a:schemeClr val="tx2"/>
                </a:solidFill>
              </a:rPr>
              <a:t>Web case and video</a:t>
            </a:r>
          </a:p>
        </p:txBody>
      </p:sp>
      <p:sp>
        <p:nvSpPr>
          <p:cNvPr id="516" name="Venn diagram"/>
          <p:cNvSpPr txBox="1"/>
          <p:nvPr/>
        </p:nvSpPr>
        <p:spPr>
          <a:xfrm>
            <a:off x="9721951" y="8929249"/>
            <a:ext cx="2765130"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Have defined their solution strategy, method, or approach</a:t>
            </a:r>
          </a:p>
        </p:txBody>
      </p:sp>
      <p:sp>
        <p:nvSpPr>
          <p:cNvPr id="517" name="Venn diagram"/>
          <p:cNvSpPr txBox="1"/>
          <p:nvPr/>
        </p:nvSpPr>
        <p:spPr>
          <a:xfrm>
            <a:off x="13582750" y="8929249"/>
            <a:ext cx="2765130" cy="22570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Researching supporting documentation, data, benchmarks or endorsement to make or recommend a final decision.</a:t>
            </a:r>
          </a:p>
        </p:txBody>
      </p:sp>
      <p:sp>
        <p:nvSpPr>
          <p:cNvPr id="518" name="Venn diagram"/>
          <p:cNvSpPr txBox="1"/>
          <p:nvPr/>
        </p:nvSpPr>
        <p:spPr>
          <a:xfrm>
            <a:off x="17443550" y="8929249"/>
            <a:ext cx="2765130" cy="22570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3"/>
              </a:buClr>
              <a:buSzPct val="100000"/>
              <a:buChar char="-"/>
              <a:defRPr sz="2000">
                <a:solidFill>
                  <a:srgbClr val="535353"/>
                </a:solidFill>
                <a:latin typeface="+mn-lt"/>
                <a:ea typeface="+mn-ea"/>
                <a:cs typeface="+mn-cs"/>
                <a:sym typeface="DM Sans Regular"/>
              </a:defRPr>
            </a:pPr>
            <a:r>
              <a:rPr>
                <a:solidFill>
                  <a:schemeClr val="tx2"/>
                </a:solidFill>
              </a:rPr>
              <a:t>Vender comparisons</a:t>
            </a:r>
          </a:p>
          <a:p>
            <a:pPr marL="180473" indent="-180473" algn="l">
              <a:buClr>
                <a:schemeClr val="accent3"/>
              </a:buClr>
              <a:buSzPct val="100000"/>
              <a:buChar char="-"/>
              <a:defRPr sz="2000">
                <a:solidFill>
                  <a:srgbClr val="535353"/>
                </a:solidFill>
                <a:latin typeface="+mn-lt"/>
                <a:ea typeface="+mn-ea"/>
                <a:cs typeface="+mn-cs"/>
                <a:sym typeface="DM Sans Regular"/>
              </a:defRPr>
            </a:pPr>
            <a:r>
              <a:rPr>
                <a:solidFill>
                  <a:schemeClr val="tx2"/>
                </a:solidFill>
              </a:rPr>
              <a:t>Product comparisons</a:t>
            </a:r>
          </a:p>
          <a:p>
            <a:pPr marL="180473" indent="-180473" algn="l">
              <a:buClr>
                <a:schemeClr val="accent3"/>
              </a:buClr>
              <a:buSzPct val="100000"/>
              <a:buChar char="-"/>
              <a:defRPr sz="2000">
                <a:solidFill>
                  <a:srgbClr val="535353"/>
                </a:solidFill>
                <a:latin typeface="+mn-lt"/>
                <a:ea typeface="+mn-ea"/>
                <a:cs typeface="+mn-cs"/>
                <a:sym typeface="DM Sans Regular"/>
              </a:defRPr>
            </a:pPr>
            <a:r>
              <a:rPr>
                <a:solidFill>
                  <a:schemeClr val="tx2"/>
                </a:solidFill>
              </a:rPr>
              <a:t>Case studies</a:t>
            </a:r>
          </a:p>
          <a:p>
            <a:pPr marL="180473" indent="-180473" algn="l">
              <a:buClr>
                <a:schemeClr val="accent3"/>
              </a:buClr>
              <a:buSzPct val="100000"/>
              <a:buChar char="-"/>
              <a:defRPr sz="2000">
                <a:solidFill>
                  <a:srgbClr val="535353"/>
                </a:solidFill>
                <a:latin typeface="+mn-lt"/>
                <a:ea typeface="+mn-ea"/>
                <a:cs typeface="+mn-cs"/>
                <a:sym typeface="DM Sans Regular"/>
              </a:defRPr>
            </a:pPr>
            <a:r>
              <a:rPr>
                <a:solidFill>
                  <a:schemeClr val="tx2"/>
                </a:solidFill>
              </a:rPr>
              <a:t>Trial download and Live demo</a:t>
            </a:r>
          </a:p>
          <a:p>
            <a:pPr marL="180473" indent="-180473" algn="l">
              <a:buClr>
                <a:schemeClr val="accent3"/>
              </a:buClr>
              <a:buSzPct val="100000"/>
              <a:buChar char="-"/>
              <a:defRPr sz="2000">
                <a:solidFill>
                  <a:srgbClr val="535353"/>
                </a:solidFill>
                <a:latin typeface="+mn-lt"/>
                <a:ea typeface="+mn-ea"/>
                <a:cs typeface="+mn-cs"/>
                <a:sym typeface="DM Sans Regular"/>
              </a:defRPr>
            </a:pPr>
            <a:r>
              <a:rPr>
                <a:solidFill>
                  <a:schemeClr val="tx2"/>
                </a:solidFill>
              </a:rPr>
              <a:t>Product literature</a:t>
            </a:r>
          </a:p>
        </p:txBody>
      </p:sp>
      <p:sp>
        <p:nvSpPr>
          <p:cNvPr id="519" name="Venn diagram"/>
          <p:cNvSpPr txBox="1"/>
          <p:nvPr/>
        </p:nvSpPr>
        <p:spPr>
          <a:xfrm>
            <a:off x="17618237" y="2705462"/>
            <a:ext cx="264435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000000"/>
                </a:solidFill>
              </a:defRPr>
            </a:lvl1pPr>
          </a:lstStyle>
          <a:p>
            <a:r>
              <a:rPr>
                <a:solidFill>
                  <a:schemeClr val="tx1"/>
                </a:solidFill>
              </a:rPr>
              <a:t>Content types</a:t>
            </a:r>
          </a:p>
        </p:txBody>
      </p:sp>
      <p:sp>
        <p:nvSpPr>
          <p:cNvPr id="520" name="Venn diagram"/>
          <p:cNvSpPr txBox="1"/>
          <p:nvPr/>
        </p:nvSpPr>
        <p:spPr>
          <a:xfrm>
            <a:off x="2770621" y="1130253"/>
            <a:ext cx="14876840"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a:solidFill>
                  <a:schemeClr val="tx1"/>
                </a:solidFill>
              </a:rPr>
              <a:t>Sales Funnel and Customer’s Journey</a:t>
            </a:r>
          </a:p>
        </p:txBody>
      </p:sp>
      <p:sp>
        <p:nvSpPr>
          <p:cNvPr id="521" name="Line"/>
          <p:cNvSpPr/>
          <p:nvPr/>
        </p:nvSpPr>
        <p:spPr>
          <a:xfrm flipV="1">
            <a:off x="2182787" y="5540190"/>
            <a:ext cx="20001686"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22" name="Line"/>
          <p:cNvSpPr/>
          <p:nvPr/>
        </p:nvSpPr>
        <p:spPr>
          <a:xfrm flipV="1">
            <a:off x="2182787" y="8379952"/>
            <a:ext cx="20001686"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525" name="Calendar 2023"/>
          <p:cNvSpPr txBox="1"/>
          <p:nvPr/>
        </p:nvSpPr>
        <p:spPr>
          <a:xfrm>
            <a:off x="5939543" y="1437210"/>
            <a:ext cx="12488172"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lvl1pPr>
          </a:lstStyle>
          <a:p>
            <a:r>
              <a:rPr dirty="0">
                <a:solidFill>
                  <a:schemeClr val="tx1"/>
                </a:solidFill>
              </a:rPr>
              <a:t>Online Marketing</a:t>
            </a:r>
          </a:p>
        </p:txBody>
      </p:sp>
      <p:sp>
        <p:nvSpPr>
          <p:cNvPr id="526" name="Calendar for the year 2023 by month. The first day of the week is Monday."/>
          <p:cNvSpPr txBox="1"/>
          <p:nvPr/>
        </p:nvSpPr>
        <p:spPr>
          <a:xfrm>
            <a:off x="4246184" y="2532415"/>
            <a:ext cx="158916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dirty="0">
                <a:solidFill>
                  <a:schemeClr val="tx2"/>
                </a:solidFill>
              </a:rPr>
              <a:t>Although online marketing or digital marketing uses the Internet quite often, it isn't limited to this channel.</a:t>
            </a:r>
          </a:p>
        </p:txBody>
      </p:sp>
      <p:sp>
        <p:nvSpPr>
          <p:cNvPr id="527" name="Rounded Rectangle"/>
          <p:cNvSpPr/>
          <p:nvPr/>
        </p:nvSpPr>
        <p:spPr>
          <a:xfrm>
            <a:off x="9119661" y="3615545"/>
            <a:ext cx="6127937" cy="2403366"/>
          </a:xfrm>
          <a:prstGeom prst="roundRect">
            <a:avLst>
              <a:gd name="adj" fmla="val 9257"/>
            </a:avLst>
          </a:prstGeom>
          <a:solidFill>
            <a:schemeClr val="accent1"/>
          </a:solidFill>
          <a:ln w="12700">
            <a:miter lim="400000"/>
          </a:ln>
        </p:spPr>
        <p:txBody>
          <a:bodyPr lIns="0" tIns="0" rIns="0" bIns="0" anchor="ctr"/>
          <a:lstStyle/>
          <a:p>
            <a:endParaRPr>
              <a:solidFill>
                <a:schemeClr val="bg1"/>
              </a:solidFill>
            </a:endParaRPr>
          </a:p>
        </p:txBody>
      </p:sp>
      <p:sp>
        <p:nvSpPr>
          <p:cNvPr id="528" name="Calendar for the year 2023 by month. The first day of the week is Monday."/>
          <p:cNvSpPr txBox="1"/>
          <p:nvPr/>
        </p:nvSpPr>
        <p:spPr>
          <a:xfrm>
            <a:off x="9281402" y="4275512"/>
            <a:ext cx="5804457"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FFFFFF"/>
                </a:solidFill>
              </a:defRPr>
            </a:lvl1pPr>
          </a:lstStyle>
          <a:p>
            <a:r>
              <a:rPr>
                <a:solidFill>
                  <a:schemeClr val="bg1"/>
                </a:solidFill>
              </a:rPr>
              <a:t>Other Online Marketing Channels:</a:t>
            </a:r>
          </a:p>
        </p:txBody>
      </p:sp>
      <p:sp>
        <p:nvSpPr>
          <p:cNvPr id="529" name="Line"/>
          <p:cNvSpPr/>
          <p:nvPr/>
        </p:nvSpPr>
        <p:spPr>
          <a:xfrm>
            <a:off x="4984975" y="6005865"/>
            <a:ext cx="6550763" cy="2398024"/>
          </a:xfrm>
          <a:custGeom>
            <a:avLst/>
            <a:gdLst/>
            <a:ahLst/>
            <a:cxnLst>
              <a:cxn ang="0">
                <a:pos x="wd2" y="hd2"/>
              </a:cxn>
              <a:cxn ang="5400000">
                <a:pos x="wd2" y="hd2"/>
              </a:cxn>
              <a:cxn ang="10800000">
                <a:pos x="wd2" y="hd2"/>
              </a:cxn>
              <a:cxn ang="16200000">
                <a:pos x="wd2" y="hd2"/>
              </a:cxn>
            </a:cxnLst>
            <a:rect l="0" t="0" r="r" b="b"/>
            <a:pathLst>
              <a:path w="21589" h="21600" extrusionOk="0">
                <a:moveTo>
                  <a:pt x="21587" y="0"/>
                </a:moveTo>
                <a:lnTo>
                  <a:pt x="21587" y="8339"/>
                </a:lnTo>
                <a:cubicBezTo>
                  <a:pt x="21600" y="8911"/>
                  <a:pt x="21529" y="9473"/>
                  <a:pt x="21389" y="9899"/>
                </a:cubicBezTo>
                <a:cubicBezTo>
                  <a:pt x="21224" y="10402"/>
                  <a:pt x="20983" y="10665"/>
                  <a:pt x="20737" y="10612"/>
                </a:cubicBezTo>
                <a:lnTo>
                  <a:pt x="775" y="10612"/>
                </a:lnTo>
                <a:cubicBezTo>
                  <a:pt x="567" y="10621"/>
                  <a:pt x="369" y="10855"/>
                  <a:pt x="224" y="11261"/>
                </a:cubicBezTo>
                <a:cubicBezTo>
                  <a:pt x="84" y="11654"/>
                  <a:pt x="4" y="12178"/>
                  <a:pt x="0" y="12726"/>
                </a:cubicBezTo>
                <a:lnTo>
                  <a:pt x="0" y="21600"/>
                </a:lnTo>
              </a:path>
            </a:pathLst>
          </a:custGeom>
          <a:ln w="38100">
            <a:solidFill>
              <a:srgbClr val="A7A7A7"/>
            </a:solidFill>
          </a:ln>
        </p:spPr>
        <p:txBody>
          <a:bodyPr lIns="45718" tIns="45718" rIns="45718" bIns="45718"/>
          <a:lstStyle/>
          <a:p>
            <a:endParaRPr>
              <a:solidFill>
                <a:schemeClr val="bg1"/>
              </a:solidFill>
            </a:endParaRPr>
          </a:p>
        </p:txBody>
      </p:sp>
      <p:sp>
        <p:nvSpPr>
          <p:cNvPr id="530" name="Line"/>
          <p:cNvSpPr/>
          <p:nvPr/>
        </p:nvSpPr>
        <p:spPr>
          <a:xfrm flipH="1">
            <a:off x="12884374" y="6005865"/>
            <a:ext cx="6550763" cy="2398024"/>
          </a:xfrm>
          <a:custGeom>
            <a:avLst/>
            <a:gdLst/>
            <a:ahLst/>
            <a:cxnLst>
              <a:cxn ang="0">
                <a:pos x="wd2" y="hd2"/>
              </a:cxn>
              <a:cxn ang="5400000">
                <a:pos x="wd2" y="hd2"/>
              </a:cxn>
              <a:cxn ang="10800000">
                <a:pos x="wd2" y="hd2"/>
              </a:cxn>
              <a:cxn ang="16200000">
                <a:pos x="wd2" y="hd2"/>
              </a:cxn>
            </a:cxnLst>
            <a:rect l="0" t="0" r="r" b="b"/>
            <a:pathLst>
              <a:path w="21589" h="21600" extrusionOk="0">
                <a:moveTo>
                  <a:pt x="21587" y="0"/>
                </a:moveTo>
                <a:lnTo>
                  <a:pt x="21587" y="8339"/>
                </a:lnTo>
                <a:cubicBezTo>
                  <a:pt x="21600" y="8911"/>
                  <a:pt x="21529" y="9473"/>
                  <a:pt x="21389" y="9899"/>
                </a:cubicBezTo>
                <a:cubicBezTo>
                  <a:pt x="21224" y="10402"/>
                  <a:pt x="20983" y="10665"/>
                  <a:pt x="20737" y="10612"/>
                </a:cubicBezTo>
                <a:lnTo>
                  <a:pt x="775" y="10612"/>
                </a:lnTo>
                <a:cubicBezTo>
                  <a:pt x="567" y="10621"/>
                  <a:pt x="369" y="10855"/>
                  <a:pt x="224" y="11261"/>
                </a:cubicBezTo>
                <a:cubicBezTo>
                  <a:pt x="84" y="11654"/>
                  <a:pt x="4" y="12178"/>
                  <a:pt x="0" y="12726"/>
                </a:cubicBezTo>
                <a:lnTo>
                  <a:pt x="0" y="21600"/>
                </a:lnTo>
              </a:path>
            </a:pathLst>
          </a:custGeom>
          <a:ln w="38100">
            <a:solidFill>
              <a:srgbClr val="A7A7A7"/>
            </a:solidFill>
          </a:ln>
        </p:spPr>
        <p:txBody>
          <a:bodyPr lIns="45718" tIns="45718" rIns="45718" bIns="45718"/>
          <a:lstStyle/>
          <a:p>
            <a:endParaRPr>
              <a:solidFill>
                <a:schemeClr val="bg1"/>
              </a:solidFill>
            </a:endParaRPr>
          </a:p>
        </p:txBody>
      </p:sp>
      <p:sp>
        <p:nvSpPr>
          <p:cNvPr id="531" name="Line"/>
          <p:cNvSpPr/>
          <p:nvPr/>
        </p:nvSpPr>
        <p:spPr>
          <a:xfrm>
            <a:off x="12209357" y="6001863"/>
            <a:ext cx="0" cy="2441307"/>
          </a:xfrm>
          <a:prstGeom prst="line">
            <a:avLst/>
          </a:prstGeom>
          <a:ln w="38100">
            <a:solidFill>
              <a:srgbClr val="A7A7A7"/>
            </a:solidFill>
          </a:ln>
        </p:spPr>
        <p:txBody>
          <a:bodyPr lIns="45718" tIns="45718" rIns="45718" bIns="45718"/>
          <a:lstStyle/>
          <a:p>
            <a:endParaRPr>
              <a:solidFill>
                <a:schemeClr val="bg1"/>
              </a:solidFill>
            </a:endParaRPr>
          </a:p>
        </p:txBody>
      </p:sp>
      <p:grpSp>
        <p:nvGrpSpPr>
          <p:cNvPr id="537" name="Group"/>
          <p:cNvGrpSpPr/>
          <p:nvPr/>
        </p:nvGrpSpPr>
        <p:grpSpPr>
          <a:xfrm>
            <a:off x="1881415" y="7919720"/>
            <a:ext cx="6127938" cy="3520953"/>
            <a:chOff x="0" y="0"/>
            <a:chExt cx="6127937" cy="3520952"/>
          </a:xfrm>
        </p:grpSpPr>
        <p:grpSp>
          <p:nvGrpSpPr>
            <p:cNvPr id="535" name="Group"/>
            <p:cNvGrpSpPr/>
            <p:nvPr/>
          </p:nvGrpSpPr>
          <p:grpSpPr>
            <a:xfrm>
              <a:off x="0" y="0"/>
              <a:ext cx="6127937" cy="3520952"/>
              <a:chOff x="0" y="0"/>
              <a:chExt cx="6127936" cy="3520951"/>
            </a:xfrm>
          </p:grpSpPr>
          <p:sp>
            <p:nvSpPr>
              <p:cNvPr id="532" name="Rounded Rectangle"/>
              <p:cNvSpPr/>
              <p:nvPr/>
            </p:nvSpPr>
            <p:spPr>
              <a:xfrm>
                <a:off x="0" y="0"/>
                <a:ext cx="6127936" cy="3520951"/>
              </a:xfrm>
              <a:prstGeom prst="roundRect">
                <a:avLst>
                  <a:gd name="adj" fmla="val 6318"/>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533" name="Calendar for the year 2023 by month. The first day of the week is Monday."/>
              <p:cNvSpPr txBox="1"/>
              <p:nvPr/>
            </p:nvSpPr>
            <p:spPr>
              <a:xfrm>
                <a:off x="1611074" y="1318583"/>
                <a:ext cx="2905788" cy="5642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Intranet</a:t>
                </a:r>
              </a:p>
            </p:txBody>
          </p:sp>
          <p:sp>
            <p:nvSpPr>
              <p:cNvPr id="534" name="Calendar for the year 2023 by month. The first day of the week is Monday."/>
              <p:cNvSpPr txBox="1"/>
              <p:nvPr/>
            </p:nvSpPr>
            <p:spPr>
              <a:xfrm>
                <a:off x="1239832" y="2008577"/>
                <a:ext cx="3648273"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latin typeface="+mn-lt"/>
                    <a:ea typeface="+mn-ea"/>
                    <a:cs typeface="+mn-cs"/>
                    <a:sym typeface="DM Sans Regular"/>
                  </a:defRPr>
                </a:lvl1pPr>
              </a:lstStyle>
              <a:p>
                <a:r>
                  <a:rPr>
                    <a:solidFill>
                      <a:schemeClr val="bg1"/>
                    </a:solidFill>
                  </a:rPr>
                  <a:t>Closed, internal corporate network</a:t>
                </a:r>
              </a:p>
            </p:txBody>
          </p:sp>
        </p:grpSp>
        <p:sp>
          <p:nvSpPr>
            <p:cNvPr id="536" name="Freeform 665"/>
            <p:cNvSpPr/>
            <p:nvPr/>
          </p:nvSpPr>
          <p:spPr>
            <a:xfrm>
              <a:off x="2683332" y="513005"/>
              <a:ext cx="761271" cy="642173"/>
            </a:xfrm>
            <a:custGeom>
              <a:avLst/>
              <a:gdLst/>
              <a:ahLst/>
              <a:cxnLst>
                <a:cxn ang="0">
                  <a:pos x="wd2" y="hd2"/>
                </a:cxn>
                <a:cxn ang="5400000">
                  <a:pos x="wd2" y="hd2"/>
                </a:cxn>
                <a:cxn ang="10800000">
                  <a:pos x="wd2" y="hd2"/>
                </a:cxn>
                <a:cxn ang="16200000">
                  <a:pos x="wd2" y="hd2"/>
                </a:cxn>
              </a:cxnLst>
              <a:rect l="0" t="0" r="r" b="b"/>
              <a:pathLst>
                <a:path w="21600" h="21600" extrusionOk="0">
                  <a:moveTo>
                    <a:pt x="6775" y="0"/>
                  </a:moveTo>
                  <a:cubicBezTo>
                    <a:pt x="5338" y="0"/>
                    <a:pt x="4160" y="1376"/>
                    <a:pt x="4160" y="3080"/>
                  </a:cubicBezTo>
                  <a:cubicBezTo>
                    <a:pt x="4160" y="4783"/>
                    <a:pt x="5338" y="6180"/>
                    <a:pt x="6775" y="6180"/>
                  </a:cubicBezTo>
                  <a:cubicBezTo>
                    <a:pt x="7050" y="6180"/>
                    <a:pt x="7308" y="6112"/>
                    <a:pt x="7557" y="6019"/>
                  </a:cubicBezTo>
                  <a:lnTo>
                    <a:pt x="8474" y="7750"/>
                  </a:lnTo>
                  <a:cubicBezTo>
                    <a:pt x="7753" y="8486"/>
                    <a:pt x="7285" y="9574"/>
                    <a:pt x="7285" y="10790"/>
                  </a:cubicBezTo>
                  <a:cubicBezTo>
                    <a:pt x="7285" y="12039"/>
                    <a:pt x="7769" y="13155"/>
                    <a:pt x="8525" y="13890"/>
                  </a:cubicBezTo>
                  <a:lnTo>
                    <a:pt x="7591" y="15581"/>
                  </a:lnTo>
                  <a:cubicBezTo>
                    <a:pt x="7330" y="15476"/>
                    <a:pt x="7066" y="15420"/>
                    <a:pt x="6775" y="15420"/>
                  </a:cubicBezTo>
                  <a:cubicBezTo>
                    <a:pt x="5339" y="15420"/>
                    <a:pt x="4160" y="16796"/>
                    <a:pt x="4160" y="18500"/>
                  </a:cubicBezTo>
                  <a:cubicBezTo>
                    <a:pt x="4160" y="20203"/>
                    <a:pt x="5338" y="21600"/>
                    <a:pt x="6775" y="21600"/>
                  </a:cubicBezTo>
                  <a:cubicBezTo>
                    <a:pt x="8212" y="21600"/>
                    <a:pt x="9374" y="20203"/>
                    <a:pt x="9374" y="18500"/>
                  </a:cubicBezTo>
                  <a:cubicBezTo>
                    <a:pt x="9374" y="17698"/>
                    <a:pt x="9117" y="16975"/>
                    <a:pt x="8694" y="16426"/>
                  </a:cubicBezTo>
                  <a:lnTo>
                    <a:pt x="9679" y="14635"/>
                  </a:lnTo>
                  <a:cubicBezTo>
                    <a:pt x="9994" y="14749"/>
                    <a:pt x="10318" y="14816"/>
                    <a:pt x="10664" y="14816"/>
                  </a:cubicBezTo>
                  <a:cubicBezTo>
                    <a:pt x="12310" y="14816"/>
                    <a:pt x="13689" y="13420"/>
                    <a:pt x="13992" y="11575"/>
                  </a:cubicBezTo>
                  <a:lnTo>
                    <a:pt x="16421" y="11575"/>
                  </a:lnTo>
                  <a:cubicBezTo>
                    <a:pt x="16610" y="13059"/>
                    <a:pt x="17698" y="14192"/>
                    <a:pt x="19002" y="14192"/>
                  </a:cubicBezTo>
                  <a:cubicBezTo>
                    <a:pt x="20439" y="14192"/>
                    <a:pt x="21600" y="12815"/>
                    <a:pt x="21600" y="11112"/>
                  </a:cubicBezTo>
                  <a:cubicBezTo>
                    <a:pt x="21600" y="9409"/>
                    <a:pt x="20439" y="8012"/>
                    <a:pt x="19002" y="8012"/>
                  </a:cubicBezTo>
                  <a:cubicBezTo>
                    <a:pt x="17886" y="8012"/>
                    <a:pt x="16926" y="8854"/>
                    <a:pt x="16557" y="10025"/>
                  </a:cubicBezTo>
                  <a:lnTo>
                    <a:pt x="13992" y="10025"/>
                  </a:lnTo>
                  <a:cubicBezTo>
                    <a:pt x="13689" y="8180"/>
                    <a:pt x="12310" y="6784"/>
                    <a:pt x="10664" y="6784"/>
                  </a:cubicBezTo>
                  <a:cubicBezTo>
                    <a:pt x="10289" y="6784"/>
                    <a:pt x="9931" y="6872"/>
                    <a:pt x="9594" y="7005"/>
                  </a:cubicBezTo>
                  <a:lnTo>
                    <a:pt x="8660" y="5214"/>
                  </a:lnTo>
                  <a:cubicBezTo>
                    <a:pt x="9103" y="4661"/>
                    <a:pt x="9374" y="3902"/>
                    <a:pt x="9374" y="3080"/>
                  </a:cubicBezTo>
                  <a:cubicBezTo>
                    <a:pt x="9374" y="1376"/>
                    <a:pt x="8213" y="0"/>
                    <a:pt x="6775" y="0"/>
                  </a:cubicBezTo>
                  <a:close/>
                  <a:moveTo>
                    <a:pt x="14570" y="0"/>
                  </a:moveTo>
                  <a:cubicBezTo>
                    <a:pt x="13133" y="0"/>
                    <a:pt x="11972" y="1376"/>
                    <a:pt x="11972" y="3080"/>
                  </a:cubicBezTo>
                  <a:cubicBezTo>
                    <a:pt x="11972" y="4784"/>
                    <a:pt x="13133" y="6180"/>
                    <a:pt x="14570" y="6180"/>
                  </a:cubicBezTo>
                  <a:cubicBezTo>
                    <a:pt x="16007" y="6180"/>
                    <a:pt x="17168" y="4784"/>
                    <a:pt x="17168" y="3080"/>
                  </a:cubicBezTo>
                  <a:cubicBezTo>
                    <a:pt x="17168" y="1376"/>
                    <a:pt x="16007" y="0"/>
                    <a:pt x="14570" y="0"/>
                  </a:cubicBezTo>
                  <a:close/>
                  <a:moveTo>
                    <a:pt x="2598" y="8012"/>
                  </a:moveTo>
                  <a:cubicBezTo>
                    <a:pt x="1161" y="8012"/>
                    <a:pt x="0" y="9408"/>
                    <a:pt x="0" y="11112"/>
                  </a:cubicBezTo>
                  <a:cubicBezTo>
                    <a:pt x="0" y="12816"/>
                    <a:pt x="1161" y="14192"/>
                    <a:pt x="2598" y="14192"/>
                  </a:cubicBezTo>
                  <a:cubicBezTo>
                    <a:pt x="4035" y="14192"/>
                    <a:pt x="5213" y="12816"/>
                    <a:pt x="5213" y="11112"/>
                  </a:cubicBezTo>
                  <a:cubicBezTo>
                    <a:pt x="5213" y="9408"/>
                    <a:pt x="4035" y="8012"/>
                    <a:pt x="2598" y="8012"/>
                  </a:cubicBezTo>
                  <a:close/>
                  <a:moveTo>
                    <a:pt x="10664" y="8334"/>
                  </a:moveTo>
                  <a:cubicBezTo>
                    <a:pt x="11812" y="8334"/>
                    <a:pt x="12753" y="9429"/>
                    <a:pt x="12753" y="10790"/>
                  </a:cubicBezTo>
                  <a:cubicBezTo>
                    <a:pt x="12753" y="12151"/>
                    <a:pt x="11812" y="13266"/>
                    <a:pt x="10664" y="13266"/>
                  </a:cubicBezTo>
                  <a:cubicBezTo>
                    <a:pt x="9516" y="13266"/>
                    <a:pt x="8592" y="12151"/>
                    <a:pt x="8592" y="10790"/>
                  </a:cubicBezTo>
                  <a:cubicBezTo>
                    <a:pt x="8592" y="9429"/>
                    <a:pt x="9516" y="8334"/>
                    <a:pt x="10664" y="8334"/>
                  </a:cubicBezTo>
                  <a:close/>
                  <a:moveTo>
                    <a:pt x="14570" y="15420"/>
                  </a:moveTo>
                  <a:cubicBezTo>
                    <a:pt x="13133" y="15420"/>
                    <a:pt x="11972" y="16796"/>
                    <a:pt x="11972" y="18500"/>
                  </a:cubicBezTo>
                  <a:cubicBezTo>
                    <a:pt x="11972" y="20204"/>
                    <a:pt x="13133" y="21600"/>
                    <a:pt x="14570" y="21600"/>
                  </a:cubicBezTo>
                  <a:cubicBezTo>
                    <a:pt x="16007" y="21600"/>
                    <a:pt x="17168" y="20204"/>
                    <a:pt x="17168" y="18500"/>
                  </a:cubicBezTo>
                  <a:cubicBezTo>
                    <a:pt x="17168" y="16796"/>
                    <a:pt x="16007" y="15420"/>
                    <a:pt x="14570" y="15420"/>
                  </a:cubicBezTo>
                  <a:close/>
                </a:path>
              </a:pathLst>
            </a:custGeom>
            <a:solidFill>
              <a:srgbClr val="FFFFFF"/>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grpSp>
        <p:nvGrpSpPr>
          <p:cNvPr id="543" name="Group"/>
          <p:cNvGrpSpPr/>
          <p:nvPr/>
        </p:nvGrpSpPr>
        <p:grpSpPr>
          <a:xfrm>
            <a:off x="9128031" y="7919720"/>
            <a:ext cx="6127939" cy="3520953"/>
            <a:chOff x="0" y="0"/>
            <a:chExt cx="6127937" cy="3520952"/>
          </a:xfrm>
        </p:grpSpPr>
        <p:grpSp>
          <p:nvGrpSpPr>
            <p:cNvPr id="541" name="Group"/>
            <p:cNvGrpSpPr/>
            <p:nvPr/>
          </p:nvGrpSpPr>
          <p:grpSpPr>
            <a:xfrm>
              <a:off x="0" y="0"/>
              <a:ext cx="6127937" cy="3520952"/>
              <a:chOff x="0" y="0"/>
              <a:chExt cx="6127936" cy="3520951"/>
            </a:xfrm>
          </p:grpSpPr>
          <p:sp>
            <p:nvSpPr>
              <p:cNvPr id="538" name="Rounded Rectangle"/>
              <p:cNvSpPr/>
              <p:nvPr/>
            </p:nvSpPr>
            <p:spPr>
              <a:xfrm>
                <a:off x="0" y="0"/>
                <a:ext cx="6127936" cy="3520951"/>
              </a:xfrm>
              <a:prstGeom prst="roundRect">
                <a:avLst>
                  <a:gd name="adj" fmla="val 6318"/>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539" name="Calendar for the year 2023 by month. The first day of the week is Monday."/>
              <p:cNvSpPr txBox="1"/>
              <p:nvPr/>
            </p:nvSpPr>
            <p:spPr>
              <a:xfrm>
                <a:off x="1611074" y="1318583"/>
                <a:ext cx="2905788" cy="5642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Extranet</a:t>
                </a:r>
              </a:p>
            </p:txBody>
          </p:sp>
          <p:sp>
            <p:nvSpPr>
              <p:cNvPr id="540" name="Calendar for the year 2023 by month. The first day of the week is Monday."/>
              <p:cNvSpPr txBox="1"/>
              <p:nvPr/>
            </p:nvSpPr>
            <p:spPr>
              <a:xfrm>
                <a:off x="1239832" y="2008577"/>
                <a:ext cx="3648273"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latin typeface="+mn-lt"/>
                    <a:ea typeface="+mn-ea"/>
                    <a:cs typeface="+mn-cs"/>
                    <a:sym typeface="DM Sans Regular"/>
                  </a:defRPr>
                </a:lvl1pPr>
              </a:lstStyle>
              <a:p>
                <a:r>
                  <a:rPr>
                    <a:solidFill>
                      <a:schemeClr val="bg1"/>
                    </a:solidFill>
                  </a:rPr>
                  <a:t>Closed, external corporate network</a:t>
                </a:r>
              </a:p>
            </p:txBody>
          </p:sp>
        </p:grpSp>
        <p:sp>
          <p:nvSpPr>
            <p:cNvPr id="542" name="Freeform 338"/>
            <p:cNvSpPr/>
            <p:nvPr/>
          </p:nvSpPr>
          <p:spPr>
            <a:xfrm>
              <a:off x="2757580" y="527703"/>
              <a:ext cx="612776" cy="612776"/>
            </a:xfrm>
            <a:custGeom>
              <a:avLst/>
              <a:gdLst/>
              <a:ahLst/>
              <a:cxnLst>
                <a:cxn ang="0">
                  <a:pos x="wd2" y="hd2"/>
                </a:cxn>
                <a:cxn ang="5400000">
                  <a:pos x="wd2" y="hd2"/>
                </a:cxn>
                <a:cxn ang="10800000">
                  <a:pos x="wd2" y="hd2"/>
                </a:cxn>
                <a:cxn ang="16200000">
                  <a:pos x="wd2" y="hd2"/>
                </a:cxn>
              </a:cxnLst>
              <a:rect l="0" t="0" r="r" b="b"/>
              <a:pathLst>
                <a:path w="21600" h="21600" extrusionOk="0">
                  <a:moveTo>
                    <a:pt x="8841" y="0"/>
                  </a:moveTo>
                  <a:cubicBezTo>
                    <a:pt x="8643" y="0"/>
                    <a:pt x="8492" y="165"/>
                    <a:pt x="8492" y="364"/>
                  </a:cubicBezTo>
                  <a:cubicBezTo>
                    <a:pt x="8496" y="2399"/>
                    <a:pt x="8690" y="1181"/>
                    <a:pt x="6141" y="2588"/>
                  </a:cubicBezTo>
                  <a:cubicBezTo>
                    <a:pt x="6001" y="2667"/>
                    <a:pt x="5822" y="2632"/>
                    <a:pt x="5708" y="2518"/>
                  </a:cubicBezTo>
                  <a:cubicBezTo>
                    <a:pt x="5708" y="2518"/>
                    <a:pt x="4547" y="1357"/>
                    <a:pt x="4547" y="1357"/>
                  </a:cubicBezTo>
                  <a:cubicBezTo>
                    <a:pt x="4406" y="1216"/>
                    <a:pt x="4170" y="1216"/>
                    <a:pt x="4029" y="1357"/>
                  </a:cubicBezTo>
                  <a:cubicBezTo>
                    <a:pt x="4029" y="1357"/>
                    <a:pt x="1175" y="4211"/>
                    <a:pt x="1175" y="4211"/>
                  </a:cubicBezTo>
                  <a:cubicBezTo>
                    <a:pt x="1035" y="4351"/>
                    <a:pt x="1035" y="4574"/>
                    <a:pt x="1175" y="4715"/>
                  </a:cubicBezTo>
                  <a:cubicBezTo>
                    <a:pt x="1175" y="4715"/>
                    <a:pt x="2364" y="5904"/>
                    <a:pt x="2364" y="5904"/>
                  </a:cubicBezTo>
                  <a:cubicBezTo>
                    <a:pt x="2477" y="6017"/>
                    <a:pt x="2497" y="6197"/>
                    <a:pt x="2420" y="6337"/>
                  </a:cubicBezTo>
                  <a:cubicBezTo>
                    <a:pt x="1071" y="8820"/>
                    <a:pt x="2175" y="8687"/>
                    <a:pt x="364" y="8674"/>
                  </a:cubicBezTo>
                  <a:cubicBezTo>
                    <a:pt x="165" y="8674"/>
                    <a:pt x="0" y="8839"/>
                    <a:pt x="0" y="9037"/>
                  </a:cubicBezTo>
                  <a:lnTo>
                    <a:pt x="0" y="13080"/>
                  </a:lnTo>
                  <a:cubicBezTo>
                    <a:pt x="0" y="13279"/>
                    <a:pt x="165" y="13430"/>
                    <a:pt x="364" y="13430"/>
                  </a:cubicBezTo>
                  <a:lnTo>
                    <a:pt x="1301" y="13430"/>
                  </a:lnTo>
                  <a:cubicBezTo>
                    <a:pt x="1460" y="13430"/>
                    <a:pt x="1605" y="13544"/>
                    <a:pt x="1651" y="13696"/>
                  </a:cubicBezTo>
                  <a:cubicBezTo>
                    <a:pt x="1860" y="14387"/>
                    <a:pt x="2139" y="15039"/>
                    <a:pt x="2490" y="15654"/>
                  </a:cubicBezTo>
                  <a:cubicBezTo>
                    <a:pt x="2571" y="15796"/>
                    <a:pt x="2549" y="15973"/>
                    <a:pt x="2434" y="16088"/>
                  </a:cubicBezTo>
                  <a:cubicBezTo>
                    <a:pt x="2434" y="16088"/>
                    <a:pt x="1203" y="17333"/>
                    <a:pt x="1203" y="17333"/>
                  </a:cubicBezTo>
                  <a:cubicBezTo>
                    <a:pt x="1063" y="17474"/>
                    <a:pt x="1063" y="17696"/>
                    <a:pt x="1203" y="17837"/>
                  </a:cubicBezTo>
                  <a:cubicBezTo>
                    <a:pt x="1203" y="17837"/>
                    <a:pt x="4057" y="20691"/>
                    <a:pt x="4057" y="20691"/>
                  </a:cubicBezTo>
                  <a:cubicBezTo>
                    <a:pt x="4198" y="20831"/>
                    <a:pt x="4420" y="20831"/>
                    <a:pt x="4561" y="20691"/>
                  </a:cubicBezTo>
                  <a:cubicBezTo>
                    <a:pt x="4561" y="20691"/>
                    <a:pt x="5862" y="19404"/>
                    <a:pt x="5862" y="19404"/>
                  </a:cubicBezTo>
                  <a:cubicBezTo>
                    <a:pt x="5974" y="19291"/>
                    <a:pt x="6141" y="19259"/>
                    <a:pt x="6281" y="19334"/>
                  </a:cubicBezTo>
                  <a:cubicBezTo>
                    <a:pt x="8517" y="20528"/>
                    <a:pt x="8406" y="19571"/>
                    <a:pt x="8394" y="21236"/>
                  </a:cubicBezTo>
                  <a:cubicBezTo>
                    <a:pt x="8394" y="21435"/>
                    <a:pt x="8545" y="21600"/>
                    <a:pt x="8744" y="21600"/>
                  </a:cubicBezTo>
                  <a:lnTo>
                    <a:pt x="12787" y="21600"/>
                  </a:lnTo>
                  <a:cubicBezTo>
                    <a:pt x="12985" y="21600"/>
                    <a:pt x="13150" y="21435"/>
                    <a:pt x="13150" y="21236"/>
                  </a:cubicBezTo>
                  <a:lnTo>
                    <a:pt x="13150" y="20439"/>
                  </a:lnTo>
                  <a:cubicBezTo>
                    <a:pt x="13150" y="20278"/>
                    <a:pt x="13262" y="20147"/>
                    <a:pt x="13416" y="20103"/>
                  </a:cubicBezTo>
                  <a:cubicBezTo>
                    <a:pt x="14103" y="19906"/>
                    <a:pt x="14761" y="19630"/>
                    <a:pt x="15375" y="19292"/>
                  </a:cubicBezTo>
                  <a:cubicBezTo>
                    <a:pt x="15515" y="19214"/>
                    <a:pt x="15681" y="19234"/>
                    <a:pt x="15794" y="19348"/>
                  </a:cubicBezTo>
                  <a:cubicBezTo>
                    <a:pt x="15794" y="19348"/>
                    <a:pt x="17081" y="20621"/>
                    <a:pt x="17081" y="20621"/>
                  </a:cubicBezTo>
                  <a:cubicBezTo>
                    <a:pt x="17222" y="20761"/>
                    <a:pt x="17444" y="20761"/>
                    <a:pt x="17585" y="20621"/>
                  </a:cubicBezTo>
                  <a:cubicBezTo>
                    <a:pt x="17585" y="20621"/>
                    <a:pt x="20439" y="17767"/>
                    <a:pt x="20439" y="17767"/>
                  </a:cubicBezTo>
                  <a:cubicBezTo>
                    <a:pt x="20579" y="17626"/>
                    <a:pt x="20579" y="17404"/>
                    <a:pt x="20439" y="17263"/>
                  </a:cubicBezTo>
                  <a:cubicBezTo>
                    <a:pt x="20439" y="17263"/>
                    <a:pt x="19180" y="15990"/>
                    <a:pt x="19180" y="15990"/>
                  </a:cubicBezTo>
                  <a:cubicBezTo>
                    <a:pt x="19066" y="15876"/>
                    <a:pt x="19031" y="15697"/>
                    <a:pt x="19110" y="15556"/>
                  </a:cubicBezTo>
                  <a:cubicBezTo>
                    <a:pt x="20404" y="13230"/>
                    <a:pt x="19314" y="13428"/>
                    <a:pt x="21250" y="13430"/>
                  </a:cubicBezTo>
                  <a:cubicBezTo>
                    <a:pt x="21449" y="13430"/>
                    <a:pt x="21600" y="13279"/>
                    <a:pt x="21600" y="13080"/>
                  </a:cubicBezTo>
                  <a:lnTo>
                    <a:pt x="21600" y="9037"/>
                  </a:lnTo>
                  <a:cubicBezTo>
                    <a:pt x="21600" y="8839"/>
                    <a:pt x="21449" y="8674"/>
                    <a:pt x="21250" y="8674"/>
                  </a:cubicBezTo>
                  <a:cubicBezTo>
                    <a:pt x="19390" y="8682"/>
                    <a:pt x="20478" y="8837"/>
                    <a:pt x="19194" y="6421"/>
                  </a:cubicBezTo>
                  <a:cubicBezTo>
                    <a:pt x="19119" y="6281"/>
                    <a:pt x="19137" y="6114"/>
                    <a:pt x="19250" y="6002"/>
                  </a:cubicBezTo>
                  <a:lnTo>
                    <a:pt x="20495" y="4756"/>
                  </a:lnTo>
                  <a:cubicBezTo>
                    <a:pt x="20635" y="4616"/>
                    <a:pt x="20635" y="4379"/>
                    <a:pt x="20495" y="4239"/>
                  </a:cubicBezTo>
                  <a:cubicBezTo>
                    <a:pt x="20495" y="4239"/>
                    <a:pt x="17641" y="1385"/>
                    <a:pt x="17641" y="1385"/>
                  </a:cubicBezTo>
                  <a:cubicBezTo>
                    <a:pt x="17500" y="1244"/>
                    <a:pt x="17278" y="1244"/>
                    <a:pt x="17137" y="1385"/>
                  </a:cubicBezTo>
                  <a:cubicBezTo>
                    <a:pt x="17137" y="1385"/>
                    <a:pt x="15948" y="2574"/>
                    <a:pt x="15948" y="2574"/>
                  </a:cubicBezTo>
                  <a:cubicBezTo>
                    <a:pt x="15833" y="2689"/>
                    <a:pt x="15656" y="2711"/>
                    <a:pt x="15515" y="2630"/>
                  </a:cubicBezTo>
                  <a:cubicBezTo>
                    <a:pt x="13031" y="1220"/>
                    <a:pt x="13248" y="2449"/>
                    <a:pt x="13248" y="364"/>
                  </a:cubicBezTo>
                  <a:cubicBezTo>
                    <a:pt x="13248" y="165"/>
                    <a:pt x="13083" y="0"/>
                    <a:pt x="12884" y="0"/>
                  </a:cubicBezTo>
                  <a:lnTo>
                    <a:pt x="8841" y="0"/>
                  </a:lnTo>
                  <a:close/>
                  <a:moveTo>
                    <a:pt x="11569" y="3665"/>
                  </a:moveTo>
                  <a:cubicBezTo>
                    <a:pt x="14951" y="4079"/>
                    <a:pt x="18015" y="6847"/>
                    <a:pt x="17991" y="10800"/>
                  </a:cubicBezTo>
                  <a:cubicBezTo>
                    <a:pt x="18072" y="14658"/>
                    <a:pt x="14672" y="18056"/>
                    <a:pt x="10814" y="17977"/>
                  </a:cubicBezTo>
                  <a:cubicBezTo>
                    <a:pt x="4486" y="18018"/>
                    <a:pt x="1223" y="10145"/>
                    <a:pt x="5736" y="5708"/>
                  </a:cubicBezTo>
                  <a:cubicBezTo>
                    <a:pt x="7400" y="4017"/>
                    <a:pt x="9540" y="3417"/>
                    <a:pt x="11569" y="3665"/>
                  </a:cubicBezTo>
                  <a:close/>
                  <a:moveTo>
                    <a:pt x="9247" y="5078"/>
                  </a:moveTo>
                  <a:cubicBezTo>
                    <a:pt x="6957" y="5663"/>
                    <a:pt x="5136" y="7799"/>
                    <a:pt x="4924" y="10156"/>
                  </a:cubicBezTo>
                  <a:lnTo>
                    <a:pt x="7848" y="10156"/>
                  </a:lnTo>
                  <a:cubicBezTo>
                    <a:pt x="7949" y="7711"/>
                    <a:pt x="8611" y="6083"/>
                    <a:pt x="9247" y="5078"/>
                  </a:cubicBezTo>
                  <a:close/>
                  <a:moveTo>
                    <a:pt x="10814" y="5092"/>
                  </a:moveTo>
                  <a:cubicBezTo>
                    <a:pt x="9805" y="6320"/>
                    <a:pt x="9271" y="7670"/>
                    <a:pt x="9107" y="10156"/>
                  </a:cubicBezTo>
                  <a:lnTo>
                    <a:pt x="12535" y="10156"/>
                  </a:lnTo>
                  <a:cubicBezTo>
                    <a:pt x="12370" y="7665"/>
                    <a:pt x="11826" y="6316"/>
                    <a:pt x="10814" y="5092"/>
                  </a:cubicBezTo>
                  <a:close/>
                  <a:moveTo>
                    <a:pt x="12395" y="5092"/>
                  </a:moveTo>
                  <a:cubicBezTo>
                    <a:pt x="13029" y="6098"/>
                    <a:pt x="13694" y="7720"/>
                    <a:pt x="13794" y="10156"/>
                  </a:cubicBezTo>
                  <a:lnTo>
                    <a:pt x="16676" y="10156"/>
                  </a:lnTo>
                  <a:cubicBezTo>
                    <a:pt x="16414" y="7730"/>
                    <a:pt x="14685" y="5736"/>
                    <a:pt x="12395" y="5092"/>
                  </a:cubicBezTo>
                  <a:close/>
                  <a:moveTo>
                    <a:pt x="4924" y="11416"/>
                  </a:moveTo>
                  <a:cubicBezTo>
                    <a:pt x="5187" y="13855"/>
                    <a:pt x="6939" y="15861"/>
                    <a:pt x="9247" y="16494"/>
                  </a:cubicBezTo>
                  <a:cubicBezTo>
                    <a:pt x="8611" y="15489"/>
                    <a:pt x="7948" y="13860"/>
                    <a:pt x="7848" y="11416"/>
                  </a:cubicBezTo>
                  <a:lnTo>
                    <a:pt x="4924" y="11416"/>
                  </a:lnTo>
                  <a:close/>
                  <a:moveTo>
                    <a:pt x="9107" y="11430"/>
                  </a:moveTo>
                  <a:cubicBezTo>
                    <a:pt x="9271" y="13921"/>
                    <a:pt x="9816" y="15256"/>
                    <a:pt x="10828" y="16480"/>
                  </a:cubicBezTo>
                  <a:cubicBezTo>
                    <a:pt x="11837" y="15253"/>
                    <a:pt x="12371" y="13916"/>
                    <a:pt x="12535" y="11430"/>
                  </a:cubicBezTo>
                  <a:lnTo>
                    <a:pt x="9107" y="11430"/>
                  </a:lnTo>
                  <a:close/>
                  <a:moveTo>
                    <a:pt x="13794" y="11430"/>
                  </a:moveTo>
                  <a:cubicBezTo>
                    <a:pt x="13693" y="13867"/>
                    <a:pt x="13029" y="15489"/>
                    <a:pt x="12395" y="16494"/>
                  </a:cubicBezTo>
                  <a:cubicBezTo>
                    <a:pt x="14668" y="15896"/>
                    <a:pt x="16465" y="13774"/>
                    <a:pt x="16676" y="11430"/>
                  </a:cubicBezTo>
                  <a:lnTo>
                    <a:pt x="13794" y="11430"/>
                  </a:lnTo>
                  <a:close/>
                </a:path>
              </a:pathLst>
            </a:custGeom>
            <a:solidFill>
              <a:srgbClr val="FFFFFF"/>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grpSp>
        <p:nvGrpSpPr>
          <p:cNvPr id="549" name="Group"/>
          <p:cNvGrpSpPr/>
          <p:nvPr/>
        </p:nvGrpSpPr>
        <p:grpSpPr>
          <a:xfrm>
            <a:off x="16374650" y="7919720"/>
            <a:ext cx="6127938" cy="3520953"/>
            <a:chOff x="0" y="0"/>
            <a:chExt cx="6127937" cy="3520952"/>
          </a:xfrm>
        </p:grpSpPr>
        <p:grpSp>
          <p:nvGrpSpPr>
            <p:cNvPr id="547" name="Group"/>
            <p:cNvGrpSpPr/>
            <p:nvPr/>
          </p:nvGrpSpPr>
          <p:grpSpPr>
            <a:xfrm>
              <a:off x="0" y="0"/>
              <a:ext cx="6127937" cy="3520952"/>
              <a:chOff x="0" y="0"/>
              <a:chExt cx="6127936" cy="3520951"/>
            </a:xfrm>
          </p:grpSpPr>
          <p:sp>
            <p:nvSpPr>
              <p:cNvPr id="544" name="Rounded Rectangle"/>
              <p:cNvSpPr/>
              <p:nvPr/>
            </p:nvSpPr>
            <p:spPr>
              <a:xfrm>
                <a:off x="0" y="0"/>
                <a:ext cx="6127936" cy="3520951"/>
              </a:xfrm>
              <a:prstGeom prst="roundRect">
                <a:avLst>
                  <a:gd name="adj" fmla="val 6318"/>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545" name="Calendar for the year 2023 by month. The first day of the week is Monday."/>
              <p:cNvSpPr txBox="1"/>
              <p:nvPr/>
            </p:nvSpPr>
            <p:spPr>
              <a:xfrm>
                <a:off x="1192099" y="1318583"/>
                <a:ext cx="3743738" cy="5642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Mobile Devices</a:t>
                </a:r>
              </a:p>
            </p:txBody>
          </p:sp>
          <p:sp>
            <p:nvSpPr>
              <p:cNvPr id="546" name="Calendar for the year 2023 by month. The first day of the week is Monday."/>
              <p:cNvSpPr txBox="1"/>
              <p:nvPr/>
            </p:nvSpPr>
            <p:spPr>
              <a:xfrm>
                <a:off x="1542033" y="2008577"/>
                <a:ext cx="3043870"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latin typeface="+mn-lt"/>
                    <a:ea typeface="+mn-ea"/>
                    <a:cs typeface="+mn-cs"/>
                    <a:sym typeface="DM Sans Regular"/>
                  </a:defRPr>
                </a:lvl1pPr>
              </a:lstStyle>
              <a:p>
                <a:r>
                  <a:rPr>
                    <a:solidFill>
                      <a:schemeClr val="bg1"/>
                    </a:solidFill>
                  </a:rPr>
                  <a:t>Smartphones, tablets. etc.</a:t>
                </a:r>
              </a:p>
            </p:txBody>
          </p:sp>
        </p:grpSp>
        <p:sp>
          <p:nvSpPr>
            <p:cNvPr id="548" name="Freeform 186"/>
            <p:cNvSpPr/>
            <p:nvPr/>
          </p:nvSpPr>
          <p:spPr>
            <a:xfrm>
              <a:off x="2785070" y="555397"/>
              <a:ext cx="557610" cy="557611"/>
            </a:xfrm>
            <a:custGeom>
              <a:avLst/>
              <a:gdLst/>
              <a:ahLst/>
              <a:cxnLst>
                <a:cxn ang="0">
                  <a:pos x="wd2" y="hd2"/>
                </a:cxn>
                <a:cxn ang="5400000">
                  <a:pos x="wd2" y="hd2"/>
                </a:cxn>
                <a:cxn ang="10800000">
                  <a:pos x="wd2" y="hd2"/>
                </a:cxn>
                <a:cxn ang="16200000">
                  <a:pos x="wd2" y="hd2"/>
                </a:cxn>
              </a:cxnLst>
              <a:rect l="0" t="0" r="r" b="b"/>
              <a:pathLst>
                <a:path w="21600" h="21600" extrusionOk="0">
                  <a:moveTo>
                    <a:pt x="815" y="0"/>
                  </a:moveTo>
                  <a:cubicBezTo>
                    <a:pt x="368" y="0"/>
                    <a:pt x="0" y="352"/>
                    <a:pt x="0" y="799"/>
                  </a:cubicBezTo>
                  <a:lnTo>
                    <a:pt x="0" y="15789"/>
                  </a:lnTo>
                  <a:lnTo>
                    <a:pt x="15266" y="15789"/>
                  </a:lnTo>
                  <a:lnTo>
                    <a:pt x="15266" y="12914"/>
                  </a:lnTo>
                  <a:cubicBezTo>
                    <a:pt x="14601" y="12867"/>
                    <a:pt x="13951" y="12728"/>
                    <a:pt x="13329" y="12499"/>
                  </a:cubicBezTo>
                  <a:lnTo>
                    <a:pt x="10731" y="13191"/>
                  </a:lnTo>
                  <a:cubicBezTo>
                    <a:pt x="10571" y="13234"/>
                    <a:pt x="10405" y="13268"/>
                    <a:pt x="10239" y="13267"/>
                  </a:cubicBezTo>
                  <a:cubicBezTo>
                    <a:pt x="9732" y="13267"/>
                    <a:pt x="9260" y="13057"/>
                    <a:pt x="8901" y="12699"/>
                  </a:cubicBezTo>
                  <a:cubicBezTo>
                    <a:pt x="8423" y="12221"/>
                    <a:pt x="8234" y="11522"/>
                    <a:pt x="8409" y="10869"/>
                  </a:cubicBezTo>
                  <a:lnTo>
                    <a:pt x="9101" y="8286"/>
                  </a:lnTo>
                  <a:cubicBezTo>
                    <a:pt x="8812" y="7504"/>
                    <a:pt x="8671" y="6673"/>
                    <a:pt x="8671" y="5827"/>
                  </a:cubicBezTo>
                  <a:cubicBezTo>
                    <a:pt x="8671" y="3410"/>
                    <a:pt x="9880" y="1283"/>
                    <a:pt x="11730" y="0"/>
                  </a:cubicBezTo>
                  <a:lnTo>
                    <a:pt x="815" y="0"/>
                  </a:lnTo>
                  <a:close/>
                  <a:moveTo>
                    <a:pt x="15773" y="0"/>
                  </a:moveTo>
                  <a:cubicBezTo>
                    <a:pt x="12556" y="0"/>
                    <a:pt x="9931" y="2610"/>
                    <a:pt x="9931" y="5827"/>
                  </a:cubicBezTo>
                  <a:cubicBezTo>
                    <a:pt x="9931" y="6653"/>
                    <a:pt x="10106" y="7463"/>
                    <a:pt x="10439" y="8210"/>
                  </a:cubicBezTo>
                  <a:lnTo>
                    <a:pt x="9639" y="11192"/>
                  </a:lnTo>
                  <a:cubicBezTo>
                    <a:pt x="9581" y="11410"/>
                    <a:pt x="9633" y="11647"/>
                    <a:pt x="9793" y="11807"/>
                  </a:cubicBezTo>
                  <a:cubicBezTo>
                    <a:pt x="9913" y="11927"/>
                    <a:pt x="10073" y="11992"/>
                    <a:pt x="10239" y="11991"/>
                  </a:cubicBezTo>
                  <a:cubicBezTo>
                    <a:pt x="10293" y="11991"/>
                    <a:pt x="10354" y="11991"/>
                    <a:pt x="10408" y="11976"/>
                  </a:cubicBezTo>
                  <a:lnTo>
                    <a:pt x="13406" y="11177"/>
                  </a:lnTo>
                  <a:cubicBezTo>
                    <a:pt x="14150" y="11507"/>
                    <a:pt x="14949" y="11669"/>
                    <a:pt x="15773" y="11669"/>
                  </a:cubicBezTo>
                  <a:cubicBezTo>
                    <a:pt x="18990" y="11669"/>
                    <a:pt x="21600" y="9044"/>
                    <a:pt x="21600" y="5827"/>
                  </a:cubicBezTo>
                  <a:cubicBezTo>
                    <a:pt x="21600" y="2609"/>
                    <a:pt x="18990" y="0"/>
                    <a:pt x="15773" y="0"/>
                  </a:cubicBezTo>
                  <a:close/>
                  <a:moveTo>
                    <a:pt x="15743" y="2198"/>
                  </a:moveTo>
                  <a:cubicBezTo>
                    <a:pt x="16092" y="2198"/>
                    <a:pt x="16373" y="2479"/>
                    <a:pt x="16373" y="2829"/>
                  </a:cubicBezTo>
                  <a:lnTo>
                    <a:pt x="16373" y="3229"/>
                  </a:lnTo>
                  <a:cubicBezTo>
                    <a:pt x="16660" y="3302"/>
                    <a:pt x="16868" y="3413"/>
                    <a:pt x="16988" y="3490"/>
                  </a:cubicBezTo>
                  <a:cubicBezTo>
                    <a:pt x="17087" y="3551"/>
                    <a:pt x="17200" y="3619"/>
                    <a:pt x="17311" y="3705"/>
                  </a:cubicBezTo>
                  <a:cubicBezTo>
                    <a:pt x="17586" y="3920"/>
                    <a:pt x="17633" y="4321"/>
                    <a:pt x="17418" y="4597"/>
                  </a:cubicBezTo>
                  <a:cubicBezTo>
                    <a:pt x="17203" y="4872"/>
                    <a:pt x="16802" y="4920"/>
                    <a:pt x="16527" y="4704"/>
                  </a:cubicBezTo>
                  <a:cubicBezTo>
                    <a:pt x="16419" y="4620"/>
                    <a:pt x="16335" y="4564"/>
                    <a:pt x="16250" y="4520"/>
                  </a:cubicBezTo>
                  <a:cubicBezTo>
                    <a:pt x="16136" y="4464"/>
                    <a:pt x="15869" y="4366"/>
                    <a:pt x="15512" y="4458"/>
                  </a:cubicBezTo>
                  <a:cubicBezTo>
                    <a:pt x="15358" y="4498"/>
                    <a:pt x="15301" y="4605"/>
                    <a:pt x="15281" y="4658"/>
                  </a:cubicBezTo>
                  <a:cubicBezTo>
                    <a:pt x="15261" y="4714"/>
                    <a:pt x="15276" y="4743"/>
                    <a:pt x="15281" y="4751"/>
                  </a:cubicBezTo>
                  <a:cubicBezTo>
                    <a:pt x="15542" y="4927"/>
                    <a:pt x="16005" y="5096"/>
                    <a:pt x="16434" y="5227"/>
                  </a:cubicBezTo>
                  <a:cubicBezTo>
                    <a:pt x="16860" y="5357"/>
                    <a:pt x="17203" y="5584"/>
                    <a:pt x="17418" y="5904"/>
                  </a:cubicBezTo>
                  <a:cubicBezTo>
                    <a:pt x="17626" y="6212"/>
                    <a:pt x="17704" y="6590"/>
                    <a:pt x="17649" y="6964"/>
                  </a:cubicBezTo>
                  <a:cubicBezTo>
                    <a:pt x="17561" y="7564"/>
                    <a:pt x="17113" y="8167"/>
                    <a:pt x="16373" y="8394"/>
                  </a:cubicBezTo>
                  <a:lnTo>
                    <a:pt x="16373" y="8871"/>
                  </a:lnTo>
                  <a:cubicBezTo>
                    <a:pt x="16373" y="9220"/>
                    <a:pt x="16092" y="9501"/>
                    <a:pt x="15743" y="9501"/>
                  </a:cubicBezTo>
                  <a:cubicBezTo>
                    <a:pt x="15393" y="9501"/>
                    <a:pt x="15112" y="9220"/>
                    <a:pt x="15112" y="8871"/>
                  </a:cubicBezTo>
                  <a:lnTo>
                    <a:pt x="15112" y="8456"/>
                  </a:lnTo>
                  <a:cubicBezTo>
                    <a:pt x="14812" y="8412"/>
                    <a:pt x="14540" y="8315"/>
                    <a:pt x="14190" y="8117"/>
                  </a:cubicBezTo>
                  <a:cubicBezTo>
                    <a:pt x="13885" y="7946"/>
                    <a:pt x="13772" y="7561"/>
                    <a:pt x="13944" y="7256"/>
                  </a:cubicBezTo>
                  <a:cubicBezTo>
                    <a:pt x="14116" y="6952"/>
                    <a:pt x="14500" y="6854"/>
                    <a:pt x="14805" y="7026"/>
                  </a:cubicBezTo>
                  <a:cubicBezTo>
                    <a:pt x="15144" y="7217"/>
                    <a:pt x="15287" y="7228"/>
                    <a:pt x="15743" y="7226"/>
                  </a:cubicBezTo>
                  <a:cubicBezTo>
                    <a:pt x="16185" y="7223"/>
                    <a:pt x="16378" y="6957"/>
                    <a:pt x="16404" y="6780"/>
                  </a:cubicBezTo>
                  <a:cubicBezTo>
                    <a:pt x="16427" y="6621"/>
                    <a:pt x="16310" y="6501"/>
                    <a:pt x="16065" y="6426"/>
                  </a:cubicBezTo>
                  <a:cubicBezTo>
                    <a:pt x="15319" y="6199"/>
                    <a:pt x="14893" y="6027"/>
                    <a:pt x="14574" y="5811"/>
                  </a:cubicBezTo>
                  <a:cubicBezTo>
                    <a:pt x="14147" y="5522"/>
                    <a:pt x="13929" y="5004"/>
                    <a:pt x="14021" y="4474"/>
                  </a:cubicBezTo>
                  <a:cubicBezTo>
                    <a:pt x="14118" y="3909"/>
                    <a:pt x="14548" y="3439"/>
                    <a:pt x="15112" y="3259"/>
                  </a:cubicBezTo>
                  <a:lnTo>
                    <a:pt x="15112" y="2829"/>
                  </a:lnTo>
                  <a:cubicBezTo>
                    <a:pt x="15112" y="2479"/>
                    <a:pt x="15393" y="2199"/>
                    <a:pt x="15743" y="2198"/>
                  </a:cubicBezTo>
                  <a:close/>
                  <a:moveTo>
                    <a:pt x="0" y="17065"/>
                  </a:moveTo>
                  <a:lnTo>
                    <a:pt x="0" y="20785"/>
                  </a:lnTo>
                  <a:cubicBezTo>
                    <a:pt x="0" y="21233"/>
                    <a:pt x="368" y="21600"/>
                    <a:pt x="815" y="21600"/>
                  </a:cubicBezTo>
                  <a:lnTo>
                    <a:pt x="14451" y="21600"/>
                  </a:lnTo>
                  <a:cubicBezTo>
                    <a:pt x="14898" y="21600"/>
                    <a:pt x="15266" y="21233"/>
                    <a:pt x="15266" y="20785"/>
                  </a:cubicBezTo>
                  <a:lnTo>
                    <a:pt x="15266" y="17065"/>
                  </a:lnTo>
                  <a:lnTo>
                    <a:pt x="0" y="17065"/>
                  </a:lnTo>
                  <a:close/>
                  <a:moveTo>
                    <a:pt x="6703" y="18648"/>
                  </a:moveTo>
                  <a:lnTo>
                    <a:pt x="8548" y="18648"/>
                  </a:lnTo>
                  <a:cubicBezTo>
                    <a:pt x="8897" y="18648"/>
                    <a:pt x="9193" y="18929"/>
                    <a:pt x="9193" y="19279"/>
                  </a:cubicBezTo>
                  <a:cubicBezTo>
                    <a:pt x="9193" y="19628"/>
                    <a:pt x="8897" y="19909"/>
                    <a:pt x="8548" y="19909"/>
                  </a:cubicBezTo>
                  <a:lnTo>
                    <a:pt x="6703" y="19909"/>
                  </a:lnTo>
                  <a:cubicBezTo>
                    <a:pt x="6353" y="19909"/>
                    <a:pt x="6073" y="19628"/>
                    <a:pt x="6073" y="19279"/>
                  </a:cubicBezTo>
                  <a:cubicBezTo>
                    <a:pt x="6073" y="18929"/>
                    <a:pt x="6353" y="18648"/>
                    <a:pt x="6703" y="18648"/>
                  </a:cubicBezTo>
                  <a:close/>
                </a:path>
              </a:pathLst>
            </a:custGeom>
            <a:solidFill>
              <a:srgbClr val="FFFFFF"/>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552" name="Rounded Rectangle"/>
          <p:cNvSpPr/>
          <p:nvPr/>
        </p:nvSpPr>
        <p:spPr>
          <a:xfrm>
            <a:off x="4682569" y="3722162"/>
            <a:ext cx="6424985" cy="6424986"/>
          </a:xfrm>
          <a:prstGeom prst="roundRect">
            <a:avLst>
              <a:gd name="adj" fmla="val 15000"/>
            </a:avLst>
          </a:prstGeom>
          <a:ln w="25400">
            <a:solidFill>
              <a:srgbClr val="C3C5BE"/>
            </a:solidFill>
            <a:custDash>
              <a:ds d="200000" sp="200000"/>
            </a:custDash>
            <a:miter lim="400000"/>
          </a:ln>
        </p:spPr>
        <p:txBody>
          <a:bodyPr lIns="0" tIns="0" rIns="0" bIns="0" anchor="ctr"/>
          <a:lstStyle/>
          <a:p>
            <a:pPr>
              <a:defRPr>
                <a:solidFill>
                  <a:srgbClr val="525455"/>
                </a:solidFill>
              </a:defRPr>
            </a:pPr>
            <a:endParaRPr/>
          </a:p>
        </p:txBody>
      </p:sp>
      <p:sp>
        <p:nvSpPr>
          <p:cNvPr id="553" name="Shape"/>
          <p:cNvSpPr/>
          <p:nvPr/>
        </p:nvSpPr>
        <p:spPr>
          <a:xfrm>
            <a:off x="5669823" y="4723376"/>
            <a:ext cx="1162845" cy="3431382"/>
          </a:xfrm>
          <a:custGeom>
            <a:avLst/>
            <a:gdLst/>
            <a:ahLst/>
            <a:cxnLst>
              <a:cxn ang="0">
                <a:pos x="wd2" y="hd2"/>
              </a:cxn>
              <a:cxn ang="5400000">
                <a:pos x="wd2" y="hd2"/>
              </a:cxn>
              <a:cxn ang="10800000">
                <a:pos x="wd2" y="hd2"/>
              </a:cxn>
              <a:cxn ang="16200000">
                <a:pos x="wd2" y="hd2"/>
              </a:cxn>
            </a:cxnLst>
            <a:rect l="0" t="0" r="r" b="b"/>
            <a:pathLst>
              <a:path w="21599" h="21600" extrusionOk="0">
                <a:moveTo>
                  <a:pt x="9797" y="0"/>
                </a:moveTo>
                <a:cubicBezTo>
                  <a:pt x="6923" y="0"/>
                  <a:pt x="5196" y="0"/>
                  <a:pt x="4047" y="163"/>
                </a:cubicBezTo>
                <a:cubicBezTo>
                  <a:pt x="2390" y="367"/>
                  <a:pt x="1082" y="810"/>
                  <a:pt x="479" y="1372"/>
                </a:cubicBezTo>
                <a:cubicBezTo>
                  <a:pt x="-1" y="1761"/>
                  <a:pt x="0" y="2344"/>
                  <a:pt x="0" y="3318"/>
                </a:cubicBezTo>
                <a:lnTo>
                  <a:pt x="0" y="21560"/>
                </a:lnTo>
                <a:lnTo>
                  <a:pt x="7054" y="20151"/>
                </a:lnTo>
                <a:lnTo>
                  <a:pt x="14308" y="21600"/>
                </a:lnTo>
                <a:lnTo>
                  <a:pt x="14308" y="5464"/>
                </a:lnTo>
                <a:cubicBezTo>
                  <a:pt x="14308" y="5283"/>
                  <a:pt x="14308" y="5174"/>
                  <a:pt x="14397" y="5102"/>
                </a:cubicBezTo>
                <a:cubicBezTo>
                  <a:pt x="14509" y="4997"/>
                  <a:pt x="14752" y="4915"/>
                  <a:pt x="15060" y="4877"/>
                </a:cubicBezTo>
                <a:cubicBezTo>
                  <a:pt x="15274" y="4847"/>
                  <a:pt x="15588" y="4847"/>
                  <a:pt x="16122" y="4847"/>
                </a:cubicBezTo>
                <a:lnTo>
                  <a:pt x="17441" y="4847"/>
                </a:lnTo>
                <a:lnTo>
                  <a:pt x="21599" y="2459"/>
                </a:lnTo>
                <a:lnTo>
                  <a:pt x="17323" y="0"/>
                </a:lnTo>
                <a:lnTo>
                  <a:pt x="9797" y="0"/>
                </a:lnTo>
                <a:close/>
              </a:path>
            </a:pathLst>
          </a:custGeom>
          <a:solidFill>
            <a:schemeClr val="accent4"/>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554" name="Shape"/>
          <p:cNvSpPr/>
          <p:nvPr/>
        </p:nvSpPr>
        <p:spPr>
          <a:xfrm>
            <a:off x="6696142" y="4723376"/>
            <a:ext cx="3424238" cy="1160860"/>
          </a:xfrm>
          <a:custGeom>
            <a:avLst/>
            <a:gdLst/>
            <a:ahLst/>
            <a:cxnLst>
              <a:cxn ang="0">
                <a:pos x="wd2" y="hd2"/>
              </a:cxn>
              <a:cxn ang="5400000">
                <a:pos x="wd2" y="hd2"/>
              </a:cxn>
              <a:cxn ang="10800000">
                <a:pos x="wd2" y="hd2"/>
              </a:cxn>
              <a:cxn ang="16200000">
                <a:pos x="wd2" y="hd2"/>
              </a:cxn>
            </a:cxnLst>
            <a:rect l="0" t="0" r="r" b="b"/>
            <a:pathLst>
              <a:path w="21600" h="21599" extrusionOk="0">
                <a:moveTo>
                  <a:pt x="0" y="0"/>
                </a:moveTo>
                <a:lnTo>
                  <a:pt x="1452" y="7266"/>
                </a:lnTo>
                <a:lnTo>
                  <a:pt x="40" y="14325"/>
                </a:lnTo>
                <a:lnTo>
                  <a:pt x="16125" y="14325"/>
                </a:lnTo>
                <a:cubicBezTo>
                  <a:pt x="16306" y="14325"/>
                  <a:pt x="16413" y="14325"/>
                  <a:pt x="16485" y="14414"/>
                </a:cubicBezTo>
                <a:cubicBezTo>
                  <a:pt x="16590" y="14526"/>
                  <a:pt x="16672" y="14770"/>
                  <a:pt x="16711" y="15079"/>
                </a:cubicBezTo>
                <a:cubicBezTo>
                  <a:pt x="16741" y="15292"/>
                  <a:pt x="16741" y="15615"/>
                  <a:pt x="16741" y="16149"/>
                </a:cubicBezTo>
                <a:lnTo>
                  <a:pt x="16741" y="17405"/>
                </a:lnTo>
                <a:lnTo>
                  <a:pt x="19154" y="21599"/>
                </a:lnTo>
                <a:lnTo>
                  <a:pt x="21600" y="17346"/>
                </a:lnTo>
                <a:lnTo>
                  <a:pt x="21600" y="9806"/>
                </a:lnTo>
                <a:cubicBezTo>
                  <a:pt x="21600" y="6928"/>
                  <a:pt x="21600" y="5205"/>
                  <a:pt x="21437" y="4054"/>
                </a:cubicBezTo>
                <a:cubicBezTo>
                  <a:pt x="21232" y="2394"/>
                  <a:pt x="20788" y="1084"/>
                  <a:pt x="20225" y="480"/>
                </a:cubicBezTo>
                <a:cubicBezTo>
                  <a:pt x="19835" y="-1"/>
                  <a:pt x="19249" y="0"/>
                  <a:pt x="18273" y="0"/>
                </a:cubicBez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555" name="Shape"/>
          <p:cNvSpPr/>
          <p:nvPr/>
        </p:nvSpPr>
        <p:spPr>
          <a:xfrm>
            <a:off x="8966664" y="5749298"/>
            <a:ext cx="1153716" cy="3424635"/>
          </a:xfrm>
          <a:custGeom>
            <a:avLst/>
            <a:gdLst/>
            <a:ahLst/>
            <a:cxnLst>
              <a:cxn ang="0">
                <a:pos x="wd2" y="hd2"/>
              </a:cxn>
              <a:cxn ang="5400000">
                <a:pos x="wd2" y="hd2"/>
              </a:cxn>
              <a:cxn ang="10800000">
                <a:pos x="wd2" y="hd2"/>
              </a:cxn>
              <a:cxn ang="16200000">
                <a:pos x="wd2" y="hd2"/>
              </a:cxn>
            </a:cxnLst>
            <a:rect l="0" t="0" r="r" b="b"/>
            <a:pathLst>
              <a:path w="21599" h="21600" extrusionOk="0">
                <a:moveTo>
                  <a:pt x="21599" y="0"/>
                </a:moveTo>
                <a:lnTo>
                  <a:pt x="14340" y="1442"/>
                </a:lnTo>
                <a:lnTo>
                  <a:pt x="7177" y="20"/>
                </a:lnTo>
                <a:lnTo>
                  <a:pt x="7177" y="16123"/>
                </a:lnTo>
                <a:cubicBezTo>
                  <a:pt x="7177" y="16304"/>
                  <a:pt x="7178" y="16413"/>
                  <a:pt x="7088" y="16486"/>
                </a:cubicBezTo>
                <a:cubicBezTo>
                  <a:pt x="6975" y="16591"/>
                  <a:pt x="6730" y="16673"/>
                  <a:pt x="6420" y="16711"/>
                </a:cubicBezTo>
                <a:cubicBezTo>
                  <a:pt x="6204" y="16742"/>
                  <a:pt x="5888" y="16741"/>
                  <a:pt x="5350" y="16741"/>
                </a:cubicBezTo>
                <a:lnTo>
                  <a:pt x="4295" y="16741"/>
                </a:lnTo>
                <a:lnTo>
                  <a:pt x="0" y="19194"/>
                </a:lnTo>
                <a:lnTo>
                  <a:pt x="4205" y="21600"/>
                </a:lnTo>
                <a:lnTo>
                  <a:pt x="11725" y="21600"/>
                </a:lnTo>
                <a:cubicBezTo>
                  <a:pt x="14621" y="21600"/>
                  <a:pt x="16362" y="21598"/>
                  <a:pt x="17520" y="21435"/>
                </a:cubicBezTo>
                <a:cubicBezTo>
                  <a:pt x="19190" y="21230"/>
                  <a:pt x="20508" y="20788"/>
                  <a:pt x="21116" y="20226"/>
                </a:cubicBezTo>
                <a:cubicBezTo>
                  <a:pt x="21600" y="19835"/>
                  <a:pt x="21599" y="19249"/>
                  <a:pt x="21599" y="18273"/>
                </a:cubicBezTo>
                <a:lnTo>
                  <a:pt x="21599" y="0"/>
                </a:lnTo>
                <a:close/>
              </a:path>
            </a:pathLst>
          </a:cu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556" name="Shape"/>
          <p:cNvSpPr/>
          <p:nvPr/>
        </p:nvSpPr>
        <p:spPr>
          <a:xfrm>
            <a:off x="5669823" y="8018232"/>
            <a:ext cx="3432573" cy="1155701"/>
          </a:xfrm>
          <a:custGeom>
            <a:avLst/>
            <a:gdLst/>
            <a:ahLst/>
            <a:cxnLst>
              <a:cxn ang="0">
                <a:pos x="wd2" y="hd2"/>
              </a:cxn>
              <a:cxn ang="5400000">
                <a:pos x="wd2" y="hd2"/>
              </a:cxn>
              <a:cxn ang="10800000">
                <a:pos x="wd2" y="hd2"/>
              </a:cxn>
              <a:cxn ang="16200000">
                <a:pos x="wd2" y="hd2"/>
              </a:cxn>
            </a:cxnLst>
            <a:rect l="0" t="0" r="r" b="b"/>
            <a:pathLst>
              <a:path w="21600" h="21600" extrusionOk="0">
                <a:moveTo>
                  <a:pt x="2390" y="0"/>
                </a:moveTo>
                <a:lnTo>
                  <a:pt x="0" y="4184"/>
                </a:lnTo>
                <a:lnTo>
                  <a:pt x="0" y="11742"/>
                </a:lnTo>
                <a:cubicBezTo>
                  <a:pt x="0" y="14634"/>
                  <a:pt x="0" y="16371"/>
                  <a:pt x="163" y="17528"/>
                </a:cubicBezTo>
                <a:cubicBezTo>
                  <a:pt x="367" y="19195"/>
                  <a:pt x="810" y="20504"/>
                  <a:pt x="1371" y="21110"/>
                </a:cubicBezTo>
                <a:cubicBezTo>
                  <a:pt x="1761" y="21593"/>
                  <a:pt x="2346" y="21600"/>
                  <a:pt x="3319" y="21600"/>
                </a:cubicBezTo>
                <a:lnTo>
                  <a:pt x="21570" y="21600"/>
                </a:lnTo>
                <a:lnTo>
                  <a:pt x="20157" y="14472"/>
                </a:lnTo>
                <a:lnTo>
                  <a:pt x="21600" y="7202"/>
                </a:lnTo>
                <a:lnTo>
                  <a:pt x="5462" y="7202"/>
                </a:lnTo>
                <a:cubicBezTo>
                  <a:pt x="5281" y="7202"/>
                  <a:pt x="5175" y="7203"/>
                  <a:pt x="5102" y="7113"/>
                </a:cubicBezTo>
                <a:cubicBezTo>
                  <a:pt x="4998" y="7001"/>
                  <a:pt x="4916" y="6756"/>
                  <a:pt x="4878" y="6446"/>
                </a:cubicBezTo>
                <a:cubicBezTo>
                  <a:pt x="4847" y="6231"/>
                  <a:pt x="4848" y="5907"/>
                  <a:pt x="4848" y="5370"/>
                </a:cubicBezTo>
                <a:lnTo>
                  <a:pt x="4848" y="4302"/>
                </a:lnTo>
                <a:lnTo>
                  <a:pt x="2390" y="0"/>
                </a:lnTo>
                <a:close/>
              </a:path>
            </a:pathLst>
          </a:cu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557" name="Venn diagram"/>
          <p:cNvSpPr txBox="1"/>
          <p:nvPr/>
        </p:nvSpPr>
        <p:spPr>
          <a:xfrm>
            <a:off x="6910935" y="4883419"/>
            <a:ext cx="259719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defRPr>
            </a:lvl1pPr>
          </a:lstStyle>
          <a:p>
            <a:r>
              <a:rPr>
                <a:solidFill>
                  <a:schemeClr val="bg1"/>
                </a:solidFill>
              </a:rPr>
              <a:t>Analysis Phase</a:t>
            </a:r>
          </a:p>
        </p:txBody>
      </p:sp>
      <p:sp>
        <p:nvSpPr>
          <p:cNvPr id="558" name="Venn diagram"/>
          <p:cNvSpPr txBox="1"/>
          <p:nvPr/>
        </p:nvSpPr>
        <p:spPr>
          <a:xfrm rot="5400000">
            <a:off x="8447635" y="7218235"/>
            <a:ext cx="259719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defRPr>
            </a:lvl1pPr>
          </a:lstStyle>
          <a:p>
            <a:r>
              <a:rPr>
                <a:solidFill>
                  <a:schemeClr val="bg1"/>
                </a:solidFill>
              </a:rPr>
              <a:t>Planning Phase</a:t>
            </a:r>
          </a:p>
        </p:txBody>
      </p:sp>
      <p:sp>
        <p:nvSpPr>
          <p:cNvPr id="559" name="Venn diagram"/>
          <p:cNvSpPr txBox="1"/>
          <p:nvPr/>
        </p:nvSpPr>
        <p:spPr>
          <a:xfrm>
            <a:off x="6087512" y="8553719"/>
            <a:ext cx="259719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defRPr>
            </a:lvl1pPr>
          </a:lstStyle>
          <a:p>
            <a:r>
              <a:rPr>
                <a:solidFill>
                  <a:schemeClr val="bg1"/>
                </a:solidFill>
              </a:rPr>
              <a:t>Realization Phase</a:t>
            </a:r>
          </a:p>
        </p:txBody>
      </p:sp>
      <p:sp>
        <p:nvSpPr>
          <p:cNvPr id="560" name="Venn diagram"/>
          <p:cNvSpPr txBox="1"/>
          <p:nvPr/>
        </p:nvSpPr>
        <p:spPr>
          <a:xfrm rot="16200000">
            <a:off x="4751851" y="6360985"/>
            <a:ext cx="259719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defRPr>
            </a:lvl1pPr>
          </a:lstStyle>
          <a:p>
            <a:r>
              <a:rPr>
                <a:solidFill>
                  <a:schemeClr val="bg1"/>
                </a:solidFill>
              </a:rPr>
              <a:t>Control Phase</a:t>
            </a:r>
          </a:p>
        </p:txBody>
      </p:sp>
      <p:sp>
        <p:nvSpPr>
          <p:cNvPr id="561" name="Venn diagram"/>
          <p:cNvSpPr txBox="1"/>
          <p:nvPr/>
        </p:nvSpPr>
        <p:spPr>
          <a:xfrm>
            <a:off x="6394823" y="6312169"/>
            <a:ext cx="3000477" cy="12567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500">
                <a:solidFill>
                  <a:srgbClr val="000000"/>
                </a:solidFill>
              </a:defRPr>
            </a:pPr>
            <a:r>
              <a:rPr dirty="0">
                <a:solidFill>
                  <a:schemeClr val="tx1"/>
                </a:solidFill>
              </a:rPr>
              <a:t>Marketing</a:t>
            </a:r>
          </a:p>
          <a:p>
            <a:pPr>
              <a:defRPr sz="2500">
                <a:solidFill>
                  <a:srgbClr val="000000"/>
                </a:solidFill>
              </a:defRPr>
            </a:pPr>
            <a:r>
              <a:rPr dirty="0">
                <a:solidFill>
                  <a:schemeClr val="tx1"/>
                </a:solidFill>
              </a:rPr>
              <a:t>Management</a:t>
            </a:r>
          </a:p>
          <a:p>
            <a:pPr>
              <a:defRPr sz="2500">
                <a:solidFill>
                  <a:srgbClr val="000000"/>
                </a:solidFill>
              </a:defRPr>
            </a:pPr>
            <a:r>
              <a:rPr dirty="0">
                <a:solidFill>
                  <a:schemeClr val="tx1"/>
                </a:solidFill>
              </a:rPr>
              <a:t>Cycle</a:t>
            </a:r>
          </a:p>
        </p:txBody>
      </p:sp>
      <p:sp>
        <p:nvSpPr>
          <p:cNvPr id="562" name="Venn diagram"/>
          <p:cNvSpPr txBox="1"/>
          <p:nvPr/>
        </p:nvSpPr>
        <p:spPr>
          <a:xfrm>
            <a:off x="6060297" y="2622799"/>
            <a:ext cx="3669529"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535353"/>
                </a:solidFill>
                <a:latin typeface="+mn-lt"/>
                <a:ea typeface="+mn-ea"/>
                <a:cs typeface="+mn-cs"/>
                <a:sym typeface="DM Sans Regular"/>
              </a:defRPr>
            </a:lvl1pPr>
          </a:lstStyle>
          <a:p>
            <a:r>
              <a:rPr>
                <a:solidFill>
                  <a:schemeClr val="tx2"/>
                </a:solidFill>
              </a:rPr>
              <a:t>Situation Analysis</a:t>
            </a:r>
          </a:p>
        </p:txBody>
      </p:sp>
      <p:sp>
        <p:nvSpPr>
          <p:cNvPr id="563" name="Venn diagram"/>
          <p:cNvSpPr txBox="1"/>
          <p:nvPr/>
        </p:nvSpPr>
        <p:spPr>
          <a:xfrm>
            <a:off x="11798860" y="5154332"/>
            <a:ext cx="1440965"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500">
                <a:solidFill>
                  <a:srgbClr val="535353"/>
                </a:solidFill>
                <a:latin typeface="+mn-lt"/>
                <a:ea typeface="+mn-ea"/>
                <a:cs typeface="+mn-cs"/>
                <a:sym typeface="DM Sans Regular"/>
              </a:defRPr>
            </a:lvl1pPr>
          </a:lstStyle>
          <a:p>
            <a:r>
              <a:rPr>
                <a:solidFill>
                  <a:schemeClr val="tx2"/>
                </a:solidFill>
              </a:rPr>
              <a:t>Targets</a:t>
            </a:r>
          </a:p>
        </p:txBody>
      </p:sp>
      <p:sp>
        <p:nvSpPr>
          <p:cNvPr id="564" name="Venn diagram"/>
          <p:cNvSpPr txBox="1"/>
          <p:nvPr/>
        </p:nvSpPr>
        <p:spPr>
          <a:xfrm>
            <a:off x="11798860" y="6693355"/>
            <a:ext cx="2192439"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500">
                <a:solidFill>
                  <a:srgbClr val="535353"/>
                </a:solidFill>
                <a:latin typeface="+mn-lt"/>
                <a:ea typeface="+mn-ea"/>
                <a:cs typeface="+mn-cs"/>
                <a:sym typeface="DM Sans Regular"/>
              </a:defRPr>
            </a:lvl1pPr>
          </a:lstStyle>
          <a:p>
            <a:r>
              <a:rPr>
                <a:solidFill>
                  <a:schemeClr val="tx2"/>
                </a:solidFill>
              </a:rPr>
              <a:t>Strategies</a:t>
            </a:r>
          </a:p>
        </p:txBody>
      </p:sp>
      <p:sp>
        <p:nvSpPr>
          <p:cNvPr id="565" name="Venn diagram"/>
          <p:cNvSpPr txBox="1"/>
          <p:nvPr/>
        </p:nvSpPr>
        <p:spPr>
          <a:xfrm>
            <a:off x="11798860" y="8232377"/>
            <a:ext cx="1440965"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500">
                <a:solidFill>
                  <a:srgbClr val="535353"/>
                </a:solidFill>
                <a:latin typeface="+mn-lt"/>
                <a:ea typeface="+mn-ea"/>
                <a:cs typeface="+mn-cs"/>
                <a:sym typeface="DM Sans Regular"/>
              </a:defRPr>
            </a:lvl1pPr>
          </a:lstStyle>
          <a:p>
            <a:r>
              <a:rPr>
                <a:solidFill>
                  <a:schemeClr val="tx2"/>
                </a:solidFill>
              </a:rPr>
              <a:t>Budget</a:t>
            </a:r>
          </a:p>
        </p:txBody>
      </p:sp>
      <p:sp>
        <p:nvSpPr>
          <p:cNvPr id="566" name="Venn diagram"/>
          <p:cNvSpPr txBox="1"/>
          <p:nvPr/>
        </p:nvSpPr>
        <p:spPr>
          <a:xfrm>
            <a:off x="2289778" y="5168291"/>
            <a:ext cx="1754693"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500">
                <a:solidFill>
                  <a:srgbClr val="535353"/>
                </a:solidFill>
                <a:latin typeface="+mn-lt"/>
                <a:ea typeface="+mn-ea"/>
                <a:cs typeface="+mn-cs"/>
                <a:sym typeface="DM Sans Regular"/>
              </a:defRPr>
            </a:lvl1pPr>
          </a:lstStyle>
          <a:p>
            <a:r>
              <a:rPr>
                <a:solidFill>
                  <a:schemeClr val="tx2"/>
                </a:solidFill>
              </a:rPr>
              <a:t>Monitoring</a:t>
            </a:r>
          </a:p>
        </p:txBody>
      </p:sp>
      <p:sp>
        <p:nvSpPr>
          <p:cNvPr id="567" name="Venn diagram"/>
          <p:cNvSpPr txBox="1"/>
          <p:nvPr/>
        </p:nvSpPr>
        <p:spPr>
          <a:xfrm>
            <a:off x="1852033" y="6707314"/>
            <a:ext cx="2192438"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500">
                <a:solidFill>
                  <a:srgbClr val="535353"/>
                </a:solidFill>
                <a:latin typeface="+mn-lt"/>
                <a:ea typeface="+mn-ea"/>
                <a:cs typeface="+mn-cs"/>
                <a:sym typeface="DM Sans Regular"/>
              </a:defRPr>
            </a:lvl1pPr>
          </a:lstStyle>
          <a:p>
            <a:r>
              <a:rPr>
                <a:solidFill>
                  <a:schemeClr val="tx2"/>
                </a:solidFill>
              </a:rPr>
              <a:t>Organization</a:t>
            </a:r>
          </a:p>
        </p:txBody>
      </p:sp>
      <p:sp>
        <p:nvSpPr>
          <p:cNvPr id="568" name="Venn diagram"/>
          <p:cNvSpPr txBox="1"/>
          <p:nvPr/>
        </p:nvSpPr>
        <p:spPr>
          <a:xfrm>
            <a:off x="2289778" y="8065562"/>
            <a:ext cx="1754693"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500">
                <a:solidFill>
                  <a:srgbClr val="535353"/>
                </a:solidFill>
                <a:latin typeface="+mn-lt"/>
                <a:ea typeface="+mn-ea"/>
                <a:cs typeface="+mn-cs"/>
                <a:sym typeface="DM Sans Regular"/>
              </a:defRPr>
            </a:lvl1pPr>
          </a:lstStyle>
          <a:p>
            <a:r>
              <a:rPr>
                <a:solidFill>
                  <a:schemeClr val="tx2"/>
                </a:solidFill>
              </a:rPr>
              <a:t>Marketing Max</a:t>
            </a:r>
          </a:p>
        </p:txBody>
      </p:sp>
      <p:grpSp>
        <p:nvGrpSpPr>
          <p:cNvPr id="571" name="Group"/>
          <p:cNvGrpSpPr/>
          <p:nvPr/>
        </p:nvGrpSpPr>
        <p:grpSpPr>
          <a:xfrm>
            <a:off x="7602356" y="3456582"/>
            <a:ext cx="585412" cy="560013"/>
            <a:chOff x="0" y="0"/>
            <a:chExt cx="585411" cy="560011"/>
          </a:xfrm>
        </p:grpSpPr>
        <p:sp>
          <p:nvSpPr>
            <p:cNvPr id="569"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570"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581" name="Group"/>
          <p:cNvGrpSpPr/>
          <p:nvPr/>
        </p:nvGrpSpPr>
        <p:grpSpPr>
          <a:xfrm>
            <a:off x="10813430" y="5107160"/>
            <a:ext cx="585414" cy="3670210"/>
            <a:chOff x="0" y="0"/>
            <a:chExt cx="585412" cy="3670208"/>
          </a:xfrm>
        </p:grpSpPr>
        <p:grpSp>
          <p:nvGrpSpPr>
            <p:cNvPr id="574" name="Group"/>
            <p:cNvGrpSpPr/>
            <p:nvPr/>
          </p:nvGrpSpPr>
          <p:grpSpPr>
            <a:xfrm>
              <a:off x="0" y="0"/>
              <a:ext cx="585412" cy="560012"/>
              <a:chOff x="0" y="0"/>
              <a:chExt cx="585411" cy="560011"/>
            </a:xfrm>
          </p:grpSpPr>
          <p:sp>
            <p:nvSpPr>
              <p:cNvPr id="572"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573"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577" name="Group"/>
            <p:cNvGrpSpPr/>
            <p:nvPr/>
          </p:nvGrpSpPr>
          <p:grpSpPr>
            <a:xfrm>
              <a:off x="0" y="1561448"/>
              <a:ext cx="585412" cy="560012"/>
              <a:chOff x="0" y="0"/>
              <a:chExt cx="585411" cy="560011"/>
            </a:xfrm>
          </p:grpSpPr>
          <p:sp>
            <p:nvSpPr>
              <p:cNvPr id="575"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576"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580" name="Group"/>
            <p:cNvGrpSpPr/>
            <p:nvPr/>
          </p:nvGrpSpPr>
          <p:grpSpPr>
            <a:xfrm>
              <a:off x="0" y="3110196"/>
              <a:ext cx="585412" cy="560012"/>
              <a:chOff x="0" y="0"/>
              <a:chExt cx="585411" cy="560011"/>
            </a:xfrm>
          </p:grpSpPr>
          <p:sp>
            <p:nvSpPr>
              <p:cNvPr id="578"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579"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grpSp>
        <p:nvGrpSpPr>
          <p:cNvPr id="591" name="Group"/>
          <p:cNvGrpSpPr/>
          <p:nvPr/>
        </p:nvGrpSpPr>
        <p:grpSpPr>
          <a:xfrm>
            <a:off x="4391281" y="5124951"/>
            <a:ext cx="585414" cy="3670210"/>
            <a:chOff x="0" y="0"/>
            <a:chExt cx="585412" cy="3670208"/>
          </a:xfrm>
        </p:grpSpPr>
        <p:grpSp>
          <p:nvGrpSpPr>
            <p:cNvPr id="584" name="Group"/>
            <p:cNvGrpSpPr/>
            <p:nvPr/>
          </p:nvGrpSpPr>
          <p:grpSpPr>
            <a:xfrm>
              <a:off x="0" y="0"/>
              <a:ext cx="585412" cy="560012"/>
              <a:chOff x="0" y="0"/>
              <a:chExt cx="585411" cy="560011"/>
            </a:xfrm>
          </p:grpSpPr>
          <p:sp>
            <p:nvSpPr>
              <p:cNvPr id="582"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583"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7</a:t>
                </a:r>
              </a:p>
            </p:txBody>
          </p:sp>
        </p:grpSp>
        <p:grpSp>
          <p:nvGrpSpPr>
            <p:cNvPr id="587" name="Group"/>
            <p:cNvGrpSpPr/>
            <p:nvPr/>
          </p:nvGrpSpPr>
          <p:grpSpPr>
            <a:xfrm>
              <a:off x="0" y="1561448"/>
              <a:ext cx="585412" cy="560012"/>
              <a:chOff x="0" y="0"/>
              <a:chExt cx="585411" cy="560011"/>
            </a:xfrm>
          </p:grpSpPr>
          <p:sp>
            <p:nvSpPr>
              <p:cNvPr id="585"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586"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6</a:t>
                </a:r>
              </a:p>
            </p:txBody>
          </p:sp>
        </p:grpSp>
        <p:grpSp>
          <p:nvGrpSpPr>
            <p:cNvPr id="590" name="Group"/>
            <p:cNvGrpSpPr/>
            <p:nvPr/>
          </p:nvGrpSpPr>
          <p:grpSpPr>
            <a:xfrm>
              <a:off x="0" y="3110196"/>
              <a:ext cx="585412" cy="560012"/>
              <a:chOff x="0" y="0"/>
              <a:chExt cx="585411" cy="560011"/>
            </a:xfrm>
          </p:grpSpPr>
          <p:sp>
            <p:nvSpPr>
              <p:cNvPr id="588"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589"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5</a:t>
                </a:r>
              </a:p>
            </p:txBody>
          </p:sp>
        </p:grpSp>
      </p:grpSp>
      <p:sp>
        <p:nvSpPr>
          <p:cNvPr id="59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4938016" y="6415819"/>
            <a:ext cx="6743687" cy="3426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Lorem ipsum dolor sit amet, consectetur adipiscing elit, sed do eiusmod tempor incididunt ut labore et dolore magna aliqua. Pulvinar neque laoreet suspendisse interdum consectetur libero id faucibus nisl. Fringilla ut morbi tincidunt augue interdum velit euismod. Vitae elementum curabitur vitae nunc sed velit. Adipiscing tristique risus nec feugiat in fermentum. Lacinia at quis risus sed.</a:t>
            </a:r>
          </a:p>
        </p:txBody>
      </p:sp>
      <p:sp>
        <p:nvSpPr>
          <p:cNvPr id="593" name="Venn diagram"/>
          <p:cNvSpPr txBox="1"/>
          <p:nvPr/>
        </p:nvSpPr>
        <p:spPr>
          <a:xfrm>
            <a:off x="14918304" y="3071620"/>
            <a:ext cx="6011049" cy="28725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a:solidFill>
                  <a:schemeClr val="tx1"/>
                </a:solidFill>
              </a:rPr>
              <a:t>Marketing Management Cycle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Line"/>
          <p:cNvSpPr/>
          <p:nvPr/>
        </p:nvSpPr>
        <p:spPr>
          <a:xfrm>
            <a:off x="3965095" y="5383903"/>
            <a:ext cx="7018733" cy="2396831"/>
          </a:xfrm>
          <a:custGeom>
            <a:avLst/>
            <a:gdLst/>
            <a:ahLst/>
            <a:cxnLst>
              <a:cxn ang="0">
                <a:pos x="wd2" y="hd2"/>
              </a:cxn>
              <a:cxn ang="5400000">
                <a:pos x="wd2" y="hd2"/>
              </a:cxn>
              <a:cxn ang="10800000">
                <a:pos x="wd2" y="hd2"/>
              </a:cxn>
              <a:cxn ang="16200000">
                <a:pos x="wd2" y="hd2"/>
              </a:cxn>
            </a:cxnLst>
            <a:rect l="0" t="0" r="r" b="b"/>
            <a:pathLst>
              <a:path w="21595" h="21600" extrusionOk="0">
                <a:moveTo>
                  <a:pt x="21595" y="0"/>
                </a:moveTo>
                <a:lnTo>
                  <a:pt x="21595" y="6379"/>
                </a:lnTo>
                <a:cubicBezTo>
                  <a:pt x="21588" y="6742"/>
                  <a:pt x="21540" y="7088"/>
                  <a:pt x="21459" y="7363"/>
                </a:cubicBezTo>
                <a:cubicBezTo>
                  <a:pt x="21355" y="7719"/>
                  <a:pt x="21203" y="7930"/>
                  <a:pt x="21043" y="7943"/>
                </a:cubicBezTo>
                <a:lnTo>
                  <a:pt x="691" y="8030"/>
                </a:lnTo>
                <a:cubicBezTo>
                  <a:pt x="598" y="8014"/>
                  <a:pt x="507" y="8045"/>
                  <a:pt x="419" y="8117"/>
                </a:cubicBezTo>
                <a:cubicBezTo>
                  <a:pt x="347" y="8178"/>
                  <a:pt x="276" y="8268"/>
                  <a:pt x="214" y="8402"/>
                </a:cubicBezTo>
                <a:cubicBezTo>
                  <a:pt x="75" y="8705"/>
                  <a:pt x="-5" y="9188"/>
                  <a:pt x="0" y="9697"/>
                </a:cubicBezTo>
                <a:lnTo>
                  <a:pt x="0" y="21600"/>
                </a:lnTo>
              </a:path>
            </a:pathLst>
          </a:custGeom>
          <a:ln w="25400">
            <a:solidFill>
              <a:srgbClr val="A7A7A7"/>
            </a:solidFill>
          </a:ln>
        </p:spPr>
        <p:txBody>
          <a:bodyPr lIns="45718" tIns="45718" rIns="45718" bIns="45718"/>
          <a:lstStyle/>
          <a:p>
            <a:pPr>
              <a:defRPr sz="3100">
                <a:solidFill>
                  <a:srgbClr val="525455"/>
                </a:solidFill>
              </a:defRPr>
            </a:pPr>
            <a:endParaRPr/>
          </a:p>
        </p:txBody>
      </p:sp>
      <p:sp>
        <p:nvSpPr>
          <p:cNvPr id="596" name="Line"/>
          <p:cNvSpPr/>
          <p:nvPr/>
        </p:nvSpPr>
        <p:spPr>
          <a:xfrm>
            <a:off x="9438795" y="5383903"/>
            <a:ext cx="2332433" cy="2396831"/>
          </a:xfrm>
          <a:custGeom>
            <a:avLst/>
            <a:gdLst/>
            <a:ahLst/>
            <a:cxnLst>
              <a:cxn ang="0">
                <a:pos x="wd2" y="hd2"/>
              </a:cxn>
              <a:cxn ang="5400000">
                <a:pos x="wd2" y="hd2"/>
              </a:cxn>
              <a:cxn ang="10800000">
                <a:pos x="wd2" y="hd2"/>
              </a:cxn>
              <a:cxn ang="16200000">
                <a:pos x="wd2" y="hd2"/>
              </a:cxn>
            </a:cxnLst>
            <a:rect l="0" t="0" r="r" b="b"/>
            <a:pathLst>
              <a:path w="21584" h="21600" extrusionOk="0">
                <a:moveTo>
                  <a:pt x="21584" y="0"/>
                </a:moveTo>
                <a:lnTo>
                  <a:pt x="21584" y="10957"/>
                </a:lnTo>
                <a:cubicBezTo>
                  <a:pt x="21563" y="11320"/>
                  <a:pt x="21419" y="11666"/>
                  <a:pt x="21176" y="11941"/>
                </a:cubicBezTo>
                <a:cubicBezTo>
                  <a:pt x="20861" y="12297"/>
                  <a:pt x="20406" y="12508"/>
                  <a:pt x="19924" y="12521"/>
                </a:cubicBezTo>
                <a:lnTo>
                  <a:pt x="2077" y="12608"/>
                </a:lnTo>
                <a:cubicBezTo>
                  <a:pt x="1798" y="12592"/>
                  <a:pt x="1523" y="12623"/>
                  <a:pt x="1260" y="12696"/>
                </a:cubicBezTo>
                <a:cubicBezTo>
                  <a:pt x="1042" y="12756"/>
                  <a:pt x="830" y="12846"/>
                  <a:pt x="644" y="12980"/>
                </a:cubicBezTo>
                <a:cubicBezTo>
                  <a:pt x="225" y="13283"/>
                  <a:pt x="-16" y="13766"/>
                  <a:pt x="0" y="14275"/>
                </a:cubicBezTo>
                <a:lnTo>
                  <a:pt x="0" y="21600"/>
                </a:lnTo>
              </a:path>
            </a:pathLst>
          </a:custGeom>
          <a:ln w="25400">
            <a:solidFill>
              <a:srgbClr val="A7A7A7"/>
            </a:solidFill>
          </a:ln>
        </p:spPr>
        <p:txBody>
          <a:bodyPr lIns="45718" tIns="45718" rIns="45718" bIns="45718"/>
          <a:lstStyle/>
          <a:p>
            <a:pPr>
              <a:defRPr sz="3100">
                <a:solidFill>
                  <a:srgbClr val="525455"/>
                </a:solidFill>
              </a:defRPr>
            </a:pPr>
            <a:endParaRPr/>
          </a:p>
        </p:txBody>
      </p:sp>
      <p:sp>
        <p:nvSpPr>
          <p:cNvPr id="597" name="Line"/>
          <p:cNvSpPr/>
          <p:nvPr/>
        </p:nvSpPr>
        <p:spPr>
          <a:xfrm flipH="1">
            <a:off x="12613795" y="5383903"/>
            <a:ext cx="2357833" cy="2396831"/>
          </a:xfrm>
          <a:custGeom>
            <a:avLst/>
            <a:gdLst/>
            <a:ahLst/>
            <a:cxnLst>
              <a:cxn ang="0">
                <a:pos x="wd2" y="hd2"/>
              </a:cxn>
              <a:cxn ang="5400000">
                <a:pos x="wd2" y="hd2"/>
              </a:cxn>
              <a:cxn ang="10800000">
                <a:pos x="wd2" y="hd2"/>
              </a:cxn>
              <a:cxn ang="16200000">
                <a:pos x="wd2" y="hd2"/>
              </a:cxn>
            </a:cxnLst>
            <a:rect l="0" t="0" r="r" b="b"/>
            <a:pathLst>
              <a:path w="21585" h="21600" extrusionOk="0">
                <a:moveTo>
                  <a:pt x="21585" y="0"/>
                </a:moveTo>
                <a:lnTo>
                  <a:pt x="21585" y="10957"/>
                </a:lnTo>
                <a:cubicBezTo>
                  <a:pt x="21564" y="11320"/>
                  <a:pt x="21422" y="11666"/>
                  <a:pt x="21181" y="11941"/>
                </a:cubicBezTo>
                <a:cubicBezTo>
                  <a:pt x="20870" y="12297"/>
                  <a:pt x="20420" y="12508"/>
                  <a:pt x="19943" y="12521"/>
                </a:cubicBezTo>
                <a:lnTo>
                  <a:pt x="2055" y="12608"/>
                </a:lnTo>
                <a:cubicBezTo>
                  <a:pt x="1780" y="12592"/>
                  <a:pt x="1507" y="12623"/>
                  <a:pt x="1247" y="12696"/>
                </a:cubicBezTo>
                <a:cubicBezTo>
                  <a:pt x="1032" y="12756"/>
                  <a:pt x="822" y="12846"/>
                  <a:pt x="638" y="12980"/>
                </a:cubicBezTo>
                <a:cubicBezTo>
                  <a:pt x="223" y="13283"/>
                  <a:pt x="-15" y="13766"/>
                  <a:pt x="1" y="14275"/>
                </a:cubicBezTo>
                <a:lnTo>
                  <a:pt x="1" y="21600"/>
                </a:lnTo>
              </a:path>
            </a:pathLst>
          </a:custGeom>
          <a:ln w="25400">
            <a:solidFill>
              <a:srgbClr val="A7A7A7"/>
            </a:solidFill>
          </a:ln>
        </p:spPr>
        <p:txBody>
          <a:bodyPr lIns="45718" tIns="45718" rIns="45718" bIns="45718"/>
          <a:lstStyle/>
          <a:p>
            <a:pPr>
              <a:defRPr sz="3100">
                <a:solidFill>
                  <a:srgbClr val="525455"/>
                </a:solidFill>
              </a:defRPr>
            </a:pPr>
            <a:endParaRPr/>
          </a:p>
        </p:txBody>
      </p:sp>
      <p:sp>
        <p:nvSpPr>
          <p:cNvPr id="598" name="Line"/>
          <p:cNvSpPr/>
          <p:nvPr/>
        </p:nvSpPr>
        <p:spPr>
          <a:xfrm flipH="1">
            <a:off x="13407034" y="5383903"/>
            <a:ext cx="7056833" cy="2396831"/>
          </a:xfrm>
          <a:custGeom>
            <a:avLst/>
            <a:gdLst/>
            <a:ahLst/>
            <a:cxnLst>
              <a:cxn ang="0">
                <a:pos x="wd2" y="hd2"/>
              </a:cxn>
              <a:cxn ang="5400000">
                <a:pos x="wd2" y="hd2"/>
              </a:cxn>
              <a:cxn ang="10800000">
                <a:pos x="wd2" y="hd2"/>
              </a:cxn>
              <a:cxn ang="16200000">
                <a:pos x="wd2" y="hd2"/>
              </a:cxn>
            </a:cxnLst>
            <a:rect l="0" t="0" r="r" b="b"/>
            <a:pathLst>
              <a:path w="21595" h="21600" extrusionOk="0">
                <a:moveTo>
                  <a:pt x="21595" y="0"/>
                </a:moveTo>
                <a:lnTo>
                  <a:pt x="21595" y="6379"/>
                </a:lnTo>
                <a:cubicBezTo>
                  <a:pt x="21588" y="6742"/>
                  <a:pt x="21541" y="7088"/>
                  <a:pt x="21460" y="7363"/>
                </a:cubicBezTo>
                <a:cubicBezTo>
                  <a:pt x="21356" y="7719"/>
                  <a:pt x="21206" y="7930"/>
                  <a:pt x="21046" y="7943"/>
                </a:cubicBezTo>
                <a:lnTo>
                  <a:pt x="687" y="8030"/>
                </a:lnTo>
                <a:cubicBezTo>
                  <a:pt x="595" y="8014"/>
                  <a:pt x="504" y="8045"/>
                  <a:pt x="417" y="8117"/>
                </a:cubicBezTo>
                <a:cubicBezTo>
                  <a:pt x="345" y="8178"/>
                  <a:pt x="275" y="8268"/>
                  <a:pt x="213" y="8402"/>
                </a:cubicBezTo>
                <a:cubicBezTo>
                  <a:pt x="75" y="8705"/>
                  <a:pt x="-5" y="9188"/>
                  <a:pt x="0" y="9697"/>
                </a:cubicBezTo>
                <a:lnTo>
                  <a:pt x="0" y="21600"/>
                </a:lnTo>
              </a:path>
            </a:pathLst>
          </a:custGeom>
          <a:ln w="25400">
            <a:solidFill>
              <a:srgbClr val="A7A7A7"/>
            </a:solidFill>
          </a:ln>
        </p:spPr>
        <p:txBody>
          <a:bodyPr lIns="45718" tIns="45718" rIns="45718" bIns="45718"/>
          <a:lstStyle/>
          <a:p>
            <a:pPr>
              <a:defRPr sz="3100">
                <a:solidFill>
                  <a:srgbClr val="525455"/>
                </a:solidFill>
              </a:defRPr>
            </a:pPr>
            <a:endParaRPr/>
          </a:p>
        </p:txBody>
      </p:sp>
      <p:sp>
        <p:nvSpPr>
          <p:cNvPr id="59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grpSp>
        <p:nvGrpSpPr>
          <p:cNvPr id="609" name="Group"/>
          <p:cNvGrpSpPr/>
          <p:nvPr/>
        </p:nvGrpSpPr>
        <p:grpSpPr>
          <a:xfrm>
            <a:off x="1624259" y="7544098"/>
            <a:ext cx="4625484" cy="4424844"/>
            <a:chOff x="0" y="-1"/>
            <a:chExt cx="4625483" cy="4424843"/>
          </a:xfrm>
        </p:grpSpPr>
        <p:grpSp>
          <p:nvGrpSpPr>
            <p:cNvPr id="604" name="Group"/>
            <p:cNvGrpSpPr/>
            <p:nvPr/>
          </p:nvGrpSpPr>
          <p:grpSpPr>
            <a:xfrm>
              <a:off x="0" y="-1"/>
              <a:ext cx="4625483" cy="4424843"/>
              <a:chOff x="0" y="0"/>
              <a:chExt cx="4625482" cy="4424841"/>
            </a:xfrm>
          </p:grpSpPr>
          <p:sp>
            <p:nvSpPr>
              <p:cNvPr id="600" name="Rounded Rectangle"/>
              <p:cNvSpPr/>
              <p:nvPr/>
            </p:nvSpPr>
            <p:spPr>
              <a:xfrm>
                <a:off x="0" y="362772"/>
                <a:ext cx="4625482" cy="4062069"/>
              </a:xfrm>
              <a:prstGeom prst="roundRect">
                <a:avLst>
                  <a:gd name="adj" fmla="val 4690"/>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grpSp>
            <p:nvGrpSpPr>
              <p:cNvPr id="603" name="Group"/>
              <p:cNvGrpSpPr/>
              <p:nvPr/>
            </p:nvGrpSpPr>
            <p:grpSpPr>
              <a:xfrm>
                <a:off x="1894831" y="0"/>
                <a:ext cx="833815" cy="833814"/>
                <a:chOff x="0" y="0"/>
                <a:chExt cx="833813" cy="833813"/>
              </a:xfrm>
            </p:grpSpPr>
            <p:sp>
              <p:nvSpPr>
                <p:cNvPr id="601" name="Circle"/>
                <p:cNvSpPr/>
                <p:nvPr/>
              </p:nvSpPr>
              <p:spPr>
                <a:xfrm>
                  <a:off x="0" y="0"/>
                  <a:ext cx="833813" cy="833813"/>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602" name="Venn diagram"/>
                <p:cNvSpPr/>
                <p:nvPr/>
              </p:nvSpPr>
              <p:spPr>
                <a:xfrm>
                  <a:off x="125203" y="213706"/>
                  <a:ext cx="585412" cy="3795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grpSp>
          <p:nvGrpSpPr>
            <p:cNvPr id="608" name="Group"/>
            <p:cNvGrpSpPr/>
            <p:nvPr/>
          </p:nvGrpSpPr>
          <p:grpSpPr>
            <a:xfrm>
              <a:off x="933540" y="1079730"/>
              <a:ext cx="2758402" cy="2608963"/>
              <a:chOff x="0" y="0"/>
              <a:chExt cx="2758400" cy="2608961"/>
            </a:xfrm>
          </p:grpSpPr>
          <p:sp>
            <p:nvSpPr>
              <p:cNvPr id="605" name="Venn diagram"/>
              <p:cNvSpPr txBox="1"/>
              <p:nvPr/>
            </p:nvSpPr>
            <p:spPr>
              <a:xfrm>
                <a:off x="415056" y="0"/>
                <a:ext cx="1928287" cy="564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Reach</a:t>
                </a:r>
              </a:p>
            </p:txBody>
          </p:sp>
          <p:sp>
            <p:nvSpPr>
              <p:cNvPr id="60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0" y="535688"/>
                <a:ext cx="2758400" cy="4103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000">
                    <a:solidFill>
                      <a:srgbClr val="FFFFFF"/>
                    </a:solidFill>
                    <a:latin typeface="+mn-lt"/>
                    <a:ea typeface="+mn-ea"/>
                    <a:cs typeface="+mn-cs"/>
                    <a:sym typeface="DM Sans Regular"/>
                  </a:defRPr>
                </a:lvl1pPr>
              </a:lstStyle>
              <a:p>
                <a:r>
                  <a:rPr>
                    <a:solidFill>
                      <a:schemeClr val="bg1"/>
                    </a:solidFill>
                  </a:rPr>
                  <a:t>Awareness and hits</a:t>
                </a:r>
              </a:p>
            </p:txBody>
          </p:sp>
          <p:sp>
            <p:nvSpPr>
              <p:cNvPr id="60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0" y="1029043"/>
                <a:ext cx="2758400" cy="15799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FFFFFF"/>
                    </a:solidFill>
                    <a:latin typeface="+mn-lt"/>
                    <a:ea typeface="+mn-ea"/>
                    <a:cs typeface="+mn-cs"/>
                    <a:sym typeface="DM Sans Regular"/>
                  </a:defRPr>
                </a:pPr>
                <a:r>
                  <a:rPr>
                    <a:solidFill>
                      <a:schemeClr val="bg1"/>
                    </a:solidFill>
                  </a:rPr>
                  <a:t>Unique visitors</a:t>
                </a:r>
              </a:p>
              <a:p>
                <a:pPr>
                  <a:defRPr sz="2400">
                    <a:solidFill>
                      <a:srgbClr val="FFFFFF"/>
                    </a:solidFill>
                    <a:latin typeface="+mn-lt"/>
                    <a:ea typeface="+mn-ea"/>
                    <a:cs typeface="+mn-cs"/>
                    <a:sym typeface="DM Sans Regular"/>
                  </a:defRPr>
                </a:pPr>
                <a:r>
                  <a:rPr>
                    <a:solidFill>
                      <a:schemeClr val="bg1"/>
                    </a:solidFill>
                  </a:rPr>
                  <a:t>Bounce rate</a:t>
                </a:r>
              </a:p>
              <a:p>
                <a:pPr>
                  <a:defRPr sz="2400">
                    <a:solidFill>
                      <a:srgbClr val="FFFFFF"/>
                    </a:solidFill>
                    <a:latin typeface="+mn-lt"/>
                    <a:ea typeface="+mn-ea"/>
                    <a:cs typeface="+mn-cs"/>
                    <a:sym typeface="DM Sans Regular"/>
                  </a:defRPr>
                </a:pPr>
                <a:r>
                  <a:rPr>
                    <a:solidFill>
                      <a:schemeClr val="bg1"/>
                    </a:solidFill>
                  </a:rPr>
                  <a:t>Revenue per visit</a:t>
                </a:r>
              </a:p>
              <a:p>
                <a:pPr>
                  <a:defRPr sz="2400">
                    <a:solidFill>
                      <a:srgbClr val="FFFFFF"/>
                    </a:solidFill>
                    <a:latin typeface="+mn-lt"/>
                    <a:ea typeface="+mn-ea"/>
                    <a:cs typeface="+mn-cs"/>
                    <a:sym typeface="DM Sans Regular"/>
                  </a:defRPr>
                </a:pPr>
                <a:r>
                  <a:rPr>
                    <a:solidFill>
                      <a:schemeClr val="bg1"/>
                    </a:solidFill>
                  </a:rPr>
                  <a:t>Search queries</a:t>
                </a:r>
              </a:p>
            </p:txBody>
          </p:sp>
        </p:grpSp>
      </p:grpSp>
      <p:grpSp>
        <p:nvGrpSpPr>
          <p:cNvPr id="619" name="Group"/>
          <p:cNvGrpSpPr/>
          <p:nvPr/>
        </p:nvGrpSpPr>
        <p:grpSpPr>
          <a:xfrm>
            <a:off x="7135510" y="7544098"/>
            <a:ext cx="4625485" cy="4424844"/>
            <a:chOff x="0" y="-1"/>
            <a:chExt cx="4625483" cy="4424843"/>
          </a:xfrm>
        </p:grpSpPr>
        <p:grpSp>
          <p:nvGrpSpPr>
            <p:cNvPr id="614" name="Group"/>
            <p:cNvGrpSpPr/>
            <p:nvPr/>
          </p:nvGrpSpPr>
          <p:grpSpPr>
            <a:xfrm>
              <a:off x="0" y="-1"/>
              <a:ext cx="4625483" cy="4424843"/>
              <a:chOff x="0" y="0"/>
              <a:chExt cx="4625482" cy="4424841"/>
            </a:xfrm>
          </p:grpSpPr>
          <p:sp>
            <p:nvSpPr>
              <p:cNvPr id="610" name="Rounded Rectangle"/>
              <p:cNvSpPr/>
              <p:nvPr/>
            </p:nvSpPr>
            <p:spPr>
              <a:xfrm>
                <a:off x="0" y="362772"/>
                <a:ext cx="4625482" cy="4062069"/>
              </a:xfrm>
              <a:prstGeom prst="roundRect">
                <a:avLst>
                  <a:gd name="adj" fmla="val 4690"/>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grpSp>
            <p:nvGrpSpPr>
              <p:cNvPr id="613" name="Group"/>
              <p:cNvGrpSpPr/>
              <p:nvPr/>
            </p:nvGrpSpPr>
            <p:grpSpPr>
              <a:xfrm>
                <a:off x="1894831" y="0"/>
                <a:ext cx="833815" cy="833814"/>
                <a:chOff x="0" y="0"/>
                <a:chExt cx="833813" cy="833813"/>
              </a:xfrm>
            </p:grpSpPr>
            <p:sp>
              <p:nvSpPr>
                <p:cNvPr id="611" name="Circle"/>
                <p:cNvSpPr/>
                <p:nvPr/>
              </p:nvSpPr>
              <p:spPr>
                <a:xfrm>
                  <a:off x="0" y="0"/>
                  <a:ext cx="833813" cy="833813"/>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612" name="Venn diagram"/>
                <p:cNvSpPr/>
                <p:nvPr/>
              </p:nvSpPr>
              <p:spPr>
                <a:xfrm>
                  <a:off x="125203" y="213706"/>
                  <a:ext cx="585412" cy="3795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grpSp>
          <p:nvGrpSpPr>
            <p:cNvPr id="618" name="Group"/>
            <p:cNvGrpSpPr/>
            <p:nvPr/>
          </p:nvGrpSpPr>
          <p:grpSpPr>
            <a:xfrm>
              <a:off x="432399" y="1079730"/>
              <a:ext cx="3781853" cy="2608963"/>
              <a:chOff x="0" y="0"/>
              <a:chExt cx="3781852" cy="2608961"/>
            </a:xfrm>
          </p:grpSpPr>
          <p:sp>
            <p:nvSpPr>
              <p:cNvPr id="615" name="Venn diagram"/>
              <p:cNvSpPr txBox="1"/>
              <p:nvPr/>
            </p:nvSpPr>
            <p:spPr>
              <a:xfrm>
                <a:off x="926782" y="0"/>
                <a:ext cx="1928287" cy="564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Act</a:t>
                </a:r>
              </a:p>
            </p:txBody>
          </p:sp>
          <p:sp>
            <p:nvSpPr>
              <p:cNvPr id="61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11725" y="535688"/>
                <a:ext cx="2758401" cy="4103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000">
                    <a:solidFill>
                      <a:srgbClr val="FFFFFF"/>
                    </a:solidFill>
                    <a:latin typeface="+mn-lt"/>
                    <a:ea typeface="+mn-ea"/>
                    <a:cs typeface="+mn-cs"/>
                    <a:sym typeface="DM Sans Regular"/>
                  </a:defRPr>
                </a:lvl1pPr>
              </a:lstStyle>
              <a:p>
                <a:r>
                  <a:rPr>
                    <a:solidFill>
                      <a:schemeClr val="bg1"/>
                    </a:solidFill>
                  </a:rPr>
                  <a:t>Interaction and Leads</a:t>
                </a:r>
              </a:p>
            </p:txBody>
          </p:sp>
          <p:sp>
            <p:nvSpPr>
              <p:cNvPr id="61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0" y="1029043"/>
                <a:ext cx="3781852" cy="15799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FFFFFF"/>
                    </a:solidFill>
                    <a:latin typeface="+mn-lt"/>
                    <a:ea typeface="+mn-ea"/>
                    <a:cs typeface="+mn-cs"/>
                    <a:sym typeface="DM Sans Regular"/>
                  </a:defRPr>
                </a:pPr>
                <a:r>
                  <a:rPr>
                    <a:solidFill>
                      <a:schemeClr val="bg1"/>
                    </a:solidFill>
                  </a:rPr>
                  <a:t>Number of leads</a:t>
                </a:r>
              </a:p>
              <a:p>
                <a:pPr>
                  <a:defRPr sz="2400">
                    <a:solidFill>
                      <a:srgbClr val="FFFFFF"/>
                    </a:solidFill>
                    <a:latin typeface="+mn-lt"/>
                    <a:ea typeface="+mn-ea"/>
                    <a:cs typeface="+mn-cs"/>
                    <a:sym typeface="DM Sans Regular"/>
                  </a:defRPr>
                </a:pPr>
                <a:r>
                  <a:rPr>
                    <a:solidFill>
                      <a:schemeClr val="bg1"/>
                    </a:solidFill>
                  </a:rPr>
                  <a:t>Lead conversion %</a:t>
                </a:r>
              </a:p>
              <a:p>
                <a:pPr>
                  <a:defRPr sz="2400">
                    <a:solidFill>
                      <a:srgbClr val="FFFFFF"/>
                    </a:solidFill>
                    <a:latin typeface="+mn-lt"/>
                    <a:ea typeface="+mn-ea"/>
                    <a:cs typeface="+mn-cs"/>
                    <a:sym typeface="DM Sans Regular"/>
                  </a:defRPr>
                </a:pPr>
                <a:r>
                  <a:rPr>
                    <a:solidFill>
                      <a:schemeClr val="bg1"/>
                    </a:solidFill>
                  </a:rPr>
                  <a:t>Target value per visit</a:t>
                </a:r>
              </a:p>
              <a:p>
                <a:pPr>
                  <a:defRPr sz="2400">
                    <a:solidFill>
                      <a:srgbClr val="FFFFFF"/>
                    </a:solidFill>
                    <a:latin typeface="+mn-lt"/>
                    <a:ea typeface="+mn-ea"/>
                    <a:cs typeface="+mn-cs"/>
                    <a:sym typeface="DM Sans Regular"/>
                  </a:defRPr>
                </a:pPr>
                <a:r>
                  <a:rPr>
                    <a:solidFill>
                      <a:schemeClr val="bg1"/>
                    </a:solidFill>
                  </a:rPr>
                  <a:t>Page views registration</a:t>
                </a:r>
              </a:p>
            </p:txBody>
          </p:sp>
        </p:grpSp>
      </p:grpSp>
      <p:grpSp>
        <p:nvGrpSpPr>
          <p:cNvPr id="629" name="Group"/>
          <p:cNvGrpSpPr/>
          <p:nvPr/>
        </p:nvGrpSpPr>
        <p:grpSpPr>
          <a:xfrm>
            <a:off x="12646762" y="7544098"/>
            <a:ext cx="4625485" cy="4424844"/>
            <a:chOff x="0" y="-1"/>
            <a:chExt cx="4625483" cy="4424843"/>
          </a:xfrm>
        </p:grpSpPr>
        <p:grpSp>
          <p:nvGrpSpPr>
            <p:cNvPr id="624" name="Group"/>
            <p:cNvGrpSpPr/>
            <p:nvPr/>
          </p:nvGrpSpPr>
          <p:grpSpPr>
            <a:xfrm>
              <a:off x="0" y="-1"/>
              <a:ext cx="4625483" cy="4424843"/>
              <a:chOff x="0" y="0"/>
              <a:chExt cx="4625482" cy="4424841"/>
            </a:xfrm>
          </p:grpSpPr>
          <p:sp>
            <p:nvSpPr>
              <p:cNvPr id="620" name="Rounded Rectangle"/>
              <p:cNvSpPr/>
              <p:nvPr/>
            </p:nvSpPr>
            <p:spPr>
              <a:xfrm>
                <a:off x="0" y="362772"/>
                <a:ext cx="4625482" cy="4062069"/>
              </a:xfrm>
              <a:prstGeom prst="roundRect">
                <a:avLst>
                  <a:gd name="adj" fmla="val 4690"/>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grpSp>
            <p:nvGrpSpPr>
              <p:cNvPr id="623" name="Group"/>
              <p:cNvGrpSpPr/>
              <p:nvPr/>
            </p:nvGrpSpPr>
            <p:grpSpPr>
              <a:xfrm>
                <a:off x="1894831" y="0"/>
                <a:ext cx="833815" cy="833814"/>
                <a:chOff x="0" y="0"/>
                <a:chExt cx="833813" cy="833813"/>
              </a:xfrm>
            </p:grpSpPr>
            <p:sp>
              <p:nvSpPr>
                <p:cNvPr id="621" name="Circle"/>
                <p:cNvSpPr/>
                <p:nvPr/>
              </p:nvSpPr>
              <p:spPr>
                <a:xfrm>
                  <a:off x="0" y="0"/>
                  <a:ext cx="833813" cy="833813"/>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622" name="Venn diagram"/>
                <p:cNvSpPr/>
                <p:nvPr/>
              </p:nvSpPr>
              <p:spPr>
                <a:xfrm>
                  <a:off x="125203" y="213706"/>
                  <a:ext cx="585412" cy="3795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grpSp>
          <p:nvGrpSpPr>
            <p:cNvPr id="628" name="Group"/>
            <p:cNvGrpSpPr/>
            <p:nvPr/>
          </p:nvGrpSpPr>
          <p:grpSpPr>
            <a:xfrm>
              <a:off x="421814" y="1079730"/>
              <a:ext cx="3781853" cy="2608963"/>
              <a:chOff x="0" y="0"/>
              <a:chExt cx="3781852" cy="2608961"/>
            </a:xfrm>
          </p:grpSpPr>
          <p:sp>
            <p:nvSpPr>
              <p:cNvPr id="625" name="Venn diagram"/>
              <p:cNvSpPr txBox="1"/>
              <p:nvPr/>
            </p:nvSpPr>
            <p:spPr>
              <a:xfrm>
                <a:off x="926782" y="0"/>
                <a:ext cx="1928287" cy="564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Convert</a:t>
                </a:r>
              </a:p>
            </p:txBody>
          </p:sp>
          <p:sp>
            <p:nvSpPr>
              <p:cNvPr id="62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11725" y="535688"/>
                <a:ext cx="2758401" cy="4103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000">
                    <a:solidFill>
                      <a:srgbClr val="FFFFFF"/>
                    </a:solidFill>
                    <a:latin typeface="+mn-lt"/>
                    <a:ea typeface="+mn-ea"/>
                    <a:cs typeface="+mn-cs"/>
                    <a:sym typeface="DM Sans Regular"/>
                  </a:defRPr>
                </a:lvl1pPr>
              </a:lstStyle>
              <a:p>
                <a:r>
                  <a:rPr>
                    <a:solidFill>
                      <a:schemeClr val="bg1"/>
                    </a:solidFill>
                  </a:rPr>
                  <a:t>Sales and revenue</a:t>
                </a:r>
              </a:p>
            </p:txBody>
          </p:sp>
          <p:sp>
            <p:nvSpPr>
              <p:cNvPr id="62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0" y="1029043"/>
                <a:ext cx="3781852" cy="15799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FFFFFF"/>
                    </a:solidFill>
                    <a:latin typeface="+mn-lt"/>
                    <a:ea typeface="+mn-ea"/>
                    <a:cs typeface="+mn-cs"/>
                    <a:sym typeface="DM Sans Regular"/>
                  </a:defRPr>
                </a:pPr>
                <a:r>
                  <a:rPr>
                    <a:solidFill>
                      <a:schemeClr val="bg1"/>
                    </a:solidFill>
                  </a:rPr>
                  <a:t>Number of sales</a:t>
                </a:r>
              </a:p>
              <a:p>
                <a:pPr>
                  <a:defRPr sz="2400">
                    <a:solidFill>
                      <a:srgbClr val="FFFFFF"/>
                    </a:solidFill>
                    <a:latin typeface="+mn-lt"/>
                    <a:ea typeface="+mn-ea"/>
                    <a:cs typeface="+mn-cs"/>
                    <a:sym typeface="DM Sans Regular"/>
                  </a:defRPr>
                </a:pPr>
                <a:r>
                  <a:rPr>
                    <a:solidFill>
                      <a:schemeClr val="bg1"/>
                    </a:solidFill>
                  </a:rPr>
                  <a:t>Sales conversion %</a:t>
                </a:r>
              </a:p>
              <a:p>
                <a:pPr>
                  <a:defRPr sz="2400">
                    <a:solidFill>
                      <a:srgbClr val="FFFFFF"/>
                    </a:solidFill>
                    <a:latin typeface="+mn-lt"/>
                    <a:ea typeface="+mn-ea"/>
                    <a:cs typeface="+mn-cs"/>
                    <a:sym typeface="DM Sans Regular"/>
                  </a:defRPr>
                </a:pPr>
                <a:r>
                  <a:rPr>
                    <a:solidFill>
                      <a:schemeClr val="bg1"/>
                    </a:solidFill>
                  </a:rPr>
                  <a:t>Sales value</a:t>
                </a:r>
              </a:p>
              <a:p>
                <a:pPr>
                  <a:defRPr sz="2400">
                    <a:solidFill>
                      <a:srgbClr val="FFFFFF"/>
                    </a:solidFill>
                    <a:latin typeface="+mn-lt"/>
                    <a:ea typeface="+mn-ea"/>
                    <a:cs typeface="+mn-cs"/>
                    <a:sym typeface="DM Sans Regular"/>
                  </a:defRPr>
                </a:pPr>
                <a:r>
                  <a:rPr>
                    <a:solidFill>
                      <a:schemeClr val="bg1"/>
                    </a:solidFill>
                  </a:rPr>
                  <a:t>Average purchase value</a:t>
                </a:r>
              </a:p>
            </p:txBody>
          </p:sp>
        </p:grpSp>
      </p:grpSp>
      <p:grpSp>
        <p:nvGrpSpPr>
          <p:cNvPr id="639" name="Group"/>
          <p:cNvGrpSpPr/>
          <p:nvPr/>
        </p:nvGrpSpPr>
        <p:grpSpPr>
          <a:xfrm>
            <a:off x="18158014" y="7544098"/>
            <a:ext cx="4625484" cy="4424844"/>
            <a:chOff x="0" y="-1"/>
            <a:chExt cx="4625483" cy="4424843"/>
          </a:xfrm>
        </p:grpSpPr>
        <p:grpSp>
          <p:nvGrpSpPr>
            <p:cNvPr id="634" name="Group"/>
            <p:cNvGrpSpPr/>
            <p:nvPr/>
          </p:nvGrpSpPr>
          <p:grpSpPr>
            <a:xfrm>
              <a:off x="0" y="-1"/>
              <a:ext cx="4625483" cy="4424843"/>
              <a:chOff x="0" y="0"/>
              <a:chExt cx="4625482" cy="4424841"/>
            </a:xfrm>
          </p:grpSpPr>
          <p:sp>
            <p:nvSpPr>
              <p:cNvPr id="630" name="Rounded Rectangle"/>
              <p:cNvSpPr/>
              <p:nvPr/>
            </p:nvSpPr>
            <p:spPr>
              <a:xfrm>
                <a:off x="0" y="362772"/>
                <a:ext cx="4625482" cy="4062069"/>
              </a:xfrm>
              <a:prstGeom prst="roundRect">
                <a:avLst>
                  <a:gd name="adj" fmla="val 4690"/>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grpSp>
            <p:nvGrpSpPr>
              <p:cNvPr id="633" name="Group"/>
              <p:cNvGrpSpPr/>
              <p:nvPr/>
            </p:nvGrpSpPr>
            <p:grpSpPr>
              <a:xfrm>
                <a:off x="1894831" y="0"/>
                <a:ext cx="833815" cy="833814"/>
                <a:chOff x="0" y="0"/>
                <a:chExt cx="833813" cy="833813"/>
              </a:xfrm>
            </p:grpSpPr>
            <p:sp>
              <p:nvSpPr>
                <p:cNvPr id="631" name="Circle"/>
                <p:cNvSpPr/>
                <p:nvPr/>
              </p:nvSpPr>
              <p:spPr>
                <a:xfrm>
                  <a:off x="0" y="0"/>
                  <a:ext cx="833813" cy="833813"/>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632" name="Venn diagram"/>
                <p:cNvSpPr/>
                <p:nvPr/>
              </p:nvSpPr>
              <p:spPr>
                <a:xfrm>
                  <a:off x="125203" y="213706"/>
                  <a:ext cx="585412" cy="37959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grpSp>
          <p:nvGrpSpPr>
            <p:cNvPr id="638" name="Group"/>
            <p:cNvGrpSpPr/>
            <p:nvPr/>
          </p:nvGrpSpPr>
          <p:grpSpPr>
            <a:xfrm>
              <a:off x="411230" y="1079730"/>
              <a:ext cx="3781854" cy="2608963"/>
              <a:chOff x="0" y="0"/>
              <a:chExt cx="3781852" cy="2608961"/>
            </a:xfrm>
          </p:grpSpPr>
          <p:sp>
            <p:nvSpPr>
              <p:cNvPr id="635" name="Venn diagram"/>
              <p:cNvSpPr txBox="1"/>
              <p:nvPr/>
            </p:nvSpPr>
            <p:spPr>
              <a:xfrm>
                <a:off x="926782" y="0"/>
                <a:ext cx="1928287" cy="564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a:solidFill>
                      <a:srgbClr val="FFFFFF"/>
                    </a:solidFill>
                  </a:defRPr>
                </a:lvl1pPr>
              </a:lstStyle>
              <a:p>
                <a:r>
                  <a:rPr>
                    <a:solidFill>
                      <a:schemeClr val="bg1"/>
                    </a:solidFill>
                  </a:rPr>
                  <a:t>Retain</a:t>
                </a:r>
              </a:p>
            </p:txBody>
          </p:sp>
          <p:sp>
            <p:nvSpPr>
              <p:cNvPr id="63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11725" y="535688"/>
                <a:ext cx="2758401" cy="4103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000">
                    <a:solidFill>
                      <a:srgbClr val="FFFFFF"/>
                    </a:solidFill>
                    <a:latin typeface="+mn-lt"/>
                    <a:ea typeface="+mn-ea"/>
                    <a:cs typeface="+mn-cs"/>
                    <a:sym typeface="DM Sans Regular"/>
                  </a:defRPr>
                </a:lvl1pPr>
              </a:lstStyle>
              <a:p>
                <a:r>
                  <a:rPr>
                    <a:solidFill>
                      <a:schemeClr val="bg1"/>
                    </a:solidFill>
                  </a:rPr>
                  <a:t>Loyalty and advocacy</a:t>
                </a:r>
              </a:p>
            </p:txBody>
          </p:sp>
          <p:sp>
            <p:nvSpPr>
              <p:cNvPr id="63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0" y="1029043"/>
                <a:ext cx="3781852" cy="15799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FFFFFF"/>
                    </a:solidFill>
                    <a:latin typeface="+mn-lt"/>
                    <a:ea typeface="+mn-ea"/>
                    <a:cs typeface="+mn-cs"/>
                    <a:sym typeface="DM Sans Regular"/>
                  </a:defRPr>
                </a:pPr>
                <a:r>
                  <a:rPr>
                    <a:solidFill>
                      <a:schemeClr val="bg1"/>
                    </a:solidFill>
                  </a:rPr>
                  <a:t>Active customers %</a:t>
                </a:r>
              </a:p>
              <a:p>
                <a:pPr>
                  <a:defRPr sz="2400">
                    <a:solidFill>
                      <a:srgbClr val="FFFFFF"/>
                    </a:solidFill>
                    <a:latin typeface="+mn-lt"/>
                    <a:ea typeface="+mn-ea"/>
                    <a:cs typeface="+mn-cs"/>
                    <a:sym typeface="DM Sans Regular"/>
                  </a:defRPr>
                </a:pPr>
                <a:r>
                  <a:rPr>
                    <a:solidFill>
                      <a:schemeClr val="bg1"/>
                    </a:solidFill>
                  </a:rPr>
                  <a:t>Customer conversion %</a:t>
                </a:r>
              </a:p>
              <a:p>
                <a:pPr>
                  <a:defRPr sz="2400">
                    <a:solidFill>
                      <a:srgbClr val="FFFFFF"/>
                    </a:solidFill>
                    <a:latin typeface="+mn-lt"/>
                    <a:ea typeface="+mn-ea"/>
                    <a:cs typeface="+mn-cs"/>
                    <a:sym typeface="DM Sans Regular"/>
                  </a:defRPr>
                </a:pPr>
                <a:r>
                  <a:rPr>
                    <a:solidFill>
                      <a:schemeClr val="bg1"/>
                    </a:solidFill>
                  </a:rPr>
                  <a:t>Existion sales value %</a:t>
                </a:r>
              </a:p>
              <a:p>
                <a:pPr>
                  <a:defRPr sz="2400">
                    <a:solidFill>
                      <a:srgbClr val="FFFFFF"/>
                    </a:solidFill>
                    <a:latin typeface="+mn-lt"/>
                    <a:ea typeface="+mn-ea"/>
                    <a:cs typeface="+mn-cs"/>
                    <a:sym typeface="DM Sans Regular"/>
                  </a:defRPr>
                </a:pPr>
                <a:r>
                  <a:rPr>
                    <a:solidFill>
                      <a:schemeClr val="bg1"/>
                    </a:solidFill>
                  </a:rPr>
                  <a:t>Referrals</a:t>
                </a:r>
              </a:p>
            </p:txBody>
          </p:sp>
        </p:grpSp>
      </p:grpSp>
      <p:grpSp>
        <p:nvGrpSpPr>
          <p:cNvPr id="644" name="Group"/>
          <p:cNvGrpSpPr/>
          <p:nvPr/>
        </p:nvGrpSpPr>
        <p:grpSpPr>
          <a:xfrm>
            <a:off x="9254842" y="4188169"/>
            <a:ext cx="5874317" cy="1270001"/>
            <a:chOff x="0" y="0"/>
            <a:chExt cx="5874315" cy="1270000"/>
          </a:xfrm>
        </p:grpSpPr>
        <p:sp>
          <p:nvSpPr>
            <p:cNvPr id="640" name="Rounded Rectangle"/>
            <p:cNvSpPr/>
            <p:nvPr/>
          </p:nvSpPr>
          <p:spPr>
            <a:xfrm>
              <a:off x="0" y="0"/>
              <a:ext cx="5874315" cy="1270000"/>
            </a:xfrm>
            <a:prstGeom prst="roundRect">
              <a:avLst>
                <a:gd name="adj" fmla="val 50000"/>
              </a:avLst>
            </a:prstGeom>
            <a:solidFill>
              <a:schemeClr val="accent6">
                <a:lumOff val="16690"/>
              </a:schemeClr>
            </a:solidFill>
            <a:ln w="12700" cap="flat">
              <a:noFill/>
              <a:miter lim="400000"/>
            </a:ln>
            <a:effectLst/>
          </p:spPr>
          <p:txBody>
            <a:bodyPr wrap="square" lIns="0" tIns="0" rIns="0" bIns="0" numCol="1" anchor="ctr">
              <a:noAutofit/>
            </a:bodyPr>
            <a:lstStyle/>
            <a:p>
              <a:endParaRPr>
                <a:solidFill>
                  <a:schemeClr val="tx1"/>
                </a:solidFill>
              </a:endParaRPr>
            </a:p>
          </p:txBody>
        </p:sp>
        <p:sp>
          <p:nvSpPr>
            <p:cNvPr id="641" name="Venn diagram"/>
            <p:cNvSpPr txBox="1"/>
            <p:nvPr/>
          </p:nvSpPr>
          <p:spPr>
            <a:xfrm>
              <a:off x="831436" y="279400"/>
              <a:ext cx="4625482" cy="6565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3600">
                  <a:solidFill>
                    <a:srgbClr val="000000"/>
                  </a:solidFill>
                </a:defRPr>
              </a:lvl1pPr>
            </a:lstStyle>
            <a:p>
              <a:r>
                <a:rPr dirty="0">
                  <a:solidFill>
                    <a:schemeClr val="tx1"/>
                  </a:solidFill>
                </a:rPr>
                <a:t>Marketing KPI</a:t>
              </a:r>
            </a:p>
          </p:txBody>
        </p:sp>
        <p:sp>
          <p:nvSpPr>
            <p:cNvPr id="642" name="Circle"/>
            <p:cNvSpPr/>
            <p:nvPr/>
          </p:nvSpPr>
          <p:spPr>
            <a:xfrm>
              <a:off x="152842" y="157479"/>
              <a:ext cx="955041" cy="955042"/>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643" name="Freeform 841"/>
            <p:cNvSpPr/>
            <p:nvPr/>
          </p:nvSpPr>
          <p:spPr>
            <a:xfrm>
              <a:off x="372160" y="391546"/>
              <a:ext cx="499665" cy="414233"/>
            </a:xfrm>
            <a:custGeom>
              <a:avLst/>
              <a:gdLst/>
              <a:ahLst/>
              <a:cxnLst>
                <a:cxn ang="0">
                  <a:pos x="wd2" y="hd2"/>
                </a:cxn>
                <a:cxn ang="5400000">
                  <a:pos x="wd2" y="hd2"/>
                </a:cxn>
                <a:cxn ang="10800000">
                  <a:pos x="wd2" y="hd2"/>
                </a:cxn>
                <a:cxn ang="16200000">
                  <a:pos x="wd2" y="hd2"/>
                </a:cxn>
              </a:cxnLst>
              <a:rect l="0" t="0" r="r" b="b"/>
              <a:pathLst>
                <a:path w="21600" h="21600" extrusionOk="0">
                  <a:moveTo>
                    <a:pt x="12079" y="0"/>
                  </a:moveTo>
                  <a:cubicBezTo>
                    <a:pt x="8422" y="0"/>
                    <a:pt x="5455" y="3580"/>
                    <a:pt x="5455" y="7990"/>
                  </a:cubicBezTo>
                  <a:cubicBezTo>
                    <a:pt x="5455" y="10488"/>
                    <a:pt x="6406" y="12718"/>
                    <a:pt x="7895" y="14182"/>
                  </a:cubicBezTo>
                  <a:lnTo>
                    <a:pt x="6607" y="16409"/>
                  </a:lnTo>
                  <a:lnTo>
                    <a:pt x="4303" y="14264"/>
                  </a:lnTo>
                  <a:lnTo>
                    <a:pt x="1813" y="18003"/>
                  </a:lnTo>
                  <a:lnTo>
                    <a:pt x="1813" y="2514"/>
                  </a:lnTo>
                  <a:lnTo>
                    <a:pt x="0" y="2514"/>
                  </a:lnTo>
                  <a:lnTo>
                    <a:pt x="0" y="18473"/>
                  </a:lnTo>
                  <a:cubicBezTo>
                    <a:pt x="0" y="19084"/>
                    <a:pt x="153" y="19666"/>
                    <a:pt x="407" y="20149"/>
                  </a:cubicBezTo>
                  <a:lnTo>
                    <a:pt x="390" y="20170"/>
                  </a:lnTo>
                  <a:lnTo>
                    <a:pt x="440" y="20210"/>
                  </a:lnTo>
                  <a:cubicBezTo>
                    <a:pt x="908" y="21046"/>
                    <a:pt x="1698" y="21600"/>
                    <a:pt x="2592" y="21600"/>
                  </a:cubicBezTo>
                  <a:lnTo>
                    <a:pt x="17907" y="21600"/>
                  </a:lnTo>
                  <a:lnTo>
                    <a:pt x="17907" y="19413"/>
                  </a:lnTo>
                  <a:lnTo>
                    <a:pt x="2592" y="19413"/>
                  </a:lnTo>
                  <a:cubicBezTo>
                    <a:pt x="2576" y="19413"/>
                    <a:pt x="2558" y="19415"/>
                    <a:pt x="2541" y="19413"/>
                  </a:cubicBezTo>
                  <a:lnTo>
                    <a:pt x="4523" y="16430"/>
                  </a:lnTo>
                  <a:lnTo>
                    <a:pt x="6895" y="18657"/>
                  </a:lnTo>
                  <a:lnTo>
                    <a:pt x="8979" y="15040"/>
                  </a:lnTo>
                  <a:cubicBezTo>
                    <a:pt x="9904" y="15632"/>
                    <a:pt x="10959" y="15980"/>
                    <a:pt x="12079" y="15980"/>
                  </a:cubicBezTo>
                  <a:cubicBezTo>
                    <a:pt x="13552" y="15980"/>
                    <a:pt x="14910" y="15388"/>
                    <a:pt x="16009" y="14407"/>
                  </a:cubicBezTo>
                  <a:lnTo>
                    <a:pt x="19940" y="19168"/>
                  </a:lnTo>
                  <a:lnTo>
                    <a:pt x="21600" y="17166"/>
                  </a:lnTo>
                  <a:lnTo>
                    <a:pt x="17619" y="12363"/>
                  </a:lnTo>
                  <a:cubicBezTo>
                    <a:pt x="18302" y="11107"/>
                    <a:pt x="18686" y="9606"/>
                    <a:pt x="18686" y="7990"/>
                  </a:cubicBezTo>
                  <a:cubicBezTo>
                    <a:pt x="18686" y="3580"/>
                    <a:pt x="15736" y="0"/>
                    <a:pt x="12079" y="0"/>
                  </a:cubicBezTo>
                  <a:close/>
                  <a:moveTo>
                    <a:pt x="12079" y="1574"/>
                  </a:moveTo>
                  <a:cubicBezTo>
                    <a:pt x="15014" y="1574"/>
                    <a:pt x="17399" y="4450"/>
                    <a:pt x="17399" y="7990"/>
                  </a:cubicBezTo>
                  <a:cubicBezTo>
                    <a:pt x="17399" y="11530"/>
                    <a:pt x="15014" y="14407"/>
                    <a:pt x="12079" y="14407"/>
                  </a:cubicBezTo>
                  <a:cubicBezTo>
                    <a:pt x="9144" y="14407"/>
                    <a:pt x="6760" y="11530"/>
                    <a:pt x="6760" y="7990"/>
                  </a:cubicBezTo>
                  <a:cubicBezTo>
                    <a:pt x="6760" y="4450"/>
                    <a:pt x="9144" y="1574"/>
                    <a:pt x="12079" y="1574"/>
                  </a:cubicBezTo>
                  <a:close/>
                  <a:moveTo>
                    <a:pt x="14027" y="3597"/>
                  </a:moveTo>
                  <a:lnTo>
                    <a:pt x="9097" y="11096"/>
                  </a:lnTo>
                  <a:lnTo>
                    <a:pt x="10114" y="12077"/>
                  </a:lnTo>
                  <a:lnTo>
                    <a:pt x="15044" y="4557"/>
                  </a:lnTo>
                  <a:lnTo>
                    <a:pt x="14027" y="3597"/>
                  </a:lnTo>
                  <a:close/>
                  <a:moveTo>
                    <a:pt x="9860" y="3760"/>
                  </a:moveTo>
                  <a:cubicBezTo>
                    <a:pt x="9000" y="3760"/>
                    <a:pt x="8301" y="4602"/>
                    <a:pt x="8301" y="5640"/>
                  </a:cubicBezTo>
                  <a:cubicBezTo>
                    <a:pt x="8301" y="6678"/>
                    <a:pt x="9000" y="7520"/>
                    <a:pt x="9860" y="7520"/>
                  </a:cubicBezTo>
                  <a:cubicBezTo>
                    <a:pt x="10720" y="7520"/>
                    <a:pt x="11418" y="6678"/>
                    <a:pt x="11418" y="5640"/>
                  </a:cubicBezTo>
                  <a:cubicBezTo>
                    <a:pt x="11418" y="4602"/>
                    <a:pt x="10720" y="3760"/>
                    <a:pt x="9860" y="3760"/>
                  </a:cubicBezTo>
                  <a:close/>
                  <a:moveTo>
                    <a:pt x="14281" y="8460"/>
                  </a:moveTo>
                  <a:cubicBezTo>
                    <a:pt x="13421" y="8460"/>
                    <a:pt x="12723" y="9303"/>
                    <a:pt x="12723" y="10340"/>
                  </a:cubicBezTo>
                  <a:cubicBezTo>
                    <a:pt x="12723" y="11378"/>
                    <a:pt x="13421" y="12220"/>
                    <a:pt x="14281" y="12220"/>
                  </a:cubicBezTo>
                  <a:cubicBezTo>
                    <a:pt x="15142" y="12220"/>
                    <a:pt x="15840" y="11378"/>
                    <a:pt x="15840" y="10340"/>
                  </a:cubicBezTo>
                  <a:cubicBezTo>
                    <a:pt x="15840" y="9303"/>
                    <a:pt x="15142" y="8460"/>
                    <a:pt x="14281" y="8460"/>
                  </a:cubicBezTo>
                  <a:close/>
                </a:path>
              </a:pathLst>
            </a:custGeom>
            <a:solidFill>
              <a:srgbClr val="A7A7A7"/>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tx1"/>
                </a:solidFill>
              </a:endParaRPr>
            </a:p>
          </p:txBody>
        </p:sp>
      </p:grpSp>
      <p:sp>
        <p:nvSpPr>
          <p:cNvPr id="64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55413" y="2368330"/>
            <a:ext cx="2104777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dirty="0">
                <a:solidFill>
                  <a:schemeClr val="tx2"/>
                </a:solidFill>
              </a:rPr>
              <a:t>A performance indicator or key performance indicator (KPI) is a type of performance measurement. KPIs evaluate the success of an organization or of a particular activity (such as projects, programs, products and other initiatives) in which it engages.</a:t>
            </a:r>
          </a:p>
        </p:txBody>
      </p:sp>
      <p:sp>
        <p:nvSpPr>
          <p:cNvPr id="646" name="Venn diagram"/>
          <p:cNvSpPr txBox="1"/>
          <p:nvPr/>
        </p:nvSpPr>
        <p:spPr>
          <a:xfrm>
            <a:off x="6193139" y="1299607"/>
            <a:ext cx="11980982" cy="810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4600">
                <a:solidFill>
                  <a:srgbClr val="000000"/>
                </a:solidFill>
              </a:defRPr>
            </a:lvl1pPr>
          </a:lstStyle>
          <a:p>
            <a:r>
              <a:rPr>
                <a:solidFill>
                  <a:schemeClr val="tx1"/>
                </a:solidFill>
              </a:rPr>
              <a:t>Key Performance Indicators KPI</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Shape"/>
          <p:cNvSpPr/>
          <p:nvPr/>
        </p:nvSpPr>
        <p:spPr>
          <a:xfrm>
            <a:off x="5928441" y="3327320"/>
            <a:ext cx="16569603" cy="833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4" y="0"/>
                </a:lnTo>
                <a:lnTo>
                  <a:pt x="21600" y="10800"/>
                </a:lnTo>
                <a:lnTo>
                  <a:pt x="21274"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sp>
        <p:nvSpPr>
          <p:cNvPr id="649" name="Shape"/>
          <p:cNvSpPr/>
          <p:nvPr/>
        </p:nvSpPr>
        <p:spPr>
          <a:xfrm>
            <a:off x="5928441" y="5513031"/>
            <a:ext cx="16569603" cy="8331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4" y="0"/>
                </a:lnTo>
                <a:lnTo>
                  <a:pt x="21600" y="10800"/>
                </a:lnTo>
                <a:lnTo>
                  <a:pt x="21274"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sp>
        <p:nvSpPr>
          <p:cNvPr id="650" name="Shape"/>
          <p:cNvSpPr/>
          <p:nvPr/>
        </p:nvSpPr>
        <p:spPr>
          <a:xfrm>
            <a:off x="5928441" y="7667883"/>
            <a:ext cx="16569603" cy="833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4" y="0"/>
                </a:lnTo>
                <a:lnTo>
                  <a:pt x="21600" y="10800"/>
                </a:lnTo>
                <a:lnTo>
                  <a:pt x="21274"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solidFill>
                <a:schemeClr val="bg1"/>
              </a:solidFill>
            </a:endParaRPr>
          </a:p>
        </p:txBody>
      </p:sp>
      <p:sp>
        <p:nvSpPr>
          <p:cNvPr id="651" name="Shape"/>
          <p:cNvSpPr/>
          <p:nvPr/>
        </p:nvSpPr>
        <p:spPr>
          <a:xfrm>
            <a:off x="5928441" y="9844707"/>
            <a:ext cx="16569603" cy="8331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274" y="0"/>
                </a:lnTo>
                <a:lnTo>
                  <a:pt x="21600" y="10800"/>
                </a:lnTo>
                <a:lnTo>
                  <a:pt x="21274"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solidFill>
                <a:schemeClr val="bg1"/>
              </a:solidFill>
            </a:endParaRPr>
          </a:p>
        </p:txBody>
      </p:sp>
      <p:sp>
        <p:nvSpPr>
          <p:cNvPr id="65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653" name="Venn diagram"/>
          <p:cNvSpPr txBox="1"/>
          <p:nvPr/>
        </p:nvSpPr>
        <p:spPr>
          <a:xfrm>
            <a:off x="6853110" y="1540907"/>
            <a:ext cx="10697708" cy="1104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t>4P Marketing Mix</a:t>
            </a:r>
          </a:p>
        </p:txBody>
      </p:sp>
      <p:sp>
        <p:nvSpPr>
          <p:cNvPr id="654" name="Shape"/>
          <p:cNvSpPr/>
          <p:nvPr/>
        </p:nvSpPr>
        <p:spPr>
          <a:xfrm>
            <a:off x="45385" y="3027825"/>
            <a:ext cx="3000291" cy="1460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46" y="0"/>
                </a:lnTo>
                <a:lnTo>
                  <a:pt x="21600" y="10800"/>
                </a:lnTo>
                <a:lnTo>
                  <a:pt x="18446"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sp>
        <p:nvSpPr>
          <p:cNvPr id="65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499933" y="4257048"/>
            <a:ext cx="19912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Side usage</a:t>
            </a:r>
          </a:p>
        </p:txBody>
      </p:sp>
      <p:sp>
        <p:nvSpPr>
          <p:cNvPr id="65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855535" y="4257048"/>
            <a:ext cx="199123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Additional usage</a:t>
            </a:r>
          </a:p>
        </p:txBody>
      </p:sp>
      <p:sp>
        <p:nvSpPr>
          <p:cNvPr id="65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211137" y="4257048"/>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Brand</a:t>
            </a:r>
          </a:p>
        </p:txBody>
      </p:sp>
      <p:sp>
        <p:nvSpPr>
          <p:cNvPr id="65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566739" y="4257048"/>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Content</a:t>
            </a:r>
          </a:p>
        </p:txBody>
      </p:sp>
      <p:sp>
        <p:nvSpPr>
          <p:cNvPr id="65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922343" y="4257048"/>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Quality</a:t>
            </a:r>
          </a:p>
        </p:txBody>
      </p:sp>
      <p:sp>
        <p:nvSpPr>
          <p:cNvPr id="66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0277945" y="4257048"/>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Packaging</a:t>
            </a:r>
          </a:p>
        </p:txBody>
      </p:sp>
      <p:sp>
        <p:nvSpPr>
          <p:cNvPr id="66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6144331" y="4257048"/>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Main usage</a:t>
            </a:r>
          </a:p>
        </p:txBody>
      </p:sp>
      <p:sp>
        <p:nvSpPr>
          <p:cNvPr id="66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499933" y="6429185"/>
            <a:ext cx="19912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Rebate</a:t>
            </a:r>
          </a:p>
        </p:txBody>
      </p:sp>
      <p:sp>
        <p:nvSpPr>
          <p:cNvPr id="66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855535" y="6429185"/>
            <a:ext cx="19912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Discont</a:t>
            </a:r>
          </a:p>
        </p:txBody>
      </p:sp>
      <p:sp>
        <p:nvSpPr>
          <p:cNvPr id="66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211137" y="6429185"/>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Leasing</a:t>
            </a:r>
          </a:p>
        </p:txBody>
      </p:sp>
      <p:sp>
        <p:nvSpPr>
          <p:cNvPr id="66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6144331" y="6429185"/>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Conditions</a:t>
            </a:r>
          </a:p>
        </p:txBody>
      </p:sp>
      <p:sp>
        <p:nvSpPr>
          <p:cNvPr id="66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499933" y="8601321"/>
            <a:ext cx="19912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Sales</a:t>
            </a:r>
          </a:p>
        </p:txBody>
      </p:sp>
      <p:sp>
        <p:nvSpPr>
          <p:cNvPr id="66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855535" y="8601321"/>
            <a:ext cx="19912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Sponsoring</a:t>
            </a:r>
          </a:p>
        </p:txBody>
      </p:sp>
      <p:sp>
        <p:nvSpPr>
          <p:cNvPr id="66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211137" y="8601321"/>
            <a:ext cx="199123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Sale promotion</a:t>
            </a:r>
          </a:p>
        </p:txBody>
      </p:sp>
      <p:sp>
        <p:nvSpPr>
          <p:cNvPr id="66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566739" y="8601321"/>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Event</a:t>
            </a:r>
          </a:p>
        </p:txBody>
      </p:sp>
      <p:sp>
        <p:nvSpPr>
          <p:cNvPr id="67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922343" y="8601321"/>
            <a:ext cx="199123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PR</a:t>
            </a:r>
          </a:p>
        </p:txBody>
      </p:sp>
      <p:sp>
        <p:nvSpPr>
          <p:cNvPr id="67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972945" y="8601321"/>
            <a:ext cx="2334003"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Advertisement</a:t>
            </a:r>
          </a:p>
        </p:txBody>
      </p:sp>
      <p:sp>
        <p:nvSpPr>
          <p:cNvPr id="67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499933" y="10773458"/>
            <a:ext cx="199123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Physical distribution and logistic</a:t>
            </a:r>
          </a:p>
        </p:txBody>
      </p:sp>
      <p:sp>
        <p:nvSpPr>
          <p:cNvPr id="67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855535" y="10773458"/>
            <a:ext cx="199123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Location</a:t>
            </a:r>
          </a:p>
        </p:txBody>
      </p:sp>
      <p:sp>
        <p:nvSpPr>
          <p:cNvPr id="67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6144331" y="10773458"/>
            <a:ext cx="199123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Strategic distribution and sales</a:t>
            </a:r>
          </a:p>
        </p:txBody>
      </p:sp>
      <p:sp>
        <p:nvSpPr>
          <p:cNvPr id="675" name="Shape"/>
          <p:cNvSpPr/>
          <p:nvPr/>
        </p:nvSpPr>
        <p:spPr>
          <a:xfrm>
            <a:off x="45385" y="5199525"/>
            <a:ext cx="3000291" cy="1460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46" y="0"/>
                </a:lnTo>
                <a:lnTo>
                  <a:pt x="21600" y="10800"/>
                </a:lnTo>
                <a:lnTo>
                  <a:pt x="18446"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sp>
        <p:nvSpPr>
          <p:cNvPr id="676" name="Shape"/>
          <p:cNvSpPr/>
          <p:nvPr/>
        </p:nvSpPr>
        <p:spPr>
          <a:xfrm>
            <a:off x="45385" y="7371225"/>
            <a:ext cx="3000291" cy="1460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46" y="0"/>
                </a:lnTo>
                <a:lnTo>
                  <a:pt x="21600" y="10800"/>
                </a:lnTo>
                <a:lnTo>
                  <a:pt x="18446"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sp>
        <p:nvSpPr>
          <p:cNvPr id="677" name="Shape"/>
          <p:cNvSpPr/>
          <p:nvPr/>
        </p:nvSpPr>
        <p:spPr>
          <a:xfrm>
            <a:off x="45385" y="9542925"/>
            <a:ext cx="3000291" cy="1460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46" y="0"/>
                </a:lnTo>
                <a:lnTo>
                  <a:pt x="21600" y="10800"/>
                </a:lnTo>
                <a:lnTo>
                  <a:pt x="18446"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grpSp>
        <p:nvGrpSpPr>
          <p:cNvPr id="681" name="Group"/>
          <p:cNvGrpSpPr/>
          <p:nvPr/>
        </p:nvGrpSpPr>
        <p:grpSpPr>
          <a:xfrm>
            <a:off x="3129371" y="3327320"/>
            <a:ext cx="2788831" cy="833185"/>
            <a:chOff x="0" y="0"/>
            <a:chExt cx="2788829" cy="833183"/>
          </a:xfrm>
        </p:grpSpPr>
        <p:sp>
          <p:nvSpPr>
            <p:cNvPr id="678" name="Rounded Rectangle"/>
            <p:cNvSpPr/>
            <p:nvPr/>
          </p:nvSpPr>
          <p:spPr>
            <a:xfrm>
              <a:off x="0" y="0"/>
              <a:ext cx="2788829" cy="833183"/>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679" name="Venn diagram"/>
            <p:cNvSpPr txBox="1"/>
            <p:nvPr/>
          </p:nvSpPr>
          <p:spPr>
            <a:xfrm>
              <a:off x="847829" y="162591"/>
              <a:ext cx="1630089" cy="4719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FFFFFF"/>
                  </a:solidFill>
                  <a:latin typeface="+mn-lt"/>
                  <a:ea typeface="+mn-ea"/>
                  <a:cs typeface="+mn-cs"/>
                  <a:sym typeface="DM Sans Regular"/>
                </a:defRPr>
              </a:lvl1pPr>
            </a:lstStyle>
            <a:p>
              <a:r>
                <a:rPr>
                  <a:solidFill>
                    <a:schemeClr val="bg1"/>
                  </a:solidFill>
                </a:rPr>
                <a:t>Product</a:t>
              </a:r>
            </a:p>
          </p:txBody>
        </p:sp>
        <p:sp>
          <p:nvSpPr>
            <p:cNvPr id="680" name="Circle"/>
            <p:cNvSpPr/>
            <p:nvPr/>
          </p:nvSpPr>
          <p:spPr>
            <a:xfrm>
              <a:off x="110794" y="95585"/>
              <a:ext cx="642012" cy="642012"/>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grpSp>
      <p:grpSp>
        <p:nvGrpSpPr>
          <p:cNvPr id="685" name="Group"/>
          <p:cNvGrpSpPr/>
          <p:nvPr/>
        </p:nvGrpSpPr>
        <p:grpSpPr>
          <a:xfrm>
            <a:off x="3129371" y="5499457"/>
            <a:ext cx="2788831" cy="833184"/>
            <a:chOff x="0" y="0"/>
            <a:chExt cx="2788829" cy="833183"/>
          </a:xfrm>
        </p:grpSpPr>
        <p:sp>
          <p:nvSpPr>
            <p:cNvPr id="682" name="Rounded Rectangle"/>
            <p:cNvSpPr/>
            <p:nvPr/>
          </p:nvSpPr>
          <p:spPr>
            <a:xfrm>
              <a:off x="0" y="0"/>
              <a:ext cx="2788829" cy="833183"/>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683" name="Venn diagram"/>
            <p:cNvSpPr txBox="1"/>
            <p:nvPr/>
          </p:nvSpPr>
          <p:spPr>
            <a:xfrm>
              <a:off x="847829" y="162591"/>
              <a:ext cx="1630089" cy="4719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FFFFFF"/>
                  </a:solidFill>
                  <a:latin typeface="+mn-lt"/>
                  <a:ea typeface="+mn-ea"/>
                  <a:cs typeface="+mn-cs"/>
                  <a:sym typeface="DM Sans Regular"/>
                </a:defRPr>
              </a:lvl1pPr>
            </a:lstStyle>
            <a:p>
              <a:r>
                <a:rPr>
                  <a:solidFill>
                    <a:schemeClr val="bg1"/>
                  </a:solidFill>
                </a:rPr>
                <a:t>Price</a:t>
              </a:r>
            </a:p>
          </p:txBody>
        </p:sp>
        <p:sp>
          <p:nvSpPr>
            <p:cNvPr id="684" name="Circle"/>
            <p:cNvSpPr/>
            <p:nvPr/>
          </p:nvSpPr>
          <p:spPr>
            <a:xfrm>
              <a:off x="110794" y="95585"/>
              <a:ext cx="642012" cy="642012"/>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grpSp>
      <p:grpSp>
        <p:nvGrpSpPr>
          <p:cNvPr id="689" name="Group"/>
          <p:cNvGrpSpPr/>
          <p:nvPr/>
        </p:nvGrpSpPr>
        <p:grpSpPr>
          <a:xfrm>
            <a:off x="3142016" y="7678581"/>
            <a:ext cx="2788831" cy="833184"/>
            <a:chOff x="0" y="0"/>
            <a:chExt cx="2788829" cy="833183"/>
          </a:xfrm>
        </p:grpSpPr>
        <p:sp>
          <p:nvSpPr>
            <p:cNvPr id="686" name="Rounded Rectangle"/>
            <p:cNvSpPr/>
            <p:nvPr/>
          </p:nvSpPr>
          <p:spPr>
            <a:xfrm>
              <a:off x="0" y="0"/>
              <a:ext cx="2788829" cy="833183"/>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687" name="Venn diagram"/>
            <p:cNvSpPr txBox="1"/>
            <p:nvPr/>
          </p:nvSpPr>
          <p:spPr>
            <a:xfrm>
              <a:off x="847829" y="162591"/>
              <a:ext cx="1630089" cy="4719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FFFFFF"/>
                  </a:solidFill>
                  <a:latin typeface="+mn-lt"/>
                  <a:ea typeface="+mn-ea"/>
                  <a:cs typeface="+mn-cs"/>
                  <a:sym typeface="DM Sans Regular"/>
                </a:defRPr>
              </a:lvl1pPr>
            </a:lstStyle>
            <a:p>
              <a:r>
                <a:rPr>
                  <a:solidFill>
                    <a:schemeClr val="bg1"/>
                  </a:solidFill>
                </a:rPr>
                <a:t>Promotion</a:t>
              </a:r>
            </a:p>
          </p:txBody>
        </p:sp>
        <p:sp>
          <p:nvSpPr>
            <p:cNvPr id="688" name="Circle"/>
            <p:cNvSpPr/>
            <p:nvPr/>
          </p:nvSpPr>
          <p:spPr>
            <a:xfrm>
              <a:off x="110794" y="95585"/>
              <a:ext cx="642012" cy="642012"/>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grpSp>
      <p:grpSp>
        <p:nvGrpSpPr>
          <p:cNvPr id="693" name="Group"/>
          <p:cNvGrpSpPr/>
          <p:nvPr/>
        </p:nvGrpSpPr>
        <p:grpSpPr>
          <a:xfrm>
            <a:off x="3142016" y="9857705"/>
            <a:ext cx="2788831" cy="833184"/>
            <a:chOff x="0" y="0"/>
            <a:chExt cx="2788829" cy="833183"/>
          </a:xfrm>
        </p:grpSpPr>
        <p:sp>
          <p:nvSpPr>
            <p:cNvPr id="690" name="Rounded Rectangle"/>
            <p:cNvSpPr/>
            <p:nvPr/>
          </p:nvSpPr>
          <p:spPr>
            <a:xfrm>
              <a:off x="0" y="0"/>
              <a:ext cx="2788829" cy="833183"/>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691" name="Venn diagram"/>
            <p:cNvSpPr txBox="1"/>
            <p:nvPr/>
          </p:nvSpPr>
          <p:spPr>
            <a:xfrm>
              <a:off x="847829" y="162591"/>
              <a:ext cx="1630089" cy="4719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FFFFFF"/>
                  </a:solidFill>
                  <a:latin typeface="+mn-lt"/>
                  <a:ea typeface="+mn-ea"/>
                  <a:cs typeface="+mn-cs"/>
                  <a:sym typeface="DM Sans Regular"/>
                </a:defRPr>
              </a:lvl1pPr>
            </a:lstStyle>
            <a:p>
              <a:r>
                <a:rPr>
                  <a:solidFill>
                    <a:schemeClr val="bg1"/>
                  </a:solidFill>
                </a:rPr>
                <a:t>Place</a:t>
              </a:r>
            </a:p>
          </p:txBody>
        </p:sp>
        <p:sp>
          <p:nvSpPr>
            <p:cNvPr id="692" name="Circle"/>
            <p:cNvSpPr/>
            <p:nvPr/>
          </p:nvSpPr>
          <p:spPr>
            <a:xfrm>
              <a:off x="110794" y="95585"/>
              <a:ext cx="642012" cy="642012"/>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grpSp>
      <p:sp>
        <p:nvSpPr>
          <p:cNvPr id="694" name="Freeform 713"/>
          <p:cNvSpPr/>
          <p:nvPr/>
        </p:nvSpPr>
        <p:spPr>
          <a:xfrm>
            <a:off x="3409156" y="3617148"/>
            <a:ext cx="296914" cy="2526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112"/>
                </a:lnTo>
                <a:lnTo>
                  <a:pt x="8749" y="4112"/>
                </a:lnTo>
                <a:lnTo>
                  <a:pt x="8749" y="0"/>
                </a:lnTo>
                <a:lnTo>
                  <a:pt x="0" y="0"/>
                </a:lnTo>
                <a:close/>
                <a:moveTo>
                  <a:pt x="12832" y="0"/>
                </a:moveTo>
                <a:lnTo>
                  <a:pt x="12832" y="4112"/>
                </a:lnTo>
                <a:lnTo>
                  <a:pt x="21600" y="4112"/>
                </a:lnTo>
                <a:lnTo>
                  <a:pt x="21600" y="0"/>
                </a:lnTo>
                <a:lnTo>
                  <a:pt x="12832" y="0"/>
                </a:lnTo>
                <a:close/>
                <a:moveTo>
                  <a:pt x="0" y="5837"/>
                </a:moveTo>
                <a:lnTo>
                  <a:pt x="0" y="18173"/>
                </a:lnTo>
                <a:cubicBezTo>
                  <a:pt x="0" y="20060"/>
                  <a:pt x="1311" y="21600"/>
                  <a:pt x="2916" y="21600"/>
                </a:cubicBezTo>
                <a:lnTo>
                  <a:pt x="18665" y="21600"/>
                </a:lnTo>
                <a:cubicBezTo>
                  <a:pt x="20271" y="21600"/>
                  <a:pt x="21600" y="20060"/>
                  <a:pt x="21600" y="18173"/>
                </a:cubicBezTo>
                <a:lnTo>
                  <a:pt x="21600" y="5837"/>
                </a:lnTo>
                <a:lnTo>
                  <a:pt x="12832" y="5837"/>
                </a:lnTo>
                <a:lnTo>
                  <a:pt x="12832" y="9263"/>
                </a:lnTo>
                <a:lnTo>
                  <a:pt x="8749" y="9263"/>
                </a:lnTo>
                <a:lnTo>
                  <a:pt x="8749" y="5837"/>
                </a:lnTo>
                <a:lnTo>
                  <a:pt x="0" y="5837"/>
                </a:lnTo>
                <a:close/>
                <a:moveTo>
                  <a:pt x="13415" y="13729"/>
                </a:moveTo>
                <a:lnTo>
                  <a:pt x="18383" y="13729"/>
                </a:lnTo>
                <a:lnTo>
                  <a:pt x="18383" y="17842"/>
                </a:lnTo>
                <a:lnTo>
                  <a:pt x="13415" y="17842"/>
                </a:lnTo>
                <a:lnTo>
                  <a:pt x="13415" y="13729"/>
                </a:lnTo>
                <a:close/>
              </a:path>
            </a:pathLst>
          </a:custGeom>
          <a:solidFill>
            <a:schemeClr val="accent1"/>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695" name="Freeform 809"/>
          <p:cNvSpPr/>
          <p:nvPr/>
        </p:nvSpPr>
        <p:spPr>
          <a:xfrm>
            <a:off x="3389312" y="5768463"/>
            <a:ext cx="319595" cy="249684"/>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2458" y="7089"/>
                </a:lnTo>
                <a:lnTo>
                  <a:pt x="10800" y="7089"/>
                </a:lnTo>
                <a:cubicBezTo>
                  <a:pt x="10800" y="5044"/>
                  <a:pt x="12110" y="3390"/>
                  <a:pt x="13708" y="3390"/>
                </a:cubicBezTo>
                <a:cubicBezTo>
                  <a:pt x="15306" y="3390"/>
                  <a:pt x="16598" y="5044"/>
                  <a:pt x="16598" y="7089"/>
                </a:cubicBezTo>
                <a:lnTo>
                  <a:pt x="19765" y="7089"/>
                </a:lnTo>
                <a:lnTo>
                  <a:pt x="19765" y="13890"/>
                </a:lnTo>
                <a:cubicBezTo>
                  <a:pt x="19922" y="13920"/>
                  <a:pt x="20065" y="13970"/>
                  <a:pt x="20215" y="14023"/>
                </a:cubicBezTo>
                <a:lnTo>
                  <a:pt x="21600" y="4209"/>
                </a:lnTo>
                <a:lnTo>
                  <a:pt x="3462" y="0"/>
                </a:lnTo>
                <a:close/>
                <a:moveTo>
                  <a:pt x="13708" y="5073"/>
                </a:moveTo>
                <a:cubicBezTo>
                  <a:pt x="12835" y="5073"/>
                  <a:pt x="12115" y="5972"/>
                  <a:pt x="12115" y="7089"/>
                </a:cubicBezTo>
                <a:cubicBezTo>
                  <a:pt x="12115" y="8207"/>
                  <a:pt x="12835" y="9105"/>
                  <a:pt x="13708" y="9105"/>
                </a:cubicBezTo>
                <a:cubicBezTo>
                  <a:pt x="14581" y="9105"/>
                  <a:pt x="15283" y="8207"/>
                  <a:pt x="15283" y="7089"/>
                </a:cubicBezTo>
                <a:cubicBezTo>
                  <a:pt x="15283" y="5972"/>
                  <a:pt x="14581" y="5073"/>
                  <a:pt x="13708" y="5073"/>
                </a:cubicBezTo>
                <a:close/>
                <a:moveTo>
                  <a:pt x="0" y="8773"/>
                </a:moveTo>
                <a:lnTo>
                  <a:pt x="0" y="21600"/>
                </a:lnTo>
                <a:lnTo>
                  <a:pt x="16408" y="21600"/>
                </a:lnTo>
                <a:cubicBezTo>
                  <a:pt x="15868" y="20778"/>
                  <a:pt x="15542" y="19720"/>
                  <a:pt x="15542" y="18565"/>
                </a:cubicBezTo>
                <a:cubicBezTo>
                  <a:pt x="15542" y="16309"/>
                  <a:pt x="16795" y="14422"/>
                  <a:pt x="18450" y="13957"/>
                </a:cubicBezTo>
                <a:lnTo>
                  <a:pt x="18450" y="8773"/>
                </a:lnTo>
                <a:lnTo>
                  <a:pt x="16287" y="8773"/>
                </a:lnTo>
                <a:cubicBezTo>
                  <a:pt x="15806" y="9972"/>
                  <a:pt x="14831" y="10811"/>
                  <a:pt x="13708" y="10811"/>
                </a:cubicBezTo>
                <a:cubicBezTo>
                  <a:pt x="12584" y="10811"/>
                  <a:pt x="11610" y="9972"/>
                  <a:pt x="11129" y="8773"/>
                </a:cubicBezTo>
                <a:lnTo>
                  <a:pt x="0" y="8773"/>
                </a:lnTo>
                <a:close/>
                <a:moveTo>
                  <a:pt x="9225" y="11143"/>
                </a:moveTo>
                <a:cubicBezTo>
                  <a:pt x="10971" y="11143"/>
                  <a:pt x="12375" y="12940"/>
                  <a:pt x="12375" y="15175"/>
                </a:cubicBezTo>
                <a:cubicBezTo>
                  <a:pt x="12375" y="17411"/>
                  <a:pt x="10971" y="19230"/>
                  <a:pt x="9225" y="19230"/>
                </a:cubicBezTo>
                <a:cubicBezTo>
                  <a:pt x="7479" y="19230"/>
                  <a:pt x="6058" y="17410"/>
                  <a:pt x="6058" y="15175"/>
                </a:cubicBezTo>
                <a:cubicBezTo>
                  <a:pt x="6058" y="12941"/>
                  <a:pt x="7479" y="11143"/>
                  <a:pt x="9225" y="11143"/>
                </a:cubicBezTo>
                <a:close/>
                <a:moveTo>
                  <a:pt x="19229" y="15530"/>
                </a:moveTo>
                <a:cubicBezTo>
                  <a:pt x="17919" y="15530"/>
                  <a:pt x="16858" y="16889"/>
                  <a:pt x="16858" y="18565"/>
                </a:cubicBezTo>
                <a:cubicBezTo>
                  <a:pt x="16858" y="20241"/>
                  <a:pt x="17919" y="21600"/>
                  <a:pt x="19229" y="21600"/>
                </a:cubicBezTo>
                <a:cubicBezTo>
                  <a:pt x="20538" y="21600"/>
                  <a:pt x="21600" y="20241"/>
                  <a:pt x="21600" y="18565"/>
                </a:cubicBezTo>
                <a:cubicBezTo>
                  <a:pt x="21600" y="16889"/>
                  <a:pt x="20538" y="15530"/>
                  <a:pt x="19229" y="15530"/>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696" name="Freeform 605"/>
          <p:cNvSpPr/>
          <p:nvPr/>
        </p:nvSpPr>
        <p:spPr>
          <a:xfrm>
            <a:off x="3411096" y="7974966"/>
            <a:ext cx="318318" cy="244045"/>
          </a:xfrm>
          <a:custGeom>
            <a:avLst/>
            <a:gdLst/>
            <a:ahLst/>
            <a:cxnLst>
              <a:cxn ang="0">
                <a:pos x="wd2" y="hd2"/>
              </a:cxn>
              <a:cxn ang="5400000">
                <a:pos x="wd2" y="hd2"/>
              </a:cxn>
              <a:cxn ang="10800000">
                <a:pos x="wd2" y="hd2"/>
              </a:cxn>
              <a:cxn ang="16200000">
                <a:pos x="wd2" y="hd2"/>
              </a:cxn>
            </a:cxnLst>
            <a:rect l="0" t="0" r="r" b="b"/>
            <a:pathLst>
              <a:path w="21600" h="21600" extrusionOk="0">
                <a:moveTo>
                  <a:pt x="18250" y="0"/>
                </a:moveTo>
                <a:lnTo>
                  <a:pt x="2395" y="7207"/>
                </a:lnTo>
                <a:lnTo>
                  <a:pt x="2160" y="7207"/>
                </a:lnTo>
                <a:lnTo>
                  <a:pt x="0" y="5635"/>
                </a:lnTo>
                <a:lnTo>
                  <a:pt x="0" y="15659"/>
                </a:lnTo>
                <a:lnTo>
                  <a:pt x="2160" y="14087"/>
                </a:lnTo>
                <a:lnTo>
                  <a:pt x="2395" y="14087"/>
                </a:lnTo>
                <a:lnTo>
                  <a:pt x="5243" y="15373"/>
                </a:lnTo>
                <a:lnTo>
                  <a:pt x="4930" y="16578"/>
                </a:lnTo>
                <a:cubicBezTo>
                  <a:pt x="4508" y="18209"/>
                  <a:pt x="5182" y="19987"/>
                  <a:pt x="6433" y="20538"/>
                </a:cubicBezTo>
                <a:lnTo>
                  <a:pt x="8483" y="21437"/>
                </a:lnTo>
                <a:cubicBezTo>
                  <a:pt x="8736" y="21548"/>
                  <a:pt x="8996" y="21600"/>
                  <a:pt x="9250" y="21600"/>
                </a:cubicBezTo>
                <a:cubicBezTo>
                  <a:pt x="10252" y="21600"/>
                  <a:pt x="11183" y="20779"/>
                  <a:pt x="11520" y="19477"/>
                </a:cubicBezTo>
                <a:lnTo>
                  <a:pt x="11817" y="18374"/>
                </a:lnTo>
                <a:lnTo>
                  <a:pt x="18250" y="21294"/>
                </a:lnTo>
                <a:lnTo>
                  <a:pt x="18250" y="0"/>
                </a:lnTo>
                <a:close/>
                <a:moveTo>
                  <a:pt x="16560" y="3083"/>
                </a:moveTo>
                <a:lnTo>
                  <a:pt x="16560" y="18211"/>
                </a:lnTo>
                <a:lnTo>
                  <a:pt x="14400" y="17231"/>
                </a:lnTo>
                <a:lnTo>
                  <a:pt x="14400" y="4063"/>
                </a:lnTo>
                <a:lnTo>
                  <a:pt x="16560" y="3083"/>
                </a:lnTo>
                <a:close/>
                <a:moveTo>
                  <a:pt x="20833" y="3083"/>
                </a:moveTo>
                <a:lnTo>
                  <a:pt x="19143" y="4328"/>
                </a:lnTo>
                <a:lnTo>
                  <a:pt x="19737" y="5696"/>
                </a:lnTo>
                <a:lnTo>
                  <a:pt x="21428" y="4430"/>
                </a:lnTo>
                <a:lnTo>
                  <a:pt x="20833" y="3083"/>
                </a:lnTo>
                <a:close/>
                <a:moveTo>
                  <a:pt x="19503" y="9861"/>
                </a:moveTo>
                <a:lnTo>
                  <a:pt x="19503" y="11433"/>
                </a:lnTo>
                <a:lnTo>
                  <a:pt x="21600" y="11433"/>
                </a:lnTo>
                <a:lnTo>
                  <a:pt x="21600" y="9861"/>
                </a:lnTo>
                <a:lnTo>
                  <a:pt x="19503" y="9861"/>
                </a:lnTo>
                <a:close/>
                <a:moveTo>
                  <a:pt x="19737" y="15598"/>
                </a:moveTo>
                <a:lnTo>
                  <a:pt x="19143" y="16966"/>
                </a:lnTo>
                <a:lnTo>
                  <a:pt x="20833" y="18211"/>
                </a:lnTo>
                <a:lnTo>
                  <a:pt x="21428" y="16864"/>
                </a:lnTo>
                <a:lnTo>
                  <a:pt x="19737" y="15598"/>
                </a:lnTo>
                <a:close/>
                <a:moveTo>
                  <a:pt x="6370" y="15904"/>
                </a:moveTo>
                <a:lnTo>
                  <a:pt x="10675" y="17843"/>
                </a:lnTo>
                <a:lnTo>
                  <a:pt x="10393" y="18987"/>
                </a:lnTo>
                <a:cubicBezTo>
                  <a:pt x="10229" y="19623"/>
                  <a:pt x="9769" y="20048"/>
                  <a:pt x="9250" y="20048"/>
                </a:cubicBezTo>
                <a:cubicBezTo>
                  <a:pt x="9122" y="20048"/>
                  <a:pt x="8983" y="20021"/>
                  <a:pt x="8859" y="19967"/>
                </a:cubicBezTo>
                <a:lnTo>
                  <a:pt x="6824" y="19048"/>
                </a:lnTo>
                <a:cubicBezTo>
                  <a:pt x="6198" y="18771"/>
                  <a:pt x="5846" y="17885"/>
                  <a:pt x="6057" y="17068"/>
                </a:cubicBezTo>
                <a:lnTo>
                  <a:pt x="6370" y="15904"/>
                </a:lnTo>
                <a:close/>
              </a:path>
            </a:pathLst>
          </a:custGeom>
          <a:solidFill>
            <a:schemeClr val="accent3"/>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697" name="Freeform 564"/>
          <p:cNvSpPr/>
          <p:nvPr/>
        </p:nvSpPr>
        <p:spPr>
          <a:xfrm>
            <a:off x="3406937" y="10130638"/>
            <a:ext cx="336451" cy="256346"/>
          </a:xfrm>
          <a:custGeom>
            <a:avLst/>
            <a:gdLst/>
            <a:ahLst/>
            <a:cxnLst>
              <a:cxn ang="0">
                <a:pos x="wd2" y="hd2"/>
              </a:cxn>
              <a:cxn ang="5400000">
                <a:pos x="wd2" y="hd2"/>
              </a:cxn>
              <a:cxn ang="10800000">
                <a:pos x="wd2" y="hd2"/>
              </a:cxn>
              <a:cxn ang="16200000">
                <a:pos x="wd2" y="hd2"/>
              </a:cxn>
            </a:cxnLst>
            <a:rect l="0" t="0" r="r" b="b"/>
            <a:pathLst>
              <a:path w="21600" h="21600" extrusionOk="0">
                <a:moveTo>
                  <a:pt x="20829" y="19238"/>
                </a:moveTo>
                <a:lnTo>
                  <a:pt x="20829" y="4049"/>
                </a:lnTo>
                <a:lnTo>
                  <a:pt x="18515" y="4049"/>
                </a:lnTo>
                <a:lnTo>
                  <a:pt x="18515" y="2024"/>
                </a:lnTo>
                <a:lnTo>
                  <a:pt x="13371" y="2024"/>
                </a:lnTo>
                <a:lnTo>
                  <a:pt x="13371" y="4049"/>
                </a:lnTo>
                <a:lnTo>
                  <a:pt x="11057" y="4049"/>
                </a:lnTo>
                <a:lnTo>
                  <a:pt x="11057" y="19237"/>
                </a:lnTo>
                <a:lnTo>
                  <a:pt x="9772" y="19237"/>
                </a:lnTo>
                <a:lnTo>
                  <a:pt x="9772" y="0"/>
                </a:lnTo>
                <a:lnTo>
                  <a:pt x="771" y="0"/>
                </a:lnTo>
                <a:lnTo>
                  <a:pt x="771" y="19238"/>
                </a:lnTo>
                <a:lnTo>
                  <a:pt x="0" y="19238"/>
                </a:lnTo>
                <a:lnTo>
                  <a:pt x="0" y="21600"/>
                </a:lnTo>
                <a:lnTo>
                  <a:pt x="21600" y="21600"/>
                </a:lnTo>
                <a:lnTo>
                  <a:pt x="21600" y="19238"/>
                </a:lnTo>
                <a:lnTo>
                  <a:pt x="20829" y="19238"/>
                </a:lnTo>
                <a:close/>
                <a:moveTo>
                  <a:pt x="7971" y="16706"/>
                </a:moveTo>
                <a:lnTo>
                  <a:pt x="2572" y="16706"/>
                </a:lnTo>
                <a:lnTo>
                  <a:pt x="2572" y="15019"/>
                </a:lnTo>
                <a:lnTo>
                  <a:pt x="7971" y="15019"/>
                </a:lnTo>
                <a:lnTo>
                  <a:pt x="7971" y="16706"/>
                </a:lnTo>
                <a:close/>
                <a:moveTo>
                  <a:pt x="7971" y="12655"/>
                </a:moveTo>
                <a:lnTo>
                  <a:pt x="2572" y="12655"/>
                </a:lnTo>
                <a:lnTo>
                  <a:pt x="2572" y="10968"/>
                </a:lnTo>
                <a:lnTo>
                  <a:pt x="7971" y="10968"/>
                </a:lnTo>
                <a:lnTo>
                  <a:pt x="7971" y="12655"/>
                </a:lnTo>
                <a:close/>
                <a:moveTo>
                  <a:pt x="7971" y="8606"/>
                </a:moveTo>
                <a:lnTo>
                  <a:pt x="2572" y="8606"/>
                </a:lnTo>
                <a:lnTo>
                  <a:pt x="2572" y="6919"/>
                </a:lnTo>
                <a:lnTo>
                  <a:pt x="7971" y="6919"/>
                </a:lnTo>
                <a:lnTo>
                  <a:pt x="7971" y="8606"/>
                </a:lnTo>
                <a:close/>
                <a:moveTo>
                  <a:pt x="7971" y="4556"/>
                </a:moveTo>
                <a:lnTo>
                  <a:pt x="2572" y="4556"/>
                </a:lnTo>
                <a:lnTo>
                  <a:pt x="2572" y="2869"/>
                </a:lnTo>
                <a:lnTo>
                  <a:pt x="7971" y="2869"/>
                </a:lnTo>
                <a:lnTo>
                  <a:pt x="7971" y="4556"/>
                </a:lnTo>
                <a:close/>
                <a:moveTo>
                  <a:pt x="19028" y="16706"/>
                </a:moveTo>
                <a:lnTo>
                  <a:pt x="12857" y="16706"/>
                </a:lnTo>
                <a:lnTo>
                  <a:pt x="12857" y="15019"/>
                </a:lnTo>
                <a:lnTo>
                  <a:pt x="19028" y="15019"/>
                </a:lnTo>
                <a:lnTo>
                  <a:pt x="19028" y="16706"/>
                </a:lnTo>
                <a:close/>
                <a:moveTo>
                  <a:pt x="19028" y="12655"/>
                </a:moveTo>
                <a:lnTo>
                  <a:pt x="12857" y="12655"/>
                </a:lnTo>
                <a:lnTo>
                  <a:pt x="12857" y="10968"/>
                </a:lnTo>
                <a:lnTo>
                  <a:pt x="19028" y="10968"/>
                </a:lnTo>
                <a:lnTo>
                  <a:pt x="19028" y="12655"/>
                </a:lnTo>
                <a:close/>
                <a:moveTo>
                  <a:pt x="19028" y="8606"/>
                </a:moveTo>
                <a:lnTo>
                  <a:pt x="12857" y="8606"/>
                </a:lnTo>
                <a:lnTo>
                  <a:pt x="12857" y="6919"/>
                </a:lnTo>
                <a:lnTo>
                  <a:pt x="19028" y="6919"/>
                </a:lnTo>
                <a:lnTo>
                  <a:pt x="19028" y="8606"/>
                </a:lnTo>
                <a:close/>
              </a:path>
            </a:pathLst>
          </a:custGeom>
          <a:solidFill>
            <a:schemeClr val="accent4"/>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nvGrpSpPr>
          <p:cNvPr id="700" name="Group"/>
          <p:cNvGrpSpPr/>
          <p:nvPr/>
        </p:nvGrpSpPr>
        <p:grpSpPr>
          <a:xfrm>
            <a:off x="6846259" y="3450866"/>
            <a:ext cx="585413" cy="560013"/>
            <a:chOff x="0" y="0"/>
            <a:chExt cx="585411" cy="560011"/>
          </a:xfrm>
        </p:grpSpPr>
        <p:sp>
          <p:nvSpPr>
            <p:cNvPr id="698"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699"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703" name="Group"/>
          <p:cNvGrpSpPr/>
          <p:nvPr/>
        </p:nvGrpSpPr>
        <p:grpSpPr>
          <a:xfrm>
            <a:off x="9200431" y="3450866"/>
            <a:ext cx="585412" cy="560013"/>
            <a:chOff x="0" y="0"/>
            <a:chExt cx="585411" cy="560011"/>
          </a:xfrm>
        </p:grpSpPr>
        <p:sp>
          <p:nvSpPr>
            <p:cNvPr id="701"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702"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706" name="Group"/>
          <p:cNvGrpSpPr/>
          <p:nvPr/>
        </p:nvGrpSpPr>
        <p:grpSpPr>
          <a:xfrm>
            <a:off x="11554603" y="3450866"/>
            <a:ext cx="585412" cy="560013"/>
            <a:chOff x="0" y="0"/>
            <a:chExt cx="585411" cy="560011"/>
          </a:xfrm>
        </p:grpSpPr>
        <p:sp>
          <p:nvSpPr>
            <p:cNvPr id="704"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705"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nvGrpSpPr>
          <p:cNvPr id="709" name="Group"/>
          <p:cNvGrpSpPr/>
          <p:nvPr/>
        </p:nvGrpSpPr>
        <p:grpSpPr>
          <a:xfrm>
            <a:off x="13908775" y="3450866"/>
            <a:ext cx="585413" cy="560013"/>
            <a:chOff x="0" y="0"/>
            <a:chExt cx="585411" cy="560011"/>
          </a:xfrm>
        </p:grpSpPr>
        <p:sp>
          <p:nvSpPr>
            <p:cNvPr id="707"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708"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nvGrpSpPr>
          <p:cNvPr id="712" name="Group"/>
          <p:cNvGrpSpPr/>
          <p:nvPr/>
        </p:nvGrpSpPr>
        <p:grpSpPr>
          <a:xfrm>
            <a:off x="16262946" y="3450866"/>
            <a:ext cx="585413" cy="560013"/>
            <a:chOff x="0" y="0"/>
            <a:chExt cx="585411" cy="560011"/>
          </a:xfrm>
        </p:grpSpPr>
        <p:sp>
          <p:nvSpPr>
            <p:cNvPr id="710"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711"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5</a:t>
              </a:r>
            </a:p>
          </p:txBody>
        </p:sp>
      </p:grpSp>
      <p:grpSp>
        <p:nvGrpSpPr>
          <p:cNvPr id="715" name="Group"/>
          <p:cNvGrpSpPr/>
          <p:nvPr/>
        </p:nvGrpSpPr>
        <p:grpSpPr>
          <a:xfrm>
            <a:off x="18617119" y="3450866"/>
            <a:ext cx="585412" cy="560013"/>
            <a:chOff x="0" y="0"/>
            <a:chExt cx="585411" cy="560011"/>
          </a:xfrm>
        </p:grpSpPr>
        <p:sp>
          <p:nvSpPr>
            <p:cNvPr id="713"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714"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6</a:t>
              </a:r>
            </a:p>
          </p:txBody>
        </p:sp>
      </p:grpSp>
      <p:grpSp>
        <p:nvGrpSpPr>
          <p:cNvPr id="718" name="Group"/>
          <p:cNvGrpSpPr/>
          <p:nvPr/>
        </p:nvGrpSpPr>
        <p:grpSpPr>
          <a:xfrm>
            <a:off x="20971290" y="3450866"/>
            <a:ext cx="585412" cy="560013"/>
            <a:chOff x="0" y="0"/>
            <a:chExt cx="585411" cy="560011"/>
          </a:xfrm>
        </p:grpSpPr>
        <p:sp>
          <p:nvSpPr>
            <p:cNvPr id="716"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717"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7</a:t>
              </a:r>
            </a:p>
          </p:txBody>
        </p:sp>
      </p:grpSp>
      <p:grpSp>
        <p:nvGrpSpPr>
          <p:cNvPr id="721" name="Group"/>
          <p:cNvGrpSpPr/>
          <p:nvPr/>
        </p:nvGrpSpPr>
        <p:grpSpPr>
          <a:xfrm>
            <a:off x="6858021" y="5649617"/>
            <a:ext cx="585413" cy="560012"/>
            <a:chOff x="0" y="0"/>
            <a:chExt cx="585411" cy="560011"/>
          </a:xfrm>
        </p:grpSpPr>
        <p:sp>
          <p:nvSpPr>
            <p:cNvPr id="719"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720"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724" name="Group"/>
          <p:cNvGrpSpPr/>
          <p:nvPr/>
        </p:nvGrpSpPr>
        <p:grpSpPr>
          <a:xfrm>
            <a:off x="9212193" y="5649617"/>
            <a:ext cx="585412" cy="560012"/>
            <a:chOff x="0" y="0"/>
            <a:chExt cx="585411" cy="560011"/>
          </a:xfrm>
        </p:grpSpPr>
        <p:sp>
          <p:nvSpPr>
            <p:cNvPr id="722"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723"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727" name="Group"/>
          <p:cNvGrpSpPr/>
          <p:nvPr/>
        </p:nvGrpSpPr>
        <p:grpSpPr>
          <a:xfrm>
            <a:off x="11566365" y="5649617"/>
            <a:ext cx="585412" cy="560012"/>
            <a:chOff x="0" y="0"/>
            <a:chExt cx="585411" cy="560011"/>
          </a:xfrm>
        </p:grpSpPr>
        <p:sp>
          <p:nvSpPr>
            <p:cNvPr id="725"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726"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nvGrpSpPr>
          <p:cNvPr id="730" name="Group"/>
          <p:cNvGrpSpPr/>
          <p:nvPr/>
        </p:nvGrpSpPr>
        <p:grpSpPr>
          <a:xfrm>
            <a:off x="13920537" y="5649617"/>
            <a:ext cx="585413" cy="560012"/>
            <a:chOff x="0" y="0"/>
            <a:chExt cx="585411" cy="560011"/>
          </a:xfrm>
        </p:grpSpPr>
        <p:sp>
          <p:nvSpPr>
            <p:cNvPr id="728"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729"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nvGrpSpPr>
          <p:cNvPr id="733" name="Group"/>
          <p:cNvGrpSpPr/>
          <p:nvPr/>
        </p:nvGrpSpPr>
        <p:grpSpPr>
          <a:xfrm>
            <a:off x="6858021" y="7815135"/>
            <a:ext cx="585413" cy="560012"/>
            <a:chOff x="0" y="0"/>
            <a:chExt cx="585411" cy="560011"/>
          </a:xfrm>
        </p:grpSpPr>
        <p:sp>
          <p:nvSpPr>
            <p:cNvPr id="731"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732"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736" name="Group"/>
          <p:cNvGrpSpPr/>
          <p:nvPr/>
        </p:nvGrpSpPr>
        <p:grpSpPr>
          <a:xfrm>
            <a:off x="9212193" y="7815135"/>
            <a:ext cx="585412" cy="560012"/>
            <a:chOff x="0" y="0"/>
            <a:chExt cx="585411" cy="560011"/>
          </a:xfrm>
        </p:grpSpPr>
        <p:sp>
          <p:nvSpPr>
            <p:cNvPr id="734"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735"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739" name="Group"/>
          <p:cNvGrpSpPr/>
          <p:nvPr/>
        </p:nvGrpSpPr>
        <p:grpSpPr>
          <a:xfrm>
            <a:off x="11566365" y="7815135"/>
            <a:ext cx="585412" cy="560012"/>
            <a:chOff x="0" y="0"/>
            <a:chExt cx="585411" cy="560011"/>
          </a:xfrm>
        </p:grpSpPr>
        <p:sp>
          <p:nvSpPr>
            <p:cNvPr id="737"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738"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nvGrpSpPr>
          <p:cNvPr id="742" name="Group"/>
          <p:cNvGrpSpPr/>
          <p:nvPr/>
        </p:nvGrpSpPr>
        <p:grpSpPr>
          <a:xfrm>
            <a:off x="13920537" y="7815135"/>
            <a:ext cx="585413" cy="560012"/>
            <a:chOff x="0" y="0"/>
            <a:chExt cx="585411" cy="560011"/>
          </a:xfrm>
        </p:grpSpPr>
        <p:sp>
          <p:nvSpPr>
            <p:cNvPr id="740"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741"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nvGrpSpPr>
          <p:cNvPr id="745" name="Group"/>
          <p:cNvGrpSpPr/>
          <p:nvPr/>
        </p:nvGrpSpPr>
        <p:grpSpPr>
          <a:xfrm>
            <a:off x="16274708" y="7815135"/>
            <a:ext cx="585413" cy="560012"/>
            <a:chOff x="0" y="0"/>
            <a:chExt cx="585411" cy="560011"/>
          </a:xfrm>
        </p:grpSpPr>
        <p:sp>
          <p:nvSpPr>
            <p:cNvPr id="743"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744"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5</a:t>
              </a:r>
            </a:p>
          </p:txBody>
        </p:sp>
      </p:grpSp>
      <p:grpSp>
        <p:nvGrpSpPr>
          <p:cNvPr id="748" name="Group"/>
          <p:cNvGrpSpPr/>
          <p:nvPr/>
        </p:nvGrpSpPr>
        <p:grpSpPr>
          <a:xfrm>
            <a:off x="18628881" y="7815135"/>
            <a:ext cx="585412" cy="560012"/>
            <a:chOff x="0" y="0"/>
            <a:chExt cx="585411" cy="560011"/>
          </a:xfrm>
        </p:grpSpPr>
        <p:sp>
          <p:nvSpPr>
            <p:cNvPr id="746"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747"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6</a:t>
              </a:r>
            </a:p>
          </p:txBody>
        </p:sp>
      </p:grpSp>
      <p:grpSp>
        <p:nvGrpSpPr>
          <p:cNvPr id="751" name="Group"/>
          <p:cNvGrpSpPr/>
          <p:nvPr/>
        </p:nvGrpSpPr>
        <p:grpSpPr>
          <a:xfrm>
            <a:off x="6858021" y="9980317"/>
            <a:ext cx="585413" cy="560012"/>
            <a:chOff x="0" y="0"/>
            <a:chExt cx="585411" cy="560011"/>
          </a:xfrm>
        </p:grpSpPr>
        <p:sp>
          <p:nvSpPr>
            <p:cNvPr id="749"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750"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754" name="Group"/>
          <p:cNvGrpSpPr/>
          <p:nvPr/>
        </p:nvGrpSpPr>
        <p:grpSpPr>
          <a:xfrm>
            <a:off x="9212193" y="9980317"/>
            <a:ext cx="585412" cy="560012"/>
            <a:chOff x="0" y="0"/>
            <a:chExt cx="585411" cy="560011"/>
          </a:xfrm>
        </p:grpSpPr>
        <p:sp>
          <p:nvSpPr>
            <p:cNvPr id="752"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753"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757" name="Group"/>
          <p:cNvGrpSpPr/>
          <p:nvPr/>
        </p:nvGrpSpPr>
        <p:grpSpPr>
          <a:xfrm>
            <a:off x="11566365" y="9980317"/>
            <a:ext cx="585412" cy="560012"/>
            <a:chOff x="0" y="0"/>
            <a:chExt cx="585411" cy="560011"/>
          </a:xfrm>
        </p:grpSpPr>
        <p:sp>
          <p:nvSpPr>
            <p:cNvPr id="755"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756"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graphicFrame>
        <p:nvGraphicFramePr>
          <p:cNvPr id="760" name="Table 1"/>
          <p:cNvGraphicFramePr/>
          <p:nvPr>
            <p:extLst>
              <p:ext uri="{D42A27DB-BD31-4B8C-83A1-F6EECF244321}">
                <p14:modId xmlns:p14="http://schemas.microsoft.com/office/powerpoint/2010/main" val="3070278465"/>
              </p:ext>
            </p:extLst>
          </p:nvPr>
        </p:nvGraphicFramePr>
        <p:xfrm>
          <a:off x="1638300" y="2997027"/>
          <a:ext cx="21078500" cy="6756738"/>
        </p:xfrm>
        <a:graphic>
          <a:graphicData uri="http://schemas.openxmlformats.org/drawingml/2006/table">
            <a:tbl>
              <a:tblPr bandRow="1">
                <a:tableStyleId>{4C3C2611-4C71-4FC5-86AE-919BDF0F9419}</a:tableStyleId>
              </a:tblPr>
              <a:tblGrid>
                <a:gridCol w="3556029">
                  <a:extLst>
                    <a:ext uri="{9D8B030D-6E8A-4147-A177-3AD203B41FA5}">
                      <a16:colId xmlns:a16="http://schemas.microsoft.com/office/drawing/2014/main" val="20000"/>
                    </a:ext>
                  </a:extLst>
                </a:gridCol>
                <a:gridCol w="565241">
                  <a:extLst>
                    <a:ext uri="{9D8B030D-6E8A-4147-A177-3AD203B41FA5}">
                      <a16:colId xmlns:a16="http://schemas.microsoft.com/office/drawing/2014/main" val="20001"/>
                    </a:ext>
                  </a:extLst>
                </a:gridCol>
                <a:gridCol w="565241">
                  <a:extLst>
                    <a:ext uri="{9D8B030D-6E8A-4147-A177-3AD203B41FA5}">
                      <a16:colId xmlns:a16="http://schemas.microsoft.com/office/drawing/2014/main" val="20002"/>
                    </a:ext>
                  </a:extLst>
                </a:gridCol>
                <a:gridCol w="565241">
                  <a:extLst>
                    <a:ext uri="{9D8B030D-6E8A-4147-A177-3AD203B41FA5}">
                      <a16:colId xmlns:a16="http://schemas.microsoft.com/office/drawing/2014/main" val="20003"/>
                    </a:ext>
                  </a:extLst>
                </a:gridCol>
                <a:gridCol w="565241">
                  <a:extLst>
                    <a:ext uri="{9D8B030D-6E8A-4147-A177-3AD203B41FA5}">
                      <a16:colId xmlns:a16="http://schemas.microsoft.com/office/drawing/2014/main" val="20004"/>
                    </a:ext>
                  </a:extLst>
                </a:gridCol>
                <a:gridCol w="565241">
                  <a:extLst>
                    <a:ext uri="{9D8B030D-6E8A-4147-A177-3AD203B41FA5}">
                      <a16:colId xmlns:a16="http://schemas.microsoft.com/office/drawing/2014/main" val="20005"/>
                    </a:ext>
                  </a:extLst>
                </a:gridCol>
                <a:gridCol w="565241">
                  <a:extLst>
                    <a:ext uri="{9D8B030D-6E8A-4147-A177-3AD203B41FA5}">
                      <a16:colId xmlns:a16="http://schemas.microsoft.com/office/drawing/2014/main" val="20006"/>
                    </a:ext>
                  </a:extLst>
                </a:gridCol>
                <a:gridCol w="565241">
                  <a:extLst>
                    <a:ext uri="{9D8B030D-6E8A-4147-A177-3AD203B41FA5}">
                      <a16:colId xmlns:a16="http://schemas.microsoft.com/office/drawing/2014/main" val="20007"/>
                    </a:ext>
                  </a:extLst>
                </a:gridCol>
                <a:gridCol w="565241">
                  <a:extLst>
                    <a:ext uri="{9D8B030D-6E8A-4147-A177-3AD203B41FA5}">
                      <a16:colId xmlns:a16="http://schemas.microsoft.com/office/drawing/2014/main" val="20008"/>
                    </a:ext>
                  </a:extLst>
                </a:gridCol>
                <a:gridCol w="565241">
                  <a:extLst>
                    <a:ext uri="{9D8B030D-6E8A-4147-A177-3AD203B41FA5}">
                      <a16:colId xmlns:a16="http://schemas.microsoft.com/office/drawing/2014/main" val="20009"/>
                    </a:ext>
                  </a:extLst>
                </a:gridCol>
                <a:gridCol w="565241">
                  <a:extLst>
                    <a:ext uri="{9D8B030D-6E8A-4147-A177-3AD203B41FA5}">
                      <a16:colId xmlns:a16="http://schemas.microsoft.com/office/drawing/2014/main" val="20010"/>
                    </a:ext>
                  </a:extLst>
                </a:gridCol>
                <a:gridCol w="565241">
                  <a:extLst>
                    <a:ext uri="{9D8B030D-6E8A-4147-A177-3AD203B41FA5}">
                      <a16:colId xmlns:a16="http://schemas.microsoft.com/office/drawing/2014/main" val="20011"/>
                    </a:ext>
                  </a:extLst>
                </a:gridCol>
                <a:gridCol w="565241">
                  <a:extLst>
                    <a:ext uri="{9D8B030D-6E8A-4147-A177-3AD203B41FA5}">
                      <a16:colId xmlns:a16="http://schemas.microsoft.com/office/drawing/2014/main" val="20012"/>
                    </a:ext>
                  </a:extLst>
                </a:gridCol>
                <a:gridCol w="565241">
                  <a:extLst>
                    <a:ext uri="{9D8B030D-6E8A-4147-A177-3AD203B41FA5}">
                      <a16:colId xmlns:a16="http://schemas.microsoft.com/office/drawing/2014/main" val="20013"/>
                    </a:ext>
                  </a:extLst>
                </a:gridCol>
                <a:gridCol w="565241">
                  <a:extLst>
                    <a:ext uri="{9D8B030D-6E8A-4147-A177-3AD203B41FA5}">
                      <a16:colId xmlns:a16="http://schemas.microsoft.com/office/drawing/2014/main" val="20014"/>
                    </a:ext>
                  </a:extLst>
                </a:gridCol>
                <a:gridCol w="565241">
                  <a:extLst>
                    <a:ext uri="{9D8B030D-6E8A-4147-A177-3AD203B41FA5}">
                      <a16:colId xmlns:a16="http://schemas.microsoft.com/office/drawing/2014/main" val="20015"/>
                    </a:ext>
                  </a:extLst>
                </a:gridCol>
                <a:gridCol w="565241">
                  <a:extLst>
                    <a:ext uri="{9D8B030D-6E8A-4147-A177-3AD203B41FA5}">
                      <a16:colId xmlns:a16="http://schemas.microsoft.com/office/drawing/2014/main" val="20016"/>
                    </a:ext>
                  </a:extLst>
                </a:gridCol>
                <a:gridCol w="565241">
                  <a:extLst>
                    <a:ext uri="{9D8B030D-6E8A-4147-A177-3AD203B41FA5}">
                      <a16:colId xmlns:a16="http://schemas.microsoft.com/office/drawing/2014/main" val="20017"/>
                    </a:ext>
                  </a:extLst>
                </a:gridCol>
                <a:gridCol w="565241">
                  <a:extLst>
                    <a:ext uri="{9D8B030D-6E8A-4147-A177-3AD203B41FA5}">
                      <a16:colId xmlns:a16="http://schemas.microsoft.com/office/drawing/2014/main" val="20018"/>
                    </a:ext>
                  </a:extLst>
                </a:gridCol>
                <a:gridCol w="565241">
                  <a:extLst>
                    <a:ext uri="{9D8B030D-6E8A-4147-A177-3AD203B41FA5}">
                      <a16:colId xmlns:a16="http://schemas.microsoft.com/office/drawing/2014/main" val="20019"/>
                    </a:ext>
                  </a:extLst>
                </a:gridCol>
                <a:gridCol w="565241">
                  <a:extLst>
                    <a:ext uri="{9D8B030D-6E8A-4147-A177-3AD203B41FA5}">
                      <a16:colId xmlns:a16="http://schemas.microsoft.com/office/drawing/2014/main" val="20020"/>
                    </a:ext>
                  </a:extLst>
                </a:gridCol>
                <a:gridCol w="565241">
                  <a:extLst>
                    <a:ext uri="{9D8B030D-6E8A-4147-A177-3AD203B41FA5}">
                      <a16:colId xmlns:a16="http://schemas.microsoft.com/office/drawing/2014/main" val="20021"/>
                    </a:ext>
                  </a:extLst>
                </a:gridCol>
                <a:gridCol w="565241">
                  <a:extLst>
                    <a:ext uri="{9D8B030D-6E8A-4147-A177-3AD203B41FA5}">
                      <a16:colId xmlns:a16="http://schemas.microsoft.com/office/drawing/2014/main" val="20022"/>
                    </a:ext>
                  </a:extLst>
                </a:gridCol>
                <a:gridCol w="565241">
                  <a:extLst>
                    <a:ext uri="{9D8B030D-6E8A-4147-A177-3AD203B41FA5}">
                      <a16:colId xmlns:a16="http://schemas.microsoft.com/office/drawing/2014/main" val="20023"/>
                    </a:ext>
                  </a:extLst>
                </a:gridCol>
                <a:gridCol w="565241">
                  <a:extLst>
                    <a:ext uri="{9D8B030D-6E8A-4147-A177-3AD203B41FA5}">
                      <a16:colId xmlns:a16="http://schemas.microsoft.com/office/drawing/2014/main" val="20024"/>
                    </a:ext>
                  </a:extLst>
                </a:gridCol>
                <a:gridCol w="565241">
                  <a:extLst>
                    <a:ext uri="{9D8B030D-6E8A-4147-A177-3AD203B41FA5}">
                      <a16:colId xmlns:a16="http://schemas.microsoft.com/office/drawing/2014/main" val="20025"/>
                    </a:ext>
                  </a:extLst>
                </a:gridCol>
                <a:gridCol w="565241">
                  <a:extLst>
                    <a:ext uri="{9D8B030D-6E8A-4147-A177-3AD203B41FA5}">
                      <a16:colId xmlns:a16="http://schemas.microsoft.com/office/drawing/2014/main" val="20026"/>
                    </a:ext>
                  </a:extLst>
                </a:gridCol>
                <a:gridCol w="565241">
                  <a:extLst>
                    <a:ext uri="{9D8B030D-6E8A-4147-A177-3AD203B41FA5}">
                      <a16:colId xmlns:a16="http://schemas.microsoft.com/office/drawing/2014/main" val="20027"/>
                    </a:ext>
                  </a:extLst>
                </a:gridCol>
                <a:gridCol w="565241">
                  <a:extLst>
                    <a:ext uri="{9D8B030D-6E8A-4147-A177-3AD203B41FA5}">
                      <a16:colId xmlns:a16="http://schemas.microsoft.com/office/drawing/2014/main" val="20028"/>
                    </a:ext>
                  </a:extLst>
                </a:gridCol>
                <a:gridCol w="565241">
                  <a:extLst>
                    <a:ext uri="{9D8B030D-6E8A-4147-A177-3AD203B41FA5}">
                      <a16:colId xmlns:a16="http://schemas.microsoft.com/office/drawing/2014/main" val="20029"/>
                    </a:ext>
                  </a:extLst>
                </a:gridCol>
                <a:gridCol w="565241">
                  <a:extLst>
                    <a:ext uri="{9D8B030D-6E8A-4147-A177-3AD203B41FA5}">
                      <a16:colId xmlns:a16="http://schemas.microsoft.com/office/drawing/2014/main" val="20030"/>
                    </a:ext>
                  </a:extLst>
                </a:gridCol>
                <a:gridCol w="565241">
                  <a:extLst>
                    <a:ext uri="{9D8B030D-6E8A-4147-A177-3AD203B41FA5}">
                      <a16:colId xmlns:a16="http://schemas.microsoft.com/office/drawing/2014/main" val="20031"/>
                    </a:ext>
                  </a:extLst>
                </a:gridCol>
              </a:tblGrid>
              <a:tr h="920058">
                <a:tc>
                  <a:txBody>
                    <a:bodyPr/>
                    <a:lstStyle/>
                    <a:p>
                      <a:pPr defTabSz="914400">
                        <a:defRPr sz="1800"/>
                      </a:pPr>
                      <a:r>
                        <a:rPr sz="2400" dirty="0">
                          <a:solidFill>
                            <a:schemeClr val="tx1"/>
                          </a:solidFill>
                          <a:sym typeface="DM Sans Medium"/>
                        </a:rPr>
                        <a:t>Project</a:t>
                      </a:r>
                    </a:p>
                  </a:txBody>
                  <a:tcPr marL="50800" marR="50800" marT="50800" marB="50800" anchor="ctr" horzOverflow="overflow">
                    <a:lnL w="254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sz="1800"/>
                      </a:pPr>
                      <a:r>
                        <a:rPr sz="2400">
                          <a:solidFill>
                            <a:schemeClr val="tx1"/>
                          </a:solidFill>
                          <a:latin typeface="+mn-lt"/>
                          <a:ea typeface="+mn-ea"/>
                          <a:cs typeface="+mn-cs"/>
                        </a:rPr>
                        <a:t>1</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2</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3</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4</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5</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rgbClr val="FFFFFF"/>
                          </a:solidFill>
                          <a:latin typeface="+mn-lt"/>
                          <a:ea typeface="+mn-ea"/>
                          <a:cs typeface="+mn-cs"/>
                        </a:rPr>
                        <a:t>6</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1"/>
                    </a:solidFill>
                  </a:tcPr>
                </a:tc>
                <a:tc>
                  <a:txBody>
                    <a:bodyPr/>
                    <a:lstStyle/>
                    <a:p>
                      <a:pPr defTabSz="914400">
                        <a:defRPr sz="1800"/>
                      </a:pPr>
                      <a:r>
                        <a:rPr sz="2400">
                          <a:solidFill>
                            <a:srgbClr val="FFFFFF"/>
                          </a:solidFill>
                          <a:latin typeface="+mn-lt"/>
                          <a:ea typeface="+mn-ea"/>
                          <a:cs typeface="+mn-cs"/>
                        </a:rPr>
                        <a:t>7</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1"/>
                    </a:solidFill>
                  </a:tcPr>
                </a:tc>
                <a:tc>
                  <a:txBody>
                    <a:bodyPr/>
                    <a:lstStyle/>
                    <a:p>
                      <a:pPr defTabSz="914400">
                        <a:defRPr sz="1800"/>
                      </a:pPr>
                      <a:r>
                        <a:rPr sz="2400" dirty="0">
                          <a:solidFill>
                            <a:schemeClr val="tx1"/>
                          </a:solidFill>
                          <a:latin typeface="+mn-lt"/>
                          <a:ea typeface="+mn-ea"/>
                          <a:cs typeface="+mn-cs"/>
                        </a:rPr>
                        <a:t>8</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9</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10</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11</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12</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rgbClr val="FFFFFF"/>
                          </a:solidFill>
                          <a:latin typeface="+mn-lt"/>
                          <a:ea typeface="+mn-ea"/>
                          <a:cs typeface="+mn-cs"/>
                        </a:rPr>
                        <a:t>13</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2"/>
                    </a:solidFill>
                  </a:tcPr>
                </a:tc>
                <a:tc>
                  <a:txBody>
                    <a:bodyPr/>
                    <a:lstStyle/>
                    <a:p>
                      <a:pPr defTabSz="914400">
                        <a:defRPr sz="1800"/>
                      </a:pPr>
                      <a:r>
                        <a:rPr sz="2400">
                          <a:solidFill>
                            <a:srgbClr val="FFFFFF"/>
                          </a:solidFill>
                          <a:latin typeface="+mn-lt"/>
                          <a:ea typeface="+mn-ea"/>
                          <a:cs typeface="+mn-cs"/>
                        </a:rPr>
                        <a:t>14</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2"/>
                    </a:solidFill>
                  </a:tcPr>
                </a:tc>
                <a:tc>
                  <a:txBody>
                    <a:bodyPr/>
                    <a:lstStyle/>
                    <a:p>
                      <a:pPr defTabSz="914400">
                        <a:defRPr sz="1800"/>
                      </a:pPr>
                      <a:r>
                        <a:rPr sz="2400" dirty="0">
                          <a:solidFill>
                            <a:schemeClr val="tx1"/>
                          </a:solidFill>
                          <a:latin typeface="+mn-lt"/>
                          <a:ea typeface="+mn-ea"/>
                          <a:cs typeface="+mn-cs"/>
                        </a:rPr>
                        <a:t>15</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16</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17</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18</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19</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rgbClr val="FFFFFF"/>
                          </a:solidFill>
                          <a:latin typeface="+mn-lt"/>
                          <a:ea typeface="+mn-ea"/>
                          <a:cs typeface="+mn-cs"/>
                        </a:rPr>
                        <a:t>20</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3"/>
                    </a:solidFill>
                  </a:tcPr>
                </a:tc>
                <a:tc>
                  <a:txBody>
                    <a:bodyPr/>
                    <a:lstStyle/>
                    <a:p>
                      <a:pPr defTabSz="914400">
                        <a:defRPr sz="1800"/>
                      </a:pPr>
                      <a:r>
                        <a:rPr sz="2400">
                          <a:solidFill>
                            <a:srgbClr val="FFFFFF"/>
                          </a:solidFill>
                          <a:latin typeface="+mn-lt"/>
                          <a:ea typeface="+mn-ea"/>
                          <a:cs typeface="+mn-cs"/>
                        </a:rPr>
                        <a:t>21</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3"/>
                    </a:solidFill>
                  </a:tcPr>
                </a:tc>
                <a:tc>
                  <a:txBody>
                    <a:bodyPr/>
                    <a:lstStyle/>
                    <a:p>
                      <a:pPr defTabSz="914400">
                        <a:defRPr sz="1800"/>
                      </a:pPr>
                      <a:r>
                        <a:rPr sz="2400" dirty="0">
                          <a:solidFill>
                            <a:schemeClr val="tx1"/>
                          </a:solidFill>
                          <a:latin typeface="+mn-lt"/>
                          <a:ea typeface="+mn-ea"/>
                          <a:cs typeface="+mn-cs"/>
                        </a:rPr>
                        <a:t>22</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23</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24</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25</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26</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rgbClr val="FFFFFF"/>
                          </a:solidFill>
                          <a:latin typeface="+mn-lt"/>
                          <a:ea typeface="+mn-ea"/>
                          <a:cs typeface="+mn-cs"/>
                        </a:rPr>
                        <a:t>27</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4"/>
                    </a:solidFill>
                  </a:tcPr>
                </a:tc>
                <a:tc>
                  <a:txBody>
                    <a:bodyPr/>
                    <a:lstStyle/>
                    <a:p>
                      <a:pPr defTabSz="914400">
                        <a:defRPr sz="1800"/>
                      </a:pPr>
                      <a:r>
                        <a:rPr sz="2400">
                          <a:solidFill>
                            <a:srgbClr val="FFFFFF"/>
                          </a:solidFill>
                          <a:latin typeface="+mn-lt"/>
                          <a:ea typeface="+mn-ea"/>
                          <a:cs typeface="+mn-cs"/>
                        </a:rPr>
                        <a:t>28</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4"/>
                    </a:solidFill>
                  </a:tcPr>
                </a:tc>
                <a:tc>
                  <a:txBody>
                    <a:bodyPr/>
                    <a:lstStyle/>
                    <a:p>
                      <a:pPr defTabSz="914400">
                        <a:defRPr sz="1800"/>
                      </a:pPr>
                      <a:r>
                        <a:rPr sz="2400" dirty="0">
                          <a:solidFill>
                            <a:schemeClr val="tx1"/>
                          </a:solidFill>
                          <a:latin typeface="+mn-lt"/>
                          <a:ea typeface="+mn-ea"/>
                          <a:cs typeface="+mn-cs"/>
                        </a:rPr>
                        <a:t>29</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a:solidFill>
                            <a:schemeClr val="tx1"/>
                          </a:solidFill>
                          <a:latin typeface="+mn-lt"/>
                          <a:ea typeface="+mn-ea"/>
                          <a:cs typeface="+mn-cs"/>
                        </a:rPr>
                        <a:t>30</a:t>
                      </a:r>
                    </a:p>
                  </a:txBody>
                  <a:tcPr marL="50800" marR="50800" marT="50800" marB="50800" anchor="ctr" horzOverflow="overflow">
                    <a:lnL w="12700">
                      <a:solidFill>
                        <a:srgbClr val="A7A7A7"/>
                      </a:solidFill>
                      <a:miter lim="400000"/>
                    </a:lnL>
                    <a:lnR w="127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tc>
                  <a:txBody>
                    <a:bodyPr/>
                    <a:lstStyle/>
                    <a:p>
                      <a:pPr defTabSz="914400">
                        <a:defRPr sz="1800"/>
                      </a:pPr>
                      <a:r>
                        <a:rPr sz="2400" dirty="0">
                          <a:solidFill>
                            <a:schemeClr val="tx1"/>
                          </a:solidFill>
                          <a:latin typeface="+mn-lt"/>
                          <a:ea typeface="+mn-ea"/>
                          <a:cs typeface="+mn-cs"/>
                        </a:rPr>
                        <a:t>31</a:t>
                      </a:r>
                    </a:p>
                  </a:txBody>
                  <a:tcPr marL="50800" marR="50800" marT="50800" marB="50800" anchor="ctr" horzOverflow="overflow">
                    <a:lnL w="127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solidFill>
                      <a:schemeClr val="accent6">
                        <a:lumOff val="16690"/>
                      </a:schemeClr>
                    </a:solidFill>
                  </a:tcPr>
                </a:tc>
                <a:extLst>
                  <a:ext uri="{0D108BD9-81ED-4DB2-BD59-A6C34878D82A}">
                    <a16:rowId xmlns:a16="http://schemas.microsoft.com/office/drawing/2014/main" val="10000"/>
                  </a:ext>
                </a:extLst>
              </a:tr>
              <a:tr h="729585">
                <a:tc>
                  <a:txBody>
                    <a:bodyPr/>
                    <a:lstStyle/>
                    <a:p>
                      <a:pPr algn="l" defTabSz="914400">
                        <a:defRPr sz="1800"/>
                      </a:pPr>
                      <a:r>
                        <a:rPr sz="2400" dirty="0">
                          <a:solidFill>
                            <a:schemeClr val="tx2"/>
                          </a:solidFill>
                          <a:latin typeface="+mn-lt"/>
                          <a:ea typeface="+mn-ea"/>
                          <a:cs typeface="+mn-cs"/>
                        </a:rPr>
                        <a:t>   Facebook</a:t>
                      </a: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50800">
                      <a:solidFill>
                        <a:srgbClr val="A7A7A7"/>
                      </a:solidFill>
                      <a:miter lim="400000"/>
                    </a:lnT>
                    <a:lnB w="25400">
                      <a:solidFill>
                        <a:srgbClr val="A7A7A7"/>
                      </a:solidFill>
                      <a:miter lim="400000"/>
                    </a:lnB>
                    <a:solidFill>
                      <a:schemeClr val="accent5">
                        <a:lumOff val="2589"/>
                      </a:schemeClr>
                    </a:solidFill>
                  </a:tcPr>
                </a:tc>
                <a:extLst>
                  <a:ext uri="{0D108BD9-81ED-4DB2-BD59-A6C34878D82A}">
                    <a16:rowId xmlns:a16="http://schemas.microsoft.com/office/drawing/2014/main" val="10001"/>
                  </a:ext>
                </a:extLst>
              </a:tr>
              <a:tr h="729585">
                <a:tc>
                  <a:txBody>
                    <a:bodyPr/>
                    <a:lstStyle/>
                    <a:p>
                      <a:pPr algn="l" defTabSz="914400">
                        <a:defRPr sz="1800"/>
                      </a:pPr>
                      <a:r>
                        <a:rPr sz="2400" dirty="0">
                          <a:solidFill>
                            <a:schemeClr val="tx2"/>
                          </a:solidFill>
                          <a:latin typeface="+mn-lt"/>
                          <a:ea typeface="+mn-ea"/>
                          <a:cs typeface="+mn-cs"/>
                        </a:rPr>
                        <a:t>   Instagram</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extLst>
                  <a:ext uri="{0D108BD9-81ED-4DB2-BD59-A6C34878D82A}">
                    <a16:rowId xmlns:a16="http://schemas.microsoft.com/office/drawing/2014/main" val="10002"/>
                  </a:ext>
                </a:extLst>
              </a:tr>
              <a:tr h="729585">
                <a:tc>
                  <a:txBody>
                    <a:bodyPr/>
                    <a:lstStyle/>
                    <a:p>
                      <a:pPr algn="l" defTabSz="914400">
                        <a:defRPr sz="1800"/>
                      </a:pPr>
                      <a:r>
                        <a:rPr sz="2400">
                          <a:solidFill>
                            <a:schemeClr val="tx2"/>
                          </a:solidFill>
                          <a:latin typeface="+mn-lt"/>
                          <a:ea typeface="+mn-ea"/>
                          <a:cs typeface="+mn-cs"/>
                        </a:rPr>
                        <a:t>   Twitter</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extLst>
                  <a:ext uri="{0D108BD9-81ED-4DB2-BD59-A6C34878D82A}">
                    <a16:rowId xmlns:a16="http://schemas.microsoft.com/office/drawing/2014/main" val="10003"/>
                  </a:ext>
                </a:extLst>
              </a:tr>
              <a:tr h="729585">
                <a:tc>
                  <a:txBody>
                    <a:bodyPr/>
                    <a:lstStyle/>
                    <a:p>
                      <a:pPr algn="l" defTabSz="914400">
                        <a:defRPr sz="1800"/>
                      </a:pPr>
                      <a:r>
                        <a:rPr sz="2400">
                          <a:solidFill>
                            <a:schemeClr val="tx2"/>
                          </a:solidFill>
                          <a:latin typeface="+mn-lt"/>
                          <a:ea typeface="+mn-ea"/>
                          <a:cs typeface="+mn-cs"/>
                        </a:rPr>
                        <a:t>   SEO</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extLst>
                  <a:ext uri="{0D108BD9-81ED-4DB2-BD59-A6C34878D82A}">
                    <a16:rowId xmlns:a16="http://schemas.microsoft.com/office/drawing/2014/main" val="10004"/>
                  </a:ext>
                </a:extLst>
              </a:tr>
              <a:tr h="729585">
                <a:tc>
                  <a:txBody>
                    <a:bodyPr/>
                    <a:lstStyle/>
                    <a:p>
                      <a:pPr algn="l" defTabSz="914400">
                        <a:defRPr sz="1800"/>
                      </a:pPr>
                      <a:r>
                        <a:rPr sz="2400">
                          <a:solidFill>
                            <a:schemeClr val="tx2"/>
                          </a:solidFill>
                          <a:latin typeface="+mn-lt"/>
                          <a:ea typeface="+mn-ea"/>
                          <a:cs typeface="+mn-cs"/>
                        </a:rPr>
                        <a:t>   Content marketing</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extLst>
                  <a:ext uri="{0D108BD9-81ED-4DB2-BD59-A6C34878D82A}">
                    <a16:rowId xmlns:a16="http://schemas.microsoft.com/office/drawing/2014/main" val="10005"/>
                  </a:ext>
                </a:extLst>
              </a:tr>
              <a:tr h="729585">
                <a:tc>
                  <a:txBody>
                    <a:bodyPr/>
                    <a:lstStyle/>
                    <a:p>
                      <a:pPr algn="l" defTabSz="914400">
                        <a:defRPr sz="1800"/>
                      </a:pPr>
                      <a:r>
                        <a:rPr sz="2400" dirty="0">
                          <a:solidFill>
                            <a:schemeClr val="tx2"/>
                          </a:solidFill>
                          <a:latin typeface="+mn-lt"/>
                          <a:ea typeface="+mn-ea"/>
                          <a:cs typeface="+mn-cs"/>
                        </a:rPr>
                        <a:t>   Google Ads</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tcPr>
                </a:tc>
                <a:extLst>
                  <a:ext uri="{0D108BD9-81ED-4DB2-BD59-A6C34878D82A}">
                    <a16:rowId xmlns:a16="http://schemas.microsoft.com/office/drawing/2014/main" val="10006"/>
                  </a:ext>
                </a:extLst>
              </a:tr>
              <a:tr h="729585">
                <a:tc>
                  <a:txBody>
                    <a:bodyPr/>
                    <a:lstStyle/>
                    <a:p>
                      <a:pPr algn="l" defTabSz="914400">
                        <a:defRPr sz="1800"/>
                      </a:pPr>
                      <a:r>
                        <a:rPr sz="2400" dirty="0">
                          <a:solidFill>
                            <a:schemeClr val="tx2"/>
                          </a:solidFill>
                          <a:latin typeface="+mn-lt"/>
                          <a:ea typeface="+mn-ea"/>
                          <a:cs typeface="+mn-cs"/>
                        </a:rPr>
                        <a:t>   Email marketing</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25400">
                      <a:solidFill>
                        <a:srgbClr val="A7A7A7"/>
                      </a:solidFill>
                      <a:miter lim="400000"/>
                    </a:lnB>
                    <a:solidFill>
                      <a:schemeClr val="accent5">
                        <a:lumOff val="2589"/>
                      </a:schemeClr>
                    </a:solidFill>
                  </a:tcPr>
                </a:tc>
                <a:extLst>
                  <a:ext uri="{0D108BD9-81ED-4DB2-BD59-A6C34878D82A}">
                    <a16:rowId xmlns:a16="http://schemas.microsoft.com/office/drawing/2014/main" val="10007"/>
                  </a:ext>
                </a:extLst>
              </a:tr>
              <a:tr h="729585">
                <a:tc>
                  <a:txBody>
                    <a:bodyPr/>
                    <a:lstStyle/>
                    <a:p>
                      <a:pPr algn="l" defTabSz="914400">
                        <a:defRPr sz="1800"/>
                      </a:pPr>
                      <a:r>
                        <a:rPr sz="2400" dirty="0">
                          <a:solidFill>
                            <a:schemeClr val="tx2"/>
                          </a:solidFill>
                          <a:latin typeface="+mn-lt"/>
                          <a:ea typeface="+mn-ea"/>
                          <a:cs typeface="+mn-cs"/>
                        </a:rPr>
                        <a:t>   Push message</a:t>
                      </a: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tc>
                  <a:txBody>
                    <a:bodyPr/>
                    <a:lstStyle/>
                    <a:p>
                      <a:pPr defTabSz="914400">
                        <a:defRPr>
                          <a:solidFill>
                            <a:srgbClr val="A7A7A7"/>
                          </a:solidFill>
                          <a:latin typeface="+mn-lt"/>
                          <a:ea typeface="+mn-ea"/>
                          <a:cs typeface="+mn-cs"/>
                        </a:defRPr>
                      </a:pPr>
                      <a:endParaRPr dirty="0"/>
                    </a:p>
                  </a:txBody>
                  <a:tcPr marL="50800" marR="50800" marT="50800" marB="50800" anchor="ctr" horzOverflow="overflow">
                    <a:lnL w="25400">
                      <a:solidFill>
                        <a:srgbClr val="A7A7A7"/>
                      </a:solidFill>
                      <a:miter lim="400000"/>
                    </a:lnL>
                    <a:lnR w="25400">
                      <a:solidFill>
                        <a:srgbClr val="A7A7A7"/>
                      </a:solidFill>
                      <a:miter lim="400000"/>
                    </a:lnR>
                    <a:lnT w="25400">
                      <a:solidFill>
                        <a:srgbClr val="A7A7A7"/>
                      </a:solidFill>
                      <a:miter lim="400000"/>
                    </a:lnT>
                    <a:lnB w="50800">
                      <a:solidFill>
                        <a:srgbClr val="A7A7A7"/>
                      </a:solidFill>
                      <a:miter lim="400000"/>
                    </a:lnB>
                  </a:tcPr>
                </a:tc>
                <a:extLst>
                  <a:ext uri="{0D108BD9-81ED-4DB2-BD59-A6C34878D82A}">
                    <a16:rowId xmlns:a16="http://schemas.microsoft.com/office/drawing/2014/main" val="10008"/>
                  </a:ext>
                </a:extLst>
              </a:tr>
            </a:tbl>
          </a:graphicData>
        </a:graphic>
      </p:graphicFrame>
      <p:sp>
        <p:nvSpPr>
          <p:cNvPr id="761" name="Venn diagram"/>
          <p:cNvSpPr txBox="1"/>
          <p:nvPr/>
        </p:nvSpPr>
        <p:spPr>
          <a:xfrm>
            <a:off x="6765967" y="1221494"/>
            <a:ext cx="10852065"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dirty="0">
                <a:solidFill>
                  <a:schemeClr val="tx1"/>
                </a:solidFill>
              </a:rPr>
              <a:t>Planning Marketing Activity</a:t>
            </a:r>
          </a:p>
        </p:txBody>
      </p:sp>
      <p:sp>
        <p:nvSpPr>
          <p:cNvPr id="76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891198" y="10918394"/>
            <a:ext cx="347778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dirty="0">
                <a:solidFill>
                  <a:schemeClr val="tx2"/>
                </a:solidFill>
              </a:rPr>
              <a:t>Lorem ipsum dolor sit </a:t>
            </a:r>
            <a:r>
              <a:rPr dirty="0" err="1">
                <a:solidFill>
                  <a:schemeClr val="tx2"/>
                </a:solidFill>
              </a:rPr>
              <a:t>adipiscing</a:t>
            </a:r>
            <a:r>
              <a:rPr dirty="0">
                <a:solidFill>
                  <a:schemeClr val="tx2"/>
                </a:solidFill>
              </a:rPr>
              <a:t> </a:t>
            </a:r>
            <a:r>
              <a:rPr dirty="0" err="1">
                <a:solidFill>
                  <a:schemeClr val="tx2"/>
                </a:solidFill>
              </a:rPr>
              <a:t>elit</a:t>
            </a:r>
            <a:r>
              <a:rPr dirty="0">
                <a:solidFill>
                  <a:schemeClr val="tx2"/>
                </a:solidFill>
              </a:rPr>
              <a:t>, sed do</a:t>
            </a:r>
          </a:p>
        </p:txBody>
      </p:sp>
      <p:sp>
        <p:nvSpPr>
          <p:cNvPr id="763" name="Venn diagram"/>
          <p:cNvSpPr txBox="1"/>
          <p:nvPr/>
        </p:nvSpPr>
        <p:spPr>
          <a:xfrm>
            <a:off x="2885540" y="10312603"/>
            <a:ext cx="3598283"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a:solidFill>
                  <a:srgbClr val="000000"/>
                </a:solidFill>
              </a:defRPr>
            </a:lvl1pPr>
          </a:lstStyle>
          <a:p>
            <a:r>
              <a:rPr dirty="0">
                <a:solidFill>
                  <a:schemeClr val="tx1"/>
                </a:solidFill>
              </a:rPr>
              <a:t>Placeholder text</a:t>
            </a:r>
          </a:p>
        </p:txBody>
      </p:sp>
      <p:sp>
        <p:nvSpPr>
          <p:cNvPr id="76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170164" y="10918394"/>
            <a:ext cx="347778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Lorem ipsum dolor sit adipiscing elit, sed do</a:t>
            </a:r>
          </a:p>
        </p:txBody>
      </p:sp>
      <p:sp>
        <p:nvSpPr>
          <p:cNvPr id="765" name="Venn diagram"/>
          <p:cNvSpPr txBox="1"/>
          <p:nvPr/>
        </p:nvSpPr>
        <p:spPr>
          <a:xfrm>
            <a:off x="8164506" y="10312603"/>
            <a:ext cx="3598283"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a:solidFill>
                  <a:srgbClr val="000000"/>
                </a:solidFill>
              </a:defRPr>
            </a:lvl1pPr>
          </a:lstStyle>
          <a:p>
            <a:r>
              <a:rPr>
                <a:solidFill>
                  <a:schemeClr val="tx1"/>
                </a:solidFill>
              </a:rPr>
              <a:t>Placeholder text</a:t>
            </a:r>
          </a:p>
        </p:txBody>
      </p:sp>
      <p:sp>
        <p:nvSpPr>
          <p:cNvPr id="76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449131" y="10918394"/>
            <a:ext cx="347778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Lorem ipsum dolor sit adipiscing elit, sed do</a:t>
            </a:r>
          </a:p>
        </p:txBody>
      </p:sp>
      <p:sp>
        <p:nvSpPr>
          <p:cNvPr id="767" name="Venn diagram"/>
          <p:cNvSpPr txBox="1"/>
          <p:nvPr/>
        </p:nvSpPr>
        <p:spPr>
          <a:xfrm>
            <a:off x="13443472" y="10312603"/>
            <a:ext cx="3598284"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a:solidFill>
                  <a:srgbClr val="000000"/>
                </a:solidFill>
              </a:defRPr>
            </a:lvl1pPr>
          </a:lstStyle>
          <a:p>
            <a:r>
              <a:rPr>
                <a:solidFill>
                  <a:schemeClr val="tx1"/>
                </a:solidFill>
              </a:rPr>
              <a:t>Placeholder text</a:t>
            </a:r>
          </a:p>
        </p:txBody>
      </p:sp>
      <p:sp>
        <p:nvSpPr>
          <p:cNvPr id="76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728097" y="10918394"/>
            <a:ext cx="347778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Lorem ipsum dolor sit adipiscing elit, sed do</a:t>
            </a:r>
          </a:p>
        </p:txBody>
      </p:sp>
      <p:sp>
        <p:nvSpPr>
          <p:cNvPr id="769" name="Venn diagram"/>
          <p:cNvSpPr txBox="1"/>
          <p:nvPr/>
        </p:nvSpPr>
        <p:spPr>
          <a:xfrm>
            <a:off x="18722438" y="10312603"/>
            <a:ext cx="3598284"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a:solidFill>
                  <a:srgbClr val="000000"/>
                </a:solidFill>
              </a:defRPr>
            </a:lvl1pPr>
          </a:lstStyle>
          <a:p>
            <a:r>
              <a:rPr>
                <a:solidFill>
                  <a:schemeClr val="tx1"/>
                </a:solidFill>
              </a:rPr>
              <a:t>Placeholder text</a:t>
            </a:r>
          </a:p>
        </p:txBody>
      </p:sp>
      <p:grpSp>
        <p:nvGrpSpPr>
          <p:cNvPr id="772" name="Group"/>
          <p:cNvGrpSpPr/>
          <p:nvPr/>
        </p:nvGrpSpPr>
        <p:grpSpPr>
          <a:xfrm>
            <a:off x="5406026" y="4206594"/>
            <a:ext cx="5737354" cy="177868"/>
            <a:chOff x="0" y="0"/>
            <a:chExt cx="5737353" cy="177866"/>
          </a:xfrm>
        </p:grpSpPr>
        <p:sp>
          <p:nvSpPr>
            <p:cNvPr id="770" name="Rounded Rectangle"/>
            <p:cNvSpPr/>
            <p:nvPr/>
          </p:nvSpPr>
          <p:spPr>
            <a:xfrm>
              <a:off x="0" y="0"/>
              <a:ext cx="5737354"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71" name="Rounded Rectangle"/>
            <p:cNvSpPr/>
            <p:nvPr/>
          </p:nvSpPr>
          <p:spPr>
            <a:xfrm>
              <a:off x="0" y="0"/>
              <a:ext cx="1667921"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75" name="Group"/>
          <p:cNvGrpSpPr/>
          <p:nvPr/>
        </p:nvGrpSpPr>
        <p:grpSpPr>
          <a:xfrm>
            <a:off x="10414906" y="4928680"/>
            <a:ext cx="6529378" cy="177867"/>
            <a:chOff x="0" y="0"/>
            <a:chExt cx="6529377" cy="177866"/>
          </a:xfrm>
        </p:grpSpPr>
        <p:sp>
          <p:nvSpPr>
            <p:cNvPr id="773" name="Rounded Rectangle"/>
            <p:cNvSpPr/>
            <p:nvPr/>
          </p:nvSpPr>
          <p:spPr>
            <a:xfrm>
              <a:off x="2871" y="0"/>
              <a:ext cx="6526507" cy="177867"/>
            </a:xfrm>
            <a:prstGeom prst="roundRect">
              <a:avLst>
                <a:gd name="adj" fmla="val 50000"/>
              </a:avLst>
            </a:prstGeom>
            <a:solidFill>
              <a:schemeClr val="accent4">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74" name="Rounded Rectangle"/>
            <p:cNvSpPr/>
            <p:nvPr/>
          </p:nvSpPr>
          <p:spPr>
            <a:xfrm>
              <a:off x="0" y="0"/>
              <a:ext cx="5306940" cy="177867"/>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78" name="Group"/>
          <p:cNvGrpSpPr/>
          <p:nvPr/>
        </p:nvGrpSpPr>
        <p:grpSpPr>
          <a:xfrm>
            <a:off x="5406026" y="5650765"/>
            <a:ext cx="2309082" cy="177868"/>
            <a:chOff x="0" y="0"/>
            <a:chExt cx="2309081" cy="177866"/>
          </a:xfrm>
        </p:grpSpPr>
        <p:sp>
          <p:nvSpPr>
            <p:cNvPr id="776" name="Rounded Rectangle"/>
            <p:cNvSpPr/>
            <p:nvPr/>
          </p:nvSpPr>
          <p:spPr>
            <a:xfrm>
              <a:off x="0" y="0"/>
              <a:ext cx="2309082"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77" name="Rounded Rectangle"/>
            <p:cNvSpPr/>
            <p:nvPr/>
          </p:nvSpPr>
          <p:spPr>
            <a:xfrm>
              <a:off x="0" y="0"/>
              <a:ext cx="228744"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81" name="Group"/>
          <p:cNvGrpSpPr/>
          <p:nvPr/>
        </p:nvGrpSpPr>
        <p:grpSpPr>
          <a:xfrm>
            <a:off x="8293135" y="6372851"/>
            <a:ext cx="1821905" cy="177868"/>
            <a:chOff x="0" y="0"/>
            <a:chExt cx="1821904" cy="177866"/>
          </a:xfrm>
        </p:grpSpPr>
        <p:sp>
          <p:nvSpPr>
            <p:cNvPr id="779" name="Rounded Rectangle"/>
            <p:cNvSpPr/>
            <p:nvPr/>
          </p:nvSpPr>
          <p:spPr>
            <a:xfrm>
              <a:off x="21440" y="0"/>
              <a:ext cx="1800465" cy="177867"/>
            </a:xfrm>
            <a:prstGeom prst="roundRect">
              <a:avLst>
                <a:gd name="adj" fmla="val 50000"/>
              </a:avLst>
            </a:prstGeom>
            <a:solidFill>
              <a:schemeClr val="accent4">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80" name="Rounded Rectangle"/>
            <p:cNvSpPr/>
            <p:nvPr/>
          </p:nvSpPr>
          <p:spPr>
            <a:xfrm>
              <a:off x="0" y="0"/>
              <a:ext cx="676753" cy="177867"/>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84" name="Group"/>
          <p:cNvGrpSpPr/>
          <p:nvPr/>
        </p:nvGrpSpPr>
        <p:grpSpPr>
          <a:xfrm>
            <a:off x="7098575" y="7094937"/>
            <a:ext cx="6381107" cy="177868"/>
            <a:chOff x="0" y="0"/>
            <a:chExt cx="6381106" cy="177866"/>
          </a:xfrm>
        </p:grpSpPr>
        <p:sp>
          <p:nvSpPr>
            <p:cNvPr id="782" name="Rounded Rectangle"/>
            <p:cNvSpPr/>
            <p:nvPr/>
          </p:nvSpPr>
          <p:spPr>
            <a:xfrm>
              <a:off x="6178" y="0"/>
              <a:ext cx="6374929" cy="177867"/>
            </a:xfrm>
            <a:prstGeom prst="roundRect">
              <a:avLst>
                <a:gd name="adj" fmla="val 50000"/>
              </a:avLst>
            </a:prstGeom>
            <a:solidFill>
              <a:schemeClr val="accent2">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83" name="Rounded Rectangle"/>
            <p:cNvSpPr/>
            <p:nvPr/>
          </p:nvSpPr>
          <p:spPr>
            <a:xfrm>
              <a:off x="0" y="0"/>
              <a:ext cx="3614392" cy="17786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87" name="Group"/>
          <p:cNvGrpSpPr/>
          <p:nvPr/>
        </p:nvGrpSpPr>
        <p:grpSpPr>
          <a:xfrm>
            <a:off x="5406026" y="7817022"/>
            <a:ext cx="1838668" cy="177868"/>
            <a:chOff x="0" y="0"/>
            <a:chExt cx="1838666" cy="177866"/>
          </a:xfrm>
        </p:grpSpPr>
        <p:sp>
          <p:nvSpPr>
            <p:cNvPr id="785" name="Rounded Rectangle"/>
            <p:cNvSpPr/>
            <p:nvPr/>
          </p:nvSpPr>
          <p:spPr>
            <a:xfrm>
              <a:off x="0" y="0"/>
              <a:ext cx="1838667"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86" name="Rounded Rectangle"/>
            <p:cNvSpPr/>
            <p:nvPr/>
          </p:nvSpPr>
          <p:spPr>
            <a:xfrm>
              <a:off x="0" y="0"/>
              <a:ext cx="682028"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90" name="Group"/>
          <p:cNvGrpSpPr/>
          <p:nvPr/>
        </p:nvGrpSpPr>
        <p:grpSpPr>
          <a:xfrm>
            <a:off x="13325746" y="4206594"/>
            <a:ext cx="2950701" cy="177868"/>
            <a:chOff x="0" y="0"/>
            <a:chExt cx="2950700" cy="177866"/>
          </a:xfrm>
        </p:grpSpPr>
        <p:sp>
          <p:nvSpPr>
            <p:cNvPr id="788" name="Rounded Rectangle"/>
            <p:cNvSpPr/>
            <p:nvPr/>
          </p:nvSpPr>
          <p:spPr>
            <a:xfrm>
              <a:off x="0" y="0"/>
              <a:ext cx="2950701" cy="177867"/>
            </a:xfrm>
            <a:prstGeom prst="roundRect">
              <a:avLst>
                <a:gd name="adj" fmla="val 50000"/>
              </a:avLst>
            </a:prstGeom>
            <a:solidFill>
              <a:schemeClr val="accent2">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89" name="Rounded Rectangle"/>
            <p:cNvSpPr/>
            <p:nvPr/>
          </p:nvSpPr>
          <p:spPr>
            <a:xfrm>
              <a:off x="0" y="0"/>
              <a:ext cx="627530" cy="17786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93" name="Group"/>
          <p:cNvGrpSpPr/>
          <p:nvPr/>
        </p:nvGrpSpPr>
        <p:grpSpPr>
          <a:xfrm>
            <a:off x="19528426" y="4206594"/>
            <a:ext cx="1289158" cy="177868"/>
            <a:chOff x="0" y="0"/>
            <a:chExt cx="1289157" cy="177866"/>
          </a:xfrm>
        </p:grpSpPr>
        <p:sp>
          <p:nvSpPr>
            <p:cNvPr id="791" name="Rounded Rectangle"/>
            <p:cNvSpPr/>
            <p:nvPr/>
          </p:nvSpPr>
          <p:spPr>
            <a:xfrm>
              <a:off x="0" y="0"/>
              <a:ext cx="1289158" cy="177867"/>
            </a:xfrm>
            <a:prstGeom prst="roundRect">
              <a:avLst>
                <a:gd name="adj" fmla="val 50000"/>
              </a:avLst>
            </a:prstGeom>
            <a:solidFill>
              <a:schemeClr val="accent3">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92" name="Rounded Rectangle"/>
            <p:cNvSpPr/>
            <p:nvPr/>
          </p:nvSpPr>
          <p:spPr>
            <a:xfrm>
              <a:off x="0" y="0"/>
              <a:ext cx="627530" cy="177867"/>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96" name="Group"/>
          <p:cNvGrpSpPr/>
          <p:nvPr/>
        </p:nvGrpSpPr>
        <p:grpSpPr>
          <a:xfrm>
            <a:off x="17973946" y="4928680"/>
            <a:ext cx="2950701" cy="177867"/>
            <a:chOff x="0" y="0"/>
            <a:chExt cx="2950700" cy="177866"/>
          </a:xfrm>
        </p:grpSpPr>
        <p:sp>
          <p:nvSpPr>
            <p:cNvPr id="794" name="Rounded Rectangle"/>
            <p:cNvSpPr/>
            <p:nvPr/>
          </p:nvSpPr>
          <p:spPr>
            <a:xfrm>
              <a:off x="0" y="0"/>
              <a:ext cx="2950701"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95" name="Rounded Rectangle"/>
            <p:cNvSpPr/>
            <p:nvPr/>
          </p:nvSpPr>
          <p:spPr>
            <a:xfrm>
              <a:off x="0" y="0"/>
              <a:ext cx="627530"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799" name="Group"/>
          <p:cNvGrpSpPr/>
          <p:nvPr/>
        </p:nvGrpSpPr>
        <p:grpSpPr>
          <a:xfrm>
            <a:off x="9851026" y="5650765"/>
            <a:ext cx="3636711" cy="177868"/>
            <a:chOff x="0" y="0"/>
            <a:chExt cx="3636710" cy="177866"/>
          </a:xfrm>
        </p:grpSpPr>
        <p:sp>
          <p:nvSpPr>
            <p:cNvPr id="797" name="Rounded Rectangle"/>
            <p:cNvSpPr/>
            <p:nvPr/>
          </p:nvSpPr>
          <p:spPr>
            <a:xfrm>
              <a:off x="0" y="0"/>
              <a:ext cx="3636711" cy="177867"/>
            </a:xfrm>
            <a:prstGeom prst="roundRect">
              <a:avLst>
                <a:gd name="adj" fmla="val 50000"/>
              </a:avLst>
            </a:prstGeom>
            <a:solidFill>
              <a:schemeClr val="accent2">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798" name="Rounded Rectangle"/>
            <p:cNvSpPr/>
            <p:nvPr/>
          </p:nvSpPr>
          <p:spPr>
            <a:xfrm>
              <a:off x="0" y="0"/>
              <a:ext cx="228744" cy="17786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02" name="Group"/>
          <p:cNvGrpSpPr/>
          <p:nvPr/>
        </p:nvGrpSpPr>
        <p:grpSpPr>
          <a:xfrm>
            <a:off x="14397626" y="5650765"/>
            <a:ext cx="4700036" cy="177868"/>
            <a:chOff x="0" y="0"/>
            <a:chExt cx="4700034" cy="177866"/>
          </a:xfrm>
        </p:grpSpPr>
        <p:sp>
          <p:nvSpPr>
            <p:cNvPr id="800" name="Rounded Rectangle"/>
            <p:cNvSpPr/>
            <p:nvPr/>
          </p:nvSpPr>
          <p:spPr>
            <a:xfrm>
              <a:off x="0" y="0"/>
              <a:ext cx="4700035" cy="177867"/>
            </a:xfrm>
            <a:prstGeom prst="roundRect">
              <a:avLst>
                <a:gd name="adj" fmla="val 50000"/>
              </a:avLst>
            </a:prstGeom>
            <a:solidFill>
              <a:schemeClr val="accent3">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01" name="Rounded Rectangle"/>
            <p:cNvSpPr/>
            <p:nvPr/>
          </p:nvSpPr>
          <p:spPr>
            <a:xfrm>
              <a:off x="0" y="0"/>
              <a:ext cx="3023282" cy="177867"/>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05" name="Group"/>
          <p:cNvGrpSpPr/>
          <p:nvPr/>
        </p:nvGrpSpPr>
        <p:grpSpPr>
          <a:xfrm>
            <a:off x="11590054" y="6372851"/>
            <a:ext cx="1821906" cy="177868"/>
            <a:chOff x="0" y="0"/>
            <a:chExt cx="1821904" cy="177866"/>
          </a:xfrm>
        </p:grpSpPr>
        <p:sp>
          <p:nvSpPr>
            <p:cNvPr id="803" name="Rounded Rectangle"/>
            <p:cNvSpPr/>
            <p:nvPr/>
          </p:nvSpPr>
          <p:spPr>
            <a:xfrm>
              <a:off x="21440" y="0"/>
              <a:ext cx="1800465"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04" name="Rounded Rectangle"/>
            <p:cNvSpPr/>
            <p:nvPr/>
          </p:nvSpPr>
          <p:spPr>
            <a:xfrm>
              <a:off x="0" y="0"/>
              <a:ext cx="1636565"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08" name="Group"/>
          <p:cNvGrpSpPr/>
          <p:nvPr/>
        </p:nvGrpSpPr>
        <p:grpSpPr>
          <a:xfrm>
            <a:off x="13920106" y="6372851"/>
            <a:ext cx="2950702" cy="177868"/>
            <a:chOff x="0" y="0"/>
            <a:chExt cx="2950700" cy="177866"/>
          </a:xfrm>
        </p:grpSpPr>
        <p:sp>
          <p:nvSpPr>
            <p:cNvPr id="806" name="Rounded Rectangle"/>
            <p:cNvSpPr/>
            <p:nvPr/>
          </p:nvSpPr>
          <p:spPr>
            <a:xfrm>
              <a:off x="0" y="0"/>
              <a:ext cx="2950701"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07" name="Rounded Rectangle"/>
            <p:cNvSpPr/>
            <p:nvPr/>
          </p:nvSpPr>
          <p:spPr>
            <a:xfrm>
              <a:off x="0" y="0"/>
              <a:ext cx="2318914"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11" name="Group"/>
          <p:cNvGrpSpPr/>
          <p:nvPr/>
        </p:nvGrpSpPr>
        <p:grpSpPr>
          <a:xfrm>
            <a:off x="18436226" y="6372851"/>
            <a:ext cx="4042275" cy="177868"/>
            <a:chOff x="0" y="0"/>
            <a:chExt cx="4042274" cy="177866"/>
          </a:xfrm>
        </p:grpSpPr>
        <p:sp>
          <p:nvSpPr>
            <p:cNvPr id="809" name="Rounded Rectangle"/>
            <p:cNvSpPr/>
            <p:nvPr/>
          </p:nvSpPr>
          <p:spPr>
            <a:xfrm>
              <a:off x="0" y="0"/>
              <a:ext cx="4042275" cy="177867"/>
            </a:xfrm>
            <a:prstGeom prst="roundRect">
              <a:avLst>
                <a:gd name="adj" fmla="val 50000"/>
              </a:avLst>
            </a:prstGeom>
            <a:solidFill>
              <a:schemeClr val="accent2">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10" name="Rounded Rectangle"/>
            <p:cNvSpPr/>
            <p:nvPr/>
          </p:nvSpPr>
          <p:spPr>
            <a:xfrm>
              <a:off x="0" y="0"/>
              <a:ext cx="2893773" cy="17786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14" name="Group"/>
          <p:cNvGrpSpPr/>
          <p:nvPr/>
        </p:nvGrpSpPr>
        <p:grpSpPr>
          <a:xfrm>
            <a:off x="14397626" y="7094937"/>
            <a:ext cx="3072316" cy="177868"/>
            <a:chOff x="0" y="0"/>
            <a:chExt cx="3072315" cy="177866"/>
          </a:xfrm>
        </p:grpSpPr>
        <p:sp>
          <p:nvSpPr>
            <p:cNvPr id="812" name="Rounded Rectangle"/>
            <p:cNvSpPr/>
            <p:nvPr/>
          </p:nvSpPr>
          <p:spPr>
            <a:xfrm>
              <a:off x="0" y="0"/>
              <a:ext cx="3072316" cy="177867"/>
            </a:xfrm>
            <a:prstGeom prst="roundRect">
              <a:avLst>
                <a:gd name="adj" fmla="val 50000"/>
              </a:avLst>
            </a:prstGeom>
            <a:solidFill>
              <a:schemeClr val="accent3">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13" name="Rounded Rectangle"/>
            <p:cNvSpPr/>
            <p:nvPr/>
          </p:nvSpPr>
          <p:spPr>
            <a:xfrm>
              <a:off x="0" y="0"/>
              <a:ext cx="324999" cy="177867"/>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17" name="Group"/>
          <p:cNvGrpSpPr/>
          <p:nvPr/>
        </p:nvGrpSpPr>
        <p:grpSpPr>
          <a:xfrm>
            <a:off x="17816465" y="7094937"/>
            <a:ext cx="1289159" cy="177868"/>
            <a:chOff x="0" y="0"/>
            <a:chExt cx="1289157" cy="177866"/>
          </a:xfrm>
        </p:grpSpPr>
        <p:sp>
          <p:nvSpPr>
            <p:cNvPr id="815" name="Rounded Rectangle"/>
            <p:cNvSpPr/>
            <p:nvPr/>
          </p:nvSpPr>
          <p:spPr>
            <a:xfrm>
              <a:off x="0" y="0"/>
              <a:ext cx="1289158" cy="177867"/>
            </a:xfrm>
            <a:prstGeom prst="roundRect">
              <a:avLst>
                <a:gd name="adj" fmla="val 50000"/>
              </a:avLst>
            </a:prstGeom>
            <a:solidFill>
              <a:schemeClr val="accent4">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16" name="Rounded Rectangle"/>
            <p:cNvSpPr/>
            <p:nvPr/>
          </p:nvSpPr>
          <p:spPr>
            <a:xfrm>
              <a:off x="0" y="0"/>
              <a:ext cx="185913" cy="177867"/>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20" name="Group"/>
          <p:cNvGrpSpPr/>
          <p:nvPr/>
        </p:nvGrpSpPr>
        <p:grpSpPr>
          <a:xfrm>
            <a:off x="8276226" y="7817022"/>
            <a:ext cx="5711053" cy="177868"/>
            <a:chOff x="0" y="0"/>
            <a:chExt cx="5711051" cy="177866"/>
          </a:xfrm>
        </p:grpSpPr>
        <p:sp>
          <p:nvSpPr>
            <p:cNvPr id="818" name="Rounded Rectangle"/>
            <p:cNvSpPr/>
            <p:nvPr/>
          </p:nvSpPr>
          <p:spPr>
            <a:xfrm>
              <a:off x="0" y="0"/>
              <a:ext cx="5711052" cy="177867"/>
            </a:xfrm>
            <a:prstGeom prst="roundRect">
              <a:avLst>
                <a:gd name="adj" fmla="val 50000"/>
              </a:avLst>
            </a:prstGeom>
            <a:solidFill>
              <a:schemeClr val="accent2">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19" name="Rounded Rectangle"/>
            <p:cNvSpPr/>
            <p:nvPr/>
          </p:nvSpPr>
          <p:spPr>
            <a:xfrm>
              <a:off x="0" y="0"/>
              <a:ext cx="2318914" cy="17786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23" name="Group"/>
          <p:cNvGrpSpPr/>
          <p:nvPr/>
        </p:nvGrpSpPr>
        <p:grpSpPr>
          <a:xfrm>
            <a:off x="15016940" y="7817022"/>
            <a:ext cx="4562190" cy="177868"/>
            <a:chOff x="0" y="0"/>
            <a:chExt cx="4562188" cy="177866"/>
          </a:xfrm>
        </p:grpSpPr>
        <p:sp>
          <p:nvSpPr>
            <p:cNvPr id="821" name="Rounded Rectangle"/>
            <p:cNvSpPr/>
            <p:nvPr/>
          </p:nvSpPr>
          <p:spPr>
            <a:xfrm>
              <a:off x="0" y="0"/>
              <a:ext cx="4562189" cy="177867"/>
            </a:xfrm>
            <a:prstGeom prst="roundRect">
              <a:avLst>
                <a:gd name="adj" fmla="val 50000"/>
              </a:avLst>
            </a:prstGeom>
            <a:solidFill>
              <a:schemeClr val="accent3">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22" name="Rounded Rectangle"/>
            <p:cNvSpPr/>
            <p:nvPr/>
          </p:nvSpPr>
          <p:spPr>
            <a:xfrm>
              <a:off x="0" y="0"/>
              <a:ext cx="324999" cy="177867"/>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26" name="Group"/>
          <p:cNvGrpSpPr/>
          <p:nvPr/>
        </p:nvGrpSpPr>
        <p:grpSpPr>
          <a:xfrm>
            <a:off x="21209906" y="7817022"/>
            <a:ext cx="1289159" cy="177868"/>
            <a:chOff x="0" y="0"/>
            <a:chExt cx="1289157" cy="177866"/>
          </a:xfrm>
        </p:grpSpPr>
        <p:sp>
          <p:nvSpPr>
            <p:cNvPr id="824" name="Rounded Rectangle"/>
            <p:cNvSpPr/>
            <p:nvPr/>
          </p:nvSpPr>
          <p:spPr>
            <a:xfrm>
              <a:off x="0" y="0"/>
              <a:ext cx="1289158" cy="177867"/>
            </a:xfrm>
            <a:prstGeom prst="roundRect">
              <a:avLst>
                <a:gd name="adj" fmla="val 50000"/>
              </a:avLst>
            </a:prstGeom>
            <a:solidFill>
              <a:schemeClr val="accent4">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25" name="Rounded Rectangle"/>
            <p:cNvSpPr/>
            <p:nvPr/>
          </p:nvSpPr>
          <p:spPr>
            <a:xfrm>
              <a:off x="0" y="0"/>
              <a:ext cx="173582" cy="177867"/>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29" name="Group"/>
          <p:cNvGrpSpPr/>
          <p:nvPr/>
        </p:nvGrpSpPr>
        <p:grpSpPr>
          <a:xfrm>
            <a:off x="2058225" y="10323391"/>
            <a:ext cx="585412" cy="560012"/>
            <a:chOff x="0" y="0"/>
            <a:chExt cx="585411" cy="560011"/>
          </a:xfrm>
        </p:grpSpPr>
        <p:sp>
          <p:nvSpPr>
            <p:cNvPr id="827"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828"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832" name="Group"/>
          <p:cNvGrpSpPr/>
          <p:nvPr/>
        </p:nvGrpSpPr>
        <p:grpSpPr>
          <a:xfrm>
            <a:off x="7368436" y="10323391"/>
            <a:ext cx="585412" cy="560012"/>
            <a:chOff x="0" y="0"/>
            <a:chExt cx="585411" cy="560011"/>
          </a:xfrm>
        </p:grpSpPr>
        <p:sp>
          <p:nvSpPr>
            <p:cNvPr id="830"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831"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835" name="Group"/>
          <p:cNvGrpSpPr/>
          <p:nvPr/>
        </p:nvGrpSpPr>
        <p:grpSpPr>
          <a:xfrm>
            <a:off x="12678647" y="10323391"/>
            <a:ext cx="585412" cy="560012"/>
            <a:chOff x="0" y="0"/>
            <a:chExt cx="585411" cy="560011"/>
          </a:xfrm>
        </p:grpSpPr>
        <p:sp>
          <p:nvSpPr>
            <p:cNvPr id="833"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834"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nvGrpSpPr>
          <p:cNvPr id="838" name="Group"/>
          <p:cNvGrpSpPr/>
          <p:nvPr/>
        </p:nvGrpSpPr>
        <p:grpSpPr>
          <a:xfrm>
            <a:off x="17988857" y="10323391"/>
            <a:ext cx="585412" cy="560012"/>
            <a:chOff x="0" y="0"/>
            <a:chExt cx="585411" cy="560011"/>
          </a:xfrm>
        </p:grpSpPr>
        <p:sp>
          <p:nvSpPr>
            <p:cNvPr id="836"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837"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nvGrpSpPr>
          <p:cNvPr id="841" name="Group"/>
          <p:cNvGrpSpPr/>
          <p:nvPr/>
        </p:nvGrpSpPr>
        <p:grpSpPr>
          <a:xfrm>
            <a:off x="13840612" y="8539217"/>
            <a:ext cx="6381107" cy="177868"/>
            <a:chOff x="0" y="0"/>
            <a:chExt cx="6381106" cy="177866"/>
          </a:xfrm>
        </p:grpSpPr>
        <p:sp>
          <p:nvSpPr>
            <p:cNvPr id="839" name="Rounded Rectangle"/>
            <p:cNvSpPr/>
            <p:nvPr/>
          </p:nvSpPr>
          <p:spPr>
            <a:xfrm>
              <a:off x="6178" y="0"/>
              <a:ext cx="6374929" cy="177867"/>
            </a:xfrm>
            <a:prstGeom prst="roundRect">
              <a:avLst>
                <a:gd name="adj" fmla="val 50000"/>
              </a:avLst>
            </a:prstGeom>
            <a:solidFill>
              <a:schemeClr val="accent2">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40" name="Rounded Rectangle"/>
            <p:cNvSpPr/>
            <p:nvPr/>
          </p:nvSpPr>
          <p:spPr>
            <a:xfrm>
              <a:off x="0" y="0"/>
              <a:ext cx="3614392" cy="17786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44" name="Group"/>
          <p:cNvGrpSpPr/>
          <p:nvPr/>
        </p:nvGrpSpPr>
        <p:grpSpPr>
          <a:xfrm>
            <a:off x="7392939" y="9277594"/>
            <a:ext cx="1821906" cy="177867"/>
            <a:chOff x="0" y="0"/>
            <a:chExt cx="1821904" cy="177866"/>
          </a:xfrm>
        </p:grpSpPr>
        <p:sp>
          <p:nvSpPr>
            <p:cNvPr id="842" name="Rounded Rectangle"/>
            <p:cNvSpPr/>
            <p:nvPr/>
          </p:nvSpPr>
          <p:spPr>
            <a:xfrm>
              <a:off x="21440" y="0"/>
              <a:ext cx="1800465"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43" name="Rounded Rectangle"/>
            <p:cNvSpPr/>
            <p:nvPr/>
          </p:nvSpPr>
          <p:spPr>
            <a:xfrm>
              <a:off x="0" y="0"/>
              <a:ext cx="1636565"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grpSp>
        <p:nvGrpSpPr>
          <p:cNvPr id="847" name="Group"/>
          <p:cNvGrpSpPr/>
          <p:nvPr/>
        </p:nvGrpSpPr>
        <p:grpSpPr>
          <a:xfrm>
            <a:off x="9722991" y="9277594"/>
            <a:ext cx="2950702" cy="177867"/>
            <a:chOff x="0" y="0"/>
            <a:chExt cx="2950700" cy="177866"/>
          </a:xfrm>
        </p:grpSpPr>
        <p:sp>
          <p:nvSpPr>
            <p:cNvPr id="845" name="Rounded Rectangle"/>
            <p:cNvSpPr/>
            <p:nvPr/>
          </p:nvSpPr>
          <p:spPr>
            <a:xfrm>
              <a:off x="0" y="0"/>
              <a:ext cx="2950701" cy="177867"/>
            </a:xfrm>
            <a:prstGeom prst="roundRect">
              <a:avLst>
                <a:gd name="adj" fmla="val 50000"/>
              </a:avLst>
            </a:prstGeom>
            <a:solidFill>
              <a:schemeClr val="accent1">
                <a:alpha val="30000"/>
              </a:schemeClr>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846" name="Rounded Rectangle"/>
            <p:cNvSpPr/>
            <p:nvPr/>
          </p:nvSpPr>
          <p:spPr>
            <a:xfrm>
              <a:off x="0" y="0"/>
              <a:ext cx="2318914" cy="17786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gr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sp>
        <p:nvSpPr>
          <p:cNvPr id="850" name="Circle"/>
          <p:cNvSpPr/>
          <p:nvPr/>
        </p:nvSpPr>
        <p:spPr>
          <a:xfrm>
            <a:off x="7399251" y="5697184"/>
            <a:ext cx="4810298" cy="4810298"/>
          </a:xfrm>
          <a:prstGeom prst="ellipse">
            <a:avLst/>
          </a:prstGeom>
          <a:solidFill>
            <a:schemeClr val="accent1"/>
          </a:solidFill>
          <a:ln w="12700">
            <a:miter lim="400000"/>
          </a:ln>
        </p:spPr>
        <p:txBody>
          <a:bodyPr lIns="0" tIns="0" rIns="0" bIns="0" anchor="ctr"/>
          <a:lstStyle/>
          <a:p>
            <a:pPr>
              <a:defRPr>
                <a:solidFill>
                  <a:srgbClr val="525455"/>
                </a:solidFill>
              </a:defRPr>
            </a:pPr>
            <a:endParaRPr/>
          </a:p>
        </p:txBody>
      </p:sp>
      <p:sp>
        <p:nvSpPr>
          <p:cNvPr id="851" name="Circle"/>
          <p:cNvSpPr/>
          <p:nvPr/>
        </p:nvSpPr>
        <p:spPr>
          <a:xfrm>
            <a:off x="12225251" y="5697184"/>
            <a:ext cx="4810298" cy="4810298"/>
          </a:xfrm>
          <a:prstGeom prst="ellipse">
            <a:avLst/>
          </a:prstGeom>
          <a:solidFill>
            <a:schemeClr val="accent2"/>
          </a:solidFill>
          <a:ln w="12700">
            <a:miter lim="400000"/>
          </a:ln>
        </p:spPr>
        <p:txBody>
          <a:bodyPr lIns="0" tIns="0" rIns="0" bIns="0" anchor="ctr"/>
          <a:lstStyle/>
          <a:p>
            <a:pPr>
              <a:defRPr>
                <a:solidFill>
                  <a:srgbClr val="525455"/>
                </a:solidFill>
              </a:defRPr>
            </a:pPr>
            <a:endParaRPr/>
          </a:p>
        </p:txBody>
      </p:sp>
      <p:sp>
        <p:nvSpPr>
          <p:cNvPr id="852" name="Circle"/>
          <p:cNvSpPr/>
          <p:nvPr/>
        </p:nvSpPr>
        <p:spPr>
          <a:xfrm>
            <a:off x="11557000" y="7467332"/>
            <a:ext cx="1270000" cy="1270001"/>
          </a:xfrm>
          <a:prstGeom prst="ellipse">
            <a:avLst/>
          </a:prstGeom>
          <a:solidFill>
            <a:srgbClr val="FFFFFF"/>
          </a:solidFill>
          <a:ln w="12700">
            <a:miter lim="400000"/>
          </a:ln>
        </p:spPr>
        <p:txBody>
          <a:bodyPr lIns="0" tIns="0" rIns="0" bIns="0" anchor="ctr"/>
          <a:lstStyle/>
          <a:p>
            <a:pPr>
              <a:defRPr>
                <a:solidFill>
                  <a:srgbClr val="525455"/>
                </a:solidFill>
              </a:defRPr>
            </a:pPr>
            <a:endParaRPr/>
          </a:p>
        </p:txBody>
      </p:sp>
      <p:sp>
        <p:nvSpPr>
          <p:cNvPr id="853" name="Venn diagram"/>
          <p:cNvSpPr txBox="1"/>
          <p:nvPr/>
        </p:nvSpPr>
        <p:spPr>
          <a:xfrm>
            <a:off x="11585474" y="7861032"/>
            <a:ext cx="1238452"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000000"/>
                </a:solidFill>
              </a:defRPr>
            </a:lvl1pPr>
          </a:lstStyle>
          <a:p>
            <a:r>
              <a:rPr dirty="0">
                <a:solidFill>
                  <a:schemeClr val="tx1"/>
                </a:solidFill>
              </a:rPr>
              <a:t>VS</a:t>
            </a:r>
          </a:p>
        </p:txBody>
      </p:sp>
      <p:sp>
        <p:nvSpPr>
          <p:cNvPr id="854" name="Shape"/>
          <p:cNvSpPr/>
          <p:nvPr/>
        </p:nvSpPr>
        <p:spPr>
          <a:xfrm>
            <a:off x="14240298" y="7046262"/>
            <a:ext cx="780204" cy="1248540"/>
          </a:xfrm>
          <a:custGeom>
            <a:avLst/>
            <a:gdLst/>
            <a:ahLst/>
            <a:cxnLst>
              <a:cxn ang="0">
                <a:pos x="wd2" y="hd2"/>
              </a:cxn>
              <a:cxn ang="5400000">
                <a:pos x="wd2" y="hd2"/>
              </a:cxn>
              <a:cxn ang="10800000">
                <a:pos x="wd2" y="hd2"/>
              </a:cxn>
              <a:cxn ang="16200000">
                <a:pos x="wd2" y="hd2"/>
              </a:cxn>
            </a:cxnLst>
            <a:rect l="0" t="0" r="r" b="b"/>
            <a:pathLst>
              <a:path w="21600" h="21600" extrusionOk="0">
                <a:moveTo>
                  <a:pt x="3239" y="0"/>
                </a:moveTo>
                <a:cubicBezTo>
                  <a:pt x="1449" y="0"/>
                  <a:pt x="0" y="906"/>
                  <a:pt x="0" y="2024"/>
                </a:cubicBezTo>
                <a:lnTo>
                  <a:pt x="0" y="19576"/>
                </a:lnTo>
                <a:cubicBezTo>
                  <a:pt x="0" y="20694"/>
                  <a:pt x="1449" y="21600"/>
                  <a:pt x="3239" y="21600"/>
                </a:cubicBezTo>
                <a:lnTo>
                  <a:pt x="18361" y="21600"/>
                </a:lnTo>
                <a:cubicBezTo>
                  <a:pt x="20151" y="21600"/>
                  <a:pt x="21600" y="20694"/>
                  <a:pt x="21600" y="19576"/>
                </a:cubicBezTo>
                <a:lnTo>
                  <a:pt x="21600" y="2024"/>
                </a:lnTo>
                <a:cubicBezTo>
                  <a:pt x="21600" y="906"/>
                  <a:pt x="20151" y="0"/>
                  <a:pt x="18361" y="0"/>
                </a:cubicBezTo>
                <a:lnTo>
                  <a:pt x="3239" y="0"/>
                </a:lnTo>
                <a:close/>
                <a:moveTo>
                  <a:pt x="3239" y="1347"/>
                </a:moveTo>
                <a:lnTo>
                  <a:pt x="5405" y="1347"/>
                </a:lnTo>
                <a:lnTo>
                  <a:pt x="5405" y="2024"/>
                </a:lnTo>
                <a:cubicBezTo>
                  <a:pt x="5405" y="2397"/>
                  <a:pt x="5881" y="2701"/>
                  <a:pt x="6478" y="2701"/>
                </a:cubicBezTo>
                <a:lnTo>
                  <a:pt x="15122" y="2701"/>
                </a:lnTo>
                <a:cubicBezTo>
                  <a:pt x="15719" y="2701"/>
                  <a:pt x="16205" y="2397"/>
                  <a:pt x="16205" y="2024"/>
                </a:cubicBezTo>
                <a:lnTo>
                  <a:pt x="16205" y="1347"/>
                </a:lnTo>
                <a:lnTo>
                  <a:pt x="18361" y="1347"/>
                </a:lnTo>
                <a:cubicBezTo>
                  <a:pt x="18958" y="1347"/>
                  <a:pt x="19444" y="1651"/>
                  <a:pt x="19444" y="2024"/>
                </a:cubicBezTo>
                <a:lnTo>
                  <a:pt x="19444" y="19576"/>
                </a:lnTo>
                <a:cubicBezTo>
                  <a:pt x="19444" y="19949"/>
                  <a:pt x="18958" y="20247"/>
                  <a:pt x="18361" y="20247"/>
                </a:cubicBezTo>
                <a:lnTo>
                  <a:pt x="3239" y="20247"/>
                </a:lnTo>
                <a:cubicBezTo>
                  <a:pt x="2642" y="20247"/>
                  <a:pt x="2156" y="19949"/>
                  <a:pt x="2156" y="19576"/>
                </a:cubicBezTo>
                <a:lnTo>
                  <a:pt x="2156" y="2024"/>
                </a:lnTo>
                <a:cubicBezTo>
                  <a:pt x="2156" y="1651"/>
                  <a:pt x="2642" y="1347"/>
                  <a:pt x="3239" y="1347"/>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855" name="Freeform 14"/>
          <p:cNvSpPr/>
          <p:nvPr/>
        </p:nvSpPr>
        <p:spPr>
          <a:xfrm>
            <a:off x="9062106" y="7044221"/>
            <a:ext cx="1484588" cy="1252622"/>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675" y="0"/>
                </a:lnTo>
                <a:cubicBezTo>
                  <a:pt x="302" y="0"/>
                  <a:pt x="0" y="358"/>
                  <a:pt x="0" y="800"/>
                </a:cubicBezTo>
                <a:lnTo>
                  <a:pt x="0" y="16000"/>
                </a:lnTo>
                <a:cubicBezTo>
                  <a:pt x="0" y="16442"/>
                  <a:pt x="302" y="16800"/>
                  <a:pt x="675" y="16800"/>
                </a:cubicBezTo>
                <a:lnTo>
                  <a:pt x="8775" y="16800"/>
                </a:lnTo>
                <a:lnTo>
                  <a:pt x="8775" y="20000"/>
                </a:lnTo>
                <a:lnTo>
                  <a:pt x="6075" y="20000"/>
                </a:lnTo>
                <a:cubicBezTo>
                  <a:pt x="5702" y="20000"/>
                  <a:pt x="5400" y="20358"/>
                  <a:pt x="5400" y="20800"/>
                </a:cubicBezTo>
                <a:cubicBezTo>
                  <a:pt x="5400" y="21242"/>
                  <a:pt x="5702" y="21600"/>
                  <a:pt x="6075" y="21600"/>
                </a:cubicBezTo>
                <a:lnTo>
                  <a:pt x="15525" y="21600"/>
                </a:lnTo>
                <a:cubicBezTo>
                  <a:pt x="15898" y="21600"/>
                  <a:pt x="16200" y="21242"/>
                  <a:pt x="16200" y="20800"/>
                </a:cubicBezTo>
                <a:cubicBezTo>
                  <a:pt x="16200" y="20358"/>
                  <a:pt x="15898" y="20000"/>
                  <a:pt x="15525" y="20000"/>
                </a:cubicBezTo>
                <a:lnTo>
                  <a:pt x="12825" y="20000"/>
                </a:lnTo>
                <a:lnTo>
                  <a:pt x="12825" y="16800"/>
                </a:lnTo>
                <a:lnTo>
                  <a:pt x="20925" y="16800"/>
                </a:lnTo>
                <a:cubicBezTo>
                  <a:pt x="21298" y="16800"/>
                  <a:pt x="21600" y="16442"/>
                  <a:pt x="21600" y="16000"/>
                </a:cubicBezTo>
                <a:lnTo>
                  <a:pt x="21600" y="800"/>
                </a:lnTo>
                <a:cubicBezTo>
                  <a:pt x="21600" y="358"/>
                  <a:pt x="21298" y="0"/>
                  <a:pt x="20925" y="0"/>
                </a:cubicBezTo>
                <a:close/>
                <a:moveTo>
                  <a:pt x="20250" y="15200"/>
                </a:moveTo>
                <a:lnTo>
                  <a:pt x="1350" y="15200"/>
                </a:lnTo>
                <a:lnTo>
                  <a:pt x="1350" y="1600"/>
                </a:lnTo>
                <a:lnTo>
                  <a:pt x="20250" y="1600"/>
                </a:ln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856" name="Venn diagram"/>
          <p:cNvSpPr txBox="1"/>
          <p:nvPr/>
        </p:nvSpPr>
        <p:spPr>
          <a:xfrm>
            <a:off x="8167374" y="8700557"/>
            <a:ext cx="3274052"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FFFFFF"/>
                </a:solidFill>
              </a:defRPr>
            </a:lvl1pPr>
          </a:lstStyle>
          <a:p>
            <a:r>
              <a:rPr dirty="0">
                <a:solidFill>
                  <a:schemeClr val="bg1"/>
                </a:solidFill>
              </a:rPr>
              <a:t>Desktop users</a:t>
            </a:r>
          </a:p>
        </p:txBody>
      </p:sp>
      <p:sp>
        <p:nvSpPr>
          <p:cNvPr id="857" name="Venn diagram"/>
          <p:cNvSpPr txBox="1"/>
          <p:nvPr/>
        </p:nvSpPr>
        <p:spPr>
          <a:xfrm>
            <a:off x="12993374" y="8700556"/>
            <a:ext cx="3274052"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FFFFFF"/>
                </a:solidFill>
              </a:defRPr>
            </a:lvl1pPr>
          </a:lstStyle>
          <a:p>
            <a:r>
              <a:rPr>
                <a:solidFill>
                  <a:schemeClr val="bg1"/>
                </a:solidFill>
              </a:rPr>
              <a:t>Users of mobile devices</a:t>
            </a:r>
          </a:p>
        </p:txBody>
      </p:sp>
      <p:sp>
        <p:nvSpPr>
          <p:cNvPr id="858" name="Line"/>
          <p:cNvSpPr/>
          <p:nvPr/>
        </p:nvSpPr>
        <p:spPr>
          <a:xfrm rot="5400000">
            <a:off x="19806702" y="7195832"/>
            <a:ext cx="751891" cy="3557136"/>
          </a:xfrm>
          <a:custGeom>
            <a:avLst/>
            <a:gdLst/>
            <a:ahLst/>
            <a:cxnLst>
              <a:cxn ang="0">
                <a:pos x="wd2" y="hd2"/>
              </a:cxn>
              <a:cxn ang="5400000">
                <a:pos x="wd2" y="hd2"/>
              </a:cxn>
              <a:cxn ang="10800000">
                <a:pos x="wd2" y="hd2"/>
              </a:cxn>
              <a:cxn ang="16200000">
                <a:pos x="wd2" y="hd2"/>
              </a:cxn>
            </a:cxnLst>
            <a:rect l="0" t="0" r="r" b="b"/>
            <a:pathLst>
              <a:path w="21600" h="21580" extrusionOk="0">
                <a:moveTo>
                  <a:pt x="13" y="21578"/>
                </a:moveTo>
                <a:lnTo>
                  <a:pt x="9790" y="21578"/>
                </a:lnTo>
                <a:cubicBezTo>
                  <a:pt x="11407" y="21600"/>
                  <a:pt x="12989" y="21472"/>
                  <a:pt x="14123" y="21228"/>
                </a:cubicBezTo>
                <a:cubicBezTo>
                  <a:pt x="15046" y="21029"/>
                  <a:pt x="15601" y="20767"/>
                  <a:pt x="15687" y="20490"/>
                </a:cubicBezTo>
                <a:lnTo>
                  <a:pt x="15687" y="12108"/>
                </a:lnTo>
                <a:cubicBezTo>
                  <a:pt x="15796" y="11788"/>
                  <a:pt x="16391" y="11485"/>
                  <a:pt x="17382" y="11242"/>
                </a:cubicBezTo>
                <a:cubicBezTo>
                  <a:pt x="18467" y="10976"/>
                  <a:pt x="19960" y="10799"/>
                  <a:pt x="21600" y="10742"/>
                </a:cubicBezTo>
                <a:cubicBezTo>
                  <a:pt x="20179" y="10735"/>
                  <a:pt x="18813" y="10623"/>
                  <a:pt x="17740" y="10427"/>
                </a:cubicBezTo>
                <a:cubicBezTo>
                  <a:pt x="16383" y="10178"/>
                  <a:pt x="15606" y="9816"/>
                  <a:pt x="15613" y="9436"/>
                </a:cubicBezTo>
                <a:lnTo>
                  <a:pt x="15613" y="1179"/>
                </a:lnTo>
                <a:cubicBezTo>
                  <a:pt x="15656" y="874"/>
                  <a:pt x="15122" y="578"/>
                  <a:pt x="14129" y="357"/>
                </a:cubicBezTo>
                <a:cubicBezTo>
                  <a:pt x="13138" y="136"/>
                  <a:pt x="11771" y="8"/>
                  <a:pt x="10330" y="0"/>
                </a:cubicBezTo>
                <a:lnTo>
                  <a:pt x="0" y="0"/>
                </a:lnTo>
              </a:path>
            </a:pathLst>
          </a:custGeom>
          <a:ln w="25400">
            <a:solidFill>
              <a:srgbClr val="A7A7A7"/>
            </a:solidFill>
            <a:miter lim="400000"/>
          </a:ln>
        </p:spPr>
        <p:txBody>
          <a:bodyPr lIns="0" tIns="0" rIns="0" bIns="0" anchor="ctr"/>
          <a:lstStyle/>
          <a:p>
            <a:pPr>
              <a:defRPr sz="3200">
                <a:solidFill>
                  <a:srgbClr val="FFFFFF"/>
                </a:solidFill>
              </a:defRPr>
            </a:pPr>
            <a:endParaRPr/>
          </a:p>
        </p:txBody>
      </p:sp>
      <p:sp>
        <p:nvSpPr>
          <p:cNvPr id="859" name="Venn diagram"/>
          <p:cNvSpPr txBox="1"/>
          <p:nvPr/>
        </p:nvSpPr>
        <p:spPr>
          <a:xfrm>
            <a:off x="18879446" y="9453502"/>
            <a:ext cx="2606403"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000000"/>
                </a:solidFill>
                <a:latin typeface="DM Sans Bold"/>
                <a:ea typeface="DM Sans Bold"/>
                <a:cs typeface="DM Sans Bold"/>
                <a:sym typeface="DM Sans Bold"/>
              </a:defRPr>
            </a:lvl1pPr>
          </a:lstStyle>
          <a:p>
            <a:r>
              <a:rPr>
                <a:solidFill>
                  <a:schemeClr val="tx1"/>
                </a:solidFill>
              </a:rPr>
              <a:t>65%</a:t>
            </a:r>
          </a:p>
        </p:txBody>
      </p:sp>
      <p:sp>
        <p:nvSpPr>
          <p:cNvPr id="86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982872" y="9969837"/>
            <a:ext cx="439955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Lorem ipsum dolor sit amet, consectetur adipiscing elit</a:t>
            </a:r>
          </a:p>
        </p:txBody>
      </p:sp>
      <p:sp>
        <p:nvSpPr>
          <p:cNvPr id="861" name="Line"/>
          <p:cNvSpPr/>
          <p:nvPr/>
        </p:nvSpPr>
        <p:spPr>
          <a:xfrm rot="5400000">
            <a:off x="4039707" y="7195832"/>
            <a:ext cx="751891" cy="3557136"/>
          </a:xfrm>
          <a:custGeom>
            <a:avLst/>
            <a:gdLst/>
            <a:ahLst/>
            <a:cxnLst>
              <a:cxn ang="0">
                <a:pos x="wd2" y="hd2"/>
              </a:cxn>
              <a:cxn ang="5400000">
                <a:pos x="wd2" y="hd2"/>
              </a:cxn>
              <a:cxn ang="10800000">
                <a:pos x="wd2" y="hd2"/>
              </a:cxn>
              <a:cxn ang="16200000">
                <a:pos x="wd2" y="hd2"/>
              </a:cxn>
            </a:cxnLst>
            <a:rect l="0" t="0" r="r" b="b"/>
            <a:pathLst>
              <a:path w="21600" h="21580" extrusionOk="0">
                <a:moveTo>
                  <a:pt x="13" y="21578"/>
                </a:moveTo>
                <a:lnTo>
                  <a:pt x="9790" y="21578"/>
                </a:lnTo>
                <a:cubicBezTo>
                  <a:pt x="11407" y="21600"/>
                  <a:pt x="12989" y="21472"/>
                  <a:pt x="14123" y="21228"/>
                </a:cubicBezTo>
                <a:cubicBezTo>
                  <a:pt x="15046" y="21029"/>
                  <a:pt x="15601" y="20767"/>
                  <a:pt x="15687" y="20490"/>
                </a:cubicBezTo>
                <a:lnTo>
                  <a:pt x="15687" y="12108"/>
                </a:lnTo>
                <a:cubicBezTo>
                  <a:pt x="15796" y="11788"/>
                  <a:pt x="16391" y="11485"/>
                  <a:pt x="17382" y="11242"/>
                </a:cubicBezTo>
                <a:cubicBezTo>
                  <a:pt x="18467" y="10976"/>
                  <a:pt x="19960" y="10799"/>
                  <a:pt x="21600" y="10742"/>
                </a:cubicBezTo>
                <a:cubicBezTo>
                  <a:pt x="20179" y="10735"/>
                  <a:pt x="18813" y="10623"/>
                  <a:pt x="17740" y="10427"/>
                </a:cubicBezTo>
                <a:cubicBezTo>
                  <a:pt x="16383" y="10178"/>
                  <a:pt x="15606" y="9816"/>
                  <a:pt x="15613" y="9436"/>
                </a:cubicBezTo>
                <a:lnTo>
                  <a:pt x="15613" y="1179"/>
                </a:lnTo>
                <a:cubicBezTo>
                  <a:pt x="15656" y="874"/>
                  <a:pt x="15122" y="578"/>
                  <a:pt x="14129" y="357"/>
                </a:cubicBezTo>
                <a:cubicBezTo>
                  <a:pt x="13138" y="136"/>
                  <a:pt x="11771" y="8"/>
                  <a:pt x="10330" y="0"/>
                </a:cubicBezTo>
                <a:lnTo>
                  <a:pt x="0" y="0"/>
                </a:lnTo>
              </a:path>
            </a:pathLst>
          </a:custGeom>
          <a:ln w="25400">
            <a:solidFill>
              <a:srgbClr val="A7A7A7"/>
            </a:solidFill>
            <a:miter lim="400000"/>
          </a:ln>
        </p:spPr>
        <p:txBody>
          <a:bodyPr lIns="0" tIns="0" rIns="0" bIns="0" anchor="ctr"/>
          <a:lstStyle/>
          <a:p>
            <a:pPr>
              <a:defRPr sz="3200">
                <a:solidFill>
                  <a:srgbClr val="FFFFFF"/>
                </a:solidFill>
              </a:defRPr>
            </a:pPr>
            <a:endParaRPr/>
          </a:p>
        </p:txBody>
      </p:sp>
      <p:sp>
        <p:nvSpPr>
          <p:cNvPr id="862" name="Venn diagram"/>
          <p:cNvSpPr txBox="1"/>
          <p:nvPr/>
        </p:nvSpPr>
        <p:spPr>
          <a:xfrm>
            <a:off x="3112450" y="9453502"/>
            <a:ext cx="2606403"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000000"/>
                </a:solidFill>
                <a:latin typeface="DM Sans Bold"/>
                <a:ea typeface="DM Sans Bold"/>
                <a:cs typeface="DM Sans Bold"/>
                <a:sym typeface="DM Sans Bold"/>
              </a:defRPr>
            </a:lvl1pPr>
          </a:lstStyle>
          <a:p>
            <a:r>
              <a:rPr>
                <a:solidFill>
                  <a:schemeClr val="tx1"/>
                </a:solidFill>
              </a:rPr>
              <a:t>35%</a:t>
            </a:r>
          </a:p>
        </p:txBody>
      </p:sp>
      <p:sp>
        <p:nvSpPr>
          <p:cNvPr id="86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215877" y="9969837"/>
            <a:ext cx="439954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dirty="0">
                <a:solidFill>
                  <a:schemeClr val="tx2"/>
                </a:solidFill>
              </a:rPr>
              <a:t>Lorem ipsum dolor sit </a:t>
            </a:r>
            <a:r>
              <a:rPr dirty="0" err="1">
                <a:solidFill>
                  <a:schemeClr val="tx2"/>
                </a:solidFill>
              </a:rPr>
              <a:t>amet</a:t>
            </a:r>
            <a:r>
              <a:rPr dirty="0">
                <a:solidFill>
                  <a:schemeClr val="tx2"/>
                </a:solidFill>
              </a:rPr>
              <a:t>, </a:t>
            </a:r>
            <a:r>
              <a:rPr dirty="0" err="1">
                <a:solidFill>
                  <a:schemeClr val="tx2"/>
                </a:solidFill>
              </a:rPr>
              <a:t>consectetur</a:t>
            </a:r>
            <a:r>
              <a:rPr dirty="0">
                <a:solidFill>
                  <a:schemeClr val="tx2"/>
                </a:solidFill>
              </a:rPr>
              <a:t> </a:t>
            </a:r>
            <a:r>
              <a:rPr dirty="0" err="1">
                <a:solidFill>
                  <a:schemeClr val="tx2"/>
                </a:solidFill>
              </a:rPr>
              <a:t>adipiscing</a:t>
            </a:r>
            <a:r>
              <a:rPr dirty="0">
                <a:solidFill>
                  <a:schemeClr val="tx2"/>
                </a:solidFill>
              </a:rPr>
              <a:t> </a:t>
            </a:r>
            <a:r>
              <a:rPr dirty="0" err="1">
                <a:solidFill>
                  <a:schemeClr val="tx2"/>
                </a:solidFill>
              </a:rPr>
              <a:t>elit</a:t>
            </a:r>
            <a:endParaRPr dirty="0">
              <a:solidFill>
                <a:schemeClr val="tx2"/>
              </a:solidFill>
            </a:endParaRPr>
          </a:p>
        </p:txBody>
      </p:sp>
      <p:sp>
        <p:nvSpPr>
          <p:cNvPr id="86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213737" y="3083186"/>
            <a:ext cx="19956526"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Lorem ipsum dolor sit amet, consectetur adipiscing elit, sed do eiusmod tempor incididunt ut labore et dolore magna aliqua. Pulvinar neque laoreet suspendisse interdum consectetur libero id faucibus nisl. Fringilla ut morbi tincidunt augue interdum velit euismod. Vitae elementum curabitur vitae nunc sed velit. Adipiscing tristique risus nec feugiat in fermentum. Lacinia at quis risus sed.</a:t>
            </a:r>
          </a:p>
        </p:txBody>
      </p:sp>
      <p:sp>
        <p:nvSpPr>
          <p:cNvPr id="865" name="Venn diagram"/>
          <p:cNvSpPr txBox="1"/>
          <p:nvPr/>
        </p:nvSpPr>
        <p:spPr>
          <a:xfrm>
            <a:off x="4045838" y="1900162"/>
            <a:ext cx="1629232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dirty="0">
                <a:solidFill>
                  <a:schemeClr val="tx1"/>
                </a:solidFill>
              </a:rPr>
              <a:t>Comparing users by device type template</a:t>
            </a:r>
          </a:p>
        </p:txBody>
      </p:sp>
      <p:sp>
        <p:nvSpPr>
          <p:cNvPr id="866" name="Shape"/>
          <p:cNvSpPr/>
          <p:nvPr/>
        </p:nvSpPr>
        <p:spPr>
          <a:xfrm>
            <a:off x="2938081"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1"/>
          </a:solidFill>
          <a:ln w="12700">
            <a:miter lim="400000"/>
          </a:ln>
        </p:spPr>
        <p:txBody>
          <a:bodyPr lIns="0" tIns="0" rIns="0" bIns="0" anchor="ctr"/>
          <a:lstStyle/>
          <a:p>
            <a:endParaRPr/>
          </a:p>
        </p:txBody>
      </p:sp>
      <p:sp>
        <p:nvSpPr>
          <p:cNvPr id="867" name="Shape"/>
          <p:cNvSpPr/>
          <p:nvPr/>
        </p:nvSpPr>
        <p:spPr>
          <a:xfrm>
            <a:off x="3746220"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1"/>
          </a:solidFill>
          <a:ln w="12700">
            <a:miter lim="400000"/>
          </a:ln>
        </p:spPr>
        <p:txBody>
          <a:bodyPr lIns="0" tIns="0" rIns="0" bIns="0" anchor="ctr"/>
          <a:lstStyle/>
          <a:p>
            <a:endParaRPr/>
          </a:p>
        </p:txBody>
      </p:sp>
      <p:sp>
        <p:nvSpPr>
          <p:cNvPr id="868" name="Shape"/>
          <p:cNvSpPr/>
          <p:nvPr/>
        </p:nvSpPr>
        <p:spPr>
          <a:xfrm>
            <a:off x="4554359"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1"/>
          </a:solidFill>
          <a:ln w="12700">
            <a:miter lim="400000"/>
          </a:ln>
        </p:spPr>
        <p:txBody>
          <a:bodyPr lIns="0" tIns="0" rIns="0" bIns="0" anchor="ctr"/>
          <a:lstStyle/>
          <a:p>
            <a:endParaRPr/>
          </a:p>
        </p:txBody>
      </p:sp>
      <p:sp>
        <p:nvSpPr>
          <p:cNvPr id="869" name="Shape"/>
          <p:cNvSpPr/>
          <p:nvPr/>
        </p:nvSpPr>
        <p:spPr>
          <a:xfrm>
            <a:off x="5362499"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1"/>
          </a:solidFill>
          <a:ln w="12700">
            <a:miter lim="400000"/>
          </a:ln>
        </p:spPr>
        <p:txBody>
          <a:bodyPr lIns="0" tIns="0" rIns="0" bIns="0" anchor="ctr"/>
          <a:lstStyle/>
          <a:p>
            <a:endParaRPr/>
          </a:p>
        </p:txBody>
      </p:sp>
      <p:sp>
        <p:nvSpPr>
          <p:cNvPr id="870" name="Shape"/>
          <p:cNvSpPr/>
          <p:nvPr/>
        </p:nvSpPr>
        <p:spPr>
          <a:xfrm>
            <a:off x="2938081"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1" name="Shape"/>
          <p:cNvSpPr/>
          <p:nvPr/>
        </p:nvSpPr>
        <p:spPr>
          <a:xfrm>
            <a:off x="3746220"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2" name="Shape"/>
          <p:cNvSpPr/>
          <p:nvPr/>
        </p:nvSpPr>
        <p:spPr>
          <a:xfrm>
            <a:off x="4554359"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3" name="Shape"/>
          <p:cNvSpPr/>
          <p:nvPr/>
        </p:nvSpPr>
        <p:spPr>
          <a:xfrm>
            <a:off x="5362499"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4" name="Shape"/>
          <p:cNvSpPr/>
          <p:nvPr/>
        </p:nvSpPr>
        <p:spPr>
          <a:xfrm>
            <a:off x="2938081"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5" name="Shape"/>
          <p:cNvSpPr/>
          <p:nvPr/>
        </p:nvSpPr>
        <p:spPr>
          <a:xfrm>
            <a:off x="3746220"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6" name="Shape"/>
          <p:cNvSpPr/>
          <p:nvPr/>
        </p:nvSpPr>
        <p:spPr>
          <a:xfrm>
            <a:off x="4554359"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7" name="Shape"/>
          <p:cNvSpPr/>
          <p:nvPr/>
        </p:nvSpPr>
        <p:spPr>
          <a:xfrm>
            <a:off x="5362499"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8" name="Shape"/>
          <p:cNvSpPr/>
          <p:nvPr/>
        </p:nvSpPr>
        <p:spPr>
          <a:xfrm>
            <a:off x="2938081"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79" name="Shape"/>
          <p:cNvSpPr/>
          <p:nvPr/>
        </p:nvSpPr>
        <p:spPr>
          <a:xfrm>
            <a:off x="3746220"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80" name="Shape"/>
          <p:cNvSpPr/>
          <p:nvPr/>
        </p:nvSpPr>
        <p:spPr>
          <a:xfrm>
            <a:off x="4554359"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81" name="Shape"/>
          <p:cNvSpPr/>
          <p:nvPr/>
        </p:nvSpPr>
        <p:spPr>
          <a:xfrm>
            <a:off x="5362499"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82" name="Shape"/>
          <p:cNvSpPr/>
          <p:nvPr/>
        </p:nvSpPr>
        <p:spPr>
          <a:xfrm>
            <a:off x="18684733"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3" name="Shape"/>
          <p:cNvSpPr/>
          <p:nvPr/>
        </p:nvSpPr>
        <p:spPr>
          <a:xfrm>
            <a:off x="19492873"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4" name="Shape"/>
          <p:cNvSpPr/>
          <p:nvPr/>
        </p:nvSpPr>
        <p:spPr>
          <a:xfrm>
            <a:off x="20301013"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5" name="Shape"/>
          <p:cNvSpPr/>
          <p:nvPr/>
        </p:nvSpPr>
        <p:spPr>
          <a:xfrm>
            <a:off x="21109153" y="7904320"/>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6" name="Shape"/>
          <p:cNvSpPr/>
          <p:nvPr/>
        </p:nvSpPr>
        <p:spPr>
          <a:xfrm>
            <a:off x="18684733"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7" name="Shape"/>
          <p:cNvSpPr/>
          <p:nvPr/>
        </p:nvSpPr>
        <p:spPr>
          <a:xfrm>
            <a:off x="19492873"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8" name="Shape"/>
          <p:cNvSpPr/>
          <p:nvPr/>
        </p:nvSpPr>
        <p:spPr>
          <a:xfrm>
            <a:off x="20301013"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89" name="Shape"/>
          <p:cNvSpPr/>
          <p:nvPr/>
        </p:nvSpPr>
        <p:spPr>
          <a:xfrm>
            <a:off x="21109153" y="7074569"/>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90" name="Shape"/>
          <p:cNvSpPr/>
          <p:nvPr/>
        </p:nvSpPr>
        <p:spPr>
          <a:xfrm>
            <a:off x="18684733"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91" name="Shape"/>
          <p:cNvSpPr/>
          <p:nvPr/>
        </p:nvSpPr>
        <p:spPr>
          <a:xfrm>
            <a:off x="19492873"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92" name="Shape"/>
          <p:cNvSpPr/>
          <p:nvPr/>
        </p:nvSpPr>
        <p:spPr>
          <a:xfrm>
            <a:off x="20301013"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93" name="Shape"/>
          <p:cNvSpPr/>
          <p:nvPr/>
        </p:nvSpPr>
        <p:spPr>
          <a:xfrm>
            <a:off x="21109153" y="6244818"/>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chemeClr val="accent2"/>
          </a:solidFill>
          <a:ln w="12700">
            <a:miter lim="400000"/>
          </a:ln>
        </p:spPr>
        <p:txBody>
          <a:bodyPr lIns="0" tIns="0" rIns="0" bIns="0" anchor="ctr"/>
          <a:lstStyle/>
          <a:p>
            <a:endParaRPr/>
          </a:p>
        </p:txBody>
      </p:sp>
      <p:sp>
        <p:nvSpPr>
          <p:cNvPr id="894" name="Shape"/>
          <p:cNvSpPr/>
          <p:nvPr/>
        </p:nvSpPr>
        <p:spPr>
          <a:xfrm>
            <a:off x="18684733"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95" name="Shape"/>
          <p:cNvSpPr/>
          <p:nvPr/>
        </p:nvSpPr>
        <p:spPr>
          <a:xfrm>
            <a:off x="19492873"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96" name="Shape"/>
          <p:cNvSpPr/>
          <p:nvPr/>
        </p:nvSpPr>
        <p:spPr>
          <a:xfrm>
            <a:off x="20301013"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
        <p:nvSpPr>
          <p:cNvPr id="897" name="Shape"/>
          <p:cNvSpPr/>
          <p:nvPr/>
        </p:nvSpPr>
        <p:spPr>
          <a:xfrm>
            <a:off x="21109153" y="5415066"/>
            <a:ext cx="571409"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6064"/>
                </a:moveTo>
                <a:cubicBezTo>
                  <a:pt x="10912" y="6064"/>
                  <a:pt x="11780" y="6972"/>
                  <a:pt x="11780" y="8095"/>
                </a:cubicBezTo>
                <a:cubicBezTo>
                  <a:pt x="11780" y="9219"/>
                  <a:pt x="10912" y="10126"/>
                  <a:pt x="9839" y="10126"/>
                </a:cubicBezTo>
                <a:cubicBezTo>
                  <a:pt x="8766" y="10127"/>
                  <a:pt x="7898" y="9218"/>
                  <a:pt x="7898" y="8095"/>
                </a:cubicBezTo>
                <a:cubicBezTo>
                  <a:pt x="7898" y="6972"/>
                  <a:pt x="8766" y="6064"/>
                  <a:pt x="9839" y="6064"/>
                </a:cubicBezTo>
                <a:close/>
                <a:moveTo>
                  <a:pt x="8062" y="11142"/>
                </a:moveTo>
                <a:lnTo>
                  <a:pt x="11616" y="11142"/>
                </a:lnTo>
                <a:cubicBezTo>
                  <a:pt x="12107" y="11142"/>
                  <a:pt x="12564" y="11348"/>
                  <a:pt x="12887" y="11685"/>
                </a:cubicBezTo>
                <a:cubicBezTo>
                  <a:pt x="13210" y="12023"/>
                  <a:pt x="13406" y="12487"/>
                  <a:pt x="13406" y="13001"/>
                </a:cubicBezTo>
                <a:lnTo>
                  <a:pt x="13406" y="14017"/>
                </a:lnTo>
                <a:cubicBezTo>
                  <a:pt x="13406" y="14157"/>
                  <a:pt x="13344" y="14298"/>
                  <a:pt x="13256" y="14389"/>
                </a:cubicBezTo>
                <a:cubicBezTo>
                  <a:pt x="13168" y="14479"/>
                  <a:pt x="13048" y="14532"/>
                  <a:pt x="12914" y="14532"/>
                </a:cubicBezTo>
                <a:lnTo>
                  <a:pt x="6750" y="14532"/>
                </a:lnTo>
                <a:cubicBezTo>
                  <a:pt x="6616" y="14532"/>
                  <a:pt x="6509" y="14479"/>
                  <a:pt x="6422" y="14389"/>
                </a:cubicBezTo>
                <a:cubicBezTo>
                  <a:pt x="6336" y="14298"/>
                  <a:pt x="6272" y="14157"/>
                  <a:pt x="6272" y="14017"/>
                </a:cubicBezTo>
                <a:lnTo>
                  <a:pt x="6272" y="13001"/>
                </a:lnTo>
                <a:cubicBezTo>
                  <a:pt x="6272" y="12487"/>
                  <a:pt x="6482" y="12023"/>
                  <a:pt x="6805" y="11685"/>
                </a:cubicBezTo>
                <a:cubicBezTo>
                  <a:pt x="7128" y="11348"/>
                  <a:pt x="7571" y="11142"/>
                  <a:pt x="8062" y="11142"/>
                </a:cubicBezTo>
                <a:close/>
              </a:path>
            </a:pathLst>
          </a:custGeom>
          <a:solidFill>
            <a:srgbClr val="A7A7A7"/>
          </a:solidFill>
          <a:ln w="12700">
            <a:miter lim="400000"/>
          </a:ln>
        </p:spPr>
        <p:txBody>
          <a:bodyPr lIns="0" tIns="0" rIns="0" bIns="0" anchor="ctr"/>
          <a:lstStyle/>
          <a:p>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2" name="Group"/>
          <p:cNvGrpSpPr/>
          <p:nvPr/>
        </p:nvGrpSpPr>
        <p:grpSpPr>
          <a:xfrm>
            <a:off x="10783365" y="9447228"/>
            <a:ext cx="2764368" cy="1858195"/>
            <a:chOff x="0" y="0"/>
            <a:chExt cx="2764367" cy="1858193"/>
          </a:xfrm>
        </p:grpSpPr>
        <p:sp>
          <p:nvSpPr>
            <p:cNvPr id="899" name="Shape"/>
            <p:cNvSpPr/>
            <p:nvPr/>
          </p:nvSpPr>
          <p:spPr>
            <a:xfrm rot="5400000">
              <a:off x="-374651" y="374650"/>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900" name="Shape"/>
            <p:cNvSpPr/>
            <p:nvPr/>
          </p:nvSpPr>
          <p:spPr>
            <a:xfrm rot="5400000">
              <a:off x="644704" y="757886"/>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901" name="Shape"/>
            <p:cNvSpPr/>
            <p:nvPr/>
          </p:nvSpPr>
          <p:spPr>
            <a:xfrm rot="5400000">
              <a:off x="1664059" y="374650"/>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grpSp>
      <p:sp>
        <p:nvSpPr>
          <p:cNvPr id="903" name="Circle"/>
          <p:cNvSpPr/>
          <p:nvPr/>
        </p:nvSpPr>
        <p:spPr>
          <a:xfrm>
            <a:off x="4760891" y="4523837"/>
            <a:ext cx="4745631" cy="4745631"/>
          </a:xfrm>
          <a:prstGeom prst="ellipse">
            <a:avLst/>
          </a:prstGeom>
          <a:solidFill>
            <a:schemeClr val="accent2"/>
          </a:solidFill>
          <a:ln w="12700">
            <a:miter lim="400000"/>
          </a:ln>
        </p:spPr>
        <p:txBody>
          <a:bodyPr lIns="0" tIns="0" rIns="0" bIns="0" anchor="ctr"/>
          <a:lstStyle/>
          <a:p>
            <a:pPr>
              <a:defRPr>
                <a:solidFill>
                  <a:srgbClr val="525455"/>
                </a:solidFill>
              </a:defRPr>
            </a:pPr>
            <a:endParaRPr/>
          </a:p>
        </p:txBody>
      </p:sp>
      <p:sp>
        <p:nvSpPr>
          <p:cNvPr id="904" name="Shape"/>
          <p:cNvSpPr/>
          <p:nvPr/>
        </p:nvSpPr>
        <p:spPr>
          <a:xfrm>
            <a:off x="646639" y="5759836"/>
            <a:ext cx="4621951" cy="22494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446" y="0"/>
                </a:lnTo>
                <a:lnTo>
                  <a:pt x="21600" y="10800"/>
                </a:lnTo>
                <a:lnTo>
                  <a:pt x="18446" y="21600"/>
                </a:lnTo>
                <a:lnTo>
                  <a:pt x="0" y="21600"/>
                </a:lnTo>
                <a:lnTo>
                  <a:pt x="0" y="0"/>
                </a:lnTo>
                <a:close/>
              </a:path>
            </a:pathLst>
          </a:custGeom>
          <a:gradFill>
            <a:gsLst>
              <a:gs pos="0">
                <a:srgbClr val="FFFFFF"/>
              </a:gs>
              <a:gs pos="100000">
                <a:schemeClr val="accent5"/>
              </a:gs>
            </a:gsLst>
          </a:gradFill>
          <a:ln w="12700">
            <a:miter lim="400000"/>
          </a:ln>
        </p:spPr>
        <p:txBody>
          <a:bodyPr lIns="0" tIns="0" rIns="0" bIns="0" anchor="ctr"/>
          <a:lstStyle/>
          <a:p>
            <a:pPr>
              <a:defRPr>
                <a:solidFill>
                  <a:srgbClr val="525455"/>
                </a:solidFill>
              </a:defRPr>
            </a:pPr>
            <a:endParaRPr/>
          </a:p>
        </p:txBody>
      </p:sp>
      <p:sp>
        <p:nvSpPr>
          <p:cNvPr id="90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sp>
        <p:nvSpPr>
          <p:cNvPr id="906" name="Rounded Rectangle"/>
          <p:cNvSpPr/>
          <p:nvPr/>
        </p:nvSpPr>
        <p:spPr>
          <a:xfrm>
            <a:off x="9730892" y="3886411"/>
            <a:ext cx="4869313" cy="5970880"/>
          </a:xfrm>
          <a:prstGeom prst="roundRect">
            <a:avLst>
              <a:gd name="adj" fmla="val 3912"/>
            </a:avLst>
          </a:prstGeom>
          <a:ln w="25400">
            <a:solidFill>
              <a:srgbClr val="A7A7A7"/>
            </a:solidFill>
            <a:custDash>
              <a:ds d="200000" sp="200000"/>
            </a:custDash>
            <a:miter lim="400000"/>
          </a:ln>
        </p:spPr>
        <p:txBody>
          <a:bodyPr lIns="0" tIns="0" rIns="0" bIns="0" anchor="ctr"/>
          <a:lstStyle/>
          <a:p>
            <a:pPr>
              <a:defRPr>
                <a:solidFill>
                  <a:srgbClr val="525455"/>
                </a:solidFill>
              </a:defRPr>
            </a:pPr>
            <a:endParaRPr/>
          </a:p>
        </p:txBody>
      </p:sp>
      <p:sp>
        <p:nvSpPr>
          <p:cNvPr id="907" name="Rounded Rectangle"/>
          <p:cNvSpPr/>
          <p:nvPr/>
        </p:nvSpPr>
        <p:spPr>
          <a:xfrm>
            <a:off x="9892182" y="8311451"/>
            <a:ext cx="4558435" cy="1395148"/>
          </a:xfrm>
          <a:prstGeom prst="roundRect">
            <a:avLst>
              <a:gd name="adj" fmla="val 7784"/>
            </a:avLst>
          </a:prstGeom>
          <a:solidFill>
            <a:schemeClr val="accent3"/>
          </a:solidFill>
          <a:ln w="12700">
            <a:miter lim="400000"/>
          </a:ln>
        </p:spPr>
        <p:txBody>
          <a:bodyPr lIns="0" tIns="0" rIns="0" bIns="0" anchor="ctr"/>
          <a:lstStyle/>
          <a:p>
            <a:pPr>
              <a:defRPr>
                <a:solidFill>
                  <a:srgbClr val="525455"/>
                </a:solidFill>
              </a:defRPr>
            </a:pPr>
            <a:endParaRPr/>
          </a:p>
        </p:txBody>
      </p:sp>
      <p:sp>
        <p:nvSpPr>
          <p:cNvPr id="908" name="Rounded Rectangle"/>
          <p:cNvSpPr/>
          <p:nvPr/>
        </p:nvSpPr>
        <p:spPr>
          <a:xfrm>
            <a:off x="9892182" y="6783278"/>
            <a:ext cx="4558435" cy="1395148"/>
          </a:xfrm>
          <a:prstGeom prst="roundRect">
            <a:avLst>
              <a:gd name="adj" fmla="val 7784"/>
            </a:avLst>
          </a:prstGeom>
          <a:solidFill>
            <a:schemeClr val="accent3"/>
          </a:solidFill>
          <a:ln w="12700">
            <a:miter lim="400000"/>
          </a:ln>
        </p:spPr>
        <p:txBody>
          <a:bodyPr lIns="0" tIns="0" rIns="0" bIns="0" anchor="ctr"/>
          <a:lstStyle/>
          <a:p>
            <a:pPr>
              <a:defRPr>
                <a:solidFill>
                  <a:srgbClr val="525455"/>
                </a:solidFill>
              </a:defRPr>
            </a:pPr>
            <a:endParaRPr/>
          </a:p>
        </p:txBody>
      </p:sp>
      <p:sp>
        <p:nvSpPr>
          <p:cNvPr id="909" name="Rounded Rectangle"/>
          <p:cNvSpPr/>
          <p:nvPr/>
        </p:nvSpPr>
        <p:spPr>
          <a:xfrm>
            <a:off x="9892182" y="5255105"/>
            <a:ext cx="4558435" cy="1395148"/>
          </a:xfrm>
          <a:prstGeom prst="roundRect">
            <a:avLst>
              <a:gd name="adj" fmla="val 7784"/>
            </a:avLst>
          </a:prstGeom>
          <a:solidFill>
            <a:schemeClr val="accent3"/>
          </a:solidFill>
          <a:ln w="12700">
            <a:miter lim="400000"/>
          </a:ln>
        </p:spPr>
        <p:txBody>
          <a:bodyPr lIns="0" tIns="0" rIns="0" bIns="0" anchor="ctr"/>
          <a:lstStyle/>
          <a:p>
            <a:pPr>
              <a:defRPr>
                <a:solidFill>
                  <a:srgbClr val="525455"/>
                </a:solidFill>
              </a:defRPr>
            </a:pPr>
            <a:endParaRPr/>
          </a:p>
        </p:txBody>
      </p:sp>
      <p:sp>
        <p:nvSpPr>
          <p:cNvPr id="910" name="Shape"/>
          <p:cNvSpPr/>
          <p:nvPr/>
        </p:nvSpPr>
        <p:spPr>
          <a:xfrm>
            <a:off x="15309995" y="4997557"/>
            <a:ext cx="3798118" cy="3798305"/>
          </a:xfrm>
          <a:custGeom>
            <a:avLst/>
            <a:gdLst/>
            <a:ahLst/>
            <a:cxnLst>
              <a:cxn ang="0">
                <a:pos x="wd2" y="hd2"/>
              </a:cxn>
              <a:cxn ang="5400000">
                <a:pos x="wd2" y="hd2"/>
              </a:cxn>
              <a:cxn ang="10800000">
                <a:pos x="wd2" y="hd2"/>
              </a:cxn>
              <a:cxn ang="16200000">
                <a:pos x="wd2" y="hd2"/>
              </a:cxn>
            </a:cxnLst>
            <a:rect l="0" t="0" r="r" b="b"/>
            <a:pathLst>
              <a:path w="19679" h="20595" extrusionOk="0">
                <a:moveTo>
                  <a:pt x="9838" y="0"/>
                </a:moveTo>
                <a:cubicBezTo>
                  <a:pt x="7320" y="0"/>
                  <a:pt x="4803" y="1006"/>
                  <a:pt x="2882" y="3017"/>
                </a:cubicBezTo>
                <a:cubicBezTo>
                  <a:pt x="-961" y="7038"/>
                  <a:pt x="-961" y="13558"/>
                  <a:pt x="2882" y="17579"/>
                </a:cubicBezTo>
                <a:cubicBezTo>
                  <a:pt x="6724" y="21600"/>
                  <a:pt x="12954" y="21600"/>
                  <a:pt x="16796" y="17579"/>
                </a:cubicBezTo>
                <a:cubicBezTo>
                  <a:pt x="20639" y="13558"/>
                  <a:pt x="20639" y="7038"/>
                  <a:pt x="16796" y="3017"/>
                </a:cubicBezTo>
                <a:cubicBezTo>
                  <a:pt x="14875" y="1006"/>
                  <a:pt x="12356" y="0"/>
                  <a:pt x="9838" y="0"/>
                </a:cubicBezTo>
                <a:close/>
                <a:moveTo>
                  <a:pt x="9838" y="3630"/>
                </a:moveTo>
                <a:cubicBezTo>
                  <a:pt x="11469" y="3630"/>
                  <a:pt x="13099" y="4280"/>
                  <a:pt x="14343" y="5582"/>
                </a:cubicBezTo>
                <a:cubicBezTo>
                  <a:pt x="16832" y="8186"/>
                  <a:pt x="16832" y="12408"/>
                  <a:pt x="14343" y="15012"/>
                </a:cubicBezTo>
                <a:cubicBezTo>
                  <a:pt x="11855" y="17616"/>
                  <a:pt x="7821" y="17616"/>
                  <a:pt x="5333" y="15012"/>
                </a:cubicBezTo>
                <a:cubicBezTo>
                  <a:pt x="2844" y="12408"/>
                  <a:pt x="2844" y="8186"/>
                  <a:pt x="5333" y="5582"/>
                </a:cubicBezTo>
                <a:cubicBezTo>
                  <a:pt x="6577" y="4280"/>
                  <a:pt x="8207" y="3630"/>
                  <a:pt x="9838" y="3630"/>
                </a:cubicBezTo>
                <a:close/>
              </a:path>
            </a:pathLst>
          </a:custGeom>
          <a:solidFill>
            <a:schemeClr val="accent5"/>
          </a:solidFill>
          <a:ln w="12700">
            <a:miter lim="400000"/>
          </a:ln>
        </p:spPr>
        <p:txBody>
          <a:bodyPr lIns="0" tIns="0" rIns="0" bIns="0" anchor="ctr"/>
          <a:lstStyle/>
          <a:p>
            <a:pPr>
              <a:defRPr>
                <a:solidFill>
                  <a:srgbClr val="525455"/>
                </a:solidFill>
              </a:defRPr>
            </a:pPr>
            <a:endParaRPr/>
          </a:p>
        </p:txBody>
      </p:sp>
      <p:sp>
        <p:nvSpPr>
          <p:cNvPr id="911" name="Line"/>
          <p:cNvSpPr/>
          <p:nvPr/>
        </p:nvSpPr>
        <p:spPr>
          <a:xfrm>
            <a:off x="14836109" y="4509295"/>
            <a:ext cx="9726850" cy="4778323"/>
          </a:xfrm>
          <a:custGeom>
            <a:avLst/>
            <a:gdLst/>
            <a:ahLst/>
            <a:cxnLst>
              <a:cxn ang="0">
                <a:pos x="wd2" y="hd2"/>
              </a:cxn>
              <a:cxn ang="5400000">
                <a:pos x="wd2" y="hd2"/>
              </a:cxn>
              <a:cxn ang="10800000">
                <a:pos x="wd2" y="hd2"/>
              </a:cxn>
              <a:cxn ang="16200000">
                <a:pos x="wd2" y="hd2"/>
              </a:cxn>
            </a:cxnLst>
            <a:rect l="0" t="0" r="r" b="b"/>
            <a:pathLst>
              <a:path w="21586" h="21600" extrusionOk="0">
                <a:moveTo>
                  <a:pt x="21568" y="0"/>
                </a:moveTo>
                <a:lnTo>
                  <a:pt x="5269" y="0"/>
                </a:lnTo>
                <a:cubicBezTo>
                  <a:pt x="2343" y="41"/>
                  <a:pt x="-14" y="4898"/>
                  <a:pt x="0" y="10857"/>
                </a:cubicBezTo>
                <a:cubicBezTo>
                  <a:pt x="14" y="16775"/>
                  <a:pt x="2364" y="21566"/>
                  <a:pt x="5269" y="21600"/>
                </a:cubicBezTo>
                <a:lnTo>
                  <a:pt x="21586" y="21600"/>
                </a:lnTo>
              </a:path>
            </a:pathLst>
          </a:custGeom>
          <a:ln w="25400">
            <a:solidFill>
              <a:srgbClr val="C3C5BE"/>
            </a:solidFill>
          </a:ln>
        </p:spPr>
        <p:txBody>
          <a:bodyPr lIns="45718" tIns="45718" rIns="45718" bIns="45718"/>
          <a:lstStyle/>
          <a:p>
            <a:pPr>
              <a:defRPr>
                <a:solidFill>
                  <a:srgbClr val="525455"/>
                </a:solidFill>
              </a:defRPr>
            </a:pPr>
            <a:endParaRPr/>
          </a:p>
        </p:txBody>
      </p:sp>
      <p:sp>
        <p:nvSpPr>
          <p:cNvPr id="912" name="Venn diagram"/>
          <p:cNvSpPr txBox="1"/>
          <p:nvPr/>
        </p:nvSpPr>
        <p:spPr>
          <a:xfrm>
            <a:off x="2137137" y="6440051"/>
            <a:ext cx="244134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000000"/>
                </a:solidFill>
              </a:defRPr>
            </a:lvl1pPr>
          </a:lstStyle>
          <a:p>
            <a:r>
              <a:rPr dirty="0">
                <a:solidFill>
                  <a:schemeClr val="tx1"/>
                </a:solidFill>
              </a:rPr>
              <a:t>Reasons and Meaning</a:t>
            </a:r>
          </a:p>
        </p:txBody>
      </p:sp>
      <p:sp>
        <p:nvSpPr>
          <p:cNvPr id="913" name="Venn diagram"/>
          <p:cNvSpPr txBox="1"/>
          <p:nvPr/>
        </p:nvSpPr>
        <p:spPr>
          <a:xfrm>
            <a:off x="5329154" y="6943218"/>
            <a:ext cx="360910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Objectives</a:t>
            </a:r>
          </a:p>
        </p:txBody>
      </p:sp>
      <p:sp>
        <p:nvSpPr>
          <p:cNvPr id="914" name="Venn diagram"/>
          <p:cNvSpPr txBox="1"/>
          <p:nvPr/>
        </p:nvSpPr>
        <p:spPr>
          <a:xfrm>
            <a:off x="10360997" y="5711379"/>
            <a:ext cx="360910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latin typeface="+mn-lt"/>
                <a:ea typeface="+mn-ea"/>
                <a:cs typeface="+mn-cs"/>
                <a:sym typeface="DM Sans Regular"/>
              </a:defRPr>
            </a:lvl1pPr>
          </a:lstStyle>
          <a:p>
            <a:r>
              <a:rPr>
                <a:solidFill>
                  <a:schemeClr val="bg1"/>
                </a:solidFill>
              </a:rPr>
              <a:t>Behavior oriented</a:t>
            </a:r>
          </a:p>
        </p:txBody>
      </p:sp>
      <p:sp>
        <p:nvSpPr>
          <p:cNvPr id="915" name="Venn diagram"/>
          <p:cNvSpPr txBox="1"/>
          <p:nvPr/>
        </p:nvSpPr>
        <p:spPr>
          <a:xfrm>
            <a:off x="10360997" y="7226851"/>
            <a:ext cx="360910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latin typeface="+mn-lt"/>
                <a:ea typeface="+mn-ea"/>
                <a:cs typeface="+mn-cs"/>
                <a:sym typeface="DM Sans Regular"/>
              </a:defRPr>
            </a:lvl1pPr>
          </a:lstStyle>
          <a:p>
            <a:r>
              <a:rPr>
                <a:solidFill>
                  <a:schemeClr val="bg1"/>
                </a:solidFill>
              </a:rPr>
              <a:t>Method oriented</a:t>
            </a:r>
          </a:p>
        </p:txBody>
      </p:sp>
      <p:sp>
        <p:nvSpPr>
          <p:cNvPr id="916" name="Venn diagram"/>
          <p:cNvSpPr txBox="1"/>
          <p:nvPr/>
        </p:nvSpPr>
        <p:spPr>
          <a:xfrm>
            <a:off x="10360997" y="8742325"/>
            <a:ext cx="360910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latin typeface="+mn-lt"/>
                <a:ea typeface="+mn-ea"/>
                <a:cs typeface="+mn-cs"/>
                <a:sym typeface="DM Sans Regular"/>
              </a:defRPr>
            </a:lvl1pPr>
          </a:lstStyle>
          <a:p>
            <a:r>
              <a:rPr>
                <a:solidFill>
                  <a:schemeClr val="bg1"/>
                </a:solidFill>
              </a:rPr>
              <a:t>Management oriented</a:t>
            </a:r>
          </a:p>
        </p:txBody>
      </p:sp>
      <p:sp>
        <p:nvSpPr>
          <p:cNvPr id="917" name="Venn diagram"/>
          <p:cNvSpPr txBox="1"/>
          <p:nvPr/>
        </p:nvSpPr>
        <p:spPr>
          <a:xfrm>
            <a:off x="10360997" y="4136579"/>
            <a:ext cx="36091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Market segmentation approaches</a:t>
            </a:r>
          </a:p>
        </p:txBody>
      </p:sp>
      <p:sp>
        <p:nvSpPr>
          <p:cNvPr id="918" name="Venn diagram"/>
          <p:cNvSpPr txBox="1"/>
          <p:nvPr/>
        </p:nvSpPr>
        <p:spPr>
          <a:xfrm>
            <a:off x="16044975" y="6782951"/>
            <a:ext cx="2328159"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000000"/>
                </a:solidFill>
              </a:defRPr>
            </a:lvl1pPr>
          </a:lstStyle>
          <a:p>
            <a:r>
              <a:rPr>
                <a:solidFill>
                  <a:schemeClr val="tx1"/>
                </a:solidFill>
              </a:rPr>
              <a:t>Strategies</a:t>
            </a:r>
          </a:p>
        </p:txBody>
      </p:sp>
      <p:sp>
        <p:nvSpPr>
          <p:cNvPr id="919" name="Freeform 140"/>
          <p:cNvSpPr/>
          <p:nvPr/>
        </p:nvSpPr>
        <p:spPr>
          <a:xfrm>
            <a:off x="17007616" y="6199319"/>
            <a:ext cx="402829" cy="402829"/>
          </a:xfrm>
          <a:custGeom>
            <a:avLst/>
            <a:gdLst/>
            <a:ahLst/>
            <a:cxnLst>
              <a:cxn ang="0">
                <a:pos x="wd2" y="hd2"/>
              </a:cxn>
              <a:cxn ang="5400000">
                <a:pos x="wd2" y="hd2"/>
              </a:cxn>
              <a:cxn ang="10800000">
                <a:pos x="wd2" y="hd2"/>
              </a:cxn>
              <a:cxn ang="16200000">
                <a:pos x="wd2" y="hd2"/>
              </a:cxn>
            </a:cxnLst>
            <a:rect l="0" t="0" r="r" b="b"/>
            <a:pathLst>
              <a:path w="21600" h="21600" extrusionOk="0">
                <a:moveTo>
                  <a:pt x="14918" y="0"/>
                </a:moveTo>
                <a:lnTo>
                  <a:pt x="14918" y="5107"/>
                </a:lnTo>
                <a:lnTo>
                  <a:pt x="19983" y="5107"/>
                </a:lnTo>
                <a:lnTo>
                  <a:pt x="19983" y="638"/>
                </a:lnTo>
                <a:cubicBezTo>
                  <a:pt x="19983" y="289"/>
                  <a:pt x="19694" y="0"/>
                  <a:pt x="19344" y="0"/>
                </a:cubicBezTo>
                <a:lnTo>
                  <a:pt x="14918" y="0"/>
                </a:lnTo>
                <a:close/>
                <a:moveTo>
                  <a:pt x="11109" y="1319"/>
                </a:moveTo>
                <a:cubicBezTo>
                  <a:pt x="10875" y="1319"/>
                  <a:pt x="10665" y="1433"/>
                  <a:pt x="10555" y="1639"/>
                </a:cubicBezTo>
                <a:cubicBezTo>
                  <a:pt x="10445" y="1844"/>
                  <a:pt x="10469" y="2104"/>
                  <a:pt x="10598" y="2298"/>
                </a:cubicBezTo>
                <a:lnTo>
                  <a:pt x="11619" y="3852"/>
                </a:lnTo>
                <a:lnTo>
                  <a:pt x="10598" y="5384"/>
                </a:lnTo>
                <a:cubicBezTo>
                  <a:pt x="10469" y="5578"/>
                  <a:pt x="10445" y="5838"/>
                  <a:pt x="10555" y="6044"/>
                </a:cubicBezTo>
                <a:cubicBezTo>
                  <a:pt x="10665" y="6249"/>
                  <a:pt x="10875" y="6384"/>
                  <a:pt x="11109" y="6384"/>
                </a:cubicBezTo>
                <a:lnTo>
                  <a:pt x="13641" y="6384"/>
                </a:lnTo>
                <a:lnTo>
                  <a:pt x="13641" y="1319"/>
                </a:lnTo>
                <a:lnTo>
                  <a:pt x="11109" y="1319"/>
                </a:lnTo>
                <a:close/>
                <a:moveTo>
                  <a:pt x="18706" y="6384"/>
                </a:moveTo>
                <a:lnTo>
                  <a:pt x="18706" y="8895"/>
                </a:lnTo>
                <a:lnTo>
                  <a:pt x="17769" y="8895"/>
                </a:lnTo>
                <a:cubicBezTo>
                  <a:pt x="17420" y="8895"/>
                  <a:pt x="17131" y="9184"/>
                  <a:pt x="17131" y="9534"/>
                </a:cubicBezTo>
                <a:lnTo>
                  <a:pt x="17131" y="21600"/>
                </a:lnTo>
                <a:lnTo>
                  <a:pt x="20961" y="21600"/>
                </a:lnTo>
                <a:cubicBezTo>
                  <a:pt x="21311" y="21600"/>
                  <a:pt x="21600" y="21311"/>
                  <a:pt x="21600" y="20962"/>
                </a:cubicBezTo>
                <a:lnTo>
                  <a:pt x="21600" y="9534"/>
                </a:lnTo>
                <a:cubicBezTo>
                  <a:pt x="21600" y="9184"/>
                  <a:pt x="21311" y="8895"/>
                  <a:pt x="20961" y="8895"/>
                </a:cubicBezTo>
                <a:lnTo>
                  <a:pt x="19983" y="8895"/>
                </a:lnTo>
                <a:lnTo>
                  <a:pt x="19983" y="6384"/>
                </a:lnTo>
                <a:lnTo>
                  <a:pt x="18706" y="6384"/>
                </a:lnTo>
                <a:close/>
                <a:moveTo>
                  <a:pt x="12066" y="12705"/>
                </a:moveTo>
                <a:cubicBezTo>
                  <a:pt x="11717" y="12705"/>
                  <a:pt x="11428" y="12994"/>
                  <a:pt x="11428" y="13343"/>
                </a:cubicBezTo>
                <a:lnTo>
                  <a:pt x="11428" y="21600"/>
                </a:lnTo>
                <a:lnTo>
                  <a:pt x="15854" y="21600"/>
                </a:lnTo>
                <a:lnTo>
                  <a:pt x="15854" y="13343"/>
                </a:lnTo>
                <a:cubicBezTo>
                  <a:pt x="15854" y="12994"/>
                  <a:pt x="15586" y="12705"/>
                  <a:pt x="15237" y="12705"/>
                </a:cubicBezTo>
                <a:lnTo>
                  <a:pt x="12066" y="12705"/>
                </a:lnTo>
                <a:close/>
                <a:moveTo>
                  <a:pt x="6363" y="15237"/>
                </a:moveTo>
                <a:cubicBezTo>
                  <a:pt x="6014" y="15237"/>
                  <a:pt x="5746" y="15526"/>
                  <a:pt x="5746" y="15875"/>
                </a:cubicBezTo>
                <a:lnTo>
                  <a:pt x="5746" y="21600"/>
                </a:lnTo>
                <a:lnTo>
                  <a:pt x="10172" y="21600"/>
                </a:lnTo>
                <a:lnTo>
                  <a:pt x="10172" y="15875"/>
                </a:lnTo>
                <a:cubicBezTo>
                  <a:pt x="10172" y="15526"/>
                  <a:pt x="9883" y="15237"/>
                  <a:pt x="9534" y="15237"/>
                </a:cubicBezTo>
                <a:lnTo>
                  <a:pt x="6363" y="15237"/>
                </a:lnTo>
                <a:close/>
                <a:moveTo>
                  <a:pt x="639" y="17769"/>
                </a:moveTo>
                <a:cubicBezTo>
                  <a:pt x="289" y="17769"/>
                  <a:pt x="0" y="18037"/>
                  <a:pt x="0" y="18387"/>
                </a:cubicBezTo>
                <a:lnTo>
                  <a:pt x="0" y="20962"/>
                </a:lnTo>
                <a:cubicBezTo>
                  <a:pt x="0" y="21311"/>
                  <a:pt x="289" y="21600"/>
                  <a:pt x="639" y="21600"/>
                </a:cubicBezTo>
                <a:lnTo>
                  <a:pt x="4469" y="21600"/>
                </a:lnTo>
                <a:lnTo>
                  <a:pt x="4469" y="18387"/>
                </a:lnTo>
                <a:cubicBezTo>
                  <a:pt x="4469" y="18037"/>
                  <a:pt x="4201" y="17769"/>
                  <a:pt x="3852" y="17769"/>
                </a:cubicBezTo>
                <a:lnTo>
                  <a:pt x="639" y="17769"/>
                </a:lnTo>
                <a:close/>
              </a:path>
            </a:pathLst>
          </a:custGeom>
          <a:solidFill>
            <a:schemeClr val="accent4"/>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920" name="Freeform 415"/>
          <p:cNvSpPr/>
          <p:nvPr/>
        </p:nvSpPr>
        <p:spPr>
          <a:xfrm>
            <a:off x="6803563" y="5698647"/>
            <a:ext cx="863539" cy="863682"/>
          </a:xfrm>
          <a:custGeom>
            <a:avLst/>
            <a:gdLst/>
            <a:ahLst/>
            <a:cxnLst>
              <a:cxn ang="0">
                <a:pos x="wd2" y="hd2"/>
              </a:cxn>
              <a:cxn ang="5400000">
                <a:pos x="wd2" y="hd2"/>
              </a:cxn>
              <a:cxn ang="10800000">
                <a:pos x="wd2" y="hd2"/>
              </a:cxn>
              <a:cxn ang="16200000">
                <a:pos x="wd2" y="hd2"/>
              </a:cxn>
            </a:cxnLst>
            <a:rect l="0" t="0" r="r" b="b"/>
            <a:pathLst>
              <a:path w="21409" h="21543" extrusionOk="0">
                <a:moveTo>
                  <a:pt x="17111" y="12"/>
                </a:moveTo>
                <a:cubicBezTo>
                  <a:pt x="16997" y="35"/>
                  <a:pt x="16880" y="95"/>
                  <a:pt x="16786" y="190"/>
                </a:cubicBezTo>
                <a:lnTo>
                  <a:pt x="14130" y="2863"/>
                </a:lnTo>
                <a:cubicBezTo>
                  <a:pt x="13998" y="2995"/>
                  <a:pt x="13926" y="3181"/>
                  <a:pt x="13943" y="3368"/>
                </a:cubicBezTo>
                <a:lnTo>
                  <a:pt x="14218" y="6347"/>
                </a:lnTo>
                <a:lnTo>
                  <a:pt x="18036" y="2506"/>
                </a:lnTo>
                <a:lnTo>
                  <a:pt x="17859" y="576"/>
                </a:lnTo>
                <a:cubicBezTo>
                  <a:pt x="17823" y="176"/>
                  <a:pt x="17453" y="-57"/>
                  <a:pt x="17111" y="12"/>
                </a:cubicBezTo>
                <a:close/>
                <a:moveTo>
                  <a:pt x="14218" y="6347"/>
                </a:moveTo>
                <a:lnTo>
                  <a:pt x="13461" y="7110"/>
                </a:lnTo>
                <a:cubicBezTo>
                  <a:pt x="13778" y="7384"/>
                  <a:pt x="14073" y="7681"/>
                  <a:pt x="14346" y="8001"/>
                </a:cubicBezTo>
                <a:lnTo>
                  <a:pt x="15104" y="7238"/>
                </a:lnTo>
                <a:lnTo>
                  <a:pt x="14809" y="7209"/>
                </a:lnTo>
                <a:cubicBezTo>
                  <a:pt x="14507" y="7181"/>
                  <a:pt x="14265" y="6948"/>
                  <a:pt x="14238" y="6644"/>
                </a:cubicBezTo>
                <a:lnTo>
                  <a:pt x="14218" y="6347"/>
                </a:lnTo>
                <a:close/>
                <a:moveTo>
                  <a:pt x="15104" y="7238"/>
                </a:moveTo>
                <a:lnTo>
                  <a:pt x="18065" y="7506"/>
                </a:lnTo>
                <a:cubicBezTo>
                  <a:pt x="18251" y="7522"/>
                  <a:pt x="18436" y="7460"/>
                  <a:pt x="18567" y="7327"/>
                </a:cubicBezTo>
                <a:lnTo>
                  <a:pt x="21224" y="4645"/>
                </a:lnTo>
                <a:cubicBezTo>
                  <a:pt x="21600" y="4266"/>
                  <a:pt x="21370" y="3624"/>
                  <a:pt x="20840" y="3575"/>
                </a:cubicBezTo>
                <a:lnTo>
                  <a:pt x="18921" y="3397"/>
                </a:lnTo>
                <a:lnTo>
                  <a:pt x="15104" y="7238"/>
                </a:lnTo>
                <a:close/>
                <a:moveTo>
                  <a:pt x="14346" y="8001"/>
                </a:moveTo>
                <a:lnTo>
                  <a:pt x="13008" y="9347"/>
                </a:lnTo>
                <a:cubicBezTo>
                  <a:pt x="13894" y="10435"/>
                  <a:pt x="14425" y="11823"/>
                  <a:pt x="14425" y="13336"/>
                </a:cubicBezTo>
                <a:cubicBezTo>
                  <a:pt x="14425" y="16816"/>
                  <a:pt x="11616" y="19652"/>
                  <a:pt x="8157" y="19652"/>
                </a:cubicBezTo>
                <a:cubicBezTo>
                  <a:pt x="4698" y="19652"/>
                  <a:pt x="1879" y="16816"/>
                  <a:pt x="1879" y="13336"/>
                </a:cubicBezTo>
                <a:cubicBezTo>
                  <a:pt x="1879" y="9856"/>
                  <a:pt x="4698" y="7030"/>
                  <a:pt x="8157" y="7030"/>
                </a:cubicBezTo>
                <a:cubicBezTo>
                  <a:pt x="9661" y="7030"/>
                  <a:pt x="11041" y="7565"/>
                  <a:pt x="12122" y="8456"/>
                </a:cubicBezTo>
                <a:lnTo>
                  <a:pt x="13461" y="7110"/>
                </a:lnTo>
                <a:cubicBezTo>
                  <a:pt x="12034" y="5878"/>
                  <a:pt x="10180" y="5130"/>
                  <a:pt x="8157" y="5130"/>
                </a:cubicBezTo>
                <a:cubicBezTo>
                  <a:pt x="3661" y="5130"/>
                  <a:pt x="0" y="8813"/>
                  <a:pt x="0" y="13336"/>
                </a:cubicBezTo>
                <a:cubicBezTo>
                  <a:pt x="0" y="17860"/>
                  <a:pt x="3661" y="21543"/>
                  <a:pt x="8157" y="21543"/>
                </a:cubicBezTo>
                <a:cubicBezTo>
                  <a:pt x="12653" y="21543"/>
                  <a:pt x="16304" y="17860"/>
                  <a:pt x="16304" y="13336"/>
                </a:cubicBezTo>
                <a:cubicBezTo>
                  <a:pt x="16304" y="11301"/>
                  <a:pt x="15570" y="9436"/>
                  <a:pt x="14346" y="8001"/>
                </a:cubicBezTo>
                <a:close/>
                <a:moveTo>
                  <a:pt x="8157" y="8288"/>
                </a:moveTo>
                <a:cubicBezTo>
                  <a:pt x="5386" y="8288"/>
                  <a:pt x="3139" y="10548"/>
                  <a:pt x="3139" y="13336"/>
                </a:cubicBezTo>
                <a:cubicBezTo>
                  <a:pt x="3139" y="16125"/>
                  <a:pt x="5386" y="18385"/>
                  <a:pt x="8157" y="18385"/>
                </a:cubicBezTo>
                <a:cubicBezTo>
                  <a:pt x="10928" y="18385"/>
                  <a:pt x="13175" y="16125"/>
                  <a:pt x="13175" y="13336"/>
                </a:cubicBezTo>
                <a:cubicBezTo>
                  <a:pt x="13175" y="12170"/>
                  <a:pt x="12773" y="11093"/>
                  <a:pt x="12112" y="10238"/>
                </a:cubicBezTo>
                <a:lnTo>
                  <a:pt x="10764" y="11594"/>
                </a:lnTo>
                <a:cubicBezTo>
                  <a:pt x="11093" y="12093"/>
                  <a:pt x="11286" y="12694"/>
                  <a:pt x="11286" y="13336"/>
                </a:cubicBezTo>
                <a:cubicBezTo>
                  <a:pt x="11286" y="15076"/>
                  <a:pt x="9886" y="16494"/>
                  <a:pt x="8157" y="16494"/>
                </a:cubicBezTo>
                <a:cubicBezTo>
                  <a:pt x="6428" y="16494"/>
                  <a:pt x="5018" y="15076"/>
                  <a:pt x="5018" y="13336"/>
                </a:cubicBezTo>
                <a:cubicBezTo>
                  <a:pt x="5018" y="11596"/>
                  <a:pt x="6428" y="10178"/>
                  <a:pt x="8157" y="10178"/>
                </a:cubicBezTo>
                <a:cubicBezTo>
                  <a:pt x="8795" y="10178"/>
                  <a:pt x="9383" y="10372"/>
                  <a:pt x="9879" y="10703"/>
                </a:cubicBezTo>
                <a:lnTo>
                  <a:pt x="11227" y="9347"/>
                </a:lnTo>
                <a:cubicBezTo>
                  <a:pt x="10377" y="8682"/>
                  <a:pt x="9317" y="8288"/>
                  <a:pt x="8157" y="8288"/>
                </a:cubicBezTo>
                <a:close/>
                <a:moveTo>
                  <a:pt x="8157" y="11446"/>
                </a:moveTo>
                <a:cubicBezTo>
                  <a:pt x="7119" y="11446"/>
                  <a:pt x="6268" y="12292"/>
                  <a:pt x="6268" y="13336"/>
                </a:cubicBezTo>
                <a:cubicBezTo>
                  <a:pt x="6268" y="14380"/>
                  <a:pt x="7119" y="15227"/>
                  <a:pt x="8157" y="15227"/>
                </a:cubicBezTo>
                <a:cubicBezTo>
                  <a:pt x="9195" y="15227"/>
                  <a:pt x="10036" y="14380"/>
                  <a:pt x="10036" y="13336"/>
                </a:cubicBezTo>
                <a:cubicBezTo>
                  <a:pt x="10036" y="13044"/>
                  <a:pt x="9967" y="12772"/>
                  <a:pt x="9849" y="12525"/>
                </a:cubicBezTo>
                <a:lnTo>
                  <a:pt x="8600" y="13782"/>
                </a:lnTo>
                <a:cubicBezTo>
                  <a:pt x="8477" y="13905"/>
                  <a:pt x="8318" y="13970"/>
                  <a:pt x="8157" y="13970"/>
                </a:cubicBezTo>
                <a:cubicBezTo>
                  <a:pt x="7996" y="13970"/>
                  <a:pt x="7837" y="13905"/>
                  <a:pt x="7714" y="13782"/>
                </a:cubicBezTo>
                <a:cubicBezTo>
                  <a:pt x="7469" y="13535"/>
                  <a:pt x="7469" y="13137"/>
                  <a:pt x="7714" y="12891"/>
                </a:cubicBezTo>
                <a:lnTo>
                  <a:pt x="8964" y="11634"/>
                </a:lnTo>
                <a:cubicBezTo>
                  <a:pt x="8718" y="11515"/>
                  <a:pt x="8447" y="11446"/>
                  <a:pt x="8157" y="11446"/>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921" name="Venn diagram"/>
          <p:cNvSpPr txBox="1"/>
          <p:nvPr/>
        </p:nvSpPr>
        <p:spPr>
          <a:xfrm>
            <a:off x="9846495" y="11311101"/>
            <a:ext cx="232816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Quantitative</a:t>
            </a:r>
          </a:p>
        </p:txBody>
      </p:sp>
      <p:sp>
        <p:nvSpPr>
          <p:cNvPr id="922" name="Venn diagram"/>
          <p:cNvSpPr txBox="1"/>
          <p:nvPr/>
        </p:nvSpPr>
        <p:spPr>
          <a:xfrm>
            <a:off x="12166362" y="11311101"/>
            <a:ext cx="232816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Qualitative</a:t>
            </a:r>
          </a:p>
        </p:txBody>
      </p:sp>
      <p:sp>
        <p:nvSpPr>
          <p:cNvPr id="923" name="Venn diagram"/>
          <p:cNvSpPr txBox="1"/>
          <p:nvPr/>
        </p:nvSpPr>
        <p:spPr>
          <a:xfrm>
            <a:off x="6912434" y="1531030"/>
            <a:ext cx="10559132"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a:solidFill>
                  <a:schemeClr val="tx1"/>
                </a:solidFill>
              </a:rPr>
              <a:t>Market Segmentation</a:t>
            </a:r>
          </a:p>
        </p:txBody>
      </p:sp>
      <p:grpSp>
        <p:nvGrpSpPr>
          <p:cNvPr id="926" name="Group"/>
          <p:cNvGrpSpPr/>
          <p:nvPr/>
        </p:nvGrpSpPr>
        <p:grpSpPr>
          <a:xfrm>
            <a:off x="18345458" y="4938388"/>
            <a:ext cx="4436977" cy="1195928"/>
            <a:chOff x="0" y="0"/>
            <a:chExt cx="4436975" cy="1195926"/>
          </a:xfrm>
        </p:grpSpPr>
        <p:sp>
          <p:nvSpPr>
            <p:cNvPr id="924" name="Rounded Rectangle"/>
            <p:cNvSpPr/>
            <p:nvPr/>
          </p:nvSpPr>
          <p:spPr>
            <a:xfrm>
              <a:off x="0" y="0"/>
              <a:ext cx="4436976" cy="1195927"/>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925" name="Circle"/>
            <p:cNvSpPr/>
            <p:nvPr/>
          </p:nvSpPr>
          <p:spPr>
            <a:xfrm>
              <a:off x="159031" y="137201"/>
              <a:ext cx="921527" cy="921526"/>
            </a:xfrm>
            <a:prstGeom prst="ellipse">
              <a:avLst/>
            </a:prstGeom>
            <a:solidFill>
              <a:srgbClr val="FFFFFF"/>
            </a:solidFill>
            <a:ln w="12700" cap="flat">
              <a:noFill/>
              <a:miter lim="400000"/>
            </a:ln>
            <a:effectLst/>
          </p:spPr>
          <p:txBody>
            <a:bodyPr wrap="square" lIns="0" tIns="0" rIns="0" bIns="0" numCol="1" anchor="ctr">
              <a:noAutofit/>
            </a:bodyPr>
            <a:lstStyle/>
            <a:p>
              <a:endParaRPr/>
            </a:p>
          </p:txBody>
        </p:sp>
      </p:grpSp>
      <p:sp>
        <p:nvSpPr>
          <p:cNvPr id="927" name="Venn diagram"/>
          <p:cNvSpPr txBox="1"/>
          <p:nvPr/>
        </p:nvSpPr>
        <p:spPr>
          <a:xfrm>
            <a:off x="19627592" y="5091852"/>
            <a:ext cx="29808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FFFFFF"/>
                </a:solidFill>
                <a:latin typeface="+mn-lt"/>
                <a:ea typeface="+mn-ea"/>
                <a:cs typeface="+mn-cs"/>
                <a:sym typeface="DM Sans Regular"/>
              </a:defRPr>
            </a:lvl1pPr>
          </a:lstStyle>
          <a:p>
            <a:r>
              <a:rPr dirty="0">
                <a:solidFill>
                  <a:schemeClr val="bg1"/>
                </a:solidFill>
              </a:rPr>
              <a:t>Undifferentiated market processing </a:t>
            </a:r>
          </a:p>
        </p:txBody>
      </p:sp>
      <p:grpSp>
        <p:nvGrpSpPr>
          <p:cNvPr id="930" name="Group"/>
          <p:cNvGrpSpPr/>
          <p:nvPr/>
        </p:nvGrpSpPr>
        <p:grpSpPr>
          <a:xfrm>
            <a:off x="18740181" y="6311663"/>
            <a:ext cx="4436977" cy="1195928"/>
            <a:chOff x="0" y="0"/>
            <a:chExt cx="4436975" cy="1195926"/>
          </a:xfrm>
        </p:grpSpPr>
        <p:sp>
          <p:nvSpPr>
            <p:cNvPr id="928" name="Rounded Rectangle"/>
            <p:cNvSpPr/>
            <p:nvPr/>
          </p:nvSpPr>
          <p:spPr>
            <a:xfrm>
              <a:off x="0" y="0"/>
              <a:ext cx="4436976" cy="1195927"/>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929" name="Circle"/>
            <p:cNvSpPr/>
            <p:nvPr/>
          </p:nvSpPr>
          <p:spPr>
            <a:xfrm>
              <a:off x="159031" y="137201"/>
              <a:ext cx="921527" cy="921526"/>
            </a:xfrm>
            <a:prstGeom prst="ellipse">
              <a:avLst/>
            </a:prstGeom>
            <a:solidFill>
              <a:srgbClr val="FFFFFF"/>
            </a:solidFill>
            <a:ln w="12700" cap="flat">
              <a:noFill/>
              <a:miter lim="400000"/>
            </a:ln>
            <a:effectLst/>
          </p:spPr>
          <p:txBody>
            <a:bodyPr wrap="square" lIns="0" tIns="0" rIns="0" bIns="0" numCol="1" anchor="ctr">
              <a:noAutofit/>
            </a:bodyPr>
            <a:lstStyle/>
            <a:p>
              <a:endParaRPr/>
            </a:p>
          </p:txBody>
        </p:sp>
      </p:grpSp>
      <p:grpSp>
        <p:nvGrpSpPr>
          <p:cNvPr id="933" name="Group"/>
          <p:cNvGrpSpPr/>
          <p:nvPr/>
        </p:nvGrpSpPr>
        <p:grpSpPr>
          <a:xfrm>
            <a:off x="18345458" y="7684937"/>
            <a:ext cx="4436977" cy="1195928"/>
            <a:chOff x="0" y="0"/>
            <a:chExt cx="4436975" cy="1195926"/>
          </a:xfrm>
        </p:grpSpPr>
        <p:sp>
          <p:nvSpPr>
            <p:cNvPr id="931" name="Rounded Rectangle"/>
            <p:cNvSpPr/>
            <p:nvPr/>
          </p:nvSpPr>
          <p:spPr>
            <a:xfrm>
              <a:off x="0" y="0"/>
              <a:ext cx="4436976" cy="1195927"/>
            </a:xfrm>
            <a:prstGeom prst="roundRect">
              <a:avLst>
                <a:gd name="adj" fmla="val 50000"/>
              </a:avLst>
            </a:prstGeom>
            <a:solidFill>
              <a:schemeClr val="accent3"/>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932" name="Circle"/>
            <p:cNvSpPr/>
            <p:nvPr/>
          </p:nvSpPr>
          <p:spPr>
            <a:xfrm>
              <a:off x="159031" y="137201"/>
              <a:ext cx="921527" cy="921526"/>
            </a:xfrm>
            <a:prstGeom prst="ellipse">
              <a:avLst/>
            </a:prstGeom>
            <a:solidFill>
              <a:srgbClr val="FFFFFF"/>
            </a:solidFill>
            <a:ln w="12700" cap="flat">
              <a:noFill/>
              <a:miter lim="400000"/>
            </a:ln>
            <a:effectLst/>
          </p:spPr>
          <p:txBody>
            <a:bodyPr wrap="square" lIns="0" tIns="0" rIns="0" bIns="0" numCol="1" anchor="ctr">
              <a:noAutofit/>
            </a:bodyPr>
            <a:lstStyle/>
            <a:p>
              <a:endParaRPr/>
            </a:p>
          </p:txBody>
        </p:sp>
      </p:grpSp>
      <p:sp>
        <p:nvSpPr>
          <p:cNvPr id="934" name="Venn diagram"/>
          <p:cNvSpPr txBox="1"/>
          <p:nvPr/>
        </p:nvSpPr>
        <p:spPr>
          <a:xfrm>
            <a:off x="19967494" y="6465126"/>
            <a:ext cx="29808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FFFFFF"/>
                </a:solidFill>
                <a:latin typeface="+mn-lt"/>
                <a:ea typeface="+mn-ea"/>
                <a:cs typeface="+mn-cs"/>
                <a:sym typeface="DM Sans Regular"/>
              </a:defRPr>
            </a:lvl1pPr>
          </a:lstStyle>
          <a:p>
            <a:r>
              <a:rPr>
                <a:solidFill>
                  <a:schemeClr val="bg1"/>
                </a:solidFill>
              </a:rPr>
              <a:t>Concentrated market processing</a:t>
            </a:r>
          </a:p>
        </p:txBody>
      </p:sp>
      <p:sp>
        <p:nvSpPr>
          <p:cNvPr id="935" name="Venn diagram"/>
          <p:cNvSpPr txBox="1"/>
          <p:nvPr/>
        </p:nvSpPr>
        <p:spPr>
          <a:xfrm>
            <a:off x="19627592" y="7838400"/>
            <a:ext cx="292930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FFFFFF"/>
                </a:solidFill>
                <a:latin typeface="+mn-lt"/>
                <a:ea typeface="+mn-ea"/>
                <a:cs typeface="+mn-cs"/>
                <a:sym typeface="DM Sans Regular"/>
              </a:defRPr>
            </a:lvl1pPr>
          </a:lstStyle>
          <a:p>
            <a:r>
              <a:rPr>
                <a:solidFill>
                  <a:schemeClr val="bg1"/>
                </a:solidFill>
              </a:rPr>
              <a:t>Differentiated market processing</a:t>
            </a:r>
          </a:p>
        </p:txBody>
      </p:sp>
      <p:sp>
        <p:nvSpPr>
          <p:cNvPr id="936" name="Venn diagram"/>
          <p:cNvSpPr txBox="1"/>
          <p:nvPr/>
        </p:nvSpPr>
        <p:spPr>
          <a:xfrm>
            <a:off x="18541827" y="5288702"/>
            <a:ext cx="863539"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1"/>
                </a:solidFill>
              </a:rPr>
              <a:t>1</a:t>
            </a:r>
          </a:p>
        </p:txBody>
      </p:sp>
      <p:sp>
        <p:nvSpPr>
          <p:cNvPr id="937" name="Venn diagram"/>
          <p:cNvSpPr txBox="1"/>
          <p:nvPr/>
        </p:nvSpPr>
        <p:spPr>
          <a:xfrm>
            <a:off x="18541827" y="8035250"/>
            <a:ext cx="863539"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1"/>
                </a:solidFill>
              </a:rPr>
              <a:t>3</a:t>
            </a:r>
          </a:p>
        </p:txBody>
      </p:sp>
      <p:sp>
        <p:nvSpPr>
          <p:cNvPr id="938" name="Venn diagram"/>
          <p:cNvSpPr txBox="1"/>
          <p:nvPr/>
        </p:nvSpPr>
        <p:spPr>
          <a:xfrm>
            <a:off x="18930681" y="6661976"/>
            <a:ext cx="863539"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1"/>
                </a:solidFill>
              </a:rPr>
              <a:t>2</a:t>
            </a:r>
          </a:p>
        </p:txBody>
      </p:sp>
      <p:sp>
        <p:nvSpPr>
          <p:cNvPr id="939" name="Shape"/>
          <p:cNvSpPr/>
          <p:nvPr/>
        </p:nvSpPr>
        <p:spPr>
          <a:xfrm>
            <a:off x="9031550" y="6117396"/>
            <a:ext cx="1335603" cy="15089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23" y="10800"/>
                </a:lnTo>
                <a:lnTo>
                  <a:pt x="0" y="21600"/>
                </a:lnTo>
                <a:lnTo>
                  <a:pt x="14277" y="21600"/>
                </a:lnTo>
                <a:lnTo>
                  <a:pt x="21600" y="10800"/>
                </a:lnTo>
                <a:lnTo>
                  <a:pt x="14277" y="0"/>
                </a:lnTo>
                <a:lnTo>
                  <a:pt x="0" y="0"/>
                </a:lnTo>
                <a:close/>
              </a:path>
            </a:pathLst>
          </a:custGeom>
          <a:solidFill>
            <a:schemeClr val="accent6">
              <a:lumOff val="16690"/>
            </a:schemeClr>
          </a:solidFill>
          <a:ln w="12700">
            <a:miter lim="400000"/>
          </a:ln>
        </p:spPr>
        <p:txBody>
          <a:bodyPr lIns="0" tIns="0" rIns="0" bIns="0" anchor="ctr"/>
          <a:lstStyle/>
          <a:p>
            <a:pPr>
              <a:defRPr>
                <a:solidFill>
                  <a:srgbClr val="525455"/>
                </a:solidFill>
              </a:defRPr>
            </a:pPr>
            <a:endParaRPr/>
          </a:p>
        </p:txBody>
      </p:sp>
      <p:sp>
        <p:nvSpPr>
          <p:cNvPr id="940" name="Shape"/>
          <p:cNvSpPr/>
          <p:nvPr/>
        </p:nvSpPr>
        <p:spPr>
          <a:xfrm>
            <a:off x="14151826" y="6130096"/>
            <a:ext cx="1335603" cy="15089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23" y="10800"/>
                </a:lnTo>
                <a:lnTo>
                  <a:pt x="0" y="21600"/>
                </a:lnTo>
                <a:lnTo>
                  <a:pt x="14277" y="21600"/>
                </a:lnTo>
                <a:lnTo>
                  <a:pt x="21600" y="10800"/>
                </a:lnTo>
                <a:lnTo>
                  <a:pt x="14277" y="0"/>
                </a:lnTo>
                <a:lnTo>
                  <a:pt x="0" y="0"/>
                </a:lnTo>
                <a:close/>
              </a:path>
            </a:pathLst>
          </a:custGeom>
          <a:solidFill>
            <a:schemeClr val="accent6">
              <a:lumOff val="16690"/>
            </a:schemeClr>
          </a:solidFill>
          <a:ln w="12700">
            <a:miter lim="400000"/>
          </a:ln>
        </p:spPr>
        <p:txBody>
          <a:bodyPr lIns="0" tIns="0" rIns="0" bIns="0" anchor="ctr"/>
          <a:lstStyle/>
          <a:p>
            <a:pPr>
              <a:defRPr>
                <a:solidFill>
                  <a:srgbClr val="525455"/>
                </a:solidFill>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grpSp>
        <p:nvGrpSpPr>
          <p:cNvPr id="1018" name="Group"/>
          <p:cNvGrpSpPr/>
          <p:nvPr/>
        </p:nvGrpSpPr>
        <p:grpSpPr>
          <a:xfrm>
            <a:off x="1324132" y="3189300"/>
            <a:ext cx="21611503" cy="8029193"/>
            <a:chOff x="0" y="0"/>
            <a:chExt cx="21611501" cy="8029192"/>
          </a:xfrm>
        </p:grpSpPr>
        <p:sp>
          <p:nvSpPr>
            <p:cNvPr id="943" name="Circle"/>
            <p:cNvSpPr/>
            <p:nvPr/>
          </p:nvSpPr>
          <p:spPr>
            <a:xfrm>
              <a:off x="9138206" y="2296435"/>
              <a:ext cx="3477752" cy="3477752"/>
            </a:xfrm>
            <a:prstGeom prst="ellipse">
              <a:avLst/>
            </a:prstGeom>
            <a:solidFill>
              <a:schemeClr val="accent5"/>
            </a:solidFill>
            <a:ln w="12700" cap="flat">
              <a:noFill/>
              <a:miter lim="400000"/>
            </a:ln>
            <a:effectLst/>
          </p:spPr>
          <p:txBody>
            <a:bodyPr wrap="square" lIns="0" tIns="0" rIns="0" bIns="0" numCol="1" anchor="ctr">
              <a:noAutofit/>
            </a:bodyPr>
            <a:lstStyle/>
            <a:p>
              <a:endParaRPr/>
            </a:p>
          </p:txBody>
        </p:sp>
        <p:sp>
          <p:nvSpPr>
            <p:cNvPr id="944" name="Circle"/>
            <p:cNvSpPr/>
            <p:nvPr/>
          </p:nvSpPr>
          <p:spPr>
            <a:xfrm>
              <a:off x="7811912" y="965922"/>
              <a:ext cx="6111911" cy="6111911"/>
            </a:xfrm>
            <a:prstGeom prst="ellipse">
              <a:avLst/>
            </a:prstGeom>
            <a:noFill/>
            <a:ln w="25400" cap="flat">
              <a:solidFill>
                <a:srgbClr val="A7A7A7"/>
              </a:solidFill>
              <a:custDash>
                <a:ds d="200000" sp="200000"/>
              </a:custDash>
              <a:miter lim="400000"/>
            </a:ln>
            <a:effectLst/>
          </p:spPr>
          <p:txBody>
            <a:bodyPr wrap="square" lIns="0" tIns="0" rIns="0" bIns="0" numCol="1" anchor="ctr">
              <a:noAutofit/>
            </a:bodyPr>
            <a:lstStyle/>
            <a:p>
              <a:endParaRPr/>
            </a:p>
          </p:txBody>
        </p:sp>
        <p:sp>
          <p:nvSpPr>
            <p:cNvPr id="945" name="Shape"/>
            <p:cNvSpPr/>
            <p:nvPr/>
          </p:nvSpPr>
          <p:spPr>
            <a:xfrm>
              <a:off x="9093900" y="1945030"/>
              <a:ext cx="779067" cy="669926"/>
            </a:xfrm>
            <a:custGeom>
              <a:avLst/>
              <a:gdLst/>
              <a:ahLst/>
              <a:cxnLst>
                <a:cxn ang="0">
                  <a:pos x="wd2" y="hd2"/>
                </a:cxn>
                <a:cxn ang="5400000">
                  <a:pos x="wd2" y="hd2"/>
                </a:cxn>
                <a:cxn ang="10800000">
                  <a:pos x="wd2" y="hd2"/>
                </a:cxn>
                <a:cxn ang="16200000">
                  <a:pos x="wd2" y="hd2"/>
                </a:cxn>
              </a:cxnLst>
              <a:rect l="0" t="0" r="r" b="b"/>
              <a:pathLst>
                <a:path w="21600" h="21600" extrusionOk="0">
                  <a:moveTo>
                    <a:pt x="19289" y="0"/>
                  </a:moveTo>
                  <a:cubicBezTo>
                    <a:pt x="13448" y="3493"/>
                    <a:pt x="7952" y="8052"/>
                    <a:pt x="3059" y="13743"/>
                  </a:cubicBezTo>
                  <a:cubicBezTo>
                    <a:pt x="1970" y="15009"/>
                    <a:pt x="995" y="16354"/>
                    <a:pt x="0" y="17684"/>
                  </a:cubicBezTo>
                  <a:lnTo>
                    <a:pt x="4291" y="21600"/>
                  </a:lnTo>
                  <a:cubicBezTo>
                    <a:pt x="5146" y="20469"/>
                    <a:pt x="5970" y="19315"/>
                    <a:pt x="6899" y="18235"/>
                  </a:cubicBezTo>
                  <a:cubicBezTo>
                    <a:pt x="11341" y="13070"/>
                    <a:pt x="16308" y="8905"/>
                    <a:pt x="21600" y="5707"/>
                  </a:cubicBezTo>
                  <a:lnTo>
                    <a:pt x="19289" y="0"/>
                  </a:ln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946" name="Shape"/>
            <p:cNvSpPr/>
            <p:nvPr/>
          </p:nvSpPr>
          <p:spPr>
            <a:xfrm>
              <a:off x="11909331" y="1979162"/>
              <a:ext cx="732633" cy="649288"/>
            </a:xfrm>
            <a:custGeom>
              <a:avLst/>
              <a:gdLst/>
              <a:ahLst/>
              <a:cxnLst>
                <a:cxn ang="0">
                  <a:pos x="wd2" y="hd2"/>
                </a:cxn>
                <a:cxn ang="5400000">
                  <a:pos x="wd2" y="hd2"/>
                </a:cxn>
                <a:cxn ang="10800000">
                  <a:pos x="wd2" y="hd2"/>
                </a:cxn>
                <a:cxn ang="16200000">
                  <a:pos x="wd2" y="hd2"/>
                </a:cxn>
              </a:cxnLst>
              <a:rect l="0" t="0" r="r" b="b"/>
              <a:pathLst>
                <a:path w="21600" h="21600" extrusionOk="0">
                  <a:moveTo>
                    <a:pt x="2457" y="0"/>
                  </a:moveTo>
                  <a:lnTo>
                    <a:pt x="0" y="5770"/>
                  </a:lnTo>
                  <a:cubicBezTo>
                    <a:pt x="5030" y="8930"/>
                    <a:pt x="9780" y="12858"/>
                    <a:pt x="14053" y="17679"/>
                  </a:cubicBezTo>
                  <a:cubicBezTo>
                    <a:pt x="15169" y="18938"/>
                    <a:pt x="16173" y="20273"/>
                    <a:pt x="17189" y="21600"/>
                  </a:cubicBezTo>
                  <a:lnTo>
                    <a:pt x="21600" y="17666"/>
                  </a:lnTo>
                  <a:cubicBezTo>
                    <a:pt x="20413" y="16095"/>
                    <a:pt x="19218" y="14529"/>
                    <a:pt x="17902" y="13044"/>
                  </a:cubicBezTo>
                  <a:cubicBezTo>
                    <a:pt x="13213" y="7753"/>
                    <a:pt x="7985" y="3450"/>
                    <a:pt x="2457" y="0"/>
                  </a:cubicBez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947" name="Shape"/>
            <p:cNvSpPr/>
            <p:nvPr/>
          </p:nvSpPr>
          <p:spPr>
            <a:xfrm>
              <a:off x="8608919" y="2643927"/>
              <a:ext cx="519510" cy="785814"/>
            </a:xfrm>
            <a:custGeom>
              <a:avLst/>
              <a:gdLst/>
              <a:ahLst/>
              <a:cxnLst>
                <a:cxn ang="0">
                  <a:pos x="wd2" y="hd2"/>
                </a:cxn>
                <a:cxn ang="5400000">
                  <a:pos x="wd2" y="hd2"/>
                </a:cxn>
                <a:cxn ang="10800000">
                  <a:pos x="wd2" y="hd2"/>
                </a:cxn>
                <a:cxn ang="16200000">
                  <a:pos x="wd2" y="hd2"/>
                </a:cxn>
              </a:cxnLst>
              <a:rect l="0" t="0" r="r" b="b"/>
              <a:pathLst>
                <a:path w="21600" h="21600" extrusionOk="0">
                  <a:moveTo>
                    <a:pt x="15181" y="0"/>
                  </a:moveTo>
                  <a:cubicBezTo>
                    <a:pt x="8201" y="6278"/>
                    <a:pt x="3099" y="13165"/>
                    <a:pt x="0" y="20378"/>
                  </a:cubicBezTo>
                  <a:lnTo>
                    <a:pt x="7888" y="21600"/>
                  </a:lnTo>
                  <a:cubicBezTo>
                    <a:pt x="10729" y="15136"/>
                    <a:pt x="15357" y="8968"/>
                    <a:pt x="21600" y="3327"/>
                  </a:cubicBezTo>
                  <a:lnTo>
                    <a:pt x="15181" y="0"/>
                  </a:lnTo>
                  <a:close/>
                </a:path>
              </a:pathLst>
            </a:custGeom>
            <a:solidFill>
              <a:schemeClr val="accent2"/>
            </a:solidFill>
            <a:ln w="12700" cap="flat">
              <a:noFill/>
              <a:miter lim="400000"/>
            </a:ln>
            <a:effectLst/>
          </p:spPr>
          <p:txBody>
            <a:bodyPr wrap="square" lIns="0" tIns="0" rIns="0" bIns="0" numCol="1" anchor="ctr">
              <a:noAutofit/>
            </a:bodyPr>
            <a:lstStyle/>
            <a:p>
              <a:endParaRPr/>
            </a:p>
          </p:txBody>
        </p:sp>
        <p:sp>
          <p:nvSpPr>
            <p:cNvPr id="948" name="Shape"/>
            <p:cNvSpPr/>
            <p:nvPr/>
          </p:nvSpPr>
          <p:spPr>
            <a:xfrm>
              <a:off x="12611006" y="2661787"/>
              <a:ext cx="503239" cy="775098"/>
            </a:xfrm>
            <a:custGeom>
              <a:avLst/>
              <a:gdLst/>
              <a:ahLst/>
              <a:cxnLst>
                <a:cxn ang="0">
                  <a:pos x="wd2" y="hd2"/>
                </a:cxn>
                <a:cxn ang="5400000">
                  <a:pos x="wd2" y="hd2"/>
                </a:cxn>
                <a:cxn ang="10800000">
                  <a:pos x="wd2" y="hd2"/>
                </a:cxn>
                <a:cxn ang="16200000">
                  <a:pos x="wd2" y="hd2"/>
                </a:cxn>
              </a:cxnLst>
              <a:rect l="0" t="0" r="r" b="b"/>
              <a:pathLst>
                <a:path w="21600" h="21600" extrusionOk="0">
                  <a:moveTo>
                    <a:pt x="6388" y="0"/>
                  </a:moveTo>
                  <a:lnTo>
                    <a:pt x="0" y="3274"/>
                  </a:lnTo>
                  <a:cubicBezTo>
                    <a:pt x="6279" y="8943"/>
                    <a:pt x="10921" y="15128"/>
                    <a:pt x="13781" y="21600"/>
                  </a:cubicBezTo>
                  <a:lnTo>
                    <a:pt x="21600" y="20406"/>
                  </a:lnTo>
                  <a:cubicBezTo>
                    <a:pt x="18492" y="13196"/>
                    <a:pt x="13383" y="6303"/>
                    <a:pt x="6388" y="0"/>
                  </a:cubicBezTo>
                  <a:close/>
                </a:path>
              </a:pathLst>
            </a:custGeom>
            <a:solidFill>
              <a:schemeClr val="accent2"/>
            </a:solidFill>
            <a:ln w="12700" cap="flat">
              <a:noFill/>
              <a:miter lim="400000"/>
            </a:ln>
            <a:effectLst/>
          </p:spPr>
          <p:txBody>
            <a:bodyPr wrap="square" lIns="0" tIns="0" rIns="0" bIns="0" numCol="1" anchor="ctr">
              <a:noAutofit/>
            </a:bodyPr>
            <a:lstStyle/>
            <a:p>
              <a:endParaRPr/>
            </a:p>
          </p:txBody>
        </p:sp>
        <p:sp>
          <p:nvSpPr>
            <p:cNvPr id="949" name="Shape"/>
            <p:cNvSpPr/>
            <p:nvPr/>
          </p:nvSpPr>
          <p:spPr>
            <a:xfrm>
              <a:off x="8518811" y="3571821"/>
              <a:ext cx="234175" cy="891779"/>
            </a:xfrm>
            <a:custGeom>
              <a:avLst/>
              <a:gdLst/>
              <a:ahLst/>
              <a:cxnLst>
                <a:cxn ang="0">
                  <a:pos x="wd2" y="hd2"/>
                </a:cxn>
                <a:cxn ang="5400000">
                  <a:pos x="wd2" y="hd2"/>
                </a:cxn>
                <a:cxn ang="10800000">
                  <a:pos x="wd2" y="hd2"/>
                </a:cxn>
                <a:cxn ang="16200000">
                  <a:pos x="wd2" y="hd2"/>
                </a:cxn>
              </a:cxnLst>
              <a:rect l="0" t="0" r="r" b="b"/>
              <a:pathLst>
                <a:path w="21548" h="21600" extrusionOk="0">
                  <a:moveTo>
                    <a:pt x="4092" y="0"/>
                  </a:moveTo>
                  <a:cubicBezTo>
                    <a:pt x="1424" y="3561"/>
                    <a:pt x="56" y="7177"/>
                    <a:pt x="2" y="10795"/>
                  </a:cubicBezTo>
                  <a:cubicBezTo>
                    <a:pt x="-52" y="14413"/>
                    <a:pt x="1208" y="18034"/>
                    <a:pt x="3763" y="21600"/>
                  </a:cubicBezTo>
                  <a:lnTo>
                    <a:pt x="21110" y="20523"/>
                  </a:lnTo>
                  <a:cubicBezTo>
                    <a:pt x="16670" y="14097"/>
                    <a:pt x="16773" y="7490"/>
                    <a:pt x="21548" y="1077"/>
                  </a:cubicBezTo>
                  <a:lnTo>
                    <a:pt x="4092" y="0"/>
                  </a:ln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950" name="Shape"/>
            <p:cNvSpPr/>
            <p:nvPr/>
          </p:nvSpPr>
          <p:spPr>
            <a:xfrm>
              <a:off x="12977322" y="3580552"/>
              <a:ext cx="224639" cy="877889"/>
            </a:xfrm>
            <a:custGeom>
              <a:avLst/>
              <a:gdLst/>
              <a:ahLst/>
              <a:cxnLst>
                <a:cxn ang="0">
                  <a:pos x="wd2" y="hd2"/>
                </a:cxn>
                <a:cxn ang="5400000">
                  <a:pos x="wd2" y="hd2"/>
                </a:cxn>
                <a:cxn ang="10800000">
                  <a:pos x="wd2" y="hd2"/>
                </a:cxn>
                <a:cxn ang="16200000">
                  <a:pos x="wd2" y="hd2"/>
                </a:cxn>
              </a:cxnLst>
              <a:rect l="0" t="0" r="r" b="b"/>
              <a:pathLst>
                <a:path w="21567" h="21600" extrusionOk="0">
                  <a:moveTo>
                    <a:pt x="17489" y="0"/>
                  </a:moveTo>
                  <a:lnTo>
                    <a:pt x="0" y="1055"/>
                  </a:lnTo>
                  <a:cubicBezTo>
                    <a:pt x="4829" y="7485"/>
                    <a:pt x="4871" y="14104"/>
                    <a:pt x="343" y="20545"/>
                  </a:cubicBezTo>
                  <a:lnTo>
                    <a:pt x="17718" y="21600"/>
                  </a:lnTo>
                  <a:cubicBezTo>
                    <a:pt x="20311" y="18034"/>
                    <a:pt x="21600" y="14418"/>
                    <a:pt x="21566" y="10800"/>
                  </a:cubicBezTo>
                  <a:cubicBezTo>
                    <a:pt x="21532" y="7182"/>
                    <a:pt x="20176" y="3563"/>
                    <a:pt x="17489" y="0"/>
                  </a:cubicBez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951" name="Shape"/>
            <p:cNvSpPr/>
            <p:nvPr/>
          </p:nvSpPr>
          <p:spPr>
            <a:xfrm>
              <a:off x="12626881" y="4602902"/>
              <a:ext cx="490936" cy="773908"/>
            </a:xfrm>
            <a:custGeom>
              <a:avLst/>
              <a:gdLst/>
              <a:ahLst/>
              <a:cxnLst>
                <a:cxn ang="0">
                  <a:pos x="wd2" y="hd2"/>
                </a:cxn>
                <a:cxn ang="5400000">
                  <a:pos x="wd2" y="hd2"/>
                </a:cxn>
                <a:cxn ang="10800000">
                  <a:pos x="wd2" y="hd2"/>
                </a:cxn>
                <a:cxn ang="16200000">
                  <a:pos x="wd2" y="hd2"/>
                </a:cxn>
              </a:cxnLst>
              <a:rect l="0" t="0" r="r" b="b"/>
              <a:pathLst>
                <a:path w="21600" h="21600" extrusionOk="0">
                  <a:moveTo>
                    <a:pt x="13690" y="0"/>
                  </a:moveTo>
                  <a:cubicBezTo>
                    <a:pt x="10884" y="6494"/>
                    <a:pt x="6305" y="12719"/>
                    <a:pt x="0" y="18432"/>
                  </a:cubicBezTo>
                  <a:lnTo>
                    <a:pt x="6373" y="21600"/>
                  </a:lnTo>
                  <a:cubicBezTo>
                    <a:pt x="13418" y="15286"/>
                    <a:pt x="18505" y="8385"/>
                    <a:pt x="21600" y="1185"/>
                  </a:cubicBezTo>
                  <a:lnTo>
                    <a:pt x="13690" y="0"/>
                  </a:lnTo>
                  <a:close/>
                </a:path>
              </a:pathLst>
            </a:custGeom>
            <a:solidFill>
              <a:schemeClr val="accent4"/>
            </a:solidFill>
            <a:ln w="12700" cap="flat">
              <a:noFill/>
              <a:miter lim="400000"/>
            </a:ln>
            <a:effectLst/>
          </p:spPr>
          <p:txBody>
            <a:bodyPr wrap="square" lIns="0" tIns="0" rIns="0" bIns="0" numCol="1" anchor="ctr">
              <a:noAutofit/>
            </a:bodyPr>
            <a:lstStyle/>
            <a:p>
              <a:endParaRPr/>
            </a:p>
          </p:txBody>
        </p:sp>
        <p:sp>
          <p:nvSpPr>
            <p:cNvPr id="952" name="Shape"/>
            <p:cNvSpPr/>
            <p:nvPr/>
          </p:nvSpPr>
          <p:spPr>
            <a:xfrm>
              <a:off x="8604156" y="4606474"/>
              <a:ext cx="516733" cy="800895"/>
            </a:xfrm>
            <a:custGeom>
              <a:avLst/>
              <a:gdLst/>
              <a:ahLst/>
              <a:cxnLst>
                <a:cxn ang="0">
                  <a:pos x="wd2" y="hd2"/>
                </a:cxn>
                <a:cxn ang="5400000">
                  <a:pos x="wd2" y="hd2"/>
                </a:cxn>
                <a:cxn ang="10800000">
                  <a:pos x="wd2" y="hd2"/>
                </a:cxn>
                <a:cxn ang="16200000">
                  <a:pos x="wd2" y="hd2"/>
                </a:cxn>
              </a:cxnLst>
              <a:rect l="0" t="0" r="r" b="b"/>
              <a:pathLst>
                <a:path w="21600" h="21600" extrusionOk="0">
                  <a:moveTo>
                    <a:pt x="7830" y="0"/>
                  </a:moveTo>
                  <a:lnTo>
                    <a:pt x="0" y="1188"/>
                  </a:lnTo>
                  <a:cubicBezTo>
                    <a:pt x="3080" y="8411"/>
                    <a:pt x="8217" y="15319"/>
                    <a:pt x="15346" y="21600"/>
                  </a:cubicBezTo>
                  <a:lnTo>
                    <a:pt x="21600" y="18421"/>
                  </a:lnTo>
                  <a:cubicBezTo>
                    <a:pt x="15234" y="12738"/>
                    <a:pt x="10615" y="6511"/>
                    <a:pt x="7830" y="0"/>
                  </a:cubicBezTo>
                  <a:close/>
                </a:path>
              </a:pathLst>
            </a:custGeom>
            <a:solidFill>
              <a:schemeClr val="accent4"/>
            </a:solidFill>
            <a:ln w="12700" cap="flat">
              <a:noFill/>
              <a:miter lim="400000"/>
            </a:ln>
            <a:effectLst/>
          </p:spPr>
          <p:txBody>
            <a:bodyPr wrap="square" lIns="0" tIns="0" rIns="0" bIns="0" numCol="1" anchor="ctr">
              <a:noAutofit/>
            </a:bodyPr>
            <a:lstStyle/>
            <a:p>
              <a:endParaRPr/>
            </a:p>
          </p:txBody>
        </p:sp>
        <p:sp>
          <p:nvSpPr>
            <p:cNvPr id="953" name="Shape"/>
            <p:cNvSpPr/>
            <p:nvPr/>
          </p:nvSpPr>
          <p:spPr>
            <a:xfrm>
              <a:off x="11883931" y="5416099"/>
              <a:ext cx="771526" cy="677467"/>
            </a:xfrm>
            <a:custGeom>
              <a:avLst/>
              <a:gdLst/>
              <a:ahLst/>
              <a:cxnLst>
                <a:cxn ang="0">
                  <a:pos x="wd2" y="hd2"/>
                </a:cxn>
                <a:cxn ang="5400000">
                  <a:pos x="wd2" y="hd2"/>
                </a:cxn>
                <a:cxn ang="10800000">
                  <a:pos x="wd2" y="hd2"/>
                </a:cxn>
                <a:cxn ang="16200000">
                  <a:pos x="wd2" y="hd2"/>
                </a:cxn>
              </a:cxnLst>
              <a:rect l="0" t="0" r="r" b="b"/>
              <a:pathLst>
                <a:path w="21600" h="21600" extrusionOk="0">
                  <a:moveTo>
                    <a:pt x="17544" y="0"/>
                  </a:moveTo>
                  <a:cubicBezTo>
                    <a:pt x="16435" y="1499"/>
                    <a:pt x="15295" y="2979"/>
                    <a:pt x="14056" y="4391"/>
                  </a:cubicBezTo>
                  <a:cubicBezTo>
                    <a:pt x="9796" y="9242"/>
                    <a:pt x="5044" y="13191"/>
                    <a:pt x="0" y="16285"/>
                  </a:cubicBezTo>
                  <a:lnTo>
                    <a:pt x="2200" y="21600"/>
                  </a:lnTo>
                  <a:cubicBezTo>
                    <a:pt x="7774" y="18213"/>
                    <a:pt x="13012" y="13867"/>
                    <a:pt x="17711" y="8516"/>
                  </a:cubicBezTo>
                  <a:cubicBezTo>
                    <a:pt x="19094" y="6941"/>
                    <a:pt x="20367" y="5294"/>
                    <a:pt x="21600" y="3619"/>
                  </a:cubicBezTo>
                  <a:lnTo>
                    <a:pt x="17544" y="0"/>
                  </a:ln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954" name="Shape"/>
            <p:cNvSpPr/>
            <p:nvPr/>
          </p:nvSpPr>
          <p:spPr>
            <a:xfrm>
              <a:off x="9090725" y="5439912"/>
              <a:ext cx="780654" cy="670323"/>
            </a:xfrm>
            <a:custGeom>
              <a:avLst/>
              <a:gdLst/>
              <a:ahLst/>
              <a:cxnLst>
                <a:cxn ang="0">
                  <a:pos x="wd2" y="hd2"/>
                </a:cxn>
                <a:cxn ang="5400000">
                  <a:pos x="wd2" y="hd2"/>
                </a:cxn>
                <a:cxn ang="10800000">
                  <a:pos x="wd2" y="hd2"/>
                </a:cxn>
                <a:cxn ang="16200000">
                  <a:pos x="wd2" y="hd2"/>
                </a:cxn>
              </a:cxnLst>
              <a:rect l="0" t="0" r="r" b="b"/>
              <a:pathLst>
                <a:path w="21600" h="21600" extrusionOk="0">
                  <a:moveTo>
                    <a:pt x="4129" y="0"/>
                  </a:moveTo>
                  <a:lnTo>
                    <a:pt x="0" y="3798"/>
                  </a:lnTo>
                  <a:cubicBezTo>
                    <a:pt x="1018" y="5166"/>
                    <a:pt x="2024" y="6540"/>
                    <a:pt x="3141" y="7839"/>
                  </a:cubicBezTo>
                  <a:cubicBezTo>
                    <a:pt x="8034" y="13538"/>
                    <a:pt x="13518" y="18105"/>
                    <a:pt x="19360" y="21600"/>
                  </a:cubicBezTo>
                  <a:lnTo>
                    <a:pt x="21600" y="16165"/>
                  </a:lnTo>
                  <a:cubicBezTo>
                    <a:pt x="16338" y="12975"/>
                    <a:pt x="11391" y="8815"/>
                    <a:pt x="6973" y="3670"/>
                  </a:cubicBezTo>
                  <a:cubicBezTo>
                    <a:pt x="5961" y="2492"/>
                    <a:pt x="5053" y="1240"/>
                    <a:pt x="4129" y="0"/>
                  </a:cubicBez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955" name="Line"/>
            <p:cNvSpPr/>
            <p:nvPr/>
          </p:nvSpPr>
          <p:spPr>
            <a:xfrm>
              <a:off x="7321453" y="469278"/>
              <a:ext cx="2428490" cy="1173651"/>
            </a:xfrm>
            <a:custGeom>
              <a:avLst/>
              <a:gdLst/>
              <a:ahLst/>
              <a:cxnLst>
                <a:cxn ang="0">
                  <a:pos x="wd2" y="hd2"/>
                </a:cxn>
                <a:cxn ang="5400000">
                  <a:pos x="wd2" y="hd2"/>
                </a:cxn>
                <a:cxn ang="10800000">
                  <a:pos x="wd2" y="hd2"/>
                </a:cxn>
                <a:cxn ang="16200000">
                  <a:pos x="wd2" y="hd2"/>
                </a:cxn>
              </a:cxnLst>
              <a:rect l="0" t="0" r="r" b="b"/>
              <a:pathLst>
                <a:path w="21600" h="21600" extrusionOk="0">
                  <a:moveTo>
                    <a:pt x="0" y="83"/>
                  </a:moveTo>
                  <a:lnTo>
                    <a:pt x="16747"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56" name="Line"/>
            <p:cNvSpPr/>
            <p:nvPr/>
          </p:nvSpPr>
          <p:spPr>
            <a:xfrm>
              <a:off x="6457853" y="1587645"/>
              <a:ext cx="2338941" cy="799547"/>
            </a:xfrm>
            <a:custGeom>
              <a:avLst/>
              <a:gdLst/>
              <a:ahLst/>
              <a:cxnLst>
                <a:cxn ang="0">
                  <a:pos x="wd2" y="hd2"/>
                </a:cxn>
                <a:cxn ang="5400000">
                  <a:pos x="wd2" y="hd2"/>
                </a:cxn>
                <a:cxn ang="10800000">
                  <a:pos x="wd2" y="hd2"/>
                </a:cxn>
                <a:cxn ang="16200000">
                  <a:pos x="wd2" y="hd2"/>
                </a:cxn>
              </a:cxnLst>
              <a:rect l="0" t="0" r="r" b="b"/>
              <a:pathLst>
                <a:path w="21600" h="21600" extrusionOk="0">
                  <a:moveTo>
                    <a:pt x="0" y="101"/>
                  </a:moveTo>
                  <a:lnTo>
                    <a:pt x="12354"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57" name="Line"/>
            <p:cNvSpPr/>
            <p:nvPr/>
          </p:nvSpPr>
          <p:spPr>
            <a:xfrm>
              <a:off x="5924453" y="3115300"/>
              <a:ext cx="2373890" cy="303137"/>
            </a:xfrm>
            <a:custGeom>
              <a:avLst/>
              <a:gdLst/>
              <a:ahLst/>
              <a:cxnLst>
                <a:cxn ang="0">
                  <a:pos x="wd2" y="hd2"/>
                </a:cxn>
                <a:cxn ang="5400000">
                  <a:pos x="wd2" y="hd2"/>
                </a:cxn>
                <a:cxn ang="10800000">
                  <a:pos x="wd2" y="hd2"/>
                </a:cxn>
                <a:cxn ang="16200000">
                  <a:pos x="wd2" y="hd2"/>
                </a:cxn>
              </a:cxnLst>
              <a:rect l="0" t="0" r="r" b="b"/>
              <a:pathLst>
                <a:path w="21600" h="21600" extrusionOk="0">
                  <a:moveTo>
                    <a:pt x="0" y="912"/>
                  </a:moveTo>
                  <a:lnTo>
                    <a:pt x="10361"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58" name="Line"/>
            <p:cNvSpPr/>
            <p:nvPr/>
          </p:nvSpPr>
          <p:spPr>
            <a:xfrm rot="10800000" flipH="1">
              <a:off x="5924453" y="4601840"/>
              <a:ext cx="2373890" cy="303136"/>
            </a:xfrm>
            <a:custGeom>
              <a:avLst/>
              <a:gdLst/>
              <a:ahLst/>
              <a:cxnLst>
                <a:cxn ang="0">
                  <a:pos x="wd2" y="hd2"/>
                </a:cxn>
                <a:cxn ang="5400000">
                  <a:pos x="wd2" y="hd2"/>
                </a:cxn>
                <a:cxn ang="10800000">
                  <a:pos x="wd2" y="hd2"/>
                </a:cxn>
                <a:cxn ang="16200000">
                  <a:pos x="wd2" y="hd2"/>
                </a:cxn>
              </a:cxnLst>
              <a:rect l="0" t="0" r="r" b="b"/>
              <a:pathLst>
                <a:path w="21600" h="21600" extrusionOk="0">
                  <a:moveTo>
                    <a:pt x="0" y="912"/>
                  </a:moveTo>
                  <a:lnTo>
                    <a:pt x="10361"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59" name="Line"/>
            <p:cNvSpPr/>
            <p:nvPr/>
          </p:nvSpPr>
          <p:spPr>
            <a:xfrm rot="10800000" flipH="1">
              <a:off x="6457853" y="5651644"/>
              <a:ext cx="2338941" cy="799547"/>
            </a:xfrm>
            <a:custGeom>
              <a:avLst/>
              <a:gdLst/>
              <a:ahLst/>
              <a:cxnLst>
                <a:cxn ang="0">
                  <a:pos x="wd2" y="hd2"/>
                </a:cxn>
                <a:cxn ang="5400000">
                  <a:pos x="wd2" y="hd2"/>
                </a:cxn>
                <a:cxn ang="10800000">
                  <a:pos x="wd2" y="hd2"/>
                </a:cxn>
                <a:cxn ang="16200000">
                  <a:pos x="wd2" y="hd2"/>
                </a:cxn>
              </a:cxnLst>
              <a:rect l="0" t="0" r="r" b="b"/>
              <a:pathLst>
                <a:path w="21600" h="21600" extrusionOk="0">
                  <a:moveTo>
                    <a:pt x="0" y="101"/>
                  </a:moveTo>
                  <a:lnTo>
                    <a:pt x="12354"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0" name="Line"/>
            <p:cNvSpPr/>
            <p:nvPr/>
          </p:nvSpPr>
          <p:spPr>
            <a:xfrm rot="10800000" flipH="1">
              <a:off x="7334153" y="6412879"/>
              <a:ext cx="2428490" cy="1173651"/>
            </a:xfrm>
            <a:custGeom>
              <a:avLst/>
              <a:gdLst/>
              <a:ahLst/>
              <a:cxnLst>
                <a:cxn ang="0">
                  <a:pos x="wd2" y="hd2"/>
                </a:cxn>
                <a:cxn ang="5400000">
                  <a:pos x="wd2" y="hd2"/>
                </a:cxn>
                <a:cxn ang="10800000">
                  <a:pos x="wd2" y="hd2"/>
                </a:cxn>
                <a:cxn ang="16200000">
                  <a:pos x="wd2" y="hd2"/>
                </a:cxn>
              </a:cxnLst>
              <a:rect l="0" t="0" r="r" b="b"/>
              <a:pathLst>
                <a:path w="21600" h="21600" extrusionOk="0">
                  <a:moveTo>
                    <a:pt x="0" y="83"/>
                  </a:moveTo>
                  <a:lnTo>
                    <a:pt x="16747"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1" name="Line"/>
            <p:cNvSpPr/>
            <p:nvPr/>
          </p:nvSpPr>
          <p:spPr>
            <a:xfrm rot="10800000">
              <a:off x="12007753" y="6412879"/>
              <a:ext cx="2428491" cy="1173651"/>
            </a:xfrm>
            <a:custGeom>
              <a:avLst/>
              <a:gdLst/>
              <a:ahLst/>
              <a:cxnLst>
                <a:cxn ang="0">
                  <a:pos x="wd2" y="hd2"/>
                </a:cxn>
                <a:cxn ang="5400000">
                  <a:pos x="wd2" y="hd2"/>
                </a:cxn>
                <a:cxn ang="10800000">
                  <a:pos x="wd2" y="hd2"/>
                </a:cxn>
                <a:cxn ang="16200000">
                  <a:pos x="wd2" y="hd2"/>
                </a:cxn>
              </a:cxnLst>
              <a:rect l="0" t="0" r="r" b="b"/>
              <a:pathLst>
                <a:path w="21600" h="21600" extrusionOk="0">
                  <a:moveTo>
                    <a:pt x="0" y="83"/>
                  </a:moveTo>
                  <a:lnTo>
                    <a:pt x="16747"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2" name="Line"/>
            <p:cNvSpPr/>
            <p:nvPr/>
          </p:nvSpPr>
          <p:spPr>
            <a:xfrm rot="10800000">
              <a:off x="12960253" y="5638944"/>
              <a:ext cx="2338942" cy="799547"/>
            </a:xfrm>
            <a:custGeom>
              <a:avLst/>
              <a:gdLst/>
              <a:ahLst/>
              <a:cxnLst>
                <a:cxn ang="0">
                  <a:pos x="wd2" y="hd2"/>
                </a:cxn>
                <a:cxn ang="5400000">
                  <a:pos x="wd2" y="hd2"/>
                </a:cxn>
                <a:cxn ang="10800000">
                  <a:pos x="wd2" y="hd2"/>
                </a:cxn>
                <a:cxn ang="16200000">
                  <a:pos x="wd2" y="hd2"/>
                </a:cxn>
              </a:cxnLst>
              <a:rect l="0" t="0" r="r" b="b"/>
              <a:pathLst>
                <a:path w="21600" h="21600" extrusionOk="0">
                  <a:moveTo>
                    <a:pt x="0" y="101"/>
                  </a:moveTo>
                  <a:lnTo>
                    <a:pt x="12354"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3" name="Line"/>
            <p:cNvSpPr/>
            <p:nvPr/>
          </p:nvSpPr>
          <p:spPr>
            <a:xfrm rot="10800000">
              <a:off x="13442853" y="4601840"/>
              <a:ext cx="2373891" cy="303136"/>
            </a:xfrm>
            <a:custGeom>
              <a:avLst/>
              <a:gdLst/>
              <a:ahLst/>
              <a:cxnLst>
                <a:cxn ang="0">
                  <a:pos x="wd2" y="hd2"/>
                </a:cxn>
                <a:cxn ang="5400000">
                  <a:pos x="wd2" y="hd2"/>
                </a:cxn>
                <a:cxn ang="10800000">
                  <a:pos x="wd2" y="hd2"/>
                </a:cxn>
                <a:cxn ang="16200000">
                  <a:pos x="wd2" y="hd2"/>
                </a:cxn>
              </a:cxnLst>
              <a:rect l="0" t="0" r="r" b="b"/>
              <a:pathLst>
                <a:path w="21600" h="21600" extrusionOk="0">
                  <a:moveTo>
                    <a:pt x="0" y="912"/>
                  </a:moveTo>
                  <a:lnTo>
                    <a:pt x="10361"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4" name="Line"/>
            <p:cNvSpPr/>
            <p:nvPr/>
          </p:nvSpPr>
          <p:spPr>
            <a:xfrm flipH="1">
              <a:off x="13442853" y="3115300"/>
              <a:ext cx="2373891" cy="303137"/>
            </a:xfrm>
            <a:custGeom>
              <a:avLst/>
              <a:gdLst/>
              <a:ahLst/>
              <a:cxnLst>
                <a:cxn ang="0">
                  <a:pos x="wd2" y="hd2"/>
                </a:cxn>
                <a:cxn ang="5400000">
                  <a:pos x="wd2" y="hd2"/>
                </a:cxn>
                <a:cxn ang="10800000">
                  <a:pos x="wd2" y="hd2"/>
                </a:cxn>
                <a:cxn ang="16200000">
                  <a:pos x="wd2" y="hd2"/>
                </a:cxn>
              </a:cxnLst>
              <a:rect l="0" t="0" r="r" b="b"/>
              <a:pathLst>
                <a:path w="21600" h="21600" extrusionOk="0">
                  <a:moveTo>
                    <a:pt x="0" y="912"/>
                  </a:moveTo>
                  <a:lnTo>
                    <a:pt x="10361"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5" name="Line"/>
            <p:cNvSpPr/>
            <p:nvPr/>
          </p:nvSpPr>
          <p:spPr>
            <a:xfrm flipH="1">
              <a:off x="12960253" y="1574945"/>
              <a:ext cx="2338942" cy="799547"/>
            </a:xfrm>
            <a:custGeom>
              <a:avLst/>
              <a:gdLst/>
              <a:ahLst/>
              <a:cxnLst>
                <a:cxn ang="0">
                  <a:pos x="wd2" y="hd2"/>
                </a:cxn>
                <a:cxn ang="5400000">
                  <a:pos x="wd2" y="hd2"/>
                </a:cxn>
                <a:cxn ang="10800000">
                  <a:pos x="wd2" y="hd2"/>
                </a:cxn>
                <a:cxn ang="16200000">
                  <a:pos x="wd2" y="hd2"/>
                </a:cxn>
              </a:cxnLst>
              <a:rect l="0" t="0" r="r" b="b"/>
              <a:pathLst>
                <a:path w="21600" h="21600" extrusionOk="0">
                  <a:moveTo>
                    <a:pt x="0" y="101"/>
                  </a:moveTo>
                  <a:lnTo>
                    <a:pt x="12354"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6" name="Line"/>
            <p:cNvSpPr/>
            <p:nvPr/>
          </p:nvSpPr>
          <p:spPr>
            <a:xfrm flipH="1">
              <a:off x="12033153" y="469278"/>
              <a:ext cx="2428491" cy="1173651"/>
            </a:xfrm>
            <a:custGeom>
              <a:avLst/>
              <a:gdLst/>
              <a:ahLst/>
              <a:cxnLst>
                <a:cxn ang="0">
                  <a:pos x="wd2" y="hd2"/>
                </a:cxn>
                <a:cxn ang="5400000">
                  <a:pos x="wd2" y="hd2"/>
                </a:cxn>
                <a:cxn ang="10800000">
                  <a:pos x="wd2" y="hd2"/>
                </a:cxn>
                <a:cxn ang="16200000">
                  <a:pos x="wd2" y="hd2"/>
                </a:cxn>
              </a:cxnLst>
              <a:rect l="0" t="0" r="r" b="b"/>
              <a:pathLst>
                <a:path w="21600" h="21600" extrusionOk="0">
                  <a:moveTo>
                    <a:pt x="0" y="83"/>
                  </a:moveTo>
                  <a:lnTo>
                    <a:pt x="16747" y="0"/>
                  </a:lnTo>
                  <a:lnTo>
                    <a:pt x="21600" y="21600"/>
                  </a:lnTo>
                </a:path>
              </a:pathLst>
            </a:custGeom>
            <a:noFill/>
            <a:ln w="25400" cap="flat">
              <a:solidFill>
                <a:srgbClr val="A7A7A7"/>
              </a:solidFill>
              <a:prstDash val="solid"/>
              <a:round/>
            </a:ln>
            <a:effectLst/>
          </p:spPr>
          <p:txBody>
            <a:bodyPr wrap="square" lIns="45718" tIns="45718" rIns="45718" bIns="45718" numCol="1" anchor="t">
              <a:noAutofit/>
            </a:bodyPr>
            <a:lstStyle/>
            <a:p>
              <a:endParaRPr/>
            </a:p>
          </p:txBody>
        </p:sp>
        <p:sp>
          <p:nvSpPr>
            <p:cNvPr id="967" name="Venn diagram"/>
            <p:cNvSpPr txBox="1"/>
            <p:nvPr/>
          </p:nvSpPr>
          <p:spPr>
            <a:xfrm>
              <a:off x="9686045" y="4029691"/>
              <a:ext cx="2346902" cy="8720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500">
                  <a:solidFill>
                    <a:srgbClr val="000000"/>
                  </a:solidFill>
                </a:defRPr>
              </a:lvl1pPr>
            </a:lstStyle>
            <a:p>
              <a:r>
                <a:rPr>
                  <a:solidFill>
                    <a:schemeClr val="tx1"/>
                  </a:solidFill>
                </a:rPr>
                <a:t>Step to Success</a:t>
              </a:r>
            </a:p>
          </p:txBody>
        </p:sp>
        <p:sp>
          <p:nvSpPr>
            <p:cNvPr id="968" name="Venn diagram"/>
            <p:cNvSpPr txBox="1"/>
            <p:nvPr/>
          </p:nvSpPr>
          <p:spPr>
            <a:xfrm>
              <a:off x="9703631" y="2991647"/>
              <a:ext cx="2346902" cy="10259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6000">
                  <a:solidFill>
                    <a:srgbClr val="000000"/>
                  </a:solidFill>
                </a:defRPr>
              </a:lvl1pPr>
            </a:lstStyle>
            <a:p>
              <a:r>
                <a:rPr dirty="0">
                  <a:solidFill>
                    <a:schemeClr val="tx1"/>
                  </a:solidFill>
                </a:rPr>
                <a:t>12</a:t>
              </a:r>
            </a:p>
          </p:txBody>
        </p:sp>
        <p:grpSp>
          <p:nvGrpSpPr>
            <p:cNvPr id="987" name="Group"/>
            <p:cNvGrpSpPr/>
            <p:nvPr/>
          </p:nvGrpSpPr>
          <p:grpSpPr>
            <a:xfrm>
              <a:off x="5384158" y="200444"/>
              <a:ext cx="1999171" cy="7669736"/>
              <a:chOff x="0" y="0"/>
              <a:chExt cx="1999169" cy="7669735"/>
            </a:xfrm>
          </p:grpSpPr>
          <p:grpSp>
            <p:nvGrpSpPr>
              <p:cNvPr id="971" name="Group"/>
              <p:cNvGrpSpPr/>
              <p:nvPr/>
            </p:nvGrpSpPr>
            <p:grpSpPr>
              <a:xfrm>
                <a:off x="1413757" y="0"/>
                <a:ext cx="585412" cy="560012"/>
                <a:chOff x="0" y="0"/>
                <a:chExt cx="585411" cy="560011"/>
              </a:xfrm>
            </p:grpSpPr>
            <p:sp>
              <p:nvSpPr>
                <p:cNvPr id="969"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p>
              </p:txBody>
            </p:sp>
            <p:sp>
              <p:nvSpPr>
                <p:cNvPr id="970"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974" name="Group"/>
              <p:cNvGrpSpPr/>
              <p:nvPr/>
            </p:nvGrpSpPr>
            <p:grpSpPr>
              <a:xfrm>
                <a:off x="559894" y="1088965"/>
                <a:ext cx="585412" cy="560012"/>
                <a:chOff x="0" y="0"/>
                <a:chExt cx="585411" cy="560011"/>
              </a:xfrm>
            </p:grpSpPr>
            <p:sp>
              <p:nvSpPr>
                <p:cNvPr id="972"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p>
              </p:txBody>
            </p:sp>
            <p:sp>
              <p:nvSpPr>
                <p:cNvPr id="973"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977" name="Group"/>
              <p:cNvGrpSpPr/>
              <p:nvPr/>
            </p:nvGrpSpPr>
            <p:grpSpPr>
              <a:xfrm>
                <a:off x="348" y="2648835"/>
                <a:ext cx="585412" cy="560012"/>
                <a:chOff x="0" y="0"/>
                <a:chExt cx="585411" cy="560011"/>
              </a:xfrm>
            </p:grpSpPr>
            <p:sp>
              <p:nvSpPr>
                <p:cNvPr id="975"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p>
              </p:txBody>
            </p:sp>
            <p:sp>
              <p:nvSpPr>
                <p:cNvPr id="976"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nvGrpSpPr>
              <p:cNvPr id="980" name="Group"/>
              <p:cNvGrpSpPr/>
              <p:nvPr/>
            </p:nvGrpSpPr>
            <p:grpSpPr>
              <a:xfrm>
                <a:off x="0" y="4414725"/>
                <a:ext cx="585412" cy="560012"/>
                <a:chOff x="0" y="0"/>
                <a:chExt cx="585411" cy="560011"/>
              </a:xfrm>
            </p:grpSpPr>
            <p:sp>
              <p:nvSpPr>
                <p:cNvPr id="978"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p>
              </p:txBody>
            </p:sp>
            <p:sp>
              <p:nvSpPr>
                <p:cNvPr id="979"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nvGrpSpPr>
              <p:cNvPr id="983" name="Group"/>
              <p:cNvGrpSpPr/>
              <p:nvPr/>
            </p:nvGrpSpPr>
            <p:grpSpPr>
              <a:xfrm>
                <a:off x="529418" y="5974595"/>
                <a:ext cx="585412" cy="560012"/>
                <a:chOff x="0" y="0"/>
                <a:chExt cx="585411" cy="560011"/>
              </a:xfrm>
            </p:grpSpPr>
            <p:sp>
              <p:nvSpPr>
                <p:cNvPr id="981"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p>
              </p:txBody>
            </p:sp>
            <p:sp>
              <p:nvSpPr>
                <p:cNvPr id="982"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5</a:t>
                  </a:r>
                </a:p>
              </p:txBody>
            </p:sp>
          </p:grpSp>
          <p:grpSp>
            <p:nvGrpSpPr>
              <p:cNvPr id="986" name="Group"/>
              <p:cNvGrpSpPr/>
              <p:nvPr/>
            </p:nvGrpSpPr>
            <p:grpSpPr>
              <a:xfrm>
                <a:off x="1382583" y="7109723"/>
                <a:ext cx="585413" cy="560012"/>
                <a:chOff x="0" y="0"/>
                <a:chExt cx="585411" cy="560011"/>
              </a:xfrm>
            </p:grpSpPr>
            <p:sp>
              <p:nvSpPr>
                <p:cNvPr id="984"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p>
              </p:txBody>
            </p:sp>
            <p:sp>
              <p:nvSpPr>
                <p:cNvPr id="985"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dirty="0">
                      <a:solidFill>
                        <a:schemeClr val="bg1"/>
                      </a:solidFill>
                    </a:rPr>
                    <a:t>6</a:t>
                  </a:r>
                </a:p>
              </p:txBody>
            </p:sp>
          </p:grpSp>
        </p:grpSp>
        <p:grpSp>
          <p:nvGrpSpPr>
            <p:cNvPr id="990" name="Group"/>
            <p:cNvGrpSpPr/>
            <p:nvPr/>
          </p:nvGrpSpPr>
          <p:grpSpPr>
            <a:xfrm>
              <a:off x="14420674" y="200444"/>
              <a:ext cx="585413" cy="560012"/>
              <a:chOff x="0" y="0"/>
              <a:chExt cx="585411" cy="560011"/>
            </a:xfrm>
          </p:grpSpPr>
          <p:sp>
            <p:nvSpPr>
              <p:cNvPr id="988"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p>
            </p:txBody>
          </p:sp>
          <p:sp>
            <p:nvSpPr>
              <p:cNvPr id="989"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dirty="0">
                    <a:solidFill>
                      <a:schemeClr val="bg1"/>
                    </a:solidFill>
                  </a:rPr>
                  <a:t>6</a:t>
                </a:r>
              </a:p>
            </p:txBody>
          </p:sp>
        </p:grpSp>
        <p:grpSp>
          <p:nvGrpSpPr>
            <p:cNvPr id="993" name="Group"/>
            <p:cNvGrpSpPr/>
            <p:nvPr/>
          </p:nvGrpSpPr>
          <p:grpSpPr>
            <a:xfrm>
              <a:off x="15303270" y="1289409"/>
              <a:ext cx="585412" cy="560013"/>
              <a:chOff x="0" y="0"/>
              <a:chExt cx="585411" cy="560011"/>
            </a:xfrm>
          </p:grpSpPr>
          <p:sp>
            <p:nvSpPr>
              <p:cNvPr id="991"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p>
            </p:txBody>
          </p:sp>
          <p:sp>
            <p:nvSpPr>
              <p:cNvPr id="992"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7</a:t>
                </a:r>
              </a:p>
            </p:txBody>
          </p:sp>
        </p:grpSp>
        <p:grpSp>
          <p:nvGrpSpPr>
            <p:cNvPr id="996" name="Group"/>
            <p:cNvGrpSpPr/>
            <p:nvPr/>
          </p:nvGrpSpPr>
          <p:grpSpPr>
            <a:xfrm>
              <a:off x="15773827" y="2849279"/>
              <a:ext cx="585413" cy="560012"/>
              <a:chOff x="0" y="0"/>
              <a:chExt cx="585411" cy="560011"/>
            </a:xfrm>
          </p:grpSpPr>
          <p:sp>
            <p:nvSpPr>
              <p:cNvPr id="994"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p>
            </p:txBody>
          </p:sp>
          <p:sp>
            <p:nvSpPr>
              <p:cNvPr id="995"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8</a:t>
                </a:r>
              </a:p>
            </p:txBody>
          </p:sp>
        </p:grpSp>
        <p:grpSp>
          <p:nvGrpSpPr>
            <p:cNvPr id="999" name="Group"/>
            <p:cNvGrpSpPr/>
            <p:nvPr/>
          </p:nvGrpSpPr>
          <p:grpSpPr>
            <a:xfrm>
              <a:off x="15773479" y="4615169"/>
              <a:ext cx="585412" cy="560012"/>
              <a:chOff x="0" y="0"/>
              <a:chExt cx="585411" cy="560011"/>
            </a:xfrm>
          </p:grpSpPr>
          <p:sp>
            <p:nvSpPr>
              <p:cNvPr id="997"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p>
            </p:txBody>
          </p:sp>
          <p:sp>
            <p:nvSpPr>
              <p:cNvPr id="998"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9</a:t>
                </a:r>
              </a:p>
            </p:txBody>
          </p:sp>
        </p:grpSp>
        <p:grpSp>
          <p:nvGrpSpPr>
            <p:cNvPr id="1002" name="Group"/>
            <p:cNvGrpSpPr/>
            <p:nvPr/>
          </p:nvGrpSpPr>
          <p:grpSpPr>
            <a:xfrm>
              <a:off x="15272794" y="6175039"/>
              <a:ext cx="585413" cy="560012"/>
              <a:chOff x="0" y="0"/>
              <a:chExt cx="585411" cy="560011"/>
            </a:xfrm>
          </p:grpSpPr>
          <p:sp>
            <p:nvSpPr>
              <p:cNvPr id="1000"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p>
            </p:txBody>
          </p:sp>
          <p:sp>
            <p:nvSpPr>
              <p:cNvPr id="1001"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10</a:t>
                </a:r>
              </a:p>
            </p:txBody>
          </p:sp>
        </p:grpSp>
        <p:grpSp>
          <p:nvGrpSpPr>
            <p:cNvPr id="1005" name="Group"/>
            <p:cNvGrpSpPr/>
            <p:nvPr/>
          </p:nvGrpSpPr>
          <p:grpSpPr>
            <a:xfrm>
              <a:off x="14389501" y="7310167"/>
              <a:ext cx="585412" cy="560013"/>
              <a:chOff x="0" y="0"/>
              <a:chExt cx="585411" cy="560011"/>
            </a:xfrm>
          </p:grpSpPr>
          <p:sp>
            <p:nvSpPr>
              <p:cNvPr id="1003"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p>
            </p:txBody>
          </p:sp>
          <p:sp>
            <p:nvSpPr>
              <p:cNvPr id="1004" name="Venn diagram"/>
              <p:cNvSpPr txBox="1"/>
              <p:nvPr/>
            </p:nvSpPr>
            <p:spPr>
              <a:xfrm>
                <a:off x="0" y="101519"/>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11</a:t>
                </a:r>
              </a:p>
            </p:txBody>
          </p:sp>
        </p:grpSp>
        <p:sp>
          <p:nvSpPr>
            <p:cNvPr id="100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80382" y="209132"/>
              <a:ext cx="5471228"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defRPr sz="2400">
                  <a:solidFill>
                    <a:srgbClr val="535353"/>
                  </a:solidFill>
                  <a:latin typeface="+mn-lt"/>
                  <a:ea typeface="+mn-ea"/>
                  <a:cs typeface="+mn-cs"/>
                  <a:sym typeface="DM Sans Regular"/>
                </a:defRPr>
              </a:lvl1pPr>
            </a:lstStyle>
            <a:p>
              <a:r>
                <a:rPr>
                  <a:solidFill>
                    <a:schemeClr val="tx2"/>
                  </a:solidFill>
                </a:rPr>
                <a:t>Research and know your audience!</a:t>
              </a:r>
            </a:p>
          </p:txBody>
        </p:sp>
        <p:sp>
          <p:nvSpPr>
            <p:cNvPr id="100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6711" y="1079983"/>
              <a:ext cx="5471228"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defRPr sz="2400">
                  <a:solidFill>
                    <a:srgbClr val="535353"/>
                  </a:solidFill>
                  <a:latin typeface="+mn-lt"/>
                  <a:ea typeface="+mn-ea"/>
                  <a:cs typeface="+mn-cs"/>
                  <a:sym typeface="DM Sans Regular"/>
                </a:defRPr>
              </a:lvl1pPr>
            </a:lstStyle>
            <a:p>
              <a:r>
                <a:rPr>
                  <a:solidFill>
                    <a:schemeClr val="tx2"/>
                  </a:solidFill>
                </a:rPr>
                <a:t>Only choose to utilize the same platforms as your audience</a:t>
              </a:r>
            </a:p>
          </p:txBody>
        </p:sp>
        <p:sp>
          <p:nvSpPr>
            <p:cNvPr id="100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22724" y="2670495"/>
              <a:ext cx="4584262"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defRPr sz="2400">
                  <a:solidFill>
                    <a:srgbClr val="535353"/>
                  </a:solidFill>
                  <a:latin typeface="+mn-lt"/>
                  <a:ea typeface="+mn-ea"/>
                  <a:cs typeface="+mn-cs"/>
                  <a:sym typeface="DM Sans Regular"/>
                </a:defRPr>
              </a:lvl1pPr>
            </a:lstStyle>
            <a:p>
              <a:r>
                <a:rPr>
                  <a:solidFill>
                    <a:schemeClr val="tx2"/>
                  </a:solidFill>
                </a:rPr>
                <a:t>Start your key performance indicators (KPIs)</a:t>
              </a:r>
            </a:p>
          </p:txBody>
        </p:sp>
        <p:sp>
          <p:nvSpPr>
            <p:cNvPr id="100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22724" y="4450674"/>
              <a:ext cx="4584262"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defRPr sz="2400">
                  <a:solidFill>
                    <a:srgbClr val="535353"/>
                  </a:solidFill>
                  <a:latin typeface="+mn-lt"/>
                  <a:ea typeface="+mn-ea"/>
                  <a:cs typeface="+mn-cs"/>
                  <a:sym typeface="DM Sans Regular"/>
                </a:defRPr>
              </a:lvl1pPr>
            </a:lstStyle>
            <a:p>
              <a:r>
                <a:rPr>
                  <a:solidFill>
                    <a:schemeClr val="tx2"/>
                  </a:solidFill>
                </a:rPr>
                <a:t>Write a social media marketing playbook</a:t>
              </a:r>
            </a:p>
          </p:txBody>
        </p:sp>
        <p:sp>
          <p:nvSpPr>
            <p:cNvPr id="101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326145" y="5813694"/>
              <a:ext cx="5235561" cy="12105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defRPr sz="2400">
                  <a:solidFill>
                    <a:srgbClr val="535353"/>
                  </a:solidFill>
                  <a:latin typeface="+mn-lt"/>
                  <a:ea typeface="+mn-ea"/>
                  <a:cs typeface="+mn-cs"/>
                  <a:sym typeface="DM Sans Regular"/>
                </a:defRPr>
              </a:lvl1pPr>
            </a:lstStyle>
            <a:p>
              <a:r>
                <a:rPr>
                  <a:solidFill>
                    <a:schemeClr val="tx2"/>
                  </a:solidFill>
                </a:rPr>
                <a:t>Align the members of your company around this plan. Who is responsible for what?</a:t>
              </a:r>
            </a:p>
          </p:txBody>
        </p:sp>
        <p:sp>
          <p:nvSpPr>
            <p:cNvPr id="101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0" y="7187936"/>
              <a:ext cx="6264138"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r">
                <a:defRPr sz="2400">
                  <a:solidFill>
                    <a:srgbClr val="535353"/>
                  </a:solidFill>
                  <a:latin typeface="+mn-lt"/>
                  <a:ea typeface="+mn-ea"/>
                  <a:cs typeface="+mn-cs"/>
                  <a:sym typeface="DM Sans Regular"/>
                </a:defRPr>
              </a:lvl1pPr>
            </a:lstStyle>
            <a:p>
              <a:r>
                <a:rPr dirty="0">
                  <a:solidFill>
                    <a:schemeClr val="tx2"/>
                  </a:solidFill>
                </a:rPr>
                <a:t>Take 30-60 minutes at the beginning of each week to schedule all contents</a:t>
              </a:r>
            </a:p>
          </p:txBody>
        </p:sp>
        <p:sp>
          <p:nvSpPr>
            <p:cNvPr id="101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394897" y="0"/>
              <a:ext cx="6137311"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535353"/>
                  </a:solidFill>
                  <a:latin typeface="+mn-lt"/>
                  <a:ea typeface="+mn-ea"/>
                  <a:cs typeface="+mn-cs"/>
                  <a:sym typeface="DM Sans Regular"/>
                </a:defRPr>
              </a:lvl1pPr>
            </a:lstStyle>
            <a:p>
              <a:r>
                <a:rPr>
                  <a:solidFill>
                    <a:schemeClr val="tx2"/>
                  </a:solidFill>
                </a:rPr>
                <a:t>Create a content bank using A S spreadsheet of all posts and publications</a:t>
              </a:r>
            </a:p>
          </p:txBody>
        </p:sp>
        <p:sp>
          <p:nvSpPr>
            <p:cNvPr id="101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311120" y="1124915"/>
              <a:ext cx="4584263"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535353"/>
                  </a:solidFill>
                  <a:latin typeface="+mn-lt"/>
                  <a:ea typeface="+mn-ea"/>
                  <a:cs typeface="+mn-cs"/>
                  <a:sym typeface="DM Sans Regular"/>
                </a:defRPr>
              </a:lvl1pPr>
            </a:lstStyle>
            <a:p>
              <a:r>
                <a:rPr>
                  <a:solidFill>
                    <a:schemeClr val="tx2"/>
                  </a:solidFill>
                </a:rPr>
                <a:t>Post relevant content relating to newsworthy topics</a:t>
              </a:r>
            </a:p>
          </p:txBody>
        </p:sp>
        <p:sp>
          <p:nvSpPr>
            <p:cNvPr id="101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750470" y="2473645"/>
              <a:ext cx="4861031" cy="12105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535353"/>
                  </a:solidFill>
                  <a:latin typeface="+mn-lt"/>
                  <a:ea typeface="+mn-ea"/>
                  <a:cs typeface="+mn-cs"/>
                  <a:sym typeface="DM Sans Regular"/>
                </a:defRPr>
              </a:lvl1pPr>
            </a:lstStyle>
            <a:p>
              <a:r>
                <a:rPr>
                  <a:solidFill>
                    <a:schemeClr val="tx2"/>
                  </a:solidFill>
                </a:rPr>
                <a:t>Treat all social channels separately and don't post the same message on every one</a:t>
              </a:r>
            </a:p>
          </p:txBody>
        </p:sp>
        <p:sp>
          <p:nvSpPr>
            <p:cNvPr id="101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737489" y="4405171"/>
              <a:ext cx="4584263"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535353"/>
                  </a:solidFill>
                  <a:latin typeface="+mn-lt"/>
                  <a:ea typeface="+mn-ea"/>
                  <a:cs typeface="+mn-cs"/>
                  <a:sym typeface="DM Sans Regular"/>
                </a:defRPr>
              </a:lvl1pPr>
            </a:lstStyle>
            <a:p>
              <a:r>
                <a:rPr>
                  <a:solidFill>
                    <a:schemeClr val="tx2"/>
                  </a:solidFill>
                </a:rPr>
                <a:t>Assign someone to act as a customer service rep</a:t>
              </a:r>
            </a:p>
          </p:txBody>
        </p:sp>
        <p:sp>
          <p:nvSpPr>
            <p:cNvPr id="101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212128" y="6213436"/>
              <a:ext cx="4584262" cy="4719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535353"/>
                  </a:solidFill>
                  <a:latin typeface="+mn-lt"/>
                  <a:ea typeface="+mn-ea"/>
                  <a:cs typeface="+mn-cs"/>
                  <a:sym typeface="DM Sans Regular"/>
                </a:defRPr>
              </a:lvl1pPr>
            </a:lstStyle>
            <a:p>
              <a:r>
                <a:rPr>
                  <a:solidFill>
                    <a:schemeClr val="tx2"/>
                  </a:solidFill>
                </a:rPr>
                <a:t>Schedule reporting!</a:t>
              </a:r>
            </a:p>
          </p:txBody>
        </p:sp>
        <p:sp>
          <p:nvSpPr>
            <p:cNvPr id="101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368364" y="7156676"/>
              <a:ext cx="4584262"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400">
                  <a:solidFill>
                    <a:srgbClr val="535353"/>
                  </a:solidFill>
                  <a:latin typeface="+mn-lt"/>
                  <a:ea typeface="+mn-ea"/>
                  <a:cs typeface="+mn-cs"/>
                  <a:sym typeface="DM Sans Regular"/>
                </a:defRPr>
              </a:lvl1pPr>
            </a:lstStyle>
            <a:p>
              <a:r>
                <a:rPr>
                  <a:solidFill>
                    <a:schemeClr val="tx2"/>
                  </a:solidFill>
                </a:rPr>
                <a:t>Analyse your plan on a regular basis</a:t>
              </a:r>
            </a:p>
          </p:txBody>
        </p:sp>
      </p:grpSp>
      <p:sp>
        <p:nvSpPr>
          <p:cNvPr id="1019" name="Venn diagram"/>
          <p:cNvSpPr txBox="1"/>
          <p:nvPr/>
        </p:nvSpPr>
        <p:spPr>
          <a:xfrm>
            <a:off x="6912434" y="1531030"/>
            <a:ext cx="10559132"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dirty="0">
                <a:solidFill>
                  <a:schemeClr val="tx1"/>
                </a:solidFill>
              </a:rPr>
              <a:t>12 Step to Success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4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684439" y="5142344"/>
            <a:ext cx="9175747" cy="52732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400">
                <a:solidFill>
                  <a:srgbClr val="535353"/>
                </a:solidFill>
                <a:latin typeface="+mn-lt"/>
                <a:ea typeface="+mn-ea"/>
                <a:cs typeface="+mn-cs"/>
                <a:sym typeface="DM Sans Regular"/>
              </a:defRPr>
            </a:pPr>
            <a:r>
              <a:rPr dirty="0">
                <a:solidFill>
                  <a:schemeClr val="tx2"/>
                </a:solidFill>
              </a:rPr>
              <a:t>Marketing strategy is a process that can allow an organization to concentrate its limited resources on the greatest opportunities to increase sales and achieve a sustainable competitive advantage.</a:t>
            </a:r>
          </a:p>
          <a:p>
            <a:pPr algn="l">
              <a:defRPr sz="2400">
                <a:solidFill>
                  <a:srgbClr val="535353"/>
                </a:solidFill>
                <a:latin typeface="+mn-lt"/>
                <a:ea typeface="+mn-ea"/>
                <a:cs typeface="+mn-cs"/>
                <a:sym typeface="DM Sans Regular"/>
              </a:defRPr>
            </a:pPr>
            <a:endParaRPr dirty="0">
              <a:solidFill>
                <a:schemeClr val="tx2"/>
              </a:solidFill>
            </a:endParaRPr>
          </a:p>
          <a:p>
            <a:pPr algn="l">
              <a:defRPr sz="2400">
                <a:solidFill>
                  <a:srgbClr val="535353"/>
                </a:solidFill>
                <a:latin typeface="+mn-lt"/>
                <a:ea typeface="+mn-ea"/>
                <a:cs typeface="+mn-cs"/>
                <a:sym typeface="DM Sans Regular"/>
              </a:defRPr>
            </a:pPr>
            <a:r>
              <a:rPr dirty="0">
                <a:solidFill>
                  <a:schemeClr val="tx2"/>
                </a:solidFill>
              </a:rPr>
              <a:t>Strategic planning involves an analysis of the company's strategic initial situation prior to the formulation, evaluation and selection of market-oriented competitive position that contributes to the company's goals and marketing objectives.</a:t>
            </a:r>
          </a:p>
          <a:p>
            <a:pPr algn="l">
              <a:defRPr sz="2400">
                <a:solidFill>
                  <a:srgbClr val="535353"/>
                </a:solidFill>
                <a:latin typeface="+mn-lt"/>
                <a:ea typeface="+mn-ea"/>
                <a:cs typeface="+mn-cs"/>
                <a:sym typeface="DM Sans Regular"/>
              </a:defRPr>
            </a:pPr>
            <a:endParaRPr dirty="0">
              <a:solidFill>
                <a:schemeClr val="tx2"/>
              </a:solidFill>
            </a:endParaRPr>
          </a:p>
          <a:p>
            <a:pPr algn="l">
              <a:defRPr sz="2400">
                <a:solidFill>
                  <a:srgbClr val="535353"/>
                </a:solidFill>
                <a:latin typeface="+mn-lt"/>
                <a:ea typeface="+mn-ea"/>
                <a:cs typeface="+mn-cs"/>
                <a:sym typeface="DM Sans Regular"/>
              </a:defRPr>
            </a:pPr>
            <a:r>
              <a:rPr dirty="0">
                <a:solidFill>
                  <a:schemeClr val="tx2"/>
                </a:solidFill>
              </a:rPr>
              <a:t>Strategic marketing, as a distinct field of study emerged in the 1970s and 80s, and built on strategic management that preceded it. Marketing strategy highlights the role of marketing as a link between the organization and its customers.</a:t>
            </a:r>
          </a:p>
        </p:txBody>
      </p:sp>
      <p:sp>
        <p:nvSpPr>
          <p:cNvPr id="45" name="Venn diagram"/>
          <p:cNvSpPr txBox="1"/>
          <p:nvPr/>
        </p:nvSpPr>
        <p:spPr>
          <a:xfrm>
            <a:off x="13673689" y="2536921"/>
            <a:ext cx="6829001"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a:solidFill>
                  <a:schemeClr val="tx1"/>
                </a:solidFill>
              </a:rPr>
              <a:t>Marketing Strategy Pentagon</a:t>
            </a:r>
          </a:p>
        </p:txBody>
      </p:sp>
      <p:sp>
        <p:nvSpPr>
          <p:cNvPr id="46" name="Shape"/>
          <p:cNvSpPr/>
          <p:nvPr/>
        </p:nvSpPr>
        <p:spPr>
          <a:xfrm>
            <a:off x="3823574" y="3224077"/>
            <a:ext cx="7101784" cy="6793693"/>
          </a:xfrm>
          <a:custGeom>
            <a:avLst/>
            <a:gdLst/>
            <a:ahLst/>
            <a:cxnLst>
              <a:cxn ang="0">
                <a:pos x="wd2" y="hd2"/>
              </a:cxn>
              <a:cxn ang="5400000">
                <a:pos x="wd2" y="hd2"/>
              </a:cxn>
              <a:cxn ang="10800000">
                <a:pos x="wd2" y="hd2"/>
              </a:cxn>
              <a:cxn ang="16200000">
                <a:pos x="wd2" y="hd2"/>
              </a:cxn>
            </a:cxnLst>
            <a:rect l="0" t="0" r="r" b="b"/>
            <a:pathLst>
              <a:path w="21562" h="21597" extrusionOk="0">
                <a:moveTo>
                  <a:pt x="320" y="7742"/>
                </a:moveTo>
                <a:lnTo>
                  <a:pt x="10333" y="145"/>
                </a:lnTo>
                <a:cubicBezTo>
                  <a:pt x="10467" y="51"/>
                  <a:pt x="10625" y="0"/>
                  <a:pt x="10787" y="0"/>
                </a:cubicBezTo>
                <a:cubicBezTo>
                  <a:pt x="10959" y="-1"/>
                  <a:pt x="11127" y="55"/>
                  <a:pt x="11268" y="159"/>
                </a:cubicBezTo>
                <a:lnTo>
                  <a:pt x="21195" y="7726"/>
                </a:lnTo>
                <a:cubicBezTo>
                  <a:pt x="21354" y="7851"/>
                  <a:pt x="21470" y="8028"/>
                  <a:pt x="21526" y="8228"/>
                </a:cubicBezTo>
                <a:cubicBezTo>
                  <a:pt x="21581" y="8428"/>
                  <a:pt x="21573" y="8641"/>
                  <a:pt x="21503" y="8836"/>
                </a:cubicBezTo>
                <a:lnTo>
                  <a:pt x="17716" y="21029"/>
                </a:lnTo>
                <a:cubicBezTo>
                  <a:pt x="17657" y="21192"/>
                  <a:pt x="17553" y="21333"/>
                  <a:pt x="17417" y="21434"/>
                </a:cubicBezTo>
                <a:cubicBezTo>
                  <a:pt x="17280" y="21536"/>
                  <a:pt x="17117" y="21592"/>
                  <a:pt x="16949" y="21597"/>
                </a:cubicBezTo>
                <a:lnTo>
                  <a:pt x="4674" y="21597"/>
                </a:lnTo>
                <a:cubicBezTo>
                  <a:pt x="4488" y="21599"/>
                  <a:pt x="4307" y="21540"/>
                  <a:pt x="4155" y="21428"/>
                </a:cubicBezTo>
                <a:cubicBezTo>
                  <a:pt x="4022" y="21331"/>
                  <a:pt x="3918" y="21197"/>
                  <a:pt x="3854" y="21041"/>
                </a:cubicBezTo>
                <a:lnTo>
                  <a:pt x="63" y="8794"/>
                </a:lnTo>
                <a:cubicBezTo>
                  <a:pt x="-7" y="8612"/>
                  <a:pt x="-19" y="8411"/>
                  <a:pt x="28" y="8221"/>
                </a:cubicBezTo>
                <a:cubicBezTo>
                  <a:pt x="75" y="8033"/>
                  <a:pt x="177" y="7865"/>
                  <a:pt x="320" y="7742"/>
                </a:cubicBezTo>
                <a:close/>
              </a:path>
            </a:pathLst>
          </a:custGeom>
          <a:solidFill>
            <a:schemeClr val="accent5"/>
          </a:solidFill>
          <a:ln w="12700">
            <a:miter lim="400000"/>
          </a:ln>
        </p:spPr>
        <p:txBody>
          <a:bodyPr lIns="45718" tIns="45718" rIns="45718" bIns="45718"/>
          <a:lstStyle/>
          <a:p>
            <a:pPr>
              <a:defRPr>
                <a:solidFill>
                  <a:srgbClr val="525455"/>
                </a:solidFill>
              </a:defRPr>
            </a:pPr>
            <a:endParaRPr/>
          </a:p>
        </p:txBody>
      </p:sp>
      <p:sp>
        <p:nvSpPr>
          <p:cNvPr id="47" name="Venn diagram"/>
          <p:cNvSpPr txBox="1"/>
          <p:nvPr/>
        </p:nvSpPr>
        <p:spPr>
          <a:xfrm>
            <a:off x="572361" y="5648404"/>
            <a:ext cx="25806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Government</a:t>
            </a:r>
          </a:p>
        </p:txBody>
      </p:sp>
      <p:sp>
        <p:nvSpPr>
          <p:cNvPr id="48" name="Venn diagram"/>
          <p:cNvSpPr txBox="1"/>
          <p:nvPr/>
        </p:nvSpPr>
        <p:spPr>
          <a:xfrm>
            <a:off x="11493379" y="5648404"/>
            <a:ext cx="173794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Currency</a:t>
            </a:r>
          </a:p>
        </p:txBody>
      </p:sp>
      <p:sp>
        <p:nvSpPr>
          <p:cNvPr id="49" name="Venn diagram"/>
          <p:cNvSpPr txBox="1"/>
          <p:nvPr/>
        </p:nvSpPr>
        <p:spPr>
          <a:xfrm>
            <a:off x="6084160" y="2210937"/>
            <a:ext cx="25806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Customer</a:t>
            </a:r>
          </a:p>
        </p:txBody>
      </p:sp>
      <p:sp>
        <p:nvSpPr>
          <p:cNvPr id="50" name="Venn diagram"/>
          <p:cNvSpPr txBox="1"/>
          <p:nvPr/>
        </p:nvSpPr>
        <p:spPr>
          <a:xfrm>
            <a:off x="3908228" y="10699844"/>
            <a:ext cx="25806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Company</a:t>
            </a:r>
          </a:p>
        </p:txBody>
      </p:sp>
      <p:sp>
        <p:nvSpPr>
          <p:cNvPr id="51" name="Venn diagram"/>
          <p:cNvSpPr txBox="1"/>
          <p:nvPr/>
        </p:nvSpPr>
        <p:spPr>
          <a:xfrm>
            <a:off x="8097412" y="10699844"/>
            <a:ext cx="25806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Competitor</a:t>
            </a:r>
          </a:p>
        </p:txBody>
      </p:sp>
      <p:sp>
        <p:nvSpPr>
          <p:cNvPr id="52" name="Line"/>
          <p:cNvSpPr/>
          <p:nvPr/>
        </p:nvSpPr>
        <p:spPr>
          <a:xfrm flipV="1">
            <a:off x="5561037" y="6029024"/>
            <a:ext cx="4865388" cy="3544434"/>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3" name="Line"/>
          <p:cNvSpPr/>
          <p:nvPr/>
        </p:nvSpPr>
        <p:spPr>
          <a:xfrm flipV="1">
            <a:off x="9485143" y="6125071"/>
            <a:ext cx="1113655" cy="3351324"/>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4" name="Line"/>
          <p:cNvSpPr/>
          <p:nvPr/>
        </p:nvSpPr>
        <p:spPr>
          <a:xfrm flipH="1">
            <a:off x="5616229" y="9749613"/>
            <a:ext cx="3523058" cy="1"/>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5" name="Line"/>
          <p:cNvSpPr/>
          <p:nvPr/>
        </p:nvSpPr>
        <p:spPr>
          <a:xfrm flipH="1" flipV="1">
            <a:off x="4179554" y="6122305"/>
            <a:ext cx="1065937" cy="3355169"/>
          </a:xfrm>
          <a:prstGeom prst="line">
            <a:avLst/>
          </a:prstGeom>
          <a:ln w="25400">
            <a:solidFill>
              <a:srgbClr val="C3C5BE">
                <a:alpha val="50000"/>
              </a:srgbClr>
            </a:solidFill>
            <a:custDash>
              <a:ds d="200000" sp="200000"/>
            </a:custDash>
            <a:miter lim="400000"/>
          </a:ln>
        </p:spPr>
        <p:txBody>
          <a:bodyPr lIns="45718" tIns="45718" rIns="45718" bIns="45718"/>
          <a:lstStyle/>
          <a:p>
            <a:pPr>
              <a:defRPr>
                <a:solidFill>
                  <a:srgbClr val="525455"/>
                </a:solidFill>
              </a:defRPr>
            </a:pPr>
            <a:endParaRPr/>
          </a:p>
        </p:txBody>
      </p:sp>
      <p:sp>
        <p:nvSpPr>
          <p:cNvPr id="56" name="Line"/>
          <p:cNvSpPr/>
          <p:nvPr/>
        </p:nvSpPr>
        <p:spPr>
          <a:xfrm flipV="1">
            <a:off x="4299532" y="3638679"/>
            <a:ext cx="2878772" cy="2053263"/>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7" name="Line"/>
          <p:cNvSpPr/>
          <p:nvPr/>
        </p:nvSpPr>
        <p:spPr>
          <a:xfrm>
            <a:off x="7596900" y="3628825"/>
            <a:ext cx="2889782" cy="211059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8" name="Line"/>
          <p:cNvSpPr/>
          <p:nvPr/>
        </p:nvSpPr>
        <p:spPr>
          <a:xfrm flipH="1">
            <a:off x="5424575" y="3751265"/>
            <a:ext cx="1845708" cy="569343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59" name="Line"/>
          <p:cNvSpPr/>
          <p:nvPr/>
        </p:nvSpPr>
        <p:spPr>
          <a:xfrm>
            <a:off x="7460200" y="3756729"/>
            <a:ext cx="1830027" cy="570910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60" name="Line"/>
          <p:cNvSpPr/>
          <p:nvPr/>
        </p:nvSpPr>
        <p:spPr>
          <a:xfrm flipV="1">
            <a:off x="4389457" y="5899832"/>
            <a:ext cx="5997101" cy="1"/>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61" name="Line"/>
          <p:cNvSpPr/>
          <p:nvPr/>
        </p:nvSpPr>
        <p:spPr>
          <a:xfrm>
            <a:off x="4345334" y="6035880"/>
            <a:ext cx="4811193" cy="355445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62" name="Venn diagram"/>
          <p:cNvSpPr txBox="1"/>
          <p:nvPr/>
        </p:nvSpPr>
        <p:spPr>
          <a:xfrm>
            <a:off x="6084160" y="6260809"/>
            <a:ext cx="258061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400">
                <a:solidFill>
                  <a:srgbClr val="000000"/>
                </a:solidFill>
              </a:defRPr>
            </a:pPr>
            <a:r>
              <a:rPr dirty="0">
                <a:solidFill>
                  <a:schemeClr val="tx1"/>
                </a:solidFill>
              </a:rPr>
              <a:t>Marketing Strategy</a:t>
            </a:r>
          </a:p>
          <a:p>
            <a:pPr>
              <a:defRPr sz="2400">
                <a:solidFill>
                  <a:srgbClr val="000000"/>
                </a:solidFill>
              </a:defRPr>
            </a:pPr>
            <a:r>
              <a:rPr dirty="0">
                <a:solidFill>
                  <a:schemeClr val="tx1"/>
                </a:solidFill>
              </a:rPr>
              <a:t>Pentagon</a:t>
            </a:r>
          </a:p>
        </p:txBody>
      </p:sp>
      <p:sp>
        <p:nvSpPr>
          <p:cNvPr id="63" name="Circle"/>
          <p:cNvSpPr/>
          <p:nvPr/>
        </p:nvSpPr>
        <p:spPr>
          <a:xfrm>
            <a:off x="6653404" y="2797905"/>
            <a:ext cx="1442264" cy="1442264"/>
          </a:xfrm>
          <a:prstGeom prst="ellipse">
            <a:avLst/>
          </a:prstGeom>
          <a:solidFill>
            <a:schemeClr val="accent1"/>
          </a:solidFill>
          <a:ln w="12700">
            <a:miter lim="400000"/>
          </a:ln>
        </p:spPr>
        <p:txBody>
          <a:bodyPr lIns="0" tIns="0" rIns="0" bIns="0" anchor="ctr"/>
          <a:lstStyle/>
          <a:p>
            <a:pPr>
              <a:defRPr>
                <a:solidFill>
                  <a:srgbClr val="525455"/>
                </a:solidFill>
              </a:defRPr>
            </a:pPr>
            <a:endParaRPr/>
          </a:p>
        </p:txBody>
      </p:sp>
      <p:sp>
        <p:nvSpPr>
          <p:cNvPr id="64" name="Circle"/>
          <p:cNvSpPr/>
          <p:nvPr/>
        </p:nvSpPr>
        <p:spPr>
          <a:xfrm>
            <a:off x="9930004" y="5185505"/>
            <a:ext cx="1442264" cy="1442264"/>
          </a:xfrm>
          <a:prstGeom prst="ellipse">
            <a:avLst/>
          </a:prstGeom>
          <a:solidFill>
            <a:schemeClr val="accent4"/>
          </a:solidFill>
          <a:ln w="12700">
            <a:miter lim="400000"/>
          </a:ln>
        </p:spPr>
        <p:txBody>
          <a:bodyPr lIns="0" tIns="0" rIns="0" bIns="0" anchor="ctr"/>
          <a:lstStyle/>
          <a:p>
            <a:pPr>
              <a:defRPr>
                <a:solidFill>
                  <a:srgbClr val="525455"/>
                </a:solidFill>
              </a:defRPr>
            </a:pPr>
            <a:endParaRPr/>
          </a:p>
        </p:txBody>
      </p:sp>
      <p:sp>
        <p:nvSpPr>
          <p:cNvPr id="65" name="Circle"/>
          <p:cNvSpPr/>
          <p:nvPr/>
        </p:nvSpPr>
        <p:spPr>
          <a:xfrm>
            <a:off x="3376664" y="5178700"/>
            <a:ext cx="1442263" cy="1442264"/>
          </a:xfrm>
          <a:prstGeom prst="ellipse">
            <a:avLst/>
          </a:prstGeom>
          <a:solidFill>
            <a:schemeClr val="accent2"/>
          </a:solidFill>
          <a:ln w="12700">
            <a:miter lim="400000"/>
          </a:ln>
        </p:spPr>
        <p:txBody>
          <a:bodyPr lIns="0" tIns="0" rIns="0" bIns="0" anchor="ctr"/>
          <a:lstStyle/>
          <a:p>
            <a:pPr>
              <a:defRPr>
                <a:solidFill>
                  <a:srgbClr val="525455"/>
                </a:solidFill>
              </a:defRPr>
            </a:pPr>
            <a:endParaRPr/>
          </a:p>
        </p:txBody>
      </p:sp>
      <p:sp>
        <p:nvSpPr>
          <p:cNvPr id="66" name="Circle"/>
          <p:cNvSpPr/>
          <p:nvPr/>
        </p:nvSpPr>
        <p:spPr>
          <a:xfrm>
            <a:off x="4477402" y="9093427"/>
            <a:ext cx="1442264" cy="1442264"/>
          </a:xfrm>
          <a:prstGeom prst="ellipse">
            <a:avLst/>
          </a:prstGeom>
          <a:solidFill>
            <a:schemeClr val="accent3"/>
          </a:solidFill>
          <a:ln w="12700">
            <a:miter lim="400000"/>
          </a:ln>
        </p:spPr>
        <p:txBody>
          <a:bodyPr lIns="0" tIns="0" rIns="0" bIns="0" anchor="ctr"/>
          <a:lstStyle/>
          <a:p>
            <a:pPr>
              <a:defRPr>
                <a:solidFill>
                  <a:srgbClr val="525455"/>
                </a:solidFill>
              </a:defRPr>
            </a:pPr>
            <a:endParaRPr/>
          </a:p>
        </p:txBody>
      </p:sp>
      <p:sp>
        <p:nvSpPr>
          <p:cNvPr id="67" name="Circle"/>
          <p:cNvSpPr/>
          <p:nvPr/>
        </p:nvSpPr>
        <p:spPr>
          <a:xfrm>
            <a:off x="8666586" y="9093427"/>
            <a:ext cx="1442264" cy="1442264"/>
          </a:xfrm>
          <a:prstGeom prst="ellipse">
            <a:avLst/>
          </a:prstGeom>
          <a:solidFill>
            <a:schemeClr val="accent1"/>
          </a:solidFill>
          <a:ln w="12700">
            <a:miter lim="400000"/>
          </a:ln>
        </p:spPr>
        <p:txBody>
          <a:bodyPr lIns="0" tIns="0" rIns="0" bIns="0" anchor="ctr"/>
          <a:lstStyle/>
          <a:p>
            <a:pPr>
              <a:defRPr>
                <a:solidFill>
                  <a:srgbClr val="525455"/>
                </a:solidFill>
              </a:defRPr>
            </a:pPr>
            <a:endParaRPr/>
          </a:p>
        </p:txBody>
      </p:sp>
      <p:sp>
        <p:nvSpPr>
          <p:cNvPr id="68" name="Freeform 809"/>
          <p:cNvSpPr/>
          <p:nvPr/>
        </p:nvSpPr>
        <p:spPr>
          <a:xfrm>
            <a:off x="10419556" y="5694362"/>
            <a:ext cx="495301" cy="386954"/>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2458" y="7089"/>
                </a:lnTo>
                <a:lnTo>
                  <a:pt x="10800" y="7089"/>
                </a:lnTo>
                <a:cubicBezTo>
                  <a:pt x="10800" y="5044"/>
                  <a:pt x="12110" y="3390"/>
                  <a:pt x="13708" y="3390"/>
                </a:cubicBezTo>
                <a:cubicBezTo>
                  <a:pt x="15306" y="3390"/>
                  <a:pt x="16598" y="5044"/>
                  <a:pt x="16598" y="7089"/>
                </a:cubicBezTo>
                <a:lnTo>
                  <a:pt x="19765" y="7089"/>
                </a:lnTo>
                <a:lnTo>
                  <a:pt x="19765" y="13890"/>
                </a:lnTo>
                <a:cubicBezTo>
                  <a:pt x="19922" y="13920"/>
                  <a:pt x="20065" y="13970"/>
                  <a:pt x="20215" y="14023"/>
                </a:cubicBezTo>
                <a:lnTo>
                  <a:pt x="21600" y="4209"/>
                </a:lnTo>
                <a:lnTo>
                  <a:pt x="3462" y="0"/>
                </a:lnTo>
                <a:close/>
                <a:moveTo>
                  <a:pt x="13708" y="5073"/>
                </a:moveTo>
                <a:cubicBezTo>
                  <a:pt x="12835" y="5073"/>
                  <a:pt x="12115" y="5972"/>
                  <a:pt x="12115" y="7089"/>
                </a:cubicBezTo>
                <a:cubicBezTo>
                  <a:pt x="12115" y="8207"/>
                  <a:pt x="12835" y="9105"/>
                  <a:pt x="13708" y="9105"/>
                </a:cubicBezTo>
                <a:cubicBezTo>
                  <a:pt x="14581" y="9105"/>
                  <a:pt x="15283" y="8207"/>
                  <a:pt x="15283" y="7089"/>
                </a:cubicBezTo>
                <a:cubicBezTo>
                  <a:pt x="15283" y="5972"/>
                  <a:pt x="14581" y="5073"/>
                  <a:pt x="13708" y="5073"/>
                </a:cubicBezTo>
                <a:close/>
                <a:moveTo>
                  <a:pt x="0" y="8773"/>
                </a:moveTo>
                <a:lnTo>
                  <a:pt x="0" y="21600"/>
                </a:lnTo>
                <a:lnTo>
                  <a:pt x="16408" y="21600"/>
                </a:lnTo>
                <a:cubicBezTo>
                  <a:pt x="15868" y="20778"/>
                  <a:pt x="15542" y="19720"/>
                  <a:pt x="15542" y="18565"/>
                </a:cubicBezTo>
                <a:cubicBezTo>
                  <a:pt x="15542" y="16309"/>
                  <a:pt x="16795" y="14422"/>
                  <a:pt x="18450" y="13957"/>
                </a:cubicBezTo>
                <a:lnTo>
                  <a:pt x="18450" y="8773"/>
                </a:lnTo>
                <a:lnTo>
                  <a:pt x="16287" y="8773"/>
                </a:lnTo>
                <a:cubicBezTo>
                  <a:pt x="15806" y="9972"/>
                  <a:pt x="14831" y="10811"/>
                  <a:pt x="13708" y="10811"/>
                </a:cubicBezTo>
                <a:cubicBezTo>
                  <a:pt x="12584" y="10811"/>
                  <a:pt x="11610" y="9972"/>
                  <a:pt x="11129" y="8773"/>
                </a:cubicBezTo>
                <a:lnTo>
                  <a:pt x="0" y="8773"/>
                </a:lnTo>
                <a:close/>
                <a:moveTo>
                  <a:pt x="9225" y="11143"/>
                </a:moveTo>
                <a:cubicBezTo>
                  <a:pt x="10971" y="11143"/>
                  <a:pt x="12375" y="12940"/>
                  <a:pt x="12375" y="15175"/>
                </a:cubicBezTo>
                <a:cubicBezTo>
                  <a:pt x="12375" y="17411"/>
                  <a:pt x="10971" y="19230"/>
                  <a:pt x="9225" y="19230"/>
                </a:cubicBezTo>
                <a:cubicBezTo>
                  <a:pt x="7479" y="19230"/>
                  <a:pt x="6058" y="17410"/>
                  <a:pt x="6058" y="15175"/>
                </a:cubicBezTo>
                <a:cubicBezTo>
                  <a:pt x="6058" y="12941"/>
                  <a:pt x="7479" y="11143"/>
                  <a:pt x="9225" y="11143"/>
                </a:cubicBezTo>
                <a:close/>
                <a:moveTo>
                  <a:pt x="19229" y="15530"/>
                </a:moveTo>
                <a:cubicBezTo>
                  <a:pt x="17919" y="15530"/>
                  <a:pt x="16858" y="16889"/>
                  <a:pt x="16858" y="18565"/>
                </a:cubicBezTo>
                <a:cubicBezTo>
                  <a:pt x="16858" y="20241"/>
                  <a:pt x="17919" y="21600"/>
                  <a:pt x="19229" y="21600"/>
                </a:cubicBezTo>
                <a:cubicBezTo>
                  <a:pt x="20538" y="21600"/>
                  <a:pt x="21600" y="20241"/>
                  <a:pt x="21600" y="18565"/>
                </a:cubicBezTo>
                <a:cubicBezTo>
                  <a:pt x="21600" y="16889"/>
                  <a:pt x="20538" y="15530"/>
                  <a:pt x="19229" y="15530"/>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69" name="Freeform 680"/>
          <p:cNvSpPr/>
          <p:nvPr/>
        </p:nvSpPr>
        <p:spPr>
          <a:xfrm>
            <a:off x="7165975" y="3240881"/>
            <a:ext cx="455613" cy="44331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737" y="0"/>
                  <a:pt x="5249" y="2556"/>
                  <a:pt x="5249" y="5705"/>
                </a:cubicBezTo>
                <a:cubicBezTo>
                  <a:pt x="5250" y="8853"/>
                  <a:pt x="7737" y="11409"/>
                  <a:pt x="10800" y="11409"/>
                </a:cubicBezTo>
                <a:cubicBezTo>
                  <a:pt x="13863" y="11409"/>
                  <a:pt x="16332" y="8853"/>
                  <a:pt x="16332" y="5705"/>
                </a:cubicBezTo>
                <a:cubicBezTo>
                  <a:pt x="16332" y="2556"/>
                  <a:pt x="13863" y="0"/>
                  <a:pt x="10800" y="0"/>
                </a:cubicBezTo>
                <a:close/>
                <a:moveTo>
                  <a:pt x="7300" y="12898"/>
                </a:moveTo>
                <a:cubicBezTo>
                  <a:pt x="3371" y="12898"/>
                  <a:pt x="134" y="14771"/>
                  <a:pt x="0" y="17094"/>
                </a:cubicBezTo>
                <a:lnTo>
                  <a:pt x="0" y="21600"/>
                </a:lnTo>
                <a:lnTo>
                  <a:pt x="8655" y="21600"/>
                </a:lnTo>
                <a:lnTo>
                  <a:pt x="9916" y="17694"/>
                </a:lnTo>
                <a:lnTo>
                  <a:pt x="8166" y="15006"/>
                </a:lnTo>
                <a:lnTo>
                  <a:pt x="13415" y="15006"/>
                </a:lnTo>
                <a:lnTo>
                  <a:pt x="11666" y="17694"/>
                </a:lnTo>
                <a:lnTo>
                  <a:pt x="12926" y="21600"/>
                </a:lnTo>
                <a:lnTo>
                  <a:pt x="21600" y="21600"/>
                </a:lnTo>
                <a:lnTo>
                  <a:pt x="21581" y="17094"/>
                </a:lnTo>
                <a:cubicBezTo>
                  <a:pt x="21447" y="14771"/>
                  <a:pt x="18229" y="12898"/>
                  <a:pt x="14300" y="12898"/>
                </a:cubicBezTo>
                <a:lnTo>
                  <a:pt x="7300" y="12898"/>
                </a:ln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70" name="Freeform 20"/>
          <p:cNvSpPr/>
          <p:nvPr/>
        </p:nvSpPr>
        <p:spPr>
          <a:xfrm>
            <a:off x="3819392" y="5604951"/>
            <a:ext cx="556807" cy="55680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7090" y="9040"/>
                </a:moveTo>
                <a:lnTo>
                  <a:pt x="16112" y="14739"/>
                </a:lnTo>
                <a:cubicBezTo>
                  <a:pt x="16056" y="15063"/>
                  <a:pt x="15775" y="15300"/>
                  <a:pt x="15447" y="15300"/>
                </a:cubicBezTo>
                <a:lnTo>
                  <a:pt x="6153" y="15300"/>
                </a:lnTo>
                <a:cubicBezTo>
                  <a:pt x="5825" y="15300"/>
                  <a:pt x="5544" y="15063"/>
                  <a:pt x="5488" y="14739"/>
                </a:cubicBezTo>
                <a:lnTo>
                  <a:pt x="4510" y="9040"/>
                </a:lnTo>
                <a:cubicBezTo>
                  <a:pt x="4467" y="8790"/>
                  <a:pt x="4568" y="8537"/>
                  <a:pt x="4770" y="8385"/>
                </a:cubicBezTo>
                <a:cubicBezTo>
                  <a:pt x="4973" y="8232"/>
                  <a:pt x="5242" y="8208"/>
                  <a:pt x="5471" y="8319"/>
                </a:cubicBezTo>
                <a:lnTo>
                  <a:pt x="8076" y="9587"/>
                </a:lnTo>
                <a:lnTo>
                  <a:pt x="10210" y="5747"/>
                </a:lnTo>
                <a:cubicBezTo>
                  <a:pt x="10448" y="5317"/>
                  <a:pt x="11153" y="5317"/>
                  <a:pt x="11390" y="5747"/>
                </a:cubicBezTo>
                <a:lnTo>
                  <a:pt x="13525" y="9587"/>
                </a:lnTo>
                <a:lnTo>
                  <a:pt x="16130" y="8319"/>
                </a:lnTo>
                <a:cubicBezTo>
                  <a:pt x="16358" y="8208"/>
                  <a:pt x="16628" y="8232"/>
                  <a:pt x="16831" y="8385"/>
                </a:cubicBezTo>
                <a:cubicBezTo>
                  <a:pt x="17032" y="8537"/>
                  <a:pt x="17133" y="8790"/>
                  <a:pt x="17090" y="9040"/>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71" name="Freeform 564"/>
          <p:cNvSpPr/>
          <p:nvPr/>
        </p:nvSpPr>
        <p:spPr>
          <a:xfrm>
            <a:off x="4943108" y="9619947"/>
            <a:ext cx="510851" cy="389223"/>
          </a:xfrm>
          <a:custGeom>
            <a:avLst/>
            <a:gdLst/>
            <a:ahLst/>
            <a:cxnLst>
              <a:cxn ang="0">
                <a:pos x="wd2" y="hd2"/>
              </a:cxn>
              <a:cxn ang="5400000">
                <a:pos x="wd2" y="hd2"/>
              </a:cxn>
              <a:cxn ang="10800000">
                <a:pos x="wd2" y="hd2"/>
              </a:cxn>
              <a:cxn ang="16200000">
                <a:pos x="wd2" y="hd2"/>
              </a:cxn>
            </a:cxnLst>
            <a:rect l="0" t="0" r="r" b="b"/>
            <a:pathLst>
              <a:path w="21600" h="21600" extrusionOk="0">
                <a:moveTo>
                  <a:pt x="20829" y="19238"/>
                </a:moveTo>
                <a:lnTo>
                  <a:pt x="20829" y="4049"/>
                </a:lnTo>
                <a:lnTo>
                  <a:pt x="18515" y="4049"/>
                </a:lnTo>
                <a:lnTo>
                  <a:pt x="18515" y="2024"/>
                </a:lnTo>
                <a:lnTo>
                  <a:pt x="13371" y="2024"/>
                </a:lnTo>
                <a:lnTo>
                  <a:pt x="13371" y="4049"/>
                </a:lnTo>
                <a:lnTo>
                  <a:pt x="11057" y="4049"/>
                </a:lnTo>
                <a:lnTo>
                  <a:pt x="11057" y="19237"/>
                </a:lnTo>
                <a:lnTo>
                  <a:pt x="9772" y="19237"/>
                </a:lnTo>
                <a:lnTo>
                  <a:pt x="9772" y="0"/>
                </a:lnTo>
                <a:lnTo>
                  <a:pt x="771" y="0"/>
                </a:lnTo>
                <a:lnTo>
                  <a:pt x="771" y="19238"/>
                </a:lnTo>
                <a:lnTo>
                  <a:pt x="0" y="19238"/>
                </a:lnTo>
                <a:lnTo>
                  <a:pt x="0" y="21600"/>
                </a:lnTo>
                <a:lnTo>
                  <a:pt x="21600" y="21600"/>
                </a:lnTo>
                <a:lnTo>
                  <a:pt x="21600" y="19238"/>
                </a:lnTo>
                <a:lnTo>
                  <a:pt x="20829" y="19238"/>
                </a:lnTo>
                <a:close/>
                <a:moveTo>
                  <a:pt x="7971" y="16706"/>
                </a:moveTo>
                <a:lnTo>
                  <a:pt x="2572" y="16706"/>
                </a:lnTo>
                <a:lnTo>
                  <a:pt x="2572" y="15019"/>
                </a:lnTo>
                <a:lnTo>
                  <a:pt x="7971" y="15019"/>
                </a:lnTo>
                <a:lnTo>
                  <a:pt x="7971" y="16706"/>
                </a:lnTo>
                <a:close/>
                <a:moveTo>
                  <a:pt x="7971" y="12655"/>
                </a:moveTo>
                <a:lnTo>
                  <a:pt x="2572" y="12655"/>
                </a:lnTo>
                <a:lnTo>
                  <a:pt x="2572" y="10968"/>
                </a:lnTo>
                <a:lnTo>
                  <a:pt x="7971" y="10968"/>
                </a:lnTo>
                <a:lnTo>
                  <a:pt x="7971" y="12655"/>
                </a:lnTo>
                <a:close/>
                <a:moveTo>
                  <a:pt x="7971" y="8606"/>
                </a:moveTo>
                <a:lnTo>
                  <a:pt x="2572" y="8606"/>
                </a:lnTo>
                <a:lnTo>
                  <a:pt x="2572" y="6919"/>
                </a:lnTo>
                <a:lnTo>
                  <a:pt x="7971" y="6919"/>
                </a:lnTo>
                <a:lnTo>
                  <a:pt x="7971" y="8606"/>
                </a:lnTo>
                <a:close/>
                <a:moveTo>
                  <a:pt x="7971" y="4556"/>
                </a:moveTo>
                <a:lnTo>
                  <a:pt x="2572" y="4556"/>
                </a:lnTo>
                <a:lnTo>
                  <a:pt x="2572" y="2869"/>
                </a:lnTo>
                <a:lnTo>
                  <a:pt x="7971" y="2869"/>
                </a:lnTo>
                <a:lnTo>
                  <a:pt x="7971" y="4556"/>
                </a:lnTo>
                <a:close/>
                <a:moveTo>
                  <a:pt x="19028" y="16706"/>
                </a:moveTo>
                <a:lnTo>
                  <a:pt x="12857" y="16706"/>
                </a:lnTo>
                <a:lnTo>
                  <a:pt x="12857" y="15019"/>
                </a:lnTo>
                <a:lnTo>
                  <a:pt x="19028" y="15019"/>
                </a:lnTo>
                <a:lnTo>
                  <a:pt x="19028" y="16706"/>
                </a:lnTo>
                <a:close/>
                <a:moveTo>
                  <a:pt x="19028" y="12655"/>
                </a:moveTo>
                <a:lnTo>
                  <a:pt x="12857" y="12655"/>
                </a:lnTo>
                <a:lnTo>
                  <a:pt x="12857" y="10968"/>
                </a:lnTo>
                <a:lnTo>
                  <a:pt x="19028" y="10968"/>
                </a:lnTo>
                <a:lnTo>
                  <a:pt x="19028" y="12655"/>
                </a:lnTo>
                <a:close/>
                <a:moveTo>
                  <a:pt x="19028" y="8606"/>
                </a:moveTo>
                <a:lnTo>
                  <a:pt x="12857" y="8606"/>
                </a:lnTo>
                <a:lnTo>
                  <a:pt x="12857" y="6919"/>
                </a:lnTo>
                <a:lnTo>
                  <a:pt x="19028" y="6919"/>
                </a:lnTo>
                <a:lnTo>
                  <a:pt x="19028" y="8606"/>
                </a:ln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72" name="Freeform 661"/>
          <p:cNvSpPr/>
          <p:nvPr/>
        </p:nvSpPr>
        <p:spPr>
          <a:xfrm>
            <a:off x="9146021" y="9541706"/>
            <a:ext cx="483395" cy="494904"/>
          </a:xfrm>
          <a:custGeom>
            <a:avLst/>
            <a:gdLst/>
            <a:ahLst/>
            <a:cxnLst>
              <a:cxn ang="0">
                <a:pos x="wd2" y="hd2"/>
              </a:cxn>
              <a:cxn ang="5400000">
                <a:pos x="wd2" y="hd2"/>
              </a:cxn>
              <a:cxn ang="10800000">
                <a:pos x="wd2" y="hd2"/>
              </a:cxn>
              <a:cxn ang="16200000">
                <a:pos x="wd2" y="hd2"/>
              </a:cxn>
            </a:cxnLst>
            <a:rect l="0" t="0" r="r" b="b"/>
            <a:pathLst>
              <a:path w="21600" h="21600" extrusionOk="0">
                <a:moveTo>
                  <a:pt x="18231" y="0"/>
                </a:moveTo>
                <a:lnTo>
                  <a:pt x="13496" y="4642"/>
                </a:lnTo>
                <a:lnTo>
                  <a:pt x="13496" y="7050"/>
                </a:lnTo>
                <a:lnTo>
                  <a:pt x="10463" y="10081"/>
                </a:lnTo>
                <a:cubicBezTo>
                  <a:pt x="10369" y="10062"/>
                  <a:pt x="10279" y="10047"/>
                  <a:pt x="10179" y="10047"/>
                </a:cubicBezTo>
                <a:cubicBezTo>
                  <a:pt x="9419" y="10047"/>
                  <a:pt x="8796" y="10656"/>
                  <a:pt x="8796" y="11398"/>
                </a:cubicBezTo>
                <a:cubicBezTo>
                  <a:pt x="8796" y="12140"/>
                  <a:pt x="9420" y="12731"/>
                  <a:pt x="10179" y="12731"/>
                </a:cubicBezTo>
                <a:cubicBezTo>
                  <a:pt x="10939" y="12731"/>
                  <a:pt x="11563" y="12140"/>
                  <a:pt x="11563" y="11398"/>
                </a:cubicBezTo>
                <a:cubicBezTo>
                  <a:pt x="11563" y="11256"/>
                  <a:pt x="11533" y="11110"/>
                  <a:pt x="11492" y="10982"/>
                </a:cubicBezTo>
                <a:lnTo>
                  <a:pt x="14524" y="7933"/>
                </a:lnTo>
                <a:lnTo>
                  <a:pt x="16847" y="7933"/>
                </a:lnTo>
                <a:lnTo>
                  <a:pt x="21600" y="3291"/>
                </a:lnTo>
                <a:lnTo>
                  <a:pt x="19348" y="3083"/>
                </a:lnTo>
                <a:lnTo>
                  <a:pt x="20518" y="1905"/>
                </a:lnTo>
                <a:lnTo>
                  <a:pt x="19525" y="970"/>
                </a:lnTo>
                <a:lnTo>
                  <a:pt x="18443" y="2061"/>
                </a:lnTo>
                <a:lnTo>
                  <a:pt x="18231" y="0"/>
                </a:lnTo>
                <a:close/>
                <a:moveTo>
                  <a:pt x="10179" y="1715"/>
                </a:moveTo>
                <a:cubicBezTo>
                  <a:pt x="4557" y="1715"/>
                  <a:pt x="0" y="6166"/>
                  <a:pt x="0" y="11657"/>
                </a:cubicBezTo>
                <a:cubicBezTo>
                  <a:pt x="0" y="17149"/>
                  <a:pt x="4558" y="21600"/>
                  <a:pt x="10179" y="21600"/>
                </a:cubicBezTo>
                <a:cubicBezTo>
                  <a:pt x="15802" y="21600"/>
                  <a:pt x="20359" y="17149"/>
                  <a:pt x="20359" y="11657"/>
                </a:cubicBezTo>
                <a:cubicBezTo>
                  <a:pt x="20359" y="10082"/>
                  <a:pt x="19979" y="8598"/>
                  <a:pt x="19312" y="7275"/>
                </a:cubicBezTo>
                <a:lnTo>
                  <a:pt x="17858" y="8695"/>
                </a:lnTo>
                <a:cubicBezTo>
                  <a:pt x="18231" y="9612"/>
                  <a:pt x="18426" y="10612"/>
                  <a:pt x="18426" y="11657"/>
                </a:cubicBezTo>
                <a:cubicBezTo>
                  <a:pt x="18426" y="16103"/>
                  <a:pt x="14731" y="19729"/>
                  <a:pt x="10179" y="19729"/>
                </a:cubicBezTo>
                <a:cubicBezTo>
                  <a:pt x="5628" y="19729"/>
                  <a:pt x="1933" y="16104"/>
                  <a:pt x="1933" y="11657"/>
                </a:cubicBezTo>
                <a:cubicBezTo>
                  <a:pt x="1933" y="7212"/>
                  <a:pt x="5628" y="3603"/>
                  <a:pt x="10179" y="3603"/>
                </a:cubicBezTo>
                <a:cubicBezTo>
                  <a:pt x="10911" y="3603"/>
                  <a:pt x="11614" y="3688"/>
                  <a:pt x="12290" y="3863"/>
                </a:cubicBezTo>
                <a:lnTo>
                  <a:pt x="13815" y="2373"/>
                </a:lnTo>
                <a:cubicBezTo>
                  <a:pt x="12683" y="1949"/>
                  <a:pt x="11464" y="1715"/>
                  <a:pt x="10179" y="1715"/>
                </a:cubicBezTo>
                <a:close/>
                <a:moveTo>
                  <a:pt x="10179" y="6011"/>
                </a:moveTo>
                <a:cubicBezTo>
                  <a:pt x="7140" y="6011"/>
                  <a:pt x="4682" y="8412"/>
                  <a:pt x="4682" y="11380"/>
                </a:cubicBezTo>
                <a:cubicBezTo>
                  <a:pt x="4682" y="14348"/>
                  <a:pt x="7140" y="16767"/>
                  <a:pt x="10179" y="16767"/>
                </a:cubicBezTo>
                <a:cubicBezTo>
                  <a:pt x="13218" y="16767"/>
                  <a:pt x="15677" y="14348"/>
                  <a:pt x="15677" y="11380"/>
                </a:cubicBezTo>
                <a:cubicBezTo>
                  <a:pt x="15678" y="10534"/>
                  <a:pt x="15484" y="9737"/>
                  <a:pt x="15127" y="9025"/>
                </a:cubicBezTo>
                <a:lnTo>
                  <a:pt x="14099" y="10116"/>
                </a:lnTo>
                <a:cubicBezTo>
                  <a:pt x="14237" y="10518"/>
                  <a:pt x="14311" y="10933"/>
                  <a:pt x="14311" y="11380"/>
                </a:cubicBezTo>
                <a:cubicBezTo>
                  <a:pt x="14311" y="13603"/>
                  <a:pt x="12455" y="15416"/>
                  <a:pt x="10179" y="15416"/>
                </a:cubicBezTo>
                <a:cubicBezTo>
                  <a:pt x="7904" y="15416"/>
                  <a:pt x="6047" y="13603"/>
                  <a:pt x="6047" y="11380"/>
                </a:cubicBezTo>
                <a:cubicBezTo>
                  <a:pt x="6047" y="9158"/>
                  <a:pt x="7904" y="7362"/>
                  <a:pt x="10179" y="7362"/>
                </a:cubicBezTo>
                <a:cubicBezTo>
                  <a:pt x="10570" y="7362"/>
                  <a:pt x="10939" y="7418"/>
                  <a:pt x="11297" y="7518"/>
                </a:cubicBezTo>
                <a:lnTo>
                  <a:pt x="12325" y="6444"/>
                </a:lnTo>
                <a:cubicBezTo>
                  <a:pt x="11665" y="6170"/>
                  <a:pt x="10942" y="6011"/>
                  <a:pt x="10179" y="6011"/>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
        <p:nvSpPr>
          <p:cNvPr id="1022" name="Venn diagram"/>
          <p:cNvSpPr txBox="1"/>
          <p:nvPr/>
        </p:nvSpPr>
        <p:spPr>
          <a:xfrm>
            <a:off x="3734653" y="1531030"/>
            <a:ext cx="1691469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a:solidFill>
                  <a:schemeClr val="tx1"/>
                </a:solidFill>
              </a:rPr>
              <a:t>Developing an Online Marketing Strategy</a:t>
            </a:r>
          </a:p>
        </p:txBody>
      </p:sp>
      <p:sp>
        <p:nvSpPr>
          <p:cNvPr id="1023" name="Line"/>
          <p:cNvSpPr/>
          <p:nvPr/>
        </p:nvSpPr>
        <p:spPr>
          <a:xfrm rot="5400000" flipH="1">
            <a:off x="11812016" y="-6294293"/>
            <a:ext cx="751891" cy="21105943"/>
          </a:xfrm>
          <a:custGeom>
            <a:avLst/>
            <a:gdLst/>
            <a:ahLst/>
            <a:cxnLst>
              <a:cxn ang="0">
                <a:pos x="wd2" y="hd2"/>
              </a:cxn>
              <a:cxn ang="5400000">
                <a:pos x="wd2" y="hd2"/>
              </a:cxn>
              <a:cxn ang="10800000">
                <a:pos x="wd2" y="hd2"/>
              </a:cxn>
              <a:cxn ang="16200000">
                <a:pos x="wd2" y="hd2"/>
              </a:cxn>
            </a:cxnLst>
            <a:rect l="0" t="0" r="r" b="b"/>
            <a:pathLst>
              <a:path w="21600" h="21597" extrusionOk="0">
                <a:moveTo>
                  <a:pt x="13" y="21596"/>
                </a:moveTo>
                <a:lnTo>
                  <a:pt x="9790" y="21596"/>
                </a:lnTo>
                <a:cubicBezTo>
                  <a:pt x="11407" y="21600"/>
                  <a:pt x="12989" y="21578"/>
                  <a:pt x="14123" y="21537"/>
                </a:cubicBezTo>
                <a:cubicBezTo>
                  <a:pt x="15046" y="21504"/>
                  <a:pt x="15601" y="21460"/>
                  <a:pt x="15687" y="21413"/>
                </a:cubicBezTo>
                <a:lnTo>
                  <a:pt x="15687" y="11025"/>
                </a:lnTo>
                <a:cubicBezTo>
                  <a:pt x="15796" y="10971"/>
                  <a:pt x="16391" y="10920"/>
                  <a:pt x="17382" y="10879"/>
                </a:cubicBezTo>
                <a:cubicBezTo>
                  <a:pt x="18467" y="10834"/>
                  <a:pt x="19960" y="10804"/>
                  <a:pt x="21600" y="10795"/>
                </a:cubicBezTo>
                <a:cubicBezTo>
                  <a:pt x="20179" y="10793"/>
                  <a:pt x="18813" y="10775"/>
                  <a:pt x="17740" y="10741"/>
                </a:cubicBezTo>
                <a:cubicBezTo>
                  <a:pt x="16383" y="10699"/>
                  <a:pt x="15606" y="10638"/>
                  <a:pt x="15613" y="10574"/>
                </a:cubicBezTo>
                <a:lnTo>
                  <a:pt x="15613" y="199"/>
                </a:lnTo>
                <a:cubicBezTo>
                  <a:pt x="15656" y="147"/>
                  <a:pt x="15122" y="98"/>
                  <a:pt x="14129" y="60"/>
                </a:cubicBezTo>
                <a:cubicBezTo>
                  <a:pt x="13138" y="23"/>
                  <a:pt x="11771" y="1"/>
                  <a:pt x="10330" y="0"/>
                </a:cubicBezTo>
                <a:lnTo>
                  <a:pt x="0" y="0"/>
                </a:lnTo>
              </a:path>
            </a:pathLst>
          </a:custGeom>
          <a:ln w="25400">
            <a:solidFill>
              <a:srgbClr val="A7A7A7"/>
            </a:solidFill>
            <a:miter lim="400000"/>
          </a:ln>
        </p:spPr>
        <p:txBody>
          <a:bodyPr lIns="0" tIns="0" rIns="0" bIns="0" anchor="ctr"/>
          <a:lstStyle/>
          <a:p>
            <a:pPr>
              <a:defRPr sz="3200">
                <a:solidFill>
                  <a:srgbClr val="FFFFFF"/>
                </a:solidFill>
              </a:defRPr>
            </a:pPr>
            <a:endParaRPr/>
          </a:p>
        </p:txBody>
      </p:sp>
      <p:sp>
        <p:nvSpPr>
          <p:cNvPr id="1024" name="Venn diagram"/>
          <p:cNvSpPr txBox="1"/>
          <p:nvPr/>
        </p:nvSpPr>
        <p:spPr>
          <a:xfrm>
            <a:off x="10880428" y="3114846"/>
            <a:ext cx="2606404"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000000"/>
                </a:solidFill>
              </a:defRPr>
            </a:lvl1pPr>
          </a:lstStyle>
          <a:p>
            <a:r>
              <a:rPr dirty="0">
                <a:solidFill>
                  <a:schemeClr val="tx1"/>
                </a:solidFill>
              </a:rPr>
              <a:t>Analysis</a:t>
            </a:r>
          </a:p>
        </p:txBody>
      </p:sp>
      <p:sp>
        <p:nvSpPr>
          <p:cNvPr id="1025" name="Rounded Rectangle"/>
          <p:cNvSpPr/>
          <p:nvPr/>
        </p:nvSpPr>
        <p:spPr>
          <a:xfrm>
            <a:off x="1609152" y="5164323"/>
            <a:ext cx="4783853" cy="5103732"/>
          </a:xfrm>
          <a:prstGeom prst="roundRect">
            <a:avLst>
              <a:gd name="adj" fmla="val 3982"/>
            </a:avLst>
          </a:prstGeom>
          <a:solidFill>
            <a:schemeClr val="accent5"/>
          </a:solidFill>
          <a:ln w="12700" cap="flat">
            <a:noFill/>
            <a:miter lim="400000"/>
          </a:ln>
          <a:effectLst/>
        </p:spPr>
        <p:txBody>
          <a:bodyPr wrap="square" lIns="0" tIns="0" rIns="0" bIns="0" numCol="1" anchor="ctr">
            <a:noAutofit/>
          </a:bodyPr>
          <a:lstStyle/>
          <a:p>
            <a:endParaRPr/>
          </a:p>
        </p:txBody>
      </p:sp>
      <p:sp>
        <p:nvSpPr>
          <p:cNvPr id="1026" name="Shape"/>
          <p:cNvSpPr/>
          <p:nvPr/>
        </p:nvSpPr>
        <p:spPr>
          <a:xfrm>
            <a:off x="2710576" y="4771349"/>
            <a:ext cx="2581004" cy="26037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6332"/>
                </a:lnTo>
                <a:lnTo>
                  <a:pt x="10800" y="21600"/>
                </a:lnTo>
                <a:lnTo>
                  <a:pt x="0" y="16332"/>
                </a:lnTo>
                <a:lnTo>
                  <a:pt x="0" y="0"/>
                </a:lnTo>
                <a:close/>
              </a:path>
            </a:pathLst>
          </a:custGeom>
          <a:solidFill>
            <a:schemeClr val="accent1"/>
          </a:solidFill>
          <a:ln w="12700" cap="flat">
            <a:noFill/>
            <a:miter lim="400000"/>
          </a:ln>
          <a:effectLst/>
        </p:spPr>
        <p:txBody>
          <a:bodyPr wrap="square" lIns="0" tIns="0" rIns="0" bIns="0" numCol="1" anchor="ctr">
            <a:noAutofit/>
          </a:bodyPr>
          <a:lstStyle/>
          <a:p>
            <a:endParaRPr/>
          </a:p>
        </p:txBody>
      </p:sp>
      <p:sp>
        <p:nvSpPr>
          <p:cNvPr id="1027" name="Venn diagram"/>
          <p:cNvSpPr txBox="1"/>
          <p:nvPr/>
        </p:nvSpPr>
        <p:spPr>
          <a:xfrm>
            <a:off x="2697876" y="5316288"/>
            <a:ext cx="2606404" cy="12105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defRPr>
            </a:lvl1pPr>
          </a:lstStyle>
          <a:p>
            <a:r>
              <a:rPr dirty="0">
                <a:solidFill>
                  <a:schemeClr val="bg1"/>
                </a:solidFill>
              </a:rPr>
              <a:t>Content Customer Benefits</a:t>
            </a:r>
          </a:p>
        </p:txBody>
      </p:sp>
      <p:sp>
        <p:nvSpPr>
          <p:cNvPr id="102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418544" y="7697714"/>
            <a:ext cx="3165068" cy="194925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535353"/>
                </a:solidFill>
                <a:latin typeface="+mn-lt"/>
                <a:ea typeface="+mn-ea"/>
                <a:cs typeface="+mn-cs"/>
                <a:sym typeface="DM Sans Regular"/>
              </a:defRPr>
            </a:pPr>
            <a:r>
              <a:rPr dirty="0">
                <a:solidFill>
                  <a:schemeClr val="tx2"/>
                </a:solidFill>
              </a:rPr>
              <a:t>Blogs</a:t>
            </a:r>
          </a:p>
          <a:p>
            <a:pPr>
              <a:defRPr sz="2400">
                <a:solidFill>
                  <a:srgbClr val="535353"/>
                </a:solidFill>
                <a:latin typeface="+mn-lt"/>
                <a:ea typeface="+mn-ea"/>
                <a:cs typeface="+mn-cs"/>
                <a:sym typeface="DM Sans Regular"/>
              </a:defRPr>
            </a:pPr>
            <a:r>
              <a:rPr dirty="0">
                <a:solidFill>
                  <a:schemeClr val="tx2"/>
                </a:solidFill>
              </a:rPr>
              <a:t>Articles</a:t>
            </a:r>
          </a:p>
          <a:p>
            <a:pPr>
              <a:defRPr sz="2400">
                <a:solidFill>
                  <a:srgbClr val="535353"/>
                </a:solidFill>
                <a:latin typeface="+mn-lt"/>
                <a:ea typeface="+mn-ea"/>
                <a:cs typeface="+mn-cs"/>
                <a:sym typeface="DM Sans Regular"/>
              </a:defRPr>
            </a:pPr>
            <a:r>
              <a:rPr dirty="0">
                <a:solidFill>
                  <a:schemeClr val="tx2"/>
                </a:solidFill>
              </a:rPr>
              <a:t>eBooks</a:t>
            </a:r>
          </a:p>
          <a:p>
            <a:pPr>
              <a:defRPr sz="2400">
                <a:solidFill>
                  <a:srgbClr val="535353"/>
                </a:solidFill>
                <a:latin typeface="+mn-lt"/>
                <a:ea typeface="+mn-ea"/>
                <a:cs typeface="+mn-cs"/>
                <a:sym typeface="DM Sans Regular"/>
              </a:defRPr>
            </a:pPr>
            <a:r>
              <a:rPr dirty="0">
                <a:solidFill>
                  <a:schemeClr val="tx2"/>
                </a:solidFill>
              </a:rPr>
              <a:t>White Papers</a:t>
            </a:r>
          </a:p>
          <a:p>
            <a:pPr>
              <a:defRPr sz="2400">
                <a:solidFill>
                  <a:srgbClr val="535353"/>
                </a:solidFill>
                <a:latin typeface="+mn-lt"/>
                <a:ea typeface="+mn-ea"/>
                <a:cs typeface="+mn-cs"/>
                <a:sym typeface="DM Sans Regular"/>
              </a:defRPr>
            </a:pPr>
            <a:r>
              <a:rPr dirty="0">
                <a:solidFill>
                  <a:schemeClr val="tx2"/>
                </a:solidFill>
              </a:rPr>
              <a:t>Online Videos</a:t>
            </a:r>
          </a:p>
        </p:txBody>
      </p:sp>
      <p:sp>
        <p:nvSpPr>
          <p:cNvPr id="1030" name="Rounded Rectangle"/>
          <p:cNvSpPr/>
          <p:nvPr/>
        </p:nvSpPr>
        <p:spPr>
          <a:xfrm>
            <a:off x="7050352" y="5164323"/>
            <a:ext cx="4783853" cy="5103732"/>
          </a:xfrm>
          <a:prstGeom prst="roundRect">
            <a:avLst>
              <a:gd name="adj" fmla="val 3982"/>
            </a:avLst>
          </a:prstGeom>
          <a:solidFill>
            <a:schemeClr val="accent5"/>
          </a:solidFill>
          <a:ln w="12700" cap="flat">
            <a:noFill/>
            <a:miter lim="400000"/>
          </a:ln>
          <a:effectLst/>
        </p:spPr>
        <p:txBody>
          <a:bodyPr wrap="square" lIns="0" tIns="0" rIns="0" bIns="0" numCol="1" anchor="ctr">
            <a:noAutofit/>
          </a:bodyPr>
          <a:lstStyle/>
          <a:p>
            <a:endParaRPr/>
          </a:p>
        </p:txBody>
      </p:sp>
      <p:sp>
        <p:nvSpPr>
          <p:cNvPr id="1031" name="Shape"/>
          <p:cNvSpPr/>
          <p:nvPr/>
        </p:nvSpPr>
        <p:spPr>
          <a:xfrm>
            <a:off x="8151776" y="4771349"/>
            <a:ext cx="2581004" cy="26037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6332"/>
                </a:lnTo>
                <a:lnTo>
                  <a:pt x="10800" y="21600"/>
                </a:lnTo>
                <a:lnTo>
                  <a:pt x="0" y="16332"/>
                </a:lnTo>
                <a:lnTo>
                  <a:pt x="0" y="0"/>
                </a:lnTo>
                <a:close/>
              </a:path>
            </a:pathLst>
          </a:custGeom>
          <a:solidFill>
            <a:schemeClr val="accent2"/>
          </a:solidFill>
          <a:ln w="12700" cap="flat">
            <a:noFill/>
            <a:miter lim="400000"/>
          </a:ln>
          <a:effectLst/>
        </p:spPr>
        <p:txBody>
          <a:bodyPr wrap="square" lIns="0" tIns="0" rIns="0" bIns="0" numCol="1" anchor="ctr">
            <a:noAutofit/>
          </a:bodyPr>
          <a:lstStyle/>
          <a:p>
            <a:endParaRPr/>
          </a:p>
        </p:txBody>
      </p:sp>
      <p:sp>
        <p:nvSpPr>
          <p:cNvPr id="1032" name="Venn diagram"/>
          <p:cNvSpPr txBox="1"/>
          <p:nvPr/>
        </p:nvSpPr>
        <p:spPr>
          <a:xfrm>
            <a:off x="8139076" y="5431852"/>
            <a:ext cx="2606404"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defRPr>
            </a:lvl1pPr>
          </a:lstStyle>
          <a:p>
            <a:r>
              <a:rPr>
                <a:solidFill>
                  <a:schemeClr val="bg1"/>
                </a:solidFill>
              </a:rPr>
              <a:t>Customer Loyalty</a:t>
            </a:r>
          </a:p>
        </p:txBody>
      </p:sp>
      <p:sp>
        <p:nvSpPr>
          <p:cNvPr id="103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859744" y="7697714"/>
            <a:ext cx="3165068" cy="12105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535353"/>
                </a:solidFill>
                <a:latin typeface="+mn-lt"/>
                <a:ea typeface="+mn-ea"/>
                <a:cs typeface="+mn-cs"/>
                <a:sym typeface="DM Sans Regular"/>
              </a:defRPr>
            </a:pPr>
            <a:r>
              <a:rPr>
                <a:solidFill>
                  <a:schemeClr val="tx2"/>
                </a:solidFill>
              </a:rPr>
              <a:t>Email Marketing</a:t>
            </a:r>
          </a:p>
          <a:p>
            <a:pPr>
              <a:defRPr sz="2400">
                <a:solidFill>
                  <a:srgbClr val="535353"/>
                </a:solidFill>
                <a:latin typeface="+mn-lt"/>
                <a:ea typeface="+mn-ea"/>
                <a:cs typeface="+mn-cs"/>
                <a:sym typeface="DM Sans Regular"/>
              </a:defRPr>
            </a:pPr>
            <a:r>
              <a:rPr>
                <a:solidFill>
                  <a:schemeClr val="tx2"/>
                </a:solidFill>
              </a:rPr>
              <a:t>Newsletters</a:t>
            </a:r>
          </a:p>
          <a:p>
            <a:pPr>
              <a:defRPr sz="2400">
                <a:solidFill>
                  <a:srgbClr val="535353"/>
                </a:solidFill>
                <a:latin typeface="+mn-lt"/>
                <a:ea typeface="+mn-ea"/>
                <a:cs typeface="+mn-cs"/>
                <a:sym typeface="DM Sans Regular"/>
              </a:defRPr>
            </a:pPr>
            <a:r>
              <a:rPr>
                <a:solidFill>
                  <a:schemeClr val="tx2"/>
                </a:solidFill>
              </a:rPr>
              <a:t>Webinars</a:t>
            </a:r>
          </a:p>
        </p:txBody>
      </p:sp>
      <p:sp>
        <p:nvSpPr>
          <p:cNvPr id="1035" name="Rounded Rectangle"/>
          <p:cNvSpPr/>
          <p:nvPr/>
        </p:nvSpPr>
        <p:spPr>
          <a:xfrm>
            <a:off x="12491552" y="5164323"/>
            <a:ext cx="4783853" cy="5103732"/>
          </a:xfrm>
          <a:prstGeom prst="roundRect">
            <a:avLst>
              <a:gd name="adj" fmla="val 3982"/>
            </a:avLst>
          </a:prstGeom>
          <a:solidFill>
            <a:schemeClr val="accent5"/>
          </a:solidFill>
          <a:ln w="12700" cap="flat">
            <a:noFill/>
            <a:miter lim="400000"/>
          </a:ln>
          <a:effectLst/>
        </p:spPr>
        <p:txBody>
          <a:bodyPr wrap="square" lIns="0" tIns="0" rIns="0" bIns="0" numCol="1" anchor="ctr">
            <a:noAutofit/>
          </a:bodyPr>
          <a:lstStyle/>
          <a:p>
            <a:endParaRPr/>
          </a:p>
        </p:txBody>
      </p:sp>
      <p:sp>
        <p:nvSpPr>
          <p:cNvPr id="1036" name="Shape"/>
          <p:cNvSpPr/>
          <p:nvPr/>
        </p:nvSpPr>
        <p:spPr>
          <a:xfrm>
            <a:off x="13592976" y="4771349"/>
            <a:ext cx="2581004" cy="26037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6332"/>
                </a:lnTo>
                <a:lnTo>
                  <a:pt x="10800" y="21600"/>
                </a:lnTo>
                <a:lnTo>
                  <a:pt x="0" y="16332"/>
                </a:lnTo>
                <a:lnTo>
                  <a:pt x="0" y="0"/>
                </a:lnTo>
                <a:close/>
              </a:path>
            </a:pathLst>
          </a:custGeom>
          <a:solidFill>
            <a:schemeClr val="accent3"/>
          </a:solidFill>
          <a:ln w="12700" cap="flat">
            <a:noFill/>
            <a:miter lim="400000"/>
          </a:ln>
          <a:effectLst/>
        </p:spPr>
        <p:txBody>
          <a:bodyPr wrap="square" lIns="0" tIns="0" rIns="0" bIns="0" numCol="1" anchor="ctr">
            <a:noAutofit/>
          </a:bodyPr>
          <a:lstStyle/>
          <a:p>
            <a:endParaRPr/>
          </a:p>
        </p:txBody>
      </p:sp>
      <p:sp>
        <p:nvSpPr>
          <p:cNvPr id="1037" name="Venn diagram"/>
          <p:cNvSpPr txBox="1"/>
          <p:nvPr/>
        </p:nvSpPr>
        <p:spPr>
          <a:xfrm>
            <a:off x="13779397" y="5108105"/>
            <a:ext cx="2208161" cy="157992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defRPr>
            </a:lvl1pPr>
          </a:lstStyle>
          <a:p>
            <a:r>
              <a:rPr>
                <a:solidFill>
                  <a:schemeClr val="bg1"/>
                </a:solidFill>
              </a:rPr>
              <a:t>Online Networking and Social Media</a:t>
            </a:r>
          </a:p>
        </p:txBody>
      </p:sp>
      <p:sp>
        <p:nvSpPr>
          <p:cNvPr id="103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300944" y="7697714"/>
            <a:ext cx="3165068" cy="194925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535353"/>
                </a:solidFill>
                <a:latin typeface="+mn-lt"/>
                <a:ea typeface="+mn-ea"/>
                <a:cs typeface="+mn-cs"/>
                <a:sym typeface="DM Sans Regular"/>
              </a:defRPr>
            </a:pPr>
            <a:r>
              <a:rPr>
                <a:solidFill>
                  <a:schemeClr val="tx2"/>
                </a:solidFill>
              </a:rPr>
              <a:t>Facebook</a:t>
            </a:r>
          </a:p>
          <a:p>
            <a:pPr>
              <a:defRPr sz="2400">
                <a:solidFill>
                  <a:srgbClr val="535353"/>
                </a:solidFill>
                <a:latin typeface="+mn-lt"/>
                <a:ea typeface="+mn-ea"/>
                <a:cs typeface="+mn-cs"/>
                <a:sym typeface="DM Sans Regular"/>
              </a:defRPr>
            </a:pPr>
            <a:r>
              <a:rPr>
                <a:solidFill>
                  <a:schemeClr val="tx2"/>
                </a:solidFill>
              </a:rPr>
              <a:t>Twitter</a:t>
            </a:r>
          </a:p>
          <a:p>
            <a:pPr>
              <a:defRPr sz="2400">
                <a:solidFill>
                  <a:srgbClr val="535353"/>
                </a:solidFill>
                <a:latin typeface="+mn-lt"/>
                <a:ea typeface="+mn-ea"/>
                <a:cs typeface="+mn-cs"/>
                <a:sym typeface="DM Sans Regular"/>
              </a:defRPr>
            </a:pPr>
            <a:r>
              <a:rPr>
                <a:solidFill>
                  <a:schemeClr val="tx2"/>
                </a:solidFill>
              </a:rPr>
              <a:t>YouTube</a:t>
            </a:r>
          </a:p>
          <a:p>
            <a:pPr>
              <a:defRPr sz="2400">
                <a:solidFill>
                  <a:srgbClr val="535353"/>
                </a:solidFill>
                <a:latin typeface="+mn-lt"/>
                <a:ea typeface="+mn-ea"/>
                <a:cs typeface="+mn-cs"/>
                <a:sym typeface="DM Sans Regular"/>
              </a:defRPr>
            </a:pPr>
            <a:r>
              <a:rPr>
                <a:solidFill>
                  <a:schemeClr val="tx2"/>
                </a:solidFill>
              </a:rPr>
              <a:t>Linkedin</a:t>
            </a:r>
          </a:p>
          <a:p>
            <a:pPr>
              <a:defRPr sz="2400">
                <a:solidFill>
                  <a:srgbClr val="535353"/>
                </a:solidFill>
                <a:latin typeface="+mn-lt"/>
                <a:ea typeface="+mn-ea"/>
                <a:cs typeface="+mn-cs"/>
                <a:sym typeface="DM Sans Regular"/>
              </a:defRPr>
            </a:pPr>
            <a:r>
              <a:rPr>
                <a:solidFill>
                  <a:schemeClr val="tx2"/>
                </a:solidFill>
              </a:rPr>
              <a:t>Xing</a:t>
            </a:r>
          </a:p>
        </p:txBody>
      </p:sp>
      <p:sp>
        <p:nvSpPr>
          <p:cNvPr id="1040" name="Rounded Rectangle"/>
          <p:cNvSpPr/>
          <p:nvPr/>
        </p:nvSpPr>
        <p:spPr>
          <a:xfrm>
            <a:off x="17932753" y="5164323"/>
            <a:ext cx="4783853" cy="5103732"/>
          </a:xfrm>
          <a:prstGeom prst="roundRect">
            <a:avLst>
              <a:gd name="adj" fmla="val 3982"/>
            </a:avLst>
          </a:prstGeom>
          <a:solidFill>
            <a:schemeClr val="accent5"/>
          </a:solidFill>
          <a:ln w="12700" cap="flat">
            <a:noFill/>
            <a:miter lim="400000"/>
          </a:ln>
          <a:effectLst/>
        </p:spPr>
        <p:txBody>
          <a:bodyPr wrap="square" lIns="0" tIns="0" rIns="0" bIns="0" numCol="1" anchor="ctr">
            <a:noAutofit/>
          </a:bodyPr>
          <a:lstStyle/>
          <a:p>
            <a:endParaRPr/>
          </a:p>
        </p:txBody>
      </p:sp>
      <p:sp>
        <p:nvSpPr>
          <p:cNvPr id="1041" name="Shape"/>
          <p:cNvSpPr/>
          <p:nvPr/>
        </p:nvSpPr>
        <p:spPr>
          <a:xfrm>
            <a:off x="19034177" y="4771349"/>
            <a:ext cx="2581004" cy="260370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16332"/>
                </a:lnTo>
                <a:lnTo>
                  <a:pt x="10800" y="21600"/>
                </a:lnTo>
                <a:lnTo>
                  <a:pt x="0" y="16332"/>
                </a:lnTo>
                <a:lnTo>
                  <a:pt x="0" y="0"/>
                </a:lnTo>
                <a:close/>
              </a:path>
            </a:pathLst>
          </a:custGeom>
          <a:solidFill>
            <a:schemeClr val="accent4"/>
          </a:solidFill>
          <a:ln w="12700" cap="flat">
            <a:noFill/>
            <a:miter lim="400000"/>
          </a:ln>
          <a:effectLst/>
        </p:spPr>
        <p:txBody>
          <a:bodyPr wrap="square" lIns="0" tIns="0" rIns="0" bIns="0" numCol="1" anchor="ctr">
            <a:noAutofit/>
          </a:bodyPr>
          <a:lstStyle/>
          <a:p>
            <a:endParaRPr/>
          </a:p>
        </p:txBody>
      </p:sp>
      <p:sp>
        <p:nvSpPr>
          <p:cNvPr id="1042" name="Venn diagram"/>
          <p:cNvSpPr txBox="1"/>
          <p:nvPr/>
        </p:nvSpPr>
        <p:spPr>
          <a:xfrm>
            <a:off x="19021477" y="5431852"/>
            <a:ext cx="2606404" cy="8412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2400">
                <a:solidFill>
                  <a:srgbClr val="FFFFFF"/>
                </a:solidFill>
              </a:defRPr>
            </a:lvl1pPr>
          </a:lstStyle>
          <a:p>
            <a:r>
              <a:rPr>
                <a:solidFill>
                  <a:schemeClr val="bg1"/>
                </a:solidFill>
              </a:rPr>
              <a:t>Increasing Performance</a:t>
            </a:r>
          </a:p>
        </p:txBody>
      </p:sp>
      <p:sp>
        <p:nvSpPr>
          <p:cNvPr id="104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742145" y="7697714"/>
            <a:ext cx="3165068" cy="12105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p>
            <a:pPr>
              <a:defRPr sz="2400">
                <a:solidFill>
                  <a:srgbClr val="535353"/>
                </a:solidFill>
                <a:latin typeface="+mn-lt"/>
                <a:ea typeface="+mn-ea"/>
                <a:cs typeface="+mn-cs"/>
                <a:sym typeface="DM Sans Regular"/>
              </a:defRPr>
            </a:pPr>
            <a:r>
              <a:rPr>
                <a:solidFill>
                  <a:schemeClr val="tx2"/>
                </a:solidFill>
              </a:rPr>
              <a:t>A/B Testing</a:t>
            </a:r>
          </a:p>
          <a:p>
            <a:pPr>
              <a:defRPr sz="2400">
                <a:solidFill>
                  <a:srgbClr val="535353"/>
                </a:solidFill>
                <a:latin typeface="+mn-lt"/>
                <a:ea typeface="+mn-ea"/>
                <a:cs typeface="+mn-cs"/>
                <a:sym typeface="DM Sans Regular"/>
              </a:defRPr>
            </a:pPr>
            <a:r>
              <a:rPr>
                <a:solidFill>
                  <a:schemeClr val="tx2"/>
                </a:solidFill>
              </a:rPr>
              <a:t>Google AdWords</a:t>
            </a:r>
          </a:p>
          <a:p>
            <a:pPr>
              <a:defRPr sz="2400">
                <a:solidFill>
                  <a:srgbClr val="535353"/>
                </a:solidFill>
                <a:latin typeface="+mn-lt"/>
                <a:ea typeface="+mn-ea"/>
                <a:cs typeface="+mn-cs"/>
                <a:sym typeface="DM Sans Regular"/>
              </a:defRPr>
            </a:pPr>
            <a:r>
              <a:rPr>
                <a:solidFill>
                  <a:schemeClr val="tx2"/>
                </a:solidFill>
              </a:rPr>
              <a:t>Banner Ads</a:t>
            </a:r>
          </a:p>
        </p:txBody>
      </p:sp>
      <p:sp>
        <p:nvSpPr>
          <p:cNvPr id="1045" name="Rounded Rectangle"/>
          <p:cNvSpPr/>
          <p:nvPr/>
        </p:nvSpPr>
        <p:spPr>
          <a:xfrm>
            <a:off x="1609152" y="10816819"/>
            <a:ext cx="21131342" cy="1253676"/>
          </a:xfrm>
          <a:prstGeom prst="roundRect">
            <a:avLst>
              <a:gd name="adj" fmla="val 15195"/>
            </a:avLst>
          </a:prstGeom>
          <a:solidFill>
            <a:srgbClr val="A7A7A7"/>
          </a:solidFill>
          <a:ln w="12700">
            <a:miter lim="400000"/>
          </a:ln>
        </p:spPr>
        <p:txBody>
          <a:bodyPr lIns="0" tIns="0" rIns="0" bIns="0" anchor="ctr"/>
          <a:lstStyle/>
          <a:p>
            <a:endParaRPr/>
          </a:p>
        </p:txBody>
      </p:sp>
      <p:sp>
        <p:nvSpPr>
          <p:cNvPr id="1046" name="Venn diagram"/>
          <p:cNvSpPr txBox="1"/>
          <p:nvPr/>
        </p:nvSpPr>
        <p:spPr>
          <a:xfrm>
            <a:off x="10880428" y="11119807"/>
            <a:ext cx="2606404"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FFFFFF"/>
                </a:solidFill>
              </a:defRPr>
            </a:lvl1pPr>
          </a:lstStyle>
          <a:p>
            <a:r>
              <a:rPr dirty="0">
                <a:solidFill>
                  <a:schemeClr val="bg1"/>
                </a:solidFill>
              </a:rPr>
              <a:t>SEO</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
        <p:nvSpPr>
          <p:cNvPr id="1049" name="Rounded Rectangle"/>
          <p:cNvSpPr/>
          <p:nvPr/>
        </p:nvSpPr>
        <p:spPr>
          <a:xfrm>
            <a:off x="3431217" y="2060458"/>
            <a:ext cx="6216022" cy="1609010"/>
          </a:xfrm>
          <a:prstGeom prst="roundRect">
            <a:avLst>
              <a:gd name="adj" fmla="val 11840"/>
            </a:avLst>
          </a:prstGeom>
          <a:solidFill>
            <a:schemeClr val="accent1"/>
          </a:solidFill>
          <a:ln w="12700">
            <a:miter lim="400000"/>
          </a:ln>
        </p:spPr>
        <p:txBody>
          <a:bodyPr lIns="0" tIns="0" rIns="0" bIns="0" anchor="ctr"/>
          <a:lstStyle/>
          <a:p>
            <a:endParaRPr/>
          </a:p>
        </p:txBody>
      </p:sp>
      <p:sp>
        <p:nvSpPr>
          <p:cNvPr id="1050" name="Rounded Rectangle"/>
          <p:cNvSpPr/>
          <p:nvPr/>
        </p:nvSpPr>
        <p:spPr>
          <a:xfrm>
            <a:off x="3431217" y="3814540"/>
            <a:ext cx="6216022" cy="2572750"/>
          </a:xfrm>
          <a:prstGeom prst="roundRect">
            <a:avLst>
              <a:gd name="adj" fmla="val 7405"/>
            </a:avLst>
          </a:prstGeom>
          <a:solidFill>
            <a:schemeClr val="accent5"/>
          </a:solidFill>
          <a:ln w="12700">
            <a:miter lim="400000"/>
          </a:ln>
        </p:spPr>
        <p:txBody>
          <a:bodyPr lIns="0" tIns="0" rIns="0" bIns="0" anchor="ctr"/>
          <a:lstStyle/>
          <a:p>
            <a:endParaRPr/>
          </a:p>
        </p:txBody>
      </p:sp>
      <p:sp>
        <p:nvSpPr>
          <p:cNvPr id="1051" name="Rounded Rectangle"/>
          <p:cNvSpPr/>
          <p:nvPr/>
        </p:nvSpPr>
        <p:spPr>
          <a:xfrm>
            <a:off x="3431217" y="6528820"/>
            <a:ext cx="6216022" cy="2572750"/>
          </a:xfrm>
          <a:prstGeom prst="roundRect">
            <a:avLst>
              <a:gd name="adj" fmla="val 7405"/>
            </a:avLst>
          </a:prstGeom>
          <a:solidFill>
            <a:schemeClr val="accent5"/>
          </a:solidFill>
          <a:ln w="12700">
            <a:miter lim="400000"/>
          </a:ln>
        </p:spPr>
        <p:txBody>
          <a:bodyPr lIns="0" tIns="0" rIns="0" bIns="0" anchor="ctr"/>
          <a:lstStyle/>
          <a:p>
            <a:endParaRPr/>
          </a:p>
        </p:txBody>
      </p:sp>
      <p:sp>
        <p:nvSpPr>
          <p:cNvPr id="1052" name="Rounded Rectangle"/>
          <p:cNvSpPr/>
          <p:nvPr/>
        </p:nvSpPr>
        <p:spPr>
          <a:xfrm>
            <a:off x="3431217" y="9243099"/>
            <a:ext cx="6216022" cy="2572750"/>
          </a:xfrm>
          <a:prstGeom prst="roundRect">
            <a:avLst>
              <a:gd name="adj" fmla="val 7405"/>
            </a:avLst>
          </a:prstGeom>
          <a:solidFill>
            <a:schemeClr val="accent5"/>
          </a:solidFill>
          <a:ln w="12700">
            <a:miter lim="400000"/>
          </a:ln>
        </p:spPr>
        <p:txBody>
          <a:bodyPr lIns="0" tIns="0" rIns="0" bIns="0" anchor="ctr"/>
          <a:lstStyle/>
          <a:p>
            <a:endParaRPr/>
          </a:p>
        </p:txBody>
      </p:sp>
      <p:sp>
        <p:nvSpPr>
          <p:cNvPr id="1053" name="Venn diagram"/>
          <p:cNvSpPr txBox="1"/>
          <p:nvPr/>
        </p:nvSpPr>
        <p:spPr>
          <a:xfrm>
            <a:off x="3742829" y="2617312"/>
            <a:ext cx="559279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Marketing type</a:t>
            </a:r>
          </a:p>
        </p:txBody>
      </p:sp>
      <p:sp>
        <p:nvSpPr>
          <p:cNvPr id="105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153215" y="4459565"/>
            <a:ext cx="4772025"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400">
                <a:solidFill>
                  <a:srgbClr val="000000"/>
                </a:solidFill>
              </a:defRPr>
            </a:pPr>
            <a:r>
              <a:rPr dirty="0">
                <a:solidFill>
                  <a:schemeClr val="tx1"/>
                </a:solidFill>
              </a:rPr>
              <a:t>Reach Advertising</a:t>
            </a:r>
          </a:p>
          <a:p>
            <a:pPr algn="l">
              <a:defRPr sz="2400">
                <a:solidFill>
                  <a:srgbClr val="535353"/>
                </a:solidFill>
                <a:latin typeface="+mn-lt"/>
                <a:ea typeface="+mn-ea"/>
                <a:cs typeface="+mn-cs"/>
                <a:sym typeface="DM Sans Regular"/>
              </a:defRPr>
            </a:pPr>
            <a:r>
              <a:rPr dirty="0">
                <a:solidFill>
                  <a:schemeClr val="tx2"/>
                </a:solidFill>
              </a:rPr>
              <a:t>- Company Branding</a:t>
            </a:r>
          </a:p>
          <a:p>
            <a:pPr algn="l">
              <a:defRPr sz="2400">
                <a:solidFill>
                  <a:srgbClr val="535353"/>
                </a:solidFill>
                <a:latin typeface="+mn-lt"/>
                <a:ea typeface="+mn-ea"/>
                <a:cs typeface="+mn-cs"/>
                <a:sym typeface="DM Sans Regular"/>
              </a:defRPr>
            </a:pPr>
            <a:r>
              <a:rPr dirty="0">
                <a:solidFill>
                  <a:schemeClr val="tx2"/>
                </a:solidFill>
              </a:rPr>
              <a:t>- Product Branding</a:t>
            </a:r>
          </a:p>
        </p:txBody>
      </p:sp>
      <p:sp>
        <p:nvSpPr>
          <p:cNvPr id="105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153216" y="7567544"/>
            <a:ext cx="477202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000000"/>
                </a:solidFill>
              </a:defRPr>
            </a:lvl1pPr>
          </a:lstStyle>
          <a:p>
            <a:r>
              <a:rPr dirty="0">
                <a:solidFill>
                  <a:schemeClr val="tx1"/>
                </a:solidFill>
              </a:rPr>
              <a:t>Direct Response Marketing</a:t>
            </a:r>
          </a:p>
        </p:txBody>
      </p:sp>
      <p:sp>
        <p:nvSpPr>
          <p:cNvPr id="105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153216" y="10281823"/>
            <a:ext cx="477202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000000"/>
                </a:solidFill>
              </a:defRPr>
            </a:lvl1pPr>
          </a:lstStyle>
          <a:p>
            <a:r>
              <a:rPr>
                <a:solidFill>
                  <a:schemeClr val="tx1"/>
                </a:solidFill>
              </a:rPr>
              <a:t>Merchandising</a:t>
            </a:r>
          </a:p>
        </p:txBody>
      </p:sp>
      <p:sp>
        <p:nvSpPr>
          <p:cNvPr id="1057" name="Rounded Rectangle"/>
          <p:cNvSpPr/>
          <p:nvPr/>
        </p:nvSpPr>
        <p:spPr>
          <a:xfrm>
            <a:off x="9851798" y="2060458"/>
            <a:ext cx="6216022" cy="1609010"/>
          </a:xfrm>
          <a:prstGeom prst="roundRect">
            <a:avLst>
              <a:gd name="adj" fmla="val 11840"/>
            </a:avLst>
          </a:prstGeom>
          <a:solidFill>
            <a:schemeClr val="accent2"/>
          </a:solidFill>
          <a:ln w="12700">
            <a:miter lim="400000"/>
          </a:ln>
        </p:spPr>
        <p:txBody>
          <a:bodyPr lIns="0" tIns="0" rIns="0" bIns="0" anchor="ctr"/>
          <a:lstStyle/>
          <a:p>
            <a:endParaRPr/>
          </a:p>
        </p:txBody>
      </p:sp>
      <p:sp>
        <p:nvSpPr>
          <p:cNvPr id="1058" name="Rounded Rectangle"/>
          <p:cNvSpPr/>
          <p:nvPr/>
        </p:nvSpPr>
        <p:spPr>
          <a:xfrm>
            <a:off x="9851798" y="3814540"/>
            <a:ext cx="6216022" cy="2572750"/>
          </a:xfrm>
          <a:prstGeom prst="roundRect">
            <a:avLst>
              <a:gd name="adj" fmla="val 7405"/>
            </a:avLst>
          </a:prstGeom>
          <a:solidFill>
            <a:schemeClr val="accent5"/>
          </a:solidFill>
          <a:ln w="12700">
            <a:miter lim="400000"/>
          </a:ln>
        </p:spPr>
        <p:txBody>
          <a:bodyPr lIns="0" tIns="0" rIns="0" bIns="0" anchor="ctr"/>
          <a:lstStyle/>
          <a:p>
            <a:endParaRPr/>
          </a:p>
        </p:txBody>
      </p:sp>
      <p:sp>
        <p:nvSpPr>
          <p:cNvPr id="1059" name="Rounded Rectangle"/>
          <p:cNvSpPr/>
          <p:nvPr/>
        </p:nvSpPr>
        <p:spPr>
          <a:xfrm>
            <a:off x="9851798" y="6528820"/>
            <a:ext cx="6216022" cy="2572750"/>
          </a:xfrm>
          <a:prstGeom prst="roundRect">
            <a:avLst>
              <a:gd name="adj" fmla="val 7405"/>
            </a:avLst>
          </a:prstGeom>
          <a:solidFill>
            <a:schemeClr val="accent5"/>
          </a:solidFill>
          <a:ln w="12700">
            <a:miter lim="400000"/>
          </a:ln>
        </p:spPr>
        <p:txBody>
          <a:bodyPr lIns="0" tIns="0" rIns="0" bIns="0" anchor="ctr"/>
          <a:lstStyle/>
          <a:p>
            <a:endParaRPr/>
          </a:p>
        </p:txBody>
      </p:sp>
      <p:sp>
        <p:nvSpPr>
          <p:cNvPr id="1060" name="Rounded Rectangle"/>
          <p:cNvSpPr/>
          <p:nvPr/>
        </p:nvSpPr>
        <p:spPr>
          <a:xfrm>
            <a:off x="9851798" y="9243099"/>
            <a:ext cx="6216022" cy="2572750"/>
          </a:xfrm>
          <a:prstGeom prst="roundRect">
            <a:avLst>
              <a:gd name="adj" fmla="val 7405"/>
            </a:avLst>
          </a:prstGeom>
          <a:solidFill>
            <a:schemeClr val="accent5"/>
          </a:solidFill>
          <a:ln w="12700">
            <a:miter lim="400000"/>
          </a:ln>
        </p:spPr>
        <p:txBody>
          <a:bodyPr lIns="0" tIns="0" rIns="0" bIns="0" anchor="ctr"/>
          <a:lstStyle/>
          <a:p>
            <a:endParaRPr/>
          </a:p>
        </p:txBody>
      </p:sp>
      <p:sp>
        <p:nvSpPr>
          <p:cNvPr id="1061" name="Venn diagram"/>
          <p:cNvSpPr txBox="1"/>
          <p:nvPr/>
        </p:nvSpPr>
        <p:spPr>
          <a:xfrm>
            <a:off x="10163410" y="2617312"/>
            <a:ext cx="559279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Traditional Tools</a:t>
            </a:r>
          </a:p>
        </p:txBody>
      </p:sp>
      <p:sp>
        <p:nvSpPr>
          <p:cNvPr id="1062" name="Rounded Rectangle"/>
          <p:cNvSpPr/>
          <p:nvPr/>
        </p:nvSpPr>
        <p:spPr>
          <a:xfrm>
            <a:off x="16272380" y="2060458"/>
            <a:ext cx="6216021" cy="1609010"/>
          </a:xfrm>
          <a:prstGeom prst="roundRect">
            <a:avLst>
              <a:gd name="adj" fmla="val 11840"/>
            </a:avLst>
          </a:prstGeom>
          <a:solidFill>
            <a:schemeClr val="accent3"/>
          </a:solidFill>
          <a:ln w="12700">
            <a:miter lim="400000"/>
          </a:ln>
        </p:spPr>
        <p:txBody>
          <a:bodyPr lIns="0" tIns="0" rIns="0" bIns="0" anchor="ctr"/>
          <a:lstStyle/>
          <a:p>
            <a:endParaRPr/>
          </a:p>
        </p:txBody>
      </p:sp>
      <p:sp>
        <p:nvSpPr>
          <p:cNvPr id="1063" name="Rounded Rectangle"/>
          <p:cNvSpPr/>
          <p:nvPr/>
        </p:nvSpPr>
        <p:spPr>
          <a:xfrm>
            <a:off x="16272380" y="3818103"/>
            <a:ext cx="6216021" cy="7997746"/>
          </a:xfrm>
          <a:prstGeom prst="roundRect">
            <a:avLst>
              <a:gd name="adj" fmla="val 3065"/>
            </a:avLst>
          </a:prstGeom>
          <a:solidFill>
            <a:schemeClr val="accent5"/>
          </a:solidFill>
          <a:ln w="12700">
            <a:miter lim="400000"/>
          </a:ln>
        </p:spPr>
        <p:txBody>
          <a:bodyPr lIns="0" tIns="0" rIns="0" bIns="0" anchor="ctr"/>
          <a:lstStyle/>
          <a:p>
            <a:endParaRPr/>
          </a:p>
        </p:txBody>
      </p:sp>
      <p:sp>
        <p:nvSpPr>
          <p:cNvPr id="1064" name="Venn diagram"/>
          <p:cNvSpPr txBox="1"/>
          <p:nvPr/>
        </p:nvSpPr>
        <p:spPr>
          <a:xfrm>
            <a:off x="16583990" y="2617312"/>
            <a:ext cx="559279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Online Marketing Tools</a:t>
            </a:r>
          </a:p>
        </p:txBody>
      </p:sp>
      <p:sp>
        <p:nvSpPr>
          <p:cNvPr id="106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462541" y="4656415"/>
            <a:ext cx="508682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TV, Radio, Newspaper, Magazines, Billboards</a:t>
            </a:r>
          </a:p>
        </p:txBody>
      </p:sp>
      <p:sp>
        <p:nvSpPr>
          <p:cNvPr id="106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462541" y="7569325"/>
            <a:ext cx="5086824"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Direct Marketing (Mailings)</a:t>
            </a:r>
          </a:p>
        </p:txBody>
      </p:sp>
      <p:sp>
        <p:nvSpPr>
          <p:cNvPr id="106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462541" y="10084974"/>
            <a:ext cx="508682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AIDS such as Flayers or Brochures at POS</a:t>
            </a:r>
          </a:p>
        </p:txBody>
      </p:sp>
      <p:sp>
        <p:nvSpPr>
          <p:cNvPr id="106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750304" y="4454178"/>
            <a:ext cx="5086824" cy="41652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Website (Website Marketing)</a:t>
            </a:r>
          </a:p>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Banner, Buttons, Co (Advertising Material)</a:t>
            </a:r>
          </a:p>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Email Marketing</a:t>
            </a:r>
          </a:p>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Mobile Marketing</a:t>
            </a:r>
          </a:p>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Search Engine Marketing</a:t>
            </a:r>
          </a:p>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Diverse Online Advertising (Portal Integration, Affiliated marketing, inline contests, directors, e-coupon, etc.)</a:t>
            </a:r>
          </a:p>
          <a:p>
            <a:pPr marL="240631" indent="-240631" algn="l">
              <a:buClr>
                <a:schemeClr val="accent3"/>
              </a:buClr>
              <a:buSzPct val="100000"/>
              <a:buChar char="-"/>
              <a:defRPr sz="2400">
                <a:solidFill>
                  <a:srgbClr val="535353"/>
                </a:solidFill>
                <a:latin typeface="+mn-lt"/>
                <a:ea typeface="+mn-ea"/>
                <a:cs typeface="+mn-cs"/>
                <a:sym typeface="DM Sans Regular"/>
              </a:defRPr>
            </a:pPr>
            <a:r>
              <a:rPr>
                <a:solidFill>
                  <a:schemeClr val="tx2"/>
                </a:solidFill>
              </a:rPr>
              <a:t>Social Media Marketing</a:t>
            </a:r>
          </a:p>
        </p:txBody>
      </p:sp>
      <p:sp>
        <p:nvSpPr>
          <p:cNvPr id="106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736891" y="1323366"/>
            <a:ext cx="871456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*Traditional Offline &amp; Online Instruments</a:t>
            </a:r>
          </a:p>
        </p:txBody>
      </p:sp>
      <p:sp>
        <p:nvSpPr>
          <p:cNvPr id="1070" name="Rounded Rectangle"/>
          <p:cNvSpPr/>
          <p:nvPr/>
        </p:nvSpPr>
        <p:spPr>
          <a:xfrm>
            <a:off x="1940321" y="2060458"/>
            <a:ext cx="1270001" cy="1609010"/>
          </a:xfrm>
          <a:prstGeom prst="roundRect">
            <a:avLst>
              <a:gd name="adj" fmla="val 15000"/>
            </a:avLst>
          </a:prstGeom>
          <a:solidFill>
            <a:srgbClr val="A7A7A7"/>
          </a:solidFill>
          <a:ln w="12700">
            <a:miter lim="400000"/>
          </a:ln>
        </p:spPr>
        <p:txBody>
          <a:bodyPr lIns="0" tIns="0" rIns="0" bIns="0" anchor="ctr"/>
          <a:lstStyle/>
          <a:p>
            <a:endParaRPr/>
          </a:p>
        </p:txBody>
      </p:sp>
      <p:sp>
        <p:nvSpPr>
          <p:cNvPr id="1071" name="Rounded Rectangle"/>
          <p:cNvSpPr/>
          <p:nvPr/>
        </p:nvSpPr>
        <p:spPr>
          <a:xfrm>
            <a:off x="1911430" y="3818053"/>
            <a:ext cx="1270001" cy="2578101"/>
          </a:xfrm>
          <a:prstGeom prst="roundRect">
            <a:avLst>
              <a:gd name="adj" fmla="val 15000"/>
            </a:avLst>
          </a:prstGeom>
          <a:solidFill>
            <a:srgbClr val="A7A7A7"/>
          </a:solidFill>
          <a:ln w="12700">
            <a:miter lim="400000"/>
          </a:ln>
        </p:spPr>
        <p:txBody>
          <a:bodyPr lIns="0" tIns="0" rIns="0" bIns="0" anchor="ctr"/>
          <a:lstStyle/>
          <a:p>
            <a:endParaRPr/>
          </a:p>
        </p:txBody>
      </p:sp>
      <p:sp>
        <p:nvSpPr>
          <p:cNvPr id="1072" name="Rounded Rectangle"/>
          <p:cNvSpPr/>
          <p:nvPr/>
        </p:nvSpPr>
        <p:spPr>
          <a:xfrm>
            <a:off x="1895599" y="6526145"/>
            <a:ext cx="1270001" cy="5295884"/>
          </a:xfrm>
          <a:prstGeom prst="roundRect">
            <a:avLst>
              <a:gd name="adj" fmla="val 15000"/>
            </a:avLst>
          </a:prstGeom>
          <a:solidFill>
            <a:srgbClr val="A7A7A7"/>
          </a:solidFill>
          <a:ln w="12700">
            <a:miter lim="400000"/>
          </a:ln>
        </p:spPr>
        <p:txBody>
          <a:bodyPr lIns="0" tIns="0" rIns="0" bIns="0" anchor="ctr"/>
          <a:lstStyle/>
          <a:p>
            <a:endParaRPr/>
          </a:p>
        </p:txBody>
      </p:sp>
      <p:sp>
        <p:nvSpPr>
          <p:cNvPr id="1073" name="Venn diagram"/>
          <p:cNvSpPr txBox="1"/>
          <p:nvPr/>
        </p:nvSpPr>
        <p:spPr>
          <a:xfrm rot="16200000">
            <a:off x="-13534" y="8938124"/>
            <a:ext cx="5119929"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latin typeface="+mn-lt"/>
                <a:ea typeface="+mn-ea"/>
                <a:cs typeface="+mn-cs"/>
                <a:sym typeface="DM Sans Regular"/>
              </a:defRPr>
            </a:lvl1pPr>
          </a:lstStyle>
          <a:p>
            <a:r>
              <a:rPr dirty="0">
                <a:solidFill>
                  <a:schemeClr val="bg1"/>
                </a:solidFill>
              </a:rPr>
              <a:t>Performance Marketing</a:t>
            </a:r>
          </a:p>
        </p:txBody>
      </p:sp>
      <p:sp>
        <p:nvSpPr>
          <p:cNvPr id="1074" name="Venn diagram"/>
          <p:cNvSpPr txBox="1"/>
          <p:nvPr/>
        </p:nvSpPr>
        <p:spPr>
          <a:xfrm rot="16200000">
            <a:off x="1244489" y="4861843"/>
            <a:ext cx="257222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latin typeface="+mn-lt"/>
                <a:ea typeface="+mn-ea"/>
                <a:cs typeface="+mn-cs"/>
                <a:sym typeface="DM Sans Regular"/>
              </a:defRPr>
            </a:lvl1pPr>
          </a:lstStyle>
          <a:p>
            <a:r>
              <a:rPr>
                <a:solidFill>
                  <a:schemeClr val="bg1"/>
                </a:solidFill>
              </a:rPr>
              <a:t>Branding</a:t>
            </a:r>
          </a:p>
        </p:txBody>
      </p:sp>
      <p:sp>
        <p:nvSpPr>
          <p:cNvPr id="1075" name="Venn diagram"/>
          <p:cNvSpPr txBox="1"/>
          <p:nvPr/>
        </p:nvSpPr>
        <p:spPr>
          <a:xfrm rot="16200000">
            <a:off x="2014981" y="2475050"/>
            <a:ext cx="112013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latin typeface="+mn-lt"/>
                <a:ea typeface="+mn-ea"/>
                <a:cs typeface="+mn-cs"/>
                <a:sym typeface="DM Sans Regular"/>
              </a:defRPr>
            </a:lvl1pPr>
          </a:lstStyle>
          <a:p>
            <a:r>
              <a:rPr>
                <a:solidFill>
                  <a:schemeClr val="bg1"/>
                </a:solidFill>
              </a:rPr>
              <a:t>Strategies</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7" name="Arrow"/>
          <p:cNvSpPr/>
          <p:nvPr/>
        </p:nvSpPr>
        <p:spPr>
          <a:xfrm>
            <a:off x="-30332" y="6461149"/>
            <a:ext cx="23164100" cy="2160643"/>
          </a:xfrm>
          <a:custGeom>
            <a:avLst/>
            <a:gdLst/>
            <a:ahLst/>
            <a:cxnLst>
              <a:cxn ang="0">
                <a:pos x="wd2" y="hd2"/>
              </a:cxn>
              <a:cxn ang="5400000">
                <a:pos x="wd2" y="hd2"/>
              </a:cxn>
              <a:cxn ang="10800000">
                <a:pos x="wd2" y="hd2"/>
              </a:cxn>
              <a:cxn ang="16200000">
                <a:pos x="wd2" y="hd2"/>
              </a:cxn>
            </a:cxnLst>
            <a:rect l="0" t="0" r="r" b="b"/>
            <a:pathLst>
              <a:path w="21600" h="21600" extrusionOk="0">
                <a:moveTo>
                  <a:pt x="19454" y="3246"/>
                </a:moveTo>
                <a:lnTo>
                  <a:pt x="19454" y="0"/>
                </a:lnTo>
                <a:lnTo>
                  <a:pt x="21600" y="10800"/>
                </a:lnTo>
                <a:lnTo>
                  <a:pt x="19454" y="21600"/>
                </a:lnTo>
                <a:lnTo>
                  <a:pt x="19454" y="18354"/>
                </a:lnTo>
                <a:lnTo>
                  <a:pt x="0" y="18354"/>
                </a:lnTo>
                <a:lnTo>
                  <a:pt x="0" y="3246"/>
                </a:lnTo>
                <a:close/>
              </a:path>
            </a:pathLst>
          </a:custGeom>
          <a:gradFill>
            <a:gsLst>
              <a:gs pos="0">
                <a:srgbClr val="FFFFFF"/>
              </a:gs>
              <a:gs pos="100000">
                <a:schemeClr val="accent6">
                  <a:lumOff val="16690"/>
                </a:schemeClr>
              </a:gs>
            </a:gsLst>
          </a:gradFill>
          <a:ln w="12700">
            <a:miter lim="400000"/>
          </a:ln>
        </p:spPr>
        <p:txBody>
          <a:bodyPr lIns="0" tIns="0" rIns="0" bIns="0" anchor="ctr"/>
          <a:lstStyle/>
          <a:p>
            <a:endParaRPr/>
          </a:p>
        </p:txBody>
      </p:sp>
      <p:sp>
        <p:nvSpPr>
          <p:cNvPr id="107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sp>
        <p:nvSpPr>
          <p:cNvPr id="1079" name="Line"/>
          <p:cNvSpPr/>
          <p:nvPr/>
        </p:nvSpPr>
        <p:spPr>
          <a:xfrm flipV="1">
            <a:off x="5931544" y="3262886"/>
            <a:ext cx="0" cy="3812961"/>
          </a:xfrm>
          <a:prstGeom prst="line">
            <a:avLst/>
          </a:prstGeom>
          <a:ln w="25400">
            <a:solidFill>
              <a:srgbClr val="A7A7A7"/>
            </a:solidFill>
            <a:custDash>
              <a:ds d="200000" sp="200000"/>
            </a:custDash>
            <a:miter lim="400000"/>
          </a:ln>
        </p:spPr>
        <p:txBody>
          <a:bodyPr lIns="0" tIns="0" rIns="0" bIns="0" anchor="ctr"/>
          <a:lstStyle/>
          <a:p>
            <a:pPr>
              <a:defRPr sz="3200">
                <a:solidFill>
                  <a:srgbClr val="FFFFFF"/>
                </a:solidFill>
              </a:defRPr>
            </a:pPr>
            <a:endParaRPr/>
          </a:p>
        </p:txBody>
      </p:sp>
      <p:sp>
        <p:nvSpPr>
          <p:cNvPr id="1080" name="Line"/>
          <p:cNvSpPr/>
          <p:nvPr/>
        </p:nvSpPr>
        <p:spPr>
          <a:xfrm flipV="1">
            <a:off x="11528011" y="3976916"/>
            <a:ext cx="0" cy="3098931"/>
          </a:xfrm>
          <a:prstGeom prst="line">
            <a:avLst/>
          </a:prstGeom>
          <a:ln w="25400">
            <a:solidFill>
              <a:srgbClr val="A7A7A7"/>
            </a:solidFill>
            <a:custDash>
              <a:ds d="200000" sp="200000"/>
            </a:custDash>
            <a:miter lim="400000"/>
          </a:ln>
        </p:spPr>
        <p:txBody>
          <a:bodyPr lIns="0" tIns="0" rIns="0" bIns="0" anchor="ctr"/>
          <a:lstStyle/>
          <a:p>
            <a:pPr>
              <a:defRPr sz="3200">
                <a:solidFill>
                  <a:srgbClr val="FFFFFF"/>
                </a:solidFill>
              </a:defRPr>
            </a:pPr>
            <a:endParaRPr/>
          </a:p>
        </p:txBody>
      </p:sp>
      <p:sp>
        <p:nvSpPr>
          <p:cNvPr id="1081" name="Line"/>
          <p:cNvSpPr/>
          <p:nvPr/>
        </p:nvSpPr>
        <p:spPr>
          <a:xfrm flipV="1">
            <a:off x="17128712" y="3262886"/>
            <a:ext cx="0" cy="3812961"/>
          </a:xfrm>
          <a:prstGeom prst="line">
            <a:avLst/>
          </a:prstGeom>
          <a:ln w="25400">
            <a:solidFill>
              <a:srgbClr val="A7A7A7"/>
            </a:solidFill>
            <a:custDash>
              <a:ds d="200000" sp="200000"/>
            </a:custDash>
            <a:miter lim="400000"/>
          </a:ln>
        </p:spPr>
        <p:txBody>
          <a:bodyPr lIns="0" tIns="0" rIns="0" bIns="0" anchor="ctr"/>
          <a:lstStyle/>
          <a:p>
            <a:pPr>
              <a:defRPr sz="3200">
                <a:solidFill>
                  <a:srgbClr val="FFFFFF"/>
                </a:solidFill>
              </a:defRPr>
            </a:pPr>
            <a:endParaRPr/>
          </a:p>
        </p:txBody>
      </p:sp>
      <p:sp>
        <p:nvSpPr>
          <p:cNvPr id="1082" name="Line"/>
          <p:cNvSpPr/>
          <p:nvPr/>
        </p:nvSpPr>
        <p:spPr>
          <a:xfrm flipV="1">
            <a:off x="8734011" y="8063486"/>
            <a:ext cx="0" cy="3812961"/>
          </a:xfrm>
          <a:prstGeom prst="line">
            <a:avLst/>
          </a:prstGeom>
          <a:ln w="25400">
            <a:solidFill>
              <a:srgbClr val="A7A7A7"/>
            </a:solidFill>
            <a:custDash>
              <a:ds d="200000" sp="200000"/>
            </a:custDash>
            <a:miter lim="400000"/>
          </a:ln>
        </p:spPr>
        <p:txBody>
          <a:bodyPr lIns="0" tIns="0" rIns="0" bIns="0" anchor="ctr"/>
          <a:lstStyle/>
          <a:p>
            <a:pPr>
              <a:defRPr sz="3200">
                <a:solidFill>
                  <a:srgbClr val="FFFFFF"/>
                </a:solidFill>
              </a:defRPr>
            </a:pPr>
            <a:endParaRPr/>
          </a:p>
        </p:txBody>
      </p:sp>
      <p:sp>
        <p:nvSpPr>
          <p:cNvPr id="1083" name="Line"/>
          <p:cNvSpPr/>
          <p:nvPr/>
        </p:nvSpPr>
        <p:spPr>
          <a:xfrm flipV="1">
            <a:off x="14357196" y="8065440"/>
            <a:ext cx="0" cy="3812961"/>
          </a:xfrm>
          <a:prstGeom prst="line">
            <a:avLst/>
          </a:prstGeom>
          <a:ln w="25400">
            <a:solidFill>
              <a:srgbClr val="A7A7A7"/>
            </a:solidFill>
            <a:custDash>
              <a:ds d="200000" sp="200000"/>
            </a:custDash>
            <a:miter lim="400000"/>
          </a:ln>
        </p:spPr>
        <p:txBody>
          <a:bodyPr lIns="0" tIns="0" rIns="0" bIns="0" anchor="ctr"/>
          <a:lstStyle/>
          <a:p>
            <a:pPr>
              <a:defRPr sz="3200">
                <a:solidFill>
                  <a:srgbClr val="FFFFFF"/>
                </a:solidFill>
              </a:defRPr>
            </a:pPr>
            <a:endParaRPr/>
          </a:p>
        </p:txBody>
      </p:sp>
      <p:sp>
        <p:nvSpPr>
          <p:cNvPr id="1084" name="Line"/>
          <p:cNvSpPr/>
          <p:nvPr/>
        </p:nvSpPr>
        <p:spPr>
          <a:xfrm flipV="1">
            <a:off x="19942083" y="8063175"/>
            <a:ext cx="0" cy="3812961"/>
          </a:xfrm>
          <a:prstGeom prst="line">
            <a:avLst/>
          </a:prstGeom>
          <a:ln w="25400">
            <a:solidFill>
              <a:srgbClr val="A7A7A7"/>
            </a:solidFill>
            <a:custDash>
              <a:ds d="200000" sp="200000"/>
            </a:custDash>
            <a:miter lim="400000"/>
          </a:ln>
        </p:spPr>
        <p:txBody>
          <a:bodyPr lIns="0" tIns="0" rIns="0" bIns="0" anchor="ctr"/>
          <a:lstStyle/>
          <a:p>
            <a:pPr>
              <a:defRPr sz="3200">
                <a:solidFill>
                  <a:srgbClr val="FFFFFF"/>
                </a:solidFill>
              </a:defRPr>
            </a:pPr>
            <a:endParaRPr/>
          </a:p>
        </p:txBody>
      </p:sp>
      <p:sp>
        <p:nvSpPr>
          <p:cNvPr id="1085" name="Circle"/>
          <p:cNvSpPr/>
          <p:nvPr/>
        </p:nvSpPr>
        <p:spPr>
          <a:xfrm>
            <a:off x="5345426" y="6955352"/>
            <a:ext cx="1172238" cy="1172238"/>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086" name="Circle"/>
          <p:cNvSpPr/>
          <p:nvPr/>
        </p:nvSpPr>
        <p:spPr>
          <a:xfrm>
            <a:off x="8142813" y="6949493"/>
            <a:ext cx="1172238" cy="1172238"/>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087" name="Circle"/>
          <p:cNvSpPr/>
          <p:nvPr/>
        </p:nvSpPr>
        <p:spPr>
          <a:xfrm>
            <a:off x="10941893" y="6949493"/>
            <a:ext cx="1172237" cy="1172238"/>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088" name="Circle"/>
          <p:cNvSpPr/>
          <p:nvPr/>
        </p:nvSpPr>
        <p:spPr>
          <a:xfrm>
            <a:off x="13742666" y="6955352"/>
            <a:ext cx="1172238" cy="1172238"/>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089" name="Circle"/>
          <p:cNvSpPr/>
          <p:nvPr/>
        </p:nvSpPr>
        <p:spPr>
          <a:xfrm>
            <a:off x="16542593" y="6955352"/>
            <a:ext cx="1172237" cy="1172238"/>
          </a:xfrm>
          <a:prstGeom prst="ellipse">
            <a:avLst/>
          </a:prstGeom>
          <a:solidFill>
            <a:schemeClr val="accent3"/>
          </a:solidFill>
          <a:ln w="12700">
            <a:miter lim="400000"/>
          </a:ln>
        </p:spPr>
        <p:txBody>
          <a:bodyPr lIns="0" tIns="0" rIns="0" bIns="0" anchor="ctr"/>
          <a:lstStyle/>
          <a:p>
            <a:pPr>
              <a:defRPr sz="3200">
                <a:solidFill>
                  <a:srgbClr val="FFFFFF"/>
                </a:solidFill>
              </a:defRPr>
            </a:pPr>
            <a:endParaRPr/>
          </a:p>
        </p:txBody>
      </p:sp>
      <p:sp>
        <p:nvSpPr>
          <p:cNvPr id="1090" name="Circle"/>
          <p:cNvSpPr/>
          <p:nvPr/>
        </p:nvSpPr>
        <p:spPr>
          <a:xfrm>
            <a:off x="19353525" y="6955352"/>
            <a:ext cx="1172238" cy="1172238"/>
          </a:xfrm>
          <a:prstGeom prst="ellipse">
            <a:avLst/>
          </a:prstGeom>
          <a:solidFill>
            <a:schemeClr val="accent4"/>
          </a:solidFill>
          <a:ln w="12700">
            <a:miter lim="400000"/>
          </a:ln>
        </p:spPr>
        <p:txBody>
          <a:bodyPr lIns="0" tIns="0" rIns="0" bIns="0" anchor="ctr"/>
          <a:lstStyle/>
          <a:p>
            <a:pPr>
              <a:defRPr sz="3200">
                <a:solidFill>
                  <a:srgbClr val="FFFFFF"/>
                </a:solidFill>
              </a:defRPr>
            </a:pPr>
            <a:endParaRPr/>
          </a:p>
        </p:txBody>
      </p:sp>
      <p:sp>
        <p:nvSpPr>
          <p:cNvPr id="1091" name="Graphic 76"/>
          <p:cNvSpPr/>
          <p:nvPr/>
        </p:nvSpPr>
        <p:spPr>
          <a:xfrm>
            <a:off x="5820409" y="7350961"/>
            <a:ext cx="247672" cy="304820"/>
          </a:xfrm>
          <a:custGeom>
            <a:avLst/>
            <a:gdLst/>
            <a:ahLst/>
            <a:cxnLst>
              <a:cxn ang="0">
                <a:pos x="wd2" y="hd2"/>
              </a:cxn>
              <a:cxn ang="5400000">
                <a:pos x="wd2" y="hd2"/>
              </a:cxn>
              <a:cxn ang="10800000">
                <a:pos x="wd2" y="hd2"/>
              </a:cxn>
              <a:cxn ang="16200000">
                <a:pos x="wd2" y="hd2"/>
              </a:cxn>
            </a:cxnLst>
            <a:rect l="0" t="0" r="r" b="b"/>
            <a:pathLst>
              <a:path w="20923" h="21500" extrusionOk="0">
                <a:moveTo>
                  <a:pt x="13944" y="15082"/>
                </a:moveTo>
                <a:cubicBezTo>
                  <a:pt x="14769" y="15903"/>
                  <a:pt x="15087" y="17000"/>
                  <a:pt x="14801" y="18045"/>
                </a:cubicBezTo>
                <a:cubicBezTo>
                  <a:pt x="14467" y="18995"/>
                  <a:pt x="13663" y="19782"/>
                  <a:pt x="12591" y="20207"/>
                </a:cubicBezTo>
                <a:cubicBezTo>
                  <a:pt x="12249" y="20346"/>
                  <a:pt x="12057" y="20656"/>
                  <a:pt x="12119" y="20969"/>
                </a:cubicBezTo>
                <a:cubicBezTo>
                  <a:pt x="12193" y="21289"/>
                  <a:pt x="12538" y="21515"/>
                  <a:pt x="12928" y="21498"/>
                </a:cubicBezTo>
                <a:cubicBezTo>
                  <a:pt x="15665" y="21380"/>
                  <a:pt x="18149" y="20123"/>
                  <a:pt x="19541" y="18152"/>
                </a:cubicBezTo>
                <a:cubicBezTo>
                  <a:pt x="20865" y="16229"/>
                  <a:pt x="21256" y="13956"/>
                  <a:pt x="20634" y="11800"/>
                </a:cubicBezTo>
                <a:cubicBezTo>
                  <a:pt x="20032" y="9698"/>
                  <a:pt x="18774" y="7768"/>
                  <a:pt x="16986" y="6205"/>
                </a:cubicBezTo>
                <a:cubicBezTo>
                  <a:pt x="16680" y="5937"/>
                  <a:pt x="16170" y="5926"/>
                  <a:pt x="15848" y="6182"/>
                </a:cubicBezTo>
                <a:cubicBezTo>
                  <a:pt x="15797" y="6222"/>
                  <a:pt x="15753" y="6268"/>
                  <a:pt x="15716" y="6318"/>
                </a:cubicBezTo>
                <a:cubicBezTo>
                  <a:pt x="15290" y="6864"/>
                  <a:pt x="14755" y="7345"/>
                  <a:pt x="14135" y="7741"/>
                </a:cubicBezTo>
                <a:cubicBezTo>
                  <a:pt x="13412" y="4747"/>
                  <a:pt x="11456" y="2060"/>
                  <a:pt x="8606" y="147"/>
                </a:cubicBezTo>
                <a:cubicBezTo>
                  <a:pt x="8258" y="-85"/>
                  <a:pt x="7752" y="-38"/>
                  <a:pt x="7475" y="252"/>
                </a:cubicBezTo>
                <a:cubicBezTo>
                  <a:pt x="7427" y="302"/>
                  <a:pt x="7388" y="357"/>
                  <a:pt x="7359" y="415"/>
                </a:cubicBezTo>
                <a:cubicBezTo>
                  <a:pt x="5389" y="4399"/>
                  <a:pt x="1463" y="7118"/>
                  <a:pt x="237" y="11367"/>
                </a:cubicBezTo>
                <a:cubicBezTo>
                  <a:pt x="-344" y="13580"/>
                  <a:pt x="152" y="15895"/>
                  <a:pt x="1617" y="17803"/>
                </a:cubicBezTo>
                <a:cubicBezTo>
                  <a:pt x="2985" y="19515"/>
                  <a:pt x="4497" y="20961"/>
                  <a:pt x="6853" y="21478"/>
                </a:cubicBezTo>
                <a:cubicBezTo>
                  <a:pt x="6920" y="21492"/>
                  <a:pt x="6990" y="21500"/>
                  <a:pt x="7059" y="21500"/>
                </a:cubicBezTo>
                <a:cubicBezTo>
                  <a:pt x="7503" y="21500"/>
                  <a:pt x="7863" y="21199"/>
                  <a:pt x="7863" y="20828"/>
                </a:cubicBezTo>
                <a:cubicBezTo>
                  <a:pt x="7863" y="20691"/>
                  <a:pt x="7813" y="20558"/>
                  <a:pt x="7720" y="20445"/>
                </a:cubicBezTo>
                <a:cubicBezTo>
                  <a:pt x="6847" y="19396"/>
                  <a:pt x="6069" y="18362"/>
                  <a:pt x="6116" y="17228"/>
                </a:cubicBezTo>
                <a:cubicBezTo>
                  <a:pt x="6160" y="16688"/>
                  <a:pt x="6350" y="16163"/>
                  <a:pt x="6670" y="15693"/>
                </a:cubicBezTo>
                <a:cubicBezTo>
                  <a:pt x="6925" y="15293"/>
                  <a:pt x="7235" y="14918"/>
                  <a:pt x="7594" y="14578"/>
                </a:cubicBezTo>
                <a:cubicBezTo>
                  <a:pt x="7840" y="14346"/>
                  <a:pt x="8108" y="14127"/>
                  <a:pt x="8376" y="13906"/>
                </a:cubicBezTo>
                <a:cubicBezTo>
                  <a:pt x="8799" y="13576"/>
                  <a:pt x="9194" y="13220"/>
                  <a:pt x="9557" y="12843"/>
                </a:cubicBezTo>
                <a:cubicBezTo>
                  <a:pt x="11283" y="13800"/>
                  <a:pt x="12414" y="15345"/>
                  <a:pt x="12649" y="17064"/>
                </a:cubicBezTo>
                <a:cubicBezTo>
                  <a:pt x="13307" y="16526"/>
                  <a:pt x="13759" y="15836"/>
                  <a:pt x="13944" y="15082"/>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092" name="Graphic 90"/>
          <p:cNvSpPr/>
          <p:nvPr/>
        </p:nvSpPr>
        <p:spPr>
          <a:xfrm>
            <a:off x="17002493" y="7357926"/>
            <a:ext cx="304764" cy="290890"/>
          </a:xfrm>
          <a:custGeom>
            <a:avLst/>
            <a:gdLst/>
            <a:ahLst/>
            <a:cxnLst>
              <a:cxn ang="0">
                <a:pos x="wd2" y="hd2"/>
              </a:cxn>
              <a:cxn ang="5400000">
                <a:pos x="wd2" y="hd2"/>
              </a:cxn>
              <a:cxn ang="10800000">
                <a:pos x="wd2" y="hd2"/>
              </a:cxn>
              <a:cxn ang="16200000">
                <a:pos x="wd2" y="hd2"/>
              </a:cxn>
            </a:cxnLst>
            <a:rect l="0" t="0" r="r" b="b"/>
            <a:pathLst>
              <a:path w="21498" h="21495" extrusionOk="0">
                <a:moveTo>
                  <a:pt x="21465" y="8159"/>
                </a:moveTo>
                <a:cubicBezTo>
                  <a:pt x="21391" y="7919"/>
                  <a:pt x="21199" y="7739"/>
                  <a:pt x="20964" y="7688"/>
                </a:cubicBezTo>
                <a:lnTo>
                  <a:pt x="14578" y="6290"/>
                </a:lnTo>
                <a:lnTo>
                  <a:pt x="11334" y="357"/>
                </a:lnTo>
                <a:cubicBezTo>
                  <a:pt x="11151" y="19"/>
                  <a:pt x="10741" y="-100"/>
                  <a:pt x="10418" y="92"/>
                </a:cubicBezTo>
                <a:cubicBezTo>
                  <a:pt x="10416" y="93"/>
                  <a:pt x="10414" y="94"/>
                  <a:pt x="10412" y="95"/>
                </a:cubicBezTo>
                <a:cubicBezTo>
                  <a:pt x="10383" y="118"/>
                  <a:pt x="10356" y="143"/>
                  <a:pt x="10331" y="170"/>
                </a:cubicBezTo>
                <a:cubicBezTo>
                  <a:pt x="10300" y="194"/>
                  <a:pt x="10271" y="220"/>
                  <a:pt x="10244" y="250"/>
                </a:cubicBezTo>
                <a:cubicBezTo>
                  <a:pt x="10227" y="270"/>
                  <a:pt x="10210" y="292"/>
                  <a:pt x="10195" y="315"/>
                </a:cubicBezTo>
                <a:cubicBezTo>
                  <a:pt x="10185" y="330"/>
                  <a:pt x="10172" y="341"/>
                  <a:pt x="10163" y="357"/>
                </a:cubicBezTo>
                <a:lnTo>
                  <a:pt x="6919" y="6290"/>
                </a:lnTo>
                <a:lnTo>
                  <a:pt x="536" y="7688"/>
                </a:lnTo>
                <a:cubicBezTo>
                  <a:pt x="172" y="7767"/>
                  <a:pt x="-61" y="8139"/>
                  <a:pt x="14" y="8520"/>
                </a:cubicBezTo>
                <a:cubicBezTo>
                  <a:pt x="39" y="8642"/>
                  <a:pt x="93" y="8755"/>
                  <a:pt x="172" y="8847"/>
                </a:cubicBezTo>
                <a:lnTo>
                  <a:pt x="4556" y="13915"/>
                </a:lnTo>
                <a:lnTo>
                  <a:pt x="3851" y="20712"/>
                </a:lnTo>
                <a:cubicBezTo>
                  <a:pt x="3812" y="21098"/>
                  <a:pt x="4079" y="21445"/>
                  <a:pt x="4448" y="21487"/>
                </a:cubicBezTo>
                <a:cubicBezTo>
                  <a:pt x="4565" y="21500"/>
                  <a:pt x="4684" y="21481"/>
                  <a:pt x="4792" y="21430"/>
                </a:cubicBezTo>
                <a:lnTo>
                  <a:pt x="10748" y="18630"/>
                </a:lnTo>
                <a:lnTo>
                  <a:pt x="16701" y="21433"/>
                </a:lnTo>
                <a:cubicBezTo>
                  <a:pt x="16788" y="21474"/>
                  <a:pt x="16882" y="21495"/>
                  <a:pt x="16977" y="21495"/>
                </a:cubicBezTo>
                <a:cubicBezTo>
                  <a:pt x="17348" y="21495"/>
                  <a:pt x="17649" y="21180"/>
                  <a:pt x="17649" y="20791"/>
                </a:cubicBezTo>
                <a:cubicBezTo>
                  <a:pt x="17649" y="20766"/>
                  <a:pt x="17648" y="20740"/>
                  <a:pt x="17645" y="20715"/>
                </a:cubicBezTo>
                <a:lnTo>
                  <a:pt x="16940" y="13915"/>
                </a:lnTo>
                <a:lnTo>
                  <a:pt x="21324" y="8847"/>
                </a:lnTo>
                <a:cubicBezTo>
                  <a:pt x="21485" y="8661"/>
                  <a:pt x="21539" y="8398"/>
                  <a:pt x="21465" y="8159"/>
                </a:cubicBezTo>
                <a:close/>
                <a:moveTo>
                  <a:pt x="15742" y="13204"/>
                </a:moveTo>
                <a:cubicBezTo>
                  <a:pt x="15613" y="13353"/>
                  <a:pt x="15551" y="13553"/>
                  <a:pt x="15572" y="13753"/>
                </a:cubicBezTo>
                <a:lnTo>
                  <a:pt x="16183" y="19643"/>
                </a:lnTo>
                <a:lnTo>
                  <a:pt x="11024" y="17214"/>
                </a:lnTo>
                <a:cubicBezTo>
                  <a:pt x="10937" y="17174"/>
                  <a:pt x="10843" y="17154"/>
                  <a:pt x="10748" y="17156"/>
                </a:cubicBezTo>
                <a:lnTo>
                  <a:pt x="10748" y="2123"/>
                </a:lnTo>
                <a:lnTo>
                  <a:pt x="13559" y="7261"/>
                </a:lnTo>
                <a:cubicBezTo>
                  <a:pt x="13655" y="7436"/>
                  <a:pt x="13817" y="7559"/>
                  <a:pt x="14006" y="7600"/>
                </a:cubicBezTo>
                <a:lnTo>
                  <a:pt x="19541" y="8812"/>
                </a:ln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093" name="Graphic 235"/>
          <p:cNvSpPr/>
          <p:nvPr/>
        </p:nvSpPr>
        <p:spPr>
          <a:xfrm>
            <a:off x="19803912" y="7362537"/>
            <a:ext cx="304801" cy="304801"/>
          </a:xfrm>
          <a:custGeom>
            <a:avLst/>
            <a:gdLst/>
            <a:ahLst/>
            <a:cxnLst>
              <a:cxn ang="0">
                <a:pos x="wd2" y="hd2"/>
              </a:cxn>
              <a:cxn ang="5400000">
                <a:pos x="wd2" y="hd2"/>
              </a:cxn>
              <a:cxn ang="10800000">
                <a:pos x="wd2" y="hd2"/>
              </a:cxn>
              <a:cxn ang="16200000">
                <a:pos x="wd2" y="hd2"/>
              </a:cxn>
            </a:cxnLst>
            <a:rect l="0" t="0" r="r" b="b"/>
            <a:pathLst>
              <a:path w="21600" h="21600" extrusionOk="0">
                <a:moveTo>
                  <a:pt x="19638" y="15976"/>
                </a:moveTo>
                <a:lnTo>
                  <a:pt x="16820" y="14693"/>
                </a:lnTo>
                <a:cubicBezTo>
                  <a:pt x="16504" y="14549"/>
                  <a:pt x="16232" y="14324"/>
                  <a:pt x="16032" y="14040"/>
                </a:cubicBezTo>
                <a:cubicBezTo>
                  <a:pt x="15838" y="13764"/>
                  <a:pt x="15823" y="13401"/>
                  <a:pt x="15994" y="13110"/>
                </a:cubicBezTo>
                <a:cubicBezTo>
                  <a:pt x="16618" y="12024"/>
                  <a:pt x="16945" y="10793"/>
                  <a:pt x="16943" y="9540"/>
                </a:cubicBezTo>
                <a:cubicBezTo>
                  <a:pt x="16943" y="7144"/>
                  <a:pt x="15774" y="4725"/>
                  <a:pt x="13163" y="4725"/>
                </a:cubicBezTo>
                <a:cubicBezTo>
                  <a:pt x="12844" y="4724"/>
                  <a:pt x="12526" y="4764"/>
                  <a:pt x="12218" y="4844"/>
                </a:cubicBezTo>
                <a:cubicBezTo>
                  <a:pt x="12218" y="4835"/>
                  <a:pt x="12218" y="4825"/>
                  <a:pt x="12218" y="4815"/>
                </a:cubicBezTo>
                <a:cubicBezTo>
                  <a:pt x="12218" y="2419"/>
                  <a:pt x="11049" y="0"/>
                  <a:pt x="8438" y="0"/>
                </a:cubicBezTo>
                <a:cubicBezTo>
                  <a:pt x="5826" y="0"/>
                  <a:pt x="4658" y="2419"/>
                  <a:pt x="4658" y="4815"/>
                </a:cubicBezTo>
                <a:cubicBezTo>
                  <a:pt x="4654" y="6069"/>
                  <a:pt x="4982" y="7301"/>
                  <a:pt x="5607" y="8387"/>
                </a:cubicBezTo>
                <a:cubicBezTo>
                  <a:pt x="5776" y="8677"/>
                  <a:pt x="5761" y="9040"/>
                  <a:pt x="5568" y="9315"/>
                </a:cubicBezTo>
                <a:cubicBezTo>
                  <a:pt x="5368" y="9599"/>
                  <a:pt x="5096" y="9824"/>
                  <a:pt x="4780" y="9968"/>
                </a:cubicBezTo>
                <a:lnTo>
                  <a:pt x="1962" y="11251"/>
                </a:lnTo>
                <a:cubicBezTo>
                  <a:pt x="768" y="11796"/>
                  <a:pt x="2" y="12986"/>
                  <a:pt x="0" y="14299"/>
                </a:cubicBezTo>
                <a:lnTo>
                  <a:pt x="0" y="15165"/>
                </a:lnTo>
                <a:cubicBezTo>
                  <a:pt x="0" y="15878"/>
                  <a:pt x="608" y="16353"/>
                  <a:pt x="3696" y="16663"/>
                </a:cubicBezTo>
                <a:cubicBezTo>
                  <a:pt x="3719" y="16663"/>
                  <a:pt x="3741" y="16663"/>
                  <a:pt x="3763" y="16663"/>
                </a:cubicBezTo>
                <a:cubicBezTo>
                  <a:pt x="4136" y="16682"/>
                  <a:pt x="4453" y="16395"/>
                  <a:pt x="4472" y="16022"/>
                </a:cubicBezTo>
                <a:cubicBezTo>
                  <a:pt x="4491" y="15649"/>
                  <a:pt x="4203" y="15332"/>
                  <a:pt x="3831" y="15313"/>
                </a:cubicBezTo>
                <a:cubicBezTo>
                  <a:pt x="2990" y="15262"/>
                  <a:pt x="2158" y="15116"/>
                  <a:pt x="1350" y="14878"/>
                </a:cubicBezTo>
                <a:lnTo>
                  <a:pt x="1350" y="14299"/>
                </a:lnTo>
                <a:cubicBezTo>
                  <a:pt x="1351" y="13516"/>
                  <a:pt x="1808" y="12805"/>
                  <a:pt x="2520" y="12479"/>
                </a:cubicBezTo>
                <a:lnTo>
                  <a:pt x="5339" y="11197"/>
                </a:lnTo>
                <a:cubicBezTo>
                  <a:pt x="5874" y="10954"/>
                  <a:pt x="6334" y="10572"/>
                  <a:pt x="6672" y="10091"/>
                </a:cubicBezTo>
                <a:cubicBezTo>
                  <a:pt x="7179" y="9377"/>
                  <a:pt x="7213" y="8430"/>
                  <a:pt x="6758" y="7681"/>
                </a:cubicBezTo>
                <a:cubicBezTo>
                  <a:pt x="6265" y="6807"/>
                  <a:pt x="6006" y="5819"/>
                  <a:pt x="6008" y="4815"/>
                </a:cubicBezTo>
                <a:cubicBezTo>
                  <a:pt x="6008" y="4236"/>
                  <a:pt x="6124" y="1350"/>
                  <a:pt x="8438" y="1350"/>
                </a:cubicBezTo>
                <a:cubicBezTo>
                  <a:pt x="10751" y="1350"/>
                  <a:pt x="10868" y="4236"/>
                  <a:pt x="10868" y="4815"/>
                </a:cubicBezTo>
                <a:cubicBezTo>
                  <a:pt x="10864" y="5089"/>
                  <a:pt x="10841" y="5362"/>
                  <a:pt x="10800" y="5633"/>
                </a:cubicBezTo>
                <a:cubicBezTo>
                  <a:pt x="9827" y="6695"/>
                  <a:pt x="9317" y="8101"/>
                  <a:pt x="9383" y="9540"/>
                </a:cubicBezTo>
                <a:cubicBezTo>
                  <a:pt x="9379" y="10794"/>
                  <a:pt x="9707" y="12026"/>
                  <a:pt x="10332" y="13112"/>
                </a:cubicBezTo>
                <a:cubicBezTo>
                  <a:pt x="10502" y="13403"/>
                  <a:pt x="10487" y="13766"/>
                  <a:pt x="10293" y="14042"/>
                </a:cubicBezTo>
                <a:cubicBezTo>
                  <a:pt x="10093" y="14326"/>
                  <a:pt x="9821" y="14551"/>
                  <a:pt x="9505" y="14695"/>
                </a:cubicBezTo>
                <a:lnTo>
                  <a:pt x="6687" y="15978"/>
                </a:lnTo>
                <a:cubicBezTo>
                  <a:pt x="5494" y="16522"/>
                  <a:pt x="4728" y="17712"/>
                  <a:pt x="4725" y="19024"/>
                </a:cubicBezTo>
                <a:lnTo>
                  <a:pt x="4725" y="19890"/>
                </a:lnTo>
                <a:cubicBezTo>
                  <a:pt x="4725" y="20313"/>
                  <a:pt x="4725" y="21600"/>
                  <a:pt x="13163" y="21600"/>
                </a:cubicBezTo>
                <a:cubicBezTo>
                  <a:pt x="21600" y="21600"/>
                  <a:pt x="21600" y="20313"/>
                  <a:pt x="21600" y="19890"/>
                </a:cubicBezTo>
                <a:lnTo>
                  <a:pt x="21600" y="19024"/>
                </a:lnTo>
                <a:cubicBezTo>
                  <a:pt x="21598" y="17711"/>
                  <a:pt x="20832" y="16521"/>
                  <a:pt x="19638" y="15976"/>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094" name="Graphic 294"/>
          <p:cNvSpPr/>
          <p:nvPr/>
        </p:nvSpPr>
        <p:spPr>
          <a:xfrm>
            <a:off x="8602120" y="7360439"/>
            <a:ext cx="304577" cy="304577"/>
          </a:xfrm>
          <a:custGeom>
            <a:avLst/>
            <a:gdLst/>
            <a:ahLst/>
            <a:cxnLst>
              <a:cxn ang="0">
                <a:pos x="wd2" y="hd2"/>
              </a:cxn>
              <a:cxn ang="5400000">
                <a:pos x="wd2" y="hd2"/>
              </a:cxn>
              <a:cxn ang="10800000">
                <a:pos x="wd2" y="hd2"/>
              </a:cxn>
              <a:cxn ang="16200000">
                <a:pos x="wd2" y="hd2"/>
              </a:cxn>
            </a:cxnLst>
            <a:rect l="0" t="0" r="r" b="b"/>
            <a:pathLst>
              <a:path w="20394" h="20394" extrusionOk="0">
                <a:moveTo>
                  <a:pt x="20207" y="18854"/>
                </a:moveTo>
                <a:lnTo>
                  <a:pt x="18854" y="20207"/>
                </a:lnTo>
                <a:cubicBezTo>
                  <a:pt x="18605" y="20456"/>
                  <a:pt x="18201" y="20456"/>
                  <a:pt x="17952" y="20207"/>
                </a:cubicBezTo>
                <a:lnTo>
                  <a:pt x="12918" y="15172"/>
                </a:lnTo>
                <a:cubicBezTo>
                  <a:pt x="9118" y="17727"/>
                  <a:pt x="3966" y="16718"/>
                  <a:pt x="1411" y="12918"/>
                </a:cubicBezTo>
                <a:cubicBezTo>
                  <a:pt x="-1144" y="9118"/>
                  <a:pt x="-135" y="3966"/>
                  <a:pt x="3665" y="1411"/>
                </a:cubicBezTo>
                <a:cubicBezTo>
                  <a:pt x="7466" y="-1144"/>
                  <a:pt x="12617" y="-135"/>
                  <a:pt x="15172" y="3665"/>
                </a:cubicBezTo>
                <a:cubicBezTo>
                  <a:pt x="17053" y="6463"/>
                  <a:pt x="17053" y="10120"/>
                  <a:pt x="15172" y="12918"/>
                </a:cubicBezTo>
                <a:lnTo>
                  <a:pt x="20207" y="17952"/>
                </a:lnTo>
                <a:cubicBezTo>
                  <a:pt x="20456" y="18201"/>
                  <a:pt x="20456" y="18605"/>
                  <a:pt x="20207" y="18854"/>
                </a:cubicBezTo>
                <a:close/>
                <a:moveTo>
                  <a:pt x="3827" y="8291"/>
                </a:moveTo>
                <a:cubicBezTo>
                  <a:pt x="3827" y="8084"/>
                  <a:pt x="3841" y="7876"/>
                  <a:pt x="3869" y="7671"/>
                </a:cubicBezTo>
                <a:cubicBezTo>
                  <a:pt x="3930" y="7324"/>
                  <a:pt x="3699" y="6993"/>
                  <a:pt x="3352" y="6931"/>
                </a:cubicBezTo>
                <a:cubicBezTo>
                  <a:pt x="3005" y="6870"/>
                  <a:pt x="2674" y="7101"/>
                  <a:pt x="2613" y="7448"/>
                </a:cubicBezTo>
                <a:cubicBezTo>
                  <a:pt x="2610" y="7465"/>
                  <a:pt x="2608" y="7481"/>
                  <a:pt x="2606" y="7498"/>
                </a:cubicBezTo>
                <a:cubicBezTo>
                  <a:pt x="2569" y="7761"/>
                  <a:pt x="2551" y="8026"/>
                  <a:pt x="2551" y="8291"/>
                </a:cubicBezTo>
                <a:cubicBezTo>
                  <a:pt x="2551" y="8643"/>
                  <a:pt x="2837" y="8929"/>
                  <a:pt x="3189" y="8929"/>
                </a:cubicBezTo>
                <a:cubicBezTo>
                  <a:pt x="3541" y="8929"/>
                  <a:pt x="3827" y="8643"/>
                  <a:pt x="3827" y="8291"/>
                </a:cubicBezTo>
                <a:close/>
                <a:moveTo>
                  <a:pt x="5157" y="5112"/>
                </a:moveTo>
                <a:cubicBezTo>
                  <a:pt x="5991" y="4286"/>
                  <a:pt x="7118" y="3824"/>
                  <a:pt x="8291" y="3827"/>
                </a:cubicBezTo>
                <a:cubicBezTo>
                  <a:pt x="8643" y="3827"/>
                  <a:pt x="8929" y="3541"/>
                  <a:pt x="8929" y="3189"/>
                </a:cubicBezTo>
                <a:cubicBezTo>
                  <a:pt x="8929" y="2837"/>
                  <a:pt x="8643" y="2551"/>
                  <a:pt x="8291" y="2551"/>
                </a:cubicBezTo>
                <a:cubicBezTo>
                  <a:pt x="6782" y="2548"/>
                  <a:pt x="5333" y="3142"/>
                  <a:pt x="4262" y="4204"/>
                </a:cubicBezTo>
                <a:cubicBezTo>
                  <a:pt x="3997" y="4437"/>
                  <a:pt x="3971" y="4840"/>
                  <a:pt x="4204" y="5104"/>
                </a:cubicBezTo>
                <a:cubicBezTo>
                  <a:pt x="4437" y="5369"/>
                  <a:pt x="4840" y="5395"/>
                  <a:pt x="5104" y="5162"/>
                </a:cubicBezTo>
                <a:cubicBezTo>
                  <a:pt x="5122" y="5146"/>
                  <a:pt x="5139" y="5130"/>
                  <a:pt x="5155" y="5112"/>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095" name="Graphic 27"/>
          <p:cNvSpPr/>
          <p:nvPr/>
        </p:nvSpPr>
        <p:spPr>
          <a:xfrm>
            <a:off x="11399318" y="7413618"/>
            <a:ext cx="304801" cy="209551"/>
          </a:xfrm>
          <a:custGeom>
            <a:avLst/>
            <a:gdLst/>
            <a:ahLst/>
            <a:cxnLst>
              <a:cxn ang="0">
                <a:pos x="wd2" y="hd2"/>
              </a:cxn>
              <a:cxn ang="5400000">
                <a:pos x="wd2" y="hd2"/>
              </a:cxn>
              <a:cxn ang="10800000">
                <a:pos x="wd2" y="hd2"/>
              </a:cxn>
              <a:cxn ang="16200000">
                <a:pos x="wd2" y="hd2"/>
              </a:cxn>
            </a:cxnLst>
            <a:rect l="0" t="0" r="r" b="b"/>
            <a:pathLst>
              <a:path w="21600" h="21600" extrusionOk="0">
                <a:moveTo>
                  <a:pt x="21600" y="7855"/>
                </a:moveTo>
                <a:lnTo>
                  <a:pt x="21600" y="18164"/>
                </a:lnTo>
                <a:cubicBezTo>
                  <a:pt x="21600" y="20061"/>
                  <a:pt x="20542" y="21600"/>
                  <a:pt x="19238" y="21600"/>
                </a:cubicBezTo>
                <a:lnTo>
                  <a:pt x="2363" y="21600"/>
                </a:lnTo>
                <a:cubicBezTo>
                  <a:pt x="1058" y="21600"/>
                  <a:pt x="0" y="20061"/>
                  <a:pt x="0" y="18164"/>
                </a:cubicBezTo>
                <a:lnTo>
                  <a:pt x="0" y="7855"/>
                </a:lnTo>
                <a:close/>
                <a:moveTo>
                  <a:pt x="21600" y="3927"/>
                </a:moveTo>
                <a:lnTo>
                  <a:pt x="21600" y="3436"/>
                </a:lnTo>
                <a:cubicBezTo>
                  <a:pt x="21600" y="1539"/>
                  <a:pt x="20542" y="0"/>
                  <a:pt x="19238" y="0"/>
                </a:cubicBezTo>
                <a:lnTo>
                  <a:pt x="2363" y="0"/>
                </a:lnTo>
                <a:cubicBezTo>
                  <a:pt x="1058" y="0"/>
                  <a:pt x="0" y="1539"/>
                  <a:pt x="0" y="3436"/>
                </a:cubicBezTo>
                <a:lnTo>
                  <a:pt x="0" y="3927"/>
                </a:lnTo>
                <a:close/>
                <a:moveTo>
                  <a:pt x="14175" y="11782"/>
                </a:moveTo>
                <a:cubicBezTo>
                  <a:pt x="14175" y="11240"/>
                  <a:pt x="13873" y="10800"/>
                  <a:pt x="13500" y="10800"/>
                </a:cubicBezTo>
                <a:lnTo>
                  <a:pt x="2025" y="10800"/>
                </a:lnTo>
                <a:cubicBezTo>
                  <a:pt x="1652" y="10800"/>
                  <a:pt x="1350" y="11240"/>
                  <a:pt x="1350" y="11782"/>
                </a:cubicBezTo>
                <a:cubicBezTo>
                  <a:pt x="1350" y="12324"/>
                  <a:pt x="1652" y="12764"/>
                  <a:pt x="2025" y="12764"/>
                </a:cubicBezTo>
                <a:lnTo>
                  <a:pt x="13500" y="12764"/>
                </a:lnTo>
                <a:cubicBezTo>
                  <a:pt x="13873" y="12764"/>
                  <a:pt x="14175" y="12324"/>
                  <a:pt x="14175" y="11782"/>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096" name="Graphic 113"/>
          <p:cNvSpPr/>
          <p:nvPr/>
        </p:nvSpPr>
        <p:spPr>
          <a:xfrm>
            <a:off x="14213606" y="7357686"/>
            <a:ext cx="304802" cy="304801"/>
          </a:xfrm>
          <a:custGeom>
            <a:avLst/>
            <a:gdLst/>
            <a:ahLst/>
            <a:cxnLst>
              <a:cxn ang="0">
                <a:pos x="wd2" y="hd2"/>
              </a:cxn>
              <a:cxn ang="5400000">
                <a:pos x="wd2" y="hd2"/>
              </a:cxn>
              <a:cxn ang="10800000">
                <a:pos x="wd2" y="hd2"/>
              </a:cxn>
              <a:cxn ang="16200000">
                <a:pos x="wd2" y="hd2"/>
              </a:cxn>
            </a:cxnLst>
            <a:rect l="0" t="0" r="r" b="b"/>
            <a:pathLst>
              <a:path w="21599" h="21600" extrusionOk="0">
                <a:moveTo>
                  <a:pt x="21283" y="1234"/>
                </a:moveTo>
                <a:cubicBezTo>
                  <a:pt x="21088" y="1112"/>
                  <a:pt x="20842" y="1105"/>
                  <a:pt x="20641" y="1216"/>
                </a:cubicBezTo>
                <a:cubicBezTo>
                  <a:pt x="17489" y="2941"/>
                  <a:pt x="14174" y="4488"/>
                  <a:pt x="11299" y="2850"/>
                </a:cubicBezTo>
                <a:cubicBezTo>
                  <a:pt x="11041" y="2702"/>
                  <a:pt x="10790" y="2523"/>
                  <a:pt x="10526" y="2334"/>
                </a:cubicBezTo>
                <a:cubicBezTo>
                  <a:pt x="10145" y="2047"/>
                  <a:pt x="9739" y="1793"/>
                  <a:pt x="9314" y="1575"/>
                </a:cubicBezTo>
                <a:cubicBezTo>
                  <a:pt x="7850" y="928"/>
                  <a:pt x="6206" y="806"/>
                  <a:pt x="4662" y="1231"/>
                </a:cubicBezTo>
                <a:cubicBezTo>
                  <a:pt x="3734" y="1463"/>
                  <a:pt x="2845" y="1832"/>
                  <a:pt x="2025" y="2325"/>
                </a:cubicBezTo>
                <a:lnTo>
                  <a:pt x="2025" y="675"/>
                </a:lnTo>
                <a:cubicBezTo>
                  <a:pt x="2025" y="302"/>
                  <a:pt x="1723" y="0"/>
                  <a:pt x="1350" y="0"/>
                </a:cubicBezTo>
                <a:lnTo>
                  <a:pt x="675" y="0"/>
                </a:lnTo>
                <a:cubicBezTo>
                  <a:pt x="302" y="0"/>
                  <a:pt x="0" y="302"/>
                  <a:pt x="0" y="675"/>
                </a:cubicBezTo>
                <a:lnTo>
                  <a:pt x="0" y="20925"/>
                </a:lnTo>
                <a:cubicBezTo>
                  <a:pt x="0" y="21298"/>
                  <a:pt x="302" y="21600"/>
                  <a:pt x="675" y="21600"/>
                </a:cubicBezTo>
                <a:lnTo>
                  <a:pt x="1350" y="21600"/>
                </a:lnTo>
                <a:cubicBezTo>
                  <a:pt x="1723" y="21600"/>
                  <a:pt x="2025" y="21298"/>
                  <a:pt x="2025" y="20925"/>
                </a:cubicBezTo>
                <a:lnTo>
                  <a:pt x="2025" y="14727"/>
                </a:lnTo>
                <a:cubicBezTo>
                  <a:pt x="2906" y="14080"/>
                  <a:pt x="3905" y="13610"/>
                  <a:pt x="4966" y="13344"/>
                </a:cubicBezTo>
                <a:cubicBezTo>
                  <a:pt x="6224" y="12991"/>
                  <a:pt x="7566" y="13081"/>
                  <a:pt x="8766" y="13599"/>
                </a:cubicBezTo>
                <a:cubicBezTo>
                  <a:pt x="9124" y="13784"/>
                  <a:pt x="9465" y="14000"/>
                  <a:pt x="9787" y="14243"/>
                </a:cubicBezTo>
                <a:cubicBezTo>
                  <a:pt x="10067" y="14445"/>
                  <a:pt x="10356" y="14648"/>
                  <a:pt x="10671" y="14829"/>
                </a:cubicBezTo>
                <a:cubicBezTo>
                  <a:pt x="11679" y="15401"/>
                  <a:pt x="12820" y="15696"/>
                  <a:pt x="13978" y="15684"/>
                </a:cubicBezTo>
                <a:cubicBezTo>
                  <a:pt x="16729" y="15684"/>
                  <a:pt x="19429" y="14205"/>
                  <a:pt x="21253" y="13206"/>
                </a:cubicBezTo>
                <a:cubicBezTo>
                  <a:pt x="21468" y="13086"/>
                  <a:pt x="21600" y="12858"/>
                  <a:pt x="21599" y="12612"/>
                </a:cubicBezTo>
                <a:lnTo>
                  <a:pt x="21599" y="1812"/>
                </a:lnTo>
                <a:cubicBezTo>
                  <a:pt x="21600" y="1578"/>
                  <a:pt x="21481" y="1359"/>
                  <a:pt x="21283" y="1234"/>
                </a:cubicBezTo>
                <a:close/>
              </a:path>
            </a:pathLst>
          </a:custGeom>
          <a:solidFill>
            <a:srgbClr val="FFFFFF"/>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097" name="Awareness"/>
          <p:cNvSpPr txBox="1"/>
          <p:nvPr/>
        </p:nvSpPr>
        <p:spPr>
          <a:xfrm>
            <a:off x="4905457" y="8475100"/>
            <a:ext cx="205217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dirty="0">
                <a:solidFill>
                  <a:schemeClr val="tx1"/>
                </a:solidFill>
              </a:rPr>
              <a:t>Awareness</a:t>
            </a:r>
          </a:p>
        </p:txBody>
      </p:sp>
      <p:sp>
        <p:nvSpPr>
          <p:cNvPr id="1098" name="Consideration"/>
          <p:cNvSpPr txBox="1"/>
          <p:nvPr/>
        </p:nvSpPr>
        <p:spPr>
          <a:xfrm>
            <a:off x="7579985" y="6043306"/>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Consideration</a:t>
            </a:r>
          </a:p>
        </p:txBody>
      </p:sp>
      <p:sp>
        <p:nvSpPr>
          <p:cNvPr id="1099" name="Purchase"/>
          <p:cNvSpPr txBox="1"/>
          <p:nvPr/>
        </p:nvSpPr>
        <p:spPr>
          <a:xfrm>
            <a:off x="10379064" y="8475100"/>
            <a:ext cx="230128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Purchase</a:t>
            </a:r>
          </a:p>
        </p:txBody>
      </p:sp>
      <p:sp>
        <p:nvSpPr>
          <p:cNvPr id="1100" name="Service"/>
          <p:cNvSpPr txBox="1"/>
          <p:nvPr/>
        </p:nvSpPr>
        <p:spPr>
          <a:xfrm>
            <a:off x="13178144" y="6043306"/>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Service</a:t>
            </a:r>
          </a:p>
        </p:txBody>
      </p:sp>
      <p:sp>
        <p:nvSpPr>
          <p:cNvPr id="1101" name="Loyalty"/>
          <p:cNvSpPr txBox="1"/>
          <p:nvPr/>
        </p:nvSpPr>
        <p:spPr>
          <a:xfrm>
            <a:off x="15977224" y="8475100"/>
            <a:ext cx="2301281"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Loyalty</a:t>
            </a:r>
          </a:p>
        </p:txBody>
      </p:sp>
      <p:sp>
        <p:nvSpPr>
          <p:cNvPr id="1102" name="Advocacy"/>
          <p:cNvSpPr txBox="1"/>
          <p:nvPr/>
        </p:nvSpPr>
        <p:spPr>
          <a:xfrm>
            <a:off x="18776305" y="6043306"/>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Advocacy</a:t>
            </a:r>
          </a:p>
        </p:txBody>
      </p:sp>
      <p:sp>
        <p:nvSpPr>
          <p:cNvPr id="1103" name="Circle"/>
          <p:cNvSpPr/>
          <p:nvPr/>
        </p:nvSpPr>
        <p:spPr>
          <a:xfrm>
            <a:off x="5826769" y="3163201"/>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04" name="Social &amp; online ads"/>
          <p:cNvSpPr txBox="1"/>
          <p:nvPr/>
        </p:nvSpPr>
        <p:spPr>
          <a:xfrm>
            <a:off x="3528468" y="2836176"/>
            <a:ext cx="204242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dirty="0">
                <a:solidFill>
                  <a:schemeClr val="tx2"/>
                </a:solidFill>
              </a:rPr>
              <a:t>Social &amp; online ads</a:t>
            </a:r>
          </a:p>
        </p:txBody>
      </p:sp>
      <p:sp>
        <p:nvSpPr>
          <p:cNvPr id="1105" name="Circle"/>
          <p:cNvSpPr/>
          <p:nvPr/>
        </p:nvSpPr>
        <p:spPr>
          <a:xfrm>
            <a:off x="5826769" y="3920745"/>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06" name="Search"/>
          <p:cNvSpPr txBox="1"/>
          <p:nvPr/>
        </p:nvSpPr>
        <p:spPr>
          <a:xfrm>
            <a:off x="6292196" y="3784220"/>
            <a:ext cx="20424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Search</a:t>
            </a:r>
          </a:p>
        </p:txBody>
      </p:sp>
      <p:sp>
        <p:nvSpPr>
          <p:cNvPr id="1107" name="Circle"/>
          <p:cNvSpPr/>
          <p:nvPr/>
        </p:nvSpPr>
        <p:spPr>
          <a:xfrm>
            <a:off x="5826769" y="4678290"/>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08" name="Direct mail"/>
          <p:cNvSpPr txBox="1"/>
          <p:nvPr/>
        </p:nvSpPr>
        <p:spPr>
          <a:xfrm>
            <a:off x="3520002" y="4541765"/>
            <a:ext cx="20424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Direct mail</a:t>
            </a:r>
          </a:p>
        </p:txBody>
      </p:sp>
      <p:sp>
        <p:nvSpPr>
          <p:cNvPr id="1109" name="Circle"/>
          <p:cNvSpPr/>
          <p:nvPr/>
        </p:nvSpPr>
        <p:spPr>
          <a:xfrm>
            <a:off x="5826769" y="5435834"/>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10" name="Word of mouth"/>
          <p:cNvSpPr txBox="1"/>
          <p:nvPr/>
        </p:nvSpPr>
        <p:spPr>
          <a:xfrm>
            <a:off x="6275263" y="5285870"/>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Word of mouth</a:t>
            </a:r>
          </a:p>
        </p:txBody>
      </p:sp>
      <p:sp>
        <p:nvSpPr>
          <p:cNvPr id="1111" name="Circle"/>
          <p:cNvSpPr/>
          <p:nvPr/>
        </p:nvSpPr>
        <p:spPr>
          <a:xfrm>
            <a:off x="5826769" y="6193379"/>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12" name="Radio, TV, Print ads"/>
          <p:cNvSpPr txBox="1"/>
          <p:nvPr/>
        </p:nvSpPr>
        <p:spPr>
          <a:xfrm>
            <a:off x="3503069" y="5827635"/>
            <a:ext cx="209322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Radio, TV, Print ads</a:t>
            </a:r>
          </a:p>
        </p:txBody>
      </p:sp>
      <p:sp>
        <p:nvSpPr>
          <p:cNvPr id="1113" name="Circle"/>
          <p:cNvSpPr/>
          <p:nvPr/>
        </p:nvSpPr>
        <p:spPr>
          <a:xfrm>
            <a:off x="11423236" y="3920745"/>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14" name="Website"/>
          <p:cNvSpPr txBox="1"/>
          <p:nvPr/>
        </p:nvSpPr>
        <p:spPr>
          <a:xfrm>
            <a:off x="11888663" y="3784220"/>
            <a:ext cx="20424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Website</a:t>
            </a:r>
          </a:p>
        </p:txBody>
      </p:sp>
      <p:sp>
        <p:nvSpPr>
          <p:cNvPr id="1115" name="Circle"/>
          <p:cNvSpPr/>
          <p:nvPr/>
        </p:nvSpPr>
        <p:spPr>
          <a:xfrm>
            <a:off x="11423236" y="4678290"/>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16" name="Shop"/>
          <p:cNvSpPr txBox="1"/>
          <p:nvPr/>
        </p:nvSpPr>
        <p:spPr>
          <a:xfrm>
            <a:off x="9116469" y="4541765"/>
            <a:ext cx="20424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Shop</a:t>
            </a:r>
          </a:p>
        </p:txBody>
      </p:sp>
      <p:sp>
        <p:nvSpPr>
          <p:cNvPr id="1117" name="Circle"/>
          <p:cNvSpPr/>
          <p:nvPr/>
        </p:nvSpPr>
        <p:spPr>
          <a:xfrm>
            <a:off x="11423236" y="5435834"/>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18" name="Booking"/>
          <p:cNvSpPr txBox="1"/>
          <p:nvPr/>
        </p:nvSpPr>
        <p:spPr>
          <a:xfrm>
            <a:off x="11871730" y="5285870"/>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Booking</a:t>
            </a:r>
          </a:p>
        </p:txBody>
      </p:sp>
      <p:sp>
        <p:nvSpPr>
          <p:cNvPr id="1119" name="Circle"/>
          <p:cNvSpPr/>
          <p:nvPr/>
        </p:nvSpPr>
        <p:spPr>
          <a:xfrm>
            <a:off x="17023936" y="3163201"/>
            <a:ext cx="209551" cy="209551"/>
          </a:xfrm>
          <a:prstGeom prst="ellipse">
            <a:avLst/>
          </a:prstGeom>
          <a:solidFill>
            <a:schemeClr val="accent3"/>
          </a:solidFill>
          <a:ln w="12700">
            <a:miter lim="400000"/>
          </a:ln>
        </p:spPr>
        <p:txBody>
          <a:bodyPr lIns="0" tIns="0" rIns="0" bIns="0" anchor="ctr"/>
          <a:lstStyle/>
          <a:p>
            <a:pPr>
              <a:defRPr sz="3200">
                <a:solidFill>
                  <a:srgbClr val="FFFFFF"/>
                </a:solidFill>
              </a:defRPr>
            </a:pPr>
            <a:endParaRPr/>
          </a:p>
        </p:txBody>
      </p:sp>
      <p:sp>
        <p:nvSpPr>
          <p:cNvPr id="1120" name="Offers"/>
          <p:cNvSpPr txBox="1"/>
          <p:nvPr/>
        </p:nvSpPr>
        <p:spPr>
          <a:xfrm>
            <a:off x="14725636" y="2836176"/>
            <a:ext cx="20424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Offers</a:t>
            </a:r>
          </a:p>
        </p:txBody>
      </p:sp>
      <p:sp>
        <p:nvSpPr>
          <p:cNvPr id="1121" name="Circle"/>
          <p:cNvSpPr/>
          <p:nvPr/>
        </p:nvSpPr>
        <p:spPr>
          <a:xfrm>
            <a:off x="17023936" y="3920745"/>
            <a:ext cx="209551" cy="209551"/>
          </a:xfrm>
          <a:prstGeom prst="ellipse">
            <a:avLst/>
          </a:prstGeom>
          <a:solidFill>
            <a:schemeClr val="accent3"/>
          </a:solidFill>
          <a:ln w="12700">
            <a:miter lim="400000"/>
          </a:ln>
        </p:spPr>
        <p:txBody>
          <a:bodyPr lIns="0" tIns="0" rIns="0" bIns="0" anchor="ctr"/>
          <a:lstStyle/>
          <a:p>
            <a:pPr>
              <a:defRPr sz="3200">
                <a:solidFill>
                  <a:srgbClr val="FFFFFF"/>
                </a:solidFill>
              </a:defRPr>
            </a:pPr>
            <a:endParaRPr/>
          </a:p>
        </p:txBody>
      </p:sp>
      <p:sp>
        <p:nvSpPr>
          <p:cNvPr id="1122" name="Survey"/>
          <p:cNvSpPr txBox="1"/>
          <p:nvPr/>
        </p:nvSpPr>
        <p:spPr>
          <a:xfrm>
            <a:off x="17489363" y="3784220"/>
            <a:ext cx="20424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Survey</a:t>
            </a:r>
          </a:p>
        </p:txBody>
      </p:sp>
      <p:sp>
        <p:nvSpPr>
          <p:cNvPr id="1123" name="Circle"/>
          <p:cNvSpPr/>
          <p:nvPr/>
        </p:nvSpPr>
        <p:spPr>
          <a:xfrm>
            <a:off x="17023936" y="4678290"/>
            <a:ext cx="209551" cy="209551"/>
          </a:xfrm>
          <a:prstGeom prst="ellipse">
            <a:avLst/>
          </a:prstGeom>
          <a:solidFill>
            <a:schemeClr val="accent3"/>
          </a:solidFill>
          <a:ln w="12700">
            <a:miter lim="400000"/>
          </a:ln>
        </p:spPr>
        <p:txBody>
          <a:bodyPr lIns="0" tIns="0" rIns="0" bIns="0" anchor="ctr"/>
          <a:lstStyle/>
          <a:p>
            <a:pPr>
              <a:defRPr sz="3200">
                <a:solidFill>
                  <a:srgbClr val="FFFFFF"/>
                </a:solidFill>
              </a:defRPr>
            </a:pPr>
            <a:endParaRPr/>
          </a:p>
        </p:txBody>
      </p:sp>
      <p:sp>
        <p:nvSpPr>
          <p:cNvPr id="1124" name="Blog"/>
          <p:cNvSpPr txBox="1"/>
          <p:nvPr/>
        </p:nvSpPr>
        <p:spPr>
          <a:xfrm>
            <a:off x="14717168" y="4541765"/>
            <a:ext cx="20424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Blog</a:t>
            </a:r>
          </a:p>
        </p:txBody>
      </p:sp>
      <p:sp>
        <p:nvSpPr>
          <p:cNvPr id="1125" name="Circle"/>
          <p:cNvSpPr/>
          <p:nvPr/>
        </p:nvSpPr>
        <p:spPr>
          <a:xfrm>
            <a:off x="17023936" y="5435834"/>
            <a:ext cx="209551" cy="209551"/>
          </a:xfrm>
          <a:prstGeom prst="ellipse">
            <a:avLst/>
          </a:prstGeom>
          <a:solidFill>
            <a:schemeClr val="accent3"/>
          </a:solidFill>
          <a:ln w="12700">
            <a:miter lim="400000"/>
          </a:ln>
        </p:spPr>
        <p:txBody>
          <a:bodyPr lIns="0" tIns="0" rIns="0" bIns="0" anchor="ctr"/>
          <a:lstStyle/>
          <a:p>
            <a:pPr>
              <a:defRPr sz="3200">
                <a:solidFill>
                  <a:srgbClr val="FFFFFF"/>
                </a:solidFill>
              </a:defRPr>
            </a:pPr>
            <a:endParaRPr/>
          </a:p>
        </p:txBody>
      </p:sp>
      <p:sp>
        <p:nvSpPr>
          <p:cNvPr id="1126" name="Social media"/>
          <p:cNvSpPr txBox="1"/>
          <p:nvPr/>
        </p:nvSpPr>
        <p:spPr>
          <a:xfrm>
            <a:off x="17472431" y="5285870"/>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Social media</a:t>
            </a:r>
          </a:p>
        </p:txBody>
      </p:sp>
      <p:sp>
        <p:nvSpPr>
          <p:cNvPr id="1127" name="Circle"/>
          <p:cNvSpPr/>
          <p:nvPr/>
        </p:nvSpPr>
        <p:spPr>
          <a:xfrm>
            <a:off x="17023936" y="6193379"/>
            <a:ext cx="209551" cy="209551"/>
          </a:xfrm>
          <a:prstGeom prst="ellipse">
            <a:avLst/>
          </a:prstGeom>
          <a:solidFill>
            <a:schemeClr val="accent3"/>
          </a:solidFill>
          <a:ln w="12700">
            <a:miter lim="400000"/>
          </a:ln>
        </p:spPr>
        <p:txBody>
          <a:bodyPr lIns="0" tIns="0" rIns="0" bIns="0" anchor="ctr"/>
          <a:lstStyle/>
          <a:p>
            <a:pPr>
              <a:defRPr sz="3200">
                <a:solidFill>
                  <a:srgbClr val="FFFFFF"/>
                </a:solidFill>
              </a:defRPr>
            </a:pPr>
            <a:endParaRPr/>
          </a:p>
        </p:txBody>
      </p:sp>
      <p:sp>
        <p:nvSpPr>
          <p:cNvPr id="1128" name="Emails"/>
          <p:cNvSpPr txBox="1"/>
          <p:nvPr/>
        </p:nvSpPr>
        <p:spPr>
          <a:xfrm>
            <a:off x="14700236" y="6030835"/>
            <a:ext cx="20932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Emails</a:t>
            </a:r>
          </a:p>
        </p:txBody>
      </p:sp>
      <p:sp>
        <p:nvSpPr>
          <p:cNvPr id="1129" name="Circle"/>
          <p:cNvSpPr/>
          <p:nvPr/>
        </p:nvSpPr>
        <p:spPr>
          <a:xfrm>
            <a:off x="8629236" y="8708868"/>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30" name="Reviews"/>
          <p:cNvSpPr txBox="1"/>
          <p:nvPr/>
        </p:nvSpPr>
        <p:spPr>
          <a:xfrm>
            <a:off x="9116469" y="8551176"/>
            <a:ext cx="20424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Reviews</a:t>
            </a:r>
          </a:p>
        </p:txBody>
      </p:sp>
      <p:sp>
        <p:nvSpPr>
          <p:cNvPr id="1131" name="Circle"/>
          <p:cNvSpPr/>
          <p:nvPr/>
        </p:nvSpPr>
        <p:spPr>
          <a:xfrm>
            <a:off x="8629236" y="9466412"/>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32" name="Blog"/>
          <p:cNvSpPr txBox="1"/>
          <p:nvPr/>
        </p:nvSpPr>
        <p:spPr>
          <a:xfrm>
            <a:off x="6356334" y="9317187"/>
            <a:ext cx="20424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Blog</a:t>
            </a:r>
          </a:p>
        </p:txBody>
      </p:sp>
      <p:sp>
        <p:nvSpPr>
          <p:cNvPr id="1133" name="Circle"/>
          <p:cNvSpPr/>
          <p:nvPr/>
        </p:nvSpPr>
        <p:spPr>
          <a:xfrm>
            <a:off x="8629236" y="10223957"/>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34" name="Infographics"/>
          <p:cNvSpPr txBox="1"/>
          <p:nvPr/>
        </p:nvSpPr>
        <p:spPr>
          <a:xfrm>
            <a:off x="8987041" y="10053565"/>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Infographics</a:t>
            </a:r>
          </a:p>
        </p:txBody>
      </p:sp>
      <p:sp>
        <p:nvSpPr>
          <p:cNvPr id="1135" name="Circle"/>
          <p:cNvSpPr/>
          <p:nvPr/>
        </p:nvSpPr>
        <p:spPr>
          <a:xfrm>
            <a:off x="8629236" y="10981501"/>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36" name="Video"/>
          <p:cNvSpPr txBox="1"/>
          <p:nvPr/>
        </p:nvSpPr>
        <p:spPr>
          <a:xfrm>
            <a:off x="6097480" y="10818837"/>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Video</a:t>
            </a:r>
          </a:p>
        </p:txBody>
      </p:sp>
      <p:sp>
        <p:nvSpPr>
          <p:cNvPr id="1137" name="Circle"/>
          <p:cNvSpPr/>
          <p:nvPr/>
        </p:nvSpPr>
        <p:spPr>
          <a:xfrm>
            <a:off x="8629236" y="11739046"/>
            <a:ext cx="209551" cy="209551"/>
          </a:xfrm>
          <a:prstGeom prst="ellipse">
            <a:avLst/>
          </a:prstGeom>
          <a:solidFill>
            <a:schemeClr val="accent1"/>
          </a:solidFill>
          <a:ln w="12700">
            <a:miter lim="400000"/>
          </a:ln>
        </p:spPr>
        <p:txBody>
          <a:bodyPr lIns="0" tIns="0" rIns="0" bIns="0" anchor="ctr"/>
          <a:lstStyle/>
          <a:p>
            <a:pPr>
              <a:defRPr sz="3200">
                <a:solidFill>
                  <a:srgbClr val="FFFFFF"/>
                </a:solidFill>
              </a:defRPr>
            </a:pPr>
            <a:endParaRPr/>
          </a:p>
        </p:txBody>
      </p:sp>
      <p:sp>
        <p:nvSpPr>
          <p:cNvPr id="1138" name="Media"/>
          <p:cNvSpPr txBox="1"/>
          <p:nvPr/>
        </p:nvSpPr>
        <p:spPr>
          <a:xfrm>
            <a:off x="9091069" y="11572268"/>
            <a:ext cx="20932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Media</a:t>
            </a:r>
          </a:p>
        </p:txBody>
      </p:sp>
      <p:sp>
        <p:nvSpPr>
          <p:cNvPr id="1139" name="Circle"/>
          <p:cNvSpPr/>
          <p:nvPr/>
        </p:nvSpPr>
        <p:spPr>
          <a:xfrm>
            <a:off x="14252421" y="8710822"/>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40" name="Knowledge base"/>
          <p:cNvSpPr txBox="1"/>
          <p:nvPr/>
        </p:nvSpPr>
        <p:spPr>
          <a:xfrm>
            <a:off x="14739653" y="8366863"/>
            <a:ext cx="204242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Knowledge base</a:t>
            </a:r>
          </a:p>
        </p:txBody>
      </p:sp>
      <p:sp>
        <p:nvSpPr>
          <p:cNvPr id="1141" name="Circle"/>
          <p:cNvSpPr/>
          <p:nvPr/>
        </p:nvSpPr>
        <p:spPr>
          <a:xfrm>
            <a:off x="14252421" y="9468367"/>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42" name="Emails"/>
          <p:cNvSpPr txBox="1"/>
          <p:nvPr/>
        </p:nvSpPr>
        <p:spPr>
          <a:xfrm>
            <a:off x="11979519" y="9319142"/>
            <a:ext cx="20424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Emails</a:t>
            </a:r>
          </a:p>
        </p:txBody>
      </p:sp>
      <p:sp>
        <p:nvSpPr>
          <p:cNvPr id="1143" name="Circle"/>
          <p:cNvSpPr/>
          <p:nvPr/>
        </p:nvSpPr>
        <p:spPr>
          <a:xfrm>
            <a:off x="14252421" y="10225911"/>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44" name="Help desk &amp;…"/>
          <p:cNvSpPr txBox="1"/>
          <p:nvPr/>
        </p:nvSpPr>
        <p:spPr>
          <a:xfrm>
            <a:off x="14610226" y="9852319"/>
            <a:ext cx="230128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400">
                <a:solidFill>
                  <a:srgbClr val="535353"/>
                </a:solidFill>
                <a:latin typeface="+mn-lt"/>
                <a:ea typeface="+mn-ea"/>
                <a:cs typeface="+mn-cs"/>
                <a:sym typeface="DM Sans Regular"/>
              </a:defRPr>
            </a:pPr>
            <a:r>
              <a:rPr>
                <a:solidFill>
                  <a:schemeClr val="tx2"/>
                </a:solidFill>
              </a:rPr>
              <a:t>Help desk &amp;</a:t>
            </a:r>
          </a:p>
          <a:p>
            <a:pPr algn="l">
              <a:defRPr sz="2400">
                <a:solidFill>
                  <a:srgbClr val="535353"/>
                </a:solidFill>
                <a:latin typeface="+mn-lt"/>
                <a:ea typeface="+mn-ea"/>
                <a:cs typeface="+mn-cs"/>
                <a:sym typeface="DM Sans Regular"/>
              </a:defRPr>
            </a:pPr>
            <a:r>
              <a:rPr>
                <a:solidFill>
                  <a:schemeClr val="tx2"/>
                </a:solidFill>
              </a:rPr>
              <a:t>Charts</a:t>
            </a:r>
          </a:p>
        </p:txBody>
      </p:sp>
      <p:sp>
        <p:nvSpPr>
          <p:cNvPr id="1145" name="Circle"/>
          <p:cNvSpPr/>
          <p:nvPr/>
        </p:nvSpPr>
        <p:spPr>
          <a:xfrm>
            <a:off x="14252421" y="10983455"/>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46" name="Social media"/>
          <p:cNvSpPr txBox="1"/>
          <p:nvPr/>
        </p:nvSpPr>
        <p:spPr>
          <a:xfrm>
            <a:off x="11720665" y="10820791"/>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Social media</a:t>
            </a:r>
          </a:p>
        </p:txBody>
      </p:sp>
      <p:sp>
        <p:nvSpPr>
          <p:cNvPr id="1147" name="Circle"/>
          <p:cNvSpPr/>
          <p:nvPr/>
        </p:nvSpPr>
        <p:spPr>
          <a:xfrm>
            <a:off x="14252421" y="11741000"/>
            <a:ext cx="209551" cy="209551"/>
          </a:xfrm>
          <a:prstGeom prst="ellipse">
            <a:avLst/>
          </a:prstGeom>
          <a:solidFill>
            <a:schemeClr val="accent2"/>
          </a:solidFill>
          <a:ln w="12700">
            <a:miter lim="400000"/>
          </a:ln>
        </p:spPr>
        <p:txBody>
          <a:bodyPr lIns="0" tIns="0" rIns="0" bIns="0" anchor="ctr"/>
          <a:lstStyle/>
          <a:p>
            <a:pPr>
              <a:defRPr sz="3200">
                <a:solidFill>
                  <a:srgbClr val="FFFFFF"/>
                </a:solidFill>
              </a:defRPr>
            </a:pPr>
            <a:endParaRPr/>
          </a:p>
        </p:txBody>
      </p:sp>
      <p:sp>
        <p:nvSpPr>
          <p:cNvPr id="1148" name="App"/>
          <p:cNvSpPr txBox="1"/>
          <p:nvPr/>
        </p:nvSpPr>
        <p:spPr>
          <a:xfrm>
            <a:off x="14714253" y="11574222"/>
            <a:ext cx="20932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App</a:t>
            </a:r>
          </a:p>
        </p:txBody>
      </p:sp>
      <p:sp>
        <p:nvSpPr>
          <p:cNvPr id="1149" name="Circle"/>
          <p:cNvSpPr/>
          <p:nvPr/>
        </p:nvSpPr>
        <p:spPr>
          <a:xfrm>
            <a:off x="19837308" y="9466102"/>
            <a:ext cx="209551" cy="209551"/>
          </a:xfrm>
          <a:prstGeom prst="ellipse">
            <a:avLst/>
          </a:prstGeom>
          <a:solidFill>
            <a:schemeClr val="accent4"/>
          </a:solidFill>
          <a:ln w="12700">
            <a:miter lim="400000"/>
          </a:ln>
        </p:spPr>
        <p:txBody>
          <a:bodyPr lIns="0" tIns="0" rIns="0" bIns="0" anchor="ctr"/>
          <a:lstStyle/>
          <a:p>
            <a:pPr>
              <a:defRPr sz="3200">
                <a:solidFill>
                  <a:srgbClr val="FFFFFF"/>
                </a:solidFill>
              </a:defRPr>
            </a:pPr>
            <a:endParaRPr/>
          </a:p>
        </p:txBody>
      </p:sp>
      <p:sp>
        <p:nvSpPr>
          <p:cNvPr id="1150" name="Reviews"/>
          <p:cNvSpPr txBox="1"/>
          <p:nvPr/>
        </p:nvSpPr>
        <p:spPr>
          <a:xfrm>
            <a:off x="17564405" y="9316877"/>
            <a:ext cx="20424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Reviews</a:t>
            </a:r>
          </a:p>
        </p:txBody>
      </p:sp>
      <p:sp>
        <p:nvSpPr>
          <p:cNvPr id="1151" name="Circle"/>
          <p:cNvSpPr/>
          <p:nvPr/>
        </p:nvSpPr>
        <p:spPr>
          <a:xfrm>
            <a:off x="19837308" y="10223646"/>
            <a:ext cx="209551" cy="209551"/>
          </a:xfrm>
          <a:prstGeom prst="ellipse">
            <a:avLst/>
          </a:prstGeom>
          <a:solidFill>
            <a:schemeClr val="accent4"/>
          </a:solidFill>
          <a:ln w="12700">
            <a:miter lim="400000"/>
          </a:ln>
        </p:spPr>
        <p:txBody>
          <a:bodyPr lIns="0" tIns="0" rIns="0" bIns="0" anchor="ctr"/>
          <a:lstStyle/>
          <a:p>
            <a:pPr>
              <a:defRPr sz="3200">
                <a:solidFill>
                  <a:srgbClr val="FFFFFF"/>
                </a:solidFill>
              </a:defRPr>
            </a:pPr>
            <a:endParaRPr/>
          </a:p>
        </p:txBody>
      </p:sp>
      <p:sp>
        <p:nvSpPr>
          <p:cNvPr id="1152" name="Share"/>
          <p:cNvSpPr txBox="1"/>
          <p:nvPr/>
        </p:nvSpPr>
        <p:spPr>
          <a:xfrm>
            <a:off x="20195113" y="10070187"/>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Share</a:t>
            </a:r>
          </a:p>
        </p:txBody>
      </p:sp>
      <p:sp>
        <p:nvSpPr>
          <p:cNvPr id="1153" name="Circle"/>
          <p:cNvSpPr/>
          <p:nvPr/>
        </p:nvSpPr>
        <p:spPr>
          <a:xfrm>
            <a:off x="19837308" y="10981190"/>
            <a:ext cx="209551" cy="209551"/>
          </a:xfrm>
          <a:prstGeom prst="ellipse">
            <a:avLst/>
          </a:prstGeom>
          <a:solidFill>
            <a:schemeClr val="accent4"/>
          </a:solidFill>
          <a:ln w="12700">
            <a:miter lim="400000"/>
          </a:ln>
        </p:spPr>
        <p:txBody>
          <a:bodyPr lIns="0" tIns="0" rIns="0" bIns="0" anchor="ctr"/>
          <a:lstStyle/>
          <a:p>
            <a:pPr>
              <a:defRPr sz="3200">
                <a:solidFill>
                  <a:srgbClr val="FFFFFF"/>
                </a:solidFill>
              </a:defRPr>
            </a:pPr>
            <a:endParaRPr/>
          </a:p>
        </p:txBody>
      </p:sp>
      <p:sp>
        <p:nvSpPr>
          <p:cNvPr id="1154" name="Engage"/>
          <p:cNvSpPr txBox="1"/>
          <p:nvPr/>
        </p:nvSpPr>
        <p:spPr>
          <a:xfrm>
            <a:off x="17305551" y="10818526"/>
            <a:ext cx="230128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a:solidFill>
                  <a:schemeClr val="tx2"/>
                </a:solidFill>
              </a:rPr>
              <a:t>Engage</a:t>
            </a:r>
          </a:p>
        </p:txBody>
      </p:sp>
      <p:sp>
        <p:nvSpPr>
          <p:cNvPr id="1155" name="Circle"/>
          <p:cNvSpPr/>
          <p:nvPr/>
        </p:nvSpPr>
        <p:spPr>
          <a:xfrm>
            <a:off x="19837308" y="11738735"/>
            <a:ext cx="209551" cy="209551"/>
          </a:xfrm>
          <a:prstGeom prst="ellipse">
            <a:avLst/>
          </a:prstGeom>
          <a:solidFill>
            <a:schemeClr val="accent4"/>
          </a:solidFill>
          <a:ln w="12700">
            <a:miter lim="400000"/>
          </a:ln>
        </p:spPr>
        <p:txBody>
          <a:bodyPr lIns="0" tIns="0" rIns="0" bIns="0" anchor="ctr"/>
          <a:lstStyle/>
          <a:p>
            <a:pPr>
              <a:defRPr sz="3200">
                <a:solidFill>
                  <a:srgbClr val="FFFFFF"/>
                </a:solidFill>
              </a:defRPr>
            </a:pPr>
            <a:endParaRPr/>
          </a:p>
        </p:txBody>
      </p:sp>
      <p:sp>
        <p:nvSpPr>
          <p:cNvPr id="1156" name="Recommend"/>
          <p:cNvSpPr txBox="1"/>
          <p:nvPr/>
        </p:nvSpPr>
        <p:spPr>
          <a:xfrm>
            <a:off x="20299140" y="11571958"/>
            <a:ext cx="209322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Recommend</a:t>
            </a:r>
          </a:p>
        </p:txBody>
      </p:sp>
      <p:sp>
        <p:nvSpPr>
          <p:cNvPr id="1157" name="Venn diagram"/>
          <p:cNvSpPr txBox="1"/>
          <p:nvPr/>
        </p:nvSpPr>
        <p:spPr>
          <a:xfrm>
            <a:off x="5622638" y="1268403"/>
            <a:ext cx="13108511"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a:solidFill>
                  <a:schemeClr val="tx1"/>
                </a:solidFill>
              </a:rPr>
              <a:t>Customer Journey Path</a:t>
            </a:r>
          </a:p>
        </p:txBody>
      </p:sp>
      <p:sp>
        <p:nvSpPr>
          <p:cNvPr id="1158" name="Circle"/>
          <p:cNvSpPr/>
          <p:nvPr/>
        </p:nvSpPr>
        <p:spPr>
          <a:xfrm>
            <a:off x="1429894" y="6494858"/>
            <a:ext cx="2093225" cy="2093225"/>
          </a:xfrm>
          <a:prstGeom prst="ellipse">
            <a:avLst/>
          </a:prstGeom>
          <a:solidFill>
            <a:schemeClr val="accent1"/>
          </a:solidFill>
          <a:ln w="12700">
            <a:miter lim="400000"/>
          </a:ln>
        </p:spPr>
        <p:txBody>
          <a:bodyPr lIns="0" tIns="0" rIns="0" bIns="0" anchor="ctr"/>
          <a:lstStyle/>
          <a:p>
            <a:endParaRPr/>
          </a:p>
        </p:txBody>
      </p:sp>
      <p:grpSp>
        <p:nvGrpSpPr>
          <p:cNvPr id="1161" name="Group"/>
          <p:cNvGrpSpPr/>
          <p:nvPr/>
        </p:nvGrpSpPr>
        <p:grpSpPr>
          <a:xfrm>
            <a:off x="2911310" y="6453500"/>
            <a:ext cx="361282" cy="361281"/>
            <a:chOff x="0" y="0"/>
            <a:chExt cx="361280" cy="361280"/>
          </a:xfrm>
        </p:grpSpPr>
        <p:sp>
          <p:nvSpPr>
            <p:cNvPr id="1159" name="Circle"/>
            <p:cNvSpPr/>
            <p:nvPr/>
          </p:nvSpPr>
          <p:spPr>
            <a:xfrm>
              <a:off x="0" y="0"/>
              <a:ext cx="361281" cy="361281"/>
            </a:xfrm>
            <a:prstGeom prst="ellipse">
              <a:avLst/>
            </a:prstGeom>
            <a:solidFill>
              <a:srgbClr val="A7A7A7"/>
            </a:soli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1160" name="Freeform 91"/>
            <p:cNvSpPr/>
            <p:nvPr/>
          </p:nvSpPr>
          <p:spPr>
            <a:xfrm>
              <a:off x="104056" y="107786"/>
              <a:ext cx="153169" cy="145708"/>
            </a:xfrm>
            <a:custGeom>
              <a:avLst/>
              <a:gdLst/>
              <a:ahLst/>
              <a:cxnLst>
                <a:cxn ang="0">
                  <a:pos x="wd2" y="hd2"/>
                </a:cxn>
                <a:cxn ang="5400000">
                  <a:pos x="wd2" y="hd2"/>
                </a:cxn>
                <a:cxn ang="10800000">
                  <a:pos x="wd2" y="hd2"/>
                </a:cxn>
                <a:cxn ang="16200000">
                  <a:pos x="wd2" y="hd2"/>
                </a:cxn>
              </a:cxnLst>
              <a:rect l="0" t="0" r="r" b="b"/>
              <a:pathLst>
                <a:path w="21200" h="21588" extrusionOk="0">
                  <a:moveTo>
                    <a:pt x="20573" y="720"/>
                  </a:moveTo>
                  <a:lnTo>
                    <a:pt x="20467" y="606"/>
                  </a:lnTo>
                  <a:cubicBezTo>
                    <a:pt x="20091" y="206"/>
                    <a:pt x="19582" y="-12"/>
                    <a:pt x="19053" y="0"/>
                  </a:cubicBezTo>
                  <a:cubicBezTo>
                    <a:pt x="18525" y="11"/>
                    <a:pt x="18024" y="254"/>
                    <a:pt x="17665" y="671"/>
                  </a:cubicBezTo>
                  <a:lnTo>
                    <a:pt x="6825" y="13328"/>
                  </a:lnTo>
                  <a:lnTo>
                    <a:pt x="6612" y="13426"/>
                  </a:lnTo>
                  <a:lnTo>
                    <a:pt x="6405" y="13324"/>
                  </a:lnTo>
                  <a:lnTo>
                    <a:pt x="3715" y="9962"/>
                  </a:lnTo>
                  <a:cubicBezTo>
                    <a:pt x="3326" y="9477"/>
                    <a:pt x="2767" y="9187"/>
                    <a:pt x="2170" y="9162"/>
                  </a:cubicBezTo>
                  <a:cubicBezTo>
                    <a:pt x="1573" y="9136"/>
                    <a:pt x="992" y="9381"/>
                    <a:pt x="570" y="9831"/>
                  </a:cubicBezTo>
                  <a:cubicBezTo>
                    <a:pt x="-103" y="10553"/>
                    <a:pt x="-191" y="11689"/>
                    <a:pt x="363" y="12519"/>
                  </a:cubicBezTo>
                  <a:lnTo>
                    <a:pt x="5911" y="20836"/>
                  </a:lnTo>
                  <a:cubicBezTo>
                    <a:pt x="6227" y="21309"/>
                    <a:pt x="6736" y="21588"/>
                    <a:pt x="7278" y="21588"/>
                  </a:cubicBezTo>
                  <a:lnTo>
                    <a:pt x="7762" y="21588"/>
                  </a:lnTo>
                  <a:cubicBezTo>
                    <a:pt x="8675" y="21588"/>
                    <a:pt x="9529" y="21111"/>
                    <a:pt x="10046" y="20308"/>
                  </a:cubicBezTo>
                  <a:lnTo>
                    <a:pt x="20820" y="3650"/>
                  </a:lnTo>
                  <a:cubicBezTo>
                    <a:pt x="21409" y="2739"/>
                    <a:pt x="21302" y="1505"/>
                    <a:pt x="20573" y="720"/>
                  </a:cubicBezTo>
                  <a:close/>
                </a:path>
              </a:pathLst>
            </a:custGeom>
            <a:solidFill>
              <a:srgbClr val="F7F5F6"/>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p>
          </p:txBody>
        </p:sp>
      </p:grpSp>
      <p:sp>
        <p:nvSpPr>
          <p:cNvPr id="1162" name="Graphic 282"/>
          <p:cNvSpPr/>
          <p:nvPr/>
        </p:nvSpPr>
        <p:spPr>
          <a:xfrm>
            <a:off x="2160764" y="7174929"/>
            <a:ext cx="682285" cy="682285"/>
          </a:xfrm>
          <a:custGeom>
            <a:avLst/>
            <a:gdLst/>
            <a:ahLst/>
            <a:cxnLst>
              <a:cxn ang="0">
                <a:pos x="wd2" y="hd2"/>
              </a:cxn>
              <a:cxn ang="5400000">
                <a:pos x="wd2" y="hd2"/>
              </a:cxn>
              <a:cxn ang="10800000">
                <a:pos x="wd2" y="hd2"/>
              </a:cxn>
              <a:cxn ang="16200000">
                <a:pos x="wd2" y="hd2"/>
              </a:cxn>
            </a:cxnLst>
            <a:rect l="0" t="0" r="r" b="b"/>
            <a:pathLst>
              <a:path w="21600" h="21600" extrusionOk="0">
                <a:moveTo>
                  <a:pt x="19161" y="14657"/>
                </a:moveTo>
                <a:lnTo>
                  <a:pt x="15485" y="12986"/>
                </a:lnTo>
                <a:cubicBezTo>
                  <a:pt x="15041" y="12783"/>
                  <a:pt x="14658" y="12465"/>
                  <a:pt x="14378" y="12065"/>
                </a:cubicBezTo>
                <a:cubicBezTo>
                  <a:pt x="14077" y="11638"/>
                  <a:pt x="14055" y="11075"/>
                  <a:pt x="14320" y="10626"/>
                </a:cubicBezTo>
                <a:cubicBezTo>
                  <a:pt x="15114" y="9241"/>
                  <a:pt x="15530" y="7671"/>
                  <a:pt x="15525" y="6075"/>
                </a:cubicBezTo>
                <a:cubicBezTo>
                  <a:pt x="15525" y="3052"/>
                  <a:pt x="14064" y="0"/>
                  <a:pt x="10800" y="0"/>
                </a:cubicBezTo>
                <a:cubicBezTo>
                  <a:pt x="7536" y="0"/>
                  <a:pt x="6075" y="3052"/>
                  <a:pt x="6075" y="6075"/>
                </a:cubicBezTo>
                <a:cubicBezTo>
                  <a:pt x="6071" y="7672"/>
                  <a:pt x="6487" y="9241"/>
                  <a:pt x="7282" y="10626"/>
                </a:cubicBezTo>
                <a:cubicBezTo>
                  <a:pt x="7547" y="11075"/>
                  <a:pt x="7525" y="11638"/>
                  <a:pt x="7225" y="12065"/>
                </a:cubicBezTo>
                <a:cubicBezTo>
                  <a:pt x="6943" y="12465"/>
                  <a:pt x="6560" y="12783"/>
                  <a:pt x="6115" y="12986"/>
                </a:cubicBezTo>
                <a:lnTo>
                  <a:pt x="2439" y="14657"/>
                </a:lnTo>
                <a:cubicBezTo>
                  <a:pt x="955" y="15334"/>
                  <a:pt x="2" y="16813"/>
                  <a:pt x="0" y="18444"/>
                </a:cubicBezTo>
                <a:lnTo>
                  <a:pt x="0" y="19575"/>
                </a:lnTo>
                <a:cubicBezTo>
                  <a:pt x="0" y="21248"/>
                  <a:pt x="5873" y="21600"/>
                  <a:pt x="10800" y="21600"/>
                </a:cubicBezTo>
                <a:cubicBezTo>
                  <a:pt x="15728" y="21600"/>
                  <a:pt x="21600" y="21248"/>
                  <a:pt x="21600" y="19575"/>
                </a:cubicBezTo>
                <a:lnTo>
                  <a:pt x="21600" y="18444"/>
                </a:lnTo>
                <a:cubicBezTo>
                  <a:pt x="21598" y="16813"/>
                  <a:pt x="20645" y="15334"/>
                  <a:pt x="19161" y="14657"/>
                </a:cubicBezTo>
                <a:close/>
              </a:path>
            </a:pathLst>
          </a:custGeom>
          <a:solidFill>
            <a:srgbClr val="FFFFFF"/>
          </a:solidFill>
          <a:ln w="12700">
            <a:miter lim="400000"/>
          </a:ln>
        </p:spPr>
        <p:txBody>
          <a:bodyPr lIns="45719" rIns="45719" anchor="ctr"/>
          <a:lstStyle/>
          <a:p>
            <a:pPr>
              <a:defRPr sz="3200">
                <a:solidFill>
                  <a:srgbClr val="FFFFFF"/>
                </a:solidFill>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
        <p:nvSpPr>
          <p:cNvPr id="1165" name="Shape"/>
          <p:cNvSpPr/>
          <p:nvPr/>
        </p:nvSpPr>
        <p:spPr>
          <a:xfrm>
            <a:off x="4595018" y="1781968"/>
            <a:ext cx="2384029" cy="232767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145" y="85"/>
                  <a:pt x="6713" y="2019"/>
                  <a:pt x="0" y="5793"/>
                </a:cubicBezTo>
                <a:lnTo>
                  <a:pt x="8939" y="21600"/>
                </a:lnTo>
                <a:cubicBezTo>
                  <a:pt x="12892" y="19456"/>
                  <a:pt x="17238" y="18348"/>
                  <a:pt x="21600" y="18267"/>
                </a:cubicBezTo>
                <a:lnTo>
                  <a:pt x="21600" y="0"/>
                </a:lnTo>
                <a:close/>
              </a:path>
            </a:pathLst>
          </a:cu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66" name="Shape"/>
          <p:cNvSpPr/>
          <p:nvPr/>
        </p:nvSpPr>
        <p:spPr>
          <a:xfrm>
            <a:off x="7106046" y="1782365"/>
            <a:ext cx="2393554" cy="23391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177"/>
                </a:lnTo>
                <a:cubicBezTo>
                  <a:pt x="4375" y="18278"/>
                  <a:pt x="8729" y="19417"/>
                  <a:pt x="12682" y="21600"/>
                </a:cubicBezTo>
                <a:lnTo>
                  <a:pt x="21600" y="5878"/>
                </a:lnTo>
                <a:cubicBezTo>
                  <a:pt x="14896" y="2066"/>
                  <a:pt x="7461" y="105"/>
                  <a:pt x="0" y="0"/>
                </a:cubicBezTo>
                <a:close/>
              </a:path>
            </a:pathLst>
          </a:cu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67" name="Shape"/>
          <p:cNvSpPr/>
          <p:nvPr/>
        </p:nvSpPr>
        <p:spPr>
          <a:xfrm>
            <a:off x="2674937" y="2468165"/>
            <a:ext cx="2795985" cy="2776935"/>
          </a:xfrm>
          <a:custGeom>
            <a:avLst/>
            <a:gdLst/>
            <a:ahLst/>
            <a:cxnLst>
              <a:cxn ang="0">
                <a:pos x="wd2" y="hd2"/>
              </a:cxn>
              <a:cxn ang="5400000">
                <a:pos x="wd2" y="hd2"/>
              </a:cxn>
              <a:cxn ang="10800000">
                <a:pos x="wd2" y="hd2"/>
              </a:cxn>
              <a:cxn ang="16200000">
                <a:pos x="wd2" y="hd2"/>
              </a:cxn>
            </a:cxnLst>
            <a:rect l="0" t="0" r="r" b="b"/>
            <a:pathLst>
              <a:path w="21600" h="21600" extrusionOk="0">
                <a:moveTo>
                  <a:pt x="13978" y="0"/>
                </a:moveTo>
                <a:cubicBezTo>
                  <a:pt x="11113" y="1679"/>
                  <a:pt x="8409" y="3749"/>
                  <a:pt x="5954" y="6220"/>
                </a:cubicBezTo>
                <a:cubicBezTo>
                  <a:pt x="3609" y="8582"/>
                  <a:pt x="1627" y="11171"/>
                  <a:pt x="0" y="13913"/>
                </a:cubicBezTo>
                <a:lnTo>
                  <a:pt x="13156" y="21600"/>
                </a:lnTo>
                <a:cubicBezTo>
                  <a:pt x="14135" y="19980"/>
                  <a:pt x="15316" y="18447"/>
                  <a:pt x="16707" y="17047"/>
                </a:cubicBezTo>
                <a:cubicBezTo>
                  <a:pt x="18204" y="15539"/>
                  <a:pt x="19852" y="14273"/>
                  <a:pt x="21600" y="13246"/>
                </a:cubicBezTo>
                <a:lnTo>
                  <a:pt x="13978" y="0"/>
                </a:lnTo>
                <a:close/>
              </a:path>
            </a:pathLst>
          </a:cu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68" name="Shape"/>
          <p:cNvSpPr/>
          <p:nvPr/>
        </p:nvSpPr>
        <p:spPr>
          <a:xfrm>
            <a:off x="8622109" y="2480865"/>
            <a:ext cx="2777332" cy="2763045"/>
          </a:xfrm>
          <a:custGeom>
            <a:avLst/>
            <a:gdLst/>
            <a:ahLst/>
            <a:cxnLst>
              <a:cxn ang="0">
                <a:pos x="wd2" y="hd2"/>
              </a:cxn>
              <a:cxn ang="5400000">
                <a:pos x="wd2" y="hd2"/>
              </a:cxn>
              <a:cxn ang="10800000">
                <a:pos x="wd2" y="hd2"/>
              </a:cxn>
              <a:cxn ang="16200000">
                <a:pos x="wd2" y="hd2"/>
              </a:cxn>
            </a:cxnLst>
            <a:rect l="0" t="0" r="r" b="b"/>
            <a:pathLst>
              <a:path w="21600" h="21600" extrusionOk="0">
                <a:moveTo>
                  <a:pt x="7689" y="0"/>
                </a:moveTo>
                <a:lnTo>
                  <a:pt x="0" y="13313"/>
                </a:lnTo>
                <a:cubicBezTo>
                  <a:pt x="1697" y="14327"/>
                  <a:pt x="3300" y="15565"/>
                  <a:pt x="4760" y="17033"/>
                </a:cubicBezTo>
                <a:cubicBezTo>
                  <a:pt x="6157" y="18438"/>
                  <a:pt x="7344" y="19975"/>
                  <a:pt x="8328" y="21600"/>
                </a:cubicBezTo>
                <a:lnTo>
                  <a:pt x="21600" y="13918"/>
                </a:lnTo>
                <a:cubicBezTo>
                  <a:pt x="19958" y="11149"/>
                  <a:pt x="17955" y="8536"/>
                  <a:pt x="15584" y="6152"/>
                </a:cubicBezTo>
                <a:cubicBezTo>
                  <a:pt x="13164" y="3720"/>
                  <a:pt x="10507" y="1669"/>
                  <a:pt x="7689" y="0"/>
                </a:cubicBezTo>
                <a:close/>
              </a:path>
            </a:pathLst>
          </a:cu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69" name="Shape"/>
          <p:cNvSpPr/>
          <p:nvPr/>
        </p:nvSpPr>
        <p:spPr>
          <a:xfrm>
            <a:off x="1960165" y="4367212"/>
            <a:ext cx="2354264" cy="2430463"/>
          </a:xfrm>
          <a:custGeom>
            <a:avLst/>
            <a:gdLst/>
            <a:ahLst/>
            <a:cxnLst>
              <a:cxn ang="0">
                <a:pos x="wd2" y="hd2"/>
              </a:cxn>
              <a:cxn ang="5400000">
                <a:pos x="wd2" y="hd2"/>
              </a:cxn>
              <a:cxn ang="10800000">
                <a:pos x="wd2" y="hd2"/>
              </a:cxn>
              <a:cxn ang="16200000">
                <a:pos x="wd2" y="hd2"/>
              </a:cxn>
            </a:cxnLst>
            <a:rect l="0" t="0" r="r" b="b"/>
            <a:pathLst>
              <a:path w="21600" h="21600" extrusionOk="0">
                <a:moveTo>
                  <a:pt x="5979" y="0"/>
                </a:moveTo>
                <a:cubicBezTo>
                  <a:pt x="2085" y="6691"/>
                  <a:pt x="91" y="14134"/>
                  <a:pt x="0" y="21600"/>
                </a:cubicBezTo>
                <a:lnTo>
                  <a:pt x="18061" y="21600"/>
                </a:lnTo>
                <a:cubicBezTo>
                  <a:pt x="18149" y="17171"/>
                  <a:pt x="19326" y="12762"/>
                  <a:pt x="21600" y="8779"/>
                </a:cubicBezTo>
                <a:lnTo>
                  <a:pt x="5979" y="0"/>
                </a:lnTo>
                <a:close/>
              </a:path>
            </a:pathLst>
          </a:custGeom>
          <a:solidFill>
            <a:schemeClr val="accent1">
              <a:alpha val="80000"/>
            </a:schemeClr>
          </a:solidFill>
          <a:ln w="12700">
            <a:miter lim="400000"/>
          </a:ln>
        </p:spPr>
        <p:txBody>
          <a:bodyPr lIns="0" tIns="0" rIns="0" bIns="0" anchor="ctr"/>
          <a:lstStyle/>
          <a:p>
            <a:pPr>
              <a:defRPr>
                <a:solidFill>
                  <a:srgbClr val="525455"/>
                </a:solidFill>
              </a:defRPr>
            </a:pPr>
            <a:endParaRPr/>
          </a:p>
        </p:txBody>
      </p:sp>
      <p:sp>
        <p:nvSpPr>
          <p:cNvPr id="1170" name="Shape"/>
          <p:cNvSpPr/>
          <p:nvPr/>
        </p:nvSpPr>
        <p:spPr>
          <a:xfrm>
            <a:off x="9756378" y="4371975"/>
            <a:ext cx="2355057" cy="2425700"/>
          </a:xfrm>
          <a:custGeom>
            <a:avLst/>
            <a:gdLst/>
            <a:ahLst/>
            <a:cxnLst>
              <a:cxn ang="0">
                <a:pos x="wd2" y="hd2"/>
              </a:cxn>
              <a:cxn ang="5400000">
                <a:pos x="wd2" y="hd2"/>
              </a:cxn>
              <a:cxn ang="10800000">
                <a:pos x="wd2" y="hd2"/>
              </a:cxn>
              <a:cxn ang="16200000">
                <a:pos x="wd2" y="hd2"/>
              </a:cxn>
            </a:cxnLst>
            <a:rect l="0" t="0" r="r" b="b"/>
            <a:pathLst>
              <a:path w="21600" h="21600" extrusionOk="0">
                <a:moveTo>
                  <a:pt x="15645" y="0"/>
                </a:moveTo>
                <a:lnTo>
                  <a:pt x="0" y="8743"/>
                </a:lnTo>
                <a:cubicBezTo>
                  <a:pt x="2277" y="12737"/>
                  <a:pt x="3457" y="17159"/>
                  <a:pt x="3545" y="21600"/>
                </a:cubicBezTo>
                <a:lnTo>
                  <a:pt x="21600" y="21600"/>
                </a:lnTo>
                <a:cubicBezTo>
                  <a:pt x="21509" y="14134"/>
                  <a:pt x="19522" y="6694"/>
                  <a:pt x="15645" y="0"/>
                </a:cubicBezTo>
                <a:close/>
              </a:path>
            </a:pathLst>
          </a:cu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1" name="Shape"/>
          <p:cNvSpPr/>
          <p:nvPr/>
        </p:nvSpPr>
        <p:spPr>
          <a:xfrm>
            <a:off x="1960165" y="6924675"/>
            <a:ext cx="2345532" cy="24022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0" y="7462"/>
                  <a:pt x="2067" y="14898"/>
                  <a:pt x="5892" y="21600"/>
                </a:cubicBezTo>
                <a:lnTo>
                  <a:pt x="21600" y="12772"/>
                </a:lnTo>
                <a:cubicBezTo>
                  <a:pt x="19380" y="8796"/>
                  <a:pt x="18224" y="4409"/>
                  <a:pt x="18128" y="0"/>
                </a:cubicBezTo>
                <a:lnTo>
                  <a:pt x="0" y="0"/>
                </a:lnTo>
                <a:close/>
              </a:path>
            </a:pathLst>
          </a:custGeom>
          <a:solidFill>
            <a:schemeClr val="accent4">
              <a:alpha val="80000"/>
            </a:schemeClr>
          </a:solidFill>
          <a:ln w="12700">
            <a:miter lim="400000"/>
          </a:ln>
        </p:spPr>
        <p:txBody>
          <a:bodyPr lIns="0" tIns="0" rIns="0" bIns="0" anchor="ctr"/>
          <a:lstStyle/>
          <a:p>
            <a:pPr>
              <a:defRPr>
                <a:solidFill>
                  <a:srgbClr val="525455"/>
                </a:solidFill>
              </a:defRPr>
            </a:pPr>
            <a:endParaRPr/>
          </a:p>
        </p:txBody>
      </p:sp>
      <p:sp>
        <p:nvSpPr>
          <p:cNvPr id="1172" name="Shape"/>
          <p:cNvSpPr/>
          <p:nvPr/>
        </p:nvSpPr>
        <p:spPr>
          <a:xfrm>
            <a:off x="9755187" y="6924675"/>
            <a:ext cx="2356248" cy="2427288"/>
          </a:xfrm>
          <a:custGeom>
            <a:avLst/>
            <a:gdLst/>
            <a:ahLst/>
            <a:cxnLst>
              <a:cxn ang="0">
                <a:pos x="wd2" y="hd2"/>
              </a:cxn>
              <a:cxn ang="5400000">
                <a:pos x="wd2" y="hd2"/>
              </a:cxn>
              <a:cxn ang="10800000">
                <a:pos x="wd2" y="hd2"/>
              </a:cxn>
              <a:cxn ang="16200000">
                <a:pos x="wd2" y="hd2"/>
              </a:cxn>
            </a:cxnLst>
            <a:rect l="0" t="0" r="r" b="b"/>
            <a:pathLst>
              <a:path w="21600" h="21600" extrusionOk="0">
                <a:moveTo>
                  <a:pt x="3555" y="0"/>
                </a:moveTo>
                <a:cubicBezTo>
                  <a:pt x="3457" y="4426"/>
                  <a:pt x="2273" y="8830"/>
                  <a:pt x="0" y="12810"/>
                </a:cubicBezTo>
                <a:lnTo>
                  <a:pt x="15608" y="21600"/>
                </a:lnTo>
                <a:cubicBezTo>
                  <a:pt x="19500" y="14910"/>
                  <a:pt x="21500" y="7468"/>
                  <a:pt x="21600" y="0"/>
                </a:cubicBezTo>
                <a:lnTo>
                  <a:pt x="3555" y="0"/>
                </a:lnTo>
                <a:close/>
              </a:path>
            </a:pathLst>
          </a:cu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3" name="Shape"/>
          <p:cNvSpPr/>
          <p:nvPr/>
        </p:nvSpPr>
        <p:spPr>
          <a:xfrm>
            <a:off x="2661443" y="8455421"/>
            <a:ext cx="2730104" cy="2743598"/>
          </a:xfrm>
          <a:custGeom>
            <a:avLst/>
            <a:gdLst/>
            <a:ahLst/>
            <a:cxnLst>
              <a:cxn ang="0">
                <a:pos x="wd2" y="hd2"/>
              </a:cxn>
              <a:cxn ang="5400000">
                <a:pos x="wd2" y="hd2"/>
              </a:cxn>
              <a:cxn ang="10800000">
                <a:pos x="wd2" y="hd2"/>
              </a:cxn>
              <a:cxn ang="16200000">
                <a:pos x="wd2" y="hd2"/>
              </a:cxn>
            </a:cxnLst>
            <a:rect l="0" t="0" r="r" b="b"/>
            <a:pathLst>
              <a:path w="21600" h="21600" extrusionOk="0">
                <a:moveTo>
                  <a:pt x="13505" y="0"/>
                </a:moveTo>
                <a:lnTo>
                  <a:pt x="0" y="7733"/>
                </a:lnTo>
                <a:cubicBezTo>
                  <a:pt x="1685" y="10572"/>
                  <a:pt x="3753" y="13249"/>
                  <a:pt x="6205" y="15688"/>
                </a:cubicBezTo>
                <a:cubicBezTo>
                  <a:pt x="8534" y="18006"/>
                  <a:pt x="11083" y="19970"/>
                  <a:pt x="13778" y="21600"/>
                </a:cubicBezTo>
                <a:lnTo>
                  <a:pt x="21600" y="8193"/>
                </a:lnTo>
                <a:cubicBezTo>
                  <a:pt x="20044" y="7226"/>
                  <a:pt x="18569" y="6076"/>
                  <a:pt x="17217" y="4731"/>
                </a:cubicBezTo>
                <a:cubicBezTo>
                  <a:pt x="15757" y="3278"/>
                  <a:pt x="14521" y="1685"/>
                  <a:pt x="13505" y="0"/>
                </a:cubicBezTo>
                <a:close/>
              </a:path>
            </a:pathLst>
          </a:cu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4" name="Shape"/>
          <p:cNvSpPr/>
          <p:nvPr/>
        </p:nvSpPr>
        <p:spPr>
          <a:xfrm>
            <a:off x="8696721" y="8474075"/>
            <a:ext cx="2698354" cy="2715419"/>
          </a:xfrm>
          <a:custGeom>
            <a:avLst/>
            <a:gdLst/>
            <a:ahLst/>
            <a:cxnLst>
              <a:cxn ang="0">
                <a:pos x="wd2" y="hd2"/>
              </a:cxn>
              <a:cxn ang="5400000">
                <a:pos x="wd2" y="hd2"/>
              </a:cxn>
              <a:cxn ang="10800000">
                <a:pos x="wd2" y="hd2"/>
              </a:cxn>
              <a:cxn ang="16200000">
                <a:pos x="wd2" y="hd2"/>
              </a:cxn>
            </a:cxnLst>
            <a:rect l="0" t="0" r="r" b="b"/>
            <a:pathLst>
              <a:path w="21600" h="21600" extrusionOk="0">
                <a:moveTo>
                  <a:pt x="7965" y="0"/>
                </a:moveTo>
                <a:cubicBezTo>
                  <a:pt x="6954" y="1648"/>
                  <a:pt x="5736" y="3206"/>
                  <a:pt x="4302" y="4631"/>
                </a:cubicBezTo>
                <a:cubicBezTo>
                  <a:pt x="2972" y="5953"/>
                  <a:pt x="1525" y="7087"/>
                  <a:pt x="0" y="8047"/>
                </a:cubicBezTo>
                <a:lnTo>
                  <a:pt x="7901" y="21600"/>
                </a:lnTo>
                <a:cubicBezTo>
                  <a:pt x="10583" y="19968"/>
                  <a:pt x="13122" y="18010"/>
                  <a:pt x="15443" y="15703"/>
                </a:cubicBezTo>
                <a:cubicBezTo>
                  <a:pt x="17867" y="13294"/>
                  <a:pt x="19916" y="10654"/>
                  <a:pt x="21600" y="7858"/>
                </a:cubicBezTo>
                <a:lnTo>
                  <a:pt x="7965" y="0"/>
                </a:lnTo>
                <a:close/>
              </a:path>
            </a:pathLst>
          </a:cu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5" name="Shape"/>
          <p:cNvSpPr/>
          <p:nvPr/>
        </p:nvSpPr>
        <p:spPr>
          <a:xfrm>
            <a:off x="7106046" y="9551590"/>
            <a:ext cx="2469358" cy="2382045"/>
          </a:xfrm>
          <a:custGeom>
            <a:avLst/>
            <a:gdLst/>
            <a:ahLst/>
            <a:cxnLst>
              <a:cxn ang="0">
                <a:pos x="wd2" y="hd2"/>
              </a:cxn>
              <a:cxn ang="5400000">
                <a:pos x="wd2" y="hd2"/>
              </a:cxn>
              <a:cxn ang="10800000">
                <a:pos x="wd2" y="hd2"/>
              </a:cxn>
              <a:cxn ang="16200000">
                <a:pos x="wd2" y="hd2"/>
              </a:cxn>
            </a:cxnLst>
            <a:rect l="0" t="0" r="r" b="b"/>
            <a:pathLst>
              <a:path w="21600" h="21600" extrusionOk="0">
                <a:moveTo>
                  <a:pt x="12966" y="0"/>
                </a:moveTo>
                <a:cubicBezTo>
                  <a:pt x="8959" y="2398"/>
                  <a:pt x="4491" y="3645"/>
                  <a:pt x="0" y="3750"/>
                </a:cubicBezTo>
                <a:lnTo>
                  <a:pt x="0" y="21600"/>
                </a:lnTo>
                <a:cubicBezTo>
                  <a:pt x="7479" y="21493"/>
                  <a:pt x="14931" y="19442"/>
                  <a:pt x="21600" y="15442"/>
                </a:cubicBezTo>
                <a:lnTo>
                  <a:pt x="12966" y="0"/>
                </a:lnTo>
                <a:close/>
              </a:path>
            </a:pathLst>
          </a:cu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6" name="Shape"/>
          <p:cNvSpPr/>
          <p:nvPr/>
        </p:nvSpPr>
        <p:spPr>
          <a:xfrm>
            <a:off x="4512468" y="9561512"/>
            <a:ext cx="2466579" cy="2372520"/>
          </a:xfrm>
          <a:custGeom>
            <a:avLst/>
            <a:gdLst/>
            <a:ahLst/>
            <a:cxnLst>
              <a:cxn ang="0">
                <a:pos x="wd2" y="hd2"/>
              </a:cxn>
              <a:cxn ang="5400000">
                <a:pos x="wd2" y="hd2"/>
              </a:cxn>
              <a:cxn ang="10800000">
                <a:pos x="wd2" y="hd2"/>
              </a:cxn>
              <a:cxn ang="16200000">
                <a:pos x="wd2" y="hd2"/>
              </a:cxn>
            </a:cxnLst>
            <a:rect l="0" t="0" r="r" b="b"/>
            <a:pathLst>
              <a:path w="21600" h="21600" extrusionOk="0">
                <a:moveTo>
                  <a:pt x="8654" y="0"/>
                </a:moveTo>
                <a:lnTo>
                  <a:pt x="0" y="15497"/>
                </a:lnTo>
                <a:cubicBezTo>
                  <a:pt x="6675" y="19478"/>
                  <a:pt x="14126" y="21514"/>
                  <a:pt x="21600" y="21600"/>
                </a:cubicBezTo>
                <a:lnTo>
                  <a:pt x="21600" y="3678"/>
                </a:lnTo>
                <a:cubicBezTo>
                  <a:pt x="17121" y="3594"/>
                  <a:pt x="12661" y="2369"/>
                  <a:pt x="8654" y="0"/>
                </a:cubicBezTo>
                <a:close/>
              </a:path>
            </a:pathLst>
          </a:cu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7" name="Shape"/>
          <p:cNvSpPr/>
          <p:nvPr/>
        </p:nvSpPr>
        <p:spPr>
          <a:xfrm>
            <a:off x="4057650" y="3879453"/>
            <a:ext cx="2914650" cy="29150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106" y="117"/>
                  <a:pt x="10648" y="2266"/>
                  <a:pt x="6456" y="6458"/>
                </a:cubicBezTo>
                <a:cubicBezTo>
                  <a:pt x="2263" y="10650"/>
                  <a:pt x="116" y="16108"/>
                  <a:pt x="0" y="21600"/>
                </a:cubicBezTo>
                <a:lnTo>
                  <a:pt x="12221" y="21600"/>
                </a:lnTo>
                <a:cubicBezTo>
                  <a:pt x="12333" y="19233"/>
                  <a:pt x="13284" y="16899"/>
                  <a:pt x="15091" y="15092"/>
                </a:cubicBezTo>
                <a:cubicBezTo>
                  <a:pt x="16899" y="13285"/>
                  <a:pt x="19233" y="12334"/>
                  <a:pt x="21600" y="12222"/>
                </a:cubicBezTo>
                <a:lnTo>
                  <a:pt x="21600" y="0"/>
                </a:lnTo>
                <a:close/>
              </a:path>
            </a:pathLst>
          </a:cu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8" name="Shape"/>
          <p:cNvSpPr/>
          <p:nvPr/>
        </p:nvSpPr>
        <p:spPr>
          <a:xfrm>
            <a:off x="7099300" y="3879453"/>
            <a:ext cx="2914650" cy="29150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2222"/>
                </a:lnTo>
                <a:cubicBezTo>
                  <a:pt x="2367" y="12334"/>
                  <a:pt x="4701" y="13285"/>
                  <a:pt x="6509" y="15092"/>
                </a:cubicBezTo>
                <a:cubicBezTo>
                  <a:pt x="8316" y="16899"/>
                  <a:pt x="9267" y="19233"/>
                  <a:pt x="9379" y="21600"/>
                </a:cubicBezTo>
                <a:lnTo>
                  <a:pt x="21600" y="21600"/>
                </a:lnTo>
                <a:cubicBezTo>
                  <a:pt x="21484" y="16108"/>
                  <a:pt x="19337" y="10650"/>
                  <a:pt x="15144" y="6458"/>
                </a:cubicBezTo>
                <a:cubicBezTo>
                  <a:pt x="10952" y="2266"/>
                  <a:pt x="5494" y="117"/>
                  <a:pt x="0" y="0"/>
                </a:cubicBezTo>
                <a:close/>
              </a:path>
            </a:pathLst>
          </a:cu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79" name="Shape"/>
          <p:cNvSpPr/>
          <p:nvPr/>
        </p:nvSpPr>
        <p:spPr>
          <a:xfrm>
            <a:off x="4057650" y="6921500"/>
            <a:ext cx="2914650" cy="29146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6" y="5493"/>
                  <a:pt x="2263" y="10952"/>
                  <a:pt x="6456" y="15144"/>
                </a:cubicBezTo>
                <a:cubicBezTo>
                  <a:pt x="10648" y="19337"/>
                  <a:pt x="16107" y="21484"/>
                  <a:pt x="21600" y="21600"/>
                </a:cubicBezTo>
                <a:lnTo>
                  <a:pt x="21600" y="9379"/>
                </a:lnTo>
                <a:cubicBezTo>
                  <a:pt x="19233" y="9267"/>
                  <a:pt x="16899" y="8316"/>
                  <a:pt x="15091" y="6509"/>
                </a:cubicBezTo>
                <a:cubicBezTo>
                  <a:pt x="13284" y="4701"/>
                  <a:pt x="12333" y="2367"/>
                  <a:pt x="12221" y="0"/>
                </a:cubicBezTo>
                <a:lnTo>
                  <a:pt x="0" y="0"/>
                </a:lnTo>
                <a:close/>
              </a:path>
            </a:pathLst>
          </a:custGeom>
          <a:solidFill>
            <a:schemeClr val="accent4"/>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80" name="Shape"/>
          <p:cNvSpPr/>
          <p:nvPr/>
        </p:nvSpPr>
        <p:spPr>
          <a:xfrm>
            <a:off x="7099300" y="6921500"/>
            <a:ext cx="2914650" cy="2914650"/>
          </a:xfrm>
          <a:custGeom>
            <a:avLst/>
            <a:gdLst/>
            <a:ahLst/>
            <a:cxnLst>
              <a:cxn ang="0">
                <a:pos x="wd2" y="hd2"/>
              </a:cxn>
              <a:cxn ang="5400000">
                <a:pos x="wd2" y="hd2"/>
              </a:cxn>
              <a:cxn ang="10800000">
                <a:pos x="wd2" y="hd2"/>
              </a:cxn>
              <a:cxn ang="16200000">
                <a:pos x="wd2" y="hd2"/>
              </a:cxn>
            </a:cxnLst>
            <a:rect l="0" t="0" r="r" b="b"/>
            <a:pathLst>
              <a:path w="21600" h="21600" extrusionOk="0">
                <a:moveTo>
                  <a:pt x="9379" y="0"/>
                </a:moveTo>
                <a:cubicBezTo>
                  <a:pt x="9267" y="2367"/>
                  <a:pt x="8316" y="4701"/>
                  <a:pt x="6509" y="6509"/>
                </a:cubicBezTo>
                <a:cubicBezTo>
                  <a:pt x="4701" y="8316"/>
                  <a:pt x="2367" y="9267"/>
                  <a:pt x="0" y="9379"/>
                </a:cubicBezTo>
                <a:lnTo>
                  <a:pt x="0" y="21600"/>
                </a:lnTo>
                <a:cubicBezTo>
                  <a:pt x="5493" y="21484"/>
                  <a:pt x="10952" y="19337"/>
                  <a:pt x="15144" y="15144"/>
                </a:cubicBezTo>
                <a:cubicBezTo>
                  <a:pt x="19337" y="10952"/>
                  <a:pt x="21484" y="5493"/>
                  <a:pt x="21600" y="0"/>
                </a:cubicBezTo>
                <a:lnTo>
                  <a:pt x="9379" y="0"/>
                </a:lnTo>
                <a:close/>
              </a:path>
            </a:pathLst>
          </a:cu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18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988248" y="6254750"/>
            <a:ext cx="2095897"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dirty="0">
                <a:solidFill>
                  <a:schemeClr val="tx1"/>
                </a:solidFill>
              </a:rPr>
              <a:t>Customer Journey at Scale</a:t>
            </a:r>
          </a:p>
        </p:txBody>
      </p:sp>
      <p:sp>
        <p:nvSpPr>
          <p:cNvPr id="118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454503" y="5184576"/>
            <a:ext cx="2095897"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Design</a:t>
            </a:r>
          </a:p>
        </p:txBody>
      </p:sp>
      <p:sp>
        <p:nvSpPr>
          <p:cNvPr id="118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557316" y="5184576"/>
            <a:ext cx="2095897"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Define</a:t>
            </a:r>
          </a:p>
        </p:txBody>
      </p:sp>
      <p:sp>
        <p:nvSpPr>
          <p:cNvPr id="118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454503" y="8049617"/>
            <a:ext cx="209589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Enable and Execute</a:t>
            </a:r>
          </a:p>
        </p:txBody>
      </p:sp>
      <p:sp>
        <p:nvSpPr>
          <p:cNvPr id="118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557316" y="8049617"/>
            <a:ext cx="209589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mn-lt"/>
                <a:ea typeface="+mn-ea"/>
                <a:cs typeface="+mn-cs"/>
                <a:sym typeface="DM Sans Regular"/>
              </a:defRPr>
            </a:pPr>
            <a:r>
              <a:rPr>
                <a:solidFill>
                  <a:schemeClr val="bg1"/>
                </a:solidFill>
              </a:rPr>
              <a:t>Govern and </a:t>
            </a:r>
          </a:p>
          <a:p>
            <a:pPr>
              <a:defRPr sz="2000">
                <a:solidFill>
                  <a:srgbClr val="FFFFFF"/>
                </a:solidFill>
                <a:latin typeface="+mn-lt"/>
                <a:ea typeface="+mn-ea"/>
                <a:cs typeface="+mn-cs"/>
                <a:sym typeface="DM Sans Regular"/>
              </a:defRPr>
            </a:pPr>
            <a:r>
              <a:rPr>
                <a:solidFill>
                  <a:schemeClr val="bg1"/>
                </a:solidFill>
              </a:rPr>
              <a:t>Fund</a:t>
            </a:r>
          </a:p>
        </p:txBody>
      </p:sp>
      <p:sp>
        <p:nvSpPr>
          <p:cNvPr id="118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086857" y="7210425"/>
            <a:ext cx="1770298" cy="16414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Cross-functional and co-located teams</a:t>
            </a:r>
          </a:p>
        </p:txBody>
      </p:sp>
      <p:sp>
        <p:nvSpPr>
          <p:cNvPr id="118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096257" y="9483725"/>
            <a:ext cx="1770298"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Talent</a:t>
            </a:r>
          </a:p>
        </p:txBody>
      </p:sp>
      <p:sp>
        <p:nvSpPr>
          <p:cNvPr id="118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229357" y="10258425"/>
            <a:ext cx="177029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Accelerated delivery with MVPs</a:t>
            </a:r>
          </a:p>
        </p:txBody>
      </p:sp>
      <p:sp>
        <p:nvSpPr>
          <p:cNvPr id="118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048809" y="10131425"/>
            <a:ext cx="1770298"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Balanced scorecard-based measurement</a:t>
            </a:r>
          </a:p>
        </p:txBody>
      </p:sp>
      <p:sp>
        <p:nvSpPr>
          <p:cNvPr id="119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3190757" y="9344025"/>
            <a:ext cx="177029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Empowered teams</a:t>
            </a:r>
          </a:p>
        </p:txBody>
      </p:sp>
      <p:sp>
        <p:nvSpPr>
          <p:cNvPr id="119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202538" y="7362825"/>
            <a:ext cx="177029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mn-lt"/>
                <a:ea typeface="+mn-ea"/>
                <a:cs typeface="+mn-cs"/>
                <a:sym typeface="DM Sans Regular"/>
              </a:defRPr>
            </a:pPr>
            <a:r>
              <a:rPr>
                <a:solidFill>
                  <a:schemeClr val="bg1"/>
                </a:solidFill>
              </a:rPr>
              <a:t>Persistent funding </a:t>
            </a:r>
          </a:p>
          <a:p>
            <a:pPr>
              <a:defRPr sz="2000">
                <a:solidFill>
                  <a:srgbClr val="FFFFFF"/>
                </a:solidFill>
                <a:latin typeface="+mn-lt"/>
                <a:ea typeface="+mn-ea"/>
                <a:cs typeface="+mn-cs"/>
                <a:sym typeface="DM Sans Regular"/>
              </a:defRPr>
            </a:pPr>
            <a:r>
              <a:rPr>
                <a:solidFill>
                  <a:schemeClr val="bg1"/>
                </a:solidFill>
              </a:rPr>
              <a:t>model</a:t>
            </a:r>
          </a:p>
        </p:txBody>
      </p:sp>
      <p:sp>
        <p:nvSpPr>
          <p:cNvPr id="119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0121503" y="5430738"/>
            <a:ext cx="177029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Future-proofing</a:t>
            </a:r>
          </a:p>
        </p:txBody>
      </p:sp>
      <p:sp>
        <p:nvSpPr>
          <p:cNvPr id="119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070857" y="3681908"/>
            <a:ext cx="177029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Zero-based design</a:t>
            </a:r>
          </a:p>
        </p:txBody>
      </p:sp>
      <p:sp>
        <p:nvSpPr>
          <p:cNvPr id="119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216657" y="2590204"/>
            <a:ext cx="177029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Customer research</a:t>
            </a:r>
          </a:p>
        </p:txBody>
      </p:sp>
      <p:sp>
        <p:nvSpPr>
          <p:cNvPr id="119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236765" y="2590204"/>
            <a:ext cx="1597585"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Program setup</a:t>
            </a:r>
          </a:p>
        </p:txBody>
      </p:sp>
      <p:sp>
        <p:nvSpPr>
          <p:cNvPr id="119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3251281" y="3681908"/>
            <a:ext cx="177029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Front to back in reach</a:t>
            </a:r>
          </a:p>
        </p:txBody>
      </p:sp>
      <p:sp>
        <p:nvSpPr>
          <p:cNvPr id="119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202538" y="5329138"/>
            <a:ext cx="177029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rPr>
                <a:solidFill>
                  <a:schemeClr val="bg1"/>
                </a:solidFill>
              </a:rPr>
              <a:t>Customer centric in scope</a:t>
            </a:r>
          </a:p>
        </p:txBody>
      </p:sp>
      <p:sp>
        <p:nvSpPr>
          <p:cNvPr id="119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896020" y="7233882"/>
            <a:ext cx="7985019" cy="3426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dirty="0">
                <a:solidFill>
                  <a:schemeClr val="tx2"/>
                </a:solidFill>
              </a:rPr>
              <a:t>Customer experience (CX) is a totality of cognitive, affective, sensory, and behavioral consumer responses during all stages of the consumption process including pre-purchase, consumption, and post-purchase stages. Pine and Gilmore described the experience economy as the next level after commodities, goods, and services with memorable events as the final business product. Four realms of experience include esthetic, escapist, entertainment, and educational components.</a:t>
            </a:r>
          </a:p>
        </p:txBody>
      </p:sp>
      <p:sp>
        <p:nvSpPr>
          <p:cNvPr id="1199" name="Venn diagram"/>
          <p:cNvSpPr txBox="1"/>
          <p:nvPr/>
        </p:nvSpPr>
        <p:spPr>
          <a:xfrm>
            <a:off x="13859868" y="2837217"/>
            <a:ext cx="7767293" cy="37959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dirty="0">
                <a:solidFill>
                  <a:schemeClr val="tx1"/>
                </a:solidFill>
              </a:rPr>
              <a:t>Key Factors Successful Customer Experience Program</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sp>
        <p:nvSpPr>
          <p:cNvPr id="1202" name="Shape"/>
          <p:cNvSpPr/>
          <p:nvPr/>
        </p:nvSpPr>
        <p:spPr>
          <a:xfrm>
            <a:off x="1657592" y="3423338"/>
            <a:ext cx="3437733" cy="13257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20"/>
                </a:cubicBezTo>
                <a:cubicBezTo>
                  <a:pt x="20929" y="39"/>
                  <a:pt x="21020" y="78"/>
                  <a:pt x="21092" y="156"/>
                </a:cubicBezTo>
                <a:cubicBezTo>
                  <a:pt x="21196" y="255"/>
                  <a:pt x="21289" y="410"/>
                  <a:pt x="21365" y="608"/>
                </a:cubicBezTo>
                <a:cubicBezTo>
                  <a:pt x="21442" y="806"/>
                  <a:pt x="21502" y="1048"/>
                  <a:pt x="21540" y="1318"/>
                </a:cubicBezTo>
                <a:cubicBezTo>
                  <a:pt x="21570" y="1505"/>
                  <a:pt x="21585" y="1739"/>
                  <a:pt x="21592" y="2043"/>
                </a:cubicBezTo>
                <a:cubicBezTo>
                  <a:pt x="21600" y="2347"/>
                  <a:pt x="21600" y="2721"/>
                  <a:pt x="21600" y="3189"/>
                </a:cubicBezTo>
                <a:lnTo>
                  <a:pt x="21600" y="18411"/>
                </a:lnTo>
                <a:cubicBezTo>
                  <a:pt x="21600" y="18879"/>
                  <a:pt x="21600" y="19253"/>
                  <a:pt x="21592" y="19557"/>
                </a:cubicBezTo>
                <a:cubicBezTo>
                  <a:pt x="21585" y="19861"/>
                  <a:pt x="21570" y="20095"/>
                  <a:pt x="21540" y="20282"/>
                </a:cubicBezTo>
                <a:cubicBezTo>
                  <a:pt x="21502" y="20552"/>
                  <a:pt x="21442" y="20794"/>
                  <a:pt x="21365" y="20992"/>
                </a:cubicBezTo>
                <a:cubicBezTo>
                  <a:pt x="21289" y="21190"/>
                  <a:pt x="21196" y="21345"/>
                  <a:pt x="21092" y="21444"/>
                </a:cubicBezTo>
                <a:cubicBezTo>
                  <a:pt x="21020" y="21522"/>
                  <a:pt x="20929" y="21561"/>
                  <a:pt x="20812" y="21580"/>
                </a:cubicBezTo>
                <a:cubicBezTo>
                  <a:pt x="20695" y="21600"/>
                  <a:pt x="20550" y="21600"/>
                  <a:pt x="20370" y="21600"/>
                </a:cubicBezTo>
                <a:lnTo>
                  <a:pt x="1230" y="21600"/>
                </a:lnTo>
                <a:cubicBezTo>
                  <a:pt x="1050" y="21600"/>
                  <a:pt x="905" y="21600"/>
                  <a:pt x="788" y="21580"/>
                </a:cubicBezTo>
                <a:cubicBezTo>
                  <a:pt x="671" y="21561"/>
                  <a:pt x="580" y="21522"/>
                  <a:pt x="508" y="21444"/>
                </a:cubicBezTo>
                <a:cubicBezTo>
                  <a:pt x="404" y="21345"/>
                  <a:pt x="311" y="21190"/>
                  <a:pt x="235" y="20992"/>
                </a:cubicBezTo>
                <a:cubicBezTo>
                  <a:pt x="158" y="20794"/>
                  <a:pt x="98" y="20552"/>
                  <a:pt x="60" y="20282"/>
                </a:cubicBezTo>
                <a:cubicBezTo>
                  <a:pt x="30" y="20095"/>
                  <a:pt x="15" y="19861"/>
                  <a:pt x="8" y="19557"/>
                </a:cubicBezTo>
                <a:cubicBezTo>
                  <a:pt x="0" y="19253"/>
                  <a:pt x="0" y="18879"/>
                  <a:pt x="0" y="18411"/>
                </a:cubicBezTo>
                <a:lnTo>
                  <a:pt x="0" y="3189"/>
                </a:lnTo>
                <a:cubicBezTo>
                  <a:pt x="0" y="2721"/>
                  <a:pt x="0" y="2347"/>
                  <a:pt x="8" y="2043"/>
                </a:cubicBezTo>
                <a:cubicBezTo>
                  <a:pt x="15" y="1739"/>
                  <a:pt x="30" y="1505"/>
                  <a:pt x="60" y="1318"/>
                </a:cubicBezTo>
                <a:cubicBezTo>
                  <a:pt x="98" y="1048"/>
                  <a:pt x="158" y="806"/>
                  <a:pt x="235" y="608"/>
                </a:cubicBezTo>
                <a:cubicBezTo>
                  <a:pt x="311" y="410"/>
                  <a:pt x="404" y="255"/>
                  <a:pt x="508" y="156"/>
                </a:cubicBezTo>
                <a:cubicBezTo>
                  <a:pt x="580" y="78"/>
                  <a:pt x="671" y="39"/>
                  <a:pt x="788" y="20"/>
                </a:cubicBezTo>
                <a:cubicBezTo>
                  <a:pt x="905" y="0"/>
                  <a:pt x="1050" y="0"/>
                  <a:pt x="1230" y="0"/>
                </a:cubicBezTo>
                <a:close/>
              </a:path>
            </a:pathLst>
          </a:custGeom>
          <a:solidFill>
            <a:schemeClr val="accent1">
              <a:alpha val="20000"/>
            </a:schemeClr>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03" name="Search"/>
          <p:cNvSpPr txBox="1"/>
          <p:nvPr/>
        </p:nvSpPr>
        <p:spPr>
          <a:xfrm>
            <a:off x="1754423" y="3883018"/>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Search</a:t>
            </a:r>
          </a:p>
        </p:txBody>
      </p:sp>
      <p:sp>
        <p:nvSpPr>
          <p:cNvPr id="1204" name="Shape"/>
          <p:cNvSpPr/>
          <p:nvPr/>
        </p:nvSpPr>
        <p:spPr>
          <a:xfrm>
            <a:off x="1657592" y="4820365"/>
            <a:ext cx="21065332" cy="728862"/>
          </a:xfrm>
          <a:custGeom>
            <a:avLst/>
            <a:gdLst/>
            <a:ahLst/>
            <a:cxnLst>
              <a:cxn ang="0">
                <a:pos x="wd2" y="hd2"/>
              </a:cxn>
              <a:cxn ang="5400000">
                <a:pos x="wd2" y="hd2"/>
              </a:cxn>
              <a:cxn ang="10800000">
                <a:pos x="wd2" y="hd2"/>
              </a:cxn>
              <a:cxn ang="16200000">
                <a:pos x="wd2" y="hd2"/>
              </a:cxn>
            </a:cxnLst>
            <a:rect l="0" t="0" r="r" b="b"/>
            <a:pathLst>
              <a:path w="21600" h="21600" extrusionOk="0">
                <a:moveTo>
                  <a:pt x="201" y="0"/>
                </a:moveTo>
                <a:lnTo>
                  <a:pt x="21399" y="0"/>
                </a:lnTo>
                <a:cubicBezTo>
                  <a:pt x="21429" y="0"/>
                  <a:pt x="21452" y="0"/>
                  <a:pt x="21471" y="36"/>
                </a:cubicBezTo>
                <a:cubicBezTo>
                  <a:pt x="21491" y="71"/>
                  <a:pt x="21505" y="142"/>
                  <a:pt x="21517" y="284"/>
                </a:cubicBezTo>
                <a:cubicBezTo>
                  <a:pt x="21534" y="463"/>
                  <a:pt x="21549" y="746"/>
                  <a:pt x="21562" y="1106"/>
                </a:cubicBezTo>
                <a:cubicBezTo>
                  <a:pt x="21574" y="1467"/>
                  <a:pt x="21584" y="1906"/>
                  <a:pt x="21590" y="2397"/>
                </a:cubicBezTo>
                <a:cubicBezTo>
                  <a:pt x="21595" y="2737"/>
                  <a:pt x="21598" y="3163"/>
                  <a:pt x="21599" y="3716"/>
                </a:cubicBezTo>
                <a:cubicBezTo>
                  <a:pt x="21600" y="4269"/>
                  <a:pt x="21600" y="4950"/>
                  <a:pt x="21600" y="5801"/>
                </a:cubicBezTo>
                <a:lnTo>
                  <a:pt x="21600" y="15799"/>
                </a:lnTo>
                <a:cubicBezTo>
                  <a:pt x="21600" y="16650"/>
                  <a:pt x="21600" y="17331"/>
                  <a:pt x="21599" y="17884"/>
                </a:cubicBezTo>
                <a:cubicBezTo>
                  <a:pt x="21598" y="18437"/>
                  <a:pt x="21595" y="18863"/>
                  <a:pt x="21590" y="19203"/>
                </a:cubicBezTo>
                <a:cubicBezTo>
                  <a:pt x="21584" y="19694"/>
                  <a:pt x="21574" y="20133"/>
                  <a:pt x="21562" y="20494"/>
                </a:cubicBezTo>
                <a:cubicBezTo>
                  <a:pt x="21549" y="20854"/>
                  <a:pt x="21534" y="21137"/>
                  <a:pt x="21517" y="21316"/>
                </a:cubicBezTo>
                <a:cubicBezTo>
                  <a:pt x="21505" y="21458"/>
                  <a:pt x="21491" y="21529"/>
                  <a:pt x="21471" y="21564"/>
                </a:cubicBezTo>
                <a:cubicBezTo>
                  <a:pt x="21452" y="21600"/>
                  <a:pt x="21429" y="21600"/>
                  <a:pt x="21399" y="21600"/>
                </a:cubicBezTo>
                <a:lnTo>
                  <a:pt x="201" y="21600"/>
                </a:lnTo>
                <a:cubicBezTo>
                  <a:pt x="171" y="21600"/>
                  <a:pt x="148" y="21600"/>
                  <a:pt x="129" y="21564"/>
                </a:cubicBezTo>
                <a:cubicBezTo>
                  <a:pt x="109" y="21529"/>
                  <a:pt x="95" y="21458"/>
                  <a:pt x="83" y="21316"/>
                </a:cubicBezTo>
                <a:cubicBezTo>
                  <a:pt x="66" y="21137"/>
                  <a:pt x="51" y="20854"/>
                  <a:pt x="38" y="20494"/>
                </a:cubicBezTo>
                <a:cubicBezTo>
                  <a:pt x="26" y="20133"/>
                  <a:pt x="16" y="19694"/>
                  <a:pt x="10" y="19203"/>
                </a:cubicBezTo>
                <a:cubicBezTo>
                  <a:pt x="5" y="18863"/>
                  <a:pt x="2" y="18437"/>
                  <a:pt x="1" y="17884"/>
                </a:cubicBezTo>
                <a:cubicBezTo>
                  <a:pt x="0" y="17331"/>
                  <a:pt x="0" y="16650"/>
                  <a:pt x="0" y="15799"/>
                </a:cubicBezTo>
                <a:lnTo>
                  <a:pt x="0" y="5801"/>
                </a:lnTo>
                <a:cubicBezTo>
                  <a:pt x="0" y="4950"/>
                  <a:pt x="0" y="4269"/>
                  <a:pt x="1" y="3716"/>
                </a:cubicBezTo>
                <a:cubicBezTo>
                  <a:pt x="2" y="3163"/>
                  <a:pt x="5" y="2737"/>
                  <a:pt x="10" y="2397"/>
                </a:cubicBezTo>
                <a:cubicBezTo>
                  <a:pt x="16" y="1906"/>
                  <a:pt x="26" y="1467"/>
                  <a:pt x="38" y="1106"/>
                </a:cubicBezTo>
                <a:cubicBezTo>
                  <a:pt x="51" y="746"/>
                  <a:pt x="66" y="463"/>
                  <a:pt x="83" y="284"/>
                </a:cubicBezTo>
                <a:cubicBezTo>
                  <a:pt x="95" y="142"/>
                  <a:pt x="109" y="71"/>
                  <a:pt x="129" y="36"/>
                </a:cubicBezTo>
                <a:cubicBezTo>
                  <a:pt x="148" y="0"/>
                  <a:pt x="171" y="0"/>
                  <a:pt x="201" y="0"/>
                </a:cubicBezTo>
                <a:close/>
              </a:path>
            </a:pathLst>
          </a:custGeom>
          <a:solidFill>
            <a:srgbClr val="A7A7A7"/>
          </a:solidFill>
          <a:ln w="12700">
            <a:miter lim="400000"/>
          </a:ln>
        </p:spPr>
        <p:txBody>
          <a:bodyPr lIns="0" tIns="0" rIns="0" bIns="0" anchor="ctr"/>
          <a:lstStyle/>
          <a:p>
            <a:pPr>
              <a:defRPr sz="3200">
                <a:solidFill>
                  <a:srgbClr val="FFFFFF"/>
                </a:solidFill>
              </a:defRPr>
            </a:pPr>
            <a:endParaRPr/>
          </a:p>
        </p:txBody>
      </p:sp>
      <p:sp>
        <p:nvSpPr>
          <p:cNvPr id="1205" name="Customer Goals"/>
          <p:cNvSpPr txBox="1"/>
          <p:nvPr/>
        </p:nvSpPr>
        <p:spPr>
          <a:xfrm>
            <a:off x="8836856" y="4962546"/>
            <a:ext cx="6706805"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defRPr>
            </a:lvl1pPr>
          </a:lstStyle>
          <a:p>
            <a:r>
              <a:rPr>
                <a:solidFill>
                  <a:schemeClr val="bg1"/>
                </a:solidFill>
              </a:rPr>
              <a:t>Customer Goals</a:t>
            </a:r>
          </a:p>
        </p:txBody>
      </p:sp>
      <p:sp>
        <p:nvSpPr>
          <p:cNvPr id="1206" name="Shape"/>
          <p:cNvSpPr/>
          <p:nvPr/>
        </p:nvSpPr>
        <p:spPr>
          <a:xfrm>
            <a:off x="1657592" y="5621525"/>
            <a:ext cx="3437733"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07" name="Find a solution"/>
          <p:cNvSpPr txBox="1"/>
          <p:nvPr/>
        </p:nvSpPr>
        <p:spPr>
          <a:xfrm>
            <a:off x="1741723" y="5763705"/>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latin typeface="+mn-lt"/>
                <a:ea typeface="+mn-ea"/>
                <a:cs typeface="+mn-cs"/>
                <a:sym typeface="DM Sans Regular"/>
              </a:defRPr>
            </a:lvl1pPr>
          </a:lstStyle>
          <a:p>
            <a:r>
              <a:rPr>
                <a:solidFill>
                  <a:schemeClr val="tx1"/>
                </a:solidFill>
              </a:rPr>
              <a:t>Find a solution</a:t>
            </a:r>
          </a:p>
        </p:txBody>
      </p:sp>
      <p:sp>
        <p:nvSpPr>
          <p:cNvPr id="1208" name="Shape"/>
          <p:cNvSpPr/>
          <p:nvPr/>
        </p:nvSpPr>
        <p:spPr>
          <a:xfrm>
            <a:off x="1657592" y="6422683"/>
            <a:ext cx="21065332" cy="728862"/>
          </a:xfrm>
          <a:custGeom>
            <a:avLst/>
            <a:gdLst/>
            <a:ahLst/>
            <a:cxnLst>
              <a:cxn ang="0">
                <a:pos x="wd2" y="hd2"/>
              </a:cxn>
              <a:cxn ang="5400000">
                <a:pos x="wd2" y="hd2"/>
              </a:cxn>
              <a:cxn ang="10800000">
                <a:pos x="wd2" y="hd2"/>
              </a:cxn>
              <a:cxn ang="16200000">
                <a:pos x="wd2" y="hd2"/>
              </a:cxn>
            </a:cxnLst>
            <a:rect l="0" t="0" r="r" b="b"/>
            <a:pathLst>
              <a:path w="21600" h="21600" extrusionOk="0">
                <a:moveTo>
                  <a:pt x="201" y="0"/>
                </a:moveTo>
                <a:lnTo>
                  <a:pt x="21399" y="0"/>
                </a:lnTo>
                <a:cubicBezTo>
                  <a:pt x="21429" y="0"/>
                  <a:pt x="21452" y="0"/>
                  <a:pt x="21471" y="36"/>
                </a:cubicBezTo>
                <a:cubicBezTo>
                  <a:pt x="21491" y="71"/>
                  <a:pt x="21505" y="142"/>
                  <a:pt x="21517" y="284"/>
                </a:cubicBezTo>
                <a:cubicBezTo>
                  <a:pt x="21534" y="463"/>
                  <a:pt x="21549" y="746"/>
                  <a:pt x="21562" y="1106"/>
                </a:cubicBezTo>
                <a:cubicBezTo>
                  <a:pt x="21574" y="1467"/>
                  <a:pt x="21584" y="1906"/>
                  <a:pt x="21590" y="2397"/>
                </a:cubicBezTo>
                <a:cubicBezTo>
                  <a:pt x="21595" y="2737"/>
                  <a:pt x="21598" y="3163"/>
                  <a:pt x="21599" y="3716"/>
                </a:cubicBezTo>
                <a:cubicBezTo>
                  <a:pt x="21600" y="4269"/>
                  <a:pt x="21600" y="4950"/>
                  <a:pt x="21600" y="5801"/>
                </a:cubicBezTo>
                <a:lnTo>
                  <a:pt x="21600" y="15799"/>
                </a:lnTo>
                <a:cubicBezTo>
                  <a:pt x="21600" y="16650"/>
                  <a:pt x="21600" y="17331"/>
                  <a:pt x="21599" y="17884"/>
                </a:cubicBezTo>
                <a:cubicBezTo>
                  <a:pt x="21598" y="18437"/>
                  <a:pt x="21595" y="18863"/>
                  <a:pt x="21590" y="19203"/>
                </a:cubicBezTo>
                <a:cubicBezTo>
                  <a:pt x="21584" y="19694"/>
                  <a:pt x="21574" y="20133"/>
                  <a:pt x="21562" y="20494"/>
                </a:cubicBezTo>
                <a:cubicBezTo>
                  <a:pt x="21549" y="20854"/>
                  <a:pt x="21534" y="21137"/>
                  <a:pt x="21517" y="21316"/>
                </a:cubicBezTo>
                <a:cubicBezTo>
                  <a:pt x="21505" y="21458"/>
                  <a:pt x="21491" y="21529"/>
                  <a:pt x="21471" y="21564"/>
                </a:cubicBezTo>
                <a:cubicBezTo>
                  <a:pt x="21452" y="21600"/>
                  <a:pt x="21429" y="21600"/>
                  <a:pt x="21399" y="21600"/>
                </a:cubicBezTo>
                <a:lnTo>
                  <a:pt x="201" y="21600"/>
                </a:lnTo>
                <a:cubicBezTo>
                  <a:pt x="171" y="21600"/>
                  <a:pt x="148" y="21600"/>
                  <a:pt x="129" y="21564"/>
                </a:cubicBezTo>
                <a:cubicBezTo>
                  <a:pt x="109" y="21529"/>
                  <a:pt x="95" y="21458"/>
                  <a:pt x="83" y="21316"/>
                </a:cubicBezTo>
                <a:cubicBezTo>
                  <a:pt x="66" y="21137"/>
                  <a:pt x="51" y="20854"/>
                  <a:pt x="38" y="20494"/>
                </a:cubicBezTo>
                <a:cubicBezTo>
                  <a:pt x="26" y="20133"/>
                  <a:pt x="16" y="19694"/>
                  <a:pt x="10" y="19203"/>
                </a:cubicBezTo>
                <a:cubicBezTo>
                  <a:pt x="5" y="18863"/>
                  <a:pt x="2" y="18437"/>
                  <a:pt x="1" y="17884"/>
                </a:cubicBezTo>
                <a:cubicBezTo>
                  <a:pt x="0" y="17331"/>
                  <a:pt x="0" y="16650"/>
                  <a:pt x="0" y="15799"/>
                </a:cubicBezTo>
                <a:lnTo>
                  <a:pt x="0" y="5801"/>
                </a:lnTo>
                <a:cubicBezTo>
                  <a:pt x="0" y="4950"/>
                  <a:pt x="0" y="4269"/>
                  <a:pt x="1" y="3716"/>
                </a:cubicBezTo>
                <a:cubicBezTo>
                  <a:pt x="2" y="3163"/>
                  <a:pt x="5" y="2737"/>
                  <a:pt x="10" y="2397"/>
                </a:cubicBezTo>
                <a:cubicBezTo>
                  <a:pt x="16" y="1906"/>
                  <a:pt x="26" y="1467"/>
                  <a:pt x="38" y="1106"/>
                </a:cubicBezTo>
                <a:cubicBezTo>
                  <a:pt x="51" y="746"/>
                  <a:pt x="66" y="463"/>
                  <a:pt x="83" y="284"/>
                </a:cubicBezTo>
                <a:cubicBezTo>
                  <a:pt x="95" y="142"/>
                  <a:pt x="109" y="71"/>
                  <a:pt x="129" y="36"/>
                </a:cubicBezTo>
                <a:cubicBezTo>
                  <a:pt x="148" y="0"/>
                  <a:pt x="171" y="0"/>
                  <a:pt x="201" y="0"/>
                </a:cubicBezTo>
                <a:close/>
              </a:path>
            </a:pathLst>
          </a:custGeom>
          <a:solidFill>
            <a:srgbClr val="A7A7A7"/>
          </a:solidFill>
          <a:ln w="12700">
            <a:miter lim="400000"/>
          </a:ln>
        </p:spPr>
        <p:txBody>
          <a:bodyPr lIns="0" tIns="0" rIns="0" bIns="0" anchor="ctr"/>
          <a:lstStyle/>
          <a:p>
            <a:pPr>
              <a:defRPr sz="3200">
                <a:solidFill>
                  <a:srgbClr val="FFFFFF"/>
                </a:solidFill>
              </a:defRPr>
            </a:pPr>
            <a:endParaRPr/>
          </a:p>
        </p:txBody>
      </p:sp>
      <p:sp>
        <p:nvSpPr>
          <p:cNvPr id="1209" name="Touchpoints"/>
          <p:cNvSpPr txBox="1"/>
          <p:nvPr/>
        </p:nvSpPr>
        <p:spPr>
          <a:xfrm>
            <a:off x="8741474" y="6564864"/>
            <a:ext cx="6897569"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defRPr>
            </a:lvl1pPr>
          </a:lstStyle>
          <a:p>
            <a:r>
              <a:rPr dirty="0">
                <a:solidFill>
                  <a:schemeClr val="bg1"/>
                </a:solidFill>
              </a:rPr>
              <a:t>Touchpoints</a:t>
            </a:r>
          </a:p>
        </p:txBody>
      </p:sp>
      <p:sp>
        <p:nvSpPr>
          <p:cNvPr id="1210" name="Shape"/>
          <p:cNvSpPr/>
          <p:nvPr/>
        </p:nvSpPr>
        <p:spPr>
          <a:xfrm>
            <a:off x="1657592" y="7223842"/>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11" name="Google (SEO, ads)"/>
          <p:cNvSpPr txBox="1"/>
          <p:nvPr/>
        </p:nvSpPr>
        <p:spPr>
          <a:xfrm>
            <a:off x="1741723" y="7366023"/>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Google (SEO, ads)</a:t>
            </a:r>
          </a:p>
        </p:txBody>
      </p:sp>
      <p:sp>
        <p:nvSpPr>
          <p:cNvPr id="1212" name="Shape"/>
          <p:cNvSpPr/>
          <p:nvPr/>
        </p:nvSpPr>
        <p:spPr>
          <a:xfrm>
            <a:off x="1657592" y="8025001"/>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13" name="Social media"/>
          <p:cNvSpPr txBox="1"/>
          <p:nvPr/>
        </p:nvSpPr>
        <p:spPr>
          <a:xfrm>
            <a:off x="1741723" y="8167182"/>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Social media</a:t>
            </a:r>
          </a:p>
        </p:txBody>
      </p:sp>
      <p:sp>
        <p:nvSpPr>
          <p:cNvPr id="1214" name="Shape"/>
          <p:cNvSpPr/>
          <p:nvPr/>
        </p:nvSpPr>
        <p:spPr>
          <a:xfrm>
            <a:off x="1657592" y="8826161"/>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15" name="Conferences"/>
          <p:cNvSpPr txBox="1"/>
          <p:nvPr/>
        </p:nvSpPr>
        <p:spPr>
          <a:xfrm>
            <a:off x="1741723" y="8968341"/>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Conferences</a:t>
            </a:r>
          </a:p>
        </p:txBody>
      </p:sp>
      <p:sp>
        <p:nvSpPr>
          <p:cNvPr id="1216" name="Shape"/>
          <p:cNvSpPr/>
          <p:nvPr/>
        </p:nvSpPr>
        <p:spPr>
          <a:xfrm>
            <a:off x="1657592" y="9627320"/>
            <a:ext cx="3437733"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17" name="Public relations"/>
          <p:cNvSpPr txBox="1"/>
          <p:nvPr/>
        </p:nvSpPr>
        <p:spPr>
          <a:xfrm>
            <a:off x="1741723" y="9769500"/>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Public relations</a:t>
            </a:r>
          </a:p>
        </p:txBody>
      </p:sp>
      <p:sp>
        <p:nvSpPr>
          <p:cNvPr id="1218" name="Shape"/>
          <p:cNvSpPr/>
          <p:nvPr/>
        </p:nvSpPr>
        <p:spPr>
          <a:xfrm>
            <a:off x="1657592" y="10428478"/>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19" name="Magazine ads"/>
          <p:cNvSpPr txBox="1"/>
          <p:nvPr/>
        </p:nvSpPr>
        <p:spPr>
          <a:xfrm>
            <a:off x="1741723" y="10570659"/>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Magazine ads</a:t>
            </a:r>
          </a:p>
        </p:txBody>
      </p:sp>
      <p:sp>
        <p:nvSpPr>
          <p:cNvPr id="1220" name="Shape"/>
          <p:cNvSpPr/>
          <p:nvPr/>
        </p:nvSpPr>
        <p:spPr>
          <a:xfrm>
            <a:off x="5183809" y="3423338"/>
            <a:ext cx="3437732" cy="13257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20"/>
                </a:cubicBezTo>
                <a:cubicBezTo>
                  <a:pt x="20929" y="39"/>
                  <a:pt x="21020" y="78"/>
                  <a:pt x="21092" y="156"/>
                </a:cubicBezTo>
                <a:cubicBezTo>
                  <a:pt x="21196" y="255"/>
                  <a:pt x="21289" y="410"/>
                  <a:pt x="21365" y="608"/>
                </a:cubicBezTo>
                <a:cubicBezTo>
                  <a:pt x="21442" y="806"/>
                  <a:pt x="21502" y="1048"/>
                  <a:pt x="21540" y="1318"/>
                </a:cubicBezTo>
                <a:cubicBezTo>
                  <a:pt x="21570" y="1505"/>
                  <a:pt x="21585" y="1739"/>
                  <a:pt x="21592" y="2043"/>
                </a:cubicBezTo>
                <a:cubicBezTo>
                  <a:pt x="21600" y="2347"/>
                  <a:pt x="21600" y="2721"/>
                  <a:pt x="21600" y="3189"/>
                </a:cubicBezTo>
                <a:lnTo>
                  <a:pt x="21600" y="18411"/>
                </a:lnTo>
                <a:cubicBezTo>
                  <a:pt x="21600" y="18879"/>
                  <a:pt x="21600" y="19253"/>
                  <a:pt x="21592" y="19557"/>
                </a:cubicBezTo>
                <a:cubicBezTo>
                  <a:pt x="21585" y="19861"/>
                  <a:pt x="21570" y="20095"/>
                  <a:pt x="21540" y="20282"/>
                </a:cubicBezTo>
                <a:cubicBezTo>
                  <a:pt x="21502" y="20552"/>
                  <a:pt x="21442" y="20794"/>
                  <a:pt x="21365" y="20992"/>
                </a:cubicBezTo>
                <a:cubicBezTo>
                  <a:pt x="21289" y="21190"/>
                  <a:pt x="21196" y="21345"/>
                  <a:pt x="21092" y="21444"/>
                </a:cubicBezTo>
                <a:cubicBezTo>
                  <a:pt x="21020" y="21522"/>
                  <a:pt x="20929" y="21561"/>
                  <a:pt x="20812" y="21580"/>
                </a:cubicBezTo>
                <a:cubicBezTo>
                  <a:pt x="20695" y="21600"/>
                  <a:pt x="20550" y="21600"/>
                  <a:pt x="20370" y="21600"/>
                </a:cubicBezTo>
                <a:lnTo>
                  <a:pt x="1230" y="21600"/>
                </a:lnTo>
                <a:cubicBezTo>
                  <a:pt x="1050" y="21600"/>
                  <a:pt x="905" y="21600"/>
                  <a:pt x="788" y="21580"/>
                </a:cubicBezTo>
                <a:cubicBezTo>
                  <a:pt x="671" y="21561"/>
                  <a:pt x="580" y="21522"/>
                  <a:pt x="508" y="21444"/>
                </a:cubicBezTo>
                <a:cubicBezTo>
                  <a:pt x="404" y="21345"/>
                  <a:pt x="311" y="21190"/>
                  <a:pt x="235" y="20992"/>
                </a:cubicBezTo>
                <a:cubicBezTo>
                  <a:pt x="158" y="20794"/>
                  <a:pt x="98" y="20552"/>
                  <a:pt x="60" y="20282"/>
                </a:cubicBezTo>
                <a:cubicBezTo>
                  <a:pt x="30" y="20095"/>
                  <a:pt x="15" y="19861"/>
                  <a:pt x="8" y="19557"/>
                </a:cubicBezTo>
                <a:cubicBezTo>
                  <a:pt x="0" y="19253"/>
                  <a:pt x="0" y="18879"/>
                  <a:pt x="0" y="18411"/>
                </a:cubicBezTo>
                <a:lnTo>
                  <a:pt x="0" y="3189"/>
                </a:lnTo>
                <a:cubicBezTo>
                  <a:pt x="0" y="2721"/>
                  <a:pt x="0" y="2347"/>
                  <a:pt x="8" y="2043"/>
                </a:cubicBezTo>
                <a:cubicBezTo>
                  <a:pt x="15" y="1739"/>
                  <a:pt x="30" y="1505"/>
                  <a:pt x="60" y="1318"/>
                </a:cubicBezTo>
                <a:cubicBezTo>
                  <a:pt x="98" y="1048"/>
                  <a:pt x="158" y="806"/>
                  <a:pt x="235" y="608"/>
                </a:cubicBezTo>
                <a:cubicBezTo>
                  <a:pt x="311" y="410"/>
                  <a:pt x="404" y="255"/>
                  <a:pt x="508" y="156"/>
                </a:cubicBezTo>
                <a:cubicBezTo>
                  <a:pt x="580" y="78"/>
                  <a:pt x="671" y="39"/>
                  <a:pt x="788" y="20"/>
                </a:cubicBezTo>
                <a:cubicBezTo>
                  <a:pt x="905" y="0"/>
                  <a:pt x="1050" y="0"/>
                  <a:pt x="1230" y="0"/>
                </a:cubicBezTo>
                <a:close/>
              </a:path>
            </a:pathLst>
          </a:custGeom>
          <a:solidFill>
            <a:schemeClr val="accent2">
              <a:alpha val="20000"/>
            </a:schemeClr>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21" name="Evaluation"/>
          <p:cNvSpPr txBox="1"/>
          <p:nvPr/>
        </p:nvSpPr>
        <p:spPr>
          <a:xfrm>
            <a:off x="5280640" y="3883018"/>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Evaluation</a:t>
            </a:r>
          </a:p>
        </p:txBody>
      </p:sp>
      <p:sp>
        <p:nvSpPr>
          <p:cNvPr id="1222" name="Shape"/>
          <p:cNvSpPr/>
          <p:nvPr/>
        </p:nvSpPr>
        <p:spPr>
          <a:xfrm>
            <a:off x="5183809" y="5621525"/>
            <a:ext cx="3437732"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23" name="Assessment"/>
          <p:cNvSpPr txBox="1"/>
          <p:nvPr/>
        </p:nvSpPr>
        <p:spPr>
          <a:xfrm>
            <a:off x="5267940" y="5763705"/>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latin typeface="+mn-lt"/>
                <a:ea typeface="+mn-ea"/>
                <a:cs typeface="+mn-cs"/>
                <a:sym typeface="DM Sans Regular"/>
              </a:defRPr>
            </a:lvl1pPr>
          </a:lstStyle>
          <a:p>
            <a:r>
              <a:rPr>
                <a:solidFill>
                  <a:schemeClr val="tx1"/>
                </a:solidFill>
              </a:rPr>
              <a:t>Assessment</a:t>
            </a:r>
          </a:p>
        </p:txBody>
      </p:sp>
      <p:sp>
        <p:nvSpPr>
          <p:cNvPr id="1224" name="Shape"/>
          <p:cNvSpPr/>
          <p:nvPr/>
        </p:nvSpPr>
        <p:spPr>
          <a:xfrm>
            <a:off x="5183809" y="7223842"/>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25" name="Case studies"/>
          <p:cNvSpPr txBox="1"/>
          <p:nvPr/>
        </p:nvSpPr>
        <p:spPr>
          <a:xfrm>
            <a:off x="5267940" y="7366023"/>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Case studies</a:t>
            </a:r>
          </a:p>
        </p:txBody>
      </p:sp>
      <p:sp>
        <p:nvSpPr>
          <p:cNvPr id="1226" name="Shape"/>
          <p:cNvSpPr/>
          <p:nvPr/>
        </p:nvSpPr>
        <p:spPr>
          <a:xfrm>
            <a:off x="5183809" y="8025001"/>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27" name="Pricing page"/>
          <p:cNvSpPr txBox="1"/>
          <p:nvPr/>
        </p:nvSpPr>
        <p:spPr>
          <a:xfrm>
            <a:off x="5267940" y="8167182"/>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Pricing page</a:t>
            </a:r>
          </a:p>
        </p:txBody>
      </p:sp>
      <p:sp>
        <p:nvSpPr>
          <p:cNvPr id="1228" name="Shape"/>
          <p:cNvSpPr/>
          <p:nvPr/>
        </p:nvSpPr>
        <p:spPr>
          <a:xfrm>
            <a:off x="5183809" y="8826161"/>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29" name="FAQs"/>
          <p:cNvSpPr txBox="1"/>
          <p:nvPr/>
        </p:nvSpPr>
        <p:spPr>
          <a:xfrm>
            <a:off x="5267940" y="8968341"/>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FAQs</a:t>
            </a:r>
          </a:p>
        </p:txBody>
      </p:sp>
      <p:sp>
        <p:nvSpPr>
          <p:cNvPr id="1230" name="Shape"/>
          <p:cNvSpPr/>
          <p:nvPr/>
        </p:nvSpPr>
        <p:spPr>
          <a:xfrm>
            <a:off x="5183809" y="9627320"/>
            <a:ext cx="3437732"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31" name="White-papers &amp; eBooks"/>
          <p:cNvSpPr txBox="1"/>
          <p:nvPr/>
        </p:nvSpPr>
        <p:spPr>
          <a:xfrm>
            <a:off x="5267940" y="9769500"/>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White-papers &amp; eBooks</a:t>
            </a:r>
          </a:p>
        </p:txBody>
      </p:sp>
      <p:sp>
        <p:nvSpPr>
          <p:cNvPr id="1232" name="Shape"/>
          <p:cNvSpPr/>
          <p:nvPr/>
        </p:nvSpPr>
        <p:spPr>
          <a:xfrm>
            <a:off x="5183809" y="10428478"/>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33" name="Blog posts"/>
          <p:cNvSpPr txBox="1"/>
          <p:nvPr/>
        </p:nvSpPr>
        <p:spPr>
          <a:xfrm>
            <a:off x="5267940" y="10570659"/>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Blog posts</a:t>
            </a:r>
          </a:p>
        </p:txBody>
      </p:sp>
      <p:sp>
        <p:nvSpPr>
          <p:cNvPr id="1234" name="Shape"/>
          <p:cNvSpPr/>
          <p:nvPr/>
        </p:nvSpPr>
        <p:spPr>
          <a:xfrm>
            <a:off x="8710025" y="3423338"/>
            <a:ext cx="3437733" cy="13257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20"/>
                </a:cubicBezTo>
                <a:cubicBezTo>
                  <a:pt x="20929" y="39"/>
                  <a:pt x="21020" y="78"/>
                  <a:pt x="21092" y="156"/>
                </a:cubicBezTo>
                <a:cubicBezTo>
                  <a:pt x="21196" y="255"/>
                  <a:pt x="21289" y="410"/>
                  <a:pt x="21365" y="608"/>
                </a:cubicBezTo>
                <a:cubicBezTo>
                  <a:pt x="21442" y="806"/>
                  <a:pt x="21502" y="1048"/>
                  <a:pt x="21540" y="1318"/>
                </a:cubicBezTo>
                <a:cubicBezTo>
                  <a:pt x="21570" y="1505"/>
                  <a:pt x="21585" y="1739"/>
                  <a:pt x="21592" y="2043"/>
                </a:cubicBezTo>
                <a:cubicBezTo>
                  <a:pt x="21600" y="2347"/>
                  <a:pt x="21600" y="2721"/>
                  <a:pt x="21600" y="3189"/>
                </a:cubicBezTo>
                <a:lnTo>
                  <a:pt x="21600" y="18411"/>
                </a:lnTo>
                <a:cubicBezTo>
                  <a:pt x="21600" y="18879"/>
                  <a:pt x="21600" y="19253"/>
                  <a:pt x="21592" y="19557"/>
                </a:cubicBezTo>
                <a:cubicBezTo>
                  <a:pt x="21585" y="19861"/>
                  <a:pt x="21570" y="20095"/>
                  <a:pt x="21540" y="20282"/>
                </a:cubicBezTo>
                <a:cubicBezTo>
                  <a:pt x="21502" y="20552"/>
                  <a:pt x="21442" y="20794"/>
                  <a:pt x="21365" y="20992"/>
                </a:cubicBezTo>
                <a:cubicBezTo>
                  <a:pt x="21289" y="21190"/>
                  <a:pt x="21196" y="21345"/>
                  <a:pt x="21092" y="21444"/>
                </a:cubicBezTo>
                <a:cubicBezTo>
                  <a:pt x="21020" y="21522"/>
                  <a:pt x="20929" y="21561"/>
                  <a:pt x="20812" y="21580"/>
                </a:cubicBezTo>
                <a:cubicBezTo>
                  <a:pt x="20695" y="21600"/>
                  <a:pt x="20550" y="21600"/>
                  <a:pt x="20370" y="21600"/>
                </a:cubicBezTo>
                <a:lnTo>
                  <a:pt x="1230" y="21600"/>
                </a:lnTo>
                <a:cubicBezTo>
                  <a:pt x="1050" y="21600"/>
                  <a:pt x="905" y="21600"/>
                  <a:pt x="788" y="21580"/>
                </a:cubicBezTo>
                <a:cubicBezTo>
                  <a:pt x="671" y="21561"/>
                  <a:pt x="580" y="21522"/>
                  <a:pt x="508" y="21444"/>
                </a:cubicBezTo>
                <a:cubicBezTo>
                  <a:pt x="404" y="21345"/>
                  <a:pt x="311" y="21190"/>
                  <a:pt x="235" y="20992"/>
                </a:cubicBezTo>
                <a:cubicBezTo>
                  <a:pt x="158" y="20794"/>
                  <a:pt x="98" y="20552"/>
                  <a:pt x="60" y="20282"/>
                </a:cubicBezTo>
                <a:cubicBezTo>
                  <a:pt x="30" y="20095"/>
                  <a:pt x="15" y="19861"/>
                  <a:pt x="8" y="19557"/>
                </a:cubicBezTo>
                <a:cubicBezTo>
                  <a:pt x="0" y="19253"/>
                  <a:pt x="0" y="18879"/>
                  <a:pt x="0" y="18411"/>
                </a:cubicBezTo>
                <a:lnTo>
                  <a:pt x="0" y="3189"/>
                </a:lnTo>
                <a:cubicBezTo>
                  <a:pt x="0" y="2721"/>
                  <a:pt x="0" y="2347"/>
                  <a:pt x="8" y="2043"/>
                </a:cubicBezTo>
                <a:cubicBezTo>
                  <a:pt x="15" y="1739"/>
                  <a:pt x="30" y="1505"/>
                  <a:pt x="60" y="1318"/>
                </a:cubicBezTo>
                <a:cubicBezTo>
                  <a:pt x="98" y="1048"/>
                  <a:pt x="158" y="806"/>
                  <a:pt x="235" y="608"/>
                </a:cubicBezTo>
                <a:cubicBezTo>
                  <a:pt x="311" y="410"/>
                  <a:pt x="404" y="255"/>
                  <a:pt x="508" y="156"/>
                </a:cubicBezTo>
                <a:cubicBezTo>
                  <a:pt x="580" y="78"/>
                  <a:pt x="671" y="39"/>
                  <a:pt x="788" y="20"/>
                </a:cubicBezTo>
                <a:cubicBezTo>
                  <a:pt x="905" y="0"/>
                  <a:pt x="1050" y="0"/>
                  <a:pt x="1230" y="0"/>
                </a:cubicBezTo>
                <a:close/>
              </a:path>
            </a:pathLst>
          </a:custGeom>
          <a:solidFill>
            <a:schemeClr val="accent3">
              <a:alpha val="20000"/>
            </a:schemeClr>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35" name="Engagement"/>
          <p:cNvSpPr txBox="1"/>
          <p:nvPr/>
        </p:nvSpPr>
        <p:spPr>
          <a:xfrm>
            <a:off x="8806857" y="3883018"/>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Engagement</a:t>
            </a:r>
          </a:p>
        </p:txBody>
      </p:sp>
      <p:sp>
        <p:nvSpPr>
          <p:cNvPr id="1236" name="Shape"/>
          <p:cNvSpPr/>
          <p:nvPr/>
        </p:nvSpPr>
        <p:spPr>
          <a:xfrm>
            <a:off x="8710025" y="5621525"/>
            <a:ext cx="3437733"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37" name="Is it valuable?"/>
          <p:cNvSpPr txBox="1"/>
          <p:nvPr/>
        </p:nvSpPr>
        <p:spPr>
          <a:xfrm>
            <a:off x="8794157" y="5763705"/>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latin typeface="+mn-lt"/>
                <a:ea typeface="+mn-ea"/>
                <a:cs typeface="+mn-cs"/>
                <a:sym typeface="DM Sans Regular"/>
              </a:defRPr>
            </a:lvl1pPr>
          </a:lstStyle>
          <a:p>
            <a:r>
              <a:rPr>
                <a:solidFill>
                  <a:schemeClr val="tx1"/>
                </a:solidFill>
              </a:rPr>
              <a:t>Is it valuable?</a:t>
            </a:r>
          </a:p>
        </p:txBody>
      </p:sp>
      <p:sp>
        <p:nvSpPr>
          <p:cNvPr id="1238" name="Shape"/>
          <p:cNvSpPr/>
          <p:nvPr/>
        </p:nvSpPr>
        <p:spPr>
          <a:xfrm>
            <a:off x="8710025" y="7223842"/>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39" name="ROI calculator"/>
          <p:cNvSpPr txBox="1"/>
          <p:nvPr/>
        </p:nvSpPr>
        <p:spPr>
          <a:xfrm>
            <a:off x="8794157" y="7366023"/>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ROI calculator</a:t>
            </a:r>
          </a:p>
        </p:txBody>
      </p:sp>
      <p:sp>
        <p:nvSpPr>
          <p:cNvPr id="1240" name="Shape"/>
          <p:cNvSpPr/>
          <p:nvPr/>
        </p:nvSpPr>
        <p:spPr>
          <a:xfrm>
            <a:off x="8710025" y="8025001"/>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41" name="Trial account"/>
          <p:cNvSpPr txBox="1"/>
          <p:nvPr/>
        </p:nvSpPr>
        <p:spPr>
          <a:xfrm>
            <a:off x="8794157" y="8167182"/>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Trial account</a:t>
            </a:r>
          </a:p>
        </p:txBody>
      </p:sp>
      <p:sp>
        <p:nvSpPr>
          <p:cNvPr id="1242" name="Shape"/>
          <p:cNvSpPr/>
          <p:nvPr/>
        </p:nvSpPr>
        <p:spPr>
          <a:xfrm>
            <a:off x="8710025" y="8826161"/>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43" name="Email drip campaigns"/>
          <p:cNvSpPr txBox="1"/>
          <p:nvPr/>
        </p:nvSpPr>
        <p:spPr>
          <a:xfrm>
            <a:off x="8794157" y="8968341"/>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Email drip campaigns</a:t>
            </a:r>
          </a:p>
        </p:txBody>
      </p:sp>
      <p:sp>
        <p:nvSpPr>
          <p:cNvPr id="1244" name="Shape"/>
          <p:cNvSpPr/>
          <p:nvPr/>
        </p:nvSpPr>
        <p:spPr>
          <a:xfrm>
            <a:off x="8710025" y="9627320"/>
            <a:ext cx="3437733"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45" name="Product tour"/>
          <p:cNvSpPr txBox="1"/>
          <p:nvPr/>
        </p:nvSpPr>
        <p:spPr>
          <a:xfrm>
            <a:off x="8794157" y="9769500"/>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Product tour</a:t>
            </a:r>
          </a:p>
        </p:txBody>
      </p:sp>
      <p:sp>
        <p:nvSpPr>
          <p:cNvPr id="1246" name="Shape"/>
          <p:cNvSpPr/>
          <p:nvPr/>
        </p:nvSpPr>
        <p:spPr>
          <a:xfrm>
            <a:off x="8710025" y="10428478"/>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47" name="Personalised demonstration"/>
          <p:cNvSpPr txBox="1"/>
          <p:nvPr/>
        </p:nvSpPr>
        <p:spPr>
          <a:xfrm>
            <a:off x="8907317" y="10430959"/>
            <a:ext cx="301774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Personalised demonstration</a:t>
            </a:r>
          </a:p>
        </p:txBody>
      </p:sp>
      <p:sp>
        <p:nvSpPr>
          <p:cNvPr id="1248" name="Shape"/>
          <p:cNvSpPr/>
          <p:nvPr/>
        </p:nvSpPr>
        <p:spPr>
          <a:xfrm>
            <a:off x="8710025" y="11229637"/>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p>
        </p:txBody>
      </p:sp>
      <p:sp>
        <p:nvSpPr>
          <p:cNvPr id="1249" name="Business case builder"/>
          <p:cNvSpPr txBox="1"/>
          <p:nvPr/>
        </p:nvSpPr>
        <p:spPr>
          <a:xfrm>
            <a:off x="8794157" y="11371818"/>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Business case builder</a:t>
            </a:r>
          </a:p>
        </p:txBody>
      </p:sp>
      <p:sp>
        <p:nvSpPr>
          <p:cNvPr id="1250" name="Shape"/>
          <p:cNvSpPr/>
          <p:nvPr/>
        </p:nvSpPr>
        <p:spPr>
          <a:xfrm>
            <a:off x="12236242" y="3423338"/>
            <a:ext cx="3437732" cy="13257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20"/>
                </a:cubicBezTo>
                <a:cubicBezTo>
                  <a:pt x="20929" y="39"/>
                  <a:pt x="21020" y="78"/>
                  <a:pt x="21092" y="156"/>
                </a:cubicBezTo>
                <a:cubicBezTo>
                  <a:pt x="21196" y="255"/>
                  <a:pt x="21289" y="410"/>
                  <a:pt x="21365" y="608"/>
                </a:cubicBezTo>
                <a:cubicBezTo>
                  <a:pt x="21442" y="806"/>
                  <a:pt x="21502" y="1048"/>
                  <a:pt x="21540" y="1318"/>
                </a:cubicBezTo>
                <a:cubicBezTo>
                  <a:pt x="21570" y="1505"/>
                  <a:pt x="21585" y="1739"/>
                  <a:pt x="21592" y="2043"/>
                </a:cubicBezTo>
                <a:cubicBezTo>
                  <a:pt x="21600" y="2347"/>
                  <a:pt x="21600" y="2721"/>
                  <a:pt x="21600" y="3189"/>
                </a:cubicBezTo>
                <a:lnTo>
                  <a:pt x="21600" y="18411"/>
                </a:lnTo>
                <a:cubicBezTo>
                  <a:pt x="21600" y="18879"/>
                  <a:pt x="21600" y="19253"/>
                  <a:pt x="21592" y="19557"/>
                </a:cubicBezTo>
                <a:cubicBezTo>
                  <a:pt x="21585" y="19861"/>
                  <a:pt x="21570" y="20095"/>
                  <a:pt x="21540" y="20282"/>
                </a:cubicBezTo>
                <a:cubicBezTo>
                  <a:pt x="21502" y="20552"/>
                  <a:pt x="21442" y="20794"/>
                  <a:pt x="21365" y="20992"/>
                </a:cubicBezTo>
                <a:cubicBezTo>
                  <a:pt x="21289" y="21190"/>
                  <a:pt x="21196" y="21345"/>
                  <a:pt x="21092" y="21444"/>
                </a:cubicBezTo>
                <a:cubicBezTo>
                  <a:pt x="21020" y="21522"/>
                  <a:pt x="20929" y="21561"/>
                  <a:pt x="20812" y="21580"/>
                </a:cubicBezTo>
                <a:cubicBezTo>
                  <a:pt x="20695" y="21600"/>
                  <a:pt x="20550" y="21600"/>
                  <a:pt x="20370" y="21600"/>
                </a:cubicBezTo>
                <a:lnTo>
                  <a:pt x="1230" y="21600"/>
                </a:lnTo>
                <a:cubicBezTo>
                  <a:pt x="1050" y="21600"/>
                  <a:pt x="905" y="21600"/>
                  <a:pt x="788" y="21580"/>
                </a:cubicBezTo>
                <a:cubicBezTo>
                  <a:pt x="671" y="21561"/>
                  <a:pt x="580" y="21522"/>
                  <a:pt x="508" y="21444"/>
                </a:cubicBezTo>
                <a:cubicBezTo>
                  <a:pt x="404" y="21345"/>
                  <a:pt x="311" y="21190"/>
                  <a:pt x="235" y="20992"/>
                </a:cubicBezTo>
                <a:cubicBezTo>
                  <a:pt x="158" y="20794"/>
                  <a:pt x="98" y="20552"/>
                  <a:pt x="60" y="20282"/>
                </a:cubicBezTo>
                <a:cubicBezTo>
                  <a:pt x="30" y="20095"/>
                  <a:pt x="15" y="19861"/>
                  <a:pt x="8" y="19557"/>
                </a:cubicBezTo>
                <a:cubicBezTo>
                  <a:pt x="0" y="19253"/>
                  <a:pt x="0" y="18879"/>
                  <a:pt x="0" y="18411"/>
                </a:cubicBezTo>
                <a:lnTo>
                  <a:pt x="0" y="3189"/>
                </a:lnTo>
                <a:cubicBezTo>
                  <a:pt x="0" y="2721"/>
                  <a:pt x="0" y="2347"/>
                  <a:pt x="8" y="2043"/>
                </a:cubicBezTo>
                <a:cubicBezTo>
                  <a:pt x="15" y="1739"/>
                  <a:pt x="30" y="1505"/>
                  <a:pt x="60" y="1318"/>
                </a:cubicBezTo>
                <a:cubicBezTo>
                  <a:pt x="98" y="1048"/>
                  <a:pt x="158" y="806"/>
                  <a:pt x="235" y="608"/>
                </a:cubicBezTo>
                <a:cubicBezTo>
                  <a:pt x="311" y="410"/>
                  <a:pt x="404" y="255"/>
                  <a:pt x="508" y="156"/>
                </a:cubicBezTo>
                <a:cubicBezTo>
                  <a:pt x="580" y="78"/>
                  <a:pt x="671" y="39"/>
                  <a:pt x="788" y="20"/>
                </a:cubicBezTo>
                <a:cubicBezTo>
                  <a:pt x="905" y="0"/>
                  <a:pt x="1050" y="0"/>
                  <a:pt x="1230" y="0"/>
                </a:cubicBezTo>
                <a:close/>
              </a:path>
            </a:pathLst>
          </a:custGeom>
          <a:solidFill>
            <a:schemeClr val="accent4">
              <a:alpha val="20000"/>
            </a:schemeClr>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51" name="What are the steps to payment?"/>
          <p:cNvSpPr txBox="1"/>
          <p:nvPr/>
        </p:nvSpPr>
        <p:spPr>
          <a:xfrm>
            <a:off x="12333073" y="3730618"/>
            <a:ext cx="324407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What are the steps to payment?</a:t>
            </a:r>
          </a:p>
        </p:txBody>
      </p:sp>
      <p:sp>
        <p:nvSpPr>
          <p:cNvPr id="1252" name="Shape"/>
          <p:cNvSpPr/>
          <p:nvPr/>
        </p:nvSpPr>
        <p:spPr>
          <a:xfrm>
            <a:off x="12236242" y="5621525"/>
            <a:ext cx="3437732"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53" name="Get access"/>
          <p:cNvSpPr txBox="1"/>
          <p:nvPr/>
        </p:nvSpPr>
        <p:spPr>
          <a:xfrm>
            <a:off x="12320373" y="5763705"/>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latin typeface="+mn-lt"/>
                <a:ea typeface="+mn-ea"/>
                <a:cs typeface="+mn-cs"/>
                <a:sym typeface="DM Sans Regular"/>
              </a:defRPr>
            </a:lvl1pPr>
          </a:lstStyle>
          <a:p>
            <a:r>
              <a:rPr>
                <a:solidFill>
                  <a:schemeClr val="tx1"/>
                </a:solidFill>
              </a:rPr>
              <a:t>Get access</a:t>
            </a:r>
          </a:p>
        </p:txBody>
      </p:sp>
      <p:sp>
        <p:nvSpPr>
          <p:cNvPr id="1254" name="Shape"/>
          <p:cNvSpPr/>
          <p:nvPr/>
        </p:nvSpPr>
        <p:spPr>
          <a:xfrm>
            <a:off x="12236242" y="7223842"/>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55" name="Accept a proposal &amp; send invoice"/>
          <p:cNvSpPr txBox="1"/>
          <p:nvPr/>
        </p:nvSpPr>
        <p:spPr>
          <a:xfrm>
            <a:off x="12320373" y="7232673"/>
            <a:ext cx="324407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Accept a proposal &amp; send invoice</a:t>
            </a:r>
          </a:p>
        </p:txBody>
      </p:sp>
      <p:sp>
        <p:nvSpPr>
          <p:cNvPr id="1256" name="Shape"/>
          <p:cNvSpPr/>
          <p:nvPr/>
        </p:nvSpPr>
        <p:spPr>
          <a:xfrm>
            <a:off x="12236242" y="8025001"/>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57" name="Purchase online"/>
          <p:cNvSpPr txBox="1"/>
          <p:nvPr/>
        </p:nvSpPr>
        <p:spPr>
          <a:xfrm>
            <a:off x="12320373" y="8167182"/>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Purchase online</a:t>
            </a:r>
          </a:p>
        </p:txBody>
      </p:sp>
      <p:sp>
        <p:nvSpPr>
          <p:cNvPr id="1258" name="Shape"/>
          <p:cNvSpPr/>
          <p:nvPr/>
        </p:nvSpPr>
        <p:spPr>
          <a:xfrm>
            <a:off x="15762459" y="3423338"/>
            <a:ext cx="3437733" cy="13257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20"/>
                </a:cubicBezTo>
                <a:cubicBezTo>
                  <a:pt x="20929" y="39"/>
                  <a:pt x="21020" y="78"/>
                  <a:pt x="21092" y="156"/>
                </a:cubicBezTo>
                <a:cubicBezTo>
                  <a:pt x="21196" y="255"/>
                  <a:pt x="21289" y="410"/>
                  <a:pt x="21365" y="608"/>
                </a:cubicBezTo>
                <a:cubicBezTo>
                  <a:pt x="21442" y="806"/>
                  <a:pt x="21502" y="1048"/>
                  <a:pt x="21540" y="1318"/>
                </a:cubicBezTo>
                <a:cubicBezTo>
                  <a:pt x="21570" y="1505"/>
                  <a:pt x="21585" y="1739"/>
                  <a:pt x="21592" y="2043"/>
                </a:cubicBezTo>
                <a:cubicBezTo>
                  <a:pt x="21600" y="2347"/>
                  <a:pt x="21600" y="2721"/>
                  <a:pt x="21600" y="3189"/>
                </a:cubicBezTo>
                <a:lnTo>
                  <a:pt x="21600" y="18411"/>
                </a:lnTo>
                <a:cubicBezTo>
                  <a:pt x="21600" y="18879"/>
                  <a:pt x="21600" y="19253"/>
                  <a:pt x="21592" y="19557"/>
                </a:cubicBezTo>
                <a:cubicBezTo>
                  <a:pt x="21585" y="19861"/>
                  <a:pt x="21570" y="20095"/>
                  <a:pt x="21540" y="20282"/>
                </a:cubicBezTo>
                <a:cubicBezTo>
                  <a:pt x="21502" y="20552"/>
                  <a:pt x="21442" y="20794"/>
                  <a:pt x="21365" y="20992"/>
                </a:cubicBezTo>
                <a:cubicBezTo>
                  <a:pt x="21289" y="21190"/>
                  <a:pt x="21196" y="21345"/>
                  <a:pt x="21092" y="21444"/>
                </a:cubicBezTo>
                <a:cubicBezTo>
                  <a:pt x="21020" y="21522"/>
                  <a:pt x="20929" y="21561"/>
                  <a:pt x="20812" y="21580"/>
                </a:cubicBezTo>
                <a:cubicBezTo>
                  <a:pt x="20695" y="21600"/>
                  <a:pt x="20550" y="21600"/>
                  <a:pt x="20370" y="21600"/>
                </a:cubicBezTo>
                <a:lnTo>
                  <a:pt x="1230" y="21600"/>
                </a:lnTo>
                <a:cubicBezTo>
                  <a:pt x="1050" y="21600"/>
                  <a:pt x="905" y="21600"/>
                  <a:pt x="788" y="21580"/>
                </a:cubicBezTo>
                <a:cubicBezTo>
                  <a:pt x="671" y="21561"/>
                  <a:pt x="580" y="21522"/>
                  <a:pt x="508" y="21444"/>
                </a:cubicBezTo>
                <a:cubicBezTo>
                  <a:pt x="404" y="21345"/>
                  <a:pt x="311" y="21190"/>
                  <a:pt x="235" y="20992"/>
                </a:cubicBezTo>
                <a:cubicBezTo>
                  <a:pt x="158" y="20794"/>
                  <a:pt x="98" y="20552"/>
                  <a:pt x="60" y="20282"/>
                </a:cubicBezTo>
                <a:cubicBezTo>
                  <a:pt x="30" y="20095"/>
                  <a:pt x="15" y="19861"/>
                  <a:pt x="8" y="19557"/>
                </a:cubicBezTo>
                <a:cubicBezTo>
                  <a:pt x="0" y="19253"/>
                  <a:pt x="0" y="18879"/>
                  <a:pt x="0" y="18411"/>
                </a:cubicBezTo>
                <a:lnTo>
                  <a:pt x="0" y="3189"/>
                </a:lnTo>
                <a:cubicBezTo>
                  <a:pt x="0" y="2721"/>
                  <a:pt x="0" y="2347"/>
                  <a:pt x="8" y="2043"/>
                </a:cubicBezTo>
                <a:cubicBezTo>
                  <a:pt x="15" y="1739"/>
                  <a:pt x="30" y="1505"/>
                  <a:pt x="60" y="1318"/>
                </a:cubicBezTo>
                <a:cubicBezTo>
                  <a:pt x="98" y="1048"/>
                  <a:pt x="158" y="806"/>
                  <a:pt x="235" y="608"/>
                </a:cubicBezTo>
                <a:cubicBezTo>
                  <a:pt x="311" y="410"/>
                  <a:pt x="404" y="255"/>
                  <a:pt x="508" y="156"/>
                </a:cubicBezTo>
                <a:cubicBezTo>
                  <a:pt x="580" y="78"/>
                  <a:pt x="671" y="39"/>
                  <a:pt x="788" y="20"/>
                </a:cubicBezTo>
                <a:cubicBezTo>
                  <a:pt x="905" y="0"/>
                  <a:pt x="1050" y="0"/>
                  <a:pt x="1230" y="0"/>
                </a:cubicBezTo>
                <a:close/>
              </a:path>
            </a:pathLst>
          </a:custGeom>
          <a:solidFill>
            <a:schemeClr val="accent1">
              <a:alpha val="20000"/>
            </a:schemeClr>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59" name="How do customers onboard &amp; get support?"/>
          <p:cNvSpPr txBox="1"/>
          <p:nvPr/>
        </p:nvSpPr>
        <p:spPr>
          <a:xfrm>
            <a:off x="15859290" y="3730618"/>
            <a:ext cx="324407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How do customers onboard &amp; get support?</a:t>
            </a:r>
          </a:p>
        </p:txBody>
      </p:sp>
      <p:sp>
        <p:nvSpPr>
          <p:cNvPr id="1260" name="Shape"/>
          <p:cNvSpPr/>
          <p:nvPr/>
        </p:nvSpPr>
        <p:spPr>
          <a:xfrm>
            <a:off x="15762459" y="5621525"/>
            <a:ext cx="3437733"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61" name="Receive customers service"/>
          <p:cNvSpPr txBox="1"/>
          <p:nvPr/>
        </p:nvSpPr>
        <p:spPr>
          <a:xfrm>
            <a:off x="15846590" y="5763705"/>
            <a:ext cx="324407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latin typeface="+mn-lt"/>
                <a:ea typeface="+mn-ea"/>
                <a:cs typeface="+mn-cs"/>
                <a:sym typeface="DM Sans Regular"/>
              </a:defRPr>
            </a:lvl1pPr>
          </a:lstStyle>
          <a:p>
            <a:r>
              <a:rPr>
                <a:solidFill>
                  <a:schemeClr val="tx1"/>
                </a:solidFill>
              </a:rPr>
              <a:t>Receive customers service</a:t>
            </a:r>
          </a:p>
        </p:txBody>
      </p:sp>
      <p:sp>
        <p:nvSpPr>
          <p:cNvPr id="1262" name="Shape"/>
          <p:cNvSpPr/>
          <p:nvPr/>
        </p:nvSpPr>
        <p:spPr>
          <a:xfrm>
            <a:off x="15762459" y="7223842"/>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63" name="Training"/>
          <p:cNvSpPr txBox="1"/>
          <p:nvPr/>
        </p:nvSpPr>
        <p:spPr>
          <a:xfrm>
            <a:off x="15846590" y="7366023"/>
            <a:ext cx="324407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Training</a:t>
            </a:r>
          </a:p>
        </p:txBody>
      </p:sp>
      <p:sp>
        <p:nvSpPr>
          <p:cNvPr id="1264" name="Shape"/>
          <p:cNvSpPr/>
          <p:nvPr/>
        </p:nvSpPr>
        <p:spPr>
          <a:xfrm>
            <a:off x="15762459" y="8025001"/>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65" name="Customer support contact"/>
          <p:cNvSpPr txBox="1"/>
          <p:nvPr/>
        </p:nvSpPr>
        <p:spPr>
          <a:xfrm>
            <a:off x="15846590" y="8167182"/>
            <a:ext cx="324407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Customer support contact</a:t>
            </a:r>
          </a:p>
        </p:txBody>
      </p:sp>
      <p:sp>
        <p:nvSpPr>
          <p:cNvPr id="1266" name="Shape"/>
          <p:cNvSpPr/>
          <p:nvPr/>
        </p:nvSpPr>
        <p:spPr>
          <a:xfrm>
            <a:off x="15762459" y="8826161"/>
            <a:ext cx="3437733"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67" name="Online Helpdesk"/>
          <p:cNvSpPr txBox="1"/>
          <p:nvPr/>
        </p:nvSpPr>
        <p:spPr>
          <a:xfrm>
            <a:off x="15846590" y="8968341"/>
            <a:ext cx="324407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Online Helpdesk</a:t>
            </a:r>
          </a:p>
        </p:txBody>
      </p:sp>
      <p:sp>
        <p:nvSpPr>
          <p:cNvPr id="1268" name="Shape"/>
          <p:cNvSpPr/>
          <p:nvPr/>
        </p:nvSpPr>
        <p:spPr>
          <a:xfrm>
            <a:off x="19288675" y="3423338"/>
            <a:ext cx="3437732" cy="13257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20"/>
                </a:cubicBezTo>
                <a:cubicBezTo>
                  <a:pt x="20929" y="39"/>
                  <a:pt x="21020" y="78"/>
                  <a:pt x="21092" y="156"/>
                </a:cubicBezTo>
                <a:cubicBezTo>
                  <a:pt x="21196" y="255"/>
                  <a:pt x="21289" y="410"/>
                  <a:pt x="21365" y="608"/>
                </a:cubicBezTo>
                <a:cubicBezTo>
                  <a:pt x="21442" y="806"/>
                  <a:pt x="21502" y="1048"/>
                  <a:pt x="21540" y="1318"/>
                </a:cubicBezTo>
                <a:cubicBezTo>
                  <a:pt x="21570" y="1505"/>
                  <a:pt x="21585" y="1739"/>
                  <a:pt x="21592" y="2043"/>
                </a:cubicBezTo>
                <a:cubicBezTo>
                  <a:pt x="21600" y="2347"/>
                  <a:pt x="21600" y="2721"/>
                  <a:pt x="21600" y="3189"/>
                </a:cubicBezTo>
                <a:lnTo>
                  <a:pt x="21600" y="18411"/>
                </a:lnTo>
                <a:cubicBezTo>
                  <a:pt x="21600" y="18879"/>
                  <a:pt x="21600" y="19253"/>
                  <a:pt x="21592" y="19557"/>
                </a:cubicBezTo>
                <a:cubicBezTo>
                  <a:pt x="21585" y="19861"/>
                  <a:pt x="21570" y="20095"/>
                  <a:pt x="21540" y="20282"/>
                </a:cubicBezTo>
                <a:cubicBezTo>
                  <a:pt x="21502" y="20552"/>
                  <a:pt x="21442" y="20794"/>
                  <a:pt x="21365" y="20992"/>
                </a:cubicBezTo>
                <a:cubicBezTo>
                  <a:pt x="21289" y="21190"/>
                  <a:pt x="21196" y="21345"/>
                  <a:pt x="21092" y="21444"/>
                </a:cubicBezTo>
                <a:cubicBezTo>
                  <a:pt x="21020" y="21522"/>
                  <a:pt x="20929" y="21561"/>
                  <a:pt x="20812" y="21580"/>
                </a:cubicBezTo>
                <a:cubicBezTo>
                  <a:pt x="20695" y="21600"/>
                  <a:pt x="20550" y="21600"/>
                  <a:pt x="20370" y="21600"/>
                </a:cubicBezTo>
                <a:lnTo>
                  <a:pt x="1230" y="21600"/>
                </a:lnTo>
                <a:cubicBezTo>
                  <a:pt x="1050" y="21600"/>
                  <a:pt x="905" y="21600"/>
                  <a:pt x="788" y="21580"/>
                </a:cubicBezTo>
                <a:cubicBezTo>
                  <a:pt x="671" y="21561"/>
                  <a:pt x="580" y="21522"/>
                  <a:pt x="508" y="21444"/>
                </a:cubicBezTo>
                <a:cubicBezTo>
                  <a:pt x="404" y="21345"/>
                  <a:pt x="311" y="21190"/>
                  <a:pt x="235" y="20992"/>
                </a:cubicBezTo>
                <a:cubicBezTo>
                  <a:pt x="158" y="20794"/>
                  <a:pt x="98" y="20552"/>
                  <a:pt x="60" y="20282"/>
                </a:cubicBezTo>
                <a:cubicBezTo>
                  <a:pt x="30" y="20095"/>
                  <a:pt x="15" y="19861"/>
                  <a:pt x="8" y="19557"/>
                </a:cubicBezTo>
                <a:cubicBezTo>
                  <a:pt x="0" y="19253"/>
                  <a:pt x="0" y="18879"/>
                  <a:pt x="0" y="18411"/>
                </a:cubicBezTo>
                <a:lnTo>
                  <a:pt x="0" y="3189"/>
                </a:lnTo>
                <a:cubicBezTo>
                  <a:pt x="0" y="2721"/>
                  <a:pt x="0" y="2347"/>
                  <a:pt x="8" y="2043"/>
                </a:cubicBezTo>
                <a:cubicBezTo>
                  <a:pt x="15" y="1739"/>
                  <a:pt x="30" y="1505"/>
                  <a:pt x="60" y="1318"/>
                </a:cubicBezTo>
                <a:cubicBezTo>
                  <a:pt x="98" y="1048"/>
                  <a:pt x="158" y="806"/>
                  <a:pt x="235" y="608"/>
                </a:cubicBezTo>
                <a:cubicBezTo>
                  <a:pt x="311" y="410"/>
                  <a:pt x="404" y="255"/>
                  <a:pt x="508" y="156"/>
                </a:cubicBezTo>
                <a:cubicBezTo>
                  <a:pt x="580" y="78"/>
                  <a:pt x="671" y="39"/>
                  <a:pt x="788" y="20"/>
                </a:cubicBezTo>
                <a:cubicBezTo>
                  <a:pt x="905" y="0"/>
                  <a:pt x="1050" y="0"/>
                  <a:pt x="1230" y="0"/>
                </a:cubicBezTo>
                <a:close/>
              </a:path>
            </a:pathLst>
          </a:custGeom>
          <a:solidFill>
            <a:schemeClr val="accent2">
              <a:alpha val="20000"/>
            </a:schemeClr>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69" name="How do customers participate in advocacy?"/>
          <p:cNvSpPr txBox="1"/>
          <p:nvPr/>
        </p:nvSpPr>
        <p:spPr>
          <a:xfrm>
            <a:off x="19385506" y="3730618"/>
            <a:ext cx="324407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How do customers participate in advocacy?</a:t>
            </a:r>
          </a:p>
        </p:txBody>
      </p:sp>
      <p:sp>
        <p:nvSpPr>
          <p:cNvPr id="1270" name="Shape"/>
          <p:cNvSpPr/>
          <p:nvPr/>
        </p:nvSpPr>
        <p:spPr>
          <a:xfrm>
            <a:off x="19288675" y="5621525"/>
            <a:ext cx="3437732"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1"/>
              </a:solidFill>
            </a:endParaRPr>
          </a:p>
        </p:txBody>
      </p:sp>
      <p:sp>
        <p:nvSpPr>
          <p:cNvPr id="1271" name="Share"/>
          <p:cNvSpPr txBox="1"/>
          <p:nvPr/>
        </p:nvSpPr>
        <p:spPr>
          <a:xfrm>
            <a:off x="19372806" y="5763705"/>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latin typeface="+mn-lt"/>
                <a:ea typeface="+mn-ea"/>
                <a:cs typeface="+mn-cs"/>
                <a:sym typeface="DM Sans Regular"/>
              </a:defRPr>
            </a:lvl1pPr>
          </a:lstStyle>
          <a:p>
            <a:r>
              <a:rPr>
                <a:solidFill>
                  <a:schemeClr val="tx1"/>
                </a:solidFill>
              </a:rPr>
              <a:t>Share</a:t>
            </a:r>
          </a:p>
        </p:txBody>
      </p:sp>
      <p:sp>
        <p:nvSpPr>
          <p:cNvPr id="1272" name="Shape"/>
          <p:cNvSpPr/>
          <p:nvPr/>
        </p:nvSpPr>
        <p:spPr>
          <a:xfrm>
            <a:off x="19288675" y="7223842"/>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73" name="Referrals"/>
          <p:cNvSpPr txBox="1"/>
          <p:nvPr/>
        </p:nvSpPr>
        <p:spPr>
          <a:xfrm>
            <a:off x="19372806" y="7366023"/>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Referrals</a:t>
            </a:r>
          </a:p>
        </p:txBody>
      </p:sp>
      <p:sp>
        <p:nvSpPr>
          <p:cNvPr id="1274" name="Shape"/>
          <p:cNvSpPr/>
          <p:nvPr/>
        </p:nvSpPr>
        <p:spPr>
          <a:xfrm>
            <a:off x="19288675" y="8025001"/>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75" name="Case study participation"/>
          <p:cNvSpPr txBox="1"/>
          <p:nvPr/>
        </p:nvSpPr>
        <p:spPr>
          <a:xfrm>
            <a:off x="19372806" y="8167182"/>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Case study participation</a:t>
            </a:r>
          </a:p>
        </p:txBody>
      </p:sp>
      <p:sp>
        <p:nvSpPr>
          <p:cNvPr id="1276" name="Shape"/>
          <p:cNvSpPr/>
          <p:nvPr/>
        </p:nvSpPr>
        <p:spPr>
          <a:xfrm>
            <a:off x="19288675" y="8826161"/>
            <a:ext cx="3437732" cy="7288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77" name="Reviews"/>
          <p:cNvSpPr txBox="1"/>
          <p:nvPr/>
        </p:nvSpPr>
        <p:spPr>
          <a:xfrm>
            <a:off x="19372806" y="8968341"/>
            <a:ext cx="3244070"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Reviews</a:t>
            </a:r>
          </a:p>
        </p:txBody>
      </p:sp>
      <p:sp>
        <p:nvSpPr>
          <p:cNvPr id="1278" name="Shape"/>
          <p:cNvSpPr/>
          <p:nvPr/>
        </p:nvSpPr>
        <p:spPr>
          <a:xfrm>
            <a:off x="19288675" y="9627320"/>
            <a:ext cx="3437732" cy="728861"/>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36"/>
                </a:cubicBezTo>
                <a:cubicBezTo>
                  <a:pt x="20929" y="71"/>
                  <a:pt x="21020" y="142"/>
                  <a:pt x="21092" y="284"/>
                </a:cubicBezTo>
                <a:cubicBezTo>
                  <a:pt x="21196" y="463"/>
                  <a:pt x="21289" y="746"/>
                  <a:pt x="21365" y="1106"/>
                </a:cubicBezTo>
                <a:cubicBezTo>
                  <a:pt x="21442" y="1467"/>
                  <a:pt x="21502" y="1906"/>
                  <a:pt x="21540" y="2397"/>
                </a:cubicBezTo>
                <a:cubicBezTo>
                  <a:pt x="21570" y="2737"/>
                  <a:pt x="21585" y="3163"/>
                  <a:pt x="21592" y="3716"/>
                </a:cubicBezTo>
                <a:cubicBezTo>
                  <a:pt x="21600" y="4269"/>
                  <a:pt x="21600" y="4950"/>
                  <a:pt x="21600" y="5801"/>
                </a:cubicBezTo>
                <a:lnTo>
                  <a:pt x="21600" y="15799"/>
                </a:lnTo>
                <a:cubicBezTo>
                  <a:pt x="21600" y="16650"/>
                  <a:pt x="21600" y="17331"/>
                  <a:pt x="21592" y="17884"/>
                </a:cubicBezTo>
                <a:cubicBezTo>
                  <a:pt x="21585" y="18437"/>
                  <a:pt x="21570" y="18863"/>
                  <a:pt x="21540" y="19203"/>
                </a:cubicBezTo>
                <a:cubicBezTo>
                  <a:pt x="21502" y="19694"/>
                  <a:pt x="21442" y="20133"/>
                  <a:pt x="21365" y="20494"/>
                </a:cubicBezTo>
                <a:cubicBezTo>
                  <a:pt x="21289" y="20854"/>
                  <a:pt x="21196" y="21137"/>
                  <a:pt x="21092" y="21316"/>
                </a:cubicBezTo>
                <a:cubicBezTo>
                  <a:pt x="21020" y="21458"/>
                  <a:pt x="20929" y="21529"/>
                  <a:pt x="20812" y="21564"/>
                </a:cubicBezTo>
                <a:cubicBezTo>
                  <a:pt x="20695" y="21600"/>
                  <a:pt x="20550" y="21600"/>
                  <a:pt x="20370" y="21600"/>
                </a:cubicBezTo>
                <a:lnTo>
                  <a:pt x="1230" y="21600"/>
                </a:lnTo>
                <a:cubicBezTo>
                  <a:pt x="1050" y="21600"/>
                  <a:pt x="905" y="21600"/>
                  <a:pt x="788" y="21564"/>
                </a:cubicBezTo>
                <a:cubicBezTo>
                  <a:pt x="671" y="21529"/>
                  <a:pt x="580" y="21458"/>
                  <a:pt x="508" y="21316"/>
                </a:cubicBezTo>
                <a:cubicBezTo>
                  <a:pt x="404" y="21137"/>
                  <a:pt x="311" y="20854"/>
                  <a:pt x="235" y="20494"/>
                </a:cubicBezTo>
                <a:cubicBezTo>
                  <a:pt x="158" y="20133"/>
                  <a:pt x="98" y="19694"/>
                  <a:pt x="60" y="19203"/>
                </a:cubicBezTo>
                <a:cubicBezTo>
                  <a:pt x="30" y="18863"/>
                  <a:pt x="15" y="18437"/>
                  <a:pt x="8" y="17884"/>
                </a:cubicBezTo>
                <a:cubicBezTo>
                  <a:pt x="0" y="17331"/>
                  <a:pt x="0" y="16650"/>
                  <a:pt x="0" y="15799"/>
                </a:cubicBezTo>
                <a:lnTo>
                  <a:pt x="0" y="5801"/>
                </a:lnTo>
                <a:cubicBezTo>
                  <a:pt x="0" y="4950"/>
                  <a:pt x="0" y="4269"/>
                  <a:pt x="8" y="3716"/>
                </a:cubicBezTo>
                <a:cubicBezTo>
                  <a:pt x="15" y="3163"/>
                  <a:pt x="30" y="2737"/>
                  <a:pt x="60" y="2397"/>
                </a:cubicBezTo>
                <a:cubicBezTo>
                  <a:pt x="98" y="1906"/>
                  <a:pt x="158" y="1467"/>
                  <a:pt x="235" y="1106"/>
                </a:cubicBezTo>
                <a:cubicBezTo>
                  <a:pt x="311" y="746"/>
                  <a:pt x="404" y="463"/>
                  <a:pt x="508" y="284"/>
                </a:cubicBezTo>
                <a:cubicBezTo>
                  <a:pt x="580" y="142"/>
                  <a:pt x="671" y="71"/>
                  <a:pt x="788" y="36"/>
                </a:cubicBezTo>
                <a:cubicBezTo>
                  <a:pt x="905" y="0"/>
                  <a:pt x="1050" y="0"/>
                  <a:pt x="1230" y="0"/>
                </a:cubicBezTo>
                <a:close/>
              </a:path>
            </a:pathLst>
          </a:custGeom>
          <a:solidFill>
            <a:schemeClr val="accent5"/>
          </a:solidFill>
          <a:ln w="12700">
            <a:miter lim="400000"/>
          </a:ln>
        </p:spPr>
        <p:txBody>
          <a:bodyPr lIns="0" tIns="0" rIns="0" bIns="0" anchor="ctr"/>
          <a:lstStyle/>
          <a:p>
            <a:pPr>
              <a:defRPr sz="3200">
                <a:solidFill>
                  <a:srgbClr val="FFFFFF"/>
                </a:solidFill>
              </a:defRPr>
            </a:pPr>
            <a:endParaRPr>
              <a:solidFill>
                <a:schemeClr val="tx2"/>
              </a:solidFill>
            </a:endParaRPr>
          </a:p>
        </p:txBody>
      </p:sp>
      <p:sp>
        <p:nvSpPr>
          <p:cNvPr id="1279" name="Joined speaking engagements"/>
          <p:cNvSpPr txBox="1"/>
          <p:nvPr/>
        </p:nvSpPr>
        <p:spPr>
          <a:xfrm>
            <a:off x="19372806" y="9623450"/>
            <a:ext cx="324407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535353"/>
                </a:solidFill>
                <a:latin typeface="+mn-lt"/>
                <a:ea typeface="+mn-ea"/>
                <a:cs typeface="+mn-cs"/>
                <a:sym typeface="DM Sans Regular"/>
              </a:defRPr>
            </a:lvl1pPr>
          </a:lstStyle>
          <a:p>
            <a:r>
              <a:rPr>
                <a:solidFill>
                  <a:schemeClr val="tx2"/>
                </a:solidFill>
              </a:rPr>
              <a:t>Joined speaking engagements</a:t>
            </a:r>
          </a:p>
        </p:txBody>
      </p:sp>
      <p:sp>
        <p:nvSpPr>
          <p:cNvPr id="1280" name="Shape"/>
          <p:cNvSpPr/>
          <p:nvPr/>
        </p:nvSpPr>
        <p:spPr>
          <a:xfrm>
            <a:off x="1668205" y="1769314"/>
            <a:ext cx="3437733" cy="15670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17"/>
                </a:cubicBezTo>
                <a:cubicBezTo>
                  <a:pt x="20929" y="33"/>
                  <a:pt x="21020" y="66"/>
                  <a:pt x="21092" y="132"/>
                </a:cubicBezTo>
                <a:cubicBezTo>
                  <a:pt x="21196" y="215"/>
                  <a:pt x="21289" y="347"/>
                  <a:pt x="21365" y="515"/>
                </a:cubicBezTo>
                <a:cubicBezTo>
                  <a:pt x="21442" y="682"/>
                  <a:pt x="21502" y="886"/>
                  <a:pt x="21540" y="1115"/>
                </a:cubicBezTo>
                <a:cubicBezTo>
                  <a:pt x="21570" y="1273"/>
                  <a:pt x="21585" y="1471"/>
                  <a:pt x="21592" y="1728"/>
                </a:cubicBezTo>
                <a:cubicBezTo>
                  <a:pt x="21600" y="1986"/>
                  <a:pt x="21600" y="2302"/>
                  <a:pt x="21600" y="2698"/>
                </a:cubicBezTo>
                <a:lnTo>
                  <a:pt x="21600" y="18902"/>
                </a:lnTo>
                <a:cubicBezTo>
                  <a:pt x="21600" y="19298"/>
                  <a:pt x="21600" y="19614"/>
                  <a:pt x="21592" y="19872"/>
                </a:cubicBezTo>
                <a:cubicBezTo>
                  <a:pt x="21585" y="20129"/>
                  <a:pt x="21570" y="20327"/>
                  <a:pt x="21540" y="20485"/>
                </a:cubicBezTo>
                <a:cubicBezTo>
                  <a:pt x="21502" y="20714"/>
                  <a:pt x="21442" y="20918"/>
                  <a:pt x="21365" y="21085"/>
                </a:cubicBezTo>
                <a:cubicBezTo>
                  <a:pt x="21289" y="21253"/>
                  <a:pt x="21196" y="21385"/>
                  <a:pt x="21092" y="21468"/>
                </a:cubicBezTo>
                <a:cubicBezTo>
                  <a:pt x="21020" y="21534"/>
                  <a:pt x="20929" y="21567"/>
                  <a:pt x="20812" y="21583"/>
                </a:cubicBezTo>
                <a:cubicBezTo>
                  <a:pt x="20695" y="21600"/>
                  <a:pt x="20550" y="21600"/>
                  <a:pt x="20370" y="21600"/>
                </a:cubicBezTo>
                <a:lnTo>
                  <a:pt x="1230" y="21600"/>
                </a:lnTo>
                <a:cubicBezTo>
                  <a:pt x="1050" y="21600"/>
                  <a:pt x="905" y="21600"/>
                  <a:pt x="788" y="21583"/>
                </a:cubicBezTo>
                <a:cubicBezTo>
                  <a:pt x="671" y="21567"/>
                  <a:pt x="580" y="21534"/>
                  <a:pt x="508" y="21468"/>
                </a:cubicBezTo>
                <a:cubicBezTo>
                  <a:pt x="404" y="21385"/>
                  <a:pt x="311" y="21253"/>
                  <a:pt x="235" y="21085"/>
                </a:cubicBezTo>
                <a:cubicBezTo>
                  <a:pt x="158" y="20918"/>
                  <a:pt x="98" y="20714"/>
                  <a:pt x="60" y="20485"/>
                </a:cubicBezTo>
                <a:cubicBezTo>
                  <a:pt x="30" y="20327"/>
                  <a:pt x="15" y="20129"/>
                  <a:pt x="8" y="19872"/>
                </a:cubicBezTo>
                <a:cubicBezTo>
                  <a:pt x="0" y="19614"/>
                  <a:pt x="0" y="19298"/>
                  <a:pt x="0" y="18902"/>
                </a:cubicBezTo>
                <a:lnTo>
                  <a:pt x="0" y="2698"/>
                </a:lnTo>
                <a:cubicBezTo>
                  <a:pt x="0" y="2302"/>
                  <a:pt x="0" y="1986"/>
                  <a:pt x="8" y="1728"/>
                </a:cubicBezTo>
                <a:cubicBezTo>
                  <a:pt x="15" y="1471"/>
                  <a:pt x="30" y="1273"/>
                  <a:pt x="60" y="1115"/>
                </a:cubicBezTo>
                <a:cubicBezTo>
                  <a:pt x="98" y="886"/>
                  <a:pt x="158" y="682"/>
                  <a:pt x="235" y="515"/>
                </a:cubicBezTo>
                <a:cubicBezTo>
                  <a:pt x="311" y="347"/>
                  <a:pt x="404" y="215"/>
                  <a:pt x="508" y="132"/>
                </a:cubicBezTo>
                <a:cubicBezTo>
                  <a:pt x="580" y="66"/>
                  <a:pt x="671" y="33"/>
                  <a:pt x="788" y="17"/>
                </a:cubicBezTo>
                <a:cubicBezTo>
                  <a:pt x="905" y="0"/>
                  <a:pt x="1050" y="0"/>
                  <a:pt x="1230" y="0"/>
                </a:cubicBezTo>
                <a:close/>
              </a:path>
            </a:pathLst>
          </a:custGeom>
          <a:solidFill>
            <a:schemeClr val="accent1"/>
          </a:solidFill>
          <a:ln w="12700">
            <a:miter lim="400000"/>
          </a:ln>
        </p:spPr>
        <p:txBody>
          <a:bodyPr lIns="0" tIns="0" rIns="0" bIns="0" anchor="ctr"/>
          <a:lstStyle/>
          <a:p>
            <a:pPr>
              <a:defRPr sz="3200">
                <a:solidFill>
                  <a:srgbClr val="FFFFFF"/>
                </a:solidFill>
              </a:defRPr>
            </a:pPr>
            <a:endParaRPr/>
          </a:p>
        </p:txBody>
      </p:sp>
      <p:sp>
        <p:nvSpPr>
          <p:cNvPr id="1281" name="Awareness"/>
          <p:cNvSpPr txBox="1"/>
          <p:nvPr/>
        </p:nvSpPr>
        <p:spPr>
          <a:xfrm>
            <a:off x="2310650" y="2521974"/>
            <a:ext cx="218241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600">
                <a:solidFill>
                  <a:srgbClr val="FFFFFF"/>
                </a:solidFill>
              </a:defRPr>
            </a:lvl1pPr>
          </a:lstStyle>
          <a:p>
            <a:r>
              <a:rPr>
                <a:solidFill>
                  <a:schemeClr val="bg1"/>
                </a:solidFill>
              </a:rPr>
              <a:t>Awareness</a:t>
            </a:r>
          </a:p>
        </p:txBody>
      </p:sp>
      <p:sp>
        <p:nvSpPr>
          <p:cNvPr id="1282" name="Graphic 76"/>
          <p:cNvSpPr/>
          <p:nvPr/>
        </p:nvSpPr>
        <p:spPr>
          <a:xfrm>
            <a:off x="3278022" y="2061665"/>
            <a:ext cx="247672" cy="304819"/>
          </a:xfrm>
          <a:custGeom>
            <a:avLst/>
            <a:gdLst/>
            <a:ahLst/>
            <a:cxnLst>
              <a:cxn ang="0">
                <a:pos x="wd2" y="hd2"/>
              </a:cxn>
              <a:cxn ang="5400000">
                <a:pos x="wd2" y="hd2"/>
              </a:cxn>
              <a:cxn ang="10800000">
                <a:pos x="wd2" y="hd2"/>
              </a:cxn>
              <a:cxn ang="16200000">
                <a:pos x="wd2" y="hd2"/>
              </a:cxn>
            </a:cxnLst>
            <a:rect l="0" t="0" r="r" b="b"/>
            <a:pathLst>
              <a:path w="20923" h="21500" extrusionOk="0">
                <a:moveTo>
                  <a:pt x="13944" y="15082"/>
                </a:moveTo>
                <a:cubicBezTo>
                  <a:pt x="14769" y="15903"/>
                  <a:pt x="15087" y="17000"/>
                  <a:pt x="14801" y="18045"/>
                </a:cubicBezTo>
                <a:cubicBezTo>
                  <a:pt x="14467" y="18995"/>
                  <a:pt x="13663" y="19782"/>
                  <a:pt x="12591" y="20207"/>
                </a:cubicBezTo>
                <a:cubicBezTo>
                  <a:pt x="12249" y="20346"/>
                  <a:pt x="12057" y="20656"/>
                  <a:pt x="12119" y="20969"/>
                </a:cubicBezTo>
                <a:cubicBezTo>
                  <a:pt x="12193" y="21289"/>
                  <a:pt x="12538" y="21515"/>
                  <a:pt x="12928" y="21498"/>
                </a:cubicBezTo>
                <a:cubicBezTo>
                  <a:pt x="15665" y="21380"/>
                  <a:pt x="18149" y="20123"/>
                  <a:pt x="19541" y="18152"/>
                </a:cubicBezTo>
                <a:cubicBezTo>
                  <a:pt x="20865" y="16229"/>
                  <a:pt x="21256" y="13956"/>
                  <a:pt x="20634" y="11800"/>
                </a:cubicBezTo>
                <a:cubicBezTo>
                  <a:pt x="20032" y="9698"/>
                  <a:pt x="18774" y="7768"/>
                  <a:pt x="16986" y="6205"/>
                </a:cubicBezTo>
                <a:cubicBezTo>
                  <a:pt x="16680" y="5937"/>
                  <a:pt x="16170" y="5926"/>
                  <a:pt x="15848" y="6182"/>
                </a:cubicBezTo>
                <a:cubicBezTo>
                  <a:pt x="15797" y="6222"/>
                  <a:pt x="15753" y="6268"/>
                  <a:pt x="15716" y="6318"/>
                </a:cubicBezTo>
                <a:cubicBezTo>
                  <a:pt x="15290" y="6864"/>
                  <a:pt x="14755" y="7345"/>
                  <a:pt x="14135" y="7741"/>
                </a:cubicBezTo>
                <a:cubicBezTo>
                  <a:pt x="13412" y="4747"/>
                  <a:pt x="11456" y="2060"/>
                  <a:pt x="8606" y="147"/>
                </a:cubicBezTo>
                <a:cubicBezTo>
                  <a:pt x="8258" y="-85"/>
                  <a:pt x="7752" y="-38"/>
                  <a:pt x="7475" y="252"/>
                </a:cubicBezTo>
                <a:cubicBezTo>
                  <a:pt x="7427" y="302"/>
                  <a:pt x="7388" y="357"/>
                  <a:pt x="7359" y="415"/>
                </a:cubicBezTo>
                <a:cubicBezTo>
                  <a:pt x="5389" y="4399"/>
                  <a:pt x="1463" y="7118"/>
                  <a:pt x="237" y="11367"/>
                </a:cubicBezTo>
                <a:cubicBezTo>
                  <a:pt x="-344" y="13580"/>
                  <a:pt x="152" y="15895"/>
                  <a:pt x="1617" y="17803"/>
                </a:cubicBezTo>
                <a:cubicBezTo>
                  <a:pt x="2985" y="19515"/>
                  <a:pt x="4497" y="20961"/>
                  <a:pt x="6853" y="21478"/>
                </a:cubicBezTo>
                <a:cubicBezTo>
                  <a:pt x="6920" y="21492"/>
                  <a:pt x="6990" y="21500"/>
                  <a:pt x="7059" y="21500"/>
                </a:cubicBezTo>
                <a:cubicBezTo>
                  <a:pt x="7503" y="21500"/>
                  <a:pt x="7863" y="21199"/>
                  <a:pt x="7863" y="20828"/>
                </a:cubicBezTo>
                <a:cubicBezTo>
                  <a:pt x="7863" y="20691"/>
                  <a:pt x="7813" y="20558"/>
                  <a:pt x="7720" y="20445"/>
                </a:cubicBezTo>
                <a:cubicBezTo>
                  <a:pt x="6847" y="19396"/>
                  <a:pt x="6069" y="18362"/>
                  <a:pt x="6116" y="17228"/>
                </a:cubicBezTo>
                <a:cubicBezTo>
                  <a:pt x="6160" y="16688"/>
                  <a:pt x="6350" y="16163"/>
                  <a:pt x="6670" y="15693"/>
                </a:cubicBezTo>
                <a:cubicBezTo>
                  <a:pt x="6925" y="15293"/>
                  <a:pt x="7235" y="14918"/>
                  <a:pt x="7594" y="14578"/>
                </a:cubicBezTo>
                <a:cubicBezTo>
                  <a:pt x="7840" y="14346"/>
                  <a:pt x="8108" y="14127"/>
                  <a:pt x="8376" y="13906"/>
                </a:cubicBezTo>
                <a:cubicBezTo>
                  <a:pt x="8799" y="13576"/>
                  <a:pt x="9194" y="13220"/>
                  <a:pt x="9557" y="12843"/>
                </a:cubicBezTo>
                <a:cubicBezTo>
                  <a:pt x="11283" y="13800"/>
                  <a:pt x="12414" y="15345"/>
                  <a:pt x="12649" y="17064"/>
                </a:cubicBezTo>
                <a:cubicBezTo>
                  <a:pt x="13307" y="16526"/>
                  <a:pt x="13759" y="15836"/>
                  <a:pt x="13944" y="15082"/>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1283" name="Shape"/>
          <p:cNvSpPr/>
          <p:nvPr/>
        </p:nvSpPr>
        <p:spPr>
          <a:xfrm>
            <a:off x="5189759" y="1769314"/>
            <a:ext cx="3437733" cy="15670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17"/>
                </a:cubicBezTo>
                <a:cubicBezTo>
                  <a:pt x="20929" y="33"/>
                  <a:pt x="21020" y="66"/>
                  <a:pt x="21092" y="132"/>
                </a:cubicBezTo>
                <a:cubicBezTo>
                  <a:pt x="21196" y="215"/>
                  <a:pt x="21289" y="347"/>
                  <a:pt x="21365" y="515"/>
                </a:cubicBezTo>
                <a:cubicBezTo>
                  <a:pt x="21442" y="682"/>
                  <a:pt x="21502" y="886"/>
                  <a:pt x="21540" y="1115"/>
                </a:cubicBezTo>
                <a:cubicBezTo>
                  <a:pt x="21570" y="1273"/>
                  <a:pt x="21585" y="1471"/>
                  <a:pt x="21592" y="1728"/>
                </a:cubicBezTo>
                <a:cubicBezTo>
                  <a:pt x="21600" y="1986"/>
                  <a:pt x="21600" y="2302"/>
                  <a:pt x="21600" y="2698"/>
                </a:cubicBezTo>
                <a:lnTo>
                  <a:pt x="21600" y="18902"/>
                </a:lnTo>
                <a:cubicBezTo>
                  <a:pt x="21600" y="19298"/>
                  <a:pt x="21600" y="19614"/>
                  <a:pt x="21592" y="19872"/>
                </a:cubicBezTo>
                <a:cubicBezTo>
                  <a:pt x="21585" y="20129"/>
                  <a:pt x="21570" y="20327"/>
                  <a:pt x="21540" y="20485"/>
                </a:cubicBezTo>
                <a:cubicBezTo>
                  <a:pt x="21502" y="20714"/>
                  <a:pt x="21442" y="20918"/>
                  <a:pt x="21365" y="21085"/>
                </a:cubicBezTo>
                <a:cubicBezTo>
                  <a:pt x="21289" y="21253"/>
                  <a:pt x="21196" y="21385"/>
                  <a:pt x="21092" y="21468"/>
                </a:cubicBezTo>
                <a:cubicBezTo>
                  <a:pt x="21020" y="21534"/>
                  <a:pt x="20929" y="21567"/>
                  <a:pt x="20812" y="21583"/>
                </a:cubicBezTo>
                <a:cubicBezTo>
                  <a:pt x="20695" y="21600"/>
                  <a:pt x="20550" y="21600"/>
                  <a:pt x="20370" y="21600"/>
                </a:cubicBezTo>
                <a:lnTo>
                  <a:pt x="1230" y="21600"/>
                </a:lnTo>
                <a:cubicBezTo>
                  <a:pt x="1050" y="21600"/>
                  <a:pt x="905" y="21600"/>
                  <a:pt x="788" y="21583"/>
                </a:cubicBezTo>
                <a:cubicBezTo>
                  <a:pt x="671" y="21567"/>
                  <a:pt x="580" y="21534"/>
                  <a:pt x="508" y="21468"/>
                </a:cubicBezTo>
                <a:cubicBezTo>
                  <a:pt x="404" y="21385"/>
                  <a:pt x="311" y="21253"/>
                  <a:pt x="235" y="21085"/>
                </a:cubicBezTo>
                <a:cubicBezTo>
                  <a:pt x="158" y="20918"/>
                  <a:pt x="98" y="20714"/>
                  <a:pt x="60" y="20485"/>
                </a:cubicBezTo>
                <a:cubicBezTo>
                  <a:pt x="30" y="20327"/>
                  <a:pt x="15" y="20129"/>
                  <a:pt x="8" y="19872"/>
                </a:cubicBezTo>
                <a:cubicBezTo>
                  <a:pt x="0" y="19614"/>
                  <a:pt x="0" y="19298"/>
                  <a:pt x="0" y="18902"/>
                </a:cubicBezTo>
                <a:lnTo>
                  <a:pt x="0" y="2698"/>
                </a:lnTo>
                <a:cubicBezTo>
                  <a:pt x="0" y="2302"/>
                  <a:pt x="0" y="1986"/>
                  <a:pt x="8" y="1728"/>
                </a:cubicBezTo>
                <a:cubicBezTo>
                  <a:pt x="15" y="1471"/>
                  <a:pt x="30" y="1273"/>
                  <a:pt x="60" y="1115"/>
                </a:cubicBezTo>
                <a:cubicBezTo>
                  <a:pt x="98" y="886"/>
                  <a:pt x="158" y="682"/>
                  <a:pt x="235" y="515"/>
                </a:cubicBezTo>
                <a:cubicBezTo>
                  <a:pt x="311" y="347"/>
                  <a:pt x="404" y="215"/>
                  <a:pt x="508" y="132"/>
                </a:cubicBezTo>
                <a:cubicBezTo>
                  <a:pt x="580" y="66"/>
                  <a:pt x="671" y="33"/>
                  <a:pt x="788" y="17"/>
                </a:cubicBezTo>
                <a:cubicBezTo>
                  <a:pt x="905" y="0"/>
                  <a:pt x="1050" y="0"/>
                  <a:pt x="1230" y="0"/>
                </a:cubicBezTo>
                <a:close/>
              </a:path>
            </a:pathLst>
          </a:custGeom>
          <a:solidFill>
            <a:schemeClr val="accent2"/>
          </a:solidFill>
          <a:ln w="12700">
            <a:miter lim="400000"/>
          </a:ln>
        </p:spPr>
        <p:txBody>
          <a:bodyPr lIns="0" tIns="0" rIns="0" bIns="0" anchor="ctr"/>
          <a:lstStyle/>
          <a:p>
            <a:pPr>
              <a:defRPr sz="3200">
                <a:solidFill>
                  <a:srgbClr val="FFFFFF"/>
                </a:solidFill>
              </a:defRPr>
            </a:pPr>
            <a:endParaRPr/>
          </a:p>
        </p:txBody>
      </p:sp>
      <p:sp>
        <p:nvSpPr>
          <p:cNvPr id="1284" name="Engagement"/>
          <p:cNvSpPr txBox="1"/>
          <p:nvPr/>
        </p:nvSpPr>
        <p:spPr>
          <a:xfrm>
            <a:off x="5806895" y="2521974"/>
            <a:ext cx="218241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600">
                <a:solidFill>
                  <a:srgbClr val="FFFFFF"/>
                </a:solidFill>
              </a:defRPr>
            </a:lvl1pPr>
          </a:lstStyle>
          <a:p>
            <a:r>
              <a:rPr>
                <a:solidFill>
                  <a:schemeClr val="bg1"/>
                </a:solidFill>
              </a:rPr>
              <a:t>Engagement</a:t>
            </a:r>
          </a:p>
        </p:txBody>
      </p:sp>
      <p:sp>
        <p:nvSpPr>
          <p:cNvPr id="1285" name="Graphic 113"/>
          <p:cNvSpPr/>
          <p:nvPr/>
        </p:nvSpPr>
        <p:spPr>
          <a:xfrm>
            <a:off x="6774267" y="2077370"/>
            <a:ext cx="304801" cy="304801"/>
          </a:xfrm>
          <a:custGeom>
            <a:avLst/>
            <a:gdLst/>
            <a:ahLst/>
            <a:cxnLst>
              <a:cxn ang="0">
                <a:pos x="wd2" y="hd2"/>
              </a:cxn>
              <a:cxn ang="5400000">
                <a:pos x="wd2" y="hd2"/>
              </a:cxn>
              <a:cxn ang="10800000">
                <a:pos x="wd2" y="hd2"/>
              </a:cxn>
              <a:cxn ang="16200000">
                <a:pos x="wd2" y="hd2"/>
              </a:cxn>
            </a:cxnLst>
            <a:rect l="0" t="0" r="r" b="b"/>
            <a:pathLst>
              <a:path w="21599" h="21600" extrusionOk="0">
                <a:moveTo>
                  <a:pt x="21283" y="1234"/>
                </a:moveTo>
                <a:cubicBezTo>
                  <a:pt x="21088" y="1112"/>
                  <a:pt x="20842" y="1105"/>
                  <a:pt x="20641" y="1216"/>
                </a:cubicBezTo>
                <a:cubicBezTo>
                  <a:pt x="17489" y="2941"/>
                  <a:pt x="14174" y="4488"/>
                  <a:pt x="11299" y="2850"/>
                </a:cubicBezTo>
                <a:cubicBezTo>
                  <a:pt x="11041" y="2702"/>
                  <a:pt x="10790" y="2523"/>
                  <a:pt x="10526" y="2334"/>
                </a:cubicBezTo>
                <a:cubicBezTo>
                  <a:pt x="10145" y="2047"/>
                  <a:pt x="9739" y="1793"/>
                  <a:pt x="9314" y="1575"/>
                </a:cubicBezTo>
                <a:cubicBezTo>
                  <a:pt x="7850" y="928"/>
                  <a:pt x="6206" y="806"/>
                  <a:pt x="4662" y="1231"/>
                </a:cubicBezTo>
                <a:cubicBezTo>
                  <a:pt x="3734" y="1463"/>
                  <a:pt x="2845" y="1832"/>
                  <a:pt x="2025" y="2325"/>
                </a:cubicBezTo>
                <a:lnTo>
                  <a:pt x="2025" y="675"/>
                </a:lnTo>
                <a:cubicBezTo>
                  <a:pt x="2025" y="302"/>
                  <a:pt x="1723" y="0"/>
                  <a:pt x="1350" y="0"/>
                </a:cubicBezTo>
                <a:lnTo>
                  <a:pt x="675" y="0"/>
                </a:lnTo>
                <a:cubicBezTo>
                  <a:pt x="302" y="0"/>
                  <a:pt x="0" y="302"/>
                  <a:pt x="0" y="675"/>
                </a:cubicBezTo>
                <a:lnTo>
                  <a:pt x="0" y="20925"/>
                </a:lnTo>
                <a:cubicBezTo>
                  <a:pt x="0" y="21298"/>
                  <a:pt x="302" y="21600"/>
                  <a:pt x="675" y="21600"/>
                </a:cubicBezTo>
                <a:lnTo>
                  <a:pt x="1350" y="21600"/>
                </a:lnTo>
                <a:cubicBezTo>
                  <a:pt x="1723" y="21600"/>
                  <a:pt x="2025" y="21298"/>
                  <a:pt x="2025" y="20925"/>
                </a:cubicBezTo>
                <a:lnTo>
                  <a:pt x="2025" y="14727"/>
                </a:lnTo>
                <a:cubicBezTo>
                  <a:pt x="2906" y="14080"/>
                  <a:pt x="3905" y="13610"/>
                  <a:pt x="4966" y="13344"/>
                </a:cubicBezTo>
                <a:cubicBezTo>
                  <a:pt x="6224" y="12991"/>
                  <a:pt x="7566" y="13081"/>
                  <a:pt x="8766" y="13599"/>
                </a:cubicBezTo>
                <a:cubicBezTo>
                  <a:pt x="9124" y="13784"/>
                  <a:pt x="9465" y="14000"/>
                  <a:pt x="9787" y="14243"/>
                </a:cubicBezTo>
                <a:cubicBezTo>
                  <a:pt x="10067" y="14445"/>
                  <a:pt x="10356" y="14648"/>
                  <a:pt x="10671" y="14829"/>
                </a:cubicBezTo>
                <a:cubicBezTo>
                  <a:pt x="11679" y="15401"/>
                  <a:pt x="12820" y="15696"/>
                  <a:pt x="13978" y="15684"/>
                </a:cubicBezTo>
                <a:cubicBezTo>
                  <a:pt x="16729" y="15684"/>
                  <a:pt x="19429" y="14205"/>
                  <a:pt x="21253" y="13206"/>
                </a:cubicBezTo>
                <a:cubicBezTo>
                  <a:pt x="21468" y="13086"/>
                  <a:pt x="21600" y="12858"/>
                  <a:pt x="21599" y="12612"/>
                </a:cubicBezTo>
                <a:lnTo>
                  <a:pt x="21599" y="1812"/>
                </a:lnTo>
                <a:cubicBezTo>
                  <a:pt x="21600" y="1578"/>
                  <a:pt x="21481" y="1359"/>
                  <a:pt x="21283" y="1234"/>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1286" name="Shape"/>
          <p:cNvSpPr/>
          <p:nvPr/>
        </p:nvSpPr>
        <p:spPr>
          <a:xfrm>
            <a:off x="8711314" y="1769314"/>
            <a:ext cx="3437732" cy="15670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17"/>
                </a:cubicBezTo>
                <a:cubicBezTo>
                  <a:pt x="20929" y="33"/>
                  <a:pt x="21020" y="66"/>
                  <a:pt x="21092" y="132"/>
                </a:cubicBezTo>
                <a:cubicBezTo>
                  <a:pt x="21196" y="215"/>
                  <a:pt x="21289" y="347"/>
                  <a:pt x="21365" y="515"/>
                </a:cubicBezTo>
                <a:cubicBezTo>
                  <a:pt x="21442" y="682"/>
                  <a:pt x="21502" y="886"/>
                  <a:pt x="21540" y="1115"/>
                </a:cubicBezTo>
                <a:cubicBezTo>
                  <a:pt x="21570" y="1273"/>
                  <a:pt x="21585" y="1471"/>
                  <a:pt x="21592" y="1728"/>
                </a:cubicBezTo>
                <a:cubicBezTo>
                  <a:pt x="21600" y="1986"/>
                  <a:pt x="21600" y="2302"/>
                  <a:pt x="21600" y="2698"/>
                </a:cubicBezTo>
                <a:lnTo>
                  <a:pt x="21600" y="18902"/>
                </a:lnTo>
                <a:cubicBezTo>
                  <a:pt x="21600" y="19298"/>
                  <a:pt x="21600" y="19614"/>
                  <a:pt x="21592" y="19872"/>
                </a:cubicBezTo>
                <a:cubicBezTo>
                  <a:pt x="21585" y="20129"/>
                  <a:pt x="21570" y="20327"/>
                  <a:pt x="21540" y="20485"/>
                </a:cubicBezTo>
                <a:cubicBezTo>
                  <a:pt x="21502" y="20714"/>
                  <a:pt x="21442" y="20918"/>
                  <a:pt x="21365" y="21085"/>
                </a:cubicBezTo>
                <a:cubicBezTo>
                  <a:pt x="21289" y="21253"/>
                  <a:pt x="21196" y="21385"/>
                  <a:pt x="21092" y="21468"/>
                </a:cubicBezTo>
                <a:cubicBezTo>
                  <a:pt x="21020" y="21534"/>
                  <a:pt x="20929" y="21567"/>
                  <a:pt x="20812" y="21583"/>
                </a:cubicBezTo>
                <a:cubicBezTo>
                  <a:pt x="20695" y="21600"/>
                  <a:pt x="20550" y="21600"/>
                  <a:pt x="20370" y="21600"/>
                </a:cubicBezTo>
                <a:lnTo>
                  <a:pt x="1230" y="21600"/>
                </a:lnTo>
                <a:cubicBezTo>
                  <a:pt x="1050" y="21600"/>
                  <a:pt x="905" y="21600"/>
                  <a:pt x="788" y="21583"/>
                </a:cubicBezTo>
                <a:cubicBezTo>
                  <a:pt x="671" y="21567"/>
                  <a:pt x="580" y="21534"/>
                  <a:pt x="508" y="21468"/>
                </a:cubicBezTo>
                <a:cubicBezTo>
                  <a:pt x="404" y="21385"/>
                  <a:pt x="311" y="21253"/>
                  <a:pt x="235" y="21085"/>
                </a:cubicBezTo>
                <a:cubicBezTo>
                  <a:pt x="158" y="20918"/>
                  <a:pt x="98" y="20714"/>
                  <a:pt x="60" y="20485"/>
                </a:cubicBezTo>
                <a:cubicBezTo>
                  <a:pt x="30" y="20327"/>
                  <a:pt x="15" y="20129"/>
                  <a:pt x="8" y="19872"/>
                </a:cubicBezTo>
                <a:cubicBezTo>
                  <a:pt x="0" y="19614"/>
                  <a:pt x="0" y="19298"/>
                  <a:pt x="0" y="18902"/>
                </a:cubicBezTo>
                <a:lnTo>
                  <a:pt x="0" y="2698"/>
                </a:lnTo>
                <a:cubicBezTo>
                  <a:pt x="0" y="2302"/>
                  <a:pt x="0" y="1986"/>
                  <a:pt x="8" y="1728"/>
                </a:cubicBezTo>
                <a:cubicBezTo>
                  <a:pt x="15" y="1471"/>
                  <a:pt x="30" y="1273"/>
                  <a:pt x="60" y="1115"/>
                </a:cubicBezTo>
                <a:cubicBezTo>
                  <a:pt x="98" y="886"/>
                  <a:pt x="158" y="682"/>
                  <a:pt x="235" y="515"/>
                </a:cubicBezTo>
                <a:cubicBezTo>
                  <a:pt x="311" y="347"/>
                  <a:pt x="404" y="215"/>
                  <a:pt x="508" y="132"/>
                </a:cubicBezTo>
                <a:cubicBezTo>
                  <a:pt x="580" y="66"/>
                  <a:pt x="671" y="33"/>
                  <a:pt x="788" y="17"/>
                </a:cubicBezTo>
                <a:cubicBezTo>
                  <a:pt x="905" y="0"/>
                  <a:pt x="1050" y="0"/>
                  <a:pt x="1230" y="0"/>
                </a:cubicBezTo>
                <a:close/>
              </a:path>
            </a:pathLst>
          </a:custGeom>
          <a:solidFill>
            <a:schemeClr val="accent3"/>
          </a:solidFill>
          <a:ln w="12700">
            <a:miter lim="400000"/>
          </a:ln>
        </p:spPr>
        <p:txBody>
          <a:bodyPr lIns="0" tIns="0" rIns="0" bIns="0" anchor="ctr"/>
          <a:lstStyle/>
          <a:p>
            <a:pPr>
              <a:defRPr sz="3200">
                <a:solidFill>
                  <a:srgbClr val="FFFFFF"/>
                </a:solidFill>
              </a:defRPr>
            </a:pPr>
            <a:endParaRPr/>
          </a:p>
        </p:txBody>
      </p:sp>
      <p:sp>
        <p:nvSpPr>
          <p:cNvPr id="1287" name="Nurture"/>
          <p:cNvSpPr txBox="1"/>
          <p:nvPr/>
        </p:nvSpPr>
        <p:spPr>
          <a:xfrm>
            <a:off x="9351672" y="2521974"/>
            <a:ext cx="218241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600">
                <a:solidFill>
                  <a:srgbClr val="FFFFFF"/>
                </a:solidFill>
              </a:defRPr>
            </a:lvl1pPr>
          </a:lstStyle>
          <a:p>
            <a:r>
              <a:rPr>
                <a:solidFill>
                  <a:schemeClr val="bg1"/>
                </a:solidFill>
              </a:rPr>
              <a:t>Nurture</a:t>
            </a:r>
          </a:p>
        </p:txBody>
      </p:sp>
      <p:sp>
        <p:nvSpPr>
          <p:cNvPr id="1288" name="Graphic 237"/>
          <p:cNvSpPr/>
          <p:nvPr/>
        </p:nvSpPr>
        <p:spPr>
          <a:xfrm>
            <a:off x="10290557" y="2061531"/>
            <a:ext cx="304646" cy="305086"/>
          </a:xfrm>
          <a:custGeom>
            <a:avLst/>
            <a:gdLst/>
            <a:ahLst/>
            <a:cxnLst>
              <a:cxn ang="0">
                <a:pos x="wd2" y="hd2"/>
              </a:cxn>
              <a:cxn ang="5400000">
                <a:pos x="wd2" y="hd2"/>
              </a:cxn>
              <a:cxn ang="10800000">
                <a:pos x="wd2" y="hd2"/>
              </a:cxn>
              <a:cxn ang="16200000">
                <a:pos x="wd2" y="hd2"/>
              </a:cxn>
            </a:cxnLst>
            <a:rect l="0" t="0" r="r" b="b"/>
            <a:pathLst>
              <a:path w="21023" h="21356" extrusionOk="0">
                <a:moveTo>
                  <a:pt x="15748" y="1025"/>
                </a:moveTo>
                <a:lnTo>
                  <a:pt x="12233" y="4592"/>
                </a:lnTo>
                <a:lnTo>
                  <a:pt x="13133" y="8001"/>
                </a:lnTo>
                <a:lnTo>
                  <a:pt x="16495" y="8915"/>
                </a:lnTo>
                <a:lnTo>
                  <a:pt x="19948" y="5410"/>
                </a:lnTo>
                <a:cubicBezTo>
                  <a:pt x="20146" y="5164"/>
                  <a:pt x="20502" y="5127"/>
                  <a:pt x="20744" y="5328"/>
                </a:cubicBezTo>
                <a:cubicBezTo>
                  <a:pt x="20872" y="5434"/>
                  <a:pt x="20949" y="5591"/>
                  <a:pt x="20952" y="5759"/>
                </a:cubicBezTo>
                <a:cubicBezTo>
                  <a:pt x="21257" y="7834"/>
                  <a:pt x="20564" y="9932"/>
                  <a:pt x="19088" y="11402"/>
                </a:cubicBezTo>
                <a:cubicBezTo>
                  <a:pt x="17801" y="12712"/>
                  <a:pt x="16033" y="13418"/>
                  <a:pt x="14211" y="13348"/>
                </a:cubicBezTo>
                <a:cubicBezTo>
                  <a:pt x="13191" y="13306"/>
                  <a:pt x="12198" y="13690"/>
                  <a:pt x="11465" y="14412"/>
                </a:cubicBezTo>
                <a:lnTo>
                  <a:pt x="5585" y="20379"/>
                </a:lnTo>
                <a:cubicBezTo>
                  <a:pt x="4967" y="21004"/>
                  <a:pt x="4130" y="21356"/>
                  <a:pt x="3257" y="21356"/>
                </a:cubicBezTo>
                <a:cubicBezTo>
                  <a:pt x="3206" y="21356"/>
                  <a:pt x="3154" y="21356"/>
                  <a:pt x="3102" y="21352"/>
                </a:cubicBezTo>
                <a:cubicBezTo>
                  <a:pt x="2174" y="21305"/>
                  <a:pt x="1309" y="20864"/>
                  <a:pt x="718" y="20137"/>
                </a:cubicBezTo>
                <a:cubicBezTo>
                  <a:pt x="-343" y="18762"/>
                  <a:pt x="-215" y="16798"/>
                  <a:pt x="1014" y="15577"/>
                </a:cubicBezTo>
                <a:lnTo>
                  <a:pt x="6814" y="9694"/>
                </a:lnTo>
                <a:cubicBezTo>
                  <a:pt x="7527" y="8951"/>
                  <a:pt x="7906" y="7943"/>
                  <a:pt x="7861" y="6907"/>
                </a:cubicBezTo>
                <a:cubicBezTo>
                  <a:pt x="7800" y="5061"/>
                  <a:pt x="8494" y="3270"/>
                  <a:pt x="9780" y="1961"/>
                </a:cubicBezTo>
                <a:cubicBezTo>
                  <a:pt x="11245" y="457"/>
                  <a:pt x="13332" y="-244"/>
                  <a:pt x="15393" y="76"/>
                </a:cubicBezTo>
                <a:cubicBezTo>
                  <a:pt x="15693" y="88"/>
                  <a:pt x="15927" y="345"/>
                  <a:pt x="15914" y="650"/>
                </a:cubicBezTo>
                <a:cubicBezTo>
                  <a:pt x="15909" y="792"/>
                  <a:pt x="15849" y="927"/>
                  <a:pt x="15748" y="1025"/>
                </a:cubicBezTo>
                <a:close/>
                <a:moveTo>
                  <a:pt x="3947" y="17319"/>
                </a:moveTo>
                <a:cubicBezTo>
                  <a:pt x="3561" y="16929"/>
                  <a:pt x="2937" y="16929"/>
                  <a:pt x="2552" y="17320"/>
                </a:cubicBezTo>
                <a:cubicBezTo>
                  <a:pt x="2167" y="17711"/>
                  <a:pt x="2167" y="18344"/>
                  <a:pt x="2553" y="18734"/>
                </a:cubicBezTo>
                <a:cubicBezTo>
                  <a:pt x="2938" y="19125"/>
                  <a:pt x="3562" y="19125"/>
                  <a:pt x="3947" y="18734"/>
                </a:cubicBezTo>
                <a:cubicBezTo>
                  <a:pt x="4332" y="18344"/>
                  <a:pt x="4332" y="17711"/>
                  <a:pt x="3947" y="17320"/>
                </a:cubicBezTo>
                <a:cubicBezTo>
                  <a:pt x="3947" y="17320"/>
                  <a:pt x="3947" y="17320"/>
                  <a:pt x="3947" y="17319"/>
                </a:cubicBezTo>
                <a:close/>
                <a:moveTo>
                  <a:pt x="6066" y="16113"/>
                </a:moveTo>
                <a:lnTo>
                  <a:pt x="10221" y="11897"/>
                </a:lnTo>
                <a:cubicBezTo>
                  <a:pt x="10482" y="11642"/>
                  <a:pt x="10490" y="11219"/>
                  <a:pt x="10237" y="10955"/>
                </a:cubicBezTo>
                <a:cubicBezTo>
                  <a:pt x="9985" y="10690"/>
                  <a:pt x="9569" y="10682"/>
                  <a:pt x="9308" y="10938"/>
                </a:cubicBezTo>
                <a:cubicBezTo>
                  <a:pt x="9302" y="10944"/>
                  <a:pt x="9297" y="10949"/>
                  <a:pt x="9292" y="10955"/>
                </a:cubicBezTo>
                <a:lnTo>
                  <a:pt x="5136" y="15170"/>
                </a:lnTo>
                <a:cubicBezTo>
                  <a:pt x="4875" y="15426"/>
                  <a:pt x="4868" y="15848"/>
                  <a:pt x="5120" y="16113"/>
                </a:cubicBezTo>
                <a:cubicBezTo>
                  <a:pt x="5372" y="16378"/>
                  <a:pt x="5788" y="16386"/>
                  <a:pt x="6049" y="16130"/>
                </a:cubicBezTo>
                <a:cubicBezTo>
                  <a:pt x="6055" y="16124"/>
                  <a:pt x="6060" y="16119"/>
                  <a:pt x="6066" y="16113"/>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1289" name="Shape"/>
          <p:cNvSpPr/>
          <p:nvPr/>
        </p:nvSpPr>
        <p:spPr>
          <a:xfrm>
            <a:off x="12232867" y="1769314"/>
            <a:ext cx="3437732" cy="15670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17"/>
                </a:cubicBezTo>
                <a:cubicBezTo>
                  <a:pt x="20929" y="33"/>
                  <a:pt x="21020" y="66"/>
                  <a:pt x="21092" y="132"/>
                </a:cubicBezTo>
                <a:cubicBezTo>
                  <a:pt x="21196" y="215"/>
                  <a:pt x="21289" y="347"/>
                  <a:pt x="21365" y="515"/>
                </a:cubicBezTo>
                <a:cubicBezTo>
                  <a:pt x="21442" y="682"/>
                  <a:pt x="21502" y="886"/>
                  <a:pt x="21540" y="1115"/>
                </a:cubicBezTo>
                <a:cubicBezTo>
                  <a:pt x="21570" y="1273"/>
                  <a:pt x="21585" y="1471"/>
                  <a:pt x="21592" y="1728"/>
                </a:cubicBezTo>
                <a:cubicBezTo>
                  <a:pt x="21600" y="1986"/>
                  <a:pt x="21600" y="2302"/>
                  <a:pt x="21600" y="2698"/>
                </a:cubicBezTo>
                <a:lnTo>
                  <a:pt x="21600" y="18902"/>
                </a:lnTo>
                <a:cubicBezTo>
                  <a:pt x="21600" y="19298"/>
                  <a:pt x="21600" y="19614"/>
                  <a:pt x="21592" y="19872"/>
                </a:cubicBezTo>
                <a:cubicBezTo>
                  <a:pt x="21585" y="20129"/>
                  <a:pt x="21570" y="20327"/>
                  <a:pt x="21540" y="20485"/>
                </a:cubicBezTo>
                <a:cubicBezTo>
                  <a:pt x="21502" y="20714"/>
                  <a:pt x="21442" y="20918"/>
                  <a:pt x="21365" y="21085"/>
                </a:cubicBezTo>
                <a:cubicBezTo>
                  <a:pt x="21289" y="21253"/>
                  <a:pt x="21196" y="21385"/>
                  <a:pt x="21092" y="21468"/>
                </a:cubicBezTo>
                <a:cubicBezTo>
                  <a:pt x="21020" y="21534"/>
                  <a:pt x="20929" y="21567"/>
                  <a:pt x="20812" y="21583"/>
                </a:cubicBezTo>
                <a:cubicBezTo>
                  <a:pt x="20695" y="21600"/>
                  <a:pt x="20550" y="21600"/>
                  <a:pt x="20370" y="21600"/>
                </a:cubicBezTo>
                <a:lnTo>
                  <a:pt x="1230" y="21600"/>
                </a:lnTo>
                <a:cubicBezTo>
                  <a:pt x="1050" y="21600"/>
                  <a:pt x="905" y="21600"/>
                  <a:pt x="788" y="21583"/>
                </a:cubicBezTo>
                <a:cubicBezTo>
                  <a:pt x="671" y="21567"/>
                  <a:pt x="580" y="21534"/>
                  <a:pt x="508" y="21468"/>
                </a:cubicBezTo>
                <a:cubicBezTo>
                  <a:pt x="404" y="21385"/>
                  <a:pt x="311" y="21253"/>
                  <a:pt x="235" y="21085"/>
                </a:cubicBezTo>
                <a:cubicBezTo>
                  <a:pt x="158" y="20918"/>
                  <a:pt x="98" y="20714"/>
                  <a:pt x="60" y="20485"/>
                </a:cubicBezTo>
                <a:cubicBezTo>
                  <a:pt x="30" y="20327"/>
                  <a:pt x="15" y="20129"/>
                  <a:pt x="8" y="19872"/>
                </a:cubicBezTo>
                <a:cubicBezTo>
                  <a:pt x="0" y="19614"/>
                  <a:pt x="0" y="19298"/>
                  <a:pt x="0" y="18902"/>
                </a:cubicBezTo>
                <a:lnTo>
                  <a:pt x="0" y="2698"/>
                </a:lnTo>
                <a:cubicBezTo>
                  <a:pt x="0" y="2302"/>
                  <a:pt x="0" y="1986"/>
                  <a:pt x="8" y="1728"/>
                </a:cubicBezTo>
                <a:cubicBezTo>
                  <a:pt x="15" y="1471"/>
                  <a:pt x="30" y="1273"/>
                  <a:pt x="60" y="1115"/>
                </a:cubicBezTo>
                <a:cubicBezTo>
                  <a:pt x="98" y="886"/>
                  <a:pt x="158" y="682"/>
                  <a:pt x="235" y="515"/>
                </a:cubicBezTo>
                <a:cubicBezTo>
                  <a:pt x="311" y="347"/>
                  <a:pt x="404" y="215"/>
                  <a:pt x="508" y="132"/>
                </a:cubicBezTo>
                <a:cubicBezTo>
                  <a:pt x="580" y="66"/>
                  <a:pt x="671" y="33"/>
                  <a:pt x="788" y="17"/>
                </a:cubicBezTo>
                <a:cubicBezTo>
                  <a:pt x="905" y="0"/>
                  <a:pt x="1050" y="0"/>
                  <a:pt x="1230" y="0"/>
                </a:cubicBezTo>
                <a:close/>
              </a:path>
            </a:pathLst>
          </a:custGeom>
          <a:solidFill>
            <a:schemeClr val="accent4"/>
          </a:solidFill>
          <a:ln w="12700">
            <a:miter lim="400000"/>
          </a:ln>
        </p:spPr>
        <p:txBody>
          <a:bodyPr lIns="0" tIns="0" rIns="0" bIns="0" anchor="ctr"/>
          <a:lstStyle/>
          <a:p>
            <a:pPr>
              <a:defRPr sz="3200">
                <a:solidFill>
                  <a:srgbClr val="FFFFFF"/>
                </a:solidFill>
              </a:defRPr>
            </a:pPr>
            <a:endParaRPr/>
          </a:p>
        </p:txBody>
      </p:sp>
      <p:sp>
        <p:nvSpPr>
          <p:cNvPr id="1290" name="Transaction"/>
          <p:cNvSpPr txBox="1"/>
          <p:nvPr/>
        </p:nvSpPr>
        <p:spPr>
          <a:xfrm>
            <a:off x="12871047" y="2521974"/>
            <a:ext cx="218241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600">
                <a:solidFill>
                  <a:srgbClr val="FFFFFF"/>
                </a:solidFill>
              </a:defRPr>
            </a:lvl1pPr>
          </a:lstStyle>
          <a:p>
            <a:r>
              <a:rPr>
                <a:solidFill>
                  <a:schemeClr val="bg1"/>
                </a:solidFill>
              </a:rPr>
              <a:t>Transaction</a:t>
            </a:r>
          </a:p>
        </p:txBody>
      </p:sp>
      <p:sp>
        <p:nvSpPr>
          <p:cNvPr id="1291" name="Graphic 27"/>
          <p:cNvSpPr/>
          <p:nvPr/>
        </p:nvSpPr>
        <p:spPr>
          <a:xfrm>
            <a:off x="13838420" y="2109299"/>
            <a:ext cx="304801" cy="209551"/>
          </a:xfrm>
          <a:custGeom>
            <a:avLst/>
            <a:gdLst/>
            <a:ahLst/>
            <a:cxnLst>
              <a:cxn ang="0">
                <a:pos x="wd2" y="hd2"/>
              </a:cxn>
              <a:cxn ang="5400000">
                <a:pos x="wd2" y="hd2"/>
              </a:cxn>
              <a:cxn ang="10800000">
                <a:pos x="wd2" y="hd2"/>
              </a:cxn>
              <a:cxn ang="16200000">
                <a:pos x="wd2" y="hd2"/>
              </a:cxn>
            </a:cxnLst>
            <a:rect l="0" t="0" r="r" b="b"/>
            <a:pathLst>
              <a:path w="21600" h="21600" extrusionOk="0">
                <a:moveTo>
                  <a:pt x="21600" y="7855"/>
                </a:moveTo>
                <a:lnTo>
                  <a:pt x="21600" y="18164"/>
                </a:lnTo>
                <a:cubicBezTo>
                  <a:pt x="21600" y="20061"/>
                  <a:pt x="20542" y="21600"/>
                  <a:pt x="19238" y="21600"/>
                </a:cubicBezTo>
                <a:lnTo>
                  <a:pt x="2363" y="21600"/>
                </a:lnTo>
                <a:cubicBezTo>
                  <a:pt x="1058" y="21600"/>
                  <a:pt x="0" y="20061"/>
                  <a:pt x="0" y="18164"/>
                </a:cubicBezTo>
                <a:lnTo>
                  <a:pt x="0" y="7855"/>
                </a:lnTo>
                <a:close/>
                <a:moveTo>
                  <a:pt x="21600" y="3927"/>
                </a:moveTo>
                <a:lnTo>
                  <a:pt x="21600" y="3436"/>
                </a:lnTo>
                <a:cubicBezTo>
                  <a:pt x="21600" y="1539"/>
                  <a:pt x="20542" y="0"/>
                  <a:pt x="19238" y="0"/>
                </a:cubicBezTo>
                <a:lnTo>
                  <a:pt x="2363" y="0"/>
                </a:lnTo>
                <a:cubicBezTo>
                  <a:pt x="1058" y="0"/>
                  <a:pt x="0" y="1539"/>
                  <a:pt x="0" y="3436"/>
                </a:cubicBezTo>
                <a:lnTo>
                  <a:pt x="0" y="3927"/>
                </a:lnTo>
                <a:close/>
                <a:moveTo>
                  <a:pt x="14175" y="11782"/>
                </a:moveTo>
                <a:cubicBezTo>
                  <a:pt x="14175" y="11240"/>
                  <a:pt x="13873" y="10800"/>
                  <a:pt x="13500" y="10800"/>
                </a:cubicBezTo>
                <a:lnTo>
                  <a:pt x="2025" y="10800"/>
                </a:lnTo>
                <a:cubicBezTo>
                  <a:pt x="1652" y="10800"/>
                  <a:pt x="1350" y="11240"/>
                  <a:pt x="1350" y="11782"/>
                </a:cubicBezTo>
                <a:cubicBezTo>
                  <a:pt x="1350" y="12324"/>
                  <a:pt x="1652" y="12764"/>
                  <a:pt x="2025" y="12764"/>
                </a:cubicBezTo>
                <a:lnTo>
                  <a:pt x="13500" y="12764"/>
                </a:lnTo>
                <a:cubicBezTo>
                  <a:pt x="13873" y="12764"/>
                  <a:pt x="14175" y="12324"/>
                  <a:pt x="14175" y="11782"/>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1292" name="Shape"/>
          <p:cNvSpPr/>
          <p:nvPr/>
        </p:nvSpPr>
        <p:spPr>
          <a:xfrm>
            <a:off x="15754421" y="1769314"/>
            <a:ext cx="3437732" cy="15670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17"/>
                </a:cubicBezTo>
                <a:cubicBezTo>
                  <a:pt x="20929" y="33"/>
                  <a:pt x="21020" y="66"/>
                  <a:pt x="21092" y="132"/>
                </a:cubicBezTo>
                <a:cubicBezTo>
                  <a:pt x="21196" y="215"/>
                  <a:pt x="21289" y="347"/>
                  <a:pt x="21365" y="515"/>
                </a:cubicBezTo>
                <a:cubicBezTo>
                  <a:pt x="21442" y="682"/>
                  <a:pt x="21502" y="886"/>
                  <a:pt x="21540" y="1115"/>
                </a:cubicBezTo>
                <a:cubicBezTo>
                  <a:pt x="21570" y="1273"/>
                  <a:pt x="21585" y="1471"/>
                  <a:pt x="21592" y="1728"/>
                </a:cubicBezTo>
                <a:cubicBezTo>
                  <a:pt x="21600" y="1986"/>
                  <a:pt x="21600" y="2302"/>
                  <a:pt x="21600" y="2698"/>
                </a:cubicBezTo>
                <a:lnTo>
                  <a:pt x="21600" y="18902"/>
                </a:lnTo>
                <a:cubicBezTo>
                  <a:pt x="21600" y="19298"/>
                  <a:pt x="21600" y="19614"/>
                  <a:pt x="21592" y="19872"/>
                </a:cubicBezTo>
                <a:cubicBezTo>
                  <a:pt x="21585" y="20129"/>
                  <a:pt x="21570" y="20327"/>
                  <a:pt x="21540" y="20485"/>
                </a:cubicBezTo>
                <a:cubicBezTo>
                  <a:pt x="21502" y="20714"/>
                  <a:pt x="21442" y="20918"/>
                  <a:pt x="21365" y="21085"/>
                </a:cubicBezTo>
                <a:cubicBezTo>
                  <a:pt x="21289" y="21253"/>
                  <a:pt x="21196" y="21385"/>
                  <a:pt x="21092" y="21468"/>
                </a:cubicBezTo>
                <a:cubicBezTo>
                  <a:pt x="21020" y="21534"/>
                  <a:pt x="20929" y="21567"/>
                  <a:pt x="20812" y="21583"/>
                </a:cubicBezTo>
                <a:cubicBezTo>
                  <a:pt x="20695" y="21600"/>
                  <a:pt x="20550" y="21600"/>
                  <a:pt x="20370" y="21600"/>
                </a:cubicBezTo>
                <a:lnTo>
                  <a:pt x="1230" y="21600"/>
                </a:lnTo>
                <a:cubicBezTo>
                  <a:pt x="1050" y="21600"/>
                  <a:pt x="905" y="21600"/>
                  <a:pt x="788" y="21583"/>
                </a:cubicBezTo>
                <a:cubicBezTo>
                  <a:pt x="671" y="21567"/>
                  <a:pt x="580" y="21534"/>
                  <a:pt x="508" y="21468"/>
                </a:cubicBezTo>
                <a:cubicBezTo>
                  <a:pt x="404" y="21385"/>
                  <a:pt x="311" y="21253"/>
                  <a:pt x="235" y="21085"/>
                </a:cubicBezTo>
                <a:cubicBezTo>
                  <a:pt x="158" y="20918"/>
                  <a:pt x="98" y="20714"/>
                  <a:pt x="60" y="20485"/>
                </a:cubicBezTo>
                <a:cubicBezTo>
                  <a:pt x="30" y="20327"/>
                  <a:pt x="15" y="20129"/>
                  <a:pt x="8" y="19872"/>
                </a:cubicBezTo>
                <a:cubicBezTo>
                  <a:pt x="0" y="19614"/>
                  <a:pt x="0" y="19298"/>
                  <a:pt x="0" y="18902"/>
                </a:cubicBezTo>
                <a:lnTo>
                  <a:pt x="0" y="2698"/>
                </a:lnTo>
                <a:cubicBezTo>
                  <a:pt x="0" y="2302"/>
                  <a:pt x="0" y="1986"/>
                  <a:pt x="8" y="1728"/>
                </a:cubicBezTo>
                <a:cubicBezTo>
                  <a:pt x="15" y="1471"/>
                  <a:pt x="30" y="1273"/>
                  <a:pt x="60" y="1115"/>
                </a:cubicBezTo>
                <a:cubicBezTo>
                  <a:pt x="98" y="886"/>
                  <a:pt x="158" y="682"/>
                  <a:pt x="235" y="515"/>
                </a:cubicBezTo>
                <a:cubicBezTo>
                  <a:pt x="311" y="347"/>
                  <a:pt x="404" y="215"/>
                  <a:pt x="508" y="132"/>
                </a:cubicBezTo>
                <a:cubicBezTo>
                  <a:pt x="580" y="66"/>
                  <a:pt x="671" y="33"/>
                  <a:pt x="788" y="17"/>
                </a:cubicBezTo>
                <a:cubicBezTo>
                  <a:pt x="905" y="0"/>
                  <a:pt x="1050" y="0"/>
                  <a:pt x="1230" y="0"/>
                </a:cubicBezTo>
                <a:close/>
              </a:path>
            </a:pathLst>
          </a:custGeom>
          <a:solidFill>
            <a:schemeClr val="accent1"/>
          </a:solidFill>
          <a:ln w="12700">
            <a:miter lim="400000"/>
          </a:ln>
        </p:spPr>
        <p:txBody>
          <a:bodyPr lIns="0" tIns="0" rIns="0" bIns="0" anchor="ctr"/>
          <a:lstStyle/>
          <a:p>
            <a:pPr>
              <a:defRPr sz="3200">
                <a:solidFill>
                  <a:srgbClr val="FFFFFF"/>
                </a:solidFill>
              </a:defRPr>
            </a:pPr>
            <a:endParaRPr/>
          </a:p>
        </p:txBody>
      </p:sp>
      <p:sp>
        <p:nvSpPr>
          <p:cNvPr id="1293" name="Customer Success"/>
          <p:cNvSpPr txBox="1"/>
          <p:nvPr/>
        </p:nvSpPr>
        <p:spPr>
          <a:xfrm>
            <a:off x="15748910" y="2521974"/>
            <a:ext cx="3448755"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600">
                <a:solidFill>
                  <a:srgbClr val="FFFFFF"/>
                </a:solidFill>
              </a:defRPr>
            </a:lvl1pPr>
          </a:lstStyle>
          <a:p>
            <a:r>
              <a:rPr>
                <a:solidFill>
                  <a:schemeClr val="bg1"/>
                </a:solidFill>
              </a:rPr>
              <a:t>Customer Success</a:t>
            </a:r>
          </a:p>
        </p:txBody>
      </p:sp>
      <p:sp>
        <p:nvSpPr>
          <p:cNvPr id="1294" name="Graphic 90"/>
          <p:cNvSpPr/>
          <p:nvPr/>
        </p:nvSpPr>
        <p:spPr>
          <a:xfrm>
            <a:off x="17320905" y="2084325"/>
            <a:ext cx="304764" cy="290891"/>
          </a:xfrm>
          <a:custGeom>
            <a:avLst/>
            <a:gdLst/>
            <a:ahLst/>
            <a:cxnLst>
              <a:cxn ang="0">
                <a:pos x="wd2" y="hd2"/>
              </a:cxn>
              <a:cxn ang="5400000">
                <a:pos x="wd2" y="hd2"/>
              </a:cxn>
              <a:cxn ang="10800000">
                <a:pos x="wd2" y="hd2"/>
              </a:cxn>
              <a:cxn ang="16200000">
                <a:pos x="wd2" y="hd2"/>
              </a:cxn>
            </a:cxnLst>
            <a:rect l="0" t="0" r="r" b="b"/>
            <a:pathLst>
              <a:path w="21498" h="21495" extrusionOk="0">
                <a:moveTo>
                  <a:pt x="21465" y="8159"/>
                </a:moveTo>
                <a:cubicBezTo>
                  <a:pt x="21391" y="7919"/>
                  <a:pt x="21199" y="7739"/>
                  <a:pt x="20964" y="7688"/>
                </a:cubicBezTo>
                <a:lnTo>
                  <a:pt x="14578" y="6290"/>
                </a:lnTo>
                <a:lnTo>
                  <a:pt x="11334" y="357"/>
                </a:lnTo>
                <a:cubicBezTo>
                  <a:pt x="11151" y="19"/>
                  <a:pt x="10741" y="-100"/>
                  <a:pt x="10418" y="92"/>
                </a:cubicBezTo>
                <a:cubicBezTo>
                  <a:pt x="10416" y="93"/>
                  <a:pt x="10414" y="94"/>
                  <a:pt x="10412" y="95"/>
                </a:cubicBezTo>
                <a:cubicBezTo>
                  <a:pt x="10383" y="118"/>
                  <a:pt x="10356" y="143"/>
                  <a:pt x="10331" y="170"/>
                </a:cubicBezTo>
                <a:cubicBezTo>
                  <a:pt x="10300" y="194"/>
                  <a:pt x="10271" y="220"/>
                  <a:pt x="10244" y="250"/>
                </a:cubicBezTo>
                <a:cubicBezTo>
                  <a:pt x="10227" y="270"/>
                  <a:pt x="10210" y="292"/>
                  <a:pt x="10195" y="315"/>
                </a:cubicBezTo>
                <a:cubicBezTo>
                  <a:pt x="10185" y="330"/>
                  <a:pt x="10172" y="341"/>
                  <a:pt x="10163" y="357"/>
                </a:cubicBezTo>
                <a:lnTo>
                  <a:pt x="6919" y="6290"/>
                </a:lnTo>
                <a:lnTo>
                  <a:pt x="536" y="7688"/>
                </a:lnTo>
                <a:cubicBezTo>
                  <a:pt x="172" y="7767"/>
                  <a:pt x="-61" y="8139"/>
                  <a:pt x="14" y="8520"/>
                </a:cubicBezTo>
                <a:cubicBezTo>
                  <a:pt x="39" y="8642"/>
                  <a:pt x="93" y="8755"/>
                  <a:pt x="172" y="8847"/>
                </a:cubicBezTo>
                <a:lnTo>
                  <a:pt x="4556" y="13915"/>
                </a:lnTo>
                <a:lnTo>
                  <a:pt x="3851" y="20712"/>
                </a:lnTo>
                <a:cubicBezTo>
                  <a:pt x="3812" y="21098"/>
                  <a:pt x="4079" y="21445"/>
                  <a:pt x="4448" y="21487"/>
                </a:cubicBezTo>
                <a:cubicBezTo>
                  <a:pt x="4565" y="21500"/>
                  <a:pt x="4684" y="21481"/>
                  <a:pt x="4792" y="21430"/>
                </a:cubicBezTo>
                <a:lnTo>
                  <a:pt x="10748" y="18630"/>
                </a:lnTo>
                <a:lnTo>
                  <a:pt x="16701" y="21433"/>
                </a:lnTo>
                <a:cubicBezTo>
                  <a:pt x="16788" y="21474"/>
                  <a:pt x="16882" y="21495"/>
                  <a:pt x="16977" y="21495"/>
                </a:cubicBezTo>
                <a:cubicBezTo>
                  <a:pt x="17348" y="21495"/>
                  <a:pt x="17649" y="21180"/>
                  <a:pt x="17649" y="20791"/>
                </a:cubicBezTo>
                <a:cubicBezTo>
                  <a:pt x="17649" y="20766"/>
                  <a:pt x="17648" y="20740"/>
                  <a:pt x="17645" y="20715"/>
                </a:cubicBezTo>
                <a:lnTo>
                  <a:pt x="16940" y="13915"/>
                </a:lnTo>
                <a:lnTo>
                  <a:pt x="21324" y="8847"/>
                </a:lnTo>
                <a:cubicBezTo>
                  <a:pt x="21485" y="8661"/>
                  <a:pt x="21539" y="8398"/>
                  <a:pt x="21465" y="8159"/>
                </a:cubicBezTo>
                <a:close/>
                <a:moveTo>
                  <a:pt x="15742" y="13204"/>
                </a:moveTo>
                <a:cubicBezTo>
                  <a:pt x="15613" y="13353"/>
                  <a:pt x="15551" y="13553"/>
                  <a:pt x="15572" y="13753"/>
                </a:cubicBezTo>
                <a:lnTo>
                  <a:pt x="16183" y="19643"/>
                </a:lnTo>
                <a:lnTo>
                  <a:pt x="11024" y="17214"/>
                </a:lnTo>
                <a:cubicBezTo>
                  <a:pt x="10937" y="17174"/>
                  <a:pt x="10843" y="17154"/>
                  <a:pt x="10748" y="17156"/>
                </a:cubicBezTo>
                <a:lnTo>
                  <a:pt x="10748" y="2123"/>
                </a:lnTo>
                <a:lnTo>
                  <a:pt x="13559" y="7261"/>
                </a:lnTo>
                <a:cubicBezTo>
                  <a:pt x="13655" y="7436"/>
                  <a:pt x="13817" y="7559"/>
                  <a:pt x="14006" y="7600"/>
                </a:cubicBezTo>
                <a:lnTo>
                  <a:pt x="19541" y="8812"/>
                </a:ln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1295" name="Shape"/>
          <p:cNvSpPr/>
          <p:nvPr/>
        </p:nvSpPr>
        <p:spPr>
          <a:xfrm>
            <a:off x="19275975" y="1769314"/>
            <a:ext cx="3437732" cy="1567062"/>
          </a:xfrm>
          <a:custGeom>
            <a:avLst/>
            <a:gdLst/>
            <a:ahLst/>
            <a:cxnLst>
              <a:cxn ang="0">
                <a:pos x="wd2" y="hd2"/>
              </a:cxn>
              <a:cxn ang="5400000">
                <a:pos x="wd2" y="hd2"/>
              </a:cxn>
              <a:cxn ang="10800000">
                <a:pos x="wd2" y="hd2"/>
              </a:cxn>
              <a:cxn ang="16200000">
                <a:pos x="wd2" y="hd2"/>
              </a:cxn>
            </a:cxnLst>
            <a:rect l="0" t="0" r="r" b="b"/>
            <a:pathLst>
              <a:path w="21600" h="21600" extrusionOk="0">
                <a:moveTo>
                  <a:pt x="1230" y="0"/>
                </a:moveTo>
                <a:lnTo>
                  <a:pt x="20370" y="0"/>
                </a:lnTo>
                <a:cubicBezTo>
                  <a:pt x="20550" y="0"/>
                  <a:pt x="20695" y="0"/>
                  <a:pt x="20812" y="17"/>
                </a:cubicBezTo>
                <a:cubicBezTo>
                  <a:pt x="20929" y="33"/>
                  <a:pt x="21020" y="66"/>
                  <a:pt x="21092" y="132"/>
                </a:cubicBezTo>
                <a:cubicBezTo>
                  <a:pt x="21196" y="215"/>
                  <a:pt x="21289" y="347"/>
                  <a:pt x="21365" y="515"/>
                </a:cubicBezTo>
                <a:cubicBezTo>
                  <a:pt x="21442" y="682"/>
                  <a:pt x="21502" y="886"/>
                  <a:pt x="21540" y="1115"/>
                </a:cubicBezTo>
                <a:cubicBezTo>
                  <a:pt x="21570" y="1273"/>
                  <a:pt x="21585" y="1471"/>
                  <a:pt x="21592" y="1728"/>
                </a:cubicBezTo>
                <a:cubicBezTo>
                  <a:pt x="21600" y="1986"/>
                  <a:pt x="21600" y="2302"/>
                  <a:pt x="21600" y="2698"/>
                </a:cubicBezTo>
                <a:lnTo>
                  <a:pt x="21600" y="18902"/>
                </a:lnTo>
                <a:cubicBezTo>
                  <a:pt x="21600" y="19298"/>
                  <a:pt x="21600" y="19614"/>
                  <a:pt x="21592" y="19872"/>
                </a:cubicBezTo>
                <a:cubicBezTo>
                  <a:pt x="21585" y="20129"/>
                  <a:pt x="21570" y="20327"/>
                  <a:pt x="21540" y="20485"/>
                </a:cubicBezTo>
                <a:cubicBezTo>
                  <a:pt x="21502" y="20714"/>
                  <a:pt x="21442" y="20918"/>
                  <a:pt x="21365" y="21085"/>
                </a:cubicBezTo>
                <a:cubicBezTo>
                  <a:pt x="21289" y="21253"/>
                  <a:pt x="21196" y="21385"/>
                  <a:pt x="21092" y="21468"/>
                </a:cubicBezTo>
                <a:cubicBezTo>
                  <a:pt x="21020" y="21534"/>
                  <a:pt x="20929" y="21567"/>
                  <a:pt x="20812" y="21583"/>
                </a:cubicBezTo>
                <a:cubicBezTo>
                  <a:pt x="20695" y="21600"/>
                  <a:pt x="20550" y="21600"/>
                  <a:pt x="20370" y="21600"/>
                </a:cubicBezTo>
                <a:lnTo>
                  <a:pt x="1230" y="21600"/>
                </a:lnTo>
                <a:cubicBezTo>
                  <a:pt x="1050" y="21600"/>
                  <a:pt x="905" y="21600"/>
                  <a:pt x="788" y="21583"/>
                </a:cubicBezTo>
                <a:cubicBezTo>
                  <a:pt x="671" y="21567"/>
                  <a:pt x="580" y="21534"/>
                  <a:pt x="508" y="21468"/>
                </a:cubicBezTo>
                <a:cubicBezTo>
                  <a:pt x="404" y="21385"/>
                  <a:pt x="311" y="21253"/>
                  <a:pt x="235" y="21085"/>
                </a:cubicBezTo>
                <a:cubicBezTo>
                  <a:pt x="158" y="20918"/>
                  <a:pt x="98" y="20714"/>
                  <a:pt x="60" y="20485"/>
                </a:cubicBezTo>
                <a:cubicBezTo>
                  <a:pt x="30" y="20327"/>
                  <a:pt x="15" y="20129"/>
                  <a:pt x="8" y="19872"/>
                </a:cubicBezTo>
                <a:cubicBezTo>
                  <a:pt x="0" y="19614"/>
                  <a:pt x="0" y="19298"/>
                  <a:pt x="0" y="18902"/>
                </a:cubicBezTo>
                <a:lnTo>
                  <a:pt x="0" y="2698"/>
                </a:lnTo>
                <a:cubicBezTo>
                  <a:pt x="0" y="2302"/>
                  <a:pt x="0" y="1986"/>
                  <a:pt x="8" y="1728"/>
                </a:cubicBezTo>
                <a:cubicBezTo>
                  <a:pt x="15" y="1471"/>
                  <a:pt x="30" y="1273"/>
                  <a:pt x="60" y="1115"/>
                </a:cubicBezTo>
                <a:cubicBezTo>
                  <a:pt x="98" y="886"/>
                  <a:pt x="158" y="682"/>
                  <a:pt x="235" y="515"/>
                </a:cubicBezTo>
                <a:cubicBezTo>
                  <a:pt x="311" y="347"/>
                  <a:pt x="404" y="215"/>
                  <a:pt x="508" y="132"/>
                </a:cubicBezTo>
                <a:cubicBezTo>
                  <a:pt x="580" y="66"/>
                  <a:pt x="671" y="33"/>
                  <a:pt x="788" y="17"/>
                </a:cubicBezTo>
                <a:cubicBezTo>
                  <a:pt x="905" y="0"/>
                  <a:pt x="1050" y="0"/>
                  <a:pt x="1230" y="0"/>
                </a:cubicBezTo>
                <a:close/>
              </a:path>
            </a:pathLst>
          </a:custGeom>
          <a:solidFill>
            <a:schemeClr val="accent2"/>
          </a:solidFill>
          <a:ln w="12700">
            <a:miter lim="400000"/>
          </a:ln>
        </p:spPr>
        <p:txBody>
          <a:bodyPr lIns="0" tIns="0" rIns="0" bIns="0" anchor="ctr"/>
          <a:lstStyle/>
          <a:p>
            <a:pPr>
              <a:defRPr sz="3200">
                <a:solidFill>
                  <a:srgbClr val="FFFFFF"/>
                </a:solidFill>
              </a:defRPr>
            </a:pPr>
            <a:endParaRPr/>
          </a:p>
        </p:txBody>
      </p:sp>
      <p:sp>
        <p:nvSpPr>
          <p:cNvPr id="1296" name="Advocacy"/>
          <p:cNvSpPr txBox="1"/>
          <p:nvPr/>
        </p:nvSpPr>
        <p:spPr>
          <a:xfrm>
            <a:off x="19916334" y="2521974"/>
            <a:ext cx="218241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600">
                <a:solidFill>
                  <a:srgbClr val="FFFFFF"/>
                </a:solidFill>
              </a:defRPr>
            </a:lvl1pPr>
          </a:lstStyle>
          <a:p>
            <a:r>
              <a:rPr>
                <a:solidFill>
                  <a:schemeClr val="bg1"/>
                </a:solidFill>
              </a:rPr>
              <a:t>Advocacy</a:t>
            </a:r>
          </a:p>
        </p:txBody>
      </p:sp>
      <p:sp>
        <p:nvSpPr>
          <p:cNvPr id="1297" name="Graphic 235"/>
          <p:cNvSpPr/>
          <p:nvPr/>
        </p:nvSpPr>
        <p:spPr>
          <a:xfrm>
            <a:off x="20883706" y="2061674"/>
            <a:ext cx="304801" cy="304801"/>
          </a:xfrm>
          <a:custGeom>
            <a:avLst/>
            <a:gdLst/>
            <a:ahLst/>
            <a:cxnLst>
              <a:cxn ang="0">
                <a:pos x="wd2" y="hd2"/>
              </a:cxn>
              <a:cxn ang="5400000">
                <a:pos x="wd2" y="hd2"/>
              </a:cxn>
              <a:cxn ang="10800000">
                <a:pos x="wd2" y="hd2"/>
              </a:cxn>
              <a:cxn ang="16200000">
                <a:pos x="wd2" y="hd2"/>
              </a:cxn>
            </a:cxnLst>
            <a:rect l="0" t="0" r="r" b="b"/>
            <a:pathLst>
              <a:path w="21600" h="21600" extrusionOk="0">
                <a:moveTo>
                  <a:pt x="19638" y="15976"/>
                </a:moveTo>
                <a:lnTo>
                  <a:pt x="16820" y="14693"/>
                </a:lnTo>
                <a:cubicBezTo>
                  <a:pt x="16504" y="14549"/>
                  <a:pt x="16232" y="14324"/>
                  <a:pt x="16032" y="14040"/>
                </a:cubicBezTo>
                <a:cubicBezTo>
                  <a:pt x="15838" y="13764"/>
                  <a:pt x="15823" y="13401"/>
                  <a:pt x="15994" y="13110"/>
                </a:cubicBezTo>
                <a:cubicBezTo>
                  <a:pt x="16618" y="12024"/>
                  <a:pt x="16945" y="10793"/>
                  <a:pt x="16943" y="9540"/>
                </a:cubicBezTo>
                <a:cubicBezTo>
                  <a:pt x="16943" y="7144"/>
                  <a:pt x="15774" y="4725"/>
                  <a:pt x="13163" y="4725"/>
                </a:cubicBezTo>
                <a:cubicBezTo>
                  <a:pt x="12844" y="4724"/>
                  <a:pt x="12526" y="4764"/>
                  <a:pt x="12218" y="4844"/>
                </a:cubicBezTo>
                <a:cubicBezTo>
                  <a:pt x="12218" y="4835"/>
                  <a:pt x="12218" y="4825"/>
                  <a:pt x="12218" y="4815"/>
                </a:cubicBezTo>
                <a:cubicBezTo>
                  <a:pt x="12218" y="2419"/>
                  <a:pt x="11049" y="0"/>
                  <a:pt x="8438" y="0"/>
                </a:cubicBezTo>
                <a:cubicBezTo>
                  <a:pt x="5826" y="0"/>
                  <a:pt x="4658" y="2419"/>
                  <a:pt x="4658" y="4815"/>
                </a:cubicBezTo>
                <a:cubicBezTo>
                  <a:pt x="4654" y="6069"/>
                  <a:pt x="4982" y="7301"/>
                  <a:pt x="5607" y="8387"/>
                </a:cubicBezTo>
                <a:cubicBezTo>
                  <a:pt x="5776" y="8677"/>
                  <a:pt x="5761" y="9040"/>
                  <a:pt x="5568" y="9315"/>
                </a:cubicBezTo>
                <a:cubicBezTo>
                  <a:pt x="5368" y="9599"/>
                  <a:pt x="5096" y="9824"/>
                  <a:pt x="4780" y="9968"/>
                </a:cubicBezTo>
                <a:lnTo>
                  <a:pt x="1962" y="11251"/>
                </a:lnTo>
                <a:cubicBezTo>
                  <a:pt x="768" y="11796"/>
                  <a:pt x="2" y="12986"/>
                  <a:pt x="0" y="14299"/>
                </a:cubicBezTo>
                <a:lnTo>
                  <a:pt x="0" y="15165"/>
                </a:lnTo>
                <a:cubicBezTo>
                  <a:pt x="0" y="15878"/>
                  <a:pt x="608" y="16353"/>
                  <a:pt x="3696" y="16663"/>
                </a:cubicBezTo>
                <a:cubicBezTo>
                  <a:pt x="3719" y="16663"/>
                  <a:pt x="3741" y="16663"/>
                  <a:pt x="3763" y="16663"/>
                </a:cubicBezTo>
                <a:cubicBezTo>
                  <a:pt x="4136" y="16682"/>
                  <a:pt x="4453" y="16395"/>
                  <a:pt x="4472" y="16022"/>
                </a:cubicBezTo>
                <a:cubicBezTo>
                  <a:pt x="4491" y="15649"/>
                  <a:pt x="4203" y="15332"/>
                  <a:pt x="3831" y="15313"/>
                </a:cubicBezTo>
                <a:cubicBezTo>
                  <a:pt x="2990" y="15262"/>
                  <a:pt x="2158" y="15116"/>
                  <a:pt x="1350" y="14878"/>
                </a:cubicBezTo>
                <a:lnTo>
                  <a:pt x="1350" y="14299"/>
                </a:lnTo>
                <a:cubicBezTo>
                  <a:pt x="1351" y="13516"/>
                  <a:pt x="1808" y="12805"/>
                  <a:pt x="2520" y="12479"/>
                </a:cubicBezTo>
                <a:lnTo>
                  <a:pt x="5339" y="11197"/>
                </a:lnTo>
                <a:cubicBezTo>
                  <a:pt x="5874" y="10954"/>
                  <a:pt x="6334" y="10572"/>
                  <a:pt x="6672" y="10091"/>
                </a:cubicBezTo>
                <a:cubicBezTo>
                  <a:pt x="7179" y="9377"/>
                  <a:pt x="7213" y="8430"/>
                  <a:pt x="6758" y="7681"/>
                </a:cubicBezTo>
                <a:cubicBezTo>
                  <a:pt x="6265" y="6807"/>
                  <a:pt x="6006" y="5819"/>
                  <a:pt x="6008" y="4815"/>
                </a:cubicBezTo>
                <a:cubicBezTo>
                  <a:pt x="6008" y="4236"/>
                  <a:pt x="6124" y="1350"/>
                  <a:pt x="8438" y="1350"/>
                </a:cubicBezTo>
                <a:cubicBezTo>
                  <a:pt x="10751" y="1350"/>
                  <a:pt x="10868" y="4236"/>
                  <a:pt x="10868" y="4815"/>
                </a:cubicBezTo>
                <a:cubicBezTo>
                  <a:pt x="10864" y="5089"/>
                  <a:pt x="10841" y="5362"/>
                  <a:pt x="10800" y="5633"/>
                </a:cubicBezTo>
                <a:cubicBezTo>
                  <a:pt x="9827" y="6695"/>
                  <a:pt x="9317" y="8101"/>
                  <a:pt x="9383" y="9540"/>
                </a:cubicBezTo>
                <a:cubicBezTo>
                  <a:pt x="9379" y="10794"/>
                  <a:pt x="9707" y="12026"/>
                  <a:pt x="10332" y="13112"/>
                </a:cubicBezTo>
                <a:cubicBezTo>
                  <a:pt x="10502" y="13403"/>
                  <a:pt x="10487" y="13766"/>
                  <a:pt x="10293" y="14042"/>
                </a:cubicBezTo>
                <a:cubicBezTo>
                  <a:pt x="10093" y="14326"/>
                  <a:pt x="9821" y="14551"/>
                  <a:pt x="9505" y="14695"/>
                </a:cubicBezTo>
                <a:lnTo>
                  <a:pt x="6687" y="15978"/>
                </a:lnTo>
                <a:cubicBezTo>
                  <a:pt x="5494" y="16522"/>
                  <a:pt x="4728" y="17712"/>
                  <a:pt x="4725" y="19024"/>
                </a:cubicBezTo>
                <a:lnTo>
                  <a:pt x="4725" y="19890"/>
                </a:lnTo>
                <a:cubicBezTo>
                  <a:pt x="4725" y="20313"/>
                  <a:pt x="4725" y="21600"/>
                  <a:pt x="13163" y="21600"/>
                </a:cubicBezTo>
                <a:cubicBezTo>
                  <a:pt x="21600" y="21600"/>
                  <a:pt x="21600" y="20313"/>
                  <a:pt x="21600" y="19890"/>
                </a:cubicBezTo>
                <a:lnTo>
                  <a:pt x="21600" y="19024"/>
                </a:lnTo>
                <a:cubicBezTo>
                  <a:pt x="21598" y="17711"/>
                  <a:pt x="20832" y="16521"/>
                  <a:pt x="19638" y="15976"/>
                </a:cubicBezTo>
                <a:close/>
              </a:path>
            </a:pathLst>
          </a:custGeom>
          <a:solidFill>
            <a:srgbClr val="F7F5F6"/>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sp>
        <p:nvSpPr>
          <p:cNvPr id="1300" name="Venn diagram"/>
          <p:cNvSpPr txBox="1"/>
          <p:nvPr/>
        </p:nvSpPr>
        <p:spPr>
          <a:xfrm>
            <a:off x="4136349" y="1548766"/>
            <a:ext cx="16111302" cy="8104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4600">
                <a:solidFill>
                  <a:srgbClr val="000000"/>
                </a:solidFill>
              </a:defRPr>
            </a:lvl1pPr>
          </a:lstStyle>
          <a:p>
            <a:r>
              <a:rPr dirty="0">
                <a:solidFill>
                  <a:schemeClr val="tx1"/>
                </a:solidFill>
              </a:rPr>
              <a:t>Customer Journey Map with Marketing Channels</a:t>
            </a:r>
          </a:p>
        </p:txBody>
      </p:sp>
      <p:sp>
        <p:nvSpPr>
          <p:cNvPr id="1301" name="Line"/>
          <p:cNvSpPr/>
          <p:nvPr/>
        </p:nvSpPr>
        <p:spPr>
          <a:xfrm flipV="1">
            <a:off x="1623607" y="10040630"/>
            <a:ext cx="21284074" cy="0"/>
          </a:xfrm>
          <a:prstGeom prst="line">
            <a:avLst/>
          </a:prstGeom>
          <a:ln w="50800">
            <a:solidFill>
              <a:srgbClr val="A7A7A7"/>
            </a:solidFill>
            <a:tailEnd type="triangle"/>
          </a:ln>
        </p:spPr>
        <p:txBody>
          <a:bodyPr lIns="45718" tIns="45718" rIns="45718" bIns="45718"/>
          <a:lstStyle/>
          <a:p>
            <a:pPr>
              <a:defRPr>
                <a:solidFill>
                  <a:srgbClr val="525455"/>
                </a:solidFill>
              </a:defRPr>
            </a:pPr>
            <a:endParaRPr/>
          </a:p>
        </p:txBody>
      </p:sp>
      <p:sp>
        <p:nvSpPr>
          <p:cNvPr id="1302" name="Line"/>
          <p:cNvSpPr/>
          <p:nvPr/>
        </p:nvSpPr>
        <p:spPr>
          <a:xfrm rot="5400000">
            <a:off x="11805702" y="498051"/>
            <a:ext cx="751891" cy="21083136"/>
          </a:xfrm>
          <a:custGeom>
            <a:avLst/>
            <a:gdLst/>
            <a:ahLst/>
            <a:cxnLst>
              <a:cxn ang="0">
                <a:pos x="wd2" y="hd2"/>
              </a:cxn>
              <a:cxn ang="5400000">
                <a:pos x="wd2" y="hd2"/>
              </a:cxn>
              <a:cxn ang="10800000">
                <a:pos x="wd2" y="hd2"/>
              </a:cxn>
              <a:cxn ang="16200000">
                <a:pos x="wd2" y="hd2"/>
              </a:cxn>
            </a:cxnLst>
            <a:rect l="0" t="0" r="r" b="b"/>
            <a:pathLst>
              <a:path w="21600" h="21597" extrusionOk="0">
                <a:moveTo>
                  <a:pt x="13" y="21596"/>
                </a:moveTo>
                <a:lnTo>
                  <a:pt x="9790" y="21596"/>
                </a:lnTo>
                <a:cubicBezTo>
                  <a:pt x="11407" y="21600"/>
                  <a:pt x="12989" y="21578"/>
                  <a:pt x="14123" y="21537"/>
                </a:cubicBezTo>
                <a:cubicBezTo>
                  <a:pt x="15046" y="21504"/>
                  <a:pt x="15601" y="21459"/>
                  <a:pt x="15687" y="21413"/>
                </a:cubicBezTo>
                <a:lnTo>
                  <a:pt x="15687" y="11021"/>
                </a:lnTo>
                <a:cubicBezTo>
                  <a:pt x="15796" y="10967"/>
                  <a:pt x="16391" y="10916"/>
                  <a:pt x="17382" y="10875"/>
                </a:cubicBezTo>
                <a:cubicBezTo>
                  <a:pt x="18467" y="10830"/>
                  <a:pt x="19960" y="10800"/>
                  <a:pt x="21600" y="10790"/>
                </a:cubicBezTo>
                <a:cubicBezTo>
                  <a:pt x="20179" y="10789"/>
                  <a:pt x="18813" y="10770"/>
                  <a:pt x="17740" y="10737"/>
                </a:cubicBezTo>
                <a:cubicBezTo>
                  <a:pt x="16383" y="10695"/>
                  <a:pt x="15606" y="10634"/>
                  <a:pt x="15613" y="10570"/>
                </a:cubicBezTo>
                <a:lnTo>
                  <a:pt x="15613" y="199"/>
                </a:lnTo>
                <a:cubicBezTo>
                  <a:pt x="15656" y="148"/>
                  <a:pt x="15122" y="98"/>
                  <a:pt x="14129" y="60"/>
                </a:cubicBezTo>
                <a:cubicBezTo>
                  <a:pt x="13138" y="23"/>
                  <a:pt x="11771" y="1"/>
                  <a:pt x="10330" y="0"/>
                </a:cubicBezTo>
                <a:lnTo>
                  <a:pt x="0" y="0"/>
                </a:lnTo>
              </a:path>
            </a:pathLst>
          </a:custGeom>
          <a:ln w="25400">
            <a:solidFill>
              <a:srgbClr val="A7A7A7"/>
            </a:solidFill>
            <a:miter lim="400000"/>
          </a:ln>
        </p:spPr>
        <p:txBody>
          <a:bodyPr lIns="0" tIns="0" rIns="0" bIns="0" anchor="ctr"/>
          <a:lstStyle/>
          <a:p>
            <a:pPr>
              <a:defRPr sz="3200">
                <a:solidFill>
                  <a:srgbClr val="FFFFFF"/>
                </a:solidFill>
              </a:defRPr>
            </a:pPr>
            <a:endParaRPr/>
          </a:p>
        </p:txBody>
      </p:sp>
      <p:sp>
        <p:nvSpPr>
          <p:cNvPr id="1303" name="Venn diagram"/>
          <p:cNvSpPr txBox="1"/>
          <p:nvPr/>
        </p:nvSpPr>
        <p:spPr>
          <a:xfrm>
            <a:off x="10715268" y="11639236"/>
            <a:ext cx="2896953"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000000"/>
                </a:solidFill>
              </a:defRPr>
            </a:lvl1pPr>
          </a:lstStyle>
          <a:p>
            <a:r>
              <a:rPr>
                <a:solidFill>
                  <a:schemeClr val="tx1"/>
                </a:solidFill>
              </a:rPr>
              <a:t>Channels</a:t>
            </a:r>
          </a:p>
        </p:txBody>
      </p:sp>
      <p:sp>
        <p:nvSpPr>
          <p:cNvPr id="1304" name="Venn diagram"/>
          <p:cNvSpPr txBox="1"/>
          <p:nvPr/>
        </p:nvSpPr>
        <p:spPr>
          <a:xfrm>
            <a:off x="18600811" y="10191436"/>
            <a:ext cx="400301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535353"/>
                </a:solidFill>
                <a:latin typeface="+mn-lt"/>
                <a:ea typeface="+mn-ea"/>
                <a:cs typeface="+mn-cs"/>
                <a:sym typeface="DM Sans Regular"/>
              </a:defRPr>
            </a:lvl1pPr>
          </a:lstStyle>
          <a:p>
            <a:r>
              <a:rPr dirty="0">
                <a:solidFill>
                  <a:schemeClr val="tx2"/>
                </a:solidFill>
              </a:rPr>
              <a:t>Customer Journey Path</a:t>
            </a:r>
          </a:p>
        </p:txBody>
      </p:sp>
      <p:sp>
        <p:nvSpPr>
          <p:cNvPr id="1305" name="Line"/>
          <p:cNvSpPr/>
          <p:nvPr/>
        </p:nvSpPr>
        <p:spPr>
          <a:xfrm>
            <a:off x="1646439" y="10101722"/>
            <a:ext cx="0" cy="412263"/>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06" name="Line"/>
          <p:cNvSpPr/>
          <p:nvPr/>
        </p:nvSpPr>
        <p:spPr>
          <a:xfrm>
            <a:off x="22728439" y="10101722"/>
            <a:ext cx="0" cy="412263"/>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07" name="Line"/>
          <p:cNvSpPr/>
          <p:nvPr/>
        </p:nvSpPr>
        <p:spPr>
          <a:xfrm>
            <a:off x="9539352" y="3117204"/>
            <a:ext cx="0" cy="6737977"/>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08" name="Line"/>
          <p:cNvSpPr/>
          <p:nvPr/>
        </p:nvSpPr>
        <p:spPr>
          <a:xfrm>
            <a:off x="6904102" y="3117204"/>
            <a:ext cx="0" cy="673797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09" name="Line"/>
          <p:cNvSpPr/>
          <p:nvPr/>
        </p:nvSpPr>
        <p:spPr>
          <a:xfrm>
            <a:off x="4268852" y="3117204"/>
            <a:ext cx="0" cy="673797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10" name="Line"/>
          <p:cNvSpPr/>
          <p:nvPr/>
        </p:nvSpPr>
        <p:spPr>
          <a:xfrm>
            <a:off x="1633602" y="3117204"/>
            <a:ext cx="0" cy="6737978"/>
          </a:xfrm>
          <a:prstGeom prst="line">
            <a:avLst/>
          </a:prstGeom>
          <a:ln w="25400">
            <a:solidFill>
              <a:srgbClr val="C3C5BE"/>
            </a:solidFill>
            <a:custDash>
              <a:ds d="200000" sp="200000"/>
            </a:custDash>
            <a:miter lim="400000"/>
          </a:ln>
        </p:spPr>
        <p:txBody>
          <a:bodyPr lIns="45718" tIns="45718" rIns="45718" bIns="45718"/>
          <a:lstStyle/>
          <a:p>
            <a:pPr>
              <a:defRPr>
                <a:solidFill>
                  <a:srgbClr val="525455"/>
                </a:solidFill>
              </a:defRPr>
            </a:pPr>
            <a:endParaRPr/>
          </a:p>
        </p:txBody>
      </p:sp>
      <p:sp>
        <p:nvSpPr>
          <p:cNvPr id="1311" name="Line"/>
          <p:cNvSpPr/>
          <p:nvPr/>
        </p:nvSpPr>
        <p:spPr>
          <a:xfrm>
            <a:off x="17445102" y="3117204"/>
            <a:ext cx="0" cy="6737977"/>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12" name="Line"/>
          <p:cNvSpPr/>
          <p:nvPr/>
        </p:nvSpPr>
        <p:spPr>
          <a:xfrm>
            <a:off x="14809852" y="3117204"/>
            <a:ext cx="0" cy="673797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13" name="Line"/>
          <p:cNvSpPr/>
          <p:nvPr/>
        </p:nvSpPr>
        <p:spPr>
          <a:xfrm>
            <a:off x="12174602" y="3117204"/>
            <a:ext cx="0" cy="673797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14" name="Line"/>
          <p:cNvSpPr/>
          <p:nvPr/>
        </p:nvSpPr>
        <p:spPr>
          <a:xfrm>
            <a:off x="22715602" y="3117204"/>
            <a:ext cx="0" cy="6737977"/>
          </a:xfrm>
          <a:prstGeom prst="line">
            <a:avLst/>
          </a:prstGeom>
          <a:ln w="25400">
            <a:solidFill>
              <a:srgbClr val="C3C5BE"/>
            </a:solidFill>
            <a:custDash>
              <a:ds d="200000" sp="200000"/>
            </a:custDash>
            <a:miter lim="400000"/>
          </a:ln>
        </p:spPr>
        <p:txBody>
          <a:bodyPr lIns="45718" tIns="45718" rIns="45718" bIns="45718"/>
          <a:lstStyle/>
          <a:p>
            <a:pPr>
              <a:defRPr>
                <a:solidFill>
                  <a:srgbClr val="525455"/>
                </a:solidFill>
              </a:defRPr>
            </a:pPr>
            <a:endParaRPr/>
          </a:p>
        </p:txBody>
      </p:sp>
      <p:sp>
        <p:nvSpPr>
          <p:cNvPr id="1315" name="Line"/>
          <p:cNvSpPr/>
          <p:nvPr/>
        </p:nvSpPr>
        <p:spPr>
          <a:xfrm>
            <a:off x="20080352" y="3117204"/>
            <a:ext cx="0" cy="6737978"/>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1316" name="Rounded Rectangle"/>
          <p:cNvSpPr/>
          <p:nvPr/>
        </p:nvSpPr>
        <p:spPr>
          <a:xfrm>
            <a:off x="9596132" y="3085820"/>
            <a:ext cx="2515974" cy="1087608"/>
          </a:xfrm>
          <a:prstGeom prst="roundRect">
            <a:avLst>
              <a:gd name="adj" fmla="val 6716"/>
            </a:avLst>
          </a:pr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1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657373"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New Customer</a:t>
            </a:r>
          </a:p>
          <a:p>
            <a:pPr>
              <a:defRPr sz="1600">
                <a:solidFill>
                  <a:srgbClr val="FFFFFF"/>
                </a:solidFill>
                <a:latin typeface="+mn-lt"/>
                <a:ea typeface="+mn-ea"/>
                <a:cs typeface="+mn-cs"/>
                <a:sym typeface="DM Sans Regular"/>
              </a:defRPr>
            </a:pPr>
            <a:r>
              <a:rPr>
                <a:solidFill>
                  <a:schemeClr val="bg1"/>
                </a:solidFill>
              </a:rPr>
              <a:t>On board</a:t>
            </a:r>
          </a:p>
        </p:txBody>
      </p:sp>
      <p:sp>
        <p:nvSpPr>
          <p:cNvPr id="1318" name="Rounded Rectangle"/>
          <p:cNvSpPr/>
          <p:nvPr/>
        </p:nvSpPr>
        <p:spPr>
          <a:xfrm>
            <a:off x="1685857" y="3085820"/>
            <a:ext cx="2515974" cy="1087608"/>
          </a:xfrm>
          <a:prstGeom prst="roundRect">
            <a:avLst>
              <a:gd name="adj" fmla="val 6716"/>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1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47098"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Unidentified</a:t>
            </a:r>
          </a:p>
          <a:p>
            <a:pPr>
              <a:defRPr sz="1600">
                <a:solidFill>
                  <a:srgbClr val="FFFFFF"/>
                </a:solidFill>
                <a:latin typeface="+mn-lt"/>
                <a:ea typeface="+mn-ea"/>
                <a:cs typeface="+mn-cs"/>
                <a:sym typeface="DM Sans Regular"/>
              </a:defRPr>
            </a:pPr>
            <a:r>
              <a:rPr>
                <a:solidFill>
                  <a:schemeClr val="bg1"/>
                </a:solidFill>
              </a:rPr>
              <a:t>Reach</a:t>
            </a:r>
          </a:p>
        </p:txBody>
      </p:sp>
      <p:sp>
        <p:nvSpPr>
          <p:cNvPr id="1320" name="Rounded Rectangle"/>
          <p:cNvSpPr/>
          <p:nvPr/>
        </p:nvSpPr>
        <p:spPr>
          <a:xfrm>
            <a:off x="4322615" y="3085820"/>
            <a:ext cx="2515974" cy="1087608"/>
          </a:xfrm>
          <a:prstGeom prst="roundRect">
            <a:avLst>
              <a:gd name="adj" fmla="val 6716"/>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2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383857"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Identified</a:t>
            </a:r>
          </a:p>
          <a:p>
            <a:pPr>
              <a:defRPr sz="1600">
                <a:solidFill>
                  <a:srgbClr val="FFFFFF"/>
                </a:solidFill>
                <a:latin typeface="+mn-lt"/>
                <a:ea typeface="+mn-ea"/>
                <a:cs typeface="+mn-cs"/>
                <a:sym typeface="DM Sans Regular"/>
              </a:defRPr>
            </a:pPr>
            <a:r>
              <a:rPr>
                <a:solidFill>
                  <a:schemeClr val="bg1"/>
                </a:solidFill>
              </a:rPr>
              <a:t>Nurture</a:t>
            </a:r>
          </a:p>
        </p:txBody>
      </p:sp>
      <p:sp>
        <p:nvSpPr>
          <p:cNvPr id="1322" name="Rounded Rectangle"/>
          <p:cNvSpPr/>
          <p:nvPr/>
        </p:nvSpPr>
        <p:spPr>
          <a:xfrm>
            <a:off x="6959373" y="3085820"/>
            <a:ext cx="2515974" cy="1087608"/>
          </a:xfrm>
          <a:prstGeom prst="roundRect">
            <a:avLst>
              <a:gd name="adj" fmla="val 6716"/>
            </a:avLst>
          </a:pr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2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020614" y="3298681"/>
            <a:ext cx="239349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Lead</a:t>
            </a:r>
          </a:p>
          <a:p>
            <a:pPr>
              <a:defRPr sz="1600">
                <a:solidFill>
                  <a:srgbClr val="FFFFFF"/>
                </a:solidFill>
                <a:latin typeface="+mn-lt"/>
                <a:ea typeface="+mn-ea"/>
                <a:cs typeface="+mn-cs"/>
                <a:sym typeface="DM Sans Regular"/>
              </a:defRPr>
            </a:pPr>
            <a:r>
              <a:rPr>
                <a:solidFill>
                  <a:schemeClr val="bg1"/>
                </a:solidFill>
              </a:rPr>
              <a:t>Convert</a:t>
            </a:r>
          </a:p>
        </p:txBody>
      </p:sp>
      <p:sp>
        <p:nvSpPr>
          <p:cNvPr id="1324" name="Rounded Rectangle"/>
          <p:cNvSpPr/>
          <p:nvPr/>
        </p:nvSpPr>
        <p:spPr>
          <a:xfrm>
            <a:off x="12232890" y="3085820"/>
            <a:ext cx="2515974" cy="1087608"/>
          </a:xfrm>
          <a:prstGeom prst="roundRect">
            <a:avLst>
              <a:gd name="adj" fmla="val 6716"/>
            </a:avLst>
          </a:pr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2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2294131"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Upsell</a:t>
            </a:r>
          </a:p>
          <a:p>
            <a:pPr>
              <a:defRPr sz="1600">
                <a:solidFill>
                  <a:srgbClr val="FFFFFF"/>
                </a:solidFill>
                <a:latin typeface="+mn-lt"/>
                <a:ea typeface="+mn-ea"/>
                <a:cs typeface="+mn-cs"/>
                <a:sym typeface="DM Sans Regular"/>
              </a:defRPr>
            </a:pPr>
            <a:r>
              <a:rPr>
                <a:solidFill>
                  <a:schemeClr val="bg1"/>
                </a:solidFill>
              </a:rPr>
              <a:t>Identify</a:t>
            </a:r>
          </a:p>
        </p:txBody>
      </p:sp>
      <p:sp>
        <p:nvSpPr>
          <p:cNvPr id="1326" name="Rounded Rectangle"/>
          <p:cNvSpPr/>
          <p:nvPr/>
        </p:nvSpPr>
        <p:spPr>
          <a:xfrm>
            <a:off x="14869648" y="3085820"/>
            <a:ext cx="2515975" cy="1087608"/>
          </a:xfrm>
          <a:prstGeom prst="roundRect">
            <a:avLst>
              <a:gd name="adj" fmla="val 6716"/>
            </a:avLst>
          </a:pr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2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4930890"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Retain</a:t>
            </a:r>
          </a:p>
          <a:p>
            <a:pPr>
              <a:defRPr sz="1600">
                <a:solidFill>
                  <a:srgbClr val="FFFFFF"/>
                </a:solidFill>
                <a:latin typeface="+mn-lt"/>
                <a:ea typeface="+mn-ea"/>
                <a:cs typeface="+mn-cs"/>
                <a:sym typeface="DM Sans Regular"/>
              </a:defRPr>
            </a:pPr>
            <a:r>
              <a:rPr>
                <a:solidFill>
                  <a:schemeClr val="bg1"/>
                </a:solidFill>
              </a:rPr>
              <a:t>Engage and Resell</a:t>
            </a:r>
          </a:p>
        </p:txBody>
      </p:sp>
      <p:sp>
        <p:nvSpPr>
          <p:cNvPr id="1328" name="Rounded Rectangle"/>
          <p:cNvSpPr/>
          <p:nvPr/>
        </p:nvSpPr>
        <p:spPr>
          <a:xfrm>
            <a:off x="17506407" y="3085820"/>
            <a:ext cx="2515974" cy="1087608"/>
          </a:xfrm>
          <a:prstGeom prst="roundRect">
            <a:avLst>
              <a:gd name="adj" fmla="val 6716"/>
            </a:avLst>
          </a:prstGeom>
          <a:solidFill>
            <a:schemeClr val="accent4"/>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2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567648"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Churn</a:t>
            </a:r>
          </a:p>
          <a:p>
            <a:pPr>
              <a:defRPr sz="1600">
                <a:solidFill>
                  <a:srgbClr val="FFFFFF"/>
                </a:solidFill>
                <a:latin typeface="+mn-lt"/>
                <a:ea typeface="+mn-ea"/>
                <a:cs typeface="+mn-cs"/>
                <a:sym typeface="DM Sans Regular"/>
              </a:defRPr>
            </a:pPr>
            <a:r>
              <a:rPr>
                <a:solidFill>
                  <a:schemeClr val="bg1"/>
                </a:solidFill>
              </a:rPr>
              <a:t>Identify and Act</a:t>
            </a:r>
          </a:p>
        </p:txBody>
      </p:sp>
      <p:sp>
        <p:nvSpPr>
          <p:cNvPr id="1330" name="Rounded Rectangle"/>
          <p:cNvSpPr/>
          <p:nvPr/>
        </p:nvSpPr>
        <p:spPr>
          <a:xfrm>
            <a:off x="20143165" y="3085820"/>
            <a:ext cx="2515975" cy="1087608"/>
          </a:xfrm>
          <a:prstGeom prst="roundRect">
            <a:avLst>
              <a:gd name="adj" fmla="val 6716"/>
            </a:avLst>
          </a:prstGeom>
          <a:solidFill>
            <a:schemeClr val="accent4"/>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3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0204407" y="3298681"/>
            <a:ext cx="23934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defRPr sz="2000">
                <a:solidFill>
                  <a:srgbClr val="FFFFFF"/>
                </a:solidFill>
                <a:latin typeface="DM Sans Bold"/>
                <a:ea typeface="DM Sans Bold"/>
                <a:cs typeface="DM Sans Bold"/>
                <a:sym typeface="DM Sans Bold"/>
              </a:defRPr>
            </a:pPr>
            <a:r>
              <a:rPr>
                <a:solidFill>
                  <a:schemeClr val="bg1"/>
                </a:solidFill>
              </a:rPr>
              <a:t>Winback</a:t>
            </a:r>
          </a:p>
          <a:p>
            <a:pPr>
              <a:defRPr sz="1600">
                <a:solidFill>
                  <a:srgbClr val="FFFFFF"/>
                </a:solidFill>
                <a:latin typeface="+mn-lt"/>
                <a:ea typeface="+mn-ea"/>
                <a:cs typeface="+mn-cs"/>
                <a:sym typeface="DM Sans Regular"/>
              </a:defRPr>
            </a:pPr>
            <a:r>
              <a:rPr>
                <a:solidFill>
                  <a:schemeClr val="bg1"/>
                </a:solidFill>
              </a:rPr>
              <a:t>Humble approach</a:t>
            </a:r>
          </a:p>
        </p:txBody>
      </p:sp>
      <p:sp>
        <p:nvSpPr>
          <p:cNvPr id="1332" name="Line"/>
          <p:cNvSpPr/>
          <p:nvPr/>
        </p:nvSpPr>
        <p:spPr>
          <a:xfrm>
            <a:off x="2359769" y="9507346"/>
            <a:ext cx="0" cy="540235"/>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33" name="Line"/>
          <p:cNvSpPr/>
          <p:nvPr/>
        </p:nvSpPr>
        <p:spPr>
          <a:xfrm>
            <a:off x="2962530"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34" name="Line"/>
          <p:cNvSpPr/>
          <p:nvPr/>
        </p:nvSpPr>
        <p:spPr>
          <a:xfrm>
            <a:off x="3572802"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35" name="Rounded Rectangle"/>
          <p:cNvSpPr/>
          <p:nvPr/>
        </p:nvSpPr>
        <p:spPr>
          <a:xfrm>
            <a:off x="2127724" y="7835019"/>
            <a:ext cx="474469" cy="1686476"/>
          </a:xfrm>
          <a:prstGeom prst="roundRect">
            <a:avLst>
              <a:gd name="adj" fmla="val 50000"/>
            </a:avLst>
          </a:pr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36" name="Venn diagram"/>
          <p:cNvSpPr txBox="1"/>
          <p:nvPr/>
        </p:nvSpPr>
        <p:spPr>
          <a:xfrm rot="16200000">
            <a:off x="1673331" y="8488462"/>
            <a:ext cx="1343763"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Display Ads</a:t>
            </a:r>
          </a:p>
        </p:txBody>
      </p:sp>
      <p:sp>
        <p:nvSpPr>
          <p:cNvPr id="1337" name="Rounded Rectangle"/>
          <p:cNvSpPr/>
          <p:nvPr/>
        </p:nvSpPr>
        <p:spPr>
          <a:xfrm>
            <a:off x="2725296" y="8336084"/>
            <a:ext cx="474469" cy="1185411"/>
          </a:xfrm>
          <a:prstGeom prst="roundRect">
            <a:avLst>
              <a:gd name="adj" fmla="val 50000"/>
            </a:avLst>
          </a:pr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38" name="Venn diagram"/>
          <p:cNvSpPr txBox="1"/>
          <p:nvPr/>
        </p:nvSpPr>
        <p:spPr>
          <a:xfrm rot="16200000">
            <a:off x="2500524" y="8718082"/>
            <a:ext cx="884522"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Events</a:t>
            </a:r>
          </a:p>
        </p:txBody>
      </p:sp>
      <p:sp>
        <p:nvSpPr>
          <p:cNvPr id="1339" name="Rounded Rectangle"/>
          <p:cNvSpPr/>
          <p:nvPr/>
        </p:nvSpPr>
        <p:spPr>
          <a:xfrm>
            <a:off x="3322869" y="8608441"/>
            <a:ext cx="474468" cy="913054"/>
          </a:xfrm>
          <a:prstGeom prst="roundRect">
            <a:avLst>
              <a:gd name="adj" fmla="val 50000"/>
            </a:avLst>
          </a:pr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40" name="Venn diagram"/>
          <p:cNvSpPr txBox="1"/>
          <p:nvPr/>
        </p:nvSpPr>
        <p:spPr>
          <a:xfrm rot="16200000">
            <a:off x="2788241" y="8408227"/>
            <a:ext cx="1504232"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SEM</a:t>
            </a:r>
          </a:p>
        </p:txBody>
      </p:sp>
      <p:sp>
        <p:nvSpPr>
          <p:cNvPr id="1341" name="Line"/>
          <p:cNvSpPr/>
          <p:nvPr/>
        </p:nvSpPr>
        <p:spPr>
          <a:xfrm>
            <a:off x="4988176" y="9513239"/>
            <a:ext cx="0" cy="534342"/>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42" name="Line"/>
          <p:cNvSpPr/>
          <p:nvPr/>
        </p:nvSpPr>
        <p:spPr>
          <a:xfrm>
            <a:off x="5590937"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43" name="Line"/>
          <p:cNvSpPr/>
          <p:nvPr/>
        </p:nvSpPr>
        <p:spPr>
          <a:xfrm>
            <a:off x="6201209"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44" name="Rounded Rectangle"/>
          <p:cNvSpPr/>
          <p:nvPr/>
        </p:nvSpPr>
        <p:spPr>
          <a:xfrm>
            <a:off x="4756131" y="8603476"/>
            <a:ext cx="474469" cy="918019"/>
          </a:xfrm>
          <a:prstGeom prst="roundRect">
            <a:avLst>
              <a:gd name="adj" fmla="val 50000"/>
            </a:avLst>
          </a:pr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45" name="Venn diagram"/>
          <p:cNvSpPr txBox="1"/>
          <p:nvPr/>
        </p:nvSpPr>
        <p:spPr>
          <a:xfrm rot="16200000">
            <a:off x="4689996" y="8876720"/>
            <a:ext cx="56724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SEO</a:t>
            </a:r>
          </a:p>
        </p:txBody>
      </p:sp>
      <p:sp>
        <p:nvSpPr>
          <p:cNvPr id="1346" name="Rounded Rectangle"/>
          <p:cNvSpPr/>
          <p:nvPr/>
        </p:nvSpPr>
        <p:spPr>
          <a:xfrm>
            <a:off x="5353703" y="7103671"/>
            <a:ext cx="474469" cy="2417824"/>
          </a:xfrm>
          <a:prstGeom prst="roundRect">
            <a:avLst>
              <a:gd name="adj" fmla="val 50000"/>
            </a:avLst>
          </a:pr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47" name="Venn diagram"/>
          <p:cNvSpPr txBox="1"/>
          <p:nvPr/>
        </p:nvSpPr>
        <p:spPr>
          <a:xfrm rot="16200000">
            <a:off x="4389469" y="7978621"/>
            <a:ext cx="2363445"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Content Marketing</a:t>
            </a:r>
          </a:p>
        </p:txBody>
      </p:sp>
      <p:sp>
        <p:nvSpPr>
          <p:cNvPr id="1348" name="Rounded Rectangle"/>
          <p:cNvSpPr/>
          <p:nvPr/>
        </p:nvSpPr>
        <p:spPr>
          <a:xfrm>
            <a:off x="5951276" y="7524428"/>
            <a:ext cx="474468" cy="1997067"/>
          </a:xfrm>
          <a:prstGeom prst="roundRect">
            <a:avLst>
              <a:gd name="adj" fmla="val 50000"/>
            </a:avLst>
          </a:prstGeom>
          <a:solidFill>
            <a:schemeClr val="accent1">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49" name="Venn diagram"/>
          <p:cNvSpPr txBox="1"/>
          <p:nvPr/>
        </p:nvSpPr>
        <p:spPr>
          <a:xfrm rot="16200000">
            <a:off x="5217905" y="8209484"/>
            <a:ext cx="1901718"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E-mail sign-up</a:t>
            </a:r>
          </a:p>
        </p:txBody>
      </p:sp>
      <p:sp>
        <p:nvSpPr>
          <p:cNvPr id="1350" name="Line"/>
          <p:cNvSpPr/>
          <p:nvPr/>
        </p:nvSpPr>
        <p:spPr>
          <a:xfrm>
            <a:off x="7600866" y="9495155"/>
            <a:ext cx="0" cy="552426"/>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51" name="Line"/>
          <p:cNvSpPr/>
          <p:nvPr/>
        </p:nvSpPr>
        <p:spPr>
          <a:xfrm>
            <a:off x="8203626"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52" name="Line"/>
          <p:cNvSpPr/>
          <p:nvPr/>
        </p:nvSpPr>
        <p:spPr>
          <a:xfrm>
            <a:off x="8813899"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53" name="Rounded Rectangle"/>
          <p:cNvSpPr/>
          <p:nvPr/>
        </p:nvSpPr>
        <p:spPr>
          <a:xfrm>
            <a:off x="7368820" y="7171506"/>
            <a:ext cx="474469" cy="2349989"/>
          </a:xfrm>
          <a:prstGeom prst="roundRect">
            <a:avLst>
              <a:gd name="adj" fmla="val 50000"/>
            </a:avLst>
          </a:pr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54" name="Venn diagram"/>
          <p:cNvSpPr txBox="1"/>
          <p:nvPr/>
        </p:nvSpPr>
        <p:spPr>
          <a:xfrm rot="16200000">
            <a:off x="6473221" y="8047256"/>
            <a:ext cx="2226175"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Social Media SMM</a:t>
            </a:r>
          </a:p>
        </p:txBody>
      </p:sp>
      <p:sp>
        <p:nvSpPr>
          <p:cNvPr id="1355" name="Rounded Rectangle"/>
          <p:cNvSpPr/>
          <p:nvPr/>
        </p:nvSpPr>
        <p:spPr>
          <a:xfrm>
            <a:off x="7966392" y="7171506"/>
            <a:ext cx="474469" cy="2349989"/>
          </a:xfrm>
          <a:prstGeom prst="roundRect">
            <a:avLst>
              <a:gd name="adj" fmla="val 50000"/>
            </a:avLst>
          </a:pr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56" name="Venn diagram"/>
          <p:cNvSpPr txBox="1"/>
          <p:nvPr/>
        </p:nvSpPr>
        <p:spPr>
          <a:xfrm rot="16200000">
            <a:off x="7159154" y="8135616"/>
            <a:ext cx="2049454"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Affiliate Marketing</a:t>
            </a:r>
          </a:p>
        </p:txBody>
      </p:sp>
      <p:sp>
        <p:nvSpPr>
          <p:cNvPr id="1357" name="Rounded Rectangle"/>
          <p:cNvSpPr/>
          <p:nvPr/>
        </p:nvSpPr>
        <p:spPr>
          <a:xfrm>
            <a:off x="8563965" y="7218577"/>
            <a:ext cx="474469" cy="2302918"/>
          </a:xfrm>
          <a:prstGeom prst="roundRect">
            <a:avLst>
              <a:gd name="adj" fmla="val 50000"/>
            </a:avLst>
          </a:pr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58" name="Venn diagram"/>
          <p:cNvSpPr txBox="1"/>
          <p:nvPr/>
        </p:nvSpPr>
        <p:spPr>
          <a:xfrm rot="16200000">
            <a:off x="7782920" y="8161809"/>
            <a:ext cx="199706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Social Networking</a:t>
            </a:r>
          </a:p>
        </p:txBody>
      </p:sp>
      <p:sp>
        <p:nvSpPr>
          <p:cNvPr id="1359" name="Line"/>
          <p:cNvSpPr/>
          <p:nvPr/>
        </p:nvSpPr>
        <p:spPr>
          <a:xfrm>
            <a:off x="10268935" y="9507346"/>
            <a:ext cx="0" cy="540235"/>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60" name="Line"/>
          <p:cNvSpPr/>
          <p:nvPr/>
        </p:nvSpPr>
        <p:spPr>
          <a:xfrm>
            <a:off x="10871696"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61" name="Line"/>
          <p:cNvSpPr/>
          <p:nvPr/>
        </p:nvSpPr>
        <p:spPr>
          <a:xfrm>
            <a:off x="11481968"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62" name="Rounded Rectangle"/>
          <p:cNvSpPr/>
          <p:nvPr/>
        </p:nvSpPr>
        <p:spPr>
          <a:xfrm>
            <a:off x="10036890" y="7015733"/>
            <a:ext cx="474469" cy="2505762"/>
          </a:xfrm>
          <a:prstGeom prst="roundRect">
            <a:avLst>
              <a:gd name="adj" fmla="val 50000"/>
            </a:avLst>
          </a:pr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63" name="Venn diagram"/>
          <p:cNvSpPr txBox="1"/>
          <p:nvPr/>
        </p:nvSpPr>
        <p:spPr>
          <a:xfrm rot="16200000">
            <a:off x="9023628" y="7929593"/>
            <a:ext cx="2461499"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Welcome Programs</a:t>
            </a:r>
          </a:p>
        </p:txBody>
      </p:sp>
      <p:sp>
        <p:nvSpPr>
          <p:cNvPr id="1364" name="Rounded Rectangle"/>
          <p:cNvSpPr/>
          <p:nvPr/>
        </p:nvSpPr>
        <p:spPr>
          <a:xfrm>
            <a:off x="10634462" y="7059996"/>
            <a:ext cx="474469" cy="2461499"/>
          </a:xfrm>
          <a:prstGeom prst="roundRect">
            <a:avLst>
              <a:gd name="adj" fmla="val 50000"/>
            </a:avLst>
          </a:pr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65" name="Venn diagram"/>
          <p:cNvSpPr txBox="1"/>
          <p:nvPr/>
        </p:nvSpPr>
        <p:spPr>
          <a:xfrm rot="16200000">
            <a:off x="9670228" y="7978621"/>
            <a:ext cx="2363445"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Nurturing Programs</a:t>
            </a:r>
          </a:p>
        </p:txBody>
      </p:sp>
      <p:sp>
        <p:nvSpPr>
          <p:cNvPr id="1366" name="Rounded Rectangle"/>
          <p:cNvSpPr/>
          <p:nvPr/>
        </p:nvSpPr>
        <p:spPr>
          <a:xfrm>
            <a:off x="11232035" y="6717283"/>
            <a:ext cx="474468" cy="2804212"/>
          </a:xfrm>
          <a:prstGeom prst="roundRect">
            <a:avLst>
              <a:gd name="adj" fmla="val 50000"/>
            </a:avLst>
          </a:prstGeom>
          <a:solidFill>
            <a:schemeClr val="accent2">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67" name="Venn diagram"/>
          <p:cNvSpPr txBox="1"/>
          <p:nvPr/>
        </p:nvSpPr>
        <p:spPr>
          <a:xfrm rot="16200000">
            <a:off x="10126951" y="7837771"/>
            <a:ext cx="2645144"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Marketing Automation</a:t>
            </a:r>
          </a:p>
        </p:txBody>
      </p:sp>
      <p:sp>
        <p:nvSpPr>
          <p:cNvPr id="1368" name="Line"/>
          <p:cNvSpPr/>
          <p:nvPr/>
        </p:nvSpPr>
        <p:spPr>
          <a:xfrm>
            <a:off x="12911337" y="9519370"/>
            <a:ext cx="0" cy="52821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69" name="Line"/>
          <p:cNvSpPr/>
          <p:nvPr/>
        </p:nvSpPr>
        <p:spPr>
          <a:xfrm>
            <a:off x="13514099"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70" name="Line"/>
          <p:cNvSpPr/>
          <p:nvPr/>
        </p:nvSpPr>
        <p:spPr>
          <a:xfrm>
            <a:off x="14124371"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71" name="Rounded Rectangle"/>
          <p:cNvSpPr/>
          <p:nvPr/>
        </p:nvSpPr>
        <p:spPr>
          <a:xfrm>
            <a:off x="12679292" y="6306803"/>
            <a:ext cx="474469" cy="3214692"/>
          </a:xfrm>
          <a:prstGeom prst="roundRect">
            <a:avLst>
              <a:gd name="adj" fmla="val 50000"/>
            </a:avLst>
          </a:pr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72" name="Venn diagram"/>
          <p:cNvSpPr txBox="1"/>
          <p:nvPr/>
        </p:nvSpPr>
        <p:spPr>
          <a:xfrm rot="16200000">
            <a:off x="11289437" y="7552999"/>
            <a:ext cx="321468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Product Recommendation</a:t>
            </a:r>
          </a:p>
        </p:txBody>
      </p:sp>
      <p:sp>
        <p:nvSpPr>
          <p:cNvPr id="1373" name="Rounded Rectangle"/>
          <p:cNvSpPr/>
          <p:nvPr/>
        </p:nvSpPr>
        <p:spPr>
          <a:xfrm>
            <a:off x="13276865" y="7339241"/>
            <a:ext cx="474469" cy="2182254"/>
          </a:xfrm>
          <a:prstGeom prst="roundRect">
            <a:avLst>
              <a:gd name="adj" fmla="val 50000"/>
            </a:avLst>
          </a:pr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74" name="Venn diagram"/>
          <p:cNvSpPr txBox="1"/>
          <p:nvPr/>
        </p:nvSpPr>
        <p:spPr>
          <a:xfrm rot="16200000">
            <a:off x="12396612" y="8062602"/>
            <a:ext cx="2195482"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E-mail Marketing</a:t>
            </a:r>
          </a:p>
        </p:txBody>
      </p:sp>
      <p:sp>
        <p:nvSpPr>
          <p:cNvPr id="1375" name="Rounded Rectangle"/>
          <p:cNvSpPr/>
          <p:nvPr/>
        </p:nvSpPr>
        <p:spPr>
          <a:xfrm>
            <a:off x="13874436" y="7326013"/>
            <a:ext cx="474469" cy="2195482"/>
          </a:xfrm>
          <a:prstGeom prst="roundRect">
            <a:avLst>
              <a:gd name="adj" fmla="val 50000"/>
            </a:avLst>
          </a:pr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76" name="Venn diagram"/>
          <p:cNvSpPr txBox="1"/>
          <p:nvPr/>
        </p:nvSpPr>
        <p:spPr>
          <a:xfrm rot="16200000">
            <a:off x="12969709" y="8038127"/>
            <a:ext cx="2244432"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Mobile Marketing</a:t>
            </a:r>
          </a:p>
        </p:txBody>
      </p:sp>
      <p:sp>
        <p:nvSpPr>
          <p:cNvPr id="1377" name="Line"/>
          <p:cNvSpPr/>
          <p:nvPr/>
        </p:nvSpPr>
        <p:spPr>
          <a:xfrm>
            <a:off x="15541793" y="9465138"/>
            <a:ext cx="0" cy="582443"/>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78" name="Line"/>
          <p:cNvSpPr/>
          <p:nvPr/>
        </p:nvSpPr>
        <p:spPr>
          <a:xfrm>
            <a:off x="16144555"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79" name="Line"/>
          <p:cNvSpPr/>
          <p:nvPr/>
        </p:nvSpPr>
        <p:spPr>
          <a:xfrm>
            <a:off x="16754828"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80" name="Rounded Rectangle"/>
          <p:cNvSpPr/>
          <p:nvPr/>
        </p:nvSpPr>
        <p:spPr>
          <a:xfrm>
            <a:off x="15309749" y="7277064"/>
            <a:ext cx="474468" cy="2244431"/>
          </a:xfrm>
          <a:prstGeom prst="roundRect">
            <a:avLst>
              <a:gd name="adj" fmla="val 50000"/>
            </a:avLst>
          </a:pr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81" name="Venn diagram"/>
          <p:cNvSpPr txBox="1"/>
          <p:nvPr/>
        </p:nvSpPr>
        <p:spPr>
          <a:xfrm rot="16200000">
            <a:off x="14467844" y="8100950"/>
            <a:ext cx="2118785"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Loyalty Programs</a:t>
            </a:r>
          </a:p>
        </p:txBody>
      </p:sp>
      <p:sp>
        <p:nvSpPr>
          <p:cNvPr id="1382" name="Rounded Rectangle"/>
          <p:cNvSpPr/>
          <p:nvPr/>
        </p:nvSpPr>
        <p:spPr>
          <a:xfrm>
            <a:off x="15907322" y="7360855"/>
            <a:ext cx="474468" cy="2160640"/>
          </a:xfrm>
          <a:prstGeom prst="roundRect">
            <a:avLst>
              <a:gd name="adj" fmla="val 50000"/>
            </a:avLst>
          </a:pr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83" name="Venn diagram"/>
          <p:cNvSpPr txBox="1"/>
          <p:nvPr/>
        </p:nvSpPr>
        <p:spPr>
          <a:xfrm rot="16200000">
            <a:off x="15043284" y="8078818"/>
            <a:ext cx="2163050"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Abandoned Cart</a:t>
            </a:r>
          </a:p>
        </p:txBody>
      </p:sp>
      <p:sp>
        <p:nvSpPr>
          <p:cNvPr id="1384" name="Rounded Rectangle"/>
          <p:cNvSpPr/>
          <p:nvPr/>
        </p:nvSpPr>
        <p:spPr>
          <a:xfrm>
            <a:off x="16504893" y="8228206"/>
            <a:ext cx="474468" cy="1293289"/>
          </a:xfrm>
          <a:prstGeom prst="roundRect">
            <a:avLst>
              <a:gd name="adj" fmla="val 50000"/>
            </a:avLst>
          </a:prstGeom>
          <a:solidFill>
            <a:schemeClr val="accent3">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85" name="Venn diagram"/>
          <p:cNvSpPr txBox="1"/>
          <p:nvPr/>
        </p:nvSpPr>
        <p:spPr>
          <a:xfrm rot="16200000">
            <a:off x="16219636" y="8657597"/>
            <a:ext cx="1005492"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Surveys</a:t>
            </a:r>
          </a:p>
        </p:txBody>
      </p:sp>
      <p:sp>
        <p:nvSpPr>
          <p:cNvPr id="1386" name="Line"/>
          <p:cNvSpPr/>
          <p:nvPr/>
        </p:nvSpPr>
        <p:spPr>
          <a:xfrm>
            <a:off x="18168830" y="9465138"/>
            <a:ext cx="0" cy="582443"/>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87" name="Line"/>
          <p:cNvSpPr/>
          <p:nvPr/>
        </p:nvSpPr>
        <p:spPr>
          <a:xfrm>
            <a:off x="18771592"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88" name="Line"/>
          <p:cNvSpPr/>
          <p:nvPr/>
        </p:nvSpPr>
        <p:spPr>
          <a:xfrm>
            <a:off x="19381865"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89" name="Rounded Rectangle"/>
          <p:cNvSpPr/>
          <p:nvPr/>
        </p:nvSpPr>
        <p:spPr>
          <a:xfrm>
            <a:off x="17936785" y="8150677"/>
            <a:ext cx="474469" cy="1370819"/>
          </a:xfrm>
          <a:prstGeom prst="roundRect">
            <a:avLst>
              <a:gd name="adj" fmla="val 50000"/>
            </a:avLst>
          </a:pr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90" name="Venn diagram"/>
          <p:cNvSpPr txBox="1"/>
          <p:nvPr/>
        </p:nvSpPr>
        <p:spPr>
          <a:xfrm rot="16200000">
            <a:off x="17482391" y="8488462"/>
            <a:ext cx="1343763"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Chatbots</a:t>
            </a:r>
          </a:p>
        </p:txBody>
      </p:sp>
      <p:sp>
        <p:nvSpPr>
          <p:cNvPr id="1391" name="Rounded Rectangle"/>
          <p:cNvSpPr/>
          <p:nvPr/>
        </p:nvSpPr>
        <p:spPr>
          <a:xfrm>
            <a:off x="18534358" y="7439863"/>
            <a:ext cx="474469" cy="2081632"/>
          </a:xfrm>
          <a:prstGeom prst="roundRect">
            <a:avLst>
              <a:gd name="adj" fmla="val 50000"/>
            </a:avLst>
          </a:pr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92" name="Venn diagram"/>
          <p:cNvSpPr txBox="1"/>
          <p:nvPr/>
        </p:nvSpPr>
        <p:spPr>
          <a:xfrm rot="16200000">
            <a:off x="17802842" y="8211338"/>
            <a:ext cx="1898010"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Social Listening</a:t>
            </a:r>
          </a:p>
        </p:txBody>
      </p:sp>
      <p:sp>
        <p:nvSpPr>
          <p:cNvPr id="1393" name="Rounded Rectangle"/>
          <p:cNvSpPr/>
          <p:nvPr/>
        </p:nvSpPr>
        <p:spPr>
          <a:xfrm>
            <a:off x="19131929" y="7092818"/>
            <a:ext cx="474469" cy="2428677"/>
          </a:xfrm>
          <a:prstGeom prst="roundRect">
            <a:avLst>
              <a:gd name="adj" fmla="val 50000"/>
            </a:avLst>
          </a:pr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94" name="Venn diagram"/>
          <p:cNvSpPr txBox="1"/>
          <p:nvPr/>
        </p:nvSpPr>
        <p:spPr>
          <a:xfrm rot="16200000">
            <a:off x="18118669" y="7929593"/>
            <a:ext cx="2461499"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Nurturing Programs</a:t>
            </a:r>
          </a:p>
        </p:txBody>
      </p:sp>
      <p:sp>
        <p:nvSpPr>
          <p:cNvPr id="1395" name="Line"/>
          <p:cNvSpPr/>
          <p:nvPr/>
        </p:nvSpPr>
        <p:spPr>
          <a:xfrm>
            <a:off x="20785565" y="9524565"/>
            <a:ext cx="0" cy="523016"/>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96" name="Line"/>
          <p:cNvSpPr/>
          <p:nvPr/>
        </p:nvSpPr>
        <p:spPr>
          <a:xfrm>
            <a:off x="21388327" y="9491832"/>
            <a:ext cx="0" cy="549731"/>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97" name="Line"/>
          <p:cNvSpPr/>
          <p:nvPr/>
        </p:nvSpPr>
        <p:spPr>
          <a:xfrm>
            <a:off x="21998598" y="9490685"/>
            <a:ext cx="0" cy="554179"/>
          </a:xfrm>
          <a:prstGeom prst="line">
            <a:avLst/>
          </a:prstGeom>
          <a:ln w="25400">
            <a:solidFill>
              <a:srgbClr val="A7A7A7"/>
            </a:solidFill>
          </a:ln>
        </p:spPr>
        <p:txBody>
          <a:bodyPr lIns="45718" tIns="45718" rIns="45718" bIns="45718"/>
          <a:lstStyle/>
          <a:p>
            <a:pPr>
              <a:defRPr>
                <a:solidFill>
                  <a:srgbClr val="525455"/>
                </a:solidFill>
              </a:defRPr>
            </a:pPr>
            <a:endParaRPr/>
          </a:p>
        </p:txBody>
      </p:sp>
      <p:sp>
        <p:nvSpPr>
          <p:cNvPr id="1398" name="Rounded Rectangle"/>
          <p:cNvSpPr/>
          <p:nvPr/>
        </p:nvSpPr>
        <p:spPr>
          <a:xfrm>
            <a:off x="20553520" y="6478160"/>
            <a:ext cx="474469" cy="3043335"/>
          </a:xfrm>
          <a:prstGeom prst="roundRect">
            <a:avLst>
              <a:gd name="adj" fmla="val 50000"/>
            </a:avLst>
          </a:pr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399" name="Venn diagram"/>
          <p:cNvSpPr txBox="1"/>
          <p:nvPr/>
        </p:nvSpPr>
        <p:spPr>
          <a:xfrm rot="16200000">
            <a:off x="19335019" y="7724354"/>
            <a:ext cx="2871979"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Re-engagement Program</a:t>
            </a:r>
          </a:p>
        </p:txBody>
      </p:sp>
      <p:sp>
        <p:nvSpPr>
          <p:cNvPr id="1400" name="Rounded Rectangle"/>
          <p:cNvSpPr/>
          <p:nvPr/>
        </p:nvSpPr>
        <p:spPr>
          <a:xfrm>
            <a:off x="21151093" y="7531198"/>
            <a:ext cx="474469" cy="1990297"/>
          </a:xfrm>
          <a:prstGeom prst="roundRect">
            <a:avLst>
              <a:gd name="adj" fmla="val 50000"/>
            </a:avLst>
          </a:pr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01" name="Venn diagram"/>
          <p:cNvSpPr txBox="1"/>
          <p:nvPr/>
        </p:nvSpPr>
        <p:spPr>
          <a:xfrm rot="16200000">
            <a:off x="20343854" y="8135616"/>
            <a:ext cx="2049454"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Follow-up Calls</a:t>
            </a:r>
          </a:p>
        </p:txBody>
      </p:sp>
      <p:sp>
        <p:nvSpPr>
          <p:cNvPr id="1402" name="Rounded Rectangle"/>
          <p:cNvSpPr/>
          <p:nvPr/>
        </p:nvSpPr>
        <p:spPr>
          <a:xfrm>
            <a:off x="21748664" y="6889788"/>
            <a:ext cx="474469" cy="2631707"/>
          </a:xfrm>
          <a:prstGeom prst="roundRect">
            <a:avLst>
              <a:gd name="adj" fmla="val 50000"/>
            </a:avLst>
          </a:prstGeom>
          <a:solidFill>
            <a:schemeClr val="accent4">
              <a:alpha val="80000"/>
            </a:schemeClr>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03" name="Venn diagram"/>
          <p:cNvSpPr txBox="1"/>
          <p:nvPr/>
        </p:nvSpPr>
        <p:spPr>
          <a:xfrm rot="16200000">
            <a:off x="20714774" y="7908964"/>
            <a:ext cx="2502758"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1800">
                <a:solidFill>
                  <a:srgbClr val="FFFFFF"/>
                </a:solidFill>
                <a:latin typeface="+mn-lt"/>
                <a:ea typeface="+mn-ea"/>
                <a:cs typeface="+mn-cs"/>
                <a:sym typeface="DM Sans Regular"/>
              </a:defRPr>
            </a:lvl1pPr>
          </a:lstStyle>
          <a:p>
            <a:r>
              <a:rPr>
                <a:solidFill>
                  <a:schemeClr val="bg1"/>
                </a:solidFill>
              </a:rPr>
              <a:t>Events and Coupons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26</a:t>
            </a:fld>
            <a:endParaRPr/>
          </a:p>
        </p:txBody>
      </p:sp>
      <p:sp>
        <p:nvSpPr>
          <p:cNvPr id="1406" name="Venn diagram"/>
          <p:cNvSpPr txBox="1"/>
          <p:nvPr/>
        </p:nvSpPr>
        <p:spPr>
          <a:xfrm>
            <a:off x="1644662" y="1227861"/>
            <a:ext cx="13391586"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dirty="0">
                <a:solidFill>
                  <a:schemeClr val="tx1"/>
                </a:solidFill>
              </a:rPr>
              <a:t>SOSTAC Marketing Planning Model</a:t>
            </a:r>
          </a:p>
        </p:txBody>
      </p:sp>
      <p:sp>
        <p:nvSpPr>
          <p:cNvPr id="1407" name="Rounded Rectangle"/>
          <p:cNvSpPr/>
          <p:nvPr/>
        </p:nvSpPr>
        <p:spPr>
          <a:xfrm>
            <a:off x="1642144" y="5181600"/>
            <a:ext cx="3394053" cy="7021158"/>
          </a:xfrm>
          <a:prstGeom prst="roundRect">
            <a:avLst>
              <a:gd name="adj" fmla="val 3742"/>
            </a:avLst>
          </a:prstGeom>
          <a:solidFill>
            <a:schemeClr val="accent5"/>
          </a:solidFill>
          <a:ln w="12700">
            <a:miter lim="400000"/>
          </a:ln>
        </p:spPr>
        <p:txBody>
          <a:bodyPr lIns="0" tIns="0" rIns="0" bIns="0" anchor="ctr"/>
          <a:lstStyle/>
          <a:p>
            <a:pPr>
              <a:defRPr>
                <a:solidFill>
                  <a:srgbClr val="525455"/>
                </a:solidFill>
              </a:defRPr>
            </a:pPr>
            <a:endParaRPr/>
          </a:p>
        </p:txBody>
      </p:sp>
      <p:sp>
        <p:nvSpPr>
          <p:cNvPr id="1408" name="Rounded Rectangle"/>
          <p:cNvSpPr/>
          <p:nvPr/>
        </p:nvSpPr>
        <p:spPr>
          <a:xfrm>
            <a:off x="1778362" y="5318759"/>
            <a:ext cx="3132006" cy="2203734"/>
          </a:xfrm>
          <a:prstGeom prst="roundRect">
            <a:avLst>
              <a:gd name="adj" fmla="val 3019"/>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0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91396" y="6697262"/>
            <a:ext cx="289555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Situation Analysis</a:t>
            </a:r>
          </a:p>
        </p:txBody>
      </p:sp>
      <p:sp>
        <p:nvSpPr>
          <p:cNvPr id="141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684871" y="5770162"/>
            <a:ext cx="1308600"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5000">
                <a:solidFill>
                  <a:srgbClr val="FFFFFF"/>
                </a:solidFill>
              </a:defRPr>
            </a:lvl1pPr>
          </a:lstStyle>
          <a:p>
            <a:r>
              <a:rPr>
                <a:solidFill>
                  <a:schemeClr val="bg1"/>
                </a:solidFill>
              </a:rPr>
              <a:t>S</a:t>
            </a:r>
          </a:p>
        </p:txBody>
      </p:sp>
      <p:sp>
        <p:nvSpPr>
          <p:cNvPr id="141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91396" y="7685729"/>
            <a:ext cx="2895550"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Marketing SWOT</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Customer analysis (who, why, how)</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Competitor analysis</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Competencies analysis</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Market trends</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Performance and results (KIPs, 5Ss)</a:t>
            </a:r>
          </a:p>
        </p:txBody>
      </p:sp>
      <p:sp>
        <p:nvSpPr>
          <p:cNvPr id="1412" name="Rounded Rectangle"/>
          <p:cNvSpPr/>
          <p:nvPr/>
        </p:nvSpPr>
        <p:spPr>
          <a:xfrm>
            <a:off x="5177824" y="5181600"/>
            <a:ext cx="3394053" cy="7027730"/>
          </a:xfrm>
          <a:prstGeom prst="roundRect">
            <a:avLst>
              <a:gd name="adj" fmla="val 3742"/>
            </a:avLst>
          </a:prstGeom>
          <a:solidFill>
            <a:schemeClr val="accent5"/>
          </a:solidFill>
          <a:ln w="12700">
            <a:miter lim="400000"/>
          </a:ln>
        </p:spPr>
        <p:txBody>
          <a:bodyPr lIns="0" tIns="0" rIns="0" bIns="0" anchor="ctr"/>
          <a:lstStyle/>
          <a:p>
            <a:pPr>
              <a:defRPr>
                <a:solidFill>
                  <a:srgbClr val="525455"/>
                </a:solidFill>
              </a:defRPr>
            </a:pPr>
            <a:endParaRPr/>
          </a:p>
        </p:txBody>
      </p:sp>
      <p:sp>
        <p:nvSpPr>
          <p:cNvPr id="1413" name="Rounded Rectangle"/>
          <p:cNvSpPr/>
          <p:nvPr/>
        </p:nvSpPr>
        <p:spPr>
          <a:xfrm>
            <a:off x="5314042" y="5318759"/>
            <a:ext cx="3132006" cy="2203734"/>
          </a:xfrm>
          <a:prstGeom prst="roundRect">
            <a:avLst>
              <a:gd name="adj" fmla="val 3019"/>
            </a:avLst>
          </a:pr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1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427076" y="6697262"/>
            <a:ext cx="2895549"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Objectives</a:t>
            </a:r>
          </a:p>
        </p:txBody>
      </p:sp>
      <p:sp>
        <p:nvSpPr>
          <p:cNvPr id="141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6220551" y="5770162"/>
            <a:ext cx="1308600"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5000">
                <a:solidFill>
                  <a:srgbClr val="FFFFFF"/>
                </a:solidFill>
              </a:defRPr>
            </a:lvl1pPr>
          </a:lstStyle>
          <a:p>
            <a:r>
              <a:rPr>
                <a:solidFill>
                  <a:schemeClr val="bg1"/>
                </a:solidFill>
              </a:rPr>
              <a:t>O</a:t>
            </a:r>
          </a:p>
        </p:txBody>
      </p:sp>
      <p:sp>
        <p:nvSpPr>
          <p:cNvPr id="141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427076" y="7685729"/>
            <a:ext cx="2895549" cy="3426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Mission, vision, KPIs, 5Ss</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Sell-customer acquisition and Retention Targets</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Serv - customer Satisfaction targets</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Sizzle - WOW factor (added value)</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Speak - number of engaged customers</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Save - quantified efficiency gains</a:t>
            </a:r>
          </a:p>
        </p:txBody>
      </p:sp>
      <p:sp>
        <p:nvSpPr>
          <p:cNvPr id="1417" name="Rounded Rectangle"/>
          <p:cNvSpPr/>
          <p:nvPr/>
        </p:nvSpPr>
        <p:spPr>
          <a:xfrm>
            <a:off x="8713504" y="5181600"/>
            <a:ext cx="3394053" cy="7021076"/>
          </a:xfrm>
          <a:prstGeom prst="roundRect">
            <a:avLst>
              <a:gd name="adj" fmla="val 3742"/>
            </a:avLst>
          </a:prstGeom>
          <a:solidFill>
            <a:schemeClr val="accent5"/>
          </a:solidFill>
          <a:ln w="12700">
            <a:miter lim="400000"/>
          </a:ln>
        </p:spPr>
        <p:txBody>
          <a:bodyPr lIns="0" tIns="0" rIns="0" bIns="0" anchor="ctr"/>
          <a:lstStyle/>
          <a:p>
            <a:pPr>
              <a:defRPr>
                <a:solidFill>
                  <a:srgbClr val="525455"/>
                </a:solidFill>
              </a:defRPr>
            </a:pPr>
            <a:endParaRPr/>
          </a:p>
        </p:txBody>
      </p:sp>
      <p:sp>
        <p:nvSpPr>
          <p:cNvPr id="1418" name="Rounded Rectangle"/>
          <p:cNvSpPr/>
          <p:nvPr/>
        </p:nvSpPr>
        <p:spPr>
          <a:xfrm>
            <a:off x="8849722" y="5318759"/>
            <a:ext cx="3132006" cy="2203734"/>
          </a:xfrm>
          <a:prstGeom prst="roundRect">
            <a:avLst>
              <a:gd name="adj" fmla="val 3019"/>
            </a:avLst>
          </a:pr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1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962756" y="6697262"/>
            <a:ext cx="2895549"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Strategy</a:t>
            </a:r>
          </a:p>
        </p:txBody>
      </p:sp>
      <p:sp>
        <p:nvSpPr>
          <p:cNvPr id="142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756231" y="5770162"/>
            <a:ext cx="1308600"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5000">
                <a:solidFill>
                  <a:srgbClr val="FFFFFF"/>
                </a:solidFill>
              </a:defRPr>
            </a:lvl1pPr>
          </a:lstStyle>
          <a:p>
            <a:r>
              <a:rPr>
                <a:solidFill>
                  <a:schemeClr val="bg1"/>
                </a:solidFill>
              </a:rPr>
              <a:t>S</a:t>
            </a:r>
          </a:p>
        </p:txBody>
      </p:sp>
      <p:sp>
        <p:nvSpPr>
          <p:cNvPr id="142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849722" y="7685729"/>
            <a:ext cx="3257835" cy="39805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TOPPP site</a:t>
            </a:r>
          </a:p>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Targeting and positioning (OVP) and objectives</a:t>
            </a:r>
          </a:p>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Partnerships (strategic alliances)</a:t>
            </a:r>
            <a:br>
              <a:rPr>
                <a:solidFill>
                  <a:schemeClr val="tx2"/>
                </a:solidFill>
              </a:rPr>
            </a:br>
            <a:r>
              <a:rPr>
                <a:solidFill>
                  <a:schemeClr val="tx2"/>
                </a:solidFill>
              </a:rPr>
              <a:t>Processes (marketing automation)</a:t>
            </a:r>
          </a:p>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Sequence (credibility before visibility)</a:t>
            </a:r>
          </a:p>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Integration (info database and OVP)</a:t>
            </a:r>
          </a:p>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Tactical tools (content marketing, social media)</a:t>
            </a:r>
          </a:p>
          <a:p>
            <a:pPr marL="180473" indent="-180473" algn="l">
              <a:buClr>
                <a:schemeClr val="accent3"/>
              </a:buClr>
              <a:buSzPct val="100000"/>
              <a:buChar char="-"/>
              <a:defRPr sz="1800">
                <a:solidFill>
                  <a:srgbClr val="535353"/>
                </a:solidFill>
                <a:latin typeface="+mn-lt"/>
                <a:ea typeface="+mn-ea"/>
                <a:cs typeface="+mn-cs"/>
                <a:sym typeface="DM Sans Regular"/>
              </a:defRPr>
            </a:pPr>
            <a:r>
              <a:rPr>
                <a:solidFill>
                  <a:schemeClr val="tx2"/>
                </a:solidFill>
              </a:rPr>
              <a:t>Engagement (ladder)</a:t>
            </a:r>
          </a:p>
        </p:txBody>
      </p:sp>
      <p:sp>
        <p:nvSpPr>
          <p:cNvPr id="1422" name="Rounded Rectangle"/>
          <p:cNvSpPr/>
          <p:nvPr/>
        </p:nvSpPr>
        <p:spPr>
          <a:xfrm>
            <a:off x="12249184" y="5181600"/>
            <a:ext cx="3394053" cy="7028689"/>
          </a:xfrm>
          <a:prstGeom prst="roundRect">
            <a:avLst>
              <a:gd name="adj" fmla="val 3742"/>
            </a:avLst>
          </a:prstGeom>
          <a:solidFill>
            <a:schemeClr val="accent5"/>
          </a:solidFill>
          <a:ln w="12700">
            <a:miter lim="400000"/>
          </a:ln>
        </p:spPr>
        <p:txBody>
          <a:bodyPr lIns="0" tIns="0" rIns="0" bIns="0" anchor="ctr"/>
          <a:lstStyle/>
          <a:p>
            <a:pPr>
              <a:defRPr>
                <a:solidFill>
                  <a:srgbClr val="525455"/>
                </a:solidFill>
              </a:defRPr>
            </a:pPr>
            <a:endParaRPr/>
          </a:p>
        </p:txBody>
      </p:sp>
      <p:sp>
        <p:nvSpPr>
          <p:cNvPr id="1423" name="Rounded Rectangle"/>
          <p:cNvSpPr/>
          <p:nvPr/>
        </p:nvSpPr>
        <p:spPr>
          <a:xfrm>
            <a:off x="12385402" y="5318759"/>
            <a:ext cx="3132006" cy="2203734"/>
          </a:xfrm>
          <a:prstGeom prst="roundRect">
            <a:avLst>
              <a:gd name="adj" fmla="val 3019"/>
            </a:avLst>
          </a:prstGeom>
          <a:solidFill>
            <a:schemeClr val="accent4"/>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2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2498436" y="6697262"/>
            <a:ext cx="289555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Tactics</a:t>
            </a:r>
          </a:p>
        </p:txBody>
      </p:sp>
      <p:sp>
        <p:nvSpPr>
          <p:cNvPr id="142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291911" y="5770162"/>
            <a:ext cx="1308600"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5000">
                <a:solidFill>
                  <a:srgbClr val="FFFFFF"/>
                </a:solidFill>
              </a:defRPr>
            </a:lvl1pPr>
          </a:lstStyle>
          <a:p>
            <a:r>
              <a:rPr>
                <a:solidFill>
                  <a:schemeClr val="bg1"/>
                </a:solidFill>
              </a:rPr>
              <a:t>T</a:t>
            </a:r>
          </a:p>
        </p:txBody>
      </p:sp>
      <p:sp>
        <p:nvSpPr>
          <p:cNvPr id="142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2498436" y="7685729"/>
            <a:ext cx="2895550" cy="31495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Marketing mix</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Including comms mix</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Tactical matrix</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10 tactical tools when (Gantt)</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The magic marketing formula</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Contact plan</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Content plan</a:t>
            </a:r>
          </a:p>
          <a:p>
            <a:pPr marL="180473" indent="-180473" algn="l">
              <a:buClr>
                <a:schemeClr val="accent4"/>
              </a:buClr>
              <a:buSzPct val="100000"/>
              <a:buChar char="-"/>
              <a:defRPr sz="1800">
                <a:solidFill>
                  <a:srgbClr val="535353"/>
                </a:solidFill>
                <a:latin typeface="+mn-lt"/>
                <a:ea typeface="+mn-ea"/>
                <a:cs typeface="+mn-cs"/>
                <a:sym typeface="DM Sans Regular"/>
              </a:defRPr>
            </a:pPr>
            <a:r>
              <a:rPr>
                <a:solidFill>
                  <a:schemeClr val="tx2"/>
                </a:solidFill>
              </a:rPr>
              <a:t>Campaigns to customer life cycles</a:t>
            </a:r>
          </a:p>
        </p:txBody>
      </p:sp>
      <p:sp>
        <p:nvSpPr>
          <p:cNvPr id="1427" name="Rounded Rectangle"/>
          <p:cNvSpPr/>
          <p:nvPr/>
        </p:nvSpPr>
        <p:spPr>
          <a:xfrm>
            <a:off x="15784864" y="5181600"/>
            <a:ext cx="3394053" cy="7025911"/>
          </a:xfrm>
          <a:prstGeom prst="roundRect">
            <a:avLst>
              <a:gd name="adj" fmla="val 3742"/>
            </a:avLst>
          </a:prstGeom>
          <a:solidFill>
            <a:schemeClr val="accent5"/>
          </a:solidFill>
          <a:ln w="12700">
            <a:miter lim="400000"/>
          </a:ln>
        </p:spPr>
        <p:txBody>
          <a:bodyPr lIns="0" tIns="0" rIns="0" bIns="0" anchor="ctr"/>
          <a:lstStyle/>
          <a:p>
            <a:pPr>
              <a:defRPr>
                <a:solidFill>
                  <a:srgbClr val="525455"/>
                </a:solidFill>
              </a:defRPr>
            </a:pPr>
            <a:endParaRPr/>
          </a:p>
        </p:txBody>
      </p:sp>
      <p:sp>
        <p:nvSpPr>
          <p:cNvPr id="1428" name="Rounded Rectangle"/>
          <p:cNvSpPr/>
          <p:nvPr/>
        </p:nvSpPr>
        <p:spPr>
          <a:xfrm>
            <a:off x="15921082" y="5318759"/>
            <a:ext cx="3132006" cy="2203734"/>
          </a:xfrm>
          <a:prstGeom prst="roundRect">
            <a:avLst>
              <a:gd name="adj" fmla="val 3019"/>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2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034115" y="6697262"/>
            <a:ext cx="289555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Action</a:t>
            </a:r>
          </a:p>
        </p:txBody>
      </p:sp>
      <p:sp>
        <p:nvSpPr>
          <p:cNvPr id="143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827591" y="5770162"/>
            <a:ext cx="1308600"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5000">
                <a:solidFill>
                  <a:srgbClr val="FFFFFF"/>
                </a:solidFill>
              </a:defRPr>
            </a:lvl1pPr>
          </a:lstStyle>
          <a:p>
            <a:r>
              <a:rPr>
                <a:solidFill>
                  <a:schemeClr val="bg1"/>
                </a:solidFill>
              </a:rPr>
              <a:t>A</a:t>
            </a:r>
          </a:p>
        </p:txBody>
      </p:sp>
      <p:sp>
        <p:nvSpPr>
          <p:cNvPr id="143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034115" y="7685729"/>
            <a:ext cx="2895550" cy="20415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Responsibilities and structures</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Systems and processes</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Checklist and guidelines</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Internal marketing</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Execution excellence</a:t>
            </a:r>
          </a:p>
          <a:p>
            <a:pPr marL="180473" indent="-180473" algn="l">
              <a:buClr>
                <a:schemeClr val="accent1"/>
              </a:buClr>
              <a:buSzPct val="100000"/>
              <a:buChar char="-"/>
              <a:defRPr sz="1800">
                <a:solidFill>
                  <a:srgbClr val="535353"/>
                </a:solidFill>
                <a:latin typeface="+mn-lt"/>
                <a:ea typeface="+mn-ea"/>
                <a:cs typeface="+mn-cs"/>
                <a:sym typeface="DM Sans Regular"/>
              </a:defRPr>
            </a:pPr>
            <a:r>
              <a:rPr>
                <a:solidFill>
                  <a:schemeClr val="tx2"/>
                </a:solidFill>
              </a:rPr>
              <a:t>Internal staff v agencies</a:t>
            </a:r>
          </a:p>
        </p:txBody>
      </p:sp>
      <p:sp>
        <p:nvSpPr>
          <p:cNvPr id="1432" name="Rounded Rectangle"/>
          <p:cNvSpPr/>
          <p:nvPr/>
        </p:nvSpPr>
        <p:spPr>
          <a:xfrm>
            <a:off x="19320544" y="5181600"/>
            <a:ext cx="3394053" cy="7022324"/>
          </a:xfrm>
          <a:prstGeom prst="roundRect">
            <a:avLst>
              <a:gd name="adj" fmla="val 3742"/>
            </a:avLst>
          </a:prstGeom>
          <a:solidFill>
            <a:schemeClr val="accent5"/>
          </a:solidFill>
          <a:ln w="12700">
            <a:miter lim="400000"/>
          </a:ln>
        </p:spPr>
        <p:txBody>
          <a:bodyPr lIns="0" tIns="0" rIns="0" bIns="0" anchor="ctr"/>
          <a:lstStyle/>
          <a:p>
            <a:pPr>
              <a:defRPr>
                <a:solidFill>
                  <a:srgbClr val="525455"/>
                </a:solidFill>
              </a:defRPr>
            </a:pPr>
            <a:endParaRPr/>
          </a:p>
        </p:txBody>
      </p:sp>
      <p:sp>
        <p:nvSpPr>
          <p:cNvPr id="1433" name="Rounded Rectangle"/>
          <p:cNvSpPr/>
          <p:nvPr/>
        </p:nvSpPr>
        <p:spPr>
          <a:xfrm>
            <a:off x="19456762" y="5318759"/>
            <a:ext cx="3132006" cy="2203734"/>
          </a:xfrm>
          <a:prstGeom prst="roundRect">
            <a:avLst>
              <a:gd name="adj" fmla="val 3019"/>
            </a:avLst>
          </a:pr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43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9569796" y="6697262"/>
            <a:ext cx="289555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FFFFFF"/>
                </a:solidFill>
              </a:defRPr>
            </a:lvl1pPr>
          </a:lstStyle>
          <a:p>
            <a:r>
              <a:rPr>
                <a:solidFill>
                  <a:schemeClr val="bg1"/>
                </a:solidFill>
              </a:rPr>
              <a:t>Control</a:t>
            </a:r>
          </a:p>
        </p:txBody>
      </p:sp>
      <p:sp>
        <p:nvSpPr>
          <p:cNvPr id="143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0363271" y="5770162"/>
            <a:ext cx="1308600"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5000">
                <a:solidFill>
                  <a:srgbClr val="FFFFFF"/>
                </a:solidFill>
              </a:defRPr>
            </a:lvl1pPr>
          </a:lstStyle>
          <a:p>
            <a:r>
              <a:rPr>
                <a:solidFill>
                  <a:schemeClr val="bg1"/>
                </a:solidFill>
              </a:rPr>
              <a:t>C</a:t>
            </a:r>
          </a:p>
        </p:txBody>
      </p:sp>
      <p:sp>
        <p:nvSpPr>
          <p:cNvPr id="143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9569796" y="7685729"/>
            <a:ext cx="2895550" cy="28725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Who monitors what and when?</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5Ss + KPIs and Analysis</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Usability testing and mystery shopping</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Customer satisfaction surveys and NPS</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Frequency of reporting</a:t>
            </a:r>
          </a:p>
          <a:p>
            <a:pPr marL="180473" indent="-180473" algn="l">
              <a:buClr>
                <a:schemeClr val="accent2"/>
              </a:buClr>
              <a:buSzPct val="100000"/>
              <a:buChar char="-"/>
              <a:defRPr sz="1800">
                <a:solidFill>
                  <a:srgbClr val="535353"/>
                </a:solidFill>
                <a:latin typeface="+mn-lt"/>
                <a:ea typeface="+mn-ea"/>
                <a:cs typeface="+mn-cs"/>
                <a:sym typeface="DM Sans Regular"/>
              </a:defRPr>
            </a:pPr>
            <a:r>
              <a:rPr>
                <a:solidFill>
                  <a:schemeClr val="tx2"/>
                </a:solidFill>
              </a:rPr>
              <a:t>Report process (What if above and below)</a:t>
            </a:r>
          </a:p>
        </p:txBody>
      </p:sp>
      <p:sp>
        <p:nvSpPr>
          <p:cNvPr id="143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35574" y="2466201"/>
            <a:ext cx="2099350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a:solidFill>
                  <a:schemeClr val="tx2"/>
                </a:solidFill>
              </a:rPr>
              <a:t>SOSTAC is a marketing model developed by PR Smith in the 1990s and later formalised in his 1998 book Marketing Communications, the subsequent series of SOSTAC Guides to your Perfect Plan (2011) and the SOSTAC Guide to your Perfect Digital Marketing Plan (2020). It is an acronym for Smith's six fundamental facets of marketing: situation, objectives, strategy, tactics, action and control. SOSTAC contains a general marketing strategy which can be applied in various commercial situations. It includes an in-depth SWOT analysis, which helps businesses get ready for marketing campaigns; the main difference is that SOSTAC also focuses on the implementation stages of the process, on marketing communications and now, digital marketing.</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3" name="Group"/>
          <p:cNvGrpSpPr/>
          <p:nvPr/>
        </p:nvGrpSpPr>
        <p:grpSpPr>
          <a:xfrm>
            <a:off x="-34250" y="-4413"/>
            <a:ext cx="24435759" cy="13720655"/>
            <a:chOff x="0" y="0"/>
            <a:chExt cx="24435758" cy="13720653"/>
          </a:xfrm>
        </p:grpSpPr>
        <p:sp>
          <p:nvSpPr>
            <p:cNvPr id="1439" name="Line"/>
            <p:cNvSpPr/>
            <p:nvPr/>
          </p:nvSpPr>
          <p:spPr>
            <a:xfrm flipH="1">
              <a:off x="1642533" y="0"/>
              <a:ext cx="1" cy="13716483"/>
            </a:xfrm>
            <a:prstGeom prst="line">
              <a:avLst/>
            </a:prstGeom>
            <a:noFill/>
            <a:ln w="25400" cap="flat">
              <a:solidFill>
                <a:srgbClr val="C00000"/>
              </a:solidFill>
              <a:custDash>
                <a:ds d="200000" sp="200000"/>
              </a:custDash>
              <a:miter lim="400000"/>
            </a:ln>
            <a:effectLst/>
          </p:spPr>
          <p:txBody>
            <a:bodyPr wrap="square" lIns="45718" tIns="45718" rIns="45718" bIns="45718" numCol="1" anchor="t">
              <a:noAutofit/>
            </a:bodyPr>
            <a:lstStyle/>
            <a:p>
              <a:endParaRPr/>
            </a:p>
          </p:txBody>
        </p:sp>
        <p:sp>
          <p:nvSpPr>
            <p:cNvPr id="1440" name="Line"/>
            <p:cNvSpPr/>
            <p:nvPr/>
          </p:nvSpPr>
          <p:spPr>
            <a:xfrm flipH="1">
              <a:off x="22775336" y="4171"/>
              <a:ext cx="1" cy="13716483"/>
            </a:xfrm>
            <a:prstGeom prst="line">
              <a:avLst/>
            </a:prstGeom>
            <a:noFill/>
            <a:ln w="25400" cap="flat">
              <a:solidFill>
                <a:srgbClr val="C00000"/>
              </a:solidFill>
              <a:custDash>
                <a:ds d="200000" sp="200000"/>
              </a:custDash>
              <a:miter lim="400000"/>
            </a:ln>
            <a:effectLst/>
          </p:spPr>
          <p:txBody>
            <a:bodyPr wrap="square" lIns="45718" tIns="45718" rIns="45718" bIns="45718" numCol="1" anchor="t">
              <a:noAutofit/>
            </a:bodyPr>
            <a:lstStyle/>
            <a:p>
              <a:endParaRPr/>
            </a:p>
          </p:txBody>
        </p:sp>
        <p:sp>
          <p:nvSpPr>
            <p:cNvPr id="1441" name="Line"/>
            <p:cNvSpPr/>
            <p:nvPr/>
          </p:nvSpPr>
          <p:spPr>
            <a:xfrm flipH="1" flipV="1">
              <a:off x="0" y="12200949"/>
              <a:ext cx="24419019" cy="1"/>
            </a:xfrm>
            <a:prstGeom prst="line">
              <a:avLst/>
            </a:prstGeom>
            <a:noFill/>
            <a:ln w="25400" cap="flat">
              <a:solidFill>
                <a:srgbClr val="C00000"/>
              </a:solidFill>
              <a:custDash>
                <a:ds d="200000" sp="200000"/>
              </a:custDash>
              <a:miter lim="400000"/>
            </a:ln>
            <a:effectLst/>
          </p:spPr>
          <p:txBody>
            <a:bodyPr wrap="square" lIns="45718" tIns="45718" rIns="45718" bIns="45718" numCol="1" anchor="t">
              <a:noAutofit/>
            </a:bodyPr>
            <a:lstStyle/>
            <a:p>
              <a:endParaRPr/>
            </a:p>
          </p:txBody>
        </p:sp>
        <p:sp>
          <p:nvSpPr>
            <p:cNvPr id="1442" name="Line"/>
            <p:cNvSpPr/>
            <p:nvPr/>
          </p:nvSpPr>
          <p:spPr>
            <a:xfrm flipH="1" flipV="1">
              <a:off x="16739" y="1518101"/>
              <a:ext cx="24419021" cy="1"/>
            </a:xfrm>
            <a:prstGeom prst="line">
              <a:avLst/>
            </a:prstGeom>
            <a:noFill/>
            <a:ln w="25400" cap="flat">
              <a:solidFill>
                <a:srgbClr val="C00000"/>
              </a:solidFill>
              <a:custDash>
                <a:ds d="200000" sp="200000"/>
              </a:custDash>
              <a:miter lim="400000"/>
            </a:ln>
            <a:effectLst/>
          </p:spPr>
          <p:txBody>
            <a:bodyPr wrap="square" lIns="45718" tIns="45718" rIns="45718" bIns="45718" numCol="1" anchor="t">
              <a:noAutofit/>
            </a:bodyPr>
            <a:lstStyle/>
            <a:p>
              <a:endParaRPr/>
            </a:p>
          </p:txBody>
        </p:sp>
      </p:grpSp>
      <p:sp>
        <p:nvSpPr>
          <p:cNvPr id="1444" name="Slide Number"/>
          <p:cNvSpPr txBox="1">
            <a:spLocks noGrp="1"/>
          </p:cNvSpPr>
          <p:nvPr>
            <p:ph type="sldNum" sz="quarter" idx="4294967295"/>
          </p:nvPr>
        </p:nvSpPr>
        <p:spPr>
          <a:xfrm>
            <a:off x="22368062" y="12413670"/>
            <a:ext cx="445924" cy="495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656565"/>
                </a:solidFill>
              </a:defRPr>
            </a:lvl1pPr>
          </a:lstStyle>
          <a:p>
            <a:fld id="{86CB4B4D-7CA3-9044-876B-883B54F8677D}" type="slidenum">
              <a:t>27</a:t>
            </a:fld>
            <a:endParaRPr/>
          </a:p>
        </p:txBody>
      </p:sp>
      <p:sp>
        <p:nvSpPr>
          <p:cNvPr id="1445" name="Calendar 2023"/>
          <p:cNvSpPr txBox="1"/>
          <p:nvPr/>
        </p:nvSpPr>
        <p:spPr>
          <a:xfrm>
            <a:off x="18759059" y="12413670"/>
            <a:ext cx="2788831"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defTabSz="457200">
              <a:spcBef>
                <a:spcPts val="3300"/>
              </a:spcBef>
              <a:defRPr sz="2400">
                <a:solidFill>
                  <a:srgbClr val="656565"/>
                </a:solidFill>
                <a:latin typeface="+mn-lt"/>
                <a:ea typeface="+mn-ea"/>
                <a:cs typeface="+mn-cs"/>
                <a:sym typeface="DM Sans Regular"/>
              </a:defRPr>
            </a:lvl1pPr>
          </a:lstStyle>
          <a:p>
            <a:r>
              <a:t>Calendar 2023</a:t>
            </a:r>
          </a:p>
        </p:txBody>
      </p:sp>
      <p:sp>
        <p:nvSpPr>
          <p:cNvPr id="1446" name="Fortum Themes"/>
          <p:cNvSpPr txBox="1"/>
          <p:nvPr/>
        </p:nvSpPr>
        <p:spPr>
          <a:xfrm>
            <a:off x="1563200" y="12413670"/>
            <a:ext cx="2788830"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defTabSz="457200">
              <a:spcBef>
                <a:spcPts val="3300"/>
              </a:spcBef>
              <a:defRPr sz="2400">
                <a:solidFill>
                  <a:srgbClr val="656565"/>
                </a:solidFill>
                <a:latin typeface="DM Sans Bold"/>
                <a:ea typeface="DM Sans Bold"/>
                <a:cs typeface="DM Sans Bold"/>
                <a:sym typeface="DM Sans Bold"/>
              </a:defRPr>
            </a:pPr>
            <a:r>
              <a:t>Fortum</a:t>
            </a:r>
            <a:r>
              <a:rPr>
                <a:latin typeface="+mn-lt"/>
                <a:ea typeface="+mn-ea"/>
                <a:cs typeface="+mn-cs"/>
                <a:sym typeface="DM Sans Regular"/>
              </a:rPr>
              <a:t> Themes</a:t>
            </a:r>
          </a:p>
        </p:txBody>
      </p:sp>
      <p:sp>
        <p:nvSpPr>
          <p:cNvPr id="1447" name="Rounded Rectangle"/>
          <p:cNvSpPr/>
          <p:nvPr/>
        </p:nvSpPr>
        <p:spPr>
          <a:xfrm>
            <a:off x="17404725" y="8516533"/>
            <a:ext cx="5012947" cy="1656572"/>
          </a:xfrm>
          <a:prstGeom prst="roundRect">
            <a:avLst>
              <a:gd name="adj" fmla="val 11745"/>
            </a:avLst>
          </a:prstGeom>
          <a:solidFill>
            <a:schemeClr val="accent5"/>
          </a:solidFill>
          <a:ln w="12700">
            <a:miter lim="400000"/>
          </a:ln>
        </p:spPr>
        <p:txBody>
          <a:bodyPr lIns="0" tIns="0" rIns="0" bIns="0" anchor="ctr"/>
          <a:lstStyle/>
          <a:p>
            <a:pPr defTabSz="1528703">
              <a:defRPr sz="5400">
                <a:solidFill>
                  <a:srgbClr val="FFFFFF"/>
                </a:solidFill>
              </a:defRPr>
            </a:pPr>
            <a:endParaRPr/>
          </a:p>
        </p:txBody>
      </p:sp>
      <p:sp>
        <p:nvSpPr>
          <p:cNvPr id="1448" name="Placeholder text"/>
          <p:cNvSpPr txBox="1"/>
          <p:nvPr/>
        </p:nvSpPr>
        <p:spPr>
          <a:xfrm>
            <a:off x="13421678" y="8416318"/>
            <a:ext cx="3139653"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defTabSz="457200">
              <a:defRPr sz="2600"/>
            </a:lvl1pPr>
          </a:lstStyle>
          <a:p>
            <a:r>
              <a:rPr dirty="0">
                <a:solidFill>
                  <a:schemeClr val="tx1"/>
                </a:solidFill>
              </a:rPr>
              <a:t>Placeholder text</a:t>
            </a:r>
          </a:p>
        </p:txBody>
      </p:sp>
      <p:sp>
        <p:nvSpPr>
          <p:cNvPr id="1449" name="Lorem ipsum dolor sit amet, consectetur adipiscing elit, sed do eiusmod tempor exercitation ullamco laboris"/>
          <p:cNvSpPr txBox="1"/>
          <p:nvPr/>
        </p:nvSpPr>
        <p:spPr>
          <a:xfrm>
            <a:off x="13435471" y="8983618"/>
            <a:ext cx="3277115"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defTabSz="457200">
              <a:defRPr sz="1800">
                <a:solidFill>
                  <a:srgbClr val="656565"/>
                </a:solidFill>
                <a:latin typeface="+mn-lt"/>
                <a:ea typeface="+mn-ea"/>
                <a:cs typeface="+mn-cs"/>
                <a:sym typeface="DM Sans Regular"/>
              </a:defRPr>
            </a:lvl1pPr>
          </a:lstStyle>
          <a:p>
            <a:r>
              <a:rPr>
                <a:solidFill>
                  <a:schemeClr val="tx2"/>
                </a:solidFill>
              </a:rPr>
              <a:t>Lorem ipsum dolor sit amet, consectetur adipiscing elit, sed do eiusmod tempor exercitation ullamco laboris</a:t>
            </a:r>
          </a:p>
        </p:txBody>
      </p:sp>
      <p:sp>
        <p:nvSpPr>
          <p:cNvPr id="1450" name="The basic elements of the style"/>
          <p:cNvSpPr txBox="1"/>
          <p:nvPr/>
        </p:nvSpPr>
        <p:spPr>
          <a:xfrm>
            <a:off x="1526941" y="1240739"/>
            <a:ext cx="12234379"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lvl1pPr>
          </a:lstStyle>
          <a:p>
            <a:r>
              <a:rPr dirty="0">
                <a:solidFill>
                  <a:schemeClr val="tx1"/>
                </a:solidFill>
              </a:rPr>
              <a:t>The basic elements of the style</a:t>
            </a:r>
          </a:p>
        </p:txBody>
      </p:sp>
      <p:sp>
        <p:nvSpPr>
          <p:cNvPr id="1451" name="Lorem ipsum dolor sit amet, consectetur adipiscing elit, sed do eiusmod tempor incididunt ut labore et dolore magna aliqua. Pretium quam vulputate dignissim suspendisse in est ante in nibh. Tempor commodo ullamcorper a lacus vestibulum sed arcu. Et solli"/>
          <p:cNvSpPr txBox="1"/>
          <p:nvPr/>
        </p:nvSpPr>
        <p:spPr>
          <a:xfrm>
            <a:off x="1567363" y="2715793"/>
            <a:ext cx="21139868" cy="44217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defTabSz="457200">
              <a:spcBef>
                <a:spcPts val="2000"/>
              </a:spcBef>
              <a:defRPr sz="2400">
                <a:solidFill>
                  <a:srgbClr val="656565"/>
                </a:solidFill>
                <a:latin typeface="+mn-lt"/>
                <a:ea typeface="+mn-ea"/>
                <a:cs typeface="+mn-cs"/>
                <a:sym typeface="DM Sans Regular"/>
              </a:defRPr>
            </a:pPr>
            <a:r>
              <a:rPr dirty="0">
                <a:solidFill>
                  <a:schemeClr val="tx2"/>
                </a:solidFill>
              </a:rPr>
              <a:t>Lorem ipsum dolor sit </a:t>
            </a:r>
            <a:r>
              <a:rPr dirty="0" err="1">
                <a:solidFill>
                  <a:schemeClr val="tx2"/>
                </a:solidFill>
              </a:rPr>
              <a:t>amet</a:t>
            </a:r>
            <a:r>
              <a:rPr dirty="0">
                <a:solidFill>
                  <a:schemeClr val="tx2"/>
                </a:solidFill>
              </a:rPr>
              <a:t>, </a:t>
            </a:r>
            <a:r>
              <a:rPr dirty="0" err="1">
                <a:solidFill>
                  <a:schemeClr val="tx2"/>
                </a:solidFill>
              </a:rPr>
              <a:t>consectetur</a:t>
            </a:r>
            <a:r>
              <a:rPr dirty="0">
                <a:solidFill>
                  <a:schemeClr val="tx2"/>
                </a:solidFill>
              </a:rPr>
              <a:t> </a:t>
            </a:r>
            <a:r>
              <a:rPr dirty="0" err="1">
                <a:solidFill>
                  <a:schemeClr val="tx2"/>
                </a:solidFill>
              </a:rPr>
              <a:t>adipiscing</a:t>
            </a:r>
            <a:r>
              <a:rPr dirty="0">
                <a:solidFill>
                  <a:schemeClr val="tx2"/>
                </a:solidFill>
              </a:rPr>
              <a:t> </a:t>
            </a:r>
            <a:r>
              <a:rPr dirty="0" err="1">
                <a:solidFill>
                  <a:schemeClr val="tx2"/>
                </a:solidFill>
              </a:rPr>
              <a:t>elit</a:t>
            </a:r>
            <a:r>
              <a:rPr dirty="0">
                <a:solidFill>
                  <a:schemeClr val="tx2"/>
                </a:solidFill>
              </a:rPr>
              <a:t>, sed do </a:t>
            </a:r>
            <a:r>
              <a:rPr dirty="0" err="1">
                <a:solidFill>
                  <a:schemeClr val="tx2"/>
                </a:solidFill>
              </a:rPr>
              <a:t>eiusmod</a:t>
            </a:r>
            <a:r>
              <a:rPr dirty="0">
                <a:solidFill>
                  <a:schemeClr val="tx2"/>
                </a:solidFill>
              </a:rPr>
              <a:t> </a:t>
            </a:r>
            <a:r>
              <a:rPr dirty="0" err="1">
                <a:solidFill>
                  <a:schemeClr val="tx2"/>
                </a:solidFill>
              </a:rPr>
              <a:t>tempor</a:t>
            </a:r>
            <a:r>
              <a:rPr dirty="0">
                <a:solidFill>
                  <a:schemeClr val="tx2"/>
                </a:solidFill>
              </a:rPr>
              <a:t> </a:t>
            </a:r>
            <a:r>
              <a:rPr dirty="0" err="1">
                <a:solidFill>
                  <a:schemeClr val="tx2"/>
                </a:solidFill>
              </a:rPr>
              <a:t>incididunt</a:t>
            </a:r>
            <a:r>
              <a:rPr dirty="0">
                <a:solidFill>
                  <a:schemeClr val="tx2"/>
                </a:solidFill>
              </a:rPr>
              <a:t> </a:t>
            </a:r>
            <a:r>
              <a:rPr dirty="0" err="1">
                <a:solidFill>
                  <a:schemeClr val="tx2"/>
                </a:solidFill>
              </a:rPr>
              <a:t>ut</a:t>
            </a:r>
            <a:r>
              <a:rPr dirty="0">
                <a:solidFill>
                  <a:schemeClr val="tx2"/>
                </a:solidFill>
              </a:rPr>
              <a:t> labore et dolore magna </a:t>
            </a:r>
            <a:r>
              <a:rPr dirty="0" err="1">
                <a:solidFill>
                  <a:schemeClr val="tx2"/>
                </a:solidFill>
              </a:rPr>
              <a:t>aliqua</a:t>
            </a:r>
            <a:r>
              <a:rPr dirty="0">
                <a:solidFill>
                  <a:schemeClr val="tx2"/>
                </a:solidFill>
              </a:rPr>
              <a:t>. Pretium </a:t>
            </a:r>
            <a:r>
              <a:rPr dirty="0" err="1">
                <a:solidFill>
                  <a:schemeClr val="tx2"/>
                </a:solidFill>
              </a:rPr>
              <a:t>quam</a:t>
            </a:r>
            <a:r>
              <a:rPr dirty="0">
                <a:solidFill>
                  <a:schemeClr val="tx2"/>
                </a:solidFill>
              </a:rPr>
              <a:t> </a:t>
            </a:r>
            <a:r>
              <a:rPr dirty="0" err="1">
                <a:solidFill>
                  <a:schemeClr val="tx2"/>
                </a:solidFill>
              </a:rPr>
              <a:t>vulputate</a:t>
            </a:r>
            <a:r>
              <a:rPr dirty="0">
                <a:solidFill>
                  <a:schemeClr val="tx2"/>
                </a:solidFill>
              </a:rPr>
              <a:t> </a:t>
            </a:r>
            <a:r>
              <a:rPr dirty="0" err="1">
                <a:solidFill>
                  <a:schemeClr val="tx2"/>
                </a:solidFill>
              </a:rPr>
              <a:t>dignissim</a:t>
            </a:r>
            <a:r>
              <a:rPr dirty="0">
                <a:solidFill>
                  <a:schemeClr val="tx2"/>
                </a:solidFill>
              </a:rPr>
              <a:t> </a:t>
            </a:r>
            <a:r>
              <a:rPr dirty="0" err="1">
                <a:solidFill>
                  <a:schemeClr val="tx2"/>
                </a:solidFill>
              </a:rPr>
              <a:t>suspendisse</a:t>
            </a:r>
            <a:r>
              <a:rPr dirty="0">
                <a:solidFill>
                  <a:schemeClr val="tx2"/>
                </a:solidFill>
              </a:rPr>
              <a:t> in </a:t>
            </a:r>
            <a:r>
              <a:rPr dirty="0" err="1">
                <a:solidFill>
                  <a:schemeClr val="tx2"/>
                </a:solidFill>
              </a:rPr>
              <a:t>est</a:t>
            </a:r>
            <a:r>
              <a:rPr dirty="0">
                <a:solidFill>
                  <a:schemeClr val="tx2"/>
                </a:solidFill>
              </a:rPr>
              <a:t> ante in </a:t>
            </a:r>
            <a:r>
              <a:rPr dirty="0" err="1">
                <a:solidFill>
                  <a:schemeClr val="tx2"/>
                </a:solidFill>
              </a:rPr>
              <a:t>nibh</a:t>
            </a:r>
            <a:r>
              <a:rPr dirty="0">
                <a:solidFill>
                  <a:schemeClr val="tx2"/>
                </a:solidFill>
              </a:rPr>
              <a:t>. </a:t>
            </a:r>
            <a:r>
              <a:rPr dirty="0" err="1">
                <a:solidFill>
                  <a:schemeClr val="tx2"/>
                </a:solidFill>
              </a:rPr>
              <a:t>Tempor</a:t>
            </a:r>
            <a:r>
              <a:rPr dirty="0">
                <a:solidFill>
                  <a:schemeClr val="tx2"/>
                </a:solidFill>
              </a:rPr>
              <a:t> </a:t>
            </a:r>
            <a:r>
              <a:rPr dirty="0" err="1">
                <a:solidFill>
                  <a:schemeClr val="tx2"/>
                </a:solidFill>
              </a:rPr>
              <a:t>commodo</a:t>
            </a:r>
            <a:r>
              <a:rPr dirty="0">
                <a:solidFill>
                  <a:schemeClr val="tx2"/>
                </a:solidFill>
              </a:rPr>
              <a:t> </a:t>
            </a:r>
            <a:r>
              <a:rPr dirty="0" err="1">
                <a:solidFill>
                  <a:schemeClr val="tx2"/>
                </a:solidFill>
              </a:rPr>
              <a:t>ullamcorper</a:t>
            </a:r>
            <a:r>
              <a:rPr dirty="0">
                <a:solidFill>
                  <a:schemeClr val="tx2"/>
                </a:solidFill>
              </a:rPr>
              <a:t> a </a:t>
            </a:r>
            <a:r>
              <a:rPr dirty="0" err="1">
                <a:solidFill>
                  <a:schemeClr val="tx2"/>
                </a:solidFill>
              </a:rPr>
              <a:t>lacus</a:t>
            </a:r>
            <a:r>
              <a:rPr dirty="0">
                <a:solidFill>
                  <a:schemeClr val="tx2"/>
                </a:solidFill>
              </a:rPr>
              <a:t> vestibulum sed </a:t>
            </a:r>
            <a:r>
              <a:rPr dirty="0" err="1">
                <a:solidFill>
                  <a:schemeClr val="tx2"/>
                </a:solidFill>
              </a:rPr>
              <a:t>arcu</a:t>
            </a:r>
            <a:r>
              <a:rPr dirty="0">
                <a:solidFill>
                  <a:schemeClr val="tx2"/>
                </a:solidFill>
              </a:rPr>
              <a:t>. Et </a:t>
            </a:r>
            <a:r>
              <a:rPr dirty="0" err="1">
                <a:solidFill>
                  <a:schemeClr val="tx2"/>
                </a:solidFill>
              </a:rPr>
              <a:t>sollicitudin</a:t>
            </a:r>
            <a:r>
              <a:rPr dirty="0">
                <a:solidFill>
                  <a:schemeClr val="tx2"/>
                </a:solidFill>
              </a:rPr>
              <a:t> ac </a:t>
            </a:r>
            <a:r>
              <a:rPr dirty="0" err="1">
                <a:solidFill>
                  <a:schemeClr val="tx2"/>
                </a:solidFill>
              </a:rPr>
              <a:t>orci</a:t>
            </a:r>
            <a:r>
              <a:rPr dirty="0">
                <a:solidFill>
                  <a:schemeClr val="tx2"/>
                </a:solidFill>
              </a:rPr>
              <a:t> </a:t>
            </a:r>
            <a:r>
              <a:rPr dirty="0" err="1">
                <a:solidFill>
                  <a:schemeClr val="tx2"/>
                </a:solidFill>
              </a:rPr>
              <a:t>phasellus</a:t>
            </a:r>
            <a:r>
              <a:rPr dirty="0">
                <a:solidFill>
                  <a:schemeClr val="tx2"/>
                </a:solidFill>
              </a:rPr>
              <a:t> </a:t>
            </a:r>
            <a:r>
              <a:rPr dirty="0" err="1">
                <a:solidFill>
                  <a:schemeClr val="tx2"/>
                </a:solidFill>
              </a:rPr>
              <a:t>egestas</a:t>
            </a:r>
            <a:r>
              <a:rPr dirty="0">
                <a:solidFill>
                  <a:schemeClr val="tx2"/>
                </a:solidFill>
              </a:rPr>
              <a:t> </a:t>
            </a:r>
            <a:r>
              <a:rPr dirty="0" err="1">
                <a:solidFill>
                  <a:schemeClr val="tx2"/>
                </a:solidFill>
              </a:rPr>
              <a:t>tellus</a:t>
            </a:r>
            <a:r>
              <a:rPr dirty="0">
                <a:solidFill>
                  <a:schemeClr val="tx2"/>
                </a:solidFill>
              </a:rPr>
              <a:t> </a:t>
            </a:r>
            <a:r>
              <a:rPr dirty="0" err="1">
                <a:solidFill>
                  <a:schemeClr val="tx2"/>
                </a:solidFill>
              </a:rPr>
              <a:t>rutrum</a:t>
            </a:r>
            <a:r>
              <a:rPr dirty="0">
                <a:solidFill>
                  <a:schemeClr val="tx2"/>
                </a:solidFill>
              </a:rPr>
              <a:t>. </a:t>
            </a:r>
            <a:r>
              <a:rPr dirty="0" err="1">
                <a:solidFill>
                  <a:schemeClr val="tx2"/>
                </a:solidFill>
              </a:rPr>
              <a:t>Ornare</a:t>
            </a:r>
            <a:r>
              <a:rPr dirty="0">
                <a:solidFill>
                  <a:schemeClr val="tx2"/>
                </a:solidFill>
              </a:rPr>
              <a:t> </a:t>
            </a:r>
            <a:r>
              <a:rPr dirty="0" err="1">
                <a:solidFill>
                  <a:schemeClr val="tx2"/>
                </a:solidFill>
              </a:rPr>
              <a:t>arcu</a:t>
            </a:r>
            <a:r>
              <a:rPr dirty="0">
                <a:solidFill>
                  <a:schemeClr val="tx2"/>
                </a:solidFill>
              </a:rPr>
              <a:t> dui </a:t>
            </a:r>
            <a:r>
              <a:rPr dirty="0" err="1">
                <a:solidFill>
                  <a:schemeClr val="tx2"/>
                </a:solidFill>
              </a:rPr>
              <a:t>vivamus</a:t>
            </a:r>
            <a:r>
              <a:rPr dirty="0">
                <a:solidFill>
                  <a:schemeClr val="tx2"/>
                </a:solidFill>
              </a:rPr>
              <a:t> </a:t>
            </a:r>
            <a:r>
              <a:rPr dirty="0" err="1">
                <a:solidFill>
                  <a:schemeClr val="tx2"/>
                </a:solidFill>
              </a:rPr>
              <a:t>arcu</a:t>
            </a:r>
            <a:r>
              <a:rPr dirty="0">
                <a:solidFill>
                  <a:schemeClr val="tx2"/>
                </a:solidFill>
              </a:rPr>
              <a:t>. </a:t>
            </a:r>
            <a:r>
              <a:rPr dirty="0" err="1">
                <a:solidFill>
                  <a:schemeClr val="tx2"/>
                </a:solidFill>
              </a:rPr>
              <a:t>Enim</a:t>
            </a:r>
            <a:r>
              <a:rPr dirty="0">
                <a:solidFill>
                  <a:schemeClr val="tx2"/>
                </a:solidFill>
              </a:rPr>
              <a:t> </a:t>
            </a:r>
            <a:r>
              <a:rPr dirty="0" err="1">
                <a:solidFill>
                  <a:schemeClr val="tx2"/>
                </a:solidFill>
              </a:rPr>
              <a:t>neque</a:t>
            </a:r>
            <a:r>
              <a:rPr dirty="0">
                <a:solidFill>
                  <a:schemeClr val="tx2"/>
                </a:solidFill>
              </a:rPr>
              <a:t> </a:t>
            </a:r>
            <a:r>
              <a:rPr dirty="0" err="1">
                <a:solidFill>
                  <a:schemeClr val="tx2"/>
                </a:solidFill>
              </a:rPr>
              <a:t>volutpat</a:t>
            </a:r>
            <a:r>
              <a:rPr dirty="0">
                <a:solidFill>
                  <a:schemeClr val="tx2"/>
                </a:solidFill>
              </a:rPr>
              <a:t> ac </a:t>
            </a:r>
            <a:r>
              <a:rPr dirty="0" err="1">
                <a:solidFill>
                  <a:schemeClr val="tx2"/>
                </a:solidFill>
              </a:rPr>
              <a:t>tincidunt</a:t>
            </a:r>
            <a:r>
              <a:rPr dirty="0">
                <a:solidFill>
                  <a:schemeClr val="tx2"/>
                </a:solidFill>
              </a:rPr>
              <a:t>. </a:t>
            </a:r>
            <a:r>
              <a:rPr dirty="0" err="1">
                <a:solidFill>
                  <a:schemeClr val="tx2"/>
                </a:solidFill>
              </a:rPr>
              <a:t>Ullamcorper</a:t>
            </a:r>
            <a:r>
              <a:rPr dirty="0">
                <a:solidFill>
                  <a:schemeClr val="tx2"/>
                </a:solidFill>
              </a:rPr>
              <a:t> </a:t>
            </a:r>
            <a:r>
              <a:rPr dirty="0" err="1">
                <a:solidFill>
                  <a:schemeClr val="tx2"/>
                </a:solidFill>
              </a:rPr>
              <a:t>velit</a:t>
            </a:r>
            <a:r>
              <a:rPr dirty="0">
                <a:solidFill>
                  <a:schemeClr val="tx2"/>
                </a:solidFill>
              </a:rPr>
              <a:t> sed </a:t>
            </a:r>
            <a:r>
              <a:rPr dirty="0" err="1">
                <a:solidFill>
                  <a:schemeClr val="tx2"/>
                </a:solidFill>
              </a:rPr>
              <a:t>ullamcorper</a:t>
            </a:r>
            <a:r>
              <a:rPr dirty="0">
                <a:solidFill>
                  <a:schemeClr val="tx2"/>
                </a:solidFill>
              </a:rPr>
              <a:t> </a:t>
            </a:r>
            <a:r>
              <a:rPr dirty="0" err="1">
                <a:solidFill>
                  <a:schemeClr val="tx2"/>
                </a:solidFill>
              </a:rPr>
              <a:t>morbi</a:t>
            </a:r>
            <a:r>
              <a:rPr dirty="0">
                <a:solidFill>
                  <a:schemeClr val="tx2"/>
                </a:solidFill>
              </a:rPr>
              <a:t> </a:t>
            </a:r>
            <a:r>
              <a:rPr dirty="0" err="1">
                <a:solidFill>
                  <a:schemeClr val="tx2"/>
                </a:solidFill>
              </a:rPr>
              <a:t>tincidunt</a:t>
            </a:r>
            <a:r>
              <a:rPr dirty="0">
                <a:solidFill>
                  <a:schemeClr val="tx2"/>
                </a:solidFill>
              </a:rPr>
              <a:t> </a:t>
            </a:r>
            <a:r>
              <a:rPr dirty="0" err="1">
                <a:solidFill>
                  <a:schemeClr val="tx2"/>
                </a:solidFill>
              </a:rPr>
              <a:t>ornare</a:t>
            </a:r>
            <a:r>
              <a:rPr dirty="0">
                <a:solidFill>
                  <a:schemeClr val="tx2"/>
                </a:solidFill>
              </a:rPr>
              <a:t> </a:t>
            </a:r>
            <a:r>
              <a:rPr dirty="0" err="1">
                <a:solidFill>
                  <a:schemeClr val="tx2"/>
                </a:solidFill>
              </a:rPr>
              <a:t>massa</a:t>
            </a:r>
            <a:r>
              <a:rPr dirty="0">
                <a:solidFill>
                  <a:schemeClr val="tx2"/>
                </a:solidFill>
              </a:rPr>
              <a:t> </a:t>
            </a:r>
            <a:r>
              <a:rPr dirty="0" err="1">
                <a:solidFill>
                  <a:schemeClr val="tx2"/>
                </a:solidFill>
              </a:rPr>
              <a:t>eget</a:t>
            </a:r>
            <a:r>
              <a:rPr dirty="0">
                <a:solidFill>
                  <a:schemeClr val="tx2"/>
                </a:solidFill>
              </a:rPr>
              <a:t>. </a:t>
            </a:r>
            <a:r>
              <a:rPr dirty="0" err="1">
                <a:solidFill>
                  <a:schemeClr val="tx2"/>
                </a:solidFill>
              </a:rPr>
              <a:t>Tincidunt</a:t>
            </a:r>
            <a:r>
              <a:rPr dirty="0">
                <a:solidFill>
                  <a:schemeClr val="tx2"/>
                </a:solidFill>
              </a:rPr>
              <a:t> </a:t>
            </a:r>
            <a:r>
              <a:rPr dirty="0" err="1">
                <a:solidFill>
                  <a:schemeClr val="tx2"/>
                </a:solidFill>
              </a:rPr>
              <a:t>arcu</a:t>
            </a:r>
            <a:r>
              <a:rPr dirty="0">
                <a:solidFill>
                  <a:schemeClr val="tx2"/>
                </a:solidFill>
              </a:rPr>
              <a:t> non </a:t>
            </a:r>
            <a:r>
              <a:rPr dirty="0" err="1">
                <a:solidFill>
                  <a:schemeClr val="tx2"/>
                </a:solidFill>
              </a:rPr>
              <a:t>sodales</a:t>
            </a:r>
            <a:r>
              <a:rPr dirty="0">
                <a:solidFill>
                  <a:schemeClr val="tx2"/>
                </a:solidFill>
              </a:rPr>
              <a:t> </a:t>
            </a:r>
            <a:r>
              <a:rPr dirty="0" err="1">
                <a:solidFill>
                  <a:schemeClr val="tx2"/>
                </a:solidFill>
              </a:rPr>
              <a:t>neque</a:t>
            </a:r>
            <a:r>
              <a:rPr dirty="0">
                <a:solidFill>
                  <a:schemeClr val="tx2"/>
                </a:solidFill>
              </a:rPr>
              <a:t> </a:t>
            </a:r>
            <a:r>
              <a:rPr dirty="0" err="1">
                <a:solidFill>
                  <a:schemeClr val="tx2"/>
                </a:solidFill>
              </a:rPr>
              <a:t>sodales</a:t>
            </a:r>
            <a:r>
              <a:rPr dirty="0">
                <a:solidFill>
                  <a:schemeClr val="tx2"/>
                </a:solidFill>
              </a:rPr>
              <a:t> </a:t>
            </a:r>
            <a:r>
              <a:rPr dirty="0" err="1">
                <a:solidFill>
                  <a:schemeClr val="tx2"/>
                </a:solidFill>
              </a:rPr>
              <a:t>ut</a:t>
            </a:r>
            <a:r>
              <a:rPr dirty="0">
                <a:solidFill>
                  <a:schemeClr val="tx2"/>
                </a:solidFill>
              </a:rPr>
              <a:t> </a:t>
            </a:r>
            <a:r>
              <a:rPr dirty="0" err="1">
                <a:solidFill>
                  <a:schemeClr val="tx2"/>
                </a:solidFill>
              </a:rPr>
              <a:t>etiam</a:t>
            </a:r>
            <a:r>
              <a:rPr dirty="0">
                <a:solidFill>
                  <a:schemeClr val="tx2"/>
                </a:solidFill>
              </a:rPr>
              <a:t> sit. </a:t>
            </a:r>
            <a:r>
              <a:rPr dirty="0" err="1">
                <a:solidFill>
                  <a:schemeClr val="tx2"/>
                </a:solidFill>
              </a:rPr>
              <a:t>Adipiscing</a:t>
            </a:r>
            <a:r>
              <a:rPr dirty="0">
                <a:solidFill>
                  <a:schemeClr val="tx2"/>
                </a:solidFill>
              </a:rPr>
              <a:t> </a:t>
            </a:r>
            <a:r>
              <a:rPr dirty="0" err="1">
                <a:solidFill>
                  <a:schemeClr val="tx2"/>
                </a:solidFill>
              </a:rPr>
              <a:t>elit</a:t>
            </a:r>
            <a:r>
              <a:rPr dirty="0">
                <a:solidFill>
                  <a:schemeClr val="tx2"/>
                </a:solidFill>
              </a:rPr>
              <a:t> </a:t>
            </a:r>
            <a:r>
              <a:rPr dirty="0" err="1">
                <a:solidFill>
                  <a:schemeClr val="tx2"/>
                </a:solidFill>
              </a:rPr>
              <a:t>ut</a:t>
            </a:r>
            <a:r>
              <a:rPr dirty="0">
                <a:solidFill>
                  <a:schemeClr val="tx2"/>
                </a:solidFill>
              </a:rPr>
              <a:t> </a:t>
            </a:r>
            <a:r>
              <a:rPr dirty="0" err="1">
                <a:solidFill>
                  <a:schemeClr val="tx2"/>
                </a:solidFill>
              </a:rPr>
              <a:t>aliquam</a:t>
            </a:r>
            <a:r>
              <a:rPr dirty="0">
                <a:solidFill>
                  <a:schemeClr val="tx2"/>
                </a:solidFill>
              </a:rPr>
              <a:t> </a:t>
            </a:r>
            <a:r>
              <a:rPr dirty="0" err="1">
                <a:solidFill>
                  <a:schemeClr val="tx2"/>
                </a:solidFill>
              </a:rPr>
              <a:t>purus</a:t>
            </a:r>
            <a:r>
              <a:rPr dirty="0">
                <a:solidFill>
                  <a:schemeClr val="tx2"/>
                </a:solidFill>
              </a:rPr>
              <a:t> sit. Purus </a:t>
            </a:r>
            <a:r>
              <a:rPr dirty="0" err="1">
                <a:solidFill>
                  <a:schemeClr val="tx2"/>
                </a:solidFill>
              </a:rPr>
              <a:t>ut</a:t>
            </a:r>
            <a:r>
              <a:rPr dirty="0">
                <a:solidFill>
                  <a:schemeClr val="tx2"/>
                </a:solidFill>
              </a:rPr>
              <a:t> </a:t>
            </a:r>
            <a:r>
              <a:rPr dirty="0" err="1">
                <a:solidFill>
                  <a:schemeClr val="tx2"/>
                </a:solidFill>
              </a:rPr>
              <a:t>faucibus</a:t>
            </a:r>
            <a:r>
              <a:rPr dirty="0">
                <a:solidFill>
                  <a:schemeClr val="tx2"/>
                </a:solidFill>
              </a:rPr>
              <a:t> pulvinar </a:t>
            </a:r>
            <a:r>
              <a:rPr dirty="0" err="1">
                <a:solidFill>
                  <a:schemeClr val="tx2"/>
                </a:solidFill>
              </a:rPr>
              <a:t>elementum</a:t>
            </a:r>
            <a:r>
              <a:rPr dirty="0">
                <a:solidFill>
                  <a:schemeClr val="tx2"/>
                </a:solidFill>
              </a:rPr>
              <a:t>. Pulvinar </a:t>
            </a:r>
            <a:r>
              <a:rPr dirty="0" err="1">
                <a:solidFill>
                  <a:schemeClr val="tx2"/>
                </a:solidFill>
              </a:rPr>
              <a:t>sapien</a:t>
            </a:r>
            <a:r>
              <a:rPr dirty="0">
                <a:solidFill>
                  <a:schemeClr val="tx2"/>
                </a:solidFill>
              </a:rPr>
              <a:t> et ligula </a:t>
            </a:r>
            <a:r>
              <a:rPr dirty="0" err="1">
                <a:solidFill>
                  <a:schemeClr val="tx2"/>
                </a:solidFill>
              </a:rPr>
              <a:t>ullamcorper</a:t>
            </a:r>
            <a:r>
              <a:rPr dirty="0">
                <a:solidFill>
                  <a:schemeClr val="tx2"/>
                </a:solidFill>
              </a:rPr>
              <a:t> </a:t>
            </a:r>
            <a:r>
              <a:rPr dirty="0" err="1">
                <a:solidFill>
                  <a:schemeClr val="tx2"/>
                </a:solidFill>
              </a:rPr>
              <a:t>malesuada</a:t>
            </a:r>
            <a:r>
              <a:rPr dirty="0">
                <a:solidFill>
                  <a:schemeClr val="tx2"/>
                </a:solidFill>
              </a:rPr>
              <a:t> </a:t>
            </a:r>
            <a:r>
              <a:rPr dirty="0" err="1">
                <a:solidFill>
                  <a:schemeClr val="tx2"/>
                </a:solidFill>
              </a:rPr>
              <a:t>proin</a:t>
            </a:r>
            <a:r>
              <a:rPr dirty="0">
                <a:solidFill>
                  <a:schemeClr val="tx2"/>
                </a:solidFill>
              </a:rPr>
              <a:t> libero. </a:t>
            </a:r>
            <a:r>
              <a:rPr dirty="0" err="1">
                <a:solidFill>
                  <a:schemeClr val="tx2"/>
                </a:solidFill>
              </a:rPr>
              <a:t>Arcu</a:t>
            </a:r>
            <a:r>
              <a:rPr dirty="0">
                <a:solidFill>
                  <a:schemeClr val="tx2"/>
                </a:solidFill>
              </a:rPr>
              <a:t> non </a:t>
            </a:r>
            <a:r>
              <a:rPr dirty="0" err="1">
                <a:solidFill>
                  <a:schemeClr val="tx2"/>
                </a:solidFill>
              </a:rPr>
              <a:t>odio</a:t>
            </a:r>
            <a:r>
              <a:rPr dirty="0">
                <a:solidFill>
                  <a:schemeClr val="tx2"/>
                </a:solidFill>
              </a:rPr>
              <a:t> </a:t>
            </a:r>
            <a:r>
              <a:rPr dirty="0" err="1">
                <a:solidFill>
                  <a:schemeClr val="tx2"/>
                </a:solidFill>
              </a:rPr>
              <a:t>euismod</a:t>
            </a:r>
            <a:r>
              <a:rPr dirty="0">
                <a:solidFill>
                  <a:schemeClr val="tx2"/>
                </a:solidFill>
              </a:rPr>
              <a:t> lacinia at </a:t>
            </a:r>
            <a:r>
              <a:rPr dirty="0" err="1">
                <a:solidFill>
                  <a:schemeClr val="tx2"/>
                </a:solidFill>
              </a:rPr>
              <a:t>quis</a:t>
            </a:r>
            <a:r>
              <a:rPr dirty="0">
                <a:solidFill>
                  <a:schemeClr val="tx2"/>
                </a:solidFill>
              </a:rPr>
              <a:t> </a:t>
            </a:r>
            <a:r>
              <a:rPr dirty="0" err="1">
                <a:solidFill>
                  <a:schemeClr val="tx2"/>
                </a:solidFill>
              </a:rPr>
              <a:t>risus</a:t>
            </a:r>
            <a:r>
              <a:rPr dirty="0">
                <a:solidFill>
                  <a:schemeClr val="tx2"/>
                </a:solidFill>
              </a:rPr>
              <a:t> sed </a:t>
            </a:r>
            <a:r>
              <a:rPr dirty="0" err="1">
                <a:solidFill>
                  <a:schemeClr val="tx2"/>
                </a:solidFill>
              </a:rPr>
              <a:t>vulputate</a:t>
            </a:r>
            <a:r>
              <a:rPr dirty="0">
                <a:solidFill>
                  <a:schemeClr val="tx2"/>
                </a:solidFill>
              </a:rPr>
              <a:t>.</a:t>
            </a:r>
          </a:p>
          <a:p>
            <a:pPr algn="l" defTabSz="457200">
              <a:spcBef>
                <a:spcPts val="2000"/>
              </a:spcBef>
              <a:defRPr sz="2400">
                <a:solidFill>
                  <a:srgbClr val="656565"/>
                </a:solidFill>
                <a:latin typeface="+mn-lt"/>
                <a:ea typeface="+mn-ea"/>
                <a:cs typeface="+mn-cs"/>
                <a:sym typeface="DM Sans Regular"/>
              </a:defRPr>
            </a:pPr>
            <a:r>
              <a:rPr dirty="0">
                <a:solidFill>
                  <a:schemeClr val="tx2"/>
                </a:solidFill>
              </a:rPr>
              <a:t>Morbi </a:t>
            </a:r>
            <a:r>
              <a:rPr dirty="0" err="1">
                <a:solidFill>
                  <a:schemeClr val="tx2"/>
                </a:solidFill>
              </a:rPr>
              <a:t>tristique</a:t>
            </a:r>
            <a:r>
              <a:rPr dirty="0">
                <a:solidFill>
                  <a:schemeClr val="tx2"/>
                </a:solidFill>
              </a:rPr>
              <a:t> </a:t>
            </a:r>
            <a:r>
              <a:rPr dirty="0" err="1">
                <a:solidFill>
                  <a:schemeClr val="tx2"/>
                </a:solidFill>
              </a:rPr>
              <a:t>senectus</a:t>
            </a:r>
            <a:r>
              <a:rPr dirty="0">
                <a:solidFill>
                  <a:schemeClr val="tx2"/>
                </a:solidFill>
              </a:rPr>
              <a:t> et </a:t>
            </a:r>
            <a:r>
              <a:rPr dirty="0" err="1">
                <a:solidFill>
                  <a:schemeClr val="tx2"/>
                </a:solidFill>
              </a:rPr>
              <a:t>netus</a:t>
            </a:r>
            <a:r>
              <a:rPr dirty="0">
                <a:solidFill>
                  <a:schemeClr val="tx2"/>
                </a:solidFill>
              </a:rPr>
              <a:t> et. Justo </a:t>
            </a:r>
            <a:r>
              <a:rPr dirty="0" err="1">
                <a:solidFill>
                  <a:schemeClr val="tx2"/>
                </a:solidFill>
              </a:rPr>
              <a:t>laoreet</a:t>
            </a:r>
            <a:r>
              <a:rPr dirty="0">
                <a:solidFill>
                  <a:schemeClr val="tx2"/>
                </a:solidFill>
              </a:rPr>
              <a:t> sit </a:t>
            </a:r>
            <a:r>
              <a:rPr dirty="0" err="1">
                <a:solidFill>
                  <a:schemeClr val="tx2"/>
                </a:solidFill>
              </a:rPr>
              <a:t>amet</a:t>
            </a:r>
            <a:r>
              <a:rPr dirty="0">
                <a:solidFill>
                  <a:schemeClr val="tx2"/>
                </a:solidFill>
              </a:rPr>
              <a:t> cursus sit </a:t>
            </a:r>
            <a:r>
              <a:rPr dirty="0" err="1">
                <a:solidFill>
                  <a:schemeClr val="tx2"/>
                </a:solidFill>
              </a:rPr>
              <a:t>amet</a:t>
            </a:r>
            <a:r>
              <a:rPr dirty="0">
                <a:solidFill>
                  <a:schemeClr val="tx2"/>
                </a:solidFill>
              </a:rPr>
              <a:t>. </a:t>
            </a:r>
            <a:r>
              <a:rPr dirty="0" err="1">
                <a:solidFill>
                  <a:schemeClr val="tx2"/>
                </a:solidFill>
              </a:rPr>
              <a:t>Amet</a:t>
            </a:r>
            <a:r>
              <a:rPr dirty="0">
                <a:solidFill>
                  <a:schemeClr val="tx2"/>
                </a:solidFill>
              </a:rPr>
              <a:t> </a:t>
            </a:r>
            <a:r>
              <a:rPr dirty="0" err="1">
                <a:solidFill>
                  <a:schemeClr val="tx2"/>
                </a:solidFill>
              </a:rPr>
              <a:t>facilisis</a:t>
            </a:r>
            <a:r>
              <a:rPr dirty="0">
                <a:solidFill>
                  <a:schemeClr val="tx2"/>
                </a:solidFill>
              </a:rPr>
              <a:t> magna </a:t>
            </a:r>
            <a:r>
              <a:rPr dirty="0" err="1">
                <a:solidFill>
                  <a:schemeClr val="tx2"/>
                </a:solidFill>
              </a:rPr>
              <a:t>etiam</a:t>
            </a:r>
            <a:r>
              <a:rPr dirty="0">
                <a:solidFill>
                  <a:schemeClr val="tx2"/>
                </a:solidFill>
              </a:rPr>
              <a:t> </a:t>
            </a:r>
            <a:r>
              <a:rPr dirty="0" err="1">
                <a:solidFill>
                  <a:schemeClr val="tx2"/>
                </a:solidFill>
              </a:rPr>
              <a:t>tempor</a:t>
            </a:r>
            <a:r>
              <a:rPr dirty="0">
                <a:solidFill>
                  <a:schemeClr val="tx2"/>
                </a:solidFill>
              </a:rPr>
              <a:t> </a:t>
            </a:r>
            <a:r>
              <a:rPr dirty="0" err="1">
                <a:solidFill>
                  <a:schemeClr val="tx2"/>
                </a:solidFill>
              </a:rPr>
              <a:t>orci</a:t>
            </a:r>
            <a:r>
              <a:rPr dirty="0">
                <a:solidFill>
                  <a:schemeClr val="tx2"/>
                </a:solidFill>
              </a:rPr>
              <a:t> </a:t>
            </a:r>
            <a:r>
              <a:rPr dirty="0" err="1">
                <a:solidFill>
                  <a:schemeClr val="tx2"/>
                </a:solidFill>
              </a:rPr>
              <a:t>eu</a:t>
            </a:r>
            <a:r>
              <a:rPr dirty="0">
                <a:solidFill>
                  <a:schemeClr val="tx2"/>
                </a:solidFill>
              </a:rPr>
              <a:t>. </a:t>
            </a:r>
            <a:r>
              <a:rPr dirty="0" err="1">
                <a:solidFill>
                  <a:schemeClr val="tx2"/>
                </a:solidFill>
              </a:rPr>
              <a:t>Tortor</a:t>
            </a:r>
            <a:r>
              <a:rPr dirty="0">
                <a:solidFill>
                  <a:schemeClr val="tx2"/>
                </a:solidFill>
              </a:rPr>
              <a:t> at auctor </a:t>
            </a:r>
            <a:r>
              <a:rPr dirty="0" err="1">
                <a:solidFill>
                  <a:schemeClr val="tx2"/>
                </a:solidFill>
              </a:rPr>
              <a:t>urna</a:t>
            </a:r>
            <a:r>
              <a:rPr dirty="0">
                <a:solidFill>
                  <a:schemeClr val="tx2"/>
                </a:solidFill>
              </a:rPr>
              <a:t> </a:t>
            </a:r>
            <a:r>
              <a:rPr dirty="0" err="1">
                <a:solidFill>
                  <a:schemeClr val="tx2"/>
                </a:solidFill>
              </a:rPr>
              <a:t>nunc</a:t>
            </a:r>
            <a:r>
              <a:rPr dirty="0">
                <a:solidFill>
                  <a:schemeClr val="tx2"/>
                </a:solidFill>
              </a:rPr>
              <a:t> id cursus </a:t>
            </a:r>
            <a:r>
              <a:rPr dirty="0" err="1">
                <a:solidFill>
                  <a:schemeClr val="tx2"/>
                </a:solidFill>
              </a:rPr>
              <a:t>metus</a:t>
            </a:r>
            <a:r>
              <a:rPr dirty="0">
                <a:solidFill>
                  <a:schemeClr val="tx2"/>
                </a:solidFill>
              </a:rPr>
              <a:t> </a:t>
            </a:r>
            <a:r>
              <a:rPr dirty="0" err="1">
                <a:solidFill>
                  <a:schemeClr val="tx2"/>
                </a:solidFill>
              </a:rPr>
              <a:t>aliquam</a:t>
            </a:r>
            <a:r>
              <a:rPr dirty="0">
                <a:solidFill>
                  <a:schemeClr val="tx2"/>
                </a:solidFill>
              </a:rPr>
              <a:t> </a:t>
            </a:r>
            <a:r>
              <a:rPr dirty="0" err="1">
                <a:solidFill>
                  <a:schemeClr val="tx2"/>
                </a:solidFill>
              </a:rPr>
              <a:t>eleifend</a:t>
            </a:r>
            <a:r>
              <a:rPr dirty="0">
                <a:solidFill>
                  <a:schemeClr val="tx2"/>
                </a:solidFill>
              </a:rPr>
              <a:t>. </a:t>
            </a:r>
            <a:r>
              <a:rPr dirty="0" err="1">
                <a:solidFill>
                  <a:schemeClr val="tx2"/>
                </a:solidFill>
              </a:rPr>
              <a:t>Viverra</a:t>
            </a:r>
            <a:r>
              <a:rPr dirty="0">
                <a:solidFill>
                  <a:schemeClr val="tx2"/>
                </a:solidFill>
              </a:rPr>
              <a:t> </a:t>
            </a:r>
            <a:r>
              <a:rPr dirty="0" err="1">
                <a:solidFill>
                  <a:schemeClr val="tx2"/>
                </a:solidFill>
              </a:rPr>
              <a:t>aliquet</a:t>
            </a:r>
            <a:r>
              <a:rPr dirty="0">
                <a:solidFill>
                  <a:schemeClr val="tx2"/>
                </a:solidFill>
              </a:rPr>
              <a:t> </a:t>
            </a:r>
            <a:r>
              <a:rPr dirty="0" err="1">
                <a:solidFill>
                  <a:schemeClr val="tx2"/>
                </a:solidFill>
              </a:rPr>
              <a:t>eget</a:t>
            </a:r>
            <a:r>
              <a:rPr dirty="0">
                <a:solidFill>
                  <a:schemeClr val="tx2"/>
                </a:solidFill>
              </a:rPr>
              <a:t> sit </a:t>
            </a:r>
            <a:r>
              <a:rPr dirty="0" err="1">
                <a:solidFill>
                  <a:schemeClr val="tx2"/>
                </a:solidFill>
              </a:rPr>
              <a:t>amet</a:t>
            </a:r>
            <a:r>
              <a:rPr dirty="0">
                <a:solidFill>
                  <a:schemeClr val="tx2"/>
                </a:solidFill>
              </a:rPr>
              <a:t>. Gravida in fermentum et </a:t>
            </a:r>
            <a:r>
              <a:rPr dirty="0" err="1">
                <a:solidFill>
                  <a:schemeClr val="tx2"/>
                </a:solidFill>
              </a:rPr>
              <a:t>sollicitudin</a:t>
            </a:r>
            <a:r>
              <a:rPr dirty="0">
                <a:solidFill>
                  <a:schemeClr val="tx2"/>
                </a:solidFill>
              </a:rPr>
              <a:t> ac </a:t>
            </a:r>
            <a:r>
              <a:rPr dirty="0" err="1">
                <a:solidFill>
                  <a:schemeClr val="tx2"/>
                </a:solidFill>
              </a:rPr>
              <a:t>orci</a:t>
            </a:r>
            <a:r>
              <a:rPr dirty="0">
                <a:solidFill>
                  <a:schemeClr val="tx2"/>
                </a:solidFill>
              </a:rPr>
              <a:t>. </a:t>
            </a:r>
            <a:r>
              <a:rPr dirty="0" err="1">
                <a:solidFill>
                  <a:schemeClr val="tx2"/>
                </a:solidFill>
              </a:rPr>
              <a:t>Aliquam</a:t>
            </a:r>
            <a:r>
              <a:rPr dirty="0">
                <a:solidFill>
                  <a:schemeClr val="tx2"/>
                </a:solidFill>
              </a:rPr>
              <a:t> vestibulum </a:t>
            </a:r>
            <a:r>
              <a:rPr dirty="0" err="1">
                <a:solidFill>
                  <a:schemeClr val="tx2"/>
                </a:solidFill>
              </a:rPr>
              <a:t>morbi</a:t>
            </a:r>
            <a:r>
              <a:rPr dirty="0">
                <a:solidFill>
                  <a:schemeClr val="tx2"/>
                </a:solidFill>
              </a:rPr>
              <a:t> </a:t>
            </a:r>
            <a:r>
              <a:rPr dirty="0" err="1">
                <a:solidFill>
                  <a:schemeClr val="tx2"/>
                </a:solidFill>
              </a:rPr>
              <a:t>blandit</a:t>
            </a:r>
            <a:r>
              <a:rPr dirty="0">
                <a:solidFill>
                  <a:schemeClr val="tx2"/>
                </a:solidFill>
              </a:rPr>
              <a:t> cursus. </a:t>
            </a:r>
            <a:r>
              <a:rPr dirty="0" err="1">
                <a:solidFill>
                  <a:schemeClr val="tx2"/>
                </a:solidFill>
              </a:rPr>
              <a:t>Turpis</a:t>
            </a:r>
            <a:r>
              <a:rPr dirty="0">
                <a:solidFill>
                  <a:schemeClr val="tx2"/>
                </a:solidFill>
              </a:rPr>
              <a:t> </a:t>
            </a:r>
            <a:r>
              <a:rPr dirty="0" err="1">
                <a:solidFill>
                  <a:schemeClr val="tx2"/>
                </a:solidFill>
              </a:rPr>
              <a:t>massa</a:t>
            </a:r>
            <a:r>
              <a:rPr dirty="0">
                <a:solidFill>
                  <a:schemeClr val="tx2"/>
                </a:solidFill>
              </a:rPr>
              <a:t> sed </a:t>
            </a:r>
            <a:r>
              <a:rPr dirty="0" err="1">
                <a:solidFill>
                  <a:schemeClr val="tx2"/>
                </a:solidFill>
              </a:rPr>
              <a:t>elementum</a:t>
            </a:r>
            <a:r>
              <a:rPr dirty="0">
                <a:solidFill>
                  <a:schemeClr val="tx2"/>
                </a:solidFill>
              </a:rPr>
              <a:t> tempus. </a:t>
            </a:r>
            <a:r>
              <a:rPr dirty="0" err="1">
                <a:solidFill>
                  <a:schemeClr val="tx2"/>
                </a:solidFill>
              </a:rPr>
              <a:t>Sollicitudin</a:t>
            </a:r>
            <a:r>
              <a:rPr dirty="0">
                <a:solidFill>
                  <a:schemeClr val="tx2"/>
                </a:solidFill>
              </a:rPr>
              <a:t> </a:t>
            </a:r>
            <a:r>
              <a:rPr dirty="0" err="1">
                <a:solidFill>
                  <a:schemeClr val="tx2"/>
                </a:solidFill>
              </a:rPr>
              <a:t>aliquam</a:t>
            </a:r>
            <a:r>
              <a:rPr dirty="0">
                <a:solidFill>
                  <a:schemeClr val="tx2"/>
                </a:solidFill>
              </a:rPr>
              <a:t> </a:t>
            </a:r>
            <a:r>
              <a:rPr dirty="0" err="1">
                <a:solidFill>
                  <a:schemeClr val="tx2"/>
                </a:solidFill>
              </a:rPr>
              <a:t>ultrices</a:t>
            </a:r>
            <a:r>
              <a:rPr dirty="0">
                <a:solidFill>
                  <a:schemeClr val="tx2"/>
                </a:solidFill>
              </a:rPr>
              <a:t> </a:t>
            </a:r>
            <a:r>
              <a:rPr dirty="0" err="1">
                <a:solidFill>
                  <a:schemeClr val="tx2"/>
                </a:solidFill>
              </a:rPr>
              <a:t>sagittis</a:t>
            </a:r>
            <a:r>
              <a:rPr dirty="0">
                <a:solidFill>
                  <a:schemeClr val="tx2"/>
                </a:solidFill>
              </a:rPr>
              <a:t> </a:t>
            </a:r>
            <a:r>
              <a:rPr dirty="0" err="1">
                <a:solidFill>
                  <a:schemeClr val="tx2"/>
                </a:solidFill>
              </a:rPr>
              <a:t>orci</a:t>
            </a:r>
            <a:r>
              <a:rPr dirty="0">
                <a:solidFill>
                  <a:schemeClr val="tx2"/>
                </a:solidFill>
              </a:rPr>
              <a:t> a </a:t>
            </a:r>
            <a:r>
              <a:rPr dirty="0" err="1">
                <a:solidFill>
                  <a:schemeClr val="tx2"/>
                </a:solidFill>
              </a:rPr>
              <a:t>scelerisque</a:t>
            </a:r>
            <a:r>
              <a:rPr dirty="0">
                <a:solidFill>
                  <a:schemeClr val="tx2"/>
                </a:solidFill>
              </a:rPr>
              <a:t>. In </a:t>
            </a:r>
            <a:r>
              <a:rPr dirty="0" err="1">
                <a:solidFill>
                  <a:schemeClr val="tx2"/>
                </a:solidFill>
              </a:rPr>
              <a:t>nisl</a:t>
            </a:r>
            <a:r>
              <a:rPr dirty="0">
                <a:solidFill>
                  <a:schemeClr val="tx2"/>
                </a:solidFill>
              </a:rPr>
              <a:t> nisi </a:t>
            </a:r>
            <a:r>
              <a:rPr dirty="0" err="1">
                <a:solidFill>
                  <a:schemeClr val="tx2"/>
                </a:solidFill>
              </a:rPr>
              <a:t>scelerisque</a:t>
            </a:r>
            <a:r>
              <a:rPr dirty="0">
                <a:solidFill>
                  <a:schemeClr val="tx2"/>
                </a:solidFill>
              </a:rPr>
              <a:t> </a:t>
            </a:r>
            <a:r>
              <a:rPr dirty="0" err="1">
                <a:solidFill>
                  <a:schemeClr val="tx2"/>
                </a:solidFill>
              </a:rPr>
              <a:t>eu</a:t>
            </a:r>
            <a:r>
              <a:rPr dirty="0">
                <a:solidFill>
                  <a:schemeClr val="tx2"/>
                </a:solidFill>
              </a:rPr>
              <a:t> </a:t>
            </a:r>
            <a:r>
              <a:rPr dirty="0" err="1">
                <a:solidFill>
                  <a:schemeClr val="tx2"/>
                </a:solidFill>
              </a:rPr>
              <a:t>ultrices</a:t>
            </a:r>
            <a:r>
              <a:rPr dirty="0">
                <a:solidFill>
                  <a:schemeClr val="tx2"/>
                </a:solidFill>
              </a:rPr>
              <a:t> vitae. </a:t>
            </a:r>
            <a:r>
              <a:rPr dirty="0" err="1">
                <a:solidFill>
                  <a:schemeClr val="tx2"/>
                </a:solidFill>
              </a:rPr>
              <a:t>Risus</a:t>
            </a:r>
            <a:r>
              <a:rPr dirty="0">
                <a:solidFill>
                  <a:schemeClr val="tx2"/>
                </a:solidFill>
              </a:rPr>
              <a:t> at </a:t>
            </a:r>
            <a:r>
              <a:rPr dirty="0" err="1">
                <a:solidFill>
                  <a:schemeClr val="tx2"/>
                </a:solidFill>
              </a:rPr>
              <a:t>ultrices</a:t>
            </a:r>
            <a:r>
              <a:rPr dirty="0">
                <a:solidFill>
                  <a:schemeClr val="tx2"/>
                </a:solidFill>
              </a:rPr>
              <a:t> mi tempus </a:t>
            </a:r>
            <a:r>
              <a:rPr dirty="0" err="1">
                <a:solidFill>
                  <a:schemeClr val="tx2"/>
                </a:solidFill>
              </a:rPr>
              <a:t>imperdiet</a:t>
            </a:r>
            <a:r>
              <a:rPr dirty="0">
                <a:solidFill>
                  <a:schemeClr val="tx2"/>
                </a:solidFill>
              </a:rPr>
              <a:t> </a:t>
            </a:r>
            <a:r>
              <a:rPr dirty="0" err="1">
                <a:solidFill>
                  <a:schemeClr val="tx2"/>
                </a:solidFill>
              </a:rPr>
              <a:t>nulla</a:t>
            </a:r>
            <a:r>
              <a:rPr dirty="0">
                <a:solidFill>
                  <a:schemeClr val="tx2"/>
                </a:solidFill>
              </a:rPr>
              <a:t>. </a:t>
            </a:r>
            <a:r>
              <a:rPr dirty="0" err="1">
                <a:solidFill>
                  <a:schemeClr val="tx2"/>
                </a:solidFill>
              </a:rPr>
              <a:t>Nec</a:t>
            </a:r>
            <a:r>
              <a:rPr dirty="0">
                <a:solidFill>
                  <a:schemeClr val="tx2"/>
                </a:solidFill>
              </a:rPr>
              <a:t> </a:t>
            </a:r>
            <a:r>
              <a:rPr dirty="0" err="1">
                <a:solidFill>
                  <a:schemeClr val="tx2"/>
                </a:solidFill>
              </a:rPr>
              <a:t>ullamcorper</a:t>
            </a:r>
            <a:r>
              <a:rPr dirty="0">
                <a:solidFill>
                  <a:schemeClr val="tx2"/>
                </a:solidFill>
              </a:rPr>
              <a:t> sit </a:t>
            </a:r>
            <a:r>
              <a:rPr dirty="0" err="1">
                <a:solidFill>
                  <a:schemeClr val="tx2"/>
                </a:solidFill>
              </a:rPr>
              <a:t>amet</a:t>
            </a:r>
            <a:r>
              <a:rPr dirty="0">
                <a:solidFill>
                  <a:schemeClr val="tx2"/>
                </a:solidFill>
              </a:rPr>
              <a:t> </a:t>
            </a:r>
            <a:r>
              <a:rPr dirty="0" err="1">
                <a:solidFill>
                  <a:schemeClr val="tx2"/>
                </a:solidFill>
              </a:rPr>
              <a:t>risus</a:t>
            </a:r>
            <a:r>
              <a:rPr dirty="0">
                <a:solidFill>
                  <a:schemeClr val="tx2"/>
                </a:solidFill>
              </a:rPr>
              <a:t> </a:t>
            </a:r>
            <a:r>
              <a:rPr dirty="0" err="1">
                <a:solidFill>
                  <a:schemeClr val="tx2"/>
                </a:solidFill>
              </a:rPr>
              <a:t>nullam</a:t>
            </a:r>
            <a:r>
              <a:rPr dirty="0">
                <a:solidFill>
                  <a:schemeClr val="tx2"/>
                </a:solidFill>
              </a:rPr>
              <a:t> </a:t>
            </a:r>
            <a:r>
              <a:rPr dirty="0" err="1">
                <a:solidFill>
                  <a:schemeClr val="tx2"/>
                </a:solidFill>
              </a:rPr>
              <a:t>eget</a:t>
            </a:r>
            <a:r>
              <a:rPr dirty="0">
                <a:solidFill>
                  <a:schemeClr val="tx2"/>
                </a:solidFill>
              </a:rPr>
              <a:t> </a:t>
            </a:r>
            <a:r>
              <a:rPr dirty="0" err="1">
                <a:solidFill>
                  <a:schemeClr val="tx2"/>
                </a:solidFill>
              </a:rPr>
              <a:t>felis</a:t>
            </a:r>
            <a:r>
              <a:rPr dirty="0">
                <a:solidFill>
                  <a:schemeClr val="tx2"/>
                </a:solidFill>
              </a:rPr>
              <a:t>. Sed </a:t>
            </a:r>
            <a:r>
              <a:rPr dirty="0" err="1">
                <a:solidFill>
                  <a:schemeClr val="tx2"/>
                </a:solidFill>
              </a:rPr>
              <a:t>arcu</a:t>
            </a:r>
            <a:r>
              <a:rPr dirty="0">
                <a:solidFill>
                  <a:schemeClr val="tx2"/>
                </a:solidFill>
              </a:rPr>
              <a:t> non </a:t>
            </a:r>
            <a:r>
              <a:rPr dirty="0" err="1">
                <a:solidFill>
                  <a:schemeClr val="tx2"/>
                </a:solidFill>
              </a:rPr>
              <a:t>odio</a:t>
            </a:r>
            <a:r>
              <a:rPr dirty="0">
                <a:solidFill>
                  <a:schemeClr val="tx2"/>
                </a:solidFill>
              </a:rPr>
              <a:t> </a:t>
            </a:r>
            <a:r>
              <a:rPr dirty="0" err="1">
                <a:solidFill>
                  <a:schemeClr val="tx2"/>
                </a:solidFill>
              </a:rPr>
              <a:t>euismod</a:t>
            </a:r>
            <a:r>
              <a:rPr dirty="0">
                <a:solidFill>
                  <a:schemeClr val="tx2"/>
                </a:solidFill>
              </a:rPr>
              <a:t>. Sed nisi </a:t>
            </a:r>
            <a:r>
              <a:rPr dirty="0" err="1">
                <a:solidFill>
                  <a:schemeClr val="tx2"/>
                </a:solidFill>
              </a:rPr>
              <a:t>lacus</a:t>
            </a:r>
            <a:r>
              <a:rPr dirty="0">
                <a:solidFill>
                  <a:schemeClr val="tx2"/>
                </a:solidFill>
              </a:rPr>
              <a:t> sed </a:t>
            </a:r>
            <a:r>
              <a:rPr dirty="0" err="1">
                <a:solidFill>
                  <a:schemeClr val="tx2"/>
                </a:solidFill>
              </a:rPr>
              <a:t>viverra</a:t>
            </a:r>
            <a:r>
              <a:rPr dirty="0">
                <a:solidFill>
                  <a:schemeClr val="tx2"/>
                </a:solidFill>
              </a:rPr>
              <a:t> </a:t>
            </a:r>
            <a:r>
              <a:rPr dirty="0" err="1">
                <a:solidFill>
                  <a:schemeClr val="tx2"/>
                </a:solidFill>
              </a:rPr>
              <a:t>tellus</a:t>
            </a:r>
            <a:r>
              <a:rPr dirty="0">
                <a:solidFill>
                  <a:schemeClr val="tx2"/>
                </a:solidFill>
              </a:rPr>
              <a:t> in hac </a:t>
            </a:r>
            <a:r>
              <a:rPr dirty="0" err="1">
                <a:solidFill>
                  <a:schemeClr val="tx2"/>
                </a:solidFill>
              </a:rPr>
              <a:t>habitasse</a:t>
            </a:r>
            <a:r>
              <a:rPr dirty="0">
                <a:solidFill>
                  <a:schemeClr val="tx2"/>
                </a:solidFill>
              </a:rPr>
              <a:t>. Lorem </a:t>
            </a:r>
            <a:r>
              <a:rPr dirty="0" err="1">
                <a:solidFill>
                  <a:schemeClr val="tx2"/>
                </a:solidFill>
              </a:rPr>
              <a:t>mollis</a:t>
            </a:r>
            <a:r>
              <a:rPr dirty="0">
                <a:solidFill>
                  <a:schemeClr val="tx2"/>
                </a:solidFill>
              </a:rPr>
              <a:t> </a:t>
            </a:r>
            <a:r>
              <a:rPr dirty="0" err="1">
                <a:solidFill>
                  <a:schemeClr val="tx2"/>
                </a:solidFill>
              </a:rPr>
              <a:t>aliquam</a:t>
            </a:r>
            <a:r>
              <a:rPr dirty="0">
                <a:solidFill>
                  <a:schemeClr val="tx2"/>
                </a:solidFill>
              </a:rPr>
              <a:t> </a:t>
            </a:r>
            <a:r>
              <a:rPr dirty="0" err="1">
                <a:solidFill>
                  <a:schemeClr val="tx2"/>
                </a:solidFill>
              </a:rPr>
              <a:t>ut</a:t>
            </a:r>
            <a:r>
              <a:rPr dirty="0">
                <a:solidFill>
                  <a:schemeClr val="tx2"/>
                </a:solidFill>
              </a:rPr>
              <a:t> </a:t>
            </a:r>
            <a:r>
              <a:rPr dirty="0" err="1">
                <a:solidFill>
                  <a:schemeClr val="tx2"/>
                </a:solidFill>
              </a:rPr>
              <a:t>porttitor</a:t>
            </a:r>
            <a:r>
              <a:rPr dirty="0">
                <a:solidFill>
                  <a:schemeClr val="tx2"/>
                </a:solidFill>
              </a:rPr>
              <a:t> </a:t>
            </a:r>
            <a:r>
              <a:rPr dirty="0" err="1">
                <a:solidFill>
                  <a:schemeClr val="tx2"/>
                </a:solidFill>
              </a:rPr>
              <a:t>leo</a:t>
            </a:r>
            <a:r>
              <a:rPr dirty="0">
                <a:solidFill>
                  <a:schemeClr val="tx2"/>
                </a:solidFill>
              </a:rPr>
              <a:t> a. </a:t>
            </a:r>
            <a:r>
              <a:rPr dirty="0" err="1">
                <a:solidFill>
                  <a:schemeClr val="tx2"/>
                </a:solidFill>
              </a:rPr>
              <a:t>Quis</a:t>
            </a:r>
            <a:r>
              <a:rPr dirty="0">
                <a:solidFill>
                  <a:schemeClr val="tx2"/>
                </a:solidFill>
              </a:rPr>
              <a:t> </a:t>
            </a:r>
            <a:r>
              <a:rPr dirty="0" err="1">
                <a:solidFill>
                  <a:schemeClr val="tx2"/>
                </a:solidFill>
              </a:rPr>
              <a:t>viverra</a:t>
            </a:r>
            <a:r>
              <a:rPr dirty="0">
                <a:solidFill>
                  <a:schemeClr val="tx2"/>
                </a:solidFill>
              </a:rPr>
              <a:t> </a:t>
            </a:r>
            <a:r>
              <a:rPr dirty="0" err="1">
                <a:solidFill>
                  <a:schemeClr val="tx2"/>
                </a:solidFill>
              </a:rPr>
              <a:t>nibh</a:t>
            </a:r>
            <a:r>
              <a:rPr dirty="0">
                <a:solidFill>
                  <a:schemeClr val="tx2"/>
                </a:solidFill>
              </a:rPr>
              <a:t> </a:t>
            </a:r>
            <a:r>
              <a:rPr dirty="0" err="1">
                <a:solidFill>
                  <a:schemeClr val="tx2"/>
                </a:solidFill>
              </a:rPr>
              <a:t>cras</a:t>
            </a:r>
            <a:r>
              <a:rPr dirty="0">
                <a:solidFill>
                  <a:schemeClr val="tx2"/>
                </a:solidFill>
              </a:rPr>
              <a:t> pulvinar </a:t>
            </a:r>
            <a:r>
              <a:rPr dirty="0" err="1">
                <a:solidFill>
                  <a:schemeClr val="tx2"/>
                </a:solidFill>
              </a:rPr>
              <a:t>mattis</a:t>
            </a:r>
            <a:r>
              <a:rPr dirty="0">
                <a:solidFill>
                  <a:schemeClr val="tx2"/>
                </a:solidFill>
              </a:rPr>
              <a:t> </a:t>
            </a:r>
            <a:r>
              <a:rPr dirty="0" err="1">
                <a:solidFill>
                  <a:schemeClr val="tx2"/>
                </a:solidFill>
              </a:rPr>
              <a:t>nunc</a:t>
            </a:r>
            <a:r>
              <a:rPr dirty="0">
                <a:solidFill>
                  <a:schemeClr val="tx2"/>
                </a:solidFill>
              </a:rPr>
              <a:t>. </a:t>
            </a:r>
            <a:r>
              <a:rPr dirty="0" err="1">
                <a:solidFill>
                  <a:schemeClr val="tx2"/>
                </a:solidFill>
              </a:rPr>
              <a:t>Condimentum</a:t>
            </a:r>
            <a:r>
              <a:rPr dirty="0">
                <a:solidFill>
                  <a:schemeClr val="tx2"/>
                </a:solidFill>
              </a:rPr>
              <a:t> id </a:t>
            </a:r>
            <a:r>
              <a:rPr dirty="0" err="1">
                <a:solidFill>
                  <a:schemeClr val="tx2"/>
                </a:solidFill>
              </a:rPr>
              <a:t>venenatis</a:t>
            </a:r>
            <a:r>
              <a:rPr dirty="0">
                <a:solidFill>
                  <a:schemeClr val="tx2"/>
                </a:solidFill>
              </a:rPr>
              <a:t> a </a:t>
            </a:r>
            <a:r>
              <a:rPr dirty="0" err="1">
                <a:solidFill>
                  <a:schemeClr val="tx2"/>
                </a:solidFill>
              </a:rPr>
              <a:t>condimentum</a:t>
            </a:r>
            <a:r>
              <a:rPr dirty="0">
                <a:solidFill>
                  <a:schemeClr val="tx2"/>
                </a:solidFill>
              </a:rPr>
              <a:t> vitae. Maecenas pharetra convallis </a:t>
            </a:r>
            <a:r>
              <a:rPr dirty="0" err="1">
                <a:solidFill>
                  <a:schemeClr val="tx2"/>
                </a:solidFill>
              </a:rPr>
              <a:t>posuere</a:t>
            </a:r>
            <a:r>
              <a:rPr dirty="0">
                <a:solidFill>
                  <a:schemeClr val="tx2"/>
                </a:solidFill>
              </a:rPr>
              <a:t> </a:t>
            </a:r>
            <a:r>
              <a:rPr dirty="0" err="1">
                <a:solidFill>
                  <a:schemeClr val="tx2"/>
                </a:solidFill>
              </a:rPr>
              <a:t>morbi</a:t>
            </a:r>
            <a:r>
              <a:rPr dirty="0">
                <a:solidFill>
                  <a:schemeClr val="tx2"/>
                </a:solidFill>
              </a:rPr>
              <a:t> </a:t>
            </a:r>
            <a:r>
              <a:rPr dirty="0" err="1">
                <a:solidFill>
                  <a:schemeClr val="tx2"/>
                </a:solidFill>
              </a:rPr>
              <a:t>leo</a:t>
            </a:r>
            <a:r>
              <a:rPr dirty="0">
                <a:solidFill>
                  <a:schemeClr val="tx2"/>
                </a:solidFill>
              </a:rPr>
              <a:t> </a:t>
            </a:r>
            <a:r>
              <a:rPr dirty="0" err="1">
                <a:solidFill>
                  <a:schemeClr val="tx2"/>
                </a:solidFill>
              </a:rPr>
              <a:t>urna</a:t>
            </a:r>
            <a:r>
              <a:rPr dirty="0">
                <a:solidFill>
                  <a:schemeClr val="tx2"/>
                </a:solidFill>
              </a:rPr>
              <a:t> </a:t>
            </a:r>
            <a:r>
              <a:rPr dirty="0" err="1">
                <a:solidFill>
                  <a:schemeClr val="tx2"/>
                </a:solidFill>
              </a:rPr>
              <a:t>molestie</a:t>
            </a:r>
            <a:r>
              <a:rPr dirty="0">
                <a:solidFill>
                  <a:schemeClr val="tx2"/>
                </a:solidFill>
              </a:rPr>
              <a:t>.</a:t>
            </a:r>
          </a:p>
        </p:txBody>
      </p:sp>
      <p:sp>
        <p:nvSpPr>
          <p:cNvPr id="1452" name="Rounded Rectangle"/>
          <p:cNvSpPr/>
          <p:nvPr/>
        </p:nvSpPr>
        <p:spPr>
          <a:xfrm>
            <a:off x="4429566" y="8524129"/>
            <a:ext cx="1028613" cy="1028613"/>
          </a:xfrm>
          <a:prstGeom prst="roundRect">
            <a:avLst>
              <a:gd name="adj" fmla="val 12347"/>
            </a:avLst>
          </a:prstGeom>
          <a:solidFill>
            <a:srgbClr val="4BC89D"/>
          </a:solidFill>
          <a:ln w="12700">
            <a:miter lim="400000"/>
          </a:ln>
        </p:spPr>
        <p:txBody>
          <a:bodyPr lIns="0" tIns="0" rIns="0" bIns="0" anchor="ctr"/>
          <a:lstStyle/>
          <a:p>
            <a:pPr defTabSz="1528703">
              <a:defRPr sz="5400">
                <a:solidFill>
                  <a:srgbClr val="FFFFFF"/>
                </a:solidFill>
              </a:defRPr>
            </a:pPr>
            <a:endParaRPr/>
          </a:p>
        </p:txBody>
      </p:sp>
      <p:sp>
        <p:nvSpPr>
          <p:cNvPr id="1453" name="Rounded Rectangle"/>
          <p:cNvSpPr/>
          <p:nvPr/>
        </p:nvSpPr>
        <p:spPr>
          <a:xfrm>
            <a:off x="5631710" y="8524129"/>
            <a:ext cx="1028613" cy="1028613"/>
          </a:xfrm>
          <a:prstGeom prst="roundRect">
            <a:avLst>
              <a:gd name="adj" fmla="val 12347"/>
            </a:avLst>
          </a:prstGeom>
          <a:solidFill>
            <a:srgbClr val="0EABE6"/>
          </a:solidFill>
          <a:ln w="12700">
            <a:miter lim="400000"/>
          </a:ln>
        </p:spPr>
        <p:txBody>
          <a:bodyPr lIns="0" tIns="0" rIns="0" bIns="0" anchor="ctr"/>
          <a:lstStyle/>
          <a:p>
            <a:pPr defTabSz="1528703">
              <a:defRPr sz="5400">
                <a:solidFill>
                  <a:srgbClr val="FFFFFF"/>
                </a:solidFill>
              </a:defRPr>
            </a:pPr>
            <a:endParaRPr/>
          </a:p>
        </p:txBody>
      </p:sp>
      <p:sp>
        <p:nvSpPr>
          <p:cNvPr id="1454" name="Rounded Rectangle"/>
          <p:cNvSpPr/>
          <p:nvPr/>
        </p:nvSpPr>
        <p:spPr>
          <a:xfrm>
            <a:off x="6833857" y="8524129"/>
            <a:ext cx="1028613" cy="1028613"/>
          </a:xfrm>
          <a:prstGeom prst="roundRect">
            <a:avLst>
              <a:gd name="adj" fmla="val 12347"/>
            </a:avLst>
          </a:prstGeom>
          <a:solidFill>
            <a:srgbClr val="F8B61A"/>
          </a:solidFill>
          <a:ln w="12700">
            <a:miter lim="400000"/>
          </a:ln>
        </p:spPr>
        <p:txBody>
          <a:bodyPr lIns="0" tIns="0" rIns="0" bIns="0" anchor="ctr"/>
          <a:lstStyle/>
          <a:p>
            <a:pPr defTabSz="1528703">
              <a:defRPr sz="5400">
                <a:solidFill>
                  <a:srgbClr val="FFFFFF"/>
                </a:solidFill>
              </a:defRPr>
            </a:pPr>
            <a:endParaRPr/>
          </a:p>
        </p:txBody>
      </p:sp>
      <p:sp>
        <p:nvSpPr>
          <p:cNvPr id="1455" name="Rounded Rectangle"/>
          <p:cNvSpPr/>
          <p:nvPr/>
        </p:nvSpPr>
        <p:spPr>
          <a:xfrm>
            <a:off x="8036001" y="8524129"/>
            <a:ext cx="1028613" cy="1028613"/>
          </a:xfrm>
          <a:prstGeom prst="roundRect">
            <a:avLst>
              <a:gd name="adj" fmla="val 12347"/>
            </a:avLst>
          </a:prstGeom>
          <a:solidFill>
            <a:srgbClr val="F97902"/>
          </a:solidFill>
          <a:ln w="12700">
            <a:miter lim="400000"/>
          </a:ln>
        </p:spPr>
        <p:txBody>
          <a:bodyPr lIns="0" tIns="0" rIns="0" bIns="0" anchor="ctr"/>
          <a:lstStyle/>
          <a:p>
            <a:pPr defTabSz="1528703">
              <a:defRPr sz="5400">
                <a:solidFill>
                  <a:srgbClr val="FFFFFF"/>
                </a:solidFill>
              </a:defRPr>
            </a:pPr>
            <a:endParaRPr/>
          </a:p>
        </p:txBody>
      </p:sp>
      <p:sp>
        <p:nvSpPr>
          <p:cNvPr id="1456" name="Rounded Rectangle"/>
          <p:cNvSpPr/>
          <p:nvPr/>
        </p:nvSpPr>
        <p:spPr>
          <a:xfrm>
            <a:off x="9663306" y="8524129"/>
            <a:ext cx="1028613" cy="1028613"/>
          </a:xfrm>
          <a:prstGeom prst="roundRect">
            <a:avLst>
              <a:gd name="adj" fmla="val 12347"/>
            </a:avLst>
          </a:prstGeom>
          <a:solidFill>
            <a:schemeClr val="accent5"/>
          </a:solidFill>
          <a:ln w="12700">
            <a:miter lim="400000"/>
          </a:ln>
        </p:spPr>
        <p:txBody>
          <a:bodyPr lIns="0" tIns="0" rIns="0" bIns="0" anchor="ctr"/>
          <a:lstStyle/>
          <a:p>
            <a:pPr defTabSz="1528703">
              <a:defRPr sz="5400">
                <a:solidFill>
                  <a:srgbClr val="FFFFFF"/>
                </a:solidFill>
              </a:defRPr>
            </a:pPr>
            <a:endParaRPr/>
          </a:p>
        </p:txBody>
      </p:sp>
      <p:sp>
        <p:nvSpPr>
          <p:cNvPr id="1457" name="Rounded Rectangle"/>
          <p:cNvSpPr/>
          <p:nvPr/>
        </p:nvSpPr>
        <p:spPr>
          <a:xfrm>
            <a:off x="1600115" y="8524129"/>
            <a:ext cx="1028614" cy="1028613"/>
          </a:xfrm>
          <a:prstGeom prst="roundRect">
            <a:avLst>
              <a:gd name="adj" fmla="val 12347"/>
            </a:avLst>
          </a:prstGeom>
          <a:solidFill>
            <a:srgbClr val="1A1A1A"/>
          </a:solidFill>
          <a:ln w="12700">
            <a:miter lim="400000"/>
          </a:ln>
        </p:spPr>
        <p:txBody>
          <a:bodyPr lIns="0" tIns="0" rIns="0" bIns="0" anchor="ctr"/>
          <a:lstStyle/>
          <a:p>
            <a:pPr defTabSz="1528703">
              <a:defRPr sz="5400">
                <a:solidFill>
                  <a:srgbClr val="FFFFFF"/>
                </a:solidFill>
              </a:defRPr>
            </a:pPr>
            <a:endParaRPr/>
          </a:p>
        </p:txBody>
      </p:sp>
      <p:sp>
        <p:nvSpPr>
          <p:cNvPr id="1458" name="Rounded Rectangle"/>
          <p:cNvSpPr/>
          <p:nvPr/>
        </p:nvSpPr>
        <p:spPr>
          <a:xfrm>
            <a:off x="2802260" y="8524129"/>
            <a:ext cx="1028613" cy="1028613"/>
          </a:xfrm>
          <a:prstGeom prst="roundRect">
            <a:avLst>
              <a:gd name="adj" fmla="val 12347"/>
            </a:avLst>
          </a:prstGeom>
          <a:solidFill>
            <a:srgbClr val="656565"/>
          </a:solidFill>
          <a:ln w="12700">
            <a:miter lim="400000"/>
          </a:ln>
        </p:spPr>
        <p:txBody>
          <a:bodyPr lIns="0" tIns="0" rIns="0" bIns="0" anchor="ctr"/>
          <a:lstStyle/>
          <a:p>
            <a:pPr defTabSz="1528703">
              <a:defRPr sz="5400">
                <a:solidFill>
                  <a:srgbClr val="FFFFFF"/>
                </a:solidFill>
              </a:defRPr>
            </a:pPr>
            <a:endParaRPr/>
          </a:p>
        </p:txBody>
      </p:sp>
      <p:sp>
        <p:nvSpPr>
          <p:cNvPr id="1459" name="Rounded Rectangle"/>
          <p:cNvSpPr/>
          <p:nvPr/>
        </p:nvSpPr>
        <p:spPr>
          <a:xfrm>
            <a:off x="11290610" y="8524129"/>
            <a:ext cx="1028613" cy="1028613"/>
          </a:xfrm>
          <a:prstGeom prst="roundRect">
            <a:avLst>
              <a:gd name="adj" fmla="val 12347"/>
            </a:avLst>
          </a:prstGeom>
          <a:solidFill>
            <a:schemeClr val="accent6"/>
          </a:solidFill>
          <a:ln w="12700">
            <a:miter lim="400000"/>
          </a:ln>
        </p:spPr>
        <p:txBody>
          <a:bodyPr lIns="0" tIns="0" rIns="0" bIns="0" anchor="ctr"/>
          <a:lstStyle/>
          <a:p>
            <a:pPr defTabSz="1528703">
              <a:defRPr sz="5400">
                <a:solidFill>
                  <a:srgbClr val="FFFFFF"/>
                </a:solidFill>
              </a:defRPr>
            </a:pPr>
            <a:endParaRPr/>
          </a:p>
        </p:txBody>
      </p:sp>
      <p:sp>
        <p:nvSpPr>
          <p:cNvPr id="1460" name="R15"/>
          <p:cNvSpPr txBox="1"/>
          <p:nvPr/>
        </p:nvSpPr>
        <p:spPr>
          <a:xfrm>
            <a:off x="17961945" y="8843591"/>
            <a:ext cx="701669"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defTabSz="457200">
              <a:defRPr sz="2000">
                <a:latin typeface="+mn-lt"/>
                <a:ea typeface="+mn-ea"/>
                <a:cs typeface="+mn-cs"/>
                <a:sym typeface="DM Sans Regular"/>
              </a:defRPr>
            </a:lvl1pPr>
          </a:lstStyle>
          <a:p>
            <a:r>
              <a:t>R15</a:t>
            </a:r>
          </a:p>
        </p:txBody>
      </p:sp>
      <p:sp>
        <p:nvSpPr>
          <p:cNvPr id="1461" name="Radius for shapes"/>
          <p:cNvSpPr txBox="1"/>
          <p:nvPr/>
        </p:nvSpPr>
        <p:spPr>
          <a:xfrm>
            <a:off x="18647745" y="8843591"/>
            <a:ext cx="3139653"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defTabSz="457200">
              <a:defRPr sz="2000">
                <a:solidFill>
                  <a:srgbClr val="656565"/>
                </a:solidFill>
                <a:latin typeface="+mn-lt"/>
                <a:ea typeface="+mn-ea"/>
                <a:cs typeface="+mn-cs"/>
                <a:sym typeface="DM Sans Regular"/>
              </a:defRPr>
            </a:lvl1pPr>
          </a:lstStyle>
          <a:p>
            <a:r>
              <a:rPr>
                <a:solidFill>
                  <a:schemeClr val="tx2"/>
                </a:solidFill>
              </a:rPr>
              <a:t>Radius for shapes</a:t>
            </a:r>
          </a:p>
        </p:txBody>
      </p:sp>
      <p:grpSp>
        <p:nvGrpSpPr>
          <p:cNvPr id="1464" name="R10  Button"/>
          <p:cNvGrpSpPr/>
          <p:nvPr/>
        </p:nvGrpSpPr>
        <p:grpSpPr>
          <a:xfrm>
            <a:off x="17399000" y="10418091"/>
            <a:ext cx="3245946" cy="938637"/>
            <a:chOff x="0" y="0"/>
            <a:chExt cx="3245945" cy="938636"/>
          </a:xfrm>
        </p:grpSpPr>
        <p:sp>
          <p:nvSpPr>
            <p:cNvPr id="1462" name="Rounded Rectangle"/>
            <p:cNvSpPr/>
            <p:nvPr/>
          </p:nvSpPr>
          <p:spPr>
            <a:xfrm>
              <a:off x="0" y="0"/>
              <a:ext cx="3245946" cy="938637"/>
            </a:xfrm>
            <a:prstGeom prst="roundRect">
              <a:avLst>
                <a:gd name="adj" fmla="val 14635"/>
              </a:avLst>
            </a:prstGeom>
            <a:solidFill>
              <a:schemeClr val="accent1"/>
            </a:solidFill>
            <a:ln w="12700" cap="flat">
              <a:noFill/>
              <a:miter lim="400000"/>
            </a:ln>
            <a:effectLst/>
          </p:spPr>
          <p:txBody>
            <a:bodyPr wrap="square" lIns="0" tIns="0" rIns="0" bIns="0" numCol="1" anchor="ctr">
              <a:noAutofit/>
            </a:bodyPr>
            <a:lstStyle/>
            <a:p>
              <a:pPr defTabSz="1528703">
                <a:defRPr sz="2400">
                  <a:solidFill>
                    <a:srgbClr val="FFFFFF"/>
                  </a:solidFill>
                  <a:latin typeface="+mn-lt"/>
                  <a:ea typeface="+mn-ea"/>
                  <a:cs typeface="+mn-cs"/>
                  <a:sym typeface="DM Sans Regular"/>
                </a:defRPr>
              </a:pPr>
              <a:endParaRPr/>
            </a:p>
          </p:txBody>
        </p:sp>
        <p:sp>
          <p:nvSpPr>
            <p:cNvPr id="1463" name="R10  Button"/>
            <p:cNvSpPr txBox="1"/>
            <p:nvPr/>
          </p:nvSpPr>
          <p:spPr>
            <a:xfrm>
              <a:off x="40233" y="272468"/>
              <a:ext cx="3165479" cy="3937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lvl1pPr defTabSz="1528703">
                <a:defRPr sz="2400">
                  <a:solidFill>
                    <a:srgbClr val="FCFFFF"/>
                  </a:solidFill>
                  <a:latin typeface="+mn-lt"/>
                  <a:ea typeface="+mn-ea"/>
                  <a:cs typeface="+mn-cs"/>
                  <a:sym typeface="DM Sans Regular"/>
                </a:defRPr>
              </a:lvl1pPr>
            </a:lstStyle>
            <a:p>
              <a:r>
                <a:t>R10  Button</a:t>
              </a:r>
            </a:p>
          </p:txBody>
        </p:sp>
      </p:grpSp>
      <p:sp>
        <p:nvSpPr>
          <p:cNvPr id="1465" name="Font…"/>
          <p:cNvSpPr txBox="1"/>
          <p:nvPr/>
        </p:nvSpPr>
        <p:spPr>
          <a:xfrm>
            <a:off x="1710653" y="9943279"/>
            <a:ext cx="80753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defTabSz="457200">
              <a:defRPr sz="2000">
                <a:solidFill>
                  <a:srgbClr val="656565"/>
                </a:solidFill>
                <a:latin typeface="+mn-lt"/>
                <a:ea typeface="+mn-ea"/>
                <a:cs typeface="+mn-cs"/>
                <a:sym typeface="DM Sans Regular"/>
              </a:defRPr>
            </a:pPr>
            <a:r>
              <a:rPr>
                <a:solidFill>
                  <a:schemeClr val="tx2"/>
                </a:solidFill>
              </a:rPr>
              <a:t>Font</a:t>
            </a:r>
          </a:p>
          <a:p>
            <a:pPr defTabSz="457200">
              <a:defRPr sz="2000">
                <a:solidFill>
                  <a:srgbClr val="656565"/>
                </a:solidFill>
                <a:latin typeface="+mn-lt"/>
                <a:ea typeface="+mn-ea"/>
                <a:cs typeface="+mn-cs"/>
                <a:sym typeface="DM Sans Regular"/>
              </a:defRPr>
            </a:pPr>
            <a:r>
              <a:rPr>
                <a:solidFill>
                  <a:schemeClr val="tx2"/>
                </a:solidFill>
              </a:rPr>
              <a:t>title</a:t>
            </a:r>
          </a:p>
        </p:txBody>
      </p:sp>
      <p:sp>
        <p:nvSpPr>
          <p:cNvPr id="1466" name="Font…"/>
          <p:cNvSpPr txBox="1"/>
          <p:nvPr/>
        </p:nvSpPr>
        <p:spPr>
          <a:xfrm>
            <a:off x="2912798" y="9943279"/>
            <a:ext cx="80753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defTabSz="457200">
              <a:defRPr sz="2000">
                <a:solidFill>
                  <a:srgbClr val="656565"/>
                </a:solidFill>
                <a:latin typeface="+mn-lt"/>
                <a:ea typeface="+mn-ea"/>
                <a:cs typeface="+mn-cs"/>
                <a:sym typeface="DM Sans Regular"/>
              </a:defRPr>
            </a:pPr>
            <a:r>
              <a:rPr>
                <a:solidFill>
                  <a:schemeClr val="tx2"/>
                </a:solidFill>
              </a:rPr>
              <a:t>Font</a:t>
            </a:r>
          </a:p>
          <a:p>
            <a:pPr defTabSz="457200">
              <a:defRPr sz="2000">
                <a:solidFill>
                  <a:srgbClr val="656565"/>
                </a:solidFill>
                <a:latin typeface="+mn-lt"/>
                <a:ea typeface="+mn-ea"/>
                <a:cs typeface="+mn-cs"/>
                <a:sym typeface="DM Sans Regular"/>
              </a:defRPr>
            </a:pPr>
            <a:r>
              <a:rPr>
                <a:solidFill>
                  <a:schemeClr val="tx2"/>
                </a:solidFill>
              </a:rPr>
              <a:t>body</a:t>
            </a:r>
          </a:p>
        </p:txBody>
      </p:sp>
      <p:sp>
        <p:nvSpPr>
          <p:cNvPr id="1467" name="Accent colours"/>
          <p:cNvSpPr txBox="1"/>
          <p:nvPr/>
        </p:nvSpPr>
        <p:spPr>
          <a:xfrm>
            <a:off x="5347915" y="9943280"/>
            <a:ext cx="2726321"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000">
                <a:solidFill>
                  <a:srgbClr val="656565"/>
                </a:solidFill>
                <a:latin typeface="+mn-lt"/>
                <a:ea typeface="+mn-ea"/>
                <a:cs typeface="+mn-cs"/>
                <a:sym typeface="DM Sans Regular"/>
              </a:defRPr>
            </a:lvl1pPr>
          </a:lstStyle>
          <a:p>
            <a:r>
              <a:rPr>
                <a:solidFill>
                  <a:schemeClr val="tx2"/>
                </a:solidFill>
              </a:rPr>
              <a:t>Accent colours</a:t>
            </a:r>
          </a:p>
        </p:txBody>
      </p:sp>
      <p:sp>
        <p:nvSpPr>
          <p:cNvPr id="1468" name="Background colours"/>
          <p:cNvSpPr txBox="1"/>
          <p:nvPr/>
        </p:nvSpPr>
        <p:spPr>
          <a:xfrm>
            <a:off x="9088987" y="9943279"/>
            <a:ext cx="217724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000">
                <a:solidFill>
                  <a:srgbClr val="656565"/>
                </a:solidFill>
                <a:latin typeface="+mn-lt"/>
                <a:ea typeface="+mn-ea"/>
                <a:cs typeface="+mn-cs"/>
                <a:sym typeface="DM Sans Regular"/>
              </a:defRPr>
            </a:lvl1pPr>
          </a:lstStyle>
          <a:p>
            <a:r>
              <a:rPr>
                <a:solidFill>
                  <a:schemeClr val="tx2"/>
                </a:solidFill>
              </a:rPr>
              <a:t>Background colours</a:t>
            </a:r>
          </a:p>
        </p:txBody>
      </p:sp>
      <p:sp>
        <p:nvSpPr>
          <p:cNvPr id="1469" name="Line"/>
          <p:cNvSpPr txBox="1"/>
          <p:nvPr/>
        </p:nvSpPr>
        <p:spPr>
          <a:xfrm>
            <a:off x="11164113" y="9943279"/>
            <a:ext cx="1281607"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000">
                <a:solidFill>
                  <a:srgbClr val="656565"/>
                </a:solidFill>
                <a:latin typeface="+mn-lt"/>
                <a:ea typeface="+mn-ea"/>
                <a:cs typeface="+mn-cs"/>
                <a:sym typeface="DM Sans Regular"/>
              </a:defRPr>
            </a:lvl1pPr>
          </a:lstStyle>
          <a:p>
            <a:r>
              <a:rPr>
                <a:solidFill>
                  <a:schemeClr val="tx2"/>
                </a:solidFill>
              </a:rPr>
              <a:t>Line</a:t>
            </a:r>
          </a:p>
        </p:txBody>
      </p:sp>
      <p:sp>
        <p:nvSpPr>
          <p:cNvPr id="1470" name="Shape"/>
          <p:cNvSpPr/>
          <p:nvPr/>
        </p:nvSpPr>
        <p:spPr>
          <a:xfrm>
            <a:off x="4445000" y="9706440"/>
            <a:ext cx="4613558" cy="4851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2956"/>
                </a:lnTo>
                <a:cubicBezTo>
                  <a:pt x="21600" y="14224"/>
                  <a:pt x="21600" y="15239"/>
                  <a:pt x="21594" y="16063"/>
                </a:cubicBezTo>
                <a:cubicBezTo>
                  <a:pt x="21589" y="16888"/>
                  <a:pt x="21578" y="17522"/>
                  <a:pt x="21555" y="18029"/>
                </a:cubicBezTo>
                <a:cubicBezTo>
                  <a:pt x="21527" y="18761"/>
                  <a:pt x="21483" y="19414"/>
                  <a:pt x="21427" y="19952"/>
                </a:cubicBezTo>
                <a:cubicBezTo>
                  <a:pt x="21370" y="20489"/>
                  <a:pt x="21301" y="20910"/>
                  <a:pt x="21225" y="21176"/>
                </a:cubicBezTo>
                <a:cubicBezTo>
                  <a:pt x="21171" y="21388"/>
                  <a:pt x="21104" y="21494"/>
                  <a:pt x="21018" y="21547"/>
                </a:cubicBezTo>
                <a:cubicBezTo>
                  <a:pt x="20931" y="21600"/>
                  <a:pt x="20824" y="21600"/>
                  <a:pt x="20691" y="21600"/>
                </a:cubicBezTo>
                <a:lnTo>
                  <a:pt x="15557" y="21600"/>
                </a:lnTo>
                <a:moveTo>
                  <a:pt x="6043" y="21600"/>
                </a:moveTo>
                <a:lnTo>
                  <a:pt x="909" y="21600"/>
                </a:lnTo>
                <a:cubicBezTo>
                  <a:pt x="776" y="21600"/>
                  <a:pt x="669" y="21600"/>
                  <a:pt x="582" y="21547"/>
                </a:cubicBezTo>
                <a:cubicBezTo>
                  <a:pt x="496" y="21494"/>
                  <a:pt x="429" y="21388"/>
                  <a:pt x="375" y="21176"/>
                </a:cubicBezTo>
                <a:cubicBezTo>
                  <a:pt x="299" y="20910"/>
                  <a:pt x="230" y="20489"/>
                  <a:pt x="173" y="19952"/>
                </a:cubicBezTo>
                <a:cubicBezTo>
                  <a:pt x="117" y="19414"/>
                  <a:pt x="73" y="18761"/>
                  <a:pt x="45" y="18029"/>
                </a:cubicBezTo>
                <a:cubicBezTo>
                  <a:pt x="22" y="17522"/>
                  <a:pt x="11" y="16888"/>
                  <a:pt x="6" y="16063"/>
                </a:cubicBezTo>
                <a:cubicBezTo>
                  <a:pt x="0" y="15239"/>
                  <a:pt x="0" y="14224"/>
                  <a:pt x="0" y="12956"/>
                </a:cubicBezTo>
                <a:lnTo>
                  <a:pt x="0" y="0"/>
                </a:lnTo>
              </a:path>
            </a:pathLst>
          </a:custGeom>
          <a:ln w="25400">
            <a:solidFill>
              <a:schemeClr val="accent6"/>
            </a:solidFill>
            <a:miter lim="400000"/>
          </a:ln>
        </p:spPr>
        <p:txBody>
          <a:bodyPr lIns="0" tIns="0" rIns="0" bIns="0" anchor="ctr"/>
          <a:lstStyle/>
          <a:p>
            <a:pPr defTabSz="1528703">
              <a:defRPr sz="5400">
                <a:solidFill>
                  <a:srgbClr val="FFFFFF"/>
                </a:solidFill>
              </a:defRPr>
            </a:pPr>
            <a:endParaRPr/>
          </a:p>
        </p:txBody>
      </p:sp>
      <p:sp>
        <p:nvSpPr>
          <p:cNvPr id="1471" name="Line"/>
          <p:cNvSpPr/>
          <p:nvPr/>
        </p:nvSpPr>
        <p:spPr>
          <a:xfrm>
            <a:off x="21922052" y="12414101"/>
            <a:ext cx="1" cy="494438"/>
          </a:xfrm>
          <a:prstGeom prst="line">
            <a:avLst/>
          </a:prstGeom>
          <a:ln w="25400">
            <a:solidFill>
              <a:schemeClr val="accent6"/>
            </a:solidFill>
            <a:miter lim="400000"/>
          </a:ln>
        </p:spPr>
        <p:txBody>
          <a:bodyPr lIns="45718" tIns="45718" rIns="45718" bIns="45718"/>
          <a:lstStyle/>
          <a:p>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lide Number"/>
          <p:cNvSpPr txBox="1">
            <a:spLocks noGrp="1"/>
          </p:cNvSpPr>
          <p:nvPr>
            <p:ph type="sldNum" sz="quarter" idx="2"/>
          </p:nvPr>
        </p:nvSpPr>
        <p:spPr>
          <a:xfrm>
            <a:off x="22063025" y="12413670"/>
            <a:ext cx="980441" cy="47192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solidFill>
                  <a:schemeClr val="tx2"/>
                </a:solidFill>
              </a:rPr>
              <a:t>3</a:t>
            </a:fld>
            <a:endParaRPr>
              <a:solidFill>
                <a:schemeClr val="tx2"/>
              </a:solidFill>
            </a:endParaRPr>
          </a:p>
        </p:txBody>
      </p:sp>
      <p:sp>
        <p:nvSpPr>
          <p:cNvPr id="75" name="Shape"/>
          <p:cNvSpPr/>
          <p:nvPr/>
        </p:nvSpPr>
        <p:spPr>
          <a:xfrm>
            <a:off x="1636712" y="1497409"/>
            <a:ext cx="2139554" cy="6809185"/>
          </a:xfrm>
          <a:custGeom>
            <a:avLst/>
            <a:gdLst/>
            <a:ahLst/>
            <a:cxnLst>
              <a:cxn ang="0">
                <a:pos x="wd2" y="hd2"/>
              </a:cxn>
              <a:cxn ang="5400000">
                <a:pos x="wd2" y="hd2"/>
              </a:cxn>
              <a:cxn ang="10800000">
                <a:pos x="wd2" y="hd2"/>
              </a:cxn>
              <a:cxn ang="16200000">
                <a:pos x="wd2" y="hd2"/>
              </a:cxn>
            </a:cxnLst>
            <a:rect l="0" t="0" r="r" b="b"/>
            <a:pathLst>
              <a:path w="21600" h="21600" extrusionOk="0">
                <a:moveTo>
                  <a:pt x="12938" y="0"/>
                </a:moveTo>
                <a:lnTo>
                  <a:pt x="6419" y="1268"/>
                </a:lnTo>
                <a:lnTo>
                  <a:pt x="0" y="18"/>
                </a:lnTo>
                <a:lnTo>
                  <a:pt x="56" y="19562"/>
                </a:lnTo>
                <a:cubicBezTo>
                  <a:pt x="37" y="20121"/>
                  <a:pt x="761" y="20659"/>
                  <a:pt x="2051" y="21045"/>
                </a:cubicBezTo>
                <a:cubicBezTo>
                  <a:pt x="3331" y="21428"/>
                  <a:pt x="4844" y="21598"/>
                  <a:pt x="6819" y="21599"/>
                </a:cubicBezTo>
                <a:lnTo>
                  <a:pt x="17710" y="21600"/>
                </a:lnTo>
                <a:lnTo>
                  <a:pt x="21600" y="19625"/>
                </a:lnTo>
                <a:lnTo>
                  <a:pt x="17593" y="17593"/>
                </a:lnTo>
                <a:lnTo>
                  <a:pt x="14632" y="17593"/>
                </a:lnTo>
                <a:cubicBezTo>
                  <a:pt x="14087" y="17616"/>
                  <a:pt x="13543" y="17545"/>
                  <a:pt x="13214" y="17406"/>
                </a:cubicBezTo>
                <a:cubicBezTo>
                  <a:pt x="13021" y="17325"/>
                  <a:pt x="12920" y="17226"/>
                  <a:pt x="12926" y="17124"/>
                </a:cubicBezTo>
                <a:lnTo>
                  <a:pt x="12938" y="0"/>
                </a:lnTo>
                <a:close/>
              </a:path>
            </a:pathLst>
          </a:custGeom>
          <a:solidFill>
            <a:schemeClr val="accent5"/>
          </a:solidFill>
          <a:ln w="12700">
            <a:miter lim="400000"/>
          </a:ln>
        </p:spPr>
        <p:txBody>
          <a:bodyPr lIns="45718" tIns="45718" rIns="45718" bIns="45718"/>
          <a:lstStyle/>
          <a:p>
            <a:pPr>
              <a:defRPr>
                <a:solidFill>
                  <a:srgbClr val="525455"/>
                </a:solidFill>
              </a:defRPr>
            </a:pPr>
            <a:endParaRPr/>
          </a:p>
        </p:txBody>
      </p:sp>
      <p:sp>
        <p:nvSpPr>
          <p:cNvPr id="76" name="Shape"/>
          <p:cNvSpPr/>
          <p:nvPr/>
        </p:nvSpPr>
        <p:spPr>
          <a:xfrm>
            <a:off x="20613687" y="7037387"/>
            <a:ext cx="2112170" cy="2613026"/>
          </a:xfrm>
          <a:custGeom>
            <a:avLst/>
            <a:gdLst/>
            <a:ahLst/>
            <a:cxnLst>
              <a:cxn ang="0">
                <a:pos x="wd2" y="hd2"/>
              </a:cxn>
              <a:cxn ang="5400000">
                <a:pos x="wd2" y="hd2"/>
              </a:cxn>
              <a:cxn ang="10800000">
                <a:pos x="wd2" y="hd2"/>
              </a:cxn>
              <a:cxn ang="16200000">
                <a:pos x="wd2" y="hd2"/>
              </a:cxn>
            </a:cxnLst>
            <a:rect l="0" t="0" r="r" b="b"/>
            <a:pathLst>
              <a:path w="21600" h="21600" extrusionOk="0">
                <a:moveTo>
                  <a:pt x="13799" y="0"/>
                </a:moveTo>
                <a:lnTo>
                  <a:pt x="0" y="3"/>
                </a:lnTo>
                <a:lnTo>
                  <a:pt x="4095" y="5344"/>
                </a:lnTo>
                <a:lnTo>
                  <a:pt x="130" y="10521"/>
                </a:lnTo>
                <a:lnTo>
                  <a:pt x="6904" y="10521"/>
                </a:lnTo>
                <a:cubicBezTo>
                  <a:pt x="7394" y="10496"/>
                  <a:pt x="7871" y="10659"/>
                  <a:pt x="8190" y="10961"/>
                </a:cubicBezTo>
                <a:cubicBezTo>
                  <a:pt x="8446" y="11202"/>
                  <a:pt x="8578" y="11513"/>
                  <a:pt x="8560" y="11830"/>
                </a:cubicBezTo>
                <a:lnTo>
                  <a:pt x="8560" y="18306"/>
                </a:lnTo>
                <a:lnTo>
                  <a:pt x="15139" y="21600"/>
                </a:lnTo>
                <a:lnTo>
                  <a:pt x="21600" y="18365"/>
                </a:lnTo>
                <a:lnTo>
                  <a:pt x="21563" y="4718"/>
                </a:lnTo>
                <a:cubicBezTo>
                  <a:pt x="21369" y="3342"/>
                  <a:pt x="20508" y="2087"/>
                  <a:pt x="19169" y="1224"/>
                </a:cubicBezTo>
                <a:cubicBezTo>
                  <a:pt x="18443" y="756"/>
                  <a:pt x="17609" y="424"/>
                  <a:pt x="16726" y="249"/>
                </a:cubicBezTo>
                <a:cubicBezTo>
                  <a:pt x="16253" y="156"/>
                  <a:pt x="15771" y="108"/>
                  <a:pt x="15285" y="72"/>
                </a:cubicBezTo>
                <a:cubicBezTo>
                  <a:pt x="14794" y="36"/>
                  <a:pt x="14298" y="11"/>
                  <a:pt x="13799" y="0"/>
                </a:cubicBez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77" name="Shape"/>
          <p:cNvSpPr/>
          <p:nvPr/>
        </p:nvSpPr>
        <p:spPr>
          <a:xfrm>
            <a:off x="18170128" y="7037784"/>
            <a:ext cx="2717007" cy="1272382"/>
          </a:xfrm>
          <a:custGeom>
            <a:avLst/>
            <a:gdLst/>
            <a:ahLst/>
            <a:cxnLst>
              <a:cxn ang="0">
                <a:pos x="wd2" y="hd2"/>
              </a:cxn>
              <a:cxn ang="5400000">
                <a:pos x="wd2" y="hd2"/>
              </a:cxn>
              <a:cxn ang="10800000">
                <a:pos x="wd2" y="hd2"/>
              </a:cxn>
              <a:cxn ang="16200000">
                <a:pos x="wd2" y="hd2"/>
              </a:cxn>
            </a:cxnLst>
            <a:rect l="0" t="0" r="r" b="b"/>
            <a:pathLst>
              <a:path w="21600" h="21600" extrusionOk="0">
                <a:moveTo>
                  <a:pt x="18416" y="0"/>
                </a:moveTo>
                <a:lnTo>
                  <a:pt x="0" y="13"/>
                </a:lnTo>
                <a:lnTo>
                  <a:pt x="3177" y="10968"/>
                </a:lnTo>
                <a:lnTo>
                  <a:pt x="98" y="21587"/>
                </a:lnTo>
                <a:lnTo>
                  <a:pt x="18517" y="21600"/>
                </a:lnTo>
                <a:lnTo>
                  <a:pt x="21600" y="10968"/>
                </a:lnTo>
                <a:lnTo>
                  <a:pt x="18416" y="0"/>
                </a:ln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78" name="Shape"/>
          <p:cNvSpPr/>
          <p:nvPr/>
        </p:nvSpPr>
        <p:spPr>
          <a:xfrm>
            <a:off x="15726171" y="7038578"/>
            <a:ext cx="2716611" cy="1270794"/>
          </a:xfrm>
          <a:custGeom>
            <a:avLst/>
            <a:gdLst/>
            <a:ahLst/>
            <a:cxnLst>
              <a:cxn ang="0">
                <a:pos x="wd2" y="hd2"/>
              </a:cxn>
              <a:cxn ang="5400000">
                <a:pos x="wd2" y="hd2"/>
              </a:cxn>
              <a:cxn ang="10800000">
                <a:pos x="wd2" y="hd2"/>
              </a:cxn>
              <a:cxn ang="16200000">
                <a:pos x="wd2" y="hd2"/>
              </a:cxn>
            </a:cxnLst>
            <a:rect l="0" t="0" r="r" b="b"/>
            <a:pathLst>
              <a:path w="21600" h="21600" extrusionOk="0">
                <a:moveTo>
                  <a:pt x="18422" y="0"/>
                </a:moveTo>
                <a:lnTo>
                  <a:pt x="0" y="13"/>
                </a:lnTo>
                <a:lnTo>
                  <a:pt x="3175" y="10969"/>
                </a:lnTo>
                <a:lnTo>
                  <a:pt x="98" y="21593"/>
                </a:lnTo>
                <a:lnTo>
                  <a:pt x="18520" y="21600"/>
                </a:lnTo>
                <a:lnTo>
                  <a:pt x="21600" y="10969"/>
                </a:lnTo>
                <a:lnTo>
                  <a:pt x="18422" y="0"/>
                </a:ln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79" name="Shape"/>
          <p:cNvSpPr/>
          <p:nvPr/>
        </p:nvSpPr>
        <p:spPr>
          <a:xfrm>
            <a:off x="13282215" y="7039371"/>
            <a:ext cx="2716214" cy="1269604"/>
          </a:xfrm>
          <a:custGeom>
            <a:avLst/>
            <a:gdLst/>
            <a:ahLst/>
            <a:cxnLst>
              <a:cxn ang="0">
                <a:pos x="wd2" y="hd2"/>
              </a:cxn>
              <a:cxn ang="5400000">
                <a:pos x="wd2" y="hd2"/>
              </a:cxn>
              <a:cxn ang="10800000">
                <a:pos x="wd2" y="hd2"/>
              </a:cxn>
              <a:cxn ang="16200000">
                <a:pos x="wd2" y="hd2"/>
              </a:cxn>
            </a:cxnLst>
            <a:rect l="0" t="0" r="r" b="b"/>
            <a:pathLst>
              <a:path w="21600" h="21600" extrusionOk="0">
                <a:moveTo>
                  <a:pt x="18425" y="0"/>
                </a:moveTo>
                <a:lnTo>
                  <a:pt x="0" y="14"/>
                </a:lnTo>
                <a:lnTo>
                  <a:pt x="3172" y="10965"/>
                </a:lnTo>
                <a:lnTo>
                  <a:pt x="95" y="21593"/>
                </a:lnTo>
                <a:lnTo>
                  <a:pt x="18523" y="21600"/>
                </a:lnTo>
                <a:lnTo>
                  <a:pt x="21600" y="10965"/>
                </a:lnTo>
                <a:lnTo>
                  <a:pt x="18425" y="0"/>
                </a:ln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80" name="Shape"/>
          <p:cNvSpPr/>
          <p:nvPr/>
        </p:nvSpPr>
        <p:spPr>
          <a:xfrm>
            <a:off x="10837862" y="7040165"/>
            <a:ext cx="2716213" cy="1268414"/>
          </a:xfrm>
          <a:custGeom>
            <a:avLst/>
            <a:gdLst/>
            <a:ahLst/>
            <a:cxnLst>
              <a:cxn ang="0">
                <a:pos x="wd2" y="hd2"/>
              </a:cxn>
              <a:cxn ang="5400000">
                <a:pos x="wd2" y="hd2"/>
              </a:cxn>
              <a:cxn ang="10800000">
                <a:pos x="wd2" y="hd2"/>
              </a:cxn>
              <a:cxn ang="16200000">
                <a:pos x="wd2" y="hd2"/>
              </a:cxn>
            </a:cxnLst>
            <a:rect l="0" t="0" r="r" b="b"/>
            <a:pathLst>
              <a:path w="21600" h="21600" extrusionOk="0">
                <a:moveTo>
                  <a:pt x="18428" y="0"/>
                </a:moveTo>
                <a:lnTo>
                  <a:pt x="0" y="14"/>
                </a:lnTo>
                <a:lnTo>
                  <a:pt x="3169" y="10962"/>
                </a:lnTo>
                <a:lnTo>
                  <a:pt x="95" y="21593"/>
                </a:lnTo>
                <a:lnTo>
                  <a:pt x="18523" y="21600"/>
                </a:lnTo>
                <a:lnTo>
                  <a:pt x="21600" y="10962"/>
                </a:lnTo>
                <a:lnTo>
                  <a:pt x="18428" y="0"/>
                </a:ln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81" name="Shape"/>
          <p:cNvSpPr/>
          <p:nvPr/>
        </p:nvSpPr>
        <p:spPr>
          <a:xfrm>
            <a:off x="8393906" y="7040959"/>
            <a:ext cx="2715419" cy="1266826"/>
          </a:xfrm>
          <a:custGeom>
            <a:avLst/>
            <a:gdLst/>
            <a:ahLst/>
            <a:cxnLst>
              <a:cxn ang="0">
                <a:pos x="wd2" y="hd2"/>
              </a:cxn>
              <a:cxn ang="5400000">
                <a:pos x="wd2" y="hd2"/>
              </a:cxn>
              <a:cxn ang="10800000">
                <a:pos x="wd2" y="hd2"/>
              </a:cxn>
              <a:cxn ang="16200000">
                <a:pos x="wd2" y="hd2"/>
              </a:cxn>
            </a:cxnLst>
            <a:rect l="0" t="0" r="r" b="b"/>
            <a:pathLst>
              <a:path w="21600" h="21600" extrusionOk="0">
                <a:moveTo>
                  <a:pt x="18430" y="0"/>
                </a:moveTo>
                <a:lnTo>
                  <a:pt x="0" y="14"/>
                </a:lnTo>
                <a:lnTo>
                  <a:pt x="3166" y="10962"/>
                </a:lnTo>
                <a:lnTo>
                  <a:pt x="95" y="21593"/>
                </a:lnTo>
                <a:lnTo>
                  <a:pt x="18525" y="21600"/>
                </a:lnTo>
                <a:lnTo>
                  <a:pt x="21600" y="10962"/>
                </a:lnTo>
                <a:lnTo>
                  <a:pt x="18430" y="0"/>
                </a:ln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82" name="Shape"/>
          <p:cNvSpPr/>
          <p:nvPr/>
        </p:nvSpPr>
        <p:spPr>
          <a:xfrm>
            <a:off x="5950346" y="7041753"/>
            <a:ext cx="2714626" cy="1265635"/>
          </a:xfrm>
          <a:custGeom>
            <a:avLst/>
            <a:gdLst/>
            <a:ahLst/>
            <a:cxnLst>
              <a:cxn ang="0">
                <a:pos x="wd2" y="hd2"/>
              </a:cxn>
              <a:cxn ang="5400000">
                <a:pos x="wd2" y="hd2"/>
              </a:cxn>
              <a:cxn ang="10800000">
                <a:pos x="wd2" y="hd2"/>
              </a:cxn>
              <a:cxn ang="16200000">
                <a:pos x="wd2" y="hd2"/>
              </a:cxn>
            </a:cxnLst>
            <a:rect l="0" t="0" r="r" b="b"/>
            <a:pathLst>
              <a:path w="21600" h="21600" extrusionOk="0">
                <a:moveTo>
                  <a:pt x="18433" y="0"/>
                </a:moveTo>
                <a:lnTo>
                  <a:pt x="0" y="14"/>
                </a:lnTo>
                <a:lnTo>
                  <a:pt x="3161" y="10959"/>
                </a:lnTo>
                <a:lnTo>
                  <a:pt x="92" y="21593"/>
                </a:lnTo>
                <a:lnTo>
                  <a:pt x="18527" y="21600"/>
                </a:lnTo>
                <a:lnTo>
                  <a:pt x="21600" y="10959"/>
                </a:lnTo>
                <a:lnTo>
                  <a:pt x="18433" y="0"/>
                </a:ln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83" name="Shape"/>
          <p:cNvSpPr/>
          <p:nvPr/>
        </p:nvSpPr>
        <p:spPr>
          <a:xfrm>
            <a:off x="3506390" y="7042546"/>
            <a:ext cx="2714229" cy="1264445"/>
          </a:xfrm>
          <a:custGeom>
            <a:avLst/>
            <a:gdLst/>
            <a:ahLst/>
            <a:cxnLst>
              <a:cxn ang="0">
                <a:pos x="wd2" y="hd2"/>
              </a:cxn>
              <a:cxn ang="5400000">
                <a:pos x="wd2" y="hd2"/>
              </a:cxn>
              <a:cxn ang="10800000">
                <a:pos x="wd2" y="hd2"/>
              </a:cxn>
              <a:cxn ang="16200000">
                <a:pos x="wd2" y="hd2"/>
              </a:cxn>
            </a:cxnLst>
            <a:rect l="0" t="0" r="r" b="b"/>
            <a:pathLst>
              <a:path w="21600" h="21600" extrusionOk="0">
                <a:moveTo>
                  <a:pt x="18438" y="0"/>
                </a:moveTo>
                <a:lnTo>
                  <a:pt x="0" y="14"/>
                </a:lnTo>
                <a:lnTo>
                  <a:pt x="3158" y="10956"/>
                </a:lnTo>
                <a:lnTo>
                  <a:pt x="92" y="21593"/>
                </a:lnTo>
                <a:lnTo>
                  <a:pt x="18530" y="21600"/>
                </a:lnTo>
                <a:lnTo>
                  <a:pt x="21600" y="10956"/>
                </a:lnTo>
                <a:lnTo>
                  <a:pt x="18438" y="0"/>
                </a:ln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84" name="Shape"/>
          <p:cNvSpPr/>
          <p:nvPr/>
        </p:nvSpPr>
        <p:spPr>
          <a:xfrm>
            <a:off x="20828000" y="9378950"/>
            <a:ext cx="1902895" cy="2579090"/>
          </a:xfrm>
          <a:custGeom>
            <a:avLst/>
            <a:gdLst/>
            <a:ahLst/>
            <a:cxnLst>
              <a:cxn ang="0">
                <a:pos x="wd2" y="hd2"/>
              </a:cxn>
              <a:cxn ang="5400000">
                <a:pos x="wd2" y="hd2"/>
              </a:cxn>
              <a:cxn ang="10800000">
                <a:pos x="wd2" y="hd2"/>
              </a:cxn>
              <a:cxn ang="16200000">
                <a:pos x="wd2" y="hd2"/>
              </a:cxn>
            </a:cxnLst>
            <a:rect l="0" t="0" r="r" b="b"/>
            <a:pathLst>
              <a:path w="21512" h="21525" extrusionOk="0">
                <a:moveTo>
                  <a:pt x="7040" y="0"/>
                </a:moveTo>
                <a:lnTo>
                  <a:pt x="7040" y="9851"/>
                </a:lnTo>
                <a:cubicBezTo>
                  <a:pt x="7032" y="10103"/>
                  <a:pt x="6907" y="10345"/>
                  <a:pt x="6685" y="10537"/>
                </a:cubicBezTo>
                <a:cubicBezTo>
                  <a:pt x="6364" y="10814"/>
                  <a:pt x="5880" y="10957"/>
                  <a:pt x="5389" y="10921"/>
                </a:cubicBezTo>
                <a:lnTo>
                  <a:pt x="4455" y="10921"/>
                </a:lnTo>
                <a:lnTo>
                  <a:pt x="0" y="16231"/>
                </a:lnTo>
                <a:lnTo>
                  <a:pt x="4433" y="21517"/>
                </a:lnTo>
                <a:lnTo>
                  <a:pt x="12810" y="21514"/>
                </a:lnTo>
                <a:cubicBezTo>
                  <a:pt x="15209" y="21600"/>
                  <a:pt x="17592" y="21216"/>
                  <a:pt x="19297" y="19967"/>
                </a:cubicBezTo>
                <a:cubicBezTo>
                  <a:pt x="20798" y="18868"/>
                  <a:pt x="21600" y="17352"/>
                  <a:pt x="21505" y="15793"/>
                </a:cubicBezTo>
                <a:lnTo>
                  <a:pt x="21460" y="60"/>
                </a:lnTo>
                <a:lnTo>
                  <a:pt x="14313" y="3326"/>
                </a:lnTo>
                <a:lnTo>
                  <a:pt x="7040" y="0"/>
                </a:ln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85" name="Shape"/>
          <p:cNvSpPr/>
          <p:nvPr/>
        </p:nvSpPr>
        <p:spPr>
          <a:xfrm>
            <a:off x="1871265" y="10681493"/>
            <a:ext cx="2158207" cy="1281114"/>
          </a:xfrm>
          <a:custGeom>
            <a:avLst/>
            <a:gdLst/>
            <a:ahLst/>
            <a:cxnLst>
              <a:cxn ang="0">
                <a:pos x="wd2" y="hd2"/>
              </a:cxn>
              <a:cxn ang="5400000">
                <a:pos x="wd2" y="hd2"/>
              </a:cxn>
              <a:cxn ang="10800000">
                <a:pos x="wd2" y="hd2"/>
              </a:cxn>
              <a:cxn ang="16200000">
                <a:pos x="wd2" y="hd2"/>
              </a:cxn>
            </a:cxnLst>
            <a:rect l="0" t="0" r="r" b="b"/>
            <a:pathLst>
              <a:path w="21600" h="21600" extrusionOk="0">
                <a:moveTo>
                  <a:pt x="3865" y="0"/>
                </a:moveTo>
                <a:lnTo>
                  <a:pt x="0" y="10519"/>
                </a:lnTo>
                <a:lnTo>
                  <a:pt x="4071" y="21600"/>
                </a:lnTo>
                <a:lnTo>
                  <a:pt x="21580" y="21587"/>
                </a:lnTo>
                <a:lnTo>
                  <a:pt x="17624" y="10827"/>
                </a:lnTo>
                <a:lnTo>
                  <a:pt x="21600" y="13"/>
                </a:lnTo>
                <a:lnTo>
                  <a:pt x="3865" y="0"/>
                </a:lnTo>
                <a:close/>
              </a:path>
            </a:pathLst>
          </a:custGeom>
          <a:solidFill>
            <a:schemeClr val="accent5"/>
          </a:solidFill>
          <a:ln w="12700">
            <a:miter lim="400000"/>
          </a:ln>
        </p:spPr>
        <p:txBody>
          <a:bodyPr lIns="45718" tIns="45718" rIns="45718" bIns="45718"/>
          <a:lstStyle/>
          <a:p>
            <a:pPr>
              <a:defRPr>
                <a:solidFill>
                  <a:srgbClr val="525455"/>
                </a:solidFill>
              </a:defRPr>
            </a:pPr>
            <a:endParaRPr/>
          </a:p>
        </p:txBody>
      </p:sp>
      <p:sp>
        <p:nvSpPr>
          <p:cNvPr id="86" name="Shape"/>
          <p:cNvSpPr/>
          <p:nvPr/>
        </p:nvSpPr>
        <p:spPr>
          <a:xfrm>
            <a:off x="3759200" y="10682287"/>
            <a:ext cx="2708275" cy="1279526"/>
          </a:xfrm>
          <a:custGeom>
            <a:avLst/>
            <a:gdLst/>
            <a:ahLst/>
            <a:cxnLst>
              <a:cxn ang="0">
                <a:pos x="wd2" y="hd2"/>
              </a:cxn>
              <a:cxn ang="5400000">
                <a:pos x="wd2" y="hd2"/>
              </a:cxn>
              <a:cxn ang="10800000">
                <a:pos x="wd2" y="hd2"/>
              </a:cxn>
              <a:cxn ang="16200000">
                <a:pos x="wd2" y="hd2"/>
              </a:cxn>
            </a:cxnLst>
            <a:rect l="0" t="0" r="r" b="b"/>
            <a:pathLst>
              <a:path w="21600" h="21600" extrusionOk="0">
                <a:moveTo>
                  <a:pt x="3168" y="0"/>
                </a:moveTo>
                <a:lnTo>
                  <a:pt x="0" y="10827"/>
                </a:lnTo>
                <a:lnTo>
                  <a:pt x="3153" y="21600"/>
                </a:lnTo>
                <a:lnTo>
                  <a:pt x="21584" y="21593"/>
                </a:lnTo>
                <a:lnTo>
                  <a:pt x="18435" y="10827"/>
                </a:lnTo>
                <a:lnTo>
                  <a:pt x="21600" y="13"/>
                </a:lnTo>
                <a:lnTo>
                  <a:pt x="3168" y="0"/>
                </a:ln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87" name="Shape"/>
          <p:cNvSpPr/>
          <p:nvPr/>
        </p:nvSpPr>
        <p:spPr>
          <a:xfrm>
            <a:off x="6197600" y="10683081"/>
            <a:ext cx="2707879" cy="1277938"/>
          </a:xfrm>
          <a:custGeom>
            <a:avLst/>
            <a:gdLst/>
            <a:ahLst/>
            <a:cxnLst>
              <a:cxn ang="0">
                <a:pos x="wd2" y="hd2"/>
              </a:cxn>
              <a:cxn ang="5400000">
                <a:pos x="wd2" y="hd2"/>
              </a:cxn>
              <a:cxn ang="10800000">
                <a:pos x="wd2" y="hd2"/>
              </a:cxn>
              <a:cxn ang="16200000">
                <a:pos x="wd2" y="hd2"/>
              </a:cxn>
            </a:cxnLst>
            <a:rect l="0" t="0" r="r" b="b"/>
            <a:pathLst>
              <a:path w="21600" h="21600" extrusionOk="0">
                <a:moveTo>
                  <a:pt x="3166" y="0"/>
                </a:moveTo>
                <a:lnTo>
                  <a:pt x="0" y="10827"/>
                </a:lnTo>
                <a:lnTo>
                  <a:pt x="3150" y="21600"/>
                </a:lnTo>
                <a:lnTo>
                  <a:pt x="21584" y="21593"/>
                </a:lnTo>
                <a:lnTo>
                  <a:pt x="18437" y="10827"/>
                </a:lnTo>
                <a:lnTo>
                  <a:pt x="21600" y="7"/>
                </a:lnTo>
                <a:lnTo>
                  <a:pt x="3166" y="0"/>
                </a:ln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88" name="Shape"/>
          <p:cNvSpPr/>
          <p:nvPr/>
        </p:nvSpPr>
        <p:spPr>
          <a:xfrm>
            <a:off x="8636000" y="10683875"/>
            <a:ext cx="2707085" cy="1276747"/>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10824"/>
                </a:lnTo>
                <a:lnTo>
                  <a:pt x="3148" y="21600"/>
                </a:lnTo>
                <a:lnTo>
                  <a:pt x="21587" y="21587"/>
                </a:lnTo>
                <a:lnTo>
                  <a:pt x="18443" y="10824"/>
                </a:lnTo>
                <a:lnTo>
                  <a:pt x="21600" y="7"/>
                </a:lnTo>
                <a:lnTo>
                  <a:pt x="3160" y="0"/>
                </a:ln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89" name="Shape"/>
          <p:cNvSpPr/>
          <p:nvPr/>
        </p:nvSpPr>
        <p:spPr>
          <a:xfrm>
            <a:off x="11074400" y="10684271"/>
            <a:ext cx="2706688" cy="1275558"/>
          </a:xfrm>
          <a:custGeom>
            <a:avLst/>
            <a:gdLst/>
            <a:ahLst/>
            <a:cxnLst>
              <a:cxn ang="0">
                <a:pos x="wd2" y="hd2"/>
              </a:cxn>
              <a:cxn ang="5400000">
                <a:pos x="wd2" y="hd2"/>
              </a:cxn>
              <a:cxn ang="10800000">
                <a:pos x="wd2" y="hd2"/>
              </a:cxn>
              <a:cxn ang="16200000">
                <a:pos x="wd2" y="hd2"/>
              </a:cxn>
            </a:cxnLst>
            <a:rect l="0" t="0" r="r" b="b"/>
            <a:pathLst>
              <a:path w="21600" h="21600" extrusionOk="0">
                <a:moveTo>
                  <a:pt x="3158" y="0"/>
                </a:moveTo>
                <a:lnTo>
                  <a:pt x="0" y="10827"/>
                </a:lnTo>
                <a:lnTo>
                  <a:pt x="3145" y="21600"/>
                </a:lnTo>
                <a:lnTo>
                  <a:pt x="21584" y="21587"/>
                </a:lnTo>
                <a:lnTo>
                  <a:pt x="18446" y="10827"/>
                </a:lnTo>
                <a:lnTo>
                  <a:pt x="21600" y="13"/>
                </a:lnTo>
                <a:lnTo>
                  <a:pt x="3158" y="0"/>
                </a:ln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90" name="Shape"/>
          <p:cNvSpPr/>
          <p:nvPr/>
        </p:nvSpPr>
        <p:spPr>
          <a:xfrm>
            <a:off x="13512800" y="10685065"/>
            <a:ext cx="2706291" cy="1273970"/>
          </a:xfrm>
          <a:custGeom>
            <a:avLst/>
            <a:gdLst/>
            <a:ahLst/>
            <a:cxnLst>
              <a:cxn ang="0">
                <a:pos x="wd2" y="hd2"/>
              </a:cxn>
              <a:cxn ang="5400000">
                <a:pos x="wd2" y="hd2"/>
              </a:cxn>
              <a:cxn ang="10800000">
                <a:pos x="wd2" y="hd2"/>
              </a:cxn>
              <a:cxn ang="16200000">
                <a:pos x="wd2" y="hd2"/>
              </a:cxn>
            </a:cxnLst>
            <a:rect l="0" t="0" r="r" b="b"/>
            <a:pathLst>
              <a:path w="21600" h="21600" extrusionOk="0">
                <a:moveTo>
                  <a:pt x="3155" y="0"/>
                </a:moveTo>
                <a:lnTo>
                  <a:pt x="0" y="10827"/>
                </a:lnTo>
                <a:lnTo>
                  <a:pt x="3139" y="21600"/>
                </a:lnTo>
                <a:lnTo>
                  <a:pt x="21584" y="21587"/>
                </a:lnTo>
                <a:lnTo>
                  <a:pt x="18448" y="10827"/>
                </a:lnTo>
                <a:lnTo>
                  <a:pt x="21600" y="13"/>
                </a:lnTo>
                <a:lnTo>
                  <a:pt x="3155" y="0"/>
                </a:ln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91" name="Shape"/>
          <p:cNvSpPr/>
          <p:nvPr/>
        </p:nvSpPr>
        <p:spPr>
          <a:xfrm>
            <a:off x="15951200" y="10685859"/>
            <a:ext cx="2705894" cy="1272382"/>
          </a:xfrm>
          <a:custGeom>
            <a:avLst/>
            <a:gdLst/>
            <a:ahLst/>
            <a:cxnLst>
              <a:cxn ang="0">
                <a:pos x="wd2" y="hd2"/>
              </a:cxn>
              <a:cxn ang="5400000">
                <a:pos x="wd2" y="hd2"/>
              </a:cxn>
              <a:cxn ang="10800000">
                <a:pos x="wd2" y="hd2"/>
              </a:cxn>
              <a:cxn ang="16200000">
                <a:pos x="wd2" y="hd2"/>
              </a:cxn>
            </a:cxnLst>
            <a:rect l="0" t="0" r="r" b="b"/>
            <a:pathLst>
              <a:path w="21600" h="21600" extrusionOk="0">
                <a:moveTo>
                  <a:pt x="3152" y="0"/>
                </a:moveTo>
                <a:lnTo>
                  <a:pt x="0" y="10827"/>
                </a:lnTo>
                <a:lnTo>
                  <a:pt x="3136" y="21600"/>
                </a:lnTo>
                <a:lnTo>
                  <a:pt x="21584" y="21587"/>
                </a:lnTo>
                <a:lnTo>
                  <a:pt x="18451" y="10827"/>
                </a:lnTo>
                <a:lnTo>
                  <a:pt x="21600" y="13"/>
                </a:lnTo>
                <a:lnTo>
                  <a:pt x="3152" y="0"/>
                </a:ln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92" name="Shape"/>
          <p:cNvSpPr/>
          <p:nvPr/>
        </p:nvSpPr>
        <p:spPr>
          <a:xfrm>
            <a:off x="18389600" y="10686653"/>
            <a:ext cx="2705497" cy="1270794"/>
          </a:xfrm>
          <a:custGeom>
            <a:avLst/>
            <a:gdLst/>
            <a:ahLst/>
            <a:cxnLst>
              <a:cxn ang="0">
                <a:pos x="wd2" y="hd2"/>
              </a:cxn>
              <a:cxn ang="5400000">
                <a:pos x="wd2" y="hd2"/>
              </a:cxn>
              <a:cxn ang="10800000">
                <a:pos x="wd2" y="hd2"/>
              </a:cxn>
              <a:cxn ang="16200000">
                <a:pos x="wd2" y="hd2"/>
              </a:cxn>
            </a:cxnLst>
            <a:rect l="0" t="0" r="r" b="b"/>
            <a:pathLst>
              <a:path w="21600" h="21600" extrusionOk="0">
                <a:moveTo>
                  <a:pt x="3150" y="0"/>
                </a:moveTo>
                <a:lnTo>
                  <a:pt x="0" y="10827"/>
                </a:lnTo>
                <a:lnTo>
                  <a:pt x="3134" y="21600"/>
                </a:lnTo>
                <a:lnTo>
                  <a:pt x="21584" y="21593"/>
                </a:lnTo>
                <a:lnTo>
                  <a:pt x="18454" y="10827"/>
                </a:lnTo>
                <a:lnTo>
                  <a:pt x="21600" y="13"/>
                </a:lnTo>
                <a:lnTo>
                  <a:pt x="3150" y="0"/>
                </a:ln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93" name="Venn diagram"/>
          <p:cNvSpPr txBox="1"/>
          <p:nvPr/>
        </p:nvSpPr>
        <p:spPr>
          <a:xfrm>
            <a:off x="3940448" y="747067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Ad</a:t>
            </a:r>
          </a:p>
        </p:txBody>
      </p:sp>
      <p:sp>
        <p:nvSpPr>
          <p:cNvPr id="94" name="Venn diagram"/>
          <p:cNvSpPr txBox="1"/>
          <p:nvPr/>
        </p:nvSpPr>
        <p:spPr>
          <a:xfrm>
            <a:off x="6393014" y="747067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SMM</a:t>
            </a:r>
          </a:p>
        </p:txBody>
      </p:sp>
      <p:sp>
        <p:nvSpPr>
          <p:cNvPr id="95" name="Venn diagram"/>
          <p:cNvSpPr txBox="1"/>
          <p:nvPr/>
        </p:nvSpPr>
        <p:spPr>
          <a:xfrm>
            <a:off x="8845581" y="747067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Website</a:t>
            </a:r>
          </a:p>
        </p:txBody>
      </p:sp>
      <p:sp>
        <p:nvSpPr>
          <p:cNvPr id="96" name="Venn diagram"/>
          <p:cNvSpPr txBox="1"/>
          <p:nvPr/>
        </p:nvSpPr>
        <p:spPr>
          <a:xfrm>
            <a:off x="11334950" y="7318278"/>
            <a:ext cx="1902896"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Product presentation</a:t>
            </a:r>
          </a:p>
        </p:txBody>
      </p:sp>
      <p:sp>
        <p:nvSpPr>
          <p:cNvPr id="97" name="Venn diagram"/>
          <p:cNvSpPr txBox="1"/>
          <p:nvPr/>
        </p:nvSpPr>
        <p:spPr>
          <a:xfrm>
            <a:off x="13751469" y="747067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Email</a:t>
            </a:r>
          </a:p>
        </p:txBody>
      </p:sp>
      <p:sp>
        <p:nvSpPr>
          <p:cNvPr id="98" name="Venn diagram"/>
          <p:cNvSpPr txBox="1"/>
          <p:nvPr/>
        </p:nvSpPr>
        <p:spPr>
          <a:xfrm>
            <a:off x="16133227" y="747067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Call</a:t>
            </a:r>
          </a:p>
        </p:txBody>
      </p:sp>
      <p:sp>
        <p:nvSpPr>
          <p:cNvPr id="99" name="Venn diagram"/>
          <p:cNvSpPr txBox="1"/>
          <p:nvPr/>
        </p:nvSpPr>
        <p:spPr>
          <a:xfrm>
            <a:off x="18540381" y="7318278"/>
            <a:ext cx="1902896"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Vendor contact</a:t>
            </a:r>
          </a:p>
        </p:txBody>
      </p:sp>
      <p:sp>
        <p:nvSpPr>
          <p:cNvPr id="100" name="Venn diagram"/>
          <p:cNvSpPr txBox="1"/>
          <p:nvPr/>
        </p:nvSpPr>
        <p:spPr>
          <a:xfrm>
            <a:off x="16276887" y="11115858"/>
            <a:ext cx="1902895"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Invoice</a:t>
            </a:r>
          </a:p>
        </p:txBody>
      </p:sp>
      <p:sp>
        <p:nvSpPr>
          <p:cNvPr id="101" name="Venn diagram"/>
          <p:cNvSpPr txBox="1"/>
          <p:nvPr/>
        </p:nvSpPr>
        <p:spPr>
          <a:xfrm>
            <a:off x="8906848" y="10941050"/>
            <a:ext cx="1902896" cy="762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Usage of goods</a:t>
            </a:r>
          </a:p>
        </p:txBody>
      </p:sp>
      <p:sp>
        <p:nvSpPr>
          <p:cNvPr id="102" name="Venn diagram"/>
          <p:cNvSpPr txBox="1"/>
          <p:nvPr/>
        </p:nvSpPr>
        <p:spPr>
          <a:xfrm>
            <a:off x="21304915" y="10963458"/>
            <a:ext cx="1270001"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Data sheet</a:t>
            </a:r>
          </a:p>
        </p:txBody>
      </p:sp>
      <p:sp>
        <p:nvSpPr>
          <p:cNvPr id="103" name="Venn diagram"/>
          <p:cNvSpPr txBox="1"/>
          <p:nvPr/>
        </p:nvSpPr>
        <p:spPr>
          <a:xfrm>
            <a:off x="3944785" y="10963458"/>
            <a:ext cx="2158207"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Other communication</a:t>
            </a:r>
          </a:p>
        </p:txBody>
      </p:sp>
      <p:sp>
        <p:nvSpPr>
          <p:cNvPr id="104" name="Venn diagram"/>
          <p:cNvSpPr txBox="1"/>
          <p:nvPr/>
        </p:nvSpPr>
        <p:spPr>
          <a:xfrm>
            <a:off x="6393014" y="1111585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Service visit</a:t>
            </a:r>
          </a:p>
        </p:txBody>
      </p:sp>
      <p:sp>
        <p:nvSpPr>
          <p:cNvPr id="105" name="Venn diagram"/>
          <p:cNvSpPr txBox="1"/>
          <p:nvPr/>
        </p:nvSpPr>
        <p:spPr>
          <a:xfrm>
            <a:off x="13751469" y="1111585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Delivery</a:t>
            </a:r>
          </a:p>
        </p:txBody>
      </p:sp>
      <p:sp>
        <p:nvSpPr>
          <p:cNvPr id="106" name="Venn diagram"/>
          <p:cNvSpPr txBox="1"/>
          <p:nvPr/>
        </p:nvSpPr>
        <p:spPr>
          <a:xfrm>
            <a:off x="18596089" y="1111585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Offer</a:t>
            </a:r>
          </a:p>
        </p:txBody>
      </p:sp>
      <p:sp>
        <p:nvSpPr>
          <p:cNvPr id="107" name="Venn diagram"/>
          <p:cNvSpPr txBox="1"/>
          <p:nvPr/>
        </p:nvSpPr>
        <p:spPr>
          <a:xfrm>
            <a:off x="21365767" y="7470678"/>
            <a:ext cx="11482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Price</a:t>
            </a:r>
          </a:p>
        </p:txBody>
      </p:sp>
      <p:sp>
        <p:nvSpPr>
          <p:cNvPr id="108" name="Venn diagram"/>
          <p:cNvSpPr txBox="1"/>
          <p:nvPr/>
        </p:nvSpPr>
        <p:spPr>
          <a:xfrm>
            <a:off x="11334950" y="11115858"/>
            <a:ext cx="1902896"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FFFFFF"/>
                </a:solidFill>
                <a:latin typeface="+mn-lt"/>
                <a:ea typeface="+mn-ea"/>
                <a:cs typeface="+mn-cs"/>
                <a:sym typeface="DM Sans Regular"/>
              </a:defRPr>
            </a:lvl1pPr>
          </a:lstStyle>
          <a:p>
            <a:r>
              <a:t>Packaging</a:t>
            </a:r>
          </a:p>
        </p:txBody>
      </p:sp>
      <p:sp>
        <p:nvSpPr>
          <p:cNvPr id="109" name="Venn diagram"/>
          <p:cNvSpPr txBox="1"/>
          <p:nvPr/>
        </p:nvSpPr>
        <p:spPr>
          <a:xfrm>
            <a:off x="4002299" y="1575490"/>
            <a:ext cx="1013178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dirty="0">
                <a:solidFill>
                  <a:schemeClr val="tx1"/>
                </a:solidFill>
              </a:rPr>
              <a:t>Customer Journey</a:t>
            </a:r>
          </a:p>
        </p:txBody>
      </p:sp>
      <p:sp>
        <p:nvSpPr>
          <p:cNvPr id="11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3951015" y="2749946"/>
            <a:ext cx="18478401" cy="30572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535353"/>
                </a:solidFill>
                <a:latin typeface="+mn-lt"/>
                <a:ea typeface="+mn-ea"/>
                <a:cs typeface="+mn-cs"/>
                <a:sym typeface="DM Sans Regular"/>
              </a:defRPr>
            </a:lvl1pPr>
          </a:lstStyle>
          <a:p>
            <a:r>
              <a:rPr dirty="0">
                <a:solidFill>
                  <a:schemeClr val="tx2"/>
                </a:solidFill>
              </a:rPr>
              <a:t>The customer journey mapping approach for service design was first introduced by </a:t>
            </a:r>
            <a:r>
              <a:rPr dirty="0" err="1">
                <a:solidFill>
                  <a:schemeClr val="tx2"/>
                </a:solidFill>
              </a:rPr>
              <a:t>OxfordSM</a:t>
            </a:r>
            <a:r>
              <a:rPr dirty="0">
                <a:solidFill>
                  <a:schemeClr val="tx2"/>
                </a:solidFill>
              </a:rPr>
              <a:t> (at the time called Oxford Corporate Consultants) in 1998, in support of Eurostar to establish and implement their corporate mission and brand proposition. </a:t>
            </a:r>
            <a:r>
              <a:rPr dirty="0" err="1">
                <a:solidFill>
                  <a:schemeClr val="tx2"/>
                </a:solidFill>
              </a:rPr>
              <a:t>OxfordSM</a:t>
            </a:r>
            <a:r>
              <a:rPr dirty="0">
                <a:solidFill>
                  <a:schemeClr val="tx2"/>
                </a:solidFill>
              </a:rPr>
              <a:t> went on to use the approach widely, including with the UK Government, through which the guidance on the technique was publicly published. It has subsequently become one of the most widely used tools for service design and have been utilized as a tool for visualizing intangible services. A customer journey map shows the story of the customer's experience. It not only identifies key interactions that the customer has with the organization, but it also brings user's feelings, motivations and questions for each of the touchpoints. Finally, a customer journey map has the objective of teaching organizations more about their customers.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p:cNvSpPr/>
          <p:nvPr/>
        </p:nvSpPr>
        <p:spPr>
          <a:xfrm>
            <a:off x="13202201" y="2379265"/>
            <a:ext cx="8790472" cy="8790229"/>
          </a:xfrm>
          <a:custGeom>
            <a:avLst/>
            <a:gdLst/>
            <a:ahLst/>
            <a:cxnLst>
              <a:cxn ang="0">
                <a:pos x="wd2" y="hd2"/>
              </a:cxn>
              <a:cxn ang="5400000">
                <a:pos x="wd2" y="hd2"/>
              </a:cxn>
              <a:cxn ang="10800000">
                <a:pos x="wd2" y="hd2"/>
              </a:cxn>
              <a:cxn ang="16200000">
                <a:pos x="wd2" y="hd2"/>
              </a:cxn>
            </a:cxnLst>
            <a:rect l="0" t="0" r="r" b="b"/>
            <a:pathLst>
              <a:path w="19679" h="20595" extrusionOk="0">
                <a:moveTo>
                  <a:pt x="9845" y="0"/>
                </a:moveTo>
                <a:lnTo>
                  <a:pt x="9853" y="255"/>
                </a:lnTo>
                <a:cubicBezTo>
                  <a:pt x="9858" y="255"/>
                  <a:pt x="9863" y="255"/>
                  <a:pt x="9867" y="255"/>
                </a:cubicBezTo>
                <a:cubicBezTo>
                  <a:pt x="12323" y="255"/>
                  <a:pt x="14779" y="1235"/>
                  <a:pt x="16653" y="3196"/>
                </a:cubicBezTo>
                <a:cubicBezTo>
                  <a:pt x="20400" y="7118"/>
                  <a:pt x="20400" y="13477"/>
                  <a:pt x="16653" y="17399"/>
                </a:cubicBezTo>
                <a:cubicBezTo>
                  <a:pt x="12905" y="21321"/>
                  <a:pt x="6830" y="21321"/>
                  <a:pt x="3082" y="17399"/>
                </a:cubicBezTo>
                <a:cubicBezTo>
                  <a:pt x="-665" y="13477"/>
                  <a:pt x="-665" y="7118"/>
                  <a:pt x="3082" y="3196"/>
                </a:cubicBezTo>
                <a:cubicBezTo>
                  <a:pt x="3517" y="2741"/>
                  <a:pt x="3984" y="2341"/>
                  <a:pt x="4474" y="1992"/>
                </a:cubicBezTo>
                <a:lnTo>
                  <a:pt x="4328" y="1768"/>
                </a:lnTo>
                <a:cubicBezTo>
                  <a:pt x="3818" y="2129"/>
                  <a:pt x="3333" y="2544"/>
                  <a:pt x="2881" y="3016"/>
                </a:cubicBezTo>
                <a:cubicBezTo>
                  <a:pt x="-961" y="7038"/>
                  <a:pt x="-961" y="13557"/>
                  <a:pt x="2881" y="17579"/>
                </a:cubicBezTo>
                <a:cubicBezTo>
                  <a:pt x="6724" y="21600"/>
                  <a:pt x="12954" y="21600"/>
                  <a:pt x="16797" y="17579"/>
                </a:cubicBezTo>
                <a:cubicBezTo>
                  <a:pt x="20639" y="13557"/>
                  <a:pt x="20639" y="7038"/>
                  <a:pt x="16797" y="3016"/>
                </a:cubicBezTo>
                <a:cubicBezTo>
                  <a:pt x="14877" y="1007"/>
                  <a:pt x="12361" y="2"/>
                  <a:pt x="9845" y="0"/>
                </a:cubicBezTo>
                <a:close/>
              </a:path>
            </a:pathLst>
          </a:custGeom>
          <a:solidFill>
            <a:schemeClr val="accent5"/>
          </a:solidFill>
          <a:ln w="12700">
            <a:miter lim="400000"/>
          </a:ln>
        </p:spPr>
        <p:txBody>
          <a:bodyPr lIns="0" tIns="0" rIns="0" bIns="0" anchor="ctr"/>
          <a:lstStyle/>
          <a:p>
            <a:endParaRPr/>
          </a:p>
        </p:txBody>
      </p:sp>
      <p:sp>
        <p:nvSpPr>
          <p:cNvPr id="113" name="Slide Number"/>
          <p:cNvSpPr txBox="1">
            <a:spLocks noGrp="1"/>
          </p:cNvSpPr>
          <p:nvPr>
            <p:ph type="sldNum" sz="quarter" idx="2"/>
          </p:nvPr>
        </p:nvSpPr>
        <p:spPr>
          <a:xfrm>
            <a:off x="22063025" y="12413670"/>
            <a:ext cx="980441" cy="47192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solidFill>
                  <a:schemeClr val="tx2"/>
                </a:solidFill>
              </a:rPr>
              <a:t>4</a:t>
            </a:fld>
            <a:endParaRPr>
              <a:solidFill>
                <a:schemeClr val="tx2"/>
              </a:solidFill>
            </a:endParaRPr>
          </a:p>
        </p:txBody>
      </p:sp>
      <p:sp>
        <p:nvSpPr>
          <p:cNvPr id="114" name="Shape"/>
          <p:cNvSpPr/>
          <p:nvPr/>
        </p:nvSpPr>
        <p:spPr>
          <a:xfrm>
            <a:off x="17674899" y="2965404"/>
            <a:ext cx="2889459" cy="24302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4718"/>
                </a:lnTo>
                <a:cubicBezTo>
                  <a:pt x="2198" y="14793"/>
                  <a:pt x="4358" y="15409"/>
                  <a:pt x="6347" y="16525"/>
                </a:cubicBezTo>
                <a:cubicBezTo>
                  <a:pt x="8468" y="17716"/>
                  <a:pt x="10343" y="19449"/>
                  <a:pt x="11838" y="21600"/>
                </a:cubicBezTo>
                <a:lnTo>
                  <a:pt x="21600" y="12417"/>
                </a:lnTo>
                <a:cubicBezTo>
                  <a:pt x="18912" y="8517"/>
                  <a:pt x="15527" y="5377"/>
                  <a:pt x="11690" y="3228"/>
                </a:cubicBezTo>
                <a:cubicBezTo>
                  <a:pt x="8030" y="1178"/>
                  <a:pt x="4045" y="78"/>
                  <a:pt x="0" y="0"/>
                </a:cubicBez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115" name="Shape"/>
          <p:cNvSpPr/>
          <p:nvPr/>
        </p:nvSpPr>
        <p:spPr>
          <a:xfrm>
            <a:off x="14655620" y="2957196"/>
            <a:ext cx="2880591" cy="2424913"/>
          </a:xfrm>
          <a:custGeom>
            <a:avLst/>
            <a:gdLst/>
            <a:ahLst/>
            <a:cxnLst>
              <a:cxn ang="0">
                <a:pos x="wd2" y="hd2"/>
              </a:cxn>
              <a:cxn ang="5400000">
                <a:pos x="wd2" y="hd2"/>
              </a:cxn>
              <a:cxn ang="10800000">
                <a:pos x="wd2" y="hd2"/>
              </a:cxn>
              <a:cxn ang="16200000">
                <a:pos x="wd2" y="hd2"/>
              </a:cxn>
            </a:cxnLst>
            <a:rect l="0" t="0" r="r" b="b"/>
            <a:pathLst>
              <a:path w="21600" h="21600" extrusionOk="0">
                <a:moveTo>
                  <a:pt x="0" y="12430"/>
                </a:moveTo>
                <a:cubicBezTo>
                  <a:pt x="2694" y="8553"/>
                  <a:pt x="6073" y="5428"/>
                  <a:pt x="9899" y="3278"/>
                </a:cubicBezTo>
                <a:cubicBezTo>
                  <a:pt x="13561" y="1219"/>
                  <a:pt x="17549" y="102"/>
                  <a:pt x="21600" y="0"/>
                </a:cubicBezTo>
                <a:lnTo>
                  <a:pt x="21589" y="14834"/>
                </a:lnTo>
                <a:cubicBezTo>
                  <a:pt x="19296" y="14921"/>
                  <a:pt x="17043" y="15581"/>
                  <a:pt x="14980" y="16772"/>
                </a:cubicBezTo>
                <a:cubicBezTo>
                  <a:pt x="12965" y="17935"/>
                  <a:pt x="11173" y="19578"/>
                  <a:pt x="9716" y="21600"/>
                </a:cubicBezTo>
                <a:lnTo>
                  <a:pt x="0" y="12430"/>
                </a:ln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116" name="Shape"/>
          <p:cNvSpPr/>
          <p:nvPr/>
        </p:nvSpPr>
        <p:spPr>
          <a:xfrm>
            <a:off x="13781575" y="4456405"/>
            <a:ext cx="2091263" cy="3132064"/>
          </a:xfrm>
          <a:custGeom>
            <a:avLst/>
            <a:gdLst/>
            <a:ahLst/>
            <a:cxnLst>
              <a:cxn ang="0">
                <a:pos x="wd2" y="hd2"/>
              </a:cxn>
              <a:cxn ang="5400000">
                <a:pos x="wd2" y="hd2"/>
              </a:cxn>
              <a:cxn ang="10800000">
                <a:pos x="wd2" y="hd2"/>
              </a:cxn>
              <a:cxn ang="16200000">
                <a:pos x="wd2" y="hd2"/>
              </a:cxn>
            </a:cxnLst>
            <a:rect l="0" t="0" r="r" b="b"/>
            <a:pathLst>
              <a:path w="21206" h="21600" extrusionOk="0">
                <a:moveTo>
                  <a:pt x="8066" y="0"/>
                </a:moveTo>
                <a:lnTo>
                  <a:pt x="21206" y="7061"/>
                </a:lnTo>
                <a:cubicBezTo>
                  <a:pt x="19423" y="8681"/>
                  <a:pt x="18142" y="10530"/>
                  <a:pt x="17442" y="12496"/>
                </a:cubicBezTo>
                <a:cubicBezTo>
                  <a:pt x="16684" y="14624"/>
                  <a:pt x="16623" y="16839"/>
                  <a:pt x="17262" y="18985"/>
                </a:cubicBezTo>
                <a:lnTo>
                  <a:pt x="893" y="21600"/>
                </a:lnTo>
                <a:cubicBezTo>
                  <a:pt x="-394" y="17613"/>
                  <a:pt x="-288" y="13476"/>
                  <a:pt x="1202" y="9521"/>
                </a:cubicBezTo>
                <a:cubicBezTo>
                  <a:pt x="2506" y="6061"/>
                  <a:pt x="4842" y="2820"/>
                  <a:pt x="8066" y="0"/>
                </a:cubicBez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117" name="Shape"/>
          <p:cNvSpPr/>
          <p:nvPr/>
        </p:nvSpPr>
        <p:spPr>
          <a:xfrm>
            <a:off x="13893964" y="7336536"/>
            <a:ext cx="2725664" cy="2864766"/>
          </a:xfrm>
          <a:custGeom>
            <a:avLst/>
            <a:gdLst/>
            <a:ahLst/>
            <a:cxnLst>
              <a:cxn ang="0">
                <a:pos x="wd2" y="hd2"/>
              </a:cxn>
              <a:cxn ang="5400000">
                <a:pos x="wd2" y="hd2"/>
              </a:cxn>
              <a:cxn ang="10800000">
                <a:pos x="wd2" y="hd2"/>
              </a:cxn>
              <a:cxn ang="16200000">
                <a:pos x="wd2" y="hd2"/>
              </a:cxn>
            </a:cxnLst>
            <a:rect l="0" t="0" r="r" b="b"/>
            <a:pathLst>
              <a:path w="21600" h="21600" extrusionOk="0">
                <a:moveTo>
                  <a:pt x="0" y="2874"/>
                </a:moveTo>
                <a:cubicBezTo>
                  <a:pt x="1076" y="6841"/>
                  <a:pt x="3018" y="10549"/>
                  <a:pt x="5698" y="13756"/>
                </a:cubicBezTo>
                <a:cubicBezTo>
                  <a:pt x="8433" y="17027"/>
                  <a:pt x="11874" y="19702"/>
                  <a:pt x="15788" y="21600"/>
                </a:cubicBezTo>
                <a:lnTo>
                  <a:pt x="21600" y="10357"/>
                </a:lnTo>
                <a:cubicBezTo>
                  <a:pt x="19332" y="9234"/>
                  <a:pt x="17350" y="7653"/>
                  <a:pt x="15793" y="5724"/>
                </a:cubicBezTo>
                <a:cubicBezTo>
                  <a:pt x="14416" y="4018"/>
                  <a:pt x="13401" y="2074"/>
                  <a:pt x="12803" y="0"/>
                </a:cubicBezTo>
                <a:lnTo>
                  <a:pt x="0" y="2874"/>
                </a:ln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118" name="Shape"/>
          <p:cNvSpPr/>
          <p:nvPr/>
        </p:nvSpPr>
        <p:spPr>
          <a:xfrm>
            <a:off x="16007646" y="8762635"/>
            <a:ext cx="3179624" cy="1840575"/>
          </a:xfrm>
          <a:custGeom>
            <a:avLst/>
            <a:gdLst/>
            <a:ahLst/>
            <a:cxnLst>
              <a:cxn ang="0">
                <a:pos x="wd2" y="hd2"/>
              </a:cxn>
              <a:cxn ang="5400000">
                <a:pos x="wd2" y="hd2"/>
              </a:cxn>
              <a:cxn ang="10800000">
                <a:pos x="wd2" y="hd2"/>
              </a:cxn>
              <a:cxn ang="16200000">
                <a:pos x="wd2" y="hd2"/>
              </a:cxn>
            </a:cxnLst>
            <a:rect l="0" t="0" r="r" b="b"/>
            <a:pathLst>
              <a:path w="21600" h="21521" extrusionOk="0">
                <a:moveTo>
                  <a:pt x="4992" y="16"/>
                </a:moveTo>
                <a:cubicBezTo>
                  <a:pt x="6807" y="1375"/>
                  <a:pt x="8762" y="2088"/>
                  <a:pt x="10741" y="2113"/>
                </a:cubicBezTo>
                <a:cubicBezTo>
                  <a:pt x="12802" y="2139"/>
                  <a:pt x="14843" y="1419"/>
                  <a:pt x="16731" y="0"/>
                </a:cubicBezTo>
                <a:lnTo>
                  <a:pt x="21600" y="17536"/>
                </a:lnTo>
                <a:cubicBezTo>
                  <a:pt x="18102" y="20241"/>
                  <a:pt x="14304" y="21600"/>
                  <a:pt x="10470" y="21517"/>
                </a:cubicBezTo>
                <a:cubicBezTo>
                  <a:pt x="6858" y="21440"/>
                  <a:pt x="3294" y="20083"/>
                  <a:pt x="0" y="17533"/>
                </a:cubicBezTo>
                <a:lnTo>
                  <a:pt x="4992" y="16"/>
                </a:ln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119" name="Shape"/>
          <p:cNvSpPr/>
          <p:nvPr/>
        </p:nvSpPr>
        <p:spPr>
          <a:xfrm>
            <a:off x="18590992" y="7335499"/>
            <a:ext cx="2716691" cy="2867269"/>
          </a:xfrm>
          <a:custGeom>
            <a:avLst/>
            <a:gdLst/>
            <a:ahLst/>
            <a:cxnLst>
              <a:cxn ang="0">
                <a:pos x="wd2" y="hd2"/>
              </a:cxn>
              <a:cxn ang="5400000">
                <a:pos x="wd2" y="hd2"/>
              </a:cxn>
              <a:cxn ang="10800000">
                <a:pos x="wd2" y="hd2"/>
              </a:cxn>
              <a:cxn ang="16200000">
                <a:pos x="wd2" y="hd2"/>
              </a:cxn>
            </a:cxnLst>
            <a:rect l="0" t="0" r="r" b="b"/>
            <a:pathLst>
              <a:path w="21600" h="21600" extrusionOk="0">
                <a:moveTo>
                  <a:pt x="0" y="10303"/>
                </a:moveTo>
                <a:cubicBezTo>
                  <a:pt x="2285" y="9207"/>
                  <a:pt x="4278" y="7635"/>
                  <a:pt x="5830" y="5705"/>
                </a:cubicBezTo>
                <a:cubicBezTo>
                  <a:pt x="7196" y="4007"/>
                  <a:pt x="8190" y="2067"/>
                  <a:pt x="8755" y="0"/>
                </a:cubicBezTo>
                <a:lnTo>
                  <a:pt x="21600" y="2865"/>
                </a:lnTo>
                <a:cubicBezTo>
                  <a:pt x="20567" y="6675"/>
                  <a:pt x="18728" y="10248"/>
                  <a:pt x="16196" y="13366"/>
                </a:cubicBezTo>
                <a:cubicBezTo>
                  <a:pt x="13390" y="16820"/>
                  <a:pt x="9802" y="19634"/>
                  <a:pt x="5695" y="21600"/>
                </a:cubicBezTo>
                <a:lnTo>
                  <a:pt x="0" y="10303"/>
                </a:ln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120" name="Shape"/>
          <p:cNvSpPr/>
          <p:nvPr/>
        </p:nvSpPr>
        <p:spPr>
          <a:xfrm>
            <a:off x="19343747" y="4464786"/>
            <a:ext cx="2077087" cy="3118836"/>
          </a:xfrm>
          <a:custGeom>
            <a:avLst/>
            <a:gdLst/>
            <a:ahLst/>
            <a:cxnLst>
              <a:cxn ang="0">
                <a:pos x="wd2" y="hd2"/>
              </a:cxn>
              <a:cxn ang="5400000">
                <a:pos x="wd2" y="hd2"/>
              </a:cxn>
              <a:cxn ang="10800000">
                <a:pos x="wd2" y="hd2"/>
              </a:cxn>
              <a:cxn ang="16200000">
                <a:pos x="wd2" y="hd2"/>
              </a:cxn>
            </a:cxnLst>
            <a:rect l="0" t="0" r="r" b="b"/>
            <a:pathLst>
              <a:path w="21315" h="21600" extrusionOk="0">
                <a:moveTo>
                  <a:pt x="13454" y="0"/>
                </a:moveTo>
                <a:lnTo>
                  <a:pt x="0" y="7098"/>
                </a:lnTo>
                <a:cubicBezTo>
                  <a:pt x="1869" y="8844"/>
                  <a:pt x="3174" y="10835"/>
                  <a:pt x="3831" y="12942"/>
                </a:cubicBezTo>
                <a:cubicBezTo>
                  <a:pt x="4456" y="14947"/>
                  <a:pt x="4481" y="17016"/>
                  <a:pt x="3905" y="19028"/>
                </a:cubicBezTo>
                <a:lnTo>
                  <a:pt x="20460" y="21600"/>
                </a:lnTo>
                <a:cubicBezTo>
                  <a:pt x="21586" y="17988"/>
                  <a:pt x="21600" y="14259"/>
                  <a:pt x="20501" y="10644"/>
                </a:cubicBezTo>
                <a:cubicBezTo>
                  <a:pt x="19331" y="6791"/>
                  <a:pt x="16925" y="3159"/>
                  <a:pt x="13454" y="0"/>
                </a:cubicBez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121" name="Line"/>
          <p:cNvSpPr/>
          <p:nvPr/>
        </p:nvSpPr>
        <p:spPr>
          <a:xfrm>
            <a:off x="17602120" y="2798888"/>
            <a:ext cx="1" cy="1987325"/>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2" name="Line"/>
          <p:cNvSpPr/>
          <p:nvPr/>
        </p:nvSpPr>
        <p:spPr>
          <a:xfrm flipH="1">
            <a:off x="19170874" y="4308265"/>
            <a:ext cx="1556927" cy="1231272"/>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3" name="Line"/>
          <p:cNvSpPr/>
          <p:nvPr/>
        </p:nvSpPr>
        <p:spPr>
          <a:xfrm flipH="1" flipV="1">
            <a:off x="19543222" y="7236415"/>
            <a:ext cx="1942971" cy="451104"/>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4" name="Line"/>
          <p:cNvSpPr/>
          <p:nvPr/>
        </p:nvSpPr>
        <p:spPr>
          <a:xfrm flipH="1" flipV="1">
            <a:off x="18459914" y="8585730"/>
            <a:ext cx="856105" cy="1797710"/>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5" name="Line"/>
          <p:cNvSpPr/>
          <p:nvPr/>
        </p:nvSpPr>
        <p:spPr>
          <a:xfrm flipV="1">
            <a:off x="15869018" y="8582349"/>
            <a:ext cx="873635" cy="1800274"/>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6" name="Line"/>
          <p:cNvSpPr/>
          <p:nvPr/>
        </p:nvSpPr>
        <p:spPr>
          <a:xfrm flipV="1">
            <a:off x="13721334" y="7232928"/>
            <a:ext cx="1938924" cy="456898"/>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7" name="Line"/>
          <p:cNvSpPr/>
          <p:nvPr/>
        </p:nvSpPr>
        <p:spPr>
          <a:xfrm>
            <a:off x="14486987" y="4303672"/>
            <a:ext cx="1548956" cy="1227971"/>
          </a:xfrm>
          <a:prstGeom prst="line">
            <a:avLst/>
          </a:prstGeom>
          <a:ln w="38100">
            <a:solidFill>
              <a:srgbClr val="A7A7A7"/>
            </a:solidFill>
            <a:custDash>
              <a:ds d="200000" sp="200000"/>
            </a:custDash>
            <a:miter lim="400000"/>
            <a:tailEnd type="triangle"/>
          </a:ln>
        </p:spPr>
        <p:txBody>
          <a:bodyPr lIns="45718" tIns="45718" rIns="45718" bIns="45718"/>
          <a:lstStyle/>
          <a:p>
            <a:pPr>
              <a:defRPr>
                <a:solidFill>
                  <a:srgbClr val="525455"/>
                </a:solidFill>
              </a:defRPr>
            </a:pPr>
            <a:endParaRPr/>
          </a:p>
        </p:txBody>
      </p:sp>
      <p:sp>
        <p:nvSpPr>
          <p:cNvPr id="128" name="Graphic 12"/>
          <p:cNvSpPr/>
          <p:nvPr/>
        </p:nvSpPr>
        <p:spPr>
          <a:xfrm>
            <a:off x="17065170" y="6059209"/>
            <a:ext cx="1074060" cy="558893"/>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cubicBezTo>
                  <a:pt x="9304" y="0"/>
                  <a:pt x="8096" y="2322"/>
                  <a:pt x="8096" y="5186"/>
                </a:cubicBezTo>
                <a:cubicBezTo>
                  <a:pt x="8096" y="8051"/>
                  <a:pt x="9304" y="10373"/>
                  <a:pt x="10795" y="10373"/>
                </a:cubicBezTo>
                <a:cubicBezTo>
                  <a:pt x="12285" y="10373"/>
                  <a:pt x="13494" y="8051"/>
                  <a:pt x="13494" y="5186"/>
                </a:cubicBezTo>
                <a:cubicBezTo>
                  <a:pt x="13494" y="2322"/>
                  <a:pt x="12285" y="0"/>
                  <a:pt x="10795" y="0"/>
                </a:cubicBezTo>
                <a:close/>
                <a:moveTo>
                  <a:pt x="3598" y="2583"/>
                </a:moveTo>
                <a:cubicBezTo>
                  <a:pt x="2605" y="2583"/>
                  <a:pt x="1799" y="4131"/>
                  <a:pt x="1799" y="6041"/>
                </a:cubicBezTo>
                <a:cubicBezTo>
                  <a:pt x="1799" y="7951"/>
                  <a:pt x="2605" y="9499"/>
                  <a:pt x="3598" y="9499"/>
                </a:cubicBezTo>
                <a:cubicBezTo>
                  <a:pt x="4592" y="9499"/>
                  <a:pt x="5397" y="7951"/>
                  <a:pt x="5397" y="6041"/>
                </a:cubicBezTo>
                <a:cubicBezTo>
                  <a:pt x="5397" y="4131"/>
                  <a:pt x="4592" y="2583"/>
                  <a:pt x="3598" y="2583"/>
                </a:cubicBezTo>
                <a:close/>
                <a:moveTo>
                  <a:pt x="17992" y="2583"/>
                </a:moveTo>
                <a:cubicBezTo>
                  <a:pt x="16998" y="2583"/>
                  <a:pt x="16192" y="4131"/>
                  <a:pt x="16192" y="6041"/>
                </a:cubicBezTo>
                <a:cubicBezTo>
                  <a:pt x="16192" y="7951"/>
                  <a:pt x="16998" y="9499"/>
                  <a:pt x="17992" y="9499"/>
                </a:cubicBezTo>
                <a:cubicBezTo>
                  <a:pt x="18985" y="9499"/>
                  <a:pt x="19791" y="7951"/>
                  <a:pt x="19791" y="6041"/>
                </a:cubicBezTo>
                <a:cubicBezTo>
                  <a:pt x="19791" y="4131"/>
                  <a:pt x="18985" y="2583"/>
                  <a:pt x="17992" y="2583"/>
                </a:cubicBezTo>
                <a:close/>
                <a:moveTo>
                  <a:pt x="2476" y="11227"/>
                </a:moveTo>
                <a:cubicBezTo>
                  <a:pt x="1793" y="11227"/>
                  <a:pt x="1173" y="11760"/>
                  <a:pt x="725" y="12621"/>
                </a:cubicBezTo>
                <a:cubicBezTo>
                  <a:pt x="277" y="13482"/>
                  <a:pt x="0" y="14672"/>
                  <a:pt x="0" y="15986"/>
                </a:cubicBezTo>
                <a:lnTo>
                  <a:pt x="0" y="16860"/>
                </a:lnTo>
                <a:cubicBezTo>
                  <a:pt x="0" y="17215"/>
                  <a:pt x="77" y="17535"/>
                  <a:pt x="200" y="17767"/>
                </a:cubicBezTo>
                <a:cubicBezTo>
                  <a:pt x="323" y="17999"/>
                  <a:pt x="493" y="18142"/>
                  <a:pt x="677" y="18142"/>
                </a:cubicBezTo>
                <a:lnTo>
                  <a:pt x="4498" y="18142"/>
                </a:lnTo>
                <a:lnTo>
                  <a:pt x="4498" y="17715"/>
                </a:lnTo>
                <a:cubicBezTo>
                  <a:pt x="4498" y="16531"/>
                  <a:pt x="4648" y="15413"/>
                  <a:pt x="4910" y="14425"/>
                </a:cubicBezTo>
                <a:cubicBezTo>
                  <a:pt x="5171" y="13443"/>
                  <a:pt x="5550" y="12584"/>
                  <a:pt x="6004" y="11927"/>
                </a:cubicBezTo>
                <a:cubicBezTo>
                  <a:pt x="5820" y="11710"/>
                  <a:pt x="5616" y="11536"/>
                  <a:pt x="5399" y="11415"/>
                </a:cubicBezTo>
                <a:cubicBezTo>
                  <a:pt x="5183" y="11294"/>
                  <a:pt x="4954" y="11227"/>
                  <a:pt x="4720" y="11227"/>
                </a:cubicBezTo>
                <a:lnTo>
                  <a:pt x="2476" y="11227"/>
                </a:lnTo>
                <a:close/>
                <a:moveTo>
                  <a:pt x="16870" y="11227"/>
                </a:moveTo>
                <a:cubicBezTo>
                  <a:pt x="16636" y="11227"/>
                  <a:pt x="16410" y="11295"/>
                  <a:pt x="16196" y="11415"/>
                </a:cubicBezTo>
                <a:cubicBezTo>
                  <a:pt x="15985" y="11533"/>
                  <a:pt x="15783" y="11705"/>
                  <a:pt x="15596" y="11927"/>
                </a:cubicBezTo>
                <a:cubicBezTo>
                  <a:pt x="16053" y="12589"/>
                  <a:pt x="16426" y="13444"/>
                  <a:pt x="16685" y="14425"/>
                </a:cubicBezTo>
                <a:cubicBezTo>
                  <a:pt x="16945" y="15412"/>
                  <a:pt x="17092" y="16531"/>
                  <a:pt x="17092" y="17715"/>
                </a:cubicBezTo>
                <a:lnTo>
                  <a:pt x="17092" y="18142"/>
                </a:lnTo>
                <a:lnTo>
                  <a:pt x="20923" y="18142"/>
                </a:lnTo>
                <a:cubicBezTo>
                  <a:pt x="21107" y="18142"/>
                  <a:pt x="21276" y="17999"/>
                  <a:pt x="21400" y="17767"/>
                </a:cubicBezTo>
                <a:cubicBezTo>
                  <a:pt x="21523" y="17535"/>
                  <a:pt x="21600" y="17215"/>
                  <a:pt x="21600" y="16860"/>
                </a:cubicBezTo>
                <a:lnTo>
                  <a:pt x="21600" y="15986"/>
                </a:lnTo>
                <a:cubicBezTo>
                  <a:pt x="21600" y="14672"/>
                  <a:pt x="21323" y="13482"/>
                  <a:pt x="20875" y="12621"/>
                </a:cubicBezTo>
                <a:cubicBezTo>
                  <a:pt x="20427" y="11760"/>
                  <a:pt x="19807" y="11227"/>
                  <a:pt x="19124" y="11227"/>
                </a:cubicBezTo>
                <a:lnTo>
                  <a:pt x="16870" y="11227"/>
                </a:lnTo>
                <a:close/>
                <a:moveTo>
                  <a:pt x="8329" y="12956"/>
                </a:moveTo>
                <a:cubicBezTo>
                  <a:pt x="7646" y="12956"/>
                  <a:pt x="7027" y="13490"/>
                  <a:pt x="6579" y="14352"/>
                </a:cubicBezTo>
                <a:cubicBezTo>
                  <a:pt x="6130" y="15214"/>
                  <a:pt x="5852" y="16404"/>
                  <a:pt x="5852" y="17715"/>
                </a:cubicBezTo>
                <a:lnTo>
                  <a:pt x="5852" y="20318"/>
                </a:lnTo>
                <a:cubicBezTo>
                  <a:pt x="5852" y="20676"/>
                  <a:pt x="5926" y="20996"/>
                  <a:pt x="6046" y="21227"/>
                </a:cubicBezTo>
                <a:cubicBezTo>
                  <a:pt x="6166" y="21458"/>
                  <a:pt x="6333" y="21600"/>
                  <a:pt x="6519" y="21600"/>
                </a:cubicBezTo>
                <a:lnTo>
                  <a:pt x="15070" y="21600"/>
                </a:lnTo>
                <a:cubicBezTo>
                  <a:pt x="15257" y="21600"/>
                  <a:pt x="15426" y="21458"/>
                  <a:pt x="15549" y="21227"/>
                </a:cubicBezTo>
                <a:cubicBezTo>
                  <a:pt x="15672" y="20996"/>
                  <a:pt x="15748" y="20676"/>
                  <a:pt x="15748" y="20318"/>
                </a:cubicBezTo>
                <a:lnTo>
                  <a:pt x="15748" y="17715"/>
                </a:lnTo>
                <a:cubicBezTo>
                  <a:pt x="15748" y="16404"/>
                  <a:pt x="15470" y="15214"/>
                  <a:pt x="15021" y="14352"/>
                </a:cubicBezTo>
                <a:cubicBezTo>
                  <a:pt x="14573" y="13490"/>
                  <a:pt x="13954" y="12956"/>
                  <a:pt x="13271" y="12956"/>
                </a:cubicBezTo>
                <a:lnTo>
                  <a:pt x="8329" y="12956"/>
                </a:lnTo>
                <a:close/>
              </a:path>
            </a:pathLst>
          </a:custGeom>
          <a:solidFill>
            <a:srgbClr val="A7A7A7"/>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sp>
        <p:nvSpPr>
          <p:cNvPr id="129" name="Venn diagram"/>
          <p:cNvSpPr txBox="1"/>
          <p:nvPr/>
        </p:nvSpPr>
        <p:spPr>
          <a:xfrm>
            <a:off x="16417725" y="6799757"/>
            <a:ext cx="2580612" cy="5642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000000"/>
                </a:solidFill>
              </a:defRPr>
            </a:lvl1pPr>
          </a:lstStyle>
          <a:p>
            <a:r>
              <a:rPr>
                <a:solidFill>
                  <a:schemeClr val="tx1"/>
                </a:solidFill>
              </a:rPr>
              <a:t>Customer</a:t>
            </a:r>
          </a:p>
        </p:txBody>
      </p:sp>
      <p:sp>
        <p:nvSpPr>
          <p:cNvPr id="130" name="Venn diagram"/>
          <p:cNvSpPr txBox="1"/>
          <p:nvPr/>
        </p:nvSpPr>
        <p:spPr>
          <a:xfrm>
            <a:off x="18131545" y="3799540"/>
            <a:ext cx="15216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Situation Analysis</a:t>
            </a:r>
          </a:p>
        </p:txBody>
      </p:sp>
      <p:sp>
        <p:nvSpPr>
          <p:cNvPr id="131" name="Venn diagram"/>
          <p:cNvSpPr txBox="1"/>
          <p:nvPr/>
        </p:nvSpPr>
        <p:spPr>
          <a:xfrm>
            <a:off x="19755298" y="5829740"/>
            <a:ext cx="1521690"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Marketing Objectives</a:t>
            </a:r>
          </a:p>
        </p:txBody>
      </p:sp>
      <p:sp>
        <p:nvSpPr>
          <p:cNvPr id="132" name="Venn diagram"/>
          <p:cNvSpPr txBox="1"/>
          <p:nvPr/>
        </p:nvSpPr>
        <p:spPr>
          <a:xfrm>
            <a:off x="19188493" y="8309852"/>
            <a:ext cx="1521691"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Marketing Strategy</a:t>
            </a:r>
          </a:p>
        </p:txBody>
      </p:sp>
      <p:sp>
        <p:nvSpPr>
          <p:cNvPr id="133" name="Venn diagram"/>
          <p:cNvSpPr txBox="1"/>
          <p:nvPr/>
        </p:nvSpPr>
        <p:spPr>
          <a:xfrm>
            <a:off x="16612192" y="9581322"/>
            <a:ext cx="1945133"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SBU Planning</a:t>
            </a:r>
          </a:p>
        </p:txBody>
      </p:sp>
      <p:sp>
        <p:nvSpPr>
          <p:cNvPr id="134" name="Venn diagram"/>
          <p:cNvSpPr txBox="1"/>
          <p:nvPr/>
        </p:nvSpPr>
        <p:spPr>
          <a:xfrm>
            <a:off x="14478147" y="8309852"/>
            <a:ext cx="1521690"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Marketing Tools</a:t>
            </a:r>
          </a:p>
        </p:txBody>
      </p:sp>
      <p:sp>
        <p:nvSpPr>
          <p:cNvPr id="135" name="Venn diagram"/>
          <p:cNvSpPr txBox="1"/>
          <p:nvPr/>
        </p:nvSpPr>
        <p:spPr>
          <a:xfrm>
            <a:off x="13941195" y="5677340"/>
            <a:ext cx="1521691"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Implementation and Realization</a:t>
            </a:r>
          </a:p>
        </p:txBody>
      </p:sp>
      <p:sp>
        <p:nvSpPr>
          <p:cNvPr id="136" name="Venn diagram"/>
          <p:cNvSpPr txBox="1"/>
          <p:nvPr/>
        </p:nvSpPr>
        <p:spPr>
          <a:xfrm>
            <a:off x="15689623" y="3799540"/>
            <a:ext cx="1273413"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1800">
                <a:solidFill>
                  <a:srgbClr val="FFFFFF"/>
                </a:solidFill>
                <a:latin typeface="+mn-lt"/>
                <a:ea typeface="+mn-ea"/>
                <a:cs typeface="+mn-cs"/>
                <a:sym typeface="DM Sans Regular"/>
              </a:defRPr>
            </a:lvl1pPr>
          </a:lstStyle>
          <a:p>
            <a:r>
              <a:rPr>
                <a:solidFill>
                  <a:schemeClr val="bg1"/>
                </a:solidFill>
              </a:rPr>
              <a:t>Marketing Control</a:t>
            </a:r>
          </a:p>
        </p:txBody>
      </p:sp>
      <p:grpSp>
        <p:nvGrpSpPr>
          <p:cNvPr id="139" name="Group"/>
          <p:cNvGrpSpPr/>
          <p:nvPr/>
        </p:nvGrpSpPr>
        <p:grpSpPr>
          <a:xfrm>
            <a:off x="17317453" y="2195889"/>
            <a:ext cx="585412" cy="560012"/>
            <a:chOff x="0" y="0"/>
            <a:chExt cx="585411" cy="560011"/>
          </a:xfrm>
        </p:grpSpPr>
        <p:sp>
          <p:nvSpPr>
            <p:cNvPr id="137"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138"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1</a:t>
              </a:r>
            </a:p>
          </p:txBody>
        </p:sp>
      </p:grpSp>
      <p:grpSp>
        <p:nvGrpSpPr>
          <p:cNvPr id="142" name="Group"/>
          <p:cNvGrpSpPr/>
          <p:nvPr/>
        </p:nvGrpSpPr>
        <p:grpSpPr>
          <a:xfrm>
            <a:off x="20721053" y="3872289"/>
            <a:ext cx="585412" cy="560012"/>
            <a:chOff x="0" y="0"/>
            <a:chExt cx="585411" cy="560011"/>
          </a:xfrm>
        </p:grpSpPr>
        <p:sp>
          <p:nvSpPr>
            <p:cNvPr id="140" name="Circle"/>
            <p:cNvSpPr/>
            <p:nvPr/>
          </p:nvSpPr>
          <p:spPr>
            <a:xfrm>
              <a:off x="11697" y="0"/>
              <a:ext cx="560011" cy="560011"/>
            </a:xfrm>
            <a:prstGeom prst="ellipse">
              <a:avLst/>
            </a:prstGeom>
            <a:solidFill>
              <a:schemeClr val="accent1"/>
            </a:solidFill>
            <a:ln w="12700" cap="flat">
              <a:noFill/>
              <a:miter lim="400000"/>
            </a:ln>
            <a:effectLst/>
          </p:spPr>
          <p:txBody>
            <a:bodyPr wrap="square" lIns="0" tIns="0" rIns="0" bIns="0" numCol="1" anchor="ctr">
              <a:noAutofit/>
            </a:bodyPr>
            <a:lstStyle/>
            <a:p>
              <a:endParaRPr>
                <a:solidFill>
                  <a:schemeClr val="bg1"/>
                </a:solidFill>
              </a:endParaRPr>
            </a:p>
          </p:txBody>
        </p:sp>
        <p:sp>
          <p:nvSpPr>
            <p:cNvPr id="141"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2</a:t>
              </a:r>
            </a:p>
          </p:txBody>
        </p:sp>
      </p:grpSp>
      <p:grpSp>
        <p:nvGrpSpPr>
          <p:cNvPr id="145" name="Group"/>
          <p:cNvGrpSpPr/>
          <p:nvPr/>
        </p:nvGrpSpPr>
        <p:grpSpPr>
          <a:xfrm>
            <a:off x="21483053" y="7453689"/>
            <a:ext cx="585412" cy="560012"/>
            <a:chOff x="0" y="0"/>
            <a:chExt cx="585411" cy="560011"/>
          </a:xfrm>
        </p:grpSpPr>
        <p:sp>
          <p:nvSpPr>
            <p:cNvPr id="143"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144"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3</a:t>
              </a:r>
            </a:p>
          </p:txBody>
        </p:sp>
      </p:grpSp>
      <p:grpSp>
        <p:nvGrpSpPr>
          <p:cNvPr id="148" name="Group"/>
          <p:cNvGrpSpPr/>
          <p:nvPr/>
        </p:nvGrpSpPr>
        <p:grpSpPr>
          <a:xfrm>
            <a:off x="19171653" y="10374689"/>
            <a:ext cx="585412" cy="560012"/>
            <a:chOff x="0" y="0"/>
            <a:chExt cx="585411" cy="560011"/>
          </a:xfrm>
        </p:grpSpPr>
        <p:sp>
          <p:nvSpPr>
            <p:cNvPr id="146" name="Circle"/>
            <p:cNvSpPr/>
            <p:nvPr/>
          </p:nvSpPr>
          <p:spPr>
            <a:xfrm>
              <a:off x="11697" y="0"/>
              <a:ext cx="560011" cy="560011"/>
            </a:xfrm>
            <a:prstGeom prst="ellipse">
              <a:avLst/>
            </a:prstGeom>
            <a:solidFill>
              <a:schemeClr val="accent2"/>
            </a:solidFill>
            <a:ln w="12700" cap="flat">
              <a:noFill/>
              <a:miter lim="400000"/>
            </a:ln>
            <a:effectLst/>
          </p:spPr>
          <p:txBody>
            <a:bodyPr wrap="square" lIns="0" tIns="0" rIns="0" bIns="0" numCol="1" anchor="ctr">
              <a:noAutofit/>
            </a:bodyPr>
            <a:lstStyle/>
            <a:p>
              <a:endParaRPr>
                <a:solidFill>
                  <a:schemeClr val="bg1"/>
                </a:solidFill>
              </a:endParaRPr>
            </a:p>
          </p:txBody>
        </p:sp>
        <p:sp>
          <p:nvSpPr>
            <p:cNvPr id="147"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4</a:t>
              </a:r>
            </a:p>
          </p:txBody>
        </p:sp>
      </p:grpSp>
      <p:grpSp>
        <p:nvGrpSpPr>
          <p:cNvPr id="151" name="Group"/>
          <p:cNvGrpSpPr/>
          <p:nvPr/>
        </p:nvGrpSpPr>
        <p:grpSpPr>
          <a:xfrm>
            <a:off x="15387053" y="10349289"/>
            <a:ext cx="585412" cy="560012"/>
            <a:chOff x="0" y="0"/>
            <a:chExt cx="585411" cy="560011"/>
          </a:xfrm>
        </p:grpSpPr>
        <p:sp>
          <p:nvSpPr>
            <p:cNvPr id="149"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150"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5</a:t>
              </a:r>
            </a:p>
          </p:txBody>
        </p:sp>
      </p:grpSp>
      <p:grpSp>
        <p:nvGrpSpPr>
          <p:cNvPr id="154" name="Group"/>
          <p:cNvGrpSpPr/>
          <p:nvPr/>
        </p:nvGrpSpPr>
        <p:grpSpPr>
          <a:xfrm>
            <a:off x="13101053" y="7504489"/>
            <a:ext cx="585412" cy="560012"/>
            <a:chOff x="0" y="0"/>
            <a:chExt cx="585411" cy="560011"/>
          </a:xfrm>
        </p:grpSpPr>
        <p:sp>
          <p:nvSpPr>
            <p:cNvPr id="152" name="Circle"/>
            <p:cNvSpPr/>
            <p:nvPr/>
          </p:nvSpPr>
          <p:spPr>
            <a:xfrm>
              <a:off x="11697" y="0"/>
              <a:ext cx="560011" cy="560011"/>
            </a:xfrm>
            <a:prstGeom prst="ellipse">
              <a:avLst/>
            </a:prstGeom>
            <a:solidFill>
              <a:schemeClr val="accent3"/>
            </a:solidFill>
            <a:ln w="12700" cap="flat">
              <a:noFill/>
              <a:miter lim="400000"/>
            </a:ln>
            <a:effectLst/>
          </p:spPr>
          <p:txBody>
            <a:bodyPr wrap="square" lIns="0" tIns="0" rIns="0" bIns="0" numCol="1" anchor="ctr">
              <a:noAutofit/>
            </a:bodyPr>
            <a:lstStyle/>
            <a:p>
              <a:endParaRPr>
                <a:solidFill>
                  <a:schemeClr val="bg1"/>
                </a:solidFill>
              </a:endParaRPr>
            </a:p>
          </p:txBody>
        </p:sp>
        <p:sp>
          <p:nvSpPr>
            <p:cNvPr id="153"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a:solidFill>
                    <a:schemeClr val="bg1"/>
                  </a:solidFill>
                </a:rPr>
                <a:t>6</a:t>
              </a:r>
            </a:p>
          </p:txBody>
        </p:sp>
      </p:grpSp>
      <p:grpSp>
        <p:nvGrpSpPr>
          <p:cNvPr id="157" name="Group"/>
          <p:cNvGrpSpPr/>
          <p:nvPr/>
        </p:nvGrpSpPr>
        <p:grpSpPr>
          <a:xfrm>
            <a:off x="13939253" y="3821489"/>
            <a:ext cx="585412" cy="560012"/>
            <a:chOff x="0" y="0"/>
            <a:chExt cx="585411" cy="560011"/>
          </a:xfrm>
        </p:grpSpPr>
        <p:sp>
          <p:nvSpPr>
            <p:cNvPr id="155" name="Circle"/>
            <p:cNvSpPr/>
            <p:nvPr/>
          </p:nvSpPr>
          <p:spPr>
            <a:xfrm>
              <a:off x="11697" y="0"/>
              <a:ext cx="560011" cy="560011"/>
            </a:xfrm>
            <a:prstGeom prst="ellipse">
              <a:avLst/>
            </a:prstGeom>
            <a:solidFill>
              <a:schemeClr val="accent4"/>
            </a:solidFill>
            <a:ln w="12700" cap="flat">
              <a:noFill/>
              <a:miter lim="400000"/>
            </a:ln>
            <a:effectLst/>
          </p:spPr>
          <p:txBody>
            <a:bodyPr wrap="square" lIns="0" tIns="0" rIns="0" bIns="0" numCol="1" anchor="ctr">
              <a:noAutofit/>
            </a:bodyPr>
            <a:lstStyle/>
            <a:p>
              <a:endParaRPr>
                <a:solidFill>
                  <a:schemeClr val="bg1"/>
                </a:solidFill>
              </a:endParaRPr>
            </a:p>
          </p:txBody>
        </p:sp>
        <p:sp>
          <p:nvSpPr>
            <p:cNvPr id="156"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FFFFFF"/>
                  </a:solidFill>
                  <a:latin typeface="+mn-lt"/>
                  <a:ea typeface="+mn-ea"/>
                  <a:cs typeface="+mn-cs"/>
                  <a:sym typeface="DM Sans Regular"/>
                </a:defRPr>
              </a:lvl1pPr>
            </a:lstStyle>
            <a:p>
              <a:r>
                <a:rPr dirty="0">
                  <a:solidFill>
                    <a:schemeClr val="bg1"/>
                  </a:solidFill>
                </a:rPr>
                <a:t>7</a:t>
              </a:r>
            </a:p>
          </p:txBody>
        </p:sp>
      </p:grpSp>
      <p:sp>
        <p:nvSpPr>
          <p:cNvPr id="158" name="Triangle"/>
          <p:cNvSpPr/>
          <p:nvPr/>
        </p:nvSpPr>
        <p:spPr>
          <a:xfrm rot="3358716">
            <a:off x="15101671" y="2903322"/>
            <a:ext cx="365557" cy="36555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5"/>
          </a:solidFill>
          <a:ln w="12700">
            <a:miter lim="400000"/>
          </a:ln>
        </p:spPr>
        <p:txBody>
          <a:bodyPr lIns="0" tIns="0" rIns="0" bIns="0" anchor="ctr"/>
          <a:lstStyle/>
          <a:p>
            <a:endParaRPr/>
          </a:p>
        </p:txBody>
      </p:sp>
      <p:sp>
        <p:nvSpPr>
          <p:cNvPr id="15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2164475" y="5165051"/>
            <a:ext cx="9565991" cy="49039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400">
                <a:solidFill>
                  <a:srgbClr val="535353"/>
                </a:solidFill>
                <a:latin typeface="+mn-lt"/>
                <a:ea typeface="+mn-ea"/>
                <a:cs typeface="+mn-cs"/>
                <a:sym typeface="DM Sans Regular"/>
              </a:defRPr>
            </a:pPr>
            <a:r>
              <a:rPr dirty="0">
                <a:solidFill>
                  <a:schemeClr val="tx2"/>
                </a:solidFill>
              </a:rPr>
              <a:t>Marketing strategy is a process that can allow an organization to concentrate its limited resources on the greatest opportunities to increase sales and achieve a sustainable competitive advantage.</a:t>
            </a:r>
          </a:p>
          <a:p>
            <a:pPr algn="l">
              <a:defRPr sz="2400">
                <a:solidFill>
                  <a:srgbClr val="535353"/>
                </a:solidFill>
                <a:latin typeface="+mn-lt"/>
                <a:ea typeface="+mn-ea"/>
                <a:cs typeface="+mn-cs"/>
                <a:sym typeface="DM Sans Regular"/>
              </a:defRPr>
            </a:pPr>
            <a:endParaRPr dirty="0">
              <a:solidFill>
                <a:schemeClr val="tx2"/>
              </a:solidFill>
            </a:endParaRPr>
          </a:p>
          <a:p>
            <a:pPr algn="l">
              <a:defRPr sz="2400">
                <a:solidFill>
                  <a:srgbClr val="535353"/>
                </a:solidFill>
                <a:latin typeface="+mn-lt"/>
                <a:ea typeface="+mn-ea"/>
                <a:cs typeface="+mn-cs"/>
                <a:sym typeface="DM Sans Regular"/>
              </a:defRPr>
            </a:pPr>
            <a:r>
              <a:rPr dirty="0">
                <a:solidFill>
                  <a:schemeClr val="tx2"/>
                </a:solidFill>
              </a:rPr>
              <a:t>Strategic planning involves an analysis of the company's strategic initial situation prior to the formulation, evaluation and selection of market-oriented competitive position that contributes to the company's goals and marketing objectives.</a:t>
            </a:r>
          </a:p>
          <a:p>
            <a:pPr algn="l">
              <a:defRPr sz="2400">
                <a:solidFill>
                  <a:srgbClr val="535353"/>
                </a:solidFill>
                <a:latin typeface="+mn-lt"/>
                <a:ea typeface="+mn-ea"/>
                <a:cs typeface="+mn-cs"/>
                <a:sym typeface="DM Sans Regular"/>
              </a:defRPr>
            </a:pPr>
            <a:endParaRPr dirty="0">
              <a:solidFill>
                <a:schemeClr val="tx2"/>
              </a:solidFill>
            </a:endParaRPr>
          </a:p>
          <a:p>
            <a:pPr algn="l">
              <a:defRPr sz="2400">
                <a:solidFill>
                  <a:srgbClr val="535353"/>
                </a:solidFill>
                <a:latin typeface="+mn-lt"/>
                <a:ea typeface="+mn-ea"/>
                <a:cs typeface="+mn-cs"/>
                <a:sym typeface="DM Sans Regular"/>
              </a:defRPr>
            </a:pPr>
            <a:r>
              <a:rPr dirty="0">
                <a:solidFill>
                  <a:schemeClr val="tx2"/>
                </a:solidFill>
              </a:rPr>
              <a:t>Strategic marketing, as a distinct field of study emerged in the 1970s and 80s, and built on strategic management that preceded it. Marketing strategy highlights the role of marketing as a link between the organization and its customers.</a:t>
            </a:r>
          </a:p>
        </p:txBody>
      </p:sp>
      <p:sp>
        <p:nvSpPr>
          <p:cNvPr id="160" name="Venn diagram"/>
          <p:cNvSpPr txBox="1"/>
          <p:nvPr/>
        </p:nvSpPr>
        <p:spPr>
          <a:xfrm>
            <a:off x="2153724" y="2662250"/>
            <a:ext cx="6829001"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dirty="0">
                <a:solidFill>
                  <a:schemeClr val="tx1"/>
                </a:solidFill>
              </a:rPr>
              <a:t>Marketing plan phases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p:cNvSpPr/>
          <p:nvPr/>
        </p:nvSpPr>
        <p:spPr>
          <a:xfrm rot="5400000">
            <a:off x="10492316" y="11282420"/>
            <a:ext cx="1360658" cy="725659"/>
          </a:xfrm>
          <a:custGeom>
            <a:avLst/>
            <a:gdLst/>
            <a:ahLst/>
            <a:cxnLst>
              <a:cxn ang="0">
                <a:pos x="wd2" y="hd2"/>
              </a:cxn>
              <a:cxn ang="5400000">
                <a:pos x="wd2" y="hd2"/>
              </a:cxn>
              <a:cxn ang="10800000">
                <a:pos x="wd2" y="hd2"/>
              </a:cxn>
              <a:cxn ang="16200000">
                <a:pos x="wd2" y="hd2"/>
              </a:cxn>
            </a:cxnLst>
            <a:rect l="0" t="0" r="r" b="b"/>
            <a:pathLst>
              <a:path w="21600" h="21600" extrusionOk="0">
                <a:moveTo>
                  <a:pt x="14300" y="15951"/>
                </a:moveTo>
                <a:lnTo>
                  <a:pt x="14300" y="21600"/>
                </a:lnTo>
                <a:lnTo>
                  <a:pt x="21600" y="10800"/>
                </a:lnTo>
                <a:lnTo>
                  <a:pt x="14300" y="0"/>
                </a:lnTo>
                <a:lnTo>
                  <a:pt x="14300" y="5649"/>
                </a:lnTo>
                <a:lnTo>
                  <a:pt x="0" y="5649"/>
                </a:lnTo>
                <a:lnTo>
                  <a:pt x="0" y="15951"/>
                </a:lnTo>
                <a:lnTo>
                  <a:pt x="14300"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solidFill>
                <a:schemeClr val="bg1"/>
              </a:solidFill>
            </a:endParaRPr>
          </a:p>
        </p:txBody>
      </p:sp>
      <p:sp>
        <p:nvSpPr>
          <p:cNvPr id="163" name="Shape"/>
          <p:cNvSpPr/>
          <p:nvPr/>
        </p:nvSpPr>
        <p:spPr>
          <a:xfrm rot="5400000">
            <a:off x="11049000" y="11497905"/>
            <a:ext cx="2286000" cy="1016001"/>
          </a:xfrm>
          <a:custGeom>
            <a:avLst/>
            <a:gdLst/>
            <a:ahLst/>
            <a:cxnLst>
              <a:cxn ang="0">
                <a:pos x="wd2" y="hd2"/>
              </a:cxn>
              <a:cxn ang="5400000">
                <a:pos x="wd2" y="hd2"/>
              </a:cxn>
              <a:cxn ang="10800000">
                <a:pos x="wd2" y="hd2"/>
              </a:cxn>
              <a:cxn ang="16200000">
                <a:pos x="wd2" y="hd2"/>
              </a:cxn>
            </a:cxnLst>
            <a:rect l="0" t="0" r="r" b="b"/>
            <a:pathLst>
              <a:path w="21600" h="21600" extrusionOk="0">
                <a:moveTo>
                  <a:pt x="15516" y="15951"/>
                </a:moveTo>
                <a:lnTo>
                  <a:pt x="15516" y="21600"/>
                </a:lnTo>
                <a:lnTo>
                  <a:pt x="21600" y="10800"/>
                </a:lnTo>
                <a:lnTo>
                  <a:pt x="15516" y="0"/>
                </a:lnTo>
                <a:lnTo>
                  <a:pt x="15516" y="5649"/>
                </a:lnTo>
                <a:lnTo>
                  <a:pt x="0" y="5649"/>
                </a:lnTo>
                <a:lnTo>
                  <a:pt x="0" y="15951"/>
                </a:lnTo>
                <a:lnTo>
                  <a:pt x="15516"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solidFill>
                <a:schemeClr val="bg1"/>
              </a:solidFill>
            </a:endParaRPr>
          </a:p>
        </p:txBody>
      </p:sp>
      <p:sp>
        <p:nvSpPr>
          <p:cNvPr id="164" name="Shape"/>
          <p:cNvSpPr/>
          <p:nvPr/>
        </p:nvSpPr>
        <p:spPr>
          <a:xfrm rot="5400000">
            <a:off x="12531025" y="11282420"/>
            <a:ext cx="1360659" cy="725659"/>
          </a:xfrm>
          <a:custGeom>
            <a:avLst/>
            <a:gdLst/>
            <a:ahLst/>
            <a:cxnLst>
              <a:cxn ang="0">
                <a:pos x="wd2" y="hd2"/>
              </a:cxn>
              <a:cxn ang="5400000">
                <a:pos x="wd2" y="hd2"/>
              </a:cxn>
              <a:cxn ang="10800000">
                <a:pos x="wd2" y="hd2"/>
              </a:cxn>
              <a:cxn ang="16200000">
                <a:pos x="wd2" y="hd2"/>
              </a:cxn>
            </a:cxnLst>
            <a:rect l="0" t="0" r="r" b="b"/>
            <a:pathLst>
              <a:path w="21600" h="21600" extrusionOk="0">
                <a:moveTo>
                  <a:pt x="14300" y="15951"/>
                </a:moveTo>
                <a:lnTo>
                  <a:pt x="14300" y="21600"/>
                </a:lnTo>
                <a:lnTo>
                  <a:pt x="21600" y="10800"/>
                </a:lnTo>
                <a:lnTo>
                  <a:pt x="14300" y="0"/>
                </a:lnTo>
                <a:lnTo>
                  <a:pt x="14300" y="5649"/>
                </a:lnTo>
                <a:lnTo>
                  <a:pt x="0" y="5649"/>
                </a:lnTo>
                <a:lnTo>
                  <a:pt x="0" y="15951"/>
                </a:lnTo>
                <a:lnTo>
                  <a:pt x="14300"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solidFill>
                <a:schemeClr val="bg1"/>
              </a:solidFill>
            </a:endParaRPr>
          </a:p>
        </p:txBody>
      </p:sp>
      <p:sp>
        <p:nvSpPr>
          <p:cNvPr id="165" name="Slide Number"/>
          <p:cNvSpPr txBox="1">
            <a:spLocks noGrp="1"/>
          </p:cNvSpPr>
          <p:nvPr>
            <p:ph type="sldNum" sz="quarter" idx="2"/>
          </p:nvPr>
        </p:nvSpPr>
        <p:spPr>
          <a:xfrm>
            <a:off x="22063025" y="12413670"/>
            <a:ext cx="980441" cy="47192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solidFill>
                  <a:schemeClr val="tx2"/>
                </a:solidFill>
              </a:rPr>
              <a:t>5</a:t>
            </a:fld>
            <a:endParaRPr>
              <a:solidFill>
                <a:schemeClr val="tx2"/>
              </a:solidFill>
            </a:endParaRPr>
          </a:p>
        </p:txBody>
      </p:sp>
      <p:sp>
        <p:nvSpPr>
          <p:cNvPr id="166" name="Shape"/>
          <p:cNvSpPr/>
          <p:nvPr/>
        </p:nvSpPr>
        <p:spPr>
          <a:xfrm>
            <a:off x="5663760" y="3022732"/>
            <a:ext cx="4636692" cy="13362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84" y="21600"/>
                </a:lnTo>
                <a:lnTo>
                  <a:pt x="21600" y="21600"/>
                </a:lnTo>
                <a:lnTo>
                  <a:pt x="21600" y="0"/>
                </a:ln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167" name="Shape"/>
          <p:cNvSpPr/>
          <p:nvPr/>
        </p:nvSpPr>
        <p:spPr>
          <a:xfrm>
            <a:off x="6387263" y="4483629"/>
            <a:ext cx="3913189"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481" y="21600"/>
                </a:lnTo>
                <a:lnTo>
                  <a:pt x="21600" y="21600"/>
                </a:lnTo>
                <a:lnTo>
                  <a:pt x="21600" y="0"/>
                </a:lnTo>
                <a:lnTo>
                  <a:pt x="0" y="0"/>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168" name="Shape"/>
          <p:cNvSpPr/>
          <p:nvPr/>
        </p:nvSpPr>
        <p:spPr>
          <a:xfrm>
            <a:off x="7079413" y="5880629"/>
            <a:ext cx="3221039"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226" y="21600"/>
                </a:lnTo>
                <a:lnTo>
                  <a:pt x="21600" y="21600"/>
                </a:lnTo>
                <a:lnTo>
                  <a:pt x="21600" y="0"/>
                </a:lnTo>
                <a:lnTo>
                  <a:pt x="0" y="0"/>
                </a:lnTo>
                <a:close/>
              </a:path>
            </a:pathLst>
          </a:custGeom>
          <a:solidFill>
            <a:schemeClr val="accent3"/>
          </a:solidFill>
          <a:ln w="12700">
            <a:miter lim="400000"/>
          </a:ln>
        </p:spPr>
        <p:txBody>
          <a:bodyPr lIns="0" tIns="0" rIns="0" bIns="0" anchor="ctr"/>
          <a:lstStyle/>
          <a:p>
            <a:pPr>
              <a:defRPr>
                <a:solidFill>
                  <a:srgbClr val="525455"/>
                </a:solidFill>
              </a:defRPr>
            </a:pPr>
            <a:endParaRPr/>
          </a:p>
        </p:txBody>
      </p:sp>
      <p:sp>
        <p:nvSpPr>
          <p:cNvPr id="169" name="Shape"/>
          <p:cNvSpPr/>
          <p:nvPr/>
        </p:nvSpPr>
        <p:spPr>
          <a:xfrm>
            <a:off x="7771563" y="7277628"/>
            <a:ext cx="2528889"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83" y="21600"/>
                </a:lnTo>
                <a:lnTo>
                  <a:pt x="21600" y="21600"/>
                </a:lnTo>
                <a:lnTo>
                  <a:pt x="21600" y="0"/>
                </a:lnTo>
                <a:lnTo>
                  <a:pt x="0" y="0"/>
                </a:lnTo>
                <a:close/>
              </a:path>
            </a:pathLst>
          </a:custGeom>
          <a:solidFill>
            <a:schemeClr val="accent4"/>
          </a:solidFill>
          <a:ln w="12700">
            <a:miter lim="400000"/>
          </a:ln>
        </p:spPr>
        <p:txBody>
          <a:bodyPr lIns="0" tIns="0" rIns="0" bIns="0" anchor="ctr"/>
          <a:lstStyle/>
          <a:p>
            <a:pPr>
              <a:defRPr>
                <a:solidFill>
                  <a:srgbClr val="525455"/>
                </a:solidFill>
              </a:defRPr>
            </a:pPr>
            <a:endParaRPr/>
          </a:p>
        </p:txBody>
      </p:sp>
      <p:sp>
        <p:nvSpPr>
          <p:cNvPr id="170" name="Shape"/>
          <p:cNvSpPr/>
          <p:nvPr/>
        </p:nvSpPr>
        <p:spPr>
          <a:xfrm>
            <a:off x="8463316" y="8674628"/>
            <a:ext cx="1837136"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415" y="21600"/>
                </a:lnTo>
                <a:lnTo>
                  <a:pt x="21600" y="21600"/>
                </a:lnTo>
                <a:lnTo>
                  <a:pt x="21600" y="0"/>
                </a:ln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171" name="Shape"/>
          <p:cNvSpPr/>
          <p:nvPr/>
        </p:nvSpPr>
        <p:spPr>
          <a:xfrm>
            <a:off x="9155466" y="10071628"/>
            <a:ext cx="1144986" cy="13331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458" y="21600"/>
                </a:lnTo>
                <a:lnTo>
                  <a:pt x="21600" y="21600"/>
                </a:lnTo>
                <a:lnTo>
                  <a:pt x="21600" y="0"/>
                </a:lnTo>
                <a:lnTo>
                  <a:pt x="0" y="0"/>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172" name="Shape"/>
          <p:cNvSpPr/>
          <p:nvPr/>
        </p:nvSpPr>
        <p:spPr>
          <a:xfrm flipH="1">
            <a:off x="14083548" y="3022732"/>
            <a:ext cx="4636691" cy="13362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84" y="21600"/>
                </a:lnTo>
                <a:lnTo>
                  <a:pt x="21600" y="21600"/>
                </a:lnTo>
                <a:lnTo>
                  <a:pt x="21600" y="0"/>
                </a:ln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173" name="Shape"/>
          <p:cNvSpPr/>
          <p:nvPr/>
        </p:nvSpPr>
        <p:spPr>
          <a:xfrm flipH="1">
            <a:off x="14083548" y="4483629"/>
            <a:ext cx="3913188"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481" y="21600"/>
                </a:lnTo>
                <a:lnTo>
                  <a:pt x="21600" y="21600"/>
                </a:lnTo>
                <a:lnTo>
                  <a:pt x="21600" y="0"/>
                </a:lnTo>
                <a:lnTo>
                  <a:pt x="0" y="0"/>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174" name="Shape"/>
          <p:cNvSpPr/>
          <p:nvPr/>
        </p:nvSpPr>
        <p:spPr>
          <a:xfrm flipH="1">
            <a:off x="14083548" y="5880629"/>
            <a:ext cx="3221038"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226" y="21600"/>
                </a:lnTo>
                <a:lnTo>
                  <a:pt x="21600" y="21600"/>
                </a:lnTo>
                <a:lnTo>
                  <a:pt x="21600" y="0"/>
                </a:lnTo>
                <a:lnTo>
                  <a:pt x="0" y="0"/>
                </a:lnTo>
                <a:close/>
              </a:path>
            </a:pathLst>
          </a:custGeom>
          <a:solidFill>
            <a:schemeClr val="accent3"/>
          </a:solidFill>
          <a:ln w="12700">
            <a:miter lim="400000"/>
          </a:ln>
        </p:spPr>
        <p:txBody>
          <a:bodyPr lIns="0" tIns="0" rIns="0" bIns="0" anchor="ctr"/>
          <a:lstStyle/>
          <a:p>
            <a:pPr>
              <a:defRPr>
                <a:solidFill>
                  <a:srgbClr val="525455"/>
                </a:solidFill>
              </a:defRPr>
            </a:pPr>
            <a:endParaRPr/>
          </a:p>
        </p:txBody>
      </p:sp>
      <p:sp>
        <p:nvSpPr>
          <p:cNvPr id="175" name="Shape"/>
          <p:cNvSpPr/>
          <p:nvPr/>
        </p:nvSpPr>
        <p:spPr>
          <a:xfrm flipH="1">
            <a:off x="14083548" y="7277628"/>
            <a:ext cx="2528888"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383" y="21600"/>
                </a:lnTo>
                <a:lnTo>
                  <a:pt x="21600" y="21600"/>
                </a:lnTo>
                <a:lnTo>
                  <a:pt x="21600" y="0"/>
                </a:lnTo>
                <a:lnTo>
                  <a:pt x="0" y="0"/>
                </a:lnTo>
                <a:close/>
              </a:path>
            </a:pathLst>
          </a:custGeom>
          <a:solidFill>
            <a:schemeClr val="accent4"/>
          </a:solidFill>
          <a:ln w="12700">
            <a:miter lim="400000"/>
          </a:ln>
        </p:spPr>
        <p:txBody>
          <a:bodyPr lIns="0" tIns="0" rIns="0" bIns="0" anchor="ctr"/>
          <a:lstStyle/>
          <a:p>
            <a:pPr>
              <a:defRPr>
                <a:solidFill>
                  <a:srgbClr val="525455"/>
                </a:solidFill>
              </a:defRPr>
            </a:pPr>
            <a:endParaRPr/>
          </a:p>
        </p:txBody>
      </p:sp>
      <p:sp>
        <p:nvSpPr>
          <p:cNvPr id="176" name="Shape"/>
          <p:cNvSpPr/>
          <p:nvPr/>
        </p:nvSpPr>
        <p:spPr>
          <a:xfrm flipH="1">
            <a:off x="14083548" y="8674628"/>
            <a:ext cx="1837135" cy="127238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415" y="21600"/>
                </a:lnTo>
                <a:lnTo>
                  <a:pt x="21600" y="21600"/>
                </a:lnTo>
                <a:lnTo>
                  <a:pt x="21600" y="0"/>
                </a:ln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177" name="Shape"/>
          <p:cNvSpPr/>
          <p:nvPr/>
        </p:nvSpPr>
        <p:spPr>
          <a:xfrm flipH="1">
            <a:off x="14083548" y="10071628"/>
            <a:ext cx="1144985" cy="13331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2458" y="21600"/>
                </a:lnTo>
                <a:lnTo>
                  <a:pt x="21600" y="21600"/>
                </a:lnTo>
                <a:lnTo>
                  <a:pt x="21600" y="0"/>
                </a:lnTo>
                <a:lnTo>
                  <a:pt x="0" y="0"/>
                </a:lnTo>
                <a:close/>
              </a:path>
            </a:pathLst>
          </a:custGeom>
          <a:solidFill>
            <a:schemeClr val="accent2"/>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178" name="Shape"/>
          <p:cNvSpPr/>
          <p:nvPr/>
        </p:nvSpPr>
        <p:spPr>
          <a:xfrm rot="5400000">
            <a:off x="9785350" y="998141"/>
            <a:ext cx="2744958" cy="725659"/>
          </a:xfrm>
          <a:custGeom>
            <a:avLst/>
            <a:gdLst/>
            <a:ahLst/>
            <a:cxnLst>
              <a:cxn ang="0">
                <a:pos x="wd2" y="hd2"/>
              </a:cxn>
              <a:cxn ang="5400000">
                <a:pos x="wd2" y="hd2"/>
              </a:cxn>
              <a:cxn ang="10800000">
                <a:pos x="wd2" y="hd2"/>
              </a:cxn>
              <a:cxn ang="16200000">
                <a:pos x="wd2" y="hd2"/>
              </a:cxn>
            </a:cxnLst>
            <a:rect l="0" t="0" r="r" b="b"/>
            <a:pathLst>
              <a:path w="21600" h="21600" extrusionOk="0">
                <a:moveTo>
                  <a:pt x="17981" y="15951"/>
                </a:moveTo>
                <a:lnTo>
                  <a:pt x="17981" y="21600"/>
                </a:lnTo>
                <a:lnTo>
                  <a:pt x="21600" y="10800"/>
                </a:lnTo>
                <a:lnTo>
                  <a:pt x="17981" y="0"/>
                </a:lnTo>
                <a:lnTo>
                  <a:pt x="17981" y="5649"/>
                </a:lnTo>
                <a:lnTo>
                  <a:pt x="0" y="5649"/>
                </a:lnTo>
                <a:lnTo>
                  <a:pt x="0" y="15951"/>
                </a:lnTo>
                <a:lnTo>
                  <a:pt x="17981"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p>
        </p:txBody>
      </p:sp>
      <p:sp>
        <p:nvSpPr>
          <p:cNvPr id="179" name="Shape"/>
          <p:cNvSpPr/>
          <p:nvPr/>
        </p:nvSpPr>
        <p:spPr>
          <a:xfrm rot="5400000">
            <a:off x="10804704" y="998141"/>
            <a:ext cx="2744959" cy="725659"/>
          </a:xfrm>
          <a:custGeom>
            <a:avLst/>
            <a:gdLst/>
            <a:ahLst/>
            <a:cxnLst>
              <a:cxn ang="0">
                <a:pos x="wd2" y="hd2"/>
              </a:cxn>
              <a:cxn ang="5400000">
                <a:pos x="wd2" y="hd2"/>
              </a:cxn>
              <a:cxn ang="10800000">
                <a:pos x="wd2" y="hd2"/>
              </a:cxn>
              <a:cxn ang="16200000">
                <a:pos x="wd2" y="hd2"/>
              </a:cxn>
            </a:cxnLst>
            <a:rect l="0" t="0" r="r" b="b"/>
            <a:pathLst>
              <a:path w="21600" h="21600" extrusionOk="0">
                <a:moveTo>
                  <a:pt x="17981" y="15951"/>
                </a:moveTo>
                <a:lnTo>
                  <a:pt x="17981" y="21600"/>
                </a:lnTo>
                <a:lnTo>
                  <a:pt x="21600" y="10800"/>
                </a:lnTo>
                <a:lnTo>
                  <a:pt x="17981" y="0"/>
                </a:lnTo>
                <a:lnTo>
                  <a:pt x="17981" y="5649"/>
                </a:lnTo>
                <a:lnTo>
                  <a:pt x="0" y="5649"/>
                </a:lnTo>
                <a:lnTo>
                  <a:pt x="0" y="15951"/>
                </a:lnTo>
                <a:lnTo>
                  <a:pt x="17981"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p>
        </p:txBody>
      </p:sp>
      <p:sp>
        <p:nvSpPr>
          <p:cNvPr id="180" name="Shape"/>
          <p:cNvSpPr/>
          <p:nvPr/>
        </p:nvSpPr>
        <p:spPr>
          <a:xfrm rot="5400000">
            <a:off x="11824059" y="998141"/>
            <a:ext cx="2744959" cy="725659"/>
          </a:xfrm>
          <a:custGeom>
            <a:avLst/>
            <a:gdLst/>
            <a:ahLst/>
            <a:cxnLst>
              <a:cxn ang="0">
                <a:pos x="wd2" y="hd2"/>
              </a:cxn>
              <a:cxn ang="5400000">
                <a:pos x="wd2" y="hd2"/>
              </a:cxn>
              <a:cxn ang="10800000">
                <a:pos x="wd2" y="hd2"/>
              </a:cxn>
              <a:cxn ang="16200000">
                <a:pos x="wd2" y="hd2"/>
              </a:cxn>
            </a:cxnLst>
            <a:rect l="0" t="0" r="r" b="b"/>
            <a:pathLst>
              <a:path w="21600" h="21600" extrusionOk="0">
                <a:moveTo>
                  <a:pt x="17981" y="15951"/>
                </a:moveTo>
                <a:lnTo>
                  <a:pt x="17981" y="21600"/>
                </a:lnTo>
                <a:lnTo>
                  <a:pt x="21600" y="10800"/>
                </a:lnTo>
                <a:lnTo>
                  <a:pt x="17981" y="0"/>
                </a:lnTo>
                <a:lnTo>
                  <a:pt x="17981" y="5649"/>
                </a:lnTo>
                <a:lnTo>
                  <a:pt x="0" y="5649"/>
                </a:lnTo>
                <a:lnTo>
                  <a:pt x="0" y="15951"/>
                </a:lnTo>
                <a:lnTo>
                  <a:pt x="17981" y="15951"/>
                </a:lnTo>
                <a:close/>
              </a:path>
            </a:pathLst>
          </a:custGeom>
          <a:gradFill>
            <a:gsLst>
              <a:gs pos="0">
                <a:srgbClr val="FFFFFF"/>
              </a:gs>
              <a:gs pos="100000">
                <a:schemeClr val="accent6">
                  <a:lumOff val="16690"/>
                </a:schemeClr>
              </a:gs>
            </a:gsLst>
          </a:gradFill>
          <a:ln w="12700">
            <a:miter lim="400000"/>
          </a:ln>
        </p:spPr>
        <p:txBody>
          <a:bodyPr lIns="0" tIns="0" rIns="0" bIns="0" anchor="ctr"/>
          <a:lstStyle/>
          <a:p>
            <a:pPr>
              <a:defRPr>
                <a:solidFill>
                  <a:srgbClr val="525455"/>
                </a:solidFill>
              </a:defRPr>
            </a:pPr>
            <a:endParaRPr/>
          </a:p>
        </p:txBody>
      </p:sp>
      <p:sp>
        <p:nvSpPr>
          <p:cNvPr id="181" name="Line"/>
          <p:cNvSpPr/>
          <p:nvPr/>
        </p:nvSpPr>
        <p:spPr>
          <a:xfrm flipV="1">
            <a:off x="14129734" y="3687060"/>
            <a:ext cx="4393908"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2" name="Line"/>
          <p:cNvSpPr/>
          <p:nvPr/>
        </p:nvSpPr>
        <p:spPr>
          <a:xfrm flipV="1">
            <a:off x="5891667" y="3687060"/>
            <a:ext cx="4393908"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3" name="Line"/>
          <p:cNvSpPr/>
          <p:nvPr/>
        </p:nvSpPr>
        <p:spPr>
          <a:xfrm flipV="1">
            <a:off x="14104334" y="5126394"/>
            <a:ext cx="3689075"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4" name="Line"/>
          <p:cNvSpPr/>
          <p:nvPr/>
        </p:nvSpPr>
        <p:spPr>
          <a:xfrm flipV="1">
            <a:off x="6560534" y="5126394"/>
            <a:ext cx="3689075"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5" name="Line"/>
          <p:cNvSpPr/>
          <p:nvPr/>
        </p:nvSpPr>
        <p:spPr>
          <a:xfrm>
            <a:off x="7276063" y="6506460"/>
            <a:ext cx="2982013"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6" name="Line"/>
          <p:cNvSpPr/>
          <p:nvPr/>
        </p:nvSpPr>
        <p:spPr>
          <a:xfrm>
            <a:off x="14108664" y="6506460"/>
            <a:ext cx="2982013"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7" name="Line"/>
          <p:cNvSpPr/>
          <p:nvPr/>
        </p:nvSpPr>
        <p:spPr>
          <a:xfrm>
            <a:off x="14117130" y="7928860"/>
            <a:ext cx="2307481"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8" name="Line"/>
          <p:cNvSpPr/>
          <p:nvPr/>
        </p:nvSpPr>
        <p:spPr>
          <a:xfrm>
            <a:off x="7995730" y="7928860"/>
            <a:ext cx="2307481"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89" name="Line"/>
          <p:cNvSpPr/>
          <p:nvPr/>
        </p:nvSpPr>
        <p:spPr>
          <a:xfrm>
            <a:off x="8670806" y="9313160"/>
            <a:ext cx="1623938"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90" name="Line"/>
          <p:cNvSpPr/>
          <p:nvPr/>
        </p:nvSpPr>
        <p:spPr>
          <a:xfrm>
            <a:off x="14131807" y="9313160"/>
            <a:ext cx="1623938"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91" name="Line"/>
          <p:cNvSpPr/>
          <p:nvPr/>
        </p:nvSpPr>
        <p:spPr>
          <a:xfrm>
            <a:off x="14123341" y="10727266"/>
            <a:ext cx="877469"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solidFill>
                <a:schemeClr val="bg1"/>
              </a:solidFill>
            </a:endParaRPr>
          </a:p>
        </p:txBody>
      </p:sp>
      <p:sp>
        <p:nvSpPr>
          <p:cNvPr id="192" name="Line"/>
          <p:cNvSpPr/>
          <p:nvPr/>
        </p:nvSpPr>
        <p:spPr>
          <a:xfrm>
            <a:off x="9407407" y="10727266"/>
            <a:ext cx="877470" cy="0"/>
          </a:xfrm>
          <a:prstGeom prst="line">
            <a:avLst/>
          </a:prstGeom>
          <a:ln w="25400">
            <a:solidFill>
              <a:srgbClr val="F7F5F6"/>
            </a:solidFill>
            <a:custDash>
              <a:ds d="200000" sp="200000"/>
            </a:custDash>
            <a:miter lim="400000"/>
          </a:ln>
        </p:spPr>
        <p:txBody>
          <a:bodyPr lIns="45718" tIns="45718" rIns="45718" bIns="45718"/>
          <a:lstStyle/>
          <a:p>
            <a:pPr>
              <a:defRPr>
                <a:solidFill>
                  <a:srgbClr val="525455"/>
                </a:solidFill>
              </a:defRPr>
            </a:pPr>
            <a:endParaRPr/>
          </a:p>
        </p:txBody>
      </p:sp>
      <p:sp>
        <p:nvSpPr>
          <p:cNvPr id="19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955430" y="3317192"/>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Organic search, Blogs</a:t>
            </a:r>
          </a:p>
        </p:txBody>
      </p:sp>
      <p:sp>
        <p:nvSpPr>
          <p:cNvPr id="19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252696" y="4769226"/>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Online research, User reviews</a:t>
            </a:r>
          </a:p>
        </p:txBody>
      </p:sp>
      <p:sp>
        <p:nvSpPr>
          <p:cNvPr id="19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7516096" y="6166226"/>
            <a:ext cx="269256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Social networks, Youtube, Local search</a:t>
            </a:r>
          </a:p>
        </p:txBody>
      </p:sp>
      <p:sp>
        <p:nvSpPr>
          <p:cNvPr id="19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864162" y="7554759"/>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Purchase: online, in-store, mobile</a:t>
            </a:r>
          </a:p>
        </p:txBody>
      </p:sp>
      <p:sp>
        <p:nvSpPr>
          <p:cNvPr id="19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212229" y="8799359"/>
            <a:ext cx="322103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Long-term relationships: Facebook, Twitter, Email. Up-selling</a:t>
            </a:r>
          </a:p>
        </p:txBody>
      </p:sp>
      <p:sp>
        <p:nvSpPr>
          <p:cNvPr id="19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390962" y="10496926"/>
            <a:ext cx="3221039"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Reviews, links, likes</a:t>
            </a:r>
          </a:p>
        </p:txBody>
      </p:sp>
      <p:sp>
        <p:nvSpPr>
          <p:cNvPr id="19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3461430" y="3324957"/>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TV, radio, out-the-door</a:t>
            </a:r>
          </a:p>
        </p:txBody>
      </p:sp>
      <p:sp>
        <p:nvSpPr>
          <p:cNvPr id="20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096430" y="4806624"/>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Direct mail, post materials</a:t>
            </a:r>
          </a:p>
        </p:txBody>
      </p:sp>
      <p:sp>
        <p:nvSpPr>
          <p:cNvPr id="20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833030" y="6102024"/>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Product tests, Comparison</a:t>
            </a:r>
          </a:p>
        </p:txBody>
      </p:sp>
      <p:sp>
        <p:nvSpPr>
          <p:cNvPr id="20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586564" y="7702224"/>
            <a:ext cx="2117726"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In-store purchase</a:t>
            </a:r>
          </a:p>
        </p:txBody>
      </p:sp>
      <p:sp>
        <p:nvSpPr>
          <p:cNvPr id="20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6289297" y="9065357"/>
            <a:ext cx="2117726"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Rewards points</a:t>
            </a:r>
          </a:p>
        </p:txBody>
      </p:sp>
      <p:sp>
        <p:nvSpPr>
          <p:cNvPr id="204" name="Venn diagram"/>
          <p:cNvSpPr txBox="1"/>
          <p:nvPr/>
        </p:nvSpPr>
        <p:spPr>
          <a:xfrm>
            <a:off x="7747861" y="2071891"/>
            <a:ext cx="258061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400">
                <a:solidFill>
                  <a:srgbClr val="000000"/>
                </a:solidFill>
              </a:defRPr>
            </a:lvl1pPr>
          </a:lstStyle>
          <a:p>
            <a:r>
              <a:rPr>
                <a:solidFill>
                  <a:schemeClr val="tx1"/>
                </a:solidFill>
              </a:rPr>
              <a:t>Old Broadcast</a:t>
            </a:r>
          </a:p>
        </p:txBody>
      </p:sp>
      <p:sp>
        <p:nvSpPr>
          <p:cNvPr id="205" name="Venn diagram"/>
          <p:cNvSpPr txBox="1"/>
          <p:nvPr/>
        </p:nvSpPr>
        <p:spPr>
          <a:xfrm>
            <a:off x="14033943" y="2071891"/>
            <a:ext cx="391318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400">
                <a:solidFill>
                  <a:srgbClr val="000000"/>
                </a:solidFill>
              </a:defRPr>
            </a:lvl1pPr>
          </a:lstStyle>
          <a:p>
            <a:r>
              <a:rPr dirty="0">
                <a:solidFill>
                  <a:schemeClr val="tx1"/>
                </a:solidFill>
              </a:rPr>
              <a:t>New Customer Networks</a:t>
            </a:r>
          </a:p>
        </p:txBody>
      </p:sp>
      <p:grpSp>
        <p:nvGrpSpPr>
          <p:cNvPr id="210" name="Group"/>
          <p:cNvGrpSpPr/>
          <p:nvPr/>
        </p:nvGrpSpPr>
        <p:grpSpPr>
          <a:xfrm>
            <a:off x="10580452" y="3286829"/>
            <a:ext cx="3293514" cy="800464"/>
            <a:chOff x="0" y="0"/>
            <a:chExt cx="3293513" cy="800463"/>
          </a:xfrm>
        </p:grpSpPr>
        <p:sp>
          <p:nvSpPr>
            <p:cNvPr id="206" name="Rounded Rectangle"/>
            <p:cNvSpPr/>
            <p:nvPr/>
          </p:nvSpPr>
          <p:spPr>
            <a:xfrm>
              <a:off x="0" y="0"/>
              <a:ext cx="3293513" cy="800463"/>
            </a:xfrm>
            <a:prstGeom prst="roundRect">
              <a:avLst>
                <a:gd name="adj" fmla="val 50000"/>
              </a:avLst>
            </a:prstGeom>
            <a:solidFill>
              <a:schemeClr val="accent1"/>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207" name="Venn diagram"/>
            <p:cNvSpPr txBox="1"/>
            <p:nvPr/>
          </p:nvSpPr>
          <p:spPr>
            <a:xfrm>
              <a:off x="819820" y="120831"/>
              <a:ext cx="2307481" cy="4873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500">
                  <a:solidFill>
                    <a:srgbClr val="FFFFFF"/>
                  </a:solidFill>
                  <a:latin typeface="+mn-lt"/>
                  <a:ea typeface="+mn-ea"/>
                  <a:cs typeface="+mn-cs"/>
                  <a:sym typeface="DM Sans Regular"/>
                </a:defRPr>
              </a:lvl1pPr>
            </a:lstStyle>
            <a:p>
              <a:r>
                <a:rPr>
                  <a:solidFill>
                    <a:schemeClr val="bg1"/>
                  </a:solidFill>
                </a:rPr>
                <a:t>Awareness</a:t>
              </a:r>
            </a:p>
          </p:txBody>
        </p:sp>
        <p:sp>
          <p:nvSpPr>
            <p:cNvPr id="208" name="Circle"/>
            <p:cNvSpPr/>
            <p:nvPr/>
          </p:nvSpPr>
          <p:spPr>
            <a:xfrm>
              <a:off x="115792" y="118732"/>
              <a:ext cx="575699" cy="575699"/>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sp>
          <p:nvSpPr>
            <p:cNvPr id="209" name="Freeform 649"/>
            <p:cNvSpPr/>
            <p:nvPr/>
          </p:nvSpPr>
          <p:spPr>
            <a:xfrm>
              <a:off x="285829" y="252057"/>
              <a:ext cx="235624" cy="308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725" y="0"/>
                    <a:pt x="0" y="3536"/>
                    <a:pt x="0" y="7279"/>
                  </a:cubicBezTo>
                  <a:cubicBezTo>
                    <a:pt x="0" y="12288"/>
                    <a:pt x="5948" y="12300"/>
                    <a:pt x="5948" y="15537"/>
                  </a:cubicBezTo>
                  <a:lnTo>
                    <a:pt x="5959" y="18758"/>
                  </a:lnTo>
                  <a:cubicBezTo>
                    <a:pt x="5959" y="20321"/>
                    <a:pt x="7635" y="21600"/>
                    <a:pt x="9683" y="21600"/>
                  </a:cubicBezTo>
                  <a:lnTo>
                    <a:pt x="11918" y="21600"/>
                  </a:lnTo>
                  <a:cubicBezTo>
                    <a:pt x="13966" y="21600"/>
                    <a:pt x="15642" y="20321"/>
                    <a:pt x="15642" y="18758"/>
                  </a:cubicBezTo>
                  <a:lnTo>
                    <a:pt x="15642" y="15537"/>
                  </a:lnTo>
                  <a:cubicBezTo>
                    <a:pt x="15642" y="12300"/>
                    <a:pt x="21600" y="12288"/>
                    <a:pt x="21600" y="7279"/>
                  </a:cubicBezTo>
                  <a:cubicBezTo>
                    <a:pt x="21599" y="3536"/>
                    <a:pt x="16875" y="0"/>
                    <a:pt x="10800" y="0"/>
                  </a:cubicBezTo>
                  <a:close/>
                  <a:moveTo>
                    <a:pt x="16899" y="11341"/>
                  </a:moveTo>
                  <a:cubicBezTo>
                    <a:pt x="15509" y="12284"/>
                    <a:pt x="13779" y="13456"/>
                    <a:pt x="13779" y="15537"/>
                  </a:cubicBezTo>
                  <a:lnTo>
                    <a:pt x="13779" y="15632"/>
                  </a:lnTo>
                  <a:lnTo>
                    <a:pt x="11727" y="15632"/>
                  </a:lnTo>
                  <a:lnTo>
                    <a:pt x="11727" y="11508"/>
                  </a:lnTo>
                  <a:lnTo>
                    <a:pt x="8106" y="8107"/>
                  </a:lnTo>
                  <a:lnTo>
                    <a:pt x="8639" y="7734"/>
                  </a:lnTo>
                  <a:lnTo>
                    <a:pt x="10852" y="8937"/>
                  </a:lnTo>
                  <a:lnTo>
                    <a:pt x="12669" y="7751"/>
                  </a:lnTo>
                  <a:lnTo>
                    <a:pt x="14300" y="8787"/>
                  </a:lnTo>
                  <a:lnTo>
                    <a:pt x="15492" y="7696"/>
                  </a:lnTo>
                  <a:lnTo>
                    <a:pt x="12654" y="5891"/>
                  </a:lnTo>
                  <a:lnTo>
                    <a:pt x="10748" y="7135"/>
                  </a:lnTo>
                  <a:lnTo>
                    <a:pt x="8491" y="5909"/>
                  </a:lnTo>
                  <a:lnTo>
                    <a:pt x="5555" y="7965"/>
                  </a:lnTo>
                  <a:lnTo>
                    <a:pt x="9865" y="12014"/>
                  </a:lnTo>
                  <a:lnTo>
                    <a:pt x="9865" y="15632"/>
                  </a:lnTo>
                  <a:lnTo>
                    <a:pt x="7809" y="15632"/>
                  </a:lnTo>
                  <a:lnTo>
                    <a:pt x="7809" y="15537"/>
                  </a:lnTo>
                  <a:cubicBezTo>
                    <a:pt x="7809" y="13457"/>
                    <a:pt x="6082" y="12284"/>
                    <a:pt x="4695" y="11342"/>
                  </a:cubicBezTo>
                  <a:cubicBezTo>
                    <a:pt x="3175" y="10310"/>
                    <a:pt x="1862" y="9419"/>
                    <a:pt x="1862" y="7279"/>
                  </a:cubicBezTo>
                  <a:cubicBezTo>
                    <a:pt x="1862" y="4508"/>
                    <a:pt x="5532" y="1421"/>
                    <a:pt x="10799" y="1421"/>
                  </a:cubicBezTo>
                  <a:cubicBezTo>
                    <a:pt x="16067" y="1421"/>
                    <a:pt x="19737" y="4508"/>
                    <a:pt x="19737" y="7279"/>
                  </a:cubicBezTo>
                  <a:cubicBezTo>
                    <a:pt x="19738" y="9417"/>
                    <a:pt x="18422" y="10309"/>
                    <a:pt x="16899" y="11341"/>
                  </a:cubicBezTo>
                  <a:close/>
                </a:path>
              </a:pathLst>
            </a:custGeom>
            <a:solidFill>
              <a:schemeClr val="accent1"/>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sp>
        <p:nvSpPr>
          <p:cNvPr id="211" name="Rounded Rectangle"/>
          <p:cNvSpPr/>
          <p:nvPr/>
        </p:nvSpPr>
        <p:spPr>
          <a:xfrm>
            <a:off x="10580452" y="6108051"/>
            <a:ext cx="3293513" cy="800463"/>
          </a:xfrm>
          <a:prstGeom prst="roundRect">
            <a:avLst>
              <a:gd name="adj" fmla="val 50000"/>
            </a:avLst>
          </a:prstGeom>
          <a:solidFill>
            <a:schemeClr val="accent3"/>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212" name="Venn diagram"/>
          <p:cNvSpPr txBox="1"/>
          <p:nvPr/>
        </p:nvSpPr>
        <p:spPr>
          <a:xfrm>
            <a:off x="11515766" y="6228882"/>
            <a:ext cx="2191988"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500">
                <a:solidFill>
                  <a:srgbClr val="FFFFFF"/>
                </a:solidFill>
                <a:latin typeface="+mn-lt"/>
                <a:ea typeface="+mn-ea"/>
                <a:cs typeface="+mn-cs"/>
                <a:sym typeface="DM Sans Regular"/>
              </a:defRPr>
            </a:lvl1pPr>
          </a:lstStyle>
          <a:p>
            <a:r>
              <a:rPr>
                <a:solidFill>
                  <a:schemeClr val="bg1"/>
                </a:solidFill>
              </a:rPr>
              <a:t>Preference</a:t>
            </a:r>
          </a:p>
        </p:txBody>
      </p:sp>
      <p:sp>
        <p:nvSpPr>
          <p:cNvPr id="213" name="Circle"/>
          <p:cNvSpPr/>
          <p:nvPr/>
        </p:nvSpPr>
        <p:spPr>
          <a:xfrm>
            <a:off x="10696244" y="6226783"/>
            <a:ext cx="575700" cy="575699"/>
          </a:xfrm>
          <a:prstGeom prst="ellipse">
            <a:avLst/>
          </a:prstGeom>
          <a:solidFill>
            <a:srgbClr val="FFFFFF"/>
          </a:solidFill>
          <a:ln w="12700">
            <a:miter lim="400000"/>
          </a:ln>
        </p:spPr>
        <p:txBody>
          <a:bodyPr lIns="0" tIns="0" rIns="0" bIns="0" anchor="ctr"/>
          <a:lstStyle/>
          <a:p>
            <a:endParaRPr>
              <a:solidFill>
                <a:schemeClr val="bg1"/>
              </a:solidFill>
            </a:endParaRPr>
          </a:p>
        </p:txBody>
      </p:sp>
      <p:grpSp>
        <p:nvGrpSpPr>
          <p:cNvPr id="218" name="Group"/>
          <p:cNvGrpSpPr/>
          <p:nvPr/>
        </p:nvGrpSpPr>
        <p:grpSpPr>
          <a:xfrm>
            <a:off x="10580452" y="7532991"/>
            <a:ext cx="3293514" cy="800465"/>
            <a:chOff x="0" y="0"/>
            <a:chExt cx="3293513" cy="800463"/>
          </a:xfrm>
        </p:grpSpPr>
        <p:sp>
          <p:nvSpPr>
            <p:cNvPr id="214" name="Rounded Rectangle"/>
            <p:cNvSpPr/>
            <p:nvPr/>
          </p:nvSpPr>
          <p:spPr>
            <a:xfrm>
              <a:off x="0" y="0"/>
              <a:ext cx="3293513" cy="800463"/>
            </a:xfrm>
            <a:prstGeom prst="roundRect">
              <a:avLst>
                <a:gd name="adj" fmla="val 50000"/>
              </a:avLst>
            </a:prstGeom>
            <a:solidFill>
              <a:schemeClr val="accent4"/>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215" name="Venn diagram"/>
            <p:cNvSpPr txBox="1"/>
            <p:nvPr/>
          </p:nvSpPr>
          <p:spPr>
            <a:xfrm>
              <a:off x="1131112" y="120831"/>
              <a:ext cx="1996189" cy="4873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500">
                  <a:solidFill>
                    <a:srgbClr val="FFFFFF"/>
                  </a:solidFill>
                  <a:latin typeface="+mn-lt"/>
                  <a:ea typeface="+mn-ea"/>
                  <a:cs typeface="+mn-cs"/>
                  <a:sym typeface="DM Sans Regular"/>
                </a:defRPr>
              </a:lvl1pPr>
            </a:lstStyle>
            <a:p>
              <a:r>
                <a:rPr>
                  <a:solidFill>
                    <a:schemeClr val="bg1"/>
                  </a:solidFill>
                </a:rPr>
                <a:t>Action</a:t>
              </a:r>
            </a:p>
          </p:txBody>
        </p:sp>
        <p:sp>
          <p:nvSpPr>
            <p:cNvPr id="216" name="Circle"/>
            <p:cNvSpPr/>
            <p:nvPr/>
          </p:nvSpPr>
          <p:spPr>
            <a:xfrm>
              <a:off x="115792" y="118732"/>
              <a:ext cx="575699" cy="575699"/>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sp>
          <p:nvSpPr>
            <p:cNvPr id="217" name="Graphic 124"/>
            <p:cNvSpPr/>
            <p:nvPr/>
          </p:nvSpPr>
          <p:spPr>
            <a:xfrm>
              <a:off x="308780" y="273778"/>
              <a:ext cx="219132" cy="250242"/>
            </a:xfrm>
            <a:custGeom>
              <a:avLst/>
              <a:gdLst/>
              <a:ahLst/>
              <a:cxnLst>
                <a:cxn ang="0">
                  <a:pos x="wd2" y="hd2"/>
                </a:cxn>
                <a:cxn ang="5400000">
                  <a:pos x="wd2" y="hd2"/>
                </a:cxn>
                <a:cxn ang="10800000">
                  <a:pos x="wd2" y="hd2"/>
                </a:cxn>
                <a:cxn ang="16200000">
                  <a:pos x="wd2" y="hd2"/>
                </a:cxn>
              </a:cxnLst>
              <a:rect l="0" t="0" r="r" b="b"/>
              <a:pathLst>
                <a:path w="21600" h="21600" extrusionOk="0">
                  <a:moveTo>
                    <a:pt x="1049" y="0"/>
                  </a:moveTo>
                  <a:cubicBezTo>
                    <a:pt x="480" y="0"/>
                    <a:pt x="0" y="398"/>
                    <a:pt x="0" y="895"/>
                  </a:cubicBezTo>
                  <a:lnTo>
                    <a:pt x="0" y="20705"/>
                  </a:lnTo>
                  <a:cubicBezTo>
                    <a:pt x="0" y="21202"/>
                    <a:pt x="480" y="21600"/>
                    <a:pt x="1049" y="21600"/>
                  </a:cubicBezTo>
                  <a:cubicBezTo>
                    <a:pt x="1618" y="21600"/>
                    <a:pt x="2071" y="21202"/>
                    <a:pt x="2071" y="20705"/>
                  </a:cubicBezTo>
                  <a:lnTo>
                    <a:pt x="2071" y="11707"/>
                  </a:lnTo>
                  <a:lnTo>
                    <a:pt x="12616" y="11707"/>
                  </a:lnTo>
                  <a:cubicBezTo>
                    <a:pt x="13608" y="11707"/>
                    <a:pt x="14418" y="10998"/>
                    <a:pt x="14418" y="10129"/>
                  </a:cubicBezTo>
                  <a:lnTo>
                    <a:pt x="14418" y="1578"/>
                  </a:lnTo>
                  <a:cubicBezTo>
                    <a:pt x="14418" y="709"/>
                    <a:pt x="13609" y="0"/>
                    <a:pt x="12616" y="0"/>
                  </a:cubicBezTo>
                  <a:lnTo>
                    <a:pt x="1802" y="0"/>
                  </a:lnTo>
                  <a:cubicBezTo>
                    <a:pt x="1674" y="0"/>
                    <a:pt x="1560" y="22"/>
                    <a:pt x="1453" y="71"/>
                  </a:cubicBezTo>
                  <a:cubicBezTo>
                    <a:pt x="1324" y="19"/>
                    <a:pt x="1200" y="0"/>
                    <a:pt x="1049" y="0"/>
                  </a:cubicBezTo>
                  <a:close/>
                  <a:moveTo>
                    <a:pt x="16462" y="3604"/>
                  </a:moveTo>
                  <a:lnTo>
                    <a:pt x="16462" y="10129"/>
                  </a:lnTo>
                  <a:cubicBezTo>
                    <a:pt x="16462" y="11991"/>
                    <a:pt x="14742" y="13497"/>
                    <a:pt x="12616" y="13497"/>
                  </a:cubicBezTo>
                  <a:lnTo>
                    <a:pt x="7720" y="13497"/>
                  </a:lnTo>
                  <a:lnTo>
                    <a:pt x="7720" y="13733"/>
                  </a:lnTo>
                  <a:cubicBezTo>
                    <a:pt x="7720" y="14602"/>
                    <a:pt x="8530" y="15311"/>
                    <a:pt x="9522" y="15311"/>
                  </a:cubicBezTo>
                  <a:lnTo>
                    <a:pt x="19825" y="15311"/>
                  </a:lnTo>
                  <a:cubicBezTo>
                    <a:pt x="20817" y="15311"/>
                    <a:pt x="21600" y="14602"/>
                    <a:pt x="21600" y="13733"/>
                  </a:cubicBezTo>
                  <a:lnTo>
                    <a:pt x="21600" y="5182"/>
                  </a:lnTo>
                  <a:cubicBezTo>
                    <a:pt x="21600" y="4313"/>
                    <a:pt x="20817" y="3604"/>
                    <a:pt x="19825" y="3604"/>
                  </a:cubicBezTo>
                  <a:lnTo>
                    <a:pt x="16462" y="3604"/>
                  </a:lnTo>
                  <a:close/>
                </a:path>
              </a:pathLst>
            </a:custGeom>
            <a:solidFill>
              <a:schemeClr val="accent4"/>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sp>
        <p:nvSpPr>
          <p:cNvPr id="219" name="Rounded Rectangle"/>
          <p:cNvSpPr/>
          <p:nvPr/>
        </p:nvSpPr>
        <p:spPr>
          <a:xfrm>
            <a:off x="10580452" y="8923288"/>
            <a:ext cx="3293513" cy="800464"/>
          </a:xfrm>
          <a:prstGeom prst="roundRect">
            <a:avLst>
              <a:gd name="adj" fmla="val 50000"/>
            </a:avLst>
          </a:prstGeom>
          <a:solidFill>
            <a:schemeClr val="accent1"/>
          </a:solidFill>
          <a:ln w="12700">
            <a:miter lim="400000"/>
          </a:ln>
        </p:spPr>
        <p:txBody>
          <a:bodyPr lIns="0" tIns="0" rIns="0" bIns="0" anchor="ctr"/>
          <a:lstStyle/>
          <a:p>
            <a:pPr>
              <a:defRPr>
                <a:solidFill>
                  <a:srgbClr val="525455"/>
                </a:solidFill>
              </a:defRPr>
            </a:pPr>
            <a:endParaRPr>
              <a:solidFill>
                <a:schemeClr val="bg1"/>
              </a:solidFill>
            </a:endParaRPr>
          </a:p>
        </p:txBody>
      </p:sp>
      <p:sp>
        <p:nvSpPr>
          <p:cNvPr id="220" name="Venn diagram"/>
          <p:cNvSpPr txBox="1"/>
          <p:nvPr/>
        </p:nvSpPr>
        <p:spPr>
          <a:xfrm>
            <a:off x="11729694" y="9044120"/>
            <a:ext cx="1978059"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500">
                <a:solidFill>
                  <a:srgbClr val="FFFFFF"/>
                </a:solidFill>
                <a:latin typeface="+mn-lt"/>
                <a:ea typeface="+mn-ea"/>
                <a:cs typeface="+mn-cs"/>
                <a:sym typeface="DM Sans Regular"/>
              </a:defRPr>
            </a:lvl1pPr>
          </a:lstStyle>
          <a:p>
            <a:r>
              <a:rPr>
                <a:solidFill>
                  <a:schemeClr val="bg1"/>
                </a:solidFill>
              </a:rPr>
              <a:t>Loyalty</a:t>
            </a:r>
          </a:p>
        </p:txBody>
      </p:sp>
      <p:sp>
        <p:nvSpPr>
          <p:cNvPr id="221" name="Circle"/>
          <p:cNvSpPr/>
          <p:nvPr/>
        </p:nvSpPr>
        <p:spPr>
          <a:xfrm>
            <a:off x="10696244" y="9042020"/>
            <a:ext cx="575700" cy="575700"/>
          </a:xfrm>
          <a:prstGeom prst="ellipse">
            <a:avLst/>
          </a:prstGeom>
          <a:solidFill>
            <a:srgbClr val="FFFFFF"/>
          </a:solidFill>
          <a:ln w="12700">
            <a:miter lim="400000"/>
          </a:ln>
        </p:spPr>
        <p:txBody>
          <a:bodyPr lIns="0" tIns="0" rIns="0" bIns="0" anchor="ctr"/>
          <a:lstStyle/>
          <a:p>
            <a:endParaRPr>
              <a:solidFill>
                <a:schemeClr val="bg1"/>
              </a:solidFill>
            </a:endParaRPr>
          </a:p>
        </p:txBody>
      </p:sp>
      <p:grpSp>
        <p:nvGrpSpPr>
          <p:cNvPr id="225" name="Group"/>
          <p:cNvGrpSpPr/>
          <p:nvPr/>
        </p:nvGrpSpPr>
        <p:grpSpPr>
          <a:xfrm>
            <a:off x="10580452" y="10307411"/>
            <a:ext cx="3293514" cy="800464"/>
            <a:chOff x="0" y="0"/>
            <a:chExt cx="3293513" cy="800463"/>
          </a:xfrm>
        </p:grpSpPr>
        <p:sp>
          <p:nvSpPr>
            <p:cNvPr id="222" name="Rounded Rectangle"/>
            <p:cNvSpPr/>
            <p:nvPr/>
          </p:nvSpPr>
          <p:spPr>
            <a:xfrm>
              <a:off x="0" y="0"/>
              <a:ext cx="3293513" cy="800463"/>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223" name="Venn diagram"/>
            <p:cNvSpPr txBox="1"/>
            <p:nvPr/>
          </p:nvSpPr>
          <p:spPr>
            <a:xfrm>
              <a:off x="1050041" y="120831"/>
              <a:ext cx="2077260" cy="4873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500">
                  <a:solidFill>
                    <a:srgbClr val="FFFFFF"/>
                  </a:solidFill>
                  <a:latin typeface="+mn-lt"/>
                  <a:ea typeface="+mn-ea"/>
                  <a:cs typeface="+mn-cs"/>
                  <a:sym typeface="DM Sans Regular"/>
                </a:defRPr>
              </a:lvl1pPr>
            </a:lstStyle>
            <a:p>
              <a:r>
                <a:rPr>
                  <a:solidFill>
                    <a:schemeClr val="bg1"/>
                  </a:solidFill>
                </a:rPr>
                <a:t>Advocacy</a:t>
              </a:r>
            </a:p>
          </p:txBody>
        </p:sp>
        <p:sp>
          <p:nvSpPr>
            <p:cNvPr id="224" name="Circle"/>
            <p:cNvSpPr/>
            <p:nvPr/>
          </p:nvSpPr>
          <p:spPr>
            <a:xfrm>
              <a:off x="115792" y="118732"/>
              <a:ext cx="575699" cy="575699"/>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grpSp>
      <p:grpSp>
        <p:nvGrpSpPr>
          <p:cNvPr id="230" name="Group"/>
          <p:cNvGrpSpPr/>
          <p:nvPr/>
        </p:nvGrpSpPr>
        <p:grpSpPr>
          <a:xfrm>
            <a:off x="10580452" y="4724594"/>
            <a:ext cx="3293514" cy="800465"/>
            <a:chOff x="0" y="0"/>
            <a:chExt cx="3293513" cy="800463"/>
          </a:xfrm>
        </p:grpSpPr>
        <p:sp>
          <p:nvSpPr>
            <p:cNvPr id="226" name="Rounded Rectangle"/>
            <p:cNvSpPr/>
            <p:nvPr/>
          </p:nvSpPr>
          <p:spPr>
            <a:xfrm>
              <a:off x="0" y="0"/>
              <a:ext cx="3293513" cy="800463"/>
            </a:xfrm>
            <a:prstGeom prst="roundRect">
              <a:avLst>
                <a:gd name="adj" fmla="val 50000"/>
              </a:avLst>
            </a:prstGeom>
            <a:solidFill>
              <a:schemeClr val="accent2"/>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bg1"/>
                </a:solidFill>
              </a:endParaRPr>
            </a:p>
          </p:txBody>
        </p:sp>
        <p:sp>
          <p:nvSpPr>
            <p:cNvPr id="227" name="Venn diagram"/>
            <p:cNvSpPr txBox="1"/>
            <p:nvPr/>
          </p:nvSpPr>
          <p:spPr>
            <a:xfrm>
              <a:off x="819820" y="120831"/>
              <a:ext cx="2307481" cy="4873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500">
                  <a:solidFill>
                    <a:srgbClr val="FFFFFF"/>
                  </a:solidFill>
                  <a:latin typeface="+mn-lt"/>
                  <a:ea typeface="+mn-ea"/>
                  <a:cs typeface="+mn-cs"/>
                  <a:sym typeface="DM Sans Regular"/>
                </a:defRPr>
              </a:lvl1pPr>
            </a:lstStyle>
            <a:p>
              <a:r>
                <a:rPr>
                  <a:solidFill>
                    <a:schemeClr val="bg1"/>
                  </a:solidFill>
                </a:rPr>
                <a:t>Consideration</a:t>
              </a:r>
            </a:p>
          </p:txBody>
        </p:sp>
        <p:sp>
          <p:nvSpPr>
            <p:cNvPr id="228" name="Circle"/>
            <p:cNvSpPr/>
            <p:nvPr/>
          </p:nvSpPr>
          <p:spPr>
            <a:xfrm>
              <a:off x="115792" y="118732"/>
              <a:ext cx="575699" cy="575699"/>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bg1"/>
                </a:solidFill>
              </a:endParaRPr>
            </a:p>
          </p:txBody>
        </p:sp>
        <p:sp>
          <p:nvSpPr>
            <p:cNvPr id="229" name="Graphic 112"/>
            <p:cNvSpPr/>
            <p:nvPr/>
          </p:nvSpPr>
          <p:spPr>
            <a:xfrm>
              <a:off x="268550" y="262476"/>
              <a:ext cx="270183" cy="270180"/>
            </a:xfrm>
            <a:custGeom>
              <a:avLst/>
              <a:gdLst/>
              <a:ahLst/>
              <a:cxnLst>
                <a:cxn ang="0">
                  <a:pos x="wd2" y="hd2"/>
                </a:cxn>
                <a:cxn ang="5400000">
                  <a:pos x="wd2" y="hd2"/>
                </a:cxn>
                <a:cxn ang="10800000">
                  <a:pos x="wd2" y="hd2"/>
                </a:cxn>
                <a:cxn ang="16200000">
                  <a:pos x="wd2" y="hd2"/>
                </a:cxn>
              </a:cxnLst>
              <a:rect l="0" t="0" r="r" b="b"/>
              <a:pathLst>
                <a:path w="21512" h="21600" extrusionOk="0">
                  <a:moveTo>
                    <a:pt x="21250" y="20064"/>
                  </a:moveTo>
                  <a:lnTo>
                    <a:pt x="15132" y="13921"/>
                  </a:lnTo>
                  <a:cubicBezTo>
                    <a:pt x="16317" y="12451"/>
                    <a:pt x="17030" y="10584"/>
                    <a:pt x="17030" y="8550"/>
                  </a:cubicBezTo>
                  <a:cubicBezTo>
                    <a:pt x="17030" y="3836"/>
                    <a:pt x="13210" y="0"/>
                    <a:pt x="8515" y="0"/>
                  </a:cubicBezTo>
                  <a:cubicBezTo>
                    <a:pt x="3820" y="0"/>
                    <a:pt x="0" y="3836"/>
                    <a:pt x="0" y="8550"/>
                  </a:cubicBezTo>
                  <a:cubicBezTo>
                    <a:pt x="0" y="13264"/>
                    <a:pt x="3820" y="17100"/>
                    <a:pt x="8515" y="17100"/>
                  </a:cubicBezTo>
                  <a:cubicBezTo>
                    <a:pt x="10541" y="17100"/>
                    <a:pt x="12401" y="16384"/>
                    <a:pt x="13865" y="15194"/>
                  </a:cubicBezTo>
                  <a:lnTo>
                    <a:pt x="19982" y="21336"/>
                  </a:lnTo>
                  <a:cubicBezTo>
                    <a:pt x="20157" y="21512"/>
                    <a:pt x="20386" y="21600"/>
                    <a:pt x="20616" y="21600"/>
                  </a:cubicBezTo>
                  <a:cubicBezTo>
                    <a:pt x="20845" y="21600"/>
                    <a:pt x="21075" y="21512"/>
                    <a:pt x="21250" y="21336"/>
                  </a:cubicBezTo>
                  <a:cubicBezTo>
                    <a:pt x="21600" y="20984"/>
                    <a:pt x="21600" y="20416"/>
                    <a:pt x="21250" y="20064"/>
                  </a:cubicBezTo>
                  <a:close/>
                  <a:moveTo>
                    <a:pt x="11877" y="9450"/>
                  </a:moveTo>
                  <a:lnTo>
                    <a:pt x="9412" y="9450"/>
                  </a:lnTo>
                  <a:lnTo>
                    <a:pt x="9412" y="11925"/>
                  </a:lnTo>
                  <a:cubicBezTo>
                    <a:pt x="9412" y="12422"/>
                    <a:pt x="9010" y="12825"/>
                    <a:pt x="8515" y="12825"/>
                  </a:cubicBezTo>
                  <a:cubicBezTo>
                    <a:pt x="8020" y="12825"/>
                    <a:pt x="7619" y="12422"/>
                    <a:pt x="7619" y="11925"/>
                  </a:cubicBezTo>
                  <a:lnTo>
                    <a:pt x="7619" y="9450"/>
                  </a:lnTo>
                  <a:lnTo>
                    <a:pt x="5154" y="9450"/>
                  </a:lnTo>
                  <a:cubicBezTo>
                    <a:pt x="4659" y="9450"/>
                    <a:pt x="4258" y="9047"/>
                    <a:pt x="4258" y="8550"/>
                  </a:cubicBezTo>
                  <a:cubicBezTo>
                    <a:pt x="4258" y="8053"/>
                    <a:pt x="4659" y="7650"/>
                    <a:pt x="5154" y="7650"/>
                  </a:cubicBezTo>
                  <a:lnTo>
                    <a:pt x="7619" y="7650"/>
                  </a:lnTo>
                  <a:lnTo>
                    <a:pt x="7619" y="5175"/>
                  </a:lnTo>
                  <a:cubicBezTo>
                    <a:pt x="7619" y="4678"/>
                    <a:pt x="8020" y="4275"/>
                    <a:pt x="8515" y="4275"/>
                  </a:cubicBezTo>
                  <a:cubicBezTo>
                    <a:pt x="9010" y="4275"/>
                    <a:pt x="9412" y="4678"/>
                    <a:pt x="9412" y="5175"/>
                  </a:cubicBezTo>
                  <a:lnTo>
                    <a:pt x="9412" y="7650"/>
                  </a:lnTo>
                  <a:lnTo>
                    <a:pt x="11877" y="7650"/>
                  </a:lnTo>
                  <a:cubicBezTo>
                    <a:pt x="12371" y="7650"/>
                    <a:pt x="12773" y="8053"/>
                    <a:pt x="12773" y="8550"/>
                  </a:cubicBezTo>
                  <a:cubicBezTo>
                    <a:pt x="12773" y="9047"/>
                    <a:pt x="12371" y="9450"/>
                    <a:pt x="11877" y="9450"/>
                  </a:cubicBezTo>
                  <a:close/>
                </a:path>
              </a:pathLst>
            </a:custGeom>
            <a:solidFill>
              <a:schemeClr val="accent2"/>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bg1"/>
                </a:solidFill>
              </a:endParaRPr>
            </a:p>
          </p:txBody>
        </p:sp>
      </p:grpSp>
      <p:sp>
        <p:nvSpPr>
          <p:cNvPr id="231" name="Graphic 72"/>
          <p:cNvSpPr/>
          <p:nvPr/>
        </p:nvSpPr>
        <p:spPr>
          <a:xfrm>
            <a:off x="10847602" y="6404403"/>
            <a:ext cx="272983" cy="250234"/>
          </a:xfrm>
          <a:custGeom>
            <a:avLst/>
            <a:gdLst/>
            <a:ahLst/>
            <a:cxnLst>
              <a:cxn ang="0">
                <a:pos x="wd2" y="hd2"/>
              </a:cxn>
              <a:cxn ang="5400000">
                <a:pos x="wd2" y="hd2"/>
              </a:cxn>
              <a:cxn ang="10800000">
                <a:pos x="wd2" y="hd2"/>
              </a:cxn>
              <a:cxn ang="16200000">
                <a:pos x="wd2" y="hd2"/>
              </a:cxn>
            </a:cxnLst>
            <a:rect l="0" t="0" r="r" b="b"/>
            <a:pathLst>
              <a:path w="21600" h="21600" extrusionOk="0">
                <a:moveTo>
                  <a:pt x="15643" y="0"/>
                </a:moveTo>
                <a:cubicBezTo>
                  <a:pt x="13694" y="0"/>
                  <a:pt x="11902" y="1028"/>
                  <a:pt x="10800" y="2703"/>
                </a:cubicBezTo>
                <a:cubicBezTo>
                  <a:pt x="9698" y="1028"/>
                  <a:pt x="7906" y="0"/>
                  <a:pt x="5957" y="0"/>
                </a:cubicBezTo>
                <a:cubicBezTo>
                  <a:pt x="2673" y="0"/>
                  <a:pt x="0" y="2910"/>
                  <a:pt x="0" y="6487"/>
                </a:cubicBezTo>
                <a:cubicBezTo>
                  <a:pt x="0" y="12850"/>
                  <a:pt x="8905" y="20438"/>
                  <a:pt x="9706" y="21107"/>
                </a:cubicBezTo>
                <a:cubicBezTo>
                  <a:pt x="9992" y="21421"/>
                  <a:pt x="10386" y="21600"/>
                  <a:pt x="10800" y="21600"/>
                </a:cubicBezTo>
                <a:cubicBezTo>
                  <a:pt x="11214" y="21600"/>
                  <a:pt x="11608" y="21421"/>
                  <a:pt x="11894" y="21107"/>
                </a:cubicBezTo>
                <a:cubicBezTo>
                  <a:pt x="12695" y="20438"/>
                  <a:pt x="21600" y="12850"/>
                  <a:pt x="21600" y="6487"/>
                </a:cubicBezTo>
                <a:cubicBezTo>
                  <a:pt x="21600" y="2910"/>
                  <a:pt x="18927" y="0"/>
                  <a:pt x="15643" y="0"/>
                </a:cubicBezTo>
                <a:close/>
              </a:path>
            </a:pathLst>
          </a:custGeom>
          <a:solidFill>
            <a:schemeClr val="accent3"/>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232" name="Graphic 117"/>
          <p:cNvSpPr/>
          <p:nvPr/>
        </p:nvSpPr>
        <p:spPr>
          <a:xfrm>
            <a:off x="10848847" y="9180958"/>
            <a:ext cx="270494" cy="259724"/>
          </a:xfrm>
          <a:custGeom>
            <a:avLst/>
            <a:gdLst/>
            <a:ahLst/>
            <a:cxnLst>
              <a:cxn ang="0">
                <a:pos x="wd2" y="hd2"/>
              </a:cxn>
              <a:cxn ang="5400000">
                <a:pos x="wd2" y="hd2"/>
              </a:cxn>
              <a:cxn ang="10800000">
                <a:pos x="wd2" y="hd2"/>
              </a:cxn>
              <a:cxn ang="16200000">
                <a:pos x="wd2" y="hd2"/>
              </a:cxn>
            </a:cxnLst>
            <a:rect l="0" t="0" r="r" b="b"/>
            <a:pathLst>
              <a:path w="21430" h="21524" extrusionOk="0">
                <a:moveTo>
                  <a:pt x="21374" y="8133"/>
                </a:moveTo>
                <a:cubicBezTo>
                  <a:pt x="21233" y="7678"/>
                  <a:pt x="20848" y="7356"/>
                  <a:pt x="20394" y="7313"/>
                </a:cubicBezTo>
                <a:lnTo>
                  <a:pt x="14208" y="6724"/>
                </a:lnTo>
                <a:lnTo>
                  <a:pt x="11763" y="725"/>
                </a:lnTo>
                <a:cubicBezTo>
                  <a:pt x="11583" y="284"/>
                  <a:pt x="11172" y="0"/>
                  <a:pt x="10715" y="0"/>
                </a:cubicBezTo>
                <a:cubicBezTo>
                  <a:pt x="10258" y="0"/>
                  <a:pt x="9847" y="284"/>
                  <a:pt x="9668" y="725"/>
                </a:cubicBezTo>
                <a:lnTo>
                  <a:pt x="7223" y="6724"/>
                </a:lnTo>
                <a:lnTo>
                  <a:pt x="1036" y="7313"/>
                </a:lnTo>
                <a:cubicBezTo>
                  <a:pt x="582" y="7357"/>
                  <a:pt x="198" y="7679"/>
                  <a:pt x="56" y="8133"/>
                </a:cubicBezTo>
                <a:cubicBezTo>
                  <a:pt x="-85" y="8588"/>
                  <a:pt x="45" y="9086"/>
                  <a:pt x="388" y="9402"/>
                </a:cubicBezTo>
                <a:lnTo>
                  <a:pt x="5065" y="13699"/>
                </a:lnTo>
                <a:lnTo>
                  <a:pt x="3686" y="20064"/>
                </a:lnTo>
                <a:cubicBezTo>
                  <a:pt x="3585" y="20532"/>
                  <a:pt x="3758" y="21016"/>
                  <a:pt x="4129" y="21297"/>
                </a:cubicBezTo>
                <a:cubicBezTo>
                  <a:pt x="4328" y="21448"/>
                  <a:pt x="4562" y="21524"/>
                  <a:pt x="4797" y="21524"/>
                </a:cubicBezTo>
                <a:cubicBezTo>
                  <a:pt x="4998" y="21524"/>
                  <a:pt x="5200" y="21468"/>
                  <a:pt x="5381" y="21355"/>
                </a:cubicBezTo>
                <a:lnTo>
                  <a:pt x="10715" y="18012"/>
                </a:lnTo>
                <a:lnTo>
                  <a:pt x="16048" y="21355"/>
                </a:lnTo>
                <a:cubicBezTo>
                  <a:pt x="16440" y="21600"/>
                  <a:pt x="16932" y="21578"/>
                  <a:pt x="17301" y="21297"/>
                </a:cubicBezTo>
                <a:cubicBezTo>
                  <a:pt x="17672" y="21016"/>
                  <a:pt x="17845" y="20532"/>
                  <a:pt x="17744" y="20064"/>
                </a:cubicBezTo>
                <a:lnTo>
                  <a:pt x="16365" y="13699"/>
                </a:lnTo>
                <a:lnTo>
                  <a:pt x="21042" y="9402"/>
                </a:lnTo>
                <a:cubicBezTo>
                  <a:pt x="21385" y="9086"/>
                  <a:pt x="21515" y="8589"/>
                  <a:pt x="21374" y="8133"/>
                </a:cubicBezTo>
                <a:close/>
              </a:path>
            </a:pathLst>
          </a:custGeom>
          <a:solidFill>
            <a:schemeClr val="accent1"/>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
        <p:nvSpPr>
          <p:cNvPr id="233" name="Freeform 20"/>
          <p:cNvSpPr/>
          <p:nvPr/>
        </p:nvSpPr>
        <p:spPr>
          <a:xfrm>
            <a:off x="10850655" y="10561675"/>
            <a:ext cx="283141" cy="2831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moveTo>
                  <a:pt x="17090" y="9040"/>
                </a:moveTo>
                <a:lnTo>
                  <a:pt x="16112" y="14739"/>
                </a:lnTo>
                <a:cubicBezTo>
                  <a:pt x="16056" y="15063"/>
                  <a:pt x="15775" y="15300"/>
                  <a:pt x="15447" y="15300"/>
                </a:cubicBezTo>
                <a:lnTo>
                  <a:pt x="6153" y="15300"/>
                </a:lnTo>
                <a:cubicBezTo>
                  <a:pt x="5825" y="15300"/>
                  <a:pt x="5544" y="15063"/>
                  <a:pt x="5488" y="14739"/>
                </a:cubicBezTo>
                <a:lnTo>
                  <a:pt x="4510" y="9040"/>
                </a:lnTo>
                <a:cubicBezTo>
                  <a:pt x="4467" y="8790"/>
                  <a:pt x="4568" y="8537"/>
                  <a:pt x="4770" y="8385"/>
                </a:cubicBezTo>
                <a:cubicBezTo>
                  <a:pt x="4973" y="8232"/>
                  <a:pt x="5242" y="8208"/>
                  <a:pt x="5471" y="8319"/>
                </a:cubicBezTo>
                <a:lnTo>
                  <a:pt x="8076" y="9587"/>
                </a:lnTo>
                <a:lnTo>
                  <a:pt x="10210" y="5747"/>
                </a:lnTo>
                <a:cubicBezTo>
                  <a:pt x="10448" y="5317"/>
                  <a:pt x="11153" y="5317"/>
                  <a:pt x="11390" y="5747"/>
                </a:cubicBezTo>
                <a:lnTo>
                  <a:pt x="13525" y="9587"/>
                </a:lnTo>
                <a:lnTo>
                  <a:pt x="16130" y="8319"/>
                </a:lnTo>
                <a:cubicBezTo>
                  <a:pt x="16358" y="8208"/>
                  <a:pt x="16628" y="8232"/>
                  <a:pt x="16831" y="8385"/>
                </a:cubicBezTo>
                <a:cubicBezTo>
                  <a:pt x="17032" y="8537"/>
                  <a:pt x="17133" y="8790"/>
                  <a:pt x="17090" y="9040"/>
                </a:cubicBezTo>
                <a:close/>
              </a:path>
            </a:pathLst>
          </a:custGeom>
          <a:solidFill>
            <a:schemeClr val="accent2"/>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solidFill>
                <a:schemeClr val="bg1"/>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p:cNvSpPr/>
          <p:nvPr/>
        </p:nvSpPr>
        <p:spPr>
          <a:xfrm>
            <a:off x="7496571" y="1499393"/>
            <a:ext cx="9390858" cy="13835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315" y="21600"/>
                </a:lnTo>
                <a:lnTo>
                  <a:pt x="20285" y="21600"/>
                </a:lnTo>
                <a:lnTo>
                  <a:pt x="21600" y="0"/>
                </a:ln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236" name="Shape"/>
          <p:cNvSpPr/>
          <p:nvPr/>
        </p:nvSpPr>
        <p:spPr>
          <a:xfrm>
            <a:off x="8119268" y="3005534"/>
            <a:ext cx="8145464" cy="13589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90" y="21600"/>
                </a:lnTo>
                <a:lnTo>
                  <a:pt x="20110" y="21600"/>
                </a:lnTo>
                <a:lnTo>
                  <a:pt x="21600" y="0"/>
                </a:lnTo>
                <a:lnTo>
                  <a:pt x="0" y="0"/>
                </a:lnTo>
                <a:close/>
              </a:path>
            </a:pathLst>
          </a:custGeom>
          <a:solidFill>
            <a:schemeClr val="accent1"/>
          </a:solidFill>
          <a:ln w="12700">
            <a:miter lim="400000"/>
          </a:ln>
        </p:spPr>
        <p:txBody>
          <a:bodyPr lIns="0" tIns="0" rIns="0" bIns="0" anchor="ctr"/>
          <a:lstStyle/>
          <a:p>
            <a:pPr>
              <a:defRPr>
                <a:solidFill>
                  <a:srgbClr val="525455"/>
                </a:solidFill>
              </a:defRPr>
            </a:pPr>
            <a:endParaRPr/>
          </a:p>
        </p:txBody>
      </p:sp>
      <p:sp>
        <p:nvSpPr>
          <p:cNvPr id="237" name="Shape"/>
          <p:cNvSpPr/>
          <p:nvPr/>
        </p:nvSpPr>
        <p:spPr>
          <a:xfrm>
            <a:off x="8731646" y="4487068"/>
            <a:ext cx="6920708" cy="13251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11" y="21600"/>
                </a:lnTo>
                <a:lnTo>
                  <a:pt x="19889" y="21600"/>
                </a:lnTo>
                <a:lnTo>
                  <a:pt x="21600" y="0"/>
                </a:lnTo>
                <a:lnTo>
                  <a:pt x="0" y="0"/>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238" name="Shape"/>
          <p:cNvSpPr/>
          <p:nvPr/>
        </p:nvSpPr>
        <p:spPr>
          <a:xfrm>
            <a:off x="9330134" y="5934868"/>
            <a:ext cx="5723732" cy="13251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068" y="21600"/>
                </a:lnTo>
                <a:lnTo>
                  <a:pt x="19532" y="21600"/>
                </a:lnTo>
                <a:lnTo>
                  <a:pt x="21600" y="0"/>
                </a:lnTo>
                <a:lnTo>
                  <a:pt x="0" y="0"/>
                </a:lnTo>
                <a:close/>
              </a:path>
            </a:pathLst>
          </a:custGeom>
          <a:solidFill>
            <a:schemeClr val="accent2"/>
          </a:solidFill>
          <a:ln w="12700">
            <a:miter lim="400000"/>
          </a:ln>
        </p:spPr>
        <p:txBody>
          <a:bodyPr lIns="0" tIns="0" rIns="0" bIns="0" anchor="ctr"/>
          <a:lstStyle/>
          <a:p>
            <a:pPr>
              <a:defRPr>
                <a:solidFill>
                  <a:srgbClr val="525455"/>
                </a:solidFill>
              </a:defRPr>
            </a:pPr>
            <a:endParaRPr/>
          </a:p>
        </p:txBody>
      </p:sp>
      <p:sp>
        <p:nvSpPr>
          <p:cNvPr id="239" name="Shape"/>
          <p:cNvSpPr/>
          <p:nvPr/>
        </p:nvSpPr>
        <p:spPr>
          <a:xfrm>
            <a:off x="9929018" y="7382668"/>
            <a:ext cx="4525964" cy="12406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447" y="21600"/>
                </a:lnTo>
                <a:lnTo>
                  <a:pt x="19153" y="21600"/>
                </a:lnTo>
                <a:lnTo>
                  <a:pt x="21600" y="0"/>
                </a:lnTo>
                <a:lnTo>
                  <a:pt x="0" y="0"/>
                </a:lnTo>
                <a:close/>
              </a:path>
            </a:pathLst>
          </a:custGeom>
          <a:solidFill>
            <a:schemeClr val="accent3"/>
          </a:solidFill>
          <a:ln w="12700">
            <a:miter lim="400000"/>
          </a:ln>
        </p:spPr>
        <p:txBody>
          <a:bodyPr lIns="0" tIns="0" rIns="0" bIns="0" anchor="ctr"/>
          <a:lstStyle/>
          <a:p>
            <a:pPr>
              <a:defRPr>
                <a:solidFill>
                  <a:srgbClr val="525455"/>
                </a:solidFill>
              </a:defRPr>
            </a:pPr>
            <a:endParaRPr/>
          </a:p>
        </p:txBody>
      </p:sp>
      <p:sp>
        <p:nvSpPr>
          <p:cNvPr id="240" name="Shape"/>
          <p:cNvSpPr/>
          <p:nvPr/>
        </p:nvSpPr>
        <p:spPr>
          <a:xfrm>
            <a:off x="10492581" y="8745934"/>
            <a:ext cx="3398838" cy="14267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748" y="21600"/>
                </a:lnTo>
                <a:lnTo>
                  <a:pt x="17852" y="21600"/>
                </a:lnTo>
                <a:lnTo>
                  <a:pt x="21600" y="0"/>
                </a:lnTo>
                <a:lnTo>
                  <a:pt x="0" y="0"/>
                </a:lnTo>
                <a:close/>
              </a:path>
            </a:pathLst>
          </a:custGeom>
          <a:solidFill>
            <a:schemeClr val="accent3"/>
          </a:solidFill>
          <a:ln w="12700">
            <a:miter lim="400000"/>
          </a:ln>
        </p:spPr>
        <p:txBody>
          <a:bodyPr lIns="0" tIns="0" rIns="0" bIns="0" anchor="ctr"/>
          <a:lstStyle/>
          <a:p>
            <a:pPr>
              <a:defRPr>
                <a:solidFill>
                  <a:srgbClr val="525455"/>
                </a:solidFill>
              </a:defRPr>
            </a:pPr>
            <a:endParaRPr/>
          </a:p>
        </p:txBody>
      </p:sp>
      <p:sp>
        <p:nvSpPr>
          <p:cNvPr id="241" name="Shape"/>
          <p:cNvSpPr/>
          <p:nvPr/>
        </p:nvSpPr>
        <p:spPr>
          <a:xfrm>
            <a:off x="11133137" y="10295334"/>
            <a:ext cx="2117726" cy="13886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853" y="21600"/>
                </a:lnTo>
                <a:lnTo>
                  <a:pt x="15747" y="21600"/>
                </a:lnTo>
                <a:lnTo>
                  <a:pt x="21600" y="0"/>
                </a:lnTo>
                <a:lnTo>
                  <a:pt x="0" y="0"/>
                </a:lnTo>
                <a:close/>
              </a:path>
            </a:pathLst>
          </a:custGeom>
          <a:solidFill>
            <a:schemeClr val="accent4"/>
          </a:solidFill>
          <a:ln w="12700">
            <a:miter lim="400000"/>
          </a:ln>
        </p:spPr>
        <p:txBody>
          <a:bodyPr lIns="0" tIns="0" rIns="0" bIns="0" anchor="ctr"/>
          <a:lstStyle/>
          <a:p>
            <a:pPr>
              <a:defRPr>
                <a:solidFill>
                  <a:srgbClr val="525455"/>
                </a:solidFill>
              </a:defRPr>
            </a:pPr>
            <a:endParaRPr/>
          </a:p>
        </p:txBody>
      </p:sp>
      <p:sp>
        <p:nvSpPr>
          <p:cNvPr id="242" name="Arrow"/>
          <p:cNvSpPr/>
          <p:nvPr/>
        </p:nvSpPr>
        <p:spPr>
          <a:xfrm rot="5400000">
            <a:off x="6767066" y="4574831"/>
            <a:ext cx="10833128" cy="2070589"/>
          </a:xfrm>
          <a:prstGeom prst="rightArrow">
            <a:avLst>
              <a:gd name="adj1" fmla="val 58520"/>
              <a:gd name="adj2" fmla="val 127960"/>
            </a:avLst>
          </a:prstGeom>
          <a:solidFill>
            <a:srgbClr val="FCFFFF"/>
          </a:solidFill>
          <a:ln w="12700">
            <a:miter lim="400000"/>
          </a:ln>
        </p:spPr>
        <p:txBody>
          <a:bodyPr lIns="0" tIns="0" rIns="0" bIns="0" anchor="ctr"/>
          <a:lstStyle/>
          <a:p>
            <a:endParaRPr/>
          </a:p>
        </p:txBody>
      </p:sp>
      <p:sp>
        <p:nvSpPr>
          <p:cNvPr id="24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244" name="Line"/>
          <p:cNvSpPr/>
          <p:nvPr/>
        </p:nvSpPr>
        <p:spPr>
          <a:xfrm>
            <a:off x="5154514" y="1451288"/>
            <a:ext cx="14095793" cy="0"/>
          </a:xfrm>
          <a:prstGeom prst="line">
            <a:avLst/>
          </a:prstGeom>
          <a:ln w="25400">
            <a:solidFill>
              <a:srgbClr val="C3C5BE"/>
            </a:solidFill>
            <a:custDash>
              <a:ds d="200000" sp="200000"/>
            </a:custDash>
            <a:miter lim="400000"/>
          </a:ln>
        </p:spPr>
        <p:txBody>
          <a:bodyPr lIns="45718" tIns="45718" rIns="45718" bIns="45718"/>
          <a:lstStyle/>
          <a:p>
            <a:pPr>
              <a:defRPr>
                <a:solidFill>
                  <a:srgbClr val="525455"/>
                </a:solidFill>
              </a:defRPr>
            </a:pPr>
            <a:endParaRPr/>
          </a:p>
        </p:txBody>
      </p:sp>
      <p:sp>
        <p:nvSpPr>
          <p:cNvPr id="245" name="Line"/>
          <p:cNvSpPr/>
          <p:nvPr/>
        </p:nvSpPr>
        <p:spPr>
          <a:xfrm>
            <a:off x="8802127" y="10232461"/>
            <a:ext cx="6819677"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246" name="Line"/>
          <p:cNvSpPr/>
          <p:nvPr/>
        </p:nvSpPr>
        <p:spPr>
          <a:xfrm>
            <a:off x="9551726" y="11747994"/>
            <a:ext cx="5301752" cy="0"/>
          </a:xfrm>
          <a:prstGeom prst="line">
            <a:avLst/>
          </a:prstGeom>
          <a:ln w="25400">
            <a:solidFill>
              <a:srgbClr val="C3C5BE"/>
            </a:solidFill>
            <a:custDash>
              <a:ds d="200000" sp="200000"/>
            </a:custDash>
            <a:miter lim="400000"/>
          </a:ln>
        </p:spPr>
        <p:txBody>
          <a:bodyPr lIns="45718" tIns="45718" rIns="45718" bIns="45718"/>
          <a:lstStyle/>
          <a:p>
            <a:pPr>
              <a:defRPr>
                <a:solidFill>
                  <a:srgbClr val="525455"/>
                </a:solidFill>
              </a:defRPr>
            </a:pPr>
            <a:endParaRPr/>
          </a:p>
        </p:txBody>
      </p:sp>
      <p:sp>
        <p:nvSpPr>
          <p:cNvPr id="247" name="Line"/>
          <p:cNvSpPr/>
          <p:nvPr/>
        </p:nvSpPr>
        <p:spPr>
          <a:xfrm>
            <a:off x="8150194" y="8683061"/>
            <a:ext cx="8121587"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248" name="Line"/>
          <p:cNvSpPr/>
          <p:nvPr/>
        </p:nvSpPr>
        <p:spPr>
          <a:xfrm>
            <a:off x="7599860" y="7319928"/>
            <a:ext cx="9236559"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249" name="Line"/>
          <p:cNvSpPr/>
          <p:nvPr/>
        </p:nvSpPr>
        <p:spPr>
          <a:xfrm>
            <a:off x="6981794" y="5872128"/>
            <a:ext cx="10422746"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250" name="Line"/>
          <p:cNvSpPr/>
          <p:nvPr/>
        </p:nvSpPr>
        <p:spPr>
          <a:xfrm>
            <a:off x="6448394" y="4424328"/>
            <a:ext cx="11569381"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251" name="Line"/>
          <p:cNvSpPr/>
          <p:nvPr/>
        </p:nvSpPr>
        <p:spPr>
          <a:xfrm>
            <a:off x="5779527" y="2942661"/>
            <a:ext cx="12852293" cy="0"/>
          </a:xfrm>
          <a:prstGeom prst="line">
            <a:avLst/>
          </a:prstGeom>
          <a:ln w="25400">
            <a:solidFill>
              <a:srgbClr val="A7A7A7"/>
            </a:solidFill>
            <a:custDash>
              <a:ds d="200000" sp="200000"/>
            </a:custDash>
            <a:miter lim="400000"/>
          </a:ln>
        </p:spPr>
        <p:txBody>
          <a:bodyPr lIns="45718" tIns="45718" rIns="45718" bIns="45718"/>
          <a:lstStyle/>
          <a:p>
            <a:pPr>
              <a:defRPr>
                <a:solidFill>
                  <a:srgbClr val="525455"/>
                </a:solidFill>
              </a:defRPr>
            </a:pPr>
            <a:endParaRPr/>
          </a:p>
        </p:txBody>
      </p:sp>
      <p:sp>
        <p:nvSpPr>
          <p:cNvPr id="252" name="Venn diagram"/>
          <p:cNvSpPr txBox="1"/>
          <p:nvPr/>
        </p:nvSpPr>
        <p:spPr>
          <a:xfrm>
            <a:off x="10893955" y="11841623"/>
            <a:ext cx="258061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000">
                <a:solidFill>
                  <a:srgbClr val="000000"/>
                </a:solidFill>
              </a:defRPr>
            </a:lvl1pPr>
          </a:lstStyle>
          <a:p>
            <a:r>
              <a:rPr>
                <a:solidFill>
                  <a:schemeClr val="tx1"/>
                </a:solidFill>
              </a:rPr>
              <a:t>Conversion</a:t>
            </a:r>
          </a:p>
        </p:txBody>
      </p:sp>
      <p:sp>
        <p:nvSpPr>
          <p:cNvPr id="25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424215" y="1996393"/>
            <a:ext cx="178493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Checklists</a:t>
            </a:r>
          </a:p>
        </p:txBody>
      </p:sp>
      <p:sp>
        <p:nvSpPr>
          <p:cNvPr id="25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974548" y="3448297"/>
            <a:ext cx="1784933"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White papers</a:t>
            </a:r>
          </a:p>
        </p:txBody>
      </p:sp>
      <p:sp>
        <p:nvSpPr>
          <p:cNvPr id="25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6660348" y="4921497"/>
            <a:ext cx="231522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Industry Report</a:t>
            </a:r>
          </a:p>
        </p:txBody>
      </p:sp>
      <p:sp>
        <p:nvSpPr>
          <p:cNvPr id="25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210682" y="6381997"/>
            <a:ext cx="178493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Webinars</a:t>
            </a:r>
          </a:p>
        </p:txBody>
      </p:sp>
      <p:sp>
        <p:nvSpPr>
          <p:cNvPr id="25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7828749" y="7796717"/>
            <a:ext cx="178493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Case studies</a:t>
            </a:r>
          </a:p>
        </p:txBody>
      </p:sp>
      <p:sp>
        <p:nvSpPr>
          <p:cNvPr id="25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8412948" y="9226926"/>
            <a:ext cx="1784932"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ROI Calculators</a:t>
            </a:r>
          </a:p>
        </p:txBody>
      </p:sp>
      <p:sp>
        <p:nvSpPr>
          <p:cNvPr id="25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047948" y="10793260"/>
            <a:ext cx="231522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Testimonials</a:t>
            </a:r>
          </a:p>
        </p:txBody>
      </p:sp>
      <p:sp>
        <p:nvSpPr>
          <p:cNvPr id="26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048448" y="10793260"/>
            <a:ext cx="2315224"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Reviews</a:t>
            </a:r>
          </a:p>
        </p:txBody>
      </p:sp>
      <p:sp>
        <p:nvSpPr>
          <p:cNvPr id="26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3905551" y="9226926"/>
            <a:ext cx="2117726"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Product demos</a:t>
            </a:r>
          </a:p>
        </p:txBody>
      </p:sp>
      <p:sp>
        <p:nvSpPr>
          <p:cNvPr id="262"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4839362" y="7796717"/>
            <a:ext cx="178493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Buyer guides</a:t>
            </a:r>
          </a:p>
        </p:txBody>
      </p:sp>
      <p:sp>
        <p:nvSpPr>
          <p:cNvPr id="263"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406414" y="6381997"/>
            <a:ext cx="178493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Videos</a:t>
            </a:r>
          </a:p>
        </p:txBody>
      </p:sp>
      <p:sp>
        <p:nvSpPr>
          <p:cNvPr id="264"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994690" y="4921497"/>
            <a:ext cx="1784932"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Blog posts</a:t>
            </a:r>
          </a:p>
        </p:txBody>
      </p:sp>
      <p:sp>
        <p:nvSpPr>
          <p:cNvPr id="265"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229164" y="3448297"/>
            <a:ext cx="2117726"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a:solidFill>
                  <a:schemeClr val="tx2"/>
                </a:solidFill>
              </a:rPr>
              <a:t>Infographics</a:t>
            </a:r>
          </a:p>
        </p:txBody>
      </p:sp>
      <p:sp>
        <p:nvSpPr>
          <p:cNvPr id="26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864164" y="1996393"/>
            <a:ext cx="2117726"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r">
              <a:defRPr sz="2000">
                <a:solidFill>
                  <a:srgbClr val="535353"/>
                </a:solidFill>
                <a:latin typeface="+mn-lt"/>
                <a:ea typeface="+mn-ea"/>
                <a:cs typeface="+mn-cs"/>
                <a:sym typeface="DM Sans Regular"/>
              </a:defRPr>
            </a:lvl1pPr>
          </a:lstStyle>
          <a:p>
            <a:r>
              <a:rPr dirty="0">
                <a:solidFill>
                  <a:schemeClr val="tx2"/>
                </a:solidFill>
              </a:rPr>
              <a:t>Viral content</a:t>
            </a:r>
          </a:p>
        </p:txBody>
      </p:sp>
      <p:sp>
        <p:nvSpPr>
          <p:cNvPr id="267" name="Line"/>
          <p:cNvSpPr/>
          <p:nvPr/>
        </p:nvSpPr>
        <p:spPr>
          <a:xfrm rot="10800000">
            <a:off x="4288639" y="1442085"/>
            <a:ext cx="5158791" cy="10300836"/>
          </a:xfrm>
          <a:custGeom>
            <a:avLst/>
            <a:gdLst/>
            <a:ahLst/>
            <a:cxnLst>
              <a:cxn ang="0">
                <a:pos x="wd2" y="hd2"/>
              </a:cxn>
              <a:cxn ang="5400000">
                <a:pos x="wd2" y="hd2"/>
              </a:cxn>
              <a:cxn ang="10800000">
                <a:pos x="wd2" y="hd2"/>
              </a:cxn>
              <a:cxn ang="16200000">
                <a:pos x="wd2" y="hd2"/>
              </a:cxn>
            </a:cxnLst>
            <a:rect l="0" t="0" r="r" b="b"/>
            <a:pathLst>
              <a:path w="21600" h="21593" extrusionOk="0">
                <a:moveTo>
                  <a:pt x="18454" y="21592"/>
                </a:moveTo>
                <a:lnTo>
                  <a:pt x="19879" y="21592"/>
                </a:lnTo>
                <a:cubicBezTo>
                  <a:pt x="20114" y="21600"/>
                  <a:pt x="20345" y="21556"/>
                  <a:pt x="20510" y="21471"/>
                </a:cubicBezTo>
                <a:cubicBezTo>
                  <a:pt x="20645" y="21403"/>
                  <a:pt x="20726" y="21312"/>
                  <a:pt x="20738" y="21216"/>
                </a:cubicBezTo>
                <a:lnTo>
                  <a:pt x="20738" y="11292"/>
                </a:lnTo>
                <a:cubicBezTo>
                  <a:pt x="20754" y="11181"/>
                  <a:pt x="20841" y="11076"/>
                  <a:pt x="20985" y="10993"/>
                </a:cubicBezTo>
                <a:cubicBezTo>
                  <a:pt x="21143" y="10901"/>
                  <a:pt x="21361" y="10840"/>
                  <a:pt x="21600" y="10820"/>
                </a:cubicBezTo>
                <a:cubicBezTo>
                  <a:pt x="21393" y="10817"/>
                  <a:pt x="21194" y="10779"/>
                  <a:pt x="21037" y="10711"/>
                </a:cubicBezTo>
                <a:cubicBezTo>
                  <a:pt x="20840" y="10625"/>
                  <a:pt x="20726" y="10500"/>
                  <a:pt x="20727" y="10369"/>
                </a:cubicBezTo>
                <a:lnTo>
                  <a:pt x="20727" y="407"/>
                </a:lnTo>
                <a:cubicBezTo>
                  <a:pt x="20734" y="302"/>
                  <a:pt x="20656" y="200"/>
                  <a:pt x="20511" y="123"/>
                </a:cubicBezTo>
                <a:cubicBezTo>
                  <a:pt x="20367" y="47"/>
                  <a:pt x="20167" y="3"/>
                  <a:pt x="19957" y="0"/>
                </a:cubicBezTo>
                <a:lnTo>
                  <a:pt x="0" y="0"/>
                </a:lnTo>
              </a:path>
            </a:pathLst>
          </a:custGeom>
          <a:ln w="38100">
            <a:solidFill>
              <a:srgbClr val="A7A7A7"/>
            </a:solidFill>
            <a:miter lim="400000"/>
          </a:ln>
        </p:spPr>
        <p:txBody>
          <a:bodyPr lIns="0" tIns="0" rIns="0" bIns="0" anchor="ctr"/>
          <a:lstStyle/>
          <a:p>
            <a:pPr>
              <a:defRPr sz="3200">
                <a:solidFill>
                  <a:srgbClr val="FFFFFF"/>
                </a:solidFill>
              </a:defRPr>
            </a:pPr>
            <a:endParaRPr/>
          </a:p>
        </p:txBody>
      </p:sp>
      <p:sp>
        <p:nvSpPr>
          <p:cNvPr id="268" name="Line"/>
          <p:cNvSpPr/>
          <p:nvPr/>
        </p:nvSpPr>
        <p:spPr>
          <a:xfrm rot="10800000" flipH="1">
            <a:off x="15007439" y="1447033"/>
            <a:ext cx="5158791" cy="10300837"/>
          </a:xfrm>
          <a:custGeom>
            <a:avLst/>
            <a:gdLst/>
            <a:ahLst/>
            <a:cxnLst>
              <a:cxn ang="0">
                <a:pos x="wd2" y="hd2"/>
              </a:cxn>
              <a:cxn ang="5400000">
                <a:pos x="wd2" y="hd2"/>
              </a:cxn>
              <a:cxn ang="10800000">
                <a:pos x="wd2" y="hd2"/>
              </a:cxn>
              <a:cxn ang="16200000">
                <a:pos x="wd2" y="hd2"/>
              </a:cxn>
            </a:cxnLst>
            <a:rect l="0" t="0" r="r" b="b"/>
            <a:pathLst>
              <a:path w="21600" h="21593" extrusionOk="0">
                <a:moveTo>
                  <a:pt x="18454" y="21592"/>
                </a:moveTo>
                <a:lnTo>
                  <a:pt x="19879" y="21592"/>
                </a:lnTo>
                <a:cubicBezTo>
                  <a:pt x="20114" y="21600"/>
                  <a:pt x="20345" y="21556"/>
                  <a:pt x="20510" y="21471"/>
                </a:cubicBezTo>
                <a:cubicBezTo>
                  <a:pt x="20645" y="21403"/>
                  <a:pt x="20726" y="21312"/>
                  <a:pt x="20738" y="21216"/>
                </a:cubicBezTo>
                <a:lnTo>
                  <a:pt x="20738" y="11292"/>
                </a:lnTo>
                <a:cubicBezTo>
                  <a:pt x="20754" y="11181"/>
                  <a:pt x="20841" y="11076"/>
                  <a:pt x="20985" y="10993"/>
                </a:cubicBezTo>
                <a:cubicBezTo>
                  <a:pt x="21143" y="10901"/>
                  <a:pt x="21361" y="10840"/>
                  <a:pt x="21600" y="10820"/>
                </a:cubicBezTo>
                <a:cubicBezTo>
                  <a:pt x="21393" y="10817"/>
                  <a:pt x="21194" y="10779"/>
                  <a:pt x="21037" y="10711"/>
                </a:cubicBezTo>
                <a:cubicBezTo>
                  <a:pt x="20840" y="10625"/>
                  <a:pt x="20726" y="10500"/>
                  <a:pt x="20727" y="10369"/>
                </a:cubicBezTo>
                <a:lnTo>
                  <a:pt x="20727" y="407"/>
                </a:lnTo>
                <a:cubicBezTo>
                  <a:pt x="20734" y="302"/>
                  <a:pt x="20656" y="200"/>
                  <a:pt x="20511" y="123"/>
                </a:cubicBezTo>
                <a:cubicBezTo>
                  <a:pt x="20367" y="47"/>
                  <a:pt x="20167" y="3"/>
                  <a:pt x="19957" y="0"/>
                </a:cubicBezTo>
                <a:lnTo>
                  <a:pt x="0" y="0"/>
                </a:lnTo>
              </a:path>
            </a:pathLst>
          </a:custGeom>
          <a:ln w="38100">
            <a:solidFill>
              <a:srgbClr val="A7A7A7"/>
            </a:solidFill>
            <a:miter lim="400000"/>
          </a:ln>
        </p:spPr>
        <p:txBody>
          <a:bodyPr lIns="0" tIns="0" rIns="0" bIns="0" anchor="ctr"/>
          <a:lstStyle/>
          <a:p>
            <a:pPr>
              <a:defRPr sz="3200">
                <a:solidFill>
                  <a:srgbClr val="FFFFFF"/>
                </a:solidFill>
              </a:defRPr>
            </a:pPr>
            <a:endParaRPr/>
          </a:p>
        </p:txBody>
      </p:sp>
      <p:sp>
        <p:nvSpPr>
          <p:cNvPr id="269" name="Venn diagram"/>
          <p:cNvSpPr txBox="1"/>
          <p:nvPr/>
        </p:nvSpPr>
        <p:spPr>
          <a:xfrm rot="16200000">
            <a:off x="1206139" y="6040928"/>
            <a:ext cx="4664612"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000000"/>
                </a:solidFill>
              </a:defRPr>
            </a:lvl1pPr>
          </a:lstStyle>
          <a:p>
            <a:r>
              <a:rPr dirty="0">
                <a:solidFill>
                  <a:schemeClr val="tx1"/>
                </a:solidFill>
              </a:rPr>
              <a:t>Content for the B2B Buyer’s Journey</a:t>
            </a:r>
          </a:p>
        </p:txBody>
      </p:sp>
      <p:sp>
        <p:nvSpPr>
          <p:cNvPr id="270" name="Venn diagram"/>
          <p:cNvSpPr txBox="1"/>
          <p:nvPr/>
        </p:nvSpPr>
        <p:spPr>
          <a:xfrm rot="5400000">
            <a:off x="18544337" y="6040928"/>
            <a:ext cx="466461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a:solidFill>
                  <a:srgbClr val="000000"/>
                </a:solidFill>
              </a:defRPr>
            </a:lvl1pPr>
          </a:lstStyle>
          <a:p>
            <a:r>
              <a:rPr>
                <a:solidFill>
                  <a:schemeClr val="tx1"/>
                </a:solidFill>
              </a:rPr>
              <a:t>Content for the B2C Buyer’s Journey</a:t>
            </a:r>
          </a:p>
        </p:txBody>
      </p:sp>
      <p:grpSp>
        <p:nvGrpSpPr>
          <p:cNvPr id="275" name="Group"/>
          <p:cNvGrpSpPr/>
          <p:nvPr/>
        </p:nvGrpSpPr>
        <p:grpSpPr>
          <a:xfrm>
            <a:off x="10580452" y="1835420"/>
            <a:ext cx="3293514" cy="800465"/>
            <a:chOff x="0" y="0"/>
            <a:chExt cx="3293513" cy="800463"/>
          </a:xfrm>
        </p:grpSpPr>
        <p:sp>
          <p:nvSpPr>
            <p:cNvPr id="271" name="Rounded Rectangle"/>
            <p:cNvSpPr/>
            <p:nvPr/>
          </p:nvSpPr>
          <p:spPr>
            <a:xfrm>
              <a:off x="0" y="0"/>
              <a:ext cx="3293513" cy="800463"/>
            </a:xfrm>
            <a:prstGeom prst="roundRect">
              <a:avLst>
                <a:gd name="adj" fmla="val 50000"/>
              </a:avLst>
            </a:prstGeom>
            <a:solidFill>
              <a:schemeClr val="accent6">
                <a:lumOff val="16690"/>
              </a:schemeClr>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tx1"/>
                </a:solidFill>
              </a:endParaRPr>
            </a:p>
          </p:txBody>
        </p:sp>
        <p:sp>
          <p:nvSpPr>
            <p:cNvPr id="272" name="Venn diagram"/>
            <p:cNvSpPr txBox="1"/>
            <p:nvPr/>
          </p:nvSpPr>
          <p:spPr>
            <a:xfrm>
              <a:off x="1131112" y="120831"/>
              <a:ext cx="1996189" cy="4873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500">
                  <a:solidFill>
                    <a:srgbClr val="000000"/>
                  </a:solidFill>
                  <a:latin typeface="+mn-lt"/>
                  <a:ea typeface="+mn-ea"/>
                  <a:cs typeface="+mn-cs"/>
                  <a:sym typeface="DM Sans Regular"/>
                </a:defRPr>
              </a:lvl1pPr>
            </a:lstStyle>
            <a:p>
              <a:r>
                <a:rPr>
                  <a:solidFill>
                    <a:schemeClr val="tx1"/>
                  </a:solidFill>
                </a:rPr>
                <a:t>Attraction</a:t>
              </a:r>
            </a:p>
          </p:txBody>
        </p:sp>
        <p:sp>
          <p:nvSpPr>
            <p:cNvPr id="273" name="Circle"/>
            <p:cNvSpPr/>
            <p:nvPr/>
          </p:nvSpPr>
          <p:spPr>
            <a:xfrm>
              <a:off x="115792" y="118732"/>
              <a:ext cx="575699" cy="575699"/>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274" name="Graphic 124"/>
            <p:cNvSpPr/>
            <p:nvPr/>
          </p:nvSpPr>
          <p:spPr>
            <a:xfrm>
              <a:off x="308780" y="273778"/>
              <a:ext cx="219132" cy="250242"/>
            </a:xfrm>
            <a:custGeom>
              <a:avLst/>
              <a:gdLst/>
              <a:ahLst/>
              <a:cxnLst>
                <a:cxn ang="0">
                  <a:pos x="wd2" y="hd2"/>
                </a:cxn>
                <a:cxn ang="5400000">
                  <a:pos x="wd2" y="hd2"/>
                </a:cxn>
                <a:cxn ang="10800000">
                  <a:pos x="wd2" y="hd2"/>
                </a:cxn>
                <a:cxn ang="16200000">
                  <a:pos x="wd2" y="hd2"/>
                </a:cxn>
              </a:cxnLst>
              <a:rect l="0" t="0" r="r" b="b"/>
              <a:pathLst>
                <a:path w="21600" h="21600" extrusionOk="0">
                  <a:moveTo>
                    <a:pt x="1049" y="0"/>
                  </a:moveTo>
                  <a:cubicBezTo>
                    <a:pt x="480" y="0"/>
                    <a:pt x="0" y="398"/>
                    <a:pt x="0" y="895"/>
                  </a:cubicBezTo>
                  <a:lnTo>
                    <a:pt x="0" y="20705"/>
                  </a:lnTo>
                  <a:cubicBezTo>
                    <a:pt x="0" y="21202"/>
                    <a:pt x="480" y="21600"/>
                    <a:pt x="1049" y="21600"/>
                  </a:cubicBezTo>
                  <a:cubicBezTo>
                    <a:pt x="1618" y="21600"/>
                    <a:pt x="2071" y="21202"/>
                    <a:pt x="2071" y="20705"/>
                  </a:cubicBezTo>
                  <a:lnTo>
                    <a:pt x="2071" y="11707"/>
                  </a:lnTo>
                  <a:lnTo>
                    <a:pt x="12616" y="11707"/>
                  </a:lnTo>
                  <a:cubicBezTo>
                    <a:pt x="13608" y="11707"/>
                    <a:pt x="14418" y="10998"/>
                    <a:pt x="14418" y="10129"/>
                  </a:cubicBezTo>
                  <a:lnTo>
                    <a:pt x="14418" y="1578"/>
                  </a:lnTo>
                  <a:cubicBezTo>
                    <a:pt x="14418" y="709"/>
                    <a:pt x="13609" y="0"/>
                    <a:pt x="12616" y="0"/>
                  </a:cubicBezTo>
                  <a:lnTo>
                    <a:pt x="1802" y="0"/>
                  </a:lnTo>
                  <a:cubicBezTo>
                    <a:pt x="1674" y="0"/>
                    <a:pt x="1560" y="22"/>
                    <a:pt x="1453" y="71"/>
                  </a:cubicBezTo>
                  <a:cubicBezTo>
                    <a:pt x="1324" y="19"/>
                    <a:pt x="1200" y="0"/>
                    <a:pt x="1049" y="0"/>
                  </a:cubicBezTo>
                  <a:close/>
                  <a:moveTo>
                    <a:pt x="16462" y="3604"/>
                  </a:moveTo>
                  <a:lnTo>
                    <a:pt x="16462" y="10129"/>
                  </a:lnTo>
                  <a:cubicBezTo>
                    <a:pt x="16462" y="11991"/>
                    <a:pt x="14742" y="13497"/>
                    <a:pt x="12616" y="13497"/>
                  </a:cubicBezTo>
                  <a:lnTo>
                    <a:pt x="7720" y="13497"/>
                  </a:lnTo>
                  <a:lnTo>
                    <a:pt x="7720" y="13733"/>
                  </a:lnTo>
                  <a:cubicBezTo>
                    <a:pt x="7720" y="14602"/>
                    <a:pt x="8530" y="15311"/>
                    <a:pt x="9522" y="15311"/>
                  </a:cubicBezTo>
                  <a:lnTo>
                    <a:pt x="19825" y="15311"/>
                  </a:lnTo>
                  <a:cubicBezTo>
                    <a:pt x="20817" y="15311"/>
                    <a:pt x="21600" y="14602"/>
                    <a:pt x="21600" y="13733"/>
                  </a:cubicBezTo>
                  <a:lnTo>
                    <a:pt x="21600" y="5182"/>
                  </a:lnTo>
                  <a:cubicBezTo>
                    <a:pt x="21600" y="4313"/>
                    <a:pt x="20817" y="3604"/>
                    <a:pt x="19825" y="3604"/>
                  </a:cubicBezTo>
                  <a:lnTo>
                    <a:pt x="16462" y="3604"/>
                  </a:lnTo>
                  <a:close/>
                </a:path>
              </a:pathLst>
            </a:custGeom>
            <a:solidFill>
              <a:schemeClr val="accent1"/>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tx1"/>
                </a:solidFill>
              </a:endParaRPr>
            </a:p>
          </p:txBody>
        </p:sp>
      </p:grpSp>
      <p:grpSp>
        <p:nvGrpSpPr>
          <p:cNvPr id="280" name="Group"/>
          <p:cNvGrpSpPr/>
          <p:nvPr/>
        </p:nvGrpSpPr>
        <p:grpSpPr>
          <a:xfrm>
            <a:off x="10536873" y="5484217"/>
            <a:ext cx="3293515" cy="800464"/>
            <a:chOff x="0" y="0"/>
            <a:chExt cx="3293513" cy="800463"/>
          </a:xfrm>
        </p:grpSpPr>
        <p:sp>
          <p:nvSpPr>
            <p:cNvPr id="276" name="Rounded Rectangle"/>
            <p:cNvSpPr/>
            <p:nvPr/>
          </p:nvSpPr>
          <p:spPr>
            <a:xfrm>
              <a:off x="0" y="0"/>
              <a:ext cx="3293513" cy="800463"/>
            </a:xfrm>
            <a:prstGeom prst="roundRect">
              <a:avLst>
                <a:gd name="adj" fmla="val 50000"/>
              </a:avLst>
            </a:prstGeom>
            <a:solidFill>
              <a:schemeClr val="accent6">
                <a:lumOff val="16690"/>
              </a:schemeClr>
            </a:solidFill>
            <a:ln w="12700" cap="flat">
              <a:noFill/>
              <a:miter lim="400000"/>
            </a:ln>
            <a:effectLst/>
          </p:spPr>
          <p:txBody>
            <a:bodyPr wrap="square" lIns="0" tIns="0" rIns="0" bIns="0" numCol="1" anchor="ctr">
              <a:noAutofit/>
            </a:bodyPr>
            <a:lstStyle/>
            <a:p>
              <a:pPr>
                <a:defRPr>
                  <a:solidFill>
                    <a:srgbClr val="525455"/>
                  </a:solidFill>
                </a:defRPr>
              </a:pPr>
              <a:endParaRPr>
                <a:solidFill>
                  <a:schemeClr val="tx1"/>
                </a:solidFill>
              </a:endParaRPr>
            </a:p>
          </p:txBody>
        </p:sp>
        <p:sp>
          <p:nvSpPr>
            <p:cNvPr id="277" name="Venn diagram"/>
            <p:cNvSpPr txBox="1"/>
            <p:nvPr/>
          </p:nvSpPr>
          <p:spPr>
            <a:xfrm>
              <a:off x="819820" y="120831"/>
              <a:ext cx="2307481" cy="4873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lgn="l">
                <a:defRPr sz="2500">
                  <a:solidFill>
                    <a:srgbClr val="000000"/>
                  </a:solidFill>
                  <a:latin typeface="+mn-lt"/>
                  <a:ea typeface="+mn-ea"/>
                  <a:cs typeface="+mn-cs"/>
                  <a:sym typeface="DM Sans Regular"/>
                </a:defRPr>
              </a:lvl1pPr>
            </a:lstStyle>
            <a:p>
              <a:r>
                <a:rPr>
                  <a:solidFill>
                    <a:schemeClr val="tx1"/>
                  </a:solidFill>
                </a:rPr>
                <a:t>Consideration</a:t>
              </a:r>
            </a:p>
          </p:txBody>
        </p:sp>
        <p:sp>
          <p:nvSpPr>
            <p:cNvPr id="278" name="Circle"/>
            <p:cNvSpPr/>
            <p:nvPr/>
          </p:nvSpPr>
          <p:spPr>
            <a:xfrm>
              <a:off x="115792" y="118732"/>
              <a:ext cx="575699" cy="575699"/>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279" name="Graphic 112"/>
            <p:cNvSpPr/>
            <p:nvPr/>
          </p:nvSpPr>
          <p:spPr>
            <a:xfrm>
              <a:off x="268550" y="262476"/>
              <a:ext cx="270183" cy="270180"/>
            </a:xfrm>
            <a:custGeom>
              <a:avLst/>
              <a:gdLst/>
              <a:ahLst/>
              <a:cxnLst>
                <a:cxn ang="0">
                  <a:pos x="wd2" y="hd2"/>
                </a:cxn>
                <a:cxn ang="5400000">
                  <a:pos x="wd2" y="hd2"/>
                </a:cxn>
                <a:cxn ang="10800000">
                  <a:pos x="wd2" y="hd2"/>
                </a:cxn>
                <a:cxn ang="16200000">
                  <a:pos x="wd2" y="hd2"/>
                </a:cxn>
              </a:cxnLst>
              <a:rect l="0" t="0" r="r" b="b"/>
              <a:pathLst>
                <a:path w="21512" h="21600" extrusionOk="0">
                  <a:moveTo>
                    <a:pt x="21250" y="20064"/>
                  </a:moveTo>
                  <a:lnTo>
                    <a:pt x="15132" y="13921"/>
                  </a:lnTo>
                  <a:cubicBezTo>
                    <a:pt x="16317" y="12451"/>
                    <a:pt x="17030" y="10584"/>
                    <a:pt x="17030" y="8550"/>
                  </a:cubicBezTo>
                  <a:cubicBezTo>
                    <a:pt x="17030" y="3836"/>
                    <a:pt x="13210" y="0"/>
                    <a:pt x="8515" y="0"/>
                  </a:cubicBezTo>
                  <a:cubicBezTo>
                    <a:pt x="3820" y="0"/>
                    <a:pt x="0" y="3836"/>
                    <a:pt x="0" y="8550"/>
                  </a:cubicBezTo>
                  <a:cubicBezTo>
                    <a:pt x="0" y="13264"/>
                    <a:pt x="3820" y="17100"/>
                    <a:pt x="8515" y="17100"/>
                  </a:cubicBezTo>
                  <a:cubicBezTo>
                    <a:pt x="10541" y="17100"/>
                    <a:pt x="12401" y="16384"/>
                    <a:pt x="13865" y="15194"/>
                  </a:cubicBezTo>
                  <a:lnTo>
                    <a:pt x="19982" y="21336"/>
                  </a:lnTo>
                  <a:cubicBezTo>
                    <a:pt x="20157" y="21512"/>
                    <a:pt x="20386" y="21600"/>
                    <a:pt x="20616" y="21600"/>
                  </a:cubicBezTo>
                  <a:cubicBezTo>
                    <a:pt x="20845" y="21600"/>
                    <a:pt x="21075" y="21512"/>
                    <a:pt x="21250" y="21336"/>
                  </a:cubicBezTo>
                  <a:cubicBezTo>
                    <a:pt x="21600" y="20984"/>
                    <a:pt x="21600" y="20416"/>
                    <a:pt x="21250" y="20064"/>
                  </a:cubicBezTo>
                  <a:close/>
                  <a:moveTo>
                    <a:pt x="11877" y="9450"/>
                  </a:moveTo>
                  <a:lnTo>
                    <a:pt x="9412" y="9450"/>
                  </a:lnTo>
                  <a:lnTo>
                    <a:pt x="9412" y="11925"/>
                  </a:lnTo>
                  <a:cubicBezTo>
                    <a:pt x="9412" y="12422"/>
                    <a:pt x="9010" y="12825"/>
                    <a:pt x="8515" y="12825"/>
                  </a:cubicBezTo>
                  <a:cubicBezTo>
                    <a:pt x="8020" y="12825"/>
                    <a:pt x="7619" y="12422"/>
                    <a:pt x="7619" y="11925"/>
                  </a:cubicBezTo>
                  <a:lnTo>
                    <a:pt x="7619" y="9450"/>
                  </a:lnTo>
                  <a:lnTo>
                    <a:pt x="5154" y="9450"/>
                  </a:lnTo>
                  <a:cubicBezTo>
                    <a:pt x="4659" y="9450"/>
                    <a:pt x="4258" y="9047"/>
                    <a:pt x="4258" y="8550"/>
                  </a:cubicBezTo>
                  <a:cubicBezTo>
                    <a:pt x="4258" y="8053"/>
                    <a:pt x="4659" y="7650"/>
                    <a:pt x="5154" y="7650"/>
                  </a:cubicBezTo>
                  <a:lnTo>
                    <a:pt x="7619" y="7650"/>
                  </a:lnTo>
                  <a:lnTo>
                    <a:pt x="7619" y="5175"/>
                  </a:lnTo>
                  <a:cubicBezTo>
                    <a:pt x="7619" y="4678"/>
                    <a:pt x="8020" y="4275"/>
                    <a:pt x="8515" y="4275"/>
                  </a:cubicBezTo>
                  <a:cubicBezTo>
                    <a:pt x="9010" y="4275"/>
                    <a:pt x="9412" y="4678"/>
                    <a:pt x="9412" y="5175"/>
                  </a:cubicBezTo>
                  <a:lnTo>
                    <a:pt x="9412" y="7650"/>
                  </a:lnTo>
                  <a:lnTo>
                    <a:pt x="11877" y="7650"/>
                  </a:lnTo>
                  <a:cubicBezTo>
                    <a:pt x="12371" y="7650"/>
                    <a:pt x="12773" y="8053"/>
                    <a:pt x="12773" y="8550"/>
                  </a:cubicBezTo>
                  <a:cubicBezTo>
                    <a:pt x="12773" y="9047"/>
                    <a:pt x="12371" y="9450"/>
                    <a:pt x="11877" y="9450"/>
                  </a:cubicBezTo>
                  <a:close/>
                </a:path>
              </a:pathLst>
            </a:custGeom>
            <a:solidFill>
              <a:schemeClr val="accent2"/>
            </a:solidFill>
            <a:ln w="12700" cap="flat">
              <a:noFill/>
              <a:miter lim="400000"/>
            </a:ln>
            <a:effectLst/>
          </p:spPr>
          <p:txBody>
            <a:bodyPr wrap="square" lIns="45719" tIns="45719" rIns="45719" bIns="45719" numCol="1" anchor="ctr">
              <a:noAutofit/>
            </a:bodyPr>
            <a:lstStyle/>
            <a:p>
              <a:pPr algn="l" defTabSz="914400">
                <a:defRPr sz="1800">
                  <a:solidFill>
                    <a:srgbClr val="000000"/>
                  </a:solidFill>
                  <a:latin typeface="+mn-lt"/>
                  <a:ea typeface="+mn-ea"/>
                  <a:cs typeface="+mn-cs"/>
                  <a:sym typeface="DM Sans Regular"/>
                </a:defRPr>
              </a:pPr>
              <a:endParaRPr>
                <a:solidFill>
                  <a:schemeClr val="tx1"/>
                </a:solidFill>
              </a:endParaRPr>
            </a:p>
          </p:txBody>
        </p:sp>
      </p:grpSp>
      <p:sp>
        <p:nvSpPr>
          <p:cNvPr id="281" name="Arrow"/>
          <p:cNvSpPr/>
          <p:nvPr/>
        </p:nvSpPr>
        <p:spPr>
          <a:xfrm rot="5400000">
            <a:off x="10906434" y="7415107"/>
            <a:ext cx="2591953" cy="617383"/>
          </a:xfrm>
          <a:custGeom>
            <a:avLst/>
            <a:gdLst/>
            <a:ahLst/>
            <a:cxnLst>
              <a:cxn ang="0">
                <a:pos x="wd2" y="hd2"/>
              </a:cxn>
              <a:cxn ang="5400000">
                <a:pos x="wd2" y="hd2"/>
              </a:cxn>
              <a:cxn ang="10800000">
                <a:pos x="wd2" y="hd2"/>
              </a:cxn>
              <a:cxn ang="16200000">
                <a:pos x="wd2" y="hd2"/>
              </a:cxn>
            </a:cxnLst>
            <a:rect l="0" t="0" r="r" b="b"/>
            <a:pathLst>
              <a:path w="21600" h="21600" extrusionOk="0">
                <a:moveTo>
                  <a:pt x="15017" y="4480"/>
                </a:moveTo>
                <a:lnTo>
                  <a:pt x="15017" y="0"/>
                </a:lnTo>
                <a:lnTo>
                  <a:pt x="21600" y="10800"/>
                </a:lnTo>
                <a:lnTo>
                  <a:pt x="15017" y="21600"/>
                </a:lnTo>
                <a:lnTo>
                  <a:pt x="15017" y="17120"/>
                </a:lnTo>
                <a:lnTo>
                  <a:pt x="0" y="17120"/>
                </a:lnTo>
                <a:lnTo>
                  <a:pt x="0" y="4480"/>
                </a:lnTo>
                <a:close/>
              </a:path>
            </a:pathLst>
          </a:custGeom>
          <a:gradFill>
            <a:gsLst>
              <a:gs pos="0">
                <a:srgbClr val="FFFFFF"/>
              </a:gs>
              <a:gs pos="100000">
                <a:schemeClr val="accent6">
                  <a:lumOff val="16690"/>
                </a:schemeClr>
              </a:gs>
            </a:gsLst>
          </a:gradFill>
          <a:ln w="12700">
            <a:miter lim="400000"/>
          </a:ln>
        </p:spPr>
        <p:txBody>
          <a:bodyPr lIns="0" tIns="0" rIns="0" bIns="0" anchor="ctr"/>
          <a:lstStyle/>
          <a:p>
            <a:endParaRPr/>
          </a:p>
        </p:txBody>
      </p:sp>
      <p:sp>
        <p:nvSpPr>
          <p:cNvPr id="282" name="Arrow"/>
          <p:cNvSpPr/>
          <p:nvPr/>
        </p:nvSpPr>
        <p:spPr>
          <a:xfrm rot="5400000">
            <a:off x="10915989" y="3722341"/>
            <a:ext cx="2591953" cy="617383"/>
          </a:xfrm>
          <a:custGeom>
            <a:avLst/>
            <a:gdLst/>
            <a:ahLst/>
            <a:cxnLst>
              <a:cxn ang="0">
                <a:pos x="wd2" y="hd2"/>
              </a:cxn>
              <a:cxn ang="5400000">
                <a:pos x="wd2" y="hd2"/>
              </a:cxn>
              <a:cxn ang="10800000">
                <a:pos x="wd2" y="hd2"/>
              </a:cxn>
              <a:cxn ang="16200000">
                <a:pos x="wd2" y="hd2"/>
              </a:cxn>
            </a:cxnLst>
            <a:rect l="0" t="0" r="r" b="b"/>
            <a:pathLst>
              <a:path w="21600" h="21600" extrusionOk="0">
                <a:moveTo>
                  <a:pt x="15017" y="4480"/>
                </a:moveTo>
                <a:lnTo>
                  <a:pt x="15017" y="0"/>
                </a:lnTo>
                <a:lnTo>
                  <a:pt x="21600" y="10800"/>
                </a:lnTo>
                <a:lnTo>
                  <a:pt x="15017" y="21600"/>
                </a:lnTo>
                <a:lnTo>
                  <a:pt x="15017" y="17120"/>
                </a:lnTo>
                <a:lnTo>
                  <a:pt x="0" y="17120"/>
                </a:lnTo>
                <a:lnTo>
                  <a:pt x="0" y="4480"/>
                </a:lnTo>
                <a:close/>
              </a:path>
            </a:pathLst>
          </a:custGeom>
          <a:gradFill>
            <a:gsLst>
              <a:gs pos="0">
                <a:srgbClr val="FFFFFF"/>
              </a:gs>
              <a:gs pos="100000">
                <a:schemeClr val="accent6">
                  <a:lumOff val="16690"/>
                </a:schemeClr>
              </a:gs>
            </a:gsLst>
          </a:gradFill>
          <a:ln w="12700">
            <a:miter lim="400000"/>
          </a:ln>
        </p:spPr>
        <p:txBody>
          <a:bodyPr lIns="0" tIns="0" rIns="0" bIns="0" anchor="ctr"/>
          <a:lstStyle/>
          <a:p>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285" name="Shape"/>
          <p:cNvSpPr/>
          <p:nvPr/>
        </p:nvSpPr>
        <p:spPr>
          <a:xfrm>
            <a:off x="5803846" y="6096768"/>
            <a:ext cx="4474741" cy="1267663"/>
          </a:xfrm>
          <a:custGeom>
            <a:avLst/>
            <a:gdLst/>
            <a:ahLst/>
            <a:cxnLst>
              <a:cxn ang="0">
                <a:pos x="wd2" y="hd2"/>
              </a:cxn>
              <a:cxn ang="5400000">
                <a:pos x="wd2" y="hd2"/>
              </a:cxn>
              <a:cxn ang="10800000">
                <a:pos x="wd2" y="hd2"/>
              </a:cxn>
              <a:cxn ang="16200000">
                <a:pos x="wd2" y="hd2"/>
              </a:cxn>
            </a:cxnLst>
            <a:rect l="0" t="0" r="r" b="b"/>
            <a:pathLst>
              <a:path w="21568" h="21532" extrusionOk="0">
                <a:moveTo>
                  <a:pt x="456" y="10"/>
                </a:moveTo>
                <a:lnTo>
                  <a:pt x="18405" y="10"/>
                </a:lnTo>
                <a:cubicBezTo>
                  <a:pt x="18506" y="-20"/>
                  <a:pt x="18607" y="38"/>
                  <a:pt x="18700" y="178"/>
                </a:cubicBezTo>
                <a:cubicBezTo>
                  <a:pt x="18786" y="308"/>
                  <a:pt x="18862" y="504"/>
                  <a:pt x="18923" y="753"/>
                </a:cubicBezTo>
                <a:lnTo>
                  <a:pt x="21406" y="9528"/>
                </a:lnTo>
                <a:cubicBezTo>
                  <a:pt x="21506" y="9829"/>
                  <a:pt x="21564" y="10264"/>
                  <a:pt x="21568" y="10726"/>
                </a:cubicBezTo>
                <a:cubicBezTo>
                  <a:pt x="21572" y="11185"/>
                  <a:pt x="21521" y="11628"/>
                  <a:pt x="21428" y="11949"/>
                </a:cubicBezTo>
                <a:lnTo>
                  <a:pt x="18977" y="20605"/>
                </a:lnTo>
                <a:cubicBezTo>
                  <a:pt x="18915" y="20852"/>
                  <a:pt x="18841" y="21058"/>
                  <a:pt x="18759" y="21215"/>
                </a:cubicBezTo>
                <a:cubicBezTo>
                  <a:pt x="18669" y="21385"/>
                  <a:pt x="18571" y="21493"/>
                  <a:pt x="18469" y="21532"/>
                </a:cubicBezTo>
                <a:lnTo>
                  <a:pt x="405" y="21532"/>
                </a:lnTo>
                <a:cubicBezTo>
                  <a:pt x="257" y="21483"/>
                  <a:pt x="128" y="21152"/>
                  <a:pt x="70" y="20670"/>
                </a:cubicBezTo>
                <a:cubicBezTo>
                  <a:pt x="5" y="20135"/>
                  <a:pt x="37" y="19515"/>
                  <a:pt x="152" y="19098"/>
                </a:cubicBezTo>
                <a:lnTo>
                  <a:pt x="2045" y="12330"/>
                </a:lnTo>
                <a:cubicBezTo>
                  <a:pt x="2184" y="11990"/>
                  <a:pt x="2268" y="11438"/>
                  <a:pt x="2272" y="10844"/>
                </a:cubicBezTo>
                <a:cubicBezTo>
                  <a:pt x="2277" y="10272"/>
                  <a:pt x="2206" y="9725"/>
                  <a:pt x="2081" y="9359"/>
                </a:cubicBezTo>
                <a:lnTo>
                  <a:pt x="111" y="2403"/>
                </a:lnTo>
                <a:cubicBezTo>
                  <a:pt x="5" y="2013"/>
                  <a:pt x="-28" y="1445"/>
                  <a:pt x="25" y="940"/>
                </a:cubicBezTo>
                <a:cubicBezTo>
                  <a:pt x="91" y="316"/>
                  <a:pt x="269" y="-68"/>
                  <a:pt x="456" y="10"/>
                </a:cubicBez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286" name="Shape"/>
          <p:cNvSpPr/>
          <p:nvPr/>
        </p:nvSpPr>
        <p:spPr>
          <a:xfrm>
            <a:off x="9954629" y="6096768"/>
            <a:ext cx="4474742" cy="1267663"/>
          </a:xfrm>
          <a:custGeom>
            <a:avLst/>
            <a:gdLst/>
            <a:ahLst/>
            <a:cxnLst>
              <a:cxn ang="0">
                <a:pos x="wd2" y="hd2"/>
              </a:cxn>
              <a:cxn ang="5400000">
                <a:pos x="wd2" y="hd2"/>
              </a:cxn>
              <a:cxn ang="10800000">
                <a:pos x="wd2" y="hd2"/>
              </a:cxn>
              <a:cxn ang="16200000">
                <a:pos x="wd2" y="hd2"/>
              </a:cxn>
            </a:cxnLst>
            <a:rect l="0" t="0" r="r" b="b"/>
            <a:pathLst>
              <a:path w="21568" h="21532" extrusionOk="0">
                <a:moveTo>
                  <a:pt x="456" y="10"/>
                </a:moveTo>
                <a:lnTo>
                  <a:pt x="18405" y="10"/>
                </a:lnTo>
                <a:cubicBezTo>
                  <a:pt x="18506" y="-20"/>
                  <a:pt x="18607" y="38"/>
                  <a:pt x="18700" y="178"/>
                </a:cubicBezTo>
                <a:cubicBezTo>
                  <a:pt x="18786" y="308"/>
                  <a:pt x="18862" y="504"/>
                  <a:pt x="18923" y="753"/>
                </a:cubicBezTo>
                <a:lnTo>
                  <a:pt x="21406" y="9528"/>
                </a:lnTo>
                <a:cubicBezTo>
                  <a:pt x="21506" y="9829"/>
                  <a:pt x="21564" y="10264"/>
                  <a:pt x="21568" y="10726"/>
                </a:cubicBezTo>
                <a:cubicBezTo>
                  <a:pt x="21572" y="11185"/>
                  <a:pt x="21521" y="11628"/>
                  <a:pt x="21428" y="11949"/>
                </a:cubicBezTo>
                <a:lnTo>
                  <a:pt x="18977" y="20605"/>
                </a:lnTo>
                <a:cubicBezTo>
                  <a:pt x="18915" y="20852"/>
                  <a:pt x="18841" y="21058"/>
                  <a:pt x="18759" y="21215"/>
                </a:cubicBezTo>
                <a:cubicBezTo>
                  <a:pt x="18669" y="21385"/>
                  <a:pt x="18571" y="21493"/>
                  <a:pt x="18469" y="21532"/>
                </a:cubicBezTo>
                <a:lnTo>
                  <a:pt x="405" y="21532"/>
                </a:lnTo>
                <a:cubicBezTo>
                  <a:pt x="257" y="21483"/>
                  <a:pt x="128" y="21152"/>
                  <a:pt x="70" y="20670"/>
                </a:cubicBezTo>
                <a:cubicBezTo>
                  <a:pt x="5" y="20135"/>
                  <a:pt x="37" y="19515"/>
                  <a:pt x="152" y="19098"/>
                </a:cubicBezTo>
                <a:lnTo>
                  <a:pt x="2045" y="12330"/>
                </a:lnTo>
                <a:cubicBezTo>
                  <a:pt x="2184" y="11990"/>
                  <a:pt x="2268" y="11438"/>
                  <a:pt x="2272" y="10844"/>
                </a:cubicBezTo>
                <a:cubicBezTo>
                  <a:pt x="2277" y="10272"/>
                  <a:pt x="2206" y="9725"/>
                  <a:pt x="2081" y="9359"/>
                </a:cubicBezTo>
                <a:lnTo>
                  <a:pt x="111" y="2403"/>
                </a:lnTo>
                <a:cubicBezTo>
                  <a:pt x="5" y="2013"/>
                  <a:pt x="-28" y="1445"/>
                  <a:pt x="25" y="940"/>
                </a:cubicBezTo>
                <a:cubicBezTo>
                  <a:pt x="91" y="316"/>
                  <a:pt x="269" y="-68"/>
                  <a:pt x="456" y="10"/>
                </a:cubicBez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287" name="Shape"/>
          <p:cNvSpPr/>
          <p:nvPr/>
        </p:nvSpPr>
        <p:spPr>
          <a:xfrm>
            <a:off x="14105413" y="6096768"/>
            <a:ext cx="4474742" cy="1267663"/>
          </a:xfrm>
          <a:custGeom>
            <a:avLst/>
            <a:gdLst/>
            <a:ahLst/>
            <a:cxnLst>
              <a:cxn ang="0">
                <a:pos x="wd2" y="hd2"/>
              </a:cxn>
              <a:cxn ang="5400000">
                <a:pos x="wd2" y="hd2"/>
              </a:cxn>
              <a:cxn ang="10800000">
                <a:pos x="wd2" y="hd2"/>
              </a:cxn>
              <a:cxn ang="16200000">
                <a:pos x="wd2" y="hd2"/>
              </a:cxn>
            </a:cxnLst>
            <a:rect l="0" t="0" r="r" b="b"/>
            <a:pathLst>
              <a:path w="21568" h="21532" extrusionOk="0">
                <a:moveTo>
                  <a:pt x="456" y="10"/>
                </a:moveTo>
                <a:lnTo>
                  <a:pt x="18405" y="10"/>
                </a:lnTo>
                <a:cubicBezTo>
                  <a:pt x="18506" y="-20"/>
                  <a:pt x="18607" y="38"/>
                  <a:pt x="18700" y="178"/>
                </a:cubicBezTo>
                <a:cubicBezTo>
                  <a:pt x="18786" y="308"/>
                  <a:pt x="18862" y="504"/>
                  <a:pt x="18923" y="753"/>
                </a:cubicBezTo>
                <a:lnTo>
                  <a:pt x="21406" y="9528"/>
                </a:lnTo>
                <a:cubicBezTo>
                  <a:pt x="21506" y="9829"/>
                  <a:pt x="21564" y="10264"/>
                  <a:pt x="21568" y="10726"/>
                </a:cubicBezTo>
                <a:cubicBezTo>
                  <a:pt x="21572" y="11185"/>
                  <a:pt x="21521" y="11628"/>
                  <a:pt x="21428" y="11949"/>
                </a:cubicBezTo>
                <a:lnTo>
                  <a:pt x="18977" y="20605"/>
                </a:lnTo>
                <a:cubicBezTo>
                  <a:pt x="18915" y="20852"/>
                  <a:pt x="18841" y="21058"/>
                  <a:pt x="18759" y="21215"/>
                </a:cubicBezTo>
                <a:cubicBezTo>
                  <a:pt x="18669" y="21385"/>
                  <a:pt x="18571" y="21493"/>
                  <a:pt x="18469" y="21532"/>
                </a:cubicBezTo>
                <a:lnTo>
                  <a:pt x="405" y="21532"/>
                </a:lnTo>
                <a:cubicBezTo>
                  <a:pt x="257" y="21483"/>
                  <a:pt x="128" y="21152"/>
                  <a:pt x="70" y="20670"/>
                </a:cubicBezTo>
                <a:cubicBezTo>
                  <a:pt x="5" y="20135"/>
                  <a:pt x="37" y="19515"/>
                  <a:pt x="152" y="19098"/>
                </a:cubicBezTo>
                <a:lnTo>
                  <a:pt x="2045" y="12330"/>
                </a:lnTo>
                <a:cubicBezTo>
                  <a:pt x="2184" y="11990"/>
                  <a:pt x="2268" y="11438"/>
                  <a:pt x="2272" y="10844"/>
                </a:cubicBezTo>
                <a:cubicBezTo>
                  <a:pt x="2277" y="10272"/>
                  <a:pt x="2206" y="9725"/>
                  <a:pt x="2081" y="9359"/>
                </a:cubicBezTo>
                <a:lnTo>
                  <a:pt x="111" y="2403"/>
                </a:lnTo>
                <a:cubicBezTo>
                  <a:pt x="5" y="2013"/>
                  <a:pt x="-28" y="1445"/>
                  <a:pt x="25" y="940"/>
                </a:cubicBezTo>
                <a:cubicBezTo>
                  <a:pt x="91" y="316"/>
                  <a:pt x="269" y="-68"/>
                  <a:pt x="456" y="10"/>
                </a:cubicBez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288" name="Shape"/>
          <p:cNvSpPr/>
          <p:nvPr/>
        </p:nvSpPr>
        <p:spPr>
          <a:xfrm>
            <a:off x="18256195" y="6096768"/>
            <a:ext cx="4474742" cy="1267663"/>
          </a:xfrm>
          <a:custGeom>
            <a:avLst/>
            <a:gdLst/>
            <a:ahLst/>
            <a:cxnLst>
              <a:cxn ang="0">
                <a:pos x="wd2" y="hd2"/>
              </a:cxn>
              <a:cxn ang="5400000">
                <a:pos x="wd2" y="hd2"/>
              </a:cxn>
              <a:cxn ang="10800000">
                <a:pos x="wd2" y="hd2"/>
              </a:cxn>
              <a:cxn ang="16200000">
                <a:pos x="wd2" y="hd2"/>
              </a:cxn>
            </a:cxnLst>
            <a:rect l="0" t="0" r="r" b="b"/>
            <a:pathLst>
              <a:path w="21568" h="21532" extrusionOk="0">
                <a:moveTo>
                  <a:pt x="456" y="10"/>
                </a:moveTo>
                <a:lnTo>
                  <a:pt x="18405" y="10"/>
                </a:lnTo>
                <a:cubicBezTo>
                  <a:pt x="18506" y="-20"/>
                  <a:pt x="18607" y="38"/>
                  <a:pt x="18700" y="178"/>
                </a:cubicBezTo>
                <a:cubicBezTo>
                  <a:pt x="18786" y="308"/>
                  <a:pt x="18862" y="504"/>
                  <a:pt x="18923" y="753"/>
                </a:cubicBezTo>
                <a:lnTo>
                  <a:pt x="21406" y="9528"/>
                </a:lnTo>
                <a:cubicBezTo>
                  <a:pt x="21506" y="9829"/>
                  <a:pt x="21564" y="10264"/>
                  <a:pt x="21568" y="10726"/>
                </a:cubicBezTo>
                <a:cubicBezTo>
                  <a:pt x="21572" y="11185"/>
                  <a:pt x="21521" y="11628"/>
                  <a:pt x="21428" y="11949"/>
                </a:cubicBezTo>
                <a:lnTo>
                  <a:pt x="18977" y="20605"/>
                </a:lnTo>
                <a:cubicBezTo>
                  <a:pt x="18915" y="20852"/>
                  <a:pt x="18841" y="21058"/>
                  <a:pt x="18759" y="21215"/>
                </a:cubicBezTo>
                <a:cubicBezTo>
                  <a:pt x="18669" y="21385"/>
                  <a:pt x="18571" y="21493"/>
                  <a:pt x="18469" y="21532"/>
                </a:cubicBezTo>
                <a:lnTo>
                  <a:pt x="405" y="21532"/>
                </a:lnTo>
                <a:cubicBezTo>
                  <a:pt x="257" y="21483"/>
                  <a:pt x="128" y="21152"/>
                  <a:pt x="70" y="20670"/>
                </a:cubicBezTo>
                <a:cubicBezTo>
                  <a:pt x="5" y="20135"/>
                  <a:pt x="37" y="19515"/>
                  <a:pt x="152" y="19098"/>
                </a:cubicBezTo>
                <a:lnTo>
                  <a:pt x="2045" y="12330"/>
                </a:lnTo>
                <a:cubicBezTo>
                  <a:pt x="2184" y="11990"/>
                  <a:pt x="2268" y="11438"/>
                  <a:pt x="2272" y="10844"/>
                </a:cubicBezTo>
                <a:cubicBezTo>
                  <a:pt x="2277" y="10272"/>
                  <a:pt x="2206" y="9725"/>
                  <a:pt x="2081" y="9359"/>
                </a:cubicBezTo>
                <a:lnTo>
                  <a:pt x="111" y="2403"/>
                </a:lnTo>
                <a:cubicBezTo>
                  <a:pt x="5" y="2013"/>
                  <a:pt x="-28" y="1445"/>
                  <a:pt x="25" y="940"/>
                </a:cubicBezTo>
                <a:cubicBezTo>
                  <a:pt x="91" y="316"/>
                  <a:pt x="269" y="-68"/>
                  <a:pt x="456" y="10"/>
                </a:cubicBez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289" name="Shape"/>
          <p:cNvSpPr/>
          <p:nvPr/>
        </p:nvSpPr>
        <p:spPr>
          <a:xfrm>
            <a:off x="1653062" y="6096768"/>
            <a:ext cx="4474742" cy="1267663"/>
          </a:xfrm>
          <a:custGeom>
            <a:avLst/>
            <a:gdLst/>
            <a:ahLst/>
            <a:cxnLst>
              <a:cxn ang="0">
                <a:pos x="wd2" y="hd2"/>
              </a:cxn>
              <a:cxn ang="5400000">
                <a:pos x="wd2" y="hd2"/>
              </a:cxn>
              <a:cxn ang="10800000">
                <a:pos x="wd2" y="hd2"/>
              </a:cxn>
              <a:cxn ang="16200000">
                <a:pos x="wd2" y="hd2"/>
              </a:cxn>
            </a:cxnLst>
            <a:rect l="0" t="0" r="r" b="b"/>
            <a:pathLst>
              <a:path w="21568" h="21532" extrusionOk="0">
                <a:moveTo>
                  <a:pt x="456" y="10"/>
                </a:moveTo>
                <a:lnTo>
                  <a:pt x="18405" y="10"/>
                </a:lnTo>
                <a:cubicBezTo>
                  <a:pt x="18506" y="-20"/>
                  <a:pt x="18607" y="38"/>
                  <a:pt x="18700" y="178"/>
                </a:cubicBezTo>
                <a:cubicBezTo>
                  <a:pt x="18786" y="308"/>
                  <a:pt x="18862" y="504"/>
                  <a:pt x="18923" y="753"/>
                </a:cubicBezTo>
                <a:lnTo>
                  <a:pt x="21406" y="9528"/>
                </a:lnTo>
                <a:cubicBezTo>
                  <a:pt x="21506" y="9829"/>
                  <a:pt x="21564" y="10264"/>
                  <a:pt x="21568" y="10726"/>
                </a:cubicBezTo>
                <a:cubicBezTo>
                  <a:pt x="21572" y="11185"/>
                  <a:pt x="21521" y="11628"/>
                  <a:pt x="21428" y="11949"/>
                </a:cubicBezTo>
                <a:lnTo>
                  <a:pt x="18977" y="20605"/>
                </a:lnTo>
                <a:cubicBezTo>
                  <a:pt x="18915" y="20852"/>
                  <a:pt x="18841" y="21058"/>
                  <a:pt x="18759" y="21215"/>
                </a:cubicBezTo>
                <a:cubicBezTo>
                  <a:pt x="18669" y="21385"/>
                  <a:pt x="18571" y="21493"/>
                  <a:pt x="18469" y="21532"/>
                </a:cubicBezTo>
                <a:lnTo>
                  <a:pt x="405" y="21532"/>
                </a:lnTo>
                <a:cubicBezTo>
                  <a:pt x="257" y="21483"/>
                  <a:pt x="128" y="21152"/>
                  <a:pt x="70" y="20670"/>
                </a:cubicBezTo>
                <a:cubicBezTo>
                  <a:pt x="5" y="20135"/>
                  <a:pt x="37" y="19515"/>
                  <a:pt x="152" y="19098"/>
                </a:cubicBezTo>
                <a:lnTo>
                  <a:pt x="2045" y="12330"/>
                </a:lnTo>
                <a:cubicBezTo>
                  <a:pt x="2184" y="11990"/>
                  <a:pt x="2268" y="11438"/>
                  <a:pt x="2272" y="10844"/>
                </a:cubicBezTo>
                <a:cubicBezTo>
                  <a:pt x="2277" y="10272"/>
                  <a:pt x="2206" y="9725"/>
                  <a:pt x="2081" y="9359"/>
                </a:cubicBezTo>
                <a:lnTo>
                  <a:pt x="111" y="2403"/>
                </a:lnTo>
                <a:cubicBezTo>
                  <a:pt x="5" y="2013"/>
                  <a:pt x="-28" y="1445"/>
                  <a:pt x="25" y="940"/>
                </a:cubicBezTo>
                <a:cubicBezTo>
                  <a:pt x="91" y="316"/>
                  <a:pt x="269" y="-68"/>
                  <a:pt x="456" y="10"/>
                </a:cubicBez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290" name="Venn diagram"/>
          <p:cNvSpPr txBox="1"/>
          <p:nvPr/>
        </p:nvSpPr>
        <p:spPr>
          <a:xfrm>
            <a:off x="3046848" y="6374999"/>
            <a:ext cx="2430923"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FFFFFF"/>
                </a:solidFill>
                <a:latin typeface="+mn-lt"/>
                <a:ea typeface="+mn-ea"/>
                <a:cs typeface="+mn-cs"/>
                <a:sym typeface="DM Sans Regular"/>
              </a:defRPr>
            </a:lvl1pPr>
          </a:lstStyle>
          <a:p>
            <a:r>
              <a:rPr dirty="0">
                <a:solidFill>
                  <a:schemeClr val="bg1"/>
                </a:solidFill>
              </a:rPr>
              <a:t>Prepare and </a:t>
            </a:r>
            <a:r>
              <a:rPr dirty="0" err="1">
                <a:solidFill>
                  <a:schemeClr val="bg1"/>
                </a:solidFill>
              </a:rPr>
              <a:t>analyse</a:t>
            </a:r>
            <a:endParaRPr dirty="0">
              <a:solidFill>
                <a:schemeClr val="bg1"/>
              </a:solidFill>
            </a:endParaRPr>
          </a:p>
        </p:txBody>
      </p:sp>
      <p:sp>
        <p:nvSpPr>
          <p:cNvPr id="291" name="Venn diagram"/>
          <p:cNvSpPr txBox="1"/>
          <p:nvPr/>
        </p:nvSpPr>
        <p:spPr>
          <a:xfrm>
            <a:off x="7197631" y="6184499"/>
            <a:ext cx="243092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FFFFFF"/>
                </a:solidFill>
                <a:latin typeface="+mn-lt"/>
                <a:ea typeface="+mn-ea"/>
                <a:cs typeface="+mn-cs"/>
                <a:sym typeface="DM Sans Regular"/>
              </a:defRPr>
            </a:lvl1pPr>
          </a:lstStyle>
          <a:p>
            <a:r>
              <a:rPr>
                <a:solidFill>
                  <a:schemeClr val="bg1"/>
                </a:solidFill>
              </a:rPr>
              <a:t>Define objectives and target audience</a:t>
            </a:r>
          </a:p>
        </p:txBody>
      </p:sp>
      <p:sp>
        <p:nvSpPr>
          <p:cNvPr id="292" name="Venn diagram"/>
          <p:cNvSpPr txBox="1"/>
          <p:nvPr/>
        </p:nvSpPr>
        <p:spPr>
          <a:xfrm>
            <a:off x="11348415" y="6374999"/>
            <a:ext cx="2430923"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FFFFFF"/>
                </a:solidFill>
                <a:latin typeface="+mn-lt"/>
                <a:ea typeface="+mn-ea"/>
                <a:cs typeface="+mn-cs"/>
                <a:sym typeface="DM Sans Regular"/>
              </a:defRPr>
            </a:lvl1pPr>
          </a:lstStyle>
          <a:p>
            <a:r>
              <a:rPr>
                <a:solidFill>
                  <a:schemeClr val="bg1"/>
                </a:solidFill>
              </a:rPr>
              <a:t>Choose platforms and channels</a:t>
            </a:r>
          </a:p>
        </p:txBody>
      </p:sp>
      <p:sp>
        <p:nvSpPr>
          <p:cNvPr id="293" name="Venn diagram"/>
          <p:cNvSpPr txBox="1"/>
          <p:nvPr/>
        </p:nvSpPr>
        <p:spPr>
          <a:xfrm>
            <a:off x="15499198" y="6374999"/>
            <a:ext cx="2430923"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FFFFFF"/>
                </a:solidFill>
                <a:latin typeface="+mn-lt"/>
                <a:ea typeface="+mn-ea"/>
                <a:cs typeface="+mn-cs"/>
                <a:sym typeface="DM Sans Regular"/>
              </a:defRPr>
            </a:lvl1pPr>
          </a:lstStyle>
          <a:p>
            <a:r>
              <a:rPr>
                <a:solidFill>
                  <a:schemeClr val="bg1"/>
                </a:solidFill>
              </a:rPr>
              <a:t>Create content and create presence</a:t>
            </a:r>
          </a:p>
        </p:txBody>
      </p:sp>
      <p:sp>
        <p:nvSpPr>
          <p:cNvPr id="294" name="Venn diagram"/>
          <p:cNvSpPr txBox="1"/>
          <p:nvPr/>
        </p:nvSpPr>
        <p:spPr>
          <a:xfrm>
            <a:off x="19649981" y="6527399"/>
            <a:ext cx="2430923"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FFFFFF"/>
                </a:solidFill>
                <a:latin typeface="+mn-lt"/>
                <a:ea typeface="+mn-ea"/>
                <a:cs typeface="+mn-cs"/>
                <a:sym typeface="DM Sans Regular"/>
              </a:defRPr>
            </a:lvl1pPr>
          </a:lstStyle>
          <a:p>
            <a:r>
              <a:rPr>
                <a:solidFill>
                  <a:schemeClr val="bg1"/>
                </a:solidFill>
              </a:rPr>
              <a:t>Measure success</a:t>
            </a:r>
          </a:p>
        </p:txBody>
      </p:sp>
      <p:sp>
        <p:nvSpPr>
          <p:cNvPr id="295" name="Venn diagram"/>
          <p:cNvSpPr txBox="1"/>
          <p:nvPr/>
        </p:nvSpPr>
        <p:spPr>
          <a:xfrm>
            <a:off x="7497985" y="1523116"/>
            <a:ext cx="10131783"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6000">
                <a:solidFill>
                  <a:srgbClr val="000000"/>
                </a:solidFill>
              </a:defRPr>
            </a:lvl1pPr>
          </a:lstStyle>
          <a:p>
            <a:r>
              <a:rPr dirty="0">
                <a:solidFill>
                  <a:schemeClr val="tx1"/>
                </a:solidFill>
              </a:rPr>
              <a:t>Development Social Media Strategy</a:t>
            </a:r>
          </a:p>
        </p:txBody>
      </p:sp>
      <p:sp>
        <p:nvSpPr>
          <p:cNvPr id="296"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652457" y="7789333"/>
            <a:ext cx="3825314" cy="3426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00526" indent="-200526" algn="l">
              <a:buClr>
                <a:schemeClr val="accent1"/>
              </a:buClr>
              <a:buSzPct val="100000"/>
              <a:buChar char="-"/>
              <a:defRPr sz="2400">
                <a:solidFill>
                  <a:srgbClr val="535353"/>
                </a:solidFill>
                <a:latin typeface="+mn-lt"/>
                <a:ea typeface="+mn-ea"/>
                <a:cs typeface="+mn-cs"/>
                <a:sym typeface="DM Sans Regular"/>
              </a:defRPr>
            </a:pPr>
            <a:r>
              <a:rPr dirty="0">
                <a:solidFill>
                  <a:schemeClr val="tx2"/>
                </a:solidFill>
              </a:rPr>
              <a:t>Assign and train staff and team.</a:t>
            </a:r>
          </a:p>
          <a:p>
            <a:pPr marL="200526" indent="-200526" algn="l">
              <a:buClr>
                <a:schemeClr val="accent1"/>
              </a:buClr>
              <a:buSzPct val="100000"/>
              <a:buChar char="-"/>
              <a:defRPr sz="2400">
                <a:solidFill>
                  <a:srgbClr val="535353"/>
                </a:solidFill>
                <a:latin typeface="+mn-lt"/>
                <a:ea typeface="+mn-ea"/>
                <a:cs typeface="+mn-cs"/>
                <a:sym typeface="DM Sans Regular"/>
              </a:defRPr>
            </a:pPr>
            <a:endParaRPr dirty="0">
              <a:solidFill>
                <a:schemeClr val="tx2"/>
              </a:solidFill>
            </a:endParaRPr>
          </a:p>
          <a:p>
            <a:pPr marL="200526" indent="-200526" algn="l">
              <a:buClr>
                <a:schemeClr val="accent1"/>
              </a:buClr>
              <a:buSzPct val="100000"/>
              <a:buChar char="-"/>
              <a:defRPr sz="2400">
                <a:solidFill>
                  <a:srgbClr val="535353"/>
                </a:solidFill>
                <a:latin typeface="+mn-lt"/>
                <a:ea typeface="+mn-ea"/>
                <a:cs typeface="+mn-cs"/>
                <a:sym typeface="DM Sans Regular"/>
              </a:defRPr>
            </a:pPr>
            <a:r>
              <a:rPr dirty="0">
                <a:solidFill>
                  <a:schemeClr val="tx2"/>
                </a:solidFill>
              </a:rPr>
              <a:t>Create guidelines and manuals.</a:t>
            </a:r>
            <a:br>
              <a:rPr dirty="0">
                <a:solidFill>
                  <a:schemeClr val="tx2"/>
                </a:solidFill>
              </a:rPr>
            </a:br>
            <a:endParaRPr dirty="0">
              <a:solidFill>
                <a:schemeClr val="tx2"/>
              </a:solidFill>
            </a:endParaRPr>
          </a:p>
          <a:p>
            <a:pPr marL="200526" indent="-200526" algn="l">
              <a:buClr>
                <a:schemeClr val="accent1"/>
              </a:buClr>
              <a:buSzPct val="100000"/>
              <a:buChar char="-"/>
              <a:defRPr sz="2400">
                <a:solidFill>
                  <a:srgbClr val="535353"/>
                </a:solidFill>
                <a:latin typeface="+mn-lt"/>
                <a:ea typeface="+mn-ea"/>
                <a:cs typeface="+mn-cs"/>
                <a:sym typeface="DM Sans Regular"/>
              </a:defRPr>
            </a:pPr>
            <a:r>
              <a:rPr dirty="0">
                <a:solidFill>
                  <a:schemeClr val="tx2"/>
                </a:solidFill>
              </a:rPr>
              <a:t>Analyze target audience and questions of prospective platforms.</a:t>
            </a:r>
          </a:p>
        </p:txBody>
      </p:sp>
      <p:sp>
        <p:nvSpPr>
          <p:cNvPr id="297"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5839278" y="7789333"/>
            <a:ext cx="3731771" cy="26879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00526" indent="-200526" algn="l">
              <a:buClr>
                <a:schemeClr val="accent2"/>
              </a:buClr>
              <a:buSzPct val="100000"/>
              <a:buChar char="-"/>
              <a:defRPr sz="2400">
                <a:solidFill>
                  <a:srgbClr val="535353"/>
                </a:solidFill>
                <a:latin typeface="+mn-lt"/>
                <a:ea typeface="+mn-ea"/>
                <a:cs typeface="+mn-cs"/>
                <a:sym typeface="DM Sans Regular"/>
              </a:defRPr>
            </a:pPr>
            <a:r>
              <a:rPr>
                <a:solidFill>
                  <a:schemeClr val="tx2"/>
                </a:solidFill>
              </a:rPr>
              <a:t>Set strategic orientation.</a:t>
            </a:r>
          </a:p>
          <a:p>
            <a:pPr marL="200526" indent="-200526" algn="l">
              <a:buClr>
                <a:schemeClr val="accent2"/>
              </a:buClr>
              <a:buSzPct val="100000"/>
              <a:buChar char="-"/>
              <a:defRPr sz="2400">
                <a:solidFill>
                  <a:srgbClr val="535353"/>
                </a:solidFill>
                <a:latin typeface="+mn-lt"/>
                <a:ea typeface="+mn-ea"/>
                <a:cs typeface="+mn-cs"/>
                <a:sym typeface="DM Sans Regular"/>
              </a:defRPr>
            </a:pPr>
            <a:endParaRPr>
              <a:solidFill>
                <a:schemeClr val="tx2"/>
              </a:solidFill>
            </a:endParaRPr>
          </a:p>
          <a:p>
            <a:pPr marL="200526" indent="-200526" algn="l">
              <a:buClr>
                <a:schemeClr val="accent2"/>
              </a:buClr>
              <a:buSzPct val="100000"/>
              <a:buChar char="-"/>
              <a:defRPr sz="2400">
                <a:solidFill>
                  <a:srgbClr val="535353"/>
                </a:solidFill>
                <a:latin typeface="+mn-lt"/>
                <a:ea typeface="+mn-ea"/>
                <a:cs typeface="+mn-cs"/>
                <a:sym typeface="DM Sans Regular"/>
              </a:defRPr>
            </a:pPr>
            <a:r>
              <a:rPr>
                <a:solidFill>
                  <a:schemeClr val="tx2"/>
                </a:solidFill>
              </a:rPr>
              <a:t>Define target audience.</a:t>
            </a:r>
          </a:p>
          <a:p>
            <a:pPr marL="200526" indent="-200526" algn="l">
              <a:buClr>
                <a:schemeClr val="accent2"/>
              </a:buClr>
              <a:buSzPct val="100000"/>
              <a:buChar char="-"/>
              <a:defRPr sz="2400">
                <a:solidFill>
                  <a:srgbClr val="535353"/>
                </a:solidFill>
                <a:latin typeface="+mn-lt"/>
                <a:ea typeface="+mn-ea"/>
                <a:cs typeface="+mn-cs"/>
                <a:sym typeface="DM Sans Regular"/>
              </a:defRPr>
            </a:pPr>
            <a:endParaRPr>
              <a:solidFill>
                <a:schemeClr val="tx2"/>
              </a:solidFill>
            </a:endParaRPr>
          </a:p>
          <a:p>
            <a:pPr marL="200526" indent="-200526" algn="l">
              <a:buClr>
                <a:schemeClr val="accent2"/>
              </a:buClr>
              <a:buSzPct val="100000"/>
              <a:buChar char="-"/>
              <a:defRPr sz="2400">
                <a:solidFill>
                  <a:srgbClr val="535353"/>
                </a:solidFill>
                <a:latin typeface="+mn-lt"/>
                <a:ea typeface="+mn-ea"/>
                <a:cs typeface="+mn-cs"/>
                <a:sym typeface="DM Sans Regular"/>
              </a:defRPr>
            </a:pPr>
            <a:r>
              <a:rPr>
                <a:solidFill>
                  <a:schemeClr val="tx2"/>
                </a:solidFill>
              </a:rPr>
              <a:t>Define realistic and measurable objectives.</a:t>
            </a:r>
          </a:p>
        </p:txBody>
      </p:sp>
      <p:sp>
        <p:nvSpPr>
          <p:cNvPr id="29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9932555" y="7789333"/>
            <a:ext cx="400301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marL="200526" indent="-200526" algn="l">
              <a:buClr>
                <a:schemeClr val="accent3"/>
              </a:buClr>
              <a:buSzPct val="100000"/>
              <a:buChar char="-"/>
              <a:defRPr sz="2400">
                <a:solidFill>
                  <a:srgbClr val="535353"/>
                </a:solidFill>
                <a:latin typeface="+mn-lt"/>
                <a:ea typeface="+mn-ea"/>
                <a:cs typeface="+mn-cs"/>
                <a:sym typeface="DM Sans Regular"/>
              </a:defRPr>
            </a:lvl1pPr>
          </a:lstStyle>
          <a:p>
            <a:r>
              <a:rPr>
                <a:solidFill>
                  <a:schemeClr val="tx2"/>
                </a:solidFill>
              </a:rPr>
              <a:t>Concentrate on established social media platforms.</a:t>
            </a:r>
          </a:p>
        </p:txBody>
      </p:sp>
      <p:sp>
        <p:nvSpPr>
          <p:cNvPr id="299"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4296144" y="7789333"/>
            <a:ext cx="3731771" cy="3426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00526" indent="-200526" algn="l">
              <a:buClr>
                <a:schemeClr val="accent4"/>
              </a:buClr>
              <a:buSzPct val="100000"/>
              <a:buChar char="-"/>
              <a:defRPr sz="2400">
                <a:solidFill>
                  <a:srgbClr val="535353"/>
                </a:solidFill>
                <a:latin typeface="+mn-lt"/>
                <a:ea typeface="+mn-ea"/>
                <a:cs typeface="+mn-cs"/>
                <a:sym typeface="DM Sans Regular"/>
              </a:defRPr>
            </a:pPr>
            <a:r>
              <a:rPr>
                <a:solidFill>
                  <a:schemeClr val="tx2"/>
                </a:solidFill>
              </a:rPr>
              <a:t>Create and share related content.</a:t>
            </a:r>
          </a:p>
          <a:p>
            <a:pPr marL="200526" indent="-200526" algn="l">
              <a:buClr>
                <a:schemeClr val="accent4"/>
              </a:buClr>
              <a:buSzPct val="100000"/>
              <a:buChar char="-"/>
              <a:defRPr sz="2400">
                <a:solidFill>
                  <a:srgbClr val="535353"/>
                </a:solidFill>
                <a:latin typeface="+mn-lt"/>
                <a:ea typeface="+mn-ea"/>
                <a:cs typeface="+mn-cs"/>
                <a:sym typeface="DM Sans Regular"/>
              </a:defRPr>
            </a:pPr>
            <a:endParaRPr>
              <a:solidFill>
                <a:schemeClr val="tx2"/>
              </a:solidFill>
            </a:endParaRPr>
          </a:p>
          <a:p>
            <a:pPr marL="200526" indent="-200526" algn="l">
              <a:buClr>
                <a:schemeClr val="accent4"/>
              </a:buClr>
              <a:buSzPct val="100000"/>
              <a:buChar char="-"/>
              <a:defRPr sz="2400">
                <a:solidFill>
                  <a:srgbClr val="535353"/>
                </a:solidFill>
                <a:latin typeface="+mn-lt"/>
                <a:ea typeface="+mn-ea"/>
                <a:cs typeface="+mn-cs"/>
                <a:sym typeface="DM Sans Regular"/>
              </a:defRPr>
            </a:pPr>
            <a:r>
              <a:rPr>
                <a:solidFill>
                  <a:schemeClr val="tx2"/>
                </a:solidFill>
              </a:rPr>
              <a:t>Manage added value for target audience.</a:t>
            </a:r>
          </a:p>
          <a:p>
            <a:pPr marL="200526" indent="-200526" algn="l">
              <a:buClr>
                <a:schemeClr val="accent4"/>
              </a:buClr>
              <a:buSzPct val="100000"/>
              <a:buChar char="-"/>
              <a:defRPr sz="2400">
                <a:solidFill>
                  <a:srgbClr val="535353"/>
                </a:solidFill>
                <a:latin typeface="+mn-lt"/>
                <a:ea typeface="+mn-ea"/>
                <a:cs typeface="+mn-cs"/>
                <a:sym typeface="DM Sans Regular"/>
              </a:defRPr>
            </a:pPr>
            <a:endParaRPr>
              <a:solidFill>
                <a:schemeClr val="tx2"/>
              </a:solidFill>
            </a:endParaRPr>
          </a:p>
          <a:p>
            <a:pPr marL="200526" indent="-200526" algn="l">
              <a:buClr>
                <a:schemeClr val="accent4"/>
              </a:buClr>
              <a:buSzPct val="100000"/>
              <a:buChar char="-"/>
              <a:defRPr sz="2400">
                <a:solidFill>
                  <a:srgbClr val="535353"/>
                </a:solidFill>
                <a:latin typeface="+mn-lt"/>
                <a:ea typeface="+mn-ea"/>
                <a:cs typeface="+mn-cs"/>
                <a:sym typeface="DM Sans Regular"/>
              </a:defRPr>
            </a:pPr>
            <a:r>
              <a:rPr>
                <a:solidFill>
                  <a:schemeClr val="tx2"/>
                </a:solidFill>
              </a:rPr>
              <a:t>Respond to comments and give relevant feedback.</a:t>
            </a:r>
          </a:p>
        </p:txBody>
      </p:sp>
      <p:sp>
        <p:nvSpPr>
          <p:cNvPr id="300"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8390350" y="7789333"/>
            <a:ext cx="4206433" cy="30572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00526" indent="-200526" algn="l">
              <a:buClr>
                <a:schemeClr val="accent1"/>
              </a:buClr>
              <a:buSzPct val="100000"/>
              <a:buChar char="-"/>
              <a:defRPr sz="2400">
                <a:solidFill>
                  <a:srgbClr val="535353"/>
                </a:solidFill>
                <a:latin typeface="+mn-lt"/>
                <a:ea typeface="+mn-ea"/>
                <a:cs typeface="+mn-cs"/>
                <a:sym typeface="DM Sans Regular"/>
              </a:defRPr>
            </a:pPr>
            <a:r>
              <a:rPr>
                <a:solidFill>
                  <a:schemeClr val="tx2"/>
                </a:solidFill>
              </a:rPr>
              <a:t>Measure target achievement.</a:t>
            </a:r>
          </a:p>
          <a:p>
            <a:pPr marL="200526" indent="-200526" algn="l">
              <a:buClr>
                <a:schemeClr val="accent1"/>
              </a:buClr>
              <a:buSzPct val="100000"/>
              <a:buChar char="-"/>
              <a:defRPr sz="2400">
                <a:solidFill>
                  <a:srgbClr val="535353"/>
                </a:solidFill>
                <a:latin typeface="+mn-lt"/>
                <a:ea typeface="+mn-ea"/>
                <a:cs typeface="+mn-cs"/>
                <a:sym typeface="DM Sans Regular"/>
              </a:defRPr>
            </a:pPr>
            <a:endParaRPr>
              <a:solidFill>
                <a:schemeClr val="tx2"/>
              </a:solidFill>
            </a:endParaRPr>
          </a:p>
          <a:p>
            <a:pPr marL="200526" indent="-200526" algn="l">
              <a:buClr>
                <a:schemeClr val="accent1"/>
              </a:buClr>
              <a:buSzPct val="100000"/>
              <a:buChar char="-"/>
              <a:defRPr sz="2400">
                <a:solidFill>
                  <a:srgbClr val="535353"/>
                </a:solidFill>
                <a:latin typeface="+mn-lt"/>
                <a:ea typeface="+mn-ea"/>
                <a:cs typeface="+mn-cs"/>
                <a:sym typeface="DM Sans Regular"/>
              </a:defRPr>
            </a:pPr>
            <a:r>
              <a:rPr>
                <a:solidFill>
                  <a:schemeClr val="tx2"/>
                </a:solidFill>
              </a:rPr>
              <a:t>Adjust strategy and objectives accordingly.</a:t>
            </a:r>
          </a:p>
          <a:p>
            <a:pPr marL="200526" indent="-200526" algn="l">
              <a:buClr>
                <a:schemeClr val="accent1"/>
              </a:buClr>
              <a:buSzPct val="100000"/>
              <a:buChar char="-"/>
              <a:defRPr sz="2400">
                <a:solidFill>
                  <a:srgbClr val="535353"/>
                </a:solidFill>
                <a:latin typeface="+mn-lt"/>
                <a:ea typeface="+mn-ea"/>
                <a:cs typeface="+mn-cs"/>
                <a:sym typeface="DM Sans Regular"/>
              </a:defRPr>
            </a:pPr>
            <a:endParaRPr>
              <a:solidFill>
                <a:schemeClr val="tx2"/>
              </a:solidFill>
            </a:endParaRPr>
          </a:p>
          <a:p>
            <a:pPr marL="200526" indent="-200526" algn="l">
              <a:buClr>
                <a:schemeClr val="accent1"/>
              </a:buClr>
              <a:buSzPct val="100000"/>
              <a:buChar char="-"/>
              <a:defRPr sz="2400">
                <a:solidFill>
                  <a:srgbClr val="535353"/>
                </a:solidFill>
                <a:latin typeface="+mn-lt"/>
                <a:ea typeface="+mn-ea"/>
                <a:cs typeface="+mn-cs"/>
                <a:sym typeface="DM Sans Regular"/>
              </a:defRPr>
            </a:pPr>
            <a:r>
              <a:rPr>
                <a:solidFill>
                  <a:schemeClr val="tx2"/>
                </a:solidFill>
              </a:rPr>
              <a:t>Modificate content and organizational process.</a:t>
            </a:r>
          </a:p>
        </p:txBody>
      </p:sp>
      <p:sp>
        <p:nvSpPr>
          <p:cNvPr id="30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4847814" y="3866002"/>
            <a:ext cx="1468837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400">
                <a:solidFill>
                  <a:srgbClr val="535353"/>
                </a:solidFill>
                <a:latin typeface="+mn-lt"/>
                <a:ea typeface="+mn-ea"/>
                <a:cs typeface="+mn-cs"/>
                <a:sym typeface="DM Sans Regular"/>
              </a:defRPr>
            </a:lvl1pPr>
          </a:lstStyle>
          <a:p>
            <a:r>
              <a:rPr>
                <a:solidFill>
                  <a:schemeClr val="tx2"/>
                </a:solidFill>
              </a:rPr>
              <a:t>70% of marketers list increasing brand awareness as their number one goal for marketing on social media platforms. Facebook, Instagram, Twitter, and YouTube are listed as the top platforms currently used by social media marketing teams. </a:t>
            </a:r>
          </a:p>
        </p:txBody>
      </p:sp>
      <p:grpSp>
        <p:nvGrpSpPr>
          <p:cNvPr id="304" name="Group"/>
          <p:cNvGrpSpPr/>
          <p:nvPr/>
        </p:nvGrpSpPr>
        <p:grpSpPr>
          <a:xfrm>
            <a:off x="2262362" y="6463293"/>
            <a:ext cx="585412" cy="560013"/>
            <a:chOff x="0" y="0"/>
            <a:chExt cx="585411" cy="560011"/>
          </a:xfrm>
        </p:grpSpPr>
        <p:sp>
          <p:nvSpPr>
            <p:cNvPr id="302" name="Circle"/>
            <p:cNvSpPr/>
            <p:nvPr/>
          </p:nvSpPr>
          <p:spPr>
            <a:xfrm>
              <a:off x="11697" y="0"/>
              <a:ext cx="560011" cy="560011"/>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303"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000000"/>
                  </a:solidFill>
                  <a:latin typeface="+mn-lt"/>
                  <a:ea typeface="+mn-ea"/>
                  <a:cs typeface="+mn-cs"/>
                  <a:sym typeface="DM Sans Regular"/>
                </a:defRPr>
              </a:lvl1pPr>
            </a:lstStyle>
            <a:p>
              <a:r>
                <a:rPr>
                  <a:solidFill>
                    <a:schemeClr val="tx1"/>
                  </a:solidFill>
                </a:rPr>
                <a:t>1</a:t>
              </a:r>
            </a:p>
          </p:txBody>
        </p:sp>
      </p:grpSp>
      <p:grpSp>
        <p:nvGrpSpPr>
          <p:cNvPr id="307" name="Group"/>
          <p:cNvGrpSpPr/>
          <p:nvPr/>
        </p:nvGrpSpPr>
        <p:grpSpPr>
          <a:xfrm>
            <a:off x="6435322" y="6463293"/>
            <a:ext cx="585413" cy="560013"/>
            <a:chOff x="0" y="0"/>
            <a:chExt cx="585411" cy="560011"/>
          </a:xfrm>
        </p:grpSpPr>
        <p:sp>
          <p:nvSpPr>
            <p:cNvPr id="305" name="Circle"/>
            <p:cNvSpPr/>
            <p:nvPr/>
          </p:nvSpPr>
          <p:spPr>
            <a:xfrm>
              <a:off x="11697" y="0"/>
              <a:ext cx="560011" cy="560011"/>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306"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000000"/>
                  </a:solidFill>
                  <a:latin typeface="+mn-lt"/>
                  <a:ea typeface="+mn-ea"/>
                  <a:cs typeface="+mn-cs"/>
                  <a:sym typeface="DM Sans Regular"/>
                </a:defRPr>
              </a:lvl1pPr>
            </a:lstStyle>
            <a:p>
              <a:r>
                <a:rPr>
                  <a:solidFill>
                    <a:schemeClr val="tx1"/>
                  </a:solidFill>
                </a:rPr>
                <a:t>2</a:t>
              </a:r>
            </a:p>
          </p:txBody>
        </p:sp>
      </p:grpSp>
      <p:grpSp>
        <p:nvGrpSpPr>
          <p:cNvPr id="310" name="Group"/>
          <p:cNvGrpSpPr/>
          <p:nvPr/>
        </p:nvGrpSpPr>
        <p:grpSpPr>
          <a:xfrm>
            <a:off x="10563928" y="6463293"/>
            <a:ext cx="585413" cy="560013"/>
            <a:chOff x="0" y="0"/>
            <a:chExt cx="585411" cy="560011"/>
          </a:xfrm>
        </p:grpSpPr>
        <p:sp>
          <p:nvSpPr>
            <p:cNvPr id="308" name="Circle"/>
            <p:cNvSpPr/>
            <p:nvPr/>
          </p:nvSpPr>
          <p:spPr>
            <a:xfrm>
              <a:off x="11697" y="0"/>
              <a:ext cx="560011" cy="560011"/>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309"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000000"/>
                  </a:solidFill>
                  <a:latin typeface="+mn-lt"/>
                  <a:ea typeface="+mn-ea"/>
                  <a:cs typeface="+mn-cs"/>
                  <a:sym typeface="DM Sans Regular"/>
                </a:defRPr>
              </a:lvl1pPr>
            </a:lstStyle>
            <a:p>
              <a:r>
                <a:rPr>
                  <a:solidFill>
                    <a:schemeClr val="tx1"/>
                  </a:solidFill>
                </a:rPr>
                <a:t>3</a:t>
              </a:r>
            </a:p>
          </p:txBody>
        </p:sp>
      </p:grpSp>
      <p:grpSp>
        <p:nvGrpSpPr>
          <p:cNvPr id="313" name="Group"/>
          <p:cNvGrpSpPr/>
          <p:nvPr/>
        </p:nvGrpSpPr>
        <p:grpSpPr>
          <a:xfrm>
            <a:off x="14714712" y="6463293"/>
            <a:ext cx="585413" cy="560013"/>
            <a:chOff x="0" y="0"/>
            <a:chExt cx="585411" cy="560011"/>
          </a:xfrm>
        </p:grpSpPr>
        <p:sp>
          <p:nvSpPr>
            <p:cNvPr id="311" name="Circle"/>
            <p:cNvSpPr/>
            <p:nvPr/>
          </p:nvSpPr>
          <p:spPr>
            <a:xfrm>
              <a:off x="11697" y="0"/>
              <a:ext cx="560011" cy="560011"/>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312"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000000"/>
                  </a:solidFill>
                  <a:latin typeface="+mn-lt"/>
                  <a:ea typeface="+mn-ea"/>
                  <a:cs typeface="+mn-cs"/>
                  <a:sym typeface="DM Sans Regular"/>
                </a:defRPr>
              </a:lvl1pPr>
            </a:lstStyle>
            <a:p>
              <a:r>
                <a:rPr>
                  <a:solidFill>
                    <a:schemeClr val="tx1"/>
                  </a:solidFill>
                </a:rPr>
                <a:t>4</a:t>
              </a:r>
            </a:p>
          </p:txBody>
        </p:sp>
      </p:grpSp>
      <p:grpSp>
        <p:nvGrpSpPr>
          <p:cNvPr id="316" name="Group"/>
          <p:cNvGrpSpPr/>
          <p:nvPr/>
        </p:nvGrpSpPr>
        <p:grpSpPr>
          <a:xfrm>
            <a:off x="18865494" y="6463293"/>
            <a:ext cx="585413" cy="560013"/>
            <a:chOff x="0" y="0"/>
            <a:chExt cx="585411" cy="560011"/>
          </a:xfrm>
        </p:grpSpPr>
        <p:sp>
          <p:nvSpPr>
            <p:cNvPr id="314" name="Circle"/>
            <p:cNvSpPr/>
            <p:nvPr/>
          </p:nvSpPr>
          <p:spPr>
            <a:xfrm>
              <a:off x="11697" y="0"/>
              <a:ext cx="560011" cy="560011"/>
            </a:xfrm>
            <a:prstGeom prst="ellipse">
              <a:avLst/>
            </a:prstGeom>
            <a:solidFill>
              <a:srgbClr val="FFFFFF"/>
            </a:solidFill>
            <a:ln w="12700" cap="flat">
              <a:noFill/>
              <a:miter lim="400000"/>
            </a:ln>
            <a:effectLst/>
          </p:spPr>
          <p:txBody>
            <a:bodyPr wrap="square" lIns="0" tIns="0" rIns="0" bIns="0" numCol="1" anchor="ctr">
              <a:noAutofit/>
            </a:bodyPr>
            <a:lstStyle/>
            <a:p>
              <a:endParaRPr>
                <a:solidFill>
                  <a:schemeClr val="tx1"/>
                </a:solidFill>
              </a:endParaRPr>
            </a:p>
          </p:txBody>
        </p:sp>
        <p:sp>
          <p:nvSpPr>
            <p:cNvPr id="315" name="Venn diagram"/>
            <p:cNvSpPr txBox="1"/>
            <p:nvPr/>
          </p:nvSpPr>
          <p:spPr>
            <a:xfrm>
              <a:off x="0" y="76805"/>
              <a:ext cx="585411" cy="37959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t">
              <a:spAutoFit/>
            </a:bodyPr>
            <a:lstStyle>
              <a:lvl1pPr>
                <a:defRPr sz="1800">
                  <a:solidFill>
                    <a:srgbClr val="000000"/>
                  </a:solidFill>
                  <a:latin typeface="+mn-lt"/>
                  <a:ea typeface="+mn-ea"/>
                  <a:cs typeface="+mn-cs"/>
                  <a:sym typeface="DM Sans Regular"/>
                </a:defRPr>
              </a:lvl1pPr>
            </a:lstStyle>
            <a:p>
              <a:r>
                <a:rPr>
                  <a:solidFill>
                    <a:schemeClr val="tx1"/>
                  </a:solidFill>
                </a:rPr>
                <a:t>5</a:t>
              </a:r>
            </a:p>
          </p:txBody>
        </p:sp>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319" name="Shape"/>
          <p:cNvSpPr/>
          <p:nvPr/>
        </p:nvSpPr>
        <p:spPr>
          <a:xfrm>
            <a:off x="11493216" y="5579192"/>
            <a:ext cx="11080321" cy="6283480"/>
          </a:xfrm>
          <a:custGeom>
            <a:avLst/>
            <a:gdLst/>
            <a:ahLst/>
            <a:cxnLst>
              <a:cxn ang="0">
                <a:pos x="wd2" y="hd2"/>
              </a:cxn>
              <a:cxn ang="5400000">
                <a:pos x="wd2" y="hd2"/>
              </a:cxn>
              <a:cxn ang="10800000">
                <a:pos x="wd2" y="hd2"/>
              </a:cxn>
              <a:cxn ang="16200000">
                <a:pos x="wd2" y="hd2"/>
              </a:cxn>
            </a:cxnLst>
            <a:rect l="0" t="0" r="r" b="b"/>
            <a:pathLst>
              <a:path w="21594" h="21595" extrusionOk="0">
                <a:moveTo>
                  <a:pt x="1" y="361"/>
                </a:moveTo>
                <a:cubicBezTo>
                  <a:pt x="-5" y="265"/>
                  <a:pt x="13" y="169"/>
                  <a:pt x="52" y="100"/>
                </a:cubicBezTo>
                <a:cubicBezTo>
                  <a:pt x="89" y="33"/>
                  <a:pt x="141" y="-2"/>
                  <a:pt x="194" y="4"/>
                </a:cubicBezTo>
                <a:lnTo>
                  <a:pt x="15411" y="1"/>
                </a:lnTo>
                <a:cubicBezTo>
                  <a:pt x="15461" y="-5"/>
                  <a:pt x="15512" y="10"/>
                  <a:pt x="15558" y="44"/>
                </a:cubicBezTo>
                <a:cubicBezTo>
                  <a:pt x="15600" y="75"/>
                  <a:pt x="15639" y="121"/>
                  <a:pt x="15670" y="180"/>
                </a:cubicBezTo>
                <a:lnTo>
                  <a:pt x="21536" y="10546"/>
                </a:lnTo>
                <a:cubicBezTo>
                  <a:pt x="21573" y="10612"/>
                  <a:pt x="21594" y="10700"/>
                  <a:pt x="21594" y="10792"/>
                </a:cubicBezTo>
                <a:cubicBezTo>
                  <a:pt x="21595" y="10887"/>
                  <a:pt x="21574" y="10979"/>
                  <a:pt x="21536" y="11047"/>
                </a:cubicBezTo>
                <a:lnTo>
                  <a:pt x="15675" y="21358"/>
                </a:lnTo>
                <a:cubicBezTo>
                  <a:pt x="15649" y="21423"/>
                  <a:pt x="15615" y="21478"/>
                  <a:pt x="15575" y="21517"/>
                </a:cubicBezTo>
                <a:cubicBezTo>
                  <a:pt x="15540" y="21551"/>
                  <a:pt x="15501" y="21573"/>
                  <a:pt x="15460" y="21580"/>
                </a:cubicBezTo>
                <a:lnTo>
                  <a:pt x="175" y="21595"/>
                </a:lnTo>
                <a:cubicBezTo>
                  <a:pt x="132" y="21594"/>
                  <a:pt x="91" y="21564"/>
                  <a:pt x="60" y="21512"/>
                </a:cubicBezTo>
                <a:cubicBezTo>
                  <a:pt x="28" y="21459"/>
                  <a:pt x="9" y="21386"/>
                  <a:pt x="7" y="21309"/>
                </a:cubicBezTo>
                <a:lnTo>
                  <a:pt x="1" y="361"/>
                </a:lnTo>
                <a:close/>
              </a:path>
            </a:pathLst>
          </a:custGeom>
          <a:gradFill>
            <a:gsLst>
              <a:gs pos="0">
                <a:srgbClr val="FFFFFF"/>
              </a:gs>
              <a:gs pos="100000">
                <a:schemeClr val="accent5"/>
              </a:gs>
            </a:gsLst>
          </a:gradFill>
          <a:ln w="12700">
            <a:miter lim="400000"/>
          </a:ln>
        </p:spPr>
        <p:txBody>
          <a:bodyPr lIns="45718" tIns="45718" rIns="45718" bIns="45718"/>
          <a:lstStyle/>
          <a:p>
            <a:pPr>
              <a:defRPr>
                <a:solidFill>
                  <a:srgbClr val="525455"/>
                </a:solidFill>
              </a:defRPr>
            </a:pPr>
            <a:endParaRPr/>
          </a:p>
        </p:txBody>
      </p:sp>
      <p:sp>
        <p:nvSpPr>
          <p:cNvPr id="320" name="Venn diagram"/>
          <p:cNvSpPr txBox="1"/>
          <p:nvPr/>
        </p:nvSpPr>
        <p:spPr>
          <a:xfrm>
            <a:off x="1597766" y="1570313"/>
            <a:ext cx="1013178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a:solidFill>
                  <a:schemeClr val="tx1"/>
                </a:solidFill>
              </a:rPr>
              <a:t>Marketing Mix 4Ps</a:t>
            </a:r>
          </a:p>
        </p:txBody>
      </p:sp>
      <p:sp>
        <p:nvSpPr>
          <p:cNvPr id="321"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546482" y="2744769"/>
            <a:ext cx="20810965"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400">
                <a:solidFill>
                  <a:srgbClr val="535353"/>
                </a:solidFill>
                <a:latin typeface="+mn-lt"/>
                <a:ea typeface="+mn-ea"/>
                <a:cs typeface="+mn-cs"/>
                <a:sym typeface="DM Sans Regular"/>
              </a:defRPr>
            </a:pPr>
            <a:r>
              <a:rPr>
                <a:solidFill>
                  <a:schemeClr val="tx2"/>
                </a:solidFill>
              </a:rPr>
              <a:t>The term "marketing mix" is a foundation model for businesses, historically centred around product, price, place, and promotion (also known as the "4 Ps"). The marketing mix has been defined as the "set of marketing tools that the firm uses to pursue its marketing objectives in the target market".</a:t>
            </a:r>
          </a:p>
          <a:p>
            <a:pPr algn="l">
              <a:defRPr sz="2400">
                <a:solidFill>
                  <a:srgbClr val="535353"/>
                </a:solidFill>
                <a:latin typeface="+mn-lt"/>
                <a:ea typeface="+mn-ea"/>
                <a:cs typeface="+mn-cs"/>
                <a:sym typeface="DM Sans Regular"/>
              </a:defRPr>
            </a:pPr>
            <a:endParaRPr>
              <a:solidFill>
                <a:schemeClr val="tx2"/>
              </a:solidFill>
            </a:endParaRPr>
          </a:p>
          <a:p>
            <a:pPr algn="l">
              <a:defRPr sz="2400">
                <a:solidFill>
                  <a:srgbClr val="535353"/>
                </a:solidFill>
                <a:latin typeface="+mn-lt"/>
                <a:ea typeface="+mn-ea"/>
                <a:cs typeface="+mn-cs"/>
                <a:sym typeface="DM Sans Regular"/>
              </a:defRPr>
            </a:pPr>
            <a:r>
              <a:rPr>
                <a:solidFill>
                  <a:schemeClr val="tx2"/>
                </a:solidFill>
              </a:rPr>
              <a:t>In the 1990s, the model of 4 Cs was introduced as a more customer-driven replacement of the 4 Ps. There are two theories based on 4 Cs: Lauterborn's 4 Cs (consumer, cost, convenience, and communication), and Shimizu's 4 Cs (commodity, cost, channel, and communication).</a:t>
            </a:r>
          </a:p>
        </p:txBody>
      </p:sp>
      <p:sp>
        <p:nvSpPr>
          <p:cNvPr id="322" name="Shape"/>
          <p:cNvSpPr/>
          <p:nvPr/>
        </p:nvSpPr>
        <p:spPr>
          <a:xfrm>
            <a:off x="1653062" y="5770801"/>
            <a:ext cx="13237742" cy="1267663"/>
          </a:xfrm>
          <a:custGeom>
            <a:avLst/>
            <a:gdLst/>
            <a:ahLst/>
            <a:cxnLst>
              <a:cxn ang="0">
                <a:pos x="wd2" y="hd2"/>
              </a:cxn>
              <a:cxn ang="5400000">
                <a:pos x="wd2" y="hd2"/>
              </a:cxn>
              <a:cxn ang="10800000">
                <a:pos x="wd2" y="hd2"/>
              </a:cxn>
              <a:cxn ang="16200000">
                <a:pos x="wd2" y="hd2"/>
              </a:cxn>
            </a:cxnLst>
            <a:rect l="0" t="0" r="r" b="b"/>
            <a:pathLst>
              <a:path w="21589" h="21532" extrusionOk="0">
                <a:moveTo>
                  <a:pt x="154" y="10"/>
                </a:moveTo>
                <a:lnTo>
                  <a:pt x="20518" y="10"/>
                </a:lnTo>
                <a:cubicBezTo>
                  <a:pt x="20553" y="-20"/>
                  <a:pt x="20587" y="38"/>
                  <a:pt x="20618" y="178"/>
                </a:cubicBezTo>
                <a:cubicBezTo>
                  <a:pt x="20647" y="308"/>
                  <a:pt x="20673" y="504"/>
                  <a:pt x="20694" y="753"/>
                </a:cubicBezTo>
                <a:lnTo>
                  <a:pt x="21534" y="9528"/>
                </a:lnTo>
                <a:cubicBezTo>
                  <a:pt x="21568" y="9829"/>
                  <a:pt x="21587" y="10264"/>
                  <a:pt x="21589" y="10726"/>
                </a:cubicBezTo>
                <a:cubicBezTo>
                  <a:pt x="21590" y="11185"/>
                  <a:pt x="21573" y="11628"/>
                  <a:pt x="21541" y="11949"/>
                </a:cubicBezTo>
                <a:lnTo>
                  <a:pt x="20712" y="20605"/>
                </a:lnTo>
                <a:cubicBezTo>
                  <a:pt x="20691" y="20852"/>
                  <a:pt x="20666" y="21058"/>
                  <a:pt x="20638" y="21215"/>
                </a:cubicBezTo>
                <a:cubicBezTo>
                  <a:pt x="20608" y="21385"/>
                  <a:pt x="20574" y="21493"/>
                  <a:pt x="20540" y="21532"/>
                </a:cubicBezTo>
                <a:lnTo>
                  <a:pt x="136" y="21532"/>
                </a:lnTo>
                <a:cubicBezTo>
                  <a:pt x="86" y="21483"/>
                  <a:pt x="43" y="21152"/>
                  <a:pt x="23" y="20670"/>
                </a:cubicBezTo>
                <a:cubicBezTo>
                  <a:pt x="1" y="20135"/>
                  <a:pt x="12" y="19515"/>
                  <a:pt x="51" y="19098"/>
                </a:cubicBezTo>
                <a:lnTo>
                  <a:pt x="692" y="12330"/>
                </a:lnTo>
                <a:cubicBezTo>
                  <a:pt x="738" y="11990"/>
                  <a:pt x="767" y="11438"/>
                  <a:pt x="768" y="10844"/>
                </a:cubicBezTo>
                <a:cubicBezTo>
                  <a:pt x="770" y="10272"/>
                  <a:pt x="746" y="9725"/>
                  <a:pt x="704" y="9359"/>
                </a:cubicBezTo>
                <a:lnTo>
                  <a:pt x="37" y="2403"/>
                </a:lnTo>
                <a:cubicBezTo>
                  <a:pt x="1" y="2013"/>
                  <a:pt x="-10" y="1445"/>
                  <a:pt x="8" y="940"/>
                </a:cubicBezTo>
                <a:cubicBezTo>
                  <a:pt x="30" y="316"/>
                  <a:pt x="90" y="-68"/>
                  <a:pt x="154" y="10"/>
                </a:cubicBezTo>
                <a:close/>
              </a:path>
            </a:pathLst>
          </a:custGeom>
          <a:gradFill>
            <a:gsLst>
              <a:gs pos="0">
                <a:srgbClr val="FFFFFF"/>
              </a:gs>
              <a:gs pos="100000">
                <a:schemeClr val="accent5"/>
              </a:gs>
            </a:gsLst>
          </a:gradFill>
          <a:ln w="12700">
            <a:miter lim="400000"/>
          </a:ln>
        </p:spPr>
        <p:txBody>
          <a:bodyPr lIns="45718" tIns="45718" rIns="45718" bIns="45718"/>
          <a:lstStyle/>
          <a:p>
            <a:pPr>
              <a:defRPr>
                <a:solidFill>
                  <a:srgbClr val="525455"/>
                </a:solidFill>
              </a:defRPr>
            </a:pPr>
            <a:endParaRPr/>
          </a:p>
        </p:txBody>
      </p:sp>
      <p:sp>
        <p:nvSpPr>
          <p:cNvPr id="323" name="Venn diagram"/>
          <p:cNvSpPr txBox="1"/>
          <p:nvPr/>
        </p:nvSpPr>
        <p:spPr>
          <a:xfrm>
            <a:off x="2369515" y="6010932"/>
            <a:ext cx="10326133"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2000">
                <a:solidFill>
                  <a:srgbClr val="535353"/>
                </a:solidFill>
                <a:latin typeface="+mn-lt"/>
                <a:ea typeface="+mn-ea"/>
                <a:cs typeface="+mn-cs"/>
                <a:sym typeface="DM Sans Regular"/>
              </a:defRPr>
            </a:lvl1pPr>
          </a:lstStyle>
          <a:p>
            <a:r>
              <a:rPr>
                <a:solidFill>
                  <a:schemeClr val="tx2"/>
                </a:solidFill>
              </a:rPr>
              <a:t>Promotion refers to marketing communications may comprise elements such as: advertising, PR, direct marketing and sales promotion.</a:t>
            </a:r>
          </a:p>
        </p:txBody>
      </p:sp>
      <p:sp>
        <p:nvSpPr>
          <p:cNvPr id="324" name="Shape"/>
          <p:cNvSpPr/>
          <p:nvPr/>
        </p:nvSpPr>
        <p:spPr>
          <a:xfrm>
            <a:off x="14674795" y="5770801"/>
            <a:ext cx="4347742" cy="1267663"/>
          </a:xfrm>
          <a:custGeom>
            <a:avLst/>
            <a:gdLst/>
            <a:ahLst/>
            <a:cxnLst>
              <a:cxn ang="0">
                <a:pos x="wd2" y="hd2"/>
              </a:cxn>
              <a:cxn ang="5400000">
                <a:pos x="wd2" y="hd2"/>
              </a:cxn>
              <a:cxn ang="10800000">
                <a:pos x="wd2" y="hd2"/>
              </a:cxn>
              <a:cxn ang="16200000">
                <a:pos x="wd2" y="hd2"/>
              </a:cxn>
            </a:cxnLst>
            <a:rect l="0" t="0" r="r" b="b"/>
            <a:pathLst>
              <a:path w="21567" h="21532" extrusionOk="0">
                <a:moveTo>
                  <a:pt x="469" y="10"/>
                </a:moveTo>
                <a:lnTo>
                  <a:pt x="18312" y="10"/>
                </a:lnTo>
                <a:cubicBezTo>
                  <a:pt x="18415" y="-20"/>
                  <a:pt x="18520" y="38"/>
                  <a:pt x="18615" y="178"/>
                </a:cubicBezTo>
                <a:cubicBezTo>
                  <a:pt x="18703" y="308"/>
                  <a:pt x="18782" y="504"/>
                  <a:pt x="18845" y="753"/>
                </a:cubicBezTo>
                <a:lnTo>
                  <a:pt x="21400" y="9528"/>
                </a:lnTo>
                <a:cubicBezTo>
                  <a:pt x="21503" y="9829"/>
                  <a:pt x="21563" y="10264"/>
                  <a:pt x="21567" y="10726"/>
                </a:cubicBezTo>
                <a:cubicBezTo>
                  <a:pt x="21571" y="11185"/>
                  <a:pt x="21519" y="11628"/>
                  <a:pt x="21422" y="11949"/>
                </a:cubicBezTo>
                <a:lnTo>
                  <a:pt x="18900" y="20605"/>
                </a:lnTo>
                <a:cubicBezTo>
                  <a:pt x="18837" y="20852"/>
                  <a:pt x="18761" y="21058"/>
                  <a:pt x="18676" y="21215"/>
                </a:cubicBezTo>
                <a:cubicBezTo>
                  <a:pt x="18583" y="21385"/>
                  <a:pt x="18482" y="21493"/>
                  <a:pt x="18378" y="21532"/>
                </a:cubicBezTo>
                <a:lnTo>
                  <a:pt x="416" y="21532"/>
                </a:lnTo>
                <a:cubicBezTo>
                  <a:pt x="264" y="21483"/>
                  <a:pt x="131" y="21152"/>
                  <a:pt x="71" y="20670"/>
                </a:cubicBezTo>
                <a:cubicBezTo>
                  <a:pt x="5" y="20135"/>
                  <a:pt x="38" y="19515"/>
                  <a:pt x="157" y="19098"/>
                </a:cubicBezTo>
                <a:lnTo>
                  <a:pt x="2105" y="12330"/>
                </a:lnTo>
                <a:cubicBezTo>
                  <a:pt x="2247" y="11990"/>
                  <a:pt x="2334" y="11438"/>
                  <a:pt x="2338" y="10844"/>
                </a:cubicBezTo>
                <a:cubicBezTo>
                  <a:pt x="2343" y="10272"/>
                  <a:pt x="2271" y="9725"/>
                  <a:pt x="2142" y="9359"/>
                </a:cubicBezTo>
                <a:lnTo>
                  <a:pt x="114" y="2403"/>
                </a:lnTo>
                <a:cubicBezTo>
                  <a:pt x="5" y="2013"/>
                  <a:pt x="-29" y="1445"/>
                  <a:pt x="26" y="940"/>
                </a:cubicBezTo>
                <a:cubicBezTo>
                  <a:pt x="93" y="316"/>
                  <a:pt x="277" y="-68"/>
                  <a:pt x="469" y="10"/>
                </a:cubicBezTo>
                <a:close/>
              </a:path>
            </a:pathLst>
          </a:custGeom>
          <a:solidFill>
            <a:schemeClr val="accent1"/>
          </a:solidFill>
          <a:ln w="12700">
            <a:miter lim="400000"/>
          </a:ln>
        </p:spPr>
        <p:txBody>
          <a:bodyPr lIns="45718" tIns="45718" rIns="45718" bIns="45718"/>
          <a:lstStyle/>
          <a:p>
            <a:pPr>
              <a:defRPr>
                <a:solidFill>
                  <a:srgbClr val="525455"/>
                </a:solidFill>
              </a:defRPr>
            </a:pPr>
            <a:endParaRPr/>
          </a:p>
        </p:txBody>
      </p:sp>
      <p:sp>
        <p:nvSpPr>
          <p:cNvPr id="325" name="Venn diagram"/>
          <p:cNvSpPr txBox="1"/>
          <p:nvPr/>
        </p:nvSpPr>
        <p:spPr>
          <a:xfrm>
            <a:off x="15325287" y="6163332"/>
            <a:ext cx="3046758"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FFFFFF"/>
                </a:solidFill>
              </a:defRPr>
            </a:lvl1pPr>
          </a:lstStyle>
          <a:p>
            <a:r>
              <a:rPr>
                <a:solidFill>
                  <a:schemeClr val="bg1"/>
                </a:solidFill>
              </a:rPr>
              <a:t>Promotion</a:t>
            </a:r>
          </a:p>
        </p:txBody>
      </p:sp>
      <p:sp>
        <p:nvSpPr>
          <p:cNvPr id="326" name="Shape"/>
          <p:cNvSpPr/>
          <p:nvPr/>
        </p:nvSpPr>
        <p:spPr>
          <a:xfrm>
            <a:off x="1653063" y="7311735"/>
            <a:ext cx="13237742" cy="1267662"/>
          </a:xfrm>
          <a:custGeom>
            <a:avLst/>
            <a:gdLst/>
            <a:ahLst/>
            <a:cxnLst>
              <a:cxn ang="0">
                <a:pos x="wd2" y="hd2"/>
              </a:cxn>
              <a:cxn ang="5400000">
                <a:pos x="wd2" y="hd2"/>
              </a:cxn>
              <a:cxn ang="10800000">
                <a:pos x="wd2" y="hd2"/>
              </a:cxn>
              <a:cxn ang="16200000">
                <a:pos x="wd2" y="hd2"/>
              </a:cxn>
            </a:cxnLst>
            <a:rect l="0" t="0" r="r" b="b"/>
            <a:pathLst>
              <a:path w="21589" h="21532" extrusionOk="0">
                <a:moveTo>
                  <a:pt x="154" y="10"/>
                </a:moveTo>
                <a:lnTo>
                  <a:pt x="20518" y="10"/>
                </a:lnTo>
                <a:cubicBezTo>
                  <a:pt x="20553" y="-20"/>
                  <a:pt x="20587" y="38"/>
                  <a:pt x="20618" y="178"/>
                </a:cubicBezTo>
                <a:cubicBezTo>
                  <a:pt x="20647" y="308"/>
                  <a:pt x="20673" y="504"/>
                  <a:pt x="20694" y="753"/>
                </a:cubicBezTo>
                <a:lnTo>
                  <a:pt x="21534" y="9528"/>
                </a:lnTo>
                <a:cubicBezTo>
                  <a:pt x="21568" y="9829"/>
                  <a:pt x="21587" y="10264"/>
                  <a:pt x="21589" y="10726"/>
                </a:cubicBezTo>
                <a:cubicBezTo>
                  <a:pt x="21590" y="11185"/>
                  <a:pt x="21573" y="11628"/>
                  <a:pt x="21541" y="11949"/>
                </a:cubicBezTo>
                <a:lnTo>
                  <a:pt x="20712" y="20605"/>
                </a:lnTo>
                <a:cubicBezTo>
                  <a:pt x="20691" y="20852"/>
                  <a:pt x="20666" y="21058"/>
                  <a:pt x="20638" y="21215"/>
                </a:cubicBezTo>
                <a:cubicBezTo>
                  <a:pt x="20608" y="21385"/>
                  <a:pt x="20574" y="21493"/>
                  <a:pt x="20540" y="21532"/>
                </a:cubicBezTo>
                <a:lnTo>
                  <a:pt x="136" y="21532"/>
                </a:lnTo>
                <a:cubicBezTo>
                  <a:pt x="86" y="21483"/>
                  <a:pt x="43" y="21152"/>
                  <a:pt x="23" y="20670"/>
                </a:cubicBezTo>
                <a:cubicBezTo>
                  <a:pt x="1" y="20135"/>
                  <a:pt x="12" y="19515"/>
                  <a:pt x="51" y="19098"/>
                </a:cubicBezTo>
                <a:lnTo>
                  <a:pt x="692" y="12330"/>
                </a:lnTo>
                <a:cubicBezTo>
                  <a:pt x="738" y="11990"/>
                  <a:pt x="767" y="11438"/>
                  <a:pt x="768" y="10844"/>
                </a:cubicBezTo>
                <a:cubicBezTo>
                  <a:pt x="770" y="10272"/>
                  <a:pt x="746" y="9725"/>
                  <a:pt x="704" y="9359"/>
                </a:cubicBezTo>
                <a:lnTo>
                  <a:pt x="37" y="2403"/>
                </a:lnTo>
                <a:cubicBezTo>
                  <a:pt x="1" y="2013"/>
                  <a:pt x="-10" y="1445"/>
                  <a:pt x="8" y="940"/>
                </a:cubicBezTo>
                <a:cubicBezTo>
                  <a:pt x="30" y="316"/>
                  <a:pt x="90" y="-68"/>
                  <a:pt x="154" y="10"/>
                </a:cubicBezTo>
                <a:close/>
              </a:path>
            </a:pathLst>
          </a:custGeom>
          <a:gradFill>
            <a:gsLst>
              <a:gs pos="0">
                <a:srgbClr val="FFFFFF"/>
              </a:gs>
              <a:gs pos="100000">
                <a:schemeClr val="accent5"/>
              </a:gs>
            </a:gsLst>
          </a:gradFill>
          <a:ln w="12700">
            <a:miter lim="400000"/>
          </a:ln>
        </p:spPr>
        <p:txBody>
          <a:bodyPr lIns="45718" tIns="45718" rIns="45718" bIns="45718"/>
          <a:lstStyle/>
          <a:p>
            <a:pPr>
              <a:defRPr>
                <a:solidFill>
                  <a:srgbClr val="525455"/>
                </a:solidFill>
              </a:defRPr>
            </a:pPr>
            <a:endParaRPr/>
          </a:p>
        </p:txBody>
      </p:sp>
      <p:sp>
        <p:nvSpPr>
          <p:cNvPr id="327" name="Venn diagram"/>
          <p:cNvSpPr txBox="1"/>
          <p:nvPr/>
        </p:nvSpPr>
        <p:spPr>
          <a:xfrm>
            <a:off x="2369515" y="7564566"/>
            <a:ext cx="11449374"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000">
                <a:solidFill>
                  <a:srgbClr val="535353"/>
                </a:solidFill>
                <a:latin typeface="+mn-lt"/>
                <a:ea typeface="+mn-ea"/>
                <a:cs typeface="+mn-cs"/>
                <a:sym typeface="DM Sans Regular"/>
              </a:defRPr>
            </a:pPr>
            <a:r>
              <a:rPr>
                <a:solidFill>
                  <a:schemeClr val="tx2"/>
                </a:solidFill>
              </a:rPr>
              <a:t>A product refers to an item that satisfies the consumer's needs or wants.</a:t>
            </a:r>
          </a:p>
          <a:p>
            <a:pPr algn="l">
              <a:defRPr sz="2000">
                <a:solidFill>
                  <a:srgbClr val="535353"/>
                </a:solidFill>
                <a:latin typeface="+mn-lt"/>
                <a:ea typeface="+mn-ea"/>
                <a:cs typeface="+mn-cs"/>
                <a:sym typeface="DM Sans Regular"/>
              </a:defRPr>
            </a:pPr>
            <a:r>
              <a:rPr>
                <a:solidFill>
                  <a:schemeClr val="tx2"/>
                </a:solidFill>
              </a:rPr>
              <a:t>Products may be tangible (goods) or intangible (services, ideas or experiences).</a:t>
            </a:r>
          </a:p>
        </p:txBody>
      </p:sp>
      <p:sp>
        <p:nvSpPr>
          <p:cNvPr id="328" name="Shape"/>
          <p:cNvSpPr/>
          <p:nvPr/>
        </p:nvSpPr>
        <p:spPr>
          <a:xfrm>
            <a:off x="14674795" y="7311735"/>
            <a:ext cx="4347742" cy="1267662"/>
          </a:xfrm>
          <a:custGeom>
            <a:avLst/>
            <a:gdLst/>
            <a:ahLst/>
            <a:cxnLst>
              <a:cxn ang="0">
                <a:pos x="wd2" y="hd2"/>
              </a:cxn>
              <a:cxn ang="5400000">
                <a:pos x="wd2" y="hd2"/>
              </a:cxn>
              <a:cxn ang="10800000">
                <a:pos x="wd2" y="hd2"/>
              </a:cxn>
              <a:cxn ang="16200000">
                <a:pos x="wd2" y="hd2"/>
              </a:cxn>
            </a:cxnLst>
            <a:rect l="0" t="0" r="r" b="b"/>
            <a:pathLst>
              <a:path w="21567" h="21532" extrusionOk="0">
                <a:moveTo>
                  <a:pt x="469" y="10"/>
                </a:moveTo>
                <a:lnTo>
                  <a:pt x="18312" y="10"/>
                </a:lnTo>
                <a:cubicBezTo>
                  <a:pt x="18415" y="-20"/>
                  <a:pt x="18520" y="38"/>
                  <a:pt x="18615" y="178"/>
                </a:cubicBezTo>
                <a:cubicBezTo>
                  <a:pt x="18703" y="308"/>
                  <a:pt x="18782" y="504"/>
                  <a:pt x="18845" y="753"/>
                </a:cubicBezTo>
                <a:lnTo>
                  <a:pt x="21400" y="9528"/>
                </a:lnTo>
                <a:cubicBezTo>
                  <a:pt x="21503" y="9829"/>
                  <a:pt x="21563" y="10264"/>
                  <a:pt x="21567" y="10726"/>
                </a:cubicBezTo>
                <a:cubicBezTo>
                  <a:pt x="21571" y="11185"/>
                  <a:pt x="21519" y="11628"/>
                  <a:pt x="21422" y="11949"/>
                </a:cubicBezTo>
                <a:lnTo>
                  <a:pt x="18900" y="20605"/>
                </a:lnTo>
                <a:cubicBezTo>
                  <a:pt x="18837" y="20852"/>
                  <a:pt x="18761" y="21058"/>
                  <a:pt x="18676" y="21215"/>
                </a:cubicBezTo>
                <a:cubicBezTo>
                  <a:pt x="18583" y="21385"/>
                  <a:pt x="18482" y="21493"/>
                  <a:pt x="18378" y="21532"/>
                </a:cubicBezTo>
                <a:lnTo>
                  <a:pt x="416" y="21532"/>
                </a:lnTo>
                <a:cubicBezTo>
                  <a:pt x="264" y="21483"/>
                  <a:pt x="131" y="21152"/>
                  <a:pt x="71" y="20670"/>
                </a:cubicBezTo>
                <a:cubicBezTo>
                  <a:pt x="5" y="20135"/>
                  <a:pt x="38" y="19515"/>
                  <a:pt x="157" y="19098"/>
                </a:cubicBezTo>
                <a:lnTo>
                  <a:pt x="2105" y="12330"/>
                </a:lnTo>
                <a:cubicBezTo>
                  <a:pt x="2247" y="11990"/>
                  <a:pt x="2334" y="11438"/>
                  <a:pt x="2338" y="10844"/>
                </a:cubicBezTo>
                <a:cubicBezTo>
                  <a:pt x="2343" y="10272"/>
                  <a:pt x="2271" y="9725"/>
                  <a:pt x="2142" y="9359"/>
                </a:cubicBezTo>
                <a:lnTo>
                  <a:pt x="114" y="2403"/>
                </a:lnTo>
                <a:cubicBezTo>
                  <a:pt x="5" y="2013"/>
                  <a:pt x="-29" y="1445"/>
                  <a:pt x="26" y="940"/>
                </a:cubicBezTo>
                <a:cubicBezTo>
                  <a:pt x="93" y="316"/>
                  <a:pt x="277" y="-68"/>
                  <a:pt x="469" y="10"/>
                </a:cubicBezTo>
                <a:close/>
              </a:path>
            </a:pathLst>
          </a:custGeom>
          <a:solidFill>
            <a:schemeClr val="accent2"/>
          </a:solidFill>
          <a:ln w="12700">
            <a:miter lim="400000"/>
          </a:ln>
        </p:spPr>
        <p:txBody>
          <a:bodyPr lIns="45718" tIns="45718" rIns="45718" bIns="45718"/>
          <a:lstStyle/>
          <a:p>
            <a:pPr>
              <a:defRPr>
                <a:solidFill>
                  <a:srgbClr val="525455"/>
                </a:solidFill>
              </a:defRPr>
            </a:pPr>
            <a:endParaRPr/>
          </a:p>
        </p:txBody>
      </p:sp>
      <p:sp>
        <p:nvSpPr>
          <p:cNvPr id="329" name="Venn diagram"/>
          <p:cNvSpPr txBox="1"/>
          <p:nvPr/>
        </p:nvSpPr>
        <p:spPr>
          <a:xfrm>
            <a:off x="15325287" y="7704265"/>
            <a:ext cx="3046758"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FFFFFF"/>
                </a:solidFill>
              </a:defRPr>
            </a:lvl1pPr>
          </a:lstStyle>
          <a:p>
            <a:r>
              <a:rPr>
                <a:solidFill>
                  <a:schemeClr val="bg1"/>
                </a:solidFill>
              </a:rPr>
              <a:t>Product</a:t>
            </a:r>
          </a:p>
        </p:txBody>
      </p:sp>
      <p:sp>
        <p:nvSpPr>
          <p:cNvPr id="330" name="Shape"/>
          <p:cNvSpPr/>
          <p:nvPr/>
        </p:nvSpPr>
        <p:spPr>
          <a:xfrm>
            <a:off x="1653062" y="8852668"/>
            <a:ext cx="13237742" cy="1267663"/>
          </a:xfrm>
          <a:custGeom>
            <a:avLst/>
            <a:gdLst/>
            <a:ahLst/>
            <a:cxnLst>
              <a:cxn ang="0">
                <a:pos x="wd2" y="hd2"/>
              </a:cxn>
              <a:cxn ang="5400000">
                <a:pos x="wd2" y="hd2"/>
              </a:cxn>
              <a:cxn ang="10800000">
                <a:pos x="wd2" y="hd2"/>
              </a:cxn>
              <a:cxn ang="16200000">
                <a:pos x="wd2" y="hd2"/>
              </a:cxn>
            </a:cxnLst>
            <a:rect l="0" t="0" r="r" b="b"/>
            <a:pathLst>
              <a:path w="21589" h="21532" extrusionOk="0">
                <a:moveTo>
                  <a:pt x="154" y="10"/>
                </a:moveTo>
                <a:lnTo>
                  <a:pt x="20518" y="10"/>
                </a:lnTo>
                <a:cubicBezTo>
                  <a:pt x="20553" y="-20"/>
                  <a:pt x="20587" y="38"/>
                  <a:pt x="20618" y="178"/>
                </a:cubicBezTo>
                <a:cubicBezTo>
                  <a:pt x="20647" y="308"/>
                  <a:pt x="20673" y="504"/>
                  <a:pt x="20694" y="753"/>
                </a:cubicBezTo>
                <a:lnTo>
                  <a:pt x="21534" y="9528"/>
                </a:lnTo>
                <a:cubicBezTo>
                  <a:pt x="21568" y="9829"/>
                  <a:pt x="21587" y="10264"/>
                  <a:pt x="21589" y="10726"/>
                </a:cubicBezTo>
                <a:cubicBezTo>
                  <a:pt x="21590" y="11185"/>
                  <a:pt x="21573" y="11628"/>
                  <a:pt x="21541" y="11949"/>
                </a:cubicBezTo>
                <a:lnTo>
                  <a:pt x="20712" y="20605"/>
                </a:lnTo>
                <a:cubicBezTo>
                  <a:pt x="20691" y="20852"/>
                  <a:pt x="20666" y="21058"/>
                  <a:pt x="20638" y="21215"/>
                </a:cubicBezTo>
                <a:cubicBezTo>
                  <a:pt x="20608" y="21385"/>
                  <a:pt x="20574" y="21493"/>
                  <a:pt x="20540" y="21532"/>
                </a:cubicBezTo>
                <a:lnTo>
                  <a:pt x="136" y="21532"/>
                </a:lnTo>
                <a:cubicBezTo>
                  <a:pt x="86" y="21483"/>
                  <a:pt x="43" y="21152"/>
                  <a:pt x="23" y="20670"/>
                </a:cubicBezTo>
                <a:cubicBezTo>
                  <a:pt x="1" y="20135"/>
                  <a:pt x="12" y="19515"/>
                  <a:pt x="51" y="19098"/>
                </a:cubicBezTo>
                <a:lnTo>
                  <a:pt x="692" y="12330"/>
                </a:lnTo>
                <a:cubicBezTo>
                  <a:pt x="738" y="11990"/>
                  <a:pt x="767" y="11438"/>
                  <a:pt x="768" y="10844"/>
                </a:cubicBezTo>
                <a:cubicBezTo>
                  <a:pt x="770" y="10272"/>
                  <a:pt x="746" y="9725"/>
                  <a:pt x="704" y="9359"/>
                </a:cubicBezTo>
                <a:lnTo>
                  <a:pt x="37" y="2403"/>
                </a:lnTo>
                <a:cubicBezTo>
                  <a:pt x="1" y="2013"/>
                  <a:pt x="-10" y="1445"/>
                  <a:pt x="8" y="940"/>
                </a:cubicBezTo>
                <a:cubicBezTo>
                  <a:pt x="30" y="316"/>
                  <a:pt x="90" y="-68"/>
                  <a:pt x="154" y="10"/>
                </a:cubicBezTo>
                <a:close/>
              </a:path>
            </a:pathLst>
          </a:custGeom>
          <a:gradFill>
            <a:gsLst>
              <a:gs pos="0">
                <a:srgbClr val="FFFFFF"/>
              </a:gs>
              <a:gs pos="100000">
                <a:schemeClr val="accent5"/>
              </a:gs>
            </a:gsLst>
          </a:gradFill>
          <a:ln w="12700">
            <a:miter lim="400000"/>
          </a:ln>
        </p:spPr>
        <p:txBody>
          <a:bodyPr lIns="45718" tIns="45718" rIns="45718" bIns="45718"/>
          <a:lstStyle/>
          <a:p>
            <a:pPr>
              <a:defRPr>
                <a:solidFill>
                  <a:srgbClr val="525455"/>
                </a:solidFill>
              </a:defRPr>
            </a:pPr>
            <a:endParaRPr/>
          </a:p>
        </p:txBody>
      </p:sp>
      <p:sp>
        <p:nvSpPr>
          <p:cNvPr id="331" name="Venn diagram"/>
          <p:cNvSpPr txBox="1"/>
          <p:nvPr/>
        </p:nvSpPr>
        <p:spPr>
          <a:xfrm>
            <a:off x="2369515" y="8955215"/>
            <a:ext cx="1180483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000">
                <a:solidFill>
                  <a:srgbClr val="535353"/>
                </a:solidFill>
                <a:latin typeface="+mn-lt"/>
                <a:ea typeface="+mn-ea"/>
                <a:cs typeface="+mn-cs"/>
                <a:sym typeface="DM Sans Regular"/>
              </a:defRPr>
            </a:pPr>
            <a:r>
              <a:rPr>
                <a:solidFill>
                  <a:schemeClr val="tx2"/>
                </a:solidFill>
              </a:rPr>
              <a:t>Price refers to the amount a customer pays for a product.</a:t>
            </a:r>
          </a:p>
          <a:p>
            <a:pPr algn="l">
              <a:defRPr sz="2000">
                <a:solidFill>
                  <a:srgbClr val="535353"/>
                </a:solidFill>
                <a:latin typeface="+mn-lt"/>
                <a:ea typeface="+mn-ea"/>
                <a:cs typeface="+mn-cs"/>
                <a:sym typeface="DM Sans Regular"/>
              </a:defRPr>
            </a:pPr>
            <a:r>
              <a:rPr>
                <a:solidFill>
                  <a:schemeClr val="tx2"/>
                </a:solidFill>
              </a:rPr>
              <a:t>Price may also refer to the sacrifice consumers are prepared to make to acquire a product (e.g. time or effort). Price is the only variable that has implications for revenue.</a:t>
            </a:r>
          </a:p>
        </p:txBody>
      </p:sp>
      <p:sp>
        <p:nvSpPr>
          <p:cNvPr id="332" name="Shape"/>
          <p:cNvSpPr/>
          <p:nvPr/>
        </p:nvSpPr>
        <p:spPr>
          <a:xfrm>
            <a:off x="14674795" y="8852668"/>
            <a:ext cx="4347742" cy="1267663"/>
          </a:xfrm>
          <a:custGeom>
            <a:avLst/>
            <a:gdLst/>
            <a:ahLst/>
            <a:cxnLst>
              <a:cxn ang="0">
                <a:pos x="wd2" y="hd2"/>
              </a:cxn>
              <a:cxn ang="5400000">
                <a:pos x="wd2" y="hd2"/>
              </a:cxn>
              <a:cxn ang="10800000">
                <a:pos x="wd2" y="hd2"/>
              </a:cxn>
              <a:cxn ang="16200000">
                <a:pos x="wd2" y="hd2"/>
              </a:cxn>
            </a:cxnLst>
            <a:rect l="0" t="0" r="r" b="b"/>
            <a:pathLst>
              <a:path w="21567" h="21532" extrusionOk="0">
                <a:moveTo>
                  <a:pt x="469" y="10"/>
                </a:moveTo>
                <a:lnTo>
                  <a:pt x="18312" y="10"/>
                </a:lnTo>
                <a:cubicBezTo>
                  <a:pt x="18415" y="-20"/>
                  <a:pt x="18520" y="38"/>
                  <a:pt x="18615" y="178"/>
                </a:cubicBezTo>
                <a:cubicBezTo>
                  <a:pt x="18703" y="308"/>
                  <a:pt x="18782" y="504"/>
                  <a:pt x="18845" y="753"/>
                </a:cubicBezTo>
                <a:lnTo>
                  <a:pt x="21400" y="9528"/>
                </a:lnTo>
                <a:cubicBezTo>
                  <a:pt x="21503" y="9829"/>
                  <a:pt x="21563" y="10264"/>
                  <a:pt x="21567" y="10726"/>
                </a:cubicBezTo>
                <a:cubicBezTo>
                  <a:pt x="21571" y="11185"/>
                  <a:pt x="21519" y="11628"/>
                  <a:pt x="21422" y="11949"/>
                </a:cubicBezTo>
                <a:lnTo>
                  <a:pt x="18900" y="20605"/>
                </a:lnTo>
                <a:cubicBezTo>
                  <a:pt x="18837" y="20852"/>
                  <a:pt x="18761" y="21058"/>
                  <a:pt x="18676" y="21215"/>
                </a:cubicBezTo>
                <a:cubicBezTo>
                  <a:pt x="18583" y="21385"/>
                  <a:pt x="18482" y="21493"/>
                  <a:pt x="18378" y="21532"/>
                </a:cubicBezTo>
                <a:lnTo>
                  <a:pt x="416" y="21532"/>
                </a:lnTo>
                <a:cubicBezTo>
                  <a:pt x="264" y="21483"/>
                  <a:pt x="131" y="21152"/>
                  <a:pt x="71" y="20670"/>
                </a:cubicBezTo>
                <a:cubicBezTo>
                  <a:pt x="5" y="20135"/>
                  <a:pt x="38" y="19515"/>
                  <a:pt x="157" y="19098"/>
                </a:cubicBezTo>
                <a:lnTo>
                  <a:pt x="2105" y="12330"/>
                </a:lnTo>
                <a:cubicBezTo>
                  <a:pt x="2247" y="11990"/>
                  <a:pt x="2334" y="11438"/>
                  <a:pt x="2338" y="10844"/>
                </a:cubicBezTo>
                <a:cubicBezTo>
                  <a:pt x="2343" y="10272"/>
                  <a:pt x="2271" y="9725"/>
                  <a:pt x="2142" y="9359"/>
                </a:cubicBezTo>
                <a:lnTo>
                  <a:pt x="114" y="2403"/>
                </a:lnTo>
                <a:cubicBezTo>
                  <a:pt x="5" y="2013"/>
                  <a:pt x="-29" y="1445"/>
                  <a:pt x="26" y="940"/>
                </a:cubicBezTo>
                <a:cubicBezTo>
                  <a:pt x="93" y="316"/>
                  <a:pt x="277" y="-68"/>
                  <a:pt x="469" y="10"/>
                </a:cubicBezTo>
                <a:close/>
              </a:path>
            </a:pathLst>
          </a:custGeom>
          <a:solidFill>
            <a:schemeClr val="accent3"/>
          </a:solidFill>
          <a:ln w="12700">
            <a:miter lim="400000"/>
          </a:ln>
        </p:spPr>
        <p:txBody>
          <a:bodyPr lIns="45718" tIns="45718" rIns="45718" bIns="45718"/>
          <a:lstStyle/>
          <a:p>
            <a:pPr>
              <a:defRPr>
                <a:solidFill>
                  <a:srgbClr val="525455"/>
                </a:solidFill>
              </a:defRPr>
            </a:pPr>
            <a:endParaRPr/>
          </a:p>
        </p:txBody>
      </p:sp>
      <p:sp>
        <p:nvSpPr>
          <p:cNvPr id="333" name="Venn diagram"/>
          <p:cNvSpPr txBox="1"/>
          <p:nvPr/>
        </p:nvSpPr>
        <p:spPr>
          <a:xfrm>
            <a:off x="15325287" y="9245199"/>
            <a:ext cx="3046758"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FFFFFF"/>
                </a:solidFill>
              </a:defRPr>
            </a:lvl1pPr>
          </a:lstStyle>
          <a:p>
            <a:r>
              <a:rPr>
                <a:solidFill>
                  <a:schemeClr val="bg1"/>
                </a:solidFill>
              </a:rPr>
              <a:t>Price</a:t>
            </a:r>
          </a:p>
        </p:txBody>
      </p:sp>
      <p:sp>
        <p:nvSpPr>
          <p:cNvPr id="334" name="Shape"/>
          <p:cNvSpPr/>
          <p:nvPr/>
        </p:nvSpPr>
        <p:spPr>
          <a:xfrm>
            <a:off x="1653063" y="10393601"/>
            <a:ext cx="13237742" cy="1267663"/>
          </a:xfrm>
          <a:custGeom>
            <a:avLst/>
            <a:gdLst/>
            <a:ahLst/>
            <a:cxnLst>
              <a:cxn ang="0">
                <a:pos x="wd2" y="hd2"/>
              </a:cxn>
              <a:cxn ang="5400000">
                <a:pos x="wd2" y="hd2"/>
              </a:cxn>
              <a:cxn ang="10800000">
                <a:pos x="wd2" y="hd2"/>
              </a:cxn>
              <a:cxn ang="16200000">
                <a:pos x="wd2" y="hd2"/>
              </a:cxn>
            </a:cxnLst>
            <a:rect l="0" t="0" r="r" b="b"/>
            <a:pathLst>
              <a:path w="21589" h="21532" extrusionOk="0">
                <a:moveTo>
                  <a:pt x="154" y="10"/>
                </a:moveTo>
                <a:lnTo>
                  <a:pt x="20518" y="10"/>
                </a:lnTo>
                <a:cubicBezTo>
                  <a:pt x="20553" y="-20"/>
                  <a:pt x="20587" y="38"/>
                  <a:pt x="20618" y="178"/>
                </a:cubicBezTo>
                <a:cubicBezTo>
                  <a:pt x="20647" y="308"/>
                  <a:pt x="20673" y="504"/>
                  <a:pt x="20694" y="753"/>
                </a:cubicBezTo>
                <a:lnTo>
                  <a:pt x="21534" y="9528"/>
                </a:lnTo>
                <a:cubicBezTo>
                  <a:pt x="21568" y="9829"/>
                  <a:pt x="21587" y="10264"/>
                  <a:pt x="21589" y="10726"/>
                </a:cubicBezTo>
                <a:cubicBezTo>
                  <a:pt x="21590" y="11185"/>
                  <a:pt x="21573" y="11628"/>
                  <a:pt x="21541" y="11949"/>
                </a:cubicBezTo>
                <a:lnTo>
                  <a:pt x="20712" y="20605"/>
                </a:lnTo>
                <a:cubicBezTo>
                  <a:pt x="20691" y="20852"/>
                  <a:pt x="20666" y="21058"/>
                  <a:pt x="20638" y="21215"/>
                </a:cubicBezTo>
                <a:cubicBezTo>
                  <a:pt x="20608" y="21385"/>
                  <a:pt x="20574" y="21493"/>
                  <a:pt x="20540" y="21532"/>
                </a:cubicBezTo>
                <a:lnTo>
                  <a:pt x="136" y="21532"/>
                </a:lnTo>
                <a:cubicBezTo>
                  <a:pt x="86" y="21483"/>
                  <a:pt x="43" y="21152"/>
                  <a:pt x="23" y="20670"/>
                </a:cubicBezTo>
                <a:cubicBezTo>
                  <a:pt x="1" y="20135"/>
                  <a:pt x="12" y="19515"/>
                  <a:pt x="51" y="19098"/>
                </a:cubicBezTo>
                <a:lnTo>
                  <a:pt x="692" y="12330"/>
                </a:lnTo>
                <a:cubicBezTo>
                  <a:pt x="738" y="11990"/>
                  <a:pt x="767" y="11438"/>
                  <a:pt x="768" y="10844"/>
                </a:cubicBezTo>
                <a:cubicBezTo>
                  <a:pt x="770" y="10272"/>
                  <a:pt x="746" y="9725"/>
                  <a:pt x="704" y="9359"/>
                </a:cubicBezTo>
                <a:lnTo>
                  <a:pt x="37" y="2403"/>
                </a:lnTo>
                <a:cubicBezTo>
                  <a:pt x="1" y="2013"/>
                  <a:pt x="-10" y="1445"/>
                  <a:pt x="8" y="940"/>
                </a:cubicBezTo>
                <a:cubicBezTo>
                  <a:pt x="30" y="316"/>
                  <a:pt x="90" y="-68"/>
                  <a:pt x="154" y="10"/>
                </a:cubicBezTo>
                <a:close/>
              </a:path>
            </a:pathLst>
          </a:custGeom>
          <a:gradFill>
            <a:gsLst>
              <a:gs pos="0">
                <a:srgbClr val="FFFFFF"/>
              </a:gs>
              <a:gs pos="100000">
                <a:schemeClr val="accent5"/>
              </a:gs>
            </a:gsLst>
          </a:gradFill>
          <a:ln w="12700">
            <a:miter lim="400000"/>
          </a:ln>
        </p:spPr>
        <p:txBody>
          <a:bodyPr lIns="45718" tIns="45718" rIns="45718" bIns="45718"/>
          <a:lstStyle/>
          <a:p>
            <a:pPr>
              <a:defRPr>
                <a:solidFill>
                  <a:srgbClr val="525455"/>
                </a:solidFill>
              </a:defRPr>
            </a:pPr>
            <a:endParaRPr/>
          </a:p>
        </p:txBody>
      </p:sp>
      <p:sp>
        <p:nvSpPr>
          <p:cNvPr id="335" name="Venn diagram"/>
          <p:cNvSpPr txBox="1"/>
          <p:nvPr/>
        </p:nvSpPr>
        <p:spPr>
          <a:xfrm>
            <a:off x="2369515" y="10637965"/>
            <a:ext cx="60564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000">
                <a:solidFill>
                  <a:srgbClr val="535353"/>
                </a:solidFill>
                <a:latin typeface="+mn-lt"/>
                <a:ea typeface="+mn-ea"/>
                <a:cs typeface="+mn-cs"/>
                <a:sym typeface="DM Sans Regular"/>
              </a:defRPr>
            </a:pPr>
            <a:r>
              <a:rPr dirty="0">
                <a:solidFill>
                  <a:schemeClr val="tx2"/>
                </a:solidFill>
              </a:rPr>
              <a:t>Refers to providing customer access.</a:t>
            </a:r>
          </a:p>
          <a:p>
            <a:pPr algn="l">
              <a:defRPr sz="2000">
                <a:solidFill>
                  <a:srgbClr val="535353"/>
                </a:solidFill>
                <a:latin typeface="+mn-lt"/>
                <a:ea typeface="+mn-ea"/>
                <a:cs typeface="+mn-cs"/>
                <a:sym typeface="DM Sans Regular"/>
              </a:defRPr>
            </a:pPr>
            <a:r>
              <a:rPr dirty="0">
                <a:solidFill>
                  <a:schemeClr val="tx2"/>
                </a:solidFill>
              </a:rPr>
              <a:t>Considers providing convenience for consumer.</a:t>
            </a:r>
          </a:p>
        </p:txBody>
      </p:sp>
      <p:sp>
        <p:nvSpPr>
          <p:cNvPr id="336" name="Shape"/>
          <p:cNvSpPr/>
          <p:nvPr/>
        </p:nvSpPr>
        <p:spPr>
          <a:xfrm>
            <a:off x="14674795" y="10393601"/>
            <a:ext cx="4347742" cy="1267663"/>
          </a:xfrm>
          <a:custGeom>
            <a:avLst/>
            <a:gdLst/>
            <a:ahLst/>
            <a:cxnLst>
              <a:cxn ang="0">
                <a:pos x="wd2" y="hd2"/>
              </a:cxn>
              <a:cxn ang="5400000">
                <a:pos x="wd2" y="hd2"/>
              </a:cxn>
              <a:cxn ang="10800000">
                <a:pos x="wd2" y="hd2"/>
              </a:cxn>
              <a:cxn ang="16200000">
                <a:pos x="wd2" y="hd2"/>
              </a:cxn>
            </a:cxnLst>
            <a:rect l="0" t="0" r="r" b="b"/>
            <a:pathLst>
              <a:path w="21567" h="21532" extrusionOk="0">
                <a:moveTo>
                  <a:pt x="469" y="10"/>
                </a:moveTo>
                <a:lnTo>
                  <a:pt x="18312" y="10"/>
                </a:lnTo>
                <a:cubicBezTo>
                  <a:pt x="18415" y="-20"/>
                  <a:pt x="18520" y="38"/>
                  <a:pt x="18615" y="178"/>
                </a:cubicBezTo>
                <a:cubicBezTo>
                  <a:pt x="18703" y="308"/>
                  <a:pt x="18782" y="504"/>
                  <a:pt x="18845" y="753"/>
                </a:cubicBezTo>
                <a:lnTo>
                  <a:pt x="21400" y="9528"/>
                </a:lnTo>
                <a:cubicBezTo>
                  <a:pt x="21503" y="9829"/>
                  <a:pt x="21563" y="10264"/>
                  <a:pt x="21567" y="10726"/>
                </a:cubicBezTo>
                <a:cubicBezTo>
                  <a:pt x="21571" y="11185"/>
                  <a:pt x="21519" y="11628"/>
                  <a:pt x="21422" y="11949"/>
                </a:cubicBezTo>
                <a:lnTo>
                  <a:pt x="18900" y="20605"/>
                </a:lnTo>
                <a:cubicBezTo>
                  <a:pt x="18837" y="20852"/>
                  <a:pt x="18761" y="21058"/>
                  <a:pt x="18676" y="21215"/>
                </a:cubicBezTo>
                <a:cubicBezTo>
                  <a:pt x="18583" y="21385"/>
                  <a:pt x="18482" y="21493"/>
                  <a:pt x="18378" y="21532"/>
                </a:cubicBezTo>
                <a:lnTo>
                  <a:pt x="416" y="21532"/>
                </a:lnTo>
                <a:cubicBezTo>
                  <a:pt x="264" y="21483"/>
                  <a:pt x="131" y="21152"/>
                  <a:pt x="71" y="20670"/>
                </a:cubicBezTo>
                <a:cubicBezTo>
                  <a:pt x="5" y="20135"/>
                  <a:pt x="38" y="19515"/>
                  <a:pt x="157" y="19098"/>
                </a:cubicBezTo>
                <a:lnTo>
                  <a:pt x="2105" y="12330"/>
                </a:lnTo>
                <a:cubicBezTo>
                  <a:pt x="2247" y="11990"/>
                  <a:pt x="2334" y="11438"/>
                  <a:pt x="2338" y="10844"/>
                </a:cubicBezTo>
                <a:cubicBezTo>
                  <a:pt x="2343" y="10272"/>
                  <a:pt x="2271" y="9725"/>
                  <a:pt x="2142" y="9359"/>
                </a:cubicBezTo>
                <a:lnTo>
                  <a:pt x="114" y="2403"/>
                </a:lnTo>
                <a:cubicBezTo>
                  <a:pt x="5" y="2013"/>
                  <a:pt x="-29" y="1445"/>
                  <a:pt x="26" y="940"/>
                </a:cubicBezTo>
                <a:cubicBezTo>
                  <a:pt x="93" y="316"/>
                  <a:pt x="277" y="-68"/>
                  <a:pt x="469" y="10"/>
                </a:cubicBezTo>
                <a:close/>
              </a:path>
            </a:pathLst>
          </a:custGeom>
          <a:solidFill>
            <a:schemeClr val="accent4"/>
          </a:solidFill>
          <a:ln w="12700">
            <a:miter lim="400000"/>
          </a:ln>
        </p:spPr>
        <p:txBody>
          <a:bodyPr lIns="45718" tIns="45718" rIns="45718" bIns="45718"/>
          <a:lstStyle/>
          <a:p>
            <a:pPr>
              <a:defRPr>
                <a:solidFill>
                  <a:srgbClr val="525455"/>
                </a:solidFill>
              </a:defRPr>
            </a:pPr>
            <a:endParaRPr/>
          </a:p>
        </p:txBody>
      </p:sp>
      <p:sp>
        <p:nvSpPr>
          <p:cNvPr id="337" name="Venn diagram"/>
          <p:cNvSpPr txBox="1"/>
          <p:nvPr/>
        </p:nvSpPr>
        <p:spPr>
          <a:xfrm>
            <a:off x="15325287" y="10786132"/>
            <a:ext cx="3046758" cy="4873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FFFFFF"/>
                </a:solidFill>
              </a:defRPr>
            </a:lvl1pPr>
          </a:lstStyle>
          <a:p>
            <a:r>
              <a:rPr>
                <a:solidFill>
                  <a:schemeClr val="bg1"/>
                </a:solidFill>
              </a:rPr>
              <a:t>Place</a:t>
            </a:r>
          </a:p>
        </p:txBody>
      </p:sp>
      <p:sp>
        <p:nvSpPr>
          <p:cNvPr id="338" name="Venn diagram"/>
          <p:cNvSpPr txBox="1"/>
          <p:nvPr/>
        </p:nvSpPr>
        <p:spPr>
          <a:xfrm>
            <a:off x="19185154" y="8098632"/>
            <a:ext cx="2580612" cy="12567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defRPr sz="2500">
                <a:solidFill>
                  <a:srgbClr val="000000"/>
                </a:solidFill>
              </a:defRPr>
            </a:lvl1pPr>
          </a:lstStyle>
          <a:p>
            <a:r>
              <a:rPr dirty="0">
                <a:solidFill>
                  <a:schemeClr val="tx1"/>
                </a:solidFill>
              </a:rPr>
              <a:t>Measure of the 4Ps must be coordinated</a:t>
            </a:r>
          </a:p>
        </p:txBody>
      </p:sp>
      <p:sp>
        <p:nvSpPr>
          <p:cNvPr id="339" name="Rectangle"/>
          <p:cNvSpPr/>
          <p:nvPr/>
        </p:nvSpPr>
        <p:spPr>
          <a:xfrm>
            <a:off x="1628618" y="5776273"/>
            <a:ext cx="195643" cy="1266302"/>
          </a:xfrm>
          <a:prstGeom prst="rect">
            <a:avLst/>
          </a:prstGeom>
          <a:solidFill>
            <a:schemeClr val="accent1"/>
          </a:solidFill>
          <a:ln w="12700">
            <a:miter lim="400000"/>
          </a:ln>
        </p:spPr>
        <p:txBody>
          <a:bodyPr lIns="0" tIns="0" rIns="0" bIns="0" anchor="ctr"/>
          <a:lstStyle/>
          <a:p>
            <a:endParaRPr/>
          </a:p>
        </p:txBody>
      </p:sp>
      <p:sp>
        <p:nvSpPr>
          <p:cNvPr id="340" name="Rectangle"/>
          <p:cNvSpPr/>
          <p:nvPr/>
        </p:nvSpPr>
        <p:spPr>
          <a:xfrm>
            <a:off x="1628618" y="7331464"/>
            <a:ext cx="195643" cy="1266303"/>
          </a:xfrm>
          <a:prstGeom prst="rect">
            <a:avLst/>
          </a:prstGeom>
          <a:solidFill>
            <a:schemeClr val="accent2"/>
          </a:solidFill>
          <a:ln w="12700">
            <a:miter lim="400000"/>
          </a:ln>
        </p:spPr>
        <p:txBody>
          <a:bodyPr lIns="0" tIns="0" rIns="0" bIns="0" anchor="ctr"/>
          <a:lstStyle/>
          <a:p>
            <a:endParaRPr/>
          </a:p>
        </p:txBody>
      </p:sp>
      <p:sp>
        <p:nvSpPr>
          <p:cNvPr id="341" name="Rectangle"/>
          <p:cNvSpPr/>
          <p:nvPr/>
        </p:nvSpPr>
        <p:spPr>
          <a:xfrm>
            <a:off x="1628618" y="8854028"/>
            <a:ext cx="195643" cy="1266302"/>
          </a:xfrm>
          <a:prstGeom prst="rect">
            <a:avLst/>
          </a:prstGeom>
          <a:solidFill>
            <a:schemeClr val="accent3"/>
          </a:solidFill>
          <a:ln w="12700">
            <a:miter lim="400000"/>
          </a:ln>
        </p:spPr>
        <p:txBody>
          <a:bodyPr lIns="0" tIns="0" rIns="0" bIns="0" anchor="ctr"/>
          <a:lstStyle/>
          <a:p>
            <a:endParaRPr/>
          </a:p>
        </p:txBody>
      </p:sp>
      <p:sp>
        <p:nvSpPr>
          <p:cNvPr id="342" name="Rectangle"/>
          <p:cNvSpPr/>
          <p:nvPr/>
        </p:nvSpPr>
        <p:spPr>
          <a:xfrm>
            <a:off x="1628618" y="10404864"/>
            <a:ext cx="195643" cy="1266303"/>
          </a:xfrm>
          <a:prstGeom prst="rect">
            <a:avLst/>
          </a:prstGeom>
          <a:solidFill>
            <a:schemeClr val="accent4"/>
          </a:solidFill>
          <a:ln w="12700">
            <a:miter lim="400000"/>
          </a:ln>
        </p:spPr>
        <p:txBody>
          <a:bodyPr lIns="0" tIns="0" rIns="0" bIns="0" anchor="ctr"/>
          <a:lstStyle/>
          <a:p>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Rectangle"/>
          <p:cNvSpPr/>
          <p:nvPr/>
        </p:nvSpPr>
        <p:spPr>
          <a:xfrm>
            <a:off x="1609555" y="8564880"/>
            <a:ext cx="17793726" cy="999615"/>
          </a:xfrm>
          <a:prstGeom prst="rect">
            <a:avLst/>
          </a:prstGeom>
          <a:gradFill>
            <a:gsLst>
              <a:gs pos="0">
                <a:schemeClr val="accent5"/>
              </a:gs>
              <a:gs pos="100000">
                <a:srgbClr val="FFFFFF"/>
              </a:gs>
            </a:gsLst>
          </a:gradFill>
          <a:ln w="12700">
            <a:miter lim="400000"/>
          </a:ln>
        </p:spPr>
        <p:txBody>
          <a:bodyPr lIns="0" tIns="0" rIns="0" bIns="0" anchor="ctr"/>
          <a:lstStyle/>
          <a:p>
            <a:endParaRPr/>
          </a:p>
        </p:txBody>
      </p:sp>
      <p:grpSp>
        <p:nvGrpSpPr>
          <p:cNvPr id="348" name="Group"/>
          <p:cNvGrpSpPr/>
          <p:nvPr/>
        </p:nvGrpSpPr>
        <p:grpSpPr>
          <a:xfrm>
            <a:off x="8261784" y="11605223"/>
            <a:ext cx="2764368" cy="1858195"/>
            <a:chOff x="0" y="0"/>
            <a:chExt cx="2764367" cy="1858193"/>
          </a:xfrm>
        </p:grpSpPr>
        <p:sp>
          <p:nvSpPr>
            <p:cNvPr id="345" name="Shape"/>
            <p:cNvSpPr/>
            <p:nvPr/>
          </p:nvSpPr>
          <p:spPr>
            <a:xfrm rot="5400000">
              <a:off x="-374651" y="374650"/>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346" name="Shape"/>
            <p:cNvSpPr/>
            <p:nvPr/>
          </p:nvSpPr>
          <p:spPr>
            <a:xfrm rot="5400000">
              <a:off x="644704" y="757886"/>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347" name="Shape"/>
            <p:cNvSpPr/>
            <p:nvPr/>
          </p:nvSpPr>
          <p:spPr>
            <a:xfrm rot="5400000">
              <a:off x="1664059" y="374650"/>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grpSp>
      <p:sp>
        <p:nvSpPr>
          <p:cNvPr id="34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350" name="Line"/>
          <p:cNvSpPr/>
          <p:nvPr/>
        </p:nvSpPr>
        <p:spPr>
          <a:xfrm flipH="1">
            <a:off x="1637366" y="3015570"/>
            <a:ext cx="5057084"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51" name="Line"/>
          <p:cNvSpPr/>
          <p:nvPr/>
        </p:nvSpPr>
        <p:spPr>
          <a:xfrm flipH="1" flipV="1">
            <a:off x="1625186" y="5212670"/>
            <a:ext cx="6072565"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52" name="Line"/>
          <p:cNvSpPr/>
          <p:nvPr/>
        </p:nvSpPr>
        <p:spPr>
          <a:xfrm flipH="1">
            <a:off x="1634363" y="6304870"/>
            <a:ext cx="6342788"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53" name="Line"/>
          <p:cNvSpPr/>
          <p:nvPr/>
        </p:nvSpPr>
        <p:spPr>
          <a:xfrm flipH="1">
            <a:off x="1625733" y="8514670"/>
            <a:ext cx="6338718"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54" name="Line"/>
          <p:cNvSpPr/>
          <p:nvPr/>
        </p:nvSpPr>
        <p:spPr>
          <a:xfrm flipH="1">
            <a:off x="1630080" y="9606870"/>
            <a:ext cx="6118471"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55" name="Line"/>
          <p:cNvSpPr/>
          <p:nvPr/>
        </p:nvSpPr>
        <p:spPr>
          <a:xfrm flipH="1">
            <a:off x="1628693" y="10711770"/>
            <a:ext cx="5713458"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56" name="Shape"/>
          <p:cNvSpPr/>
          <p:nvPr/>
        </p:nvSpPr>
        <p:spPr>
          <a:xfrm>
            <a:off x="5930804" y="1958191"/>
            <a:ext cx="7426327" cy="9961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23" y="6673"/>
                  <a:pt x="1576" y="13901"/>
                  <a:pt x="2250" y="21600"/>
                </a:cubicBezTo>
                <a:lnTo>
                  <a:pt x="19350" y="21600"/>
                </a:lnTo>
                <a:cubicBezTo>
                  <a:pt x="20024" y="13901"/>
                  <a:pt x="20777" y="6672"/>
                  <a:pt x="21600" y="0"/>
                </a:cubicBezTo>
                <a:lnTo>
                  <a:pt x="0" y="0"/>
                </a:lnTo>
                <a:close/>
              </a:path>
            </a:pathLst>
          </a:custGeom>
          <a:solidFill>
            <a:schemeClr val="accent1"/>
          </a:solidFill>
          <a:ln w="12700">
            <a:miter lim="400000"/>
          </a:ln>
        </p:spPr>
        <p:txBody>
          <a:bodyPr lIns="0" tIns="0" rIns="0" bIns="0" anchor="ctr"/>
          <a:lstStyle/>
          <a:p>
            <a:pPr defTabSz="1528703">
              <a:defRPr sz="5400">
                <a:solidFill>
                  <a:srgbClr val="FFFFFF"/>
                </a:solidFill>
              </a:defRPr>
            </a:pPr>
            <a:endParaRPr/>
          </a:p>
        </p:txBody>
      </p:sp>
      <p:sp>
        <p:nvSpPr>
          <p:cNvPr id="357" name="Shape"/>
          <p:cNvSpPr/>
          <p:nvPr/>
        </p:nvSpPr>
        <p:spPr>
          <a:xfrm>
            <a:off x="6770989" y="3059122"/>
            <a:ext cx="5746354" cy="9957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50" y="6866"/>
                  <a:pt x="1423" y="14080"/>
                  <a:pt x="2011" y="21600"/>
                </a:cubicBezTo>
                <a:lnTo>
                  <a:pt x="19592" y="21600"/>
                </a:lnTo>
                <a:cubicBezTo>
                  <a:pt x="20180" y="14082"/>
                  <a:pt x="20850" y="6864"/>
                  <a:pt x="21600" y="0"/>
                </a:cubicBezTo>
                <a:lnTo>
                  <a:pt x="0" y="0"/>
                </a:lnTo>
                <a:close/>
              </a:path>
            </a:pathLst>
          </a:custGeom>
          <a:solidFill>
            <a:schemeClr val="accent1"/>
          </a:solidFill>
          <a:ln w="12700">
            <a:miter lim="400000"/>
          </a:ln>
        </p:spPr>
        <p:txBody>
          <a:bodyPr lIns="0" tIns="0" rIns="0" bIns="0" anchor="ctr"/>
          <a:lstStyle/>
          <a:p>
            <a:pPr defTabSz="1528703">
              <a:defRPr sz="5400">
                <a:solidFill>
                  <a:srgbClr val="FFFFFF"/>
                </a:solidFill>
              </a:defRPr>
            </a:pPr>
            <a:endParaRPr/>
          </a:p>
        </p:txBody>
      </p:sp>
      <p:sp>
        <p:nvSpPr>
          <p:cNvPr id="358" name="Shape"/>
          <p:cNvSpPr/>
          <p:nvPr/>
        </p:nvSpPr>
        <p:spPr>
          <a:xfrm>
            <a:off x="7352013" y="4159656"/>
            <a:ext cx="4583908" cy="9965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13" y="5432"/>
                  <a:pt x="976" y="11014"/>
                  <a:pt x="1378" y="16723"/>
                </a:cubicBezTo>
                <a:cubicBezTo>
                  <a:pt x="1492" y="18333"/>
                  <a:pt x="1589" y="19974"/>
                  <a:pt x="1692" y="21600"/>
                </a:cubicBezTo>
                <a:lnTo>
                  <a:pt x="19909" y="21600"/>
                </a:lnTo>
                <a:cubicBezTo>
                  <a:pt x="20013" y="19974"/>
                  <a:pt x="20110" y="18333"/>
                  <a:pt x="20224" y="16723"/>
                </a:cubicBezTo>
                <a:cubicBezTo>
                  <a:pt x="20625" y="11014"/>
                  <a:pt x="21087" y="5432"/>
                  <a:pt x="21600" y="0"/>
                </a:cubicBezTo>
                <a:lnTo>
                  <a:pt x="0" y="0"/>
                </a:lnTo>
                <a:close/>
              </a:path>
            </a:pathLst>
          </a:custGeom>
          <a:solidFill>
            <a:schemeClr val="accent2"/>
          </a:solidFill>
          <a:ln w="12700">
            <a:miter lim="400000"/>
          </a:ln>
        </p:spPr>
        <p:txBody>
          <a:bodyPr lIns="0" tIns="0" rIns="0" bIns="0" anchor="ctr"/>
          <a:lstStyle/>
          <a:p>
            <a:pPr defTabSz="1528703">
              <a:defRPr sz="5400">
                <a:solidFill>
                  <a:srgbClr val="FFFFFF"/>
                </a:solidFill>
              </a:defRPr>
            </a:pPr>
            <a:endParaRPr/>
          </a:p>
        </p:txBody>
      </p:sp>
      <p:sp>
        <p:nvSpPr>
          <p:cNvPr id="359" name="Shape"/>
          <p:cNvSpPr/>
          <p:nvPr/>
        </p:nvSpPr>
        <p:spPr>
          <a:xfrm>
            <a:off x="7742141" y="5260985"/>
            <a:ext cx="3804049" cy="9961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19" y="7080"/>
                  <a:pt x="936" y="14291"/>
                  <a:pt x="1230" y="21600"/>
                </a:cubicBezTo>
                <a:lnTo>
                  <a:pt x="20367" y="21600"/>
                </a:lnTo>
                <a:cubicBezTo>
                  <a:pt x="20662" y="14291"/>
                  <a:pt x="21081" y="7080"/>
                  <a:pt x="21600" y="0"/>
                </a:cubicBezTo>
                <a:lnTo>
                  <a:pt x="0" y="0"/>
                </a:lnTo>
                <a:close/>
              </a:path>
            </a:pathLst>
          </a:custGeom>
          <a:solidFill>
            <a:schemeClr val="accent2"/>
          </a:solidFill>
          <a:ln w="12700">
            <a:miter lim="400000"/>
          </a:ln>
        </p:spPr>
        <p:txBody>
          <a:bodyPr lIns="0" tIns="0" rIns="0" bIns="0" anchor="ctr"/>
          <a:lstStyle/>
          <a:p>
            <a:pPr defTabSz="1528703">
              <a:defRPr sz="5400">
                <a:solidFill>
                  <a:srgbClr val="FFFFFF"/>
                </a:solidFill>
              </a:defRPr>
            </a:pPr>
            <a:endParaRPr>
              <a:solidFill>
                <a:schemeClr val="bg1"/>
              </a:solidFill>
            </a:endParaRPr>
          </a:p>
        </p:txBody>
      </p:sp>
      <p:sp>
        <p:nvSpPr>
          <p:cNvPr id="360" name="Shape"/>
          <p:cNvSpPr/>
          <p:nvPr/>
        </p:nvSpPr>
        <p:spPr>
          <a:xfrm>
            <a:off x="7973916" y="6361917"/>
            <a:ext cx="3340102" cy="9957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00" y="7139"/>
                  <a:pt x="476" y="14354"/>
                  <a:pt x="513" y="21600"/>
                </a:cubicBezTo>
                <a:lnTo>
                  <a:pt x="21087" y="21600"/>
                </a:lnTo>
                <a:cubicBezTo>
                  <a:pt x="21124" y="14354"/>
                  <a:pt x="21300" y="7138"/>
                  <a:pt x="21600" y="0"/>
                </a:cubicBezTo>
                <a:lnTo>
                  <a:pt x="0" y="0"/>
                </a:lnTo>
                <a:close/>
              </a:path>
            </a:pathLst>
          </a:custGeom>
          <a:solidFill>
            <a:schemeClr val="accent2"/>
          </a:solidFill>
          <a:ln w="12700">
            <a:miter lim="400000"/>
          </a:ln>
        </p:spPr>
        <p:txBody>
          <a:bodyPr lIns="0" tIns="0" rIns="0" bIns="0" anchor="ctr"/>
          <a:lstStyle/>
          <a:p>
            <a:pPr defTabSz="1528703">
              <a:defRPr sz="5400">
                <a:solidFill>
                  <a:srgbClr val="FFFFFF"/>
                </a:solidFill>
              </a:defRPr>
            </a:pPr>
            <a:endParaRPr>
              <a:solidFill>
                <a:schemeClr val="bg1"/>
              </a:solidFill>
            </a:endParaRPr>
          </a:p>
        </p:txBody>
      </p:sp>
      <p:sp>
        <p:nvSpPr>
          <p:cNvPr id="361" name="Shape"/>
          <p:cNvSpPr/>
          <p:nvPr/>
        </p:nvSpPr>
        <p:spPr>
          <a:xfrm>
            <a:off x="7994554" y="7462451"/>
            <a:ext cx="3298827" cy="996158"/>
          </a:xfrm>
          <a:custGeom>
            <a:avLst/>
            <a:gdLst/>
            <a:ahLst/>
            <a:cxnLst>
              <a:cxn ang="0">
                <a:pos x="wd2" y="hd2"/>
              </a:cxn>
              <a:cxn ang="5400000">
                <a:pos x="wd2" y="hd2"/>
              </a:cxn>
              <a:cxn ang="10800000">
                <a:pos x="wd2" y="hd2"/>
              </a:cxn>
              <a:cxn ang="16200000">
                <a:pos x="wd2" y="hd2"/>
              </a:cxn>
            </a:cxnLst>
            <a:rect l="0" t="0" r="r" b="b"/>
            <a:pathLst>
              <a:path w="21600" h="21600" extrusionOk="0">
                <a:moveTo>
                  <a:pt x="390" y="0"/>
                </a:moveTo>
                <a:cubicBezTo>
                  <a:pt x="398" y="7014"/>
                  <a:pt x="282" y="14051"/>
                  <a:pt x="23" y="21066"/>
                </a:cubicBezTo>
                <a:cubicBezTo>
                  <a:pt x="17" y="21246"/>
                  <a:pt x="7" y="21421"/>
                  <a:pt x="0" y="21600"/>
                </a:cubicBezTo>
                <a:lnTo>
                  <a:pt x="21600" y="21600"/>
                </a:lnTo>
                <a:cubicBezTo>
                  <a:pt x="21593" y="21421"/>
                  <a:pt x="21583" y="21246"/>
                  <a:pt x="21577" y="21066"/>
                </a:cubicBezTo>
                <a:cubicBezTo>
                  <a:pt x="21318" y="14051"/>
                  <a:pt x="21201" y="7014"/>
                  <a:pt x="21210" y="0"/>
                </a:cubicBezTo>
                <a:lnTo>
                  <a:pt x="390" y="0"/>
                </a:lnTo>
                <a:close/>
              </a:path>
            </a:pathLst>
          </a:custGeom>
          <a:solidFill>
            <a:schemeClr val="accent3"/>
          </a:solidFill>
          <a:ln w="12700">
            <a:miter lim="400000"/>
          </a:ln>
        </p:spPr>
        <p:txBody>
          <a:bodyPr lIns="0" tIns="0" rIns="0" bIns="0" anchor="ctr"/>
          <a:lstStyle/>
          <a:p>
            <a:pPr defTabSz="1528703">
              <a:defRPr sz="5400">
                <a:solidFill>
                  <a:srgbClr val="FFFFFF"/>
                </a:solidFill>
              </a:defRPr>
            </a:pPr>
            <a:endParaRPr>
              <a:solidFill>
                <a:schemeClr val="bg1"/>
              </a:solidFill>
            </a:endParaRPr>
          </a:p>
        </p:txBody>
      </p:sp>
      <p:sp>
        <p:nvSpPr>
          <p:cNvPr id="362" name="Shape"/>
          <p:cNvSpPr/>
          <p:nvPr/>
        </p:nvSpPr>
        <p:spPr>
          <a:xfrm>
            <a:off x="7773891" y="8563381"/>
            <a:ext cx="3739756" cy="996556"/>
          </a:xfrm>
          <a:custGeom>
            <a:avLst/>
            <a:gdLst/>
            <a:ahLst/>
            <a:cxnLst>
              <a:cxn ang="0">
                <a:pos x="wd2" y="hd2"/>
              </a:cxn>
              <a:cxn ang="5400000">
                <a:pos x="wd2" y="hd2"/>
              </a:cxn>
              <a:cxn ang="10800000">
                <a:pos x="wd2" y="hd2"/>
              </a:cxn>
              <a:cxn ang="16200000">
                <a:pos x="wd2" y="hd2"/>
              </a:cxn>
            </a:cxnLst>
            <a:rect l="0" t="0" r="r" b="b"/>
            <a:pathLst>
              <a:path w="21600" h="21600" extrusionOk="0">
                <a:moveTo>
                  <a:pt x="1192" y="0"/>
                </a:moveTo>
                <a:cubicBezTo>
                  <a:pt x="919" y="7331"/>
                  <a:pt x="519" y="14552"/>
                  <a:pt x="0" y="21600"/>
                </a:cubicBezTo>
                <a:lnTo>
                  <a:pt x="21600" y="21600"/>
                </a:lnTo>
                <a:cubicBezTo>
                  <a:pt x="21081" y="14552"/>
                  <a:pt x="20681" y="7331"/>
                  <a:pt x="20408" y="0"/>
                </a:cubicBezTo>
                <a:lnTo>
                  <a:pt x="1192" y="0"/>
                </a:lnTo>
                <a:close/>
              </a:path>
            </a:pathLst>
          </a:custGeom>
          <a:solidFill>
            <a:schemeClr val="accent4"/>
          </a:solidFill>
          <a:ln w="12700">
            <a:miter lim="400000"/>
          </a:ln>
        </p:spPr>
        <p:txBody>
          <a:bodyPr lIns="0" tIns="0" rIns="0" bIns="0" anchor="ctr"/>
          <a:lstStyle/>
          <a:p>
            <a:pPr defTabSz="1528703">
              <a:defRPr sz="5400">
                <a:solidFill>
                  <a:srgbClr val="FFFFFF"/>
                </a:solidFill>
              </a:defRPr>
            </a:pPr>
            <a:endParaRPr>
              <a:solidFill>
                <a:schemeClr val="bg1"/>
              </a:solidFill>
            </a:endParaRPr>
          </a:p>
        </p:txBody>
      </p:sp>
      <p:sp>
        <p:nvSpPr>
          <p:cNvPr id="363" name="Shape"/>
          <p:cNvSpPr/>
          <p:nvPr/>
        </p:nvSpPr>
        <p:spPr>
          <a:xfrm>
            <a:off x="7383764" y="9664710"/>
            <a:ext cx="4520011" cy="995762"/>
          </a:xfrm>
          <a:custGeom>
            <a:avLst/>
            <a:gdLst/>
            <a:ahLst/>
            <a:cxnLst>
              <a:cxn ang="0">
                <a:pos x="wd2" y="hd2"/>
              </a:cxn>
              <a:cxn ang="5400000">
                <a:pos x="wd2" y="hd2"/>
              </a:cxn>
              <a:cxn ang="10800000">
                <a:pos x="wd2" y="hd2"/>
              </a:cxn>
              <a:cxn ang="16200000">
                <a:pos x="wd2" y="hd2"/>
              </a:cxn>
            </a:cxnLst>
            <a:rect l="0" t="0" r="r" b="b"/>
            <a:pathLst>
              <a:path w="21600" h="21600" extrusionOk="0">
                <a:moveTo>
                  <a:pt x="1720" y="0"/>
                </a:moveTo>
                <a:cubicBezTo>
                  <a:pt x="1479" y="3765"/>
                  <a:pt x="1215" y="7486"/>
                  <a:pt x="922" y="11149"/>
                </a:cubicBezTo>
                <a:cubicBezTo>
                  <a:pt x="639" y="14686"/>
                  <a:pt x="329" y="18172"/>
                  <a:pt x="0" y="21600"/>
                </a:cubicBezTo>
                <a:lnTo>
                  <a:pt x="21600" y="21600"/>
                </a:lnTo>
                <a:cubicBezTo>
                  <a:pt x="21271" y="18172"/>
                  <a:pt x="20963" y="14686"/>
                  <a:pt x="20680" y="11149"/>
                </a:cubicBezTo>
                <a:cubicBezTo>
                  <a:pt x="20387" y="7486"/>
                  <a:pt x="20123" y="3765"/>
                  <a:pt x="19882" y="0"/>
                </a:cubicBezTo>
                <a:lnTo>
                  <a:pt x="1720" y="0"/>
                </a:lnTo>
                <a:close/>
              </a:path>
            </a:pathLst>
          </a:custGeom>
          <a:solidFill>
            <a:schemeClr val="accent3"/>
          </a:solidFill>
          <a:ln w="12700">
            <a:miter lim="400000"/>
          </a:ln>
        </p:spPr>
        <p:txBody>
          <a:bodyPr lIns="0" tIns="0" rIns="0" bIns="0" anchor="ctr"/>
          <a:lstStyle/>
          <a:p>
            <a:pPr defTabSz="1528703">
              <a:defRPr sz="5400">
                <a:solidFill>
                  <a:srgbClr val="FFFFFF"/>
                </a:solidFill>
              </a:defRPr>
            </a:pPr>
            <a:endParaRPr/>
          </a:p>
        </p:txBody>
      </p:sp>
      <p:sp>
        <p:nvSpPr>
          <p:cNvPr id="364" name="Shape"/>
          <p:cNvSpPr/>
          <p:nvPr/>
        </p:nvSpPr>
        <p:spPr>
          <a:xfrm>
            <a:off x="6798373" y="10765245"/>
            <a:ext cx="5691188" cy="996158"/>
          </a:xfrm>
          <a:custGeom>
            <a:avLst/>
            <a:gdLst/>
            <a:ahLst/>
            <a:cxnLst>
              <a:cxn ang="0">
                <a:pos x="wd2" y="hd2"/>
              </a:cxn>
              <a:cxn ang="5400000">
                <a:pos x="wd2" y="hd2"/>
              </a:cxn>
              <a:cxn ang="10800000">
                <a:pos x="wd2" y="hd2"/>
              </a:cxn>
              <a:cxn ang="16200000">
                <a:pos x="wd2" y="hd2"/>
              </a:cxn>
            </a:cxnLst>
            <a:rect l="0" t="0" r="r" b="b"/>
            <a:pathLst>
              <a:path w="21600" h="21600" extrusionOk="0">
                <a:moveTo>
                  <a:pt x="2046" y="0"/>
                </a:moveTo>
                <a:cubicBezTo>
                  <a:pt x="1450" y="7513"/>
                  <a:pt x="767" y="14734"/>
                  <a:pt x="0" y="21600"/>
                </a:cubicBezTo>
                <a:lnTo>
                  <a:pt x="21600" y="21600"/>
                </a:lnTo>
                <a:cubicBezTo>
                  <a:pt x="20833" y="14734"/>
                  <a:pt x="20150" y="7513"/>
                  <a:pt x="19554" y="0"/>
                </a:cubicBezTo>
                <a:lnTo>
                  <a:pt x="2046" y="0"/>
                </a:lnTo>
                <a:close/>
              </a:path>
            </a:pathLst>
          </a:custGeom>
          <a:solidFill>
            <a:schemeClr val="accent3"/>
          </a:solidFill>
          <a:ln w="12700">
            <a:miter lim="400000"/>
          </a:ln>
        </p:spPr>
        <p:txBody>
          <a:bodyPr lIns="0" tIns="0" rIns="0" bIns="0" anchor="ctr"/>
          <a:lstStyle/>
          <a:p>
            <a:pPr defTabSz="1528703">
              <a:defRPr sz="5400">
                <a:solidFill>
                  <a:srgbClr val="FFFFFF"/>
                </a:solidFill>
              </a:defRPr>
            </a:pPr>
            <a:endParaRPr/>
          </a:p>
        </p:txBody>
      </p:sp>
      <p:sp>
        <p:nvSpPr>
          <p:cNvPr id="365" name="Viewer or Visitor"/>
          <p:cNvSpPr txBox="1"/>
          <p:nvPr/>
        </p:nvSpPr>
        <p:spPr>
          <a:xfrm>
            <a:off x="7630300" y="2189569"/>
            <a:ext cx="399762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Viewer or Visitor</a:t>
            </a:r>
          </a:p>
        </p:txBody>
      </p:sp>
      <p:sp>
        <p:nvSpPr>
          <p:cNvPr id="366" name="Top of Funnel"/>
          <p:cNvSpPr txBox="1"/>
          <p:nvPr/>
        </p:nvSpPr>
        <p:spPr>
          <a:xfrm rot="16200000">
            <a:off x="4623475" y="2841318"/>
            <a:ext cx="210939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1800">
                <a:solidFill>
                  <a:srgbClr val="000000"/>
                </a:solidFill>
              </a:defRPr>
            </a:lvl1pPr>
          </a:lstStyle>
          <a:p>
            <a:r>
              <a:rPr dirty="0">
                <a:solidFill>
                  <a:schemeClr val="tx1"/>
                </a:solidFill>
              </a:rPr>
              <a:t>Top of Funnel</a:t>
            </a:r>
          </a:p>
        </p:txBody>
      </p:sp>
      <p:sp>
        <p:nvSpPr>
          <p:cNvPr id="367" name="Fan or Follower"/>
          <p:cNvSpPr txBox="1"/>
          <p:nvPr/>
        </p:nvSpPr>
        <p:spPr>
          <a:xfrm>
            <a:off x="7630300" y="3314365"/>
            <a:ext cx="399762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Fan or Follower</a:t>
            </a:r>
          </a:p>
        </p:txBody>
      </p:sp>
      <p:sp>
        <p:nvSpPr>
          <p:cNvPr id="368" name="Website Visitor"/>
          <p:cNvSpPr txBox="1"/>
          <p:nvPr/>
        </p:nvSpPr>
        <p:spPr>
          <a:xfrm>
            <a:off x="7630300" y="4406570"/>
            <a:ext cx="399762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Website Visitor</a:t>
            </a:r>
          </a:p>
        </p:txBody>
      </p:sp>
      <p:sp>
        <p:nvSpPr>
          <p:cNvPr id="369" name="Content Reader"/>
          <p:cNvSpPr txBox="1"/>
          <p:nvPr/>
        </p:nvSpPr>
        <p:spPr>
          <a:xfrm>
            <a:off x="7630300" y="5498777"/>
            <a:ext cx="399762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Content Reader</a:t>
            </a:r>
          </a:p>
        </p:txBody>
      </p:sp>
      <p:sp>
        <p:nvSpPr>
          <p:cNvPr id="370" name="Lead"/>
          <p:cNvSpPr txBox="1"/>
          <p:nvPr/>
        </p:nvSpPr>
        <p:spPr>
          <a:xfrm>
            <a:off x="8518682" y="6590982"/>
            <a:ext cx="225057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Lead</a:t>
            </a:r>
          </a:p>
        </p:txBody>
      </p:sp>
      <p:sp>
        <p:nvSpPr>
          <p:cNvPr id="371" name="Prospect"/>
          <p:cNvSpPr txBox="1"/>
          <p:nvPr/>
        </p:nvSpPr>
        <p:spPr>
          <a:xfrm>
            <a:off x="8518682" y="7683188"/>
            <a:ext cx="225057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Prospect</a:t>
            </a:r>
          </a:p>
        </p:txBody>
      </p:sp>
      <p:sp>
        <p:nvSpPr>
          <p:cNvPr id="372" name="Customer"/>
          <p:cNvSpPr txBox="1"/>
          <p:nvPr/>
        </p:nvSpPr>
        <p:spPr>
          <a:xfrm>
            <a:off x="8518682" y="8775393"/>
            <a:ext cx="2250570"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Customer</a:t>
            </a:r>
          </a:p>
        </p:txBody>
      </p:sp>
      <p:sp>
        <p:nvSpPr>
          <p:cNvPr id="373" name="Repeat Customer"/>
          <p:cNvSpPr txBox="1"/>
          <p:nvPr/>
        </p:nvSpPr>
        <p:spPr>
          <a:xfrm>
            <a:off x="7994554" y="9905699"/>
            <a:ext cx="32988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Repeat Customer</a:t>
            </a:r>
          </a:p>
        </p:txBody>
      </p:sp>
      <p:sp>
        <p:nvSpPr>
          <p:cNvPr id="374" name="Brand Advocate"/>
          <p:cNvSpPr txBox="1"/>
          <p:nvPr/>
        </p:nvSpPr>
        <p:spPr>
          <a:xfrm>
            <a:off x="7994554" y="10981032"/>
            <a:ext cx="3298826"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latin typeface="+mn-lt"/>
                <a:ea typeface="+mn-ea"/>
                <a:cs typeface="+mn-cs"/>
                <a:sym typeface="DM Sans Regular"/>
              </a:defRPr>
            </a:lvl1pPr>
          </a:lstStyle>
          <a:p>
            <a:r>
              <a:rPr>
                <a:solidFill>
                  <a:schemeClr val="bg1"/>
                </a:solidFill>
              </a:rPr>
              <a:t>Brand Advocate</a:t>
            </a:r>
          </a:p>
        </p:txBody>
      </p:sp>
      <p:sp>
        <p:nvSpPr>
          <p:cNvPr id="375" name="Line"/>
          <p:cNvSpPr/>
          <p:nvPr/>
        </p:nvSpPr>
        <p:spPr>
          <a:xfrm flipH="1" flipV="1">
            <a:off x="1633054" y="4113455"/>
            <a:ext cx="5645100"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76" name="Line"/>
          <p:cNvSpPr/>
          <p:nvPr/>
        </p:nvSpPr>
        <p:spPr>
          <a:xfrm flipH="1" flipV="1">
            <a:off x="1606336" y="7406975"/>
            <a:ext cx="6424966"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77" name="Line"/>
          <p:cNvSpPr/>
          <p:nvPr/>
        </p:nvSpPr>
        <p:spPr>
          <a:xfrm flipH="1">
            <a:off x="1622463" y="11798688"/>
            <a:ext cx="5158984"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78" name="Line"/>
          <p:cNvSpPr/>
          <p:nvPr/>
        </p:nvSpPr>
        <p:spPr>
          <a:xfrm flipH="1" flipV="1">
            <a:off x="1626335" y="1948770"/>
            <a:ext cx="4255315" cy="0"/>
          </a:xfrm>
          <a:prstGeom prst="line">
            <a:avLst/>
          </a:prstGeom>
          <a:ln w="25400">
            <a:solidFill>
              <a:srgbClr val="A7A7A7"/>
            </a:solidFill>
            <a:custDash>
              <a:ds d="200000" sp="200000"/>
            </a:custDash>
            <a:miter lim="400000"/>
          </a:ln>
        </p:spPr>
        <p:txBody>
          <a:bodyPr lIns="45718" tIns="45718" rIns="45718" bIns="45718"/>
          <a:lstStyle/>
          <a:p>
            <a:pPr>
              <a:defRPr b="1">
                <a:solidFill>
                  <a:srgbClr val="1D1C21"/>
                </a:solidFill>
                <a:latin typeface="DM Sans Bold"/>
                <a:ea typeface="DM Sans Bold"/>
                <a:cs typeface="DM Sans Bold"/>
                <a:sym typeface="DM Sans Bold"/>
              </a:defRPr>
            </a:pPr>
            <a:endParaRPr/>
          </a:p>
        </p:txBody>
      </p:sp>
      <p:sp>
        <p:nvSpPr>
          <p:cNvPr id="379" name="Rounded Rectangle"/>
          <p:cNvSpPr/>
          <p:nvPr/>
        </p:nvSpPr>
        <p:spPr>
          <a:xfrm rot="16200000">
            <a:off x="4002220" y="2673350"/>
            <a:ext cx="2009627" cy="706500"/>
          </a:xfrm>
          <a:prstGeom prst="roundRect">
            <a:avLst>
              <a:gd name="adj" fmla="val 50000"/>
            </a:avLst>
          </a:prstGeom>
          <a:solidFill>
            <a:schemeClr val="accent1"/>
          </a:solidFill>
          <a:ln w="12700">
            <a:miter lim="400000"/>
          </a:ln>
        </p:spPr>
        <p:txBody>
          <a:bodyPr lIns="0" tIns="0" rIns="0" bIns="0" anchor="ctr"/>
          <a:lstStyle/>
          <a:p>
            <a:pPr defTabSz="1528703">
              <a:defRPr sz="5400">
                <a:solidFill>
                  <a:srgbClr val="FFFFFF"/>
                </a:solidFill>
              </a:defRPr>
            </a:pPr>
            <a:endParaRPr/>
          </a:p>
        </p:txBody>
      </p:sp>
      <p:sp>
        <p:nvSpPr>
          <p:cNvPr id="380" name="TOFU"/>
          <p:cNvSpPr txBox="1"/>
          <p:nvPr/>
        </p:nvSpPr>
        <p:spPr>
          <a:xfrm rot="16200000">
            <a:off x="4238414" y="2798588"/>
            <a:ext cx="154854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defRPr>
            </a:lvl1pPr>
          </a:lstStyle>
          <a:p>
            <a:r>
              <a:rPr dirty="0">
                <a:solidFill>
                  <a:schemeClr val="bg1"/>
                </a:solidFill>
              </a:rPr>
              <a:t>TOFU</a:t>
            </a:r>
          </a:p>
        </p:txBody>
      </p:sp>
      <p:sp>
        <p:nvSpPr>
          <p:cNvPr id="381" name="Rounded Rectangle"/>
          <p:cNvSpPr/>
          <p:nvPr/>
        </p:nvSpPr>
        <p:spPr>
          <a:xfrm rot="16200000">
            <a:off x="3438489" y="5413357"/>
            <a:ext cx="3137088" cy="706501"/>
          </a:xfrm>
          <a:prstGeom prst="roundRect">
            <a:avLst>
              <a:gd name="adj" fmla="val 50000"/>
            </a:avLst>
          </a:prstGeom>
          <a:solidFill>
            <a:schemeClr val="accent2"/>
          </a:solidFill>
          <a:ln w="12700">
            <a:miter lim="400000"/>
          </a:ln>
        </p:spPr>
        <p:txBody>
          <a:bodyPr lIns="0" tIns="0" rIns="0" bIns="0" anchor="ctr"/>
          <a:lstStyle/>
          <a:p>
            <a:pPr defTabSz="1528703">
              <a:defRPr sz="5400">
                <a:solidFill>
                  <a:srgbClr val="FFFFFF"/>
                </a:solidFill>
              </a:defRPr>
            </a:pPr>
            <a:endParaRPr/>
          </a:p>
        </p:txBody>
      </p:sp>
      <p:sp>
        <p:nvSpPr>
          <p:cNvPr id="382" name="MOFU"/>
          <p:cNvSpPr txBox="1"/>
          <p:nvPr/>
        </p:nvSpPr>
        <p:spPr>
          <a:xfrm rot="16200000">
            <a:off x="4238413" y="5547343"/>
            <a:ext cx="154854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defRPr>
            </a:lvl1pPr>
          </a:lstStyle>
          <a:p>
            <a:r>
              <a:rPr>
                <a:solidFill>
                  <a:schemeClr val="bg1"/>
                </a:solidFill>
              </a:rPr>
              <a:t>MOFU</a:t>
            </a:r>
          </a:p>
        </p:txBody>
      </p:sp>
      <p:sp>
        <p:nvSpPr>
          <p:cNvPr id="383" name="Rounded Rectangle"/>
          <p:cNvSpPr/>
          <p:nvPr/>
        </p:nvSpPr>
        <p:spPr>
          <a:xfrm rot="16200000">
            <a:off x="2885452" y="9259916"/>
            <a:ext cx="4243162" cy="706501"/>
          </a:xfrm>
          <a:prstGeom prst="roundRect">
            <a:avLst>
              <a:gd name="adj" fmla="val 50000"/>
            </a:avLst>
          </a:prstGeom>
          <a:solidFill>
            <a:schemeClr val="accent3"/>
          </a:solidFill>
          <a:ln w="12700">
            <a:miter lim="400000"/>
          </a:ln>
        </p:spPr>
        <p:txBody>
          <a:bodyPr lIns="0" tIns="0" rIns="0" bIns="0" anchor="ctr"/>
          <a:lstStyle/>
          <a:p>
            <a:pPr defTabSz="1528703">
              <a:defRPr sz="5400">
                <a:solidFill>
                  <a:srgbClr val="FFFFFF"/>
                </a:solidFill>
              </a:defRPr>
            </a:pPr>
            <a:endParaRPr/>
          </a:p>
        </p:txBody>
      </p:sp>
      <p:sp>
        <p:nvSpPr>
          <p:cNvPr id="384" name="BOFU"/>
          <p:cNvSpPr txBox="1"/>
          <p:nvPr/>
        </p:nvSpPr>
        <p:spPr>
          <a:xfrm rot="16200000">
            <a:off x="4238414" y="9395453"/>
            <a:ext cx="1548548"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2400">
                <a:solidFill>
                  <a:srgbClr val="FFFFFF"/>
                </a:solidFill>
              </a:defRPr>
            </a:lvl1pPr>
          </a:lstStyle>
          <a:p>
            <a:r>
              <a:rPr>
                <a:solidFill>
                  <a:schemeClr val="bg1"/>
                </a:solidFill>
              </a:rPr>
              <a:t>BOFU</a:t>
            </a:r>
          </a:p>
        </p:txBody>
      </p:sp>
      <p:sp>
        <p:nvSpPr>
          <p:cNvPr id="385" name="Middle of Funnel"/>
          <p:cNvSpPr txBox="1"/>
          <p:nvPr/>
        </p:nvSpPr>
        <p:spPr>
          <a:xfrm rot="16200000">
            <a:off x="4034773" y="5576813"/>
            <a:ext cx="3286800"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1800">
                <a:solidFill>
                  <a:srgbClr val="000000"/>
                </a:solidFill>
              </a:defRPr>
            </a:lvl1pPr>
          </a:lstStyle>
          <a:p>
            <a:r>
              <a:rPr>
                <a:solidFill>
                  <a:schemeClr val="tx1"/>
                </a:solidFill>
              </a:rPr>
              <a:t>Middle of Funnel</a:t>
            </a:r>
          </a:p>
        </p:txBody>
      </p:sp>
      <p:sp>
        <p:nvSpPr>
          <p:cNvPr id="386" name="Bottom of Funnel"/>
          <p:cNvSpPr txBox="1"/>
          <p:nvPr/>
        </p:nvSpPr>
        <p:spPr>
          <a:xfrm rot="16200000">
            <a:off x="3483268" y="9423371"/>
            <a:ext cx="4389812"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defTabSz="457200">
              <a:defRPr sz="1800">
                <a:solidFill>
                  <a:srgbClr val="000000"/>
                </a:solidFill>
              </a:defRPr>
            </a:lvl1pPr>
          </a:lstStyle>
          <a:p>
            <a:r>
              <a:rPr>
                <a:solidFill>
                  <a:schemeClr val="tx1"/>
                </a:solidFill>
              </a:rPr>
              <a:t>Bottom of Funnel</a:t>
            </a:r>
          </a:p>
        </p:txBody>
      </p:sp>
      <p:sp>
        <p:nvSpPr>
          <p:cNvPr id="387" name="Ads…"/>
          <p:cNvSpPr txBox="1"/>
          <p:nvPr/>
        </p:nvSpPr>
        <p:spPr>
          <a:xfrm>
            <a:off x="1993176" y="2221328"/>
            <a:ext cx="2399315"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28600" indent="-228600" algn="l" defTabSz="457200">
              <a:buClr>
                <a:schemeClr val="accent1"/>
              </a:buClr>
              <a:buSzPct val="100000"/>
              <a:buChar char="-"/>
              <a:defRPr sz="1800">
                <a:solidFill>
                  <a:srgbClr val="535353"/>
                </a:solidFill>
                <a:latin typeface="+mn-lt"/>
                <a:ea typeface="+mn-ea"/>
                <a:cs typeface="+mn-cs"/>
                <a:sym typeface="DM Sans Regular"/>
              </a:defRPr>
            </a:pPr>
            <a:r>
              <a:rPr>
                <a:solidFill>
                  <a:schemeClr val="tx2"/>
                </a:solidFill>
              </a:rPr>
              <a:t>Ads</a:t>
            </a:r>
          </a:p>
          <a:p>
            <a:pPr marL="228600" indent="-228600" algn="l" defTabSz="457200">
              <a:buClr>
                <a:schemeClr val="accent1"/>
              </a:buClr>
              <a:buSzPct val="100000"/>
              <a:buChar char="-"/>
              <a:defRPr sz="1800">
                <a:solidFill>
                  <a:srgbClr val="535353"/>
                </a:solidFill>
                <a:latin typeface="+mn-lt"/>
                <a:ea typeface="+mn-ea"/>
                <a:cs typeface="+mn-cs"/>
                <a:sym typeface="DM Sans Regular"/>
              </a:defRPr>
            </a:pPr>
            <a:r>
              <a:rPr>
                <a:solidFill>
                  <a:schemeClr val="tx2"/>
                </a:solidFill>
              </a:rPr>
              <a:t>New trends</a:t>
            </a:r>
          </a:p>
          <a:p>
            <a:pPr marL="228600" indent="-228600" algn="l" defTabSz="457200">
              <a:buClr>
                <a:schemeClr val="accent1"/>
              </a:buClr>
              <a:buSzPct val="100000"/>
              <a:buChar char="-"/>
              <a:defRPr sz="1800">
                <a:solidFill>
                  <a:srgbClr val="535353"/>
                </a:solidFill>
                <a:latin typeface="+mn-lt"/>
                <a:ea typeface="+mn-ea"/>
                <a:cs typeface="+mn-cs"/>
                <a:sym typeface="DM Sans Regular"/>
              </a:defRPr>
            </a:pPr>
            <a:r>
              <a:rPr>
                <a:solidFill>
                  <a:schemeClr val="tx2"/>
                </a:solidFill>
              </a:rPr>
              <a:t>Storytelling posts</a:t>
            </a:r>
          </a:p>
          <a:p>
            <a:pPr marL="228600" indent="-228600" algn="l" defTabSz="457200">
              <a:buClr>
                <a:schemeClr val="accent1"/>
              </a:buClr>
              <a:buSzPct val="100000"/>
              <a:buChar char="-"/>
              <a:defRPr sz="1800">
                <a:solidFill>
                  <a:srgbClr val="535353"/>
                </a:solidFill>
                <a:latin typeface="+mn-lt"/>
                <a:ea typeface="+mn-ea"/>
                <a:cs typeface="+mn-cs"/>
                <a:sym typeface="DM Sans Regular"/>
              </a:defRPr>
            </a:pPr>
            <a:r>
              <a:rPr>
                <a:solidFill>
                  <a:schemeClr val="tx2"/>
                </a:solidFill>
              </a:rPr>
              <a:t>Videos</a:t>
            </a:r>
          </a:p>
          <a:p>
            <a:pPr marL="228600" indent="-228600" algn="l" defTabSz="457200">
              <a:buClr>
                <a:schemeClr val="accent1"/>
              </a:buClr>
              <a:buSzPct val="100000"/>
              <a:buChar char="-"/>
              <a:defRPr sz="1800">
                <a:solidFill>
                  <a:srgbClr val="535353"/>
                </a:solidFill>
                <a:latin typeface="+mn-lt"/>
                <a:ea typeface="+mn-ea"/>
                <a:cs typeface="+mn-cs"/>
                <a:sym typeface="DM Sans Regular"/>
              </a:defRPr>
            </a:pPr>
            <a:r>
              <a:rPr>
                <a:solidFill>
                  <a:schemeClr val="tx2"/>
                </a:solidFill>
              </a:rPr>
              <a:t>SEO</a:t>
            </a:r>
          </a:p>
        </p:txBody>
      </p:sp>
      <p:sp>
        <p:nvSpPr>
          <p:cNvPr id="388" name="Info blogs posts…"/>
          <p:cNvSpPr txBox="1"/>
          <p:nvPr/>
        </p:nvSpPr>
        <p:spPr>
          <a:xfrm>
            <a:off x="1993176" y="4552270"/>
            <a:ext cx="2399315"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Info blogs posts</a:t>
            </a:r>
          </a:p>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"How to” posts</a:t>
            </a:r>
          </a:p>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Video tutorials</a:t>
            </a:r>
          </a:p>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Customers stories</a:t>
            </a:r>
          </a:p>
        </p:txBody>
      </p:sp>
      <p:sp>
        <p:nvSpPr>
          <p:cNvPr id="389" name="Lead page…"/>
          <p:cNvSpPr txBox="1"/>
          <p:nvPr/>
        </p:nvSpPr>
        <p:spPr>
          <a:xfrm>
            <a:off x="2001900" y="6330191"/>
            <a:ext cx="2399316"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Lead page</a:t>
            </a:r>
          </a:p>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Free courses</a:t>
            </a:r>
          </a:p>
          <a:p>
            <a:pPr marL="228600" indent="-228600" algn="l" defTabSz="457200">
              <a:buClr>
                <a:schemeClr val="accent2"/>
              </a:buClr>
              <a:buSzPct val="100000"/>
              <a:buChar char="-"/>
              <a:defRPr sz="1800">
                <a:solidFill>
                  <a:srgbClr val="535353"/>
                </a:solidFill>
                <a:latin typeface="+mn-lt"/>
                <a:ea typeface="+mn-ea"/>
                <a:cs typeface="+mn-cs"/>
                <a:sym typeface="DM Sans Regular"/>
              </a:defRPr>
            </a:pPr>
            <a:r>
              <a:rPr>
                <a:solidFill>
                  <a:schemeClr val="tx2"/>
                </a:solidFill>
              </a:rPr>
              <a:t>Events</a:t>
            </a:r>
          </a:p>
        </p:txBody>
      </p:sp>
      <p:sp>
        <p:nvSpPr>
          <p:cNvPr id="390" name="Sales offer"/>
          <p:cNvSpPr txBox="1"/>
          <p:nvPr/>
        </p:nvSpPr>
        <p:spPr>
          <a:xfrm>
            <a:off x="2007408" y="8859848"/>
            <a:ext cx="2399317" cy="379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marL="228600" indent="-228600" algn="l" defTabSz="457200">
              <a:buClr>
                <a:schemeClr val="accent4"/>
              </a:buClr>
              <a:buSzPct val="100000"/>
              <a:buChar char="-"/>
              <a:defRPr sz="1800">
                <a:solidFill>
                  <a:srgbClr val="535353"/>
                </a:solidFill>
                <a:latin typeface="+mn-lt"/>
                <a:ea typeface="+mn-ea"/>
                <a:cs typeface="+mn-cs"/>
                <a:sym typeface="DM Sans Regular"/>
              </a:defRPr>
            </a:lvl1pPr>
          </a:lstStyle>
          <a:p>
            <a:r>
              <a:rPr>
                <a:solidFill>
                  <a:schemeClr val="tx2"/>
                </a:solidFill>
              </a:rPr>
              <a:t>Sales offer</a:t>
            </a:r>
          </a:p>
        </p:txBody>
      </p:sp>
      <p:sp>
        <p:nvSpPr>
          <p:cNvPr id="391" name="Loyalty Programm…"/>
          <p:cNvSpPr txBox="1"/>
          <p:nvPr/>
        </p:nvSpPr>
        <p:spPr>
          <a:xfrm>
            <a:off x="2007408" y="9663647"/>
            <a:ext cx="2399317"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28600" indent="-228600" algn="l" defTabSz="457200">
              <a:buClr>
                <a:schemeClr val="accent4"/>
              </a:buClr>
              <a:buSzPct val="100000"/>
              <a:buChar char="-"/>
              <a:defRPr sz="1800">
                <a:solidFill>
                  <a:srgbClr val="535353"/>
                </a:solidFill>
                <a:latin typeface="+mn-lt"/>
                <a:ea typeface="+mn-ea"/>
                <a:cs typeface="+mn-cs"/>
                <a:sym typeface="DM Sans Regular"/>
              </a:defRPr>
            </a:pPr>
            <a:r>
              <a:rPr>
                <a:solidFill>
                  <a:schemeClr val="tx2"/>
                </a:solidFill>
              </a:rPr>
              <a:t>Loyalty Program</a:t>
            </a:r>
          </a:p>
          <a:p>
            <a:pPr marL="228600" indent="-228600" algn="l" defTabSz="457200">
              <a:buClr>
                <a:schemeClr val="accent4"/>
              </a:buClr>
              <a:buSzPct val="100000"/>
              <a:buChar char="-"/>
              <a:defRPr sz="1800">
                <a:solidFill>
                  <a:srgbClr val="535353"/>
                </a:solidFill>
                <a:latin typeface="+mn-lt"/>
                <a:ea typeface="+mn-ea"/>
                <a:cs typeface="+mn-cs"/>
                <a:sym typeface="DM Sans Regular"/>
              </a:defRPr>
            </a:pPr>
            <a:r>
              <a:rPr>
                <a:solidFill>
                  <a:schemeClr val="tx2"/>
                </a:solidFill>
              </a:rPr>
              <a:t>FAQ</a:t>
            </a:r>
          </a:p>
          <a:p>
            <a:pPr marL="228600" indent="-228600" algn="l" defTabSz="457200">
              <a:buClr>
                <a:schemeClr val="accent4"/>
              </a:buClr>
              <a:buSzPct val="100000"/>
              <a:buChar char="-"/>
              <a:defRPr sz="1800">
                <a:solidFill>
                  <a:srgbClr val="535353"/>
                </a:solidFill>
                <a:latin typeface="+mn-lt"/>
                <a:ea typeface="+mn-ea"/>
                <a:cs typeface="+mn-cs"/>
                <a:sym typeface="DM Sans Regular"/>
              </a:defRPr>
            </a:pPr>
            <a:r>
              <a:rPr>
                <a:solidFill>
                  <a:schemeClr val="tx2"/>
                </a:solidFill>
              </a:rPr>
              <a:t>Support</a:t>
            </a:r>
          </a:p>
        </p:txBody>
      </p:sp>
      <p:sp>
        <p:nvSpPr>
          <p:cNvPr id="392" name="Fan UGC…"/>
          <p:cNvSpPr txBox="1"/>
          <p:nvPr/>
        </p:nvSpPr>
        <p:spPr>
          <a:xfrm>
            <a:off x="2001900" y="10749502"/>
            <a:ext cx="2399316" cy="9335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marL="228600" indent="-228600" algn="l" defTabSz="457200">
              <a:buClr>
                <a:schemeClr val="accent4"/>
              </a:buClr>
              <a:buSzPct val="100000"/>
              <a:buChar char="-"/>
              <a:defRPr sz="1800">
                <a:solidFill>
                  <a:srgbClr val="535353"/>
                </a:solidFill>
                <a:latin typeface="+mn-lt"/>
                <a:ea typeface="+mn-ea"/>
                <a:cs typeface="+mn-cs"/>
                <a:sym typeface="DM Sans Regular"/>
              </a:defRPr>
            </a:pPr>
            <a:r>
              <a:rPr dirty="0">
                <a:solidFill>
                  <a:schemeClr val="tx2"/>
                </a:solidFill>
              </a:rPr>
              <a:t>Fan UGC</a:t>
            </a:r>
          </a:p>
          <a:p>
            <a:pPr marL="228600" indent="-228600" algn="l" defTabSz="457200">
              <a:buClr>
                <a:schemeClr val="accent4"/>
              </a:buClr>
              <a:buSzPct val="100000"/>
              <a:buChar char="-"/>
              <a:defRPr sz="1800">
                <a:solidFill>
                  <a:srgbClr val="535353"/>
                </a:solidFill>
                <a:latin typeface="+mn-lt"/>
                <a:ea typeface="+mn-ea"/>
                <a:cs typeface="+mn-cs"/>
                <a:sym typeface="DM Sans Regular"/>
              </a:defRPr>
            </a:pPr>
            <a:r>
              <a:rPr dirty="0">
                <a:solidFill>
                  <a:schemeClr val="tx2"/>
                </a:solidFill>
              </a:rPr>
              <a:t>Viral content</a:t>
            </a:r>
          </a:p>
          <a:p>
            <a:pPr marL="228600" indent="-228600" algn="l" defTabSz="457200">
              <a:buClr>
                <a:schemeClr val="accent4"/>
              </a:buClr>
              <a:buSzPct val="100000"/>
              <a:buChar char="-"/>
              <a:defRPr sz="1800">
                <a:solidFill>
                  <a:srgbClr val="535353"/>
                </a:solidFill>
                <a:latin typeface="+mn-lt"/>
                <a:ea typeface="+mn-ea"/>
                <a:cs typeface="+mn-cs"/>
                <a:sym typeface="DM Sans Regular"/>
              </a:defRPr>
            </a:pPr>
            <a:r>
              <a:rPr dirty="0">
                <a:solidFill>
                  <a:schemeClr val="tx2"/>
                </a:solidFill>
              </a:rPr>
              <a:t>Influencers</a:t>
            </a:r>
          </a:p>
        </p:txBody>
      </p:sp>
      <p:sp>
        <p:nvSpPr>
          <p:cNvPr id="393" name="Freeform 809"/>
          <p:cNvSpPr/>
          <p:nvPr/>
        </p:nvSpPr>
        <p:spPr>
          <a:xfrm>
            <a:off x="11987830" y="8829781"/>
            <a:ext cx="499388" cy="390147"/>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2458" y="7089"/>
                </a:lnTo>
                <a:lnTo>
                  <a:pt x="10800" y="7089"/>
                </a:lnTo>
                <a:cubicBezTo>
                  <a:pt x="10800" y="5044"/>
                  <a:pt x="12110" y="3390"/>
                  <a:pt x="13708" y="3390"/>
                </a:cubicBezTo>
                <a:cubicBezTo>
                  <a:pt x="15306" y="3390"/>
                  <a:pt x="16598" y="5044"/>
                  <a:pt x="16598" y="7089"/>
                </a:cubicBezTo>
                <a:lnTo>
                  <a:pt x="19765" y="7089"/>
                </a:lnTo>
                <a:lnTo>
                  <a:pt x="19765" y="13890"/>
                </a:lnTo>
                <a:cubicBezTo>
                  <a:pt x="19922" y="13920"/>
                  <a:pt x="20065" y="13970"/>
                  <a:pt x="20215" y="14023"/>
                </a:cubicBezTo>
                <a:lnTo>
                  <a:pt x="21600" y="4209"/>
                </a:lnTo>
                <a:lnTo>
                  <a:pt x="3462" y="0"/>
                </a:lnTo>
                <a:close/>
                <a:moveTo>
                  <a:pt x="13708" y="5073"/>
                </a:moveTo>
                <a:cubicBezTo>
                  <a:pt x="12835" y="5073"/>
                  <a:pt x="12115" y="5972"/>
                  <a:pt x="12115" y="7089"/>
                </a:cubicBezTo>
                <a:cubicBezTo>
                  <a:pt x="12115" y="8207"/>
                  <a:pt x="12835" y="9105"/>
                  <a:pt x="13708" y="9105"/>
                </a:cubicBezTo>
                <a:cubicBezTo>
                  <a:pt x="14581" y="9105"/>
                  <a:pt x="15283" y="8207"/>
                  <a:pt x="15283" y="7089"/>
                </a:cubicBezTo>
                <a:cubicBezTo>
                  <a:pt x="15283" y="5972"/>
                  <a:pt x="14581" y="5073"/>
                  <a:pt x="13708" y="5073"/>
                </a:cubicBezTo>
                <a:close/>
                <a:moveTo>
                  <a:pt x="0" y="8773"/>
                </a:moveTo>
                <a:lnTo>
                  <a:pt x="0" y="21600"/>
                </a:lnTo>
                <a:lnTo>
                  <a:pt x="16408" y="21600"/>
                </a:lnTo>
                <a:cubicBezTo>
                  <a:pt x="15868" y="20778"/>
                  <a:pt x="15542" y="19720"/>
                  <a:pt x="15542" y="18565"/>
                </a:cubicBezTo>
                <a:cubicBezTo>
                  <a:pt x="15542" y="16309"/>
                  <a:pt x="16795" y="14422"/>
                  <a:pt x="18450" y="13957"/>
                </a:cubicBezTo>
                <a:lnTo>
                  <a:pt x="18450" y="8773"/>
                </a:lnTo>
                <a:lnTo>
                  <a:pt x="16287" y="8773"/>
                </a:lnTo>
                <a:cubicBezTo>
                  <a:pt x="15806" y="9972"/>
                  <a:pt x="14831" y="10811"/>
                  <a:pt x="13708" y="10811"/>
                </a:cubicBezTo>
                <a:cubicBezTo>
                  <a:pt x="12584" y="10811"/>
                  <a:pt x="11610" y="9972"/>
                  <a:pt x="11129" y="8773"/>
                </a:cubicBezTo>
                <a:lnTo>
                  <a:pt x="0" y="8773"/>
                </a:lnTo>
                <a:close/>
                <a:moveTo>
                  <a:pt x="9225" y="11143"/>
                </a:moveTo>
                <a:cubicBezTo>
                  <a:pt x="10971" y="11143"/>
                  <a:pt x="12375" y="12940"/>
                  <a:pt x="12375" y="15175"/>
                </a:cubicBezTo>
                <a:cubicBezTo>
                  <a:pt x="12375" y="17411"/>
                  <a:pt x="10971" y="19230"/>
                  <a:pt x="9225" y="19230"/>
                </a:cubicBezTo>
                <a:cubicBezTo>
                  <a:pt x="7479" y="19230"/>
                  <a:pt x="6058" y="17410"/>
                  <a:pt x="6058" y="15175"/>
                </a:cubicBezTo>
                <a:cubicBezTo>
                  <a:pt x="6058" y="12941"/>
                  <a:pt x="7479" y="11143"/>
                  <a:pt x="9225" y="11143"/>
                </a:cubicBezTo>
                <a:close/>
                <a:moveTo>
                  <a:pt x="19229" y="15530"/>
                </a:moveTo>
                <a:cubicBezTo>
                  <a:pt x="17919" y="15530"/>
                  <a:pt x="16858" y="16889"/>
                  <a:pt x="16858" y="18565"/>
                </a:cubicBezTo>
                <a:cubicBezTo>
                  <a:pt x="16858" y="20241"/>
                  <a:pt x="17919" y="21600"/>
                  <a:pt x="19229" y="21600"/>
                </a:cubicBezTo>
                <a:cubicBezTo>
                  <a:pt x="20538" y="21600"/>
                  <a:pt x="21600" y="20241"/>
                  <a:pt x="21600" y="18565"/>
                </a:cubicBezTo>
                <a:cubicBezTo>
                  <a:pt x="21600" y="16889"/>
                  <a:pt x="20538" y="15530"/>
                  <a:pt x="19229" y="15530"/>
                </a:cubicBezTo>
                <a:close/>
              </a:path>
            </a:pathLst>
          </a:custGeom>
          <a:solidFill>
            <a:srgbClr val="A7A7A7"/>
          </a:solidFill>
          <a:ln w="12700">
            <a:miter lim="400000"/>
          </a:ln>
        </p:spPr>
        <p:txBody>
          <a:bodyPr lIns="45719" rIns="45719" anchor="ctr"/>
          <a:lstStyle/>
          <a:p>
            <a:pPr algn="l" defTabSz="914400">
              <a:defRPr sz="1800">
                <a:solidFill>
                  <a:srgbClr val="000000"/>
                </a:solidFill>
                <a:latin typeface="+mn-lt"/>
                <a:ea typeface="+mn-ea"/>
                <a:cs typeface="+mn-cs"/>
                <a:sym typeface="DM Sans Regular"/>
              </a:defRPr>
            </a:pPr>
            <a:endParaRPr/>
          </a:p>
        </p:txBody>
      </p:sp>
      <p:grpSp>
        <p:nvGrpSpPr>
          <p:cNvPr id="397" name="Group"/>
          <p:cNvGrpSpPr/>
          <p:nvPr/>
        </p:nvGrpSpPr>
        <p:grpSpPr>
          <a:xfrm>
            <a:off x="8246929" y="-36464"/>
            <a:ext cx="2764369" cy="1858194"/>
            <a:chOff x="0" y="0"/>
            <a:chExt cx="2764367" cy="1858193"/>
          </a:xfrm>
        </p:grpSpPr>
        <p:sp>
          <p:nvSpPr>
            <p:cNvPr id="394" name="Shape"/>
            <p:cNvSpPr/>
            <p:nvPr/>
          </p:nvSpPr>
          <p:spPr>
            <a:xfrm rot="5400000">
              <a:off x="-374651" y="374650"/>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395" name="Shape"/>
            <p:cNvSpPr/>
            <p:nvPr/>
          </p:nvSpPr>
          <p:spPr>
            <a:xfrm rot="5400000">
              <a:off x="644704" y="757886"/>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sp>
          <p:nvSpPr>
            <p:cNvPr id="396" name="Shape"/>
            <p:cNvSpPr/>
            <p:nvPr/>
          </p:nvSpPr>
          <p:spPr>
            <a:xfrm rot="5400000">
              <a:off x="1664059" y="374650"/>
              <a:ext cx="1474959" cy="725658"/>
            </a:xfrm>
            <a:custGeom>
              <a:avLst/>
              <a:gdLst/>
              <a:ahLst/>
              <a:cxnLst>
                <a:cxn ang="0">
                  <a:pos x="wd2" y="hd2"/>
                </a:cxn>
                <a:cxn ang="5400000">
                  <a:pos x="wd2" y="hd2"/>
                </a:cxn>
                <a:cxn ang="10800000">
                  <a:pos x="wd2" y="hd2"/>
                </a:cxn>
                <a:cxn ang="16200000">
                  <a:pos x="wd2" y="hd2"/>
                </a:cxn>
              </a:cxnLst>
              <a:rect l="0" t="0" r="r" b="b"/>
              <a:pathLst>
                <a:path w="21600" h="21600" extrusionOk="0">
                  <a:moveTo>
                    <a:pt x="14866" y="15951"/>
                  </a:moveTo>
                  <a:lnTo>
                    <a:pt x="14866" y="21600"/>
                  </a:lnTo>
                  <a:lnTo>
                    <a:pt x="21600" y="10800"/>
                  </a:lnTo>
                  <a:lnTo>
                    <a:pt x="14866" y="0"/>
                  </a:lnTo>
                  <a:lnTo>
                    <a:pt x="14866" y="5649"/>
                  </a:lnTo>
                  <a:lnTo>
                    <a:pt x="0" y="5649"/>
                  </a:lnTo>
                  <a:lnTo>
                    <a:pt x="0" y="15951"/>
                  </a:lnTo>
                  <a:lnTo>
                    <a:pt x="14866" y="15951"/>
                  </a:lnTo>
                  <a:close/>
                </a:path>
              </a:pathLst>
            </a:custGeom>
            <a:gradFill flip="none" rotWithShape="1">
              <a:gsLst>
                <a:gs pos="0">
                  <a:srgbClr val="FFFFFF"/>
                </a:gs>
                <a:gs pos="100000">
                  <a:schemeClr val="accent6">
                    <a:lumOff val="16690"/>
                  </a:schemeClr>
                </a:gs>
              </a:gsLst>
              <a:lin ang="0" scaled="0"/>
            </a:gradFill>
            <a:ln w="12700" cap="flat">
              <a:noFill/>
              <a:miter lim="400000"/>
            </a:ln>
            <a:effectLst/>
          </p:spPr>
          <p:txBody>
            <a:bodyPr wrap="square" lIns="0" tIns="0" rIns="0" bIns="0" numCol="1" anchor="ctr">
              <a:noAutofit/>
            </a:bodyPr>
            <a:lstStyle/>
            <a:p>
              <a:pPr>
                <a:defRPr>
                  <a:solidFill>
                    <a:srgbClr val="525455"/>
                  </a:solidFill>
                </a:defRPr>
              </a:pPr>
              <a:endParaRPr/>
            </a:p>
          </p:txBody>
        </p:sp>
      </p:grpSp>
      <p:sp>
        <p:nvSpPr>
          <p:cNvPr id="398" name="Lorem Ipsum is simply dummy text of the printing and typesetting industry. Lorem Ipsum has been the industry's standard dummy text ever since the 1500s, when an unknown printer took a galley of type and scrambled it to make a type specimen book. It has s"/>
          <p:cNvSpPr txBox="1"/>
          <p:nvPr/>
        </p:nvSpPr>
        <p:spPr>
          <a:xfrm>
            <a:off x="14618213" y="5093343"/>
            <a:ext cx="8049240" cy="49039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p>
            <a:pPr algn="l">
              <a:defRPr sz="2400">
                <a:solidFill>
                  <a:srgbClr val="535353"/>
                </a:solidFill>
                <a:latin typeface="+mn-lt"/>
                <a:ea typeface="+mn-ea"/>
                <a:cs typeface="+mn-cs"/>
                <a:sym typeface="DM Sans Regular"/>
              </a:defRPr>
            </a:pPr>
            <a:r>
              <a:rPr dirty="0">
                <a:solidFill>
                  <a:schemeClr val="tx2"/>
                </a:solidFill>
              </a:rPr>
              <a:t>Sales funnels allow companies to visualize each step that prospects take on the path to conversion. Each step is a micro-conversion that can be optimized to increase conversions in the end; if one of these steps shows a higher-than-expected drop-off rate, it can be analyzed to see what’s wrong and test out possible improvements.</a:t>
            </a:r>
          </a:p>
          <a:p>
            <a:pPr algn="l">
              <a:defRPr sz="2400">
                <a:solidFill>
                  <a:srgbClr val="535353"/>
                </a:solidFill>
                <a:latin typeface="+mn-lt"/>
                <a:ea typeface="+mn-ea"/>
                <a:cs typeface="+mn-cs"/>
                <a:sym typeface="DM Sans Regular"/>
              </a:defRPr>
            </a:pPr>
            <a:endParaRPr dirty="0">
              <a:solidFill>
                <a:schemeClr val="tx2"/>
              </a:solidFill>
            </a:endParaRPr>
          </a:p>
          <a:p>
            <a:pPr algn="l">
              <a:defRPr sz="2400">
                <a:solidFill>
                  <a:srgbClr val="535353"/>
                </a:solidFill>
                <a:latin typeface="+mn-lt"/>
                <a:ea typeface="+mn-ea"/>
                <a:cs typeface="+mn-cs"/>
                <a:sym typeface="DM Sans Regular"/>
              </a:defRPr>
            </a:pPr>
            <a:r>
              <a:rPr dirty="0">
                <a:solidFill>
                  <a:schemeClr val="tx2"/>
                </a:solidFill>
              </a:rPr>
              <a:t>In a traditional sales funnel, the moment of awareness is at the top: it’s the point of entry, the widest part: anyone can start from there. Once prospects enter the funnel, there are steps they can take to continue down towards the bottom, but they can also exit at any point.</a:t>
            </a:r>
          </a:p>
        </p:txBody>
      </p:sp>
      <p:sp>
        <p:nvSpPr>
          <p:cNvPr id="399" name="Venn diagram"/>
          <p:cNvSpPr txBox="1"/>
          <p:nvPr/>
        </p:nvSpPr>
        <p:spPr>
          <a:xfrm>
            <a:off x="14607461" y="3561005"/>
            <a:ext cx="6574654"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spAutoFit/>
          </a:bodyPr>
          <a:lstStyle>
            <a:lvl1pPr algn="l">
              <a:defRPr sz="6000">
                <a:solidFill>
                  <a:srgbClr val="000000"/>
                </a:solidFill>
              </a:defRPr>
            </a:lvl1pPr>
          </a:lstStyle>
          <a:p>
            <a:r>
              <a:rPr>
                <a:solidFill>
                  <a:schemeClr val="tx1"/>
                </a:solidFill>
              </a:rPr>
              <a:t>Sales Funnel</a:t>
            </a:r>
          </a:p>
        </p:txBody>
      </p:sp>
    </p:spTree>
  </p:cSld>
  <p:clrMapOvr>
    <a:masterClrMapping/>
  </p:clrMapOvr>
  <p:transition spd="med"/>
</p:sld>
</file>

<file path=ppt/theme/theme1.xml><?xml version="1.0" encoding="utf-8"?>
<a:theme xmlns:a="http://schemas.openxmlformats.org/drawingml/2006/main" name="White">
  <a:themeElements>
    <a:clrScheme name="Fortum Color 01">
      <a:dk1>
        <a:srgbClr val="1A1A1A"/>
      </a:dk1>
      <a:lt1>
        <a:srgbClr val="FCFFFF"/>
      </a:lt1>
      <a:dk2>
        <a:srgbClr val="656565"/>
      </a:dk2>
      <a:lt2>
        <a:srgbClr val="F2F2F2"/>
      </a:lt2>
      <a:accent1>
        <a:srgbClr val="4AC89D"/>
      </a:accent1>
      <a:accent2>
        <a:srgbClr val="0EAAE5"/>
      </a:accent2>
      <a:accent3>
        <a:srgbClr val="F7B61A"/>
      </a:accent3>
      <a:accent4>
        <a:srgbClr val="F87802"/>
      </a:accent4>
      <a:accent5>
        <a:srgbClr val="F2F2F2"/>
      </a:accent5>
      <a:accent6>
        <a:srgbClr val="B2B2B2"/>
      </a:accent6>
      <a:hlink>
        <a:srgbClr val="4AC89D"/>
      </a:hlink>
      <a:folHlink>
        <a:srgbClr val="0EAAE5"/>
      </a:folHlink>
    </a:clrScheme>
    <a:fontScheme name="White">
      <a:majorFont>
        <a:latin typeface="DM Sans Regular"/>
        <a:ea typeface="DM Sans Regular"/>
        <a:cs typeface="DM Sans Regular"/>
      </a:majorFont>
      <a:minorFont>
        <a:latin typeface="DM Sans Regular"/>
        <a:ea typeface="DM Sans Regular"/>
        <a:cs typeface="DM Sans 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C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4AC89D"/>
      </a:accent1>
      <a:accent2>
        <a:srgbClr val="0EAAE5"/>
      </a:accent2>
      <a:accent3>
        <a:srgbClr val="F7B61A"/>
      </a:accent3>
      <a:accent4>
        <a:srgbClr val="F87802"/>
      </a:accent4>
      <a:accent5>
        <a:srgbClr val="F2F2F2"/>
      </a:accent5>
      <a:accent6>
        <a:srgbClr val="B2B2B2"/>
      </a:accent6>
      <a:hlink>
        <a:srgbClr val="0000FF"/>
      </a:hlink>
      <a:folHlink>
        <a:srgbClr val="FF00FF"/>
      </a:folHlink>
    </a:clrScheme>
    <a:fontScheme name="White">
      <a:majorFont>
        <a:latin typeface="DM Sans Regular"/>
        <a:ea typeface="DM Sans Regular"/>
        <a:cs typeface="DM Sans Regular"/>
      </a:majorFont>
      <a:minorFont>
        <a:latin typeface="DM Sans Regular"/>
        <a:ea typeface="DM Sans Regular"/>
        <a:cs typeface="DM Sans 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C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1A1A1A"/>
            </a:solidFill>
            <a:effectLst/>
            <a:uFillTx/>
            <a:latin typeface="DM Sans Medium"/>
            <a:ea typeface="DM Sans Medium"/>
            <a:cs typeface="DM Sans Medium"/>
            <a:sym typeface="DM Sans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3127</Words>
  <Application>Microsoft Macintosh PowerPoint</Application>
  <PresentationFormat>Custom</PresentationFormat>
  <Paragraphs>718</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DM Sans Bold</vt:lpstr>
      <vt:lpstr>DM Sans Medium</vt:lpstr>
      <vt:lpstr>DM Sans Regular</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Анастасия Мясоедова</cp:lastModifiedBy>
  <cp:revision>3</cp:revision>
  <dcterms:modified xsi:type="dcterms:W3CDTF">2023-01-23T09:38:34Z</dcterms:modified>
</cp:coreProperties>
</file>