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83" r:id="rId2"/>
    <p:sldId id="311" r:id="rId3"/>
    <p:sldId id="312" r:id="rId4"/>
    <p:sldId id="303" r:id="rId5"/>
    <p:sldId id="306" r:id="rId6"/>
    <p:sldId id="269" r:id="rId7"/>
    <p:sldId id="315" r:id="rId8"/>
    <p:sldId id="307" r:id="rId9"/>
    <p:sldId id="314" r:id="rId10"/>
    <p:sldId id="309" r:id="rId11"/>
    <p:sldId id="316" r:id="rId12"/>
    <p:sldId id="310" r:id="rId13"/>
    <p:sldId id="317" r:id="rId14"/>
    <p:sldId id="319" r:id="rId15"/>
    <p:sldId id="318" r:id="rId16"/>
    <p:sldId id="305" r:id="rId17"/>
    <p:sldId id="293" r:id="rId18"/>
    <p:sldId id="321" r:id="rId19"/>
    <p:sldId id="313" r:id="rId20"/>
    <p:sldId id="320" r:id="rId21"/>
    <p:sldId id="326" r:id="rId22"/>
    <p:sldId id="328" r:id="rId23"/>
    <p:sldId id="329" r:id="rId24"/>
    <p:sldId id="330" r:id="rId25"/>
    <p:sldId id="322" r:id="rId26"/>
    <p:sldId id="323" r:id="rId27"/>
    <p:sldId id="297" r:id="rId28"/>
    <p:sldId id="324" r:id="rId29"/>
    <p:sldId id="331" r:id="rId30"/>
    <p:sldId id="332" r:id="rId31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" userDrawn="1">
          <p15:clr>
            <a:srgbClr val="A4A3A4"/>
          </p15:clr>
        </p15:guide>
        <p15:guide id="2" pos="7681" userDrawn="1">
          <p15:clr>
            <a:srgbClr val="A4A3A4"/>
          </p15:clr>
        </p15:guide>
        <p15:guide id="4" pos="673" userDrawn="1">
          <p15:clr>
            <a:srgbClr val="A4A3A4"/>
          </p15:clr>
        </p15:guide>
        <p15:guide id="5" orient="horz" pos="351" userDrawn="1">
          <p15:clr>
            <a:srgbClr val="A4A3A4"/>
          </p15:clr>
        </p15:guide>
        <p15:guide id="6" pos="333" userDrawn="1">
          <p15:clr>
            <a:srgbClr val="A4A3A4"/>
          </p15:clr>
        </p15:guide>
        <p15:guide id="9" pos="14689" userDrawn="1">
          <p15:clr>
            <a:srgbClr val="A4A3A4"/>
          </p15:clr>
        </p15:guide>
        <p15:guide id="10" orient="horz" pos="7903" userDrawn="1">
          <p15:clr>
            <a:srgbClr val="A4A3A4"/>
          </p15:clr>
        </p15:guide>
        <p15:guide id="13" pos="15029" userDrawn="1">
          <p15:clr>
            <a:srgbClr val="A4A3A4"/>
          </p15:clr>
        </p15:guide>
        <p15:guide id="14" orient="horz" pos="8312" userDrawn="1">
          <p15:clr>
            <a:srgbClr val="A4A3A4"/>
          </p15:clr>
        </p15:guide>
        <p15:guide id="22" orient="horz" pos="4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EAE0"/>
    <a:srgbClr val="324A32"/>
    <a:srgbClr val="537054"/>
    <a:srgbClr val="929A89"/>
    <a:srgbClr val="62725E"/>
    <a:srgbClr val="82A283"/>
    <a:srgbClr val="E2D4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32" d="100"/>
          <a:sy n="32" d="100"/>
        </p:scale>
        <p:origin x="996" y="90"/>
      </p:cViewPr>
      <p:guideLst>
        <p:guide orient="horz" pos="691"/>
        <p:guide pos="7681"/>
        <p:guide pos="673"/>
        <p:guide orient="horz" pos="351"/>
        <p:guide pos="333"/>
        <p:guide pos="14689"/>
        <p:guide orient="horz" pos="7903"/>
        <p:guide pos="15029"/>
        <p:guide orient="horz" pos="8312"/>
        <p:guide orient="horz" pos="4320"/>
      </p:guideLst>
    </p:cSldViewPr>
  </p:slideViewPr>
  <p:outlineViewPr>
    <p:cViewPr>
      <p:scale>
        <a:sx n="33" d="100"/>
        <a:sy n="33" d="100"/>
      </p:scale>
      <p:origin x="0" y="-16632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BF9E3-20C5-489A-B47E-3E8FEB03C14C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F4084-EF23-4EEC-ABF9-7A9C2F8D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833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71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D99678-F814-4F6E-A441-D785838101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60369" y="4252068"/>
            <a:ext cx="4051984" cy="5240034"/>
          </a:xfrm>
          <a:custGeom>
            <a:avLst/>
            <a:gdLst>
              <a:gd name="connsiteX0" fmla="*/ 0 w 4051984"/>
              <a:gd name="connsiteY0" fmla="*/ 0 h 5240034"/>
              <a:gd name="connsiteX1" fmla="*/ 4051984 w 4051984"/>
              <a:gd name="connsiteY1" fmla="*/ 0 h 5240034"/>
              <a:gd name="connsiteX2" fmla="*/ 4051984 w 4051984"/>
              <a:gd name="connsiteY2" fmla="*/ 5240034 h 5240034"/>
              <a:gd name="connsiteX3" fmla="*/ 0 w 4051984"/>
              <a:gd name="connsiteY3" fmla="*/ 5240034 h 5240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1984" h="5240034">
                <a:moveTo>
                  <a:pt x="0" y="0"/>
                </a:moveTo>
                <a:lnTo>
                  <a:pt x="4051984" y="0"/>
                </a:lnTo>
                <a:lnTo>
                  <a:pt x="4051984" y="5240034"/>
                </a:lnTo>
                <a:lnTo>
                  <a:pt x="0" y="524003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1E5E538-99D8-4573-BC02-D8A6BEBC6D4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798222" y="9462581"/>
            <a:ext cx="5976000" cy="1645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7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3286D919-8597-49C0-A714-961C1A5D6D7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863175" y="2360717"/>
            <a:ext cx="6616800" cy="11340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CECB2F90-B5DF-4B11-B5D5-E3FC1199EEA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863175" y="6602817"/>
            <a:ext cx="6616800" cy="11340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D5ECA17C-C983-432E-94C2-3B3760F668A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863175" y="10527779"/>
            <a:ext cx="6616800" cy="11340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567CCC39-587C-40AC-ADBC-8948BABDEA3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2475565" y="2360717"/>
            <a:ext cx="2532206" cy="583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rgbClr val="324A32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CA2FBFD0-6A6D-4A76-BA7E-EC7B1D0EAD5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2475565" y="6599619"/>
            <a:ext cx="2532206" cy="583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rgbClr val="324A32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A941050C-BFC7-408C-939B-5BAC53C67B9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2475565" y="10524581"/>
            <a:ext cx="2532206" cy="583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rgbClr val="324A32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43833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9B7E7C-6134-43ED-8C2D-8ADEA8C828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941040" y="6776012"/>
            <a:ext cx="8446008" cy="6939988"/>
          </a:xfrm>
          <a:custGeom>
            <a:avLst/>
            <a:gdLst>
              <a:gd name="connsiteX0" fmla="*/ 0 w 8446008"/>
              <a:gd name="connsiteY0" fmla="*/ 0 h 6939988"/>
              <a:gd name="connsiteX1" fmla="*/ 8446008 w 8446008"/>
              <a:gd name="connsiteY1" fmla="*/ 0 h 6939988"/>
              <a:gd name="connsiteX2" fmla="*/ 8446008 w 8446008"/>
              <a:gd name="connsiteY2" fmla="*/ 6939988 h 6939988"/>
              <a:gd name="connsiteX3" fmla="*/ 0 w 8446008"/>
              <a:gd name="connsiteY3" fmla="*/ 6939988 h 69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46008" h="6939988">
                <a:moveTo>
                  <a:pt x="0" y="0"/>
                </a:moveTo>
                <a:lnTo>
                  <a:pt x="8446008" y="0"/>
                </a:lnTo>
                <a:lnTo>
                  <a:pt x="8446008" y="6939988"/>
                </a:lnTo>
                <a:lnTo>
                  <a:pt x="0" y="6939988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FAF97F09-CAB5-4892-8335-97948C2DF02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7590938" y="1460945"/>
            <a:ext cx="6267600" cy="33768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989E3F25-C029-42E9-8E37-5F48628473D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92333" y="4024895"/>
            <a:ext cx="50868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C12F4888-6464-4BE5-919A-4BD100525AE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693502" y="4784731"/>
            <a:ext cx="3949200" cy="817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74CDA9D7-6B38-45D0-8158-58807D94C78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263946" y="4784731"/>
            <a:ext cx="3949200" cy="817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4775DE21-46F0-431F-B6B4-ED0D22FFB52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693502" y="8959390"/>
            <a:ext cx="3949200" cy="817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36C8086E-2E65-45C6-9190-6F59985FCE9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263946" y="8959390"/>
            <a:ext cx="3949200" cy="817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FA610AF8-3218-43D3-9E39-A0ECB575B8D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121026" y="4024895"/>
            <a:ext cx="50868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03C93BC3-8298-4BC7-B0EA-C5D3648BBAF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692333" y="8199554"/>
            <a:ext cx="50868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EEB7AEC5-9A24-424A-8116-95066558267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21026" y="8199554"/>
            <a:ext cx="50868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C846FAED-B165-4CDB-B667-BF3246D6BD4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075865" y="11733096"/>
            <a:ext cx="55404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rgbClr val="324A32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5295DA6E-75E4-4DB9-946A-D4A993CC0F7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 rot="16200000">
            <a:off x="-1180256" y="6052496"/>
            <a:ext cx="55404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rgbClr val="324A32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53397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2DF6BCC-98E2-4944-9F28-B48C66AEBF6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399437" y="4518028"/>
            <a:ext cx="3857315" cy="4679949"/>
          </a:xfrm>
          <a:custGeom>
            <a:avLst/>
            <a:gdLst>
              <a:gd name="connsiteX0" fmla="*/ 1928656 w 3857315"/>
              <a:gd name="connsiteY0" fmla="*/ 0 h 4679949"/>
              <a:gd name="connsiteX1" fmla="*/ 3857315 w 3857315"/>
              <a:gd name="connsiteY1" fmla="*/ 1928658 h 4679949"/>
              <a:gd name="connsiteX2" fmla="*/ 3857314 w 3857315"/>
              <a:gd name="connsiteY2" fmla="*/ 4679949 h 4679949"/>
              <a:gd name="connsiteX3" fmla="*/ 0 w 3857315"/>
              <a:gd name="connsiteY3" fmla="*/ 4679949 h 4679949"/>
              <a:gd name="connsiteX4" fmla="*/ 0 w 3857315"/>
              <a:gd name="connsiteY4" fmla="*/ 1928658 h 4679949"/>
              <a:gd name="connsiteX5" fmla="*/ 1928656 w 3857315"/>
              <a:gd name="connsiteY5" fmla="*/ 0 h 4679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57315" h="4679949">
                <a:moveTo>
                  <a:pt x="1928656" y="0"/>
                </a:moveTo>
                <a:cubicBezTo>
                  <a:pt x="2993823" y="0"/>
                  <a:pt x="3857315" y="863489"/>
                  <a:pt x="3857315" y="1928658"/>
                </a:cubicBezTo>
                <a:cubicBezTo>
                  <a:pt x="3857315" y="2845754"/>
                  <a:pt x="3857314" y="3762852"/>
                  <a:pt x="3857314" y="4679949"/>
                </a:cubicBezTo>
                <a:lnTo>
                  <a:pt x="0" y="4679949"/>
                </a:lnTo>
                <a:lnTo>
                  <a:pt x="0" y="1928658"/>
                </a:lnTo>
                <a:cubicBezTo>
                  <a:pt x="0" y="863489"/>
                  <a:pt x="863488" y="0"/>
                  <a:pt x="1928656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9E9AFBE-70E7-4787-A276-B4913AA3E6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130427" y="4518028"/>
            <a:ext cx="3857315" cy="4679949"/>
          </a:xfrm>
          <a:custGeom>
            <a:avLst/>
            <a:gdLst>
              <a:gd name="connsiteX0" fmla="*/ 1928656 w 3857315"/>
              <a:gd name="connsiteY0" fmla="*/ 0 h 4679949"/>
              <a:gd name="connsiteX1" fmla="*/ 3857315 w 3857315"/>
              <a:gd name="connsiteY1" fmla="*/ 1928658 h 4679949"/>
              <a:gd name="connsiteX2" fmla="*/ 3857314 w 3857315"/>
              <a:gd name="connsiteY2" fmla="*/ 4679949 h 4679949"/>
              <a:gd name="connsiteX3" fmla="*/ 0 w 3857315"/>
              <a:gd name="connsiteY3" fmla="*/ 4679949 h 4679949"/>
              <a:gd name="connsiteX4" fmla="*/ 0 w 3857315"/>
              <a:gd name="connsiteY4" fmla="*/ 1928658 h 4679949"/>
              <a:gd name="connsiteX5" fmla="*/ 1928656 w 3857315"/>
              <a:gd name="connsiteY5" fmla="*/ 0 h 4679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57315" h="4679949">
                <a:moveTo>
                  <a:pt x="1928656" y="0"/>
                </a:moveTo>
                <a:cubicBezTo>
                  <a:pt x="2993823" y="0"/>
                  <a:pt x="3857315" y="863489"/>
                  <a:pt x="3857315" y="1928658"/>
                </a:cubicBezTo>
                <a:cubicBezTo>
                  <a:pt x="3857315" y="2845754"/>
                  <a:pt x="3857314" y="3762852"/>
                  <a:pt x="3857314" y="4679949"/>
                </a:cubicBezTo>
                <a:lnTo>
                  <a:pt x="0" y="4679949"/>
                </a:lnTo>
                <a:lnTo>
                  <a:pt x="0" y="1928658"/>
                </a:lnTo>
                <a:cubicBezTo>
                  <a:pt x="0" y="863489"/>
                  <a:pt x="863488" y="0"/>
                  <a:pt x="1928656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66E81CC-56C7-439A-99DC-B8FF53D7669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94030" y="2178051"/>
            <a:ext cx="8199118" cy="9359896"/>
          </a:xfrm>
          <a:custGeom>
            <a:avLst/>
            <a:gdLst>
              <a:gd name="connsiteX0" fmla="*/ 0 w 8199118"/>
              <a:gd name="connsiteY0" fmla="*/ 0 h 9359896"/>
              <a:gd name="connsiteX1" fmla="*/ 8199118 w 8199118"/>
              <a:gd name="connsiteY1" fmla="*/ 0 h 9359896"/>
              <a:gd name="connsiteX2" fmla="*/ 8199118 w 8199118"/>
              <a:gd name="connsiteY2" fmla="*/ 9359896 h 9359896"/>
              <a:gd name="connsiteX3" fmla="*/ 0 w 8199118"/>
              <a:gd name="connsiteY3" fmla="*/ 9359896 h 9359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99118" h="9359896">
                <a:moveTo>
                  <a:pt x="0" y="0"/>
                </a:moveTo>
                <a:lnTo>
                  <a:pt x="8199118" y="0"/>
                </a:lnTo>
                <a:lnTo>
                  <a:pt x="8199118" y="9359896"/>
                </a:lnTo>
                <a:lnTo>
                  <a:pt x="0" y="935989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4E4B5CBB-5A99-4A65-AF39-7302C49C39B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735789" y="6036075"/>
            <a:ext cx="6915600" cy="1645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7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71178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40EFAE4-93FD-4F93-BAA5-E5032AD7E6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15303" y="2178054"/>
            <a:ext cx="5756568" cy="935989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DD77859-8A2F-4C2D-988D-9C5B7D7499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147889" y="2178054"/>
            <a:ext cx="5756568" cy="935989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C844576-03F3-42FD-9953-5C08D1FBF1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6403772" y="1442280"/>
            <a:ext cx="6915600" cy="1645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0A28DF4-6BED-42CE-B971-D8BD6819D9B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7182640" y="5866573"/>
            <a:ext cx="5540400" cy="22428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255621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F62B437-8663-43CE-9E56-916E015C5A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147890" y="6747024"/>
            <a:ext cx="6272211" cy="4789197"/>
          </a:xfrm>
          <a:custGeom>
            <a:avLst/>
            <a:gdLst>
              <a:gd name="connsiteX0" fmla="*/ 0 w 6272211"/>
              <a:gd name="connsiteY0" fmla="*/ 0 h 4789197"/>
              <a:gd name="connsiteX1" fmla="*/ 6272211 w 6272211"/>
              <a:gd name="connsiteY1" fmla="*/ 0 h 4789197"/>
              <a:gd name="connsiteX2" fmla="*/ 6272211 w 6272211"/>
              <a:gd name="connsiteY2" fmla="*/ 4789197 h 4789197"/>
              <a:gd name="connsiteX3" fmla="*/ 0 w 6272211"/>
              <a:gd name="connsiteY3" fmla="*/ 4789197 h 478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72211" h="4789197">
                <a:moveTo>
                  <a:pt x="0" y="0"/>
                </a:moveTo>
                <a:lnTo>
                  <a:pt x="6272211" y="0"/>
                </a:lnTo>
                <a:lnTo>
                  <a:pt x="6272211" y="4789197"/>
                </a:lnTo>
                <a:lnTo>
                  <a:pt x="0" y="478919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52B035C-87FD-44E2-88F9-124C9FC8BF4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193588" y="2178055"/>
            <a:ext cx="6272213" cy="4117871"/>
          </a:xfrm>
          <a:custGeom>
            <a:avLst/>
            <a:gdLst>
              <a:gd name="connsiteX0" fmla="*/ 0 w 6272213"/>
              <a:gd name="connsiteY0" fmla="*/ 0 h 4117871"/>
              <a:gd name="connsiteX1" fmla="*/ 6272213 w 6272213"/>
              <a:gd name="connsiteY1" fmla="*/ 0 h 4117871"/>
              <a:gd name="connsiteX2" fmla="*/ 6272213 w 6272213"/>
              <a:gd name="connsiteY2" fmla="*/ 4117871 h 4117871"/>
              <a:gd name="connsiteX3" fmla="*/ 0 w 6272213"/>
              <a:gd name="connsiteY3" fmla="*/ 4117871 h 411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72213" h="4117871">
                <a:moveTo>
                  <a:pt x="0" y="0"/>
                </a:moveTo>
                <a:lnTo>
                  <a:pt x="6272213" y="0"/>
                </a:lnTo>
                <a:lnTo>
                  <a:pt x="6272213" y="4117871"/>
                </a:lnTo>
                <a:lnTo>
                  <a:pt x="0" y="4117871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4E85255-7E1E-4BDF-9ECD-774A15250AE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6002002" y="5134728"/>
            <a:ext cx="6272211" cy="4117870"/>
          </a:xfrm>
          <a:custGeom>
            <a:avLst/>
            <a:gdLst>
              <a:gd name="connsiteX0" fmla="*/ 0 w 6272211"/>
              <a:gd name="connsiteY0" fmla="*/ 0 h 4117870"/>
              <a:gd name="connsiteX1" fmla="*/ 6272211 w 6272211"/>
              <a:gd name="connsiteY1" fmla="*/ 0 h 4117870"/>
              <a:gd name="connsiteX2" fmla="*/ 6272211 w 6272211"/>
              <a:gd name="connsiteY2" fmla="*/ 4117870 h 4117870"/>
              <a:gd name="connsiteX3" fmla="*/ 0 w 6272211"/>
              <a:gd name="connsiteY3" fmla="*/ 4117870 h 4117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72211" h="4117870">
                <a:moveTo>
                  <a:pt x="0" y="0"/>
                </a:moveTo>
                <a:lnTo>
                  <a:pt x="6272211" y="0"/>
                </a:lnTo>
                <a:lnTo>
                  <a:pt x="6272211" y="4117870"/>
                </a:lnTo>
                <a:lnTo>
                  <a:pt x="0" y="411787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57C9D06F-4BB7-4E61-8C04-E4BDA86F74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52003" y="1442280"/>
            <a:ext cx="6915600" cy="1645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C0186D0B-3A11-41E2-A169-0D197B78EBA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8794340" y="2740361"/>
            <a:ext cx="4042800" cy="583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2B16A197-10AC-4D65-9E5A-17C762AFC38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8793693" y="1812331"/>
            <a:ext cx="4302000" cy="81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5F663728-0526-4A7F-8CF1-404B9D66EF9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796253" y="10166335"/>
            <a:ext cx="4302000" cy="81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DA1B7666-4AB0-46DD-A648-2E20A1A25C5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896723" y="9292171"/>
            <a:ext cx="4302000" cy="81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BCCE1709-7A0E-44C1-8801-0435636C9B8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5896724" y="10218507"/>
            <a:ext cx="4042800" cy="583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8C4E9485-4BB6-4180-B4DE-2066A43AA8A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796254" y="11093494"/>
            <a:ext cx="4042800" cy="583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416225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074193B-0E0C-47DD-B7A5-E379175D7D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147889" y="2178054"/>
            <a:ext cx="8613186" cy="9359892"/>
          </a:xfrm>
          <a:custGeom>
            <a:avLst/>
            <a:gdLst>
              <a:gd name="connsiteX0" fmla="*/ 0 w 8613186"/>
              <a:gd name="connsiteY0" fmla="*/ 0 h 9359892"/>
              <a:gd name="connsiteX1" fmla="*/ 8613186 w 8613186"/>
              <a:gd name="connsiteY1" fmla="*/ 0 h 9359892"/>
              <a:gd name="connsiteX2" fmla="*/ 8613186 w 8613186"/>
              <a:gd name="connsiteY2" fmla="*/ 9359892 h 9359892"/>
              <a:gd name="connsiteX3" fmla="*/ 0 w 8613186"/>
              <a:gd name="connsiteY3" fmla="*/ 9359892 h 9359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3186" h="9359892">
                <a:moveTo>
                  <a:pt x="0" y="0"/>
                </a:moveTo>
                <a:lnTo>
                  <a:pt x="8613186" y="0"/>
                </a:lnTo>
                <a:lnTo>
                  <a:pt x="8613186" y="9359892"/>
                </a:lnTo>
                <a:lnTo>
                  <a:pt x="0" y="935989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2E3C77D-E3C0-4337-A47F-C7E9E027FB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761076" y="2178054"/>
            <a:ext cx="5756569" cy="9359892"/>
          </a:xfrm>
          <a:custGeom>
            <a:avLst/>
            <a:gdLst>
              <a:gd name="connsiteX0" fmla="*/ 0 w 5756569"/>
              <a:gd name="connsiteY0" fmla="*/ 0 h 9359892"/>
              <a:gd name="connsiteX1" fmla="*/ 5756569 w 5756569"/>
              <a:gd name="connsiteY1" fmla="*/ 0 h 9359892"/>
              <a:gd name="connsiteX2" fmla="*/ 5756569 w 5756569"/>
              <a:gd name="connsiteY2" fmla="*/ 9359892 h 9359892"/>
              <a:gd name="connsiteX3" fmla="*/ 0 w 5756569"/>
              <a:gd name="connsiteY3" fmla="*/ 9359892 h 9359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6569" h="9359892">
                <a:moveTo>
                  <a:pt x="0" y="0"/>
                </a:moveTo>
                <a:lnTo>
                  <a:pt x="5756569" y="0"/>
                </a:lnTo>
                <a:lnTo>
                  <a:pt x="5756569" y="9359892"/>
                </a:lnTo>
                <a:lnTo>
                  <a:pt x="0" y="935989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4A1C83D-D3D4-4C29-A8B1-7BADAA8FD61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6517644" y="2178054"/>
            <a:ext cx="5756568" cy="9359892"/>
          </a:xfrm>
          <a:custGeom>
            <a:avLst/>
            <a:gdLst>
              <a:gd name="connsiteX0" fmla="*/ 0 w 5756568"/>
              <a:gd name="connsiteY0" fmla="*/ 0 h 9359892"/>
              <a:gd name="connsiteX1" fmla="*/ 5756568 w 5756568"/>
              <a:gd name="connsiteY1" fmla="*/ 0 h 9359892"/>
              <a:gd name="connsiteX2" fmla="*/ 5756568 w 5756568"/>
              <a:gd name="connsiteY2" fmla="*/ 9359892 h 9359892"/>
              <a:gd name="connsiteX3" fmla="*/ 0 w 5756568"/>
              <a:gd name="connsiteY3" fmla="*/ 9359892 h 9359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6568" h="9359892">
                <a:moveTo>
                  <a:pt x="0" y="0"/>
                </a:moveTo>
                <a:lnTo>
                  <a:pt x="5756568" y="0"/>
                </a:lnTo>
                <a:lnTo>
                  <a:pt x="5756568" y="9359892"/>
                </a:lnTo>
                <a:lnTo>
                  <a:pt x="0" y="935989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8083ED8F-6B61-4E2A-8993-25B7DF86FB3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 rot="16200000">
            <a:off x="6427175" y="7162810"/>
            <a:ext cx="5901270" cy="1645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5CFF2978-C98E-4C03-AC1A-E60C5AC5D63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7180857" y="9269245"/>
            <a:ext cx="2750400" cy="583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6C1A1962-C029-4C2A-9162-CC84756954F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 rot="16200000">
            <a:off x="12258574" y="7162810"/>
            <a:ext cx="5901270" cy="1645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5DD2280A-E636-4705-B47B-BA8BFE3EBF4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3012255" y="9269245"/>
            <a:ext cx="2750400" cy="583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99F39290-A7A8-4311-A0A5-1F82F91F83C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rot="16200000">
            <a:off x="18211666" y="7162810"/>
            <a:ext cx="5901270" cy="1645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91123A6C-5FC3-43A1-8364-48BA167ADAB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18965348" y="9269245"/>
            <a:ext cx="2750400" cy="583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17468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8364842-2049-4676-9C50-25D9817784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190720" y="6858001"/>
            <a:ext cx="5083492" cy="4789197"/>
          </a:xfrm>
          <a:custGeom>
            <a:avLst/>
            <a:gdLst>
              <a:gd name="connsiteX0" fmla="*/ 0 w 5083492"/>
              <a:gd name="connsiteY0" fmla="*/ 0 h 4789197"/>
              <a:gd name="connsiteX1" fmla="*/ 5083492 w 5083492"/>
              <a:gd name="connsiteY1" fmla="*/ 0 h 4789197"/>
              <a:gd name="connsiteX2" fmla="*/ 5083492 w 5083492"/>
              <a:gd name="connsiteY2" fmla="*/ 4789197 h 4789197"/>
              <a:gd name="connsiteX3" fmla="*/ 0 w 5083492"/>
              <a:gd name="connsiteY3" fmla="*/ 4789197 h 478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3492" h="4789197">
                <a:moveTo>
                  <a:pt x="0" y="0"/>
                </a:moveTo>
                <a:lnTo>
                  <a:pt x="5083492" y="0"/>
                </a:lnTo>
                <a:lnTo>
                  <a:pt x="5083492" y="4789197"/>
                </a:lnTo>
                <a:lnTo>
                  <a:pt x="0" y="478919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55FCD4C-E4E2-4FD9-B235-67D59FF229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190720" y="2178055"/>
            <a:ext cx="5083492" cy="4117871"/>
          </a:xfrm>
          <a:custGeom>
            <a:avLst/>
            <a:gdLst>
              <a:gd name="connsiteX0" fmla="*/ 0 w 5083492"/>
              <a:gd name="connsiteY0" fmla="*/ 0 h 4117871"/>
              <a:gd name="connsiteX1" fmla="*/ 5083492 w 5083492"/>
              <a:gd name="connsiteY1" fmla="*/ 0 h 4117871"/>
              <a:gd name="connsiteX2" fmla="*/ 5083492 w 5083492"/>
              <a:gd name="connsiteY2" fmla="*/ 4117871 h 4117871"/>
              <a:gd name="connsiteX3" fmla="*/ 0 w 5083492"/>
              <a:gd name="connsiteY3" fmla="*/ 4117871 h 411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3492" h="4117871">
                <a:moveTo>
                  <a:pt x="0" y="0"/>
                </a:moveTo>
                <a:lnTo>
                  <a:pt x="5083492" y="0"/>
                </a:lnTo>
                <a:lnTo>
                  <a:pt x="5083492" y="4117871"/>
                </a:lnTo>
                <a:lnTo>
                  <a:pt x="0" y="4117871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12D1485-C86A-4822-8E01-18D841E8493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877107" y="2178054"/>
            <a:ext cx="6845588" cy="9359892"/>
          </a:xfrm>
          <a:custGeom>
            <a:avLst/>
            <a:gdLst>
              <a:gd name="connsiteX0" fmla="*/ 0 w 6845588"/>
              <a:gd name="connsiteY0" fmla="*/ 0 h 9359892"/>
              <a:gd name="connsiteX1" fmla="*/ 6845588 w 6845588"/>
              <a:gd name="connsiteY1" fmla="*/ 0 h 9359892"/>
              <a:gd name="connsiteX2" fmla="*/ 6845588 w 6845588"/>
              <a:gd name="connsiteY2" fmla="*/ 9359892 h 9359892"/>
              <a:gd name="connsiteX3" fmla="*/ 0 w 6845588"/>
              <a:gd name="connsiteY3" fmla="*/ 9359892 h 9359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5588" h="9359892">
                <a:moveTo>
                  <a:pt x="0" y="0"/>
                </a:moveTo>
                <a:lnTo>
                  <a:pt x="6845588" y="0"/>
                </a:lnTo>
                <a:lnTo>
                  <a:pt x="6845588" y="9359892"/>
                </a:lnTo>
                <a:lnTo>
                  <a:pt x="0" y="935989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FF1FCB1-04A6-44BB-93AF-1BC49E09C34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52003" y="1442280"/>
            <a:ext cx="6915600" cy="1645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DAC537F-C4D0-47CF-A51F-BCEC4F358DB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029586" y="6408277"/>
            <a:ext cx="5540400" cy="22428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930D4FB5-BD74-44BB-AC84-9E7FD6BCC62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029585" y="5478725"/>
            <a:ext cx="4302000" cy="81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369571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74A7740-28E7-439A-BEB1-A0BB603231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03561" y="2178051"/>
            <a:ext cx="4255134" cy="5329237"/>
          </a:xfrm>
          <a:custGeom>
            <a:avLst/>
            <a:gdLst>
              <a:gd name="connsiteX0" fmla="*/ 0 w 4255134"/>
              <a:gd name="connsiteY0" fmla="*/ 0 h 5329237"/>
              <a:gd name="connsiteX1" fmla="*/ 4255134 w 4255134"/>
              <a:gd name="connsiteY1" fmla="*/ 0 h 5329237"/>
              <a:gd name="connsiteX2" fmla="*/ 4255134 w 4255134"/>
              <a:gd name="connsiteY2" fmla="*/ 5329237 h 5329237"/>
              <a:gd name="connsiteX3" fmla="*/ 0 w 4255134"/>
              <a:gd name="connsiteY3" fmla="*/ 5329237 h 5329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5134" h="5329237">
                <a:moveTo>
                  <a:pt x="0" y="0"/>
                </a:moveTo>
                <a:lnTo>
                  <a:pt x="4255134" y="0"/>
                </a:lnTo>
                <a:lnTo>
                  <a:pt x="4255134" y="5329237"/>
                </a:lnTo>
                <a:lnTo>
                  <a:pt x="0" y="532923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5D084D-33E1-4C7D-BA03-3904D41393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353230" y="8849044"/>
            <a:ext cx="5928930" cy="4866956"/>
          </a:xfrm>
          <a:custGeom>
            <a:avLst/>
            <a:gdLst>
              <a:gd name="connsiteX0" fmla="*/ 0 w 5928930"/>
              <a:gd name="connsiteY0" fmla="*/ 0 h 4866956"/>
              <a:gd name="connsiteX1" fmla="*/ 5928930 w 5928930"/>
              <a:gd name="connsiteY1" fmla="*/ 0 h 4866956"/>
              <a:gd name="connsiteX2" fmla="*/ 5928930 w 5928930"/>
              <a:gd name="connsiteY2" fmla="*/ 4866956 h 4866956"/>
              <a:gd name="connsiteX3" fmla="*/ 0 w 5928930"/>
              <a:gd name="connsiteY3" fmla="*/ 4866956 h 486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8930" h="4866956">
                <a:moveTo>
                  <a:pt x="0" y="0"/>
                </a:moveTo>
                <a:lnTo>
                  <a:pt x="5928930" y="0"/>
                </a:lnTo>
                <a:lnTo>
                  <a:pt x="5928930" y="4866956"/>
                </a:lnTo>
                <a:lnTo>
                  <a:pt x="0" y="486695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F1778A4-7AFF-40D9-99A9-5BFAC33E603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458244" y="0"/>
            <a:ext cx="5928932" cy="6858000"/>
          </a:xfrm>
          <a:custGeom>
            <a:avLst/>
            <a:gdLst>
              <a:gd name="connsiteX0" fmla="*/ 0 w 5928932"/>
              <a:gd name="connsiteY0" fmla="*/ 0 h 6858000"/>
              <a:gd name="connsiteX1" fmla="*/ 5928932 w 5928932"/>
              <a:gd name="connsiteY1" fmla="*/ 0 h 6858000"/>
              <a:gd name="connsiteX2" fmla="*/ 5928932 w 5928932"/>
              <a:gd name="connsiteY2" fmla="*/ 6858000 h 6858000"/>
              <a:gd name="connsiteX3" fmla="*/ 0 w 592893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8932" h="6858000">
                <a:moveTo>
                  <a:pt x="0" y="0"/>
                </a:moveTo>
                <a:lnTo>
                  <a:pt x="5928932" y="0"/>
                </a:lnTo>
                <a:lnTo>
                  <a:pt x="59289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08AB811E-2D53-40DE-BE06-752137EDE36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82788" y="5527968"/>
            <a:ext cx="5901270" cy="1645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A8E2F794-AF1A-430A-93DF-1AB12AB1F98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82788" y="4947814"/>
            <a:ext cx="2750400" cy="583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F180E6E0-D65A-4A7F-A7BB-3DA872607D2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4142150" y="3135108"/>
            <a:ext cx="5901270" cy="1645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597D8504-6E45-4833-BB81-BF42208FE1B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142150" y="2553602"/>
            <a:ext cx="2750400" cy="583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CACEE1BF-2CFA-4978-B3B9-E26A073E6D1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632458" y="10210058"/>
            <a:ext cx="5901270" cy="1645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486EB69-E5EB-4329-B356-10766F52C2B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632458" y="9628210"/>
            <a:ext cx="2750400" cy="583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382129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EE9BEB9-637F-4478-B003-F894A51ACD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147889" y="2178051"/>
            <a:ext cx="5113430" cy="6203950"/>
          </a:xfrm>
          <a:custGeom>
            <a:avLst/>
            <a:gdLst>
              <a:gd name="connsiteX0" fmla="*/ 2556714 w 5113430"/>
              <a:gd name="connsiteY0" fmla="*/ 0 h 6203950"/>
              <a:gd name="connsiteX1" fmla="*/ 5113430 w 5113430"/>
              <a:gd name="connsiteY1" fmla="*/ 2556716 h 6203950"/>
              <a:gd name="connsiteX2" fmla="*/ 5113428 w 5113430"/>
              <a:gd name="connsiteY2" fmla="*/ 6203950 h 6203950"/>
              <a:gd name="connsiteX3" fmla="*/ 0 w 5113430"/>
              <a:gd name="connsiteY3" fmla="*/ 6203950 h 6203950"/>
              <a:gd name="connsiteX4" fmla="*/ 0 w 5113430"/>
              <a:gd name="connsiteY4" fmla="*/ 2556716 h 6203950"/>
              <a:gd name="connsiteX5" fmla="*/ 2556714 w 5113430"/>
              <a:gd name="connsiteY5" fmla="*/ 0 h 6203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13430" h="6203950">
                <a:moveTo>
                  <a:pt x="2556714" y="0"/>
                </a:moveTo>
                <a:cubicBezTo>
                  <a:pt x="3968750" y="0"/>
                  <a:pt x="5113430" y="1144680"/>
                  <a:pt x="5113430" y="2556716"/>
                </a:cubicBezTo>
                <a:cubicBezTo>
                  <a:pt x="5113430" y="3772460"/>
                  <a:pt x="5113428" y="4988205"/>
                  <a:pt x="5113428" y="6203950"/>
                </a:cubicBezTo>
                <a:lnTo>
                  <a:pt x="0" y="6203950"/>
                </a:lnTo>
                <a:lnTo>
                  <a:pt x="0" y="2556716"/>
                </a:lnTo>
                <a:cubicBezTo>
                  <a:pt x="0" y="1144680"/>
                  <a:pt x="1144680" y="0"/>
                  <a:pt x="2556714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4616A2F-6173-439B-8A29-6D926D7D43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36872" y="2178051"/>
            <a:ext cx="5113430" cy="6203950"/>
          </a:xfrm>
          <a:custGeom>
            <a:avLst/>
            <a:gdLst>
              <a:gd name="connsiteX0" fmla="*/ 2556714 w 5113430"/>
              <a:gd name="connsiteY0" fmla="*/ 0 h 6203950"/>
              <a:gd name="connsiteX1" fmla="*/ 5113430 w 5113430"/>
              <a:gd name="connsiteY1" fmla="*/ 2556716 h 6203950"/>
              <a:gd name="connsiteX2" fmla="*/ 5113428 w 5113430"/>
              <a:gd name="connsiteY2" fmla="*/ 6203950 h 6203950"/>
              <a:gd name="connsiteX3" fmla="*/ 0 w 5113430"/>
              <a:gd name="connsiteY3" fmla="*/ 6203950 h 6203950"/>
              <a:gd name="connsiteX4" fmla="*/ 0 w 5113430"/>
              <a:gd name="connsiteY4" fmla="*/ 2556716 h 6203950"/>
              <a:gd name="connsiteX5" fmla="*/ 2556714 w 5113430"/>
              <a:gd name="connsiteY5" fmla="*/ 0 h 6203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13430" h="6203950">
                <a:moveTo>
                  <a:pt x="2556714" y="0"/>
                </a:moveTo>
                <a:cubicBezTo>
                  <a:pt x="3968750" y="0"/>
                  <a:pt x="5113430" y="1144680"/>
                  <a:pt x="5113430" y="2556716"/>
                </a:cubicBezTo>
                <a:cubicBezTo>
                  <a:pt x="5113430" y="3772460"/>
                  <a:pt x="5113428" y="4988205"/>
                  <a:pt x="5113428" y="6203950"/>
                </a:cubicBezTo>
                <a:lnTo>
                  <a:pt x="0" y="6203950"/>
                </a:lnTo>
                <a:lnTo>
                  <a:pt x="0" y="2556716"/>
                </a:lnTo>
                <a:cubicBezTo>
                  <a:pt x="0" y="1144680"/>
                  <a:pt x="1144680" y="0"/>
                  <a:pt x="2556714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859852E-1E47-4C00-A735-69526C49638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125857" y="2178051"/>
            <a:ext cx="5113430" cy="6203950"/>
          </a:xfrm>
          <a:custGeom>
            <a:avLst/>
            <a:gdLst>
              <a:gd name="connsiteX0" fmla="*/ 2556714 w 5113430"/>
              <a:gd name="connsiteY0" fmla="*/ 0 h 6203950"/>
              <a:gd name="connsiteX1" fmla="*/ 5113430 w 5113430"/>
              <a:gd name="connsiteY1" fmla="*/ 2556716 h 6203950"/>
              <a:gd name="connsiteX2" fmla="*/ 5113428 w 5113430"/>
              <a:gd name="connsiteY2" fmla="*/ 6203950 h 6203950"/>
              <a:gd name="connsiteX3" fmla="*/ 0 w 5113430"/>
              <a:gd name="connsiteY3" fmla="*/ 6203950 h 6203950"/>
              <a:gd name="connsiteX4" fmla="*/ 0 w 5113430"/>
              <a:gd name="connsiteY4" fmla="*/ 2556716 h 6203950"/>
              <a:gd name="connsiteX5" fmla="*/ 2556714 w 5113430"/>
              <a:gd name="connsiteY5" fmla="*/ 0 h 6203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13430" h="6203950">
                <a:moveTo>
                  <a:pt x="2556714" y="0"/>
                </a:moveTo>
                <a:cubicBezTo>
                  <a:pt x="3968750" y="0"/>
                  <a:pt x="5113430" y="1144680"/>
                  <a:pt x="5113430" y="2556716"/>
                </a:cubicBezTo>
                <a:cubicBezTo>
                  <a:pt x="5113430" y="3772460"/>
                  <a:pt x="5113428" y="4988205"/>
                  <a:pt x="5113428" y="6203950"/>
                </a:cubicBezTo>
                <a:lnTo>
                  <a:pt x="0" y="6203950"/>
                </a:lnTo>
                <a:lnTo>
                  <a:pt x="0" y="2556716"/>
                </a:lnTo>
                <a:cubicBezTo>
                  <a:pt x="0" y="1144680"/>
                  <a:pt x="1144680" y="0"/>
                  <a:pt x="2556714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53BA3D3C-5D7D-47EC-87C9-6DB6BABDCB3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052003" y="9537918"/>
            <a:ext cx="5540400" cy="22428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6918D0C0-9C98-4956-8DEC-DD2658BEBCF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52002" y="8608366"/>
            <a:ext cx="4302000" cy="81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2D094D3F-1178-41D5-9EAA-AC72CD38E5A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519440" y="8608366"/>
            <a:ext cx="4302000" cy="81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C2E25DC5-B534-44B4-9995-5D8F79E1C44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6986878" y="8608366"/>
            <a:ext cx="4302000" cy="81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77D50E-3437-461E-92FF-8566ACC14BB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519441" y="9537918"/>
            <a:ext cx="5540400" cy="22428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3079C9B2-9187-48C1-8E49-DCC7D7EC5FD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6986879" y="9537918"/>
            <a:ext cx="5540400" cy="22428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274239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EBE0886-E0E5-495F-BE63-2BBA480B03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941040" y="0"/>
            <a:ext cx="8446008" cy="13716000"/>
          </a:xfrm>
          <a:custGeom>
            <a:avLst/>
            <a:gdLst>
              <a:gd name="connsiteX0" fmla="*/ 0 w 8446008"/>
              <a:gd name="connsiteY0" fmla="*/ 0 h 13716000"/>
              <a:gd name="connsiteX1" fmla="*/ 8446008 w 8446008"/>
              <a:gd name="connsiteY1" fmla="*/ 0 h 13716000"/>
              <a:gd name="connsiteX2" fmla="*/ 8446008 w 8446008"/>
              <a:gd name="connsiteY2" fmla="*/ 13716000 h 13716000"/>
              <a:gd name="connsiteX3" fmla="*/ 0 w 8446008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46008" h="13716000">
                <a:moveTo>
                  <a:pt x="0" y="0"/>
                </a:moveTo>
                <a:lnTo>
                  <a:pt x="8446008" y="0"/>
                </a:lnTo>
                <a:lnTo>
                  <a:pt x="8446008" y="13716000"/>
                </a:lnTo>
                <a:lnTo>
                  <a:pt x="0" y="1371600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D00A5FB-826D-4E22-AFA0-451455436C8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598626" y="7164733"/>
            <a:ext cx="4725988" cy="5045078"/>
          </a:xfrm>
          <a:custGeom>
            <a:avLst/>
            <a:gdLst>
              <a:gd name="connsiteX0" fmla="*/ 2362994 w 4725988"/>
              <a:gd name="connsiteY0" fmla="*/ 0 h 5045078"/>
              <a:gd name="connsiteX1" fmla="*/ 4725988 w 4725988"/>
              <a:gd name="connsiteY1" fmla="*/ 2362994 h 5045078"/>
              <a:gd name="connsiteX2" fmla="*/ 4725988 w 4725988"/>
              <a:gd name="connsiteY2" fmla="*/ 5045078 h 5045078"/>
              <a:gd name="connsiteX3" fmla="*/ 0 w 4725988"/>
              <a:gd name="connsiteY3" fmla="*/ 5045078 h 5045078"/>
              <a:gd name="connsiteX4" fmla="*/ 0 w 4725988"/>
              <a:gd name="connsiteY4" fmla="*/ 2362994 h 5045078"/>
              <a:gd name="connsiteX5" fmla="*/ 2362994 w 4725988"/>
              <a:gd name="connsiteY5" fmla="*/ 0 h 504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25988" h="5045078">
                <a:moveTo>
                  <a:pt x="2362994" y="0"/>
                </a:moveTo>
                <a:cubicBezTo>
                  <a:pt x="3668040" y="0"/>
                  <a:pt x="4725988" y="1057948"/>
                  <a:pt x="4725988" y="2362994"/>
                </a:cubicBezTo>
                <a:lnTo>
                  <a:pt x="4725988" y="5045078"/>
                </a:lnTo>
                <a:lnTo>
                  <a:pt x="0" y="5045078"/>
                </a:lnTo>
                <a:lnTo>
                  <a:pt x="0" y="2362994"/>
                </a:lnTo>
                <a:cubicBezTo>
                  <a:pt x="0" y="1057948"/>
                  <a:pt x="1057948" y="0"/>
                  <a:pt x="2362994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EFAEED6-A189-47E2-99AD-D0D19E24E0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121432" y="4481514"/>
            <a:ext cx="4860461" cy="3839712"/>
          </a:xfrm>
          <a:custGeom>
            <a:avLst/>
            <a:gdLst>
              <a:gd name="connsiteX0" fmla="*/ 0 w 4860461"/>
              <a:gd name="connsiteY0" fmla="*/ 0 h 3839712"/>
              <a:gd name="connsiteX1" fmla="*/ 4860461 w 4860461"/>
              <a:gd name="connsiteY1" fmla="*/ 0 h 3839712"/>
              <a:gd name="connsiteX2" fmla="*/ 4860461 w 4860461"/>
              <a:gd name="connsiteY2" fmla="*/ 3839712 h 3839712"/>
              <a:gd name="connsiteX3" fmla="*/ 0 w 4860461"/>
              <a:gd name="connsiteY3" fmla="*/ 3839712 h 383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60461" h="3839712">
                <a:moveTo>
                  <a:pt x="0" y="0"/>
                </a:moveTo>
                <a:lnTo>
                  <a:pt x="4860461" y="0"/>
                </a:lnTo>
                <a:lnTo>
                  <a:pt x="4860461" y="3839712"/>
                </a:lnTo>
                <a:lnTo>
                  <a:pt x="0" y="383971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D0F4C4D-CF98-423D-A428-0F961071661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52003" y="1442280"/>
            <a:ext cx="6915600" cy="1645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BD81F9AA-89F0-4D90-87AF-58C38C8790C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84058" y="5867272"/>
            <a:ext cx="5540400" cy="22428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A1FD0B93-1A05-4722-8C05-F23E6F86AD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884057" y="4937720"/>
            <a:ext cx="4302000" cy="81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411872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745C7AF-E380-45E1-B4AD-7FF4D2E00582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2052003" y="1443632"/>
            <a:ext cx="6915600" cy="33768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38A19AD0-0B5B-4A23-AACE-5373B2E90219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8885430" y="6448868"/>
            <a:ext cx="4302000" cy="16884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8EC11300-8378-4A9F-8607-3EDBC3E9D85C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885429" y="5518914"/>
            <a:ext cx="4302000" cy="81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833E5D5-1107-4F91-A5C6-0E1E270F56A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6696866" y="5518914"/>
            <a:ext cx="4302000" cy="81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504D5F18-E74E-40CB-9A2B-F13BAE17D93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885430" y="8826648"/>
            <a:ext cx="4302000" cy="11340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E7966F65-F8B4-419C-A845-85AA9476092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6696867" y="6448868"/>
            <a:ext cx="4302000" cy="16884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EFA7640E-3BF4-4C3A-BBB1-195CE8845D0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96867" y="8826648"/>
            <a:ext cx="4302000" cy="11340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196664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CD7E02B-F079-45FD-8DCA-C6585337AD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361002" y="3906497"/>
            <a:ext cx="7957784" cy="8676029"/>
          </a:xfrm>
          <a:custGeom>
            <a:avLst/>
            <a:gdLst>
              <a:gd name="connsiteX0" fmla="*/ 3978892 w 7957784"/>
              <a:gd name="connsiteY0" fmla="*/ 0 h 8676029"/>
              <a:gd name="connsiteX1" fmla="*/ 7957784 w 7957784"/>
              <a:gd name="connsiteY1" fmla="*/ 3978892 h 8676029"/>
              <a:gd name="connsiteX2" fmla="*/ 7957784 w 7957784"/>
              <a:gd name="connsiteY2" fmla="*/ 8676029 h 8676029"/>
              <a:gd name="connsiteX3" fmla="*/ 0 w 7957784"/>
              <a:gd name="connsiteY3" fmla="*/ 8676029 h 8676029"/>
              <a:gd name="connsiteX4" fmla="*/ 0 w 7957784"/>
              <a:gd name="connsiteY4" fmla="*/ 3978892 h 8676029"/>
              <a:gd name="connsiteX5" fmla="*/ 3978892 w 7957784"/>
              <a:gd name="connsiteY5" fmla="*/ 0 h 8676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7784" h="8676029">
                <a:moveTo>
                  <a:pt x="3978892" y="0"/>
                </a:moveTo>
                <a:cubicBezTo>
                  <a:pt x="6176374" y="0"/>
                  <a:pt x="7957784" y="1781412"/>
                  <a:pt x="7957784" y="3978892"/>
                </a:cubicBezTo>
                <a:lnTo>
                  <a:pt x="7957784" y="8676029"/>
                </a:lnTo>
                <a:lnTo>
                  <a:pt x="0" y="8676029"/>
                </a:lnTo>
                <a:lnTo>
                  <a:pt x="0" y="3978892"/>
                </a:lnTo>
                <a:cubicBezTo>
                  <a:pt x="0" y="1781412"/>
                  <a:pt x="1781410" y="0"/>
                  <a:pt x="3978892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9B627C31-5BF6-4CD4-9DEC-6DF430A2C44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881802" y="1464026"/>
            <a:ext cx="6915600" cy="1645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7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B9772BD3-93F0-4903-92FC-3B775A915C2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062032" y="2641533"/>
            <a:ext cx="7786800" cy="11340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92AC9189-EE14-4DE6-A567-EBF0F27582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62031" y="1464026"/>
            <a:ext cx="4302000" cy="81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92774F8A-C247-4C55-A359-7E1F362FA7C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062031" y="4769440"/>
            <a:ext cx="4302000" cy="81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80F10CDC-C92B-40BB-B3EF-762F65041F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062031" y="9112412"/>
            <a:ext cx="4302000" cy="81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03F481AC-ED66-4588-BF7A-E20AC3CE1F5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062032" y="5698293"/>
            <a:ext cx="7786800" cy="22428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B337BAEA-FA2E-4745-88AE-E563A741D1F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062032" y="10041265"/>
            <a:ext cx="7786800" cy="16884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4E20929F-D662-4140-A092-DB63FB761E8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965120" y="882520"/>
            <a:ext cx="27504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68892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3FB6B9B-9D03-40A4-A709-BA59C8970B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45466" y="6849053"/>
            <a:ext cx="3864689" cy="4688896"/>
          </a:xfrm>
          <a:custGeom>
            <a:avLst/>
            <a:gdLst>
              <a:gd name="connsiteX0" fmla="*/ 1932345 w 3864689"/>
              <a:gd name="connsiteY0" fmla="*/ 0 h 4688896"/>
              <a:gd name="connsiteX1" fmla="*/ 3864689 w 3864689"/>
              <a:gd name="connsiteY1" fmla="*/ 1932344 h 4688896"/>
              <a:gd name="connsiteX2" fmla="*/ 3864688 w 3864689"/>
              <a:gd name="connsiteY2" fmla="*/ 4688896 h 4688896"/>
              <a:gd name="connsiteX3" fmla="*/ 0 w 3864689"/>
              <a:gd name="connsiteY3" fmla="*/ 4688896 h 4688896"/>
              <a:gd name="connsiteX4" fmla="*/ 0 w 3864689"/>
              <a:gd name="connsiteY4" fmla="*/ 1932344 h 4688896"/>
              <a:gd name="connsiteX5" fmla="*/ 1932345 w 3864689"/>
              <a:gd name="connsiteY5" fmla="*/ 0 h 4688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4689" h="4688896">
                <a:moveTo>
                  <a:pt x="1932345" y="0"/>
                </a:moveTo>
                <a:cubicBezTo>
                  <a:pt x="2999550" y="0"/>
                  <a:pt x="3864689" y="865139"/>
                  <a:pt x="3864689" y="1932344"/>
                </a:cubicBezTo>
                <a:cubicBezTo>
                  <a:pt x="3864689" y="2851195"/>
                  <a:pt x="3864688" y="3770045"/>
                  <a:pt x="3864688" y="4688896"/>
                </a:cubicBezTo>
                <a:lnTo>
                  <a:pt x="0" y="4688896"/>
                </a:lnTo>
                <a:lnTo>
                  <a:pt x="0" y="1932344"/>
                </a:lnTo>
                <a:cubicBezTo>
                  <a:pt x="0" y="865139"/>
                  <a:pt x="865140" y="0"/>
                  <a:pt x="1932345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1C7318D-8D4E-425D-9884-0D0F438FE0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147889" y="3713705"/>
            <a:ext cx="5329922" cy="6466613"/>
          </a:xfrm>
          <a:custGeom>
            <a:avLst/>
            <a:gdLst>
              <a:gd name="connsiteX0" fmla="*/ 2664960 w 5329922"/>
              <a:gd name="connsiteY0" fmla="*/ 0 h 6466613"/>
              <a:gd name="connsiteX1" fmla="*/ 5329922 w 5329922"/>
              <a:gd name="connsiteY1" fmla="*/ 2664961 h 6466613"/>
              <a:gd name="connsiteX2" fmla="*/ 5329921 w 5329922"/>
              <a:gd name="connsiteY2" fmla="*/ 6466613 h 6466613"/>
              <a:gd name="connsiteX3" fmla="*/ 0 w 5329922"/>
              <a:gd name="connsiteY3" fmla="*/ 6466613 h 6466613"/>
              <a:gd name="connsiteX4" fmla="*/ 0 w 5329922"/>
              <a:gd name="connsiteY4" fmla="*/ 2664961 h 6466613"/>
              <a:gd name="connsiteX5" fmla="*/ 2664960 w 5329922"/>
              <a:gd name="connsiteY5" fmla="*/ 0 h 646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29922" h="6466613">
                <a:moveTo>
                  <a:pt x="2664960" y="0"/>
                </a:moveTo>
                <a:cubicBezTo>
                  <a:pt x="4136778" y="0"/>
                  <a:pt x="5329922" y="1193145"/>
                  <a:pt x="5329922" y="2664961"/>
                </a:cubicBezTo>
                <a:cubicBezTo>
                  <a:pt x="5329922" y="3932178"/>
                  <a:pt x="5329921" y="5199396"/>
                  <a:pt x="5329921" y="6466613"/>
                </a:cubicBezTo>
                <a:lnTo>
                  <a:pt x="0" y="6466613"/>
                </a:lnTo>
                <a:lnTo>
                  <a:pt x="0" y="2664961"/>
                </a:lnTo>
                <a:cubicBezTo>
                  <a:pt x="0" y="1193145"/>
                  <a:pt x="1193143" y="0"/>
                  <a:pt x="266496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577327FC-15D4-4166-9CFC-A575BAE7CB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052003" y="1442280"/>
            <a:ext cx="9273600" cy="1645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AC03B76-F04F-418D-B2F0-DE104A61314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573065" y="9897018"/>
            <a:ext cx="5061600" cy="11340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6DB5FE8C-0B39-481D-A556-932E38CB760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627392" y="3892101"/>
            <a:ext cx="2966400" cy="11700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1B1CB78F-4F8C-4B5C-A436-A7EE198FC3D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7892843" y="3892101"/>
            <a:ext cx="2966400" cy="11700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C2593832-0588-4E3C-ADA7-0D225E6D1AE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627392" y="8382787"/>
            <a:ext cx="2966400" cy="11700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64467A87-39A0-4871-AF4C-C9053DD6831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892843" y="8382787"/>
            <a:ext cx="2966400" cy="11700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98276016-DA85-46BA-BC70-C0E9DF9ECD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838516" y="9897018"/>
            <a:ext cx="5061600" cy="11340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C9A885F9-06B8-4842-8236-58863B94C76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1573065" y="5633173"/>
            <a:ext cx="5061600" cy="11340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DE3F8A1A-B93F-4758-8490-D69C8B27382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7838516" y="5633173"/>
            <a:ext cx="5061600" cy="11340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274357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4841C0D-BF2A-4890-B66F-4FDA6B5472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6194" y="2"/>
            <a:ext cx="5809016" cy="13715999"/>
          </a:xfrm>
          <a:custGeom>
            <a:avLst/>
            <a:gdLst>
              <a:gd name="connsiteX0" fmla="*/ 0 w 5809016"/>
              <a:gd name="connsiteY0" fmla="*/ 0 h 13715999"/>
              <a:gd name="connsiteX1" fmla="*/ 5809016 w 5809016"/>
              <a:gd name="connsiteY1" fmla="*/ 0 h 13715999"/>
              <a:gd name="connsiteX2" fmla="*/ 5809016 w 5809016"/>
              <a:gd name="connsiteY2" fmla="*/ 13715999 h 13715999"/>
              <a:gd name="connsiteX3" fmla="*/ 0 w 5809016"/>
              <a:gd name="connsiteY3" fmla="*/ 13715999 h 13715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9016" h="13715999">
                <a:moveTo>
                  <a:pt x="0" y="0"/>
                </a:moveTo>
                <a:lnTo>
                  <a:pt x="5809016" y="0"/>
                </a:lnTo>
                <a:lnTo>
                  <a:pt x="5809016" y="13715999"/>
                </a:lnTo>
                <a:lnTo>
                  <a:pt x="0" y="1371599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46C9FBD0-7C70-42F4-8DB2-2FD84B6F76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052002" y="4901251"/>
            <a:ext cx="7682400" cy="33768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EC9E4848-0DF7-4C27-8B17-2C4C6D03EE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773956" y="4520265"/>
            <a:ext cx="1533600" cy="8316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LOGO HERE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3EE4AAE7-B31D-4BA2-B6A5-16F148DABB8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6308407" y="1372911"/>
            <a:ext cx="27504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BAB92861-29F0-4B44-947A-0D7E11AA96C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059596" y="4520265"/>
            <a:ext cx="1533600" cy="8316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LOGO HERE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5F8D1E84-90C5-4ADB-B33C-2BD45B4E2F9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773956" y="8455380"/>
            <a:ext cx="1533600" cy="8316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LOGO HERE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5BC6244-12F3-47BF-9DE8-911B69D5E0B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9059596" y="8455380"/>
            <a:ext cx="1533600" cy="8316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LOGO HERE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9BC34417-03CF-4424-8FE2-C08ACB070A9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6308407" y="11659140"/>
            <a:ext cx="27504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F0F7491B-62E6-4E0E-9464-932291E67DD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rot="5400000">
            <a:off x="21451094" y="6515601"/>
            <a:ext cx="27504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EF37AAED-881D-40C2-878D-52572D556CA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 rot="16200000">
            <a:off x="11164866" y="6515601"/>
            <a:ext cx="27504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77022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26B9CAC-D291-4CEE-B38C-6C57EE7DEC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779521"/>
            <a:ext cx="24387048" cy="7758429"/>
          </a:xfrm>
          <a:custGeom>
            <a:avLst/>
            <a:gdLst>
              <a:gd name="connsiteX0" fmla="*/ 0 w 24387048"/>
              <a:gd name="connsiteY0" fmla="*/ 0 h 7758429"/>
              <a:gd name="connsiteX1" fmla="*/ 24387048 w 24387048"/>
              <a:gd name="connsiteY1" fmla="*/ 0 h 7758429"/>
              <a:gd name="connsiteX2" fmla="*/ 24387048 w 24387048"/>
              <a:gd name="connsiteY2" fmla="*/ 7758429 h 7758429"/>
              <a:gd name="connsiteX3" fmla="*/ 0 w 24387048"/>
              <a:gd name="connsiteY3" fmla="*/ 7758429 h 7758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7048" h="7758429">
                <a:moveTo>
                  <a:pt x="0" y="0"/>
                </a:moveTo>
                <a:lnTo>
                  <a:pt x="24387048" y="0"/>
                </a:lnTo>
                <a:lnTo>
                  <a:pt x="24387048" y="7758429"/>
                </a:lnTo>
                <a:lnTo>
                  <a:pt x="0" y="775842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2975CDB-FA02-45D1-8BB4-FF89C05D361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052003" y="867129"/>
            <a:ext cx="9273600" cy="1645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F73C8CA2-6D5F-4EB7-821B-B17E8FDF794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045653" y="5738759"/>
            <a:ext cx="1533600" cy="8316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LOGO HERE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3FA33FC-BBB4-4FC0-8846-872D5611860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422923" y="8100331"/>
            <a:ext cx="4780800" cy="22428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09E1D7E0-119C-44BD-BB01-929A17B7886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802793" y="8100331"/>
            <a:ext cx="4780800" cy="22428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5A747E4B-BE0E-4250-82A0-5542C719EF7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7228968" y="8100331"/>
            <a:ext cx="4780800" cy="22428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 </a:t>
            </a:r>
            <a:r>
              <a:rPr lang="en-US" dirty="0" err="1"/>
              <a:t>dit</a:t>
            </a:r>
            <a:r>
              <a:rPr lang="en-US" dirty="0"/>
              <a:t> text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98B30450-FB12-4A2E-9C66-FE281F9E69D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426393" y="5738759"/>
            <a:ext cx="1533600" cy="8316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LOGO HERE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9A69FC1D-7064-4753-BE44-C32EC27C80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8851738" y="5738759"/>
            <a:ext cx="1533600" cy="8316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LOGO HERE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F993A307-0222-4152-87B9-171DD057828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62529" y="7170779"/>
            <a:ext cx="4302000" cy="817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29D0FE73-AB28-48D3-B42F-15AF884C60C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041907" y="7170779"/>
            <a:ext cx="4302000" cy="817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F36162E5-7026-4DCA-8A42-3F768A81390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7467252" y="7170779"/>
            <a:ext cx="4302000" cy="817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07984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65AB9D6A-AED1-4D5E-B16C-580B25D9BF0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5642201" y="5664978"/>
            <a:ext cx="8316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00%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363B8921-CEAE-482B-A31A-85A033D9CFF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6892632" y="6971483"/>
            <a:ext cx="8316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00%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ED45B2B2-0F5E-4ED3-A177-D2EC8F38660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3825582" y="8531496"/>
            <a:ext cx="8316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00%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26827D4-22CC-485E-992D-8E4F90C02E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6194" y="3779521"/>
            <a:ext cx="5809016" cy="7758429"/>
          </a:xfrm>
          <a:custGeom>
            <a:avLst/>
            <a:gdLst>
              <a:gd name="connsiteX0" fmla="*/ 0 w 5809016"/>
              <a:gd name="connsiteY0" fmla="*/ 0 h 7758429"/>
              <a:gd name="connsiteX1" fmla="*/ 5809016 w 5809016"/>
              <a:gd name="connsiteY1" fmla="*/ 0 h 7758429"/>
              <a:gd name="connsiteX2" fmla="*/ 5809016 w 5809016"/>
              <a:gd name="connsiteY2" fmla="*/ 7758429 h 7758429"/>
              <a:gd name="connsiteX3" fmla="*/ 0 w 5809016"/>
              <a:gd name="connsiteY3" fmla="*/ 7758429 h 7758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9016" h="7758429">
                <a:moveTo>
                  <a:pt x="0" y="0"/>
                </a:moveTo>
                <a:lnTo>
                  <a:pt x="5809016" y="0"/>
                </a:lnTo>
                <a:lnTo>
                  <a:pt x="5809016" y="7758429"/>
                </a:lnTo>
                <a:lnTo>
                  <a:pt x="0" y="775842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D52AFD3-99BE-4D08-937E-3F10D345FB3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70449" y="3998137"/>
            <a:ext cx="5198400" cy="583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rgbClr val="324A32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5D511EFE-2239-437A-8146-9F5456EDF1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052002" y="1441923"/>
            <a:ext cx="7858800" cy="33768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6D90BCCC-BA8C-4AEE-8B15-773F721BDE7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0071312" y="5548247"/>
            <a:ext cx="2203200" cy="3214800"/>
          </a:xfrm>
        </p:spPr>
        <p:txBody>
          <a:bodyPr>
            <a:noAutofit/>
          </a:bodyPr>
          <a:lstStyle>
            <a:lvl1pPr marL="0" indent="0" algn="l">
              <a:lnSpc>
                <a:spcPct val="300000"/>
              </a:lnSpc>
              <a:buNone/>
              <a:defRPr sz="2400">
                <a:solidFill>
                  <a:srgbClr val="324A32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D8521C90-3904-4E53-9F31-12D051D5AB1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3170449" y="10529533"/>
            <a:ext cx="9104400" cy="11340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rgbClr val="324A32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45133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A70D3AD-5B01-4F19-8231-E1C06A0686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481513"/>
            <a:ext cx="24387048" cy="9234487"/>
          </a:xfrm>
          <a:custGeom>
            <a:avLst/>
            <a:gdLst>
              <a:gd name="connsiteX0" fmla="*/ 0 w 24387048"/>
              <a:gd name="connsiteY0" fmla="*/ 0 h 9234487"/>
              <a:gd name="connsiteX1" fmla="*/ 24387048 w 24387048"/>
              <a:gd name="connsiteY1" fmla="*/ 0 h 9234487"/>
              <a:gd name="connsiteX2" fmla="*/ 24387048 w 24387048"/>
              <a:gd name="connsiteY2" fmla="*/ 9234487 h 9234487"/>
              <a:gd name="connsiteX3" fmla="*/ 0 w 24387048"/>
              <a:gd name="connsiteY3" fmla="*/ 9234487 h 923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7048" h="9234487">
                <a:moveTo>
                  <a:pt x="0" y="0"/>
                </a:moveTo>
                <a:lnTo>
                  <a:pt x="24387048" y="0"/>
                </a:lnTo>
                <a:lnTo>
                  <a:pt x="24387048" y="9234487"/>
                </a:lnTo>
                <a:lnTo>
                  <a:pt x="0" y="92344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0BF680A-D951-42E4-B53B-741679ED5AC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052003" y="1442280"/>
            <a:ext cx="9273600" cy="1645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FB7EE64-BF8E-406C-8EBF-431621B57D1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29837" y="7575092"/>
            <a:ext cx="3848400" cy="22464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0">
                <a:solidFill>
                  <a:srgbClr val="F1EAE0"/>
                </a:solidFill>
                <a:latin typeface="Inter Light" panose="020B0502030000000004" pitchFamily="34" charset="0"/>
                <a:ea typeface="Inter Light" panose="020B0502030000000004" pitchFamily="34" charset="0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9E5D7BAD-09AB-44B6-9DF1-4E8EAC547D7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05628" y="9819798"/>
            <a:ext cx="40968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2B987514-45A1-487D-8092-2210F95D523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269372" y="7575092"/>
            <a:ext cx="3848400" cy="22464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0">
                <a:solidFill>
                  <a:srgbClr val="F1EAE0"/>
                </a:solidFill>
                <a:latin typeface="Inter Light" panose="020B0502030000000004" pitchFamily="34" charset="0"/>
                <a:ea typeface="Inter Light" panose="020B0502030000000004" pitchFamily="34" charset="0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000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902A759-EC92-4877-8DB3-8D4E77DF6EB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7643862" y="7575092"/>
            <a:ext cx="3848400" cy="22464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0">
                <a:solidFill>
                  <a:srgbClr val="F1EAE0"/>
                </a:solidFill>
                <a:latin typeface="Inter Light" panose="020B0502030000000004" pitchFamily="34" charset="0"/>
                <a:ea typeface="Inter Light" panose="020B0502030000000004" pitchFamily="34" charset="0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0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BF363C34-3CBD-4780-832D-727B05A4663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145181" y="9819798"/>
            <a:ext cx="40968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7F7D459A-0798-4EBF-AE47-03D1C69C52C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7519671" y="9819798"/>
            <a:ext cx="40968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56232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933070-CBFA-412E-A483-99136D0B2A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755500" y="4481515"/>
            <a:ext cx="4631548" cy="7044143"/>
          </a:xfrm>
          <a:custGeom>
            <a:avLst/>
            <a:gdLst>
              <a:gd name="connsiteX0" fmla="*/ 0 w 4631548"/>
              <a:gd name="connsiteY0" fmla="*/ 0 h 7044143"/>
              <a:gd name="connsiteX1" fmla="*/ 4631548 w 4631548"/>
              <a:gd name="connsiteY1" fmla="*/ 0 h 7044143"/>
              <a:gd name="connsiteX2" fmla="*/ 4631548 w 4631548"/>
              <a:gd name="connsiteY2" fmla="*/ 7044143 h 7044143"/>
              <a:gd name="connsiteX3" fmla="*/ 0 w 4631548"/>
              <a:gd name="connsiteY3" fmla="*/ 7044143 h 704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1548" h="7044143">
                <a:moveTo>
                  <a:pt x="0" y="0"/>
                </a:moveTo>
                <a:lnTo>
                  <a:pt x="4631548" y="0"/>
                </a:lnTo>
                <a:lnTo>
                  <a:pt x="4631548" y="7044143"/>
                </a:lnTo>
                <a:lnTo>
                  <a:pt x="0" y="704414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C2CD212-94B2-4C1E-B17D-D6C394BA116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052003" y="1443632"/>
            <a:ext cx="7200000" cy="1645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FA94DD86-086D-4EDA-8D08-679E4EEA32C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033588" y="6759622"/>
            <a:ext cx="6123600" cy="33516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Inter Light" panose="020B0502030000000004" pitchFamily="34" charset="0"/>
                <a:ea typeface="Inter Light" panose="020B0502030000000004" pitchFamily="34" charset="0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D47087F8-CFFB-47D4-A95E-3F1F7D34F83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717968" y="6759622"/>
            <a:ext cx="6123600" cy="33516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Inter Light" panose="020B0502030000000004" pitchFamily="34" charset="0"/>
                <a:ea typeface="Inter Light" panose="020B0502030000000004" pitchFamily="34" charset="0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E22F7DBE-8A96-4EDA-98D8-0B8EDC86540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055192" y="6759622"/>
            <a:ext cx="6123600" cy="33516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Inter Light" panose="020B0502030000000004" pitchFamily="34" charset="0"/>
                <a:ea typeface="Inter Light" panose="020B0502030000000004" pitchFamily="34" charset="0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611208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G">
    <p:bg>
      <p:bgPr>
        <a:solidFill>
          <a:srgbClr val="324A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466D139-E1DC-4C24-8242-C5833C417A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11860" y="1148732"/>
            <a:ext cx="10563454" cy="11418534"/>
          </a:xfrm>
          <a:custGeom>
            <a:avLst/>
            <a:gdLst>
              <a:gd name="connsiteX0" fmla="*/ 6465185 w 10563454"/>
              <a:gd name="connsiteY0" fmla="*/ 274 h 11418534"/>
              <a:gd name="connsiteX1" fmla="*/ 8775047 w 10563454"/>
              <a:gd name="connsiteY1" fmla="*/ 720290 h 11418534"/>
              <a:gd name="connsiteX2" fmla="*/ 9243125 w 10563454"/>
              <a:gd name="connsiteY2" fmla="*/ 8483069 h 11418534"/>
              <a:gd name="connsiteX3" fmla="*/ 1788408 w 10563454"/>
              <a:gd name="connsiteY3" fmla="*/ 10698246 h 11418534"/>
              <a:gd name="connsiteX4" fmla="*/ 1320330 w 10563454"/>
              <a:gd name="connsiteY4" fmla="*/ 2935468 h 11418534"/>
              <a:gd name="connsiteX5" fmla="*/ 6465185 w 10563454"/>
              <a:gd name="connsiteY5" fmla="*/ 274 h 11418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63454" h="11418534">
                <a:moveTo>
                  <a:pt x="6465185" y="274"/>
                </a:moveTo>
                <a:cubicBezTo>
                  <a:pt x="7295377" y="9290"/>
                  <a:pt x="8091353" y="241562"/>
                  <a:pt x="8775047" y="720290"/>
                </a:cubicBezTo>
                <a:cubicBezTo>
                  <a:pt x="10962868" y="2252218"/>
                  <a:pt x="11172432" y="5727732"/>
                  <a:pt x="9243125" y="8483069"/>
                </a:cubicBezTo>
                <a:cubicBezTo>
                  <a:pt x="7313817" y="11238405"/>
                  <a:pt x="3976227" y="12230174"/>
                  <a:pt x="1788408" y="10698246"/>
                </a:cubicBezTo>
                <a:cubicBezTo>
                  <a:pt x="-399412" y="9166318"/>
                  <a:pt x="-608978" y="5690804"/>
                  <a:pt x="1320330" y="2935468"/>
                </a:cubicBezTo>
                <a:cubicBezTo>
                  <a:pt x="2646728" y="1041174"/>
                  <a:pt x="4638761" y="-19559"/>
                  <a:pt x="6465185" y="274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8096BEA-8442-44FF-8B7D-32A139AD2E8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47888" y="5547970"/>
            <a:ext cx="4302000" cy="81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D8C1A9A-A4B2-405B-A929-84A9C093C1F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3500" y="9129590"/>
            <a:ext cx="21721872" cy="31716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200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FA9498E-91DC-4127-8E44-3EA42C4135E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7937288" y="5547970"/>
            <a:ext cx="4302000" cy="817200"/>
          </a:xfrm>
        </p:spPr>
        <p:txBody>
          <a:bodyPr>
            <a:noAutofit/>
          </a:bodyPr>
          <a:lstStyle>
            <a:lvl1pPr marL="0" indent="0" algn="r">
              <a:lnSpc>
                <a:spcPct val="15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38989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EBA385F-FC83-4EC3-BFCA-C8A18224F5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33686" y="1637507"/>
            <a:ext cx="18719805" cy="10440986"/>
          </a:xfrm>
          <a:custGeom>
            <a:avLst/>
            <a:gdLst>
              <a:gd name="connsiteX0" fmla="*/ 9359902 w 18719805"/>
              <a:gd name="connsiteY0" fmla="*/ 0 h 10440986"/>
              <a:gd name="connsiteX1" fmla="*/ 18719805 w 18719805"/>
              <a:gd name="connsiteY1" fmla="*/ 5220493 h 10440986"/>
              <a:gd name="connsiteX2" fmla="*/ 9359902 w 18719805"/>
              <a:gd name="connsiteY2" fmla="*/ 10440986 h 10440986"/>
              <a:gd name="connsiteX3" fmla="*/ 0 w 18719805"/>
              <a:gd name="connsiteY3" fmla="*/ 5220493 h 10440986"/>
              <a:gd name="connsiteX4" fmla="*/ 9359902 w 18719805"/>
              <a:gd name="connsiteY4" fmla="*/ 0 h 10440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19805" h="10440986">
                <a:moveTo>
                  <a:pt x="9359902" y="0"/>
                </a:moveTo>
                <a:cubicBezTo>
                  <a:pt x="14529235" y="0"/>
                  <a:pt x="18719805" y="2337294"/>
                  <a:pt x="18719805" y="5220493"/>
                </a:cubicBezTo>
                <a:cubicBezTo>
                  <a:pt x="18719805" y="8103692"/>
                  <a:pt x="14529235" y="10440986"/>
                  <a:pt x="9359902" y="10440986"/>
                </a:cubicBezTo>
                <a:cubicBezTo>
                  <a:pt x="4190570" y="10440986"/>
                  <a:pt x="0" y="8103692"/>
                  <a:pt x="0" y="5220493"/>
                </a:cubicBezTo>
                <a:cubicBezTo>
                  <a:pt x="0" y="2337294"/>
                  <a:pt x="4190570" y="0"/>
                  <a:pt x="9359902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16D92FD7-8FEE-44F4-9551-FCE05C64FD1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302622" y="6389995"/>
            <a:ext cx="1252800" cy="817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B68E7E8-5C65-48B1-8DE2-C58565A5C7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117" y="5828245"/>
            <a:ext cx="12196800" cy="1645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7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3555CD8A-98ED-4214-82D2-6232DEBA78E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0795240" y="6389995"/>
            <a:ext cx="1252800" cy="817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32811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EBA385F-FC83-4EC3-BFCA-C8A18224F5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33686" y="1637507"/>
            <a:ext cx="18719805" cy="10440986"/>
          </a:xfrm>
          <a:custGeom>
            <a:avLst/>
            <a:gdLst>
              <a:gd name="connsiteX0" fmla="*/ 9359902 w 18719805"/>
              <a:gd name="connsiteY0" fmla="*/ 0 h 10440986"/>
              <a:gd name="connsiteX1" fmla="*/ 18719805 w 18719805"/>
              <a:gd name="connsiteY1" fmla="*/ 5220493 h 10440986"/>
              <a:gd name="connsiteX2" fmla="*/ 9359902 w 18719805"/>
              <a:gd name="connsiteY2" fmla="*/ 10440986 h 10440986"/>
              <a:gd name="connsiteX3" fmla="*/ 0 w 18719805"/>
              <a:gd name="connsiteY3" fmla="*/ 5220493 h 10440986"/>
              <a:gd name="connsiteX4" fmla="*/ 9359902 w 18719805"/>
              <a:gd name="connsiteY4" fmla="*/ 0 h 10440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19805" h="10440986">
                <a:moveTo>
                  <a:pt x="9359902" y="0"/>
                </a:moveTo>
                <a:cubicBezTo>
                  <a:pt x="14529235" y="0"/>
                  <a:pt x="18719805" y="2337294"/>
                  <a:pt x="18719805" y="5220493"/>
                </a:cubicBezTo>
                <a:cubicBezTo>
                  <a:pt x="18719805" y="8103692"/>
                  <a:pt x="14529235" y="10440986"/>
                  <a:pt x="9359902" y="10440986"/>
                </a:cubicBezTo>
                <a:cubicBezTo>
                  <a:pt x="4190570" y="10440986"/>
                  <a:pt x="0" y="8103692"/>
                  <a:pt x="0" y="5220493"/>
                </a:cubicBezTo>
                <a:cubicBezTo>
                  <a:pt x="0" y="2337294"/>
                  <a:pt x="4190570" y="0"/>
                  <a:pt x="9359902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CAC0FCD6-61AA-449D-B0F3-F2EEBB64018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02000" y="4973179"/>
            <a:ext cx="11581200" cy="37872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24000">
                <a:solidFill>
                  <a:srgbClr val="F1EAE0"/>
                </a:solidFill>
                <a:latin typeface="Inter Light" panose="020B0502030000000004" pitchFamily="34" charset="0"/>
                <a:ea typeface="Inter Light" panose="020B0502030000000004" pitchFamily="34" charset="0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000k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A35B926C-0441-4ABD-A27C-20771D08AB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005568" y="6448720"/>
            <a:ext cx="4302000" cy="817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FC47DF8-8E48-42B7-8675-F646D0B598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5400000">
            <a:off x="21103738" y="6448720"/>
            <a:ext cx="4302000" cy="817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11658F94-B6DF-4A8D-9CA7-234DA90945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145193" y="8359455"/>
            <a:ext cx="40968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0055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E81A6919-471E-45EB-ABDE-6D145ABC84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052003" y="1442280"/>
            <a:ext cx="9273600" cy="1645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E61CC331-838C-47CA-90EA-183ADBEBA4B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32533" y="8808706"/>
            <a:ext cx="5198400" cy="16884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C4BDD47-1786-4D6C-A4A4-8841463B317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595054" y="8808706"/>
            <a:ext cx="5198400" cy="16884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7F60B035-1CBD-4160-9E99-CC4AB8820E6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6157576" y="8808706"/>
            <a:ext cx="5198400" cy="16884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2D06DD48-BAAF-43AE-8219-459AE7AC190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48275" y="5435729"/>
            <a:ext cx="2559600" cy="16236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EE25907B-5D81-43F2-8462-9F88137441F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910743" y="5435729"/>
            <a:ext cx="2559600" cy="16236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C2DAD275-1AA9-460B-A61C-AF34B659D3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473265" y="5435729"/>
            <a:ext cx="2559600" cy="16236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76029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G">
    <p:bg>
      <p:bgPr>
        <a:solidFill>
          <a:srgbClr val="324A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69F84C-E8ED-4CE9-A6F4-87635AA24A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36272" y="2178050"/>
            <a:ext cx="7714632" cy="9359900"/>
          </a:xfrm>
          <a:custGeom>
            <a:avLst/>
            <a:gdLst>
              <a:gd name="connsiteX0" fmla="*/ 3857316 w 7714632"/>
              <a:gd name="connsiteY0" fmla="*/ 0 h 9359900"/>
              <a:gd name="connsiteX1" fmla="*/ 7714632 w 7714632"/>
              <a:gd name="connsiteY1" fmla="*/ 3857316 h 9359900"/>
              <a:gd name="connsiteX2" fmla="*/ 7714631 w 7714632"/>
              <a:gd name="connsiteY2" fmla="*/ 9359900 h 9359900"/>
              <a:gd name="connsiteX3" fmla="*/ 0 w 7714632"/>
              <a:gd name="connsiteY3" fmla="*/ 9359900 h 9359900"/>
              <a:gd name="connsiteX4" fmla="*/ 0 w 7714632"/>
              <a:gd name="connsiteY4" fmla="*/ 3857316 h 9359900"/>
              <a:gd name="connsiteX5" fmla="*/ 3857316 w 7714632"/>
              <a:gd name="connsiteY5" fmla="*/ 0 h 935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14632" h="9359900">
                <a:moveTo>
                  <a:pt x="3857316" y="0"/>
                </a:moveTo>
                <a:cubicBezTo>
                  <a:pt x="5987653" y="0"/>
                  <a:pt x="7714632" y="1726979"/>
                  <a:pt x="7714632" y="3857316"/>
                </a:cubicBezTo>
                <a:cubicBezTo>
                  <a:pt x="7714632" y="5691511"/>
                  <a:pt x="7714631" y="7525705"/>
                  <a:pt x="7714631" y="9359900"/>
                </a:cubicBezTo>
                <a:lnTo>
                  <a:pt x="0" y="9359900"/>
                </a:lnTo>
                <a:lnTo>
                  <a:pt x="0" y="3857316"/>
                </a:lnTo>
                <a:cubicBezTo>
                  <a:pt x="0" y="1726979"/>
                  <a:pt x="1726979" y="0"/>
                  <a:pt x="3857316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>
                <a:solidFill>
                  <a:srgbClr val="F1EAE0"/>
                </a:solidFill>
              </a:defRPr>
            </a:lvl1pPr>
          </a:lstStyle>
          <a:p>
            <a:r>
              <a:rPr lang="en-US">
                <a:ea typeface="Inter" panose="020B0502030000000004" pitchFamily="34" charset="0"/>
              </a:rPr>
              <a:t>www.visuelcolonie.co</a:t>
            </a:r>
            <a:endParaRPr lang="en-US" dirty="0"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F1EAE0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39ADD4FA-5BC9-42AB-8654-E97C6EBFDA2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131527" y="7915955"/>
            <a:ext cx="4302000" cy="817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8EE6CD9-B0A9-4BD7-8BDC-D0D11CAF30F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04088" y="1294130"/>
            <a:ext cx="20778186" cy="22464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910E80B9-071C-46FC-87E6-40618260DE3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5400000">
            <a:off x="20022674" y="7915955"/>
            <a:ext cx="4302000" cy="817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56486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8A2B59E-DF87-46E8-8AEE-319102A901FE}"/>
              </a:ext>
            </a:extLst>
          </p:cNvPr>
          <p:cNvSpPr/>
          <p:nvPr userDrawn="1"/>
        </p:nvSpPr>
        <p:spPr>
          <a:xfrm>
            <a:off x="3675612" y="2207343"/>
            <a:ext cx="6482398" cy="1703387"/>
          </a:xfrm>
          <a:prstGeom prst="roundRect">
            <a:avLst>
              <a:gd name="adj" fmla="val 50000"/>
            </a:avLst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8180756F-8F6F-4CF5-BEAE-9D81D7F8A83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74410" y="1973223"/>
            <a:ext cx="6483600" cy="1645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75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DB308E8-30FA-4041-AC83-0EEA935381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170449" y="5360100"/>
            <a:ext cx="8013600" cy="279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E0DE524B-3566-4041-BB19-706B8012B3B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75612" y="5351291"/>
            <a:ext cx="8013600" cy="50220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96979B97-056E-4CF8-8C4D-7279673FAD3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70449" y="9556091"/>
            <a:ext cx="4302000" cy="81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56194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18C4235-BD48-4F8D-B55D-852C01CAE3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4387048" cy="13716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18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18C4235-BD48-4F8D-B55D-852C01CAE3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4387048" cy="13716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>
                <a:solidFill>
                  <a:srgbClr val="F1EAE0"/>
                </a:solidFill>
              </a:defRPr>
            </a:lvl1pPr>
          </a:lstStyle>
          <a:p>
            <a:r>
              <a:rPr lang="en-US">
                <a:ea typeface="Inter" panose="020B0502030000000004" pitchFamily="34" charset="0"/>
              </a:rPr>
              <a:t>www.visuelcolonie.co</a:t>
            </a:r>
            <a:endParaRPr lang="en-US" dirty="0"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F1EAE0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441478E0-B708-40BF-862A-D51A876307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25505" y="5529233"/>
            <a:ext cx="12196800" cy="1645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0C6D2307-01E6-4664-B3FA-B84CD88C910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218904" y="6240488"/>
            <a:ext cx="2840400" cy="817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00 / 00</a:t>
            </a:r>
          </a:p>
        </p:txBody>
      </p:sp>
    </p:spTree>
    <p:extLst>
      <p:ext uri="{BB962C8B-B14F-4D97-AF65-F5344CB8AC3E}">
        <p14:creationId xmlns:p14="http://schemas.microsoft.com/office/powerpoint/2010/main" val="398549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7723B86-5A7A-4C01-8C4D-637B43C387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14697" y="3906497"/>
            <a:ext cx="7957783" cy="8676029"/>
          </a:xfrm>
          <a:custGeom>
            <a:avLst/>
            <a:gdLst>
              <a:gd name="connsiteX0" fmla="*/ 3978891 w 7957783"/>
              <a:gd name="connsiteY0" fmla="*/ 0 h 8676029"/>
              <a:gd name="connsiteX1" fmla="*/ 7957783 w 7957783"/>
              <a:gd name="connsiteY1" fmla="*/ 3978892 h 8676029"/>
              <a:gd name="connsiteX2" fmla="*/ 7957783 w 7957783"/>
              <a:gd name="connsiteY2" fmla="*/ 8676029 h 8676029"/>
              <a:gd name="connsiteX3" fmla="*/ 0 w 7957783"/>
              <a:gd name="connsiteY3" fmla="*/ 8676029 h 8676029"/>
              <a:gd name="connsiteX4" fmla="*/ 0 w 7957783"/>
              <a:gd name="connsiteY4" fmla="*/ 3978892 h 8676029"/>
              <a:gd name="connsiteX5" fmla="*/ 3978891 w 7957783"/>
              <a:gd name="connsiteY5" fmla="*/ 0 h 8676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7783" h="8676029">
                <a:moveTo>
                  <a:pt x="3978891" y="0"/>
                </a:moveTo>
                <a:cubicBezTo>
                  <a:pt x="6176372" y="0"/>
                  <a:pt x="7957783" y="1781412"/>
                  <a:pt x="7957783" y="3978892"/>
                </a:cubicBezTo>
                <a:lnTo>
                  <a:pt x="7957783" y="8676029"/>
                </a:lnTo>
                <a:lnTo>
                  <a:pt x="0" y="8676029"/>
                </a:lnTo>
                <a:lnTo>
                  <a:pt x="0" y="3978892"/>
                </a:lnTo>
                <a:cubicBezTo>
                  <a:pt x="0" y="1781412"/>
                  <a:pt x="1781410" y="0"/>
                  <a:pt x="3978891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1F8045C9-11AC-46DF-BC9C-F93B0A4406A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396142" y="1464026"/>
            <a:ext cx="9594000" cy="224640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BEF626F0-2D4D-4216-B9D0-DACF727E4F3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933755" y="882520"/>
            <a:ext cx="45216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rgbClr val="F1EAE0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4107199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CD6EF37-C356-4875-9344-B7CDE905B0B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147887" y="3469063"/>
            <a:ext cx="7496634" cy="8103466"/>
          </a:xfrm>
          <a:custGeom>
            <a:avLst/>
            <a:gdLst>
              <a:gd name="connsiteX0" fmla="*/ 2908445 w 7496634"/>
              <a:gd name="connsiteY0" fmla="*/ 194 h 8103466"/>
              <a:gd name="connsiteX1" fmla="*/ 6559628 w 7496634"/>
              <a:gd name="connsiteY1" fmla="*/ 2083232 h 8103466"/>
              <a:gd name="connsiteX2" fmla="*/ 6227445 w 7496634"/>
              <a:gd name="connsiteY2" fmla="*/ 7592295 h 8103466"/>
              <a:gd name="connsiteX3" fmla="*/ 937007 w 7496634"/>
              <a:gd name="connsiteY3" fmla="*/ 6020235 h 8103466"/>
              <a:gd name="connsiteX4" fmla="*/ 1269191 w 7496634"/>
              <a:gd name="connsiteY4" fmla="*/ 511172 h 8103466"/>
              <a:gd name="connsiteX5" fmla="*/ 2908445 w 7496634"/>
              <a:gd name="connsiteY5" fmla="*/ 194 h 8103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96634" h="8103466">
                <a:moveTo>
                  <a:pt x="2908445" y="194"/>
                </a:moveTo>
                <a:cubicBezTo>
                  <a:pt x="4204615" y="-13881"/>
                  <a:pt x="5618315" y="738896"/>
                  <a:pt x="6559628" y="2083232"/>
                </a:cubicBezTo>
                <a:cubicBezTo>
                  <a:pt x="7928812" y="4038631"/>
                  <a:pt x="7780089" y="6505122"/>
                  <a:pt x="6227445" y="7592295"/>
                </a:cubicBezTo>
                <a:cubicBezTo>
                  <a:pt x="4674801" y="8679468"/>
                  <a:pt x="2306191" y="7975633"/>
                  <a:pt x="937007" y="6020235"/>
                </a:cubicBezTo>
                <a:cubicBezTo>
                  <a:pt x="-432178" y="4064837"/>
                  <a:pt x="-283454" y="1598345"/>
                  <a:pt x="1269191" y="511172"/>
                </a:cubicBezTo>
                <a:cubicBezTo>
                  <a:pt x="1754391" y="171431"/>
                  <a:pt x="2319277" y="6593"/>
                  <a:pt x="2908445" y="194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B90694E8-B23B-45A2-ACF5-402A3BA906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52003" y="1462704"/>
            <a:ext cx="6915600" cy="1645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B0E12D4-7916-43C4-BCEC-7DEB820FD6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46522" y="9845033"/>
            <a:ext cx="6915600" cy="22464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40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11F1757A-A354-43D1-B974-4687DC83CE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070624" y="2865556"/>
            <a:ext cx="7819200" cy="81720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buNone/>
              <a:defRPr sz="3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72782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IMG">
    <p:bg>
      <p:bgPr>
        <a:solidFill>
          <a:srgbClr val="F1E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6321B8-4653-476A-8A45-6D0E21CB70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44392" y="3087216"/>
            <a:ext cx="16098392" cy="7312016"/>
          </a:xfrm>
          <a:custGeom>
            <a:avLst/>
            <a:gdLst>
              <a:gd name="connsiteX0" fmla="*/ 8049195 w 16098392"/>
              <a:gd name="connsiteY0" fmla="*/ 0 h 7312016"/>
              <a:gd name="connsiteX1" fmla="*/ 15950802 w 16098392"/>
              <a:gd name="connsiteY1" fmla="*/ 2355784 h 7312016"/>
              <a:gd name="connsiteX2" fmla="*/ 16098392 w 16098392"/>
              <a:gd name="connsiteY2" fmla="*/ 2459926 h 7312016"/>
              <a:gd name="connsiteX3" fmla="*/ 16098392 w 16098392"/>
              <a:gd name="connsiteY3" fmla="*/ 7312016 h 7312016"/>
              <a:gd name="connsiteX4" fmla="*/ 0 w 16098392"/>
              <a:gd name="connsiteY4" fmla="*/ 7312016 h 7312016"/>
              <a:gd name="connsiteX5" fmla="*/ 0 w 16098392"/>
              <a:gd name="connsiteY5" fmla="*/ 2459923 h 7312016"/>
              <a:gd name="connsiteX6" fmla="*/ 147589 w 16098392"/>
              <a:gd name="connsiteY6" fmla="*/ 2355784 h 7312016"/>
              <a:gd name="connsiteX7" fmla="*/ 8049195 w 16098392"/>
              <a:gd name="connsiteY7" fmla="*/ 0 h 731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98392" h="7312016">
                <a:moveTo>
                  <a:pt x="8049195" y="0"/>
                </a:moveTo>
                <a:cubicBezTo>
                  <a:pt x="11012260" y="0"/>
                  <a:pt x="13747408" y="876200"/>
                  <a:pt x="15950802" y="2355784"/>
                </a:cubicBezTo>
                <a:lnTo>
                  <a:pt x="16098392" y="2459926"/>
                </a:lnTo>
                <a:lnTo>
                  <a:pt x="16098392" y="7312016"/>
                </a:lnTo>
                <a:lnTo>
                  <a:pt x="0" y="7312016"/>
                </a:lnTo>
                <a:lnTo>
                  <a:pt x="0" y="2459923"/>
                </a:lnTo>
                <a:lnTo>
                  <a:pt x="147589" y="2355784"/>
                </a:lnTo>
                <a:cubicBezTo>
                  <a:pt x="2350981" y="876200"/>
                  <a:pt x="5086129" y="0"/>
                  <a:pt x="804919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3500"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 anchor="t"/>
          <a:lstStyle>
            <a:lvl1pPr algn="l">
              <a:lnSpc>
                <a:spcPct val="150000"/>
              </a:lnSpc>
              <a:defRPr/>
            </a:lvl1pPr>
          </a:lstStyle>
          <a:p>
            <a:r>
              <a:rPr lang="en-US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324A32"/>
              </a:solidFill>
              <a:ea typeface="Inter" panose="020B05020300000000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 anchor="t"/>
          <a:lstStyle>
            <a:lvl1pPr algn="r">
              <a:lnSpc>
                <a:spcPct val="150000"/>
              </a:lnSpc>
              <a:defRPr>
                <a:solidFill>
                  <a:srgbClr val="324A32"/>
                </a:solidFill>
              </a:defRPr>
            </a:lvl1pPr>
          </a:lstStyle>
          <a:p>
            <a:fld id="{7018E815-6CF9-4663-B367-1F210EBF2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55532140-6CE7-4F12-B300-B5509D2AD5B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841029" y="870198"/>
            <a:ext cx="14706000" cy="1645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750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7457B935-4695-490C-8D97-BC347C77747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153534" y="11335750"/>
            <a:ext cx="4078800" cy="58320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rgbClr val="324A32"/>
                </a:solidFill>
                <a:latin typeface="+mn-lt"/>
                <a:cs typeface="David Libre" panose="00000500000000000000" pitchFamily="2" charset="-79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39980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www.visuelcolonie.co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8E815-6CF9-4663-B367-1F210EBF2D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032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96" r:id="rId2"/>
    <p:sldLayoutId id="2147483695" r:id="rId3"/>
    <p:sldLayoutId id="2147483693" r:id="rId4"/>
    <p:sldLayoutId id="2147483668" r:id="rId5"/>
    <p:sldLayoutId id="2147483692" r:id="rId6"/>
    <p:sldLayoutId id="2147483691" r:id="rId7"/>
    <p:sldLayoutId id="2147483690" r:id="rId8"/>
    <p:sldLayoutId id="2147483689" r:id="rId9"/>
    <p:sldLayoutId id="2147483688" r:id="rId10"/>
    <p:sldLayoutId id="2147483687" r:id="rId11"/>
    <p:sldLayoutId id="2147483686" r:id="rId12"/>
    <p:sldLayoutId id="2147483685" r:id="rId13"/>
    <p:sldLayoutId id="2147483684" r:id="rId14"/>
    <p:sldLayoutId id="2147483683" r:id="rId15"/>
    <p:sldLayoutId id="2147483682" r:id="rId16"/>
    <p:sldLayoutId id="2147483681" r:id="rId17"/>
    <p:sldLayoutId id="2147483680" r:id="rId18"/>
    <p:sldLayoutId id="2147483679" r:id="rId19"/>
    <p:sldLayoutId id="2147483678" r:id="rId20"/>
    <p:sldLayoutId id="2147483677" r:id="rId21"/>
    <p:sldLayoutId id="2147483676" r:id="rId22"/>
    <p:sldLayoutId id="2147483675" r:id="rId23"/>
    <p:sldLayoutId id="2147483674" r:id="rId24"/>
    <p:sldLayoutId id="2147483673" r:id="rId25"/>
    <p:sldLayoutId id="2147483672" r:id="rId26"/>
    <p:sldLayoutId id="2147483671" r:id="rId27"/>
    <p:sldLayoutId id="2147483669" r:id="rId28"/>
    <p:sldLayoutId id="2147483694" r:id="rId29"/>
    <p:sldLayoutId id="2147483670" r:id="rId30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hd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4A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E4F3D0F-CA7D-4545-97E0-22DA7076D6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C3E94BE-791F-4B77-A20A-7BF4A50C81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500" dirty="0" err="1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Sabbini</a:t>
            </a:r>
            <a:r>
              <a:rPr lang="en-US" sz="3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 Slide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4394FD2-2C83-4B85-9C97-76D533C3BBE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r">
              <a:lnSpc>
                <a:spcPct val="150000"/>
              </a:lnSpc>
            </a:pPr>
            <a:r>
              <a:rPr lang="en-US" sz="3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Augustus / 2021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46B387-BDAB-4602-8320-1234C0A0813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ctr"/>
            <a:r>
              <a:rPr lang="en-US" sz="200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Marketing Strategy</a:t>
            </a:r>
          </a:p>
        </p:txBody>
      </p:sp>
    </p:spTree>
    <p:extLst>
      <p:ext uri="{BB962C8B-B14F-4D97-AF65-F5344CB8AC3E}">
        <p14:creationId xmlns:p14="http://schemas.microsoft.com/office/powerpoint/2010/main" val="9674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rtial Circle 8">
            <a:extLst>
              <a:ext uri="{FF2B5EF4-FFF2-40B4-BE49-F238E27FC236}">
                <a16:creationId xmlns:a16="http://schemas.microsoft.com/office/drawing/2014/main" id="{8BDA5540-F78E-400F-BD4C-8FF62FBCFED7}"/>
              </a:ext>
            </a:extLst>
          </p:cNvPr>
          <p:cNvSpPr/>
          <p:nvPr/>
        </p:nvSpPr>
        <p:spPr>
          <a:xfrm>
            <a:off x="13041964" y="5247699"/>
            <a:ext cx="4888081" cy="4888081"/>
          </a:xfrm>
          <a:prstGeom prst="pie">
            <a:avLst>
              <a:gd name="adj1" fmla="val 16153523"/>
              <a:gd name="adj2" fmla="val 18582969"/>
            </a:avLst>
          </a:prstGeom>
          <a:solidFill>
            <a:srgbClr val="929A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Partial Circle 1">
            <a:extLst>
              <a:ext uri="{FF2B5EF4-FFF2-40B4-BE49-F238E27FC236}">
                <a16:creationId xmlns:a16="http://schemas.microsoft.com/office/drawing/2014/main" id="{D64BAE7F-46E7-4A9E-9D09-26C8DF340CD8}"/>
              </a:ext>
            </a:extLst>
          </p:cNvPr>
          <p:cNvSpPr/>
          <p:nvPr/>
        </p:nvSpPr>
        <p:spPr>
          <a:xfrm>
            <a:off x="13041965" y="5247699"/>
            <a:ext cx="4888081" cy="4888081"/>
          </a:xfrm>
          <a:prstGeom prst="pie">
            <a:avLst>
              <a:gd name="adj1" fmla="val 18478176"/>
              <a:gd name="adj2" fmla="val 1439357"/>
            </a:avLst>
          </a:prstGeom>
          <a:solidFill>
            <a:srgbClr val="6272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Partial Circle 7">
            <a:extLst>
              <a:ext uri="{FF2B5EF4-FFF2-40B4-BE49-F238E27FC236}">
                <a16:creationId xmlns:a16="http://schemas.microsoft.com/office/drawing/2014/main" id="{F1CE90EE-CDD1-4B0A-932B-AD95BE0CA09B}"/>
              </a:ext>
            </a:extLst>
          </p:cNvPr>
          <p:cNvSpPr/>
          <p:nvPr/>
        </p:nvSpPr>
        <p:spPr>
          <a:xfrm>
            <a:off x="13041964" y="5247699"/>
            <a:ext cx="4888081" cy="4888081"/>
          </a:xfrm>
          <a:prstGeom prst="pie">
            <a:avLst>
              <a:gd name="adj1" fmla="val 1385559"/>
              <a:gd name="adj2" fmla="val 16200000"/>
            </a:avLst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60584BC-D3FB-4C75-8E47-2FDE740DFB57}"/>
              </a:ext>
            </a:extLst>
          </p:cNvPr>
          <p:cNvSpPr/>
          <p:nvPr/>
        </p:nvSpPr>
        <p:spPr>
          <a:xfrm>
            <a:off x="1" y="0"/>
            <a:ext cx="9357360" cy="13715995"/>
          </a:xfrm>
          <a:prstGeom prst="rect">
            <a:avLst/>
          </a:prstGeom>
          <a:solidFill>
            <a:srgbClr val="E2D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FF364389-DEC0-400F-A83D-9B27084E3B6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10</a:t>
            </a:r>
            <a:r>
              <a:rPr lang="en-US" sz="2400" baseline="300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%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0F4F57BF-65C0-4E08-892F-CF53A62692D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30</a:t>
            </a:r>
            <a:r>
              <a:rPr lang="en-US" sz="2400" baseline="300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%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8CD55934-C38F-4E9D-9E40-AF13599B01B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60</a:t>
            </a:r>
            <a:r>
              <a:rPr lang="en-US" sz="2400" baseline="300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%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93C7A5D-DC27-41D0-A4CF-39D3F0161F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097A2E87-24F3-4F1F-A4B3-328C114C90C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VALUES IN PRECENTAGE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6ABAC7E6-8E6B-4881-9C68-3F11CA49D16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24A32"/>
                </a:solidFill>
                <a:effectLst/>
                <a:uLnTx/>
                <a:uFillTx/>
                <a:latin typeface="Inter" panose="020B0502030000000004" pitchFamily="34" charset="0"/>
                <a:ea typeface="Inter" panose="020B0502030000000004" pitchFamily="34" charset="0"/>
                <a:cs typeface="+mn-cs"/>
              </a:rPr>
              <a:t>Free User</a:t>
            </a:r>
          </a:p>
          <a:p>
            <a:pPr marL="0" marR="0" lvl="0" indent="0" algn="l" defTabSz="457200" rtl="0" eaLnBrk="1" fontAlgn="auto" latinLnBrk="0" hangingPunct="1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24A32"/>
                </a:solidFill>
                <a:effectLst/>
                <a:uLnTx/>
                <a:uFillTx/>
                <a:latin typeface="Inter" panose="020B0502030000000004" pitchFamily="34" charset="0"/>
                <a:ea typeface="Inter" panose="020B0502030000000004" pitchFamily="34" charset="0"/>
                <a:cs typeface="+mn-cs"/>
              </a:rPr>
              <a:t>Paid User</a:t>
            </a:r>
          </a:p>
          <a:p>
            <a:pPr marL="0" marR="0" lvl="0" indent="0" algn="l" defTabSz="457200" rtl="0" eaLnBrk="1" fontAlgn="auto" latinLnBrk="0" hangingPunct="1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24A32"/>
                </a:solidFill>
                <a:effectLst/>
                <a:uLnTx/>
                <a:uFillTx/>
                <a:latin typeface="Inter" panose="020B0502030000000004" pitchFamily="34" charset="0"/>
                <a:ea typeface="Inter" panose="020B0502030000000004" pitchFamily="34" charset="0"/>
                <a:cs typeface="+mn-cs"/>
              </a:rPr>
              <a:t>Exclussive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24A32"/>
              </a:solidFill>
              <a:effectLst/>
              <a:uLnTx/>
              <a:uFillTx/>
              <a:latin typeface="Inter" panose="020B0502030000000004" pitchFamily="34" charset="0"/>
              <a:ea typeface="Inter" panose="020B0502030000000004" pitchFamily="34" charset="0"/>
              <a:cs typeface="+mn-cs"/>
            </a:endParaRP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2ABFDC1D-1454-43AB-A032-E5A0F27DCB0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The customer base is the group of customers who repeatedly purchase the goods or services of a business.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34C0400-0A7A-42D8-8899-47365A91563B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9696112" cy="0"/>
          </a:xfrm>
          <a:prstGeom prst="line">
            <a:avLst/>
          </a:prstGeom>
          <a:ln w="19050">
            <a:solidFill>
              <a:srgbClr val="324A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DF20A2E7-DC8E-4190-963C-7D534C91290B}"/>
              </a:ext>
            </a:extLst>
          </p:cNvPr>
          <p:cNvSpPr/>
          <p:nvPr/>
        </p:nvSpPr>
        <p:spPr>
          <a:xfrm>
            <a:off x="19805700" y="6224399"/>
            <a:ext cx="174172" cy="174172"/>
          </a:xfrm>
          <a:prstGeom prst="rect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636950E-D6DD-40B4-89DE-7A73907F11FC}"/>
              </a:ext>
            </a:extLst>
          </p:cNvPr>
          <p:cNvSpPr/>
          <p:nvPr/>
        </p:nvSpPr>
        <p:spPr>
          <a:xfrm>
            <a:off x="19805700" y="7317430"/>
            <a:ext cx="174172" cy="174172"/>
          </a:xfrm>
          <a:prstGeom prst="rect">
            <a:avLst/>
          </a:prstGeom>
          <a:solidFill>
            <a:srgbClr val="5370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DFA837-66DA-440F-A55D-A2DA923416C0}"/>
              </a:ext>
            </a:extLst>
          </p:cNvPr>
          <p:cNvSpPr/>
          <p:nvPr/>
        </p:nvSpPr>
        <p:spPr>
          <a:xfrm>
            <a:off x="19805700" y="8423577"/>
            <a:ext cx="174172" cy="174172"/>
          </a:xfrm>
          <a:prstGeom prst="rect">
            <a:avLst/>
          </a:prstGeom>
          <a:solidFill>
            <a:srgbClr val="82A2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F52BB4F4-0ED8-4134-B2DC-0987F828BE6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Main Customer Breakdown</a:t>
            </a:r>
          </a:p>
        </p:txBody>
      </p:sp>
    </p:spTree>
    <p:extLst>
      <p:ext uri="{BB962C8B-B14F-4D97-AF65-F5344CB8AC3E}">
        <p14:creationId xmlns:p14="http://schemas.microsoft.com/office/powerpoint/2010/main" val="258704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16CD611-E440-4E61-9AEE-9CE7E7ADE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426AE136-00AB-4986-8A19-76BFEA74B3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Competitor </a:t>
            </a:r>
            <a:r>
              <a:rPr lang="en-US" sz="7500" dirty="0" err="1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Analisys</a:t>
            </a:r>
            <a:endParaRPr lang="en-US" sz="7500" dirty="0">
              <a:solidFill>
                <a:srgbClr val="324A32"/>
              </a:solidFill>
              <a:latin typeface="David Libre" panose="00000500000000000000" pitchFamily="2" charset="-79"/>
              <a:cs typeface="David Libre" panose="00000500000000000000" pitchFamily="2" charset="-79"/>
            </a:endParaRPr>
          </a:p>
        </p:txBody>
      </p:sp>
      <p:sp>
        <p:nvSpPr>
          <p:cNvPr id="7" name="Rectangle: Top Corners Rounded 6">
            <a:extLst>
              <a:ext uri="{FF2B5EF4-FFF2-40B4-BE49-F238E27FC236}">
                <a16:creationId xmlns:a16="http://schemas.microsoft.com/office/drawing/2014/main" id="{877C3D47-DF03-41B8-A355-18D72ED2852B}"/>
              </a:ext>
            </a:extLst>
          </p:cNvPr>
          <p:cNvSpPr/>
          <p:nvPr/>
        </p:nvSpPr>
        <p:spPr>
          <a:xfrm>
            <a:off x="2147888" y="4425428"/>
            <a:ext cx="5329921" cy="646661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1E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4A93951F-13C7-4162-B4AA-3B6695B86D83}"/>
              </a:ext>
            </a:extLst>
          </p:cNvPr>
          <p:cNvSpPr/>
          <p:nvPr/>
        </p:nvSpPr>
        <p:spPr>
          <a:xfrm>
            <a:off x="9528627" y="4425428"/>
            <a:ext cx="5329921" cy="646661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1E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: Top Corners Rounded 8">
            <a:extLst>
              <a:ext uri="{FF2B5EF4-FFF2-40B4-BE49-F238E27FC236}">
                <a16:creationId xmlns:a16="http://schemas.microsoft.com/office/drawing/2014/main" id="{3DDEC936-2598-4FCD-954A-8B54886703F6}"/>
              </a:ext>
            </a:extLst>
          </p:cNvPr>
          <p:cNvSpPr/>
          <p:nvPr/>
        </p:nvSpPr>
        <p:spPr>
          <a:xfrm>
            <a:off x="16909366" y="4425428"/>
            <a:ext cx="5329921" cy="646661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1E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9603F46-3A62-4397-A38A-FFD3F67948B8}"/>
              </a:ext>
            </a:extLst>
          </p:cNvPr>
          <p:cNvSpPr/>
          <p:nvPr/>
        </p:nvSpPr>
        <p:spPr>
          <a:xfrm rot="10800000" flipV="1">
            <a:off x="4022277" y="5318667"/>
            <a:ext cx="1581142" cy="1581142"/>
          </a:xfrm>
          <a:prstGeom prst="ellipse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FDE5284-41C9-4A8B-81F1-88068F65E354}"/>
              </a:ext>
            </a:extLst>
          </p:cNvPr>
          <p:cNvSpPr/>
          <p:nvPr/>
        </p:nvSpPr>
        <p:spPr>
          <a:xfrm rot="10800000" flipV="1">
            <a:off x="11403017" y="5318667"/>
            <a:ext cx="1581142" cy="1581142"/>
          </a:xfrm>
          <a:prstGeom prst="ellipse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F8D7CC5-5572-4A4D-BDAF-2DAAE5435072}"/>
              </a:ext>
            </a:extLst>
          </p:cNvPr>
          <p:cNvSpPr/>
          <p:nvPr/>
        </p:nvSpPr>
        <p:spPr>
          <a:xfrm rot="10800000" flipV="1">
            <a:off x="18828362" y="5318667"/>
            <a:ext cx="1581142" cy="1581142"/>
          </a:xfrm>
          <a:prstGeom prst="ellipse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34C0400-0A7A-42D8-8899-47365A91563B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9696112" cy="0"/>
          </a:xfrm>
          <a:prstGeom prst="line">
            <a:avLst/>
          </a:prstGeom>
          <a:ln w="19050">
            <a:solidFill>
              <a:srgbClr val="324A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497919B-4CF1-4014-8C06-82353ED747C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A brief description of your competitor here. Who are they, what is their competitive advantage?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A1C5ADCE-8757-4F94-B24B-2052674971A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A brief description of your competitor here. Who are they, what is their competitive advantage?</a:t>
            </a: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5D513223-8376-401E-8096-AE0CE4A9222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A brief description of your competitor here. Who are they, what is their competitive advantage?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9988714D-C575-4385-906D-6FF6F77BD1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Competitor One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45587D7-E656-4C32-BAC9-93928B5AB74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Competitor Two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A1B8195E-2662-4C59-B9F0-4D4C205B7A2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Competitor Three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9BF9FA33-F8F6-4444-910F-7000756F175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LOGO HERE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FEC7FE89-DEB7-4807-A5E3-229A410E995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LOGO HERE</a:t>
            </a:r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5BF16715-FF20-45B5-8912-82F5BF0DFC1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LOGO HERE</a:t>
            </a:r>
          </a:p>
        </p:txBody>
      </p:sp>
    </p:spTree>
    <p:extLst>
      <p:ext uri="{BB962C8B-B14F-4D97-AF65-F5344CB8AC3E}">
        <p14:creationId xmlns:p14="http://schemas.microsoft.com/office/powerpoint/2010/main" val="372063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C02D7B9-E6A0-4ABE-8894-4CDE533633AF}"/>
              </a:ext>
            </a:extLst>
          </p:cNvPr>
          <p:cNvSpPr/>
          <p:nvPr/>
        </p:nvSpPr>
        <p:spPr>
          <a:xfrm>
            <a:off x="1" y="0"/>
            <a:ext cx="5536192" cy="13715995"/>
          </a:xfrm>
          <a:prstGeom prst="rect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0C5F01A-1C1A-4FF0-BD07-75280F2DEC17}"/>
              </a:ext>
            </a:extLst>
          </p:cNvPr>
          <p:cNvSpPr/>
          <p:nvPr/>
        </p:nvSpPr>
        <p:spPr>
          <a:xfrm rot="10800000" flipV="1">
            <a:off x="14749790" y="4099570"/>
            <a:ext cx="1581142" cy="1581142"/>
          </a:xfrm>
          <a:prstGeom prst="ellipse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AD55EE3-2D79-49A9-B337-959866CCC045}"/>
              </a:ext>
            </a:extLst>
          </p:cNvPr>
          <p:cNvSpPr/>
          <p:nvPr/>
        </p:nvSpPr>
        <p:spPr>
          <a:xfrm rot="10800000" flipV="1">
            <a:off x="19035430" y="4099570"/>
            <a:ext cx="1581142" cy="1581142"/>
          </a:xfrm>
          <a:prstGeom prst="ellipse">
            <a:avLst/>
          </a:prstGeom>
          <a:solidFill>
            <a:srgbClr val="6272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6E3BE96-6847-4D01-B225-EDE8390435C1}"/>
              </a:ext>
            </a:extLst>
          </p:cNvPr>
          <p:cNvSpPr/>
          <p:nvPr/>
        </p:nvSpPr>
        <p:spPr>
          <a:xfrm rot="10800000" flipV="1">
            <a:off x="14749790" y="8035288"/>
            <a:ext cx="1581142" cy="1581142"/>
          </a:xfrm>
          <a:prstGeom prst="ellipse">
            <a:avLst/>
          </a:prstGeom>
          <a:solidFill>
            <a:srgbClr val="E2D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D2EF49B-6C0D-45C2-B26F-CA032F7F911D}"/>
              </a:ext>
            </a:extLst>
          </p:cNvPr>
          <p:cNvSpPr/>
          <p:nvPr/>
        </p:nvSpPr>
        <p:spPr>
          <a:xfrm rot="10800000" flipV="1">
            <a:off x="19035430" y="8035288"/>
            <a:ext cx="1581142" cy="1581142"/>
          </a:xfrm>
          <a:prstGeom prst="ellipse">
            <a:avLst/>
          </a:prstGeom>
          <a:solidFill>
            <a:srgbClr val="929A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B353931-0E28-48E8-AF57-B31C1F5741C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537054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>
                <a:solidFill>
                  <a:srgbClr val="537054"/>
                </a:solidFill>
              </a:rPr>
              <a:pPr/>
              <a:t>12</a:t>
            </a:fld>
            <a:endParaRPr lang="en-US" dirty="0">
              <a:solidFill>
                <a:srgbClr val="537054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56CD54F-1796-4846-A7F1-2618F4B02C7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1EAE0"/>
                </a:solidFill>
                <a:effectLst/>
                <a:uLnTx/>
                <a:uFillTx/>
                <a:latin typeface="Inter Light" panose="020B0502030000000004" pitchFamily="34" charset="0"/>
                <a:ea typeface="Inter Light" panose="020B0502030000000004" pitchFamily="34" charset="0"/>
                <a:cs typeface="+mn-cs"/>
              </a:rPr>
              <a:t>LOGO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1EAE0"/>
                </a:solidFill>
                <a:effectLst/>
                <a:uLnTx/>
                <a:uFillTx/>
                <a:latin typeface="Inter Light" panose="020B0502030000000004" pitchFamily="34" charset="0"/>
                <a:ea typeface="Inter Light" panose="020B0502030000000004" pitchFamily="34" charset="0"/>
                <a:cs typeface="+mn-cs"/>
              </a:rPr>
              <a:t>HERE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F68C784-692E-4A84-B70A-2A8E52A23B7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Modern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448D3A2-2918-453D-A664-DFBB200477A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1EAE0"/>
                </a:solidFill>
                <a:effectLst/>
                <a:uLnTx/>
                <a:uFillTx/>
                <a:latin typeface="Inter Light" panose="020B0502030000000004" pitchFamily="34" charset="0"/>
                <a:ea typeface="Inter Light" panose="020B0502030000000004" pitchFamily="34" charset="0"/>
                <a:cs typeface="+mn-cs"/>
              </a:rPr>
              <a:t>LOGO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1EAE0"/>
                </a:solidFill>
                <a:effectLst/>
                <a:uLnTx/>
                <a:uFillTx/>
                <a:latin typeface="Inter Light" panose="020B0502030000000004" pitchFamily="34" charset="0"/>
                <a:ea typeface="Inter Light" panose="020B0502030000000004" pitchFamily="34" charset="0"/>
                <a:cs typeface="+mn-cs"/>
              </a:rPr>
              <a:t>HERE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A4506F4-40E8-4847-B1B8-62CA5D905CD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1EAE0"/>
                </a:solidFill>
                <a:effectLst/>
                <a:uLnTx/>
                <a:uFillTx/>
                <a:latin typeface="Inter Light" panose="020B0502030000000004" pitchFamily="34" charset="0"/>
                <a:ea typeface="Inter Light" panose="020B0502030000000004" pitchFamily="34" charset="0"/>
                <a:cs typeface="+mn-cs"/>
              </a:rPr>
              <a:t>LOGO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1EAE0"/>
                </a:solidFill>
                <a:effectLst/>
                <a:uLnTx/>
                <a:uFillTx/>
                <a:latin typeface="Inter Light" panose="020B0502030000000004" pitchFamily="34" charset="0"/>
                <a:ea typeface="Inter Light" panose="020B0502030000000004" pitchFamily="34" charset="0"/>
                <a:cs typeface="+mn-cs"/>
              </a:rPr>
              <a:t>HERE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32BB4B8-6F7C-4EA0-BB45-70FC438CBDA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1EAE0"/>
                </a:solidFill>
                <a:effectLst/>
                <a:uLnTx/>
                <a:uFillTx/>
                <a:latin typeface="Inter Light" panose="020B0502030000000004" pitchFamily="34" charset="0"/>
                <a:ea typeface="Inter Light" panose="020B0502030000000004" pitchFamily="34" charset="0"/>
                <a:cs typeface="+mn-cs"/>
              </a:rPr>
              <a:t>LOGO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1EAE0"/>
                </a:solidFill>
                <a:effectLst/>
                <a:uLnTx/>
                <a:uFillTx/>
                <a:latin typeface="Inter Light" panose="020B0502030000000004" pitchFamily="34" charset="0"/>
                <a:ea typeface="Inter Light" panose="020B0502030000000004" pitchFamily="34" charset="0"/>
                <a:cs typeface="+mn-cs"/>
              </a:rPr>
              <a:t>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1BCE772-3B3B-49D3-9D4B-21611660235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Traditional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C55081A-8745-4F0A-B41C-7040AF4AEEF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Friendly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CF904B8-E4BE-46E8-B331-E5FCEE8564B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Conservative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34C0400-0A7A-42D8-8899-47365A91563B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9696112" cy="0"/>
          </a:xfrm>
          <a:prstGeom prst="line">
            <a:avLst/>
          </a:prstGeom>
          <a:ln w="19050">
            <a:solidFill>
              <a:srgbClr val="5370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56EF56A-1840-4CD5-A0CD-5D45EB92738F}"/>
              </a:ext>
            </a:extLst>
          </p:cNvPr>
          <p:cNvGrpSpPr/>
          <p:nvPr/>
        </p:nvGrpSpPr>
        <p:grpSpPr>
          <a:xfrm>
            <a:off x="13109049" y="6659219"/>
            <a:ext cx="9148265" cy="397564"/>
            <a:chOff x="12193588" y="6659218"/>
            <a:chExt cx="9148265" cy="39756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51215F7-632F-4025-8E2F-72B9909260AC}"/>
                </a:ext>
              </a:extLst>
            </p:cNvPr>
            <p:cNvGrpSpPr/>
            <p:nvPr/>
          </p:nvGrpSpPr>
          <p:grpSpPr>
            <a:xfrm>
              <a:off x="12193588" y="6659218"/>
              <a:ext cx="9148265" cy="397564"/>
              <a:chOff x="1404469" y="5683858"/>
              <a:chExt cx="9148265" cy="397564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55FF82A9-B69A-4DC3-AA01-B5B6C06C0C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04469" y="5882640"/>
                <a:ext cx="9148265" cy="0"/>
              </a:xfrm>
              <a:prstGeom prst="line">
                <a:avLst/>
              </a:prstGeom>
              <a:ln w="19050">
                <a:solidFill>
                  <a:srgbClr val="324A3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Plaque 3">
                <a:extLst>
                  <a:ext uri="{FF2B5EF4-FFF2-40B4-BE49-F238E27FC236}">
                    <a16:creationId xmlns:a16="http://schemas.microsoft.com/office/drawing/2014/main" id="{C3C26AB4-F539-48FE-B3C5-FC543F528E15}"/>
                  </a:ext>
                </a:extLst>
              </p:cNvPr>
              <p:cNvSpPr/>
              <p:nvPr/>
            </p:nvSpPr>
            <p:spPr>
              <a:xfrm>
                <a:off x="10353952" y="5683858"/>
                <a:ext cx="198782" cy="397564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571500 w 1143000"/>
                  <a:gd name="connsiteY1" fmla="*/ 0 h 1143000"/>
                  <a:gd name="connsiteX2" fmla="*/ 571500 w 1143000"/>
                  <a:gd name="connsiteY2" fmla="*/ 0 h 1143000"/>
                  <a:gd name="connsiteX3" fmla="*/ 1143000 w 1143000"/>
                  <a:gd name="connsiteY3" fmla="*/ 571500 h 1143000"/>
                  <a:gd name="connsiteX4" fmla="*/ 1143000 w 1143000"/>
                  <a:gd name="connsiteY4" fmla="*/ 571500 h 1143000"/>
                  <a:gd name="connsiteX5" fmla="*/ 571500 w 1143000"/>
                  <a:gd name="connsiteY5" fmla="*/ 1143000 h 1143000"/>
                  <a:gd name="connsiteX6" fmla="*/ 571500 w 1143000"/>
                  <a:gd name="connsiteY6" fmla="*/ 1143000 h 1143000"/>
                  <a:gd name="connsiteX7" fmla="*/ 0 w 1143000"/>
                  <a:gd name="connsiteY7" fmla="*/ 571500 h 1143000"/>
                  <a:gd name="connsiteX0" fmla="*/ 0 w 1143000"/>
                  <a:gd name="connsiteY0" fmla="*/ 571500 h 1143000"/>
                  <a:gd name="connsiteX1" fmla="*/ 571500 w 1143000"/>
                  <a:gd name="connsiteY1" fmla="*/ 0 h 1143000"/>
                  <a:gd name="connsiteX2" fmla="*/ 571500 w 1143000"/>
                  <a:gd name="connsiteY2" fmla="*/ 0 h 1143000"/>
                  <a:gd name="connsiteX3" fmla="*/ 1143000 w 1143000"/>
                  <a:gd name="connsiteY3" fmla="*/ 571500 h 1143000"/>
                  <a:gd name="connsiteX4" fmla="*/ 1143000 w 1143000"/>
                  <a:gd name="connsiteY4" fmla="*/ 571500 h 1143000"/>
                  <a:gd name="connsiteX5" fmla="*/ 571500 w 1143000"/>
                  <a:gd name="connsiteY5" fmla="*/ 1143000 h 1143000"/>
                  <a:gd name="connsiteX6" fmla="*/ 571500 w 1143000"/>
                  <a:gd name="connsiteY6" fmla="*/ 1143000 h 1143000"/>
                  <a:gd name="connsiteX7" fmla="*/ 91440 w 1143000"/>
                  <a:gd name="connsiteY7" fmla="*/ 662940 h 1143000"/>
                  <a:gd name="connsiteX0" fmla="*/ 0 w 1143000"/>
                  <a:gd name="connsiteY0" fmla="*/ 571500 h 1143000"/>
                  <a:gd name="connsiteX1" fmla="*/ 571500 w 1143000"/>
                  <a:gd name="connsiteY1" fmla="*/ 0 h 1143000"/>
                  <a:gd name="connsiteX2" fmla="*/ 571500 w 1143000"/>
                  <a:gd name="connsiteY2" fmla="*/ 0 h 1143000"/>
                  <a:gd name="connsiteX3" fmla="*/ 1143000 w 1143000"/>
                  <a:gd name="connsiteY3" fmla="*/ 571500 h 1143000"/>
                  <a:gd name="connsiteX4" fmla="*/ 1143000 w 1143000"/>
                  <a:gd name="connsiteY4" fmla="*/ 571500 h 1143000"/>
                  <a:gd name="connsiteX5" fmla="*/ 571500 w 1143000"/>
                  <a:gd name="connsiteY5" fmla="*/ 1143000 h 1143000"/>
                  <a:gd name="connsiteX6" fmla="*/ 571500 w 1143000"/>
                  <a:gd name="connsiteY6" fmla="*/ 1143000 h 1143000"/>
                  <a:gd name="connsiteX0" fmla="*/ 0 w 571500"/>
                  <a:gd name="connsiteY0" fmla="*/ 0 h 1143000"/>
                  <a:gd name="connsiteX1" fmla="*/ 0 w 571500"/>
                  <a:gd name="connsiteY1" fmla="*/ 0 h 1143000"/>
                  <a:gd name="connsiteX2" fmla="*/ 571500 w 571500"/>
                  <a:gd name="connsiteY2" fmla="*/ 571500 h 1143000"/>
                  <a:gd name="connsiteX3" fmla="*/ 571500 w 571500"/>
                  <a:gd name="connsiteY3" fmla="*/ 571500 h 1143000"/>
                  <a:gd name="connsiteX4" fmla="*/ 0 w 571500"/>
                  <a:gd name="connsiteY4" fmla="*/ 1143000 h 1143000"/>
                  <a:gd name="connsiteX5" fmla="*/ 0 w 571500"/>
                  <a:gd name="connsiteY5" fmla="*/ 1143000 h 114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114300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315631"/>
                      <a:pt x="255869" y="571500"/>
                      <a:pt x="571500" y="571500"/>
                    </a:cubicBezTo>
                    <a:lnTo>
                      <a:pt x="571500" y="571500"/>
                    </a:lnTo>
                    <a:cubicBezTo>
                      <a:pt x="255869" y="571500"/>
                      <a:pt x="0" y="827369"/>
                      <a:pt x="0" y="1143000"/>
                    </a:cubicBezTo>
                    <a:lnTo>
                      <a:pt x="0" y="1143000"/>
                    </a:lnTo>
                  </a:path>
                </a:pathLst>
              </a:custGeom>
              <a:noFill/>
              <a:ln w="19050">
                <a:solidFill>
                  <a:srgbClr val="324A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Plaque 3">
              <a:extLst>
                <a:ext uri="{FF2B5EF4-FFF2-40B4-BE49-F238E27FC236}">
                  <a16:creationId xmlns:a16="http://schemas.microsoft.com/office/drawing/2014/main" id="{313F7C45-35E2-4609-A01C-1D608A9C6F33}"/>
                </a:ext>
              </a:extLst>
            </p:cNvPr>
            <p:cNvSpPr/>
            <p:nvPr/>
          </p:nvSpPr>
          <p:spPr>
            <a:xfrm flipH="1">
              <a:off x="12193588" y="6659218"/>
              <a:ext cx="198782" cy="397564"/>
            </a:xfrm>
            <a:custGeom>
              <a:avLst/>
              <a:gdLst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7" fmla="*/ 0 w 1143000"/>
                <a:gd name="connsiteY7" fmla="*/ 571500 h 1143000"/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7" fmla="*/ 91440 w 1143000"/>
                <a:gd name="connsiteY7" fmla="*/ 662940 h 1143000"/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0" fmla="*/ 0 w 571500"/>
                <a:gd name="connsiteY0" fmla="*/ 0 h 1143000"/>
                <a:gd name="connsiteX1" fmla="*/ 0 w 571500"/>
                <a:gd name="connsiteY1" fmla="*/ 0 h 1143000"/>
                <a:gd name="connsiteX2" fmla="*/ 571500 w 571500"/>
                <a:gd name="connsiteY2" fmla="*/ 571500 h 1143000"/>
                <a:gd name="connsiteX3" fmla="*/ 571500 w 571500"/>
                <a:gd name="connsiteY3" fmla="*/ 571500 h 1143000"/>
                <a:gd name="connsiteX4" fmla="*/ 0 w 571500"/>
                <a:gd name="connsiteY4" fmla="*/ 1143000 h 1143000"/>
                <a:gd name="connsiteX5" fmla="*/ 0 w 571500"/>
                <a:gd name="connsiteY5" fmla="*/ 114300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" h="1143000">
                  <a:moveTo>
                    <a:pt x="0" y="0"/>
                  </a:moveTo>
                  <a:lnTo>
                    <a:pt x="0" y="0"/>
                  </a:lnTo>
                  <a:cubicBezTo>
                    <a:pt x="0" y="315631"/>
                    <a:pt x="255869" y="571500"/>
                    <a:pt x="571500" y="571500"/>
                  </a:cubicBezTo>
                  <a:lnTo>
                    <a:pt x="571500" y="571500"/>
                  </a:lnTo>
                  <a:cubicBezTo>
                    <a:pt x="255869" y="571500"/>
                    <a:pt x="0" y="827369"/>
                    <a:pt x="0" y="1143000"/>
                  </a:cubicBezTo>
                  <a:lnTo>
                    <a:pt x="0" y="1143000"/>
                  </a:lnTo>
                </a:path>
              </a:pathLst>
            </a:custGeom>
            <a:noFill/>
            <a:ln w="19050">
              <a:solidFill>
                <a:srgbClr val="324A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62F9D87-646F-4483-BCE5-36014A8FD5BB}"/>
              </a:ext>
            </a:extLst>
          </p:cNvPr>
          <p:cNvGrpSpPr/>
          <p:nvPr/>
        </p:nvGrpSpPr>
        <p:grpSpPr>
          <a:xfrm rot="5400000">
            <a:off x="13109049" y="6659219"/>
            <a:ext cx="9148265" cy="397564"/>
            <a:chOff x="12193588" y="6659218"/>
            <a:chExt cx="9148265" cy="397564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F9DF29E-ABA3-4D9F-9CEB-36697BF4C715}"/>
                </a:ext>
              </a:extLst>
            </p:cNvPr>
            <p:cNvGrpSpPr/>
            <p:nvPr/>
          </p:nvGrpSpPr>
          <p:grpSpPr>
            <a:xfrm>
              <a:off x="12193588" y="6659218"/>
              <a:ext cx="9148265" cy="397564"/>
              <a:chOff x="1404469" y="5683858"/>
              <a:chExt cx="9148265" cy="397564"/>
            </a:xfrm>
          </p:grpSpPr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F237C7B-FCDE-46EB-ADFF-365217CE75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04469" y="5882640"/>
                <a:ext cx="9148265" cy="0"/>
              </a:xfrm>
              <a:prstGeom prst="line">
                <a:avLst/>
              </a:prstGeom>
              <a:ln w="19050">
                <a:solidFill>
                  <a:srgbClr val="324A3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Plaque 3">
                <a:extLst>
                  <a:ext uri="{FF2B5EF4-FFF2-40B4-BE49-F238E27FC236}">
                    <a16:creationId xmlns:a16="http://schemas.microsoft.com/office/drawing/2014/main" id="{8BC593F7-D7A2-4940-A492-0349EE9A8193}"/>
                  </a:ext>
                </a:extLst>
              </p:cNvPr>
              <p:cNvSpPr/>
              <p:nvPr/>
            </p:nvSpPr>
            <p:spPr>
              <a:xfrm>
                <a:off x="10353952" y="5683858"/>
                <a:ext cx="198782" cy="397564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571500 w 1143000"/>
                  <a:gd name="connsiteY1" fmla="*/ 0 h 1143000"/>
                  <a:gd name="connsiteX2" fmla="*/ 571500 w 1143000"/>
                  <a:gd name="connsiteY2" fmla="*/ 0 h 1143000"/>
                  <a:gd name="connsiteX3" fmla="*/ 1143000 w 1143000"/>
                  <a:gd name="connsiteY3" fmla="*/ 571500 h 1143000"/>
                  <a:gd name="connsiteX4" fmla="*/ 1143000 w 1143000"/>
                  <a:gd name="connsiteY4" fmla="*/ 571500 h 1143000"/>
                  <a:gd name="connsiteX5" fmla="*/ 571500 w 1143000"/>
                  <a:gd name="connsiteY5" fmla="*/ 1143000 h 1143000"/>
                  <a:gd name="connsiteX6" fmla="*/ 571500 w 1143000"/>
                  <a:gd name="connsiteY6" fmla="*/ 1143000 h 1143000"/>
                  <a:gd name="connsiteX7" fmla="*/ 0 w 1143000"/>
                  <a:gd name="connsiteY7" fmla="*/ 571500 h 1143000"/>
                  <a:gd name="connsiteX0" fmla="*/ 0 w 1143000"/>
                  <a:gd name="connsiteY0" fmla="*/ 571500 h 1143000"/>
                  <a:gd name="connsiteX1" fmla="*/ 571500 w 1143000"/>
                  <a:gd name="connsiteY1" fmla="*/ 0 h 1143000"/>
                  <a:gd name="connsiteX2" fmla="*/ 571500 w 1143000"/>
                  <a:gd name="connsiteY2" fmla="*/ 0 h 1143000"/>
                  <a:gd name="connsiteX3" fmla="*/ 1143000 w 1143000"/>
                  <a:gd name="connsiteY3" fmla="*/ 571500 h 1143000"/>
                  <a:gd name="connsiteX4" fmla="*/ 1143000 w 1143000"/>
                  <a:gd name="connsiteY4" fmla="*/ 571500 h 1143000"/>
                  <a:gd name="connsiteX5" fmla="*/ 571500 w 1143000"/>
                  <a:gd name="connsiteY5" fmla="*/ 1143000 h 1143000"/>
                  <a:gd name="connsiteX6" fmla="*/ 571500 w 1143000"/>
                  <a:gd name="connsiteY6" fmla="*/ 1143000 h 1143000"/>
                  <a:gd name="connsiteX7" fmla="*/ 91440 w 1143000"/>
                  <a:gd name="connsiteY7" fmla="*/ 662940 h 1143000"/>
                  <a:gd name="connsiteX0" fmla="*/ 0 w 1143000"/>
                  <a:gd name="connsiteY0" fmla="*/ 571500 h 1143000"/>
                  <a:gd name="connsiteX1" fmla="*/ 571500 w 1143000"/>
                  <a:gd name="connsiteY1" fmla="*/ 0 h 1143000"/>
                  <a:gd name="connsiteX2" fmla="*/ 571500 w 1143000"/>
                  <a:gd name="connsiteY2" fmla="*/ 0 h 1143000"/>
                  <a:gd name="connsiteX3" fmla="*/ 1143000 w 1143000"/>
                  <a:gd name="connsiteY3" fmla="*/ 571500 h 1143000"/>
                  <a:gd name="connsiteX4" fmla="*/ 1143000 w 1143000"/>
                  <a:gd name="connsiteY4" fmla="*/ 571500 h 1143000"/>
                  <a:gd name="connsiteX5" fmla="*/ 571500 w 1143000"/>
                  <a:gd name="connsiteY5" fmla="*/ 1143000 h 1143000"/>
                  <a:gd name="connsiteX6" fmla="*/ 571500 w 1143000"/>
                  <a:gd name="connsiteY6" fmla="*/ 1143000 h 1143000"/>
                  <a:gd name="connsiteX0" fmla="*/ 0 w 571500"/>
                  <a:gd name="connsiteY0" fmla="*/ 0 h 1143000"/>
                  <a:gd name="connsiteX1" fmla="*/ 0 w 571500"/>
                  <a:gd name="connsiteY1" fmla="*/ 0 h 1143000"/>
                  <a:gd name="connsiteX2" fmla="*/ 571500 w 571500"/>
                  <a:gd name="connsiteY2" fmla="*/ 571500 h 1143000"/>
                  <a:gd name="connsiteX3" fmla="*/ 571500 w 571500"/>
                  <a:gd name="connsiteY3" fmla="*/ 571500 h 1143000"/>
                  <a:gd name="connsiteX4" fmla="*/ 0 w 571500"/>
                  <a:gd name="connsiteY4" fmla="*/ 1143000 h 1143000"/>
                  <a:gd name="connsiteX5" fmla="*/ 0 w 571500"/>
                  <a:gd name="connsiteY5" fmla="*/ 1143000 h 114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0" h="114300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315631"/>
                      <a:pt x="255869" y="571500"/>
                      <a:pt x="571500" y="571500"/>
                    </a:cubicBezTo>
                    <a:lnTo>
                      <a:pt x="571500" y="571500"/>
                    </a:lnTo>
                    <a:cubicBezTo>
                      <a:pt x="255869" y="571500"/>
                      <a:pt x="0" y="827369"/>
                      <a:pt x="0" y="1143000"/>
                    </a:cubicBezTo>
                    <a:lnTo>
                      <a:pt x="0" y="1143000"/>
                    </a:lnTo>
                  </a:path>
                </a:pathLst>
              </a:custGeom>
              <a:noFill/>
              <a:ln w="19050">
                <a:solidFill>
                  <a:srgbClr val="324A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Plaque 3">
              <a:extLst>
                <a:ext uri="{FF2B5EF4-FFF2-40B4-BE49-F238E27FC236}">
                  <a16:creationId xmlns:a16="http://schemas.microsoft.com/office/drawing/2014/main" id="{FF497AE7-7F55-44D2-B67A-1DF7226D6BBA}"/>
                </a:ext>
              </a:extLst>
            </p:cNvPr>
            <p:cNvSpPr/>
            <p:nvPr/>
          </p:nvSpPr>
          <p:spPr>
            <a:xfrm flipH="1">
              <a:off x="12193588" y="6659218"/>
              <a:ext cx="198782" cy="397564"/>
            </a:xfrm>
            <a:custGeom>
              <a:avLst/>
              <a:gdLst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7" fmla="*/ 0 w 1143000"/>
                <a:gd name="connsiteY7" fmla="*/ 571500 h 1143000"/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7" fmla="*/ 91440 w 1143000"/>
                <a:gd name="connsiteY7" fmla="*/ 662940 h 1143000"/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0" fmla="*/ 0 w 571500"/>
                <a:gd name="connsiteY0" fmla="*/ 0 h 1143000"/>
                <a:gd name="connsiteX1" fmla="*/ 0 w 571500"/>
                <a:gd name="connsiteY1" fmla="*/ 0 h 1143000"/>
                <a:gd name="connsiteX2" fmla="*/ 571500 w 571500"/>
                <a:gd name="connsiteY2" fmla="*/ 571500 h 1143000"/>
                <a:gd name="connsiteX3" fmla="*/ 571500 w 571500"/>
                <a:gd name="connsiteY3" fmla="*/ 571500 h 1143000"/>
                <a:gd name="connsiteX4" fmla="*/ 0 w 571500"/>
                <a:gd name="connsiteY4" fmla="*/ 1143000 h 1143000"/>
                <a:gd name="connsiteX5" fmla="*/ 0 w 571500"/>
                <a:gd name="connsiteY5" fmla="*/ 114300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" h="1143000">
                  <a:moveTo>
                    <a:pt x="0" y="0"/>
                  </a:moveTo>
                  <a:lnTo>
                    <a:pt x="0" y="0"/>
                  </a:lnTo>
                  <a:cubicBezTo>
                    <a:pt x="0" y="315631"/>
                    <a:pt x="255869" y="571500"/>
                    <a:pt x="571500" y="571500"/>
                  </a:cubicBezTo>
                  <a:lnTo>
                    <a:pt x="571500" y="571500"/>
                  </a:lnTo>
                  <a:cubicBezTo>
                    <a:pt x="255869" y="571500"/>
                    <a:pt x="0" y="827369"/>
                    <a:pt x="0" y="1143000"/>
                  </a:cubicBezTo>
                  <a:lnTo>
                    <a:pt x="0" y="1143000"/>
                  </a:lnTo>
                </a:path>
              </a:pathLst>
            </a:custGeom>
            <a:noFill/>
            <a:ln w="19050">
              <a:solidFill>
                <a:srgbClr val="324A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A1029B-9ECA-4953-9473-FE32D870B86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0" b="0" i="0" u="none" strike="noStrike" kern="1200" cap="none" spc="0" normalizeH="0" baseline="0" noProof="0" dirty="0">
                <a:ln>
                  <a:noFill/>
                </a:ln>
                <a:solidFill>
                  <a:srgbClr val="F1EAE0"/>
                </a:solidFill>
                <a:effectLst/>
                <a:uLnTx/>
                <a:uFillTx/>
                <a:latin typeface="David Libre" panose="00000500000000000000" pitchFamily="2" charset="-79"/>
                <a:ea typeface="+mn-ea"/>
                <a:cs typeface="David Libre" panose="00000500000000000000" pitchFamily="2" charset="-79"/>
              </a:rPr>
              <a:t>Competitive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0" b="0" i="0" u="none" strike="noStrike" kern="1200" cap="none" spc="0" normalizeH="0" baseline="0" noProof="0" dirty="0">
                <a:ln>
                  <a:noFill/>
                </a:ln>
                <a:solidFill>
                  <a:srgbClr val="F1EAE0"/>
                </a:solidFill>
                <a:effectLst/>
                <a:uLnTx/>
                <a:uFillTx/>
                <a:latin typeface="David Libre" panose="00000500000000000000" pitchFamily="2" charset="-79"/>
                <a:ea typeface="+mn-ea"/>
                <a:cs typeface="David Libre" panose="00000500000000000000" pitchFamily="2" charset="-79"/>
              </a:rPr>
              <a:t>Landscape</a:t>
            </a:r>
          </a:p>
        </p:txBody>
      </p:sp>
    </p:spTree>
    <p:extLst>
      <p:ext uri="{BB962C8B-B14F-4D97-AF65-F5344CB8AC3E}">
        <p14:creationId xmlns:p14="http://schemas.microsoft.com/office/powerpoint/2010/main" val="190064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4A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AFFB7B03-DA89-49C1-A036-CBFB2C2C58DB}"/>
              </a:ext>
            </a:extLst>
          </p:cNvPr>
          <p:cNvSpPr/>
          <p:nvPr/>
        </p:nvSpPr>
        <p:spPr>
          <a:xfrm>
            <a:off x="8876272" y="2718050"/>
            <a:ext cx="7714631" cy="9359900"/>
          </a:xfrm>
          <a:prstGeom prst="round2SameRect">
            <a:avLst>
              <a:gd name="adj1" fmla="val 50000"/>
              <a:gd name="adj2" fmla="val 0"/>
            </a:avLst>
          </a:prstGeom>
          <a:noFill/>
          <a:ln>
            <a:solidFill>
              <a:srgbClr val="5370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938AC6-802C-4EE3-8778-4582F24C11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F1EAE0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>
                <a:solidFill>
                  <a:srgbClr val="F1EAE0"/>
                </a:solidFill>
              </a:rPr>
              <a:pPr/>
              <a:t>13</a:t>
            </a:fld>
            <a:endParaRPr lang="en-US" dirty="0">
              <a:solidFill>
                <a:srgbClr val="F1EAE0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636D6B-6429-4B97-A91A-14421A38D8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0" i="0" u="none" strike="noStrike" kern="1200" cap="none" spc="0" normalizeH="0" baseline="0" noProof="0" dirty="0" err="1">
                <a:ln>
                  <a:noFill/>
                </a:ln>
                <a:solidFill>
                  <a:srgbClr val="F1EAE0"/>
                </a:solidFill>
                <a:effectLst/>
                <a:uLnTx/>
                <a:uFillTx/>
                <a:latin typeface="David Libre" panose="00000500000000000000" pitchFamily="2" charset="-79"/>
                <a:ea typeface="+mn-ea"/>
                <a:cs typeface="David Libre" panose="00000500000000000000" pitchFamily="2" charset="-79"/>
              </a:rPr>
              <a:t>Sabbini</a:t>
            </a: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srgbClr val="F1EAE0"/>
                </a:solidFill>
                <a:effectLst/>
                <a:uLnTx/>
                <a:uFillTx/>
                <a:latin typeface="David Libre" panose="00000500000000000000" pitchFamily="2" charset="-79"/>
                <a:ea typeface="+mn-ea"/>
                <a:cs typeface="David Libre" panose="00000500000000000000" pitchFamily="2" charset="-79"/>
              </a:rPr>
              <a:t> Creative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999F4F-BB8B-450E-AAA5-71E4A15FC19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500" dirty="0" err="1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Sabbini</a:t>
            </a:r>
            <a:r>
              <a:rPr lang="en-US" sz="3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 Creative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B8F00EE-5CB4-4B4E-BDD6-B2D128B09E58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9696112" cy="0"/>
          </a:xfrm>
          <a:prstGeom prst="line">
            <a:avLst/>
          </a:prstGeom>
          <a:ln w="19050">
            <a:solidFill>
              <a:srgbClr val="F1EA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89E5A8-0BA0-48A4-BB77-E0ADB04AB97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621288" y="1294130"/>
            <a:ext cx="19143786" cy="2246400"/>
          </a:xfrm>
        </p:spPr>
        <p:txBody>
          <a:bodyPr/>
          <a:lstStyle/>
          <a:p>
            <a:r>
              <a:rPr lang="en-US" sz="140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Go to Market Strategy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9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>
            <a:extLst>
              <a:ext uri="{FF2B5EF4-FFF2-40B4-BE49-F238E27FC236}">
                <a16:creationId xmlns:a16="http://schemas.microsoft.com/office/drawing/2014/main" id="{D0AF851C-9F6C-4368-BC2A-C828F674E357}"/>
              </a:ext>
            </a:extLst>
          </p:cNvPr>
          <p:cNvSpPr/>
          <p:nvPr/>
        </p:nvSpPr>
        <p:spPr>
          <a:xfrm>
            <a:off x="11627713" y="3612946"/>
            <a:ext cx="2966079" cy="1654333"/>
          </a:xfrm>
          <a:prstGeom prst="ellipse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F2B8CD9-0859-44BF-AF91-51D6DF1B04DE}"/>
              </a:ext>
            </a:extLst>
          </p:cNvPr>
          <p:cNvSpPr/>
          <p:nvPr/>
        </p:nvSpPr>
        <p:spPr>
          <a:xfrm>
            <a:off x="17893164" y="3612946"/>
            <a:ext cx="2966079" cy="1654333"/>
          </a:xfrm>
          <a:prstGeom prst="ellipse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81C8F28-4D7D-4FE6-AABF-D06FB6E3A3DC}"/>
              </a:ext>
            </a:extLst>
          </p:cNvPr>
          <p:cNvSpPr/>
          <p:nvPr/>
        </p:nvSpPr>
        <p:spPr>
          <a:xfrm>
            <a:off x="11627713" y="7857741"/>
            <a:ext cx="2966079" cy="1654333"/>
          </a:xfrm>
          <a:prstGeom prst="ellipse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C6E5D73-BBE1-4971-B055-0FEBD3B40FE5}"/>
              </a:ext>
            </a:extLst>
          </p:cNvPr>
          <p:cNvSpPr/>
          <p:nvPr/>
        </p:nvSpPr>
        <p:spPr>
          <a:xfrm>
            <a:off x="17893164" y="7857741"/>
            <a:ext cx="2966079" cy="1654333"/>
          </a:xfrm>
          <a:prstGeom prst="ellipse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3ECE1FA7-88B8-47A7-8E04-4A0937C9DF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1010AF14-98E0-4442-80AD-EFA42E2DF26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4EC066D3-AB5D-4A39-A026-20408E2CA85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Objective &amp; KPIs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1ECE4FF1-5E62-4314-970B-35B134CF41F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Create targeted campaigns to break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intonew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 market segments</a:t>
            </a:r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A82B4D6C-FD86-4D30-9153-283F7ECEB6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algn="ctr"/>
            <a:r>
              <a:rPr lang="en-US" sz="3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Company Goals</a:t>
            </a:r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18A97973-C7A9-4291-A573-6A6A2342A1D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algn="ctr"/>
            <a:r>
              <a:rPr lang="en-US" sz="3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Marketing Objective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E7DF014B-E447-4CAD-B4FB-D2C54AD836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KPSIs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D8AA6FE9-887E-4102-B736-14376903046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Increase in paying fun and sad pugs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5F5CD1D1-D655-483C-9680-1192760CCD5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Make more money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309DDCA6-BF1E-488D-A0FA-1976259A3EA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Increase users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34C0400-0A7A-42D8-8899-47365A91563B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9696112" cy="0"/>
          </a:xfrm>
          <a:prstGeom prst="line">
            <a:avLst/>
          </a:prstGeom>
          <a:ln w="19050">
            <a:solidFill>
              <a:srgbClr val="324A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1504C6CB-E3B2-49F9-974C-817DC83362F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Plan</a:t>
            </a:r>
          </a:p>
        </p:txBody>
      </p:sp>
    </p:spTree>
    <p:extLst>
      <p:ext uri="{BB962C8B-B14F-4D97-AF65-F5344CB8AC3E}">
        <p14:creationId xmlns:p14="http://schemas.microsoft.com/office/powerpoint/2010/main" val="257787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8972B8B2-AAB6-43D8-81B4-05EFE271C7EC}"/>
              </a:ext>
            </a:extLst>
          </p:cNvPr>
          <p:cNvSpPr/>
          <p:nvPr/>
        </p:nvSpPr>
        <p:spPr>
          <a:xfrm>
            <a:off x="14292614" y="-26400"/>
            <a:ext cx="10094561" cy="13742400"/>
          </a:xfrm>
          <a:prstGeom prst="rect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50F7FE6-D0D8-4B95-B1E2-9C5DFCB1A86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>
                <a:solidFill>
                  <a:srgbClr val="F1EAE0"/>
                </a:solidFill>
              </a:rPr>
              <a:pPr/>
              <a:t>15</a:t>
            </a:fld>
            <a:endParaRPr lang="en-US" dirty="0">
              <a:solidFill>
                <a:srgbClr val="F1EAE0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22ACB7F-B104-4F1A-AD20-6A06828985A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7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Antonio </a:t>
            </a:r>
            <a:r>
              <a:rPr lang="en-US" sz="7500" dirty="0" err="1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Vesarra</a:t>
            </a:r>
            <a:endParaRPr lang="en-US" sz="7500" dirty="0">
              <a:solidFill>
                <a:srgbClr val="F1EAE0"/>
              </a:solidFill>
              <a:latin typeface="David Libre" panose="00000500000000000000" pitchFamily="2" charset="-79"/>
              <a:cs typeface="David Libre" panose="00000500000000000000" pitchFamily="2" charset="-79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AE5A5BD-7E08-4B45-B09E-C4E11316CF5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Single, independent male in his late 20s. Ambitious creative, started his own clothing line as a teen.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0AC258B-556B-4908-A927-787DE390E8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About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AB842FF-616D-463C-9BAC-33C2D555B5C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Personality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2168268-1B02-4905-ABFD-CB7E5382F49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Wants &amp; Needs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A58E3AE-C2D6-40FF-8353-53E20F159FD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Millwood considers himself an introvert, but enjoys going out with friends after a long week. Owning his own business is exhausting and he likes to celebrate goals on weekends.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6DC1E8-0BA9-41DD-AFA1-45082FE83F6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Describe how your product or service will fulfil your target market's wants and needs. What will your business offer that current competitors do not?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69442FA-F7F9-4BAF-BE91-BA6E96D89AC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BUYER PERSONA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E09E889-F0E8-4650-9979-0D61D0FEF141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0184836" cy="0"/>
          </a:xfrm>
          <a:prstGeom prst="line">
            <a:avLst/>
          </a:prstGeom>
          <a:ln w="19050">
            <a:solidFill>
              <a:srgbClr val="324A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224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0E9941-127D-4F42-A88A-0ED66492072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Brand &amp; Product Positioning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A3A149-8451-4497-AB64-B88A6B924D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Where do we want the market to be? Describe it in a concise sentence or two.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2A5F6D0-CD7D-4098-A598-6CE0C5EFF5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Now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E55620-3274-40AD-A915-86201991366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Future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D7161E5-AC8A-4B52-AF47-21A8680CBD5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324A32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Extra explanation ?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324A32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Type a note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6F01488-71C5-4770-BAB2-95B6A564888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Where do we want the market to be? Describe it in a concise sentence or two.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E382BF5-6212-4657-A3D7-C0046368DDB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324A32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Extra explanation ?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324A32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Type a note here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34C0400-0A7A-42D8-8899-47365A91563B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9696112" cy="0"/>
          </a:xfrm>
          <a:prstGeom prst="line">
            <a:avLst/>
          </a:prstGeom>
          <a:ln w="19050">
            <a:solidFill>
              <a:srgbClr val="324A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Oval 107">
            <a:extLst>
              <a:ext uri="{FF2B5EF4-FFF2-40B4-BE49-F238E27FC236}">
                <a16:creationId xmlns:a16="http://schemas.microsoft.com/office/drawing/2014/main" id="{E024DD27-0D5C-40BB-A76F-644D8A42CA2D}"/>
              </a:ext>
            </a:extLst>
          </p:cNvPr>
          <p:cNvSpPr/>
          <p:nvPr/>
        </p:nvSpPr>
        <p:spPr>
          <a:xfrm>
            <a:off x="13969124" y="3270974"/>
            <a:ext cx="8305090" cy="8305090"/>
          </a:xfrm>
          <a:prstGeom prst="ellipse">
            <a:avLst/>
          </a:prstGeom>
          <a:noFill/>
          <a:ln>
            <a:solidFill>
              <a:srgbClr val="324A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06644018-99B0-405E-AC2C-EDEE3CDF0B06}"/>
              </a:ext>
            </a:extLst>
          </p:cNvPr>
          <p:cNvSpPr/>
          <p:nvPr/>
        </p:nvSpPr>
        <p:spPr>
          <a:xfrm>
            <a:off x="7115068" y="3270974"/>
            <a:ext cx="8305090" cy="8305090"/>
          </a:xfrm>
          <a:prstGeom prst="ellipse">
            <a:avLst/>
          </a:prstGeom>
          <a:noFill/>
          <a:ln>
            <a:solidFill>
              <a:srgbClr val="324A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2F270A9F-D9D7-48A9-9910-CD51AB7B2367}"/>
              </a:ext>
            </a:extLst>
          </p:cNvPr>
          <p:cNvGrpSpPr/>
          <p:nvPr/>
        </p:nvGrpSpPr>
        <p:grpSpPr>
          <a:xfrm>
            <a:off x="14221256" y="7224737"/>
            <a:ext cx="946771" cy="397564"/>
            <a:chOff x="9605963" y="5683858"/>
            <a:chExt cx="946771" cy="397564"/>
          </a:xfrm>
        </p:grpSpPr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519420D9-7B8F-4387-8087-802071E72D20}"/>
                </a:ext>
              </a:extLst>
            </p:cNvPr>
            <p:cNvCxnSpPr>
              <a:cxnSpLocks/>
            </p:cNvCxnSpPr>
            <p:nvPr/>
          </p:nvCxnSpPr>
          <p:spPr>
            <a:xfrm>
              <a:off x="9605963" y="5882640"/>
              <a:ext cx="946771" cy="0"/>
            </a:xfrm>
            <a:prstGeom prst="line">
              <a:avLst/>
            </a:prstGeom>
            <a:ln w="19050">
              <a:solidFill>
                <a:srgbClr val="324A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Plaque 3">
              <a:extLst>
                <a:ext uri="{FF2B5EF4-FFF2-40B4-BE49-F238E27FC236}">
                  <a16:creationId xmlns:a16="http://schemas.microsoft.com/office/drawing/2014/main" id="{E92C34C2-D790-4382-A16F-770B080DCE08}"/>
                </a:ext>
              </a:extLst>
            </p:cNvPr>
            <p:cNvSpPr/>
            <p:nvPr/>
          </p:nvSpPr>
          <p:spPr>
            <a:xfrm>
              <a:off x="10353952" y="5683858"/>
              <a:ext cx="198782" cy="397564"/>
            </a:xfrm>
            <a:custGeom>
              <a:avLst/>
              <a:gdLst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7" fmla="*/ 0 w 1143000"/>
                <a:gd name="connsiteY7" fmla="*/ 571500 h 1143000"/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7" fmla="*/ 91440 w 1143000"/>
                <a:gd name="connsiteY7" fmla="*/ 662940 h 1143000"/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0" fmla="*/ 0 w 571500"/>
                <a:gd name="connsiteY0" fmla="*/ 0 h 1143000"/>
                <a:gd name="connsiteX1" fmla="*/ 0 w 571500"/>
                <a:gd name="connsiteY1" fmla="*/ 0 h 1143000"/>
                <a:gd name="connsiteX2" fmla="*/ 571500 w 571500"/>
                <a:gd name="connsiteY2" fmla="*/ 571500 h 1143000"/>
                <a:gd name="connsiteX3" fmla="*/ 571500 w 571500"/>
                <a:gd name="connsiteY3" fmla="*/ 571500 h 1143000"/>
                <a:gd name="connsiteX4" fmla="*/ 0 w 571500"/>
                <a:gd name="connsiteY4" fmla="*/ 1143000 h 1143000"/>
                <a:gd name="connsiteX5" fmla="*/ 0 w 571500"/>
                <a:gd name="connsiteY5" fmla="*/ 114300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" h="1143000">
                  <a:moveTo>
                    <a:pt x="0" y="0"/>
                  </a:moveTo>
                  <a:lnTo>
                    <a:pt x="0" y="0"/>
                  </a:lnTo>
                  <a:cubicBezTo>
                    <a:pt x="0" y="315631"/>
                    <a:pt x="255869" y="571500"/>
                    <a:pt x="571500" y="571500"/>
                  </a:cubicBezTo>
                  <a:lnTo>
                    <a:pt x="571500" y="571500"/>
                  </a:lnTo>
                  <a:cubicBezTo>
                    <a:pt x="255869" y="571500"/>
                    <a:pt x="0" y="827369"/>
                    <a:pt x="0" y="1143000"/>
                  </a:cubicBezTo>
                  <a:lnTo>
                    <a:pt x="0" y="1143000"/>
                  </a:lnTo>
                </a:path>
              </a:pathLst>
            </a:custGeom>
            <a:noFill/>
            <a:ln w="19050">
              <a:solidFill>
                <a:srgbClr val="324A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131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1C091EC-1E33-4B41-A18D-240CA8FCF9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Rectangle: Top Corners Rounded 24">
            <a:extLst>
              <a:ext uri="{FF2B5EF4-FFF2-40B4-BE49-F238E27FC236}">
                <a16:creationId xmlns:a16="http://schemas.microsoft.com/office/drawing/2014/main" id="{9EDF5AFE-C262-4745-8EC5-292CFBEB6D2F}"/>
              </a:ext>
            </a:extLst>
          </p:cNvPr>
          <p:cNvSpPr/>
          <p:nvPr/>
        </p:nvSpPr>
        <p:spPr>
          <a:xfrm>
            <a:off x="13238626" y="6804732"/>
            <a:ext cx="5445988" cy="577779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537054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>
                <a:solidFill>
                  <a:srgbClr val="537054"/>
                </a:solidFill>
              </a:rPr>
              <a:pPr/>
              <a:t>17</a:t>
            </a:fld>
            <a:endParaRPr lang="en-US" dirty="0">
              <a:solidFill>
                <a:srgbClr val="537054"/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354C31-592B-4D8D-8F9B-17897EBF6D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8DFF827-C894-4ED4-AD58-D66AC6A302D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0A7FB69C-9951-47C1-88E5-C244A2618E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Key Project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89C909D-0A11-4DA4-9E55-7E413432477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Add a quick description of the project or initiative here. We'll dive deeper into the details in the following slide.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4BBFF110-124E-4D6B-BAB7-DC42E3F7AF4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Project Brief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B385FB5-D91A-490B-BA99-50DEDB3F26CC}"/>
              </a:ext>
            </a:extLst>
          </p:cNvPr>
          <p:cNvCxnSpPr>
            <a:cxnSpLocks/>
          </p:cNvCxnSpPr>
          <p:nvPr/>
        </p:nvCxnSpPr>
        <p:spPr>
          <a:xfrm flipH="1">
            <a:off x="3767138" y="13109574"/>
            <a:ext cx="19551650" cy="0"/>
          </a:xfrm>
          <a:prstGeom prst="line">
            <a:avLst/>
          </a:prstGeom>
          <a:ln w="19050">
            <a:solidFill>
              <a:srgbClr val="5370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90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B385FB5-D91A-490B-BA99-50DEDB3F26CC}"/>
              </a:ext>
            </a:extLst>
          </p:cNvPr>
          <p:cNvCxnSpPr>
            <a:cxnSpLocks/>
          </p:cNvCxnSpPr>
          <p:nvPr/>
        </p:nvCxnSpPr>
        <p:spPr>
          <a:xfrm flipH="1">
            <a:off x="3767138" y="13109574"/>
            <a:ext cx="19551650" cy="0"/>
          </a:xfrm>
          <a:prstGeom prst="line">
            <a:avLst/>
          </a:prstGeom>
          <a:ln w="19050">
            <a:solidFill>
              <a:srgbClr val="5370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F277A6E-09E5-4622-8A31-66E9ED6767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3F92D0-9B8F-4E65-90FA-517EC676C49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521537-186B-463D-B93D-BC15F56C791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537054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>
                <a:solidFill>
                  <a:srgbClr val="537054"/>
                </a:solidFill>
              </a:rPr>
              <a:pPr/>
              <a:t>18</a:t>
            </a:fld>
            <a:endParaRPr lang="en-US" dirty="0">
              <a:solidFill>
                <a:srgbClr val="537054"/>
              </a:solidFill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FE78137-BFC8-47E4-B04D-EF9208B7617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Add a quick description of the project or initiative here. We'll dive deeper into the details in the following slide.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B0C72FD-62F3-4748-9FB8-45E1F2F800B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Monochrome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FDF0767-DA99-4BE0-ABBE-8B3581CF5A6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500" dirty="0" err="1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Introverte</a:t>
            </a:r>
            <a:endParaRPr lang="en-US" sz="3500" dirty="0">
              <a:solidFill>
                <a:srgbClr val="324A32"/>
              </a:solidFill>
              <a:latin typeface="David Libre" panose="00000500000000000000" pitchFamily="2" charset="-79"/>
              <a:cs typeface="David Libre" panose="00000500000000000000" pitchFamily="2" charset="-79"/>
            </a:endParaRP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FB7E705-A9C0-421B-A913-CD5CA11E703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Eva Green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62F9D4AF-2069-44A9-ADF7-2DC71450099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Add a quick description of the project or initiative here. We'll dive deeper into the details in the following slide.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69D67CF-9932-4F23-B464-768FCC26F8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Add a quick description of the project or initiative here. We'll dive deeper into the details in the following slide.</a:t>
            </a:r>
          </a:p>
        </p:txBody>
      </p:sp>
    </p:spTree>
    <p:extLst>
      <p:ext uri="{BB962C8B-B14F-4D97-AF65-F5344CB8AC3E}">
        <p14:creationId xmlns:p14="http://schemas.microsoft.com/office/powerpoint/2010/main" val="321458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CFF0284-CBCA-4235-9FF6-F12DF940FF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3782C18-4C90-4FD2-B30C-4A87353947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F033802-8DCD-4B26-871F-C078F1F51B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CC2A8C84-D1F4-496A-B4C1-1D61153BB7C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Jule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8E7D8D5-496D-4B9F-81D6-457865A972D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 err="1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Beaute</a:t>
            </a:r>
            <a:endParaRPr lang="en-US" sz="7500" dirty="0">
              <a:solidFill>
                <a:srgbClr val="324A32"/>
              </a:solidFill>
              <a:latin typeface="David Libre" panose="00000500000000000000" pitchFamily="2" charset="-79"/>
              <a:cs typeface="David Libre" panose="00000500000000000000" pitchFamily="2" charset="-79"/>
            </a:endParaRP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CFE6FFA-3113-40B6-B0BC-81DBF85F9BA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December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6B6B0DC3-0ADE-4D39-9BAE-D7366D72719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Green Leaf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3141CFB2-F41F-4F44-824B-5B0CB82DBFA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October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96E6366-81AA-4826-BFC8-671DC99119E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 err="1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Velvette</a:t>
            </a:r>
            <a:endParaRPr lang="en-US" sz="7500" dirty="0">
              <a:solidFill>
                <a:srgbClr val="324A32"/>
              </a:solidFill>
              <a:latin typeface="David Libre" panose="00000500000000000000" pitchFamily="2" charset="-79"/>
              <a:cs typeface="David Libre" panose="00000500000000000000" pitchFamily="2" charset="-79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34C0400-0A7A-42D8-8899-47365A91563B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9696112" cy="0"/>
          </a:xfrm>
          <a:prstGeom prst="line">
            <a:avLst/>
          </a:prstGeom>
          <a:ln w="19050">
            <a:solidFill>
              <a:srgbClr val="324A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80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548FB0A-2965-4E8E-B7D9-5AF8665C27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5228DA0-C29E-470F-AF71-0E8D487A08E9}"/>
              </a:ext>
            </a:extLst>
          </p:cNvPr>
          <p:cNvSpPr/>
          <p:nvPr/>
        </p:nvSpPr>
        <p:spPr>
          <a:xfrm>
            <a:off x="19004639" y="4985217"/>
            <a:ext cx="3269574" cy="3269572"/>
          </a:xfrm>
          <a:prstGeom prst="ellipse">
            <a:avLst/>
          </a:prstGeom>
          <a:solidFill>
            <a:srgbClr val="F1E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02DE4EF-0870-4B37-A8A3-33ABBC2248B8}"/>
              </a:ext>
            </a:extLst>
          </p:cNvPr>
          <p:cNvSpPr/>
          <p:nvPr/>
        </p:nvSpPr>
        <p:spPr>
          <a:xfrm>
            <a:off x="2147887" y="4985217"/>
            <a:ext cx="15550177" cy="3269572"/>
          </a:xfrm>
          <a:prstGeom prst="roundRect">
            <a:avLst>
              <a:gd name="adj" fmla="val 50000"/>
            </a:avLst>
          </a:prstGeom>
          <a:solidFill>
            <a:srgbClr val="F1E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F1EAE0"/>
                </a:solidFill>
                <a:ea typeface="Inter" panose="020B0502030000000004" pitchFamily="34" charset="0"/>
              </a:rPr>
              <a:t>www.visuelcolonie.co</a:t>
            </a:r>
            <a:endParaRPr lang="en-US" dirty="0">
              <a:solidFill>
                <a:srgbClr val="F1EAE0"/>
              </a:solidFill>
              <a:ea typeface="Inter" panose="020B0502030000000004" pitchFamily="34" charset="0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>
                <a:solidFill>
                  <a:srgbClr val="F1EAE0"/>
                </a:solidFill>
              </a:rPr>
              <a:pPr/>
              <a:t>2</a:t>
            </a:fld>
            <a:endParaRPr lang="en-US" dirty="0">
              <a:solidFill>
                <a:srgbClr val="F1EAE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205D46A-E637-4707-A571-B99765760B1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7500" dirty="0" err="1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Sabbini</a:t>
            </a:r>
            <a:r>
              <a:rPr lang="en-US" sz="7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 Marketing Strategy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879A43D-ED73-4017-90A2-3C93D883317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cs typeface="David Libre" panose="00000500000000000000" pitchFamily="2" charset="-79"/>
              </a:rPr>
              <a:t>08 / 21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A555952-A68C-4CE1-9E9B-9DC4E8D8E637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9696112" cy="0"/>
          </a:xfrm>
          <a:prstGeom prst="line">
            <a:avLst/>
          </a:prstGeom>
          <a:ln w="19050">
            <a:solidFill>
              <a:srgbClr val="F1EA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827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B385FB5-D91A-490B-BA99-50DEDB3F26CC}"/>
              </a:ext>
            </a:extLst>
          </p:cNvPr>
          <p:cNvCxnSpPr>
            <a:cxnSpLocks/>
          </p:cNvCxnSpPr>
          <p:nvPr/>
        </p:nvCxnSpPr>
        <p:spPr>
          <a:xfrm flipH="1">
            <a:off x="3767138" y="13109574"/>
            <a:ext cx="19551650" cy="0"/>
          </a:xfrm>
          <a:prstGeom prst="line">
            <a:avLst/>
          </a:prstGeom>
          <a:ln w="19050">
            <a:solidFill>
              <a:srgbClr val="5370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196E7F7-ECE4-4515-B810-EDF25D40F4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537054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>
                <a:solidFill>
                  <a:srgbClr val="537054"/>
                </a:solidFill>
              </a:rPr>
              <a:pPr/>
              <a:t>20</a:t>
            </a:fld>
            <a:endParaRPr lang="en-US" dirty="0">
              <a:solidFill>
                <a:srgbClr val="537054"/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874DA9-D8C7-4F0A-8553-517261E8CD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8647F55-FA37-4481-A03A-9F4B397BBFA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2A390B92-090E-44F7-B252-88937180746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Key Project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6A4CAB2C-221F-4DF1-BAEB-FC3145C2F4F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Add a quick description of the project or initiative here. We'll dive deeper into the details in the following slide.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780B5D7-91EC-4989-A050-24F95515254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Project Brief</a:t>
            </a:r>
          </a:p>
        </p:txBody>
      </p:sp>
    </p:spTree>
    <p:extLst>
      <p:ext uri="{BB962C8B-B14F-4D97-AF65-F5344CB8AC3E}">
        <p14:creationId xmlns:p14="http://schemas.microsoft.com/office/powerpoint/2010/main" val="301495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3D199D5-5BF0-4331-9ADB-DD11F7D038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537054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>
                <a:solidFill>
                  <a:srgbClr val="537054"/>
                </a:solidFill>
              </a:rPr>
              <a:pPr/>
              <a:t>21</a:t>
            </a:fld>
            <a:endParaRPr lang="en-US" dirty="0">
              <a:solidFill>
                <a:srgbClr val="537054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154D786-1295-4001-A549-D0D0563FA67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7422843-FC49-4CC8-BA35-B608C2EC8A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B385FB5-D91A-490B-BA99-50DEDB3F26CC}"/>
              </a:ext>
            </a:extLst>
          </p:cNvPr>
          <p:cNvCxnSpPr>
            <a:cxnSpLocks/>
          </p:cNvCxnSpPr>
          <p:nvPr/>
        </p:nvCxnSpPr>
        <p:spPr>
          <a:xfrm flipH="1">
            <a:off x="3767138" y="13109574"/>
            <a:ext cx="19551650" cy="0"/>
          </a:xfrm>
          <a:prstGeom prst="line">
            <a:avLst/>
          </a:prstGeom>
          <a:ln w="19050">
            <a:solidFill>
              <a:srgbClr val="5370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1D68789-0736-486A-84BF-F0C9A7E6D11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Inner Peace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ACA8F8A-A1C3-4D46-84A5-373C8BA0507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December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A1294B2B-BE79-4341-9BE1-2422F6E67B9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Vintage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5239BBB-1FB7-43B6-9DB5-745A91F3A6E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December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C59724E-BB37-49BD-9E50-86CC73DC3A1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Secret Grace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28490F54-D706-4B5A-84BD-5CCCBE1709F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December</a:t>
            </a:r>
          </a:p>
        </p:txBody>
      </p:sp>
    </p:spTree>
    <p:extLst>
      <p:ext uri="{BB962C8B-B14F-4D97-AF65-F5344CB8AC3E}">
        <p14:creationId xmlns:p14="http://schemas.microsoft.com/office/powerpoint/2010/main" val="258201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B385FB5-D91A-490B-BA99-50DEDB3F26CC}"/>
              </a:ext>
            </a:extLst>
          </p:cNvPr>
          <p:cNvCxnSpPr>
            <a:cxnSpLocks/>
          </p:cNvCxnSpPr>
          <p:nvPr/>
        </p:nvCxnSpPr>
        <p:spPr>
          <a:xfrm flipH="1">
            <a:off x="3767138" y="13109574"/>
            <a:ext cx="19551650" cy="0"/>
          </a:xfrm>
          <a:prstGeom prst="line">
            <a:avLst/>
          </a:prstGeom>
          <a:ln w="19050">
            <a:solidFill>
              <a:srgbClr val="5370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6817080D-18EF-49DA-96F0-E3AF5464EA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9717" y="12736859"/>
            <a:ext cx="3664800" cy="583200"/>
          </a:xfrm>
        </p:spPr>
        <p:txBody>
          <a:bodyPr/>
          <a:lstStyle/>
          <a:p>
            <a:r>
              <a:rPr lang="en-US" dirty="0"/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325632" y="12736859"/>
            <a:ext cx="648000" cy="583200"/>
          </a:xfrm>
        </p:spPr>
        <p:txBody>
          <a:bodyPr/>
          <a:lstStyle/>
          <a:p>
            <a:fld id="{7018E815-6CF9-4663-B367-1F210EBF2DA9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1FC5DCC1-98F7-48DA-A082-D8DADB3BF9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9246EF1C-CAB9-4AC2-856B-7939174D617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B1B6A92-9697-4A0C-8AE1-A036AC301B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Key Project</a:t>
            </a: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741B1BE7-E8DF-475C-81DA-BAD73C199EF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Insert Company Name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75364F6D-9B88-4A9C-8E02-08D5D44E6D2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Project Name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976D3A9A-75A3-4342-96CA-6A0626551B6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Project Name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673BD459-A95B-4861-994A-B4255076692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Project Name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B0766910-4B6A-4E39-B518-E331A79570B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Insert Company Name</a:t>
            </a:r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D4538A7E-4656-4C92-A547-8FCD030304E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Insert Company Name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3E58169-093A-46B3-8704-25BC15795C36}"/>
              </a:ext>
            </a:extLst>
          </p:cNvPr>
          <p:cNvGrpSpPr/>
          <p:nvPr/>
        </p:nvGrpSpPr>
        <p:grpSpPr>
          <a:xfrm>
            <a:off x="2112962" y="4549857"/>
            <a:ext cx="6245585" cy="1188666"/>
            <a:chOff x="2112962" y="4439948"/>
            <a:chExt cx="6823078" cy="1298575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757A437-7861-4927-AE43-4A99E95B6402}"/>
                </a:ext>
              </a:extLst>
            </p:cNvPr>
            <p:cNvSpPr/>
            <p:nvPr/>
          </p:nvSpPr>
          <p:spPr>
            <a:xfrm>
              <a:off x="2112962" y="4439948"/>
              <a:ext cx="1298575" cy="1298575"/>
            </a:xfrm>
            <a:prstGeom prst="ellipse">
              <a:avLst/>
            </a:prstGeom>
            <a:solidFill>
              <a:srgbClr val="324A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B72E66B-46DB-4794-8080-BE1A4419DE15}"/>
                </a:ext>
              </a:extLst>
            </p:cNvPr>
            <p:cNvSpPr/>
            <p:nvPr/>
          </p:nvSpPr>
          <p:spPr>
            <a:xfrm>
              <a:off x="3954463" y="4439948"/>
              <a:ext cx="1298575" cy="1298575"/>
            </a:xfrm>
            <a:prstGeom prst="ellipse">
              <a:avLst/>
            </a:prstGeom>
            <a:solidFill>
              <a:srgbClr val="6272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B9B8652-AD50-43EC-ADF8-C29E4D825A02}"/>
                </a:ext>
              </a:extLst>
            </p:cNvPr>
            <p:cNvSpPr/>
            <p:nvPr/>
          </p:nvSpPr>
          <p:spPr>
            <a:xfrm>
              <a:off x="5795964" y="4439948"/>
              <a:ext cx="1298575" cy="1298575"/>
            </a:xfrm>
            <a:prstGeom prst="ellipse">
              <a:avLst/>
            </a:prstGeom>
            <a:solidFill>
              <a:srgbClr val="929A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C6EB820-6011-4E4E-9EF0-C3BD3B4F2230}"/>
                </a:ext>
              </a:extLst>
            </p:cNvPr>
            <p:cNvSpPr/>
            <p:nvPr/>
          </p:nvSpPr>
          <p:spPr>
            <a:xfrm>
              <a:off x="7637465" y="4439948"/>
              <a:ext cx="1298575" cy="1298575"/>
            </a:xfrm>
            <a:prstGeom prst="ellipse">
              <a:avLst/>
            </a:prstGeom>
            <a:solidFill>
              <a:srgbClr val="82A2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2602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9E6B80B2-24D2-477F-A2F5-1C3189140B75}"/>
              </a:ext>
            </a:extLst>
          </p:cNvPr>
          <p:cNvSpPr/>
          <p:nvPr/>
        </p:nvSpPr>
        <p:spPr>
          <a:xfrm>
            <a:off x="9315303" y="2178054"/>
            <a:ext cx="5756568" cy="9359892"/>
          </a:xfrm>
          <a:prstGeom prst="rect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E6EF466-11EB-4349-A605-DE044DE6D10E}"/>
              </a:ext>
            </a:extLst>
          </p:cNvPr>
          <p:cNvSpPr/>
          <p:nvPr/>
        </p:nvSpPr>
        <p:spPr>
          <a:xfrm>
            <a:off x="2147889" y="2178054"/>
            <a:ext cx="5756568" cy="9359892"/>
          </a:xfrm>
          <a:prstGeom prst="rect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B385FB5-D91A-490B-BA99-50DEDB3F26CC}"/>
              </a:ext>
            </a:extLst>
          </p:cNvPr>
          <p:cNvCxnSpPr>
            <a:cxnSpLocks/>
          </p:cNvCxnSpPr>
          <p:nvPr/>
        </p:nvCxnSpPr>
        <p:spPr>
          <a:xfrm flipH="1">
            <a:off x="3767138" y="13109574"/>
            <a:ext cx="19551650" cy="0"/>
          </a:xfrm>
          <a:prstGeom prst="line">
            <a:avLst/>
          </a:prstGeom>
          <a:ln w="19050">
            <a:solidFill>
              <a:srgbClr val="5370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2428CB7-DA6E-4E79-9A03-AE5149EF06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CBBCDC0-1FCF-4153-AE03-FAF5298E96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537054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>
                <a:solidFill>
                  <a:srgbClr val="537054"/>
                </a:solidFill>
              </a:rPr>
              <a:pPr/>
              <a:t>23</a:t>
            </a:fld>
            <a:endParaRPr lang="en-US" dirty="0">
              <a:solidFill>
                <a:srgbClr val="537054"/>
              </a:solidFill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046DBF3-1465-4CD8-8A00-0D367EEDE0E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Key Project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55155F40-59FB-4248-BA4E-7F609F51350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Add a quick description of the project or initiative here. We'll dive deeper into the details in the following slide.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9AD598-1021-4F3B-93A9-A4B2602F1C5E}"/>
              </a:ext>
            </a:extLst>
          </p:cNvPr>
          <p:cNvSpPr/>
          <p:nvPr/>
        </p:nvSpPr>
        <p:spPr>
          <a:xfrm>
            <a:off x="16517645" y="9804027"/>
            <a:ext cx="612000" cy="611184"/>
          </a:xfrm>
          <a:prstGeom prst="rect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EEB79A-2B6A-439B-A2C6-6760A4BB3353}"/>
              </a:ext>
            </a:extLst>
          </p:cNvPr>
          <p:cNvSpPr/>
          <p:nvPr/>
        </p:nvSpPr>
        <p:spPr>
          <a:xfrm>
            <a:off x="17614925" y="9804027"/>
            <a:ext cx="612000" cy="611184"/>
          </a:xfrm>
          <a:prstGeom prst="rect">
            <a:avLst/>
          </a:prstGeom>
          <a:solidFill>
            <a:srgbClr val="5370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43652AF-B495-44F5-B504-D3196F3DC7D9}"/>
              </a:ext>
            </a:extLst>
          </p:cNvPr>
          <p:cNvSpPr/>
          <p:nvPr/>
        </p:nvSpPr>
        <p:spPr>
          <a:xfrm>
            <a:off x="18712205" y="9804027"/>
            <a:ext cx="612000" cy="611184"/>
          </a:xfrm>
          <a:prstGeom prst="rect">
            <a:avLst/>
          </a:prstGeom>
          <a:solidFill>
            <a:srgbClr val="6272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975F1F8-80AB-4044-9323-F192B99E8663}"/>
              </a:ext>
            </a:extLst>
          </p:cNvPr>
          <p:cNvSpPr/>
          <p:nvPr/>
        </p:nvSpPr>
        <p:spPr>
          <a:xfrm>
            <a:off x="19809485" y="9804027"/>
            <a:ext cx="612000" cy="611184"/>
          </a:xfrm>
          <a:prstGeom prst="rect">
            <a:avLst/>
          </a:prstGeom>
          <a:solidFill>
            <a:srgbClr val="929A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69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B385FB5-D91A-490B-BA99-50DEDB3F26CC}"/>
              </a:ext>
            </a:extLst>
          </p:cNvPr>
          <p:cNvCxnSpPr>
            <a:cxnSpLocks/>
          </p:cNvCxnSpPr>
          <p:nvPr/>
        </p:nvCxnSpPr>
        <p:spPr>
          <a:xfrm flipH="1">
            <a:off x="3767138" y="13109574"/>
            <a:ext cx="19551650" cy="0"/>
          </a:xfrm>
          <a:prstGeom prst="line">
            <a:avLst/>
          </a:prstGeom>
          <a:ln w="19050">
            <a:solidFill>
              <a:srgbClr val="5370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CEEC252-3691-4ABF-80B6-27BA9631A7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5BB3B9-FF1E-4551-BA87-DE44BFE389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537054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>
                <a:solidFill>
                  <a:srgbClr val="537054"/>
                </a:solidFill>
              </a:rPr>
              <a:pPr/>
              <a:t>24</a:t>
            </a:fld>
            <a:endParaRPr lang="en-US" dirty="0">
              <a:solidFill>
                <a:srgbClr val="537054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BC00FFB-3088-4EA2-B663-715BAC6C114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7E3FEA-5F23-44A9-BE17-3946A4C19A1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7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Key Project</a:t>
            </a:r>
          </a:p>
        </p:txBody>
      </p:sp>
    </p:spTree>
    <p:extLst>
      <p:ext uri="{BB962C8B-B14F-4D97-AF65-F5344CB8AC3E}">
        <p14:creationId xmlns:p14="http://schemas.microsoft.com/office/powerpoint/2010/main" val="174417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Oval 60">
            <a:extLst>
              <a:ext uri="{FF2B5EF4-FFF2-40B4-BE49-F238E27FC236}">
                <a16:creationId xmlns:a16="http://schemas.microsoft.com/office/drawing/2014/main" id="{D68ED546-D4E4-4E93-816F-F01D3983F960}"/>
              </a:ext>
            </a:extLst>
          </p:cNvPr>
          <p:cNvSpPr/>
          <p:nvPr/>
        </p:nvSpPr>
        <p:spPr>
          <a:xfrm>
            <a:off x="3121026" y="2789238"/>
            <a:ext cx="5086320" cy="3654367"/>
          </a:xfrm>
          <a:prstGeom prst="ellipse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20A6254-7CC2-40BA-AE14-F75DADAF4AC4}"/>
              </a:ext>
            </a:extLst>
          </p:cNvPr>
          <p:cNvSpPr/>
          <p:nvPr/>
        </p:nvSpPr>
        <p:spPr>
          <a:xfrm>
            <a:off x="3121026" y="6939988"/>
            <a:ext cx="5086320" cy="3654367"/>
          </a:xfrm>
          <a:prstGeom prst="ellipse">
            <a:avLst/>
          </a:prstGeom>
          <a:solidFill>
            <a:srgbClr val="5370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5151B6E-B5C4-4E87-BB71-A5E0EE592EF6}"/>
              </a:ext>
            </a:extLst>
          </p:cNvPr>
          <p:cNvSpPr/>
          <p:nvPr/>
        </p:nvSpPr>
        <p:spPr>
          <a:xfrm>
            <a:off x="8692333" y="2789238"/>
            <a:ext cx="5086320" cy="3654367"/>
          </a:xfrm>
          <a:prstGeom prst="ellipse">
            <a:avLst/>
          </a:prstGeom>
          <a:solidFill>
            <a:srgbClr val="5370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527A7A95-805C-4930-96EA-A53E6C8BA0F4}"/>
              </a:ext>
            </a:extLst>
          </p:cNvPr>
          <p:cNvSpPr/>
          <p:nvPr/>
        </p:nvSpPr>
        <p:spPr>
          <a:xfrm>
            <a:off x="8692333" y="6939988"/>
            <a:ext cx="5086320" cy="3654367"/>
          </a:xfrm>
          <a:prstGeom prst="ellipse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79FBDCF-8267-4DC9-86AE-F8CC718DC66E}"/>
              </a:ext>
            </a:extLst>
          </p:cNvPr>
          <p:cNvSpPr/>
          <p:nvPr/>
        </p:nvSpPr>
        <p:spPr>
          <a:xfrm>
            <a:off x="15941040" y="0"/>
            <a:ext cx="8446135" cy="6776011"/>
          </a:xfrm>
          <a:prstGeom prst="rect">
            <a:avLst/>
          </a:prstGeom>
          <a:solidFill>
            <a:srgbClr val="E2D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8DE7C3C-99EC-45E8-B47A-F1B84D7B390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537054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>
                <a:solidFill>
                  <a:srgbClr val="537054"/>
                </a:solidFill>
              </a:rPr>
              <a:pPr/>
              <a:t>25</a:t>
            </a:fld>
            <a:endParaRPr lang="en-US" dirty="0">
              <a:solidFill>
                <a:srgbClr val="537054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997CD88-22FC-414F-8749-C13A340021B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Product Value Matrix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6D39B92-ADD5-4ECF-BA0E-0F2E99365C3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High value + high complexity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A1AA476-F66E-469A-81A8-E7EEFEAB3A4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Easy Win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82551C4-5DC9-48AF-8604-A7F03BA2B7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Strategic Initiative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5DC1674-412C-45B0-95C2-779678F32B1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231282" y="8959390"/>
            <a:ext cx="4873640" cy="817200"/>
          </a:xfrm>
        </p:spPr>
        <p:txBody>
          <a:bodyPr/>
          <a:lstStyle/>
          <a:p>
            <a:r>
              <a:rPr lang="en-US" dirty="0"/>
              <a:t>Worth Pursuing Later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E665BE9-4FD5-426F-9E68-1FFF3C47B64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Deprioritize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4DCB913-A188-450F-B79D-3F7C1D3051D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High value + low complexity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294AF08-F738-461E-8CC2-0D0056D8E40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/>
              <a:t>Low value + low complexity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AE3F660-994B-4278-9445-6FF7084D22A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/>
              <a:t>Low value + low complexity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502D23A-83B4-43DE-AC58-4846F9BA688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324A32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COMPLEXITY EFFORT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FC6D05E-5FF2-4275-8DF6-40544DB5757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324A32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PROJECT VALUE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B385FB5-D91A-490B-BA99-50DEDB3F26CC}"/>
              </a:ext>
            </a:extLst>
          </p:cNvPr>
          <p:cNvCxnSpPr>
            <a:cxnSpLocks/>
          </p:cNvCxnSpPr>
          <p:nvPr/>
        </p:nvCxnSpPr>
        <p:spPr>
          <a:xfrm flipH="1">
            <a:off x="3767138" y="13109574"/>
            <a:ext cx="19551650" cy="0"/>
          </a:xfrm>
          <a:prstGeom prst="line">
            <a:avLst/>
          </a:prstGeom>
          <a:ln w="19050">
            <a:solidFill>
              <a:srgbClr val="5370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AAEA15B-374A-4BFA-9734-0E07317460E5}"/>
              </a:ext>
            </a:extLst>
          </p:cNvPr>
          <p:cNvGrpSpPr/>
          <p:nvPr/>
        </p:nvGrpSpPr>
        <p:grpSpPr>
          <a:xfrm rot="10800000">
            <a:off x="2147887" y="11337225"/>
            <a:ext cx="12423459" cy="397564"/>
            <a:chOff x="12193587" y="6659218"/>
            <a:chExt cx="12423461" cy="397564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996813B-4193-4871-9332-0F6708905F44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2193587" y="6858000"/>
              <a:ext cx="12423461" cy="0"/>
            </a:xfrm>
            <a:prstGeom prst="line">
              <a:avLst/>
            </a:prstGeom>
            <a:ln w="19050">
              <a:solidFill>
                <a:srgbClr val="324A3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Plaque 3">
              <a:extLst>
                <a:ext uri="{FF2B5EF4-FFF2-40B4-BE49-F238E27FC236}">
                  <a16:creationId xmlns:a16="http://schemas.microsoft.com/office/drawing/2014/main" id="{34B016EC-ABB8-4008-B440-60035F06BFF3}"/>
                </a:ext>
              </a:extLst>
            </p:cNvPr>
            <p:cNvSpPr/>
            <p:nvPr/>
          </p:nvSpPr>
          <p:spPr>
            <a:xfrm flipH="1">
              <a:off x="12193588" y="6659218"/>
              <a:ext cx="198782" cy="397564"/>
            </a:xfrm>
            <a:custGeom>
              <a:avLst/>
              <a:gdLst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7" fmla="*/ 0 w 1143000"/>
                <a:gd name="connsiteY7" fmla="*/ 571500 h 1143000"/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7" fmla="*/ 91440 w 1143000"/>
                <a:gd name="connsiteY7" fmla="*/ 662940 h 1143000"/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0" fmla="*/ 0 w 571500"/>
                <a:gd name="connsiteY0" fmla="*/ 0 h 1143000"/>
                <a:gd name="connsiteX1" fmla="*/ 0 w 571500"/>
                <a:gd name="connsiteY1" fmla="*/ 0 h 1143000"/>
                <a:gd name="connsiteX2" fmla="*/ 571500 w 571500"/>
                <a:gd name="connsiteY2" fmla="*/ 571500 h 1143000"/>
                <a:gd name="connsiteX3" fmla="*/ 571500 w 571500"/>
                <a:gd name="connsiteY3" fmla="*/ 571500 h 1143000"/>
                <a:gd name="connsiteX4" fmla="*/ 0 w 571500"/>
                <a:gd name="connsiteY4" fmla="*/ 1143000 h 1143000"/>
                <a:gd name="connsiteX5" fmla="*/ 0 w 571500"/>
                <a:gd name="connsiteY5" fmla="*/ 114300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" h="1143000">
                  <a:moveTo>
                    <a:pt x="0" y="0"/>
                  </a:moveTo>
                  <a:lnTo>
                    <a:pt x="0" y="0"/>
                  </a:lnTo>
                  <a:cubicBezTo>
                    <a:pt x="0" y="315631"/>
                    <a:pt x="255869" y="571500"/>
                    <a:pt x="571500" y="571500"/>
                  </a:cubicBezTo>
                  <a:lnTo>
                    <a:pt x="571500" y="571500"/>
                  </a:lnTo>
                  <a:cubicBezTo>
                    <a:pt x="255869" y="571500"/>
                    <a:pt x="0" y="827369"/>
                    <a:pt x="0" y="1143000"/>
                  </a:cubicBezTo>
                  <a:lnTo>
                    <a:pt x="0" y="1143000"/>
                  </a:lnTo>
                </a:path>
              </a:pathLst>
            </a:custGeom>
            <a:noFill/>
            <a:ln w="19050">
              <a:solidFill>
                <a:srgbClr val="324A32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D8801B6-1BD7-4A1B-B8E7-87D75F13DFD6}"/>
              </a:ext>
            </a:extLst>
          </p:cNvPr>
          <p:cNvGrpSpPr/>
          <p:nvPr/>
        </p:nvGrpSpPr>
        <p:grpSpPr>
          <a:xfrm rot="5400000">
            <a:off x="-2542848" y="6648434"/>
            <a:ext cx="9381469" cy="397564"/>
            <a:chOff x="12193588" y="6659218"/>
            <a:chExt cx="9381469" cy="397564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6B95656-C96A-4A77-A33D-11F2D7DC048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6884323" y="2167267"/>
              <a:ext cx="0" cy="9381468"/>
            </a:xfrm>
            <a:prstGeom prst="line">
              <a:avLst/>
            </a:prstGeom>
            <a:ln w="19050">
              <a:solidFill>
                <a:srgbClr val="324A3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Plaque 3">
              <a:extLst>
                <a:ext uri="{FF2B5EF4-FFF2-40B4-BE49-F238E27FC236}">
                  <a16:creationId xmlns:a16="http://schemas.microsoft.com/office/drawing/2014/main" id="{2EA4E740-C0F6-41B8-9D67-2C1139B8419D}"/>
                </a:ext>
              </a:extLst>
            </p:cNvPr>
            <p:cNvSpPr/>
            <p:nvPr/>
          </p:nvSpPr>
          <p:spPr>
            <a:xfrm flipH="1">
              <a:off x="12193588" y="6659218"/>
              <a:ext cx="198782" cy="397564"/>
            </a:xfrm>
            <a:custGeom>
              <a:avLst/>
              <a:gdLst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7" fmla="*/ 0 w 1143000"/>
                <a:gd name="connsiteY7" fmla="*/ 571500 h 1143000"/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7" fmla="*/ 91440 w 1143000"/>
                <a:gd name="connsiteY7" fmla="*/ 662940 h 1143000"/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0" fmla="*/ 0 w 571500"/>
                <a:gd name="connsiteY0" fmla="*/ 0 h 1143000"/>
                <a:gd name="connsiteX1" fmla="*/ 0 w 571500"/>
                <a:gd name="connsiteY1" fmla="*/ 0 h 1143000"/>
                <a:gd name="connsiteX2" fmla="*/ 571500 w 571500"/>
                <a:gd name="connsiteY2" fmla="*/ 571500 h 1143000"/>
                <a:gd name="connsiteX3" fmla="*/ 571500 w 571500"/>
                <a:gd name="connsiteY3" fmla="*/ 571500 h 1143000"/>
                <a:gd name="connsiteX4" fmla="*/ 0 w 571500"/>
                <a:gd name="connsiteY4" fmla="*/ 1143000 h 1143000"/>
                <a:gd name="connsiteX5" fmla="*/ 0 w 571500"/>
                <a:gd name="connsiteY5" fmla="*/ 114300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" h="1143000">
                  <a:moveTo>
                    <a:pt x="0" y="0"/>
                  </a:moveTo>
                  <a:lnTo>
                    <a:pt x="0" y="0"/>
                  </a:lnTo>
                  <a:cubicBezTo>
                    <a:pt x="0" y="315631"/>
                    <a:pt x="255869" y="571500"/>
                    <a:pt x="571500" y="571500"/>
                  </a:cubicBezTo>
                  <a:lnTo>
                    <a:pt x="571500" y="571500"/>
                  </a:lnTo>
                  <a:cubicBezTo>
                    <a:pt x="255869" y="571500"/>
                    <a:pt x="0" y="827369"/>
                    <a:pt x="0" y="1143000"/>
                  </a:cubicBezTo>
                  <a:lnTo>
                    <a:pt x="0" y="1143000"/>
                  </a:lnTo>
                </a:path>
              </a:pathLst>
            </a:custGeom>
            <a:noFill/>
            <a:ln w="19050">
              <a:solidFill>
                <a:srgbClr val="324A32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0334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: Top Corners Rounded 52">
            <a:extLst>
              <a:ext uri="{FF2B5EF4-FFF2-40B4-BE49-F238E27FC236}">
                <a16:creationId xmlns:a16="http://schemas.microsoft.com/office/drawing/2014/main" id="{BA8A4293-29EF-41EE-969E-0DB2CC22A2AA}"/>
              </a:ext>
            </a:extLst>
          </p:cNvPr>
          <p:cNvSpPr/>
          <p:nvPr/>
        </p:nvSpPr>
        <p:spPr>
          <a:xfrm>
            <a:off x="2178368" y="2206219"/>
            <a:ext cx="7215985" cy="9331731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B385FB5-D91A-490B-BA99-50DEDB3F26CC}"/>
              </a:ext>
            </a:extLst>
          </p:cNvPr>
          <p:cNvCxnSpPr>
            <a:cxnSpLocks/>
          </p:cNvCxnSpPr>
          <p:nvPr/>
        </p:nvCxnSpPr>
        <p:spPr>
          <a:xfrm flipH="1">
            <a:off x="3767138" y="13109574"/>
            <a:ext cx="19551650" cy="0"/>
          </a:xfrm>
          <a:prstGeom prst="line">
            <a:avLst/>
          </a:prstGeom>
          <a:ln w="19050">
            <a:solidFill>
              <a:srgbClr val="5370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F665EBC-944F-4AC1-9579-B700B34B5E4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537054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>
                <a:solidFill>
                  <a:srgbClr val="537054"/>
                </a:solidFill>
              </a:rPr>
              <a:pPr/>
              <a:t>26</a:t>
            </a:fld>
            <a:endParaRPr lang="en-US" dirty="0">
              <a:solidFill>
                <a:srgbClr val="537054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E9D187E-EE4F-47D2-92FA-C73E1621DEB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7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Action Plan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296E86F-756E-4CAE-94BE-195CD568025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Build awareness and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buzzthrough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 content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marketing,PR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, and social media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98CE8D-ACDD-4575-ABF6-8FA0F057ECC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Maximize on-site CV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throughwebsite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 redesign and case studies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021DC-A6DC-47FF-AE7A-A77DF446CE1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Nurture community by retargeting ads and refining nurturing funnel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C93C070-DE64-4584-A947-B4234CFE6AA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324A32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PHASE 1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517E062-ADC4-436C-9107-E7069B21F30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324A32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PHASE 2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B124E8A-2641-47C9-9C18-44D7478EBCE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324A32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PHASE 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C23E35B-6587-46AA-A29D-589ED4BEF19C}"/>
              </a:ext>
            </a:extLst>
          </p:cNvPr>
          <p:cNvGrpSpPr/>
          <p:nvPr/>
        </p:nvGrpSpPr>
        <p:grpSpPr>
          <a:xfrm>
            <a:off x="11109490" y="2710464"/>
            <a:ext cx="1033010" cy="11005536"/>
            <a:chOff x="11109490" y="2710464"/>
            <a:chExt cx="1033010" cy="11005536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B2C8774-FC4A-468C-808A-FB5B1A132FC5}"/>
                </a:ext>
              </a:extLst>
            </p:cNvPr>
            <p:cNvCxnSpPr>
              <a:cxnSpLocks/>
            </p:cNvCxnSpPr>
            <p:nvPr/>
          </p:nvCxnSpPr>
          <p:spPr>
            <a:xfrm>
              <a:off x="11109490" y="2710464"/>
              <a:ext cx="0" cy="11005536"/>
            </a:xfrm>
            <a:prstGeom prst="line">
              <a:avLst/>
            </a:prstGeom>
            <a:ln w="19050">
              <a:solidFill>
                <a:srgbClr val="324A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D82E59C-4CC7-4AEF-8607-B9B215D9BD68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1625995" y="2193959"/>
              <a:ext cx="0" cy="1033010"/>
            </a:xfrm>
            <a:prstGeom prst="line">
              <a:avLst/>
            </a:prstGeom>
            <a:ln w="19050">
              <a:solidFill>
                <a:srgbClr val="324A3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7827004-85D1-452A-870C-07F0F877532E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1625995" y="6434555"/>
              <a:ext cx="0" cy="1033010"/>
            </a:xfrm>
            <a:prstGeom prst="line">
              <a:avLst/>
            </a:prstGeom>
            <a:ln w="19050">
              <a:solidFill>
                <a:srgbClr val="324A3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D9E05F52-96C4-4128-8AB4-6F8CEDC38406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1625995" y="10359517"/>
              <a:ext cx="0" cy="1033010"/>
            </a:xfrm>
            <a:prstGeom prst="line">
              <a:avLst/>
            </a:prstGeom>
            <a:ln w="19050">
              <a:solidFill>
                <a:srgbClr val="324A3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0E50420A-99FE-43CD-9594-CA0AD077B335}"/>
              </a:ext>
            </a:extLst>
          </p:cNvPr>
          <p:cNvSpPr txBox="1"/>
          <p:nvPr/>
        </p:nvSpPr>
        <p:spPr>
          <a:xfrm>
            <a:off x="2798222" y="2448441"/>
            <a:ext cx="5976276" cy="1643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Action Plan</a:t>
            </a:r>
          </a:p>
        </p:txBody>
      </p:sp>
    </p:spTree>
    <p:extLst>
      <p:ext uri="{BB962C8B-B14F-4D97-AF65-F5344CB8AC3E}">
        <p14:creationId xmlns:p14="http://schemas.microsoft.com/office/powerpoint/2010/main" val="388148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4A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AFFB7B03-DA89-49C1-A036-CBFB2C2C58DB}"/>
              </a:ext>
            </a:extLst>
          </p:cNvPr>
          <p:cNvSpPr/>
          <p:nvPr/>
        </p:nvSpPr>
        <p:spPr>
          <a:xfrm>
            <a:off x="8876272" y="2718050"/>
            <a:ext cx="7714631" cy="9359900"/>
          </a:xfrm>
          <a:prstGeom prst="round2SameRect">
            <a:avLst>
              <a:gd name="adj1" fmla="val 50000"/>
              <a:gd name="adj2" fmla="val 0"/>
            </a:avLst>
          </a:prstGeom>
          <a:noFill/>
          <a:ln>
            <a:solidFill>
              <a:srgbClr val="5370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75DED56-D5D7-48AA-A45A-A08F17CE439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F1EAE0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>
                <a:solidFill>
                  <a:srgbClr val="F1EAE0"/>
                </a:solidFill>
              </a:rPr>
              <a:pPr/>
              <a:t>27</a:t>
            </a:fld>
            <a:endParaRPr lang="en-US" dirty="0">
              <a:solidFill>
                <a:srgbClr val="F1EAE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C7F1EEA-D140-4414-817F-21F15486DA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500" dirty="0" err="1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Sabbini</a:t>
            </a:r>
            <a:r>
              <a:rPr lang="en-US" sz="3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 Creative 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A82CB6A-6BAA-4070-AD53-5ADBB7B3FB5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500" dirty="0" err="1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Sabbini</a:t>
            </a:r>
            <a:r>
              <a:rPr lang="en-US" sz="3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 Creative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3B87003-C699-40AA-8E3B-BE0947042033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9696112" cy="0"/>
          </a:xfrm>
          <a:prstGeom prst="line">
            <a:avLst/>
          </a:prstGeom>
          <a:ln w="19050">
            <a:solidFill>
              <a:srgbClr val="F1EA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7DCC3CF-3424-4A12-998C-4BE9EF91E86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ctr"/>
            <a:r>
              <a:rPr lang="en-US" sz="140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26476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F155410-D4DF-45DB-BA12-1F8B404611FE}"/>
              </a:ext>
            </a:extLst>
          </p:cNvPr>
          <p:cNvSpPr/>
          <p:nvPr/>
        </p:nvSpPr>
        <p:spPr>
          <a:xfrm>
            <a:off x="4459146" y="3405207"/>
            <a:ext cx="16098393" cy="7312016"/>
          </a:xfrm>
          <a:custGeom>
            <a:avLst/>
            <a:gdLst>
              <a:gd name="connsiteX0" fmla="*/ 8049196 w 16098393"/>
              <a:gd name="connsiteY0" fmla="*/ 0 h 7312016"/>
              <a:gd name="connsiteX1" fmla="*/ 15950803 w 16098393"/>
              <a:gd name="connsiteY1" fmla="*/ 2355783 h 7312016"/>
              <a:gd name="connsiteX2" fmla="*/ 16098393 w 16098393"/>
              <a:gd name="connsiteY2" fmla="*/ 2459925 h 7312016"/>
              <a:gd name="connsiteX3" fmla="*/ 16098393 w 16098393"/>
              <a:gd name="connsiteY3" fmla="*/ 7312016 h 7312016"/>
              <a:gd name="connsiteX4" fmla="*/ 0 w 16098393"/>
              <a:gd name="connsiteY4" fmla="*/ 7312016 h 7312016"/>
              <a:gd name="connsiteX5" fmla="*/ 0 w 16098393"/>
              <a:gd name="connsiteY5" fmla="*/ 2459923 h 7312016"/>
              <a:gd name="connsiteX6" fmla="*/ 147589 w 16098393"/>
              <a:gd name="connsiteY6" fmla="*/ 2355783 h 7312016"/>
              <a:gd name="connsiteX7" fmla="*/ 8049196 w 16098393"/>
              <a:gd name="connsiteY7" fmla="*/ 0 h 731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98393" h="7312016">
                <a:moveTo>
                  <a:pt x="8049196" y="0"/>
                </a:moveTo>
                <a:cubicBezTo>
                  <a:pt x="11012261" y="0"/>
                  <a:pt x="13747409" y="876200"/>
                  <a:pt x="15950803" y="2355783"/>
                </a:cubicBezTo>
                <a:lnTo>
                  <a:pt x="16098393" y="2459925"/>
                </a:lnTo>
                <a:lnTo>
                  <a:pt x="16098393" y="7312016"/>
                </a:lnTo>
                <a:lnTo>
                  <a:pt x="0" y="7312016"/>
                </a:lnTo>
                <a:lnTo>
                  <a:pt x="0" y="2459923"/>
                </a:lnTo>
                <a:lnTo>
                  <a:pt x="147589" y="2355783"/>
                </a:lnTo>
                <a:cubicBezTo>
                  <a:pt x="2350982" y="876200"/>
                  <a:pt x="5086130" y="0"/>
                  <a:pt x="8049196" y="0"/>
                </a:cubicBezTo>
                <a:close/>
              </a:path>
            </a:pathLst>
          </a:custGeom>
          <a:noFill/>
          <a:ln w="19050">
            <a:solidFill>
              <a:srgbClr val="324A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B385FB5-D91A-490B-BA99-50DEDB3F26CC}"/>
              </a:ext>
            </a:extLst>
          </p:cNvPr>
          <p:cNvCxnSpPr>
            <a:cxnSpLocks/>
          </p:cNvCxnSpPr>
          <p:nvPr/>
        </p:nvCxnSpPr>
        <p:spPr>
          <a:xfrm flipH="1">
            <a:off x="3767138" y="13109574"/>
            <a:ext cx="19551650" cy="0"/>
          </a:xfrm>
          <a:prstGeom prst="line">
            <a:avLst/>
          </a:prstGeom>
          <a:ln w="19050">
            <a:solidFill>
              <a:srgbClr val="5370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010AEFA-D186-4E27-BF49-02C3B3CA1B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537054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>
                <a:solidFill>
                  <a:srgbClr val="537054"/>
                </a:solidFill>
              </a:rPr>
              <a:pPr/>
              <a:t>28</a:t>
            </a:fld>
            <a:endParaRPr lang="en-US" dirty="0">
              <a:solidFill>
                <a:srgbClr val="537054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E2CABD9-FE26-4160-B7C0-BC816F3C0F7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Keep it Simple and Elegance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ACB267A-C885-40EF-964E-37C1A8D9C1D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algn="r">
              <a:lnSpc>
                <a:spcPct val="150000"/>
              </a:lnSpc>
            </a:pPr>
            <a:r>
              <a:rPr lang="en-US" sz="2400" dirty="0">
                <a:solidFill>
                  <a:srgbClr val="324A32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INSPIRATIONAL ENDING</a:t>
            </a:r>
          </a:p>
        </p:txBody>
      </p:sp>
    </p:spTree>
    <p:extLst>
      <p:ext uri="{BB962C8B-B14F-4D97-AF65-F5344CB8AC3E}">
        <p14:creationId xmlns:p14="http://schemas.microsoft.com/office/powerpoint/2010/main" val="360273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885FBDC-99B4-4C3A-BF3A-6A785B91A2B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537054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>
                <a:solidFill>
                  <a:srgbClr val="537054"/>
                </a:solidFill>
              </a:rPr>
              <a:pPr/>
              <a:t>29</a:t>
            </a:fld>
            <a:endParaRPr lang="en-US" dirty="0">
              <a:solidFill>
                <a:srgbClr val="537054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ACBAC2A-8BD6-4B28-9036-8A6598303A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End of Year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F28263A-1CA4-40F2-8718-69748B0C7E6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By this time next year, we aim to have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B385FB5-D91A-490B-BA99-50DEDB3F26CC}"/>
              </a:ext>
            </a:extLst>
          </p:cNvPr>
          <p:cNvCxnSpPr>
            <a:cxnSpLocks/>
          </p:cNvCxnSpPr>
          <p:nvPr/>
        </p:nvCxnSpPr>
        <p:spPr>
          <a:xfrm flipH="1">
            <a:off x="3767138" y="13109574"/>
            <a:ext cx="19551650" cy="0"/>
          </a:xfrm>
          <a:prstGeom prst="line">
            <a:avLst/>
          </a:prstGeom>
          <a:ln w="19050">
            <a:solidFill>
              <a:srgbClr val="5370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1">
            <a:extLst>
              <a:ext uri="{FF2B5EF4-FFF2-40B4-BE49-F238E27FC236}">
                <a16:creationId xmlns:a16="http://schemas.microsoft.com/office/drawing/2014/main" id="{B94888A0-98E0-45D4-85B7-91263239E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729666"/>
              </p:ext>
            </p:extLst>
          </p:nvPr>
        </p:nvGraphicFramePr>
        <p:xfrm>
          <a:off x="13843158" y="4815840"/>
          <a:ext cx="8396130" cy="6737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6130">
                  <a:extLst>
                    <a:ext uri="{9D8B030D-6E8A-4147-A177-3AD203B41FA5}">
                      <a16:colId xmlns:a16="http://schemas.microsoft.com/office/drawing/2014/main" val="1824776074"/>
                    </a:ext>
                  </a:extLst>
                </a:gridCol>
              </a:tblGrid>
              <a:tr h="1684417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2400" b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Launched our pug-specific product and platform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24A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24A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6151321"/>
                  </a:ext>
                </a:extLst>
              </a:tr>
              <a:tr h="1684417">
                <a:tc>
                  <a:txBody>
                    <a:bodyPr/>
                    <a:lstStyle/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Inter" panose="020B0502030000000004" pitchFamily="34" charset="0"/>
                          <a:ea typeface="Inter" panose="020B0502030000000004" pitchFamily="34" charset="0"/>
                        </a:rPr>
                        <a:t>Built the initial brand with clear peer positioning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24A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24A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1304841"/>
                  </a:ext>
                </a:extLst>
              </a:tr>
              <a:tr h="1684417"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buClr>
                          <a:srgbClr val="324A32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Inter" panose="020B0502030000000004" pitchFamily="34" charset="0"/>
                          <a:ea typeface="Inter" panose="020B0502030000000004" pitchFamily="34" charset="0"/>
                        </a:rPr>
                        <a:t>Designed a growth engine for further scaling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24A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24A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7256294"/>
                  </a:ext>
                </a:extLst>
              </a:tr>
              <a:tr h="1684417"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buClr>
                          <a:srgbClr val="324A32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Inter" panose="020B0502030000000004" pitchFamily="34" charset="0"/>
                          <a:ea typeface="Inter" panose="020B0502030000000004" pitchFamily="34" charset="0"/>
                        </a:rPr>
                        <a:t>Hired a lean but super effective team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24A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24A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1903191"/>
                  </a:ext>
                </a:extLst>
              </a:tr>
            </a:tbl>
          </a:graphicData>
        </a:graphic>
      </p:graphicFrame>
      <p:grpSp>
        <p:nvGrpSpPr>
          <p:cNvPr id="28" name="Group 27">
            <a:extLst>
              <a:ext uri="{FF2B5EF4-FFF2-40B4-BE49-F238E27FC236}">
                <a16:creationId xmlns:a16="http://schemas.microsoft.com/office/drawing/2014/main" id="{89924174-233C-4B2D-9712-61F4A9231103}"/>
              </a:ext>
            </a:extLst>
          </p:cNvPr>
          <p:cNvGrpSpPr/>
          <p:nvPr/>
        </p:nvGrpSpPr>
        <p:grpSpPr>
          <a:xfrm>
            <a:off x="13082276" y="8860599"/>
            <a:ext cx="412922" cy="412065"/>
            <a:chOff x="3579812" y="-368300"/>
            <a:chExt cx="765176" cy="763588"/>
          </a:xfrm>
          <a:solidFill>
            <a:srgbClr val="324A32"/>
          </a:solidFill>
        </p:grpSpPr>
        <p:sp>
          <p:nvSpPr>
            <p:cNvPr id="29" name="Freeform 813">
              <a:extLst>
                <a:ext uri="{FF2B5EF4-FFF2-40B4-BE49-F238E27FC236}">
                  <a16:creationId xmlns:a16="http://schemas.microsoft.com/office/drawing/2014/main" id="{3DDD8C9B-6936-4DD5-A0AF-F374F8A13D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9812" y="-368300"/>
              <a:ext cx="765176" cy="763588"/>
            </a:xfrm>
            <a:custGeom>
              <a:avLst/>
              <a:gdLst>
                <a:gd name="T0" fmla="*/ 120 w 240"/>
                <a:gd name="T1" fmla="*/ 240 h 240"/>
                <a:gd name="T2" fmla="*/ 0 w 240"/>
                <a:gd name="T3" fmla="*/ 120 h 240"/>
                <a:gd name="T4" fmla="*/ 120 w 240"/>
                <a:gd name="T5" fmla="*/ 0 h 240"/>
                <a:gd name="T6" fmla="*/ 240 w 240"/>
                <a:gd name="T7" fmla="*/ 120 h 240"/>
                <a:gd name="T8" fmla="*/ 120 w 240"/>
                <a:gd name="T9" fmla="*/ 240 h 240"/>
                <a:gd name="T10" fmla="*/ 120 w 240"/>
                <a:gd name="T11" fmla="*/ 8 h 240"/>
                <a:gd name="T12" fmla="*/ 8 w 240"/>
                <a:gd name="T13" fmla="*/ 120 h 240"/>
                <a:gd name="T14" fmla="*/ 120 w 240"/>
                <a:gd name="T15" fmla="*/ 232 h 240"/>
                <a:gd name="T16" fmla="*/ 232 w 240"/>
                <a:gd name="T17" fmla="*/ 120 h 240"/>
                <a:gd name="T18" fmla="*/ 120 w 240"/>
                <a:gd name="T19" fmla="*/ 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120" y="240"/>
                  </a:move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86" y="0"/>
                    <a:pt x="240" y="54"/>
                    <a:pt x="240" y="120"/>
                  </a:cubicBezTo>
                  <a:cubicBezTo>
                    <a:pt x="240" y="186"/>
                    <a:pt x="186" y="240"/>
                    <a:pt x="120" y="240"/>
                  </a:cubicBezTo>
                  <a:close/>
                  <a:moveTo>
                    <a:pt x="120" y="8"/>
                  </a:moveTo>
                  <a:cubicBezTo>
                    <a:pt x="58" y="8"/>
                    <a:pt x="8" y="58"/>
                    <a:pt x="8" y="120"/>
                  </a:cubicBezTo>
                  <a:cubicBezTo>
                    <a:pt x="8" y="182"/>
                    <a:pt x="58" y="232"/>
                    <a:pt x="120" y="232"/>
                  </a:cubicBezTo>
                  <a:cubicBezTo>
                    <a:pt x="182" y="232"/>
                    <a:pt x="232" y="182"/>
                    <a:pt x="232" y="120"/>
                  </a:cubicBezTo>
                  <a:cubicBezTo>
                    <a:pt x="232" y="58"/>
                    <a:pt x="182" y="8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814">
              <a:extLst>
                <a:ext uri="{FF2B5EF4-FFF2-40B4-BE49-F238E27FC236}">
                  <a16:creationId xmlns:a16="http://schemas.microsoft.com/office/drawing/2014/main" id="{EF49630C-E106-442F-B94D-C40E64F83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-127000"/>
              <a:ext cx="279400" cy="280988"/>
            </a:xfrm>
            <a:custGeom>
              <a:avLst/>
              <a:gdLst>
                <a:gd name="T0" fmla="*/ 84 w 88"/>
                <a:gd name="T1" fmla="*/ 88 h 88"/>
                <a:gd name="T2" fmla="*/ 81 w 88"/>
                <a:gd name="T3" fmla="*/ 87 h 88"/>
                <a:gd name="T4" fmla="*/ 1 w 88"/>
                <a:gd name="T5" fmla="*/ 7 h 88"/>
                <a:gd name="T6" fmla="*/ 1 w 88"/>
                <a:gd name="T7" fmla="*/ 1 h 88"/>
                <a:gd name="T8" fmla="*/ 7 w 88"/>
                <a:gd name="T9" fmla="*/ 1 h 88"/>
                <a:gd name="T10" fmla="*/ 87 w 88"/>
                <a:gd name="T11" fmla="*/ 81 h 88"/>
                <a:gd name="T12" fmla="*/ 87 w 88"/>
                <a:gd name="T13" fmla="*/ 87 h 88"/>
                <a:gd name="T14" fmla="*/ 84 w 88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88">
                  <a:moveTo>
                    <a:pt x="84" y="88"/>
                  </a:moveTo>
                  <a:cubicBezTo>
                    <a:pt x="83" y="88"/>
                    <a:pt x="82" y="88"/>
                    <a:pt x="81" y="8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8" y="83"/>
                    <a:pt x="88" y="85"/>
                    <a:pt x="87" y="87"/>
                  </a:cubicBezTo>
                  <a:cubicBezTo>
                    <a:pt x="86" y="88"/>
                    <a:pt x="85" y="88"/>
                    <a:pt x="8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815">
              <a:extLst>
                <a:ext uri="{FF2B5EF4-FFF2-40B4-BE49-F238E27FC236}">
                  <a16:creationId xmlns:a16="http://schemas.microsoft.com/office/drawing/2014/main" id="{C22F2797-4B3C-4F19-B59E-ADEAEE9E4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-127000"/>
              <a:ext cx="279400" cy="280988"/>
            </a:xfrm>
            <a:custGeom>
              <a:avLst/>
              <a:gdLst>
                <a:gd name="T0" fmla="*/ 4 w 88"/>
                <a:gd name="T1" fmla="*/ 88 h 88"/>
                <a:gd name="T2" fmla="*/ 1 w 88"/>
                <a:gd name="T3" fmla="*/ 87 h 88"/>
                <a:gd name="T4" fmla="*/ 1 w 88"/>
                <a:gd name="T5" fmla="*/ 81 h 88"/>
                <a:gd name="T6" fmla="*/ 81 w 88"/>
                <a:gd name="T7" fmla="*/ 1 h 88"/>
                <a:gd name="T8" fmla="*/ 87 w 88"/>
                <a:gd name="T9" fmla="*/ 1 h 88"/>
                <a:gd name="T10" fmla="*/ 87 w 88"/>
                <a:gd name="T11" fmla="*/ 7 h 88"/>
                <a:gd name="T12" fmla="*/ 7 w 88"/>
                <a:gd name="T13" fmla="*/ 87 h 88"/>
                <a:gd name="T14" fmla="*/ 4 w 88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88">
                  <a:moveTo>
                    <a:pt x="4" y="88"/>
                  </a:moveTo>
                  <a:cubicBezTo>
                    <a:pt x="3" y="88"/>
                    <a:pt x="2" y="88"/>
                    <a:pt x="1" y="87"/>
                  </a:cubicBezTo>
                  <a:cubicBezTo>
                    <a:pt x="0" y="85"/>
                    <a:pt x="0" y="83"/>
                    <a:pt x="1" y="8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0"/>
                    <a:pt x="85" y="0"/>
                    <a:pt x="87" y="1"/>
                  </a:cubicBezTo>
                  <a:cubicBezTo>
                    <a:pt x="88" y="3"/>
                    <a:pt x="88" y="5"/>
                    <a:pt x="87" y="7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8"/>
                    <a:pt x="5" y="88"/>
                    <a:pt x="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825E7AF-67F4-4B9D-BEED-0AF3773E5052}"/>
              </a:ext>
            </a:extLst>
          </p:cNvPr>
          <p:cNvGrpSpPr/>
          <p:nvPr/>
        </p:nvGrpSpPr>
        <p:grpSpPr>
          <a:xfrm>
            <a:off x="13070624" y="5467685"/>
            <a:ext cx="412922" cy="2163933"/>
            <a:chOff x="13070624" y="7108731"/>
            <a:chExt cx="412922" cy="2163933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BB4C574-60E5-41DF-ADF4-83EE477707D8}"/>
                </a:ext>
              </a:extLst>
            </p:cNvPr>
            <p:cNvGrpSpPr/>
            <p:nvPr/>
          </p:nvGrpSpPr>
          <p:grpSpPr>
            <a:xfrm>
              <a:off x="13070624" y="7108731"/>
              <a:ext cx="412922" cy="412065"/>
              <a:chOff x="776284" y="-368300"/>
              <a:chExt cx="765176" cy="763588"/>
            </a:xfrm>
            <a:solidFill>
              <a:srgbClr val="324A32"/>
            </a:solidFill>
          </p:grpSpPr>
          <p:sp>
            <p:nvSpPr>
              <p:cNvPr id="26" name="Freeform 811">
                <a:extLst>
                  <a:ext uri="{FF2B5EF4-FFF2-40B4-BE49-F238E27FC236}">
                    <a16:creationId xmlns:a16="http://schemas.microsoft.com/office/drawing/2014/main" id="{514FF21C-B025-4341-8FEE-F626D42198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6284" y="-368300"/>
                <a:ext cx="765176" cy="763588"/>
              </a:xfrm>
              <a:custGeom>
                <a:avLst/>
                <a:gdLst>
                  <a:gd name="T0" fmla="*/ 120 w 240"/>
                  <a:gd name="T1" fmla="*/ 240 h 240"/>
                  <a:gd name="T2" fmla="*/ 0 w 240"/>
                  <a:gd name="T3" fmla="*/ 120 h 240"/>
                  <a:gd name="T4" fmla="*/ 120 w 240"/>
                  <a:gd name="T5" fmla="*/ 0 h 240"/>
                  <a:gd name="T6" fmla="*/ 240 w 240"/>
                  <a:gd name="T7" fmla="*/ 120 h 240"/>
                  <a:gd name="T8" fmla="*/ 120 w 240"/>
                  <a:gd name="T9" fmla="*/ 240 h 240"/>
                  <a:gd name="T10" fmla="*/ 120 w 240"/>
                  <a:gd name="T11" fmla="*/ 8 h 240"/>
                  <a:gd name="T12" fmla="*/ 8 w 240"/>
                  <a:gd name="T13" fmla="*/ 120 h 240"/>
                  <a:gd name="T14" fmla="*/ 120 w 240"/>
                  <a:gd name="T15" fmla="*/ 232 h 240"/>
                  <a:gd name="T16" fmla="*/ 232 w 240"/>
                  <a:gd name="T17" fmla="*/ 120 h 240"/>
                  <a:gd name="T18" fmla="*/ 120 w 240"/>
                  <a:gd name="T19" fmla="*/ 8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" h="240">
                    <a:moveTo>
                      <a:pt x="120" y="240"/>
                    </a:moveTo>
                    <a:cubicBezTo>
                      <a:pt x="54" y="240"/>
                      <a:pt x="0" y="186"/>
                      <a:pt x="0" y="120"/>
                    </a:cubicBezTo>
                    <a:cubicBezTo>
                      <a:pt x="0" y="54"/>
                      <a:pt x="54" y="0"/>
                      <a:pt x="120" y="0"/>
                    </a:cubicBezTo>
                    <a:cubicBezTo>
                      <a:pt x="186" y="0"/>
                      <a:pt x="240" y="54"/>
                      <a:pt x="240" y="120"/>
                    </a:cubicBezTo>
                    <a:cubicBezTo>
                      <a:pt x="240" y="186"/>
                      <a:pt x="186" y="240"/>
                      <a:pt x="120" y="240"/>
                    </a:cubicBezTo>
                    <a:close/>
                    <a:moveTo>
                      <a:pt x="120" y="8"/>
                    </a:moveTo>
                    <a:cubicBezTo>
                      <a:pt x="58" y="8"/>
                      <a:pt x="8" y="58"/>
                      <a:pt x="8" y="120"/>
                    </a:cubicBezTo>
                    <a:cubicBezTo>
                      <a:pt x="8" y="182"/>
                      <a:pt x="58" y="232"/>
                      <a:pt x="120" y="232"/>
                    </a:cubicBezTo>
                    <a:cubicBezTo>
                      <a:pt x="182" y="232"/>
                      <a:pt x="232" y="182"/>
                      <a:pt x="232" y="120"/>
                    </a:cubicBezTo>
                    <a:cubicBezTo>
                      <a:pt x="232" y="58"/>
                      <a:pt x="182" y="8"/>
                      <a:pt x="12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" name="Freeform 812">
                <a:extLst>
                  <a:ext uri="{FF2B5EF4-FFF2-40B4-BE49-F238E27FC236}">
                    <a16:creationId xmlns:a16="http://schemas.microsoft.com/office/drawing/2014/main" id="{C9F80EF9-2A87-431A-881D-AF1815C2D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084" y="-127000"/>
                <a:ext cx="407988" cy="280988"/>
              </a:xfrm>
              <a:custGeom>
                <a:avLst/>
                <a:gdLst>
                  <a:gd name="T0" fmla="*/ 50 w 128"/>
                  <a:gd name="T1" fmla="*/ 88 h 88"/>
                  <a:gd name="T2" fmla="*/ 47 w 128"/>
                  <a:gd name="T3" fmla="*/ 87 h 88"/>
                  <a:gd name="T4" fmla="*/ 1 w 128"/>
                  <a:gd name="T5" fmla="*/ 42 h 88"/>
                  <a:gd name="T6" fmla="*/ 1 w 128"/>
                  <a:gd name="T7" fmla="*/ 36 h 88"/>
                  <a:gd name="T8" fmla="*/ 7 w 128"/>
                  <a:gd name="T9" fmla="*/ 36 h 88"/>
                  <a:gd name="T10" fmla="*/ 50 w 128"/>
                  <a:gd name="T11" fmla="*/ 78 h 88"/>
                  <a:gd name="T12" fmla="*/ 121 w 128"/>
                  <a:gd name="T13" fmla="*/ 1 h 88"/>
                  <a:gd name="T14" fmla="*/ 127 w 128"/>
                  <a:gd name="T15" fmla="*/ 1 h 88"/>
                  <a:gd name="T16" fmla="*/ 127 w 128"/>
                  <a:gd name="T17" fmla="*/ 7 h 88"/>
                  <a:gd name="T18" fmla="*/ 53 w 128"/>
                  <a:gd name="T19" fmla="*/ 87 h 88"/>
                  <a:gd name="T20" fmla="*/ 50 w 128"/>
                  <a:gd name="T21" fmla="*/ 88 h 88"/>
                  <a:gd name="T22" fmla="*/ 50 w 128"/>
                  <a:gd name="T2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88">
                    <a:moveTo>
                      <a:pt x="50" y="88"/>
                    </a:moveTo>
                    <a:cubicBezTo>
                      <a:pt x="49" y="88"/>
                      <a:pt x="48" y="88"/>
                      <a:pt x="47" y="87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0" y="40"/>
                      <a:pt x="0" y="38"/>
                      <a:pt x="1" y="36"/>
                    </a:cubicBezTo>
                    <a:cubicBezTo>
                      <a:pt x="3" y="35"/>
                      <a:pt x="5" y="35"/>
                      <a:pt x="7" y="36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121" y="1"/>
                      <a:pt x="121" y="1"/>
                      <a:pt x="121" y="1"/>
                    </a:cubicBezTo>
                    <a:cubicBezTo>
                      <a:pt x="123" y="0"/>
                      <a:pt x="125" y="0"/>
                      <a:pt x="127" y="1"/>
                    </a:cubicBezTo>
                    <a:cubicBezTo>
                      <a:pt x="128" y="3"/>
                      <a:pt x="128" y="5"/>
                      <a:pt x="127" y="7"/>
                    </a:cubicBezTo>
                    <a:cubicBezTo>
                      <a:pt x="53" y="87"/>
                      <a:pt x="53" y="87"/>
                      <a:pt x="53" y="87"/>
                    </a:cubicBezTo>
                    <a:cubicBezTo>
                      <a:pt x="52" y="88"/>
                      <a:pt x="51" y="88"/>
                      <a:pt x="50" y="88"/>
                    </a:cubicBezTo>
                    <a:cubicBezTo>
                      <a:pt x="50" y="88"/>
                      <a:pt x="50" y="88"/>
                      <a:pt x="5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C288628-C158-49F0-9EC1-2F861C1FBE2F}"/>
                </a:ext>
              </a:extLst>
            </p:cNvPr>
            <p:cNvGrpSpPr/>
            <p:nvPr/>
          </p:nvGrpSpPr>
          <p:grpSpPr>
            <a:xfrm>
              <a:off x="13070624" y="8860599"/>
              <a:ext cx="412922" cy="412065"/>
              <a:chOff x="776284" y="-368300"/>
              <a:chExt cx="765176" cy="763588"/>
            </a:xfrm>
            <a:solidFill>
              <a:srgbClr val="324A32"/>
            </a:solidFill>
          </p:grpSpPr>
          <p:sp>
            <p:nvSpPr>
              <p:cNvPr id="33" name="Freeform 811">
                <a:extLst>
                  <a:ext uri="{FF2B5EF4-FFF2-40B4-BE49-F238E27FC236}">
                    <a16:creationId xmlns:a16="http://schemas.microsoft.com/office/drawing/2014/main" id="{2F6F646E-40B9-4220-B5D6-27008617D7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6284" y="-368300"/>
                <a:ext cx="765176" cy="763588"/>
              </a:xfrm>
              <a:custGeom>
                <a:avLst/>
                <a:gdLst>
                  <a:gd name="T0" fmla="*/ 120 w 240"/>
                  <a:gd name="T1" fmla="*/ 240 h 240"/>
                  <a:gd name="T2" fmla="*/ 0 w 240"/>
                  <a:gd name="T3" fmla="*/ 120 h 240"/>
                  <a:gd name="T4" fmla="*/ 120 w 240"/>
                  <a:gd name="T5" fmla="*/ 0 h 240"/>
                  <a:gd name="T6" fmla="*/ 240 w 240"/>
                  <a:gd name="T7" fmla="*/ 120 h 240"/>
                  <a:gd name="T8" fmla="*/ 120 w 240"/>
                  <a:gd name="T9" fmla="*/ 240 h 240"/>
                  <a:gd name="T10" fmla="*/ 120 w 240"/>
                  <a:gd name="T11" fmla="*/ 8 h 240"/>
                  <a:gd name="T12" fmla="*/ 8 w 240"/>
                  <a:gd name="T13" fmla="*/ 120 h 240"/>
                  <a:gd name="T14" fmla="*/ 120 w 240"/>
                  <a:gd name="T15" fmla="*/ 232 h 240"/>
                  <a:gd name="T16" fmla="*/ 232 w 240"/>
                  <a:gd name="T17" fmla="*/ 120 h 240"/>
                  <a:gd name="T18" fmla="*/ 120 w 240"/>
                  <a:gd name="T19" fmla="*/ 8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" h="240">
                    <a:moveTo>
                      <a:pt x="120" y="240"/>
                    </a:moveTo>
                    <a:cubicBezTo>
                      <a:pt x="54" y="240"/>
                      <a:pt x="0" y="186"/>
                      <a:pt x="0" y="120"/>
                    </a:cubicBezTo>
                    <a:cubicBezTo>
                      <a:pt x="0" y="54"/>
                      <a:pt x="54" y="0"/>
                      <a:pt x="120" y="0"/>
                    </a:cubicBezTo>
                    <a:cubicBezTo>
                      <a:pt x="186" y="0"/>
                      <a:pt x="240" y="54"/>
                      <a:pt x="240" y="120"/>
                    </a:cubicBezTo>
                    <a:cubicBezTo>
                      <a:pt x="240" y="186"/>
                      <a:pt x="186" y="240"/>
                      <a:pt x="120" y="240"/>
                    </a:cubicBezTo>
                    <a:close/>
                    <a:moveTo>
                      <a:pt x="120" y="8"/>
                    </a:moveTo>
                    <a:cubicBezTo>
                      <a:pt x="58" y="8"/>
                      <a:pt x="8" y="58"/>
                      <a:pt x="8" y="120"/>
                    </a:cubicBezTo>
                    <a:cubicBezTo>
                      <a:pt x="8" y="182"/>
                      <a:pt x="58" y="232"/>
                      <a:pt x="120" y="232"/>
                    </a:cubicBezTo>
                    <a:cubicBezTo>
                      <a:pt x="182" y="232"/>
                      <a:pt x="232" y="182"/>
                      <a:pt x="232" y="120"/>
                    </a:cubicBezTo>
                    <a:cubicBezTo>
                      <a:pt x="232" y="58"/>
                      <a:pt x="182" y="8"/>
                      <a:pt x="12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" name="Freeform 812">
                <a:extLst>
                  <a:ext uri="{FF2B5EF4-FFF2-40B4-BE49-F238E27FC236}">
                    <a16:creationId xmlns:a16="http://schemas.microsoft.com/office/drawing/2014/main" id="{52815182-30C9-43F7-81DD-25447F26C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084" y="-127000"/>
                <a:ext cx="407988" cy="280988"/>
              </a:xfrm>
              <a:custGeom>
                <a:avLst/>
                <a:gdLst>
                  <a:gd name="T0" fmla="*/ 50 w 128"/>
                  <a:gd name="T1" fmla="*/ 88 h 88"/>
                  <a:gd name="T2" fmla="*/ 47 w 128"/>
                  <a:gd name="T3" fmla="*/ 87 h 88"/>
                  <a:gd name="T4" fmla="*/ 1 w 128"/>
                  <a:gd name="T5" fmla="*/ 42 h 88"/>
                  <a:gd name="T6" fmla="*/ 1 w 128"/>
                  <a:gd name="T7" fmla="*/ 36 h 88"/>
                  <a:gd name="T8" fmla="*/ 7 w 128"/>
                  <a:gd name="T9" fmla="*/ 36 h 88"/>
                  <a:gd name="T10" fmla="*/ 50 w 128"/>
                  <a:gd name="T11" fmla="*/ 78 h 88"/>
                  <a:gd name="T12" fmla="*/ 121 w 128"/>
                  <a:gd name="T13" fmla="*/ 1 h 88"/>
                  <a:gd name="T14" fmla="*/ 127 w 128"/>
                  <a:gd name="T15" fmla="*/ 1 h 88"/>
                  <a:gd name="T16" fmla="*/ 127 w 128"/>
                  <a:gd name="T17" fmla="*/ 7 h 88"/>
                  <a:gd name="T18" fmla="*/ 53 w 128"/>
                  <a:gd name="T19" fmla="*/ 87 h 88"/>
                  <a:gd name="T20" fmla="*/ 50 w 128"/>
                  <a:gd name="T21" fmla="*/ 88 h 88"/>
                  <a:gd name="T22" fmla="*/ 50 w 128"/>
                  <a:gd name="T2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88">
                    <a:moveTo>
                      <a:pt x="50" y="88"/>
                    </a:moveTo>
                    <a:cubicBezTo>
                      <a:pt x="49" y="88"/>
                      <a:pt x="48" y="88"/>
                      <a:pt x="47" y="87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0" y="40"/>
                      <a:pt x="0" y="38"/>
                      <a:pt x="1" y="36"/>
                    </a:cubicBezTo>
                    <a:cubicBezTo>
                      <a:pt x="3" y="35"/>
                      <a:pt x="5" y="35"/>
                      <a:pt x="7" y="36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121" y="1"/>
                      <a:pt x="121" y="1"/>
                      <a:pt x="121" y="1"/>
                    </a:cubicBezTo>
                    <a:cubicBezTo>
                      <a:pt x="123" y="0"/>
                      <a:pt x="125" y="0"/>
                      <a:pt x="127" y="1"/>
                    </a:cubicBezTo>
                    <a:cubicBezTo>
                      <a:pt x="128" y="3"/>
                      <a:pt x="128" y="5"/>
                      <a:pt x="127" y="7"/>
                    </a:cubicBezTo>
                    <a:cubicBezTo>
                      <a:pt x="53" y="87"/>
                      <a:pt x="53" y="87"/>
                      <a:pt x="53" y="87"/>
                    </a:cubicBezTo>
                    <a:cubicBezTo>
                      <a:pt x="52" y="88"/>
                      <a:pt x="51" y="88"/>
                      <a:pt x="50" y="88"/>
                    </a:cubicBezTo>
                    <a:cubicBezTo>
                      <a:pt x="50" y="88"/>
                      <a:pt x="50" y="88"/>
                      <a:pt x="5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B58EF38-29E7-42EF-99E3-324D363C8AD5}"/>
              </a:ext>
            </a:extLst>
          </p:cNvPr>
          <p:cNvGrpSpPr/>
          <p:nvPr/>
        </p:nvGrpSpPr>
        <p:grpSpPr>
          <a:xfrm>
            <a:off x="13082276" y="10571850"/>
            <a:ext cx="412922" cy="412065"/>
            <a:chOff x="3579812" y="-368300"/>
            <a:chExt cx="765176" cy="763588"/>
          </a:xfrm>
          <a:solidFill>
            <a:srgbClr val="324A32"/>
          </a:solidFill>
        </p:grpSpPr>
        <p:sp>
          <p:nvSpPr>
            <p:cNvPr id="36" name="Freeform 813">
              <a:extLst>
                <a:ext uri="{FF2B5EF4-FFF2-40B4-BE49-F238E27FC236}">
                  <a16:creationId xmlns:a16="http://schemas.microsoft.com/office/drawing/2014/main" id="{ADDF02F5-80AA-4F1A-BC14-2F684756D1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9812" y="-368300"/>
              <a:ext cx="765176" cy="763588"/>
            </a:xfrm>
            <a:custGeom>
              <a:avLst/>
              <a:gdLst>
                <a:gd name="T0" fmla="*/ 120 w 240"/>
                <a:gd name="T1" fmla="*/ 240 h 240"/>
                <a:gd name="T2" fmla="*/ 0 w 240"/>
                <a:gd name="T3" fmla="*/ 120 h 240"/>
                <a:gd name="T4" fmla="*/ 120 w 240"/>
                <a:gd name="T5" fmla="*/ 0 h 240"/>
                <a:gd name="T6" fmla="*/ 240 w 240"/>
                <a:gd name="T7" fmla="*/ 120 h 240"/>
                <a:gd name="T8" fmla="*/ 120 w 240"/>
                <a:gd name="T9" fmla="*/ 240 h 240"/>
                <a:gd name="T10" fmla="*/ 120 w 240"/>
                <a:gd name="T11" fmla="*/ 8 h 240"/>
                <a:gd name="T12" fmla="*/ 8 w 240"/>
                <a:gd name="T13" fmla="*/ 120 h 240"/>
                <a:gd name="T14" fmla="*/ 120 w 240"/>
                <a:gd name="T15" fmla="*/ 232 h 240"/>
                <a:gd name="T16" fmla="*/ 232 w 240"/>
                <a:gd name="T17" fmla="*/ 120 h 240"/>
                <a:gd name="T18" fmla="*/ 120 w 240"/>
                <a:gd name="T19" fmla="*/ 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120" y="240"/>
                  </a:move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86" y="0"/>
                    <a:pt x="240" y="54"/>
                    <a:pt x="240" y="120"/>
                  </a:cubicBezTo>
                  <a:cubicBezTo>
                    <a:pt x="240" y="186"/>
                    <a:pt x="186" y="240"/>
                    <a:pt x="120" y="240"/>
                  </a:cubicBezTo>
                  <a:close/>
                  <a:moveTo>
                    <a:pt x="120" y="8"/>
                  </a:moveTo>
                  <a:cubicBezTo>
                    <a:pt x="58" y="8"/>
                    <a:pt x="8" y="58"/>
                    <a:pt x="8" y="120"/>
                  </a:cubicBezTo>
                  <a:cubicBezTo>
                    <a:pt x="8" y="182"/>
                    <a:pt x="58" y="232"/>
                    <a:pt x="120" y="232"/>
                  </a:cubicBezTo>
                  <a:cubicBezTo>
                    <a:pt x="182" y="232"/>
                    <a:pt x="232" y="182"/>
                    <a:pt x="232" y="120"/>
                  </a:cubicBezTo>
                  <a:cubicBezTo>
                    <a:pt x="232" y="58"/>
                    <a:pt x="182" y="8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814">
              <a:extLst>
                <a:ext uri="{FF2B5EF4-FFF2-40B4-BE49-F238E27FC236}">
                  <a16:creationId xmlns:a16="http://schemas.microsoft.com/office/drawing/2014/main" id="{9C551708-0ED0-4619-B978-0080D217A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-127000"/>
              <a:ext cx="279400" cy="280988"/>
            </a:xfrm>
            <a:custGeom>
              <a:avLst/>
              <a:gdLst>
                <a:gd name="T0" fmla="*/ 84 w 88"/>
                <a:gd name="T1" fmla="*/ 88 h 88"/>
                <a:gd name="T2" fmla="*/ 81 w 88"/>
                <a:gd name="T3" fmla="*/ 87 h 88"/>
                <a:gd name="T4" fmla="*/ 1 w 88"/>
                <a:gd name="T5" fmla="*/ 7 h 88"/>
                <a:gd name="T6" fmla="*/ 1 w 88"/>
                <a:gd name="T7" fmla="*/ 1 h 88"/>
                <a:gd name="T8" fmla="*/ 7 w 88"/>
                <a:gd name="T9" fmla="*/ 1 h 88"/>
                <a:gd name="T10" fmla="*/ 87 w 88"/>
                <a:gd name="T11" fmla="*/ 81 h 88"/>
                <a:gd name="T12" fmla="*/ 87 w 88"/>
                <a:gd name="T13" fmla="*/ 87 h 88"/>
                <a:gd name="T14" fmla="*/ 84 w 88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88">
                  <a:moveTo>
                    <a:pt x="84" y="88"/>
                  </a:moveTo>
                  <a:cubicBezTo>
                    <a:pt x="83" y="88"/>
                    <a:pt x="82" y="88"/>
                    <a:pt x="81" y="8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8" y="83"/>
                    <a:pt x="88" y="85"/>
                    <a:pt x="87" y="87"/>
                  </a:cubicBezTo>
                  <a:cubicBezTo>
                    <a:pt x="86" y="88"/>
                    <a:pt x="85" y="88"/>
                    <a:pt x="8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815">
              <a:extLst>
                <a:ext uri="{FF2B5EF4-FFF2-40B4-BE49-F238E27FC236}">
                  <a16:creationId xmlns:a16="http://schemas.microsoft.com/office/drawing/2014/main" id="{2B68F313-9689-4D98-BD38-C43B05C56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-127000"/>
              <a:ext cx="279400" cy="280988"/>
            </a:xfrm>
            <a:custGeom>
              <a:avLst/>
              <a:gdLst>
                <a:gd name="T0" fmla="*/ 4 w 88"/>
                <a:gd name="T1" fmla="*/ 88 h 88"/>
                <a:gd name="T2" fmla="*/ 1 w 88"/>
                <a:gd name="T3" fmla="*/ 87 h 88"/>
                <a:gd name="T4" fmla="*/ 1 w 88"/>
                <a:gd name="T5" fmla="*/ 81 h 88"/>
                <a:gd name="T6" fmla="*/ 81 w 88"/>
                <a:gd name="T7" fmla="*/ 1 h 88"/>
                <a:gd name="T8" fmla="*/ 87 w 88"/>
                <a:gd name="T9" fmla="*/ 1 h 88"/>
                <a:gd name="T10" fmla="*/ 87 w 88"/>
                <a:gd name="T11" fmla="*/ 7 h 88"/>
                <a:gd name="T12" fmla="*/ 7 w 88"/>
                <a:gd name="T13" fmla="*/ 87 h 88"/>
                <a:gd name="T14" fmla="*/ 4 w 88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88">
                  <a:moveTo>
                    <a:pt x="4" y="88"/>
                  </a:moveTo>
                  <a:cubicBezTo>
                    <a:pt x="3" y="88"/>
                    <a:pt x="2" y="88"/>
                    <a:pt x="1" y="87"/>
                  </a:cubicBezTo>
                  <a:cubicBezTo>
                    <a:pt x="0" y="85"/>
                    <a:pt x="0" y="83"/>
                    <a:pt x="1" y="8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0"/>
                    <a:pt x="85" y="0"/>
                    <a:pt x="87" y="1"/>
                  </a:cubicBezTo>
                  <a:cubicBezTo>
                    <a:pt x="88" y="3"/>
                    <a:pt x="88" y="5"/>
                    <a:pt x="87" y="7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8"/>
                    <a:pt x="5" y="88"/>
                    <a:pt x="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A0E0164-565F-41F6-BCB5-16725989B08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z="140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GOALS</a:t>
            </a:r>
          </a:p>
        </p:txBody>
      </p:sp>
    </p:spTree>
    <p:extLst>
      <p:ext uri="{BB962C8B-B14F-4D97-AF65-F5344CB8AC3E}">
        <p14:creationId xmlns:p14="http://schemas.microsoft.com/office/powerpoint/2010/main" val="132464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C8C8861-0A3F-46F7-8EBD-495C62C05F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DE2A1FD-969E-438E-9D24-A79777C40D5A}"/>
              </a:ext>
            </a:extLst>
          </p:cNvPr>
          <p:cNvSpPr/>
          <p:nvPr/>
        </p:nvSpPr>
        <p:spPr>
          <a:xfrm>
            <a:off x="2147888" y="6076954"/>
            <a:ext cx="1562092" cy="1562092"/>
          </a:xfrm>
          <a:prstGeom prst="ellipse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7561FE5-6778-4123-95D7-F1B18CCF2662}"/>
              </a:ext>
            </a:extLst>
          </p:cNvPr>
          <p:cNvSpPr/>
          <p:nvPr/>
        </p:nvSpPr>
        <p:spPr>
          <a:xfrm>
            <a:off x="20640682" y="6076954"/>
            <a:ext cx="1562092" cy="1562092"/>
          </a:xfrm>
          <a:prstGeom prst="ellipse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C78720C-4067-4856-A629-2DD94632236D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9696112" cy="0"/>
          </a:xfrm>
          <a:prstGeom prst="line">
            <a:avLst/>
          </a:prstGeom>
          <a:ln w="19050">
            <a:solidFill>
              <a:srgbClr val="324A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72B75C-F663-4930-AB8E-C32D1F306B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20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167C836-9E7C-41A8-94EB-5C67FBACD47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7500" dirty="0" err="1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Sabbini</a:t>
            </a:r>
            <a:r>
              <a:rPr lang="en-US" sz="7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 Marketing Strategy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13B9453-2AA9-4EBA-A7E0-A7CCC390B2B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8695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28A98DE-767C-4882-9AAF-CA43941A2185}"/>
              </a:ext>
            </a:extLst>
          </p:cNvPr>
          <p:cNvSpPr/>
          <p:nvPr/>
        </p:nvSpPr>
        <p:spPr>
          <a:xfrm>
            <a:off x="4156076" y="0"/>
            <a:ext cx="16075024" cy="9810750"/>
          </a:xfrm>
          <a:prstGeom prst="rect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C069A8-8396-4DDE-AB92-0D56F601AB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113A932-15E5-4665-A4CE-2CF768F9EF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en-US" sz="140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Thank You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3726B0E-9FFD-472A-AA1E-4E6B194EB8A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marL="914400" lvl="1" indent="0" algn="ctr">
              <a:lnSpc>
                <a:spcPct val="150000"/>
              </a:lnSpc>
              <a:buNone/>
            </a:pPr>
            <a:r>
              <a:rPr lang="en-US" sz="24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www.visuelcolonie.co</a:t>
            </a:r>
          </a:p>
        </p:txBody>
      </p:sp>
    </p:spTree>
    <p:extLst>
      <p:ext uri="{BB962C8B-B14F-4D97-AF65-F5344CB8AC3E}">
        <p14:creationId xmlns:p14="http://schemas.microsoft.com/office/powerpoint/2010/main" val="221316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1586FCB-6154-4368-80C3-2785D10D2B1E}"/>
              </a:ext>
            </a:extLst>
          </p:cNvPr>
          <p:cNvSpPr/>
          <p:nvPr/>
        </p:nvSpPr>
        <p:spPr>
          <a:xfrm>
            <a:off x="3675612" y="2207343"/>
            <a:ext cx="6482398" cy="1703387"/>
          </a:xfrm>
          <a:prstGeom prst="roundRect">
            <a:avLst>
              <a:gd name="adj" fmla="val 50000"/>
            </a:avLst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89E8FE4-89A3-458D-B14E-B945C5D88F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98DEF8-513C-4812-B6D4-32859E016C6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nter" panose="020B0502030000000004" pitchFamily="34" charset="0"/>
                <a:ea typeface="Inter" panose="020B0502030000000004" pitchFamily="34" charset="0"/>
                <a:cs typeface="+mn-cs"/>
              </a:rPr>
              <a:t>In this document we've tried to codify the thinking and expectations behind how we market our company. This will help us to have a better shared vision, make faster decisions, and provide better feedback to each other.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60A0C2-75A2-4068-9FEC-C046E3F8466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nter" panose="020B0502030000000004" pitchFamily="34" charset="0"/>
                <a:ea typeface="Inter" panose="020B0502030000000004" pitchFamily="34" charset="0"/>
                <a:cs typeface="+mn-cs"/>
              </a:rPr>
              <a:t>Marketing can be a tricky beast. Much maligned and loved in equal(-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nter" panose="020B0502030000000004" pitchFamily="34" charset="0"/>
                <a:ea typeface="Inter" panose="020B0502030000000004" pitchFamily="34" charset="0"/>
                <a:cs typeface="+mn-cs"/>
              </a:rPr>
              <a:t>ish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nter" panose="020B0502030000000004" pitchFamily="34" charset="0"/>
                <a:ea typeface="Inter" panose="020B0502030000000004" pitchFamily="34" charset="0"/>
                <a:cs typeface="+mn-cs"/>
              </a:rPr>
              <a:t>?) measure. Great marketing usually comes with a foundation of great marketing principles, guiding lights in helping us shape some of the decisions we make (be they practical, conceptual or ethical). Our brand is the sum of everything a user sees or hears about us and that comes from everyone and everything. Every line of code we commit, every tweet that someone posts, every sales call.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9356FA7-8649-4461-B3C5-C9B71E6DA01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500" dirty="0" err="1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Sabbini</a:t>
            </a: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 Marketing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34C0400-0A7A-42D8-8899-47365A91563B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9696112" cy="0"/>
          </a:xfrm>
          <a:prstGeom prst="line">
            <a:avLst/>
          </a:prstGeom>
          <a:ln w="19050">
            <a:solidFill>
              <a:srgbClr val="324A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612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C628370-F1F3-489F-B4C1-2EBC6807D5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E2D3582-310E-4492-AF2E-5B97125DD23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Index Content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1B923CF-A404-4453-AD48-2BF144776A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Inter Light" panose="020B0502030000000004" pitchFamily="34" charset="0"/>
                <a:ea typeface="Inter Light" panose="020B0502030000000004" pitchFamily="34" charset="0"/>
                <a:cs typeface="David Libre" panose="00000500000000000000" pitchFamily="2" charset="-79"/>
              </a:rPr>
              <a:t>Our Current State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9471CD1-71D2-491F-8DCC-583A3BFE5D3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Inter Light" panose="020B0502030000000004" pitchFamily="34" charset="0"/>
                <a:ea typeface="Inter Light" panose="020B0502030000000004" pitchFamily="34" charset="0"/>
                <a:cs typeface="David Libre" panose="00000500000000000000" pitchFamily="2" charset="-79"/>
              </a:rPr>
              <a:t>Go to Market Strategy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34C0400-0A7A-42D8-8899-47365A91563B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9696112" cy="0"/>
          </a:xfrm>
          <a:prstGeom prst="line">
            <a:avLst/>
          </a:prstGeom>
          <a:ln w="19050">
            <a:solidFill>
              <a:srgbClr val="324A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028C2D8-4A70-4070-AA8A-BFD19A39FBEF}"/>
              </a:ext>
            </a:extLst>
          </p:cNvPr>
          <p:cNvGrpSpPr/>
          <p:nvPr/>
        </p:nvGrpSpPr>
        <p:grpSpPr>
          <a:xfrm>
            <a:off x="8138430" y="7537899"/>
            <a:ext cx="946771" cy="397564"/>
            <a:chOff x="9605963" y="5683858"/>
            <a:chExt cx="946771" cy="397564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81B502DF-EC2C-479D-A7BA-5985C05069CA}"/>
                </a:ext>
              </a:extLst>
            </p:cNvPr>
            <p:cNvCxnSpPr>
              <a:cxnSpLocks/>
            </p:cNvCxnSpPr>
            <p:nvPr/>
          </p:nvCxnSpPr>
          <p:spPr>
            <a:xfrm>
              <a:off x="9605963" y="5882640"/>
              <a:ext cx="946771" cy="0"/>
            </a:xfrm>
            <a:prstGeom prst="line">
              <a:avLst/>
            </a:prstGeom>
            <a:ln w="19050">
              <a:solidFill>
                <a:srgbClr val="324A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Plaque 3">
              <a:extLst>
                <a:ext uri="{FF2B5EF4-FFF2-40B4-BE49-F238E27FC236}">
                  <a16:creationId xmlns:a16="http://schemas.microsoft.com/office/drawing/2014/main" id="{3BEE4E40-D1A1-480A-916B-A90E81C76060}"/>
                </a:ext>
              </a:extLst>
            </p:cNvPr>
            <p:cNvSpPr/>
            <p:nvPr/>
          </p:nvSpPr>
          <p:spPr>
            <a:xfrm>
              <a:off x="10353952" y="5683858"/>
              <a:ext cx="198782" cy="397564"/>
            </a:xfrm>
            <a:custGeom>
              <a:avLst/>
              <a:gdLst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7" fmla="*/ 0 w 1143000"/>
                <a:gd name="connsiteY7" fmla="*/ 571500 h 1143000"/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7" fmla="*/ 91440 w 1143000"/>
                <a:gd name="connsiteY7" fmla="*/ 662940 h 1143000"/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0" fmla="*/ 0 w 571500"/>
                <a:gd name="connsiteY0" fmla="*/ 0 h 1143000"/>
                <a:gd name="connsiteX1" fmla="*/ 0 w 571500"/>
                <a:gd name="connsiteY1" fmla="*/ 0 h 1143000"/>
                <a:gd name="connsiteX2" fmla="*/ 571500 w 571500"/>
                <a:gd name="connsiteY2" fmla="*/ 571500 h 1143000"/>
                <a:gd name="connsiteX3" fmla="*/ 571500 w 571500"/>
                <a:gd name="connsiteY3" fmla="*/ 571500 h 1143000"/>
                <a:gd name="connsiteX4" fmla="*/ 0 w 571500"/>
                <a:gd name="connsiteY4" fmla="*/ 1143000 h 1143000"/>
                <a:gd name="connsiteX5" fmla="*/ 0 w 571500"/>
                <a:gd name="connsiteY5" fmla="*/ 114300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" h="1143000">
                  <a:moveTo>
                    <a:pt x="0" y="0"/>
                  </a:moveTo>
                  <a:lnTo>
                    <a:pt x="0" y="0"/>
                  </a:lnTo>
                  <a:cubicBezTo>
                    <a:pt x="0" y="315631"/>
                    <a:pt x="255869" y="571500"/>
                    <a:pt x="571500" y="571500"/>
                  </a:cubicBezTo>
                  <a:lnTo>
                    <a:pt x="571500" y="571500"/>
                  </a:lnTo>
                  <a:cubicBezTo>
                    <a:pt x="255869" y="571500"/>
                    <a:pt x="0" y="827369"/>
                    <a:pt x="0" y="1143000"/>
                  </a:cubicBezTo>
                  <a:lnTo>
                    <a:pt x="0" y="1143000"/>
                  </a:lnTo>
                </a:path>
              </a:pathLst>
            </a:custGeom>
            <a:noFill/>
            <a:ln w="19050">
              <a:solidFill>
                <a:srgbClr val="324A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4D7D5E3-95A9-4A9D-9B04-B91E3D4FD3F3}"/>
              </a:ext>
            </a:extLst>
          </p:cNvPr>
          <p:cNvGrpSpPr/>
          <p:nvPr/>
        </p:nvGrpSpPr>
        <p:grpSpPr>
          <a:xfrm>
            <a:off x="16434066" y="7537899"/>
            <a:ext cx="946771" cy="397564"/>
            <a:chOff x="9605963" y="5683858"/>
            <a:chExt cx="946771" cy="397564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EA96ABB-87E8-40EE-86F3-BBD17146E0A2}"/>
                </a:ext>
              </a:extLst>
            </p:cNvPr>
            <p:cNvCxnSpPr>
              <a:cxnSpLocks/>
            </p:cNvCxnSpPr>
            <p:nvPr/>
          </p:nvCxnSpPr>
          <p:spPr>
            <a:xfrm>
              <a:off x="9605963" y="5882640"/>
              <a:ext cx="946771" cy="0"/>
            </a:xfrm>
            <a:prstGeom prst="line">
              <a:avLst/>
            </a:prstGeom>
            <a:ln w="19050">
              <a:solidFill>
                <a:srgbClr val="324A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Plaque 3">
              <a:extLst>
                <a:ext uri="{FF2B5EF4-FFF2-40B4-BE49-F238E27FC236}">
                  <a16:creationId xmlns:a16="http://schemas.microsoft.com/office/drawing/2014/main" id="{BE97D76F-71C8-4046-9517-614D3AD6D331}"/>
                </a:ext>
              </a:extLst>
            </p:cNvPr>
            <p:cNvSpPr/>
            <p:nvPr/>
          </p:nvSpPr>
          <p:spPr>
            <a:xfrm>
              <a:off x="10353952" y="5683858"/>
              <a:ext cx="198782" cy="397564"/>
            </a:xfrm>
            <a:custGeom>
              <a:avLst/>
              <a:gdLst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7" fmla="*/ 0 w 1143000"/>
                <a:gd name="connsiteY7" fmla="*/ 571500 h 1143000"/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7" fmla="*/ 91440 w 1143000"/>
                <a:gd name="connsiteY7" fmla="*/ 662940 h 1143000"/>
                <a:gd name="connsiteX0" fmla="*/ 0 w 1143000"/>
                <a:gd name="connsiteY0" fmla="*/ 571500 h 1143000"/>
                <a:gd name="connsiteX1" fmla="*/ 571500 w 1143000"/>
                <a:gd name="connsiteY1" fmla="*/ 0 h 1143000"/>
                <a:gd name="connsiteX2" fmla="*/ 571500 w 1143000"/>
                <a:gd name="connsiteY2" fmla="*/ 0 h 1143000"/>
                <a:gd name="connsiteX3" fmla="*/ 1143000 w 1143000"/>
                <a:gd name="connsiteY3" fmla="*/ 571500 h 1143000"/>
                <a:gd name="connsiteX4" fmla="*/ 1143000 w 1143000"/>
                <a:gd name="connsiteY4" fmla="*/ 571500 h 1143000"/>
                <a:gd name="connsiteX5" fmla="*/ 571500 w 1143000"/>
                <a:gd name="connsiteY5" fmla="*/ 1143000 h 1143000"/>
                <a:gd name="connsiteX6" fmla="*/ 571500 w 1143000"/>
                <a:gd name="connsiteY6" fmla="*/ 1143000 h 1143000"/>
                <a:gd name="connsiteX0" fmla="*/ 0 w 571500"/>
                <a:gd name="connsiteY0" fmla="*/ 0 h 1143000"/>
                <a:gd name="connsiteX1" fmla="*/ 0 w 571500"/>
                <a:gd name="connsiteY1" fmla="*/ 0 h 1143000"/>
                <a:gd name="connsiteX2" fmla="*/ 571500 w 571500"/>
                <a:gd name="connsiteY2" fmla="*/ 571500 h 1143000"/>
                <a:gd name="connsiteX3" fmla="*/ 571500 w 571500"/>
                <a:gd name="connsiteY3" fmla="*/ 571500 h 1143000"/>
                <a:gd name="connsiteX4" fmla="*/ 0 w 571500"/>
                <a:gd name="connsiteY4" fmla="*/ 1143000 h 1143000"/>
                <a:gd name="connsiteX5" fmla="*/ 0 w 571500"/>
                <a:gd name="connsiteY5" fmla="*/ 114300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" h="1143000">
                  <a:moveTo>
                    <a:pt x="0" y="0"/>
                  </a:moveTo>
                  <a:lnTo>
                    <a:pt x="0" y="0"/>
                  </a:lnTo>
                  <a:cubicBezTo>
                    <a:pt x="0" y="315631"/>
                    <a:pt x="255869" y="571500"/>
                    <a:pt x="571500" y="571500"/>
                  </a:cubicBezTo>
                  <a:lnTo>
                    <a:pt x="571500" y="571500"/>
                  </a:lnTo>
                  <a:cubicBezTo>
                    <a:pt x="255869" y="571500"/>
                    <a:pt x="0" y="827369"/>
                    <a:pt x="0" y="1143000"/>
                  </a:cubicBezTo>
                  <a:lnTo>
                    <a:pt x="0" y="1143000"/>
                  </a:lnTo>
                </a:path>
              </a:pathLst>
            </a:custGeom>
            <a:noFill/>
            <a:ln w="19050">
              <a:solidFill>
                <a:srgbClr val="324A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1A90BD6-A380-4A42-A3D5-049E6D222D6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Inter Light" panose="020B0502030000000004" pitchFamily="34" charset="0"/>
                <a:ea typeface="Inter Light" panose="020B0502030000000004" pitchFamily="34" charset="0"/>
                <a:cs typeface="David Libre" panose="00000500000000000000" pitchFamily="2" charset="-79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39951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4A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AFFB7B03-DA89-49C1-A036-CBFB2C2C58DB}"/>
              </a:ext>
            </a:extLst>
          </p:cNvPr>
          <p:cNvSpPr/>
          <p:nvPr/>
        </p:nvSpPr>
        <p:spPr>
          <a:xfrm>
            <a:off x="8876272" y="2718050"/>
            <a:ext cx="7714631" cy="9359900"/>
          </a:xfrm>
          <a:prstGeom prst="round2SameRect">
            <a:avLst>
              <a:gd name="adj1" fmla="val 50000"/>
              <a:gd name="adj2" fmla="val 0"/>
            </a:avLst>
          </a:prstGeom>
          <a:noFill/>
          <a:ln>
            <a:solidFill>
              <a:srgbClr val="5370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F1EAE0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>
                <a:solidFill>
                  <a:srgbClr val="F1EAE0"/>
                </a:solidFill>
              </a:rPr>
              <a:pPr/>
              <a:t>6</a:t>
            </a:fld>
            <a:endParaRPr lang="en-US" dirty="0">
              <a:solidFill>
                <a:srgbClr val="F1EAE0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BAB7DD-E8D9-4E65-9C98-E2C7A11769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500" dirty="0" err="1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Sabbini</a:t>
            </a:r>
            <a:r>
              <a:rPr lang="en-US" sz="3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 Creative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F5B59-FA04-4CE1-8524-60012054CC6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500" dirty="0" err="1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Sabbini</a:t>
            </a:r>
            <a:r>
              <a:rPr lang="en-US" sz="3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 Creative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B8F00EE-5CB4-4B4E-BDD6-B2D128B09E58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9696112" cy="0"/>
          </a:xfrm>
          <a:prstGeom prst="line">
            <a:avLst/>
          </a:prstGeom>
          <a:ln w="19050">
            <a:solidFill>
              <a:srgbClr val="F1EA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22E3B42-34E0-41D0-B18C-7481FB564E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36272" y="2178050"/>
            <a:ext cx="7714632" cy="9359900"/>
          </a:xfrm>
        </p:spPr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F3EDAA-5F51-42DB-A237-09389FF54AE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ctr"/>
            <a:r>
              <a:rPr lang="en-US" sz="140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Our Current State</a:t>
            </a:r>
          </a:p>
        </p:txBody>
      </p:sp>
    </p:spTree>
    <p:extLst>
      <p:ext uri="{BB962C8B-B14F-4D97-AF65-F5344CB8AC3E}">
        <p14:creationId xmlns:p14="http://schemas.microsoft.com/office/powerpoint/2010/main" val="308234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795F9B8-768D-470B-8D5D-1BBDA942554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F28FDA4-1E14-41BD-BC0E-392A0944625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ctr"/>
            <a:r>
              <a:rPr lang="en-US" sz="24000" dirty="0">
                <a:solidFill>
                  <a:srgbClr val="F1EAE0"/>
                </a:solidFill>
                <a:latin typeface="Inter Light" panose="020B0502030000000004" pitchFamily="34" charset="0"/>
                <a:ea typeface="Inter Light" panose="020B0502030000000004" pitchFamily="34" charset="0"/>
                <a:cs typeface="David Libre" panose="00000500000000000000" pitchFamily="2" charset="-79"/>
              </a:rPr>
              <a:t>200k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CF380C8-D9C9-4DC6-8B19-5658BC8A8C6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Good News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29CF398-86BB-49EC-96C5-67D94D5E434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Good News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0500C9A-2465-411F-B216-FD4E3A7EE2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CUSTOMER ACHIEVE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C78720C-4067-4856-A629-2DD94632236D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9696112" cy="0"/>
          </a:xfrm>
          <a:prstGeom prst="line">
            <a:avLst/>
          </a:prstGeom>
          <a:ln w="19050">
            <a:solidFill>
              <a:srgbClr val="324A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8B6825C-208A-4CD8-9A39-9292581EAC5F}"/>
              </a:ext>
            </a:extLst>
          </p:cNvPr>
          <p:cNvSpPr/>
          <p:nvPr/>
        </p:nvSpPr>
        <p:spPr>
          <a:xfrm>
            <a:off x="0" y="1651087"/>
            <a:ext cx="4862596" cy="10413826"/>
          </a:xfrm>
          <a:custGeom>
            <a:avLst/>
            <a:gdLst>
              <a:gd name="connsiteX0" fmla="*/ 0 w 4862596"/>
              <a:gd name="connsiteY0" fmla="*/ 0 h 10413826"/>
              <a:gd name="connsiteX1" fmla="*/ 175868 w 4862596"/>
              <a:gd name="connsiteY1" fmla="*/ 13373 h 10413826"/>
              <a:gd name="connsiteX2" fmla="*/ 4862596 w 4862596"/>
              <a:gd name="connsiteY2" fmla="*/ 5206914 h 10413826"/>
              <a:gd name="connsiteX3" fmla="*/ 175868 w 4862596"/>
              <a:gd name="connsiteY3" fmla="*/ 10400453 h 10413826"/>
              <a:gd name="connsiteX4" fmla="*/ 0 w 4862596"/>
              <a:gd name="connsiteY4" fmla="*/ 10413826 h 10413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2596" h="10413826">
                <a:moveTo>
                  <a:pt x="0" y="0"/>
                </a:moveTo>
                <a:lnTo>
                  <a:pt x="175868" y="13373"/>
                </a:lnTo>
                <a:cubicBezTo>
                  <a:pt x="2808334" y="280714"/>
                  <a:pt x="4862596" y="2503914"/>
                  <a:pt x="4862596" y="5206914"/>
                </a:cubicBezTo>
                <a:cubicBezTo>
                  <a:pt x="4862596" y="7909912"/>
                  <a:pt x="2808334" y="10133112"/>
                  <a:pt x="175868" y="10400453"/>
                </a:cubicBezTo>
                <a:lnTo>
                  <a:pt x="0" y="10413826"/>
                </a:lnTo>
                <a:close/>
              </a:path>
            </a:pathLst>
          </a:custGeom>
          <a:noFill/>
          <a:ln w="19050">
            <a:solidFill>
              <a:srgbClr val="5370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BC06066-EB05-4EE6-9416-3D1C39B781E5}"/>
              </a:ext>
            </a:extLst>
          </p:cNvPr>
          <p:cNvSpPr/>
          <p:nvPr/>
        </p:nvSpPr>
        <p:spPr>
          <a:xfrm flipH="1">
            <a:off x="19524579" y="1651087"/>
            <a:ext cx="4862596" cy="10413826"/>
          </a:xfrm>
          <a:custGeom>
            <a:avLst/>
            <a:gdLst>
              <a:gd name="connsiteX0" fmla="*/ 0 w 4862596"/>
              <a:gd name="connsiteY0" fmla="*/ 0 h 10413826"/>
              <a:gd name="connsiteX1" fmla="*/ 175868 w 4862596"/>
              <a:gd name="connsiteY1" fmla="*/ 13373 h 10413826"/>
              <a:gd name="connsiteX2" fmla="*/ 4862596 w 4862596"/>
              <a:gd name="connsiteY2" fmla="*/ 5206914 h 10413826"/>
              <a:gd name="connsiteX3" fmla="*/ 175868 w 4862596"/>
              <a:gd name="connsiteY3" fmla="*/ 10400453 h 10413826"/>
              <a:gd name="connsiteX4" fmla="*/ 0 w 4862596"/>
              <a:gd name="connsiteY4" fmla="*/ 10413826 h 10413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2596" h="10413826">
                <a:moveTo>
                  <a:pt x="0" y="0"/>
                </a:moveTo>
                <a:lnTo>
                  <a:pt x="175868" y="13373"/>
                </a:lnTo>
                <a:cubicBezTo>
                  <a:pt x="2808334" y="280714"/>
                  <a:pt x="4862596" y="2503914"/>
                  <a:pt x="4862596" y="5206914"/>
                </a:cubicBezTo>
                <a:cubicBezTo>
                  <a:pt x="4862596" y="7909912"/>
                  <a:pt x="2808334" y="10133112"/>
                  <a:pt x="175868" y="10400453"/>
                </a:cubicBezTo>
                <a:lnTo>
                  <a:pt x="0" y="10413826"/>
                </a:lnTo>
                <a:close/>
              </a:path>
            </a:pathLst>
          </a:custGeom>
          <a:noFill/>
          <a:ln w="19050">
            <a:solidFill>
              <a:srgbClr val="5370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32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53B417-00E2-4B25-BE98-60C3E7FBD1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eardrop 4">
            <a:extLst>
              <a:ext uri="{FF2B5EF4-FFF2-40B4-BE49-F238E27FC236}">
                <a16:creationId xmlns:a16="http://schemas.microsoft.com/office/drawing/2014/main" id="{DBA405F7-F7A0-4E0A-8489-5BF0E45B69A9}"/>
              </a:ext>
            </a:extLst>
          </p:cNvPr>
          <p:cNvSpPr/>
          <p:nvPr/>
        </p:nvSpPr>
        <p:spPr>
          <a:xfrm rot="10800000">
            <a:off x="2147887" y="6125679"/>
            <a:ext cx="5412271" cy="5412271"/>
          </a:xfrm>
          <a:prstGeom prst="teardrop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ardrop 7">
            <a:extLst>
              <a:ext uri="{FF2B5EF4-FFF2-40B4-BE49-F238E27FC236}">
                <a16:creationId xmlns:a16="http://schemas.microsoft.com/office/drawing/2014/main" id="{FE6400D3-8ED2-494E-A4CF-61ECE3F86BA5}"/>
              </a:ext>
            </a:extLst>
          </p:cNvPr>
          <p:cNvSpPr/>
          <p:nvPr/>
        </p:nvSpPr>
        <p:spPr>
          <a:xfrm rot="10800000">
            <a:off x="16861942" y="6125679"/>
            <a:ext cx="5412271" cy="5412271"/>
          </a:xfrm>
          <a:prstGeom prst="teardrop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ardrop 8">
            <a:extLst>
              <a:ext uri="{FF2B5EF4-FFF2-40B4-BE49-F238E27FC236}">
                <a16:creationId xmlns:a16="http://schemas.microsoft.com/office/drawing/2014/main" id="{4C61BED7-17AE-460B-9FA1-F9505D611053}"/>
              </a:ext>
            </a:extLst>
          </p:cNvPr>
          <p:cNvSpPr/>
          <p:nvPr/>
        </p:nvSpPr>
        <p:spPr>
          <a:xfrm rot="10800000">
            <a:off x="9487452" y="6125679"/>
            <a:ext cx="5412271" cy="5412271"/>
          </a:xfrm>
          <a:prstGeom prst="teardrop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2400EF-F172-4ABA-A1AA-2E59A4F71D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Satisfaction Measure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40EDAC5-528B-40E1-8EAE-DE4E8F45CDF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ctr"/>
            <a:r>
              <a:rPr lang="en-US" sz="14000" dirty="0">
                <a:solidFill>
                  <a:srgbClr val="F1EAE0"/>
                </a:solidFill>
                <a:latin typeface="Inter Light" panose="020B0502030000000004" pitchFamily="34" charset="0"/>
                <a:ea typeface="Inter Light" panose="020B0502030000000004" pitchFamily="34" charset="0"/>
                <a:cs typeface="David Libre" panose="00000500000000000000" pitchFamily="2" charset="-79"/>
              </a:rPr>
              <a:t>57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ED8C84B-406C-4939-9804-CF1AADD8AEA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NEW CLIENT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629A45A6-FF00-4893-8887-2066196E3A4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algn="ctr"/>
            <a:r>
              <a:rPr lang="en-US" sz="14000" dirty="0">
                <a:solidFill>
                  <a:srgbClr val="F1EAE0"/>
                </a:solidFill>
                <a:latin typeface="Inter Light" panose="020B0502030000000004" pitchFamily="34" charset="0"/>
                <a:ea typeface="Inter Light" panose="020B0502030000000004" pitchFamily="34" charset="0"/>
                <a:cs typeface="David Libre" panose="00000500000000000000" pitchFamily="2" charset="-79"/>
              </a:rPr>
              <a:t>307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76AE27A-1A21-4C0B-856B-7793FDF8853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algn="ctr"/>
            <a:r>
              <a:rPr lang="en-US" sz="14000" dirty="0">
                <a:solidFill>
                  <a:srgbClr val="F1EAE0"/>
                </a:solidFill>
                <a:latin typeface="Inter Light" panose="020B0502030000000004" pitchFamily="34" charset="0"/>
                <a:ea typeface="Inter Light" panose="020B0502030000000004" pitchFamily="34" charset="0"/>
                <a:cs typeface="David Libre" panose="00000500000000000000" pitchFamily="2" charset="-79"/>
              </a:rPr>
              <a:t>4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08C9675-0B02-44D2-AE42-9031AFBF16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PROJECT COMPLETE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094B5F67-E7C8-413E-8DBE-41AD72CD264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1EAE0"/>
                </a:solidFill>
                <a:latin typeface="Inter" panose="020B0502030000000004" pitchFamily="34" charset="0"/>
                <a:ea typeface="Inter" panose="020B0502030000000004" pitchFamily="34" charset="0"/>
              </a:rPr>
              <a:t>YEARS EXPERIENCE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34C0400-0A7A-42D8-8899-47365A91563B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9696112" cy="0"/>
          </a:xfrm>
          <a:prstGeom prst="line">
            <a:avLst/>
          </a:prstGeom>
          <a:ln w="19050">
            <a:solidFill>
              <a:srgbClr val="324A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6980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7B8323C-D479-42E5-BE9D-2E99BCE8CF2B}"/>
              </a:ext>
            </a:extLst>
          </p:cNvPr>
          <p:cNvSpPr/>
          <p:nvPr/>
        </p:nvSpPr>
        <p:spPr>
          <a:xfrm rot="10800000" flipV="1">
            <a:off x="3121025" y="4740159"/>
            <a:ext cx="3014048" cy="3014048"/>
          </a:xfrm>
          <a:prstGeom prst="ellipse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5EAC24F-83B2-4AF7-95D0-4B171B7826E0}"/>
              </a:ext>
            </a:extLst>
          </p:cNvPr>
          <p:cNvSpPr/>
          <p:nvPr/>
        </p:nvSpPr>
        <p:spPr>
          <a:xfrm rot="10800000" flipV="1">
            <a:off x="9683546" y="4740159"/>
            <a:ext cx="3014048" cy="3014048"/>
          </a:xfrm>
          <a:prstGeom prst="ellipse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08C7DA6-6F93-44B7-B39A-ED7C659696D5}"/>
              </a:ext>
            </a:extLst>
          </p:cNvPr>
          <p:cNvSpPr/>
          <p:nvPr/>
        </p:nvSpPr>
        <p:spPr>
          <a:xfrm rot="10800000" flipV="1">
            <a:off x="16246068" y="4740159"/>
            <a:ext cx="3014048" cy="3014048"/>
          </a:xfrm>
          <a:prstGeom prst="ellipse">
            <a:avLst/>
          </a:prstGeom>
          <a:solidFill>
            <a:srgbClr val="324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166411-6872-4192-ADD1-49B89AF1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324A32"/>
                </a:solidFill>
                <a:ea typeface="Inter" panose="020B0502030000000004" pitchFamily="34" charset="0"/>
              </a:rPr>
              <a:t>www.visuelcolonie.co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83FBF23-5CCC-4C7C-BEE8-7B06B9E3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8E815-6CF9-4663-B367-1F210EBF2DA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D5BB85-402D-4BF4-A493-861F034152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7500" dirty="0">
                <a:solidFill>
                  <a:srgbClr val="324A32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Our Main Customer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2FFD86-9450-4ED7-910E-4CD4B324174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Describe your demographic here. What is their age range? General location? Spirit animal?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F51694-C45B-4914-940C-B7240FABF3D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Describe your demographic here. What is their age range? General location? Spirit animal?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E285FF-0292-4756-812E-AC1A1AD1F66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</a:rPr>
              <a:t>Describe your demographic here. What is their age range? General location? Spirit animal?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6719336-F861-4A69-B2EC-715A6FF3349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Segment One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7CA4EE0-4B26-4BC4-9EC3-0FCF0D86701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Segment Two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14547BB-0513-4FD6-9E7F-D1D7BA1EFDD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500" dirty="0">
                <a:solidFill>
                  <a:srgbClr val="F1EAE0"/>
                </a:solidFill>
                <a:latin typeface="David Libre" panose="00000500000000000000" pitchFamily="2" charset="-79"/>
                <a:cs typeface="David Libre" panose="00000500000000000000" pitchFamily="2" charset="-79"/>
              </a:rPr>
              <a:t>Segment Three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34C0400-0A7A-42D8-8899-47365A91563B}"/>
              </a:ext>
            </a:extLst>
          </p:cNvPr>
          <p:cNvCxnSpPr>
            <a:cxnSpLocks/>
          </p:cNvCxnSpPr>
          <p:nvPr/>
        </p:nvCxnSpPr>
        <p:spPr>
          <a:xfrm flipH="1">
            <a:off x="3767138" y="13181011"/>
            <a:ext cx="19696112" cy="0"/>
          </a:xfrm>
          <a:prstGeom prst="line">
            <a:avLst/>
          </a:prstGeom>
          <a:ln w="19050">
            <a:solidFill>
              <a:srgbClr val="324A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60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David Libre medium"/>
        <a:ea typeface=""/>
        <a:cs typeface=""/>
      </a:majorFont>
      <a:minorFont>
        <a:latin typeface="Inter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3683</TotalTime>
  <Words>1029</Words>
  <Application>Microsoft Office PowerPoint</Application>
  <PresentationFormat>Custom</PresentationFormat>
  <Paragraphs>222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David Libre</vt:lpstr>
      <vt:lpstr>David Libre medium</vt:lpstr>
      <vt:lpstr>Inter</vt:lpstr>
      <vt:lpstr>Inter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shadokiru@outlook.com</dc:creator>
  <cp:lastModifiedBy>shadokiru@outlook.com</cp:lastModifiedBy>
  <cp:revision>43</cp:revision>
  <dcterms:created xsi:type="dcterms:W3CDTF">2021-07-27T07:53:25Z</dcterms:created>
  <dcterms:modified xsi:type="dcterms:W3CDTF">2021-08-10T12:57:38Z</dcterms:modified>
</cp:coreProperties>
</file>