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061056"/>
        <c:axId val="-733063776"/>
      </c:barChart>
      <c:catAx>
        <c:axId val="-733061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733063776"/>
        <c:crosses val="autoZero"/>
        <c:auto val="1"/>
        <c:lblAlgn val="ctr"/>
        <c:lblOffset val="100"/>
        <c:noMultiLvlLbl val="0"/>
      </c:catAx>
      <c:valAx>
        <c:axId val="-733063776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-7330610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064864"/>
        <c:axId val="-733054528"/>
      </c:barChart>
      <c:catAx>
        <c:axId val="-73306486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733054528"/>
        <c:crosses val="autoZero"/>
        <c:auto val="1"/>
        <c:lblAlgn val="ctr"/>
        <c:lblOffset val="100"/>
        <c:noMultiLvlLbl val="0"/>
      </c:catAx>
      <c:valAx>
        <c:axId val="-733054528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733064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-733058880"/>
        <c:axId val="-733038752"/>
      </c:barChart>
      <c:catAx>
        <c:axId val="-733058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38752"/>
        <c:crosses val="autoZero"/>
        <c:auto val="1"/>
        <c:lblAlgn val="ctr"/>
        <c:lblOffset val="100"/>
        <c:noMultiLvlLbl val="0"/>
      </c:catAx>
      <c:valAx>
        <c:axId val="-7330387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58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-733039840"/>
        <c:axId val="-733042016"/>
      </c:barChart>
      <c:catAx>
        <c:axId val="-733039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-733042016"/>
        <c:crosses val="autoZero"/>
        <c:auto val="1"/>
        <c:lblAlgn val="ctr"/>
        <c:lblOffset val="100"/>
        <c:noMultiLvlLbl val="0"/>
      </c:catAx>
      <c:valAx>
        <c:axId val="-73304201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-733039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733043104"/>
        <c:axId val="-733045824"/>
      </c:barChart>
      <c:catAx>
        <c:axId val="-733043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45824"/>
        <c:crosses val="autoZero"/>
        <c:auto val="1"/>
        <c:lblAlgn val="ctr"/>
        <c:lblOffset val="100"/>
        <c:noMultiLvlLbl val="0"/>
      </c:catAx>
      <c:valAx>
        <c:axId val="-733045824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7330431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3046912"/>
        <c:axId val="-733036576"/>
      </c:barChart>
      <c:catAx>
        <c:axId val="-733046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36576"/>
        <c:crosses val="autoZero"/>
        <c:auto val="1"/>
        <c:lblAlgn val="ctr"/>
        <c:lblOffset val="100"/>
        <c:noMultiLvlLbl val="0"/>
      </c:catAx>
      <c:valAx>
        <c:axId val="-733036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46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733037664"/>
        <c:axId val="-733045280"/>
      </c:barChart>
      <c:catAx>
        <c:axId val="-733037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45280"/>
        <c:crosses val="autoZero"/>
        <c:auto val="1"/>
        <c:lblAlgn val="ctr"/>
        <c:lblOffset val="100"/>
        <c:tickLblSkip val="1"/>
        <c:noMultiLvlLbl val="0"/>
      </c:catAx>
      <c:valAx>
        <c:axId val="-733045280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-733037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-733073024"/>
        <c:axId val="-733070848"/>
      </c:barChart>
      <c:catAx>
        <c:axId val="-7330730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070848"/>
        <c:crosses val="autoZero"/>
        <c:auto val="1"/>
        <c:lblAlgn val="ctr"/>
        <c:lblOffset val="100"/>
        <c:noMultiLvlLbl val="0"/>
      </c:catAx>
      <c:valAx>
        <c:axId val="-73307084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-733073024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733035488"/>
        <c:axId val="-733034944"/>
      </c:barChart>
      <c:catAx>
        <c:axId val="-733035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34944"/>
        <c:crosses val="autoZero"/>
        <c:auto val="1"/>
        <c:lblAlgn val="ctr"/>
        <c:lblOffset val="100"/>
        <c:noMultiLvlLbl val="0"/>
      </c:catAx>
      <c:valAx>
        <c:axId val="-733034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35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033856"/>
        <c:axId val="-733044736"/>
      </c:barChart>
      <c:catAx>
        <c:axId val="-7330338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3044736"/>
        <c:crosses val="autoZero"/>
        <c:auto val="1"/>
        <c:lblAlgn val="ctr"/>
        <c:lblOffset val="100"/>
        <c:noMultiLvlLbl val="0"/>
      </c:catAx>
      <c:valAx>
        <c:axId val="-73304473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733033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33032224"/>
        <c:axId val="-733031680"/>
      </c:barChart>
      <c:catAx>
        <c:axId val="-733032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31680"/>
        <c:crosses val="autoZero"/>
        <c:auto val="1"/>
        <c:lblAlgn val="ctr"/>
        <c:lblOffset val="100"/>
        <c:noMultiLvlLbl val="0"/>
      </c:catAx>
      <c:valAx>
        <c:axId val="-73303168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32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-733026784"/>
        <c:axId val="-733019712"/>
      </c:barChart>
      <c:valAx>
        <c:axId val="-733019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26784"/>
        <c:crosses val="autoZero"/>
        <c:crossBetween val="between"/>
      </c:valAx>
      <c:catAx>
        <c:axId val="-733026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73301971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733022432"/>
        <c:axId val="-733019168"/>
      </c:barChart>
      <c:catAx>
        <c:axId val="-733022432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19168"/>
        <c:crosses val="autoZero"/>
        <c:auto val="1"/>
        <c:lblAlgn val="ctr"/>
        <c:lblOffset val="100"/>
        <c:noMultiLvlLbl val="0"/>
      </c:catAx>
      <c:valAx>
        <c:axId val="-733019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22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733018624"/>
        <c:axId val="-733021888"/>
      </c:lineChart>
      <c:catAx>
        <c:axId val="-733018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21888"/>
        <c:crosses val="autoZero"/>
        <c:auto val="1"/>
        <c:lblAlgn val="ctr"/>
        <c:lblOffset val="100"/>
        <c:noMultiLvlLbl val="0"/>
      </c:catAx>
      <c:valAx>
        <c:axId val="-733021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186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078464"/>
        <c:axId val="-733077920"/>
      </c:barChart>
      <c:catAx>
        <c:axId val="-73307846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-733077920"/>
        <c:crosses val="autoZero"/>
        <c:auto val="1"/>
        <c:lblAlgn val="ctr"/>
        <c:lblOffset val="100"/>
        <c:noMultiLvlLbl val="0"/>
      </c:catAx>
      <c:valAx>
        <c:axId val="-733077920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-733078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733024064"/>
        <c:axId val="-733003936"/>
      </c:barChart>
      <c:catAx>
        <c:axId val="-7330240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03936"/>
        <c:crosses val="autoZero"/>
        <c:auto val="1"/>
        <c:lblAlgn val="ctr"/>
        <c:lblOffset val="100"/>
        <c:tickLblSkip val="1"/>
        <c:noMultiLvlLbl val="0"/>
      </c:catAx>
      <c:valAx>
        <c:axId val="-733003936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24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33010464"/>
        <c:axId val="-733015904"/>
      </c:areaChart>
      <c:catAx>
        <c:axId val="-7330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015904"/>
        <c:crosses val="autoZero"/>
        <c:auto val="1"/>
        <c:lblAlgn val="ctr"/>
        <c:lblOffset val="100"/>
        <c:noMultiLvlLbl val="0"/>
      </c:catAx>
      <c:valAx>
        <c:axId val="-7330159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01046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732999040"/>
        <c:axId val="-733012640"/>
      </c:barChart>
      <c:valAx>
        <c:axId val="-73301264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2999040"/>
        <c:crosses val="autoZero"/>
        <c:crossBetween val="between"/>
      </c:valAx>
      <c:catAx>
        <c:axId val="-7329990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30126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-733001216"/>
        <c:axId val="-733000128"/>
      </c:lineChart>
      <c:catAx>
        <c:axId val="-733001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000128"/>
        <c:crosses val="autoZero"/>
        <c:auto val="1"/>
        <c:lblAlgn val="ctr"/>
        <c:lblOffset val="100"/>
        <c:noMultiLvlLbl val="0"/>
      </c:catAx>
      <c:valAx>
        <c:axId val="-733000128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-733001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732996864"/>
        <c:axId val="-732996320"/>
      </c:lineChart>
      <c:catAx>
        <c:axId val="-732996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2996320"/>
        <c:crosses val="autoZero"/>
        <c:auto val="1"/>
        <c:lblAlgn val="ctr"/>
        <c:lblOffset val="100"/>
        <c:noMultiLvlLbl val="0"/>
      </c:catAx>
      <c:valAx>
        <c:axId val="-732996320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732996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732995232"/>
        <c:axId val="-733011552"/>
      </c:lineChart>
      <c:catAx>
        <c:axId val="-732995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011552"/>
        <c:crosses val="autoZero"/>
        <c:auto val="1"/>
        <c:lblAlgn val="ctr"/>
        <c:lblOffset val="100"/>
        <c:noMultiLvlLbl val="0"/>
      </c:catAx>
      <c:valAx>
        <c:axId val="-73301155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732995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-732994688"/>
        <c:axId val="-732986528"/>
      </c:lineChart>
      <c:catAx>
        <c:axId val="-732994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2986528"/>
        <c:crosses val="autoZero"/>
        <c:auto val="1"/>
        <c:lblAlgn val="ctr"/>
        <c:lblOffset val="100"/>
        <c:noMultiLvlLbl val="0"/>
      </c:catAx>
      <c:valAx>
        <c:axId val="-732986528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732994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-732983264"/>
        <c:axId val="-732984352"/>
      </c:barChart>
      <c:catAx>
        <c:axId val="-732983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2984352"/>
        <c:crosses val="autoZero"/>
        <c:auto val="1"/>
        <c:lblAlgn val="ctr"/>
        <c:lblOffset val="100"/>
        <c:noMultiLvlLbl val="0"/>
      </c:catAx>
      <c:valAx>
        <c:axId val="-732984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2983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2992512"/>
        <c:axId val="-732991968"/>
      </c:barChart>
      <c:catAx>
        <c:axId val="-73299251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2991968"/>
        <c:crosses val="autoZero"/>
        <c:auto val="1"/>
        <c:lblAlgn val="ctr"/>
        <c:lblOffset val="100"/>
        <c:noMultiLvlLbl val="0"/>
      </c:catAx>
      <c:valAx>
        <c:axId val="-73299196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732992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-732984896"/>
        <c:axId val="-732982176"/>
      </c:barChart>
      <c:catAx>
        <c:axId val="-7329848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732982176"/>
        <c:crosses val="autoZero"/>
        <c:auto val="1"/>
        <c:lblAlgn val="ctr"/>
        <c:lblOffset val="100"/>
        <c:noMultiLvlLbl val="0"/>
      </c:catAx>
      <c:valAx>
        <c:axId val="-732982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2984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732977280"/>
        <c:axId val="-732964768"/>
      </c:barChart>
      <c:catAx>
        <c:axId val="-7329772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2964768"/>
        <c:crosses val="autoZero"/>
        <c:auto val="1"/>
        <c:lblAlgn val="ctr"/>
        <c:lblOffset val="100"/>
        <c:noMultiLvlLbl val="0"/>
      </c:catAx>
      <c:valAx>
        <c:axId val="-73296476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732977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2977824"/>
        <c:axId val="-732969664"/>
      </c:barChart>
      <c:catAx>
        <c:axId val="-732977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-732969664"/>
        <c:crosses val="autoZero"/>
        <c:auto val="1"/>
        <c:lblAlgn val="ctr"/>
        <c:lblOffset val="100"/>
        <c:noMultiLvlLbl val="0"/>
      </c:catAx>
      <c:valAx>
        <c:axId val="-7329696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2977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-732975104"/>
        <c:axId val="-732976736"/>
      </c:barChart>
      <c:catAx>
        <c:axId val="-732975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2976736"/>
        <c:crosses val="autoZero"/>
        <c:auto val="1"/>
        <c:lblAlgn val="ctr"/>
        <c:lblOffset val="100"/>
        <c:noMultiLvlLbl val="0"/>
      </c:catAx>
      <c:valAx>
        <c:axId val="-73297673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-7329751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2966944"/>
        <c:axId val="-732970208"/>
      </c:barChart>
      <c:catAx>
        <c:axId val="-73296694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2970208"/>
        <c:crosses val="autoZero"/>
        <c:auto val="1"/>
        <c:lblAlgn val="ctr"/>
        <c:lblOffset val="100"/>
        <c:noMultiLvlLbl val="0"/>
      </c:catAx>
      <c:valAx>
        <c:axId val="-732970208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-732966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2975648"/>
        <c:axId val="-732968576"/>
      </c:barChart>
      <c:catAx>
        <c:axId val="-732975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2968576"/>
        <c:crosses val="autoZero"/>
        <c:auto val="1"/>
        <c:lblAlgn val="ctr"/>
        <c:lblOffset val="100"/>
        <c:noMultiLvlLbl val="0"/>
      </c:catAx>
      <c:valAx>
        <c:axId val="-7329685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2975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732967488"/>
        <c:axId val="-732966400"/>
      </c:barChart>
      <c:catAx>
        <c:axId val="-732967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2966400"/>
        <c:crosses val="autoZero"/>
        <c:auto val="1"/>
        <c:lblAlgn val="ctr"/>
        <c:lblOffset val="100"/>
        <c:noMultiLvlLbl val="0"/>
      </c:catAx>
      <c:valAx>
        <c:axId val="-7329664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7329674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732965856"/>
        <c:axId val="-732965312"/>
      </c:barChart>
      <c:catAx>
        <c:axId val="-732965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2965312"/>
        <c:crosses val="autoZero"/>
        <c:auto val="1"/>
        <c:lblAlgn val="ctr"/>
        <c:lblOffset val="100"/>
        <c:noMultiLvlLbl val="0"/>
      </c:catAx>
      <c:valAx>
        <c:axId val="-7329653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2965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733213920"/>
        <c:axId val="-733222080"/>
      </c:barChart>
      <c:catAx>
        <c:axId val="-7332139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733222080"/>
        <c:crosses val="autoZero"/>
        <c:auto val="1"/>
        <c:lblAlgn val="ctr"/>
        <c:lblOffset val="100"/>
        <c:noMultiLvlLbl val="0"/>
      </c:catAx>
      <c:valAx>
        <c:axId val="-73322208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-733213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-733215552"/>
        <c:axId val="-733208480"/>
      </c:barChart>
      <c:catAx>
        <c:axId val="-73321555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208480"/>
        <c:crosses val="autoZero"/>
        <c:auto val="1"/>
        <c:lblAlgn val="ctr"/>
        <c:lblOffset val="100"/>
        <c:noMultiLvlLbl val="0"/>
      </c:catAx>
      <c:valAx>
        <c:axId val="-73320848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7332155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33224256"/>
        <c:axId val="-733212832"/>
      </c:barChart>
      <c:catAx>
        <c:axId val="-733224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212832"/>
        <c:crosses val="autoZero"/>
        <c:auto val="1"/>
        <c:lblAlgn val="ctr"/>
        <c:lblOffset val="100"/>
        <c:noMultiLvlLbl val="0"/>
      </c:catAx>
      <c:valAx>
        <c:axId val="-7332128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22425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733221536"/>
        <c:axId val="-733204672"/>
      </c:barChart>
      <c:catAx>
        <c:axId val="-7332215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204672"/>
        <c:crosses val="autoZero"/>
        <c:auto val="1"/>
        <c:lblAlgn val="ctr"/>
        <c:lblOffset val="100"/>
        <c:noMultiLvlLbl val="0"/>
      </c:catAx>
      <c:valAx>
        <c:axId val="-733204672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221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33199776"/>
        <c:axId val="-733204128"/>
      </c:areaChart>
      <c:catAx>
        <c:axId val="-733199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733204128"/>
        <c:crosses val="autoZero"/>
        <c:auto val="1"/>
        <c:lblAlgn val="ctr"/>
        <c:lblOffset val="100"/>
        <c:noMultiLvlLbl val="0"/>
      </c:catAx>
      <c:valAx>
        <c:axId val="-73320412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-73319977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-733200864"/>
        <c:axId val="-733195424"/>
      </c:barChart>
      <c:catAx>
        <c:axId val="-733200864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733195424"/>
        <c:crosses val="autoZero"/>
        <c:auto val="1"/>
        <c:lblAlgn val="ctr"/>
        <c:lblOffset val="100"/>
        <c:noMultiLvlLbl val="0"/>
      </c:catAx>
      <c:valAx>
        <c:axId val="-7331954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-73320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33203584"/>
        <c:axId val="-733198688"/>
      </c:barChart>
      <c:catAx>
        <c:axId val="-733203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98688"/>
        <c:crosses val="autoZero"/>
        <c:auto val="1"/>
        <c:lblAlgn val="ctr"/>
        <c:lblOffset val="100"/>
        <c:noMultiLvlLbl val="0"/>
      </c:catAx>
      <c:valAx>
        <c:axId val="-7331986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203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733203040"/>
        <c:axId val="-733199232"/>
      </c:barChart>
      <c:catAx>
        <c:axId val="-7332030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-733199232"/>
        <c:crosses val="autoZero"/>
        <c:auto val="1"/>
        <c:lblAlgn val="ctr"/>
        <c:lblOffset val="100"/>
        <c:noMultiLvlLbl val="0"/>
      </c:catAx>
      <c:valAx>
        <c:axId val="-733199232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-733203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733193248"/>
        <c:axId val="-733191616"/>
      </c:lineChart>
      <c:catAx>
        <c:axId val="-733193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733191616"/>
        <c:crosses val="autoZero"/>
        <c:auto val="1"/>
        <c:lblAlgn val="ctr"/>
        <c:lblOffset val="100"/>
        <c:noMultiLvlLbl val="0"/>
      </c:catAx>
      <c:valAx>
        <c:axId val="-7331916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33193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958259648"/>
        <c:axId val="-958264544"/>
      </c:barChart>
      <c:valAx>
        <c:axId val="-95826454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9648"/>
        <c:crosses val="autoZero"/>
        <c:crossBetween val="between"/>
      </c:valAx>
      <c:catAx>
        <c:axId val="-9582596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95826454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-958260192"/>
        <c:axId val="-958266720"/>
      </c:barChart>
      <c:catAx>
        <c:axId val="-9582601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66720"/>
        <c:crosses val="autoZero"/>
        <c:auto val="1"/>
        <c:lblAlgn val="ctr"/>
        <c:lblOffset val="100"/>
        <c:noMultiLvlLbl val="0"/>
      </c:catAx>
      <c:valAx>
        <c:axId val="-95826672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601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-958260736"/>
        <c:axId val="-958273248"/>
      </c:barChart>
      <c:catAx>
        <c:axId val="-95826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958273248"/>
        <c:crosses val="autoZero"/>
        <c:auto val="1"/>
        <c:lblAlgn val="ctr"/>
        <c:lblOffset val="100"/>
        <c:noMultiLvlLbl val="0"/>
      </c:catAx>
      <c:valAx>
        <c:axId val="-9582732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95826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-958262368"/>
        <c:axId val="-958269984"/>
      </c:barChart>
      <c:catAx>
        <c:axId val="-958262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-958269984"/>
        <c:crosses val="autoZero"/>
        <c:auto val="1"/>
        <c:lblAlgn val="ctr"/>
        <c:lblOffset val="100"/>
        <c:noMultiLvlLbl val="0"/>
      </c:catAx>
      <c:valAx>
        <c:axId val="-9582699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262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-958274336"/>
        <c:axId val="-958242784"/>
      </c:barChart>
      <c:catAx>
        <c:axId val="-958274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958242784"/>
        <c:crosses val="autoZero"/>
        <c:auto val="1"/>
        <c:lblAlgn val="ctr"/>
        <c:lblOffset val="100"/>
        <c:noMultiLvlLbl val="0"/>
      </c:catAx>
      <c:valAx>
        <c:axId val="-95824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-958274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958246048"/>
        <c:axId val="-958249856"/>
      </c:barChart>
      <c:catAx>
        <c:axId val="-958246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958249856"/>
        <c:crosses val="autoZero"/>
        <c:auto val="1"/>
        <c:lblAlgn val="ctr"/>
        <c:lblOffset val="100"/>
        <c:noMultiLvlLbl val="0"/>
      </c:catAx>
      <c:valAx>
        <c:axId val="-95824985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-958246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247680"/>
        <c:axId val="-958256928"/>
      </c:barChart>
      <c:catAx>
        <c:axId val="-958247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-958256928"/>
        <c:crosses val="autoZero"/>
        <c:auto val="1"/>
        <c:lblAlgn val="ctr"/>
        <c:lblOffset val="100"/>
        <c:noMultiLvlLbl val="0"/>
      </c:catAx>
      <c:valAx>
        <c:axId val="-9582569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95824768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256384"/>
        <c:axId val="-958244416"/>
      </c:barChart>
      <c:catAx>
        <c:axId val="-95825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44416"/>
        <c:crosses val="autoZero"/>
        <c:auto val="1"/>
        <c:lblAlgn val="ctr"/>
        <c:lblOffset val="100"/>
        <c:noMultiLvlLbl val="0"/>
      </c:catAx>
      <c:valAx>
        <c:axId val="-958244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6384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958254208"/>
        <c:axId val="-958255840"/>
      </c:areaChart>
      <c:catAx>
        <c:axId val="-9582542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5840"/>
        <c:crosses val="autoZero"/>
        <c:auto val="1"/>
        <c:lblAlgn val="ctr"/>
        <c:lblOffset val="100"/>
        <c:noMultiLvlLbl val="0"/>
      </c:catAx>
      <c:valAx>
        <c:axId val="-9582558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95825420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252576"/>
        <c:axId val="-958252032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958250944"/>
        <c:axId val="-958251488"/>
      </c:lineChart>
      <c:catAx>
        <c:axId val="-958252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2032"/>
        <c:crosses val="autoZero"/>
        <c:auto val="1"/>
        <c:lblAlgn val="ctr"/>
        <c:lblOffset val="100"/>
        <c:noMultiLvlLbl val="0"/>
      </c:catAx>
      <c:valAx>
        <c:axId val="-958252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2576"/>
        <c:crosses val="autoZero"/>
        <c:crossBetween val="between"/>
      </c:valAx>
      <c:valAx>
        <c:axId val="-958251488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958250944"/>
        <c:crosses val="max"/>
        <c:crossBetween val="between"/>
      </c:valAx>
      <c:catAx>
        <c:axId val="-9582509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9582514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958232992"/>
        <c:axId val="-958232448"/>
      </c:barChart>
      <c:catAx>
        <c:axId val="-958232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-958232448"/>
        <c:crosses val="autoZero"/>
        <c:auto val="1"/>
        <c:lblAlgn val="ctr"/>
        <c:lblOffset val="100"/>
        <c:noMultiLvlLbl val="0"/>
      </c:catAx>
      <c:valAx>
        <c:axId val="-95823244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-958232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  <a:r>
              <a:rPr lang="ru-RU" sz="1200" smtClean="0"/>
              <a:t> </a:t>
            </a:r>
            <a:endParaRPr lang="en-US" sz="1200" dirty="0"/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xmlns="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xmlns="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:a16="http://schemas.microsoft.com/office/drawing/2014/main" xmlns="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xmlns="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002">
      <a:dk1>
        <a:srgbClr val="2C2C2C"/>
      </a:dk1>
      <a:lt1>
        <a:srgbClr val="FFFFFF"/>
      </a:lt1>
      <a:dk2>
        <a:srgbClr val="2C2C2C"/>
      </a:dk2>
      <a:lt2>
        <a:srgbClr val="FFFFFF"/>
      </a:lt2>
      <a:accent1>
        <a:srgbClr val="01A4E7"/>
      </a:accent1>
      <a:accent2>
        <a:srgbClr val="8D5FE6"/>
      </a:accent2>
      <a:accent3>
        <a:srgbClr val="01D9CC"/>
      </a:accent3>
      <a:accent4>
        <a:srgbClr val="FD7BFC"/>
      </a:accent4>
      <a:accent5>
        <a:srgbClr val="0084DE"/>
      </a:accent5>
      <a:accent6>
        <a:srgbClr val="016AA1"/>
      </a:accent6>
      <a:hlink>
        <a:srgbClr val="0070C0"/>
      </a:hlink>
      <a:folHlink>
        <a:srgbClr val="7030A0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9487</TotalTime>
  <Words>3368</Words>
  <Application>Microsoft Office PowerPoint</Application>
  <PresentationFormat>Widescreen</PresentationFormat>
  <Paragraphs>499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1003</cp:revision>
  <dcterms:created xsi:type="dcterms:W3CDTF">2016-08-18T10:17:29Z</dcterms:created>
  <dcterms:modified xsi:type="dcterms:W3CDTF">2023-05-24T10:47:40Z</dcterms:modified>
</cp:coreProperties>
</file>