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2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1pPr>
    <a:lvl2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2pPr>
    <a:lvl3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3pPr>
    <a:lvl4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4pPr>
    <a:lvl5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5pPr>
    <a:lvl6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6pPr>
    <a:lvl7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7pPr>
    <a:lvl8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8pPr>
    <a:lvl9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F9D5CE"/>
          </a:solidFill>
        </a:fill>
      </a:tcStyle>
    </a:wholeTbl>
    <a:band2H>
      <a:tcTxStyle/>
      <a:tcStyle>
        <a:tcBdr/>
        <a:fill>
          <a:solidFill>
            <a:srgbClr val="FCEBE8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381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381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CDD1D4"/>
          </a:solidFill>
        </a:fill>
      </a:tcStyle>
    </a:wholeTbl>
    <a:band2H>
      <a:tcTxStyle/>
      <a:tcStyle>
        <a:tcBdr/>
        <a:fill>
          <a:solidFill>
            <a:srgbClr val="E8E9EB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381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381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F9D5CE"/>
          </a:solidFill>
        </a:fill>
      </a:tcStyle>
    </a:wholeTbl>
    <a:band2H>
      <a:tcTxStyle/>
      <a:tcStyle>
        <a:tcBdr/>
        <a:fill>
          <a:solidFill>
            <a:srgbClr val="FCEBE8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381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381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9E9E9"/>
          </a:solidFill>
        </a:fill>
      </a:tcStyle>
    </a:wholeTbl>
    <a:band2H>
      <a:tcTxStyle/>
      <a:tcStyle>
        <a:tcBdr/>
        <a:fill>
          <a:solidFill>
            <a:srgbClr val="F7F5F7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525455"/>
        </a:fontRef>
        <a:srgbClr val="525455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525455"/>
              </a:solidFill>
              <a:prstDash val="solid"/>
              <a:round/>
            </a:ln>
          </a:top>
          <a:bottom>
            <a:ln w="254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7F5F7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525455"/>
              </a:solidFill>
              <a:prstDash val="solid"/>
              <a:round/>
            </a:ln>
          </a:top>
          <a:bottom>
            <a:ln w="254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CFCFD0"/>
          </a:solidFill>
        </a:fill>
      </a:tcStyle>
    </a:wholeTbl>
    <a:band2H>
      <a:tcTxStyle/>
      <a:tcStyle>
        <a:tcBdr/>
        <a:fill>
          <a:solidFill>
            <a:srgbClr val="E9E9E9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525455"/>
          </a:solidFill>
        </a:fill>
      </a:tcStyle>
    </a:firstCol>
    <a:la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381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525455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381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525455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525455"/>
              </a:solidFill>
              <a:prstDash val="solid"/>
              <a:round/>
            </a:ln>
          </a:left>
          <a:right>
            <a:ln w="12700" cap="flat">
              <a:solidFill>
                <a:srgbClr val="525455"/>
              </a:solidFill>
              <a:prstDash val="solid"/>
              <a:round/>
            </a:ln>
          </a:right>
          <a:top>
            <a:ln w="12700" cap="flat">
              <a:solidFill>
                <a:srgbClr val="525455"/>
              </a:solidFill>
              <a:prstDash val="solid"/>
              <a:round/>
            </a:ln>
          </a:top>
          <a:bottom>
            <a:ln w="127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solidFill>
                <a:srgbClr val="525455"/>
              </a:solidFill>
              <a:prstDash val="solid"/>
              <a:round/>
            </a:ln>
          </a:insideH>
          <a:insideV>
            <a:ln w="12700" cap="flat">
              <a:solidFill>
                <a:srgbClr val="525455"/>
              </a:solidFill>
              <a:prstDash val="solid"/>
              <a:round/>
            </a:ln>
          </a:insideV>
        </a:tcBdr>
        <a:fill>
          <a:solidFill>
            <a:srgbClr val="525455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525455"/>
        </a:fontRef>
        <a:srgbClr val="525455"/>
      </a:tcTxStyle>
      <a:tcStyle>
        <a:tcBdr>
          <a:left>
            <a:ln w="12700" cap="flat">
              <a:solidFill>
                <a:srgbClr val="525455"/>
              </a:solidFill>
              <a:prstDash val="solid"/>
              <a:round/>
            </a:ln>
          </a:left>
          <a:right>
            <a:ln w="12700" cap="flat">
              <a:solidFill>
                <a:srgbClr val="525455"/>
              </a:solidFill>
              <a:prstDash val="solid"/>
              <a:round/>
            </a:ln>
          </a:right>
          <a:top>
            <a:ln w="12700" cap="flat">
              <a:solidFill>
                <a:srgbClr val="525455"/>
              </a:solidFill>
              <a:prstDash val="solid"/>
              <a:round/>
            </a:ln>
          </a:top>
          <a:bottom>
            <a:ln w="127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solidFill>
                <a:srgbClr val="525455"/>
              </a:solidFill>
              <a:prstDash val="solid"/>
              <a:round/>
            </a:ln>
          </a:insideH>
          <a:insideV>
            <a:ln w="12700" cap="flat">
              <a:solidFill>
                <a:srgbClr val="525455"/>
              </a:solidFill>
              <a:prstDash val="solid"/>
              <a:round/>
            </a:ln>
          </a:insideV>
        </a:tcBdr>
        <a:fill>
          <a:solidFill>
            <a:srgbClr val="525455">
              <a:alpha val="20000"/>
            </a:srgbClr>
          </a:solidFill>
        </a:fill>
      </a:tcStyle>
    </a:firstCol>
    <a:lastRow>
      <a:tcTxStyle b="on" i="off">
        <a:fontRef idx="major">
          <a:srgbClr val="525455"/>
        </a:fontRef>
        <a:srgbClr val="525455"/>
      </a:tcTxStyle>
      <a:tcStyle>
        <a:tcBdr>
          <a:left>
            <a:ln w="12700" cap="flat">
              <a:solidFill>
                <a:srgbClr val="525455"/>
              </a:solidFill>
              <a:prstDash val="solid"/>
              <a:round/>
            </a:ln>
          </a:left>
          <a:right>
            <a:ln w="12700" cap="flat">
              <a:solidFill>
                <a:srgbClr val="525455"/>
              </a:solidFill>
              <a:prstDash val="solid"/>
              <a:round/>
            </a:ln>
          </a:right>
          <a:top>
            <a:ln w="50800" cap="flat">
              <a:solidFill>
                <a:srgbClr val="525455"/>
              </a:solidFill>
              <a:prstDash val="solid"/>
              <a:round/>
            </a:ln>
          </a:top>
          <a:bottom>
            <a:ln w="127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solidFill>
                <a:srgbClr val="525455"/>
              </a:solidFill>
              <a:prstDash val="solid"/>
              <a:round/>
            </a:ln>
          </a:insideH>
          <a:insideV>
            <a:ln w="12700" cap="flat">
              <a:solidFill>
                <a:srgbClr val="525455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525455"/>
        </a:fontRef>
        <a:srgbClr val="525455"/>
      </a:tcTxStyle>
      <a:tcStyle>
        <a:tcBdr>
          <a:left>
            <a:ln w="12700" cap="flat">
              <a:solidFill>
                <a:srgbClr val="525455"/>
              </a:solidFill>
              <a:prstDash val="solid"/>
              <a:round/>
            </a:ln>
          </a:left>
          <a:right>
            <a:ln w="12700" cap="flat">
              <a:solidFill>
                <a:srgbClr val="525455"/>
              </a:solidFill>
              <a:prstDash val="solid"/>
              <a:round/>
            </a:ln>
          </a:right>
          <a:top>
            <a:ln w="12700" cap="flat">
              <a:solidFill>
                <a:srgbClr val="525455"/>
              </a:solidFill>
              <a:prstDash val="solid"/>
              <a:round/>
            </a:ln>
          </a:top>
          <a:bottom>
            <a:ln w="254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solidFill>
                <a:srgbClr val="525455"/>
              </a:solidFill>
              <a:prstDash val="solid"/>
              <a:round/>
            </a:ln>
          </a:insideH>
          <a:insideV>
            <a:ln w="12700" cap="flat">
              <a:solidFill>
                <a:srgbClr val="525455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4654"/>
  </p:normalViewPr>
  <p:slideViewPr>
    <p:cSldViewPr snapToGrid="0" snapToObjects="1">
      <p:cViewPr>
        <p:scale>
          <a:sx n="42" d="100"/>
          <a:sy n="42" d="100"/>
        </p:scale>
        <p:origin x="440" y="6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napToObjects="1">
      <p:cViewPr varScale="1">
        <p:scale>
          <a:sx n="83" d="100"/>
          <a:sy n="83" d="100"/>
        </p:scale>
        <p:origin x="3992" y="20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25" name="Shape 25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1pPr>
    <a:lvl2pPr indent="228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2pPr>
    <a:lvl3pPr indent="457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3pPr>
    <a:lvl4pPr indent="685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4pPr>
    <a:lvl5pPr indent="9144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5pPr>
    <a:lvl6pPr indent="11430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6pPr>
    <a:lvl7pPr indent="1371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7pPr>
    <a:lvl8pPr indent="1600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8pPr>
    <a:lvl9pPr indent="1828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41865025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Ma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ransition spd="med"/>
  <p:txStyles>
    <p:title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9pPr>
    </p:titleStyle>
    <p:body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5pPr>
      <a:lvl6pPr marL="3889375" marR="0" indent="-714375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25000"/>
        <a:buFontTx/>
        <a:buChar char="•"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6pPr>
      <a:lvl7pPr marL="4524375" marR="0" indent="-714375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25000"/>
        <a:buFontTx/>
        <a:buChar char="•"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7pPr>
      <a:lvl8pPr marL="5159375" marR="0" indent="-714375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25000"/>
        <a:buFontTx/>
        <a:buChar char="•"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8pPr>
      <a:lvl9pPr marL="5794375" marR="0" indent="-714375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25000"/>
        <a:buFontTx/>
        <a:buChar char="•"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9pPr>
    </p:bodyStyle>
    <p:other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40 Unique templates for Business &amp; Marketing"/>
          <p:cNvSpPr txBox="1"/>
          <p:nvPr/>
        </p:nvSpPr>
        <p:spPr>
          <a:xfrm>
            <a:off x="8405642" y="8247057"/>
            <a:ext cx="7572714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500">
                <a:solidFill>
                  <a:srgbClr val="9D9F9D"/>
                </a:solidFill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2"/>
                </a:solidFill>
              </a:rPr>
              <a:t>20</a:t>
            </a:r>
            <a:r>
              <a:rPr dirty="0">
                <a:solidFill>
                  <a:schemeClr val="tx2"/>
                </a:solidFill>
                <a:latin typeface="Barlow Medium"/>
                <a:ea typeface="Barlow Medium"/>
                <a:cs typeface="Barlow Medium"/>
                <a:sym typeface="Barlow Medium"/>
              </a:rPr>
              <a:t> Unique templates for Business &amp; Marketing</a:t>
            </a:r>
          </a:p>
        </p:txBody>
      </p:sp>
      <p:sp>
        <p:nvSpPr>
          <p:cNvPr id="28" name="Venn diagram"/>
          <p:cNvSpPr txBox="1"/>
          <p:nvPr/>
        </p:nvSpPr>
        <p:spPr>
          <a:xfrm>
            <a:off x="8046366" y="6030908"/>
            <a:ext cx="8291269" cy="193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60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KPI Project Management</a:t>
            </a:r>
          </a:p>
        </p:txBody>
      </p:sp>
      <p:grpSp>
        <p:nvGrpSpPr>
          <p:cNvPr id="32" name="Group"/>
          <p:cNvGrpSpPr/>
          <p:nvPr/>
        </p:nvGrpSpPr>
        <p:grpSpPr>
          <a:xfrm>
            <a:off x="11382747" y="4986342"/>
            <a:ext cx="1618506" cy="352419"/>
            <a:chOff x="0" y="0"/>
            <a:chExt cx="1618505" cy="352417"/>
          </a:xfrm>
        </p:grpSpPr>
        <p:sp>
          <p:nvSpPr>
            <p:cNvPr id="29" name="Circle"/>
            <p:cNvSpPr/>
            <p:nvPr/>
          </p:nvSpPr>
          <p:spPr>
            <a:xfrm>
              <a:off x="0" y="-1"/>
              <a:ext cx="352419" cy="352419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30" name="Circle"/>
            <p:cNvSpPr/>
            <p:nvPr/>
          </p:nvSpPr>
          <p:spPr>
            <a:xfrm>
              <a:off x="633043" y="-1"/>
              <a:ext cx="352419" cy="352419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31" name="Circle"/>
            <p:cNvSpPr/>
            <p:nvPr/>
          </p:nvSpPr>
          <p:spPr>
            <a:xfrm>
              <a:off x="1266087" y="-1"/>
              <a:ext cx="352419" cy="352419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1" name="Group"/>
          <p:cNvGrpSpPr/>
          <p:nvPr/>
        </p:nvGrpSpPr>
        <p:grpSpPr>
          <a:xfrm>
            <a:off x="12610894" y="1480579"/>
            <a:ext cx="9579841" cy="10754964"/>
            <a:chOff x="0" y="0"/>
            <a:chExt cx="9579840" cy="10754963"/>
          </a:xfrm>
        </p:grpSpPr>
        <p:sp>
          <p:nvSpPr>
            <p:cNvPr id="372" name="Circle"/>
            <p:cNvSpPr/>
            <p:nvPr/>
          </p:nvSpPr>
          <p:spPr>
            <a:xfrm>
              <a:off x="359957" y="923083"/>
              <a:ext cx="8866071" cy="8866071"/>
            </a:xfrm>
            <a:prstGeom prst="ellips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73" name="Circle"/>
            <p:cNvSpPr/>
            <p:nvPr/>
          </p:nvSpPr>
          <p:spPr>
            <a:xfrm>
              <a:off x="2536826" y="3101469"/>
              <a:ext cx="4509299" cy="4509299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74" name="Circle"/>
            <p:cNvSpPr/>
            <p:nvPr/>
          </p:nvSpPr>
          <p:spPr>
            <a:xfrm>
              <a:off x="3658761" y="0"/>
              <a:ext cx="2232103" cy="2232102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75" name="Circle"/>
            <p:cNvSpPr/>
            <p:nvPr/>
          </p:nvSpPr>
          <p:spPr>
            <a:xfrm>
              <a:off x="7333544" y="2126461"/>
              <a:ext cx="2232102" cy="2232102"/>
            </a:xfrm>
            <a:prstGeom prst="ellipse">
              <a:avLst/>
            </a:prstGeom>
            <a:solidFill>
              <a:schemeClr val="accent2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76" name="Circle"/>
            <p:cNvSpPr/>
            <p:nvPr/>
          </p:nvSpPr>
          <p:spPr>
            <a:xfrm>
              <a:off x="7347739" y="6369008"/>
              <a:ext cx="2232102" cy="2232103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77" name="Circle"/>
            <p:cNvSpPr/>
            <p:nvPr/>
          </p:nvSpPr>
          <p:spPr>
            <a:xfrm>
              <a:off x="3658761" y="8522861"/>
              <a:ext cx="2232103" cy="2232103"/>
            </a:xfrm>
            <a:prstGeom prst="ellipse">
              <a:avLst/>
            </a:prstGeom>
            <a:solidFill>
              <a:srgbClr val="535353">
                <a:alpha val="8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78" name="Circle"/>
            <p:cNvSpPr/>
            <p:nvPr/>
          </p:nvSpPr>
          <p:spPr>
            <a:xfrm>
              <a:off x="0" y="6369008"/>
              <a:ext cx="2232102" cy="2232103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79" name="Circle"/>
            <p:cNvSpPr/>
            <p:nvPr/>
          </p:nvSpPr>
          <p:spPr>
            <a:xfrm>
              <a:off x="0" y="2126461"/>
              <a:ext cx="2232102" cy="2232102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0" name="Shape"/>
            <p:cNvSpPr/>
            <p:nvPr/>
          </p:nvSpPr>
          <p:spPr>
            <a:xfrm>
              <a:off x="3543508" y="1245753"/>
              <a:ext cx="2450704" cy="11082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474" extrusionOk="0">
                  <a:moveTo>
                    <a:pt x="20467" y="0"/>
                  </a:moveTo>
                  <a:cubicBezTo>
                    <a:pt x="20218" y="4161"/>
                    <a:pt x="19302" y="8195"/>
                    <a:pt x="17700" y="11389"/>
                  </a:cubicBezTo>
                  <a:cubicBezTo>
                    <a:pt x="13907" y="18950"/>
                    <a:pt x="7756" y="18950"/>
                    <a:pt x="3963" y="11389"/>
                  </a:cubicBezTo>
                  <a:cubicBezTo>
                    <a:pt x="2386" y="8243"/>
                    <a:pt x="1475" y="4283"/>
                    <a:pt x="1210" y="188"/>
                  </a:cubicBezTo>
                  <a:cubicBezTo>
                    <a:pt x="806" y="406"/>
                    <a:pt x="401" y="626"/>
                    <a:pt x="0" y="872"/>
                  </a:cubicBezTo>
                  <a:cubicBezTo>
                    <a:pt x="329" y="5344"/>
                    <a:pt x="1342" y="9657"/>
                    <a:pt x="3068" y="13097"/>
                  </a:cubicBezTo>
                  <a:cubicBezTo>
                    <a:pt x="7332" y="21600"/>
                    <a:pt x="14247" y="21600"/>
                    <a:pt x="18511" y="13097"/>
                  </a:cubicBezTo>
                  <a:cubicBezTo>
                    <a:pt x="20271" y="9589"/>
                    <a:pt x="21293" y="5174"/>
                    <a:pt x="21600" y="607"/>
                  </a:cubicBezTo>
                  <a:cubicBezTo>
                    <a:pt x="21224" y="387"/>
                    <a:pt x="20845" y="196"/>
                    <a:pt x="20467" y="0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1" name="Shape"/>
            <p:cNvSpPr/>
            <p:nvPr/>
          </p:nvSpPr>
          <p:spPr>
            <a:xfrm>
              <a:off x="7210084" y="2256990"/>
              <a:ext cx="1718225" cy="22223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79" h="20738" extrusionOk="0">
                  <a:moveTo>
                    <a:pt x="5725" y="0"/>
                  </a:moveTo>
                  <a:cubicBezTo>
                    <a:pt x="5218" y="308"/>
                    <a:pt x="4725" y="635"/>
                    <a:pt x="4262" y="1004"/>
                  </a:cubicBezTo>
                  <a:cubicBezTo>
                    <a:pt x="-1421" y="5519"/>
                    <a:pt x="-1421" y="12839"/>
                    <a:pt x="4262" y="17354"/>
                  </a:cubicBezTo>
                  <a:cubicBezTo>
                    <a:pt x="8566" y="20774"/>
                    <a:pt x="14892" y="21600"/>
                    <a:pt x="20179" y="19839"/>
                  </a:cubicBezTo>
                  <a:cubicBezTo>
                    <a:pt x="20057" y="19424"/>
                    <a:pt x="19922" y="19011"/>
                    <a:pt x="19783" y="18599"/>
                  </a:cubicBezTo>
                  <a:cubicBezTo>
                    <a:pt x="15048" y="20239"/>
                    <a:pt x="9333" y="19529"/>
                    <a:pt x="5459" y="16451"/>
                  </a:cubicBezTo>
                  <a:cubicBezTo>
                    <a:pt x="406" y="12435"/>
                    <a:pt x="406" y="5926"/>
                    <a:pt x="5459" y="1911"/>
                  </a:cubicBezTo>
                  <a:cubicBezTo>
                    <a:pt x="5923" y="1543"/>
                    <a:pt x="6421" y="1219"/>
                    <a:pt x="6932" y="918"/>
                  </a:cubicBezTo>
                  <a:cubicBezTo>
                    <a:pt x="6919" y="908"/>
                    <a:pt x="6908" y="896"/>
                    <a:pt x="6895" y="885"/>
                  </a:cubicBezTo>
                  <a:cubicBezTo>
                    <a:pt x="6512" y="581"/>
                    <a:pt x="6117" y="292"/>
                    <a:pt x="5725" y="0"/>
                  </a:cubicBez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2" name="Shape"/>
            <p:cNvSpPr/>
            <p:nvPr/>
          </p:nvSpPr>
          <p:spPr>
            <a:xfrm>
              <a:off x="654655" y="2270484"/>
              <a:ext cx="1688856" cy="22086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56" h="20769" extrusionOk="0">
                  <a:moveTo>
                    <a:pt x="14556" y="0"/>
                  </a:moveTo>
                  <a:cubicBezTo>
                    <a:pt x="14215" y="254"/>
                    <a:pt x="13871" y="502"/>
                    <a:pt x="13537" y="765"/>
                  </a:cubicBezTo>
                  <a:cubicBezTo>
                    <a:pt x="13485" y="806"/>
                    <a:pt x="13438" y="851"/>
                    <a:pt x="13386" y="892"/>
                  </a:cubicBezTo>
                  <a:cubicBezTo>
                    <a:pt x="13848" y="1170"/>
                    <a:pt x="14299" y="1466"/>
                    <a:pt x="14722" y="1799"/>
                  </a:cubicBezTo>
                  <a:cubicBezTo>
                    <a:pt x="19857" y="5845"/>
                    <a:pt x="19857" y="12405"/>
                    <a:pt x="14722" y="16451"/>
                  </a:cubicBezTo>
                  <a:cubicBezTo>
                    <a:pt x="10852" y="19500"/>
                    <a:pt x="5170" y="20251"/>
                    <a:pt x="407" y="18705"/>
                  </a:cubicBezTo>
                  <a:cubicBezTo>
                    <a:pt x="265" y="19128"/>
                    <a:pt x="125" y="19549"/>
                    <a:pt x="0" y="19974"/>
                  </a:cubicBezTo>
                  <a:cubicBezTo>
                    <a:pt x="5300" y="21600"/>
                    <a:pt x="11546" y="20734"/>
                    <a:pt x="15825" y="17362"/>
                  </a:cubicBezTo>
                  <a:cubicBezTo>
                    <a:pt x="21600" y="12812"/>
                    <a:pt x="21600" y="5435"/>
                    <a:pt x="15825" y="885"/>
                  </a:cubicBezTo>
                  <a:cubicBezTo>
                    <a:pt x="15420" y="565"/>
                    <a:pt x="14994" y="274"/>
                    <a:pt x="14556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3" name="Shape"/>
            <p:cNvSpPr/>
            <p:nvPr/>
          </p:nvSpPr>
          <p:spPr>
            <a:xfrm>
              <a:off x="657830" y="6244790"/>
              <a:ext cx="1692031" cy="22062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59" h="21600" extrusionOk="0">
                  <a:moveTo>
                    <a:pt x="5395" y="0"/>
                  </a:moveTo>
                  <a:cubicBezTo>
                    <a:pt x="3562" y="0"/>
                    <a:pt x="1730" y="285"/>
                    <a:pt x="0" y="843"/>
                  </a:cubicBezTo>
                  <a:cubicBezTo>
                    <a:pt x="127" y="1287"/>
                    <a:pt x="267" y="1731"/>
                    <a:pt x="411" y="2172"/>
                  </a:cubicBezTo>
                  <a:cubicBezTo>
                    <a:pt x="2021" y="1623"/>
                    <a:pt x="3736" y="1344"/>
                    <a:pt x="5452" y="1344"/>
                  </a:cubicBezTo>
                  <a:cubicBezTo>
                    <a:pt x="8811" y="1344"/>
                    <a:pt x="12170" y="2397"/>
                    <a:pt x="14734" y="4503"/>
                  </a:cubicBezTo>
                  <a:cubicBezTo>
                    <a:pt x="19860" y="8716"/>
                    <a:pt x="19860" y="15545"/>
                    <a:pt x="14734" y="19758"/>
                  </a:cubicBezTo>
                  <a:cubicBezTo>
                    <a:pt x="14324" y="20095"/>
                    <a:pt x="13885" y="20396"/>
                    <a:pt x="13438" y="20679"/>
                  </a:cubicBezTo>
                  <a:cubicBezTo>
                    <a:pt x="13451" y="20690"/>
                    <a:pt x="13463" y="20700"/>
                    <a:pt x="13476" y="20710"/>
                  </a:cubicBezTo>
                  <a:cubicBezTo>
                    <a:pt x="13849" y="21016"/>
                    <a:pt x="14234" y="21305"/>
                    <a:pt x="14615" y="21600"/>
                  </a:cubicBezTo>
                  <a:cubicBezTo>
                    <a:pt x="15036" y="21323"/>
                    <a:pt x="15445" y="21031"/>
                    <a:pt x="15835" y="20710"/>
                  </a:cubicBezTo>
                  <a:cubicBezTo>
                    <a:pt x="21600" y="15973"/>
                    <a:pt x="21600" y="8293"/>
                    <a:pt x="15835" y="3555"/>
                  </a:cubicBezTo>
                  <a:cubicBezTo>
                    <a:pt x="12953" y="1187"/>
                    <a:pt x="9173" y="0"/>
                    <a:pt x="5395" y="0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4" name="Shape"/>
            <p:cNvSpPr/>
            <p:nvPr/>
          </p:nvSpPr>
          <p:spPr>
            <a:xfrm>
              <a:off x="7231515" y="6244790"/>
              <a:ext cx="1696000" cy="22082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62" h="21600" extrusionOk="0">
                  <a:moveTo>
                    <a:pt x="14732" y="0"/>
                  </a:moveTo>
                  <a:cubicBezTo>
                    <a:pt x="10962" y="0"/>
                    <a:pt x="7190" y="1186"/>
                    <a:pt x="4314" y="3552"/>
                  </a:cubicBezTo>
                  <a:cubicBezTo>
                    <a:pt x="-1438" y="8285"/>
                    <a:pt x="-1438" y="15959"/>
                    <a:pt x="4314" y="20692"/>
                  </a:cubicBezTo>
                  <a:cubicBezTo>
                    <a:pt x="4713" y="21020"/>
                    <a:pt x="5134" y="21317"/>
                    <a:pt x="5564" y="21600"/>
                  </a:cubicBezTo>
                  <a:cubicBezTo>
                    <a:pt x="5953" y="21300"/>
                    <a:pt x="6345" y="21004"/>
                    <a:pt x="6725" y="20692"/>
                  </a:cubicBezTo>
                  <a:cubicBezTo>
                    <a:pt x="6746" y="20675"/>
                    <a:pt x="6766" y="20658"/>
                    <a:pt x="6786" y="20641"/>
                  </a:cubicBezTo>
                  <a:cubicBezTo>
                    <a:pt x="6351" y="20364"/>
                    <a:pt x="5926" y="20069"/>
                    <a:pt x="5527" y="19740"/>
                  </a:cubicBezTo>
                  <a:cubicBezTo>
                    <a:pt x="411" y="15531"/>
                    <a:pt x="411" y="8708"/>
                    <a:pt x="5527" y="4499"/>
                  </a:cubicBezTo>
                  <a:cubicBezTo>
                    <a:pt x="8084" y="2395"/>
                    <a:pt x="11436" y="1343"/>
                    <a:pt x="14788" y="1343"/>
                  </a:cubicBezTo>
                  <a:cubicBezTo>
                    <a:pt x="16480" y="1343"/>
                    <a:pt x="18172" y="1611"/>
                    <a:pt x="19761" y="2147"/>
                  </a:cubicBezTo>
                  <a:cubicBezTo>
                    <a:pt x="19901" y="1718"/>
                    <a:pt x="20039" y="1289"/>
                    <a:pt x="20162" y="858"/>
                  </a:cubicBezTo>
                  <a:cubicBezTo>
                    <a:pt x="18422" y="290"/>
                    <a:pt x="16577" y="0"/>
                    <a:pt x="14732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5" name="Shape"/>
            <p:cNvSpPr/>
            <p:nvPr/>
          </p:nvSpPr>
          <p:spPr>
            <a:xfrm>
              <a:off x="3549461" y="8402203"/>
              <a:ext cx="2438798" cy="10664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791" y="0"/>
                  </a:moveTo>
                  <a:cubicBezTo>
                    <a:pt x="7983" y="0"/>
                    <a:pt x="5173" y="2447"/>
                    <a:pt x="3030" y="7347"/>
                  </a:cubicBezTo>
                  <a:cubicBezTo>
                    <a:pt x="1390" y="11097"/>
                    <a:pt x="385" y="15737"/>
                    <a:pt x="0" y="20587"/>
                  </a:cubicBezTo>
                  <a:cubicBezTo>
                    <a:pt x="404" y="20869"/>
                    <a:pt x="810" y="21133"/>
                    <a:pt x="1216" y="21383"/>
                  </a:cubicBezTo>
                  <a:cubicBezTo>
                    <a:pt x="1541" y="16966"/>
                    <a:pt x="2439" y="12726"/>
                    <a:pt x="3930" y="9317"/>
                  </a:cubicBezTo>
                  <a:cubicBezTo>
                    <a:pt x="5835" y="4959"/>
                    <a:pt x="8336" y="2781"/>
                    <a:pt x="10833" y="2781"/>
                  </a:cubicBezTo>
                  <a:cubicBezTo>
                    <a:pt x="13331" y="2781"/>
                    <a:pt x="15828" y="4959"/>
                    <a:pt x="17733" y="9317"/>
                  </a:cubicBezTo>
                  <a:cubicBezTo>
                    <a:pt x="19248" y="12781"/>
                    <a:pt x="20151" y="17105"/>
                    <a:pt x="20461" y="21600"/>
                  </a:cubicBezTo>
                  <a:cubicBezTo>
                    <a:pt x="20842" y="21375"/>
                    <a:pt x="21222" y="21145"/>
                    <a:pt x="21600" y="20893"/>
                  </a:cubicBezTo>
                  <a:cubicBezTo>
                    <a:pt x="21234" y="15932"/>
                    <a:pt x="20223" y="11175"/>
                    <a:pt x="18549" y="7347"/>
                  </a:cubicBezTo>
                  <a:cubicBezTo>
                    <a:pt x="16406" y="2447"/>
                    <a:pt x="13600" y="0"/>
                    <a:pt x="10791" y="0"/>
                  </a:cubicBezTo>
                  <a:close/>
                </a:path>
              </a:pathLst>
            </a:cu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6" name="Shape"/>
            <p:cNvSpPr/>
            <p:nvPr/>
          </p:nvSpPr>
          <p:spPr>
            <a:xfrm>
              <a:off x="2393364" y="2618940"/>
              <a:ext cx="4791473" cy="55042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17" y="0"/>
                  </a:moveTo>
                  <a:lnTo>
                    <a:pt x="9402" y="1484"/>
                  </a:lnTo>
                  <a:lnTo>
                    <a:pt x="10153" y="1484"/>
                  </a:lnTo>
                  <a:lnTo>
                    <a:pt x="10153" y="2864"/>
                  </a:lnTo>
                  <a:cubicBezTo>
                    <a:pt x="10595" y="2836"/>
                    <a:pt x="11039" y="2836"/>
                    <a:pt x="11481" y="2864"/>
                  </a:cubicBezTo>
                  <a:lnTo>
                    <a:pt x="11481" y="1484"/>
                  </a:lnTo>
                  <a:lnTo>
                    <a:pt x="12232" y="1484"/>
                  </a:lnTo>
                  <a:lnTo>
                    <a:pt x="10817" y="0"/>
                  </a:lnTo>
                  <a:close/>
                  <a:moveTo>
                    <a:pt x="2208" y="5007"/>
                  </a:moveTo>
                  <a:lnTo>
                    <a:pt x="20" y="5323"/>
                  </a:lnTo>
                  <a:lnTo>
                    <a:pt x="780" y="7136"/>
                  </a:lnTo>
                  <a:lnTo>
                    <a:pt x="1159" y="6571"/>
                  </a:lnTo>
                  <a:lnTo>
                    <a:pt x="2637" y="7323"/>
                  </a:lnTo>
                  <a:cubicBezTo>
                    <a:pt x="2828" y="6977"/>
                    <a:pt x="3042" y="6640"/>
                    <a:pt x="3294" y="6317"/>
                  </a:cubicBezTo>
                  <a:lnTo>
                    <a:pt x="1828" y="5572"/>
                  </a:lnTo>
                  <a:lnTo>
                    <a:pt x="2208" y="5007"/>
                  </a:lnTo>
                  <a:close/>
                  <a:moveTo>
                    <a:pt x="19407" y="5027"/>
                  </a:moveTo>
                  <a:lnTo>
                    <a:pt x="19784" y="5593"/>
                  </a:lnTo>
                  <a:lnTo>
                    <a:pt x="18346" y="6323"/>
                  </a:lnTo>
                  <a:cubicBezTo>
                    <a:pt x="18596" y="6646"/>
                    <a:pt x="18811" y="6983"/>
                    <a:pt x="19000" y="7328"/>
                  </a:cubicBezTo>
                  <a:lnTo>
                    <a:pt x="20453" y="6591"/>
                  </a:lnTo>
                  <a:lnTo>
                    <a:pt x="20831" y="7156"/>
                  </a:lnTo>
                  <a:lnTo>
                    <a:pt x="21593" y="5344"/>
                  </a:lnTo>
                  <a:lnTo>
                    <a:pt x="19407" y="5027"/>
                  </a:lnTo>
                  <a:close/>
                  <a:moveTo>
                    <a:pt x="2637" y="14160"/>
                  </a:moveTo>
                  <a:lnTo>
                    <a:pt x="1134" y="14931"/>
                  </a:lnTo>
                  <a:lnTo>
                    <a:pt x="753" y="14367"/>
                  </a:lnTo>
                  <a:lnTo>
                    <a:pt x="0" y="16182"/>
                  </a:lnTo>
                  <a:lnTo>
                    <a:pt x="2190" y="16490"/>
                  </a:lnTo>
                  <a:lnTo>
                    <a:pt x="1807" y="15926"/>
                  </a:lnTo>
                  <a:lnTo>
                    <a:pt x="3294" y="15165"/>
                  </a:lnTo>
                  <a:cubicBezTo>
                    <a:pt x="3043" y="14842"/>
                    <a:pt x="2827" y="14505"/>
                    <a:pt x="2637" y="14160"/>
                  </a:cubicBezTo>
                  <a:close/>
                  <a:moveTo>
                    <a:pt x="18995" y="14165"/>
                  </a:moveTo>
                  <a:cubicBezTo>
                    <a:pt x="18805" y="14509"/>
                    <a:pt x="18590" y="14847"/>
                    <a:pt x="18338" y="15169"/>
                  </a:cubicBezTo>
                  <a:lnTo>
                    <a:pt x="19793" y="15917"/>
                  </a:lnTo>
                  <a:lnTo>
                    <a:pt x="19410" y="16481"/>
                  </a:lnTo>
                  <a:lnTo>
                    <a:pt x="21600" y="16174"/>
                  </a:lnTo>
                  <a:lnTo>
                    <a:pt x="20849" y="14358"/>
                  </a:lnTo>
                  <a:lnTo>
                    <a:pt x="20467" y="14922"/>
                  </a:lnTo>
                  <a:lnTo>
                    <a:pt x="18995" y="14165"/>
                  </a:lnTo>
                  <a:close/>
                  <a:moveTo>
                    <a:pt x="10109" y="18618"/>
                  </a:moveTo>
                  <a:lnTo>
                    <a:pt x="10109" y="20116"/>
                  </a:lnTo>
                  <a:lnTo>
                    <a:pt x="9357" y="20116"/>
                  </a:lnTo>
                  <a:lnTo>
                    <a:pt x="10772" y="21600"/>
                  </a:lnTo>
                  <a:lnTo>
                    <a:pt x="12187" y="20116"/>
                  </a:lnTo>
                  <a:lnTo>
                    <a:pt x="11436" y="20116"/>
                  </a:lnTo>
                  <a:lnTo>
                    <a:pt x="11436" y="18622"/>
                  </a:lnTo>
                  <a:cubicBezTo>
                    <a:pt x="10994" y="18648"/>
                    <a:pt x="10551" y="18648"/>
                    <a:pt x="10109" y="18618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7" name="Circle"/>
            <p:cNvSpPr/>
            <p:nvPr/>
          </p:nvSpPr>
          <p:spPr>
            <a:xfrm>
              <a:off x="3658761" y="0"/>
              <a:ext cx="2232103" cy="2232102"/>
            </a:xfrm>
            <a:prstGeom prst="ellipse">
              <a:avLst/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8" name="Circle"/>
            <p:cNvSpPr/>
            <p:nvPr/>
          </p:nvSpPr>
          <p:spPr>
            <a:xfrm>
              <a:off x="0" y="6369008"/>
              <a:ext cx="2232102" cy="2232103"/>
            </a:xfrm>
            <a:prstGeom prst="ellipse">
              <a:avLst/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89" name="Circle"/>
            <p:cNvSpPr/>
            <p:nvPr/>
          </p:nvSpPr>
          <p:spPr>
            <a:xfrm>
              <a:off x="0" y="2126461"/>
              <a:ext cx="2232102" cy="2232102"/>
            </a:xfrm>
            <a:prstGeom prst="ellipse">
              <a:avLst/>
            </a:pr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90" name="Circle"/>
            <p:cNvSpPr/>
            <p:nvPr/>
          </p:nvSpPr>
          <p:spPr>
            <a:xfrm>
              <a:off x="3658761" y="8522740"/>
              <a:ext cx="2232103" cy="2232102"/>
            </a:xfrm>
            <a:prstGeom prst="ellipse">
              <a:avLst/>
            </a:prstGeom>
            <a:noFill/>
            <a:ln w="25400" cap="flat">
              <a:solidFill>
                <a:srgbClr val="53535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91" name="Circle"/>
            <p:cNvSpPr/>
            <p:nvPr/>
          </p:nvSpPr>
          <p:spPr>
            <a:xfrm>
              <a:off x="7333544" y="2126461"/>
              <a:ext cx="2232102" cy="2232102"/>
            </a:xfrm>
            <a:prstGeom prst="ellipse">
              <a:avLst/>
            </a:pr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92" name="Circle"/>
            <p:cNvSpPr/>
            <p:nvPr/>
          </p:nvSpPr>
          <p:spPr>
            <a:xfrm>
              <a:off x="7347739" y="6369008"/>
              <a:ext cx="2232102" cy="2232103"/>
            </a:xfrm>
            <a:prstGeom prst="ellipse">
              <a:avLst/>
            </a:pr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9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948565" y="4809152"/>
              <a:ext cx="1688857" cy="1016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>
                  <a:solidFill>
                    <a:srgbClr val="535353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pPr>
              <a:r>
                <a:rPr dirty="0">
                  <a:solidFill>
                    <a:schemeClr val="tx1"/>
                  </a:solidFill>
                </a:rPr>
                <a:t>KPI</a:t>
              </a:r>
            </a:p>
            <a:p>
              <a:pPr>
                <a:defRPr>
                  <a:solidFill>
                    <a:srgbClr val="535353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pPr>
              <a:r>
                <a:rPr dirty="0">
                  <a:solidFill>
                    <a:schemeClr val="tx1"/>
                  </a:solidFill>
                </a:rPr>
                <a:t>Uses</a:t>
              </a:r>
            </a:p>
          </p:txBody>
        </p:sp>
        <p:sp>
          <p:nvSpPr>
            <p:cNvPr id="39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799992" y="747750"/>
              <a:ext cx="1978217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 dirty="0">
                  <a:solidFill>
                    <a:schemeClr val="bg1"/>
                  </a:solidFill>
                </a:rPr>
                <a:t>Current</a:t>
              </a:r>
            </a:p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 dirty="0">
                  <a:solidFill>
                    <a:schemeClr val="bg1"/>
                  </a:solidFill>
                </a:rPr>
                <a:t>State</a:t>
              </a:r>
            </a:p>
          </p:txBody>
        </p:sp>
        <p:sp>
          <p:nvSpPr>
            <p:cNvPr id="395" name="Circle"/>
            <p:cNvSpPr/>
            <p:nvPr/>
          </p:nvSpPr>
          <p:spPr>
            <a:xfrm>
              <a:off x="3029993" y="3611963"/>
              <a:ext cx="3518215" cy="3518215"/>
            </a:xfrm>
            <a:prstGeom prst="ellips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9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99966" y="2867993"/>
              <a:ext cx="1978217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>
                  <a:solidFill>
                    <a:schemeClr val="bg1"/>
                  </a:solidFill>
                </a:rPr>
                <a:t>Implemented</a:t>
              </a:r>
            </a:p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>
                  <a:solidFill>
                    <a:schemeClr val="bg1"/>
                  </a:solidFill>
                </a:rPr>
                <a:t>Solutions</a:t>
              </a:r>
            </a:p>
          </p:txBody>
        </p:sp>
        <p:sp>
          <p:nvSpPr>
            <p:cNvPr id="39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7492067" y="2886911"/>
              <a:ext cx="1978217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>
                  <a:solidFill>
                    <a:schemeClr val="bg1"/>
                  </a:solidFill>
                </a:rPr>
                <a:t>Future</a:t>
              </a:r>
            </a:p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>
                  <a:solidFill>
                    <a:schemeClr val="bg1"/>
                  </a:solidFill>
                </a:rPr>
                <a:t>State</a:t>
              </a:r>
            </a:p>
          </p:txBody>
        </p:sp>
        <p:sp>
          <p:nvSpPr>
            <p:cNvPr id="39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7504767" y="7104059"/>
              <a:ext cx="1978217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Business Objectives</a:t>
              </a:r>
            </a:p>
          </p:txBody>
        </p:sp>
        <p:sp>
          <p:nvSpPr>
            <p:cNvPr id="399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803884" y="9283313"/>
              <a:ext cx="1978217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Quality of Requirements</a:t>
              </a:r>
            </a:p>
          </p:txBody>
        </p:sp>
        <p:sp>
          <p:nvSpPr>
            <p:cNvPr id="40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9182" y="7104059"/>
              <a:ext cx="1978216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Proposed Solutions</a:t>
              </a:r>
            </a:p>
          </p:txBody>
        </p:sp>
      </p:grpSp>
      <p:grpSp>
        <p:nvGrpSpPr>
          <p:cNvPr id="404" name="Group"/>
          <p:cNvGrpSpPr/>
          <p:nvPr/>
        </p:nvGrpSpPr>
        <p:grpSpPr>
          <a:xfrm>
            <a:off x="2358255" y="3005183"/>
            <a:ext cx="8466222" cy="7762437"/>
            <a:chOff x="0" y="0"/>
            <a:chExt cx="8466221" cy="7762429"/>
          </a:xfrm>
        </p:grpSpPr>
        <p:sp>
          <p:nvSpPr>
            <p:cNvPr id="40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36151" y="1889032"/>
              <a:ext cx="8430070" cy="58733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A performance indicator or key performance indicator (KPI) is a type of performance measurement. KPIs evaluate the success of an organization or of a particular activity (such as projects, programs, products and other initiatives) in which it engages.</a:t>
              </a: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endParaRPr dirty="0">
                <a:solidFill>
                  <a:schemeClr val="tx2"/>
                </a:solidFill>
              </a:endParaRP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Often success is simply the repeated, periodic achievement of some levels of operational goal (e.g. zero defects, 10/10 customer satisfaction), and sometimes success is defined in terms of making progress toward strategic goals. Accordingly, choosing the right KPIs relies upon a good understanding of what is important to the organization. What is deemed important often depends on the department measuring the performance – e.g. the KPIs useful to finance will differ from the KPIs assigned to sales.</a:t>
              </a:r>
            </a:p>
          </p:txBody>
        </p:sp>
        <p:sp>
          <p:nvSpPr>
            <p:cNvPr id="403" name="Venn diagram"/>
            <p:cNvSpPr/>
            <p:nvPr/>
          </p:nvSpPr>
          <p:spPr>
            <a:xfrm>
              <a:off x="0" y="0"/>
              <a:ext cx="7701375" cy="15183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Key Performance Indicators KPI Uses Structure</a:t>
              </a:r>
            </a:p>
          </p:txBody>
        </p:sp>
      </p:grp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6" name="Circle"/>
          <p:cNvSpPr/>
          <p:nvPr/>
        </p:nvSpPr>
        <p:spPr>
          <a:xfrm>
            <a:off x="10512258" y="5026509"/>
            <a:ext cx="3359485" cy="3359485"/>
          </a:xfrm>
          <a:prstGeom prst="ellipse">
            <a:avLst/>
          </a:prstGeom>
          <a:solidFill>
            <a:schemeClr val="accent3">
              <a:alpha val="8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07" name="Circle"/>
          <p:cNvSpPr/>
          <p:nvPr/>
        </p:nvSpPr>
        <p:spPr>
          <a:xfrm>
            <a:off x="18353803" y="5026509"/>
            <a:ext cx="3359485" cy="3359485"/>
          </a:xfrm>
          <a:prstGeom prst="ellipse">
            <a:avLst/>
          </a:prstGeom>
          <a:solidFill>
            <a:schemeClr val="accent1">
              <a:alpha val="8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08" name="Circle"/>
          <p:cNvSpPr/>
          <p:nvPr/>
        </p:nvSpPr>
        <p:spPr>
          <a:xfrm>
            <a:off x="2669325" y="5026509"/>
            <a:ext cx="3359485" cy="3359485"/>
          </a:xfrm>
          <a:prstGeom prst="ellipse">
            <a:avLst/>
          </a:prstGeom>
          <a:solidFill>
            <a:schemeClr val="accent1">
              <a:alpha val="8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09" name="Circle"/>
          <p:cNvSpPr/>
          <p:nvPr/>
        </p:nvSpPr>
        <p:spPr>
          <a:xfrm>
            <a:off x="6589063" y="8204234"/>
            <a:ext cx="3359485" cy="3359485"/>
          </a:xfrm>
          <a:prstGeom prst="ellipse">
            <a:avLst/>
          </a:prstGeom>
          <a:solidFill>
            <a:schemeClr val="accent2">
              <a:alpha val="8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10" name="Circle"/>
          <p:cNvSpPr/>
          <p:nvPr/>
        </p:nvSpPr>
        <p:spPr>
          <a:xfrm>
            <a:off x="14432684" y="8204234"/>
            <a:ext cx="3359486" cy="3359485"/>
          </a:xfrm>
          <a:prstGeom prst="ellipse">
            <a:avLst/>
          </a:prstGeom>
          <a:solidFill>
            <a:srgbClr val="535353">
              <a:alpha val="80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11" name="Shape"/>
          <p:cNvSpPr/>
          <p:nvPr/>
        </p:nvSpPr>
        <p:spPr>
          <a:xfrm>
            <a:off x="2173837" y="4654644"/>
            <a:ext cx="20026404" cy="729000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5" h="21487" extrusionOk="0">
                <a:moveTo>
                  <a:pt x="10842" y="1"/>
                </a:moveTo>
                <a:cubicBezTo>
                  <a:pt x="9606" y="-56"/>
                  <a:pt x="8593" y="2663"/>
                  <a:pt x="8590" y="6041"/>
                </a:cubicBezTo>
                <a:lnTo>
                  <a:pt x="8592" y="9347"/>
                </a:lnTo>
                <a:lnTo>
                  <a:pt x="8592" y="9347"/>
                </a:lnTo>
                <a:lnTo>
                  <a:pt x="8592" y="9457"/>
                </a:lnTo>
                <a:cubicBezTo>
                  <a:pt x="8588" y="9622"/>
                  <a:pt x="8640" y="9756"/>
                  <a:pt x="8700" y="9735"/>
                </a:cubicBezTo>
                <a:cubicBezTo>
                  <a:pt x="8750" y="9718"/>
                  <a:pt x="8786" y="9594"/>
                  <a:pt x="8781" y="9457"/>
                </a:cubicBezTo>
                <a:lnTo>
                  <a:pt x="8782" y="6040"/>
                </a:lnTo>
                <a:cubicBezTo>
                  <a:pt x="8786" y="2976"/>
                  <a:pt x="9702" y="507"/>
                  <a:pt x="10823" y="536"/>
                </a:cubicBezTo>
                <a:cubicBezTo>
                  <a:pt x="11928" y="565"/>
                  <a:pt x="12819" y="3020"/>
                  <a:pt x="12821" y="6042"/>
                </a:cubicBezTo>
                <a:lnTo>
                  <a:pt x="12820" y="9349"/>
                </a:lnTo>
                <a:lnTo>
                  <a:pt x="12727" y="9349"/>
                </a:lnTo>
                <a:cubicBezTo>
                  <a:pt x="12712" y="9349"/>
                  <a:pt x="12698" y="9373"/>
                  <a:pt x="12689" y="9412"/>
                </a:cubicBezTo>
                <a:cubicBezTo>
                  <a:pt x="12680" y="9454"/>
                  <a:pt x="12679" y="9508"/>
                  <a:pt x="12685" y="9555"/>
                </a:cubicBezTo>
                <a:lnTo>
                  <a:pt x="12873" y="10735"/>
                </a:lnTo>
                <a:cubicBezTo>
                  <a:pt x="12881" y="10782"/>
                  <a:pt x="12896" y="10812"/>
                  <a:pt x="12913" y="10812"/>
                </a:cubicBezTo>
                <a:cubicBezTo>
                  <a:pt x="12930" y="10813"/>
                  <a:pt x="12945" y="10783"/>
                  <a:pt x="12953" y="10735"/>
                </a:cubicBezTo>
                <a:lnTo>
                  <a:pt x="13142" y="9551"/>
                </a:lnTo>
                <a:cubicBezTo>
                  <a:pt x="13147" y="9503"/>
                  <a:pt x="13145" y="9450"/>
                  <a:pt x="13135" y="9409"/>
                </a:cubicBezTo>
                <a:cubicBezTo>
                  <a:pt x="13126" y="9370"/>
                  <a:pt x="13111" y="9348"/>
                  <a:pt x="13096" y="9348"/>
                </a:cubicBezTo>
                <a:lnTo>
                  <a:pt x="13009" y="9348"/>
                </a:lnTo>
                <a:lnTo>
                  <a:pt x="13011" y="6046"/>
                </a:lnTo>
                <a:cubicBezTo>
                  <a:pt x="13014" y="2749"/>
                  <a:pt x="12048" y="57"/>
                  <a:pt x="10842" y="1"/>
                </a:cubicBezTo>
                <a:close/>
                <a:moveTo>
                  <a:pt x="19287" y="1"/>
                </a:moveTo>
                <a:cubicBezTo>
                  <a:pt x="18052" y="-56"/>
                  <a:pt x="17038" y="2663"/>
                  <a:pt x="17035" y="6041"/>
                </a:cubicBezTo>
                <a:lnTo>
                  <a:pt x="17039" y="9457"/>
                </a:lnTo>
                <a:cubicBezTo>
                  <a:pt x="17033" y="9609"/>
                  <a:pt x="17076" y="9744"/>
                  <a:pt x="17132" y="9748"/>
                </a:cubicBezTo>
                <a:cubicBezTo>
                  <a:pt x="17191" y="9752"/>
                  <a:pt x="17237" y="9616"/>
                  <a:pt x="17232" y="9457"/>
                </a:cubicBezTo>
                <a:lnTo>
                  <a:pt x="17227" y="6040"/>
                </a:lnTo>
                <a:cubicBezTo>
                  <a:pt x="17232" y="2976"/>
                  <a:pt x="18148" y="507"/>
                  <a:pt x="19269" y="536"/>
                </a:cubicBezTo>
                <a:cubicBezTo>
                  <a:pt x="20374" y="565"/>
                  <a:pt x="21265" y="3020"/>
                  <a:pt x="21267" y="6042"/>
                </a:cubicBezTo>
                <a:lnTo>
                  <a:pt x="21271" y="13317"/>
                </a:lnTo>
                <a:lnTo>
                  <a:pt x="21176" y="13317"/>
                </a:lnTo>
                <a:cubicBezTo>
                  <a:pt x="21161" y="13317"/>
                  <a:pt x="21147" y="13341"/>
                  <a:pt x="21139" y="13380"/>
                </a:cubicBezTo>
                <a:cubicBezTo>
                  <a:pt x="21130" y="13422"/>
                  <a:pt x="21128" y="13476"/>
                  <a:pt x="21135" y="13523"/>
                </a:cubicBezTo>
                <a:lnTo>
                  <a:pt x="21323" y="14703"/>
                </a:lnTo>
                <a:cubicBezTo>
                  <a:pt x="21330" y="14750"/>
                  <a:pt x="21346" y="14780"/>
                  <a:pt x="21363" y="14780"/>
                </a:cubicBezTo>
                <a:cubicBezTo>
                  <a:pt x="21379" y="14781"/>
                  <a:pt x="21395" y="14750"/>
                  <a:pt x="21403" y="14703"/>
                </a:cubicBezTo>
                <a:lnTo>
                  <a:pt x="21592" y="13519"/>
                </a:lnTo>
                <a:cubicBezTo>
                  <a:pt x="21597" y="13471"/>
                  <a:pt x="21594" y="13418"/>
                  <a:pt x="21585" y="13377"/>
                </a:cubicBezTo>
                <a:cubicBezTo>
                  <a:pt x="21576" y="13338"/>
                  <a:pt x="21561" y="13316"/>
                  <a:pt x="21546" y="13316"/>
                </a:cubicBezTo>
                <a:lnTo>
                  <a:pt x="21454" y="13316"/>
                </a:lnTo>
                <a:lnTo>
                  <a:pt x="21456" y="6046"/>
                </a:lnTo>
                <a:cubicBezTo>
                  <a:pt x="21459" y="2749"/>
                  <a:pt x="20493" y="57"/>
                  <a:pt x="19287" y="1"/>
                </a:cubicBezTo>
                <a:close/>
                <a:moveTo>
                  <a:pt x="2387" y="8"/>
                </a:moveTo>
                <a:cubicBezTo>
                  <a:pt x="1151" y="-49"/>
                  <a:pt x="137" y="2670"/>
                  <a:pt x="135" y="6048"/>
                </a:cubicBezTo>
                <a:lnTo>
                  <a:pt x="139" y="12147"/>
                </a:lnTo>
                <a:cubicBezTo>
                  <a:pt x="136" y="12309"/>
                  <a:pt x="187" y="12440"/>
                  <a:pt x="246" y="12419"/>
                </a:cubicBezTo>
                <a:cubicBezTo>
                  <a:pt x="295" y="12401"/>
                  <a:pt x="330" y="12281"/>
                  <a:pt x="326" y="12147"/>
                </a:cubicBezTo>
                <a:lnTo>
                  <a:pt x="327" y="6047"/>
                </a:lnTo>
                <a:cubicBezTo>
                  <a:pt x="332" y="2983"/>
                  <a:pt x="1247" y="514"/>
                  <a:pt x="2368" y="543"/>
                </a:cubicBezTo>
                <a:cubicBezTo>
                  <a:pt x="3474" y="572"/>
                  <a:pt x="4365" y="3027"/>
                  <a:pt x="4366" y="6049"/>
                </a:cubicBezTo>
                <a:lnTo>
                  <a:pt x="4365" y="9349"/>
                </a:lnTo>
                <a:lnTo>
                  <a:pt x="4277" y="9349"/>
                </a:lnTo>
                <a:cubicBezTo>
                  <a:pt x="4262" y="9349"/>
                  <a:pt x="4248" y="9373"/>
                  <a:pt x="4240" y="9412"/>
                </a:cubicBezTo>
                <a:cubicBezTo>
                  <a:pt x="4230" y="9454"/>
                  <a:pt x="4229" y="9508"/>
                  <a:pt x="4236" y="9555"/>
                </a:cubicBezTo>
                <a:lnTo>
                  <a:pt x="4424" y="10735"/>
                </a:lnTo>
                <a:cubicBezTo>
                  <a:pt x="4431" y="10782"/>
                  <a:pt x="4447" y="10812"/>
                  <a:pt x="4463" y="10812"/>
                </a:cubicBezTo>
                <a:cubicBezTo>
                  <a:pt x="4480" y="10813"/>
                  <a:pt x="4496" y="10783"/>
                  <a:pt x="4504" y="10735"/>
                </a:cubicBezTo>
                <a:lnTo>
                  <a:pt x="4692" y="9551"/>
                </a:lnTo>
                <a:cubicBezTo>
                  <a:pt x="4698" y="9503"/>
                  <a:pt x="4695" y="9450"/>
                  <a:pt x="4686" y="9409"/>
                </a:cubicBezTo>
                <a:cubicBezTo>
                  <a:pt x="4676" y="9370"/>
                  <a:pt x="4662" y="9348"/>
                  <a:pt x="4647" y="9348"/>
                </a:cubicBezTo>
                <a:lnTo>
                  <a:pt x="4554" y="9348"/>
                </a:lnTo>
                <a:lnTo>
                  <a:pt x="4555" y="6053"/>
                </a:lnTo>
                <a:cubicBezTo>
                  <a:pt x="4559" y="2756"/>
                  <a:pt x="3593" y="64"/>
                  <a:pt x="2387" y="8"/>
                </a:cubicBezTo>
                <a:close/>
                <a:moveTo>
                  <a:pt x="8681" y="10845"/>
                </a:moveTo>
                <a:cubicBezTo>
                  <a:pt x="8664" y="10845"/>
                  <a:pt x="8649" y="10875"/>
                  <a:pt x="8641" y="10922"/>
                </a:cubicBezTo>
                <a:lnTo>
                  <a:pt x="8452" y="12106"/>
                </a:lnTo>
                <a:cubicBezTo>
                  <a:pt x="8447" y="12154"/>
                  <a:pt x="8449" y="12208"/>
                  <a:pt x="8459" y="12249"/>
                </a:cubicBezTo>
                <a:cubicBezTo>
                  <a:pt x="8468" y="12287"/>
                  <a:pt x="8483" y="12310"/>
                  <a:pt x="8498" y="12310"/>
                </a:cubicBezTo>
                <a:lnTo>
                  <a:pt x="8591" y="12310"/>
                </a:lnTo>
                <a:lnTo>
                  <a:pt x="8590" y="15448"/>
                </a:lnTo>
                <a:cubicBezTo>
                  <a:pt x="8585" y="18512"/>
                  <a:pt x="7670" y="20980"/>
                  <a:pt x="6549" y="20951"/>
                </a:cubicBezTo>
                <a:cubicBezTo>
                  <a:pt x="5443" y="20922"/>
                  <a:pt x="4552" y="18468"/>
                  <a:pt x="4551" y="15446"/>
                </a:cubicBezTo>
                <a:lnTo>
                  <a:pt x="4552" y="12020"/>
                </a:lnTo>
                <a:cubicBezTo>
                  <a:pt x="4558" y="11881"/>
                  <a:pt x="4522" y="11755"/>
                  <a:pt x="4472" y="11738"/>
                </a:cubicBezTo>
                <a:cubicBezTo>
                  <a:pt x="4411" y="11717"/>
                  <a:pt x="4359" y="11853"/>
                  <a:pt x="4363" y="12020"/>
                </a:cubicBezTo>
                <a:lnTo>
                  <a:pt x="4362" y="15442"/>
                </a:lnTo>
                <a:cubicBezTo>
                  <a:pt x="4359" y="18739"/>
                  <a:pt x="5324" y="21431"/>
                  <a:pt x="6530" y="21487"/>
                </a:cubicBezTo>
                <a:cubicBezTo>
                  <a:pt x="7766" y="21544"/>
                  <a:pt x="8780" y="18824"/>
                  <a:pt x="8782" y="15446"/>
                </a:cubicBezTo>
                <a:lnTo>
                  <a:pt x="8780" y="12309"/>
                </a:lnTo>
                <a:lnTo>
                  <a:pt x="8868" y="12309"/>
                </a:lnTo>
                <a:cubicBezTo>
                  <a:pt x="8883" y="12308"/>
                  <a:pt x="8896" y="12285"/>
                  <a:pt x="8905" y="12245"/>
                </a:cubicBezTo>
                <a:cubicBezTo>
                  <a:pt x="8914" y="12203"/>
                  <a:pt x="8916" y="12149"/>
                  <a:pt x="8909" y="12103"/>
                </a:cubicBezTo>
                <a:lnTo>
                  <a:pt x="8721" y="10922"/>
                </a:lnTo>
                <a:cubicBezTo>
                  <a:pt x="8713" y="10876"/>
                  <a:pt x="8698" y="10846"/>
                  <a:pt x="8681" y="10845"/>
                </a:cubicBezTo>
                <a:close/>
                <a:moveTo>
                  <a:pt x="17143" y="10845"/>
                </a:moveTo>
                <a:cubicBezTo>
                  <a:pt x="17126" y="10845"/>
                  <a:pt x="17111" y="10875"/>
                  <a:pt x="17103" y="10922"/>
                </a:cubicBezTo>
                <a:lnTo>
                  <a:pt x="16914" y="12106"/>
                </a:lnTo>
                <a:cubicBezTo>
                  <a:pt x="16909" y="12154"/>
                  <a:pt x="16911" y="12208"/>
                  <a:pt x="16921" y="12249"/>
                </a:cubicBezTo>
                <a:cubicBezTo>
                  <a:pt x="16930" y="12287"/>
                  <a:pt x="16945" y="12310"/>
                  <a:pt x="16960" y="12310"/>
                </a:cubicBezTo>
                <a:lnTo>
                  <a:pt x="17043" y="12310"/>
                </a:lnTo>
                <a:lnTo>
                  <a:pt x="17047" y="15448"/>
                </a:lnTo>
                <a:cubicBezTo>
                  <a:pt x="17042" y="18512"/>
                  <a:pt x="16126" y="20980"/>
                  <a:pt x="15005" y="20951"/>
                </a:cubicBezTo>
                <a:cubicBezTo>
                  <a:pt x="13900" y="20922"/>
                  <a:pt x="13009" y="18468"/>
                  <a:pt x="13007" y="15446"/>
                </a:cubicBezTo>
                <a:lnTo>
                  <a:pt x="13008" y="12020"/>
                </a:lnTo>
                <a:cubicBezTo>
                  <a:pt x="13012" y="11886"/>
                  <a:pt x="12976" y="11768"/>
                  <a:pt x="12928" y="11751"/>
                </a:cubicBezTo>
                <a:cubicBezTo>
                  <a:pt x="12869" y="11730"/>
                  <a:pt x="12817" y="11858"/>
                  <a:pt x="12819" y="12020"/>
                </a:cubicBezTo>
                <a:lnTo>
                  <a:pt x="12818" y="15442"/>
                </a:lnTo>
                <a:cubicBezTo>
                  <a:pt x="12815" y="18739"/>
                  <a:pt x="13781" y="21431"/>
                  <a:pt x="14986" y="21487"/>
                </a:cubicBezTo>
                <a:cubicBezTo>
                  <a:pt x="16222" y="21544"/>
                  <a:pt x="17236" y="18824"/>
                  <a:pt x="17239" y="15446"/>
                </a:cubicBezTo>
                <a:lnTo>
                  <a:pt x="17235" y="12309"/>
                </a:lnTo>
                <a:lnTo>
                  <a:pt x="17330" y="12309"/>
                </a:lnTo>
                <a:cubicBezTo>
                  <a:pt x="17345" y="12308"/>
                  <a:pt x="17359" y="12285"/>
                  <a:pt x="17367" y="12245"/>
                </a:cubicBezTo>
                <a:cubicBezTo>
                  <a:pt x="17376" y="12203"/>
                  <a:pt x="17378" y="12149"/>
                  <a:pt x="17371" y="12103"/>
                </a:cubicBezTo>
                <a:lnTo>
                  <a:pt x="17183" y="10922"/>
                </a:lnTo>
                <a:cubicBezTo>
                  <a:pt x="17175" y="10876"/>
                  <a:pt x="17160" y="10846"/>
                  <a:pt x="17143" y="10845"/>
                </a:cubicBezTo>
                <a:close/>
                <a:moveTo>
                  <a:pt x="231" y="13316"/>
                </a:moveTo>
                <a:cubicBezTo>
                  <a:pt x="215" y="13315"/>
                  <a:pt x="199" y="13346"/>
                  <a:pt x="191" y="13393"/>
                </a:cubicBezTo>
                <a:lnTo>
                  <a:pt x="2" y="14577"/>
                </a:lnTo>
                <a:cubicBezTo>
                  <a:pt x="-3" y="14625"/>
                  <a:pt x="0" y="14678"/>
                  <a:pt x="9" y="14720"/>
                </a:cubicBezTo>
                <a:cubicBezTo>
                  <a:pt x="18" y="14758"/>
                  <a:pt x="33" y="14781"/>
                  <a:pt x="48" y="14780"/>
                </a:cubicBezTo>
                <a:lnTo>
                  <a:pt x="137" y="14780"/>
                </a:lnTo>
                <a:lnTo>
                  <a:pt x="137" y="17618"/>
                </a:lnTo>
                <a:cubicBezTo>
                  <a:pt x="137" y="17731"/>
                  <a:pt x="137" y="17799"/>
                  <a:pt x="143" y="17844"/>
                </a:cubicBezTo>
                <a:cubicBezTo>
                  <a:pt x="152" y="17916"/>
                  <a:pt x="173" y="17973"/>
                  <a:pt x="200" y="18000"/>
                </a:cubicBezTo>
                <a:cubicBezTo>
                  <a:pt x="210" y="18010"/>
                  <a:pt x="221" y="18015"/>
                  <a:pt x="232" y="18015"/>
                </a:cubicBezTo>
                <a:cubicBezTo>
                  <a:pt x="243" y="18015"/>
                  <a:pt x="254" y="18010"/>
                  <a:pt x="264" y="18000"/>
                </a:cubicBezTo>
                <a:cubicBezTo>
                  <a:pt x="291" y="17973"/>
                  <a:pt x="312" y="17916"/>
                  <a:pt x="321" y="17844"/>
                </a:cubicBezTo>
                <a:cubicBezTo>
                  <a:pt x="327" y="17799"/>
                  <a:pt x="327" y="17731"/>
                  <a:pt x="327" y="17618"/>
                </a:cubicBezTo>
                <a:lnTo>
                  <a:pt x="327" y="14779"/>
                </a:lnTo>
                <a:lnTo>
                  <a:pt x="418" y="14779"/>
                </a:lnTo>
                <a:cubicBezTo>
                  <a:pt x="433" y="14779"/>
                  <a:pt x="447" y="14755"/>
                  <a:pt x="455" y="14716"/>
                </a:cubicBezTo>
                <a:cubicBezTo>
                  <a:pt x="464" y="14674"/>
                  <a:pt x="466" y="14620"/>
                  <a:pt x="460" y="14573"/>
                </a:cubicBezTo>
                <a:lnTo>
                  <a:pt x="271" y="13393"/>
                </a:lnTo>
                <a:cubicBezTo>
                  <a:pt x="264" y="13346"/>
                  <a:pt x="248" y="13316"/>
                  <a:pt x="231" y="13316"/>
                </a:cubicBezTo>
                <a:close/>
                <a:moveTo>
                  <a:pt x="232" y="18625"/>
                </a:moveTo>
                <a:cubicBezTo>
                  <a:pt x="207" y="18625"/>
                  <a:pt x="183" y="18651"/>
                  <a:pt x="164" y="18703"/>
                </a:cubicBezTo>
                <a:cubicBezTo>
                  <a:pt x="126" y="18805"/>
                  <a:pt x="126" y="18971"/>
                  <a:pt x="164" y="19073"/>
                </a:cubicBezTo>
                <a:cubicBezTo>
                  <a:pt x="201" y="19176"/>
                  <a:pt x="262" y="19176"/>
                  <a:pt x="299" y="19073"/>
                </a:cubicBezTo>
                <a:cubicBezTo>
                  <a:pt x="337" y="18971"/>
                  <a:pt x="337" y="18805"/>
                  <a:pt x="299" y="18703"/>
                </a:cubicBezTo>
                <a:cubicBezTo>
                  <a:pt x="281" y="18651"/>
                  <a:pt x="256" y="18625"/>
                  <a:pt x="232" y="18625"/>
                </a:cubicBezTo>
                <a:close/>
                <a:moveTo>
                  <a:pt x="232" y="19748"/>
                </a:moveTo>
                <a:cubicBezTo>
                  <a:pt x="207" y="19748"/>
                  <a:pt x="183" y="19774"/>
                  <a:pt x="164" y="19826"/>
                </a:cubicBezTo>
                <a:cubicBezTo>
                  <a:pt x="127" y="19928"/>
                  <a:pt x="127" y="20094"/>
                  <a:pt x="164" y="20196"/>
                </a:cubicBezTo>
                <a:cubicBezTo>
                  <a:pt x="202" y="20299"/>
                  <a:pt x="262" y="20299"/>
                  <a:pt x="300" y="20196"/>
                </a:cubicBezTo>
                <a:cubicBezTo>
                  <a:pt x="337" y="20094"/>
                  <a:pt x="337" y="19928"/>
                  <a:pt x="300" y="19826"/>
                </a:cubicBezTo>
                <a:cubicBezTo>
                  <a:pt x="281" y="19774"/>
                  <a:pt x="256" y="19748"/>
                  <a:pt x="232" y="1974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12" name="Circle"/>
          <p:cNvSpPr/>
          <p:nvPr/>
        </p:nvSpPr>
        <p:spPr>
          <a:xfrm>
            <a:off x="2669325" y="5026509"/>
            <a:ext cx="3359485" cy="3359485"/>
          </a:xfrm>
          <a:prstGeom prst="ellipse">
            <a:avLst/>
          </a:prstGeom>
          <a:ln w="25400">
            <a:solidFill>
              <a:schemeClr val="accent1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13" name="Circle"/>
          <p:cNvSpPr/>
          <p:nvPr/>
        </p:nvSpPr>
        <p:spPr>
          <a:xfrm>
            <a:off x="6589063" y="8204234"/>
            <a:ext cx="3359485" cy="3359485"/>
          </a:xfrm>
          <a:prstGeom prst="ellipse">
            <a:avLst/>
          </a:prstGeom>
          <a:ln w="25400">
            <a:solidFill>
              <a:schemeClr val="accent2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14" name="Circle"/>
          <p:cNvSpPr/>
          <p:nvPr/>
        </p:nvSpPr>
        <p:spPr>
          <a:xfrm>
            <a:off x="10512258" y="5026509"/>
            <a:ext cx="3359485" cy="3359485"/>
          </a:xfrm>
          <a:prstGeom prst="ellipse">
            <a:avLst/>
          </a:prstGeom>
          <a:ln w="25400">
            <a:solidFill>
              <a:schemeClr val="accent3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15" name="Circle"/>
          <p:cNvSpPr/>
          <p:nvPr/>
        </p:nvSpPr>
        <p:spPr>
          <a:xfrm>
            <a:off x="14432684" y="8204234"/>
            <a:ext cx="3359486" cy="3359485"/>
          </a:xfrm>
          <a:prstGeom prst="ellipse">
            <a:avLst/>
          </a:prstGeom>
          <a:ln w="25400">
            <a:solidFill>
              <a:srgbClr val="535353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16" name="Circle"/>
          <p:cNvSpPr/>
          <p:nvPr/>
        </p:nvSpPr>
        <p:spPr>
          <a:xfrm>
            <a:off x="18353803" y="5026509"/>
            <a:ext cx="3359485" cy="3359485"/>
          </a:xfrm>
          <a:prstGeom prst="ellipse">
            <a:avLst/>
          </a:prstGeom>
          <a:ln w="25400">
            <a:solidFill>
              <a:schemeClr val="accent1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17" name="Freeform 928"/>
          <p:cNvSpPr/>
          <p:nvPr/>
        </p:nvSpPr>
        <p:spPr>
          <a:xfrm>
            <a:off x="4055403" y="5671026"/>
            <a:ext cx="587329" cy="7044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857" y="0"/>
                </a:moveTo>
                <a:cubicBezTo>
                  <a:pt x="6477" y="0"/>
                  <a:pt x="2114" y="3633"/>
                  <a:pt x="2114" y="8123"/>
                </a:cubicBezTo>
                <a:cubicBezTo>
                  <a:pt x="2114" y="8423"/>
                  <a:pt x="2136" y="8721"/>
                  <a:pt x="2174" y="9013"/>
                </a:cubicBezTo>
                <a:cubicBezTo>
                  <a:pt x="1455" y="10232"/>
                  <a:pt x="122" y="12396"/>
                  <a:pt x="101" y="12436"/>
                </a:cubicBezTo>
                <a:cubicBezTo>
                  <a:pt x="32" y="12565"/>
                  <a:pt x="0" y="12706"/>
                  <a:pt x="0" y="12856"/>
                </a:cubicBezTo>
                <a:cubicBezTo>
                  <a:pt x="0" y="13425"/>
                  <a:pt x="547" y="13897"/>
                  <a:pt x="1228" y="13897"/>
                </a:cubicBezTo>
                <a:lnTo>
                  <a:pt x="2476" y="13897"/>
                </a:lnTo>
                <a:lnTo>
                  <a:pt x="2456" y="16834"/>
                </a:lnTo>
                <a:cubicBezTo>
                  <a:pt x="2456" y="17625"/>
                  <a:pt x="3239" y="18260"/>
                  <a:pt x="4187" y="18260"/>
                </a:cubicBezTo>
                <a:lnTo>
                  <a:pt x="7750" y="18260"/>
                </a:lnTo>
                <a:lnTo>
                  <a:pt x="8938" y="21600"/>
                </a:lnTo>
                <a:lnTo>
                  <a:pt x="20533" y="18663"/>
                </a:lnTo>
                <a:lnTo>
                  <a:pt x="18782" y="13846"/>
                </a:lnTo>
                <a:cubicBezTo>
                  <a:pt x="20525" y="12377"/>
                  <a:pt x="21600" y="10354"/>
                  <a:pt x="21600" y="8123"/>
                </a:cubicBezTo>
                <a:cubicBezTo>
                  <a:pt x="21600" y="3633"/>
                  <a:pt x="17235" y="0"/>
                  <a:pt x="11857" y="0"/>
                </a:cubicBezTo>
                <a:close/>
                <a:moveTo>
                  <a:pt x="11837" y="3340"/>
                </a:moveTo>
                <a:cubicBezTo>
                  <a:pt x="12371" y="3340"/>
                  <a:pt x="12874" y="3413"/>
                  <a:pt x="13367" y="3524"/>
                </a:cubicBezTo>
                <a:lnTo>
                  <a:pt x="13367" y="4599"/>
                </a:lnTo>
                <a:cubicBezTo>
                  <a:pt x="13907" y="4758"/>
                  <a:pt x="14409" y="4999"/>
                  <a:pt x="14836" y="5303"/>
                </a:cubicBezTo>
                <a:lnTo>
                  <a:pt x="15963" y="4766"/>
                </a:lnTo>
                <a:cubicBezTo>
                  <a:pt x="16696" y="5372"/>
                  <a:pt x="17223" y="6126"/>
                  <a:pt x="17493" y="6982"/>
                </a:cubicBezTo>
                <a:lnTo>
                  <a:pt x="16386" y="7519"/>
                </a:lnTo>
                <a:cubicBezTo>
                  <a:pt x="16437" y="7747"/>
                  <a:pt x="16467" y="7983"/>
                  <a:pt x="16467" y="8224"/>
                </a:cubicBezTo>
                <a:cubicBezTo>
                  <a:pt x="16467" y="8464"/>
                  <a:pt x="16437" y="8700"/>
                  <a:pt x="16386" y="8929"/>
                </a:cubicBezTo>
                <a:lnTo>
                  <a:pt x="17493" y="9466"/>
                </a:lnTo>
                <a:cubicBezTo>
                  <a:pt x="17224" y="10322"/>
                  <a:pt x="16697" y="11093"/>
                  <a:pt x="15963" y="11698"/>
                </a:cubicBezTo>
                <a:lnTo>
                  <a:pt x="14836" y="11161"/>
                </a:lnTo>
                <a:cubicBezTo>
                  <a:pt x="14409" y="11466"/>
                  <a:pt x="13907" y="11707"/>
                  <a:pt x="13367" y="11866"/>
                </a:cubicBezTo>
                <a:lnTo>
                  <a:pt x="13367" y="12940"/>
                </a:lnTo>
                <a:cubicBezTo>
                  <a:pt x="12874" y="13052"/>
                  <a:pt x="12371" y="13108"/>
                  <a:pt x="11837" y="13108"/>
                </a:cubicBezTo>
                <a:cubicBezTo>
                  <a:pt x="11302" y="13108"/>
                  <a:pt x="10779" y="13052"/>
                  <a:pt x="10287" y="12940"/>
                </a:cubicBezTo>
                <a:lnTo>
                  <a:pt x="10287" y="11866"/>
                </a:lnTo>
                <a:cubicBezTo>
                  <a:pt x="9746" y="11707"/>
                  <a:pt x="9264" y="11465"/>
                  <a:pt x="8837" y="11161"/>
                </a:cubicBezTo>
                <a:lnTo>
                  <a:pt x="7710" y="11698"/>
                </a:lnTo>
                <a:cubicBezTo>
                  <a:pt x="6977" y="11092"/>
                  <a:pt x="6451" y="10322"/>
                  <a:pt x="6180" y="9466"/>
                </a:cubicBezTo>
                <a:lnTo>
                  <a:pt x="7287" y="8929"/>
                </a:lnTo>
                <a:cubicBezTo>
                  <a:pt x="7237" y="8700"/>
                  <a:pt x="7207" y="8465"/>
                  <a:pt x="7207" y="8224"/>
                </a:cubicBezTo>
                <a:cubicBezTo>
                  <a:pt x="7207" y="7983"/>
                  <a:pt x="7237" y="7747"/>
                  <a:pt x="7287" y="7519"/>
                </a:cubicBezTo>
                <a:lnTo>
                  <a:pt x="6180" y="6982"/>
                </a:lnTo>
                <a:cubicBezTo>
                  <a:pt x="6451" y="6126"/>
                  <a:pt x="6977" y="5372"/>
                  <a:pt x="7710" y="4766"/>
                </a:cubicBezTo>
                <a:lnTo>
                  <a:pt x="8837" y="5303"/>
                </a:lnTo>
                <a:cubicBezTo>
                  <a:pt x="9264" y="4999"/>
                  <a:pt x="9746" y="4758"/>
                  <a:pt x="10287" y="4599"/>
                </a:cubicBezTo>
                <a:lnTo>
                  <a:pt x="10287" y="3524"/>
                </a:lnTo>
                <a:cubicBezTo>
                  <a:pt x="10779" y="3412"/>
                  <a:pt x="11302" y="3340"/>
                  <a:pt x="11837" y="3340"/>
                </a:cubicBezTo>
                <a:close/>
                <a:moveTo>
                  <a:pt x="11837" y="6428"/>
                </a:moveTo>
                <a:cubicBezTo>
                  <a:pt x="10644" y="6428"/>
                  <a:pt x="9683" y="7230"/>
                  <a:pt x="9683" y="8224"/>
                </a:cubicBezTo>
                <a:cubicBezTo>
                  <a:pt x="9683" y="9218"/>
                  <a:pt x="10644" y="10036"/>
                  <a:pt x="11837" y="10036"/>
                </a:cubicBezTo>
                <a:cubicBezTo>
                  <a:pt x="13029" y="10036"/>
                  <a:pt x="13991" y="9218"/>
                  <a:pt x="13991" y="8224"/>
                </a:cubicBezTo>
                <a:cubicBezTo>
                  <a:pt x="13991" y="7230"/>
                  <a:pt x="13029" y="6428"/>
                  <a:pt x="11837" y="6428"/>
                </a:cubicBezTo>
                <a:close/>
              </a:path>
            </a:pathLst>
          </a:custGeom>
          <a:solidFill>
            <a:srgbClr val="F7F5F6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418" name="Freeform 841"/>
          <p:cNvSpPr/>
          <p:nvPr/>
        </p:nvSpPr>
        <p:spPr>
          <a:xfrm>
            <a:off x="7919857" y="8975566"/>
            <a:ext cx="697898" cy="5785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079" y="0"/>
                </a:moveTo>
                <a:cubicBezTo>
                  <a:pt x="8422" y="0"/>
                  <a:pt x="5455" y="3580"/>
                  <a:pt x="5455" y="7990"/>
                </a:cubicBezTo>
                <a:cubicBezTo>
                  <a:pt x="5455" y="10488"/>
                  <a:pt x="6406" y="12718"/>
                  <a:pt x="7895" y="14182"/>
                </a:cubicBezTo>
                <a:lnTo>
                  <a:pt x="6607" y="16409"/>
                </a:lnTo>
                <a:lnTo>
                  <a:pt x="4303" y="14264"/>
                </a:lnTo>
                <a:lnTo>
                  <a:pt x="1813" y="18003"/>
                </a:lnTo>
                <a:lnTo>
                  <a:pt x="1813" y="2514"/>
                </a:lnTo>
                <a:lnTo>
                  <a:pt x="0" y="2514"/>
                </a:lnTo>
                <a:lnTo>
                  <a:pt x="0" y="18473"/>
                </a:lnTo>
                <a:cubicBezTo>
                  <a:pt x="0" y="19084"/>
                  <a:pt x="153" y="19666"/>
                  <a:pt x="407" y="20149"/>
                </a:cubicBezTo>
                <a:lnTo>
                  <a:pt x="390" y="20170"/>
                </a:lnTo>
                <a:lnTo>
                  <a:pt x="440" y="20210"/>
                </a:lnTo>
                <a:cubicBezTo>
                  <a:pt x="908" y="21046"/>
                  <a:pt x="1698" y="21600"/>
                  <a:pt x="2592" y="21600"/>
                </a:cubicBezTo>
                <a:lnTo>
                  <a:pt x="17907" y="21600"/>
                </a:lnTo>
                <a:lnTo>
                  <a:pt x="17907" y="19413"/>
                </a:lnTo>
                <a:lnTo>
                  <a:pt x="2592" y="19413"/>
                </a:lnTo>
                <a:cubicBezTo>
                  <a:pt x="2576" y="19413"/>
                  <a:pt x="2558" y="19415"/>
                  <a:pt x="2541" y="19413"/>
                </a:cubicBezTo>
                <a:lnTo>
                  <a:pt x="4523" y="16430"/>
                </a:lnTo>
                <a:lnTo>
                  <a:pt x="6895" y="18657"/>
                </a:lnTo>
                <a:lnTo>
                  <a:pt x="8979" y="15040"/>
                </a:lnTo>
                <a:cubicBezTo>
                  <a:pt x="9904" y="15632"/>
                  <a:pt x="10959" y="15980"/>
                  <a:pt x="12079" y="15980"/>
                </a:cubicBezTo>
                <a:cubicBezTo>
                  <a:pt x="13552" y="15980"/>
                  <a:pt x="14910" y="15388"/>
                  <a:pt x="16009" y="14407"/>
                </a:cubicBezTo>
                <a:lnTo>
                  <a:pt x="19940" y="19168"/>
                </a:lnTo>
                <a:lnTo>
                  <a:pt x="21600" y="17166"/>
                </a:lnTo>
                <a:lnTo>
                  <a:pt x="17619" y="12363"/>
                </a:lnTo>
                <a:cubicBezTo>
                  <a:pt x="18302" y="11107"/>
                  <a:pt x="18686" y="9606"/>
                  <a:pt x="18686" y="7990"/>
                </a:cubicBezTo>
                <a:cubicBezTo>
                  <a:pt x="18686" y="3580"/>
                  <a:pt x="15736" y="0"/>
                  <a:pt x="12079" y="0"/>
                </a:cubicBezTo>
                <a:close/>
                <a:moveTo>
                  <a:pt x="12079" y="1574"/>
                </a:moveTo>
                <a:cubicBezTo>
                  <a:pt x="15014" y="1574"/>
                  <a:pt x="17399" y="4450"/>
                  <a:pt x="17399" y="7990"/>
                </a:cubicBezTo>
                <a:cubicBezTo>
                  <a:pt x="17399" y="11530"/>
                  <a:pt x="15014" y="14407"/>
                  <a:pt x="12079" y="14407"/>
                </a:cubicBezTo>
                <a:cubicBezTo>
                  <a:pt x="9144" y="14407"/>
                  <a:pt x="6760" y="11530"/>
                  <a:pt x="6760" y="7990"/>
                </a:cubicBezTo>
                <a:cubicBezTo>
                  <a:pt x="6760" y="4450"/>
                  <a:pt x="9144" y="1574"/>
                  <a:pt x="12079" y="1574"/>
                </a:cubicBezTo>
                <a:close/>
                <a:moveTo>
                  <a:pt x="14027" y="3597"/>
                </a:moveTo>
                <a:lnTo>
                  <a:pt x="9097" y="11096"/>
                </a:lnTo>
                <a:lnTo>
                  <a:pt x="10114" y="12077"/>
                </a:lnTo>
                <a:lnTo>
                  <a:pt x="15044" y="4557"/>
                </a:lnTo>
                <a:lnTo>
                  <a:pt x="14027" y="3597"/>
                </a:lnTo>
                <a:close/>
                <a:moveTo>
                  <a:pt x="9860" y="3760"/>
                </a:moveTo>
                <a:cubicBezTo>
                  <a:pt x="9000" y="3760"/>
                  <a:pt x="8301" y="4602"/>
                  <a:pt x="8301" y="5640"/>
                </a:cubicBezTo>
                <a:cubicBezTo>
                  <a:pt x="8301" y="6678"/>
                  <a:pt x="9000" y="7520"/>
                  <a:pt x="9860" y="7520"/>
                </a:cubicBezTo>
                <a:cubicBezTo>
                  <a:pt x="10720" y="7520"/>
                  <a:pt x="11418" y="6678"/>
                  <a:pt x="11418" y="5640"/>
                </a:cubicBezTo>
                <a:cubicBezTo>
                  <a:pt x="11418" y="4602"/>
                  <a:pt x="10720" y="3760"/>
                  <a:pt x="9860" y="3760"/>
                </a:cubicBezTo>
                <a:close/>
                <a:moveTo>
                  <a:pt x="14281" y="8460"/>
                </a:moveTo>
                <a:cubicBezTo>
                  <a:pt x="13421" y="8460"/>
                  <a:pt x="12723" y="9303"/>
                  <a:pt x="12723" y="10340"/>
                </a:cubicBezTo>
                <a:cubicBezTo>
                  <a:pt x="12723" y="11378"/>
                  <a:pt x="13421" y="12220"/>
                  <a:pt x="14281" y="12220"/>
                </a:cubicBezTo>
                <a:cubicBezTo>
                  <a:pt x="15142" y="12220"/>
                  <a:pt x="15840" y="11378"/>
                  <a:pt x="15840" y="10340"/>
                </a:cubicBezTo>
                <a:cubicBezTo>
                  <a:pt x="15840" y="9303"/>
                  <a:pt x="15142" y="8460"/>
                  <a:pt x="14281" y="8460"/>
                </a:cubicBezTo>
                <a:close/>
              </a:path>
            </a:pathLst>
          </a:custGeom>
          <a:solidFill>
            <a:srgbClr val="F7F5F6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419" name="Freeform 768"/>
          <p:cNvSpPr/>
          <p:nvPr/>
        </p:nvSpPr>
        <p:spPr>
          <a:xfrm>
            <a:off x="11903214" y="5700037"/>
            <a:ext cx="755372" cy="6464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635" y="0"/>
                </a:moveTo>
                <a:cubicBezTo>
                  <a:pt x="13314" y="0"/>
                  <a:pt x="12240" y="1255"/>
                  <a:pt x="12240" y="2798"/>
                </a:cubicBezTo>
                <a:lnTo>
                  <a:pt x="12240" y="10096"/>
                </a:lnTo>
                <a:lnTo>
                  <a:pt x="14400" y="7846"/>
                </a:lnTo>
                <a:lnTo>
                  <a:pt x="19189" y="7846"/>
                </a:lnTo>
                <a:cubicBezTo>
                  <a:pt x="20510" y="7846"/>
                  <a:pt x="21600" y="6591"/>
                  <a:pt x="21600" y="5048"/>
                </a:cubicBezTo>
                <a:lnTo>
                  <a:pt x="21600" y="2798"/>
                </a:lnTo>
                <a:cubicBezTo>
                  <a:pt x="21600" y="1256"/>
                  <a:pt x="20510" y="0"/>
                  <a:pt x="19189" y="0"/>
                </a:cubicBezTo>
                <a:lnTo>
                  <a:pt x="14635" y="0"/>
                </a:lnTo>
                <a:close/>
                <a:moveTo>
                  <a:pt x="8749" y="1683"/>
                </a:moveTo>
                <a:cubicBezTo>
                  <a:pt x="6297" y="1683"/>
                  <a:pt x="4320" y="4011"/>
                  <a:pt x="4320" y="6877"/>
                </a:cubicBezTo>
                <a:cubicBezTo>
                  <a:pt x="4320" y="9742"/>
                  <a:pt x="6298" y="12053"/>
                  <a:pt x="8749" y="12053"/>
                </a:cubicBezTo>
                <a:cubicBezTo>
                  <a:pt x="9585" y="12053"/>
                  <a:pt x="10367" y="11790"/>
                  <a:pt x="11035" y="11321"/>
                </a:cubicBezTo>
                <a:lnTo>
                  <a:pt x="11035" y="2433"/>
                </a:lnTo>
                <a:cubicBezTo>
                  <a:pt x="10367" y="1963"/>
                  <a:pt x="9585" y="1683"/>
                  <a:pt x="8749" y="1683"/>
                </a:cubicBezTo>
                <a:close/>
                <a:moveTo>
                  <a:pt x="14635" y="1957"/>
                </a:moveTo>
                <a:lnTo>
                  <a:pt x="19189" y="1957"/>
                </a:lnTo>
                <a:cubicBezTo>
                  <a:pt x="19580" y="1957"/>
                  <a:pt x="19909" y="2342"/>
                  <a:pt x="19909" y="2798"/>
                </a:cubicBezTo>
                <a:lnTo>
                  <a:pt x="19909" y="5048"/>
                </a:lnTo>
                <a:cubicBezTo>
                  <a:pt x="19910" y="5504"/>
                  <a:pt x="19579" y="5889"/>
                  <a:pt x="19189" y="5889"/>
                </a:cubicBezTo>
                <a:lnTo>
                  <a:pt x="13915" y="5889"/>
                </a:lnTo>
                <a:lnTo>
                  <a:pt x="13915" y="2798"/>
                </a:lnTo>
                <a:cubicBezTo>
                  <a:pt x="13915" y="2342"/>
                  <a:pt x="14244" y="1957"/>
                  <a:pt x="14635" y="1957"/>
                </a:cubicBezTo>
                <a:close/>
                <a:moveTo>
                  <a:pt x="5995" y="13461"/>
                </a:moveTo>
                <a:cubicBezTo>
                  <a:pt x="2694" y="13461"/>
                  <a:pt x="0" y="15233"/>
                  <a:pt x="0" y="17393"/>
                </a:cubicBezTo>
                <a:lnTo>
                  <a:pt x="0" y="21600"/>
                </a:lnTo>
                <a:lnTo>
                  <a:pt x="6871" y="21600"/>
                </a:lnTo>
                <a:lnTo>
                  <a:pt x="7920" y="17942"/>
                </a:lnTo>
                <a:lnTo>
                  <a:pt x="6480" y="15418"/>
                </a:lnTo>
                <a:lnTo>
                  <a:pt x="10800" y="15418"/>
                </a:lnTo>
                <a:lnTo>
                  <a:pt x="9360" y="17942"/>
                </a:lnTo>
                <a:lnTo>
                  <a:pt x="10393" y="21600"/>
                </a:lnTo>
                <a:lnTo>
                  <a:pt x="17514" y="21600"/>
                </a:lnTo>
                <a:lnTo>
                  <a:pt x="17514" y="17393"/>
                </a:lnTo>
                <a:cubicBezTo>
                  <a:pt x="17514" y="15233"/>
                  <a:pt x="14820" y="13461"/>
                  <a:pt x="11520" y="13461"/>
                </a:cubicBezTo>
                <a:lnTo>
                  <a:pt x="5995" y="13461"/>
                </a:lnTo>
                <a:close/>
              </a:path>
            </a:pathLst>
          </a:custGeom>
          <a:solidFill>
            <a:srgbClr val="F7F5F6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420" name="Freeform 673"/>
          <p:cNvSpPr/>
          <p:nvPr/>
        </p:nvSpPr>
        <p:spPr>
          <a:xfrm>
            <a:off x="15746783" y="8900850"/>
            <a:ext cx="731287" cy="7280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992" y="0"/>
                </a:moveTo>
                <a:cubicBezTo>
                  <a:pt x="16558" y="0"/>
                  <a:pt x="16132" y="69"/>
                  <a:pt x="15731" y="179"/>
                </a:cubicBezTo>
                <a:lnTo>
                  <a:pt x="15731" y="1234"/>
                </a:lnTo>
                <a:cubicBezTo>
                  <a:pt x="15291" y="1390"/>
                  <a:pt x="14898" y="1618"/>
                  <a:pt x="14551" y="1916"/>
                </a:cubicBezTo>
                <a:lnTo>
                  <a:pt x="13646" y="1397"/>
                </a:lnTo>
                <a:cubicBezTo>
                  <a:pt x="13050" y="1990"/>
                  <a:pt x="12604" y="2734"/>
                  <a:pt x="12384" y="3573"/>
                </a:cubicBezTo>
                <a:lnTo>
                  <a:pt x="13290" y="4093"/>
                </a:lnTo>
                <a:cubicBezTo>
                  <a:pt x="13249" y="4317"/>
                  <a:pt x="13225" y="4555"/>
                  <a:pt x="13225" y="4791"/>
                </a:cubicBezTo>
                <a:cubicBezTo>
                  <a:pt x="13225" y="5027"/>
                  <a:pt x="13249" y="5249"/>
                  <a:pt x="13290" y="5473"/>
                </a:cubicBezTo>
                <a:lnTo>
                  <a:pt x="12384" y="6009"/>
                </a:lnTo>
                <a:cubicBezTo>
                  <a:pt x="12604" y="6848"/>
                  <a:pt x="13050" y="7592"/>
                  <a:pt x="13646" y="8185"/>
                </a:cubicBezTo>
                <a:lnTo>
                  <a:pt x="14551" y="7666"/>
                </a:lnTo>
                <a:cubicBezTo>
                  <a:pt x="14898" y="7964"/>
                  <a:pt x="15292" y="8192"/>
                  <a:pt x="15731" y="8348"/>
                </a:cubicBezTo>
                <a:lnTo>
                  <a:pt x="15731" y="9403"/>
                </a:lnTo>
                <a:cubicBezTo>
                  <a:pt x="16132" y="9513"/>
                  <a:pt x="16558" y="9582"/>
                  <a:pt x="16992" y="9582"/>
                </a:cubicBezTo>
                <a:cubicBezTo>
                  <a:pt x="17426" y="9582"/>
                  <a:pt x="17837" y="9513"/>
                  <a:pt x="18237" y="9403"/>
                </a:cubicBezTo>
                <a:lnTo>
                  <a:pt x="18237" y="8348"/>
                </a:lnTo>
                <a:cubicBezTo>
                  <a:pt x="18677" y="8192"/>
                  <a:pt x="19087" y="7964"/>
                  <a:pt x="19434" y="7666"/>
                </a:cubicBezTo>
                <a:lnTo>
                  <a:pt x="20339" y="8185"/>
                </a:lnTo>
                <a:cubicBezTo>
                  <a:pt x="20935" y="7592"/>
                  <a:pt x="21380" y="6848"/>
                  <a:pt x="21600" y="6009"/>
                </a:cubicBezTo>
                <a:lnTo>
                  <a:pt x="20678" y="5473"/>
                </a:lnTo>
                <a:cubicBezTo>
                  <a:pt x="20720" y="5249"/>
                  <a:pt x="20759" y="5027"/>
                  <a:pt x="20759" y="4791"/>
                </a:cubicBezTo>
                <a:cubicBezTo>
                  <a:pt x="20759" y="4556"/>
                  <a:pt x="20736" y="4316"/>
                  <a:pt x="20695" y="4093"/>
                </a:cubicBezTo>
                <a:lnTo>
                  <a:pt x="21600" y="3573"/>
                </a:lnTo>
                <a:cubicBezTo>
                  <a:pt x="21380" y="2734"/>
                  <a:pt x="20935" y="1990"/>
                  <a:pt x="20339" y="1397"/>
                </a:cubicBezTo>
                <a:lnTo>
                  <a:pt x="19434" y="1916"/>
                </a:lnTo>
                <a:cubicBezTo>
                  <a:pt x="19087" y="1618"/>
                  <a:pt x="18677" y="1390"/>
                  <a:pt x="18237" y="1234"/>
                </a:cubicBezTo>
                <a:lnTo>
                  <a:pt x="18237" y="179"/>
                </a:lnTo>
                <a:cubicBezTo>
                  <a:pt x="17837" y="68"/>
                  <a:pt x="17426" y="0"/>
                  <a:pt x="16992" y="0"/>
                </a:cubicBezTo>
                <a:close/>
                <a:moveTo>
                  <a:pt x="16992" y="3021"/>
                </a:moveTo>
                <a:cubicBezTo>
                  <a:pt x="17961" y="3021"/>
                  <a:pt x="18738" y="3817"/>
                  <a:pt x="18738" y="4791"/>
                </a:cubicBezTo>
                <a:cubicBezTo>
                  <a:pt x="18738" y="5765"/>
                  <a:pt x="17961" y="6561"/>
                  <a:pt x="16992" y="6561"/>
                </a:cubicBezTo>
                <a:cubicBezTo>
                  <a:pt x="16022" y="6561"/>
                  <a:pt x="15230" y="5765"/>
                  <a:pt x="15230" y="4791"/>
                </a:cubicBezTo>
                <a:cubicBezTo>
                  <a:pt x="15230" y="3817"/>
                  <a:pt x="16022" y="3021"/>
                  <a:pt x="16992" y="3021"/>
                </a:cubicBezTo>
                <a:close/>
                <a:moveTo>
                  <a:pt x="8779" y="6123"/>
                </a:moveTo>
                <a:lnTo>
                  <a:pt x="8326" y="7341"/>
                </a:lnTo>
                <a:cubicBezTo>
                  <a:pt x="7800" y="7291"/>
                  <a:pt x="7270" y="7297"/>
                  <a:pt x="6758" y="7373"/>
                </a:cubicBezTo>
                <a:lnTo>
                  <a:pt x="6241" y="6204"/>
                </a:lnTo>
                <a:cubicBezTo>
                  <a:pt x="5070" y="6435"/>
                  <a:pt x="3963" y="6920"/>
                  <a:pt x="3023" y="7633"/>
                </a:cubicBezTo>
                <a:lnTo>
                  <a:pt x="3557" y="8819"/>
                </a:lnTo>
                <a:cubicBezTo>
                  <a:pt x="3158" y="9150"/>
                  <a:pt x="2789" y="9530"/>
                  <a:pt x="2474" y="9955"/>
                </a:cubicBezTo>
                <a:lnTo>
                  <a:pt x="1261" y="9485"/>
                </a:lnTo>
                <a:cubicBezTo>
                  <a:pt x="932" y="9970"/>
                  <a:pt x="668" y="10499"/>
                  <a:pt x="453" y="11060"/>
                </a:cubicBezTo>
                <a:cubicBezTo>
                  <a:pt x="240" y="11621"/>
                  <a:pt x="82" y="12201"/>
                  <a:pt x="0" y="12781"/>
                </a:cubicBezTo>
                <a:lnTo>
                  <a:pt x="1213" y="13252"/>
                </a:lnTo>
                <a:cubicBezTo>
                  <a:pt x="1163" y="13781"/>
                  <a:pt x="1185" y="14297"/>
                  <a:pt x="1261" y="14811"/>
                </a:cubicBezTo>
                <a:lnTo>
                  <a:pt x="81" y="15347"/>
                </a:lnTo>
                <a:cubicBezTo>
                  <a:pt x="193" y="15923"/>
                  <a:pt x="354" y="16487"/>
                  <a:pt x="598" y="17036"/>
                </a:cubicBezTo>
                <a:cubicBezTo>
                  <a:pt x="842" y="17586"/>
                  <a:pt x="1152" y="18094"/>
                  <a:pt x="1504" y="18563"/>
                </a:cubicBezTo>
                <a:lnTo>
                  <a:pt x="2684" y="18043"/>
                </a:lnTo>
                <a:cubicBezTo>
                  <a:pt x="3013" y="18444"/>
                  <a:pt x="3391" y="18799"/>
                  <a:pt x="3816" y="19115"/>
                </a:cubicBezTo>
                <a:lnTo>
                  <a:pt x="3363" y="20333"/>
                </a:lnTo>
                <a:cubicBezTo>
                  <a:pt x="3847" y="20661"/>
                  <a:pt x="4356" y="20946"/>
                  <a:pt x="4915" y="21162"/>
                </a:cubicBezTo>
                <a:cubicBezTo>
                  <a:pt x="5472" y="21376"/>
                  <a:pt x="6047" y="21518"/>
                  <a:pt x="6629" y="21600"/>
                </a:cubicBezTo>
                <a:lnTo>
                  <a:pt x="7098" y="20382"/>
                </a:lnTo>
                <a:cubicBezTo>
                  <a:pt x="7624" y="20432"/>
                  <a:pt x="8154" y="20426"/>
                  <a:pt x="8666" y="20349"/>
                </a:cubicBezTo>
                <a:lnTo>
                  <a:pt x="9183" y="21519"/>
                </a:lnTo>
                <a:cubicBezTo>
                  <a:pt x="10354" y="21288"/>
                  <a:pt x="11445" y="20786"/>
                  <a:pt x="12384" y="20073"/>
                </a:cubicBezTo>
                <a:lnTo>
                  <a:pt x="11867" y="18904"/>
                </a:lnTo>
                <a:cubicBezTo>
                  <a:pt x="12266" y="18573"/>
                  <a:pt x="12635" y="18194"/>
                  <a:pt x="12950" y="17767"/>
                </a:cubicBezTo>
                <a:lnTo>
                  <a:pt x="14147" y="18238"/>
                </a:lnTo>
                <a:cubicBezTo>
                  <a:pt x="14476" y="17753"/>
                  <a:pt x="14756" y="17224"/>
                  <a:pt x="14971" y="16663"/>
                </a:cubicBezTo>
                <a:cubicBezTo>
                  <a:pt x="15186" y="16102"/>
                  <a:pt x="15326" y="15522"/>
                  <a:pt x="15408" y="14941"/>
                </a:cubicBezTo>
                <a:lnTo>
                  <a:pt x="14195" y="14470"/>
                </a:lnTo>
                <a:cubicBezTo>
                  <a:pt x="14245" y="13942"/>
                  <a:pt x="14239" y="13425"/>
                  <a:pt x="14163" y="12911"/>
                </a:cubicBezTo>
                <a:lnTo>
                  <a:pt x="15343" y="12375"/>
                </a:lnTo>
                <a:cubicBezTo>
                  <a:pt x="15231" y="11800"/>
                  <a:pt x="15053" y="11236"/>
                  <a:pt x="14810" y="10686"/>
                </a:cubicBezTo>
                <a:cubicBezTo>
                  <a:pt x="14566" y="10137"/>
                  <a:pt x="14271" y="9629"/>
                  <a:pt x="13920" y="9160"/>
                </a:cubicBezTo>
                <a:lnTo>
                  <a:pt x="12724" y="9679"/>
                </a:lnTo>
                <a:cubicBezTo>
                  <a:pt x="12395" y="9279"/>
                  <a:pt x="12017" y="8924"/>
                  <a:pt x="11592" y="8608"/>
                </a:cubicBezTo>
                <a:lnTo>
                  <a:pt x="12061" y="7389"/>
                </a:lnTo>
                <a:cubicBezTo>
                  <a:pt x="11576" y="7062"/>
                  <a:pt x="11052" y="6777"/>
                  <a:pt x="10493" y="6561"/>
                </a:cubicBezTo>
                <a:cubicBezTo>
                  <a:pt x="9936" y="6346"/>
                  <a:pt x="9361" y="6205"/>
                  <a:pt x="8779" y="6123"/>
                </a:cubicBezTo>
                <a:close/>
                <a:moveTo>
                  <a:pt x="7599" y="10329"/>
                </a:moveTo>
                <a:cubicBezTo>
                  <a:pt x="8055" y="10314"/>
                  <a:pt x="8520" y="10398"/>
                  <a:pt x="8973" y="10573"/>
                </a:cubicBezTo>
                <a:cubicBezTo>
                  <a:pt x="10784" y="11270"/>
                  <a:pt x="11689" y="13301"/>
                  <a:pt x="10994" y="15120"/>
                </a:cubicBezTo>
                <a:cubicBezTo>
                  <a:pt x="10299" y="16939"/>
                  <a:pt x="8263" y="17848"/>
                  <a:pt x="6451" y="17150"/>
                </a:cubicBezTo>
                <a:cubicBezTo>
                  <a:pt x="4642" y="16452"/>
                  <a:pt x="3735" y="14422"/>
                  <a:pt x="4430" y="12603"/>
                </a:cubicBezTo>
                <a:cubicBezTo>
                  <a:pt x="4951" y="11238"/>
                  <a:pt x="6231" y="10376"/>
                  <a:pt x="7599" y="10329"/>
                </a:cubicBezTo>
                <a:close/>
              </a:path>
            </a:pathLst>
          </a:custGeom>
          <a:solidFill>
            <a:srgbClr val="F7F5F6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421" name="Freeform 772"/>
          <p:cNvSpPr/>
          <p:nvPr/>
        </p:nvSpPr>
        <p:spPr>
          <a:xfrm>
            <a:off x="19758846" y="5689910"/>
            <a:ext cx="649038" cy="6666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87" h="21600" extrusionOk="0">
                <a:moveTo>
                  <a:pt x="0" y="0"/>
                </a:moveTo>
                <a:lnTo>
                  <a:pt x="0" y="16670"/>
                </a:lnTo>
                <a:cubicBezTo>
                  <a:pt x="0" y="18174"/>
                  <a:pt x="1243" y="19419"/>
                  <a:pt x="2765" y="19419"/>
                </a:cubicBezTo>
                <a:lnTo>
                  <a:pt x="7845" y="19419"/>
                </a:lnTo>
                <a:lnTo>
                  <a:pt x="8492" y="15819"/>
                </a:lnTo>
                <a:lnTo>
                  <a:pt x="8527" y="15535"/>
                </a:lnTo>
                <a:lnTo>
                  <a:pt x="8689" y="15304"/>
                </a:lnTo>
                <a:lnTo>
                  <a:pt x="12118" y="10073"/>
                </a:lnTo>
                <a:lnTo>
                  <a:pt x="10251" y="8920"/>
                </a:lnTo>
                <a:lnTo>
                  <a:pt x="13411" y="3901"/>
                </a:lnTo>
                <a:cubicBezTo>
                  <a:pt x="13656" y="3508"/>
                  <a:pt x="14011" y="3203"/>
                  <a:pt x="14398" y="2997"/>
                </a:cubicBezTo>
                <a:cubicBezTo>
                  <a:pt x="14785" y="2790"/>
                  <a:pt x="15199" y="2678"/>
                  <a:pt x="15637" y="2678"/>
                </a:cubicBezTo>
                <a:cubicBezTo>
                  <a:pt x="16052" y="2677"/>
                  <a:pt x="16488" y="2792"/>
                  <a:pt x="16875" y="2997"/>
                </a:cubicBezTo>
                <a:lnTo>
                  <a:pt x="16875" y="0"/>
                </a:lnTo>
                <a:lnTo>
                  <a:pt x="0" y="0"/>
                </a:lnTo>
                <a:close/>
                <a:moveTo>
                  <a:pt x="5888" y="3157"/>
                </a:moveTo>
                <a:lnTo>
                  <a:pt x="7037" y="3919"/>
                </a:lnTo>
                <a:lnTo>
                  <a:pt x="4596" y="7537"/>
                </a:lnTo>
                <a:lnTo>
                  <a:pt x="2352" y="5888"/>
                </a:lnTo>
                <a:lnTo>
                  <a:pt x="3178" y="4788"/>
                </a:lnTo>
                <a:lnTo>
                  <a:pt x="4255" y="5586"/>
                </a:lnTo>
                <a:lnTo>
                  <a:pt x="5888" y="3157"/>
                </a:lnTo>
                <a:close/>
                <a:moveTo>
                  <a:pt x="19084" y="3813"/>
                </a:moveTo>
                <a:cubicBezTo>
                  <a:pt x="18359" y="3813"/>
                  <a:pt x="17640" y="4162"/>
                  <a:pt x="17217" y="4806"/>
                </a:cubicBezTo>
                <a:lnTo>
                  <a:pt x="16301" y="4238"/>
                </a:lnTo>
                <a:cubicBezTo>
                  <a:pt x="16095" y="4110"/>
                  <a:pt x="15864" y="4043"/>
                  <a:pt x="15637" y="4043"/>
                </a:cubicBezTo>
                <a:cubicBezTo>
                  <a:pt x="15432" y="4043"/>
                  <a:pt x="15244" y="4091"/>
                  <a:pt x="15062" y="4185"/>
                </a:cubicBezTo>
                <a:cubicBezTo>
                  <a:pt x="14880" y="4280"/>
                  <a:pt x="14715" y="4428"/>
                  <a:pt x="14595" y="4611"/>
                </a:cubicBezTo>
                <a:lnTo>
                  <a:pt x="12028" y="8530"/>
                </a:lnTo>
                <a:lnTo>
                  <a:pt x="13195" y="9257"/>
                </a:lnTo>
                <a:lnTo>
                  <a:pt x="15673" y="5462"/>
                </a:lnTo>
                <a:lnTo>
                  <a:pt x="16463" y="5941"/>
                </a:lnTo>
                <a:lnTo>
                  <a:pt x="9856" y="16049"/>
                </a:lnTo>
                <a:lnTo>
                  <a:pt x="8851" y="21600"/>
                </a:lnTo>
                <a:lnTo>
                  <a:pt x="13590" y="18390"/>
                </a:lnTo>
                <a:lnTo>
                  <a:pt x="20933" y="7182"/>
                </a:lnTo>
                <a:cubicBezTo>
                  <a:pt x="21600" y="6164"/>
                  <a:pt x="21295" y="4806"/>
                  <a:pt x="20268" y="4150"/>
                </a:cubicBezTo>
                <a:cubicBezTo>
                  <a:pt x="19897" y="3912"/>
                  <a:pt x="19495" y="3813"/>
                  <a:pt x="19084" y="3813"/>
                </a:cubicBezTo>
                <a:close/>
                <a:moveTo>
                  <a:pt x="19066" y="5178"/>
                </a:moveTo>
                <a:cubicBezTo>
                  <a:pt x="19224" y="5178"/>
                  <a:pt x="19398" y="5216"/>
                  <a:pt x="19532" y="5302"/>
                </a:cubicBezTo>
                <a:cubicBezTo>
                  <a:pt x="19910" y="5543"/>
                  <a:pt x="20015" y="6043"/>
                  <a:pt x="19784" y="6420"/>
                </a:cubicBezTo>
                <a:lnTo>
                  <a:pt x="18725" y="8051"/>
                </a:lnTo>
                <a:lnTo>
                  <a:pt x="17324" y="7147"/>
                </a:lnTo>
                <a:lnTo>
                  <a:pt x="18383" y="5551"/>
                </a:lnTo>
                <a:cubicBezTo>
                  <a:pt x="18537" y="5316"/>
                  <a:pt x="18782" y="5178"/>
                  <a:pt x="19066" y="5178"/>
                </a:cubicBezTo>
                <a:close/>
                <a:moveTo>
                  <a:pt x="5888" y="8069"/>
                </a:moveTo>
                <a:lnTo>
                  <a:pt x="7037" y="8832"/>
                </a:lnTo>
                <a:lnTo>
                  <a:pt x="4596" y="12467"/>
                </a:lnTo>
                <a:lnTo>
                  <a:pt x="2352" y="10800"/>
                </a:lnTo>
                <a:lnTo>
                  <a:pt x="3178" y="9700"/>
                </a:lnTo>
                <a:lnTo>
                  <a:pt x="4255" y="10499"/>
                </a:lnTo>
                <a:lnTo>
                  <a:pt x="5888" y="8069"/>
                </a:lnTo>
                <a:close/>
              </a:path>
            </a:pathLst>
          </a:custGeom>
          <a:solidFill>
            <a:srgbClr val="F7F5F6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42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76813" y="6553851"/>
            <a:ext cx="2944509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bg1"/>
                </a:solidFill>
              </a:rPr>
              <a:t>Understand Objectives</a:t>
            </a:r>
          </a:p>
        </p:txBody>
      </p:sp>
      <p:sp>
        <p:nvSpPr>
          <p:cNvPr id="42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0719746" y="6553851"/>
            <a:ext cx="2944508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Identify Stakeholders</a:t>
            </a:r>
          </a:p>
        </p:txBody>
      </p:sp>
      <p:sp>
        <p:nvSpPr>
          <p:cNvPr id="42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6796551" y="9807776"/>
            <a:ext cx="2944508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Decide on Success Metrics</a:t>
            </a:r>
          </a:p>
        </p:txBody>
      </p:sp>
      <p:sp>
        <p:nvSpPr>
          <p:cNvPr id="42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4640173" y="9807776"/>
            <a:ext cx="2944508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5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Choose </a:t>
            </a:r>
          </a:p>
          <a:p>
            <a:pPr>
              <a:defRPr sz="25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a Tool</a:t>
            </a:r>
          </a:p>
        </p:txBody>
      </p:sp>
      <p:sp>
        <p:nvSpPr>
          <p:cNvPr id="42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563367" y="6553851"/>
            <a:ext cx="2944508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5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Agree on </a:t>
            </a:r>
          </a:p>
          <a:p>
            <a:pPr>
              <a:defRPr sz="25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a Schedule</a:t>
            </a:r>
          </a:p>
        </p:txBody>
      </p:sp>
      <p:sp>
        <p:nvSpPr>
          <p:cNvPr id="42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70215" y="3064499"/>
            <a:ext cx="2015379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A performance indicator or key performance indicator (KPI) is a type of performance measurement. KPIs evaluate the success of an organization or of a particular activity (such as projects, programs, products and other initiatives) in which it engages.</a:t>
            </a:r>
          </a:p>
        </p:txBody>
      </p:sp>
      <p:sp>
        <p:nvSpPr>
          <p:cNvPr id="428" name="Venn diagram"/>
          <p:cNvSpPr txBox="1"/>
          <p:nvPr/>
        </p:nvSpPr>
        <p:spPr>
          <a:xfrm>
            <a:off x="1734064" y="1881476"/>
            <a:ext cx="14883173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5 Steps in Developing a Project KPI</a:t>
            </a:r>
          </a:p>
        </p:txBody>
      </p:sp>
      <p:sp>
        <p:nvSpPr>
          <p:cNvPr id="42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95153" y="8934651"/>
            <a:ext cx="2907829" cy="1244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What business goals are you trying to achieve?</a:t>
            </a:r>
          </a:p>
        </p:txBody>
      </p:sp>
      <p:sp>
        <p:nvSpPr>
          <p:cNvPr id="43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6814891" y="5636657"/>
            <a:ext cx="2907830" cy="2006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How well you measure progress toward, and gauge achievement of, strategic goals?</a:t>
            </a:r>
          </a:p>
        </p:txBody>
      </p:sp>
      <p:sp>
        <p:nvSpPr>
          <p:cNvPr id="43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0738085" y="8934651"/>
            <a:ext cx="2907829" cy="2006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What stakeholders are involved with choosing, tracking and measuring KPIs?</a:t>
            </a:r>
          </a:p>
        </p:txBody>
      </p:sp>
      <p:sp>
        <p:nvSpPr>
          <p:cNvPr id="43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4658513" y="6398657"/>
            <a:ext cx="2907829" cy="1244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How will you aggregate and track performance data?</a:t>
            </a:r>
          </a:p>
        </p:txBody>
      </p:sp>
      <p:sp>
        <p:nvSpPr>
          <p:cNvPr id="43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629452" y="8934651"/>
            <a:ext cx="2907829" cy="241091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What timeframe will you use to determine the success or failure to achieve objectives?</a:t>
            </a:r>
          </a:p>
        </p:txBody>
      </p:sp>
    </p:spTree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Venn diagram"/>
          <p:cNvSpPr txBox="1"/>
          <p:nvPr/>
        </p:nvSpPr>
        <p:spPr>
          <a:xfrm>
            <a:off x="5775629" y="1540907"/>
            <a:ext cx="12832741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Comparison of KPIs vs Metrics in Marketing</a:t>
            </a:r>
          </a:p>
        </p:txBody>
      </p:sp>
      <p:sp>
        <p:nvSpPr>
          <p:cNvPr id="436" name="Line"/>
          <p:cNvSpPr/>
          <p:nvPr/>
        </p:nvSpPr>
        <p:spPr>
          <a:xfrm>
            <a:off x="12208216" y="3264148"/>
            <a:ext cx="0" cy="8707405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grpSp>
        <p:nvGrpSpPr>
          <p:cNvPr id="443" name="Group"/>
          <p:cNvGrpSpPr/>
          <p:nvPr/>
        </p:nvGrpSpPr>
        <p:grpSpPr>
          <a:xfrm>
            <a:off x="10496813" y="5906447"/>
            <a:ext cx="3422806" cy="3422807"/>
            <a:chOff x="0" y="0"/>
            <a:chExt cx="3422805" cy="3422805"/>
          </a:xfrm>
        </p:grpSpPr>
        <p:sp>
          <p:nvSpPr>
            <p:cNvPr id="437" name="Circle"/>
            <p:cNvSpPr/>
            <p:nvPr/>
          </p:nvSpPr>
          <p:spPr>
            <a:xfrm>
              <a:off x="892917" y="892917"/>
              <a:ext cx="1636972" cy="1636971"/>
            </a:xfrm>
            <a:prstGeom prst="ellipse">
              <a:avLst/>
            </a:prstGeom>
            <a:solidFill>
              <a:schemeClr val="accent4"/>
            </a:solidFill>
            <a:ln w="25400" cap="flat">
              <a:solidFill>
                <a:schemeClr val="accent5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38" name="Circle"/>
            <p:cNvSpPr/>
            <p:nvPr/>
          </p:nvSpPr>
          <p:spPr>
            <a:xfrm>
              <a:off x="706965" y="706964"/>
              <a:ext cx="2008876" cy="2008877"/>
            </a:xfrm>
            <a:prstGeom prst="ellipse">
              <a:avLst/>
            </a:prstGeom>
            <a:noFill/>
            <a:ln w="25400" cap="flat">
              <a:solidFill>
                <a:schemeClr val="accent5">
                  <a:alpha val="86368"/>
                </a:schemeClr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39" name="Circle"/>
            <p:cNvSpPr/>
            <p:nvPr/>
          </p:nvSpPr>
          <p:spPr>
            <a:xfrm>
              <a:off x="530665" y="530665"/>
              <a:ext cx="2361476" cy="2361476"/>
            </a:xfrm>
            <a:prstGeom prst="ellipse">
              <a:avLst/>
            </a:prstGeom>
            <a:noFill/>
            <a:ln w="25400" cap="flat">
              <a:solidFill>
                <a:schemeClr val="accent5">
                  <a:alpha val="75625"/>
                </a:schemeClr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0" name="Circle"/>
            <p:cNvSpPr/>
            <p:nvPr/>
          </p:nvSpPr>
          <p:spPr>
            <a:xfrm>
              <a:off x="357376" y="357377"/>
              <a:ext cx="2708053" cy="2708052"/>
            </a:xfrm>
            <a:prstGeom prst="ellipse">
              <a:avLst/>
            </a:prstGeom>
            <a:noFill/>
            <a:ln w="25400" cap="flat">
              <a:solidFill>
                <a:schemeClr val="accent5">
                  <a:alpha val="60100"/>
                </a:schemeClr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1" name="Circle"/>
            <p:cNvSpPr/>
            <p:nvPr/>
          </p:nvSpPr>
          <p:spPr>
            <a:xfrm>
              <a:off x="173727" y="173727"/>
              <a:ext cx="3075351" cy="3075352"/>
            </a:xfrm>
            <a:prstGeom prst="ellipse">
              <a:avLst/>
            </a:prstGeom>
            <a:noFill/>
            <a:ln w="25400" cap="flat">
              <a:solidFill>
                <a:schemeClr val="accent5">
                  <a:alpha val="44433"/>
                </a:schemeClr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2" name="Circle"/>
            <p:cNvSpPr/>
            <p:nvPr/>
          </p:nvSpPr>
          <p:spPr>
            <a:xfrm>
              <a:off x="0" y="0"/>
              <a:ext cx="3422806" cy="3422806"/>
            </a:xfrm>
            <a:prstGeom prst="ellipse">
              <a:avLst/>
            </a:prstGeom>
            <a:noFill/>
            <a:ln w="25400" cap="flat">
              <a:solidFill>
                <a:schemeClr val="accent5">
                  <a:alpha val="20108"/>
                </a:schemeClr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sp>
        <p:nvSpPr>
          <p:cNvPr id="44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1674326" y="7376550"/>
            <a:ext cx="1067780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VS</a:t>
            </a:r>
          </a:p>
        </p:txBody>
      </p:sp>
      <p:grpSp>
        <p:nvGrpSpPr>
          <p:cNvPr id="457" name="Group"/>
          <p:cNvGrpSpPr/>
          <p:nvPr/>
        </p:nvGrpSpPr>
        <p:grpSpPr>
          <a:xfrm>
            <a:off x="14365205" y="3293665"/>
            <a:ext cx="8350649" cy="8657132"/>
            <a:chOff x="0" y="0"/>
            <a:chExt cx="8350647" cy="8657131"/>
          </a:xfrm>
        </p:grpSpPr>
        <p:sp>
          <p:nvSpPr>
            <p:cNvPr id="445" name="Rounded Rectangle"/>
            <p:cNvSpPr/>
            <p:nvPr/>
          </p:nvSpPr>
          <p:spPr>
            <a:xfrm>
              <a:off x="32" y="29"/>
              <a:ext cx="8350581" cy="8657102"/>
            </a:xfrm>
            <a:prstGeom prst="roundRect">
              <a:avLst>
                <a:gd name="adj" fmla="val 2281"/>
              </a:avLst>
            </a:prstGeom>
            <a:solidFill>
              <a:schemeClr val="accent4"/>
            </a:solidFill>
            <a:ln w="25400" cap="flat">
              <a:solidFill>
                <a:schemeClr val="accent5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6" name="Shape"/>
            <p:cNvSpPr/>
            <p:nvPr/>
          </p:nvSpPr>
          <p:spPr>
            <a:xfrm>
              <a:off x="0" y="0"/>
              <a:ext cx="8350647" cy="14422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53" y="0"/>
                  </a:moveTo>
                  <a:cubicBezTo>
                    <a:pt x="532" y="0"/>
                    <a:pt x="400" y="0"/>
                    <a:pt x="312" y="214"/>
                  </a:cubicBezTo>
                  <a:cubicBezTo>
                    <a:pt x="185" y="483"/>
                    <a:pt x="83" y="1063"/>
                    <a:pt x="37" y="1801"/>
                  </a:cubicBezTo>
                  <a:cubicBezTo>
                    <a:pt x="0" y="2313"/>
                    <a:pt x="0" y="3083"/>
                    <a:pt x="0" y="4363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4363"/>
                  </a:lnTo>
                  <a:cubicBezTo>
                    <a:pt x="21600" y="3083"/>
                    <a:pt x="21600" y="2313"/>
                    <a:pt x="21563" y="1801"/>
                  </a:cubicBezTo>
                  <a:cubicBezTo>
                    <a:pt x="21517" y="1063"/>
                    <a:pt x="21416" y="483"/>
                    <a:pt x="21289" y="214"/>
                  </a:cubicBezTo>
                  <a:cubicBezTo>
                    <a:pt x="21201" y="0"/>
                    <a:pt x="21068" y="0"/>
                    <a:pt x="20847" y="0"/>
                  </a:cubicBezTo>
                  <a:lnTo>
                    <a:pt x="753" y="0"/>
                  </a:lnTo>
                  <a:close/>
                </a:path>
              </a:pathLst>
            </a:custGeom>
            <a:solidFill>
              <a:schemeClr val="accent2"/>
            </a:solidFill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706064" y="441721"/>
              <a:ext cx="2944508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Metric</a:t>
              </a:r>
            </a:p>
          </p:txBody>
        </p:sp>
        <p:sp>
          <p:nvSpPr>
            <p:cNvPr id="448" name="Line"/>
            <p:cNvSpPr/>
            <p:nvPr/>
          </p:nvSpPr>
          <p:spPr>
            <a:xfrm flipH="1">
              <a:off x="5494" y="2891353"/>
              <a:ext cx="8339658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49" name="Line"/>
            <p:cNvSpPr/>
            <p:nvPr/>
          </p:nvSpPr>
          <p:spPr>
            <a:xfrm flipH="1">
              <a:off x="5494" y="4321337"/>
              <a:ext cx="8339658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50" name="Line"/>
            <p:cNvSpPr/>
            <p:nvPr/>
          </p:nvSpPr>
          <p:spPr>
            <a:xfrm flipH="1">
              <a:off x="5494" y="5778218"/>
              <a:ext cx="8339658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51" name="Line"/>
            <p:cNvSpPr/>
            <p:nvPr/>
          </p:nvSpPr>
          <p:spPr>
            <a:xfrm flipH="1">
              <a:off x="5494" y="7234046"/>
              <a:ext cx="8339658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5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22389" y="1727043"/>
              <a:ext cx="7505867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tx2"/>
                  </a:solidFill>
                </a:rPr>
                <a:t>Share of impressions only shows what was purchased in the media buy.</a:t>
              </a:r>
            </a:p>
          </p:txBody>
        </p:sp>
        <p:sp>
          <p:nvSpPr>
            <p:cNvPr id="45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22389" y="3160951"/>
              <a:ext cx="7505867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Total clicks can be misleading as many can be accidental depending on the Ad.</a:t>
              </a:r>
            </a:p>
          </p:txBody>
        </p:sp>
        <p:sp>
          <p:nvSpPr>
            <p:cNvPr id="45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22389" y="4594859"/>
              <a:ext cx="7505867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Total Conversions may seem good, unless you spent more than you should have getting them.</a:t>
              </a:r>
            </a:p>
          </p:txBody>
        </p:sp>
        <p:sp>
          <p:nvSpPr>
            <p:cNvPr id="45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22389" y="6028766"/>
              <a:ext cx="7505867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Sessions or visits does not help you understand user experience or the website audience.</a:t>
              </a:r>
            </a:p>
          </p:txBody>
        </p:sp>
        <p:sp>
          <p:nvSpPr>
            <p:cNvPr id="45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22389" y="7462673"/>
              <a:ext cx="7505867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Total Spend doesn’t help prioritise or optimise marketing channels or content.</a:t>
              </a:r>
            </a:p>
          </p:txBody>
        </p:sp>
      </p:grpSp>
      <p:sp>
        <p:nvSpPr>
          <p:cNvPr id="458" name="Rounded Rectangle"/>
          <p:cNvSpPr/>
          <p:nvPr/>
        </p:nvSpPr>
        <p:spPr>
          <a:xfrm>
            <a:off x="1700612" y="3289314"/>
            <a:ext cx="8350581" cy="8657102"/>
          </a:xfrm>
          <a:prstGeom prst="roundRect">
            <a:avLst>
              <a:gd name="adj" fmla="val 2281"/>
            </a:avLst>
          </a:pr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59" name="Shape"/>
          <p:cNvSpPr/>
          <p:nvPr/>
        </p:nvSpPr>
        <p:spPr>
          <a:xfrm>
            <a:off x="1700579" y="3289285"/>
            <a:ext cx="8350648" cy="14422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53" y="0"/>
                </a:moveTo>
                <a:cubicBezTo>
                  <a:pt x="532" y="0"/>
                  <a:pt x="400" y="0"/>
                  <a:pt x="312" y="214"/>
                </a:cubicBezTo>
                <a:cubicBezTo>
                  <a:pt x="185" y="483"/>
                  <a:pt x="83" y="1063"/>
                  <a:pt x="37" y="1801"/>
                </a:cubicBezTo>
                <a:cubicBezTo>
                  <a:pt x="0" y="2313"/>
                  <a:pt x="0" y="3083"/>
                  <a:pt x="0" y="4363"/>
                </a:cubicBezTo>
                <a:lnTo>
                  <a:pt x="0" y="21600"/>
                </a:lnTo>
                <a:lnTo>
                  <a:pt x="21600" y="21600"/>
                </a:lnTo>
                <a:lnTo>
                  <a:pt x="21600" y="4363"/>
                </a:lnTo>
                <a:cubicBezTo>
                  <a:pt x="21600" y="3083"/>
                  <a:pt x="21600" y="2313"/>
                  <a:pt x="21563" y="1801"/>
                </a:cubicBezTo>
                <a:cubicBezTo>
                  <a:pt x="21517" y="1063"/>
                  <a:pt x="21416" y="483"/>
                  <a:pt x="21289" y="214"/>
                </a:cubicBezTo>
                <a:cubicBezTo>
                  <a:pt x="21201" y="0"/>
                  <a:pt x="21068" y="0"/>
                  <a:pt x="20847" y="0"/>
                </a:cubicBezTo>
                <a:lnTo>
                  <a:pt x="753" y="0"/>
                </a:lnTo>
                <a:close/>
              </a:path>
            </a:pathLst>
          </a:custGeom>
          <a:solidFill>
            <a:schemeClr val="accent1"/>
          </a:solidFill>
          <a:ln w="25400">
            <a:solidFill>
              <a:schemeClr val="accent1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6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403649" y="3731007"/>
            <a:ext cx="2944508" cy="558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bg1"/>
                </a:solidFill>
              </a:rPr>
              <a:t>KPI</a:t>
            </a:r>
          </a:p>
        </p:txBody>
      </p:sp>
      <p:sp>
        <p:nvSpPr>
          <p:cNvPr id="461" name="Line"/>
          <p:cNvSpPr/>
          <p:nvPr/>
        </p:nvSpPr>
        <p:spPr>
          <a:xfrm flipH="1">
            <a:off x="1706074" y="6180639"/>
            <a:ext cx="8339658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62" name="Line"/>
          <p:cNvSpPr/>
          <p:nvPr/>
        </p:nvSpPr>
        <p:spPr>
          <a:xfrm flipH="1">
            <a:off x="1706074" y="7610622"/>
            <a:ext cx="8339658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63" name="Line"/>
          <p:cNvSpPr/>
          <p:nvPr/>
        </p:nvSpPr>
        <p:spPr>
          <a:xfrm flipH="1">
            <a:off x="1706074" y="9067503"/>
            <a:ext cx="8339658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64" name="Line"/>
          <p:cNvSpPr/>
          <p:nvPr/>
        </p:nvSpPr>
        <p:spPr>
          <a:xfrm flipH="1">
            <a:off x="1706074" y="10523332"/>
            <a:ext cx="8339658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6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22969" y="5016329"/>
            <a:ext cx="750586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Conversion Rate (conversions and impressions) indicates effective audience targeting.</a:t>
            </a:r>
          </a:p>
        </p:txBody>
      </p:sp>
      <p:sp>
        <p:nvSpPr>
          <p:cNvPr id="46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22969" y="6450237"/>
            <a:ext cx="750586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Visit Rate (visits and clicks) indicates the number of clicks that were intentional.</a:t>
            </a:r>
          </a:p>
        </p:txBody>
      </p:sp>
      <p:sp>
        <p:nvSpPr>
          <p:cNvPr id="46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22969" y="7884144"/>
            <a:ext cx="750586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Cost and Conversion allows you to determine how much you spent getting each conversion.</a:t>
            </a:r>
          </a:p>
        </p:txBody>
      </p:sp>
      <p:sp>
        <p:nvSpPr>
          <p:cNvPr id="46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22969" y="9318051"/>
            <a:ext cx="750586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Funnel abandonment rate can help you improve user experience and increase conversions.</a:t>
            </a:r>
          </a:p>
        </p:txBody>
      </p:sp>
      <p:sp>
        <p:nvSpPr>
          <p:cNvPr id="46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22969" y="10751959"/>
            <a:ext cx="750586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ROAS helps determine how profitable each dollar you spend has been by channel or content.</a:t>
            </a:r>
          </a:p>
        </p:txBody>
      </p:sp>
    </p:spTree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" name="Shape"/>
          <p:cNvSpPr/>
          <p:nvPr/>
        </p:nvSpPr>
        <p:spPr>
          <a:xfrm>
            <a:off x="7407832" y="9268716"/>
            <a:ext cx="1750878" cy="10392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4531" y="0"/>
                </a:lnTo>
                <a:lnTo>
                  <a:pt x="21600" y="11016"/>
                </a:lnTo>
                <a:lnTo>
                  <a:pt x="14531" y="21600"/>
                </a:lnTo>
                <a:lnTo>
                  <a:pt x="0" y="21600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72" name="Shape"/>
          <p:cNvSpPr/>
          <p:nvPr/>
        </p:nvSpPr>
        <p:spPr>
          <a:xfrm>
            <a:off x="15104033" y="9268716"/>
            <a:ext cx="1750878" cy="10392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4531" y="0"/>
                </a:lnTo>
                <a:lnTo>
                  <a:pt x="21600" y="11016"/>
                </a:lnTo>
                <a:lnTo>
                  <a:pt x="14531" y="21600"/>
                </a:lnTo>
                <a:lnTo>
                  <a:pt x="0" y="21600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7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592415" y="3191499"/>
            <a:ext cx="20896471" cy="276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A performance indicator or key performance indicator (KPI) is a type of performance measurement. KPIs evaluate the success of an organization or of a particular activity (such as projects, programs, products and other initiatives) in which it engages.</a:t>
            </a:r>
          </a:p>
          <a:p>
            <a: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endParaRPr dirty="0">
              <a:solidFill>
                <a:schemeClr val="tx2"/>
              </a:solidFill>
            </a:endParaRPr>
          </a:p>
          <a:p>
            <a: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Often success is simply the repeated, periodic achievement of some levels of operational goal (e.g. zero defects, 10/10 customer satisfaction), and sometimes success is defined in terms of making progress toward strategic goals. Accordingly, choosing the right KPIs relies upon a good understanding of what is important to the organization. What is deemed important often depends on the department measuring the performance – e.g. the KPIs useful to finance will differ from the KPIs assigned to sales.</a:t>
            </a:r>
          </a:p>
        </p:txBody>
      </p:sp>
      <p:sp>
        <p:nvSpPr>
          <p:cNvPr id="474" name="Venn diagram"/>
          <p:cNvSpPr txBox="1"/>
          <p:nvPr/>
        </p:nvSpPr>
        <p:spPr>
          <a:xfrm>
            <a:off x="1556264" y="2008476"/>
            <a:ext cx="9051328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Key Performance Indicators KPIs</a:t>
            </a:r>
          </a:p>
        </p:txBody>
      </p:sp>
      <p:grpSp>
        <p:nvGrpSpPr>
          <p:cNvPr id="484" name="Group"/>
          <p:cNvGrpSpPr/>
          <p:nvPr/>
        </p:nvGrpSpPr>
        <p:grpSpPr>
          <a:xfrm>
            <a:off x="1637903" y="6934200"/>
            <a:ext cx="5765978" cy="4662328"/>
            <a:chOff x="0" y="0"/>
            <a:chExt cx="5765977" cy="4662327"/>
          </a:xfrm>
        </p:grpSpPr>
        <p:sp>
          <p:nvSpPr>
            <p:cNvPr id="475" name="Rounded Rectangle"/>
            <p:cNvSpPr/>
            <p:nvPr/>
          </p:nvSpPr>
          <p:spPr>
            <a:xfrm>
              <a:off x="154" y="117"/>
              <a:ext cx="5765824" cy="4662211"/>
            </a:xfrm>
            <a:prstGeom prst="roundRect">
              <a:avLst>
                <a:gd name="adj" fmla="val 4086"/>
              </a:avLst>
            </a:prstGeom>
            <a:solidFill>
              <a:schemeClr val="accent4"/>
            </a:solidFill>
            <a:ln w="25400" cap="flat">
              <a:solidFill>
                <a:schemeClr val="accent5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76" name="Shape"/>
            <p:cNvSpPr/>
            <p:nvPr/>
          </p:nvSpPr>
          <p:spPr>
            <a:xfrm>
              <a:off x="0" y="0"/>
              <a:ext cx="5765800" cy="10171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" y="0"/>
                  </a:moveTo>
                  <a:cubicBezTo>
                    <a:pt x="771" y="0"/>
                    <a:pt x="580" y="0"/>
                    <a:pt x="452" y="303"/>
                  </a:cubicBezTo>
                  <a:cubicBezTo>
                    <a:pt x="267" y="684"/>
                    <a:pt x="121" y="1507"/>
                    <a:pt x="54" y="2554"/>
                  </a:cubicBezTo>
                  <a:cubicBezTo>
                    <a:pt x="0" y="3279"/>
                    <a:pt x="0" y="4371"/>
                    <a:pt x="0" y="6186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6186"/>
                  </a:lnTo>
                  <a:cubicBezTo>
                    <a:pt x="21600" y="4371"/>
                    <a:pt x="21600" y="3279"/>
                    <a:pt x="21546" y="2554"/>
                  </a:cubicBezTo>
                  <a:cubicBezTo>
                    <a:pt x="21479" y="1507"/>
                    <a:pt x="21334" y="684"/>
                    <a:pt x="21150" y="303"/>
                  </a:cubicBezTo>
                  <a:cubicBezTo>
                    <a:pt x="21021" y="0"/>
                    <a:pt x="20830" y="0"/>
                    <a:pt x="20510" y="0"/>
                  </a:cubicBezTo>
                  <a:lnTo>
                    <a:pt x="1091" y="0"/>
                  </a:lnTo>
                  <a:close/>
                </a:path>
              </a:pathLst>
            </a:custGeom>
            <a:solidFill>
              <a:schemeClr val="accent1"/>
            </a:solidFill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7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410812" y="229195"/>
              <a:ext cx="2944508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Inputs</a:t>
              </a:r>
            </a:p>
          </p:txBody>
        </p:sp>
        <p:grpSp>
          <p:nvGrpSpPr>
            <p:cNvPr id="480" name="Group"/>
            <p:cNvGrpSpPr/>
            <p:nvPr/>
          </p:nvGrpSpPr>
          <p:grpSpPr>
            <a:xfrm>
              <a:off x="125816" y="1168617"/>
              <a:ext cx="5510956" cy="1615600"/>
              <a:chOff x="0" y="0"/>
              <a:chExt cx="5510954" cy="1615599"/>
            </a:xfrm>
          </p:grpSpPr>
          <p:sp>
            <p:nvSpPr>
              <p:cNvPr id="478" name="Rounded Rectangle"/>
              <p:cNvSpPr/>
              <p:nvPr/>
            </p:nvSpPr>
            <p:spPr>
              <a:xfrm>
                <a:off x="0" y="0"/>
                <a:ext cx="5510955" cy="1615600"/>
              </a:xfrm>
              <a:prstGeom prst="roundRect">
                <a:avLst>
                  <a:gd name="adj" fmla="val 8284"/>
                </a:avLst>
              </a:prstGeom>
              <a:solidFill>
                <a:srgbClr val="F7F5F6"/>
              </a:solidFill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479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429573" y="363299"/>
                <a:ext cx="4170971" cy="86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tx2"/>
                    </a:solidFill>
                  </a:rPr>
                  <a:t>Project plan for cost, quality and time</a:t>
                </a:r>
              </a:p>
            </p:txBody>
          </p:sp>
        </p:grpSp>
        <p:grpSp>
          <p:nvGrpSpPr>
            <p:cNvPr id="483" name="Group"/>
            <p:cNvGrpSpPr/>
            <p:nvPr/>
          </p:nvGrpSpPr>
          <p:grpSpPr>
            <a:xfrm>
              <a:off x="125816" y="2915994"/>
              <a:ext cx="5510956" cy="1615601"/>
              <a:chOff x="0" y="0"/>
              <a:chExt cx="5510954" cy="1615599"/>
            </a:xfrm>
          </p:grpSpPr>
          <p:sp>
            <p:nvSpPr>
              <p:cNvPr id="481" name="Rounded Rectangle"/>
              <p:cNvSpPr/>
              <p:nvPr/>
            </p:nvSpPr>
            <p:spPr>
              <a:xfrm>
                <a:off x="0" y="0"/>
                <a:ext cx="5510955" cy="1615600"/>
              </a:xfrm>
              <a:prstGeom prst="roundRect">
                <a:avLst>
                  <a:gd name="adj" fmla="val 8284"/>
                </a:avLst>
              </a:prstGeom>
              <a:solidFill>
                <a:srgbClr val="F7F5F6"/>
              </a:solidFill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482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429573" y="566499"/>
                <a:ext cx="4170971" cy="482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 dirty="0">
                    <a:solidFill>
                      <a:schemeClr val="tx2"/>
                    </a:solidFill>
                  </a:rPr>
                  <a:t>Organizational assets</a:t>
                </a:r>
              </a:p>
            </p:txBody>
          </p:sp>
        </p:grpSp>
      </p:grpSp>
      <p:grpSp>
        <p:nvGrpSpPr>
          <p:cNvPr id="491" name="Group"/>
          <p:cNvGrpSpPr/>
          <p:nvPr/>
        </p:nvGrpSpPr>
        <p:grpSpPr>
          <a:xfrm>
            <a:off x="9286613" y="6934200"/>
            <a:ext cx="5765978" cy="4662328"/>
            <a:chOff x="0" y="0"/>
            <a:chExt cx="5765977" cy="4662327"/>
          </a:xfrm>
        </p:grpSpPr>
        <p:sp>
          <p:nvSpPr>
            <p:cNvPr id="485" name="Rounded Rectangle"/>
            <p:cNvSpPr/>
            <p:nvPr/>
          </p:nvSpPr>
          <p:spPr>
            <a:xfrm>
              <a:off x="154" y="117"/>
              <a:ext cx="5765824" cy="4662211"/>
            </a:xfrm>
            <a:prstGeom prst="roundRect">
              <a:avLst>
                <a:gd name="adj" fmla="val 4086"/>
              </a:avLst>
            </a:prstGeom>
            <a:solidFill>
              <a:schemeClr val="accent4"/>
            </a:solidFill>
            <a:ln w="25400" cap="flat">
              <a:solidFill>
                <a:schemeClr val="accent5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86" name="Shape"/>
            <p:cNvSpPr/>
            <p:nvPr/>
          </p:nvSpPr>
          <p:spPr>
            <a:xfrm>
              <a:off x="0" y="0"/>
              <a:ext cx="5765800" cy="10171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" y="0"/>
                  </a:moveTo>
                  <a:cubicBezTo>
                    <a:pt x="771" y="0"/>
                    <a:pt x="580" y="0"/>
                    <a:pt x="452" y="303"/>
                  </a:cubicBezTo>
                  <a:cubicBezTo>
                    <a:pt x="267" y="684"/>
                    <a:pt x="121" y="1507"/>
                    <a:pt x="54" y="2554"/>
                  </a:cubicBezTo>
                  <a:cubicBezTo>
                    <a:pt x="0" y="3279"/>
                    <a:pt x="0" y="4371"/>
                    <a:pt x="0" y="6186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6186"/>
                  </a:lnTo>
                  <a:cubicBezTo>
                    <a:pt x="21600" y="4371"/>
                    <a:pt x="21600" y="3279"/>
                    <a:pt x="21546" y="2554"/>
                  </a:cubicBezTo>
                  <a:cubicBezTo>
                    <a:pt x="21479" y="1507"/>
                    <a:pt x="21334" y="684"/>
                    <a:pt x="21150" y="303"/>
                  </a:cubicBezTo>
                  <a:cubicBezTo>
                    <a:pt x="21021" y="0"/>
                    <a:pt x="20830" y="0"/>
                    <a:pt x="20510" y="0"/>
                  </a:cubicBezTo>
                  <a:lnTo>
                    <a:pt x="1091" y="0"/>
                  </a:lnTo>
                  <a:close/>
                </a:path>
              </a:pathLst>
            </a:custGeom>
            <a:solidFill>
              <a:schemeClr val="accent2"/>
            </a:solidFill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8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410812" y="229195"/>
              <a:ext cx="2944508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KPIs</a:t>
              </a:r>
            </a:p>
          </p:txBody>
        </p:sp>
        <p:grpSp>
          <p:nvGrpSpPr>
            <p:cNvPr id="490" name="Group"/>
            <p:cNvGrpSpPr/>
            <p:nvPr/>
          </p:nvGrpSpPr>
          <p:grpSpPr>
            <a:xfrm>
              <a:off x="125816" y="1168617"/>
              <a:ext cx="5510956" cy="1615600"/>
              <a:chOff x="0" y="0"/>
              <a:chExt cx="5510954" cy="1615599"/>
            </a:xfrm>
          </p:grpSpPr>
          <p:sp>
            <p:nvSpPr>
              <p:cNvPr id="488" name="Rounded Rectangle"/>
              <p:cNvSpPr/>
              <p:nvPr/>
            </p:nvSpPr>
            <p:spPr>
              <a:xfrm>
                <a:off x="0" y="0"/>
                <a:ext cx="5510955" cy="1615600"/>
              </a:xfrm>
              <a:prstGeom prst="roundRect">
                <a:avLst>
                  <a:gd name="adj" fmla="val 8284"/>
                </a:avLst>
              </a:prstGeom>
              <a:solidFill>
                <a:srgbClr val="F7F5F6"/>
              </a:solidFill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489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429573" y="363299"/>
                <a:ext cx="4170971" cy="86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 dirty="0">
                    <a:solidFill>
                      <a:schemeClr val="tx2"/>
                    </a:solidFill>
                  </a:rPr>
                  <a:t>Performance measurement tools</a:t>
                </a:r>
              </a:p>
            </p:txBody>
          </p:sp>
        </p:grpSp>
      </p:grpSp>
      <p:grpSp>
        <p:nvGrpSpPr>
          <p:cNvPr id="501" name="Group"/>
          <p:cNvGrpSpPr/>
          <p:nvPr/>
        </p:nvGrpSpPr>
        <p:grpSpPr>
          <a:xfrm>
            <a:off x="16935322" y="6934200"/>
            <a:ext cx="5765979" cy="4662328"/>
            <a:chOff x="0" y="0"/>
            <a:chExt cx="5765977" cy="4662327"/>
          </a:xfrm>
        </p:grpSpPr>
        <p:sp>
          <p:nvSpPr>
            <p:cNvPr id="492" name="Rounded Rectangle"/>
            <p:cNvSpPr/>
            <p:nvPr/>
          </p:nvSpPr>
          <p:spPr>
            <a:xfrm>
              <a:off x="154" y="117"/>
              <a:ext cx="5765824" cy="4662211"/>
            </a:xfrm>
            <a:prstGeom prst="roundRect">
              <a:avLst>
                <a:gd name="adj" fmla="val 4086"/>
              </a:avLst>
            </a:prstGeom>
            <a:solidFill>
              <a:schemeClr val="accent4"/>
            </a:solidFill>
            <a:ln w="25400" cap="flat">
              <a:solidFill>
                <a:schemeClr val="accent5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93" name="Shape"/>
            <p:cNvSpPr/>
            <p:nvPr/>
          </p:nvSpPr>
          <p:spPr>
            <a:xfrm>
              <a:off x="0" y="0"/>
              <a:ext cx="5765800" cy="10171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" y="0"/>
                  </a:moveTo>
                  <a:cubicBezTo>
                    <a:pt x="771" y="0"/>
                    <a:pt x="580" y="0"/>
                    <a:pt x="452" y="303"/>
                  </a:cubicBezTo>
                  <a:cubicBezTo>
                    <a:pt x="267" y="684"/>
                    <a:pt x="121" y="1507"/>
                    <a:pt x="54" y="2554"/>
                  </a:cubicBezTo>
                  <a:cubicBezTo>
                    <a:pt x="0" y="3279"/>
                    <a:pt x="0" y="4371"/>
                    <a:pt x="0" y="6186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6186"/>
                  </a:lnTo>
                  <a:cubicBezTo>
                    <a:pt x="21600" y="4371"/>
                    <a:pt x="21600" y="3279"/>
                    <a:pt x="21546" y="2554"/>
                  </a:cubicBezTo>
                  <a:cubicBezTo>
                    <a:pt x="21479" y="1507"/>
                    <a:pt x="21334" y="684"/>
                    <a:pt x="21150" y="303"/>
                  </a:cubicBezTo>
                  <a:cubicBezTo>
                    <a:pt x="21021" y="0"/>
                    <a:pt x="20830" y="0"/>
                    <a:pt x="20510" y="0"/>
                  </a:cubicBezTo>
                  <a:lnTo>
                    <a:pt x="1091" y="0"/>
                  </a:lnTo>
                  <a:close/>
                </a:path>
              </a:pathLst>
            </a:custGeom>
            <a:solidFill>
              <a:schemeClr val="accent3"/>
            </a:solidFill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9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410812" y="229195"/>
              <a:ext cx="2944508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Output</a:t>
              </a:r>
            </a:p>
          </p:txBody>
        </p:sp>
        <p:grpSp>
          <p:nvGrpSpPr>
            <p:cNvPr id="497" name="Group"/>
            <p:cNvGrpSpPr/>
            <p:nvPr/>
          </p:nvGrpSpPr>
          <p:grpSpPr>
            <a:xfrm>
              <a:off x="125816" y="1168617"/>
              <a:ext cx="5510956" cy="1615600"/>
              <a:chOff x="0" y="0"/>
              <a:chExt cx="5510954" cy="1615599"/>
            </a:xfrm>
          </p:grpSpPr>
          <p:sp>
            <p:nvSpPr>
              <p:cNvPr id="495" name="Rounded Rectangle"/>
              <p:cNvSpPr/>
              <p:nvPr/>
            </p:nvSpPr>
            <p:spPr>
              <a:xfrm>
                <a:off x="0" y="0"/>
                <a:ext cx="5510955" cy="1615600"/>
              </a:xfrm>
              <a:prstGeom prst="roundRect">
                <a:avLst>
                  <a:gd name="adj" fmla="val 8284"/>
                </a:avLst>
              </a:prstGeom>
              <a:solidFill>
                <a:srgbClr val="F7F5F6"/>
              </a:solidFill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496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429573" y="566499"/>
                <a:ext cx="4170971" cy="482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 dirty="0">
                    <a:solidFill>
                      <a:schemeClr val="tx2"/>
                    </a:solidFill>
                  </a:rPr>
                  <a:t>Corrective actions</a:t>
                </a:r>
              </a:p>
            </p:txBody>
          </p:sp>
        </p:grpSp>
        <p:grpSp>
          <p:nvGrpSpPr>
            <p:cNvPr id="500" name="Group"/>
            <p:cNvGrpSpPr/>
            <p:nvPr/>
          </p:nvGrpSpPr>
          <p:grpSpPr>
            <a:xfrm>
              <a:off x="125816" y="2915994"/>
              <a:ext cx="5510956" cy="1615601"/>
              <a:chOff x="0" y="0"/>
              <a:chExt cx="5510954" cy="1615599"/>
            </a:xfrm>
          </p:grpSpPr>
          <p:sp>
            <p:nvSpPr>
              <p:cNvPr id="498" name="Rounded Rectangle"/>
              <p:cNvSpPr/>
              <p:nvPr/>
            </p:nvSpPr>
            <p:spPr>
              <a:xfrm>
                <a:off x="0" y="0"/>
                <a:ext cx="5510955" cy="1615600"/>
              </a:xfrm>
              <a:prstGeom prst="roundRect">
                <a:avLst>
                  <a:gd name="adj" fmla="val 8284"/>
                </a:avLst>
              </a:prstGeom>
              <a:solidFill>
                <a:srgbClr val="F7F5F6"/>
              </a:solidFill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499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429573" y="375999"/>
                <a:ext cx="4170971" cy="86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Updated project </a:t>
                </a:r>
              </a:p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plan</a:t>
                </a:r>
              </a:p>
            </p:txBody>
          </p:sp>
        </p:grpSp>
      </p:grpSp>
    </p:spTree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6" name="Group"/>
          <p:cNvGrpSpPr/>
          <p:nvPr/>
        </p:nvGrpSpPr>
        <p:grpSpPr>
          <a:xfrm>
            <a:off x="2243419" y="2110069"/>
            <a:ext cx="9495862" cy="9495862"/>
            <a:chOff x="0" y="0"/>
            <a:chExt cx="9495861" cy="9495861"/>
          </a:xfrm>
        </p:grpSpPr>
        <p:grpSp>
          <p:nvGrpSpPr>
            <p:cNvPr id="505" name="Group"/>
            <p:cNvGrpSpPr/>
            <p:nvPr/>
          </p:nvGrpSpPr>
          <p:grpSpPr>
            <a:xfrm>
              <a:off x="0" y="0"/>
              <a:ext cx="9495862" cy="9495862"/>
              <a:chOff x="0" y="0"/>
              <a:chExt cx="9495861" cy="9495861"/>
            </a:xfrm>
          </p:grpSpPr>
          <p:sp>
            <p:nvSpPr>
              <p:cNvPr id="503" name="Circle"/>
              <p:cNvSpPr/>
              <p:nvPr/>
            </p:nvSpPr>
            <p:spPr>
              <a:xfrm>
                <a:off x="0" y="0"/>
                <a:ext cx="9495862" cy="9495862"/>
              </a:xfrm>
              <a:prstGeom prst="ellipse">
                <a:avLst/>
              </a:prstGeom>
              <a:solidFill>
                <a:schemeClr val="accent2">
                  <a:alpha val="6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04" name="Circle"/>
              <p:cNvSpPr/>
              <p:nvPr/>
            </p:nvSpPr>
            <p:spPr>
              <a:xfrm>
                <a:off x="0" y="0"/>
                <a:ext cx="9495862" cy="9495862"/>
              </a:xfrm>
              <a:prstGeom prst="ellipse">
                <a:avLst/>
              </a:prstGeom>
              <a:noFill/>
              <a:ln w="25400" cap="flat">
                <a:solidFill>
                  <a:schemeClr val="accent2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sp>
          <p:nvSpPr>
            <p:cNvPr id="506" name="Circle"/>
            <p:cNvSpPr/>
            <p:nvPr/>
          </p:nvSpPr>
          <p:spPr>
            <a:xfrm>
              <a:off x="1899997" y="3576397"/>
              <a:ext cx="5695867" cy="5695867"/>
            </a:xfrm>
            <a:prstGeom prst="ellipse">
              <a:avLst/>
            </a:pr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grpSp>
          <p:nvGrpSpPr>
            <p:cNvPr id="509" name="Group"/>
            <p:cNvGrpSpPr/>
            <p:nvPr/>
          </p:nvGrpSpPr>
          <p:grpSpPr>
            <a:xfrm>
              <a:off x="1899997" y="3576397"/>
              <a:ext cx="5695867" cy="5695867"/>
              <a:chOff x="0" y="0"/>
              <a:chExt cx="5695865" cy="5695865"/>
            </a:xfrm>
          </p:grpSpPr>
          <p:sp>
            <p:nvSpPr>
              <p:cNvPr id="507" name="Circle"/>
              <p:cNvSpPr/>
              <p:nvPr/>
            </p:nvSpPr>
            <p:spPr>
              <a:xfrm>
                <a:off x="0" y="0"/>
                <a:ext cx="5695866" cy="5695866"/>
              </a:xfrm>
              <a:prstGeom prst="ellipse">
                <a:avLst/>
              </a:prstGeom>
              <a:solidFill>
                <a:schemeClr val="accent1">
                  <a:alpha val="6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08" name="Circle"/>
              <p:cNvSpPr/>
              <p:nvPr/>
            </p:nvSpPr>
            <p:spPr>
              <a:xfrm>
                <a:off x="0" y="0"/>
                <a:ext cx="5695866" cy="5695866"/>
              </a:xfrm>
              <a:prstGeom prst="ellipse">
                <a:avLst/>
              </a:prstGeom>
              <a:noFill/>
              <a:ln w="25400" cap="flat">
                <a:solidFill>
                  <a:schemeClr val="accent1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512" name="Group"/>
            <p:cNvGrpSpPr/>
            <p:nvPr/>
          </p:nvGrpSpPr>
          <p:grpSpPr>
            <a:xfrm>
              <a:off x="2662445" y="5243231"/>
              <a:ext cx="4170971" cy="2362201"/>
              <a:chOff x="0" y="0"/>
              <a:chExt cx="4170970" cy="2362200"/>
            </a:xfrm>
          </p:grpSpPr>
          <p:sp>
            <p:nvSpPr>
              <p:cNvPr id="510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736600"/>
                <a:ext cx="4170971" cy="1625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5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A subset of metrics that indicate how effectively you are achieving specific business outcomes</a:t>
                </a:r>
              </a:p>
            </p:txBody>
          </p:sp>
          <p:sp>
            <p:nvSpPr>
              <p:cNvPr id="511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1180527" y="0"/>
                <a:ext cx="1809917" cy="5588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>
                    <a:solidFill>
                      <a:srgbClr val="F7F5F6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 dirty="0">
                    <a:solidFill>
                      <a:schemeClr val="bg1"/>
                    </a:solidFill>
                  </a:rPr>
                  <a:t>KPIs</a:t>
                </a:r>
              </a:p>
            </p:txBody>
          </p:sp>
        </p:grpSp>
        <p:grpSp>
          <p:nvGrpSpPr>
            <p:cNvPr id="515" name="Group"/>
            <p:cNvGrpSpPr/>
            <p:nvPr/>
          </p:nvGrpSpPr>
          <p:grpSpPr>
            <a:xfrm>
              <a:off x="2662445" y="673322"/>
              <a:ext cx="4170971" cy="2362201"/>
              <a:chOff x="0" y="0"/>
              <a:chExt cx="4170970" cy="2362200"/>
            </a:xfrm>
          </p:grpSpPr>
          <p:sp>
            <p:nvSpPr>
              <p:cNvPr id="513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736600"/>
                <a:ext cx="4170971" cy="1625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5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Qualitative assessments that enable organisations to understand how initiatives perform</a:t>
                </a:r>
              </a:p>
            </p:txBody>
          </p:sp>
          <p:sp>
            <p:nvSpPr>
              <p:cNvPr id="514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820990" y="0"/>
                <a:ext cx="2528991" cy="5588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>
                    <a:solidFill>
                      <a:srgbClr val="F7F5F6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Metrics</a:t>
                </a:r>
              </a:p>
            </p:txBody>
          </p:sp>
        </p:grpSp>
      </p:grpSp>
      <p:grpSp>
        <p:nvGrpSpPr>
          <p:cNvPr id="519" name="Group"/>
          <p:cNvGrpSpPr/>
          <p:nvPr/>
        </p:nvGrpSpPr>
        <p:grpSpPr>
          <a:xfrm>
            <a:off x="13712056" y="3005183"/>
            <a:ext cx="8466222" cy="7762437"/>
            <a:chOff x="0" y="0"/>
            <a:chExt cx="8466221" cy="7762429"/>
          </a:xfrm>
        </p:grpSpPr>
        <p:sp>
          <p:nvSpPr>
            <p:cNvPr id="51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36151" y="1889032"/>
              <a:ext cx="8430070" cy="58733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A performance indicator or key performance indicator (KPI) is a type of performance measurement. KPIs evaluate the success of an organization or of a particular activity (such as projects, programs, products and other initiatives) in which it engages.</a:t>
              </a: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endParaRPr dirty="0">
                <a:solidFill>
                  <a:schemeClr val="tx2"/>
                </a:solidFill>
              </a:endParaRP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Often success is simply the repeated, periodic achievement of some levels of operational goal (e.g. zero defects, 10/10 customer satisfaction), and sometimes success is defined in terms of making progress toward strategic goals. Accordingly, choosing the right KPIs relies upon a good understanding of what is important to the organization. What is deemed important often depends on the department measuring the performance – e.g. the KPIs useful to finance will differ from the KPIs assigned to sales.</a:t>
              </a:r>
            </a:p>
          </p:txBody>
        </p:sp>
        <p:sp>
          <p:nvSpPr>
            <p:cNvPr id="518" name="Venn diagram"/>
            <p:cNvSpPr/>
            <p:nvPr/>
          </p:nvSpPr>
          <p:spPr>
            <a:xfrm>
              <a:off x="0" y="0"/>
              <a:ext cx="6499673" cy="15183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The Difference Between KPI and Metrics</a:t>
              </a:r>
            </a:p>
          </p:txBody>
        </p:sp>
      </p:grpSp>
    </p:spTree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Rounded Rectangle"/>
          <p:cNvSpPr/>
          <p:nvPr/>
        </p:nvSpPr>
        <p:spPr>
          <a:xfrm>
            <a:off x="1661448" y="1718230"/>
            <a:ext cx="12237535" cy="10313333"/>
          </a:xfrm>
          <a:prstGeom prst="roundRect">
            <a:avLst>
              <a:gd name="adj" fmla="val 2656"/>
            </a:avLst>
          </a:pr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grpSp>
        <p:nvGrpSpPr>
          <p:cNvPr id="526" name="Group"/>
          <p:cNvGrpSpPr/>
          <p:nvPr/>
        </p:nvGrpSpPr>
        <p:grpSpPr>
          <a:xfrm>
            <a:off x="1797401" y="1827107"/>
            <a:ext cx="5929316" cy="5339635"/>
            <a:chOff x="0" y="0"/>
            <a:chExt cx="5929315" cy="5339634"/>
          </a:xfrm>
        </p:grpSpPr>
        <p:sp>
          <p:nvSpPr>
            <p:cNvPr id="522" name="Rounded Rectangle"/>
            <p:cNvSpPr/>
            <p:nvPr/>
          </p:nvSpPr>
          <p:spPr>
            <a:xfrm>
              <a:off x="115" y="73"/>
              <a:ext cx="5929201" cy="5339562"/>
            </a:xfrm>
            <a:prstGeom prst="roundRect">
              <a:avLst>
                <a:gd name="adj" fmla="val 3568"/>
              </a:avLst>
            </a:prstGeom>
            <a:solidFill>
              <a:srgbClr val="F7F5F6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523" name="Shape"/>
            <p:cNvSpPr/>
            <p:nvPr/>
          </p:nvSpPr>
          <p:spPr>
            <a:xfrm>
              <a:off x="0" y="-1"/>
              <a:ext cx="5929313" cy="9505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1" y="0"/>
                  </a:moveTo>
                  <a:cubicBezTo>
                    <a:pt x="750" y="0"/>
                    <a:pt x="563" y="0"/>
                    <a:pt x="438" y="325"/>
                  </a:cubicBezTo>
                  <a:cubicBezTo>
                    <a:pt x="259" y="732"/>
                    <a:pt x="117" y="1613"/>
                    <a:pt x="52" y="2733"/>
                  </a:cubicBezTo>
                  <a:cubicBezTo>
                    <a:pt x="0" y="3509"/>
                    <a:pt x="0" y="4678"/>
                    <a:pt x="0" y="6620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6620"/>
                  </a:lnTo>
                  <a:cubicBezTo>
                    <a:pt x="21600" y="4678"/>
                    <a:pt x="21600" y="3509"/>
                    <a:pt x="21548" y="2733"/>
                  </a:cubicBezTo>
                  <a:cubicBezTo>
                    <a:pt x="21483" y="1613"/>
                    <a:pt x="21341" y="732"/>
                    <a:pt x="21162" y="325"/>
                  </a:cubicBezTo>
                  <a:cubicBezTo>
                    <a:pt x="21037" y="0"/>
                    <a:pt x="20850" y="0"/>
                    <a:pt x="20539" y="0"/>
                  </a:cubicBezTo>
                  <a:lnTo>
                    <a:pt x="1061" y="0"/>
                  </a:lnTo>
                  <a:close/>
                </a:path>
              </a:pathLst>
            </a:custGeom>
            <a:solidFill>
              <a:schemeClr val="accent1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52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543574" y="1319281"/>
              <a:ext cx="4828151" cy="3530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50657" indent="-250657" algn="l">
                <a:buClr>
                  <a:schemeClr val="accent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Cycle time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On-time completion percentage time spent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Number of adjustments to the schedule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FTE days vs calendar days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Planned hours vs time spent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Resource capacity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Resource conflict YOY</a:t>
              </a:r>
            </a:p>
          </p:txBody>
        </p:sp>
        <p:sp>
          <p:nvSpPr>
            <p:cNvPr id="52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568007" y="195857"/>
              <a:ext cx="2793416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Timeliness</a:t>
              </a:r>
            </a:p>
          </p:txBody>
        </p:sp>
      </p:grpSp>
      <p:grpSp>
        <p:nvGrpSpPr>
          <p:cNvPr id="531" name="Group"/>
          <p:cNvGrpSpPr/>
          <p:nvPr/>
        </p:nvGrpSpPr>
        <p:grpSpPr>
          <a:xfrm>
            <a:off x="7850975" y="1827107"/>
            <a:ext cx="5929317" cy="5339635"/>
            <a:chOff x="0" y="0"/>
            <a:chExt cx="5929315" cy="5339634"/>
          </a:xfrm>
        </p:grpSpPr>
        <p:sp>
          <p:nvSpPr>
            <p:cNvPr id="527" name="Rounded Rectangle"/>
            <p:cNvSpPr/>
            <p:nvPr/>
          </p:nvSpPr>
          <p:spPr>
            <a:xfrm>
              <a:off x="115" y="73"/>
              <a:ext cx="5929201" cy="5339562"/>
            </a:xfrm>
            <a:prstGeom prst="roundRect">
              <a:avLst>
                <a:gd name="adj" fmla="val 3568"/>
              </a:avLst>
            </a:prstGeom>
            <a:solidFill>
              <a:srgbClr val="F7F5F6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528" name="Shape"/>
            <p:cNvSpPr/>
            <p:nvPr/>
          </p:nvSpPr>
          <p:spPr>
            <a:xfrm>
              <a:off x="0" y="-1"/>
              <a:ext cx="5929313" cy="9505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1" y="0"/>
                  </a:moveTo>
                  <a:cubicBezTo>
                    <a:pt x="750" y="0"/>
                    <a:pt x="563" y="0"/>
                    <a:pt x="438" y="325"/>
                  </a:cubicBezTo>
                  <a:cubicBezTo>
                    <a:pt x="259" y="732"/>
                    <a:pt x="117" y="1613"/>
                    <a:pt x="52" y="2733"/>
                  </a:cubicBezTo>
                  <a:cubicBezTo>
                    <a:pt x="0" y="3509"/>
                    <a:pt x="0" y="4678"/>
                    <a:pt x="0" y="6620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6620"/>
                  </a:lnTo>
                  <a:cubicBezTo>
                    <a:pt x="21600" y="4678"/>
                    <a:pt x="21600" y="3509"/>
                    <a:pt x="21548" y="2733"/>
                  </a:cubicBezTo>
                  <a:cubicBezTo>
                    <a:pt x="21483" y="1613"/>
                    <a:pt x="21341" y="732"/>
                    <a:pt x="21162" y="325"/>
                  </a:cubicBezTo>
                  <a:cubicBezTo>
                    <a:pt x="21037" y="0"/>
                    <a:pt x="20850" y="0"/>
                    <a:pt x="20539" y="0"/>
                  </a:cubicBezTo>
                  <a:lnTo>
                    <a:pt x="1061" y="0"/>
                  </a:lnTo>
                  <a:close/>
                </a:path>
              </a:pathLst>
            </a:custGeom>
            <a:solidFill>
              <a:schemeClr val="accent2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529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543574" y="1319281"/>
              <a:ext cx="4828151" cy="2387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50657" indent="-250657" algn="l">
                <a:buClr>
                  <a:schemeClr val="accent2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Budget variance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Budget creation cycle time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Line items in budget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Number of budget iterations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Planned value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Cost performance index</a:t>
              </a:r>
            </a:p>
          </p:txBody>
        </p:sp>
        <p:sp>
          <p:nvSpPr>
            <p:cNvPr id="53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568007" y="195857"/>
              <a:ext cx="2793416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Budget</a:t>
              </a:r>
            </a:p>
          </p:txBody>
        </p:sp>
      </p:grpSp>
      <p:grpSp>
        <p:nvGrpSpPr>
          <p:cNvPr id="536" name="Group"/>
          <p:cNvGrpSpPr/>
          <p:nvPr/>
        </p:nvGrpSpPr>
        <p:grpSpPr>
          <a:xfrm>
            <a:off x="1797401" y="7291418"/>
            <a:ext cx="5929318" cy="4597476"/>
            <a:chOff x="0" y="-1"/>
            <a:chExt cx="5929316" cy="4597475"/>
          </a:xfrm>
        </p:grpSpPr>
        <p:sp>
          <p:nvSpPr>
            <p:cNvPr id="532" name="Rounded Rectangle"/>
            <p:cNvSpPr/>
            <p:nvPr/>
          </p:nvSpPr>
          <p:spPr>
            <a:xfrm>
              <a:off x="115" y="73"/>
              <a:ext cx="5929201" cy="4597401"/>
            </a:xfrm>
            <a:prstGeom prst="roundRect">
              <a:avLst>
                <a:gd name="adj" fmla="val 4144"/>
              </a:avLst>
            </a:prstGeom>
            <a:solidFill>
              <a:srgbClr val="F7F5F6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533" name="Shape"/>
            <p:cNvSpPr/>
            <p:nvPr/>
          </p:nvSpPr>
          <p:spPr>
            <a:xfrm>
              <a:off x="0" y="-1"/>
              <a:ext cx="5929313" cy="9505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1" y="0"/>
                  </a:moveTo>
                  <a:cubicBezTo>
                    <a:pt x="750" y="0"/>
                    <a:pt x="563" y="0"/>
                    <a:pt x="438" y="325"/>
                  </a:cubicBezTo>
                  <a:cubicBezTo>
                    <a:pt x="259" y="732"/>
                    <a:pt x="117" y="1613"/>
                    <a:pt x="52" y="2733"/>
                  </a:cubicBezTo>
                  <a:cubicBezTo>
                    <a:pt x="0" y="3509"/>
                    <a:pt x="0" y="4678"/>
                    <a:pt x="0" y="6620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6620"/>
                  </a:lnTo>
                  <a:cubicBezTo>
                    <a:pt x="21600" y="4678"/>
                    <a:pt x="21600" y="3509"/>
                    <a:pt x="21548" y="2733"/>
                  </a:cubicBezTo>
                  <a:cubicBezTo>
                    <a:pt x="21483" y="1613"/>
                    <a:pt x="21341" y="732"/>
                    <a:pt x="21162" y="325"/>
                  </a:cubicBezTo>
                  <a:cubicBezTo>
                    <a:pt x="21037" y="0"/>
                    <a:pt x="20850" y="0"/>
                    <a:pt x="20539" y="0"/>
                  </a:cubicBezTo>
                  <a:lnTo>
                    <a:pt x="1061" y="0"/>
                  </a:lnTo>
                  <a:close/>
                </a:path>
              </a:pathLst>
            </a:custGeom>
            <a:solidFill>
              <a:schemeClr val="accent3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53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543574" y="1319281"/>
              <a:ext cx="4828151" cy="24109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50657" indent="-250657" algn="l">
                <a:buClr>
                  <a:schemeClr val="accent3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Customer satisfaction and loyalty</a:t>
              </a:r>
            </a:p>
            <a:p>
              <a:pPr marL="250657" indent="-250657" algn="l">
                <a:buClr>
                  <a:schemeClr val="accent3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Net promoter score</a:t>
              </a:r>
            </a:p>
            <a:p>
              <a:pPr marL="250657" indent="-250657" algn="l">
                <a:buClr>
                  <a:schemeClr val="accent3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Number of errors</a:t>
              </a:r>
            </a:p>
            <a:p>
              <a:pPr marL="250657" indent="-250657" algn="l">
                <a:buClr>
                  <a:schemeClr val="accent3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Customer complaints</a:t>
              </a:r>
            </a:p>
            <a:p>
              <a:pPr marL="250657" indent="-250657" algn="l">
                <a:buClr>
                  <a:schemeClr val="accent3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Employee churn rate</a:t>
              </a:r>
            </a:p>
          </p:txBody>
        </p:sp>
        <p:sp>
          <p:nvSpPr>
            <p:cNvPr id="53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1568007" y="195857"/>
              <a:ext cx="2793416" cy="5642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Quality</a:t>
              </a:r>
            </a:p>
          </p:txBody>
        </p:sp>
      </p:grpSp>
      <p:grpSp>
        <p:nvGrpSpPr>
          <p:cNvPr id="541" name="Group"/>
          <p:cNvGrpSpPr/>
          <p:nvPr/>
        </p:nvGrpSpPr>
        <p:grpSpPr>
          <a:xfrm>
            <a:off x="7850975" y="7291418"/>
            <a:ext cx="5929318" cy="4594296"/>
            <a:chOff x="0" y="-1"/>
            <a:chExt cx="5929316" cy="4594294"/>
          </a:xfrm>
        </p:grpSpPr>
        <p:sp>
          <p:nvSpPr>
            <p:cNvPr id="537" name="Rounded Rectangle"/>
            <p:cNvSpPr/>
            <p:nvPr/>
          </p:nvSpPr>
          <p:spPr>
            <a:xfrm>
              <a:off x="115" y="73"/>
              <a:ext cx="5929201" cy="4594220"/>
            </a:xfrm>
            <a:prstGeom prst="roundRect">
              <a:avLst>
                <a:gd name="adj" fmla="val 4147"/>
              </a:avLst>
            </a:prstGeom>
            <a:solidFill>
              <a:srgbClr val="F7F5F6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538" name="Shape"/>
            <p:cNvSpPr/>
            <p:nvPr/>
          </p:nvSpPr>
          <p:spPr>
            <a:xfrm>
              <a:off x="0" y="-1"/>
              <a:ext cx="5929313" cy="9505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1" y="0"/>
                  </a:moveTo>
                  <a:cubicBezTo>
                    <a:pt x="750" y="0"/>
                    <a:pt x="563" y="0"/>
                    <a:pt x="438" y="325"/>
                  </a:cubicBezTo>
                  <a:cubicBezTo>
                    <a:pt x="259" y="732"/>
                    <a:pt x="117" y="1613"/>
                    <a:pt x="52" y="2733"/>
                  </a:cubicBezTo>
                  <a:cubicBezTo>
                    <a:pt x="0" y="3509"/>
                    <a:pt x="0" y="4678"/>
                    <a:pt x="0" y="6620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6620"/>
                  </a:lnTo>
                  <a:cubicBezTo>
                    <a:pt x="21600" y="4678"/>
                    <a:pt x="21600" y="3509"/>
                    <a:pt x="21548" y="2733"/>
                  </a:cubicBezTo>
                  <a:cubicBezTo>
                    <a:pt x="21483" y="1613"/>
                    <a:pt x="21341" y="732"/>
                    <a:pt x="21162" y="325"/>
                  </a:cubicBezTo>
                  <a:cubicBezTo>
                    <a:pt x="21037" y="0"/>
                    <a:pt x="20850" y="0"/>
                    <a:pt x="20539" y="0"/>
                  </a:cubicBezTo>
                  <a:lnTo>
                    <a:pt x="1061" y="0"/>
                  </a:lnTo>
                  <a:close/>
                </a:path>
              </a:pathLst>
            </a:custGeom>
            <a:solidFill>
              <a:srgbClr val="535353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539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543574" y="1319281"/>
              <a:ext cx="4828151" cy="27956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50657" indent="-250657" algn="l">
                <a:buClr>
                  <a:schemeClr val="tx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Number of project milestones</a:t>
              </a:r>
            </a:p>
            <a:p>
              <a:pPr marL="250657" indent="-250657" algn="l">
                <a:buClr>
                  <a:schemeClr val="tx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Completed on time with sign off</a:t>
              </a:r>
            </a:p>
            <a:p>
              <a:pPr marL="250657" indent="-250657" algn="l">
                <a:buClr>
                  <a:schemeClr val="tx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Number of returns</a:t>
              </a:r>
            </a:p>
            <a:p>
              <a:pPr marL="250657" indent="-250657" algn="l">
                <a:buClr>
                  <a:schemeClr val="tx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Training needed for project</a:t>
              </a:r>
            </a:p>
            <a:p>
              <a:pPr marL="250657" indent="-250657" algn="l">
                <a:buClr>
                  <a:schemeClr val="tx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Number of cancelled projects</a:t>
              </a:r>
            </a:p>
            <a:p>
              <a:pPr marL="250657" indent="-250657" algn="l">
                <a:buClr>
                  <a:schemeClr val="tx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Number of change requests</a:t>
              </a:r>
            </a:p>
            <a:p>
              <a:pPr marL="250657" indent="-250657" algn="l">
                <a:buClr>
                  <a:schemeClr val="tx1"/>
                </a:buClr>
                <a:buSzPct val="100000"/>
                <a:buChar char="•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Billable utilization</a:t>
              </a:r>
            </a:p>
          </p:txBody>
        </p:sp>
        <p:sp>
          <p:nvSpPr>
            <p:cNvPr id="54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1568007" y="195857"/>
              <a:ext cx="2793416" cy="5642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Effectiveness</a:t>
              </a:r>
            </a:p>
          </p:txBody>
        </p:sp>
      </p:grpSp>
      <p:grpSp>
        <p:nvGrpSpPr>
          <p:cNvPr id="544" name="Group"/>
          <p:cNvGrpSpPr/>
          <p:nvPr/>
        </p:nvGrpSpPr>
        <p:grpSpPr>
          <a:xfrm>
            <a:off x="15273256" y="2278687"/>
            <a:ext cx="7604418" cy="9607590"/>
            <a:chOff x="0" y="-1"/>
            <a:chExt cx="7604416" cy="9607586"/>
          </a:xfrm>
        </p:grpSpPr>
        <p:sp>
          <p:nvSpPr>
            <p:cNvPr id="54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36151" y="2580023"/>
              <a:ext cx="7568265" cy="70275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A performance indicator or key performance indicator (KPI) is a type of performance measurement. KPIs evaluate the success of an organization or of a particular activity (such as projects, programs, products and other initiatives) in which it engages.</a:t>
              </a: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endParaRPr dirty="0">
                <a:solidFill>
                  <a:schemeClr val="tx2"/>
                </a:solidFill>
              </a:endParaRP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Often success is simply the repeated, periodic achievement of some levels of operational goal (e.g. zero defects, 10/10 customer satisfaction), and sometimes success is defined in terms of making progress toward strategic goals. Accordingly, choosing the right KPIs relies upon a good understanding of what is important to the organization. What is deemed important often depends on the department measuring the performance – e.g. the KPIs useful to finance will differ from the KPIs assigned to sales.</a:t>
              </a:r>
            </a:p>
          </p:txBody>
        </p:sp>
        <p:sp>
          <p:nvSpPr>
            <p:cNvPr id="543" name="Venn diagram"/>
            <p:cNvSpPr/>
            <p:nvPr/>
          </p:nvSpPr>
          <p:spPr>
            <a:xfrm>
              <a:off x="0" y="-1"/>
              <a:ext cx="7411478" cy="22262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Most Important Project Management Key Performance Indicators KPI</a:t>
              </a:r>
            </a:p>
          </p:txBody>
        </p:sp>
      </p:grpSp>
    </p:spTree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6" name="Venn diagram"/>
          <p:cNvSpPr txBox="1"/>
          <p:nvPr/>
        </p:nvSpPr>
        <p:spPr>
          <a:xfrm>
            <a:off x="1568964" y="1538576"/>
            <a:ext cx="12149287" cy="151836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List of the Main Project Management Models and their Characteristics</a:t>
            </a:r>
          </a:p>
        </p:txBody>
      </p:sp>
      <p:graphicFrame>
        <p:nvGraphicFramePr>
          <p:cNvPr id="547" name="Table"/>
          <p:cNvGraphicFramePr/>
          <p:nvPr>
            <p:extLst>
              <p:ext uri="{D42A27DB-BD31-4B8C-83A1-F6EECF244321}">
                <p14:modId xmlns:p14="http://schemas.microsoft.com/office/powerpoint/2010/main" val="3841575090"/>
              </p:ext>
            </p:extLst>
          </p:nvPr>
        </p:nvGraphicFramePr>
        <p:xfrm>
          <a:off x="1646766" y="3556000"/>
          <a:ext cx="21090468" cy="8407948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2726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2726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27261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27261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948286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bg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PM Model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bg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Workflow Style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bg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Key Characteristic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bg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Project Type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53535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5666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Agile (including the practices of Scrum, Kanban, </a:t>
                      </a:r>
                      <a:r>
                        <a:rPr sz="2200" dirty="0" err="1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Scrumban</a:t>
                      </a:r>
                      <a:r>
                        <a:rPr sz="22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, XP, Lean)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Flexible and people-centered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Change-driven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Project of any complexity requiring the client to take an active part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65666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Waterfall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Linear and sequential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Plan-driven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Simple project with in-depth documentation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65666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Hybrid (Waterfall + Agile)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Structured yet changeable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Combining planning and flexibility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Projects with a well-defined idea that also offer space for experiments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65666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Critical Path Method (CPM)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Detailed and dependency-oriented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Time-driven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Complicated projects with many mutually dependent elements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65666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Critical Chain 
Project Management (CCPM)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Straightforward and monotasking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Resource-driven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Any complex projects (this model is commonly used with the Agile methods)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65666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PRINCE2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Manageable and controllable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Product-driven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Any complex projects requiring careful preparation and control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65666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PMI/ PMBOK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Process-based and highly organized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Experience-driven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Basically, any project type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9" name="Venn diagram"/>
          <p:cNvSpPr txBox="1"/>
          <p:nvPr/>
        </p:nvSpPr>
        <p:spPr>
          <a:xfrm>
            <a:off x="1574604" y="1748593"/>
            <a:ext cx="11149162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Year Project Timeline with KPI Template </a:t>
            </a:r>
          </a:p>
        </p:txBody>
      </p:sp>
      <p:graphicFrame>
        <p:nvGraphicFramePr>
          <p:cNvPr id="550" name="Table"/>
          <p:cNvGraphicFramePr/>
          <p:nvPr>
            <p:extLst>
              <p:ext uri="{D42A27DB-BD31-4B8C-83A1-F6EECF244321}">
                <p14:modId xmlns:p14="http://schemas.microsoft.com/office/powerpoint/2010/main" val="2202250508"/>
              </p:ext>
            </p:extLst>
          </p:nvPr>
        </p:nvGraphicFramePr>
        <p:xfrm>
          <a:off x="1622024" y="9155627"/>
          <a:ext cx="21112000" cy="27871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162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</a:tblGrid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#1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#2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#3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#4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#5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551" name="Rounded Rectangle"/>
          <p:cNvSpPr/>
          <p:nvPr/>
        </p:nvSpPr>
        <p:spPr>
          <a:xfrm>
            <a:off x="1619527" y="3081082"/>
            <a:ext cx="21098475" cy="899697"/>
          </a:xfrm>
          <a:prstGeom prst="roundRect">
            <a:avLst>
              <a:gd name="adj" fmla="val 14995"/>
            </a:avLst>
          </a:pr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552" name="Line"/>
          <p:cNvSpPr/>
          <p:nvPr/>
        </p:nvSpPr>
        <p:spPr>
          <a:xfrm>
            <a:off x="3261070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53" name="Line"/>
          <p:cNvSpPr/>
          <p:nvPr/>
        </p:nvSpPr>
        <p:spPr>
          <a:xfrm>
            <a:off x="1640134" y="4022137"/>
            <a:ext cx="0" cy="5081708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54" name="Line"/>
          <p:cNvSpPr/>
          <p:nvPr/>
        </p:nvSpPr>
        <p:spPr>
          <a:xfrm>
            <a:off x="6502943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55" name="Line"/>
          <p:cNvSpPr/>
          <p:nvPr/>
        </p:nvSpPr>
        <p:spPr>
          <a:xfrm>
            <a:off x="4882007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56" name="Line"/>
          <p:cNvSpPr/>
          <p:nvPr/>
        </p:nvSpPr>
        <p:spPr>
          <a:xfrm>
            <a:off x="8123880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57" name="Line"/>
          <p:cNvSpPr/>
          <p:nvPr/>
        </p:nvSpPr>
        <p:spPr>
          <a:xfrm>
            <a:off x="11365752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58" name="Line"/>
          <p:cNvSpPr/>
          <p:nvPr/>
        </p:nvSpPr>
        <p:spPr>
          <a:xfrm>
            <a:off x="9744816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59" name="Line"/>
          <p:cNvSpPr/>
          <p:nvPr/>
        </p:nvSpPr>
        <p:spPr>
          <a:xfrm>
            <a:off x="12986688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60" name="Line"/>
          <p:cNvSpPr/>
          <p:nvPr/>
        </p:nvSpPr>
        <p:spPr>
          <a:xfrm>
            <a:off x="16228561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61" name="Line"/>
          <p:cNvSpPr/>
          <p:nvPr/>
        </p:nvSpPr>
        <p:spPr>
          <a:xfrm>
            <a:off x="14607624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62" name="Line"/>
          <p:cNvSpPr/>
          <p:nvPr/>
        </p:nvSpPr>
        <p:spPr>
          <a:xfrm>
            <a:off x="17849498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63" name="Line"/>
          <p:cNvSpPr/>
          <p:nvPr/>
        </p:nvSpPr>
        <p:spPr>
          <a:xfrm>
            <a:off x="21091369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64" name="Line"/>
          <p:cNvSpPr/>
          <p:nvPr/>
        </p:nvSpPr>
        <p:spPr>
          <a:xfrm>
            <a:off x="19470434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65" name="Line"/>
          <p:cNvSpPr/>
          <p:nvPr/>
        </p:nvSpPr>
        <p:spPr>
          <a:xfrm>
            <a:off x="22712306" y="3999172"/>
            <a:ext cx="0" cy="5092078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56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4614228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Aug</a:t>
            </a:r>
          </a:p>
        </p:txBody>
      </p:sp>
      <p:sp>
        <p:nvSpPr>
          <p:cNvPr id="56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989962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Jul</a:t>
            </a:r>
          </a:p>
        </p:txBody>
      </p:sp>
      <p:sp>
        <p:nvSpPr>
          <p:cNvPr id="56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1365697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Jun</a:t>
            </a:r>
          </a:p>
        </p:txBody>
      </p:sp>
      <p:sp>
        <p:nvSpPr>
          <p:cNvPr id="56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9741431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May</a:t>
            </a:r>
          </a:p>
        </p:txBody>
      </p:sp>
      <p:sp>
        <p:nvSpPr>
          <p:cNvPr id="57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117166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Apr</a:t>
            </a:r>
          </a:p>
        </p:txBody>
      </p:sp>
      <p:sp>
        <p:nvSpPr>
          <p:cNvPr id="57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6492900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Mar</a:t>
            </a:r>
          </a:p>
        </p:txBody>
      </p:sp>
      <p:sp>
        <p:nvSpPr>
          <p:cNvPr id="57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868635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Feb</a:t>
            </a:r>
          </a:p>
        </p:txBody>
      </p:sp>
      <p:sp>
        <p:nvSpPr>
          <p:cNvPr id="57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3244369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Jan</a:t>
            </a:r>
          </a:p>
        </p:txBody>
      </p:sp>
      <p:sp>
        <p:nvSpPr>
          <p:cNvPr id="57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111291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Dec</a:t>
            </a:r>
          </a:p>
        </p:txBody>
      </p:sp>
      <p:sp>
        <p:nvSpPr>
          <p:cNvPr id="57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487024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Nov</a:t>
            </a:r>
          </a:p>
        </p:txBody>
      </p:sp>
      <p:sp>
        <p:nvSpPr>
          <p:cNvPr id="57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862759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Oct</a:t>
            </a:r>
          </a:p>
        </p:txBody>
      </p:sp>
      <p:sp>
        <p:nvSpPr>
          <p:cNvPr id="57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238494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Sep</a:t>
            </a:r>
          </a:p>
        </p:txBody>
      </p:sp>
      <p:sp>
        <p:nvSpPr>
          <p:cNvPr id="57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20104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##</a:t>
            </a:r>
          </a:p>
        </p:txBody>
      </p:sp>
      <p:grpSp>
        <p:nvGrpSpPr>
          <p:cNvPr id="583" name="Group"/>
          <p:cNvGrpSpPr/>
          <p:nvPr/>
        </p:nvGrpSpPr>
        <p:grpSpPr>
          <a:xfrm>
            <a:off x="3230004" y="4436487"/>
            <a:ext cx="8152195" cy="592774"/>
            <a:chOff x="0" y="0"/>
            <a:chExt cx="8152193" cy="592772"/>
          </a:xfrm>
        </p:grpSpPr>
        <p:grpSp>
          <p:nvGrpSpPr>
            <p:cNvPr id="581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579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580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1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58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588" name="Group"/>
          <p:cNvGrpSpPr/>
          <p:nvPr/>
        </p:nvGrpSpPr>
        <p:grpSpPr>
          <a:xfrm>
            <a:off x="8114210" y="5363725"/>
            <a:ext cx="8152195" cy="592774"/>
            <a:chOff x="0" y="0"/>
            <a:chExt cx="8152193" cy="592772"/>
          </a:xfrm>
        </p:grpSpPr>
        <p:grpSp>
          <p:nvGrpSpPr>
            <p:cNvPr id="586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584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585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2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58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593" name="Group"/>
          <p:cNvGrpSpPr/>
          <p:nvPr/>
        </p:nvGrpSpPr>
        <p:grpSpPr>
          <a:xfrm>
            <a:off x="7075689" y="6290964"/>
            <a:ext cx="8152195" cy="592774"/>
            <a:chOff x="0" y="0"/>
            <a:chExt cx="8152193" cy="592772"/>
          </a:xfrm>
        </p:grpSpPr>
        <p:grpSp>
          <p:nvGrpSpPr>
            <p:cNvPr id="591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589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590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59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598" name="Group"/>
          <p:cNvGrpSpPr/>
          <p:nvPr/>
        </p:nvGrpSpPr>
        <p:grpSpPr>
          <a:xfrm>
            <a:off x="9697038" y="7218202"/>
            <a:ext cx="8152195" cy="592774"/>
            <a:chOff x="0" y="0"/>
            <a:chExt cx="8152193" cy="592772"/>
          </a:xfrm>
        </p:grpSpPr>
        <p:grpSp>
          <p:nvGrpSpPr>
            <p:cNvPr id="596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594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rgbClr val="535353">
                  <a:alpha val="8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595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rgbClr val="53535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59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603" name="Group"/>
          <p:cNvGrpSpPr/>
          <p:nvPr/>
        </p:nvGrpSpPr>
        <p:grpSpPr>
          <a:xfrm>
            <a:off x="14071962" y="8145441"/>
            <a:ext cx="8152195" cy="592774"/>
            <a:chOff x="0" y="0"/>
            <a:chExt cx="8152193" cy="592772"/>
          </a:xfrm>
        </p:grpSpPr>
        <p:grpSp>
          <p:nvGrpSpPr>
            <p:cNvPr id="601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599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600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1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60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sp>
        <p:nvSpPr>
          <p:cNvPr id="604" name="Rectangle"/>
          <p:cNvSpPr/>
          <p:nvPr/>
        </p:nvSpPr>
        <p:spPr>
          <a:xfrm>
            <a:off x="1439006" y="3971286"/>
            <a:ext cx="13168430" cy="5178132"/>
          </a:xfrm>
          <a:prstGeom prst="rect">
            <a:avLst/>
          </a:prstGeom>
          <a:gradFill>
            <a:gsLst>
              <a:gs pos="0">
                <a:srgbClr val="F7F5F6">
                  <a:alpha val="30415"/>
                </a:srgbClr>
              </a:gs>
              <a:gs pos="100000">
                <a:schemeClr val="accent4">
                  <a:alpha val="30415"/>
                </a:schemeClr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05" name="Line"/>
          <p:cNvSpPr/>
          <p:nvPr/>
        </p:nvSpPr>
        <p:spPr>
          <a:xfrm>
            <a:off x="14602469" y="2664439"/>
            <a:ext cx="0" cy="9283325"/>
          </a:xfrm>
          <a:prstGeom prst="line">
            <a:avLst/>
          </a:prstGeom>
          <a:ln w="38100">
            <a:solidFill>
              <a:schemeClr val="accent1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grpSp>
        <p:nvGrpSpPr>
          <p:cNvPr id="608" name="Group"/>
          <p:cNvGrpSpPr/>
          <p:nvPr/>
        </p:nvGrpSpPr>
        <p:grpSpPr>
          <a:xfrm>
            <a:off x="14279013" y="2141255"/>
            <a:ext cx="682624" cy="682624"/>
            <a:chOff x="0" y="0"/>
            <a:chExt cx="682623" cy="682623"/>
          </a:xfrm>
        </p:grpSpPr>
        <p:sp>
          <p:nvSpPr>
            <p:cNvPr id="606" name="Circle"/>
            <p:cNvSpPr/>
            <p:nvPr/>
          </p:nvSpPr>
          <p:spPr>
            <a:xfrm>
              <a:off x="0" y="0"/>
              <a:ext cx="682624" cy="682624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607" name="Graphic 117"/>
            <p:cNvSpPr/>
            <p:nvPr/>
          </p:nvSpPr>
          <p:spPr>
            <a:xfrm>
              <a:off x="179306" y="174473"/>
              <a:ext cx="323802" cy="3109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0" h="21524" extrusionOk="0">
                  <a:moveTo>
                    <a:pt x="21374" y="8133"/>
                  </a:moveTo>
                  <a:cubicBezTo>
                    <a:pt x="21233" y="7678"/>
                    <a:pt x="20848" y="7356"/>
                    <a:pt x="20394" y="7313"/>
                  </a:cubicBezTo>
                  <a:lnTo>
                    <a:pt x="14208" y="6724"/>
                  </a:lnTo>
                  <a:lnTo>
                    <a:pt x="11763" y="725"/>
                  </a:lnTo>
                  <a:cubicBezTo>
                    <a:pt x="11583" y="284"/>
                    <a:pt x="11172" y="0"/>
                    <a:pt x="10715" y="0"/>
                  </a:cubicBezTo>
                  <a:cubicBezTo>
                    <a:pt x="10258" y="0"/>
                    <a:pt x="9847" y="284"/>
                    <a:pt x="9668" y="725"/>
                  </a:cubicBezTo>
                  <a:lnTo>
                    <a:pt x="7223" y="6724"/>
                  </a:lnTo>
                  <a:lnTo>
                    <a:pt x="1036" y="7313"/>
                  </a:lnTo>
                  <a:cubicBezTo>
                    <a:pt x="582" y="7357"/>
                    <a:pt x="198" y="7679"/>
                    <a:pt x="56" y="8133"/>
                  </a:cubicBezTo>
                  <a:cubicBezTo>
                    <a:pt x="-85" y="8588"/>
                    <a:pt x="45" y="9086"/>
                    <a:pt x="388" y="9402"/>
                  </a:cubicBezTo>
                  <a:lnTo>
                    <a:pt x="5065" y="13699"/>
                  </a:lnTo>
                  <a:lnTo>
                    <a:pt x="3686" y="20064"/>
                  </a:lnTo>
                  <a:cubicBezTo>
                    <a:pt x="3585" y="20532"/>
                    <a:pt x="3758" y="21016"/>
                    <a:pt x="4129" y="21297"/>
                  </a:cubicBezTo>
                  <a:cubicBezTo>
                    <a:pt x="4328" y="21448"/>
                    <a:pt x="4562" y="21524"/>
                    <a:pt x="4797" y="21524"/>
                  </a:cubicBezTo>
                  <a:cubicBezTo>
                    <a:pt x="4998" y="21524"/>
                    <a:pt x="5200" y="21468"/>
                    <a:pt x="5381" y="21355"/>
                  </a:cubicBezTo>
                  <a:lnTo>
                    <a:pt x="10715" y="18012"/>
                  </a:lnTo>
                  <a:lnTo>
                    <a:pt x="16048" y="21355"/>
                  </a:lnTo>
                  <a:cubicBezTo>
                    <a:pt x="16440" y="21600"/>
                    <a:pt x="16932" y="21578"/>
                    <a:pt x="17301" y="21297"/>
                  </a:cubicBezTo>
                  <a:cubicBezTo>
                    <a:pt x="17672" y="21016"/>
                    <a:pt x="17845" y="20532"/>
                    <a:pt x="17744" y="20064"/>
                  </a:cubicBezTo>
                  <a:lnTo>
                    <a:pt x="16365" y="13699"/>
                  </a:lnTo>
                  <a:lnTo>
                    <a:pt x="21042" y="9402"/>
                  </a:lnTo>
                  <a:cubicBezTo>
                    <a:pt x="21385" y="9086"/>
                    <a:pt x="21515" y="8589"/>
                    <a:pt x="21374" y="8133"/>
                  </a:cubicBezTo>
                  <a:close/>
                </a:path>
              </a:pathLst>
            </a:cu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</p:spTree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0" name="Venn diagram"/>
          <p:cNvSpPr txBox="1"/>
          <p:nvPr/>
        </p:nvSpPr>
        <p:spPr>
          <a:xfrm>
            <a:off x="1574604" y="1748593"/>
            <a:ext cx="11856026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6 Month Project Timeline with KPI Template </a:t>
            </a:r>
          </a:p>
        </p:txBody>
      </p:sp>
      <p:graphicFrame>
        <p:nvGraphicFramePr>
          <p:cNvPr id="611" name="Table"/>
          <p:cNvGraphicFramePr/>
          <p:nvPr>
            <p:extLst>
              <p:ext uri="{D42A27DB-BD31-4B8C-83A1-F6EECF244321}">
                <p14:modId xmlns:p14="http://schemas.microsoft.com/office/powerpoint/2010/main" val="1237395762"/>
              </p:ext>
            </p:extLst>
          </p:nvPr>
        </p:nvGraphicFramePr>
        <p:xfrm>
          <a:off x="1622024" y="9155627"/>
          <a:ext cx="21116494" cy="27871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0166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1664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01664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01664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01664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01664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01664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#1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#2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#3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#4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#5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612" name="Rounded Rectangle"/>
          <p:cNvSpPr/>
          <p:nvPr/>
        </p:nvSpPr>
        <p:spPr>
          <a:xfrm>
            <a:off x="1619527" y="3081082"/>
            <a:ext cx="21098475" cy="899697"/>
          </a:xfrm>
          <a:prstGeom prst="roundRect">
            <a:avLst>
              <a:gd name="adj" fmla="val 14995"/>
            </a:avLst>
          </a:pr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13" name="Line"/>
          <p:cNvSpPr/>
          <p:nvPr/>
        </p:nvSpPr>
        <p:spPr>
          <a:xfrm>
            <a:off x="1640134" y="4022137"/>
            <a:ext cx="0" cy="5081708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14" name="Line"/>
          <p:cNvSpPr/>
          <p:nvPr/>
        </p:nvSpPr>
        <p:spPr>
          <a:xfrm>
            <a:off x="4614491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15" name="Line"/>
          <p:cNvSpPr/>
          <p:nvPr/>
        </p:nvSpPr>
        <p:spPr>
          <a:xfrm>
            <a:off x="7642352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16" name="Line"/>
          <p:cNvSpPr/>
          <p:nvPr/>
        </p:nvSpPr>
        <p:spPr>
          <a:xfrm>
            <a:off x="10665715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17" name="Line"/>
          <p:cNvSpPr/>
          <p:nvPr/>
        </p:nvSpPr>
        <p:spPr>
          <a:xfrm>
            <a:off x="13682228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18" name="Line"/>
          <p:cNvSpPr/>
          <p:nvPr/>
        </p:nvSpPr>
        <p:spPr>
          <a:xfrm>
            <a:off x="16710088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19" name="Line"/>
          <p:cNvSpPr/>
          <p:nvPr/>
        </p:nvSpPr>
        <p:spPr>
          <a:xfrm>
            <a:off x="19711198" y="3132316"/>
            <a:ext cx="0" cy="595893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20" name="Line"/>
          <p:cNvSpPr/>
          <p:nvPr/>
        </p:nvSpPr>
        <p:spPr>
          <a:xfrm>
            <a:off x="22712306" y="3999172"/>
            <a:ext cx="0" cy="5092078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2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674328" y="3277994"/>
            <a:ext cx="293244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Month 01</a:t>
            </a:r>
          </a:p>
        </p:txBody>
      </p:sp>
      <p:sp>
        <p:nvSpPr>
          <p:cNvPr id="62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20104" y="3277994"/>
            <a:ext cx="3007089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##</a:t>
            </a:r>
          </a:p>
        </p:txBody>
      </p:sp>
      <p:grpSp>
        <p:nvGrpSpPr>
          <p:cNvPr id="627" name="Group"/>
          <p:cNvGrpSpPr/>
          <p:nvPr/>
        </p:nvGrpSpPr>
        <p:grpSpPr>
          <a:xfrm>
            <a:off x="9891130" y="4436487"/>
            <a:ext cx="8152195" cy="592774"/>
            <a:chOff x="0" y="0"/>
            <a:chExt cx="8152193" cy="592772"/>
          </a:xfrm>
        </p:grpSpPr>
        <p:grpSp>
          <p:nvGrpSpPr>
            <p:cNvPr id="625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623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624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1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62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632" name="Group"/>
          <p:cNvGrpSpPr/>
          <p:nvPr/>
        </p:nvGrpSpPr>
        <p:grpSpPr>
          <a:xfrm>
            <a:off x="6749883" y="5363725"/>
            <a:ext cx="8152195" cy="592774"/>
            <a:chOff x="0" y="0"/>
            <a:chExt cx="8152193" cy="592772"/>
          </a:xfrm>
        </p:grpSpPr>
        <p:grpSp>
          <p:nvGrpSpPr>
            <p:cNvPr id="630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628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629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2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631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637" name="Group"/>
          <p:cNvGrpSpPr/>
          <p:nvPr/>
        </p:nvGrpSpPr>
        <p:grpSpPr>
          <a:xfrm>
            <a:off x="4614550" y="6290964"/>
            <a:ext cx="8152195" cy="592774"/>
            <a:chOff x="0" y="0"/>
            <a:chExt cx="8152193" cy="592772"/>
          </a:xfrm>
        </p:grpSpPr>
        <p:grpSp>
          <p:nvGrpSpPr>
            <p:cNvPr id="635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633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634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63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642" name="Group"/>
          <p:cNvGrpSpPr/>
          <p:nvPr/>
        </p:nvGrpSpPr>
        <p:grpSpPr>
          <a:xfrm>
            <a:off x="6941632" y="7218202"/>
            <a:ext cx="8152195" cy="592774"/>
            <a:chOff x="0" y="0"/>
            <a:chExt cx="8152193" cy="592772"/>
          </a:xfrm>
        </p:grpSpPr>
        <p:grpSp>
          <p:nvGrpSpPr>
            <p:cNvPr id="640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638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rgbClr val="535353">
                  <a:alpha val="8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639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rgbClr val="53535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641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647" name="Group"/>
          <p:cNvGrpSpPr/>
          <p:nvPr/>
        </p:nvGrpSpPr>
        <p:grpSpPr>
          <a:xfrm>
            <a:off x="13536931" y="8145441"/>
            <a:ext cx="8152195" cy="592774"/>
            <a:chOff x="0" y="0"/>
            <a:chExt cx="8152193" cy="592772"/>
          </a:xfrm>
        </p:grpSpPr>
        <p:grpSp>
          <p:nvGrpSpPr>
            <p:cNvPr id="645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643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644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1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64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sp>
        <p:nvSpPr>
          <p:cNvPr id="64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7691230" y="3277994"/>
            <a:ext cx="293244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Month 02</a:t>
            </a:r>
          </a:p>
        </p:txBody>
      </p:sp>
      <p:sp>
        <p:nvSpPr>
          <p:cNvPr id="64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0708040" y="3277994"/>
            <a:ext cx="2932447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Month 03</a:t>
            </a:r>
          </a:p>
        </p:txBody>
      </p:sp>
      <p:sp>
        <p:nvSpPr>
          <p:cNvPr id="65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3725036" y="3277994"/>
            <a:ext cx="2932447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Month 04</a:t>
            </a:r>
          </a:p>
        </p:txBody>
      </p:sp>
      <p:sp>
        <p:nvSpPr>
          <p:cNvPr id="65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741939" y="3277994"/>
            <a:ext cx="293244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Month 05</a:t>
            </a:r>
          </a:p>
        </p:txBody>
      </p:sp>
      <p:sp>
        <p:nvSpPr>
          <p:cNvPr id="65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758842" y="3277994"/>
            <a:ext cx="293244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Month 06</a:t>
            </a:r>
          </a:p>
        </p:txBody>
      </p:sp>
      <p:sp>
        <p:nvSpPr>
          <p:cNvPr id="653" name="Rectangle"/>
          <p:cNvSpPr/>
          <p:nvPr/>
        </p:nvSpPr>
        <p:spPr>
          <a:xfrm>
            <a:off x="1450911" y="4010383"/>
            <a:ext cx="18266264" cy="5129715"/>
          </a:xfrm>
          <a:prstGeom prst="rect">
            <a:avLst/>
          </a:prstGeom>
          <a:gradFill>
            <a:gsLst>
              <a:gs pos="0">
                <a:srgbClr val="F7F5F6">
                  <a:alpha val="30415"/>
                </a:srgbClr>
              </a:gs>
              <a:gs pos="100000">
                <a:schemeClr val="accent4">
                  <a:alpha val="30415"/>
                </a:schemeClr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grpSp>
        <p:nvGrpSpPr>
          <p:cNvPr id="658" name="Group"/>
          <p:cNvGrpSpPr/>
          <p:nvPr/>
        </p:nvGrpSpPr>
        <p:grpSpPr>
          <a:xfrm>
            <a:off x="19364922" y="2141255"/>
            <a:ext cx="682625" cy="9806510"/>
            <a:chOff x="0" y="0"/>
            <a:chExt cx="682624" cy="9806509"/>
          </a:xfrm>
        </p:grpSpPr>
        <p:sp>
          <p:nvSpPr>
            <p:cNvPr id="654" name="Line"/>
            <p:cNvSpPr/>
            <p:nvPr/>
          </p:nvSpPr>
          <p:spPr>
            <a:xfrm>
              <a:off x="352252" y="523183"/>
              <a:ext cx="0" cy="9283326"/>
            </a:xfrm>
            <a:prstGeom prst="line">
              <a:avLst/>
            </a:prstGeom>
            <a:noFill/>
            <a:ln w="381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grpSp>
          <p:nvGrpSpPr>
            <p:cNvPr id="657" name="Group"/>
            <p:cNvGrpSpPr/>
            <p:nvPr/>
          </p:nvGrpSpPr>
          <p:grpSpPr>
            <a:xfrm>
              <a:off x="0" y="0"/>
              <a:ext cx="682624" cy="682624"/>
              <a:chOff x="0" y="0"/>
              <a:chExt cx="682623" cy="682623"/>
            </a:xfrm>
          </p:grpSpPr>
          <p:sp>
            <p:nvSpPr>
              <p:cNvPr id="655" name="Circle"/>
              <p:cNvSpPr/>
              <p:nvPr/>
            </p:nvSpPr>
            <p:spPr>
              <a:xfrm>
                <a:off x="0" y="0"/>
                <a:ext cx="682624" cy="682624"/>
              </a:xfrm>
              <a:prstGeom prst="ellipse">
                <a:avLst/>
              </a:pr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56" name="Graphic 117"/>
              <p:cNvSpPr/>
              <p:nvPr/>
            </p:nvSpPr>
            <p:spPr>
              <a:xfrm>
                <a:off x="179306" y="174473"/>
                <a:ext cx="323802" cy="31090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30" h="21524" extrusionOk="0">
                    <a:moveTo>
                      <a:pt x="21374" y="8133"/>
                    </a:moveTo>
                    <a:cubicBezTo>
                      <a:pt x="21233" y="7678"/>
                      <a:pt x="20848" y="7356"/>
                      <a:pt x="20394" y="7313"/>
                    </a:cubicBezTo>
                    <a:lnTo>
                      <a:pt x="14208" y="6724"/>
                    </a:lnTo>
                    <a:lnTo>
                      <a:pt x="11763" y="725"/>
                    </a:lnTo>
                    <a:cubicBezTo>
                      <a:pt x="11583" y="284"/>
                      <a:pt x="11172" y="0"/>
                      <a:pt x="10715" y="0"/>
                    </a:cubicBezTo>
                    <a:cubicBezTo>
                      <a:pt x="10258" y="0"/>
                      <a:pt x="9847" y="284"/>
                      <a:pt x="9668" y="725"/>
                    </a:cubicBezTo>
                    <a:lnTo>
                      <a:pt x="7223" y="6724"/>
                    </a:lnTo>
                    <a:lnTo>
                      <a:pt x="1036" y="7313"/>
                    </a:lnTo>
                    <a:cubicBezTo>
                      <a:pt x="582" y="7357"/>
                      <a:pt x="198" y="7679"/>
                      <a:pt x="56" y="8133"/>
                    </a:cubicBezTo>
                    <a:cubicBezTo>
                      <a:pt x="-85" y="8588"/>
                      <a:pt x="45" y="9086"/>
                      <a:pt x="388" y="9402"/>
                    </a:cubicBezTo>
                    <a:lnTo>
                      <a:pt x="5065" y="13699"/>
                    </a:lnTo>
                    <a:lnTo>
                      <a:pt x="3686" y="20064"/>
                    </a:lnTo>
                    <a:cubicBezTo>
                      <a:pt x="3585" y="20532"/>
                      <a:pt x="3758" y="21016"/>
                      <a:pt x="4129" y="21297"/>
                    </a:cubicBezTo>
                    <a:cubicBezTo>
                      <a:pt x="4328" y="21448"/>
                      <a:pt x="4562" y="21524"/>
                      <a:pt x="4797" y="21524"/>
                    </a:cubicBezTo>
                    <a:cubicBezTo>
                      <a:pt x="4998" y="21524"/>
                      <a:pt x="5200" y="21468"/>
                      <a:pt x="5381" y="21355"/>
                    </a:cubicBezTo>
                    <a:lnTo>
                      <a:pt x="10715" y="18012"/>
                    </a:lnTo>
                    <a:lnTo>
                      <a:pt x="16048" y="21355"/>
                    </a:lnTo>
                    <a:cubicBezTo>
                      <a:pt x="16440" y="21600"/>
                      <a:pt x="16932" y="21578"/>
                      <a:pt x="17301" y="21297"/>
                    </a:cubicBezTo>
                    <a:cubicBezTo>
                      <a:pt x="17672" y="21016"/>
                      <a:pt x="17845" y="20532"/>
                      <a:pt x="17744" y="20064"/>
                    </a:cubicBezTo>
                    <a:lnTo>
                      <a:pt x="16365" y="13699"/>
                    </a:lnTo>
                    <a:lnTo>
                      <a:pt x="21042" y="9402"/>
                    </a:lnTo>
                    <a:cubicBezTo>
                      <a:pt x="21385" y="9086"/>
                      <a:pt x="21515" y="8589"/>
                      <a:pt x="21374" y="8133"/>
                    </a:cubicBezTo>
                    <a:close/>
                  </a:path>
                </a:pathLst>
              </a:custGeom>
              <a:solidFill>
                <a:srgbClr val="F7F5F6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l" defTabSz="914400">
                  <a:def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defRPr>
                </a:pPr>
                <a:endParaRPr/>
              </a:p>
            </p:txBody>
          </p:sp>
        </p:grpSp>
      </p:grpSp>
    </p:spTree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0" name="Venn diagram"/>
          <p:cNvSpPr txBox="1"/>
          <p:nvPr/>
        </p:nvSpPr>
        <p:spPr>
          <a:xfrm>
            <a:off x="1574604" y="1748593"/>
            <a:ext cx="14807239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Project Management KPI Dashboard Template</a:t>
            </a:r>
          </a:p>
        </p:txBody>
      </p:sp>
      <p:graphicFrame>
        <p:nvGraphicFramePr>
          <p:cNvPr id="661" name="Table"/>
          <p:cNvGraphicFramePr/>
          <p:nvPr>
            <p:extLst>
              <p:ext uri="{D42A27DB-BD31-4B8C-83A1-F6EECF244321}">
                <p14:modId xmlns:p14="http://schemas.microsoft.com/office/powerpoint/2010/main" val="1328834643"/>
              </p:ext>
            </p:extLst>
          </p:nvPr>
        </p:nvGraphicFramePr>
        <p:xfrm>
          <a:off x="7266592" y="3136537"/>
          <a:ext cx="15488256" cy="27871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12906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1290688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Jan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Feb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Mar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Apr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May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Jun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Jul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Aug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Sep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Oct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Nov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Dec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 dirty="0"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662" name="Table"/>
          <p:cNvGraphicFramePr/>
          <p:nvPr>
            <p:extLst>
              <p:ext uri="{D42A27DB-BD31-4B8C-83A1-F6EECF244321}">
                <p14:modId xmlns:p14="http://schemas.microsoft.com/office/powerpoint/2010/main" val="3185276903"/>
              </p:ext>
            </p:extLst>
          </p:nvPr>
        </p:nvGraphicFramePr>
        <p:xfrm>
          <a:off x="1642018" y="3136537"/>
          <a:ext cx="5351621" cy="27871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23124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392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Project name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&lt;Project Name&gt;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Project Manager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&lt;Name&gt;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Date Start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Date Finish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More Info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&lt;information&gt;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663" name="Table"/>
          <p:cNvGraphicFramePr/>
          <p:nvPr>
            <p:extLst>
              <p:ext uri="{D42A27DB-BD31-4B8C-83A1-F6EECF244321}">
                <p14:modId xmlns:p14="http://schemas.microsoft.com/office/powerpoint/2010/main" val="2364254924"/>
              </p:ext>
            </p:extLst>
          </p:nvPr>
        </p:nvGraphicFramePr>
        <p:xfrm>
          <a:off x="1668769" y="6409925"/>
          <a:ext cx="21035818" cy="557428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55926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417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4417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4417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1181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Task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Status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Due Date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More information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100 %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100 %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100 %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100 %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2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80 %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2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80 %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3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30 %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&lt;dd.mm.yyyy&gt;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grpSp>
        <p:nvGrpSpPr>
          <p:cNvPr id="670" name="Group"/>
          <p:cNvGrpSpPr/>
          <p:nvPr/>
        </p:nvGrpSpPr>
        <p:grpSpPr>
          <a:xfrm>
            <a:off x="7571346" y="3834646"/>
            <a:ext cx="12705252" cy="254001"/>
            <a:chOff x="0" y="0"/>
            <a:chExt cx="12705251" cy="254000"/>
          </a:xfrm>
        </p:grpSpPr>
        <p:grpSp>
          <p:nvGrpSpPr>
            <p:cNvPr id="666" name="Group"/>
            <p:cNvGrpSpPr/>
            <p:nvPr/>
          </p:nvGrpSpPr>
          <p:grpSpPr>
            <a:xfrm>
              <a:off x="0" y="0"/>
              <a:ext cx="8152194" cy="254000"/>
              <a:chOff x="0" y="0"/>
              <a:chExt cx="8152193" cy="254000"/>
            </a:xfrm>
          </p:grpSpPr>
          <p:sp>
            <p:nvSpPr>
              <p:cNvPr id="664" name="Rounded Rectangle"/>
              <p:cNvSpPr/>
              <p:nvPr/>
            </p:nvSpPr>
            <p:spPr>
              <a:xfrm>
                <a:off x="0" y="0"/>
                <a:ext cx="8152194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65" name="Rounded Rectangle"/>
              <p:cNvSpPr/>
              <p:nvPr/>
            </p:nvSpPr>
            <p:spPr>
              <a:xfrm>
                <a:off x="0" y="0"/>
                <a:ext cx="8152194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1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669" name="Group"/>
            <p:cNvGrpSpPr/>
            <p:nvPr/>
          </p:nvGrpSpPr>
          <p:grpSpPr>
            <a:xfrm>
              <a:off x="8895251" y="0"/>
              <a:ext cx="3810001" cy="254000"/>
              <a:chOff x="0" y="0"/>
              <a:chExt cx="3810000" cy="254000"/>
            </a:xfrm>
          </p:grpSpPr>
          <p:sp>
            <p:nvSpPr>
              <p:cNvPr id="667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68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1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</p:grpSp>
      <p:grpSp>
        <p:nvGrpSpPr>
          <p:cNvPr id="680" name="Group"/>
          <p:cNvGrpSpPr/>
          <p:nvPr/>
        </p:nvGrpSpPr>
        <p:grpSpPr>
          <a:xfrm>
            <a:off x="9815013" y="4393193"/>
            <a:ext cx="10632750" cy="254001"/>
            <a:chOff x="0" y="0"/>
            <a:chExt cx="10632749" cy="254000"/>
          </a:xfrm>
        </p:grpSpPr>
        <p:grpSp>
          <p:nvGrpSpPr>
            <p:cNvPr id="673" name="Group"/>
            <p:cNvGrpSpPr/>
            <p:nvPr/>
          </p:nvGrpSpPr>
          <p:grpSpPr>
            <a:xfrm>
              <a:off x="8634615" y="0"/>
              <a:ext cx="635001" cy="254000"/>
              <a:chOff x="0" y="0"/>
              <a:chExt cx="635000" cy="254000"/>
            </a:xfrm>
          </p:grpSpPr>
          <p:sp>
            <p:nvSpPr>
              <p:cNvPr id="671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72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2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676" name="Group"/>
            <p:cNvGrpSpPr/>
            <p:nvPr/>
          </p:nvGrpSpPr>
          <p:grpSpPr>
            <a:xfrm>
              <a:off x="0" y="0"/>
              <a:ext cx="8152194" cy="254000"/>
              <a:chOff x="0" y="0"/>
              <a:chExt cx="8152193" cy="254000"/>
            </a:xfrm>
          </p:grpSpPr>
          <p:sp>
            <p:nvSpPr>
              <p:cNvPr id="674" name="Rounded Rectangle"/>
              <p:cNvSpPr/>
              <p:nvPr/>
            </p:nvSpPr>
            <p:spPr>
              <a:xfrm>
                <a:off x="0" y="0"/>
                <a:ext cx="8152194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75" name="Rounded Rectangle"/>
              <p:cNvSpPr/>
              <p:nvPr/>
            </p:nvSpPr>
            <p:spPr>
              <a:xfrm>
                <a:off x="0" y="0"/>
                <a:ext cx="8152194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2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679" name="Group"/>
            <p:cNvGrpSpPr/>
            <p:nvPr/>
          </p:nvGrpSpPr>
          <p:grpSpPr>
            <a:xfrm>
              <a:off x="9997749" y="0"/>
              <a:ext cx="635001" cy="254000"/>
              <a:chOff x="0" y="0"/>
              <a:chExt cx="635000" cy="254000"/>
            </a:xfrm>
          </p:grpSpPr>
          <p:sp>
            <p:nvSpPr>
              <p:cNvPr id="677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78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2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</p:grpSp>
      <p:grpSp>
        <p:nvGrpSpPr>
          <p:cNvPr id="690" name="Group"/>
          <p:cNvGrpSpPr/>
          <p:nvPr/>
        </p:nvGrpSpPr>
        <p:grpSpPr>
          <a:xfrm>
            <a:off x="8488215" y="4951920"/>
            <a:ext cx="11254983" cy="254001"/>
            <a:chOff x="0" y="0"/>
            <a:chExt cx="11254982" cy="254000"/>
          </a:xfrm>
        </p:grpSpPr>
        <p:grpSp>
          <p:nvGrpSpPr>
            <p:cNvPr id="683" name="Group"/>
            <p:cNvGrpSpPr/>
            <p:nvPr/>
          </p:nvGrpSpPr>
          <p:grpSpPr>
            <a:xfrm>
              <a:off x="5558745" y="0"/>
              <a:ext cx="635001" cy="254000"/>
              <a:chOff x="0" y="0"/>
              <a:chExt cx="635000" cy="254000"/>
            </a:xfrm>
          </p:grpSpPr>
          <p:sp>
            <p:nvSpPr>
              <p:cNvPr id="681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82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686" name="Group"/>
            <p:cNvGrpSpPr/>
            <p:nvPr/>
          </p:nvGrpSpPr>
          <p:grpSpPr>
            <a:xfrm>
              <a:off x="7444982" y="0"/>
              <a:ext cx="3810001" cy="254000"/>
              <a:chOff x="0" y="0"/>
              <a:chExt cx="3810000" cy="254000"/>
            </a:xfrm>
          </p:grpSpPr>
          <p:sp>
            <p:nvSpPr>
              <p:cNvPr id="684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85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689" name="Group"/>
            <p:cNvGrpSpPr/>
            <p:nvPr/>
          </p:nvGrpSpPr>
          <p:grpSpPr>
            <a:xfrm>
              <a:off x="0" y="0"/>
              <a:ext cx="3810000" cy="254000"/>
              <a:chOff x="0" y="0"/>
              <a:chExt cx="3810000" cy="254000"/>
            </a:xfrm>
          </p:grpSpPr>
          <p:sp>
            <p:nvSpPr>
              <p:cNvPr id="687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88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</p:grpSp>
      <p:grpSp>
        <p:nvGrpSpPr>
          <p:cNvPr id="697" name="Group"/>
          <p:cNvGrpSpPr/>
          <p:nvPr/>
        </p:nvGrpSpPr>
        <p:grpSpPr>
          <a:xfrm>
            <a:off x="17975495" y="5510557"/>
            <a:ext cx="4558921" cy="254001"/>
            <a:chOff x="0" y="0"/>
            <a:chExt cx="4558920" cy="254000"/>
          </a:xfrm>
        </p:grpSpPr>
        <p:grpSp>
          <p:nvGrpSpPr>
            <p:cNvPr id="693" name="Group"/>
            <p:cNvGrpSpPr/>
            <p:nvPr/>
          </p:nvGrpSpPr>
          <p:grpSpPr>
            <a:xfrm>
              <a:off x="748920" y="0"/>
              <a:ext cx="3810001" cy="254000"/>
              <a:chOff x="0" y="0"/>
              <a:chExt cx="3810000" cy="254000"/>
            </a:xfrm>
          </p:grpSpPr>
          <p:sp>
            <p:nvSpPr>
              <p:cNvPr id="691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solidFill>
                <a:srgbClr val="535353">
                  <a:alpha val="8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92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rgbClr val="53535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696" name="Group"/>
            <p:cNvGrpSpPr/>
            <p:nvPr/>
          </p:nvGrpSpPr>
          <p:grpSpPr>
            <a:xfrm>
              <a:off x="0" y="0"/>
              <a:ext cx="635000" cy="254000"/>
              <a:chOff x="0" y="0"/>
              <a:chExt cx="635000" cy="254000"/>
            </a:xfrm>
          </p:grpSpPr>
          <p:sp>
            <p:nvSpPr>
              <p:cNvPr id="694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solidFill>
                <a:srgbClr val="535353">
                  <a:alpha val="8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95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rgbClr val="53535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</p:grp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6" name="Group"/>
          <p:cNvGrpSpPr/>
          <p:nvPr/>
        </p:nvGrpSpPr>
        <p:grpSpPr>
          <a:xfrm>
            <a:off x="2391513" y="2044673"/>
            <a:ext cx="9787247" cy="9712583"/>
            <a:chOff x="5" y="-1"/>
            <a:chExt cx="9787245" cy="9712582"/>
          </a:xfrm>
        </p:grpSpPr>
        <p:sp>
          <p:nvSpPr>
            <p:cNvPr id="34" name="Shape"/>
            <p:cNvSpPr/>
            <p:nvPr/>
          </p:nvSpPr>
          <p:spPr>
            <a:xfrm>
              <a:off x="4891594" y="-1"/>
              <a:ext cx="4895656" cy="48631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47" h="21144" extrusionOk="0">
                  <a:moveTo>
                    <a:pt x="17832" y="1466"/>
                  </a:moveTo>
                  <a:cubicBezTo>
                    <a:pt x="16045" y="229"/>
                    <a:pt x="13835" y="-240"/>
                    <a:pt x="11685" y="116"/>
                  </a:cubicBezTo>
                  <a:cubicBezTo>
                    <a:pt x="9573" y="467"/>
                    <a:pt x="7666" y="1590"/>
                    <a:pt x="6370" y="3284"/>
                  </a:cubicBezTo>
                  <a:cubicBezTo>
                    <a:pt x="4600" y="5599"/>
                    <a:pt x="4174" y="8663"/>
                    <a:pt x="5247" y="11367"/>
                  </a:cubicBezTo>
                  <a:cubicBezTo>
                    <a:pt x="5383" y="11702"/>
                    <a:pt x="5347" y="12082"/>
                    <a:pt x="5151" y="12386"/>
                  </a:cubicBezTo>
                  <a:cubicBezTo>
                    <a:pt x="4943" y="12710"/>
                    <a:pt x="4583" y="12905"/>
                    <a:pt x="4196" y="12905"/>
                  </a:cubicBezTo>
                  <a:cubicBezTo>
                    <a:pt x="3147" y="12858"/>
                    <a:pt x="2122" y="13227"/>
                    <a:pt x="1348" y="13930"/>
                  </a:cubicBezTo>
                  <a:cubicBezTo>
                    <a:pt x="439" y="14755"/>
                    <a:pt x="-32" y="15945"/>
                    <a:pt x="1" y="17167"/>
                  </a:cubicBezTo>
                  <a:cubicBezTo>
                    <a:pt x="25" y="18011"/>
                    <a:pt x="290" y="18834"/>
                    <a:pt x="795" y="19514"/>
                  </a:cubicBezTo>
                  <a:cubicBezTo>
                    <a:pt x="1328" y="20233"/>
                    <a:pt x="2094" y="20746"/>
                    <a:pt x="2961" y="20987"/>
                  </a:cubicBezTo>
                  <a:cubicBezTo>
                    <a:pt x="4300" y="21360"/>
                    <a:pt x="5739" y="21062"/>
                    <a:pt x="6804" y="20176"/>
                  </a:cubicBezTo>
                  <a:cubicBezTo>
                    <a:pt x="7732" y="19405"/>
                    <a:pt x="8271" y="18267"/>
                    <a:pt x="8278" y="17066"/>
                  </a:cubicBezTo>
                  <a:cubicBezTo>
                    <a:pt x="8257" y="16718"/>
                    <a:pt x="8404" y="16381"/>
                    <a:pt x="8675" y="16159"/>
                  </a:cubicBezTo>
                  <a:cubicBezTo>
                    <a:pt x="8971" y="15916"/>
                    <a:pt x="9373" y="15843"/>
                    <a:pt x="9737" y="15965"/>
                  </a:cubicBezTo>
                  <a:cubicBezTo>
                    <a:pt x="11580" y="16737"/>
                    <a:pt x="13637" y="16843"/>
                    <a:pt x="15549" y="16264"/>
                  </a:cubicBezTo>
                  <a:cubicBezTo>
                    <a:pt x="17041" y="15812"/>
                    <a:pt x="18379" y="14959"/>
                    <a:pt x="19400" y="13788"/>
                  </a:cubicBezTo>
                  <a:cubicBezTo>
                    <a:pt x="20343" y="12706"/>
                    <a:pt x="20977" y="11395"/>
                    <a:pt x="21268" y="9993"/>
                  </a:cubicBezTo>
                  <a:cubicBezTo>
                    <a:pt x="21568" y="8549"/>
                    <a:pt x="21495" y="7051"/>
                    <a:pt x="21015" y="5655"/>
                  </a:cubicBezTo>
                  <a:cubicBezTo>
                    <a:pt x="20738" y="4852"/>
                    <a:pt x="20331" y="4100"/>
                    <a:pt x="19825" y="3415"/>
                  </a:cubicBezTo>
                  <a:cubicBezTo>
                    <a:pt x="19270" y="2663"/>
                    <a:pt x="18603" y="1999"/>
                    <a:pt x="17832" y="1466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35" name="Shape"/>
            <p:cNvSpPr/>
            <p:nvPr/>
          </p:nvSpPr>
          <p:spPr>
            <a:xfrm flipH="1">
              <a:off x="7404" y="-1"/>
              <a:ext cx="4895656" cy="48631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47" h="21144" extrusionOk="0">
                  <a:moveTo>
                    <a:pt x="17832" y="1466"/>
                  </a:moveTo>
                  <a:cubicBezTo>
                    <a:pt x="16045" y="229"/>
                    <a:pt x="13835" y="-240"/>
                    <a:pt x="11685" y="116"/>
                  </a:cubicBezTo>
                  <a:cubicBezTo>
                    <a:pt x="9573" y="467"/>
                    <a:pt x="7666" y="1590"/>
                    <a:pt x="6370" y="3284"/>
                  </a:cubicBezTo>
                  <a:cubicBezTo>
                    <a:pt x="4600" y="5599"/>
                    <a:pt x="4174" y="8663"/>
                    <a:pt x="5247" y="11367"/>
                  </a:cubicBezTo>
                  <a:cubicBezTo>
                    <a:pt x="5383" y="11702"/>
                    <a:pt x="5347" y="12082"/>
                    <a:pt x="5151" y="12386"/>
                  </a:cubicBezTo>
                  <a:cubicBezTo>
                    <a:pt x="4943" y="12710"/>
                    <a:pt x="4583" y="12905"/>
                    <a:pt x="4196" y="12905"/>
                  </a:cubicBezTo>
                  <a:cubicBezTo>
                    <a:pt x="3147" y="12858"/>
                    <a:pt x="2122" y="13227"/>
                    <a:pt x="1348" y="13930"/>
                  </a:cubicBezTo>
                  <a:cubicBezTo>
                    <a:pt x="439" y="14755"/>
                    <a:pt x="-32" y="15945"/>
                    <a:pt x="1" y="17167"/>
                  </a:cubicBezTo>
                  <a:cubicBezTo>
                    <a:pt x="25" y="18011"/>
                    <a:pt x="290" y="18834"/>
                    <a:pt x="795" y="19514"/>
                  </a:cubicBezTo>
                  <a:cubicBezTo>
                    <a:pt x="1328" y="20233"/>
                    <a:pt x="2094" y="20746"/>
                    <a:pt x="2961" y="20987"/>
                  </a:cubicBezTo>
                  <a:cubicBezTo>
                    <a:pt x="4300" y="21360"/>
                    <a:pt x="5739" y="21062"/>
                    <a:pt x="6804" y="20176"/>
                  </a:cubicBezTo>
                  <a:cubicBezTo>
                    <a:pt x="7732" y="19405"/>
                    <a:pt x="8271" y="18267"/>
                    <a:pt x="8278" y="17066"/>
                  </a:cubicBezTo>
                  <a:cubicBezTo>
                    <a:pt x="8257" y="16718"/>
                    <a:pt x="8404" y="16381"/>
                    <a:pt x="8675" y="16159"/>
                  </a:cubicBezTo>
                  <a:cubicBezTo>
                    <a:pt x="8971" y="15916"/>
                    <a:pt x="9373" y="15843"/>
                    <a:pt x="9737" y="15965"/>
                  </a:cubicBezTo>
                  <a:cubicBezTo>
                    <a:pt x="11580" y="16737"/>
                    <a:pt x="13637" y="16843"/>
                    <a:pt x="15549" y="16264"/>
                  </a:cubicBezTo>
                  <a:cubicBezTo>
                    <a:pt x="17041" y="15812"/>
                    <a:pt x="18379" y="14959"/>
                    <a:pt x="19400" y="13788"/>
                  </a:cubicBezTo>
                  <a:cubicBezTo>
                    <a:pt x="20343" y="12706"/>
                    <a:pt x="20977" y="11395"/>
                    <a:pt x="21268" y="9993"/>
                  </a:cubicBezTo>
                  <a:cubicBezTo>
                    <a:pt x="21568" y="8549"/>
                    <a:pt x="21495" y="7051"/>
                    <a:pt x="21015" y="5655"/>
                  </a:cubicBezTo>
                  <a:cubicBezTo>
                    <a:pt x="20738" y="4852"/>
                    <a:pt x="20331" y="4100"/>
                    <a:pt x="19825" y="3415"/>
                  </a:cubicBezTo>
                  <a:cubicBezTo>
                    <a:pt x="19270" y="2663"/>
                    <a:pt x="18603" y="1999"/>
                    <a:pt x="17832" y="1466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36" name="Shape"/>
            <p:cNvSpPr/>
            <p:nvPr/>
          </p:nvSpPr>
          <p:spPr>
            <a:xfrm rot="10800000">
              <a:off x="5" y="4849413"/>
              <a:ext cx="4895656" cy="48631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47" h="21144" extrusionOk="0">
                  <a:moveTo>
                    <a:pt x="17832" y="1466"/>
                  </a:moveTo>
                  <a:cubicBezTo>
                    <a:pt x="16045" y="229"/>
                    <a:pt x="13835" y="-240"/>
                    <a:pt x="11685" y="116"/>
                  </a:cubicBezTo>
                  <a:cubicBezTo>
                    <a:pt x="9573" y="467"/>
                    <a:pt x="7666" y="1590"/>
                    <a:pt x="6370" y="3284"/>
                  </a:cubicBezTo>
                  <a:cubicBezTo>
                    <a:pt x="4600" y="5599"/>
                    <a:pt x="4174" y="8663"/>
                    <a:pt x="5247" y="11367"/>
                  </a:cubicBezTo>
                  <a:cubicBezTo>
                    <a:pt x="5383" y="11702"/>
                    <a:pt x="5347" y="12082"/>
                    <a:pt x="5151" y="12386"/>
                  </a:cubicBezTo>
                  <a:cubicBezTo>
                    <a:pt x="4943" y="12710"/>
                    <a:pt x="4583" y="12905"/>
                    <a:pt x="4196" y="12905"/>
                  </a:cubicBezTo>
                  <a:cubicBezTo>
                    <a:pt x="3147" y="12858"/>
                    <a:pt x="2122" y="13227"/>
                    <a:pt x="1348" y="13930"/>
                  </a:cubicBezTo>
                  <a:cubicBezTo>
                    <a:pt x="439" y="14755"/>
                    <a:pt x="-32" y="15945"/>
                    <a:pt x="1" y="17167"/>
                  </a:cubicBezTo>
                  <a:cubicBezTo>
                    <a:pt x="25" y="18011"/>
                    <a:pt x="290" y="18834"/>
                    <a:pt x="795" y="19514"/>
                  </a:cubicBezTo>
                  <a:cubicBezTo>
                    <a:pt x="1328" y="20233"/>
                    <a:pt x="2094" y="20746"/>
                    <a:pt x="2961" y="20987"/>
                  </a:cubicBezTo>
                  <a:cubicBezTo>
                    <a:pt x="4300" y="21360"/>
                    <a:pt x="5739" y="21062"/>
                    <a:pt x="6804" y="20176"/>
                  </a:cubicBezTo>
                  <a:cubicBezTo>
                    <a:pt x="7732" y="19405"/>
                    <a:pt x="8271" y="18267"/>
                    <a:pt x="8278" y="17066"/>
                  </a:cubicBezTo>
                  <a:cubicBezTo>
                    <a:pt x="8257" y="16718"/>
                    <a:pt x="8404" y="16381"/>
                    <a:pt x="8675" y="16159"/>
                  </a:cubicBezTo>
                  <a:cubicBezTo>
                    <a:pt x="8971" y="15916"/>
                    <a:pt x="9373" y="15843"/>
                    <a:pt x="9737" y="15965"/>
                  </a:cubicBezTo>
                  <a:cubicBezTo>
                    <a:pt x="11580" y="16737"/>
                    <a:pt x="13637" y="16843"/>
                    <a:pt x="15549" y="16264"/>
                  </a:cubicBezTo>
                  <a:cubicBezTo>
                    <a:pt x="17041" y="15812"/>
                    <a:pt x="18379" y="14959"/>
                    <a:pt x="19400" y="13788"/>
                  </a:cubicBezTo>
                  <a:cubicBezTo>
                    <a:pt x="20343" y="12706"/>
                    <a:pt x="20977" y="11395"/>
                    <a:pt x="21268" y="9993"/>
                  </a:cubicBezTo>
                  <a:cubicBezTo>
                    <a:pt x="21568" y="8549"/>
                    <a:pt x="21495" y="7051"/>
                    <a:pt x="21015" y="5655"/>
                  </a:cubicBezTo>
                  <a:cubicBezTo>
                    <a:pt x="20738" y="4852"/>
                    <a:pt x="20331" y="4100"/>
                    <a:pt x="19825" y="3415"/>
                  </a:cubicBezTo>
                  <a:cubicBezTo>
                    <a:pt x="19270" y="2663"/>
                    <a:pt x="18603" y="1999"/>
                    <a:pt x="17832" y="1466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37" name="Shape"/>
            <p:cNvSpPr/>
            <p:nvPr/>
          </p:nvSpPr>
          <p:spPr>
            <a:xfrm rot="10800000" flipH="1">
              <a:off x="4887926" y="4849413"/>
              <a:ext cx="4895656" cy="48631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47" h="21144" extrusionOk="0">
                  <a:moveTo>
                    <a:pt x="17832" y="1466"/>
                  </a:moveTo>
                  <a:cubicBezTo>
                    <a:pt x="16045" y="229"/>
                    <a:pt x="13835" y="-240"/>
                    <a:pt x="11685" y="116"/>
                  </a:cubicBezTo>
                  <a:cubicBezTo>
                    <a:pt x="9573" y="467"/>
                    <a:pt x="7666" y="1590"/>
                    <a:pt x="6370" y="3284"/>
                  </a:cubicBezTo>
                  <a:cubicBezTo>
                    <a:pt x="4600" y="5599"/>
                    <a:pt x="4174" y="8663"/>
                    <a:pt x="5247" y="11367"/>
                  </a:cubicBezTo>
                  <a:cubicBezTo>
                    <a:pt x="5383" y="11702"/>
                    <a:pt x="5347" y="12082"/>
                    <a:pt x="5151" y="12386"/>
                  </a:cubicBezTo>
                  <a:cubicBezTo>
                    <a:pt x="4943" y="12710"/>
                    <a:pt x="4583" y="12905"/>
                    <a:pt x="4196" y="12905"/>
                  </a:cubicBezTo>
                  <a:cubicBezTo>
                    <a:pt x="3147" y="12858"/>
                    <a:pt x="2122" y="13227"/>
                    <a:pt x="1348" y="13930"/>
                  </a:cubicBezTo>
                  <a:cubicBezTo>
                    <a:pt x="439" y="14755"/>
                    <a:pt x="-32" y="15945"/>
                    <a:pt x="1" y="17167"/>
                  </a:cubicBezTo>
                  <a:cubicBezTo>
                    <a:pt x="25" y="18011"/>
                    <a:pt x="290" y="18834"/>
                    <a:pt x="795" y="19514"/>
                  </a:cubicBezTo>
                  <a:cubicBezTo>
                    <a:pt x="1328" y="20233"/>
                    <a:pt x="2094" y="20746"/>
                    <a:pt x="2961" y="20987"/>
                  </a:cubicBezTo>
                  <a:cubicBezTo>
                    <a:pt x="4300" y="21360"/>
                    <a:pt x="5739" y="21062"/>
                    <a:pt x="6804" y="20176"/>
                  </a:cubicBezTo>
                  <a:cubicBezTo>
                    <a:pt x="7732" y="19405"/>
                    <a:pt x="8271" y="18267"/>
                    <a:pt x="8278" y="17066"/>
                  </a:cubicBezTo>
                  <a:cubicBezTo>
                    <a:pt x="8257" y="16718"/>
                    <a:pt x="8404" y="16381"/>
                    <a:pt x="8675" y="16159"/>
                  </a:cubicBezTo>
                  <a:cubicBezTo>
                    <a:pt x="8971" y="15916"/>
                    <a:pt x="9373" y="15843"/>
                    <a:pt x="9737" y="15965"/>
                  </a:cubicBezTo>
                  <a:cubicBezTo>
                    <a:pt x="11580" y="16737"/>
                    <a:pt x="13637" y="16843"/>
                    <a:pt x="15549" y="16264"/>
                  </a:cubicBezTo>
                  <a:cubicBezTo>
                    <a:pt x="17041" y="15812"/>
                    <a:pt x="18379" y="14959"/>
                    <a:pt x="19400" y="13788"/>
                  </a:cubicBezTo>
                  <a:cubicBezTo>
                    <a:pt x="20343" y="12706"/>
                    <a:pt x="20977" y="11395"/>
                    <a:pt x="21268" y="9993"/>
                  </a:cubicBezTo>
                  <a:cubicBezTo>
                    <a:pt x="21568" y="8549"/>
                    <a:pt x="21495" y="7051"/>
                    <a:pt x="21015" y="5655"/>
                  </a:cubicBezTo>
                  <a:cubicBezTo>
                    <a:pt x="20738" y="4852"/>
                    <a:pt x="20331" y="4100"/>
                    <a:pt x="19825" y="3415"/>
                  </a:cubicBezTo>
                  <a:cubicBezTo>
                    <a:pt x="19270" y="2663"/>
                    <a:pt x="18603" y="1999"/>
                    <a:pt x="17832" y="1466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38" name="Circle"/>
            <p:cNvSpPr/>
            <p:nvPr/>
          </p:nvSpPr>
          <p:spPr>
            <a:xfrm>
              <a:off x="3149314" y="3101349"/>
              <a:ext cx="1628725" cy="1628725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9" name="Circle"/>
            <p:cNvSpPr/>
            <p:nvPr/>
          </p:nvSpPr>
          <p:spPr>
            <a:xfrm>
              <a:off x="273586" y="268159"/>
              <a:ext cx="3288732" cy="3288733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0" name="Circle"/>
            <p:cNvSpPr/>
            <p:nvPr/>
          </p:nvSpPr>
          <p:spPr>
            <a:xfrm>
              <a:off x="5013282" y="3101349"/>
              <a:ext cx="1628725" cy="1628725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1" name="Circle"/>
            <p:cNvSpPr/>
            <p:nvPr/>
          </p:nvSpPr>
          <p:spPr>
            <a:xfrm>
              <a:off x="6225137" y="268159"/>
              <a:ext cx="3288732" cy="3288733"/>
            </a:xfrm>
            <a:prstGeom prst="ellipse">
              <a:avLst/>
            </a:prstGeom>
            <a:solidFill>
              <a:schemeClr val="accent2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2" name="Circle"/>
            <p:cNvSpPr/>
            <p:nvPr/>
          </p:nvSpPr>
          <p:spPr>
            <a:xfrm>
              <a:off x="3149314" y="4996256"/>
              <a:ext cx="1628725" cy="1628725"/>
            </a:xfrm>
            <a:prstGeom prst="ellipse">
              <a:avLst/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3" name="Circle"/>
            <p:cNvSpPr/>
            <p:nvPr/>
          </p:nvSpPr>
          <p:spPr>
            <a:xfrm>
              <a:off x="5013282" y="4996256"/>
              <a:ext cx="1628725" cy="1628725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" name="Circle"/>
            <p:cNvSpPr/>
            <p:nvPr/>
          </p:nvSpPr>
          <p:spPr>
            <a:xfrm>
              <a:off x="265851" y="6169438"/>
              <a:ext cx="3288732" cy="3288733"/>
            </a:xfrm>
            <a:prstGeom prst="ellipse">
              <a:avLst/>
            </a:prstGeom>
            <a:solidFill>
              <a:srgbClr val="535353">
                <a:alpha val="8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5" name="Circle"/>
            <p:cNvSpPr/>
            <p:nvPr/>
          </p:nvSpPr>
          <p:spPr>
            <a:xfrm>
              <a:off x="6236738" y="6181040"/>
              <a:ext cx="3288732" cy="3288732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6" name="Circle"/>
            <p:cNvSpPr/>
            <p:nvPr/>
          </p:nvSpPr>
          <p:spPr>
            <a:xfrm>
              <a:off x="6236738" y="6181040"/>
              <a:ext cx="3288732" cy="3288732"/>
            </a:xfrm>
            <a:prstGeom prst="ellipse">
              <a:avLst/>
            </a:pr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7" name="Circle"/>
            <p:cNvSpPr/>
            <p:nvPr/>
          </p:nvSpPr>
          <p:spPr>
            <a:xfrm>
              <a:off x="265851" y="6169438"/>
              <a:ext cx="3288732" cy="3288733"/>
            </a:xfrm>
            <a:prstGeom prst="ellipse">
              <a:avLst/>
            </a:prstGeom>
            <a:noFill/>
            <a:ln w="25400" cap="flat">
              <a:solidFill>
                <a:srgbClr val="53535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8" name="Circle"/>
            <p:cNvSpPr/>
            <p:nvPr/>
          </p:nvSpPr>
          <p:spPr>
            <a:xfrm>
              <a:off x="273586" y="268159"/>
              <a:ext cx="3288732" cy="3288733"/>
            </a:xfrm>
            <a:prstGeom prst="ellipse">
              <a:avLst/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9" name="Circle"/>
            <p:cNvSpPr/>
            <p:nvPr/>
          </p:nvSpPr>
          <p:spPr>
            <a:xfrm>
              <a:off x="6225138" y="268159"/>
              <a:ext cx="3288732" cy="3288733"/>
            </a:xfrm>
            <a:prstGeom prst="ellipse">
              <a:avLst/>
            </a:pr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5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594003" y="3598211"/>
              <a:ext cx="790146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F</a:t>
              </a:r>
            </a:p>
          </p:txBody>
        </p:sp>
        <p:sp>
          <p:nvSpPr>
            <p:cNvPr id="51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5470672" y="3598211"/>
              <a:ext cx="790146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</a:t>
              </a:r>
            </a:p>
          </p:txBody>
        </p:sp>
        <p:sp>
          <p:nvSpPr>
            <p:cNvPr id="5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581303" y="5480418"/>
              <a:ext cx="790146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C</a:t>
              </a:r>
            </a:p>
          </p:txBody>
        </p:sp>
        <p:sp>
          <p:nvSpPr>
            <p:cNvPr id="5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5445272" y="5493118"/>
              <a:ext cx="790146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E</a:t>
              </a:r>
            </a:p>
          </p:txBody>
        </p:sp>
        <p:grpSp>
          <p:nvGrpSpPr>
            <p:cNvPr id="56" name="Group"/>
            <p:cNvGrpSpPr/>
            <p:nvPr/>
          </p:nvGrpSpPr>
          <p:grpSpPr>
            <a:xfrm>
              <a:off x="589063" y="942867"/>
              <a:ext cx="2657778" cy="1926708"/>
              <a:chOff x="0" y="0"/>
              <a:chExt cx="2657777" cy="1926706"/>
            </a:xfrm>
          </p:grpSpPr>
          <p:sp>
            <p:nvSpPr>
              <p:cNvPr id="54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469899"/>
                <a:ext cx="2657777" cy="1456807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2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Are project outcomes delivering on business expectation?</a:t>
                </a:r>
              </a:p>
            </p:txBody>
          </p:sp>
          <p:sp>
            <p:nvSpPr>
              <p:cNvPr id="55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0"/>
                <a:ext cx="2657777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500">
                    <a:solidFill>
                      <a:srgbClr val="F7F5F6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Financial</a:t>
                </a:r>
              </a:p>
            </p:txBody>
          </p:sp>
        </p:grpSp>
        <p:grpSp>
          <p:nvGrpSpPr>
            <p:cNvPr id="59" name="Group"/>
            <p:cNvGrpSpPr/>
            <p:nvPr/>
          </p:nvGrpSpPr>
          <p:grpSpPr>
            <a:xfrm>
              <a:off x="6552216" y="1125125"/>
              <a:ext cx="2662744" cy="1600855"/>
              <a:chOff x="0" y="0"/>
              <a:chExt cx="2662743" cy="1600853"/>
            </a:xfrm>
          </p:grpSpPr>
          <p:sp>
            <p:nvSpPr>
              <p:cNvPr id="57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482599"/>
                <a:ext cx="2657777" cy="111825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2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 dirty="0">
                    <a:solidFill>
                      <a:schemeClr val="bg1"/>
                    </a:solidFill>
                  </a:rPr>
                  <a:t>Are we continuously improving our work processes?</a:t>
                </a:r>
              </a:p>
            </p:txBody>
          </p:sp>
          <p:sp>
            <p:nvSpPr>
              <p:cNvPr id="58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4965" y="0"/>
                <a:ext cx="2657778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500">
                    <a:solidFill>
                      <a:srgbClr val="F7F5F6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Process</a:t>
                </a:r>
              </a:p>
            </p:txBody>
          </p:sp>
        </p:grpSp>
        <p:grpSp>
          <p:nvGrpSpPr>
            <p:cNvPr id="62" name="Group"/>
            <p:cNvGrpSpPr/>
            <p:nvPr/>
          </p:nvGrpSpPr>
          <p:grpSpPr>
            <a:xfrm>
              <a:off x="6552216" y="6825315"/>
              <a:ext cx="2662744" cy="1960588"/>
              <a:chOff x="0" y="0"/>
              <a:chExt cx="2662743" cy="1960587"/>
            </a:xfrm>
          </p:grpSpPr>
          <p:sp>
            <p:nvSpPr>
              <p:cNvPr id="60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503779"/>
                <a:ext cx="2657777" cy="1456808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2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Are we delivering on cost schedule, quality, reliability and safety?</a:t>
                </a:r>
              </a:p>
            </p:txBody>
          </p:sp>
          <p:sp>
            <p:nvSpPr>
              <p:cNvPr id="61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4965" y="0"/>
                <a:ext cx="2657778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500">
                    <a:solidFill>
                      <a:srgbClr val="F7F5F6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Execution</a:t>
                </a:r>
              </a:p>
            </p:txBody>
          </p:sp>
        </p:grpSp>
        <p:grpSp>
          <p:nvGrpSpPr>
            <p:cNvPr id="65" name="Group"/>
            <p:cNvGrpSpPr/>
            <p:nvPr/>
          </p:nvGrpSpPr>
          <p:grpSpPr>
            <a:xfrm>
              <a:off x="589063" y="6825315"/>
              <a:ext cx="2669378" cy="1960588"/>
              <a:chOff x="0" y="0"/>
              <a:chExt cx="2669377" cy="1960587"/>
            </a:xfrm>
          </p:grpSpPr>
          <p:sp>
            <p:nvSpPr>
              <p:cNvPr id="63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503779"/>
                <a:ext cx="2657777" cy="1456808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2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Are we meeting customer and stakeholder expectation?</a:t>
                </a:r>
              </a:p>
            </p:txBody>
          </p:sp>
          <p:sp>
            <p:nvSpPr>
              <p:cNvPr id="64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11600" y="0"/>
                <a:ext cx="2657777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500">
                    <a:solidFill>
                      <a:srgbClr val="F7F5F6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Customer</a:t>
                </a:r>
              </a:p>
            </p:txBody>
          </p:sp>
        </p:grpSp>
      </p:grpSp>
      <p:grpSp>
        <p:nvGrpSpPr>
          <p:cNvPr id="80" name="Group"/>
          <p:cNvGrpSpPr/>
          <p:nvPr/>
        </p:nvGrpSpPr>
        <p:grpSpPr>
          <a:xfrm>
            <a:off x="13568013" y="2071426"/>
            <a:ext cx="9340269" cy="9659077"/>
            <a:chOff x="0" y="0"/>
            <a:chExt cx="9340268" cy="9659075"/>
          </a:xfrm>
        </p:grpSpPr>
        <p:sp>
          <p:nvSpPr>
            <p:cNvPr id="67" name="Venn diagram"/>
            <p:cNvSpPr txBox="1"/>
            <p:nvPr/>
          </p:nvSpPr>
          <p:spPr>
            <a:xfrm>
              <a:off x="242996" y="0"/>
              <a:ext cx="7642585" cy="15183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Project Measurement Selection KPI Objectives</a:t>
              </a:r>
            </a:p>
          </p:txBody>
        </p:sp>
        <p:grpSp>
          <p:nvGrpSpPr>
            <p:cNvPr id="70" name="Group"/>
            <p:cNvGrpSpPr/>
            <p:nvPr/>
          </p:nvGrpSpPr>
          <p:grpSpPr>
            <a:xfrm>
              <a:off x="0" y="1861037"/>
              <a:ext cx="9340268" cy="1751920"/>
              <a:chOff x="0" y="0"/>
              <a:chExt cx="9340267" cy="1751918"/>
            </a:xfrm>
          </p:grpSpPr>
          <p:sp>
            <p:nvSpPr>
              <p:cNvPr id="68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507318"/>
                <a:ext cx="9340268" cy="1244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 marL="250657" indent="-250657" algn="l">
                  <a:buClr>
                    <a:schemeClr val="accent1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tx2"/>
                    </a:solidFill>
                  </a:rPr>
                  <a:t>Report ROI, NPV, IRR and payback period of each project</a:t>
                </a:r>
              </a:p>
              <a:p>
                <a:pPr marL="250657" indent="-250657" algn="l">
                  <a:buClr>
                    <a:schemeClr val="accent1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tx2"/>
                    </a:solidFill>
                  </a:rPr>
                  <a:t>Report net operation margins</a:t>
                </a:r>
              </a:p>
              <a:p>
                <a:pPr marL="250657" indent="-250657" algn="l">
                  <a:buClr>
                    <a:schemeClr val="accent1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tx2"/>
                    </a:solidFill>
                  </a:rPr>
                  <a:t>Utilization of assets</a:t>
                </a:r>
              </a:p>
            </p:txBody>
          </p:sp>
          <p:sp>
            <p:nvSpPr>
              <p:cNvPr id="69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244776" y="0"/>
                <a:ext cx="2657778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chemeClr val="accent1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t>Financial</a:t>
                </a:r>
              </a:p>
            </p:txBody>
          </p:sp>
        </p:grpSp>
        <p:grpSp>
          <p:nvGrpSpPr>
            <p:cNvPr id="73" name="Group"/>
            <p:cNvGrpSpPr/>
            <p:nvPr/>
          </p:nvGrpSpPr>
          <p:grpSpPr>
            <a:xfrm>
              <a:off x="0" y="3893026"/>
              <a:ext cx="9340268" cy="1726826"/>
              <a:chOff x="0" y="0"/>
              <a:chExt cx="9340267" cy="1726824"/>
            </a:xfrm>
          </p:grpSpPr>
          <p:sp>
            <p:nvSpPr>
              <p:cNvPr id="71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482224"/>
                <a:ext cx="9340268" cy="1244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 marL="228600" indent="-228600" algn="l">
                  <a:buClr>
                    <a:schemeClr val="accent2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Maintain timing of approval sign-offs</a:t>
                </a:r>
              </a:p>
              <a:p>
                <a:pPr marL="228600" indent="-228600" algn="l">
                  <a:buClr>
                    <a:schemeClr val="accent2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Maintain scope change control processes</a:t>
                </a:r>
              </a:p>
              <a:p>
                <a:pPr marL="228600" indent="-228600" algn="l">
                  <a:buClr>
                    <a:schemeClr val="accent2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Maintain timely production of management reports</a:t>
                </a:r>
              </a:p>
            </p:txBody>
          </p:sp>
          <p:sp>
            <p:nvSpPr>
              <p:cNvPr id="72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244776" y="0"/>
                <a:ext cx="2657778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chemeClr val="accent2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t>Process</a:t>
                </a:r>
              </a:p>
            </p:txBody>
          </p:sp>
        </p:grpSp>
        <p:grpSp>
          <p:nvGrpSpPr>
            <p:cNvPr id="76" name="Group"/>
            <p:cNvGrpSpPr/>
            <p:nvPr/>
          </p:nvGrpSpPr>
          <p:grpSpPr>
            <a:xfrm>
              <a:off x="0" y="5909383"/>
              <a:ext cx="9340268" cy="1732995"/>
              <a:chOff x="0" y="0"/>
              <a:chExt cx="9340267" cy="1732993"/>
            </a:xfrm>
          </p:grpSpPr>
          <p:sp>
            <p:nvSpPr>
              <p:cNvPr id="74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488393"/>
                <a:ext cx="9340268" cy="1244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 marL="228600" indent="-228600" algn="l">
                  <a:buClr>
                    <a:schemeClr val="accent3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Minimise schedule, budget, quality and scope variances</a:t>
                </a:r>
              </a:p>
              <a:p>
                <a:pPr marL="228600" indent="-228600" algn="l">
                  <a:buClr>
                    <a:schemeClr val="accent3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Minimise safety and environmental incidents</a:t>
                </a:r>
              </a:p>
              <a:p>
                <a:pPr marL="228600" indent="-228600" algn="l">
                  <a:buClr>
                    <a:schemeClr val="accent3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Reduce time to respond to project issues</a:t>
                </a:r>
              </a:p>
            </p:txBody>
          </p:sp>
          <p:sp>
            <p:nvSpPr>
              <p:cNvPr id="75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244776" y="0"/>
                <a:ext cx="2657778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chemeClr val="accent3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t>Execution</a:t>
                </a:r>
              </a:p>
            </p:txBody>
          </p:sp>
        </p:grpSp>
        <p:grpSp>
          <p:nvGrpSpPr>
            <p:cNvPr id="79" name="Group"/>
            <p:cNvGrpSpPr/>
            <p:nvPr/>
          </p:nvGrpSpPr>
          <p:grpSpPr>
            <a:xfrm>
              <a:off x="0" y="7931568"/>
              <a:ext cx="9340268" cy="1727507"/>
              <a:chOff x="0" y="0"/>
              <a:chExt cx="9340267" cy="1727506"/>
            </a:xfrm>
          </p:grpSpPr>
          <p:sp>
            <p:nvSpPr>
              <p:cNvPr id="77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482906"/>
                <a:ext cx="9340268" cy="1244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 marL="228600" indent="-228600" algn="l">
                  <a:buClr>
                    <a:srgbClr val="535353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Keep promises made to customers, employees and stakeholders</a:t>
                </a:r>
              </a:p>
              <a:p>
                <a:pPr marL="228600" indent="-228600" algn="l">
                  <a:buClr>
                    <a:srgbClr val="535353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Protect company image and reputation</a:t>
                </a:r>
              </a:p>
              <a:p>
                <a:pPr marL="228600" indent="-228600" algn="l">
                  <a:buClr>
                    <a:srgbClr val="535353"/>
                  </a:buClr>
                  <a:buSzPct val="100000"/>
                  <a:buChar char="-"/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tx2"/>
                    </a:solidFill>
                  </a:rPr>
                  <a:t>Improve customer satisfaction ratings</a:t>
                </a:r>
              </a:p>
            </p:txBody>
          </p:sp>
          <p:sp>
            <p:nvSpPr>
              <p:cNvPr id="78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244776" y="0"/>
                <a:ext cx="2657778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535353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rPr dirty="0">
                    <a:solidFill>
                      <a:schemeClr val="tx1"/>
                    </a:solidFill>
                  </a:rPr>
                  <a:t>Customer</a:t>
                </a:r>
              </a:p>
            </p:txBody>
          </p:sp>
        </p:grpSp>
      </p:grpSp>
    </p:spTree>
  </p:cSld>
  <p:clrMapOvr>
    <a:masterClrMapping/>
  </p:clrMapOvr>
  <p:transition spd="med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9" name="Venn diagram"/>
          <p:cNvSpPr txBox="1"/>
          <p:nvPr/>
        </p:nvSpPr>
        <p:spPr>
          <a:xfrm>
            <a:off x="1574604" y="1748593"/>
            <a:ext cx="11856026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Project KPI Dashboard Template</a:t>
            </a:r>
          </a:p>
        </p:txBody>
      </p:sp>
      <p:sp>
        <p:nvSpPr>
          <p:cNvPr id="700" name="Rounded Rectangle"/>
          <p:cNvSpPr/>
          <p:nvPr/>
        </p:nvSpPr>
        <p:spPr>
          <a:xfrm>
            <a:off x="12219030" y="3189071"/>
            <a:ext cx="10504720" cy="6538046"/>
          </a:xfrm>
          <a:prstGeom prst="roundRect">
            <a:avLst>
              <a:gd name="adj" fmla="val 2914"/>
            </a:avLst>
          </a:prstGeom>
          <a:solidFill>
            <a:srgbClr val="F7F5F6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01" name="Rounded Rectangle"/>
          <p:cNvSpPr/>
          <p:nvPr/>
        </p:nvSpPr>
        <p:spPr>
          <a:xfrm>
            <a:off x="12219030" y="9837750"/>
            <a:ext cx="10504720" cy="21107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99" y="21600"/>
                </a:moveTo>
                <a:lnTo>
                  <a:pt x="21001" y="21600"/>
                </a:lnTo>
                <a:cubicBezTo>
                  <a:pt x="21177" y="21600"/>
                  <a:pt x="21282" y="21600"/>
                  <a:pt x="21353" y="21454"/>
                </a:cubicBezTo>
                <a:cubicBezTo>
                  <a:pt x="21454" y="21270"/>
                  <a:pt x="21534" y="20873"/>
                  <a:pt x="21571" y="20369"/>
                </a:cubicBezTo>
                <a:cubicBezTo>
                  <a:pt x="21600" y="20019"/>
                  <a:pt x="21600" y="19494"/>
                  <a:pt x="21600" y="18620"/>
                </a:cubicBezTo>
                <a:lnTo>
                  <a:pt x="21600" y="2980"/>
                </a:lnTo>
                <a:cubicBezTo>
                  <a:pt x="21600" y="2106"/>
                  <a:pt x="21600" y="1581"/>
                  <a:pt x="21571" y="1231"/>
                </a:cubicBezTo>
                <a:cubicBezTo>
                  <a:pt x="21534" y="727"/>
                  <a:pt x="21454" y="330"/>
                  <a:pt x="21353" y="146"/>
                </a:cubicBezTo>
                <a:cubicBezTo>
                  <a:pt x="21282" y="0"/>
                  <a:pt x="21177" y="0"/>
                  <a:pt x="21001" y="0"/>
                </a:cubicBezTo>
                <a:lnTo>
                  <a:pt x="599" y="0"/>
                </a:lnTo>
                <a:cubicBezTo>
                  <a:pt x="423" y="0"/>
                  <a:pt x="318" y="0"/>
                  <a:pt x="247" y="146"/>
                </a:cubicBezTo>
                <a:cubicBezTo>
                  <a:pt x="146" y="330"/>
                  <a:pt x="66" y="727"/>
                  <a:pt x="29" y="1231"/>
                </a:cubicBezTo>
                <a:cubicBezTo>
                  <a:pt x="0" y="1581"/>
                  <a:pt x="0" y="2106"/>
                  <a:pt x="0" y="2980"/>
                </a:cubicBezTo>
                <a:lnTo>
                  <a:pt x="0" y="18620"/>
                </a:lnTo>
                <a:cubicBezTo>
                  <a:pt x="0" y="19494"/>
                  <a:pt x="0" y="20019"/>
                  <a:pt x="29" y="20369"/>
                </a:cubicBezTo>
                <a:cubicBezTo>
                  <a:pt x="66" y="20873"/>
                  <a:pt x="146" y="21270"/>
                  <a:pt x="247" y="21454"/>
                </a:cubicBezTo>
                <a:cubicBezTo>
                  <a:pt x="318" y="21600"/>
                  <a:pt x="423" y="21600"/>
                  <a:pt x="599" y="21600"/>
                </a:cubicBezTo>
                <a:close/>
              </a:path>
            </a:pathLst>
          </a:custGeom>
          <a:solidFill>
            <a:srgbClr val="F7F5F6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02" name="Rounded Rectangle"/>
          <p:cNvSpPr/>
          <p:nvPr/>
        </p:nvSpPr>
        <p:spPr>
          <a:xfrm>
            <a:off x="1604623" y="3182567"/>
            <a:ext cx="10504721" cy="21107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99" y="21600"/>
                </a:moveTo>
                <a:lnTo>
                  <a:pt x="21001" y="21600"/>
                </a:lnTo>
                <a:cubicBezTo>
                  <a:pt x="21177" y="21600"/>
                  <a:pt x="21282" y="21600"/>
                  <a:pt x="21353" y="21454"/>
                </a:cubicBezTo>
                <a:cubicBezTo>
                  <a:pt x="21454" y="21270"/>
                  <a:pt x="21534" y="20873"/>
                  <a:pt x="21571" y="20369"/>
                </a:cubicBezTo>
                <a:cubicBezTo>
                  <a:pt x="21600" y="20019"/>
                  <a:pt x="21600" y="19494"/>
                  <a:pt x="21600" y="18620"/>
                </a:cubicBezTo>
                <a:lnTo>
                  <a:pt x="21600" y="2980"/>
                </a:lnTo>
                <a:cubicBezTo>
                  <a:pt x="21600" y="2106"/>
                  <a:pt x="21600" y="1581"/>
                  <a:pt x="21571" y="1231"/>
                </a:cubicBezTo>
                <a:cubicBezTo>
                  <a:pt x="21534" y="727"/>
                  <a:pt x="21454" y="330"/>
                  <a:pt x="21353" y="146"/>
                </a:cubicBezTo>
                <a:cubicBezTo>
                  <a:pt x="21282" y="0"/>
                  <a:pt x="21177" y="0"/>
                  <a:pt x="21001" y="0"/>
                </a:cubicBezTo>
                <a:lnTo>
                  <a:pt x="599" y="0"/>
                </a:lnTo>
                <a:cubicBezTo>
                  <a:pt x="423" y="0"/>
                  <a:pt x="318" y="0"/>
                  <a:pt x="247" y="146"/>
                </a:cubicBezTo>
                <a:cubicBezTo>
                  <a:pt x="146" y="330"/>
                  <a:pt x="66" y="727"/>
                  <a:pt x="29" y="1231"/>
                </a:cubicBezTo>
                <a:cubicBezTo>
                  <a:pt x="0" y="1581"/>
                  <a:pt x="0" y="2106"/>
                  <a:pt x="0" y="2980"/>
                </a:cubicBezTo>
                <a:lnTo>
                  <a:pt x="0" y="18620"/>
                </a:lnTo>
                <a:cubicBezTo>
                  <a:pt x="0" y="19494"/>
                  <a:pt x="0" y="20019"/>
                  <a:pt x="29" y="20369"/>
                </a:cubicBezTo>
                <a:cubicBezTo>
                  <a:pt x="66" y="20873"/>
                  <a:pt x="146" y="21270"/>
                  <a:pt x="247" y="21454"/>
                </a:cubicBezTo>
                <a:cubicBezTo>
                  <a:pt x="318" y="21600"/>
                  <a:pt x="423" y="21600"/>
                  <a:pt x="599" y="21600"/>
                </a:cubicBezTo>
                <a:close/>
              </a:path>
            </a:pathLst>
          </a:custGeom>
          <a:solidFill>
            <a:srgbClr val="F7F5F6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03" name="Rounded Rectangle"/>
          <p:cNvSpPr/>
          <p:nvPr/>
        </p:nvSpPr>
        <p:spPr>
          <a:xfrm>
            <a:off x="1604623" y="5407269"/>
            <a:ext cx="10504721" cy="6535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99" y="21600"/>
                </a:moveTo>
                <a:lnTo>
                  <a:pt x="21001" y="21600"/>
                </a:lnTo>
                <a:cubicBezTo>
                  <a:pt x="21177" y="21600"/>
                  <a:pt x="21282" y="21600"/>
                  <a:pt x="21353" y="21553"/>
                </a:cubicBezTo>
                <a:cubicBezTo>
                  <a:pt x="21454" y="21494"/>
                  <a:pt x="21534" y="21365"/>
                  <a:pt x="21571" y="21202"/>
                </a:cubicBezTo>
                <a:cubicBezTo>
                  <a:pt x="21600" y="21089"/>
                  <a:pt x="21600" y="20920"/>
                  <a:pt x="21600" y="20638"/>
                </a:cubicBezTo>
                <a:lnTo>
                  <a:pt x="21600" y="962"/>
                </a:lnTo>
                <a:cubicBezTo>
                  <a:pt x="21600" y="680"/>
                  <a:pt x="21600" y="511"/>
                  <a:pt x="21571" y="398"/>
                </a:cubicBezTo>
                <a:cubicBezTo>
                  <a:pt x="21534" y="235"/>
                  <a:pt x="21454" y="106"/>
                  <a:pt x="21353" y="47"/>
                </a:cubicBezTo>
                <a:cubicBezTo>
                  <a:pt x="21282" y="0"/>
                  <a:pt x="21177" y="0"/>
                  <a:pt x="21001" y="0"/>
                </a:cubicBezTo>
                <a:lnTo>
                  <a:pt x="599" y="0"/>
                </a:lnTo>
                <a:cubicBezTo>
                  <a:pt x="423" y="0"/>
                  <a:pt x="318" y="0"/>
                  <a:pt x="247" y="47"/>
                </a:cubicBezTo>
                <a:cubicBezTo>
                  <a:pt x="146" y="106"/>
                  <a:pt x="66" y="235"/>
                  <a:pt x="29" y="398"/>
                </a:cubicBezTo>
                <a:cubicBezTo>
                  <a:pt x="0" y="511"/>
                  <a:pt x="0" y="680"/>
                  <a:pt x="0" y="962"/>
                </a:cubicBezTo>
                <a:lnTo>
                  <a:pt x="0" y="20638"/>
                </a:lnTo>
                <a:cubicBezTo>
                  <a:pt x="0" y="20920"/>
                  <a:pt x="0" y="21089"/>
                  <a:pt x="29" y="21202"/>
                </a:cubicBezTo>
                <a:cubicBezTo>
                  <a:pt x="66" y="21365"/>
                  <a:pt x="146" y="21494"/>
                  <a:pt x="247" y="21553"/>
                </a:cubicBezTo>
                <a:cubicBezTo>
                  <a:pt x="318" y="21600"/>
                  <a:pt x="423" y="21600"/>
                  <a:pt x="599" y="21600"/>
                </a:cubicBezTo>
                <a:close/>
              </a:path>
            </a:pathLst>
          </a:custGeom>
          <a:solidFill>
            <a:srgbClr val="F7F5F6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04" name="Line"/>
          <p:cNvSpPr/>
          <p:nvPr/>
        </p:nvSpPr>
        <p:spPr>
          <a:xfrm flipV="1">
            <a:off x="12337000" y="5354810"/>
            <a:ext cx="10235562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graphicFrame>
        <p:nvGraphicFramePr>
          <p:cNvPr id="705" name="Table"/>
          <p:cNvGraphicFramePr/>
          <p:nvPr/>
        </p:nvGraphicFramePr>
        <p:xfrm>
          <a:off x="12750651" y="6400221"/>
          <a:ext cx="9352188" cy="278714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15586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5586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586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5586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5586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5586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M1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M2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M3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M4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M5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M6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7428"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defRPr>
                      </a:pPr>
                      <a:endParaRPr/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pSp>
        <p:nvGrpSpPr>
          <p:cNvPr id="708" name="Group"/>
          <p:cNvGrpSpPr/>
          <p:nvPr/>
        </p:nvGrpSpPr>
        <p:grpSpPr>
          <a:xfrm>
            <a:off x="15851313" y="7085631"/>
            <a:ext cx="3810001" cy="254001"/>
            <a:chOff x="0" y="0"/>
            <a:chExt cx="3810000" cy="254000"/>
          </a:xfrm>
        </p:grpSpPr>
        <p:sp>
          <p:nvSpPr>
            <p:cNvPr id="706" name="Rounded Rectangle"/>
            <p:cNvSpPr/>
            <p:nvPr/>
          </p:nvSpPr>
          <p:spPr>
            <a:xfrm>
              <a:off x="0" y="0"/>
              <a:ext cx="3810000" cy="254000"/>
            </a:xfrm>
            <a:prstGeom prst="roundRect">
              <a:avLst>
                <a:gd name="adj" fmla="val 27581"/>
              </a:avLst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707" name="Rounded Rectangle"/>
            <p:cNvSpPr/>
            <p:nvPr/>
          </p:nvSpPr>
          <p:spPr>
            <a:xfrm>
              <a:off x="0" y="0"/>
              <a:ext cx="3810000" cy="254000"/>
            </a:xfrm>
            <a:prstGeom prst="roundRect">
              <a:avLst>
                <a:gd name="adj" fmla="val 27581"/>
              </a:avLst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grpSp>
        <p:nvGrpSpPr>
          <p:cNvPr id="715" name="Group"/>
          <p:cNvGrpSpPr/>
          <p:nvPr/>
        </p:nvGrpSpPr>
        <p:grpSpPr>
          <a:xfrm>
            <a:off x="18850901" y="7648501"/>
            <a:ext cx="1998135" cy="254001"/>
            <a:chOff x="0" y="0"/>
            <a:chExt cx="1998133" cy="254000"/>
          </a:xfrm>
        </p:grpSpPr>
        <p:grpSp>
          <p:nvGrpSpPr>
            <p:cNvPr id="711" name="Group"/>
            <p:cNvGrpSpPr/>
            <p:nvPr/>
          </p:nvGrpSpPr>
          <p:grpSpPr>
            <a:xfrm>
              <a:off x="0" y="0"/>
              <a:ext cx="635000" cy="254000"/>
              <a:chOff x="0" y="0"/>
              <a:chExt cx="635000" cy="254000"/>
            </a:xfrm>
          </p:grpSpPr>
          <p:sp>
            <p:nvSpPr>
              <p:cNvPr id="709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710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2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714" name="Group"/>
            <p:cNvGrpSpPr/>
            <p:nvPr/>
          </p:nvGrpSpPr>
          <p:grpSpPr>
            <a:xfrm>
              <a:off x="1363133" y="0"/>
              <a:ext cx="635001" cy="254000"/>
              <a:chOff x="0" y="0"/>
              <a:chExt cx="635000" cy="254000"/>
            </a:xfrm>
          </p:grpSpPr>
          <p:sp>
            <p:nvSpPr>
              <p:cNvPr id="712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713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2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</p:grpSp>
      <p:grpSp>
        <p:nvGrpSpPr>
          <p:cNvPr id="722" name="Group"/>
          <p:cNvGrpSpPr/>
          <p:nvPr/>
        </p:nvGrpSpPr>
        <p:grpSpPr>
          <a:xfrm>
            <a:off x="13142977" y="8211371"/>
            <a:ext cx="6193747" cy="254001"/>
            <a:chOff x="0" y="0"/>
            <a:chExt cx="6193745" cy="254000"/>
          </a:xfrm>
        </p:grpSpPr>
        <p:grpSp>
          <p:nvGrpSpPr>
            <p:cNvPr id="718" name="Group"/>
            <p:cNvGrpSpPr/>
            <p:nvPr/>
          </p:nvGrpSpPr>
          <p:grpSpPr>
            <a:xfrm>
              <a:off x="5558745" y="0"/>
              <a:ext cx="635001" cy="254000"/>
              <a:chOff x="0" y="0"/>
              <a:chExt cx="635000" cy="254000"/>
            </a:xfrm>
          </p:grpSpPr>
          <p:sp>
            <p:nvSpPr>
              <p:cNvPr id="716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717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721" name="Group"/>
            <p:cNvGrpSpPr/>
            <p:nvPr/>
          </p:nvGrpSpPr>
          <p:grpSpPr>
            <a:xfrm>
              <a:off x="0" y="0"/>
              <a:ext cx="3810000" cy="254000"/>
              <a:chOff x="0" y="0"/>
              <a:chExt cx="3810000" cy="254000"/>
            </a:xfrm>
          </p:grpSpPr>
          <p:sp>
            <p:nvSpPr>
              <p:cNvPr id="719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720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chemeClr val="accent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</p:grpSp>
      <p:grpSp>
        <p:nvGrpSpPr>
          <p:cNvPr id="729" name="Group"/>
          <p:cNvGrpSpPr/>
          <p:nvPr/>
        </p:nvGrpSpPr>
        <p:grpSpPr>
          <a:xfrm>
            <a:off x="17360210" y="8774241"/>
            <a:ext cx="4558921" cy="254001"/>
            <a:chOff x="0" y="0"/>
            <a:chExt cx="4558920" cy="254000"/>
          </a:xfrm>
        </p:grpSpPr>
        <p:grpSp>
          <p:nvGrpSpPr>
            <p:cNvPr id="725" name="Group"/>
            <p:cNvGrpSpPr/>
            <p:nvPr/>
          </p:nvGrpSpPr>
          <p:grpSpPr>
            <a:xfrm>
              <a:off x="748920" y="0"/>
              <a:ext cx="3810001" cy="254000"/>
              <a:chOff x="0" y="0"/>
              <a:chExt cx="3810000" cy="254000"/>
            </a:xfrm>
          </p:grpSpPr>
          <p:sp>
            <p:nvSpPr>
              <p:cNvPr id="723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solidFill>
                <a:srgbClr val="535353">
                  <a:alpha val="8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724" name="Rounded Rectangle"/>
              <p:cNvSpPr/>
              <p:nvPr/>
            </p:nvSpPr>
            <p:spPr>
              <a:xfrm>
                <a:off x="0" y="0"/>
                <a:ext cx="3810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rgbClr val="53535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728" name="Group"/>
            <p:cNvGrpSpPr/>
            <p:nvPr/>
          </p:nvGrpSpPr>
          <p:grpSpPr>
            <a:xfrm>
              <a:off x="0" y="0"/>
              <a:ext cx="635000" cy="254000"/>
              <a:chOff x="0" y="0"/>
              <a:chExt cx="635000" cy="254000"/>
            </a:xfrm>
          </p:grpSpPr>
          <p:sp>
            <p:nvSpPr>
              <p:cNvPr id="726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solidFill>
                <a:srgbClr val="535353">
                  <a:alpha val="8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727" name="Rounded Rectangle"/>
              <p:cNvSpPr/>
              <p:nvPr/>
            </p:nvSpPr>
            <p:spPr>
              <a:xfrm>
                <a:off x="0" y="0"/>
                <a:ext cx="635000" cy="254000"/>
              </a:xfrm>
              <a:prstGeom prst="roundRect">
                <a:avLst>
                  <a:gd name="adj" fmla="val 27581"/>
                </a:avLst>
              </a:prstGeom>
              <a:noFill/>
              <a:ln w="25400" cap="flat">
                <a:solidFill>
                  <a:srgbClr val="53535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</p:grpSp>
      </p:grpSp>
      <p:sp>
        <p:nvSpPr>
          <p:cNvPr id="73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709418" y="5607667"/>
            <a:ext cx="279341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6 Month</a:t>
            </a:r>
          </a:p>
        </p:txBody>
      </p:sp>
      <p:sp>
        <p:nvSpPr>
          <p:cNvPr id="731" name="Graphic 65"/>
          <p:cNvSpPr/>
          <p:nvPr/>
        </p:nvSpPr>
        <p:spPr>
          <a:xfrm>
            <a:off x="17282397" y="3517329"/>
            <a:ext cx="338006" cy="4445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020" y="9684"/>
                </a:moveTo>
                <a:lnTo>
                  <a:pt x="14609" y="6021"/>
                </a:lnTo>
                <a:cubicBezTo>
                  <a:pt x="14569" y="5997"/>
                  <a:pt x="14499" y="5942"/>
                  <a:pt x="14499" y="5850"/>
                </a:cubicBezTo>
                <a:cubicBezTo>
                  <a:pt x="14499" y="5758"/>
                  <a:pt x="14569" y="5703"/>
                  <a:pt x="14593" y="5687"/>
                </a:cubicBezTo>
                <a:lnTo>
                  <a:pt x="21021" y="2015"/>
                </a:lnTo>
                <a:cubicBezTo>
                  <a:pt x="21389" y="1804"/>
                  <a:pt x="21600" y="1480"/>
                  <a:pt x="21600" y="1124"/>
                </a:cubicBezTo>
                <a:cubicBezTo>
                  <a:pt x="21600" y="505"/>
                  <a:pt x="20936" y="0"/>
                  <a:pt x="20121" y="0"/>
                </a:cubicBezTo>
                <a:lnTo>
                  <a:pt x="1183" y="0"/>
                </a:lnTo>
                <a:cubicBezTo>
                  <a:pt x="529" y="0"/>
                  <a:pt x="0" y="403"/>
                  <a:pt x="0" y="900"/>
                </a:cubicBezTo>
                <a:lnTo>
                  <a:pt x="0" y="20700"/>
                </a:lnTo>
                <a:cubicBezTo>
                  <a:pt x="0" y="21197"/>
                  <a:pt x="529" y="21600"/>
                  <a:pt x="1183" y="21600"/>
                </a:cubicBezTo>
                <a:cubicBezTo>
                  <a:pt x="1838" y="21600"/>
                  <a:pt x="2367" y="21197"/>
                  <a:pt x="2367" y="20700"/>
                </a:cubicBezTo>
                <a:lnTo>
                  <a:pt x="2367" y="11700"/>
                </a:lnTo>
                <a:lnTo>
                  <a:pt x="20121" y="11700"/>
                </a:lnTo>
                <a:cubicBezTo>
                  <a:pt x="20936" y="11700"/>
                  <a:pt x="21600" y="11195"/>
                  <a:pt x="21600" y="10575"/>
                </a:cubicBezTo>
                <a:cubicBezTo>
                  <a:pt x="21600" y="10219"/>
                  <a:pt x="21388" y="9895"/>
                  <a:pt x="21020" y="9684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732" name="Graphic 117"/>
          <p:cNvSpPr/>
          <p:nvPr/>
        </p:nvSpPr>
        <p:spPr>
          <a:xfrm>
            <a:off x="14030228" y="3517329"/>
            <a:ext cx="462935" cy="4445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30" h="21524" extrusionOk="0">
                <a:moveTo>
                  <a:pt x="21374" y="8133"/>
                </a:moveTo>
                <a:cubicBezTo>
                  <a:pt x="21233" y="7678"/>
                  <a:pt x="20848" y="7356"/>
                  <a:pt x="20394" y="7313"/>
                </a:cubicBezTo>
                <a:lnTo>
                  <a:pt x="14208" y="6724"/>
                </a:lnTo>
                <a:lnTo>
                  <a:pt x="11763" y="725"/>
                </a:lnTo>
                <a:cubicBezTo>
                  <a:pt x="11583" y="284"/>
                  <a:pt x="11172" y="0"/>
                  <a:pt x="10715" y="0"/>
                </a:cubicBezTo>
                <a:cubicBezTo>
                  <a:pt x="10258" y="0"/>
                  <a:pt x="9847" y="284"/>
                  <a:pt x="9668" y="725"/>
                </a:cubicBezTo>
                <a:lnTo>
                  <a:pt x="7223" y="6724"/>
                </a:lnTo>
                <a:lnTo>
                  <a:pt x="1036" y="7313"/>
                </a:lnTo>
                <a:cubicBezTo>
                  <a:pt x="582" y="7357"/>
                  <a:pt x="198" y="7679"/>
                  <a:pt x="56" y="8133"/>
                </a:cubicBezTo>
                <a:cubicBezTo>
                  <a:pt x="-85" y="8588"/>
                  <a:pt x="45" y="9086"/>
                  <a:pt x="388" y="9402"/>
                </a:cubicBezTo>
                <a:lnTo>
                  <a:pt x="5065" y="13699"/>
                </a:lnTo>
                <a:lnTo>
                  <a:pt x="3686" y="20064"/>
                </a:lnTo>
                <a:cubicBezTo>
                  <a:pt x="3585" y="20532"/>
                  <a:pt x="3758" y="21016"/>
                  <a:pt x="4129" y="21297"/>
                </a:cubicBezTo>
                <a:cubicBezTo>
                  <a:pt x="4328" y="21448"/>
                  <a:pt x="4562" y="21524"/>
                  <a:pt x="4797" y="21524"/>
                </a:cubicBezTo>
                <a:cubicBezTo>
                  <a:pt x="4998" y="21524"/>
                  <a:pt x="5200" y="21468"/>
                  <a:pt x="5381" y="21355"/>
                </a:cubicBezTo>
                <a:lnTo>
                  <a:pt x="10715" y="18012"/>
                </a:lnTo>
                <a:lnTo>
                  <a:pt x="16048" y="21355"/>
                </a:lnTo>
                <a:cubicBezTo>
                  <a:pt x="16440" y="21600"/>
                  <a:pt x="16932" y="21578"/>
                  <a:pt x="17301" y="21297"/>
                </a:cubicBezTo>
                <a:cubicBezTo>
                  <a:pt x="17672" y="21016"/>
                  <a:pt x="17845" y="20532"/>
                  <a:pt x="17744" y="20064"/>
                </a:cubicBezTo>
                <a:lnTo>
                  <a:pt x="16365" y="13699"/>
                </a:lnTo>
                <a:lnTo>
                  <a:pt x="21042" y="9402"/>
                </a:lnTo>
                <a:cubicBezTo>
                  <a:pt x="21385" y="9086"/>
                  <a:pt x="21515" y="8589"/>
                  <a:pt x="21374" y="8133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733" name="Graphic 133"/>
          <p:cNvSpPr/>
          <p:nvPr/>
        </p:nvSpPr>
        <p:spPr>
          <a:xfrm>
            <a:off x="20305362" y="3517329"/>
            <a:ext cx="370342" cy="4445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10204" y="0"/>
                  <a:pt x="9725" y="398"/>
                  <a:pt x="9725" y="895"/>
                </a:cubicBezTo>
                <a:lnTo>
                  <a:pt x="9725" y="1856"/>
                </a:lnTo>
                <a:cubicBezTo>
                  <a:pt x="6066" y="2296"/>
                  <a:pt x="3224" y="4936"/>
                  <a:pt x="3224" y="8103"/>
                </a:cubicBezTo>
                <a:lnTo>
                  <a:pt x="3224" y="10614"/>
                </a:lnTo>
                <a:cubicBezTo>
                  <a:pt x="3224" y="12396"/>
                  <a:pt x="2298" y="14065"/>
                  <a:pt x="655" y="15223"/>
                </a:cubicBezTo>
                <a:cubicBezTo>
                  <a:pt x="235" y="15522"/>
                  <a:pt x="0" y="15963"/>
                  <a:pt x="0" y="16424"/>
                </a:cubicBezTo>
                <a:cubicBezTo>
                  <a:pt x="0" y="17293"/>
                  <a:pt x="845" y="17996"/>
                  <a:pt x="1887" y="17996"/>
                </a:cubicBezTo>
                <a:lnTo>
                  <a:pt x="19713" y="17996"/>
                </a:lnTo>
                <a:cubicBezTo>
                  <a:pt x="20755" y="17996"/>
                  <a:pt x="21600" y="17293"/>
                  <a:pt x="21600" y="16424"/>
                </a:cubicBezTo>
                <a:cubicBezTo>
                  <a:pt x="21600" y="15963"/>
                  <a:pt x="21348" y="15530"/>
                  <a:pt x="20918" y="15223"/>
                </a:cubicBezTo>
                <a:cubicBezTo>
                  <a:pt x="19285" y="14072"/>
                  <a:pt x="18349" y="12396"/>
                  <a:pt x="18349" y="10614"/>
                </a:cubicBezTo>
                <a:lnTo>
                  <a:pt x="18349" y="8103"/>
                </a:lnTo>
                <a:cubicBezTo>
                  <a:pt x="18349" y="4936"/>
                  <a:pt x="15533" y="2296"/>
                  <a:pt x="11875" y="1856"/>
                </a:cubicBezTo>
                <a:lnTo>
                  <a:pt x="11875" y="895"/>
                </a:lnTo>
                <a:cubicBezTo>
                  <a:pt x="11875" y="398"/>
                  <a:pt x="11396" y="0"/>
                  <a:pt x="10800" y="0"/>
                </a:cubicBezTo>
                <a:close/>
                <a:moveTo>
                  <a:pt x="6816" y="18892"/>
                </a:moveTo>
                <a:cubicBezTo>
                  <a:pt x="7192" y="20430"/>
                  <a:pt x="8844" y="21600"/>
                  <a:pt x="10800" y="21600"/>
                </a:cubicBezTo>
                <a:cubicBezTo>
                  <a:pt x="12756" y="21600"/>
                  <a:pt x="14382" y="20430"/>
                  <a:pt x="14758" y="18892"/>
                </a:cubicBezTo>
                <a:lnTo>
                  <a:pt x="6816" y="18892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73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3112160" y="4093980"/>
            <a:ext cx="2358290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Lorem Ipsum is simply dummy text of the p typesetting</a:t>
            </a:r>
          </a:p>
        </p:txBody>
      </p:sp>
      <p:sp>
        <p:nvSpPr>
          <p:cNvPr id="73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211774" y="4093980"/>
            <a:ext cx="2358290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 typesetting</a:t>
            </a:r>
          </a:p>
        </p:txBody>
      </p:sp>
      <p:sp>
        <p:nvSpPr>
          <p:cNvPr id="73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311388" y="4093980"/>
            <a:ext cx="2358290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 typesetting</a:t>
            </a:r>
          </a:p>
        </p:txBody>
      </p:sp>
      <p:sp>
        <p:nvSpPr>
          <p:cNvPr id="73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816813" y="10196047"/>
            <a:ext cx="9220971" cy="1320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has been the industry's standard dummy text ever since the 1500s, when an unknown printer took a galley of type and scrambled it to make a type specimen book. It has survived not only five centuries, but also the leap into electronic typesetting, remaining essentially unchanged.</a:t>
            </a:r>
          </a:p>
        </p:txBody>
      </p:sp>
      <p:sp>
        <p:nvSpPr>
          <p:cNvPr id="738" name="Graphic 16"/>
          <p:cNvSpPr/>
          <p:nvPr/>
        </p:nvSpPr>
        <p:spPr>
          <a:xfrm>
            <a:off x="2356705" y="3729964"/>
            <a:ext cx="1016001" cy="101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845" y="0"/>
                  <a:pt x="0" y="4845"/>
                  <a:pt x="0" y="10800"/>
                </a:cubicBezTo>
                <a:cubicBezTo>
                  <a:pt x="0" y="16755"/>
                  <a:pt x="4845" y="21600"/>
                  <a:pt x="10800" y="21600"/>
                </a:cubicBezTo>
                <a:cubicBezTo>
                  <a:pt x="16755" y="21600"/>
                  <a:pt x="21600" y="16755"/>
                  <a:pt x="21600" y="10800"/>
                </a:cubicBezTo>
                <a:cubicBezTo>
                  <a:pt x="21600" y="4845"/>
                  <a:pt x="16755" y="0"/>
                  <a:pt x="10800" y="0"/>
                </a:cubicBezTo>
                <a:close/>
                <a:moveTo>
                  <a:pt x="16274" y="8511"/>
                </a:moveTo>
                <a:lnTo>
                  <a:pt x="10424" y="14361"/>
                </a:lnTo>
                <a:cubicBezTo>
                  <a:pt x="10248" y="14537"/>
                  <a:pt x="10018" y="14625"/>
                  <a:pt x="9787" y="14625"/>
                </a:cubicBezTo>
                <a:cubicBezTo>
                  <a:pt x="9557" y="14625"/>
                  <a:pt x="9327" y="14537"/>
                  <a:pt x="9151" y="14361"/>
                </a:cubicBezTo>
                <a:lnTo>
                  <a:pt x="6226" y="11436"/>
                </a:lnTo>
                <a:cubicBezTo>
                  <a:pt x="5874" y="11084"/>
                  <a:pt x="5874" y="10516"/>
                  <a:pt x="6226" y="10164"/>
                </a:cubicBezTo>
                <a:cubicBezTo>
                  <a:pt x="6578" y="9812"/>
                  <a:pt x="7147" y="9812"/>
                  <a:pt x="7499" y="10164"/>
                </a:cubicBezTo>
                <a:lnTo>
                  <a:pt x="9787" y="12452"/>
                </a:lnTo>
                <a:lnTo>
                  <a:pt x="15001" y="7239"/>
                </a:lnTo>
                <a:cubicBezTo>
                  <a:pt x="15353" y="6887"/>
                  <a:pt x="15922" y="6887"/>
                  <a:pt x="16274" y="7239"/>
                </a:cubicBezTo>
                <a:cubicBezTo>
                  <a:pt x="16626" y="7591"/>
                  <a:pt x="16626" y="8159"/>
                  <a:pt x="16274" y="8511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grpSp>
        <p:nvGrpSpPr>
          <p:cNvPr id="741" name="Group"/>
          <p:cNvGrpSpPr/>
          <p:nvPr/>
        </p:nvGrpSpPr>
        <p:grpSpPr>
          <a:xfrm>
            <a:off x="3057077" y="3530997"/>
            <a:ext cx="794194" cy="390843"/>
            <a:chOff x="0" y="0"/>
            <a:chExt cx="794192" cy="390842"/>
          </a:xfrm>
        </p:grpSpPr>
        <p:sp>
          <p:nvSpPr>
            <p:cNvPr id="739" name="Rounded Rectangle"/>
            <p:cNvSpPr/>
            <p:nvPr/>
          </p:nvSpPr>
          <p:spPr>
            <a:xfrm>
              <a:off x="0" y="29985"/>
              <a:ext cx="794192" cy="360857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74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43965" y="0"/>
              <a:ext cx="736531" cy="3795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100%</a:t>
              </a:r>
            </a:p>
          </p:txBody>
        </p:sp>
      </p:grpSp>
      <p:graphicFrame>
        <p:nvGraphicFramePr>
          <p:cNvPr id="742" name="Table"/>
          <p:cNvGraphicFramePr/>
          <p:nvPr/>
        </p:nvGraphicFramePr>
        <p:xfrm>
          <a:off x="2177047" y="6383174"/>
          <a:ext cx="9319112" cy="5029200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41774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708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7081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58800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Task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Status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58800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100 %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8800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100 %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58800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100 %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8800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100 %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58800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2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80 %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58800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2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80 %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558800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accent3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30 %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58800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Type your text here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0 %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&lt;KPI&gt;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74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42572" y="5636216"/>
            <a:ext cx="2793417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Progress</a:t>
            </a:r>
          </a:p>
        </p:txBody>
      </p:sp>
      <p:sp>
        <p:nvSpPr>
          <p:cNvPr id="744" name="Graphic 16"/>
          <p:cNvSpPr/>
          <p:nvPr/>
        </p:nvSpPr>
        <p:spPr>
          <a:xfrm>
            <a:off x="6348983" y="3729964"/>
            <a:ext cx="1016001" cy="101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845" y="0"/>
                  <a:pt x="0" y="4845"/>
                  <a:pt x="0" y="10800"/>
                </a:cubicBezTo>
                <a:cubicBezTo>
                  <a:pt x="0" y="16755"/>
                  <a:pt x="4845" y="21600"/>
                  <a:pt x="10800" y="21600"/>
                </a:cubicBezTo>
                <a:cubicBezTo>
                  <a:pt x="16755" y="21600"/>
                  <a:pt x="21600" y="16755"/>
                  <a:pt x="21600" y="10800"/>
                </a:cubicBezTo>
                <a:cubicBezTo>
                  <a:pt x="21600" y="4845"/>
                  <a:pt x="16755" y="0"/>
                  <a:pt x="10800" y="0"/>
                </a:cubicBezTo>
                <a:close/>
                <a:moveTo>
                  <a:pt x="16274" y="8511"/>
                </a:moveTo>
                <a:lnTo>
                  <a:pt x="10424" y="14361"/>
                </a:lnTo>
                <a:cubicBezTo>
                  <a:pt x="10248" y="14537"/>
                  <a:pt x="10018" y="14625"/>
                  <a:pt x="9787" y="14625"/>
                </a:cubicBezTo>
                <a:cubicBezTo>
                  <a:pt x="9557" y="14625"/>
                  <a:pt x="9327" y="14537"/>
                  <a:pt x="9151" y="14361"/>
                </a:cubicBezTo>
                <a:lnTo>
                  <a:pt x="6226" y="11436"/>
                </a:lnTo>
                <a:cubicBezTo>
                  <a:pt x="5874" y="11084"/>
                  <a:pt x="5874" y="10516"/>
                  <a:pt x="6226" y="10164"/>
                </a:cubicBezTo>
                <a:cubicBezTo>
                  <a:pt x="6578" y="9812"/>
                  <a:pt x="7147" y="9812"/>
                  <a:pt x="7499" y="10164"/>
                </a:cubicBezTo>
                <a:lnTo>
                  <a:pt x="9787" y="12452"/>
                </a:lnTo>
                <a:lnTo>
                  <a:pt x="15001" y="7239"/>
                </a:lnTo>
                <a:cubicBezTo>
                  <a:pt x="15353" y="6887"/>
                  <a:pt x="15922" y="6887"/>
                  <a:pt x="16274" y="7239"/>
                </a:cubicBezTo>
                <a:cubicBezTo>
                  <a:pt x="16626" y="7591"/>
                  <a:pt x="16626" y="8159"/>
                  <a:pt x="16274" y="8511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745" name="Graphic 16"/>
          <p:cNvSpPr/>
          <p:nvPr/>
        </p:nvSpPr>
        <p:spPr>
          <a:xfrm>
            <a:off x="4352844" y="3729964"/>
            <a:ext cx="1016001" cy="101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845" y="0"/>
                  <a:pt x="0" y="4845"/>
                  <a:pt x="0" y="10800"/>
                </a:cubicBezTo>
                <a:cubicBezTo>
                  <a:pt x="0" y="16755"/>
                  <a:pt x="4845" y="21600"/>
                  <a:pt x="10800" y="21600"/>
                </a:cubicBezTo>
                <a:cubicBezTo>
                  <a:pt x="16755" y="21600"/>
                  <a:pt x="21600" y="16755"/>
                  <a:pt x="21600" y="10800"/>
                </a:cubicBezTo>
                <a:cubicBezTo>
                  <a:pt x="21600" y="4845"/>
                  <a:pt x="16755" y="0"/>
                  <a:pt x="10800" y="0"/>
                </a:cubicBezTo>
                <a:close/>
                <a:moveTo>
                  <a:pt x="16274" y="8511"/>
                </a:moveTo>
                <a:lnTo>
                  <a:pt x="10424" y="14361"/>
                </a:lnTo>
                <a:cubicBezTo>
                  <a:pt x="10248" y="14537"/>
                  <a:pt x="10018" y="14625"/>
                  <a:pt x="9787" y="14625"/>
                </a:cubicBezTo>
                <a:cubicBezTo>
                  <a:pt x="9557" y="14625"/>
                  <a:pt x="9327" y="14537"/>
                  <a:pt x="9151" y="14361"/>
                </a:cubicBezTo>
                <a:lnTo>
                  <a:pt x="6226" y="11436"/>
                </a:lnTo>
                <a:cubicBezTo>
                  <a:pt x="5874" y="11084"/>
                  <a:pt x="5874" y="10516"/>
                  <a:pt x="6226" y="10164"/>
                </a:cubicBezTo>
                <a:cubicBezTo>
                  <a:pt x="6578" y="9812"/>
                  <a:pt x="7147" y="9812"/>
                  <a:pt x="7499" y="10164"/>
                </a:cubicBezTo>
                <a:lnTo>
                  <a:pt x="9787" y="12452"/>
                </a:lnTo>
                <a:lnTo>
                  <a:pt x="15001" y="7239"/>
                </a:lnTo>
                <a:cubicBezTo>
                  <a:pt x="15353" y="6887"/>
                  <a:pt x="15922" y="6887"/>
                  <a:pt x="16274" y="7239"/>
                </a:cubicBezTo>
                <a:cubicBezTo>
                  <a:pt x="16626" y="7591"/>
                  <a:pt x="16626" y="8159"/>
                  <a:pt x="16274" y="8511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746" name="Graphic 106"/>
          <p:cNvSpPr/>
          <p:nvPr/>
        </p:nvSpPr>
        <p:spPr>
          <a:xfrm>
            <a:off x="8345122" y="3729964"/>
            <a:ext cx="1016001" cy="101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845" y="0"/>
                  <a:pt x="0" y="4845"/>
                  <a:pt x="0" y="10800"/>
                </a:cubicBezTo>
                <a:cubicBezTo>
                  <a:pt x="0" y="16755"/>
                  <a:pt x="4845" y="21600"/>
                  <a:pt x="10800" y="21600"/>
                </a:cubicBezTo>
                <a:cubicBezTo>
                  <a:pt x="16755" y="21600"/>
                  <a:pt x="21600" y="16755"/>
                  <a:pt x="21600" y="10800"/>
                </a:cubicBezTo>
                <a:cubicBezTo>
                  <a:pt x="21600" y="4845"/>
                  <a:pt x="16755" y="0"/>
                  <a:pt x="10800" y="0"/>
                </a:cubicBezTo>
                <a:close/>
                <a:moveTo>
                  <a:pt x="14777" y="13504"/>
                </a:moveTo>
                <a:cubicBezTo>
                  <a:pt x="15129" y="13856"/>
                  <a:pt x="15129" y="14425"/>
                  <a:pt x="14777" y="14777"/>
                </a:cubicBezTo>
                <a:cubicBezTo>
                  <a:pt x="14602" y="14953"/>
                  <a:pt x="14371" y="15041"/>
                  <a:pt x="14141" y="15041"/>
                </a:cubicBezTo>
                <a:cubicBezTo>
                  <a:pt x="13910" y="15041"/>
                  <a:pt x="13680" y="14953"/>
                  <a:pt x="13504" y="14777"/>
                </a:cubicBezTo>
                <a:lnTo>
                  <a:pt x="10800" y="12073"/>
                </a:lnTo>
                <a:lnTo>
                  <a:pt x="8096" y="14777"/>
                </a:lnTo>
                <a:cubicBezTo>
                  <a:pt x="7920" y="14953"/>
                  <a:pt x="7690" y="15041"/>
                  <a:pt x="7459" y="15041"/>
                </a:cubicBezTo>
                <a:cubicBezTo>
                  <a:pt x="7229" y="15041"/>
                  <a:pt x="6998" y="14953"/>
                  <a:pt x="6823" y="14777"/>
                </a:cubicBezTo>
                <a:cubicBezTo>
                  <a:pt x="6471" y="14425"/>
                  <a:pt x="6471" y="13856"/>
                  <a:pt x="6823" y="13504"/>
                </a:cubicBezTo>
                <a:lnTo>
                  <a:pt x="9527" y="10800"/>
                </a:lnTo>
                <a:lnTo>
                  <a:pt x="6823" y="8096"/>
                </a:lnTo>
                <a:cubicBezTo>
                  <a:pt x="6471" y="7744"/>
                  <a:pt x="6471" y="7175"/>
                  <a:pt x="6823" y="6823"/>
                </a:cubicBezTo>
                <a:cubicBezTo>
                  <a:pt x="7175" y="6471"/>
                  <a:pt x="7744" y="6471"/>
                  <a:pt x="8096" y="6823"/>
                </a:cubicBezTo>
                <a:lnTo>
                  <a:pt x="10800" y="9527"/>
                </a:lnTo>
                <a:lnTo>
                  <a:pt x="13504" y="6823"/>
                </a:lnTo>
                <a:cubicBezTo>
                  <a:pt x="13856" y="6471"/>
                  <a:pt x="14425" y="6471"/>
                  <a:pt x="14777" y="6823"/>
                </a:cubicBezTo>
                <a:cubicBezTo>
                  <a:pt x="15129" y="7175"/>
                  <a:pt x="15129" y="7744"/>
                  <a:pt x="14777" y="8096"/>
                </a:cubicBezTo>
                <a:lnTo>
                  <a:pt x="12073" y="10800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747" name="Graphic 106"/>
          <p:cNvSpPr/>
          <p:nvPr/>
        </p:nvSpPr>
        <p:spPr>
          <a:xfrm>
            <a:off x="10341261" y="3729964"/>
            <a:ext cx="1016001" cy="101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845" y="0"/>
                  <a:pt x="0" y="4845"/>
                  <a:pt x="0" y="10800"/>
                </a:cubicBezTo>
                <a:cubicBezTo>
                  <a:pt x="0" y="16755"/>
                  <a:pt x="4845" y="21600"/>
                  <a:pt x="10800" y="21600"/>
                </a:cubicBezTo>
                <a:cubicBezTo>
                  <a:pt x="16755" y="21600"/>
                  <a:pt x="21600" y="16755"/>
                  <a:pt x="21600" y="10800"/>
                </a:cubicBezTo>
                <a:cubicBezTo>
                  <a:pt x="21600" y="4845"/>
                  <a:pt x="16755" y="0"/>
                  <a:pt x="10800" y="0"/>
                </a:cubicBezTo>
                <a:close/>
                <a:moveTo>
                  <a:pt x="14777" y="13504"/>
                </a:moveTo>
                <a:cubicBezTo>
                  <a:pt x="15129" y="13856"/>
                  <a:pt x="15129" y="14425"/>
                  <a:pt x="14777" y="14777"/>
                </a:cubicBezTo>
                <a:cubicBezTo>
                  <a:pt x="14602" y="14953"/>
                  <a:pt x="14371" y="15041"/>
                  <a:pt x="14141" y="15041"/>
                </a:cubicBezTo>
                <a:cubicBezTo>
                  <a:pt x="13910" y="15041"/>
                  <a:pt x="13680" y="14953"/>
                  <a:pt x="13504" y="14777"/>
                </a:cubicBezTo>
                <a:lnTo>
                  <a:pt x="10800" y="12073"/>
                </a:lnTo>
                <a:lnTo>
                  <a:pt x="8096" y="14777"/>
                </a:lnTo>
                <a:cubicBezTo>
                  <a:pt x="7920" y="14953"/>
                  <a:pt x="7690" y="15041"/>
                  <a:pt x="7459" y="15041"/>
                </a:cubicBezTo>
                <a:cubicBezTo>
                  <a:pt x="7229" y="15041"/>
                  <a:pt x="6998" y="14953"/>
                  <a:pt x="6823" y="14777"/>
                </a:cubicBezTo>
                <a:cubicBezTo>
                  <a:pt x="6471" y="14425"/>
                  <a:pt x="6471" y="13856"/>
                  <a:pt x="6823" y="13504"/>
                </a:cubicBezTo>
                <a:lnTo>
                  <a:pt x="9527" y="10800"/>
                </a:lnTo>
                <a:lnTo>
                  <a:pt x="6823" y="8096"/>
                </a:lnTo>
                <a:cubicBezTo>
                  <a:pt x="6471" y="7744"/>
                  <a:pt x="6471" y="7175"/>
                  <a:pt x="6823" y="6823"/>
                </a:cubicBezTo>
                <a:cubicBezTo>
                  <a:pt x="7175" y="6471"/>
                  <a:pt x="7744" y="6471"/>
                  <a:pt x="8096" y="6823"/>
                </a:cubicBezTo>
                <a:lnTo>
                  <a:pt x="10800" y="9527"/>
                </a:lnTo>
                <a:lnTo>
                  <a:pt x="13504" y="6823"/>
                </a:lnTo>
                <a:cubicBezTo>
                  <a:pt x="13856" y="6471"/>
                  <a:pt x="14425" y="6471"/>
                  <a:pt x="14777" y="6823"/>
                </a:cubicBezTo>
                <a:cubicBezTo>
                  <a:pt x="15129" y="7175"/>
                  <a:pt x="15129" y="7744"/>
                  <a:pt x="14777" y="8096"/>
                </a:cubicBezTo>
                <a:lnTo>
                  <a:pt x="12073" y="10800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grpSp>
        <p:nvGrpSpPr>
          <p:cNvPr id="750" name="Group"/>
          <p:cNvGrpSpPr/>
          <p:nvPr/>
        </p:nvGrpSpPr>
        <p:grpSpPr>
          <a:xfrm>
            <a:off x="5009937" y="3530997"/>
            <a:ext cx="794194" cy="390843"/>
            <a:chOff x="0" y="0"/>
            <a:chExt cx="794192" cy="390842"/>
          </a:xfrm>
        </p:grpSpPr>
        <p:sp>
          <p:nvSpPr>
            <p:cNvPr id="748" name="Rounded Rectangle"/>
            <p:cNvSpPr/>
            <p:nvPr/>
          </p:nvSpPr>
          <p:spPr>
            <a:xfrm>
              <a:off x="0" y="29985"/>
              <a:ext cx="794192" cy="360857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749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84394" y="0"/>
              <a:ext cx="630273" cy="3795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35%</a:t>
              </a:r>
            </a:p>
          </p:txBody>
        </p:sp>
      </p:grpSp>
      <p:grpSp>
        <p:nvGrpSpPr>
          <p:cNvPr id="753" name="Group"/>
          <p:cNvGrpSpPr/>
          <p:nvPr/>
        </p:nvGrpSpPr>
        <p:grpSpPr>
          <a:xfrm>
            <a:off x="6986654" y="3530997"/>
            <a:ext cx="794193" cy="390843"/>
            <a:chOff x="0" y="0"/>
            <a:chExt cx="794192" cy="390842"/>
          </a:xfrm>
        </p:grpSpPr>
        <p:sp>
          <p:nvSpPr>
            <p:cNvPr id="751" name="Rounded Rectangle"/>
            <p:cNvSpPr/>
            <p:nvPr/>
          </p:nvSpPr>
          <p:spPr>
            <a:xfrm>
              <a:off x="0" y="29985"/>
              <a:ext cx="794192" cy="360857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75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84394" y="0"/>
              <a:ext cx="630273" cy="3795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10%</a:t>
              </a:r>
            </a:p>
          </p:txBody>
        </p:sp>
      </p:grpSp>
      <p:grpSp>
        <p:nvGrpSpPr>
          <p:cNvPr id="756" name="Group"/>
          <p:cNvGrpSpPr/>
          <p:nvPr/>
        </p:nvGrpSpPr>
        <p:grpSpPr>
          <a:xfrm>
            <a:off x="9049533" y="3530997"/>
            <a:ext cx="794194" cy="390843"/>
            <a:chOff x="0" y="0"/>
            <a:chExt cx="794192" cy="390842"/>
          </a:xfrm>
        </p:grpSpPr>
        <p:sp>
          <p:nvSpPr>
            <p:cNvPr id="754" name="Rounded Rectangle"/>
            <p:cNvSpPr/>
            <p:nvPr/>
          </p:nvSpPr>
          <p:spPr>
            <a:xfrm>
              <a:off x="0" y="29985"/>
              <a:ext cx="794192" cy="360857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75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84394" y="0"/>
              <a:ext cx="630273" cy="3795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0%</a:t>
              </a:r>
            </a:p>
          </p:txBody>
        </p:sp>
      </p:grpSp>
      <p:grpSp>
        <p:nvGrpSpPr>
          <p:cNvPr id="759" name="Group"/>
          <p:cNvGrpSpPr/>
          <p:nvPr/>
        </p:nvGrpSpPr>
        <p:grpSpPr>
          <a:xfrm>
            <a:off x="11012707" y="3530997"/>
            <a:ext cx="794194" cy="390843"/>
            <a:chOff x="0" y="0"/>
            <a:chExt cx="794192" cy="390842"/>
          </a:xfrm>
        </p:grpSpPr>
        <p:sp>
          <p:nvSpPr>
            <p:cNvPr id="757" name="Rounded Rectangle"/>
            <p:cNvSpPr/>
            <p:nvPr/>
          </p:nvSpPr>
          <p:spPr>
            <a:xfrm>
              <a:off x="0" y="29985"/>
              <a:ext cx="794192" cy="360857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75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84394" y="0"/>
              <a:ext cx="630273" cy="3795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0%</a:t>
              </a:r>
            </a:p>
          </p:txBody>
        </p:sp>
      </p:grpSp>
    </p:spTree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1" name="Venn diagram"/>
          <p:cNvSpPr txBox="1"/>
          <p:nvPr/>
        </p:nvSpPr>
        <p:spPr>
          <a:xfrm>
            <a:off x="1574604" y="1748593"/>
            <a:ext cx="16420519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12 Month Project Timeline with Milestones and KPI (Template) </a:t>
            </a:r>
          </a:p>
        </p:txBody>
      </p:sp>
      <p:graphicFrame>
        <p:nvGraphicFramePr>
          <p:cNvPr id="762" name="Table"/>
          <p:cNvGraphicFramePr/>
          <p:nvPr/>
        </p:nvGraphicFramePr>
        <p:xfrm>
          <a:off x="1622024" y="11376002"/>
          <a:ext cx="21112000" cy="557428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162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1624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</a:tblGrid>
              <a:tr h="557428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535353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rgbClr val="A7A7A7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&lt;XXX&gt;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763" name="Rounded Rectangle"/>
          <p:cNvSpPr/>
          <p:nvPr/>
        </p:nvSpPr>
        <p:spPr>
          <a:xfrm>
            <a:off x="1619527" y="3081082"/>
            <a:ext cx="21098475" cy="899697"/>
          </a:xfrm>
          <a:prstGeom prst="roundRect">
            <a:avLst>
              <a:gd name="adj" fmla="val 14995"/>
            </a:avLst>
          </a:pr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64" name="Line"/>
          <p:cNvSpPr/>
          <p:nvPr/>
        </p:nvSpPr>
        <p:spPr>
          <a:xfrm>
            <a:off x="1640134" y="4022137"/>
            <a:ext cx="0" cy="7343137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65" name="Line"/>
          <p:cNvSpPr/>
          <p:nvPr/>
        </p:nvSpPr>
        <p:spPr>
          <a:xfrm>
            <a:off x="3261070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66" name="Line"/>
          <p:cNvSpPr/>
          <p:nvPr/>
        </p:nvSpPr>
        <p:spPr>
          <a:xfrm>
            <a:off x="6502942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67" name="Line"/>
          <p:cNvSpPr/>
          <p:nvPr/>
        </p:nvSpPr>
        <p:spPr>
          <a:xfrm>
            <a:off x="4882006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68" name="Line"/>
          <p:cNvSpPr/>
          <p:nvPr/>
        </p:nvSpPr>
        <p:spPr>
          <a:xfrm>
            <a:off x="8123879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69" name="Line"/>
          <p:cNvSpPr/>
          <p:nvPr/>
        </p:nvSpPr>
        <p:spPr>
          <a:xfrm>
            <a:off x="11365752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70" name="Line"/>
          <p:cNvSpPr/>
          <p:nvPr/>
        </p:nvSpPr>
        <p:spPr>
          <a:xfrm>
            <a:off x="9744815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71" name="Line"/>
          <p:cNvSpPr/>
          <p:nvPr/>
        </p:nvSpPr>
        <p:spPr>
          <a:xfrm>
            <a:off x="12986688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72" name="Line"/>
          <p:cNvSpPr/>
          <p:nvPr/>
        </p:nvSpPr>
        <p:spPr>
          <a:xfrm>
            <a:off x="16228561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73" name="Line"/>
          <p:cNvSpPr/>
          <p:nvPr/>
        </p:nvSpPr>
        <p:spPr>
          <a:xfrm>
            <a:off x="14607624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74" name="Line"/>
          <p:cNvSpPr/>
          <p:nvPr/>
        </p:nvSpPr>
        <p:spPr>
          <a:xfrm>
            <a:off x="17849498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75" name="Line"/>
          <p:cNvSpPr/>
          <p:nvPr/>
        </p:nvSpPr>
        <p:spPr>
          <a:xfrm>
            <a:off x="21091370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76" name="Line"/>
          <p:cNvSpPr/>
          <p:nvPr/>
        </p:nvSpPr>
        <p:spPr>
          <a:xfrm>
            <a:off x="19470435" y="3132316"/>
            <a:ext cx="0" cy="8157949"/>
          </a:xfrm>
          <a:prstGeom prst="line">
            <a:avLst/>
          </a:prstGeom>
          <a:noFill/>
          <a:ln w="25400" cap="flat">
            <a:solidFill>
              <a:schemeClr val="accent5"/>
            </a:solidFill>
            <a:custDash>
              <a:ds d="200000" sp="200000"/>
            </a:custDash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778" name="Line"/>
          <p:cNvSpPr/>
          <p:nvPr/>
        </p:nvSpPr>
        <p:spPr>
          <a:xfrm>
            <a:off x="22712306" y="3999172"/>
            <a:ext cx="0" cy="7324679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7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4614228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Aug</a:t>
            </a:r>
          </a:p>
        </p:txBody>
      </p:sp>
      <p:sp>
        <p:nvSpPr>
          <p:cNvPr id="78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989962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Jul</a:t>
            </a:r>
          </a:p>
        </p:txBody>
      </p:sp>
      <p:sp>
        <p:nvSpPr>
          <p:cNvPr id="78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1365697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Jun</a:t>
            </a:r>
          </a:p>
        </p:txBody>
      </p:sp>
      <p:sp>
        <p:nvSpPr>
          <p:cNvPr id="78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9741431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May</a:t>
            </a:r>
          </a:p>
        </p:txBody>
      </p:sp>
      <p:sp>
        <p:nvSpPr>
          <p:cNvPr id="78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117166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Apr</a:t>
            </a:r>
          </a:p>
        </p:txBody>
      </p:sp>
      <p:sp>
        <p:nvSpPr>
          <p:cNvPr id="78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6492900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Mar</a:t>
            </a:r>
          </a:p>
        </p:txBody>
      </p:sp>
      <p:sp>
        <p:nvSpPr>
          <p:cNvPr id="78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868635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Feb</a:t>
            </a:r>
          </a:p>
        </p:txBody>
      </p:sp>
      <p:sp>
        <p:nvSpPr>
          <p:cNvPr id="78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3244369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Jan</a:t>
            </a:r>
          </a:p>
        </p:txBody>
      </p:sp>
      <p:sp>
        <p:nvSpPr>
          <p:cNvPr id="78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111291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Dec</a:t>
            </a:r>
          </a:p>
        </p:txBody>
      </p:sp>
      <p:sp>
        <p:nvSpPr>
          <p:cNvPr id="78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487024" y="3277994"/>
            <a:ext cx="1595176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Nov</a:t>
            </a:r>
          </a:p>
        </p:txBody>
      </p:sp>
      <p:sp>
        <p:nvSpPr>
          <p:cNvPr id="78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862759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Oct</a:t>
            </a:r>
          </a:p>
        </p:txBody>
      </p:sp>
      <p:sp>
        <p:nvSpPr>
          <p:cNvPr id="79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238494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Sep</a:t>
            </a:r>
          </a:p>
        </p:txBody>
      </p:sp>
      <p:sp>
        <p:nvSpPr>
          <p:cNvPr id="79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20104" y="3277994"/>
            <a:ext cx="159517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##</a:t>
            </a:r>
          </a:p>
        </p:txBody>
      </p:sp>
      <p:grpSp>
        <p:nvGrpSpPr>
          <p:cNvPr id="796" name="Group"/>
          <p:cNvGrpSpPr/>
          <p:nvPr/>
        </p:nvGrpSpPr>
        <p:grpSpPr>
          <a:xfrm>
            <a:off x="3230004" y="4837760"/>
            <a:ext cx="8152195" cy="592773"/>
            <a:chOff x="0" y="0"/>
            <a:chExt cx="8152193" cy="592772"/>
          </a:xfrm>
        </p:grpSpPr>
        <p:grpSp>
          <p:nvGrpSpPr>
            <p:cNvPr id="794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792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793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1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79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801" name="Group"/>
          <p:cNvGrpSpPr/>
          <p:nvPr/>
        </p:nvGrpSpPr>
        <p:grpSpPr>
          <a:xfrm>
            <a:off x="8114210" y="6213990"/>
            <a:ext cx="8152195" cy="592773"/>
            <a:chOff x="0" y="0"/>
            <a:chExt cx="8152193" cy="592772"/>
          </a:xfrm>
        </p:grpSpPr>
        <p:grpSp>
          <p:nvGrpSpPr>
            <p:cNvPr id="799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797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798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2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0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806" name="Group"/>
          <p:cNvGrpSpPr/>
          <p:nvPr/>
        </p:nvGrpSpPr>
        <p:grpSpPr>
          <a:xfrm>
            <a:off x="7075689" y="7590220"/>
            <a:ext cx="8152195" cy="592774"/>
            <a:chOff x="0" y="0"/>
            <a:chExt cx="8152193" cy="592772"/>
          </a:xfrm>
        </p:grpSpPr>
        <p:grpSp>
          <p:nvGrpSpPr>
            <p:cNvPr id="804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802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803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0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811" name="Group"/>
          <p:cNvGrpSpPr/>
          <p:nvPr/>
        </p:nvGrpSpPr>
        <p:grpSpPr>
          <a:xfrm>
            <a:off x="9697038" y="8966450"/>
            <a:ext cx="8152195" cy="592774"/>
            <a:chOff x="0" y="0"/>
            <a:chExt cx="8152193" cy="592772"/>
          </a:xfrm>
        </p:grpSpPr>
        <p:grpSp>
          <p:nvGrpSpPr>
            <p:cNvPr id="809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807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rgbClr val="535353">
                  <a:alpha val="8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808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rgbClr val="535353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1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816" name="Group"/>
          <p:cNvGrpSpPr/>
          <p:nvPr/>
        </p:nvGrpSpPr>
        <p:grpSpPr>
          <a:xfrm>
            <a:off x="14071962" y="10342680"/>
            <a:ext cx="8152195" cy="592774"/>
            <a:chOff x="0" y="0"/>
            <a:chExt cx="8152193" cy="592772"/>
          </a:xfrm>
        </p:grpSpPr>
        <p:grpSp>
          <p:nvGrpSpPr>
            <p:cNvPr id="814" name="Group"/>
            <p:cNvGrpSpPr/>
            <p:nvPr/>
          </p:nvGrpSpPr>
          <p:grpSpPr>
            <a:xfrm>
              <a:off x="0" y="0"/>
              <a:ext cx="8152194" cy="592773"/>
              <a:chOff x="0" y="0"/>
              <a:chExt cx="8152193" cy="592772"/>
            </a:xfrm>
          </p:grpSpPr>
          <p:sp>
            <p:nvSpPr>
              <p:cNvPr id="812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  <p:sp>
            <p:nvSpPr>
              <p:cNvPr id="813" name="Rounded Rectangle"/>
              <p:cNvSpPr/>
              <p:nvPr/>
            </p:nvSpPr>
            <p:spPr>
              <a:xfrm>
                <a:off x="0" y="0"/>
                <a:ext cx="8152194" cy="592773"/>
              </a:xfrm>
              <a:prstGeom prst="roundRect">
                <a:avLst>
                  <a:gd name="adj" fmla="val 11818"/>
                </a:avLst>
              </a:prstGeom>
              <a:noFill/>
              <a:ln w="25400" cap="flat">
                <a:solidFill>
                  <a:schemeClr val="accent1"/>
                </a:solidFill>
                <a:prstDash val="solid"/>
                <a:round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1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6898" y="80016"/>
              <a:ext cx="4364368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Project stage information</a:t>
              </a:r>
            </a:p>
          </p:txBody>
        </p:sp>
      </p:grpSp>
      <p:grpSp>
        <p:nvGrpSpPr>
          <p:cNvPr id="823" name="Group"/>
          <p:cNvGrpSpPr/>
          <p:nvPr/>
        </p:nvGrpSpPr>
        <p:grpSpPr>
          <a:xfrm>
            <a:off x="6372115" y="4252828"/>
            <a:ext cx="1588408" cy="1099499"/>
            <a:chOff x="0" y="-2"/>
            <a:chExt cx="1588406" cy="1099497"/>
          </a:xfrm>
        </p:grpSpPr>
        <p:grpSp>
          <p:nvGrpSpPr>
            <p:cNvPr id="821" name="Group"/>
            <p:cNvGrpSpPr/>
            <p:nvPr/>
          </p:nvGrpSpPr>
          <p:grpSpPr>
            <a:xfrm>
              <a:off x="0" y="-2"/>
              <a:ext cx="1588406" cy="501654"/>
              <a:chOff x="0" y="-1"/>
              <a:chExt cx="1588405" cy="501652"/>
            </a:xfrm>
          </p:grpSpPr>
          <p:grpSp>
            <p:nvGrpSpPr>
              <p:cNvPr id="819" name="Group"/>
              <p:cNvGrpSpPr/>
              <p:nvPr/>
            </p:nvGrpSpPr>
            <p:grpSpPr>
              <a:xfrm>
                <a:off x="0" y="-1"/>
                <a:ext cx="1588405" cy="390844"/>
                <a:chOff x="0" y="0"/>
                <a:chExt cx="1588404" cy="390842"/>
              </a:xfrm>
            </p:grpSpPr>
            <p:sp>
              <p:nvSpPr>
                <p:cNvPr id="817" name="Rounded Rectangle"/>
                <p:cNvSpPr/>
                <p:nvPr/>
              </p:nvSpPr>
              <p:spPr>
                <a:xfrm>
                  <a:off x="0" y="29985"/>
                  <a:ext cx="1588404" cy="36085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>
                    <a:solidFill>
                      <a:schemeClr val="bg1"/>
                    </a:solidFill>
                  </a:endParaRPr>
                </a:p>
              </p:txBody>
            </p:sp>
            <p:sp>
              <p:nvSpPr>
                <p:cNvPr id="818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  <p:cNvSpPr/>
                <p:nvPr/>
              </p:nvSpPr>
              <p:spPr>
                <a:xfrm>
                  <a:off x="118580" y="0"/>
                  <a:ext cx="1345564" cy="379587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1800">
                      <a:solidFill>
                        <a:srgbClr val="F7F5F6"/>
                      </a:solidFill>
                      <a:latin typeface="Barlow Medium"/>
                      <a:ea typeface="Barlow Medium"/>
                      <a:cs typeface="Barlow Medium"/>
                      <a:sym typeface="Barlow Medium"/>
                    </a:defRPr>
                  </a:lvl1pPr>
                </a:lstStyle>
                <a:p>
                  <a:r>
                    <a:rPr dirty="0">
                      <a:solidFill>
                        <a:schemeClr val="bg1"/>
                      </a:solidFill>
                    </a:rPr>
                    <a:t>Milestone 1</a:t>
                  </a:r>
                </a:p>
              </p:txBody>
            </p:sp>
          </p:grpSp>
          <p:sp>
            <p:nvSpPr>
              <p:cNvPr id="820" name="Triangle"/>
              <p:cNvSpPr/>
              <p:nvPr/>
            </p:nvSpPr>
            <p:spPr>
              <a:xfrm rot="10800000">
                <a:off x="674858" y="373258"/>
                <a:ext cx="238688" cy="12839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lnTo>
                      <a:pt x="21600" y="21600"/>
                    </a:lnTo>
                    <a:lnTo>
                      <a:pt x="0" y="21600"/>
                    </a:ln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22" name="Line"/>
            <p:cNvSpPr/>
            <p:nvPr/>
          </p:nvSpPr>
          <p:spPr>
            <a:xfrm>
              <a:off x="788393" y="669222"/>
              <a:ext cx="0" cy="430273"/>
            </a:xfrm>
            <a:prstGeom prst="line">
              <a:avLst/>
            </a:prstGeom>
            <a:noFill/>
            <a:ln w="38100" cap="flat">
              <a:solidFill>
                <a:srgbClr val="F7F5F6"/>
              </a:solidFill>
              <a:prstDash val="sysDot"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</p:grpSp>
      <p:grpSp>
        <p:nvGrpSpPr>
          <p:cNvPr id="830" name="Group"/>
          <p:cNvGrpSpPr/>
          <p:nvPr/>
        </p:nvGrpSpPr>
        <p:grpSpPr>
          <a:xfrm>
            <a:off x="9814766" y="4252828"/>
            <a:ext cx="1588408" cy="1099499"/>
            <a:chOff x="0" y="-2"/>
            <a:chExt cx="1588406" cy="1099497"/>
          </a:xfrm>
        </p:grpSpPr>
        <p:grpSp>
          <p:nvGrpSpPr>
            <p:cNvPr id="828" name="Group"/>
            <p:cNvGrpSpPr/>
            <p:nvPr/>
          </p:nvGrpSpPr>
          <p:grpSpPr>
            <a:xfrm>
              <a:off x="0" y="-2"/>
              <a:ext cx="1588406" cy="501654"/>
              <a:chOff x="0" y="-1"/>
              <a:chExt cx="1588405" cy="501652"/>
            </a:xfrm>
          </p:grpSpPr>
          <p:grpSp>
            <p:nvGrpSpPr>
              <p:cNvPr id="826" name="Group"/>
              <p:cNvGrpSpPr/>
              <p:nvPr/>
            </p:nvGrpSpPr>
            <p:grpSpPr>
              <a:xfrm>
                <a:off x="0" y="-1"/>
                <a:ext cx="1588405" cy="390844"/>
                <a:chOff x="0" y="0"/>
                <a:chExt cx="1588404" cy="390842"/>
              </a:xfrm>
            </p:grpSpPr>
            <p:sp>
              <p:nvSpPr>
                <p:cNvPr id="824" name="Rounded Rectangle"/>
                <p:cNvSpPr/>
                <p:nvPr/>
              </p:nvSpPr>
              <p:spPr>
                <a:xfrm>
                  <a:off x="0" y="29985"/>
                  <a:ext cx="1588404" cy="36085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>
                    <a:solidFill>
                      <a:schemeClr val="bg1"/>
                    </a:solidFill>
                  </a:endParaRPr>
                </a:p>
              </p:txBody>
            </p:sp>
            <p:sp>
              <p:nvSpPr>
                <p:cNvPr id="825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  <p:cNvSpPr/>
                <p:nvPr/>
              </p:nvSpPr>
              <p:spPr>
                <a:xfrm>
                  <a:off x="118580" y="0"/>
                  <a:ext cx="1345564" cy="379587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1800">
                      <a:solidFill>
                        <a:srgbClr val="F7F5F6"/>
                      </a:solidFill>
                      <a:latin typeface="Barlow Medium"/>
                      <a:ea typeface="Barlow Medium"/>
                      <a:cs typeface="Barlow Medium"/>
                      <a:sym typeface="Barlow Medium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Milestone 2</a:t>
                  </a:r>
                </a:p>
              </p:txBody>
            </p:sp>
          </p:grpSp>
          <p:sp>
            <p:nvSpPr>
              <p:cNvPr id="827" name="Triangle"/>
              <p:cNvSpPr/>
              <p:nvPr/>
            </p:nvSpPr>
            <p:spPr>
              <a:xfrm rot="10800000">
                <a:off x="674858" y="373258"/>
                <a:ext cx="238688" cy="12839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lnTo>
                      <a:pt x="21600" y="21600"/>
                    </a:lnTo>
                    <a:lnTo>
                      <a:pt x="0" y="21600"/>
                    </a:ln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29" name="Line"/>
            <p:cNvSpPr/>
            <p:nvPr/>
          </p:nvSpPr>
          <p:spPr>
            <a:xfrm>
              <a:off x="788393" y="669222"/>
              <a:ext cx="0" cy="430273"/>
            </a:xfrm>
            <a:prstGeom prst="line">
              <a:avLst/>
            </a:prstGeom>
            <a:noFill/>
            <a:ln w="38100" cap="flat">
              <a:solidFill>
                <a:srgbClr val="F7F5F6"/>
              </a:solidFill>
              <a:prstDash val="sysDot"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</p:grpSp>
      <p:grpSp>
        <p:nvGrpSpPr>
          <p:cNvPr id="837" name="Group"/>
          <p:cNvGrpSpPr/>
          <p:nvPr/>
        </p:nvGrpSpPr>
        <p:grpSpPr>
          <a:xfrm>
            <a:off x="12955899" y="5632895"/>
            <a:ext cx="1588408" cy="1099498"/>
            <a:chOff x="0" y="-2"/>
            <a:chExt cx="1588406" cy="1099497"/>
          </a:xfrm>
        </p:grpSpPr>
        <p:grpSp>
          <p:nvGrpSpPr>
            <p:cNvPr id="835" name="Group"/>
            <p:cNvGrpSpPr/>
            <p:nvPr/>
          </p:nvGrpSpPr>
          <p:grpSpPr>
            <a:xfrm>
              <a:off x="0" y="-2"/>
              <a:ext cx="1588406" cy="501654"/>
              <a:chOff x="0" y="-1"/>
              <a:chExt cx="1588405" cy="501652"/>
            </a:xfrm>
          </p:grpSpPr>
          <p:grpSp>
            <p:nvGrpSpPr>
              <p:cNvPr id="833" name="Group"/>
              <p:cNvGrpSpPr/>
              <p:nvPr/>
            </p:nvGrpSpPr>
            <p:grpSpPr>
              <a:xfrm>
                <a:off x="0" y="-1"/>
                <a:ext cx="1588405" cy="390844"/>
                <a:chOff x="0" y="0"/>
                <a:chExt cx="1588404" cy="390842"/>
              </a:xfrm>
            </p:grpSpPr>
            <p:sp>
              <p:nvSpPr>
                <p:cNvPr id="831" name="Rounded Rectangle"/>
                <p:cNvSpPr/>
                <p:nvPr/>
              </p:nvSpPr>
              <p:spPr>
                <a:xfrm>
                  <a:off x="0" y="29985"/>
                  <a:ext cx="1588404" cy="36085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>
                    <a:solidFill>
                      <a:schemeClr val="bg1"/>
                    </a:solidFill>
                  </a:endParaRPr>
                </a:p>
              </p:txBody>
            </p:sp>
            <p:sp>
              <p:nvSpPr>
                <p:cNvPr id="832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  <p:cNvSpPr/>
                <p:nvPr/>
              </p:nvSpPr>
              <p:spPr>
                <a:xfrm>
                  <a:off x="118580" y="0"/>
                  <a:ext cx="1345564" cy="379587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1800">
                      <a:solidFill>
                        <a:srgbClr val="F7F5F6"/>
                      </a:solidFill>
                      <a:latin typeface="Barlow Medium"/>
                      <a:ea typeface="Barlow Medium"/>
                      <a:cs typeface="Barlow Medium"/>
                      <a:sym typeface="Barlow Medium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Milestone 3</a:t>
                  </a:r>
                </a:p>
              </p:txBody>
            </p:sp>
          </p:grpSp>
          <p:sp>
            <p:nvSpPr>
              <p:cNvPr id="834" name="Triangle"/>
              <p:cNvSpPr/>
              <p:nvPr/>
            </p:nvSpPr>
            <p:spPr>
              <a:xfrm rot="10800000">
                <a:off x="674858" y="373258"/>
                <a:ext cx="238688" cy="12839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lnTo>
                      <a:pt x="21600" y="21600"/>
                    </a:lnTo>
                    <a:lnTo>
                      <a:pt x="0" y="21600"/>
                    </a:ln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36" name="Line"/>
            <p:cNvSpPr/>
            <p:nvPr/>
          </p:nvSpPr>
          <p:spPr>
            <a:xfrm>
              <a:off x="788393" y="669222"/>
              <a:ext cx="0" cy="430273"/>
            </a:xfrm>
            <a:prstGeom prst="line">
              <a:avLst/>
            </a:prstGeom>
            <a:noFill/>
            <a:ln w="38100" cap="flat">
              <a:solidFill>
                <a:srgbClr val="F7F5F6"/>
              </a:solidFill>
              <a:prstDash val="sysDot"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</p:grpSp>
      <p:grpSp>
        <p:nvGrpSpPr>
          <p:cNvPr id="844" name="Group"/>
          <p:cNvGrpSpPr/>
          <p:nvPr/>
        </p:nvGrpSpPr>
        <p:grpSpPr>
          <a:xfrm>
            <a:off x="10576766" y="7012962"/>
            <a:ext cx="1588408" cy="1099498"/>
            <a:chOff x="0" y="-2"/>
            <a:chExt cx="1588406" cy="1099497"/>
          </a:xfrm>
        </p:grpSpPr>
        <p:grpSp>
          <p:nvGrpSpPr>
            <p:cNvPr id="842" name="Group"/>
            <p:cNvGrpSpPr/>
            <p:nvPr/>
          </p:nvGrpSpPr>
          <p:grpSpPr>
            <a:xfrm>
              <a:off x="0" y="-2"/>
              <a:ext cx="1588406" cy="501654"/>
              <a:chOff x="0" y="-1"/>
              <a:chExt cx="1588405" cy="501652"/>
            </a:xfrm>
          </p:grpSpPr>
          <p:grpSp>
            <p:nvGrpSpPr>
              <p:cNvPr id="840" name="Group"/>
              <p:cNvGrpSpPr/>
              <p:nvPr/>
            </p:nvGrpSpPr>
            <p:grpSpPr>
              <a:xfrm>
                <a:off x="0" y="-1"/>
                <a:ext cx="1588405" cy="390844"/>
                <a:chOff x="0" y="0"/>
                <a:chExt cx="1588404" cy="390842"/>
              </a:xfrm>
            </p:grpSpPr>
            <p:sp>
              <p:nvSpPr>
                <p:cNvPr id="838" name="Rounded Rectangle"/>
                <p:cNvSpPr/>
                <p:nvPr/>
              </p:nvSpPr>
              <p:spPr>
                <a:xfrm>
                  <a:off x="0" y="29985"/>
                  <a:ext cx="1588404" cy="36085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>
                    <a:solidFill>
                      <a:schemeClr val="bg1"/>
                    </a:solidFill>
                  </a:endParaRPr>
                </a:p>
              </p:txBody>
            </p:sp>
            <p:sp>
              <p:nvSpPr>
                <p:cNvPr id="839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  <p:cNvSpPr/>
                <p:nvPr/>
              </p:nvSpPr>
              <p:spPr>
                <a:xfrm>
                  <a:off x="118580" y="0"/>
                  <a:ext cx="1345564" cy="379587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1800">
                      <a:solidFill>
                        <a:srgbClr val="F7F5F6"/>
                      </a:solidFill>
                      <a:latin typeface="Barlow Medium"/>
                      <a:ea typeface="Barlow Medium"/>
                      <a:cs typeface="Barlow Medium"/>
                      <a:sym typeface="Barlow Medium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Milestone 4</a:t>
                  </a:r>
                </a:p>
              </p:txBody>
            </p:sp>
          </p:grpSp>
          <p:sp>
            <p:nvSpPr>
              <p:cNvPr id="841" name="Triangle"/>
              <p:cNvSpPr/>
              <p:nvPr/>
            </p:nvSpPr>
            <p:spPr>
              <a:xfrm rot="10800000">
                <a:off x="674858" y="373258"/>
                <a:ext cx="238688" cy="12839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lnTo>
                      <a:pt x="21600" y="21600"/>
                    </a:lnTo>
                    <a:lnTo>
                      <a:pt x="0" y="21600"/>
                    </a:ln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43" name="Line"/>
            <p:cNvSpPr/>
            <p:nvPr/>
          </p:nvSpPr>
          <p:spPr>
            <a:xfrm>
              <a:off x="788393" y="669222"/>
              <a:ext cx="0" cy="430273"/>
            </a:xfrm>
            <a:prstGeom prst="line">
              <a:avLst/>
            </a:prstGeom>
            <a:noFill/>
            <a:ln w="38100" cap="flat">
              <a:solidFill>
                <a:srgbClr val="F7F5F6"/>
              </a:solidFill>
              <a:prstDash val="sysDot"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</p:grpSp>
      <p:grpSp>
        <p:nvGrpSpPr>
          <p:cNvPr id="851" name="Group"/>
          <p:cNvGrpSpPr/>
          <p:nvPr/>
        </p:nvGrpSpPr>
        <p:grpSpPr>
          <a:xfrm>
            <a:off x="16274832" y="8393029"/>
            <a:ext cx="1588408" cy="1099498"/>
            <a:chOff x="0" y="-2"/>
            <a:chExt cx="1588406" cy="1099497"/>
          </a:xfrm>
        </p:grpSpPr>
        <p:grpSp>
          <p:nvGrpSpPr>
            <p:cNvPr id="849" name="Group"/>
            <p:cNvGrpSpPr/>
            <p:nvPr/>
          </p:nvGrpSpPr>
          <p:grpSpPr>
            <a:xfrm>
              <a:off x="0" y="-2"/>
              <a:ext cx="1588406" cy="501654"/>
              <a:chOff x="0" y="-1"/>
              <a:chExt cx="1588405" cy="501652"/>
            </a:xfrm>
          </p:grpSpPr>
          <p:grpSp>
            <p:nvGrpSpPr>
              <p:cNvPr id="847" name="Group"/>
              <p:cNvGrpSpPr/>
              <p:nvPr/>
            </p:nvGrpSpPr>
            <p:grpSpPr>
              <a:xfrm>
                <a:off x="0" y="-1"/>
                <a:ext cx="1588405" cy="390844"/>
                <a:chOff x="0" y="0"/>
                <a:chExt cx="1588404" cy="390842"/>
              </a:xfrm>
            </p:grpSpPr>
            <p:sp>
              <p:nvSpPr>
                <p:cNvPr id="845" name="Rounded Rectangle"/>
                <p:cNvSpPr/>
                <p:nvPr/>
              </p:nvSpPr>
              <p:spPr>
                <a:xfrm>
                  <a:off x="0" y="29985"/>
                  <a:ext cx="1588404" cy="36085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>
                    <a:solidFill>
                      <a:schemeClr val="bg1"/>
                    </a:solidFill>
                  </a:endParaRPr>
                </a:p>
              </p:txBody>
            </p:sp>
            <p:sp>
              <p:nvSpPr>
                <p:cNvPr id="846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  <p:cNvSpPr/>
                <p:nvPr/>
              </p:nvSpPr>
              <p:spPr>
                <a:xfrm>
                  <a:off x="118580" y="0"/>
                  <a:ext cx="1345564" cy="379587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1800">
                      <a:solidFill>
                        <a:srgbClr val="F7F5F6"/>
                      </a:solidFill>
                      <a:latin typeface="Barlow Medium"/>
                      <a:ea typeface="Barlow Medium"/>
                      <a:cs typeface="Barlow Medium"/>
                      <a:sym typeface="Barlow Medium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Milestone 5</a:t>
                  </a:r>
                </a:p>
              </p:txBody>
            </p:sp>
          </p:grpSp>
          <p:sp>
            <p:nvSpPr>
              <p:cNvPr id="848" name="Triangle"/>
              <p:cNvSpPr/>
              <p:nvPr/>
            </p:nvSpPr>
            <p:spPr>
              <a:xfrm rot="10800000">
                <a:off x="674858" y="373258"/>
                <a:ext cx="238688" cy="12839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lnTo>
                      <a:pt x="21600" y="21600"/>
                    </a:lnTo>
                    <a:lnTo>
                      <a:pt x="0" y="21600"/>
                    </a:ln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50" name="Line"/>
            <p:cNvSpPr/>
            <p:nvPr/>
          </p:nvSpPr>
          <p:spPr>
            <a:xfrm>
              <a:off x="788393" y="669222"/>
              <a:ext cx="0" cy="430273"/>
            </a:xfrm>
            <a:prstGeom prst="line">
              <a:avLst/>
            </a:prstGeom>
            <a:noFill/>
            <a:ln w="38100" cap="flat">
              <a:solidFill>
                <a:srgbClr val="F7F5F6"/>
              </a:solidFill>
              <a:prstDash val="sysDot"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</p:grpSp>
      <p:grpSp>
        <p:nvGrpSpPr>
          <p:cNvPr id="858" name="Group"/>
          <p:cNvGrpSpPr/>
          <p:nvPr/>
        </p:nvGrpSpPr>
        <p:grpSpPr>
          <a:xfrm>
            <a:off x="20313432" y="9756162"/>
            <a:ext cx="1588408" cy="1099498"/>
            <a:chOff x="0" y="-2"/>
            <a:chExt cx="1588406" cy="1099497"/>
          </a:xfrm>
        </p:grpSpPr>
        <p:grpSp>
          <p:nvGrpSpPr>
            <p:cNvPr id="856" name="Group"/>
            <p:cNvGrpSpPr/>
            <p:nvPr/>
          </p:nvGrpSpPr>
          <p:grpSpPr>
            <a:xfrm>
              <a:off x="0" y="-2"/>
              <a:ext cx="1588406" cy="501654"/>
              <a:chOff x="0" y="-1"/>
              <a:chExt cx="1588405" cy="501652"/>
            </a:xfrm>
          </p:grpSpPr>
          <p:grpSp>
            <p:nvGrpSpPr>
              <p:cNvPr id="854" name="Group"/>
              <p:cNvGrpSpPr/>
              <p:nvPr/>
            </p:nvGrpSpPr>
            <p:grpSpPr>
              <a:xfrm>
                <a:off x="0" y="-1"/>
                <a:ext cx="1588405" cy="390844"/>
                <a:chOff x="0" y="0"/>
                <a:chExt cx="1588404" cy="390842"/>
              </a:xfrm>
            </p:grpSpPr>
            <p:sp>
              <p:nvSpPr>
                <p:cNvPr id="852" name="Rounded Rectangle"/>
                <p:cNvSpPr/>
                <p:nvPr/>
              </p:nvSpPr>
              <p:spPr>
                <a:xfrm>
                  <a:off x="0" y="29985"/>
                  <a:ext cx="1588404" cy="36085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>
                    <a:solidFill>
                      <a:schemeClr val="bg1"/>
                    </a:solidFill>
                  </a:endParaRPr>
                </a:p>
              </p:txBody>
            </p:sp>
            <p:sp>
              <p:nvSpPr>
                <p:cNvPr id="853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  <p:cNvSpPr/>
                <p:nvPr/>
              </p:nvSpPr>
              <p:spPr>
                <a:xfrm>
                  <a:off x="118580" y="0"/>
                  <a:ext cx="1345564" cy="379587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1800">
                      <a:solidFill>
                        <a:srgbClr val="F7F5F6"/>
                      </a:solidFill>
                      <a:latin typeface="Barlow Medium"/>
                      <a:ea typeface="Barlow Medium"/>
                      <a:cs typeface="Barlow Medium"/>
                      <a:sym typeface="Barlow Medium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Milestone 6</a:t>
                  </a:r>
                </a:p>
              </p:txBody>
            </p:sp>
          </p:grpSp>
          <p:sp>
            <p:nvSpPr>
              <p:cNvPr id="855" name="Triangle"/>
              <p:cNvSpPr/>
              <p:nvPr/>
            </p:nvSpPr>
            <p:spPr>
              <a:xfrm rot="10800000">
                <a:off x="674858" y="373258"/>
                <a:ext cx="238688" cy="12839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lnTo>
                      <a:pt x="21600" y="21600"/>
                    </a:lnTo>
                    <a:lnTo>
                      <a:pt x="0" y="21600"/>
                    </a:ln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>
                  <a:solidFill>
                    <a:schemeClr val="bg1"/>
                  </a:solidFill>
                </a:endParaRPr>
              </a:p>
            </p:txBody>
          </p:sp>
        </p:grpSp>
        <p:sp>
          <p:nvSpPr>
            <p:cNvPr id="857" name="Line"/>
            <p:cNvSpPr/>
            <p:nvPr/>
          </p:nvSpPr>
          <p:spPr>
            <a:xfrm>
              <a:off x="788393" y="669222"/>
              <a:ext cx="0" cy="430273"/>
            </a:xfrm>
            <a:prstGeom prst="line">
              <a:avLst/>
            </a:prstGeom>
            <a:noFill/>
            <a:ln w="38100" cap="flat">
              <a:solidFill>
                <a:srgbClr val="F7F5F6"/>
              </a:solidFill>
              <a:prstDash val="sysDot"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</p:grpSp>
    </p:spTree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70" name="Group"/>
          <p:cNvGrpSpPr/>
          <p:nvPr/>
        </p:nvGrpSpPr>
        <p:grpSpPr>
          <a:xfrm>
            <a:off x="7235426" y="6319137"/>
            <a:ext cx="9913152" cy="854606"/>
            <a:chOff x="0" y="-10"/>
            <a:chExt cx="9913150" cy="854605"/>
          </a:xfrm>
        </p:grpSpPr>
        <p:sp>
          <p:nvSpPr>
            <p:cNvPr id="860" name="Shape"/>
            <p:cNvSpPr/>
            <p:nvPr/>
          </p:nvSpPr>
          <p:spPr>
            <a:xfrm>
              <a:off x="-1" y="26992"/>
              <a:ext cx="302641" cy="8276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1" name="Shape"/>
            <p:cNvSpPr/>
            <p:nvPr/>
          </p:nvSpPr>
          <p:spPr>
            <a:xfrm>
              <a:off x="920888" y="17007"/>
              <a:ext cx="567348" cy="8375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2" name="Shape"/>
            <p:cNvSpPr/>
            <p:nvPr/>
          </p:nvSpPr>
          <p:spPr>
            <a:xfrm>
              <a:off x="1983364" y="14196"/>
              <a:ext cx="548888" cy="8403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3" name="Shape"/>
            <p:cNvSpPr/>
            <p:nvPr/>
          </p:nvSpPr>
          <p:spPr>
            <a:xfrm>
              <a:off x="3000257" y="23195"/>
              <a:ext cx="621594" cy="8313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4" name="Shape"/>
            <p:cNvSpPr/>
            <p:nvPr/>
          </p:nvSpPr>
          <p:spPr>
            <a:xfrm>
              <a:off x="4091362" y="13847"/>
              <a:ext cx="545843" cy="8407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5" name="Shape"/>
            <p:cNvSpPr/>
            <p:nvPr/>
          </p:nvSpPr>
          <p:spPr>
            <a:xfrm>
              <a:off x="5143075" y="4706"/>
              <a:ext cx="548941" cy="8498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6" name="Shape"/>
            <p:cNvSpPr/>
            <p:nvPr/>
          </p:nvSpPr>
          <p:spPr>
            <a:xfrm>
              <a:off x="6196786" y="24267"/>
              <a:ext cx="548018" cy="8303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7" name="Shape"/>
            <p:cNvSpPr/>
            <p:nvPr/>
          </p:nvSpPr>
          <p:spPr>
            <a:xfrm>
              <a:off x="7248454" y="-11"/>
              <a:ext cx="551160" cy="8545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8" name="Shape"/>
            <p:cNvSpPr/>
            <p:nvPr/>
          </p:nvSpPr>
          <p:spPr>
            <a:xfrm>
              <a:off x="8303521" y="5180"/>
              <a:ext cx="547537" cy="8493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69" name="Shape"/>
            <p:cNvSpPr/>
            <p:nvPr/>
          </p:nvSpPr>
          <p:spPr>
            <a:xfrm>
              <a:off x="9347919" y="476"/>
              <a:ext cx="565231" cy="8540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874" name="Group"/>
          <p:cNvGrpSpPr/>
          <p:nvPr/>
        </p:nvGrpSpPr>
        <p:grpSpPr>
          <a:xfrm>
            <a:off x="2131873" y="1683803"/>
            <a:ext cx="1711879" cy="1711879"/>
            <a:chOff x="0" y="0"/>
            <a:chExt cx="1711877" cy="1711877"/>
          </a:xfrm>
        </p:grpSpPr>
        <p:sp>
          <p:nvSpPr>
            <p:cNvPr id="871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72" name="Shape"/>
            <p:cNvSpPr/>
            <p:nvPr/>
          </p:nvSpPr>
          <p:spPr>
            <a:xfrm>
              <a:off x="720569" y="504234"/>
              <a:ext cx="921710" cy="11014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450"/>
                  </a:moveTo>
                  <a:lnTo>
                    <a:pt x="5480" y="0"/>
                  </a:lnTo>
                  <a:lnTo>
                    <a:pt x="0" y="2690"/>
                  </a:lnTo>
                  <a:lnTo>
                    <a:pt x="2959" y="5156"/>
                  </a:lnTo>
                  <a:lnTo>
                    <a:pt x="2623" y="13045"/>
                  </a:lnTo>
                  <a:lnTo>
                    <a:pt x="12823" y="21600"/>
                  </a:lnTo>
                  <a:cubicBezTo>
                    <a:pt x="14999" y="20620"/>
                    <a:pt x="16932" y="19301"/>
                    <a:pt x="18520" y="17716"/>
                  </a:cubicBezTo>
                  <a:cubicBezTo>
                    <a:pt x="19802" y="16435"/>
                    <a:pt x="20841" y="14996"/>
                    <a:pt x="21600" y="13450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73" name="Shape"/>
            <p:cNvSpPr/>
            <p:nvPr/>
          </p:nvSpPr>
          <p:spPr>
            <a:xfrm>
              <a:off x="715772" y="502338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878" name="Group"/>
          <p:cNvGrpSpPr/>
          <p:nvPr/>
        </p:nvGrpSpPr>
        <p:grpSpPr>
          <a:xfrm>
            <a:off x="4177248" y="1683803"/>
            <a:ext cx="1711879" cy="1711879"/>
            <a:chOff x="0" y="0"/>
            <a:chExt cx="1711877" cy="1711877"/>
          </a:xfrm>
        </p:grpSpPr>
        <p:sp>
          <p:nvSpPr>
            <p:cNvPr id="875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76" name="Shape"/>
            <p:cNvSpPr/>
            <p:nvPr/>
          </p:nvSpPr>
          <p:spPr>
            <a:xfrm>
              <a:off x="647033" y="527649"/>
              <a:ext cx="1013023" cy="11277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901"/>
                  </a:moveTo>
                  <a:lnTo>
                    <a:pt x="8288" y="0"/>
                  </a:lnTo>
                  <a:lnTo>
                    <a:pt x="2509" y="135"/>
                  </a:lnTo>
                  <a:lnTo>
                    <a:pt x="0" y="3119"/>
                  </a:lnTo>
                  <a:lnTo>
                    <a:pt x="4283" y="7078"/>
                  </a:lnTo>
                  <a:lnTo>
                    <a:pt x="102" y="11743"/>
                  </a:lnTo>
                  <a:lnTo>
                    <a:pt x="11001" y="21600"/>
                  </a:lnTo>
                  <a:cubicBezTo>
                    <a:pt x="13575" y="20713"/>
                    <a:pt x="15892" y="19313"/>
                    <a:pt x="17776" y="17505"/>
                  </a:cubicBezTo>
                  <a:cubicBezTo>
                    <a:pt x="19460" y="15889"/>
                    <a:pt x="20761" y="13982"/>
                    <a:pt x="21600" y="11901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77" name="Shape"/>
            <p:cNvSpPr/>
            <p:nvPr/>
          </p:nvSpPr>
          <p:spPr>
            <a:xfrm>
              <a:off x="642382" y="464037"/>
              <a:ext cx="461345" cy="6810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882" name="Group"/>
          <p:cNvGrpSpPr/>
          <p:nvPr/>
        </p:nvGrpSpPr>
        <p:grpSpPr>
          <a:xfrm>
            <a:off x="6222624" y="1683803"/>
            <a:ext cx="1711878" cy="1711879"/>
            <a:chOff x="0" y="0"/>
            <a:chExt cx="1711877" cy="1711877"/>
          </a:xfrm>
        </p:grpSpPr>
        <p:sp>
          <p:nvSpPr>
            <p:cNvPr id="879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0" name="Shape"/>
            <p:cNvSpPr/>
            <p:nvPr/>
          </p:nvSpPr>
          <p:spPr>
            <a:xfrm>
              <a:off x="669126" y="518659"/>
              <a:ext cx="1004737" cy="11162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36"/>
                  </a:moveTo>
                  <a:lnTo>
                    <a:pt x="8875" y="0"/>
                  </a:lnTo>
                  <a:lnTo>
                    <a:pt x="0" y="2059"/>
                  </a:lnTo>
                  <a:lnTo>
                    <a:pt x="3454" y="5169"/>
                  </a:lnTo>
                  <a:lnTo>
                    <a:pt x="3192" y="6850"/>
                  </a:lnTo>
                  <a:lnTo>
                    <a:pt x="6750" y="10052"/>
                  </a:lnTo>
                  <a:lnTo>
                    <a:pt x="5490" y="11512"/>
                  </a:lnTo>
                  <a:lnTo>
                    <a:pt x="2410" y="8864"/>
                  </a:lnTo>
                  <a:lnTo>
                    <a:pt x="953" y="11886"/>
                  </a:lnTo>
                  <a:lnTo>
                    <a:pt x="11639" y="21600"/>
                  </a:lnTo>
                  <a:cubicBezTo>
                    <a:pt x="14159" y="20558"/>
                    <a:pt x="16388" y="19022"/>
                    <a:pt x="18162" y="17104"/>
                  </a:cubicBezTo>
                  <a:cubicBezTo>
                    <a:pt x="19707" y="15434"/>
                    <a:pt x="20875" y="13509"/>
                    <a:pt x="21600" y="11436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1" name="Shape"/>
            <p:cNvSpPr/>
            <p:nvPr/>
          </p:nvSpPr>
          <p:spPr>
            <a:xfrm>
              <a:off x="649886" y="514256"/>
              <a:ext cx="446335" cy="6833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886" name="Group"/>
          <p:cNvGrpSpPr/>
          <p:nvPr/>
        </p:nvGrpSpPr>
        <p:grpSpPr>
          <a:xfrm>
            <a:off x="8267999" y="1683803"/>
            <a:ext cx="1711881" cy="1711879"/>
            <a:chOff x="0" y="0"/>
            <a:chExt cx="1711880" cy="1711877"/>
          </a:xfrm>
        </p:grpSpPr>
        <p:sp>
          <p:nvSpPr>
            <p:cNvPr id="883" name="Circle"/>
            <p:cNvSpPr/>
            <p:nvPr/>
          </p:nvSpPr>
          <p:spPr>
            <a:xfrm>
              <a:off x="0" y="-1"/>
              <a:ext cx="1711881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4" name="Shape"/>
            <p:cNvSpPr/>
            <p:nvPr/>
          </p:nvSpPr>
          <p:spPr>
            <a:xfrm>
              <a:off x="616165" y="487238"/>
              <a:ext cx="1021665" cy="11306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637"/>
                  </a:moveTo>
                  <a:lnTo>
                    <a:pt x="6509" y="0"/>
                  </a:lnTo>
                  <a:lnTo>
                    <a:pt x="789" y="6770"/>
                  </a:lnTo>
                  <a:lnTo>
                    <a:pt x="0" y="9518"/>
                  </a:lnTo>
                  <a:lnTo>
                    <a:pt x="13371" y="21600"/>
                  </a:lnTo>
                  <a:cubicBezTo>
                    <a:pt x="15329" y="20693"/>
                    <a:pt x="17084" y="19465"/>
                    <a:pt x="18547" y="17979"/>
                  </a:cubicBezTo>
                  <a:cubicBezTo>
                    <a:pt x="19816" y="16689"/>
                    <a:pt x="20847" y="15223"/>
                    <a:pt x="21600" y="1363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5" name="Shape"/>
            <p:cNvSpPr/>
            <p:nvPr/>
          </p:nvSpPr>
          <p:spPr>
            <a:xfrm>
              <a:off x="608140" y="483676"/>
              <a:ext cx="505456" cy="6760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890" name="Group"/>
          <p:cNvGrpSpPr/>
          <p:nvPr/>
        </p:nvGrpSpPr>
        <p:grpSpPr>
          <a:xfrm>
            <a:off x="10313375" y="1683803"/>
            <a:ext cx="1711878" cy="1711879"/>
            <a:chOff x="0" y="0"/>
            <a:chExt cx="1711877" cy="1711877"/>
          </a:xfrm>
        </p:grpSpPr>
        <p:sp>
          <p:nvSpPr>
            <p:cNvPr id="887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8" name="Shape"/>
            <p:cNvSpPr/>
            <p:nvPr/>
          </p:nvSpPr>
          <p:spPr>
            <a:xfrm>
              <a:off x="672354" y="501416"/>
              <a:ext cx="1006383" cy="11219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22"/>
                  </a:moveTo>
                  <a:lnTo>
                    <a:pt x="8867" y="0"/>
                  </a:lnTo>
                  <a:lnTo>
                    <a:pt x="1873" y="1400"/>
                  </a:lnTo>
                  <a:lnTo>
                    <a:pt x="0" y="7647"/>
                  </a:lnTo>
                  <a:lnTo>
                    <a:pt x="2269" y="9825"/>
                  </a:lnTo>
                  <a:lnTo>
                    <a:pt x="1208" y="11840"/>
                  </a:lnTo>
                  <a:lnTo>
                    <a:pt x="12014" y="21600"/>
                  </a:lnTo>
                  <a:cubicBezTo>
                    <a:pt x="14556" y="20498"/>
                    <a:pt x="16779" y="18883"/>
                    <a:pt x="18507" y="16881"/>
                  </a:cubicBezTo>
                  <a:cubicBezTo>
                    <a:pt x="19912" y="15253"/>
                    <a:pt x="20962" y="13400"/>
                    <a:pt x="21600" y="1142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89" name="Shape"/>
            <p:cNvSpPr/>
            <p:nvPr/>
          </p:nvSpPr>
          <p:spPr>
            <a:xfrm>
              <a:off x="668231" y="496995"/>
              <a:ext cx="443859" cy="6836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895" name="Group"/>
          <p:cNvGrpSpPr/>
          <p:nvPr/>
        </p:nvGrpSpPr>
        <p:grpSpPr>
          <a:xfrm>
            <a:off x="2131873" y="3884269"/>
            <a:ext cx="1711879" cy="1711879"/>
            <a:chOff x="0" y="0"/>
            <a:chExt cx="1711877" cy="1711877"/>
          </a:xfrm>
        </p:grpSpPr>
        <p:sp>
          <p:nvSpPr>
            <p:cNvPr id="891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2" name="Shape"/>
            <p:cNvSpPr/>
            <p:nvPr/>
          </p:nvSpPr>
          <p:spPr>
            <a:xfrm>
              <a:off x="490983" y="508657"/>
              <a:ext cx="1206495" cy="11662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302"/>
                  </a:moveTo>
                  <a:lnTo>
                    <a:pt x="12619" y="12"/>
                  </a:lnTo>
                  <a:lnTo>
                    <a:pt x="8388" y="2444"/>
                  </a:lnTo>
                  <a:lnTo>
                    <a:pt x="10883" y="5025"/>
                  </a:lnTo>
                  <a:lnTo>
                    <a:pt x="10883" y="6895"/>
                  </a:lnTo>
                  <a:lnTo>
                    <a:pt x="4209" y="0"/>
                  </a:lnTo>
                  <a:lnTo>
                    <a:pt x="0" y="2469"/>
                  </a:lnTo>
                  <a:lnTo>
                    <a:pt x="2383" y="5025"/>
                  </a:lnTo>
                  <a:lnTo>
                    <a:pt x="1943" y="12261"/>
                  </a:lnTo>
                  <a:lnTo>
                    <a:pt x="10970" y="21600"/>
                  </a:lnTo>
                  <a:cubicBezTo>
                    <a:pt x="14002" y="20647"/>
                    <a:pt x="16675" y="18747"/>
                    <a:pt x="18623" y="16162"/>
                  </a:cubicBezTo>
                  <a:cubicBezTo>
                    <a:pt x="20135" y="14156"/>
                    <a:pt x="21156" y="11803"/>
                    <a:pt x="21600" y="930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3" name="Shape"/>
            <p:cNvSpPr/>
            <p:nvPr/>
          </p:nvSpPr>
          <p:spPr>
            <a:xfrm>
              <a:off x="953242" y="502338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4" name="Shape"/>
            <p:cNvSpPr/>
            <p:nvPr/>
          </p:nvSpPr>
          <p:spPr>
            <a:xfrm>
              <a:off x="485330" y="502338"/>
              <a:ext cx="246095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00" name="Group"/>
          <p:cNvGrpSpPr/>
          <p:nvPr/>
        </p:nvGrpSpPr>
        <p:grpSpPr>
          <a:xfrm>
            <a:off x="4177248" y="3884269"/>
            <a:ext cx="1711879" cy="1711879"/>
            <a:chOff x="0" y="0"/>
            <a:chExt cx="1711877" cy="1711877"/>
          </a:xfrm>
        </p:grpSpPr>
        <p:sp>
          <p:nvSpPr>
            <p:cNvPr id="896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7" name="Shape"/>
            <p:cNvSpPr/>
            <p:nvPr/>
          </p:nvSpPr>
          <p:spPr>
            <a:xfrm>
              <a:off x="420243" y="512762"/>
              <a:ext cx="1278791" cy="11782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8925"/>
                  </a:moveTo>
                  <a:lnTo>
                    <a:pt x="14041" y="757"/>
                  </a:lnTo>
                  <a:lnTo>
                    <a:pt x="10213" y="1337"/>
                  </a:lnTo>
                  <a:lnTo>
                    <a:pt x="7584" y="3830"/>
                  </a:lnTo>
                  <a:lnTo>
                    <a:pt x="3981" y="0"/>
                  </a:lnTo>
                  <a:lnTo>
                    <a:pt x="0" y="2463"/>
                  </a:lnTo>
                  <a:lnTo>
                    <a:pt x="2240" y="4894"/>
                  </a:lnTo>
                  <a:lnTo>
                    <a:pt x="1825" y="12144"/>
                  </a:lnTo>
                  <a:lnTo>
                    <a:pt x="10495" y="21600"/>
                  </a:lnTo>
                  <a:cubicBezTo>
                    <a:pt x="13579" y="20857"/>
                    <a:pt x="16354" y="19039"/>
                    <a:pt x="18395" y="16422"/>
                  </a:cubicBezTo>
                  <a:cubicBezTo>
                    <a:pt x="20065" y="14281"/>
                    <a:pt x="21172" y="11691"/>
                    <a:pt x="21600" y="8925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8" name="Shape"/>
            <p:cNvSpPr/>
            <p:nvPr/>
          </p:nvSpPr>
          <p:spPr>
            <a:xfrm>
              <a:off x="413341" y="506395"/>
              <a:ext cx="246095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9" name="Shape"/>
            <p:cNvSpPr/>
            <p:nvPr/>
          </p:nvSpPr>
          <p:spPr>
            <a:xfrm>
              <a:off x="864131" y="498275"/>
              <a:ext cx="461345" cy="6810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05" name="Group"/>
          <p:cNvGrpSpPr/>
          <p:nvPr/>
        </p:nvGrpSpPr>
        <p:grpSpPr>
          <a:xfrm>
            <a:off x="6222624" y="3884269"/>
            <a:ext cx="1711878" cy="1711879"/>
            <a:chOff x="0" y="0"/>
            <a:chExt cx="1711877" cy="1711877"/>
          </a:xfrm>
        </p:grpSpPr>
        <p:sp>
          <p:nvSpPr>
            <p:cNvPr id="901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02" name="Shape"/>
            <p:cNvSpPr/>
            <p:nvPr/>
          </p:nvSpPr>
          <p:spPr>
            <a:xfrm>
              <a:off x="445142" y="518791"/>
              <a:ext cx="1262252" cy="11712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747"/>
                  </a:moveTo>
                  <a:lnTo>
                    <a:pt x="14344" y="0"/>
                  </a:lnTo>
                  <a:lnTo>
                    <a:pt x="7254" y="1986"/>
                  </a:lnTo>
                  <a:lnTo>
                    <a:pt x="9591" y="4504"/>
                  </a:lnTo>
                  <a:lnTo>
                    <a:pt x="9156" y="5559"/>
                  </a:lnTo>
                  <a:lnTo>
                    <a:pt x="4051" y="193"/>
                  </a:lnTo>
                  <a:lnTo>
                    <a:pt x="0" y="2649"/>
                  </a:lnTo>
                  <a:lnTo>
                    <a:pt x="2483" y="5325"/>
                  </a:lnTo>
                  <a:lnTo>
                    <a:pt x="1896" y="12440"/>
                  </a:lnTo>
                  <a:lnTo>
                    <a:pt x="10287" y="21600"/>
                  </a:lnTo>
                  <a:cubicBezTo>
                    <a:pt x="13497" y="20813"/>
                    <a:pt x="16367" y="18883"/>
                    <a:pt x="18434" y="16122"/>
                  </a:cubicBezTo>
                  <a:cubicBezTo>
                    <a:pt x="20229" y="13725"/>
                    <a:pt x="21329" y="10813"/>
                    <a:pt x="21600" y="774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03" name="Shape"/>
            <p:cNvSpPr/>
            <p:nvPr/>
          </p:nvSpPr>
          <p:spPr>
            <a:xfrm>
              <a:off x="439793" y="524660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04" name="Shape"/>
            <p:cNvSpPr/>
            <p:nvPr/>
          </p:nvSpPr>
          <p:spPr>
            <a:xfrm>
              <a:off x="852459" y="514256"/>
              <a:ext cx="446336" cy="6833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10" name="Group"/>
          <p:cNvGrpSpPr/>
          <p:nvPr/>
        </p:nvGrpSpPr>
        <p:grpSpPr>
          <a:xfrm>
            <a:off x="8267999" y="3884269"/>
            <a:ext cx="1711881" cy="1711879"/>
            <a:chOff x="0" y="0"/>
            <a:chExt cx="1711880" cy="1711877"/>
          </a:xfrm>
        </p:grpSpPr>
        <p:sp>
          <p:nvSpPr>
            <p:cNvPr id="906" name="Circle"/>
            <p:cNvSpPr/>
            <p:nvPr/>
          </p:nvSpPr>
          <p:spPr>
            <a:xfrm>
              <a:off x="0" y="-1"/>
              <a:ext cx="1711881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07" name="Shape"/>
            <p:cNvSpPr/>
            <p:nvPr/>
          </p:nvSpPr>
          <p:spPr>
            <a:xfrm>
              <a:off x="432827" y="507533"/>
              <a:ext cx="1254669" cy="11825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108"/>
                  </a:moveTo>
                  <a:lnTo>
                    <a:pt x="12048" y="0"/>
                  </a:lnTo>
                  <a:lnTo>
                    <a:pt x="8596" y="4771"/>
                  </a:lnTo>
                  <a:lnTo>
                    <a:pt x="4039" y="53"/>
                  </a:lnTo>
                  <a:lnTo>
                    <a:pt x="0" y="2548"/>
                  </a:lnTo>
                  <a:lnTo>
                    <a:pt x="2230" y="4914"/>
                  </a:lnTo>
                  <a:lnTo>
                    <a:pt x="1879" y="12226"/>
                  </a:lnTo>
                  <a:lnTo>
                    <a:pt x="10731" y="21600"/>
                  </a:lnTo>
                  <a:cubicBezTo>
                    <a:pt x="13632" y="20825"/>
                    <a:pt x="16248" y="19149"/>
                    <a:pt x="18245" y="16786"/>
                  </a:cubicBezTo>
                  <a:cubicBezTo>
                    <a:pt x="19855" y="14880"/>
                    <a:pt x="21006" y="12588"/>
                    <a:pt x="21600" y="1010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08" name="Shape"/>
            <p:cNvSpPr/>
            <p:nvPr/>
          </p:nvSpPr>
          <p:spPr>
            <a:xfrm>
              <a:off x="426436" y="507542"/>
              <a:ext cx="246095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09" name="Shape"/>
            <p:cNvSpPr/>
            <p:nvPr/>
          </p:nvSpPr>
          <p:spPr>
            <a:xfrm>
              <a:off x="818840" y="504453"/>
              <a:ext cx="505457" cy="6760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15" name="Group"/>
          <p:cNvGrpSpPr/>
          <p:nvPr/>
        </p:nvGrpSpPr>
        <p:grpSpPr>
          <a:xfrm>
            <a:off x="10313375" y="3884269"/>
            <a:ext cx="1711878" cy="1711879"/>
            <a:chOff x="0" y="0"/>
            <a:chExt cx="1711877" cy="1711877"/>
          </a:xfrm>
        </p:grpSpPr>
        <p:sp>
          <p:nvSpPr>
            <p:cNvPr id="911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12" name="Shape"/>
            <p:cNvSpPr/>
            <p:nvPr/>
          </p:nvSpPr>
          <p:spPr>
            <a:xfrm>
              <a:off x="435893" y="527077"/>
              <a:ext cx="1269905" cy="11657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917"/>
                  </a:moveTo>
                  <a:lnTo>
                    <a:pt x="14307" y="0"/>
                  </a:lnTo>
                  <a:lnTo>
                    <a:pt x="8538" y="1856"/>
                  </a:lnTo>
                  <a:lnTo>
                    <a:pt x="7731" y="4327"/>
                  </a:lnTo>
                  <a:lnTo>
                    <a:pt x="4085" y="355"/>
                  </a:lnTo>
                  <a:lnTo>
                    <a:pt x="0" y="2718"/>
                  </a:lnTo>
                  <a:lnTo>
                    <a:pt x="2069" y="4972"/>
                  </a:lnTo>
                  <a:lnTo>
                    <a:pt x="1908" y="12558"/>
                  </a:lnTo>
                  <a:lnTo>
                    <a:pt x="10125" y="21600"/>
                  </a:lnTo>
                  <a:cubicBezTo>
                    <a:pt x="13492" y="20815"/>
                    <a:pt x="16499" y="18765"/>
                    <a:pt x="18618" y="15809"/>
                  </a:cubicBezTo>
                  <a:cubicBezTo>
                    <a:pt x="20256" y="13525"/>
                    <a:pt x="21287" y="10795"/>
                    <a:pt x="21600" y="791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13" name="Shape"/>
            <p:cNvSpPr/>
            <p:nvPr/>
          </p:nvSpPr>
          <p:spPr>
            <a:xfrm>
              <a:off x="429692" y="535164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14" name="Shape"/>
            <p:cNvSpPr/>
            <p:nvPr/>
          </p:nvSpPr>
          <p:spPr>
            <a:xfrm>
              <a:off x="861447" y="524475"/>
              <a:ext cx="443859" cy="6836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19" name="Group"/>
          <p:cNvGrpSpPr/>
          <p:nvPr/>
        </p:nvGrpSpPr>
        <p:grpSpPr>
          <a:xfrm>
            <a:off x="12358748" y="1683803"/>
            <a:ext cx="1711879" cy="1711879"/>
            <a:chOff x="0" y="0"/>
            <a:chExt cx="1711877" cy="1711877"/>
          </a:xfrm>
        </p:grpSpPr>
        <p:sp>
          <p:nvSpPr>
            <p:cNvPr id="916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17" name="Shape"/>
            <p:cNvSpPr/>
            <p:nvPr/>
          </p:nvSpPr>
          <p:spPr>
            <a:xfrm>
              <a:off x="699385" y="548864"/>
              <a:ext cx="953870" cy="10803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382"/>
                  </a:moveTo>
                  <a:lnTo>
                    <a:pt x="7476" y="0"/>
                  </a:lnTo>
                  <a:lnTo>
                    <a:pt x="1839" y="423"/>
                  </a:lnTo>
                  <a:lnTo>
                    <a:pt x="0" y="11189"/>
                  </a:lnTo>
                  <a:lnTo>
                    <a:pt x="11813" y="21600"/>
                  </a:lnTo>
                  <a:cubicBezTo>
                    <a:pt x="14171" y="20625"/>
                    <a:pt x="16281" y="19239"/>
                    <a:pt x="18017" y="17525"/>
                  </a:cubicBezTo>
                  <a:cubicBezTo>
                    <a:pt x="19549" y="16013"/>
                    <a:pt x="20762" y="14271"/>
                    <a:pt x="21600" y="1238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18" name="Shape"/>
            <p:cNvSpPr/>
            <p:nvPr/>
          </p:nvSpPr>
          <p:spPr>
            <a:xfrm>
              <a:off x="649636" y="493287"/>
              <a:ext cx="446378" cy="6910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23" name="Group"/>
          <p:cNvGrpSpPr/>
          <p:nvPr/>
        </p:nvGrpSpPr>
        <p:grpSpPr>
          <a:xfrm>
            <a:off x="14404125" y="1683803"/>
            <a:ext cx="1711879" cy="1711879"/>
            <a:chOff x="0" y="0"/>
            <a:chExt cx="1711877" cy="1711877"/>
          </a:xfrm>
        </p:grpSpPr>
        <p:sp>
          <p:nvSpPr>
            <p:cNvPr id="920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21" name="Shape"/>
            <p:cNvSpPr/>
            <p:nvPr/>
          </p:nvSpPr>
          <p:spPr>
            <a:xfrm>
              <a:off x="671234" y="525115"/>
              <a:ext cx="1006039" cy="11115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035"/>
                  </a:moveTo>
                  <a:lnTo>
                    <a:pt x="9377" y="0"/>
                  </a:lnTo>
                  <a:lnTo>
                    <a:pt x="1479" y="1277"/>
                  </a:lnTo>
                  <a:lnTo>
                    <a:pt x="0" y="3228"/>
                  </a:lnTo>
                  <a:lnTo>
                    <a:pt x="4875" y="7698"/>
                  </a:lnTo>
                  <a:lnTo>
                    <a:pt x="1930" y="12899"/>
                  </a:lnTo>
                  <a:lnTo>
                    <a:pt x="11512" y="21600"/>
                  </a:lnTo>
                  <a:cubicBezTo>
                    <a:pt x="14086" y="20552"/>
                    <a:pt x="16358" y="18978"/>
                    <a:pt x="18150" y="17003"/>
                  </a:cubicBezTo>
                  <a:cubicBezTo>
                    <a:pt x="19740" y="15249"/>
                    <a:pt x="20915" y="13218"/>
                    <a:pt x="21600" y="11035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22" name="Shape"/>
            <p:cNvSpPr/>
            <p:nvPr/>
          </p:nvSpPr>
          <p:spPr>
            <a:xfrm>
              <a:off x="666757" y="518352"/>
              <a:ext cx="445627" cy="6751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27" name="Group"/>
          <p:cNvGrpSpPr/>
          <p:nvPr/>
        </p:nvGrpSpPr>
        <p:grpSpPr>
          <a:xfrm>
            <a:off x="16449498" y="1683803"/>
            <a:ext cx="1711879" cy="1711879"/>
            <a:chOff x="0" y="0"/>
            <a:chExt cx="1711877" cy="1711877"/>
          </a:xfrm>
        </p:grpSpPr>
        <p:sp>
          <p:nvSpPr>
            <p:cNvPr id="924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25" name="Shape"/>
            <p:cNvSpPr/>
            <p:nvPr/>
          </p:nvSpPr>
          <p:spPr>
            <a:xfrm>
              <a:off x="714426" y="553420"/>
              <a:ext cx="942679" cy="10762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057"/>
                  </a:moveTo>
                  <a:lnTo>
                    <a:pt x="7834" y="0"/>
                  </a:lnTo>
                  <a:lnTo>
                    <a:pt x="2428" y="76"/>
                  </a:lnTo>
                  <a:lnTo>
                    <a:pt x="1013" y="2102"/>
                  </a:lnTo>
                  <a:lnTo>
                    <a:pt x="1125" y="6808"/>
                  </a:lnTo>
                  <a:lnTo>
                    <a:pt x="0" y="11377"/>
                  </a:lnTo>
                  <a:lnTo>
                    <a:pt x="11661" y="21600"/>
                  </a:lnTo>
                  <a:cubicBezTo>
                    <a:pt x="14131" y="20578"/>
                    <a:pt x="16326" y="19111"/>
                    <a:pt x="18104" y="17295"/>
                  </a:cubicBezTo>
                  <a:cubicBezTo>
                    <a:pt x="19619" y="15747"/>
                    <a:pt x="20803" y="13973"/>
                    <a:pt x="21600" y="1205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26" name="Shape"/>
            <p:cNvSpPr/>
            <p:nvPr/>
          </p:nvSpPr>
          <p:spPr>
            <a:xfrm>
              <a:off x="659505" y="491356"/>
              <a:ext cx="448182" cy="6949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31" name="Group"/>
          <p:cNvGrpSpPr/>
          <p:nvPr/>
        </p:nvGrpSpPr>
        <p:grpSpPr>
          <a:xfrm>
            <a:off x="18494874" y="1683803"/>
            <a:ext cx="1711879" cy="1711879"/>
            <a:chOff x="0" y="0"/>
            <a:chExt cx="1711877" cy="1711877"/>
          </a:xfrm>
        </p:grpSpPr>
        <p:sp>
          <p:nvSpPr>
            <p:cNvPr id="928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29" name="Shape"/>
            <p:cNvSpPr/>
            <p:nvPr/>
          </p:nvSpPr>
          <p:spPr>
            <a:xfrm>
              <a:off x="702181" y="534839"/>
              <a:ext cx="953424" cy="10899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403"/>
                  </a:moveTo>
                  <a:lnTo>
                    <a:pt x="7458" y="32"/>
                  </a:lnTo>
                  <a:lnTo>
                    <a:pt x="3114" y="0"/>
                  </a:lnTo>
                  <a:cubicBezTo>
                    <a:pt x="2369" y="927"/>
                    <a:pt x="1732" y="1918"/>
                    <a:pt x="1214" y="2956"/>
                  </a:cubicBezTo>
                  <a:cubicBezTo>
                    <a:pt x="677" y="4032"/>
                    <a:pt x="271" y="5153"/>
                    <a:pt x="0" y="6302"/>
                  </a:cubicBezTo>
                  <a:lnTo>
                    <a:pt x="2181" y="8473"/>
                  </a:lnTo>
                  <a:lnTo>
                    <a:pt x="185" y="11262"/>
                  </a:lnTo>
                  <a:lnTo>
                    <a:pt x="12004" y="21600"/>
                  </a:lnTo>
                  <a:cubicBezTo>
                    <a:pt x="14376" y="20598"/>
                    <a:pt x="16486" y="19178"/>
                    <a:pt x="18203" y="17430"/>
                  </a:cubicBezTo>
                  <a:cubicBezTo>
                    <a:pt x="19664" y="15942"/>
                    <a:pt x="20814" y="14240"/>
                    <a:pt x="21600" y="12403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0" name="Shape"/>
            <p:cNvSpPr/>
            <p:nvPr/>
          </p:nvSpPr>
          <p:spPr>
            <a:xfrm>
              <a:off x="650440" y="476358"/>
              <a:ext cx="445236" cy="6906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36" name="Group"/>
          <p:cNvGrpSpPr/>
          <p:nvPr/>
        </p:nvGrpSpPr>
        <p:grpSpPr>
          <a:xfrm>
            <a:off x="20540250" y="1683803"/>
            <a:ext cx="1711878" cy="1711879"/>
            <a:chOff x="0" y="0"/>
            <a:chExt cx="1711877" cy="1711877"/>
          </a:xfrm>
        </p:grpSpPr>
        <p:sp>
          <p:nvSpPr>
            <p:cNvPr id="932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3" name="Shape"/>
            <p:cNvSpPr/>
            <p:nvPr/>
          </p:nvSpPr>
          <p:spPr>
            <a:xfrm>
              <a:off x="437990" y="506257"/>
              <a:ext cx="1261497" cy="11802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036"/>
                  </a:moveTo>
                  <a:lnTo>
                    <a:pt x="13879" y="820"/>
                  </a:lnTo>
                  <a:lnTo>
                    <a:pt x="10779" y="1006"/>
                  </a:lnTo>
                  <a:lnTo>
                    <a:pt x="7639" y="3916"/>
                  </a:lnTo>
                  <a:lnTo>
                    <a:pt x="3975" y="0"/>
                  </a:lnTo>
                  <a:lnTo>
                    <a:pt x="0" y="2436"/>
                  </a:lnTo>
                  <a:lnTo>
                    <a:pt x="2787" y="5414"/>
                  </a:lnTo>
                  <a:lnTo>
                    <a:pt x="1865" y="12132"/>
                  </a:lnTo>
                  <a:lnTo>
                    <a:pt x="10714" y="21600"/>
                  </a:lnTo>
                  <a:cubicBezTo>
                    <a:pt x="13745" y="20784"/>
                    <a:pt x="16453" y="18958"/>
                    <a:pt x="18446" y="16385"/>
                  </a:cubicBezTo>
                  <a:cubicBezTo>
                    <a:pt x="20083" y="14274"/>
                    <a:pt x="21170" y="11739"/>
                    <a:pt x="21600" y="9036"/>
                  </a:cubicBezTo>
                  <a:close/>
                </a:path>
              </a:pathLst>
            </a:custGeom>
            <a:solidFill>
              <a:srgbClr val="545454">
                <a:alpha val="11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4" name="Shape"/>
            <p:cNvSpPr/>
            <p:nvPr/>
          </p:nvSpPr>
          <p:spPr>
            <a:xfrm>
              <a:off x="848434" y="491558"/>
              <a:ext cx="459624" cy="6945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5" name="Shape"/>
            <p:cNvSpPr/>
            <p:nvPr/>
          </p:nvSpPr>
          <p:spPr>
            <a:xfrm>
              <a:off x="430459" y="502337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41" name="Group"/>
          <p:cNvGrpSpPr/>
          <p:nvPr/>
        </p:nvGrpSpPr>
        <p:grpSpPr>
          <a:xfrm>
            <a:off x="12358748" y="3884269"/>
            <a:ext cx="1711879" cy="1711879"/>
            <a:chOff x="0" y="0"/>
            <a:chExt cx="1711877" cy="1711877"/>
          </a:xfrm>
        </p:grpSpPr>
        <p:sp>
          <p:nvSpPr>
            <p:cNvPr id="937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8" name="Shape"/>
            <p:cNvSpPr/>
            <p:nvPr/>
          </p:nvSpPr>
          <p:spPr>
            <a:xfrm>
              <a:off x="437898" y="532974"/>
              <a:ext cx="1253870" cy="11581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367"/>
                  </a:moveTo>
                  <a:lnTo>
                    <a:pt x="13605" y="684"/>
                  </a:lnTo>
                  <a:lnTo>
                    <a:pt x="9790" y="897"/>
                  </a:lnTo>
                  <a:lnTo>
                    <a:pt x="7388" y="3604"/>
                  </a:lnTo>
                  <a:lnTo>
                    <a:pt x="4059" y="0"/>
                  </a:lnTo>
                  <a:lnTo>
                    <a:pt x="0" y="2402"/>
                  </a:lnTo>
                  <a:lnTo>
                    <a:pt x="2143" y="4723"/>
                  </a:lnTo>
                  <a:lnTo>
                    <a:pt x="1882" y="12380"/>
                  </a:lnTo>
                  <a:lnTo>
                    <a:pt x="10432" y="21600"/>
                  </a:lnTo>
                  <a:cubicBezTo>
                    <a:pt x="13659" y="20835"/>
                    <a:pt x="16550" y="18909"/>
                    <a:pt x="18637" y="16137"/>
                  </a:cubicBezTo>
                  <a:cubicBezTo>
                    <a:pt x="20115" y="14173"/>
                    <a:pt x="21132" y="11850"/>
                    <a:pt x="21600" y="936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39" name="Shape"/>
            <p:cNvSpPr/>
            <p:nvPr/>
          </p:nvSpPr>
          <p:spPr>
            <a:xfrm>
              <a:off x="431264" y="525492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40" name="Shape"/>
            <p:cNvSpPr/>
            <p:nvPr/>
          </p:nvSpPr>
          <p:spPr>
            <a:xfrm>
              <a:off x="842490" y="507370"/>
              <a:ext cx="446377" cy="6910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46" name="Group"/>
          <p:cNvGrpSpPr/>
          <p:nvPr/>
        </p:nvGrpSpPr>
        <p:grpSpPr>
          <a:xfrm>
            <a:off x="14404125" y="3884269"/>
            <a:ext cx="1711879" cy="1711879"/>
            <a:chOff x="0" y="0"/>
            <a:chExt cx="1711877" cy="1711877"/>
          </a:xfrm>
        </p:grpSpPr>
        <p:sp>
          <p:nvSpPr>
            <p:cNvPr id="942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43" name="Shape"/>
            <p:cNvSpPr/>
            <p:nvPr/>
          </p:nvSpPr>
          <p:spPr>
            <a:xfrm>
              <a:off x="441123" y="522467"/>
              <a:ext cx="1266138" cy="11658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876"/>
                  </a:moveTo>
                  <a:lnTo>
                    <a:pt x="14373" y="0"/>
                  </a:lnTo>
                  <a:lnTo>
                    <a:pt x="8695" y="1453"/>
                  </a:lnTo>
                  <a:lnTo>
                    <a:pt x="7009" y="3169"/>
                  </a:lnTo>
                  <a:lnTo>
                    <a:pt x="4001" y="28"/>
                  </a:lnTo>
                  <a:lnTo>
                    <a:pt x="0" y="2511"/>
                  </a:lnTo>
                  <a:lnTo>
                    <a:pt x="2662" y="5402"/>
                  </a:lnTo>
                  <a:lnTo>
                    <a:pt x="1878" y="12354"/>
                  </a:lnTo>
                  <a:lnTo>
                    <a:pt x="10442" y="21600"/>
                  </a:lnTo>
                  <a:cubicBezTo>
                    <a:pt x="13648" y="20790"/>
                    <a:pt x="16507" y="18823"/>
                    <a:pt x="18551" y="16020"/>
                  </a:cubicBezTo>
                  <a:cubicBezTo>
                    <a:pt x="20260" y="13676"/>
                    <a:pt x="21318" y="10850"/>
                    <a:pt x="21600" y="7876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44" name="Shape"/>
            <p:cNvSpPr/>
            <p:nvPr/>
          </p:nvSpPr>
          <p:spPr>
            <a:xfrm>
              <a:off x="434521" y="520479"/>
              <a:ext cx="246095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45" name="Shape"/>
            <p:cNvSpPr/>
            <p:nvPr/>
          </p:nvSpPr>
          <p:spPr>
            <a:xfrm>
              <a:off x="846691" y="518352"/>
              <a:ext cx="445627" cy="6751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51" name="Group"/>
          <p:cNvGrpSpPr/>
          <p:nvPr/>
        </p:nvGrpSpPr>
        <p:grpSpPr>
          <a:xfrm>
            <a:off x="16449498" y="3884269"/>
            <a:ext cx="1711879" cy="1711879"/>
            <a:chOff x="0" y="0"/>
            <a:chExt cx="1711877" cy="1711877"/>
          </a:xfrm>
        </p:grpSpPr>
        <p:sp>
          <p:nvSpPr>
            <p:cNvPr id="947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48" name="Shape"/>
            <p:cNvSpPr/>
            <p:nvPr/>
          </p:nvSpPr>
          <p:spPr>
            <a:xfrm>
              <a:off x="434983" y="517146"/>
              <a:ext cx="1262454" cy="11720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028"/>
                  </a:moveTo>
                  <a:lnTo>
                    <a:pt x="13736" y="558"/>
                  </a:lnTo>
                  <a:lnTo>
                    <a:pt x="9771" y="817"/>
                  </a:lnTo>
                  <a:lnTo>
                    <a:pt x="7908" y="4184"/>
                  </a:lnTo>
                  <a:lnTo>
                    <a:pt x="3998" y="0"/>
                  </a:lnTo>
                  <a:lnTo>
                    <a:pt x="0" y="2516"/>
                  </a:lnTo>
                  <a:lnTo>
                    <a:pt x="2654" y="5375"/>
                  </a:lnTo>
                  <a:lnTo>
                    <a:pt x="1857" y="12253"/>
                  </a:lnTo>
                  <a:lnTo>
                    <a:pt x="10611" y="21600"/>
                  </a:lnTo>
                  <a:cubicBezTo>
                    <a:pt x="13920" y="20753"/>
                    <a:pt x="16850" y="18688"/>
                    <a:pt x="18897" y="15763"/>
                  </a:cubicBezTo>
                  <a:cubicBezTo>
                    <a:pt x="20283" y="13782"/>
                    <a:pt x="21210" y="11473"/>
                    <a:pt x="21600" y="902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49" name="Shape"/>
            <p:cNvSpPr/>
            <p:nvPr/>
          </p:nvSpPr>
          <p:spPr>
            <a:xfrm>
              <a:off x="427133" y="513315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50" name="Shape"/>
            <p:cNvSpPr/>
            <p:nvPr/>
          </p:nvSpPr>
          <p:spPr>
            <a:xfrm>
              <a:off x="847014" y="491356"/>
              <a:ext cx="448183" cy="6949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56" name="Group"/>
          <p:cNvGrpSpPr/>
          <p:nvPr/>
        </p:nvGrpSpPr>
        <p:grpSpPr>
          <a:xfrm>
            <a:off x="18494874" y="3884269"/>
            <a:ext cx="1711879" cy="1711879"/>
            <a:chOff x="0" y="0"/>
            <a:chExt cx="1711877" cy="1711877"/>
          </a:xfrm>
        </p:grpSpPr>
        <p:sp>
          <p:nvSpPr>
            <p:cNvPr id="952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53" name="Shape"/>
            <p:cNvSpPr/>
            <p:nvPr/>
          </p:nvSpPr>
          <p:spPr>
            <a:xfrm>
              <a:off x="424744" y="519679"/>
              <a:ext cx="1266968" cy="11703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568"/>
                  </a:moveTo>
                  <a:lnTo>
                    <a:pt x="13257" y="545"/>
                  </a:lnTo>
                  <a:lnTo>
                    <a:pt x="10239" y="895"/>
                  </a:lnTo>
                  <a:lnTo>
                    <a:pt x="7782" y="4164"/>
                  </a:lnTo>
                  <a:lnTo>
                    <a:pt x="4011" y="0"/>
                  </a:lnTo>
                  <a:lnTo>
                    <a:pt x="0" y="2426"/>
                  </a:lnTo>
                  <a:lnTo>
                    <a:pt x="2421" y="5048"/>
                  </a:lnTo>
                  <a:lnTo>
                    <a:pt x="1889" y="12174"/>
                  </a:lnTo>
                  <a:lnTo>
                    <a:pt x="10672" y="21600"/>
                  </a:lnTo>
                  <a:cubicBezTo>
                    <a:pt x="13631" y="20845"/>
                    <a:pt x="16300" y="19111"/>
                    <a:pt x="18307" y="16639"/>
                  </a:cubicBezTo>
                  <a:cubicBezTo>
                    <a:pt x="19943" y="14624"/>
                    <a:pt x="21076" y="12190"/>
                    <a:pt x="21600" y="956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54" name="Shape"/>
            <p:cNvSpPr/>
            <p:nvPr/>
          </p:nvSpPr>
          <p:spPr>
            <a:xfrm>
              <a:off x="417403" y="511214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55" name="Shape"/>
            <p:cNvSpPr/>
            <p:nvPr/>
          </p:nvSpPr>
          <p:spPr>
            <a:xfrm>
              <a:off x="827333" y="493477"/>
              <a:ext cx="445237" cy="6906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61" name="Group"/>
          <p:cNvGrpSpPr/>
          <p:nvPr/>
        </p:nvGrpSpPr>
        <p:grpSpPr>
          <a:xfrm>
            <a:off x="20540250" y="3884269"/>
            <a:ext cx="1711878" cy="1711879"/>
            <a:chOff x="0" y="0"/>
            <a:chExt cx="1711877" cy="1711877"/>
          </a:xfrm>
        </p:grpSpPr>
        <p:sp>
          <p:nvSpPr>
            <p:cNvPr id="957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58" name="Shape"/>
            <p:cNvSpPr/>
            <p:nvPr/>
          </p:nvSpPr>
          <p:spPr>
            <a:xfrm>
              <a:off x="350585" y="554843"/>
              <a:ext cx="1353552" cy="11564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683"/>
                  </a:moveTo>
                  <a:lnTo>
                    <a:pt x="15036" y="0"/>
                  </a:lnTo>
                  <a:lnTo>
                    <a:pt x="11774" y="471"/>
                  </a:lnTo>
                  <a:cubicBezTo>
                    <a:pt x="11188" y="815"/>
                    <a:pt x="10672" y="1302"/>
                    <a:pt x="10260" y="1898"/>
                  </a:cubicBezTo>
                  <a:cubicBezTo>
                    <a:pt x="9895" y="2426"/>
                    <a:pt x="9620" y="3030"/>
                    <a:pt x="9447" y="3679"/>
                  </a:cubicBezTo>
                  <a:lnTo>
                    <a:pt x="6398" y="110"/>
                  </a:lnTo>
                  <a:lnTo>
                    <a:pt x="2482" y="353"/>
                  </a:lnTo>
                  <a:lnTo>
                    <a:pt x="0" y="2962"/>
                  </a:lnTo>
                  <a:lnTo>
                    <a:pt x="3381" y="6965"/>
                  </a:lnTo>
                  <a:lnTo>
                    <a:pt x="128" y="11445"/>
                  </a:lnTo>
                  <a:lnTo>
                    <a:pt x="8828" y="21600"/>
                  </a:lnTo>
                  <a:cubicBezTo>
                    <a:pt x="12527" y="21350"/>
                    <a:pt x="15981" y="19358"/>
                    <a:pt x="18405" y="16078"/>
                  </a:cubicBezTo>
                  <a:cubicBezTo>
                    <a:pt x="20155" y="13711"/>
                    <a:pt x="21267" y="10789"/>
                    <a:pt x="21600" y="7683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59" name="Shape"/>
            <p:cNvSpPr/>
            <p:nvPr/>
          </p:nvSpPr>
          <p:spPr>
            <a:xfrm>
              <a:off x="346910" y="487880"/>
              <a:ext cx="461344" cy="6810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60" name="Shape"/>
            <p:cNvSpPr/>
            <p:nvPr/>
          </p:nvSpPr>
          <p:spPr>
            <a:xfrm>
              <a:off x="888226" y="491557"/>
              <a:ext cx="459624" cy="6945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66" name="Group"/>
          <p:cNvGrpSpPr/>
          <p:nvPr/>
        </p:nvGrpSpPr>
        <p:grpSpPr>
          <a:xfrm>
            <a:off x="8862039" y="8660617"/>
            <a:ext cx="566645" cy="566643"/>
            <a:chOff x="0" y="0"/>
            <a:chExt cx="566643" cy="566642"/>
          </a:xfrm>
        </p:grpSpPr>
        <p:sp>
          <p:nvSpPr>
            <p:cNvPr id="962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63" name="Shape"/>
            <p:cNvSpPr/>
            <p:nvPr/>
          </p:nvSpPr>
          <p:spPr>
            <a:xfrm>
              <a:off x="162518" y="168368"/>
              <a:ext cx="399360" cy="3860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302"/>
                  </a:moveTo>
                  <a:lnTo>
                    <a:pt x="12619" y="12"/>
                  </a:lnTo>
                  <a:lnTo>
                    <a:pt x="8388" y="2444"/>
                  </a:lnTo>
                  <a:lnTo>
                    <a:pt x="10883" y="5025"/>
                  </a:lnTo>
                  <a:lnTo>
                    <a:pt x="10883" y="6895"/>
                  </a:lnTo>
                  <a:lnTo>
                    <a:pt x="4209" y="0"/>
                  </a:lnTo>
                  <a:lnTo>
                    <a:pt x="0" y="2469"/>
                  </a:lnTo>
                  <a:lnTo>
                    <a:pt x="2383" y="5025"/>
                  </a:lnTo>
                  <a:lnTo>
                    <a:pt x="1943" y="12261"/>
                  </a:lnTo>
                  <a:lnTo>
                    <a:pt x="10970" y="21600"/>
                  </a:lnTo>
                  <a:cubicBezTo>
                    <a:pt x="14002" y="20647"/>
                    <a:pt x="16675" y="18747"/>
                    <a:pt x="18623" y="16162"/>
                  </a:cubicBezTo>
                  <a:cubicBezTo>
                    <a:pt x="20135" y="14156"/>
                    <a:pt x="21156" y="11803"/>
                    <a:pt x="21600" y="930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64" name="Shape"/>
            <p:cNvSpPr/>
            <p:nvPr/>
          </p:nvSpPr>
          <p:spPr>
            <a:xfrm>
              <a:off x="315529" y="166276"/>
              <a:ext cx="81461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65" name="Shape"/>
            <p:cNvSpPr/>
            <p:nvPr/>
          </p:nvSpPr>
          <p:spPr>
            <a:xfrm>
              <a:off x="160647" y="166276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71" name="Group"/>
          <p:cNvGrpSpPr/>
          <p:nvPr/>
        </p:nvGrpSpPr>
        <p:grpSpPr>
          <a:xfrm>
            <a:off x="9539071" y="8660617"/>
            <a:ext cx="566644" cy="566643"/>
            <a:chOff x="0" y="0"/>
            <a:chExt cx="566642" cy="566642"/>
          </a:xfrm>
        </p:grpSpPr>
        <p:sp>
          <p:nvSpPr>
            <p:cNvPr id="967" name="Circle"/>
            <p:cNvSpPr/>
            <p:nvPr/>
          </p:nvSpPr>
          <p:spPr>
            <a:xfrm>
              <a:off x="-1" y="-1"/>
              <a:ext cx="566643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68" name="Shape"/>
            <p:cNvSpPr/>
            <p:nvPr/>
          </p:nvSpPr>
          <p:spPr>
            <a:xfrm>
              <a:off x="139102" y="169727"/>
              <a:ext cx="423289" cy="3900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8925"/>
                  </a:moveTo>
                  <a:lnTo>
                    <a:pt x="14041" y="757"/>
                  </a:lnTo>
                  <a:lnTo>
                    <a:pt x="10213" y="1337"/>
                  </a:lnTo>
                  <a:lnTo>
                    <a:pt x="7584" y="3830"/>
                  </a:lnTo>
                  <a:lnTo>
                    <a:pt x="3981" y="0"/>
                  </a:lnTo>
                  <a:lnTo>
                    <a:pt x="0" y="2463"/>
                  </a:lnTo>
                  <a:lnTo>
                    <a:pt x="2240" y="4894"/>
                  </a:lnTo>
                  <a:lnTo>
                    <a:pt x="1825" y="12144"/>
                  </a:lnTo>
                  <a:lnTo>
                    <a:pt x="10495" y="21600"/>
                  </a:lnTo>
                  <a:cubicBezTo>
                    <a:pt x="13579" y="20857"/>
                    <a:pt x="16354" y="19039"/>
                    <a:pt x="18395" y="16422"/>
                  </a:cubicBezTo>
                  <a:cubicBezTo>
                    <a:pt x="20065" y="14281"/>
                    <a:pt x="21172" y="11691"/>
                    <a:pt x="21600" y="8925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69" name="Shape"/>
            <p:cNvSpPr/>
            <p:nvPr/>
          </p:nvSpPr>
          <p:spPr>
            <a:xfrm>
              <a:off x="136818" y="167619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70" name="Shape"/>
            <p:cNvSpPr/>
            <p:nvPr/>
          </p:nvSpPr>
          <p:spPr>
            <a:xfrm>
              <a:off x="286032" y="164932"/>
              <a:ext cx="152709" cy="2254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76" name="Group"/>
          <p:cNvGrpSpPr/>
          <p:nvPr/>
        </p:nvGrpSpPr>
        <p:grpSpPr>
          <a:xfrm>
            <a:off x="10216102" y="8660617"/>
            <a:ext cx="566644" cy="566643"/>
            <a:chOff x="0" y="0"/>
            <a:chExt cx="566643" cy="566642"/>
          </a:xfrm>
        </p:grpSpPr>
        <p:sp>
          <p:nvSpPr>
            <p:cNvPr id="972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73" name="Shape"/>
            <p:cNvSpPr/>
            <p:nvPr/>
          </p:nvSpPr>
          <p:spPr>
            <a:xfrm>
              <a:off x="147344" y="171723"/>
              <a:ext cx="417815" cy="3877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747"/>
                  </a:moveTo>
                  <a:lnTo>
                    <a:pt x="14344" y="0"/>
                  </a:lnTo>
                  <a:lnTo>
                    <a:pt x="7254" y="1986"/>
                  </a:lnTo>
                  <a:lnTo>
                    <a:pt x="9591" y="4504"/>
                  </a:lnTo>
                  <a:lnTo>
                    <a:pt x="9156" y="5559"/>
                  </a:lnTo>
                  <a:lnTo>
                    <a:pt x="4051" y="193"/>
                  </a:lnTo>
                  <a:lnTo>
                    <a:pt x="0" y="2649"/>
                  </a:lnTo>
                  <a:lnTo>
                    <a:pt x="2483" y="5325"/>
                  </a:lnTo>
                  <a:lnTo>
                    <a:pt x="1896" y="12440"/>
                  </a:lnTo>
                  <a:lnTo>
                    <a:pt x="10287" y="21600"/>
                  </a:lnTo>
                  <a:cubicBezTo>
                    <a:pt x="13497" y="20813"/>
                    <a:pt x="16367" y="18883"/>
                    <a:pt x="18434" y="16122"/>
                  </a:cubicBezTo>
                  <a:cubicBezTo>
                    <a:pt x="20229" y="13725"/>
                    <a:pt x="21329" y="10813"/>
                    <a:pt x="21600" y="774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74" name="Shape"/>
            <p:cNvSpPr/>
            <p:nvPr/>
          </p:nvSpPr>
          <p:spPr>
            <a:xfrm>
              <a:off x="145574" y="173665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75" name="Shape"/>
            <p:cNvSpPr/>
            <p:nvPr/>
          </p:nvSpPr>
          <p:spPr>
            <a:xfrm>
              <a:off x="282170" y="170221"/>
              <a:ext cx="147740" cy="2262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81" name="Group"/>
          <p:cNvGrpSpPr/>
          <p:nvPr/>
        </p:nvGrpSpPr>
        <p:grpSpPr>
          <a:xfrm>
            <a:off x="10893132" y="8660617"/>
            <a:ext cx="566645" cy="566643"/>
            <a:chOff x="0" y="0"/>
            <a:chExt cx="566643" cy="566642"/>
          </a:xfrm>
        </p:grpSpPr>
        <p:sp>
          <p:nvSpPr>
            <p:cNvPr id="977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78" name="Shape"/>
            <p:cNvSpPr/>
            <p:nvPr/>
          </p:nvSpPr>
          <p:spPr>
            <a:xfrm>
              <a:off x="143268" y="167996"/>
              <a:ext cx="415304" cy="3914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108"/>
                  </a:moveTo>
                  <a:lnTo>
                    <a:pt x="12048" y="0"/>
                  </a:lnTo>
                  <a:lnTo>
                    <a:pt x="8596" y="4771"/>
                  </a:lnTo>
                  <a:lnTo>
                    <a:pt x="4039" y="53"/>
                  </a:lnTo>
                  <a:lnTo>
                    <a:pt x="0" y="2548"/>
                  </a:lnTo>
                  <a:lnTo>
                    <a:pt x="2230" y="4914"/>
                  </a:lnTo>
                  <a:lnTo>
                    <a:pt x="1879" y="12226"/>
                  </a:lnTo>
                  <a:lnTo>
                    <a:pt x="10731" y="21600"/>
                  </a:lnTo>
                  <a:cubicBezTo>
                    <a:pt x="13632" y="20825"/>
                    <a:pt x="16248" y="19149"/>
                    <a:pt x="18245" y="16786"/>
                  </a:cubicBezTo>
                  <a:cubicBezTo>
                    <a:pt x="19855" y="14880"/>
                    <a:pt x="21006" y="12588"/>
                    <a:pt x="21600" y="1010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79" name="Shape"/>
            <p:cNvSpPr/>
            <p:nvPr/>
          </p:nvSpPr>
          <p:spPr>
            <a:xfrm>
              <a:off x="141152" y="167999"/>
              <a:ext cx="81461" cy="2227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80" name="Shape"/>
            <p:cNvSpPr/>
            <p:nvPr/>
          </p:nvSpPr>
          <p:spPr>
            <a:xfrm>
              <a:off x="271041" y="166976"/>
              <a:ext cx="167310" cy="2237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986" name="Group"/>
          <p:cNvGrpSpPr/>
          <p:nvPr/>
        </p:nvGrpSpPr>
        <p:grpSpPr>
          <a:xfrm>
            <a:off x="11570164" y="8660617"/>
            <a:ext cx="566645" cy="566643"/>
            <a:chOff x="0" y="0"/>
            <a:chExt cx="566643" cy="566642"/>
          </a:xfrm>
        </p:grpSpPr>
        <p:sp>
          <p:nvSpPr>
            <p:cNvPr id="982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83" name="Shape"/>
            <p:cNvSpPr/>
            <p:nvPr/>
          </p:nvSpPr>
          <p:spPr>
            <a:xfrm>
              <a:off x="144283" y="174465"/>
              <a:ext cx="420348" cy="3858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917"/>
                  </a:moveTo>
                  <a:lnTo>
                    <a:pt x="14307" y="0"/>
                  </a:lnTo>
                  <a:lnTo>
                    <a:pt x="8538" y="1856"/>
                  </a:lnTo>
                  <a:lnTo>
                    <a:pt x="7731" y="4327"/>
                  </a:lnTo>
                  <a:lnTo>
                    <a:pt x="4085" y="355"/>
                  </a:lnTo>
                  <a:lnTo>
                    <a:pt x="0" y="2718"/>
                  </a:lnTo>
                  <a:lnTo>
                    <a:pt x="2069" y="4972"/>
                  </a:lnTo>
                  <a:lnTo>
                    <a:pt x="1908" y="12558"/>
                  </a:lnTo>
                  <a:lnTo>
                    <a:pt x="10125" y="21600"/>
                  </a:lnTo>
                  <a:cubicBezTo>
                    <a:pt x="13492" y="20815"/>
                    <a:pt x="16499" y="18765"/>
                    <a:pt x="18618" y="15809"/>
                  </a:cubicBezTo>
                  <a:cubicBezTo>
                    <a:pt x="20256" y="13525"/>
                    <a:pt x="21287" y="10795"/>
                    <a:pt x="21600" y="791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84" name="Shape"/>
            <p:cNvSpPr/>
            <p:nvPr/>
          </p:nvSpPr>
          <p:spPr>
            <a:xfrm>
              <a:off x="142230" y="177142"/>
              <a:ext cx="81461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85" name="Shape"/>
            <p:cNvSpPr/>
            <p:nvPr/>
          </p:nvSpPr>
          <p:spPr>
            <a:xfrm>
              <a:off x="285144" y="173604"/>
              <a:ext cx="146921" cy="2262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28" name="Group"/>
          <p:cNvGrpSpPr/>
          <p:nvPr/>
        </p:nvGrpSpPr>
        <p:grpSpPr>
          <a:xfrm>
            <a:off x="8862039" y="7932249"/>
            <a:ext cx="6659923" cy="566645"/>
            <a:chOff x="0" y="0"/>
            <a:chExt cx="6659922" cy="566643"/>
          </a:xfrm>
        </p:grpSpPr>
        <p:grpSp>
          <p:nvGrpSpPr>
            <p:cNvPr id="990" name="Group"/>
            <p:cNvGrpSpPr/>
            <p:nvPr/>
          </p:nvGrpSpPr>
          <p:grpSpPr>
            <a:xfrm>
              <a:off x="-1" y="0"/>
              <a:ext cx="566643" cy="566645"/>
              <a:chOff x="0" y="0"/>
              <a:chExt cx="566642" cy="566643"/>
            </a:xfrm>
          </p:grpSpPr>
          <p:sp>
            <p:nvSpPr>
              <p:cNvPr id="987" name="Circle"/>
              <p:cNvSpPr/>
              <p:nvPr/>
            </p:nvSpPr>
            <p:spPr>
              <a:xfrm>
                <a:off x="-1" y="-1"/>
                <a:ext cx="566643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988" name="Shape"/>
              <p:cNvSpPr/>
              <p:nvPr/>
            </p:nvSpPr>
            <p:spPr>
              <a:xfrm>
                <a:off x="238512" y="166904"/>
                <a:ext cx="305094" cy="36459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989" name="Shape"/>
              <p:cNvSpPr/>
              <p:nvPr/>
            </p:nvSpPr>
            <p:spPr>
              <a:xfrm>
                <a:off x="236924" y="166277"/>
                <a:ext cx="81461" cy="2227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994" name="Group"/>
            <p:cNvGrpSpPr/>
            <p:nvPr/>
          </p:nvGrpSpPr>
          <p:grpSpPr>
            <a:xfrm>
              <a:off x="677031" y="0"/>
              <a:ext cx="566645" cy="566645"/>
              <a:chOff x="0" y="0"/>
              <a:chExt cx="566643" cy="566643"/>
            </a:xfrm>
          </p:grpSpPr>
          <p:sp>
            <p:nvSpPr>
              <p:cNvPr id="991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992" name="Shape"/>
              <p:cNvSpPr/>
              <p:nvPr/>
            </p:nvSpPr>
            <p:spPr>
              <a:xfrm>
                <a:off x="214171" y="174655"/>
                <a:ext cx="335320" cy="3733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993" name="Shape"/>
              <p:cNvSpPr/>
              <p:nvPr/>
            </p:nvSpPr>
            <p:spPr>
              <a:xfrm>
                <a:off x="212632" y="153599"/>
                <a:ext cx="152710" cy="22543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998" name="Group"/>
            <p:cNvGrpSpPr/>
            <p:nvPr/>
          </p:nvGrpSpPr>
          <p:grpSpPr>
            <a:xfrm>
              <a:off x="1354062" y="0"/>
              <a:ext cx="566645" cy="566645"/>
              <a:chOff x="0" y="0"/>
              <a:chExt cx="566643" cy="566643"/>
            </a:xfrm>
          </p:grpSpPr>
          <p:sp>
            <p:nvSpPr>
              <p:cNvPr id="995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996" name="Shape"/>
              <p:cNvSpPr/>
              <p:nvPr/>
            </p:nvSpPr>
            <p:spPr>
              <a:xfrm>
                <a:off x="221484" y="171679"/>
                <a:ext cx="332577" cy="36948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997" name="Shape"/>
              <p:cNvSpPr/>
              <p:nvPr/>
            </p:nvSpPr>
            <p:spPr>
              <a:xfrm>
                <a:off x="215116" y="170222"/>
                <a:ext cx="147742" cy="2262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002" name="Group"/>
            <p:cNvGrpSpPr/>
            <p:nvPr/>
          </p:nvGrpSpPr>
          <p:grpSpPr>
            <a:xfrm>
              <a:off x="2031093" y="0"/>
              <a:ext cx="566643" cy="566645"/>
              <a:chOff x="0" y="0"/>
              <a:chExt cx="566642" cy="566643"/>
            </a:xfrm>
          </p:grpSpPr>
          <p:sp>
            <p:nvSpPr>
              <p:cNvPr id="999" name="Circle"/>
              <p:cNvSpPr/>
              <p:nvPr/>
            </p:nvSpPr>
            <p:spPr>
              <a:xfrm>
                <a:off x="-1" y="-1"/>
                <a:ext cx="566643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00" name="Shape"/>
              <p:cNvSpPr/>
              <p:nvPr/>
            </p:nvSpPr>
            <p:spPr>
              <a:xfrm>
                <a:off x="203954" y="161278"/>
                <a:ext cx="338179" cy="37425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01" name="Shape"/>
              <p:cNvSpPr/>
              <p:nvPr/>
            </p:nvSpPr>
            <p:spPr>
              <a:xfrm>
                <a:off x="201298" y="160100"/>
                <a:ext cx="167309" cy="2237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006" name="Group"/>
            <p:cNvGrpSpPr/>
            <p:nvPr/>
          </p:nvGrpSpPr>
          <p:grpSpPr>
            <a:xfrm>
              <a:off x="2708123" y="0"/>
              <a:ext cx="566645" cy="566645"/>
              <a:chOff x="0" y="0"/>
              <a:chExt cx="566643" cy="566643"/>
            </a:xfrm>
          </p:grpSpPr>
          <p:sp>
            <p:nvSpPr>
              <p:cNvPr id="1003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04" name="Shape"/>
              <p:cNvSpPr/>
              <p:nvPr/>
            </p:nvSpPr>
            <p:spPr>
              <a:xfrm>
                <a:off x="222553" y="165971"/>
                <a:ext cx="333121" cy="37136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05" name="Shape"/>
              <p:cNvSpPr/>
              <p:nvPr/>
            </p:nvSpPr>
            <p:spPr>
              <a:xfrm>
                <a:off x="221188" y="164508"/>
                <a:ext cx="146922" cy="2263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010" name="Group"/>
            <p:cNvGrpSpPr/>
            <p:nvPr/>
          </p:nvGrpSpPr>
          <p:grpSpPr>
            <a:xfrm>
              <a:off x="3385154" y="0"/>
              <a:ext cx="566645" cy="566645"/>
              <a:chOff x="0" y="0"/>
              <a:chExt cx="566643" cy="566643"/>
            </a:xfrm>
          </p:grpSpPr>
          <p:sp>
            <p:nvSpPr>
              <p:cNvPr id="1007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08" name="Shape"/>
              <p:cNvSpPr/>
              <p:nvPr/>
            </p:nvSpPr>
            <p:spPr>
              <a:xfrm>
                <a:off x="231500" y="181677"/>
                <a:ext cx="315740" cy="35760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382"/>
                    </a:moveTo>
                    <a:lnTo>
                      <a:pt x="7476" y="0"/>
                    </a:lnTo>
                    <a:lnTo>
                      <a:pt x="1839" y="423"/>
                    </a:lnTo>
                    <a:lnTo>
                      <a:pt x="0" y="11189"/>
                    </a:lnTo>
                    <a:lnTo>
                      <a:pt x="11813" y="21600"/>
                    </a:lnTo>
                    <a:cubicBezTo>
                      <a:pt x="14171" y="20625"/>
                      <a:pt x="16281" y="19239"/>
                      <a:pt x="18017" y="17525"/>
                    </a:cubicBezTo>
                    <a:cubicBezTo>
                      <a:pt x="19549" y="16013"/>
                      <a:pt x="20762" y="14271"/>
                      <a:pt x="21600" y="1238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09" name="Shape"/>
              <p:cNvSpPr/>
              <p:nvPr/>
            </p:nvSpPr>
            <p:spPr>
              <a:xfrm>
                <a:off x="215034" y="163280"/>
                <a:ext cx="147755" cy="22875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51" extrusionOk="0">
                    <a:moveTo>
                      <a:pt x="10424" y="5"/>
                    </a:moveTo>
                    <a:cubicBezTo>
                      <a:pt x="9618" y="21"/>
                      <a:pt x="8814" y="85"/>
                      <a:pt x="8018" y="179"/>
                    </a:cubicBezTo>
                    <a:cubicBezTo>
                      <a:pt x="6661" y="339"/>
                      <a:pt x="5327" y="591"/>
                      <a:pt x="4125" y="1030"/>
                    </a:cubicBezTo>
                    <a:cubicBezTo>
                      <a:pt x="2985" y="1447"/>
                      <a:pt x="1997" y="2021"/>
                      <a:pt x="1276" y="2728"/>
                    </a:cubicBezTo>
                    <a:cubicBezTo>
                      <a:pt x="394" y="3592"/>
                      <a:pt x="-48" y="4614"/>
                      <a:pt x="4" y="5649"/>
                    </a:cubicBezTo>
                    <a:lnTo>
                      <a:pt x="4" y="14717"/>
                    </a:lnTo>
                    <a:cubicBezTo>
                      <a:pt x="-3" y="15687"/>
                      <a:pt x="285" y="16650"/>
                      <a:pt x="858" y="17546"/>
                    </a:cubicBezTo>
                    <a:cubicBezTo>
                      <a:pt x="1481" y="18521"/>
                      <a:pt x="2428" y="19401"/>
                      <a:pt x="3704" y="20058"/>
                    </a:cubicBezTo>
                    <a:cubicBezTo>
                      <a:pt x="4575" y="20507"/>
                      <a:pt x="5575" y="20836"/>
                      <a:pt x="6622" y="21079"/>
                    </a:cubicBezTo>
                    <a:cubicBezTo>
                      <a:pt x="7623" y="21310"/>
                      <a:pt x="8661" y="21461"/>
                      <a:pt x="9719" y="21521"/>
                    </a:cubicBezTo>
                    <a:cubicBezTo>
                      <a:pt x="10897" y="21588"/>
                      <a:pt x="12086" y="21541"/>
                      <a:pt x="13248" y="21399"/>
                    </a:cubicBezTo>
                    <a:cubicBezTo>
                      <a:pt x="14448" y="21252"/>
                      <a:pt x="15615" y="21005"/>
                      <a:pt x="16669" y="20606"/>
                    </a:cubicBezTo>
                    <a:cubicBezTo>
                      <a:pt x="19055" y="19701"/>
                      <a:pt x="20635" y="18140"/>
                      <a:pt x="21227" y="16389"/>
                    </a:cubicBezTo>
                    <a:cubicBezTo>
                      <a:pt x="21487" y="15619"/>
                      <a:pt x="21552" y="14831"/>
                      <a:pt x="21492" y="14054"/>
                    </a:cubicBezTo>
                    <a:cubicBezTo>
                      <a:pt x="21434" y="13306"/>
                      <a:pt x="21258" y="12557"/>
                      <a:pt x="20870" y="11841"/>
                    </a:cubicBezTo>
                    <a:cubicBezTo>
                      <a:pt x="20239" y="10675"/>
                      <a:pt x="19065" y="9661"/>
                      <a:pt x="17468" y="8984"/>
                    </a:cubicBezTo>
                    <a:cubicBezTo>
                      <a:pt x="16384" y="8524"/>
                      <a:pt x="15149" y="8240"/>
                      <a:pt x="13877" y="8078"/>
                    </a:cubicBezTo>
                    <a:cubicBezTo>
                      <a:pt x="12706" y="7929"/>
                      <a:pt x="11506" y="7883"/>
                      <a:pt x="10326" y="8001"/>
                    </a:cubicBezTo>
                    <a:cubicBezTo>
                      <a:pt x="9678" y="8065"/>
                      <a:pt x="9044" y="8181"/>
                      <a:pt x="8447" y="8358"/>
                    </a:cubicBezTo>
                    <a:cubicBezTo>
                      <a:pt x="7918" y="8515"/>
                      <a:pt x="7426" y="8719"/>
                      <a:pt x="6986" y="8965"/>
                    </a:cubicBezTo>
                    <a:cubicBezTo>
                      <a:pt x="6923" y="9009"/>
                      <a:pt x="6826" y="9025"/>
                      <a:pt x="6739" y="9005"/>
                    </a:cubicBezTo>
                    <a:cubicBezTo>
                      <a:pt x="6648" y="8984"/>
                      <a:pt x="6585" y="8931"/>
                      <a:pt x="6582" y="8868"/>
                    </a:cubicBezTo>
                    <a:lnTo>
                      <a:pt x="6626" y="5936"/>
                    </a:lnTo>
                    <a:cubicBezTo>
                      <a:pt x="6608" y="5268"/>
                      <a:pt x="7063" y="4655"/>
                      <a:pt x="7815" y="4245"/>
                    </a:cubicBezTo>
                    <a:cubicBezTo>
                      <a:pt x="8531" y="3855"/>
                      <a:pt x="9476" y="3670"/>
                      <a:pt x="10464" y="3678"/>
                    </a:cubicBezTo>
                    <a:cubicBezTo>
                      <a:pt x="11361" y="3685"/>
                      <a:pt x="12222" y="3852"/>
                      <a:pt x="12899" y="4191"/>
                    </a:cubicBezTo>
                    <a:cubicBezTo>
                      <a:pt x="13668" y="4576"/>
                      <a:pt x="14160" y="5162"/>
                      <a:pt x="14215" y="5816"/>
                    </a:cubicBezTo>
                    <a:lnTo>
                      <a:pt x="14215" y="6256"/>
                    </a:lnTo>
                    <a:cubicBezTo>
                      <a:pt x="14199" y="6347"/>
                      <a:pt x="14244" y="6438"/>
                      <a:pt x="14339" y="6507"/>
                    </a:cubicBezTo>
                    <a:cubicBezTo>
                      <a:pt x="14408" y="6557"/>
                      <a:pt x="14500" y="6593"/>
                      <a:pt x="14601" y="6608"/>
                    </a:cubicBezTo>
                    <a:lnTo>
                      <a:pt x="20034" y="6608"/>
                    </a:lnTo>
                    <a:cubicBezTo>
                      <a:pt x="20183" y="6614"/>
                      <a:pt x="20330" y="6580"/>
                      <a:pt x="20441" y="6517"/>
                    </a:cubicBezTo>
                    <a:cubicBezTo>
                      <a:pt x="20538" y="6462"/>
                      <a:pt x="20601" y="6389"/>
                      <a:pt x="20623" y="6307"/>
                    </a:cubicBezTo>
                    <a:lnTo>
                      <a:pt x="20623" y="5047"/>
                    </a:lnTo>
                    <a:cubicBezTo>
                      <a:pt x="20644" y="4063"/>
                      <a:pt x="20135" y="3106"/>
                      <a:pt x="19180" y="2340"/>
                    </a:cubicBezTo>
                    <a:cubicBezTo>
                      <a:pt x="18414" y="1725"/>
                      <a:pt x="17417" y="1271"/>
                      <a:pt x="16367" y="910"/>
                    </a:cubicBezTo>
                    <a:cubicBezTo>
                      <a:pt x="15270" y="533"/>
                      <a:pt x="14086" y="249"/>
                      <a:pt x="12834" y="108"/>
                    </a:cubicBezTo>
                    <a:cubicBezTo>
                      <a:pt x="12036" y="18"/>
                      <a:pt x="11230" y="-12"/>
                      <a:pt x="10424" y="5"/>
                    </a:cubicBezTo>
                    <a:close/>
                    <a:moveTo>
                      <a:pt x="11057" y="11458"/>
                    </a:moveTo>
                    <a:cubicBezTo>
                      <a:pt x="11968" y="11483"/>
                      <a:pt x="12847" y="11696"/>
                      <a:pt x="13517" y="12107"/>
                    </a:cubicBezTo>
                    <a:cubicBezTo>
                      <a:pt x="14142" y="12490"/>
                      <a:pt x="14511" y="13005"/>
                      <a:pt x="14728" y="13544"/>
                    </a:cubicBezTo>
                    <a:cubicBezTo>
                      <a:pt x="14975" y="14157"/>
                      <a:pt x="15028" y="14796"/>
                      <a:pt x="14888" y="15423"/>
                    </a:cubicBezTo>
                    <a:cubicBezTo>
                      <a:pt x="14785" y="16118"/>
                      <a:pt x="14276" y="16763"/>
                      <a:pt x="13467" y="17224"/>
                    </a:cubicBezTo>
                    <a:cubicBezTo>
                      <a:pt x="12839" y="17582"/>
                      <a:pt x="12062" y="17809"/>
                      <a:pt x="11231" y="17871"/>
                    </a:cubicBezTo>
                    <a:cubicBezTo>
                      <a:pt x="10329" y="17938"/>
                      <a:pt x="9422" y="17805"/>
                      <a:pt x="8640" y="17506"/>
                    </a:cubicBezTo>
                    <a:cubicBezTo>
                      <a:pt x="8025" y="17272"/>
                      <a:pt x="7507" y="16943"/>
                      <a:pt x="7168" y="16538"/>
                    </a:cubicBezTo>
                    <a:cubicBezTo>
                      <a:pt x="6641" y="15908"/>
                      <a:pt x="6592" y="15175"/>
                      <a:pt x="6651" y="14461"/>
                    </a:cubicBezTo>
                    <a:cubicBezTo>
                      <a:pt x="6703" y="13834"/>
                      <a:pt x="6841" y="13196"/>
                      <a:pt x="7349" y="12659"/>
                    </a:cubicBezTo>
                    <a:cubicBezTo>
                      <a:pt x="7956" y="12020"/>
                      <a:pt x="8996" y="11616"/>
                      <a:pt x="10141" y="11493"/>
                    </a:cubicBezTo>
                    <a:cubicBezTo>
                      <a:pt x="10445" y="11460"/>
                      <a:pt x="10753" y="11449"/>
                      <a:pt x="11057" y="11458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014" name="Group"/>
            <p:cNvGrpSpPr/>
            <p:nvPr/>
          </p:nvGrpSpPr>
          <p:grpSpPr>
            <a:xfrm>
              <a:off x="4062185" y="0"/>
              <a:ext cx="566645" cy="566645"/>
              <a:chOff x="0" y="0"/>
              <a:chExt cx="566643" cy="566643"/>
            </a:xfrm>
          </p:grpSpPr>
          <p:sp>
            <p:nvSpPr>
              <p:cNvPr id="1011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12" name="Shape"/>
              <p:cNvSpPr/>
              <p:nvPr/>
            </p:nvSpPr>
            <p:spPr>
              <a:xfrm>
                <a:off x="222182" y="173816"/>
                <a:ext cx="333008" cy="36792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035"/>
                    </a:moveTo>
                    <a:lnTo>
                      <a:pt x="9377" y="0"/>
                    </a:lnTo>
                    <a:lnTo>
                      <a:pt x="1479" y="1277"/>
                    </a:lnTo>
                    <a:lnTo>
                      <a:pt x="0" y="3228"/>
                    </a:lnTo>
                    <a:lnTo>
                      <a:pt x="4875" y="7698"/>
                    </a:lnTo>
                    <a:lnTo>
                      <a:pt x="1930" y="12899"/>
                    </a:lnTo>
                    <a:lnTo>
                      <a:pt x="11512" y="21600"/>
                    </a:lnTo>
                    <a:cubicBezTo>
                      <a:pt x="14086" y="20552"/>
                      <a:pt x="16358" y="18978"/>
                      <a:pt x="18150" y="17003"/>
                    </a:cubicBezTo>
                    <a:cubicBezTo>
                      <a:pt x="19740" y="15249"/>
                      <a:pt x="20915" y="13218"/>
                      <a:pt x="21600" y="11035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13" name="Shape"/>
              <p:cNvSpPr/>
              <p:nvPr/>
            </p:nvSpPr>
            <p:spPr>
              <a:xfrm>
                <a:off x="220700" y="171577"/>
                <a:ext cx="147507" cy="22349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3" h="21590" extrusionOk="0">
                    <a:moveTo>
                      <a:pt x="4470" y="21065"/>
                    </a:moveTo>
                    <a:cubicBezTo>
                      <a:pt x="4392" y="21172"/>
                      <a:pt x="4398" y="21296"/>
                      <a:pt x="4483" y="21400"/>
                    </a:cubicBezTo>
                    <a:cubicBezTo>
                      <a:pt x="4573" y="21509"/>
                      <a:pt x="4741" y="21580"/>
                      <a:pt x="4928" y="21590"/>
                    </a:cubicBezTo>
                    <a:lnTo>
                      <a:pt x="10486" y="21590"/>
                    </a:lnTo>
                    <a:cubicBezTo>
                      <a:pt x="10672" y="21592"/>
                      <a:pt x="10854" y="21557"/>
                      <a:pt x="11010" y="21490"/>
                    </a:cubicBezTo>
                    <a:cubicBezTo>
                      <a:pt x="11184" y="21415"/>
                      <a:pt x="11314" y="21304"/>
                      <a:pt x="11382" y="21174"/>
                    </a:cubicBezTo>
                    <a:lnTo>
                      <a:pt x="21240" y="4277"/>
                    </a:lnTo>
                    <a:cubicBezTo>
                      <a:pt x="21341" y="4122"/>
                      <a:pt x="21420" y="3961"/>
                      <a:pt x="21478" y="3796"/>
                    </a:cubicBezTo>
                    <a:cubicBezTo>
                      <a:pt x="21537" y="3624"/>
                      <a:pt x="21573" y="3448"/>
                      <a:pt x="21583" y="3271"/>
                    </a:cubicBezTo>
                    <a:lnTo>
                      <a:pt x="21583" y="570"/>
                    </a:lnTo>
                    <a:cubicBezTo>
                      <a:pt x="21588" y="412"/>
                      <a:pt x="21492" y="260"/>
                      <a:pt x="21318" y="152"/>
                    </a:cubicBezTo>
                    <a:cubicBezTo>
                      <a:pt x="21157" y="52"/>
                      <a:pt x="20943" y="-2"/>
                      <a:pt x="20722" y="1"/>
                    </a:cubicBezTo>
                    <a:lnTo>
                      <a:pt x="761" y="1"/>
                    </a:lnTo>
                    <a:cubicBezTo>
                      <a:pt x="541" y="-8"/>
                      <a:pt x="326" y="50"/>
                      <a:pt x="180" y="159"/>
                    </a:cubicBezTo>
                    <a:cubicBezTo>
                      <a:pt x="53" y="253"/>
                      <a:pt x="-11" y="377"/>
                      <a:pt x="2" y="503"/>
                    </a:cubicBezTo>
                    <a:lnTo>
                      <a:pt x="2" y="5163"/>
                    </a:lnTo>
                    <a:cubicBezTo>
                      <a:pt x="-12" y="5287"/>
                      <a:pt x="46" y="5410"/>
                      <a:pt x="163" y="5507"/>
                    </a:cubicBezTo>
                    <a:cubicBezTo>
                      <a:pt x="318" y="5636"/>
                      <a:pt x="559" y="5705"/>
                      <a:pt x="806" y="5694"/>
                    </a:cubicBezTo>
                    <a:lnTo>
                      <a:pt x="4700" y="5694"/>
                    </a:lnTo>
                    <a:cubicBezTo>
                      <a:pt x="4883" y="5686"/>
                      <a:pt x="5052" y="5627"/>
                      <a:pt x="5165" y="5532"/>
                    </a:cubicBezTo>
                    <a:cubicBezTo>
                      <a:pt x="5244" y="5465"/>
                      <a:pt x="5291" y="5384"/>
                      <a:pt x="5298" y="5299"/>
                    </a:cubicBezTo>
                    <a:lnTo>
                      <a:pt x="5298" y="4026"/>
                    </a:lnTo>
                    <a:cubicBezTo>
                      <a:pt x="5304" y="3956"/>
                      <a:pt x="5348" y="3889"/>
                      <a:pt x="5422" y="3838"/>
                    </a:cubicBezTo>
                    <a:cubicBezTo>
                      <a:pt x="5500" y="3784"/>
                      <a:pt x="5607" y="3752"/>
                      <a:pt x="5720" y="3747"/>
                    </a:cubicBezTo>
                    <a:lnTo>
                      <a:pt x="14150" y="3747"/>
                    </a:lnTo>
                    <a:cubicBezTo>
                      <a:pt x="14260" y="3740"/>
                      <a:pt x="14366" y="3777"/>
                      <a:pt x="14418" y="3842"/>
                    </a:cubicBezTo>
                    <a:cubicBezTo>
                      <a:pt x="14458" y="3892"/>
                      <a:pt x="14459" y="3952"/>
                      <a:pt x="14420" y="4003"/>
                    </a:cubicBezTo>
                    <a:lnTo>
                      <a:pt x="4470" y="21065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018" name="Group"/>
            <p:cNvGrpSpPr/>
            <p:nvPr/>
          </p:nvGrpSpPr>
          <p:grpSpPr>
            <a:xfrm>
              <a:off x="4739216" y="0"/>
              <a:ext cx="566643" cy="566645"/>
              <a:chOff x="0" y="0"/>
              <a:chExt cx="566642" cy="566643"/>
            </a:xfrm>
          </p:grpSpPr>
          <p:sp>
            <p:nvSpPr>
              <p:cNvPr id="1015" name="Circle"/>
              <p:cNvSpPr/>
              <p:nvPr/>
            </p:nvSpPr>
            <p:spPr>
              <a:xfrm>
                <a:off x="-1" y="-1"/>
                <a:ext cx="566643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16" name="Shape"/>
              <p:cNvSpPr/>
              <p:nvPr/>
            </p:nvSpPr>
            <p:spPr>
              <a:xfrm>
                <a:off x="236479" y="183185"/>
                <a:ext cx="312034" cy="35625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057"/>
                    </a:moveTo>
                    <a:lnTo>
                      <a:pt x="7834" y="0"/>
                    </a:lnTo>
                    <a:lnTo>
                      <a:pt x="2428" y="76"/>
                    </a:lnTo>
                    <a:lnTo>
                      <a:pt x="1013" y="2102"/>
                    </a:lnTo>
                    <a:lnTo>
                      <a:pt x="1125" y="6808"/>
                    </a:lnTo>
                    <a:lnTo>
                      <a:pt x="0" y="11377"/>
                    </a:lnTo>
                    <a:lnTo>
                      <a:pt x="11661" y="21600"/>
                    </a:lnTo>
                    <a:cubicBezTo>
                      <a:pt x="14131" y="20578"/>
                      <a:pt x="16326" y="19111"/>
                      <a:pt x="18104" y="17295"/>
                    </a:cubicBezTo>
                    <a:cubicBezTo>
                      <a:pt x="19619" y="15747"/>
                      <a:pt x="20803" y="13973"/>
                      <a:pt x="21600" y="1205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17" name="Shape"/>
              <p:cNvSpPr/>
              <p:nvPr/>
            </p:nvSpPr>
            <p:spPr>
              <a:xfrm>
                <a:off x="218300" y="162642"/>
                <a:ext cx="148351" cy="23002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927" h="21582" extrusionOk="0">
                    <a:moveTo>
                      <a:pt x="10295" y="0"/>
                    </a:moveTo>
                    <a:cubicBezTo>
                      <a:pt x="8128" y="11"/>
                      <a:pt x="6097" y="332"/>
                      <a:pt x="4424" y="975"/>
                    </a:cubicBezTo>
                    <a:cubicBezTo>
                      <a:pt x="2828" y="1589"/>
                      <a:pt x="1584" y="2485"/>
                      <a:pt x="843" y="3589"/>
                    </a:cubicBezTo>
                    <a:cubicBezTo>
                      <a:pt x="-629" y="5782"/>
                      <a:pt x="142" y="8483"/>
                      <a:pt x="3273" y="10124"/>
                    </a:cubicBezTo>
                    <a:cubicBezTo>
                      <a:pt x="3335" y="10143"/>
                      <a:pt x="3378" y="10182"/>
                      <a:pt x="3385" y="10227"/>
                    </a:cubicBezTo>
                    <a:cubicBezTo>
                      <a:pt x="3393" y="10271"/>
                      <a:pt x="3366" y="10314"/>
                      <a:pt x="3315" y="10342"/>
                    </a:cubicBezTo>
                    <a:cubicBezTo>
                      <a:pt x="2644" y="10668"/>
                      <a:pt x="2067" y="11062"/>
                      <a:pt x="1600" y="11506"/>
                    </a:cubicBezTo>
                    <a:cubicBezTo>
                      <a:pt x="1171" y="11914"/>
                      <a:pt x="835" y="12364"/>
                      <a:pt x="582" y="12832"/>
                    </a:cubicBezTo>
                    <a:cubicBezTo>
                      <a:pt x="87" y="13749"/>
                      <a:pt x="-92" y="14739"/>
                      <a:pt x="44" y="15734"/>
                    </a:cubicBezTo>
                    <a:cubicBezTo>
                      <a:pt x="277" y="17449"/>
                      <a:pt x="1359" y="18996"/>
                      <a:pt x="3248" y="20048"/>
                    </a:cubicBezTo>
                    <a:cubicBezTo>
                      <a:pt x="5154" y="21109"/>
                      <a:pt x="7742" y="21572"/>
                      <a:pt x="10400" y="21582"/>
                    </a:cubicBezTo>
                    <a:cubicBezTo>
                      <a:pt x="12394" y="21590"/>
                      <a:pt x="14364" y="21340"/>
                      <a:pt x="16063" y="20777"/>
                    </a:cubicBezTo>
                    <a:cubicBezTo>
                      <a:pt x="17794" y="20202"/>
                      <a:pt x="19240" y="19304"/>
                      <a:pt x="20084" y="18092"/>
                    </a:cubicBezTo>
                    <a:cubicBezTo>
                      <a:pt x="20623" y="17319"/>
                      <a:pt x="20844" y="16483"/>
                      <a:pt x="20908" y="15649"/>
                    </a:cubicBezTo>
                    <a:cubicBezTo>
                      <a:pt x="20971" y="14837"/>
                      <a:pt x="20886" y="14010"/>
                      <a:pt x="20563" y="13209"/>
                    </a:cubicBezTo>
                    <a:cubicBezTo>
                      <a:pt x="20328" y="12624"/>
                      <a:pt x="19972" y="12068"/>
                      <a:pt x="19468" y="11574"/>
                    </a:cubicBezTo>
                    <a:cubicBezTo>
                      <a:pt x="18952" y="11067"/>
                      <a:pt x="18287" y="10631"/>
                      <a:pt x="17507" y="10292"/>
                    </a:cubicBezTo>
                    <a:cubicBezTo>
                      <a:pt x="17428" y="10275"/>
                      <a:pt x="17375" y="10225"/>
                      <a:pt x="17380" y="10171"/>
                    </a:cubicBezTo>
                    <a:cubicBezTo>
                      <a:pt x="17384" y="10120"/>
                      <a:pt x="17434" y="10078"/>
                      <a:pt x="17507" y="10063"/>
                    </a:cubicBezTo>
                    <a:cubicBezTo>
                      <a:pt x="19114" y="9318"/>
                      <a:pt x="20145" y="8279"/>
                      <a:pt x="20591" y="7154"/>
                    </a:cubicBezTo>
                    <a:cubicBezTo>
                      <a:pt x="20821" y="6575"/>
                      <a:pt x="20857" y="5986"/>
                      <a:pt x="20753" y="5402"/>
                    </a:cubicBezTo>
                    <a:cubicBezTo>
                      <a:pt x="20649" y="4813"/>
                      <a:pt x="20405" y="4232"/>
                      <a:pt x="20102" y="3664"/>
                    </a:cubicBezTo>
                    <a:cubicBezTo>
                      <a:pt x="19445" y="2434"/>
                      <a:pt x="18132" y="1498"/>
                      <a:pt x="16408" y="886"/>
                    </a:cubicBezTo>
                    <a:cubicBezTo>
                      <a:pt x="14660" y="265"/>
                      <a:pt x="12509" y="-10"/>
                      <a:pt x="10295" y="0"/>
                    </a:cubicBezTo>
                    <a:close/>
                    <a:moveTo>
                      <a:pt x="10523" y="3624"/>
                    </a:moveTo>
                    <a:cubicBezTo>
                      <a:pt x="11162" y="3616"/>
                      <a:pt x="11789" y="3686"/>
                      <a:pt x="12365" y="3849"/>
                    </a:cubicBezTo>
                    <a:cubicBezTo>
                      <a:pt x="13110" y="4059"/>
                      <a:pt x="13750" y="4422"/>
                      <a:pt x="14154" y="4908"/>
                    </a:cubicBezTo>
                    <a:cubicBezTo>
                      <a:pt x="14650" y="5503"/>
                      <a:pt x="14713" y="6184"/>
                      <a:pt x="14566" y="6824"/>
                    </a:cubicBezTo>
                    <a:cubicBezTo>
                      <a:pt x="14425" y="7437"/>
                      <a:pt x="14125" y="8083"/>
                      <a:pt x="13383" y="8519"/>
                    </a:cubicBezTo>
                    <a:cubicBezTo>
                      <a:pt x="12138" y="9252"/>
                      <a:pt x="10417" y="9305"/>
                      <a:pt x="8812" y="8915"/>
                    </a:cubicBezTo>
                    <a:cubicBezTo>
                      <a:pt x="6945" y="8462"/>
                      <a:pt x="6123" y="7081"/>
                      <a:pt x="6414" y="5812"/>
                    </a:cubicBezTo>
                    <a:cubicBezTo>
                      <a:pt x="6555" y="5196"/>
                      <a:pt x="6999" y="4638"/>
                      <a:pt x="7692" y="4254"/>
                    </a:cubicBezTo>
                    <a:cubicBezTo>
                      <a:pt x="8299" y="3918"/>
                      <a:pt x="9069" y="3732"/>
                      <a:pt x="9883" y="3659"/>
                    </a:cubicBezTo>
                    <a:cubicBezTo>
                      <a:pt x="10096" y="3640"/>
                      <a:pt x="10311" y="3627"/>
                      <a:pt x="10523" y="3624"/>
                    </a:cubicBezTo>
                    <a:close/>
                    <a:moveTo>
                      <a:pt x="10228" y="11761"/>
                    </a:moveTo>
                    <a:cubicBezTo>
                      <a:pt x="11551" y="11697"/>
                      <a:pt x="12862" y="12030"/>
                      <a:pt x="13661" y="12731"/>
                    </a:cubicBezTo>
                    <a:cubicBezTo>
                      <a:pt x="14298" y="13290"/>
                      <a:pt x="14500" y="13998"/>
                      <a:pt x="14552" y="14698"/>
                    </a:cubicBezTo>
                    <a:cubicBezTo>
                      <a:pt x="14599" y="15338"/>
                      <a:pt x="14525" y="15989"/>
                      <a:pt x="14112" y="16567"/>
                    </a:cubicBezTo>
                    <a:cubicBezTo>
                      <a:pt x="13779" y="17034"/>
                      <a:pt x="13243" y="17425"/>
                      <a:pt x="12569" y="17682"/>
                    </a:cubicBezTo>
                    <a:cubicBezTo>
                      <a:pt x="11862" y="17953"/>
                      <a:pt x="11046" y="18062"/>
                      <a:pt x="10231" y="18034"/>
                    </a:cubicBezTo>
                    <a:cubicBezTo>
                      <a:pt x="9494" y="18008"/>
                      <a:pt x="8769" y="17868"/>
                      <a:pt x="8164" y="17586"/>
                    </a:cubicBezTo>
                    <a:cubicBezTo>
                      <a:pt x="7688" y="17365"/>
                      <a:pt x="7308" y="17067"/>
                      <a:pt x="7041" y="16724"/>
                    </a:cubicBezTo>
                    <a:cubicBezTo>
                      <a:pt x="6685" y="16268"/>
                      <a:pt x="6541" y="15756"/>
                      <a:pt x="6481" y="15244"/>
                    </a:cubicBezTo>
                    <a:cubicBezTo>
                      <a:pt x="6417" y="14704"/>
                      <a:pt x="6443" y="14157"/>
                      <a:pt x="6685" y="13640"/>
                    </a:cubicBezTo>
                    <a:cubicBezTo>
                      <a:pt x="6928" y="13120"/>
                      <a:pt x="7364" y="12662"/>
                      <a:pt x="7974" y="12333"/>
                    </a:cubicBezTo>
                    <a:cubicBezTo>
                      <a:pt x="8600" y="11995"/>
                      <a:pt x="9391" y="11802"/>
                      <a:pt x="10228" y="11761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022" name="Group"/>
            <p:cNvGrpSpPr/>
            <p:nvPr/>
          </p:nvGrpSpPr>
          <p:grpSpPr>
            <a:xfrm>
              <a:off x="5416246" y="0"/>
              <a:ext cx="566643" cy="566645"/>
              <a:chOff x="0" y="0"/>
              <a:chExt cx="566642" cy="566643"/>
            </a:xfrm>
          </p:grpSpPr>
          <p:sp>
            <p:nvSpPr>
              <p:cNvPr id="1019" name="Circle"/>
              <p:cNvSpPr/>
              <p:nvPr/>
            </p:nvSpPr>
            <p:spPr>
              <a:xfrm>
                <a:off x="-1" y="-1"/>
                <a:ext cx="566643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20" name="Shape"/>
              <p:cNvSpPr/>
              <p:nvPr/>
            </p:nvSpPr>
            <p:spPr>
              <a:xfrm>
                <a:off x="232426" y="177034"/>
                <a:ext cx="315591" cy="36078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403"/>
                    </a:moveTo>
                    <a:lnTo>
                      <a:pt x="7458" y="32"/>
                    </a:lnTo>
                    <a:lnTo>
                      <a:pt x="3114" y="0"/>
                    </a:lnTo>
                    <a:cubicBezTo>
                      <a:pt x="2369" y="927"/>
                      <a:pt x="1732" y="1918"/>
                      <a:pt x="1214" y="2956"/>
                    </a:cubicBezTo>
                    <a:cubicBezTo>
                      <a:pt x="677" y="4032"/>
                      <a:pt x="271" y="5153"/>
                      <a:pt x="0" y="6302"/>
                    </a:cubicBezTo>
                    <a:lnTo>
                      <a:pt x="2181" y="8473"/>
                    </a:lnTo>
                    <a:lnTo>
                      <a:pt x="185" y="11262"/>
                    </a:lnTo>
                    <a:lnTo>
                      <a:pt x="12004" y="21600"/>
                    </a:lnTo>
                    <a:cubicBezTo>
                      <a:pt x="14376" y="20598"/>
                      <a:pt x="16486" y="19178"/>
                      <a:pt x="18203" y="17430"/>
                    </a:cubicBezTo>
                    <a:cubicBezTo>
                      <a:pt x="19664" y="15942"/>
                      <a:pt x="20814" y="14240"/>
                      <a:pt x="21600" y="12403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21" name="Shape"/>
              <p:cNvSpPr/>
              <p:nvPr/>
            </p:nvSpPr>
            <p:spPr>
              <a:xfrm>
                <a:off x="215299" y="157678"/>
                <a:ext cx="147377" cy="22862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31" h="21416" extrusionOk="0">
                    <a:moveTo>
                      <a:pt x="10648" y="1"/>
                    </a:moveTo>
                    <a:cubicBezTo>
                      <a:pt x="8712" y="15"/>
                      <a:pt x="6759" y="294"/>
                      <a:pt x="5010" y="929"/>
                    </a:cubicBezTo>
                    <a:cubicBezTo>
                      <a:pt x="3426" y="1504"/>
                      <a:pt x="2149" y="2316"/>
                      <a:pt x="1304" y="3314"/>
                    </a:cubicBezTo>
                    <a:cubicBezTo>
                      <a:pt x="439" y="4337"/>
                      <a:pt x="57" y="5527"/>
                      <a:pt x="6" y="6728"/>
                    </a:cubicBezTo>
                    <a:cubicBezTo>
                      <a:pt x="-49" y="8015"/>
                      <a:pt x="270" y="9294"/>
                      <a:pt x="1140" y="10400"/>
                    </a:cubicBezTo>
                    <a:cubicBezTo>
                      <a:pt x="2032" y="11532"/>
                      <a:pt x="3477" y="12454"/>
                      <a:pt x="5327" y="13012"/>
                    </a:cubicBezTo>
                    <a:cubicBezTo>
                      <a:pt x="6568" y="13385"/>
                      <a:pt x="7906" y="13561"/>
                      <a:pt x="9244" y="13596"/>
                    </a:cubicBezTo>
                    <a:cubicBezTo>
                      <a:pt x="10590" y="13631"/>
                      <a:pt x="11961" y="13524"/>
                      <a:pt x="13216" y="13157"/>
                    </a:cubicBezTo>
                    <a:cubicBezTo>
                      <a:pt x="13734" y="13005"/>
                      <a:pt x="14222" y="12812"/>
                      <a:pt x="14663" y="12581"/>
                    </a:cubicBezTo>
                    <a:cubicBezTo>
                      <a:pt x="14698" y="12561"/>
                      <a:pt x="14745" y="12551"/>
                      <a:pt x="14791" y="12553"/>
                    </a:cubicBezTo>
                    <a:cubicBezTo>
                      <a:pt x="14859" y="12557"/>
                      <a:pt x="14916" y="12586"/>
                      <a:pt x="14937" y="12628"/>
                    </a:cubicBezTo>
                    <a:lnTo>
                      <a:pt x="14941" y="15642"/>
                    </a:lnTo>
                    <a:cubicBezTo>
                      <a:pt x="14923" y="16257"/>
                      <a:pt x="14501" y="16821"/>
                      <a:pt x="13810" y="17212"/>
                    </a:cubicBezTo>
                    <a:cubicBezTo>
                      <a:pt x="13184" y="17565"/>
                      <a:pt x="12366" y="17760"/>
                      <a:pt x="11498" y="17815"/>
                    </a:cubicBezTo>
                    <a:cubicBezTo>
                      <a:pt x="10457" y="17880"/>
                      <a:pt x="9441" y="17744"/>
                      <a:pt x="8649" y="17371"/>
                    </a:cubicBezTo>
                    <a:cubicBezTo>
                      <a:pt x="7874" y="17004"/>
                      <a:pt x="7359" y="16426"/>
                      <a:pt x="7304" y="15771"/>
                    </a:cubicBezTo>
                    <a:lnTo>
                      <a:pt x="7245" y="15238"/>
                    </a:lnTo>
                    <a:cubicBezTo>
                      <a:pt x="7254" y="15173"/>
                      <a:pt x="7228" y="15110"/>
                      <a:pt x="7172" y="15055"/>
                    </a:cubicBezTo>
                    <a:cubicBezTo>
                      <a:pt x="7110" y="14995"/>
                      <a:pt x="7015" y="14952"/>
                      <a:pt x="6906" y="14934"/>
                    </a:cubicBezTo>
                    <a:lnTo>
                      <a:pt x="1538" y="14934"/>
                    </a:lnTo>
                    <a:cubicBezTo>
                      <a:pt x="1353" y="14920"/>
                      <a:pt x="1167" y="14960"/>
                      <a:pt x="1034" y="15044"/>
                    </a:cubicBezTo>
                    <a:cubicBezTo>
                      <a:pt x="901" y="15127"/>
                      <a:pt x="834" y="15245"/>
                      <a:pt x="852" y="15364"/>
                    </a:cubicBezTo>
                    <a:lnTo>
                      <a:pt x="852" y="16437"/>
                    </a:lnTo>
                    <a:cubicBezTo>
                      <a:pt x="889" y="17271"/>
                      <a:pt x="1285" y="18071"/>
                      <a:pt x="1979" y="18757"/>
                    </a:cubicBezTo>
                    <a:cubicBezTo>
                      <a:pt x="2685" y="19455"/>
                      <a:pt x="3685" y="20017"/>
                      <a:pt x="4831" y="20443"/>
                    </a:cubicBezTo>
                    <a:cubicBezTo>
                      <a:pt x="7382" y="21392"/>
                      <a:pt x="10405" y="21586"/>
                      <a:pt x="13318" y="21287"/>
                    </a:cubicBezTo>
                    <a:cubicBezTo>
                      <a:pt x="14563" y="21160"/>
                      <a:pt x="15786" y="20943"/>
                      <a:pt x="16925" y="20595"/>
                    </a:cubicBezTo>
                    <a:cubicBezTo>
                      <a:pt x="18039" y="20255"/>
                      <a:pt x="19058" y="19792"/>
                      <a:pt x="19842" y="19180"/>
                    </a:cubicBezTo>
                    <a:cubicBezTo>
                      <a:pt x="20469" y="18692"/>
                      <a:pt x="20927" y="18125"/>
                      <a:pt x="21206" y="17518"/>
                    </a:cubicBezTo>
                    <a:cubicBezTo>
                      <a:pt x="21447" y="16996"/>
                      <a:pt x="21551" y="16451"/>
                      <a:pt x="21520" y="15907"/>
                    </a:cubicBezTo>
                    <a:lnTo>
                      <a:pt x="21531" y="6950"/>
                    </a:lnTo>
                    <a:cubicBezTo>
                      <a:pt x="21497" y="6314"/>
                      <a:pt x="21371" y="5681"/>
                      <a:pt x="21155" y="5063"/>
                    </a:cubicBezTo>
                    <a:cubicBezTo>
                      <a:pt x="20967" y="4523"/>
                      <a:pt x="20708" y="3991"/>
                      <a:pt x="20327" y="3490"/>
                    </a:cubicBezTo>
                    <a:cubicBezTo>
                      <a:pt x="19484" y="2378"/>
                      <a:pt x="18093" y="1481"/>
                      <a:pt x="16407" y="882"/>
                    </a:cubicBezTo>
                    <a:cubicBezTo>
                      <a:pt x="14618" y="248"/>
                      <a:pt x="12621" y="-14"/>
                      <a:pt x="10648" y="1"/>
                    </a:cubicBezTo>
                    <a:close/>
                    <a:moveTo>
                      <a:pt x="10794" y="3604"/>
                    </a:moveTo>
                    <a:cubicBezTo>
                      <a:pt x="11481" y="3601"/>
                      <a:pt x="12172" y="3711"/>
                      <a:pt x="12800" y="3946"/>
                    </a:cubicBezTo>
                    <a:cubicBezTo>
                      <a:pt x="14566" y="4606"/>
                      <a:pt x="15203" y="5987"/>
                      <a:pt x="14962" y="7313"/>
                    </a:cubicBezTo>
                    <a:cubicBezTo>
                      <a:pt x="14773" y="8359"/>
                      <a:pt x="14027" y="9372"/>
                      <a:pt x="12555" y="9813"/>
                    </a:cubicBezTo>
                    <a:cubicBezTo>
                      <a:pt x="11619" y="10093"/>
                      <a:pt x="10602" y="10089"/>
                      <a:pt x="9638" y="9934"/>
                    </a:cubicBezTo>
                    <a:cubicBezTo>
                      <a:pt x="9215" y="9866"/>
                      <a:pt x="8790" y="9769"/>
                      <a:pt x="8420" y="9605"/>
                    </a:cubicBezTo>
                    <a:cubicBezTo>
                      <a:pt x="8011" y="9423"/>
                      <a:pt x="7689" y="9170"/>
                      <a:pt x="7424" y="8889"/>
                    </a:cubicBezTo>
                    <a:cubicBezTo>
                      <a:pt x="6774" y="8200"/>
                      <a:pt x="6498" y="7405"/>
                      <a:pt x="6523" y="6649"/>
                    </a:cubicBezTo>
                    <a:cubicBezTo>
                      <a:pt x="6549" y="5879"/>
                      <a:pt x="6892" y="5121"/>
                      <a:pt x="7716" y="4516"/>
                    </a:cubicBezTo>
                    <a:cubicBezTo>
                      <a:pt x="8517" y="3928"/>
                      <a:pt x="9649" y="3609"/>
                      <a:pt x="10794" y="3604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027" name="Group"/>
            <p:cNvGrpSpPr/>
            <p:nvPr/>
          </p:nvGrpSpPr>
          <p:grpSpPr>
            <a:xfrm>
              <a:off x="6093278" y="0"/>
              <a:ext cx="566645" cy="566645"/>
              <a:chOff x="0" y="0"/>
              <a:chExt cx="566643" cy="566643"/>
            </a:xfrm>
          </p:grpSpPr>
          <p:sp>
            <p:nvSpPr>
              <p:cNvPr id="1023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24" name="Shape"/>
              <p:cNvSpPr/>
              <p:nvPr/>
            </p:nvSpPr>
            <p:spPr>
              <a:xfrm>
                <a:off x="144977" y="167574"/>
                <a:ext cx="417566" cy="3906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9036"/>
                    </a:moveTo>
                    <a:lnTo>
                      <a:pt x="13879" y="820"/>
                    </a:lnTo>
                    <a:lnTo>
                      <a:pt x="10779" y="1006"/>
                    </a:lnTo>
                    <a:lnTo>
                      <a:pt x="7639" y="3916"/>
                    </a:lnTo>
                    <a:lnTo>
                      <a:pt x="3975" y="0"/>
                    </a:lnTo>
                    <a:lnTo>
                      <a:pt x="0" y="2436"/>
                    </a:lnTo>
                    <a:lnTo>
                      <a:pt x="2787" y="5414"/>
                    </a:lnTo>
                    <a:lnTo>
                      <a:pt x="1865" y="12132"/>
                    </a:lnTo>
                    <a:lnTo>
                      <a:pt x="10714" y="21600"/>
                    </a:lnTo>
                    <a:cubicBezTo>
                      <a:pt x="13745" y="20784"/>
                      <a:pt x="16453" y="18958"/>
                      <a:pt x="18446" y="16385"/>
                    </a:cubicBezTo>
                    <a:cubicBezTo>
                      <a:pt x="20083" y="14274"/>
                      <a:pt x="21170" y="11739"/>
                      <a:pt x="21600" y="9036"/>
                    </a:cubicBezTo>
                    <a:close/>
                  </a:path>
                </a:pathLst>
              </a:custGeom>
              <a:solidFill>
                <a:srgbClr val="545454">
                  <a:alpha val="11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25" name="Shape"/>
              <p:cNvSpPr/>
              <p:nvPr/>
            </p:nvSpPr>
            <p:spPr>
              <a:xfrm>
                <a:off x="280837" y="162708"/>
                <a:ext cx="152140" cy="22988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03" h="21508" extrusionOk="0">
                    <a:moveTo>
                      <a:pt x="10787" y="2"/>
                    </a:moveTo>
                    <a:cubicBezTo>
                      <a:pt x="10015" y="12"/>
                      <a:pt x="9239" y="62"/>
                      <a:pt x="8473" y="147"/>
                    </a:cubicBezTo>
                    <a:cubicBezTo>
                      <a:pt x="7235" y="283"/>
                      <a:pt x="6018" y="509"/>
                      <a:pt x="4923" y="892"/>
                    </a:cubicBezTo>
                    <a:cubicBezTo>
                      <a:pt x="3853" y="1265"/>
                      <a:pt x="2917" y="1781"/>
                      <a:pt x="2143" y="2410"/>
                    </a:cubicBezTo>
                    <a:cubicBezTo>
                      <a:pt x="673" y="3604"/>
                      <a:pt x="-88" y="5114"/>
                      <a:pt x="8" y="6653"/>
                    </a:cubicBezTo>
                    <a:lnTo>
                      <a:pt x="5" y="14907"/>
                    </a:lnTo>
                    <a:cubicBezTo>
                      <a:pt x="-33" y="16951"/>
                      <a:pt x="1371" y="18888"/>
                      <a:pt x="3805" y="20146"/>
                    </a:cubicBezTo>
                    <a:cubicBezTo>
                      <a:pt x="5341" y="20940"/>
                      <a:pt x="7152" y="21315"/>
                      <a:pt x="9023" y="21444"/>
                    </a:cubicBezTo>
                    <a:cubicBezTo>
                      <a:pt x="10837" y="21570"/>
                      <a:pt x="12742" y="21518"/>
                      <a:pt x="14481" y="21206"/>
                    </a:cubicBezTo>
                    <a:cubicBezTo>
                      <a:pt x="16617" y="20824"/>
                      <a:pt x="18391" y="20045"/>
                      <a:pt x="19657" y="18868"/>
                    </a:cubicBezTo>
                    <a:cubicBezTo>
                      <a:pt x="20252" y="18316"/>
                      <a:pt x="20746" y="17702"/>
                      <a:pt x="21069" y="17044"/>
                    </a:cubicBezTo>
                    <a:cubicBezTo>
                      <a:pt x="21351" y="16468"/>
                      <a:pt x="21497" y="15863"/>
                      <a:pt x="21503" y="15265"/>
                    </a:cubicBezTo>
                    <a:lnTo>
                      <a:pt x="21503" y="6137"/>
                    </a:lnTo>
                    <a:cubicBezTo>
                      <a:pt x="21512" y="5091"/>
                      <a:pt x="21096" y="4063"/>
                      <a:pt x="20300" y="3159"/>
                    </a:cubicBezTo>
                    <a:cubicBezTo>
                      <a:pt x="19575" y="2337"/>
                      <a:pt x="18560" y="1645"/>
                      <a:pt x="17350" y="1130"/>
                    </a:cubicBezTo>
                    <a:cubicBezTo>
                      <a:pt x="15392" y="297"/>
                      <a:pt x="13103" y="-30"/>
                      <a:pt x="10787" y="2"/>
                    </a:cubicBezTo>
                    <a:close/>
                    <a:moveTo>
                      <a:pt x="11091" y="3643"/>
                    </a:moveTo>
                    <a:cubicBezTo>
                      <a:pt x="12161" y="3685"/>
                      <a:pt x="13166" y="3931"/>
                      <a:pt x="13927" y="4381"/>
                    </a:cubicBezTo>
                    <a:cubicBezTo>
                      <a:pt x="14758" y="4871"/>
                      <a:pt x="15264" y="5580"/>
                      <a:pt x="15268" y="6350"/>
                    </a:cubicBezTo>
                    <a:lnTo>
                      <a:pt x="15268" y="15101"/>
                    </a:lnTo>
                    <a:cubicBezTo>
                      <a:pt x="15164" y="16646"/>
                      <a:pt x="13268" y="17873"/>
                      <a:pt x="10932" y="17906"/>
                    </a:cubicBezTo>
                    <a:cubicBezTo>
                      <a:pt x="8475" y="17941"/>
                      <a:pt x="6437" y="16659"/>
                      <a:pt x="6366" y="15033"/>
                    </a:cubicBezTo>
                    <a:lnTo>
                      <a:pt x="6366" y="6506"/>
                    </a:lnTo>
                    <a:cubicBezTo>
                      <a:pt x="6284" y="5631"/>
                      <a:pt x="6852" y="4822"/>
                      <a:pt x="7813" y="4297"/>
                    </a:cubicBezTo>
                    <a:cubicBezTo>
                      <a:pt x="8696" y="3814"/>
                      <a:pt x="9868" y="3595"/>
                      <a:pt x="11091" y="3643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026" name="Shape"/>
              <p:cNvSpPr/>
              <p:nvPr/>
            </p:nvSpPr>
            <p:spPr>
              <a:xfrm>
                <a:off x="142484" y="166277"/>
                <a:ext cx="81460" cy="2227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  <p:grpSp>
        <p:nvGrpSpPr>
          <p:cNvPr id="1033" name="Group"/>
          <p:cNvGrpSpPr/>
          <p:nvPr/>
        </p:nvGrpSpPr>
        <p:grpSpPr>
          <a:xfrm>
            <a:off x="12247195" y="8660617"/>
            <a:ext cx="566643" cy="566643"/>
            <a:chOff x="0" y="0"/>
            <a:chExt cx="566642" cy="566642"/>
          </a:xfrm>
        </p:grpSpPr>
        <p:sp>
          <p:nvSpPr>
            <p:cNvPr id="1029" name="Circle"/>
            <p:cNvSpPr/>
            <p:nvPr/>
          </p:nvSpPr>
          <p:spPr>
            <a:xfrm>
              <a:off x="-1" y="-1"/>
              <a:ext cx="566643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0" name="Shape"/>
            <p:cNvSpPr/>
            <p:nvPr/>
          </p:nvSpPr>
          <p:spPr>
            <a:xfrm>
              <a:off x="144946" y="176417"/>
              <a:ext cx="415040" cy="3833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367"/>
                  </a:moveTo>
                  <a:lnTo>
                    <a:pt x="13605" y="684"/>
                  </a:lnTo>
                  <a:lnTo>
                    <a:pt x="9790" y="897"/>
                  </a:lnTo>
                  <a:lnTo>
                    <a:pt x="7388" y="3604"/>
                  </a:lnTo>
                  <a:lnTo>
                    <a:pt x="4059" y="0"/>
                  </a:lnTo>
                  <a:lnTo>
                    <a:pt x="0" y="2402"/>
                  </a:lnTo>
                  <a:lnTo>
                    <a:pt x="2143" y="4723"/>
                  </a:lnTo>
                  <a:lnTo>
                    <a:pt x="1882" y="12380"/>
                  </a:lnTo>
                  <a:lnTo>
                    <a:pt x="10432" y="21600"/>
                  </a:lnTo>
                  <a:cubicBezTo>
                    <a:pt x="13659" y="20835"/>
                    <a:pt x="16550" y="18909"/>
                    <a:pt x="18637" y="16137"/>
                  </a:cubicBezTo>
                  <a:cubicBezTo>
                    <a:pt x="20115" y="14173"/>
                    <a:pt x="21132" y="11850"/>
                    <a:pt x="21600" y="936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1" name="Shape"/>
            <p:cNvSpPr/>
            <p:nvPr/>
          </p:nvSpPr>
          <p:spPr>
            <a:xfrm>
              <a:off x="142751" y="173940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2" name="Shape"/>
            <p:cNvSpPr/>
            <p:nvPr/>
          </p:nvSpPr>
          <p:spPr>
            <a:xfrm>
              <a:off x="278868" y="167942"/>
              <a:ext cx="147755" cy="2287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38" name="Group"/>
          <p:cNvGrpSpPr/>
          <p:nvPr/>
        </p:nvGrpSpPr>
        <p:grpSpPr>
          <a:xfrm>
            <a:off x="12924225" y="8660617"/>
            <a:ext cx="566645" cy="566643"/>
            <a:chOff x="0" y="0"/>
            <a:chExt cx="566643" cy="566642"/>
          </a:xfrm>
        </p:grpSpPr>
        <p:sp>
          <p:nvSpPr>
            <p:cNvPr id="1034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5" name="Shape"/>
            <p:cNvSpPr/>
            <p:nvPr/>
          </p:nvSpPr>
          <p:spPr>
            <a:xfrm>
              <a:off x="146014" y="172939"/>
              <a:ext cx="419101" cy="3858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876"/>
                  </a:moveTo>
                  <a:lnTo>
                    <a:pt x="14373" y="0"/>
                  </a:lnTo>
                  <a:lnTo>
                    <a:pt x="8695" y="1453"/>
                  </a:lnTo>
                  <a:lnTo>
                    <a:pt x="7009" y="3169"/>
                  </a:lnTo>
                  <a:lnTo>
                    <a:pt x="4001" y="28"/>
                  </a:lnTo>
                  <a:lnTo>
                    <a:pt x="0" y="2511"/>
                  </a:lnTo>
                  <a:lnTo>
                    <a:pt x="2662" y="5402"/>
                  </a:lnTo>
                  <a:lnTo>
                    <a:pt x="1878" y="12354"/>
                  </a:lnTo>
                  <a:lnTo>
                    <a:pt x="10442" y="21600"/>
                  </a:lnTo>
                  <a:cubicBezTo>
                    <a:pt x="13648" y="20790"/>
                    <a:pt x="16507" y="18823"/>
                    <a:pt x="18551" y="16020"/>
                  </a:cubicBezTo>
                  <a:cubicBezTo>
                    <a:pt x="20260" y="13676"/>
                    <a:pt x="21318" y="10850"/>
                    <a:pt x="21600" y="7876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6" name="Shape"/>
            <p:cNvSpPr/>
            <p:nvPr/>
          </p:nvSpPr>
          <p:spPr>
            <a:xfrm>
              <a:off x="143829" y="172281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7" name="Shape"/>
            <p:cNvSpPr/>
            <p:nvPr/>
          </p:nvSpPr>
          <p:spPr>
            <a:xfrm>
              <a:off x="280260" y="171577"/>
              <a:ext cx="147506" cy="2234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43" name="Group"/>
          <p:cNvGrpSpPr/>
          <p:nvPr/>
        </p:nvGrpSpPr>
        <p:grpSpPr>
          <a:xfrm>
            <a:off x="13601256" y="8660617"/>
            <a:ext cx="566645" cy="566643"/>
            <a:chOff x="0" y="0"/>
            <a:chExt cx="566643" cy="566642"/>
          </a:xfrm>
        </p:grpSpPr>
        <p:sp>
          <p:nvSpPr>
            <p:cNvPr id="1039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40" name="Shape"/>
            <p:cNvSpPr/>
            <p:nvPr/>
          </p:nvSpPr>
          <p:spPr>
            <a:xfrm>
              <a:off x="143981" y="171178"/>
              <a:ext cx="417882" cy="387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028"/>
                  </a:moveTo>
                  <a:lnTo>
                    <a:pt x="13736" y="558"/>
                  </a:lnTo>
                  <a:lnTo>
                    <a:pt x="9771" y="817"/>
                  </a:lnTo>
                  <a:lnTo>
                    <a:pt x="7908" y="4184"/>
                  </a:lnTo>
                  <a:lnTo>
                    <a:pt x="3998" y="0"/>
                  </a:lnTo>
                  <a:lnTo>
                    <a:pt x="0" y="2516"/>
                  </a:lnTo>
                  <a:lnTo>
                    <a:pt x="2654" y="5375"/>
                  </a:lnTo>
                  <a:lnTo>
                    <a:pt x="1857" y="12253"/>
                  </a:lnTo>
                  <a:lnTo>
                    <a:pt x="10611" y="21600"/>
                  </a:lnTo>
                  <a:cubicBezTo>
                    <a:pt x="13920" y="20753"/>
                    <a:pt x="16850" y="18688"/>
                    <a:pt x="18897" y="15763"/>
                  </a:cubicBezTo>
                  <a:cubicBezTo>
                    <a:pt x="20283" y="13782"/>
                    <a:pt x="21210" y="11473"/>
                    <a:pt x="21600" y="902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41" name="Shape"/>
            <p:cNvSpPr/>
            <p:nvPr/>
          </p:nvSpPr>
          <p:spPr>
            <a:xfrm>
              <a:off x="141383" y="169909"/>
              <a:ext cx="81461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42" name="Shape"/>
            <p:cNvSpPr/>
            <p:nvPr/>
          </p:nvSpPr>
          <p:spPr>
            <a:xfrm>
              <a:off x="280367" y="162641"/>
              <a:ext cx="148352" cy="2300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48" name="Group"/>
          <p:cNvGrpSpPr/>
          <p:nvPr/>
        </p:nvGrpSpPr>
        <p:grpSpPr>
          <a:xfrm>
            <a:off x="14278286" y="8660617"/>
            <a:ext cx="566645" cy="566643"/>
            <a:chOff x="0" y="0"/>
            <a:chExt cx="566643" cy="566642"/>
          </a:xfrm>
        </p:grpSpPr>
        <p:sp>
          <p:nvSpPr>
            <p:cNvPr id="1044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45" name="Shape"/>
            <p:cNvSpPr/>
            <p:nvPr/>
          </p:nvSpPr>
          <p:spPr>
            <a:xfrm>
              <a:off x="140592" y="172016"/>
              <a:ext cx="419376" cy="3873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568"/>
                  </a:moveTo>
                  <a:lnTo>
                    <a:pt x="13257" y="545"/>
                  </a:lnTo>
                  <a:lnTo>
                    <a:pt x="10239" y="895"/>
                  </a:lnTo>
                  <a:lnTo>
                    <a:pt x="7782" y="4164"/>
                  </a:lnTo>
                  <a:lnTo>
                    <a:pt x="4011" y="0"/>
                  </a:lnTo>
                  <a:lnTo>
                    <a:pt x="0" y="2426"/>
                  </a:lnTo>
                  <a:lnTo>
                    <a:pt x="2421" y="5048"/>
                  </a:lnTo>
                  <a:lnTo>
                    <a:pt x="1889" y="12174"/>
                  </a:lnTo>
                  <a:lnTo>
                    <a:pt x="10672" y="21600"/>
                  </a:lnTo>
                  <a:cubicBezTo>
                    <a:pt x="13631" y="20845"/>
                    <a:pt x="16300" y="19111"/>
                    <a:pt x="18307" y="16639"/>
                  </a:cubicBezTo>
                  <a:cubicBezTo>
                    <a:pt x="19943" y="14624"/>
                    <a:pt x="21076" y="12190"/>
                    <a:pt x="21600" y="956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46" name="Shape"/>
            <p:cNvSpPr/>
            <p:nvPr/>
          </p:nvSpPr>
          <p:spPr>
            <a:xfrm>
              <a:off x="138163" y="169214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47" name="Shape"/>
            <p:cNvSpPr/>
            <p:nvPr/>
          </p:nvSpPr>
          <p:spPr>
            <a:xfrm>
              <a:off x="273852" y="163344"/>
              <a:ext cx="147378" cy="2286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53" name="Group"/>
          <p:cNvGrpSpPr/>
          <p:nvPr/>
        </p:nvGrpSpPr>
        <p:grpSpPr>
          <a:xfrm>
            <a:off x="14955318" y="8660617"/>
            <a:ext cx="566643" cy="566643"/>
            <a:chOff x="0" y="0"/>
            <a:chExt cx="566642" cy="566642"/>
          </a:xfrm>
        </p:grpSpPr>
        <p:sp>
          <p:nvSpPr>
            <p:cNvPr id="1049" name="Circle"/>
            <p:cNvSpPr/>
            <p:nvPr/>
          </p:nvSpPr>
          <p:spPr>
            <a:xfrm>
              <a:off x="-1" y="-1"/>
              <a:ext cx="566643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0" name="Shape"/>
            <p:cNvSpPr/>
            <p:nvPr/>
          </p:nvSpPr>
          <p:spPr>
            <a:xfrm>
              <a:off x="116045" y="183656"/>
              <a:ext cx="448035" cy="3827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683"/>
                  </a:moveTo>
                  <a:lnTo>
                    <a:pt x="15036" y="0"/>
                  </a:lnTo>
                  <a:lnTo>
                    <a:pt x="11774" y="471"/>
                  </a:lnTo>
                  <a:cubicBezTo>
                    <a:pt x="11188" y="815"/>
                    <a:pt x="10672" y="1302"/>
                    <a:pt x="10260" y="1898"/>
                  </a:cubicBezTo>
                  <a:cubicBezTo>
                    <a:pt x="9895" y="2426"/>
                    <a:pt x="9620" y="3030"/>
                    <a:pt x="9447" y="3679"/>
                  </a:cubicBezTo>
                  <a:lnTo>
                    <a:pt x="6398" y="110"/>
                  </a:lnTo>
                  <a:lnTo>
                    <a:pt x="2482" y="353"/>
                  </a:lnTo>
                  <a:lnTo>
                    <a:pt x="0" y="2962"/>
                  </a:lnTo>
                  <a:lnTo>
                    <a:pt x="3381" y="6965"/>
                  </a:lnTo>
                  <a:lnTo>
                    <a:pt x="128" y="11445"/>
                  </a:lnTo>
                  <a:lnTo>
                    <a:pt x="8828" y="21600"/>
                  </a:lnTo>
                  <a:cubicBezTo>
                    <a:pt x="12527" y="21350"/>
                    <a:pt x="15981" y="19358"/>
                    <a:pt x="18405" y="16078"/>
                  </a:cubicBezTo>
                  <a:cubicBezTo>
                    <a:pt x="20155" y="13711"/>
                    <a:pt x="21267" y="10789"/>
                    <a:pt x="21600" y="7683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1" name="Shape"/>
            <p:cNvSpPr/>
            <p:nvPr/>
          </p:nvSpPr>
          <p:spPr>
            <a:xfrm>
              <a:off x="114829" y="161491"/>
              <a:ext cx="152709" cy="2254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2" name="Shape"/>
            <p:cNvSpPr/>
            <p:nvPr/>
          </p:nvSpPr>
          <p:spPr>
            <a:xfrm>
              <a:off x="294007" y="162707"/>
              <a:ext cx="152140" cy="2298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61" name="Group"/>
          <p:cNvGrpSpPr/>
          <p:nvPr/>
        </p:nvGrpSpPr>
        <p:grpSpPr>
          <a:xfrm>
            <a:off x="2146034" y="8219599"/>
            <a:ext cx="5928589" cy="740845"/>
            <a:chOff x="0" y="0"/>
            <a:chExt cx="5928587" cy="740843"/>
          </a:xfrm>
        </p:grpSpPr>
        <p:sp>
          <p:nvSpPr>
            <p:cNvPr id="1054" name="Rounded Rectangle"/>
            <p:cNvSpPr/>
            <p:nvPr/>
          </p:nvSpPr>
          <p:spPr>
            <a:xfrm>
              <a:off x="864623" y="0"/>
              <a:ext cx="740844" cy="740844"/>
            </a:xfrm>
            <a:prstGeom prst="roundRect">
              <a:avLst>
                <a:gd name="adj" fmla="val 15000"/>
              </a:avLst>
            </a:prstGeom>
            <a:solidFill>
              <a:srgbClr val="C6C4BF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5" name="Rounded Rectangle"/>
            <p:cNvSpPr/>
            <p:nvPr/>
          </p:nvSpPr>
          <p:spPr>
            <a:xfrm>
              <a:off x="1729247" y="0"/>
              <a:ext cx="740844" cy="740844"/>
            </a:xfrm>
            <a:prstGeom prst="roundRect">
              <a:avLst>
                <a:gd name="adj" fmla="val 15000"/>
              </a:avLst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6" name="Rounded Rectangle"/>
            <p:cNvSpPr/>
            <p:nvPr/>
          </p:nvSpPr>
          <p:spPr>
            <a:xfrm>
              <a:off x="2593871" y="0"/>
              <a:ext cx="740845" cy="740844"/>
            </a:xfrm>
            <a:prstGeom prst="roundRect">
              <a:avLst>
                <a:gd name="adj" fmla="val 15000"/>
              </a:avLst>
            </a:prstGeom>
            <a:solidFill>
              <a:srgbClr val="926F9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7" name="Rounded Rectangle"/>
            <p:cNvSpPr/>
            <p:nvPr/>
          </p:nvSpPr>
          <p:spPr>
            <a:xfrm>
              <a:off x="3458496" y="0"/>
              <a:ext cx="740844" cy="740844"/>
            </a:xfrm>
            <a:prstGeom prst="roundRect">
              <a:avLst>
                <a:gd name="adj" fmla="val 15000"/>
              </a:avLst>
            </a:prstGeom>
            <a:solidFill>
              <a:srgbClr val="495B6F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8" name="Rounded Rectangle"/>
            <p:cNvSpPr/>
            <p:nvPr/>
          </p:nvSpPr>
          <p:spPr>
            <a:xfrm>
              <a:off x="4323119" y="0"/>
              <a:ext cx="740844" cy="740844"/>
            </a:xfrm>
            <a:prstGeom prst="roundRect">
              <a:avLst>
                <a:gd name="adj" fmla="val 15000"/>
              </a:avLst>
            </a:pr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59" name="Rounded Rectangle"/>
            <p:cNvSpPr/>
            <p:nvPr/>
          </p:nvSpPr>
          <p:spPr>
            <a:xfrm>
              <a:off x="-1" y="0"/>
              <a:ext cx="740845" cy="740844"/>
            </a:xfrm>
            <a:prstGeom prst="roundRect">
              <a:avLst>
                <a:gd name="adj" fmla="val 15000"/>
              </a:avLst>
            </a:prstGeom>
            <a:solidFill>
              <a:srgbClr val="EBE8E0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60" name="Rounded Rectangle"/>
            <p:cNvSpPr/>
            <p:nvPr/>
          </p:nvSpPr>
          <p:spPr>
            <a:xfrm>
              <a:off x="5187743" y="0"/>
              <a:ext cx="740845" cy="740844"/>
            </a:xfrm>
            <a:prstGeom prst="roundRect">
              <a:avLst>
                <a:gd name="adj" fmla="val 15000"/>
              </a:avLst>
            </a:prstGeom>
            <a:solidFill>
              <a:srgbClr val="9FA09E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65" name="Group"/>
          <p:cNvGrpSpPr/>
          <p:nvPr/>
        </p:nvGrpSpPr>
        <p:grpSpPr>
          <a:xfrm>
            <a:off x="2131873" y="10243383"/>
            <a:ext cx="1711879" cy="1711879"/>
            <a:chOff x="0" y="0"/>
            <a:chExt cx="1711877" cy="1711877"/>
          </a:xfrm>
        </p:grpSpPr>
        <p:sp>
          <p:nvSpPr>
            <p:cNvPr id="1062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63" name="Shape"/>
            <p:cNvSpPr/>
            <p:nvPr/>
          </p:nvSpPr>
          <p:spPr>
            <a:xfrm>
              <a:off x="720569" y="504235"/>
              <a:ext cx="921710" cy="11014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450"/>
                  </a:moveTo>
                  <a:lnTo>
                    <a:pt x="5480" y="0"/>
                  </a:lnTo>
                  <a:lnTo>
                    <a:pt x="0" y="2690"/>
                  </a:lnTo>
                  <a:lnTo>
                    <a:pt x="2959" y="5156"/>
                  </a:lnTo>
                  <a:lnTo>
                    <a:pt x="2623" y="13045"/>
                  </a:lnTo>
                  <a:lnTo>
                    <a:pt x="12823" y="21600"/>
                  </a:lnTo>
                  <a:cubicBezTo>
                    <a:pt x="14999" y="20620"/>
                    <a:pt x="16932" y="19301"/>
                    <a:pt x="18520" y="17716"/>
                  </a:cubicBezTo>
                  <a:cubicBezTo>
                    <a:pt x="19802" y="16435"/>
                    <a:pt x="20841" y="14996"/>
                    <a:pt x="21600" y="13450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64" name="Shape"/>
            <p:cNvSpPr/>
            <p:nvPr/>
          </p:nvSpPr>
          <p:spPr>
            <a:xfrm>
              <a:off x="715772" y="502337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69" name="Group"/>
          <p:cNvGrpSpPr/>
          <p:nvPr/>
        </p:nvGrpSpPr>
        <p:grpSpPr>
          <a:xfrm>
            <a:off x="4177248" y="10243383"/>
            <a:ext cx="1711879" cy="1711879"/>
            <a:chOff x="0" y="0"/>
            <a:chExt cx="1711877" cy="1711877"/>
          </a:xfrm>
        </p:grpSpPr>
        <p:sp>
          <p:nvSpPr>
            <p:cNvPr id="1066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67" name="Shape"/>
            <p:cNvSpPr/>
            <p:nvPr/>
          </p:nvSpPr>
          <p:spPr>
            <a:xfrm>
              <a:off x="647032" y="527649"/>
              <a:ext cx="1013024" cy="11277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901"/>
                  </a:moveTo>
                  <a:lnTo>
                    <a:pt x="8288" y="0"/>
                  </a:lnTo>
                  <a:lnTo>
                    <a:pt x="2509" y="135"/>
                  </a:lnTo>
                  <a:lnTo>
                    <a:pt x="0" y="3119"/>
                  </a:lnTo>
                  <a:lnTo>
                    <a:pt x="4283" y="7078"/>
                  </a:lnTo>
                  <a:lnTo>
                    <a:pt x="102" y="11743"/>
                  </a:lnTo>
                  <a:lnTo>
                    <a:pt x="11001" y="21600"/>
                  </a:lnTo>
                  <a:cubicBezTo>
                    <a:pt x="13575" y="20713"/>
                    <a:pt x="15892" y="19313"/>
                    <a:pt x="17776" y="17505"/>
                  </a:cubicBezTo>
                  <a:cubicBezTo>
                    <a:pt x="19460" y="15889"/>
                    <a:pt x="20761" y="13982"/>
                    <a:pt x="21600" y="11901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68" name="Shape"/>
            <p:cNvSpPr/>
            <p:nvPr/>
          </p:nvSpPr>
          <p:spPr>
            <a:xfrm>
              <a:off x="642383" y="464038"/>
              <a:ext cx="461344" cy="6810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73" name="Group"/>
          <p:cNvGrpSpPr/>
          <p:nvPr/>
        </p:nvGrpSpPr>
        <p:grpSpPr>
          <a:xfrm>
            <a:off x="6222624" y="10243383"/>
            <a:ext cx="1711878" cy="1711879"/>
            <a:chOff x="0" y="0"/>
            <a:chExt cx="1711877" cy="1711877"/>
          </a:xfrm>
        </p:grpSpPr>
        <p:sp>
          <p:nvSpPr>
            <p:cNvPr id="1070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71" name="Shape"/>
            <p:cNvSpPr/>
            <p:nvPr/>
          </p:nvSpPr>
          <p:spPr>
            <a:xfrm>
              <a:off x="669126" y="518659"/>
              <a:ext cx="1004737" cy="11162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36"/>
                  </a:moveTo>
                  <a:lnTo>
                    <a:pt x="8875" y="0"/>
                  </a:lnTo>
                  <a:lnTo>
                    <a:pt x="0" y="2059"/>
                  </a:lnTo>
                  <a:lnTo>
                    <a:pt x="3454" y="5169"/>
                  </a:lnTo>
                  <a:lnTo>
                    <a:pt x="3192" y="6850"/>
                  </a:lnTo>
                  <a:lnTo>
                    <a:pt x="6750" y="10052"/>
                  </a:lnTo>
                  <a:lnTo>
                    <a:pt x="5490" y="11512"/>
                  </a:lnTo>
                  <a:lnTo>
                    <a:pt x="2410" y="8864"/>
                  </a:lnTo>
                  <a:lnTo>
                    <a:pt x="953" y="11886"/>
                  </a:lnTo>
                  <a:lnTo>
                    <a:pt x="11639" y="21600"/>
                  </a:lnTo>
                  <a:cubicBezTo>
                    <a:pt x="14159" y="20558"/>
                    <a:pt x="16388" y="19022"/>
                    <a:pt x="18162" y="17104"/>
                  </a:cubicBezTo>
                  <a:cubicBezTo>
                    <a:pt x="19707" y="15434"/>
                    <a:pt x="20875" y="13509"/>
                    <a:pt x="21600" y="11436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72" name="Shape"/>
            <p:cNvSpPr/>
            <p:nvPr/>
          </p:nvSpPr>
          <p:spPr>
            <a:xfrm>
              <a:off x="649887" y="514256"/>
              <a:ext cx="446334" cy="6833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77" name="Group"/>
          <p:cNvGrpSpPr/>
          <p:nvPr/>
        </p:nvGrpSpPr>
        <p:grpSpPr>
          <a:xfrm>
            <a:off x="8267999" y="10243383"/>
            <a:ext cx="1711879" cy="1711879"/>
            <a:chOff x="0" y="0"/>
            <a:chExt cx="1711877" cy="1711877"/>
          </a:xfrm>
        </p:grpSpPr>
        <p:sp>
          <p:nvSpPr>
            <p:cNvPr id="1074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75" name="Shape"/>
            <p:cNvSpPr/>
            <p:nvPr/>
          </p:nvSpPr>
          <p:spPr>
            <a:xfrm>
              <a:off x="616167" y="487239"/>
              <a:ext cx="1021663" cy="11306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637"/>
                  </a:moveTo>
                  <a:lnTo>
                    <a:pt x="6509" y="0"/>
                  </a:lnTo>
                  <a:lnTo>
                    <a:pt x="789" y="6770"/>
                  </a:lnTo>
                  <a:lnTo>
                    <a:pt x="0" y="9518"/>
                  </a:lnTo>
                  <a:lnTo>
                    <a:pt x="13371" y="21600"/>
                  </a:lnTo>
                  <a:cubicBezTo>
                    <a:pt x="15329" y="20693"/>
                    <a:pt x="17084" y="19465"/>
                    <a:pt x="18547" y="17979"/>
                  </a:cubicBezTo>
                  <a:cubicBezTo>
                    <a:pt x="19816" y="16689"/>
                    <a:pt x="20847" y="15223"/>
                    <a:pt x="21600" y="13637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76" name="Shape"/>
            <p:cNvSpPr/>
            <p:nvPr/>
          </p:nvSpPr>
          <p:spPr>
            <a:xfrm>
              <a:off x="608141" y="483677"/>
              <a:ext cx="505456" cy="6760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81" name="Group"/>
          <p:cNvGrpSpPr/>
          <p:nvPr/>
        </p:nvGrpSpPr>
        <p:grpSpPr>
          <a:xfrm>
            <a:off x="10313375" y="10243383"/>
            <a:ext cx="1711878" cy="1711879"/>
            <a:chOff x="0" y="0"/>
            <a:chExt cx="1711877" cy="1711877"/>
          </a:xfrm>
        </p:grpSpPr>
        <p:sp>
          <p:nvSpPr>
            <p:cNvPr id="1078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79" name="Shape"/>
            <p:cNvSpPr/>
            <p:nvPr/>
          </p:nvSpPr>
          <p:spPr>
            <a:xfrm>
              <a:off x="672354" y="501416"/>
              <a:ext cx="1006382" cy="11219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22"/>
                  </a:moveTo>
                  <a:lnTo>
                    <a:pt x="8867" y="0"/>
                  </a:lnTo>
                  <a:lnTo>
                    <a:pt x="1873" y="1400"/>
                  </a:lnTo>
                  <a:lnTo>
                    <a:pt x="0" y="7647"/>
                  </a:lnTo>
                  <a:lnTo>
                    <a:pt x="2269" y="9825"/>
                  </a:lnTo>
                  <a:lnTo>
                    <a:pt x="1208" y="11840"/>
                  </a:lnTo>
                  <a:lnTo>
                    <a:pt x="12014" y="21600"/>
                  </a:lnTo>
                  <a:cubicBezTo>
                    <a:pt x="14556" y="20498"/>
                    <a:pt x="16779" y="18883"/>
                    <a:pt x="18507" y="16881"/>
                  </a:cubicBezTo>
                  <a:cubicBezTo>
                    <a:pt x="19912" y="15253"/>
                    <a:pt x="20962" y="13400"/>
                    <a:pt x="21600" y="11422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80" name="Shape"/>
            <p:cNvSpPr/>
            <p:nvPr/>
          </p:nvSpPr>
          <p:spPr>
            <a:xfrm>
              <a:off x="668231" y="496996"/>
              <a:ext cx="443859" cy="6836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85" name="Group"/>
          <p:cNvGrpSpPr/>
          <p:nvPr/>
        </p:nvGrpSpPr>
        <p:grpSpPr>
          <a:xfrm>
            <a:off x="12358748" y="10243383"/>
            <a:ext cx="1711879" cy="1711879"/>
            <a:chOff x="0" y="0"/>
            <a:chExt cx="1711877" cy="1711877"/>
          </a:xfrm>
        </p:grpSpPr>
        <p:sp>
          <p:nvSpPr>
            <p:cNvPr id="1082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83" name="Shape"/>
            <p:cNvSpPr/>
            <p:nvPr/>
          </p:nvSpPr>
          <p:spPr>
            <a:xfrm>
              <a:off x="699385" y="548864"/>
              <a:ext cx="953869" cy="10803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382"/>
                  </a:moveTo>
                  <a:lnTo>
                    <a:pt x="7476" y="0"/>
                  </a:lnTo>
                  <a:lnTo>
                    <a:pt x="1839" y="423"/>
                  </a:lnTo>
                  <a:lnTo>
                    <a:pt x="0" y="11189"/>
                  </a:lnTo>
                  <a:lnTo>
                    <a:pt x="11813" y="21600"/>
                  </a:lnTo>
                  <a:cubicBezTo>
                    <a:pt x="14171" y="20625"/>
                    <a:pt x="16281" y="19239"/>
                    <a:pt x="18017" y="17525"/>
                  </a:cubicBezTo>
                  <a:cubicBezTo>
                    <a:pt x="19549" y="16013"/>
                    <a:pt x="20762" y="14271"/>
                    <a:pt x="21600" y="12382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84" name="Shape"/>
            <p:cNvSpPr/>
            <p:nvPr/>
          </p:nvSpPr>
          <p:spPr>
            <a:xfrm>
              <a:off x="649636" y="493287"/>
              <a:ext cx="446378" cy="6910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89" name="Group"/>
          <p:cNvGrpSpPr/>
          <p:nvPr/>
        </p:nvGrpSpPr>
        <p:grpSpPr>
          <a:xfrm>
            <a:off x="14404125" y="10243383"/>
            <a:ext cx="1711879" cy="1711879"/>
            <a:chOff x="0" y="0"/>
            <a:chExt cx="1711877" cy="1711877"/>
          </a:xfrm>
        </p:grpSpPr>
        <p:sp>
          <p:nvSpPr>
            <p:cNvPr id="1086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87" name="Shape"/>
            <p:cNvSpPr/>
            <p:nvPr/>
          </p:nvSpPr>
          <p:spPr>
            <a:xfrm>
              <a:off x="671234" y="525116"/>
              <a:ext cx="1006039" cy="11115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035"/>
                  </a:moveTo>
                  <a:lnTo>
                    <a:pt x="9377" y="0"/>
                  </a:lnTo>
                  <a:lnTo>
                    <a:pt x="1479" y="1277"/>
                  </a:lnTo>
                  <a:lnTo>
                    <a:pt x="0" y="3228"/>
                  </a:lnTo>
                  <a:lnTo>
                    <a:pt x="4875" y="7698"/>
                  </a:lnTo>
                  <a:lnTo>
                    <a:pt x="1930" y="12899"/>
                  </a:lnTo>
                  <a:lnTo>
                    <a:pt x="11512" y="21600"/>
                  </a:lnTo>
                  <a:cubicBezTo>
                    <a:pt x="14086" y="20552"/>
                    <a:pt x="16358" y="18978"/>
                    <a:pt x="18150" y="17003"/>
                  </a:cubicBezTo>
                  <a:cubicBezTo>
                    <a:pt x="19740" y="15249"/>
                    <a:pt x="20915" y="13218"/>
                    <a:pt x="21600" y="11035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88" name="Shape"/>
            <p:cNvSpPr/>
            <p:nvPr/>
          </p:nvSpPr>
          <p:spPr>
            <a:xfrm>
              <a:off x="666756" y="518352"/>
              <a:ext cx="445627" cy="6751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93" name="Group"/>
          <p:cNvGrpSpPr/>
          <p:nvPr/>
        </p:nvGrpSpPr>
        <p:grpSpPr>
          <a:xfrm>
            <a:off x="16449498" y="10243383"/>
            <a:ext cx="1711879" cy="1711879"/>
            <a:chOff x="0" y="0"/>
            <a:chExt cx="1711877" cy="1711877"/>
          </a:xfrm>
        </p:grpSpPr>
        <p:sp>
          <p:nvSpPr>
            <p:cNvPr id="1090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91" name="Shape"/>
            <p:cNvSpPr/>
            <p:nvPr/>
          </p:nvSpPr>
          <p:spPr>
            <a:xfrm>
              <a:off x="714426" y="553420"/>
              <a:ext cx="942679" cy="10762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057"/>
                  </a:moveTo>
                  <a:lnTo>
                    <a:pt x="7834" y="0"/>
                  </a:lnTo>
                  <a:lnTo>
                    <a:pt x="2428" y="76"/>
                  </a:lnTo>
                  <a:lnTo>
                    <a:pt x="1013" y="2102"/>
                  </a:lnTo>
                  <a:lnTo>
                    <a:pt x="1125" y="6808"/>
                  </a:lnTo>
                  <a:lnTo>
                    <a:pt x="0" y="11377"/>
                  </a:lnTo>
                  <a:lnTo>
                    <a:pt x="11661" y="21600"/>
                  </a:lnTo>
                  <a:cubicBezTo>
                    <a:pt x="14131" y="20578"/>
                    <a:pt x="16326" y="19111"/>
                    <a:pt x="18104" y="17295"/>
                  </a:cubicBezTo>
                  <a:cubicBezTo>
                    <a:pt x="19619" y="15747"/>
                    <a:pt x="20803" y="13973"/>
                    <a:pt x="21600" y="12057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92" name="Shape"/>
            <p:cNvSpPr/>
            <p:nvPr/>
          </p:nvSpPr>
          <p:spPr>
            <a:xfrm>
              <a:off x="659504" y="491357"/>
              <a:ext cx="448183" cy="6949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97" name="Group"/>
          <p:cNvGrpSpPr/>
          <p:nvPr/>
        </p:nvGrpSpPr>
        <p:grpSpPr>
          <a:xfrm>
            <a:off x="18494874" y="10243383"/>
            <a:ext cx="1711879" cy="1711879"/>
            <a:chOff x="0" y="0"/>
            <a:chExt cx="1711877" cy="1711877"/>
          </a:xfrm>
        </p:grpSpPr>
        <p:sp>
          <p:nvSpPr>
            <p:cNvPr id="1094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95" name="Shape"/>
            <p:cNvSpPr/>
            <p:nvPr/>
          </p:nvSpPr>
          <p:spPr>
            <a:xfrm>
              <a:off x="702180" y="534840"/>
              <a:ext cx="953424" cy="10899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403"/>
                  </a:moveTo>
                  <a:lnTo>
                    <a:pt x="7458" y="32"/>
                  </a:lnTo>
                  <a:lnTo>
                    <a:pt x="3114" y="0"/>
                  </a:lnTo>
                  <a:cubicBezTo>
                    <a:pt x="2369" y="927"/>
                    <a:pt x="1732" y="1918"/>
                    <a:pt x="1214" y="2956"/>
                  </a:cubicBezTo>
                  <a:cubicBezTo>
                    <a:pt x="677" y="4032"/>
                    <a:pt x="271" y="5153"/>
                    <a:pt x="0" y="6302"/>
                  </a:cubicBezTo>
                  <a:lnTo>
                    <a:pt x="2181" y="8473"/>
                  </a:lnTo>
                  <a:lnTo>
                    <a:pt x="185" y="11262"/>
                  </a:lnTo>
                  <a:lnTo>
                    <a:pt x="12004" y="21600"/>
                  </a:lnTo>
                  <a:cubicBezTo>
                    <a:pt x="14376" y="20598"/>
                    <a:pt x="16486" y="19178"/>
                    <a:pt x="18203" y="17430"/>
                  </a:cubicBezTo>
                  <a:cubicBezTo>
                    <a:pt x="19664" y="15942"/>
                    <a:pt x="20814" y="14240"/>
                    <a:pt x="21600" y="12403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96" name="Shape"/>
            <p:cNvSpPr/>
            <p:nvPr/>
          </p:nvSpPr>
          <p:spPr>
            <a:xfrm>
              <a:off x="650439" y="476358"/>
              <a:ext cx="445236" cy="6906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102" name="Group"/>
          <p:cNvGrpSpPr/>
          <p:nvPr/>
        </p:nvGrpSpPr>
        <p:grpSpPr>
          <a:xfrm>
            <a:off x="20540250" y="10243383"/>
            <a:ext cx="1711878" cy="1711879"/>
            <a:chOff x="0" y="0"/>
            <a:chExt cx="1711877" cy="1711877"/>
          </a:xfrm>
        </p:grpSpPr>
        <p:sp>
          <p:nvSpPr>
            <p:cNvPr id="1098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99" name="Shape"/>
            <p:cNvSpPr/>
            <p:nvPr/>
          </p:nvSpPr>
          <p:spPr>
            <a:xfrm>
              <a:off x="437990" y="506258"/>
              <a:ext cx="1261497" cy="11802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036"/>
                  </a:moveTo>
                  <a:lnTo>
                    <a:pt x="13879" y="820"/>
                  </a:lnTo>
                  <a:lnTo>
                    <a:pt x="10779" y="1006"/>
                  </a:lnTo>
                  <a:lnTo>
                    <a:pt x="7639" y="3916"/>
                  </a:lnTo>
                  <a:lnTo>
                    <a:pt x="3975" y="0"/>
                  </a:lnTo>
                  <a:lnTo>
                    <a:pt x="0" y="2436"/>
                  </a:lnTo>
                  <a:lnTo>
                    <a:pt x="2787" y="5414"/>
                  </a:lnTo>
                  <a:lnTo>
                    <a:pt x="1865" y="12132"/>
                  </a:lnTo>
                  <a:lnTo>
                    <a:pt x="10714" y="21600"/>
                  </a:lnTo>
                  <a:cubicBezTo>
                    <a:pt x="13745" y="20784"/>
                    <a:pt x="16453" y="18958"/>
                    <a:pt x="18446" y="16385"/>
                  </a:cubicBezTo>
                  <a:cubicBezTo>
                    <a:pt x="20083" y="14274"/>
                    <a:pt x="21170" y="11739"/>
                    <a:pt x="21600" y="9036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00" name="Shape"/>
            <p:cNvSpPr/>
            <p:nvPr/>
          </p:nvSpPr>
          <p:spPr>
            <a:xfrm>
              <a:off x="848434" y="491558"/>
              <a:ext cx="459624" cy="6945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01" name="Shape"/>
            <p:cNvSpPr/>
            <p:nvPr/>
          </p:nvSpPr>
          <p:spPr>
            <a:xfrm>
              <a:off x="430458" y="502337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107" name="Group"/>
          <p:cNvGrpSpPr/>
          <p:nvPr/>
        </p:nvGrpSpPr>
        <p:grpSpPr>
          <a:xfrm>
            <a:off x="-8468" y="-5495"/>
            <a:ext cx="24400935" cy="13726991"/>
            <a:chOff x="0" y="0"/>
            <a:chExt cx="24400934" cy="13726990"/>
          </a:xfrm>
        </p:grpSpPr>
        <p:sp>
          <p:nvSpPr>
            <p:cNvPr id="1103" name="Line"/>
            <p:cNvSpPr/>
            <p:nvPr/>
          </p:nvSpPr>
          <p:spPr>
            <a:xfrm>
              <a:off x="0" y="1758095"/>
              <a:ext cx="24400935" cy="1"/>
            </a:xfrm>
            <a:prstGeom prst="line">
              <a:avLst/>
            </a:prstGeom>
            <a:noFill/>
            <a:ln w="25400" cap="flat">
              <a:solidFill>
                <a:srgbClr val="989898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104" name="Line"/>
            <p:cNvSpPr/>
            <p:nvPr/>
          </p:nvSpPr>
          <p:spPr>
            <a:xfrm flipH="1">
              <a:off x="1646520" y="0"/>
              <a:ext cx="1" cy="13726991"/>
            </a:xfrm>
            <a:prstGeom prst="line">
              <a:avLst/>
            </a:prstGeom>
            <a:noFill/>
            <a:ln w="25400" cap="flat">
              <a:solidFill>
                <a:srgbClr val="989898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105" name="Line"/>
            <p:cNvSpPr/>
            <p:nvPr/>
          </p:nvSpPr>
          <p:spPr>
            <a:xfrm flipH="1">
              <a:off x="22733365" y="0"/>
              <a:ext cx="1" cy="13726991"/>
            </a:xfrm>
            <a:prstGeom prst="line">
              <a:avLst/>
            </a:prstGeom>
            <a:noFill/>
            <a:ln w="25400" cap="flat">
              <a:solidFill>
                <a:srgbClr val="989898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106" name="Line"/>
            <p:cNvSpPr/>
            <p:nvPr/>
          </p:nvSpPr>
          <p:spPr>
            <a:xfrm>
              <a:off x="0" y="11953330"/>
              <a:ext cx="24400935" cy="1"/>
            </a:xfrm>
            <a:prstGeom prst="line">
              <a:avLst/>
            </a:prstGeom>
            <a:noFill/>
            <a:ln w="25400" cap="flat">
              <a:solidFill>
                <a:srgbClr val="989898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15" name="Group"/>
          <p:cNvGrpSpPr/>
          <p:nvPr/>
        </p:nvGrpSpPr>
        <p:grpSpPr>
          <a:xfrm>
            <a:off x="2082510" y="372357"/>
            <a:ext cx="8492896" cy="1061284"/>
            <a:chOff x="0" y="0"/>
            <a:chExt cx="8492895" cy="1061282"/>
          </a:xfrm>
        </p:grpSpPr>
        <p:sp>
          <p:nvSpPr>
            <p:cNvPr id="1108" name="Rounded Rectangle"/>
            <p:cNvSpPr/>
            <p:nvPr/>
          </p:nvSpPr>
          <p:spPr>
            <a:xfrm>
              <a:off x="1238602" y="0"/>
              <a:ext cx="1061282" cy="1061284"/>
            </a:xfrm>
            <a:prstGeom prst="roundRect">
              <a:avLst>
                <a:gd name="adj" fmla="val 15000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09" name="Rounded Rectangle"/>
            <p:cNvSpPr/>
            <p:nvPr/>
          </p:nvSpPr>
          <p:spPr>
            <a:xfrm>
              <a:off x="2477204" y="0"/>
              <a:ext cx="1061283" cy="1061284"/>
            </a:xfrm>
            <a:prstGeom prst="roundRect">
              <a:avLst>
                <a:gd name="adj" fmla="val 15000"/>
              </a:avLst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10" name="Rounded Rectangle"/>
            <p:cNvSpPr/>
            <p:nvPr/>
          </p:nvSpPr>
          <p:spPr>
            <a:xfrm>
              <a:off x="3715806" y="0"/>
              <a:ext cx="1061284" cy="1061284"/>
            </a:xfrm>
            <a:prstGeom prst="roundRect">
              <a:avLst>
                <a:gd name="adj" fmla="val 15000"/>
              </a:avLst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11" name="Rounded Rectangle"/>
            <p:cNvSpPr/>
            <p:nvPr/>
          </p:nvSpPr>
          <p:spPr>
            <a:xfrm>
              <a:off x="4954409" y="0"/>
              <a:ext cx="1061283" cy="1061284"/>
            </a:xfrm>
            <a:prstGeom prst="roundRect">
              <a:avLst>
                <a:gd name="adj" fmla="val 15000"/>
              </a:avLst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12" name="Rounded Rectangle"/>
            <p:cNvSpPr/>
            <p:nvPr/>
          </p:nvSpPr>
          <p:spPr>
            <a:xfrm>
              <a:off x="6193011" y="0"/>
              <a:ext cx="1061283" cy="1061284"/>
            </a:xfrm>
            <a:prstGeom prst="roundRect">
              <a:avLst>
                <a:gd name="adj" fmla="val 15000"/>
              </a:avLst>
            </a:prstGeom>
            <a:solidFill>
              <a:srgbClr val="5254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13" name="Rounded Rectangle"/>
            <p:cNvSpPr/>
            <p:nvPr/>
          </p:nvSpPr>
          <p:spPr>
            <a:xfrm>
              <a:off x="0" y="0"/>
              <a:ext cx="1061282" cy="1061284"/>
            </a:xfrm>
            <a:prstGeom prst="roundRect">
              <a:avLst>
                <a:gd name="adj" fmla="val 15000"/>
              </a:avLst>
            </a:prstGeom>
            <a:solidFill>
              <a:srgbClr val="E8E9DF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114" name="Rounded Rectangle"/>
            <p:cNvSpPr/>
            <p:nvPr/>
          </p:nvSpPr>
          <p:spPr>
            <a:xfrm>
              <a:off x="7431614" y="0"/>
              <a:ext cx="1061282" cy="1061284"/>
            </a:xfrm>
            <a:prstGeom prst="roundRect">
              <a:avLst>
                <a:gd name="adj" fmla="val 15000"/>
              </a:avLst>
            </a:prstGeom>
            <a:solidFill>
              <a:srgbClr val="9D9F9D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Rounded Rectangle"/>
          <p:cNvSpPr/>
          <p:nvPr/>
        </p:nvSpPr>
        <p:spPr>
          <a:xfrm>
            <a:off x="1648467" y="7583494"/>
            <a:ext cx="21081831" cy="2251535"/>
          </a:xfrm>
          <a:prstGeom prst="roundRect">
            <a:avLst>
              <a:gd name="adj" fmla="val 8461"/>
            </a:avLst>
          </a:pr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3" name="Shape"/>
          <p:cNvSpPr/>
          <p:nvPr/>
        </p:nvSpPr>
        <p:spPr>
          <a:xfrm>
            <a:off x="1648618" y="7583634"/>
            <a:ext cx="1932782" cy="22514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51" y="0"/>
                </a:moveTo>
                <a:cubicBezTo>
                  <a:pt x="2296" y="0"/>
                  <a:pt x="1726" y="0"/>
                  <a:pt x="1344" y="137"/>
                </a:cubicBezTo>
                <a:cubicBezTo>
                  <a:pt x="793" y="309"/>
                  <a:pt x="360" y="681"/>
                  <a:pt x="160" y="1154"/>
                </a:cubicBezTo>
                <a:cubicBezTo>
                  <a:pt x="0" y="1482"/>
                  <a:pt x="0" y="1971"/>
                  <a:pt x="0" y="2791"/>
                </a:cubicBezTo>
                <a:lnTo>
                  <a:pt x="0" y="18805"/>
                </a:lnTo>
                <a:cubicBezTo>
                  <a:pt x="0" y="19625"/>
                  <a:pt x="0" y="20118"/>
                  <a:pt x="160" y="20446"/>
                </a:cubicBezTo>
                <a:cubicBezTo>
                  <a:pt x="360" y="20919"/>
                  <a:pt x="793" y="21291"/>
                  <a:pt x="1344" y="21463"/>
                </a:cubicBezTo>
                <a:cubicBezTo>
                  <a:pt x="1726" y="21600"/>
                  <a:pt x="2296" y="21600"/>
                  <a:pt x="3251" y="21600"/>
                </a:cubicBezTo>
                <a:lnTo>
                  <a:pt x="21600" y="21600"/>
                </a:lnTo>
                <a:lnTo>
                  <a:pt x="21600" y="0"/>
                </a:lnTo>
                <a:lnTo>
                  <a:pt x="3251" y="0"/>
                </a:lnTo>
                <a:close/>
              </a:path>
            </a:pathLst>
          </a:custGeom>
          <a:solidFill>
            <a:schemeClr val="accent3"/>
          </a:solidFill>
          <a:ln w="25400">
            <a:solidFill>
              <a:schemeClr val="accent3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2975" y="8085874"/>
            <a:ext cx="4672195" cy="1244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How are we going to satisfy customer needs and meet financial goals?</a:t>
            </a:r>
          </a:p>
        </p:txBody>
      </p:sp>
      <p:sp>
        <p:nvSpPr>
          <p:cNvPr id="8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 rot="16200000">
            <a:off x="1618926" y="8087126"/>
            <a:ext cx="2004038" cy="1244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pPr>
            <a:r>
              <a:rPr>
                <a:solidFill>
                  <a:schemeClr val="bg1"/>
                </a:solidFill>
              </a:rPr>
              <a:t>Internal </a:t>
            </a:r>
          </a:p>
          <a:p>
            <a: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pPr>
            <a:r>
              <a:rPr>
                <a:solidFill>
                  <a:schemeClr val="bg1"/>
                </a:solidFill>
              </a:rPr>
              <a:t>Business Processes</a:t>
            </a:r>
          </a:p>
        </p:txBody>
      </p:sp>
      <p:sp>
        <p:nvSpPr>
          <p:cNvPr id="86" name="Rounded Rectangle"/>
          <p:cNvSpPr/>
          <p:nvPr/>
        </p:nvSpPr>
        <p:spPr>
          <a:xfrm>
            <a:off x="1648467" y="9963804"/>
            <a:ext cx="21081831" cy="2251535"/>
          </a:xfrm>
          <a:prstGeom prst="roundRect">
            <a:avLst>
              <a:gd name="adj" fmla="val 8461"/>
            </a:avLst>
          </a:pr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7" name="Rounded Rectangle"/>
          <p:cNvSpPr/>
          <p:nvPr/>
        </p:nvSpPr>
        <p:spPr>
          <a:xfrm>
            <a:off x="17996864" y="10029193"/>
            <a:ext cx="4666559" cy="2119723"/>
          </a:xfrm>
          <a:prstGeom prst="roundRect">
            <a:avLst>
              <a:gd name="adj" fmla="val 6598"/>
            </a:avLst>
          </a:prstGeom>
          <a:solidFill>
            <a:srgbClr val="F7F5F6"/>
          </a:solidFill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8" name="Rounded Rectangle"/>
          <p:cNvSpPr/>
          <p:nvPr/>
        </p:nvSpPr>
        <p:spPr>
          <a:xfrm>
            <a:off x="8517584" y="10029193"/>
            <a:ext cx="4666559" cy="2119723"/>
          </a:xfrm>
          <a:prstGeom prst="roundRect">
            <a:avLst>
              <a:gd name="adj" fmla="val 6598"/>
            </a:avLst>
          </a:prstGeom>
          <a:solidFill>
            <a:srgbClr val="F7F5F6"/>
          </a:solidFill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9" name="Shape"/>
          <p:cNvSpPr/>
          <p:nvPr/>
        </p:nvSpPr>
        <p:spPr>
          <a:xfrm>
            <a:off x="1648618" y="9963943"/>
            <a:ext cx="1932782" cy="22514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51" y="0"/>
                </a:moveTo>
                <a:cubicBezTo>
                  <a:pt x="2296" y="0"/>
                  <a:pt x="1726" y="0"/>
                  <a:pt x="1344" y="137"/>
                </a:cubicBezTo>
                <a:cubicBezTo>
                  <a:pt x="793" y="309"/>
                  <a:pt x="360" y="681"/>
                  <a:pt x="160" y="1154"/>
                </a:cubicBezTo>
                <a:cubicBezTo>
                  <a:pt x="0" y="1482"/>
                  <a:pt x="0" y="1971"/>
                  <a:pt x="0" y="2791"/>
                </a:cubicBezTo>
                <a:lnTo>
                  <a:pt x="0" y="18805"/>
                </a:lnTo>
                <a:cubicBezTo>
                  <a:pt x="0" y="19625"/>
                  <a:pt x="0" y="20118"/>
                  <a:pt x="160" y="20446"/>
                </a:cubicBezTo>
                <a:cubicBezTo>
                  <a:pt x="360" y="20919"/>
                  <a:pt x="793" y="21291"/>
                  <a:pt x="1344" y="21463"/>
                </a:cubicBezTo>
                <a:cubicBezTo>
                  <a:pt x="1726" y="21600"/>
                  <a:pt x="2296" y="21600"/>
                  <a:pt x="3251" y="21600"/>
                </a:cubicBezTo>
                <a:lnTo>
                  <a:pt x="21600" y="21600"/>
                </a:lnTo>
                <a:lnTo>
                  <a:pt x="21600" y="0"/>
                </a:lnTo>
                <a:lnTo>
                  <a:pt x="3251" y="0"/>
                </a:lnTo>
                <a:close/>
              </a:path>
            </a:pathLst>
          </a:custGeom>
          <a:solidFill>
            <a:srgbClr val="535353"/>
          </a:solidFill>
          <a:ln w="25400">
            <a:solidFill>
              <a:srgbClr val="535353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9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2975" y="10466184"/>
            <a:ext cx="3994895" cy="1244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How should the company learn and improve in order to achieve its vision?</a:t>
            </a:r>
          </a:p>
        </p:txBody>
      </p:sp>
      <p:sp>
        <p:nvSpPr>
          <p:cNvPr id="9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751644" y="10175171"/>
            <a:ext cx="4158841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535353"/>
                </a:solidFill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Resource</a:t>
            </a:r>
          </a:p>
          <a:p>
            <a:pPr marL="180473" indent="-180473" algn="l">
              <a:buClr>
                <a:srgbClr val="53535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Time spent on billable activities</a:t>
            </a:r>
          </a:p>
          <a:p>
            <a:pPr marL="180473" indent="-180473" algn="l">
              <a:buClr>
                <a:srgbClr val="53535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Planned resources vs used resources</a:t>
            </a:r>
          </a:p>
        </p:txBody>
      </p:sp>
      <p:sp>
        <p:nvSpPr>
          <p:cNvPr id="9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 rot="16200000">
            <a:off x="1618926" y="10657936"/>
            <a:ext cx="2004038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Learning and Growth</a:t>
            </a:r>
          </a:p>
        </p:txBody>
      </p:sp>
      <p:sp>
        <p:nvSpPr>
          <p:cNvPr id="9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245121" y="10175171"/>
            <a:ext cx="4283689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535353"/>
                </a:solidFill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Talent Management</a:t>
            </a:r>
          </a:p>
          <a:p>
            <a:pPr marL="180473" indent="-180473" algn="l">
              <a:buClr>
                <a:srgbClr val="53535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Turnover</a:t>
            </a:r>
          </a:p>
          <a:p>
            <a:pPr marL="180473" indent="-180473" algn="l">
              <a:buClr>
                <a:srgbClr val="53535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Training and mentorship</a:t>
            </a:r>
          </a:p>
        </p:txBody>
      </p:sp>
      <p:sp>
        <p:nvSpPr>
          <p:cNvPr id="94" name="Rounded Rectangle"/>
          <p:cNvSpPr/>
          <p:nvPr/>
        </p:nvSpPr>
        <p:spPr>
          <a:xfrm>
            <a:off x="1648467" y="5203185"/>
            <a:ext cx="21081831" cy="2251535"/>
          </a:xfrm>
          <a:prstGeom prst="roundRect">
            <a:avLst>
              <a:gd name="adj" fmla="val 8461"/>
            </a:avLst>
          </a:pr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95" name="Shape"/>
          <p:cNvSpPr/>
          <p:nvPr/>
        </p:nvSpPr>
        <p:spPr>
          <a:xfrm>
            <a:off x="1648618" y="5203324"/>
            <a:ext cx="1932782" cy="22514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51" y="0"/>
                </a:moveTo>
                <a:cubicBezTo>
                  <a:pt x="2296" y="0"/>
                  <a:pt x="1726" y="0"/>
                  <a:pt x="1344" y="137"/>
                </a:cubicBezTo>
                <a:cubicBezTo>
                  <a:pt x="793" y="309"/>
                  <a:pt x="360" y="681"/>
                  <a:pt x="160" y="1154"/>
                </a:cubicBezTo>
                <a:cubicBezTo>
                  <a:pt x="0" y="1482"/>
                  <a:pt x="0" y="1971"/>
                  <a:pt x="0" y="2791"/>
                </a:cubicBezTo>
                <a:lnTo>
                  <a:pt x="0" y="18805"/>
                </a:lnTo>
                <a:cubicBezTo>
                  <a:pt x="0" y="19625"/>
                  <a:pt x="0" y="20118"/>
                  <a:pt x="160" y="20446"/>
                </a:cubicBezTo>
                <a:cubicBezTo>
                  <a:pt x="360" y="20919"/>
                  <a:pt x="793" y="21291"/>
                  <a:pt x="1344" y="21463"/>
                </a:cubicBezTo>
                <a:cubicBezTo>
                  <a:pt x="1726" y="21600"/>
                  <a:pt x="2296" y="21600"/>
                  <a:pt x="3251" y="21600"/>
                </a:cubicBezTo>
                <a:lnTo>
                  <a:pt x="21600" y="21600"/>
                </a:lnTo>
                <a:lnTo>
                  <a:pt x="21600" y="0"/>
                </a:lnTo>
                <a:lnTo>
                  <a:pt x="3251" y="0"/>
                </a:lnTo>
                <a:close/>
              </a:path>
            </a:pathLst>
          </a:custGeom>
          <a:solidFill>
            <a:schemeClr val="accent2"/>
          </a:solidFill>
          <a:ln w="25400">
            <a:solidFill>
              <a:schemeClr val="accent2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9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2975" y="5705565"/>
            <a:ext cx="3652854" cy="1244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To achieve our vision, how must we look to our  customers?</a:t>
            </a:r>
          </a:p>
        </p:txBody>
      </p:sp>
      <p:sp>
        <p:nvSpPr>
          <p:cNvPr id="9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 rot="16200000">
            <a:off x="1618926" y="6087817"/>
            <a:ext cx="2004038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Customer</a:t>
            </a:r>
          </a:p>
        </p:txBody>
      </p:sp>
      <p:sp>
        <p:nvSpPr>
          <p:cNvPr id="98" name="Rounded Rectangle"/>
          <p:cNvSpPr/>
          <p:nvPr/>
        </p:nvSpPr>
        <p:spPr>
          <a:xfrm>
            <a:off x="1648467" y="2822875"/>
            <a:ext cx="21081831" cy="2251535"/>
          </a:xfrm>
          <a:prstGeom prst="roundRect">
            <a:avLst>
              <a:gd name="adj" fmla="val 8461"/>
            </a:avLst>
          </a:pr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99" name="Shape"/>
          <p:cNvSpPr/>
          <p:nvPr/>
        </p:nvSpPr>
        <p:spPr>
          <a:xfrm>
            <a:off x="1648618" y="2823015"/>
            <a:ext cx="1932782" cy="22514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51" y="0"/>
                </a:moveTo>
                <a:cubicBezTo>
                  <a:pt x="2296" y="0"/>
                  <a:pt x="1726" y="0"/>
                  <a:pt x="1344" y="137"/>
                </a:cubicBezTo>
                <a:cubicBezTo>
                  <a:pt x="793" y="309"/>
                  <a:pt x="360" y="681"/>
                  <a:pt x="160" y="1154"/>
                </a:cubicBezTo>
                <a:cubicBezTo>
                  <a:pt x="0" y="1482"/>
                  <a:pt x="0" y="1971"/>
                  <a:pt x="0" y="2791"/>
                </a:cubicBezTo>
                <a:lnTo>
                  <a:pt x="0" y="18805"/>
                </a:lnTo>
                <a:cubicBezTo>
                  <a:pt x="0" y="19625"/>
                  <a:pt x="0" y="20118"/>
                  <a:pt x="160" y="20446"/>
                </a:cubicBezTo>
                <a:cubicBezTo>
                  <a:pt x="360" y="20919"/>
                  <a:pt x="793" y="21291"/>
                  <a:pt x="1344" y="21463"/>
                </a:cubicBezTo>
                <a:cubicBezTo>
                  <a:pt x="1726" y="21600"/>
                  <a:pt x="2296" y="21600"/>
                  <a:pt x="3251" y="21600"/>
                </a:cubicBezTo>
                <a:lnTo>
                  <a:pt x="21600" y="21600"/>
                </a:lnTo>
                <a:lnTo>
                  <a:pt x="21600" y="0"/>
                </a:lnTo>
                <a:lnTo>
                  <a:pt x="3251" y="0"/>
                </a:lnTo>
                <a:close/>
              </a:path>
            </a:pathLst>
          </a:custGeom>
          <a:solidFill>
            <a:schemeClr val="accent1"/>
          </a:solidFill>
          <a:ln w="25400">
            <a:solidFill>
              <a:schemeClr val="accent1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2975" y="3325255"/>
            <a:ext cx="4192839" cy="1244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If we satisfy the needs of our customers, what outcomes will our stakeholders see?</a:t>
            </a:r>
          </a:p>
        </p:txBody>
      </p:sp>
      <p:sp>
        <p:nvSpPr>
          <p:cNvPr id="10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 rot="16200000">
            <a:off x="1618926" y="3707507"/>
            <a:ext cx="2004038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bg1"/>
                </a:solidFill>
              </a:rPr>
              <a:t>Finance</a:t>
            </a:r>
          </a:p>
        </p:txBody>
      </p:sp>
      <p:sp>
        <p:nvSpPr>
          <p:cNvPr id="102" name="Venn diagram"/>
          <p:cNvSpPr txBox="1"/>
          <p:nvPr/>
        </p:nvSpPr>
        <p:spPr>
          <a:xfrm>
            <a:off x="6843145" y="1540907"/>
            <a:ext cx="10697709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KPIs for Project Management</a:t>
            </a:r>
          </a:p>
        </p:txBody>
      </p:sp>
      <p:sp>
        <p:nvSpPr>
          <p:cNvPr id="103" name="Line"/>
          <p:cNvSpPr/>
          <p:nvPr/>
        </p:nvSpPr>
        <p:spPr>
          <a:xfrm>
            <a:off x="10862836" y="3914813"/>
            <a:ext cx="2383288" cy="13707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0" y="3365"/>
                </a:lnTo>
                <a:cubicBezTo>
                  <a:pt x="0" y="2871"/>
                  <a:pt x="0" y="2476"/>
                  <a:pt x="12" y="2155"/>
                </a:cubicBezTo>
                <a:cubicBezTo>
                  <a:pt x="24" y="1835"/>
                  <a:pt x="47" y="1588"/>
                  <a:pt x="95" y="1390"/>
                </a:cubicBezTo>
                <a:cubicBezTo>
                  <a:pt x="154" y="1105"/>
                  <a:pt x="249" y="851"/>
                  <a:pt x="369" y="642"/>
                </a:cubicBezTo>
                <a:cubicBezTo>
                  <a:pt x="489" y="432"/>
                  <a:pt x="636" y="269"/>
                  <a:pt x="800" y="165"/>
                </a:cubicBezTo>
                <a:cubicBezTo>
                  <a:pt x="913" y="82"/>
                  <a:pt x="1055" y="41"/>
                  <a:pt x="1240" y="21"/>
                </a:cubicBezTo>
                <a:cubicBezTo>
                  <a:pt x="1424" y="0"/>
                  <a:pt x="1651" y="0"/>
                  <a:pt x="1935" y="0"/>
                </a:cubicBezTo>
                <a:lnTo>
                  <a:pt x="21600" y="0"/>
                </a:lnTo>
              </a:path>
            </a:pathLst>
          </a:custGeom>
          <a:ln w="25400">
            <a:solidFill>
              <a:srgbClr val="A7A7A7"/>
            </a:solidFill>
            <a:tailEnd type="triangle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4" name="Line"/>
          <p:cNvSpPr/>
          <p:nvPr/>
        </p:nvSpPr>
        <p:spPr>
          <a:xfrm flipH="1">
            <a:off x="17949436" y="3914813"/>
            <a:ext cx="2408688" cy="13707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0" y="3365"/>
                </a:lnTo>
                <a:cubicBezTo>
                  <a:pt x="0" y="2871"/>
                  <a:pt x="0" y="2476"/>
                  <a:pt x="12" y="2155"/>
                </a:cubicBezTo>
                <a:cubicBezTo>
                  <a:pt x="23" y="1835"/>
                  <a:pt x="47" y="1588"/>
                  <a:pt x="94" y="1390"/>
                </a:cubicBezTo>
                <a:cubicBezTo>
                  <a:pt x="153" y="1105"/>
                  <a:pt x="246" y="851"/>
                  <a:pt x="365" y="642"/>
                </a:cubicBezTo>
                <a:cubicBezTo>
                  <a:pt x="484" y="432"/>
                  <a:pt x="629" y="269"/>
                  <a:pt x="791" y="165"/>
                </a:cubicBezTo>
                <a:cubicBezTo>
                  <a:pt x="904" y="82"/>
                  <a:pt x="1044" y="41"/>
                  <a:pt x="1227" y="21"/>
                </a:cubicBezTo>
                <a:cubicBezTo>
                  <a:pt x="1409" y="0"/>
                  <a:pt x="1634" y="0"/>
                  <a:pt x="1915" y="0"/>
                </a:cubicBezTo>
                <a:lnTo>
                  <a:pt x="21600" y="0"/>
                </a:lnTo>
              </a:path>
            </a:pathLst>
          </a:custGeom>
          <a:ln w="25400">
            <a:solidFill>
              <a:srgbClr val="A7A7A7"/>
            </a:solidFill>
            <a:tailEnd type="triangle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5" name="Line"/>
          <p:cNvSpPr/>
          <p:nvPr/>
        </p:nvSpPr>
        <p:spPr>
          <a:xfrm flipV="1">
            <a:off x="10860603" y="7378369"/>
            <a:ext cx="0" cy="305937"/>
          </a:xfrm>
          <a:prstGeom prst="line">
            <a:avLst/>
          </a:prstGeom>
          <a:ln w="25400">
            <a:solidFill>
              <a:srgbClr val="A7A7A7"/>
            </a:solidFill>
            <a:tailEnd type="triangle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06" name="Line"/>
          <p:cNvSpPr/>
          <p:nvPr/>
        </p:nvSpPr>
        <p:spPr>
          <a:xfrm flipH="1">
            <a:off x="13195230" y="6486866"/>
            <a:ext cx="2408688" cy="11802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0" y="3908"/>
                </a:lnTo>
                <a:cubicBezTo>
                  <a:pt x="0" y="3335"/>
                  <a:pt x="0" y="2876"/>
                  <a:pt x="12" y="2503"/>
                </a:cubicBezTo>
                <a:cubicBezTo>
                  <a:pt x="23" y="2131"/>
                  <a:pt x="47" y="1844"/>
                  <a:pt x="94" y="1615"/>
                </a:cubicBezTo>
                <a:cubicBezTo>
                  <a:pt x="153" y="1284"/>
                  <a:pt x="246" y="988"/>
                  <a:pt x="365" y="745"/>
                </a:cubicBezTo>
                <a:cubicBezTo>
                  <a:pt x="484" y="502"/>
                  <a:pt x="629" y="312"/>
                  <a:pt x="791" y="192"/>
                </a:cubicBezTo>
                <a:cubicBezTo>
                  <a:pt x="904" y="96"/>
                  <a:pt x="1044" y="48"/>
                  <a:pt x="1227" y="24"/>
                </a:cubicBezTo>
                <a:cubicBezTo>
                  <a:pt x="1409" y="0"/>
                  <a:pt x="1634" y="0"/>
                  <a:pt x="1915" y="0"/>
                </a:cubicBezTo>
                <a:lnTo>
                  <a:pt x="21600" y="0"/>
                </a:lnTo>
              </a:path>
            </a:pathLst>
          </a:custGeom>
          <a:ln w="25400">
            <a:solidFill>
              <a:srgbClr val="A7A7A7"/>
            </a:solidFill>
            <a:tailEnd type="triangle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7" name="Rounded Rectangle"/>
          <p:cNvSpPr/>
          <p:nvPr/>
        </p:nvSpPr>
        <p:spPr>
          <a:xfrm>
            <a:off x="17996864" y="7648883"/>
            <a:ext cx="4666559" cy="2119723"/>
          </a:xfrm>
          <a:prstGeom prst="roundRect">
            <a:avLst>
              <a:gd name="adj" fmla="val 6598"/>
            </a:avLst>
          </a:prstGeom>
          <a:solidFill>
            <a:srgbClr val="F7F5F6"/>
          </a:solidFill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8" name="Rounded Rectangle"/>
          <p:cNvSpPr/>
          <p:nvPr/>
        </p:nvSpPr>
        <p:spPr>
          <a:xfrm>
            <a:off x="13257224" y="7648883"/>
            <a:ext cx="4666560" cy="2119723"/>
          </a:xfrm>
          <a:prstGeom prst="roundRect">
            <a:avLst>
              <a:gd name="adj" fmla="val 6598"/>
            </a:avLst>
          </a:prstGeom>
          <a:solidFill>
            <a:srgbClr val="F7F5F6"/>
          </a:solidFill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9" name="Rounded Rectangle"/>
          <p:cNvSpPr/>
          <p:nvPr/>
        </p:nvSpPr>
        <p:spPr>
          <a:xfrm>
            <a:off x="8517584" y="7648883"/>
            <a:ext cx="4666559" cy="2119723"/>
          </a:xfrm>
          <a:prstGeom prst="roundRect">
            <a:avLst>
              <a:gd name="adj" fmla="val 6598"/>
            </a:avLst>
          </a:prstGeom>
          <a:solidFill>
            <a:srgbClr val="F7F5F6"/>
          </a:solidFill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1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751644" y="7794861"/>
            <a:ext cx="4158841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535353"/>
                </a:solidFill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Scope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Unambiguity of the requirements Pages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Strategy, project alignment</a:t>
            </a:r>
          </a:p>
        </p:txBody>
      </p:sp>
      <p:sp>
        <p:nvSpPr>
          <p:cNvPr id="11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3495714" y="7794861"/>
            <a:ext cx="4158840" cy="149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535353"/>
                </a:solidFill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Time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Cycle time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Schedule variance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On-time completion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Missed milestones</a:t>
            </a:r>
          </a:p>
        </p:txBody>
      </p:sp>
      <p:sp>
        <p:nvSpPr>
          <p:cNvPr id="11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245121" y="7794861"/>
            <a:ext cx="4283689" cy="177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535353"/>
                </a:solidFill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Risk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Number of risks identified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% of identified risk with mitigation plan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Occurred risks without mitigation plan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Recurring risks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Risk management costs</a:t>
            </a:r>
          </a:p>
        </p:txBody>
      </p:sp>
      <p:sp>
        <p:nvSpPr>
          <p:cNvPr id="113" name="Rounded Rectangle"/>
          <p:cNvSpPr/>
          <p:nvPr/>
        </p:nvSpPr>
        <p:spPr>
          <a:xfrm>
            <a:off x="17996864" y="5268574"/>
            <a:ext cx="4666559" cy="2119723"/>
          </a:xfrm>
          <a:prstGeom prst="roundRect">
            <a:avLst>
              <a:gd name="adj" fmla="val 6598"/>
            </a:avLst>
          </a:prstGeom>
          <a:solidFill>
            <a:srgbClr val="F7F5F6"/>
          </a:solidFill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14" name="Rounded Rectangle"/>
          <p:cNvSpPr/>
          <p:nvPr/>
        </p:nvSpPr>
        <p:spPr>
          <a:xfrm>
            <a:off x="8517584" y="5268574"/>
            <a:ext cx="4666559" cy="2119723"/>
          </a:xfrm>
          <a:prstGeom prst="roundRect">
            <a:avLst>
              <a:gd name="adj" fmla="val 6598"/>
            </a:avLst>
          </a:prstGeom>
          <a:solidFill>
            <a:srgbClr val="F7F5F6"/>
          </a:solidFill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1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751644" y="5414552"/>
            <a:ext cx="4158841" cy="177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535353"/>
                </a:solidFill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Quality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Quality of management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Quality of communications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% of rework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Internal customer satisfaction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External customer satisfaction</a:t>
            </a:r>
          </a:p>
        </p:txBody>
      </p:sp>
      <p:sp>
        <p:nvSpPr>
          <p:cNvPr id="11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245121" y="5414552"/>
            <a:ext cx="4283689" cy="149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535353"/>
                </a:solidFill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Quality Derivatives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# of qualified innovation ideas generated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% of recycled material used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Workplace safety, %</a:t>
            </a:r>
          </a:p>
        </p:txBody>
      </p:sp>
      <p:sp>
        <p:nvSpPr>
          <p:cNvPr id="117" name="Rounded Rectangle"/>
          <p:cNvSpPr/>
          <p:nvPr/>
        </p:nvSpPr>
        <p:spPr>
          <a:xfrm>
            <a:off x="13257224" y="2888264"/>
            <a:ext cx="4666560" cy="2119724"/>
          </a:xfrm>
          <a:prstGeom prst="roundRect">
            <a:avLst>
              <a:gd name="adj" fmla="val 6598"/>
            </a:avLst>
          </a:prstGeom>
          <a:solidFill>
            <a:srgbClr val="F7F5F6"/>
          </a:solidFill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1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3495714" y="3034242"/>
            <a:ext cx="4158840" cy="177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535353"/>
                </a:solidFill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Cost</a:t>
            </a:r>
          </a:p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Planned budget</a:t>
            </a:r>
          </a:p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Actual budget</a:t>
            </a:r>
          </a:p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Budget variance</a:t>
            </a:r>
          </a:p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Cost saving</a:t>
            </a:r>
          </a:p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Cost avoidance</a:t>
            </a:r>
          </a:p>
        </p:txBody>
      </p:sp>
      <p:sp>
        <p:nvSpPr>
          <p:cNvPr id="119" name="Line"/>
          <p:cNvSpPr/>
          <p:nvPr/>
        </p:nvSpPr>
        <p:spPr>
          <a:xfrm>
            <a:off x="13201801" y="6143152"/>
            <a:ext cx="4789632" cy="256947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81" extrusionOk="0">
                <a:moveTo>
                  <a:pt x="21600" y="21578"/>
                </a:moveTo>
                <a:lnTo>
                  <a:pt x="19530" y="21578"/>
                </a:lnTo>
                <a:cubicBezTo>
                  <a:pt x="19371" y="21600"/>
                  <a:pt x="19213" y="21505"/>
                  <a:pt x="19091" y="21313"/>
                </a:cubicBezTo>
                <a:cubicBezTo>
                  <a:pt x="18966" y="21114"/>
                  <a:pt x="18888" y="20829"/>
                  <a:pt x="18877" y="20523"/>
                </a:cubicBezTo>
                <a:lnTo>
                  <a:pt x="18857" y="1096"/>
                </a:lnTo>
                <a:cubicBezTo>
                  <a:pt x="18858" y="894"/>
                  <a:pt x="18827" y="695"/>
                  <a:pt x="18768" y="525"/>
                </a:cubicBezTo>
                <a:cubicBezTo>
                  <a:pt x="18659" y="212"/>
                  <a:pt x="18470" y="28"/>
                  <a:pt x="18270" y="39"/>
                </a:cubicBezTo>
                <a:lnTo>
                  <a:pt x="0" y="0"/>
                </a:lnTo>
              </a:path>
            </a:pathLst>
          </a:custGeom>
          <a:ln w="25400">
            <a:solidFill>
              <a:srgbClr val="A7A7A7"/>
            </a:solidFill>
            <a:tailEnd type="triangle"/>
          </a:ln>
        </p:spPr>
        <p:txBody>
          <a:bodyPr lIns="45718" tIns="45718" rIns="45718" bIns="45718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Venn diagram"/>
          <p:cNvSpPr txBox="1"/>
          <p:nvPr/>
        </p:nvSpPr>
        <p:spPr>
          <a:xfrm>
            <a:off x="1661545" y="1744107"/>
            <a:ext cx="10697709" cy="151836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Project Management KPI </a:t>
            </a:r>
          </a:p>
          <a:p>
            <a: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pPr>
            <a:r>
              <a:rPr dirty="0">
                <a:solidFill>
                  <a:schemeClr val="tx1"/>
                </a:solidFill>
              </a:rPr>
              <a:t>Selection Process SMART</a:t>
            </a:r>
          </a:p>
        </p:txBody>
      </p:sp>
      <p:sp>
        <p:nvSpPr>
          <p:cNvPr id="12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61545" y="3629979"/>
            <a:ext cx="10002999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A simple method on KPI selection is to leverage the SMART technique, with ca be summarized as follows:</a:t>
            </a:r>
          </a:p>
        </p:txBody>
      </p:sp>
      <p:grpSp>
        <p:nvGrpSpPr>
          <p:cNvPr id="127" name="Group"/>
          <p:cNvGrpSpPr/>
          <p:nvPr/>
        </p:nvGrpSpPr>
        <p:grpSpPr>
          <a:xfrm>
            <a:off x="1781480" y="5054703"/>
            <a:ext cx="3784304" cy="6930886"/>
            <a:chOff x="0" y="0"/>
            <a:chExt cx="3784302" cy="6930884"/>
          </a:xfrm>
        </p:grpSpPr>
        <p:sp>
          <p:nvSpPr>
            <p:cNvPr id="123" name="Shape"/>
            <p:cNvSpPr/>
            <p:nvPr/>
          </p:nvSpPr>
          <p:spPr>
            <a:xfrm>
              <a:off x="292254" y="329755"/>
              <a:ext cx="3206040" cy="66011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589" extrusionOk="0">
                  <a:moveTo>
                    <a:pt x="10293" y="65"/>
                  </a:moveTo>
                  <a:cubicBezTo>
                    <a:pt x="10414" y="32"/>
                    <a:pt x="10548" y="10"/>
                    <a:pt x="10686" y="3"/>
                  </a:cubicBezTo>
                  <a:cubicBezTo>
                    <a:pt x="10874" y="-7"/>
                    <a:pt x="11063" y="8"/>
                    <a:pt x="11234" y="47"/>
                  </a:cubicBezTo>
                  <a:lnTo>
                    <a:pt x="21037" y="2786"/>
                  </a:lnTo>
                  <a:cubicBezTo>
                    <a:pt x="21199" y="2833"/>
                    <a:pt x="21334" y="2899"/>
                    <a:pt x="21431" y="2978"/>
                  </a:cubicBezTo>
                  <a:cubicBezTo>
                    <a:pt x="21520" y="3051"/>
                    <a:pt x="21574" y="3132"/>
                    <a:pt x="21589" y="3216"/>
                  </a:cubicBezTo>
                  <a:lnTo>
                    <a:pt x="21593" y="18371"/>
                  </a:lnTo>
                  <a:cubicBezTo>
                    <a:pt x="21595" y="18450"/>
                    <a:pt x="21557" y="18529"/>
                    <a:pt x="21482" y="18600"/>
                  </a:cubicBezTo>
                  <a:cubicBezTo>
                    <a:pt x="21409" y="18668"/>
                    <a:pt x="21304" y="18728"/>
                    <a:pt x="21176" y="18773"/>
                  </a:cubicBezTo>
                  <a:lnTo>
                    <a:pt x="11359" y="21512"/>
                  </a:lnTo>
                  <a:cubicBezTo>
                    <a:pt x="11203" y="21558"/>
                    <a:pt x="11026" y="21584"/>
                    <a:pt x="10845" y="21588"/>
                  </a:cubicBezTo>
                  <a:cubicBezTo>
                    <a:pt x="10648" y="21593"/>
                    <a:pt x="10453" y="21572"/>
                    <a:pt x="10279" y="21527"/>
                  </a:cubicBezTo>
                  <a:lnTo>
                    <a:pt x="354" y="18747"/>
                  </a:lnTo>
                  <a:cubicBezTo>
                    <a:pt x="244" y="18710"/>
                    <a:pt x="154" y="18661"/>
                    <a:pt x="94" y="18603"/>
                  </a:cubicBezTo>
                  <a:cubicBezTo>
                    <a:pt x="37" y="18549"/>
                    <a:pt x="8" y="18488"/>
                    <a:pt x="8" y="18428"/>
                  </a:cubicBezTo>
                  <a:lnTo>
                    <a:pt x="1" y="3228"/>
                  </a:lnTo>
                  <a:cubicBezTo>
                    <a:pt x="-5" y="3148"/>
                    <a:pt x="34" y="3068"/>
                    <a:pt x="114" y="2998"/>
                  </a:cubicBezTo>
                  <a:cubicBezTo>
                    <a:pt x="185" y="2936"/>
                    <a:pt x="285" y="2882"/>
                    <a:pt x="407" y="2843"/>
                  </a:cubicBezTo>
                  <a:lnTo>
                    <a:pt x="10293" y="65"/>
                  </a:ln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4" name="Shape"/>
            <p:cNvSpPr/>
            <p:nvPr/>
          </p:nvSpPr>
          <p:spPr>
            <a:xfrm>
              <a:off x="-1" y="-1"/>
              <a:ext cx="3784304" cy="431414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580" extrusionOk="0">
                  <a:moveTo>
                    <a:pt x="10687" y="5"/>
                  </a:moveTo>
                  <a:cubicBezTo>
                    <a:pt x="10549" y="19"/>
                    <a:pt x="10414" y="58"/>
                    <a:pt x="10293" y="118"/>
                  </a:cubicBezTo>
                  <a:lnTo>
                    <a:pt x="408" y="5133"/>
                  </a:lnTo>
                  <a:cubicBezTo>
                    <a:pt x="286" y="5205"/>
                    <a:pt x="185" y="5300"/>
                    <a:pt x="114" y="5413"/>
                  </a:cubicBezTo>
                  <a:cubicBezTo>
                    <a:pt x="34" y="5540"/>
                    <a:pt x="-5" y="5683"/>
                    <a:pt x="1" y="5828"/>
                  </a:cubicBezTo>
                  <a:lnTo>
                    <a:pt x="7" y="15871"/>
                  </a:lnTo>
                  <a:cubicBezTo>
                    <a:pt x="7" y="15981"/>
                    <a:pt x="37" y="16091"/>
                    <a:pt x="93" y="16189"/>
                  </a:cubicBezTo>
                  <a:cubicBezTo>
                    <a:pt x="154" y="16293"/>
                    <a:pt x="244" y="16381"/>
                    <a:pt x="354" y="16447"/>
                  </a:cubicBezTo>
                  <a:lnTo>
                    <a:pt x="10280" y="21468"/>
                  </a:lnTo>
                  <a:cubicBezTo>
                    <a:pt x="10453" y="21549"/>
                    <a:pt x="10649" y="21587"/>
                    <a:pt x="10846" y="21579"/>
                  </a:cubicBezTo>
                  <a:cubicBezTo>
                    <a:pt x="11027" y="21571"/>
                    <a:pt x="11204" y="21525"/>
                    <a:pt x="11360" y="21442"/>
                  </a:cubicBezTo>
                  <a:lnTo>
                    <a:pt x="21177" y="16495"/>
                  </a:lnTo>
                  <a:cubicBezTo>
                    <a:pt x="21305" y="16413"/>
                    <a:pt x="21410" y="16307"/>
                    <a:pt x="21482" y="16183"/>
                  </a:cubicBezTo>
                  <a:cubicBezTo>
                    <a:pt x="21558" y="16055"/>
                    <a:pt x="21595" y="15914"/>
                    <a:pt x="21593" y="15770"/>
                  </a:cubicBezTo>
                  <a:lnTo>
                    <a:pt x="21589" y="5806"/>
                  </a:lnTo>
                  <a:cubicBezTo>
                    <a:pt x="21574" y="5654"/>
                    <a:pt x="21520" y="5508"/>
                    <a:pt x="21430" y="5377"/>
                  </a:cubicBezTo>
                  <a:cubicBezTo>
                    <a:pt x="21333" y="5235"/>
                    <a:pt x="21198" y="5115"/>
                    <a:pt x="21036" y="5030"/>
                  </a:cubicBezTo>
                  <a:lnTo>
                    <a:pt x="11235" y="85"/>
                  </a:lnTo>
                  <a:cubicBezTo>
                    <a:pt x="11064" y="15"/>
                    <a:pt x="10875" y="-13"/>
                    <a:pt x="10687" y="5"/>
                  </a:cubicBezTo>
                  <a:close/>
                  <a:moveTo>
                    <a:pt x="10692" y="484"/>
                  </a:moveTo>
                  <a:cubicBezTo>
                    <a:pt x="10871" y="466"/>
                    <a:pt x="11052" y="492"/>
                    <a:pt x="11215" y="559"/>
                  </a:cubicBezTo>
                  <a:lnTo>
                    <a:pt x="20583" y="5286"/>
                  </a:lnTo>
                  <a:cubicBezTo>
                    <a:pt x="20738" y="5368"/>
                    <a:pt x="20867" y="5481"/>
                    <a:pt x="20959" y="5617"/>
                  </a:cubicBezTo>
                  <a:cubicBezTo>
                    <a:pt x="21045" y="5743"/>
                    <a:pt x="21097" y="5883"/>
                    <a:pt x="21111" y="6028"/>
                  </a:cubicBezTo>
                  <a:lnTo>
                    <a:pt x="21116" y="15548"/>
                  </a:lnTo>
                  <a:cubicBezTo>
                    <a:pt x="21117" y="15685"/>
                    <a:pt x="21079" y="15822"/>
                    <a:pt x="21007" y="15945"/>
                  </a:cubicBezTo>
                  <a:cubicBezTo>
                    <a:pt x="20938" y="16063"/>
                    <a:pt x="20837" y="16165"/>
                    <a:pt x="20715" y="16243"/>
                  </a:cubicBezTo>
                  <a:lnTo>
                    <a:pt x="11335" y="20969"/>
                  </a:lnTo>
                  <a:cubicBezTo>
                    <a:pt x="11186" y="21048"/>
                    <a:pt x="11017" y="21093"/>
                    <a:pt x="10843" y="21100"/>
                  </a:cubicBezTo>
                  <a:cubicBezTo>
                    <a:pt x="10656" y="21108"/>
                    <a:pt x="10468" y="21071"/>
                    <a:pt x="10302" y="20993"/>
                  </a:cubicBezTo>
                  <a:lnTo>
                    <a:pt x="818" y="16197"/>
                  </a:lnTo>
                  <a:cubicBezTo>
                    <a:pt x="713" y="16134"/>
                    <a:pt x="627" y="16048"/>
                    <a:pt x="569" y="15949"/>
                  </a:cubicBezTo>
                  <a:cubicBezTo>
                    <a:pt x="515" y="15855"/>
                    <a:pt x="487" y="15752"/>
                    <a:pt x="487" y="15647"/>
                  </a:cubicBezTo>
                  <a:lnTo>
                    <a:pt x="478" y="6048"/>
                  </a:lnTo>
                  <a:cubicBezTo>
                    <a:pt x="473" y="5910"/>
                    <a:pt x="511" y="5773"/>
                    <a:pt x="587" y="5651"/>
                  </a:cubicBezTo>
                  <a:cubicBezTo>
                    <a:pt x="655" y="5544"/>
                    <a:pt x="751" y="5451"/>
                    <a:pt x="868" y="5383"/>
                  </a:cubicBezTo>
                  <a:lnTo>
                    <a:pt x="10316" y="591"/>
                  </a:lnTo>
                  <a:cubicBezTo>
                    <a:pt x="10431" y="533"/>
                    <a:pt x="10559" y="496"/>
                    <a:pt x="10692" y="484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5" name="Shape"/>
            <p:cNvSpPr/>
            <p:nvPr/>
          </p:nvSpPr>
          <p:spPr>
            <a:xfrm>
              <a:off x="536385" y="600932"/>
              <a:ext cx="2730269" cy="31123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580" extrusionOk="0">
                  <a:moveTo>
                    <a:pt x="10293" y="117"/>
                  </a:moveTo>
                  <a:cubicBezTo>
                    <a:pt x="10414" y="57"/>
                    <a:pt x="10548" y="19"/>
                    <a:pt x="10686" y="5"/>
                  </a:cubicBezTo>
                  <a:cubicBezTo>
                    <a:pt x="10874" y="-13"/>
                    <a:pt x="11063" y="14"/>
                    <a:pt x="11234" y="84"/>
                  </a:cubicBezTo>
                  <a:lnTo>
                    <a:pt x="21037" y="5029"/>
                  </a:lnTo>
                  <a:cubicBezTo>
                    <a:pt x="21199" y="5115"/>
                    <a:pt x="21334" y="5234"/>
                    <a:pt x="21431" y="5376"/>
                  </a:cubicBezTo>
                  <a:cubicBezTo>
                    <a:pt x="21520" y="5507"/>
                    <a:pt x="21574" y="5654"/>
                    <a:pt x="21589" y="5806"/>
                  </a:cubicBezTo>
                  <a:lnTo>
                    <a:pt x="21593" y="15769"/>
                  </a:lnTo>
                  <a:cubicBezTo>
                    <a:pt x="21595" y="15913"/>
                    <a:pt x="21557" y="16055"/>
                    <a:pt x="21482" y="16183"/>
                  </a:cubicBezTo>
                  <a:cubicBezTo>
                    <a:pt x="21409" y="16307"/>
                    <a:pt x="21304" y="16414"/>
                    <a:pt x="21176" y="16495"/>
                  </a:cubicBezTo>
                  <a:lnTo>
                    <a:pt x="11359" y="21441"/>
                  </a:lnTo>
                  <a:cubicBezTo>
                    <a:pt x="11203" y="21524"/>
                    <a:pt x="11026" y="21571"/>
                    <a:pt x="10845" y="21579"/>
                  </a:cubicBezTo>
                  <a:cubicBezTo>
                    <a:pt x="10648" y="21587"/>
                    <a:pt x="10453" y="21548"/>
                    <a:pt x="10279" y="21467"/>
                  </a:cubicBezTo>
                  <a:lnTo>
                    <a:pt x="354" y="16448"/>
                  </a:lnTo>
                  <a:cubicBezTo>
                    <a:pt x="244" y="16382"/>
                    <a:pt x="154" y="16293"/>
                    <a:pt x="94" y="16188"/>
                  </a:cubicBezTo>
                  <a:cubicBezTo>
                    <a:pt x="37" y="16090"/>
                    <a:pt x="8" y="15982"/>
                    <a:pt x="8" y="15872"/>
                  </a:cubicBezTo>
                  <a:lnTo>
                    <a:pt x="1" y="5828"/>
                  </a:lnTo>
                  <a:cubicBezTo>
                    <a:pt x="-5" y="5683"/>
                    <a:pt x="34" y="5539"/>
                    <a:pt x="114" y="5412"/>
                  </a:cubicBezTo>
                  <a:cubicBezTo>
                    <a:pt x="185" y="5300"/>
                    <a:pt x="285" y="5204"/>
                    <a:pt x="407" y="5132"/>
                  </a:cubicBezTo>
                  <a:lnTo>
                    <a:pt x="10293" y="117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6" name="Shape"/>
            <p:cNvSpPr/>
            <p:nvPr/>
          </p:nvSpPr>
          <p:spPr>
            <a:xfrm>
              <a:off x="533262" y="600885"/>
              <a:ext cx="2730270" cy="31123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580" extrusionOk="0">
                  <a:moveTo>
                    <a:pt x="10293" y="117"/>
                  </a:moveTo>
                  <a:cubicBezTo>
                    <a:pt x="10414" y="57"/>
                    <a:pt x="10548" y="19"/>
                    <a:pt x="10686" y="5"/>
                  </a:cubicBezTo>
                  <a:cubicBezTo>
                    <a:pt x="10874" y="-13"/>
                    <a:pt x="11063" y="14"/>
                    <a:pt x="11234" y="84"/>
                  </a:cubicBezTo>
                  <a:lnTo>
                    <a:pt x="21037" y="5029"/>
                  </a:lnTo>
                  <a:cubicBezTo>
                    <a:pt x="21199" y="5115"/>
                    <a:pt x="21334" y="5234"/>
                    <a:pt x="21431" y="5376"/>
                  </a:cubicBezTo>
                  <a:cubicBezTo>
                    <a:pt x="21520" y="5507"/>
                    <a:pt x="21574" y="5654"/>
                    <a:pt x="21589" y="5806"/>
                  </a:cubicBezTo>
                  <a:lnTo>
                    <a:pt x="21593" y="15769"/>
                  </a:lnTo>
                  <a:cubicBezTo>
                    <a:pt x="21595" y="15913"/>
                    <a:pt x="21557" y="16055"/>
                    <a:pt x="21482" y="16183"/>
                  </a:cubicBezTo>
                  <a:cubicBezTo>
                    <a:pt x="21409" y="16307"/>
                    <a:pt x="21304" y="16414"/>
                    <a:pt x="21176" y="16495"/>
                  </a:cubicBezTo>
                  <a:lnTo>
                    <a:pt x="11359" y="21441"/>
                  </a:lnTo>
                  <a:cubicBezTo>
                    <a:pt x="11203" y="21524"/>
                    <a:pt x="11026" y="21571"/>
                    <a:pt x="10845" y="21579"/>
                  </a:cubicBezTo>
                  <a:cubicBezTo>
                    <a:pt x="10648" y="21587"/>
                    <a:pt x="10453" y="21548"/>
                    <a:pt x="10279" y="21467"/>
                  </a:cubicBezTo>
                  <a:lnTo>
                    <a:pt x="354" y="16448"/>
                  </a:lnTo>
                  <a:cubicBezTo>
                    <a:pt x="244" y="16382"/>
                    <a:pt x="154" y="16293"/>
                    <a:pt x="94" y="16188"/>
                  </a:cubicBezTo>
                  <a:cubicBezTo>
                    <a:pt x="37" y="16090"/>
                    <a:pt x="8" y="15982"/>
                    <a:pt x="8" y="15872"/>
                  </a:cubicBezTo>
                  <a:lnTo>
                    <a:pt x="1" y="5828"/>
                  </a:lnTo>
                  <a:cubicBezTo>
                    <a:pt x="-5" y="5683"/>
                    <a:pt x="34" y="5539"/>
                    <a:pt x="114" y="5412"/>
                  </a:cubicBezTo>
                  <a:cubicBezTo>
                    <a:pt x="185" y="5300"/>
                    <a:pt x="285" y="5204"/>
                    <a:pt x="407" y="5132"/>
                  </a:cubicBezTo>
                  <a:lnTo>
                    <a:pt x="10293" y="117"/>
                  </a:lnTo>
                  <a:close/>
                </a:path>
              </a:pathLst>
            </a:cu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2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249169" y="9518431"/>
            <a:ext cx="2848926" cy="1625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The KPI is clear and focused toward performance targets</a:t>
            </a:r>
          </a:p>
        </p:txBody>
      </p:sp>
      <p:sp>
        <p:nvSpPr>
          <p:cNvPr id="12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3152329" y="6440680"/>
            <a:ext cx="1093404" cy="863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5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S</a:t>
            </a:r>
          </a:p>
        </p:txBody>
      </p:sp>
      <p:sp>
        <p:nvSpPr>
          <p:cNvPr id="13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200505" y="7313644"/>
            <a:ext cx="2946254" cy="482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Specific</a:t>
            </a:r>
          </a:p>
        </p:txBody>
      </p:sp>
      <p:sp>
        <p:nvSpPr>
          <p:cNvPr id="132" name="Shape"/>
          <p:cNvSpPr/>
          <p:nvPr/>
        </p:nvSpPr>
        <p:spPr>
          <a:xfrm>
            <a:off x="6328234" y="5384458"/>
            <a:ext cx="3206041" cy="66011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9" extrusionOk="0">
                <a:moveTo>
                  <a:pt x="10293" y="65"/>
                </a:moveTo>
                <a:cubicBezTo>
                  <a:pt x="10414" y="32"/>
                  <a:pt x="10548" y="10"/>
                  <a:pt x="10686" y="3"/>
                </a:cubicBezTo>
                <a:cubicBezTo>
                  <a:pt x="10874" y="-7"/>
                  <a:pt x="11063" y="8"/>
                  <a:pt x="11234" y="47"/>
                </a:cubicBezTo>
                <a:lnTo>
                  <a:pt x="21037" y="2786"/>
                </a:lnTo>
                <a:cubicBezTo>
                  <a:pt x="21199" y="2833"/>
                  <a:pt x="21334" y="2899"/>
                  <a:pt x="21431" y="2978"/>
                </a:cubicBezTo>
                <a:cubicBezTo>
                  <a:pt x="21520" y="3051"/>
                  <a:pt x="21574" y="3132"/>
                  <a:pt x="21589" y="3216"/>
                </a:cubicBezTo>
                <a:lnTo>
                  <a:pt x="21593" y="18371"/>
                </a:lnTo>
                <a:cubicBezTo>
                  <a:pt x="21595" y="18450"/>
                  <a:pt x="21557" y="18529"/>
                  <a:pt x="21482" y="18600"/>
                </a:cubicBezTo>
                <a:cubicBezTo>
                  <a:pt x="21409" y="18668"/>
                  <a:pt x="21304" y="18728"/>
                  <a:pt x="21176" y="18773"/>
                </a:cubicBezTo>
                <a:lnTo>
                  <a:pt x="11359" y="21512"/>
                </a:lnTo>
                <a:cubicBezTo>
                  <a:pt x="11203" y="21558"/>
                  <a:pt x="11026" y="21584"/>
                  <a:pt x="10845" y="21588"/>
                </a:cubicBezTo>
                <a:cubicBezTo>
                  <a:pt x="10648" y="21593"/>
                  <a:pt x="10453" y="21572"/>
                  <a:pt x="10279" y="21527"/>
                </a:cubicBezTo>
                <a:lnTo>
                  <a:pt x="354" y="18747"/>
                </a:lnTo>
                <a:cubicBezTo>
                  <a:pt x="244" y="18710"/>
                  <a:pt x="154" y="18661"/>
                  <a:pt x="94" y="18603"/>
                </a:cubicBezTo>
                <a:cubicBezTo>
                  <a:pt x="37" y="18549"/>
                  <a:pt x="8" y="18488"/>
                  <a:pt x="8" y="18428"/>
                </a:cubicBezTo>
                <a:lnTo>
                  <a:pt x="1" y="3228"/>
                </a:lnTo>
                <a:cubicBezTo>
                  <a:pt x="-5" y="3148"/>
                  <a:pt x="34" y="3068"/>
                  <a:pt x="114" y="2998"/>
                </a:cubicBezTo>
                <a:cubicBezTo>
                  <a:pt x="185" y="2936"/>
                  <a:pt x="285" y="2882"/>
                  <a:pt x="407" y="2843"/>
                </a:cubicBezTo>
                <a:lnTo>
                  <a:pt x="10293" y="65"/>
                </a:lnTo>
                <a:close/>
              </a:path>
            </a:pathLst>
          </a:cu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33" name="Shape"/>
          <p:cNvSpPr/>
          <p:nvPr/>
        </p:nvSpPr>
        <p:spPr>
          <a:xfrm>
            <a:off x="6035979" y="5054702"/>
            <a:ext cx="3784305" cy="431414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0" extrusionOk="0">
                <a:moveTo>
                  <a:pt x="10687" y="5"/>
                </a:moveTo>
                <a:cubicBezTo>
                  <a:pt x="10549" y="19"/>
                  <a:pt x="10414" y="58"/>
                  <a:pt x="10293" y="118"/>
                </a:cubicBezTo>
                <a:lnTo>
                  <a:pt x="408" y="5133"/>
                </a:lnTo>
                <a:cubicBezTo>
                  <a:pt x="286" y="5205"/>
                  <a:pt x="185" y="5300"/>
                  <a:pt x="114" y="5413"/>
                </a:cubicBezTo>
                <a:cubicBezTo>
                  <a:pt x="34" y="5540"/>
                  <a:pt x="-5" y="5683"/>
                  <a:pt x="1" y="5828"/>
                </a:cubicBezTo>
                <a:lnTo>
                  <a:pt x="7" y="15871"/>
                </a:lnTo>
                <a:cubicBezTo>
                  <a:pt x="7" y="15981"/>
                  <a:pt x="37" y="16091"/>
                  <a:pt x="93" y="16189"/>
                </a:cubicBezTo>
                <a:cubicBezTo>
                  <a:pt x="154" y="16293"/>
                  <a:pt x="244" y="16381"/>
                  <a:pt x="354" y="16447"/>
                </a:cubicBezTo>
                <a:lnTo>
                  <a:pt x="10280" y="21468"/>
                </a:lnTo>
                <a:cubicBezTo>
                  <a:pt x="10453" y="21549"/>
                  <a:pt x="10649" y="21587"/>
                  <a:pt x="10846" y="21579"/>
                </a:cubicBezTo>
                <a:cubicBezTo>
                  <a:pt x="11027" y="21571"/>
                  <a:pt x="11204" y="21525"/>
                  <a:pt x="11360" y="21442"/>
                </a:cubicBezTo>
                <a:lnTo>
                  <a:pt x="21177" y="16495"/>
                </a:lnTo>
                <a:cubicBezTo>
                  <a:pt x="21305" y="16413"/>
                  <a:pt x="21410" y="16307"/>
                  <a:pt x="21482" y="16183"/>
                </a:cubicBezTo>
                <a:cubicBezTo>
                  <a:pt x="21558" y="16055"/>
                  <a:pt x="21595" y="15914"/>
                  <a:pt x="21593" y="15770"/>
                </a:cubicBezTo>
                <a:lnTo>
                  <a:pt x="21589" y="5806"/>
                </a:lnTo>
                <a:cubicBezTo>
                  <a:pt x="21574" y="5654"/>
                  <a:pt x="21520" y="5508"/>
                  <a:pt x="21430" y="5377"/>
                </a:cubicBezTo>
                <a:cubicBezTo>
                  <a:pt x="21333" y="5235"/>
                  <a:pt x="21198" y="5115"/>
                  <a:pt x="21036" y="5030"/>
                </a:cubicBezTo>
                <a:lnTo>
                  <a:pt x="11235" y="85"/>
                </a:lnTo>
                <a:cubicBezTo>
                  <a:pt x="11064" y="15"/>
                  <a:pt x="10875" y="-13"/>
                  <a:pt x="10687" y="5"/>
                </a:cubicBezTo>
                <a:close/>
                <a:moveTo>
                  <a:pt x="10692" y="484"/>
                </a:moveTo>
                <a:cubicBezTo>
                  <a:pt x="10871" y="466"/>
                  <a:pt x="11052" y="492"/>
                  <a:pt x="11215" y="559"/>
                </a:cubicBezTo>
                <a:lnTo>
                  <a:pt x="20583" y="5286"/>
                </a:lnTo>
                <a:cubicBezTo>
                  <a:pt x="20738" y="5368"/>
                  <a:pt x="20867" y="5481"/>
                  <a:pt x="20959" y="5617"/>
                </a:cubicBezTo>
                <a:cubicBezTo>
                  <a:pt x="21045" y="5743"/>
                  <a:pt x="21097" y="5883"/>
                  <a:pt x="21111" y="6028"/>
                </a:cubicBezTo>
                <a:lnTo>
                  <a:pt x="21116" y="15548"/>
                </a:lnTo>
                <a:cubicBezTo>
                  <a:pt x="21117" y="15685"/>
                  <a:pt x="21079" y="15822"/>
                  <a:pt x="21007" y="15945"/>
                </a:cubicBezTo>
                <a:cubicBezTo>
                  <a:pt x="20938" y="16063"/>
                  <a:pt x="20837" y="16165"/>
                  <a:pt x="20715" y="16243"/>
                </a:cubicBezTo>
                <a:lnTo>
                  <a:pt x="11335" y="20969"/>
                </a:lnTo>
                <a:cubicBezTo>
                  <a:pt x="11186" y="21048"/>
                  <a:pt x="11017" y="21093"/>
                  <a:pt x="10843" y="21100"/>
                </a:cubicBezTo>
                <a:cubicBezTo>
                  <a:pt x="10656" y="21108"/>
                  <a:pt x="10468" y="21071"/>
                  <a:pt x="10302" y="20993"/>
                </a:cubicBezTo>
                <a:lnTo>
                  <a:pt x="818" y="16197"/>
                </a:lnTo>
                <a:cubicBezTo>
                  <a:pt x="713" y="16134"/>
                  <a:pt x="627" y="16048"/>
                  <a:pt x="569" y="15949"/>
                </a:cubicBezTo>
                <a:cubicBezTo>
                  <a:pt x="515" y="15855"/>
                  <a:pt x="487" y="15752"/>
                  <a:pt x="487" y="15647"/>
                </a:cubicBezTo>
                <a:lnTo>
                  <a:pt x="478" y="6048"/>
                </a:lnTo>
                <a:cubicBezTo>
                  <a:pt x="473" y="5910"/>
                  <a:pt x="511" y="5773"/>
                  <a:pt x="587" y="5651"/>
                </a:cubicBezTo>
                <a:cubicBezTo>
                  <a:pt x="655" y="5544"/>
                  <a:pt x="751" y="5451"/>
                  <a:pt x="868" y="5383"/>
                </a:cubicBezTo>
                <a:lnTo>
                  <a:pt x="10316" y="591"/>
                </a:lnTo>
                <a:cubicBezTo>
                  <a:pt x="10431" y="533"/>
                  <a:pt x="10559" y="496"/>
                  <a:pt x="10692" y="484"/>
                </a:cubicBezTo>
                <a:close/>
              </a:path>
            </a:pathLst>
          </a:custGeom>
          <a:solidFill>
            <a:schemeClr val="accent2"/>
          </a:solidFill>
          <a:ln w="12700" cap="flat">
            <a:noFill/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34" name="Shape"/>
          <p:cNvSpPr/>
          <p:nvPr/>
        </p:nvSpPr>
        <p:spPr>
          <a:xfrm>
            <a:off x="6572365" y="5655635"/>
            <a:ext cx="2730270" cy="31123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0" extrusionOk="0">
                <a:moveTo>
                  <a:pt x="10293" y="117"/>
                </a:moveTo>
                <a:cubicBezTo>
                  <a:pt x="10414" y="57"/>
                  <a:pt x="10548" y="19"/>
                  <a:pt x="10686" y="5"/>
                </a:cubicBezTo>
                <a:cubicBezTo>
                  <a:pt x="10874" y="-13"/>
                  <a:pt x="11063" y="14"/>
                  <a:pt x="11234" y="84"/>
                </a:cubicBezTo>
                <a:lnTo>
                  <a:pt x="21037" y="5029"/>
                </a:lnTo>
                <a:cubicBezTo>
                  <a:pt x="21199" y="5115"/>
                  <a:pt x="21334" y="5234"/>
                  <a:pt x="21431" y="5376"/>
                </a:cubicBezTo>
                <a:cubicBezTo>
                  <a:pt x="21520" y="5507"/>
                  <a:pt x="21574" y="5654"/>
                  <a:pt x="21589" y="5806"/>
                </a:cubicBezTo>
                <a:lnTo>
                  <a:pt x="21593" y="15769"/>
                </a:lnTo>
                <a:cubicBezTo>
                  <a:pt x="21595" y="15913"/>
                  <a:pt x="21557" y="16055"/>
                  <a:pt x="21482" y="16183"/>
                </a:cubicBezTo>
                <a:cubicBezTo>
                  <a:pt x="21409" y="16307"/>
                  <a:pt x="21304" y="16414"/>
                  <a:pt x="21176" y="16495"/>
                </a:cubicBezTo>
                <a:lnTo>
                  <a:pt x="11359" y="21441"/>
                </a:lnTo>
                <a:cubicBezTo>
                  <a:pt x="11203" y="21524"/>
                  <a:pt x="11026" y="21571"/>
                  <a:pt x="10845" y="21579"/>
                </a:cubicBezTo>
                <a:cubicBezTo>
                  <a:pt x="10648" y="21587"/>
                  <a:pt x="10453" y="21548"/>
                  <a:pt x="10279" y="21467"/>
                </a:cubicBezTo>
                <a:lnTo>
                  <a:pt x="354" y="16448"/>
                </a:lnTo>
                <a:cubicBezTo>
                  <a:pt x="244" y="16382"/>
                  <a:pt x="154" y="16293"/>
                  <a:pt x="94" y="16188"/>
                </a:cubicBezTo>
                <a:cubicBezTo>
                  <a:pt x="37" y="16090"/>
                  <a:pt x="8" y="15982"/>
                  <a:pt x="8" y="15872"/>
                </a:cubicBezTo>
                <a:lnTo>
                  <a:pt x="1" y="5828"/>
                </a:lnTo>
                <a:cubicBezTo>
                  <a:pt x="-5" y="5683"/>
                  <a:pt x="34" y="5539"/>
                  <a:pt x="114" y="5412"/>
                </a:cubicBezTo>
                <a:cubicBezTo>
                  <a:pt x="185" y="5300"/>
                  <a:pt x="285" y="5204"/>
                  <a:pt x="407" y="5132"/>
                </a:cubicBezTo>
                <a:lnTo>
                  <a:pt x="10293" y="117"/>
                </a:lnTo>
                <a:close/>
              </a:path>
            </a:pathLst>
          </a:custGeom>
          <a:solidFill>
            <a:schemeClr val="accent2">
              <a:alpha val="80000"/>
            </a:schemeClr>
          </a:solidFill>
          <a:ln w="12700" cap="flat">
            <a:noFill/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35" name="Shape"/>
          <p:cNvSpPr/>
          <p:nvPr/>
        </p:nvSpPr>
        <p:spPr>
          <a:xfrm>
            <a:off x="6569242" y="5655588"/>
            <a:ext cx="2730271" cy="31123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0" extrusionOk="0">
                <a:moveTo>
                  <a:pt x="10293" y="117"/>
                </a:moveTo>
                <a:cubicBezTo>
                  <a:pt x="10414" y="57"/>
                  <a:pt x="10548" y="19"/>
                  <a:pt x="10686" y="5"/>
                </a:cubicBezTo>
                <a:cubicBezTo>
                  <a:pt x="10874" y="-13"/>
                  <a:pt x="11063" y="14"/>
                  <a:pt x="11234" y="84"/>
                </a:cubicBezTo>
                <a:lnTo>
                  <a:pt x="21037" y="5029"/>
                </a:lnTo>
                <a:cubicBezTo>
                  <a:pt x="21199" y="5115"/>
                  <a:pt x="21334" y="5234"/>
                  <a:pt x="21431" y="5376"/>
                </a:cubicBezTo>
                <a:cubicBezTo>
                  <a:pt x="21520" y="5507"/>
                  <a:pt x="21574" y="5654"/>
                  <a:pt x="21589" y="5806"/>
                </a:cubicBezTo>
                <a:lnTo>
                  <a:pt x="21593" y="15769"/>
                </a:lnTo>
                <a:cubicBezTo>
                  <a:pt x="21595" y="15913"/>
                  <a:pt x="21557" y="16055"/>
                  <a:pt x="21482" y="16183"/>
                </a:cubicBezTo>
                <a:cubicBezTo>
                  <a:pt x="21409" y="16307"/>
                  <a:pt x="21304" y="16414"/>
                  <a:pt x="21176" y="16495"/>
                </a:cubicBezTo>
                <a:lnTo>
                  <a:pt x="11359" y="21441"/>
                </a:lnTo>
                <a:cubicBezTo>
                  <a:pt x="11203" y="21524"/>
                  <a:pt x="11026" y="21571"/>
                  <a:pt x="10845" y="21579"/>
                </a:cubicBezTo>
                <a:cubicBezTo>
                  <a:pt x="10648" y="21587"/>
                  <a:pt x="10453" y="21548"/>
                  <a:pt x="10279" y="21467"/>
                </a:cubicBezTo>
                <a:lnTo>
                  <a:pt x="354" y="16448"/>
                </a:lnTo>
                <a:cubicBezTo>
                  <a:pt x="244" y="16382"/>
                  <a:pt x="154" y="16293"/>
                  <a:pt x="94" y="16188"/>
                </a:cubicBezTo>
                <a:cubicBezTo>
                  <a:pt x="37" y="16090"/>
                  <a:pt x="8" y="15982"/>
                  <a:pt x="8" y="15872"/>
                </a:cubicBezTo>
                <a:lnTo>
                  <a:pt x="1" y="5828"/>
                </a:lnTo>
                <a:cubicBezTo>
                  <a:pt x="-5" y="5683"/>
                  <a:pt x="34" y="5539"/>
                  <a:pt x="114" y="5412"/>
                </a:cubicBezTo>
                <a:cubicBezTo>
                  <a:pt x="185" y="5300"/>
                  <a:pt x="285" y="5204"/>
                  <a:pt x="407" y="5132"/>
                </a:cubicBezTo>
                <a:lnTo>
                  <a:pt x="10293" y="117"/>
                </a:lnTo>
                <a:close/>
              </a:path>
            </a:pathLst>
          </a:custGeom>
          <a:noFill/>
          <a:ln w="25400" cap="flat">
            <a:solidFill>
              <a:schemeClr val="accent2"/>
            </a:solidFill>
            <a:prstDash val="solid"/>
            <a:round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3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6503669" y="9518431"/>
            <a:ext cx="2848926" cy="1244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The KPI can be expressed quantitatively</a:t>
            </a:r>
          </a:p>
        </p:txBody>
      </p:sp>
      <p:sp>
        <p:nvSpPr>
          <p:cNvPr id="13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7406829" y="6440680"/>
            <a:ext cx="1093404" cy="863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5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M</a:t>
            </a:r>
          </a:p>
        </p:txBody>
      </p:sp>
      <p:sp>
        <p:nvSpPr>
          <p:cNvPr id="13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6455005" y="7313644"/>
            <a:ext cx="2946254" cy="482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Measurable</a:t>
            </a:r>
          </a:p>
        </p:txBody>
      </p:sp>
      <p:sp>
        <p:nvSpPr>
          <p:cNvPr id="140" name="Shape"/>
          <p:cNvSpPr/>
          <p:nvPr/>
        </p:nvSpPr>
        <p:spPr>
          <a:xfrm>
            <a:off x="10582734" y="5384458"/>
            <a:ext cx="3206041" cy="66011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9" extrusionOk="0">
                <a:moveTo>
                  <a:pt x="10293" y="65"/>
                </a:moveTo>
                <a:cubicBezTo>
                  <a:pt x="10414" y="32"/>
                  <a:pt x="10548" y="10"/>
                  <a:pt x="10686" y="3"/>
                </a:cubicBezTo>
                <a:cubicBezTo>
                  <a:pt x="10874" y="-7"/>
                  <a:pt x="11063" y="8"/>
                  <a:pt x="11234" y="47"/>
                </a:cubicBezTo>
                <a:lnTo>
                  <a:pt x="21037" y="2786"/>
                </a:lnTo>
                <a:cubicBezTo>
                  <a:pt x="21199" y="2833"/>
                  <a:pt x="21334" y="2899"/>
                  <a:pt x="21431" y="2978"/>
                </a:cubicBezTo>
                <a:cubicBezTo>
                  <a:pt x="21520" y="3051"/>
                  <a:pt x="21574" y="3132"/>
                  <a:pt x="21589" y="3216"/>
                </a:cubicBezTo>
                <a:lnTo>
                  <a:pt x="21593" y="18371"/>
                </a:lnTo>
                <a:cubicBezTo>
                  <a:pt x="21595" y="18450"/>
                  <a:pt x="21557" y="18529"/>
                  <a:pt x="21482" y="18600"/>
                </a:cubicBezTo>
                <a:cubicBezTo>
                  <a:pt x="21409" y="18668"/>
                  <a:pt x="21304" y="18728"/>
                  <a:pt x="21176" y="18773"/>
                </a:cubicBezTo>
                <a:lnTo>
                  <a:pt x="11359" y="21512"/>
                </a:lnTo>
                <a:cubicBezTo>
                  <a:pt x="11203" y="21558"/>
                  <a:pt x="11026" y="21584"/>
                  <a:pt x="10845" y="21588"/>
                </a:cubicBezTo>
                <a:cubicBezTo>
                  <a:pt x="10648" y="21593"/>
                  <a:pt x="10453" y="21572"/>
                  <a:pt x="10279" y="21527"/>
                </a:cubicBezTo>
                <a:lnTo>
                  <a:pt x="354" y="18747"/>
                </a:lnTo>
                <a:cubicBezTo>
                  <a:pt x="244" y="18710"/>
                  <a:pt x="154" y="18661"/>
                  <a:pt x="94" y="18603"/>
                </a:cubicBezTo>
                <a:cubicBezTo>
                  <a:pt x="37" y="18549"/>
                  <a:pt x="8" y="18488"/>
                  <a:pt x="8" y="18428"/>
                </a:cubicBezTo>
                <a:lnTo>
                  <a:pt x="1" y="3228"/>
                </a:lnTo>
                <a:cubicBezTo>
                  <a:pt x="-5" y="3148"/>
                  <a:pt x="34" y="3068"/>
                  <a:pt x="114" y="2998"/>
                </a:cubicBezTo>
                <a:cubicBezTo>
                  <a:pt x="185" y="2936"/>
                  <a:pt x="285" y="2882"/>
                  <a:pt x="407" y="2843"/>
                </a:cubicBezTo>
                <a:lnTo>
                  <a:pt x="10293" y="65"/>
                </a:lnTo>
                <a:close/>
              </a:path>
            </a:pathLst>
          </a:cu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41" name="Shape"/>
          <p:cNvSpPr/>
          <p:nvPr/>
        </p:nvSpPr>
        <p:spPr>
          <a:xfrm>
            <a:off x="10290479" y="5054702"/>
            <a:ext cx="3784305" cy="431414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0" extrusionOk="0">
                <a:moveTo>
                  <a:pt x="10687" y="5"/>
                </a:moveTo>
                <a:cubicBezTo>
                  <a:pt x="10549" y="19"/>
                  <a:pt x="10414" y="58"/>
                  <a:pt x="10293" y="118"/>
                </a:cubicBezTo>
                <a:lnTo>
                  <a:pt x="408" y="5133"/>
                </a:lnTo>
                <a:cubicBezTo>
                  <a:pt x="286" y="5205"/>
                  <a:pt x="185" y="5300"/>
                  <a:pt x="114" y="5413"/>
                </a:cubicBezTo>
                <a:cubicBezTo>
                  <a:pt x="34" y="5540"/>
                  <a:pt x="-5" y="5683"/>
                  <a:pt x="1" y="5828"/>
                </a:cubicBezTo>
                <a:lnTo>
                  <a:pt x="7" y="15871"/>
                </a:lnTo>
                <a:cubicBezTo>
                  <a:pt x="7" y="15981"/>
                  <a:pt x="37" y="16091"/>
                  <a:pt x="93" y="16189"/>
                </a:cubicBezTo>
                <a:cubicBezTo>
                  <a:pt x="154" y="16293"/>
                  <a:pt x="244" y="16381"/>
                  <a:pt x="354" y="16447"/>
                </a:cubicBezTo>
                <a:lnTo>
                  <a:pt x="10280" y="21468"/>
                </a:lnTo>
                <a:cubicBezTo>
                  <a:pt x="10453" y="21549"/>
                  <a:pt x="10649" y="21587"/>
                  <a:pt x="10846" y="21579"/>
                </a:cubicBezTo>
                <a:cubicBezTo>
                  <a:pt x="11027" y="21571"/>
                  <a:pt x="11204" y="21525"/>
                  <a:pt x="11360" y="21442"/>
                </a:cubicBezTo>
                <a:lnTo>
                  <a:pt x="21177" y="16495"/>
                </a:lnTo>
                <a:cubicBezTo>
                  <a:pt x="21305" y="16413"/>
                  <a:pt x="21410" y="16307"/>
                  <a:pt x="21482" y="16183"/>
                </a:cubicBezTo>
                <a:cubicBezTo>
                  <a:pt x="21558" y="16055"/>
                  <a:pt x="21595" y="15914"/>
                  <a:pt x="21593" y="15770"/>
                </a:cubicBezTo>
                <a:lnTo>
                  <a:pt x="21589" y="5806"/>
                </a:lnTo>
                <a:cubicBezTo>
                  <a:pt x="21574" y="5654"/>
                  <a:pt x="21520" y="5508"/>
                  <a:pt x="21430" y="5377"/>
                </a:cubicBezTo>
                <a:cubicBezTo>
                  <a:pt x="21333" y="5235"/>
                  <a:pt x="21198" y="5115"/>
                  <a:pt x="21036" y="5030"/>
                </a:cubicBezTo>
                <a:lnTo>
                  <a:pt x="11235" y="85"/>
                </a:lnTo>
                <a:cubicBezTo>
                  <a:pt x="11064" y="15"/>
                  <a:pt x="10875" y="-13"/>
                  <a:pt x="10687" y="5"/>
                </a:cubicBezTo>
                <a:close/>
                <a:moveTo>
                  <a:pt x="10692" y="484"/>
                </a:moveTo>
                <a:cubicBezTo>
                  <a:pt x="10871" y="466"/>
                  <a:pt x="11052" y="492"/>
                  <a:pt x="11215" y="559"/>
                </a:cubicBezTo>
                <a:lnTo>
                  <a:pt x="20583" y="5286"/>
                </a:lnTo>
                <a:cubicBezTo>
                  <a:pt x="20738" y="5368"/>
                  <a:pt x="20867" y="5481"/>
                  <a:pt x="20959" y="5617"/>
                </a:cubicBezTo>
                <a:cubicBezTo>
                  <a:pt x="21045" y="5743"/>
                  <a:pt x="21097" y="5883"/>
                  <a:pt x="21111" y="6028"/>
                </a:cubicBezTo>
                <a:lnTo>
                  <a:pt x="21116" y="15548"/>
                </a:lnTo>
                <a:cubicBezTo>
                  <a:pt x="21117" y="15685"/>
                  <a:pt x="21079" y="15822"/>
                  <a:pt x="21007" y="15945"/>
                </a:cubicBezTo>
                <a:cubicBezTo>
                  <a:pt x="20938" y="16063"/>
                  <a:pt x="20837" y="16165"/>
                  <a:pt x="20715" y="16243"/>
                </a:cubicBezTo>
                <a:lnTo>
                  <a:pt x="11335" y="20969"/>
                </a:lnTo>
                <a:cubicBezTo>
                  <a:pt x="11186" y="21048"/>
                  <a:pt x="11017" y="21093"/>
                  <a:pt x="10843" y="21100"/>
                </a:cubicBezTo>
                <a:cubicBezTo>
                  <a:pt x="10656" y="21108"/>
                  <a:pt x="10468" y="21071"/>
                  <a:pt x="10302" y="20993"/>
                </a:cubicBezTo>
                <a:lnTo>
                  <a:pt x="818" y="16197"/>
                </a:lnTo>
                <a:cubicBezTo>
                  <a:pt x="713" y="16134"/>
                  <a:pt x="627" y="16048"/>
                  <a:pt x="569" y="15949"/>
                </a:cubicBezTo>
                <a:cubicBezTo>
                  <a:pt x="515" y="15855"/>
                  <a:pt x="487" y="15752"/>
                  <a:pt x="487" y="15647"/>
                </a:cubicBezTo>
                <a:lnTo>
                  <a:pt x="478" y="6048"/>
                </a:lnTo>
                <a:cubicBezTo>
                  <a:pt x="473" y="5910"/>
                  <a:pt x="511" y="5773"/>
                  <a:pt x="587" y="5651"/>
                </a:cubicBezTo>
                <a:cubicBezTo>
                  <a:pt x="655" y="5544"/>
                  <a:pt x="751" y="5451"/>
                  <a:pt x="868" y="5383"/>
                </a:cubicBezTo>
                <a:lnTo>
                  <a:pt x="10316" y="591"/>
                </a:lnTo>
                <a:cubicBezTo>
                  <a:pt x="10431" y="533"/>
                  <a:pt x="10559" y="496"/>
                  <a:pt x="10692" y="484"/>
                </a:cubicBezTo>
                <a:close/>
              </a:path>
            </a:pathLst>
          </a:custGeom>
          <a:solidFill>
            <a:schemeClr val="accent3"/>
          </a:solidFill>
          <a:ln w="12700" cap="flat">
            <a:noFill/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42" name="Shape"/>
          <p:cNvSpPr/>
          <p:nvPr/>
        </p:nvSpPr>
        <p:spPr>
          <a:xfrm>
            <a:off x="10826865" y="5655635"/>
            <a:ext cx="2730270" cy="31123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0" extrusionOk="0">
                <a:moveTo>
                  <a:pt x="10293" y="117"/>
                </a:moveTo>
                <a:cubicBezTo>
                  <a:pt x="10414" y="57"/>
                  <a:pt x="10548" y="19"/>
                  <a:pt x="10686" y="5"/>
                </a:cubicBezTo>
                <a:cubicBezTo>
                  <a:pt x="10874" y="-13"/>
                  <a:pt x="11063" y="14"/>
                  <a:pt x="11234" y="84"/>
                </a:cubicBezTo>
                <a:lnTo>
                  <a:pt x="21037" y="5029"/>
                </a:lnTo>
                <a:cubicBezTo>
                  <a:pt x="21199" y="5115"/>
                  <a:pt x="21334" y="5234"/>
                  <a:pt x="21431" y="5376"/>
                </a:cubicBezTo>
                <a:cubicBezTo>
                  <a:pt x="21520" y="5507"/>
                  <a:pt x="21574" y="5654"/>
                  <a:pt x="21589" y="5806"/>
                </a:cubicBezTo>
                <a:lnTo>
                  <a:pt x="21593" y="15769"/>
                </a:lnTo>
                <a:cubicBezTo>
                  <a:pt x="21595" y="15913"/>
                  <a:pt x="21557" y="16055"/>
                  <a:pt x="21482" y="16183"/>
                </a:cubicBezTo>
                <a:cubicBezTo>
                  <a:pt x="21409" y="16307"/>
                  <a:pt x="21304" y="16414"/>
                  <a:pt x="21176" y="16495"/>
                </a:cubicBezTo>
                <a:lnTo>
                  <a:pt x="11359" y="21441"/>
                </a:lnTo>
                <a:cubicBezTo>
                  <a:pt x="11203" y="21524"/>
                  <a:pt x="11026" y="21571"/>
                  <a:pt x="10845" y="21579"/>
                </a:cubicBezTo>
                <a:cubicBezTo>
                  <a:pt x="10648" y="21587"/>
                  <a:pt x="10453" y="21548"/>
                  <a:pt x="10279" y="21467"/>
                </a:cubicBezTo>
                <a:lnTo>
                  <a:pt x="354" y="16448"/>
                </a:lnTo>
                <a:cubicBezTo>
                  <a:pt x="244" y="16382"/>
                  <a:pt x="154" y="16293"/>
                  <a:pt x="94" y="16188"/>
                </a:cubicBezTo>
                <a:cubicBezTo>
                  <a:pt x="37" y="16090"/>
                  <a:pt x="8" y="15982"/>
                  <a:pt x="8" y="15872"/>
                </a:cubicBezTo>
                <a:lnTo>
                  <a:pt x="1" y="5828"/>
                </a:lnTo>
                <a:cubicBezTo>
                  <a:pt x="-5" y="5683"/>
                  <a:pt x="34" y="5539"/>
                  <a:pt x="114" y="5412"/>
                </a:cubicBezTo>
                <a:cubicBezTo>
                  <a:pt x="185" y="5300"/>
                  <a:pt x="285" y="5204"/>
                  <a:pt x="407" y="5132"/>
                </a:cubicBezTo>
                <a:lnTo>
                  <a:pt x="10293" y="117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 w="12700" cap="flat">
            <a:noFill/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43" name="Shape"/>
          <p:cNvSpPr/>
          <p:nvPr/>
        </p:nvSpPr>
        <p:spPr>
          <a:xfrm>
            <a:off x="10823742" y="5655588"/>
            <a:ext cx="2730271" cy="31123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0" extrusionOk="0">
                <a:moveTo>
                  <a:pt x="10293" y="117"/>
                </a:moveTo>
                <a:cubicBezTo>
                  <a:pt x="10414" y="57"/>
                  <a:pt x="10548" y="19"/>
                  <a:pt x="10686" y="5"/>
                </a:cubicBezTo>
                <a:cubicBezTo>
                  <a:pt x="10874" y="-13"/>
                  <a:pt x="11063" y="14"/>
                  <a:pt x="11234" y="84"/>
                </a:cubicBezTo>
                <a:lnTo>
                  <a:pt x="21037" y="5029"/>
                </a:lnTo>
                <a:cubicBezTo>
                  <a:pt x="21199" y="5115"/>
                  <a:pt x="21334" y="5234"/>
                  <a:pt x="21431" y="5376"/>
                </a:cubicBezTo>
                <a:cubicBezTo>
                  <a:pt x="21520" y="5507"/>
                  <a:pt x="21574" y="5654"/>
                  <a:pt x="21589" y="5806"/>
                </a:cubicBezTo>
                <a:lnTo>
                  <a:pt x="21593" y="15769"/>
                </a:lnTo>
                <a:cubicBezTo>
                  <a:pt x="21595" y="15913"/>
                  <a:pt x="21557" y="16055"/>
                  <a:pt x="21482" y="16183"/>
                </a:cubicBezTo>
                <a:cubicBezTo>
                  <a:pt x="21409" y="16307"/>
                  <a:pt x="21304" y="16414"/>
                  <a:pt x="21176" y="16495"/>
                </a:cubicBezTo>
                <a:lnTo>
                  <a:pt x="11359" y="21441"/>
                </a:lnTo>
                <a:cubicBezTo>
                  <a:pt x="11203" y="21524"/>
                  <a:pt x="11026" y="21571"/>
                  <a:pt x="10845" y="21579"/>
                </a:cubicBezTo>
                <a:cubicBezTo>
                  <a:pt x="10648" y="21587"/>
                  <a:pt x="10453" y="21548"/>
                  <a:pt x="10279" y="21467"/>
                </a:cubicBezTo>
                <a:lnTo>
                  <a:pt x="354" y="16448"/>
                </a:lnTo>
                <a:cubicBezTo>
                  <a:pt x="244" y="16382"/>
                  <a:pt x="154" y="16293"/>
                  <a:pt x="94" y="16188"/>
                </a:cubicBezTo>
                <a:cubicBezTo>
                  <a:pt x="37" y="16090"/>
                  <a:pt x="8" y="15982"/>
                  <a:pt x="8" y="15872"/>
                </a:cubicBezTo>
                <a:lnTo>
                  <a:pt x="1" y="5828"/>
                </a:lnTo>
                <a:cubicBezTo>
                  <a:pt x="-5" y="5683"/>
                  <a:pt x="34" y="5539"/>
                  <a:pt x="114" y="5412"/>
                </a:cubicBezTo>
                <a:cubicBezTo>
                  <a:pt x="185" y="5300"/>
                  <a:pt x="285" y="5204"/>
                  <a:pt x="407" y="5132"/>
                </a:cubicBezTo>
                <a:lnTo>
                  <a:pt x="10293" y="117"/>
                </a:lnTo>
                <a:close/>
              </a:path>
            </a:pathLst>
          </a:custGeom>
          <a:noFill/>
          <a:ln w="25400" cap="flat">
            <a:solidFill>
              <a:schemeClr val="accent3"/>
            </a:solidFill>
            <a:prstDash val="solid"/>
            <a:round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4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0758169" y="9518431"/>
            <a:ext cx="2848926" cy="1244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The KPI targets are reasonable and achievable</a:t>
            </a:r>
          </a:p>
        </p:txBody>
      </p:sp>
      <p:sp>
        <p:nvSpPr>
          <p:cNvPr id="14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1661329" y="6440680"/>
            <a:ext cx="1093404" cy="863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5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A</a:t>
            </a:r>
          </a:p>
        </p:txBody>
      </p:sp>
      <p:sp>
        <p:nvSpPr>
          <p:cNvPr id="14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0709505" y="7313644"/>
            <a:ext cx="2946254" cy="482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Attainable</a:t>
            </a:r>
          </a:p>
        </p:txBody>
      </p:sp>
      <p:sp>
        <p:nvSpPr>
          <p:cNvPr id="148" name="Shape"/>
          <p:cNvSpPr/>
          <p:nvPr/>
        </p:nvSpPr>
        <p:spPr>
          <a:xfrm>
            <a:off x="14837233" y="5384458"/>
            <a:ext cx="3206042" cy="66011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9" extrusionOk="0">
                <a:moveTo>
                  <a:pt x="10293" y="65"/>
                </a:moveTo>
                <a:cubicBezTo>
                  <a:pt x="10414" y="32"/>
                  <a:pt x="10548" y="10"/>
                  <a:pt x="10686" y="3"/>
                </a:cubicBezTo>
                <a:cubicBezTo>
                  <a:pt x="10874" y="-7"/>
                  <a:pt x="11063" y="8"/>
                  <a:pt x="11234" y="47"/>
                </a:cubicBezTo>
                <a:lnTo>
                  <a:pt x="21037" y="2786"/>
                </a:lnTo>
                <a:cubicBezTo>
                  <a:pt x="21199" y="2833"/>
                  <a:pt x="21334" y="2899"/>
                  <a:pt x="21431" y="2978"/>
                </a:cubicBezTo>
                <a:cubicBezTo>
                  <a:pt x="21520" y="3051"/>
                  <a:pt x="21574" y="3132"/>
                  <a:pt x="21589" y="3216"/>
                </a:cubicBezTo>
                <a:lnTo>
                  <a:pt x="21593" y="18371"/>
                </a:lnTo>
                <a:cubicBezTo>
                  <a:pt x="21595" y="18450"/>
                  <a:pt x="21557" y="18529"/>
                  <a:pt x="21482" y="18600"/>
                </a:cubicBezTo>
                <a:cubicBezTo>
                  <a:pt x="21409" y="18668"/>
                  <a:pt x="21304" y="18728"/>
                  <a:pt x="21176" y="18773"/>
                </a:cubicBezTo>
                <a:lnTo>
                  <a:pt x="11359" y="21512"/>
                </a:lnTo>
                <a:cubicBezTo>
                  <a:pt x="11203" y="21558"/>
                  <a:pt x="11026" y="21584"/>
                  <a:pt x="10845" y="21588"/>
                </a:cubicBezTo>
                <a:cubicBezTo>
                  <a:pt x="10648" y="21593"/>
                  <a:pt x="10453" y="21572"/>
                  <a:pt x="10279" y="21527"/>
                </a:cubicBezTo>
                <a:lnTo>
                  <a:pt x="354" y="18747"/>
                </a:lnTo>
                <a:cubicBezTo>
                  <a:pt x="244" y="18710"/>
                  <a:pt x="154" y="18661"/>
                  <a:pt x="94" y="18603"/>
                </a:cubicBezTo>
                <a:cubicBezTo>
                  <a:pt x="37" y="18549"/>
                  <a:pt x="8" y="18488"/>
                  <a:pt x="8" y="18428"/>
                </a:cubicBezTo>
                <a:lnTo>
                  <a:pt x="1" y="3228"/>
                </a:lnTo>
                <a:cubicBezTo>
                  <a:pt x="-5" y="3148"/>
                  <a:pt x="34" y="3068"/>
                  <a:pt x="114" y="2998"/>
                </a:cubicBezTo>
                <a:cubicBezTo>
                  <a:pt x="185" y="2936"/>
                  <a:pt x="285" y="2882"/>
                  <a:pt x="407" y="2843"/>
                </a:cubicBezTo>
                <a:lnTo>
                  <a:pt x="10293" y="65"/>
                </a:lnTo>
                <a:close/>
              </a:path>
            </a:pathLst>
          </a:cu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49" name="Shape"/>
          <p:cNvSpPr/>
          <p:nvPr/>
        </p:nvSpPr>
        <p:spPr>
          <a:xfrm>
            <a:off x="14544979" y="5054702"/>
            <a:ext cx="3784305" cy="431414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0" extrusionOk="0">
                <a:moveTo>
                  <a:pt x="10687" y="5"/>
                </a:moveTo>
                <a:cubicBezTo>
                  <a:pt x="10549" y="19"/>
                  <a:pt x="10414" y="58"/>
                  <a:pt x="10293" y="118"/>
                </a:cubicBezTo>
                <a:lnTo>
                  <a:pt x="408" y="5133"/>
                </a:lnTo>
                <a:cubicBezTo>
                  <a:pt x="286" y="5205"/>
                  <a:pt x="185" y="5300"/>
                  <a:pt x="114" y="5413"/>
                </a:cubicBezTo>
                <a:cubicBezTo>
                  <a:pt x="34" y="5540"/>
                  <a:pt x="-5" y="5683"/>
                  <a:pt x="1" y="5828"/>
                </a:cubicBezTo>
                <a:lnTo>
                  <a:pt x="7" y="15871"/>
                </a:lnTo>
                <a:cubicBezTo>
                  <a:pt x="7" y="15981"/>
                  <a:pt x="37" y="16091"/>
                  <a:pt x="93" y="16189"/>
                </a:cubicBezTo>
                <a:cubicBezTo>
                  <a:pt x="154" y="16293"/>
                  <a:pt x="244" y="16381"/>
                  <a:pt x="354" y="16447"/>
                </a:cubicBezTo>
                <a:lnTo>
                  <a:pt x="10280" y="21468"/>
                </a:lnTo>
                <a:cubicBezTo>
                  <a:pt x="10453" y="21549"/>
                  <a:pt x="10649" y="21587"/>
                  <a:pt x="10846" y="21579"/>
                </a:cubicBezTo>
                <a:cubicBezTo>
                  <a:pt x="11027" y="21571"/>
                  <a:pt x="11204" y="21525"/>
                  <a:pt x="11360" y="21442"/>
                </a:cubicBezTo>
                <a:lnTo>
                  <a:pt x="21177" y="16495"/>
                </a:lnTo>
                <a:cubicBezTo>
                  <a:pt x="21305" y="16413"/>
                  <a:pt x="21410" y="16307"/>
                  <a:pt x="21482" y="16183"/>
                </a:cubicBezTo>
                <a:cubicBezTo>
                  <a:pt x="21558" y="16055"/>
                  <a:pt x="21595" y="15914"/>
                  <a:pt x="21593" y="15770"/>
                </a:cubicBezTo>
                <a:lnTo>
                  <a:pt x="21589" y="5806"/>
                </a:lnTo>
                <a:cubicBezTo>
                  <a:pt x="21574" y="5654"/>
                  <a:pt x="21520" y="5508"/>
                  <a:pt x="21430" y="5377"/>
                </a:cubicBezTo>
                <a:cubicBezTo>
                  <a:pt x="21333" y="5235"/>
                  <a:pt x="21198" y="5115"/>
                  <a:pt x="21036" y="5030"/>
                </a:cubicBezTo>
                <a:lnTo>
                  <a:pt x="11235" y="85"/>
                </a:lnTo>
                <a:cubicBezTo>
                  <a:pt x="11064" y="15"/>
                  <a:pt x="10875" y="-13"/>
                  <a:pt x="10687" y="5"/>
                </a:cubicBezTo>
                <a:close/>
                <a:moveTo>
                  <a:pt x="10692" y="484"/>
                </a:moveTo>
                <a:cubicBezTo>
                  <a:pt x="10871" y="466"/>
                  <a:pt x="11052" y="492"/>
                  <a:pt x="11215" y="559"/>
                </a:cubicBezTo>
                <a:lnTo>
                  <a:pt x="20583" y="5286"/>
                </a:lnTo>
                <a:cubicBezTo>
                  <a:pt x="20738" y="5368"/>
                  <a:pt x="20867" y="5481"/>
                  <a:pt x="20959" y="5617"/>
                </a:cubicBezTo>
                <a:cubicBezTo>
                  <a:pt x="21045" y="5743"/>
                  <a:pt x="21097" y="5883"/>
                  <a:pt x="21111" y="6028"/>
                </a:cubicBezTo>
                <a:lnTo>
                  <a:pt x="21116" y="15548"/>
                </a:lnTo>
                <a:cubicBezTo>
                  <a:pt x="21117" y="15685"/>
                  <a:pt x="21079" y="15822"/>
                  <a:pt x="21007" y="15945"/>
                </a:cubicBezTo>
                <a:cubicBezTo>
                  <a:pt x="20938" y="16063"/>
                  <a:pt x="20837" y="16165"/>
                  <a:pt x="20715" y="16243"/>
                </a:cubicBezTo>
                <a:lnTo>
                  <a:pt x="11335" y="20969"/>
                </a:lnTo>
                <a:cubicBezTo>
                  <a:pt x="11186" y="21048"/>
                  <a:pt x="11017" y="21093"/>
                  <a:pt x="10843" y="21100"/>
                </a:cubicBezTo>
                <a:cubicBezTo>
                  <a:pt x="10656" y="21108"/>
                  <a:pt x="10468" y="21071"/>
                  <a:pt x="10302" y="20993"/>
                </a:cubicBezTo>
                <a:lnTo>
                  <a:pt x="818" y="16197"/>
                </a:lnTo>
                <a:cubicBezTo>
                  <a:pt x="713" y="16134"/>
                  <a:pt x="627" y="16048"/>
                  <a:pt x="569" y="15949"/>
                </a:cubicBezTo>
                <a:cubicBezTo>
                  <a:pt x="515" y="15855"/>
                  <a:pt x="487" y="15752"/>
                  <a:pt x="487" y="15647"/>
                </a:cubicBezTo>
                <a:lnTo>
                  <a:pt x="478" y="6048"/>
                </a:lnTo>
                <a:cubicBezTo>
                  <a:pt x="473" y="5910"/>
                  <a:pt x="511" y="5773"/>
                  <a:pt x="587" y="5651"/>
                </a:cubicBezTo>
                <a:cubicBezTo>
                  <a:pt x="655" y="5544"/>
                  <a:pt x="751" y="5451"/>
                  <a:pt x="868" y="5383"/>
                </a:cubicBezTo>
                <a:lnTo>
                  <a:pt x="10316" y="591"/>
                </a:lnTo>
                <a:cubicBezTo>
                  <a:pt x="10431" y="533"/>
                  <a:pt x="10559" y="496"/>
                  <a:pt x="10692" y="484"/>
                </a:cubicBezTo>
                <a:close/>
              </a:path>
            </a:pathLst>
          </a:custGeom>
          <a:solidFill>
            <a:srgbClr val="535353"/>
          </a:solidFill>
          <a:ln w="12700" cap="flat">
            <a:noFill/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50" name="Shape"/>
          <p:cNvSpPr/>
          <p:nvPr/>
        </p:nvSpPr>
        <p:spPr>
          <a:xfrm>
            <a:off x="15081364" y="5655635"/>
            <a:ext cx="2730270" cy="31123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0" extrusionOk="0">
                <a:moveTo>
                  <a:pt x="10293" y="117"/>
                </a:moveTo>
                <a:cubicBezTo>
                  <a:pt x="10414" y="57"/>
                  <a:pt x="10548" y="19"/>
                  <a:pt x="10686" y="5"/>
                </a:cubicBezTo>
                <a:cubicBezTo>
                  <a:pt x="10874" y="-13"/>
                  <a:pt x="11063" y="14"/>
                  <a:pt x="11234" y="84"/>
                </a:cubicBezTo>
                <a:lnTo>
                  <a:pt x="21037" y="5029"/>
                </a:lnTo>
                <a:cubicBezTo>
                  <a:pt x="21199" y="5115"/>
                  <a:pt x="21334" y="5234"/>
                  <a:pt x="21431" y="5376"/>
                </a:cubicBezTo>
                <a:cubicBezTo>
                  <a:pt x="21520" y="5507"/>
                  <a:pt x="21574" y="5654"/>
                  <a:pt x="21589" y="5806"/>
                </a:cubicBezTo>
                <a:lnTo>
                  <a:pt x="21593" y="15769"/>
                </a:lnTo>
                <a:cubicBezTo>
                  <a:pt x="21595" y="15913"/>
                  <a:pt x="21557" y="16055"/>
                  <a:pt x="21482" y="16183"/>
                </a:cubicBezTo>
                <a:cubicBezTo>
                  <a:pt x="21409" y="16307"/>
                  <a:pt x="21304" y="16414"/>
                  <a:pt x="21176" y="16495"/>
                </a:cubicBezTo>
                <a:lnTo>
                  <a:pt x="11359" y="21441"/>
                </a:lnTo>
                <a:cubicBezTo>
                  <a:pt x="11203" y="21524"/>
                  <a:pt x="11026" y="21571"/>
                  <a:pt x="10845" y="21579"/>
                </a:cubicBezTo>
                <a:cubicBezTo>
                  <a:pt x="10648" y="21587"/>
                  <a:pt x="10453" y="21548"/>
                  <a:pt x="10279" y="21467"/>
                </a:cubicBezTo>
                <a:lnTo>
                  <a:pt x="354" y="16448"/>
                </a:lnTo>
                <a:cubicBezTo>
                  <a:pt x="244" y="16382"/>
                  <a:pt x="154" y="16293"/>
                  <a:pt x="94" y="16188"/>
                </a:cubicBezTo>
                <a:cubicBezTo>
                  <a:pt x="37" y="16090"/>
                  <a:pt x="8" y="15982"/>
                  <a:pt x="8" y="15872"/>
                </a:cubicBezTo>
                <a:lnTo>
                  <a:pt x="1" y="5828"/>
                </a:lnTo>
                <a:cubicBezTo>
                  <a:pt x="-5" y="5683"/>
                  <a:pt x="34" y="5539"/>
                  <a:pt x="114" y="5412"/>
                </a:cubicBezTo>
                <a:cubicBezTo>
                  <a:pt x="185" y="5300"/>
                  <a:pt x="285" y="5204"/>
                  <a:pt x="407" y="5132"/>
                </a:cubicBezTo>
                <a:lnTo>
                  <a:pt x="10293" y="117"/>
                </a:lnTo>
                <a:close/>
              </a:path>
            </a:pathLst>
          </a:custGeom>
          <a:solidFill>
            <a:srgbClr val="535353">
              <a:alpha val="80000"/>
            </a:srgbClr>
          </a:solidFill>
          <a:ln w="12700" cap="flat">
            <a:noFill/>
            <a:miter lim="400000"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51" name="Shape"/>
          <p:cNvSpPr/>
          <p:nvPr/>
        </p:nvSpPr>
        <p:spPr>
          <a:xfrm>
            <a:off x="15078242" y="5655588"/>
            <a:ext cx="2730270" cy="31123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580" extrusionOk="0">
                <a:moveTo>
                  <a:pt x="10293" y="117"/>
                </a:moveTo>
                <a:cubicBezTo>
                  <a:pt x="10414" y="57"/>
                  <a:pt x="10548" y="19"/>
                  <a:pt x="10686" y="5"/>
                </a:cubicBezTo>
                <a:cubicBezTo>
                  <a:pt x="10874" y="-13"/>
                  <a:pt x="11063" y="14"/>
                  <a:pt x="11234" y="84"/>
                </a:cubicBezTo>
                <a:lnTo>
                  <a:pt x="21037" y="5029"/>
                </a:lnTo>
                <a:cubicBezTo>
                  <a:pt x="21199" y="5115"/>
                  <a:pt x="21334" y="5234"/>
                  <a:pt x="21431" y="5376"/>
                </a:cubicBezTo>
                <a:cubicBezTo>
                  <a:pt x="21520" y="5507"/>
                  <a:pt x="21574" y="5654"/>
                  <a:pt x="21589" y="5806"/>
                </a:cubicBezTo>
                <a:lnTo>
                  <a:pt x="21593" y="15769"/>
                </a:lnTo>
                <a:cubicBezTo>
                  <a:pt x="21595" y="15913"/>
                  <a:pt x="21557" y="16055"/>
                  <a:pt x="21482" y="16183"/>
                </a:cubicBezTo>
                <a:cubicBezTo>
                  <a:pt x="21409" y="16307"/>
                  <a:pt x="21304" y="16414"/>
                  <a:pt x="21176" y="16495"/>
                </a:cubicBezTo>
                <a:lnTo>
                  <a:pt x="11359" y="21441"/>
                </a:lnTo>
                <a:cubicBezTo>
                  <a:pt x="11203" y="21524"/>
                  <a:pt x="11026" y="21571"/>
                  <a:pt x="10845" y="21579"/>
                </a:cubicBezTo>
                <a:cubicBezTo>
                  <a:pt x="10648" y="21587"/>
                  <a:pt x="10453" y="21548"/>
                  <a:pt x="10279" y="21467"/>
                </a:cubicBezTo>
                <a:lnTo>
                  <a:pt x="354" y="16448"/>
                </a:lnTo>
                <a:cubicBezTo>
                  <a:pt x="244" y="16382"/>
                  <a:pt x="154" y="16293"/>
                  <a:pt x="94" y="16188"/>
                </a:cubicBezTo>
                <a:cubicBezTo>
                  <a:pt x="37" y="16090"/>
                  <a:pt x="8" y="15982"/>
                  <a:pt x="8" y="15872"/>
                </a:cubicBezTo>
                <a:lnTo>
                  <a:pt x="1" y="5828"/>
                </a:lnTo>
                <a:cubicBezTo>
                  <a:pt x="-5" y="5683"/>
                  <a:pt x="34" y="5539"/>
                  <a:pt x="114" y="5412"/>
                </a:cubicBezTo>
                <a:cubicBezTo>
                  <a:pt x="185" y="5300"/>
                  <a:pt x="285" y="5204"/>
                  <a:pt x="407" y="5132"/>
                </a:cubicBezTo>
                <a:lnTo>
                  <a:pt x="10293" y="117"/>
                </a:lnTo>
                <a:close/>
              </a:path>
            </a:pathLst>
          </a:custGeom>
          <a:noFill/>
          <a:ln w="25400" cap="flat">
            <a:solidFill>
              <a:srgbClr val="535353"/>
            </a:solidFill>
            <a:prstDash val="solid"/>
            <a:round/>
          </a:ln>
          <a:effectLst/>
        </p:spPr>
        <p:txBody>
          <a:bodyPr wrap="square" lIns="45718" tIns="45718" rIns="45718" bIns="45718" numCol="1" anchor="t">
            <a:noAutofit/>
          </a:bodyPr>
          <a:lstStyle/>
          <a:p>
            <a:endParaRPr/>
          </a:p>
        </p:txBody>
      </p:sp>
      <p:sp>
        <p:nvSpPr>
          <p:cNvPr id="15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5012669" y="9518431"/>
            <a:ext cx="2848926" cy="1244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The KPI is directly pertinent to the work being done</a:t>
            </a:r>
          </a:p>
        </p:txBody>
      </p:sp>
      <p:sp>
        <p:nvSpPr>
          <p:cNvPr id="15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5915829" y="6440680"/>
            <a:ext cx="1093404" cy="863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5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R</a:t>
            </a:r>
          </a:p>
        </p:txBody>
      </p:sp>
      <p:sp>
        <p:nvSpPr>
          <p:cNvPr id="15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4964005" y="7313644"/>
            <a:ext cx="2946254" cy="482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Realistic</a:t>
            </a:r>
          </a:p>
        </p:txBody>
      </p:sp>
      <p:grpSp>
        <p:nvGrpSpPr>
          <p:cNvPr id="160" name="Group"/>
          <p:cNvGrpSpPr/>
          <p:nvPr/>
        </p:nvGrpSpPr>
        <p:grpSpPr>
          <a:xfrm>
            <a:off x="18799480" y="5054703"/>
            <a:ext cx="3784304" cy="6930886"/>
            <a:chOff x="0" y="0"/>
            <a:chExt cx="3784302" cy="6930884"/>
          </a:xfrm>
        </p:grpSpPr>
        <p:sp>
          <p:nvSpPr>
            <p:cNvPr id="156" name="Shape"/>
            <p:cNvSpPr/>
            <p:nvPr/>
          </p:nvSpPr>
          <p:spPr>
            <a:xfrm>
              <a:off x="292254" y="329755"/>
              <a:ext cx="3206040" cy="66011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589" extrusionOk="0">
                  <a:moveTo>
                    <a:pt x="10293" y="65"/>
                  </a:moveTo>
                  <a:cubicBezTo>
                    <a:pt x="10414" y="32"/>
                    <a:pt x="10548" y="10"/>
                    <a:pt x="10686" y="3"/>
                  </a:cubicBezTo>
                  <a:cubicBezTo>
                    <a:pt x="10874" y="-7"/>
                    <a:pt x="11063" y="8"/>
                    <a:pt x="11234" y="47"/>
                  </a:cubicBezTo>
                  <a:lnTo>
                    <a:pt x="21037" y="2786"/>
                  </a:lnTo>
                  <a:cubicBezTo>
                    <a:pt x="21199" y="2833"/>
                    <a:pt x="21334" y="2899"/>
                    <a:pt x="21431" y="2978"/>
                  </a:cubicBezTo>
                  <a:cubicBezTo>
                    <a:pt x="21520" y="3051"/>
                    <a:pt x="21574" y="3132"/>
                    <a:pt x="21589" y="3216"/>
                  </a:cubicBezTo>
                  <a:lnTo>
                    <a:pt x="21593" y="18371"/>
                  </a:lnTo>
                  <a:cubicBezTo>
                    <a:pt x="21595" y="18450"/>
                    <a:pt x="21557" y="18529"/>
                    <a:pt x="21482" y="18600"/>
                  </a:cubicBezTo>
                  <a:cubicBezTo>
                    <a:pt x="21409" y="18668"/>
                    <a:pt x="21304" y="18728"/>
                    <a:pt x="21176" y="18773"/>
                  </a:cubicBezTo>
                  <a:lnTo>
                    <a:pt x="11359" y="21512"/>
                  </a:lnTo>
                  <a:cubicBezTo>
                    <a:pt x="11203" y="21558"/>
                    <a:pt x="11026" y="21584"/>
                    <a:pt x="10845" y="21588"/>
                  </a:cubicBezTo>
                  <a:cubicBezTo>
                    <a:pt x="10648" y="21593"/>
                    <a:pt x="10453" y="21572"/>
                    <a:pt x="10279" y="21527"/>
                  </a:cubicBezTo>
                  <a:lnTo>
                    <a:pt x="354" y="18747"/>
                  </a:lnTo>
                  <a:cubicBezTo>
                    <a:pt x="244" y="18710"/>
                    <a:pt x="154" y="18661"/>
                    <a:pt x="94" y="18603"/>
                  </a:cubicBezTo>
                  <a:cubicBezTo>
                    <a:pt x="37" y="18549"/>
                    <a:pt x="8" y="18488"/>
                    <a:pt x="8" y="18428"/>
                  </a:cubicBezTo>
                  <a:lnTo>
                    <a:pt x="1" y="3228"/>
                  </a:lnTo>
                  <a:cubicBezTo>
                    <a:pt x="-5" y="3148"/>
                    <a:pt x="34" y="3068"/>
                    <a:pt x="114" y="2998"/>
                  </a:cubicBezTo>
                  <a:cubicBezTo>
                    <a:pt x="185" y="2936"/>
                    <a:pt x="285" y="2882"/>
                    <a:pt x="407" y="2843"/>
                  </a:cubicBezTo>
                  <a:lnTo>
                    <a:pt x="10293" y="65"/>
                  </a:ln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57" name="Shape"/>
            <p:cNvSpPr/>
            <p:nvPr/>
          </p:nvSpPr>
          <p:spPr>
            <a:xfrm>
              <a:off x="-1" y="-1"/>
              <a:ext cx="3784304" cy="431414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580" extrusionOk="0">
                  <a:moveTo>
                    <a:pt x="10687" y="5"/>
                  </a:moveTo>
                  <a:cubicBezTo>
                    <a:pt x="10549" y="19"/>
                    <a:pt x="10414" y="58"/>
                    <a:pt x="10293" y="118"/>
                  </a:cubicBezTo>
                  <a:lnTo>
                    <a:pt x="408" y="5133"/>
                  </a:lnTo>
                  <a:cubicBezTo>
                    <a:pt x="286" y="5205"/>
                    <a:pt x="185" y="5300"/>
                    <a:pt x="114" y="5413"/>
                  </a:cubicBezTo>
                  <a:cubicBezTo>
                    <a:pt x="34" y="5540"/>
                    <a:pt x="-5" y="5683"/>
                    <a:pt x="1" y="5828"/>
                  </a:cubicBezTo>
                  <a:lnTo>
                    <a:pt x="7" y="15871"/>
                  </a:lnTo>
                  <a:cubicBezTo>
                    <a:pt x="7" y="15981"/>
                    <a:pt x="37" y="16091"/>
                    <a:pt x="93" y="16189"/>
                  </a:cubicBezTo>
                  <a:cubicBezTo>
                    <a:pt x="154" y="16293"/>
                    <a:pt x="244" y="16381"/>
                    <a:pt x="354" y="16447"/>
                  </a:cubicBezTo>
                  <a:lnTo>
                    <a:pt x="10280" y="21468"/>
                  </a:lnTo>
                  <a:cubicBezTo>
                    <a:pt x="10453" y="21549"/>
                    <a:pt x="10649" y="21587"/>
                    <a:pt x="10846" y="21579"/>
                  </a:cubicBezTo>
                  <a:cubicBezTo>
                    <a:pt x="11027" y="21571"/>
                    <a:pt x="11204" y="21525"/>
                    <a:pt x="11360" y="21442"/>
                  </a:cubicBezTo>
                  <a:lnTo>
                    <a:pt x="21177" y="16495"/>
                  </a:lnTo>
                  <a:cubicBezTo>
                    <a:pt x="21305" y="16413"/>
                    <a:pt x="21410" y="16307"/>
                    <a:pt x="21482" y="16183"/>
                  </a:cubicBezTo>
                  <a:cubicBezTo>
                    <a:pt x="21558" y="16055"/>
                    <a:pt x="21595" y="15914"/>
                    <a:pt x="21593" y="15770"/>
                  </a:cubicBezTo>
                  <a:lnTo>
                    <a:pt x="21589" y="5806"/>
                  </a:lnTo>
                  <a:cubicBezTo>
                    <a:pt x="21574" y="5654"/>
                    <a:pt x="21520" y="5508"/>
                    <a:pt x="21430" y="5377"/>
                  </a:cubicBezTo>
                  <a:cubicBezTo>
                    <a:pt x="21333" y="5235"/>
                    <a:pt x="21198" y="5115"/>
                    <a:pt x="21036" y="5030"/>
                  </a:cubicBezTo>
                  <a:lnTo>
                    <a:pt x="11235" y="85"/>
                  </a:lnTo>
                  <a:cubicBezTo>
                    <a:pt x="11064" y="15"/>
                    <a:pt x="10875" y="-13"/>
                    <a:pt x="10687" y="5"/>
                  </a:cubicBezTo>
                  <a:close/>
                  <a:moveTo>
                    <a:pt x="10692" y="484"/>
                  </a:moveTo>
                  <a:cubicBezTo>
                    <a:pt x="10871" y="466"/>
                    <a:pt x="11052" y="492"/>
                    <a:pt x="11215" y="559"/>
                  </a:cubicBezTo>
                  <a:lnTo>
                    <a:pt x="20583" y="5286"/>
                  </a:lnTo>
                  <a:cubicBezTo>
                    <a:pt x="20738" y="5368"/>
                    <a:pt x="20867" y="5481"/>
                    <a:pt x="20959" y="5617"/>
                  </a:cubicBezTo>
                  <a:cubicBezTo>
                    <a:pt x="21045" y="5743"/>
                    <a:pt x="21097" y="5883"/>
                    <a:pt x="21111" y="6028"/>
                  </a:cubicBezTo>
                  <a:lnTo>
                    <a:pt x="21116" y="15548"/>
                  </a:lnTo>
                  <a:cubicBezTo>
                    <a:pt x="21117" y="15685"/>
                    <a:pt x="21079" y="15822"/>
                    <a:pt x="21007" y="15945"/>
                  </a:cubicBezTo>
                  <a:cubicBezTo>
                    <a:pt x="20938" y="16063"/>
                    <a:pt x="20837" y="16165"/>
                    <a:pt x="20715" y="16243"/>
                  </a:cubicBezTo>
                  <a:lnTo>
                    <a:pt x="11335" y="20969"/>
                  </a:lnTo>
                  <a:cubicBezTo>
                    <a:pt x="11186" y="21048"/>
                    <a:pt x="11017" y="21093"/>
                    <a:pt x="10843" y="21100"/>
                  </a:cubicBezTo>
                  <a:cubicBezTo>
                    <a:pt x="10656" y="21108"/>
                    <a:pt x="10468" y="21071"/>
                    <a:pt x="10302" y="20993"/>
                  </a:cubicBezTo>
                  <a:lnTo>
                    <a:pt x="818" y="16197"/>
                  </a:lnTo>
                  <a:cubicBezTo>
                    <a:pt x="713" y="16134"/>
                    <a:pt x="627" y="16048"/>
                    <a:pt x="569" y="15949"/>
                  </a:cubicBezTo>
                  <a:cubicBezTo>
                    <a:pt x="515" y="15855"/>
                    <a:pt x="487" y="15752"/>
                    <a:pt x="487" y="15647"/>
                  </a:cubicBezTo>
                  <a:lnTo>
                    <a:pt x="478" y="6048"/>
                  </a:lnTo>
                  <a:cubicBezTo>
                    <a:pt x="473" y="5910"/>
                    <a:pt x="511" y="5773"/>
                    <a:pt x="587" y="5651"/>
                  </a:cubicBezTo>
                  <a:cubicBezTo>
                    <a:pt x="655" y="5544"/>
                    <a:pt x="751" y="5451"/>
                    <a:pt x="868" y="5383"/>
                  </a:cubicBezTo>
                  <a:lnTo>
                    <a:pt x="10316" y="591"/>
                  </a:lnTo>
                  <a:cubicBezTo>
                    <a:pt x="10431" y="533"/>
                    <a:pt x="10559" y="496"/>
                    <a:pt x="10692" y="484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58" name="Shape"/>
            <p:cNvSpPr/>
            <p:nvPr/>
          </p:nvSpPr>
          <p:spPr>
            <a:xfrm>
              <a:off x="536385" y="600932"/>
              <a:ext cx="2730269" cy="31123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580" extrusionOk="0">
                  <a:moveTo>
                    <a:pt x="10293" y="117"/>
                  </a:moveTo>
                  <a:cubicBezTo>
                    <a:pt x="10414" y="57"/>
                    <a:pt x="10548" y="19"/>
                    <a:pt x="10686" y="5"/>
                  </a:cubicBezTo>
                  <a:cubicBezTo>
                    <a:pt x="10874" y="-13"/>
                    <a:pt x="11063" y="14"/>
                    <a:pt x="11234" y="84"/>
                  </a:cubicBezTo>
                  <a:lnTo>
                    <a:pt x="21037" y="5029"/>
                  </a:lnTo>
                  <a:cubicBezTo>
                    <a:pt x="21199" y="5115"/>
                    <a:pt x="21334" y="5234"/>
                    <a:pt x="21431" y="5376"/>
                  </a:cubicBezTo>
                  <a:cubicBezTo>
                    <a:pt x="21520" y="5507"/>
                    <a:pt x="21574" y="5654"/>
                    <a:pt x="21589" y="5806"/>
                  </a:cubicBezTo>
                  <a:lnTo>
                    <a:pt x="21593" y="15769"/>
                  </a:lnTo>
                  <a:cubicBezTo>
                    <a:pt x="21595" y="15913"/>
                    <a:pt x="21557" y="16055"/>
                    <a:pt x="21482" y="16183"/>
                  </a:cubicBezTo>
                  <a:cubicBezTo>
                    <a:pt x="21409" y="16307"/>
                    <a:pt x="21304" y="16414"/>
                    <a:pt x="21176" y="16495"/>
                  </a:cubicBezTo>
                  <a:lnTo>
                    <a:pt x="11359" y="21441"/>
                  </a:lnTo>
                  <a:cubicBezTo>
                    <a:pt x="11203" y="21524"/>
                    <a:pt x="11026" y="21571"/>
                    <a:pt x="10845" y="21579"/>
                  </a:cubicBezTo>
                  <a:cubicBezTo>
                    <a:pt x="10648" y="21587"/>
                    <a:pt x="10453" y="21548"/>
                    <a:pt x="10279" y="21467"/>
                  </a:cubicBezTo>
                  <a:lnTo>
                    <a:pt x="354" y="16448"/>
                  </a:lnTo>
                  <a:cubicBezTo>
                    <a:pt x="244" y="16382"/>
                    <a:pt x="154" y="16293"/>
                    <a:pt x="94" y="16188"/>
                  </a:cubicBezTo>
                  <a:cubicBezTo>
                    <a:pt x="37" y="16090"/>
                    <a:pt x="8" y="15982"/>
                    <a:pt x="8" y="15872"/>
                  </a:cubicBezTo>
                  <a:lnTo>
                    <a:pt x="1" y="5828"/>
                  </a:lnTo>
                  <a:cubicBezTo>
                    <a:pt x="-5" y="5683"/>
                    <a:pt x="34" y="5539"/>
                    <a:pt x="114" y="5412"/>
                  </a:cubicBezTo>
                  <a:cubicBezTo>
                    <a:pt x="185" y="5300"/>
                    <a:pt x="285" y="5204"/>
                    <a:pt x="407" y="5132"/>
                  </a:cubicBezTo>
                  <a:lnTo>
                    <a:pt x="10293" y="117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59" name="Shape"/>
            <p:cNvSpPr/>
            <p:nvPr/>
          </p:nvSpPr>
          <p:spPr>
            <a:xfrm>
              <a:off x="533262" y="600885"/>
              <a:ext cx="2730270" cy="31123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580" extrusionOk="0">
                  <a:moveTo>
                    <a:pt x="10293" y="117"/>
                  </a:moveTo>
                  <a:cubicBezTo>
                    <a:pt x="10414" y="57"/>
                    <a:pt x="10548" y="19"/>
                    <a:pt x="10686" y="5"/>
                  </a:cubicBezTo>
                  <a:cubicBezTo>
                    <a:pt x="10874" y="-13"/>
                    <a:pt x="11063" y="14"/>
                    <a:pt x="11234" y="84"/>
                  </a:cubicBezTo>
                  <a:lnTo>
                    <a:pt x="21037" y="5029"/>
                  </a:lnTo>
                  <a:cubicBezTo>
                    <a:pt x="21199" y="5115"/>
                    <a:pt x="21334" y="5234"/>
                    <a:pt x="21431" y="5376"/>
                  </a:cubicBezTo>
                  <a:cubicBezTo>
                    <a:pt x="21520" y="5507"/>
                    <a:pt x="21574" y="5654"/>
                    <a:pt x="21589" y="5806"/>
                  </a:cubicBezTo>
                  <a:lnTo>
                    <a:pt x="21593" y="15769"/>
                  </a:lnTo>
                  <a:cubicBezTo>
                    <a:pt x="21595" y="15913"/>
                    <a:pt x="21557" y="16055"/>
                    <a:pt x="21482" y="16183"/>
                  </a:cubicBezTo>
                  <a:cubicBezTo>
                    <a:pt x="21409" y="16307"/>
                    <a:pt x="21304" y="16414"/>
                    <a:pt x="21176" y="16495"/>
                  </a:cubicBezTo>
                  <a:lnTo>
                    <a:pt x="11359" y="21441"/>
                  </a:lnTo>
                  <a:cubicBezTo>
                    <a:pt x="11203" y="21524"/>
                    <a:pt x="11026" y="21571"/>
                    <a:pt x="10845" y="21579"/>
                  </a:cubicBezTo>
                  <a:cubicBezTo>
                    <a:pt x="10648" y="21587"/>
                    <a:pt x="10453" y="21548"/>
                    <a:pt x="10279" y="21467"/>
                  </a:cubicBezTo>
                  <a:lnTo>
                    <a:pt x="354" y="16448"/>
                  </a:lnTo>
                  <a:cubicBezTo>
                    <a:pt x="244" y="16382"/>
                    <a:pt x="154" y="16293"/>
                    <a:pt x="94" y="16188"/>
                  </a:cubicBezTo>
                  <a:cubicBezTo>
                    <a:pt x="37" y="16090"/>
                    <a:pt x="8" y="15982"/>
                    <a:pt x="8" y="15872"/>
                  </a:cubicBezTo>
                  <a:lnTo>
                    <a:pt x="1" y="5828"/>
                  </a:lnTo>
                  <a:cubicBezTo>
                    <a:pt x="-5" y="5683"/>
                    <a:pt x="34" y="5539"/>
                    <a:pt x="114" y="5412"/>
                  </a:cubicBezTo>
                  <a:cubicBezTo>
                    <a:pt x="185" y="5300"/>
                    <a:pt x="285" y="5204"/>
                    <a:pt x="407" y="5132"/>
                  </a:cubicBezTo>
                  <a:lnTo>
                    <a:pt x="10293" y="117"/>
                  </a:lnTo>
                  <a:close/>
                </a:path>
              </a:pathLst>
            </a:cu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6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267169" y="9518431"/>
            <a:ext cx="2848926" cy="1244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The KPI can be measured in a given time period</a:t>
            </a:r>
          </a:p>
        </p:txBody>
      </p:sp>
      <p:sp>
        <p:nvSpPr>
          <p:cNvPr id="16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0170329" y="6440680"/>
            <a:ext cx="1093404" cy="863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5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T</a:t>
            </a:r>
          </a:p>
        </p:txBody>
      </p:sp>
      <p:sp>
        <p:nvSpPr>
          <p:cNvPr id="16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218505" y="7313644"/>
            <a:ext cx="2946254" cy="48260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Time-based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3" name="Group"/>
          <p:cNvGrpSpPr/>
          <p:nvPr/>
        </p:nvGrpSpPr>
        <p:grpSpPr>
          <a:xfrm>
            <a:off x="1722673" y="1297740"/>
            <a:ext cx="11106871" cy="11113496"/>
            <a:chOff x="0" y="0"/>
            <a:chExt cx="11106870" cy="11113495"/>
          </a:xfrm>
        </p:grpSpPr>
        <p:sp>
          <p:nvSpPr>
            <p:cNvPr id="166" name="Shape"/>
            <p:cNvSpPr/>
            <p:nvPr/>
          </p:nvSpPr>
          <p:spPr>
            <a:xfrm>
              <a:off x="0" y="6788"/>
              <a:ext cx="11106870" cy="111067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79" h="20595" extrusionOk="0">
                  <a:moveTo>
                    <a:pt x="9839" y="0"/>
                  </a:moveTo>
                  <a:cubicBezTo>
                    <a:pt x="7321" y="0"/>
                    <a:pt x="4803" y="1006"/>
                    <a:pt x="2881" y="3016"/>
                  </a:cubicBezTo>
                  <a:cubicBezTo>
                    <a:pt x="-961" y="7038"/>
                    <a:pt x="-961" y="13557"/>
                    <a:pt x="2881" y="17579"/>
                  </a:cubicBezTo>
                  <a:cubicBezTo>
                    <a:pt x="6724" y="21600"/>
                    <a:pt x="12954" y="21600"/>
                    <a:pt x="16797" y="17579"/>
                  </a:cubicBezTo>
                  <a:cubicBezTo>
                    <a:pt x="20639" y="13557"/>
                    <a:pt x="20639" y="7038"/>
                    <a:pt x="16797" y="3016"/>
                  </a:cubicBezTo>
                  <a:cubicBezTo>
                    <a:pt x="14875" y="1006"/>
                    <a:pt x="12357" y="0"/>
                    <a:pt x="9839" y="0"/>
                  </a:cubicBezTo>
                  <a:close/>
                  <a:moveTo>
                    <a:pt x="9839" y="3554"/>
                  </a:moveTo>
                  <a:cubicBezTo>
                    <a:pt x="11488" y="3554"/>
                    <a:pt x="13137" y="4213"/>
                    <a:pt x="14395" y="5530"/>
                  </a:cubicBezTo>
                  <a:cubicBezTo>
                    <a:pt x="16911" y="8163"/>
                    <a:pt x="16911" y="12432"/>
                    <a:pt x="14395" y="15065"/>
                  </a:cubicBezTo>
                  <a:cubicBezTo>
                    <a:pt x="11879" y="17699"/>
                    <a:pt x="7800" y="17699"/>
                    <a:pt x="5284" y="15065"/>
                  </a:cubicBezTo>
                  <a:cubicBezTo>
                    <a:pt x="2767" y="12432"/>
                    <a:pt x="2767" y="8163"/>
                    <a:pt x="5284" y="5530"/>
                  </a:cubicBezTo>
                  <a:cubicBezTo>
                    <a:pt x="6542" y="4213"/>
                    <a:pt x="8190" y="3554"/>
                    <a:pt x="9839" y="3554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67" name="Circle"/>
            <p:cNvSpPr/>
            <p:nvPr/>
          </p:nvSpPr>
          <p:spPr>
            <a:xfrm>
              <a:off x="9322318" y="4253009"/>
              <a:ext cx="1649045" cy="1649044"/>
            </a:xfrm>
            <a:prstGeom prst="ellipse">
              <a:avLst/>
            </a:prstGeom>
            <a:solidFill>
              <a:schemeClr val="accent2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68" name="Circle"/>
            <p:cNvSpPr/>
            <p:nvPr/>
          </p:nvSpPr>
          <p:spPr>
            <a:xfrm>
              <a:off x="9094427" y="6158009"/>
              <a:ext cx="1649044" cy="1649044"/>
            </a:xfrm>
            <a:prstGeom prst="ellipse">
              <a:avLst/>
            </a:prstGeom>
            <a:solidFill>
              <a:schemeClr val="accent2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69" name="Circle"/>
            <p:cNvSpPr/>
            <p:nvPr/>
          </p:nvSpPr>
          <p:spPr>
            <a:xfrm>
              <a:off x="8167327" y="7819752"/>
              <a:ext cx="1649044" cy="1649045"/>
            </a:xfrm>
            <a:prstGeom prst="ellipse">
              <a:avLst/>
            </a:prstGeom>
            <a:solidFill>
              <a:schemeClr val="accent2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0" name="Circle"/>
            <p:cNvSpPr/>
            <p:nvPr/>
          </p:nvSpPr>
          <p:spPr>
            <a:xfrm>
              <a:off x="6617927" y="8939309"/>
              <a:ext cx="1649044" cy="1649044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1" name="Circle"/>
            <p:cNvSpPr/>
            <p:nvPr/>
          </p:nvSpPr>
          <p:spPr>
            <a:xfrm>
              <a:off x="4733494" y="9342104"/>
              <a:ext cx="1649045" cy="1649044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2" name="Circle"/>
            <p:cNvSpPr/>
            <p:nvPr/>
          </p:nvSpPr>
          <p:spPr>
            <a:xfrm>
              <a:off x="2858726" y="8952009"/>
              <a:ext cx="1649045" cy="1649044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3" name="Circle"/>
            <p:cNvSpPr/>
            <p:nvPr/>
          </p:nvSpPr>
          <p:spPr>
            <a:xfrm>
              <a:off x="1296626" y="7796309"/>
              <a:ext cx="1649045" cy="1649044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4" name="Circle"/>
            <p:cNvSpPr/>
            <p:nvPr/>
          </p:nvSpPr>
          <p:spPr>
            <a:xfrm>
              <a:off x="369526" y="6170709"/>
              <a:ext cx="1649045" cy="1649044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5" name="Circle"/>
            <p:cNvSpPr/>
            <p:nvPr/>
          </p:nvSpPr>
          <p:spPr>
            <a:xfrm>
              <a:off x="153626" y="4253009"/>
              <a:ext cx="1649045" cy="1649044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6" name="Circle"/>
            <p:cNvSpPr/>
            <p:nvPr/>
          </p:nvSpPr>
          <p:spPr>
            <a:xfrm>
              <a:off x="750526" y="2436909"/>
              <a:ext cx="1649045" cy="1649044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7" name="Circle"/>
            <p:cNvSpPr/>
            <p:nvPr/>
          </p:nvSpPr>
          <p:spPr>
            <a:xfrm>
              <a:off x="2007826" y="1014509"/>
              <a:ext cx="1649045" cy="1649044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8" name="Circle"/>
            <p:cNvSpPr/>
            <p:nvPr/>
          </p:nvSpPr>
          <p:spPr>
            <a:xfrm>
              <a:off x="3811227" y="239809"/>
              <a:ext cx="1649044" cy="1649045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79" name="Circle"/>
            <p:cNvSpPr/>
            <p:nvPr/>
          </p:nvSpPr>
          <p:spPr>
            <a:xfrm>
              <a:off x="5678127" y="227109"/>
              <a:ext cx="1649044" cy="1649045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0" name="Circle"/>
            <p:cNvSpPr/>
            <p:nvPr/>
          </p:nvSpPr>
          <p:spPr>
            <a:xfrm>
              <a:off x="7440028" y="1014509"/>
              <a:ext cx="1649045" cy="1649044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1" name="Circle"/>
            <p:cNvSpPr/>
            <p:nvPr/>
          </p:nvSpPr>
          <p:spPr>
            <a:xfrm>
              <a:off x="8688027" y="2424209"/>
              <a:ext cx="1649044" cy="1649044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2" name="Shape"/>
            <p:cNvSpPr/>
            <p:nvPr/>
          </p:nvSpPr>
          <p:spPr>
            <a:xfrm>
              <a:off x="2209495" y="2024500"/>
              <a:ext cx="3275411" cy="30487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cubicBezTo>
                    <a:pt x="16721" y="107"/>
                    <a:pt x="11994" y="1854"/>
                    <a:pt x="8087" y="4997"/>
                  </a:cubicBezTo>
                  <a:cubicBezTo>
                    <a:pt x="4335" y="8014"/>
                    <a:pt x="1517" y="12179"/>
                    <a:pt x="0" y="16944"/>
                  </a:cubicBezTo>
                  <a:lnTo>
                    <a:pt x="13434" y="21600"/>
                  </a:lnTo>
                  <a:cubicBezTo>
                    <a:pt x="14093" y="19733"/>
                    <a:pt x="15262" y="18122"/>
                    <a:pt x="16787" y="16980"/>
                  </a:cubicBezTo>
                  <a:cubicBezTo>
                    <a:pt x="18200" y="15922"/>
                    <a:pt x="19864" y="15309"/>
                    <a:pt x="21584" y="15214"/>
                  </a:cubicBezTo>
                  <a:lnTo>
                    <a:pt x="21600" y="0"/>
                  </a:lnTo>
                  <a:close/>
                </a:path>
              </a:pathLst>
            </a:custGeom>
            <a:solidFill>
              <a:schemeClr val="accent3">
                <a:alpha val="6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3" name="Shape"/>
            <p:cNvSpPr/>
            <p:nvPr/>
          </p:nvSpPr>
          <p:spPr>
            <a:xfrm>
              <a:off x="5614683" y="2027278"/>
              <a:ext cx="3284936" cy="30456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15211"/>
                  </a:lnTo>
                  <a:cubicBezTo>
                    <a:pt x="1875" y="15286"/>
                    <a:pt x="3683" y="15985"/>
                    <a:pt x="5175" y="17212"/>
                  </a:cubicBezTo>
                  <a:cubicBezTo>
                    <a:pt x="6544" y="18338"/>
                    <a:pt x="7587" y="19859"/>
                    <a:pt x="8184" y="21600"/>
                  </a:cubicBezTo>
                  <a:lnTo>
                    <a:pt x="21600" y="16899"/>
                  </a:lnTo>
                  <a:cubicBezTo>
                    <a:pt x="20074" y="12102"/>
                    <a:pt x="17232" y="7919"/>
                    <a:pt x="13450" y="4903"/>
                  </a:cubicBezTo>
                  <a:cubicBezTo>
                    <a:pt x="9551" y="1794"/>
                    <a:pt x="4848" y="79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6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4" name="Shape"/>
            <p:cNvSpPr/>
            <p:nvPr/>
          </p:nvSpPr>
          <p:spPr>
            <a:xfrm>
              <a:off x="6425102" y="4530369"/>
              <a:ext cx="2666760" cy="38600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4" h="21600" extrusionOk="0">
                  <a:moveTo>
                    <a:pt x="20330" y="0"/>
                  </a:moveTo>
                  <a:lnTo>
                    <a:pt x="3818" y="3720"/>
                  </a:lnTo>
                  <a:cubicBezTo>
                    <a:pt x="4398" y="5171"/>
                    <a:pt x="4353" y="6706"/>
                    <a:pt x="3689" y="8139"/>
                  </a:cubicBezTo>
                  <a:cubicBezTo>
                    <a:pt x="3014" y="9596"/>
                    <a:pt x="1731" y="10881"/>
                    <a:pt x="0" y="11833"/>
                  </a:cubicBezTo>
                  <a:lnTo>
                    <a:pt x="10188" y="21600"/>
                  </a:lnTo>
                  <a:cubicBezTo>
                    <a:pt x="14872" y="19153"/>
                    <a:pt x="18355" y="15771"/>
                    <a:pt x="20170" y="11910"/>
                  </a:cubicBezTo>
                  <a:cubicBezTo>
                    <a:pt x="21078" y="9978"/>
                    <a:pt x="21546" y="7972"/>
                    <a:pt x="21573" y="5963"/>
                  </a:cubicBezTo>
                  <a:cubicBezTo>
                    <a:pt x="21600" y="3954"/>
                    <a:pt x="21187" y="1944"/>
                    <a:pt x="20330" y="0"/>
                  </a:cubicBezTo>
                  <a:close/>
                </a:path>
              </a:pathLst>
            </a:custGeom>
            <a:solidFill>
              <a:schemeClr val="accent2">
                <a:alpha val="6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5" name="Shape"/>
            <p:cNvSpPr/>
            <p:nvPr/>
          </p:nvSpPr>
          <p:spPr>
            <a:xfrm>
              <a:off x="2015165" y="4533941"/>
              <a:ext cx="2672022" cy="38481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01" h="21600" extrusionOk="0">
                  <a:moveTo>
                    <a:pt x="1198" y="0"/>
                  </a:moveTo>
                  <a:cubicBezTo>
                    <a:pt x="-336" y="3591"/>
                    <a:pt x="-399" y="7417"/>
                    <a:pt x="1019" y="11032"/>
                  </a:cubicBezTo>
                  <a:cubicBezTo>
                    <a:pt x="2673" y="15250"/>
                    <a:pt x="6249" y="18964"/>
                    <a:pt x="11190" y="21600"/>
                  </a:cubicBezTo>
                  <a:lnTo>
                    <a:pt x="21201" y="11876"/>
                  </a:lnTo>
                  <a:cubicBezTo>
                    <a:pt x="19450" y="10885"/>
                    <a:pt x="18162" y="9542"/>
                    <a:pt x="17507" y="8024"/>
                  </a:cubicBezTo>
                  <a:cubicBezTo>
                    <a:pt x="16904" y="6625"/>
                    <a:pt x="16867" y="5135"/>
                    <a:pt x="17397" y="3720"/>
                  </a:cubicBezTo>
                  <a:lnTo>
                    <a:pt x="1198" y="0"/>
                  </a:lnTo>
                  <a:close/>
                </a:path>
              </a:pathLst>
            </a:custGeom>
            <a:solidFill>
              <a:srgbClr val="535353">
                <a:alpha val="6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6" name="Shape"/>
            <p:cNvSpPr/>
            <p:nvPr/>
          </p:nvSpPr>
          <p:spPr>
            <a:xfrm>
              <a:off x="3527121" y="6721119"/>
              <a:ext cx="4056063" cy="23737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54" extrusionOk="0">
                  <a:moveTo>
                    <a:pt x="14894" y="0"/>
                  </a:moveTo>
                  <a:cubicBezTo>
                    <a:pt x="13745" y="1289"/>
                    <a:pt x="12409" y="2011"/>
                    <a:pt x="11035" y="2086"/>
                  </a:cubicBezTo>
                  <a:cubicBezTo>
                    <a:pt x="9501" y="2170"/>
                    <a:pt x="7990" y="1446"/>
                    <a:pt x="6706" y="14"/>
                  </a:cubicBezTo>
                  <a:lnTo>
                    <a:pt x="0" y="15769"/>
                  </a:lnTo>
                  <a:cubicBezTo>
                    <a:pt x="3209" y="19578"/>
                    <a:pt x="7032" y="21600"/>
                    <a:pt x="10942" y="21553"/>
                  </a:cubicBezTo>
                  <a:cubicBezTo>
                    <a:pt x="14755" y="21508"/>
                    <a:pt x="18469" y="19495"/>
                    <a:pt x="21600" y="15784"/>
                  </a:cubicBezTo>
                  <a:lnTo>
                    <a:pt x="14894" y="0"/>
                  </a:lnTo>
                  <a:close/>
                </a:path>
              </a:pathLst>
            </a:custGeom>
            <a:solidFill>
              <a:schemeClr val="accent3">
                <a:alpha val="6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7" name="Line"/>
            <p:cNvSpPr/>
            <p:nvPr/>
          </p:nvSpPr>
          <p:spPr>
            <a:xfrm flipV="1">
              <a:off x="5548950" y="0"/>
              <a:ext cx="3620" cy="4170034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8" name="Line"/>
            <p:cNvSpPr/>
            <p:nvPr/>
          </p:nvSpPr>
          <p:spPr>
            <a:xfrm flipV="1">
              <a:off x="6883953" y="3847897"/>
              <a:ext cx="3928463" cy="1277482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89" name="Line"/>
            <p:cNvSpPr/>
            <p:nvPr/>
          </p:nvSpPr>
          <p:spPr>
            <a:xfrm>
              <a:off x="6368987" y="6684565"/>
              <a:ext cx="2446949" cy="335307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0" name="Line"/>
            <p:cNvSpPr/>
            <p:nvPr/>
          </p:nvSpPr>
          <p:spPr>
            <a:xfrm flipH="1">
              <a:off x="2301001" y="6692243"/>
              <a:ext cx="2428840" cy="3341743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1" name="Line"/>
            <p:cNvSpPr/>
            <p:nvPr/>
          </p:nvSpPr>
          <p:spPr>
            <a:xfrm flipH="1" flipV="1">
              <a:off x="263041" y="3855701"/>
              <a:ext cx="3962803" cy="1272939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2" name="Shape"/>
            <p:cNvSpPr/>
            <p:nvPr/>
          </p:nvSpPr>
          <p:spPr>
            <a:xfrm>
              <a:off x="2209495" y="2024500"/>
              <a:ext cx="3275411" cy="30487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cubicBezTo>
                    <a:pt x="16721" y="107"/>
                    <a:pt x="11994" y="1854"/>
                    <a:pt x="8087" y="4997"/>
                  </a:cubicBezTo>
                  <a:cubicBezTo>
                    <a:pt x="4335" y="8014"/>
                    <a:pt x="1517" y="12179"/>
                    <a:pt x="0" y="16944"/>
                  </a:cubicBezTo>
                  <a:lnTo>
                    <a:pt x="13434" y="21600"/>
                  </a:lnTo>
                  <a:cubicBezTo>
                    <a:pt x="14093" y="19733"/>
                    <a:pt x="15262" y="18122"/>
                    <a:pt x="16787" y="16980"/>
                  </a:cubicBezTo>
                  <a:cubicBezTo>
                    <a:pt x="18200" y="15922"/>
                    <a:pt x="19864" y="15309"/>
                    <a:pt x="21584" y="15214"/>
                  </a:cubicBezTo>
                  <a:lnTo>
                    <a:pt x="21600" y="0"/>
                  </a:lnTo>
                  <a:close/>
                </a:path>
              </a:pathLst>
            </a:cu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3" name="Shape"/>
            <p:cNvSpPr/>
            <p:nvPr/>
          </p:nvSpPr>
          <p:spPr>
            <a:xfrm>
              <a:off x="5614683" y="2027278"/>
              <a:ext cx="3284936" cy="30456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15211"/>
                  </a:lnTo>
                  <a:cubicBezTo>
                    <a:pt x="1875" y="15286"/>
                    <a:pt x="3683" y="15985"/>
                    <a:pt x="5175" y="17212"/>
                  </a:cubicBezTo>
                  <a:cubicBezTo>
                    <a:pt x="6544" y="18338"/>
                    <a:pt x="7587" y="19859"/>
                    <a:pt x="8184" y="21600"/>
                  </a:cubicBezTo>
                  <a:lnTo>
                    <a:pt x="21600" y="16899"/>
                  </a:lnTo>
                  <a:cubicBezTo>
                    <a:pt x="20074" y="12102"/>
                    <a:pt x="17232" y="7919"/>
                    <a:pt x="13450" y="4903"/>
                  </a:cubicBezTo>
                  <a:cubicBezTo>
                    <a:pt x="9551" y="1794"/>
                    <a:pt x="4848" y="79"/>
                    <a:pt x="0" y="0"/>
                  </a:cubicBezTo>
                  <a:close/>
                </a:path>
              </a:pathLst>
            </a:cu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4" name="Shape"/>
            <p:cNvSpPr/>
            <p:nvPr/>
          </p:nvSpPr>
          <p:spPr>
            <a:xfrm>
              <a:off x="6425102" y="4530369"/>
              <a:ext cx="2666760" cy="38600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4" h="21600" extrusionOk="0">
                  <a:moveTo>
                    <a:pt x="20330" y="0"/>
                  </a:moveTo>
                  <a:lnTo>
                    <a:pt x="3818" y="3720"/>
                  </a:lnTo>
                  <a:cubicBezTo>
                    <a:pt x="4398" y="5171"/>
                    <a:pt x="4353" y="6706"/>
                    <a:pt x="3689" y="8139"/>
                  </a:cubicBezTo>
                  <a:cubicBezTo>
                    <a:pt x="3014" y="9596"/>
                    <a:pt x="1731" y="10881"/>
                    <a:pt x="0" y="11833"/>
                  </a:cubicBezTo>
                  <a:lnTo>
                    <a:pt x="10188" y="21600"/>
                  </a:lnTo>
                  <a:cubicBezTo>
                    <a:pt x="14872" y="19153"/>
                    <a:pt x="18355" y="15771"/>
                    <a:pt x="20170" y="11910"/>
                  </a:cubicBezTo>
                  <a:cubicBezTo>
                    <a:pt x="21078" y="9978"/>
                    <a:pt x="21546" y="7972"/>
                    <a:pt x="21573" y="5963"/>
                  </a:cubicBezTo>
                  <a:cubicBezTo>
                    <a:pt x="21600" y="3954"/>
                    <a:pt x="21187" y="1944"/>
                    <a:pt x="20330" y="0"/>
                  </a:cubicBezTo>
                  <a:close/>
                </a:path>
              </a:pathLst>
            </a:cu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5" name="Shape"/>
            <p:cNvSpPr/>
            <p:nvPr/>
          </p:nvSpPr>
          <p:spPr>
            <a:xfrm>
              <a:off x="2015165" y="4533941"/>
              <a:ext cx="2672022" cy="38481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01" h="21600" extrusionOk="0">
                  <a:moveTo>
                    <a:pt x="1198" y="0"/>
                  </a:moveTo>
                  <a:cubicBezTo>
                    <a:pt x="-336" y="3591"/>
                    <a:pt x="-399" y="7417"/>
                    <a:pt x="1019" y="11032"/>
                  </a:cubicBezTo>
                  <a:cubicBezTo>
                    <a:pt x="2673" y="15250"/>
                    <a:pt x="6249" y="18964"/>
                    <a:pt x="11190" y="21600"/>
                  </a:cubicBezTo>
                  <a:lnTo>
                    <a:pt x="21201" y="11876"/>
                  </a:lnTo>
                  <a:cubicBezTo>
                    <a:pt x="19450" y="10885"/>
                    <a:pt x="18162" y="9542"/>
                    <a:pt x="17507" y="8024"/>
                  </a:cubicBezTo>
                  <a:cubicBezTo>
                    <a:pt x="16904" y="6625"/>
                    <a:pt x="16867" y="5135"/>
                    <a:pt x="17397" y="3720"/>
                  </a:cubicBezTo>
                  <a:lnTo>
                    <a:pt x="1198" y="0"/>
                  </a:lnTo>
                  <a:close/>
                </a:path>
              </a:pathLst>
            </a:custGeom>
            <a:noFill/>
            <a:ln w="25400" cap="flat">
              <a:solidFill>
                <a:srgbClr val="535353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6" name="Shape"/>
            <p:cNvSpPr/>
            <p:nvPr/>
          </p:nvSpPr>
          <p:spPr>
            <a:xfrm>
              <a:off x="3527121" y="6721119"/>
              <a:ext cx="4056063" cy="23737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54" extrusionOk="0">
                  <a:moveTo>
                    <a:pt x="14894" y="0"/>
                  </a:moveTo>
                  <a:cubicBezTo>
                    <a:pt x="13745" y="1289"/>
                    <a:pt x="12409" y="2011"/>
                    <a:pt x="11035" y="2086"/>
                  </a:cubicBezTo>
                  <a:cubicBezTo>
                    <a:pt x="9501" y="2170"/>
                    <a:pt x="7990" y="1446"/>
                    <a:pt x="6706" y="14"/>
                  </a:cubicBezTo>
                  <a:lnTo>
                    <a:pt x="0" y="15769"/>
                  </a:lnTo>
                  <a:cubicBezTo>
                    <a:pt x="3209" y="19578"/>
                    <a:pt x="7032" y="21600"/>
                    <a:pt x="10942" y="21553"/>
                  </a:cubicBezTo>
                  <a:cubicBezTo>
                    <a:pt x="14755" y="21508"/>
                    <a:pt x="18469" y="19495"/>
                    <a:pt x="21600" y="15784"/>
                  </a:cubicBezTo>
                  <a:lnTo>
                    <a:pt x="14894" y="0"/>
                  </a:lnTo>
                  <a:close/>
                </a:path>
              </a:pathLst>
            </a:cu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7" name="Circle"/>
            <p:cNvSpPr/>
            <p:nvPr/>
          </p:nvSpPr>
          <p:spPr>
            <a:xfrm>
              <a:off x="8688027" y="2424209"/>
              <a:ext cx="1649044" cy="1649044"/>
            </a:xfrm>
            <a:prstGeom prst="ellipse">
              <a:avLst/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8" name="Circle"/>
            <p:cNvSpPr/>
            <p:nvPr/>
          </p:nvSpPr>
          <p:spPr>
            <a:xfrm>
              <a:off x="7440028" y="1014509"/>
              <a:ext cx="1649045" cy="1649044"/>
            </a:xfrm>
            <a:prstGeom prst="ellipse">
              <a:avLst/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199" name="Circle"/>
            <p:cNvSpPr/>
            <p:nvPr/>
          </p:nvSpPr>
          <p:spPr>
            <a:xfrm>
              <a:off x="5678127" y="227109"/>
              <a:ext cx="1649044" cy="1649045"/>
            </a:xfrm>
            <a:prstGeom prst="ellipse">
              <a:avLst/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0" name="Circle"/>
            <p:cNvSpPr/>
            <p:nvPr/>
          </p:nvSpPr>
          <p:spPr>
            <a:xfrm>
              <a:off x="9322318" y="4253009"/>
              <a:ext cx="1649045" cy="1649044"/>
            </a:xfrm>
            <a:prstGeom prst="ellipse">
              <a:avLst/>
            </a:pr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1" name="Circle"/>
            <p:cNvSpPr/>
            <p:nvPr/>
          </p:nvSpPr>
          <p:spPr>
            <a:xfrm>
              <a:off x="9094427" y="6158009"/>
              <a:ext cx="1649044" cy="1649044"/>
            </a:xfrm>
            <a:prstGeom prst="ellipse">
              <a:avLst/>
            </a:pr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2" name="Circle"/>
            <p:cNvSpPr/>
            <p:nvPr/>
          </p:nvSpPr>
          <p:spPr>
            <a:xfrm>
              <a:off x="8167327" y="7819752"/>
              <a:ext cx="1649044" cy="1649045"/>
            </a:xfrm>
            <a:prstGeom prst="ellipse">
              <a:avLst/>
            </a:pr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3" name="Circle"/>
            <p:cNvSpPr/>
            <p:nvPr/>
          </p:nvSpPr>
          <p:spPr>
            <a:xfrm>
              <a:off x="3811227" y="239809"/>
              <a:ext cx="1649044" cy="1649045"/>
            </a:xfrm>
            <a:prstGeom prst="ellipse">
              <a:avLst/>
            </a:pr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4" name="Circle"/>
            <p:cNvSpPr/>
            <p:nvPr/>
          </p:nvSpPr>
          <p:spPr>
            <a:xfrm>
              <a:off x="2007826" y="1014509"/>
              <a:ext cx="1649045" cy="1649044"/>
            </a:xfrm>
            <a:prstGeom prst="ellipse">
              <a:avLst/>
            </a:pr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5" name="Circle"/>
            <p:cNvSpPr/>
            <p:nvPr/>
          </p:nvSpPr>
          <p:spPr>
            <a:xfrm>
              <a:off x="750526" y="2436909"/>
              <a:ext cx="1649045" cy="1649044"/>
            </a:xfrm>
            <a:prstGeom prst="ellipse">
              <a:avLst/>
            </a:pr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6" name="Circle"/>
            <p:cNvSpPr/>
            <p:nvPr/>
          </p:nvSpPr>
          <p:spPr>
            <a:xfrm>
              <a:off x="6617927" y="8939309"/>
              <a:ext cx="1649044" cy="1649044"/>
            </a:xfrm>
            <a:prstGeom prst="ellipse">
              <a:avLst/>
            </a:pr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7" name="Circle"/>
            <p:cNvSpPr/>
            <p:nvPr/>
          </p:nvSpPr>
          <p:spPr>
            <a:xfrm>
              <a:off x="4733494" y="9342104"/>
              <a:ext cx="1649045" cy="1649044"/>
            </a:xfrm>
            <a:prstGeom prst="ellipse">
              <a:avLst/>
            </a:pr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8" name="Circle"/>
            <p:cNvSpPr/>
            <p:nvPr/>
          </p:nvSpPr>
          <p:spPr>
            <a:xfrm>
              <a:off x="2858726" y="8952009"/>
              <a:ext cx="1649045" cy="1649044"/>
            </a:xfrm>
            <a:prstGeom prst="ellipse">
              <a:avLst/>
            </a:pr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09" name="Circle"/>
            <p:cNvSpPr/>
            <p:nvPr/>
          </p:nvSpPr>
          <p:spPr>
            <a:xfrm>
              <a:off x="153626" y="4253009"/>
              <a:ext cx="1649045" cy="1649044"/>
            </a:xfrm>
            <a:prstGeom prst="ellipse">
              <a:avLst/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10" name="Circle"/>
            <p:cNvSpPr/>
            <p:nvPr/>
          </p:nvSpPr>
          <p:spPr>
            <a:xfrm>
              <a:off x="369526" y="6170709"/>
              <a:ext cx="1649045" cy="1649044"/>
            </a:xfrm>
            <a:prstGeom prst="ellipse">
              <a:avLst/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11" name="Circle"/>
            <p:cNvSpPr/>
            <p:nvPr/>
          </p:nvSpPr>
          <p:spPr>
            <a:xfrm>
              <a:off x="1296626" y="7796309"/>
              <a:ext cx="1649045" cy="1649044"/>
            </a:xfrm>
            <a:prstGeom prst="ellipse">
              <a:avLst/>
            </a:pr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21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112166" y="3090747"/>
              <a:ext cx="1978217" cy="1016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>
                  <a:solidFill>
                    <a:schemeClr val="bg1"/>
                  </a:solidFill>
                </a:rPr>
                <a:t>Who pays?</a:t>
              </a:r>
            </a:p>
            <a:p>
              <a: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bg1"/>
                  </a:solidFill>
                </a:rPr>
                <a:t>Is it always the customer?</a:t>
              </a:r>
            </a:p>
          </p:txBody>
        </p:sp>
        <p:sp>
          <p:nvSpPr>
            <p:cNvPr id="21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279083" y="5001459"/>
              <a:ext cx="2574104" cy="1016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>
                  <a:solidFill>
                    <a:srgbClr val="535353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pPr>
              <a:r>
                <a:rPr dirty="0">
                  <a:solidFill>
                    <a:schemeClr val="tx1"/>
                  </a:solidFill>
                </a:rPr>
                <a:t>Types </a:t>
              </a:r>
            </a:p>
            <a:p>
              <a:pPr>
                <a:defRPr>
                  <a:solidFill>
                    <a:srgbClr val="535353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pPr>
              <a:r>
                <a:rPr dirty="0">
                  <a:solidFill>
                    <a:schemeClr val="tx1"/>
                  </a:solidFill>
                </a:rPr>
                <a:t>of KPIs</a:t>
              </a:r>
            </a:p>
          </p:txBody>
        </p:sp>
        <p:sp>
          <p:nvSpPr>
            <p:cNvPr id="21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7440028" y="1585030"/>
              <a:ext cx="1649045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Activities</a:t>
              </a:r>
            </a:p>
          </p:txBody>
        </p:sp>
        <p:sp>
          <p:nvSpPr>
            <p:cNvPr id="21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5940483" y="3090747"/>
              <a:ext cx="1978217" cy="1016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>
                  <a:solidFill>
                    <a:schemeClr val="bg1"/>
                  </a:solidFill>
                </a:rPr>
                <a:t>What is paid?</a:t>
              </a:r>
            </a:p>
            <a:p>
              <a: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bg1"/>
                  </a:solidFill>
                </a:rPr>
                <a:t>Is it always money?</a:t>
              </a:r>
            </a:p>
          </p:txBody>
        </p:sp>
        <p:sp>
          <p:nvSpPr>
            <p:cNvPr id="21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6854883" y="5656147"/>
              <a:ext cx="1978217" cy="1320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>
                  <a:solidFill>
                    <a:schemeClr val="bg1"/>
                  </a:solidFill>
                </a:rPr>
                <a:t>For What is paid?</a:t>
              </a:r>
            </a:p>
            <a:p>
              <a: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bg1"/>
                  </a:solidFill>
                </a:rPr>
                <a:t>Is it always the product?</a:t>
              </a:r>
            </a:p>
          </p:txBody>
        </p:sp>
        <p:sp>
          <p:nvSpPr>
            <p:cNvPr id="21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221298" y="5655710"/>
              <a:ext cx="1978217" cy="1320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>
                  <a:solidFill>
                    <a:schemeClr val="bg1"/>
                  </a:solidFill>
                </a:rPr>
                <a:t>How Much is paid?</a:t>
              </a:r>
            </a:p>
            <a:p>
              <a: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bg1"/>
                  </a:solidFill>
                </a:rPr>
                <a:t>Is it always fixed?</a:t>
              </a:r>
            </a:p>
          </p:txBody>
        </p:sp>
        <p:sp>
          <p:nvSpPr>
            <p:cNvPr id="21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564326" y="7461873"/>
              <a:ext cx="1978217" cy="1016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>
                  <a:solidFill>
                    <a:schemeClr val="bg1"/>
                  </a:solidFill>
                </a:rPr>
                <a:t>How is paid?</a:t>
              </a:r>
            </a:p>
            <a:p>
              <a: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bg1"/>
                  </a:solidFill>
                </a:rPr>
                <a:t>Is it always directly?</a:t>
              </a:r>
            </a:p>
          </p:txBody>
        </p:sp>
        <p:sp>
          <p:nvSpPr>
            <p:cNvPr id="219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8698917" y="3020130"/>
              <a:ext cx="1649044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Shares</a:t>
              </a:r>
            </a:p>
          </p:txBody>
        </p:sp>
        <p:sp>
          <p:nvSpPr>
            <p:cNvPr id="22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5674141" y="810331"/>
              <a:ext cx="1649044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Date</a:t>
              </a:r>
            </a:p>
          </p:txBody>
        </p:sp>
        <p:sp>
          <p:nvSpPr>
            <p:cNvPr id="221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9336365" y="4848930"/>
              <a:ext cx="1649044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Per Use</a:t>
              </a:r>
            </a:p>
          </p:txBody>
        </p:sp>
        <p:sp>
          <p:nvSpPr>
            <p:cNvPr id="22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9094427" y="6728531"/>
              <a:ext cx="1649044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Per Result</a:t>
              </a:r>
            </a:p>
          </p:txBody>
        </p:sp>
        <p:sp>
          <p:nvSpPr>
            <p:cNvPr id="22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8154627" y="8417631"/>
              <a:ext cx="1649044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Per Add-On</a:t>
              </a:r>
            </a:p>
          </p:txBody>
        </p:sp>
        <p:sp>
          <p:nvSpPr>
            <p:cNvPr id="22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6630627" y="9535231"/>
              <a:ext cx="1649044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Lease</a:t>
              </a:r>
            </a:p>
          </p:txBody>
        </p:sp>
        <p:sp>
          <p:nvSpPr>
            <p:cNvPr id="22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743159" y="9938025"/>
              <a:ext cx="1649044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Credit</a:t>
              </a:r>
            </a:p>
          </p:txBody>
        </p:sp>
        <p:sp>
          <p:nvSpPr>
            <p:cNvPr id="22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784638" y="9547931"/>
              <a:ext cx="1822621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Subscription</a:t>
              </a:r>
            </a:p>
          </p:txBody>
        </p:sp>
        <p:sp>
          <p:nvSpPr>
            <p:cNvPr id="22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09838" y="8392231"/>
              <a:ext cx="1822621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Auction</a:t>
              </a:r>
            </a:p>
          </p:txBody>
        </p:sp>
        <p:sp>
          <p:nvSpPr>
            <p:cNvPr id="22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86642" y="6646709"/>
              <a:ext cx="1614813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bg1"/>
                  </a:solidFill>
                </a:rPr>
                <a:t>Volum</a:t>
              </a:r>
            </a:p>
            <a:p>
              <a: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bg1"/>
                  </a:solidFill>
                </a:rPr>
                <a:t>discount</a:t>
              </a:r>
            </a:p>
          </p:txBody>
        </p:sp>
        <p:sp>
          <p:nvSpPr>
            <p:cNvPr id="229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70742" y="4721931"/>
              <a:ext cx="1614813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Dynamic pricing</a:t>
              </a:r>
            </a:p>
          </p:txBody>
        </p:sp>
        <p:sp>
          <p:nvSpPr>
            <p:cNvPr id="23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780342" y="3007384"/>
              <a:ext cx="1614813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Advertiser</a:t>
              </a:r>
            </a:p>
          </p:txBody>
        </p:sp>
        <p:sp>
          <p:nvSpPr>
            <p:cNvPr id="231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029358" y="1590254"/>
              <a:ext cx="1614813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Sponsor</a:t>
              </a:r>
            </a:p>
          </p:txBody>
        </p:sp>
        <p:sp>
          <p:nvSpPr>
            <p:cNvPr id="23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828343" y="810331"/>
              <a:ext cx="1614812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Insurer</a:t>
              </a:r>
            </a:p>
          </p:txBody>
        </p:sp>
      </p:grpSp>
      <p:grpSp>
        <p:nvGrpSpPr>
          <p:cNvPr id="236" name="Group"/>
          <p:cNvGrpSpPr/>
          <p:nvPr/>
        </p:nvGrpSpPr>
        <p:grpSpPr>
          <a:xfrm>
            <a:off x="14105097" y="2656176"/>
            <a:ext cx="8466222" cy="8396625"/>
            <a:chOff x="0" y="0"/>
            <a:chExt cx="8466221" cy="8396624"/>
          </a:xfrm>
        </p:grpSpPr>
        <p:sp>
          <p:nvSpPr>
            <p:cNvPr id="23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6151" y="2580023"/>
              <a:ext cx="8430070" cy="5816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A performance indicator or key performance indicator (KPI) is a type of performance measurement. KPIs evaluate the success of an organization or of a particular activity (such as projects, programs, products and other initiatives) in which it engages.</a:t>
              </a: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endParaRPr>
                <a:solidFill>
                  <a:schemeClr val="tx2"/>
                </a:solidFill>
              </a:endParaRP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Often success is simply the repeated, periodic achievement of some levels of operational goal (e.g. zero defects, 10/10 customer satisfaction), and sometimes success is defined in terms of making progress toward strategic goals. Accordingly, choosing the right KPIs relies upon a good understanding of what is important to the organization. What is deemed important often depends on the department measuring the performance – e.g. the KPIs useful to finance will differ from the KPIs assigned to sales.</a:t>
              </a:r>
            </a:p>
          </p:txBody>
        </p:sp>
        <p:sp>
          <p:nvSpPr>
            <p:cNvPr id="235" name="Venn diagram"/>
            <p:cNvSpPr txBox="1"/>
            <p:nvPr/>
          </p:nvSpPr>
          <p:spPr>
            <a:xfrm>
              <a:off x="0" y="0"/>
              <a:ext cx="7701375" cy="222625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Types of Key Performance Indicators for Project Management</a:t>
              </a:r>
            </a:p>
          </p:txBody>
        </p:sp>
      </p:grp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Venn diagram"/>
          <p:cNvSpPr txBox="1"/>
          <p:nvPr/>
        </p:nvSpPr>
        <p:spPr>
          <a:xfrm>
            <a:off x="1586626" y="1540907"/>
            <a:ext cx="15006348" cy="800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t> Project Management KPIs (Key Performance Indicators)</a:t>
            </a:r>
          </a:p>
        </p:txBody>
      </p:sp>
      <p:sp>
        <p:nvSpPr>
          <p:cNvPr id="239" name="Shape"/>
          <p:cNvSpPr/>
          <p:nvPr/>
        </p:nvSpPr>
        <p:spPr>
          <a:xfrm>
            <a:off x="1809872" y="3163606"/>
            <a:ext cx="21006746" cy="86644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8" h="21552" extrusionOk="0">
                <a:moveTo>
                  <a:pt x="21542" y="11049"/>
                </a:moveTo>
                <a:cubicBezTo>
                  <a:pt x="21577" y="10987"/>
                  <a:pt x="21598" y="10889"/>
                  <a:pt x="21598" y="10784"/>
                </a:cubicBezTo>
                <a:cubicBezTo>
                  <a:pt x="21598" y="10684"/>
                  <a:pt x="21579" y="10589"/>
                  <a:pt x="21546" y="10527"/>
                </a:cubicBezTo>
                <a:lnTo>
                  <a:pt x="16130" y="77"/>
                </a:lnTo>
                <a:cubicBezTo>
                  <a:pt x="16088" y="-10"/>
                  <a:pt x="16029" y="-25"/>
                  <a:pt x="15981" y="38"/>
                </a:cubicBezTo>
                <a:cubicBezTo>
                  <a:pt x="15939" y="94"/>
                  <a:pt x="15913" y="200"/>
                  <a:pt x="15914" y="316"/>
                </a:cubicBezTo>
                <a:lnTo>
                  <a:pt x="15911" y="4152"/>
                </a:lnTo>
                <a:lnTo>
                  <a:pt x="158" y="4144"/>
                </a:lnTo>
                <a:cubicBezTo>
                  <a:pt x="117" y="4135"/>
                  <a:pt x="76" y="4170"/>
                  <a:pt x="46" y="4240"/>
                </a:cubicBezTo>
                <a:cubicBezTo>
                  <a:pt x="21" y="4299"/>
                  <a:pt x="6" y="4380"/>
                  <a:pt x="4" y="4465"/>
                </a:cubicBezTo>
                <a:lnTo>
                  <a:pt x="0" y="17049"/>
                </a:lnTo>
                <a:cubicBezTo>
                  <a:pt x="-2" y="17141"/>
                  <a:pt x="11" y="17231"/>
                  <a:pt x="36" y="17300"/>
                </a:cubicBezTo>
                <a:cubicBezTo>
                  <a:pt x="64" y="17374"/>
                  <a:pt x="103" y="17417"/>
                  <a:pt x="144" y="17416"/>
                </a:cubicBezTo>
                <a:lnTo>
                  <a:pt x="15914" y="17418"/>
                </a:lnTo>
                <a:lnTo>
                  <a:pt x="15912" y="21201"/>
                </a:lnTo>
                <a:cubicBezTo>
                  <a:pt x="15910" y="21322"/>
                  <a:pt x="15934" y="21437"/>
                  <a:pt x="15977" y="21501"/>
                </a:cubicBezTo>
                <a:cubicBezTo>
                  <a:pt x="16026" y="21575"/>
                  <a:pt x="16089" y="21567"/>
                  <a:pt x="16135" y="21482"/>
                </a:cubicBezTo>
                <a:lnTo>
                  <a:pt x="21542" y="11049"/>
                </a:lnTo>
                <a:close/>
              </a:path>
            </a:pathLst>
          </a:custGeom>
          <a:solidFill>
            <a:schemeClr val="accent4"/>
          </a:solidFill>
          <a:ln w="25400">
            <a:solidFill>
              <a:schemeClr val="accent5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grpSp>
        <p:nvGrpSpPr>
          <p:cNvPr id="244" name="Group"/>
          <p:cNvGrpSpPr/>
          <p:nvPr/>
        </p:nvGrpSpPr>
        <p:grpSpPr>
          <a:xfrm>
            <a:off x="1795859" y="2996803"/>
            <a:ext cx="5028804" cy="1707855"/>
            <a:chOff x="0" y="0"/>
            <a:chExt cx="5028803" cy="1707854"/>
          </a:xfrm>
        </p:grpSpPr>
        <p:sp>
          <p:nvSpPr>
            <p:cNvPr id="240" name="Shape"/>
            <p:cNvSpPr/>
            <p:nvPr/>
          </p:nvSpPr>
          <p:spPr>
            <a:xfrm>
              <a:off x="24" y="18"/>
              <a:ext cx="5028780" cy="17078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lnTo>
                    <a:pt x="20765" y="0"/>
                  </a:lnTo>
                  <a:cubicBezTo>
                    <a:pt x="20887" y="0"/>
                    <a:pt x="20985" y="0"/>
                    <a:pt x="21065" y="15"/>
                  </a:cubicBezTo>
                  <a:cubicBezTo>
                    <a:pt x="21145" y="30"/>
                    <a:pt x="21206" y="60"/>
                    <a:pt x="21255" y="121"/>
                  </a:cubicBezTo>
                  <a:cubicBezTo>
                    <a:pt x="21326" y="196"/>
                    <a:pt x="21389" y="316"/>
                    <a:pt x="21441" y="469"/>
                  </a:cubicBezTo>
                  <a:cubicBezTo>
                    <a:pt x="21493" y="622"/>
                    <a:pt x="21533" y="808"/>
                    <a:pt x="21559" y="1016"/>
                  </a:cubicBezTo>
                  <a:cubicBezTo>
                    <a:pt x="21580" y="1160"/>
                    <a:pt x="21590" y="1341"/>
                    <a:pt x="21595" y="1575"/>
                  </a:cubicBezTo>
                  <a:cubicBezTo>
                    <a:pt x="21600" y="1810"/>
                    <a:pt x="21600" y="2098"/>
                    <a:pt x="21600" y="2459"/>
                  </a:cubicBezTo>
                  <a:lnTo>
                    <a:pt x="21600" y="19141"/>
                  </a:lnTo>
                  <a:cubicBezTo>
                    <a:pt x="21600" y="19502"/>
                    <a:pt x="21600" y="19790"/>
                    <a:pt x="21595" y="20025"/>
                  </a:cubicBezTo>
                  <a:cubicBezTo>
                    <a:pt x="21590" y="20259"/>
                    <a:pt x="21580" y="20440"/>
                    <a:pt x="21559" y="20584"/>
                  </a:cubicBezTo>
                  <a:cubicBezTo>
                    <a:pt x="21533" y="20792"/>
                    <a:pt x="21493" y="20978"/>
                    <a:pt x="21441" y="21131"/>
                  </a:cubicBezTo>
                  <a:cubicBezTo>
                    <a:pt x="21389" y="21284"/>
                    <a:pt x="21326" y="21404"/>
                    <a:pt x="21255" y="21479"/>
                  </a:cubicBezTo>
                  <a:cubicBezTo>
                    <a:pt x="21206" y="21540"/>
                    <a:pt x="21145" y="21570"/>
                    <a:pt x="21065" y="21585"/>
                  </a:cubicBezTo>
                  <a:cubicBezTo>
                    <a:pt x="20985" y="21600"/>
                    <a:pt x="20887" y="21600"/>
                    <a:pt x="20765" y="21600"/>
                  </a:cubicBezTo>
                  <a:lnTo>
                    <a:pt x="835" y="21600"/>
                  </a:lnTo>
                  <a:cubicBezTo>
                    <a:pt x="713" y="21600"/>
                    <a:pt x="615" y="21600"/>
                    <a:pt x="535" y="21585"/>
                  </a:cubicBezTo>
                  <a:cubicBezTo>
                    <a:pt x="455" y="21570"/>
                    <a:pt x="394" y="21540"/>
                    <a:pt x="345" y="21479"/>
                  </a:cubicBezTo>
                  <a:cubicBezTo>
                    <a:pt x="274" y="21404"/>
                    <a:pt x="211" y="21284"/>
                    <a:pt x="159" y="21131"/>
                  </a:cubicBezTo>
                  <a:cubicBezTo>
                    <a:pt x="107" y="20978"/>
                    <a:pt x="67" y="20792"/>
                    <a:pt x="41" y="20584"/>
                  </a:cubicBezTo>
                  <a:cubicBezTo>
                    <a:pt x="20" y="20440"/>
                    <a:pt x="10" y="20259"/>
                    <a:pt x="5" y="20025"/>
                  </a:cubicBezTo>
                  <a:cubicBezTo>
                    <a:pt x="0" y="19790"/>
                    <a:pt x="0" y="19502"/>
                    <a:pt x="0" y="19141"/>
                  </a:cubicBezTo>
                  <a:lnTo>
                    <a:pt x="0" y="2459"/>
                  </a:lnTo>
                  <a:cubicBezTo>
                    <a:pt x="0" y="2098"/>
                    <a:pt x="0" y="1810"/>
                    <a:pt x="5" y="1575"/>
                  </a:cubicBezTo>
                  <a:cubicBezTo>
                    <a:pt x="10" y="1341"/>
                    <a:pt x="20" y="1160"/>
                    <a:pt x="41" y="1016"/>
                  </a:cubicBezTo>
                  <a:cubicBezTo>
                    <a:pt x="67" y="808"/>
                    <a:pt x="107" y="622"/>
                    <a:pt x="159" y="469"/>
                  </a:cubicBezTo>
                  <a:cubicBezTo>
                    <a:pt x="211" y="316"/>
                    <a:pt x="274" y="196"/>
                    <a:pt x="345" y="121"/>
                  </a:cubicBezTo>
                  <a:cubicBezTo>
                    <a:pt x="394" y="60"/>
                    <a:pt x="455" y="30"/>
                    <a:pt x="535" y="15"/>
                  </a:cubicBezTo>
                  <a:cubicBezTo>
                    <a:pt x="615" y="0"/>
                    <a:pt x="713" y="0"/>
                    <a:pt x="835" y="0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41" name="Shape"/>
            <p:cNvSpPr/>
            <p:nvPr/>
          </p:nvSpPr>
          <p:spPr>
            <a:xfrm>
              <a:off x="-1" y="0"/>
              <a:ext cx="5028805" cy="5845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cubicBezTo>
                    <a:pt x="713" y="0"/>
                    <a:pt x="615" y="0"/>
                    <a:pt x="535" y="44"/>
                  </a:cubicBezTo>
                  <a:cubicBezTo>
                    <a:pt x="455" y="88"/>
                    <a:pt x="393" y="176"/>
                    <a:pt x="344" y="352"/>
                  </a:cubicBezTo>
                  <a:cubicBezTo>
                    <a:pt x="274" y="573"/>
                    <a:pt x="211" y="922"/>
                    <a:pt x="159" y="1367"/>
                  </a:cubicBezTo>
                  <a:cubicBezTo>
                    <a:pt x="107" y="1812"/>
                    <a:pt x="67" y="2354"/>
                    <a:pt x="41" y="2962"/>
                  </a:cubicBezTo>
                  <a:cubicBezTo>
                    <a:pt x="20" y="3384"/>
                    <a:pt x="10" y="3913"/>
                    <a:pt x="5" y="4599"/>
                  </a:cubicBezTo>
                  <a:cubicBezTo>
                    <a:pt x="0" y="5286"/>
                    <a:pt x="0" y="6131"/>
                    <a:pt x="0" y="7185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7185"/>
                  </a:lnTo>
                  <a:cubicBezTo>
                    <a:pt x="21600" y="6131"/>
                    <a:pt x="21600" y="5286"/>
                    <a:pt x="21595" y="4599"/>
                  </a:cubicBezTo>
                  <a:cubicBezTo>
                    <a:pt x="21590" y="3913"/>
                    <a:pt x="21580" y="3384"/>
                    <a:pt x="21559" y="2962"/>
                  </a:cubicBezTo>
                  <a:cubicBezTo>
                    <a:pt x="21533" y="2354"/>
                    <a:pt x="21493" y="1812"/>
                    <a:pt x="21441" y="1367"/>
                  </a:cubicBezTo>
                  <a:cubicBezTo>
                    <a:pt x="21389" y="922"/>
                    <a:pt x="21326" y="573"/>
                    <a:pt x="21256" y="352"/>
                  </a:cubicBezTo>
                  <a:cubicBezTo>
                    <a:pt x="21207" y="176"/>
                    <a:pt x="21145" y="88"/>
                    <a:pt x="21065" y="44"/>
                  </a:cubicBezTo>
                  <a:cubicBezTo>
                    <a:pt x="20985" y="0"/>
                    <a:pt x="20887" y="0"/>
                    <a:pt x="20765" y="0"/>
                  </a:cubicBezTo>
                  <a:lnTo>
                    <a:pt x="835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4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86216" y="684052"/>
              <a:ext cx="4192839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marL="250657" indent="-250657" algn="l">
                <a:buClr>
                  <a:schemeClr val="accent1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tx2"/>
                  </a:solidFill>
                </a:rPr>
                <a:t>Unambiguity of the requirements, %</a:t>
              </a:r>
            </a:p>
          </p:txBody>
        </p:sp>
        <p:sp>
          <p:nvSpPr>
            <p:cNvPr id="24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91294" y="37569"/>
              <a:ext cx="2446240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Scope</a:t>
              </a:r>
            </a:p>
          </p:txBody>
        </p:sp>
      </p:grpSp>
      <p:grpSp>
        <p:nvGrpSpPr>
          <p:cNvPr id="249" name="Group"/>
          <p:cNvGrpSpPr/>
          <p:nvPr/>
        </p:nvGrpSpPr>
        <p:grpSpPr>
          <a:xfrm>
            <a:off x="6956987" y="2996803"/>
            <a:ext cx="5028804" cy="1707855"/>
            <a:chOff x="0" y="0"/>
            <a:chExt cx="5028803" cy="1707854"/>
          </a:xfrm>
        </p:grpSpPr>
        <p:sp>
          <p:nvSpPr>
            <p:cNvPr id="245" name="Shape"/>
            <p:cNvSpPr/>
            <p:nvPr/>
          </p:nvSpPr>
          <p:spPr>
            <a:xfrm>
              <a:off x="24" y="18"/>
              <a:ext cx="5028780" cy="17078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lnTo>
                    <a:pt x="20765" y="0"/>
                  </a:lnTo>
                  <a:cubicBezTo>
                    <a:pt x="20887" y="0"/>
                    <a:pt x="20985" y="0"/>
                    <a:pt x="21065" y="15"/>
                  </a:cubicBezTo>
                  <a:cubicBezTo>
                    <a:pt x="21145" y="30"/>
                    <a:pt x="21206" y="60"/>
                    <a:pt x="21255" y="121"/>
                  </a:cubicBezTo>
                  <a:cubicBezTo>
                    <a:pt x="21326" y="196"/>
                    <a:pt x="21389" y="316"/>
                    <a:pt x="21441" y="469"/>
                  </a:cubicBezTo>
                  <a:cubicBezTo>
                    <a:pt x="21493" y="622"/>
                    <a:pt x="21533" y="808"/>
                    <a:pt x="21559" y="1016"/>
                  </a:cubicBezTo>
                  <a:cubicBezTo>
                    <a:pt x="21580" y="1160"/>
                    <a:pt x="21590" y="1341"/>
                    <a:pt x="21595" y="1575"/>
                  </a:cubicBezTo>
                  <a:cubicBezTo>
                    <a:pt x="21600" y="1810"/>
                    <a:pt x="21600" y="2098"/>
                    <a:pt x="21600" y="2459"/>
                  </a:cubicBezTo>
                  <a:lnTo>
                    <a:pt x="21600" y="19141"/>
                  </a:lnTo>
                  <a:cubicBezTo>
                    <a:pt x="21600" y="19502"/>
                    <a:pt x="21600" y="19790"/>
                    <a:pt x="21595" y="20025"/>
                  </a:cubicBezTo>
                  <a:cubicBezTo>
                    <a:pt x="21590" y="20259"/>
                    <a:pt x="21580" y="20440"/>
                    <a:pt x="21559" y="20584"/>
                  </a:cubicBezTo>
                  <a:cubicBezTo>
                    <a:pt x="21533" y="20792"/>
                    <a:pt x="21493" y="20978"/>
                    <a:pt x="21441" y="21131"/>
                  </a:cubicBezTo>
                  <a:cubicBezTo>
                    <a:pt x="21389" y="21284"/>
                    <a:pt x="21326" y="21404"/>
                    <a:pt x="21255" y="21479"/>
                  </a:cubicBezTo>
                  <a:cubicBezTo>
                    <a:pt x="21206" y="21540"/>
                    <a:pt x="21145" y="21570"/>
                    <a:pt x="21065" y="21585"/>
                  </a:cubicBezTo>
                  <a:cubicBezTo>
                    <a:pt x="20985" y="21600"/>
                    <a:pt x="20887" y="21600"/>
                    <a:pt x="20765" y="21600"/>
                  </a:cubicBezTo>
                  <a:lnTo>
                    <a:pt x="835" y="21600"/>
                  </a:lnTo>
                  <a:cubicBezTo>
                    <a:pt x="713" y="21600"/>
                    <a:pt x="615" y="21600"/>
                    <a:pt x="535" y="21585"/>
                  </a:cubicBezTo>
                  <a:cubicBezTo>
                    <a:pt x="455" y="21570"/>
                    <a:pt x="394" y="21540"/>
                    <a:pt x="345" y="21479"/>
                  </a:cubicBezTo>
                  <a:cubicBezTo>
                    <a:pt x="274" y="21404"/>
                    <a:pt x="211" y="21284"/>
                    <a:pt x="159" y="21131"/>
                  </a:cubicBezTo>
                  <a:cubicBezTo>
                    <a:pt x="107" y="20978"/>
                    <a:pt x="67" y="20792"/>
                    <a:pt x="41" y="20584"/>
                  </a:cubicBezTo>
                  <a:cubicBezTo>
                    <a:pt x="20" y="20440"/>
                    <a:pt x="10" y="20259"/>
                    <a:pt x="5" y="20025"/>
                  </a:cubicBezTo>
                  <a:cubicBezTo>
                    <a:pt x="0" y="19790"/>
                    <a:pt x="0" y="19502"/>
                    <a:pt x="0" y="19141"/>
                  </a:cubicBezTo>
                  <a:lnTo>
                    <a:pt x="0" y="2459"/>
                  </a:lnTo>
                  <a:cubicBezTo>
                    <a:pt x="0" y="2098"/>
                    <a:pt x="0" y="1810"/>
                    <a:pt x="5" y="1575"/>
                  </a:cubicBezTo>
                  <a:cubicBezTo>
                    <a:pt x="10" y="1341"/>
                    <a:pt x="20" y="1160"/>
                    <a:pt x="41" y="1016"/>
                  </a:cubicBezTo>
                  <a:cubicBezTo>
                    <a:pt x="67" y="808"/>
                    <a:pt x="107" y="622"/>
                    <a:pt x="159" y="469"/>
                  </a:cubicBezTo>
                  <a:cubicBezTo>
                    <a:pt x="211" y="316"/>
                    <a:pt x="274" y="196"/>
                    <a:pt x="345" y="121"/>
                  </a:cubicBezTo>
                  <a:cubicBezTo>
                    <a:pt x="394" y="60"/>
                    <a:pt x="455" y="30"/>
                    <a:pt x="535" y="15"/>
                  </a:cubicBezTo>
                  <a:cubicBezTo>
                    <a:pt x="615" y="0"/>
                    <a:pt x="713" y="0"/>
                    <a:pt x="835" y="0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46" name="Shape"/>
            <p:cNvSpPr/>
            <p:nvPr/>
          </p:nvSpPr>
          <p:spPr>
            <a:xfrm>
              <a:off x="-1" y="0"/>
              <a:ext cx="5028805" cy="5845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cubicBezTo>
                    <a:pt x="713" y="0"/>
                    <a:pt x="615" y="0"/>
                    <a:pt x="535" y="44"/>
                  </a:cubicBezTo>
                  <a:cubicBezTo>
                    <a:pt x="455" y="88"/>
                    <a:pt x="393" y="176"/>
                    <a:pt x="344" y="352"/>
                  </a:cubicBezTo>
                  <a:cubicBezTo>
                    <a:pt x="274" y="573"/>
                    <a:pt x="211" y="922"/>
                    <a:pt x="159" y="1367"/>
                  </a:cubicBezTo>
                  <a:cubicBezTo>
                    <a:pt x="107" y="1812"/>
                    <a:pt x="67" y="2354"/>
                    <a:pt x="41" y="2962"/>
                  </a:cubicBezTo>
                  <a:cubicBezTo>
                    <a:pt x="20" y="3384"/>
                    <a:pt x="10" y="3913"/>
                    <a:pt x="5" y="4599"/>
                  </a:cubicBezTo>
                  <a:cubicBezTo>
                    <a:pt x="0" y="5286"/>
                    <a:pt x="0" y="6131"/>
                    <a:pt x="0" y="7185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7185"/>
                  </a:lnTo>
                  <a:cubicBezTo>
                    <a:pt x="21600" y="6131"/>
                    <a:pt x="21600" y="5286"/>
                    <a:pt x="21595" y="4599"/>
                  </a:cubicBezTo>
                  <a:cubicBezTo>
                    <a:pt x="21590" y="3913"/>
                    <a:pt x="21580" y="3384"/>
                    <a:pt x="21559" y="2962"/>
                  </a:cubicBezTo>
                  <a:cubicBezTo>
                    <a:pt x="21533" y="2354"/>
                    <a:pt x="21493" y="1812"/>
                    <a:pt x="21441" y="1367"/>
                  </a:cubicBezTo>
                  <a:cubicBezTo>
                    <a:pt x="21389" y="922"/>
                    <a:pt x="21326" y="573"/>
                    <a:pt x="21256" y="352"/>
                  </a:cubicBezTo>
                  <a:cubicBezTo>
                    <a:pt x="21207" y="176"/>
                    <a:pt x="21145" y="88"/>
                    <a:pt x="21065" y="44"/>
                  </a:cubicBezTo>
                  <a:cubicBezTo>
                    <a:pt x="20985" y="0"/>
                    <a:pt x="20887" y="0"/>
                    <a:pt x="20765" y="0"/>
                  </a:cubicBezTo>
                  <a:lnTo>
                    <a:pt x="835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4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86216" y="684052"/>
              <a:ext cx="4192839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50657" indent="-250657" algn="l">
                <a:buClr>
                  <a:schemeClr val="accent2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Budget variance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Cost avoidance</a:t>
              </a:r>
            </a:p>
          </p:txBody>
        </p:sp>
        <p:sp>
          <p:nvSpPr>
            <p:cNvPr id="24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91294" y="37569"/>
              <a:ext cx="2446240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Cost</a:t>
              </a:r>
            </a:p>
          </p:txBody>
        </p:sp>
      </p:grpSp>
      <p:grpSp>
        <p:nvGrpSpPr>
          <p:cNvPr id="254" name="Group"/>
          <p:cNvGrpSpPr/>
          <p:nvPr/>
        </p:nvGrpSpPr>
        <p:grpSpPr>
          <a:xfrm>
            <a:off x="12118115" y="2996803"/>
            <a:ext cx="5028804" cy="1707855"/>
            <a:chOff x="0" y="0"/>
            <a:chExt cx="5028803" cy="1707854"/>
          </a:xfrm>
        </p:grpSpPr>
        <p:sp>
          <p:nvSpPr>
            <p:cNvPr id="250" name="Shape"/>
            <p:cNvSpPr/>
            <p:nvPr/>
          </p:nvSpPr>
          <p:spPr>
            <a:xfrm>
              <a:off x="24" y="18"/>
              <a:ext cx="5028780" cy="17078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lnTo>
                    <a:pt x="20765" y="0"/>
                  </a:lnTo>
                  <a:cubicBezTo>
                    <a:pt x="20887" y="0"/>
                    <a:pt x="20985" y="0"/>
                    <a:pt x="21065" y="15"/>
                  </a:cubicBezTo>
                  <a:cubicBezTo>
                    <a:pt x="21145" y="30"/>
                    <a:pt x="21206" y="60"/>
                    <a:pt x="21255" y="121"/>
                  </a:cubicBezTo>
                  <a:cubicBezTo>
                    <a:pt x="21326" y="196"/>
                    <a:pt x="21389" y="316"/>
                    <a:pt x="21441" y="469"/>
                  </a:cubicBezTo>
                  <a:cubicBezTo>
                    <a:pt x="21493" y="622"/>
                    <a:pt x="21533" y="808"/>
                    <a:pt x="21559" y="1016"/>
                  </a:cubicBezTo>
                  <a:cubicBezTo>
                    <a:pt x="21580" y="1160"/>
                    <a:pt x="21590" y="1341"/>
                    <a:pt x="21595" y="1575"/>
                  </a:cubicBezTo>
                  <a:cubicBezTo>
                    <a:pt x="21600" y="1810"/>
                    <a:pt x="21600" y="2098"/>
                    <a:pt x="21600" y="2459"/>
                  </a:cubicBezTo>
                  <a:lnTo>
                    <a:pt x="21600" y="19141"/>
                  </a:lnTo>
                  <a:cubicBezTo>
                    <a:pt x="21600" y="19502"/>
                    <a:pt x="21600" y="19790"/>
                    <a:pt x="21595" y="20025"/>
                  </a:cubicBezTo>
                  <a:cubicBezTo>
                    <a:pt x="21590" y="20259"/>
                    <a:pt x="21580" y="20440"/>
                    <a:pt x="21559" y="20584"/>
                  </a:cubicBezTo>
                  <a:cubicBezTo>
                    <a:pt x="21533" y="20792"/>
                    <a:pt x="21493" y="20978"/>
                    <a:pt x="21441" y="21131"/>
                  </a:cubicBezTo>
                  <a:cubicBezTo>
                    <a:pt x="21389" y="21284"/>
                    <a:pt x="21326" y="21404"/>
                    <a:pt x="21255" y="21479"/>
                  </a:cubicBezTo>
                  <a:cubicBezTo>
                    <a:pt x="21206" y="21540"/>
                    <a:pt x="21145" y="21570"/>
                    <a:pt x="21065" y="21585"/>
                  </a:cubicBezTo>
                  <a:cubicBezTo>
                    <a:pt x="20985" y="21600"/>
                    <a:pt x="20887" y="21600"/>
                    <a:pt x="20765" y="21600"/>
                  </a:cubicBezTo>
                  <a:lnTo>
                    <a:pt x="835" y="21600"/>
                  </a:lnTo>
                  <a:cubicBezTo>
                    <a:pt x="713" y="21600"/>
                    <a:pt x="615" y="21600"/>
                    <a:pt x="535" y="21585"/>
                  </a:cubicBezTo>
                  <a:cubicBezTo>
                    <a:pt x="455" y="21570"/>
                    <a:pt x="394" y="21540"/>
                    <a:pt x="345" y="21479"/>
                  </a:cubicBezTo>
                  <a:cubicBezTo>
                    <a:pt x="274" y="21404"/>
                    <a:pt x="211" y="21284"/>
                    <a:pt x="159" y="21131"/>
                  </a:cubicBezTo>
                  <a:cubicBezTo>
                    <a:pt x="107" y="20978"/>
                    <a:pt x="67" y="20792"/>
                    <a:pt x="41" y="20584"/>
                  </a:cubicBezTo>
                  <a:cubicBezTo>
                    <a:pt x="20" y="20440"/>
                    <a:pt x="10" y="20259"/>
                    <a:pt x="5" y="20025"/>
                  </a:cubicBezTo>
                  <a:cubicBezTo>
                    <a:pt x="0" y="19790"/>
                    <a:pt x="0" y="19502"/>
                    <a:pt x="0" y="19141"/>
                  </a:cubicBezTo>
                  <a:lnTo>
                    <a:pt x="0" y="2459"/>
                  </a:lnTo>
                  <a:cubicBezTo>
                    <a:pt x="0" y="2098"/>
                    <a:pt x="0" y="1810"/>
                    <a:pt x="5" y="1575"/>
                  </a:cubicBezTo>
                  <a:cubicBezTo>
                    <a:pt x="10" y="1341"/>
                    <a:pt x="20" y="1160"/>
                    <a:pt x="41" y="1016"/>
                  </a:cubicBezTo>
                  <a:cubicBezTo>
                    <a:pt x="67" y="808"/>
                    <a:pt x="107" y="622"/>
                    <a:pt x="159" y="469"/>
                  </a:cubicBezTo>
                  <a:cubicBezTo>
                    <a:pt x="211" y="316"/>
                    <a:pt x="274" y="196"/>
                    <a:pt x="345" y="121"/>
                  </a:cubicBezTo>
                  <a:cubicBezTo>
                    <a:pt x="394" y="60"/>
                    <a:pt x="455" y="30"/>
                    <a:pt x="535" y="15"/>
                  </a:cubicBezTo>
                  <a:cubicBezTo>
                    <a:pt x="615" y="0"/>
                    <a:pt x="713" y="0"/>
                    <a:pt x="835" y="0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51" name="Shape"/>
            <p:cNvSpPr/>
            <p:nvPr/>
          </p:nvSpPr>
          <p:spPr>
            <a:xfrm>
              <a:off x="-1" y="0"/>
              <a:ext cx="5028805" cy="5845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cubicBezTo>
                    <a:pt x="713" y="0"/>
                    <a:pt x="615" y="0"/>
                    <a:pt x="535" y="44"/>
                  </a:cubicBezTo>
                  <a:cubicBezTo>
                    <a:pt x="455" y="88"/>
                    <a:pt x="393" y="176"/>
                    <a:pt x="344" y="352"/>
                  </a:cubicBezTo>
                  <a:cubicBezTo>
                    <a:pt x="274" y="573"/>
                    <a:pt x="211" y="922"/>
                    <a:pt x="159" y="1367"/>
                  </a:cubicBezTo>
                  <a:cubicBezTo>
                    <a:pt x="107" y="1812"/>
                    <a:pt x="67" y="2354"/>
                    <a:pt x="41" y="2962"/>
                  </a:cubicBezTo>
                  <a:cubicBezTo>
                    <a:pt x="20" y="3384"/>
                    <a:pt x="10" y="3913"/>
                    <a:pt x="5" y="4599"/>
                  </a:cubicBezTo>
                  <a:cubicBezTo>
                    <a:pt x="0" y="5286"/>
                    <a:pt x="0" y="6131"/>
                    <a:pt x="0" y="7185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7185"/>
                  </a:lnTo>
                  <a:cubicBezTo>
                    <a:pt x="21600" y="6131"/>
                    <a:pt x="21600" y="5286"/>
                    <a:pt x="21595" y="4599"/>
                  </a:cubicBezTo>
                  <a:cubicBezTo>
                    <a:pt x="21590" y="3913"/>
                    <a:pt x="21580" y="3384"/>
                    <a:pt x="21559" y="2962"/>
                  </a:cubicBezTo>
                  <a:cubicBezTo>
                    <a:pt x="21533" y="2354"/>
                    <a:pt x="21493" y="1812"/>
                    <a:pt x="21441" y="1367"/>
                  </a:cubicBezTo>
                  <a:cubicBezTo>
                    <a:pt x="21389" y="922"/>
                    <a:pt x="21326" y="573"/>
                    <a:pt x="21256" y="352"/>
                  </a:cubicBezTo>
                  <a:cubicBezTo>
                    <a:pt x="21207" y="176"/>
                    <a:pt x="21145" y="88"/>
                    <a:pt x="21065" y="44"/>
                  </a:cubicBezTo>
                  <a:cubicBezTo>
                    <a:pt x="20985" y="0"/>
                    <a:pt x="20887" y="0"/>
                    <a:pt x="20765" y="0"/>
                  </a:cubicBezTo>
                  <a:lnTo>
                    <a:pt x="835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5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86216" y="684052"/>
              <a:ext cx="4192839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50657" indent="-250657" algn="l">
                <a:buClr>
                  <a:schemeClr val="accent3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Cycle time</a:t>
              </a:r>
            </a:p>
            <a:p>
              <a:pPr marL="250657" indent="-250657" algn="l">
                <a:buClr>
                  <a:schemeClr val="accent3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Schedule variance, %</a:t>
              </a:r>
            </a:p>
          </p:txBody>
        </p:sp>
        <p:sp>
          <p:nvSpPr>
            <p:cNvPr id="25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91294" y="37569"/>
              <a:ext cx="2446240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Time</a:t>
              </a:r>
            </a:p>
          </p:txBody>
        </p:sp>
      </p:grpSp>
      <p:grpSp>
        <p:nvGrpSpPr>
          <p:cNvPr id="259" name="Group"/>
          <p:cNvGrpSpPr/>
          <p:nvPr/>
        </p:nvGrpSpPr>
        <p:grpSpPr>
          <a:xfrm>
            <a:off x="1795859" y="10286603"/>
            <a:ext cx="5028804" cy="1707855"/>
            <a:chOff x="0" y="0"/>
            <a:chExt cx="5028803" cy="1707854"/>
          </a:xfrm>
        </p:grpSpPr>
        <p:sp>
          <p:nvSpPr>
            <p:cNvPr id="255" name="Shape"/>
            <p:cNvSpPr/>
            <p:nvPr/>
          </p:nvSpPr>
          <p:spPr>
            <a:xfrm>
              <a:off x="24" y="18"/>
              <a:ext cx="5028780" cy="17078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lnTo>
                    <a:pt x="20765" y="0"/>
                  </a:lnTo>
                  <a:cubicBezTo>
                    <a:pt x="20887" y="0"/>
                    <a:pt x="20985" y="0"/>
                    <a:pt x="21065" y="15"/>
                  </a:cubicBezTo>
                  <a:cubicBezTo>
                    <a:pt x="21145" y="30"/>
                    <a:pt x="21206" y="60"/>
                    <a:pt x="21255" y="121"/>
                  </a:cubicBezTo>
                  <a:cubicBezTo>
                    <a:pt x="21326" y="196"/>
                    <a:pt x="21389" y="316"/>
                    <a:pt x="21441" y="469"/>
                  </a:cubicBezTo>
                  <a:cubicBezTo>
                    <a:pt x="21493" y="622"/>
                    <a:pt x="21533" y="808"/>
                    <a:pt x="21559" y="1016"/>
                  </a:cubicBezTo>
                  <a:cubicBezTo>
                    <a:pt x="21580" y="1160"/>
                    <a:pt x="21590" y="1341"/>
                    <a:pt x="21595" y="1575"/>
                  </a:cubicBezTo>
                  <a:cubicBezTo>
                    <a:pt x="21600" y="1810"/>
                    <a:pt x="21600" y="2098"/>
                    <a:pt x="21600" y="2459"/>
                  </a:cubicBezTo>
                  <a:lnTo>
                    <a:pt x="21600" y="19141"/>
                  </a:lnTo>
                  <a:cubicBezTo>
                    <a:pt x="21600" y="19502"/>
                    <a:pt x="21600" y="19790"/>
                    <a:pt x="21595" y="20025"/>
                  </a:cubicBezTo>
                  <a:cubicBezTo>
                    <a:pt x="21590" y="20259"/>
                    <a:pt x="21580" y="20440"/>
                    <a:pt x="21559" y="20584"/>
                  </a:cubicBezTo>
                  <a:cubicBezTo>
                    <a:pt x="21533" y="20792"/>
                    <a:pt x="21493" y="20978"/>
                    <a:pt x="21441" y="21131"/>
                  </a:cubicBezTo>
                  <a:cubicBezTo>
                    <a:pt x="21389" y="21284"/>
                    <a:pt x="21326" y="21404"/>
                    <a:pt x="21255" y="21479"/>
                  </a:cubicBezTo>
                  <a:cubicBezTo>
                    <a:pt x="21206" y="21540"/>
                    <a:pt x="21145" y="21570"/>
                    <a:pt x="21065" y="21585"/>
                  </a:cubicBezTo>
                  <a:cubicBezTo>
                    <a:pt x="20985" y="21600"/>
                    <a:pt x="20887" y="21600"/>
                    <a:pt x="20765" y="21600"/>
                  </a:cubicBezTo>
                  <a:lnTo>
                    <a:pt x="835" y="21600"/>
                  </a:lnTo>
                  <a:cubicBezTo>
                    <a:pt x="713" y="21600"/>
                    <a:pt x="615" y="21600"/>
                    <a:pt x="535" y="21585"/>
                  </a:cubicBezTo>
                  <a:cubicBezTo>
                    <a:pt x="455" y="21570"/>
                    <a:pt x="394" y="21540"/>
                    <a:pt x="345" y="21479"/>
                  </a:cubicBezTo>
                  <a:cubicBezTo>
                    <a:pt x="274" y="21404"/>
                    <a:pt x="211" y="21284"/>
                    <a:pt x="159" y="21131"/>
                  </a:cubicBezTo>
                  <a:cubicBezTo>
                    <a:pt x="107" y="20978"/>
                    <a:pt x="67" y="20792"/>
                    <a:pt x="41" y="20584"/>
                  </a:cubicBezTo>
                  <a:cubicBezTo>
                    <a:pt x="20" y="20440"/>
                    <a:pt x="10" y="20259"/>
                    <a:pt x="5" y="20025"/>
                  </a:cubicBezTo>
                  <a:cubicBezTo>
                    <a:pt x="0" y="19790"/>
                    <a:pt x="0" y="19502"/>
                    <a:pt x="0" y="19141"/>
                  </a:cubicBezTo>
                  <a:lnTo>
                    <a:pt x="0" y="2459"/>
                  </a:lnTo>
                  <a:cubicBezTo>
                    <a:pt x="0" y="2098"/>
                    <a:pt x="0" y="1810"/>
                    <a:pt x="5" y="1575"/>
                  </a:cubicBezTo>
                  <a:cubicBezTo>
                    <a:pt x="10" y="1341"/>
                    <a:pt x="20" y="1160"/>
                    <a:pt x="41" y="1016"/>
                  </a:cubicBezTo>
                  <a:cubicBezTo>
                    <a:pt x="67" y="808"/>
                    <a:pt x="107" y="622"/>
                    <a:pt x="159" y="469"/>
                  </a:cubicBezTo>
                  <a:cubicBezTo>
                    <a:pt x="211" y="316"/>
                    <a:pt x="274" y="196"/>
                    <a:pt x="345" y="121"/>
                  </a:cubicBezTo>
                  <a:cubicBezTo>
                    <a:pt x="394" y="60"/>
                    <a:pt x="455" y="30"/>
                    <a:pt x="535" y="15"/>
                  </a:cubicBezTo>
                  <a:cubicBezTo>
                    <a:pt x="615" y="0"/>
                    <a:pt x="713" y="0"/>
                    <a:pt x="835" y="0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56" name="Shape"/>
            <p:cNvSpPr/>
            <p:nvPr/>
          </p:nvSpPr>
          <p:spPr>
            <a:xfrm>
              <a:off x="-1" y="0"/>
              <a:ext cx="5028805" cy="5845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cubicBezTo>
                    <a:pt x="713" y="0"/>
                    <a:pt x="615" y="0"/>
                    <a:pt x="535" y="44"/>
                  </a:cubicBezTo>
                  <a:cubicBezTo>
                    <a:pt x="455" y="88"/>
                    <a:pt x="393" y="176"/>
                    <a:pt x="344" y="352"/>
                  </a:cubicBezTo>
                  <a:cubicBezTo>
                    <a:pt x="274" y="573"/>
                    <a:pt x="211" y="922"/>
                    <a:pt x="159" y="1367"/>
                  </a:cubicBezTo>
                  <a:cubicBezTo>
                    <a:pt x="107" y="1812"/>
                    <a:pt x="67" y="2354"/>
                    <a:pt x="41" y="2962"/>
                  </a:cubicBezTo>
                  <a:cubicBezTo>
                    <a:pt x="20" y="3384"/>
                    <a:pt x="10" y="3913"/>
                    <a:pt x="5" y="4599"/>
                  </a:cubicBezTo>
                  <a:cubicBezTo>
                    <a:pt x="0" y="5286"/>
                    <a:pt x="0" y="6131"/>
                    <a:pt x="0" y="7185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7185"/>
                  </a:lnTo>
                  <a:cubicBezTo>
                    <a:pt x="21600" y="6131"/>
                    <a:pt x="21600" y="5286"/>
                    <a:pt x="21595" y="4599"/>
                  </a:cubicBezTo>
                  <a:cubicBezTo>
                    <a:pt x="21590" y="3913"/>
                    <a:pt x="21580" y="3384"/>
                    <a:pt x="21559" y="2962"/>
                  </a:cubicBezTo>
                  <a:cubicBezTo>
                    <a:pt x="21533" y="2354"/>
                    <a:pt x="21493" y="1812"/>
                    <a:pt x="21441" y="1367"/>
                  </a:cubicBezTo>
                  <a:cubicBezTo>
                    <a:pt x="21389" y="922"/>
                    <a:pt x="21326" y="573"/>
                    <a:pt x="21256" y="352"/>
                  </a:cubicBezTo>
                  <a:cubicBezTo>
                    <a:pt x="21207" y="176"/>
                    <a:pt x="21145" y="88"/>
                    <a:pt x="21065" y="44"/>
                  </a:cubicBezTo>
                  <a:cubicBezTo>
                    <a:pt x="20985" y="0"/>
                    <a:pt x="20887" y="0"/>
                    <a:pt x="20765" y="0"/>
                  </a:cubicBezTo>
                  <a:lnTo>
                    <a:pt x="835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5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86216" y="684052"/>
              <a:ext cx="4192839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marL="250657" indent="-250657" algn="l">
                <a:buClr>
                  <a:schemeClr val="accent1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Productive time, %</a:t>
              </a:r>
            </a:p>
          </p:txBody>
        </p:sp>
        <p:sp>
          <p:nvSpPr>
            <p:cNvPr id="25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91294" y="37569"/>
              <a:ext cx="2446240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Resource</a:t>
              </a:r>
            </a:p>
          </p:txBody>
        </p:sp>
      </p:grpSp>
      <p:grpSp>
        <p:nvGrpSpPr>
          <p:cNvPr id="264" name="Group"/>
          <p:cNvGrpSpPr/>
          <p:nvPr/>
        </p:nvGrpSpPr>
        <p:grpSpPr>
          <a:xfrm>
            <a:off x="6956987" y="10286603"/>
            <a:ext cx="5028804" cy="1707855"/>
            <a:chOff x="0" y="0"/>
            <a:chExt cx="5028803" cy="1707854"/>
          </a:xfrm>
        </p:grpSpPr>
        <p:sp>
          <p:nvSpPr>
            <p:cNvPr id="260" name="Shape"/>
            <p:cNvSpPr/>
            <p:nvPr/>
          </p:nvSpPr>
          <p:spPr>
            <a:xfrm>
              <a:off x="24" y="18"/>
              <a:ext cx="5028780" cy="17078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lnTo>
                    <a:pt x="20765" y="0"/>
                  </a:lnTo>
                  <a:cubicBezTo>
                    <a:pt x="20887" y="0"/>
                    <a:pt x="20985" y="0"/>
                    <a:pt x="21065" y="15"/>
                  </a:cubicBezTo>
                  <a:cubicBezTo>
                    <a:pt x="21145" y="30"/>
                    <a:pt x="21206" y="60"/>
                    <a:pt x="21255" y="121"/>
                  </a:cubicBezTo>
                  <a:cubicBezTo>
                    <a:pt x="21326" y="196"/>
                    <a:pt x="21389" y="316"/>
                    <a:pt x="21441" y="469"/>
                  </a:cubicBezTo>
                  <a:cubicBezTo>
                    <a:pt x="21493" y="622"/>
                    <a:pt x="21533" y="808"/>
                    <a:pt x="21559" y="1016"/>
                  </a:cubicBezTo>
                  <a:cubicBezTo>
                    <a:pt x="21580" y="1160"/>
                    <a:pt x="21590" y="1341"/>
                    <a:pt x="21595" y="1575"/>
                  </a:cubicBezTo>
                  <a:cubicBezTo>
                    <a:pt x="21600" y="1810"/>
                    <a:pt x="21600" y="2098"/>
                    <a:pt x="21600" y="2459"/>
                  </a:cubicBezTo>
                  <a:lnTo>
                    <a:pt x="21600" y="19141"/>
                  </a:lnTo>
                  <a:cubicBezTo>
                    <a:pt x="21600" y="19502"/>
                    <a:pt x="21600" y="19790"/>
                    <a:pt x="21595" y="20025"/>
                  </a:cubicBezTo>
                  <a:cubicBezTo>
                    <a:pt x="21590" y="20259"/>
                    <a:pt x="21580" y="20440"/>
                    <a:pt x="21559" y="20584"/>
                  </a:cubicBezTo>
                  <a:cubicBezTo>
                    <a:pt x="21533" y="20792"/>
                    <a:pt x="21493" y="20978"/>
                    <a:pt x="21441" y="21131"/>
                  </a:cubicBezTo>
                  <a:cubicBezTo>
                    <a:pt x="21389" y="21284"/>
                    <a:pt x="21326" y="21404"/>
                    <a:pt x="21255" y="21479"/>
                  </a:cubicBezTo>
                  <a:cubicBezTo>
                    <a:pt x="21206" y="21540"/>
                    <a:pt x="21145" y="21570"/>
                    <a:pt x="21065" y="21585"/>
                  </a:cubicBezTo>
                  <a:cubicBezTo>
                    <a:pt x="20985" y="21600"/>
                    <a:pt x="20887" y="21600"/>
                    <a:pt x="20765" y="21600"/>
                  </a:cubicBezTo>
                  <a:lnTo>
                    <a:pt x="835" y="21600"/>
                  </a:lnTo>
                  <a:cubicBezTo>
                    <a:pt x="713" y="21600"/>
                    <a:pt x="615" y="21600"/>
                    <a:pt x="535" y="21585"/>
                  </a:cubicBezTo>
                  <a:cubicBezTo>
                    <a:pt x="455" y="21570"/>
                    <a:pt x="394" y="21540"/>
                    <a:pt x="345" y="21479"/>
                  </a:cubicBezTo>
                  <a:cubicBezTo>
                    <a:pt x="274" y="21404"/>
                    <a:pt x="211" y="21284"/>
                    <a:pt x="159" y="21131"/>
                  </a:cubicBezTo>
                  <a:cubicBezTo>
                    <a:pt x="107" y="20978"/>
                    <a:pt x="67" y="20792"/>
                    <a:pt x="41" y="20584"/>
                  </a:cubicBezTo>
                  <a:cubicBezTo>
                    <a:pt x="20" y="20440"/>
                    <a:pt x="10" y="20259"/>
                    <a:pt x="5" y="20025"/>
                  </a:cubicBezTo>
                  <a:cubicBezTo>
                    <a:pt x="0" y="19790"/>
                    <a:pt x="0" y="19502"/>
                    <a:pt x="0" y="19141"/>
                  </a:cubicBezTo>
                  <a:lnTo>
                    <a:pt x="0" y="2459"/>
                  </a:lnTo>
                  <a:cubicBezTo>
                    <a:pt x="0" y="2098"/>
                    <a:pt x="0" y="1810"/>
                    <a:pt x="5" y="1575"/>
                  </a:cubicBezTo>
                  <a:cubicBezTo>
                    <a:pt x="10" y="1341"/>
                    <a:pt x="20" y="1160"/>
                    <a:pt x="41" y="1016"/>
                  </a:cubicBezTo>
                  <a:cubicBezTo>
                    <a:pt x="67" y="808"/>
                    <a:pt x="107" y="622"/>
                    <a:pt x="159" y="469"/>
                  </a:cubicBezTo>
                  <a:cubicBezTo>
                    <a:pt x="211" y="316"/>
                    <a:pt x="274" y="196"/>
                    <a:pt x="345" y="121"/>
                  </a:cubicBezTo>
                  <a:cubicBezTo>
                    <a:pt x="394" y="60"/>
                    <a:pt x="455" y="30"/>
                    <a:pt x="535" y="15"/>
                  </a:cubicBezTo>
                  <a:cubicBezTo>
                    <a:pt x="615" y="0"/>
                    <a:pt x="713" y="0"/>
                    <a:pt x="835" y="0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61" name="Shape"/>
            <p:cNvSpPr/>
            <p:nvPr/>
          </p:nvSpPr>
          <p:spPr>
            <a:xfrm>
              <a:off x="-1" y="0"/>
              <a:ext cx="5028805" cy="5845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cubicBezTo>
                    <a:pt x="713" y="0"/>
                    <a:pt x="615" y="0"/>
                    <a:pt x="535" y="44"/>
                  </a:cubicBezTo>
                  <a:cubicBezTo>
                    <a:pt x="455" y="88"/>
                    <a:pt x="393" y="176"/>
                    <a:pt x="344" y="352"/>
                  </a:cubicBezTo>
                  <a:cubicBezTo>
                    <a:pt x="274" y="573"/>
                    <a:pt x="211" y="922"/>
                    <a:pt x="159" y="1367"/>
                  </a:cubicBezTo>
                  <a:cubicBezTo>
                    <a:pt x="107" y="1812"/>
                    <a:pt x="67" y="2354"/>
                    <a:pt x="41" y="2962"/>
                  </a:cubicBezTo>
                  <a:cubicBezTo>
                    <a:pt x="20" y="3384"/>
                    <a:pt x="10" y="3913"/>
                    <a:pt x="5" y="4599"/>
                  </a:cubicBezTo>
                  <a:cubicBezTo>
                    <a:pt x="0" y="5286"/>
                    <a:pt x="0" y="6131"/>
                    <a:pt x="0" y="7185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7185"/>
                  </a:lnTo>
                  <a:cubicBezTo>
                    <a:pt x="21600" y="6131"/>
                    <a:pt x="21600" y="5286"/>
                    <a:pt x="21595" y="4599"/>
                  </a:cubicBezTo>
                  <a:cubicBezTo>
                    <a:pt x="21590" y="3913"/>
                    <a:pt x="21580" y="3384"/>
                    <a:pt x="21559" y="2962"/>
                  </a:cubicBezTo>
                  <a:cubicBezTo>
                    <a:pt x="21533" y="2354"/>
                    <a:pt x="21493" y="1812"/>
                    <a:pt x="21441" y="1367"/>
                  </a:cubicBezTo>
                  <a:cubicBezTo>
                    <a:pt x="21389" y="922"/>
                    <a:pt x="21326" y="573"/>
                    <a:pt x="21256" y="352"/>
                  </a:cubicBezTo>
                  <a:cubicBezTo>
                    <a:pt x="21207" y="176"/>
                    <a:pt x="21145" y="88"/>
                    <a:pt x="21065" y="44"/>
                  </a:cubicBezTo>
                  <a:cubicBezTo>
                    <a:pt x="20985" y="0"/>
                    <a:pt x="20887" y="0"/>
                    <a:pt x="20765" y="0"/>
                  </a:cubicBezTo>
                  <a:lnTo>
                    <a:pt x="835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6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86216" y="684052"/>
              <a:ext cx="4192839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50657" indent="-250657" algn="l">
                <a:buClr>
                  <a:schemeClr val="accent2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% of rework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Internal compliance, %</a:t>
              </a:r>
            </a:p>
          </p:txBody>
        </p:sp>
        <p:sp>
          <p:nvSpPr>
            <p:cNvPr id="26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91294" y="37569"/>
              <a:ext cx="2446240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Quality</a:t>
              </a:r>
            </a:p>
          </p:txBody>
        </p:sp>
      </p:grpSp>
      <p:grpSp>
        <p:nvGrpSpPr>
          <p:cNvPr id="269" name="Group"/>
          <p:cNvGrpSpPr/>
          <p:nvPr/>
        </p:nvGrpSpPr>
        <p:grpSpPr>
          <a:xfrm>
            <a:off x="12118115" y="10286603"/>
            <a:ext cx="5028804" cy="1707855"/>
            <a:chOff x="0" y="0"/>
            <a:chExt cx="5028803" cy="1707854"/>
          </a:xfrm>
        </p:grpSpPr>
        <p:sp>
          <p:nvSpPr>
            <p:cNvPr id="265" name="Shape"/>
            <p:cNvSpPr/>
            <p:nvPr/>
          </p:nvSpPr>
          <p:spPr>
            <a:xfrm>
              <a:off x="24" y="18"/>
              <a:ext cx="5028780" cy="17078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lnTo>
                    <a:pt x="20765" y="0"/>
                  </a:lnTo>
                  <a:cubicBezTo>
                    <a:pt x="20887" y="0"/>
                    <a:pt x="20985" y="0"/>
                    <a:pt x="21065" y="15"/>
                  </a:cubicBezTo>
                  <a:cubicBezTo>
                    <a:pt x="21145" y="30"/>
                    <a:pt x="21206" y="60"/>
                    <a:pt x="21255" y="121"/>
                  </a:cubicBezTo>
                  <a:cubicBezTo>
                    <a:pt x="21326" y="196"/>
                    <a:pt x="21389" y="316"/>
                    <a:pt x="21441" y="469"/>
                  </a:cubicBezTo>
                  <a:cubicBezTo>
                    <a:pt x="21493" y="622"/>
                    <a:pt x="21533" y="808"/>
                    <a:pt x="21559" y="1016"/>
                  </a:cubicBezTo>
                  <a:cubicBezTo>
                    <a:pt x="21580" y="1160"/>
                    <a:pt x="21590" y="1341"/>
                    <a:pt x="21595" y="1575"/>
                  </a:cubicBezTo>
                  <a:cubicBezTo>
                    <a:pt x="21600" y="1810"/>
                    <a:pt x="21600" y="2098"/>
                    <a:pt x="21600" y="2459"/>
                  </a:cubicBezTo>
                  <a:lnTo>
                    <a:pt x="21600" y="19141"/>
                  </a:lnTo>
                  <a:cubicBezTo>
                    <a:pt x="21600" y="19502"/>
                    <a:pt x="21600" y="19790"/>
                    <a:pt x="21595" y="20025"/>
                  </a:cubicBezTo>
                  <a:cubicBezTo>
                    <a:pt x="21590" y="20259"/>
                    <a:pt x="21580" y="20440"/>
                    <a:pt x="21559" y="20584"/>
                  </a:cubicBezTo>
                  <a:cubicBezTo>
                    <a:pt x="21533" y="20792"/>
                    <a:pt x="21493" y="20978"/>
                    <a:pt x="21441" y="21131"/>
                  </a:cubicBezTo>
                  <a:cubicBezTo>
                    <a:pt x="21389" y="21284"/>
                    <a:pt x="21326" y="21404"/>
                    <a:pt x="21255" y="21479"/>
                  </a:cubicBezTo>
                  <a:cubicBezTo>
                    <a:pt x="21206" y="21540"/>
                    <a:pt x="21145" y="21570"/>
                    <a:pt x="21065" y="21585"/>
                  </a:cubicBezTo>
                  <a:cubicBezTo>
                    <a:pt x="20985" y="21600"/>
                    <a:pt x="20887" y="21600"/>
                    <a:pt x="20765" y="21600"/>
                  </a:cubicBezTo>
                  <a:lnTo>
                    <a:pt x="835" y="21600"/>
                  </a:lnTo>
                  <a:cubicBezTo>
                    <a:pt x="713" y="21600"/>
                    <a:pt x="615" y="21600"/>
                    <a:pt x="535" y="21585"/>
                  </a:cubicBezTo>
                  <a:cubicBezTo>
                    <a:pt x="455" y="21570"/>
                    <a:pt x="394" y="21540"/>
                    <a:pt x="345" y="21479"/>
                  </a:cubicBezTo>
                  <a:cubicBezTo>
                    <a:pt x="274" y="21404"/>
                    <a:pt x="211" y="21284"/>
                    <a:pt x="159" y="21131"/>
                  </a:cubicBezTo>
                  <a:cubicBezTo>
                    <a:pt x="107" y="20978"/>
                    <a:pt x="67" y="20792"/>
                    <a:pt x="41" y="20584"/>
                  </a:cubicBezTo>
                  <a:cubicBezTo>
                    <a:pt x="20" y="20440"/>
                    <a:pt x="10" y="20259"/>
                    <a:pt x="5" y="20025"/>
                  </a:cubicBezTo>
                  <a:cubicBezTo>
                    <a:pt x="0" y="19790"/>
                    <a:pt x="0" y="19502"/>
                    <a:pt x="0" y="19141"/>
                  </a:cubicBezTo>
                  <a:lnTo>
                    <a:pt x="0" y="2459"/>
                  </a:lnTo>
                  <a:cubicBezTo>
                    <a:pt x="0" y="2098"/>
                    <a:pt x="0" y="1810"/>
                    <a:pt x="5" y="1575"/>
                  </a:cubicBezTo>
                  <a:cubicBezTo>
                    <a:pt x="10" y="1341"/>
                    <a:pt x="20" y="1160"/>
                    <a:pt x="41" y="1016"/>
                  </a:cubicBezTo>
                  <a:cubicBezTo>
                    <a:pt x="67" y="808"/>
                    <a:pt x="107" y="622"/>
                    <a:pt x="159" y="469"/>
                  </a:cubicBezTo>
                  <a:cubicBezTo>
                    <a:pt x="211" y="316"/>
                    <a:pt x="274" y="196"/>
                    <a:pt x="345" y="121"/>
                  </a:cubicBezTo>
                  <a:cubicBezTo>
                    <a:pt x="394" y="60"/>
                    <a:pt x="455" y="30"/>
                    <a:pt x="535" y="15"/>
                  </a:cubicBezTo>
                  <a:cubicBezTo>
                    <a:pt x="615" y="0"/>
                    <a:pt x="713" y="0"/>
                    <a:pt x="835" y="0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66" name="Shape"/>
            <p:cNvSpPr/>
            <p:nvPr/>
          </p:nvSpPr>
          <p:spPr>
            <a:xfrm>
              <a:off x="-1" y="0"/>
              <a:ext cx="5028805" cy="5845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5" y="0"/>
                  </a:moveTo>
                  <a:cubicBezTo>
                    <a:pt x="713" y="0"/>
                    <a:pt x="615" y="0"/>
                    <a:pt x="535" y="44"/>
                  </a:cubicBezTo>
                  <a:cubicBezTo>
                    <a:pt x="455" y="88"/>
                    <a:pt x="393" y="176"/>
                    <a:pt x="344" y="352"/>
                  </a:cubicBezTo>
                  <a:cubicBezTo>
                    <a:pt x="274" y="573"/>
                    <a:pt x="211" y="922"/>
                    <a:pt x="159" y="1367"/>
                  </a:cubicBezTo>
                  <a:cubicBezTo>
                    <a:pt x="107" y="1812"/>
                    <a:pt x="67" y="2354"/>
                    <a:pt x="41" y="2962"/>
                  </a:cubicBezTo>
                  <a:cubicBezTo>
                    <a:pt x="20" y="3384"/>
                    <a:pt x="10" y="3913"/>
                    <a:pt x="5" y="4599"/>
                  </a:cubicBezTo>
                  <a:cubicBezTo>
                    <a:pt x="0" y="5286"/>
                    <a:pt x="0" y="6131"/>
                    <a:pt x="0" y="7185"/>
                  </a:cubicBezTo>
                  <a:lnTo>
                    <a:pt x="0" y="21600"/>
                  </a:lnTo>
                  <a:lnTo>
                    <a:pt x="21600" y="21600"/>
                  </a:lnTo>
                  <a:lnTo>
                    <a:pt x="21600" y="7185"/>
                  </a:lnTo>
                  <a:cubicBezTo>
                    <a:pt x="21600" y="6131"/>
                    <a:pt x="21600" y="5286"/>
                    <a:pt x="21595" y="4599"/>
                  </a:cubicBezTo>
                  <a:cubicBezTo>
                    <a:pt x="21590" y="3913"/>
                    <a:pt x="21580" y="3384"/>
                    <a:pt x="21559" y="2962"/>
                  </a:cubicBezTo>
                  <a:cubicBezTo>
                    <a:pt x="21533" y="2354"/>
                    <a:pt x="21493" y="1812"/>
                    <a:pt x="21441" y="1367"/>
                  </a:cubicBezTo>
                  <a:cubicBezTo>
                    <a:pt x="21389" y="922"/>
                    <a:pt x="21326" y="573"/>
                    <a:pt x="21256" y="352"/>
                  </a:cubicBezTo>
                  <a:cubicBezTo>
                    <a:pt x="21207" y="176"/>
                    <a:pt x="21145" y="88"/>
                    <a:pt x="21065" y="44"/>
                  </a:cubicBezTo>
                  <a:cubicBezTo>
                    <a:pt x="20985" y="0"/>
                    <a:pt x="20887" y="0"/>
                    <a:pt x="20765" y="0"/>
                  </a:cubicBezTo>
                  <a:lnTo>
                    <a:pt x="835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26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86216" y="684052"/>
              <a:ext cx="4192839" cy="863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marL="250657" indent="-250657" algn="l">
                <a:buClr>
                  <a:schemeClr val="accent3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# of occurred risks without mitigation plan</a:t>
              </a:r>
            </a:p>
          </p:txBody>
        </p:sp>
        <p:sp>
          <p:nvSpPr>
            <p:cNvPr id="26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91294" y="37569"/>
              <a:ext cx="2446240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Risk</a:t>
              </a:r>
            </a:p>
          </p:txBody>
        </p:sp>
      </p:grpSp>
      <p:sp>
        <p:nvSpPr>
          <p:cNvPr id="27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207645" y="5242879"/>
            <a:ext cx="4054743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Action Level of Strategic Planning:</a:t>
            </a:r>
          </a:p>
        </p:txBody>
      </p:sp>
      <p:sp>
        <p:nvSpPr>
          <p:cNvPr id="27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176645" y="5242879"/>
            <a:ext cx="4054743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Project Management KPIs:</a:t>
            </a:r>
          </a:p>
        </p:txBody>
      </p:sp>
      <p:grpSp>
        <p:nvGrpSpPr>
          <p:cNvPr id="278" name="Group"/>
          <p:cNvGrpSpPr/>
          <p:nvPr/>
        </p:nvGrpSpPr>
        <p:grpSpPr>
          <a:xfrm>
            <a:off x="1957704" y="6756400"/>
            <a:ext cx="5587682" cy="3251319"/>
            <a:chOff x="0" y="0"/>
            <a:chExt cx="5587680" cy="3251318"/>
          </a:xfrm>
        </p:grpSpPr>
        <p:grpSp>
          <p:nvGrpSpPr>
            <p:cNvPr id="274" name="Group"/>
            <p:cNvGrpSpPr/>
            <p:nvPr/>
          </p:nvGrpSpPr>
          <p:grpSpPr>
            <a:xfrm>
              <a:off x="0" y="0"/>
              <a:ext cx="5587681" cy="1559422"/>
              <a:chOff x="0" y="0"/>
              <a:chExt cx="5587680" cy="1559421"/>
            </a:xfrm>
          </p:grpSpPr>
          <p:sp>
            <p:nvSpPr>
              <p:cNvPr id="272" name="Rounded Rectangle"/>
              <p:cNvSpPr/>
              <p:nvPr/>
            </p:nvSpPr>
            <p:spPr>
              <a:xfrm>
                <a:off x="0" y="0"/>
                <a:ext cx="5587681" cy="1559422"/>
              </a:xfrm>
              <a:prstGeom prst="roundRect">
                <a:avLst>
                  <a:gd name="adj" fmla="val 8144"/>
                </a:avLst>
              </a:prstGeom>
              <a:solidFill>
                <a:srgbClr val="F7F5F6"/>
              </a:solidFill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273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331818" y="331786"/>
                <a:ext cx="4936987" cy="86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 algn="l">
                  <a:defRPr sz="25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pPr>
                <a:r>
                  <a:rPr dirty="0">
                    <a:solidFill>
                      <a:schemeClr val="tx1"/>
                    </a:solidFill>
                  </a:rPr>
                  <a:t>Initiative:</a:t>
                </a:r>
              </a:p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tx2"/>
                    </a:solidFill>
                  </a:rPr>
                  <a:t>A novel or difficult activity</a:t>
                </a:r>
              </a:p>
            </p:txBody>
          </p:sp>
        </p:grpSp>
        <p:grpSp>
          <p:nvGrpSpPr>
            <p:cNvPr id="277" name="Group"/>
            <p:cNvGrpSpPr/>
            <p:nvPr/>
          </p:nvGrpSpPr>
          <p:grpSpPr>
            <a:xfrm>
              <a:off x="0" y="1691896"/>
              <a:ext cx="5587681" cy="1559423"/>
              <a:chOff x="0" y="0"/>
              <a:chExt cx="5587680" cy="1559421"/>
            </a:xfrm>
          </p:grpSpPr>
          <p:sp>
            <p:nvSpPr>
              <p:cNvPr id="275" name="Rounded Rectangle"/>
              <p:cNvSpPr/>
              <p:nvPr/>
            </p:nvSpPr>
            <p:spPr>
              <a:xfrm>
                <a:off x="0" y="0"/>
                <a:ext cx="5587681" cy="1559422"/>
              </a:xfrm>
              <a:prstGeom prst="roundRect">
                <a:avLst>
                  <a:gd name="adj" fmla="val 8144"/>
                </a:avLst>
              </a:prstGeom>
              <a:solidFill>
                <a:srgbClr val="F7F5F6"/>
              </a:solidFill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276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331818" y="331786"/>
                <a:ext cx="4936987" cy="86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 algn="l">
                  <a:defRPr sz="25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pPr>
                <a:r>
                  <a:rPr dirty="0">
                    <a:solidFill>
                      <a:schemeClr val="tx1"/>
                    </a:solidFill>
                  </a:rPr>
                  <a:t>Project:</a:t>
                </a:r>
              </a:p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tx2"/>
                    </a:solidFill>
                  </a:rPr>
                  <a:t>A method worked out in advance</a:t>
                </a:r>
              </a:p>
            </p:txBody>
          </p:sp>
        </p:grpSp>
      </p:grpSp>
      <p:grpSp>
        <p:nvGrpSpPr>
          <p:cNvPr id="281" name="Group"/>
          <p:cNvGrpSpPr/>
          <p:nvPr/>
        </p:nvGrpSpPr>
        <p:grpSpPr>
          <a:xfrm>
            <a:off x="7876713" y="6756400"/>
            <a:ext cx="5587683" cy="3249991"/>
            <a:chOff x="0" y="0"/>
            <a:chExt cx="5587681" cy="3249990"/>
          </a:xfrm>
        </p:grpSpPr>
        <p:sp>
          <p:nvSpPr>
            <p:cNvPr id="279" name="Rounded Rectangle"/>
            <p:cNvSpPr/>
            <p:nvPr/>
          </p:nvSpPr>
          <p:spPr>
            <a:xfrm>
              <a:off x="0" y="0"/>
              <a:ext cx="5587681" cy="3249990"/>
            </a:xfrm>
            <a:prstGeom prst="roundRect">
              <a:avLst>
                <a:gd name="adj" fmla="val 3908"/>
              </a:avLst>
            </a:prstGeom>
            <a:solidFill>
              <a:srgbClr val="F7F5F6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8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325347" y="621694"/>
              <a:ext cx="4936987" cy="20261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 dirty="0">
                  <a:solidFill>
                    <a:schemeClr val="tx1"/>
                  </a:solidFill>
                </a:rPr>
                <a:t>Stakeholders: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Project sponsor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Project team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External and internal clients</a:t>
              </a:r>
            </a:p>
            <a:p>
              <a:pPr marL="250657" indent="-250657" algn="l">
                <a:buClr>
                  <a:schemeClr val="accent1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Compliance team</a:t>
              </a:r>
            </a:p>
          </p:txBody>
        </p:sp>
      </p:grpSp>
      <p:grpSp>
        <p:nvGrpSpPr>
          <p:cNvPr id="284" name="Group"/>
          <p:cNvGrpSpPr/>
          <p:nvPr/>
        </p:nvGrpSpPr>
        <p:grpSpPr>
          <a:xfrm>
            <a:off x="13592522" y="6756400"/>
            <a:ext cx="5587682" cy="3249991"/>
            <a:chOff x="0" y="0"/>
            <a:chExt cx="5587681" cy="3249990"/>
          </a:xfrm>
        </p:grpSpPr>
        <p:sp>
          <p:nvSpPr>
            <p:cNvPr id="282" name="Rounded Rectangle"/>
            <p:cNvSpPr/>
            <p:nvPr/>
          </p:nvSpPr>
          <p:spPr>
            <a:xfrm>
              <a:off x="0" y="0"/>
              <a:ext cx="5587681" cy="3249990"/>
            </a:xfrm>
            <a:prstGeom prst="roundRect">
              <a:avLst>
                <a:gd name="adj" fmla="val 3908"/>
              </a:avLst>
            </a:prstGeom>
            <a:solidFill>
              <a:srgbClr val="F7F5F6"/>
            </a:solidFill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8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325347" y="621694"/>
              <a:ext cx="4936987" cy="20261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pPr>
              <a:r>
                <a:rPr dirty="0">
                  <a:solidFill>
                    <a:schemeClr val="tx1"/>
                  </a:solidFill>
                </a:rPr>
                <a:t>Expected Improvements: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Efficiency and effectiveness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Management style, communications, infrastructure</a:t>
              </a:r>
            </a:p>
            <a:p>
              <a:pPr marL="250657" indent="-250657" algn="l">
                <a:buClr>
                  <a:schemeClr val="accent2"/>
                </a:buClr>
                <a:buSzPct val="100000"/>
                <a:buChar char="-"/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Value for the stakeholders</a:t>
              </a:r>
            </a:p>
          </p:txBody>
        </p:sp>
      </p:grpSp>
      <p:sp>
        <p:nvSpPr>
          <p:cNvPr id="285" name="Line"/>
          <p:cNvSpPr/>
          <p:nvPr/>
        </p:nvSpPr>
        <p:spPr>
          <a:xfrm>
            <a:off x="7705515" y="4903753"/>
            <a:ext cx="0" cy="5212343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Rectangle"/>
          <p:cNvSpPr/>
          <p:nvPr/>
        </p:nvSpPr>
        <p:spPr>
          <a:xfrm>
            <a:off x="1670050" y="8842033"/>
            <a:ext cx="21043900" cy="2015750"/>
          </a:xfrm>
          <a:prstGeom prst="rect">
            <a:avLst/>
          </a:pr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grpSp>
        <p:nvGrpSpPr>
          <p:cNvPr id="291" name="Group"/>
          <p:cNvGrpSpPr/>
          <p:nvPr/>
        </p:nvGrpSpPr>
        <p:grpSpPr>
          <a:xfrm>
            <a:off x="6468433" y="7816116"/>
            <a:ext cx="638323" cy="638324"/>
            <a:chOff x="0" y="0"/>
            <a:chExt cx="638322" cy="638322"/>
          </a:xfrm>
        </p:grpSpPr>
        <p:sp>
          <p:nvSpPr>
            <p:cNvPr id="288" name="Circle"/>
            <p:cNvSpPr/>
            <p:nvPr/>
          </p:nvSpPr>
          <p:spPr>
            <a:xfrm>
              <a:off x="-1" y="-1"/>
              <a:ext cx="638324" cy="638324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89" name="Shape"/>
            <p:cNvSpPr/>
            <p:nvPr/>
          </p:nvSpPr>
          <p:spPr>
            <a:xfrm>
              <a:off x="241264" y="196749"/>
              <a:ext cx="377736" cy="4205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901"/>
                  </a:moveTo>
                  <a:lnTo>
                    <a:pt x="8288" y="0"/>
                  </a:lnTo>
                  <a:lnTo>
                    <a:pt x="2509" y="135"/>
                  </a:lnTo>
                  <a:lnTo>
                    <a:pt x="0" y="3119"/>
                  </a:lnTo>
                  <a:lnTo>
                    <a:pt x="4283" y="7078"/>
                  </a:lnTo>
                  <a:lnTo>
                    <a:pt x="102" y="11743"/>
                  </a:lnTo>
                  <a:lnTo>
                    <a:pt x="11001" y="21600"/>
                  </a:lnTo>
                  <a:cubicBezTo>
                    <a:pt x="13575" y="20713"/>
                    <a:pt x="15892" y="19313"/>
                    <a:pt x="17776" y="17505"/>
                  </a:cubicBezTo>
                  <a:cubicBezTo>
                    <a:pt x="19460" y="15889"/>
                    <a:pt x="20761" y="13982"/>
                    <a:pt x="21600" y="11901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90" name="Shape"/>
            <p:cNvSpPr/>
            <p:nvPr/>
          </p:nvSpPr>
          <p:spPr>
            <a:xfrm>
              <a:off x="239531" y="173030"/>
              <a:ext cx="172026" cy="2539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295" name="Group"/>
          <p:cNvGrpSpPr/>
          <p:nvPr/>
        </p:nvGrpSpPr>
        <p:grpSpPr>
          <a:xfrm>
            <a:off x="10085392" y="7816116"/>
            <a:ext cx="638324" cy="638324"/>
            <a:chOff x="0" y="0"/>
            <a:chExt cx="638322" cy="638322"/>
          </a:xfrm>
        </p:grpSpPr>
        <p:sp>
          <p:nvSpPr>
            <p:cNvPr id="292" name="Circle"/>
            <p:cNvSpPr/>
            <p:nvPr/>
          </p:nvSpPr>
          <p:spPr>
            <a:xfrm>
              <a:off x="-1" y="-1"/>
              <a:ext cx="638324" cy="638324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93" name="Shape"/>
            <p:cNvSpPr/>
            <p:nvPr/>
          </p:nvSpPr>
          <p:spPr>
            <a:xfrm>
              <a:off x="249503" y="193397"/>
              <a:ext cx="374645" cy="4162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36"/>
                  </a:moveTo>
                  <a:lnTo>
                    <a:pt x="8875" y="0"/>
                  </a:lnTo>
                  <a:lnTo>
                    <a:pt x="0" y="2059"/>
                  </a:lnTo>
                  <a:lnTo>
                    <a:pt x="3454" y="5169"/>
                  </a:lnTo>
                  <a:lnTo>
                    <a:pt x="3192" y="6850"/>
                  </a:lnTo>
                  <a:lnTo>
                    <a:pt x="6750" y="10052"/>
                  </a:lnTo>
                  <a:lnTo>
                    <a:pt x="5490" y="11512"/>
                  </a:lnTo>
                  <a:lnTo>
                    <a:pt x="2410" y="8864"/>
                  </a:lnTo>
                  <a:lnTo>
                    <a:pt x="953" y="11886"/>
                  </a:lnTo>
                  <a:lnTo>
                    <a:pt x="11639" y="21600"/>
                  </a:lnTo>
                  <a:cubicBezTo>
                    <a:pt x="14159" y="20558"/>
                    <a:pt x="16388" y="19022"/>
                    <a:pt x="18162" y="17104"/>
                  </a:cubicBezTo>
                  <a:cubicBezTo>
                    <a:pt x="19707" y="15434"/>
                    <a:pt x="20875" y="13509"/>
                    <a:pt x="21600" y="11436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94" name="Shape"/>
            <p:cNvSpPr/>
            <p:nvPr/>
          </p:nvSpPr>
          <p:spPr>
            <a:xfrm>
              <a:off x="242329" y="191755"/>
              <a:ext cx="166429" cy="2548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299" name="Group"/>
          <p:cNvGrpSpPr/>
          <p:nvPr/>
        </p:nvGrpSpPr>
        <p:grpSpPr>
          <a:xfrm>
            <a:off x="13702352" y="7816116"/>
            <a:ext cx="638324" cy="638324"/>
            <a:chOff x="0" y="0"/>
            <a:chExt cx="638322" cy="638322"/>
          </a:xfrm>
        </p:grpSpPr>
        <p:sp>
          <p:nvSpPr>
            <p:cNvPr id="296" name="Circle"/>
            <p:cNvSpPr/>
            <p:nvPr/>
          </p:nvSpPr>
          <p:spPr>
            <a:xfrm>
              <a:off x="-1" y="-1"/>
              <a:ext cx="638324" cy="638324"/>
            </a:xfrm>
            <a:prstGeom prst="ellipse">
              <a:avLst/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97" name="Shape"/>
            <p:cNvSpPr/>
            <p:nvPr/>
          </p:nvSpPr>
          <p:spPr>
            <a:xfrm>
              <a:off x="229755" y="181681"/>
              <a:ext cx="380957" cy="4215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637"/>
                  </a:moveTo>
                  <a:lnTo>
                    <a:pt x="6509" y="0"/>
                  </a:lnTo>
                  <a:lnTo>
                    <a:pt x="789" y="6770"/>
                  </a:lnTo>
                  <a:lnTo>
                    <a:pt x="0" y="9518"/>
                  </a:lnTo>
                  <a:lnTo>
                    <a:pt x="13371" y="21600"/>
                  </a:lnTo>
                  <a:cubicBezTo>
                    <a:pt x="15329" y="20693"/>
                    <a:pt x="17084" y="19465"/>
                    <a:pt x="18547" y="17979"/>
                  </a:cubicBezTo>
                  <a:cubicBezTo>
                    <a:pt x="19816" y="16689"/>
                    <a:pt x="20847" y="15223"/>
                    <a:pt x="21600" y="13637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98" name="Shape"/>
            <p:cNvSpPr/>
            <p:nvPr/>
          </p:nvSpPr>
          <p:spPr>
            <a:xfrm>
              <a:off x="226762" y="180353"/>
              <a:ext cx="188475" cy="2520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303" name="Group"/>
          <p:cNvGrpSpPr/>
          <p:nvPr/>
        </p:nvGrpSpPr>
        <p:grpSpPr>
          <a:xfrm>
            <a:off x="17319313" y="7816116"/>
            <a:ext cx="638324" cy="638324"/>
            <a:chOff x="0" y="0"/>
            <a:chExt cx="638322" cy="638322"/>
          </a:xfrm>
        </p:grpSpPr>
        <p:sp>
          <p:nvSpPr>
            <p:cNvPr id="300" name="Circle"/>
            <p:cNvSpPr/>
            <p:nvPr/>
          </p:nvSpPr>
          <p:spPr>
            <a:xfrm>
              <a:off x="-1" y="-1"/>
              <a:ext cx="638324" cy="638324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301" name="Shape"/>
            <p:cNvSpPr/>
            <p:nvPr/>
          </p:nvSpPr>
          <p:spPr>
            <a:xfrm>
              <a:off x="250706" y="186967"/>
              <a:ext cx="375259" cy="4183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22"/>
                  </a:moveTo>
                  <a:lnTo>
                    <a:pt x="8867" y="0"/>
                  </a:lnTo>
                  <a:lnTo>
                    <a:pt x="1873" y="1400"/>
                  </a:lnTo>
                  <a:lnTo>
                    <a:pt x="0" y="7647"/>
                  </a:lnTo>
                  <a:lnTo>
                    <a:pt x="2269" y="9825"/>
                  </a:lnTo>
                  <a:lnTo>
                    <a:pt x="1208" y="11840"/>
                  </a:lnTo>
                  <a:lnTo>
                    <a:pt x="12014" y="21600"/>
                  </a:lnTo>
                  <a:cubicBezTo>
                    <a:pt x="14556" y="20498"/>
                    <a:pt x="16779" y="18883"/>
                    <a:pt x="18507" y="16881"/>
                  </a:cubicBezTo>
                  <a:cubicBezTo>
                    <a:pt x="19912" y="15253"/>
                    <a:pt x="20962" y="13400"/>
                    <a:pt x="21600" y="11422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302" name="Shape"/>
            <p:cNvSpPr/>
            <p:nvPr/>
          </p:nvSpPr>
          <p:spPr>
            <a:xfrm>
              <a:off x="249169" y="185319"/>
              <a:ext cx="165506" cy="254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307" name="Group"/>
          <p:cNvGrpSpPr/>
          <p:nvPr/>
        </p:nvGrpSpPr>
        <p:grpSpPr>
          <a:xfrm>
            <a:off x="20936272" y="7816116"/>
            <a:ext cx="638324" cy="638324"/>
            <a:chOff x="0" y="0"/>
            <a:chExt cx="638322" cy="638322"/>
          </a:xfrm>
        </p:grpSpPr>
        <p:sp>
          <p:nvSpPr>
            <p:cNvPr id="304" name="Circle"/>
            <p:cNvSpPr/>
            <p:nvPr/>
          </p:nvSpPr>
          <p:spPr>
            <a:xfrm>
              <a:off x="-1" y="-1"/>
              <a:ext cx="638324" cy="638324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305" name="Shape"/>
            <p:cNvSpPr/>
            <p:nvPr/>
          </p:nvSpPr>
          <p:spPr>
            <a:xfrm>
              <a:off x="260785" y="204659"/>
              <a:ext cx="355679" cy="4028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382"/>
                  </a:moveTo>
                  <a:lnTo>
                    <a:pt x="7476" y="0"/>
                  </a:lnTo>
                  <a:lnTo>
                    <a:pt x="1839" y="423"/>
                  </a:lnTo>
                  <a:lnTo>
                    <a:pt x="0" y="11189"/>
                  </a:lnTo>
                  <a:lnTo>
                    <a:pt x="11813" y="21600"/>
                  </a:lnTo>
                  <a:cubicBezTo>
                    <a:pt x="14171" y="20625"/>
                    <a:pt x="16281" y="19239"/>
                    <a:pt x="18017" y="17525"/>
                  </a:cubicBezTo>
                  <a:cubicBezTo>
                    <a:pt x="19549" y="16013"/>
                    <a:pt x="20762" y="14271"/>
                    <a:pt x="21600" y="12382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306" name="Shape"/>
            <p:cNvSpPr/>
            <p:nvPr/>
          </p:nvSpPr>
          <p:spPr>
            <a:xfrm>
              <a:off x="242235" y="183936"/>
              <a:ext cx="166446" cy="2576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313" name="Group"/>
          <p:cNvGrpSpPr/>
          <p:nvPr/>
        </p:nvGrpSpPr>
        <p:grpSpPr>
          <a:xfrm>
            <a:off x="1624409" y="7816116"/>
            <a:ext cx="3041651" cy="3811793"/>
            <a:chOff x="0" y="0"/>
            <a:chExt cx="3041650" cy="3811791"/>
          </a:xfrm>
        </p:grpSpPr>
        <p:grpSp>
          <p:nvGrpSpPr>
            <p:cNvPr id="311" name="Group"/>
            <p:cNvGrpSpPr/>
            <p:nvPr/>
          </p:nvGrpSpPr>
          <p:grpSpPr>
            <a:xfrm>
              <a:off x="1227063" y="0"/>
              <a:ext cx="638324" cy="638323"/>
              <a:chOff x="0" y="0"/>
              <a:chExt cx="638322" cy="638322"/>
            </a:xfrm>
          </p:grpSpPr>
          <p:sp>
            <p:nvSpPr>
              <p:cNvPr id="308" name="Circle"/>
              <p:cNvSpPr/>
              <p:nvPr/>
            </p:nvSpPr>
            <p:spPr>
              <a:xfrm>
                <a:off x="-1" y="-1"/>
                <a:ext cx="638324" cy="638324"/>
              </a:xfrm>
              <a:prstGeom prst="ellipse">
                <a:avLst/>
              </a:pr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309" name="Shape"/>
              <p:cNvSpPr/>
              <p:nvPr/>
            </p:nvSpPr>
            <p:spPr>
              <a:xfrm>
                <a:off x="268685" y="188018"/>
                <a:ext cx="343686" cy="41071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310" name="Shape"/>
              <p:cNvSpPr/>
              <p:nvPr/>
            </p:nvSpPr>
            <p:spPr>
              <a:xfrm>
                <a:off x="266896" y="187310"/>
                <a:ext cx="91764" cy="2509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F6F6F6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sp>
          <p:nvSpPr>
            <p:cNvPr id="312" name="Shape"/>
            <p:cNvSpPr/>
            <p:nvPr/>
          </p:nvSpPr>
          <p:spPr>
            <a:xfrm>
              <a:off x="0" y="255791"/>
              <a:ext cx="3041651" cy="3556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99" extrusionOk="0">
                  <a:moveTo>
                    <a:pt x="1451" y="0"/>
                  </a:moveTo>
                  <a:cubicBezTo>
                    <a:pt x="1025" y="0"/>
                    <a:pt x="770" y="-1"/>
                    <a:pt x="600" y="60"/>
                  </a:cubicBezTo>
                  <a:cubicBezTo>
                    <a:pt x="354" y="136"/>
                    <a:pt x="160" y="301"/>
                    <a:pt x="70" y="511"/>
                  </a:cubicBezTo>
                  <a:cubicBezTo>
                    <a:pt x="-1" y="656"/>
                    <a:pt x="0" y="877"/>
                    <a:pt x="0" y="1241"/>
                  </a:cubicBezTo>
                  <a:lnTo>
                    <a:pt x="0" y="20355"/>
                  </a:lnTo>
                  <a:cubicBezTo>
                    <a:pt x="0" y="20719"/>
                    <a:pt x="-1" y="20940"/>
                    <a:pt x="70" y="21086"/>
                  </a:cubicBezTo>
                  <a:cubicBezTo>
                    <a:pt x="160" y="21296"/>
                    <a:pt x="354" y="21460"/>
                    <a:pt x="600" y="21536"/>
                  </a:cubicBezTo>
                  <a:cubicBezTo>
                    <a:pt x="770" y="21597"/>
                    <a:pt x="1025" y="21599"/>
                    <a:pt x="1451" y="21599"/>
                  </a:cubicBezTo>
                  <a:lnTo>
                    <a:pt x="20147" y="21599"/>
                  </a:lnTo>
                  <a:cubicBezTo>
                    <a:pt x="20573" y="21599"/>
                    <a:pt x="20830" y="21597"/>
                    <a:pt x="21001" y="21536"/>
                  </a:cubicBezTo>
                  <a:cubicBezTo>
                    <a:pt x="21246" y="21460"/>
                    <a:pt x="21438" y="21296"/>
                    <a:pt x="21528" y="21086"/>
                  </a:cubicBezTo>
                  <a:cubicBezTo>
                    <a:pt x="21599" y="20940"/>
                    <a:pt x="21598" y="20719"/>
                    <a:pt x="21598" y="20355"/>
                  </a:cubicBezTo>
                  <a:lnTo>
                    <a:pt x="21598" y="1241"/>
                  </a:lnTo>
                  <a:cubicBezTo>
                    <a:pt x="21598" y="877"/>
                    <a:pt x="21599" y="656"/>
                    <a:pt x="21528" y="511"/>
                  </a:cubicBezTo>
                  <a:cubicBezTo>
                    <a:pt x="21438" y="301"/>
                    <a:pt x="21246" y="136"/>
                    <a:pt x="21001" y="60"/>
                  </a:cubicBezTo>
                  <a:cubicBezTo>
                    <a:pt x="20830" y="-1"/>
                    <a:pt x="20573" y="0"/>
                    <a:pt x="20147" y="0"/>
                  </a:cubicBezTo>
                  <a:lnTo>
                    <a:pt x="13947" y="0"/>
                  </a:lnTo>
                  <a:cubicBezTo>
                    <a:pt x="13992" y="257"/>
                    <a:pt x="13993" y="516"/>
                    <a:pt x="13947" y="773"/>
                  </a:cubicBezTo>
                  <a:lnTo>
                    <a:pt x="20076" y="773"/>
                  </a:lnTo>
                  <a:cubicBezTo>
                    <a:pt x="20261" y="773"/>
                    <a:pt x="20369" y="774"/>
                    <a:pt x="20443" y="800"/>
                  </a:cubicBezTo>
                  <a:cubicBezTo>
                    <a:pt x="20549" y="833"/>
                    <a:pt x="20632" y="904"/>
                    <a:pt x="20671" y="995"/>
                  </a:cubicBezTo>
                  <a:cubicBezTo>
                    <a:pt x="20702" y="1058"/>
                    <a:pt x="20702" y="1154"/>
                    <a:pt x="20702" y="1311"/>
                  </a:cubicBezTo>
                  <a:lnTo>
                    <a:pt x="20702" y="20276"/>
                  </a:lnTo>
                  <a:cubicBezTo>
                    <a:pt x="20702" y="20433"/>
                    <a:pt x="20702" y="20528"/>
                    <a:pt x="20671" y="20591"/>
                  </a:cubicBezTo>
                  <a:cubicBezTo>
                    <a:pt x="20633" y="20682"/>
                    <a:pt x="20549" y="20754"/>
                    <a:pt x="20443" y="20787"/>
                  </a:cubicBezTo>
                  <a:cubicBezTo>
                    <a:pt x="20369" y="20813"/>
                    <a:pt x="20261" y="20813"/>
                    <a:pt x="20076" y="20813"/>
                  </a:cubicBezTo>
                  <a:lnTo>
                    <a:pt x="1547" y="20813"/>
                  </a:lnTo>
                  <a:cubicBezTo>
                    <a:pt x="1363" y="20813"/>
                    <a:pt x="1254" y="20813"/>
                    <a:pt x="1181" y="20787"/>
                  </a:cubicBezTo>
                  <a:cubicBezTo>
                    <a:pt x="1074" y="20754"/>
                    <a:pt x="991" y="20682"/>
                    <a:pt x="952" y="20591"/>
                  </a:cubicBezTo>
                  <a:cubicBezTo>
                    <a:pt x="921" y="20528"/>
                    <a:pt x="921" y="20433"/>
                    <a:pt x="921" y="20276"/>
                  </a:cubicBezTo>
                  <a:lnTo>
                    <a:pt x="921" y="1311"/>
                  </a:lnTo>
                  <a:cubicBezTo>
                    <a:pt x="921" y="1154"/>
                    <a:pt x="921" y="1058"/>
                    <a:pt x="952" y="995"/>
                  </a:cubicBezTo>
                  <a:cubicBezTo>
                    <a:pt x="991" y="904"/>
                    <a:pt x="1074" y="833"/>
                    <a:pt x="1181" y="800"/>
                  </a:cubicBezTo>
                  <a:cubicBezTo>
                    <a:pt x="1254" y="774"/>
                    <a:pt x="1363" y="773"/>
                    <a:pt x="1547" y="773"/>
                  </a:cubicBezTo>
                  <a:lnTo>
                    <a:pt x="8012" y="773"/>
                  </a:lnTo>
                  <a:cubicBezTo>
                    <a:pt x="7966" y="516"/>
                    <a:pt x="7966" y="257"/>
                    <a:pt x="8012" y="0"/>
                  </a:cubicBezTo>
                  <a:lnTo>
                    <a:pt x="1451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sp>
        <p:nvSpPr>
          <p:cNvPr id="314" name="Shape"/>
          <p:cNvSpPr/>
          <p:nvPr/>
        </p:nvSpPr>
        <p:spPr>
          <a:xfrm>
            <a:off x="5241369" y="8071908"/>
            <a:ext cx="3041651" cy="355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599" extrusionOk="0">
                <a:moveTo>
                  <a:pt x="1451" y="0"/>
                </a:moveTo>
                <a:cubicBezTo>
                  <a:pt x="1025" y="0"/>
                  <a:pt x="770" y="-1"/>
                  <a:pt x="600" y="60"/>
                </a:cubicBezTo>
                <a:cubicBezTo>
                  <a:pt x="354" y="136"/>
                  <a:pt x="160" y="301"/>
                  <a:pt x="70" y="511"/>
                </a:cubicBezTo>
                <a:cubicBezTo>
                  <a:pt x="-1" y="656"/>
                  <a:pt x="0" y="877"/>
                  <a:pt x="0" y="1241"/>
                </a:cubicBezTo>
                <a:lnTo>
                  <a:pt x="0" y="20355"/>
                </a:lnTo>
                <a:cubicBezTo>
                  <a:pt x="0" y="20719"/>
                  <a:pt x="-1" y="20940"/>
                  <a:pt x="70" y="21086"/>
                </a:cubicBezTo>
                <a:cubicBezTo>
                  <a:pt x="160" y="21296"/>
                  <a:pt x="354" y="21460"/>
                  <a:pt x="600" y="21536"/>
                </a:cubicBezTo>
                <a:cubicBezTo>
                  <a:pt x="770" y="21597"/>
                  <a:pt x="1025" y="21599"/>
                  <a:pt x="1451" y="21599"/>
                </a:cubicBezTo>
                <a:lnTo>
                  <a:pt x="20147" y="21599"/>
                </a:lnTo>
                <a:cubicBezTo>
                  <a:pt x="20573" y="21599"/>
                  <a:pt x="20830" y="21597"/>
                  <a:pt x="21001" y="21536"/>
                </a:cubicBezTo>
                <a:cubicBezTo>
                  <a:pt x="21246" y="21460"/>
                  <a:pt x="21438" y="21296"/>
                  <a:pt x="21528" y="21086"/>
                </a:cubicBezTo>
                <a:cubicBezTo>
                  <a:pt x="21599" y="20940"/>
                  <a:pt x="21598" y="20719"/>
                  <a:pt x="21598" y="20355"/>
                </a:cubicBezTo>
                <a:lnTo>
                  <a:pt x="21598" y="1241"/>
                </a:lnTo>
                <a:cubicBezTo>
                  <a:pt x="21598" y="877"/>
                  <a:pt x="21599" y="656"/>
                  <a:pt x="21528" y="511"/>
                </a:cubicBezTo>
                <a:cubicBezTo>
                  <a:pt x="21438" y="301"/>
                  <a:pt x="21246" y="136"/>
                  <a:pt x="21001" y="60"/>
                </a:cubicBezTo>
                <a:cubicBezTo>
                  <a:pt x="20830" y="-1"/>
                  <a:pt x="20573" y="0"/>
                  <a:pt x="20147" y="0"/>
                </a:cubicBezTo>
                <a:lnTo>
                  <a:pt x="13947" y="0"/>
                </a:lnTo>
                <a:cubicBezTo>
                  <a:pt x="13992" y="257"/>
                  <a:pt x="13993" y="516"/>
                  <a:pt x="13947" y="773"/>
                </a:cubicBezTo>
                <a:lnTo>
                  <a:pt x="20076" y="773"/>
                </a:lnTo>
                <a:cubicBezTo>
                  <a:pt x="20261" y="773"/>
                  <a:pt x="20369" y="774"/>
                  <a:pt x="20443" y="800"/>
                </a:cubicBezTo>
                <a:cubicBezTo>
                  <a:pt x="20549" y="833"/>
                  <a:pt x="20632" y="904"/>
                  <a:pt x="20671" y="995"/>
                </a:cubicBezTo>
                <a:cubicBezTo>
                  <a:pt x="20702" y="1058"/>
                  <a:pt x="20702" y="1154"/>
                  <a:pt x="20702" y="1311"/>
                </a:cubicBezTo>
                <a:lnTo>
                  <a:pt x="20702" y="20276"/>
                </a:lnTo>
                <a:cubicBezTo>
                  <a:pt x="20702" y="20433"/>
                  <a:pt x="20702" y="20528"/>
                  <a:pt x="20671" y="20591"/>
                </a:cubicBezTo>
                <a:cubicBezTo>
                  <a:pt x="20633" y="20682"/>
                  <a:pt x="20549" y="20754"/>
                  <a:pt x="20443" y="20787"/>
                </a:cubicBezTo>
                <a:cubicBezTo>
                  <a:pt x="20369" y="20813"/>
                  <a:pt x="20261" y="20813"/>
                  <a:pt x="20076" y="20813"/>
                </a:cubicBezTo>
                <a:lnTo>
                  <a:pt x="1547" y="20813"/>
                </a:lnTo>
                <a:cubicBezTo>
                  <a:pt x="1363" y="20813"/>
                  <a:pt x="1254" y="20813"/>
                  <a:pt x="1181" y="20787"/>
                </a:cubicBezTo>
                <a:cubicBezTo>
                  <a:pt x="1074" y="20754"/>
                  <a:pt x="991" y="20682"/>
                  <a:pt x="952" y="20591"/>
                </a:cubicBezTo>
                <a:cubicBezTo>
                  <a:pt x="921" y="20528"/>
                  <a:pt x="921" y="20433"/>
                  <a:pt x="921" y="20276"/>
                </a:cubicBezTo>
                <a:lnTo>
                  <a:pt x="921" y="1311"/>
                </a:lnTo>
                <a:cubicBezTo>
                  <a:pt x="921" y="1154"/>
                  <a:pt x="921" y="1058"/>
                  <a:pt x="952" y="995"/>
                </a:cubicBezTo>
                <a:cubicBezTo>
                  <a:pt x="991" y="904"/>
                  <a:pt x="1074" y="833"/>
                  <a:pt x="1181" y="800"/>
                </a:cubicBezTo>
                <a:cubicBezTo>
                  <a:pt x="1254" y="774"/>
                  <a:pt x="1363" y="773"/>
                  <a:pt x="1547" y="773"/>
                </a:cubicBezTo>
                <a:lnTo>
                  <a:pt x="8012" y="773"/>
                </a:lnTo>
                <a:cubicBezTo>
                  <a:pt x="7966" y="516"/>
                  <a:pt x="7966" y="257"/>
                  <a:pt x="8012" y="0"/>
                </a:cubicBezTo>
                <a:lnTo>
                  <a:pt x="1451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15" name="Shape"/>
          <p:cNvSpPr/>
          <p:nvPr/>
        </p:nvSpPr>
        <p:spPr>
          <a:xfrm>
            <a:off x="8858329" y="8071908"/>
            <a:ext cx="3041651" cy="355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599" extrusionOk="0">
                <a:moveTo>
                  <a:pt x="1451" y="0"/>
                </a:moveTo>
                <a:cubicBezTo>
                  <a:pt x="1025" y="0"/>
                  <a:pt x="770" y="-1"/>
                  <a:pt x="600" y="60"/>
                </a:cubicBezTo>
                <a:cubicBezTo>
                  <a:pt x="354" y="136"/>
                  <a:pt x="160" y="301"/>
                  <a:pt x="70" y="511"/>
                </a:cubicBezTo>
                <a:cubicBezTo>
                  <a:pt x="-1" y="656"/>
                  <a:pt x="0" y="877"/>
                  <a:pt x="0" y="1241"/>
                </a:cubicBezTo>
                <a:lnTo>
                  <a:pt x="0" y="20355"/>
                </a:lnTo>
                <a:cubicBezTo>
                  <a:pt x="0" y="20719"/>
                  <a:pt x="-1" y="20940"/>
                  <a:pt x="70" y="21086"/>
                </a:cubicBezTo>
                <a:cubicBezTo>
                  <a:pt x="160" y="21296"/>
                  <a:pt x="354" y="21460"/>
                  <a:pt x="600" y="21536"/>
                </a:cubicBezTo>
                <a:cubicBezTo>
                  <a:pt x="770" y="21597"/>
                  <a:pt x="1025" y="21599"/>
                  <a:pt x="1451" y="21599"/>
                </a:cubicBezTo>
                <a:lnTo>
                  <a:pt x="20147" y="21599"/>
                </a:lnTo>
                <a:cubicBezTo>
                  <a:pt x="20573" y="21599"/>
                  <a:pt x="20830" y="21597"/>
                  <a:pt x="21001" y="21536"/>
                </a:cubicBezTo>
                <a:cubicBezTo>
                  <a:pt x="21246" y="21460"/>
                  <a:pt x="21438" y="21296"/>
                  <a:pt x="21528" y="21086"/>
                </a:cubicBezTo>
                <a:cubicBezTo>
                  <a:pt x="21599" y="20940"/>
                  <a:pt x="21598" y="20719"/>
                  <a:pt x="21598" y="20355"/>
                </a:cubicBezTo>
                <a:lnTo>
                  <a:pt x="21598" y="1241"/>
                </a:lnTo>
                <a:cubicBezTo>
                  <a:pt x="21598" y="877"/>
                  <a:pt x="21599" y="656"/>
                  <a:pt x="21528" y="511"/>
                </a:cubicBezTo>
                <a:cubicBezTo>
                  <a:pt x="21438" y="301"/>
                  <a:pt x="21246" y="136"/>
                  <a:pt x="21001" y="60"/>
                </a:cubicBezTo>
                <a:cubicBezTo>
                  <a:pt x="20830" y="-1"/>
                  <a:pt x="20573" y="0"/>
                  <a:pt x="20147" y="0"/>
                </a:cubicBezTo>
                <a:lnTo>
                  <a:pt x="13947" y="0"/>
                </a:lnTo>
                <a:cubicBezTo>
                  <a:pt x="13992" y="257"/>
                  <a:pt x="13993" y="516"/>
                  <a:pt x="13947" y="773"/>
                </a:cubicBezTo>
                <a:lnTo>
                  <a:pt x="20076" y="773"/>
                </a:lnTo>
                <a:cubicBezTo>
                  <a:pt x="20261" y="773"/>
                  <a:pt x="20369" y="774"/>
                  <a:pt x="20443" y="800"/>
                </a:cubicBezTo>
                <a:cubicBezTo>
                  <a:pt x="20549" y="833"/>
                  <a:pt x="20632" y="904"/>
                  <a:pt x="20671" y="995"/>
                </a:cubicBezTo>
                <a:cubicBezTo>
                  <a:pt x="20702" y="1058"/>
                  <a:pt x="20702" y="1154"/>
                  <a:pt x="20702" y="1311"/>
                </a:cubicBezTo>
                <a:lnTo>
                  <a:pt x="20702" y="20276"/>
                </a:lnTo>
                <a:cubicBezTo>
                  <a:pt x="20702" y="20433"/>
                  <a:pt x="20702" y="20528"/>
                  <a:pt x="20671" y="20591"/>
                </a:cubicBezTo>
                <a:cubicBezTo>
                  <a:pt x="20633" y="20682"/>
                  <a:pt x="20549" y="20754"/>
                  <a:pt x="20443" y="20787"/>
                </a:cubicBezTo>
                <a:cubicBezTo>
                  <a:pt x="20369" y="20813"/>
                  <a:pt x="20261" y="20813"/>
                  <a:pt x="20076" y="20813"/>
                </a:cubicBezTo>
                <a:lnTo>
                  <a:pt x="1547" y="20813"/>
                </a:lnTo>
                <a:cubicBezTo>
                  <a:pt x="1363" y="20813"/>
                  <a:pt x="1254" y="20813"/>
                  <a:pt x="1181" y="20787"/>
                </a:cubicBezTo>
                <a:cubicBezTo>
                  <a:pt x="1074" y="20754"/>
                  <a:pt x="991" y="20682"/>
                  <a:pt x="952" y="20591"/>
                </a:cubicBezTo>
                <a:cubicBezTo>
                  <a:pt x="921" y="20528"/>
                  <a:pt x="921" y="20433"/>
                  <a:pt x="921" y="20276"/>
                </a:cubicBezTo>
                <a:lnTo>
                  <a:pt x="921" y="1311"/>
                </a:lnTo>
                <a:cubicBezTo>
                  <a:pt x="921" y="1154"/>
                  <a:pt x="921" y="1058"/>
                  <a:pt x="952" y="995"/>
                </a:cubicBezTo>
                <a:cubicBezTo>
                  <a:pt x="991" y="904"/>
                  <a:pt x="1074" y="833"/>
                  <a:pt x="1181" y="800"/>
                </a:cubicBezTo>
                <a:cubicBezTo>
                  <a:pt x="1254" y="774"/>
                  <a:pt x="1363" y="773"/>
                  <a:pt x="1547" y="773"/>
                </a:cubicBezTo>
                <a:lnTo>
                  <a:pt x="8012" y="773"/>
                </a:lnTo>
                <a:cubicBezTo>
                  <a:pt x="7966" y="516"/>
                  <a:pt x="7966" y="257"/>
                  <a:pt x="8012" y="0"/>
                </a:cubicBezTo>
                <a:lnTo>
                  <a:pt x="1451" y="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16" name="Shape"/>
          <p:cNvSpPr/>
          <p:nvPr/>
        </p:nvSpPr>
        <p:spPr>
          <a:xfrm>
            <a:off x="12475289" y="8071908"/>
            <a:ext cx="3041651" cy="355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599" extrusionOk="0">
                <a:moveTo>
                  <a:pt x="1451" y="0"/>
                </a:moveTo>
                <a:cubicBezTo>
                  <a:pt x="1025" y="0"/>
                  <a:pt x="770" y="-1"/>
                  <a:pt x="600" y="60"/>
                </a:cubicBezTo>
                <a:cubicBezTo>
                  <a:pt x="354" y="136"/>
                  <a:pt x="160" y="301"/>
                  <a:pt x="70" y="511"/>
                </a:cubicBezTo>
                <a:cubicBezTo>
                  <a:pt x="-1" y="656"/>
                  <a:pt x="0" y="877"/>
                  <a:pt x="0" y="1241"/>
                </a:cubicBezTo>
                <a:lnTo>
                  <a:pt x="0" y="20355"/>
                </a:lnTo>
                <a:cubicBezTo>
                  <a:pt x="0" y="20719"/>
                  <a:pt x="-1" y="20940"/>
                  <a:pt x="70" y="21086"/>
                </a:cubicBezTo>
                <a:cubicBezTo>
                  <a:pt x="160" y="21296"/>
                  <a:pt x="354" y="21460"/>
                  <a:pt x="600" y="21536"/>
                </a:cubicBezTo>
                <a:cubicBezTo>
                  <a:pt x="770" y="21597"/>
                  <a:pt x="1025" y="21599"/>
                  <a:pt x="1451" y="21599"/>
                </a:cubicBezTo>
                <a:lnTo>
                  <a:pt x="20147" y="21599"/>
                </a:lnTo>
                <a:cubicBezTo>
                  <a:pt x="20573" y="21599"/>
                  <a:pt x="20830" y="21597"/>
                  <a:pt x="21001" y="21536"/>
                </a:cubicBezTo>
                <a:cubicBezTo>
                  <a:pt x="21246" y="21460"/>
                  <a:pt x="21438" y="21296"/>
                  <a:pt x="21528" y="21086"/>
                </a:cubicBezTo>
                <a:cubicBezTo>
                  <a:pt x="21599" y="20940"/>
                  <a:pt x="21598" y="20719"/>
                  <a:pt x="21598" y="20355"/>
                </a:cubicBezTo>
                <a:lnTo>
                  <a:pt x="21598" y="1241"/>
                </a:lnTo>
                <a:cubicBezTo>
                  <a:pt x="21598" y="877"/>
                  <a:pt x="21599" y="656"/>
                  <a:pt x="21528" y="511"/>
                </a:cubicBezTo>
                <a:cubicBezTo>
                  <a:pt x="21438" y="301"/>
                  <a:pt x="21246" y="136"/>
                  <a:pt x="21001" y="60"/>
                </a:cubicBezTo>
                <a:cubicBezTo>
                  <a:pt x="20830" y="-1"/>
                  <a:pt x="20573" y="0"/>
                  <a:pt x="20147" y="0"/>
                </a:cubicBezTo>
                <a:lnTo>
                  <a:pt x="13947" y="0"/>
                </a:lnTo>
                <a:cubicBezTo>
                  <a:pt x="13992" y="257"/>
                  <a:pt x="13993" y="516"/>
                  <a:pt x="13947" y="773"/>
                </a:cubicBezTo>
                <a:lnTo>
                  <a:pt x="20076" y="773"/>
                </a:lnTo>
                <a:cubicBezTo>
                  <a:pt x="20261" y="773"/>
                  <a:pt x="20369" y="774"/>
                  <a:pt x="20443" y="800"/>
                </a:cubicBezTo>
                <a:cubicBezTo>
                  <a:pt x="20549" y="833"/>
                  <a:pt x="20632" y="904"/>
                  <a:pt x="20671" y="995"/>
                </a:cubicBezTo>
                <a:cubicBezTo>
                  <a:pt x="20702" y="1058"/>
                  <a:pt x="20702" y="1154"/>
                  <a:pt x="20702" y="1311"/>
                </a:cubicBezTo>
                <a:lnTo>
                  <a:pt x="20702" y="20276"/>
                </a:lnTo>
                <a:cubicBezTo>
                  <a:pt x="20702" y="20433"/>
                  <a:pt x="20702" y="20528"/>
                  <a:pt x="20671" y="20591"/>
                </a:cubicBezTo>
                <a:cubicBezTo>
                  <a:pt x="20633" y="20682"/>
                  <a:pt x="20549" y="20754"/>
                  <a:pt x="20443" y="20787"/>
                </a:cubicBezTo>
                <a:cubicBezTo>
                  <a:pt x="20369" y="20813"/>
                  <a:pt x="20261" y="20813"/>
                  <a:pt x="20076" y="20813"/>
                </a:cubicBezTo>
                <a:lnTo>
                  <a:pt x="1547" y="20813"/>
                </a:lnTo>
                <a:cubicBezTo>
                  <a:pt x="1363" y="20813"/>
                  <a:pt x="1254" y="20813"/>
                  <a:pt x="1181" y="20787"/>
                </a:cubicBezTo>
                <a:cubicBezTo>
                  <a:pt x="1074" y="20754"/>
                  <a:pt x="991" y="20682"/>
                  <a:pt x="952" y="20591"/>
                </a:cubicBezTo>
                <a:cubicBezTo>
                  <a:pt x="921" y="20528"/>
                  <a:pt x="921" y="20433"/>
                  <a:pt x="921" y="20276"/>
                </a:cubicBezTo>
                <a:lnTo>
                  <a:pt x="921" y="1311"/>
                </a:lnTo>
                <a:cubicBezTo>
                  <a:pt x="921" y="1154"/>
                  <a:pt x="921" y="1058"/>
                  <a:pt x="952" y="995"/>
                </a:cubicBezTo>
                <a:cubicBezTo>
                  <a:pt x="991" y="904"/>
                  <a:pt x="1074" y="833"/>
                  <a:pt x="1181" y="800"/>
                </a:cubicBezTo>
                <a:cubicBezTo>
                  <a:pt x="1254" y="774"/>
                  <a:pt x="1363" y="773"/>
                  <a:pt x="1547" y="773"/>
                </a:cubicBezTo>
                <a:lnTo>
                  <a:pt x="8012" y="773"/>
                </a:lnTo>
                <a:cubicBezTo>
                  <a:pt x="7966" y="516"/>
                  <a:pt x="7966" y="257"/>
                  <a:pt x="8012" y="0"/>
                </a:cubicBezTo>
                <a:lnTo>
                  <a:pt x="1451" y="0"/>
                </a:lnTo>
                <a:close/>
              </a:path>
            </a:pathLst>
          </a:custGeom>
          <a:solidFill>
            <a:srgbClr val="53535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17" name="Shape"/>
          <p:cNvSpPr/>
          <p:nvPr/>
        </p:nvSpPr>
        <p:spPr>
          <a:xfrm>
            <a:off x="16092248" y="8071908"/>
            <a:ext cx="3041651" cy="355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599" extrusionOk="0">
                <a:moveTo>
                  <a:pt x="1451" y="0"/>
                </a:moveTo>
                <a:cubicBezTo>
                  <a:pt x="1025" y="0"/>
                  <a:pt x="770" y="-1"/>
                  <a:pt x="600" y="60"/>
                </a:cubicBezTo>
                <a:cubicBezTo>
                  <a:pt x="354" y="136"/>
                  <a:pt x="160" y="301"/>
                  <a:pt x="70" y="511"/>
                </a:cubicBezTo>
                <a:cubicBezTo>
                  <a:pt x="-1" y="656"/>
                  <a:pt x="0" y="877"/>
                  <a:pt x="0" y="1241"/>
                </a:cubicBezTo>
                <a:lnTo>
                  <a:pt x="0" y="20355"/>
                </a:lnTo>
                <a:cubicBezTo>
                  <a:pt x="0" y="20719"/>
                  <a:pt x="-1" y="20940"/>
                  <a:pt x="70" y="21086"/>
                </a:cubicBezTo>
                <a:cubicBezTo>
                  <a:pt x="160" y="21296"/>
                  <a:pt x="354" y="21460"/>
                  <a:pt x="600" y="21536"/>
                </a:cubicBezTo>
                <a:cubicBezTo>
                  <a:pt x="770" y="21597"/>
                  <a:pt x="1025" y="21599"/>
                  <a:pt x="1451" y="21599"/>
                </a:cubicBezTo>
                <a:lnTo>
                  <a:pt x="20147" y="21599"/>
                </a:lnTo>
                <a:cubicBezTo>
                  <a:pt x="20573" y="21599"/>
                  <a:pt x="20830" y="21597"/>
                  <a:pt x="21001" y="21536"/>
                </a:cubicBezTo>
                <a:cubicBezTo>
                  <a:pt x="21246" y="21460"/>
                  <a:pt x="21438" y="21296"/>
                  <a:pt x="21528" y="21086"/>
                </a:cubicBezTo>
                <a:cubicBezTo>
                  <a:pt x="21599" y="20940"/>
                  <a:pt x="21598" y="20719"/>
                  <a:pt x="21598" y="20355"/>
                </a:cubicBezTo>
                <a:lnTo>
                  <a:pt x="21598" y="1241"/>
                </a:lnTo>
                <a:cubicBezTo>
                  <a:pt x="21598" y="877"/>
                  <a:pt x="21599" y="656"/>
                  <a:pt x="21528" y="511"/>
                </a:cubicBezTo>
                <a:cubicBezTo>
                  <a:pt x="21438" y="301"/>
                  <a:pt x="21246" y="136"/>
                  <a:pt x="21001" y="60"/>
                </a:cubicBezTo>
                <a:cubicBezTo>
                  <a:pt x="20830" y="-1"/>
                  <a:pt x="20573" y="0"/>
                  <a:pt x="20147" y="0"/>
                </a:cubicBezTo>
                <a:lnTo>
                  <a:pt x="13947" y="0"/>
                </a:lnTo>
                <a:cubicBezTo>
                  <a:pt x="13992" y="257"/>
                  <a:pt x="13993" y="516"/>
                  <a:pt x="13947" y="773"/>
                </a:cubicBezTo>
                <a:lnTo>
                  <a:pt x="20076" y="773"/>
                </a:lnTo>
                <a:cubicBezTo>
                  <a:pt x="20261" y="773"/>
                  <a:pt x="20369" y="774"/>
                  <a:pt x="20443" y="800"/>
                </a:cubicBezTo>
                <a:cubicBezTo>
                  <a:pt x="20549" y="833"/>
                  <a:pt x="20632" y="904"/>
                  <a:pt x="20671" y="995"/>
                </a:cubicBezTo>
                <a:cubicBezTo>
                  <a:pt x="20702" y="1058"/>
                  <a:pt x="20702" y="1154"/>
                  <a:pt x="20702" y="1311"/>
                </a:cubicBezTo>
                <a:lnTo>
                  <a:pt x="20702" y="20276"/>
                </a:lnTo>
                <a:cubicBezTo>
                  <a:pt x="20702" y="20433"/>
                  <a:pt x="20702" y="20528"/>
                  <a:pt x="20671" y="20591"/>
                </a:cubicBezTo>
                <a:cubicBezTo>
                  <a:pt x="20633" y="20682"/>
                  <a:pt x="20549" y="20754"/>
                  <a:pt x="20443" y="20787"/>
                </a:cubicBezTo>
                <a:cubicBezTo>
                  <a:pt x="20369" y="20813"/>
                  <a:pt x="20261" y="20813"/>
                  <a:pt x="20076" y="20813"/>
                </a:cubicBezTo>
                <a:lnTo>
                  <a:pt x="1547" y="20813"/>
                </a:lnTo>
                <a:cubicBezTo>
                  <a:pt x="1363" y="20813"/>
                  <a:pt x="1254" y="20813"/>
                  <a:pt x="1181" y="20787"/>
                </a:cubicBezTo>
                <a:cubicBezTo>
                  <a:pt x="1074" y="20754"/>
                  <a:pt x="991" y="20682"/>
                  <a:pt x="952" y="20591"/>
                </a:cubicBezTo>
                <a:cubicBezTo>
                  <a:pt x="921" y="20528"/>
                  <a:pt x="921" y="20433"/>
                  <a:pt x="921" y="20276"/>
                </a:cubicBezTo>
                <a:lnTo>
                  <a:pt x="921" y="1311"/>
                </a:lnTo>
                <a:cubicBezTo>
                  <a:pt x="921" y="1154"/>
                  <a:pt x="921" y="1058"/>
                  <a:pt x="952" y="995"/>
                </a:cubicBezTo>
                <a:cubicBezTo>
                  <a:pt x="991" y="904"/>
                  <a:pt x="1074" y="833"/>
                  <a:pt x="1181" y="800"/>
                </a:cubicBezTo>
                <a:cubicBezTo>
                  <a:pt x="1254" y="774"/>
                  <a:pt x="1363" y="773"/>
                  <a:pt x="1547" y="773"/>
                </a:cubicBezTo>
                <a:lnTo>
                  <a:pt x="8012" y="773"/>
                </a:lnTo>
                <a:cubicBezTo>
                  <a:pt x="7966" y="516"/>
                  <a:pt x="7966" y="257"/>
                  <a:pt x="8012" y="0"/>
                </a:cubicBezTo>
                <a:lnTo>
                  <a:pt x="1451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18" name="Shape"/>
          <p:cNvSpPr/>
          <p:nvPr/>
        </p:nvSpPr>
        <p:spPr>
          <a:xfrm>
            <a:off x="19709209" y="8071908"/>
            <a:ext cx="3041651" cy="3556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599" extrusionOk="0">
                <a:moveTo>
                  <a:pt x="1451" y="0"/>
                </a:moveTo>
                <a:cubicBezTo>
                  <a:pt x="1025" y="0"/>
                  <a:pt x="770" y="-1"/>
                  <a:pt x="600" y="60"/>
                </a:cubicBezTo>
                <a:cubicBezTo>
                  <a:pt x="354" y="136"/>
                  <a:pt x="160" y="301"/>
                  <a:pt x="70" y="511"/>
                </a:cubicBezTo>
                <a:cubicBezTo>
                  <a:pt x="-1" y="656"/>
                  <a:pt x="0" y="877"/>
                  <a:pt x="0" y="1241"/>
                </a:cubicBezTo>
                <a:lnTo>
                  <a:pt x="0" y="20355"/>
                </a:lnTo>
                <a:cubicBezTo>
                  <a:pt x="0" y="20719"/>
                  <a:pt x="-1" y="20940"/>
                  <a:pt x="70" y="21086"/>
                </a:cubicBezTo>
                <a:cubicBezTo>
                  <a:pt x="160" y="21296"/>
                  <a:pt x="354" y="21460"/>
                  <a:pt x="600" y="21536"/>
                </a:cubicBezTo>
                <a:cubicBezTo>
                  <a:pt x="770" y="21597"/>
                  <a:pt x="1025" y="21599"/>
                  <a:pt x="1451" y="21599"/>
                </a:cubicBezTo>
                <a:lnTo>
                  <a:pt x="20147" y="21599"/>
                </a:lnTo>
                <a:cubicBezTo>
                  <a:pt x="20573" y="21599"/>
                  <a:pt x="20830" y="21597"/>
                  <a:pt x="21001" y="21536"/>
                </a:cubicBezTo>
                <a:cubicBezTo>
                  <a:pt x="21246" y="21460"/>
                  <a:pt x="21438" y="21296"/>
                  <a:pt x="21528" y="21086"/>
                </a:cubicBezTo>
                <a:cubicBezTo>
                  <a:pt x="21599" y="20940"/>
                  <a:pt x="21598" y="20719"/>
                  <a:pt x="21598" y="20355"/>
                </a:cubicBezTo>
                <a:lnTo>
                  <a:pt x="21598" y="1241"/>
                </a:lnTo>
                <a:cubicBezTo>
                  <a:pt x="21598" y="877"/>
                  <a:pt x="21599" y="656"/>
                  <a:pt x="21528" y="511"/>
                </a:cubicBezTo>
                <a:cubicBezTo>
                  <a:pt x="21438" y="301"/>
                  <a:pt x="21246" y="136"/>
                  <a:pt x="21001" y="60"/>
                </a:cubicBezTo>
                <a:cubicBezTo>
                  <a:pt x="20830" y="-1"/>
                  <a:pt x="20573" y="0"/>
                  <a:pt x="20147" y="0"/>
                </a:cubicBezTo>
                <a:lnTo>
                  <a:pt x="13947" y="0"/>
                </a:lnTo>
                <a:cubicBezTo>
                  <a:pt x="13992" y="257"/>
                  <a:pt x="13993" y="516"/>
                  <a:pt x="13947" y="773"/>
                </a:cubicBezTo>
                <a:lnTo>
                  <a:pt x="20076" y="773"/>
                </a:lnTo>
                <a:cubicBezTo>
                  <a:pt x="20261" y="773"/>
                  <a:pt x="20369" y="774"/>
                  <a:pt x="20443" y="800"/>
                </a:cubicBezTo>
                <a:cubicBezTo>
                  <a:pt x="20549" y="833"/>
                  <a:pt x="20632" y="904"/>
                  <a:pt x="20671" y="995"/>
                </a:cubicBezTo>
                <a:cubicBezTo>
                  <a:pt x="20702" y="1058"/>
                  <a:pt x="20702" y="1154"/>
                  <a:pt x="20702" y="1311"/>
                </a:cubicBezTo>
                <a:lnTo>
                  <a:pt x="20702" y="20276"/>
                </a:lnTo>
                <a:cubicBezTo>
                  <a:pt x="20702" y="20433"/>
                  <a:pt x="20702" y="20528"/>
                  <a:pt x="20671" y="20591"/>
                </a:cubicBezTo>
                <a:cubicBezTo>
                  <a:pt x="20633" y="20682"/>
                  <a:pt x="20549" y="20754"/>
                  <a:pt x="20443" y="20787"/>
                </a:cubicBezTo>
                <a:cubicBezTo>
                  <a:pt x="20369" y="20813"/>
                  <a:pt x="20261" y="20813"/>
                  <a:pt x="20076" y="20813"/>
                </a:cubicBezTo>
                <a:lnTo>
                  <a:pt x="1547" y="20813"/>
                </a:lnTo>
                <a:cubicBezTo>
                  <a:pt x="1363" y="20813"/>
                  <a:pt x="1254" y="20813"/>
                  <a:pt x="1181" y="20787"/>
                </a:cubicBezTo>
                <a:cubicBezTo>
                  <a:pt x="1074" y="20754"/>
                  <a:pt x="991" y="20682"/>
                  <a:pt x="952" y="20591"/>
                </a:cubicBezTo>
                <a:cubicBezTo>
                  <a:pt x="921" y="20528"/>
                  <a:pt x="921" y="20433"/>
                  <a:pt x="921" y="20276"/>
                </a:cubicBezTo>
                <a:lnTo>
                  <a:pt x="921" y="1311"/>
                </a:lnTo>
                <a:cubicBezTo>
                  <a:pt x="921" y="1154"/>
                  <a:pt x="921" y="1058"/>
                  <a:pt x="952" y="995"/>
                </a:cubicBezTo>
                <a:cubicBezTo>
                  <a:pt x="991" y="904"/>
                  <a:pt x="1074" y="833"/>
                  <a:pt x="1181" y="800"/>
                </a:cubicBezTo>
                <a:cubicBezTo>
                  <a:pt x="1254" y="774"/>
                  <a:pt x="1363" y="773"/>
                  <a:pt x="1547" y="773"/>
                </a:cubicBezTo>
                <a:lnTo>
                  <a:pt x="8012" y="773"/>
                </a:lnTo>
                <a:cubicBezTo>
                  <a:pt x="7966" y="516"/>
                  <a:pt x="7966" y="257"/>
                  <a:pt x="8012" y="0"/>
                </a:cubicBezTo>
                <a:lnTo>
                  <a:pt x="1451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19" name="Graphic 33"/>
          <p:cNvSpPr/>
          <p:nvPr/>
        </p:nvSpPr>
        <p:spPr>
          <a:xfrm>
            <a:off x="4828193" y="9732224"/>
            <a:ext cx="276442" cy="2353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93" y="0"/>
                </a:moveTo>
                <a:cubicBezTo>
                  <a:pt x="499" y="0"/>
                  <a:pt x="0" y="584"/>
                  <a:pt x="0" y="1283"/>
                </a:cubicBezTo>
                <a:cubicBezTo>
                  <a:pt x="0" y="1537"/>
                  <a:pt x="86" y="1788"/>
                  <a:pt x="205" y="1978"/>
                </a:cubicBezTo>
                <a:lnTo>
                  <a:pt x="5189" y="10800"/>
                </a:lnTo>
                <a:lnTo>
                  <a:pt x="205" y="19649"/>
                </a:lnTo>
                <a:cubicBezTo>
                  <a:pt x="86" y="19839"/>
                  <a:pt x="0" y="20089"/>
                  <a:pt x="0" y="20344"/>
                </a:cubicBezTo>
                <a:cubicBezTo>
                  <a:pt x="0" y="21042"/>
                  <a:pt x="499" y="21600"/>
                  <a:pt x="1093" y="21600"/>
                </a:cubicBezTo>
                <a:lnTo>
                  <a:pt x="4325" y="21600"/>
                </a:lnTo>
                <a:cubicBezTo>
                  <a:pt x="4702" y="21600"/>
                  <a:pt x="5041" y="21382"/>
                  <a:pt x="5235" y="21039"/>
                </a:cubicBezTo>
                <a:lnTo>
                  <a:pt x="10629" y="11495"/>
                </a:lnTo>
                <a:cubicBezTo>
                  <a:pt x="10748" y="11304"/>
                  <a:pt x="10811" y="11054"/>
                  <a:pt x="10811" y="10800"/>
                </a:cubicBezTo>
                <a:cubicBezTo>
                  <a:pt x="10811" y="10546"/>
                  <a:pt x="10748" y="10296"/>
                  <a:pt x="10629" y="10105"/>
                </a:cubicBezTo>
                <a:lnTo>
                  <a:pt x="5235" y="588"/>
                </a:lnTo>
                <a:cubicBezTo>
                  <a:pt x="5041" y="245"/>
                  <a:pt x="4702" y="0"/>
                  <a:pt x="4325" y="0"/>
                </a:cubicBezTo>
                <a:lnTo>
                  <a:pt x="1093" y="0"/>
                </a:lnTo>
                <a:close/>
                <a:moveTo>
                  <a:pt x="11881" y="0"/>
                </a:moveTo>
                <a:cubicBezTo>
                  <a:pt x="11287" y="0"/>
                  <a:pt x="10811" y="584"/>
                  <a:pt x="10811" y="1283"/>
                </a:cubicBezTo>
                <a:cubicBezTo>
                  <a:pt x="10811" y="1537"/>
                  <a:pt x="10875" y="1788"/>
                  <a:pt x="10993" y="1978"/>
                </a:cubicBezTo>
                <a:lnTo>
                  <a:pt x="15978" y="10800"/>
                </a:lnTo>
                <a:lnTo>
                  <a:pt x="10993" y="19649"/>
                </a:lnTo>
                <a:cubicBezTo>
                  <a:pt x="10875" y="19839"/>
                  <a:pt x="10811" y="20089"/>
                  <a:pt x="10811" y="20344"/>
                </a:cubicBezTo>
                <a:cubicBezTo>
                  <a:pt x="10811" y="21042"/>
                  <a:pt x="11287" y="21600"/>
                  <a:pt x="11881" y="21600"/>
                </a:cubicBezTo>
                <a:lnTo>
                  <a:pt x="15113" y="21600"/>
                </a:lnTo>
                <a:cubicBezTo>
                  <a:pt x="15491" y="21600"/>
                  <a:pt x="15829" y="21382"/>
                  <a:pt x="16024" y="21039"/>
                </a:cubicBezTo>
                <a:lnTo>
                  <a:pt x="21418" y="11495"/>
                </a:lnTo>
                <a:cubicBezTo>
                  <a:pt x="21537" y="11304"/>
                  <a:pt x="21600" y="11054"/>
                  <a:pt x="21600" y="10800"/>
                </a:cubicBezTo>
                <a:cubicBezTo>
                  <a:pt x="21600" y="10546"/>
                  <a:pt x="21537" y="10296"/>
                  <a:pt x="21418" y="10105"/>
                </a:cubicBezTo>
                <a:lnTo>
                  <a:pt x="16024" y="588"/>
                </a:lnTo>
                <a:cubicBezTo>
                  <a:pt x="15829" y="245"/>
                  <a:pt x="15491" y="0"/>
                  <a:pt x="15113" y="0"/>
                </a:cubicBezTo>
                <a:lnTo>
                  <a:pt x="11881" y="0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320" name="Graphic 33"/>
          <p:cNvSpPr/>
          <p:nvPr/>
        </p:nvSpPr>
        <p:spPr>
          <a:xfrm>
            <a:off x="8419753" y="9732224"/>
            <a:ext cx="276442" cy="2353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93" y="0"/>
                </a:moveTo>
                <a:cubicBezTo>
                  <a:pt x="499" y="0"/>
                  <a:pt x="0" y="584"/>
                  <a:pt x="0" y="1283"/>
                </a:cubicBezTo>
                <a:cubicBezTo>
                  <a:pt x="0" y="1537"/>
                  <a:pt x="86" y="1788"/>
                  <a:pt x="205" y="1978"/>
                </a:cubicBezTo>
                <a:lnTo>
                  <a:pt x="5189" y="10800"/>
                </a:lnTo>
                <a:lnTo>
                  <a:pt x="205" y="19649"/>
                </a:lnTo>
                <a:cubicBezTo>
                  <a:pt x="86" y="19839"/>
                  <a:pt x="0" y="20089"/>
                  <a:pt x="0" y="20344"/>
                </a:cubicBezTo>
                <a:cubicBezTo>
                  <a:pt x="0" y="21042"/>
                  <a:pt x="499" y="21600"/>
                  <a:pt x="1093" y="21600"/>
                </a:cubicBezTo>
                <a:lnTo>
                  <a:pt x="4325" y="21600"/>
                </a:lnTo>
                <a:cubicBezTo>
                  <a:pt x="4702" y="21600"/>
                  <a:pt x="5041" y="21382"/>
                  <a:pt x="5235" y="21039"/>
                </a:cubicBezTo>
                <a:lnTo>
                  <a:pt x="10629" y="11495"/>
                </a:lnTo>
                <a:cubicBezTo>
                  <a:pt x="10748" y="11304"/>
                  <a:pt x="10811" y="11054"/>
                  <a:pt x="10811" y="10800"/>
                </a:cubicBezTo>
                <a:cubicBezTo>
                  <a:pt x="10811" y="10546"/>
                  <a:pt x="10748" y="10296"/>
                  <a:pt x="10629" y="10105"/>
                </a:cubicBezTo>
                <a:lnTo>
                  <a:pt x="5235" y="588"/>
                </a:lnTo>
                <a:cubicBezTo>
                  <a:pt x="5041" y="245"/>
                  <a:pt x="4702" y="0"/>
                  <a:pt x="4325" y="0"/>
                </a:cubicBezTo>
                <a:lnTo>
                  <a:pt x="1093" y="0"/>
                </a:lnTo>
                <a:close/>
                <a:moveTo>
                  <a:pt x="11881" y="0"/>
                </a:moveTo>
                <a:cubicBezTo>
                  <a:pt x="11287" y="0"/>
                  <a:pt x="10811" y="584"/>
                  <a:pt x="10811" y="1283"/>
                </a:cubicBezTo>
                <a:cubicBezTo>
                  <a:pt x="10811" y="1537"/>
                  <a:pt x="10875" y="1788"/>
                  <a:pt x="10993" y="1978"/>
                </a:cubicBezTo>
                <a:lnTo>
                  <a:pt x="15978" y="10800"/>
                </a:lnTo>
                <a:lnTo>
                  <a:pt x="10993" y="19649"/>
                </a:lnTo>
                <a:cubicBezTo>
                  <a:pt x="10875" y="19839"/>
                  <a:pt x="10811" y="20089"/>
                  <a:pt x="10811" y="20344"/>
                </a:cubicBezTo>
                <a:cubicBezTo>
                  <a:pt x="10811" y="21042"/>
                  <a:pt x="11287" y="21600"/>
                  <a:pt x="11881" y="21600"/>
                </a:cubicBezTo>
                <a:lnTo>
                  <a:pt x="15113" y="21600"/>
                </a:lnTo>
                <a:cubicBezTo>
                  <a:pt x="15491" y="21600"/>
                  <a:pt x="15829" y="21382"/>
                  <a:pt x="16024" y="21039"/>
                </a:cubicBezTo>
                <a:lnTo>
                  <a:pt x="21418" y="11495"/>
                </a:lnTo>
                <a:cubicBezTo>
                  <a:pt x="21537" y="11304"/>
                  <a:pt x="21600" y="11054"/>
                  <a:pt x="21600" y="10800"/>
                </a:cubicBezTo>
                <a:cubicBezTo>
                  <a:pt x="21600" y="10546"/>
                  <a:pt x="21537" y="10296"/>
                  <a:pt x="21418" y="10105"/>
                </a:cubicBezTo>
                <a:lnTo>
                  <a:pt x="16024" y="588"/>
                </a:lnTo>
                <a:cubicBezTo>
                  <a:pt x="15829" y="245"/>
                  <a:pt x="15491" y="0"/>
                  <a:pt x="15113" y="0"/>
                </a:cubicBezTo>
                <a:lnTo>
                  <a:pt x="11881" y="0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321" name="Graphic 33"/>
          <p:cNvSpPr/>
          <p:nvPr/>
        </p:nvSpPr>
        <p:spPr>
          <a:xfrm>
            <a:off x="12062114" y="9732224"/>
            <a:ext cx="276442" cy="2353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93" y="0"/>
                </a:moveTo>
                <a:cubicBezTo>
                  <a:pt x="499" y="0"/>
                  <a:pt x="0" y="584"/>
                  <a:pt x="0" y="1283"/>
                </a:cubicBezTo>
                <a:cubicBezTo>
                  <a:pt x="0" y="1537"/>
                  <a:pt x="86" y="1788"/>
                  <a:pt x="205" y="1978"/>
                </a:cubicBezTo>
                <a:lnTo>
                  <a:pt x="5189" y="10800"/>
                </a:lnTo>
                <a:lnTo>
                  <a:pt x="205" y="19649"/>
                </a:lnTo>
                <a:cubicBezTo>
                  <a:pt x="86" y="19839"/>
                  <a:pt x="0" y="20089"/>
                  <a:pt x="0" y="20344"/>
                </a:cubicBezTo>
                <a:cubicBezTo>
                  <a:pt x="0" y="21042"/>
                  <a:pt x="499" y="21600"/>
                  <a:pt x="1093" y="21600"/>
                </a:cubicBezTo>
                <a:lnTo>
                  <a:pt x="4325" y="21600"/>
                </a:lnTo>
                <a:cubicBezTo>
                  <a:pt x="4702" y="21600"/>
                  <a:pt x="5041" y="21382"/>
                  <a:pt x="5235" y="21039"/>
                </a:cubicBezTo>
                <a:lnTo>
                  <a:pt x="10629" y="11495"/>
                </a:lnTo>
                <a:cubicBezTo>
                  <a:pt x="10748" y="11304"/>
                  <a:pt x="10811" y="11054"/>
                  <a:pt x="10811" y="10800"/>
                </a:cubicBezTo>
                <a:cubicBezTo>
                  <a:pt x="10811" y="10546"/>
                  <a:pt x="10748" y="10296"/>
                  <a:pt x="10629" y="10105"/>
                </a:cubicBezTo>
                <a:lnTo>
                  <a:pt x="5235" y="588"/>
                </a:lnTo>
                <a:cubicBezTo>
                  <a:pt x="5041" y="245"/>
                  <a:pt x="4702" y="0"/>
                  <a:pt x="4325" y="0"/>
                </a:cubicBezTo>
                <a:lnTo>
                  <a:pt x="1093" y="0"/>
                </a:lnTo>
                <a:close/>
                <a:moveTo>
                  <a:pt x="11881" y="0"/>
                </a:moveTo>
                <a:cubicBezTo>
                  <a:pt x="11287" y="0"/>
                  <a:pt x="10811" y="584"/>
                  <a:pt x="10811" y="1283"/>
                </a:cubicBezTo>
                <a:cubicBezTo>
                  <a:pt x="10811" y="1537"/>
                  <a:pt x="10875" y="1788"/>
                  <a:pt x="10993" y="1978"/>
                </a:cubicBezTo>
                <a:lnTo>
                  <a:pt x="15978" y="10800"/>
                </a:lnTo>
                <a:lnTo>
                  <a:pt x="10993" y="19649"/>
                </a:lnTo>
                <a:cubicBezTo>
                  <a:pt x="10875" y="19839"/>
                  <a:pt x="10811" y="20089"/>
                  <a:pt x="10811" y="20344"/>
                </a:cubicBezTo>
                <a:cubicBezTo>
                  <a:pt x="10811" y="21042"/>
                  <a:pt x="11287" y="21600"/>
                  <a:pt x="11881" y="21600"/>
                </a:cubicBezTo>
                <a:lnTo>
                  <a:pt x="15113" y="21600"/>
                </a:lnTo>
                <a:cubicBezTo>
                  <a:pt x="15491" y="21600"/>
                  <a:pt x="15829" y="21382"/>
                  <a:pt x="16024" y="21039"/>
                </a:cubicBezTo>
                <a:lnTo>
                  <a:pt x="21418" y="11495"/>
                </a:lnTo>
                <a:cubicBezTo>
                  <a:pt x="21537" y="11304"/>
                  <a:pt x="21600" y="11054"/>
                  <a:pt x="21600" y="10800"/>
                </a:cubicBezTo>
                <a:cubicBezTo>
                  <a:pt x="21600" y="10546"/>
                  <a:pt x="21537" y="10296"/>
                  <a:pt x="21418" y="10105"/>
                </a:cubicBezTo>
                <a:lnTo>
                  <a:pt x="16024" y="588"/>
                </a:lnTo>
                <a:cubicBezTo>
                  <a:pt x="15829" y="245"/>
                  <a:pt x="15491" y="0"/>
                  <a:pt x="15113" y="0"/>
                </a:cubicBezTo>
                <a:lnTo>
                  <a:pt x="11881" y="0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322" name="Graphic 33"/>
          <p:cNvSpPr/>
          <p:nvPr/>
        </p:nvSpPr>
        <p:spPr>
          <a:xfrm>
            <a:off x="15666373" y="9732224"/>
            <a:ext cx="276443" cy="2353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93" y="0"/>
                </a:moveTo>
                <a:cubicBezTo>
                  <a:pt x="499" y="0"/>
                  <a:pt x="0" y="584"/>
                  <a:pt x="0" y="1283"/>
                </a:cubicBezTo>
                <a:cubicBezTo>
                  <a:pt x="0" y="1537"/>
                  <a:pt x="86" y="1788"/>
                  <a:pt x="205" y="1978"/>
                </a:cubicBezTo>
                <a:lnTo>
                  <a:pt x="5189" y="10800"/>
                </a:lnTo>
                <a:lnTo>
                  <a:pt x="205" y="19649"/>
                </a:lnTo>
                <a:cubicBezTo>
                  <a:pt x="86" y="19839"/>
                  <a:pt x="0" y="20089"/>
                  <a:pt x="0" y="20344"/>
                </a:cubicBezTo>
                <a:cubicBezTo>
                  <a:pt x="0" y="21042"/>
                  <a:pt x="499" y="21600"/>
                  <a:pt x="1093" y="21600"/>
                </a:cubicBezTo>
                <a:lnTo>
                  <a:pt x="4325" y="21600"/>
                </a:lnTo>
                <a:cubicBezTo>
                  <a:pt x="4702" y="21600"/>
                  <a:pt x="5041" y="21382"/>
                  <a:pt x="5235" y="21039"/>
                </a:cubicBezTo>
                <a:lnTo>
                  <a:pt x="10629" y="11495"/>
                </a:lnTo>
                <a:cubicBezTo>
                  <a:pt x="10748" y="11304"/>
                  <a:pt x="10811" y="11054"/>
                  <a:pt x="10811" y="10800"/>
                </a:cubicBezTo>
                <a:cubicBezTo>
                  <a:pt x="10811" y="10546"/>
                  <a:pt x="10748" y="10296"/>
                  <a:pt x="10629" y="10105"/>
                </a:cubicBezTo>
                <a:lnTo>
                  <a:pt x="5235" y="588"/>
                </a:lnTo>
                <a:cubicBezTo>
                  <a:pt x="5041" y="245"/>
                  <a:pt x="4702" y="0"/>
                  <a:pt x="4325" y="0"/>
                </a:cubicBezTo>
                <a:lnTo>
                  <a:pt x="1093" y="0"/>
                </a:lnTo>
                <a:close/>
                <a:moveTo>
                  <a:pt x="11881" y="0"/>
                </a:moveTo>
                <a:cubicBezTo>
                  <a:pt x="11287" y="0"/>
                  <a:pt x="10811" y="584"/>
                  <a:pt x="10811" y="1283"/>
                </a:cubicBezTo>
                <a:cubicBezTo>
                  <a:pt x="10811" y="1537"/>
                  <a:pt x="10875" y="1788"/>
                  <a:pt x="10993" y="1978"/>
                </a:cubicBezTo>
                <a:lnTo>
                  <a:pt x="15978" y="10800"/>
                </a:lnTo>
                <a:lnTo>
                  <a:pt x="10993" y="19649"/>
                </a:lnTo>
                <a:cubicBezTo>
                  <a:pt x="10875" y="19839"/>
                  <a:pt x="10811" y="20089"/>
                  <a:pt x="10811" y="20344"/>
                </a:cubicBezTo>
                <a:cubicBezTo>
                  <a:pt x="10811" y="21042"/>
                  <a:pt x="11287" y="21600"/>
                  <a:pt x="11881" y="21600"/>
                </a:cubicBezTo>
                <a:lnTo>
                  <a:pt x="15113" y="21600"/>
                </a:lnTo>
                <a:cubicBezTo>
                  <a:pt x="15491" y="21600"/>
                  <a:pt x="15829" y="21382"/>
                  <a:pt x="16024" y="21039"/>
                </a:cubicBezTo>
                <a:lnTo>
                  <a:pt x="21418" y="11495"/>
                </a:lnTo>
                <a:cubicBezTo>
                  <a:pt x="21537" y="11304"/>
                  <a:pt x="21600" y="11054"/>
                  <a:pt x="21600" y="10800"/>
                </a:cubicBezTo>
                <a:cubicBezTo>
                  <a:pt x="21600" y="10546"/>
                  <a:pt x="21537" y="10296"/>
                  <a:pt x="21418" y="10105"/>
                </a:cubicBezTo>
                <a:lnTo>
                  <a:pt x="16024" y="588"/>
                </a:lnTo>
                <a:cubicBezTo>
                  <a:pt x="15829" y="245"/>
                  <a:pt x="15491" y="0"/>
                  <a:pt x="15113" y="0"/>
                </a:cubicBezTo>
                <a:lnTo>
                  <a:pt x="11881" y="0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323" name="Graphic 33"/>
          <p:cNvSpPr/>
          <p:nvPr/>
        </p:nvSpPr>
        <p:spPr>
          <a:xfrm>
            <a:off x="19296034" y="9732224"/>
            <a:ext cx="276442" cy="2353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93" y="0"/>
                </a:moveTo>
                <a:cubicBezTo>
                  <a:pt x="499" y="0"/>
                  <a:pt x="0" y="584"/>
                  <a:pt x="0" y="1283"/>
                </a:cubicBezTo>
                <a:cubicBezTo>
                  <a:pt x="0" y="1537"/>
                  <a:pt x="86" y="1788"/>
                  <a:pt x="205" y="1978"/>
                </a:cubicBezTo>
                <a:lnTo>
                  <a:pt x="5189" y="10800"/>
                </a:lnTo>
                <a:lnTo>
                  <a:pt x="205" y="19649"/>
                </a:lnTo>
                <a:cubicBezTo>
                  <a:pt x="86" y="19839"/>
                  <a:pt x="0" y="20089"/>
                  <a:pt x="0" y="20344"/>
                </a:cubicBezTo>
                <a:cubicBezTo>
                  <a:pt x="0" y="21042"/>
                  <a:pt x="499" y="21600"/>
                  <a:pt x="1093" y="21600"/>
                </a:cubicBezTo>
                <a:lnTo>
                  <a:pt x="4325" y="21600"/>
                </a:lnTo>
                <a:cubicBezTo>
                  <a:pt x="4702" y="21600"/>
                  <a:pt x="5041" y="21382"/>
                  <a:pt x="5235" y="21039"/>
                </a:cubicBezTo>
                <a:lnTo>
                  <a:pt x="10629" y="11495"/>
                </a:lnTo>
                <a:cubicBezTo>
                  <a:pt x="10748" y="11304"/>
                  <a:pt x="10811" y="11054"/>
                  <a:pt x="10811" y="10800"/>
                </a:cubicBezTo>
                <a:cubicBezTo>
                  <a:pt x="10811" y="10546"/>
                  <a:pt x="10748" y="10296"/>
                  <a:pt x="10629" y="10105"/>
                </a:cubicBezTo>
                <a:lnTo>
                  <a:pt x="5235" y="588"/>
                </a:lnTo>
                <a:cubicBezTo>
                  <a:pt x="5041" y="245"/>
                  <a:pt x="4702" y="0"/>
                  <a:pt x="4325" y="0"/>
                </a:cubicBezTo>
                <a:lnTo>
                  <a:pt x="1093" y="0"/>
                </a:lnTo>
                <a:close/>
                <a:moveTo>
                  <a:pt x="11881" y="0"/>
                </a:moveTo>
                <a:cubicBezTo>
                  <a:pt x="11287" y="0"/>
                  <a:pt x="10811" y="584"/>
                  <a:pt x="10811" y="1283"/>
                </a:cubicBezTo>
                <a:cubicBezTo>
                  <a:pt x="10811" y="1537"/>
                  <a:pt x="10875" y="1788"/>
                  <a:pt x="10993" y="1978"/>
                </a:cubicBezTo>
                <a:lnTo>
                  <a:pt x="15978" y="10800"/>
                </a:lnTo>
                <a:lnTo>
                  <a:pt x="10993" y="19649"/>
                </a:lnTo>
                <a:cubicBezTo>
                  <a:pt x="10875" y="19839"/>
                  <a:pt x="10811" y="20089"/>
                  <a:pt x="10811" y="20344"/>
                </a:cubicBezTo>
                <a:cubicBezTo>
                  <a:pt x="10811" y="21042"/>
                  <a:pt x="11287" y="21600"/>
                  <a:pt x="11881" y="21600"/>
                </a:cubicBezTo>
                <a:lnTo>
                  <a:pt x="15113" y="21600"/>
                </a:lnTo>
                <a:cubicBezTo>
                  <a:pt x="15491" y="21600"/>
                  <a:pt x="15829" y="21382"/>
                  <a:pt x="16024" y="21039"/>
                </a:cubicBezTo>
                <a:lnTo>
                  <a:pt x="21418" y="11495"/>
                </a:lnTo>
                <a:cubicBezTo>
                  <a:pt x="21537" y="11304"/>
                  <a:pt x="21600" y="11054"/>
                  <a:pt x="21600" y="10800"/>
                </a:cubicBezTo>
                <a:cubicBezTo>
                  <a:pt x="21600" y="10546"/>
                  <a:pt x="21537" y="10296"/>
                  <a:pt x="21418" y="10105"/>
                </a:cubicBezTo>
                <a:lnTo>
                  <a:pt x="16024" y="588"/>
                </a:lnTo>
                <a:cubicBezTo>
                  <a:pt x="15829" y="245"/>
                  <a:pt x="15491" y="0"/>
                  <a:pt x="15113" y="0"/>
                </a:cubicBezTo>
                <a:lnTo>
                  <a:pt x="11881" y="0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32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49486" y="9418108"/>
            <a:ext cx="279149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Understand</a:t>
            </a:r>
          </a:p>
          <a:p>
            <a: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Objectives</a:t>
            </a:r>
          </a:p>
        </p:txBody>
      </p:sp>
      <p:sp>
        <p:nvSpPr>
          <p:cNvPr id="32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563691" y="9418108"/>
            <a:ext cx="242240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Decide on success metrics</a:t>
            </a:r>
          </a:p>
        </p:txBody>
      </p:sp>
      <p:sp>
        <p:nvSpPr>
          <p:cNvPr id="32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9167951" y="9418108"/>
            <a:ext cx="242240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Identify Stakeholders</a:t>
            </a:r>
          </a:p>
        </p:txBody>
      </p:sp>
      <p:sp>
        <p:nvSpPr>
          <p:cNvPr id="32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772211" y="9418108"/>
            <a:ext cx="242240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Choose </a:t>
            </a:r>
          </a:p>
          <a:p>
            <a: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a tool</a:t>
            </a:r>
          </a:p>
        </p:txBody>
      </p:sp>
      <p:sp>
        <p:nvSpPr>
          <p:cNvPr id="32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427271" y="9418108"/>
            <a:ext cx="2422407" cy="863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Agree on a schedule</a:t>
            </a:r>
          </a:p>
        </p:txBody>
      </p:sp>
      <p:sp>
        <p:nvSpPr>
          <p:cNvPr id="32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0006130" y="9227608"/>
            <a:ext cx="2422407" cy="1244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Track the project Performance</a:t>
            </a:r>
          </a:p>
        </p:txBody>
      </p:sp>
      <p:sp>
        <p:nvSpPr>
          <p:cNvPr id="33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592415" y="3191499"/>
            <a:ext cx="20896471" cy="276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A performance indicator or key performance indicator (KPI) is a type of performance measurement. KPIs evaluate the success of an organization or of a particular activity (such as projects, programs, products and other initiatives) in which it engages.</a:t>
            </a:r>
          </a:p>
          <a:p>
            <a: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endParaRPr>
              <a:solidFill>
                <a:schemeClr val="tx2"/>
              </a:solidFill>
            </a:endParaRPr>
          </a:p>
          <a:p>
            <a:pPr algn="l"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Often success is simply the repeated, periodic achievement of some levels of operational goal (e.g. zero defects, 10/10 customer satisfaction), and sometimes success is defined in terms of making progress toward strategic goals. Accordingly, choosing the right KPIs relies upon a good understanding of what is important to the organization. What is deemed important often depends on the department measuring the performance – e.g. the KPIs useful to finance will differ from the KPIs assigned to sales.</a:t>
            </a:r>
          </a:p>
        </p:txBody>
      </p:sp>
      <p:sp>
        <p:nvSpPr>
          <p:cNvPr id="331" name="Venn diagram"/>
          <p:cNvSpPr txBox="1"/>
          <p:nvPr/>
        </p:nvSpPr>
        <p:spPr>
          <a:xfrm>
            <a:off x="1556264" y="2008476"/>
            <a:ext cx="14883173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Key Performance Indicators for Project Management</a:t>
            </a:r>
          </a:p>
        </p:txBody>
      </p:sp>
      <p:sp>
        <p:nvSpPr>
          <p:cNvPr id="33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12399" y="6781800"/>
            <a:ext cx="11461901" cy="558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How to create key performance indicators for a project correctly?</a:t>
            </a:r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4" name="Group"/>
          <p:cNvGrpSpPr/>
          <p:nvPr/>
        </p:nvGrpSpPr>
        <p:grpSpPr>
          <a:xfrm>
            <a:off x="2315176" y="1775491"/>
            <a:ext cx="11092587" cy="10284002"/>
            <a:chOff x="0" y="-1"/>
            <a:chExt cx="11092586" cy="10284001"/>
          </a:xfrm>
        </p:grpSpPr>
        <p:sp>
          <p:nvSpPr>
            <p:cNvPr id="334" name="Shape"/>
            <p:cNvSpPr/>
            <p:nvPr/>
          </p:nvSpPr>
          <p:spPr>
            <a:xfrm rot="9224271">
              <a:off x="1824739" y="8168965"/>
              <a:ext cx="1742815" cy="7281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16949" y="1411"/>
                  </a:lnTo>
                  <a:lnTo>
                    <a:pt x="21600" y="11707"/>
                  </a:lnTo>
                  <a:lnTo>
                    <a:pt x="16949" y="21600"/>
                  </a:lnTo>
                  <a:lnTo>
                    <a:pt x="0" y="20189"/>
                  </a:lnTo>
                  <a:lnTo>
                    <a:pt x="0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35" name="Shape"/>
            <p:cNvSpPr/>
            <p:nvPr/>
          </p:nvSpPr>
          <p:spPr>
            <a:xfrm rot="1329117">
              <a:off x="7724737" y="8168965"/>
              <a:ext cx="1742815" cy="7281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16949" y="1411"/>
                  </a:lnTo>
                  <a:lnTo>
                    <a:pt x="21600" y="11707"/>
                  </a:lnTo>
                  <a:lnTo>
                    <a:pt x="16949" y="21600"/>
                  </a:lnTo>
                  <a:lnTo>
                    <a:pt x="0" y="20189"/>
                  </a:lnTo>
                  <a:lnTo>
                    <a:pt x="0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36" name="Shape"/>
            <p:cNvSpPr/>
            <p:nvPr/>
          </p:nvSpPr>
          <p:spPr>
            <a:xfrm rot="5400000">
              <a:off x="5040753" y="8152731"/>
              <a:ext cx="1133123" cy="6805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14447" y="0"/>
                  </a:lnTo>
                  <a:lnTo>
                    <a:pt x="21600" y="11016"/>
                  </a:lnTo>
                  <a:lnTo>
                    <a:pt x="14447" y="21600"/>
                  </a:lnTo>
                  <a:lnTo>
                    <a:pt x="0" y="21600"/>
                  </a:lnTo>
                  <a:lnTo>
                    <a:pt x="0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37" name="Shape"/>
            <p:cNvSpPr/>
            <p:nvPr/>
          </p:nvSpPr>
          <p:spPr>
            <a:xfrm rot="5400000">
              <a:off x="4178256" y="5696439"/>
              <a:ext cx="2893878" cy="10392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17323" y="0"/>
                  </a:lnTo>
                  <a:lnTo>
                    <a:pt x="21600" y="11016"/>
                  </a:lnTo>
                  <a:lnTo>
                    <a:pt x="17323" y="21600"/>
                  </a:lnTo>
                  <a:lnTo>
                    <a:pt x="0" y="21600"/>
                  </a:lnTo>
                  <a:lnTo>
                    <a:pt x="0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38" name="Shape"/>
            <p:cNvSpPr/>
            <p:nvPr/>
          </p:nvSpPr>
          <p:spPr>
            <a:xfrm>
              <a:off x="2565003" y="-1"/>
              <a:ext cx="6134899" cy="18943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66" extrusionOk="0">
                  <a:moveTo>
                    <a:pt x="21214" y="1"/>
                  </a:moveTo>
                  <a:lnTo>
                    <a:pt x="385" y="21"/>
                  </a:lnTo>
                  <a:cubicBezTo>
                    <a:pt x="259" y="-34"/>
                    <a:pt x="134" y="145"/>
                    <a:pt x="61" y="482"/>
                  </a:cubicBezTo>
                  <a:cubicBezTo>
                    <a:pt x="1" y="758"/>
                    <a:pt x="-16" y="1107"/>
                    <a:pt x="15" y="1428"/>
                  </a:cubicBezTo>
                  <a:lnTo>
                    <a:pt x="2434" y="21566"/>
                  </a:lnTo>
                  <a:lnTo>
                    <a:pt x="19161" y="21546"/>
                  </a:lnTo>
                  <a:lnTo>
                    <a:pt x="21556" y="1579"/>
                  </a:lnTo>
                  <a:cubicBezTo>
                    <a:pt x="21575" y="1431"/>
                    <a:pt x="21584" y="1275"/>
                    <a:pt x="21582" y="1118"/>
                  </a:cubicBezTo>
                  <a:cubicBezTo>
                    <a:pt x="21581" y="962"/>
                    <a:pt x="21568" y="805"/>
                    <a:pt x="21547" y="661"/>
                  </a:cubicBezTo>
                  <a:cubicBezTo>
                    <a:pt x="21485" y="249"/>
                    <a:pt x="21355" y="-10"/>
                    <a:pt x="21214" y="1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39" name="Shape"/>
            <p:cNvSpPr/>
            <p:nvPr/>
          </p:nvSpPr>
          <p:spPr>
            <a:xfrm>
              <a:off x="3300115" y="2003354"/>
              <a:ext cx="4667213" cy="18925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3405" y="21600"/>
                  </a:lnTo>
                  <a:lnTo>
                    <a:pt x="18197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40" name="Shape"/>
            <p:cNvSpPr/>
            <p:nvPr/>
          </p:nvSpPr>
          <p:spPr>
            <a:xfrm>
              <a:off x="4078042" y="4007729"/>
              <a:ext cx="3109263" cy="26425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5038" y="15170"/>
                  </a:lnTo>
                  <a:lnTo>
                    <a:pt x="5016" y="20746"/>
                  </a:lnTo>
                  <a:cubicBezTo>
                    <a:pt x="5008" y="20948"/>
                    <a:pt x="5065" y="21145"/>
                    <a:pt x="5174" y="21300"/>
                  </a:cubicBezTo>
                  <a:cubicBezTo>
                    <a:pt x="5295" y="21473"/>
                    <a:pt x="5471" y="21580"/>
                    <a:pt x="5661" y="21594"/>
                  </a:cubicBezTo>
                  <a:lnTo>
                    <a:pt x="15832" y="21600"/>
                  </a:lnTo>
                  <a:cubicBezTo>
                    <a:pt x="15999" y="21594"/>
                    <a:pt x="16159" y="21515"/>
                    <a:pt x="16278" y="21377"/>
                  </a:cubicBezTo>
                  <a:cubicBezTo>
                    <a:pt x="16390" y="21248"/>
                    <a:pt x="16460" y="21075"/>
                    <a:pt x="16475" y="20892"/>
                  </a:cubicBezTo>
                  <a:lnTo>
                    <a:pt x="16485" y="15493"/>
                  </a:lnTo>
                  <a:lnTo>
                    <a:pt x="21600" y="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41" name="Shape"/>
            <p:cNvSpPr/>
            <p:nvPr/>
          </p:nvSpPr>
          <p:spPr>
            <a:xfrm>
              <a:off x="2889134" y="1450"/>
              <a:ext cx="2433336" cy="66485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628" y="0"/>
                  </a:moveTo>
                  <a:lnTo>
                    <a:pt x="0" y="1"/>
                  </a:lnTo>
                  <a:lnTo>
                    <a:pt x="5895" y="6150"/>
                  </a:lnTo>
                  <a:lnTo>
                    <a:pt x="16205" y="6148"/>
                  </a:lnTo>
                  <a:lnTo>
                    <a:pt x="13628" y="0"/>
                  </a:lnTo>
                  <a:close/>
                  <a:moveTo>
                    <a:pt x="6236" y="6504"/>
                  </a:moveTo>
                  <a:lnTo>
                    <a:pt x="12130" y="12653"/>
                  </a:lnTo>
                  <a:lnTo>
                    <a:pt x="18927" y="12653"/>
                  </a:lnTo>
                  <a:lnTo>
                    <a:pt x="16353" y="6504"/>
                  </a:lnTo>
                  <a:lnTo>
                    <a:pt x="6236" y="6504"/>
                  </a:lnTo>
                  <a:close/>
                  <a:moveTo>
                    <a:pt x="12478" y="13016"/>
                  </a:moveTo>
                  <a:lnTo>
                    <a:pt x="18236" y="19023"/>
                  </a:lnTo>
                  <a:lnTo>
                    <a:pt x="18264" y="21599"/>
                  </a:lnTo>
                  <a:lnTo>
                    <a:pt x="21588" y="21600"/>
                  </a:lnTo>
                  <a:lnTo>
                    <a:pt x="21600" y="19032"/>
                  </a:lnTo>
                  <a:lnTo>
                    <a:pt x="19082" y="13017"/>
                  </a:lnTo>
                  <a:lnTo>
                    <a:pt x="12478" y="13016"/>
                  </a:lnTo>
                  <a:close/>
                </a:path>
              </a:pathLst>
            </a:custGeom>
            <a:solidFill>
              <a:srgbClr val="000000">
                <a:alpha val="6373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34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987440" y="629652"/>
              <a:ext cx="3291693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Data</a:t>
              </a:r>
            </a:p>
          </p:txBody>
        </p:sp>
        <p:sp>
          <p:nvSpPr>
            <p:cNvPr id="34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3987440" y="2637948"/>
              <a:ext cx="3291693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Metrics</a:t>
              </a:r>
            </a:p>
          </p:txBody>
        </p:sp>
        <p:sp>
          <p:nvSpPr>
            <p:cNvPr id="34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772995" y="4748950"/>
              <a:ext cx="1720583" cy="558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KPI’s</a:t>
              </a:r>
            </a:p>
          </p:txBody>
        </p:sp>
        <p:grpSp>
          <p:nvGrpSpPr>
            <p:cNvPr id="347" name="Group"/>
            <p:cNvGrpSpPr/>
            <p:nvPr/>
          </p:nvGrpSpPr>
          <p:grpSpPr>
            <a:xfrm>
              <a:off x="3510819" y="7735654"/>
              <a:ext cx="4203352" cy="752741"/>
              <a:chOff x="0" y="0"/>
              <a:chExt cx="4203350" cy="752739"/>
            </a:xfrm>
          </p:grpSpPr>
          <p:sp>
            <p:nvSpPr>
              <p:cNvPr id="345" name="Rounded Rectangle"/>
              <p:cNvSpPr/>
              <p:nvPr/>
            </p:nvSpPr>
            <p:spPr>
              <a:xfrm>
                <a:off x="0" y="0"/>
                <a:ext cx="4203351" cy="752740"/>
              </a:xfrm>
              <a:prstGeom prst="roundRect">
                <a:avLst>
                  <a:gd name="adj" fmla="val 50000"/>
                </a:avLst>
              </a:pr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346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293576" y="96970"/>
                <a:ext cx="3657782" cy="482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25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Actionnable Information</a:t>
                </a:r>
              </a:p>
            </p:txBody>
          </p:sp>
        </p:grpSp>
        <p:grpSp>
          <p:nvGrpSpPr>
            <p:cNvPr id="350" name="Group"/>
            <p:cNvGrpSpPr/>
            <p:nvPr/>
          </p:nvGrpSpPr>
          <p:grpSpPr>
            <a:xfrm>
              <a:off x="123187" y="9133795"/>
              <a:ext cx="3442264" cy="1150205"/>
              <a:chOff x="0" y="0"/>
              <a:chExt cx="3442262" cy="1150204"/>
            </a:xfrm>
          </p:grpSpPr>
          <p:sp>
            <p:nvSpPr>
              <p:cNvPr id="348" name="Rounded Rectangle"/>
              <p:cNvSpPr/>
              <p:nvPr/>
            </p:nvSpPr>
            <p:spPr>
              <a:xfrm>
                <a:off x="0" y="0"/>
                <a:ext cx="3442263" cy="1150205"/>
              </a:xfrm>
              <a:prstGeom prst="roundRect">
                <a:avLst>
                  <a:gd name="adj" fmla="val 32722"/>
                </a:avLst>
              </a:pr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349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356091" y="105202"/>
                <a:ext cx="2730081" cy="86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>
                  <a:defRPr sz="25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bg1"/>
                    </a:solidFill>
                  </a:rPr>
                  <a:t>Plant </a:t>
                </a:r>
              </a:p>
              <a:p>
                <a:pPr>
                  <a:defRPr sz="25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bg1"/>
                    </a:solidFill>
                  </a:rPr>
                  <a:t>Management</a:t>
                </a:r>
              </a:p>
            </p:txBody>
          </p:sp>
        </p:grpSp>
        <p:grpSp>
          <p:nvGrpSpPr>
            <p:cNvPr id="353" name="Group"/>
            <p:cNvGrpSpPr/>
            <p:nvPr/>
          </p:nvGrpSpPr>
          <p:grpSpPr>
            <a:xfrm>
              <a:off x="3886755" y="9133795"/>
              <a:ext cx="3442263" cy="1150205"/>
              <a:chOff x="0" y="0"/>
              <a:chExt cx="3442262" cy="1150204"/>
            </a:xfrm>
          </p:grpSpPr>
          <p:sp>
            <p:nvSpPr>
              <p:cNvPr id="351" name="Rounded Rectangle"/>
              <p:cNvSpPr/>
              <p:nvPr/>
            </p:nvSpPr>
            <p:spPr>
              <a:xfrm>
                <a:off x="0" y="0"/>
                <a:ext cx="3442263" cy="1150205"/>
              </a:xfrm>
              <a:prstGeom prst="roundRect">
                <a:avLst>
                  <a:gd name="adj" fmla="val 32722"/>
                </a:avLst>
              </a:pr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352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356091" y="105202"/>
                <a:ext cx="2730081" cy="86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>
                  <a:defRPr sz="25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bg1"/>
                    </a:solidFill>
                  </a:rPr>
                  <a:t>Operations </a:t>
                </a:r>
              </a:p>
              <a:p>
                <a:pPr>
                  <a:defRPr sz="25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bg1"/>
                    </a:solidFill>
                  </a:rPr>
                  <a:t>Management</a:t>
                </a:r>
              </a:p>
            </p:txBody>
          </p:sp>
        </p:grpSp>
        <p:grpSp>
          <p:nvGrpSpPr>
            <p:cNvPr id="356" name="Group"/>
            <p:cNvGrpSpPr/>
            <p:nvPr/>
          </p:nvGrpSpPr>
          <p:grpSpPr>
            <a:xfrm>
              <a:off x="7650322" y="9133795"/>
              <a:ext cx="3442264" cy="1150205"/>
              <a:chOff x="0" y="0"/>
              <a:chExt cx="3442262" cy="1150204"/>
            </a:xfrm>
          </p:grpSpPr>
          <p:sp>
            <p:nvSpPr>
              <p:cNvPr id="354" name="Rounded Rectangle"/>
              <p:cNvSpPr/>
              <p:nvPr/>
            </p:nvSpPr>
            <p:spPr>
              <a:xfrm>
                <a:off x="0" y="0"/>
                <a:ext cx="3442263" cy="1150205"/>
              </a:xfrm>
              <a:prstGeom prst="roundRect">
                <a:avLst>
                  <a:gd name="adj" fmla="val 32722"/>
                </a:avLst>
              </a:pr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355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356091" y="105202"/>
                <a:ext cx="2730081" cy="86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>
                  <a:defRPr sz="25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bg1"/>
                    </a:solidFill>
                  </a:rPr>
                  <a:t>Corporate </a:t>
                </a:r>
              </a:p>
              <a:p>
                <a:pPr>
                  <a:defRPr sz="25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>
                    <a:solidFill>
                      <a:schemeClr val="bg1"/>
                    </a:solidFill>
                  </a:rPr>
                  <a:t>Management</a:t>
                </a:r>
              </a:p>
            </p:txBody>
          </p:sp>
        </p:grpSp>
        <p:sp>
          <p:nvSpPr>
            <p:cNvPr id="357" name="Shape"/>
            <p:cNvSpPr/>
            <p:nvPr/>
          </p:nvSpPr>
          <p:spPr>
            <a:xfrm rot="9224271">
              <a:off x="1824739" y="8168965"/>
              <a:ext cx="1742815" cy="7281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16949" y="1411"/>
                  </a:lnTo>
                  <a:lnTo>
                    <a:pt x="21600" y="11707"/>
                  </a:lnTo>
                  <a:lnTo>
                    <a:pt x="16949" y="21600"/>
                  </a:lnTo>
                  <a:lnTo>
                    <a:pt x="0" y="20189"/>
                  </a:lnTo>
                  <a:lnTo>
                    <a:pt x="0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35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4146" y="342120"/>
              <a:ext cx="2896247" cy="1244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t>Characterise important process behaviour?</a:t>
              </a:r>
            </a:p>
          </p:txBody>
        </p:sp>
        <p:sp>
          <p:nvSpPr>
            <p:cNvPr id="359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4146" y="2104548"/>
              <a:ext cx="2896247" cy="1625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t>Measure performance relative to enterprise goals?</a:t>
              </a:r>
            </a:p>
          </p:txBody>
        </p:sp>
        <p:sp>
          <p:nvSpPr>
            <p:cNvPr id="36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24146" y="4516217"/>
              <a:ext cx="2896247" cy="1625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t>Apply process analytics to KPIs to produce actionable information?</a:t>
              </a:r>
            </a:p>
          </p:txBody>
        </p:sp>
        <p:sp>
          <p:nvSpPr>
            <p:cNvPr id="361" name="Line"/>
            <p:cNvSpPr/>
            <p:nvPr/>
          </p:nvSpPr>
          <p:spPr>
            <a:xfrm flipH="1">
              <a:off x="0" y="1962337"/>
              <a:ext cx="3311790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362" name="Line"/>
            <p:cNvSpPr/>
            <p:nvPr/>
          </p:nvSpPr>
          <p:spPr>
            <a:xfrm flipH="1">
              <a:off x="0" y="3970395"/>
              <a:ext cx="4055664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363" name="Line"/>
            <p:cNvSpPr/>
            <p:nvPr/>
          </p:nvSpPr>
          <p:spPr>
            <a:xfrm flipH="1">
              <a:off x="0" y="6679434"/>
              <a:ext cx="4824131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367" name="Group"/>
          <p:cNvGrpSpPr/>
          <p:nvPr/>
        </p:nvGrpSpPr>
        <p:grpSpPr>
          <a:xfrm>
            <a:off x="13493836" y="3296521"/>
            <a:ext cx="8466223" cy="7071446"/>
            <a:chOff x="0" y="0"/>
            <a:chExt cx="8466221" cy="7071434"/>
          </a:xfrm>
        </p:grpSpPr>
        <p:sp>
          <p:nvSpPr>
            <p:cNvPr id="36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36151" y="1198041"/>
              <a:ext cx="8430070" cy="58733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A performance indicator or key performance indicator (KPI) is a type of performance measurement. KPIs evaluate the success of an organization or of a particular activity (such as projects, programs, products and other initiatives) in which it engages.</a:t>
              </a: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endParaRPr dirty="0">
                <a:solidFill>
                  <a:schemeClr val="tx2"/>
                </a:solidFill>
              </a:endParaRP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Often success is simply the repeated, periodic achievement of some levels of operational goal (e.g. zero defects, 10/10 customer satisfaction), and sometimes success is defined in terms of making progress toward strategic goals. Accordingly, choosing the right KPIs relies upon a good understanding of what is important to the organization. What is deemed important often depends on the department measuring the performance – e.g. the KPIs useful to finance will differ from the KPIs assigned to sales.</a:t>
              </a:r>
            </a:p>
          </p:txBody>
        </p:sp>
        <p:sp>
          <p:nvSpPr>
            <p:cNvPr id="366" name="Venn diagram"/>
            <p:cNvSpPr/>
            <p:nvPr/>
          </p:nvSpPr>
          <p:spPr>
            <a:xfrm>
              <a:off x="0" y="0"/>
              <a:ext cx="7701375" cy="8104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Metrics, KPIs and Action</a:t>
              </a:r>
            </a:p>
          </p:txBody>
        </p:sp>
      </p:grp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Venn diagram"/>
          <p:cNvSpPr txBox="1"/>
          <p:nvPr/>
        </p:nvSpPr>
        <p:spPr>
          <a:xfrm>
            <a:off x="1568964" y="1530098"/>
            <a:ext cx="14883173" cy="151836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Key Performance Indicators KPI, Metrics and Target (Example and Template)</a:t>
            </a:r>
          </a:p>
        </p:txBody>
      </p:sp>
      <p:graphicFrame>
        <p:nvGraphicFramePr>
          <p:cNvPr id="370" name="Table"/>
          <p:cNvGraphicFramePr/>
          <p:nvPr>
            <p:extLst>
              <p:ext uri="{D42A27DB-BD31-4B8C-83A1-F6EECF244321}">
                <p14:modId xmlns:p14="http://schemas.microsoft.com/office/powerpoint/2010/main" val="3075075610"/>
              </p:ext>
            </p:extLst>
          </p:nvPr>
        </p:nvGraphicFramePr>
        <p:xfrm>
          <a:off x="1633547" y="3521395"/>
          <a:ext cx="21085263" cy="8524862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9888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5481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54818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61974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bg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KPI Group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bg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Metrics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bg1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Target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61974">
                <a:tc rowSpan="2">
                  <a:txBody>
                    <a:bodyPr/>
                    <a:lstStyle/>
                    <a:p>
                      <a:pPr indent="165100"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Cost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Actual as budget costs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5-10$ over planned budget is accepted but no more (the variance makes allowance for uncertainty that comes with the software development process)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Budget needed for completion vs budget remaining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61974">
                <a:tc rowSpan="6">
                  <a:txBody>
                    <a:bodyPr/>
                    <a:lstStyle/>
                    <a:p>
                      <a:pPr indent="165100"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Team’s Productivity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Lead time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Track the general trend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Cycle time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Team velocity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Open and close rates in production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Deployment frequency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Features planned vs features developed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90% of planned features implemented (10% left is allowance for minor holdbacks)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561974">
                <a:tc rowSpan="2">
                  <a:txBody>
                    <a:bodyPr/>
                    <a:lstStyle/>
                    <a:p>
                      <a:pPr indent="165100"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Customer Involvement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Time spent by your employees fulfilling your vendor’s requests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10-40 hours per moth (depends on a project’s size and the agreement between the sides)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Time of delay with requirements elicitation sessions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No more that 2 days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561974">
                <a:tc rowSpan="4">
                  <a:txBody>
                    <a:bodyPr/>
                    <a:lstStyle/>
                    <a:p>
                      <a:pPr indent="165100"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1"/>
                          </a:solidFill>
                          <a:latin typeface="Barlow Bold"/>
                          <a:ea typeface="Barlow Bold"/>
                          <a:cs typeface="Barlow Bold"/>
                          <a:sym typeface="Barlow Bold"/>
                        </a:rPr>
                        <a:t>Customer Satisfaction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Overall customer satisfaction score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Not less than 4 days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508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Team’s proactivity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Not less than 3 days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Team’s reliability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Not less than 4,5 days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254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561974">
                <a:tc vMerge="1">
                  <a:txBody>
                    <a:bodyPr/>
                    <a:lstStyle/>
                    <a:p>
                      <a:endParaRPr lang="en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Team’s responsiveness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000" dirty="0">
                          <a:solidFill>
                            <a:schemeClr val="tx2"/>
                          </a:solidFill>
                          <a:latin typeface="Barlow Medium"/>
                          <a:ea typeface="Barlow Medium"/>
                          <a:cs typeface="Barlow Medium"/>
                          <a:sym typeface="Barlow Medium"/>
                        </a:rPr>
                        <a:t>Not less than 4,5 days</a:t>
                      </a:r>
                    </a:p>
                  </a:txBody>
                  <a:tcPr marL="0" marR="0" marT="0" marB="0" anchor="ctr" horzOverflow="overflow">
                    <a:lnL w="25400">
                      <a:solidFill>
                        <a:schemeClr val="accent5"/>
                      </a:solidFill>
                    </a:lnL>
                    <a:lnR w="25400">
                      <a:solidFill>
                        <a:schemeClr val="accent5"/>
                      </a:solidFill>
                    </a:lnR>
                    <a:lnT w="25400">
                      <a:solidFill>
                        <a:schemeClr val="accent5"/>
                      </a:solidFill>
                    </a:lnT>
                    <a:lnB w="50800">
                      <a:solidFill>
                        <a:schemeClr val="accent5"/>
                      </a:solidFill>
                    </a:lnB>
                    <a:solidFill>
                      <a:srgbClr val="F7F5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CP - 01">
      <a:dk1>
        <a:srgbClr val="525455"/>
      </a:dk1>
      <a:lt1>
        <a:srgbClr val="F7F5F7"/>
      </a:lt1>
      <a:dk2>
        <a:srgbClr val="9D9F9D"/>
      </a:dk2>
      <a:lt2>
        <a:srgbClr val="E8E9DF"/>
      </a:lt2>
      <a:accent1>
        <a:srgbClr val="EF754A"/>
      </a:accent1>
      <a:accent2>
        <a:srgbClr val="956D98"/>
      </a:accent2>
      <a:accent3>
        <a:srgbClr val="405C72"/>
      </a:accent3>
      <a:accent4>
        <a:srgbClr val="E9E8DF"/>
      </a:accent4>
      <a:accent5>
        <a:srgbClr val="C3C5BE"/>
      </a:accent5>
      <a:accent6>
        <a:srgbClr val="EF754A"/>
      </a:accent6>
      <a:hlink>
        <a:srgbClr val="EE744A"/>
      </a:hlink>
      <a:folHlink>
        <a:srgbClr val="3F5D71"/>
      </a:folHlink>
    </a:clrScheme>
    <a:fontScheme name="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7F5F7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0" i="0" u="none" strike="noStrike" cap="none" spc="0" normalizeH="0" baseline="0">
            <a:ln>
              <a:noFill/>
            </a:ln>
            <a:solidFill>
              <a:srgbClr val="525455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0" i="0" u="none" strike="noStrike" cap="none" spc="0" normalizeH="0" baseline="0">
            <a:ln>
              <a:noFill/>
            </a:ln>
            <a:solidFill>
              <a:srgbClr val="525455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EF754A"/>
      </a:accent1>
      <a:accent2>
        <a:srgbClr val="956D98"/>
      </a:accent2>
      <a:accent3>
        <a:srgbClr val="405C72"/>
      </a:accent3>
      <a:accent4>
        <a:srgbClr val="E9E8DF"/>
      </a:accent4>
      <a:accent5>
        <a:srgbClr val="C3C5BE"/>
      </a:accent5>
      <a:accent6>
        <a:srgbClr val="864229"/>
      </a:accent6>
      <a:hlink>
        <a:srgbClr val="0000FF"/>
      </a:hlink>
      <a:folHlink>
        <a:srgbClr val="FF00FF"/>
      </a:folHlink>
    </a:clrScheme>
    <a:fontScheme name="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7F5F7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0" i="0" u="none" strike="noStrike" cap="none" spc="0" normalizeH="0" baseline="0">
            <a:ln>
              <a:noFill/>
            </a:ln>
            <a:solidFill>
              <a:srgbClr val="525455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0" i="0" u="none" strike="noStrike" cap="none" spc="0" normalizeH="0" baseline="0">
            <a:ln>
              <a:noFill/>
            </a:ln>
            <a:solidFill>
              <a:srgbClr val="525455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3257</Words>
  <Application>Microsoft Macintosh PowerPoint</Application>
  <PresentationFormat>Custom</PresentationFormat>
  <Paragraphs>637</Paragraphs>
  <Slides>22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9" baseType="lpstr">
      <vt:lpstr>Barlow Bold</vt:lpstr>
      <vt:lpstr>Barlow Medium</vt:lpstr>
      <vt:lpstr>Barlow SemiBold</vt:lpstr>
      <vt:lpstr>Calibri</vt:lpstr>
      <vt:lpstr>Helvetica Neue</vt:lpstr>
      <vt:lpstr>Helvetica Neue Medium</vt:lpstr>
      <vt:lpstr>White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Анастасия Мясоедова</cp:lastModifiedBy>
  <cp:revision>2</cp:revision>
  <dcterms:modified xsi:type="dcterms:W3CDTF">2022-04-20T13:48:29Z</dcterms:modified>
</cp:coreProperties>
</file>