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31" r:id="rId2"/>
    <p:sldId id="257" r:id="rId3"/>
    <p:sldId id="332" r:id="rId4"/>
    <p:sldId id="323" r:id="rId5"/>
    <p:sldId id="258" r:id="rId6"/>
    <p:sldId id="304" r:id="rId7"/>
    <p:sldId id="259" r:id="rId8"/>
    <p:sldId id="301" r:id="rId9"/>
    <p:sldId id="261" r:id="rId10"/>
    <p:sldId id="262" r:id="rId11"/>
    <p:sldId id="263" r:id="rId12"/>
    <p:sldId id="299" r:id="rId13"/>
    <p:sldId id="322" r:id="rId14"/>
    <p:sldId id="318" r:id="rId15"/>
    <p:sldId id="319" r:id="rId16"/>
    <p:sldId id="329" r:id="rId17"/>
    <p:sldId id="320" r:id="rId18"/>
    <p:sldId id="321" r:id="rId19"/>
    <p:sldId id="264" r:id="rId20"/>
    <p:sldId id="265" r:id="rId21"/>
    <p:sldId id="308" r:id="rId22"/>
    <p:sldId id="266" r:id="rId23"/>
    <p:sldId id="311" r:id="rId24"/>
    <p:sldId id="312" r:id="rId25"/>
    <p:sldId id="313" r:id="rId26"/>
    <p:sldId id="315" r:id="rId27"/>
    <p:sldId id="314" r:id="rId28"/>
    <p:sldId id="328" r:id="rId29"/>
    <p:sldId id="267" r:id="rId30"/>
    <p:sldId id="316" r:id="rId31"/>
    <p:sldId id="268" r:id="rId32"/>
    <p:sldId id="269" r:id="rId33"/>
    <p:sldId id="270" r:id="rId34"/>
    <p:sldId id="271" r:id="rId35"/>
    <p:sldId id="306" r:id="rId36"/>
    <p:sldId id="317" r:id="rId37"/>
    <p:sldId id="273" r:id="rId38"/>
    <p:sldId id="307" r:id="rId39"/>
    <p:sldId id="290" r:id="rId40"/>
    <p:sldId id="276" r:id="rId41"/>
    <p:sldId id="277" r:id="rId42"/>
    <p:sldId id="279" r:id="rId43"/>
    <p:sldId id="280" r:id="rId44"/>
    <p:sldId id="302" r:id="rId45"/>
    <p:sldId id="284" r:id="rId46"/>
    <p:sldId id="281" r:id="rId47"/>
    <p:sldId id="309" r:id="rId48"/>
    <p:sldId id="291" r:id="rId49"/>
    <p:sldId id="282" r:id="rId50"/>
    <p:sldId id="305" r:id="rId51"/>
    <p:sldId id="283" r:id="rId52"/>
    <p:sldId id="296" r:id="rId53"/>
    <p:sldId id="310" r:id="rId54"/>
    <p:sldId id="297" r:id="rId55"/>
    <p:sldId id="324" r:id="rId56"/>
    <p:sldId id="325" r:id="rId57"/>
    <p:sldId id="326" r:id="rId58"/>
    <p:sldId id="327" r:id="rId59"/>
    <p:sldId id="287" r:id="rId60"/>
    <p:sldId id="294" r:id="rId61"/>
    <p:sldId id="288" r:id="rId62"/>
    <p:sldId id="330"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19" userDrawn="1">
          <p15:clr>
            <a:srgbClr val="A4A3A4"/>
          </p15:clr>
        </p15:guide>
        <p15:guide id="3" pos="1323" userDrawn="1">
          <p15:clr>
            <a:srgbClr val="A4A3A4"/>
          </p15:clr>
        </p15:guide>
        <p15:guide id="4" orient="horz" pos="527" userDrawn="1">
          <p15:clr>
            <a:srgbClr val="A4A3A4"/>
          </p15:clr>
        </p15:guide>
        <p15:guide id="6" orient="horz" pos="3748" userDrawn="1">
          <p15:clr>
            <a:srgbClr val="A4A3A4"/>
          </p15:clr>
        </p15:guide>
        <p15:guide id="11" pos="68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85C"/>
    <a:srgbClr val="29A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7" autoAdjust="0"/>
    <p:restoredTop sz="94660"/>
  </p:normalViewPr>
  <p:slideViewPr>
    <p:cSldViewPr snapToGrid="0" showGuides="1">
      <p:cViewPr varScale="1">
        <p:scale>
          <a:sx n="107" d="100"/>
          <a:sy n="107" d="100"/>
        </p:scale>
        <p:origin x="132" y="162"/>
      </p:cViewPr>
      <p:guideLst>
        <p:guide pos="7219"/>
        <p:guide pos="1323"/>
        <p:guide orient="horz" pos="527"/>
        <p:guide orient="horz" pos="3748"/>
        <p:guide pos="688"/>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5" d="100"/>
          <a:sy n="85" d="100"/>
        </p:scale>
        <p:origin x="1338"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3E8F6D-D9BE-4D78-9D52-43D326FCC88E}" type="datetimeFigureOut">
              <a:rPr lang="en-US" smtClean="0"/>
              <a:t>2/5/2018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9D546B-2E12-4C7B-84A7-470EB32C38AA}" type="slidenum">
              <a:rPr lang="en-US" smtClean="0"/>
              <a:t>‹#›</a:t>
            </a:fld>
            <a:endParaRPr lang="en-US"/>
          </a:p>
        </p:txBody>
      </p:sp>
    </p:spTree>
    <p:extLst>
      <p:ext uri="{BB962C8B-B14F-4D97-AF65-F5344CB8AC3E}">
        <p14:creationId xmlns:p14="http://schemas.microsoft.com/office/powerpoint/2010/main" val="991453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a:t>
            </a:fld>
            <a:endParaRPr lang="en-US"/>
          </a:p>
        </p:txBody>
      </p:sp>
    </p:spTree>
    <p:extLst>
      <p:ext uri="{BB962C8B-B14F-4D97-AF65-F5344CB8AC3E}">
        <p14:creationId xmlns:p14="http://schemas.microsoft.com/office/powerpoint/2010/main" val="347142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30</a:t>
            </a:fld>
            <a:endParaRPr lang="en-US"/>
          </a:p>
        </p:txBody>
      </p:sp>
    </p:spTree>
    <p:extLst>
      <p:ext uri="{BB962C8B-B14F-4D97-AF65-F5344CB8AC3E}">
        <p14:creationId xmlns:p14="http://schemas.microsoft.com/office/powerpoint/2010/main" val="2976158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56</a:t>
            </a:fld>
            <a:endParaRPr lang="en-US"/>
          </a:p>
        </p:txBody>
      </p:sp>
    </p:spTree>
    <p:extLst>
      <p:ext uri="{BB962C8B-B14F-4D97-AF65-F5344CB8AC3E}">
        <p14:creationId xmlns:p14="http://schemas.microsoft.com/office/powerpoint/2010/main" val="3164281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57</a:t>
            </a:fld>
            <a:endParaRPr lang="en-US"/>
          </a:p>
        </p:txBody>
      </p:sp>
    </p:spTree>
    <p:extLst>
      <p:ext uri="{BB962C8B-B14F-4D97-AF65-F5344CB8AC3E}">
        <p14:creationId xmlns:p14="http://schemas.microsoft.com/office/powerpoint/2010/main" val="3109122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60</a:t>
            </a:fld>
            <a:endParaRPr lang="en-US"/>
          </a:p>
        </p:txBody>
      </p:sp>
    </p:spTree>
    <p:extLst>
      <p:ext uri="{BB962C8B-B14F-4D97-AF65-F5344CB8AC3E}">
        <p14:creationId xmlns:p14="http://schemas.microsoft.com/office/powerpoint/2010/main" val="1286610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61</a:t>
            </a:fld>
            <a:endParaRPr lang="en-US"/>
          </a:p>
        </p:txBody>
      </p:sp>
    </p:spTree>
    <p:extLst>
      <p:ext uri="{BB962C8B-B14F-4D97-AF65-F5344CB8AC3E}">
        <p14:creationId xmlns:p14="http://schemas.microsoft.com/office/powerpoint/2010/main" val="3240537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2</a:t>
            </a:fld>
            <a:endParaRPr lang="en-US"/>
          </a:p>
        </p:txBody>
      </p:sp>
    </p:spTree>
    <p:extLst>
      <p:ext uri="{BB962C8B-B14F-4D97-AF65-F5344CB8AC3E}">
        <p14:creationId xmlns:p14="http://schemas.microsoft.com/office/powerpoint/2010/main" val="2003811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3</a:t>
            </a:fld>
            <a:endParaRPr lang="en-US"/>
          </a:p>
        </p:txBody>
      </p:sp>
    </p:spTree>
    <p:extLst>
      <p:ext uri="{BB962C8B-B14F-4D97-AF65-F5344CB8AC3E}">
        <p14:creationId xmlns:p14="http://schemas.microsoft.com/office/powerpoint/2010/main" val="300607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4</a:t>
            </a:fld>
            <a:endParaRPr lang="en-US"/>
          </a:p>
        </p:txBody>
      </p:sp>
    </p:spTree>
    <p:extLst>
      <p:ext uri="{BB962C8B-B14F-4D97-AF65-F5344CB8AC3E}">
        <p14:creationId xmlns:p14="http://schemas.microsoft.com/office/powerpoint/2010/main" val="2087658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a:t>
            </a:fld>
            <a:endParaRPr lang="en-US"/>
          </a:p>
        </p:txBody>
      </p:sp>
    </p:spTree>
    <p:extLst>
      <p:ext uri="{BB962C8B-B14F-4D97-AF65-F5344CB8AC3E}">
        <p14:creationId xmlns:p14="http://schemas.microsoft.com/office/powerpoint/2010/main" val="4260461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11</a:t>
            </a:fld>
            <a:endParaRPr lang="en-US"/>
          </a:p>
        </p:txBody>
      </p:sp>
    </p:spTree>
    <p:extLst>
      <p:ext uri="{BB962C8B-B14F-4D97-AF65-F5344CB8AC3E}">
        <p14:creationId xmlns:p14="http://schemas.microsoft.com/office/powerpoint/2010/main" val="3703120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23</a:t>
            </a:fld>
            <a:endParaRPr lang="en-US"/>
          </a:p>
        </p:txBody>
      </p:sp>
    </p:spTree>
    <p:extLst>
      <p:ext uri="{BB962C8B-B14F-4D97-AF65-F5344CB8AC3E}">
        <p14:creationId xmlns:p14="http://schemas.microsoft.com/office/powerpoint/2010/main" val="614352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28</a:t>
            </a:fld>
            <a:endParaRPr lang="en-US"/>
          </a:p>
        </p:txBody>
      </p:sp>
    </p:spTree>
    <p:extLst>
      <p:ext uri="{BB962C8B-B14F-4D97-AF65-F5344CB8AC3E}">
        <p14:creationId xmlns:p14="http://schemas.microsoft.com/office/powerpoint/2010/main" val="2322407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29</a:t>
            </a:fld>
            <a:endParaRPr lang="en-US"/>
          </a:p>
        </p:txBody>
      </p:sp>
    </p:spTree>
    <p:extLst>
      <p:ext uri="{BB962C8B-B14F-4D97-AF65-F5344CB8AC3E}">
        <p14:creationId xmlns:p14="http://schemas.microsoft.com/office/powerpoint/2010/main" val="4000844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1283CFB-D225-4276-B2EC-13F4152E781D}"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272406076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75C0C59-119F-4628-AAD6-FA1CD1C18A9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23168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A27A3CE-98B9-4658-89F4-75C621C3376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2096446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887415"/>
            <a:ext cx="10515600" cy="3982165"/>
          </a:xfrm>
        </p:spPr>
        <p:txBody>
          <a:bodyPr/>
          <a:lstStyle>
            <a:lvl1pPr>
              <a:lnSpc>
                <a:spcPct val="100000"/>
              </a:lnSpc>
              <a:defRPr>
                <a:solidFill>
                  <a:srgbClr val="525556"/>
                </a:solidFill>
              </a:defRPr>
            </a:lvl1pPr>
            <a:lvl2pPr>
              <a:lnSpc>
                <a:spcPct val="100000"/>
              </a:lnSpc>
              <a:defRPr>
                <a:solidFill>
                  <a:srgbClr val="525556"/>
                </a:solidFill>
              </a:defRPr>
            </a:lvl2pPr>
            <a:lvl3pPr>
              <a:lnSpc>
                <a:spcPct val="100000"/>
              </a:lnSpc>
              <a:defRPr>
                <a:solidFill>
                  <a:srgbClr val="525556"/>
                </a:solidFill>
              </a:defRPr>
            </a:lvl3pPr>
            <a:lvl4pPr>
              <a:lnSpc>
                <a:spcPct val="100000"/>
              </a:lnSpc>
              <a:defRPr>
                <a:solidFill>
                  <a:srgbClr val="525556"/>
                </a:solidFill>
              </a:defRPr>
            </a:lvl4pPr>
            <a:lvl5pPr>
              <a:lnSpc>
                <a:spcPct val="100000"/>
              </a:lnSpc>
              <a:defRPr>
                <a:solidFill>
                  <a:srgbClr val="52555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5"/>
          <p:cNvSpPr>
            <a:spLocks noGrp="1"/>
          </p:cNvSpPr>
          <p:nvPr>
            <p:ph type="sldNum" sz="quarter" idx="12"/>
          </p:nvPr>
        </p:nvSpPr>
        <p:spPr>
          <a:xfrm>
            <a:off x="10023230" y="183296"/>
            <a:ext cx="1330569" cy="365125"/>
          </a:xfrm>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1845995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1142" y="1"/>
            <a:ext cx="6096000" cy="6857999"/>
          </a:xfrm>
          <a:solidFill>
            <a:schemeClr val="accent2"/>
          </a:solidFill>
        </p:spPr>
        <p:txBody>
          <a:bodyPr anchor="ctr"/>
          <a:lstStyle>
            <a:lvl1pPr marL="0" indent="0" algn="ctr">
              <a:buNone/>
              <a:defRPr>
                <a:solidFill>
                  <a:schemeClr val="bg1"/>
                </a:solidFill>
              </a:defRPr>
            </a:lvl1pPr>
          </a:lstStyle>
          <a:p>
            <a:endParaRPr lang="en-US"/>
          </a:p>
        </p:txBody>
      </p:sp>
    </p:spTree>
    <p:extLst>
      <p:ext uri="{BB962C8B-B14F-4D97-AF65-F5344CB8AC3E}">
        <p14:creationId xmlns:p14="http://schemas.microsoft.com/office/powerpoint/2010/main" val="924422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4636913"/>
          </a:xfrm>
          <a:solidFill>
            <a:srgbClr val="FF9F1B"/>
          </a:solidFill>
        </p:spPr>
      </p:sp>
    </p:spTree>
    <p:extLst>
      <p:ext uri="{BB962C8B-B14F-4D97-AF65-F5344CB8AC3E}">
        <p14:creationId xmlns:p14="http://schemas.microsoft.com/office/powerpoint/2010/main" val="3686934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a:xfrm>
            <a:off x="3855308" y="2146"/>
            <a:ext cx="4479925" cy="6858000"/>
          </a:xfrm>
          <a:solidFill>
            <a:schemeClr val="accent2"/>
          </a:solidFill>
        </p:spPr>
        <p:txBody>
          <a:bodyPr anchor="ctr"/>
          <a:lstStyle>
            <a:lvl1pPr marL="0" indent="0" algn="ctr">
              <a:buNone/>
              <a:defRPr>
                <a:solidFill>
                  <a:schemeClr val="bg1"/>
                </a:solidFill>
              </a:defRPr>
            </a:lvl1pPr>
          </a:lstStyle>
          <a:p>
            <a:endParaRPr lang="en-US"/>
          </a:p>
        </p:txBody>
      </p:sp>
      <p:sp>
        <p:nvSpPr>
          <p:cNvPr id="8" name="Date Placeholder 7"/>
          <p:cNvSpPr>
            <a:spLocks noGrp="1"/>
          </p:cNvSpPr>
          <p:nvPr>
            <p:ph type="dt" sz="half" idx="11"/>
          </p:nvPr>
        </p:nvSpPr>
        <p:spPr>
          <a:xfrm>
            <a:off x="838200" y="6356350"/>
            <a:ext cx="2743200" cy="365125"/>
          </a:xfrm>
          <a:prstGeom prst="rect">
            <a:avLst/>
          </a:prstGeom>
        </p:spPr>
        <p:txBody>
          <a:bodyPr/>
          <a:lstStyle/>
          <a:p>
            <a:fld id="{B2B1C74A-CDC9-44CB-B801-0DC29812D9AB}" type="datetime1">
              <a:rPr lang="en-US" smtClean="0"/>
              <a:t>2/5/2018</a:t>
            </a:fld>
            <a:endParaRPr lang="en-US"/>
          </a:p>
        </p:txBody>
      </p:sp>
      <p:sp>
        <p:nvSpPr>
          <p:cNvPr id="9" name="Footer Placeholder 8"/>
          <p:cNvSpPr>
            <a:spLocks noGrp="1"/>
          </p:cNvSpPr>
          <p:nvPr>
            <p:ph type="ftr" sz="quarter" idx="12"/>
          </p:nvPr>
        </p:nvSpPr>
        <p:spPr>
          <a:xfrm>
            <a:off x="4038600" y="6356350"/>
            <a:ext cx="4114800" cy="365125"/>
          </a:xfrm>
          <a:prstGeom prst="rect">
            <a:avLst/>
          </a:prstGeom>
        </p:spPr>
        <p:txBody>
          <a:bodyPr/>
          <a:lstStyle/>
          <a:p>
            <a:endParaRPr lang="en-US"/>
          </a:p>
        </p:txBody>
      </p:sp>
      <p:sp>
        <p:nvSpPr>
          <p:cNvPr id="10" name="Slide Number Placeholder 9"/>
          <p:cNvSpPr>
            <a:spLocks noGrp="1"/>
          </p:cNvSpPr>
          <p:nvPr>
            <p:ph type="sldNum" sz="quarter" idx="13"/>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2282473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368800" y="0"/>
            <a:ext cx="7823200" cy="6858000"/>
          </a:xfrm>
          <a:solidFill>
            <a:schemeClr val="bg1"/>
          </a:solidFill>
        </p:spPr>
        <p:txBody>
          <a:bodyPr anchor="ctr">
            <a:normAutofit/>
          </a:bodyPr>
          <a:lstStyle>
            <a:lvl1pPr marL="0" indent="0" algn="ctr">
              <a:buNone/>
              <a:defRPr sz="2000">
                <a:solidFill>
                  <a:schemeClr val="bg2">
                    <a:lumMod val="90000"/>
                  </a:schemeClr>
                </a:solidFill>
              </a:defRPr>
            </a:lvl1pPr>
          </a:lstStyle>
          <a:p>
            <a:endParaRPr lang="en-US"/>
          </a:p>
        </p:txBody>
      </p:sp>
    </p:spTree>
    <p:extLst>
      <p:ext uri="{BB962C8B-B14F-4D97-AF65-F5344CB8AC3E}">
        <p14:creationId xmlns:p14="http://schemas.microsoft.com/office/powerpoint/2010/main" val="37388683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5324" y="1825625"/>
            <a:ext cx="9208476" cy="4351338"/>
          </a:xfrm>
        </p:spPr>
        <p:txBody>
          <a:bodyPr/>
          <a:lstStyle>
            <a:lvl1pPr marL="0" indent="0">
              <a:buNone/>
              <a:defRPr sz="2000">
                <a:latin typeface="+mn-lt"/>
                <a:ea typeface="Open Sans" panose="020B0606030504020204" pitchFamily="34" charset="0"/>
                <a:cs typeface="Open Sans" panose="020B0606030504020204" pitchFamily="34" charset="0"/>
              </a:defRPr>
            </a:lvl1pPr>
            <a:lvl2pPr marL="457200" indent="0">
              <a:buNone/>
              <a:defRPr>
                <a:latin typeface="+mn-lt"/>
                <a:ea typeface="Open Sans" panose="020B0606030504020204" pitchFamily="34" charset="0"/>
                <a:cs typeface="Open Sans" panose="020B0606030504020204" pitchFamily="34" charset="0"/>
              </a:defRPr>
            </a:lvl2pPr>
            <a:lvl3pPr marL="914400" indent="0">
              <a:buNone/>
              <a:defRPr>
                <a:latin typeface="+mn-lt"/>
                <a:ea typeface="Open Sans" panose="020B0606030504020204" pitchFamily="34" charset="0"/>
                <a:cs typeface="Open Sans" panose="020B0606030504020204" pitchFamily="34" charset="0"/>
              </a:defRPr>
            </a:lvl3pPr>
            <a:lvl4pPr marL="1371600" indent="0">
              <a:buNone/>
              <a:defRPr>
                <a:latin typeface="+mn-lt"/>
                <a:ea typeface="Open Sans" panose="020B0606030504020204" pitchFamily="34" charset="0"/>
                <a:cs typeface="Open Sans" panose="020B0606030504020204" pitchFamily="34" charset="0"/>
              </a:defRPr>
            </a:lvl4pPr>
            <a:lvl5pPr marL="1828800" indent="0">
              <a:buNone/>
              <a:defRPr>
                <a:latin typeface="+mn-lt"/>
                <a:ea typeface="Open Sans" panose="020B0606030504020204" pitchFamily="34" charset="0"/>
                <a:cs typeface="Open Sans" panose="020B0606030504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p:nvPr>
        </p:nvSpPr>
        <p:spPr>
          <a:xfrm>
            <a:off x="2145324" y="855235"/>
            <a:ext cx="9208475" cy="663575"/>
          </a:xfrm>
        </p:spPr>
        <p:txBody>
          <a:bodyPr>
            <a:normAutofit fontScale="90000"/>
          </a:bodyPr>
          <a:lstStyle>
            <a:lvl1pPr>
              <a:defRPr>
                <a:latin typeface="Montserrat Black" panose="00000A00000000000000" pitchFamily="50" charset="0"/>
                <a:ea typeface="Open Sans Light" panose="020B0306030504020204" pitchFamily="34" charset="0"/>
                <a:cs typeface="Open Sans Light" panose="020B0306030504020204" pitchFamily="34" charset="0"/>
              </a:defRPr>
            </a:lvl1pPr>
          </a:lstStyle>
          <a:p>
            <a:r>
              <a:rPr lang="en" dirty="0"/>
              <a:t>Our philosophy</a:t>
            </a:r>
            <a:endParaRPr lang="en-US" dirty="0"/>
          </a:p>
        </p:txBody>
      </p:sp>
      <p:sp>
        <p:nvSpPr>
          <p:cNvPr id="2" name="Date Placeholder 1"/>
          <p:cNvSpPr>
            <a:spLocks noGrp="1"/>
          </p:cNvSpPr>
          <p:nvPr>
            <p:ph type="dt" sz="half" idx="10"/>
          </p:nvPr>
        </p:nvSpPr>
        <p:spPr>
          <a:xfrm>
            <a:off x="838200" y="6356350"/>
            <a:ext cx="2743200" cy="365125"/>
          </a:xfrm>
          <a:prstGeom prst="rect">
            <a:avLst/>
          </a:prstGeom>
        </p:spPr>
        <p:txBody>
          <a:bodyPr/>
          <a:lstStyle/>
          <a:p>
            <a:fld id="{0C11CC5B-F703-40C4-9B9C-00C985B5E85E}"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332360507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23A5067-217B-4509-A595-4A2122BC46C2}"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3839674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8CB145-9FD6-4EE1-B1D4-345C8195E69D}"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476047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0BED7BA-68BA-4AF6-A8F1-B3DD49B3B697}"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76077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4A1717D-8356-4D9D-8AF9-375C9D10D498}" type="datetime1">
              <a:rPr lang="en-US" smtClean="0"/>
              <a:t>2/5/2018</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291046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AEAF3A4-0AB7-4C02-8600-8DC6FFE130B9}" type="datetime1">
              <a:rPr lang="en-US" smtClean="0"/>
              <a:t>2/5/2018</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3560223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939BC97-E0A9-489C-8DB6-B9D31D180E72}"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490055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3378A6E-1B1E-469E-B566-38C7947ACBFA}"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54449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Group 110"/>
          <p:cNvGrpSpPr/>
          <p:nvPr userDrawn="1"/>
        </p:nvGrpSpPr>
        <p:grpSpPr>
          <a:xfrm>
            <a:off x="71542" y="6355130"/>
            <a:ext cx="12045494" cy="391928"/>
            <a:chOff x="71542" y="6355130"/>
            <a:chExt cx="12045494" cy="391928"/>
          </a:xfrm>
        </p:grpSpPr>
        <p:grpSp>
          <p:nvGrpSpPr>
            <p:cNvPr id="10" name="Group 4"/>
            <p:cNvGrpSpPr>
              <a:grpSpLocks noChangeAspect="1"/>
            </p:cNvGrpSpPr>
            <p:nvPr userDrawn="1"/>
          </p:nvGrpSpPr>
          <p:grpSpPr bwMode="auto">
            <a:xfrm>
              <a:off x="71542" y="6374851"/>
              <a:ext cx="3912501" cy="372207"/>
              <a:chOff x="4" y="1795"/>
              <a:chExt cx="6328" cy="602"/>
            </a:xfrm>
            <a:noFill/>
          </p:grpSpPr>
          <p:sp>
            <p:nvSpPr>
              <p:cNvPr id="12"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accent4">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Line 16"/>
              <p:cNvSpPr>
                <a:spLocks noChangeShapeType="1"/>
              </p:cNvSpPr>
              <p:nvPr userDrawn="1"/>
            </p:nvSpPr>
            <p:spPr bwMode="auto">
              <a:xfrm>
                <a:off x="5456" y="2033"/>
                <a:ext cx="413"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 name="Line 25"/>
              <p:cNvSpPr>
                <a:spLocks noChangeShapeType="1"/>
              </p:cNvSpPr>
              <p:nvPr userDrawn="1"/>
            </p:nvSpPr>
            <p:spPr bwMode="auto">
              <a:xfrm>
                <a:off x="2711" y="2008"/>
                <a:ext cx="267"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 name="Oval 33"/>
              <p:cNvSpPr>
                <a:spLocks noChangeArrowheads="1"/>
              </p:cNvSpPr>
              <p:nvPr userDrawn="1"/>
            </p:nvSpPr>
            <p:spPr bwMode="auto">
              <a:xfrm>
                <a:off x="6197" y="2158"/>
                <a:ext cx="135" cy="135"/>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 name="Oval 34"/>
              <p:cNvSpPr>
                <a:spLocks noChangeArrowheads="1"/>
              </p:cNvSpPr>
              <p:nvPr userDrawn="1"/>
            </p:nvSpPr>
            <p:spPr bwMode="auto">
              <a:xfrm>
                <a:off x="4034" y="1940"/>
                <a:ext cx="134" cy="134"/>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4"/>
            <p:cNvGrpSpPr>
              <a:grpSpLocks noChangeAspect="1"/>
            </p:cNvGrpSpPr>
            <p:nvPr userDrawn="1"/>
          </p:nvGrpSpPr>
          <p:grpSpPr bwMode="auto">
            <a:xfrm>
              <a:off x="4103454" y="6374851"/>
              <a:ext cx="3912501" cy="372207"/>
              <a:chOff x="4" y="1795"/>
              <a:chExt cx="6328" cy="602"/>
            </a:xfrm>
            <a:noFill/>
          </p:grpSpPr>
          <p:sp>
            <p:nvSpPr>
              <p:cNvPr id="45"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 name="Line 9"/>
              <p:cNvSpPr>
                <a:spLocks noChangeShapeType="1"/>
              </p:cNvSpPr>
              <p:nvPr userDrawn="1"/>
            </p:nvSpPr>
            <p:spPr bwMode="auto">
              <a:xfrm>
                <a:off x="1359" y="1919"/>
                <a:ext cx="432"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 name="Oval 34"/>
              <p:cNvSpPr>
                <a:spLocks noChangeArrowheads="1"/>
              </p:cNvSpPr>
              <p:nvPr userDrawn="1"/>
            </p:nvSpPr>
            <p:spPr bwMode="auto">
              <a:xfrm>
                <a:off x="4034" y="1940"/>
                <a:ext cx="134" cy="134"/>
              </a:xfrm>
              <a:prstGeom prst="ellips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78" name="Group 4"/>
            <p:cNvGrpSpPr>
              <a:grpSpLocks noChangeAspect="1"/>
            </p:cNvGrpSpPr>
            <p:nvPr userDrawn="1"/>
          </p:nvGrpSpPr>
          <p:grpSpPr bwMode="auto">
            <a:xfrm>
              <a:off x="8204535" y="6355130"/>
              <a:ext cx="3912501" cy="372207"/>
              <a:chOff x="4" y="1795"/>
              <a:chExt cx="6328" cy="602"/>
            </a:xfrm>
            <a:noFill/>
          </p:grpSpPr>
          <p:sp>
            <p:nvSpPr>
              <p:cNvPr id="79"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 name="Line 17"/>
              <p:cNvSpPr>
                <a:spLocks noChangeShapeType="1"/>
              </p:cNvSpPr>
              <p:nvPr userDrawn="1"/>
            </p:nvSpPr>
            <p:spPr bwMode="auto">
              <a:xfrm>
                <a:off x="5707" y="2127"/>
                <a:ext cx="267"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 name="Oval 34"/>
              <p:cNvSpPr>
                <a:spLocks noChangeArrowheads="1"/>
              </p:cNvSpPr>
              <p:nvPr userDrawn="1"/>
            </p:nvSpPr>
            <p:spPr bwMode="auto">
              <a:xfrm>
                <a:off x="4034" y="1940"/>
                <a:ext cx="134" cy="134"/>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0023230" y="183296"/>
            <a:ext cx="133056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ACB41-94E5-4629-9639-BBC7D22E3BC4}" type="slidenum">
              <a:rPr lang="en-US" smtClean="0"/>
              <a:pPr/>
              <a:t>‹#›</a:t>
            </a:fld>
            <a:endParaRPr lang="en-US" dirty="0"/>
          </a:p>
        </p:txBody>
      </p:sp>
      <p:cxnSp>
        <p:nvCxnSpPr>
          <p:cNvPr id="9" name="Straight Connector 8"/>
          <p:cNvCxnSpPr/>
          <p:nvPr userDrawn="1"/>
        </p:nvCxnSpPr>
        <p:spPr>
          <a:xfrm>
            <a:off x="11353800" y="365125"/>
            <a:ext cx="838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9075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813340" y="2975974"/>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08609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93631" y="-24264"/>
            <a:ext cx="10386646" cy="6888215"/>
          </a:xfrm>
          <a:prstGeom prst="rect">
            <a:avLst/>
          </a:prstGeom>
        </p:spPr>
      </p:pic>
      <p:sp>
        <p:nvSpPr>
          <p:cNvPr id="10" name="Rectangle 9"/>
          <p:cNvSpPr/>
          <p:nvPr/>
        </p:nvSpPr>
        <p:spPr>
          <a:xfrm>
            <a:off x="2895600" y="2221523"/>
            <a:ext cx="7924800" cy="2414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67754" y="1949281"/>
            <a:ext cx="2180493" cy="5444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a:spLocks noGrp="1"/>
          </p:cNvSpPr>
          <p:nvPr>
            <p:ph idx="1"/>
          </p:nvPr>
        </p:nvSpPr>
        <p:spPr>
          <a:xfrm>
            <a:off x="2142269" y="2051551"/>
            <a:ext cx="9317894" cy="480805"/>
          </a:xfrm>
        </p:spPr>
        <p:txBody>
          <a:bodyPr/>
          <a:lstStyle/>
          <a:p>
            <a:pPr lvl="0" algn="ctr">
              <a:spcBef>
                <a:spcPts val="0"/>
              </a:spcBef>
            </a:pPr>
            <a:r>
              <a:rPr lang="en-US" b="1" dirty="0" smtClean="0">
                <a:solidFill>
                  <a:schemeClr val="bg1"/>
                </a:solidFill>
              </a:rPr>
              <a:t>WE BELIEVE</a:t>
            </a:r>
            <a:endParaRPr lang="en" b="1" dirty="0" smtClean="0">
              <a:solidFill>
                <a:schemeClr val="bg1"/>
              </a:solidFill>
            </a:endParaRPr>
          </a:p>
        </p:txBody>
      </p:sp>
      <p:sp>
        <p:nvSpPr>
          <p:cNvPr id="4" name="Content Placeholder 2"/>
          <p:cNvSpPr txBox="1">
            <a:spLocks/>
          </p:cNvSpPr>
          <p:nvPr/>
        </p:nvSpPr>
        <p:spPr>
          <a:xfrm>
            <a:off x="2895600" y="2995162"/>
            <a:ext cx="7924800" cy="117850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 sz="3200" b="1" dirty="0">
                <a:solidFill>
                  <a:schemeClr val="accent2"/>
                </a:solidFill>
                <a:latin typeface="+mj-lt"/>
                <a:ea typeface="Open Sans" panose="020B0606030504020204" pitchFamily="34" charset="0"/>
                <a:cs typeface="Open Sans" panose="020B0606030504020204" pitchFamily="34" charset="0"/>
              </a:rPr>
              <a:t>Your solution should be </a:t>
            </a:r>
            <a:r>
              <a:rPr lang="en" sz="3200" b="1" dirty="0" smtClean="0">
                <a:solidFill>
                  <a:schemeClr val="accent2"/>
                </a:solidFill>
                <a:latin typeface="+mj-lt"/>
                <a:ea typeface="Open Sans" panose="020B0606030504020204" pitchFamily="34" charset="0"/>
                <a:cs typeface="Open Sans" panose="020B0606030504020204" pitchFamily="34" charset="0"/>
              </a:rPr>
              <a:t>as </a:t>
            </a:r>
            <a:r>
              <a:rPr lang="id-ID" sz="3200" b="1" dirty="0">
                <a:solidFill>
                  <a:schemeClr val="accent2"/>
                </a:solidFill>
                <a:latin typeface="+mj-lt"/>
                <a:ea typeface="Open Sans" panose="020B0606030504020204" pitchFamily="34" charset="0"/>
                <a:cs typeface="Open Sans" panose="020B0606030504020204" pitchFamily="34" charset="0"/>
              </a:rPr>
              <a:t/>
            </a:r>
            <a:br>
              <a:rPr lang="id-ID" sz="3200" b="1" dirty="0">
                <a:solidFill>
                  <a:schemeClr val="accent2"/>
                </a:solidFill>
                <a:latin typeface="+mj-lt"/>
                <a:ea typeface="Open Sans" panose="020B0606030504020204" pitchFamily="34" charset="0"/>
                <a:cs typeface="Open Sans" panose="020B0606030504020204" pitchFamily="34" charset="0"/>
              </a:rPr>
            </a:br>
            <a:r>
              <a:rPr lang="en" sz="3200" b="1" dirty="0" smtClean="0">
                <a:solidFill>
                  <a:schemeClr val="accent2"/>
                </a:solidFill>
                <a:latin typeface="+mj-lt"/>
                <a:ea typeface="Open Sans" panose="020B0606030504020204" pitchFamily="34" charset="0"/>
                <a:cs typeface="Open Sans" panose="020B0606030504020204" pitchFamily="34" charset="0"/>
              </a:rPr>
              <a:t>unique as </a:t>
            </a:r>
            <a:r>
              <a:rPr lang="en" sz="3200" b="1" dirty="0">
                <a:solidFill>
                  <a:schemeClr val="accent2"/>
                </a:solidFill>
                <a:latin typeface="+mj-lt"/>
                <a:ea typeface="Open Sans" panose="020B0606030504020204" pitchFamily="34" charset="0"/>
                <a:cs typeface="Open Sans" panose="020B0606030504020204" pitchFamily="34" charset="0"/>
              </a:rPr>
              <a:t>your brand</a:t>
            </a:r>
            <a:r>
              <a:rPr lang="en" sz="3200" b="1" dirty="0" smtClean="0">
                <a:solidFill>
                  <a:schemeClr val="accent2"/>
                </a:solidFill>
                <a:latin typeface="+mj-lt"/>
                <a:ea typeface="Open Sans" panose="020B0606030504020204" pitchFamily="34" charset="0"/>
                <a:cs typeface="Open Sans" panose="020B0606030504020204" pitchFamily="34" charset="0"/>
              </a:rPr>
              <a:t>.</a:t>
            </a:r>
            <a:endParaRPr lang="en" sz="32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10</a:t>
            </a:fld>
            <a:endParaRPr lang="en-US" dirty="0"/>
          </a:p>
        </p:txBody>
      </p:sp>
    </p:spTree>
    <p:extLst>
      <p:ext uri="{BB962C8B-B14F-4D97-AF65-F5344CB8AC3E}">
        <p14:creationId xmlns:p14="http://schemas.microsoft.com/office/powerpoint/2010/main" val="3064562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35189" y="908050"/>
            <a:ext cx="9375073" cy="5041900"/>
            <a:chOff x="2135189" y="1989138"/>
            <a:chExt cx="9375073" cy="4068762"/>
          </a:xfrm>
        </p:grpSpPr>
        <p:sp>
          <p:nvSpPr>
            <p:cNvPr id="30" name="Rectangle 29"/>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2466977" y="4176600"/>
            <a:ext cx="3629023" cy="1602749"/>
          </a:xfrm>
        </p:spPr>
        <p:txBody>
          <a:bodyPr>
            <a:normAutofit/>
          </a:bodyPr>
          <a:lstStyle/>
          <a:p>
            <a:pPr marL="19050" lvl="0" algn="ctr">
              <a:lnSpc>
                <a:spcPct val="150000"/>
              </a:lnSpc>
              <a:spcBef>
                <a:spcPts val="0"/>
              </a:spcBef>
            </a:pPr>
            <a:r>
              <a:rPr lang="en" sz="1600" dirty="0" smtClean="0">
                <a:solidFill>
                  <a:schemeClr val="tx1">
                    <a:lumMod val="50000"/>
                    <a:lumOff val="50000"/>
                  </a:schemeClr>
                </a:solidFill>
              </a:rPr>
              <a:t>We brainstorm </a:t>
            </a:r>
            <a:r>
              <a:rPr lang="en" sz="1600" dirty="0">
                <a:solidFill>
                  <a:schemeClr val="tx1">
                    <a:lumMod val="50000"/>
                    <a:lumOff val="50000"/>
                  </a:schemeClr>
                </a:solidFill>
              </a:rPr>
              <a:t>with our clients, and shape our strategies together. </a:t>
            </a:r>
          </a:p>
        </p:txBody>
      </p:sp>
      <p:sp>
        <p:nvSpPr>
          <p:cNvPr id="4" name="Content Placeholder 2"/>
          <p:cNvSpPr txBox="1">
            <a:spLocks/>
          </p:cNvSpPr>
          <p:nvPr/>
        </p:nvSpPr>
        <p:spPr>
          <a:xfrm>
            <a:off x="7564637" y="4185138"/>
            <a:ext cx="3568126" cy="16904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algn="ctr">
              <a:lnSpc>
                <a:spcPct val="150000"/>
              </a:lnSpc>
              <a:spcBef>
                <a:spcPts val="0"/>
              </a:spcBef>
            </a:pPr>
            <a:r>
              <a:rPr lang="en" sz="1600" dirty="0" smtClean="0">
                <a:solidFill>
                  <a:schemeClr val="tx1">
                    <a:lumMod val="50000"/>
                    <a:lumOff val="50000"/>
                  </a:schemeClr>
                </a:solidFill>
                <a:latin typeface="+mn-lt"/>
              </a:rPr>
              <a:t>Our staff consists of experts who often have a decade or more of experience in their field</a:t>
            </a:r>
          </a:p>
        </p:txBody>
      </p:sp>
      <p:grpSp>
        <p:nvGrpSpPr>
          <p:cNvPr id="8" name="Group 4"/>
          <p:cNvGrpSpPr>
            <a:grpSpLocks noChangeAspect="1"/>
          </p:cNvGrpSpPr>
          <p:nvPr/>
        </p:nvGrpSpPr>
        <p:grpSpPr bwMode="auto">
          <a:xfrm>
            <a:off x="8582992" y="1514625"/>
            <a:ext cx="1468034" cy="1062053"/>
            <a:chOff x="234" y="2412"/>
            <a:chExt cx="1309" cy="947"/>
          </a:xfrm>
        </p:grpSpPr>
        <p:sp>
          <p:nvSpPr>
            <p:cNvPr id="10" name="Freeform 5"/>
            <p:cNvSpPr>
              <a:spLocks/>
            </p:cNvSpPr>
            <p:nvPr/>
          </p:nvSpPr>
          <p:spPr bwMode="auto">
            <a:xfrm>
              <a:off x="951" y="2800"/>
              <a:ext cx="39"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4" y="0"/>
                    <a:pt x="0" y="13"/>
                    <a:pt x="0" y="30"/>
                  </a:cubicBezTo>
                  <a:cubicBezTo>
                    <a:pt x="0" y="86"/>
                    <a:pt x="0" y="86"/>
                    <a:pt x="0" y="86"/>
                  </a:cubicBezTo>
                  <a:cubicBezTo>
                    <a:pt x="60" y="86"/>
                    <a:pt x="60" y="86"/>
                    <a:pt x="60" y="86"/>
                  </a:cubicBezTo>
                  <a:cubicBezTo>
                    <a:pt x="60" y="30"/>
                    <a:pt x="60" y="30"/>
                    <a:pt x="60" y="30"/>
                  </a:cubicBezTo>
                  <a:cubicBezTo>
                    <a:pt x="60" y="13"/>
                    <a:pt x="47"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noEditPoints="1"/>
            </p:cNvSpPr>
            <p:nvPr/>
          </p:nvSpPr>
          <p:spPr bwMode="auto">
            <a:xfrm>
              <a:off x="316" y="2493"/>
              <a:ext cx="266" cy="362"/>
            </a:xfrm>
            <a:custGeom>
              <a:avLst/>
              <a:gdLst>
                <a:gd name="T0" fmla="*/ 60 w 416"/>
                <a:gd name="T1" fmla="*/ 121 h 567"/>
                <a:gd name="T2" fmla="*/ 121 w 416"/>
                <a:gd name="T3" fmla="*/ 60 h 567"/>
                <a:gd name="T4" fmla="*/ 164 w 416"/>
                <a:gd name="T5" fmla="*/ 78 h 567"/>
                <a:gd name="T6" fmla="*/ 184 w 416"/>
                <a:gd name="T7" fmla="*/ 98 h 567"/>
                <a:gd name="T8" fmla="*/ 203 w 416"/>
                <a:gd name="T9" fmla="*/ 253 h 567"/>
                <a:gd name="T10" fmla="*/ 226 w 416"/>
                <a:gd name="T11" fmla="*/ 276 h 567"/>
                <a:gd name="T12" fmla="*/ 247 w 416"/>
                <a:gd name="T13" fmla="*/ 284 h 567"/>
                <a:gd name="T14" fmla="*/ 268 w 416"/>
                <a:gd name="T15" fmla="*/ 276 h 567"/>
                <a:gd name="T16" fmla="*/ 404 w 416"/>
                <a:gd name="T17" fmla="*/ 139 h 567"/>
                <a:gd name="T18" fmla="*/ 404 w 416"/>
                <a:gd name="T19" fmla="*/ 97 h 567"/>
                <a:gd name="T20" fmla="*/ 382 w 416"/>
                <a:gd name="T21" fmla="*/ 74 h 567"/>
                <a:gd name="T22" fmla="*/ 227 w 416"/>
                <a:gd name="T23" fmla="*/ 56 h 567"/>
                <a:gd name="T24" fmla="*/ 206 w 416"/>
                <a:gd name="T25" fmla="*/ 35 h 567"/>
                <a:gd name="T26" fmla="*/ 121 w 416"/>
                <a:gd name="T27" fmla="*/ 0 h 567"/>
                <a:gd name="T28" fmla="*/ 0 w 416"/>
                <a:gd name="T29" fmla="*/ 121 h 567"/>
                <a:gd name="T30" fmla="*/ 0 w 416"/>
                <a:gd name="T31" fmla="*/ 567 h 567"/>
                <a:gd name="T32" fmla="*/ 60 w 416"/>
                <a:gd name="T33" fmla="*/ 567 h 567"/>
                <a:gd name="T34" fmla="*/ 60 w 416"/>
                <a:gd name="T35" fmla="*/ 121 h 567"/>
                <a:gd name="T36" fmla="*/ 245 w 416"/>
                <a:gd name="T37" fmla="*/ 117 h 567"/>
                <a:gd name="T38" fmla="*/ 292 w 416"/>
                <a:gd name="T39" fmla="*/ 97 h 567"/>
                <a:gd name="T40" fmla="*/ 339 w 416"/>
                <a:gd name="T41" fmla="*/ 117 h 567"/>
                <a:gd name="T42" fmla="*/ 341 w 416"/>
                <a:gd name="T43" fmla="*/ 118 h 567"/>
                <a:gd name="T44" fmla="*/ 247 w 416"/>
                <a:gd name="T45" fmla="*/ 212 h 567"/>
                <a:gd name="T46" fmla="*/ 245 w 416"/>
                <a:gd name="T47" fmla="*/ 210 h 567"/>
                <a:gd name="T48" fmla="*/ 245 w 416"/>
                <a:gd name="T49" fmla="*/ 11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6" h="567">
                  <a:moveTo>
                    <a:pt x="60" y="121"/>
                  </a:moveTo>
                  <a:cubicBezTo>
                    <a:pt x="60" y="87"/>
                    <a:pt x="87" y="60"/>
                    <a:pt x="121" y="60"/>
                  </a:cubicBezTo>
                  <a:cubicBezTo>
                    <a:pt x="137" y="60"/>
                    <a:pt x="152" y="66"/>
                    <a:pt x="164" y="78"/>
                  </a:cubicBezTo>
                  <a:cubicBezTo>
                    <a:pt x="184" y="98"/>
                    <a:pt x="184" y="98"/>
                    <a:pt x="184" y="98"/>
                  </a:cubicBezTo>
                  <a:cubicBezTo>
                    <a:pt x="155" y="147"/>
                    <a:pt x="161" y="211"/>
                    <a:pt x="203" y="253"/>
                  </a:cubicBezTo>
                  <a:cubicBezTo>
                    <a:pt x="226" y="276"/>
                    <a:pt x="226" y="276"/>
                    <a:pt x="226" y="276"/>
                  </a:cubicBezTo>
                  <a:cubicBezTo>
                    <a:pt x="231" y="281"/>
                    <a:pt x="239" y="284"/>
                    <a:pt x="247" y="284"/>
                  </a:cubicBezTo>
                  <a:cubicBezTo>
                    <a:pt x="255" y="284"/>
                    <a:pt x="263" y="281"/>
                    <a:pt x="268" y="276"/>
                  </a:cubicBezTo>
                  <a:cubicBezTo>
                    <a:pt x="404" y="139"/>
                    <a:pt x="404" y="139"/>
                    <a:pt x="404" y="139"/>
                  </a:cubicBezTo>
                  <a:cubicBezTo>
                    <a:pt x="416" y="128"/>
                    <a:pt x="416" y="109"/>
                    <a:pt x="404" y="97"/>
                  </a:cubicBezTo>
                  <a:cubicBezTo>
                    <a:pt x="382" y="74"/>
                    <a:pt x="382" y="74"/>
                    <a:pt x="382" y="74"/>
                  </a:cubicBezTo>
                  <a:cubicBezTo>
                    <a:pt x="340" y="32"/>
                    <a:pt x="275" y="26"/>
                    <a:pt x="227" y="56"/>
                  </a:cubicBezTo>
                  <a:cubicBezTo>
                    <a:pt x="206" y="35"/>
                    <a:pt x="206" y="35"/>
                    <a:pt x="206" y="35"/>
                  </a:cubicBezTo>
                  <a:cubicBezTo>
                    <a:pt x="183" y="12"/>
                    <a:pt x="153" y="0"/>
                    <a:pt x="121" y="0"/>
                  </a:cubicBezTo>
                  <a:cubicBezTo>
                    <a:pt x="54" y="0"/>
                    <a:pt x="0" y="54"/>
                    <a:pt x="0" y="121"/>
                  </a:cubicBezTo>
                  <a:cubicBezTo>
                    <a:pt x="0" y="567"/>
                    <a:pt x="0" y="567"/>
                    <a:pt x="0" y="567"/>
                  </a:cubicBezTo>
                  <a:cubicBezTo>
                    <a:pt x="60" y="567"/>
                    <a:pt x="60" y="567"/>
                    <a:pt x="60" y="567"/>
                  </a:cubicBezTo>
                  <a:lnTo>
                    <a:pt x="60" y="121"/>
                  </a:lnTo>
                  <a:close/>
                  <a:moveTo>
                    <a:pt x="245" y="117"/>
                  </a:moveTo>
                  <a:cubicBezTo>
                    <a:pt x="258" y="104"/>
                    <a:pt x="275" y="97"/>
                    <a:pt x="292" y="97"/>
                  </a:cubicBezTo>
                  <a:cubicBezTo>
                    <a:pt x="309" y="97"/>
                    <a:pt x="326" y="104"/>
                    <a:pt x="339" y="117"/>
                  </a:cubicBezTo>
                  <a:cubicBezTo>
                    <a:pt x="341" y="118"/>
                    <a:pt x="341" y="118"/>
                    <a:pt x="341" y="118"/>
                  </a:cubicBezTo>
                  <a:cubicBezTo>
                    <a:pt x="247" y="212"/>
                    <a:pt x="247" y="212"/>
                    <a:pt x="247" y="212"/>
                  </a:cubicBezTo>
                  <a:cubicBezTo>
                    <a:pt x="245" y="210"/>
                    <a:pt x="245" y="210"/>
                    <a:pt x="245" y="210"/>
                  </a:cubicBezTo>
                  <a:cubicBezTo>
                    <a:pt x="220" y="185"/>
                    <a:pt x="220" y="143"/>
                    <a:pt x="245" y="11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788" y="2800"/>
              <a:ext cx="38"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3" y="0"/>
                    <a:pt x="0" y="13"/>
                    <a:pt x="0" y="30"/>
                  </a:cubicBezTo>
                  <a:cubicBezTo>
                    <a:pt x="0" y="86"/>
                    <a:pt x="0" y="86"/>
                    <a:pt x="0" y="86"/>
                  </a:cubicBezTo>
                  <a:cubicBezTo>
                    <a:pt x="60" y="86"/>
                    <a:pt x="60" y="86"/>
                    <a:pt x="60" y="86"/>
                  </a:cubicBezTo>
                  <a:cubicBezTo>
                    <a:pt x="60" y="30"/>
                    <a:pt x="60" y="30"/>
                    <a:pt x="60" y="30"/>
                  </a:cubicBezTo>
                  <a:cubicBezTo>
                    <a:pt x="60" y="13"/>
                    <a:pt x="46"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p:nvSpPr>
          <p:spPr bwMode="auto">
            <a:xfrm>
              <a:off x="705" y="2412"/>
              <a:ext cx="367" cy="443"/>
            </a:xfrm>
            <a:custGeom>
              <a:avLst/>
              <a:gdLst>
                <a:gd name="T0" fmla="*/ 60 w 574"/>
                <a:gd name="T1" fmla="*/ 550 h 695"/>
                <a:gd name="T2" fmla="*/ 60 w 574"/>
                <a:gd name="T3" fmla="*/ 550 h 695"/>
                <a:gd name="T4" fmla="*/ 79 w 574"/>
                <a:gd name="T5" fmla="*/ 520 h 695"/>
                <a:gd name="T6" fmla="*/ 174 w 574"/>
                <a:gd name="T7" fmla="*/ 472 h 695"/>
                <a:gd name="T8" fmla="*/ 257 w 574"/>
                <a:gd name="T9" fmla="*/ 555 h 695"/>
                <a:gd name="T10" fmla="*/ 257 w 574"/>
                <a:gd name="T11" fmla="*/ 695 h 695"/>
                <a:gd name="T12" fmla="*/ 317 w 574"/>
                <a:gd name="T13" fmla="*/ 695 h 695"/>
                <a:gd name="T14" fmla="*/ 317 w 574"/>
                <a:gd name="T15" fmla="*/ 555 h 695"/>
                <a:gd name="T16" fmla="*/ 400 w 574"/>
                <a:gd name="T17" fmla="*/ 472 h 695"/>
                <a:gd name="T18" fmla="*/ 495 w 574"/>
                <a:gd name="T19" fmla="*/ 520 h 695"/>
                <a:gd name="T20" fmla="*/ 514 w 574"/>
                <a:gd name="T21" fmla="*/ 550 h 695"/>
                <a:gd name="T22" fmla="*/ 514 w 574"/>
                <a:gd name="T23" fmla="*/ 695 h 695"/>
                <a:gd name="T24" fmla="*/ 574 w 574"/>
                <a:gd name="T25" fmla="*/ 695 h 695"/>
                <a:gd name="T26" fmla="*/ 574 w 574"/>
                <a:gd name="T27" fmla="*/ 550 h 695"/>
                <a:gd name="T28" fmla="*/ 521 w 574"/>
                <a:gd name="T29" fmla="*/ 466 h 695"/>
                <a:gd name="T30" fmla="*/ 382 w 574"/>
                <a:gd name="T31" fmla="*/ 396 h 695"/>
                <a:gd name="T32" fmla="*/ 381 w 574"/>
                <a:gd name="T33" fmla="*/ 395 h 695"/>
                <a:gd name="T34" fmla="*/ 381 w 574"/>
                <a:gd name="T35" fmla="*/ 349 h 695"/>
                <a:gd name="T36" fmla="*/ 445 w 574"/>
                <a:gd name="T37" fmla="*/ 222 h 695"/>
                <a:gd name="T38" fmla="*/ 445 w 574"/>
                <a:gd name="T39" fmla="*/ 158 h 695"/>
                <a:gd name="T40" fmla="*/ 287 w 574"/>
                <a:gd name="T41" fmla="*/ 0 h 695"/>
                <a:gd name="T42" fmla="*/ 129 w 574"/>
                <a:gd name="T43" fmla="*/ 156 h 695"/>
                <a:gd name="T44" fmla="*/ 129 w 574"/>
                <a:gd name="T45" fmla="*/ 157 h 695"/>
                <a:gd name="T46" fmla="*/ 129 w 574"/>
                <a:gd name="T47" fmla="*/ 158 h 695"/>
                <a:gd name="T48" fmla="*/ 129 w 574"/>
                <a:gd name="T49" fmla="*/ 222 h 695"/>
                <a:gd name="T50" fmla="*/ 193 w 574"/>
                <a:gd name="T51" fmla="*/ 349 h 695"/>
                <a:gd name="T52" fmla="*/ 193 w 574"/>
                <a:gd name="T53" fmla="*/ 395 h 695"/>
                <a:gd name="T54" fmla="*/ 192 w 574"/>
                <a:gd name="T55" fmla="*/ 396 h 695"/>
                <a:gd name="T56" fmla="*/ 53 w 574"/>
                <a:gd name="T57" fmla="*/ 466 h 695"/>
                <a:gd name="T58" fmla="*/ 0 w 574"/>
                <a:gd name="T59" fmla="*/ 550 h 695"/>
                <a:gd name="T60" fmla="*/ 0 w 574"/>
                <a:gd name="T61" fmla="*/ 695 h 695"/>
                <a:gd name="T62" fmla="*/ 60 w 574"/>
                <a:gd name="T63" fmla="*/ 695 h 695"/>
                <a:gd name="T64" fmla="*/ 60 w 574"/>
                <a:gd name="T65" fmla="*/ 550 h 695"/>
                <a:gd name="T66" fmla="*/ 287 w 574"/>
                <a:gd name="T67" fmla="*/ 500 h 695"/>
                <a:gd name="T68" fmla="*/ 230 w 574"/>
                <a:gd name="T69" fmla="*/ 443 h 695"/>
                <a:gd name="T70" fmla="*/ 253 w 574"/>
                <a:gd name="T71" fmla="*/ 395 h 695"/>
                <a:gd name="T72" fmla="*/ 253 w 574"/>
                <a:gd name="T73" fmla="*/ 376 h 695"/>
                <a:gd name="T74" fmla="*/ 287 w 574"/>
                <a:gd name="T75" fmla="*/ 380 h 695"/>
                <a:gd name="T76" fmla="*/ 321 w 574"/>
                <a:gd name="T77" fmla="*/ 376 h 695"/>
                <a:gd name="T78" fmla="*/ 321 w 574"/>
                <a:gd name="T79" fmla="*/ 395 h 695"/>
                <a:gd name="T80" fmla="*/ 344 w 574"/>
                <a:gd name="T81" fmla="*/ 443 h 695"/>
                <a:gd name="T82" fmla="*/ 287 w 574"/>
                <a:gd name="T83" fmla="*/ 500 h 695"/>
                <a:gd name="T84" fmla="*/ 287 w 574"/>
                <a:gd name="T85" fmla="*/ 60 h 695"/>
                <a:gd name="T86" fmla="*/ 385 w 574"/>
                <a:gd name="T87" fmla="*/ 158 h 695"/>
                <a:gd name="T88" fmla="*/ 385 w 574"/>
                <a:gd name="T89" fmla="*/ 159 h 695"/>
                <a:gd name="T90" fmla="*/ 192 w 574"/>
                <a:gd name="T91" fmla="*/ 134 h 695"/>
                <a:gd name="T92" fmla="*/ 287 w 574"/>
                <a:gd name="T93" fmla="*/ 60 h 695"/>
                <a:gd name="T94" fmla="*/ 189 w 574"/>
                <a:gd name="T95" fmla="*/ 222 h 695"/>
                <a:gd name="T96" fmla="*/ 189 w 574"/>
                <a:gd name="T97" fmla="*/ 195 h 695"/>
                <a:gd name="T98" fmla="*/ 385 w 574"/>
                <a:gd name="T99" fmla="*/ 219 h 695"/>
                <a:gd name="T100" fmla="*/ 385 w 574"/>
                <a:gd name="T101" fmla="*/ 222 h 695"/>
                <a:gd name="T102" fmla="*/ 287 w 574"/>
                <a:gd name="T103" fmla="*/ 320 h 695"/>
                <a:gd name="T104" fmla="*/ 189 w 574"/>
                <a:gd name="T105" fmla="*/ 222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4" h="695">
                  <a:moveTo>
                    <a:pt x="60" y="550"/>
                  </a:moveTo>
                  <a:cubicBezTo>
                    <a:pt x="60" y="550"/>
                    <a:pt x="60" y="550"/>
                    <a:pt x="60" y="550"/>
                  </a:cubicBezTo>
                  <a:cubicBezTo>
                    <a:pt x="60" y="537"/>
                    <a:pt x="68" y="525"/>
                    <a:pt x="79" y="520"/>
                  </a:cubicBezTo>
                  <a:cubicBezTo>
                    <a:pt x="174" y="472"/>
                    <a:pt x="174" y="472"/>
                    <a:pt x="174" y="472"/>
                  </a:cubicBezTo>
                  <a:cubicBezTo>
                    <a:pt x="257" y="555"/>
                    <a:pt x="257" y="555"/>
                    <a:pt x="257" y="555"/>
                  </a:cubicBezTo>
                  <a:cubicBezTo>
                    <a:pt x="257" y="695"/>
                    <a:pt x="257" y="695"/>
                    <a:pt x="257" y="695"/>
                  </a:cubicBezTo>
                  <a:cubicBezTo>
                    <a:pt x="317" y="695"/>
                    <a:pt x="317" y="695"/>
                    <a:pt x="317" y="695"/>
                  </a:cubicBezTo>
                  <a:cubicBezTo>
                    <a:pt x="317" y="555"/>
                    <a:pt x="317" y="555"/>
                    <a:pt x="317" y="555"/>
                  </a:cubicBezTo>
                  <a:cubicBezTo>
                    <a:pt x="400" y="472"/>
                    <a:pt x="400" y="472"/>
                    <a:pt x="400" y="472"/>
                  </a:cubicBezTo>
                  <a:cubicBezTo>
                    <a:pt x="495" y="520"/>
                    <a:pt x="495" y="520"/>
                    <a:pt x="495" y="520"/>
                  </a:cubicBezTo>
                  <a:cubicBezTo>
                    <a:pt x="506" y="525"/>
                    <a:pt x="514" y="537"/>
                    <a:pt x="514" y="550"/>
                  </a:cubicBezTo>
                  <a:cubicBezTo>
                    <a:pt x="514" y="695"/>
                    <a:pt x="514" y="695"/>
                    <a:pt x="514" y="695"/>
                  </a:cubicBezTo>
                  <a:cubicBezTo>
                    <a:pt x="574" y="695"/>
                    <a:pt x="574" y="695"/>
                    <a:pt x="574" y="695"/>
                  </a:cubicBezTo>
                  <a:cubicBezTo>
                    <a:pt x="574" y="550"/>
                    <a:pt x="574" y="550"/>
                    <a:pt x="574" y="550"/>
                  </a:cubicBezTo>
                  <a:cubicBezTo>
                    <a:pt x="574" y="514"/>
                    <a:pt x="554" y="482"/>
                    <a:pt x="521" y="466"/>
                  </a:cubicBezTo>
                  <a:cubicBezTo>
                    <a:pt x="382" y="396"/>
                    <a:pt x="382" y="396"/>
                    <a:pt x="382" y="396"/>
                  </a:cubicBezTo>
                  <a:cubicBezTo>
                    <a:pt x="382" y="396"/>
                    <a:pt x="381" y="395"/>
                    <a:pt x="381" y="395"/>
                  </a:cubicBezTo>
                  <a:cubicBezTo>
                    <a:pt x="381" y="349"/>
                    <a:pt x="381" y="349"/>
                    <a:pt x="381" y="349"/>
                  </a:cubicBezTo>
                  <a:cubicBezTo>
                    <a:pt x="420" y="320"/>
                    <a:pt x="445" y="274"/>
                    <a:pt x="445" y="222"/>
                  </a:cubicBezTo>
                  <a:cubicBezTo>
                    <a:pt x="445" y="158"/>
                    <a:pt x="445" y="158"/>
                    <a:pt x="445" y="158"/>
                  </a:cubicBezTo>
                  <a:cubicBezTo>
                    <a:pt x="445" y="71"/>
                    <a:pt x="374" y="0"/>
                    <a:pt x="287" y="0"/>
                  </a:cubicBezTo>
                  <a:cubicBezTo>
                    <a:pt x="200" y="0"/>
                    <a:pt x="130" y="70"/>
                    <a:pt x="129" y="156"/>
                  </a:cubicBezTo>
                  <a:cubicBezTo>
                    <a:pt x="129" y="157"/>
                    <a:pt x="129" y="157"/>
                    <a:pt x="129" y="157"/>
                  </a:cubicBezTo>
                  <a:cubicBezTo>
                    <a:pt x="129" y="157"/>
                    <a:pt x="129" y="157"/>
                    <a:pt x="129" y="158"/>
                  </a:cubicBezTo>
                  <a:cubicBezTo>
                    <a:pt x="129" y="222"/>
                    <a:pt x="129" y="222"/>
                    <a:pt x="129" y="222"/>
                  </a:cubicBezTo>
                  <a:cubicBezTo>
                    <a:pt x="129" y="274"/>
                    <a:pt x="154" y="320"/>
                    <a:pt x="193" y="349"/>
                  </a:cubicBezTo>
                  <a:cubicBezTo>
                    <a:pt x="193" y="395"/>
                    <a:pt x="193" y="395"/>
                    <a:pt x="193" y="395"/>
                  </a:cubicBezTo>
                  <a:cubicBezTo>
                    <a:pt x="193" y="395"/>
                    <a:pt x="192" y="396"/>
                    <a:pt x="192" y="396"/>
                  </a:cubicBezTo>
                  <a:cubicBezTo>
                    <a:pt x="53" y="466"/>
                    <a:pt x="53" y="466"/>
                    <a:pt x="53" y="466"/>
                  </a:cubicBezTo>
                  <a:cubicBezTo>
                    <a:pt x="20" y="482"/>
                    <a:pt x="0" y="514"/>
                    <a:pt x="0" y="550"/>
                  </a:cubicBezTo>
                  <a:cubicBezTo>
                    <a:pt x="0" y="695"/>
                    <a:pt x="0" y="695"/>
                    <a:pt x="0" y="695"/>
                  </a:cubicBezTo>
                  <a:cubicBezTo>
                    <a:pt x="60" y="695"/>
                    <a:pt x="60" y="695"/>
                    <a:pt x="60" y="695"/>
                  </a:cubicBezTo>
                  <a:lnTo>
                    <a:pt x="60" y="550"/>
                  </a:lnTo>
                  <a:close/>
                  <a:moveTo>
                    <a:pt x="287" y="500"/>
                  </a:moveTo>
                  <a:cubicBezTo>
                    <a:pt x="230" y="443"/>
                    <a:pt x="230" y="443"/>
                    <a:pt x="230" y="443"/>
                  </a:cubicBezTo>
                  <a:cubicBezTo>
                    <a:pt x="244" y="431"/>
                    <a:pt x="253" y="414"/>
                    <a:pt x="253" y="395"/>
                  </a:cubicBezTo>
                  <a:cubicBezTo>
                    <a:pt x="253" y="376"/>
                    <a:pt x="253" y="376"/>
                    <a:pt x="253" y="376"/>
                  </a:cubicBezTo>
                  <a:cubicBezTo>
                    <a:pt x="264" y="379"/>
                    <a:pt x="275" y="380"/>
                    <a:pt x="287" y="380"/>
                  </a:cubicBezTo>
                  <a:cubicBezTo>
                    <a:pt x="299" y="380"/>
                    <a:pt x="310" y="379"/>
                    <a:pt x="321" y="376"/>
                  </a:cubicBezTo>
                  <a:cubicBezTo>
                    <a:pt x="321" y="395"/>
                    <a:pt x="321" y="395"/>
                    <a:pt x="321" y="395"/>
                  </a:cubicBezTo>
                  <a:cubicBezTo>
                    <a:pt x="321" y="414"/>
                    <a:pt x="330" y="431"/>
                    <a:pt x="344" y="443"/>
                  </a:cubicBezTo>
                  <a:lnTo>
                    <a:pt x="287" y="500"/>
                  </a:lnTo>
                  <a:close/>
                  <a:moveTo>
                    <a:pt x="287" y="60"/>
                  </a:moveTo>
                  <a:cubicBezTo>
                    <a:pt x="341" y="60"/>
                    <a:pt x="385" y="104"/>
                    <a:pt x="385" y="158"/>
                  </a:cubicBezTo>
                  <a:cubicBezTo>
                    <a:pt x="385" y="159"/>
                    <a:pt x="385" y="159"/>
                    <a:pt x="385" y="159"/>
                  </a:cubicBezTo>
                  <a:cubicBezTo>
                    <a:pt x="306" y="156"/>
                    <a:pt x="230" y="142"/>
                    <a:pt x="192" y="134"/>
                  </a:cubicBezTo>
                  <a:cubicBezTo>
                    <a:pt x="202" y="92"/>
                    <a:pt x="241" y="60"/>
                    <a:pt x="287" y="60"/>
                  </a:cubicBezTo>
                  <a:close/>
                  <a:moveTo>
                    <a:pt x="189" y="222"/>
                  </a:moveTo>
                  <a:cubicBezTo>
                    <a:pt x="189" y="195"/>
                    <a:pt x="189" y="195"/>
                    <a:pt x="189" y="195"/>
                  </a:cubicBezTo>
                  <a:cubicBezTo>
                    <a:pt x="232" y="204"/>
                    <a:pt x="306" y="217"/>
                    <a:pt x="385" y="219"/>
                  </a:cubicBezTo>
                  <a:cubicBezTo>
                    <a:pt x="385" y="222"/>
                    <a:pt x="385" y="222"/>
                    <a:pt x="385" y="222"/>
                  </a:cubicBezTo>
                  <a:cubicBezTo>
                    <a:pt x="385" y="276"/>
                    <a:pt x="341" y="320"/>
                    <a:pt x="287" y="320"/>
                  </a:cubicBezTo>
                  <a:cubicBezTo>
                    <a:pt x="233" y="320"/>
                    <a:pt x="189" y="276"/>
                    <a:pt x="189" y="22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noEditPoints="1"/>
            </p:cNvSpPr>
            <p:nvPr/>
          </p:nvSpPr>
          <p:spPr bwMode="auto">
            <a:xfrm>
              <a:off x="1136" y="2534"/>
              <a:ext cx="366" cy="321"/>
            </a:xfrm>
            <a:custGeom>
              <a:avLst/>
              <a:gdLst>
                <a:gd name="T0" fmla="*/ 249 w 573"/>
                <a:gd name="T1" fmla="*/ 254 h 503"/>
                <a:gd name="T2" fmla="*/ 251 w 573"/>
                <a:gd name="T3" fmla="*/ 252 h 503"/>
                <a:gd name="T4" fmla="*/ 321 w 573"/>
                <a:gd name="T5" fmla="*/ 252 h 503"/>
                <a:gd name="T6" fmla="*/ 324 w 573"/>
                <a:gd name="T7" fmla="*/ 254 h 503"/>
                <a:gd name="T8" fmla="*/ 348 w 573"/>
                <a:gd name="T9" fmla="*/ 503 h 503"/>
                <a:gd name="T10" fmla="*/ 409 w 573"/>
                <a:gd name="T11" fmla="*/ 503 h 503"/>
                <a:gd name="T12" fmla="*/ 403 w 573"/>
                <a:gd name="T13" fmla="*/ 445 h 503"/>
                <a:gd name="T14" fmla="*/ 479 w 573"/>
                <a:gd name="T15" fmla="*/ 445 h 503"/>
                <a:gd name="T16" fmla="*/ 573 w 573"/>
                <a:gd name="T17" fmla="*/ 351 h 503"/>
                <a:gd name="T18" fmla="*/ 573 w 573"/>
                <a:gd name="T19" fmla="*/ 94 h 503"/>
                <a:gd name="T20" fmla="*/ 479 w 573"/>
                <a:gd name="T21" fmla="*/ 0 h 503"/>
                <a:gd name="T22" fmla="*/ 94 w 573"/>
                <a:gd name="T23" fmla="*/ 0 h 503"/>
                <a:gd name="T24" fmla="*/ 0 w 573"/>
                <a:gd name="T25" fmla="*/ 94 h 503"/>
                <a:gd name="T26" fmla="*/ 0 w 573"/>
                <a:gd name="T27" fmla="*/ 351 h 503"/>
                <a:gd name="T28" fmla="*/ 94 w 573"/>
                <a:gd name="T29" fmla="*/ 445 h 503"/>
                <a:gd name="T30" fmla="*/ 170 w 573"/>
                <a:gd name="T31" fmla="*/ 445 h 503"/>
                <a:gd name="T32" fmla="*/ 164 w 573"/>
                <a:gd name="T33" fmla="*/ 503 h 503"/>
                <a:gd name="T34" fmla="*/ 224 w 573"/>
                <a:gd name="T35" fmla="*/ 503 h 503"/>
                <a:gd name="T36" fmla="*/ 249 w 573"/>
                <a:gd name="T37" fmla="*/ 254 h 503"/>
                <a:gd name="T38" fmla="*/ 176 w 573"/>
                <a:gd name="T39" fmla="*/ 385 h 503"/>
                <a:gd name="T40" fmla="*/ 94 w 573"/>
                <a:gd name="T41" fmla="*/ 385 h 503"/>
                <a:gd name="T42" fmla="*/ 60 w 573"/>
                <a:gd name="T43" fmla="*/ 351 h 503"/>
                <a:gd name="T44" fmla="*/ 60 w 573"/>
                <a:gd name="T45" fmla="*/ 94 h 503"/>
                <a:gd name="T46" fmla="*/ 94 w 573"/>
                <a:gd name="T47" fmla="*/ 60 h 503"/>
                <a:gd name="T48" fmla="*/ 479 w 573"/>
                <a:gd name="T49" fmla="*/ 60 h 503"/>
                <a:gd name="T50" fmla="*/ 513 w 573"/>
                <a:gd name="T51" fmla="*/ 94 h 503"/>
                <a:gd name="T52" fmla="*/ 513 w 573"/>
                <a:gd name="T53" fmla="*/ 351 h 503"/>
                <a:gd name="T54" fmla="*/ 479 w 573"/>
                <a:gd name="T55" fmla="*/ 385 h 503"/>
                <a:gd name="T56" fmla="*/ 397 w 573"/>
                <a:gd name="T57" fmla="*/ 385 h 503"/>
                <a:gd name="T58" fmla="*/ 383 w 573"/>
                <a:gd name="T59" fmla="*/ 248 h 503"/>
                <a:gd name="T60" fmla="*/ 321 w 573"/>
                <a:gd name="T61" fmla="*/ 192 h 503"/>
                <a:gd name="T62" fmla="*/ 251 w 573"/>
                <a:gd name="T63" fmla="*/ 192 h 503"/>
                <a:gd name="T64" fmla="*/ 189 w 573"/>
                <a:gd name="T65" fmla="*/ 248 h 503"/>
                <a:gd name="T66" fmla="*/ 176 w 573"/>
                <a:gd name="T67" fmla="*/ 385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3" h="503">
                  <a:moveTo>
                    <a:pt x="249" y="254"/>
                  </a:moveTo>
                  <a:cubicBezTo>
                    <a:pt x="249" y="253"/>
                    <a:pt x="250" y="252"/>
                    <a:pt x="251" y="252"/>
                  </a:cubicBezTo>
                  <a:cubicBezTo>
                    <a:pt x="321" y="252"/>
                    <a:pt x="321" y="252"/>
                    <a:pt x="321" y="252"/>
                  </a:cubicBezTo>
                  <a:cubicBezTo>
                    <a:pt x="323" y="252"/>
                    <a:pt x="323" y="253"/>
                    <a:pt x="324" y="254"/>
                  </a:cubicBezTo>
                  <a:cubicBezTo>
                    <a:pt x="348" y="503"/>
                    <a:pt x="348" y="503"/>
                    <a:pt x="348" y="503"/>
                  </a:cubicBezTo>
                  <a:cubicBezTo>
                    <a:pt x="409" y="503"/>
                    <a:pt x="409" y="503"/>
                    <a:pt x="409" y="503"/>
                  </a:cubicBezTo>
                  <a:cubicBezTo>
                    <a:pt x="403" y="445"/>
                    <a:pt x="403" y="445"/>
                    <a:pt x="403" y="445"/>
                  </a:cubicBezTo>
                  <a:cubicBezTo>
                    <a:pt x="479" y="445"/>
                    <a:pt x="479" y="445"/>
                    <a:pt x="479" y="445"/>
                  </a:cubicBezTo>
                  <a:cubicBezTo>
                    <a:pt x="531" y="445"/>
                    <a:pt x="573" y="403"/>
                    <a:pt x="573" y="351"/>
                  </a:cubicBezTo>
                  <a:cubicBezTo>
                    <a:pt x="573" y="94"/>
                    <a:pt x="573" y="94"/>
                    <a:pt x="573" y="94"/>
                  </a:cubicBezTo>
                  <a:cubicBezTo>
                    <a:pt x="573" y="42"/>
                    <a:pt x="531" y="0"/>
                    <a:pt x="479" y="0"/>
                  </a:cubicBezTo>
                  <a:cubicBezTo>
                    <a:pt x="94" y="0"/>
                    <a:pt x="94" y="0"/>
                    <a:pt x="94" y="0"/>
                  </a:cubicBezTo>
                  <a:cubicBezTo>
                    <a:pt x="42" y="0"/>
                    <a:pt x="0" y="42"/>
                    <a:pt x="0" y="94"/>
                  </a:cubicBezTo>
                  <a:cubicBezTo>
                    <a:pt x="0" y="351"/>
                    <a:pt x="0" y="351"/>
                    <a:pt x="0" y="351"/>
                  </a:cubicBezTo>
                  <a:cubicBezTo>
                    <a:pt x="0" y="403"/>
                    <a:pt x="42" y="445"/>
                    <a:pt x="94" y="445"/>
                  </a:cubicBezTo>
                  <a:cubicBezTo>
                    <a:pt x="170" y="445"/>
                    <a:pt x="170" y="445"/>
                    <a:pt x="170" y="445"/>
                  </a:cubicBezTo>
                  <a:cubicBezTo>
                    <a:pt x="164" y="503"/>
                    <a:pt x="164" y="503"/>
                    <a:pt x="164" y="503"/>
                  </a:cubicBezTo>
                  <a:cubicBezTo>
                    <a:pt x="224" y="503"/>
                    <a:pt x="224" y="503"/>
                    <a:pt x="224" y="503"/>
                  </a:cubicBezTo>
                  <a:lnTo>
                    <a:pt x="249" y="254"/>
                  </a:lnTo>
                  <a:close/>
                  <a:moveTo>
                    <a:pt x="176" y="385"/>
                  </a:moveTo>
                  <a:cubicBezTo>
                    <a:pt x="94" y="385"/>
                    <a:pt x="94" y="385"/>
                    <a:pt x="94" y="385"/>
                  </a:cubicBezTo>
                  <a:cubicBezTo>
                    <a:pt x="75" y="385"/>
                    <a:pt x="60" y="369"/>
                    <a:pt x="60" y="351"/>
                  </a:cubicBezTo>
                  <a:cubicBezTo>
                    <a:pt x="60" y="94"/>
                    <a:pt x="60" y="94"/>
                    <a:pt x="60" y="94"/>
                  </a:cubicBezTo>
                  <a:cubicBezTo>
                    <a:pt x="60" y="75"/>
                    <a:pt x="75" y="60"/>
                    <a:pt x="94" y="60"/>
                  </a:cubicBezTo>
                  <a:cubicBezTo>
                    <a:pt x="479" y="60"/>
                    <a:pt x="479" y="60"/>
                    <a:pt x="479" y="60"/>
                  </a:cubicBezTo>
                  <a:cubicBezTo>
                    <a:pt x="498" y="60"/>
                    <a:pt x="513" y="75"/>
                    <a:pt x="513" y="94"/>
                  </a:cubicBezTo>
                  <a:cubicBezTo>
                    <a:pt x="513" y="351"/>
                    <a:pt x="513" y="351"/>
                    <a:pt x="513" y="351"/>
                  </a:cubicBezTo>
                  <a:cubicBezTo>
                    <a:pt x="513" y="369"/>
                    <a:pt x="498" y="385"/>
                    <a:pt x="479" y="385"/>
                  </a:cubicBezTo>
                  <a:cubicBezTo>
                    <a:pt x="397" y="385"/>
                    <a:pt x="397" y="385"/>
                    <a:pt x="397" y="385"/>
                  </a:cubicBezTo>
                  <a:cubicBezTo>
                    <a:pt x="383" y="248"/>
                    <a:pt x="383" y="248"/>
                    <a:pt x="383" y="248"/>
                  </a:cubicBezTo>
                  <a:cubicBezTo>
                    <a:pt x="380" y="216"/>
                    <a:pt x="353" y="192"/>
                    <a:pt x="321" y="192"/>
                  </a:cubicBezTo>
                  <a:cubicBezTo>
                    <a:pt x="251" y="192"/>
                    <a:pt x="251" y="192"/>
                    <a:pt x="251" y="192"/>
                  </a:cubicBezTo>
                  <a:cubicBezTo>
                    <a:pt x="219" y="192"/>
                    <a:pt x="193" y="216"/>
                    <a:pt x="189" y="248"/>
                  </a:cubicBezTo>
                  <a:lnTo>
                    <a:pt x="176" y="38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noEditPoints="1"/>
            </p:cNvSpPr>
            <p:nvPr/>
          </p:nvSpPr>
          <p:spPr bwMode="auto">
            <a:xfrm>
              <a:off x="419" y="2697"/>
              <a:ext cx="243" cy="158"/>
            </a:xfrm>
            <a:custGeom>
              <a:avLst/>
              <a:gdLst>
                <a:gd name="T0" fmla="*/ 60 w 380"/>
                <a:gd name="T1" fmla="*/ 189 h 247"/>
                <a:gd name="T2" fmla="*/ 320 w 380"/>
                <a:gd name="T3" fmla="*/ 189 h 247"/>
                <a:gd name="T4" fmla="*/ 320 w 380"/>
                <a:gd name="T5" fmla="*/ 247 h 247"/>
                <a:gd name="T6" fmla="*/ 380 w 380"/>
                <a:gd name="T7" fmla="*/ 247 h 247"/>
                <a:gd name="T8" fmla="*/ 380 w 380"/>
                <a:gd name="T9" fmla="*/ 159 h 247"/>
                <a:gd name="T10" fmla="*/ 350 w 380"/>
                <a:gd name="T11" fmla="*/ 129 h 247"/>
                <a:gd name="T12" fmla="*/ 316 w 380"/>
                <a:gd name="T13" fmla="*/ 129 h 247"/>
                <a:gd name="T14" fmla="*/ 316 w 380"/>
                <a:gd name="T15" fmla="*/ 30 h 247"/>
                <a:gd name="T16" fmla="*/ 286 w 380"/>
                <a:gd name="T17" fmla="*/ 0 h 247"/>
                <a:gd name="T18" fmla="*/ 30 w 380"/>
                <a:gd name="T19" fmla="*/ 0 h 247"/>
                <a:gd name="T20" fmla="*/ 0 w 380"/>
                <a:gd name="T21" fmla="*/ 30 h 247"/>
                <a:gd name="T22" fmla="*/ 0 w 380"/>
                <a:gd name="T23" fmla="*/ 247 h 247"/>
                <a:gd name="T24" fmla="*/ 60 w 380"/>
                <a:gd name="T25" fmla="*/ 247 h 247"/>
                <a:gd name="T26" fmla="*/ 60 w 380"/>
                <a:gd name="T27" fmla="*/ 189 h 247"/>
                <a:gd name="T28" fmla="*/ 60 w 380"/>
                <a:gd name="T29" fmla="*/ 60 h 247"/>
                <a:gd name="T30" fmla="*/ 256 w 380"/>
                <a:gd name="T31" fmla="*/ 60 h 247"/>
                <a:gd name="T32" fmla="*/ 256 w 380"/>
                <a:gd name="T33" fmla="*/ 129 h 247"/>
                <a:gd name="T34" fmla="*/ 60 w 380"/>
                <a:gd name="T35" fmla="*/ 129 h 247"/>
                <a:gd name="T36" fmla="*/ 60 w 380"/>
                <a:gd name="T37" fmla="*/ 6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0" h="247">
                  <a:moveTo>
                    <a:pt x="60" y="189"/>
                  </a:moveTo>
                  <a:cubicBezTo>
                    <a:pt x="320" y="189"/>
                    <a:pt x="320" y="189"/>
                    <a:pt x="320" y="189"/>
                  </a:cubicBezTo>
                  <a:cubicBezTo>
                    <a:pt x="320" y="247"/>
                    <a:pt x="320" y="247"/>
                    <a:pt x="320" y="247"/>
                  </a:cubicBezTo>
                  <a:cubicBezTo>
                    <a:pt x="380" y="247"/>
                    <a:pt x="380" y="247"/>
                    <a:pt x="380" y="247"/>
                  </a:cubicBezTo>
                  <a:cubicBezTo>
                    <a:pt x="380" y="159"/>
                    <a:pt x="380" y="159"/>
                    <a:pt x="380" y="159"/>
                  </a:cubicBezTo>
                  <a:cubicBezTo>
                    <a:pt x="380" y="142"/>
                    <a:pt x="367" y="129"/>
                    <a:pt x="350" y="129"/>
                  </a:cubicBezTo>
                  <a:cubicBezTo>
                    <a:pt x="316" y="129"/>
                    <a:pt x="316" y="129"/>
                    <a:pt x="316" y="129"/>
                  </a:cubicBezTo>
                  <a:cubicBezTo>
                    <a:pt x="316" y="30"/>
                    <a:pt x="316" y="30"/>
                    <a:pt x="316" y="30"/>
                  </a:cubicBezTo>
                  <a:cubicBezTo>
                    <a:pt x="316" y="14"/>
                    <a:pt x="303" y="0"/>
                    <a:pt x="286" y="0"/>
                  </a:cubicBezTo>
                  <a:cubicBezTo>
                    <a:pt x="30" y="0"/>
                    <a:pt x="30" y="0"/>
                    <a:pt x="30" y="0"/>
                  </a:cubicBezTo>
                  <a:cubicBezTo>
                    <a:pt x="13" y="0"/>
                    <a:pt x="0" y="14"/>
                    <a:pt x="0" y="30"/>
                  </a:cubicBezTo>
                  <a:cubicBezTo>
                    <a:pt x="0" y="247"/>
                    <a:pt x="0" y="247"/>
                    <a:pt x="0" y="247"/>
                  </a:cubicBezTo>
                  <a:cubicBezTo>
                    <a:pt x="60" y="247"/>
                    <a:pt x="60" y="247"/>
                    <a:pt x="60" y="247"/>
                  </a:cubicBezTo>
                  <a:lnTo>
                    <a:pt x="60" y="189"/>
                  </a:lnTo>
                  <a:close/>
                  <a:moveTo>
                    <a:pt x="60" y="60"/>
                  </a:moveTo>
                  <a:cubicBezTo>
                    <a:pt x="256" y="60"/>
                    <a:pt x="256" y="60"/>
                    <a:pt x="256" y="60"/>
                  </a:cubicBezTo>
                  <a:cubicBezTo>
                    <a:pt x="256" y="129"/>
                    <a:pt x="256" y="129"/>
                    <a:pt x="256" y="129"/>
                  </a:cubicBezTo>
                  <a:cubicBezTo>
                    <a:pt x="60" y="129"/>
                    <a:pt x="60" y="129"/>
                    <a:pt x="60" y="129"/>
                  </a:cubicBezTo>
                  <a:lnTo>
                    <a:pt x="60" y="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p:cNvSpPr>
              <a:spLocks/>
            </p:cNvSpPr>
            <p:nvPr/>
          </p:nvSpPr>
          <p:spPr bwMode="auto">
            <a:xfrm>
              <a:off x="234" y="2873"/>
              <a:ext cx="1309" cy="486"/>
            </a:xfrm>
            <a:custGeom>
              <a:avLst/>
              <a:gdLst>
                <a:gd name="T0" fmla="*/ 2027 w 2048"/>
                <a:gd name="T1" fmla="*/ 0 h 763"/>
                <a:gd name="T2" fmla="*/ 21 w 2048"/>
                <a:gd name="T3" fmla="*/ 0 h 763"/>
                <a:gd name="T4" fmla="*/ 0 w 2048"/>
                <a:gd name="T5" fmla="*/ 28 h 763"/>
                <a:gd name="T6" fmla="*/ 30 w 2048"/>
                <a:gd name="T7" fmla="*/ 58 h 763"/>
                <a:gd name="T8" fmla="*/ 64 w 2048"/>
                <a:gd name="T9" fmla="*/ 58 h 763"/>
                <a:gd name="T10" fmla="*/ 64 w 2048"/>
                <a:gd name="T11" fmla="*/ 733 h 763"/>
                <a:gd name="T12" fmla="*/ 94 w 2048"/>
                <a:gd name="T13" fmla="*/ 763 h 763"/>
                <a:gd name="T14" fmla="*/ 124 w 2048"/>
                <a:gd name="T15" fmla="*/ 733 h 763"/>
                <a:gd name="T16" fmla="*/ 124 w 2048"/>
                <a:gd name="T17" fmla="*/ 635 h 763"/>
                <a:gd name="T18" fmla="*/ 1697 w 2048"/>
                <a:gd name="T19" fmla="*/ 635 h 763"/>
                <a:gd name="T20" fmla="*/ 1727 w 2048"/>
                <a:gd name="T21" fmla="*/ 605 h 763"/>
                <a:gd name="T22" fmla="*/ 1697 w 2048"/>
                <a:gd name="T23" fmla="*/ 575 h 763"/>
                <a:gd name="T24" fmla="*/ 124 w 2048"/>
                <a:gd name="T25" fmla="*/ 575 h 763"/>
                <a:gd name="T26" fmla="*/ 124 w 2048"/>
                <a:gd name="T27" fmla="*/ 58 h 763"/>
                <a:gd name="T28" fmla="*/ 1924 w 2048"/>
                <a:gd name="T29" fmla="*/ 58 h 763"/>
                <a:gd name="T30" fmla="*/ 1924 w 2048"/>
                <a:gd name="T31" fmla="*/ 575 h 763"/>
                <a:gd name="T32" fmla="*/ 1826 w 2048"/>
                <a:gd name="T33" fmla="*/ 575 h 763"/>
                <a:gd name="T34" fmla="*/ 1796 w 2048"/>
                <a:gd name="T35" fmla="*/ 605 h 763"/>
                <a:gd name="T36" fmla="*/ 1826 w 2048"/>
                <a:gd name="T37" fmla="*/ 635 h 763"/>
                <a:gd name="T38" fmla="*/ 1924 w 2048"/>
                <a:gd name="T39" fmla="*/ 635 h 763"/>
                <a:gd name="T40" fmla="*/ 1924 w 2048"/>
                <a:gd name="T41" fmla="*/ 733 h 763"/>
                <a:gd name="T42" fmla="*/ 1954 w 2048"/>
                <a:gd name="T43" fmla="*/ 763 h 763"/>
                <a:gd name="T44" fmla="*/ 1984 w 2048"/>
                <a:gd name="T45" fmla="*/ 733 h 763"/>
                <a:gd name="T46" fmla="*/ 1984 w 2048"/>
                <a:gd name="T47" fmla="*/ 58 h 763"/>
                <a:gd name="T48" fmla="*/ 2018 w 2048"/>
                <a:gd name="T49" fmla="*/ 58 h 763"/>
                <a:gd name="T50" fmla="*/ 2048 w 2048"/>
                <a:gd name="T51" fmla="*/ 28 h 763"/>
                <a:gd name="T52" fmla="*/ 2027 w 2048"/>
                <a:gd name="T53" fmla="*/ 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8" h="763">
                  <a:moveTo>
                    <a:pt x="2027" y="0"/>
                  </a:moveTo>
                  <a:cubicBezTo>
                    <a:pt x="21" y="0"/>
                    <a:pt x="21" y="0"/>
                    <a:pt x="21" y="0"/>
                  </a:cubicBezTo>
                  <a:cubicBezTo>
                    <a:pt x="9" y="4"/>
                    <a:pt x="0" y="15"/>
                    <a:pt x="0" y="28"/>
                  </a:cubicBezTo>
                  <a:cubicBezTo>
                    <a:pt x="0" y="45"/>
                    <a:pt x="13" y="58"/>
                    <a:pt x="30" y="58"/>
                  </a:cubicBezTo>
                  <a:cubicBezTo>
                    <a:pt x="64" y="58"/>
                    <a:pt x="64" y="58"/>
                    <a:pt x="64" y="58"/>
                  </a:cubicBezTo>
                  <a:cubicBezTo>
                    <a:pt x="64" y="733"/>
                    <a:pt x="64" y="733"/>
                    <a:pt x="64" y="733"/>
                  </a:cubicBezTo>
                  <a:cubicBezTo>
                    <a:pt x="64" y="750"/>
                    <a:pt x="78" y="763"/>
                    <a:pt x="94" y="763"/>
                  </a:cubicBezTo>
                  <a:cubicBezTo>
                    <a:pt x="111" y="763"/>
                    <a:pt x="124" y="750"/>
                    <a:pt x="124" y="733"/>
                  </a:cubicBezTo>
                  <a:cubicBezTo>
                    <a:pt x="124" y="635"/>
                    <a:pt x="124" y="635"/>
                    <a:pt x="124" y="635"/>
                  </a:cubicBezTo>
                  <a:cubicBezTo>
                    <a:pt x="1697" y="635"/>
                    <a:pt x="1697" y="635"/>
                    <a:pt x="1697" y="635"/>
                  </a:cubicBezTo>
                  <a:cubicBezTo>
                    <a:pt x="1714" y="635"/>
                    <a:pt x="1727" y="622"/>
                    <a:pt x="1727" y="605"/>
                  </a:cubicBezTo>
                  <a:cubicBezTo>
                    <a:pt x="1727" y="589"/>
                    <a:pt x="1714" y="575"/>
                    <a:pt x="1697" y="575"/>
                  </a:cubicBezTo>
                  <a:cubicBezTo>
                    <a:pt x="124" y="575"/>
                    <a:pt x="124" y="575"/>
                    <a:pt x="124" y="575"/>
                  </a:cubicBezTo>
                  <a:cubicBezTo>
                    <a:pt x="124" y="58"/>
                    <a:pt x="124" y="58"/>
                    <a:pt x="124" y="58"/>
                  </a:cubicBezTo>
                  <a:cubicBezTo>
                    <a:pt x="1924" y="58"/>
                    <a:pt x="1924" y="58"/>
                    <a:pt x="1924" y="58"/>
                  </a:cubicBezTo>
                  <a:cubicBezTo>
                    <a:pt x="1924" y="575"/>
                    <a:pt x="1924" y="575"/>
                    <a:pt x="1924" y="575"/>
                  </a:cubicBezTo>
                  <a:cubicBezTo>
                    <a:pt x="1826" y="575"/>
                    <a:pt x="1826" y="575"/>
                    <a:pt x="1826" y="575"/>
                  </a:cubicBezTo>
                  <a:cubicBezTo>
                    <a:pt x="1809" y="575"/>
                    <a:pt x="1796" y="589"/>
                    <a:pt x="1796" y="605"/>
                  </a:cubicBezTo>
                  <a:cubicBezTo>
                    <a:pt x="1796" y="622"/>
                    <a:pt x="1809" y="635"/>
                    <a:pt x="1826" y="635"/>
                  </a:cubicBezTo>
                  <a:cubicBezTo>
                    <a:pt x="1924" y="635"/>
                    <a:pt x="1924" y="635"/>
                    <a:pt x="1924" y="635"/>
                  </a:cubicBezTo>
                  <a:cubicBezTo>
                    <a:pt x="1924" y="733"/>
                    <a:pt x="1924" y="733"/>
                    <a:pt x="1924" y="733"/>
                  </a:cubicBezTo>
                  <a:cubicBezTo>
                    <a:pt x="1924" y="750"/>
                    <a:pt x="1937" y="763"/>
                    <a:pt x="1954" y="763"/>
                  </a:cubicBezTo>
                  <a:cubicBezTo>
                    <a:pt x="1970" y="763"/>
                    <a:pt x="1984" y="750"/>
                    <a:pt x="1984" y="733"/>
                  </a:cubicBezTo>
                  <a:cubicBezTo>
                    <a:pt x="1984" y="58"/>
                    <a:pt x="1984" y="58"/>
                    <a:pt x="1984" y="58"/>
                  </a:cubicBezTo>
                  <a:cubicBezTo>
                    <a:pt x="2018" y="58"/>
                    <a:pt x="2018" y="58"/>
                    <a:pt x="2018" y="58"/>
                  </a:cubicBezTo>
                  <a:cubicBezTo>
                    <a:pt x="2035" y="58"/>
                    <a:pt x="2048" y="45"/>
                    <a:pt x="2048" y="28"/>
                  </a:cubicBezTo>
                  <a:cubicBezTo>
                    <a:pt x="2048" y="15"/>
                    <a:pt x="2039" y="4"/>
                    <a:pt x="2027"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Group 26"/>
          <p:cNvGrpSpPr/>
          <p:nvPr/>
        </p:nvGrpSpPr>
        <p:grpSpPr>
          <a:xfrm>
            <a:off x="3795907" y="1394440"/>
            <a:ext cx="1065071" cy="1062053"/>
            <a:chOff x="1012165" y="1896775"/>
            <a:chExt cx="1065071" cy="1062053"/>
          </a:xfrm>
        </p:grpSpPr>
        <p:sp>
          <p:nvSpPr>
            <p:cNvPr id="20" name="Freeform 15"/>
            <p:cNvSpPr>
              <a:spLocks noEditPoints="1"/>
            </p:cNvSpPr>
            <p:nvPr/>
          </p:nvSpPr>
          <p:spPr bwMode="auto">
            <a:xfrm>
              <a:off x="1423510" y="1896775"/>
              <a:ext cx="242382" cy="240370"/>
            </a:xfrm>
            <a:custGeom>
              <a:avLst/>
              <a:gdLst>
                <a:gd name="T0" fmla="*/ 214 w 427"/>
                <a:gd name="T1" fmla="*/ 426 h 426"/>
                <a:gd name="T2" fmla="*/ 427 w 427"/>
                <a:gd name="T3" fmla="*/ 213 h 426"/>
                <a:gd name="T4" fmla="*/ 214 w 427"/>
                <a:gd name="T5" fmla="*/ 0 h 426"/>
                <a:gd name="T6" fmla="*/ 0 w 427"/>
                <a:gd name="T7" fmla="*/ 213 h 426"/>
                <a:gd name="T8" fmla="*/ 214 w 427"/>
                <a:gd name="T9" fmla="*/ 426 h 426"/>
                <a:gd name="T10" fmla="*/ 214 w 427"/>
                <a:gd name="T11" fmla="*/ 85 h 426"/>
                <a:gd name="T12" fmla="*/ 342 w 427"/>
                <a:gd name="T13" fmla="*/ 213 h 426"/>
                <a:gd name="T14" fmla="*/ 214 w 427"/>
                <a:gd name="T15" fmla="*/ 341 h 426"/>
                <a:gd name="T16" fmla="*/ 86 w 427"/>
                <a:gd name="T17" fmla="*/ 213 h 426"/>
                <a:gd name="T18" fmla="*/ 214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4" y="426"/>
                  </a:moveTo>
                  <a:cubicBezTo>
                    <a:pt x="331" y="426"/>
                    <a:pt x="427" y="331"/>
                    <a:pt x="427" y="213"/>
                  </a:cubicBezTo>
                  <a:cubicBezTo>
                    <a:pt x="427" y="95"/>
                    <a:pt x="331" y="0"/>
                    <a:pt x="214" y="0"/>
                  </a:cubicBezTo>
                  <a:cubicBezTo>
                    <a:pt x="96" y="0"/>
                    <a:pt x="0" y="95"/>
                    <a:pt x="0" y="213"/>
                  </a:cubicBezTo>
                  <a:cubicBezTo>
                    <a:pt x="0" y="331"/>
                    <a:pt x="96" y="426"/>
                    <a:pt x="214" y="426"/>
                  </a:cubicBezTo>
                  <a:close/>
                  <a:moveTo>
                    <a:pt x="214" y="85"/>
                  </a:moveTo>
                  <a:cubicBezTo>
                    <a:pt x="284" y="85"/>
                    <a:pt x="342" y="142"/>
                    <a:pt x="342" y="213"/>
                  </a:cubicBezTo>
                  <a:cubicBezTo>
                    <a:pt x="342" y="284"/>
                    <a:pt x="284" y="341"/>
                    <a:pt x="214" y="341"/>
                  </a:cubicBezTo>
                  <a:cubicBezTo>
                    <a:pt x="143" y="341"/>
                    <a:pt x="86" y="284"/>
                    <a:pt x="86" y="213"/>
                  </a:cubicBezTo>
                  <a:cubicBezTo>
                    <a:pt x="86" y="142"/>
                    <a:pt x="143" y="85"/>
                    <a:pt x="214"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6"/>
            <p:cNvSpPr>
              <a:spLocks noEditPoints="1"/>
            </p:cNvSpPr>
            <p:nvPr/>
          </p:nvSpPr>
          <p:spPr bwMode="auto">
            <a:xfrm>
              <a:off x="1326959" y="2162288"/>
              <a:ext cx="436488" cy="217238"/>
            </a:xfrm>
            <a:custGeom>
              <a:avLst/>
              <a:gdLst>
                <a:gd name="T0" fmla="*/ 91 w 768"/>
                <a:gd name="T1" fmla="*/ 384 h 384"/>
                <a:gd name="T2" fmla="*/ 676 w 768"/>
                <a:gd name="T3" fmla="*/ 384 h 384"/>
                <a:gd name="T4" fmla="*/ 768 w 768"/>
                <a:gd name="T5" fmla="*/ 285 h 384"/>
                <a:gd name="T6" fmla="*/ 768 w 768"/>
                <a:gd name="T7" fmla="*/ 258 h 384"/>
                <a:gd name="T8" fmla="*/ 676 w 768"/>
                <a:gd name="T9" fmla="*/ 88 h 384"/>
                <a:gd name="T10" fmla="*/ 384 w 768"/>
                <a:gd name="T11" fmla="*/ 0 h 384"/>
                <a:gd name="T12" fmla="*/ 92 w 768"/>
                <a:gd name="T13" fmla="*/ 88 h 384"/>
                <a:gd name="T14" fmla="*/ 0 w 768"/>
                <a:gd name="T15" fmla="*/ 258 h 384"/>
                <a:gd name="T16" fmla="*/ 0 w 768"/>
                <a:gd name="T17" fmla="*/ 285 h 384"/>
                <a:gd name="T18" fmla="*/ 91 w 768"/>
                <a:gd name="T19" fmla="*/ 384 h 384"/>
                <a:gd name="T20" fmla="*/ 85 w 768"/>
                <a:gd name="T21" fmla="*/ 258 h 384"/>
                <a:gd name="T22" fmla="*/ 135 w 768"/>
                <a:gd name="T23" fmla="*/ 162 h 384"/>
                <a:gd name="T24" fmla="*/ 384 w 768"/>
                <a:gd name="T25" fmla="*/ 85 h 384"/>
                <a:gd name="T26" fmla="*/ 632 w 768"/>
                <a:gd name="T27" fmla="*/ 162 h 384"/>
                <a:gd name="T28" fmla="*/ 682 w 768"/>
                <a:gd name="T29" fmla="*/ 258 h 384"/>
                <a:gd name="T30" fmla="*/ 682 w 768"/>
                <a:gd name="T31" fmla="*/ 285 h 384"/>
                <a:gd name="T32" fmla="*/ 676 w 768"/>
                <a:gd name="T33" fmla="*/ 299 h 384"/>
                <a:gd name="T34" fmla="*/ 91 w 768"/>
                <a:gd name="T35" fmla="*/ 299 h 384"/>
                <a:gd name="T36" fmla="*/ 85 w 768"/>
                <a:gd name="T37" fmla="*/ 285 h 384"/>
                <a:gd name="T38" fmla="*/ 85 w 768"/>
                <a:gd name="T39" fmla="*/ 2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91" y="384"/>
                  </a:moveTo>
                  <a:cubicBezTo>
                    <a:pt x="676" y="384"/>
                    <a:pt x="676" y="384"/>
                    <a:pt x="676" y="384"/>
                  </a:cubicBezTo>
                  <a:cubicBezTo>
                    <a:pt x="727" y="384"/>
                    <a:pt x="768" y="340"/>
                    <a:pt x="768" y="285"/>
                  </a:cubicBezTo>
                  <a:cubicBezTo>
                    <a:pt x="768" y="258"/>
                    <a:pt x="768" y="258"/>
                    <a:pt x="768" y="258"/>
                  </a:cubicBezTo>
                  <a:cubicBezTo>
                    <a:pt x="768" y="187"/>
                    <a:pt x="732" y="122"/>
                    <a:pt x="676" y="88"/>
                  </a:cubicBezTo>
                  <a:cubicBezTo>
                    <a:pt x="607" y="48"/>
                    <a:pt x="501" y="0"/>
                    <a:pt x="384" y="0"/>
                  </a:cubicBezTo>
                  <a:cubicBezTo>
                    <a:pt x="266" y="0"/>
                    <a:pt x="160" y="48"/>
                    <a:pt x="92" y="88"/>
                  </a:cubicBezTo>
                  <a:cubicBezTo>
                    <a:pt x="35" y="122"/>
                    <a:pt x="0" y="187"/>
                    <a:pt x="0" y="258"/>
                  </a:cubicBezTo>
                  <a:cubicBezTo>
                    <a:pt x="0" y="285"/>
                    <a:pt x="0" y="285"/>
                    <a:pt x="0" y="285"/>
                  </a:cubicBezTo>
                  <a:cubicBezTo>
                    <a:pt x="0" y="340"/>
                    <a:pt x="41" y="384"/>
                    <a:pt x="91" y="384"/>
                  </a:cubicBezTo>
                  <a:close/>
                  <a:moveTo>
                    <a:pt x="85" y="258"/>
                  </a:moveTo>
                  <a:cubicBezTo>
                    <a:pt x="85" y="217"/>
                    <a:pt x="105" y="180"/>
                    <a:pt x="135" y="162"/>
                  </a:cubicBezTo>
                  <a:cubicBezTo>
                    <a:pt x="194" y="127"/>
                    <a:pt x="285" y="85"/>
                    <a:pt x="384" y="85"/>
                  </a:cubicBezTo>
                  <a:cubicBezTo>
                    <a:pt x="482" y="85"/>
                    <a:pt x="573" y="127"/>
                    <a:pt x="632" y="162"/>
                  </a:cubicBezTo>
                  <a:cubicBezTo>
                    <a:pt x="663" y="180"/>
                    <a:pt x="682" y="217"/>
                    <a:pt x="682" y="258"/>
                  </a:cubicBezTo>
                  <a:cubicBezTo>
                    <a:pt x="682" y="285"/>
                    <a:pt x="682" y="285"/>
                    <a:pt x="682" y="285"/>
                  </a:cubicBezTo>
                  <a:cubicBezTo>
                    <a:pt x="682" y="294"/>
                    <a:pt x="677" y="299"/>
                    <a:pt x="676" y="299"/>
                  </a:cubicBezTo>
                  <a:cubicBezTo>
                    <a:pt x="91" y="299"/>
                    <a:pt x="91" y="299"/>
                    <a:pt x="91" y="299"/>
                  </a:cubicBezTo>
                  <a:cubicBezTo>
                    <a:pt x="90" y="299"/>
                    <a:pt x="85" y="294"/>
                    <a:pt x="85" y="285"/>
                  </a:cubicBezTo>
                  <a:lnTo>
                    <a:pt x="85" y="2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p:cNvSpPr>
              <a:spLocks noEditPoints="1"/>
            </p:cNvSpPr>
            <p:nvPr/>
          </p:nvSpPr>
          <p:spPr bwMode="auto">
            <a:xfrm>
              <a:off x="1109721" y="2476077"/>
              <a:ext cx="241376" cy="241376"/>
            </a:xfrm>
            <a:custGeom>
              <a:avLst/>
              <a:gdLst>
                <a:gd name="T0" fmla="*/ 213 w 426"/>
                <a:gd name="T1" fmla="*/ 426 h 426"/>
                <a:gd name="T2" fmla="*/ 426 w 426"/>
                <a:gd name="T3" fmla="*/ 213 h 426"/>
                <a:gd name="T4" fmla="*/ 213 w 426"/>
                <a:gd name="T5" fmla="*/ 0 h 426"/>
                <a:gd name="T6" fmla="*/ 0 w 426"/>
                <a:gd name="T7" fmla="*/ 213 h 426"/>
                <a:gd name="T8" fmla="*/ 213 w 426"/>
                <a:gd name="T9" fmla="*/ 426 h 426"/>
                <a:gd name="T10" fmla="*/ 213 w 426"/>
                <a:gd name="T11" fmla="*/ 85 h 426"/>
                <a:gd name="T12" fmla="*/ 341 w 426"/>
                <a:gd name="T13" fmla="*/ 213 h 426"/>
                <a:gd name="T14" fmla="*/ 213 w 426"/>
                <a:gd name="T15" fmla="*/ 341 h 426"/>
                <a:gd name="T16" fmla="*/ 85 w 426"/>
                <a:gd name="T17" fmla="*/ 213 h 426"/>
                <a:gd name="T18" fmla="*/ 213 w 426"/>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26">
                  <a:moveTo>
                    <a:pt x="213" y="426"/>
                  </a:moveTo>
                  <a:cubicBezTo>
                    <a:pt x="331" y="426"/>
                    <a:pt x="426" y="331"/>
                    <a:pt x="426" y="213"/>
                  </a:cubicBezTo>
                  <a:cubicBezTo>
                    <a:pt x="426" y="95"/>
                    <a:pt x="331" y="0"/>
                    <a:pt x="213" y="0"/>
                  </a:cubicBezTo>
                  <a:cubicBezTo>
                    <a:pt x="95" y="0"/>
                    <a:pt x="0" y="95"/>
                    <a:pt x="0" y="213"/>
                  </a:cubicBezTo>
                  <a:cubicBezTo>
                    <a:pt x="0" y="331"/>
                    <a:pt x="95" y="426"/>
                    <a:pt x="213" y="426"/>
                  </a:cubicBezTo>
                  <a:close/>
                  <a:moveTo>
                    <a:pt x="213" y="85"/>
                  </a:moveTo>
                  <a:cubicBezTo>
                    <a:pt x="284" y="85"/>
                    <a:pt x="341" y="142"/>
                    <a:pt x="341" y="213"/>
                  </a:cubicBezTo>
                  <a:cubicBezTo>
                    <a:pt x="341" y="284"/>
                    <a:pt x="284" y="341"/>
                    <a:pt x="213" y="341"/>
                  </a:cubicBezTo>
                  <a:cubicBezTo>
                    <a:pt x="142" y="341"/>
                    <a:pt x="85" y="284"/>
                    <a:pt x="85" y="213"/>
                  </a:cubicBezTo>
                  <a:cubicBezTo>
                    <a:pt x="85" y="142"/>
                    <a:pt x="142" y="85"/>
                    <a:pt x="213"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8"/>
            <p:cNvSpPr>
              <a:spLocks noEditPoints="1"/>
            </p:cNvSpPr>
            <p:nvPr/>
          </p:nvSpPr>
          <p:spPr bwMode="auto">
            <a:xfrm>
              <a:off x="1012165" y="2741590"/>
              <a:ext cx="435482" cy="217238"/>
            </a:xfrm>
            <a:custGeom>
              <a:avLst/>
              <a:gdLst>
                <a:gd name="T0" fmla="*/ 676 w 768"/>
                <a:gd name="T1" fmla="*/ 88 h 384"/>
                <a:gd name="T2" fmla="*/ 384 w 768"/>
                <a:gd name="T3" fmla="*/ 0 h 384"/>
                <a:gd name="T4" fmla="*/ 92 w 768"/>
                <a:gd name="T5" fmla="*/ 88 h 384"/>
                <a:gd name="T6" fmla="*/ 0 w 768"/>
                <a:gd name="T7" fmla="*/ 258 h 384"/>
                <a:gd name="T8" fmla="*/ 0 w 768"/>
                <a:gd name="T9" fmla="*/ 285 h 384"/>
                <a:gd name="T10" fmla="*/ 91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1 w 768"/>
                <a:gd name="T25" fmla="*/ 299 h 384"/>
                <a:gd name="T26" fmla="*/ 85 w 768"/>
                <a:gd name="T27" fmla="*/ 285 h 384"/>
                <a:gd name="T28" fmla="*/ 85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6" y="0"/>
                    <a:pt x="160" y="48"/>
                    <a:pt x="92" y="88"/>
                  </a:cubicBezTo>
                  <a:cubicBezTo>
                    <a:pt x="35" y="122"/>
                    <a:pt x="0" y="187"/>
                    <a:pt x="0" y="258"/>
                  </a:cubicBezTo>
                  <a:cubicBezTo>
                    <a:pt x="0" y="285"/>
                    <a:pt x="0" y="285"/>
                    <a:pt x="0" y="285"/>
                  </a:cubicBezTo>
                  <a:cubicBezTo>
                    <a:pt x="0" y="340"/>
                    <a:pt x="41" y="384"/>
                    <a:pt x="91"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1" y="299"/>
                    <a:pt x="91" y="299"/>
                    <a:pt x="91" y="299"/>
                  </a:cubicBezTo>
                  <a:cubicBezTo>
                    <a:pt x="90" y="299"/>
                    <a:pt x="85" y="294"/>
                    <a:pt x="85" y="285"/>
                  </a:cubicBezTo>
                  <a:cubicBezTo>
                    <a:pt x="85" y="258"/>
                    <a:pt x="85" y="258"/>
                    <a:pt x="85" y="258"/>
                  </a:cubicBezTo>
                  <a:cubicBezTo>
                    <a:pt x="85" y="217"/>
                    <a:pt x="105" y="180"/>
                    <a:pt x="136" y="162"/>
                  </a:cubicBezTo>
                  <a:cubicBezTo>
                    <a:pt x="194" y="127"/>
                    <a:pt x="285" y="85"/>
                    <a:pt x="384" y="85"/>
                  </a:cubicBezTo>
                  <a:cubicBezTo>
                    <a:pt x="483" y="85"/>
                    <a:pt x="574" y="127"/>
                    <a:pt x="633" y="162"/>
                  </a:cubicBezTo>
                  <a:cubicBezTo>
                    <a:pt x="663" y="180"/>
                    <a:pt x="683" y="217"/>
                    <a:pt x="683" y="258"/>
                  </a:cubicBezTo>
                  <a:cubicBezTo>
                    <a:pt x="683" y="285"/>
                    <a:pt x="683" y="285"/>
                    <a:pt x="683" y="2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9"/>
            <p:cNvSpPr>
              <a:spLocks noEditPoints="1"/>
            </p:cNvSpPr>
            <p:nvPr/>
          </p:nvSpPr>
          <p:spPr bwMode="auto">
            <a:xfrm>
              <a:off x="1738304" y="2476077"/>
              <a:ext cx="242382" cy="241376"/>
            </a:xfrm>
            <a:custGeom>
              <a:avLst/>
              <a:gdLst>
                <a:gd name="T0" fmla="*/ 213 w 427"/>
                <a:gd name="T1" fmla="*/ 426 h 426"/>
                <a:gd name="T2" fmla="*/ 427 w 427"/>
                <a:gd name="T3" fmla="*/ 213 h 426"/>
                <a:gd name="T4" fmla="*/ 213 w 427"/>
                <a:gd name="T5" fmla="*/ 0 h 426"/>
                <a:gd name="T6" fmla="*/ 0 w 427"/>
                <a:gd name="T7" fmla="*/ 213 h 426"/>
                <a:gd name="T8" fmla="*/ 213 w 427"/>
                <a:gd name="T9" fmla="*/ 426 h 426"/>
                <a:gd name="T10" fmla="*/ 213 w 427"/>
                <a:gd name="T11" fmla="*/ 85 h 426"/>
                <a:gd name="T12" fmla="*/ 341 w 427"/>
                <a:gd name="T13" fmla="*/ 213 h 426"/>
                <a:gd name="T14" fmla="*/ 213 w 427"/>
                <a:gd name="T15" fmla="*/ 341 h 426"/>
                <a:gd name="T16" fmla="*/ 85 w 427"/>
                <a:gd name="T17" fmla="*/ 213 h 426"/>
                <a:gd name="T18" fmla="*/ 213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3" y="426"/>
                  </a:moveTo>
                  <a:cubicBezTo>
                    <a:pt x="331" y="426"/>
                    <a:pt x="427" y="331"/>
                    <a:pt x="427" y="213"/>
                  </a:cubicBezTo>
                  <a:cubicBezTo>
                    <a:pt x="427" y="95"/>
                    <a:pt x="331" y="0"/>
                    <a:pt x="213" y="0"/>
                  </a:cubicBezTo>
                  <a:cubicBezTo>
                    <a:pt x="96" y="0"/>
                    <a:pt x="0" y="95"/>
                    <a:pt x="0" y="213"/>
                  </a:cubicBezTo>
                  <a:cubicBezTo>
                    <a:pt x="0" y="331"/>
                    <a:pt x="96" y="426"/>
                    <a:pt x="213" y="426"/>
                  </a:cubicBezTo>
                  <a:close/>
                  <a:moveTo>
                    <a:pt x="213" y="85"/>
                  </a:moveTo>
                  <a:cubicBezTo>
                    <a:pt x="284" y="85"/>
                    <a:pt x="341" y="142"/>
                    <a:pt x="341" y="213"/>
                  </a:cubicBezTo>
                  <a:cubicBezTo>
                    <a:pt x="341" y="284"/>
                    <a:pt x="284" y="341"/>
                    <a:pt x="213" y="341"/>
                  </a:cubicBezTo>
                  <a:cubicBezTo>
                    <a:pt x="143" y="341"/>
                    <a:pt x="85" y="284"/>
                    <a:pt x="85" y="213"/>
                  </a:cubicBezTo>
                  <a:cubicBezTo>
                    <a:pt x="85" y="142"/>
                    <a:pt x="143" y="85"/>
                    <a:pt x="213" y="8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0"/>
            <p:cNvSpPr>
              <a:spLocks noEditPoints="1"/>
            </p:cNvSpPr>
            <p:nvPr/>
          </p:nvSpPr>
          <p:spPr bwMode="auto">
            <a:xfrm>
              <a:off x="1641754" y="2741590"/>
              <a:ext cx="435482" cy="217238"/>
            </a:xfrm>
            <a:custGeom>
              <a:avLst/>
              <a:gdLst>
                <a:gd name="T0" fmla="*/ 676 w 768"/>
                <a:gd name="T1" fmla="*/ 88 h 384"/>
                <a:gd name="T2" fmla="*/ 384 w 768"/>
                <a:gd name="T3" fmla="*/ 0 h 384"/>
                <a:gd name="T4" fmla="*/ 93 w 768"/>
                <a:gd name="T5" fmla="*/ 88 h 384"/>
                <a:gd name="T6" fmla="*/ 0 w 768"/>
                <a:gd name="T7" fmla="*/ 258 h 384"/>
                <a:gd name="T8" fmla="*/ 0 w 768"/>
                <a:gd name="T9" fmla="*/ 285 h 384"/>
                <a:gd name="T10" fmla="*/ 92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2 w 768"/>
                <a:gd name="T25" fmla="*/ 299 h 384"/>
                <a:gd name="T26" fmla="*/ 86 w 768"/>
                <a:gd name="T27" fmla="*/ 285 h 384"/>
                <a:gd name="T28" fmla="*/ 86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7" y="0"/>
                    <a:pt x="161" y="48"/>
                    <a:pt x="93" y="88"/>
                  </a:cubicBezTo>
                  <a:cubicBezTo>
                    <a:pt x="36" y="122"/>
                    <a:pt x="0" y="187"/>
                    <a:pt x="0" y="258"/>
                  </a:cubicBezTo>
                  <a:cubicBezTo>
                    <a:pt x="0" y="285"/>
                    <a:pt x="0" y="285"/>
                    <a:pt x="0" y="285"/>
                  </a:cubicBezTo>
                  <a:cubicBezTo>
                    <a:pt x="0" y="340"/>
                    <a:pt x="41" y="384"/>
                    <a:pt x="92"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2" y="299"/>
                    <a:pt x="92" y="299"/>
                    <a:pt x="92" y="299"/>
                  </a:cubicBezTo>
                  <a:cubicBezTo>
                    <a:pt x="91" y="299"/>
                    <a:pt x="86" y="294"/>
                    <a:pt x="86" y="285"/>
                  </a:cubicBezTo>
                  <a:cubicBezTo>
                    <a:pt x="86" y="258"/>
                    <a:pt x="86" y="258"/>
                    <a:pt x="86" y="258"/>
                  </a:cubicBezTo>
                  <a:cubicBezTo>
                    <a:pt x="86" y="217"/>
                    <a:pt x="105" y="180"/>
                    <a:pt x="136" y="162"/>
                  </a:cubicBezTo>
                  <a:cubicBezTo>
                    <a:pt x="195" y="127"/>
                    <a:pt x="286" y="85"/>
                    <a:pt x="384" y="85"/>
                  </a:cubicBezTo>
                  <a:cubicBezTo>
                    <a:pt x="483" y="85"/>
                    <a:pt x="574" y="127"/>
                    <a:pt x="633" y="162"/>
                  </a:cubicBezTo>
                  <a:cubicBezTo>
                    <a:pt x="663" y="180"/>
                    <a:pt x="683" y="217"/>
                    <a:pt x="683" y="258"/>
                  </a:cubicBezTo>
                  <a:lnTo>
                    <a:pt x="683" y="28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1"/>
            <p:cNvSpPr>
              <a:spLocks/>
            </p:cNvSpPr>
            <p:nvPr/>
          </p:nvSpPr>
          <p:spPr bwMode="auto">
            <a:xfrm>
              <a:off x="1396355" y="2427802"/>
              <a:ext cx="296691" cy="289651"/>
            </a:xfrm>
            <a:custGeom>
              <a:avLst/>
              <a:gdLst>
                <a:gd name="T0" fmla="*/ 475 w 523"/>
                <a:gd name="T1" fmla="*/ 512 h 512"/>
                <a:gd name="T2" fmla="*/ 508 w 523"/>
                <a:gd name="T3" fmla="*/ 496 h 512"/>
                <a:gd name="T4" fmla="*/ 502 w 523"/>
                <a:gd name="T5" fmla="*/ 436 h 512"/>
                <a:gd name="T6" fmla="*/ 304 w 523"/>
                <a:gd name="T7" fmla="*/ 278 h 512"/>
                <a:gd name="T8" fmla="*/ 304 w 523"/>
                <a:gd name="T9" fmla="*/ 43 h 512"/>
                <a:gd name="T10" fmla="*/ 262 w 523"/>
                <a:gd name="T11" fmla="*/ 0 h 512"/>
                <a:gd name="T12" fmla="*/ 219 w 523"/>
                <a:gd name="T13" fmla="*/ 43 h 512"/>
                <a:gd name="T14" fmla="*/ 219 w 523"/>
                <a:gd name="T15" fmla="*/ 278 h 512"/>
                <a:gd name="T16" fmla="*/ 22 w 523"/>
                <a:gd name="T17" fmla="*/ 436 h 512"/>
                <a:gd name="T18" fmla="*/ 15 w 523"/>
                <a:gd name="T19" fmla="*/ 496 h 512"/>
                <a:gd name="T20" fmla="*/ 48 w 523"/>
                <a:gd name="T21" fmla="*/ 512 h 512"/>
                <a:gd name="T22" fmla="*/ 75 w 523"/>
                <a:gd name="T23" fmla="*/ 503 h 512"/>
                <a:gd name="T24" fmla="*/ 262 w 523"/>
                <a:gd name="T25" fmla="*/ 354 h 512"/>
                <a:gd name="T26" fmla="*/ 448 w 523"/>
                <a:gd name="T27" fmla="*/ 503 h 512"/>
                <a:gd name="T28" fmla="*/ 475 w 523"/>
                <a:gd name="T29"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512">
                  <a:moveTo>
                    <a:pt x="475" y="512"/>
                  </a:moveTo>
                  <a:cubicBezTo>
                    <a:pt x="488" y="512"/>
                    <a:pt x="500" y="507"/>
                    <a:pt x="508" y="496"/>
                  </a:cubicBezTo>
                  <a:cubicBezTo>
                    <a:pt x="523" y="478"/>
                    <a:pt x="520" y="451"/>
                    <a:pt x="502" y="436"/>
                  </a:cubicBezTo>
                  <a:cubicBezTo>
                    <a:pt x="304" y="278"/>
                    <a:pt x="304" y="278"/>
                    <a:pt x="304" y="278"/>
                  </a:cubicBezTo>
                  <a:cubicBezTo>
                    <a:pt x="304" y="43"/>
                    <a:pt x="304" y="43"/>
                    <a:pt x="304" y="43"/>
                  </a:cubicBezTo>
                  <a:cubicBezTo>
                    <a:pt x="304" y="19"/>
                    <a:pt x="285" y="0"/>
                    <a:pt x="262" y="0"/>
                  </a:cubicBezTo>
                  <a:cubicBezTo>
                    <a:pt x="238" y="0"/>
                    <a:pt x="219" y="19"/>
                    <a:pt x="219" y="43"/>
                  </a:cubicBezTo>
                  <a:cubicBezTo>
                    <a:pt x="219" y="278"/>
                    <a:pt x="219" y="278"/>
                    <a:pt x="219" y="278"/>
                  </a:cubicBezTo>
                  <a:cubicBezTo>
                    <a:pt x="22" y="436"/>
                    <a:pt x="22" y="436"/>
                    <a:pt x="22" y="436"/>
                  </a:cubicBezTo>
                  <a:cubicBezTo>
                    <a:pt x="3" y="451"/>
                    <a:pt x="0" y="478"/>
                    <a:pt x="15" y="496"/>
                  </a:cubicBezTo>
                  <a:cubicBezTo>
                    <a:pt x="23" y="507"/>
                    <a:pt x="36" y="512"/>
                    <a:pt x="48" y="512"/>
                  </a:cubicBezTo>
                  <a:cubicBezTo>
                    <a:pt x="58" y="512"/>
                    <a:pt x="67" y="509"/>
                    <a:pt x="75" y="503"/>
                  </a:cubicBezTo>
                  <a:cubicBezTo>
                    <a:pt x="262" y="354"/>
                    <a:pt x="262" y="354"/>
                    <a:pt x="262" y="354"/>
                  </a:cubicBezTo>
                  <a:cubicBezTo>
                    <a:pt x="448" y="503"/>
                    <a:pt x="448" y="503"/>
                    <a:pt x="448" y="503"/>
                  </a:cubicBezTo>
                  <a:cubicBezTo>
                    <a:pt x="456" y="509"/>
                    <a:pt x="466" y="512"/>
                    <a:pt x="475" y="5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8" name="Straight Connector 2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11</a:t>
            </a:fld>
            <a:endParaRPr lang="en-US" dirty="0"/>
          </a:p>
        </p:txBody>
      </p:sp>
      <p:sp>
        <p:nvSpPr>
          <p:cNvPr id="7" name="Rectangle 6"/>
          <p:cNvSpPr/>
          <p:nvPr/>
        </p:nvSpPr>
        <p:spPr>
          <a:xfrm>
            <a:off x="3054764" y="3317887"/>
            <a:ext cx="2844048" cy="523220"/>
          </a:xfrm>
          <a:prstGeom prst="rect">
            <a:avLst/>
          </a:prstGeom>
        </p:spPr>
        <p:txBody>
          <a:bodyPr wrap="none">
            <a:spAutoFit/>
          </a:bodyPr>
          <a:lstStyle/>
          <a:p>
            <a:pPr marL="19050" lvl="0" algn="ctr">
              <a:spcAft>
                <a:spcPts val="1200"/>
              </a:spcAft>
            </a:pPr>
            <a:r>
              <a:rPr lang="en" sz="2800" dirty="0">
                <a:solidFill>
                  <a:schemeClr val="accent2"/>
                </a:solidFill>
                <a:latin typeface="Montserrat Black"/>
                <a:ea typeface="Open Sans Light" panose="020B0306030504020204" pitchFamily="34" charset="0"/>
                <a:cs typeface="Open Sans Light" panose="020B0306030504020204" pitchFamily="34" charset="0"/>
              </a:rPr>
              <a:t>Collaboration</a:t>
            </a:r>
            <a:endParaRPr lang="en" sz="3200" dirty="0">
              <a:solidFill>
                <a:schemeClr val="accent2"/>
              </a:solidFill>
              <a:latin typeface="Montserrat Black"/>
              <a:ea typeface="Open Sans Light" panose="020B0306030504020204" pitchFamily="34" charset="0"/>
              <a:cs typeface="Open Sans Light" panose="020B0306030504020204" pitchFamily="34" charset="0"/>
            </a:endParaRPr>
          </a:p>
        </p:txBody>
      </p:sp>
      <p:sp>
        <p:nvSpPr>
          <p:cNvPr id="9" name="Rectangle 8"/>
          <p:cNvSpPr/>
          <p:nvPr/>
        </p:nvSpPr>
        <p:spPr>
          <a:xfrm>
            <a:off x="8571452" y="3307707"/>
            <a:ext cx="1491114" cy="523220"/>
          </a:xfrm>
          <a:prstGeom prst="rect">
            <a:avLst/>
          </a:prstGeom>
        </p:spPr>
        <p:txBody>
          <a:bodyPr wrap="none">
            <a:spAutoFit/>
          </a:bodyPr>
          <a:lstStyle/>
          <a:p>
            <a:pPr marL="19050" algn="ctr">
              <a:spcBef>
                <a:spcPts val="0"/>
              </a:spcBef>
              <a:spcAft>
                <a:spcPts val="1200"/>
              </a:spcAft>
            </a:pPr>
            <a:r>
              <a:rPr lang="en" sz="2800" dirty="0">
                <a:solidFill>
                  <a:schemeClr val="accent2"/>
                </a:solidFill>
                <a:latin typeface="+mj-lt"/>
                <a:ea typeface="Open Sans Light" panose="020B0306030504020204" pitchFamily="34" charset="0"/>
                <a:cs typeface="Open Sans Light" panose="020B0306030504020204" pitchFamily="34" charset="0"/>
              </a:rPr>
              <a:t>Expert</a:t>
            </a:r>
          </a:p>
        </p:txBody>
      </p:sp>
    </p:spTree>
    <p:extLst>
      <p:ext uri="{BB962C8B-B14F-4D97-AF65-F5344CB8AC3E}">
        <p14:creationId xmlns:p14="http://schemas.microsoft.com/office/powerpoint/2010/main" val="3118713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60284" y="908050"/>
            <a:ext cx="9299880" cy="5041900"/>
            <a:chOff x="2160283" y="1989138"/>
            <a:chExt cx="9349979" cy="4068762"/>
          </a:xfrm>
          <a:noFill/>
        </p:grpSpPr>
        <p:sp>
          <p:nvSpPr>
            <p:cNvPr id="22" name="Rectangle 21"/>
            <p:cNvSpPr/>
            <p:nvPr/>
          </p:nvSpPr>
          <p:spPr>
            <a:xfrm>
              <a:off x="2160283"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123756"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Content Placeholder 2"/>
          <p:cNvSpPr txBox="1">
            <a:spLocks/>
          </p:cNvSpPr>
          <p:nvPr/>
        </p:nvSpPr>
        <p:spPr>
          <a:xfrm>
            <a:off x="2528548" y="4160259"/>
            <a:ext cx="3567452" cy="15723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 sz="1600" dirty="0" smtClean="0">
                <a:solidFill>
                  <a:schemeClr val="tx1">
                    <a:lumMod val="50000"/>
                    <a:lumOff val="50000"/>
                  </a:schemeClr>
                </a:solidFill>
                <a:latin typeface="+mn-lt"/>
              </a:rPr>
              <a:t>We focus on growing strong, That’s why we focus on a retainer-based model.</a:t>
            </a:r>
            <a:endParaRPr lang="en" sz="1600" dirty="0">
              <a:solidFill>
                <a:schemeClr val="tx1">
                  <a:lumMod val="50000"/>
                  <a:lumOff val="50000"/>
                </a:schemeClr>
              </a:solidFill>
              <a:latin typeface="+mn-lt"/>
            </a:endParaRPr>
          </a:p>
        </p:txBody>
      </p:sp>
      <p:grpSp>
        <p:nvGrpSpPr>
          <p:cNvPr id="6" name="Group 5"/>
          <p:cNvGrpSpPr/>
          <p:nvPr/>
        </p:nvGrpSpPr>
        <p:grpSpPr>
          <a:xfrm>
            <a:off x="3805629" y="1572032"/>
            <a:ext cx="1095815" cy="1092546"/>
            <a:chOff x="768144" y="1084459"/>
            <a:chExt cx="1095815" cy="1092546"/>
          </a:xfrm>
        </p:grpSpPr>
        <p:sp>
          <p:nvSpPr>
            <p:cNvPr id="12" name="Freeform 5"/>
            <p:cNvSpPr>
              <a:spLocks noEditPoints="1"/>
            </p:cNvSpPr>
            <p:nvPr/>
          </p:nvSpPr>
          <p:spPr bwMode="auto">
            <a:xfrm>
              <a:off x="768144" y="1084459"/>
              <a:ext cx="1095815" cy="1092546"/>
            </a:xfrm>
            <a:custGeom>
              <a:avLst/>
              <a:gdLst>
                <a:gd name="T0" fmla="*/ 1900 w 2048"/>
                <a:gd name="T1" fmla="*/ 821 h 2048"/>
                <a:gd name="T2" fmla="*/ 1839 w 2048"/>
                <a:gd name="T3" fmla="*/ 461 h 2048"/>
                <a:gd name="T4" fmla="*/ 1660 w 2048"/>
                <a:gd name="T5" fmla="*/ 218 h 2048"/>
                <a:gd name="T6" fmla="*/ 1501 w 2048"/>
                <a:gd name="T7" fmla="*/ 261 h 2048"/>
                <a:gd name="T8" fmla="*/ 1202 w 2048"/>
                <a:gd name="T9" fmla="*/ 46 h 2048"/>
                <a:gd name="T10" fmla="*/ 904 w 2048"/>
                <a:gd name="T11" fmla="*/ 0 h 2048"/>
                <a:gd name="T12" fmla="*/ 821 w 2048"/>
                <a:gd name="T13" fmla="*/ 148 h 2048"/>
                <a:gd name="T14" fmla="*/ 461 w 2048"/>
                <a:gd name="T15" fmla="*/ 209 h 2048"/>
                <a:gd name="T16" fmla="*/ 218 w 2048"/>
                <a:gd name="T17" fmla="*/ 388 h 2048"/>
                <a:gd name="T18" fmla="*/ 261 w 2048"/>
                <a:gd name="T19" fmla="*/ 547 h 2048"/>
                <a:gd name="T20" fmla="*/ 46 w 2048"/>
                <a:gd name="T21" fmla="*/ 846 h 2048"/>
                <a:gd name="T22" fmla="*/ 0 w 2048"/>
                <a:gd name="T23" fmla="*/ 1144 h 2048"/>
                <a:gd name="T24" fmla="*/ 148 w 2048"/>
                <a:gd name="T25" fmla="*/ 1227 h 2048"/>
                <a:gd name="T26" fmla="*/ 209 w 2048"/>
                <a:gd name="T27" fmla="*/ 1587 h 2048"/>
                <a:gd name="T28" fmla="*/ 388 w 2048"/>
                <a:gd name="T29" fmla="*/ 1830 h 2048"/>
                <a:gd name="T30" fmla="*/ 547 w 2048"/>
                <a:gd name="T31" fmla="*/ 1787 h 2048"/>
                <a:gd name="T32" fmla="*/ 846 w 2048"/>
                <a:gd name="T33" fmla="*/ 2002 h 2048"/>
                <a:gd name="T34" fmla="*/ 1144 w 2048"/>
                <a:gd name="T35" fmla="*/ 2048 h 2048"/>
                <a:gd name="T36" fmla="*/ 1227 w 2048"/>
                <a:gd name="T37" fmla="*/ 1900 h 2048"/>
                <a:gd name="T38" fmla="*/ 1587 w 2048"/>
                <a:gd name="T39" fmla="*/ 1839 h 2048"/>
                <a:gd name="T40" fmla="*/ 1830 w 2048"/>
                <a:gd name="T41" fmla="*/ 1660 h 2048"/>
                <a:gd name="T42" fmla="*/ 1787 w 2048"/>
                <a:gd name="T43" fmla="*/ 1501 h 2048"/>
                <a:gd name="T44" fmla="*/ 2002 w 2048"/>
                <a:gd name="T45" fmla="*/ 1202 h 2048"/>
                <a:gd name="T46" fmla="*/ 2048 w 2048"/>
                <a:gd name="T47" fmla="*/ 904 h 2048"/>
                <a:gd name="T48" fmla="*/ 1928 w 2048"/>
                <a:gd name="T49" fmla="*/ 1097 h 2048"/>
                <a:gd name="T50" fmla="*/ 1790 w 2048"/>
                <a:gd name="T51" fmla="*/ 1167 h 2048"/>
                <a:gd name="T52" fmla="*/ 1665 w 2048"/>
                <a:gd name="T53" fmla="*/ 1530 h 2048"/>
                <a:gd name="T54" fmla="*/ 1609 w 2048"/>
                <a:gd name="T55" fmla="*/ 1712 h 2048"/>
                <a:gd name="T56" fmla="*/ 1465 w 2048"/>
                <a:gd name="T57" fmla="*/ 1667 h 2048"/>
                <a:gd name="T58" fmla="*/ 1119 w 2048"/>
                <a:gd name="T59" fmla="*/ 1835 h 2048"/>
                <a:gd name="T60" fmla="*/ 951 w 2048"/>
                <a:gd name="T61" fmla="*/ 1928 h 2048"/>
                <a:gd name="T62" fmla="*/ 881 w 2048"/>
                <a:gd name="T63" fmla="*/ 1790 h 2048"/>
                <a:gd name="T64" fmla="*/ 518 w 2048"/>
                <a:gd name="T65" fmla="*/ 1665 h 2048"/>
                <a:gd name="T66" fmla="*/ 336 w 2048"/>
                <a:gd name="T67" fmla="*/ 1609 h 2048"/>
                <a:gd name="T68" fmla="*/ 381 w 2048"/>
                <a:gd name="T69" fmla="*/ 1465 h 2048"/>
                <a:gd name="T70" fmla="*/ 213 w 2048"/>
                <a:gd name="T71" fmla="*/ 1119 h 2048"/>
                <a:gd name="T72" fmla="*/ 120 w 2048"/>
                <a:gd name="T73" fmla="*/ 951 h 2048"/>
                <a:gd name="T74" fmla="*/ 258 w 2048"/>
                <a:gd name="T75" fmla="*/ 881 h 2048"/>
                <a:gd name="T76" fmla="*/ 383 w 2048"/>
                <a:gd name="T77" fmla="*/ 518 h 2048"/>
                <a:gd name="T78" fmla="*/ 439 w 2048"/>
                <a:gd name="T79" fmla="*/ 336 h 2048"/>
                <a:gd name="T80" fmla="*/ 583 w 2048"/>
                <a:gd name="T81" fmla="*/ 381 h 2048"/>
                <a:gd name="T82" fmla="*/ 929 w 2048"/>
                <a:gd name="T83" fmla="*/ 213 h 2048"/>
                <a:gd name="T84" fmla="*/ 1097 w 2048"/>
                <a:gd name="T85" fmla="*/ 120 h 2048"/>
                <a:gd name="T86" fmla="*/ 1167 w 2048"/>
                <a:gd name="T87" fmla="*/ 258 h 2048"/>
                <a:gd name="T88" fmla="*/ 1530 w 2048"/>
                <a:gd name="T89" fmla="*/ 383 h 2048"/>
                <a:gd name="T90" fmla="*/ 1712 w 2048"/>
                <a:gd name="T91" fmla="*/ 439 h 2048"/>
                <a:gd name="T92" fmla="*/ 1667 w 2048"/>
                <a:gd name="T93" fmla="*/ 583 h 2048"/>
                <a:gd name="T94" fmla="*/ 1835 w 2048"/>
                <a:gd name="T95" fmla="*/ 929 h 2048"/>
                <a:gd name="T96" fmla="*/ 1928 w 2048"/>
                <a:gd name="T97" fmla="*/ 109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48" h="2048">
                  <a:moveTo>
                    <a:pt x="2002" y="846"/>
                  </a:moveTo>
                  <a:cubicBezTo>
                    <a:pt x="1900" y="821"/>
                    <a:pt x="1900" y="821"/>
                    <a:pt x="1900" y="821"/>
                  </a:cubicBezTo>
                  <a:cubicBezTo>
                    <a:pt x="1878" y="723"/>
                    <a:pt x="1840" y="632"/>
                    <a:pt x="1787" y="547"/>
                  </a:cubicBezTo>
                  <a:cubicBezTo>
                    <a:pt x="1839" y="461"/>
                    <a:pt x="1839" y="461"/>
                    <a:pt x="1839" y="461"/>
                  </a:cubicBezTo>
                  <a:cubicBezTo>
                    <a:pt x="1853" y="437"/>
                    <a:pt x="1850" y="407"/>
                    <a:pt x="1830" y="388"/>
                  </a:cubicBezTo>
                  <a:cubicBezTo>
                    <a:pt x="1660" y="218"/>
                    <a:pt x="1660" y="218"/>
                    <a:pt x="1660" y="218"/>
                  </a:cubicBezTo>
                  <a:cubicBezTo>
                    <a:pt x="1641" y="198"/>
                    <a:pt x="1611" y="195"/>
                    <a:pt x="1587" y="209"/>
                  </a:cubicBezTo>
                  <a:cubicBezTo>
                    <a:pt x="1501" y="261"/>
                    <a:pt x="1501" y="261"/>
                    <a:pt x="1501" y="261"/>
                  </a:cubicBezTo>
                  <a:cubicBezTo>
                    <a:pt x="1416" y="208"/>
                    <a:pt x="1325" y="170"/>
                    <a:pt x="1227" y="148"/>
                  </a:cubicBezTo>
                  <a:cubicBezTo>
                    <a:pt x="1202" y="46"/>
                    <a:pt x="1202" y="46"/>
                    <a:pt x="1202" y="46"/>
                  </a:cubicBezTo>
                  <a:cubicBezTo>
                    <a:pt x="1196" y="19"/>
                    <a:pt x="1172" y="0"/>
                    <a:pt x="1144" y="0"/>
                  </a:cubicBezTo>
                  <a:cubicBezTo>
                    <a:pt x="904" y="0"/>
                    <a:pt x="904" y="0"/>
                    <a:pt x="904" y="0"/>
                  </a:cubicBezTo>
                  <a:cubicBezTo>
                    <a:pt x="876" y="0"/>
                    <a:pt x="852" y="19"/>
                    <a:pt x="846" y="46"/>
                  </a:cubicBezTo>
                  <a:cubicBezTo>
                    <a:pt x="821" y="148"/>
                    <a:pt x="821" y="148"/>
                    <a:pt x="821" y="148"/>
                  </a:cubicBezTo>
                  <a:cubicBezTo>
                    <a:pt x="723" y="170"/>
                    <a:pt x="632" y="208"/>
                    <a:pt x="547" y="261"/>
                  </a:cubicBezTo>
                  <a:cubicBezTo>
                    <a:pt x="461" y="209"/>
                    <a:pt x="461" y="209"/>
                    <a:pt x="461" y="209"/>
                  </a:cubicBezTo>
                  <a:cubicBezTo>
                    <a:pt x="437" y="195"/>
                    <a:pt x="407" y="198"/>
                    <a:pt x="388" y="218"/>
                  </a:cubicBezTo>
                  <a:cubicBezTo>
                    <a:pt x="218" y="388"/>
                    <a:pt x="218" y="388"/>
                    <a:pt x="218" y="388"/>
                  </a:cubicBezTo>
                  <a:cubicBezTo>
                    <a:pt x="198" y="407"/>
                    <a:pt x="195" y="437"/>
                    <a:pt x="209" y="461"/>
                  </a:cubicBezTo>
                  <a:cubicBezTo>
                    <a:pt x="261" y="547"/>
                    <a:pt x="261" y="547"/>
                    <a:pt x="261" y="547"/>
                  </a:cubicBezTo>
                  <a:cubicBezTo>
                    <a:pt x="208" y="632"/>
                    <a:pt x="170" y="723"/>
                    <a:pt x="148" y="821"/>
                  </a:cubicBezTo>
                  <a:cubicBezTo>
                    <a:pt x="46" y="846"/>
                    <a:pt x="46" y="846"/>
                    <a:pt x="46" y="846"/>
                  </a:cubicBezTo>
                  <a:cubicBezTo>
                    <a:pt x="19" y="852"/>
                    <a:pt x="0" y="876"/>
                    <a:pt x="0" y="904"/>
                  </a:cubicBezTo>
                  <a:cubicBezTo>
                    <a:pt x="0" y="1144"/>
                    <a:pt x="0" y="1144"/>
                    <a:pt x="0" y="1144"/>
                  </a:cubicBezTo>
                  <a:cubicBezTo>
                    <a:pt x="0" y="1172"/>
                    <a:pt x="19" y="1196"/>
                    <a:pt x="46" y="1202"/>
                  </a:cubicBezTo>
                  <a:cubicBezTo>
                    <a:pt x="148" y="1227"/>
                    <a:pt x="148" y="1227"/>
                    <a:pt x="148" y="1227"/>
                  </a:cubicBezTo>
                  <a:cubicBezTo>
                    <a:pt x="170" y="1325"/>
                    <a:pt x="208" y="1416"/>
                    <a:pt x="261" y="1501"/>
                  </a:cubicBezTo>
                  <a:cubicBezTo>
                    <a:pt x="209" y="1587"/>
                    <a:pt x="209" y="1587"/>
                    <a:pt x="209" y="1587"/>
                  </a:cubicBezTo>
                  <a:cubicBezTo>
                    <a:pt x="195" y="1611"/>
                    <a:pt x="198" y="1641"/>
                    <a:pt x="218" y="1660"/>
                  </a:cubicBezTo>
                  <a:cubicBezTo>
                    <a:pt x="388" y="1830"/>
                    <a:pt x="388" y="1830"/>
                    <a:pt x="388" y="1830"/>
                  </a:cubicBezTo>
                  <a:cubicBezTo>
                    <a:pt x="407" y="1850"/>
                    <a:pt x="437" y="1853"/>
                    <a:pt x="461" y="1839"/>
                  </a:cubicBezTo>
                  <a:cubicBezTo>
                    <a:pt x="547" y="1787"/>
                    <a:pt x="547" y="1787"/>
                    <a:pt x="547" y="1787"/>
                  </a:cubicBezTo>
                  <a:cubicBezTo>
                    <a:pt x="632" y="1840"/>
                    <a:pt x="723" y="1878"/>
                    <a:pt x="821" y="1900"/>
                  </a:cubicBezTo>
                  <a:cubicBezTo>
                    <a:pt x="846" y="2002"/>
                    <a:pt x="846" y="2002"/>
                    <a:pt x="846" y="2002"/>
                  </a:cubicBezTo>
                  <a:cubicBezTo>
                    <a:pt x="852" y="2029"/>
                    <a:pt x="876" y="2048"/>
                    <a:pt x="904" y="2048"/>
                  </a:cubicBezTo>
                  <a:cubicBezTo>
                    <a:pt x="1144" y="2048"/>
                    <a:pt x="1144" y="2048"/>
                    <a:pt x="1144" y="2048"/>
                  </a:cubicBezTo>
                  <a:cubicBezTo>
                    <a:pt x="1172" y="2048"/>
                    <a:pt x="1196" y="2029"/>
                    <a:pt x="1202" y="2002"/>
                  </a:cubicBezTo>
                  <a:cubicBezTo>
                    <a:pt x="1227" y="1900"/>
                    <a:pt x="1227" y="1900"/>
                    <a:pt x="1227" y="1900"/>
                  </a:cubicBezTo>
                  <a:cubicBezTo>
                    <a:pt x="1325" y="1878"/>
                    <a:pt x="1416" y="1840"/>
                    <a:pt x="1501" y="1787"/>
                  </a:cubicBezTo>
                  <a:cubicBezTo>
                    <a:pt x="1587" y="1839"/>
                    <a:pt x="1587" y="1839"/>
                    <a:pt x="1587" y="1839"/>
                  </a:cubicBezTo>
                  <a:cubicBezTo>
                    <a:pt x="1611" y="1853"/>
                    <a:pt x="1641" y="1850"/>
                    <a:pt x="1660" y="1830"/>
                  </a:cubicBezTo>
                  <a:cubicBezTo>
                    <a:pt x="1830" y="1660"/>
                    <a:pt x="1830" y="1660"/>
                    <a:pt x="1830" y="1660"/>
                  </a:cubicBezTo>
                  <a:cubicBezTo>
                    <a:pt x="1850" y="1641"/>
                    <a:pt x="1853" y="1611"/>
                    <a:pt x="1839" y="1587"/>
                  </a:cubicBezTo>
                  <a:cubicBezTo>
                    <a:pt x="1787" y="1501"/>
                    <a:pt x="1787" y="1501"/>
                    <a:pt x="1787" y="1501"/>
                  </a:cubicBezTo>
                  <a:cubicBezTo>
                    <a:pt x="1840" y="1416"/>
                    <a:pt x="1878" y="1325"/>
                    <a:pt x="1900" y="1227"/>
                  </a:cubicBezTo>
                  <a:cubicBezTo>
                    <a:pt x="2002" y="1202"/>
                    <a:pt x="2002" y="1202"/>
                    <a:pt x="2002" y="1202"/>
                  </a:cubicBezTo>
                  <a:cubicBezTo>
                    <a:pt x="2029" y="1196"/>
                    <a:pt x="2048" y="1172"/>
                    <a:pt x="2048" y="1144"/>
                  </a:cubicBezTo>
                  <a:cubicBezTo>
                    <a:pt x="2048" y="904"/>
                    <a:pt x="2048" y="904"/>
                    <a:pt x="2048" y="904"/>
                  </a:cubicBezTo>
                  <a:cubicBezTo>
                    <a:pt x="2048" y="876"/>
                    <a:pt x="2029" y="852"/>
                    <a:pt x="2002" y="846"/>
                  </a:cubicBezTo>
                  <a:close/>
                  <a:moveTo>
                    <a:pt x="1928" y="1097"/>
                  </a:moveTo>
                  <a:cubicBezTo>
                    <a:pt x="1835" y="1119"/>
                    <a:pt x="1835" y="1119"/>
                    <a:pt x="1835" y="1119"/>
                  </a:cubicBezTo>
                  <a:cubicBezTo>
                    <a:pt x="1812" y="1125"/>
                    <a:pt x="1795" y="1143"/>
                    <a:pt x="1790" y="1167"/>
                  </a:cubicBezTo>
                  <a:cubicBezTo>
                    <a:pt x="1770" y="1275"/>
                    <a:pt x="1729" y="1375"/>
                    <a:pt x="1667" y="1465"/>
                  </a:cubicBezTo>
                  <a:cubicBezTo>
                    <a:pt x="1654" y="1485"/>
                    <a:pt x="1653" y="1510"/>
                    <a:pt x="1665" y="1530"/>
                  </a:cubicBezTo>
                  <a:cubicBezTo>
                    <a:pt x="1712" y="1609"/>
                    <a:pt x="1712" y="1609"/>
                    <a:pt x="1712" y="1609"/>
                  </a:cubicBezTo>
                  <a:cubicBezTo>
                    <a:pt x="1609" y="1712"/>
                    <a:pt x="1609" y="1712"/>
                    <a:pt x="1609" y="1712"/>
                  </a:cubicBezTo>
                  <a:cubicBezTo>
                    <a:pt x="1530" y="1665"/>
                    <a:pt x="1530" y="1665"/>
                    <a:pt x="1530" y="1665"/>
                  </a:cubicBezTo>
                  <a:cubicBezTo>
                    <a:pt x="1510" y="1653"/>
                    <a:pt x="1485" y="1654"/>
                    <a:pt x="1465" y="1667"/>
                  </a:cubicBezTo>
                  <a:cubicBezTo>
                    <a:pt x="1375" y="1729"/>
                    <a:pt x="1275" y="1770"/>
                    <a:pt x="1167" y="1790"/>
                  </a:cubicBezTo>
                  <a:cubicBezTo>
                    <a:pt x="1143" y="1795"/>
                    <a:pt x="1125" y="1812"/>
                    <a:pt x="1119" y="1835"/>
                  </a:cubicBezTo>
                  <a:cubicBezTo>
                    <a:pt x="1097" y="1928"/>
                    <a:pt x="1097" y="1928"/>
                    <a:pt x="1097" y="1928"/>
                  </a:cubicBezTo>
                  <a:cubicBezTo>
                    <a:pt x="951" y="1928"/>
                    <a:pt x="951" y="1928"/>
                    <a:pt x="951" y="1928"/>
                  </a:cubicBezTo>
                  <a:cubicBezTo>
                    <a:pt x="929" y="1835"/>
                    <a:pt x="929" y="1835"/>
                    <a:pt x="929" y="1835"/>
                  </a:cubicBezTo>
                  <a:cubicBezTo>
                    <a:pt x="923" y="1812"/>
                    <a:pt x="905" y="1795"/>
                    <a:pt x="881" y="1790"/>
                  </a:cubicBezTo>
                  <a:cubicBezTo>
                    <a:pt x="773" y="1770"/>
                    <a:pt x="673" y="1729"/>
                    <a:pt x="583" y="1667"/>
                  </a:cubicBezTo>
                  <a:cubicBezTo>
                    <a:pt x="563" y="1654"/>
                    <a:pt x="538" y="1653"/>
                    <a:pt x="518" y="1665"/>
                  </a:cubicBezTo>
                  <a:cubicBezTo>
                    <a:pt x="439" y="1712"/>
                    <a:pt x="439" y="1712"/>
                    <a:pt x="439" y="1712"/>
                  </a:cubicBezTo>
                  <a:cubicBezTo>
                    <a:pt x="336" y="1609"/>
                    <a:pt x="336" y="1609"/>
                    <a:pt x="336" y="1609"/>
                  </a:cubicBezTo>
                  <a:cubicBezTo>
                    <a:pt x="383" y="1530"/>
                    <a:pt x="383" y="1530"/>
                    <a:pt x="383" y="1530"/>
                  </a:cubicBezTo>
                  <a:cubicBezTo>
                    <a:pt x="395" y="1510"/>
                    <a:pt x="394" y="1485"/>
                    <a:pt x="381" y="1465"/>
                  </a:cubicBezTo>
                  <a:cubicBezTo>
                    <a:pt x="319" y="1375"/>
                    <a:pt x="278" y="1275"/>
                    <a:pt x="258" y="1167"/>
                  </a:cubicBezTo>
                  <a:cubicBezTo>
                    <a:pt x="253" y="1144"/>
                    <a:pt x="236" y="1125"/>
                    <a:pt x="213" y="1119"/>
                  </a:cubicBezTo>
                  <a:cubicBezTo>
                    <a:pt x="120" y="1097"/>
                    <a:pt x="120" y="1097"/>
                    <a:pt x="120" y="1097"/>
                  </a:cubicBezTo>
                  <a:cubicBezTo>
                    <a:pt x="120" y="951"/>
                    <a:pt x="120" y="951"/>
                    <a:pt x="120" y="951"/>
                  </a:cubicBezTo>
                  <a:cubicBezTo>
                    <a:pt x="213" y="929"/>
                    <a:pt x="213" y="929"/>
                    <a:pt x="213" y="929"/>
                  </a:cubicBezTo>
                  <a:cubicBezTo>
                    <a:pt x="236" y="923"/>
                    <a:pt x="253" y="904"/>
                    <a:pt x="258" y="881"/>
                  </a:cubicBezTo>
                  <a:cubicBezTo>
                    <a:pt x="278" y="773"/>
                    <a:pt x="319" y="673"/>
                    <a:pt x="381" y="583"/>
                  </a:cubicBezTo>
                  <a:cubicBezTo>
                    <a:pt x="394" y="563"/>
                    <a:pt x="395" y="538"/>
                    <a:pt x="383" y="518"/>
                  </a:cubicBezTo>
                  <a:cubicBezTo>
                    <a:pt x="336" y="439"/>
                    <a:pt x="336" y="439"/>
                    <a:pt x="336" y="439"/>
                  </a:cubicBezTo>
                  <a:cubicBezTo>
                    <a:pt x="439" y="336"/>
                    <a:pt x="439" y="336"/>
                    <a:pt x="439" y="336"/>
                  </a:cubicBezTo>
                  <a:cubicBezTo>
                    <a:pt x="518" y="383"/>
                    <a:pt x="518" y="383"/>
                    <a:pt x="518" y="383"/>
                  </a:cubicBezTo>
                  <a:cubicBezTo>
                    <a:pt x="538" y="395"/>
                    <a:pt x="563" y="394"/>
                    <a:pt x="583" y="381"/>
                  </a:cubicBezTo>
                  <a:cubicBezTo>
                    <a:pt x="673" y="319"/>
                    <a:pt x="773" y="278"/>
                    <a:pt x="881" y="258"/>
                  </a:cubicBezTo>
                  <a:cubicBezTo>
                    <a:pt x="905" y="253"/>
                    <a:pt x="923" y="236"/>
                    <a:pt x="929" y="213"/>
                  </a:cubicBezTo>
                  <a:cubicBezTo>
                    <a:pt x="951" y="120"/>
                    <a:pt x="951" y="120"/>
                    <a:pt x="951" y="120"/>
                  </a:cubicBezTo>
                  <a:cubicBezTo>
                    <a:pt x="1097" y="120"/>
                    <a:pt x="1097" y="120"/>
                    <a:pt x="1097" y="120"/>
                  </a:cubicBezTo>
                  <a:cubicBezTo>
                    <a:pt x="1119" y="213"/>
                    <a:pt x="1119" y="213"/>
                    <a:pt x="1119" y="213"/>
                  </a:cubicBezTo>
                  <a:cubicBezTo>
                    <a:pt x="1125" y="236"/>
                    <a:pt x="1143" y="253"/>
                    <a:pt x="1167" y="258"/>
                  </a:cubicBezTo>
                  <a:cubicBezTo>
                    <a:pt x="1275" y="278"/>
                    <a:pt x="1375" y="319"/>
                    <a:pt x="1465" y="381"/>
                  </a:cubicBezTo>
                  <a:cubicBezTo>
                    <a:pt x="1485" y="394"/>
                    <a:pt x="1510" y="395"/>
                    <a:pt x="1530" y="383"/>
                  </a:cubicBezTo>
                  <a:cubicBezTo>
                    <a:pt x="1609" y="336"/>
                    <a:pt x="1609" y="336"/>
                    <a:pt x="1609" y="336"/>
                  </a:cubicBezTo>
                  <a:cubicBezTo>
                    <a:pt x="1712" y="439"/>
                    <a:pt x="1712" y="439"/>
                    <a:pt x="1712" y="439"/>
                  </a:cubicBezTo>
                  <a:cubicBezTo>
                    <a:pt x="1665" y="518"/>
                    <a:pt x="1665" y="518"/>
                    <a:pt x="1665" y="518"/>
                  </a:cubicBezTo>
                  <a:cubicBezTo>
                    <a:pt x="1653" y="538"/>
                    <a:pt x="1654" y="563"/>
                    <a:pt x="1667" y="583"/>
                  </a:cubicBezTo>
                  <a:cubicBezTo>
                    <a:pt x="1729" y="673"/>
                    <a:pt x="1770" y="773"/>
                    <a:pt x="1790" y="881"/>
                  </a:cubicBezTo>
                  <a:cubicBezTo>
                    <a:pt x="1795" y="904"/>
                    <a:pt x="1812" y="923"/>
                    <a:pt x="1835" y="929"/>
                  </a:cubicBezTo>
                  <a:cubicBezTo>
                    <a:pt x="1928" y="951"/>
                    <a:pt x="1928" y="951"/>
                    <a:pt x="1928" y="951"/>
                  </a:cubicBezTo>
                  <a:lnTo>
                    <a:pt x="1928" y="10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noEditPoints="1"/>
            </p:cNvSpPr>
            <p:nvPr/>
          </p:nvSpPr>
          <p:spPr bwMode="auto">
            <a:xfrm>
              <a:off x="962985" y="1278646"/>
              <a:ext cx="706134" cy="704172"/>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00 h 1320"/>
                <a:gd name="T12" fmla="*/ 120 w 1320"/>
                <a:gd name="T13" fmla="*/ 660 h 1320"/>
                <a:gd name="T14" fmla="*/ 660 w 1320"/>
                <a:gd name="T15" fmla="*/ 120 h 1320"/>
                <a:gd name="T16" fmla="*/ 1200 w 1320"/>
                <a:gd name="T17" fmla="*/ 660 h 1320"/>
                <a:gd name="T18" fmla="*/ 660 w 1320"/>
                <a:gd name="T19" fmla="*/ 120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6" y="0"/>
                    <a:pt x="0" y="296"/>
                    <a:pt x="0" y="660"/>
                  </a:cubicBezTo>
                  <a:cubicBezTo>
                    <a:pt x="0" y="1024"/>
                    <a:pt x="296" y="1320"/>
                    <a:pt x="660" y="1320"/>
                  </a:cubicBezTo>
                  <a:cubicBezTo>
                    <a:pt x="1024" y="1320"/>
                    <a:pt x="1320" y="1024"/>
                    <a:pt x="1320" y="660"/>
                  </a:cubicBezTo>
                  <a:cubicBezTo>
                    <a:pt x="1320" y="296"/>
                    <a:pt x="1024" y="0"/>
                    <a:pt x="660" y="0"/>
                  </a:cubicBezTo>
                  <a:close/>
                  <a:moveTo>
                    <a:pt x="660" y="1200"/>
                  </a:moveTo>
                  <a:cubicBezTo>
                    <a:pt x="362" y="1200"/>
                    <a:pt x="120" y="958"/>
                    <a:pt x="120" y="660"/>
                  </a:cubicBezTo>
                  <a:cubicBezTo>
                    <a:pt x="120" y="362"/>
                    <a:pt x="362" y="120"/>
                    <a:pt x="660" y="120"/>
                  </a:cubicBezTo>
                  <a:cubicBezTo>
                    <a:pt x="958" y="120"/>
                    <a:pt x="1200" y="362"/>
                    <a:pt x="1200" y="660"/>
                  </a:cubicBezTo>
                  <a:cubicBezTo>
                    <a:pt x="1200" y="958"/>
                    <a:pt x="958" y="1200"/>
                    <a:pt x="660" y="120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1238021" y="1448492"/>
              <a:ext cx="228840" cy="260224"/>
            </a:xfrm>
            <a:custGeom>
              <a:avLst/>
              <a:gdLst>
                <a:gd name="T0" fmla="*/ 397 w 427"/>
                <a:gd name="T1" fmla="*/ 21 h 488"/>
                <a:gd name="T2" fmla="*/ 312 w 427"/>
                <a:gd name="T3" fmla="*/ 30 h 488"/>
                <a:gd name="T4" fmla="*/ 145 w 427"/>
                <a:gd name="T5" fmla="*/ 241 h 488"/>
                <a:gd name="T6" fmla="*/ 124 w 427"/>
                <a:gd name="T7" fmla="*/ 240 h 488"/>
                <a:gd name="T8" fmla="*/ 0 w 427"/>
                <a:gd name="T9" fmla="*/ 364 h 488"/>
                <a:gd name="T10" fmla="*/ 124 w 427"/>
                <a:gd name="T11" fmla="*/ 488 h 488"/>
                <a:gd name="T12" fmla="*/ 212 w 427"/>
                <a:gd name="T13" fmla="*/ 452 h 488"/>
                <a:gd name="T14" fmla="*/ 248 w 427"/>
                <a:gd name="T15" fmla="*/ 364 h 488"/>
                <a:gd name="T16" fmla="*/ 239 w 427"/>
                <a:gd name="T17" fmla="*/ 316 h 488"/>
                <a:gd name="T18" fmla="*/ 406 w 427"/>
                <a:gd name="T19" fmla="*/ 105 h 488"/>
                <a:gd name="T20" fmla="*/ 397 w 427"/>
                <a:gd name="T21" fmla="*/ 2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488">
                  <a:moveTo>
                    <a:pt x="397" y="21"/>
                  </a:moveTo>
                  <a:cubicBezTo>
                    <a:pt x="371" y="0"/>
                    <a:pt x="333" y="4"/>
                    <a:pt x="312" y="30"/>
                  </a:cubicBezTo>
                  <a:cubicBezTo>
                    <a:pt x="145" y="241"/>
                    <a:pt x="145" y="241"/>
                    <a:pt x="145" y="241"/>
                  </a:cubicBezTo>
                  <a:cubicBezTo>
                    <a:pt x="138" y="240"/>
                    <a:pt x="131" y="240"/>
                    <a:pt x="124" y="240"/>
                  </a:cubicBezTo>
                  <a:cubicBezTo>
                    <a:pt x="56" y="240"/>
                    <a:pt x="0" y="295"/>
                    <a:pt x="0" y="364"/>
                  </a:cubicBezTo>
                  <a:cubicBezTo>
                    <a:pt x="0" y="433"/>
                    <a:pt x="56" y="488"/>
                    <a:pt x="124" y="488"/>
                  </a:cubicBezTo>
                  <a:cubicBezTo>
                    <a:pt x="157" y="488"/>
                    <a:pt x="188" y="475"/>
                    <a:pt x="212" y="452"/>
                  </a:cubicBezTo>
                  <a:cubicBezTo>
                    <a:pt x="235" y="428"/>
                    <a:pt x="248" y="397"/>
                    <a:pt x="248" y="364"/>
                  </a:cubicBezTo>
                  <a:cubicBezTo>
                    <a:pt x="248" y="347"/>
                    <a:pt x="245" y="331"/>
                    <a:pt x="239" y="316"/>
                  </a:cubicBezTo>
                  <a:cubicBezTo>
                    <a:pt x="406" y="105"/>
                    <a:pt x="406" y="105"/>
                    <a:pt x="406" y="105"/>
                  </a:cubicBezTo>
                  <a:cubicBezTo>
                    <a:pt x="427" y="79"/>
                    <a:pt x="423" y="41"/>
                    <a:pt x="397" y="2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p:nvSpPr>
          <p:spPr bwMode="auto">
            <a:xfrm>
              <a:off x="1238021" y="1409263"/>
              <a:ext cx="95459" cy="299453"/>
            </a:xfrm>
            <a:custGeom>
              <a:avLst/>
              <a:gdLst>
                <a:gd name="T0" fmla="*/ 0 w 178"/>
                <a:gd name="T1" fmla="*/ 438 h 561"/>
                <a:gd name="T2" fmla="*/ 29 w 178"/>
                <a:gd name="T3" fmla="*/ 519 h 561"/>
                <a:gd name="T4" fmla="*/ 107 w 178"/>
                <a:gd name="T5" fmla="*/ 561 h 561"/>
                <a:gd name="T6" fmla="*/ 0 w 178"/>
                <a:gd name="T7" fmla="*/ 438 h 561"/>
                <a:gd name="T8" fmla="*/ 0 w 178"/>
                <a:gd name="T9" fmla="*/ 438 h 561"/>
                <a:gd name="T10" fmla="*/ 111 w 178"/>
                <a:gd name="T11" fmla="*/ 0 h 561"/>
                <a:gd name="T12" fmla="*/ 109 w 178"/>
                <a:gd name="T13" fmla="*/ 0 h 561"/>
                <a:gd name="T14" fmla="*/ 51 w 178"/>
                <a:gd name="T15" fmla="*/ 62 h 561"/>
                <a:gd name="T16" fmla="*/ 60 w 178"/>
                <a:gd name="T17" fmla="*/ 331 h 561"/>
                <a:gd name="T18" fmla="*/ 43 w 178"/>
                <a:gd name="T19" fmla="*/ 343 h 561"/>
                <a:gd name="T20" fmla="*/ 5 w 178"/>
                <a:gd name="T21" fmla="*/ 402 h 561"/>
                <a:gd name="T22" fmla="*/ 124 w 178"/>
                <a:gd name="T23" fmla="*/ 314 h 561"/>
                <a:gd name="T24" fmla="*/ 145 w 178"/>
                <a:gd name="T25" fmla="*/ 315 h 561"/>
                <a:gd name="T26" fmla="*/ 178 w 178"/>
                <a:gd name="T27" fmla="*/ 273 h 561"/>
                <a:gd name="T28" fmla="*/ 171 w 178"/>
                <a:gd name="T29" fmla="*/ 58 h 561"/>
                <a:gd name="T30" fmla="*/ 111 w 178"/>
                <a:gd name="T31"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 h="561">
                  <a:moveTo>
                    <a:pt x="0" y="438"/>
                  </a:moveTo>
                  <a:cubicBezTo>
                    <a:pt x="0" y="466"/>
                    <a:pt x="9" y="495"/>
                    <a:pt x="29" y="519"/>
                  </a:cubicBezTo>
                  <a:cubicBezTo>
                    <a:pt x="50" y="543"/>
                    <a:pt x="78" y="557"/>
                    <a:pt x="107" y="561"/>
                  </a:cubicBezTo>
                  <a:cubicBezTo>
                    <a:pt x="47" y="553"/>
                    <a:pt x="0" y="501"/>
                    <a:pt x="0" y="438"/>
                  </a:cubicBezTo>
                  <a:cubicBezTo>
                    <a:pt x="0" y="438"/>
                    <a:pt x="0" y="438"/>
                    <a:pt x="0" y="438"/>
                  </a:cubicBezTo>
                  <a:moveTo>
                    <a:pt x="111" y="0"/>
                  </a:moveTo>
                  <a:cubicBezTo>
                    <a:pt x="110" y="0"/>
                    <a:pt x="109" y="0"/>
                    <a:pt x="109" y="0"/>
                  </a:cubicBezTo>
                  <a:cubicBezTo>
                    <a:pt x="75" y="1"/>
                    <a:pt x="50" y="29"/>
                    <a:pt x="51" y="62"/>
                  </a:cubicBezTo>
                  <a:cubicBezTo>
                    <a:pt x="60" y="331"/>
                    <a:pt x="60" y="331"/>
                    <a:pt x="60" y="331"/>
                  </a:cubicBezTo>
                  <a:cubicBezTo>
                    <a:pt x="54" y="335"/>
                    <a:pt x="49" y="339"/>
                    <a:pt x="43" y="343"/>
                  </a:cubicBezTo>
                  <a:cubicBezTo>
                    <a:pt x="24" y="360"/>
                    <a:pt x="12" y="380"/>
                    <a:pt x="5" y="402"/>
                  </a:cubicBezTo>
                  <a:cubicBezTo>
                    <a:pt x="20" y="351"/>
                    <a:pt x="68" y="314"/>
                    <a:pt x="124" y="314"/>
                  </a:cubicBezTo>
                  <a:cubicBezTo>
                    <a:pt x="131" y="314"/>
                    <a:pt x="138" y="314"/>
                    <a:pt x="145" y="315"/>
                  </a:cubicBezTo>
                  <a:cubicBezTo>
                    <a:pt x="178" y="273"/>
                    <a:pt x="178" y="273"/>
                    <a:pt x="178" y="273"/>
                  </a:cubicBezTo>
                  <a:cubicBezTo>
                    <a:pt x="171" y="58"/>
                    <a:pt x="171" y="58"/>
                    <a:pt x="171" y="58"/>
                  </a:cubicBezTo>
                  <a:cubicBezTo>
                    <a:pt x="169" y="25"/>
                    <a:pt x="143" y="0"/>
                    <a:pt x="111" y="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1238021" y="1554413"/>
              <a:ext cx="134035" cy="154303"/>
            </a:xfrm>
            <a:custGeom>
              <a:avLst/>
              <a:gdLst>
                <a:gd name="T0" fmla="*/ 178 w 250"/>
                <a:gd name="T1" fmla="*/ 0 h 289"/>
                <a:gd name="T2" fmla="*/ 145 w 250"/>
                <a:gd name="T3" fmla="*/ 42 h 289"/>
                <a:gd name="T4" fmla="*/ 124 w 250"/>
                <a:gd name="T5" fmla="*/ 41 h 289"/>
                <a:gd name="T6" fmla="*/ 5 w 250"/>
                <a:gd name="T7" fmla="*/ 129 h 289"/>
                <a:gd name="T8" fmla="*/ 0 w 250"/>
                <a:gd name="T9" fmla="*/ 165 h 289"/>
                <a:gd name="T10" fmla="*/ 0 w 250"/>
                <a:gd name="T11" fmla="*/ 165 h 289"/>
                <a:gd name="T12" fmla="*/ 107 w 250"/>
                <a:gd name="T13" fmla="*/ 288 h 289"/>
                <a:gd name="T14" fmla="*/ 124 w 250"/>
                <a:gd name="T15" fmla="*/ 289 h 289"/>
                <a:gd name="T16" fmla="*/ 205 w 250"/>
                <a:gd name="T17" fmla="*/ 260 h 289"/>
                <a:gd name="T18" fmla="*/ 248 w 250"/>
                <a:gd name="T19" fmla="*/ 175 h 289"/>
                <a:gd name="T20" fmla="*/ 218 w 250"/>
                <a:gd name="T21" fmla="*/ 84 h 289"/>
                <a:gd name="T22" fmla="*/ 180 w 250"/>
                <a:gd name="T23" fmla="*/ 54 h 289"/>
                <a:gd name="T24" fmla="*/ 178 w 250"/>
                <a:gd name="T2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289">
                  <a:moveTo>
                    <a:pt x="178" y="0"/>
                  </a:moveTo>
                  <a:cubicBezTo>
                    <a:pt x="145" y="42"/>
                    <a:pt x="145" y="42"/>
                    <a:pt x="145" y="42"/>
                  </a:cubicBezTo>
                  <a:cubicBezTo>
                    <a:pt x="138" y="41"/>
                    <a:pt x="131" y="41"/>
                    <a:pt x="124" y="41"/>
                  </a:cubicBezTo>
                  <a:cubicBezTo>
                    <a:pt x="68" y="41"/>
                    <a:pt x="20" y="78"/>
                    <a:pt x="5" y="129"/>
                  </a:cubicBezTo>
                  <a:cubicBezTo>
                    <a:pt x="2" y="141"/>
                    <a:pt x="0" y="153"/>
                    <a:pt x="0" y="165"/>
                  </a:cubicBezTo>
                  <a:cubicBezTo>
                    <a:pt x="0" y="165"/>
                    <a:pt x="0" y="165"/>
                    <a:pt x="0" y="165"/>
                  </a:cubicBezTo>
                  <a:cubicBezTo>
                    <a:pt x="0" y="228"/>
                    <a:pt x="47" y="280"/>
                    <a:pt x="107" y="288"/>
                  </a:cubicBezTo>
                  <a:cubicBezTo>
                    <a:pt x="113" y="289"/>
                    <a:pt x="118" y="289"/>
                    <a:pt x="124" y="289"/>
                  </a:cubicBezTo>
                  <a:cubicBezTo>
                    <a:pt x="153" y="289"/>
                    <a:pt x="181" y="280"/>
                    <a:pt x="205" y="260"/>
                  </a:cubicBezTo>
                  <a:cubicBezTo>
                    <a:pt x="230" y="238"/>
                    <a:pt x="245" y="208"/>
                    <a:pt x="248" y="175"/>
                  </a:cubicBezTo>
                  <a:cubicBezTo>
                    <a:pt x="250" y="142"/>
                    <a:pt x="240" y="110"/>
                    <a:pt x="218" y="84"/>
                  </a:cubicBezTo>
                  <a:cubicBezTo>
                    <a:pt x="208" y="72"/>
                    <a:pt x="195" y="61"/>
                    <a:pt x="180" y="54"/>
                  </a:cubicBezTo>
                  <a:cubicBezTo>
                    <a:pt x="178" y="0"/>
                    <a:pt x="178" y="0"/>
                    <a:pt x="17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7" name="Content Placeholder 2"/>
          <p:cNvSpPr txBox="1">
            <a:spLocks/>
          </p:cNvSpPr>
          <p:nvPr/>
        </p:nvSpPr>
        <p:spPr>
          <a:xfrm>
            <a:off x="7676539" y="4160259"/>
            <a:ext cx="3311139" cy="175084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US" sz="1600" dirty="0" err="1" smtClean="0">
                <a:solidFill>
                  <a:schemeClr val="tx1">
                    <a:lumMod val="50000"/>
                    <a:lumOff val="50000"/>
                  </a:schemeClr>
                </a:solidFill>
                <a:latin typeface="+mn-lt"/>
              </a:rPr>
              <a:t>Ut</a:t>
            </a:r>
            <a:r>
              <a:rPr lang="en-US" sz="1600" dirty="0" smtClean="0">
                <a:solidFill>
                  <a:schemeClr val="tx1">
                    <a:lumMod val="50000"/>
                    <a:lumOff val="50000"/>
                  </a:schemeClr>
                </a:solidFill>
                <a:latin typeface="+mn-lt"/>
              </a:rPr>
              <a:t> </a:t>
            </a:r>
            <a:r>
              <a:rPr lang="en-US" sz="1600" dirty="0">
                <a:solidFill>
                  <a:schemeClr val="tx1">
                    <a:lumMod val="50000"/>
                    <a:lumOff val="50000"/>
                  </a:schemeClr>
                </a:solidFill>
                <a:latin typeface="+mn-lt"/>
              </a:rPr>
              <a:t>enim ad minim veniam, </a:t>
            </a:r>
            <a:r>
              <a:rPr lang="en-US" sz="1600" dirty="0" err="1" smtClean="0">
                <a:solidFill>
                  <a:schemeClr val="tx1">
                    <a:lumMod val="50000"/>
                    <a:lumOff val="50000"/>
                  </a:schemeClr>
                </a:solidFill>
                <a:latin typeface="+mn-lt"/>
              </a:rPr>
              <a:t>nostrud</a:t>
            </a:r>
            <a:r>
              <a:rPr lang="en-US" sz="1600" dirty="0" smtClean="0">
                <a:solidFill>
                  <a:schemeClr val="tx1">
                    <a:lumMod val="50000"/>
                    <a:lumOff val="50000"/>
                  </a:schemeClr>
                </a:solidFill>
                <a:latin typeface="+mn-lt"/>
              </a:rPr>
              <a:t> exercitation </a:t>
            </a:r>
            <a:r>
              <a:rPr lang="en-US" sz="1600" dirty="0" err="1" smtClean="0">
                <a:solidFill>
                  <a:schemeClr val="tx1">
                    <a:lumMod val="50000"/>
                    <a:lumOff val="50000"/>
                  </a:schemeClr>
                </a:solidFill>
                <a:latin typeface="+mn-lt"/>
              </a:rPr>
              <a:t>uni</a:t>
            </a:r>
            <a:r>
              <a:rPr lang="en-US" sz="1600" dirty="0" smtClean="0">
                <a:solidFill>
                  <a:schemeClr val="tx1">
                    <a:lumMod val="50000"/>
                    <a:lumOff val="50000"/>
                  </a:schemeClr>
                </a:solidFill>
                <a:latin typeface="+mn-lt"/>
              </a:rPr>
              <a:t> </a:t>
            </a:r>
            <a:r>
              <a:rPr lang="en-US" sz="1600" dirty="0" err="1" smtClean="0">
                <a:solidFill>
                  <a:schemeClr val="tx1">
                    <a:lumMod val="50000"/>
                    <a:lumOff val="50000"/>
                  </a:schemeClr>
                </a:solidFill>
                <a:latin typeface="+mn-lt"/>
              </a:rPr>
              <a:t>laboris</a:t>
            </a:r>
            <a:r>
              <a:rPr lang="en-US" sz="1600" dirty="0" smtClean="0">
                <a:solidFill>
                  <a:schemeClr val="tx1">
                    <a:lumMod val="50000"/>
                    <a:lumOff val="50000"/>
                  </a:schemeClr>
                </a:solidFill>
                <a:latin typeface="+mn-lt"/>
              </a:rPr>
              <a:t> nisi. </a:t>
            </a:r>
            <a:endParaRPr lang="en" sz="1600" dirty="0">
              <a:solidFill>
                <a:schemeClr val="tx1">
                  <a:lumMod val="50000"/>
                  <a:lumOff val="50000"/>
                </a:schemeClr>
              </a:solidFill>
              <a:latin typeface="+mn-lt"/>
            </a:endParaRPr>
          </a:p>
        </p:txBody>
      </p:sp>
      <p:grpSp>
        <p:nvGrpSpPr>
          <p:cNvPr id="4" name="Group 3"/>
          <p:cNvGrpSpPr/>
          <p:nvPr/>
        </p:nvGrpSpPr>
        <p:grpSpPr>
          <a:xfrm>
            <a:off x="8723975" y="1572032"/>
            <a:ext cx="1186068" cy="1183750"/>
            <a:chOff x="7955318" y="1038857"/>
            <a:chExt cx="1186068" cy="1183750"/>
          </a:xfrm>
        </p:grpSpPr>
        <p:grpSp>
          <p:nvGrpSpPr>
            <p:cNvPr id="3" name="Group 2"/>
            <p:cNvGrpSpPr/>
            <p:nvPr/>
          </p:nvGrpSpPr>
          <p:grpSpPr>
            <a:xfrm>
              <a:off x="8083755" y="1192332"/>
              <a:ext cx="630128" cy="599526"/>
              <a:chOff x="6555744" y="1192332"/>
              <a:chExt cx="630128" cy="599526"/>
            </a:xfrm>
          </p:grpSpPr>
          <p:sp>
            <p:nvSpPr>
              <p:cNvPr id="30" name="Freeform 5"/>
              <p:cNvSpPr>
                <a:spLocks noEditPoints="1"/>
              </p:cNvSpPr>
              <p:nvPr/>
            </p:nvSpPr>
            <p:spPr bwMode="auto">
              <a:xfrm>
                <a:off x="6555744" y="1192332"/>
                <a:ext cx="630128" cy="599526"/>
              </a:xfrm>
              <a:custGeom>
                <a:avLst/>
                <a:gdLst>
                  <a:gd name="T0" fmla="*/ 936 w 1088"/>
                  <a:gd name="T1" fmla="*/ 152 h 1038"/>
                  <a:gd name="T2" fmla="*/ 569 w 1088"/>
                  <a:gd name="T3" fmla="*/ 0 h 1038"/>
                  <a:gd name="T4" fmla="*/ 202 w 1088"/>
                  <a:gd name="T5" fmla="*/ 152 h 1038"/>
                  <a:gd name="T6" fmla="*/ 202 w 1088"/>
                  <a:gd name="T7" fmla="*/ 886 h 1038"/>
                  <a:gd name="T8" fmla="*/ 569 w 1088"/>
                  <a:gd name="T9" fmla="*/ 1038 h 1038"/>
                  <a:gd name="T10" fmla="*/ 936 w 1088"/>
                  <a:gd name="T11" fmla="*/ 886 h 1038"/>
                  <a:gd name="T12" fmla="*/ 1088 w 1088"/>
                  <a:gd name="T13" fmla="*/ 519 h 1038"/>
                  <a:gd name="T14" fmla="*/ 936 w 1088"/>
                  <a:gd name="T15" fmla="*/ 152 h 1038"/>
                  <a:gd name="T16" fmla="*/ 244 w 1088"/>
                  <a:gd name="T17" fmla="*/ 194 h 1038"/>
                  <a:gd name="T18" fmla="*/ 569 w 1088"/>
                  <a:gd name="T19" fmla="*/ 59 h 1038"/>
                  <a:gd name="T20" fmla="*/ 894 w 1088"/>
                  <a:gd name="T21" fmla="*/ 194 h 1038"/>
                  <a:gd name="T22" fmla="*/ 1023 w 1088"/>
                  <a:gd name="T23" fmla="*/ 443 h 1038"/>
                  <a:gd name="T24" fmla="*/ 862 w 1088"/>
                  <a:gd name="T25" fmla="*/ 600 h 1038"/>
                  <a:gd name="T26" fmla="*/ 810 w 1088"/>
                  <a:gd name="T27" fmla="*/ 586 h 1038"/>
                  <a:gd name="T28" fmla="*/ 723 w 1088"/>
                  <a:gd name="T29" fmla="*/ 633 h 1038"/>
                  <a:gd name="T30" fmla="*/ 486 w 1088"/>
                  <a:gd name="T31" fmla="*/ 559 h 1038"/>
                  <a:gd name="T32" fmla="*/ 486 w 1088"/>
                  <a:gd name="T33" fmla="*/ 557 h 1038"/>
                  <a:gd name="T34" fmla="*/ 381 w 1088"/>
                  <a:gd name="T35" fmla="*/ 452 h 1038"/>
                  <a:gd name="T36" fmla="*/ 275 w 1088"/>
                  <a:gd name="T37" fmla="*/ 557 h 1038"/>
                  <a:gd name="T38" fmla="*/ 289 w 1088"/>
                  <a:gd name="T39" fmla="*/ 609 h 1038"/>
                  <a:gd name="T40" fmla="*/ 165 w 1088"/>
                  <a:gd name="T41" fmla="*/ 738 h 1038"/>
                  <a:gd name="T42" fmla="*/ 244 w 1088"/>
                  <a:gd name="T43" fmla="*/ 194 h 1038"/>
                  <a:gd name="T44" fmla="*/ 856 w 1088"/>
                  <a:gd name="T45" fmla="*/ 692 h 1038"/>
                  <a:gd name="T46" fmla="*/ 810 w 1088"/>
                  <a:gd name="T47" fmla="*/ 738 h 1038"/>
                  <a:gd name="T48" fmla="*/ 764 w 1088"/>
                  <a:gd name="T49" fmla="*/ 692 h 1038"/>
                  <a:gd name="T50" fmla="*/ 810 w 1088"/>
                  <a:gd name="T51" fmla="*/ 646 h 1038"/>
                  <a:gd name="T52" fmla="*/ 856 w 1088"/>
                  <a:gd name="T53" fmla="*/ 692 h 1038"/>
                  <a:gd name="T54" fmla="*/ 427 w 1088"/>
                  <a:gd name="T55" fmla="*/ 557 h 1038"/>
                  <a:gd name="T56" fmla="*/ 381 w 1088"/>
                  <a:gd name="T57" fmla="*/ 603 h 1038"/>
                  <a:gd name="T58" fmla="*/ 334 w 1088"/>
                  <a:gd name="T59" fmla="*/ 557 h 1038"/>
                  <a:gd name="T60" fmla="*/ 381 w 1088"/>
                  <a:gd name="T61" fmla="*/ 511 h 1038"/>
                  <a:gd name="T62" fmla="*/ 427 w 1088"/>
                  <a:gd name="T63" fmla="*/ 557 h 1038"/>
                  <a:gd name="T64" fmla="*/ 894 w 1088"/>
                  <a:gd name="T65" fmla="*/ 844 h 1038"/>
                  <a:gd name="T66" fmla="*/ 569 w 1088"/>
                  <a:gd name="T67" fmla="*/ 979 h 1038"/>
                  <a:gd name="T68" fmla="*/ 244 w 1088"/>
                  <a:gd name="T69" fmla="*/ 844 h 1038"/>
                  <a:gd name="T70" fmla="*/ 197 w 1088"/>
                  <a:gd name="T71" fmla="*/ 789 h 1038"/>
                  <a:gd name="T72" fmla="*/ 332 w 1088"/>
                  <a:gd name="T73" fmla="*/ 650 h 1038"/>
                  <a:gd name="T74" fmla="*/ 381 w 1088"/>
                  <a:gd name="T75" fmla="*/ 662 h 1038"/>
                  <a:gd name="T76" fmla="*/ 468 w 1088"/>
                  <a:gd name="T77" fmla="*/ 615 h 1038"/>
                  <a:gd name="T78" fmla="*/ 705 w 1088"/>
                  <a:gd name="T79" fmla="*/ 690 h 1038"/>
                  <a:gd name="T80" fmla="*/ 705 w 1088"/>
                  <a:gd name="T81" fmla="*/ 692 h 1038"/>
                  <a:gd name="T82" fmla="*/ 810 w 1088"/>
                  <a:gd name="T83" fmla="*/ 797 h 1038"/>
                  <a:gd name="T84" fmla="*/ 915 w 1088"/>
                  <a:gd name="T85" fmla="*/ 692 h 1038"/>
                  <a:gd name="T86" fmla="*/ 903 w 1088"/>
                  <a:gd name="T87" fmla="*/ 642 h 1038"/>
                  <a:gd name="T88" fmla="*/ 1029 w 1088"/>
                  <a:gd name="T89" fmla="*/ 519 h 1038"/>
                  <a:gd name="T90" fmla="*/ 894 w 1088"/>
                  <a:gd name="T91" fmla="*/ 844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8" h="1038">
                    <a:moveTo>
                      <a:pt x="936" y="152"/>
                    </a:moveTo>
                    <a:cubicBezTo>
                      <a:pt x="838" y="54"/>
                      <a:pt x="708" y="0"/>
                      <a:pt x="569" y="0"/>
                    </a:cubicBezTo>
                    <a:cubicBezTo>
                      <a:pt x="431" y="0"/>
                      <a:pt x="300" y="54"/>
                      <a:pt x="202" y="152"/>
                    </a:cubicBezTo>
                    <a:cubicBezTo>
                      <a:pt x="0" y="354"/>
                      <a:pt x="0" y="684"/>
                      <a:pt x="202" y="886"/>
                    </a:cubicBezTo>
                    <a:cubicBezTo>
                      <a:pt x="300" y="984"/>
                      <a:pt x="431" y="1038"/>
                      <a:pt x="569" y="1038"/>
                    </a:cubicBezTo>
                    <a:cubicBezTo>
                      <a:pt x="708" y="1038"/>
                      <a:pt x="838" y="984"/>
                      <a:pt x="936" y="886"/>
                    </a:cubicBezTo>
                    <a:cubicBezTo>
                      <a:pt x="1034" y="788"/>
                      <a:pt x="1088" y="658"/>
                      <a:pt x="1088" y="519"/>
                    </a:cubicBezTo>
                    <a:cubicBezTo>
                      <a:pt x="1088" y="380"/>
                      <a:pt x="1034" y="250"/>
                      <a:pt x="936" y="152"/>
                    </a:cubicBezTo>
                    <a:close/>
                    <a:moveTo>
                      <a:pt x="244" y="194"/>
                    </a:moveTo>
                    <a:cubicBezTo>
                      <a:pt x="331" y="107"/>
                      <a:pt x="446" y="59"/>
                      <a:pt x="569" y="59"/>
                    </a:cubicBezTo>
                    <a:cubicBezTo>
                      <a:pt x="692" y="59"/>
                      <a:pt x="807" y="107"/>
                      <a:pt x="894" y="194"/>
                    </a:cubicBezTo>
                    <a:cubicBezTo>
                      <a:pt x="963" y="262"/>
                      <a:pt x="1007" y="349"/>
                      <a:pt x="1023" y="443"/>
                    </a:cubicBezTo>
                    <a:cubicBezTo>
                      <a:pt x="862" y="600"/>
                      <a:pt x="862" y="600"/>
                      <a:pt x="862" y="600"/>
                    </a:cubicBezTo>
                    <a:cubicBezTo>
                      <a:pt x="846" y="591"/>
                      <a:pt x="829" y="586"/>
                      <a:pt x="810" y="586"/>
                    </a:cubicBezTo>
                    <a:cubicBezTo>
                      <a:pt x="774" y="586"/>
                      <a:pt x="741" y="605"/>
                      <a:pt x="723" y="633"/>
                    </a:cubicBezTo>
                    <a:cubicBezTo>
                      <a:pt x="486" y="559"/>
                      <a:pt x="486" y="559"/>
                      <a:pt x="486" y="559"/>
                    </a:cubicBezTo>
                    <a:cubicBezTo>
                      <a:pt x="486" y="558"/>
                      <a:pt x="486" y="558"/>
                      <a:pt x="486" y="557"/>
                    </a:cubicBezTo>
                    <a:cubicBezTo>
                      <a:pt x="486" y="499"/>
                      <a:pt x="439" y="452"/>
                      <a:pt x="381" y="452"/>
                    </a:cubicBezTo>
                    <a:cubicBezTo>
                      <a:pt x="323" y="452"/>
                      <a:pt x="275" y="499"/>
                      <a:pt x="275" y="557"/>
                    </a:cubicBezTo>
                    <a:cubicBezTo>
                      <a:pt x="275" y="576"/>
                      <a:pt x="280" y="594"/>
                      <a:pt x="289" y="609"/>
                    </a:cubicBezTo>
                    <a:cubicBezTo>
                      <a:pt x="165" y="738"/>
                      <a:pt x="165" y="738"/>
                      <a:pt x="165" y="738"/>
                    </a:cubicBezTo>
                    <a:cubicBezTo>
                      <a:pt x="71" y="564"/>
                      <a:pt x="97" y="341"/>
                      <a:pt x="244" y="194"/>
                    </a:cubicBezTo>
                    <a:close/>
                    <a:moveTo>
                      <a:pt x="856" y="692"/>
                    </a:moveTo>
                    <a:cubicBezTo>
                      <a:pt x="856" y="717"/>
                      <a:pt x="836" y="738"/>
                      <a:pt x="810" y="738"/>
                    </a:cubicBezTo>
                    <a:cubicBezTo>
                      <a:pt x="785" y="738"/>
                      <a:pt x="764" y="717"/>
                      <a:pt x="764" y="692"/>
                    </a:cubicBezTo>
                    <a:cubicBezTo>
                      <a:pt x="764" y="666"/>
                      <a:pt x="785" y="646"/>
                      <a:pt x="810" y="646"/>
                    </a:cubicBezTo>
                    <a:cubicBezTo>
                      <a:pt x="836" y="646"/>
                      <a:pt x="856" y="666"/>
                      <a:pt x="856" y="692"/>
                    </a:cubicBezTo>
                    <a:close/>
                    <a:moveTo>
                      <a:pt x="427" y="557"/>
                    </a:moveTo>
                    <a:cubicBezTo>
                      <a:pt x="427" y="582"/>
                      <a:pt x="406" y="603"/>
                      <a:pt x="381" y="603"/>
                    </a:cubicBezTo>
                    <a:cubicBezTo>
                      <a:pt x="355" y="603"/>
                      <a:pt x="334" y="582"/>
                      <a:pt x="334" y="557"/>
                    </a:cubicBezTo>
                    <a:cubicBezTo>
                      <a:pt x="334" y="532"/>
                      <a:pt x="355" y="511"/>
                      <a:pt x="381" y="511"/>
                    </a:cubicBezTo>
                    <a:cubicBezTo>
                      <a:pt x="406" y="511"/>
                      <a:pt x="427" y="532"/>
                      <a:pt x="427" y="557"/>
                    </a:cubicBezTo>
                    <a:close/>
                    <a:moveTo>
                      <a:pt x="894" y="844"/>
                    </a:moveTo>
                    <a:cubicBezTo>
                      <a:pt x="808" y="931"/>
                      <a:pt x="692" y="979"/>
                      <a:pt x="569" y="979"/>
                    </a:cubicBezTo>
                    <a:cubicBezTo>
                      <a:pt x="446" y="979"/>
                      <a:pt x="331" y="931"/>
                      <a:pt x="244" y="844"/>
                    </a:cubicBezTo>
                    <a:cubicBezTo>
                      <a:pt x="227" y="827"/>
                      <a:pt x="211" y="809"/>
                      <a:pt x="197" y="789"/>
                    </a:cubicBezTo>
                    <a:cubicBezTo>
                      <a:pt x="332" y="650"/>
                      <a:pt x="332" y="650"/>
                      <a:pt x="332" y="650"/>
                    </a:cubicBezTo>
                    <a:cubicBezTo>
                      <a:pt x="346" y="658"/>
                      <a:pt x="363" y="662"/>
                      <a:pt x="381" y="662"/>
                    </a:cubicBezTo>
                    <a:cubicBezTo>
                      <a:pt x="417" y="662"/>
                      <a:pt x="449" y="644"/>
                      <a:pt x="468" y="615"/>
                    </a:cubicBezTo>
                    <a:cubicBezTo>
                      <a:pt x="705" y="690"/>
                      <a:pt x="705" y="690"/>
                      <a:pt x="705" y="690"/>
                    </a:cubicBezTo>
                    <a:cubicBezTo>
                      <a:pt x="705" y="690"/>
                      <a:pt x="705" y="691"/>
                      <a:pt x="705" y="692"/>
                    </a:cubicBezTo>
                    <a:cubicBezTo>
                      <a:pt x="705" y="750"/>
                      <a:pt x="752" y="797"/>
                      <a:pt x="810" y="797"/>
                    </a:cubicBezTo>
                    <a:cubicBezTo>
                      <a:pt x="868" y="797"/>
                      <a:pt x="915" y="750"/>
                      <a:pt x="915" y="692"/>
                    </a:cubicBezTo>
                    <a:cubicBezTo>
                      <a:pt x="915" y="674"/>
                      <a:pt x="911" y="657"/>
                      <a:pt x="903" y="642"/>
                    </a:cubicBezTo>
                    <a:cubicBezTo>
                      <a:pt x="1029" y="519"/>
                      <a:pt x="1029" y="519"/>
                      <a:pt x="1029" y="519"/>
                    </a:cubicBezTo>
                    <a:cubicBezTo>
                      <a:pt x="1029" y="642"/>
                      <a:pt x="981" y="757"/>
                      <a:pt x="894" y="84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1" name="Freeform 6"/>
              <p:cNvSpPr>
                <a:spLocks/>
              </p:cNvSpPr>
              <p:nvPr/>
            </p:nvSpPr>
            <p:spPr bwMode="auto">
              <a:xfrm>
                <a:off x="6734256" y="1247045"/>
                <a:ext cx="227662" cy="96443"/>
              </a:xfrm>
              <a:custGeom>
                <a:avLst/>
                <a:gdLst>
                  <a:gd name="T0" fmla="*/ 0 w 393"/>
                  <a:gd name="T1" fmla="*/ 123 h 167"/>
                  <a:gd name="T2" fmla="*/ 38 w 393"/>
                  <a:gd name="T3" fmla="*/ 167 h 167"/>
                  <a:gd name="T4" fmla="*/ 374 w 393"/>
                  <a:gd name="T5" fmla="*/ 103 h 167"/>
                  <a:gd name="T6" fmla="*/ 393 w 393"/>
                  <a:gd name="T7" fmla="*/ 47 h 167"/>
                  <a:gd name="T8" fmla="*/ 0 w 393"/>
                  <a:gd name="T9" fmla="*/ 123 h 167"/>
                </a:gdLst>
                <a:ahLst/>
                <a:cxnLst>
                  <a:cxn ang="0">
                    <a:pos x="T0" y="T1"/>
                  </a:cxn>
                  <a:cxn ang="0">
                    <a:pos x="T2" y="T3"/>
                  </a:cxn>
                  <a:cxn ang="0">
                    <a:pos x="T4" y="T5"/>
                  </a:cxn>
                  <a:cxn ang="0">
                    <a:pos x="T6" y="T7"/>
                  </a:cxn>
                  <a:cxn ang="0">
                    <a:pos x="T8" y="T9"/>
                  </a:cxn>
                </a:cxnLst>
                <a:rect l="0" t="0" r="r" b="b"/>
                <a:pathLst>
                  <a:path w="393" h="167">
                    <a:moveTo>
                      <a:pt x="0" y="123"/>
                    </a:moveTo>
                    <a:cubicBezTo>
                      <a:pt x="38" y="167"/>
                      <a:pt x="38" y="167"/>
                      <a:pt x="38" y="167"/>
                    </a:cubicBezTo>
                    <a:cubicBezTo>
                      <a:pt x="130" y="88"/>
                      <a:pt x="258" y="63"/>
                      <a:pt x="374" y="103"/>
                    </a:cubicBezTo>
                    <a:cubicBezTo>
                      <a:pt x="393" y="47"/>
                      <a:pt x="393" y="47"/>
                      <a:pt x="393" y="47"/>
                    </a:cubicBezTo>
                    <a:cubicBezTo>
                      <a:pt x="258" y="0"/>
                      <a:pt x="107" y="29"/>
                      <a:pt x="0" y="12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2" name="Freeform 7"/>
              <p:cNvSpPr>
                <a:spLocks/>
              </p:cNvSpPr>
              <p:nvPr/>
            </p:nvSpPr>
            <p:spPr bwMode="auto">
              <a:xfrm>
                <a:off x="6987884" y="1295267"/>
                <a:ext cx="48222" cy="47758"/>
              </a:xfrm>
              <a:custGeom>
                <a:avLst/>
                <a:gdLst>
                  <a:gd name="T0" fmla="*/ 31 w 83"/>
                  <a:gd name="T1" fmla="*/ 0 h 83"/>
                  <a:gd name="T2" fmla="*/ 0 w 83"/>
                  <a:gd name="T3" fmla="*/ 51 h 83"/>
                  <a:gd name="T4" fmla="*/ 45 w 83"/>
                  <a:gd name="T5" fmla="*/ 83 h 83"/>
                  <a:gd name="T6" fmla="*/ 83 w 83"/>
                  <a:gd name="T7" fmla="*/ 38 h 83"/>
                  <a:gd name="T8" fmla="*/ 31 w 83"/>
                  <a:gd name="T9" fmla="*/ 0 h 83"/>
                </a:gdLst>
                <a:ahLst/>
                <a:cxnLst>
                  <a:cxn ang="0">
                    <a:pos x="T0" y="T1"/>
                  </a:cxn>
                  <a:cxn ang="0">
                    <a:pos x="T2" y="T3"/>
                  </a:cxn>
                  <a:cxn ang="0">
                    <a:pos x="T4" y="T5"/>
                  </a:cxn>
                  <a:cxn ang="0">
                    <a:pos x="T6" y="T7"/>
                  </a:cxn>
                  <a:cxn ang="0">
                    <a:pos x="T8" y="T9"/>
                  </a:cxn>
                </a:cxnLst>
                <a:rect l="0" t="0" r="r" b="b"/>
                <a:pathLst>
                  <a:path w="83" h="83">
                    <a:moveTo>
                      <a:pt x="31" y="0"/>
                    </a:moveTo>
                    <a:cubicBezTo>
                      <a:pt x="0" y="51"/>
                      <a:pt x="0" y="51"/>
                      <a:pt x="0" y="51"/>
                    </a:cubicBezTo>
                    <a:cubicBezTo>
                      <a:pt x="16" y="60"/>
                      <a:pt x="31" y="71"/>
                      <a:pt x="45" y="83"/>
                    </a:cubicBezTo>
                    <a:cubicBezTo>
                      <a:pt x="83" y="38"/>
                      <a:pt x="83" y="38"/>
                      <a:pt x="83" y="38"/>
                    </a:cubicBezTo>
                    <a:cubicBezTo>
                      <a:pt x="67" y="24"/>
                      <a:pt x="49" y="11"/>
                      <a:pt x="3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3" name="Freeform 8"/>
              <p:cNvSpPr>
                <a:spLocks/>
              </p:cNvSpPr>
              <p:nvPr/>
            </p:nvSpPr>
            <p:spPr bwMode="auto">
              <a:xfrm>
                <a:off x="6799171" y="1674085"/>
                <a:ext cx="134464" cy="48222"/>
              </a:xfrm>
              <a:custGeom>
                <a:avLst/>
                <a:gdLst>
                  <a:gd name="T0" fmla="*/ 220 w 232"/>
                  <a:gd name="T1" fmla="*/ 17 h 84"/>
                  <a:gd name="T2" fmla="*/ 22 w 232"/>
                  <a:gd name="T3" fmla="*/ 0 h 84"/>
                  <a:gd name="T4" fmla="*/ 0 w 232"/>
                  <a:gd name="T5" fmla="*/ 55 h 84"/>
                  <a:gd name="T6" fmla="*/ 149 w 232"/>
                  <a:gd name="T7" fmla="*/ 84 h 84"/>
                  <a:gd name="T8" fmla="*/ 232 w 232"/>
                  <a:gd name="T9" fmla="*/ 75 h 84"/>
                  <a:gd name="T10" fmla="*/ 220 w 232"/>
                  <a:gd name="T11" fmla="*/ 17 h 84"/>
                </a:gdLst>
                <a:ahLst/>
                <a:cxnLst>
                  <a:cxn ang="0">
                    <a:pos x="T0" y="T1"/>
                  </a:cxn>
                  <a:cxn ang="0">
                    <a:pos x="T2" y="T3"/>
                  </a:cxn>
                  <a:cxn ang="0">
                    <a:pos x="T4" y="T5"/>
                  </a:cxn>
                  <a:cxn ang="0">
                    <a:pos x="T6" y="T7"/>
                  </a:cxn>
                  <a:cxn ang="0">
                    <a:pos x="T8" y="T9"/>
                  </a:cxn>
                  <a:cxn ang="0">
                    <a:pos x="T10" y="T11"/>
                  </a:cxn>
                </a:cxnLst>
                <a:rect l="0" t="0" r="r" b="b"/>
                <a:pathLst>
                  <a:path w="232" h="84">
                    <a:moveTo>
                      <a:pt x="220" y="17"/>
                    </a:moveTo>
                    <a:cubicBezTo>
                      <a:pt x="153" y="31"/>
                      <a:pt x="85" y="26"/>
                      <a:pt x="22" y="0"/>
                    </a:cubicBezTo>
                    <a:cubicBezTo>
                      <a:pt x="0" y="55"/>
                      <a:pt x="0" y="55"/>
                      <a:pt x="0" y="55"/>
                    </a:cubicBezTo>
                    <a:cubicBezTo>
                      <a:pt x="48" y="74"/>
                      <a:pt x="98" y="84"/>
                      <a:pt x="149" y="84"/>
                    </a:cubicBezTo>
                    <a:cubicBezTo>
                      <a:pt x="177" y="84"/>
                      <a:pt x="205" y="81"/>
                      <a:pt x="232" y="75"/>
                    </a:cubicBezTo>
                    <a:lnTo>
                      <a:pt x="220" y="1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sp>
          <p:nvSpPr>
            <p:cNvPr id="34" name="Freeform 9"/>
            <p:cNvSpPr>
              <a:spLocks noEditPoints="1"/>
            </p:cNvSpPr>
            <p:nvPr/>
          </p:nvSpPr>
          <p:spPr bwMode="auto">
            <a:xfrm>
              <a:off x="7955318" y="1038857"/>
              <a:ext cx="1186068" cy="1183750"/>
            </a:xfrm>
            <a:custGeom>
              <a:avLst/>
              <a:gdLst>
                <a:gd name="T0" fmla="*/ 1488 w 2048"/>
                <a:gd name="T1" fmla="*/ 1303 h 2050"/>
                <a:gd name="T2" fmla="*/ 1473 w 2048"/>
                <a:gd name="T3" fmla="*/ 568 h 2050"/>
                <a:gd name="T4" fmla="*/ 1607 w 2048"/>
                <a:gd name="T5" fmla="*/ 498 h 2050"/>
                <a:gd name="T6" fmla="*/ 1701 w 2048"/>
                <a:gd name="T7" fmla="*/ 345 h 2050"/>
                <a:gd name="T8" fmla="*/ 1882 w 2048"/>
                <a:gd name="T9" fmla="*/ 259 h 2050"/>
                <a:gd name="T10" fmla="*/ 1941 w 2048"/>
                <a:gd name="T11" fmla="*/ 68 h 2050"/>
                <a:gd name="T12" fmla="*/ 1750 w 2048"/>
                <a:gd name="T13" fmla="*/ 127 h 2050"/>
                <a:gd name="T14" fmla="*/ 1661 w 2048"/>
                <a:gd name="T15" fmla="*/ 302 h 2050"/>
                <a:gd name="T16" fmla="*/ 1502 w 2048"/>
                <a:gd name="T17" fmla="*/ 393 h 2050"/>
                <a:gd name="T18" fmla="*/ 1451 w 2048"/>
                <a:gd name="T19" fmla="*/ 507 h 2050"/>
                <a:gd name="T20" fmla="*/ 285 w 2048"/>
                <a:gd name="T21" fmla="*/ 279 h 2050"/>
                <a:gd name="T22" fmla="*/ 154 w 2048"/>
                <a:gd name="T23" fmla="*/ 1245 h 2050"/>
                <a:gd name="T24" fmla="*/ 0 w 2048"/>
                <a:gd name="T25" fmla="*/ 1339 h 2050"/>
                <a:gd name="T26" fmla="*/ 211 w 2048"/>
                <a:gd name="T27" fmla="*/ 1339 h 2050"/>
                <a:gd name="T28" fmla="*/ 240 w 2048"/>
                <a:gd name="T29" fmla="*/ 1241 h 2050"/>
                <a:gd name="T30" fmla="*/ 791 w 2048"/>
                <a:gd name="T31" fmla="*/ 1500 h 2050"/>
                <a:gd name="T32" fmla="*/ 1300 w 2048"/>
                <a:gd name="T33" fmla="*/ 1491 h 2050"/>
                <a:gd name="T34" fmla="*/ 1772 w 2048"/>
                <a:gd name="T35" fmla="*/ 2050 h 2050"/>
                <a:gd name="T36" fmla="*/ 1531 w 2048"/>
                <a:gd name="T37" fmla="*/ 1260 h 2050"/>
                <a:gd name="T38" fmla="*/ 1653 w 2048"/>
                <a:gd name="T39" fmla="*/ 393 h 2050"/>
                <a:gd name="T40" fmla="*/ 1561 w 2048"/>
                <a:gd name="T41" fmla="*/ 393 h 2050"/>
                <a:gd name="T42" fmla="*/ 105 w 2048"/>
                <a:gd name="T43" fmla="*/ 1385 h 2050"/>
                <a:gd name="T44" fmla="*/ 105 w 2048"/>
                <a:gd name="T45" fmla="*/ 1292 h 2050"/>
                <a:gd name="T46" fmla="*/ 105 w 2048"/>
                <a:gd name="T47" fmla="*/ 1385 h 2050"/>
                <a:gd name="T48" fmla="*/ 327 w 2048"/>
                <a:gd name="T49" fmla="*/ 321 h 2050"/>
                <a:gd name="T50" fmla="*/ 1255 w 2048"/>
                <a:gd name="T51" fmla="*/ 321 h 2050"/>
                <a:gd name="T52" fmla="*/ 327 w 2048"/>
                <a:gd name="T53" fmla="*/ 1249 h 2050"/>
                <a:gd name="T54" fmla="*/ 1297 w 2048"/>
                <a:gd name="T55" fmla="*/ 1291 h 2050"/>
                <a:gd name="T56" fmla="*/ 1447 w 2048"/>
                <a:gd name="T57" fmla="*/ 1344 h 2050"/>
                <a:gd name="T58" fmla="*/ 1241 w 2048"/>
                <a:gd name="T59" fmla="*/ 1341 h 2050"/>
                <a:gd name="T60" fmla="*/ 1339 w 2048"/>
                <a:gd name="T61" fmla="*/ 1535 h 2050"/>
                <a:gd name="T62" fmla="*/ 1964 w 2048"/>
                <a:gd name="T63" fmla="*/ 1775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8" h="2050">
                  <a:moveTo>
                    <a:pt x="1531" y="1260"/>
                  </a:moveTo>
                  <a:cubicBezTo>
                    <a:pt x="1488" y="1303"/>
                    <a:pt x="1488" y="1303"/>
                    <a:pt x="1488" y="1303"/>
                  </a:cubicBezTo>
                  <a:cubicBezTo>
                    <a:pt x="1382" y="1189"/>
                    <a:pt x="1382" y="1189"/>
                    <a:pt x="1382" y="1189"/>
                  </a:cubicBezTo>
                  <a:cubicBezTo>
                    <a:pt x="1508" y="1005"/>
                    <a:pt x="1538" y="774"/>
                    <a:pt x="1473" y="568"/>
                  </a:cubicBezTo>
                  <a:cubicBezTo>
                    <a:pt x="1557" y="485"/>
                    <a:pt x="1557" y="485"/>
                    <a:pt x="1557" y="485"/>
                  </a:cubicBezTo>
                  <a:cubicBezTo>
                    <a:pt x="1572" y="493"/>
                    <a:pt x="1589" y="498"/>
                    <a:pt x="1607" y="498"/>
                  </a:cubicBezTo>
                  <a:cubicBezTo>
                    <a:pt x="1665" y="498"/>
                    <a:pt x="1713" y="451"/>
                    <a:pt x="1713" y="393"/>
                  </a:cubicBezTo>
                  <a:cubicBezTo>
                    <a:pt x="1713" y="375"/>
                    <a:pt x="1708" y="359"/>
                    <a:pt x="1701" y="345"/>
                  </a:cubicBezTo>
                  <a:cubicBezTo>
                    <a:pt x="1882" y="168"/>
                    <a:pt x="1882" y="168"/>
                    <a:pt x="1882" y="168"/>
                  </a:cubicBezTo>
                  <a:cubicBezTo>
                    <a:pt x="1882" y="259"/>
                    <a:pt x="1882" y="259"/>
                    <a:pt x="1882" y="259"/>
                  </a:cubicBezTo>
                  <a:cubicBezTo>
                    <a:pt x="1941" y="259"/>
                    <a:pt x="1941" y="259"/>
                    <a:pt x="1941" y="259"/>
                  </a:cubicBezTo>
                  <a:cubicBezTo>
                    <a:pt x="1941" y="68"/>
                    <a:pt x="1941" y="68"/>
                    <a:pt x="1941" y="68"/>
                  </a:cubicBezTo>
                  <a:cubicBezTo>
                    <a:pt x="1750" y="68"/>
                    <a:pt x="1750" y="68"/>
                    <a:pt x="1750" y="68"/>
                  </a:cubicBezTo>
                  <a:cubicBezTo>
                    <a:pt x="1750" y="127"/>
                    <a:pt x="1750" y="127"/>
                    <a:pt x="1750" y="127"/>
                  </a:cubicBezTo>
                  <a:cubicBezTo>
                    <a:pt x="1839" y="127"/>
                    <a:pt x="1839" y="127"/>
                    <a:pt x="1839" y="127"/>
                  </a:cubicBezTo>
                  <a:cubicBezTo>
                    <a:pt x="1661" y="302"/>
                    <a:pt x="1661" y="302"/>
                    <a:pt x="1661" y="302"/>
                  </a:cubicBezTo>
                  <a:cubicBezTo>
                    <a:pt x="1645" y="293"/>
                    <a:pt x="1627" y="287"/>
                    <a:pt x="1607" y="287"/>
                  </a:cubicBezTo>
                  <a:cubicBezTo>
                    <a:pt x="1549" y="287"/>
                    <a:pt x="1502" y="335"/>
                    <a:pt x="1502" y="393"/>
                  </a:cubicBezTo>
                  <a:cubicBezTo>
                    <a:pt x="1502" y="411"/>
                    <a:pt x="1507" y="429"/>
                    <a:pt x="1515" y="444"/>
                  </a:cubicBezTo>
                  <a:cubicBezTo>
                    <a:pt x="1451" y="507"/>
                    <a:pt x="1451" y="507"/>
                    <a:pt x="1451" y="507"/>
                  </a:cubicBezTo>
                  <a:cubicBezTo>
                    <a:pt x="1416" y="424"/>
                    <a:pt x="1365" y="347"/>
                    <a:pt x="1297" y="279"/>
                  </a:cubicBezTo>
                  <a:cubicBezTo>
                    <a:pt x="1018" y="0"/>
                    <a:pt x="564" y="0"/>
                    <a:pt x="285" y="279"/>
                  </a:cubicBezTo>
                  <a:cubicBezTo>
                    <a:pt x="37" y="528"/>
                    <a:pt x="10" y="915"/>
                    <a:pt x="204" y="1194"/>
                  </a:cubicBezTo>
                  <a:cubicBezTo>
                    <a:pt x="154" y="1245"/>
                    <a:pt x="154" y="1245"/>
                    <a:pt x="154" y="1245"/>
                  </a:cubicBezTo>
                  <a:cubicBezTo>
                    <a:pt x="140" y="1238"/>
                    <a:pt x="123" y="1233"/>
                    <a:pt x="105" y="1233"/>
                  </a:cubicBezTo>
                  <a:cubicBezTo>
                    <a:pt x="47" y="1233"/>
                    <a:pt x="0" y="1280"/>
                    <a:pt x="0" y="1339"/>
                  </a:cubicBezTo>
                  <a:cubicBezTo>
                    <a:pt x="0" y="1397"/>
                    <a:pt x="47" y="1444"/>
                    <a:pt x="105" y="1444"/>
                  </a:cubicBezTo>
                  <a:cubicBezTo>
                    <a:pt x="163" y="1444"/>
                    <a:pt x="211" y="1397"/>
                    <a:pt x="211" y="1339"/>
                  </a:cubicBezTo>
                  <a:cubicBezTo>
                    <a:pt x="211" y="1320"/>
                    <a:pt x="205" y="1302"/>
                    <a:pt x="197" y="1286"/>
                  </a:cubicBezTo>
                  <a:cubicBezTo>
                    <a:pt x="240" y="1241"/>
                    <a:pt x="240" y="1241"/>
                    <a:pt x="240" y="1241"/>
                  </a:cubicBezTo>
                  <a:cubicBezTo>
                    <a:pt x="254" y="1258"/>
                    <a:pt x="269" y="1275"/>
                    <a:pt x="285" y="1291"/>
                  </a:cubicBezTo>
                  <a:cubicBezTo>
                    <a:pt x="425" y="1430"/>
                    <a:pt x="608" y="1500"/>
                    <a:pt x="791" y="1500"/>
                  </a:cubicBezTo>
                  <a:cubicBezTo>
                    <a:pt x="932" y="1500"/>
                    <a:pt x="1073" y="1459"/>
                    <a:pt x="1193" y="1377"/>
                  </a:cubicBezTo>
                  <a:cubicBezTo>
                    <a:pt x="1300" y="1491"/>
                    <a:pt x="1300" y="1491"/>
                    <a:pt x="1300" y="1491"/>
                  </a:cubicBezTo>
                  <a:cubicBezTo>
                    <a:pt x="1256" y="1535"/>
                    <a:pt x="1256" y="1535"/>
                    <a:pt x="1256" y="1535"/>
                  </a:cubicBezTo>
                  <a:cubicBezTo>
                    <a:pt x="1772" y="2050"/>
                    <a:pt x="1772" y="2050"/>
                    <a:pt x="1772" y="2050"/>
                  </a:cubicBezTo>
                  <a:cubicBezTo>
                    <a:pt x="2048" y="1775"/>
                    <a:pt x="2048" y="1775"/>
                    <a:pt x="2048" y="1775"/>
                  </a:cubicBezTo>
                  <a:lnTo>
                    <a:pt x="1531" y="1260"/>
                  </a:lnTo>
                  <a:close/>
                  <a:moveTo>
                    <a:pt x="1607" y="346"/>
                  </a:moveTo>
                  <a:cubicBezTo>
                    <a:pt x="1633" y="346"/>
                    <a:pt x="1653" y="367"/>
                    <a:pt x="1653" y="393"/>
                  </a:cubicBezTo>
                  <a:cubicBezTo>
                    <a:pt x="1653" y="418"/>
                    <a:pt x="1633" y="439"/>
                    <a:pt x="1607" y="439"/>
                  </a:cubicBezTo>
                  <a:cubicBezTo>
                    <a:pt x="1582" y="439"/>
                    <a:pt x="1561" y="418"/>
                    <a:pt x="1561" y="393"/>
                  </a:cubicBezTo>
                  <a:cubicBezTo>
                    <a:pt x="1561" y="367"/>
                    <a:pt x="1582" y="346"/>
                    <a:pt x="1607" y="346"/>
                  </a:cubicBezTo>
                  <a:close/>
                  <a:moveTo>
                    <a:pt x="105" y="1385"/>
                  </a:moveTo>
                  <a:cubicBezTo>
                    <a:pt x="80" y="1385"/>
                    <a:pt x="59" y="1364"/>
                    <a:pt x="59" y="1339"/>
                  </a:cubicBezTo>
                  <a:cubicBezTo>
                    <a:pt x="59" y="1313"/>
                    <a:pt x="80" y="1292"/>
                    <a:pt x="105" y="1292"/>
                  </a:cubicBezTo>
                  <a:cubicBezTo>
                    <a:pt x="131" y="1292"/>
                    <a:pt x="151" y="1313"/>
                    <a:pt x="151" y="1339"/>
                  </a:cubicBezTo>
                  <a:cubicBezTo>
                    <a:pt x="151" y="1364"/>
                    <a:pt x="131" y="1385"/>
                    <a:pt x="105" y="1385"/>
                  </a:cubicBezTo>
                  <a:close/>
                  <a:moveTo>
                    <a:pt x="327" y="1249"/>
                  </a:moveTo>
                  <a:cubicBezTo>
                    <a:pt x="71" y="993"/>
                    <a:pt x="71" y="577"/>
                    <a:pt x="327" y="321"/>
                  </a:cubicBezTo>
                  <a:cubicBezTo>
                    <a:pt x="455" y="193"/>
                    <a:pt x="623" y="129"/>
                    <a:pt x="791" y="129"/>
                  </a:cubicBezTo>
                  <a:cubicBezTo>
                    <a:pt x="959" y="129"/>
                    <a:pt x="1127" y="193"/>
                    <a:pt x="1255" y="321"/>
                  </a:cubicBezTo>
                  <a:cubicBezTo>
                    <a:pt x="1511" y="577"/>
                    <a:pt x="1511" y="993"/>
                    <a:pt x="1255" y="1249"/>
                  </a:cubicBezTo>
                  <a:cubicBezTo>
                    <a:pt x="1000" y="1505"/>
                    <a:pt x="583" y="1505"/>
                    <a:pt x="327" y="1249"/>
                  </a:cubicBezTo>
                  <a:close/>
                  <a:moveTo>
                    <a:pt x="1241" y="1341"/>
                  </a:moveTo>
                  <a:cubicBezTo>
                    <a:pt x="1261" y="1326"/>
                    <a:pt x="1279" y="1309"/>
                    <a:pt x="1297" y="1291"/>
                  </a:cubicBezTo>
                  <a:cubicBezTo>
                    <a:pt x="1315" y="1274"/>
                    <a:pt x="1331" y="1256"/>
                    <a:pt x="1346" y="1237"/>
                  </a:cubicBezTo>
                  <a:cubicBezTo>
                    <a:pt x="1447" y="1344"/>
                    <a:pt x="1447" y="1344"/>
                    <a:pt x="1447" y="1344"/>
                  </a:cubicBezTo>
                  <a:cubicBezTo>
                    <a:pt x="1342" y="1449"/>
                    <a:pt x="1342" y="1449"/>
                    <a:pt x="1342" y="1449"/>
                  </a:cubicBezTo>
                  <a:lnTo>
                    <a:pt x="1241" y="1341"/>
                  </a:lnTo>
                  <a:close/>
                  <a:moveTo>
                    <a:pt x="1772" y="1967"/>
                  </a:moveTo>
                  <a:cubicBezTo>
                    <a:pt x="1339" y="1535"/>
                    <a:pt x="1339" y="1535"/>
                    <a:pt x="1339" y="1535"/>
                  </a:cubicBezTo>
                  <a:cubicBezTo>
                    <a:pt x="1531" y="1343"/>
                    <a:pt x="1531" y="1343"/>
                    <a:pt x="1531" y="1343"/>
                  </a:cubicBezTo>
                  <a:cubicBezTo>
                    <a:pt x="1964" y="1775"/>
                    <a:pt x="1964" y="1775"/>
                    <a:pt x="1964" y="1775"/>
                  </a:cubicBezTo>
                  <a:lnTo>
                    <a:pt x="1772" y="1967"/>
                  </a:ln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pPr algn="ctr"/>
              <a:endParaRPr lang="en-US"/>
            </a:p>
          </p:txBody>
        </p:sp>
        <p:sp>
          <p:nvSpPr>
            <p:cNvPr id="35" name="Freeform 10"/>
            <p:cNvSpPr>
              <a:spLocks/>
            </p:cNvSpPr>
            <p:nvPr/>
          </p:nvSpPr>
          <p:spPr bwMode="auto">
            <a:xfrm>
              <a:off x="8793170" y="1864190"/>
              <a:ext cx="167385" cy="142347"/>
            </a:xfrm>
            <a:custGeom>
              <a:avLst/>
              <a:gdLst>
                <a:gd name="T0" fmla="*/ 105 w 361"/>
                <a:gd name="T1" fmla="*/ 0 h 307"/>
                <a:gd name="T2" fmla="*/ 0 w 361"/>
                <a:gd name="T3" fmla="*/ 104 h 307"/>
                <a:gd name="T4" fmla="*/ 53 w 361"/>
                <a:gd name="T5" fmla="*/ 157 h 307"/>
                <a:gd name="T6" fmla="*/ 105 w 361"/>
                <a:gd name="T7" fmla="*/ 103 h 307"/>
                <a:gd name="T8" fmla="*/ 309 w 361"/>
                <a:gd name="T9" fmla="*/ 307 h 307"/>
                <a:gd name="T10" fmla="*/ 361 w 361"/>
                <a:gd name="T11" fmla="*/ 255 h 307"/>
                <a:gd name="T12" fmla="*/ 105 w 361"/>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361" h="307">
                  <a:moveTo>
                    <a:pt x="105" y="0"/>
                  </a:moveTo>
                  <a:lnTo>
                    <a:pt x="0" y="104"/>
                  </a:lnTo>
                  <a:lnTo>
                    <a:pt x="53" y="157"/>
                  </a:lnTo>
                  <a:lnTo>
                    <a:pt x="105" y="103"/>
                  </a:lnTo>
                  <a:lnTo>
                    <a:pt x="309" y="307"/>
                  </a:lnTo>
                  <a:lnTo>
                    <a:pt x="361" y="255"/>
                  </a:lnTo>
                  <a:lnTo>
                    <a:pt x="10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6" name="Freeform 11"/>
            <p:cNvSpPr>
              <a:spLocks/>
            </p:cNvSpPr>
            <p:nvPr/>
          </p:nvSpPr>
          <p:spPr bwMode="auto">
            <a:xfrm>
              <a:off x="8965655" y="2011174"/>
              <a:ext cx="50076" cy="49613"/>
            </a:xfrm>
            <a:custGeom>
              <a:avLst/>
              <a:gdLst>
                <a:gd name="T0" fmla="*/ 0 w 108"/>
                <a:gd name="T1" fmla="*/ 53 h 107"/>
                <a:gd name="T2" fmla="*/ 53 w 108"/>
                <a:gd name="T3" fmla="*/ 0 h 107"/>
                <a:gd name="T4" fmla="*/ 108 w 108"/>
                <a:gd name="T5" fmla="*/ 55 h 107"/>
                <a:gd name="T6" fmla="*/ 55 w 108"/>
                <a:gd name="T7" fmla="*/ 107 h 107"/>
                <a:gd name="T8" fmla="*/ 0 w 108"/>
                <a:gd name="T9" fmla="*/ 53 h 107"/>
              </a:gdLst>
              <a:ahLst/>
              <a:cxnLst>
                <a:cxn ang="0">
                  <a:pos x="T0" y="T1"/>
                </a:cxn>
                <a:cxn ang="0">
                  <a:pos x="T2" y="T3"/>
                </a:cxn>
                <a:cxn ang="0">
                  <a:pos x="T4" y="T5"/>
                </a:cxn>
                <a:cxn ang="0">
                  <a:pos x="T6" y="T7"/>
                </a:cxn>
                <a:cxn ang="0">
                  <a:pos x="T8" y="T9"/>
                </a:cxn>
              </a:cxnLst>
              <a:rect l="0" t="0" r="r" b="b"/>
              <a:pathLst>
                <a:path w="108" h="107">
                  <a:moveTo>
                    <a:pt x="0" y="53"/>
                  </a:moveTo>
                  <a:lnTo>
                    <a:pt x="53" y="0"/>
                  </a:lnTo>
                  <a:lnTo>
                    <a:pt x="108" y="55"/>
                  </a:lnTo>
                  <a:lnTo>
                    <a:pt x="55" y="107"/>
                  </a:lnTo>
                  <a:lnTo>
                    <a:pt x="0" y="5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0"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8" name="Slide Number Placeholder 7"/>
          <p:cNvSpPr>
            <a:spLocks noGrp="1"/>
          </p:cNvSpPr>
          <p:nvPr>
            <p:ph type="sldNum" sz="quarter" idx="12"/>
          </p:nvPr>
        </p:nvSpPr>
        <p:spPr/>
        <p:txBody>
          <a:bodyPr/>
          <a:lstStyle/>
          <a:p>
            <a:fld id="{EF4ACB41-94E5-4629-9639-BBC7D22E3BC4}" type="slidenum">
              <a:rPr lang="en-US" smtClean="0"/>
              <a:pPr/>
              <a:t>12</a:t>
            </a:fld>
            <a:endParaRPr lang="en-US" dirty="0"/>
          </a:p>
        </p:txBody>
      </p:sp>
      <p:sp>
        <p:nvSpPr>
          <p:cNvPr id="9" name="Rectangle 8"/>
          <p:cNvSpPr/>
          <p:nvPr/>
        </p:nvSpPr>
        <p:spPr>
          <a:xfrm>
            <a:off x="3584472" y="3316837"/>
            <a:ext cx="1375698" cy="523220"/>
          </a:xfrm>
          <a:prstGeom prst="rect">
            <a:avLst/>
          </a:prstGeom>
        </p:spPr>
        <p:txBody>
          <a:bodyPr wrap="none">
            <a:spAutoFit/>
          </a:bodyPr>
          <a:lstStyle/>
          <a:p>
            <a:r>
              <a:rPr lang="en" sz="2800" dirty="0">
                <a:solidFill>
                  <a:schemeClr val="accent2"/>
                </a:solidFill>
                <a:latin typeface="+mj-lt"/>
                <a:ea typeface="Open Sans Light" panose="020B0306030504020204" pitchFamily="34" charset="0"/>
                <a:cs typeface="Open Sans Light" panose="020B0306030504020204" pitchFamily="34" charset="0"/>
              </a:rPr>
              <a:t>Model</a:t>
            </a:r>
            <a:endParaRPr lang="en-US" sz="2800" dirty="0">
              <a:solidFill>
                <a:schemeClr val="accent2"/>
              </a:solidFill>
              <a:latin typeface="+mj-lt"/>
            </a:endParaRPr>
          </a:p>
        </p:txBody>
      </p:sp>
      <p:sp>
        <p:nvSpPr>
          <p:cNvPr id="10" name="Rectangle 9"/>
          <p:cNvSpPr/>
          <p:nvPr/>
        </p:nvSpPr>
        <p:spPr>
          <a:xfrm>
            <a:off x="8459113" y="3341599"/>
            <a:ext cx="1745992" cy="523220"/>
          </a:xfrm>
          <a:prstGeom prst="rect">
            <a:avLst/>
          </a:prstGeom>
        </p:spPr>
        <p:txBody>
          <a:bodyPr wrap="none">
            <a:spAutoFit/>
          </a:bodyPr>
          <a:lstStyle/>
          <a:p>
            <a:pPr algn="ctr">
              <a:spcBef>
                <a:spcPts val="0"/>
              </a:spcBef>
              <a:spcAft>
                <a:spcPts val="1200"/>
              </a:spcAft>
            </a:pPr>
            <a:r>
              <a:rPr lang="en-US" sz="2800" dirty="0">
                <a:solidFill>
                  <a:schemeClr val="accent2"/>
                </a:solidFill>
                <a:latin typeface="+mj-lt"/>
              </a:rPr>
              <a:t>Designs</a:t>
            </a:r>
          </a:p>
        </p:txBody>
      </p:sp>
    </p:spTree>
    <p:extLst>
      <p:ext uri="{BB962C8B-B14F-4D97-AF65-F5344CB8AC3E}">
        <p14:creationId xmlns:p14="http://schemas.microsoft.com/office/powerpoint/2010/main" val="985487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7" y="233181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7" y="414088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644724" y="233181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644724" y="414088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3475312" y="3056754"/>
            <a:ext cx="1811949" cy="35918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Service First</a:t>
            </a:r>
            <a:endParaRPr lang="en" sz="18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Values</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13</a:t>
            </a:fld>
            <a:endParaRPr lang="en-US" dirty="0"/>
          </a:p>
        </p:txBody>
      </p:sp>
      <p:sp>
        <p:nvSpPr>
          <p:cNvPr id="12" name="Content Placeholder 2"/>
          <p:cNvSpPr txBox="1">
            <a:spLocks/>
          </p:cNvSpPr>
          <p:nvPr/>
        </p:nvSpPr>
        <p:spPr>
          <a:xfrm>
            <a:off x="7516945" y="4866337"/>
            <a:ext cx="2747757" cy="4215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Innovation</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13" name="Content Placeholder 2"/>
          <p:cNvSpPr txBox="1">
            <a:spLocks/>
          </p:cNvSpPr>
          <p:nvPr/>
        </p:nvSpPr>
        <p:spPr>
          <a:xfrm>
            <a:off x="2907762" y="4950366"/>
            <a:ext cx="2947049" cy="44792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Sustainable Business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6" name="Rectangle 5"/>
          <p:cNvSpPr/>
          <p:nvPr/>
        </p:nvSpPr>
        <p:spPr>
          <a:xfrm>
            <a:off x="2135187" y="1428463"/>
            <a:ext cx="8129514" cy="461665"/>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We </a:t>
            </a:r>
            <a:r>
              <a:rPr lang="en-US" sz="1600" dirty="0">
                <a:solidFill>
                  <a:schemeClr val="tx1">
                    <a:lumMod val="50000"/>
                    <a:lumOff val="50000"/>
                  </a:schemeClr>
                </a:solidFill>
              </a:rPr>
              <a:t>are honored to be considered a trusted advisor to the people we serve.</a:t>
            </a:r>
          </a:p>
        </p:txBody>
      </p:sp>
      <p:sp>
        <p:nvSpPr>
          <p:cNvPr id="14" name="Content Placeholder 2"/>
          <p:cNvSpPr txBox="1">
            <a:spLocks/>
          </p:cNvSpPr>
          <p:nvPr/>
        </p:nvSpPr>
        <p:spPr>
          <a:xfrm>
            <a:off x="8005731" y="3067227"/>
            <a:ext cx="1770185" cy="33823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Team Works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54891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15"/>
          <p:cNvSpPr>
            <a:spLocks noGrp="1"/>
          </p:cNvSpPr>
          <p:nvPr>
            <p:ph idx="1"/>
          </p:nvPr>
        </p:nvSpPr>
        <p:spPr>
          <a:xfrm>
            <a:off x="2145324" y="4149969"/>
            <a:ext cx="3764155" cy="2026993"/>
          </a:xfrm>
        </p:spPr>
        <p:txBody>
          <a:bodyPr>
            <a:noAutofit/>
          </a:bodyPr>
          <a:lstStyle/>
          <a:p>
            <a:pPr>
              <a:lnSpc>
                <a:spcPct val="150000"/>
              </a:lnSpc>
              <a:spcBef>
                <a:spcPts val="0"/>
              </a:spcBef>
            </a:pPr>
            <a:r>
              <a:rPr lang="en-US" sz="1600" dirty="0" smtClean="0">
                <a:solidFill>
                  <a:schemeClr val="tx1">
                    <a:lumMod val="50000"/>
                    <a:lumOff val="50000"/>
                  </a:schemeClr>
                </a:solidFill>
              </a:rPr>
              <a:t>Amazing </a:t>
            </a:r>
            <a:r>
              <a:rPr lang="en-US" sz="1600" dirty="0">
                <a:solidFill>
                  <a:schemeClr val="tx1">
                    <a:lumMod val="50000"/>
                    <a:lumOff val="50000"/>
                  </a:schemeClr>
                </a:solidFill>
              </a:rPr>
              <a:t>results start with amazing strategies. We’ve worked with the top companies in the world. Many of them used us specifically for strategy! </a:t>
            </a:r>
          </a:p>
        </p:txBody>
      </p:sp>
      <p:sp>
        <p:nvSpPr>
          <p:cNvPr id="6" name="Title 5"/>
          <p:cNvSpPr>
            <a:spLocks noGrp="1"/>
          </p:cNvSpPr>
          <p:nvPr>
            <p:ph type="title"/>
          </p:nvPr>
        </p:nvSpPr>
        <p:spPr/>
        <p:txBody>
          <a:bodyPr/>
          <a:lstStyle/>
          <a:p>
            <a:r>
              <a:rPr lang="en-US" dirty="0" smtClean="0"/>
              <a:t>Awesome Team</a:t>
            </a:r>
            <a:endParaRPr lang="en-US" dirty="0"/>
          </a:p>
        </p:txBody>
      </p:sp>
      <p:sp>
        <p:nvSpPr>
          <p:cNvPr id="2" name="Slide Number Placeholder 1"/>
          <p:cNvSpPr>
            <a:spLocks noGrp="1"/>
          </p:cNvSpPr>
          <p:nvPr>
            <p:ph type="sldNum" sz="quarter" idx="12"/>
          </p:nvPr>
        </p:nvSpPr>
        <p:spPr/>
        <p:txBody>
          <a:bodyPr/>
          <a:lstStyle/>
          <a:p>
            <a:fld id="{EF4ACB41-94E5-4629-9639-BBC7D22E3BC4}" type="slidenum">
              <a:rPr lang="en-US" smtClean="0"/>
              <a:pPr/>
              <a:t>14</a:t>
            </a:fld>
            <a:endParaRPr lang="en-US" dirty="0"/>
          </a:p>
        </p:txBody>
      </p:sp>
      <p:sp>
        <p:nvSpPr>
          <p:cNvPr id="18" name="Rectangle 17"/>
          <p:cNvSpPr/>
          <p:nvPr/>
        </p:nvSpPr>
        <p:spPr>
          <a:xfrm>
            <a:off x="7544656" y="3452446"/>
            <a:ext cx="3880338" cy="507831"/>
          </a:xfrm>
          <a:prstGeom prst="rect">
            <a:avLst/>
          </a:prstGeom>
        </p:spPr>
        <p:txBody>
          <a:bodyPr wrap="square">
            <a:spAutoFit/>
          </a:bodyPr>
          <a:lstStyle/>
          <a:p>
            <a:pPr>
              <a:lnSpc>
                <a:spcPct val="150000"/>
              </a:lnSpc>
              <a:spcBef>
                <a:spcPts val="0"/>
              </a:spcBef>
            </a:pPr>
            <a:r>
              <a:rPr lang="en-US" sz="2000" dirty="0" smtClean="0">
                <a:solidFill>
                  <a:schemeClr val="accent2"/>
                </a:solidFill>
                <a:latin typeface="+mj-lt"/>
              </a:rPr>
              <a:t>Expert Website Designers </a:t>
            </a:r>
            <a:endParaRPr lang="en-US" sz="2000" dirty="0">
              <a:solidFill>
                <a:schemeClr val="accent2"/>
              </a:solidFill>
              <a:latin typeface="+mj-lt"/>
            </a:endParaRPr>
          </a:p>
        </p:txBody>
      </p:sp>
      <p:sp>
        <p:nvSpPr>
          <p:cNvPr id="19" name="Rectangle 18"/>
          <p:cNvSpPr/>
          <p:nvPr/>
        </p:nvSpPr>
        <p:spPr>
          <a:xfrm>
            <a:off x="2146911" y="3452446"/>
            <a:ext cx="3762568" cy="458202"/>
          </a:xfrm>
          <a:prstGeom prst="rect">
            <a:avLst/>
          </a:prstGeom>
        </p:spPr>
        <p:txBody>
          <a:bodyPr wrap="none">
            <a:spAutoFit/>
          </a:bodyPr>
          <a:lstStyle/>
          <a:p>
            <a:pPr>
              <a:lnSpc>
                <a:spcPct val="150000"/>
              </a:lnSpc>
              <a:spcBef>
                <a:spcPts val="0"/>
              </a:spcBef>
            </a:pPr>
            <a:r>
              <a:rPr lang="en-US" dirty="0">
                <a:solidFill>
                  <a:schemeClr val="accent2"/>
                </a:solidFill>
                <a:latin typeface="+mj-lt"/>
              </a:rPr>
              <a:t>Digital Marketing Strategist </a:t>
            </a:r>
          </a:p>
        </p:txBody>
      </p:sp>
      <p:sp>
        <p:nvSpPr>
          <p:cNvPr id="20" name="Rectangle 19"/>
          <p:cNvSpPr/>
          <p:nvPr/>
        </p:nvSpPr>
        <p:spPr>
          <a:xfrm>
            <a:off x="7412770" y="4149969"/>
            <a:ext cx="3941029" cy="1569660"/>
          </a:xfrm>
          <a:prstGeom prst="rect">
            <a:avLst/>
          </a:prstGeom>
        </p:spPr>
        <p:txBody>
          <a:bodyPr wrap="square">
            <a:spAutoFit/>
          </a:bodyPr>
          <a:lstStyle/>
          <a:p>
            <a:pPr>
              <a:lnSpc>
                <a:spcPct val="150000"/>
              </a:lnSpc>
              <a:spcBef>
                <a:spcPts val="0"/>
              </a:spcBef>
            </a:pPr>
            <a:r>
              <a:rPr lang="en-US" sz="1600" dirty="0">
                <a:solidFill>
                  <a:schemeClr val="tx1">
                    <a:lumMod val="50000"/>
                    <a:lumOff val="50000"/>
                  </a:schemeClr>
                </a:solidFill>
              </a:rPr>
              <a:t>The website is still the hub of your digital presence. We are able to deploy awesome solutions because we have awesome “web guys”. </a:t>
            </a:r>
          </a:p>
        </p:txBody>
      </p:sp>
      <p:sp>
        <p:nvSpPr>
          <p:cNvPr id="3" name="TextBox 2"/>
          <p:cNvSpPr txBox="1"/>
          <p:nvPr/>
        </p:nvSpPr>
        <p:spPr>
          <a:xfrm>
            <a:off x="2100263" y="2714720"/>
            <a:ext cx="492443"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4" name="TextBox 3"/>
          <p:cNvSpPr txBox="1"/>
          <p:nvPr/>
        </p:nvSpPr>
        <p:spPr>
          <a:xfrm>
            <a:off x="7544656" y="2716088"/>
            <a:ext cx="569387"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Tree>
    <p:extLst>
      <p:ext uri="{BB962C8B-B14F-4D97-AF65-F5344CB8AC3E}">
        <p14:creationId xmlns:p14="http://schemas.microsoft.com/office/powerpoint/2010/main" val="1649134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Awesome Team</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15</a:t>
            </a:fld>
            <a:endParaRPr lang="en-US" dirty="0"/>
          </a:p>
        </p:txBody>
      </p:sp>
      <p:sp>
        <p:nvSpPr>
          <p:cNvPr id="5" name="Content Placeholder 4"/>
          <p:cNvSpPr>
            <a:spLocks noGrp="1"/>
          </p:cNvSpPr>
          <p:nvPr>
            <p:ph idx="1"/>
          </p:nvPr>
        </p:nvSpPr>
        <p:spPr>
          <a:xfrm>
            <a:off x="3734959" y="3549029"/>
            <a:ext cx="3209190"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Great </a:t>
            </a:r>
            <a:r>
              <a:rPr lang="en-US" sz="1600" dirty="0">
                <a:solidFill>
                  <a:schemeClr val="tx1">
                    <a:lumMod val="50000"/>
                    <a:lumOff val="50000"/>
                  </a:schemeClr>
                </a:solidFill>
              </a:rPr>
              <a:t>content is the engine that makes </a:t>
            </a:r>
            <a:r>
              <a:rPr lang="en-US" sz="1600" dirty="0" smtClean="0">
                <a:solidFill>
                  <a:schemeClr val="tx1">
                    <a:lumMod val="50000"/>
                    <a:lumOff val="50000"/>
                  </a:schemeClr>
                </a:solidFill>
              </a:rPr>
              <a:t>your marketing channel deliver with quality. </a:t>
            </a:r>
            <a:endParaRPr lang="en-US" sz="1600" dirty="0">
              <a:solidFill>
                <a:schemeClr val="tx1">
                  <a:lumMod val="50000"/>
                  <a:lumOff val="50000"/>
                </a:schemeClr>
              </a:solidFill>
            </a:endParaRPr>
          </a:p>
        </p:txBody>
      </p:sp>
      <p:sp>
        <p:nvSpPr>
          <p:cNvPr id="6" name="Rectangle 5"/>
          <p:cNvSpPr/>
          <p:nvPr/>
        </p:nvSpPr>
        <p:spPr>
          <a:xfrm>
            <a:off x="8971511" y="3549029"/>
            <a:ext cx="2488652"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Growing </a:t>
            </a:r>
            <a:r>
              <a:rPr lang="en-US" sz="1600" dirty="0">
                <a:solidFill>
                  <a:schemeClr val="tx1">
                    <a:lumMod val="50000"/>
                    <a:lumOff val="50000"/>
                  </a:schemeClr>
                </a:solidFill>
              </a:rPr>
              <a:t>your social footprint and creating engaged </a:t>
            </a:r>
            <a:r>
              <a:rPr lang="en-US" sz="1600" dirty="0" smtClean="0">
                <a:solidFill>
                  <a:schemeClr val="tx1">
                    <a:lumMod val="50000"/>
                    <a:lumOff val="50000"/>
                  </a:schemeClr>
                </a:solidFill>
              </a:rPr>
              <a:t>followers. </a:t>
            </a:r>
            <a:endParaRPr lang="en-US" sz="1600" dirty="0">
              <a:solidFill>
                <a:schemeClr val="tx1">
                  <a:lumMod val="50000"/>
                  <a:lumOff val="50000"/>
                </a:schemeClr>
              </a:solidFill>
            </a:endParaRPr>
          </a:p>
        </p:txBody>
      </p:sp>
      <p:sp>
        <p:nvSpPr>
          <p:cNvPr id="9" name="Rectangle 8"/>
          <p:cNvSpPr/>
          <p:nvPr/>
        </p:nvSpPr>
        <p:spPr>
          <a:xfrm>
            <a:off x="3734959" y="2616099"/>
            <a:ext cx="2467269" cy="923330"/>
          </a:xfrm>
          <a:prstGeom prst="rect">
            <a:avLst/>
          </a:prstGeom>
        </p:spPr>
        <p:txBody>
          <a:bodyPr wrap="square">
            <a:spAutoFit/>
          </a:bodyPr>
          <a:lstStyle/>
          <a:p>
            <a:pPr>
              <a:lnSpc>
                <a:spcPct val="150000"/>
              </a:lnSpc>
            </a:pPr>
            <a:r>
              <a:rPr lang="en-US" dirty="0" smtClean="0">
                <a:solidFill>
                  <a:schemeClr val="accent2"/>
                </a:solidFill>
                <a:latin typeface="+mj-lt"/>
              </a:rPr>
              <a:t>Skilled Content Writers </a:t>
            </a:r>
            <a:endParaRPr lang="en-US" dirty="0">
              <a:solidFill>
                <a:schemeClr val="accent2"/>
              </a:solidFill>
              <a:latin typeface="+mj-lt"/>
            </a:endParaRPr>
          </a:p>
        </p:txBody>
      </p:sp>
      <p:sp>
        <p:nvSpPr>
          <p:cNvPr id="10" name="Rectangle 9"/>
          <p:cNvSpPr/>
          <p:nvPr/>
        </p:nvSpPr>
        <p:spPr>
          <a:xfrm>
            <a:off x="8971510" y="2578640"/>
            <a:ext cx="2351200" cy="928073"/>
          </a:xfrm>
          <a:prstGeom prst="rect">
            <a:avLst/>
          </a:prstGeom>
        </p:spPr>
        <p:txBody>
          <a:bodyPr wrap="square">
            <a:spAutoFit/>
          </a:bodyPr>
          <a:lstStyle/>
          <a:p>
            <a:pPr>
              <a:lnSpc>
                <a:spcPct val="150000"/>
              </a:lnSpc>
            </a:pPr>
            <a:r>
              <a:rPr lang="en-US" dirty="0" smtClean="0">
                <a:solidFill>
                  <a:schemeClr val="accent2"/>
                </a:solidFill>
                <a:latin typeface="+mj-lt"/>
              </a:rPr>
              <a:t>Social Media Experts </a:t>
            </a:r>
            <a:endParaRPr lang="en-US" dirty="0">
              <a:solidFill>
                <a:schemeClr val="accent2"/>
              </a:solidFill>
              <a:latin typeface="+mj-lt"/>
            </a:endParaRPr>
          </a:p>
        </p:txBody>
      </p:sp>
      <p:sp>
        <p:nvSpPr>
          <p:cNvPr id="13" name="Rounded Rectangle 12"/>
          <p:cNvSpPr/>
          <p:nvPr/>
        </p:nvSpPr>
        <p:spPr>
          <a:xfrm>
            <a:off x="2135188"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7371739"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4723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840361" y="1331187"/>
            <a:ext cx="3865213" cy="663575"/>
          </a:xfrm>
        </p:spPr>
        <p:txBody>
          <a:bodyPr>
            <a:normAutofit/>
          </a:bodyPr>
          <a:lstStyle/>
          <a:p>
            <a:r>
              <a:rPr lang="en-US" sz="3600" dirty="0" smtClean="0">
                <a:solidFill>
                  <a:schemeClr val="bg1"/>
                </a:solidFill>
                <a:latin typeface="+mj-lt"/>
                <a:ea typeface="Open Sans" panose="020B0606030504020204" pitchFamily="34" charset="0"/>
                <a:cs typeface="Open Sans" panose="020B0606030504020204" pitchFamily="34" charset="0"/>
              </a:rPr>
              <a:t>Deliverables</a:t>
            </a:r>
            <a:endParaRPr lang="en-US" sz="3600"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16</a:t>
            </a:fld>
            <a:endParaRPr lang="en-US" dirty="0"/>
          </a:p>
        </p:txBody>
      </p:sp>
    </p:spTree>
    <p:extLst>
      <p:ext uri="{BB962C8B-B14F-4D97-AF65-F5344CB8AC3E}">
        <p14:creationId xmlns:p14="http://schemas.microsoft.com/office/powerpoint/2010/main" val="3595751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8" y="2289588"/>
            <a:ext cx="10056812" cy="12239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35188" y="1077152"/>
            <a:ext cx="10056812" cy="1223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35188" y="4725987"/>
            <a:ext cx="10056812" cy="12239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35188" y="3513551"/>
            <a:ext cx="10056812" cy="1223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17</a:t>
            </a:fld>
            <a:endParaRPr lang="en-US" dirty="0"/>
          </a:p>
        </p:txBody>
      </p:sp>
      <p:sp>
        <p:nvSpPr>
          <p:cNvPr id="5" name="Rectangle 4"/>
          <p:cNvSpPr/>
          <p:nvPr/>
        </p:nvSpPr>
        <p:spPr>
          <a:xfrm>
            <a:off x="2605797" y="4757575"/>
            <a:ext cx="7669700"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Expert Website Designers </a:t>
            </a:r>
            <a:endParaRPr lang="en-US" sz="4000" dirty="0">
              <a:solidFill>
                <a:schemeClr val="bg1"/>
              </a:solidFill>
              <a:latin typeface="+mj-lt"/>
            </a:endParaRPr>
          </a:p>
        </p:txBody>
      </p:sp>
      <p:sp>
        <p:nvSpPr>
          <p:cNvPr id="6" name="Rectangle 5"/>
          <p:cNvSpPr/>
          <p:nvPr/>
        </p:nvSpPr>
        <p:spPr>
          <a:xfrm>
            <a:off x="2605797" y="3565200"/>
            <a:ext cx="7066816"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Social Media Strategist </a:t>
            </a:r>
            <a:endParaRPr lang="en-US" sz="4000" dirty="0">
              <a:solidFill>
                <a:schemeClr val="bg1"/>
              </a:solidFill>
              <a:latin typeface="+mj-lt"/>
            </a:endParaRPr>
          </a:p>
        </p:txBody>
      </p:sp>
      <p:sp>
        <p:nvSpPr>
          <p:cNvPr id="7" name="Rectangle 6"/>
          <p:cNvSpPr/>
          <p:nvPr/>
        </p:nvSpPr>
        <p:spPr>
          <a:xfrm>
            <a:off x="2605797" y="1097665"/>
            <a:ext cx="7517299" cy="1015663"/>
          </a:xfrm>
          <a:prstGeom prst="rect">
            <a:avLst/>
          </a:prstGeom>
        </p:spPr>
        <p:txBody>
          <a:bodyPr wrap="square">
            <a:spAutoFit/>
          </a:bodyPr>
          <a:lstStyle/>
          <a:p>
            <a:pPr>
              <a:lnSpc>
                <a:spcPct val="150000"/>
              </a:lnSpc>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8" name="Rectangle 7"/>
          <p:cNvSpPr/>
          <p:nvPr/>
        </p:nvSpPr>
        <p:spPr>
          <a:xfrm>
            <a:off x="2605797" y="2310364"/>
            <a:ext cx="6867524"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Skilled Content Writers</a:t>
            </a:r>
            <a:endParaRPr lang="en-US" sz="4000" dirty="0">
              <a:solidFill>
                <a:schemeClr val="bg1"/>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Expertise</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653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ACB41-94E5-4629-9639-BBC7D22E3BC4}" type="slidenum">
              <a:rPr lang="en-US" smtClean="0"/>
              <a:pPr/>
              <a:t>18</a:t>
            </a:fld>
            <a:endParaRPr lang="en-US" dirty="0"/>
          </a:p>
        </p:txBody>
      </p:sp>
      <p:sp>
        <p:nvSpPr>
          <p:cNvPr id="7" name="Rectangle 6"/>
          <p:cNvSpPr/>
          <p:nvPr/>
        </p:nvSpPr>
        <p:spPr>
          <a:xfrm>
            <a:off x="2135188" y="1327418"/>
            <a:ext cx="4158638" cy="1323439"/>
          </a:xfrm>
          <a:prstGeom prst="rect">
            <a:avLst/>
          </a:prstGeom>
        </p:spPr>
        <p:txBody>
          <a:bodyPr wrap="square">
            <a:spAutoFit/>
          </a:bodyPr>
          <a:lstStyle/>
          <a:p>
            <a:pPr>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135188" y="3270598"/>
            <a:ext cx="6096000" cy="369332"/>
          </a:xfrm>
          <a:prstGeom prst="rect">
            <a:avLst/>
          </a:prstGeom>
        </p:spPr>
        <p:txBody>
          <a:bodyPr>
            <a:spAutoFit/>
          </a:bodyPr>
          <a:lstStyle/>
          <a:p>
            <a:endParaRPr lang="en-US" dirty="0">
              <a:solidFill>
                <a:schemeClr val="tx1">
                  <a:lumMod val="50000"/>
                  <a:lumOff val="50000"/>
                </a:schemeClr>
              </a:solidFill>
            </a:endParaRPr>
          </a:p>
        </p:txBody>
      </p:sp>
      <p:sp>
        <p:nvSpPr>
          <p:cNvPr id="3" name="Rectangle 2"/>
          <p:cNvSpPr/>
          <p:nvPr/>
        </p:nvSpPr>
        <p:spPr>
          <a:xfrm>
            <a:off x="6095999" y="3455264"/>
            <a:ext cx="5364163" cy="1938992"/>
          </a:xfrm>
          <a:prstGeom prst="rect">
            <a:avLst/>
          </a:prstGeom>
        </p:spPr>
        <p:txBody>
          <a:bodyPr wrap="square">
            <a:spAutoFit/>
          </a:bodyPr>
          <a:lstStyle/>
          <a:p>
            <a:pPr>
              <a:lnSpc>
                <a:spcPct val="150000"/>
              </a:lnSpc>
            </a:pPr>
            <a:r>
              <a:rPr lang="en-US" sz="1600" dirty="0" smtClean="0">
                <a:solidFill>
                  <a:schemeClr val="tx1">
                    <a:lumMod val="50000"/>
                    <a:lumOff val="50000"/>
                  </a:schemeClr>
                </a:solidFill>
                <a:latin typeface="Open Sans" panose="020B0606030504020204" pitchFamily="34" charset="0"/>
              </a:rPr>
              <a:t>We had engineering </a:t>
            </a:r>
            <a:r>
              <a:rPr lang="en-US" sz="1600" dirty="0">
                <a:solidFill>
                  <a:schemeClr val="tx1">
                    <a:lumMod val="50000"/>
                    <a:lumOff val="50000"/>
                  </a:schemeClr>
                </a:solidFill>
                <a:latin typeface="Open Sans" panose="020B0606030504020204" pitchFamily="34" charset="0"/>
              </a:rPr>
              <a:t>top website rankings for small, medium and large-scale businesses for over </a:t>
            </a:r>
            <a:r>
              <a:rPr lang="en-US" sz="1600" dirty="0" smtClean="0">
                <a:solidFill>
                  <a:schemeClr val="tx1">
                    <a:lumMod val="50000"/>
                    <a:lumOff val="50000"/>
                  </a:schemeClr>
                </a:solidFill>
                <a:latin typeface="Open Sans" panose="020B0606030504020204" pitchFamily="34" charset="0"/>
              </a:rPr>
              <a:t>10 </a:t>
            </a:r>
            <a:r>
              <a:rPr lang="en-US" sz="1600" dirty="0">
                <a:solidFill>
                  <a:schemeClr val="tx1">
                    <a:lumMod val="50000"/>
                    <a:lumOff val="50000"/>
                  </a:schemeClr>
                </a:solidFill>
                <a:latin typeface="Open Sans" panose="020B0606030504020204" pitchFamily="34" charset="0"/>
              </a:rPr>
              <a:t>years. The fact is, there is no SEO expert that can guarantee a specific result. However, </a:t>
            </a:r>
            <a:r>
              <a:rPr lang="en-US" sz="1600" dirty="0" smtClean="0">
                <a:solidFill>
                  <a:schemeClr val="tx1">
                    <a:lumMod val="50000"/>
                    <a:lumOff val="50000"/>
                  </a:schemeClr>
                </a:solidFill>
                <a:latin typeface="Open Sans" panose="020B0606030504020204" pitchFamily="34" charset="0"/>
              </a:rPr>
              <a:t> the company has </a:t>
            </a:r>
            <a:r>
              <a:rPr lang="en-US" sz="1600" dirty="0">
                <a:solidFill>
                  <a:schemeClr val="tx1">
                    <a:lumMod val="50000"/>
                    <a:lumOff val="50000"/>
                  </a:schemeClr>
                </a:solidFill>
                <a:latin typeface="Open Sans" panose="020B0606030504020204" pitchFamily="34" charset="0"/>
              </a:rPr>
              <a:t>an impressive success rate.</a:t>
            </a:r>
            <a:endParaRPr lang="en-US" sz="1600" dirty="0">
              <a:solidFill>
                <a:schemeClr val="tx1">
                  <a:lumMod val="50000"/>
                  <a:lumOff val="50000"/>
                </a:schemeClr>
              </a:solidFill>
            </a:endParaRPr>
          </a:p>
        </p:txBody>
      </p:sp>
      <p:sp>
        <p:nvSpPr>
          <p:cNvPr id="8" name="Rectangle 7"/>
          <p:cNvSpPr/>
          <p:nvPr/>
        </p:nvSpPr>
        <p:spPr>
          <a:xfrm>
            <a:off x="6096000" y="1228120"/>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455187" y="1617123"/>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88683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0140" y="2227385"/>
            <a:ext cx="6364045" cy="1793665"/>
          </a:xfrm>
        </p:spPr>
        <p:txBody>
          <a:bodyPr>
            <a:noAutofit/>
          </a:bodyPr>
          <a:lstStyle/>
          <a:p>
            <a:pPr marL="0" lvl="0" indent="0">
              <a:lnSpc>
                <a:spcPct val="150000"/>
              </a:lnSpc>
              <a:spcBef>
                <a:spcPts val="0"/>
              </a:spcBef>
              <a:buNone/>
            </a:pPr>
            <a:r>
              <a:rPr lang="en" sz="1600" dirty="0">
                <a:solidFill>
                  <a:schemeClr val="tx1">
                    <a:lumMod val="50000"/>
                    <a:lumOff val="50000"/>
                  </a:schemeClr>
                </a:solidFill>
                <a:ea typeface="Open Sans" panose="020B0606030504020204" pitchFamily="34" charset="0"/>
                <a:cs typeface="Open Sans" panose="020B0606030504020204" pitchFamily="34" charset="0"/>
              </a:rPr>
              <a:t>Principal </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Lucy </a:t>
            </a:r>
            <a:r>
              <a:rPr lang="en-US" sz="1600" b="1" dirty="0" err="1" smtClean="0">
                <a:solidFill>
                  <a:schemeClr val="tx1">
                    <a:lumMod val="50000"/>
                    <a:lumOff val="50000"/>
                  </a:schemeClr>
                </a:solidFill>
                <a:ea typeface="Open Sans" panose="020B0606030504020204" pitchFamily="34" charset="0"/>
                <a:cs typeface="Open Sans" panose="020B0606030504020204" pitchFamily="34" charset="0"/>
              </a:rPr>
              <a:t>Katalyan</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is </a:t>
            </a:r>
            <a:r>
              <a:rPr lang="en" sz="1600" dirty="0">
                <a:solidFill>
                  <a:schemeClr val="tx1">
                    <a:lumMod val="50000"/>
                    <a:lumOff val="50000"/>
                  </a:schemeClr>
                </a:solidFill>
                <a:ea typeface="Open Sans" panose="020B0606030504020204" pitchFamily="34" charset="0"/>
                <a:cs typeface="Open Sans" panose="020B0606030504020204" pitchFamily="34" charset="0"/>
              </a:rPr>
              <a:t>a widely-published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former </a:t>
            </a:r>
            <a:r>
              <a:rPr lang="en" sz="1600" dirty="0">
                <a:solidFill>
                  <a:schemeClr val="tx1">
                    <a:lumMod val="50000"/>
                    <a:lumOff val="50000"/>
                  </a:schemeClr>
                </a:solidFill>
                <a:ea typeface="Open Sans" panose="020B0606030504020204" pitchFamily="34" charset="0"/>
                <a:cs typeface="Open Sans" panose="020B0606030504020204" pitchFamily="34" charset="0"/>
              </a:rPr>
              <a:t>journalist, who previously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ABC</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a:t>
            </a:r>
            <a:r>
              <a:rPr lang="en" sz="1600" dirty="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GOOD</a:t>
            </a:r>
            <a:r>
              <a:rPr lang="id-ID" sz="1600"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Magazine</a:t>
            </a:r>
            <a:r>
              <a:rPr lang="en" sz="1600" dirty="0">
                <a:solidFill>
                  <a:schemeClr val="tx1">
                    <a:lumMod val="50000"/>
                    <a:lumOff val="50000"/>
                  </a:schemeClr>
                </a:solidFill>
                <a:ea typeface="Open Sans" panose="020B0606030504020204" pitchFamily="34" charset="0"/>
                <a:cs typeface="Open Sans" panose="020B0606030504020204" pitchFamily="34" charset="0"/>
              </a:rPr>
              <a:t>, and The Atlantic, and 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err="1" smtClean="0">
                <a:solidFill>
                  <a:schemeClr val="tx1">
                    <a:lumMod val="50000"/>
                    <a:lumOff val="50000"/>
                  </a:schemeClr>
                </a:solidFill>
                <a:ea typeface="Open Sans" panose="020B0606030504020204" pitchFamily="34" charset="0"/>
                <a:cs typeface="Open Sans" panose="020B0606030504020204" pitchFamily="34" charset="0"/>
              </a:rPr>
              <a:t>zoom.com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Founders</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6047856" y="4385754"/>
            <a:ext cx="3284599" cy="1475783"/>
            <a:chOff x="4382293" y="4303693"/>
            <a:chExt cx="4773430" cy="1607643"/>
          </a:xfrm>
        </p:grpSpPr>
        <p:sp>
          <p:nvSpPr>
            <p:cNvPr id="4" name="Rectangle 3"/>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ounded Rectangle 11"/>
          <p:cNvSpPr/>
          <p:nvPr/>
        </p:nvSpPr>
        <p:spPr>
          <a:xfrm>
            <a:off x="2109310" y="1279495"/>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550141" y="1612403"/>
            <a:ext cx="3444995" cy="523220"/>
          </a:xfrm>
          <a:prstGeom prst="rect">
            <a:avLst/>
          </a:prstGeom>
          <a:noFill/>
        </p:spPr>
        <p:txBody>
          <a:bodyPr wrap="square" rtlCol="0">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Pam Jonathan</a:t>
            </a:r>
            <a:endParaRPr lang="en-US" sz="2800" dirty="0">
              <a:solidFill>
                <a:schemeClr val="accent2"/>
              </a:solidFill>
              <a:latin typeface="+mj-lt"/>
              <a:ea typeface="Open Sans" panose="020B0606030504020204" pitchFamily="34" charset="0"/>
              <a:cs typeface="Open Sans" panose="020B0606030504020204" pitchFamily="34" charset="0"/>
            </a:endParaRPr>
          </a:p>
        </p:txBody>
      </p:sp>
      <p:sp>
        <p:nvSpPr>
          <p:cNvPr id="15" name="TextBox 14"/>
          <p:cNvSpPr txBox="1"/>
          <p:nvPr/>
        </p:nvSpPr>
        <p:spPr>
          <a:xfrm>
            <a:off x="4550141" y="1279495"/>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19</a:t>
            </a:fld>
            <a:endParaRPr lang="en-US" dirty="0"/>
          </a:p>
        </p:txBody>
      </p:sp>
      <p:sp>
        <p:nvSpPr>
          <p:cNvPr id="5" name="Rectangle 4"/>
          <p:cNvSpPr/>
          <p:nvPr/>
        </p:nvSpPr>
        <p:spPr>
          <a:xfrm>
            <a:off x="4567392"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16" name="Rectangle 15"/>
          <p:cNvSpPr/>
          <p:nvPr/>
        </p:nvSpPr>
        <p:spPr>
          <a:xfrm>
            <a:off x="4567392" y="4768450"/>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17" name="Rectangle 16"/>
          <p:cNvSpPr/>
          <p:nvPr/>
        </p:nvSpPr>
        <p:spPr>
          <a:xfrm>
            <a:off x="4567392" y="5164007"/>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18" name="Rectangle 17"/>
          <p:cNvSpPr/>
          <p:nvPr/>
        </p:nvSpPr>
        <p:spPr>
          <a:xfrm>
            <a:off x="4567392" y="5610757"/>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19" name="Rectangle 18"/>
          <p:cNvSpPr/>
          <p:nvPr/>
        </p:nvSpPr>
        <p:spPr>
          <a:xfrm>
            <a:off x="8280127" y="4295822"/>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0" name="Rectangle 19"/>
          <p:cNvSpPr/>
          <p:nvPr/>
        </p:nvSpPr>
        <p:spPr>
          <a:xfrm>
            <a:off x="9308411" y="476845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1" name="Rectangle 20"/>
          <p:cNvSpPr/>
          <p:nvPr/>
        </p:nvSpPr>
        <p:spPr>
          <a:xfrm>
            <a:off x="8689054" y="5164007"/>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2" name="Rectangle 21"/>
          <p:cNvSpPr/>
          <p:nvPr/>
        </p:nvSpPr>
        <p:spPr>
          <a:xfrm>
            <a:off x="9332455" y="561075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spTree>
    <p:extLst>
      <p:ext uri="{BB962C8B-B14F-4D97-AF65-F5344CB8AC3E}">
        <p14:creationId xmlns:p14="http://schemas.microsoft.com/office/powerpoint/2010/main" val="3069063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0" name="Group 259"/>
          <p:cNvGrpSpPr/>
          <p:nvPr/>
        </p:nvGrpSpPr>
        <p:grpSpPr>
          <a:xfrm>
            <a:off x="1597255" y="1732869"/>
            <a:ext cx="4393225" cy="3151546"/>
            <a:chOff x="5775326" y="239713"/>
            <a:chExt cx="3903662" cy="2800351"/>
          </a:xfrm>
        </p:grpSpPr>
        <p:grpSp>
          <p:nvGrpSpPr>
            <p:cNvPr id="261" name="Group 260"/>
            <p:cNvGrpSpPr/>
            <p:nvPr/>
          </p:nvGrpSpPr>
          <p:grpSpPr>
            <a:xfrm>
              <a:off x="5775326" y="239713"/>
              <a:ext cx="3903662" cy="2800351"/>
              <a:chOff x="5775326" y="239713"/>
              <a:chExt cx="3903662" cy="2800351"/>
            </a:xfrm>
          </p:grpSpPr>
          <p:sp>
            <p:nvSpPr>
              <p:cNvPr id="560"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1"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2"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3"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4"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5"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6"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7"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8"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9"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0"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1"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2"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3"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4"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5"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6"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7"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78"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79"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580"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1"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2" name="Line 60"/>
              <p:cNvSpPr>
                <a:spLocks noChangeShapeType="1"/>
              </p:cNvSpPr>
              <p:nvPr/>
            </p:nvSpPr>
            <p:spPr bwMode="auto">
              <a:xfrm flipH="1" flipV="1">
                <a:off x="7402513" y="1525588"/>
                <a:ext cx="463550" cy="1208088"/>
              </a:xfrm>
              <a:prstGeom prst="line">
                <a:avLst/>
              </a:prstGeom>
              <a:noFill/>
              <a:ln w="11113"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3"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4"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5"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6"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7"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8" name="Line 66"/>
              <p:cNvSpPr>
                <a:spLocks noChangeShapeType="1"/>
              </p:cNvSpPr>
              <p:nvPr/>
            </p:nvSpPr>
            <p:spPr bwMode="auto">
              <a:xfrm flipV="1">
                <a:off x="8767763" y="550863"/>
                <a:ext cx="419100" cy="1382713"/>
              </a:xfrm>
              <a:prstGeom prst="line">
                <a:avLst/>
              </a:prstGeom>
              <a:noFill/>
              <a:ln w="11113"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9"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0"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1"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2"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3"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4"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5"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6"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7"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8"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9"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0"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1"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2"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3"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4"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5"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6"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7"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8"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0"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1"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2"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3"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4"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5"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6"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7"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8"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9"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0"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1"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2"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3"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4"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5"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6"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7"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8"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1"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2"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3"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4"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5"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6"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7"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8"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9"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0"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1"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2"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3"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4"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5"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6"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7"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8"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9"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0"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1"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2"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3"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4"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5"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8"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9"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0"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1"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2"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3"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4"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5"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6"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7"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8"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9"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0"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1"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2"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3"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4"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5"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6"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7"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8"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9"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2"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3"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4"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5"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6"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7"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8"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0"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1"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2"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3"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4"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5"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6"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7"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8"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9"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0"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1"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2"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3"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4"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5"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6"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7"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8"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9"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0"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2"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3"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4"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5"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6"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7"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8"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9"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0"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1"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2"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3"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4"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5"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6"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2"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0"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8"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2"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3"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4"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5"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6"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7"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8"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9"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0"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1"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2"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3"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4"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5"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6"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3"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4"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5"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6"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7"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8"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9"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0"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1"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3"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4"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5"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6"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7"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8"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9"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607940" y="602342"/>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6679224" y="1703329"/>
            <a:ext cx="4971335" cy="2529923"/>
          </a:xfrm>
          <a:prstGeom prst="rect">
            <a:avLst/>
          </a:prstGeom>
          <a:noFill/>
        </p:spPr>
        <p:txBody>
          <a:bodyPr wrap="square" rtlCol="0">
            <a:spAutoFit/>
          </a:bodyPr>
          <a:lstStyle/>
          <a:p>
            <a:pPr>
              <a:lnSpc>
                <a:spcPct val="80000"/>
              </a:lnSpc>
            </a:pPr>
            <a:r>
              <a:rPr lang="en-US" sz="6600" dirty="0" smtClean="0">
                <a:solidFill>
                  <a:schemeClr val="accent2"/>
                </a:solidFill>
                <a:latin typeface="+mj-lt"/>
              </a:rPr>
              <a:t>Digital Marketing Agency</a:t>
            </a:r>
          </a:p>
        </p:txBody>
      </p:sp>
      <p:sp>
        <p:nvSpPr>
          <p:cNvPr id="15" name="TextBox 14"/>
          <p:cNvSpPr txBox="1"/>
          <p:nvPr/>
        </p:nvSpPr>
        <p:spPr>
          <a:xfrm>
            <a:off x="7570100" y="5052403"/>
            <a:ext cx="1590500" cy="523220"/>
          </a:xfrm>
          <a:prstGeom prst="rect">
            <a:avLst/>
          </a:prstGeom>
          <a:noFill/>
        </p:spPr>
        <p:txBody>
          <a:bodyPr wrap="none" rtlCol="0">
            <a:spAutoFit/>
          </a:bodyPr>
          <a:lstStyle/>
          <a:p>
            <a:r>
              <a:rPr lang="en-US" sz="1600" b="1" dirty="0" smtClean="0">
                <a:solidFill>
                  <a:schemeClr val="accent3"/>
                </a:solidFill>
              </a:rPr>
              <a:t>John Holland</a:t>
            </a:r>
          </a:p>
          <a:p>
            <a:r>
              <a:rPr lang="en-US" sz="1200" dirty="0" smtClean="0">
                <a:solidFill>
                  <a:schemeClr val="tx1">
                    <a:lumMod val="50000"/>
                    <a:lumOff val="50000"/>
                  </a:schemeClr>
                </a:solidFill>
              </a:rPr>
              <a:t>Marketing Director</a:t>
            </a:r>
            <a:endParaRPr lang="en-US" sz="1200" dirty="0">
              <a:solidFill>
                <a:schemeClr val="tx1">
                  <a:lumMod val="50000"/>
                  <a:lumOff val="50000"/>
                </a:schemeClr>
              </a:solidFill>
            </a:endParaRPr>
          </a:p>
        </p:txBody>
      </p:sp>
      <p:sp>
        <p:nvSpPr>
          <p:cNvPr id="2" name="Rectangle 1"/>
          <p:cNvSpPr/>
          <p:nvPr/>
        </p:nvSpPr>
        <p:spPr>
          <a:xfrm>
            <a:off x="6690947" y="777873"/>
            <a:ext cx="3735318" cy="584327"/>
          </a:xfrm>
          <a:prstGeom prst="rect">
            <a:avLst/>
          </a:prstGeom>
        </p:spPr>
        <p:txBody>
          <a:bodyPr wrap="none">
            <a:spAutoFit/>
          </a:bodyPr>
          <a:lstStyle/>
          <a:p>
            <a:pPr>
              <a:lnSpc>
                <a:spcPct val="150000"/>
              </a:lnSpc>
            </a:pPr>
            <a:r>
              <a:rPr lang="en-US" sz="2400" dirty="0" smtClean="0">
                <a:solidFill>
                  <a:schemeClr val="accent3"/>
                </a:solidFill>
              </a:rPr>
              <a:t>Strategies </a:t>
            </a:r>
            <a:r>
              <a:rPr lang="en-US" sz="2400" dirty="0">
                <a:solidFill>
                  <a:schemeClr val="accent3"/>
                </a:solidFill>
              </a:rPr>
              <a:t>and Services</a:t>
            </a:r>
          </a:p>
        </p:txBody>
      </p:sp>
      <p:sp>
        <p:nvSpPr>
          <p:cNvPr id="4" name="Rounded Rectangle 3"/>
          <p:cNvSpPr/>
          <p:nvPr/>
        </p:nvSpPr>
        <p:spPr>
          <a:xfrm>
            <a:off x="6703398" y="4978054"/>
            <a:ext cx="718810" cy="7188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17351" y="2653500"/>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lumMod val="85000"/>
                  </a:schemeClr>
                </a:solidFill>
              </a:rPr>
              <a:t>August 2020</a:t>
            </a:r>
            <a:endParaRPr lang="en-US" sz="1800" b="0" dirty="0">
              <a:solidFill>
                <a:schemeClr val="bg1">
                  <a:lumMod val="85000"/>
                </a:schemeClr>
              </a:solidFill>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538" name="Group 537"/>
          <p:cNvGrpSpPr/>
          <p:nvPr/>
        </p:nvGrpSpPr>
        <p:grpSpPr>
          <a:xfrm rot="857120">
            <a:off x="3144101" y="4093780"/>
            <a:ext cx="1591000" cy="1758027"/>
            <a:chOff x="3809896" y="1516911"/>
            <a:chExt cx="604858" cy="668357"/>
          </a:xfrm>
        </p:grpSpPr>
        <p:sp>
          <p:nvSpPr>
            <p:cNvPr id="539" name="Freeform 272"/>
            <p:cNvSpPr>
              <a:spLocks/>
            </p:cNvSpPr>
            <p:nvPr/>
          </p:nvSpPr>
          <p:spPr bwMode="auto">
            <a:xfrm rot="18900000">
              <a:off x="3809896" y="1516911"/>
              <a:ext cx="604858" cy="668357"/>
            </a:xfrm>
            <a:custGeom>
              <a:avLst/>
              <a:gdLst>
                <a:gd name="T0" fmla="*/ 419 w 445"/>
                <a:gd name="T1" fmla="*/ 100 h 491"/>
                <a:gd name="T2" fmla="*/ 307 w 445"/>
                <a:gd name="T3" fmla="*/ 16 h 491"/>
                <a:gd name="T4" fmla="*/ 238 w 445"/>
                <a:gd name="T5" fmla="*/ 26 h 491"/>
                <a:gd name="T6" fmla="*/ 16 w 445"/>
                <a:gd name="T7" fmla="*/ 323 h 491"/>
                <a:gd name="T8" fmla="*/ 26 w 445"/>
                <a:gd name="T9" fmla="*/ 392 h 491"/>
                <a:gd name="T10" fmla="*/ 138 w 445"/>
                <a:gd name="T11" fmla="*/ 475 h 491"/>
                <a:gd name="T12" fmla="*/ 207 w 445"/>
                <a:gd name="T13" fmla="*/ 465 h 491"/>
                <a:gd name="T14" fmla="*/ 429 w 445"/>
                <a:gd name="T15" fmla="*/ 168 h 491"/>
                <a:gd name="T16" fmla="*/ 419 w 445"/>
                <a:gd name="T17" fmla="*/ 10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491">
                  <a:moveTo>
                    <a:pt x="419" y="100"/>
                  </a:moveTo>
                  <a:cubicBezTo>
                    <a:pt x="307" y="16"/>
                    <a:pt x="307" y="16"/>
                    <a:pt x="307" y="16"/>
                  </a:cubicBezTo>
                  <a:cubicBezTo>
                    <a:pt x="285" y="0"/>
                    <a:pt x="254" y="4"/>
                    <a:pt x="238" y="26"/>
                  </a:cubicBezTo>
                  <a:cubicBezTo>
                    <a:pt x="16" y="323"/>
                    <a:pt x="16" y="323"/>
                    <a:pt x="16" y="323"/>
                  </a:cubicBezTo>
                  <a:cubicBezTo>
                    <a:pt x="0" y="345"/>
                    <a:pt x="4" y="376"/>
                    <a:pt x="26" y="392"/>
                  </a:cubicBezTo>
                  <a:cubicBezTo>
                    <a:pt x="138" y="475"/>
                    <a:pt x="138" y="475"/>
                    <a:pt x="138" y="475"/>
                  </a:cubicBezTo>
                  <a:cubicBezTo>
                    <a:pt x="160" y="491"/>
                    <a:pt x="191" y="487"/>
                    <a:pt x="207" y="465"/>
                  </a:cubicBezTo>
                  <a:cubicBezTo>
                    <a:pt x="429" y="168"/>
                    <a:pt x="429" y="168"/>
                    <a:pt x="429" y="168"/>
                  </a:cubicBezTo>
                  <a:cubicBezTo>
                    <a:pt x="445" y="147"/>
                    <a:pt x="440" y="116"/>
                    <a:pt x="419"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273"/>
            <p:cNvSpPr>
              <a:spLocks/>
            </p:cNvSpPr>
            <p:nvPr/>
          </p:nvSpPr>
          <p:spPr bwMode="auto">
            <a:xfrm rot="18900000">
              <a:off x="3848230" y="1559678"/>
              <a:ext cx="527068" cy="579454"/>
            </a:xfrm>
            <a:custGeom>
              <a:avLst/>
              <a:gdLst>
                <a:gd name="T0" fmla="*/ 387 w 387"/>
                <a:gd name="T1" fmla="*/ 117 h 426"/>
                <a:gd name="T2" fmla="*/ 231 w 387"/>
                <a:gd name="T3" fmla="*/ 0 h 426"/>
                <a:gd name="T4" fmla="*/ 230 w 387"/>
                <a:gd name="T5" fmla="*/ 0 h 426"/>
                <a:gd name="T6" fmla="*/ 0 w 387"/>
                <a:gd name="T7" fmla="*/ 309 h 426"/>
                <a:gd name="T8" fmla="*/ 0 w 387"/>
                <a:gd name="T9" fmla="*/ 310 h 426"/>
                <a:gd name="T10" fmla="*/ 156 w 387"/>
                <a:gd name="T11" fmla="*/ 426 h 426"/>
                <a:gd name="T12" fmla="*/ 157 w 387"/>
                <a:gd name="T13" fmla="*/ 426 h 426"/>
                <a:gd name="T14" fmla="*/ 387 w 387"/>
                <a:gd name="T15" fmla="*/ 118 h 426"/>
                <a:gd name="T16" fmla="*/ 387 w 387"/>
                <a:gd name="T17" fmla="*/ 1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426">
                  <a:moveTo>
                    <a:pt x="387" y="117"/>
                  </a:moveTo>
                  <a:cubicBezTo>
                    <a:pt x="231" y="0"/>
                    <a:pt x="231" y="0"/>
                    <a:pt x="231" y="0"/>
                  </a:cubicBezTo>
                  <a:cubicBezTo>
                    <a:pt x="231" y="0"/>
                    <a:pt x="230" y="0"/>
                    <a:pt x="230" y="0"/>
                  </a:cubicBezTo>
                  <a:cubicBezTo>
                    <a:pt x="0" y="309"/>
                    <a:pt x="0" y="309"/>
                    <a:pt x="0" y="309"/>
                  </a:cubicBezTo>
                  <a:cubicBezTo>
                    <a:pt x="0" y="309"/>
                    <a:pt x="0" y="309"/>
                    <a:pt x="0" y="310"/>
                  </a:cubicBezTo>
                  <a:cubicBezTo>
                    <a:pt x="156" y="426"/>
                    <a:pt x="156" y="426"/>
                    <a:pt x="156" y="426"/>
                  </a:cubicBezTo>
                  <a:cubicBezTo>
                    <a:pt x="156" y="426"/>
                    <a:pt x="157" y="426"/>
                    <a:pt x="157" y="426"/>
                  </a:cubicBezTo>
                  <a:cubicBezTo>
                    <a:pt x="387" y="118"/>
                    <a:pt x="387" y="118"/>
                    <a:pt x="387" y="118"/>
                  </a:cubicBezTo>
                  <a:cubicBezTo>
                    <a:pt x="387" y="117"/>
                    <a:pt x="387" y="117"/>
                    <a:pt x="387" y="117"/>
                  </a:cubicBezTo>
                  <a:close/>
                </a:path>
              </a:pathLst>
            </a:custGeom>
            <a:solidFill>
              <a:srgbClr val="F063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275"/>
            <p:cNvSpPr>
              <a:spLocks/>
            </p:cNvSpPr>
            <p:nvPr/>
          </p:nvSpPr>
          <p:spPr bwMode="auto">
            <a:xfrm rot="18900000">
              <a:off x="4135603" y="2119087"/>
              <a:ext cx="36514" cy="36514"/>
            </a:xfrm>
            <a:custGeom>
              <a:avLst/>
              <a:gdLst>
                <a:gd name="T0" fmla="*/ 21 w 27"/>
                <a:gd name="T1" fmla="*/ 4 h 27"/>
                <a:gd name="T2" fmla="*/ 4 w 27"/>
                <a:gd name="T3" fmla="*/ 6 h 27"/>
                <a:gd name="T4" fmla="*/ 6 w 27"/>
                <a:gd name="T5" fmla="*/ 23 h 27"/>
                <a:gd name="T6" fmla="*/ 23 w 27"/>
                <a:gd name="T7" fmla="*/ 21 h 27"/>
                <a:gd name="T8" fmla="*/ 21 w 27"/>
                <a:gd name="T9" fmla="*/ 4 h 27"/>
              </a:gdLst>
              <a:ahLst/>
              <a:cxnLst>
                <a:cxn ang="0">
                  <a:pos x="T0" y="T1"/>
                </a:cxn>
                <a:cxn ang="0">
                  <a:pos x="T2" y="T3"/>
                </a:cxn>
                <a:cxn ang="0">
                  <a:pos x="T4" y="T5"/>
                </a:cxn>
                <a:cxn ang="0">
                  <a:pos x="T6" y="T7"/>
                </a:cxn>
                <a:cxn ang="0">
                  <a:pos x="T8" y="T9"/>
                </a:cxn>
              </a:cxnLst>
              <a:rect l="0" t="0" r="r" b="b"/>
              <a:pathLst>
                <a:path w="27" h="27">
                  <a:moveTo>
                    <a:pt x="21" y="4"/>
                  </a:moveTo>
                  <a:cubicBezTo>
                    <a:pt x="15" y="0"/>
                    <a:pt x="8" y="1"/>
                    <a:pt x="4" y="6"/>
                  </a:cubicBezTo>
                  <a:cubicBezTo>
                    <a:pt x="0" y="12"/>
                    <a:pt x="1" y="19"/>
                    <a:pt x="6" y="23"/>
                  </a:cubicBezTo>
                  <a:cubicBezTo>
                    <a:pt x="11" y="27"/>
                    <a:pt x="19" y="26"/>
                    <a:pt x="23" y="21"/>
                  </a:cubicBezTo>
                  <a:cubicBezTo>
                    <a:pt x="27" y="16"/>
                    <a:pt x="26" y="8"/>
                    <a:pt x="21" y="4"/>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282"/>
            <p:cNvSpPr>
              <a:spLocks/>
            </p:cNvSpPr>
            <p:nvPr/>
          </p:nvSpPr>
          <p:spPr bwMode="auto">
            <a:xfrm rot="18900000">
              <a:off x="3847204" y="1559445"/>
              <a:ext cx="530243" cy="581042"/>
            </a:xfrm>
            <a:custGeom>
              <a:avLst/>
              <a:gdLst>
                <a:gd name="T0" fmla="*/ 232 w 389"/>
                <a:gd name="T1" fmla="*/ 0 h 427"/>
                <a:gd name="T2" fmla="*/ 310 w 389"/>
                <a:gd name="T3" fmla="*/ 58 h 427"/>
                <a:gd name="T4" fmla="*/ 389 w 389"/>
                <a:gd name="T5" fmla="*/ 117 h 427"/>
                <a:gd name="T6" fmla="*/ 273 w 389"/>
                <a:gd name="T7" fmla="*/ 272 h 427"/>
                <a:gd name="T8" fmla="*/ 157 w 389"/>
                <a:gd name="T9" fmla="*/ 427 h 427"/>
                <a:gd name="T10" fmla="*/ 79 w 389"/>
                <a:gd name="T11" fmla="*/ 368 h 427"/>
                <a:gd name="T12" fmla="*/ 0 w 389"/>
                <a:gd name="T13" fmla="*/ 309 h 427"/>
                <a:gd name="T14" fmla="*/ 116 w 389"/>
                <a:gd name="T15" fmla="*/ 154 h 427"/>
                <a:gd name="T16" fmla="*/ 232 w 389"/>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9" h="427">
                  <a:moveTo>
                    <a:pt x="232" y="0"/>
                  </a:moveTo>
                  <a:cubicBezTo>
                    <a:pt x="258" y="19"/>
                    <a:pt x="284" y="39"/>
                    <a:pt x="310" y="58"/>
                  </a:cubicBezTo>
                  <a:cubicBezTo>
                    <a:pt x="336" y="78"/>
                    <a:pt x="363" y="97"/>
                    <a:pt x="389" y="117"/>
                  </a:cubicBezTo>
                  <a:cubicBezTo>
                    <a:pt x="350" y="169"/>
                    <a:pt x="312" y="220"/>
                    <a:pt x="273" y="272"/>
                  </a:cubicBezTo>
                  <a:cubicBezTo>
                    <a:pt x="235" y="324"/>
                    <a:pt x="196" y="375"/>
                    <a:pt x="157" y="427"/>
                  </a:cubicBezTo>
                  <a:cubicBezTo>
                    <a:pt x="131" y="407"/>
                    <a:pt x="105" y="388"/>
                    <a:pt x="79" y="368"/>
                  </a:cubicBezTo>
                  <a:cubicBezTo>
                    <a:pt x="52" y="348"/>
                    <a:pt x="26" y="329"/>
                    <a:pt x="0" y="309"/>
                  </a:cubicBezTo>
                  <a:cubicBezTo>
                    <a:pt x="39" y="258"/>
                    <a:pt x="77" y="206"/>
                    <a:pt x="116" y="154"/>
                  </a:cubicBezTo>
                  <a:cubicBezTo>
                    <a:pt x="154" y="103"/>
                    <a:pt x="193" y="51"/>
                    <a:pt x="2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3589990" y="5151685"/>
            <a:ext cx="881060" cy="2429242"/>
            <a:chOff x="2850652" y="4535520"/>
            <a:chExt cx="881060" cy="2429242"/>
          </a:xfrm>
        </p:grpSpPr>
        <p:grpSp>
          <p:nvGrpSpPr>
            <p:cNvPr id="17" name="Group 980"/>
            <p:cNvGrpSpPr>
              <a:grpSpLocks noChangeAspect="1"/>
            </p:cNvGrpSpPr>
            <p:nvPr/>
          </p:nvGrpSpPr>
          <p:grpSpPr bwMode="auto">
            <a:xfrm>
              <a:off x="2850652" y="4535520"/>
              <a:ext cx="881060" cy="2429242"/>
              <a:chOff x="3112" y="136"/>
              <a:chExt cx="1462" cy="4031"/>
            </a:xfrm>
          </p:grpSpPr>
          <p:sp>
            <p:nvSpPr>
              <p:cNvPr id="18" name="AutoShape 979"/>
              <p:cNvSpPr>
                <a:spLocks noChangeAspect="1" noChangeArrowheads="1" noTextEdit="1"/>
              </p:cNvSpPr>
              <p:nvPr/>
            </p:nvSpPr>
            <p:spPr bwMode="auto">
              <a:xfrm>
                <a:off x="3112" y="153"/>
                <a:ext cx="1456" cy="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81"/>
              <p:cNvSpPr>
                <a:spLocks/>
              </p:cNvSpPr>
              <p:nvPr/>
            </p:nvSpPr>
            <p:spPr bwMode="auto">
              <a:xfrm>
                <a:off x="3112" y="136"/>
                <a:ext cx="1462" cy="2268"/>
              </a:xfrm>
              <a:custGeom>
                <a:avLst/>
                <a:gdLst>
                  <a:gd name="T0" fmla="*/ 105 w 259"/>
                  <a:gd name="T1" fmla="*/ 404 h 404"/>
                  <a:gd name="T2" fmla="*/ 105 w 259"/>
                  <a:gd name="T3" fmla="*/ 390 h 404"/>
                  <a:gd name="T4" fmla="*/ 69 w 259"/>
                  <a:gd name="T5" fmla="*/ 362 h 404"/>
                  <a:gd name="T6" fmla="*/ 4 w 259"/>
                  <a:gd name="T7" fmla="*/ 221 h 404"/>
                  <a:gd name="T8" fmla="*/ 0 w 259"/>
                  <a:gd name="T9" fmla="*/ 208 h 404"/>
                  <a:gd name="T10" fmla="*/ 14 w 259"/>
                  <a:gd name="T11" fmla="*/ 186 h 404"/>
                  <a:gd name="T12" fmla="*/ 36 w 259"/>
                  <a:gd name="T13" fmla="*/ 192 h 404"/>
                  <a:gd name="T14" fmla="*/ 49 w 259"/>
                  <a:gd name="T15" fmla="*/ 212 h 404"/>
                  <a:gd name="T16" fmla="*/ 64 w 259"/>
                  <a:gd name="T17" fmla="*/ 240 h 404"/>
                  <a:gd name="T18" fmla="*/ 71 w 259"/>
                  <a:gd name="T19" fmla="*/ 251 h 404"/>
                  <a:gd name="T20" fmla="*/ 71 w 259"/>
                  <a:gd name="T21" fmla="*/ 136 h 404"/>
                  <a:gd name="T22" fmla="*/ 71 w 259"/>
                  <a:gd name="T23" fmla="*/ 27 h 404"/>
                  <a:gd name="T24" fmla="*/ 86 w 259"/>
                  <a:gd name="T25" fmla="*/ 5 h 404"/>
                  <a:gd name="T26" fmla="*/ 107 w 259"/>
                  <a:gd name="T27" fmla="*/ 8 h 404"/>
                  <a:gd name="T28" fmla="*/ 117 w 259"/>
                  <a:gd name="T29" fmla="*/ 28 h 404"/>
                  <a:gd name="T30" fmla="*/ 117 w 259"/>
                  <a:gd name="T31" fmla="*/ 97 h 404"/>
                  <a:gd name="T32" fmla="*/ 116 w 259"/>
                  <a:gd name="T33" fmla="*/ 229 h 404"/>
                  <a:gd name="T34" fmla="*/ 120 w 259"/>
                  <a:gd name="T35" fmla="*/ 173 h 404"/>
                  <a:gd name="T36" fmla="*/ 143 w 259"/>
                  <a:gd name="T37" fmla="*/ 156 h 404"/>
                  <a:gd name="T38" fmla="*/ 166 w 259"/>
                  <a:gd name="T39" fmla="*/ 171 h 404"/>
                  <a:gd name="T40" fmla="*/ 169 w 259"/>
                  <a:gd name="T41" fmla="*/ 204 h 404"/>
                  <a:gd name="T42" fmla="*/ 169 w 259"/>
                  <a:gd name="T43" fmla="*/ 229 h 404"/>
                  <a:gd name="T44" fmla="*/ 171 w 259"/>
                  <a:gd name="T45" fmla="*/ 183 h 404"/>
                  <a:gd name="T46" fmla="*/ 193 w 259"/>
                  <a:gd name="T47" fmla="*/ 167 h 404"/>
                  <a:gd name="T48" fmla="*/ 214 w 259"/>
                  <a:gd name="T49" fmla="*/ 183 h 404"/>
                  <a:gd name="T50" fmla="*/ 216 w 259"/>
                  <a:gd name="T51" fmla="*/ 197 h 404"/>
                  <a:gd name="T52" fmla="*/ 216 w 259"/>
                  <a:gd name="T53" fmla="*/ 225 h 404"/>
                  <a:gd name="T54" fmla="*/ 217 w 259"/>
                  <a:gd name="T55" fmla="*/ 195 h 404"/>
                  <a:gd name="T56" fmla="*/ 233 w 259"/>
                  <a:gd name="T57" fmla="*/ 180 h 404"/>
                  <a:gd name="T58" fmla="*/ 252 w 259"/>
                  <a:gd name="T59" fmla="*/ 187 h 404"/>
                  <a:gd name="T60" fmla="*/ 258 w 259"/>
                  <a:gd name="T61" fmla="*/ 209 h 404"/>
                  <a:gd name="T62" fmla="*/ 255 w 259"/>
                  <a:gd name="T63" fmla="*/ 291 h 404"/>
                  <a:gd name="T64" fmla="*/ 222 w 259"/>
                  <a:gd name="T65" fmla="*/ 389 h 404"/>
                  <a:gd name="T66" fmla="*/ 222 w 259"/>
                  <a:gd name="T67" fmla="*/ 404 h 404"/>
                  <a:gd name="T68" fmla="*/ 105 w 259"/>
                  <a:gd name="T69"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04">
                    <a:moveTo>
                      <a:pt x="105" y="404"/>
                    </a:moveTo>
                    <a:cubicBezTo>
                      <a:pt x="105" y="390"/>
                      <a:pt x="105" y="390"/>
                      <a:pt x="105" y="390"/>
                    </a:cubicBezTo>
                    <a:cubicBezTo>
                      <a:pt x="105" y="390"/>
                      <a:pt x="83" y="388"/>
                      <a:pt x="69" y="362"/>
                    </a:cubicBezTo>
                    <a:cubicBezTo>
                      <a:pt x="4" y="221"/>
                      <a:pt x="4" y="221"/>
                      <a:pt x="4" y="221"/>
                    </a:cubicBezTo>
                    <a:cubicBezTo>
                      <a:pt x="4" y="221"/>
                      <a:pt x="0" y="213"/>
                      <a:pt x="0" y="208"/>
                    </a:cubicBezTo>
                    <a:cubicBezTo>
                      <a:pt x="0" y="208"/>
                      <a:pt x="0" y="193"/>
                      <a:pt x="14" y="186"/>
                    </a:cubicBezTo>
                    <a:cubicBezTo>
                      <a:pt x="14" y="186"/>
                      <a:pt x="27" y="182"/>
                      <a:pt x="36" y="192"/>
                    </a:cubicBezTo>
                    <a:cubicBezTo>
                      <a:pt x="36" y="192"/>
                      <a:pt x="43" y="197"/>
                      <a:pt x="49" y="212"/>
                    </a:cubicBezTo>
                    <a:cubicBezTo>
                      <a:pt x="64" y="240"/>
                      <a:pt x="64" y="240"/>
                      <a:pt x="64" y="240"/>
                    </a:cubicBezTo>
                    <a:cubicBezTo>
                      <a:pt x="71" y="251"/>
                      <a:pt x="71" y="251"/>
                      <a:pt x="71" y="251"/>
                    </a:cubicBezTo>
                    <a:cubicBezTo>
                      <a:pt x="71" y="136"/>
                      <a:pt x="71" y="136"/>
                      <a:pt x="71" y="136"/>
                    </a:cubicBezTo>
                    <a:cubicBezTo>
                      <a:pt x="71" y="27"/>
                      <a:pt x="71" y="27"/>
                      <a:pt x="71" y="27"/>
                    </a:cubicBezTo>
                    <a:cubicBezTo>
                      <a:pt x="71" y="27"/>
                      <a:pt x="75" y="9"/>
                      <a:pt x="86" y="5"/>
                    </a:cubicBezTo>
                    <a:cubicBezTo>
                      <a:pt x="86" y="5"/>
                      <a:pt x="100" y="0"/>
                      <a:pt x="107" y="8"/>
                    </a:cubicBezTo>
                    <a:cubicBezTo>
                      <a:pt x="107" y="8"/>
                      <a:pt x="117" y="15"/>
                      <a:pt x="117" y="28"/>
                    </a:cubicBezTo>
                    <a:cubicBezTo>
                      <a:pt x="117" y="97"/>
                      <a:pt x="117" y="97"/>
                      <a:pt x="117" y="97"/>
                    </a:cubicBezTo>
                    <a:cubicBezTo>
                      <a:pt x="116" y="229"/>
                      <a:pt x="116" y="229"/>
                      <a:pt x="116" y="229"/>
                    </a:cubicBezTo>
                    <a:cubicBezTo>
                      <a:pt x="116" y="229"/>
                      <a:pt x="117" y="181"/>
                      <a:pt x="120" y="173"/>
                    </a:cubicBezTo>
                    <a:cubicBezTo>
                      <a:pt x="120" y="173"/>
                      <a:pt x="128" y="154"/>
                      <a:pt x="143" y="156"/>
                    </a:cubicBezTo>
                    <a:cubicBezTo>
                      <a:pt x="143" y="156"/>
                      <a:pt x="159" y="155"/>
                      <a:pt x="166" y="171"/>
                    </a:cubicBezTo>
                    <a:cubicBezTo>
                      <a:pt x="166" y="171"/>
                      <a:pt x="172" y="179"/>
                      <a:pt x="169" y="204"/>
                    </a:cubicBezTo>
                    <a:cubicBezTo>
                      <a:pt x="169" y="229"/>
                      <a:pt x="169" y="229"/>
                      <a:pt x="169" y="229"/>
                    </a:cubicBezTo>
                    <a:cubicBezTo>
                      <a:pt x="169" y="229"/>
                      <a:pt x="169" y="187"/>
                      <a:pt x="171" y="183"/>
                    </a:cubicBezTo>
                    <a:cubicBezTo>
                      <a:pt x="173" y="180"/>
                      <a:pt x="176" y="168"/>
                      <a:pt x="193" y="167"/>
                    </a:cubicBezTo>
                    <a:cubicBezTo>
                      <a:pt x="193" y="167"/>
                      <a:pt x="208" y="168"/>
                      <a:pt x="214" y="183"/>
                    </a:cubicBezTo>
                    <a:cubicBezTo>
                      <a:pt x="214" y="183"/>
                      <a:pt x="216" y="184"/>
                      <a:pt x="216" y="197"/>
                    </a:cubicBezTo>
                    <a:cubicBezTo>
                      <a:pt x="216" y="225"/>
                      <a:pt x="216" y="225"/>
                      <a:pt x="216" y="225"/>
                    </a:cubicBezTo>
                    <a:cubicBezTo>
                      <a:pt x="216" y="225"/>
                      <a:pt x="215" y="197"/>
                      <a:pt x="217" y="195"/>
                    </a:cubicBezTo>
                    <a:cubicBezTo>
                      <a:pt x="217" y="195"/>
                      <a:pt x="223" y="180"/>
                      <a:pt x="233" y="180"/>
                    </a:cubicBezTo>
                    <a:cubicBezTo>
                      <a:pt x="233" y="180"/>
                      <a:pt x="245" y="176"/>
                      <a:pt x="252" y="187"/>
                    </a:cubicBezTo>
                    <a:cubicBezTo>
                      <a:pt x="252" y="187"/>
                      <a:pt x="259" y="192"/>
                      <a:pt x="258" y="209"/>
                    </a:cubicBezTo>
                    <a:cubicBezTo>
                      <a:pt x="255" y="291"/>
                      <a:pt x="255" y="291"/>
                      <a:pt x="255" y="291"/>
                    </a:cubicBezTo>
                    <a:cubicBezTo>
                      <a:pt x="255" y="291"/>
                      <a:pt x="250" y="360"/>
                      <a:pt x="222" y="389"/>
                    </a:cubicBezTo>
                    <a:cubicBezTo>
                      <a:pt x="222" y="404"/>
                      <a:pt x="222" y="404"/>
                      <a:pt x="222" y="404"/>
                    </a:cubicBezTo>
                    <a:lnTo>
                      <a:pt x="105" y="404"/>
                    </a:lnTo>
                    <a:close/>
                  </a:path>
                </a:pathLst>
              </a:custGeom>
              <a:solidFill>
                <a:srgbClr val="DFB1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82"/>
              <p:cNvSpPr>
                <a:spLocks/>
              </p:cNvSpPr>
              <p:nvPr/>
            </p:nvSpPr>
            <p:spPr bwMode="auto">
              <a:xfrm>
                <a:off x="3146" y="1208"/>
                <a:ext cx="197" cy="287"/>
              </a:xfrm>
              <a:custGeom>
                <a:avLst/>
                <a:gdLst>
                  <a:gd name="T0" fmla="*/ 16 w 35"/>
                  <a:gd name="T1" fmla="*/ 4 h 51"/>
                  <a:gd name="T2" fmla="*/ 3 w 35"/>
                  <a:gd name="T3" fmla="*/ 9 h 51"/>
                  <a:gd name="T4" fmla="*/ 4 w 35"/>
                  <a:gd name="T5" fmla="*/ 21 h 51"/>
                  <a:gd name="T6" fmla="*/ 17 w 35"/>
                  <a:gd name="T7" fmla="*/ 48 h 51"/>
                  <a:gd name="T8" fmla="*/ 27 w 35"/>
                  <a:gd name="T9" fmla="*/ 47 h 51"/>
                  <a:gd name="T10" fmla="*/ 34 w 35"/>
                  <a:gd name="T11" fmla="*/ 36 h 51"/>
                  <a:gd name="T12" fmla="*/ 29 w 35"/>
                  <a:gd name="T13" fmla="*/ 22 h 51"/>
                  <a:gd name="T14" fmla="*/ 16 w 35"/>
                  <a:gd name="T15" fmla="*/ 4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16" y="4"/>
                    </a:moveTo>
                    <a:cubicBezTo>
                      <a:pt x="16" y="4"/>
                      <a:pt x="7" y="0"/>
                      <a:pt x="3" y="9"/>
                    </a:cubicBezTo>
                    <a:cubicBezTo>
                      <a:pt x="3" y="9"/>
                      <a:pt x="0" y="14"/>
                      <a:pt x="4" y="21"/>
                    </a:cubicBezTo>
                    <a:cubicBezTo>
                      <a:pt x="17" y="48"/>
                      <a:pt x="17" y="48"/>
                      <a:pt x="17" y="48"/>
                    </a:cubicBezTo>
                    <a:cubicBezTo>
                      <a:pt x="17" y="48"/>
                      <a:pt x="21" y="51"/>
                      <a:pt x="27" y="47"/>
                    </a:cubicBezTo>
                    <a:cubicBezTo>
                      <a:pt x="27" y="47"/>
                      <a:pt x="34" y="43"/>
                      <a:pt x="34" y="36"/>
                    </a:cubicBezTo>
                    <a:cubicBezTo>
                      <a:pt x="34" y="36"/>
                      <a:pt x="35" y="31"/>
                      <a:pt x="29" y="22"/>
                    </a:cubicBezTo>
                    <a:cubicBezTo>
                      <a:pt x="29" y="22"/>
                      <a:pt x="20" y="6"/>
                      <a:pt x="16" y="4"/>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83"/>
              <p:cNvSpPr>
                <a:spLocks/>
              </p:cNvSpPr>
              <p:nvPr/>
            </p:nvSpPr>
            <p:spPr bwMode="auto">
              <a:xfrm>
                <a:off x="3654" y="2724"/>
                <a:ext cx="750" cy="1443"/>
              </a:xfrm>
              <a:custGeom>
                <a:avLst/>
                <a:gdLst>
                  <a:gd name="T0" fmla="*/ 0 w 750"/>
                  <a:gd name="T1" fmla="*/ 1443 h 1443"/>
                  <a:gd name="T2" fmla="*/ 750 w 750"/>
                  <a:gd name="T3" fmla="*/ 1443 h 1443"/>
                  <a:gd name="T4" fmla="*/ 750 w 750"/>
                  <a:gd name="T5" fmla="*/ 0 h 1443"/>
                  <a:gd name="T6" fmla="*/ 406 w 750"/>
                  <a:gd name="T7" fmla="*/ 0 h 1443"/>
                  <a:gd name="T8" fmla="*/ 5 w 750"/>
                  <a:gd name="T9" fmla="*/ 0 h 1443"/>
                  <a:gd name="T10" fmla="*/ 0 w 750"/>
                  <a:gd name="T11" fmla="*/ 0 h 1443"/>
                  <a:gd name="T12" fmla="*/ 0 w 750"/>
                  <a:gd name="T13" fmla="*/ 1443 h 1443"/>
                </a:gdLst>
                <a:ahLst/>
                <a:cxnLst>
                  <a:cxn ang="0">
                    <a:pos x="T0" y="T1"/>
                  </a:cxn>
                  <a:cxn ang="0">
                    <a:pos x="T2" y="T3"/>
                  </a:cxn>
                  <a:cxn ang="0">
                    <a:pos x="T4" y="T5"/>
                  </a:cxn>
                  <a:cxn ang="0">
                    <a:pos x="T6" y="T7"/>
                  </a:cxn>
                  <a:cxn ang="0">
                    <a:pos x="T8" y="T9"/>
                  </a:cxn>
                  <a:cxn ang="0">
                    <a:pos x="T10" y="T11"/>
                  </a:cxn>
                  <a:cxn ang="0">
                    <a:pos x="T12" y="T13"/>
                  </a:cxn>
                </a:cxnLst>
                <a:rect l="0" t="0" r="r" b="b"/>
                <a:pathLst>
                  <a:path w="750" h="1443">
                    <a:moveTo>
                      <a:pt x="0" y="1443"/>
                    </a:moveTo>
                    <a:lnTo>
                      <a:pt x="750" y="1443"/>
                    </a:lnTo>
                    <a:lnTo>
                      <a:pt x="750" y="0"/>
                    </a:lnTo>
                    <a:lnTo>
                      <a:pt x="406" y="0"/>
                    </a:lnTo>
                    <a:lnTo>
                      <a:pt x="5" y="0"/>
                    </a:lnTo>
                    <a:lnTo>
                      <a:pt x="0" y="0"/>
                    </a:lnTo>
                    <a:lnTo>
                      <a:pt x="0" y="1443"/>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84"/>
              <p:cNvSpPr>
                <a:spLocks/>
              </p:cNvSpPr>
              <p:nvPr/>
            </p:nvSpPr>
            <p:spPr bwMode="auto">
              <a:xfrm>
                <a:off x="3654" y="2724"/>
                <a:ext cx="406" cy="1443"/>
              </a:xfrm>
              <a:custGeom>
                <a:avLst/>
                <a:gdLst>
                  <a:gd name="T0" fmla="*/ 0 w 406"/>
                  <a:gd name="T1" fmla="*/ 1443 h 1443"/>
                  <a:gd name="T2" fmla="*/ 400 w 406"/>
                  <a:gd name="T3" fmla="*/ 1443 h 1443"/>
                  <a:gd name="T4" fmla="*/ 406 w 406"/>
                  <a:gd name="T5" fmla="*/ 0 h 1443"/>
                  <a:gd name="T6" fmla="*/ 5 w 406"/>
                  <a:gd name="T7" fmla="*/ 0 h 1443"/>
                  <a:gd name="T8" fmla="*/ 0 w 406"/>
                  <a:gd name="T9" fmla="*/ 1443 h 1443"/>
                </a:gdLst>
                <a:ahLst/>
                <a:cxnLst>
                  <a:cxn ang="0">
                    <a:pos x="T0" y="T1"/>
                  </a:cxn>
                  <a:cxn ang="0">
                    <a:pos x="T2" y="T3"/>
                  </a:cxn>
                  <a:cxn ang="0">
                    <a:pos x="T4" y="T5"/>
                  </a:cxn>
                  <a:cxn ang="0">
                    <a:pos x="T6" y="T7"/>
                  </a:cxn>
                  <a:cxn ang="0">
                    <a:pos x="T8" y="T9"/>
                  </a:cxn>
                </a:cxnLst>
                <a:rect l="0" t="0" r="r" b="b"/>
                <a:pathLst>
                  <a:path w="406" h="1443">
                    <a:moveTo>
                      <a:pt x="0" y="1443"/>
                    </a:moveTo>
                    <a:lnTo>
                      <a:pt x="400" y="1443"/>
                    </a:lnTo>
                    <a:lnTo>
                      <a:pt x="406" y="0"/>
                    </a:lnTo>
                    <a:lnTo>
                      <a:pt x="5" y="0"/>
                    </a:lnTo>
                    <a:lnTo>
                      <a:pt x="0" y="1443"/>
                    </a:lnTo>
                    <a:close/>
                  </a:path>
                </a:pathLst>
              </a:custGeom>
              <a:solidFill>
                <a:srgbClr val="141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86"/>
              <p:cNvSpPr>
                <a:spLocks/>
              </p:cNvSpPr>
              <p:nvPr/>
            </p:nvSpPr>
            <p:spPr bwMode="auto">
              <a:xfrm>
                <a:off x="3563" y="220"/>
                <a:ext cx="158" cy="169"/>
              </a:xfrm>
              <a:custGeom>
                <a:avLst/>
                <a:gdLst>
                  <a:gd name="T0" fmla="*/ 14 w 28"/>
                  <a:gd name="T1" fmla="*/ 30 h 30"/>
                  <a:gd name="T2" fmla="*/ 14 w 28"/>
                  <a:gd name="T3" fmla="*/ 30 h 30"/>
                  <a:gd name="T4" fmla="*/ 0 w 28"/>
                  <a:gd name="T5" fmla="*/ 16 h 30"/>
                  <a:gd name="T6" fmla="*/ 0 w 28"/>
                  <a:gd name="T7" fmla="*/ 14 h 30"/>
                  <a:gd name="T8" fmla="*/ 14 w 28"/>
                  <a:gd name="T9" fmla="*/ 0 h 30"/>
                  <a:gd name="T10" fmla="*/ 14 w 28"/>
                  <a:gd name="T11" fmla="*/ 0 h 30"/>
                  <a:gd name="T12" fmla="*/ 28 w 28"/>
                  <a:gd name="T13" fmla="*/ 14 h 30"/>
                  <a:gd name="T14" fmla="*/ 28 w 28"/>
                  <a:gd name="T15" fmla="*/ 16 h 30"/>
                  <a:gd name="T16" fmla="*/ 14 w 28"/>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0">
                    <a:moveTo>
                      <a:pt x="14" y="30"/>
                    </a:moveTo>
                    <a:cubicBezTo>
                      <a:pt x="14" y="30"/>
                      <a:pt x="14" y="30"/>
                      <a:pt x="14" y="30"/>
                    </a:cubicBezTo>
                    <a:cubicBezTo>
                      <a:pt x="6" y="30"/>
                      <a:pt x="0" y="23"/>
                      <a:pt x="0" y="16"/>
                    </a:cubicBezTo>
                    <a:cubicBezTo>
                      <a:pt x="0" y="14"/>
                      <a:pt x="0" y="14"/>
                      <a:pt x="0" y="14"/>
                    </a:cubicBezTo>
                    <a:cubicBezTo>
                      <a:pt x="0" y="6"/>
                      <a:pt x="6" y="0"/>
                      <a:pt x="14" y="0"/>
                    </a:cubicBezTo>
                    <a:cubicBezTo>
                      <a:pt x="14" y="0"/>
                      <a:pt x="14" y="0"/>
                      <a:pt x="14" y="0"/>
                    </a:cubicBezTo>
                    <a:cubicBezTo>
                      <a:pt x="21" y="0"/>
                      <a:pt x="28" y="6"/>
                      <a:pt x="28" y="14"/>
                    </a:cubicBezTo>
                    <a:cubicBezTo>
                      <a:pt x="28" y="16"/>
                      <a:pt x="28" y="16"/>
                      <a:pt x="28" y="16"/>
                    </a:cubicBezTo>
                    <a:cubicBezTo>
                      <a:pt x="28" y="23"/>
                      <a:pt x="21" y="30"/>
                      <a:pt x="14" y="30"/>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ounded Rectangle 9"/>
            <p:cNvSpPr/>
            <p:nvPr/>
          </p:nvSpPr>
          <p:spPr>
            <a:xfrm>
              <a:off x="3122443" y="5902307"/>
              <a:ext cx="561037" cy="2100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00529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135188" y="1989138"/>
            <a:ext cx="3644287" cy="584775"/>
          </a:xfrm>
          <a:prstGeom prst="rect">
            <a:avLst/>
          </a:prstGeom>
          <a:noFill/>
        </p:spPr>
        <p:txBody>
          <a:bodyPr wrap="square" rtlCol="0">
            <a:spAutoFit/>
          </a:bodyPr>
          <a:lstStyle/>
          <a:p>
            <a:r>
              <a:rPr lang="id-ID" sz="3200" dirty="0" smtClean="0">
                <a:solidFill>
                  <a:schemeClr val="accent2"/>
                </a:solidFill>
                <a:latin typeface="+mj-lt"/>
                <a:ea typeface="Open Sans" panose="020B0606030504020204" pitchFamily="34" charset="0"/>
                <a:cs typeface="Open Sans" panose="020B0606030504020204" pitchFamily="34" charset="0"/>
              </a:rPr>
              <a:t>Lisa Mandey</a:t>
            </a:r>
            <a:endParaRPr lang="en-US" sz="3200" dirty="0">
              <a:solidFill>
                <a:schemeClr val="accent2"/>
              </a:solidFill>
              <a:latin typeface="+mj-lt"/>
              <a:ea typeface="Open Sans" panose="020B0606030504020204" pitchFamily="34" charset="0"/>
              <a:cs typeface="Open Sans" panose="020B0606030504020204" pitchFamily="34" charset="0"/>
            </a:endParaRPr>
          </a:p>
        </p:txBody>
      </p:sp>
      <p:sp>
        <p:nvSpPr>
          <p:cNvPr id="9" name="TextBox 8"/>
          <p:cNvSpPr txBox="1"/>
          <p:nvPr/>
        </p:nvSpPr>
        <p:spPr>
          <a:xfrm>
            <a:off x="2146909" y="2466473"/>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10" name="TextBox 9"/>
          <p:cNvSpPr txBox="1"/>
          <p:nvPr/>
        </p:nvSpPr>
        <p:spPr>
          <a:xfrm>
            <a:off x="4462248" y="3267118"/>
            <a:ext cx="4078659" cy="2267031"/>
          </a:xfrm>
          <a:prstGeom prst="rect">
            <a:avLst/>
          </a:prstGeom>
          <a:noFill/>
        </p:spPr>
        <p:txBody>
          <a:bodyPr wrap="square" rtlCol="0">
            <a:spAutoFit/>
          </a:bodyPr>
          <a:lstStyle/>
          <a:p>
            <a:pPr>
              <a:lnSpc>
                <a:spcPct val="150000"/>
              </a:lnSpc>
            </a:pPr>
            <a:r>
              <a:rPr lang="id-ID" sz="1600" dirty="0" smtClean="0">
                <a:solidFill>
                  <a:schemeClr val="bg2">
                    <a:lumMod val="50000"/>
                  </a:schemeClr>
                </a:solidFill>
                <a:ea typeface="Open Sans" panose="020B0606030504020204" pitchFamily="34" charset="0"/>
                <a:cs typeface="Open Sans" panose="020B0606030504020204" pitchFamily="34" charset="0"/>
              </a:rPr>
              <a:t>In this guide, we cover what it rakes to build a comprehensive retargeting strategy that drives results at every stage of the marketing funnel</a:t>
            </a:r>
            <a:r>
              <a:rPr lang="en-US" sz="1600" dirty="0" smtClean="0">
                <a:solidFill>
                  <a:schemeClr val="bg2">
                    <a:lumMod val="50000"/>
                  </a:schemeClr>
                </a:solidFill>
                <a:ea typeface="Open Sans" panose="020B0606030504020204" pitchFamily="34" charset="0"/>
                <a:cs typeface="Open Sans" panose="020B0606030504020204" pitchFamily="34" charset="0"/>
              </a:rPr>
              <a:t> </a:t>
            </a:r>
            <a:r>
              <a:rPr lang="id-ID" sz="1600" dirty="0">
                <a:solidFill>
                  <a:schemeClr val="bg2">
                    <a:lumMod val="50000"/>
                  </a:schemeClr>
                </a:solidFill>
                <a:ea typeface="Open Sans" panose="020B0606030504020204" pitchFamily="34" charset="0"/>
                <a:cs typeface="Open Sans" panose="020B0606030504020204" pitchFamily="34" charset="0"/>
              </a:rPr>
              <a:t> retargeting strategy that drives results at every stage of the </a:t>
            </a:r>
            <a:r>
              <a:rPr lang="id-ID" sz="1600" dirty="0" smtClean="0">
                <a:solidFill>
                  <a:schemeClr val="bg2">
                    <a:lumMod val="50000"/>
                  </a:schemeClr>
                </a:solidFill>
                <a:ea typeface="Open Sans" panose="020B0606030504020204" pitchFamily="34" charset="0"/>
                <a:cs typeface="Open Sans" panose="020B0606030504020204" pitchFamily="34" charset="0"/>
              </a:rPr>
              <a:t>marketin</a:t>
            </a:r>
            <a:r>
              <a:rPr lang="en-US" sz="1600" dirty="0" smtClean="0">
                <a:solidFill>
                  <a:schemeClr val="bg2">
                    <a:lumMod val="50000"/>
                  </a:schemeClr>
                </a:solidFill>
                <a:ea typeface="Open Sans" panose="020B0606030504020204" pitchFamily="34" charset="0"/>
                <a:cs typeface="Open Sans" panose="020B0606030504020204" pitchFamily="34" charset="0"/>
              </a:rPr>
              <a:t>g</a:t>
            </a:r>
            <a:r>
              <a:rPr lang="id-ID" sz="1600" dirty="0" smtClean="0">
                <a:solidFill>
                  <a:schemeClr val="bg2">
                    <a:lumMod val="50000"/>
                  </a:schemeClr>
                </a:solidFill>
                <a:ea typeface="Open Sans" panose="020B0606030504020204" pitchFamily="34" charset="0"/>
                <a:cs typeface="Open Sans" panose="020B0606030504020204" pitchFamily="34" charset="0"/>
              </a:rPr>
              <a:t>.</a:t>
            </a:r>
            <a:endParaRPr lang="en-US" sz="1600" dirty="0">
              <a:solidFill>
                <a:schemeClr val="bg2">
                  <a:lumMod val="50000"/>
                </a:schemeClr>
              </a:solidFill>
              <a:ea typeface="Open Sans" panose="020B0606030504020204" pitchFamily="34" charset="0"/>
              <a:cs typeface="Open Sans" panose="020B0606030504020204" pitchFamily="34" charset="0"/>
            </a:endParaRPr>
          </a:p>
        </p:txBody>
      </p:sp>
      <p:cxnSp>
        <p:nvCxnSpPr>
          <p:cNvPr id="17" name="Straight Connector 1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rot="16200000">
            <a:off x="119527" y="2289256"/>
            <a:ext cx="1945438"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grpSp>
        <p:nvGrpSpPr>
          <p:cNvPr id="14" name="Group 13"/>
          <p:cNvGrpSpPr/>
          <p:nvPr/>
        </p:nvGrpSpPr>
        <p:grpSpPr>
          <a:xfrm rot="16200000">
            <a:off x="9166166" y="2137347"/>
            <a:ext cx="2224941" cy="2363053"/>
            <a:chOff x="4382293" y="4303693"/>
            <a:chExt cx="4773430" cy="1607643"/>
          </a:xfrm>
        </p:grpSpPr>
        <p:sp>
          <p:nvSpPr>
            <p:cNvPr id="15" name="Rectangle 14"/>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ounded Rectangle 20"/>
          <p:cNvSpPr/>
          <p:nvPr/>
        </p:nvSpPr>
        <p:spPr>
          <a:xfrm>
            <a:off x="2135188" y="3429000"/>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20</a:t>
            </a:fld>
            <a:endParaRPr lang="en-US" dirty="0"/>
          </a:p>
        </p:txBody>
      </p:sp>
      <p:grpSp>
        <p:nvGrpSpPr>
          <p:cNvPr id="2" name="Group 1"/>
          <p:cNvGrpSpPr/>
          <p:nvPr/>
        </p:nvGrpSpPr>
        <p:grpSpPr>
          <a:xfrm rot="16200000">
            <a:off x="8354750" y="2273527"/>
            <a:ext cx="3946407" cy="2569190"/>
            <a:chOff x="4550140" y="4295822"/>
            <a:chExt cx="3946407" cy="2569190"/>
          </a:xfrm>
        </p:grpSpPr>
        <p:sp>
          <p:nvSpPr>
            <p:cNvPr id="22" name="Rectangle 21"/>
            <p:cNvSpPr/>
            <p:nvPr/>
          </p:nvSpPr>
          <p:spPr>
            <a:xfrm>
              <a:off x="4550140"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23" name="Rectangle 22"/>
            <p:cNvSpPr/>
            <p:nvPr/>
          </p:nvSpPr>
          <p:spPr>
            <a:xfrm>
              <a:off x="4550140" y="5072585"/>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24" name="Rectangle 23"/>
            <p:cNvSpPr/>
            <p:nvPr/>
          </p:nvSpPr>
          <p:spPr>
            <a:xfrm>
              <a:off x="4574184" y="5733701"/>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25" name="Rectangle 24"/>
            <p:cNvSpPr/>
            <p:nvPr/>
          </p:nvSpPr>
          <p:spPr>
            <a:xfrm>
              <a:off x="4574184" y="6403346"/>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26" name="Rectangle 25"/>
            <p:cNvSpPr/>
            <p:nvPr/>
          </p:nvSpPr>
          <p:spPr>
            <a:xfrm>
              <a:off x="7149841" y="4338958"/>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7" name="Rectangle 26"/>
            <p:cNvSpPr/>
            <p:nvPr/>
          </p:nvSpPr>
          <p:spPr>
            <a:xfrm>
              <a:off x="7844552" y="504353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8" name="Rectangle 27"/>
            <p:cNvSpPr/>
            <p:nvPr/>
          </p:nvSpPr>
          <p:spPr>
            <a:xfrm>
              <a:off x="7439232" y="570309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9" name="Rectangle 28"/>
            <p:cNvSpPr/>
            <p:nvPr/>
          </p:nvSpPr>
          <p:spPr>
            <a:xfrm>
              <a:off x="7978456" y="640334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grpSp>
    </p:spTree>
    <p:extLst>
      <p:ext uri="{BB962C8B-B14F-4D97-AF65-F5344CB8AC3E}">
        <p14:creationId xmlns:p14="http://schemas.microsoft.com/office/powerpoint/2010/main" val="30339123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097" y="3717758"/>
            <a:ext cx="4007704" cy="2261455"/>
          </a:xfrm>
        </p:spPr>
        <p:txBody>
          <a:bodyPr>
            <a:noAutofit/>
          </a:bodyPr>
          <a:lstStyle/>
          <a:p>
            <a:pPr marL="0" lvl="0" indent="0">
              <a:lnSpc>
                <a:spcPct val="150000"/>
              </a:lnSpc>
              <a:spcBef>
                <a:spcPts val="0"/>
              </a:spcBef>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r>
              <a:rPr lang="en-US" sz="2000" b="1" dirty="0" smtClean="0">
                <a:solidFill>
                  <a:schemeClr val="accent2"/>
                </a:solidFill>
                <a:latin typeface="+mj-lt"/>
                <a:ea typeface="Open Sans" panose="020B0606030504020204" pitchFamily="34" charset="0"/>
                <a:cs typeface="Open Sans" panose="020B0606030504020204" pitchFamily="34" charset="0"/>
              </a:rPr>
              <a:t> </a:t>
            </a:r>
          </a:p>
          <a:p>
            <a:pPr marL="0" indent="0">
              <a:lnSpc>
                <a:spcPct val="150000"/>
              </a:lnSpc>
              <a:spcBef>
                <a:spcPts val="0"/>
              </a:spcBef>
              <a:buNone/>
            </a:pPr>
            <a:r>
              <a:rPr lang="en-US" sz="1600" dirty="0">
                <a:solidFill>
                  <a:schemeClr val="accent3"/>
                </a:solidFill>
                <a:ea typeface="Open Sans" panose="020B0606030504020204" pitchFamily="34" charset="0"/>
                <a:cs typeface="Open Sans" panose="020B0606030504020204" pitchFamily="34" charset="0"/>
              </a:rPr>
              <a:t>Account Manager </a:t>
            </a:r>
            <a:endParaRPr lang="en-US" sz="1600" dirty="0" smtClean="0">
              <a:solidFill>
                <a:schemeClr val="accent2"/>
              </a:solidFill>
              <a:latin typeface="+mj-lt"/>
              <a:ea typeface="Open Sans" panose="020B0606030504020204" pitchFamily="34" charset="0"/>
              <a:cs typeface="Open Sans" panose="020B0606030504020204" pitchFamily="34" charset="0"/>
            </a:endParaRPr>
          </a:p>
          <a:p>
            <a:pPr marL="0" lvl="0" indent="0">
              <a:lnSpc>
                <a:spcPct val="150000"/>
              </a:lnSpc>
              <a:spcBef>
                <a:spcPts val="0"/>
              </a:spcBef>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a:t>
            </a:r>
            <a:r>
              <a:rPr lang="en" sz="1600" dirty="0">
                <a:solidFill>
                  <a:schemeClr val="tx1">
                    <a:lumMod val="50000"/>
                    <a:lumOff val="50000"/>
                  </a:schemeClr>
                </a:solidFill>
                <a:ea typeface="Open Sans" panose="020B0606030504020204" pitchFamily="34" charset="0"/>
                <a:cs typeface="Open Sans" panose="020B0606030504020204" pitchFamily="34" charset="0"/>
              </a:rPr>
              <a:t>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a:t>
            </a:r>
            <a:r>
              <a:rPr lang="en" sz="1600" dirty="0">
                <a:solidFill>
                  <a:schemeClr val="tx1">
                    <a:lumMod val="50000"/>
                    <a:lumOff val="50000"/>
                  </a:schemeClr>
                </a:solidFill>
                <a:ea typeface="Open Sans" panose="020B0606030504020204" pitchFamily="34" charset="0"/>
                <a:cs typeface="Open Sans" panose="020B0606030504020204" pitchFamily="34" charset="0"/>
              </a:rPr>
              <a:t>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Content Placeholder 2"/>
          <p:cNvSpPr txBox="1">
            <a:spLocks/>
          </p:cNvSpPr>
          <p:nvPr/>
        </p:nvSpPr>
        <p:spPr>
          <a:xfrm>
            <a:off x="2135187" y="3706568"/>
            <a:ext cx="4171827" cy="205825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525556"/>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25556"/>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25556"/>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endParaRPr lang="en-US" sz="2000" b="1" dirty="0" smtClean="0">
              <a:solidFill>
                <a:schemeClr val="accent2"/>
              </a:solidFill>
              <a:latin typeface="+mj-lt"/>
              <a:ea typeface="Open Sans" panose="020B0606030504020204" pitchFamily="34" charset="0"/>
              <a:cs typeface="Open Sans" panose="020B0606030504020204" pitchFamily="34" charset="0"/>
            </a:endParaRPr>
          </a:p>
          <a:p>
            <a:pPr marL="0" indent="0">
              <a:lnSpc>
                <a:spcPct val="150000"/>
              </a:lnSpc>
              <a:spcBef>
                <a:spcPts val="0"/>
              </a:spcBef>
              <a:buFont typeface="Arial" panose="020B0604020202020204" pitchFamily="34" charset="0"/>
              <a:buNone/>
            </a:pPr>
            <a:r>
              <a:rPr lang="en-US" sz="1600" dirty="0" smtClean="0">
                <a:solidFill>
                  <a:schemeClr val="accent3"/>
                </a:solidFill>
                <a:ea typeface="Open Sans" panose="020B0606030504020204" pitchFamily="34" charset="0"/>
                <a:cs typeface="Open Sans" panose="020B0606030504020204" pitchFamily="34" charset="0"/>
              </a:rPr>
              <a:t>Media Manager </a:t>
            </a:r>
          </a:p>
          <a:p>
            <a:pPr marL="0" indent="0">
              <a:lnSpc>
                <a:spcPct val="150000"/>
              </a:lnSpc>
              <a:spcBef>
                <a:spcPts val="0"/>
              </a:spcBef>
              <a:buFont typeface="Arial" panose="020B0604020202020204" pitchFamily="34" charset="0"/>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served as content strategist for 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6" name="Rounded Rectangle 5"/>
          <p:cNvSpPr/>
          <p:nvPr/>
        </p:nvSpPr>
        <p:spPr>
          <a:xfrm>
            <a:off x="2195570"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965096"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21</a:t>
            </a:fld>
            <a:endParaRPr lang="en-US" dirty="0"/>
          </a:p>
        </p:txBody>
      </p:sp>
    </p:spTree>
    <p:extLst>
      <p:ext uri="{BB962C8B-B14F-4D97-AF65-F5344CB8AC3E}">
        <p14:creationId xmlns:p14="http://schemas.microsoft.com/office/powerpoint/2010/main" val="344581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decel="5000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7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75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decel="5000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75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2" dur="750" fill="hold"/>
                                        <p:tgtEl>
                                          <p:spTgt spid="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decel="50000"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75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6" dur="750" fill="hold"/>
                                        <p:tgtEl>
                                          <p:spTgt spid="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decel="50000"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75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0" dur="75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0"/>
            <a:ext cx="9361488" cy="5041900"/>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70647" y="1271264"/>
            <a:ext cx="2083416" cy="830997"/>
          </a:xfrm>
          <a:prstGeom prst="rect">
            <a:avLst/>
          </a:prstGeom>
        </p:spPr>
        <p:txBody>
          <a:bodyPr wrap="square">
            <a:spAutoFit/>
          </a:bodyPr>
          <a:lstStyle/>
          <a:p>
            <a:r>
              <a:rPr lang="en-US" sz="2400" dirty="0" smtClean="0">
                <a:solidFill>
                  <a:schemeClr val="accent2"/>
                </a:solidFill>
                <a:latin typeface="+mj-lt"/>
              </a:rPr>
              <a:t>Strategy &amp; </a:t>
            </a:r>
            <a:r>
              <a:rPr lang="en-US" sz="2400" dirty="0">
                <a:solidFill>
                  <a:schemeClr val="accent2"/>
                </a:solidFill>
                <a:latin typeface="+mj-lt"/>
              </a:rPr>
              <a:t>Research</a:t>
            </a:r>
          </a:p>
        </p:txBody>
      </p:sp>
      <p:sp>
        <p:nvSpPr>
          <p:cNvPr id="13" name="Rectangle 12"/>
          <p:cNvSpPr/>
          <p:nvPr/>
        </p:nvSpPr>
        <p:spPr>
          <a:xfrm>
            <a:off x="5595176" y="966426"/>
            <a:ext cx="614271" cy="1323439"/>
          </a:xfrm>
          <a:prstGeom prst="rect">
            <a:avLst/>
          </a:prstGeom>
        </p:spPr>
        <p:txBody>
          <a:bodyPr wrap="none">
            <a:spAutoFit/>
          </a:bodyPr>
          <a:lstStyle/>
          <a:p>
            <a:r>
              <a:rPr lang="en-US" sz="8000" dirty="0" smtClean="0">
                <a:solidFill>
                  <a:schemeClr val="accent3"/>
                </a:solidFill>
                <a:latin typeface="+mj-lt"/>
              </a:rPr>
              <a:t>1</a:t>
            </a:r>
            <a:endParaRPr lang="en-US" sz="8000" dirty="0">
              <a:solidFill>
                <a:schemeClr val="accent3"/>
              </a:solidFill>
              <a:latin typeface="+mj-lt"/>
            </a:endParaRPr>
          </a:p>
        </p:txBody>
      </p:sp>
      <p:sp>
        <p:nvSpPr>
          <p:cNvPr id="14" name="Rectangle 13"/>
          <p:cNvSpPr/>
          <p:nvPr/>
        </p:nvSpPr>
        <p:spPr>
          <a:xfrm>
            <a:off x="10491787" y="966426"/>
            <a:ext cx="808235" cy="1323439"/>
          </a:xfrm>
          <a:prstGeom prst="rect">
            <a:avLst/>
          </a:prstGeom>
        </p:spPr>
        <p:txBody>
          <a:bodyPr wrap="none">
            <a:spAutoFit/>
          </a:bodyPr>
          <a:lstStyle/>
          <a:p>
            <a:r>
              <a:rPr lang="en-US" sz="8000" dirty="0" smtClean="0">
                <a:solidFill>
                  <a:schemeClr val="accent3"/>
                </a:solidFill>
                <a:latin typeface="+mj-lt"/>
              </a:rPr>
              <a:t>2</a:t>
            </a:r>
            <a:endParaRPr lang="en-US" sz="8000" dirty="0">
              <a:solidFill>
                <a:schemeClr val="accent3"/>
              </a:solidFill>
              <a:latin typeface="+mj-lt"/>
            </a:endParaRPr>
          </a:p>
        </p:txBody>
      </p:sp>
      <p:sp>
        <p:nvSpPr>
          <p:cNvPr id="15" name="Rectangle 14"/>
          <p:cNvSpPr/>
          <p:nvPr/>
        </p:nvSpPr>
        <p:spPr>
          <a:xfrm>
            <a:off x="7476034" y="1271263"/>
            <a:ext cx="2083416" cy="830997"/>
          </a:xfrm>
          <a:prstGeom prst="rect">
            <a:avLst/>
          </a:prstGeom>
        </p:spPr>
        <p:txBody>
          <a:bodyPr wrap="square">
            <a:spAutoFit/>
          </a:bodyPr>
          <a:lstStyle/>
          <a:p>
            <a:r>
              <a:rPr lang="en-US" sz="2400" dirty="0">
                <a:solidFill>
                  <a:schemeClr val="accent2"/>
                </a:solidFill>
                <a:latin typeface="+mj-lt"/>
              </a:rPr>
              <a:t>Design &amp;</a:t>
            </a:r>
            <a:r>
              <a:rPr lang="en-US" sz="2400" dirty="0" smtClean="0">
                <a:solidFill>
                  <a:schemeClr val="accent2"/>
                </a:solidFill>
                <a:latin typeface="+mj-lt"/>
              </a:rPr>
              <a:t> </a:t>
            </a:r>
            <a:r>
              <a:rPr lang="en-US" sz="2400" dirty="0">
                <a:solidFill>
                  <a:schemeClr val="accent2"/>
                </a:solidFill>
                <a:latin typeface="+mj-lt"/>
              </a:rPr>
              <a:t>Content</a:t>
            </a:r>
          </a:p>
        </p:txBody>
      </p:sp>
      <p:sp>
        <p:nvSpPr>
          <p:cNvPr id="16" name="Rectangle 15"/>
          <p:cNvSpPr/>
          <p:nvPr/>
        </p:nvSpPr>
        <p:spPr>
          <a:xfrm>
            <a:off x="2547176"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Strategy, Research &amp; Insights Generation Services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Integrated Communications Planning &amp; Strategy</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Advanced Data </a:t>
            </a:r>
            <a:r>
              <a:rPr lang="en-US" sz="1600" dirty="0" smtClean="0">
                <a:solidFill>
                  <a:schemeClr val="tx1">
                    <a:lumMod val="50000"/>
                    <a:lumOff val="50000"/>
                  </a:schemeClr>
                </a:solidFill>
              </a:rPr>
              <a:t>Analytics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Consumer behavior tracking, research and </a:t>
            </a:r>
            <a:r>
              <a:rPr lang="en-US" sz="1600" dirty="0" smtClean="0">
                <a:solidFill>
                  <a:schemeClr val="tx1">
                    <a:lumMod val="50000"/>
                    <a:lumOff val="50000"/>
                  </a:schemeClr>
                </a:solidFill>
              </a:rPr>
              <a:t>interpretation</a:t>
            </a:r>
            <a:endParaRPr lang="en-US" sz="1600" dirty="0">
              <a:solidFill>
                <a:schemeClr val="tx1">
                  <a:lumMod val="50000"/>
                  <a:lumOff val="50000"/>
                </a:schemeClr>
              </a:solidFill>
            </a:endParaRPr>
          </a:p>
        </p:txBody>
      </p:sp>
      <p:sp>
        <p:nvSpPr>
          <p:cNvPr id="17" name="Rectangle 16"/>
          <p:cNvSpPr/>
          <p:nvPr/>
        </p:nvSpPr>
        <p:spPr>
          <a:xfrm>
            <a:off x="7476034"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Brand Promotions </a:t>
            </a:r>
            <a:r>
              <a:rPr lang="en-US" sz="1600" dirty="0" smtClean="0">
                <a:solidFill>
                  <a:schemeClr val="tx1">
                    <a:lumMod val="50000"/>
                    <a:lumOff val="50000"/>
                  </a:schemeClr>
                </a:solidFill>
              </a:rPr>
              <a:t>Development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Social Media </a:t>
            </a:r>
            <a:r>
              <a:rPr lang="en-US" sz="1600" dirty="0" smtClean="0">
                <a:solidFill>
                  <a:schemeClr val="tx1">
                    <a:lumMod val="50000"/>
                    <a:lumOff val="50000"/>
                  </a:schemeClr>
                </a:solidFill>
              </a:rPr>
              <a:t>Services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Multi-Channel Content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PR &amp; Advertorial Services – Strategy, Writing, </a:t>
            </a:r>
            <a:r>
              <a:rPr lang="en-US" sz="1600" dirty="0" smtClean="0">
                <a:solidFill>
                  <a:schemeClr val="tx1">
                    <a:lumMod val="50000"/>
                    <a:lumOff val="50000"/>
                  </a:schemeClr>
                </a:solidFill>
              </a:rPr>
              <a:t>Placing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SEO Content generation</a:t>
            </a:r>
          </a:p>
        </p:txBody>
      </p:sp>
      <p:sp>
        <p:nvSpPr>
          <p:cNvPr id="2" name="Slide Number Placeholder 1"/>
          <p:cNvSpPr>
            <a:spLocks noGrp="1"/>
          </p:cNvSpPr>
          <p:nvPr>
            <p:ph type="sldNum" sz="quarter" idx="12"/>
          </p:nvPr>
        </p:nvSpPr>
        <p:spPr/>
        <p:txBody>
          <a:bodyPr/>
          <a:lstStyle/>
          <a:p>
            <a:fld id="{EF4ACB41-94E5-4629-9639-BBC7D22E3BC4}" type="slidenum">
              <a:rPr lang="en-US" smtClean="0"/>
              <a:pPr/>
              <a:t>22</a:t>
            </a:fld>
            <a:endParaRPr lang="en-US" dirty="0"/>
          </a:p>
        </p:txBody>
      </p:sp>
    </p:spTree>
    <p:extLst>
      <p:ext uri="{BB962C8B-B14F-4D97-AF65-F5344CB8AC3E}">
        <p14:creationId xmlns:p14="http://schemas.microsoft.com/office/powerpoint/2010/main" val="100926025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1"/>
            <a:ext cx="9361488" cy="5041898"/>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17264" y="1185170"/>
            <a:ext cx="2655795" cy="830997"/>
          </a:xfrm>
          <a:prstGeom prst="rect">
            <a:avLst/>
          </a:prstGeom>
        </p:spPr>
        <p:txBody>
          <a:bodyPr wrap="square">
            <a:spAutoFit/>
          </a:bodyPr>
          <a:lstStyle/>
          <a:p>
            <a:r>
              <a:rPr lang="en-US" sz="2400" dirty="0">
                <a:solidFill>
                  <a:schemeClr val="accent2"/>
                </a:solidFill>
                <a:latin typeface="+mj-lt"/>
              </a:rPr>
              <a:t>Digital </a:t>
            </a:r>
            <a:r>
              <a:rPr lang="en-US" sz="2400" dirty="0" smtClean="0">
                <a:solidFill>
                  <a:schemeClr val="accent2"/>
                </a:solidFill>
                <a:latin typeface="+mj-lt"/>
              </a:rPr>
              <a:t>Media</a:t>
            </a:r>
          </a:p>
          <a:p>
            <a:r>
              <a:rPr lang="en-US" sz="2400" dirty="0">
                <a:solidFill>
                  <a:schemeClr val="accent2"/>
                </a:solidFill>
                <a:latin typeface="+mj-lt"/>
              </a:rPr>
              <a:t>Performance</a:t>
            </a:r>
          </a:p>
        </p:txBody>
      </p:sp>
      <p:sp>
        <p:nvSpPr>
          <p:cNvPr id="13" name="Rectangle 12"/>
          <p:cNvSpPr/>
          <p:nvPr/>
        </p:nvSpPr>
        <p:spPr>
          <a:xfrm>
            <a:off x="5595176" y="908051"/>
            <a:ext cx="814647" cy="1323439"/>
          </a:xfrm>
          <a:prstGeom prst="rect">
            <a:avLst/>
          </a:prstGeom>
        </p:spPr>
        <p:txBody>
          <a:bodyPr wrap="none">
            <a:spAutoFit/>
          </a:bodyPr>
          <a:lstStyle/>
          <a:p>
            <a:r>
              <a:rPr lang="en-US" sz="8000" dirty="0" smtClean="0">
                <a:solidFill>
                  <a:schemeClr val="accent3"/>
                </a:solidFill>
                <a:latin typeface="+mj-lt"/>
              </a:rPr>
              <a:t>3</a:t>
            </a:r>
            <a:endParaRPr lang="en-US" sz="8000" dirty="0">
              <a:solidFill>
                <a:schemeClr val="accent3"/>
              </a:solidFill>
              <a:latin typeface="+mj-lt"/>
            </a:endParaRPr>
          </a:p>
        </p:txBody>
      </p:sp>
      <p:sp>
        <p:nvSpPr>
          <p:cNvPr id="14" name="Rectangle 13"/>
          <p:cNvSpPr/>
          <p:nvPr/>
        </p:nvSpPr>
        <p:spPr>
          <a:xfrm>
            <a:off x="10491787" y="908051"/>
            <a:ext cx="915635" cy="1323439"/>
          </a:xfrm>
          <a:prstGeom prst="rect">
            <a:avLst/>
          </a:prstGeom>
        </p:spPr>
        <p:txBody>
          <a:bodyPr wrap="none">
            <a:spAutoFit/>
          </a:bodyPr>
          <a:lstStyle/>
          <a:p>
            <a:r>
              <a:rPr lang="en-US" sz="8000" dirty="0" smtClean="0">
                <a:solidFill>
                  <a:schemeClr val="accent3"/>
                </a:solidFill>
                <a:latin typeface="+mj-lt"/>
              </a:rPr>
              <a:t>4</a:t>
            </a:r>
            <a:endParaRPr lang="en-US" sz="8000" dirty="0">
              <a:solidFill>
                <a:schemeClr val="accent3"/>
              </a:solidFill>
              <a:latin typeface="+mj-lt"/>
            </a:endParaRPr>
          </a:p>
        </p:txBody>
      </p:sp>
      <p:sp>
        <p:nvSpPr>
          <p:cNvPr id="15" name="Rectangle 14"/>
          <p:cNvSpPr/>
          <p:nvPr/>
        </p:nvSpPr>
        <p:spPr>
          <a:xfrm>
            <a:off x="7476034" y="1185170"/>
            <a:ext cx="2083416" cy="830997"/>
          </a:xfrm>
          <a:prstGeom prst="rect">
            <a:avLst/>
          </a:prstGeom>
        </p:spPr>
        <p:txBody>
          <a:bodyPr wrap="square">
            <a:spAutoFit/>
          </a:bodyPr>
          <a:lstStyle/>
          <a:p>
            <a:r>
              <a:rPr lang="en-US" sz="2400" dirty="0" smtClean="0">
                <a:solidFill>
                  <a:schemeClr val="accent2"/>
                </a:solidFill>
                <a:latin typeface="+mj-lt"/>
              </a:rPr>
              <a:t>Web Solutions</a:t>
            </a:r>
            <a:endParaRPr lang="en-US" sz="2400" dirty="0">
              <a:solidFill>
                <a:schemeClr val="accent2"/>
              </a:solidFill>
              <a:latin typeface="+mj-lt"/>
            </a:endParaRPr>
          </a:p>
        </p:txBody>
      </p:sp>
      <p:sp>
        <p:nvSpPr>
          <p:cNvPr id="16" name="Rectangle 15"/>
          <p:cNvSpPr/>
          <p:nvPr/>
        </p:nvSpPr>
        <p:spPr>
          <a:xfrm>
            <a:off x="2547176"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Digital Media Strategy, Planning and 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Performance Marketing &amp; Lead </a:t>
            </a:r>
            <a:r>
              <a:rPr lang="en-US" sz="1600" dirty="0" smtClean="0">
                <a:solidFill>
                  <a:schemeClr val="tx1">
                    <a:lumMod val="50000"/>
                    <a:lumOff val="50000"/>
                  </a:schemeClr>
                </a:solidFill>
              </a:rPr>
              <a:t>Generation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Classic Media Strategy, Planning and </a:t>
            </a:r>
            <a:r>
              <a:rPr lang="en-US" sz="1600" dirty="0" smtClean="0">
                <a:solidFill>
                  <a:schemeClr val="tx1">
                    <a:lumMod val="50000"/>
                    <a:lumOff val="50000"/>
                  </a:schemeClr>
                </a:solidFill>
              </a:rPr>
              <a:t>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Conversion Rate Optimization Services</a:t>
            </a:r>
          </a:p>
        </p:txBody>
      </p:sp>
      <p:sp>
        <p:nvSpPr>
          <p:cNvPr id="17" name="Rectangle 16"/>
          <p:cNvSpPr/>
          <p:nvPr/>
        </p:nvSpPr>
        <p:spPr>
          <a:xfrm>
            <a:off x="7476034"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E-commerce consultancy, development and promotion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Loyalty </a:t>
            </a:r>
            <a:r>
              <a:rPr lang="en-US" sz="1600" dirty="0" smtClean="0">
                <a:solidFill>
                  <a:schemeClr val="tx1">
                    <a:lumMod val="50000"/>
                    <a:lumOff val="50000"/>
                  </a:schemeClr>
                </a:solidFill>
              </a:rPr>
              <a:t>Systems</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 Design and Development</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Integrated Marketing Application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Website Performance</a:t>
            </a:r>
            <a:endParaRPr lang="en-US" sz="1600" dirty="0">
              <a:solidFill>
                <a:schemeClr val="tx1">
                  <a:lumMod val="50000"/>
                  <a:lumOff val="50000"/>
                </a:schemeClr>
              </a:solidFill>
            </a:endParaRPr>
          </a:p>
        </p:txBody>
      </p:sp>
      <p:sp>
        <p:nvSpPr>
          <p:cNvPr id="23" name="Slide Number Placeholder 22"/>
          <p:cNvSpPr>
            <a:spLocks noGrp="1"/>
          </p:cNvSpPr>
          <p:nvPr>
            <p:ph type="sldNum" sz="quarter" idx="12"/>
          </p:nvPr>
        </p:nvSpPr>
        <p:spPr/>
        <p:txBody>
          <a:bodyPr/>
          <a:lstStyle/>
          <a:p>
            <a:fld id="{EF4ACB41-94E5-4629-9639-BBC7D22E3BC4}" type="slidenum">
              <a:rPr lang="en-US" smtClean="0"/>
              <a:pPr/>
              <a:t>23</a:t>
            </a:fld>
            <a:endParaRPr lang="en-US" dirty="0"/>
          </a:p>
        </p:txBody>
      </p:sp>
    </p:spTree>
    <p:extLst>
      <p:ext uri="{BB962C8B-B14F-4D97-AF65-F5344CB8AC3E}">
        <p14:creationId xmlns:p14="http://schemas.microsoft.com/office/powerpoint/2010/main" val="206886633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5189" y="3712441"/>
            <a:ext cx="2811949" cy="2254616"/>
          </a:xfrm>
          <a:noFill/>
        </p:spPr>
        <p:txBody>
          <a:bodyPr/>
          <a:lstStyle/>
          <a:p>
            <a:r>
              <a:rPr lang="en-US" dirty="0" smtClean="0">
                <a:solidFill>
                  <a:schemeClr val="accent3"/>
                </a:solidFill>
                <a:latin typeface="+mj-lt"/>
              </a:rPr>
              <a:t>Digital Marketing</a:t>
            </a:r>
          </a:p>
          <a:p>
            <a:pPr>
              <a:lnSpc>
                <a:spcPct val="150000"/>
              </a:lnSpc>
              <a:spcBef>
                <a:spcPts val="0"/>
              </a:spcBef>
            </a:pPr>
            <a:r>
              <a:rPr lang="en-US" sz="1600" dirty="0" smtClean="0">
                <a:solidFill>
                  <a:sysClr val="windowText" lastClr="000000"/>
                </a:solidFill>
              </a:rPr>
              <a:t>We help you develop a winning strategy that maximizes your effectiveness to achieve your goals. </a:t>
            </a:r>
            <a:endParaRPr lang="en-US" sz="1600" dirty="0">
              <a:solidFill>
                <a:sysClr val="windowText" lastClr="000000"/>
              </a:solidFill>
            </a:endParaRPr>
          </a:p>
        </p:txBody>
      </p:sp>
      <p:sp>
        <p:nvSpPr>
          <p:cNvPr id="4" name="Title 3"/>
          <p:cNvSpPr>
            <a:spLocks noGrp="1"/>
          </p:cNvSpPr>
          <p:nvPr>
            <p:ph type="title"/>
          </p:nvPr>
        </p:nvSpPr>
        <p:spPr>
          <a:xfrm>
            <a:off x="2135188" y="873125"/>
            <a:ext cx="9324975" cy="604020"/>
          </a:xfrm>
        </p:spPr>
        <p:txBody>
          <a:bodyPr/>
          <a:lstStyle/>
          <a:p>
            <a:r>
              <a:rPr lang="en-US"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Digital Strategy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3383"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PR 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107650" y="1989138"/>
            <a:ext cx="7118411" cy="400110"/>
          </a:xfrm>
          <a:prstGeom prst="rect">
            <a:avLst/>
          </a:prstGeom>
        </p:spPr>
        <p:txBody>
          <a:bodyPr wrap="square">
            <a:spAutoFit/>
          </a:bodyPr>
          <a:lstStyle/>
          <a:p>
            <a:r>
              <a:rPr lang="en-US" sz="2000" dirty="0">
                <a:solidFill>
                  <a:schemeClr val="tx1">
                    <a:lumMod val="50000"/>
                    <a:lumOff val="50000"/>
                  </a:schemeClr>
                </a:solidFill>
              </a:rPr>
              <a:t>We have a wide array of services to offer our clients.</a:t>
            </a:r>
          </a:p>
        </p:txBody>
      </p:sp>
      <p:sp>
        <p:nvSpPr>
          <p:cNvPr id="13" name="Slide Number Placeholder 12"/>
          <p:cNvSpPr>
            <a:spLocks noGrp="1"/>
          </p:cNvSpPr>
          <p:nvPr>
            <p:ph type="sldNum" sz="quarter" idx="12"/>
          </p:nvPr>
        </p:nvSpPr>
        <p:spPr/>
        <p:txBody>
          <a:bodyPr/>
          <a:lstStyle/>
          <a:p>
            <a:fld id="{EF4ACB41-94E5-4629-9639-BBC7D22E3BC4}" type="slidenum">
              <a:rPr lang="en-US" smtClean="0"/>
              <a:pPr/>
              <a:t>24</a:t>
            </a:fld>
            <a:endParaRPr lang="en-US" dirty="0"/>
          </a:p>
        </p:txBody>
      </p:sp>
      <p:sp>
        <p:nvSpPr>
          <p:cNvPr id="3" name="TextBox 2"/>
          <p:cNvSpPr txBox="1"/>
          <p:nvPr/>
        </p:nvSpPr>
        <p:spPr>
          <a:xfrm>
            <a:off x="2195573" y="3165045"/>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0" name="TextBox 9"/>
          <p:cNvSpPr txBox="1"/>
          <p:nvPr/>
        </p:nvSpPr>
        <p:spPr>
          <a:xfrm>
            <a:off x="8683383" y="3165045"/>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5" name="TextBox 14"/>
          <p:cNvSpPr txBox="1"/>
          <p:nvPr/>
        </p:nvSpPr>
        <p:spPr>
          <a:xfrm>
            <a:off x="5497186" y="3165045"/>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Tree>
    <p:extLst>
      <p:ext uri="{BB962C8B-B14F-4D97-AF65-F5344CB8AC3E}">
        <p14:creationId xmlns:p14="http://schemas.microsoft.com/office/powerpoint/2010/main" val="2534579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09286" y="2293574"/>
            <a:ext cx="2811949" cy="1660604"/>
          </a:xfrm>
        </p:spPr>
        <p:txBody>
          <a:bodyPr/>
          <a:lstStyle/>
          <a:p>
            <a:r>
              <a:rPr lang="en-US" dirty="0" smtClean="0">
                <a:solidFill>
                  <a:schemeClr val="accent3"/>
                </a:solidFill>
                <a:latin typeface="+mj-lt"/>
              </a:rPr>
              <a:t>Strategy</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4" name="Title 3"/>
          <p:cNvSpPr>
            <a:spLocks noGrp="1"/>
          </p:cNvSpPr>
          <p:nvPr>
            <p:ph type="title"/>
          </p:nvPr>
        </p:nvSpPr>
        <p:spPr>
          <a:xfrm>
            <a:off x="2135188" y="873125"/>
            <a:ext cx="9324975" cy="604020"/>
          </a:xfrm>
        </p:spPr>
        <p:txBody>
          <a:bodyPr/>
          <a:lstStyle/>
          <a:p>
            <a:r>
              <a:rPr lang="en-US" dirty="0"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1732"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211012" y="1733441"/>
            <a:ext cx="2546412" cy="2954335"/>
          </a:xfrm>
          <a:prstGeom prst="rect">
            <a:avLst/>
          </a:prstGeom>
        </p:spPr>
        <p:txBody>
          <a:bodyPr wrap="square">
            <a:spAutoFit/>
          </a:bodyPr>
          <a:lstStyle/>
          <a:p>
            <a:pPr algn="r">
              <a:lnSpc>
                <a:spcPct val="150000"/>
              </a:lnSpc>
            </a:pPr>
            <a:r>
              <a:rPr lang="en-US" dirty="0">
                <a:solidFill>
                  <a:schemeClr val="tx1">
                    <a:lumMod val="50000"/>
                    <a:lumOff val="50000"/>
                  </a:schemeClr>
                </a:solidFill>
              </a:rPr>
              <a:t>We have a wide array of services to offer our clients</a:t>
            </a:r>
            <a:r>
              <a:rPr lang="en-US" dirty="0" smtClean="0">
                <a:solidFill>
                  <a:schemeClr val="tx1">
                    <a:lumMod val="50000"/>
                    <a:lumOff val="50000"/>
                  </a:schemeClr>
                </a:solidFill>
              </a:rPr>
              <a:t>. We offer high quality and measurable leads and conversion</a:t>
            </a:r>
            <a:endParaRPr lang="en-US" dirty="0">
              <a:solidFill>
                <a:schemeClr val="tx1">
                  <a:lumMod val="50000"/>
                  <a:lumOff val="50000"/>
                </a:schemeClr>
              </a:solidFill>
            </a:endParaRPr>
          </a:p>
        </p:txBody>
      </p:sp>
      <p:sp>
        <p:nvSpPr>
          <p:cNvPr id="10" name="Content Placeholder 1"/>
          <p:cNvSpPr txBox="1">
            <a:spLocks/>
          </p:cNvSpPr>
          <p:nvPr/>
        </p:nvSpPr>
        <p:spPr>
          <a:xfrm>
            <a:off x="8681732" y="2293575"/>
            <a:ext cx="2776780" cy="142418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Whether </a:t>
            </a:r>
            <a:r>
              <a:rPr lang="en-US" sz="1600" dirty="0">
                <a:solidFill>
                  <a:schemeClr val="tx1">
                    <a:lumMod val="50000"/>
                    <a:lumOff val="50000"/>
                  </a:schemeClr>
                </a:solidFill>
              </a:rPr>
              <a:t>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1" name="Slide Number Placeholder 10"/>
          <p:cNvSpPr>
            <a:spLocks noGrp="1"/>
          </p:cNvSpPr>
          <p:nvPr>
            <p:ph type="sldNum" sz="quarter" idx="12"/>
          </p:nvPr>
        </p:nvSpPr>
        <p:spPr/>
        <p:txBody>
          <a:bodyPr/>
          <a:lstStyle/>
          <a:p>
            <a:fld id="{EF4ACB41-94E5-4629-9639-BBC7D22E3BC4}" type="slidenum">
              <a:rPr lang="en-US" smtClean="0"/>
              <a:pPr/>
              <a:t>25</a:t>
            </a:fld>
            <a:endParaRPr lang="en-US" dirty="0"/>
          </a:p>
        </p:txBody>
      </p:sp>
      <p:sp>
        <p:nvSpPr>
          <p:cNvPr id="12" name="TextBox 11"/>
          <p:cNvSpPr txBox="1"/>
          <p:nvPr/>
        </p:nvSpPr>
        <p:spPr>
          <a:xfrm>
            <a:off x="5466767" y="1840358"/>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3" name="TextBox 12"/>
          <p:cNvSpPr txBox="1"/>
          <p:nvPr/>
        </p:nvSpPr>
        <p:spPr>
          <a:xfrm>
            <a:off x="5483246" y="393946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4" name="TextBox 13"/>
          <p:cNvSpPr txBox="1"/>
          <p:nvPr/>
        </p:nvSpPr>
        <p:spPr>
          <a:xfrm>
            <a:off x="8768380" y="1840358"/>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5" name="TextBox 14"/>
          <p:cNvSpPr txBox="1"/>
          <p:nvPr/>
        </p:nvSpPr>
        <p:spPr>
          <a:xfrm>
            <a:off x="8768381" y="393946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1285558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92200" y="1686321"/>
            <a:ext cx="2811949" cy="1660604"/>
          </a:xfrm>
        </p:spPr>
        <p:txBody>
          <a:bodyPr/>
          <a:lstStyle/>
          <a:p>
            <a:r>
              <a:rPr lang="en-US" dirty="0" smtClean="0">
                <a:solidFill>
                  <a:schemeClr val="accent3"/>
                </a:solidFill>
                <a:latin typeface="+mj-lt"/>
              </a:rPr>
              <a:t>Consulting</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7" name="Content Placeholder 1"/>
          <p:cNvSpPr txBox="1">
            <a:spLocks/>
          </p:cNvSpPr>
          <p:nvPr/>
        </p:nvSpPr>
        <p:spPr>
          <a:xfrm>
            <a:off x="1109785"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4355853"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4355853" y="168632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4" name="Rectangle 13"/>
          <p:cNvSpPr/>
          <p:nvPr/>
        </p:nvSpPr>
        <p:spPr>
          <a:xfrm>
            <a:off x="7584338" y="0"/>
            <a:ext cx="4607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p:cNvSpPr>
            <a:spLocks noGrp="1"/>
          </p:cNvSpPr>
          <p:nvPr>
            <p:ph type="sldNum" sz="quarter" idx="12"/>
          </p:nvPr>
        </p:nvSpPr>
        <p:spPr/>
        <p:txBody>
          <a:bodyPr/>
          <a:lstStyle/>
          <a:p>
            <a:fld id="{EF4ACB41-94E5-4629-9639-BBC7D22E3BC4}" type="slidenum">
              <a:rPr lang="en-US" smtClean="0"/>
              <a:pPr/>
              <a:t>26</a:t>
            </a:fld>
            <a:endParaRPr lang="en-US" dirty="0"/>
          </a:p>
        </p:txBody>
      </p:sp>
      <p:pic>
        <p:nvPicPr>
          <p:cNvPr id="3" name="Picture 2"/>
          <p:cNvPicPr>
            <a:picLocks noChangeAspect="1"/>
          </p:cNvPicPr>
          <p:nvPr/>
        </p:nvPicPr>
        <p:blipFill rotWithShape="1">
          <a:blip r:embed="rId2"/>
          <a:srcRect l="10860" r="201"/>
          <a:stretch/>
        </p:blipFill>
        <p:spPr>
          <a:xfrm>
            <a:off x="7526215" y="0"/>
            <a:ext cx="4654062" cy="6858000"/>
          </a:xfrm>
          <a:prstGeom prst="rect">
            <a:avLst/>
          </a:prstGeom>
        </p:spPr>
      </p:pic>
      <p:sp>
        <p:nvSpPr>
          <p:cNvPr id="9" name="TextBox 8"/>
          <p:cNvSpPr txBox="1"/>
          <p:nvPr/>
        </p:nvSpPr>
        <p:spPr>
          <a:xfrm>
            <a:off x="1092200" y="1211083"/>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1" name="TextBox 10"/>
          <p:cNvSpPr txBox="1"/>
          <p:nvPr/>
        </p:nvSpPr>
        <p:spPr>
          <a:xfrm>
            <a:off x="1108679" y="373629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2" name="TextBox 11"/>
          <p:cNvSpPr txBox="1"/>
          <p:nvPr/>
        </p:nvSpPr>
        <p:spPr>
          <a:xfrm>
            <a:off x="4393813" y="1211083"/>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3" name="TextBox 12"/>
          <p:cNvSpPr txBox="1"/>
          <p:nvPr/>
        </p:nvSpPr>
        <p:spPr>
          <a:xfrm>
            <a:off x="4393814" y="373629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3624569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78"/>
            <a:ext cx="6096000" cy="6890173"/>
          </a:xfrm>
          <a:prstGeom prst="rect">
            <a:avLst/>
          </a:prstGeom>
        </p:spPr>
      </p:pic>
      <p:sp>
        <p:nvSpPr>
          <p:cNvPr id="14" name="Rectangle 13"/>
          <p:cNvSpPr/>
          <p:nvPr/>
        </p:nvSpPr>
        <p:spPr>
          <a:xfrm>
            <a:off x="0" y="3428999"/>
            <a:ext cx="6096000" cy="3436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p:cNvSpPr txBox="1">
            <a:spLocks/>
          </p:cNvSpPr>
          <p:nvPr/>
        </p:nvSpPr>
        <p:spPr>
          <a:xfrm>
            <a:off x="8408911" y="1008058"/>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2706944" y="415967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5" name="Slide Number Placeholder 14"/>
          <p:cNvSpPr>
            <a:spLocks noGrp="1"/>
          </p:cNvSpPr>
          <p:nvPr>
            <p:ph type="sldNum" sz="quarter" idx="12"/>
          </p:nvPr>
        </p:nvSpPr>
        <p:spPr/>
        <p:txBody>
          <a:bodyPr/>
          <a:lstStyle/>
          <a:p>
            <a:fld id="{EF4ACB41-94E5-4629-9639-BBC7D22E3BC4}" type="slidenum">
              <a:rPr lang="en-US" smtClean="0"/>
              <a:pPr/>
              <a:t>27</a:t>
            </a:fld>
            <a:endParaRPr lang="en-US" dirty="0"/>
          </a:p>
        </p:txBody>
      </p:sp>
      <p:pic>
        <p:nvPicPr>
          <p:cNvPr id="3" name="Picture 2"/>
          <p:cNvPicPr>
            <a:picLocks noChangeAspect="1"/>
          </p:cNvPicPr>
          <p:nvPr/>
        </p:nvPicPr>
        <p:blipFill rotWithShape="1">
          <a:blip r:embed="rId3"/>
          <a:srcRect b="13978"/>
          <a:stretch/>
        </p:blipFill>
        <p:spPr>
          <a:xfrm>
            <a:off x="6096000" y="3429000"/>
            <a:ext cx="6096000" cy="3452446"/>
          </a:xfrm>
          <a:prstGeom prst="rect">
            <a:avLst/>
          </a:prstGeom>
        </p:spPr>
      </p:pic>
      <p:sp>
        <p:nvSpPr>
          <p:cNvPr id="9" name="TextBox 8"/>
          <p:cNvSpPr txBox="1"/>
          <p:nvPr/>
        </p:nvSpPr>
        <p:spPr>
          <a:xfrm>
            <a:off x="875312" y="3913952"/>
            <a:ext cx="1224951"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
        <p:nvSpPr>
          <p:cNvPr id="11" name="TextBox 10"/>
          <p:cNvSpPr txBox="1"/>
          <p:nvPr/>
        </p:nvSpPr>
        <p:spPr>
          <a:xfrm>
            <a:off x="6723645" y="929181"/>
            <a:ext cx="1335970"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Tree>
    <p:extLst>
      <p:ext uri="{BB962C8B-B14F-4D97-AF65-F5344CB8AC3E}">
        <p14:creationId xmlns:p14="http://schemas.microsoft.com/office/powerpoint/2010/main" val="3471563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2142" r="12142"/>
          <a:stretch>
            <a:fillRect/>
          </a:stretch>
        </p:blipFill>
        <p:spPr/>
      </p:pic>
      <p:sp>
        <p:nvSpPr>
          <p:cNvPr id="70" name="Rectangle 69"/>
          <p:cNvSpPr/>
          <p:nvPr/>
        </p:nvSpPr>
        <p:spPr>
          <a:xfrm>
            <a:off x="-7185" y="0"/>
            <a:ext cx="468313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685548" y="5413267"/>
            <a:ext cx="1744388" cy="261610"/>
          </a:xfrm>
          <a:prstGeom prst="rect">
            <a:avLst/>
          </a:prstGeom>
          <a:noFill/>
        </p:spPr>
        <p:txBody>
          <a:bodyPr wrap="none" rtlCol="0">
            <a:spAutoFit/>
          </a:bodyPr>
          <a:lstStyle/>
          <a:p>
            <a:r>
              <a:rPr lang="en-US" sz="1100" dirty="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www.yourwebsite.com</a:t>
            </a:r>
            <a:endPar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6" name="Rectangle 45"/>
          <p:cNvSpPr/>
          <p:nvPr/>
        </p:nvSpPr>
        <p:spPr>
          <a:xfrm>
            <a:off x="3927231" y="762000"/>
            <a:ext cx="7553109"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4628943"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51" name="TextBox 50"/>
          <p:cNvSpPr txBox="1"/>
          <p:nvPr/>
        </p:nvSpPr>
        <p:spPr>
          <a:xfrm>
            <a:off x="4624932" y="2123753"/>
            <a:ext cx="1207382"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Strategic</a:t>
            </a:r>
            <a:endParaRPr lang="en-US" sz="1600" dirty="0">
              <a:solidFill>
                <a:schemeClr val="accent2"/>
              </a:solidFill>
              <a:latin typeface="+mj-lt"/>
              <a:ea typeface="Roboto" charset="0"/>
              <a:cs typeface="Roboto" charset="0"/>
            </a:endParaRPr>
          </a:p>
        </p:txBody>
      </p:sp>
      <p:sp>
        <p:nvSpPr>
          <p:cNvPr id="52" name="Rectangle 51"/>
          <p:cNvSpPr/>
          <p:nvPr/>
        </p:nvSpPr>
        <p:spPr>
          <a:xfrm>
            <a:off x="4624933" y="2599862"/>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cxnSp>
        <p:nvCxnSpPr>
          <p:cNvPr id="53" name="Straight Connector 52"/>
          <p:cNvCxnSpPr/>
          <p:nvPr/>
        </p:nvCxnSpPr>
        <p:spPr>
          <a:xfrm>
            <a:off x="4729646"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24411" y="1513800"/>
            <a:ext cx="2199720" cy="338554"/>
          </a:xfrm>
          <a:prstGeom prst="rect">
            <a:avLst/>
          </a:prstGeom>
          <a:noFill/>
        </p:spPr>
        <p:txBody>
          <a:bodyPr wrap="square" rtlCol="0">
            <a:spAutoFit/>
          </a:bodyPr>
          <a:lstStyle/>
          <a:p>
            <a:r>
              <a:rPr lang="en-US" sz="1600" dirty="0" smtClean="0">
                <a:solidFill>
                  <a:schemeClr val="bg1"/>
                </a:solidFill>
                <a:ea typeface="Roboto Light" charset="0"/>
                <a:cs typeface="Roboto Light" charset="0"/>
              </a:rPr>
              <a:t>Digital Marketing</a:t>
            </a:r>
            <a:endParaRPr lang="en-US" sz="1600" dirty="0">
              <a:solidFill>
                <a:schemeClr val="bg1"/>
              </a:solidFill>
              <a:ea typeface="Roboto Light" charset="0"/>
              <a:cs typeface="Roboto Light" charset="0"/>
            </a:endParaRPr>
          </a:p>
        </p:txBody>
      </p:sp>
      <p:sp>
        <p:nvSpPr>
          <p:cNvPr id="74" name="TextBox 73"/>
          <p:cNvSpPr txBox="1"/>
          <p:nvPr/>
        </p:nvSpPr>
        <p:spPr>
          <a:xfrm>
            <a:off x="624411" y="1794797"/>
            <a:ext cx="2487285" cy="584775"/>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SERVICES</a:t>
            </a:r>
            <a:endParaRPr lang="en-US" sz="3200" b="1" dirty="0">
              <a:solidFill>
                <a:schemeClr val="bg1"/>
              </a:solidFill>
              <a:latin typeface="+mj-lt"/>
              <a:ea typeface="Roboto Black" charset="0"/>
              <a:cs typeface="Roboto Black" charset="0"/>
            </a:endParaRPr>
          </a:p>
        </p:txBody>
      </p:sp>
      <p:sp>
        <p:nvSpPr>
          <p:cNvPr id="75" name="Triangle 74"/>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4650275" y="3613501"/>
            <a:ext cx="566181"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85" name="TextBox 84"/>
          <p:cNvSpPr txBox="1"/>
          <p:nvPr/>
        </p:nvSpPr>
        <p:spPr>
          <a:xfrm>
            <a:off x="4646264" y="4259832"/>
            <a:ext cx="1061509"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Amplify</a:t>
            </a:r>
            <a:endParaRPr lang="en-US" sz="1600" dirty="0">
              <a:solidFill>
                <a:schemeClr val="accent2"/>
              </a:solidFill>
              <a:latin typeface="+mj-lt"/>
              <a:ea typeface="Roboto" charset="0"/>
              <a:cs typeface="Roboto" charset="0"/>
            </a:endParaRPr>
          </a:p>
        </p:txBody>
      </p:sp>
      <p:cxnSp>
        <p:nvCxnSpPr>
          <p:cNvPr id="87" name="Straight Connector 86"/>
          <p:cNvCxnSpPr/>
          <p:nvPr/>
        </p:nvCxnSpPr>
        <p:spPr>
          <a:xfrm>
            <a:off x="4750978"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7710220"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90" name="TextBox 89"/>
          <p:cNvSpPr txBox="1"/>
          <p:nvPr/>
        </p:nvSpPr>
        <p:spPr>
          <a:xfrm>
            <a:off x="7706209" y="2123753"/>
            <a:ext cx="925253"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Create</a:t>
            </a:r>
            <a:endParaRPr lang="en-US" sz="1600" dirty="0">
              <a:solidFill>
                <a:schemeClr val="accent2"/>
              </a:solidFill>
              <a:latin typeface="+mj-lt"/>
              <a:ea typeface="Roboto" charset="0"/>
              <a:cs typeface="Roboto" charset="0"/>
            </a:endParaRPr>
          </a:p>
        </p:txBody>
      </p:sp>
      <p:sp>
        <p:nvSpPr>
          <p:cNvPr id="91" name="Rectangle 90"/>
          <p:cNvSpPr/>
          <p:nvPr/>
        </p:nvSpPr>
        <p:spPr>
          <a:xfrm>
            <a:off x="7706210" y="2599862"/>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cxnSp>
        <p:nvCxnSpPr>
          <p:cNvPr id="92" name="Straight Connector 91"/>
          <p:cNvCxnSpPr/>
          <p:nvPr/>
        </p:nvCxnSpPr>
        <p:spPr>
          <a:xfrm>
            <a:off x="7810923"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7712907" y="3613501"/>
            <a:ext cx="654346"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95" name="TextBox 94"/>
          <p:cNvSpPr txBox="1"/>
          <p:nvPr/>
        </p:nvSpPr>
        <p:spPr>
          <a:xfrm>
            <a:off x="7708896" y="4259832"/>
            <a:ext cx="1156086"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Evaluate</a:t>
            </a:r>
            <a:endParaRPr lang="en-US" sz="1600" dirty="0">
              <a:solidFill>
                <a:schemeClr val="accent2"/>
              </a:solidFill>
              <a:latin typeface="+mj-lt"/>
              <a:ea typeface="Roboto" charset="0"/>
              <a:cs typeface="Roboto" charset="0"/>
            </a:endParaRPr>
          </a:p>
        </p:txBody>
      </p:sp>
      <p:cxnSp>
        <p:nvCxnSpPr>
          <p:cNvPr id="97" name="Straight Connector 96"/>
          <p:cNvCxnSpPr/>
          <p:nvPr/>
        </p:nvCxnSpPr>
        <p:spPr>
          <a:xfrm>
            <a:off x="7813610"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35996" y="2499580"/>
            <a:ext cx="2894601" cy="1274195"/>
          </a:xfrm>
          <a:prstGeom prst="rect">
            <a:avLst/>
          </a:prstGeom>
          <a:noFill/>
        </p:spPr>
        <p:txBody>
          <a:bodyPr wrap="square" rtlCol="0">
            <a:spAutoFit/>
          </a:bodyPr>
          <a:lstStyle/>
          <a:p>
            <a:pPr>
              <a:lnSpc>
                <a:spcPct val="120000"/>
              </a:lnSpc>
            </a:pPr>
            <a:r>
              <a:rPr lang="en-US" sz="1600" b="1" dirty="0">
                <a:solidFill>
                  <a:schemeClr val="bg1"/>
                </a:solidFill>
                <a:ea typeface="Roboto Light" charset="0"/>
                <a:cs typeface="Roboto Light" charset="0"/>
              </a:rPr>
              <a:t>Far far away</a:t>
            </a:r>
            <a:r>
              <a:rPr lang="en-US" sz="1600" dirty="0">
                <a:solidFill>
                  <a:schemeClr val="bg1"/>
                </a:solidFill>
                <a:ea typeface="Roboto Light" charset="0"/>
                <a:cs typeface="Roboto Light" charset="0"/>
              </a:rPr>
              <a:t>, behind the word mountains, far from the countries </a:t>
            </a:r>
            <a:r>
              <a:rPr lang="en-US" sz="1600" dirty="0" smtClean="0">
                <a:solidFill>
                  <a:schemeClr val="bg1"/>
                </a:solidFill>
                <a:ea typeface="Roboto Light" charset="0"/>
                <a:cs typeface="Roboto Light" charset="0"/>
              </a:rPr>
              <a:t>and, </a:t>
            </a:r>
            <a:r>
              <a:rPr lang="en-US" sz="1600" dirty="0">
                <a:solidFill>
                  <a:schemeClr val="bg1"/>
                </a:solidFill>
                <a:ea typeface="Roboto Light" charset="0"/>
                <a:cs typeface="Roboto Light" charset="0"/>
              </a:rPr>
              <a:t>there live the blind texts. </a:t>
            </a:r>
          </a:p>
        </p:txBody>
      </p:sp>
      <p:sp>
        <p:nvSpPr>
          <p:cNvPr id="27" name="TextBox 26"/>
          <p:cNvSpPr txBox="1"/>
          <p:nvPr/>
        </p:nvSpPr>
        <p:spPr>
          <a:xfrm>
            <a:off x="650452" y="4153905"/>
            <a:ext cx="2580709" cy="757130"/>
          </a:xfrm>
          <a:prstGeom prst="rect">
            <a:avLst/>
          </a:prstGeom>
          <a:noFill/>
        </p:spPr>
        <p:txBody>
          <a:bodyPr wrap="square" rtlCol="0">
            <a:spAutoFit/>
          </a:bodyPr>
          <a:lstStyle/>
          <a:p>
            <a:pPr>
              <a:lnSpc>
                <a:spcPct val="120000"/>
              </a:lnSpc>
            </a:pPr>
            <a:r>
              <a:rPr lang="en-US" sz="1200" dirty="0">
                <a:solidFill>
                  <a:schemeClr val="bg1"/>
                </a:solidFill>
                <a:ea typeface="Roboto Light" charset="0"/>
                <a:cs typeface="Roboto Light" charset="0"/>
              </a:rPr>
              <a:t>W</a:t>
            </a:r>
            <a:r>
              <a:rPr lang="en-US" sz="1200" dirty="0" smtClean="0">
                <a:solidFill>
                  <a:schemeClr val="bg1"/>
                </a:solidFill>
                <a:ea typeface="Roboto Light" charset="0"/>
                <a:cs typeface="Roboto Light" charset="0"/>
              </a:rPr>
              <a:t>ord </a:t>
            </a:r>
            <a:r>
              <a:rPr lang="en-US" sz="1200" dirty="0">
                <a:solidFill>
                  <a:schemeClr val="bg1"/>
                </a:solidFill>
                <a:ea typeface="Roboto Light" charset="0"/>
                <a:cs typeface="Roboto Light" charset="0"/>
              </a:rPr>
              <a:t>mountains, far from the countries </a:t>
            </a:r>
            <a:r>
              <a:rPr lang="en-US" sz="1200" dirty="0" smtClean="0">
                <a:solidFill>
                  <a:schemeClr val="bg1"/>
                </a:solidFill>
                <a:ea typeface="Roboto Light" charset="0"/>
                <a:cs typeface="Roboto Light" charset="0"/>
              </a:rPr>
              <a:t>and, </a:t>
            </a:r>
            <a:r>
              <a:rPr lang="en-US" sz="1200" dirty="0">
                <a:solidFill>
                  <a:schemeClr val="bg1"/>
                </a:solidFill>
                <a:ea typeface="Roboto Light" charset="0"/>
                <a:cs typeface="Roboto Light" charset="0"/>
              </a:rPr>
              <a:t>there live the blind texts. </a:t>
            </a:r>
          </a:p>
        </p:txBody>
      </p:sp>
      <p:sp>
        <p:nvSpPr>
          <p:cNvPr id="28" name="Rectangle 27"/>
          <p:cNvSpPr/>
          <p:nvPr/>
        </p:nvSpPr>
        <p:spPr>
          <a:xfrm>
            <a:off x="4675949" y="4806947"/>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sp>
        <p:nvSpPr>
          <p:cNvPr id="29" name="Rectangle 28"/>
          <p:cNvSpPr/>
          <p:nvPr/>
        </p:nvSpPr>
        <p:spPr>
          <a:xfrm>
            <a:off x="7757226" y="4806947"/>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spTree>
    <p:extLst>
      <p:ext uri="{BB962C8B-B14F-4D97-AF65-F5344CB8AC3E}">
        <p14:creationId xmlns:p14="http://schemas.microsoft.com/office/powerpoint/2010/main" val="3439526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11986" y="-42635"/>
            <a:ext cx="5702665" cy="6913349"/>
          </a:xfrm>
          <a:prstGeom prst="rect">
            <a:avLst/>
          </a:prstGeom>
        </p:spPr>
      </p:pic>
      <p:sp>
        <p:nvSpPr>
          <p:cNvPr id="6" name="Rectangle 5"/>
          <p:cNvSpPr/>
          <p:nvPr/>
        </p:nvSpPr>
        <p:spPr>
          <a:xfrm>
            <a:off x="6518031" y="908050"/>
            <a:ext cx="4978644"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392208" y="1583598"/>
            <a:ext cx="3025525"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smtClean="0">
                <a:solidFill>
                  <a:schemeClr val="bg1">
                    <a:lumMod val="85000"/>
                  </a:schemeClr>
                </a:solidFill>
                <a:latin typeface="+mj-lt"/>
              </a:rPr>
              <a:t>Strategy</a:t>
            </a:r>
            <a:endParaRPr lang="en-US" dirty="0">
              <a:solidFill>
                <a:schemeClr val="bg1">
                  <a:lumMod val="85000"/>
                </a:schemeClr>
              </a:solidFill>
              <a:latin typeface="+mj-lt"/>
            </a:endParaRPr>
          </a:p>
        </p:txBody>
      </p:sp>
      <p:sp>
        <p:nvSpPr>
          <p:cNvPr id="16" name="Rectangle 15"/>
          <p:cNvSpPr/>
          <p:nvPr/>
        </p:nvSpPr>
        <p:spPr>
          <a:xfrm>
            <a:off x="7116624" y="161226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970585" y="1746484"/>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16624" y="371775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29</a:t>
            </a:fld>
            <a:endParaRPr lang="en-US" dirty="0"/>
          </a:p>
        </p:txBody>
      </p:sp>
      <p:sp>
        <p:nvSpPr>
          <p:cNvPr id="8" name="TextBox 7"/>
          <p:cNvSpPr txBox="1"/>
          <p:nvPr/>
        </p:nvSpPr>
        <p:spPr>
          <a:xfrm>
            <a:off x="5329772" y="2135487"/>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405510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gradFill>
            <a:gsLst>
              <a:gs pos="0">
                <a:schemeClr val="accent2"/>
              </a:gs>
              <a:gs pos="100000">
                <a:schemeClr val="accent3">
                  <a:lumMod val="75000"/>
                </a:schemeClr>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9541642" y="5498368"/>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bg1"/>
                  </a:solidFill>
                  <a:latin typeface="+mn-lt"/>
                </a:rPr>
                <a:t>Digital </a:t>
              </a:r>
              <a:r>
                <a:rPr lang="en" sz="800" dirty="0" smtClean="0">
                  <a:solidFill>
                    <a:schemeClr val="bg1"/>
                  </a:solidFill>
                  <a:latin typeface="+mn-lt"/>
                </a:rPr>
                <a:t>Marketing Agency</a:t>
              </a:r>
              <a:endParaRPr lang="en" sz="800" dirty="0">
                <a:solidFill>
                  <a:schemeClr val="bg1"/>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bg1"/>
                  </a:solidFill>
                  <a:latin typeface="+mj-lt"/>
                </a:rPr>
                <a:t>Buzzer</a:t>
              </a:r>
              <a:endParaRPr lang="en" sz="2800" dirty="0">
                <a:solidFill>
                  <a:schemeClr val="bg1"/>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1980160" y="1711693"/>
            <a:ext cx="4971335" cy="2308324"/>
          </a:xfrm>
          <a:prstGeom prst="rect">
            <a:avLst/>
          </a:prstGeom>
          <a:noFill/>
        </p:spPr>
        <p:txBody>
          <a:bodyPr wrap="square" rtlCol="0">
            <a:spAutoFit/>
          </a:bodyPr>
          <a:lstStyle/>
          <a:p>
            <a:pPr>
              <a:lnSpc>
                <a:spcPct val="80000"/>
              </a:lnSpc>
              <a:tabLst>
                <a:tab pos="2328863" algn="l"/>
              </a:tabLst>
            </a:pPr>
            <a:r>
              <a:rPr lang="en-US" sz="6000" dirty="0" smtClean="0">
                <a:solidFill>
                  <a:schemeClr val="bg1"/>
                </a:solidFill>
                <a:latin typeface="+mj-lt"/>
              </a:rPr>
              <a:t>Digital Marketing Agency</a:t>
            </a:r>
          </a:p>
        </p:txBody>
      </p:sp>
      <p:sp>
        <p:nvSpPr>
          <p:cNvPr id="15" name="TextBox 14"/>
          <p:cNvSpPr txBox="1"/>
          <p:nvPr/>
        </p:nvSpPr>
        <p:spPr>
          <a:xfrm>
            <a:off x="2993400" y="5305489"/>
            <a:ext cx="1590500" cy="523220"/>
          </a:xfrm>
          <a:prstGeom prst="rect">
            <a:avLst/>
          </a:prstGeom>
          <a:noFill/>
        </p:spPr>
        <p:txBody>
          <a:bodyPr wrap="none" rtlCol="0">
            <a:spAutoFit/>
          </a:bodyPr>
          <a:lstStyle/>
          <a:p>
            <a:r>
              <a:rPr lang="en-US" sz="1600" b="1" dirty="0" smtClean="0">
                <a:solidFill>
                  <a:schemeClr val="bg1"/>
                </a:solidFill>
              </a:rPr>
              <a:t>John Holland</a:t>
            </a:r>
          </a:p>
          <a:p>
            <a:r>
              <a:rPr lang="en-US" sz="1200" dirty="0" smtClean="0">
                <a:solidFill>
                  <a:schemeClr val="bg1"/>
                </a:solidFill>
              </a:rPr>
              <a:t>Marketing Director</a:t>
            </a:r>
            <a:endParaRPr lang="en-US" sz="1200" dirty="0">
              <a:solidFill>
                <a:schemeClr val="bg1"/>
              </a:solidFill>
            </a:endParaRPr>
          </a:p>
        </p:txBody>
      </p:sp>
      <p:sp>
        <p:nvSpPr>
          <p:cNvPr id="2" name="Rectangle 1"/>
          <p:cNvSpPr/>
          <p:nvPr/>
        </p:nvSpPr>
        <p:spPr>
          <a:xfrm>
            <a:off x="2039808" y="528222"/>
            <a:ext cx="3735318" cy="584327"/>
          </a:xfrm>
          <a:prstGeom prst="rect">
            <a:avLst/>
          </a:prstGeom>
        </p:spPr>
        <p:txBody>
          <a:bodyPr wrap="none">
            <a:spAutoFit/>
          </a:bodyPr>
          <a:lstStyle/>
          <a:p>
            <a:pPr>
              <a:lnSpc>
                <a:spcPct val="150000"/>
              </a:lnSpc>
            </a:pPr>
            <a:r>
              <a:rPr lang="en-US" sz="2400" dirty="0" smtClean="0">
                <a:solidFill>
                  <a:schemeClr val="bg1"/>
                </a:solidFill>
              </a:rPr>
              <a:t>Strategies </a:t>
            </a:r>
            <a:r>
              <a:rPr lang="en-US" sz="2400" dirty="0">
                <a:solidFill>
                  <a:schemeClr val="bg1"/>
                </a:solidFill>
              </a:rPr>
              <a:t>and Services</a:t>
            </a:r>
          </a:p>
        </p:txBody>
      </p:sp>
      <p:sp>
        <p:nvSpPr>
          <p:cNvPr id="4" name="Rounded Rectangle 3"/>
          <p:cNvSpPr/>
          <p:nvPr/>
        </p:nvSpPr>
        <p:spPr>
          <a:xfrm>
            <a:off x="2126698" y="5231140"/>
            <a:ext cx="718810" cy="7188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25975" y="1456088"/>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solidFill>
              </a:rPr>
              <a:t>August 2020</a:t>
            </a:r>
            <a:endParaRPr lang="en-US" sz="1800" b="0" dirty="0">
              <a:solidFill>
                <a:schemeClr val="bg1"/>
              </a:solidFill>
            </a:endParaRPr>
          </a:p>
        </p:txBody>
      </p:sp>
      <p:cxnSp>
        <p:nvCxnSpPr>
          <p:cNvPr id="16" name="Straight Connector 15"/>
          <p:cNvCxnSpPr/>
          <p:nvPr/>
        </p:nvCxnSpPr>
        <p:spPr>
          <a:xfrm>
            <a:off x="1092246" y="2635561"/>
            <a:ext cx="0" cy="4222439"/>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951495" y="528222"/>
            <a:ext cx="5608044" cy="4023015"/>
            <a:chOff x="5775326" y="239713"/>
            <a:chExt cx="3903662" cy="2800351"/>
          </a:xfrm>
        </p:grpSpPr>
        <p:grpSp>
          <p:nvGrpSpPr>
            <p:cNvPr id="18" name="Group 17"/>
            <p:cNvGrpSpPr/>
            <p:nvPr/>
          </p:nvGrpSpPr>
          <p:grpSpPr>
            <a:xfrm>
              <a:off x="5775326" y="239713"/>
              <a:ext cx="3903662" cy="2800351"/>
              <a:chOff x="5775326" y="239713"/>
              <a:chExt cx="3903662" cy="2800351"/>
            </a:xfrm>
          </p:grpSpPr>
          <p:sp>
            <p:nvSpPr>
              <p:cNvPr id="8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99"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0"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1"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Line 60"/>
              <p:cNvSpPr>
                <a:spLocks noChangeShapeType="1"/>
              </p:cNvSpPr>
              <p:nvPr/>
            </p:nvSpPr>
            <p:spPr bwMode="auto">
              <a:xfrm flipH="1" flipV="1">
                <a:off x="7402513" y="1525588"/>
                <a:ext cx="463550" cy="12080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Line 66"/>
              <p:cNvSpPr>
                <a:spLocks noChangeShapeType="1"/>
              </p:cNvSpPr>
              <p:nvPr/>
            </p:nvSpPr>
            <p:spPr bwMode="auto">
              <a:xfrm flipV="1">
                <a:off x="8767763" y="550863"/>
                <a:ext cx="419100" cy="13827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6879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3978"/>
          <a:stretch/>
        </p:blipFill>
        <p:spPr>
          <a:xfrm>
            <a:off x="4665785" y="0"/>
            <a:ext cx="7526215" cy="6857998"/>
          </a:xfrm>
          <a:prstGeom prst="rect">
            <a:avLst/>
          </a:prstGeom>
        </p:spPr>
      </p:pic>
      <p:sp>
        <p:nvSpPr>
          <p:cNvPr id="6" name="Rectangle 5"/>
          <p:cNvSpPr/>
          <p:nvPr/>
        </p:nvSpPr>
        <p:spPr>
          <a:xfrm>
            <a:off x="2100263" y="548421"/>
            <a:ext cx="4978644" cy="630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593518" y="1382285"/>
            <a:ext cx="3428147"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4000" dirty="0" smtClean="0">
                <a:solidFill>
                  <a:schemeClr val="bg1">
                    <a:lumMod val="85000"/>
                  </a:schemeClr>
                </a:solidFill>
                <a:latin typeface="+mj-lt"/>
              </a:rPr>
              <a:t>Marketing</a:t>
            </a:r>
            <a:endParaRPr lang="en-US" sz="4000" dirty="0">
              <a:solidFill>
                <a:schemeClr val="bg1">
                  <a:lumMod val="85000"/>
                </a:schemeClr>
              </a:solidFill>
              <a:latin typeface="+mj-lt"/>
            </a:endParaRPr>
          </a:p>
        </p:txBody>
      </p:sp>
      <p:sp>
        <p:nvSpPr>
          <p:cNvPr id="16" name="Rectangle 15"/>
          <p:cNvSpPr/>
          <p:nvPr/>
        </p:nvSpPr>
        <p:spPr>
          <a:xfrm>
            <a:off x="2771026" y="190187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13847" y="-2"/>
            <a:ext cx="1551476" cy="13364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71026" y="388456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30</a:t>
            </a:fld>
            <a:endParaRPr lang="en-US" dirty="0"/>
          </a:p>
        </p:txBody>
      </p:sp>
      <p:sp>
        <p:nvSpPr>
          <p:cNvPr id="8" name="TextBox 7"/>
          <p:cNvSpPr txBox="1"/>
          <p:nvPr/>
        </p:nvSpPr>
        <p:spPr>
          <a:xfrm>
            <a:off x="4249588" y="365858"/>
            <a:ext cx="679994"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3418552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773358" y="2244725"/>
            <a:ext cx="5581650" cy="3705225"/>
          </a:xfrm>
          <a:prstGeom prst="rect">
            <a:avLst/>
          </a:prstGeom>
        </p:spPr>
      </p:pic>
      <p:pic>
        <p:nvPicPr>
          <p:cNvPr id="2" name="Picture 1"/>
          <p:cNvPicPr>
            <a:picLocks noChangeAspect="1"/>
          </p:cNvPicPr>
          <p:nvPr/>
        </p:nvPicPr>
        <p:blipFill>
          <a:blip r:embed="rId3"/>
          <a:stretch>
            <a:fillRect/>
          </a:stretch>
        </p:blipFill>
        <p:spPr>
          <a:xfrm>
            <a:off x="6588366" y="673772"/>
            <a:ext cx="4871798" cy="3680519"/>
          </a:xfrm>
          <a:prstGeom prst="rect">
            <a:avLst/>
          </a:prstGeom>
        </p:spPr>
      </p:pic>
      <p:sp>
        <p:nvSpPr>
          <p:cNvPr id="8" name="Rectangle 7"/>
          <p:cNvSpPr/>
          <p:nvPr/>
        </p:nvSpPr>
        <p:spPr>
          <a:xfrm>
            <a:off x="1773357" y="673771"/>
            <a:ext cx="4815011" cy="2596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588367" y="3610170"/>
            <a:ext cx="4871797" cy="2339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rot="16200000">
            <a:off x="-375953" y="1810183"/>
            <a:ext cx="2936398" cy="663575"/>
          </a:xfrm>
        </p:spPr>
        <p:txBody>
          <a:bodyPr/>
          <a:lstStyle/>
          <a:p>
            <a:r>
              <a:rPr lang="en" dirty="0" smtClean="0">
                <a:solidFill>
                  <a:schemeClr val="bg1">
                    <a:lumMod val="85000"/>
                  </a:schemeClr>
                </a:solidFill>
                <a:latin typeface="+mj-lt"/>
              </a:rPr>
              <a:t>A</a:t>
            </a:r>
            <a:r>
              <a:rPr lang="id-ID" b="0" dirty="0" smtClean="0">
                <a:solidFill>
                  <a:schemeClr val="bg1">
                    <a:lumMod val="85000"/>
                  </a:schemeClr>
                </a:solidFill>
                <a:latin typeface="+mj-lt"/>
              </a:rPr>
              <a:t>nalytics</a:t>
            </a:r>
            <a:endParaRPr lang="en-US" b="0" dirty="0">
              <a:solidFill>
                <a:schemeClr val="bg1">
                  <a:lumMod val="85000"/>
                </a:schemeClr>
              </a:solidFill>
              <a:latin typeface="+mj-lt"/>
            </a:endParaRPr>
          </a:p>
        </p:txBody>
      </p:sp>
      <p:sp>
        <p:nvSpPr>
          <p:cNvPr id="5" name="Title 1"/>
          <p:cNvSpPr txBox="1">
            <a:spLocks/>
          </p:cNvSpPr>
          <p:nvPr/>
        </p:nvSpPr>
        <p:spPr>
          <a:xfrm>
            <a:off x="6834555" y="3928604"/>
            <a:ext cx="4794738" cy="17029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a:lnSpc>
                <a:spcPct val="150000"/>
              </a:lnSpc>
            </a:pP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Media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sources attribution needs to be done before an app release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to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solve the mobile measurement problem while using several paid media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along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with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organic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installs. </a:t>
            </a:r>
            <a:endParaRPr lang="id-ID" sz="1600" dirty="0" smtClean="0">
              <a:solidFill>
                <a:schemeClr val="tx1">
                  <a:lumMod val="50000"/>
                  <a:lumOff val="50000"/>
                </a:schemeClr>
              </a:solidFill>
              <a:latin typeface="+mn-lt"/>
              <a:ea typeface="Open Sans" panose="020B0606030504020204" pitchFamily="34" charset="0"/>
              <a:cs typeface="Open Sans" panose="020B0606030504020204" pitchFamily="34" charset="0"/>
            </a:endParaRPr>
          </a:p>
        </p:txBody>
      </p:sp>
      <p:sp>
        <p:nvSpPr>
          <p:cNvPr id="41" name="Rectangle 40"/>
          <p:cNvSpPr/>
          <p:nvPr/>
        </p:nvSpPr>
        <p:spPr>
          <a:xfrm>
            <a:off x="2135188" y="1003729"/>
            <a:ext cx="4054597" cy="1815882"/>
          </a:xfrm>
          <a:prstGeom prst="rect">
            <a:avLst/>
          </a:prstGeom>
        </p:spPr>
        <p:txBody>
          <a:bodyPr wrap="square">
            <a:spAutoFit/>
          </a:bodyPr>
          <a:lstStyle/>
          <a:p>
            <a:r>
              <a:rPr lang="en-US" sz="2800" dirty="0" smtClean="0">
                <a:solidFill>
                  <a:schemeClr val="accent2">
                    <a:lumMod val="50000"/>
                  </a:schemeClr>
                </a:solidFill>
                <a:latin typeface="+mj-lt"/>
                <a:cs typeface="Calibri Light" panose="020F0302020204030204" pitchFamily="34" charset="0"/>
              </a:rPr>
              <a:t>Track virtually </a:t>
            </a:r>
            <a:r>
              <a:rPr lang="en-US" sz="2800" dirty="0">
                <a:solidFill>
                  <a:schemeClr val="accent2">
                    <a:lumMod val="50000"/>
                  </a:schemeClr>
                </a:solidFill>
                <a:latin typeface="+mj-lt"/>
                <a:cs typeface="Calibri Light" panose="020F0302020204030204" pitchFamily="34" charset="0"/>
              </a:rPr>
              <a:t>any program or traffic source and analyze user behavior. </a:t>
            </a:r>
            <a:endParaRPr lang="id-ID" sz="2800" dirty="0" smtClean="0">
              <a:solidFill>
                <a:schemeClr val="accent2">
                  <a:lumMod val="50000"/>
                </a:schemeClr>
              </a:solidFill>
              <a:latin typeface="+mj-lt"/>
              <a:cs typeface="Calibri Light" panose="020F0302020204030204" pitchFamily="34" charset="0"/>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40922" y="3270739"/>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31</a:t>
            </a:fld>
            <a:endParaRPr lang="en-US" dirty="0"/>
          </a:p>
        </p:txBody>
      </p:sp>
      <p:sp>
        <p:nvSpPr>
          <p:cNvPr id="4" name="TextBox 3"/>
          <p:cNvSpPr txBox="1"/>
          <p:nvPr/>
        </p:nvSpPr>
        <p:spPr>
          <a:xfrm>
            <a:off x="5491480" y="3721297"/>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2310706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407119" y="-23446"/>
            <a:ext cx="4784881" cy="5978751"/>
          </a:xfrm>
          <a:prstGeom prst="rect">
            <a:avLst/>
          </a:prstGeom>
        </p:spPr>
      </p:pic>
      <p:sp>
        <p:nvSpPr>
          <p:cNvPr id="8" name="Rectangle 7"/>
          <p:cNvSpPr/>
          <p:nvPr/>
        </p:nvSpPr>
        <p:spPr>
          <a:xfrm>
            <a:off x="2135188" y="0"/>
            <a:ext cx="5320689"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p:cNvSpPr txBox="1">
            <a:spLocks/>
          </p:cNvSpPr>
          <p:nvPr/>
        </p:nvSpPr>
        <p:spPr>
          <a:xfrm>
            <a:off x="2662735" y="2513082"/>
            <a:ext cx="4312502" cy="30084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Implementing </a:t>
            </a:r>
            <a:r>
              <a:rPr lang="en-US" sz="1800" dirty="0">
                <a:solidFill>
                  <a:schemeClr val="tx1">
                    <a:lumMod val="50000"/>
                    <a:lumOff val="50000"/>
                  </a:schemeClr>
                </a:solidFill>
                <a:latin typeface="+mn-lt"/>
              </a:rPr>
              <a:t>a soft launch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Creating </a:t>
            </a:r>
            <a:r>
              <a:rPr lang="en-US" sz="1800" dirty="0">
                <a:solidFill>
                  <a:schemeClr val="tx1">
                    <a:lumMod val="50000"/>
                    <a:lumOff val="50000"/>
                  </a:schemeClr>
                </a:solidFill>
                <a:latin typeface="+mn-lt"/>
              </a:rPr>
              <a:t>high </a:t>
            </a:r>
            <a:r>
              <a:rPr lang="en-US" sz="1800" dirty="0" smtClean="0">
                <a:solidFill>
                  <a:schemeClr val="tx1">
                    <a:lumMod val="50000"/>
                    <a:lumOff val="50000"/>
                  </a:schemeClr>
                </a:solidFill>
                <a:latin typeface="+mn-lt"/>
              </a:rPr>
              <a:t>burst </a:t>
            </a:r>
            <a:r>
              <a:rPr lang="en-US" sz="1800" dirty="0">
                <a:solidFill>
                  <a:schemeClr val="tx1">
                    <a:lumMod val="50000"/>
                    <a:lumOff val="50000"/>
                  </a:schemeClr>
                </a:solidFill>
                <a:latin typeface="+mn-lt"/>
              </a:rPr>
              <a:t>campaigns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Targeting </a:t>
            </a:r>
            <a:r>
              <a:rPr lang="en-US" sz="1800" dirty="0">
                <a:solidFill>
                  <a:schemeClr val="tx1">
                    <a:lumMod val="50000"/>
                    <a:lumOff val="50000"/>
                  </a:schemeClr>
                </a:solidFill>
                <a:latin typeface="+mn-lt"/>
              </a:rPr>
              <a:t>specific media in niche markets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focused on user base growth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Measuring and improving user acquisition</a:t>
            </a:r>
            <a:endParaRPr lang="en-US" sz="1800" dirty="0">
              <a:solidFill>
                <a:schemeClr val="tx1">
                  <a:lumMod val="50000"/>
                  <a:lumOff val="50000"/>
                </a:schemeClr>
              </a:solidFill>
              <a:effectLst/>
              <a:latin typeface="+mn-lt"/>
            </a:endParaRPr>
          </a:p>
        </p:txBody>
      </p:sp>
      <p:sp>
        <p:nvSpPr>
          <p:cNvPr id="2" name="Rectangle 1"/>
          <p:cNvSpPr/>
          <p:nvPr/>
        </p:nvSpPr>
        <p:spPr>
          <a:xfrm rot="16200000">
            <a:off x="-784376" y="1474314"/>
            <a:ext cx="3754937" cy="707886"/>
          </a:xfrm>
          <a:prstGeom prst="rect">
            <a:avLst/>
          </a:prstGeom>
        </p:spPr>
        <p:txBody>
          <a:bodyPr wrap="square">
            <a:spAutoFit/>
          </a:bodyPr>
          <a:lstStyle/>
          <a:p>
            <a:r>
              <a:rPr lang="en-US" sz="4000" dirty="0" smtClean="0">
                <a:solidFill>
                  <a:schemeClr val="bg1">
                    <a:lumMod val="85000"/>
                  </a:schemeClr>
                </a:solidFill>
                <a:latin typeface="+mj-lt"/>
              </a:rPr>
              <a:t>A</a:t>
            </a:r>
            <a:r>
              <a:rPr lang="it-IT" sz="4000" dirty="0" smtClean="0">
                <a:solidFill>
                  <a:schemeClr val="bg1">
                    <a:lumMod val="85000"/>
                  </a:schemeClr>
                </a:solidFill>
                <a:latin typeface="+mj-lt"/>
              </a:rPr>
              <a:t>cquisition </a:t>
            </a:r>
            <a:endParaRPr lang="it-IT" sz="4000" dirty="0">
              <a:solidFill>
                <a:schemeClr val="bg1">
                  <a:lumMod val="85000"/>
                </a:schemeClr>
              </a:solidFill>
              <a:latin typeface="+mj-lt"/>
            </a:endParaRPr>
          </a:p>
        </p:txBody>
      </p:sp>
      <p:sp>
        <p:nvSpPr>
          <p:cNvPr id="3" name="Rectangle 2"/>
          <p:cNvSpPr/>
          <p:nvPr/>
        </p:nvSpPr>
        <p:spPr>
          <a:xfrm>
            <a:off x="2679172" y="1250583"/>
            <a:ext cx="3088745" cy="954107"/>
          </a:xfrm>
          <a:prstGeom prst="rect">
            <a:avLst/>
          </a:prstGeom>
        </p:spPr>
        <p:txBody>
          <a:bodyPr wrap="square">
            <a:spAutoFit/>
          </a:bodyPr>
          <a:lstStyle/>
          <a:p>
            <a:r>
              <a:rPr lang="en-US" sz="2800" b="1" dirty="0" smtClean="0">
                <a:solidFill>
                  <a:schemeClr val="accent2">
                    <a:lumMod val="50000"/>
                  </a:schemeClr>
                </a:solidFill>
              </a:rPr>
              <a:t>User Acquisition Strategies</a:t>
            </a:r>
            <a:endParaRPr lang="en-US" sz="2800" b="1" dirty="0">
              <a:solidFill>
                <a:schemeClr val="accent2">
                  <a:lumMod val="50000"/>
                </a:schemeClr>
              </a:solidFill>
            </a:endParaRPr>
          </a:p>
        </p:txBody>
      </p:sp>
      <p:cxnSp>
        <p:nvCxnSpPr>
          <p:cNvPr id="26" name="Straight Connector 2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7455877" y="965636"/>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32</a:t>
            </a:fld>
            <a:endParaRPr lang="en-US" dirty="0"/>
          </a:p>
        </p:txBody>
      </p:sp>
      <p:sp>
        <p:nvSpPr>
          <p:cNvPr id="7" name="TextBox 6"/>
          <p:cNvSpPr txBox="1"/>
          <p:nvPr/>
        </p:nvSpPr>
        <p:spPr>
          <a:xfrm>
            <a:off x="7906435" y="1416194"/>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742852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35188" y="2312891"/>
            <a:ext cx="10056812" cy="2840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350370" y="2969994"/>
            <a:ext cx="4109793" cy="1781908"/>
          </a:xfrm>
        </p:spPr>
        <p:txBody>
          <a:bodyPr anchor="t">
            <a:noAutofit/>
          </a:bodyPr>
          <a:lstStyle/>
          <a:p>
            <a:pPr>
              <a:lnSpc>
                <a:spcPct val="150000"/>
              </a:lnSpc>
            </a:pPr>
            <a:r>
              <a:rPr lang="id-ID" sz="1600" b="0" dirty="0" smtClean="0">
                <a:solidFill>
                  <a:schemeClr val="tx1">
                    <a:lumMod val="50000"/>
                    <a:lumOff val="50000"/>
                  </a:schemeClr>
                </a:solidFill>
                <a:latin typeface="+mn-lt"/>
              </a:rPr>
              <a:t>D</a:t>
            </a:r>
            <a:r>
              <a:rPr lang="en-US" sz="1600" b="0" dirty="0" smtClean="0">
                <a:solidFill>
                  <a:schemeClr val="tx1">
                    <a:lumMod val="50000"/>
                    <a:lumOff val="50000"/>
                  </a:schemeClr>
                </a:solidFill>
                <a:latin typeface="+mn-lt"/>
              </a:rPr>
              <a:t>raw </a:t>
            </a:r>
            <a:r>
              <a:rPr lang="en-US" sz="1600" b="0" dirty="0">
                <a:solidFill>
                  <a:schemeClr val="tx1">
                    <a:lumMod val="50000"/>
                    <a:lumOff val="50000"/>
                  </a:schemeClr>
                </a:solidFill>
                <a:latin typeface="+mn-lt"/>
              </a:rPr>
              <a:t>an outline </a:t>
            </a:r>
            <a:r>
              <a:rPr lang="en-US" sz="1600" b="0" dirty="0" smtClean="0">
                <a:solidFill>
                  <a:schemeClr val="tx1">
                    <a:lumMod val="50000"/>
                    <a:lumOff val="50000"/>
                  </a:schemeClr>
                </a:solidFill>
                <a:latin typeface="+mn-lt"/>
              </a:rPr>
              <a:t>of </a:t>
            </a:r>
            <a:r>
              <a:rPr lang="en-US" sz="1600" b="0" dirty="0">
                <a:solidFill>
                  <a:schemeClr val="tx1">
                    <a:lumMod val="50000"/>
                    <a:lumOff val="50000"/>
                  </a:schemeClr>
                </a:solidFill>
                <a:latin typeface="+mn-lt"/>
              </a:rPr>
              <a:t>your user engagement </a:t>
            </a:r>
            <a:r>
              <a:rPr lang="en-US" sz="1600" b="0" dirty="0" smtClean="0">
                <a:solidFill>
                  <a:schemeClr val="tx1">
                    <a:lumMod val="50000"/>
                    <a:lumOff val="50000"/>
                  </a:schemeClr>
                </a:solidFill>
                <a:latin typeface="+mn-lt"/>
              </a:rPr>
              <a:t>funel </a:t>
            </a:r>
            <a:r>
              <a:rPr lang="en-US" sz="1600" b="0" dirty="0">
                <a:solidFill>
                  <a:schemeClr val="tx1">
                    <a:lumMod val="50000"/>
                    <a:lumOff val="50000"/>
                  </a:schemeClr>
                </a:solidFill>
                <a:latin typeface="+mn-lt"/>
              </a:rPr>
              <a:t>and study </a:t>
            </a:r>
            <a:r>
              <a:rPr lang="en-US" sz="1600" b="0" dirty="0" smtClean="0">
                <a:solidFill>
                  <a:schemeClr val="tx1">
                    <a:lumMod val="50000"/>
                    <a:lumOff val="50000"/>
                  </a:schemeClr>
                </a:solidFill>
                <a:latin typeface="+mn-lt"/>
              </a:rPr>
              <a:t>your </a:t>
            </a:r>
            <a:r>
              <a:rPr lang="en-US" sz="1600" b="0" dirty="0">
                <a:solidFill>
                  <a:schemeClr val="tx1">
                    <a:lumMod val="50000"/>
                    <a:lumOff val="50000"/>
                  </a:schemeClr>
                </a:solidFill>
                <a:latin typeface="+mn-lt"/>
              </a:rPr>
              <a:t>behavioral data to identify the list of existing engagement constraints. </a:t>
            </a:r>
            <a:endParaRPr lang="en-US" sz="2800" b="0" dirty="0">
              <a:solidFill>
                <a:schemeClr val="tx1">
                  <a:lumMod val="50000"/>
                  <a:lumOff val="50000"/>
                </a:schemeClr>
              </a:solidFill>
              <a:effectLst/>
              <a:latin typeface="+mn-lt"/>
            </a:endParaRPr>
          </a:p>
        </p:txBody>
      </p:sp>
      <p:sp>
        <p:nvSpPr>
          <p:cNvPr id="3" name="Rectangle 2"/>
          <p:cNvSpPr/>
          <p:nvPr/>
        </p:nvSpPr>
        <p:spPr>
          <a:xfrm rot="16200000">
            <a:off x="-687363" y="1513999"/>
            <a:ext cx="3583282" cy="769441"/>
          </a:xfrm>
          <a:prstGeom prst="rect">
            <a:avLst/>
          </a:prstGeom>
        </p:spPr>
        <p:txBody>
          <a:bodyPr wrap="square">
            <a:spAutoFit/>
          </a:bodyPr>
          <a:lstStyle/>
          <a:p>
            <a:r>
              <a:rPr lang="en-US" sz="4400" b="1" dirty="0" smtClean="0">
                <a:solidFill>
                  <a:schemeClr val="bg1">
                    <a:lumMod val="85000"/>
                  </a:schemeClr>
                </a:solidFill>
                <a:latin typeface="+mj-lt"/>
              </a:rPr>
              <a:t>Consulting </a:t>
            </a:r>
            <a:endParaRPr lang="en-US" sz="4400" b="1" dirty="0">
              <a:solidFill>
                <a:schemeClr val="bg1">
                  <a:lumMod val="85000"/>
                </a:schemeClr>
              </a:solidFill>
              <a:latin typeface="+mj-lt"/>
            </a:endParaRPr>
          </a:p>
        </p:txBody>
      </p:sp>
      <p:sp>
        <p:nvSpPr>
          <p:cNvPr id="5" name="Rectangle 4"/>
          <p:cNvSpPr/>
          <p:nvPr/>
        </p:nvSpPr>
        <p:spPr>
          <a:xfrm>
            <a:off x="2670786" y="2969994"/>
            <a:ext cx="4406289" cy="1384995"/>
          </a:xfrm>
          <a:prstGeom prst="rect">
            <a:avLst/>
          </a:prstGeom>
        </p:spPr>
        <p:txBody>
          <a:bodyPr wrap="square">
            <a:spAutoFit/>
          </a:bodyPr>
          <a:lstStyle/>
          <a:p>
            <a:r>
              <a:rPr lang="en-US" sz="2800" b="1" dirty="0">
                <a:solidFill>
                  <a:schemeClr val="accent2"/>
                </a:solidFill>
                <a:ea typeface="Open Sans" panose="020B0606030504020204" pitchFamily="34" charset="0"/>
                <a:cs typeface="Open Sans" panose="020B0606030504020204" pitchFamily="34" charset="0"/>
              </a:rPr>
              <a:t>Our team of proficient UI/UX consultants will analyze your product</a:t>
            </a:r>
            <a:r>
              <a:rPr lang="id-ID" sz="2800" b="1" dirty="0">
                <a:solidFill>
                  <a:schemeClr val="accent2"/>
                </a:solidFill>
                <a:ea typeface="Open Sans" panose="020B0606030504020204" pitchFamily="34" charset="0"/>
                <a:cs typeface="Open Sans" panose="020B0606030504020204" pitchFamily="34" charset="0"/>
              </a:rPr>
              <a:t>.</a:t>
            </a:r>
            <a:endParaRPr lang="en-US" sz="2800" b="1" dirty="0">
              <a:solidFill>
                <a:schemeClr val="accent2"/>
              </a:solidFill>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13518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7187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00856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445250"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8193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31862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075531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57187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00856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445250"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88193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31862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075531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EF4ACB41-94E5-4629-9639-BBC7D22E3BC4}" type="slidenum">
              <a:rPr lang="en-US" smtClean="0"/>
              <a:pPr/>
              <a:t>33</a:t>
            </a:fld>
            <a:endParaRPr lang="en-US" dirty="0"/>
          </a:p>
        </p:txBody>
      </p:sp>
    </p:spTree>
    <p:extLst>
      <p:ext uri="{BB962C8B-B14F-4D97-AF65-F5344CB8AC3E}">
        <p14:creationId xmlns:p14="http://schemas.microsoft.com/office/powerpoint/2010/main" val="1884513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507"/>
          <a:stretch/>
        </p:blipFill>
        <p:spPr>
          <a:xfrm>
            <a:off x="2100263" y="0"/>
            <a:ext cx="10091737" cy="6858000"/>
          </a:xfrm>
          <a:prstGeom prst="rect">
            <a:avLst/>
          </a:prstGeom>
        </p:spPr>
      </p:pic>
      <p:sp>
        <p:nvSpPr>
          <p:cNvPr id="6" name="Rectangle 5"/>
          <p:cNvSpPr/>
          <p:nvPr/>
        </p:nvSpPr>
        <p:spPr>
          <a:xfrm>
            <a:off x="2100263" y="2762861"/>
            <a:ext cx="10091737" cy="2525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71138" y="3034612"/>
            <a:ext cx="4989025" cy="1935973"/>
          </a:xfrm>
        </p:spPr>
        <p:txBody>
          <a:bodyPr anchor="t">
            <a:noAutofit/>
          </a:bodyPr>
          <a:lstStyle/>
          <a:p>
            <a:pPr>
              <a:lnSpc>
                <a:spcPct val="150000"/>
              </a:lnSpc>
            </a:pP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B</a:t>
            </a:r>
            <a:r>
              <a:rPr lang="en-US" sz="1600" b="0" dirty="0" smtClean="0">
                <a:solidFill>
                  <a:schemeClr val="tx1">
                    <a:lumMod val="50000"/>
                    <a:lumOff val="50000"/>
                  </a:schemeClr>
                </a:solidFill>
                <a:latin typeface="+mn-lt"/>
                <a:ea typeface="Open Sans" panose="020B0606030504020204" pitchFamily="34" charset="0"/>
                <a:cs typeface="Open Sans" panose="020B0606030504020204" pitchFamily="34" charset="0"/>
              </a:rPr>
              <a:t>oost </a:t>
            </a: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your product recognition with outreach through high profile media that cater to your target audiences. We will engage users with reviews from trusted sources, relevant forum discussions and social media campaigns. </a:t>
            </a:r>
            <a:endParaRPr lang="en-US" sz="1600" b="0" dirty="0">
              <a:solidFill>
                <a:schemeClr val="tx1">
                  <a:lumMod val="50000"/>
                  <a:lumOff val="50000"/>
                </a:schemeClr>
              </a:solidFill>
              <a:effectLst/>
              <a:latin typeface="+mn-lt"/>
              <a:ea typeface="Open Sans" panose="020B0606030504020204" pitchFamily="34" charset="0"/>
              <a:cs typeface="Open Sans" panose="020B0606030504020204" pitchFamily="34" charset="0"/>
            </a:endParaRPr>
          </a:p>
        </p:txBody>
      </p:sp>
      <p:sp>
        <p:nvSpPr>
          <p:cNvPr id="5"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sp>
        <p:nvSpPr>
          <p:cNvPr id="7" name="Rectangle 6"/>
          <p:cNvSpPr/>
          <p:nvPr/>
        </p:nvSpPr>
        <p:spPr>
          <a:xfrm>
            <a:off x="2627560" y="3129933"/>
            <a:ext cx="3538778" cy="1384995"/>
          </a:xfrm>
          <a:prstGeom prst="rect">
            <a:avLst/>
          </a:prstGeom>
        </p:spPr>
        <p:txBody>
          <a:bodyPr wrap="square">
            <a:spAutoFit/>
          </a:bodyPr>
          <a:lstStyle/>
          <a:p>
            <a:r>
              <a:rPr lang="en-US" sz="2800" b="1" dirty="0">
                <a:solidFill>
                  <a:schemeClr val="accent2"/>
                </a:solidFill>
              </a:rPr>
              <a:t>Our PR and content </a:t>
            </a:r>
            <a:r>
              <a:rPr lang="en-US" sz="2800" b="1" dirty="0" smtClean="0">
                <a:solidFill>
                  <a:schemeClr val="accent2"/>
                </a:solidFill>
              </a:rPr>
              <a:t>marketing solutions</a:t>
            </a:r>
            <a:endParaRPr lang="id-ID" sz="2800" b="1" dirty="0">
              <a:solidFill>
                <a:schemeClr val="accent2"/>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71138" y="1215415"/>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34</a:t>
            </a:fld>
            <a:endParaRPr lang="en-US" dirty="0"/>
          </a:p>
        </p:txBody>
      </p:sp>
      <p:sp>
        <p:nvSpPr>
          <p:cNvPr id="9" name="TextBox 8"/>
          <p:cNvSpPr txBox="1"/>
          <p:nvPr/>
        </p:nvSpPr>
        <p:spPr>
          <a:xfrm>
            <a:off x="6921695" y="1799236"/>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1672877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6525" t="21824"/>
          <a:stretch/>
        </p:blipFill>
        <p:spPr>
          <a:xfrm>
            <a:off x="3223318" y="0"/>
            <a:ext cx="8968681" cy="5361296"/>
          </a:xfrm>
          <a:prstGeom prst="rect">
            <a:avLst/>
          </a:prstGeom>
        </p:spPr>
      </p:pic>
      <p:sp>
        <p:nvSpPr>
          <p:cNvPr id="8" name="Rectangle 7"/>
          <p:cNvSpPr/>
          <p:nvPr/>
        </p:nvSpPr>
        <p:spPr>
          <a:xfrm>
            <a:off x="3223844" y="3950677"/>
            <a:ext cx="8968155" cy="2907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739667" y="4342068"/>
            <a:ext cx="6228126" cy="2308324"/>
          </a:xfrm>
          <a:prstGeom prst="rect">
            <a:avLst/>
          </a:prstGeom>
        </p:spPr>
        <p:txBody>
          <a:bodyPr wrap="square">
            <a:spAutoFit/>
          </a:bodyPr>
          <a:lstStyle/>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Performing outreach to niche audiences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Developing media reviews across relevant verticals - 	tech, business, digital, gaming </a:t>
            </a:r>
          </a:p>
          <a:p>
            <a:pPr indent="-360363">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Featuring your app in high profile media outlets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a:solidFill>
                  <a:schemeClr val="tx1">
                    <a:lumMod val="50000"/>
                    <a:lumOff val="50000"/>
                  </a:schemeClr>
                </a:solidFill>
              </a:rPr>
              <a:t>Engaging potential users via social media </a:t>
            </a:r>
            <a:r>
              <a:rPr lang="en-US" sz="1600" dirty="0" smtClean="0">
                <a:solidFill>
                  <a:schemeClr val="tx1">
                    <a:lumMod val="50000"/>
                    <a:lumOff val="50000"/>
                  </a:schemeClr>
                </a:solidFill>
              </a:rPr>
              <a:t>	channels 	(</a:t>
            </a:r>
            <a:r>
              <a:rPr lang="en-US" sz="1600" dirty="0" err="1">
                <a:solidFill>
                  <a:schemeClr val="tx1">
                    <a:lumMod val="50000"/>
                    <a:lumOff val="50000"/>
                  </a:schemeClr>
                </a:solidFill>
              </a:rPr>
              <a:t>Youtube</a:t>
            </a:r>
            <a:r>
              <a:rPr lang="en-US" sz="1600" dirty="0">
                <a:solidFill>
                  <a:schemeClr val="tx1">
                    <a:lumMod val="50000"/>
                    <a:lumOff val="50000"/>
                  </a:schemeClr>
                </a:solidFill>
              </a:rPr>
              <a:t>, </a:t>
            </a:r>
            <a:r>
              <a:rPr lang="id-ID" sz="1600" dirty="0">
                <a:solidFill>
                  <a:schemeClr val="tx1">
                    <a:lumMod val="50000"/>
                    <a:lumOff val="50000"/>
                  </a:schemeClr>
                </a:solidFill>
              </a:rPr>
              <a:t>F</a:t>
            </a:r>
            <a:r>
              <a:rPr lang="en-US" sz="1600" dirty="0" err="1">
                <a:solidFill>
                  <a:schemeClr val="tx1">
                    <a:lumMod val="50000"/>
                    <a:lumOff val="50000"/>
                  </a:schemeClr>
                </a:solidFill>
              </a:rPr>
              <a:t>acebook</a:t>
            </a:r>
            <a:r>
              <a:rPr lang="en-US" sz="1600" dirty="0">
                <a:solidFill>
                  <a:schemeClr val="tx1">
                    <a:lumMod val="50000"/>
                    <a:lumOff val="50000"/>
                  </a:schemeClr>
                </a:solidFill>
              </a:rPr>
              <a:t>, Twitter, iTunes </a:t>
            </a:r>
            <a:r>
              <a:rPr lang="en-US" sz="1600" dirty="0" smtClean="0">
                <a:solidFill>
                  <a:schemeClr val="tx1">
                    <a:lumMod val="50000"/>
                    <a:lumOff val="50000"/>
                  </a:schemeClr>
                </a:solidFill>
              </a:rPr>
              <a:t>podcasts)</a:t>
            </a:r>
            <a:endParaRPr lang="id-ID" sz="1600" dirty="0">
              <a:solidFill>
                <a:schemeClr val="tx1">
                  <a:lumMod val="50000"/>
                  <a:lumOff val="50000"/>
                </a:schemeClr>
              </a:solidFill>
            </a:endParaRPr>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 Strategies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100262" y="4452146"/>
            <a:ext cx="2166938" cy="19709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35</a:t>
            </a:fld>
            <a:endParaRPr lang="en-US" dirty="0"/>
          </a:p>
        </p:txBody>
      </p:sp>
      <p:sp>
        <p:nvSpPr>
          <p:cNvPr id="9" name="TextBox 8"/>
          <p:cNvSpPr txBox="1"/>
          <p:nvPr/>
        </p:nvSpPr>
        <p:spPr>
          <a:xfrm>
            <a:off x="2809269" y="5111509"/>
            <a:ext cx="74892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315448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0820" y="4156318"/>
            <a:ext cx="2696308" cy="1969478"/>
          </a:xfrm>
        </p:spPr>
        <p:txBody>
          <a:bodyPr>
            <a:normAutofit/>
          </a:bodyPr>
          <a:lstStyle/>
          <a:p>
            <a:pPr>
              <a:lnSpc>
                <a:spcPct val="150000"/>
              </a:lnSpc>
              <a:spcBef>
                <a:spcPts val="0"/>
              </a:spcBef>
            </a:pPr>
            <a:r>
              <a:rPr lang="en-US" sz="1600" dirty="0" smtClean="0">
                <a:solidFill>
                  <a:schemeClr val="tx1">
                    <a:lumMod val="50000"/>
                    <a:lumOff val="50000"/>
                  </a:schemeClr>
                </a:solidFill>
              </a:rPr>
              <a:t>Our </a:t>
            </a:r>
            <a:r>
              <a:rPr lang="en-US" sz="1600" dirty="0">
                <a:solidFill>
                  <a:schemeClr val="tx1">
                    <a:lumMod val="50000"/>
                    <a:lumOff val="50000"/>
                  </a:schemeClr>
                </a:solidFill>
              </a:rPr>
              <a:t>services are aimed at solidly established businesses who are already profitable</a:t>
            </a:r>
          </a:p>
        </p:txBody>
      </p:sp>
      <p:sp>
        <p:nvSpPr>
          <p:cNvPr id="3" name="Title 2"/>
          <p:cNvSpPr>
            <a:spLocks noGrp="1"/>
          </p:cNvSpPr>
          <p:nvPr>
            <p:ph type="title"/>
          </p:nvPr>
        </p:nvSpPr>
        <p:spPr>
          <a:xfrm>
            <a:off x="2145324" y="855235"/>
            <a:ext cx="9208475" cy="663575"/>
          </a:xfrm>
        </p:spPr>
        <p:txBody>
          <a:bodyPr/>
          <a:lstStyle/>
          <a:p>
            <a:r>
              <a:rPr lang="en-US" dirty="0" smtClean="0"/>
              <a:t>Who we served</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36</a:t>
            </a:fld>
            <a:endParaRPr lang="en-US" dirty="0"/>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 Profiles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528817" y="4156318"/>
            <a:ext cx="2718823"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8" name="Content Placeholder 1"/>
          <p:cNvSpPr txBox="1">
            <a:spLocks/>
          </p:cNvSpPr>
          <p:nvPr/>
        </p:nvSpPr>
        <p:spPr>
          <a:xfrm>
            <a:off x="8710760" y="4156318"/>
            <a:ext cx="2749404"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9" name="Rectangle 8"/>
          <p:cNvSpPr/>
          <p:nvPr/>
        </p:nvSpPr>
        <p:spPr>
          <a:xfrm>
            <a:off x="5546069"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0" name="Rectangle 9"/>
          <p:cNvSpPr/>
          <p:nvPr/>
        </p:nvSpPr>
        <p:spPr>
          <a:xfrm>
            <a:off x="2112407"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1" name="Rectangle 10"/>
          <p:cNvSpPr/>
          <p:nvPr/>
        </p:nvSpPr>
        <p:spPr>
          <a:xfrm>
            <a:off x="8710759" y="3486623"/>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2" name="Rounded Rectangle 11"/>
          <p:cNvSpPr/>
          <p:nvPr/>
        </p:nvSpPr>
        <p:spPr>
          <a:xfrm>
            <a:off x="2112408"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647976"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777424" y="1982527"/>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94224" y="2249620"/>
            <a:ext cx="748923"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7" name="TextBox 16"/>
          <p:cNvSpPr txBox="1"/>
          <p:nvPr/>
        </p:nvSpPr>
        <p:spPr>
          <a:xfrm>
            <a:off x="6097135" y="2249620"/>
            <a:ext cx="466794"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8" name="TextBox 17"/>
          <p:cNvSpPr txBox="1"/>
          <p:nvPr/>
        </p:nvSpPr>
        <p:spPr>
          <a:xfrm>
            <a:off x="9094645" y="2249620"/>
            <a:ext cx="575002" cy="769441"/>
          </a:xfrm>
          <a:prstGeom prst="rect">
            <a:avLst/>
          </a:prstGeom>
          <a:noFill/>
        </p:spPr>
        <p:txBody>
          <a:bodyPr wrap="squar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Tree>
    <p:extLst>
      <p:ext uri="{BB962C8B-B14F-4D97-AF65-F5344CB8AC3E}">
        <p14:creationId xmlns:p14="http://schemas.microsoft.com/office/powerpoint/2010/main" val="488709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742357" y="1924661"/>
            <a:ext cx="3601058" cy="1504339"/>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 sz="4000" b="1" dirty="0" smtClean="0">
                <a:solidFill>
                  <a:schemeClr val="accent2"/>
                </a:solidFill>
                <a:latin typeface="+mj-lt"/>
                <a:ea typeface="Open Sans" panose="020B0606030504020204" pitchFamily="34" charset="0"/>
                <a:cs typeface="Open Sans" panose="020B0606030504020204" pitchFamily="34" charset="0"/>
              </a:rPr>
              <a:t>Raise</a:t>
            </a:r>
            <a:r>
              <a:rPr lang="en" sz="4000" b="1" dirty="0">
                <a:solidFill>
                  <a:schemeClr val="tx2">
                    <a:lumMod val="50000"/>
                  </a:schemeClr>
                </a:solidFill>
                <a:latin typeface="+mj-lt"/>
                <a:ea typeface="Open Sans" panose="020B0606030504020204" pitchFamily="34" charset="0"/>
                <a:cs typeface="Open Sans" panose="020B0606030504020204" pitchFamily="34" charset="0"/>
              </a:rPr>
              <a:t> </a:t>
            </a:r>
            <a:r>
              <a:rPr lang="id-ID" sz="4000" dirty="0" smtClean="0">
                <a:solidFill>
                  <a:schemeClr val="accent3"/>
                </a:solidFill>
                <a:latin typeface="+mj-lt"/>
                <a:ea typeface="Open Sans Light" panose="020B0306030504020204" pitchFamily="34" charset="0"/>
                <a:cs typeface="Open Sans Light" panose="020B0306030504020204" pitchFamily="34" charset="0"/>
              </a:rPr>
              <a:t>A</a:t>
            </a:r>
            <a:r>
              <a:rPr lang="en" sz="4000" dirty="0" smtClean="0">
                <a:solidFill>
                  <a:schemeClr val="accent3"/>
                </a:solidFill>
                <a:latin typeface="+mj-lt"/>
                <a:ea typeface="Open Sans Light" panose="020B0306030504020204" pitchFamily="34" charset="0"/>
                <a:cs typeface="Open Sans Light" panose="020B0306030504020204" pitchFamily="34" charset="0"/>
              </a:rPr>
              <a:t>wareness</a:t>
            </a:r>
            <a:endParaRPr lang="en" sz="4000" dirty="0">
              <a:solidFill>
                <a:schemeClr val="accent3"/>
              </a:solidFill>
              <a:latin typeface="+mj-lt"/>
              <a:ea typeface="Open Sans Light" panose="020B0306030504020204" pitchFamily="34" charset="0"/>
              <a:cs typeface="Open Sans Light" panose="020B0306030504020204" pitchFamily="34" charset="0"/>
            </a:endParaRPr>
          </a:p>
        </p:txBody>
      </p:sp>
      <p:sp>
        <p:nvSpPr>
          <p:cNvPr id="9" name="Rectangle 8"/>
          <p:cNvSpPr/>
          <p:nvPr/>
        </p:nvSpPr>
        <p:spPr>
          <a:xfrm>
            <a:off x="6836141" y="3429000"/>
            <a:ext cx="4052524"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Whether it’s a big project or an ongoing program, we can provide content development, design, and editorial project management support for your needs.</a:t>
            </a:r>
          </a:p>
        </p:txBody>
      </p:sp>
      <p:sp>
        <p:nvSpPr>
          <p:cNvPr id="2" name="Rectangle 1"/>
          <p:cNvSpPr/>
          <p:nvPr/>
        </p:nvSpPr>
        <p:spPr>
          <a:xfrm>
            <a:off x="2100263" y="0"/>
            <a:ext cx="39957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rot="16200000">
            <a:off x="-426653" y="1729881"/>
            <a:ext cx="3051904"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EF4ACB41-94E5-4629-9639-BBC7D22E3BC4}" type="slidenum">
              <a:rPr lang="en-US" smtClean="0"/>
              <a:pPr/>
              <a:t>37</a:t>
            </a:fld>
            <a:endParaRPr lang="en-US" dirty="0"/>
          </a:p>
        </p:txBody>
      </p:sp>
      <p:pic>
        <p:nvPicPr>
          <p:cNvPr id="5" name="Picture 4"/>
          <p:cNvPicPr>
            <a:picLocks noChangeAspect="1"/>
          </p:cNvPicPr>
          <p:nvPr/>
        </p:nvPicPr>
        <p:blipFill rotWithShape="1">
          <a:blip r:embed="rId2"/>
          <a:srcRect r="3454"/>
          <a:stretch/>
        </p:blipFill>
        <p:spPr>
          <a:xfrm>
            <a:off x="2090149" y="0"/>
            <a:ext cx="4005851" cy="6858000"/>
          </a:xfrm>
          <a:prstGeom prst="rect">
            <a:avLst/>
          </a:prstGeom>
        </p:spPr>
      </p:pic>
    </p:spTree>
    <p:extLst>
      <p:ext uri="{BB962C8B-B14F-4D97-AF65-F5344CB8AC3E}">
        <p14:creationId xmlns:p14="http://schemas.microsoft.com/office/powerpoint/2010/main" val="3048390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22831" y="0"/>
            <a:ext cx="5369169"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100263" y="2748262"/>
            <a:ext cx="3538416"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 sz="1600" dirty="0" smtClean="0">
                <a:solidFill>
                  <a:schemeClr val="tx1">
                    <a:lumMod val="50000"/>
                    <a:lumOff val="50000"/>
                  </a:schemeClr>
                </a:solidFill>
              </a:rPr>
              <a:t>Launching a product or trying to revamp your image? We’ll help you develop thought leadership concepts and recommend where to build your platform.</a:t>
            </a:r>
            <a:endParaRPr lang="en" sz="1600" dirty="0">
              <a:solidFill>
                <a:schemeClr val="tx1">
                  <a:lumMod val="50000"/>
                  <a:lumOff val="50000"/>
                </a:schemeClr>
              </a:solidFill>
            </a:endParaRPr>
          </a:p>
        </p:txBody>
      </p:sp>
      <p:sp>
        <p:nvSpPr>
          <p:cNvPr id="5" name="Content Placeholder 2"/>
          <p:cNvSpPr txBox="1">
            <a:spLocks/>
          </p:cNvSpPr>
          <p:nvPr/>
        </p:nvSpPr>
        <p:spPr>
          <a:xfrm>
            <a:off x="1979646" y="765175"/>
            <a:ext cx="3932341"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Scalable, </a:t>
            </a:r>
            <a:r>
              <a:rPr lang="id-ID" sz="3600" dirty="0" smtClean="0">
                <a:solidFill>
                  <a:schemeClr val="accent3"/>
                </a:solidFill>
                <a:latin typeface="+mj-lt"/>
                <a:ea typeface="Open Sans Light" panose="020B0306030504020204" pitchFamily="34" charset="0"/>
                <a:cs typeface="Open Sans Light" panose="020B0306030504020204" pitchFamily="34" charset="0"/>
              </a:rPr>
              <a:t>S</a:t>
            </a:r>
            <a:r>
              <a:rPr lang="en-US" sz="3600" dirty="0" smtClean="0">
                <a:solidFill>
                  <a:schemeClr val="accent3"/>
                </a:solidFill>
                <a:latin typeface="+mj-lt"/>
                <a:ea typeface="Open Sans Light" panose="020B0306030504020204" pitchFamily="34" charset="0"/>
                <a:cs typeface="Open Sans Light" panose="020B0306030504020204" pitchFamily="34" charset="0"/>
              </a:rPr>
              <a:t>pecialized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alent </a:t>
            </a:r>
            <a:r>
              <a:rPr lang="id-ID" sz="3600" dirty="0" smtClean="0">
                <a:solidFill>
                  <a:schemeClr val="accent3"/>
                </a:solidFill>
                <a:latin typeface="+mj-lt"/>
                <a:ea typeface="Open Sans Light" panose="020B0306030504020204" pitchFamily="34" charset="0"/>
                <a:cs typeface="Open Sans Light" panose="020B0306030504020204" pitchFamily="34" charset="0"/>
              </a:rPr>
              <a:t>O</a:t>
            </a:r>
            <a:r>
              <a:rPr lang="en-US" sz="3600" dirty="0" smtClean="0">
                <a:solidFill>
                  <a:schemeClr val="accent3"/>
                </a:solidFill>
                <a:latin typeface="+mj-lt"/>
                <a:ea typeface="Open Sans Light" panose="020B0306030504020204" pitchFamily="34" charset="0"/>
                <a:cs typeface="Open Sans Light" panose="020B0306030504020204" pitchFamily="34" charset="0"/>
              </a:rPr>
              <a:t>n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ap</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7"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38</a:t>
            </a:fld>
            <a:endParaRPr lang="en-US" dirty="0"/>
          </a:p>
        </p:txBody>
      </p:sp>
      <p:sp>
        <p:nvSpPr>
          <p:cNvPr id="9" name="Rectangle 8"/>
          <p:cNvSpPr/>
          <p:nvPr/>
        </p:nvSpPr>
        <p:spPr>
          <a:xfrm>
            <a:off x="6822831" y="3563814"/>
            <a:ext cx="5369169" cy="3294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1" r="9541" b="2222"/>
          <a:stretch/>
        </p:blipFill>
        <p:spPr>
          <a:xfrm>
            <a:off x="6811108" y="1"/>
            <a:ext cx="5392615" cy="3352799"/>
          </a:xfrm>
          <a:prstGeom prst="rect">
            <a:avLst/>
          </a:prstGeom>
        </p:spPr>
      </p:pic>
      <p:pic>
        <p:nvPicPr>
          <p:cNvPr id="10" name="Picture 9"/>
          <p:cNvPicPr>
            <a:picLocks noChangeAspect="1"/>
          </p:cNvPicPr>
          <p:nvPr/>
        </p:nvPicPr>
        <p:blipFill rotWithShape="1">
          <a:blip r:embed="rId3"/>
          <a:srcRect l="6892" t="3932"/>
          <a:stretch/>
        </p:blipFill>
        <p:spPr>
          <a:xfrm>
            <a:off x="6811108" y="3563814"/>
            <a:ext cx="5407893" cy="3294185"/>
          </a:xfrm>
          <a:prstGeom prst="rect">
            <a:avLst/>
          </a:prstGeom>
        </p:spPr>
      </p:pic>
    </p:spTree>
    <p:extLst>
      <p:ext uri="{BB962C8B-B14F-4D97-AF65-F5344CB8AC3E}">
        <p14:creationId xmlns:p14="http://schemas.microsoft.com/office/powerpoint/2010/main" val="1462806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0670" r="-1"/>
          <a:stretch/>
        </p:blipFill>
        <p:spPr>
          <a:xfrm>
            <a:off x="5380892" y="0"/>
            <a:ext cx="6811108" cy="6858000"/>
          </a:xfrm>
          <a:prstGeom prst="rect">
            <a:avLst/>
          </a:prstGeom>
        </p:spPr>
      </p:pic>
      <p:sp>
        <p:nvSpPr>
          <p:cNvPr id="4" name="Rectangle 3"/>
          <p:cNvSpPr/>
          <p:nvPr/>
        </p:nvSpPr>
        <p:spPr>
          <a:xfrm>
            <a:off x="2135188" y="1989138"/>
            <a:ext cx="9324975" cy="2711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2609928" y="2419539"/>
            <a:ext cx="3140197"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225" lvl="0" indent="-22225">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Build</a:t>
            </a:r>
            <a:r>
              <a:rPr lang="en-US" sz="3600" b="1" dirty="0">
                <a:solidFill>
                  <a:schemeClr val="tx2">
                    <a:lumMod val="50000"/>
                  </a:schemeClr>
                </a:solidFill>
                <a:latin typeface="+mj-lt"/>
                <a:ea typeface="Open Sans" panose="020B0606030504020204" pitchFamily="34" charset="0"/>
                <a:cs typeface="Open Sans" panose="020B0606030504020204" pitchFamily="34" charset="0"/>
              </a:rPr>
              <a:t> </a:t>
            </a:r>
            <a:r>
              <a:rPr lang="id-ID" sz="3600" dirty="0" smtClean="0">
                <a:solidFill>
                  <a:schemeClr val="accent3"/>
                </a:solidFill>
                <a:latin typeface="+mj-lt"/>
                <a:ea typeface="Open Sans Light" panose="020B0306030504020204" pitchFamily="34" charset="0"/>
                <a:cs typeface="Open Sans Light" panose="020B0306030504020204" pitchFamily="34" charset="0"/>
              </a:rPr>
              <a:t>M</a:t>
            </a:r>
            <a:r>
              <a:rPr lang="en-US" sz="3600" dirty="0" smtClean="0">
                <a:solidFill>
                  <a:schemeClr val="accent3"/>
                </a:solidFill>
                <a:latin typeface="+mj-lt"/>
                <a:ea typeface="Open Sans Light" panose="020B0306030504020204" pitchFamily="34" charset="0"/>
                <a:cs typeface="Open Sans Light" panose="020B0306030504020204" pitchFamily="34" charset="0"/>
              </a:rPr>
              <a:t>arketing </a:t>
            </a:r>
            <a:r>
              <a:rPr lang="id-ID" sz="3600" dirty="0" smtClean="0">
                <a:solidFill>
                  <a:schemeClr val="accent3"/>
                </a:solidFill>
                <a:latin typeface="+mj-lt"/>
                <a:ea typeface="Open Sans Light" panose="020B0306030504020204" pitchFamily="34" charset="0"/>
                <a:cs typeface="Open Sans Light" panose="020B0306030504020204" pitchFamily="34" charset="0"/>
              </a:rPr>
              <a:t>F</a:t>
            </a:r>
            <a:r>
              <a:rPr lang="en-US" sz="3600" dirty="0" smtClean="0">
                <a:solidFill>
                  <a:schemeClr val="accent3"/>
                </a:solidFill>
                <a:latin typeface="+mj-lt"/>
                <a:ea typeface="Open Sans Light" panose="020B0306030504020204" pitchFamily="34" charset="0"/>
                <a:cs typeface="Open Sans Light" panose="020B0306030504020204" pitchFamily="34" charset="0"/>
              </a:rPr>
              <a:t>unnel</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5" name="Rectangle 4"/>
          <p:cNvSpPr/>
          <p:nvPr/>
        </p:nvSpPr>
        <p:spPr>
          <a:xfrm>
            <a:off x="6131169" y="2419539"/>
            <a:ext cx="4849236" cy="1938992"/>
          </a:xfrm>
          <a:prstGeom prst="rect">
            <a:avLst/>
          </a:prstGeom>
          <a:noFill/>
          <a:ln>
            <a:noFill/>
          </a:ln>
        </p:spPr>
        <p:txBody>
          <a:bodyPr wrap="square">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We evaluate your audience, conduct audits to determine how well you’re reaching them, and build marketing and editorial strategies to help you gain new leads and nurture them through your funnel.</a:t>
            </a:r>
          </a:p>
        </p:txBody>
      </p:sp>
      <p:sp>
        <p:nvSpPr>
          <p:cNvPr id="6"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39</a:t>
            </a:fld>
            <a:endParaRPr lang="en-US" dirty="0"/>
          </a:p>
        </p:txBody>
      </p:sp>
    </p:spTree>
    <p:extLst>
      <p:ext uri="{BB962C8B-B14F-4D97-AF65-F5344CB8AC3E}">
        <p14:creationId xmlns:p14="http://schemas.microsoft.com/office/powerpoint/2010/main" val="2686270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p:nvPr/>
        </p:nvCxnSpPr>
        <p:spPr>
          <a:xfrm>
            <a:off x="1091022" y="3717758"/>
            <a:ext cx="0" cy="31402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91022" y="-11723"/>
            <a:ext cx="0" cy="229743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205886" y="2904393"/>
            <a:ext cx="4023858" cy="369332"/>
          </a:xfrm>
          <a:prstGeom prst="rect">
            <a:avLst/>
          </a:prstGeom>
        </p:spPr>
        <p:txBody>
          <a:bodyPr wrap="none">
            <a:spAutoFit/>
          </a:bodyPr>
          <a:lstStyle/>
          <a:p>
            <a:r>
              <a:rPr lang="en-US" dirty="0">
                <a:solidFill>
                  <a:schemeClr val="tx1">
                    <a:lumMod val="50000"/>
                    <a:lumOff val="50000"/>
                  </a:schemeClr>
                </a:solidFill>
              </a:rPr>
              <a:t>Strategic Tactics. Clear Solutions</a:t>
            </a:r>
            <a:r>
              <a:rPr lang="en-US" dirty="0" smtClean="0">
                <a:solidFill>
                  <a:schemeClr val="tx1">
                    <a:lumMod val="50000"/>
                    <a:lumOff val="50000"/>
                  </a:schemeClr>
                </a:solidFill>
              </a:rPr>
              <a:t>.</a:t>
            </a:r>
            <a:endParaRPr lang="en-US" dirty="0">
              <a:solidFill>
                <a:schemeClr val="tx1">
                  <a:lumMod val="50000"/>
                  <a:lumOff val="50000"/>
                </a:schemeClr>
              </a:solidFill>
            </a:endParaRPr>
          </a:p>
        </p:txBody>
      </p:sp>
      <p:grpSp>
        <p:nvGrpSpPr>
          <p:cNvPr id="13" name="Group 12"/>
          <p:cNvGrpSpPr/>
          <p:nvPr/>
        </p:nvGrpSpPr>
        <p:grpSpPr>
          <a:xfrm>
            <a:off x="921704" y="2752198"/>
            <a:ext cx="1918521" cy="521527"/>
            <a:chOff x="5124616" y="5111417"/>
            <a:chExt cx="2395590" cy="648173"/>
          </a:xfrm>
        </p:grpSpPr>
        <p:sp>
          <p:nvSpPr>
            <p:cNvPr id="16"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nvGrpSpPr>
            <p:cNvPr id="19" name="Group 18"/>
            <p:cNvGrpSpPr/>
            <p:nvPr/>
          </p:nvGrpSpPr>
          <p:grpSpPr>
            <a:xfrm>
              <a:off x="5124616" y="5111417"/>
              <a:ext cx="462014" cy="577517"/>
              <a:chOff x="1298575" y="2933700"/>
              <a:chExt cx="850900" cy="1063625"/>
            </a:xfrm>
          </p:grpSpPr>
          <p:sp>
            <p:nvSpPr>
              <p:cNvPr id="20"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796352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solidFill>
                <a:latin typeface="+mj-lt"/>
              </a:rPr>
              <a:t>Clients</a:t>
            </a:r>
            <a:endParaRPr lang="en-US" b="1" dirty="0">
              <a:solidFill>
                <a:schemeClr val="bg1"/>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40</a:t>
            </a:fld>
            <a:endParaRPr lang="en-US" dirty="0"/>
          </a:p>
        </p:txBody>
      </p:sp>
    </p:spTree>
    <p:extLst>
      <p:ext uri="{BB962C8B-B14F-4D97-AF65-F5344CB8AC3E}">
        <p14:creationId xmlns:p14="http://schemas.microsoft.com/office/powerpoint/2010/main" val="961063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872881"/>
            <a:ext cx="9224474" cy="816698"/>
          </a:xfrm>
        </p:spPr>
        <p:txBody>
          <a:bodyPr>
            <a:noAutofit/>
          </a:bodyPr>
          <a:lstStyle/>
          <a:p>
            <a:pPr marL="0" lvl="0" indent="0">
              <a:lnSpc>
                <a:spcPct val="150000"/>
              </a:lnSpc>
              <a:spcBef>
                <a:spcPts val="0"/>
              </a:spcBef>
              <a:buNone/>
            </a:pPr>
            <a:r>
              <a:rPr lang="en" sz="2000" dirty="0" smtClean="0">
                <a:solidFill>
                  <a:schemeClr val="accent3"/>
                </a:solidFill>
                <a:latin typeface="+mj-lt"/>
              </a:rPr>
              <a:t>We </a:t>
            </a:r>
            <a:r>
              <a:rPr lang="en" sz="2000" dirty="0">
                <a:solidFill>
                  <a:schemeClr val="accent3"/>
                </a:solidFill>
                <a:latin typeface="+mj-lt"/>
              </a:rPr>
              <a:t>work with clients across a range of industries, including </a:t>
            </a:r>
            <a:r>
              <a:rPr lang="en" sz="2000" dirty="0" smtClean="0">
                <a:solidFill>
                  <a:schemeClr val="accent3"/>
                </a:solidFill>
                <a:latin typeface="+mj-lt"/>
              </a:rPr>
              <a:t>universities,</a:t>
            </a:r>
            <a:r>
              <a:rPr lang="id-ID" sz="2000" dirty="0" smtClean="0">
                <a:solidFill>
                  <a:schemeClr val="accent3"/>
                </a:solidFill>
                <a:latin typeface="+mj-lt"/>
              </a:rPr>
              <a:t> </a:t>
            </a:r>
            <a:r>
              <a:rPr lang="en" sz="2000" dirty="0" smtClean="0">
                <a:solidFill>
                  <a:schemeClr val="accent3"/>
                </a:solidFill>
                <a:latin typeface="+mj-lt"/>
              </a:rPr>
              <a:t>tech </a:t>
            </a:r>
            <a:r>
              <a:rPr lang="en" sz="2000" dirty="0">
                <a:solidFill>
                  <a:schemeClr val="accent3"/>
                </a:solidFill>
                <a:latin typeface="+mj-lt"/>
              </a:rPr>
              <a:t>startups, and enterprise companies. </a:t>
            </a:r>
            <a:endParaRPr lang="en-US" sz="2000" dirty="0">
              <a:solidFill>
                <a:schemeClr val="accent3"/>
              </a:solidFill>
              <a:latin typeface="+mj-lt"/>
            </a:endParaRPr>
          </a:p>
        </p:txBody>
      </p:sp>
      <p:sp>
        <p:nvSpPr>
          <p:cNvPr id="6" name="Rectangle 5"/>
          <p:cNvSpPr/>
          <p:nvPr/>
        </p:nvSpPr>
        <p:spPr>
          <a:xfrm>
            <a:off x="2135188"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564289"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976785"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9405886"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2135188"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4564289"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6976785"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9405886"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135188" y="2164526"/>
            <a:ext cx="3662079" cy="338554"/>
          </a:xfrm>
          <a:prstGeom prst="rect">
            <a:avLst/>
          </a:prstGeom>
        </p:spPr>
        <p:txBody>
          <a:bodyPr wrap="square">
            <a:spAutoFit/>
          </a:bodyPr>
          <a:lstStyle/>
          <a:p>
            <a:pPr lvl="0">
              <a:spcAft>
                <a:spcPts val="1200"/>
              </a:spcAft>
            </a:pPr>
            <a:r>
              <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Recent clients </a:t>
            </a:r>
            <a:r>
              <a:rPr lang="en" sz="16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include</a:t>
            </a:r>
            <a:endPar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p:cNvSpPr/>
          <p:nvPr/>
        </p:nvSpPr>
        <p:spPr>
          <a:xfrm>
            <a:off x="2135188"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4564289"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976785"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9405886"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25" name="Straight Connector 24"/>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t>41</a:t>
            </a:fld>
            <a:endParaRPr lang="en-US"/>
          </a:p>
        </p:txBody>
      </p:sp>
    </p:spTree>
    <p:extLst>
      <p:ext uri="{BB962C8B-B14F-4D97-AF65-F5344CB8AC3E}">
        <p14:creationId xmlns:p14="http://schemas.microsoft.com/office/powerpoint/2010/main" val="2218936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188" y="869960"/>
            <a:ext cx="6253529" cy="663575"/>
          </a:xfrm>
        </p:spPr>
        <p:txBody>
          <a:bodyPr/>
          <a:lstStyle/>
          <a:p>
            <a:r>
              <a:rPr lang="en-US" dirty="0" smtClean="0"/>
              <a:t>Double3</a:t>
            </a:r>
            <a:endParaRPr lang="en-US" dirty="0"/>
          </a:p>
        </p:txBody>
      </p:sp>
      <p:grpSp>
        <p:nvGrpSpPr>
          <p:cNvPr id="3" name="Group 2"/>
          <p:cNvGrpSpPr/>
          <p:nvPr/>
        </p:nvGrpSpPr>
        <p:grpSpPr>
          <a:xfrm>
            <a:off x="4952240" y="1989138"/>
            <a:ext cx="6278467" cy="3133847"/>
            <a:chOff x="3603654" y="2690025"/>
            <a:chExt cx="7960966" cy="3133847"/>
          </a:xfrm>
        </p:grpSpPr>
        <p:sp>
          <p:nvSpPr>
            <p:cNvPr id="10" name="Rectangle 9"/>
            <p:cNvSpPr/>
            <p:nvPr/>
          </p:nvSpPr>
          <p:spPr>
            <a:xfrm>
              <a:off x="3603654" y="2975091"/>
              <a:ext cx="713881" cy="437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pPr algn="ctr"/>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8800" b="1" dirty="0">
                <a:solidFill>
                  <a:schemeClr val="tx1">
                    <a:lumMod val="50000"/>
                    <a:lumOff val="50000"/>
                  </a:schemeClr>
                </a:solidFill>
                <a:latin typeface="Times New Roman" charset="0"/>
                <a:ea typeface="Times New Roman" charset="0"/>
                <a:cs typeface="Times New Roman" charset="0"/>
              </a:endParaRPr>
            </a:p>
          </p:txBody>
        </p:sp>
        <p:sp>
          <p:nvSpPr>
            <p:cNvPr id="4" name="Rectangle 3"/>
            <p:cNvSpPr/>
            <p:nvPr/>
          </p:nvSpPr>
          <p:spPr>
            <a:xfrm>
              <a:off x="4424835" y="2690025"/>
              <a:ext cx="7139785" cy="31338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company is </a:t>
              </a:r>
              <a:r>
                <a:rPr lang="en-US" sz="1600" dirty="0">
                  <a:solidFill>
                    <a:schemeClr val="tx1">
                      <a:lumMod val="50000"/>
                      <a:lumOff val="50000"/>
                    </a:schemeClr>
                  </a:solidFill>
                  <a:ea typeface="Open Sans" charset="0"/>
                  <a:cs typeface="Open Sans" charset="0"/>
                </a:rPr>
                <a:t>truly feels like a strategic </a:t>
              </a:r>
              <a:r>
                <a:rPr lang="en-US" sz="1600" dirty="0" smtClean="0">
                  <a:solidFill>
                    <a:schemeClr val="tx1">
                      <a:lumMod val="50000"/>
                      <a:lumOff val="50000"/>
                    </a:schemeClr>
                  </a:solidFill>
                  <a:ea typeface="Open Sans" charset="0"/>
                  <a:cs typeface="Open Sans" charset="0"/>
                </a:rPr>
                <a:t>partner </a:t>
              </a:r>
              <a:r>
                <a:rPr lang="en-US" sz="1600" dirty="0">
                  <a:solidFill>
                    <a:schemeClr val="tx1">
                      <a:lumMod val="50000"/>
                      <a:lumOff val="50000"/>
                    </a:schemeClr>
                  </a:solidFill>
                  <a:ea typeface="Open Sans" charset="0"/>
                  <a:cs typeface="Open Sans" charset="0"/>
                </a:rPr>
                <a:t>for us. </a:t>
              </a:r>
              <a:r>
                <a:rPr lang="en-US" sz="1600" dirty="0" smtClean="0">
                  <a:solidFill>
                    <a:schemeClr val="tx1">
                      <a:lumMod val="50000"/>
                      <a:lumOff val="50000"/>
                    </a:schemeClr>
                  </a:solidFill>
                  <a:ea typeface="Open Sans" charset="0"/>
                  <a:cs typeface="Open Sans" charset="0"/>
                </a:rPr>
                <a:t>They’re not </a:t>
              </a:r>
              <a:r>
                <a:rPr lang="en-US" sz="1600" dirty="0">
                  <a:solidFill>
                    <a:schemeClr val="tx1">
                      <a:lumMod val="50000"/>
                      <a:lumOff val="50000"/>
                    </a:schemeClr>
                  </a:solidFill>
                  <a:ea typeface="Open Sans" charset="0"/>
                  <a:cs typeface="Open Sans" charset="0"/>
                </a:rPr>
                <a:t>only taking my feedback and implementing it, they are actually coming back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making their own suggestions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it’s their equal investment in the success of </a:t>
              </a:r>
              <a:r>
                <a:rPr lang="en-US" sz="1600" dirty="0" smtClean="0">
                  <a:solidFill>
                    <a:schemeClr val="tx1">
                      <a:lumMod val="50000"/>
                      <a:lumOff val="50000"/>
                    </a:schemeClr>
                  </a:solidFill>
                  <a:ea typeface="Open Sans" charset="0"/>
                  <a:cs typeface="Open Sans" charset="0"/>
                </a:rPr>
                <a:t>oubleDutch.</a:t>
              </a: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a:p>
              <a:pPr>
                <a:lnSpc>
                  <a:spcPct val="110000"/>
                </a:lnSpc>
              </a:pPr>
              <a:r>
                <a:rPr lang="en-US" sz="1600" b="1" dirty="0" smtClean="0">
                  <a:solidFill>
                    <a:schemeClr val="accent3"/>
                  </a:solidFill>
                  <a:latin typeface="+mj-lt"/>
                  <a:ea typeface="Open Sans" charset="0"/>
                  <a:cs typeface="Open Sans" charset="0"/>
                </a:rPr>
                <a:t>Justin Gonzalez</a:t>
              </a:r>
              <a:endParaRPr lang="en-US" sz="1600" dirty="0" smtClean="0">
                <a:solidFill>
                  <a:schemeClr val="accent3"/>
                </a:solidFill>
                <a:latin typeface="+mj-lt"/>
                <a:ea typeface="Open Sans" charset="0"/>
                <a:cs typeface="Open Sans" charset="0"/>
              </a:endParaRPr>
            </a:p>
            <a:p>
              <a:pPr>
                <a:lnSpc>
                  <a:spcPct val="110000"/>
                </a:lnSpc>
              </a:pPr>
              <a:r>
                <a:rPr lang="en-US" sz="1600" dirty="0" smtClean="0">
                  <a:solidFill>
                    <a:schemeClr val="tx1">
                      <a:lumMod val="50000"/>
                      <a:lumOff val="50000"/>
                    </a:schemeClr>
                  </a:solidFill>
                  <a:ea typeface="Open Sans" charset="0"/>
                  <a:cs typeface="Open Sans" charset="0"/>
                </a:rPr>
                <a:t>Digital </a:t>
              </a:r>
              <a:r>
                <a:rPr lang="en-US" sz="1600" dirty="0">
                  <a:solidFill>
                    <a:schemeClr val="tx1">
                      <a:lumMod val="50000"/>
                      <a:lumOff val="50000"/>
                    </a:schemeClr>
                  </a:solidFill>
                  <a:ea typeface="Open Sans" charset="0"/>
                  <a:cs typeface="Open Sans" charset="0"/>
                </a:rPr>
                <a:t>Marketing Manager, </a:t>
              </a:r>
              <a:r>
                <a:rPr lang="en-US" sz="1600" dirty="0" smtClean="0">
                  <a:solidFill>
                    <a:schemeClr val="tx1">
                      <a:lumMod val="50000"/>
                      <a:lumOff val="50000"/>
                    </a:schemeClr>
                  </a:solidFill>
                  <a:ea typeface="Open Sans" charset="0"/>
                  <a:cs typeface="Open Sans" charset="0"/>
                </a:rPr>
                <a:t>Double3</a:t>
              </a:r>
              <a:endParaRPr lang="en-US" sz="1600" dirty="0">
                <a:solidFill>
                  <a:schemeClr val="tx1">
                    <a:lumMod val="50000"/>
                    <a:lumOff val="50000"/>
                  </a:schemeClr>
                </a:solidFill>
                <a:ea typeface="Open Sans" charset="0"/>
                <a:cs typeface="Open Sans" charset="0"/>
              </a:endParaRPr>
            </a:p>
          </p:txBody>
        </p:sp>
      </p:grpSp>
      <p:sp>
        <p:nvSpPr>
          <p:cNvPr id="9" name="Rounded Rectangle 8"/>
          <p:cNvSpPr/>
          <p:nvPr/>
        </p:nvSpPr>
        <p:spPr>
          <a:xfrm>
            <a:off x="2152424" y="1989138"/>
            <a:ext cx="2438401" cy="2397369"/>
          </a:xfrm>
          <a:prstGeom prst="roundRect">
            <a:avLst>
              <a:gd name="adj" fmla="val 94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EF4ACB41-94E5-4629-9639-BBC7D22E3BC4}" type="slidenum">
              <a:rPr lang="en-US" smtClean="0"/>
              <a:pPr/>
              <a:t>42</a:t>
            </a:fld>
            <a:endParaRPr lang="en-US" dirty="0"/>
          </a:p>
        </p:txBody>
      </p:sp>
    </p:spTree>
    <p:extLst>
      <p:ext uri="{BB962C8B-B14F-4D97-AF65-F5344CB8AC3E}">
        <p14:creationId xmlns:p14="http://schemas.microsoft.com/office/powerpoint/2010/main" val="2939742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135188" y="1989138"/>
            <a:ext cx="5216161" cy="396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a:t>
            </a:r>
            <a:r>
              <a:rPr lang="en-US" sz="1600" dirty="0">
                <a:solidFill>
                  <a:schemeClr val="tx1">
                    <a:lumMod val="50000"/>
                    <a:lumOff val="50000"/>
                  </a:schemeClr>
                </a:solidFill>
                <a:ea typeface="Open Sans" charset="0"/>
                <a:cs typeface="Open Sans" charset="0"/>
              </a:rPr>
              <a:t>Eucalypt team has completely exceeded my expectations with </a:t>
            </a:r>
            <a:r>
              <a:rPr lang="en-US" sz="1600" dirty="0" smtClean="0">
                <a:solidFill>
                  <a:schemeClr val="tx1">
                    <a:lumMod val="50000"/>
                    <a:lumOff val="50000"/>
                  </a:schemeClr>
                </a:solidFill>
                <a:ea typeface="Open Sans" charset="0"/>
                <a:cs typeface="Open Sans" charset="0"/>
              </a:rPr>
              <a:t>their </a:t>
            </a:r>
            <a:r>
              <a:rPr lang="en-US" sz="1600" dirty="0">
                <a:solidFill>
                  <a:schemeClr val="tx1">
                    <a:lumMod val="50000"/>
                    <a:lumOff val="50000"/>
                  </a:schemeClr>
                </a:solidFill>
                <a:ea typeface="Open Sans" charset="0"/>
                <a:cs typeface="Open Sans" charset="0"/>
              </a:rPr>
              <a:t>intelligence, organization, and willingness to learn quickly from </a:t>
            </a:r>
            <a:r>
              <a:rPr lang="en-US" sz="1600" dirty="0" smtClean="0">
                <a:solidFill>
                  <a:schemeClr val="tx1">
                    <a:lumMod val="50000"/>
                    <a:lumOff val="50000"/>
                  </a:schemeClr>
                </a:solidFill>
                <a:ea typeface="Open Sans" charset="0"/>
                <a:cs typeface="Open Sans" charset="0"/>
              </a:rPr>
              <a:t>my </a:t>
            </a:r>
            <a:r>
              <a:rPr lang="en-US" sz="1600" dirty="0">
                <a:solidFill>
                  <a:schemeClr val="tx1">
                    <a:lumMod val="50000"/>
                    <a:lumOff val="50000"/>
                  </a:schemeClr>
                </a:solidFill>
                <a:ea typeface="Open Sans" charset="0"/>
                <a:cs typeface="Open Sans" charset="0"/>
              </a:rPr>
              <a:t>feedback.  </a:t>
            </a:r>
            <a:r>
              <a:rPr lang="en-US" sz="1600" dirty="0" smtClean="0">
                <a:solidFill>
                  <a:schemeClr val="tx1">
                    <a:lumMod val="50000"/>
                    <a:lumOff val="50000"/>
                  </a:schemeClr>
                </a:solidFill>
                <a:ea typeface="Open Sans" charset="0"/>
                <a:cs typeface="Open Sans" charset="0"/>
              </a:rPr>
              <a:t>It's </a:t>
            </a:r>
            <a:r>
              <a:rPr lang="en-US" sz="1600" dirty="0">
                <a:solidFill>
                  <a:schemeClr val="tx1">
                    <a:lumMod val="50000"/>
                    <a:lumOff val="50000"/>
                  </a:schemeClr>
                </a:solidFill>
                <a:ea typeface="Open Sans" charset="0"/>
                <a:cs typeface="Open Sans" charset="0"/>
              </a:rPr>
              <a:t>no easy feat to suddenly start producing a lot of  </a:t>
            </a:r>
            <a:r>
              <a:rPr lang="en-US" sz="1600" dirty="0" smtClean="0">
                <a:solidFill>
                  <a:schemeClr val="tx1">
                    <a:lumMod val="50000"/>
                    <a:lumOff val="50000"/>
                  </a:schemeClr>
                </a:solidFill>
                <a:ea typeface="Open Sans" charset="0"/>
                <a:cs typeface="Open Sans" charset="0"/>
              </a:rPr>
              <a:t>high-quality </a:t>
            </a:r>
            <a:r>
              <a:rPr lang="en-US" sz="1600" dirty="0">
                <a:solidFill>
                  <a:schemeClr val="tx1">
                    <a:lumMod val="50000"/>
                    <a:lumOff val="50000"/>
                  </a:schemeClr>
                </a:solidFill>
                <a:ea typeface="Open Sans" charset="0"/>
                <a:cs typeface="Open Sans" charset="0"/>
              </a:rPr>
              <a:t>content, on-time and without mistakes, yet Eucalypt Media has done it with apparent ease. </a:t>
            </a:r>
          </a:p>
          <a:p>
            <a:pPr>
              <a:lnSpc>
                <a:spcPct val="150000"/>
              </a:lnSpc>
            </a:pPr>
            <a:endParaRPr lang="en-US" sz="1600" dirty="0" smtClean="0">
              <a:solidFill>
                <a:schemeClr val="tx1">
                  <a:lumMod val="50000"/>
                  <a:lumOff val="50000"/>
                </a:schemeClr>
              </a:solidFill>
              <a:ea typeface="Open Sans" charset="0"/>
              <a:cs typeface="Open Sans" charset="0"/>
            </a:endParaRPr>
          </a:p>
          <a:p>
            <a:pPr>
              <a:lnSpc>
                <a:spcPct val="150000"/>
              </a:lnSpc>
            </a:pPr>
            <a:r>
              <a:rPr lang="en-US" sz="1600" dirty="0" err="1" smtClean="0">
                <a:solidFill>
                  <a:schemeClr val="tx1">
                    <a:lumMod val="50000"/>
                    <a:lumOff val="50000"/>
                  </a:schemeClr>
                </a:solidFill>
                <a:latin typeface="+mj-lt"/>
                <a:ea typeface="Open Sans" charset="0"/>
                <a:cs typeface="Open Sans" charset="0"/>
              </a:rPr>
              <a:t>Jokodol</a:t>
            </a:r>
            <a:endParaRPr lang="en-US" sz="1600" dirty="0">
              <a:solidFill>
                <a:schemeClr val="tx1">
                  <a:lumMod val="50000"/>
                  <a:lumOff val="50000"/>
                </a:schemeClr>
              </a:solidFill>
              <a:latin typeface="+mj-lt"/>
              <a:ea typeface="Open Sans" charset="0"/>
              <a:cs typeface="Open Sans" charset="0"/>
            </a:endParaRPr>
          </a:p>
          <a:p>
            <a:pPr>
              <a:lnSpc>
                <a:spcPct val="110000"/>
              </a:lnSpc>
            </a:pPr>
            <a:r>
              <a:rPr lang="en-US" sz="1400" dirty="0" smtClean="0">
                <a:solidFill>
                  <a:schemeClr val="tx1">
                    <a:lumMod val="50000"/>
                    <a:lumOff val="50000"/>
                  </a:schemeClr>
                </a:solidFill>
                <a:ea typeface="Open Sans" charset="0"/>
                <a:cs typeface="Open Sans" charset="0"/>
              </a:rPr>
              <a:t>— </a:t>
            </a:r>
            <a:r>
              <a:rPr lang="en-US" sz="1400" b="1" dirty="0">
                <a:solidFill>
                  <a:schemeClr val="tx1">
                    <a:lumMod val="50000"/>
                    <a:lumOff val="50000"/>
                  </a:schemeClr>
                </a:solidFill>
                <a:ea typeface="Open Sans" charset="0"/>
                <a:cs typeface="Open Sans" charset="0"/>
              </a:rPr>
              <a:t>Content Marketing Lead, </a:t>
            </a:r>
            <a:r>
              <a:rPr lang="en-US" sz="1400" dirty="0" err="1" smtClean="0">
                <a:solidFill>
                  <a:schemeClr val="tx1">
                    <a:lumMod val="50000"/>
                    <a:lumOff val="50000"/>
                  </a:schemeClr>
                </a:solidFill>
                <a:ea typeface="Open Sans" charset="0"/>
                <a:cs typeface="Open Sans" charset="0"/>
              </a:rPr>
              <a:t>Saaw</a:t>
            </a:r>
            <a:endParaRPr lang="en-US" sz="1400" dirty="0">
              <a:solidFill>
                <a:schemeClr val="tx1">
                  <a:lumMod val="50000"/>
                  <a:lumOff val="50000"/>
                </a:schemeClr>
              </a:solidFill>
              <a:ea typeface="Open Sans" charset="0"/>
              <a:cs typeface="Open Sans" charset="0"/>
            </a:endParaRP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p:txBody>
      </p:sp>
      <p:sp>
        <p:nvSpPr>
          <p:cNvPr id="17" name="Rectangle 16"/>
          <p:cNvSpPr/>
          <p:nvPr/>
        </p:nvSpPr>
        <p:spPr>
          <a:xfrm rot="10800000">
            <a:off x="6897908" y="1989138"/>
            <a:ext cx="906881" cy="684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6600" b="1" dirty="0">
              <a:solidFill>
                <a:schemeClr val="tx1">
                  <a:lumMod val="50000"/>
                  <a:lumOff val="50000"/>
                </a:schemeClr>
              </a:solidFill>
              <a:latin typeface="Times New Roman" charset="0"/>
              <a:ea typeface="Times New Roman" charset="0"/>
              <a:cs typeface="Times New Roman" charset="0"/>
            </a:endParaRPr>
          </a:p>
        </p:txBody>
      </p:sp>
      <p:sp>
        <p:nvSpPr>
          <p:cNvPr id="6" name="Rounded Rectangle 5"/>
          <p:cNvSpPr/>
          <p:nvPr/>
        </p:nvSpPr>
        <p:spPr>
          <a:xfrm>
            <a:off x="8276493" y="2247046"/>
            <a:ext cx="2696308" cy="2676647"/>
          </a:xfrm>
          <a:prstGeom prst="roundRect">
            <a:avLst>
              <a:gd name="adj" fmla="val 80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2135188" y="872881"/>
            <a:ext cx="8095640" cy="663575"/>
          </a:xfrm>
        </p:spPr>
        <p:txBody>
          <a:bodyPr/>
          <a:lstStyle/>
          <a:p>
            <a:r>
              <a:rPr lang="en-US" dirty="0" err="1" smtClean="0"/>
              <a:t>Saaw</a:t>
            </a:r>
            <a:r>
              <a:rPr lang="en-US" dirty="0" smtClean="0"/>
              <a:t> Tech</a:t>
            </a:r>
            <a:endParaRPr lang="en-US" dirty="0"/>
          </a:p>
        </p:txBody>
      </p:sp>
      <p:sp>
        <p:nvSpPr>
          <p:cNvPr id="7"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9" name="Straight Connector 8"/>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43</a:t>
            </a:fld>
            <a:endParaRPr lang="en-US" dirty="0"/>
          </a:p>
        </p:txBody>
      </p:sp>
    </p:spTree>
    <p:extLst>
      <p:ext uri="{BB962C8B-B14F-4D97-AF65-F5344CB8AC3E}">
        <p14:creationId xmlns:p14="http://schemas.microsoft.com/office/powerpoint/2010/main" val="801470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H="1">
            <a:off x="3157239" y="2668448"/>
            <a:ext cx="9939" cy="42092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135188" y="868790"/>
            <a:ext cx="6843469" cy="663575"/>
          </a:xfrm>
        </p:spPr>
        <p:txBody>
          <a:bodyPr>
            <a:noAutofit/>
          </a:bodyPr>
          <a:lstStyle/>
          <a:p>
            <a:r>
              <a:rPr lang="en-US" sz="3600" b="0" dirty="0" smtClean="0">
                <a:solidFill>
                  <a:schemeClr val="accent2"/>
                </a:solidFill>
              </a:rPr>
              <a:t>Our Industry Recognition</a:t>
            </a:r>
            <a:endParaRPr lang="en-US" sz="3600" b="0" dirty="0">
              <a:solidFill>
                <a:schemeClr val="accent2"/>
              </a:solidFill>
            </a:endParaRPr>
          </a:p>
        </p:txBody>
      </p:sp>
      <p:sp>
        <p:nvSpPr>
          <p:cNvPr id="3" name="Rectangle 2"/>
          <p:cNvSpPr/>
          <p:nvPr/>
        </p:nvSpPr>
        <p:spPr>
          <a:xfrm>
            <a:off x="4687083" y="1970038"/>
            <a:ext cx="4909931"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Listed </a:t>
            </a:r>
            <a:r>
              <a:rPr lang="en-US" sz="1600" dirty="0">
                <a:solidFill>
                  <a:schemeClr val="tx1">
                    <a:lumMod val="50000"/>
                    <a:lumOff val="50000"/>
                  </a:schemeClr>
                </a:solidFill>
              </a:rPr>
              <a:t>as one of Clutch Research’s top 10 content marketing </a:t>
            </a:r>
            <a:r>
              <a:rPr lang="en-US" sz="1600" dirty="0" smtClean="0">
                <a:solidFill>
                  <a:schemeClr val="tx1">
                    <a:lumMod val="50000"/>
                    <a:lumOff val="50000"/>
                  </a:schemeClr>
                </a:solidFill>
              </a:rPr>
              <a:t>agencies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1" name="Rectangle 10"/>
          <p:cNvSpPr/>
          <p:nvPr/>
        </p:nvSpPr>
        <p:spPr>
          <a:xfrm>
            <a:off x="4687084" y="5150962"/>
            <a:ext cx="4792442"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Included </a:t>
            </a:r>
            <a:r>
              <a:rPr lang="en-US" sz="1600" dirty="0">
                <a:solidFill>
                  <a:schemeClr val="tx1">
                    <a:lumMod val="50000"/>
                    <a:lumOff val="50000"/>
                  </a:schemeClr>
                </a:solidFill>
              </a:rPr>
              <a:t>in Curate’s </a:t>
            </a:r>
            <a:r>
              <a:rPr lang="en-US" sz="1600" dirty="0" smtClean="0">
                <a:solidFill>
                  <a:schemeClr val="tx1">
                    <a:lumMod val="50000"/>
                    <a:lumOff val="50000"/>
                  </a:schemeClr>
                </a:solidFill>
                <a:cs typeface="Calibri Light" panose="020F0302020204030204" pitchFamily="34" charset="0"/>
              </a:rPr>
              <a:t>“</a:t>
            </a:r>
            <a:r>
              <a:rPr lang="en-US" sz="1600" i="1" dirty="0">
                <a:solidFill>
                  <a:schemeClr val="tx1">
                    <a:lumMod val="50000"/>
                    <a:lumOff val="50000"/>
                  </a:schemeClr>
                </a:solidFill>
                <a:cs typeface="Calibri Light" panose="020F0302020204030204" pitchFamily="34" charset="0"/>
              </a:rPr>
              <a:t>Ultimate Content Marketing Agencies</a:t>
            </a:r>
            <a:r>
              <a:rPr lang="en-US" sz="1600" dirty="0">
                <a:solidFill>
                  <a:schemeClr val="tx1">
                    <a:lumMod val="50000"/>
                    <a:lumOff val="50000"/>
                  </a:schemeClr>
                </a:solidFill>
                <a:cs typeface="Calibri Light" panose="020F0302020204030204" pitchFamily="34" charset="0"/>
              </a:rPr>
              <a:t>” </a:t>
            </a:r>
            <a:r>
              <a:rPr lang="en-US" sz="1600" dirty="0" smtClean="0">
                <a:solidFill>
                  <a:schemeClr val="tx1">
                    <a:lumMod val="50000"/>
                    <a:lumOff val="50000"/>
                  </a:schemeClr>
                </a:solidFill>
                <a:cs typeface="Calibri Light" panose="020F0302020204030204" pitchFamily="34" charset="0"/>
              </a:rPr>
              <a:t>list</a:t>
            </a:r>
            <a:r>
              <a:rPr lang="id-ID" sz="1600" dirty="0" smtClean="0">
                <a:solidFill>
                  <a:schemeClr val="tx1">
                    <a:lumMod val="50000"/>
                    <a:lumOff val="50000"/>
                  </a:schemeClr>
                </a:solidFill>
                <a:cs typeface="Calibri Light" panose="020F0302020204030204" pitchFamily="34" charset="0"/>
              </a:rPr>
              <a:t>.</a:t>
            </a:r>
            <a:endParaRPr lang="en-US" sz="1600" dirty="0">
              <a:solidFill>
                <a:schemeClr val="tx1">
                  <a:lumMod val="50000"/>
                  <a:lumOff val="50000"/>
                </a:schemeClr>
              </a:solidFill>
              <a:cs typeface="Calibri Light" panose="020F0302020204030204" pitchFamily="34" charset="0"/>
            </a:endParaRPr>
          </a:p>
        </p:txBody>
      </p:sp>
      <p:sp>
        <p:nvSpPr>
          <p:cNvPr id="12" name="Rectangle 11"/>
          <p:cNvSpPr/>
          <p:nvPr/>
        </p:nvSpPr>
        <p:spPr>
          <a:xfrm>
            <a:off x="4687083" y="3363856"/>
            <a:ext cx="4940775"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Principal </a:t>
            </a:r>
            <a:r>
              <a:rPr lang="en-US" sz="1600" dirty="0">
                <a:solidFill>
                  <a:schemeClr val="tx1">
                    <a:lumMod val="50000"/>
                    <a:lumOff val="50000"/>
                  </a:schemeClr>
                </a:solidFill>
              </a:rPr>
              <a:t>Lorem Ipsum is a columnist for Inc.com, Content Marketing Institute, and </a:t>
            </a:r>
            <a:r>
              <a:rPr lang="en-US" sz="1600" dirty="0" smtClean="0">
                <a:solidFill>
                  <a:schemeClr val="tx1">
                    <a:lumMod val="50000"/>
                    <a:lumOff val="50000"/>
                  </a:schemeClr>
                </a:solidFill>
              </a:rPr>
              <a:t>Business Community</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5" name="Rounded Rectangle 4"/>
          <p:cNvSpPr/>
          <p:nvPr/>
        </p:nvSpPr>
        <p:spPr>
          <a:xfrm>
            <a:off x="2864034" y="2087362"/>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latin typeface="+mj-lt"/>
              </a:rPr>
              <a:t>A</a:t>
            </a:r>
            <a:endParaRPr lang="en-US" b="1" dirty="0">
              <a:latin typeface="+mj-lt"/>
            </a:endParaRPr>
          </a:p>
        </p:txBody>
      </p:sp>
      <p:sp>
        <p:nvSpPr>
          <p:cNvPr id="10" name="Rounded Rectangle 9"/>
          <p:cNvSpPr/>
          <p:nvPr/>
        </p:nvSpPr>
        <p:spPr>
          <a:xfrm>
            <a:off x="2983197" y="3751255"/>
            <a:ext cx="358022" cy="355192"/>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mj-lt"/>
              </a:rPr>
              <a:t>B</a:t>
            </a:r>
            <a:endParaRPr lang="en-US" sz="1600" b="1" dirty="0">
              <a:latin typeface="+mj-lt"/>
            </a:endParaRPr>
          </a:p>
        </p:txBody>
      </p:sp>
      <p:sp>
        <p:nvSpPr>
          <p:cNvPr id="21" name="Freeform 5"/>
          <p:cNvSpPr>
            <a:spLocks noEditPoints="1"/>
          </p:cNvSpPr>
          <p:nvPr/>
        </p:nvSpPr>
        <p:spPr bwMode="auto">
          <a:xfrm>
            <a:off x="3876363" y="5288648"/>
            <a:ext cx="449617" cy="555624"/>
          </a:xfrm>
          <a:custGeom>
            <a:avLst/>
            <a:gdLst>
              <a:gd name="T0" fmla="*/ 1301 w 1607"/>
              <a:gd name="T1" fmla="*/ 688 h 1989"/>
              <a:gd name="T2" fmla="*/ 1301 w 1607"/>
              <a:gd name="T3" fmla="*/ 688 h 1989"/>
              <a:gd name="T4" fmla="*/ 1607 w 1607"/>
              <a:gd name="T5" fmla="*/ 0 h 1989"/>
              <a:gd name="T6" fmla="*/ 1301 w 1607"/>
              <a:gd name="T7" fmla="*/ 0 h 1989"/>
              <a:gd name="T8" fmla="*/ 1263 w 1607"/>
              <a:gd name="T9" fmla="*/ 0 h 1989"/>
              <a:gd name="T10" fmla="*/ 306 w 1607"/>
              <a:gd name="T11" fmla="*/ 0 h 1989"/>
              <a:gd name="T12" fmla="*/ 0 w 1607"/>
              <a:gd name="T13" fmla="*/ 0 h 1989"/>
              <a:gd name="T14" fmla="*/ 306 w 1607"/>
              <a:gd name="T15" fmla="*/ 688 h 1989"/>
              <a:gd name="T16" fmla="*/ 306 w 1607"/>
              <a:gd name="T17" fmla="*/ 688 h 1989"/>
              <a:gd name="T18" fmla="*/ 765 w 1607"/>
              <a:gd name="T19" fmla="*/ 1147 h 1989"/>
              <a:gd name="T20" fmla="*/ 765 w 1607"/>
              <a:gd name="T21" fmla="*/ 1453 h 1989"/>
              <a:gd name="T22" fmla="*/ 459 w 1607"/>
              <a:gd name="T23" fmla="*/ 1453 h 1989"/>
              <a:gd name="T24" fmla="*/ 459 w 1607"/>
              <a:gd name="T25" fmla="*/ 1683 h 1989"/>
              <a:gd name="T26" fmla="*/ 230 w 1607"/>
              <a:gd name="T27" fmla="*/ 1683 h 1989"/>
              <a:gd name="T28" fmla="*/ 230 w 1607"/>
              <a:gd name="T29" fmla="*/ 1989 h 1989"/>
              <a:gd name="T30" fmla="*/ 1377 w 1607"/>
              <a:gd name="T31" fmla="*/ 1989 h 1989"/>
              <a:gd name="T32" fmla="*/ 1377 w 1607"/>
              <a:gd name="T33" fmla="*/ 1683 h 1989"/>
              <a:gd name="T34" fmla="*/ 1148 w 1607"/>
              <a:gd name="T35" fmla="*/ 1683 h 1989"/>
              <a:gd name="T36" fmla="*/ 1148 w 1607"/>
              <a:gd name="T37" fmla="*/ 1453 h 1989"/>
              <a:gd name="T38" fmla="*/ 842 w 1607"/>
              <a:gd name="T39" fmla="*/ 1453 h 1989"/>
              <a:gd name="T40" fmla="*/ 842 w 1607"/>
              <a:gd name="T41" fmla="*/ 1147 h 1989"/>
              <a:gd name="T42" fmla="*/ 1301 w 1607"/>
              <a:gd name="T43" fmla="*/ 688 h 1989"/>
              <a:gd name="T44" fmla="*/ 1301 w 1607"/>
              <a:gd name="T45" fmla="*/ 76 h 1989"/>
              <a:gd name="T46" fmla="*/ 1523 w 1607"/>
              <a:gd name="T47" fmla="*/ 76 h 1989"/>
              <a:gd name="T48" fmla="*/ 1301 w 1607"/>
              <a:gd name="T49" fmla="*/ 604 h 1989"/>
              <a:gd name="T50" fmla="*/ 1301 w 1607"/>
              <a:gd name="T51" fmla="*/ 76 h 1989"/>
              <a:gd name="T52" fmla="*/ 306 w 1607"/>
              <a:gd name="T53" fmla="*/ 604 h 1989"/>
              <a:gd name="T54" fmla="*/ 84 w 1607"/>
              <a:gd name="T55" fmla="*/ 76 h 1989"/>
              <a:gd name="T56" fmla="*/ 306 w 1607"/>
              <a:gd name="T57" fmla="*/ 76 h 1989"/>
              <a:gd name="T58" fmla="*/ 306 w 1607"/>
              <a:gd name="T59" fmla="*/ 604 h 1989"/>
              <a:gd name="T60" fmla="*/ 1301 w 1607"/>
              <a:gd name="T61" fmla="*/ 1759 h 1989"/>
              <a:gd name="T62" fmla="*/ 1301 w 1607"/>
              <a:gd name="T63" fmla="*/ 1912 h 1989"/>
              <a:gd name="T64" fmla="*/ 306 w 1607"/>
              <a:gd name="T65" fmla="*/ 1912 h 1989"/>
              <a:gd name="T66" fmla="*/ 306 w 1607"/>
              <a:gd name="T67" fmla="*/ 1759 h 1989"/>
              <a:gd name="T68" fmla="*/ 1301 w 1607"/>
              <a:gd name="T69" fmla="*/ 1759 h 1989"/>
              <a:gd name="T70" fmla="*/ 1071 w 1607"/>
              <a:gd name="T71" fmla="*/ 1530 h 1989"/>
              <a:gd name="T72" fmla="*/ 1071 w 1607"/>
              <a:gd name="T73" fmla="*/ 1683 h 1989"/>
              <a:gd name="T74" fmla="*/ 536 w 1607"/>
              <a:gd name="T75" fmla="*/ 1683 h 1989"/>
              <a:gd name="T76" fmla="*/ 536 w 1607"/>
              <a:gd name="T77" fmla="*/ 1530 h 1989"/>
              <a:gd name="T78" fmla="*/ 1071 w 1607"/>
              <a:gd name="T79" fmla="*/ 1530 h 1989"/>
              <a:gd name="T80" fmla="*/ 842 w 1607"/>
              <a:gd name="T81" fmla="*/ 1071 h 1989"/>
              <a:gd name="T82" fmla="*/ 765 w 1607"/>
              <a:gd name="T83" fmla="*/ 1071 h 1989"/>
              <a:gd name="T84" fmla="*/ 383 w 1607"/>
              <a:gd name="T85" fmla="*/ 688 h 1989"/>
              <a:gd name="T86" fmla="*/ 383 w 1607"/>
              <a:gd name="T87" fmla="*/ 76 h 1989"/>
              <a:gd name="T88" fmla="*/ 1224 w 1607"/>
              <a:gd name="T89" fmla="*/ 76 h 1989"/>
              <a:gd name="T90" fmla="*/ 1224 w 1607"/>
              <a:gd name="T91" fmla="*/ 688 h 1989"/>
              <a:gd name="T92" fmla="*/ 842 w 1607"/>
              <a:gd name="T93" fmla="*/ 1071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7" h="1989">
                <a:moveTo>
                  <a:pt x="1301" y="688"/>
                </a:moveTo>
                <a:cubicBezTo>
                  <a:pt x="1301" y="688"/>
                  <a:pt x="1301" y="688"/>
                  <a:pt x="1301" y="688"/>
                </a:cubicBezTo>
                <a:cubicBezTo>
                  <a:pt x="1569" y="574"/>
                  <a:pt x="1607" y="0"/>
                  <a:pt x="1607" y="0"/>
                </a:cubicBezTo>
                <a:cubicBezTo>
                  <a:pt x="1301" y="0"/>
                  <a:pt x="1301" y="0"/>
                  <a:pt x="1301" y="0"/>
                </a:cubicBezTo>
                <a:cubicBezTo>
                  <a:pt x="1263" y="0"/>
                  <a:pt x="1263" y="0"/>
                  <a:pt x="1263" y="0"/>
                </a:cubicBezTo>
                <a:cubicBezTo>
                  <a:pt x="306" y="0"/>
                  <a:pt x="306" y="0"/>
                  <a:pt x="306" y="0"/>
                </a:cubicBezTo>
                <a:cubicBezTo>
                  <a:pt x="0" y="0"/>
                  <a:pt x="0" y="0"/>
                  <a:pt x="0" y="0"/>
                </a:cubicBezTo>
                <a:cubicBezTo>
                  <a:pt x="0" y="0"/>
                  <a:pt x="38" y="574"/>
                  <a:pt x="306" y="688"/>
                </a:cubicBezTo>
                <a:cubicBezTo>
                  <a:pt x="306" y="688"/>
                  <a:pt x="306" y="688"/>
                  <a:pt x="306" y="688"/>
                </a:cubicBezTo>
                <a:cubicBezTo>
                  <a:pt x="306" y="941"/>
                  <a:pt x="513" y="1147"/>
                  <a:pt x="765" y="1147"/>
                </a:cubicBezTo>
                <a:cubicBezTo>
                  <a:pt x="765" y="1453"/>
                  <a:pt x="765" y="1453"/>
                  <a:pt x="765" y="1453"/>
                </a:cubicBezTo>
                <a:cubicBezTo>
                  <a:pt x="459" y="1453"/>
                  <a:pt x="459" y="1453"/>
                  <a:pt x="459" y="1453"/>
                </a:cubicBezTo>
                <a:cubicBezTo>
                  <a:pt x="459" y="1683"/>
                  <a:pt x="459" y="1683"/>
                  <a:pt x="459" y="1683"/>
                </a:cubicBezTo>
                <a:cubicBezTo>
                  <a:pt x="230" y="1683"/>
                  <a:pt x="230" y="1683"/>
                  <a:pt x="230" y="1683"/>
                </a:cubicBezTo>
                <a:cubicBezTo>
                  <a:pt x="230" y="1989"/>
                  <a:pt x="230" y="1989"/>
                  <a:pt x="230" y="1989"/>
                </a:cubicBezTo>
                <a:cubicBezTo>
                  <a:pt x="1377" y="1989"/>
                  <a:pt x="1377" y="1989"/>
                  <a:pt x="1377" y="1989"/>
                </a:cubicBezTo>
                <a:cubicBezTo>
                  <a:pt x="1377" y="1683"/>
                  <a:pt x="1377" y="1683"/>
                  <a:pt x="1377" y="1683"/>
                </a:cubicBezTo>
                <a:cubicBezTo>
                  <a:pt x="1148" y="1683"/>
                  <a:pt x="1148" y="1683"/>
                  <a:pt x="1148" y="1683"/>
                </a:cubicBezTo>
                <a:cubicBezTo>
                  <a:pt x="1148" y="1453"/>
                  <a:pt x="1148" y="1453"/>
                  <a:pt x="1148" y="1453"/>
                </a:cubicBezTo>
                <a:cubicBezTo>
                  <a:pt x="842" y="1453"/>
                  <a:pt x="842" y="1453"/>
                  <a:pt x="842" y="1453"/>
                </a:cubicBezTo>
                <a:cubicBezTo>
                  <a:pt x="842" y="1147"/>
                  <a:pt x="842" y="1147"/>
                  <a:pt x="842" y="1147"/>
                </a:cubicBezTo>
                <a:cubicBezTo>
                  <a:pt x="1094" y="1147"/>
                  <a:pt x="1301" y="941"/>
                  <a:pt x="1301" y="688"/>
                </a:cubicBezTo>
                <a:close/>
                <a:moveTo>
                  <a:pt x="1301" y="76"/>
                </a:moveTo>
                <a:cubicBezTo>
                  <a:pt x="1523" y="76"/>
                  <a:pt x="1523" y="76"/>
                  <a:pt x="1523" y="76"/>
                </a:cubicBezTo>
                <a:cubicBezTo>
                  <a:pt x="1523" y="76"/>
                  <a:pt x="1477" y="474"/>
                  <a:pt x="1301" y="604"/>
                </a:cubicBezTo>
                <a:cubicBezTo>
                  <a:pt x="1301" y="76"/>
                  <a:pt x="1301" y="76"/>
                  <a:pt x="1301" y="76"/>
                </a:cubicBezTo>
                <a:close/>
                <a:moveTo>
                  <a:pt x="306" y="604"/>
                </a:moveTo>
                <a:cubicBezTo>
                  <a:pt x="130" y="474"/>
                  <a:pt x="84" y="76"/>
                  <a:pt x="84" y="76"/>
                </a:cubicBezTo>
                <a:cubicBezTo>
                  <a:pt x="306" y="76"/>
                  <a:pt x="306" y="76"/>
                  <a:pt x="306" y="76"/>
                </a:cubicBezTo>
                <a:lnTo>
                  <a:pt x="306" y="604"/>
                </a:lnTo>
                <a:close/>
                <a:moveTo>
                  <a:pt x="1301" y="1759"/>
                </a:moveTo>
                <a:cubicBezTo>
                  <a:pt x="1301" y="1912"/>
                  <a:pt x="1301" y="1912"/>
                  <a:pt x="1301" y="1912"/>
                </a:cubicBezTo>
                <a:cubicBezTo>
                  <a:pt x="306" y="1912"/>
                  <a:pt x="306" y="1912"/>
                  <a:pt x="306" y="1912"/>
                </a:cubicBezTo>
                <a:cubicBezTo>
                  <a:pt x="306" y="1759"/>
                  <a:pt x="306" y="1759"/>
                  <a:pt x="306" y="1759"/>
                </a:cubicBezTo>
                <a:lnTo>
                  <a:pt x="1301" y="1759"/>
                </a:lnTo>
                <a:close/>
                <a:moveTo>
                  <a:pt x="1071" y="1530"/>
                </a:moveTo>
                <a:cubicBezTo>
                  <a:pt x="1071" y="1683"/>
                  <a:pt x="1071" y="1683"/>
                  <a:pt x="1071" y="1683"/>
                </a:cubicBezTo>
                <a:cubicBezTo>
                  <a:pt x="536" y="1683"/>
                  <a:pt x="536" y="1683"/>
                  <a:pt x="536" y="1683"/>
                </a:cubicBezTo>
                <a:cubicBezTo>
                  <a:pt x="536" y="1530"/>
                  <a:pt x="536" y="1530"/>
                  <a:pt x="536" y="1530"/>
                </a:cubicBezTo>
                <a:lnTo>
                  <a:pt x="1071" y="1530"/>
                </a:lnTo>
                <a:close/>
                <a:moveTo>
                  <a:pt x="842" y="1071"/>
                </a:moveTo>
                <a:cubicBezTo>
                  <a:pt x="765" y="1071"/>
                  <a:pt x="765" y="1071"/>
                  <a:pt x="765" y="1071"/>
                </a:cubicBezTo>
                <a:cubicBezTo>
                  <a:pt x="551" y="1071"/>
                  <a:pt x="383" y="903"/>
                  <a:pt x="383" y="688"/>
                </a:cubicBezTo>
                <a:cubicBezTo>
                  <a:pt x="383" y="76"/>
                  <a:pt x="383" y="76"/>
                  <a:pt x="383" y="76"/>
                </a:cubicBezTo>
                <a:cubicBezTo>
                  <a:pt x="1224" y="76"/>
                  <a:pt x="1224" y="76"/>
                  <a:pt x="1224" y="76"/>
                </a:cubicBezTo>
                <a:cubicBezTo>
                  <a:pt x="1224" y="688"/>
                  <a:pt x="1224" y="688"/>
                  <a:pt x="1224" y="688"/>
                </a:cubicBezTo>
                <a:cubicBezTo>
                  <a:pt x="1224" y="903"/>
                  <a:pt x="1056" y="1071"/>
                  <a:pt x="842" y="107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noEditPoints="1"/>
          </p:cNvSpPr>
          <p:nvPr/>
        </p:nvSpPr>
        <p:spPr bwMode="auto">
          <a:xfrm>
            <a:off x="3876363" y="3540644"/>
            <a:ext cx="449617" cy="776414"/>
          </a:xfrm>
          <a:custGeom>
            <a:avLst/>
            <a:gdLst>
              <a:gd name="T0" fmla="*/ 899 w 917"/>
              <a:gd name="T1" fmla="*/ 1036 h 1593"/>
              <a:gd name="T2" fmla="*/ 479 w 917"/>
              <a:gd name="T3" fmla="*/ 739 h 1593"/>
              <a:gd name="T4" fmla="*/ 508 w 917"/>
              <a:gd name="T5" fmla="*/ 583 h 1593"/>
              <a:gd name="T6" fmla="*/ 901 w 917"/>
              <a:gd name="T7" fmla="*/ 356 h 1593"/>
              <a:gd name="T8" fmla="*/ 881 w 917"/>
              <a:gd name="T9" fmla="*/ 0 h 1593"/>
              <a:gd name="T10" fmla="*/ 14 w 917"/>
              <a:gd name="T11" fmla="*/ 20 h 1593"/>
              <a:gd name="T12" fmla="*/ 25 w 917"/>
              <a:gd name="T13" fmla="*/ 374 h 1593"/>
              <a:gd name="T14" fmla="*/ 371 w 917"/>
              <a:gd name="T15" fmla="*/ 655 h 1593"/>
              <a:gd name="T16" fmla="*/ 309 w 917"/>
              <a:gd name="T17" fmla="*/ 995 h 1593"/>
              <a:gd name="T18" fmla="*/ 2 w 917"/>
              <a:gd name="T19" fmla="*/ 1050 h 1593"/>
              <a:gd name="T20" fmla="*/ 217 w 917"/>
              <a:gd name="T21" fmla="*/ 1277 h 1593"/>
              <a:gd name="T22" fmla="*/ 174 w 917"/>
              <a:gd name="T23" fmla="*/ 1587 h 1593"/>
              <a:gd name="T24" fmla="*/ 457 w 917"/>
              <a:gd name="T25" fmla="*/ 1452 h 1593"/>
              <a:gd name="T26" fmla="*/ 727 w 917"/>
              <a:gd name="T27" fmla="*/ 1591 h 1593"/>
              <a:gd name="T28" fmla="*/ 748 w 917"/>
              <a:gd name="T29" fmla="*/ 1566 h 1593"/>
              <a:gd name="T30" fmla="*/ 909 w 917"/>
              <a:gd name="T31" fmla="*/ 1071 h 1593"/>
              <a:gd name="T32" fmla="*/ 696 w 917"/>
              <a:gd name="T33" fmla="*/ 40 h 1593"/>
              <a:gd name="T34" fmla="*/ 862 w 917"/>
              <a:gd name="T35" fmla="*/ 344 h 1593"/>
              <a:gd name="T36" fmla="*/ 696 w 917"/>
              <a:gd name="T37" fmla="*/ 40 h 1593"/>
              <a:gd name="T38" fmla="*/ 55 w 917"/>
              <a:gd name="T39" fmla="*/ 344 h 1593"/>
              <a:gd name="T40" fmla="*/ 227 w 917"/>
              <a:gd name="T41" fmla="*/ 40 h 1593"/>
              <a:gd name="T42" fmla="*/ 268 w 917"/>
              <a:gd name="T43" fmla="*/ 458 h 1593"/>
              <a:gd name="T44" fmla="*/ 655 w 917"/>
              <a:gd name="T45" fmla="*/ 40 h 1593"/>
              <a:gd name="T46" fmla="*/ 459 w 917"/>
              <a:gd name="T47" fmla="*/ 563 h 1593"/>
              <a:gd name="T48" fmla="*/ 412 w 917"/>
              <a:gd name="T49" fmla="*/ 655 h 1593"/>
              <a:gd name="T50" fmla="*/ 506 w 917"/>
              <a:gd name="T51" fmla="*/ 655 h 1593"/>
              <a:gd name="T52" fmla="*/ 412 w 917"/>
              <a:gd name="T53" fmla="*/ 655 h 1593"/>
              <a:gd name="T54" fmla="*/ 657 w 917"/>
              <a:gd name="T55" fmla="*/ 1275 h 1593"/>
              <a:gd name="T56" fmla="*/ 469 w 917"/>
              <a:gd name="T57" fmla="*/ 1413 h 1593"/>
              <a:gd name="T58" fmla="*/ 449 w 917"/>
              <a:gd name="T59" fmla="*/ 1411 h 1593"/>
              <a:gd name="T60" fmla="*/ 260 w 917"/>
              <a:gd name="T61" fmla="*/ 1273 h 1593"/>
              <a:gd name="T62" fmla="*/ 66 w 917"/>
              <a:gd name="T63" fmla="*/ 1071 h 1593"/>
              <a:gd name="T64" fmla="*/ 342 w 917"/>
              <a:gd name="T65" fmla="*/ 1024 h 1593"/>
              <a:gd name="T66" fmla="*/ 575 w 917"/>
              <a:gd name="T67" fmla="*/ 1024 h 1593"/>
              <a:gd name="T68" fmla="*/ 852 w 917"/>
              <a:gd name="T69" fmla="*/ 1073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7" h="1593">
                <a:moveTo>
                  <a:pt x="915" y="1050"/>
                </a:moveTo>
                <a:cubicBezTo>
                  <a:pt x="913" y="1042"/>
                  <a:pt x="907" y="1038"/>
                  <a:pt x="899" y="1036"/>
                </a:cubicBezTo>
                <a:cubicBezTo>
                  <a:pt x="606" y="995"/>
                  <a:pt x="606" y="995"/>
                  <a:pt x="606" y="995"/>
                </a:cubicBezTo>
                <a:cubicBezTo>
                  <a:pt x="479" y="739"/>
                  <a:pt x="479" y="739"/>
                  <a:pt x="479" y="739"/>
                </a:cubicBezTo>
                <a:cubicBezTo>
                  <a:pt x="516" y="729"/>
                  <a:pt x="545" y="696"/>
                  <a:pt x="545" y="655"/>
                </a:cubicBezTo>
                <a:cubicBezTo>
                  <a:pt x="545" y="626"/>
                  <a:pt x="530" y="600"/>
                  <a:pt x="508" y="583"/>
                </a:cubicBezTo>
                <a:cubicBezTo>
                  <a:pt x="891" y="374"/>
                  <a:pt x="891" y="374"/>
                  <a:pt x="891" y="374"/>
                </a:cubicBezTo>
                <a:cubicBezTo>
                  <a:pt x="897" y="370"/>
                  <a:pt x="901" y="364"/>
                  <a:pt x="901" y="356"/>
                </a:cubicBezTo>
                <a:cubicBezTo>
                  <a:pt x="901" y="20"/>
                  <a:pt x="901" y="20"/>
                  <a:pt x="901" y="20"/>
                </a:cubicBezTo>
                <a:cubicBezTo>
                  <a:pt x="901" y="8"/>
                  <a:pt x="893" y="0"/>
                  <a:pt x="881" y="0"/>
                </a:cubicBezTo>
                <a:cubicBezTo>
                  <a:pt x="35" y="0"/>
                  <a:pt x="35" y="0"/>
                  <a:pt x="35" y="0"/>
                </a:cubicBezTo>
                <a:cubicBezTo>
                  <a:pt x="23" y="0"/>
                  <a:pt x="14" y="8"/>
                  <a:pt x="14" y="20"/>
                </a:cubicBezTo>
                <a:cubicBezTo>
                  <a:pt x="14" y="356"/>
                  <a:pt x="14" y="356"/>
                  <a:pt x="14" y="356"/>
                </a:cubicBezTo>
                <a:cubicBezTo>
                  <a:pt x="14" y="364"/>
                  <a:pt x="18" y="370"/>
                  <a:pt x="25" y="374"/>
                </a:cubicBezTo>
                <a:cubicBezTo>
                  <a:pt x="408" y="583"/>
                  <a:pt x="408" y="583"/>
                  <a:pt x="408" y="583"/>
                </a:cubicBezTo>
                <a:cubicBezTo>
                  <a:pt x="385" y="600"/>
                  <a:pt x="371" y="626"/>
                  <a:pt x="371" y="655"/>
                </a:cubicBezTo>
                <a:cubicBezTo>
                  <a:pt x="371" y="696"/>
                  <a:pt x="399" y="731"/>
                  <a:pt x="436" y="739"/>
                </a:cubicBezTo>
                <a:cubicBezTo>
                  <a:pt x="309" y="995"/>
                  <a:pt x="309" y="995"/>
                  <a:pt x="309" y="995"/>
                </a:cubicBezTo>
                <a:cubicBezTo>
                  <a:pt x="18" y="1036"/>
                  <a:pt x="18" y="1036"/>
                  <a:pt x="18" y="1036"/>
                </a:cubicBezTo>
                <a:cubicBezTo>
                  <a:pt x="10" y="1038"/>
                  <a:pt x="4" y="1042"/>
                  <a:pt x="2" y="1050"/>
                </a:cubicBezTo>
                <a:cubicBezTo>
                  <a:pt x="0" y="1058"/>
                  <a:pt x="2" y="1067"/>
                  <a:pt x="8" y="1071"/>
                </a:cubicBezTo>
                <a:cubicBezTo>
                  <a:pt x="217" y="1277"/>
                  <a:pt x="217" y="1277"/>
                  <a:pt x="217" y="1277"/>
                </a:cubicBezTo>
                <a:cubicBezTo>
                  <a:pt x="166" y="1566"/>
                  <a:pt x="166" y="1566"/>
                  <a:pt x="166" y="1566"/>
                </a:cubicBezTo>
                <a:cubicBezTo>
                  <a:pt x="164" y="1574"/>
                  <a:pt x="168" y="1583"/>
                  <a:pt x="174" y="1587"/>
                </a:cubicBezTo>
                <a:cubicBezTo>
                  <a:pt x="180" y="1591"/>
                  <a:pt x="188" y="1593"/>
                  <a:pt x="197" y="1589"/>
                </a:cubicBezTo>
                <a:cubicBezTo>
                  <a:pt x="457" y="1452"/>
                  <a:pt x="457" y="1452"/>
                  <a:pt x="457" y="1452"/>
                </a:cubicBezTo>
                <a:cubicBezTo>
                  <a:pt x="717" y="1589"/>
                  <a:pt x="717" y="1589"/>
                  <a:pt x="717" y="1589"/>
                </a:cubicBezTo>
                <a:cubicBezTo>
                  <a:pt x="719" y="1591"/>
                  <a:pt x="723" y="1591"/>
                  <a:pt x="727" y="1591"/>
                </a:cubicBezTo>
                <a:cubicBezTo>
                  <a:pt x="731" y="1591"/>
                  <a:pt x="735" y="1589"/>
                  <a:pt x="739" y="1587"/>
                </a:cubicBezTo>
                <a:cubicBezTo>
                  <a:pt x="745" y="1583"/>
                  <a:pt x="750" y="1574"/>
                  <a:pt x="748" y="1566"/>
                </a:cubicBezTo>
                <a:cubicBezTo>
                  <a:pt x="698" y="1275"/>
                  <a:pt x="698" y="1275"/>
                  <a:pt x="698" y="1275"/>
                </a:cubicBezTo>
                <a:cubicBezTo>
                  <a:pt x="909" y="1071"/>
                  <a:pt x="909" y="1071"/>
                  <a:pt x="909" y="1071"/>
                </a:cubicBezTo>
                <a:cubicBezTo>
                  <a:pt x="915" y="1064"/>
                  <a:pt x="917" y="1056"/>
                  <a:pt x="915" y="1050"/>
                </a:cubicBezTo>
                <a:close/>
                <a:moveTo>
                  <a:pt x="696" y="40"/>
                </a:moveTo>
                <a:cubicBezTo>
                  <a:pt x="862" y="40"/>
                  <a:pt x="862" y="40"/>
                  <a:pt x="862" y="40"/>
                </a:cubicBezTo>
                <a:cubicBezTo>
                  <a:pt x="862" y="344"/>
                  <a:pt x="862" y="344"/>
                  <a:pt x="862" y="344"/>
                </a:cubicBezTo>
                <a:cubicBezTo>
                  <a:pt x="696" y="434"/>
                  <a:pt x="696" y="434"/>
                  <a:pt x="696" y="434"/>
                </a:cubicBezTo>
                <a:cubicBezTo>
                  <a:pt x="696" y="40"/>
                  <a:pt x="696" y="40"/>
                  <a:pt x="696" y="40"/>
                </a:cubicBezTo>
                <a:close/>
                <a:moveTo>
                  <a:pt x="227" y="438"/>
                </a:moveTo>
                <a:cubicBezTo>
                  <a:pt x="55" y="344"/>
                  <a:pt x="55" y="344"/>
                  <a:pt x="55" y="344"/>
                </a:cubicBezTo>
                <a:cubicBezTo>
                  <a:pt x="55" y="40"/>
                  <a:pt x="55" y="40"/>
                  <a:pt x="55" y="40"/>
                </a:cubicBezTo>
                <a:cubicBezTo>
                  <a:pt x="227" y="40"/>
                  <a:pt x="227" y="40"/>
                  <a:pt x="227" y="40"/>
                </a:cubicBezTo>
                <a:lnTo>
                  <a:pt x="227" y="438"/>
                </a:lnTo>
                <a:close/>
                <a:moveTo>
                  <a:pt x="268" y="458"/>
                </a:moveTo>
                <a:cubicBezTo>
                  <a:pt x="268" y="40"/>
                  <a:pt x="268" y="40"/>
                  <a:pt x="268" y="40"/>
                </a:cubicBezTo>
                <a:cubicBezTo>
                  <a:pt x="655" y="40"/>
                  <a:pt x="655" y="40"/>
                  <a:pt x="655" y="40"/>
                </a:cubicBezTo>
                <a:cubicBezTo>
                  <a:pt x="655" y="456"/>
                  <a:pt x="655" y="456"/>
                  <a:pt x="655" y="456"/>
                </a:cubicBezTo>
                <a:cubicBezTo>
                  <a:pt x="459" y="563"/>
                  <a:pt x="459" y="563"/>
                  <a:pt x="459" y="563"/>
                </a:cubicBezTo>
                <a:lnTo>
                  <a:pt x="268" y="458"/>
                </a:lnTo>
                <a:close/>
                <a:moveTo>
                  <a:pt x="412" y="655"/>
                </a:moveTo>
                <a:cubicBezTo>
                  <a:pt x="412" y="628"/>
                  <a:pt x="432" y="608"/>
                  <a:pt x="459" y="608"/>
                </a:cubicBezTo>
                <a:cubicBezTo>
                  <a:pt x="485" y="608"/>
                  <a:pt x="506" y="628"/>
                  <a:pt x="506" y="655"/>
                </a:cubicBezTo>
                <a:cubicBezTo>
                  <a:pt x="506" y="682"/>
                  <a:pt x="485" y="702"/>
                  <a:pt x="459" y="702"/>
                </a:cubicBezTo>
                <a:cubicBezTo>
                  <a:pt x="432" y="700"/>
                  <a:pt x="412" y="679"/>
                  <a:pt x="412" y="655"/>
                </a:cubicBezTo>
                <a:close/>
                <a:moveTo>
                  <a:pt x="664" y="1257"/>
                </a:moveTo>
                <a:cubicBezTo>
                  <a:pt x="659" y="1261"/>
                  <a:pt x="657" y="1269"/>
                  <a:pt x="657" y="1275"/>
                </a:cubicBezTo>
                <a:cubicBezTo>
                  <a:pt x="702" y="1536"/>
                  <a:pt x="702" y="1536"/>
                  <a:pt x="702" y="1536"/>
                </a:cubicBezTo>
                <a:cubicBezTo>
                  <a:pt x="469" y="1413"/>
                  <a:pt x="469" y="1413"/>
                  <a:pt x="469" y="1413"/>
                </a:cubicBezTo>
                <a:cubicBezTo>
                  <a:pt x="465" y="1409"/>
                  <a:pt x="461" y="1409"/>
                  <a:pt x="459" y="1409"/>
                </a:cubicBezTo>
                <a:cubicBezTo>
                  <a:pt x="455" y="1409"/>
                  <a:pt x="453" y="1409"/>
                  <a:pt x="449" y="1411"/>
                </a:cubicBezTo>
                <a:cubicBezTo>
                  <a:pt x="215" y="1533"/>
                  <a:pt x="215" y="1533"/>
                  <a:pt x="215" y="1533"/>
                </a:cubicBezTo>
                <a:cubicBezTo>
                  <a:pt x="260" y="1273"/>
                  <a:pt x="260" y="1273"/>
                  <a:pt x="260" y="1273"/>
                </a:cubicBezTo>
                <a:cubicBezTo>
                  <a:pt x="262" y="1267"/>
                  <a:pt x="258" y="1259"/>
                  <a:pt x="254" y="1255"/>
                </a:cubicBezTo>
                <a:cubicBezTo>
                  <a:pt x="66" y="1071"/>
                  <a:pt x="66" y="1071"/>
                  <a:pt x="66" y="1071"/>
                </a:cubicBezTo>
                <a:cubicBezTo>
                  <a:pt x="326" y="1034"/>
                  <a:pt x="326" y="1034"/>
                  <a:pt x="326" y="1034"/>
                </a:cubicBezTo>
                <a:cubicBezTo>
                  <a:pt x="332" y="1034"/>
                  <a:pt x="338" y="1028"/>
                  <a:pt x="342" y="1024"/>
                </a:cubicBezTo>
                <a:cubicBezTo>
                  <a:pt x="459" y="788"/>
                  <a:pt x="459" y="788"/>
                  <a:pt x="459" y="788"/>
                </a:cubicBezTo>
                <a:cubicBezTo>
                  <a:pt x="575" y="1024"/>
                  <a:pt x="575" y="1024"/>
                  <a:pt x="575" y="1024"/>
                </a:cubicBezTo>
                <a:cubicBezTo>
                  <a:pt x="578" y="1030"/>
                  <a:pt x="584" y="1034"/>
                  <a:pt x="592" y="1034"/>
                </a:cubicBezTo>
                <a:cubicBezTo>
                  <a:pt x="852" y="1073"/>
                  <a:pt x="852" y="1073"/>
                  <a:pt x="852" y="1073"/>
                </a:cubicBezTo>
                <a:lnTo>
                  <a:pt x="664" y="12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12"/>
          <p:cNvGrpSpPr>
            <a:grpSpLocks noChangeAspect="1"/>
          </p:cNvGrpSpPr>
          <p:nvPr/>
        </p:nvGrpSpPr>
        <p:grpSpPr bwMode="auto">
          <a:xfrm>
            <a:off x="3911286" y="2089538"/>
            <a:ext cx="379771" cy="591997"/>
            <a:chOff x="2565" y="1308"/>
            <a:chExt cx="408" cy="636"/>
          </a:xfrm>
          <a:solidFill>
            <a:schemeClr val="bg1">
              <a:lumMod val="75000"/>
            </a:schemeClr>
          </a:solidFill>
        </p:grpSpPr>
        <p:sp>
          <p:nvSpPr>
            <p:cNvPr id="27" name="Freeform 13"/>
            <p:cNvSpPr>
              <a:spLocks noEditPoints="1"/>
            </p:cNvSpPr>
            <p:nvPr/>
          </p:nvSpPr>
          <p:spPr bwMode="auto">
            <a:xfrm>
              <a:off x="2565" y="1308"/>
              <a:ext cx="408" cy="636"/>
            </a:xfrm>
            <a:custGeom>
              <a:avLst/>
              <a:gdLst>
                <a:gd name="T0" fmla="*/ 160 w 160"/>
                <a:gd name="T1" fmla="*/ 234 h 252"/>
                <a:gd name="T2" fmla="*/ 131 w 160"/>
                <a:gd name="T3" fmla="*/ 133 h 252"/>
                <a:gd name="T4" fmla="*/ 156 w 160"/>
                <a:gd name="T5" fmla="*/ 76 h 252"/>
                <a:gd name="T6" fmla="*/ 80 w 160"/>
                <a:gd name="T7" fmla="*/ 0 h 252"/>
                <a:gd name="T8" fmla="*/ 4 w 160"/>
                <a:gd name="T9" fmla="*/ 76 h 252"/>
                <a:gd name="T10" fmla="*/ 29 w 160"/>
                <a:gd name="T11" fmla="*/ 132 h 252"/>
                <a:gd name="T12" fmla="*/ 0 w 160"/>
                <a:gd name="T13" fmla="*/ 234 h 252"/>
                <a:gd name="T14" fmla="*/ 2 w 160"/>
                <a:gd name="T15" fmla="*/ 238 h 252"/>
                <a:gd name="T16" fmla="*/ 6 w 160"/>
                <a:gd name="T17" fmla="*/ 238 h 252"/>
                <a:gd name="T18" fmla="*/ 33 w 160"/>
                <a:gd name="T19" fmla="*/ 221 h 252"/>
                <a:gd name="T20" fmla="*/ 48 w 160"/>
                <a:gd name="T21" fmla="*/ 249 h 252"/>
                <a:gd name="T22" fmla="*/ 51 w 160"/>
                <a:gd name="T23" fmla="*/ 251 h 252"/>
                <a:gd name="T24" fmla="*/ 52 w 160"/>
                <a:gd name="T25" fmla="*/ 251 h 252"/>
                <a:gd name="T26" fmla="*/ 55 w 160"/>
                <a:gd name="T27" fmla="*/ 248 h 252"/>
                <a:gd name="T28" fmla="*/ 80 w 160"/>
                <a:gd name="T29" fmla="*/ 155 h 252"/>
                <a:gd name="T30" fmla="*/ 105 w 160"/>
                <a:gd name="T31" fmla="*/ 249 h 252"/>
                <a:gd name="T32" fmla="*/ 108 w 160"/>
                <a:gd name="T33" fmla="*/ 252 h 252"/>
                <a:gd name="T34" fmla="*/ 109 w 160"/>
                <a:gd name="T35" fmla="*/ 252 h 252"/>
                <a:gd name="T36" fmla="*/ 112 w 160"/>
                <a:gd name="T37" fmla="*/ 250 h 252"/>
                <a:gd name="T38" fmla="*/ 127 w 160"/>
                <a:gd name="T39" fmla="*/ 222 h 252"/>
                <a:gd name="T40" fmla="*/ 154 w 160"/>
                <a:gd name="T41" fmla="*/ 239 h 252"/>
                <a:gd name="T42" fmla="*/ 158 w 160"/>
                <a:gd name="T43" fmla="*/ 239 h 252"/>
                <a:gd name="T44" fmla="*/ 160 w 160"/>
                <a:gd name="T45" fmla="*/ 234 h 252"/>
                <a:gd name="T46" fmla="*/ 12 w 160"/>
                <a:gd name="T47" fmla="*/ 76 h 252"/>
                <a:gd name="T48" fmla="*/ 80 w 160"/>
                <a:gd name="T49" fmla="*/ 8 h 252"/>
                <a:gd name="T50" fmla="*/ 148 w 160"/>
                <a:gd name="T51" fmla="*/ 76 h 252"/>
                <a:gd name="T52" fmla="*/ 80 w 160"/>
                <a:gd name="T53" fmla="*/ 144 h 252"/>
                <a:gd name="T54" fmla="*/ 12 w 160"/>
                <a:gd name="T55" fmla="*/ 76 h 252"/>
                <a:gd name="T56" fmla="*/ 50 w 160"/>
                <a:gd name="T57" fmla="*/ 236 h 252"/>
                <a:gd name="T58" fmla="*/ 38 w 160"/>
                <a:gd name="T59" fmla="*/ 213 h 252"/>
                <a:gd name="T60" fmla="*/ 36 w 160"/>
                <a:gd name="T61" fmla="*/ 211 h 252"/>
                <a:gd name="T62" fmla="*/ 32 w 160"/>
                <a:gd name="T63" fmla="*/ 212 h 252"/>
                <a:gd name="T64" fmla="*/ 11 w 160"/>
                <a:gd name="T65" fmla="*/ 226 h 252"/>
                <a:gd name="T66" fmla="*/ 36 w 160"/>
                <a:gd name="T67" fmla="*/ 138 h 252"/>
                <a:gd name="T68" fmla="*/ 73 w 160"/>
                <a:gd name="T69" fmla="*/ 152 h 252"/>
                <a:gd name="T70" fmla="*/ 50 w 160"/>
                <a:gd name="T71" fmla="*/ 236 h 252"/>
                <a:gd name="T72" fmla="*/ 128 w 160"/>
                <a:gd name="T73" fmla="*/ 213 h 252"/>
                <a:gd name="T74" fmla="*/ 124 w 160"/>
                <a:gd name="T75" fmla="*/ 212 h 252"/>
                <a:gd name="T76" fmla="*/ 122 w 160"/>
                <a:gd name="T77" fmla="*/ 214 h 252"/>
                <a:gd name="T78" fmla="*/ 110 w 160"/>
                <a:gd name="T79" fmla="*/ 237 h 252"/>
                <a:gd name="T80" fmla="*/ 87 w 160"/>
                <a:gd name="T81" fmla="*/ 152 h 252"/>
                <a:gd name="T82" fmla="*/ 124 w 160"/>
                <a:gd name="T83" fmla="*/ 138 h 252"/>
                <a:gd name="T84" fmla="*/ 149 w 160"/>
                <a:gd name="T85" fmla="*/ 226 h 252"/>
                <a:gd name="T86" fmla="*/ 128 w 160"/>
                <a:gd name="T87" fmla="*/ 21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52">
                  <a:moveTo>
                    <a:pt x="160" y="234"/>
                  </a:moveTo>
                  <a:cubicBezTo>
                    <a:pt x="131" y="133"/>
                    <a:pt x="131" y="133"/>
                    <a:pt x="131" y="133"/>
                  </a:cubicBezTo>
                  <a:cubicBezTo>
                    <a:pt x="146" y="119"/>
                    <a:pt x="156" y="99"/>
                    <a:pt x="156" y="76"/>
                  </a:cubicBezTo>
                  <a:cubicBezTo>
                    <a:pt x="156" y="34"/>
                    <a:pt x="122" y="0"/>
                    <a:pt x="80" y="0"/>
                  </a:cubicBezTo>
                  <a:cubicBezTo>
                    <a:pt x="38" y="0"/>
                    <a:pt x="4" y="34"/>
                    <a:pt x="4" y="76"/>
                  </a:cubicBezTo>
                  <a:cubicBezTo>
                    <a:pt x="4" y="98"/>
                    <a:pt x="14" y="119"/>
                    <a:pt x="29" y="132"/>
                  </a:cubicBezTo>
                  <a:cubicBezTo>
                    <a:pt x="0" y="234"/>
                    <a:pt x="0" y="234"/>
                    <a:pt x="0" y="234"/>
                  </a:cubicBezTo>
                  <a:cubicBezTo>
                    <a:pt x="0" y="235"/>
                    <a:pt x="0" y="237"/>
                    <a:pt x="2" y="238"/>
                  </a:cubicBezTo>
                  <a:cubicBezTo>
                    <a:pt x="3" y="239"/>
                    <a:pt x="5" y="239"/>
                    <a:pt x="6" y="238"/>
                  </a:cubicBezTo>
                  <a:cubicBezTo>
                    <a:pt x="33" y="221"/>
                    <a:pt x="33" y="221"/>
                    <a:pt x="33" y="221"/>
                  </a:cubicBezTo>
                  <a:cubicBezTo>
                    <a:pt x="48" y="249"/>
                    <a:pt x="48" y="249"/>
                    <a:pt x="48" y="249"/>
                  </a:cubicBezTo>
                  <a:cubicBezTo>
                    <a:pt x="48" y="251"/>
                    <a:pt x="50" y="251"/>
                    <a:pt x="51" y="251"/>
                  </a:cubicBezTo>
                  <a:cubicBezTo>
                    <a:pt x="51" y="251"/>
                    <a:pt x="51" y="251"/>
                    <a:pt x="52" y="251"/>
                  </a:cubicBezTo>
                  <a:cubicBezTo>
                    <a:pt x="53" y="251"/>
                    <a:pt x="55" y="250"/>
                    <a:pt x="55" y="248"/>
                  </a:cubicBezTo>
                  <a:cubicBezTo>
                    <a:pt x="80" y="155"/>
                    <a:pt x="80" y="155"/>
                    <a:pt x="80" y="155"/>
                  </a:cubicBezTo>
                  <a:cubicBezTo>
                    <a:pt x="105" y="249"/>
                    <a:pt x="105" y="249"/>
                    <a:pt x="105" y="249"/>
                  </a:cubicBezTo>
                  <a:cubicBezTo>
                    <a:pt x="105" y="251"/>
                    <a:pt x="107" y="252"/>
                    <a:pt x="108" y="252"/>
                  </a:cubicBezTo>
                  <a:cubicBezTo>
                    <a:pt x="109" y="252"/>
                    <a:pt x="109" y="252"/>
                    <a:pt x="109" y="252"/>
                  </a:cubicBezTo>
                  <a:cubicBezTo>
                    <a:pt x="110" y="252"/>
                    <a:pt x="112" y="251"/>
                    <a:pt x="112" y="250"/>
                  </a:cubicBezTo>
                  <a:cubicBezTo>
                    <a:pt x="127" y="222"/>
                    <a:pt x="127" y="222"/>
                    <a:pt x="127" y="222"/>
                  </a:cubicBezTo>
                  <a:cubicBezTo>
                    <a:pt x="154" y="239"/>
                    <a:pt x="154" y="239"/>
                    <a:pt x="154" y="239"/>
                  </a:cubicBezTo>
                  <a:cubicBezTo>
                    <a:pt x="155" y="240"/>
                    <a:pt x="157" y="240"/>
                    <a:pt x="158" y="239"/>
                  </a:cubicBezTo>
                  <a:cubicBezTo>
                    <a:pt x="160" y="238"/>
                    <a:pt x="160" y="236"/>
                    <a:pt x="160" y="234"/>
                  </a:cubicBezTo>
                  <a:close/>
                  <a:moveTo>
                    <a:pt x="12" y="76"/>
                  </a:moveTo>
                  <a:cubicBezTo>
                    <a:pt x="12" y="39"/>
                    <a:pt x="43" y="8"/>
                    <a:pt x="80" y="8"/>
                  </a:cubicBezTo>
                  <a:cubicBezTo>
                    <a:pt x="117" y="8"/>
                    <a:pt x="148" y="39"/>
                    <a:pt x="148" y="76"/>
                  </a:cubicBezTo>
                  <a:cubicBezTo>
                    <a:pt x="148" y="113"/>
                    <a:pt x="117" y="144"/>
                    <a:pt x="80" y="144"/>
                  </a:cubicBezTo>
                  <a:cubicBezTo>
                    <a:pt x="43" y="144"/>
                    <a:pt x="12" y="113"/>
                    <a:pt x="12" y="76"/>
                  </a:cubicBezTo>
                  <a:close/>
                  <a:moveTo>
                    <a:pt x="50" y="236"/>
                  </a:moveTo>
                  <a:cubicBezTo>
                    <a:pt x="38" y="213"/>
                    <a:pt x="38" y="213"/>
                    <a:pt x="38" y="213"/>
                  </a:cubicBezTo>
                  <a:cubicBezTo>
                    <a:pt x="38" y="212"/>
                    <a:pt x="37" y="212"/>
                    <a:pt x="36" y="211"/>
                  </a:cubicBezTo>
                  <a:cubicBezTo>
                    <a:pt x="34" y="211"/>
                    <a:pt x="33" y="211"/>
                    <a:pt x="32" y="212"/>
                  </a:cubicBezTo>
                  <a:cubicBezTo>
                    <a:pt x="11" y="226"/>
                    <a:pt x="11" y="226"/>
                    <a:pt x="11" y="226"/>
                  </a:cubicBezTo>
                  <a:cubicBezTo>
                    <a:pt x="36" y="138"/>
                    <a:pt x="36" y="138"/>
                    <a:pt x="36" y="138"/>
                  </a:cubicBezTo>
                  <a:cubicBezTo>
                    <a:pt x="47" y="145"/>
                    <a:pt x="59" y="150"/>
                    <a:pt x="73" y="152"/>
                  </a:cubicBezTo>
                  <a:lnTo>
                    <a:pt x="50" y="236"/>
                  </a:lnTo>
                  <a:close/>
                  <a:moveTo>
                    <a:pt x="128" y="213"/>
                  </a:moveTo>
                  <a:cubicBezTo>
                    <a:pt x="127" y="212"/>
                    <a:pt x="126" y="212"/>
                    <a:pt x="124" y="212"/>
                  </a:cubicBezTo>
                  <a:cubicBezTo>
                    <a:pt x="123" y="212"/>
                    <a:pt x="122" y="213"/>
                    <a:pt x="122" y="214"/>
                  </a:cubicBezTo>
                  <a:cubicBezTo>
                    <a:pt x="110" y="237"/>
                    <a:pt x="110" y="237"/>
                    <a:pt x="110" y="237"/>
                  </a:cubicBezTo>
                  <a:cubicBezTo>
                    <a:pt x="87" y="152"/>
                    <a:pt x="87" y="152"/>
                    <a:pt x="87" y="152"/>
                  </a:cubicBezTo>
                  <a:cubicBezTo>
                    <a:pt x="101" y="150"/>
                    <a:pt x="113" y="145"/>
                    <a:pt x="124" y="138"/>
                  </a:cubicBezTo>
                  <a:cubicBezTo>
                    <a:pt x="149" y="226"/>
                    <a:pt x="149" y="226"/>
                    <a:pt x="149" y="226"/>
                  </a:cubicBezTo>
                  <a:lnTo>
                    <a:pt x="128"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4"/>
            <p:cNvSpPr>
              <a:spLocks noEditPoints="1"/>
            </p:cNvSpPr>
            <p:nvPr/>
          </p:nvSpPr>
          <p:spPr bwMode="auto">
            <a:xfrm>
              <a:off x="2646" y="1378"/>
              <a:ext cx="245" cy="242"/>
            </a:xfrm>
            <a:custGeom>
              <a:avLst/>
              <a:gdLst>
                <a:gd name="T0" fmla="*/ 48 w 96"/>
                <a:gd name="T1" fmla="*/ 96 h 96"/>
                <a:gd name="T2" fmla="*/ 96 w 96"/>
                <a:gd name="T3" fmla="*/ 48 h 96"/>
                <a:gd name="T4" fmla="*/ 48 w 96"/>
                <a:gd name="T5" fmla="*/ 0 h 96"/>
                <a:gd name="T6" fmla="*/ 0 w 96"/>
                <a:gd name="T7" fmla="*/ 48 h 96"/>
                <a:gd name="T8" fmla="*/ 48 w 96"/>
                <a:gd name="T9" fmla="*/ 96 h 96"/>
                <a:gd name="T10" fmla="*/ 48 w 96"/>
                <a:gd name="T11" fmla="*/ 8 h 96"/>
                <a:gd name="T12" fmla="*/ 88 w 96"/>
                <a:gd name="T13" fmla="*/ 48 h 96"/>
                <a:gd name="T14" fmla="*/ 48 w 96"/>
                <a:gd name="T15" fmla="*/ 88 h 96"/>
                <a:gd name="T16" fmla="*/ 8 w 96"/>
                <a:gd name="T17" fmla="*/ 48 h 96"/>
                <a:gd name="T18" fmla="*/ 48 w 96"/>
                <a:gd name="T19"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96"/>
                  </a:moveTo>
                  <a:cubicBezTo>
                    <a:pt x="75" y="96"/>
                    <a:pt x="96" y="75"/>
                    <a:pt x="96" y="48"/>
                  </a:cubicBezTo>
                  <a:cubicBezTo>
                    <a:pt x="96" y="21"/>
                    <a:pt x="75" y="0"/>
                    <a:pt x="48" y="0"/>
                  </a:cubicBezTo>
                  <a:cubicBezTo>
                    <a:pt x="21" y="0"/>
                    <a:pt x="0" y="21"/>
                    <a:pt x="0" y="48"/>
                  </a:cubicBezTo>
                  <a:cubicBezTo>
                    <a:pt x="0" y="75"/>
                    <a:pt x="21" y="96"/>
                    <a:pt x="48" y="96"/>
                  </a:cubicBezTo>
                  <a:close/>
                  <a:moveTo>
                    <a:pt x="48" y="8"/>
                  </a:moveTo>
                  <a:cubicBezTo>
                    <a:pt x="70" y="8"/>
                    <a:pt x="88" y="26"/>
                    <a:pt x="88" y="48"/>
                  </a:cubicBezTo>
                  <a:cubicBezTo>
                    <a:pt x="88" y="70"/>
                    <a:pt x="70" y="88"/>
                    <a:pt x="48" y="88"/>
                  </a:cubicBezTo>
                  <a:cubicBezTo>
                    <a:pt x="26" y="88"/>
                    <a:pt x="8" y="70"/>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Rounded Rectangle 15"/>
          <p:cNvSpPr/>
          <p:nvPr/>
        </p:nvSpPr>
        <p:spPr>
          <a:xfrm>
            <a:off x="2864034" y="5268286"/>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rPr>
              <a:t>C</a:t>
            </a:r>
            <a:endParaRPr lang="en-US" b="1" dirty="0">
              <a:latin typeface="+mj-lt"/>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44</a:t>
            </a:fld>
            <a:endParaRPr lang="en-US" dirty="0"/>
          </a:p>
        </p:txBody>
      </p:sp>
    </p:spTree>
    <p:extLst>
      <p:ext uri="{BB962C8B-B14F-4D97-AF65-F5344CB8AC3E}">
        <p14:creationId xmlns:p14="http://schemas.microsoft.com/office/powerpoint/2010/main" val="292884641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3251200" y="0"/>
            <a:ext cx="0" cy="382518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794546" y="3586673"/>
            <a:ext cx="4602118"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Profiled </a:t>
            </a:r>
            <a:r>
              <a:rPr lang="en-US" sz="1600" dirty="0">
                <a:solidFill>
                  <a:schemeClr val="tx1">
                    <a:lumMod val="50000"/>
                    <a:lumOff val="50000"/>
                  </a:schemeClr>
                </a:solidFill>
              </a:rPr>
              <a:t>in NewsCred’s</a:t>
            </a:r>
            <a:r>
              <a:rPr lang="en-US" sz="1600" dirty="0" smtClean="0">
                <a:solidFill>
                  <a:schemeClr val="tx1">
                    <a:lumMod val="50000"/>
                    <a:lumOff val="50000"/>
                  </a:schemeClr>
                </a:solidFill>
              </a:rPr>
              <a:t>?</a:t>
            </a:r>
            <a:r>
              <a:rPr lang="id-ID" sz="1600" dirty="0">
                <a:solidFill>
                  <a:schemeClr val="tx1">
                    <a:lumMod val="50000"/>
                    <a:lumOff val="50000"/>
                  </a:schemeClr>
                </a:solidFill>
              </a:rPr>
              <a:t>	</a:t>
            </a:r>
            <a:endParaRPr lang="en-US" sz="1600" dirty="0">
              <a:solidFill>
                <a:schemeClr val="tx1">
                  <a:lumMod val="50000"/>
                  <a:lumOff val="50000"/>
                </a:schemeClr>
              </a:solidFill>
            </a:endParaRPr>
          </a:p>
          <a:p>
            <a:pPr>
              <a:lnSpc>
                <a:spcPct val="150000"/>
              </a:lnSpc>
              <a:buClr>
                <a:srgbClr val="92D050"/>
              </a:buClr>
              <a:buSzPct val="150000"/>
            </a:pPr>
            <a:r>
              <a:rPr lang="en-US" sz="1600" dirty="0" smtClean="0">
                <a:solidFill>
                  <a:schemeClr val="tx1">
                    <a:lumMod val="50000"/>
                    <a:lumOff val="50000"/>
                  </a:schemeClr>
                </a:solidFill>
                <a:ea typeface="Open Sans" panose="020B0606030504020204" pitchFamily="34" charset="0"/>
                <a:cs typeface="Calibri Light" panose="020F0302020204030204" pitchFamily="34" charset="0"/>
              </a:rPr>
              <a:t>"</a:t>
            </a:r>
            <a:r>
              <a:rPr lang="en-US" sz="1600" i="1" dirty="0">
                <a:solidFill>
                  <a:schemeClr val="tx1">
                    <a:lumMod val="50000"/>
                    <a:lumOff val="50000"/>
                  </a:schemeClr>
                </a:solidFill>
                <a:ea typeface="Open Sans" panose="020B0606030504020204" pitchFamily="34" charset="0"/>
                <a:cs typeface="Calibri Light" panose="020F0302020204030204" pitchFamily="34" charset="0"/>
              </a:rPr>
              <a:t>5 Things the Best Content Marketing Agencies Have in Common</a:t>
            </a:r>
            <a:r>
              <a:rPr lang="en-US" sz="1600" dirty="0">
                <a:solidFill>
                  <a:schemeClr val="tx1">
                    <a:lumMod val="50000"/>
                    <a:lumOff val="50000"/>
                  </a:schemeClr>
                </a:solidFill>
                <a:ea typeface="Open Sans" panose="020B0606030504020204" pitchFamily="34" charset="0"/>
                <a:cs typeface="Calibri Light" panose="020F0302020204030204" pitchFamily="34" charset="0"/>
              </a:rPr>
              <a:t>”</a:t>
            </a:r>
          </a:p>
        </p:txBody>
      </p:sp>
      <p:sp>
        <p:nvSpPr>
          <p:cNvPr id="8" name="Rectangle 7"/>
          <p:cNvSpPr/>
          <p:nvPr/>
        </p:nvSpPr>
        <p:spPr>
          <a:xfrm>
            <a:off x="4794545" y="1644213"/>
            <a:ext cx="4253202"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Featured </a:t>
            </a:r>
            <a:r>
              <a:rPr lang="en-US" sz="1600" dirty="0">
                <a:solidFill>
                  <a:schemeClr val="tx1">
                    <a:lumMod val="50000"/>
                    <a:lumOff val="50000"/>
                  </a:schemeClr>
                </a:solidFill>
              </a:rPr>
              <a:t>in Contently, Huffington Post, </a:t>
            </a:r>
            <a:r>
              <a:rPr lang="en-US" sz="1600" dirty="0" smtClean="0">
                <a:solidFill>
                  <a:schemeClr val="tx1">
                    <a:lumMod val="50000"/>
                    <a:lumOff val="50000"/>
                  </a:schemeClr>
                </a:solidFill>
              </a:rPr>
              <a:t>AllBusiness</a:t>
            </a:r>
            <a:r>
              <a:rPr lang="en-US" sz="1600" dirty="0">
                <a:solidFill>
                  <a:schemeClr val="tx1">
                    <a:lumMod val="50000"/>
                    <a:lumOff val="50000"/>
                  </a:schemeClr>
                </a:solidFill>
              </a:rPr>
              <a:t>, The Writer Magazine, </a:t>
            </a:r>
            <a:r>
              <a:rPr lang="en-US" sz="1600" dirty="0" smtClean="0">
                <a:solidFill>
                  <a:schemeClr val="tx1">
                    <a:lumMod val="50000"/>
                    <a:lumOff val="50000"/>
                  </a:schemeClr>
                </a:solidFill>
              </a:rPr>
              <a:t>and </a:t>
            </a:r>
            <a:r>
              <a:rPr lang="en-US" sz="1600" dirty="0">
                <a:solidFill>
                  <a:schemeClr val="tx1">
                    <a:lumMod val="50000"/>
                    <a:lumOff val="50000"/>
                  </a:schemeClr>
                </a:solidFill>
              </a:rPr>
              <a:t>many other </a:t>
            </a:r>
            <a:r>
              <a:rPr lang="en-US" sz="1600" dirty="0" smtClean="0">
                <a:solidFill>
                  <a:schemeClr val="tx1">
                    <a:lumMod val="50000"/>
                    <a:lumOff val="50000"/>
                  </a:schemeClr>
                </a:solidFill>
              </a:rPr>
              <a:t>publications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0" name="Rounded Rectangle 9"/>
          <p:cNvSpPr/>
          <p:nvPr/>
        </p:nvSpPr>
        <p:spPr>
          <a:xfrm>
            <a:off x="3032683" y="1808308"/>
            <a:ext cx="437033" cy="433579"/>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latin typeface="+mj-lt"/>
              </a:rPr>
              <a:t>D</a:t>
            </a:r>
            <a:endParaRPr lang="en-US" sz="1600" b="1" dirty="0">
              <a:latin typeface="+mj-lt"/>
            </a:endParaRPr>
          </a:p>
        </p:txBody>
      </p:sp>
      <p:sp>
        <p:nvSpPr>
          <p:cNvPr id="14" name="Rounded Rectangle 13"/>
          <p:cNvSpPr/>
          <p:nvPr/>
        </p:nvSpPr>
        <p:spPr>
          <a:xfrm>
            <a:off x="2953026" y="3825187"/>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mj-lt"/>
              </a:rPr>
              <a:t>E</a:t>
            </a:r>
          </a:p>
        </p:txBody>
      </p:sp>
      <p:grpSp>
        <p:nvGrpSpPr>
          <p:cNvPr id="19" name="Group 17"/>
          <p:cNvGrpSpPr>
            <a:grpSpLocks noChangeAspect="1"/>
          </p:cNvGrpSpPr>
          <p:nvPr/>
        </p:nvGrpSpPr>
        <p:grpSpPr bwMode="auto">
          <a:xfrm>
            <a:off x="3927870" y="3840240"/>
            <a:ext cx="595775" cy="566241"/>
            <a:chOff x="2474" y="4146"/>
            <a:chExt cx="585" cy="556"/>
          </a:xfrm>
          <a:solidFill>
            <a:schemeClr val="bg1">
              <a:lumMod val="75000"/>
            </a:schemeClr>
          </a:solidFill>
        </p:grpSpPr>
        <p:sp>
          <p:nvSpPr>
            <p:cNvPr id="20" name="Freeform 18"/>
            <p:cNvSpPr>
              <a:spLocks noEditPoints="1"/>
            </p:cNvSpPr>
            <p:nvPr/>
          </p:nvSpPr>
          <p:spPr bwMode="auto">
            <a:xfrm>
              <a:off x="2474" y="4146"/>
              <a:ext cx="585" cy="556"/>
            </a:xfrm>
            <a:custGeom>
              <a:avLst/>
              <a:gdLst>
                <a:gd name="T0" fmla="*/ 2048 w 2052"/>
                <a:gd name="T1" fmla="*/ 743 h 1954"/>
                <a:gd name="T2" fmla="*/ 2020 w 2052"/>
                <a:gd name="T3" fmla="*/ 719 h 1954"/>
                <a:gd name="T4" fmla="*/ 1355 w 2052"/>
                <a:gd name="T5" fmla="*/ 623 h 1954"/>
                <a:gd name="T6" fmla="*/ 1057 w 2052"/>
                <a:gd name="T7" fmla="*/ 20 h 1954"/>
                <a:gd name="T8" fmla="*/ 1026 w 2052"/>
                <a:gd name="T9" fmla="*/ 0 h 1954"/>
                <a:gd name="T10" fmla="*/ 995 w 2052"/>
                <a:gd name="T11" fmla="*/ 20 h 1954"/>
                <a:gd name="T12" fmla="*/ 697 w 2052"/>
                <a:gd name="T13" fmla="*/ 623 h 1954"/>
                <a:gd name="T14" fmla="*/ 32 w 2052"/>
                <a:gd name="T15" fmla="*/ 719 h 1954"/>
                <a:gd name="T16" fmla="*/ 4 w 2052"/>
                <a:gd name="T17" fmla="*/ 743 h 1954"/>
                <a:gd name="T18" fmla="*/ 13 w 2052"/>
                <a:gd name="T19" fmla="*/ 779 h 1954"/>
                <a:gd name="T20" fmla="*/ 494 w 2052"/>
                <a:gd name="T21" fmla="*/ 1248 h 1954"/>
                <a:gd name="T22" fmla="*/ 380 w 2052"/>
                <a:gd name="T23" fmla="*/ 1911 h 1954"/>
                <a:gd name="T24" fmla="*/ 394 w 2052"/>
                <a:gd name="T25" fmla="*/ 1945 h 1954"/>
                <a:gd name="T26" fmla="*/ 415 w 2052"/>
                <a:gd name="T27" fmla="*/ 1952 h 1954"/>
                <a:gd name="T28" fmla="*/ 431 w 2052"/>
                <a:gd name="T29" fmla="*/ 1948 h 1954"/>
                <a:gd name="T30" fmla="*/ 1026 w 2052"/>
                <a:gd name="T31" fmla="*/ 1635 h 1954"/>
                <a:gd name="T32" fmla="*/ 1621 w 2052"/>
                <a:gd name="T33" fmla="*/ 1948 h 1954"/>
                <a:gd name="T34" fmla="*/ 1658 w 2052"/>
                <a:gd name="T35" fmla="*/ 1945 h 1954"/>
                <a:gd name="T36" fmla="*/ 1672 w 2052"/>
                <a:gd name="T37" fmla="*/ 1911 h 1954"/>
                <a:gd name="T38" fmla="*/ 1558 w 2052"/>
                <a:gd name="T39" fmla="*/ 1248 h 1954"/>
                <a:gd name="T40" fmla="*/ 2039 w 2052"/>
                <a:gd name="T41" fmla="*/ 779 h 1954"/>
                <a:gd name="T42" fmla="*/ 2048 w 2052"/>
                <a:gd name="T43" fmla="*/ 743 h 1954"/>
                <a:gd name="T44" fmla="*/ 1496 w 2052"/>
                <a:gd name="T45" fmla="*/ 1211 h 1954"/>
                <a:gd name="T46" fmla="*/ 1486 w 2052"/>
                <a:gd name="T47" fmla="*/ 1242 h 1954"/>
                <a:gd name="T48" fmla="*/ 1591 w 2052"/>
                <a:gd name="T49" fmla="*/ 1852 h 1954"/>
                <a:gd name="T50" fmla="*/ 1042 w 2052"/>
                <a:gd name="T51" fmla="*/ 1564 h 1954"/>
                <a:gd name="T52" fmla="*/ 1010 w 2052"/>
                <a:gd name="T53" fmla="*/ 1564 h 1954"/>
                <a:gd name="T54" fmla="*/ 461 w 2052"/>
                <a:gd name="T55" fmla="*/ 1852 h 1954"/>
                <a:gd name="T56" fmla="*/ 566 w 2052"/>
                <a:gd name="T57" fmla="*/ 1242 h 1954"/>
                <a:gd name="T58" fmla="*/ 556 w 2052"/>
                <a:gd name="T59" fmla="*/ 1211 h 1954"/>
                <a:gd name="T60" fmla="*/ 113 w 2052"/>
                <a:gd name="T61" fmla="*/ 778 h 1954"/>
                <a:gd name="T62" fmla="*/ 725 w 2052"/>
                <a:gd name="T63" fmla="*/ 689 h 1954"/>
                <a:gd name="T64" fmla="*/ 752 w 2052"/>
                <a:gd name="T65" fmla="*/ 670 h 1954"/>
                <a:gd name="T66" fmla="*/ 1026 w 2052"/>
                <a:gd name="T67" fmla="*/ 115 h 1954"/>
                <a:gd name="T68" fmla="*/ 1300 w 2052"/>
                <a:gd name="T69" fmla="*/ 670 h 1954"/>
                <a:gd name="T70" fmla="*/ 1327 w 2052"/>
                <a:gd name="T71" fmla="*/ 689 h 1954"/>
                <a:gd name="T72" fmla="*/ 1939 w 2052"/>
                <a:gd name="T73" fmla="*/ 778 h 1954"/>
                <a:gd name="T74" fmla="*/ 1496 w 2052"/>
                <a:gd name="T75" fmla="*/ 1211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52" h="1954">
                  <a:moveTo>
                    <a:pt x="2048" y="743"/>
                  </a:moveTo>
                  <a:cubicBezTo>
                    <a:pt x="2044" y="730"/>
                    <a:pt x="2033" y="721"/>
                    <a:pt x="2020" y="719"/>
                  </a:cubicBezTo>
                  <a:cubicBezTo>
                    <a:pt x="1355" y="623"/>
                    <a:pt x="1355" y="623"/>
                    <a:pt x="1355" y="623"/>
                  </a:cubicBezTo>
                  <a:cubicBezTo>
                    <a:pt x="1057" y="20"/>
                    <a:pt x="1057" y="20"/>
                    <a:pt x="1057" y="20"/>
                  </a:cubicBezTo>
                  <a:cubicBezTo>
                    <a:pt x="1052" y="8"/>
                    <a:pt x="1039" y="0"/>
                    <a:pt x="1026" y="0"/>
                  </a:cubicBezTo>
                  <a:cubicBezTo>
                    <a:pt x="1013" y="0"/>
                    <a:pt x="1000" y="8"/>
                    <a:pt x="995" y="20"/>
                  </a:cubicBezTo>
                  <a:cubicBezTo>
                    <a:pt x="697" y="623"/>
                    <a:pt x="697" y="623"/>
                    <a:pt x="697" y="623"/>
                  </a:cubicBezTo>
                  <a:cubicBezTo>
                    <a:pt x="32" y="719"/>
                    <a:pt x="32" y="719"/>
                    <a:pt x="32" y="719"/>
                  </a:cubicBezTo>
                  <a:cubicBezTo>
                    <a:pt x="19" y="721"/>
                    <a:pt x="8" y="730"/>
                    <a:pt x="4" y="743"/>
                  </a:cubicBezTo>
                  <a:cubicBezTo>
                    <a:pt x="0" y="756"/>
                    <a:pt x="3" y="770"/>
                    <a:pt x="13" y="779"/>
                  </a:cubicBezTo>
                  <a:cubicBezTo>
                    <a:pt x="494" y="1248"/>
                    <a:pt x="494" y="1248"/>
                    <a:pt x="494" y="1248"/>
                  </a:cubicBezTo>
                  <a:cubicBezTo>
                    <a:pt x="380" y="1911"/>
                    <a:pt x="380" y="1911"/>
                    <a:pt x="380" y="1911"/>
                  </a:cubicBezTo>
                  <a:cubicBezTo>
                    <a:pt x="378" y="1924"/>
                    <a:pt x="383" y="1937"/>
                    <a:pt x="394" y="1945"/>
                  </a:cubicBezTo>
                  <a:cubicBezTo>
                    <a:pt x="400" y="1949"/>
                    <a:pt x="408" y="1952"/>
                    <a:pt x="415" y="1952"/>
                  </a:cubicBezTo>
                  <a:cubicBezTo>
                    <a:pt x="420" y="1952"/>
                    <a:pt x="426" y="1950"/>
                    <a:pt x="431" y="1948"/>
                  </a:cubicBezTo>
                  <a:cubicBezTo>
                    <a:pt x="1026" y="1635"/>
                    <a:pt x="1026" y="1635"/>
                    <a:pt x="1026" y="1635"/>
                  </a:cubicBezTo>
                  <a:cubicBezTo>
                    <a:pt x="1621" y="1948"/>
                    <a:pt x="1621" y="1948"/>
                    <a:pt x="1621" y="1948"/>
                  </a:cubicBezTo>
                  <a:cubicBezTo>
                    <a:pt x="1633" y="1954"/>
                    <a:pt x="1647" y="1953"/>
                    <a:pt x="1658" y="1945"/>
                  </a:cubicBezTo>
                  <a:cubicBezTo>
                    <a:pt x="1669" y="1937"/>
                    <a:pt x="1674" y="1924"/>
                    <a:pt x="1672" y="1911"/>
                  </a:cubicBezTo>
                  <a:cubicBezTo>
                    <a:pt x="1558" y="1248"/>
                    <a:pt x="1558" y="1248"/>
                    <a:pt x="1558" y="1248"/>
                  </a:cubicBezTo>
                  <a:cubicBezTo>
                    <a:pt x="2039" y="779"/>
                    <a:pt x="2039" y="779"/>
                    <a:pt x="2039" y="779"/>
                  </a:cubicBezTo>
                  <a:cubicBezTo>
                    <a:pt x="2049" y="770"/>
                    <a:pt x="2052" y="756"/>
                    <a:pt x="2048" y="743"/>
                  </a:cubicBezTo>
                  <a:close/>
                  <a:moveTo>
                    <a:pt x="1496" y="1211"/>
                  </a:moveTo>
                  <a:cubicBezTo>
                    <a:pt x="1488" y="1219"/>
                    <a:pt x="1484" y="1230"/>
                    <a:pt x="1486" y="1242"/>
                  </a:cubicBezTo>
                  <a:cubicBezTo>
                    <a:pt x="1591" y="1852"/>
                    <a:pt x="1591" y="1852"/>
                    <a:pt x="1591" y="1852"/>
                  </a:cubicBezTo>
                  <a:cubicBezTo>
                    <a:pt x="1042" y="1564"/>
                    <a:pt x="1042" y="1564"/>
                    <a:pt x="1042" y="1564"/>
                  </a:cubicBezTo>
                  <a:cubicBezTo>
                    <a:pt x="1032" y="1559"/>
                    <a:pt x="1020" y="1559"/>
                    <a:pt x="1010" y="1564"/>
                  </a:cubicBezTo>
                  <a:cubicBezTo>
                    <a:pt x="461" y="1852"/>
                    <a:pt x="461" y="1852"/>
                    <a:pt x="461" y="1852"/>
                  </a:cubicBezTo>
                  <a:cubicBezTo>
                    <a:pt x="566" y="1242"/>
                    <a:pt x="566" y="1242"/>
                    <a:pt x="566" y="1242"/>
                  </a:cubicBezTo>
                  <a:cubicBezTo>
                    <a:pt x="568" y="1230"/>
                    <a:pt x="564" y="1219"/>
                    <a:pt x="556" y="1211"/>
                  </a:cubicBezTo>
                  <a:cubicBezTo>
                    <a:pt x="113" y="778"/>
                    <a:pt x="113" y="778"/>
                    <a:pt x="113" y="778"/>
                  </a:cubicBezTo>
                  <a:cubicBezTo>
                    <a:pt x="725" y="689"/>
                    <a:pt x="725" y="689"/>
                    <a:pt x="725" y="689"/>
                  </a:cubicBezTo>
                  <a:cubicBezTo>
                    <a:pt x="737" y="688"/>
                    <a:pt x="747" y="681"/>
                    <a:pt x="752" y="670"/>
                  </a:cubicBezTo>
                  <a:cubicBezTo>
                    <a:pt x="1026" y="115"/>
                    <a:pt x="1026" y="115"/>
                    <a:pt x="1026" y="115"/>
                  </a:cubicBezTo>
                  <a:cubicBezTo>
                    <a:pt x="1300" y="670"/>
                    <a:pt x="1300" y="670"/>
                    <a:pt x="1300" y="670"/>
                  </a:cubicBezTo>
                  <a:cubicBezTo>
                    <a:pt x="1305" y="681"/>
                    <a:pt x="1315" y="688"/>
                    <a:pt x="1327" y="689"/>
                  </a:cubicBezTo>
                  <a:cubicBezTo>
                    <a:pt x="1939" y="778"/>
                    <a:pt x="1939" y="778"/>
                    <a:pt x="1939" y="778"/>
                  </a:cubicBezTo>
                  <a:lnTo>
                    <a:pt x="1496" y="1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noEditPoints="1"/>
            </p:cNvSpPr>
            <p:nvPr/>
          </p:nvSpPr>
          <p:spPr bwMode="auto">
            <a:xfrm>
              <a:off x="2659" y="4344"/>
              <a:ext cx="216" cy="216"/>
            </a:xfrm>
            <a:custGeom>
              <a:avLst/>
              <a:gdLst>
                <a:gd name="T0" fmla="*/ 380 w 760"/>
                <a:gd name="T1" fmla="*/ 0 h 761"/>
                <a:gd name="T2" fmla="*/ 0 w 760"/>
                <a:gd name="T3" fmla="*/ 380 h 761"/>
                <a:gd name="T4" fmla="*/ 380 w 760"/>
                <a:gd name="T5" fmla="*/ 761 h 761"/>
                <a:gd name="T6" fmla="*/ 760 w 760"/>
                <a:gd name="T7" fmla="*/ 380 h 761"/>
                <a:gd name="T8" fmla="*/ 380 w 760"/>
                <a:gd name="T9" fmla="*/ 0 h 761"/>
                <a:gd name="T10" fmla="*/ 380 w 760"/>
                <a:gd name="T11" fmla="*/ 690 h 761"/>
                <a:gd name="T12" fmla="*/ 70 w 760"/>
                <a:gd name="T13" fmla="*/ 380 h 761"/>
                <a:gd name="T14" fmla="*/ 380 w 760"/>
                <a:gd name="T15" fmla="*/ 70 h 761"/>
                <a:gd name="T16" fmla="*/ 690 w 760"/>
                <a:gd name="T17" fmla="*/ 380 h 761"/>
                <a:gd name="T18" fmla="*/ 380 w 760"/>
                <a:gd name="T19" fmla="*/ 69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0" h="761">
                  <a:moveTo>
                    <a:pt x="380" y="0"/>
                  </a:moveTo>
                  <a:cubicBezTo>
                    <a:pt x="170" y="0"/>
                    <a:pt x="0" y="171"/>
                    <a:pt x="0" y="380"/>
                  </a:cubicBezTo>
                  <a:cubicBezTo>
                    <a:pt x="0" y="590"/>
                    <a:pt x="170" y="761"/>
                    <a:pt x="380" y="761"/>
                  </a:cubicBezTo>
                  <a:cubicBezTo>
                    <a:pt x="590" y="761"/>
                    <a:pt x="760" y="590"/>
                    <a:pt x="760" y="380"/>
                  </a:cubicBezTo>
                  <a:cubicBezTo>
                    <a:pt x="760" y="171"/>
                    <a:pt x="590" y="0"/>
                    <a:pt x="380" y="0"/>
                  </a:cubicBezTo>
                  <a:close/>
                  <a:moveTo>
                    <a:pt x="380" y="690"/>
                  </a:moveTo>
                  <a:cubicBezTo>
                    <a:pt x="209" y="690"/>
                    <a:pt x="70" y="551"/>
                    <a:pt x="70" y="380"/>
                  </a:cubicBezTo>
                  <a:cubicBezTo>
                    <a:pt x="70" y="209"/>
                    <a:pt x="209" y="70"/>
                    <a:pt x="380" y="70"/>
                  </a:cubicBezTo>
                  <a:cubicBezTo>
                    <a:pt x="551" y="70"/>
                    <a:pt x="690" y="209"/>
                    <a:pt x="690" y="380"/>
                  </a:cubicBezTo>
                  <a:cubicBezTo>
                    <a:pt x="690" y="551"/>
                    <a:pt x="551" y="690"/>
                    <a:pt x="380" y="6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2716" y="4409"/>
              <a:ext cx="102" cy="20"/>
            </a:xfrm>
            <a:custGeom>
              <a:avLst/>
              <a:gdLst>
                <a:gd name="T0" fmla="*/ 323 w 358"/>
                <a:gd name="T1" fmla="*/ 0 h 71"/>
                <a:gd name="T2" fmla="*/ 35 w 358"/>
                <a:gd name="T3" fmla="*/ 0 h 71"/>
                <a:gd name="T4" fmla="*/ 0 w 358"/>
                <a:gd name="T5" fmla="*/ 35 h 71"/>
                <a:gd name="T6" fmla="*/ 35 w 358"/>
                <a:gd name="T7" fmla="*/ 71 h 71"/>
                <a:gd name="T8" fmla="*/ 323 w 358"/>
                <a:gd name="T9" fmla="*/ 71 h 71"/>
                <a:gd name="T10" fmla="*/ 358 w 358"/>
                <a:gd name="T11" fmla="*/ 35 h 71"/>
                <a:gd name="T12" fmla="*/ 323 w 35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358" h="71">
                  <a:moveTo>
                    <a:pt x="323" y="0"/>
                  </a:moveTo>
                  <a:cubicBezTo>
                    <a:pt x="35" y="0"/>
                    <a:pt x="35" y="0"/>
                    <a:pt x="35" y="0"/>
                  </a:cubicBezTo>
                  <a:cubicBezTo>
                    <a:pt x="16" y="0"/>
                    <a:pt x="0" y="16"/>
                    <a:pt x="0" y="35"/>
                  </a:cubicBezTo>
                  <a:cubicBezTo>
                    <a:pt x="0" y="55"/>
                    <a:pt x="16" y="71"/>
                    <a:pt x="35" y="71"/>
                  </a:cubicBezTo>
                  <a:cubicBezTo>
                    <a:pt x="323" y="71"/>
                    <a:pt x="323" y="71"/>
                    <a:pt x="323" y="71"/>
                  </a:cubicBezTo>
                  <a:cubicBezTo>
                    <a:pt x="342" y="71"/>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2699" y="4442"/>
              <a:ext cx="135" cy="20"/>
            </a:xfrm>
            <a:custGeom>
              <a:avLst/>
              <a:gdLst>
                <a:gd name="T0" fmla="*/ 439 w 474"/>
                <a:gd name="T1" fmla="*/ 0 h 70"/>
                <a:gd name="T2" fmla="*/ 35 w 474"/>
                <a:gd name="T3" fmla="*/ 0 h 70"/>
                <a:gd name="T4" fmla="*/ 0 w 474"/>
                <a:gd name="T5" fmla="*/ 35 h 70"/>
                <a:gd name="T6" fmla="*/ 35 w 474"/>
                <a:gd name="T7" fmla="*/ 70 h 70"/>
                <a:gd name="T8" fmla="*/ 439 w 474"/>
                <a:gd name="T9" fmla="*/ 70 h 70"/>
                <a:gd name="T10" fmla="*/ 474 w 474"/>
                <a:gd name="T11" fmla="*/ 35 h 70"/>
                <a:gd name="T12" fmla="*/ 439 w 47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474" h="70">
                  <a:moveTo>
                    <a:pt x="439" y="0"/>
                  </a:moveTo>
                  <a:cubicBezTo>
                    <a:pt x="35" y="0"/>
                    <a:pt x="35" y="0"/>
                    <a:pt x="35" y="0"/>
                  </a:cubicBezTo>
                  <a:cubicBezTo>
                    <a:pt x="16" y="0"/>
                    <a:pt x="0" y="16"/>
                    <a:pt x="0" y="35"/>
                  </a:cubicBezTo>
                  <a:cubicBezTo>
                    <a:pt x="0" y="55"/>
                    <a:pt x="16" y="70"/>
                    <a:pt x="35" y="70"/>
                  </a:cubicBezTo>
                  <a:cubicBezTo>
                    <a:pt x="439" y="70"/>
                    <a:pt x="439" y="70"/>
                    <a:pt x="439" y="70"/>
                  </a:cubicBezTo>
                  <a:cubicBezTo>
                    <a:pt x="458" y="70"/>
                    <a:pt x="474" y="55"/>
                    <a:pt x="474" y="35"/>
                  </a:cubicBezTo>
                  <a:cubicBezTo>
                    <a:pt x="474" y="16"/>
                    <a:pt x="458" y="0"/>
                    <a:pt x="4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2716" y="4475"/>
              <a:ext cx="102" cy="20"/>
            </a:xfrm>
            <a:custGeom>
              <a:avLst/>
              <a:gdLst>
                <a:gd name="T0" fmla="*/ 323 w 358"/>
                <a:gd name="T1" fmla="*/ 0 h 70"/>
                <a:gd name="T2" fmla="*/ 35 w 358"/>
                <a:gd name="T3" fmla="*/ 0 h 70"/>
                <a:gd name="T4" fmla="*/ 0 w 358"/>
                <a:gd name="T5" fmla="*/ 35 h 70"/>
                <a:gd name="T6" fmla="*/ 35 w 358"/>
                <a:gd name="T7" fmla="*/ 70 h 70"/>
                <a:gd name="T8" fmla="*/ 323 w 358"/>
                <a:gd name="T9" fmla="*/ 70 h 70"/>
                <a:gd name="T10" fmla="*/ 358 w 358"/>
                <a:gd name="T11" fmla="*/ 35 h 70"/>
                <a:gd name="T12" fmla="*/ 323 w 358"/>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58" h="70">
                  <a:moveTo>
                    <a:pt x="323" y="0"/>
                  </a:moveTo>
                  <a:cubicBezTo>
                    <a:pt x="35" y="0"/>
                    <a:pt x="35" y="0"/>
                    <a:pt x="35" y="0"/>
                  </a:cubicBezTo>
                  <a:cubicBezTo>
                    <a:pt x="16" y="0"/>
                    <a:pt x="0" y="16"/>
                    <a:pt x="0" y="35"/>
                  </a:cubicBezTo>
                  <a:cubicBezTo>
                    <a:pt x="0" y="55"/>
                    <a:pt x="16" y="70"/>
                    <a:pt x="35" y="70"/>
                  </a:cubicBezTo>
                  <a:cubicBezTo>
                    <a:pt x="323" y="70"/>
                    <a:pt x="323" y="70"/>
                    <a:pt x="323" y="70"/>
                  </a:cubicBezTo>
                  <a:cubicBezTo>
                    <a:pt x="342" y="70"/>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5"/>
          <p:cNvGrpSpPr>
            <a:grpSpLocks noChangeAspect="1"/>
          </p:cNvGrpSpPr>
          <p:nvPr/>
        </p:nvGrpSpPr>
        <p:grpSpPr bwMode="auto">
          <a:xfrm>
            <a:off x="3991370" y="1831968"/>
            <a:ext cx="514302" cy="693544"/>
            <a:chOff x="2474" y="2220"/>
            <a:chExt cx="505" cy="681"/>
          </a:xfrm>
          <a:solidFill>
            <a:schemeClr val="bg1">
              <a:lumMod val="75000"/>
            </a:schemeClr>
          </a:solidFill>
        </p:grpSpPr>
        <p:sp>
          <p:nvSpPr>
            <p:cNvPr id="26" name="Freeform 26"/>
            <p:cNvSpPr>
              <a:spLocks noEditPoints="1"/>
            </p:cNvSpPr>
            <p:nvPr/>
          </p:nvSpPr>
          <p:spPr bwMode="auto">
            <a:xfrm>
              <a:off x="2474" y="2220"/>
              <a:ext cx="505" cy="681"/>
            </a:xfrm>
            <a:custGeom>
              <a:avLst/>
              <a:gdLst>
                <a:gd name="T0" fmla="*/ 2197 w 2340"/>
                <a:gd name="T1" fmla="*/ 1037 h 3168"/>
                <a:gd name="T2" fmla="*/ 2048 w 2340"/>
                <a:gd name="T3" fmla="*/ 624 h 3168"/>
                <a:gd name="T4" fmla="*/ 1834 w 2340"/>
                <a:gd name="T5" fmla="*/ 275 h 3168"/>
                <a:gd name="T6" fmla="*/ 1759 w 2340"/>
                <a:gd name="T7" fmla="*/ 286 h 3168"/>
                <a:gd name="T8" fmla="*/ 1344 w 2340"/>
                <a:gd name="T9" fmla="*/ 121 h 3168"/>
                <a:gd name="T10" fmla="*/ 908 w 2340"/>
                <a:gd name="T11" fmla="*/ 164 h 3168"/>
                <a:gd name="T12" fmla="*/ 521 w 2340"/>
                <a:gd name="T13" fmla="*/ 333 h 3168"/>
                <a:gd name="T14" fmla="*/ 211 w 2340"/>
                <a:gd name="T15" fmla="*/ 563 h 3168"/>
                <a:gd name="T16" fmla="*/ 23 w 2340"/>
                <a:gd name="T17" fmla="*/ 899 h 3168"/>
                <a:gd name="T18" fmla="*/ 0 w 2340"/>
                <a:gd name="T19" fmla="*/ 1281 h 3168"/>
                <a:gd name="T20" fmla="*/ 102 w 2340"/>
                <a:gd name="T21" fmla="*/ 1654 h 3168"/>
                <a:gd name="T22" fmla="*/ 190 w 2340"/>
                <a:gd name="T23" fmla="*/ 2732 h 3168"/>
                <a:gd name="T24" fmla="*/ 236 w 2340"/>
                <a:gd name="T25" fmla="*/ 2770 h 3168"/>
                <a:gd name="T26" fmla="*/ 1011 w 2340"/>
                <a:gd name="T27" fmla="*/ 2848 h 3168"/>
                <a:gd name="T28" fmla="*/ 1064 w 2340"/>
                <a:gd name="T29" fmla="*/ 2827 h 3168"/>
                <a:gd name="T30" fmla="*/ 1276 w 2340"/>
                <a:gd name="T31" fmla="*/ 3141 h 3168"/>
                <a:gd name="T32" fmla="*/ 1310 w 2340"/>
                <a:gd name="T33" fmla="*/ 3168 h 3168"/>
                <a:gd name="T34" fmla="*/ 1679 w 2340"/>
                <a:gd name="T35" fmla="*/ 2910 h 3168"/>
                <a:gd name="T36" fmla="*/ 2117 w 2340"/>
                <a:gd name="T37" fmla="*/ 3082 h 3168"/>
                <a:gd name="T38" fmla="*/ 2151 w 2340"/>
                <a:gd name="T39" fmla="*/ 3048 h 3168"/>
                <a:gd name="T40" fmla="*/ 1938 w 2340"/>
                <a:gd name="T41" fmla="*/ 2005 h 3168"/>
                <a:gd name="T42" fmla="*/ 1938 w 2340"/>
                <a:gd name="T43" fmla="*/ 1871 h 3168"/>
                <a:gd name="T44" fmla="*/ 2205 w 2340"/>
                <a:gd name="T45" fmla="*/ 1632 h 3168"/>
                <a:gd name="T46" fmla="*/ 2340 w 2340"/>
                <a:gd name="T47" fmla="*/ 1257 h 3168"/>
                <a:gd name="T48" fmla="*/ 2086 w 2340"/>
                <a:gd name="T49" fmla="*/ 1428 h 3168"/>
                <a:gd name="T50" fmla="*/ 2062 w 2340"/>
                <a:gd name="T51" fmla="*/ 1490 h 3168"/>
                <a:gd name="T52" fmla="*/ 1965 w 2340"/>
                <a:gd name="T53" fmla="*/ 1804 h 3168"/>
                <a:gd name="T54" fmla="*/ 1850 w 2340"/>
                <a:gd name="T55" fmla="*/ 1794 h 3168"/>
                <a:gd name="T56" fmla="*/ 1847 w 2340"/>
                <a:gd name="T57" fmla="*/ 1838 h 3168"/>
                <a:gd name="T58" fmla="*/ 1870 w 2340"/>
                <a:gd name="T59" fmla="*/ 1993 h 3168"/>
                <a:gd name="T60" fmla="*/ 2070 w 2340"/>
                <a:gd name="T61" fmla="*/ 2992 h 3168"/>
                <a:gd name="T62" fmla="*/ 1654 w 2340"/>
                <a:gd name="T63" fmla="*/ 2843 h 3168"/>
                <a:gd name="T64" fmla="*/ 1171 w 2340"/>
                <a:gd name="T65" fmla="*/ 2288 h 3168"/>
                <a:gd name="T66" fmla="*/ 1137 w 2340"/>
                <a:gd name="T67" fmla="*/ 2261 h 3168"/>
                <a:gd name="T68" fmla="*/ 1008 w 2340"/>
                <a:gd name="T69" fmla="*/ 2761 h 3168"/>
                <a:gd name="T70" fmla="*/ 664 w 2340"/>
                <a:gd name="T71" fmla="*/ 2528 h 3168"/>
                <a:gd name="T72" fmla="*/ 421 w 2340"/>
                <a:gd name="T73" fmla="*/ 1904 h 3168"/>
                <a:gd name="T74" fmla="*/ 430 w 2340"/>
                <a:gd name="T75" fmla="*/ 1859 h 3168"/>
                <a:gd name="T76" fmla="*/ 387 w 2340"/>
                <a:gd name="T77" fmla="*/ 1819 h 3168"/>
                <a:gd name="T78" fmla="*/ 170 w 2340"/>
                <a:gd name="T79" fmla="*/ 1654 h 3168"/>
                <a:gd name="T80" fmla="*/ 255 w 2340"/>
                <a:gd name="T81" fmla="*/ 1477 h 3168"/>
                <a:gd name="T82" fmla="*/ 68 w 2340"/>
                <a:gd name="T83" fmla="*/ 1281 h 3168"/>
                <a:gd name="T84" fmla="*/ 210 w 2340"/>
                <a:gd name="T85" fmla="*/ 1087 h 3168"/>
                <a:gd name="T86" fmla="*/ 92 w 2340"/>
                <a:gd name="T87" fmla="*/ 899 h 3168"/>
                <a:gd name="T88" fmla="*/ 288 w 2340"/>
                <a:gd name="T89" fmla="*/ 729 h 3168"/>
                <a:gd name="T90" fmla="*/ 319 w 2340"/>
                <a:gd name="T91" fmla="*/ 673 h 3168"/>
                <a:gd name="T92" fmla="*/ 451 w 2340"/>
                <a:gd name="T93" fmla="*/ 391 h 3168"/>
                <a:gd name="T94" fmla="*/ 577 w 2340"/>
                <a:gd name="T95" fmla="*/ 416 h 3168"/>
                <a:gd name="T96" fmla="*/ 589 w 2340"/>
                <a:gd name="T97" fmla="*/ 354 h 3168"/>
                <a:gd name="T98" fmla="*/ 902 w 2340"/>
                <a:gd name="T99" fmla="*/ 256 h 3168"/>
                <a:gd name="T100" fmla="*/ 964 w 2340"/>
                <a:gd name="T101" fmla="*/ 237 h 3168"/>
                <a:gd name="T102" fmla="*/ 1303 w 2340"/>
                <a:gd name="T103" fmla="*/ 199 h 3168"/>
                <a:gd name="T104" fmla="*/ 1366 w 2340"/>
                <a:gd name="T105" fmla="*/ 207 h 3168"/>
                <a:gd name="T106" fmla="*/ 1690 w 2340"/>
                <a:gd name="T107" fmla="*/ 286 h 3168"/>
                <a:gd name="T108" fmla="*/ 1695 w 2340"/>
                <a:gd name="T109" fmla="*/ 375 h 3168"/>
                <a:gd name="T110" fmla="*/ 1834 w 2340"/>
                <a:gd name="T111" fmla="*/ 343 h 3168"/>
                <a:gd name="T112" fmla="*/ 1953 w 2340"/>
                <a:gd name="T113" fmla="*/ 639 h 3168"/>
                <a:gd name="T114" fmla="*/ 1949 w 2340"/>
                <a:gd name="T115" fmla="*/ 685 h 3168"/>
                <a:gd name="T116" fmla="*/ 2030 w 2340"/>
                <a:gd name="T117" fmla="*/ 692 h 3168"/>
                <a:gd name="T118" fmla="*/ 2102 w 2340"/>
                <a:gd name="T119" fmla="*/ 1020 h 3168"/>
                <a:gd name="T120" fmla="*/ 2114 w 2340"/>
                <a:gd name="T121" fmla="*/ 1086 h 3168"/>
                <a:gd name="T122" fmla="*/ 2100 w 2340"/>
                <a:gd name="T123" fmla="*/ 1429 h 3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3168">
                  <a:moveTo>
                    <a:pt x="2340" y="1257"/>
                  </a:moveTo>
                  <a:cubicBezTo>
                    <a:pt x="2340" y="1160"/>
                    <a:pt x="2281" y="1075"/>
                    <a:pt x="2197" y="1037"/>
                  </a:cubicBezTo>
                  <a:cubicBezTo>
                    <a:pt x="2243" y="992"/>
                    <a:pt x="2270" y="930"/>
                    <a:pt x="2270" y="864"/>
                  </a:cubicBezTo>
                  <a:cubicBezTo>
                    <a:pt x="2270" y="737"/>
                    <a:pt x="2172" y="633"/>
                    <a:pt x="2048" y="624"/>
                  </a:cubicBezTo>
                  <a:cubicBezTo>
                    <a:pt x="2065" y="591"/>
                    <a:pt x="2074" y="553"/>
                    <a:pt x="2074" y="515"/>
                  </a:cubicBezTo>
                  <a:cubicBezTo>
                    <a:pt x="2074" y="383"/>
                    <a:pt x="1966" y="275"/>
                    <a:pt x="1834" y="275"/>
                  </a:cubicBezTo>
                  <a:cubicBezTo>
                    <a:pt x="1808" y="275"/>
                    <a:pt x="1783" y="279"/>
                    <a:pt x="1759" y="287"/>
                  </a:cubicBezTo>
                  <a:cubicBezTo>
                    <a:pt x="1759" y="287"/>
                    <a:pt x="1759" y="287"/>
                    <a:pt x="1759" y="286"/>
                  </a:cubicBezTo>
                  <a:cubicBezTo>
                    <a:pt x="1759" y="154"/>
                    <a:pt x="1651" y="46"/>
                    <a:pt x="1518" y="46"/>
                  </a:cubicBezTo>
                  <a:cubicBezTo>
                    <a:pt x="1451" y="46"/>
                    <a:pt x="1389" y="74"/>
                    <a:pt x="1344" y="121"/>
                  </a:cubicBezTo>
                  <a:cubicBezTo>
                    <a:pt x="1302" y="47"/>
                    <a:pt x="1224" y="0"/>
                    <a:pt x="1136" y="0"/>
                  </a:cubicBezTo>
                  <a:cubicBezTo>
                    <a:pt x="1031" y="0"/>
                    <a:pt x="941" y="69"/>
                    <a:pt x="908" y="164"/>
                  </a:cubicBezTo>
                  <a:cubicBezTo>
                    <a:pt x="867" y="132"/>
                    <a:pt x="815" y="113"/>
                    <a:pt x="761" y="113"/>
                  </a:cubicBezTo>
                  <a:cubicBezTo>
                    <a:pt x="635" y="113"/>
                    <a:pt x="532" y="210"/>
                    <a:pt x="521" y="333"/>
                  </a:cubicBezTo>
                  <a:cubicBezTo>
                    <a:pt x="499" y="326"/>
                    <a:pt x="475" y="323"/>
                    <a:pt x="451" y="323"/>
                  </a:cubicBezTo>
                  <a:cubicBezTo>
                    <a:pt x="319" y="323"/>
                    <a:pt x="211" y="431"/>
                    <a:pt x="211" y="563"/>
                  </a:cubicBezTo>
                  <a:cubicBezTo>
                    <a:pt x="211" y="597"/>
                    <a:pt x="218" y="630"/>
                    <a:pt x="232" y="661"/>
                  </a:cubicBezTo>
                  <a:cubicBezTo>
                    <a:pt x="114" y="677"/>
                    <a:pt x="23" y="778"/>
                    <a:pt x="23" y="899"/>
                  </a:cubicBezTo>
                  <a:cubicBezTo>
                    <a:pt x="23" y="970"/>
                    <a:pt x="55" y="1036"/>
                    <a:pt x="107" y="1081"/>
                  </a:cubicBezTo>
                  <a:cubicBezTo>
                    <a:pt x="41" y="1125"/>
                    <a:pt x="0" y="1199"/>
                    <a:pt x="0" y="1281"/>
                  </a:cubicBezTo>
                  <a:cubicBezTo>
                    <a:pt x="0" y="1381"/>
                    <a:pt x="64" y="1470"/>
                    <a:pt x="153" y="1505"/>
                  </a:cubicBezTo>
                  <a:cubicBezTo>
                    <a:pt x="120" y="1547"/>
                    <a:pt x="102" y="1599"/>
                    <a:pt x="102" y="1654"/>
                  </a:cubicBezTo>
                  <a:cubicBezTo>
                    <a:pt x="102" y="1790"/>
                    <a:pt x="216" y="1900"/>
                    <a:pt x="353" y="1894"/>
                  </a:cubicBezTo>
                  <a:cubicBezTo>
                    <a:pt x="190" y="2732"/>
                    <a:pt x="190" y="2732"/>
                    <a:pt x="190" y="2732"/>
                  </a:cubicBezTo>
                  <a:cubicBezTo>
                    <a:pt x="187" y="2744"/>
                    <a:pt x="192" y="2756"/>
                    <a:pt x="202" y="2764"/>
                  </a:cubicBezTo>
                  <a:cubicBezTo>
                    <a:pt x="211" y="2772"/>
                    <a:pt x="224" y="2775"/>
                    <a:pt x="236" y="2770"/>
                  </a:cubicBezTo>
                  <a:cubicBezTo>
                    <a:pt x="671" y="2599"/>
                    <a:pt x="671" y="2599"/>
                    <a:pt x="671" y="2599"/>
                  </a:cubicBezTo>
                  <a:cubicBezTo>
                    <a:pt x="1011" y="2848"/>
                    <a:pt x="1011" y="2848"/>
                    <a:pt x="1011" y="2848"/>
                  </a:cubicBezTo>
                  <a:cubicBezTo>
                    <a:pt x="1020" y="2855"/>
                    <a:pt x="1032" y="2856"/>
                    <a:pt x="1043" y="2852"/>
                  </a:cubicBezTo>
                  <a:cubicBezTo>
                    <a:pt x="1054" y="2848"/>
                    <a:pt x="1062" y="2838"/>
                    <a:pt x="1064" y="2827"/>
                  </a:cubicBezTo>
                  <a:cubicBezTo>
                    <a:pt x="1137" y="2466"/>
                    <a:pt x="1137" y="2466"/>
                    <a:pt x="1137" y="2466"/>
                  </a:cubicBezTo>
                  <a:cubicBezTo>
                    <a:pt x="1276" y="3141"/>
                    <a:pt x="1276" y="3141"/>
                    <a:pt x="1276" y="3141"/>
                  </a:cubicBezTo>
                  <a:cubicBezTo>
                    <a:pt x="1279" y="3152"/>
                    <a:pt x="1287" y="3161"/>
                    <a:pt x="1298" y="3166"/>
                  </a:cubicBezTo>
                  <a:cubicBezTo>
                    <a:pt x="1302" y="3167"/>
                    <a:pt x="1306" y="3168"/>
                    <a:pt x="1310" y="3168"/>
                  </a:cubicBezTo>
                  <a:cubicBezTo>
                    <a:pt x="1317" y="3168"/>
                    <a:pt x="1324" y="3166"/>
                    <a:pt x="1330" y="3162"/>
                  </a:cubicBezTo>
                  <a:cubicBezTo>
                    <a:pt x="1679" y="2910"/>
                    <a:pt x="1679" y="2910"/>
                    <a:pt x="1679" y="2910"/>
                  </a:cubicBezTo>
                  <a:cubicBezTo>
                    <a:pt x="2104" y="3080"/>
                    <a:pt x="2104" y="3080"/>
                    <a:pt x="2104" y="3080"/>
                  </a:cubicBezTo>
                  <a:cubicBezTo>
                    <a:pt x="2108" y="3081"/>
                    <a:pt x="2112" y="3082"/>
                    <a:pt x="2117" y="3082"/>
                  </a:cubicBezTo>
                  <a:cubicBezTo>
                    <a:pt x="2117" y="3082"/>
                    <a:pt x="2117" y="3082"/>
                    <a:pt x="2117" y="3082"/>
                  </a:cubicBezTo>
                  <a:cubicBezTo>
                    <a:pt x="2136" y="3082"/>
                    <a:pt x="2151" y="3067"/>
                    <a:pt x="2151" y="3048"/>
                  </a:cubicBezTo>
                  <a:cubicBezTo>
                    <a:pt x="2151" y="3044"/>
                    <a:pt x="2150" y="3040"/>
                    <a:pt x="2149" y="3036"/>
                  </a:cubicBezTo>
                  <a:cubicBezTo>
                    <a:pt x="1938" y="2005"/>
                    <a:pt x="1938" y="2005"/>
                    <a:pt x="1938" y="2005"/>
                  </a:cubicBezTo>
                  <a:cubicBezTo>
                    <a:pt x="1944" y="1983"/>
                    <a:pt x="1948" y="1960"/>
                    <a:pt x="1948" y="1937"/>
                  </a:cubicBezTo>
                  <a:cubicBezTo>
                    <a:pt x="1948" y="1914"/>
                    <a:pt x="1945" y="1892"/>
                    <a:pt x="1938" y="1871"/>
                  </a:cubicBezTo>
                  <a:cubicBezTo>
                    <a:pt x="1947" y="1872"/>
                    <a:pt x="1956" y="1872"/>
                    <a:pt x="1965" y="1872"/>
                  </a:cubicBezTo>
                  <a:cubicBezTo>
                    <a:pt x="2097" y="1872"/>
                    <a:pt x="2205" y="1764"/>
                    <a:pt x="2205" y="1632"/>
                  </a:cubicBezTo>
                  <a:cubicBezTo>
                    <a:pt x="2205" y="1580"/>
                    <a:pt x="2188" y="1531"/>
                    <a:pt x="2159" y="1490"/>
                  </a:cubicBezTo>
                  <a:cubicBezTo>
                    <a:pt x="2263" y="1464"/>
                    <a:pt x="2340" y="1369"/>
                    <a:pt x="2340" y="1257"/>
                  </a:cubicBezTo>
                  <a:close/>
                  <a:moveTo>
                    <a:pt x="2100" y="1429"/>
                  </a:moveTo>
                  <a:cubicBezTo>
                    <a:pt x="2095" y="1429"/>
                    <a:pt x="2090" y="1428"/>
                    <a:pt x="2086" y="1428"/>
                  </a:cubicBezTo>
                  <a:cubicBezTo>
                    <a:pt x="2070" y="1426"/>
                    <a:pt x="2055" y="1435"/>
                    <a:pt x="2049" y="1450"/>
                  </a:cubicBezTo>
                  <a:cubicBezTo>
                    <a:pt x="2044" y="1464"/>
                    <a:pt x="2049" y="1481"/>
                    <a:pt x="2062" y="1490"/>
                  </a:cubicBezTo>
                  <a:cubicBezTo>
                    <a:pt x="2109" y="1522"/>
                    <a:pt x="2136" y="1575"/>
                    <a:pt x="2136" y="1632"/>
                  </a:cubicBezTo>
                  <a:cubicBezTo>
                    <a:pt x="2136" y="1727"/>
                    <a:pt x="2059" y="1804"/>
                    <a:pt x="1965" y="1804"/>
                  </a:cubicBezTo>
                  <a:cubicBezTo>
                    <a:pt x="1939" y="1804"/>
                    <a:pt x="1914" y="1798"/>
                    <a:pt x="1890" y="1786"/>
                  </a:cubicBezTo>
                  <a:cubicBezTo>
                    <a:pt x="1877" y="1780"/>
                    <a:pt x="1860" y="1783"/>
                    <a:pt x="1850" y="1794"/>
                  </a:cubicBezTo>
                  <a:cubicBezTo>
                    <a:pt x="1848" y="1796"/>
                    <a:pt x="1846" y="1799"/>
                    <a:pt x="1844" y="1802"/>
                  </a:cubicBezTo>
                  <a:cubicBezTo>
                    <a:pt x="1838" y="1813"/>
                    <a:pt x="1840" y="1827"/>
                    <a:pt x="1847" y="1838"/>
                  </a:cubicBezTo>
                  <a:cubicBezTo>
                    <a:pt x="1868" y="1867"/>
                    <a:pt x="1879" y="1901"/>
                    <a:pt x="1879" y="1937"/>
                  </a:cubicBezTo>
                  <a:cubicBezTo>
                    <a:pt x="1879" y="1956"/>
                    <a:pt x="1876" y="1974"/>
                    <a:pt x="1870" y="1993"/>
                  </a:cubicBezTo>
                  <a:cubicBezTo>
                    <a:pt x="1868" y="1998"/>
                    <a:pt x="1867" y="2005"/>
                    <a:pt x="1869" y="2011"/>
                  </a:cubicBezTo>
                  <a:cubicBezTo>
                    <a:pt x="2070" y="2992"/>
                    <a:pt x="2070" y="2992"/>
                    <a:pt x="2070" y="2992"/>
                  </a:cubicBezTo>
                  <a:cubicBezTo>
                    <a:pt x="1687" y="2839"/>
                    <a:pt x="1687" y="2839"/>
                    <a:pt x="1687" y="2839"/>
                  </a:cubicBezTo>
                  <a:cubicBezTo>
                    <a:pt x="1676" y="2835"/>
                    <a:pt x="1663" y="2836"/>
                    <a:pt x="1654" y="2843"/>
                  </a:cubicBezTo>
                  <a:cubicBezTo>
                    <a:pt x="1333" y="3075"/>
                    <a:pt x="1333" y="3075"/>
                    <a:pt x="1333" y="3075"/>
                  </a:cubicBezTo>
                  <a:cubicBezTo>
                    <a:pt x="1171" y="2288"/>
                    <a:pt x="1171" y="2288"/>
                    <a:pt x="1171" y="2288"/>
                  </a:cubicBezTo>
                  <a:cubicBezTo>
                    <a:pt x="1168" y="2272"/>
                    <a:pt x="1153" y="2261"/>
                    <a:pt x="1137" y="2261"/>
                  </a:cubicBezTo>
                  <a:cubicBezTo>
                    <a:pt x="1137" y="2261"/>
                    <a:pt x="1137" y="2261"/>
                    <a:pt x="1137" y="2261"/>
                  </a:cubicBezTo>
                  <a:cubicBezTo>
                    <a:pt x="1121" y="2261"/>
                    <a:pt x="1107" y="2272"/>
                    <a:pt x="1104" y="2288"/>
                  </a:cubicBezTo>
                  <a:cubicBezTo>
                    <a:pt x="1008" y="2761"/>
                    <a:pt x="1008" y="2761"/>
                    <a:pt x="1008" y="2761"/>
                  </a:cubicBezTo>
                  <a:cubicBezTo>
                    <a:pt x="696" y="2533"/>
                    <a:pt x="696" y="2533"/>
                    <a:pt x="696" y="2533"/>
                  </a:cubicBezTo>
                  <a:cubicBezTo>
                    <a:pt x="687" y="2526"/>
                    <a:pt x="674" y="2524"/>
                    <a:pt x="664" y="2528"/>
                  </a:cubicBezTo>
                  <a:cubicBezTo>
                    <a:pt x="269" y="2683"/>
                    <a:pt x="269" y="2683"/>
                    <a:pt x="269" y="2683"/>
                  </a:cubicBezTo>
                  <a:cubicBezTo>
                    <a:pt x="421" y="1904"/>
                    <a:pt x="421" y="1904"/>
                    <a:pt x="421" y="1904"/>
                  </a:cubicBezTo>
                  <a:cubicBezTo>
                    <a:pt x="422" y="1899"/>
                    <a:pt x="423" y="1893"/>
                    <a:pt x="424" y="1887"/>
                  </a:cubicBezTo>
                  <a:cubicBezTo>
                    <a:pt x="430" y="1859"/>
                    <a:pt x="430" y="1859"/>
                    <a:pt x="430" y="1859"/>
                  </a:cubicBezTo>
                  <a:cubicBezTo>
                    <a:pt x="432" y="1847"/>
                    <a:pt x="428" y="1835"/>
                    <a:pt x="419" y="1827"/>
                  </a:cubicBezTo>
                  <a:cubicBezTo>
                    <a:pt x="411" y="1819"/>
                    <a:pt x="399" y="1816"/>
                    <a:pt x="387" y="1819"/>
                  </a:cubicBezTo>
                  <a:cubicBezTo>
                    <a:pt x="372" y="1823"/>
                    <a:pt x="357" y="1825"/>
                    <a:pt x="342" y="1825"/>
                  </a:cubicBezTo>
                  <a:cubicBezTo>
                    <a:pt x="247" y="1825"/>
                    <a:pt x="170" y="1748"/>
                    <a:pt x="170" y="1654"/>
                  </a:cubicBezTo>
                  <a:cubicBezTo>
                    <a:pt x="170" y="1599"/>
                    <a:pt x="197" y="1546"/>
                    <a:pt x="242" y="1514"/>
                  </a:cubicBezTo>
                  <a:cubicBezTo>
                    <a:pt x="254" y="1506"/>
                    <a:pt x="259" y="1491"/>
                    <a:pt x="255" y="1477"/>
                  </a:cubicBezTo>
                  <a:cubicBezTo>
                    <a:pt x="252" y="1463"/>
                    <a:pt x="240" y="1453"/>
                    <a:pt x="225" y="1452"/>
                  </a:cubicBezTo>
                  <a:cubicBezTo>
                    <a:pt x="137" y="1444"/>
                    <a:pt x="68" y="1369"/>
                    <a:pt x="68" y="1281"/>
                  </a:cubicBezTo>
                  <a:cubicBezTo>
                    <a:pt x="68" y="1207"/>
                    <a:pt x="116" y="1141"/>
                    <a:pt x="186" y="1118"/>
                  </a:cubicBezTo>
                  <a:cubicBezTo>
                    <a:pt x="200" y="1114"/>
                    <a:pt x="209" y="1101"/>
                    <a:pt x="210" y="1087"/>
                  </a:cubicBezTo>
                  <a:cubicBezTo>
                    <a:pt x="211" y="1073"/>
                    <a:pt x="203" y="1060"/>
                    <a:pt x="190" y="1054"/>
                  </a:cubicBezTo>
                  <a:cubicBezTo>
                    <a:pt x="130" y="1026"/>
                    <a:pt x="92" y="966"/>
                    <a:pt x="92" y="899"/>
                  </a:cubicBezTo>
                  <a:cubicBezTo>
                    <a:pt x="92" y="804"/>
                    <a:pt x="169" y="727"/>
                    <a:pt x="264" y="727"/>
                  </a:cubicBezTo>
                  <a:cubicBezTo>
                    <a:pt x="272" y="727"/>
                    <a:pt x="280" y="728"/>
                    <a:pt x="288" y="729"/>
                  </a:cubicBezTo>
                  <a:cubicBezTo>
                    <a:pt x="302" y="731"/>
                    <a:pt x="316" y="724"/>
                    <a:pt x="323" y="712"/>
                  </a:cubicBezTo>
                  <a:cubicBezTo>
                    <a:pt x="330" y="700"/>
                    <a:pt x="328" y="684"/>
                    <a:pt x="319" y="673"/>
                  </a:cubicBezTo>
                  <a:cubicBezTo>
                    <a:pt x="293" y="642"/>
                    <a:pt x="279" y="603"/>
                    <a:pt x="279" y="563"/>
                  </a:cubicBezTo>
                  <a:cubicBezTo>
                    <a:pt x="279" y="469"/>
                    <a:pt x="356" y="391"/>
                    <a:pt x="451" y="391"/>
                  </a:cubicBezTo>
                  <a:cubicBezTo>
                    <a:pt x="482" y="391"/>
                    <a:pt x="513" y="400"/>
                    <a:pt x="540" y="416"/>
                  </a:cubicBezTo>
                  <a:cubicBezTo>
                    <a:pt x="551" y="423"/>
                    <a:pt x="566" y="423"/>
                    <a:pt x="577" y="416"/>
                  </a:cubicBezTo>
                  <a:cubicBezTo>
                    <a:pt x="588" y="408"/>
                    <a:pt x="594" y="395"/>
                    <a:pt x="592" y="382"/>
                  </a:cubicBezTo>
                  <a:cubicBezTo>
                    <a:pt x="590" y="371"/>
                    <a:pt x="589" y="362"/>
                    <a:pt x="589" y="354"/>
                  </a:cubicBezTo>
                  <a:cubicBezTo>
                    <a:pt x="589" y="259"/>
                    <a:pt x="666" y="182"/>
                    <a:pt x="761" y="182"/>
                  </a:cubicBezTo>
                  <a:cubicBezTo>
                    <a:pt x="817" y="182"/>
                    <a:pt x="870" y="210"/>
                    <a:pt x="902" y="256"/>
                  </a:cubicBezTo>
                  <a:cubicBezTo>
                    <a:pt x="910" y="268"/>
                    <a:pt x="926" y="274"/>
                    <a:pt x="940" y="269"/>
                  </a:cubicBezTo>
                  <a:cubicBezTo>
                    <a:pt x="954" y="265"/>
                    <a:pt x="964" y="252"/>
                    <a:pt x="964" y="237"/>
                  </a:cubicBezTo>
                  <a:cubicBezTo>
                    <a:pt x="966" y="144"/>
                    <a:pt x="1043" y="69"/>
                    <a:pt x="1136" y="69"/>
                  </a:cubicBezTo>
                  <a:cubicBezTo>
                    <a:pt x="1215" y="69"/>
                    <a:pt x="1283" y="122"/>
                    <a:pt x="1303" y="199"/>
                  </a:cubicBezTo>
                  <a:cubicBezTo>
                    <a:pt x="1306" y="213"/>
                    <a:pt x="1318" y="223"/>
                    <a:pt x="1332" y="225"/>
                  </a:cubicBezTo>
                  <a:cubicBezTo>
                    <a:pt x="1346" y="226"/>
                    <a:pt x="1360" y="219"/>
                    <a:pt x="1366" y="207"/>
                  </a:cubicBezTo>
                  <a:cubicBezTo>
                    <a:pt x="1396" y="150"/>
                    <a:pt x="1454" y="115"/>
                    <a:pt x="1518" y="115"/>
                  </a:cubicBezTo>
                  <a:cubicBezTo>
                    <a:pt x="1613" y="115"/>
                    <a:pt x="1690" y="192"/>
                    <a:pt x="1690" y="286"/>
                  </a:cubicBezTo>
                  <a:cubicBezTo>
                    <a:pt x="1690" y="303"/>
                    <a:pt x="1687" y="320"/>
                    <a:pt x="1682" y="337"/>
                  </a:cubicBezTo>
                  <a:cubicBezTo>
                    <a:pt x="1678" y="351"/>
                    <a:pt x="1683" y="366"/>
                    <a:pt x="1695" y="375"/>
                  </a:cubicBezTo>
                  <a:cubicBezTo>
                    <a:pt x="1707" y="383"/>
                    <a:pt x="1723" y="383"/>
                    <a:pt x="1735" y="375"/>
                  </a:cubicBezTo>
                  <a:cubicBezTo>
                    <a:pt x="1764" y="354"/>
                    <a:pt x="1798" y="343"/>
                    <a:pt x="1834" y="343"/>
                  </a:cubicBezTo>
                  <a:cubicBezTo>
                    <a:pt x="1929" y="343"/>
                    <a:pt x="2006" y="421"/>
                    <a:pt x="2006" y="515"/>
                  </a:cubicBezTo>
                  <a:cubicBezTo>
                    <a:pt x="2006" y="562"/>
                    <a:pt x="1987" y="606"/>
                    <a:pt x="1953" y="639"/>
                  </a:cubicBezTo>
                  <a:cubicBezTo>
                    <a:pt x="1942" y="649"/>
                    <a:pt x="1939" y="664"/>
                    <a:pt x="1945" y="677"/>
                  </a:cubicBezTo>
                  <a:cubicBezTo>
                    <a:pt x="1946" y="680"/>
                    <a:pt x="1947" y="682"/>
                    <a:pt x="1949" y="685"/>
                  </a:cubicBezTo>
                  <a:cubicBezTo>
                    <a:pt x="1957" y="697"/>
                    <a:pt x="1972" y="702"/>
                    <a:pt x="1986" y="698"/>
                  </a:cubicBezTo>
                  <a:cubicBezTo>
                    <a:pt x="2002" y="694"/>
                    <a:pt x="2016" y="692"/>
                    <a:pt x="2030" y="692"/>
                  </a:cubicBezTo>
                  <a:cubicBezTo>
                    <a:pt x="2125" y="692"/>
                    <a:pt x="2202" y="769"/>
                    <a:pt x="2202" y="864"/>
                  </a:cubicBezTo>
                  <a:cubicBezTo>
                    <a:pt x="2202" y="931"/>
                    <a:pt x="2163" y="992"/>
                    <a:pt x="2102" y="1020"/>
                  </a:cubicBezTo>
                  <a:cubicBezTo>
                    <a:pt x="2090" y="1026"/>
                    <a:pt x="2082" y="1038"/>
                    <a:pt x="2082" y="1052"/>
                  </a:cubicBezTo>
                  <a:cubicBezTo>
                    <a:pt x="2082" y="1069"/>
                    <a:pt x="2096" y="1084"/>
                    <a:pt x="2114" y="1086"/>
                  </a:cubicBezTo>
                  <a:cubicBezTo>
                    <a:pt x="2202" y="1093"/>
                    <a:pt x="2272" y="1168"/>
                    <a:pt x="2272" y="1257"/>
                  </a:cubicBezTo>
                  <a:cubicBezTo>
                    <a:pt x="2272" y="1351"/>
                    <a:pt x="2195" y="1429"/>
                    <a:pt x="2100" y="14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7"/>
            <p:cNvSpPr>
              <a:spLocks noEditPoints="1"/>
            </p:cNvSpPr>
            <p:nvPr/>
          </p:nvSpPr>
          <p:spPr bwMode="auto">
            <a:xfrm>
              <a:off x="2592" y="2338"/>
              <a:ext cx="269" cy="268"/>
            </a:xfrm>
            <a:custGeom>
              <a:avLst/>
              <a:gdLst>
                <a:gd name="T0" fmla="*/ 624 w 1248"/>
                <a:gd name="T1" fmla="*/ 0 h 1247"/>
                <a:gd name="T2" fmla="*/ 0 w 1248"/>
                <a:gd name="T3" fmla="*/ 624 h 1247"/>
                <a:gd name="T4" fmla="*/ 624 w 1248"/>
                <a:gd name="T5" fmla="*/ 1247 h 1247"/>
                <a:gd name="T6" fmla="*/ 1248 w 1248"/>
                <a:gd name="T7" fmla="*/ 624 h 1247"/>
                <a:gd name="T8" fmla="*/ 624 w 1248"/>
                <a:gd name="T9" fmla="*/ 0 h 1247"/>
                <a:gd name="T10" fmla="*/ 624 w 1248"/>
                <a:gd name="T11" fmla="*/ 1179 h 1247"/>
                <a:gd name="T12" fmla="*/ 69 w 1248"/>
                <a:gd name="T13" fmla="*/ 624 h 1247"/>
                <a:gd name="T14" fmla="*/ 624 w 1248"/>
                <a:gd name="T15" fmla="*/ 69 h 1247"/>
                <a:gd name="T16" fmla="*/ 1179 w 1248"/>
                <a:gd name="T17" fmla="*/ 624 h 1247"/>
                <a:gd name="T18" fmla="*/ 624 w 1248"/>
                <a:gd name="T19" fmla="*/ 1179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47">
                  <a:moveTo>
                    <a:pt x="624" y="0"/>
                  </a:moveTo>
                  <a:cubicBezTo>
                    <a:pt x="280" y="0"/>
                    <a:pt x="0" y="280"/>
                    <a:pt x="0" y="624"/>
                  </a:cubicBezTo>
                  <a:cubicBezTo>
                    <a:pt x="0" y="968"/>
                    <a:pt x="280" y="1247"/>
                    <a:pt x="624" y="1247"/>
                  </a:cubicBezTo>
                  <a:cubicBezTo>
                    <a:pt x="968" y="1247"/>
                    <a:pt x="1248" y="968"/>
                    <a:pt x="1248" y="624"/>
                  </a:cubicBezTo>
                  <a:cubicBezTo>
                    <a:pt x="1248" y="280"/>
                    <a:pt x="968" y="0"/>
                    <a:pt x="624" y="0"/>
                  </a:cubicBezTo>
                  <a:close/>
                  <a:moveTo>
                    <a:pt x="624" y="1179"/>
                  </a:moveTo>
                  <a:cubicBezTo>
                    <a:pt x="318" y="1179"/>
                    <a:pt x="69" y="930"/>
                    <a:pt x="69" y="624"/>
                  </a:cubicBezTo>
                  <a:cubicBezTo>
                    <a:pt x="69" y="318"/>
                    <a:pt x="318" y="69"/>
                    <a:pt x="624" y="69"/>
                  </a:cubicBezTo>
                  <a:cubicBezTo>
                    <a:pt x="930" y="69"/>
                    <a:pt x="1179" y="318"/>
                    <a:pt x="1179" y="624"/>
                  </a:cubicBezTo>
                  <a:cubicBezTo>
                    <a:pt x="1179" y="930"/>
                    <a:pt x="930" y="1179"/>
                    <a:pt x="624" y="1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8"/>
            <p:cNvSpPr>
              <a:spLocks/>
            </p:cNvSpPr>
            <p:nvPr/>
          </p:nvSpPr>
          <p:spPr bwMode="auto">
            <a:xfrm>
              <a:off x="2509" y="2385"/>
              <a:ext cx="30" cy="47"/>
            </a:xfrm>
            <a:custGeom>
              <a:avLst/>
              <a:gdLst>
                <a:gd name="T0" fmla="*/ 133 w 140"/>
                <a:gd name="T1" fmla="*/ 25 h 218"/>
                <a:gd name="T2" fmla="*/ 88 w 140"/>
                <a:gd name="T3" fmla="*/ 7 h 218"/>
                <a:gd name="T4" fmla="*/ 12 w 140"/>
                <a:gd name="T5" fmla="*/ 87 h 218"/>
                <a:gd name="T6" fmla="*/ 28 w 140"/>
                <a:gd name="T7" fmla="*/ 200 h 218"/>
                <a:gd name="T8" fmla="*/ 58 w 140"/>
                <a:gd name="T9" fmla="*/ 218 h 218"/>
                <a:gd name="T10" fmla="*/ 75 w 140"/>
                <a:gd name="T11" fmla="*/ 213 h 218"/>
                <a:gd name="T12" fmla="*/ 88 w 140"/>
                <a:gd name="T13" fmla="*/ 166 h 218"/>
                <a:gd name="T14" fmla="*/ 77 w 140"/>
                <a:gd name="T15" fmla="*/ 110 h 218"/>
                <a:gd name="T16" fmla="*/ 115 w 140"/>
                <a:gd name="T17" fmla="*/ 70 h 218"/>
                <a:gd name="T18" fmla="*/ 133 w 140"/>
                <a:gd name="T19" fmla="*/ 2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218">
                  <a:moveTo>
                    <a:pt x="133" y="25"/>
                  </a:moveTo>
                  <a:cubicBezTo>
                    <a:pt x="125" y="8"/>
                    <a:pt x="105" y="0"/>
                    <a:pt x="88" y="7"/>
                  </a:cubicBezTo>
                  <a:cubicBezTo>
                    <a:pt x="82" y="10"/>
                    <a:pt x="30" y="33"/>
                    <a:pt x="12" y="87"/>
                  </a:cubicBezTo>
                  <a:cubicBezTo>
                    <a:pt x="0" y="123"/>
                    <a:pt x="5" y="161"/>
                    <a:pt x="28" y="200"/>
                  </a:cubicBezTo>
                  <a:cubicBezTo>
                    <a:pt x="34" y="211"/>
                    <a:pt x="46" y="218"/>
                    <a:pt x="58" y="218"/>
                  </a:cubicBezTo>
                  <a:cubicBezTo>
                    <a:pt x="64" y="218"/>
                    <a:pt x="69" y="216"/>
                    <a:pt x="75" y="213"/>
                  </a:cubicBezTo>
                  <a:cubicBezTo>
                    <a:pt x="91" y="204"/>
                    <a:pt x="97" y="183"/>
                    <a:pt x="88" y="166"/>
                  </a:cubicBezTo>
                  <a:cubicBezTo>
                    <a:pt x="75" y="144"/>
                    <a:pt x="71" y="125"/>
                    <a:pt x="77" y="110"/>
                  </a:cubicBezTo>
                  <a:cubicBezTo>
                    <a:pt x="85" y="84"/>
                    <a:pt x="114" y="70"/>
                    <a:pt x="115" y="70"/>
                  </a:cubicBezTo>
                  <a:cubicBezTo>
                    <a:pt x="132" y="62"/>
                    <a:pt x="140" y="42"/>
                    <a:pt x="1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p:cNvSpPr>
            <p:nvPr/>
          </p:nvSpPr>
          <p:spPr bwMode="auto">
            <a:xfrm>
              <a:off x="2504" y="2467"/>
              <a:ext cx="26" cy="47"/>
            </a:xfrm>
            <a:custGeom>
              <a:avLst/>
              <a:gdLst>
                <a:gd name="T0" fmla="*/ 102 w 121"/>
                <a:gd name="T1" fmla="*/ 67 h 218"/>
                <a:gd name="T2" fmla="*/ 110 w 121"/>
                <a:gd name="T3" fmla="*/ 19 h 218"/>
                <a:gd name="T4" fmla="*/ 62 w 121"/>
                <a:gd name="T5" fmla="*/ 11 h 218"/>
                <a:gd name="T6" fmla="*/ 0 w 121"/>
                <a:gd name="T7" fmla="*/ 115 h 218"/>
                <a:gd name="T8" fmla="*/ 54 w 121"/>
                <a:gd name="T9" fmla="*/ 211 h 218"/>
                <a:gd name="T10" fmla="*/ 75 w 121"/>
                <a:gd name="T11" fmla="*/ 218 h 218"/>
                <a:gd name="T12" fmla="*/ 102 w 121"/>
                <a:gd name="T13" fmla="*/ 204 h 218"/>
                <a:gd name="T14" fmla="*/ 96 w 121"/>
                <a:gd name="T15" fmla="*/ 156 h 218"/>
                <a:gd name="T16" fmla="*/ 69 w 121"/>
                <a:gd name="T17" fmla="*/ 117 h 218"/>
                <a:gd name="T18" fmla="*/ 102 w 121"/>
                <a:gd name="T19" fmla="*/ 6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8">
                  <a:moveTo>
                    <a:pt x="102" y="67"/>
                  </a:moveTo>
                  <a:cubicBezTo>
                    <a:pt x="117" y="56"/>
                    <a:pt x="121" y="34"/>
                    <a:pt x="110" y="19"/>
                  </a:cubicBezTo>
                  <a:cubicBezTo>
                    <a:pt x="99" y="4"/>
                    <a:pt x="77" y="0"/>
                    <a:pt x="62" y="11"/>
                  </a:cubicBezTo>
                  <a:cubicBezTo>
                    <a:pt x="56" y="15"/>
                    <a:pt x="1" y="56"/>
                    <a:pt x="0" y="115"/>
                  </a:cubicBezTo>
                  <a:cubicBezTo>
                    <a:pt x="0" y="140"/>
                    <a:pt x="9" y="176"/>
                    <a:pt x="54" y="211"/>
                  </a:cubicBezTo>
                  <a:cubicBezTo>
                    <a:pt x="60" y="216"/>
                    <a:pt x="67" y="218"/>
                    <a:pt x="75" y="218"/>
                  </a:cubicBezTo>
                  <a:cubicBezTo>
                    <a:pt x="85" y="218"/>
                    <a:pt x="95" y="213"/>
                    <a:pt x="102" y="204"/>
                  </a:cubicBezTo>
                  <a:cubicBezTo>
                    <a:pt x="113" y="189"/>
                    <a:pt x="110" y="168"/>
                    <a:pt x="96" y="156"/>
                  </a:cubicBezTo>
                  <a:cubicBezTo>
                    <a:pt x="78" y="143"/>
                    <a:pt x="69" y="129"/>
                    <a:pt x="69" y="117"/>
                  </a:cubicBezTo>
                  <a:cubicBezTo>
                    <a:pt x="69" y="95"/>
                    <a:pt x="93" y="73"/>
                    <a:pt x="10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0"/>
            <p:cNvSpPr>
              <a:spLocks/>
            </p:cNvSpPr>
            <p:nvPr/>
          </p:nvSpPr>
          <p:spPr bwMode="auto">
            <a:xfrm>
              <a:off x="2520" y="2550"/>
              <a:ext cx="34" cy="45"/>
            </a:xfrm>
            <a:custGeom>
              <a:avLst/>
              <a:gdLst>
                <a:gd name="T0" fmla="*/ 125 w 157"/>
                <a:gd name="T1" fmla="*/ 143 h 211"/>
                <a:gd name="T2" fmla="*/ 89 w 157"/>
                <a:gd name="T3" fmla="*/ 126 h 211"/>
                <a:gd name="T4" fmla="*/ 100 w 157"/>
                <a:gd name="T5" fmla="*/ 55 h 211"/>
                <a:gd name="T6" fmla="*/ 86 w 157"/>
                <a:gd name="T7" fmla="*/ 9 h 211"/>
                <a:gd name="T8" fmla="*/ 40 w 157"/>
                <a:gd name="T9" fmla="*/ 23 h 211"/>
                <a:gd name="T10" fmla="*/ 29 w 157"/>
                <a:gd name="T11" fmla="*/ 157 h 211"/>
                <a:gd name="T12" fmla="*/ 116 w 157"/>
                <a:gd name="T13" fmla="*/ 211 h 211"/>
                <a:gd name="T14" fmla="*/ 121 w 157"/>
                <a:gd name="T15" fmla="*/ 211 h 211"/>
                <a:gd name="T16" fmla="*/ 155 w 157"/>
                <a:gd name="T17" fmla="*/ 181 h 211"/>
                <a:gd name="T18" fmla="*/ 125 w 157"/>
                <a:gd name="T19" fmla="*/ 14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11">
                  <a:moveTo>
                    <a:pt x="125" y="143"/>
                  </a:moveTo>
                  <a:cubicBezTo>
                    <a:pt x="106" y="140"/>
                    <a:pt x="94" y="135"/>
                    <a:pt x="89" y="126"/>
                  </a:cubicBezTo>
                  <a:cubicBezTo>
                    <a:pt x="80" y="107"/>
                    <a:pt x="93" y="70"/>
                    <a:pt x="100" y="55"/>
                  </a:cubicBezTo>
                  <a:cubicBezTo>
                    <a:pt x="109" y="39"/>
                    <a:pt x="103" y="18"/>
                    <a:pt x="86" y="9"/>
                  </a:cubicBezTo>
                  <a:cubicBezTo>
                    <a:pt x="69" y="0"/>
                    <a:pt x="48" y="6"/>
                    <a:pt x="40" y="23"/>
                  </a:cubicBezTo>
                  <a:cubicBezTo>
                    <a:pt x="35" y="31"/>
                    <a:pt x="0" y="102"/>
                    <a:pt x="29" y="157"/>
                  </a:cubicBezTo>
                  <a:cubicBezTo>
                    <a:pt x="39" y="178"/>
                    <a:pt x="63" y="204"/>
                    <a:pt x="116" y="211"/>
                  </a:cubicBezTo>
                  <a:cubicBezTo>
                    <a:pt x="118" y="211"/>
                    <a:pt x="119" y="211"/>
                    <a:pt x="121" y="211"/>
                  </a:cubicBezTo>
                  <a:cubicBezTo>
                    <a:pt x="138" y="211"/>
                    <a:pt x="152" y="198"/>
                    <a:pt x="155" y="181"/>
                  </a:cubicBezTo>
                  <a:cubicBezTo>
                    <a:pt x="157" y="162"/>
                    <a:pt x="144" y="145"/>
                    <a:pt x="125"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2554" y="2628"/>
              <a:ext cx="51" cy="135"/>
            </a:xfrm>
            <a:custGeom>
              <a:avLst/>
              <a:gdLst>
                <a:gd name="T0" fmla="*/ 183 w 234"/>
                <a:gd name="T1" fmla="*/ 504 h 628"/>
                <a:gd name="T2" fmla="*/ 81 w 234"/>
                <a:gd name="T3" fmla="*/ 541 h 628"/>
                <a:gd name="T4" fmla="*/ 178 w 234"/>
                <a:gd name="T5" fmla="*/ 43 h 628"/>
                <a:gd name="T6" fmla="*/ 151 w 234"/>
                <a:gd name="T7" fmla="*/ 3 h 628"/>
                <a:gd name="T8" fmla="*/ 111 w 234"/>
                <a:gd name="T9" fmla="*/ 30 h 628"/>
                <a:gd name="T10" fmla="*/ 2 w 234"/>
                <a:gd name="T11" fmla="*/ 587 h 628"/>
                <a:gd name="T12" fmla="*/ 14 w 234"/>
                <a:gd name="T13" fmla="*/ 620 h 628"/>
                <a:gd name="T14" fmla="*/ 36 w 234"/>
                <a:gd name="T15" fmla="*/ 628 h 628"/>
                <a:gd name="T16" fmla="*/ 48 w 234"/>
                <a:gd name="T17" fmla="*/ 626 h 628"/>
                <a:gd name="T18" fmla="*/ 207 w 234"/>
                <a:gd name="T19" fmla="*/ 568 h 628"/>
                <a:gd name="T20" fmla="*/ 227 w 234"/>
                <a:gd name="T21" fmla="*/ 524 h 628"/>
                <a:gd name="T22" fmla="*/ 183 w 234"/>
                <a:gd name="T23" fmla="*/ 50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628">
                  <a:moveTo>
                    <a:pt x="183" y="504"/>
                  </a:moveTo>
                  <a:cubicBezTo>
                    <a:pt x="81" y="541"/>
                    <a:pt x="81" y="541"/>
                    <a:pt x="81" y="541"/>
                  </a:cubicBezTo>
                  <a:cubicBezTo>
                    <a:pt x="178" y="43"/>
                    <a:pt x="178" y="43"/>
                    <a:pt x="178" y="43"/>
                  </a:cubicBezTo>
                  <a:cubicBezTo>
                    <a:pt x="182" y="25"/>
                    <a:pt x="170" y="7"/>
                    <a:pt x="151" y="3"/>
                  </a:cubicBezTo>
                  <a:cubicBezTo>
                    <a:pt x="132" y="0"/>
                    <a:pt x="114" y="12"/>
                    <a:pt x="111" y="30"/>
                  </a:cubicBezTo>
                  <a:cubicBezTo>
                    <a:pt x="2" y="587"/>
                    <a:pt x="2" y="587"/>
                    <a:pt x="2" y="587"/>
                  </a:cubicBezTo>
                  <a:cubicBezTo>
                    <a:pt x="0" y="599"/>
                    <a:pt x="4" y="612"/>
                    <a:pt x="14" y="620"/>
                  </a:cubicBezTo>
                  <a:cubicBezTo>
                    <a:pt x="20" y="625"/>
                    <a:pt x="28" y="628"/>
                    <a:pt x="36" y="628"/>
                  </a:cubicBezTo>
                  <a:cubicBezTo>
                    <a:pt x="40" y="628"/>
                    <a:pt x="44" y="627"/>
                    <a:pt x="48" y="626"/>
                  </a:cubicBezTo>
                  <a:cubicBezTo>
                    <a:pt x="207" y="568"/>
                    <a:pt x="207" y="568"/>
                    <a:pt x="207" y="568"/>
                  </a:cubicBezTo>
                  <a:cubicBezTo>
                    <a:pt x="225" y="562"/>
                    <a:pt x="234" y="542"/>
                    <a:pt x="227" y="524"/>
                  </a:cubicBezTo>
                  <a:cubicBezTo>
                    <a:pt x="221" y="506"/>
                    <a:pt x="201" y="497"/>
                    <a:pt x="183" y="5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2740" y="2707"/>
              <a:ext cx="72" cy="138"/>
            </a:xfrm>
            <a:custGeom>
              <a:avLst/>
              <a:gdLst>
                <a:gd name="T0" fmla="*/ 279 w 337"/>
                <a:gd name="T1" fmla="*/ 487 h 644"/>
                <a:gd name="T2" fmla="*/ 183 w 337"/>
                <a:gd name="T3" fmla="*/ 552 h 644"/>
                <a:gd name="T4" fmla="*/ 71 w 337"/>
                <a:gd name="T5" fmla="*/ 31 h 644"/>
                <a:gd name="T6" fmla="*/ 30 w 337"/>
                <a:gd name="T7" fmla="*/ 4 h 644"/>
                <a:gd name="T8" fmla="*/ 4 w 337"/>
                <a:gd name="T9" fmla="*/ 45 h 644"/>
                <a:gd name="T10" fmla="*/ 127 w 337"/>
                <a:gd name="T11" fmla="*/ 616 h 644"/>
                <a:gd name="T12" fmla="*/ 148 w 337"/>
                <a:gd name="T13" fmla="*/ 641 h 644"/>
                <a:gd name="T14" fmla="*/ 161 w 337"/>
                <a:gd name="T15" fmla="*/ 644 h 644"/>
                <a:gd name="T16" fmla="*/ 180 w 337"/>
                <a:gd name="T17" fmla="*/ 638 h 644"/>
                <a:gd name="T18" fmla="*/ 317 w 337"/>
                <a:gd name="T19" fmla="*/ 544 h 644"/>
                <a:gd name="T20" fmla="*/ 326 w 337"/>
                <a:gd name="T21" fmla="*/ 496 h 644"/>
                <a:gd name="T22" fmla="*/ 279 w 337"/>
                <a:gd name="T23" fmla="*/ 48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7" h="644">
                  <a:moveTo>
                    <a:pt x="279" y="487"/>
                  </a:moveTo>
                  <a:cubicBezTo>
                    <a:pt x="183" y="552"/>
                    <a:pt x="183" y="552"/>
                    <a:pt x="183" y="552"/>
                  </a:cubicBezTo>
                  <a:cubicBezTo>
                    <a:pt x="71" y="31"/>
                    <a:pt x="71" y="31"/>
                    <a:pt x="71" y="31"/>
                  </a:cubicBezTo>
                  <a:cubicBezTo>
                    <a:pt x="67" y="12"/>
                    <a:pt x="49" y="0"/>
                    <a:pt x="30" y="4"/>
                  </a:cubicBezTo>
                  <a:cubicBezTo>
                    <a:pt x="12" y="8"/>
                    <a:pt x="0" y="27"/>
                    <a:pt x="4" y="45"/>
                  </a:cubicBezTo>
                  <a:cubicBezTo>
                    <a:pt x="127" y="616"/>
                    <a:pt x="127" y="616"/>
                    <a:pt x="127" y="616"/>
                  </a:cubicBezTo>
                  <a:cubicBezTo>
                    <a:pt x="129" y="628"/>
                    <a:pt x="137" y="637"/>
                    <a:pt x="148" y="641"/>
                  </a:cubicBezTo>
                  <a:cubicBezTo>
                    <a:pt x="152" y="643"/>
                    <a:pt x="156" y="644"/>
                    <a:pt x="161" y="644"/>
                  </a:cubicBezTo>
                  <a:cubicBezTo>
                    <a:pt x="167" y="644"/>
                    <a:pt x="174" y="642"/>
                    <a:pt x="180" y="638"/>
                  </a:cubicBezTo>
                  <a:cubicBezTo>
                    <a:pt x="317" y="544"/>
                    <a:pt x="317" y="544"/>
                    <a:pt x="317" y="544"/>
                  </a:cubicBezTo>
                  <a:cubicBezTo>
                    <a:pt x="333" y="533"/>
                    <a:pt x="337" y="512"/>
                    <a:pt x="326" y="496"/>
                  </a:cubicBezTo>
                  <a:cubicBezTo>
                    <a:pt x="316" y="480"/>
                    <a:pt x="294" y="476"/>
                    <a:pt x="279" y="4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3"/>
            <p:cNvSpPr>
              <a:spLocks/>
            </p:cNvSpPr>
            <p:nvPr/>
          </p:nvSpPr>
          <p:spPr bwMode="auto">
            <a:xfrm>
              <a:off x="2601" y="2399"/>
              <a:ext cx="75" cy="131"/>
            </a:xfrm>
            <a:custGeom>
              <a:avLst/>
              <a:gdLst>
                <a:gd name="T0" fmla="*/ 289 w 348"/>
                <a:gd name="T1" fmla="*/ 11 h 608"/>
                <a:gd name="T2" fmla="*/ 208 w 348"/>
                <a:gd name="T3" fmla="*/ 591 h 608"/>
                <a:gd name="T4" fmla="*/ 237 w 348"/>
                <a:gd name="T5" fmla="*/ 608 h 608"/>
                <a:gd name="T6" fmla="*/ 255 w 348"/>
                <a:gd name="T7" fmla="*/ 603 h 608"/>
                <a:gd name="T8" fmla="*/ 267 w 348"/>
                <a:gd name="T9" fmla="*/ 557 h 608"/>
                <a:gd name="T10" fmla="*/ 330 w 348"/>
                <a:gd name="T11" fmla="*/ 66 h 608"/>
                <a:gd name="T12" fmla="*/ 337 w 348"/>
                <a:gd name="T13" fmla="*/ 18 h 608"/>
                <a:gd name="T14" fmla="*/ 289 w 348"/>
                <a:gd name="T15" fmla="*/ 11 h 6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608">
                  <a:moveTo>
                    <a:pt x="289" y="11"/>
                  </a:moveTo>
                  <a:cubicBezTo>
                    <a:pt x="286" y="14"/>
                    <a:pt x="0" y="236"/>
                    <a:pt x="208" y="591"/>
                  </a:cubicBezTo>
                  <a:cubicBezTo>
                    <a:pt x="214" y="602"/>
                    <a:pt x="226" y="608"/>
                    <a:pt x="237" y="608"/>
                  </a:cubicBezTo>
                  <a:cubicBezTo>
                    <a:pt x="243" y="608"/>
                    <a:pt x="249" y="607"/>
                    <a:pt x="255" y="603"/>
                  </a:cubicBezTo>
                  <a:cubicBezTo>
                    <a:pt x="271" y="594"/>
                    <a:pt x="277" y="573"/>
                    <a:pt x="267" y="557"/>
                  </a:cubicBezTo>
                  <a:cubicBezTo>
                    <a:pt x="90" y="255"/>
                    <a:pt x="321" y="74"/>
                    <a:pt x="330" y="66"/>
                  </a:cubicBezTo>
                  <a:cubicBezTo>
                    <a:pt x="346" y="55"/>
                    <a:pt x="348" y="33"/>
                    <a:pt x="337" y="18"/>
                  </a:cubicBezTo>
                  <a:cubicBezTo>
                    <a:pt x="326" y="3"/>
                    <a:pt x="304" y="0"/>
                    <a:pt x="28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Slide Number Placeholder 2"/>
          <p:cNvSpPr>
            <a:spLocks noGrp="1"/>
          </p:cNvSpPr>
          <p:nvPr>
            <p:ph type="sldNum" sz="quarter" idx="12"/>
          </p:nvPr>
        </p:nvSpPr>
        <p:spPr/>
        <p:txBody>
          <a:bodyPr/>
          <a:lstStyle/>
          <a:p>
            <a:fld id="{EF4ACB41-94E5-4629-9639-BBC7D22E3BC4}" type="slidenum">
              <a:rPr lang="en-US" smtClean="0"/>
              <a:pPr/>
              <a:t>45</a:t>
            </a:fld>
            <a:endParaRPr lang="en-US" dirty="0"/>
          </a:p>
        </p:txBody>
      </p:sp>
    </p:spTree>
    <p:extLst>
      <p:ext uri="{BB962C8B-B14F-4D97-AF65-F5344CB8AC3E}">
        <p14:creationId xmlns:p14="http://schemas.microsoft.com/office/powerpoint/2010/main" val="396271463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569677" y="2775439"/>
            <a:ext cx="5052647" cy="1307123"/>
          </a:xfrm>
          <a:prstGeom prst="roundRect">
            <a:avLst>
              <a:gd name="adj" fmla="val 121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25560" y="3097213"/>
            <a:ext cx="4140880" cy="663575"/>
          </a:xfrm>
        </p:spPr>
        <p:txBody>
          <a:bodyPr/>
          <a:lstStyle/>
          <a:p>
            <a:pPr algn="ctr"/>
            <a:r>
              <a:rPr lang="en-US" dirty="0" smtClean="0">
                <a:solidFill>
                  <a:schemeClr val="accent3"/>
                </a:solidFill>
              </a:rPr>
              <a:t>Case Studies</a:t>
            </a:r>
            <a:endParaRPr lang="en-US" dirty="0">
              <a:solidFill>
                <a:schemeClr val="accent3"/>
              </a:solidFill>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46</a:t>
            </a:fld>
            <a:endParaRPr lang="en-US" dirty="0"/>
          </a:p>
        </p:txBody>
      </p:sp>
    </p:spTree>
    <p:extLst>
      <p:ext uri="{BB962C8B-B14F-4D97-AF65-F5344CB8AC3E}">
        <p14:creationId xmlns:p14="http://schemas.microsoft.com/office/powerpoint/2010/main" val="90227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2741" y="3493172"/>
            <a:ext cx="4054597" cy="543739"/>
          </a:xfrm>
          <a:prstGeom prst="rect">
            <a:avLst/>
          </a:prstGeom>
        </p:spPr>
        <p:txBody>
          <a:bodyPr wrap="square" anchor="ctr">
            <a:spAutoFit/>
          </a:bodyPr>
          <a:lstStyle/>
          <a:p>
            <a:r>
              <a:rPr lang="de-DE" sz="4400" b="1" baseline="30000" dirty="0">
                <a:solidFill>
                  <a:schemeClr val="accent2"/>
                </a:solidFill>
                <a:latin typeface="+mj-lt"/>
                <a:ea typeface="Open Sans" panose="020B0606030504020204" pitchFamily="34" charset="0"/>
                <a:cs typeface="Open Sans" panose="020B0606030504020204" pitchFamily="34" charset="0"/>
              </a:rPr>
              <a:t>Program For </a:t>
            </a:r>
            <a:r>
              <a:rPr lang="de-DE" sz="4400" b="1" baseline="30000" dirty="0" smtClean="0">
                <a:solidFill>
                  <a:schemeClr val="accent2"/>
                </a:solidFill>
                <a:latin typeface="+mj-lt"/>
                <a:ea typeface="Open Sans" panose="020B0606030504020204" pitchFamily="34" charset="0"/>
                <a:cs typeface="Open Sans" panose="020B0606030504020204" pitchFamily="34" charset="0"/>
              </a:rPr>
              <a:t>ABC </a:t>
            </a:r>
            <a:endParaRPr lang="de-DE" sz="4400" b="1" baseline="30000" dirty="0">
              <a:solidFill>
                <a:schemeClr val="accent2"/>
              </a:solidFill>
              <a:latin typeface="+mj-lt"/>
              <a:ea typeface="Open Sans" panose="020B0606030504020204" pitchFamily="34" charset="0"/>
              <a:cs typeface="Open Sans" panose="020B0606030504020204" pitchFamily="34" charset="0"/>
            </a:endParaRPr>
          </a:p>
        </p:txBody>
      </p:sp>
      <p:sp>
        <p:nvSpPr>
          <p:cNvPr id="4" name="Rectangle 3"/>
          <p:cNvSpPr/>
          <p:nvPr/>
        </p:nvSpPr>
        <p:spPr>
          <a:xfrm>
            <a:off x="2112741" y="4160701"/>
            <a:ext cx="3960812" cy="1200329"/>
          </a:xfrm>
          <a:prstGeom prst="rect">
            <a:avLst/>
          </a:prstGeom>
        </p:spPr>
        <p:txBody>
          <a:bodyPr wrap="square" anchor="ctr">
            <a:spAutoFit/>
          </a:bodyPr>
          <a:lstStyle/>
          <a:p>
            <a:pPr>
              <a:lnSpc>
                <a:spcPct val="150000"/>
              </a:lnSpc>
            </a:pPr>
            <a:r>
              <a:rPr lang="en-US" sz="1600" dirty="0">
                <a:solidFill>
                  <a:schemeClr val="tx1">
                    <a:lumMod val="50000"/>
                    <a:lumOff val="50000"/>
                  </a:schemeClr>
                </a:solidFill>
              </a:rPr>
              <a:t>Up to 300% increase in the number </a:t>
            </a:r>
            <a:r>
              <a:rPr lang="en-US" sz="1600" dirty="0" smtClean="0">
                <a:solidFill>
                  <a:schemeClr val="tx1">
                    <a:lumMod val="50000"/>
                    <a:lumOff val="50000"/>
                  </a:schemeClr>
                </a:solidFill>
              </a:rPr>
              <a:t>of</a:t>
            </a:r>
            <a:r>
              <a:rPr lang="id-ID" sz="1600" dirty="0" smtClean="0">
                <a:solidFill>
                  <a:schemeClr val="tx1">
                    <a:lumMod val="50000"/>
                    <a:lumOff val="50000"/>
                  </a:schemeClr>
                </a:solidFill>
              </a:rPr>
              <a:t> </a:t>
            </a:r>
            <a:r>
              <a:rPr lang="en-US" sz="1600" dirty="0" smtClean="0">
                <a:solidFill>
                  <a:schemeClr val="tx1">
                    <a:lumMod val="50000"/>
                    <a:lumOff val="50000"/>
                  </a:schemeClr>
                </a:solidFill>
              </a:rPr>
              <a:t>organic </a:t>
            </a:r>
            <a:r>
              <a:rPr lang="en-US" sz="1600" dirty="0">
                <a:solidFill>
                  <a:schemeClr val="tx1">
                    <a:lumMod val="50000"/>
                    <a:lumOff val="50000"/>
                  </a:schemeClr>
                </a:solidFill>
              </a:rPr>
              <a:t>app downloads through custom marketing campaign.</a:t>
            </a:r>
          </a:p>
        </p:txBody>
      </p:sp>
      <p:grpSp>
        <p:nvGrpSpPr>
          <p:cNvPr id="5" name="Group 4"/>
          <p:cNvGrpSpPr/>
          <p:nvPr/>
        </p:nvGrpSpPr>
        <p:grpSpPr>
          <a:xfrm>
            <a:off x="2113696" y="2000861"/>
            <a:ext cx="1063220" cy="976801"/>
            <a:chOff x="7259569" y="3914952"/>
            <a:chExt cx="2099459" cy="1928814"/>
          </a:xfrm>
          <a:solidFill>
            <a:schemeClr val="accent3"/>
          </a:solidFill>
        </p:grpSpPr>
        <p:sp>
          <p:nvSpPr>
            <p:cNvPr id="12" name="Freeform 5"/>
            <p:cNvSpPr>
              <a:spLocks noEditPoints="1"/>
            </p:cNvSpPr>
            <p:nvPr/>
          </p:nvSpPr>
          <p:spPr bwMode="auto">
            <a:xfrm>
              <a:off x="7259569" y="3914952"/>
              <a:ext cx="2099459" cy="1928814"/>
            </a:xfrm>
            <a:custGeom>
              <a:avLst/>
              <a:gdLst>
                <a:gd name="T0" fmla="*/ 1855 w 2048"/>
                <a:gd name="T1" fmla="*/ 0 h 1886"/>
                <a:gd name="T2" fmla="*/ 193 w 2048"/>
                <a:gd name="T3" fmla="*/ 0 h 1886"/>
                <a:gd name="T4" fmla="*/ 0 w 2048"/>
                <a:gd name="T5" fmla="*/ 193 h 1886"/>
                <a:gd name="T6" fmla="*/ 0 w 2048"/>
                <a:gd name="T7" fmla="*/ 1296 h 1886"/>
                <a:gd name="T8" fmla="*/ 193 w 2048"/>
                <a:gd name="T9" fmla="*/ 1490 h 1886"/>
                <a:gd name="T10" fmla="*/ 741 w 2048"/>
                <a:gd name="T11" fmla="*/ 1490 h 1886"/>
                <a:gd name="T12" fmla="*/ 684 w 2048"/>
                <a:gd name="T13" fmla="*/ 1798 h 1886"/>
                <a:gd name="T14" fmla="*/ 551 w 2048"/>
                <a:gd name="T15" fmla="*/ 1798 h 1886"/>
                <a:gd name="T16" fmla="*/ 506 w 2048"/>
                <a:gd name="T17" fmla="*/ 1842 h 1886"/>
                <a:gd name="T18" fmla="*/ 551 w 2048"/>
                <a:gd name="T19" fmla="*/ 1886 h 1886"/>
                <a:gd name="T20" fmla="*/ 1497 w 2048"/>
                <a:gd name="T21" fmla="*/ 1886 h 1886"/>
                <a:gd name="T22" fmla="*/ 1542 w 2048"/>
                <a:gd name="T23" fmla="*/ 1842 h 1886"/>
                <a:gd name="T24" fmla="*/ 1497 w 2048"/>
                <a:gd name="T25" fmla="*/ 1798 h 1886"/>
                <a:gd name="T26" fmla="*/ 1364 w 2048"/>
                <a:gd name="T27" fmla="*/ 1798 h 1886"/>
                <a:gd name="T28" fmla="*/ 1307 w 2048"/>
                <a:gd name="T29" fmla="*/ 1490 h 1886"/>
                <a:gd name="T30" fmla="*/ 1855 w 2048"/>
                <a:gd name="T31" fmla="*/ 1490 h 1886"/>
                <a:gd name="T32" fmla="*/ 2048 w 2048"/>
                <a:gd name="T33" fmla="*/ 1296 h 1886"/>
                <a:gd name="T34" fmla="*/ 2048 w 2048"/>
                <a:gd name="T35" fmla="*/ 193 h 1886"/>
                <a:gd name="T36" fmla="*/ 1855 w 2048"/>
                <a:gd name="T37" fmla="*/ 0 h 1886"/>
                <a:gd name="T38" fmla="*/ 88 w 2048"/>
                <a:gd name="T39" fmla="*/ 193 h 1886"/>
                <a:gd name="T40" fmla="*/ 193 w 2048"/>
                <a:gd name="T41" fmla="*/ 88 h 1886"/>
                <a:gd name="T42" fmla="*/ 1855 w 2048"/>
                <a:gd name="T43" fmla="*/ 88 h 1886"/>
                <a:gd name="T44" fmla="*/ 1960 w 2048"/>
                <a:gd name="T45" fmla="*/ 193 h 1886"/>
                <a:gd name="T46" fmla="*/ 1960 w 2048"/>
                <a:gd name="T47" fmla="*/ 1199 h 1886"/>
                <a:gd name="T48" fmla="*/ 88 w 2048"/>
                <a:gd name="T49" fmla="*/ 1199 h 1886"/>
                <a:gd name="T50" fmla="*/ 88 w 2048"/>
                <a:gd name="T51" fmla="*/ 193 h 1886"/>
                <a:gd name="T52" fmla="*/ 777 w 2048"/>
                <a:gd name="T53" fmla="*/ 1798 h 1886"/>
                <a:gd name="T54" fmla="*/ 830 w 2048"/>
                <a:gd name="T55" fmla="*/ 1490 h 1886"/>
                <a:gd name="T56" fmla="*/ 1218 w 2048"/>
                <a:gd name="T57" fmla="*/ 1490 h 1886"/>
                <a:gd name="T58" fmla="*/ 1271 w 2048"/>
                <a:gd name="T59" fmla="*/ 1798 h 1886"/>
                <a:gd name="T60" fmla="*/ 777 w 2048"/>
                <a:gd name="T61" fmla="*/ 1798 h 1886"/>
                <a:gd name="T62" fmla="*/ 1960 w 2048"/>
                <a:gd name="T63" fmla="*/ 1296 h 1886"/>
                <a:gd name="T64" fmla="*/ 1960 w 2048"/>
                <a:gd name="T65" fmla="*/ 1296 h 1886"/>
                <a:gd name="T66" fmla="*/ 1855 w 2048"/>
                <a:gd name="T67" fmla="*/ 1402 h 1886"/>
                <a:gd name="T68" fmla="*/ 193 w 2048"/>
                <a:gd name="T69" fmla="*/ 1402 h 1886"/>
                <a:gd name="T70" fmla="*/ 88 w 2048"/>
                <a:gd name="T71" fmla="*/ 1296 h 1886"/>
                <a:gd name="T72" fmla="*/ 88 w 2048"/>
                <a:gd name="T73" fmla="*/ 1287 h 1886"/>
                <a:gd name="T74" fmla="*/ 1960 w 2048"/>
                <a:gd name="T75" fmla="*/ 1287 h 1886"/>
                <a:gd name="T76" fmla="*/ 1960 w 2048"/>
                <a:gd name="T77" fmla="*/ 1296 h 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48" h="1886">
                  <a:moveTo>
                    <a:pt x="1855" y="0"/>
                  </a:moveTo>
                  <a:cubicBezTo>
                    <a:pt x="193" y="0"/>
                    <a:pt x="193" y="0"/>
                    <a:pt x="193" y="0"/>
                  </a:cubicBezTo>
                  <a:cubicBezTo>
                    <a:pt x="87" y="0"/>
                    <a:pt x="0" y="87"/>
                    <a:pt x="0" y="193"/>
                  </a:cubicBezTo>
                  <a:cubicBezTo>
                    <a:pt x="0" y="1296"/>
                    <a:pt x="0" y="1296"/>
                    <a:pt x="0" y="1296"/>
                  </a:cubicBezTo>
                  <a:cubicBezTo>
                    <a:pt x="0" y="1403"/>
                    <a:pt x="87" y="1490"/>
                    <a:pt x="193" y="1490"/>
                  </a:cubicBezTo>
                  <a:cubicBezTo>
                    <a:pt x="741" y="1490"/>
                    <a:pt x="741" y="1490"/>
                    <a:pt x="741" y="1490"/>
                  </a:cubicBezTo>
                  <a:cubicBezTo>
                    <a:pt x="736" y="1596"/>
                    <a:pt x="717" y="1700"/>
                    <a:pt x="684" y="1798"/>
                  </a:cubicBezTo>
                  <a:cubicBezTo>
                    <a:pt x="551" y="1798"/>
                    <a:pt x="551" y="1798"/>
                    <a:pt x="551" y="1798"/>
                  </a:cubicBezTo>
                  <a:cubicBezTo>
                    <a:pt x="526" y="1798"/>
                    <a:pt x="506" y="1818"/>
                    <a:pt x="506" y="1842"/>
                  </a:cubicBezTo>
                  <a:cubicBezTo>
                    <a:pt x="506" y="1866"/>
                    <a:pt x="526" y="1886"/>
                    <a:pt x="551" y="1886"/>
                  </a:cubicBezTo>
                  <a:cubicBezTo>
                    <a:pt x="1497" y="1886"/>
                    <a:pt x="1497" y="1886"/>
                    <a:pt x="1497" y="1886"/>
                  </a:cubicBezTo>
                  <a:cubicBezTo>
                    <a:pt x="1522" y="1886"/>
                    <a:pt x="1542" y="1866"/>
                    <a:pt x="1542" y="1842"/>
                  </a:cubicBezTo>
                  <a:cubicBezTo>
                    <a:pt x="1542" y="1818"/>
                    <a:pt x="1522" y="1798"/>
                    <a:pt x="1497" y="1798"/>
                  </a:cubicBezTo>
                  <a:cubicBezTo>
                    <a:pt x="1364" y="1798"/>
                    <a:pt x="1364" y="1798"/>
                    <a:pt x="1364" y="1798"/>
                  </a:cubicBezTo>
                  <a:cubicBezTo>
                    <a:pt x="1331" y="1700"/>
                    <a:pt x="1312" y="1596"/>
                    <a:pt x="1307" y="1490"/>
                  </a:cubicBezTo>
                  <a:cubicBezTo>
                    <a:pt x="1855" y="1490"/>
                    <a:pt x="1855" y="1490"/>
                    <a:pt x="1855" y="1490"/>
                  </a:cubicBezTo>
                  <a:cubicBezTo>
                    <a:pt x="1961" y="1490"/>
                    <a:pt x="2048" y="1403"/>
                    <a:pt x="2048" y="1296"/>
                  </a:cubicBezTo>
                  <a:cubicBezTo>
                    <a:pt x="2048" y="193"/>
                    <a:pt x="2048" y="193"/>
                    <a:pt x="2048" y="193"/>
                  </a:cubicBezTo>
                  <a:cubicBezTo>
                    <a:pt x="2048" y="87"/>
                    <a:pt x="1961" y="0"/>
                    <a:pt x="1855" y="0"/>
                  </a:cubicBezTo>
                  <a:close/>
                  <a:moveTo>
                    <a:pt x="88" y="193"/>
                  </a:moveTo>
                  <a:cubicBezTo>
                    <a:pt x="88" y="135"/>
                    <a:pt x="135" y="88"/>
                    <a:pt x="193" y="88"/>
                  </a:cubicBezTo>
                  <a:cubicBezTo>
                    <a:pt x="1855" y="88"/>
                    <a:pt x="1855" y="88"/>
                    <a:pt x="1855" y="88"/>
                  </a:cubicBezTo>
                  <a:cubicBezTo>
                    <a:pt x="1913" y="88"/>
                    <a:pt x="1960" y="135"/>
                    <a:pt x="1960" y="193"/>
                  </a:cubicBezTo>
                  <a:cubicBezTo>
                    <a:pt x="1960" y="1199"/>
                    <a:pt x="1960" y="1199"/>
                    <a:pt x="1960" y="1199"/>
                  </a:cubicBezTo>
                  <a:cubicBezTo>
                    <a:pt x="88" y="1199"/>
                    <a:pt x="88" y="1199"/>
                    <a:pt x="88" y="1199"/>
                  </a:cubicBezTo>
                  <a:lnTo>
                    <a:pt x="88" y="193"/>
                  </a:lnTo>
                  <a:close/>
                  <a:moveTo>
                    <a:pt x="777" y="1798"/>
                  </a:moveTo>
                  <a:cubicBezTo>
                    <a:pt x="807" y="1699"/>
                    <a:pt x="825" y="1596"/>
                    <a:pt x="830" y="1490"/>
                  </a:cubicBezTo>
                  <a:cubicBezTo>
                    <a:pt x="1218" y="1490"/>
                    <a:pt x="1218" y="1490"/>
                    <a:pt x="1218" y="1490"/>
                  </a:cubicBezTo>
                  <a:cubicBezTo>
                    <a:pt x="1223" y="1596"/>
                    <a:pt x="1241" y="1699"/>
                    <a:pt x="1271" y="1798"/>
                  </a:cubicBezTo>
                  <a:lnTo>
                    <a:pt x="777" y="1798"/>
                  </a:lnTo>
                  <a:close/>
                  <a:moveTo>
                    <a:pt x="1960" y="1296"/>
                  </a:moveTo>
                  <a:cubicBezTo>
                    <a:pt x="1960" y="1296"/>
                    <a:pt x="1960" y="1296"/>
                    <a:pt x="1960" y="1296"/>
                  </a:cubicBezTo>
                  <a:cubicBezTo>
                    <a:pt x="1960" y="1354"/>
                    <a:pt x="1913" y="1402"/>
                    <a:pt x="1855" y="1402"/>
                  </a:cubicBezTo>
                  <a:cubicBezTo>
                    <a:pt x="193" y="1402"/>
                    <a:pt x="193" y="1402"/>
                    <a:pt x="193" y="1402"/>
                  </a:cubicBezTo>
                  <a:cubicBezTo>
                    <a:pt x="135" y="1402"/>
                    <a:pt x="88" y="1354"/>
                    <a:pt x="88" y="1296"/>
                  </a:cubicBezTo>
                  <a:cubicBezTo>
                    <a:pt x="88" y="1287"/>
                    <a:pt x="88" y="1287"/>
                    <a:pt x="88" y="1287"/>
                  </a:cubicBezTo>
                  <a:cubicBezTo>
                    <a:pt x="1960" y="1287"/>
                    <a:pt x="1960" y="1287"/>
                    <a:pt x="1960" y="1287"/>
                  </a:cubicBezTo>
                  <a:lnTo>
                    <a:pt x="1960" y="12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7894578" y="4961579"/>
              <a:ext cx="1061106" cy="89977"/>
            </a:xfrm>
            <a:custGeom>
              <a:avLst/>
              <a:gdLst>
                <a:gd name="T0" fmla="*/ 992 w 1036"/>
                <a:gd name="T1" fmla="*/ 0 h 88"/>
                <a:gd name="T2" fmla="*/ 44 w 1036"/>
                <a:gd name="T3" fmla="*/ 0 h 88"/>
                <a:gd name="T4" fmla="*/ 0 w 1036"/>
                <a:gd name="T5" fmla="*/ 44 h 88"/>
                <a:gd name="T6" fmla="*/ 44 w 1036"/>
                <a:gd name="T7" fmla="*/ 88 h 88"/>
                <a:gd name="T8" fmla="*/ 992 w 1036"/>
                <a:gd name="T9" fmla="*/ 88 h 88"/>
                <a:gd name="T10" fmla="*/ 1036 w 1036"/>
                <a:gd name="T11" fmla="*/ 44 h 88"/>
                <a:gd name="T12" fmla="*/ 992 w 1036"/>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036" h="88">
                  <a:moveTo>
                    <a:pt x="992" y="0"/>
                  </a:moveTo>
                  <a:cubicBezTo>
                    <a:pt x="44" y="0"/>
                    <a:pt x="44" y="0"/>
                    <a:pt x="44" y="0"/>
                  </a:cubicBezTo>
                  <a:cubicBezTo>
                    <a:pt x="20" y="0"/>
                    <a:pt x="0" y="20"/>
                    <a:pt x="0" y="44"/>
                  </a:cubicBezTo>
                  <a:cubicBezTo>
                    <a:pt x="0" y="68"/>
                    <a:pt x="20" y="88"/>
                    <a:pt x="44" y="88"/>
                  </a:cubicBezTo>
                  <a:cubicBezTo>
                    <a:pt x="992" y="88"/>
                    <a:pt x="992" y="88"/>
                    <a:pt x="992" y="88"/>
                  </a:cubicBezTo>
                  <a:cubicBezTo>
                    <a:pt x="1017" y="88"/>
                    <a:pt x="1036" y="68"/>
                    <a:pt x="1036" y="44"/>
                  </a:cubicBezTo>
                  <a:cubicBezTo>
                    <a:pt x="1036" y="20"/>
                    <a:pt x="1017" y="0"/>
                    <a:pt x="9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7662913" y="4961579"/>
              <a:ext cx="97216" cy="89977"/>
            </a:xfrm>
            <a:custGeom>
              <a:avLst/>
              <a:gdLst>
                <a:gd name="T0" fmla="*/ 51 w 95"/>
                <a:gd name="T1" fmla="*/ 0 h 88"/>
                <a:gd name="T2" fmla="*/ 44 w 95"/>
                <a:gd name="T3" fmla="*/ 0 h 88"/>
                <a:gd name="T4" fmla="*/ 0 w 95"/>
                <a:gd name="T5" fmla="*/ 44 h 88"/>
                <a:gd name="T6" fmla="*/ 44 w 95"/>
                <a:gd name="T7" fmla="*/ 88 h 88"/>
                <a:gd name="T8" fmla="*/ 51 w 95"/>
                <a:gd name="T9" fmla="*/ 88 h 88"/>
                <a:gd name="T10" fmla="*/ 95 w 95"/>
                <a:gd name="T11" fmla="*/ 44 h 88"/>
                <a:gd name="T12" fmla="*/ 51 w 95"/>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95" h="88">
                  <a:moveTo>
                    <a:pt x="51" y="0"/>
                  </a:moveTo>
                  <a:cubicBezTo>
                    <a:pt x="44" y="0"/>
                    <a:pt x="44" y="0"/>
                    <a:pt x="44" y="0"/>
                  </a:cubicBezTo>
                  <a:cubicBezTo>
                    <a:pt x="19" y="0"/>
                    <a:pt x="0" y="20"/>
                    <a:pt x="0" y="44"/>
                  </a:cubicBezTo>
                  <a:cubicBezTo>
                    <a:pt x="0" y="68"/>
                    <a:pt x="19" y="88"/>
                    <a:pt x="44" y="88"/>
                  </a:cubicBezTo>
                  <a:cubicBezTo>
                    <a:pt x="51" y="88"/>
                    <a:pt x="51" y="88"/>
                    <a:pt x="51" y="88"/>
                  </a:cubicBezTo>
                  <a:cubicBezTo>
                    <a:pt x="75" y="88"/>
                    <a:pt x="95" y="68"/>
                    <a:pt x="95" y="44"/>
                  </a:cubicBezTo>
                  <a:cubicBezTo>
                    <a:pt x="95" y="20"/>
                    <a:pt x="75"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8554408" y="4203498"/>
              <a:ext cx="401276" cy="617427"/>
            </a:xfrm>
            <a:custGeom>
              <a:avLst/>
              <a:gdLst>
                <a:gd name="T0" fmla="*/ 21 w 392"/>
                <a:gd name="T1" fmla="*/ 82 h 604"/>
                <a:gd name="T2" fmla="*/ 280 w 392"/>
                <a:gd name="T3" fmla="*/ 304 h 604"/>
                <a:gd name="T4" fmla="*/ 21 w 392"/>
                <a:gd name="T5" fmla="*/ 526 h 604"/>
                <a:gd name="T6" fmla="*/ 16 w 392"/>
                <a:gd name="T7" fmla="*/ 588 h 604"/>
                <a:gd name="T8" fmla="*/ 50 w 392"/>
                <a:gd name="T9" fmla="*/ 604 h 604"/>
                <a:gd name="T10" fmla="*/ 78 w 392"/>
                <a:gd name="T11" fmla="*/ 593 h 604"/>
                <a:gd name="T12" fmla="*/ 377 w 392"/>
                <a:gd name="T13" fmla="*/ 338 h 604"/>
                <a:gd name="T14" fmla="*/ 392 w 392"/>
                <a:gd name="T15" fmla="*/ 304 h 604"/>
                <a:gd name="T16" fmla="*/ 377 w 392"/>
                <a:gd name="T17" fmla="*/ 271 h 604"/>
                <a:gd name="T18" fmla="*/ 78 w 392"/>
                <a:gd name="T19" fmla="*/ 15 h 604"/>
                <a:gd name="T20" fmla="*/ 16 w 392"/>
                <a:gd name="T21" fmla="*/ 20 h 604"/>
                <a:gd name="T22" fmla="*/ 21 w 392"/>
                <a:gd name="T23" fmla="*/ 8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21" y="82"/>
                  </a:moveTo>
                  <a:cubicBezTo>
                    <a:pt x="280" y="304"/>
                    <a:pt x="280" y="304"/>
                    <a:pt x="280" y="304"/>
                  </a:cubicBezTo>
                  <a:cubicBezTo>
                    <a:pt x="21" y="526"/>
                    <a:pt x="21" y="526"/>
                    <a:pt x="21" y="526"/>
                  </a:cubicBezTo>
                  <a:cubicBezTo>
                    <a:pt x="2" y="542"/>
                    <a:pt x="0" y="570"/>
                    <a:pt x="16" y="588"/>
                  </a:cubicBezTo>
                  <a:cubicBezTo>
                    <a:pt x="25" y="598"/>
                    <a:pt x="37" y="604"/>
                    <a:pt x="50" y="604"/>
                  </a:cubicBezTo>
                  <a:cubicBezTo>
                    <a:pt x="60" y="604"/>
                    <a:pt x="70" y="600"/>
                    <a:pt x="78" y="593"/>
                  </a:cubicBezTo>
                  <a:cubicBezTo>
                    <a:pt x="377" y="338"/>
                    <a:pt x="377" y="338"/>
                    <a:pt x="377" y="338"/>
                  </a:cubicBezTo>
                  <a:cubicBezTo>
                    <a:pt x="387" y="329"/>
                    <a:pt x="392" y="317"/>
                    <a:pt x="392" y="304"/>
                  </a:cubicBezTo>
                  <a:cubicBezTo>
                    <a:pt x="392" y="291"/>
                    <a:pt x="387" y="279"/>
                    <a:pt x="377" y="271"/>
                  </a:cubicBezTo>
                  <a:cubicBezTo>
                    <a:pt x="78" y="15"/>
                    <a:pt x="78" y="15"/>
                    <a:pt x="78" y="15"/>
                  </a:cubicBezTo>
                  <a:cubicBezTo>
                    <a:pt x="60" y="0"/>
                    <a:pt x="32" y="2"/>
                    <a:pt x="16" y="20"/>
                  </a:cubicBezTo>
                  <a:cubicBezTo>
                    <a:pt x="0" y="39"/>
                    <a:pt x="2" y="66"/>
                    <a:pt x="21"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7662913" y="4203498"/>
              <a:ext cx="401276" cy="617427"/>
            </a:xfrm>
            <a:custGeom>
              <a:avLst/>
              <a:gdLst>
                <a:gd name="T0" fmla="*/ 15 w 392"/>
                <a:gd name="T1" fmla="*/ 338 h 604"/>
                <a:gd name="T2" fmla="*/ 314 w 392"/>
                <a:gd name="T3" fmla="*/ 593 h 604"/>
                <a:gd name="T4" fmla="*/ 342 w 392"/>
                <a:gd name="T5" fmla="*/ 604 h 604"/>
                <a:gd name="T6" fmla="*/ 376 w 392"/>
                <a:gd name="T7" fmla="*/ 588 h 604"/>
                <a:gd name="T8" fmla="*/ 371 w 392"/>
                <a:gd name="T9" fmla="*/ 526 h 604"/>
                <a:gd name="T10" fmla="*/ 112 w 392"/>
                <a:gd name="T11" fmla="*/ 304 h 604"/>
                <a:gd name="T12" fmla="*/ 371 w 392"/>
                <a:gd name="T13" fmla="*/ 82 h 604"/>
                <a:gd name="T14" fmla="*/ 376 w 392"/>
                <a:gd name="T15" fmla="*/ 20 h 604"/>
                <a:gd name="T16" fmla="*/ 314 w 392"/>
                <a:gd name="T17" fmla="*/ 15 h 604"/>
                <a:gd name="T18" fmla="*/ 15 w 392"/>
                <a:gd name="T19" fmla="*/ 271 h 604"/>
                <a:gd name="T20" fmla="*/ 0 w 392"/>
                <a:gd name="T21" fmla="*/ 304 h 604"/>
                <a:gd name="T22" fmla="*/ 15 w 392"/>
                <a:gd name="T23" fmla="*/ 338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15" y="338"/>
                  </a:moveTo>
                  <a:cubicBezTo>
                    <a:pt x="314" y="593"/>
                    <a:pt x="314" y="593"/>
                    <a:pt x="314" y="593"/>
                  </a:cubicBezTo>
                  <a:cubicBezTo>
                    <a:pt x="322" y="600"/>
                    <a:pt x="332" y="604"/>
                    <a:pt x="342" y="604"/>
                  </a:cubicBezTo>
                  <a:cubicBezTo>
                    <a:pt x="355" y="604"/>
                    <a:pt x="367" y="599"/>
                    <a:pt x="376" y="588"/>
                  </a:cubicBezTo>
                  <a:cubicBezTo>
                    <a:pt x="392" y="570"/>
                    <a:pt x="390" y="542"/>
                    <a:pt x="371" y="526"/>
                  </a:cubicBezTo>
                  <a:cubicBezTo>
                    <a:pt x="112" y="304"/>
                    <a:pt x="112" y="304"/>
                    <a:pt x="112" y="304"/>
                  </a:cubicBezTo>
                  <a:cubicBezTo>
                    <a:pt x="371" y="82"/>
                    <a:pt x="371" y="82"/>
                    <a:pt x="371" y="82"/>
                  </a:cubicBezTo>
                  <a:cubicBezTo>
                    <a:pt x="390" y="66"/>
                    <a:pt x="392" y="39"/>
                    <a:pt x="376" y="20"/>
                  </a:cubicBezTo>
                  <a:cubicBezTo>
                    <a:pt x="360" y="2"/>
                    <a:pt x="332" y="0"/>
                    <a:pt x="314" y="15"/>
                  </a:cubicBezTo>
                  <a:cubicBezTo>
                    <a:pt x="15" y="271"/>
                    <a:pt x="15" y="271"/>
                    <a:pt x="15" y="271"/>
                  </a:cubicBezTo>
                  <a:cubicBezTo>
                    <a:pt x="5" y="279"/>
                    <a:pt x="0" y="291"/>
                    <a:pt x="0" y="304"/>
                  </a:cubicBezTo>
                  <a:cubicBezTo>
                    <a:pt x="0" y="317"/>
                    <a:pt x="5" y="329"/>
                    <a:pt x="15" y="3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p:nvSpPr>
          <p:spPr bwMode="auto">
            <a:xfrm>
              <a:off x="8142790" y="4111453"/>
              <a:ext cx="333018" cy="800484"/>
            </a:xfrm>
            <a:custGeom>
              <a:avLst/>
              <a:gdLst>
                <a:gd name="T0" fmla="*/ 36 w 324"/>
                <a:gd name="T1" fmla="*/ 781 h 783"/>
                <a:gd name="T2" fmla="*/ 50 w 324"/>
                <a:gd name="T3" fmla="*/ 783 h 783"/>
                <a:gd name="T4" fmla="*/ 92 w 324"/>
                <a:gd name="T5" fmla="*/ 753 h 783"/>
                <a:gd name="T6" fmla="*/ 316 w 324"/>
                <a:gd name="T7" fmla="*/ 63 h 783"/>
                <a:gd name="T8" fmla="*/ 288 w 324"/>
                <a:gd name="T9" fmla="*/ 7 h 783"/>
                <a:gd name="T10" fmla="*/ 232 w 324"/>
                <a:gd name="T11" fmla="*/ 36 h 783"/>
                <a:gd name="T12" fmla="*/ 8 w 324"/>
                <a:gd name="T13" fmla="*/ 726 h 783"/>
                <a:gd name="T14" fmla="*/ 36 w 324"/>
                <a:gd name="T15" fmla="*/ 781 h 7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783">
                  <a:moveTo>
                    <a:pt x="36" y="781"/>
                  </a:moveTo>
                  <a:cubicBezTo>
                    <a:pt x="41" y="783"/>
                    <a:pt x="45" y="783"/>
                    <a:pt x="50" y="783"/>
                  </a:cubicBezTo>
                  <a:cubicBezTo>
                    <a:pt x="68" y="783"/>
                    <a:pt x="86" y="772"/>
                    <a:pt x="92" y="753"/>
                  </a:cubicBezTo>
                  <a:cubicBezTo>
                    <a:pt x="316" y="63"/>
                    <a:pt x="316" y="63"/>
                    <a:pt x="316" y="63"/>
                  </a:cubicBezTo>
                  <a:cubicBezTo>
                    <a:pt x="324" y="40"/>
                    <a:pt x="311" y="15"/>
                    <a:pt x="288" y="7"/>
                  </a:cubicBezTo>
                  <a:cubicBezTo>
                    <a:pt x="265" y="0"/>
                    <a:pt x="240" y="12"/>
                    <a:pt x="232" y="36"/>
                  </a:cubicBezTo>
                  <a:cubicBezTo>
                    <a:pt x="8" y="726"/>
                    <a:pt x="8" y="726"/>
                    <a:pt x="8" y="726"/>
                  </a:cubicBezTo>
                  <a:cubicBezTo>
                    <a:pt x="0" y="749"/>
                    <a:pt x="13" y="774"/>
                    <a:pt x="36" y="7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40" name="Straight Connector 39"/>
          <p:cNvCxnSpPr>
            <a:stCxn id="41" idx="6"/>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EF4ACB41-94E5-4629-9639-BBC7D22E3BC4}" type="slidenum">
              <a:rPr lang="en-US" smtClean="0"/>
              <a:pPr/>
              <a:t>47</a:t>
            </a:fld>
            <a:endParaRPr lang="en-US" dirty="0"/>
          </a:p>
        </p:txBody>
      </p:sp>
      <p:sp>
        <p:nvSpPr>
          <p:cNvPr id="6" name="Rectangle 5"/>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6628211" y="2014283"/>
            <a:ext cx="2339943" cy="3529744"/>
          </a:xfrm>
          <a:prstGeom prst="rect">
            <a:avLst/>
          </a:prstGeom>
        </p:spPr>
      </p:pic>
      <p:pic>
        <p:nvPicPr>
          <p:cNvPr id="9" name="Picture 8"/>
          <p:cNvPicPr>
            <a:picLocks noChangeAspect="1"/>
          </p:cNvPicPr>
          <p:nvPr/>
        </p:nvPicPr>
        <p:blipFill rotWithShape="1">
          <a:blip r:embed="rId3"/>
          <a:srcRect t="10848"/>
          <a:stretch/>
        </p:blipFill>
        <p:spPr>
          <a:xfrm>
            <a:off x="9108396" y="2028092"/>
            <a:ext cx="2363489" cy="3509374"/>
          </a:xfrm>
          <a:prstGeom prst="rect">
            <a:avLst/>
          </a:prstGeom>
        </p:spPr>
      </p:pic>
    </p:spTree>
    <p:extLst>
      <p:ext uri="{BB962C8B-B14F-4D97-AF65-F5344CB8AC3E}">
        <p14:creationId xmlns:p14="http://schemas.microsoft.com/office/powerpoint/2010/main" val="3318765220"/>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00263" y="3454426"/>
            <a:ext cx="2831642" cy="661463"/>
          </a:xfrm>
          <a:prstGeom prst="rect">
            <a:avLst/>
          </a:prstGeom>
        </p:spPr>
        <p:txBody>
          <a:bodyPr wrap="square" anchor="ctr">
            <a:spAutoFit/>
          </a:bodyPr>
          <a:lstStyle/>
          <a:p>
            <a:pPr>
              <a:lnSpc>
                <a:spcPct val="150000"/>
              </a:lnSpc>
            </a:pPr>
            <a:r>
              <a:rPr lang="en-US" sz="2800" b="1" dirty="0">
                <a:solidFill>
                  <a:schemeClr val="accent2"/>
                </a:solidFill>
                <a:latin typeface="+mj-lt"/>
                <a:ea typeface="Open Sans" panose="020B0606030504020204" pitchFamily="34" charset="0"/>
                <a:cs typeface="Open Sans" panose="020B0606030504020204" pitchFamily="34" charset="0"/>
              </a:rPr>
              <a:t>C</a:t>
            </a:r>
            <a:r>
              <a:rPr lang="en-US" sz="2800" dirty="0">
                <a:solidFill>
                  <a:schemeClr val="accent2"/>
                </a:solidFill>
                <a:latin typeface="+mj-lt"/>
                <a:ea typeface="Open Sans" panose="020B0606030504020204" pitchFamily="34" charset="0"/>
                <a:cs typeface="Open Sans" panose="020B0606030504020204" pitchFamily="34" charset="0"/>
              </a:rPr>
              <a:t>h</a:t>
            </a:r>
            <a:r>
              <a:rPr lang="en-US" sz="2800" b="1" dirty="0">
                <a:solidFill>
                  <a:schemeClr val="accent2"/>
                </a:solidFill>
                <a:latin typeface="+mj-lt"/>
                <a:ea typeface="Open Sans" panose="020B0606030504020204" pitchFamily="34" charset="0"/>
                <a:cs typeface="Open Sans" panose="020B0606030504020204" pitchFamily="34" charset="0"/>
              </a:rPr>
              <a:t>allenge</a:t>
            </a:r>
            <a:endParaRPr lang="en-US" sz="3200" b="1" dirty="0">
              <a:solidFill>
                <a:schemeClr val="accent2"/>
              </a:solidFill>
              <a:latin typeface="+mj-lt"/>
              <a:ea typeface="Open Sans" panose="020B0606030504020204" pitchFamily="34" charset="0"/>
              <a:cs typeface="Open Sans" panose="020B0606030504020204" pitchFamily="34" charset="0"/>
            </a:endParaRPr>
          </a:p>
        </p:txBody>
      </p:sp>
      <p:sp>
        <p:nvSpPr>
          <p:cNvPr id="21" name="Rectangle 20"/>
          <p:cNvSpPr/>
          <p:nvPr/>
        </p:nvSpPr>
        <p:spPr>
          <a:xfrm>
            <a:off x="2111987" y="4164018"/>
            <a:ext cx="3984014" cy="1200329"/>
          </a:xfrm>
          <a:prstGeom prst="rect">
            <a:avLst/>
          </a:prstGeom>
        </p:spPr>
        <p:txBody>
          <a:bodyPr wrap="square">
            <a:spAutoFit/>
          </a:bodyPr>
          <a:lstStyle/>
          <a:p>
            <a:pPr>
              <a:lnSpc>
                <a:spcPct val="150000"/>
              </a:lnSpc>
            </a:pPr>
            <a:r>
              <a:rPr lang="en-US" sz="1600" dirty="0">
                <a:solidFill>
                  <a:schemeClr val="tx1">
                    <a:lumMod val="50000"/>
                    <a:lumOff val="50000"/>
                  </a:schemeClr>
                </a:solidFill>
              </a:rPr>
              <a:t>As </a:t>
            </a:r>
            <a:r>
              <a:rPr lang="en-US" sz="1600" dirty="0" smtClean="0">
                <a:solidFill>
                  <a:schemeClr val="tx1">
                    <a:lumMod val="50000"/>
                    <a:lumOff val="50000"/>
                  </a:schemeClr>
                </a:solidFill>
              </a:rPr>
              <a:t>multi official </a:t>
            </a:r>
            <a:r>
              <a:rPr lang="en-US" sz="1600" dirty="0">
                <a:solidFill>
                  <a:schemeClr val="tx1">
                    <a:lumMod val="50000"/>
                    <a:lumOff val="50000"/>
                  </a:schemeClr>
                </a:solidFill>
              </a:rPr>
              <a:t>marketing partner, ComboApp is routinely asked to be a resource for key campaigns. </a:t>
            </a:r>
          </a:p>
        </p:txBody>
      </p:sp>
      <p:grpSp>
        <p:nvGrpSpPr>
          <p:cNvPr id="3" name="Group 2"/>
          <p:cNvGrpSpPr/>
          <p:nvPr/>
        </p:nvGrpSpPr>
        <p:grpSpPr>
          <a:xfrm>
            <a:off x="2123465" y="2000861"/>
            <a:ext cx="745107" cy="900011"/>
            <a:chOff x="657226" y="1915410"/>
            <a:chExt cx="1206500" cy="1457326"/>
          </a:xfrm>
          <a:solidFill>
            <a:schemeClr val="accent3"/>
          </a:solidFill>
        </p:grpSpPr>
        <p:sp>
          <p:nvSpPr>
            <p:cNvPr id="9" name="Freeform 9"/>
            <p:cNvSpPr>
              <a:spLocks noEditPoints="1"/>
            </p:cNvSpPr>
            <p:nvPr/>
          </p:nvSpPr>
          <p:spPr bwMode="auto">
            <a:xfrm>
              <a:off x="884239" y="2136073"/>
              <a:ext cx="749300" cy="1236663"/>
            </a:xfrm>
            <a:custGeom>
              <a:avLst/>
              <a:gdLst>
                <a:gd name="T0" fmla="*/ 349 w 388"/>
                <a:gd name="T1" fmla="*/ 312 h 642"/>
                <a:gd name="T2" fmla="*/ 388 w 388"/>
                <a:gd name="T3" fmla="*/ 195 h 642"/>
                <a:gd name="T4" fmla="*/ 331 w 388"/>
                <a:gd name="T5" fmla="*/ 57 h 642"/>
                <a:gd name="T6" fmla="*/ 191 w 388"/>
                <a:gd name="T7" fmla="*/ 1 h 642"/>
                <a:gd name="T8" fmla="*/ 57 w 388"/>
                <a:gd name="T9" fmla="*/ 58 h 642"/>
                <a:gd name="T10" fmla="*/ 0 w 388"/>
                <a:gd name="T11" fmla="*/ 193 h 642"/>
                <a:gd name="T12" fmla="*/ 40 w 388"/>
                <a:gd name="T13" fmla="*/ 313 h 642"/>
                <a:gd name="T14" fmla="*/ 106 w 388"/>
                <a:gd name="T15" fmla="*/ 506 h 642"/>
                <a:gd name="T16" fmla="*/ 106 w 388"/>
                <a:gd name="T17" fmla="*/ 581 h 642"/>
                <a:gd name="T18" fmla="*/ 166 w 388"/>
                <a:gd name="T19" fmla="*/ 642 h 642"/>
                <a:gd name="T20" fmla="*/ 222 w 388"/>
                <a:gd name="T21" fmla="*/ 642 h 642"/>
                <a:gd name="T22" fmla="*/ 283 w 388"/>
                <a:gd name="T23" fmla="*/ 581 h 642"/>
                <a:gd name="T24" fmla="*/ 283 w 388"/>
                <a:gd name="T25" fmla="*/ 506 h 642"/>
                <a:gd name="T26" fmla="*/ 349 w 388"/>
                <a:gd name="T27" fmla="*/ 312 h 642"/>
                <a:gd name="T28" fmla="*/ 59 w 388"/>
                <a:gd name="T29" fmla="*/ 298 h 642"/>
                <a:gd name="T30" fmla="*/ 25 w 388"/>
                <a:gd name="T31" fmla="*/ 194 h 642"/>
                <a:gd name="T32" fmla="*/ 192 w 388"/>
                <a:gd name="T33" fmla="*/ 26 h 642"/>
                <a:gd name="T34" fmla="*/ 313 w 388"/>
                <a:gd name="T35" fmla="*/ 75 h 642"/>
                <a:gd name="T36" fmla="*/ 363 w 388"/>
                <a:gd name="T37" fmla="*/ 195 h 642"/>
                <a:gd name="T38" fmla="*/ 329 w 388"/>
                <a:gd name="T39" fmla="*/ 297 h 642"/>
                <a:gd name="T40" fmla="*/ 258 w 388"/>
                <a:gd name="T41" fmla="*/ 501 h 642"/>
                <a:gd name="T42" fmla="*/ 131 w 388"/>
                <a:gd name="T43" fmla="*/ 501 h 642"/>
                <a:gd name="T44" fmla="*/ 59 w 388"/>
                <a:gd name="T45" fmla="*/ 298 h 642"/>
                <a:gd name="T46" fmla="*/ 131 w 388"/>
                <a:gd name="T47" fmla="*/ 573 h 642"/>
                <a:gd name="T48" fmla="*/ 131 w 388"/>
                <a:gd name="T49" fmla="*/ 563 h 642"/>
                <a:gd name="T50" fmla="*/ 258 w 388"/>
                <a:gd name="T51" fmla="*/ 577 h 642"/>
                <a:gd name="T52" fmla="*/ 258 w 388"/>
                <a:gd name="T53" fmla="*/ 581 h 642"/>
                <a:gd name="T54" fmla="*/ 257 w 388"/>
                <a:gd name="T55" fmla="*/ 587 h 642"/>
                <a:gd name="T56" fmla="*/ 131 w 388"/>
                <a:gd name="T57" fmla="*/ 573 h 642"/>
                <a:gd name="T58" fmla="*/ 131 w 388"/>
                <a:gd name="T59" fmla="*/ 538 h 642"/>
                <a:gd name="T60" fmla="*/ 131 w 388"/>
                <a:gd name="T61" fmla="*/ 526 h 642"/>
                <a:gd name="T62" fmla="*/ 258 w 388"/>
                <a:gd name="T63" fmla="*/ 526 h 642"/>
                <a:gd name="T64" fmla="*/ 258 w 388"/>
                <a:gd name="T65" fmla="*/ 552 h 642"/>
                <a:gd name="T66" fmla="*/ 131 w 388"/>
                <a:gd name="T67" fmla="*/ 538 h 642"/>
                <a:gd name="T68" fmla="*/ 166 w 388"/>
                <a:gd name="T69" fmla="*/ 617 h 642"/>
                <a:gd name="T70" fmla="*/ 135 w 388"/>
                <a:gd name="T71" fmla="*/ 598 h 642"/>
                <a:gd name="T72" fmla="*/ 242 w 388"/>
                <a:gd name="T73" fmla="*/ 611 h 642"/>
                <a:gd name="T74" fmla="*/ 222 w 388"/>
                <a:gd name="T75" fmla="*/ 617 h 642"/>
                <a:gd name="T76" fmla="*/ 166 w 388"/>
                <a:gd name="T77" fmla="*/ 617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642">
                  <a:moveTo>
                    <a:pt x="349" y="312"/>
                  </a:moveTo>
                  <a:cubicBezTo>
                    <a:pt x="375" y="278"/>
                    <a:pt x="388" y="238"/>
                    <a:pt x="388" y="195"/>
                  </a:cubicBezTo>
                  <a:cubicBezTo>
                    <a:pt x="388" y="143"/>
                    <a:pt x="368" y="94"/>
                    <a:pt x="331" y="57"/>
                  </a:cubicBezTo>
                  <a:cubicBezTo>
                    <a:pt x="293" y="20"/>
                    <a:pt x="244" y="0"/>
                    <a:pt x="191" y="1"/>
                  </a:cubicBezTo>
                  <a:cubicBezTo>
                    <a:pt x="141" y="2"/>
                    <a:pt x="93" y="22"/>
                    <a:pt x="57" y="58"/>
                  </a:cubicBezTo>
                  <a:cubicBezTo>
                    <a:pt x="21" y="95"/>
                    <a:pt x="1" y="143"/>
                    <a:pt x="0" y="193"/>
                  </a:cubicBezTo>
                  <a:cubicBezTo>
                    <a:pt x="0" y="237"/>
                    <a:pt x="13" y="278"/>
                    <a:pt x="40" y="313"/>
                  </a:cubicBezTo>
                  <a:cubicBezTo>
                    <a:pt x="82" y="369"/>
                    <a:pt x="106" y="437"/>
                    <a:pt x="106" y="506"/>
                  </a:cubicBezTo>
                  <a:cubicBezTo>
                    <a:pt x="106" y="581"/>
                    <a:pt x="106" y="581"/>
                    <a:pt x="106" y="581"/>
                  </a:cubicBezTo>
                  <a:cubicBezTo>
                    <a:pt x="106" y="614"/>
                    <a:pt x="133" y="642"/>
                    <a:pt x="166" y="642"/>
                  </a:cubicBezTo>
                  <a:cubicBezTo>
                    <a:pt x="222" y="642"/>
                    <a:pt x="222" y="642"/>
                    <a:pt x="222" y="642"/>
                  </a:cubicBezTo>
                  <a:cubicBezTo>
                    <a:pt x="256" y="642"/>
                    <a:pt x="283" y="614"/>
                    <a:pt x="283" y="581"/>
                  </a:cubicBezTo>
                  <a:cubicBezTo>
                    <a:pt x="283" y="506"/>
                    <a:pt x="283" y="506"/>
                    <a:pt x="283" y="506"/>
                  </a:cubicBezTo>
                  <a:cubicBezTo>
                    <a:pt x="283" y="437"/>
                    <a:pt x="306" y="370"/>
                    <a:pt x="349" y="312"/>
                  </a:cubicBezTo>
                  <a:close/>
                  <a:moveTo>
                    <a:pt x="59" y="298"/>
                  </a:moveTo>
                  <a:cubicBezTo>
                    <a:pt x="37" y="268"/>
                    <a:pt x="25" y="232"/>
                    <a:pt x="25" y="194"/>
                  </a:cubicBezTo>
                  <a:cubicBezTo>
                    <a:pt x="26" y="102"/>
                    <a:pt x="101" y="27"/>
                    <a:pt x="192" y="26"/>
                  </a:cubicBezTo>
                  <a:cubicBezTo>
                    <a:pt x="237" y="25"/>
                    <a:pt x="281" y="43"/>
                    <a:pt x="313" y="75"/>
                  </a:cubicBezTo>
                  <a:cubicBezTo>
                    <a:pt x="346" y="107"/>
                    <a:pt x="363" y="150"/>
                    <a:pt x="363" y="195"/>
                  </a:cubicBezTo>
                  <a:cubicBezTo>
                    <a:pt x="363" y="232"/>
                    <a:pt x="352" y="268"/>
                    <a:pt x="329" y="297"/>
                  </a:cubicBezTo>
                  <a:cubicBezTo>
                    <a:pt x="283" y="358"/>
                    <a:pt x="259" y="428"/>
                    <a:pt x="258" y="501"/>
                  </a:cubicBezTo>
                  <a:cubicBezTo>
                    <a:pt x="131" y="501"/>
                    <a:pt x="131" y="501"/>
                    <a:pt x="131" y="501"/>
                  </a:cubicBezTo>
                  <a:cubicBezTo>
                    <a:pt x="130" y="429"/>
                    <a:pt x="104" y="357"/>
                    <a:pt x="59" y="298"/>
                  </a:cubicBezTo>
                  <a:close/>
                  <a:moveTo>
                    <a:pt x="131" y="573"/>
                  </a:moveTo>
                  <a:cubicBezTo>
                    <a:pt x="131" y="563"/>
                    <a:pt x="131" y="563"/>
                    <a:pt x="131" y="563"/>
                  </a:cubicBezTo>
                  <a:cubicBezTo>
                    <a:pt x="258" y="577"/>
                    <a:pt x="258" y="577"/>
                    <a:pt x="258" y="577"/>
                  </a:cubicBezTo>
                  <a:cubicBezTo>
                    <a:pt x="258" y="581"/>
                    <a:pt x="258" y="581"/>
                    <a:pt x="258" y="581"/>
                  </a:cubicBezTo>
                  <a:cubicBezTo>
                    <a:pt x="258" y="583"/>
                    <a:pt x="258" y="585"/>
                    <a:pt x="257" y="587"/>
                  </a:cubicBezTo>
                  <a:lnTo>
                    <a:pt x="131" y="573"/>
                  </a:lnTo>
                  <a:close/>
                  <a:moveTo>
                    <a:pt x="131" y="538"/>
                  </a:moveTo>
                  <a:cubicBezTo>
                    <a:pt x="131" y="526"/>
                    <a:pt x="131" y="526"/>
                    <a:pt x="131" y="526"/>
                  </a:cubicBezTo>
                  <a:cubicBezTo>
                    <a:pt x="258" y="526"/>
                    <a:pt x="258" y="526"/>
                    <a:pt x="258" y="526"/>
                  </a:cubicBezTo>
                  <a:cubicBezTo>
                    <a:pt x="258" y="552"/>
                    <a:pt x="258" y="552"/>
                    <a:pt x="258" y="552"/>
                  </a:cubicBezTo>
                  <a:lnTo>
                    <a:pt x="131" y="538"/>
                  </a:lnTo>
                  <a:close/>
                  <a:moveTo>
                    <a:pt x="166" y="617"/>
                  </a:moveTo>
                  <a:cubicBezTo>
                    <a:pt x="153" y="617"/>
                    <a:pt x="141" y="609"/>
                    <a:pt x="135" y="598"/>
                  </a:cubicBezTo>
                  <a:cubicBezTo>
                    <a:pt x="242" y="611"/>
                    <a:pt x="242" y="611"/>
                    <a:pt x="242" y="611"/>
                  </a:cubicBezTo>
                  <a:cubicBezTo>
                    <a:pt x="237" y="614"/>
                    <a:pt x="230" y="617"/>
                    <a:pt x="222" y="617"/>
                  </a:cubicBezTo>
                  <a:cubicBezTo>
                    <a:pt x="166" y="617"/>
                    <a:pt x="166" y="617"/>
                    <a:pt x="166" y="6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p:nvSpPr>
          <p:spPr bwMode="auto">
            <a:xfrm>
              <a:off x="971551" y="2485323"/>
              <a:ext cx="52388" cy="90488"/>
            </a:xfrm>
            <a:custGeom>
              <a:avLst/>
              <a:gdLst>
                <a:gd name="T0" fmla="*/ 26 w 27"/>
                <a:gd name="T1" fmla="*/ 33 h 47"/>
                <a:gd name="T2" fmla="*/ 25 w 27"/>
                <a:gd name="T3" fmla="*/ 13 h 47"/>
                <a:gd name="T4" fmla="*/ 12 w 27"/>
                <a:gd name="T5" fmla="*/ 1 h 47"/>
                <a:gd name="T6" fmla="*/ 0 w 27"/>
                <a:gd name="T7" fmla="*/ 13 h 47"/>
                <a:gd name="T8" fmla="*/ 1 w 27"/>
                <a:gd name="T9" fmla="*/ 37 h 47"/>
                <a:gd name="T10" fmla="*/ 14 w 27"/>
                <a:gd name="T11" fmla="*/ 47 h 47"/>
                <a:gd name="T12" fmla="*/ 16 w 27"/>
                <a:gd name="T13" fmla="*/ 47 h 47"/>
                <a:gd name="T14" fmla="*/ 26 w 27"/>
                <a:gd name="T15" fmla="*/ 3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7">
                  <a:moveTo>
                    <a:pt x="26" y="33"/>
                  </a:moveTo>
                  <a:cubicBezTo>
                    <a:pt x="25" y="26"/>
                    <a:pt x="25" y="20"/>
                    <a:pt x="25" y="13"/>
                  </a:cubicBezTo>
                  <a:cubicBezTo>
                    <a:pt x="25" y="6"/>
                    <a:pt x="19" y="1"/>
                    <a:pt x="12" y="1"/>
                  </a:cubicBezTo>
                  <a:cubicBezTo>
                    <a:pt x="6" y="0"/>
                    <a:pt x="0" y="6"/>
                    <a:pt x="0" y="13"/>
                  </a:cubicBezTo>
                  <a:cubicBezTo>
                    <a:pt x="0" y="21"/>
                    <a:pt x="0" y="29"/>
                    <a:pt x="1" y="37"/>
                  </a:cubicBezTo>
                  <a:cubicBezTo>
                    <a:pt x="2" y="43"/>
                    <a:pt x="8" y="47"/>
                    <a:pt x="14" y="47"/>
                  </a:cubicBezTo>
                  <a:cubicBezTo>
                    <a:pt x="14" y="47"/>
                    <a:pt x="15" y="47"/>
                    <a:pt x="16" y="47"/>
                  </a:cubicBezTo>
                  <a:cubicBezTo>
                    <a:pt x="22" y="46"/>
                    <a:pt x="27" y="40"/>
                    <a:pt x="26"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p:nvSpPr>
          <p:spPr bwMode="auto">
            <a:xfrm>
              <a:off x="996951" y="2605973"/>
              <a:ext cx="192088" cy="306388"/>
            </a:xfrm>
            <a:custGeom>
              <a:avLst/>
              <a:gdLst>
                <a:gd name="T0" fmla="*/ 86 w 100"/>
                <a:gd name="T1" fmla="*/ 159 h 159"/>
                <a:gd name="T2" fmla="*/ 90 w 100"/>
                <a:gd name="T3" fmla="*/ 158 h 159"/>
                <a:gd name="T4" fmla="*/ 98 w 100"/>
                <a:gd name="T5" fmla="*/ 143 h 159"/>
                <a:gd name="T6" fmla="*/ 37 w 100"/>
                <a:gd name="T7" fmla="*/ 27 h 159"/>
                <a:gd name="T8" fmla="*/ 25 w 100"/>
                <a:gd name="T9" fmla="*/ 8 h 159"/>
                <a:gd name="T10" fmla="*/ 9 w 100"/>
                <a:gd name="T11" fmla="*/ 3 h 159"/>
                <a:gd name="T12" fmla="*/ 3 w 100"/>
                <a:gd name="T13" fmla="*/ 20 h 159"/>
                <a:gd name="T14" fmla="*/ 17 w 100"/>
                <a:gd name="T15" fmla="*/ 42 h 159"/>
                <a:gd name="T16" fmla="*/ 75 w 100"/>
                <a:gd name="T17" fmla="*/ 150 h 159"/>
                <a:gd name="T18" fmla="*/ 86 w 100"/>
                <a:gd name="T1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59">
                  <a:moveTo>
                    <a:pt x="86" y="159"/>
                  </a:moveTo>
                  <a:cubicBezTo>
                    <a:pt x="88" y="159"/>
                    <a:pt x="89" y="159"/>
                    <a:pt x="90" y="158"/>
                  </a:cubicBezTo>
                  <a:cubicBezTo>
                    <a:pt x="97" y="156"/>
                    <a:pt x="100" y="149"/>
                    <a:pt x="98" y="143"/>
                  </a:cubicBezTo>
                  <a:cubicBezTo>
                    <a:pt x="84" y="101"/>
                    <a:pt x="64" y="62"/>
                    <a:pt x="37" y="27"/>
                  </a:cubicBezTo>
                  <a:cubicBezTo>
                    <a:pt x="33" y="21"/>
                    <a:pt x="29" y="15"/>
                    <a:pt x="25" y="8"/>
                  </a:cubicBezTo>
                  <a:cubicBezTo>
                    <a:pt x="22" y="2"/>
                    <a:pt x="15" y="0"/>
                    <a:pt x="9" y="3"/>
                  </a:cubicBezTo>
                  <a:cubicBezTo>
                    <a:pt x="3" y="6"/>
                    <a:pt x="0" y="13"/>
                    <a:pt x="3" y="20"/>
                  </a:cubicBezTo>
                  <a:cubicBezTo>
                    <a:pt x="7" y="27"/>
                    <a:pt x="12" y="35"/>
                    <a:pt x="17" y="42"/>
                  </a:cubicBezTo>
                  <a:cubicBezTo>
                    <a:pt x="42" y="75"/>
                    <a:pt x="62" y="111"/>
                    <a:pt x="75" y="150"/>
                  </a:cubicBezTo>
                  <a:cubicBezTo>
                    <a:pt x="76" y="156"/>
                    <a:pt x="81" y="159"/>
                    <a:pt x="86"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p:nvSpPr>
          <p:spPr bwMode="auto">
            <a:xfrm>
              <a:off x="1443039" y="2588510"/>
              <a:ext cx="87313" cy="106363"/>
            </a:xfrm>
            <a:custGeom>
              <a:avLst/>
              <a:gdLst>
                <a:gd name="T0" fmla="*/ 36 w 45"/>
                <a:gd name="T1" fmla="*/ 3 h 55"/>
                <a:gd name="T2" fmla="*/ 20 w 45"/>
                <a:gd name="T3" fmla="*/ 9 h 55"/>
                <a:gd name="T4" fmla="*/ 4 w 45"/>
                <a:gd name="T5" fmla="*/ 35 h 55"/>
                <a:gd name="T6" fmla="*/ 7 w 45"/>
                <a:gd name="T7" fmla="*/ 53 h 55"/>
                <a:gd name="T8" fmla="*/ 14 w 45"/>
                <a:gd name="T9" fmla="*/ 55 h 55"/>
                <a:gd name="T10" fmla="*/ 24 w 45"/>
                <a:gd name="T11" fmla="*/ 50 h 55"/>
                <a:gd name="T12" fmla="*/ 42 w 45"/>
                <a:gd name="T13" fmla="*/ 19 h 55"/>
                <a:gd name="T14" fmla="*/ 36 w 45"/>
                <a:gd name="T15" fmla="*/ 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55">
                  <a:moveTo>
                    <a:pt x="36" y="3"/>
                  </a:moveTo>
                  <a:cubicBezTo>
                    <a:pt x="30" y="0"/>
                    <a:pt x="22" y="3"/>
                    <a:pt x="20" y="9"/>
                  </a:cubicBezTo>
                  <a:cubicBezTo>
                    <a:pt x="16" y="19"/>
                    <a:pt x="11" y="27"/>
                    <a:pt x="4" y="35"/>
                  </a:cubicBezTo>
                  <a:cubicBezTo>
                    <a:pt x="0" y="41"/>
                    <a:pt x="1" y="49"/>
                    <a:pt x="7" y="53"/>
                  </a:cubicBezTo>
                  <a:cubicBezTo>
                    <a:pt x="9" y="54"/>
                    <a:pt x="12" y="55"/>
                    <a:pt x="14" y="55"/>
                  </a:cubicBezTo>
                  <a:cubicBezTo>
                    <a:pt x="18" y="55"/>
                    <a:pt x="22" y="54"/>
                    <a:pt x="24" y="50"/>
                  </a:cubicBezTo>
                  <a:cubicBezTo>
                    <a:pt x="32" y="41"/>
                    <a:pt x="38" y="30"/>
                    <a:pt x="42" y="19"/>
                  </a:cubicBezTo>
                  <a:cubicBezTo>
                    <a:pt x="45" y="13"/>
                    <a:pt x="42" y="6"/>
                    <a:pt x="3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p:nvSpPr>
          <p:spPr bwMode="auto">
            <a:xfrm>
              <a:off x="1236664" y="2224973"/>
              <a:ext cx="312738" cy="336550"/>
            </a:xfrm>
            <a:custGeom>
              <a:avLst/>
              <a:gdLst>
                <a:gd name="T0" fmla="*/ 12 w 162"/>
                <a:gd name="T1" fmla="*/ 25 h 175"/>
                <a:gd name="T2" fmla="*/ 137 w 162"/>
                <a:gd name="T3" fmla="*/ 149 h 175"/>
                <a:gd name="T4" fmla="*/ 136 w 162"/>
                <a:gd name="T5" fmla="*/ 161 h 175"/>
                <a:gd name="T6" fmla="*/ 147 w 162"/>
                <a:gd name="T7" fmla="*/ 174 h 175"/>
                <a:gd name="T8" fmla="*/ 149 w 162"/>
                <a:gd name="T9" fmla="*/ 175 h 175"/>
                <a:gd name="T10" fmla="*/ 161 w 162"/>
                <a:gd name="T11" fmla="*/ 163 h 175"/>
                <a:gd name="T12" fmla="*/ 162 w 162"/>
                <a:gd name="T13" fmla="*/ 149 h 175"/>
                <a:gd name="T14" fmla="*/ 12 w 162"/>
                <a:gd name="T15" fmla="*/ 0 h 175"/>
                <a:gd name="T16" fmla="*/ 0 w 162"/>
                <a:gd name="T17" fmla="*/ 12 h 175"/>
                <a:gd name="T18" fmla="*/ 12 w 162"/>
                <a:gd name="T19" fmla="*/ 2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75">
                  <a:moveTo>
                    <a:pt x="12" y="25"/>
                  </a:moveTo>
                  <a:cubicBezTo>
                    <a:pt x="81" y="25"/>
                    <a:pt x="137" y="81"/>
                    <a:pt x="137" y="149"/>
                  </a:cubicBezTo>
                  <a:cubicBezTo>
                    <a:pt x="137" y="153"/>
                    <a:pt x="136" y="157"/>
                    <a:pt x="136" y="161"/>
                  </a:cubicBezTo>
                  <a:cubicBezTo>
                    <a:pt x="136" y="168"/>
                    <a:pt x="141" y="174"/>
                    <a:pt x="147" y="174"/>
                  </a:cubicBezTo>
                  <a:cubicBezTo>
                    <a:pt x="148" y="174"/>
                    <a:pt x="148" y="175"/>
                    <a:pt x="149" y="175"/>
                  </a:cubicBezTo>
                  <a:cubicBezTo>
                    <a:pt x="155" y="175"/>
                    <a:pt x="160" y="170"/>
                    <a:pt x="161" y="163"/>
                  </a:cubicBezTo>
                  <a:cubicBezTo>
                    <a:pt x="161" y="159"/>
                    <a:pt x="162" y="154"/>
                    <a:pt x="162" y="149"/>
                  </a:cubicBezTo>
                  <a:cubicBezTo>
                    <a:pt x="162" y="67"/>
                    <a:pt x="95" y="0"/>
                    <a:pt x="12" y="0"/>
                  </a:cubicBezTo>
                  <a:cubicBezTo>
                    <a:pt x="5" y="0"/>
                    <a:pt x="0" y="5"/>
                    <a:pt x="0" y="12"/>
                  </a:cubicBezTo>
                  <a:cubicBezTo>
                    <a:pt x="0" y="19"/>
                    <a:pt x="5" y="25"/>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p:nvSpPr>
          <p:spPr bwMode="auto">
            <a:xfrm>
              <a:off x="1236664" y="1915410"/>
              <a:ext cx="47625" cy="182563"/>
            </a:xfrm>
            <a:custGeom>
              <a:avLst/>
              <a:gdLst>
                <a:gd name="T0" fmla="*/ 12 w 25"/>
                <a:gd name="T1" fmla="*/ 95 h 95"/>
                <a:gd name="T2" fmla="*/ 25 w 25"/>
                <a:gd name="T3" fmla="*/ 82 h 95"/>
                <a:gd name="T4" fmla="*/ 25 w 25"/>
                <a:gd name="T5" fmla="*/ 12 h 95"/>
                <a:gd name="T6" fmla="*/ 12 w 25"/>
                <a:gd name="T7" fmla="*/ 0 h 95"/>
                <a:gd name="T8" fmla="*/ 0 w 25"/>
                <a:gd name="T9" fmla="*/ 12 h 95"/>
                <a:gd name="T10" fmla="*/ 0 w 25"/>
                <a:gd name="T11" fmla="*/ 82 h 95"/>
                <a:gd name="T12" fmla="*/ 12 w 25"/>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5" h="95">
                  <a:moveTo>
                    <a:pt x="12" y="95"/>
                  </a:moveTo>
                  <a:cubicBezTo>
                    <a:pt x="19" y="95"/>
                    <a:pt x="25" y="89"/>
                    <a:pt x="25" y="82"/>
                  </a:cubicBezTo>
                  <a:cubicBezTo>
                    <a:pt x="25" y="12"/>
                    <a:pt x="25" y="12"/>
                    <a:pt x="25" y="12"/>
                  </a:cubicBezTo>
                  <a:cubicBezTo>
                    <a:pt x="25" y="6"/>
                    <a:pt x="19" y="0"/>
                    <a:pt x="12" y="0"/>
                  </a:cubicBezTo>
                  <a:cubicBezTo>
                    <a:pt x="5" y="0"/>
                    <a:pt x="0" y="6"/>
                    <a:pt x="0" y="12"/>
                  </a:cubicBezTo>
                  <a:cubicBezTo>
                    <a:pt x="0" y="82"/>
                    <a:pt x="0" y="82"/>
                    <a:pt x="0" y="82"/>
                  </a:cubicBezTo>
                  <a:cubicBezTo>
                    <a:pt x="0" y="89"/>
                    <a:pt x="5" y="95"/>
                    <a:pt x="12"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p:nvSpPr>
          <p:spPr bwMode="auto">
            <a:xfrm>
              <a:off x="942976" y="1988435"/>
              <a:ext cx="120650" cy="166688"/>
            </a:xfrm>
            <a:custGeom>
              <a:avLst/>
              <a:gdLst>
                <a:gd name="T0" fmla="*/ 38 w 63"/>
                <a:gd name="T1" fmla="*/ 81 h 87"/>
                <a:gd name="T2" fmla="*/ 49 w 63"/>
                <a:gd name="T3" fmla="*/ 87 h 87"/>
                <a:gd name="T4" fmla="*/ 55 w 63"/>
                <a:gd name="T5" fmla="*/ 86 h 87"/>
                <a:gd name="T6" fmla="*/ 60 w 63"/>
                <a:gd name="T7" fmla="*/ 69 h 87"/>
                <a:gd name="T8" fmla="*/ 25 w 63"/>
                <a:gd name="T9" fmla="*/ 8 h 87"/>
                <a:gd name="T10" fmla="*/ 8 w 63"/>
                <a:gd name="T11" fmla="*/ 4 h 87"/>
                <a:gd name="T12" fmla="*/ 3 w 63"/>
                <a:gd name="T13" fmla="*/ 21 h 87"/>
                <a:gd name="T14" fmla="*/ 38 w 63"/>
                <a:gd name="T15" fmla="*/ 8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38" y="81"/>
                  </a:moveTo>
                  <a:cubicBezTo>
                    <a:pt x="41" y="85"/>
                    <a:pt x="45" y="87"/>
                    <a:pt x="49" y="87"/>
                  </a:cubicBezTo>
                  <a:cubicBezTo>
                    <a:pt x="51" y="87"/>
                    <a:pt x="53" y="87"/>
                    <a:pt x="55" y="86"/>
                  </a:cubicBezTo>
                  <a:cubicBezTo>
                    <a:pt x="61" y="82"/>
                    <a:pt x="63" y="75"/>
                    <a:pt x="60" y="69"/>
                  </a:cubicBezTo>
                  <a:cubicBezTo>
                    <a:pt x="25" y="8"/>
                    <a:pt x="25" y="8"/>
                    <a:pt x="25" y="8"/>
                  </a:cubicBezTo>
                  <a:cubicBezTo>
                    <a:pt x="22" y="2"/>
                    <a:pt x="14" y="0"/>
                    <a:pt x="8" y="4"/>
                  </a:cubicBezTo>
                  <a:cubicBezTo>
                    <a:pt x="2" y="7"/>
                    <a:pt x="0" y="15"/>
                    <a:pt x="3" y="21"/>
                  </a:cubicBezTo>
                  <a:lnTo>
                    <a:pt x="38" y="8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p:nvSpPr>
          <p:spPr bwMode="auto">
            <a:xfrm>
              <a:off x="1616076" y="2710748"/>
              <a:ext cx="173038" cy="119063"/>
            </a:xfrm>
            <a:custGeom>
              <a:avLst/>
              <a:gdLst>
                <a:gd name="T0" fmla="*/ 81 w 89"/>
                <a:gd name="T1" fmla="*/ 39 h 62"/>
                <a:gd name="T2" fmla="*/ 21 w 89"/>
                <a:gd name="T3" fmla="*/ 4 h 62"/>
                <a:gd name="T4" fmla="*/ 4 w 89"/>
                <a:gd name="T5" fmla="*/ 8 h 62"/>
                <a:gd name="T6" fmla="*/ 8 w 89"/>
                <a:gd name="T7" fmla="*/ 25 h 62"/>
                <a:gd name="T8" fmla="*/ 69 w 89"/>
                <a:gd name="T9" fmla="*/ 60 h 62"/>
                <a:gd name="T10" fmla="*/ 75 w 89"/>
                <a:gd name="T11" fmla="*/ 62 h 62"/>
                <a:gd name="T12" fmla="*/ 86 w 89"/>
                <a:gd name="T13" fmla="*/ 56 h 62"/>
                <a:gd name="T14" fmla="*/ 81 w 89"/>
                <a:gd name="T15" fmla="*/ 3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1" y="39"/>
                  </a:moveTo>
                  <a:cubicBezTo>
                    <a:pt x="21" y="4"/>
                    <a:pt x="21" y="4"/>
                    <a:pt x="21" y="4"/>
                  </a:cubicBezTo>
                  <a:cubicBezTo>
                    <a:pt x="15" y="0"/>
                    <a:pt x="7" y="2"/>
                    <a:pt x="4" y="8"/>
                  </a:cubicBezTo>
                  <a:cubicBezTo>
                    <a:pt x="0" y="14"/>
                    <a:pt x="2" y="22"/>
                    <a:pt x="8" y="25"/>
                  </a:cubicBezTo>
                  <a:cubicBezTo>
                    <a:pt x="69" y="60"/>
                    <a:pt x="69" y="60"/>
                    <a:pt x="69" y="60"/>
                  </a:cubicBezTo>
                  <a:cubicBezTo>
                    <a:pt x="71" y="61"/>
                    <a:pt x="73" y="62"/>
                    <a:pt x="75" y="62"/>
                  </a:cubicBezTo>
                  <a:cubicBezTo>
                    <a:pt x="79" y="62"/>
                    <a:pt x="83" y="60"/>
                    <a:pt x="86" y="56"/>
                  </a:cubicBezTo>
                  <a:cubicBezTo>
                    <a:pt x="89" y="50"/>
                    <a:pt x="87" y="42"/>
                    <a:pt x="81"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p:nvSpPr>
          <p:spPr bwMode="auto">
            <a:xfrm>
              <a:off x="730251" y="2199573"/>
              <a:ext cx="171450" cy="119063"/>
            </a:xfrm>
            <a:custGeom>
              <a:avLst/>
              <a:gdLst>
                <a:gd name="T0" fmla="*/ 8 w 89"/>
                <a:gd name="T1" fmla="*/ 25 h 62"/>
                <a:gd name="T2" fmla="*/ 69 w 89"/>
                <a:gd name="T3" fmla="*/ 60 h 62"/>
                <a:gd name="T4" fmla="*/ 75 w 89"/>
                <a:gd name="T5" fmla="*/ 62 h 62"/>
                <a:gd name="T6" fmla="*/ 86 w 89"/>
                <a:gd name="T7" fmla="*/ 55 h 62"/>
                <a:gd name="T8" fmla="*/ 81 w 89"/>
                <a:gd name="T9" fmla="*/ 38 h 62"/>
                <a:gd name="T10" fmla="*/ 21 w 89"/>
                <a:gd name="T11" fmla="*/ 4 h 62"/>
                <a:gd name="T12" fmla="*/ 4 w 89"/>
                <a:gd name="T13" fmla="*/ 8 h 62"/>
                <a:gd name="T14" fmla="*/ 8 w 89"/>
                <a:gd name="T15" fmla="*/ 25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 y="25"/>
                  </a:moveTo>
                  <a:cubicBezTo>
                    <a:pt x="69" y="60"/>
                    <a:pt x="69" y="60"/>
                    <a:pt x="69" y="60"/>
                  </a:cubicBezTo>
                  <a:cubicBezTo>
                    <a:pt x="71" y="61"/>
                    <a:pt x="73" y="62"/>
                    <a:pt x="75" y="62"/>
                  </a:cubicBezTo>
                  <a:cubicBezTo>
                    <a:pt x="79" y="62"/>
                    <a:pt x="83" y="59"/>
                    <a:pt x="86" y="55"/>
                  </a:cubicBezTo>
                  <a:cubicBezTo>
                    <a:pt x="89" y="50"/>
                    <a:pt x="87" y="42"/>
                    <a:pt x="81" y="38"/>
                  </a:cubicBezTo>
                  <a:cubicBezTo>
                    <a:pt x="21" y="4"/>
                    <a:pt x="21" y="4"/>
                    <a:pt x="21" y="4"/>
                  </a:cubicBezTo>
                  <a:cubicBezTo>
                    <a:pt x="15" y="0"/>
                    <a:pt x="7" y="2"/>
                    <a:pt x="4" y="8"/>
                  </a:cubicBezTo>
                  <a:cubicBezTo>
                    <a:pt x="0" y="14"/>
                    <a:pt x="2" y="22"/>
                    <a:pt x="8"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auto">
            <a:xfrm>
              <a:off x="1679576" y="2493260"/>
              <a:ext cx="184150" cy="47625"/>
            </a:xfrm>
            <a:custGeom>
              <a:avLst/>
              <a:gdLst>
                <a:gd name="T0" fmla="*/ 82 w 95"/>
                <a:gd name="T1" fmla="*/ 0 h 25"/>
                <a:gd name="T2" fmla="*/ 12 w 95"/>
                <a:gd name="T3" fmla="*/ 0 h 25"/>
                <a:gd name="T4" fmla="*/ 0 w 95"/>
                <a:gd name="T5" fmla="*/ 12 h 25"/>
                <a:gd name="T6" fmla="*/ 12 w 95"/>
                <a:gd name="T7" fmla="*/ 25 h 25"/>
                <a:gd name="T8" fmla="*/ 82 w 95"/>
                <a:gd name="T9" fmla="*/ 25 h 25"/>
                <a:gd name="T10" fmla="*/ 95 w 95"/>
                <a:gd name="T11" fmla="*/ 12 h 25"/>
                <a:gd name="T12" fmla="*/ 82 w 95"/>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95" h="25">
                  <a:moveTo>
                    <a:pt x="82" y="0"/>
                  </a:moveTo>
                  <a:cubicBezTo>
                    <a:pt x="12" y="0"/>
                    <a:pt x="12" y="0"/>
                    <a:pt x="12" y="0"/>
                  </a:cubicBezTo>
                  <a:cubicBezTo>
                    <a:pt x="6" y="0"/>
                    <a:pt x="0" y="6"/>
                    <a:pt x="0" y="12"/>
                  </a:cubicBezTo>
                  <a:cubicBezTo>
                    <a:pt x="0" y="19"/>
                    <a:pt x="6" y="25"/>
                    <a:pt x="12" y="25"/>
                  </a:cubicBezTo>
                  <a:cubicBezTo>
                    <a:pt x="82" y="25"/>
                    <a:pt x="82" y="25"/>
                    <a:pt x="82" y="25"/>
                  </a:cubicBezTo>
                  <a:cubicBezTo>
                    <a:pt x="89" y="25"/>
                    <a:pt x="95" y="19"/>
                    <a:pt x="95" y="12"/>
                  </a:cubicBezTo>
                  <a:cubicBezTo>
                    <a:pt x="95" y="6"/>
                    <a:pt x="89" y="0"/>
                    <a:pt x="8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9"/>
            <p:cNvSpPr>
              <a:spLocks/>
            </p:cNvSpPr>
            <p:nvPr/>
          </p:nvSpPr>
          <p:spPr bwMode="auto">
            <a:xfrm>
              <a:off x="657226" y="2493260"/>
              <a:ext cx="180975" cy="47625"/>
            </a:xfrm>
            <a:custGeom>
              <a:avLst/>
              <a:gdLst>
                <a:gd name="T0" fmla="*/ 94 w 94"/>
                <a:gd name="T1" fmla="*/ 12 h 25"/>
                <a:gd name="T2" fmla="*/ 82 w 94"/>
                <a:gd name="T3" fmla="*/ 0 h 25"/>
                <a:gd name="T4" fmla="*/ 12 w 94"/>
                <a:gd name="T5" fmla="*/ 0 h 25"/>
                <a:gd name="T6" fmla="*/ 0 w 94"/>
                <a:gd name="T7" fmla="*/ 12 h 25"/>
                <a:gd name="T8" fmla="*/ 12 w 94"/>
                <a:gd name="T9" fmla="*/ 25 h 25"/>
                <a:gd name="T10" fmla="*/ 82 w 94"/>
                <a:gd name="T11" fmla="*/ 25 h 25"/>
                <a:gd name="T12" fmla="*/ 94 w 94"/>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94" h="25">
                  <a:moveTo>
                    <a:pt x="94" y="12"/>
                  </a:moveTo>
                  <a:cubicBezTo>
                    <a:pt x="94" y="6"/>
                    <a:pt x="89" y="0"/>
                    <a:pt x="82" y="0"/>
                  </a:cubicBezTo>
                  <a:cubicBezTo>
                    <a:pt x="12" y="0"/>
                    <a:pt x="12" y="0"/>
                    <a:pt x="12" y="0"/>
                  </a:cubicBezTo>
                  <a:cubicBezTo>
                    <a:pt x="5" y="0"/>
                    <a:pt x="0" y="6"/>
                    <a:pt x="0" y="12"/>
                  </a:cubicBezTo>
                  <a:cubicBezTo>
                    <a:pt x="0" y="19"/>
                    <a:pt x="5" y="25"/>
                    <a:pt x="12" y="25"/>
                  </a:cubicBezTo>
                  <a:cubicBezTo>
                    <a:pt x="82" y="25"/>
                    <a:pt x="82" y="25"/>
                    <a:pt x="82" y="25"/>
                  </a:cubicBezTo>
                  <a:cubicBezTo>
                    <a:pt x="89" y="25"/>
                    <a:pt x="94" y="19"/>
                    <a:pt x="9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1616076" y="2199573"/>
              <a:ext cx="173038" cy="119063"/>
            </a:xfrm>
            <a:custGeom>
              <a:avLst/>
              <a:gdLst>
                <a:gd name="T0" fmla="*/ 15 w 89"/>
                <a:gd name="T1" fmla="*/ 62 h 62"/>
                <a:gd name="T2" fmla="*/ 21 w 89"/>
                <a:gd name="T3" fmla="*/ 60 h 62"/>
                <a:gd name="T4" fmla="*/ 81 w 89"/>
                <a:gd name="T5" fmla="*/ 25 h 62"/>
                <a:gd name="T6" fmla="*/ 86 w 89"/>
                <a:gd name="T7" fmla="*/ 8 h 62"/>
                <a:gd name="T8" fmla="*/ 69 w 89"/>
                <a:gd name="T9" fmla="*/ 4 h 62"/>
                <a:gd name="T10" fmla="*/ 8 w 89"/>
                <a:gd name="T11" fmla="*/ 38 h 62"/>
                <a:gd name="T12" fmla="*/ 4 w 89"/>
                <a:gd name="T13" fmla="*/ 55 h 62"/>
                <a:gd name="T14" fmla="*/ 15 w 89"/>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15" y="62"/>
                  </a:moveTo>
                  <a:cubicBezTo>
                    <a:pt x="17" y="62"/>
                    <a:pt x="19" y="61"/>
                    <a:pt x="21" y="60"/>
                  </a:cubicBezTo>
                  <a:cubicBezTo>
                    <a:pt x="81" y="25"/>
                    <a:pt x="81" y="25"/>
                    <a:pt x="81" y="25"/>
                  </a:cubicBezTo>
                  <a:cubicBezTo>
                    <a:pt x="87" y="22"/>
                    <a:pt x="89" y="14"/>
                    <a:pt x="86" y="8"/>
                  </a:cubicBezTo>
                  <a:cubicBezTo>
                    <a:pt x="82" y="2"/>
                    <a:pt x="75" y="0"/>
                    <a:pt x="69" y="4"/>
                  </a:cubicBezTo>
                  <a:cubicBezTo>
                    <a:pt x="8" y="38"/>
                    <a:pt x="8" y="38"/>
                    <a:pt x="8" y="38"/>
                  </a:cubicBezTo>
                  <a:cubicBezTo>
                    <a:pt x="2" y="42"/>
                    <a:pt x="0" y="50"/>
                    <a:pt x="4" y="55"/>
                  </a:cubicBezTo>
                  <a:cubicBezTo>
                    <a:pt x="6" y="59"/>
                    <a:pt x="10" y="62"/>
                    <a:pt x="15"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730251" y="2710748"/>
              <a:ext cx="171450" cy="119063"/>
            </a:xfrm>
            <a:custGeom>
              <a:avLst/>
              <a:gdLst>
                <a:gd name="T0" fmla="*/ 69 w 89"/>
                <a:gd name="T1" fmla="*/ 4 h 62"/>
                <a:gd name="T2" fmla="*/ 8 w 89"/>
                <a:gd name="T3" fmla="*/ 39 h 62"/>
                <a:gd name="T4" fmla="*/ 4 w 89"/>
                <a:gd name="T5" fmla="*/ 56 h 62"/>
                <a:gd name="T6" fmla="*/ 14 w 89"/>
                <a:gd name="T7" fmla="*/ 62 h 62"/>
                <a:gd name="T8" fmla="*/ 21 w 89"/>
                <a:gd name="T9" fmla="*/ 60 h 62"/>
                <a:gd name="T10" fmla="*/ 81 w 89"/>
                <a:gd name="T11" fmla="*/ 25 h 62"/>
                <a:gd name="T12" fmla="*/ 86 w 89"/>
                <a:gd name="T13" fmla="*/ 8 h 62"/>
                <a:gd name="T14" fmla="*/ 69 w 89"/>
                <a:gd name="T15" fmla="*/ 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69" y="4"/>
                  </a:moveTo>
                  <a:cubicBezTo>
                    <a:pt x="8" y="39"/>
                    <a:pt x="8" y="39"/>
                    <a:pt x="8" y="39"/>
                  </a:cubicBezTo>
                  <a:cubicBezTo>
                    <a:pt x="2" y="42"/>
                    <a:pt x="0" y="50"/>
                    <a:pt x="4" y="56"/>
                  </a:cubicBezTo>
                  <a:cubicBezTo>
                    <a:pt x="6" y="60"/>
                    <a:pt x="10" y="62"/>
                    <a:pt x="14" y="62"/>
                  </a:cubicBezTo>
                  <a:cubicBezTo>
                    <a:pt x="17" y="62"/>
                    <a:pt x="19" y="61"/>
                    <a:pt x="21" y="60"/>
                  </a:cubicBezTo>
                  <a:cubicBezTo>
                    <a:pt x="81" y="25"/>
                    <a:pt x="81" y="25"/>
                    <a:pt x="81" y="25"/>
                  </a:cubicBezTo>
                  <a:cubicBezTo>
                    <a:pt x="87" y="22"/>
                    <a:pt x="89" y="14"/>
                    <a:pt x="86" y="8"/>
                  </a:cubicBezTo>
                  <a:cubicBezTo>
                    <a:pt x="82" y="2"/>
                    <a:pt x="74" y="0"/>
                    <a:pt x="6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1454151" y="1988435"/>
              <a:ext cx="122238" cy="166688"/>
            </a:xfrm>
            <a:custGeom>
              <a:avLst/>
              <a:gdLst>
                <a:gd name="T0" fmla="*/ 8 w 63"/>
                <a:gd name="T1" fmla="*/ 86 h 87"/>
                <a:gd name="T2" fmla="*/ 14 w 63"/>
                <a:gd name="T3" fmla="*/ 87 h 87"/>
                <a:gd name="T4" fmla="*/ 25 w 63"/>
                <a:gd name="T5" fmla="*/ 81 h 87"/>
                <a:gd name="T6" fmla="*/ 60 w 63"/>
                <a:gd name="T7" fmla="*/ 21 h 87"/>
                <a:gd name="T8" fmla="*/ 55 w 63"/>
                <a:gd name="T9" fmla="*/ 4 h 87"/>
                <a:gd name="T10" fmla="*/ 38 w 63"/>
                <a:gd name="T11" fmla="*/ 8 h 87"/>
                <a:gd name="T12" fmla="*/ 4 w 63"/>
                <a:gd name="T13" fmla="*/ 69 h 87"/>
                <a:gd name="T14" fmla="*/ 8 w 63"/>
                <a:gd name="T15" fmla="*/ 86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8" y="86"/>
                  </a:moveTo>
                  <a:cubicBezTo>
                    <a:pt x="10" y="87"/>
                    <a:pt x="12" y="87"/>
                    <a:pt x="14" y="87"/>
                  </a:cubicBezTo>
                  <a:cubicBezTo>
                    <a:pt x="19" y="87"/>
                    <a:pt x="23" y="85"/>
                    <a:pt x="25" y="81"/>
                  </a:cubicBezTo>
                  <a:cubicBezTo>
                    <a:pt x="60" y="21"/>
                    <a:pt x="60" y="21"/>
                    <a:pt x="60" y="21"/>
                  </a:cubicBezTo>
                  <a:cubicBezTo>
                    <a:pt x="63" y="15"/>
                    <a:pt x="61" y="7"/>
                    <a:pt x="55" y="4"/>
                  </a:cubicBezTo>
                  <a:cubicBezTo>
                    <a:pt x="49" y="0"/>
                    <a:pt x="42" y="2"/>
                    <a:pt x="38" y="8"/>
                  </a:cubicBezTo>
                  <a:cubicBezTo>
                    <a:pt x="4" y="69"/>
                    <a:pt x="4" y="69"/>
                    <a:pt x="4" y="69"/>
                  </a:cubicBezTo>
                  <a:cubicBezTo>
                    <a:pt x="0" y="75"/>
                    <a:pt x="2" y="82"/>
                    <a:pt x="8" y="8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6" name="Straight Connector 25"/>
          <p:cNvCxnSpPr/>
          <p:nvPr/>
        </p:nvCxnSpPr>
        <p:spPr>
          <a:xfrm>
            <a:off x="-3220219" y="888159"/>
            <a:ext cx="536713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170926"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48</a:t>
            </a:fld>
            <a:endParaRPr lang="en-US" dirty="0"/>
          </a:p>
        </p:txBody>
      </p:sp>
      <p:sp>
        <p:nvSpPr>
          <p:cNvPr id="25" name="Rectangle 24"/>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l="8937"/>
          <a:stretch/>
        </p:blipFill>
        <p:spPr>
          <a:xfrm>
            <a:off x="6799385" y="2000861"/>
            <a:ext cx="2174856" cy="3579325"/>
          </a:xfrm>
          <a:prstGeom prst="rect">
            <a:avLst/>
          </a:prstGeom>
        </p:spPr>
      </p:pic>
      <p:pic>
        <p:nvPicPr>
          <p:cNvPr id="5" name="Picture 4"/>
          <p:cNvPicPr>
            <a:picLocks noChangeAspect="1"/>
          </p:cNvPicPr>
          <p:nvPr/>
        </p:nvPicPr>
        <p:blipFill>
          <a:blip r:embed="rId3"/>
          <a:stretch>
            <a:fillRect/>
          </a:stretch>
        </p:blipFill>
        <p:spPr>
          <a:xfrm>
            <a:off x="9220565" y="1971576"/>
            <a:ext cx="2239598" cy="3608610"/>
          </a:xfrm>
          <a:prstGeom prst="rect">
            <a:avLst/>
          </a:prstGeom>
        </p:spPr>
      </p:pic>
    </p:spTree>
    <p:extLst>
      <p:ext uri="{BB962C8B-B14F-4D97-AF65-F5344CB8AC3E}">
        <p14:creationId xmlns:p14="http://schemas.microsoft.com/office/powerpoint/2010/main" val="2607723139"/>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1" y="3083168"/>
            <a:ext cx="6084276" cy="3774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04682" y="3497980"/>
            <a:ext cx="3241675" cy="461665"/>
          </a:xfrm>
          <a:prstGeom prst="rect">
            <a:avLst/>
          </a:prstGeom>
        </p:spPr>
        <p:txBody>
          <a:bodyPr wrap="square" anchor="b">
            <a:spAutoFit/>
          </a:bodyPr>
          <a:lstStyle/>
          <a:p>
            <a:r>
              <a:rPr lang="en-US" sz="2400" b="1" dirty="0">
                <a:solidFill>
                  <a:schemeClr val="accent2"/>
                </a:solidFill>
                <a:latin typeface="+mj-lt"/>
                <a:ea typeface="Open Sans" panose="020B0606030504020204" pitchFamily="34" charset="0"/>
                <a:cs typeface="Open Sans" panose="020B0606030504020204" pitchFamily="34" charset="0"/>
              </a:rPr>
              <a:t>Campaign Results</a:t>
            </a:r>
          </a:p>
        </p:txBody>
      </p:sp>
      <p:sp>
        <p:nvSpPr>
          <p:cNvPr id="19" name="Rectangle 18"/>
          <p:cNvSpPr/>
          <p:nvPr/>
        </p:nvSpPr>
        <p:spPr>
          <a:xfrm>
            <a:off x="2104681" y="4183623"/>
            <a:ext cx="3241675" cy="1938992"/>
          </a:xfrm>
          <a:prstGeom prst="rect">
            <a:avLst/>
          </a:prstGeom>
        </p:spPr>
        <p:txBody>
          <a:bodyPr wrap="square" anchor="ctr">
            <a:spAutoFit/>
          </a:bodyPr>
          <a:lstStyle/>
          <a:p>
            <a:pPr>
              <a:lnSpc>
                <a:spcPct val="150000"/>
              </a:lnSpc>
            </a:pPr>
            <a:r>
              <a:rPr lang="en-US" sz="1600" dirty="0" smtClean="0">
                <a:solidFill>
                  <a:schemeClr val="tx1">
                    <a:lumMod val="50000"/>
                    <a:lumOff val="50000"/>
                  </a:schemeClr>
                </a:solidFill>
              </a:rPr>
              <a:t>ComboApp was able to exceed pre-defined goals significantly raising awareness of the app, and reach a 300% uplift in organic downloads.</a:t>
            </a:r>
            <a:endParaRPr lang="en-US" sz="1600" dirty="0">
              <a:solidFill>
                <a:schemeClr val="tx1">
                  <a:lumMod val="50000"/>
                  <a:lumOff val="50000"/>
                </a:schemeClr>
              </a:solidFill>
            </a:endParaRPr>
          </a:p>
        </p:txBody>
      </p:sp>
      <p:sp>
        <p:nvSpPr>
          <p:cNvPr id="20" name="Rectangle 19"/>
          <p:cNvSpPr/>
          <p:nvPr/>
        </p:nvSpPr>
        <p:spPr>
          <a:xfrm>
            <a:off x="6827232" y="3952790"/>
            <a:ext cx="2961537" cy="2123338"/>
          </a:xfrm>
          <a:prstGeom prst="rect">
            <a:avLst/>
          </a:prstGeom>
        </p:spPr>
        <p:txBody>
          <a:bodyPr wrap="square">
            <a:spAutoFit/>
          </a:bodyPr>
          <a:lstStyle/>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Market Research</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Focus Group Studies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Wide Coverage</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Bloggers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Social Media Boost</a:t>
            </a:r>
            <a:endParaRPr lang="en-US" dirty="0">
              <a:solidFill>
                <a:schemeClr val="tx1">
                  <a:lumMod val="50000"/>
                  <a:lumOff val="50000"/>
                </a:schemeClr>
              </a:solidFill>
            </a:endParaRPr>
          </a:p>
        </p:txBody>
      </p: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135189" y="2005288"/>
            <a:ext cx="842474" cy="840116"/>
            <a:chOff x="752475" y="3580697"/>
            <a:chExt cx="1701800" cy="1697037"/>
          </a:xfrm>
          <a:solidFill>
            <a:schemeClr val="accent3"/>
          </a:solidFill>
        </p:grpSpPr>
        <p:sp>
          <p:nvSpPr>
            <p:cNvPr id="42" name="Freeform 14"/>
            <p:cNvSpPr>
              <a:spLocks noEditPoints="1"/>
            </p:cNvSpPr>
            <p:nvPr/>
          </p:nvSpPr>
          <p:spPr bwMode="auto">
            <a:xfrm>
              <a:off x="752475" y="3580697"/>
              <a:ext cx="1701800" cy="1697037"/>
            </a:xfrm>
            <a:custGeom>
              <a:avLst/>
              <a:gdLst>
                <a:gd name="T0" fmla="*/ 240 w 240"/>
                <a:gd name="T1" fmla="*/ 32 h 240"/>
                <a:gd name="T2" fmla="*/ 240 w 240"/>
                <a:gd name="T3" fmla="*/ 0 h 240"/>
                <a:gd name="T4" fmla="*/ 0 w 240"/>
                <a:gd name="T5" fmla="*/ 0 h 240"/>
                <a:gd name="T6" fmla="*/ 0 w 240"/>
                <a:gd name="T7" fmla="*/ 32 h 240"/>
                <a:gd name="T8" fmla="*/ 8 w 240"/>
                <a:gd name="T9" fmla="*/ 32 h 240"/>
                <a:gd name="T10" fmla="*/ 8 w 240"/>
                <a:gd name="T11" fmla="*/ 192 h 240"/>
                <a:gd name="T12" fmla="*/ 4 w 240"/>
                <a:gd name="T13" fmla="*/ 192 h 240"/>
                <a:gd name="T14" fmla="*/ 0 w 240"/>
                <a:gd name="T15" fmla="*/ 196 h 240"/>
                <a:gd name="T16" fmla="*/ 4 w 240"/>
                <a:gd name="T17" fmla="*/ 200 h 240"/>
                <a:gd name="T18" fmla="*/ 8 w 240"/>
                <a:gd name="T19" fmla="*/ 200 h 240"/>
                <a:gd name="T20" fmla="*/ 116 w 240"/>
                <a:gd name="T21" fmla="*/ 200 h 240"/>
                <a:gd name="T22" fmla="*/ 116 w 240"/>
                <a:gd name="T23" fmla="*/ 208 h 240"/>
                <a:gd name="T24" fmla="*/ 116 w 240"/>
                <a:gd name="T25" fmla="*/ 209 h 240"/>
                <a:gd name="T26" fmla="*/ 104 w 240"/>
                <a:gd name="T27" fmla="*/ 224 h 240"/>
                <a:gd name="T28" fmla="*/ 120 w 240"/>
                <a:gd name="T29" fmla="*/ 240 h 240"/>
                <a:gd name="T30" fmla="*/ 136 w 240"/>
                <a:gd name="T31" fmla="*/ 224 h 240"/>
                <a:gd name="T32" fmla="*/ 124 w 240"/>
                <a:gd name="T33" fmla="*/ 209 h 240"/>
                <a:gd name="T34" fmla="*/ 124 w 240"/>
                <a:gd name="T35" fmla="*/ 208 h 240"/>
                <a:gd name="T36" fmla="*/ 124 w 240"/>
                <a:gd name="T37" fmla="*/ 200 h 240"/>
                <a:gd name="T38" fmla="*/ 232 w 240"/>
                <a:gd name="T39" fmla="*/ 200 h 240"/>
                <a:gd name="T40" fmla="*/ 236 w 240"/>
                <a:gd name="T41" fmla="*/ 200 h 240"/>
                <a:gd name="T42" fmla="*/ 240 w 240"/>
                <a:gd name="T43" fmla="*/ 196 h 240"/>
                <a:gd name="T44" fmla="*/ 236 w 240"/>
                <a:gd name="T45" fmla="*/ 192 h 240"/>
                <a:gd name="T46" fmla="*/ 232 w 240"/>
                <a:gd name="T47" fmla="*/ 192 h 240"/>
                <a:gd name="T48" fmla="*/ 232 w 240"/>
                <a:gd name="T49" fmla="*/ 32 h 240"/>
                <a:gd name="T50" fmla="*/ 240 w 240"/>
                <a:gd name="T51" fmla="*/ 32 h 240"/>
                <a:gd name="T52" fmla="*/ 128 w 240"/>
                <a:gd name="T53" fmla="*/ 224 h 240"/>
                <a:gd name="T54" fmla="*/ 120 w 240"/>
                <a:gd name="T55" fmla="*/ 232 h 240"/>
                <a:gd name="T56" fmla="*/ 112 w 240"/>
                <a:gd name="T57" fmla="*/ 224 h 240"/>
                <a:gd name="T58" fmla="*/ 120 w 240"/>
                <a:gd name="T59" fmla="*/ 216 h 240"/>
                <a:gd name="T60" fmla="*/ 128 w 240"/>
                <a:gd name="T61" fmla="*/ 224 h 240"/>
                <a:gd name="T62" fmla="*/ 8 w 240"/>
                <a:gd name="T63" fmla="*/ 8 h 240"/>
                <a:gd name="T64" fmla="*/ 232 w 240"/>
                <a:gd name="T65" fmla="*/ 8 h 240"/>
                <a:gd name="T66" fmla="*/ 232 w 240"/>
                <a:gd name="T67" fmla="*/ 24 h 240"/>
                <a:gd name="T68" fmla="*/ 8 w 240"/>
                <a:gd name="T69" fmla="*/ 24 h 240"/>
                <a:gd name="T70" fmla="*/ 8 w 240"/>
                <a:gd name="T71" fmla="*/ 8 h 240"/>
                <a:gd name="T72" fmla="*/ 224 w 240"/>
                <a:gd name="T73" fmla="*/ 192 h 240"/>
                <a:gd name="T74" fmla="*/ 16 w 240"/>
                <a:gd name="T75" fmla="*/ 192 h 240"/>
                <a:gd name="T76" fmla="*/ 16 w 240"/>
                <a:gd name="T77" fmla="*/ 32 h 240"/>
                <a:gd name="T78" fmla="*/ 224 w 240"/>
                <a:gd name="T79" fmla="*/ 32 h 240"/>
                <a:gd name="T80" fmla="*/ 224 w 240"/>
                <a:gd name="T81" fmla="*/ 19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0" h="240">
                  <a:moveTo>
                    <a:pt x="240" y="32"/>
                  </a:moveTo>
                  <a:cubicBezTo>
                    <a:pt x="240" y="0"/>
                    <a:pt x="240" y="0"/>
                    <a:pt x="240" y="0"/>
                  </a:cubicBezTo>
                  <a:cubicBezTo>
                    <a:pt x="0" y="0"/>
                    <a:pt x="0" y="0"/>
                    <a:pt x="0" y="0"/>
                  </a:cubicBezTo>
                  <a:cubicBezTo>
                    <a:pt x="0" y="32"/>
                    <a:pt x="0" y="32"/>
                    <a:pt x="0" y="32"/>
                  </a:cubicBezTo>
                  <a:cubicBezTo>
                    <a:pt x="8" y="32"/>
                    <a:pt x="8" y="32"/>
                    <a:pt x="8" y="32"/>
                  </a:cubicBezTo>
                  <a:cubicBezTo>
                    <a:pt x="8" y="192"/>
                    <a:pt x="8" y="192"/>
                    <a:pt x="8" y="192"/>
                  </a:cubicBezTo>
                  <a:cubicBezTo>
                    <a:pt x="4" y="192"/>
                    <a:pt x="4" y="192"/>
                    <a:pt x="4" y="192"/>
                  </a:cubicBezTo>
                  <a:cubicBezTo>
                    <a:pt x="2" y="192"/>
                    <a:pt x="0" y="194"/>
                    <a:pt x="0" y="196"/>
                  </a:cubicBezTo>
                  <a:cubicBezTo>
                    <a:pt x="0" y="198"/>
                    <a:pt x="2" y="200"/>
                    <a:pt x="4" y="200"/>
                  </a:cubicBezTo>
                  <a:cubicBezTo>
                    <a:pt x="8" y="200"/>
                    <a:pt x="8" y="200"/>
                    <a:pt x="8" y="200"/>
                  </a:cubicBezTo>
                  <a:cubicBezTo>
                    <a:pt x="116" y="200"/>
                    <a:pt x="116" y="200"/>
                    <a:pt x="116" y="200"/>
                  </a:cubicBezTo>
                  <a:cubicBezTo>
                    <a:pt x="116" y="208"/>
                    <a:pt x="116" y="208"/>
                    <a:pt x="116" y="208"/>
                  </a:cubicBezTo>
                  <a:cubicBezTo>
                    <a:pt x="116" y="208"/>
                    <a:pt x="116" y="208"/>
                    <a:pt x="116" y="209"/>
                  </a:cubicBezTo>
                  <a:cubicBezTo>
                    <a:pt x="109" y="210"/>
                    <a:pt x="104" y="217"/>
                    <a:pt x="104" y="224"/>
                  </a:cubicBezTo>
                  <a:cubicBezTo>
                    <a:pt x="104" y="233"/>
                    <a:pt x="111" y="240"/>
                    <a:pt x="120" y="240"/>
                  </a:cubicBezTo>
                  <a:cubicBezTo>
                    <a:pt x="129" y="240"/>
                    <a:pt x="136" y="233"/>
                    <a:pt x="136" y="224"/>
                  </a:cubicBezTo>
                  <a:cubicBezTo>
                    <a:pt x="136" y="217"/>
                    <a:pt x="131" y="210"/>
                    <a:pt x="124" y="209"/>
                  </a:cubicBezTo>
                  <a:cubicBezTo>
                    <a:pt x="124" y="208"/>
                    <a:pt x="124" y="208"/>
                    <a:pt x="124" y="208"/>
                  </a:cubicBezTo>
                  <a:cubicBezTo>
                    <a:pt x="124" y="200"/>
                    <a:pt x="124" y="200"/>
                    <a:pt x="124" y="200"/>
                  </a:cubicBezTo>
                  <a:cubicBezTo>
                    <a:pt x="232" y="200"/>
                    <a:pt x="232" y="200"/>
                    <a:pt x="232" y="200"/>
                  </a:cubicBezTo>
                  <a:cubicBezTo>
                    <a:pt x="236" y="200"/>
                    <a:pt x="236" y="200"/>
                    <a:pt x="236" y="200"/>
                  </a:cubicBezTo>
                  <a:cubicBezTo>
                    <a:pt x="238" y="200"/>
                    <a:pt x="240" y="198"/>
                    <a:pt x="240" y="196"/>
                  </a:cubicBezTo>
                  <a:cubicBezTo>
                    <a:pt x="240" y="194"/>
                    <a:pt x="238" y="192"/>
                    <a:pt x="236" y="192"/>
                  </a:cubicBezTo>
                  <a:cubicBezTo>
                    <a:pt x="232" y="192"/>
                    <a:pt x="232" y="192"/>
                    <a:pt x="232" y="192"/>
                  </a:cubicBezTo>
                  <a:cubicBezTo>
                    <a:pt x="232" y="32"/>
                    <a:pt x="232" y="32"/>
                    <a:pt x="232" y="32"/>
                  </a:cubicBezTo>
                  <a:lnTo>
                    <a:pt x="240" y="32"/>
                  </a:lnTo>
                  <a:close/>
                  <a:moveTo>
                    <a:pt x="128" y="224"/>
                  </a:moveTo>
                  <a:cubicBezTo>
                    <a:pt x="128" y="228"/>
                    <a:pt x="124" y="232"/>
                    <a:pt x="120" y="232"/>
                  </a:cubicBezTo>
                  <a:cubicBezTo>
                    <a:pt x="116" y="232"/>
                    <a:pt x="112" y="228"/>
                    <a:pt x="112" y="224"/>
                  </a:cubicBezTo>
                  <a:cubicBezTo>
                    <a:pt x="112" y="220"/>
                    <a:pt x="116" y="216"/>
                    <a:pt x="120" y="216"/>
                  </a:cubicBezTo>
                  <a:cubicBezTo>
                    <a:pt x="124" y="216"/>
                    <a:pt x="128" y="220"/>
                    <a:pt x="128" y="224"/>
                  </a:cubicBezTo>
                  <a:close/>
                  <a:moveTo>
                    <a:pt x="8" y="8"/>
                  </a:moveTo>
                  <a:cubicBezTo>
                    <a:pt x="232" y="8"/>
                    <a:pt x="232" y="8"/>
                    <a:pt x="232" y="8"/>
                  </a:cubicBezTo>
                  <a:cubicBezTo>
                    <a:pt x="232" y="24"/>
                    <a:pt x="232" y="24"/>
                    <a:pt x="232" y="24"/>
                  </a:cubicBezTo>
                  <a:cubicBezTo>
                    <a:pt x="8" y="24"/>
                    <a:pt x="8" y="24"/>
                    <a:pt x="8" y="24"/>
                  </a:cubicBezTo>
                  <a:lnTo>
                    <a:pt x="8" y="8"/>
                  </a:lnTo>
                  <a:close/>
                  <a:moveTo>
                    <a:pt x="224" y="192"/>
                  </a:moveTo>
                  <a:cubicBezTo>
                    <a:pt x="16" y="192"/>
                    <a:pt x="16" y="192"/>
                    <a:pt x="16" y="192"/>
                  </a:cubicBezTo>
                  <a:cubicBezTo>
                    <a:pt x="16" y="32"/>
                    <a:pt x="16" y="32"/>
                    <a:pt x="16" y="32"/>
                  </a:cubicBezTo>
                  <a:cubicBezTo>
                    <a:pt x="224" y="32"/>
                    <a:pt x="224" y="32"/>
                    <a:pt x="224" y="32"/>
                  </a:cubicBezTo>
                  <a:lnTo>
                    <a:pt x="224" y="192"/>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accent2"/>
                </a:solidFill>
              </a:endParaRPr>
            </a:p>
          </p:txBody>
        </p:sp>
        <p:sp>
          <p:nvSpPr>
            <p:cNvPr id="44" name="Freeform 15"/>
            <p:cNvSpPr>
              <a:spLocks/>
            </p:cNvSpPr>
            <p:nvPr/>
          </p:nvSpPr>
          <p:spPr bwMode="auto">
            <a:xfrm>
              <a:off x="1744663" y="4712584"/>
              <a:ext cx="57150" cy="141287"/>
            </a:xfrm>
            <a:custGeom>
              <a:avLst/>
              <a:gdLst>
                <a:gd name="T0" fmla="*/ 4 w 8"/>
                <a:gd name="T1" fmla="*/ 20 h 20"/>
                <a:gd name="T2" fmla="*/ 8 w 8"/>
                <a:gd name="T3" fmla="*/ 16 h 20"/>
                <a:gd name="T4" fmla="*/ 8 w 8"/>
                <a:gd name="T5" fmla="*/ 4 h 20"/>
                <a:gd name="T6" fmla="*/ 4 w 8"/>
                <a:gd name="T7" fmla="*/ 0 h 20"/>
                <a:gd name="T8" fmla="*/ 0 w 8"/>
                <a:gd name="T9" fmla="*/ 4 h 20"/>
                <a:gd name="T10" fmla="*/ 0 w 8"/>
                <a:gd name="T11" fmla="*/ 16 h 20"/>
                <a:gd name="T12" fmla="*/ 4 w 8"/>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4" y="20"/>
                  </a:moveTo>
                  <a:cubicBezTo>
                    <a:pt x="6" y="20"/>
                    <a:pt x="8" y="18"/>
                    <a:pt x="8" y="16"/>
                  </a:cubicBezTo>
                  <a:cubicBezTo>
                    <a:pt x="8" y="4"/>
                    <a:pt x="8" y="4"/>
                    <a:pt x="8" y="4"/>
                  </a:cubicBezTo>
                  <a:cubicBezTo>
                    <a:pt x="8" y="2"/>
                    <a:pt x="6" y="0"/>
                    <a:pt x="4" y="0"/>
                  </a:cubicBezTo>
                  <a:cubicBezTo>
                    <a:pt x="2" y="0"/>
                    <a:pt x="0" y="2"/>
                    <a:pt x="0" y="4"/>
                  </a:cubicBezTo>
                  <a:cubicBezTo>
                    <a:pt x="0" y="16"/>
                    <a:pt x="0" y="16"/>
                    <a:pt x="0" y="16"/>
                  </a:cubicBezTo>
                  <a:cubicBezTo>
                    <a:pt x="0" y="18"/>
                    <a:pt x="2" y="20"/>
                    <a:pt x="4"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6"/>
            <p:cNvSpPr>
              <a:spLocks/>
            </p:cNvSpPr>
            <p:nvPr/>
          </p:nvSpPr>
          <p:spPr bwMode="auto">
            <a:xfrm>
              <a:off x="1858963" y="4598284"/>
              <a:ext cx="57150" cy="255587"/>
            </a:xfrm>
            <a:custGeom>
              <a:avLst/>
              <a:gdLst>
                <a:gd name="T0" fmla="*/ 4 w 8"/>
                <a:gd name="T1" fmla="*/ 0 h 36"/>
                <a:gd name="T2" fmla="*/ 0 w 8"/>
                <a:gd name="T3" fmla="*/ 4 h 36"/>
                <a:gd name="T4" fmla="*/ 0 w 8"/>
                <a:gd name="T5" fmla="*/ 32 h 36"/>
                <a:gd name="T6" fmla="*/ 4 w 8"/>
                <a:gd name="T7" fmla="*/ 36 h 36"/>
                <a:gd name="T8" fmla="*/ 8 w 8"/>
                <a:gd name="T9" fmla="*/ 32 h 36"/>
                <a:gd name="T10" fmla="*/ 8 w 8"/>
                <a:gd name="T11" fmla="*/ 4 h 36"/>
                <a:gd name="T12" fmla="*/ 4 w 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 h="36">
                  <a:moveTo>
                    <a:pt x="4" y="0"/>
                  </a:moveTo>
                  <a:cubicBezTo>
                    <a:pt x="2" y="0"/>
                    <a:pt x="0" y="2"/>
                    <a:pt x="0" y="4"/>
                  </a:cubicBezTo>
                  <a:cubicBezTo>
                    <a:pt x="0" y="32"/>
                    <a:pt x="0" y="32"/>
                    <a:pt x="0" y="32"/>
                  </a:cubicBezTo>
                  <a:cubicBezTo>
                    <a:pt x="0" y="34"/>
                    <a:pt x="2" y="36"/>
                    <a:pt x="4" y="36"/>
                  </a:cubicBezTo>
                  <a:cubicBezTo>
                    <a:pt x="6" y="36"/>
                    <a:pt x="8" y="34"/>
                    <a:pt x="8" y="3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7"/>
            <p:cNvSpPr>
              <a:spLocks/>
            </p:cNvSpPr>
            <p:nvPr/>
          </p:nvSpPr>
          <p:spPr bwMode="auto">
            <a:xfrm>
              <a:off x="1971675" y="4655434"/>
              <a:ext cx="57150" cy="198437"/>
            </a:xfrm>
            <a:custGeom>
              <a:avLst/>
              <a:gdLst>
                <a:gd name="T0" fmla="*/ 4 w 8"/>
                <a:gd name="T1" fmla="*/ 0 h 28"/>
                <a:gd name="T2" fmla="*/ 0 w 8"/>
                <a:gd name="T3" fmla="*/ 4 h 28"/>
                <a:gd name="T4" fmla="*/ 0 w 8"/>
                <a:gd name="T5" fmla="*/ 24 h 28"/>
                <a:gd name="T6" fmla="*/ 4 w 8"/>
                <a:gd name="T7" fmla="*/ 28 h 28"/>
                <a:gd name="T8" fmla="*/ 8 w 8"/>
                <a:gd name="T9" fmla="*/ 24 h 28"/>
                <a:gd name="T10" fmla="*/ 8 w 8"/>
                <a:gd name="T11" fmla="*/ 4 h 28"/>
                <a:gd name="T12" fmla="*/ 4 w 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0"/>
                  </a:moveTo>
                  <a:cubicBezTo>
                    <a:pt x="2" y="0"/>
                    <a:pt x="0" y="2"/>
                    <a:pt x="0" y="4"/>
                  </a:cubicBezTo>
                  <a:cubicBezTo>
                    <a:pt x="0" y="24"/>
                    <a:pt x="0" y="24"/>
                    <a:pt x="0" y="24"/>
                  </a:cubicBezTo>
                  <a:cubicBezTo>
                    <a:pt x="0" y="26"/>
                    <a:pt x="2" y="28"/>
                    <a:pt x="4" y="28"/>
                  </a:cubicBezTo>
                  <a:cubicBezTo>
                    <a:pt x="6" y="28"/>
                    <a:pt x="8" y="26"/>
                    <a:pt x="8" y="24"/>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8"/>
            <p:cNvSpPr>
              <a:spLocks/>
            </p:cNvSpPr>
            <p:nvPr/>
          </p:nvSpPr>
          <p:spPr bwMode="auto">
            <a:xfrm>
              <a:off x="2085975" y="4456997"/>
              <a:ext cx="55563" cy="396875"/>
            </a:xfrm>
            <a:custGeom>
              <a:avLst/>
              <a:gdLst>
                <a:gd name="T0" fmla="*/ 4 w 8"/>
                <a:gd name="T1" fmla="*/ 0 h 56"/>
                <a:gd name="T2" fmla="*/ 0 w 8"/>
                <a:gd name="T3" fmla="*/ 4 h 56"/>
                <a:gd name="T4" fmla="*/ 0 w 8"/>
                <a:gd name="T5" fmla="*/ 52 h 56"/>
                <a:gd name="T6" fmla="*/ 4 w 8"/>
                <a:gd name="T7" fmla="*/ 56 h 56"/>
                <a:gd name="T8" fmla="*/ 8 w 8"/>
                <a:gd name="T9" fmla="*/ 52 h 56"/>
                <a:gd name="T10" fmla="*/ 8 w 8"/>
                <a:gd name="T11" fmla="*/ 4 h 56"/>
                <a:gd name="T12" fmla="*/ 4 w 8"/>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8" h="56">
                  <a:moveTo>
                    <a:pt x="4" y="0"/>
                  </a:moveTo>
                  <a:cubicBezTo>
                    <a:pt x="2" y="0"/>
                    <a:pt x="0" y="2"/>
                    <a:pt x="0" y="4"/>
                  </a:cubicBezTo>
                  <a:cubicBezTo>
                    <a:pt x="0" y="52"/>
                    <a:pt x="0" y="52"/>
                    <a:pt x="0" y="52"/>
                  </a:cubicBezTo>
                  <a:cubicBezTo>
                    <a:pt x="0" y="54"/>
                    <a:pt x="2" y="56"/>
                    <a:pt x="4" y="56"/>
                  </a:cubicBezTo>
                  <a:cubicBezTo>
                    <a:pt x="6" y="56"/>
                    <a:pt x="8" y="54"/>
                    <a:pt x="8" y="5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19"/>
            <p:cNvSpPr>
              <a:spLocks/>
            </p:cNvSpPr>
            <p:nvPr/>
          </p:nvSpPr>
          <p:spPr bwMode="auto">
            <a:xfrm>
              <a:off x="2198688" y="4571297"/>
              <a:ext cx="57150" cy="282575"/>
            </a:xfrm>
            <a:custGeom>
              <a:avLst/>
              <a:gdLst>
                <a:gd name="T0" fmla="*/ 4 w 8"/>
                <a:gd name="T1" fmla="*/ 0 h 40"/>
                <a:gd name="T2" fmla="*/ 0 w 8"/>
                <a:gd name="T3" fmla="*/ 4 h 40"/>
                <a:gd name="T4" fmla="*/ 0 w 8"/>
                <a:gd name="T5" fmla="*/ 36 h 40"/>
                <a:gd name="T6" fmla="*/ 4 w 8"/>
                <a:gd name="T7" fmla="*/ 40 h 40"/>
                <a:gd name="T8" fmla="*/ 8 w 8"/>
                <a:gd name="T9" fmla="*/ 36 h 40"/>
                <a:gd name="T10" fmla="*/ 8 w 8"/>
                <a:gd name="T11" fmla="*/ 4 h 40"/>
                <a:gd name="T12" fmla="*/ 4 w 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0"/>
                  </a:moveTo>
                  <a:cubicBezTo>
                    <a:pt x="2" y="0"/>
                    <a:pt x="0" y="2"/>
                    <a:pt x="0" y="4"/>
                  </a:cubicBezTo>
                  <a:cubicBezTo>
                    <a:pt x="0" y="36"/>
                    <a:pt x="0" y="36"/>
                    <a:pt x="0" y="36"/>
                  </a:cubicBezTo>
                  <a:cubicBezTo>
                    <a:pt x="0" y="38"/>
                    <a:pt x="2" y="40"/>
                    <a:pt x="4" y="40"/>
                  </a:cubicBezTo>
                  <a:cubicBezTo>
                    <a:pt x="6" y="40"/>
                    <a:pt x="8" y="38"/>
                    <a:pt x="8" y="36"/>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0"/>
            <p:cNvSpPr>
              <a:spLocks/>
            </p:cNvSpPr>
            <p:nvPr/>
          </p:nvSpPr>
          <p:spPr bwMode="auto">
            <a:xfrm>
              <a:off x="1008063" y="4655434"/>
              <a:ext cx="339725" cy="57150"/>
            </a:xfrm>
            <a:custGeom>
              <a:avLst/>
              <a:gdLst>
                <a:gd name="T0" fmla="*/ 4 w 48"/>
                <a:gd name="T1" fmla="*/ 8 h 8"/>
                <a:gd name="T2" fmla="*/ 44 w 48"/>
                <a:gd name="T3" fmla="*/ 8 h 8"/>
                <a:gd name="T4" fmla="*/ 48 w 48"/>
                <a:gd name="T5" fmla="*/ 4 h 8"/>
                <a:gd name="T6" fmla="*/ 44 w 48"/>
                <a:gd name="T7" fmla="*/ 0 h 8"/>
                <a:gd name="T8" fmla="*/ 4 w 48"/>
                <a:gd name="T9" fmla="*/ 0 h 8"/>
                <a:gd name="T10" fmla="*/ 0 w 48"/>
                <a:gd name="T11" fmla="*/ 4 h 8"/>
                <a:gd name="T12" fmla="*/ 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 y="8"/>
                  </a:moveTo>
                  <a:cubicBezTo>
                    <a:pt x="44" y="8"/>
                    <a:pt x="44" y="8"/>
                    <a:pt x="44" y="8"/>
                  </a:cubicBezTo>
                  <a:cubicBezTo>
                    <a:pt x="46" y="8"/>
                    <a:pt x="48" y="6"/>
                    <a:pt x="48" y="4"/>
                  </a:cubicBezTo>
                  <a:cubicBezTo>
                    <a:pt x="48" y="2"/>
                    <a:pt x="46" y="0"/>
                    <a:pt x="44"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
            <p:cNvSpPr>
              <a:spLocks/>
            </p:cNvSpPr>
            <p:nvPr/>
          </p:nvSpPr>
          <p:spPr bwMode="auto">
            <a:xfrm>
              <a:off x="1008063" y="4768147"/>
              <a:ext cx="482600" cy="57150"/>
            </a:xfrm>
            <a:custGeom>
              <a:avLst/>
              <a:gdLst>
                <a:gd name="T0" fmla="*/ 64 w 68"/>
                <a:gd name="T1" fmla="*/ 0 h 8"/>
                <a:gd name="T2" fmla="*/ 4 w 68"/>
                <a:gd name="T3" fmla="*/ 0 h 8"/>
                <a:gd name="T4" fmla="*/ 0 w 68"/>
                <a:gd name="T5" fmla="*/ 4 h 8"/>
                <a:gd name="T6" fmla="*/ 4 w 68"/>
                <a:gd name="T7" fmla="*/ 8 h 8"/>
                <a:gd name="T8" fmla="*/ 64 w 68"/>
                <a:gd name="T9" fmla="*/ 8 h 8"/>
                <a:gd name="T10" fmla="*/ 68 w 68"/>
                <a:gd name="T11" fmla="*/ 4 h 8"/>
                <a:gd name="T12" fmla="*/ 64 w 6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0"/>
                  </a:moveTo>
                  <a:cubicBezTo>
                    <a:pt x="4" y="0"/>
                    <a:pt x="4" y="0"/>
                    <a:pt x="4" y="0"/>
                  </a:cubicBezTo>
                  <a:cubicBezTo>
                    <a:pt x="2" y="0"/>
                    <a:pt x="0" y="2"/>
                    <a:pt x="0" y="4"/>
                  </a:cubicBezTo>
                  <a:cubicBezTo>
                    <a:pt x="0" y="6"/>
                    <a:pt x="2" y="8"/>
                    <a:pt x="4" y="8"/>
                  </a:cubicBezTo>
                  <a:cubicBezTo>
                    <a:pt x="64" y="8"/>
                    <a:pt x="64" y="8"/>
                    <a:pt x="64" y="8"/>
                  </a:cubicBezTo>
                  <a:cubicBezTo>
                    <a:pt x="66" y="8"/>
                    <a:pt x="68" y="6"/>
                    <a:pt x="68" y="4"/>
                  </a:cubicBezTo>
                  <a:cubicBezTo>
                    <a:pt x="68" y="2"/>
                    <a:pt x="66" y="0"/>
                    <a:pt x="6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2"/>
            <p:cNvSpPr>
              <a:spLocks noEditPoints="1"/>
            </p:cNvSpPr>
            <p:nvPr/>
          </p:nvSpPr>
          <p:spPr bwMode="auto">
            <a:xfrm>
              <a:off x="979488" y="3891847"/>
              <a:ext cx="652463" cy="650875"/>
            </a:xfrm>
            <a:custGeom>
              <a:avLst/>
              <a:gdLst>
                <a:gd name="T0" fmla="*/ 76 w 92"/>
                <a:gd name="T1" fmla="*/ 81 h 92"/>
                <a:gd name="T2" fmla="*/ 77 w 92"/>
                <a:gd name="T3" fmla="*/ 80 h 92"/>
                <a:gd name="T4" fmla="*/ 92 w 92"/>
                <a:gd name="T5" fmla="*/ 50 h 92"/>
                <a:gd name="T6" fmla="*/ 92 w 92"/>
                <a:gd name="T7" fmla="*/ 47 h 92"/>
                <a:gd name="T8" fmla="*/ 92 w 92"/>
                <a:gd name="T9" fmla="*/ 45 h 92"/>
                <a:gd name="T10" fmla="*/ 92 w 92"/>
                <a:gd name="T11" fmla="*/ 40 h 92"/>
                <a:gd name="T12" fmla="*/ 91 w 92"/>
                <a:gd name="T13" fmla="*/ 35 h 92"/>
                <a:gd name="T14" fmla="*/ 89 w 92"/>
                <a:gd name="T15" fmla="*/ 30 h 92"/>
                <a:gd name="T16" fmla="*/ 87 w 92"/>
                <a:gd name="T17" fmla="*/ 26 h 92"/>
                <a:gd name="T18" fmla="*/ 85 w 92"/>
                <a:gd name="T19" fmla="*/ 22 h 92"/>
                <a:gd name="T20" fmla="*/ 83 w 92"/>
                <a:gd name="T21" fmla="*/ 19 h 92"/>
                <a:gd name="T22" fmla="*/ 81 w 92"/>
                <a:gd name="T23" fmla="*/ 17 h 92"/>
                <a:gd name="T24" fmla="*/ 75 w 92"/>
                <a:gd name="T25" fmla="*/ 11 h 92"/>
                <a:gd name="T26" fmla="*/ 73 w 92"/>
                <a:gd name="T27" fmla="*/ 9 h 92"/>
                <a:gd name="T28" fmla="*/ 70 w 92"/>
                <a:gd name="T29" fmla="*/ 7 h 92"/>
                <a:gd name="T30" fmla="*/ 66 w 92"/>
                <a:gd name="T31" fmla="*/ 5 h 92"/>
                <a:gd name="T32" fmla="*/ 62 w 92"/>
                <a:gd name="T33" fmla="*/ 3 h 92"/>
                <a:gd name="T34" fmla="*/ 57 w 92"/>
                <a:gd name="T35" fmla="*/ 2 h 92"/>
                <a:gd name="T36" fmla="*/ 53 w 92"/>
                <a:gd name="T37" fmla="*/ 1 h 92"/>
                <a:gd name="T38" fmla="*/ 48 w 92"/>
                <a:gd name="T39" fmla="*/ 0 h 92"/>
                <a:gd name="T40" fmla="*/ 45 w 92"/>
                <a:gd name="T41" fmla="*/ 0 h 92"/>
                <a:gd name="T42" fmla="*/ 42 w 92"/>
                <a:gd name="T43" fmla="*/ 0 h 92"/>
                <a:gd name="T44" fmla="*/ 0 w 92"/>
                <a:gd name="T45" fmla="*/ 46 h 92"/>
                <a:gd name="T46" fmla="*/ 74 w 92"/>
                <a:gd name="T47" fmla="*/ 72 h 92"/>
                <a:gd name="T48" fmla="*/ 83 w 92"/>
                <a:gd name="T49" fmla="*/ 52 h 92"/>
                <a:gd name="T50" fmla="*/ 49 w 92"/>
                <a:gd name="T51" fmla="*/ 8 h 92"/>
                <a:gd name="T52" fmla="*/ 53 w 92"/>
                <a:gd name="T53" fmla="*/ 9 h 92"/>
                <a:gd name="T54" fmla="*/ 57 w 92"/>
                <a:gd name="T55" fmla="*/ 10 h 92"/>
                <a:gd name="T56" fmla="*/ 82 w 92"/>
                <a:gd name="T57" fmla="*/ 35 h 92"/>
                <a:gd name="T58" fmla="*/ 83 w 92"/>
                <a:gd name="T59" fmla="*/ 38 h 92"/>
                <a:gd name="T60" fmla="*/ 84 w 92"/>
                <a:gd name="T61" fmla="*/ 42 h 92"/>
                <a:gd name="T62" fmla="*/ 84 w 92"/>
                <a:gd name="T63" fmla="*/ 44 h 92"/>
                <a:gd name="T64" fmla="*/ 48 w 92"/>
                <a:gd name="T65" fmla="*/ 8 h 92"/>
                <a:gd name="T66" fmla="*/ 40 w 92"/>
                <a:gd name="T67" fmla="*/ 9 h 92"/>
                <a:gd name="T68" fmla="*/ 40 w 92"/>
                <a:gd name="T69" fmla="*/ 48 h 92"/>
                <a:gd name="T70" fmla="*/ 40 w 92"/>
                <a:gd name="T71" fmla="*/ 52 h 92"/>
                <a:gd name="T72" fmla="*/ 68 w 92"/>
                <a:gd name="T73" fmla="*/ 77 h 92"/>
                <a:gd name="T74" fmla="*/ 8 w 92"/>
                <a:gd name="T75"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92">
                  <a:moveTo>
                    <a:pt x="46" y="92"/>
                  </a:moveTo>
                  <a:cubicBezTo>
                    <a:pt x="58" y="92"/>
                    <a:pt x="68" y="88"/>
                    <a:pt x="76" y="81"/>
                  </a:cubicBezTo>
                  <a:cubicBezTo>
                    <a:pt x="76" y="81"/>
                    <a:pt x="76" y="81"/>
                    <a:pt x="76" y="80"/>
                  </a:cubicBezTo>
                  <a:cubicBezTo>
                    <a:pt x="77" y="80"/>
                    <a:pt x="77" y="80"/>
                    <a:pt x="77" y="80"/>
                  </a:cubicBezTo>
                  <a:cubicBezTo>
                    <a:pt x="85" y="73"/>
                    <a:pt x="91" y="62"/>
                    <a:pt x="92" y="50"/>
                  </a:cubicBezTo>
                  <a:cubicBezTo>
                    <a:pt x="92" y="50"/>
                    <a:pt x="92" y="50"/>
                    <a:pt x="92" y="50"/>
                  </a:cubicBezTo>
                  <a:cubicBezTo>
                    <a:pt x="92" y="48"/>
                    <a:pt x="92" y="48"/>
                    <a:pt x="92" y="48"/>
                  </a:cubicBezTo>
                  <a:cubicBezTo>
                    <a:pt x="92" y="48"/>
                    <a:pt x="92" y="47"/>
                    <a:pt x="92" y="47"/>
                  </a:cubicBezTo>
                  <a:cubicBezTo>
                    <a:pt x="92" y="47"/>
                    <a:pt x="92" y="46"/>
                    <a:pt x="92" y="46"/>
                  </a:cubicBezTo>
                  <a:cubicBezTo>
                    <a:pt x="92" y="46"/>
                    <a:pt x="92" y="45"/>
                    <a:pt x="92" y="45"/>
                  </a:cubicBezTo>
                  <a:cubicBezTo>
                    <a:pt x="92" y="44"/>
                    <a:pt x="92" y="43"/>
                    <a:pt x="92" y="42"/>
                  </a:cubicBezTo>
                  <a:cubicBezTo>
                    <a:pt x="92" y="41"/>
                    <a:pt x="92" y="41"/>
                    <a:pt x="92" y="40"/>
                  </a:cubicBezTo>
                  <a:cubicBezTo>
                    <a:pt x="91" y="39"/>
                    <a:pt x="91" y="38"/>
                    <a:pt x="91" y="38"/>
                  </a:cubicBezTo>
                  <a:cubicBezTo>
                    <a:pt x="91" y="37"/>
                    <a:pt x="91" y="36"/>
                    <a:pt x="91" y="35"/>
                  </a:cubicBezTo>
                  <a:cubicBezTo>
                    <a:pt x="90" y="34"/>
                    <a:pt x="90" y="34"/>
                    <a:pt x="90" y="33"/>
                  </a:cubicBezTo>
                  <a:cubicBezTo>
                    <a:pt x="90" y="32"/>
                    <a:pt x="90" y="31"/>
                    <a:pt x="89" y="30"/>
                  </a:cubicBezTo>
                  <a:cubicBezTo>
                    <a:pt x="89" y="30"/>
                    <a:pt x="89" y="29"/>
                    <a:pt x="89" y="29"/>
                  </a:cubicBezTo>
                  <a:cubicBezTo>
                    <a:pt x="88" y="28"/>
                    <a:pt x="88" y="27"/>
                    <a:pt x="87" y="26"/>
                  </a:cubicBezTo>
                  <a:cubicBezTo>
                    <a:pt x="87" y="26"/>
                    <a:pt x="87" y="25"/>
                    <a:pt x="87" y="25"/>
                  </a:cubicBezTo>
                  <a:cubicBezTo>
                    <a:pt x="86" y="24"/>
                    <a:pt x="86" y="23"/>
                    <a:pt x="85" y="22"/>
                  </a:cubicBezTo>
                  <a:cubicBezTo>
                    <a:pt x="85" y="22"/>
                    <a:pt x="85" y="21"/>
                    <a:pt x="84" y="21"/>
                  </a:cubicBezTo>
                  <a:cubicBezTo>
                    <a:pt x="84" y="20"/>
                    <a:pt x="84" y="20"/>
                    <a:pt x="83" y="19"/>
                  </a:cubicBezTo>
                  <a:cubicBezTo>
                    <a:pt x="83" y="18"/>
                    <a:pt x="82" y="17"/>
                    <a:pt x="81" y="17"/>
                  </a:cubicBezTo>
                  <a:cubicBezTo>
                    <a:pt x="81" y="17"/>
                    <a:pt x="81" y="17"/>
                    <a:pt x="81" y="17"/>
                  </a:cubicBezTo>
                  <a:cubicBezTo>
                    <a:pt x="81" y="16"/>
                    <a:pt x="80" y="15"/>
                    <a:pt x="79" y="13"/>
                  </a:cubicBezTo>
                  <a:cubicBezTo>
                    <a:pt x="78" y="12"/>
                    <a:pt x="76" y="12"/>
                    <a:pt x="75" y="11"/>
                  </a:cubicBezTo>
                  <a:cubicBezTo>
                    <a:pt x="75" y="11"/>
                    <a:pt x="75" y="11"/>
                    <a:pt x="75" y="11"/>
                  </a:cubicBezTo>
                  <a:cubicBezTo>
                    <a:pt x="75" y="10"/>
                    <a:pt x="74" y="9"/>
                    <a:pt x="73" y="9"/>
                  </a:cubicBezTo>
                  <a:cubicBezTo>
                    <a:pt x="73" y="9"/>
                    <a:pt x="72" y="8"/>
                    <a:pt x="71" y="8"/>
                  </a:cubicBezTo>
                  <a:cubicBezTo>
                    <a:pt x="71" y="7"/>
                    <a:pt x="70" y="7"/>
                    <a:pt x="70" y="7"/>
                  </a:cubicBezTo>
                  <a:cubicBezTo>
                    <a:pt x="69" y="6"/>
                    <a:pt x="68" y="6"/>
                    <a:pt x="67" y="5"/>
                  </a:cubicBezTo>
                  <a:cubicBezTo>
                    <a:pt x="67" y="5"/>
                    <a:pt x="66" y="5"/>
                    <a:pt x="66" y="5"/>
                  </a:cubicBezTo>
                  <a:cubicBezTo>
                    <a:pt x="65" y="4"/>
                    <a:pt x="64" y="4"/>
                    <a:pt x="63" y="3"/>
                  </a:cubicBezTo>
                  <a:cubicBezTo>
                    <a:pt x="63" y="3"/>
                    <a:pt x="62" y="3"/>
                    <a:pt x="62" y="3"/>
                  </a:cubicBezTo>
                  <a:cubicBezTo>
                    <a:pt x="61" y="2"/>
                    <a:pt x="60" y="2"/>
                    <a:pt x="58" y="2"/>
                  </a:cubicBezTo>
                  <a:cubicBezTo>
                    <a:pt x="58" y="2"/>
                    <a:pt x="58" y="2"/>
                    <a:pt x="57" y="2"/>
                  </a:cubicBezTo>
                  <a:cubicBezTo>
                    <a:pt x="56" y="1"/>
                    <a:pt x="55" y="1"/>
                    <a:pt x="54" y="1"/>
                  </a:cubicBezTo>
                  <a:cubicBezTo>
                    <a:pt x="53" y="1"/>
                    <a:pt x="53" y="1"/>
                    <a:pt x="53" y="1"/>
                  </a:cubicBezTo>
                  <a:cubicBezTo>
                    <a:pt x="52" y="0"/>
                    <a:pt x="51" y="0"/>
                    <a:pt x="49" y="0"/>
                  </a:cubicBezTo>
                  <a:cubicBezTo>
                    <a:pt x="49" y="0"/>
                    <a:pt x="48" y="0"/>
                    <a:pt x="48" y="0"/>
                  </a:cubicBezTo>
                  <a:cubicBezTo>
                    <a:pt x="47" y="0"/>
                    <a:pt x="47" y="0"/>
                    <a:pt x="46" y="0"/>
                  </a:cubicBezTo>
                  <a:cubicBezTo>
                    <a:pt x="46" y="0"/>
                    <a:pt x="45" y="0"/>
                    <a:pt x="45" y="0"/>
                  </a:cubicBezTo>
                  <a:cubicBezTo>
                    <a:pt x="45" y="0"/>
                    <a:pt x="44" y="0"/>
                    <a:pt x="44" y="0"/>
                  </a:cubicBezTo>
                  <a:cubicBezTo>
                    <a:pt x="42" y="0"/>
                    <a:pt x="42" y="0"/>
                    <a:pt x="42" y="0"/>
                  </a:cubicBezTo>
                  <a:cubicBezTo>
                    <a:pt x="42" y="0"/>
                    <a:pt x="42" y="0"/>
                    <a:pt x="42" y="0"/>
                  </a:cubicBezTo>
                  <a:cubicBezTo>
                    <a:pt x="19" y="2"/>
                    <a:pt x="0" y="22"/>
                    <a:pt x="0" y="46"/>
                  </a:cubicBezTo>
                  <a:cubicBezTo>
                    <a:pt x="0" y="71"/>
                    <a:pt x="21" y="92"/>
                    <a:pt x="46" y="92"/>
                  </a:cubicBezTo>
                  <a:close/>
                  <a:moveTo>
                    <a:pt x="74" y="72"/>
                  </a:moveTo>
                  <a:cubicBezTo>
                    <a:pt x="54" y="52"/>
                    <a:pt x="54" y="52"/>
                    <a:pt x="54" y="52"/>
                  </a:cubicBezTo>
                  <a:cubicBezTo>
                    <a:pt x="83" y="52"/>
                    <a:pt x="83" y="52"/>
                    <a:pt x="83" y="52"/>
                  </a:cubicBezTo>
                  <a:cubicBezTo>
                    <a:pt x="82" y="60"/>
                    <a:pt x="79" y="67"/>
                    <a:pt x="74" y="72"/>
                  </a:cubicBezTo>
                  <a:close/>
                  <a:moveTo>
                    <a:pt x="49" y="8"/>
                  </a:moveTo>
                  <a:cubicBezTo>
                    <a:pt x="50" y="8"/>
                    <a:pt x="50" y="8"/>
                    <a:pt x="50" y="8"/>
                  </a:cubicBezTo>
                  <a:cubicBezTo>
                    <a:pt x="51" y="8"/>
                    <a:pt x="52" y="9"/>
                    <a:pt x="53" y="9"/>
                  </a:cubicBezTo>
                  <a:cubicBezTo>
                    <a:pt x="53" y="9"/>
                    <a:pt x="54" y="9"/>
                    <a:pt x="54" y="9"/>
                  </a:cubicBezTo>
                  <a:cubicBezTo>
                    <a:pt x="55" y="9"/>
                    <a:pt x="56" y="9"/>
                    <a:pt x="57" y="10"/>
                  </a:cubicBezTo>
                  <a:cubicBezTo>
                    <a:pt x="57" y="10"/>
                    <a:pt x="57" y="10"/>
                    <a:pt x="57" y="10"/>
                  </a:cubicBezTo>
                  <a:cubicBezTo>
                    <a:pt x="69" y="13"/>
                    <a:pt x="79" y="23"/>
                    <a:pt x="82" y="35"/>
                  </a:cubicBezTo>
                  <a:cubicBezTo>
                    <a:pt x="82" y="35"/>
                    <a:pt x="82" y="35"/>
                    <a:pt x="82" y="35"/>
                  </a:cubicBezTo>
                  <a:cubicBezTo>
                    <a:pt x="83" y="36"/>
                    <a:pt x="83" y="37"/>
                    <a:pt x="83" y="38"/>
                  </a:cubicBezTo>
                  <a:cubicBezTo>
                    <a:pt x="83" y="38"/>
                    <a:pt x="83" y="39"/>
                    <a:pt x="83" y="39"/>
                  </a:cubicBezTo>
                  <a:cubicBezTo>
                    <a:pt x="83" y="40"/>
                    <a:pt x="84" y="41"/>
                    <a:pt x="84" y="42"/>
                  </a:cubicBezTo>
                  <a:cubicBezTo>
                    <a:pt x="84" y="42"/>
                    <a:pt x="84" y="42"/>
                    <a:pt x="84" y="43"/>
                  </a:cubicBezTo>
                  <a:cubicBezTo>
                    <a:pt x="84" y="43"/>
                    <a:pt x="84" y="44"/>
                    <a:pt x="84" y="44"/>
                  </a:cubicBezTo>
                  <a:cubicBezTo>
                    <a:pt x="48" y="44"/>
                    <a:pt x="48" y="44"/>
                    <a:pt x="48" y="44"/>
                  </a:cubicBezTo>
                  <a:cubicBezTo>
                    <a:pt x="48" y="8"/>
                    <a:pt x="48" y="8"/>
                    <a:pt x="48" y="8"/>
                  </a:cubicBezTo>
                  <a:cubicBezTo>
                    <a:pt x="48" y="8"/>
                    <a:pt x="49" y="8"/>
                    <a:pt x="49" y="8"/>
                  </a:cubicBezTo>
                  <a:close/>
                  <a:moveTo>
                    <a:pt x="40" y="9"/>
                  </a:moveTo>
                  <a:cubicBezTo>
                    <a:pt x="40" y="48"/>
                    <a:pt x="40" y="48"/>
                    <a:pt x="40" y="48"/>
                  </a:cubicBezTo>
                  <a:cubicBezTo>
                    <a:pt x="40" y="48"/>
                    <a:pt x="40" y="48"/>
                    <a:pt x="40" y="48"/>
                  </a:cubicBezTo>
                  <a:cubicBezTo>
                    <a:pt x="40" y="48"/>
                    <a:pt x="40" y="48"/>
                    <a:pt x="40" y="48"/>
                  </a:cubicBezTo>
                  <a:cubicBezTo>
                    <a:pt x="40" y="52"/>
                    <a:pt x="40" y="52"/>
                    <a:pt x="40" y="52"/>
                  </a:cubicBezTo>
                  <a:cubicBezTo>
                    <a:pt x="42" y="52"/>
                    <a:pt x="42" y="52"/>
                    <a:pt x="42" y="52"/>
                  </a:cubicBezTo>
                  <a:cubicBezTo>
                    <a:pt x="68" y="77"/>
                    <a:pt x="68" y="77"/>
                    <a:pt x="68" y="77"/>
                  </a:cubicBezTo>
                  <a:cubicBezTo>
                    <a:pt x="61" y="81"/>
                    <a:pt x="54" y="84"/>
                    <a:pt x="46" y="84"/>
                  </a:cubicBezTo>
                  <a:cubicBezTo>
                    <a:pt x="25" y="84"/>
                    <a:pt x="8" y="67"/>
                    <a:pt x="8" y="46"/>
                  </a:cubicBezTo>
                  <a:cubicBezTo>
                    <a:pt x="8" y="27"/>
                    <a:pt x="22" y="11"/>
                    <a:pt x="4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3"/>
            <p:cNvSpPr>
              <a:spLocks/>
            </p:cNvSpPr>
            <p:nvPr/>
          </p:nvSpPr>
          <p:spPr bwMode="auto">
            <a:xfrm>
              <a:off x="1830388" y="4061709"/>
              <a:ext cx="284163" cy="57150"/>
            </a:xfrm>
            <a:custGeom>
              <a:avLst/>
              <a:gdLst>
                <a:gd name="T0" fmla="*/ 4 w 40"/>
                <a:gd name="T1" fmla="*/ 8 h 8"/>
                <a:gd name="T2" fmla="*/ 36 w 40"/>
                <a:gd name="T3" fmla="*/ 8 h 8"/>
                <a:gd name="T4" fmla="*/ 40 w 40"/>
                <a:gd name="T5" fmla="*/ 4 h 8"/>
                <a:gd name="T6" fmla="*/ 36 w 40"/>
                <a:gd name="T7" fmla="*/ 0 h 8"/>
                <a:gd name="T8" fmla="*/ 4 w 40"/>
                <a:gd name="T9" fmla="*/ 0 h 8"/>
                <a:gd name="T10" fmla="*/ 0 w 40"/>
                <a:gd name="T11" fmla="*/ 4 h 8"/>
                <a:gd name="T12" fmla="*/ 4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4" y="8"/>
                  </a:moveTo>
                  <a:cubicBezTo>
                    <a:pt x="36" y="8"/>
                    <a:pt x="36" y="8"/>
                    <a:pt x="36" y="8"/>
                  </a:cubicBezTo>
                  <a:cubicBezTo>
                    <a:pt x="38" y="8"/>
                    <a:pt x="40" y="6"/>
                    <a:pt x="40" y="4"/>
                  </a:cubicBezTo>
                  <a:cubicBezTo>
                    <a:pt x="40" y="2"/>
                    <a:pt x="38" y="0"/>
                    <a:pt x="3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4"/>
            <p:cNvSpPr>
              <a:spLocks/>
            </p:cNvSpPr>
            <p:nvPr/>
          </p:nvSpPr>
          <p:spPr bwMode="auto">
            <a:xfrm>
              <a:off x="2198688" y="4061709"/>
              <a:ext cx="57150" cy="57150"/>
            </a:xfrm>
            <a:custGeom>
              <a:avLst/>
              <a:gdLst>
                <a:gd name="T0" fmla="*/ 1 w 8"/>
                <a:gd name="T1" fmla="*/ 1 h 8"/>
                <a:gd name="T2" fmla="*/ 0 w 8"/>
                <a:gd name="T3" fmla="*/ 4 h 8"/>
                <a:gd name="T4" fmla="*/ 1 w 8"/>
                <a:gd name="T5" fmla="*/ 7 h 8"/>
                <a:gd name="T6" fmla="*/ 4 w 8"/>
                <a:gd name="T7" fmla="*/ 8 h 8"/>
                <a:gd name="T8" fmla="*/ 7 w 8"/>
                <a:gd name="T9" fmla="*/ 7 h 8"/>
                <a:gd name="T10" fmla="*/ 8 w 8"/>
                <a:gd name="T11" fmla="*/ 4 h 8"/>
                <a:gd name="T12" fmla="*/ 7 w 8"/>
                <a:gd name="T13" fmla="*/ 1 h 8"/>
                <a:gd name="T14" fmla="*/ 1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1" y="1"/>
                  </a:moveTo>
                  <a:cubicBezTo>
                    <a:pt x="0" y="2"/>
                    <a:pt x="0" y="3"/>
                    <a:pt x="0" y="4"/>
                  </a:cubicBezTo>
                  <a:cubicBezTo>
                    <a:pt x="0" y="5"/>
                    <a:pt x="0" y="6"/>
                    <a:pt x="1" y="7"/>
                  </a:cubicBezTo>
                  <a:cubicBezTo>
                    <a:pt x="2" y="8"/>
                    <a:pt x="3" y="8"/>
                    <a:pt x="4" y="8"/>
                  </a:cubicBezTo>
                  <a:cubicBezTo>
                    <a:pt x="5" y="8"/>
                    <a:pt x="6" y="8"/>
                    <a:pt x="7" y="7"/>
                  </a:cubicBezTo>
                  <a:cubicBezTo>
                    <a:pt x="8" y="6"/>
                    <a:pt x="8" y="5"/>
                    <a:pt x="8" y="4"/>
                  </a:cubicBezTo>
                  <a:cubicBezTo>
                    <a:pt x="8" y="3"/>
                    <a:pt x="8" y="2"/>
                    <a:pt x="7" y="1"/>
                  </a:cubicBezTo>
                  <a:cubicBezTo>
                    <a:pt x="5" y="0"/>
                    <a:pt x="3"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25"/>
            <p:cNvSpPr>
              <a:spLocks/>
            </p:cNvSpPr>
            <p:nvPr/>
          </p:nvSpPr>
          <p:spPr bwMode="auto">
            <a:xfrm>
              <a:off x="2114550" y="3920422"/>
              <a:ext cx="141288" cy="55562"/>
            </a:xfrm>
            <a:custGeom>
              <a:avLst/>
              <a:gdLst>
                <a:gd name="T0" fmla="*/ 4 w 20"/>
                <a:gd name="T1" fmla="*/ 8 h 8"/>
                <a:gd name="T2" fmla="*/ 16 w 20"/>
                <a:gd name="T3" fmla="*/ 8 h 8"/>
                <a:gd name="T4" fmla="*/ 20 w 20"/>
                <a:gd name="T5" fmla="*/ 4 h 8"/>
                <a:gd name="T6" fmla="*/ 16 w 20"/>
                <a:gd name="T7" fmla="*/ 0 h 8"/>
                <a:gd name="T8" fmla="*/ 4 w 20"/>
                <a:gd name="T9" fmla="*/ 0 h 8"/>
                <a:gd name="T10" fmla="*/ 0 w 20"/>
                <a:gd name="T11" fmla="*/ 4 h 8"/>
                <a:gd name="T12" fmla="*/ 4 w 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 h="8">
                  <a:moveTo>
                    <a:pt x="4" y="8"/>
                  </a:moveTo>
                  <a:cubicBezTo>
                    <a:pt x="16" y="8"/>
                    <a:pt x="16" y="8"/>
                    <a:pt x="16" y="8"/>
                  </a:cubicBezTo>
                  <a:cubicBezTo>
                    <a:pt x="18" y="8"/>
                    <a:pt x="20" y="6"/>
                    <a:pt x="20" y="4"/>
                  </a:cubicBezTo>
                  <a:cubicBezTo>
                    <a:pt x="20" y="2"/>
                    <a:pt x="18" y="0"/>
                    <a:pt x="1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6"/>
            <p:cNvSpPr>
              <a:spLocks/>
            </p:cNvSpPr>
            <p:nvPr/>
          </p:nvSpPr>
          <p:spPr bwMode="auto">
            <a:xfrm>
              <a:off x="1830388" y="3920422"/>
              <a:ext cx="112713" cy="55562"/>
            </a:xfrm>
            <a:custGeom>
              <a:avLst/>
              <a:gdLst>
                <a:gd name="T0" fmla="*/ 4 w 16"/>
                <a:gd name="T1" fmla="*/ 8 h 8"/>
                <a:gd name="T2" fmla="*/ 12 w 16"/>
                <a:gd name="T3" fmla="*/ 8 h 8"/>
                <a:gd name="T4" fmla="*/ 16 w 16"/>
                <a:gd name="T5" fmla="*/ 4 h 8"/>
                <a:gd name="T6" fmla="*/ 12 w 16"/>
                <a:gd name="T7" fmla="*/ 0 h 8"/>
                <a:gd name="T8" fmla="*/ 4 w 16"/>
                <a:gd name="T9" fmla="*/ 0 h 8"/>
                <a:gd name="T10" fmla="*/ 0 w 16"/>
                <a:gd name="T11" fmla="*/ 4 h 8"/>
                <a:gd name="T12" fmla="*/ 4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4" y="8"/>
                  </a:moveTo>
                  <a:cubicBezTo>
                    <a:pt x="12" y="8"/>
                    <a:pt x="12" y="8"/>
                    <a:pt x="12" y="8"/>
                  </a:cubicBezTo>
                  <a:cubicBezTo>
                    <a:pt x="14" y="8"/>
                    <a:pt x="16" y="6"/>
                    <a:pt x="16" y="4"/>
                  </a:cubicBezTo>
                  <a:cubicBezTo>
                    <a:pt x="16" y="2"/>
                    <a:pt x="14" y="0"/>
                    <a:pt x="12"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27"/>
            <p:cNvSpPr>
              <a:spLocks/>
            </p:cNvSpPr>
            <p:nvPr/>
          </p:nvSpPr>
          <p:spPr bwMode="auto">
            <a:xfrm>
              <a:off x="2000250" y="3920422"/>
              <a:ext cx="57150" cy="55562"/>
            </a:xfrm>
            <a:custGeom>
              <a:avLst/>
              <a:gdLst>
                <a:gd name="T0" fmla="*/ 4 w 8"/>
                <a:gd name="T1" fmla="*/ 8 h 8"/>
                <a:gd name="T2" fmla="*/ 7 w 8"/>
                <a:gd name="T3" fmla="*/ 7 h 8"/>
                <a:gd name="T4" fmla="*/ 8 w 8"/>
                <a:gd name="T5" fmla="*/ 4 h 8"/>
                <a:gd name="T6" fmla="*/ 7 w 8"/>
                <a:gd name="T7" fmla="*/ 1 h 8"/>
                <a:gd name="T8" fmla="*/ 1 w 8"/>
                <a:gd name="T9" fmla="*/ 1 h 8"/>
                <a:gd name="T10" fmla="*/ 0 w 8"/>
                <a:gd name="T11" fmla="*/ 4 h 8"/>
                <a:gd name="T12" fmla="*/ 1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5" y="8"/>
                    <a:pt x="6" y="8"/>
                    <a:pt x="7" y="7"/>
                  </a:cubicBezTo>
                  <a:cubicBezTo>
                    <a:pt x="8" y="6"/>
                    <a:pt x="8" y="5"/>
                    <a:pt x="8" y="4"/>
                  </a:cubicBezTo>
                  <a:cubicBezTo>
                    <a:pt x="8" y="3"/>
                    <a:pt x="8" y="2"/>
                    <a:pt x="7" y="1"/>
                  </a:cubicBezTo>
                  <a:cubicBezTo>
                    <a:pt x="5" y="0"/>
                    <a:pt x="3" y="0"/>
                    <a:pt x="1" y="1"/>
                  </a:cubicBezTo>
                  <a:cubicBezTo>
                    <a:pt x="0" y="2"/>
                    <a:pt x="0" y="3"/>
                    <a:pt x="0" y="4"/>
                  </a:cubicBezTo>
                  <a:cubicBezTo>
                    <a:pt x="0" y="5"/>
                    <a:pt x="0" y="6"/>
                    <a:pt x="1" y="7"/>
                  </a:cubicBezTo>
                  <a:cubicBezTo>
                    <a:pt x="2" y="8"/>
                    <a:pt x="3"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2" name="Straight Connector 31"/>
          <p:cNvCxnSpPr/>
          <p:nvPr/>
        </p:nvCxnSpPr>
        <p:spPr>
          <a:xfrm>
            <a:off x="-1361465" y="888159"/>
            <a:ext cx="3522053"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49</a:t>
            </a:fld>
            <a:endParaRPr lang="en-US" dirty="0"/>
          </a:p>
        </p:txBody>
      </p:sp>
      <p:sp>
        <p:nvSpPr>
          <p:cNvPr id="24" name="Rectangle 23"/>
          <p:cNvSpPr/>
          <p:nvPr/>
        </p:nvSpPr>
        <p:spPr>
          <a:xfrm>
            <a:off x="6107724" y="-1"/>
            <a:ext cx="6084276" cy="3083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096000" y="-12655"/>
            <a:ext cx="6096000" cy="3441655"/>
          </a:xfrm>
          <a:prstGeom prst="rect">
            <a:avLst/>
          </a:prstGeom>
        </p:spPr>
      </p:pic>
    </p:spTree>
    <p:extLst>
      <p:ext uri="{BB962C8B-B14F-4D97-AF65-F5344CB8AC3E}">
        <p14:creationId xmlns:p14="http://schemas.microsoft.com/office/powerpoint/2010/main" val="213625371"/>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a:off x="1091022" y="0"/>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rot="16200000">
            <a:off x="-190281" y="2057724"/>
            <a:ext cx="2565053" cy="663575"/>
          </a:xfrm>
          <a:solidFill>
            <a:schemeClr val="bg2"/>
          </a:solidFill>
        </p:spPr>
        <p:txBody>
          <a:bodyPr/>
          <a:lstStyle/>
          <a:p>
            <a:r>
              <a:rPr lang="en-US" b="0" dirty="0" smtClean="0">
                <a:solidFill>
                  <a:schemeClr val="bg1">
                    <a:lumMod val="85000"/>
                  </a:schemeClr>
                </a:solidFill>
                <a:latin typeface="+mj-lt"/>
              </a:rPr>
              <a:t>Content</a:t>
            </a:r>
            <a:endParaRPr lang="en-US" b="0" dirty="0">
              <a:solidFill>
                <a:schemeClr val="bg1">
                  <a:lumMod val="85000"/>
                </a:schemeClr>
              </a:solidFill>
              <a:latin typeface="+mj-lt"/>
            </a:endParaRPr>
          </a:p>
        </p:txBody>
      </p:sp>
      <p:sp>
        <p:nvSpPr>
          <p:cNvPr id="6" name="Rectangle 5"/>
          <p:cNvSpPr/>
          <p:nvPr/>
        </p:nvSpPr>
        <p:spPr>
          <a:xfrm>
            <a:off x="2692334" y="2793886"/>
            <a:ext cx="1487908"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Solutions</a:t>
            </a:r>
          </a:p>
        </p:txBody>
      </p:sp>
      <p:sp>
        <p:nvSpPr>
          <p:cNvPr id="7" name="Rectangle 6"/>
          <p:cNvSpPr/>
          <p:nvPr/>
        </p:nvSpPr>
        <p:spPr>
          <a:xfrm>
            <a:off x="2692334" y="4395983"/>
            <a:ext cx="208101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How We Help</a:t>
            </a:r>
          </a:p>
        </p:txBody>
      </p:sp>
      <p:sp>
        <p:nvSpPr>
          <p:cNvPr id="8" name="Rectangle 7"/>
          <p:cNvSpPr/>
          <p:nvPr/>
        </p:nvSpPr>
        <p:spPr>
          <a:xfrm>
            <a:off x="7291133" y="1203082"/>
            <a:ext cx="1151277"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Clients</a:t>
            </a:r>
            <a:endParaRPr lang="en-US" sz="2000" dirty="0">
              <a:solidFill>
                <a:schemeClr val="accent2"/>
              </a:solidFill>
              <a:latin typeface="+mj-lt"/>
              <a:ea typeface="Open Sans" panose="020B0606030504020204" pitchFamily="34" charset="0"/>
              <a:cs typeface="Open Sans" panose="020B0606030504020204" pitchFamily="34" charset="0"/>
            </a:endParaRPr>
          </a:p>
        </p:txBody>
      </p:sp>
      <p:sp>
        <p:nvSpPr>
          <p:cNvPr id="9" name="Rectangle 8"/>
          <p:cNvSpPr/>
          <p:nvPr/>
        </p:nvSpPr>
        <p:spPr>
          <a:xfrm>
            <a:off x="7291133" y="2793886"/>
            <a:ext cx="196880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Case Studies</a:t>
            </a:r>
          </a:p>
        </p:txBody>
      </p:sp>
      <p:sp>
        <p:nvSpPr>
          <p:cNvPr id="10" name="Rectangle 9"/>
          <p:cNvSpPr/>
          <p:nvPr/>
        </p:nvSpPr>
        <p:spPr>
          <a:xfrm>
            <a:off x="7291133" y="4395983"/>
            <a:ext cx="1707519"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Contact Us</a:t>
            </a:r>
          </a:p>
        </p:txBody>
      </p:sp>
      <p:sp>
        <p:nvSpPr>
          <p:cNvPr id="5" name="Rectangle 4"/>
          <p:cNvSpPr/>
          <p:nvPr/>
        </p:nvSpPr>
        <p:spPr>
          <a:xfrm>
            <a:off x="2692334" y="1191789"/>
            <a:ext cx="1540806"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About Us </a:t>
            </a:r>
          </a:p>
        </p:txBody>
      </p:sp>
      <p:sp>
        <p:nvSpPr>
          <p:cNvPr id="4" name="TextBox 3"/>
          <p:cNvSpPr txBox="1"/>
          <p:nvPr/>
        </p:nvSpPr>
        <p:spPr>
          <a:xfrm>
            <a:off x="1755822" y="1152033"/>
            <a:ext cx="845438" cy="646331"/>
          </a:xfrm>
          <a:prstGeom prst="rect">
            <a:avLst/>
          </a:prstGeom>
          <a:noFill/>
        </p:spPr>
        <p:txBody>
          <a:bodyPr wrap="square" rtlCol="0" anchor="ctr">
            <a:spAutoFit/>
          </a:bodyPr>
          <a:lstStyle/>
          <a:p>
            <a:pPr algn="r"/>
            <a:r>
              <a:rPr lang="en-US" sz="3600" b="1" dirty="0" smtClean="0">
                <a:solidFill>
                  <a:schemeClr val="accent3"/>
                </a:solidFill>
              </a:rPr>
              <a:t>01</a:t>
            </a:r>
            <a:endParaRPr lang="en-US" sz="3600" b="1" dirty="0">
              <a:solidFill>
                <a:schemeClr val="accent3"/>
              </a:solidFill>
            </a:endParaRPr>
          </a:p>
        </p:txBody>
      </p:sp>
      <p:sp>
        <p:nvSpPr>
          <p:cNvPr id="25" name="TextBox 24"/>
          <p:cNvSpPr txBox="1"/>
          <p:nvPr/>
        </p:nvSpPr>
        <p:spPr>
          <a:xfrm>
            <a:off x="1755822" y="2754130"/>
            <a:ext cx="845438" cy="646331"/>
          </a:xfrm>
          <a:prstGeom prst="rect">
            <a:avLst/>
          </a:prstGeom>
          <a:noFill/>
        </p:spPr>
        <p:txBody>
          <a:bodyPr wrap="square" rtlCol="0" anchor="ctr">
            <a:spAutoFit/>
          </a:bodyPr>
          <a:lstStyle/>
          <a:p>
            <a:pPr algn="r"/>
            <a:r>
              <a:rPr lang="en-US" sz="3600" b="1" dirty="0" smtClean="0">
                <a:solidFill>
                  <a:schemeClr val="accent3"/>
                </a:solidFill>
              </a:rPr>
              <a:t>02</a:t>
            </a:r>
            <a:endParaRPr lang="en-US" sz="3600" b="1" dirty="0">
              <a:solidFill>
                <a:schemeClr val="accent3"/>
              </a:solidFill>
            </a:endParaRPr>
          </a:p>
        </p:txBody>
      </p:sp>
      <p:sp>
        <p:nvSpPr>
          <p:cNvPr id="26" name="TextBox 25"/>
          <p:cNvSpPr txBox="1"/>
          <p:nvPr/>
        </p:nvSpPr>
        <p:spPr>
          <a:xfrm>
            <a:off x="1755822" y="4356227"/>
            <a:ext cx="845438" cy="646331"/>
          </a:xfrm>
          <a:prstGeom prst="rect">
            <a:avLst/>
          </a:prstGeom>
          <a:noFill/>
        </p:spPr>
        <p:txBody>
          <a:bodyPr wrap="square" rtlCol="0" anchor="ctr">
            <a:spAutoFit/>
          </a:bodyPr>
          <a:lstStyle/>
          <a:p>
            <a:pPr algn="r"/>
            <a:r>
              <a:rPr lang="en-US" sz="3600" b="1" dirty="0" smtClean="0">
                <a:solidFill>
                  <a:schemeClr val="accent3"/>
                </a:solidFill>
              </a:rPr>
              <a:t>03</a:t>
            </a:r>
            <a:endParaRPr lang="en-US" sz="3600" b="1" dirty="0">
              <a:solidFill>
                <a:schemeClr val="accent3"/>
              </a:solidFill>
            </a:endParaRPr>
          </a:p>
        </p:txBody>
      </p:sp>
      <p:sp>
        <p:nvSpPr>
          <p:cNvPr id="3" name="Rectangle 2"/>
          <p:cNvSpPr/>
          <p:nvPr/>
        </p:nvSpPr>
        <p:spPr>
          <a:xfrm>
            <a:off x="2692335" y="1583423"/>
            <a:ext cx="356750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a:solidFill>
                  <a:schemeClr val="tx1">
                    <a:lumMod val="50000"/>
                    <a:lumOff val="50000"/>
                  </a:schemeClr>
                </a:solidFill>
              </a:rPr>
              <a:t>. </a:t>
            </a:r>
          </a:p>
        </p:txBody>
      </p:sp>
      <p:sp>
        <p:nvSpPr>
          <p:cNvPr id="18" name="Rectangle 17"/>
          <p:cNvSpPr/>
          <p:nvPr/>
        </p:nvSpPr>
        <p:spPr>
          <a:xfrm>
            <a:off x="2692335" y="3186559"/>
            <a:ext cx="346004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19" name="Rectangle 18"/>
          <p:cNvSpPr/>
          <p:nvPr/>
        </p:nvSpPr>
        <p:spPr>
          <a:xfrm>
            <a:off x="2692335" y="4789695"/>
            <a:ext cx="319875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elit</a:t>
            </a:r>
            <a:r>
              <a:rPr lang="en-US" sz="1400" dirty="0">
                <a:solidFill>
                  <a:schemeClr val="tx1">
                    <a:lumMod val="50000"/>
                    <a:lumOff val="50000"/>
                  </a:schemeClr>
                </a:solidFill>
              </a:rPr>
              <a: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38" name="Rectangle 37"/>
          <p:cNvSpPr/>
          <p:nvPr/>
        </p:nvSpPr>
        <p:spPr>
          <a:xfrm>
            <a:off x="7281909" y="1583423"/>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a:t>
            </a:r>
            <a:r>
              <a:rPr lang="en-US" sz="1400" dirty="0" smtClean="0">
                <a:solidFill>
                  <a:schemeClr val="tx1">
                    <a:lumMod val="50000"/>
                    <a:lumOff val="50000"/>
                  </a:schemeClr>
                </a:solidFill>
              </a:rPr>
              <a:t>.</a:t>
            </a:r>
            <a:r>
              <a:rPr lang="en-US" sz="1400" dirty="0">
                <a:solidFill>
                  <a:schemeClr val="tx1">
                    <a:lumMod val="50000"/>
                    <a:lumOff val="50000"/>
                  </a:schemeClr>
                </a:solidFill>
              </a:rPr>
              <a:t> </a:t>
            </a:r>
          </a:p>
        </p:txBody>
      </p:sp>
      <p:sp>
        <p:nvSpPr>
          <p:cNvPr id="39" name="Rectangle 38"/>
          <p:cNvSpPr/>
          <p:nvPr/>
        </p:nvSpPr>
        <p:spPr>
          <a:xfrm>
            <a:off x="7281909" y="3186559"/>
            <a:ext cx="2707717"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t>
            </a:r>
            <a:r>
              <a:rPr lang="en-US" sz="1400" dirty="0" err="1" smtClean="0">
                <a:solidFill>
                  <a:schemeClr val="tx1">
                    <a:lumMod val="50000"/>
                    <a:lumOff val="50000"/>
                  </a:schemeClr>
                </a:solidFill>
              </a:rPr>
              <a:t>amet</a:t>
            </a:r>
            <a:r>
              <a:rPr lang="en-US" sz="1400" dirty="0" smtClean="0">
                <a:solidFill>
                  <a:schemeClr val="tx1">
                    <a:lumMod val="50000"/>
                    <a:lumOff val="50000"/>
                  </a:schemeClr>
                </a:solidFill>
              </a:rPr>
              <a: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a:t>
            </a:r>
            <a:r>
              <a:rPr lang="en-US" sz="1400" dirty="0" err="1">
                <a:solidFill>
                  <a:schemeClr val="tx1">
                    <a:lumMod val="50000"/>
                    <a:lumOff val="50000"/>
                  </a:schemeClr>
                </a:solidFill>
              </a:rPr>
              <a:t>sed</a:t>
            </a:r>
            <a:r>
              <a:rPr lang="en-US" sz="1400" dirty="0">
                <a:solidFill>
                  <a:schemeClr val="tx1">
                    <a:lumMod val="50000"/>
                    <a:lumOff val="50000"/>
                  </a:schemeClr>
                </a:solidFill>
              </a:rPr>
              <a:t> </a:t>
            </a:r>
            <a:r>
              <a:rPr lang="en-US" sz="1400" dirty="0" smtClean="0">
                <a:solidFill>
                  <a:schemeClr val="tx1">
                    <a:lumMod val="50000"/>
                    <a:lumOff val="50000"/>
                  </a:schemeClr>
                </a:solidFill>
              </a:rPr>
              <a:t>do.</a:t>
            </a:r>
            <a:endParaRPr lang="en-US" sz="1400" dirty="0">
              <a:solidFill>
                <a:schemeClr val="tx1">
                  <a:lumMod val="50000"/>
                  <a:lumOff val="50000"/>
                </a:schemeClr>
              </a:solidFill>
            </a:endParaRPr>
          </a:p>
        </p:txBody>
      </p:sp>
      <p:sp>
        <p:nvSpPr>
          <p:cNvPr id="40" name="Rectangle 39"/>
          <p:cNvSpPr/>
          <p:nvPr/>
        </p:nvSpPr>
        <p:spPr>
          <a:xfrm>
            <a:off x="7281909" y="4789695"/>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elit</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41" name="TextBox 40"/>
          <p:cNvSpPr txBox="1"/>
          <p:nvPr/>
        </p:nvSpPr>
        <p:spPr>
          <a:xfrm>
            <a:off x="6328201" y="1152033"/>
            <a:ext cx="845438" cy="646331"/>
          </a:xfrm>
          <a:prstGeom prst="rect">
            <a:avLst/>
          </a:prstGeom>
          <a:noFill/>
        </p:spPr>
        <p:txBody>
          <a:bodyPr wrap="square" rtlCol="0" anchor="ctr">
            <a:spAutoFit/>
          </a:bodyPr>
          <a:lstStyle/>
          <a:p>
            <a:pPr algn="r"/>
            <a:r>
              <a:rPr lang="en-US" sz="3600" b="1" dirty="0" smtClean="0">
                <a:solidFill>
                  <a:schemeClr val="accent3"/>
                </a:solidFill>
              </a:rPr>
              <a:t>04</a:t>
            </a:r>
            <a:endParaRPr lang="en-US" sz="3600" b="1" dirty="0">
              <a:solidFill>
                <a:schemeClr val="accent3"/>
              </a:solidFill>
            </a:endParaRPr>
          </a:p>
        </p:txBody>
      </p:sp>
      <p:sp>
        <p:nvSpPr>
          <p:cNvPr id="42" name="TextBox 41"/>
          <p:cNvSpPr txBox="1"/>
          <p:nvPr/>
        </p:nvSpPr>
        <p:spPr>
          <a:xfrm>
            <a:off x="6328201" y="2754130"/>
            <a:ext cx="845438" cy="646331"/>
          </a:xfrm>
          <a:prstGeom prst="rect">
            <a:avLst/>
          </a:prstGeom>
          <a:noFill/>
        </p:spPr>
        <p:txBody>
          <a:bodyPr wrap="square" rtlCol="0" anchor="ctr">
            <a:spAutoFit/>
          </a:bodyPr>
          <a:lstStyle/>
          <a:p>
            <a:pPr algn="r"/>
            <a:r>
              <a:rPr lang="en-US" sz="3600" b="1" dirty="0" smtClean="0">
                <a:solidFill>
                  <a:schemeClr val="accent3"/>
                </a:solidFill>
              </a:rPr>
              <a:t>05</a:t>
            </a:r>
            <a:endParaRPr lang="en-US" sz="3600" b="1" dirty="0">
              <a:solidFill>
                <a:schemeClr val="accent3"/>
              </a:solidFill>
            </a:endParaRPr>
          </a:p>
        </p:txBody>
      </p:sp>
      <p:sp>
        <p:nvSpPr>
          <p:cNvPr id="43" name="TextBox 42"/>
          <p:cNvSpPr txBox="1"/>
          <p:nvPr/>
        </p:nvSpPr>
        <p:spPr>
          <a:xfrm>
            <a:off x="6328201" y="4356227"/>
            <a:ext cx="845438" cy="646331"/>
          </a:xfrm>
          <a:prstGeom prst="rect">
            <a:avLst/>
          </a:prstGeom>
          <a:noFill/>
        </p:spPr>
        <p:txBody>
          <a:bodyPr wrap="square" rtlCol="0" anchor="ctr">
            <a:spAutoFit/>
          </a:bodyPr>
          <a:lstStyle/>
          <a:p>
            <a:pPr algn="r"/>
            <a:r>
              <a:rPr lang="en-US" sz="3600" b="1" dirty="0" smtClean="0">
                <a:solidFill>
                  <a:schemeClr val="accent3"/>
                </a:solidFill>
              </a:rPr>
              <a:t>06</a:t>
            </a:r>
            <a:endParaRPr lang="en-US" sz="3600" b="1" dirty="0">
              <a:solidFill>
                <a:schemeClr val="accent3"/>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EF4ACB41-94E5-4629-9639-BBC7D22E3BC4}" type="slidenum">
              <a:rPr lang="en-US" smtClean="0"/>
              <a:pPr/>
              <a:t>5</a:t>
            </a:fld>
            <a:endParaRPr lang="en-US" dirty="0"/>
          </a:p>
        </p:txBody>
      </p:sp>
    </p:spTree>
    <p:extLst>
      <p:ext uri="{BB962C8B-B14F-4D97-AF65-F5344CB8AC3E}">
        <p14:creationId xmlns:p14="http://schemas.microsoft.com/office/powerpoint/2010/main" val="2949132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03975" y="904103"/>
            <a:ext cx="4800267" cy="1264666"/>
          </a:xfrm>
        </p:spPr>
        <p:txBody>
          <a:bodyPr>
            <a:noAutofit/>
          </a:bodyPr>
          <a:lstStyle/>
          <a:p>
            <a:pPr marL="22225" lvl="0">
              <a:lnSpc>
                <a:spcPct val="150000"/>
              </a:lnSpc>
              <a:spcBef>
                <a:spcPts val="0"/>
              </a:spcBef>
            </a:pPr>
            <a:r>
              <a:rPr lang="en" sz="1600" dirty="0">
                <a:solidFill>
                  <a:schemeClr val="tx1">
                    <a:lumMod val="50000"/>
                    <a:lumOff val="50000"/>
                  </a:schemeClr>
                </a:solidFill>
                <a:cs typeface="Calibri Light" panose="020F0302020204030204" pitchFamily="34" charset="0"/>
              </a:rPr>
              <a:t>We worked with Adaptive Insights, </a:t>
            </a:r>
            <a:r>
              <a:rPr lang="en" sz="1600" dirty="0" smtClean="0">
                <a:solidFill>
                  <a:schemeClr val="tx1">
                    <a:lumMod val="50000"/>
                    <a:lumOff val="50000"/>
                  </a:schemeClr>
                </a:solidFill>
                <a:cs typeface="Calibri Light" panose="020F0302020204030204" pitchFamily="34" charset="0"/>
              </a:rPr>
              <a:t>an </a:t>
            </a:r>
            <a:r>
              <a:rPr lang="en" sz="1600" dirty="0">
                <a:solidFill>
                  <a:schemeClr val="tx1">
                    <a:lumMod val="50000"/>
                    <a:lumOff val="50000"/>
                  </a:schemeClr>
                </a:solidFill>
                <a:cs typeface="Calibri Light" panose="020F0302020204030204" pitchFamily="34" charset="0"/>
              </a:rPr>
              <a:t>enterprise financial planning </a:t>
            </a:r>
            <a:r>
              <a:rPr lang="en" sz="1600" dirty="0" smtClean="0">
                <a:solidFill>
                  <a:schemeClr val="tx1">
                    <a:lumMod val="50000"/>
                    <a:lumOff val="50000"/>
                  </a:schemeClr>
                </a:solidFill>
                <a:cs typeface="Calibri Light" panose="020F0302020204030204" pitchFamily="34" charset="0"/>
              </a:rPr>
              <a:t>solution</a:t>
            </a:r>
            <a:r>
              <a:rPr lang="id-ID" sz="1600" dirty="0" smtClean="0">
                <a:solidFill>
                  <a:schemeClr val="tx1">
                    <a:lumMod val="50000"/>
                    <a:lumOff val="50000"/>
                  </a:schemeClr>
                </a:solidFill>
                <a:cs typeface="Calibri Light" panose="020F0302020204030204" pitchFamily="34" charset="0"/>
              </a:rPr>
              <a:t> </a:t>
            </a:r>
            <a:r>
              <a:rPr lang="en" sz="1600" dirty="0" smtClean="0">
                <a:solidFill>
                  <a:schemeClr val="tx1">
                    <a:lumMod val="50000"/>
                    <a:lumOff val="50000"/>
                  </a:schemeClr>
                </a:solidFill>
                <a:cs typeface="Calibri Light" panose="020F0302020204030204" pitchFamily="34" charset="0"/>
              </a:rPr>
              <a:t>to </a:t>
            </a:r>
            <a:r>
              <a:rPr lang="en" sz="1600" dirty="0">
                <a:solidFill>
                  <a:schemeClr val="tx1">
                    <a:lumMod val="50000"/>
                    <a:lumOff val="50000"/>
                  </a:schemeClr>
                </a:solidFill>
                <a:cs typeface="Calibri Light" panose="020F0302020204030204" pitchFamily="34" charset="0"/>
              </a:rPr>
              <a:t>audit existing content and refine their plan. </a:t>
            </a:r>
            <a:endParaRPr lang="id-ID" sz="1600" dirty="0" smtClean="0">
              <a:solidFill>
                <a:schemeClr val="tx1">
                  <a:lumMod val="50000"/>
                  <a:lumOff val="50000"/>
                </a:schemeClr>
              </a:solidFill>
              <a:cs typeface="Calibri Light" panose="020F0302020204030204" pitchFamily="34" charset="0"/>
            </a:endParaRPr>
          </a:p>
        </p:txBody>
      </p:sp>
      <p:sp>
        <p:nvSpPr>
          <p:cNvPr id="4" name="Rectangle 3"/>
          <p:cNvSpPr/>
          <p:nvPr/>
        </p:nvSpPr>
        <p:spPr>
          <a:xfrm>
            <a:off x="2080809" y="892650"/>
            <a:ext cx="3229746" cy="830997"/>
          </a:xfrm>
          <a:prstGeom prst="rect">
            <a:avLst/>
          </a:prstGeom>
        </p:spPr>
        <p:txBody>
          <a:bodyPr wrap="square">
            <a:spAutoFit/>
          </a:bodyPr>
          <a:lstStyle/>
          <a:p>
            <a:r>
              <a:rPr lang="en" sz="2400" dirty="0">
                <a:solidFill>
                  <a:schemeClr val="accent2"/>
                </a:solidFill>
                <a:latin typeface="+mj-lt"/>
                <a:ea typeface="Open Sans" panose="020B0606030504020204" pitchFamily="34" charset="0"/>
                <a:cs typeface="Open Sans" panose="020B0606030504020204" pitchFamily="34" charset="0"/>
              </a:rPr>
              <a:t>Adaptive Insights </a:t>
            </a:r>
            <a:r>
              <a:rPr lang="en" sz="2400" dirty="0" smtClean="0">
                <a:solidFill>
                  <a:schemeClr val="accent2"/>
                </a:solidFill>
                <a:latin typeface="+mj-lt"/>
                <a:ea typeface="Open Sans" panose="020B0606030504020204" pitchFamily="34" charset="0"/>
                <a:cs typeface="Open Sans" panose="020B0606030504020204" pitchFamily="34" charset="0"/>
              </a:rPr>
              <a:t>Content Strategy</a:t>
            </a:r>
            <a:endParaRPr lang="en-US" sz="2400" dirty="0">
              <a:solidFill>
                <a:schemeClr val="accent2"/>
              </a:solidFill>
              <a:latin typeface="+mj-lt"/>
              <a:ea typeface="Open Sans" panose="020B0606030504020204" pitchFamily="34" charset="0"/>
              <a:cs typeface="Open Sans" panose="020B0606030504020204" pitchFamily="34" charset="0"/>
            </a:endParaRPr>
          </a:p>
        </p:txBody>
      </p:sp>
      <p:grpSp>
        <p:nvGrpSpPr>
          <p:cNvPr id="7" name="Group 6"/>
          <p:cNvGrpSpPr/>
          <p:nvPr/>
        </p:nvGrpSpPr>
        <p:grpSpPr>
          <a:xfrm>
            <a:off x="2240695" y="3458873"/>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5579367" y="3441120"/>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7" name="Content Placeholder 2"/>
          <p:cNvSpPr txBox="1">
            <a:spLocks/>
          </p:cNvSpPr>
          <p:nvPr/>
        </p:nvSpPr>
        <p:spPr>
          <a:xfrm>
            <a:off x="2139424"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58" name="Rectangle 57"/>
          <p:cNvSpPr/>
          <p:nvPr/>
        </p:nvSpPr>
        <p:spPr>
          <a:xfrm>
            <a:off x="2139424" y="4598213"/>
            <a:ext cx="2385684"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65" name="Rectangle 64"/>
          <p:cNvSpPr/>
          <p:nvPr/>
        </p:nvSpPr>
        <p:spPr>
          <a:xfrm>
            <a:off x="5477998" y="4598372"/>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47"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8" name="Straight Connector 4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9" name="Content Placeholder 2"/>
          <p:cNvSpPr txBox="1">
            <a:spLocks/>
          </p:cNvSpPr>
          <p:nvPr/>
        </p:nvSpPr>
        <p:spPr>
          <a:xfrm>
            <a:off x="5477998"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50" name="Group 49"/>
          <p:cNvGrpSpPr/>
          <p:nvPr/>
        </p:nvGrpSpPr>
        <p:grpSpPr>
          <a:xfrm>
            <a:off x="8971591" y="3441120"/>
            <a:ext cx="717445" cy="766521"/>
            <a:chOff x="6226682" y="4679112"/>
            <a:chExt cx="717445" cy="766521"/>
          </a:xfrm>
        </p:grpSpPr>
        <p:sp>
          <p:nvSpPr>
            <p:cNvPr id="66"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3" name="Rectangle 72"/>
          <p:cNvSpPr/>
          <p:nvPr/>
        </p:nvSpPr>
        <p:spPr>
          <a:xfrm>
            <a:off x="8957751" y="4561537"/>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74" name="Content Placeholder 2"/>
          <p:cNvSpPr txBox="1">
            <a:spLocks/>
          </p:cNvSpPr>
          <p:nvPr/>
        </p:nvSpPr>
        <p:spPr>
          <a:xfrm>
            <a:off x="8957751" y="4811467"/>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50</a:t>
            </a:fld>
            <a:endParaRPr lang="en-US" dirty="0"/>
          </a:p>
        </p:txBody>
      </p:sp>
    </p:spTree>
    <p:extLst>
      <p:ext uri="{BB962C8B-B14F-4D97-AF65-F5344CB8AC3E}">
        <p14:creationId xmlns:p14="http://schemas.microsoft.com/office/powerpoint/2010/main" val="3225611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184283" y="2957672"/>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2150245" y="4894862"/>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Group 67"/>
          <p:cNvGrpSpPr/>
          <p:nvPr/>
        </p:nvGrpSpPr>
        <p:grpSpPr>
          <a:xfrm>
            <a:off x="2184283" y="1024556"/>
            <a:ext cx="667411" cy="546919"/>
            <a:chOff x="5834678" y="5543767"/>
            <a:chExt cx="667411" cy="546919"/>
          </a:xfrm>
        </p:grpSpPr>
        <p:sp>
          <p:nvSpPr>
            <p:cNvPr id="69"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p:cNvSpPr txBox="1">
            <a:spLocks/>
          </p:cNvSpPr>
          <p:nvPr/>
        </p:nvSpPr>
        <p:spPr>
          <a:xfrm>
            <a:off x="3118145" y="1355481"/>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38" name="Rectangle 37"/>
          <p:cNvSpPr/>
          <p:nvPr/>
        </p:nvSpPr>
        <p:spPr>
          <a:xfrm>
            <a:off x="3118145" y="949314"/>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39" name="Rectangle 38"/>
          <p:cNvSpPr/>
          <p:nvPr/>
        </p:nvSpPr>
        <p:spPr>
          <a:xfrm>
            <a:off x="3118145" y="271611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0" name="Content Placeholder 2"/>
          <p:cNvSpPr txBox="1">
            <a:spLocks/>
          </p:cNvSpPr>
          <p:nvPr/>
        </p:nvSpPr>
        <p:spPr>
          <a:xfrm>
            <a:off x="3118145" y="3215902"/>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41" name="Rectangle 40"/>
          <p:cNvSpPr/>
          <p:nvPr/>
        </p:nvSpPr>
        <p:spPr>
          <a:xfrm>
            <a:off x="3118145" y="487211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2" name="Content Placeholder 2"/>
          <p:cNvSpPr txBox="1">
            <a:spLocks/>
          </p:cNvSpPr>
          <p:nvPr/>
        </p:nvSpPr>
        <p:spPr>
          <a:xfrm>
            <a:off x="3118145" y="5278123"/>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43" name="Group 42"/>
          <p:cNvGrpSpPr/>
          <p:nvPr/>
        </p:nvGrpSpPr>
        <p:grpSpPr>
          <a:xfrm>
            <a:off x="7143145" y="2920837"/>
            <a:ext cx="663893" cy="731015"/>
            <a:chOff x="6226682" y="3487762"/>
            <a:chExt cx="663893" cy="731015"/>
          </a:xfrm>
        </p:grpSpPr>
        <p:sp>
          <p:nvSpPr>
            <p:cNvPr id="44"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p:cNvGrpSpPr/>
          <p:nvPr/>
        </p:nvGrpSpPr>
        <p:grpSpPr>
          <a:xfrm>
            <a:off x="7109107" y="4858027"/>
            <a:ext cx="717445" cy="766521"/>
            <a:chOff x="6226682" y="4679112"/>
            <a:chExt cx="717445" cy="766521"/>
          </a:xfrm>
        </p:grpSpPr>
        <p:sp>
          <p:nvSpPr>
            <p:cNvPr id="57"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7143145" y="987721"/>
            <a:ext cx="667411" cy="546919"/>
            <a:chOff x="5834678" y="5543767"/>
            <a:chExt cx="667411" cy="546919"/>
          </a:xfrm>
        </p:grpSpPr>
        <p:sp>
          <p:nvSpPr>
            <p:cNvPr id="91"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4"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05" name="Content Placeholder 2"/>
          <p:cNvSpPr txBox="1">
            <a:spLocks/>
          </p:cNvSpPr>
          <p:nvPr/>
        </p:nvSpPr>
        <p:spPr>
          <a:xfrm>
            <a:off x="8159068" y="1318646"/>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6" name="Rectangle 105"/>
          <p:cNvSpPr/>
          <p:nvPr/>
        </p:nvSpPr>
        <p:spPr>
          <a:xfrm>
            <a:off x="8159068" y="912479"/>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7" name="Rectangle 106"/>
          <p:cNvSpPr/>
          <p:nvPr/>
        </p:nvSpPr>
        <p:spPr>
          <a:xfrm>
            <a:off x="8159068" y="267927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8" name="Content Placeholder 2"/>
          <p:cNvSpPr txBox="1">
            <a:spLocks/>
          </p:cNvSpPr>
          <p:nvPr/>
        </p:nvSpPr>
        <p:spPr>
          <a:xfrm>
            <a:off x="8159068" y="3179067"/>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9" name="Rectangle 108"/>
          <p:cNvSpPr/>
          <p:nvPr/>
        </p:nvSpPr>
        <p:spPr>
          <a:xfrm>
            <a:off x="8159068" y="483528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10" name="Content Placeholder 2"/>
          <p:cNvSpPr txBox="1">
            <a:spLocks/>
          </p:cNvSpPr>
          <p:nvPr/>
        </p:nvSpPr>
        <p:spPr>
          <a:xfrm>
            <a:off x="8159068" y="5241288"/>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12" name="Straight Connector 1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51</a:t>
            </a:fld>
            <a:endParaRPr lang="en-US" dirty="0"/>
          </a:p>
        </p:txBody>
      </p:sp>
    </p:spTree>
    <p:extLst>
      <p:ext uri="{BB962C8B-B14F-4D97-AF65-F5344CB8AC3E}">
        <p14:creationId xmlns:p14="http://schemas.microsoft.com/office/powerpoint/2010/main" val="639664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2005529"/>
            <a:ext cx="3796689" cy="1712229"/>
          </a:xfrm>
        </p:spPr>
        <p:txBody>
          <a:bodyPr>
            <a:noAutofit/>
          </a:bodyPr>
          <a:lstStyle/>
          <a:p>
            <a:pPr lvl="0">
              <a:lnSpc>
                <a:spcPct val="150000"/>
              </a:lnSpc>
              <a:spcBef>
                <a:spcPts val="0"/>
              </a:spcBef>
            </a:pPr>
            <a:r>
              <a:rPr lang="en-US" sz="1600" dirty="0">
                <a:solidFill>
                  <a:schemeClr val="tx1">
                    <a:lumMod val="50000"/>
                    <a:lumOff val="50000"/>
                  </a:schemeClr>
                </a:solidFill>
                <a:latin typeface="+mn-lt"/>
                <a:cs typeface="Calibri Light" panose="020F0302020204030204" pitchFamily="34" charset="0"/>
              </a:rPr>
              <a:t>We’ve worked with </a:t>
            </a:r>
            <a:r>
              <a:rPr lang="en-US" sz="1600" dirty="0" smtClean="0">
                <a:solidFill>
                  <a:schemeClr val="tx1">
                    <a:lumMod val="50000"/>
                    <a:lumOff val="50000"/>
                  </a:schemeClr>
                </a:solidFill>
                <a:latin typeface="+mn-lt"/>
                <a:cs typeface="Calibri Light" panose="020F0302020204030204" pitchFamily="34" charset="0"/>
              </a:rPr>
              <a:t>Doubl3, </a:t>
            </a:r>
            <a:r>
              <a:rPr lang="en-US" sz="1600" dirty="0">
                <a:solidFill>
                  <a:schemeClr val="tx1">
                    <a:lumMod val="50000"/>
                    <a:lumOff val="50000"/>
                  </a:schemeClr>
                </a:solidFill>
                <a:latin typeface="+mn-lt"/>
                <a:cs typeface="Calibri Light" panose="020F0302020204030204" pitchFamily="34" charset="0"/>
              </a:rPr>
              <a:t>an event marketing technology solution, to develop large content projects under tight deadlines.</a:t>
            </a:r>
          </a:p>
        </p:txBody>
      </p:sp>
      <p:sp>
        <p:nvSpPr>
          <p:cNvPr id="4" name="Rectangle 3"/>
          <p:cNvSpPr/>
          <p:nvPr/>
        </p:nvSpPr>
        <p:spPr>
          <a:xfrm>
            <a:off x="2135188" y="768385"/>
            <a:ext cx="3058135" cy="830997"/>
          </a:xfrm>
          <a:prstGeom prst="rect">
            <a:avLst/>
          </a:prstGeom>
        </p:spPr>
        <p:txBody>
          <a:bodyPr wrap="square">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Double3</a:t>
            </a:r>
          </a:p>
          <a:p>
            <a:r>
              <a:rPr lang="en-US" dirty="0" smtClean="0">
                <a:solidFill>
                  <a:schemeClr val="accent3"/>
                </a:solidFill>
                <a:ea typeface="Open Sans" panose="020B0606030504020204" pitchFamily="34" charset="0"/>
                <a:cs typeface="Open Sans" panose="020B0606030504020204" pitchFamily="34" charset="0"/>
              </a:rPr>
              <a:t>Content Development</a:t>
            </a:r>
            <a:endParaRPr lang="en-US" dirty="0">
              <a:solidFill>
                <a:schemeClr val="accent3"/>
              </a:solidFill>
              <a:ea typeface="Open Sans" panose="020B0606030504020204" pitchFamily="34" charset="0"/>
              <a:cs typeface="Open Sans" panose="020B0606030504020204" pitchFamily="34" charset="0"/>
            </a:endParaRPr>
          </a:p>
        </p:txBody>
      </p:sp>
      <p:sp>
        <p:nvSpPr>
          <p:cNvPr id="70" name="Rectangle 69"/>
          <p:cNvSpPr/>
          <p:nvPr/>
        </p:nvSpPr>
        <p:spPr>
          <a:xfrm>
            <a:off x="2133673" y="4091677"/>
            <a:ext cx="1258678" cy="369332"/>
          </a:xfrm>
          <a:prstGeom prst="rect">
            <a:avLst/>
          </a:prstGeom>
        </p:spPr>
        <p:txBody>
          <a:bodyPr wrap="none" anchor="ctr">
            <a:spAutoFit/>
          </a:bodyPr>
          <a:lstStyle/>
          <a:p>
            <a:pPr marL="22225" lvl="0">
              <a:spcBef>
                <a:spcPts val="0"/>
              </a:spcBef>
            </a:pPr>
            <a:r>
              <a:rPr lang="en-US" dirty="0" smtClean="0">
                <a:solidFill>
                  <a:schemeClr val="accent3"/>
                </a:solidFill>
              </a:rPr>
              <a:t>Including</a:t>
            </a:r>
            <a:endParaRPr lang="en-US" sz="2400" dirty="0">
              <a:solidFill>
                <a:schemeClr val="accent3"/>
              </a:solidFill>
            </a:endParaRPr>
          </a:p>
        </p:txBody>
      </p:sp>
      <p:sp>
        <p:nvSpPr>
          <p:cNvPr id="79" name="Rectangle 78"/>
          <p:cNvSpPr/>
          <p:nvPr/>
        </p:nvSpPr>
        <p:spPr>
          <a:xfrm>
            <a:off x="3050402" y="4537938"/>
            <a:ext cx="2657951" cy="1154162"/>
          </a:xfrm>
          <a:prstGeom prst="rect">
            <a:avLst/>
          </a:prstGeom>
        </p:spPr>
        <p:txBody>
          <a:bodyPr wrap="square">
            <a:spAutoFit/>
          </a:bodyPr>
          <a:lstStyle/>
          <a:p>
            <a:pPr lvl="0">
              <a:lnSpc>
                <a:spcPct val="150000"/>
              </a:lnSpc>
              <a:spcBef>
                <a:spcPts val="0"/>
              </a:spcBef>
            </a:pP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A 30-page ebook </a:t>
            </a:r>
            <a: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(content</a:t>
            </a:r>
            <a:r>
              <a:rPr lang="en-US" sz="1400" dirty="0">
                <a:solidFill>
                  <a:schemeClr val="tx1">
                    <a:lumMod val="50000"/>
                    <a:lumOff val="50000"/>
                  </a:schemeClr>
                </a:solidFill>
              </a:rPr>
              <a:t>, </a:t>
            </a:r>
            <a:r>
              <a:rPr lang="en-US" sz="1400" dirty="0" smtClean="0">
                <a:solidFill>
                  <a:schemeClr val="tx1">
                    <a:lumMod val="50000"/>
                    <a:lumOff val="50000"/>
                  </a:schemeClr>
                </a:solidFill>
              </a:rPr>
              <a:t>design, </a:t>
            </a:r>
            <a:r>
              <a:rPr lang="en-US" sz="1400" dirty="0">
                <a:solidFill>
                  <a:schemeClr val="tx1">
                    <a:lumMod val="50000"/>
                    <a:lumOff val="50000"/>
                  </a:schemeClr>
                </a:solidFill>
              </a:rPr>
              <a:t>and project management).</a:t>
            </a:r>
          </a:p>
        </p:txBody>
      </p:sp>
      <p:sp>
        <p:nvSpPr>
          <p:cNvPr id="80" name="Rectangle 79"/>
          <p:cNvSpPr/>
          <p:nvPr/>
        </p:nvSpPr>
        <p:spPr>
          <a:xfrm>
            <a:off x="7302886" y="4537938"/>
            <a:ext cx="3379087" cy="1154162"/>
          </a:xfrm>
          <a:prstGeom prst="rect">
            <a:avLst/>
          </a:prstGeom>
        </p:spPr>
        <p:txBody>
          <a:bodyPr wrap="square">
            <a:spAutoFit/>
          </a:bodyPr>
          <a:lstStyle/>
          <a:p>
            <a:pPr lvl="0">
              <a:lnSpc>
                <a:spcPct val="150000"/>
              </a:lnSpc>
              <a:spcBef>
                <a:spcPts val="0"/>
              </a:spcBef>
            </a:pP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Ebooks</a:t>
            </a: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t>
            </a:r>
            <a:r>
              <a:rPr 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and </a:t>
            </a: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infographics</a:t>
            </a:r>
            <a: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t>
            </a:r>
            <a:r>
              <a:rPr lang="en-US" sz="1400" dirty="0" smtClean="0">
                <a:solidFill>
                  <a:schemeClr val="tx1">
                    <a:lumMod val="50000"/>
                    <a:lumOff val="50000"/>
                  </a:schemeClr>
                </a:solidFill>
              </a:rPr>
              <a:t>and </a:t>
            </a:r>
            <a:r>
              <a:rPr lang="en-US" sz="1400" dirty="0">
                <a:solidFill>
                  <a:schemeClr val="tx1">
                    <a:lumMod val="50000"/>
                    <a:lumOff val="50000"/>
                  </a:schemeClr>
                </a:solidFill>
              </a:rPr>
              <a:t>project management).</a:t>
            </a:r>
            <a:endParaRPr lang="en-US" sz="1600" dirty="0">
              <a:solidFill>
                <a:schemeClr val="tx1">
                  <a:lumMod val="50000"/>
                  <a:lumOff val="50000"/>
                </a:schemeClr>
              </a:solidFill>
            </a:endParaRPr>
          </a:p>
        </p:txBody>
      </p:sp>
      <p:sp>
        <p:nvSpPr>
          <p:cNvPr id="83" name="Rounded Rectangle 82"/>
          <p:cNvSpPr/>
          <p:nvPr/>
        </p:nvSpPr>
        <p:spPr>
          <a:xfrm>
            <a:off x="2271640"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84" name="Rounded Rectangle 83"/>
          <p:cNvSpPr/>
          <p:nvPr/>
        </p:nvSpPr>
        <p:spPr>
          <a:xfrm>
            <a:off x="6617124"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2</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302886" y="1293781"/>
            <a:ext cx="1924050" cy="2640013"/>
            <a:chOff x="1616076" y="3001260"/>
            <a:chExt cx="1924050" cy="2640013"/>
          </a:xfrm>
          <a:solidFill>
            <a:schemeClr val="bg1">
              <a:lumMod val="85000"/>
            </a:schemeClr>
          </a:solidFill>
        </p:grpSpPr>
        <p:sp>
          <p:nvSpPr>
            <p:cNvPr id="18" name="Freeform 5"/>
            <p:cNvSpPr>
              <a:spLocks/>
            </p:cNvSpPr>
            <p:nvPr/>
          </p:nvSpPr>
          <p:spPr bwMode="auto">
            <a:xfrm>
              <a:off x="1616076" y="3001260"/>
              <a:ext cx="1924050" cy="2640013"/>
            </a:xfrm>
            <a:custGeom>
              <a:avLst/>
              <a:gdLst>
                <a:gd name="T0" fmla="*/ 983 w 996"/>
                <a:gd name="T1" fmla="*/ 706 h 1372"/>
                <a:gd name="T2" fmla="*/ 899 w 996"/>
                <a:gd name="T3" fmla="*/ 553 h 1372"/>
                <a:gd name="T4" fmla="*/ 899 w 996"/>
                <a:gd name="T5" fmla="*/ 449 h 1372"/>
                <a:gd name="T6" fmla="*/ 450 w 996"/>
                <a:gd name="T7" fmla="*/ 0 h 1372"/>
                <a:gd name="T8" fmla="*/ 0 w 996"/>
                <a:gd name="T9" fmla="*/ 449 h 1372"/>
                <a:gd name="T10" fmla="*/ 0 w 996"/>
                <a:gd name="T11" fmla="*/ 526 h 1372"/>
                <a:gd name="T12" fmla="*/ 83 w 996"/>
                <a:gd name="T13" fmla="*/ 792 h 1372"/>
                <a:gd name="T14" fmla="*/ 83 w 996"/>
                <a:gd name="T15" fmla="*/ 1014 h 1372"/>
                <a:gd name="T16" fmla="*/ 110 w 996"/>
                <a:gd name="T17" fmla="*/ 1041 h 1372"/>
                <a:gd name="T18" fmla="*/ 137 w 996"/>
                <a:gd name="T19" fmla="*/ 1014 h 1372"/>
                <a:gd name="T20" fmla="*/ 137 w 996"/>
                <a:gd name="T21" fmla="*/ 784 h 1372"/>
                <a:gd name="T22" fmla="*/ 132 w 996"/>
                <a:gd name="T23" fmla="*/ 768 h 1372"/>
                <a:gd name="T24" fmla="*/ 54 w 996"/>
                <a:gd name="T25" fmla="*/ 526 h 1372"/>
                <a:gd name="T26" fmla="*/ 54 w 996"/>
                <a:gd name="T27" fmla="*/ 449 h 1372"/>
                <a:gd name="T28" fmla="*/ 450 w 996"/>
                <a:gd name="T29" fmla="*/ 53 h 1372"/>
                <a:gd name="T30" fmla="*/ 846 w 996"/>
                <a:gd name="T31" fmla="*/ 449 h 1372"/>
                <a:gd name="T32" fmla="*/ 846 w 996"/>
                <a:gd name="T33" fmla="*/ 560 h 1372"/>
                <a:gd name="T34" fmla="*/ 849 w 996"/>
                <a:gd name="T35" fmla="*/ 573 h 1372"/>
                <a:gd name="T36" fmla="*/ 936 w 996"/>
                <a:gd name="T37" fmla="*/ 731 h 1372"/>
                <a:gd name="T38" fmla="*/ 935 w 996"/>
                <a:gd name="T39" fmla="*/ 758 h 1372"/>
                <a:gd name="T40" fmla="*/ 912 w 996"/>
                <a:gd name="T41" fmla="*/ 770 h 1372"/>
                <a:gd name="T42" fmla="*/ 912 w 996"/>
                <a:gd name="T43" fmla="*/ 770 h 1372"/>
                <a:gd name="T44" fmla="*/ 873 w 996"/>
                <a:gd name="T45" fmla="*/ 770 h 1372"/>
                <a:gd name="T46" fmla="*/ 873 w 996"/>
                <a:gd name="T47" fmla="*/ 770 h 1372"/>
                <a:gd name="T48" fmla="*/ 854 w 996"/>
                <a:gd name="T49" fmla="*/ 778 h 1372"/>
                <a:gd name="T50" fmla="*/ 846 w 996"/>
                <a:gd name="T51" fmla="*/ 797 h 1372"/>
                <a:gd name="T52" fmla="*/ 846 w 996"/>
                <a:gd name="T53" fmla="*/ 917 h 1372"/>
                <a:gd name="T54" fmla="*/ 730 w 996"/>
                <a:gd name="T55" fmla="*/ 1033 h 1372"/>
                <a:gd name="T56" fmla="*/ 649 w 996"/>
                <a:gd name="T57" fmla="*/ 1033 h 1372"/>
                <a:gd name="T58" fmla="*/ 583 w 996"/>
                <a:gd name="T59" fmla="*/ 1099 h 1372"/>
                <a:gd name="T60" fmla="*/ 583 w 996"/>
                <a:gd name="T61" fmla="*/ 1304 h 1372"/>
                <a:gd name="T62" fmla="*/ 219 w 996"/>
                <a:gd name="T63" fmla="*/ 1140 h 1372"/>
                <a:gd name="T64" fmla="*/ 183 w 996"/>
                <a:gd name="T65" fmla="*/ 1153 h 1372"/>
                <a:gd name="T66" fmla="*/ 197 w 996"/>
                <a:gd name="T67" fmla="*/ 1189 h 1372"/>
                <a:gd name="T68" fmla="*/ 599 w 996"/>
                <a:gd name="T69" fmla="*/ 1370 h 1372"/>
                <a:gd name="T70" fmla="*/ 610 w 996"/>
                <a:gd name="T71" fmla="*/ 1372 h 1372"/>
                <a:gd name="T72" fmla="*/ 624 w 996"/>
                <a:gd name="T73" fmla="*/ 1368 h 1372"/>
                <a:gd name="T74" fmla="*/ 637 w 996"/>
                <a:gd name="T75" fmla="*/ 1345 h 1372"/>
                <a:gd name="T76" fmla="*/ 637 w 996"/>
                <a:gd name="T77" fmla="*/ 1099 h 1372"/>
                <a:gd name="T78" fmla="*/ 649 w 996"/>
                <a:gd name="T79" fmla="*/ 1086 h 1372"/>
                <a:gd name="T80" fmla="*/ 730 w 996"/>
                <a:gd name="T81" fmla="*/ 1086 h 1372"/>
                <a:gd name="T82" fmla="*/ 899 w 996"/>
                <a:gd name="T83" fmla="*/ 917 h 1372"/>
                <a:gd name="T84" fmla="*/ 899 w 996"/>
                <a:gd name="T85" fmla="*/ 824 h 1372"/>
                <a:gd name="T86" fmla="*/ 912 w 996"/>
                <a:gd name="T87" fmla="*/ 824 h 1372"/>
                <a:gd name="T88" fmla="*/ 912 w 996"/>
                <a:gd name="T89" fmla="*/ 824 h 1372"/>
                <a:gd name="T90" fmla="*/ 981 w 996"/>
                <a:gd name="T91" fmla="*/ 785 h 1372"/>
                <a:gd name="T92" fmla="*/ 983 w 996"/>
                <a:gd name="T93" fmla="*/ 70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6" h="1372">
                  <a:moveTo>
                    <a:pt x="983" y="706"/>
                  </a:moveTo>
                  <a:cubicBezTo>
                    <a:pt x="899" y="553"/>
                    <a:pt x="899" y="553"/>
                    <a:pt x="899" y="553"/>
                  </a:cubicBezTo>
                  <a:cubicBezTo>
                    <a:pt x="899" y="449"/>
                    <a:pt x="899" y="449"/>
                    <a:pt x="899" y="449"/>
                  </a:cubicBezTo>
                  <a:cubicBezTo>
                    <a:pt x="899" y="201"/>
                    <a:pt x="698" y="0"/>
                    <a:pt x="450" y="0"/>
                  </a:cubicBezTo>
                  <a:cubicBezTo>
                    <a:pt x="202" y="0"/>
                    <a:pt x="0" y="201"/>
                    <a:pt x="0" y="449"/>
                  </a:cubicBezTo>
                  <a:cubicBezTo>
                    <a:pt x="0" y="526"/>
                    <a:pt x="0" y="526"/>
                    <a:pt x="0" y="526"/>
                  </a:cubicBezTo>
                  <a:cubicBezTo>
                    <a:pt x="0" y="622"/>
                    <a:pt x="29" y="714"/>
                    <a:pt x="83" y="792"/>
                  </a:cubicBezTo>
                  <a:cubicBezTo>
                    <a:pt x="83" y="1014"/>
                    <a:pt x="83" y="1014"/>
                    <a:pt x="83" y="1014"/>
                  </a:cubicBezTo>
                  <a:cubicBezTo>
                    <a:pt x="83" y="1029"/>
                    <a:pt x="95" y="1041"/>
                    <a:pt x="110" y="1041"/>
                  </a:cubicBezTo>
                  <a:cubicBezTo>
                    <a:pt x="125" y="1041"/>
                    <a:pt x="137" y="1029"/>
                    <a:pt x="137" y="1014"/>
                  </a:cubicBezTo>
                  <a:cubicBezTo>
                    <a:pt x="137" y="784"/>
                    <a:pt x="137" y="784"/>
                    <a:pt x="137" y="784"/>
                  </a:cubicBezTo>
                  <a:cubicBezTo>
                    <a:pt x="137" y="778"/>
                    <a:pt x="135" y="773"/>
                    <a:pt x="132" y="768"/>
                  </a:cubicBezTo>
                  <a:cubicBezTo>
                    <a:pt x="81" y="697"/>
                    <a:pt x="54" y="614"/>
                    <a:pt x="54" y="526"/>
                  </a:cubicBezTo>
                  <a:cubicBezTo>
                    <a:pt x="54" y="449"/>
                    <a:pt x="54" y="449"/>
                    <a:pt x="54" y="449"/>
                  </a:cubicBezTo>
                  <a:cubicBezTo>
                    <a:pt x="54" y="231"/>
                    <a:pt x="231" y="53"/>
                    <a:pt x="450" y="53"/>
                  </a:cubicBezTo>
                  <a:cubicBezTo>
                    <a:pt x="668" y="53"/>
                    <a:pt x="846" y="231"/>
                    <a:pt x="846" y="449"/>
                  </a:cubicBezTo>
                  <a:cubicBezTo>
                    <a:pt x="846" y="560"/>
                    <a:pt x="846" y="560"/>
                    <a:pt x="846" y="560"/>
                  </a:cubicBezTo>
                  <a:cubicBezTo>
                    <a:pt x="846" y="565"/>
                    <a:pt x="847" y="569"/>
                    <a:pt x="849" y="573"/>
                  </a:cubicBezTo>
                  <a:cubicBezTo>
                    <a:pt x="936" y="731"/>
                    <a:pt x="936" y="731"/>
                    <a:pt x="936" y="731"/>
                  </a:cubicBezTo>
                  <a:cubicBezTo>
                    <a:pt x="942" y="743"/>
                    <a:pt x="937" y="754"/>
                    <a:pt x="935" y="758"/>
                  </a:cubicBezTo>
                  <a:cubicBezTo>
                    <a:pt x="933" y="761"/>
                    <a:pt x="926" y="770"/>
                    <a:pt x="912" y="770"/>
                  </a:cubicBezTo>
                  <a:cubicBezTo>
                    <a:pt x="912" y="770"/>
                    <a:pt x="912" y="770"/>
                    <a:pt x="912" y="770"/>
                  </a:cubicBezTo>
                  <a:cubicBezTo>
                    <a:pt x="873" y="770"/>
                    <a:pt x="873" y="770"/>
                    <a:pt x="873" y="770"/>
                  </a:cubicBezTo>
                  <a:cubicBezTo>
                    <a:pt x="873" y="770"/>
                    <a:pt x="873" y="770"/>
                    <a:pt x="873" y="770"/>
                  </a:cubicBezTo>
                  <a:cubicBezTo>
                    <a:pt x="865" y="770"/>
                    <a:pt x="859" y="773"/>
                    <a:pt x="854" y="778"/>
                  </a:cubicBezTo>
                  <a:cubicBezTo>
                    <a:pt x="849" y="783"/>
                    <a:pt x="846" y="790"/>
                    <a:pt x="846" y="797"/>
                  </a:cubicBezTo>
                  <a:cubicBezTo>
                    <a:pt x="846" y="917"/>
                    <a:pt x="846" y="917"/>
                    <a:pt x="846" y="917"/>
                  </a:cubicBezTo>
                  <a:cubicBezTo>
                    <a:pt x="846" y="981"/>
                    <a:pt x="794" y="1033"/>
                    <a:pt x="730" y="1033"/>
                  </a:cubicBezTo>
                  <a:cubicBezTo>
                    <a:pt x="649" y="1033"/>
                    <a:pt x="649" y="1033"/>
                    <a:pt x="649" y="1033"/>
                  </a:cubicBezTo>
                  <a:cubicBezTo>
                    <a:pt x="613" y="1033"/>
                    <a:pt x="583" y="1062"/>
                    <a:pt x="583" y="1099"/>
                  </a:cubicBezTo>
                  <a:cubicBezTo>
                    <a:pt x="583" y="1304"/>
                    <a:pt x="583" y="1304"/>
                    <a:pt x="583" y="1304"/>
                  </a:cubicBezTo>
                  <a:cubicBezTo>
                    <a:pt x="219" y="1140"/>
                    <a:pt x="219" y="1140"/>
                    <a:pt x="219" y="1140"/>
                  </a:cubicBezTo>
                  <a:cubicBezTo>
                    <a:pt x="205" y="1134"/>
                    <a:pt x="189" y="1140"/>
                    <a:pt x="183" y="1153"/>
                  </a:cubicBezTo>
                  <a:cubicBezTo>
                    <a:pt x="177" y="1167"/>
                    <a:pt x="183" y="1183"/>
                    <a:pt x="197" y="1189"/>
                  </a:cubicBezTo>
                  <a:cubicBezTo>
                    <a:pt x="599" y="1370"/>
                    <a:pt x="599" y="1370"/>
                    <a:pt x="599" y="1370"/>
                  </a:cubicBezTo>
                  <a:cubicBezTo>
                    <a:pt x="602" y="1371"/>
                    <a:pt x="606" y="1372"/>
                    <a:pt x="610" y="1372"/>
                  </a:cubicBezTo>
                  <a:cubicBezTo>
                    <a:pt x="615" y="1372"/>
                    <a:pt x="620" y="1371"/>
                    <a:pt x="624" y="1368"/>
                  </a:cubicBezTo>
                  <a:cubicBezTo>
                    <a:pt x="632" y="1363"/>
                    <a:pt x="637" y="1354"/>
                    <a:pt x="637" y="1345"/>
                  </a:cubicBezTo>
                  <a:cubicBezTo>
                    <a:pt x="637" y="1099"/>
                    <a:pt x="637" y="1099"/>
                    <a:pt x="637" y="1099"/>
                  </a:cubicBezTo>
                  <a:cubicBezTo>
                    <a:pt x="637" y="1092"/>
                    <a:pt x="642" y="1086"/>
                    <a:pt x="649" y="1086"/>
                  </a:cubicBezTo>
                  <a:cubicBezTo>
                    <a:pt x="730" y="1086"/>
                    <a:pt x="730" y="1086"/>
                    <a:pt x="730" y="1086"/>
                  </a:cubicBezTo>
                  <a:cubicBezTo>
                    <a:pt x="823" y="1086"/>
                    <a:pt x="899" y="1010"/>
                    <a:pt x="899" y="917"/>
                  </a:cubicBezTo>
                  <a:cubicBezTo>
                    <a:pt x="899" y="824"/>
                    <a:pt x="899" y="824"/>
                    <a:pt x="899" y="824"/>
                  </a:cubicBezTo>
                  <a:cubicBezTo>
                    <a:pt x="912" y="824"/>
                    <a:pt x="912" y="824"/>
                    <a:pt x="912" y="824"/>
                  </a:cubicBezTo>
                  <a:cubicBezTo>
                    <a:pt x="912" y="824"/>
                    <a:pt x="912" y="824"/>
                    <a:pt x="912" y="824"/>
                  </a:cubicBezTo>
                  <a:cubicBezTo>
                    <a:pt x="941" y="824"/>
                    <a:pt x="967" y="809"/>
                    <a:pt x="981" y="785"/>
                  </a:cubicBezTo>
                  <a:cubicBezTo>
                    <a:pt x="996" y="760"/>
                    <a:pt x="996" y="731"/>
                    <a:pt x="983" y="70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noEditPoints="1"/>
            </p:cNvSpPr>
            <p:nvPr/>
          </p:nvSpPr>
          <p:spPr bwMode="auto">
            <a:xfrm>
              <a:off x="2138364" y="3490210"/>
              <a:ext cx="688975" cy="688975"/>
            </a:xfrm>
            <a:custGeom>
              <a:avLst/>
              <a:gdLst>
                <a:gd name="T0" fmla="*/ 324 w 357"/>
                <a:gd name="T1" fmla="*/ 127 h 358"/>
                <a:gd name="T2" fmla="*/ 312 w 357"/>
                <a:gd name="T3" fmla="*/ 121 h 358"/>
                <a:gd name="T4" fmla="*/ 318 w 357"/>
                <a:gd name="T5" fmla="*/ 66 h 358"/>
                <a:gd name="T6" fmla="*/ 245 w 357"/>
                <a:gd name="T7" fmla="*/ 39 h 358"/>
                <a:gd name="T8" fmla="*/ 232 w 357"/>
                <a:gd name="T9" fmla="*/ 43 h 358"/>
                <a:gd name="T10" fmla="*/ 197 w 357"/>
                <a:gd name="T11" fmla="*/ 0 h 358"/>
                <a:gd name="T12" fmla="*/ 126 w 357"/>
                <a:gd name="T13" fmla="*/ 33 h 358"/>
                <a:gd name="T14" fmla="*/ 120 w 357"/>
                <a:gd name="T15" fmla="*/ 45 h 358"/>
                <a:gd name="T16" fmla="*/ 65 w 357"/>
                <a:gd name="T17" fmla="*/ 40 h 358"/>
                <a:gd name="T18" fmla="*/ 39 w 357"/>
                <a:gd name="T19" fmla="*/ 113 h 358"/>
                <a:gd name="T20" fmla="*/ 43 w 357"/>
                <a:gd name="T21" fmla="*/ 126 h 358"/>
                <a:gd name="T22" fmla="*/ 0 w 357"/>
                <a:gd name="T23" fmla="*/ 161 h 358"/>
                <a:gd name="T24" fmla="*/ 33 w 357"/>
                <a:gd name="T25" fmla="*/ 231 h 358"/>
                <a:gd name="T26" fmla="*/ 45 w 357"/>
                <a:gd name="T27" fmla="*/ 237 h 358"/>
                <a:gd name="T28" fmla="*/ 39 w 357"/>
                <a:gd name="T29" fmla="*/ 292 h 358"/>
                <a:gd name="T30" fmla="*/ 112 w 357"/>
                <a:gd name="T31" fmla="*/ 319 h 358"/>
                <a:gd name="T32" fmla="*/ 125 w 357"/>
                <a:gd name="T33" fmla="*/ 315 h 358"/>
                <a:gd name="T34" fmla="*/ 160 w 357"/>
                <a:gd name="T35" fmla="*/ 358 h 358"/>
                <a:gd name="T36" fmla="*/ 231 w 357"/>
                <a:gd name="T37" fmla="*/ 325 h 358"/>
                <a:gd name="T38" fmla="*/ 237 w 357"/>
                <a:gd name="T39" fmla="*/ 313 h 358"/>
                <a:gd name="T40" fmla="*/ 292 w 357"/>
                <a:gd name="T41" fmla="*/ 318 h 358"/>
                <a:gd name="T42" fmla="*/ 319 w 357"/>
                <a:gd name="T43" fmla="*/ 245 h 358"/>
                <a:gd name="T44" fmla="*/ 314 w 357"/>
                <a:gd name="T45" fmla="*/ 232 h 358"/>
                <a:gd name="T46" fmla="*/ 357 w 357"/>
                <a:gd name="T47" fmla="*/ 197 h 358"/>
                <a:gd name="T48" fmla="*/ 324 w 357"/>
                <a:gd name="T49" fmla="*/ 127 h 358"/>
                <a:gd name="T50" fmla="*/ 321 w 357"/>
                <a:gd name="T51" fmla="*/ 202 h 358"/>
                <a:gd name="T52" fmla="*/ 289 w 357"/>
                <a:gd name="T53" fmla="*/ 214 h 358"/>
                <a:gd name="T54" fmla="*/ 283 w 357"/>
                <a:gd name="T55" fmla="*/ 248 h 358"/>
                <a:gd name="T56" fmla="*/ 297 w 357"/>
                <a:gd name="T57" fmla="*/ 271 h 358"/>
                <a:gd name="T58" fmla="*/ 263 w 357"/>
                <a:gd name="T59" fmla="*/ 296 h 358"/>
                <a:gd name="T60" fmla="*/ 232 w 357"/>
                <a:gd name="T61" fmla="*/ 282 h 358"/>
                <a:gd name="T62" fmla="*/ 204 w 357"/>
                <a:gd name="T63" fmla="*/ 302 h 358"/>
                <a:gd name="T64" fmla="*/ 197 w 357"/>
                <a:gd name="T65" fmla="*/ 328 h 358"/>
                <a:gd name="T66" fmla="*/ 156 w 357"/>
                <a:gd name="T67" fmla="*/ 321 h 358"/>
                <a:gd name="T68" fmla="*/ 143 w 357"/>
                <a:gd name="T69" fmla="*/ 290 h 358"/>
                <a:gd name="T70" fmla="*/ 118 w 357"/>
                <a:gd name="T71" fmla="*/ 281 h 358"/>
                <a:gd name="T72" fmla="*/ 94 w 357"/>
                <a:gd name="T73" fmla="*/ 296 h 358"/>
                <a:gd name="T74" fmla="*/ 60 w 357"/>
                <a:gd name="T75" fmla="*/ 271 h 358"/>
                <a:gd name="T76" fmla="*/ 74 w 357"/>
                <a:gd name="T77" fmla="*/ 248 h 358"/>
                <a:gd name="T78" fmla="*/ 68 w 357"/>
                <a:gd name="T79" fmla="*/ 214 h 358"/>
                <a:gd name="T80" fmla="*/ 36 w 357"/>
                <a:gd name="T81" fmla="*/ 202 h 358"/>
                <a:gd name="T82" fmla="*/ 30 w 357"/>
                <a:gd name="T83" fmla="*/ 161 h 358"/>
                <a:gd name="T84" fmla="*/ 55 w 357"/>
                <a:gd name="T85" fmla="*/ 154 h 358"/>
                <a:gd name="T86" fmla="*/ 75 w 357"/>
                <a:gd name="T87" fmla="*/ 126 h 358"/>
                <a:gd name="T88" fmla="*/ 62 w 357"/>
                <a:gd name="T89" fmla="*/ 94 h 358"/>
                <a:gd name="T90" fmla="*/ 86 w 357"/>
                <a:gd name="T91" fmla="*/ 61 h 358"/>
                <a:gd name="T92" fmla="*/ 109 w 357"/>
                <a:gd name="T93" fmla="*/ 74 h 358"/>
                <a:gd name="T94" fmla="*/ 143 w 357"/>
                <a:gd name="T95" fmla="*/ 68 h 358"/>
                <a:gd name="T96" fmla="*/ 156 w 357"/>
                <a:gd name="T97" fmla="*/ 37 h 358"/>
                <a:gd name="T98" fmla="*/ 197 w 357"/>
                <a:gd name="T99" fmla="*/ 30 h 358"/>
                <a:gd name="T100" fmla="*/ 204 w 357"/>
                <a:gd name="T101" fmla="*/ 56 h 358"/>
                <a:gd name="T102" fmla="*/ 232 w 357"/>
                <a:gd name="T103" fmla="*/ 76 h 358"/>
                <a:gd name="T104" fmla="*/ 263 w 357"/>
                <a:gd name="T105" fmla="*/ 62 h 358"/>
                <a:gd name="T106" fmla="*/ 297 w 357"/>
                <a:gd name="T107" fmla="*/ 87 h 358"/>
                <a:gd name="T108" fmla="*/ 283 w 357"/>
                <a:gd name="T109" fmla="*/ 110 h 358"/>
                <a:gd name="T110" fmla="*/ 289 w 357"/>
                <a:gd name="T111" fmla="*/ 144 h 358"/>
                <a:gd name="T112" fmla="*/ 321 w 357"/>
                <a:gd name="T113" fmla="*/ 156 h 358"/>
                <a:gd name="T114" fmla="*/ 327 w 357"/>
                <a:gd name="T115" fmla="*/ 19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7" h="358">
                  <a:moveTo>
                    <a:pt x="324" y="127"/>
                  </a:moveTo>
                  <a:cubicBezTo>
                    <a:pt x="324" y="127"/>
                    <a:pt x="324" y="127"/>
                    <a:pt x="324" y="127"/>
                  </a:cubicBezTo>
                  <a:cubicBezTo>
                    <a:pt x="314" y="126"/>
                    <a:pt x="314" y="126"/>
                    <a:pt x="314" y="126"/>
                  </a:cubicBezTo>
                  <a:cubicBezTo>
                    <a:pt x="314" y="124"/>
                    <a:pt x="313" y="122"/>
                    <a:pt x="312" y="121"/>
                  </a:cubicBezTo>
                  <a:cubicBezTo>
                    <a:pt x="319" y="113"/>
                    <a:pt x="319" y="113"/>
                    <a:pt x="319" y="113"/>
                  </a:cubicBezTo>
                  <a:cubicBezTo>
                    <a:pt x="330" y="98"/>
                    <a:pt x="330" y="78"/>
                    <a:pt x="318" y="66"/>
                  </a:cubicBezTo>
                  <a:cubicBezTo>
                    <a:pt x="292" y="40"/>
                    <a:pt x="292" y="40"/>
                    <a:pt x="292" y="40"/>
                  </a:cubicBezTo>
                  <a:cubicBezTo>
                    <a:pt x="280" y="28"/>
                    <a:pt x="259" y="27"/>
                    <a:pt x="245" y="39"/>
                  </a:cubicBezTo>
                  <a:cubicBezTo>
                    <a:pt x="237" y="45"/>
                    <a:pt x="237" y="45"/>
                    <a:pt x="237" y="45"/>
                  </a:cubicBezTo>
                  <a:cubicBezTo>
                    <a:pt x="235" y="45"/>
                    <a:pt x="234" y="44"/>
                    <a:pt x="232" y="43"/>
                  </a:cubicBezTo>
                  <a:cubicBezTo>
                    <a:pt x="231" y="33"/>
                    <a:pt x="231" y="33"/>
                    <a:pt x="231" y="33"/>
                  </a:cubicBezTo>
                  <a:cubicBezTo>
                    <a:pt x="229" y="15"/>
                    <a:pt x="214" y="0"/>
                    <a:pt x="197" y="0"/>
                  </a:cubicBezTo>
                  <a:cubicBezTo>
                    <a:pt x="160" y="0"/>
                    <a:pt x="160" y="0"/>
                    <a:pt x="160" y="0"/>
                  </a:cubicBezTo>
                  <a:cubicBezTo>
                    <a:pt x="143" y="0"/>
                    <a:pt x="129" y="15"/>
                    <a:pt x="126" y="33"/>
                  </a:cubicBezTo>
                  <a:cubicBezTo>
                    <a:pt x="125" y="43"/>
                    <a:pt x="125" y="43"/>
                    <a:pt x="125" y="43"/>
                  </a:cubicBezTo>
                  <a:cubicBezTo>
                    <a:pt x="124" y="44"/>
                    <a:pt x="122" y="45"/>
                    <a:pt x="120" y="45"/>
                  </a:cubicBezTo>
                  <a:cubicBezTo>
                    <a:pt x="112" y="39"/>
                    <a:pt x="112" y="39"/>
                    <a:pt x="112" y="39"/>
                  </a:cubicBezTo>
                  <a:cubicBezTo>
                    <a:pt x="98" y="27"/>
                    <a:pt x="77" y="28"/>
                    <a:pt x="65" y="40"/>
                  </a:cubicBezTo>
                  <a:cubicBezTo>
                    <a:pt x="39" y="66"/>
                    <a:pt x="39" y="66"/>
                    <a:pt x="39" y="66"/>
                  </a:cubicBezTo>
                  <a:cubicBezTo>
                    <a:pt x="27" y="78"/>
                    <a:pt x="27" y="98"/>
                    <a:pt x="39" y="113"/>
                  </a:cubicBezTo>
                  <a:cubicBezTo>
                    <a:pt x="45" y="121"/>
                    <a:pt x="45" y="121"/>
                    <a:pt x="45" y="121"/>
                  </a:cubicBezTo>
                  <a:cubicBezTo>
                    <a:pt x="44" y="122"/>
                    <a:pt x="43" y="124"/>
                    <a:pt x="43" y="126"/>
                  </a:cubicBezTo>
                  <a:cubicBezTo>
                    <a:pt x="33" y="127"/>
                    <a:pt x="33" y="127"/>
                    <a:pt x="33" y="127"/>
                  </a:cubicBezTo>
                  <a:cubicBezTo>
                    <a:pt x="14" y="129"/>
                    <a:pt x="0" y="144"/>
                    <a:pt x="0" y="161"/>
                  </a:cubicBezTo>
                  <a:cubicBezTo>
                    <a:pt x="0" y="197"/>
                    <a:pt x="0" y="197"/>
                    <a:pt x="0" y="197"/>
                  </a:cubicBezTo>
                  <a:cubicBezTo>
                    <a:pt x="0" y="214"/>
                    <a:pt x="14" y="229"/>
                    <a:pt x="33" y="231"/>
                  </a:cubicBezTo>
                  <a:cubicBezTo>
                    <a:pt x="43" y="232"/>
                    <a:pt x="43" y="232"/>
                    <a:pt x="43" y="232"/>
                  </a:cubicBezTo>
                  <a:cubicBezTo>
                    <a:pt x="43" y="234"/>
                    <a:pt x="44" y="236"/>
                    <a:pt x="45" y="237"/>
                  </a:cubicBezTo>
                  <a:cubicBezTo>
                    <a:pt x="39" y="245"/>
                    <a:pt x="39" y="245"/>
                    <a:pt x="39" y="245"/>
                  </a:cubicBezTo>
                  <a:cubicBezTo>
                    <a:pt x="27" y="260"/>
                    <a:pt x="27" y="280"/>
                    <a:pt x="39" y="292"/>
                  </a:cubicBezTo>
                  <a:cubicBezTo>
                    <a:pt x="65" y="318"/>
                    <a:pt x="65" y="318"/>
                    <a:pt x="65" y="318"/>
                  </a:cubicBezTo>
                  <a:cubicBezTo>
                    <a:pt x="77" y="330"/>
                    <a:pt x="98" y="331"/>
                    <a:pt x="112" y="319"/>
                  </a:cubicBezTo>
                  <a:cubicBezTo>
                    <a:pt x="120" y="313"/>
                    <a:pt x="120" y="313"/>
                    <a:pt x="120" y="313"/>
                  </a:cubicBezTo>
                  <a:cubicBezTo>
                    <a:pt x="122" y="313"/>
                    <a:pt x="124" y="314"/>
                    <a:pt x="125" y="315"/>
                  </a:cubicBezTo>
                  <a:cubicBezTo>
                    <a:pt x="126" y="325"/>
                    <a:pt x="126" y="325"/>
                    <a:pt x="126" y="325"/>
                  </a:cubicBezTo>
                  <a:cubicBezTo>
                    <a:pt x="129" y="343"/>
                    <a:pt x="143" y="358"/>
                    <a:pt x="160" y="358"/>
                  </a:cubicBezTo>
                  <a:cubicBezTo>
                    <a:pt x="197" y="358"/>
                    <a:pt x="197" y="358"/>
                    <a:pt x="197" y="358"/>
                  </a:cubicBezTo>
                  <a:cubicBezTo>
                    <a:pt x="214" y="358"/>
                    <a:pt x="229" y="343"/>
                    <a:pt x="231" y="325"/>
                  </a:cubicBezTo>
                  <a:cubicBezTo>
                    <a:pt x="232" y="315"/>
                    <a:pt x="232" y="315"/>
                    <a:pt x="232" y="315"/>
                  </a:cubicBezTo>
                  <a:cubicBezTo>
                    <a:pt x="234" y="314"/>
                    <a:pt x="235" y="313"/>
                    <a:pt x="237" y="313"/>
                  </a:cubicBezTo>
                  <a:cubicBezTo>
                    <a:pt x="245" y="319"/>
                    <a:pt x="245" y="319"/>
                    <a:pt x="245" y="319"/>
                  </a:cubicBezTo>
                  <a:cubicBezTo>
                    <a:pt x="259" y="331"/>
                    <a:pt x="280" y="330"/>
                    <a:pt x="292" y="318"/>
                  </a:cubicBezTo>
                  <a:cubicBezTo>
                    <a:pt x="318" y="292"/>
                    <a:pt x="318" y="292"/>
                    <a:pt x="318" y="292"/>
                  </a:cubicBezTo>
                  <a:cubicBezTo>
                    <a:pt x="330" y="280"/>
                    <a:pt x="330" y="260"/>
                    <a:pt x="319" y="245"/>
                  </a:cubicBezTo>
                  <a:cubicBezTo>
                    <a:pt x="312" y="237"/>
                    <a:pt x="312" y="237"/>
                    <a:pt x="312" y="237"/>
                  </a:cubicBezTo>
                  <a:cubicBezTo>
                    <a:pt x="313" y="236"/>
                    <a:pt x="314" y="234"/>
                    <a:pt x="314" y="232"/>
                  </a:cubicBezTo>
                  <a:cubicBezTo>
                    <a:pt x="324" y="231"/>
                    <a:pt x="324" y="231"/>
                    <a:pt x="324" y="231"/>
                  </a:cubicBezTo>
                  <a:cubicBezTo>
                    <a:pt x="343" y="229"/>
                    <a:pt x="357" y="214"/>
                    <a:pt x="357" y="197"/>
                  </a:cubicBezTo>
                  <a:cubicBezTo>
                    <a:pt x="357" y="161"/>
                    <a:pt x="357" y="161"/>
                    <a:pt x="357" y="161"/>
                  </a:cubicBezTo>
                  <a:cubicBezTo>
                    <a:pt x="357" y="144"/>
                    <a:pt x="343" y="129"/>
                    <a:pt x="324" y="127"/>
                  </a:cubicBezTo>
                  <a:close/>
                  <a:moveTo>
                    <a:pt x="327" y="197"/>
                  </a:moveTo>
                  <a:cubicBezTo>
                    <a:pt x="327" y="199"/>
                    <a:pt x="325" y="201"/>
                    <a:pt x="321" y="202"/>
                  </a:cubicBezTo>
                  <a:cubicBezTo>
                    <a:pt x="302" y="204"/>
                    <a:pt x="302" y="204"/>
                    <a:pt x="302" y="204"/>
                  </a:cubicBezTo>
                  <a:cubicBezTo>
                    <a:pt x="296" y="205"/>
                    <a:pt x="291" y="209"/>
                    <a:pt x="289" y="214"/>
                  </a:cubicBezTo>
                  <a:cubicBezTo>
                    <a:pt x="287" y="220"/>
                    <a:pt x="285" y="227"/>
                    <a:pt x="282" y="232"/>
                  </a:cubicBezTo>
                  <a:cubicBezTo>
                    <a:pt x="279" y="238"/>
                    <a:pt x="280" y="244"/>
                    <a:pt x="283" y="248"/>
                  </a:cubicBezTo>
                  <a:cubicBezTo>
                    <a:pt x="295" y="263"/>
                    <a:pt x="295" y="263"/>
                    <a:pt x="295" y="263"/>
                  </a:cubicBezTo>
                  <a:cubicBezTo>
                    <a:pt x="298" y="267"/>
                    <a:pt x="298" y="270"/>
                    <a:pt x="297" y="271"/>
                  </a:cubicBezTo>
                  <a:cubicBezTo>
                    <a:pt x="271" y="297"/>
                    <a:pt x="271" y="297"/>
                    <a:pt x="271" y="297"/>
                  </a:cubicBezTo>
                  <a:cubicBezTo>
                    <a:pt x="270" y="298"/>
                    <a:pt x="266" y="298"/>
                    <a:pt x="263" y="296"/>
                  </a:cubicBezTo>
                  <a:cubicBezTo>
                    <a:pt x="248" y="284"/>
                    <a:pt x="248" y="284"/>
                    <a:pt x="248" y="284"/>
                  </a:cubicBezTo>
                  <a:cubicBezTo>
                    <a:pt x="243" y="280"/>
                    <a:pt x="237" y="280"/>
                    <a:pt x="232" y="282"/>
                  </a:cubicBezTo>
                  <a:cubicBezTo>
                    <a:pt x="226" y="285"/>
                    <a:pt x="220" y="288"/>
                    <a:pt x="214" y="290"/>
                  </a:cubicBezTo>
                  <a:cubicBezTo>
                    <a:pt x="208" y="291"/>
                    <a:pt x="204" y="296"/>
                    <a:pt x="204" y="302"/>
                  </a:cubicBezTo>
                  <a:cubicBezTo>
                    <a:pt x="201" y="321"/>
                    <a:pt x="201" y="321"/>
                    <a:pt x="201" y="321"/>
                  </a:cubicBezTo>
                  <a:cubicBezTo>
                    <a:pt x="201" y="325"/>
                    <a:pt x="198" y="328"/>
                    <a:pt x="197" y="328"/>
                  </a:cubicBezTo>
                  <a:cubicBezTo>
                    <a:pt x="160" y="328"/>
                    <a:pt x="160" y="328"/>
                    <a:pt x="160" y="328"/>
                  </a:cubicBezTo>
                  <a:cubicBezTo>
                    <a:pt x="159" y="328"/>
                    <a:pt x="156" y="325"/>
                    <a:pt x="156" y="321"/>
                  </a:cubicBezTo>
                  <a:cubicBezTo>
                    <a:pt x="154" y="302"/>
                    <a:pt x="154" y="302"/>
                    <a:pt x="154" y="302"/>
                  </a:cubicBezTo>
                  <a:cubicBezTo>
                    <a:pt x="153" y="296"/>
                    <a:pt x="149" y="291"/>
                    <a:pt x="143" y="290"/>
                  </a:cubicBezTo>
                  <a:cubicBezTo>
                    <a:pt x="137" y="288"/>
                    <a:pt x="131" y="285"/>
                    <a:pt x="125" y="282"/>
                  </a:cubicBezTo>
                  <a:cubicBezTo>
                    <a:pt x="123" y="281"/>
                    <a:pt x="121" y="281"/>
                    <a:pt x="118" y="281"/>
                  </a:cubicBezTo>
                  <a:cubicBezTo>
                    <a:pt x="115" y="281"/>
                    <a:pt x="112" y="282"/>
                    <a:pt x="109" y="284"/>
                  </a:cubicBezTo>
                  <a:cubicBezTo>
                    <a:pt x="94" y="296"/>
                    <a:pt x="94" y="296"/>
                    <a:pt x="94" y="296"/>
                  </a:cubicBezTo>
                  <a:cubicBezTo>
                    <a:pt x="91" y="298"/>
                    <a:pt x="87" y="298"/>
                    <a:pt x="86" y="297"/>
                  </a:cubicBezTo>
                  <a:cubicBezTo>
                    <a:pt x="60" y="271"/>
                    <a:pt x="60" y="271"/>
                    <a:pt x="60" y="271"/>
                  </a:cubicBezTo>
                  <a:cubicBezTo>
                    <a:pt x="59" y="270"/>
                    <a:pt x="59" y="267"/>
                    <a:pt x="62" y="263"/>
                  </a:cubicBezTo>
                  <a:cubicBezTo>
                    <a:pt x="74" y="248"/>
                    <a:pt x="74" y="248"/>
                    <a:pt x="74" y="248"/>
                  </a:cubicBezTo>
                  <a:cubicBezTo>
                    <a:pt x="77" y="244"/>
                    <a:pt x="78" y="238"/>
                    <a:pt x="75" y="232"/>
                  </a:cubicBezTo>
                  <a:cubicBezTo>
                    <a:pt x="72" y="227"/>
                    <a:pt x="70" y="220"/>
                    <a:pt x="68" y="214"/>
                  </a:cubicBezTo>
                  <a:cubicBezTo>
                    <a:pt x="66" y="209"/>
                    <a:pt x="61" y="205"/>
                    <a:pt x="55" y="204"/>
                  </a:cubicBezTo>
                  <a:cubicBezTo>
                    <a:pt x="36" y="202"/>
                    <a:pt x="36" y="202"/>
                    <a:pt x="36" y="202"/>
                  </a:cubicBezTo>
                  <a:cubicBezTo>
                    <a:pt x="32" y="201"/>
                    <a:pt x="30" y="199"/>
                    <a:pt x="30" y="197"/>
                  </a:cubicBezTo>
                  <a:cubicBezTo>
                    <a:pt x="30" y="161"/>
                    <a:pt x="30" y="161"/>
                    <a:pt x="30" y="161"/>
                  </a:cubicBezTo>
                  <a:cubicBezTo>
                    <a:pt x="30" y="159"/>
                    <a:pt x="32" y="157"/>
                    <a:pt x="36" y="156"/>
                  </a:cubicBezTo>
                  <a:cubicBezTo>
                    <a:pt x="55" y="154"/>
                    <a:pt x="55" y="154"/>
                    <a:pt x="55" y="154"/>
                  </a:cubicBezTo>
                  <a:cubicBezTo>
                    <a:pt x="61" y="153"/>
                    <a:pt x="66" y="149"/>
                    <a:pt x="68" y="144"/>
                  </a:cubicBezTo>
                  <a:cubicBezTo>
                    <a:pt x="70" y="138"/>
                    <a:pt x="72" y="131"/>
                    <a:pt x="75" y="126"/>
                  </a:cubicBezTo>
                  <a:cubicBezTo>
                    <a:pt x="78" y="120"/>
                    <a:pt x="77" y="114"/>
                    <a:pt x="74" y="110"/>
                  </a:cubicBezTo>
                  <a:cubicBezTo>
                    <a:pt x="62" y="94"/>
                    <a:pt x="62" y="94"/>
                    <a:pt x="62" y="94"/>
                  </a:cubicBezTo>
                  <a:cubicBezTo>
                    <a:pt x="59" y="91"/>
                    <a:pt x="59" y="88"/>
                    <a:pt x="60" y="87"/>
                  </a:cubicBezTo>
                  <a:cubicBezTo>
                    <a:pt x="86" y="61"/>
                    <a:pt x="86" y="61"/>
                    <a:pt x="86" y="61"/>
                  </a:cubicBezTo>
                  <a:cubicBezTo>
                    <a:pt x="87" y="60"/>
                    <a:pt x="91" y="60"/>
                    <a:pt x="94" y="62"/>
                  </a:cubicBezTo>
                  <a:cubicBezTo>
                    <a:pt x="109" y="74"/>
                    <a:pt x="109" y="74"/>
                    <a:pt x="109" y="74"/>
                  </a:cubicBezTo>
                  <a:cubicBezTo>
                    <a:pt x="114" y="78"/>
                    <a:pt x="120" y="78"/>
                    <a:pt x="125" y="76"/>
                  </a:cubicBezTo>
                  <a:cubicBezTo>
                    <a:pt x="131" y="73"/>
                    <a:pt x="137" y="70"/>
                    <a:pt x="143" y="68"/>
                  </a:cubicBezTo>
                  <a:cubicBezTo>
                    <a:pt x="149" y="66"/>
                    <a:pt x="153" y="62"/>
                    <a:pt x="154" y="56"/>
                  </a:cubicBezTo>
                  <a:cubicBezTo>
                    <a:pt x="156" y="37"/>
                    <a:pt x="156" y="37"/>
                    <a:pt x="156" y="37"/>
                  </a:cubicBezTo>
                  <a:cubicBezTo>
                    <a:pt x="156" y="33"/>
                    <a:pt x="159" y="30"/>
                    <a:pt x="160" y="30"/>
                  </a:cubicBezTo>
                  <a:cubicBezTo>
                    <a:pt x="197" y="30"/>
                    <a:pt x="197" y="30"/>
                    <a:pt x="197" y="30"/>
                  </a:cubicBezTo>
                  <a:cubicBezTo>
                    <a:pt x="198" y="30"/>
                    <a:pt x="201" y="33"/>
                    <a:pt x="201" y="37"/>
                  </a:cubicBezTo>
                  <a:cubicBezTo>
                    <a:pt x="204" y="56"/>
                    <a:pt x="204" y="56"/>
                    <a:pt x="204" y="56"/>
                  </a:cubicBezTo>
                  <a:cubicBezTo>
                    <a:pt x="204" y="62"/>
                    <a:pt x="208" y="66"/>
                    <a:pt x="214" y="68"/>
                  </a:cubicBezTo>
                  <a:cubicBezTo>
                    <a:pt x="220" y="70"/>
                    <a:pt x="226" y="73"/>
                    <a:pt x="232" y="76"/>
                  </a:cubicBezTo>
                  <a:cubicBezTo>
                    <a:pt x="237" y="78"/>
                    <a:pt x="243" y="78"/>
                    <a:pt x="248" y="74"/>
                  </a:cubicBezTo>
                  <a:cubicBezTo>
                    <a:pt x="263" y="62"/>
                    <a:pt x="263" y="62"/>
                    <a:pt x="263" y="62"/>
                  </a:cubicBezTo>
                  <a:cubicBezTo>
                    <a:pt x="266" y="60"/>
                    <a:pt x="270" y="60"/>
                    <a:pt x="271" y="61"/>
                  </a:cubicBezTo>
                  <a:cubicBezTo>
                    <a:pt x="297" y="87"/>
                    <a:pt x="297" y="87"/>
                    <a:pt x="297" y="87"/>
                  </a:cubicBezTo>
                  <a:cubicBezTo>
                    <a:pt x="298" y="88"/>
                    <a:pt x="298" y="91"/>
                    <a:pt x="295" y="94"/>
                  </a:cubicBezTo>
                  <a:cubicBezTo>
                    <a:pt x="283" y="110"/>
                    <a:pt x="283" y="110"/>
                    <a:pt x="283" y="110"/>
                  </a:cubicBezTo>
                  <a:cubicBezTo>
                    <a:pt x="280" y="114"/>
                    <a:pt x="279" y="120"/>
                    <a:pt x="282" y="126"/>
                  </a:cubicBezTo>
                  <a:cubicBezTo>
                    <a:pt x="285" y="131"/>
                    <a:pt x="287" y="138"/>
                    <a:pt x="289" y="144"/>
                  </a:cubicBezTo>
                  <a:cubicBezTo>
                    <a:pt x="291" y="149"/>
                    <a:pt x="296" y="153"/>
                    <a:pt x="302" y="154"/>
                  </a:cubicBezTo>
                  <a:cubicBezTo>
                    <a:pt x="321" y="156"/>
                    <a:pt x="321" y="156"/>
                    <a:pt x="321" y="156"/>
                  </a:cubicBezTo>
                  <a:cubicBezTo>
                    <a:pt x="325" y="157"/>
                    <a:pt x="327" y="159"/>
                    <a:pt x="327" y="161"/>
                  </a:cubicBezTo>
                  <a:cubicBezTo>
                    <a:pt x="327" y="197"/>
                    <a:pt x="327" y="197"/>
                    <a:pt x="327" y="19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7"/>
            <p:cNvSpPr>
              <a:spLocks noEditPoints="1"/>
            </p:cNvSpPr>
            <p:nvPr/>
          </p:nvSpPr>
          <p:spPr bwMode="auto">
            <a:xfrm>
              <a:off x="2336801" y="3690235"/>
              <a:ext cx="292100" cy="288925"/>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20 h 150"/>
                <a:gd name="T12" fmla="*/ 30 w 151"/>
                <a:gd name="T13" fmla="*/ 75 h 150"/>
                <a:gd name="T14" fmla="*/ 76 w 151"/>
                <a:gd name="T15" fmla="*/ 30 h 150"/>
                <a:gd name="T16" fmla="*/ 121 w 151"/>
                <a:gd name="T17" fmla="*/ 75 h 150"/>
                <a:gd name="T18" fmla="*/ 76 w 151"/>
                <a:gd name="T19" fmla="*/ 12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20"/>
                  </a:moveTo>
                  <a:cubicBezTo>
                    <a:pt x="51" y="120"/>
                    <a:pt x="30" y="100"/>
                    <a:pt x="30" y="75"/>
                  </a:cubicBezTo>
                  <a:cubicBezTo>
                    <a:pt x="30" y="50"/>
                    <a:pt x="51" y="30"/>
                    <a:pt x="76" y="30"/>
                  </a:cubicBezTo>
                  <a:cubicBezTo>
                    <a:pt x="101" y="30"/>
                    <a:pt x="121" y="50"/>
                    <a:pt x="121" y="75"/>
                  </a:cubicBezTo>
                  <a:cubicBezTo>
                    <a:pt x="121" y="100"/>
                    <a:pt x="101" y="120"/>
                    <a:pt x="76"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8"/>
            <p:cNvSpPr>
              <a:spLocks noChangeArrowheads="1"/>
            </p:cNvSpPr>
            <p:nvPr/>
          </p:nvSpPr>
          <p:spPr bwMode="auto">
            <a:xfrm>
              <a:off x="1782764" y="5103110"/>
              <a:ext cx="104775"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p:cNvSpPr>
            <a:spLocks noGrp="1"/>
          </p:cNvSpPr>
          <p:nvPr>
            <p:ph type="sldNum" sz="quarter" idx="12"/>
          </p:nvPr>
        </p:nvSpPr>
        <p:spPr/>
        <p:txBody>
          <a:bodyPr/>
          <a:lstStyle/>
          <a:p>
            <a:fld id="{EF4ACB41-94E5-4629-9639-BBC7D22E3BC4}" type="slidenum">
              <a:rPr lang="en-US" smtClean="0"/>
              <a:pPr/>
              <a:t>52</a:t>
            </a:fld>
            <a:endParaRPr lang="en-US" dirty="0"/>
          </a:p>
        </p:txBody>
      </p:sp>
    </p:spTree>
    <p:extLst>
      <p:ext uri="{BB962C8B-B14F-4D97-AF65-F5344CB8AC3E}">
        <p14:creationId xmlns:p14="http://schemas.microsoft.com/office/powerpoint/2010/main" val="1324947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16558" y="3838856"/>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70-page 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5" name="Rectangle 4"/>
          <p:cNvSpPr/>
          <p:nvPr/>
        </p:nvSpPr>
        <p:spPr>
          <a:xfrm>
            <a:off x="2915758" y="3838856"/>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6" name="Rounded Rectangle 5"/>
          <p:cNvSpPr/>
          <p:nvPr/>
        </p:nvSpPr>
        <p:spPr>
          <a:xfrm>
            <a:off x="6630795" y="3948847"/>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6</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ounded Rectangle 6"/>
          <p:cNvSpPr/>
          <p:nvPr/>
        </p:nvSpPr>
        <p:spPr>
          <a:xfrm>
            <a:off x="2229997" y="386585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5</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316558" y="1989138"/>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a:t>
            </a: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70-p/age </a:t>
            </a: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9" name="Rectangle 8"/>
          <p:cNvSpPr/>
          <p:nvPr/>
        </p:nvSpPr>
        <p:spPr>
          <a:xfrm>
            <a:off x="2915758" y="1989138"/>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10" name="Rounded Rectangle 9"/>
          <p:cNvSpPr/>
          <p:nvPr/>
        </p:nvSpPr>
        <p:spPr>
          <a:xfrm>
            <a:off x="6630795"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4</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10"/>
          <p:cNvSpPr/>
          <p:nvPr/>
        </p:nvSpPr>
        <p:spPr>
          <a:xfrm>
            <a:off x="2229997"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3</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53</a:t>
            </a:fld>
            <a:endParaRPr lang="en-US" dirty="0"/>
          </a:p>
        </p:txBody>
      </p:sp>
    </p:spTree>
    <p:extLst>
      <p:ext uri="{BB962C8B-B14F-4D97-AF65-F5344CB8AC3E}">
        <p14:creationId xmlns:p14="http://schemas.microsoft.com/office/powerpoint/2010/main" val="1365659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30" y="2005224"/>
            <a:ext cx="5495913" cy="1377055"/>
          </a:xfrm>
        </p:spPr>
        <p:txBody>
          <a:bodyPr>
            <a:noAutofit/>
          </a:bodyPr>
          <a:lstStyle/>
          <a:p>
            <a:pPr marL="22225" lvl="0">
              <a:lnSpc>
                <a:spcPct val="150000"/>
              </a:lnSpc>
              <a:spcBef>
                <a:spcPts val="0"/>
              </a:spcBef>
            </a:pPr>
            <a:r>
              <a:rPr lang="en-US" sz="1600" dirty="0">
                <a:solidFill>
                  <a:schemeClr val="tx1">
                    <a:lumMod val="50000"/>
                    <a:lumOff val="50000"/>
                  </a:schemeClr>
                </a:solidFill>
                <a:cs typeface="Calibri Light" panose="020F0302020204030204" pitchFamily="34" charset="0"/>
              </a:rPr>
              <a:t>We worked with a robotics startup to launch a PR campaign around their Indiegogo campaign. We developed templated and personalized letters, created a target media list, sent out a press </a:t>
            </a:r>
            <a:r>
              <a:rPr lang="en-US" sz="1600" dirty="0" smtClean="0">
                <a:solidFill>
                  <a:schemeClr val="tx1">
                    <a:lumMod val="50000"/>
                    <a:lumOff val="50000"/>
                  </a:schemeClr>
                </a:solidFill>
                <a:cs typeface="Calibri Light" panose="020F0302020204030204" pitchFamily="34" charset="0"/>
              </a:rPr>
              <a:t>release.</a:t>
            </a:r>
            <a:endParaRPr lang="en-US" sz="1600" dirty="0">
              <a:solidFill>
                <a:schemeClr val="tx1">
                  <a:lumMod val="50000"/>
                  <a:lumOff val="50000"/>
                </a:schemeClr>
              </a:solidFill>
              <a:cs typeface="Calibri Light" panose="020F0302020204030204" pitchFamily="34" charset="0"/>
            </a:endParaRPr>
          </a:p>
        </p:txBody>
      </p:sp>
      <p:sp>
        <p:nvSpPr>
          <p:cNvPr id="4" name="Rectangle 3"/>
          <p:cNvSpPr/>
          <p:nvPr/>
        </p:nvSpPr>
        <p:spPr>
          <a:xfrm>
            <a:off x="2143130" y="892717"/>
            <a:ext cx="3921266" cy="523220"/>
          </a:xfrm>
          <a:prstGeom prst="rect">
            <a:avLst/>
          </a:prstGeom>
        </p:spPr>
        <p:txBody>
          <a:bodyPr wrap="non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Product </a:t>
            </a:r>
            <a:r>
              <a:rPr lang="en-US" sz="2800" b="1" dirty="0" smtClean="0">
                <a:solidFill>
                  <a:schemeClr val="accent2"/>
                </a:solidFill>
                <a:latin typeface="+mj-lt"/>
                <a:ea typeface="Open Sans" panose="020B0606030504020204" pitchFamily="34" charset="0"/>
                <a:cs typeface="Open Sans" panose="020B0606030504020204" pitchFamily="34" charset="0"/>
              </a:rPr>
              <a:t>Launch </a:t>
            </a:r>
            <a:r>
              <a:rPr lang="en-US" sz="2800" b="1" dirty="0">
                <a:solidFill>
                  <a:schemeClr val="accent2"/>
                </a:solidFill>
                <a:latin typeface="+mj-lt"/>
                <a:ea typeface="Open Sans" panose="020B0606030504020204" pitchFamily="34" charset="0"/>
                <a:cs typeface="Open Sans" panose="020B0606030504020204" pitchFamily="34" charset="0"/>
              </a:rPr>
              <a:t>PR</a:t>
            </a:r>
          </a:p>
        </p:txBody>
      </p:sp>
      <p:sp>
        <p:nvSpPr>
          <p:cNvPr id="70" name="Rectangle 69"/>
          <p:cNvSpPr/>
          <p:nvPr/>
        </p:nvSpPr>
        <p:spPr>
          <a:xfrm>
            <a:off x="2135188" y="4233176"/>
            <a:ext cx="2135363" cy="420371"/>
          </a:xfrm>
          <a:prstGeom prst="rect">
            <a:avLst/>
          </a:prstGeom>
        </p:spPr>
        <p:txBody>
          <a:bodyPr wrap="square">
            <a:spAutoFit/>
          </a:bodyPr>
          <a:lstStyle/>
          <a:p>
            <a:pPr marL="22225" lvl="0">
              <a:lnSpc>
                <a:spcPct val="150000"/>
              </a:lnSpc>
              <a:spcBef>
                <a:spcPts val="0"/>
              </a:spcBef>
            </a:pPr>
            <a:r>
              <a:rPr lang="en-US" sz="1600" dirty="0">
                <a:solidFill>
                  <a:schemeClr val="accent3"/>
                </a:solidFill>
              </a:rPr>
              <a:t>The results </a:t>
            </a:r>
            <a:r>
              <a:rPr lang="en-US" sz="1600" dirty="0" smtClean="0">
                <a:solidFill>
                  <a:schemeClr val="accent3"/>
                </a:solidFill>
              </a:rPr>
              <a:t>were</a:t>
            </a:r>
            <a:endParaRPr lang="en-US" sz="1600" dirty="0">
              <a:solidFill>
                <a:schemeClr val="accent3"/>
              </a:solidFill>
            </a:endParaRPr>
          </a:p>
        </p:txBody>
      </p:sp>
      <p:sp>
        <p:nvSpPr>
          <p:cNvPr id="58" name="Rectangle 57"/>
          <p:cNvSpPr/>
          <p:nvPr/>
        </p:nvSpPr>
        <p:spPr>
          <a:xfrm>
            <a:off x="3467569" y="5008502"/>
            <a:ext cx="3089682" cy="1061829"/>
          </a:xfrm>
          <a:prstGeom prst="rect">
            <a:avLst/>
          </a:prstGeom>
        </p:spPr>
        <p:txBody>
          <a:bodyPr wrap="square">
            <a:spAutoFit/>
          </a:bodyPr>
          <a:lstStyle/>
          <a:p>
            <a:pPr marL="22225" lvl="0">
              <a:lnSpc>
                <a:spcPct val="150000"/>
              </a:lnSpc>
              <a:spcBef>
                <a:spcPts val="0"/>
              </a:spcBef>
              <a:spcAft>
                <a:spcPts val="2400"/>
              </a:spcAft>
              <a:buClr>
                <a:srgbClr val="92D050"/>
              </a:buClr>
              <a:buSzPct val="150000"/>
            </a:pPr>
            <a:r>
              <a:rPr lang="en-US" sz="1400" dirty="0">
                <a:solidFill>
                  <a:schemeClr val="tx1">
                    <a:lumMod val="50000"/>
                    <a:lumOff val="50000"/>
                  </a:schemeClr>
                </a:solidFill>
              </a:rPr>
              <a:t>Positive press coverage in Fast Company, </a:t>
            </a:r>
            <a:r>
              <a:rPr lang="en-US" sz="1400" dirty="0" smtClean="0">
                <a:solidFill>
                  <a:schemeClr val="tx1">
                    <a:lumMod val="50000"/>
                    <a:lumOff val="50000"/>
                  </a:schemeClr>
                </a:solidFill>
              </a:rPr>
              <a:t>Entrepreneur and other publications</a:t>
            </a:r>
            <a:r>
              <a:rPr lang="id-ID"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65" name="Rectangle 64"/>
          <p:cNvSpPr/>
          <p:nvPr/>
        </p:nvSpPr>
        <p:spPr>
          <a:xfrm>
            <a:off x="8691415" y="5008502"/>
            <a:ext cx="2494201" cy="702500"/>
          </a:xfrm>
          <a:prstGeom prst="rect">
            <a:avLst/>
          </a:prstGeom>
        </p:spPr>
        <p:txBody>
          <a:bodyPr wrap="square">
            <a:spAutoFit/>
          </a:bodyPr>
          <a:lstStyle/>
          <a:p>
            <a:pPr lvl="0">
              <a:lnSpc>
                <a:spcPct val="150000"/>
              </a:lnSpc>
              <a:spcBef>
                <a:spcPts val="0"/>
              </a:spcBef>
              <a:buClr>
                <a:srgbClr val="92D050"/>
              </a:buClr>
              <a:buSzPct val="150000"/>
            </a:pPr>
            <a:r>
              <a:rPr lang="en-US" sz="1400" dirty="0">
                <a:solidFill>
                  <a:schemeClr val="tx1">
                    <a:lumMod val="50000"/>
                    <a:lumOff val="50000"/>
                  </a:schemeClr>
                </a:solidFill>
              </a:rPr>
              <a:t>Crowdfunding goal </a:t>
            </a:r>
            <a:r>
              <a:rPr lang="en-US" sz="1400" dirty="0" smtClean="0">
                <a:solidFill>
                  <a:schemeClr val="tx1">
                    <a:lumMod val="50000"/>
                    <a:lumOff val="50000"/>
                  </a:schemeClr>
                </a:solidFill>
              </a:rPr>
              <a:t>exceeded</a:t>
            </a:r>
            <a:r>
              <a:rPr lang="id-ID" sz="1400" dirty="0" smtClean="0">
                <a:solidFill>
                  <a:schemeClr val="tx1">
                    <a:lumMod val="50000"/>
                    <a:lumOff val="50000"/>
                  </a:schemeClr>
                </a:solidFill>
              </a:rPr>
              <a:t> </a:t>
            </a:r>
            <a:r>
              <a:rPr lang="en-US" sz="1400" dirty="0" smtClean="0">
                <a:solidFill>
                  <a:schemeClr val="tx1">
                    <a:lumMod val="50000"/>
                    <a:lumOff val="50000"/>
                  </a:schemeClr>
                </a:solidFill>
              </a:rPr>
              <a:t>by </a:t>
            </a:r>
            <a:r>
              <a:rPr lang="en-US" sz="1400" dirty="0">
                <a:solidFill>
                  <a:schemeClr val="tx1">
                    <a:lumMod val="50000"/>
                    <a:lumOff val="50000"/>
                  </a:schemeClr>
                </a:solidFill>
              </a:rPr>
              <a:t>85%</a:t>
            </a:r>
          </a:p>
        </p:txBody>
      </p:sp>
      <p:grpSp>
        <p:nvGrpSpPr>
          <p:cNvPr id="6" name="Group 5"/>
          <p:cNvGrpSpPr/>
          <p:nvPr/>
        </p:nvGrpSpPr>
        <p:grpSpPr>
          <a:xfrm>
            <a:off x="7520349" y="4860628"/>
            <a:ext cx="936361" cy="949549"/>
            <a:chOff x="7454121" y="4410527"/>
            <a:chExt cx="1385707" cy="1405224"/>
          </a:xfrm>
        </p:grpSpPr>
        <p:sp>
          <p:nvSpPr>
            <p:cNvPr id="73" name="Freeform 5"/>
            <p:cNvSpPr>
              <a:spLocks noEditPoints="1"/>
            </p:cNvSpPr>
            <p:nvPr/>
          </p:nvSpPr>
          <p:spPr bwMode="auto">
            <a:xfrm>
              <a:off x="7542699" y="5113139"/>
              <a:ext cx="1187534" cy="702612"/>
            </a:xfrm>
            <a:custGeom>
              <a:avLst/>
              <a:gdLst>
                <a:gd name="T0" fmla="*/ 196 w 216"/>
                <a:gd name="T1" fmla="*/ 2 h 128"/>
                <a:gd name="T2" fmla="*/ 192 w 216"/>
                <a:gd name="T3" fmla="*/ 0 h 128"/>
                <a:gd name="T4" fmla="*/ 184 w 216"/>
                <a:gd name="T5" fmla="*/ 0 h 128"/>
                <a:gd name="T6" fmla="*/ 152 w 216"/>
                <a:gd name="T7" fmla="*/ 0 h 128"/>
                <a:gd name="T8" fmla="*/ 32 w 216"/>
                <a:gd name="T9" fmla="*/ 0 h 128"/>
                <a:gd name="T10" fmla="*/ 24 w 216"/>
                <a:gd name="T11" fmla="*/ 0 h 128"/>
                <a:gd name="T12" fmla="*/ 20 w 216"/>
                <a:gd name="T13" fmla="*/ 2 h 128"/>
                <a:gd name="T14" fmla="*/ 0 w 216"/>
                <a:gd name="T15" fmla="*/ 42 h 128"/>
                <a:gd name="T16" fmla="*/ 1 w 216"/>
                <a:gd name="T17" fmla="*/ 46 h 128"/>
                <a:gd name="T18" fmla="*/ 4 w 216"/>
                <a:gd name="T19" fmla="*/ 48 h 128"/>
                <a:gd name="T20" fmla="*/ 20 w 216"/>
                <a:gd name="T21" fmla="*/ 48 h 128"/>
                <a:gd name="T22" fmla="*/ 20 w 216"/>
                <a:gd name="T23" fmla="*/ 108 h 128"/>
                <a:gd name="T24" fmla="*/ 40 w 216"/>
                <a:gd name="T25" fmla="*/ 128 h 128"/>
                <a:gd name="T26" fmla="*/ 152 w 216"/>
                <a:gd name="T27" fmla="*/ 128 h 128"/>
                <a:gd name="T28" fmla="*/ 176 w 216"/>
                <a:gd name="T29" fmla="*/ 128 h 128"/>
                <a:gd name="T30" fmla="*/ 196 w 216"/>
                <a:gd name="T31" fmla="*/ 108 h 128"/>
                <a:gd name="T32" fmla="*/ 196 w 216"/>
                <a:gd name="T33" fmla="*/ 48 h 128"/>
                <a:gd name="T34" fmla="*/ 212 w 216"/>
                <a:gd name="T35" fmla="*/ 48 h 128"/>
                <a:gd name="T36" fmla="*/ 215 w 216"/>
                <a:gd name="T37" fmla="*/ 46 h 128"/>
                <a:gd name="T38" fmla="*/ 216 w 216"/>
                <a:gd name="T39" fmla="*/ 42 h 128"/>
                <a:gd name="T40" fmla="*/ 196 w 216"/>
                <a:gd name="T41" fmla="*/ 2 h 128"/>
                <a:gd name="T42" fmla="*/ 26 w 216"/>
                <a:gd name="T43" fmla="*/ 8 h 128"/>
                <a:gd name="T44" fmla="*/ 32 w 216"/>
                <a:gd name="T45" fmla="*/ 8 h 128"/>
                <a:gd name="T46" fmla="*/ 146 w 216"/>
                <a:gd name="T47" fmla="*/ 8 h 128"/>
                <a:gd name="T48" fmla="*/ 130 w 216"/>
                <a:gd name="T49" fmla="*/ 40 h 128"/>
                <a:gd name="T50" fmla="*/ 10 w 216"/>
                <a:gd name="T51" fmla="*/ 40 h 128"/>
                <a:gd name="T52" fmla="*/ 26 w 216"/>
                <a:gd name="T53" fmla="*/ 8 h 128"/>
                <a:gd name="T54" fmla="*/ 28 w 216"/>
                <a:gd name="T55" fmla="*/ 108 h 128"/>
                <a:gd name="T56" fmla="*/ 28 w 216"/>
                <a:gd name="T57" fmla="*/ 48 h 128"/>
                <a:gd name="T58" fmla="*/ 132 w 216"/>
                <a:gd name="T59" fmla="*/ 48 h 128"/>
                <a:gd name="T60" fmla="*/ 136 w 216"/>
                <a:gd name="T61" fmla="*/ 46 h 128"/>
                <a:gd name="T62" fmla="*/ 148 w 216"/>
                <a:gd name="T63" fmla="*/ 21 h 128"/>
                <a:gd name="T64" fmla="*/ 148 w 216"/>
                <a:gd name="T65" fmla="*/ 120 h 128"/>
                <a:gd name="T66" fmla="*/ 40 w 216"/>
                <a:gd name="T67" fmla="*/ 120 h 128"/>
                <a:gd name="T68" fmla="*/ 28 w 216"/>
                <a:gd name="T69" fmla="*/ 108 h 128"/>
                <a:gd name="T70" fmla="*/ 188 w 216"/>
                <a:gd name="T71" fmla="*/ 108 h 128"/>
                <a:gd name="T72" fmla="*/ 176 w 216"/>
                <a:gd name="T73" fmla="*/ 120 h 128"/>
                <a:gd name="T74" fmla="*/ 156 w 216"/>
                <a:gd name="T75" fmla="*/ 120 h 128"/>
                <a:gd name="T76" fmla="*/ 156 w 216"/>
                <a:gd name="T77" fmla="*/ 21 h 128"/>
                <a:gd name="T78" fmla="*/ 168 w 216"/>
                <a:gd name="T79" fmla="*/ 46 h 128"/>
                <a:gd name="T80" fmla="*/ 172 w 216"/>
                <a:gd name="T81" fmla="*/ 48 h 128"/>
                <a:gd name="T82" fmla="*/ 188 w 216"/>
                <a:gd name="T83" fmla="*/ 48 h 128"/>
                <a:gd name="T84" fmla="*/ 188 w 216"/>
                <a:gd name="T85" fmla="*/ 108 h 128"/>
                <a:gd name="T86" fmla="*/ 174 w 216"/>
                <a:gd name="T87" fmla="*/ 40 h 128"/>
                <a:gd name="T88" fmla="*/ 158 w 216"/>
                <a:gd name="T89" fmla="*/ 8 h 128"/>
                <a:gd name="T90" fmla="*/ 184 w 216"/>
                <a:gd name="T91" fmla="*/ 8 h 128"/>
                <a:gd name="T92" fmla="*/ 190 w 216"/>
                <a:gd name="T93" fmla="*/ 8 h 128"/>
                <a:gd name="T94" fmla="*/ 206 w 216"/>
                <a:gd name="T95" fmla="*/ 40 h 128"/>
                <a:gd name="T96" fmla="*/ 174 w 216"/>
                <a:gd name="T9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128">
                  <a:moveTo>
                    <a:pt x="196" y="2"/>
                  </a:moveTo>
                  <a:cubicBezTo>
                    <a:pt x="195" y="1"/>
                    <a:pt x="194" y="0"/>
                    <a:pt x="192" y="0"/>
                  </a:cubicBezTo>
                  <a:cubicBezTo>
                    <a:pt x="184" y="0"/>
                    <a:pt x="184" y="0"/>
                    <a:pt x="184" y="0"/>
                  </a:cubicBezTo>
                  <a:cubicBezTo>
                    <a:pt x="152" y="0"/>
                    <a:pt x="152" y="0"/>
                    <a:pt x="152" y="0"/>
                  </a:cubicBezTo>
                  <a:cubicBezTo>
                    <a:pt x="32" y="0"/>
                    <a:pt x="32" y="0"/>
                    <a:pt x="32" y="0"/>
                  </a:cubicBezTo>
                  <a:cubicBezTo>
                    <a:pt x="24" y="0"/>
                    <a:pt x="24" y="0"/>
                    <a:pt x="24" y="0"/>
                  </a:cubicBezTo>
                  <a:cubicBezTo>
                    <a:pt x="22" y="0"/>
                    <a:pt x="21" y="1"/>
                    <a:pt x="20" y="2"/>
                  </a:cubicBezTo>
                  <a:cubicBezTo>
                    <a:pt x="0" y="42"/>
                    <a:pt x="0" y="42"/>
                    <a:pt x="0" y="42"/>
                  </a:cubicBezTo>
                  <a:cubicBezTo>
                    <a:pt x="0" y="43"/>
                    <a:pt x="0" y="45"/>
                    <a:pt x="1" y="46"/>
                  </a:cubicBezTo>
                  <a:cubicBezTo>
                    <a:pt x="1" y="47"/>
                    <a:pt x="3" y="48"/>
                    <a:pt x="4" y="48"/>
                  </a:cubicBezTo>
                  <a:cubicBezTo>
                    <a:pt x="20" y="48"/>
                    <a:pt x="20" y="48"/>
                    <a:pt x="20" y="48"/>
                  </a:cubicBezTo>
                  <a:cubicBezTo>
                    <a:pt x="20" y="108"/>
                    <a:pt x="20" y="108"/>
                    <a:pt x="20" y="108"/>
                  </a:cubicBezTo>
                  <a:cubicBezTo>
                    <a:pt x="20" y="119"/>
                    <a:pt x="29" y="128"/>
                    <a:pt x="40" y="128"/>
                  </a:cubicBezTo>
                  <a:cubicBezTo>
                    <a:pt x="152" y="128"/>
                    <a:pt x="152" y="128"/>
                    <a:pt x="152" y="128"/>
                  </a:cubicBezTo>
                  <a:cubicBezTo>
                    <a:pt x="176" y="128"/>
                    <a:pt x="176" y="128"/>
                    <a:pt x="176" y="128"/>
                  </a:cubicBezTo>
                  <a:cubicBezTo>
                    <a:pt x="187" y="128"/>
                    <a:pt x="196" y="119"/>
                    <a:pt x="196" y="108"/>
                  </a:cubicBezTo>
                  <a:cubicBezTo>
                    <a:pt x="196" y="48"/>
                    <a:pt x="196" y="48"/>
                    <a:pt x="196" y="48"/>
                  </a:cubicBezTo>
                  <a:cubicBezTo>
                    <a:pt x="212" y="48"/>
                    <a:pt x="212" y="48"/>
                    <a:pt x="212" y="48"/>
                  </a:cubicBezTo>
                  <a:cubicBezTo>
                    <a:pt x="213" y="48"/>
                    <a:pt x="215" y="47"/>
                    <a:pt x="215" y="46"/>
                  </a:cubicBezTo>
                  <a:cubicBezTo>
                    <a:pt x="216" y="45"/>
                    <a:pt x="216" y="43"/>
                    <a:pt x="216" y="42"/>
                  </a:cubicBezTo>
                  <a:lnTo>
                    <a:pt x="196" y="2"/>
                  </a:lnTo>
                  <a:close/>
                  <a:moveTo>
                    <a:pt x="26" y="8"/>
                  </a:moveTo>
                  <a:cubicBezTo>
                    <a:pt x="32" y="8"/>
                    <a:pt x="32" y="8"/>
                    <a:pt x="32" y="8"/>
                  </a:cubicBezTo>
                  <a:cubicBezTo>
                    <a:pt x="146" y="8"/>
                    <a:pt x="146" y="8"/>
                    <a:pt x="146" y="8"/>
                  </a:cubicBezTo>
                  <a:cubicBezTo>
                    <a:pt x="130" y="40"/>
                    <a:pt x="130" y="40"/>
                    <a:pt x="130" y="40"/>
                  </a:cubicBezTo>
                  <a:cubicBezTo>
                    <a:pt x="10" y="40"/>
                    <a:pt x="10" y="40"/>
                    <a:pt x="10" y="40"/>
                  </a:cubicBezTo>
                  <a:lnTo>
                    <a:pt x="26" y="8"/>
                  </a:lnTo>
                  <a:close/>
                  <a:moveTo>
                    <a:pt x="28" y="108"/>
                  </a:moveTo>
                  <a:cubicBezTo>
                    <a:pt x="28" y="48"/>
                    <a:pt x="28" y="48"/>
                    <a:pt x="28" y="48"/>
                  </a:cubicBezTo>
                  <a:cubicBezTo>
                    <a:pt x="132" y="48"/>
                    <a:pt x="132" y="48"/>
                    <a:pt x="132" y="48"/>
                  </a:cubicBezTo>
                  <a:cubicBezTo>
                    <a:pt x="134" y="48"/>
                    <a:pt x="135" y="47"/>
                    <a:pt x="136" y="46"/>
                  </a:cubicBezTo>
                  <a:cubicBezTo>
                    <a:pt x="148" y="21"/>
                    <a:pt x="148" y="21"/>
                    <a:pt x="148" y="21"/>
                  </a:cubicBezTo>
                  <a:cubicBezTo>
                    <a:pt x="148" y="120"/>
                    <a:pt x="148" y="120"/>
                    <a:pt x="148" y="120"/>
                  </a:cubicBezTo>
                  <a:cubicBezTo>
                    <a:pt x="40" y="120"/>
                    <a:pt x="40" y="120"/>
                    <a:pt x="40" y="120"/>
                  </a:cubicBezTo>
                  <a:cubicBezTo>
                    <a:pt x="33" y="120"/>
                    <a:pt x="28" y="115"/>
                    <a:pt x="28" y="108"/>
                  </a:cubicBezTo>
                  <a:close/>
                  <a:moveTo>
                    <a:pt x="188" y="108"/>
                  </a:moveTo>
                  <a:cubicBezTo>
                    <a:pt x="188" y="115"/>
                    <a:pt x="183" y="120"/>
                    <a:pt x="176" y="120"/>
                  </a:cubicBezTo>
                  <a:cubicBezTo>
                    <a:pt x="156" y="120"/>
                    <a:pt x="156" y="120"/>
                    <a:pt x="156" y="120"/>
                  </a:cubicBezTo>
                  <a:cubicBezTo>
                    <a:pt x="156" y="21"/>
                    <a:pt x="156" y="21"/>
                    <a:pt x="156" y="21"/>
                  </a:cubicBezTo>
                  <a:cubicBezTo>
                    <a:pt x="168" y="46"/>
                    <a:pt x="168" y="46"/>
                    <a:pt x="168" y="46"/>
                  </a:cubicBezTo>
                  <a:cubicBezTo>
                    <a:pt x="169" y="47"/>
                    <a:pt x="170" y="48"/>
                    <a:pt x="172" y="48"/>
                  </a:cubicBezTo>
                  <a:cubicBezTo>
                    <a:pt x="188" y="48"/>
                    <a:pt x="188" y="48"/>
                    <a:pt x="188" y="48"/>
                  </a:cubicBezTo>
                  <a:lnTo>
                    <a:pt x="188" y="108"/>
                  </a:lnTo>
                  <a:close/>
                  <a:moveTo>
                    <a:pt x="174" y="40"/>
                  </a:moveTo>
                  <a:cubicBezTo>
                    <a:pt x="158" y="8"/>
                    <a:pt x="158" y="8"/>
                    <a:pt x="158" y="8"/>
                  </a:cubicBezTo>
                  <a:cubicBezTo>
                    <a:pt x="184" y="8"/>
                    <a:pt x="184" y="8"/>
                    <a:pt x="184" y="8"/>
                  </a:cubicBezTo>
                  <a:cubicBezTo>
                    <a:pt x="190" y="8"/>
                    <a:pt x="190" y="8"/>
                    <a:pt x="190" y="8"/>
                  </a:cubicBezTo>
                  <a:cubicBezTo>
                    <a:pt x="206" y="40"/>
                    <a:pt x="206" y="40"/>
                    <a:pt x="206" y="40"/>
                  </a:cubicBezTo>
                  <a:lnTo>
                    <a:pt x="174"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Freeform 6"/>
            <p:cNvSpPr>
              <a:spLocks noEditPoints="1"/>
            </p:cNvSpPr>
            <p:nvPr/>
          </p:nvSpPr>
          <p:spPr bwMode="auto">
            <a:xfrm>
              <a:off x="7894004" y="5420908"/>
              <a:ext cx="264230" cy="262729"/>
            </a:xfrm>
            <a:custGeom>
              <a:avLst/>
              <a:gdLst>
                <a:gd name="T0" fmla="*/ 24 w 48"/>
                <a:gd name="T1" fmla="*/ 0 h 48"/>
                <a:gd name="T2" fmla="*/ 0 w 48"/>
                <a:gd name="T3" fmla="*/ 24 h 48"/>
                <a:gd name="T4" fmla="*/ 12 w 48"/>
                <a:gd name="T5" fmla="*/ 45 h 48"/>
                <a:gd name="T6" fmla="*/ 16 w 48"/>
                <a:gd name="T7" fmla="*/ 48 h 48"/>
                <a:gd name="T8" fmla="*/ 32 w 48"/>
                <a:gd name="T9" fmla="*/ 48 h 48"/>
                <a:gd name="T10" fmla="*/ 36 w 48"/>
                <a:gd name="T11" fmla="*/ 45 h 48"/>
                <a:gd name="T12" fmla="*/ 48 w 48"/>
                <a:gd name="T13" fmla="*/ 24 h 48"/>
                <a:gd name="T14" fmla="*/ 24 w 48"/>
                <a:gd name="T15" fmla="*/ 0 h 48"/>
                <a:gd name="T16" fmla="*/ 30 w 48"/>
                <a:gd name="T17" fmla="*/ 39 h 48"/>
                <a:gd name="T18" fmla="*/ 29 w 48"/>
                <a:gd name="T19" fmla="*/ 40 h 48"/>
                <a:gd name="T20" fmla="*/ 28 w 48"/>
                <a:gd name="T21" fmla="*/ 40 h 48"/>
                <a:gd name="T22" fmla="*/ 28 w 48"/>
                <a:gd name="T23" fmla="*/ 28 h 48"/>
                <a:gd name="T24" fmla="*/ 32 w 48"/>
                <a:gd name="T25" fmla="*/ 28 h 48"/>
                <a:gd name="T26" fmla="*/ 32 w 48"/>
                <a:gd name="T27" fmla="*/ 20 h 48"/>
                <a:gd name="T28" fmla="*/ 16 w 48"/>
                <a:gd name="T29" fmla="*/ 20 h 48"/>
                <a:gd name="T30" fmla="*/ 16 w 48"/>
                <a:gd name="T31" fmla="*/ 28 h 48"/>
                <a:gd name="T32" fmla="*/ 20 w 48"/>
                <a:gd name="T33" fmla="*/ 28 h 48"/>
                <a:gd name="T34" fmla="*/ 20 w 48"/>
                <a:gd name="T35" fmla="*/ 40 h 48"/>
                <a:gd name="T36" fmla="*/ 19 w 48"/>
                <a:gd name="T37" fmla="*/ 40 h 48"/>
                <a:gd name="T38" fmla="*/ 18 w 48"/>
                <a:gd name="T39" fmla="*/ 39 h 48"/>
                <a:gd name="T40" fmla="*/ 8 w 48"/>
                <a:gd name="T41" fmla="*/ 24 h 48"/>
                <a:gd name="T42" fmla="*/ 24 w 48"/>
                <a:gd name="T43" fmla="*/ 8 h 48"/>
                <a:gd name="T44" fmla="*/ 40 w 48"/>
                <a:gd name="T45" fmla="*/ 24 h 48"/>
                <a:gd name="T46" fmla="*/ 30 w 48"/>
                <a:gd name="T4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24" y="0"/>
                  </a:moveTo>
                  <a:cubicBezTo>
                    <a:pt x="11" y="0"/>
                    <a:pt x="0" y="11"/>
                    <a:pt x="0" y="24"/>
                  </a:cubicBezTo>
                  <a:cubicBezTo>
                    <a:pt x="0" y="33"/>
                    <a:pt x="5" y="41"/>
                    <a:pt x="12" y="45"/>
                  </a:cubicBezTo>
                  <a:cubicBezTo>
                    <a:pt x="12" y="47"/>
                    <a:pt x="14" y="48"/>
                    <a:pt x="16" y="48"/>
                  </a:cubicBezTo>
                  <a:cubicBezTo>
                    <a:pt x="32" y="48"/>
                    <a:pt x="32" y="48"/>
                    <a:pt x="32" y="48"/>
                  </a:cubicBezTo>
                  <a:cubicBezTo>
                    <a:pt x="34" y="48"/>
                    <a:pt x="36" y="47"/>
                    <a:pt x="36" y="45"/>
                  </a:cubicBezTo>
                  <a:cubicBezTo>
                    <a:pt x="43" y="41"/>
                    <a:pt x="48" y="33"/>
                    <a:pt x="48" y="24"/>
                  </a:cubicBezTo>
                  <a:cubicBezTo>
                    <a:pt x="48" y="11"/>
                    <a:pt x="37" y="0"/>
                    <a:pt x="24" y="0"/>
                  </a:cubicBezTo>
                  <a:close/>
                  <a:moveTo>
                    <a:pt x="30" y="39"/>
                  </a:moveTo>
                  <a:cubicBezTo>
                    <a:pt x="30" y="39"/>
                    <a:pt x="29" y="39"/>
                    <a:pt x="29" y="40"/>
                  </a:cubicBezTo>
                  <a:cubicBezTo>
                    <a:pt x="28" y="40"/>
                    <a:pt x="28" y="40"/>
                    <a:pt x="28" y="40"/>
                  </a:cubicBezTo>
                  <a:cubicBezTo>
                    <a:pt x="28" y="28"/>
                    <a:pt x="28" y="28"/>
                    <a:pt x="28" y="28"/>
                  </a:cubicBezTo>
                  <a:cubicBezTo>
                    <a:pt x="32" y="28"/>
                    <a:pt x="32" y="28"/>
                    <a:pt x="32" y="28"/>
                  </a:cubicBezTo>
                  <a:cubicBezTo>
                    <a:pt x="32" y="20"/>
                    <a:pt x="32" y="20"/>
                    <a:pt x="32" y="20"/>
                  </a:cubicBezTo>
                  <a:cubicBezTo>
                    <a:pt x="16" y="20"/>
                    <a:pt x="16" y="20"/>
                    <a:pt x="16" y="20"/>
                  </a:cubicBezTo>
                  <a:cubicBezTo>
                    <a:pt x="16" y="28"/>
                    <a:pt x="16" y="28"/>
                    <a:pt x="16" y="28"/>
                  </a:cubicBezTo>
                  <a:cubicBezTo>
                    <a:pt x="20" y="28"/>
                    <a:pt x="20" y="28"/>
                    <a:pt x="20" y="28"/>
                  </a:cubicBezTo>
                  <a:cubicBezTo>
                    <a:pt x="20" y="40"/>
                    <a:pt x="20" y="40"/>
                    <a:pt x="20" y="40"/>
                  </a:cubicBezTo>
                  <a:cubicBezTo>
                    <a:pt x="19" y="40"/>
                    <a:pt x="19" y="40"/>
                    <a:pt x="19" y="40"/>
                  </a:cubicBezTo>
                  <a:cubicBezTo>
                    <a:pt x="19" y="39"/>
                    <a:pt x="18" y="39"/>
                    <a:pt x="18" y="39"/>
                  </a:cubicBezTo>
                  <a:cubicBezTo>
                    <a:pt x="12" y="36"/>
                    <a:pt x="8" y="30"/>
                    <a:pt x="8" y="24"/>
                  </a:cubicBezTo>
                  <a:cubicBezTo>
                    <a:pt x="8" y="15"/>
                    <a:pt x="15" y="8"/>
                    <a:pt x="24" y="8"/>
                  </a:cubicBezTo>
                  <a:cubicBezTo>
                    <a:pt x="33" y="8"/>
                    <a:pt x="40" y="15"/>
                    <a:pt x="40" y="24"/>
                  </a:cubicBezTo>
                  <a:cubicBezTo>
                    <a:pt x="40" y="30"/>
                    <a:pt x="36" y="36"/>
                    <a:pt x="30" y="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Rectangle 7"/>
            <p:cNvSpPr>
              <a:spLocks noChangeArrowheads="1"/>
            </p:cNvSpPr>
            <p:nvPr/>
          </p:nvSpPr>
          <p:spPr bwMode="auto">
            <a:xfrm>
              <a:off x="7982581" y="5706156"/>
              <a:ext cx="87076"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Rectangle 8"/>
            <p:cNvSpPr>
              <a:spLocks noChangeArrowheads="1"/>
            </p:cNvSpPr>
            <p:nvPr/>
          </p:nvSpPr>
          <p:spPr bwMode="auto">
            <a:xfrm>
              <a:off x="7805427" y="5530503"/>
              <a:ext cx="45039"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9"/>
            <p:cNvSpPr>
              <a:spLocks noChangeArrowheads="1"/>
            </p:cNvSpPr>
            <p:nvPr/>
          </p:nvSpPr>
          <p:spPr bwMode="auto">
            <a:xfrm>
              <a:off x="8201772" y="5530503"/>
              <a:ext cx="43538"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0"/>
            <p:cNvSpPr>
              <a:spLocks/>
            </p:cNvSpPr>
            <p:nvPr/>
          </p:nvSpPr>
          <p:spPr bwMode="auto">
            <a:xfrm>
              <a:off x="7854970" y="5381874"/>
              <a:ext cx="61554" cy="61554"/>
            </a:xfrm>
            <a:custGeom>
              <a:avLst/>
              <a:gdLst>
                <a:gd name="T0" fmla="*/ 0 w 41"/>
                <a:gd name="T1" fmla="*/ 22 h 41"/>
                <a:gd name="T2" fmla="*/ 22 w 41"/>
                <a:gd name="T3" fmla="*/ 0 h 41"/>
                <a:gd name="T4" fmla="*/ 41 w 41"/>
                <a:gd name="T5" fmla="*/ 22 h 41"/>
                <a:gd name="T6" fmla="*/ 22 w 41"/>
                <a:gd name="T7" fmla="*/ 41 h 41"/>
                <a:gd name="T8" fmla="*/ 0 w 41"/>
                <a:gd name="T9" fmla="*/ 22 h 41"/>
              </a:gdLst>
              <a:ahLst/>
              <a:cxnLst>
                <a:cxn ang="0">
                  <a:pos x="T0" y="T1"/>
                </a:cxn>
                <a:cxn ang="0">
                  <a:pos x="T2" y="T3"/>
                </a:cxn>
                <a:cxn ang="0">
                  <a:pos x="T4" y="T5"/>
                </a:cxn>
                <a:cxn ang="0">
                  <a:pos x="T6" y="T7"/>
                </a:cxn>
                <a:cxn ang="0">
                  <a:pos x="T8" y="T9"/>
                </a:cxn>
              </a:cxnLst>
              <a:rect l="0" t="0" r="r" b="b"/>
              <a:pathLst>
                <a:path w="41" h="41">
                  <a:moveTo>
                    <a:pt x="0" y="22"/>
                  </a:moveTo>
                  <a:lnTo>
                    <a:pt x="22" y="0"/>
                  </a:lnTo>
                  <a:lnTo>
                    <a:pt x="41" y="22"/>
                  </a:lnTo>
                  <a:lnTo>
                    <a:pt x="22"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11"/>
            <p:cNvSpPr>
              <a:spLocks/>
            </p:cNvSpPr>
            <p:nvPr/>
          </p:nvSpPr>
          <p:spPr bwMode="auto">
            <a:xfrm>
              <a:off x="8135714" y="5662618"/>
              <a:ext cx="60052" cy="60052"/>
            </a:xfrm>
            <a:custGeom>
              <a:avLst/>
              <a:gdLst>
                <a:gd name="T0" fmla="*/ 0 w 40"/>
                <a:gd name="T1" fmla="*/ 18 h 40"/>
                <a:gd name="T2" fmla="*/ 18 w 40"/>
                <a:gd name="T3" fmla="*/ 0 h 40"/>
                <a:gd name="T4" fmla="*/ 40 w 40"/>
                <a:gd name="T5" fmla="*/ 18 h 40"/>
                <a:gd name="T6" fmla="*/ 18 w 40"/>
                <a:gd name="T7" fmla="*/ 40 h 40"/>
                <a:gd name="T8" fmla="*/ 0 w 40"/>
                <a:gd name="T9" fmla="*/ 18 h 40"/>
              </a:gdLst>
              <a:ahLst/>
              <a:cxnLst>
                <a:cxn ang="0">
                  <a:pos x="T0" y="T1"/>
                </a:cxn>
                <a:cxn ang="0">
                  <a:pos x="T2" y="T3"/>
                </a:cxn>
                <a:cxn ang="0">
                  <a:pos x="T4" y="T5"/>
                </a:cxn>
                <a:cxn ang="0">
                  <a:pos x="T6" y="T7"/>
                </a:cxn>
                <a:cxn ang="0">
                  <a:pos x="T8" y="T9"/>
                </a:cxn>
              </a:cxnLst>
              <a:rect l="0" t="0" r="r" b="b"/>
              <a:pathLst>
                <a:path w="40" h="40">
                  <a:moveTo>
                    <a:pt x="0" y="18"/>
                  </a:moveTo>
                  <a:lnTo>
                    <a:pt x="18" y="0"/>
                  </a:lnTo>
                  <a:lnTo>
                    <a:pt x="40" y="18"/>
                  </a:lnTo>
                  <a:lnTo>
                    <a:pt x="18"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12"/>
            <p:cNvSpPr>
              <a:spLocks/>
            </p:cNvSpPr>
            <p:nvPr/>
          </p:nvSpPr>
          <p:spPr bwMode="auto">
            <a:xfrm>
              <a:off x="7854970" y="5662618"/>
              <a:ext cx="61554" cy="60052"/>
            </a:xfrm>
            <a:custGeom>
              <a:avLst/>
              <a:gdLst>
                <a:gd name="T0" fmla="*/ 0 w 41"/>
                <a:gd name="T1" fmla="*/ 18 h 40"/>
                <a:gd name="T2" fmla="*/ 22 w 41"/>
                <a:gd name="T3" fmla="*/ 0 h 40"/>
                <a:gd name="T4" fmla="*/ 41 w 41"/>
                <a:gd name="T5" fmla="*/ 18 h 40"/>
                <a:gd name="T6" fmla="*/ 22 w 41"/>
                <a:gd name="T7" fmla="*/ 40 h 40"/>
                <a:gd name="T8" fmla="*/ 0 w 41"/>
                <a:gd name="T9" fmla="*/ 18 h 40"/>
              </a:gdLst>
              <a:ahLst/>
              <a:cxnLst>
                <a:cxn ang="0">
                  <a:pos x="T0" y="T1"/>
                </a:cxn>
                <a:cxn ang="0">
                  <a:pos x="T2" y="T3"/>
                </a:cxn>
                <a:cxn ang="0">
                  <a:pos x="T4" y="T5"/>
                </a:cxn>
                <a:cxn ang="0">
                  <a:pos x="T6" y="T7"/>
                </a:cxn>
                <a:cxn ang="0">
                  <a:pos x="T8" y="T9"/>
                </a:cxn>
              </a:cxnLst>
              <a:rect l="0" t="0" r="r" b="b"/>
              <a:pathLst>
                <a:path w="41" h="40">
                  <a:moveTo>
                    <a:pt x="0" y="18"/>
                  </a:moveTo>
                  <a:lnTo>
                    <a:pt x="22" y="0"/>
                  </a:lnTo>
                  <a:lnTo>
                    <a:pt x="41" y="18"/>
                  </a:lnTo>
                  <a:lnTo>
                    <a:pt x="22"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13"/>
            <p:cNvSpPr>
              <a:spLocks/>
            </p:cNvSpPr>
            <p:nvPr/>
          </p:nvSpPr>
          <p:spPr bwMode="auto">
            <a:xfrm>
              <a:off x="8135714" y="5381874"/>
              <a:ext cx="60052" cy="61554"/>
            </a:xfrm>
            <a:custGeom>
              <a:avLst/>
              <a:gdLst>
                <a:gd name="T0" fmla="*/ 0 w 40"/>
                <a:gd name="T1" fmla="*/ 22 h 41"/>
                <a:gd name="T2" fmla="*/ 18 w 40"/>
                <a:gd name="T3" fmla="*/ 0 h 41"/>
                <a:gd name="T4" fmla="*/ 40 w 40"/>
                <a:gd name="T5" fmla="*/ 22 h 41"/>
                <a:gd name="T6" fmla="*/ 18 w 40"/>
                <a:gd name="T7" fmla="*/ 41 h 41"/>
                <a:gd name="T8" fmla="*/ 0 w 40"/>
                <a:gd name="T9" fmla="*/ 22 h 41"/>
              </a:gdLst>
              <a:ahLst/>
              <a:cxnLst>
                <a:cxn ang="0">
                  <a:pos x="T0" y="T1"/>
                </a:cxn>
                <a:cxn ang="0">
                  <a:pos x="T2" y="T3"/>
                </a:cxn>
                <a:cxn ang="0">
                  <a:pos x="T4" y="T5"/>
                </a:cxn>
                <a:cxn ang="0">
                  <a:pos x="T6" y="T7"/>
                </a:cxn>
                <a:cxn ang="0">
                  <a:pos x="T8" y="T9"/>
                </a:cxn>
              </a:cxnLst>
              <a:rect l="0" t="0" r="r" b="b"/>
              <a:pathLst>
                <a:path w="40" h="41">
                  <a:moveTo>
                    <a:pt x="0" y="22"/>
                  </a:moveTo>
                  <a:lnTo>
                    <a:pt x="18" y="0"/>
                  </a:lnTo>
                  <a:lnTo>
                    <a:pt x="40" y="22"/>
                  </a:lnTo>
                  <a:lnTo>
                    <a:pt x="18"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4"/>
            <p:cNvSpPr>
              <a:spLocks noEditPoints="1"/>
            </p:cNvSpPr>
            <p:nvPr/>
          </p:nvSpPr>
          <p:spPr bwMode="auto">
            <a:xfrm>
              <a:off x="7695832"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5"/>
            <p:cNvSpPr>
              <a:spLocks noEditPoints="1"/>
            </p:cNvSpPr>
            <p:nvPr/>
          </p:nvSpPr>
          <p:spPr bwMode="auto">
            <a:xfrm>
              <a:off x="8333887"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17"/>
            <p:cNvSpPr>
              <a:spLocks/>
            </p:cNvSpPr>
            <p:nvPr/>
          </p:nvSpPr>
          <p:spPr bwMode="auto">
            <a:xfrm>
              <a:off x="8422465" y="4476585"/>
              <a:ext cx="328787" cy="328787"/>
            </a:xfrm>
            <a:custGeom>
              <a:avLst/>
              <a:gdLst>
                <a:gd name="T0" fmla="*/ 0 w 60"/>
                <a:gd name="T1" fmla="*/ 60 h 60"/>
                <a:gd name="T2" fmla="*/ 8 w 60"/>
                <a:gd name="T3" fmla="*/ 60 h 60"/>
                <a:gd name="T4" fmla="*/ 60 w 60"/>
                <a:gd name="T5" fmla="*/ 8 h 60"/>
                <a:gd name="T6" fmla="*/ 60 w 60"/>
                <a:gd name="T7" fmla="*/ 0 h 60"/>
                <a:gd name="T8" fmla="*/ 0 w 60"/>
                <a:gd name="T9" fmla="*/ 60 h 60"/>
              </a:gdLst>
              <a:ahLst/>
              <a:cxnLst>
                <a:cxn ang="0">
                  <a:pos x="T0" y="T1"/>
                </a:cxn>
                <a:cxn ang="0">
                  <a:pos x="T2" y="T3"/>
                </a:cxn>
                <a:cxn ang="0">
                  <a:pos x="T4" y="T5"/>
                </a:cxn>
                <a:cxn ang="0">
                  <a:pos x="T6" y="T7"/>
                </a:cxn>
                <a:cxn ang="0">
                  <a:pos x="T8" y="T9"/>
                </a:cxn>
              </a:cxnLst>
              <a:rect l="0" t="0" r="r" b="b"/>
              <a:pathLst>
                <a:path w="60" h="60">
                  <a:moveTo>
                    <a:pt x="0" y="60"/>
                  </a:moveTo>
                  <a:cubicBezTo>
                    <a:pt x="8" y="60"/>
                    <a:pt x="8" y="60"/>
                    <a:pt x="8" y="60"/>
                  </a:cubicBezTo>
                  <a:cubicBezTo>
                    <a:pt x="8" y="31"/>
                    <a:pt x="31" y="8"/>
                    <a:pt x="60" y="8"/>
                  </a:cubicBezTo>
                  <a:cubicBezTo>
                    <a:pt x="60" y="0"/>
                    <a:pt x="60" y="0"/>
                    <a:pt x="60" y="0"/>
                  </a:cubicBezTo>
                  <a:cubicBezTo>
                    <a:pt x="27" y="0"/>
                    <a:pt x="0" y="27"/>
                    <a:pt x="0" y="60"/>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5" name="Freeform 18"/>
            <p:cNvSpPr>
              <a:spLocks/>
            </p:cNvSpPr>
            <p:nvPr/>
          </p:nvSpPr>
          <p:spPr bwMode="auto">
            <a:xfrm>
              <a:off x="7871484" y="4410527"/>
              <a:ext cx="286750" cy="285248"/>
            </a:xfrm>
            <a:custGeom>
              <a:avLst/>
              <a:gdLst>
                <a:gd name="T0" fmla="*/ 44 w 52"/>
                <a:gd name="T1" fmla="*/ 52 h 52"/>
                <a:gd name="T2" fmla="*/ 52 w 52"/>
                <a:gd name="T3" fmla="*/ 52 h 52"/>
                <a:gd name="T4" fmla="*/ 0 w 52"/>
                <a:gd name="T5" fmla="*/ 0 h 52"/>
                <a:gd name="T6" fmla="*/ 0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cubicBezTo>
                    <a:pt x="52" y="52"/>
                    <a:pt x="52" y="52"/>
                    <a:pt x="52" y="52"/>
                  </a:cubicBezTo>
                  <a:cubicBezTo>
                    <a:pt x="52" y="23"/>
                    <a:pt x="29" y="0"/>
                    <a:pt x="0" y="0"/>
                  </a:cubicBezTo>
                  <a:cubicBezTo>
                    <a:pt x="0" y="8"/>
                    <a:pt x="0" y="8"/>
                    <a:pt x="0" y="8"/>
                  </a:cubicBezTo>
                  <a:cubicBezTo>
                    <a:pt x="24" y="8"/>
                    <a:pt x="44" y="28"/>
                    <a:pt x="44" y="52"/>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6" name="Freeform 19"/>
            <p:cNvSpPr>
              <a:spLocks/>
            </p:cNvSpPr>
            <p:nvPr/>
          </p:nvSpPr>
          <p:spPr bwMode="auto">
            <a:xfrm>
              <a:off x="8267829" y="4455566"/>
              <a:ext cx="220693" cy="219191"/>
            </a:xfrm>
            <a:custGeom>
              <a:avLst/>
              <a:gdLst>
                <a:gd name="T0" fmla="*/ 8 w 40"/>
                <a:gd name="T1" fmla="*/ 40 h 40"/>
                <a:gd name="T2" fmla="*/ 40 w 40"/>
                <a:gd name="T3" fmla="*/ 8 h 40"/>
                <a:gd name="T4" fmla="*/ 40 w 40"/>
                <a:gd name="T5" fmla="*/ 0 h 40"/>
                <a:gd name="T6" fmla="*/ 0 w 40"/>
                <a:gd name="T7" fmla="*/ 40 h 40"/>
                <a:gd name="T8" fmla="*/ 8 w 40"/>
                <a:gd name="T9" fmla="*/ 40 h 40"/>
              </a:gdLst>
              <a:ahLst/>
              <a:cxnLst>
                <a:cxn ang="0">
                  <a:pos x="T0" y="T1"/>
                </a:cxn>
                <a:cxn ang="0">
                  <a:pos x="T2" y="T3"/>
                </a:cxn>
                <a:cxn ang="0">
                  <a:pos x="T4" y="T5"/>
                </a:cxn>
                <a:cxn ang="0">
                  <a:pos x="T6" y="T7"/>
                </a:cxn>
                <a:cxn ang="0">
                  <a:pos x="T8" y="T9"/>
                </a:cxn>
              </a:cxnLst>
              <a:rect l="0" t="0" r="r" b="b"/>
              <a:pathLst>
                <a:path w="40" h="40">
                  <a:moveTo>
                    <a:pt x="8" y="40"/>
                  </a:moveTo>
                  <a:cubicBezTo>
                    <a:pt x="8" y="22"/>
                    <a:pt x="22" y="8"/>
                    <a:pt x="40" y="8"/>
                  </a:cubicBezTo>
                  <a:cubicBezTo>
                    <a:pt x="40" y="0"/>
                    <a:pt x="40" y="0"/>
                    <a:pt x="40" y="0"/>
                  </a:cubicBezTo>
                  <a:cubicBezTo>
                    <a:pt x="18" y="0"/>
                    <a:pt x="0" y="18"/>
                    <a:pt x="0" y="40"/>
                  </a:cubicBezTo>
                  <a:lnTo>
                    <a:pt x="8"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7" name="Freeform 20"/>
            <p:cNvSpPr>
              <a:spLocks/>
            </p:cNvSpPr>
            <p:nvPr/>
          </p:nvSpPr>
          <p:spPr bwMode="auto">
            <a:xfrm>
              <a:off x="7563717" y="4695775"/>
              <a:ext cx="154635" cy="154635"/>
            </a:xfrm>
            <a:custGeom>
              <a:avLst/>
              <a:gdLst>
                <a:gd name="T0" fmla="*/ 0 w 28"/>
                <a:gd name="T1" fmla="*/ 8 h 28"/>
                <a:gd name="T2" fmla="*/ 20 w 28"/>
                <a:gd name="T3" fmla="*/ 28 h 28"/>
                <a:gd name="T4" fmla="*/ 28 w 28"/>
                <a:gd name="T5" fmla="*/ 28 h 28"/>
                <a:gd name="T6" fmla="*/ 0 w 28"/>
                <a:gd name="T7" fmla="*/ 0 h 28"/>
                <a:gd name="T8" fmla="*/ 0 w 28"/>
                <a:gd name="T9" fmla="*/ 8 h 28"/>
              </a:gdLst>
              <a:ahLst/>
              <a:cxnLst>
                <a:cxn ang="0">
                  <a:pos x="T0" y="T1"/>
                </a:cxn>
                <a:cxn ang="0">
                  <a:pos x="T2" y="T3"/>
                </a:cxn>
                <a:cxn ang="0">
                  <a:pos x="T4" y="T5"/>
                </a:cxn>
                <a:cxn ang="0">
                  <a:pos x="T6" y="T7"/>
                </a:cxn>
                <a:cxn ang="0">
                  <a:pos x="T8" y="T9"/>
                </a:cxn>
              </a:cxnLst>
              <a:rect l="0" t="0" r="r" b="b"/>
              <a:pathLst>
                <a:path w="28" h="28">
                  <a:moveTo>
                    <a:pt x="0" y="8"/>
                  </a:moveTo>
                  <a:cubicBezTo>
                    <a:pt x="11" y="8"/>
                    <a:pt x="20" y="17"/>
                    <a:pt x="20" y="28"/>
                  </a:cubicBezTo>
                  <a:cubicBezTo>
                    <a:pt x="28" y="28"/>
                    <a:pt x="28" y="28"/>
                    <a:pt x="28" y="28"/>
                  </a:cubicBezTo>
                  <a:cubicBezTo>
                    <a:pt x="28" y="13"/>
                    <a:pt x="15" y="0"/>
                    <a:pt x="0" y="0"/>
                  </a:cubicBezTo>
                  <a:lnTo>
                    <a:pt x="0" y="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8" name="Freeform 21"/>
            <p:cNvSpPr>
              <a:spLocks/>
            </p:cNvSpPr>
            <p:nvPr/>
          </p:nvSpPr>
          <p:spPr bwMode="auto">
            <a:xfrm>
              <a:off x="7629774" y="4410527"/>
              <a:ext cx="352808" cy="351306"/>
            </a:xfrm>
            <a:custGeom>
              <a:avLst/>
              <a:gdLst>
                <a:gd name="T0" fmla="*/ 56 w 64"/>
                <a:gd name="T1" fmla="*/ 64 h 64"/>
                <a:gd name="T2" fmla="*/ 64 w 64"/>
                <a:gd name="T3" fmla="*/ 64 h 64"/>
                <a:gd name="T4" fmla="*/ 0 w 64"/>
                <a:gd name="T5" fmla="*/ 0 h 64"/>
                <a:gd name="T6" fmla="*/ 0 w 64"/>
                <a:gd name="T7" fmla="*/ 8 h 64"/>
                <a:gd name="T8" fmla="*/ 56 w 64"/>
                <a:gd name="T9" fmla="*/ 64 h 64"/>
              </a:gdLst>
              <a:ahLst/>
              <a:cxnLst>
                <a:cxn ang="0">
                  <a:pos x="T0" y="T1"/>
                </a:cxn>
                <a:cxn ang="0">
                  <a:pos x="T2" y="T3"/>
                </a:cxn>
                <a:cxn ang="0">
                  <a:pos x="T4" y="T5"/>
                </a:cxn>
                <a:cxn ang="0">
                  <a:pos x="T6" y="T7"/>
                </a:cxn>
                <a:cxn ang="0">
                  <a:pos x="T8" y="T9"/>
                </a:cxn>
              </a:cxnLst>
              <a:rect l="0" t="0" r="r" b="b"/>
              <a:pathLst>
                <a:path w="64" h="64">
                  <a:moveTo>
                    <a:pt x="56" y="64"/>
                  </a:moveTo>
                  <a:cubicBezTo>
                    <a:pt x="64" y="64"/>
                    <a:pt x="64" y="64"/>
                    <a:pt x="64" y="64"/>
                  </a:cubicBezTo>
                  <a:cubicBezTo>
                    <a:pt x="64" y="29"/>
                    <a:pt x="35" y="0"/>
                    <a:pt x="0" y="0"/>
                  </a:cubicBezTo>
                  <a:cubicBezTo>
                    <a:pt x="0" y="8"/>
                    <a:pt x="0" y="8"/>
                    <a:pt x="0" y="8"/>
                  </a:cubicBezTo>
                  <a:cubicBezTo>
                    <a:pt x="31" y="8"/>
                    <a:pt x="56" y="33"/>
                    <a:pt x="56" y="64"/>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Rectangle 23"/>
            <p:cNvSpPr>
              <a:spLocks noChangeArrowheads="1"/>
            </p:cNvSpPr>
            <p:nvPr/>
          </p:nvSpPr>
          <p:spPr bwMode="auto">
            <a:xfrm>
              <a:off x="7476641" y="4695775"/>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0" name="Rectangle 24"/>
            <p:cNvSpPr>
              <a:spLocks noChangeArrowheads="1"/>
            </p:cNvSpPr>
            <p:nvPr/>
          </p:nvSpPr>
          <p:spPr bwMode="auto">
            <a:xfrm>
              <a:off x="7542699"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Rectangle 25"/>
            <p:cNvSpPr>
              <a:spLocks noChangeArrowheads="1"/>
            </p:cNvSpPr>
            <p:nvPr/>
          </p:nvSpPr>
          <p:spPr bwMode="auto">
            <a:xfrm>
              <a:off x="7454121"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Rectangle 26"/>
            <p:cNvSpPr>
              <a:spLocks noChangeArrowheads="1"/>
            </p:cNvSpPr>
            <p:nvPr/>
          </p:nvSpPr>
          <p:spPr bwMode="auto">
            <a:xfrm>
              <a:off x="7937542"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Rectangle 27"/>
            <p:cNvSpPr>
              <a:spLocks noChangeArrowheads="1"/>
            </p:cNvSpPr>
            <p:nvPr/>
          </p:nvSpPr>
          <p:spPr bwMode="auto">
            <a:xfrm>
              <a:off x="8267829" y="4718296"/>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Rectangle 28"/>
            <p:cNvSpPr>
              <a:spLocks noChangeArrowheads="1"/>
            </p:cNvSpPr>
            <p:nvPr/>
          </p:nvSpPr>
          <p:spPr bwMode="auto">
            <a:xfrm>
              <a:off x="8796290" y="447658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Freeform 29"/>
            <p:cNvSpPr>
              <a:spLocks/>
            </p:cNvSpPr>
            <p:nvPr/>
          </p:nvSpPr>
          <p:spPr bwMode="auto">
            <a:xfrm>
              <a:off x="8158235" y="4410527"/>
              <a:ext cx="132115" cy="132115"/>
            </a:xfrm>
            <a:custGeom>
              <a:avLst/>
              <a:gdLst>
                <a:gd name="T0" fmla="*/ 24 w 24"/>
                <a:gd name="T1" fmla="*/ 8 h 24"/>
                <a:gd name="T2" fmla="*/ 24 w 24"/>
                <a:gd name="T3" fmla="*/ 0 h 24"/>
                <a:gd name="T4" fmla="*/ 0 w 24"/>
                <a:gd name="T5" fmla="*/ 24 h 24"/>
                <a:gd name="T6" fmla="*/ 8 w 24"/>
                <a:gd name="T7" fmla="*/ 24 h 24"/>
                <a:gd name="T8" fmla="*/ 24 w 24"/>
                <a:gd name="T9" fmla="*/ 8 h 24"/>
              </a:gdLst>
              <a:ahLst/>
              <a:cxnLst>
                <a:cxn ang="0">
                  <a:pos x="T0" y="T1"/>
                </a:cxn>
                <a:cxn ang="0">
                  <a:pos x="T2" y="T3"/>
                </a:cxn>
                <a:cxn ang="0">
                  <a:pos x="T4" y="T5"/>
                </a:cxn>
                <a:cxn ang="0">
                  <a:pos x="T6" y="T7"/>
                </a:cxn>
                <a:cxn ang="0">
                  <a:pos x="T8" y="T9"/>
                </a:cxn>
              </a:cxnLst>
              <a:rect l="0" t="0" r="r" b="b"/>
              <a:pathLst>
                <a:path w="24" h="24">
                  <a:moveTo>
                    <a:pt x="24" y="8"/>
                  </a:moveTo>
                  <a:cubicBezTo>
                    <a:pt x="24" y="0"/>
                    <a:pt x="24" y="0"/>
                    <a:pt x="24" y="0"/>
                  </a:cubicBezTo>
                  <a:cubicBezTo>
                    <a:pt x="11" y="0"/>
                    <a:pt x="0" y="11"/>
                    <a:pt x="0" y="24"/>
                  </a:cubicBezTo>
                  <a:cubicBezTo>
                    <a:pt x="8" y="24"/>
                    <a:pt x="8" y="24"/>
                    <a:pt x="8" y="24"/>
                  </a:cubicBezTo>
                  <a:cubicBezTo>
                    <a:pt x="8" y="15"/>
                    <a:pt x="15" y="8"/>
                    <a:pt x="24" y="8"/>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6" name="Rectangle 30"/>
            <p:cNvSpPr>
              <a:spLocks noChangeArrowheads="1"/>
            </p:cNvSpPr>
            <p:nvPr/>
          </p:nvSpPr>
          <p:spPr bwMode="auto">
            <a:xfrm>
              <a:off x="8311368"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7" name="Rectangle 31"/>
            <p:cNvSpPr>
              <a:spLocks noChangeArrowheads="1"/>
            </p:cNvSpPr>
            <p:nvPr/>
          </p:nvSpPr>
          <p:spPr bwMode="auto">
            <a:xfrm>
              <a:off x="8114696" y="474081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8" name="Freeform 32"/>
            <p:cNvSpPr>
              <a:spLocks noEditPoints="1"/>
            </p:cNvSpPr>
            <p:nvPr/>
          </p:nvSpPr>
          <p:spPr bwMode="auto">
            <a:xfrm>
              <a:off x="8026120" y="4827891"/>
              <a:ext cx="219191" cy="241711"/>
            </a:xfrm>
            <a:custGeom>
              <a:avLst/>
              <a:gdLst>
                <a:gd name="T0" fmla="*/ 16 w 40"/>
                <a:gd name="T1" fmla="*/ 4 h 44"/>
                <a:gd name="T2" fmla="*/ 0 w 40"/>
                <a:gd name="T3" fmla="*/ 24 h 44"/>
                <a:gd name="T4" fmla="*/ 20 w 40"/>
                <a:gd name="T5" fmla="*/ 44 h 44"/>
                <a:gd name="T6" fmla="*/ 40 w 40"/>
                <a:gd name="T7" fmla="*/ 24 h 44"/>
                <a:gd name="T8" fmla="*/ 24 w 40"/>
                <a:gd name="T9" fmla="*/ 4 h 44"/>
                <a:gd name="T10" fmla="*/ 24 w 40"/>
                <a:gd name="T11" fmla="*/ 0 h 44"/>
                <a:gd name="T12" fmla="*/ 16 w 40"/>
                <a:gd name="T13" fmla="*/ 0 h 44"/>
                <a:gd name="T14" fmla="*/ 16 w 40"/>
                <a:gd name="T15" fmla="*/ 4 h 44"/>
                <a:gd name="T16" fmla="*/ 32 w 40"/>
                <a:gd name="T17" fmla="*/ 24 h 44"/>
                <a:gd name="T18" fmla="*/ 20 w 40"/>
                <a:gd name="T19" fmla="*/ 36 h 44"/>
                <a:gd name="T20" fmla="*/ 8 w 40"/>
                <a:gd name="T21" fmla="*/ 24 h 44"/>
                <a:gd name="T22" fmla="*/ 20 w 40"/>
                <a:gd name="T23" fmla="*/ 12 h 44"/>
                <a:gd name="T24" fmla="*/ 32 w 40"/>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4">
                  <a:moveTo>
                    <a:pt x="16" y="4"/>
                  </a:moveTo>
                  <a:cubicBezTo>
                    <a:pt x="7" y="6"/>
                    <a:pt x="0" y="14"/>
                    <a:pt x="0" y="24"/>
                  </a:cubicBezTo>
                  <a:cubicBezTo>
                    <a:pt x="0" y="35"/>
                    <a:pt x="9" y="44"/>
                    <a:pt x="20" y="44"/>
                  </a:cubicBezTo>
                  <a:cubicBezTo>
                    <a:pt x="31" y="44"/>
                    <a:pt x="40" y="35"/>
                    <a:pt x="40" y="24"/>
                  </a:cubicBezTo>
                  <a:cubicBezTo>
                    <a:pt x="40" y="14"/>
                    <a:pt x="33" y="6"/>
                    <a:pt x="24" y="4"/>
                  </a:cubicBezTo>
                  <a:cubicBezTo>
                    <a:pt x="24" y="0"/>
                    <a:pt x="24" y="0"/>
                    <a:pt x="24" y="0"/>
                  </a:cubicBezTo>
                  <a:cubicBezTo>
                    <a:pt x="16" y="0"/>
                    <a:pt x="16" y="0"/>
                    <a:pt x="16" y="0"/>
                  </a:cubicBezTo>
                  <a:lnTo>
                    <a:pt x="16" y="4"/>
                  </a:lnTo>
                  <a:close/>
                  <a:moveTo>
                    <a:pt x="32" y="24"/>
                  </a:moveTo>
                  <a:cubicBezTo>
                    <a:pt x="32" y="31"/>
                    <a:pt x="27" y="36"/>
                    <a:pt x="20" y="36"/>
                  </a:cubicBezTo>
                  <a:cubicBezTo>
                    <a:pt x="13" y="36"/>
                    <a:pt x="8" y="31"/>
                    <a:pt x="8" y="24"/>
                  </a:cubicBezTo>
                  <a:cubicBezTo>
                    <a:pt x="8" y="17"/>
                    <a:pt x="13" y="12"/>
                    <a:pt x="20" y="12"/>
                  </a:cubicBezTo>
                  <a:cubicBezTo>
                    <a:pt x="27" y="12"/>
                    <a:pt x="32" y="17"/>
                    <a:pt x="32" y="24"/>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33"/>
            <p:cNvSpPr>
              <a:spLocks/>
            </p:cNvSpPr>
            <p:nvPr/>
          </p:nvSpPr>
          <p:spPr bwMode="auto">
            <a:xfrm>
              <a:off x="7784409" y="4910463"/>
              <a:ext cx="43538" cy="87076"/>
            </a:xfrm>
            <a:custGeom>
              <a:avLst/>
              <a:gdLst>
                <a:gd name="T0" fmla="*/ 3 w 8"/>
                <a:gd name="T1" fmla="*/ 16 h 16"/>
                <a:gd name="T2" fmla="*/ 3 w 8"/>
                <a:gd name="T3" fmla="*/ 14 h 16"/>
                <a:gd name="T4" fmla="*/ 0 w 8"/>
                <a:gd name="T5" fmla="*/ 13 h 16"/>
                <a:gd name="T6" fmla="*/ 0 w 8"/>
                <a:gd name="T7" fmla="*/ 12 h 16"/>
                <a:gd name="T8" fmla="*/ 4 w 8"/>
                <a:gd name="T9" fmla="*/ 12 h 16"/>
                <a:gd name="T10" fmla="*/ 6 w 8"/>
                <a:gd name="T11" fmla="*/ 11 h 16"/>
                <a:gd name="T12" fmla="*/ 4 w 8"/>
                <a:gd name="T13" fmla="*/ 9 h 16"/>
                <a:gd name="T14" fmla="*/ 0 w 8"/>
                <a:gd name="T15" fmla="*/ 6 h 16"/>
                <a:gd name="T16" fmla="*/ 3 w 8"/>
                <a:gd name="T17" fmla="*/ 3 h 16"/>
                <a:gd name="T18" fmla="*/ 3 w 8"/>
                <a:gd name="T19" fmla="*/ 0 h 16"/>
                <a:gd name="T20" fmla="*/ 5 w 8"/>
                <a:gd name="T21" fmla="*/ 0 h 16"/>
                <a:gd name="T22" fmla="*/ 5 w 8"/>
                <a:gd name="T23" fmla="*/ 2 h 16"/>
                <a:gd name="T24" fmla="*/ 8 w 8"/>
                <a:gd name="T25" fmla="*/ 3 h 16"/>
                <a:gd name="T26" fmla="*/ 7 w 8"/>
                <a:gd name="T27" fmla="*/ 5 h 16"/>
                <a:gd name="T28" fmla="*/ 4 w 8"/>
                <a:gd name="T29" fmla="*/ 4 h 16"/>
                <a:gd name="T30" fmla="*/ 2 w 8"/>
                <a:gd name="T31" fmla="*/ 5 h 16"/>
                <a:gd name="T32" fmla="*/ 5 w 8"/>
                <a:gd name="T33" fmla="*/ 7 h 16"/>
                <a:gd name="T34" fmla="*/ 8 w 8"/>
                <a:gd name="T35" fmla="*/ 11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4"/>
                    <a:pt x="0" y="13"/>
                  </a:cubicBezTo>
                  <a:cubicBezTo>
                    <a:pt x="0" y="12"/>
                    <a:pt x="0" y="12"/>
                    <a:pt x="0" y="12"/>
                  </a:cubicBezTo>
                  <a:cubicBezTo>
                    <a:pt x="1" y="12"/>
                    <a:pt x="2" y="12"/>
                    <a:pt x="4" y="12"/>
                  </a:cubicBezTo>
                  <a:cubicBezTo>
                    <a:pt x="5" y="12"/>
                    <a:pt x="6" y="12"/>
                    <a:pt x="6" y="11"/>
                  </a:cubicBezTo>
                  <a:cubicBezTo>
                    <a:pt x="6" y="10"/>
                    <a:pt x="5" y="9"/>
                    <a:pt x="4" y="9"/>
                  </a:cubicBezTo>
                  <a:cubicBezTo>
                    <a:pt x="1" y="8"/>
                    <a:pt x="0" y="7"/>
                    <a:pt x="0" y="6"/>
                  </a:cubicBezTo>
                  <a:cubicBezTo>
                    <a:pt x="0" y="4"/>
                    <a:pt x="1" y="3"/>
                    <a:pt x="3" y="3"/>
                  </a:cubicBezTo>
                  <a:cubicBezTo>
                    <a:pt x="3" y="0"/>
                    <a:pt x="3" y="0"/>
                    <a:pt x="3" y="0"/>
                  </a:cubicBezTo>
                  <a:cubicBezTo>
                    <a:pt x="5" y="0"/>
                    <a:pt x="5" y="0"/>
                    <a:pt x="5" y="0"/>
                  </a:cubicBezTo>
                  <a:cubicBezTo>
                    <a:pt x="5" y="2"/>
                    <a:pt x="5" y="2"/>
                    <a:pt x="5" y="2"/>
                  </a:cubicBezTo>
                  <a:cubicBezTo>
                    <a:pt x="6" y="3"/>
                    <a:pt x="7" y="3"/>
                    <a:pt x="8" y="3"/>
                  </a:cubicBezTo>
                  <a:cubicBezTo>
                    <a:pt x="7" y="5"/>
                    <a:pt x="7" y="5"/>
                    <a:pt x="7" y="5"/>
                  </a:cubicBezTo>
                  <a:cubicBezTo>
                    <a:pt x="7" y="4"/>
                    <a:pt x="6" y="4"/>
                    <a:pt x="4" y="4"/>
                  </a:cubicBezTo>
                  <a:cubicBezTo>
                    <a:pt x="3" y="4"/>
                    <a:pt x="2" y="4"/>
                    <a:pt x="2" y="5"/>
                  </a:cubicBezTo>
                  <a:cubicBezTo>
                    <a:pt x="2" y="6"/>
                    <a:pt x="3" y="7"/>
                    <a:pt x="5" y="7"/>
                  </a:cubicBezTo>
                  <a:cubicBezTo>
                    <a:pt x="7" y="8"/>
                    <a:pt x="8" y="9"/>
                    <a:pt x="8" y="11"/>
                  </a:cubicBezTo>
                  <a:cubicBezTo>
                    <a:pt x="8" y="12"/>
                    <a:pt x="7" y="14"/>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34"/>
            <p:cNvSpPr>
              <a:spLocks/>
            </p:cNvSpPr>
            <p:nvPr/>
          </p:nvSpPr>
          <p:spPr bwMode="auto">
            <a:xfrm>
              <a:off x="8114696" y="4916468"/>
              <a:ext cx="43538" cy="87076"/>
            </a:xfrm>
            <a:custGeom>
              <a:avLst/>
              <a:gdLst>
                <a:gd name="T0" fmla="*/ 3 w 8"/>
                <a:gd name="T1" fmla="*/ 16 h 16"/>
                <a:gd name="T2" fmla="*/ 3 w 8"/>
                <a:gd name="T3" fmla="*/ 14 h 16"/>
                <a:gd name="T4" fmla="*/ 0 w 8"/>
                <a:gd name="T5" fmla="*/ 13 h 16"/>
                <a:gd name="T6" fmla="*/ 0 w 8"/>
                <a:gd name="T7" fmla="*/ 11 h 16"/>
                <a:gd name="T8" fmla="*/ 3 w 8"/>
                <a:gd name="T9" fmla="*/ 12 h 16"/>
                <a:gd name="T10" fmla="*/ 6 w 8"/>
                <a:gd name="T11" fmla="*/ 11 h 16"/>
                <a:gd name="T12" fmla="*/ 3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4 w 8"/>
                <a:gd name="T37" fmla="*/ 14 h 16"/>
                <a:gd name="T38" fmla="*/ 4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0" y="13"/>
                    <a:pt x="0" y="13"/>
                  </a:cubicBezTo>
                  <a:cubicBezTo>
                    <a:pt x="0" y="11"/>
                    <a:pt x="0" y="11"/>
                    <a:pt x="0" y="11"/>
                  </a:cubicBezTo>
                  <a:cubicBezTo>
                    <a:pt x="1" y="12"/>
                    <a:pt x="2" y="12"/>
                    <a:pt x="3" y="12"/>
                  </a:cubicBezTo>
                  <a:cubicBezTo>
                    <a:pt x="5" y="12"/>
                    <a:pt x="6" y="12"/>
                    <a:pt x="6" y="11"/>
                  </a:cubicBezTo>
                  <a:cubicBezTo>
                    <a:pt x="6" y="10"/>
                    <a:pt x="5" y="9"/>
                    <a:pt x="3"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6" y="4"/>
                    <a:pt x="5" y="4"/>
                    <a:pt x="4" y="4"/>
                  </a:cubicBezTo>
                  <a:cubicBezTo>
                    <a:pt x="3" y="4"/>
                    <a:pt x="2" y="4"/>
                    <a:pt x="2" y="5"/>
                  </a:cubicBezTo>
                  <a:cubicBezTo>
                    <a:pt x="2" y="6"/>
                    <a:pt x="2" y="6"/>
                    <a:pt x="5" y="7"/>
                  </a:cubicBezTo>
                  <a:cubicBezTo>
                    <a:pt x="7" y="8"/>
                    <a:pt x="8" y="9"/>
                    <a:pt x="8" y="10"/>
                  </a:cubicBezTo>
                  <a:cubicBezTo>
                    <a:pt x="8" y="12"/>
                    <a:pt x="7" y="13"/>
                    <a:pt x="4" y="14"/>
                  </a:cubicBezTo>
                  <a:cubicBezTo>
                    <a:pt x="4" y="16"/>
                    <a:pt x="4" y="16"/>
                    <a:pt x="4"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35"/>
            <p:cNvSpPr>
              <a:spLocks/>
            </p:cNvSpPr>
            <p:nvPr/>
          </p:nvSpPr>
          <p:spPr bwMode="auto">
            <a:xfrm>
              <a:off x="8422465" y="4916468"/>
              <a:ext cx="43538" cy="87076"/>
            </a:xfrm>
            <a:custGeom>
              <a:avLst/>
              <a:gdLst>
                <a:gd name="T0" fmla="*/ 3 w 8"/>
                <a:gd name="T1" fmla="*/ 16 h 16"/>
                <a:gd name="T2" fmla="*/ 3 w 8"/>
                <a:gd name="T3" fmla="*/ 14 h 16"/>
                <a:gd name="T4" fmla="*/ 0 w 8"/>
                <a:gd name="T5" fmla="*/ 13 h 16"/>
                <a:gd name="T6" fmla="*/ 0 w 8"/>
                <a:gd name="T7" fmla="*/ 11 h 16"/>
                <a:gd name="T8" fmla="*/ 4 w 8"/>
                <a:gd name="T9" fmla="*/ 12 h 16"/>
                <a:gd name="T10" fmla="*/ 6 w 8"/>
                <a:gd name="T11" fmla="*/ 11 h 16"/>
                <a:gd name="T12" fmla="*/ 4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3"/>
                    <a:pt x="0" y="13"/>
                  </a:cubicBezTo>
                  <a:cubicBezTo>
                    <a:pt x="0" y="11"/>
                    <a:pt x="0" y="11"/>
                    <a:pt x="0" y="11"/>
                  </a:cubicBezTo>
                  <a:cubicBezTo>
                    <a:pt x="1" y="12"/>
                    <a:pt x="2" y="12"/>
                    <a:pt x="4" y="12"/>
                  </a:cubicBezTo>
                  <a:cubicBezTo>
                    <a:pt x="5" y="12"/>
                    <a:pt x="6" y="12"/>
                    <a:pt x="6" y="11"/>
                  </a:cubicBezTo>
                  <a:cubicBezTo>
                    <a:pt x="6" y="10"/>
                    <a:pt x="5" y="9"/>
                    <a:pt x="4"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7" y="4"/>
                    <a:pt x="6" y="4"/>
                    <a:pt x="4" y="4"/>
                  </a:cubicBezTo>
                  <a:cubicBezTo>
                    <a:pt x="3" y="4"/>
                    <a:pt x="2" y="4"/>
                    <a:pt x="2" y="5"/>
                  </a:cubicBezTo>
                  <a:cubicBezTo>
                    <a:pt x="2" y="6"/>
                    <a:pt x="3" y="6"/>
                    <a:pt x="5" y="7"/>
                  </a:cubicBezTo>
                  <a:cubicBezTo>
                    <a:pt x="7" y="8"/>
                    <a:pt x="8" y="9"/>
                    <a:pt x="8" y="10"/>
                  </a:cubicBezTo>
                  <a:cubicBezTo>
                    <a:pt x="8" y="12"/>
                    <a:pt x="7" y="13"/>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Group 4"/>
          <p:cNvGrpSpPr/>
          <p:nvPr/>
        </p:nvGrpSpPr>
        <p:grpSpPr>
          <a:xfrm>
            <a:off x="2285916" y="5078902"/>
            <a:ext cx="777204" cy="755093"/>
            <a:chOff x="474468" y="4827890"/>
            <a:chExt cx="945125" cy="918237"/>
          </a:xfrm>
        </p:grpSpPr>
        <p:sp>
          <p:nvSpPr>
            <p:cNvPr id="105" name="Freeform 41"/>
            <p:cNvSpPr>
              <a:spLocks noEditPoints="1"/>
            </p:cNvSpPr>
            <p:nvPr/>
          </p:nvSpPr>
          <p:spPr bwMode="auto">
            <a:xfrm flipH="1">
              <a:off x="474468" y="4827890"/>
              <a:ext cx="945125" cy="918237"/>
            </a:xfrm>
            <a:custGeom>
              <a:avLst/>
              <a:gdLst>
                <a:gd name="T0" fmla="*/ 175 w 1974"/>
                <a:gd name="T1" fmla="*/ 951 h 2048"/>
                <a:gd name="T2" fmla="*/ 48 w 1974"/>
                <a:gd name="T3" fmla="*/ 1078 h 2048"/>
                <a:gd name="T4" fmla="*/ 30 w 1974"/>
                <a:gd name="T5" fmla="*/ 1887 h 2048"/>
                <a:gd name="T6" fmla="*/ 385 w 1974"/>
                <a:gd name="T7" fmla="*/ 1871 h 2048"/>
                <a:gd name="T8" fmla="*/ 415 w 1974"/>
                <a:gd name="T9" fmla="*/ 1149 h 2048"/>
                <a:gd name="T10" fmla="*/ 571 w 1974"/>
                <a:gd name="T11" fmla="*/ 937 h 2048"/>
                <a:gd name="T12" fmla="*/ 1347 w 1974"/>
                <a:gd name="T13" fmla="*/ 1149 h 2048"/>
                <a:gd name="T14" fmla="*/ 565 w 1974"/>
                <a:gd name="T15" fmla="*/ 1871 h 2048"/>
                <a:gd name="T16" fmla="*/ 1564 w 1974"/>
                <a:gd name="T17" fmla="*/ 2018 h 2048"/>
                <a:gd name="T18" fmla="*/ 1767 w 1974"/>
                <a:gd name="T19" fmla="*/ 1088 h 2048"/>
                <a:gd name="T20" fmla="*/ 227 w 1974"/>
                <a:gd name="T21" fmla="*/ 1678 h 2048"/>
                <a:gd name="T22" fmla="*/ 355 w 1974"/>
                <a:gd name="T23" fmla="*/ 1663 h 2048"/>
                <a:gd name="T24" fmla="*/ 355 w 1974"/>
                <a:gd name="T25" fmla="*/ 1663 h 2048"/>
                <a:gd name="T26" fmla="*/ 1504 w 1974"/>
                <a:gd name="T27" fmla="*/ 1987 h 2048"/>
                <a:gd name="T28" fmla="*/ 1069 w 1974"/>
                <a:gd name="T29" fmla="*/ 383 h 2048"/>
                <a:gd name="T30" fmla="*/ 731 w 1974"/>
                <a:gd name="T31" fmla="*/ 470 h 2048"/>
                <a:gd name="T32" fmla="*/ 656 w 1974"/>
                <a:gd name="T33" fmla="*/ 132 h 2048"/>
                <a:gd name="T34" fmla="*/ 571 w 1974"/>
                <a:gd name="T35" fmla="*/ 404 h 2048"/>
                <a:gd name="T36" fmla="*/ 318 w 1974"/>
                <a:gd name="T37" fmla="*/ 240 h 2048"/>
                <a:gd name="T38" fmla="*/ 267 w 1974"/>
                <a:gd name="T39" fmla="*/ 291 h 2048"/>
                <a:gd name="T40" fmla="*/ 431 w 1974"/>
                <a:gd name="T41" fmla="*/ 543 h 2048"/>
                <a:gd name="T42" fmla="*/ 160 w 1974"/>
                <a:gd name="T43" fmla="*/ 629 h 2048"/>
                <a:gd name="T44" fmla="*/ 461 w 1974"/>
                <a:gd name="T45" fmla="*/ 667 h 2048"/>
                <a:gd name="T46" fmla="*/ 510 w 1974"/>
                <a:gd name="T47" fmla="*/ 1001 h 2048"/>
                <a:gd name="T48" fmla="*/ 1003 w 1974"/>
                <a:gd name="T49" fmla="*/ 543 h 2048"/>
                <a:gd name="T50" fmla="*/ 966 w 1974"/>
                <a:gd name="T51" fmla="*/ 655 h 2048"/>
                <a:gd name="T52" fmla="*/ 919 w 1974"/>
                <a:gd name="T53" fmla="*/ 368 h 2048"/>
                <a:gd name="T54" fmla="*/ 797 w 1974"/>
                <a:gd name="T55" fmla="*/ 246 h 2048"/>
                <a:gd name="T56" fmla="*/ 510 w 1974"/>
                <a:gd name="T57" fmla="*/ 199 h 2048"/>
                <a:gd name="T58" fmla="*/ 388 w 1974"/>
                <a:gd name="T59" fmla="*/ 655 h 2048"/>
                <a:gd name="T60" fmla="*/ 510 w 1974"/>
                <a:gd name="T61" fmla="*/ 939 h 2048"/>
                <a:gd name="T62" fmla="*/ 571 w 1974"/>
                <a:gd name="T63" fmla="*/ 876 h 2048"/>
                <a:gd name="T64" fmla="*/ 596 w 1974"/>
                <a:gd name="T65" fmla="*/ 675 h 2048"/>
                <a:gd name="T66" fmla="*/ 683 w 1974"/>
                <a:gd name="T67" fmla="*/ 876 h 2048"/>
                <a:gd name="T68" fmla="*/ 867 w 1974"/>
                <a:gd name="T69" fmla="*/ 876 h 2048"/>
                <a:gd name="T70" fmla="*/ 923 w 1974"/>
                <a:gd name="T71" fmla="*/ 847 h 2048"/>
                <a:gd name="T72" fmla="*/ 1000 w 1974"/>
                <a:gd name="T73" fmla="*/ 876 h 2048"/>
                <a:gd name="T74" fmla="*/ 1229 w 1974"/>
                <a:gd name="T75" fmla="*/ 876 h 2048"/>
                <a:gd name="T76" fmla="*/ 1405 w 1974"/>
                <a:gd name="T77" fmla="*/ 876 h 2048"/>
                <a:gd name="T78" fmla="*/ 1466 w 1974"/>
                <a:gd name="T79" fmla="*/ 876 h 2048"/>
                <a:gd name="T80" fmla="*/ 1484 w 1974"/>
                <a:gd name="T81" fmla="*/ 733 h 2048"/>
                <a:gd name="T82" fmla="*/ 1319 w 1974"/>
                <a:gd name="T83" fmla="*/ 371 h 2048"/>
                <a:gd name="T84" fmla="*/ 1562 w 1974"/>
                <a:gd name="T85" fmla="*/ 336 h 2048"/>
                <a:gd name="T86" fmla="*/ 1648 w 1974"/>
                <a:gd name="T87" fmla="*/ 922 h 2048"/>
                <a:gd name="T88" fmla="*/ 1562 w 1974"/>
                <a:gd name="T89" fmla="*/ 1020 h 2048"/>
                <a:gd name="T90" fmla="*/ 1599 w 1974"/>
                <a:gd name="T91" fmla="*/ 737 h 2048"/>
                <a:gd name="T92" fmla="*/ 1861 w 1974"/>
                <a:gd name="T93" fmla="*/ 699 h 2048"/>
                <a:gd name="T94" fmla="*/ 1630 w 1974"/>
                <a:gd name="T95" fmla="*/ 629 h 2048"/>
                <a:gd name="T96" fmla="*/ 1765 w 1974"/>
                <a:gd name="T97" fmla="*/ 404 h 2048"/>
                <a:gd name="T98" fmla="*/ 1726 w 1974"/>
                <a:gd name="T99" fmla="*/ 365 h 2048"/>
                <a:gd name="T100" fmla="*/ 1501 w 1974"/>
                <a:gd name="T101" fmla="*/ 500 h 2048"/>
                <a:gd name="T102" fmla="*/ 1431 w 1974"/>
                <a:gd name="T103" fmla="*/ 269 h 2048"/>
                <a:gd name="T104" fmla="*/ 1368 w 1974"/>
                <a:gd name="T105" fmla="*/ 556 h 2048"/>
                <a:gd name="T106" fmla="*/ 1113 w 1974"/>
                <a:gd name="T107" fmla="*/ 618 h 2048"/>
                <a:gd name="T108" fmla="*/ 1136 w 1974"/>
                <a:gd name="T109" fmla="*/ 664 h 2048"/>
                <a:gd name="T110" fmla="*/ 1091 w 1974"/>
                <a:gd name="T111" fmla="*/ 823 h 2048"/>
                <a:gd name="T112" fmla="*/ 1802 w 1974"/>
                <a:gd name="T113" fmla="*/ 935 h 2048"/>
                <a:gd name="T114" fmla="*/ 1673 w 1974"/>
                <a:gd name="T115" fmla="*/ 568 h 2048"/>
                <a:gd name="T116" fmla="*/ 1173 w 1974"/>
                <a:gd name="T117" fmla="*/ 56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74" h="2048">
                  <a:moveTo>
                    <a:pt x="1484" y="156"/>
                  </a:moveTo>
                  <a:cubicBezTo>
                    <a:pt x="1339" y="156"/>
                    <a:pt x="1204" y="219"/>
                    <a:pt x="1111" y="327"/>
                  </a:cubicBezTo>
                  <a:cubicBezTo>
                    <a:pt x="1018" y="129"/>
                    <a:pt x="818" y="0"/>
                    <a:pt x="596" y="0"/>
                  </a:cubicBezTo>
                  <a:cubicBezTo>
                    <a:pt x="283" y="0"/>
                    <a:pt x="28" y="255"/>
                    <a:pt x="28" y="569"/>
                  </a:cubicBezTo>
                  <a:cubicBezTo>
                    <a:pt x="28" y="710"/>
                    <a:pt x="80" y="846"/>
                    <a:pt x="175" y="951"/>
                  </a:cubicBezTo>
                  <a:cubicBezTo>
                    <a:pt x="230" y="1012"/>
                    <a:pt x="297" y="1059"/>
                    <a:pt x="371" y="1091"/>
                  </a:cubicBezTo>
                  <a:cubicBezTo>
                    <a:pt x="361" y="1096"/>
                    <a:pt x="355" y="1106"/>
                    <a:pt x="355" y="1118"/>
                  </a:cubicBezTo>
                  <a:cubicBezTo>
                    <a:pt x="355" y="1235"/>
                    <a:pt x="355" y="1235"/>
                    <a:pt x="355" y="1235"/>
                  </a:cubicBezTo>
                  <a:cubicBezTo>
                    <a:pt x="267" y="1235"/>
                    <a:pt x="267" y="1235"/>
                    <a:pt x="267" y="1235"/>
                  </a:cubicBezTo>
                  <a:cubicBezTo>
                    <a:pt x="48" y="1078"/>
                    <a:pt x="48" y="1078"/>
                    <a:pt x="48" y="1078"/>
                  </a:cubicBezTo>
                  <a:cubicBezTo>
                    <a:pt x="37" y="1070"/>
                    <a:pt x="21" y="1070"/>
                    <a:pt x="10" y="1079"/>
                  </a:cubicBezTo>
                  <a:cubicBezTo>
                    <a:pt x="3" y="1085"/>
                    <a:pt x="0" y="1094"/>
                    <a:pt x="0" y="1103"/>
                  </a:cubicBezTo>
                  <a:cubicBezTo>
                    <a:pt x="0" y="1855"/>
                    <a:pt x="0" y="1855"/>
                    <a:pt x="0" y="1855"/>
                  </a:cubicBezTo>
                  <a:cubicBezTo>
                    <a:pt x="0" y="1866"/>
                    <a:pt x="5" y="1877"/>
                    <a:pt x="14" y="1882"/>
                  </a:cubicBezTo>
                  <a:cubicBezTo>
                    <a:pt x="19" y="1885"/>
                    <a:pt x="25" y="1887"/>
                    <a:pt x="30" y="1887"/>
                  </a:cubicBezTo>
                  <a:cubicBezTo>
                    <a:pt x="36" y="1887"/>
                    <a:pt x="42" y="1885"/>
                    <a:pt x="48" y="1881"/>
                  </a:cubicBezTo>
                  <a:cubicBezTo>
                    <a:pt x="267" y="1724"/>
                    <a:pt x="267" y="1724"/>
                    <a:pt x="267" y="1724"/>
                  </a:cubicBezTo>
                  <a:cubicBezTo>
                    <a:pt x="355" y="1724"/>
                    <a:pt x="355" y="1724"/>
                    <a:pt x="355" y="1724"/>
                  </a:cubicBezTo>
                  <a:cubicBezTo>
                    <a:pt x="355" y="1840"/>
                    <a:pt x="355" y="1840"/>
                    <a:pt x="355" y="1840"/>
                  </a:cubicBezTo>
                  <a:cubicBezTo>
                    <a:pt x="355" y="1857"/>
                    <a:pt x="368" y="1871"/>
                    <a:pt x="385" y="1871"/>
                  </a:cubicBezTo>
                  <a:cubicBezTo>
                    <a:pt x="423" y="1871"/>
                    <a:pt x="423" y="1871"/>
                    <a:pt x="423" y="1871"/>
                  </a:cubicBezTo>
                  <a:cubicBezTo>
                    <a:pt x="440" y="1871"/>
                    <a:pt x="453" y="1857"/>
                    <a:pt x="453" y="1840"/>
                  </a:cubicBezTo>
                  <a:cubicBezTo>
                    <a:pt x="453" y="1824"/>
                    <a:pt x="440" y="1810"/>
                    <a:pt x="423" y="1810"/>
                  </a:cubicBezTo>
                  <a:cubicBezTo>
                    <a:pt x="415" y="1810"/>
                    <a:pt x="415" y="1810"/>
                    <a:pt x="415" y="1810"/>
                  </a:cubicBezTo>
                  <a:cubicBezTo>
                    <a:pt x="415" y="1149"/>
                    <a:pt x="415" y="1149"/>
                    <a:pt x="415" y="1149"/>
                  </a:cubicBezTo>
                  <a:cubicBezTo>
                    <a:pt x="1205" y="1149"/>
                    <a:pt x="1205" y="1149"/>
                    <a:pt x="1205" y="1149"/>
                  </a:cubicBezTo>
                  <a:cubicBezTo>
                    <a:pt x="1222" y="1149"/>
                    <a:pt x="1236" y="1135"/>
                    <a:pt x="1236" y="1118"/>
                  </a:cubicBezTo>
                  <a:cubicBezTo>
                    <a:pt x="1236" y="1102"/>
                    <a:pt x="1222" y="1088"/>
                    <a:pt x="1205" y="1088"/>
                  </a:cubicBezTo>
                  <a:cubicBezTo>
                    <a:pt x="571" y="1088"/>
                    <a:pt x="571" y="1088"/>
                    <a:pt x="571" y="1088"/>
                  </a:cubicBezTo>
                  <a:cubicBezTo>
                    <a:pt x="571" y="937"/>
                    <a:pt x="571" y="937"/>
                    <a:pt x="571" y="937"/>
                  </a:cubicBezTo>
                  <a:cubicBezTo>
                    <a:pt x="1501" y="937"/>
                    <a:pt x="1501" y="937"/>
                    <a:pt x="1501" y="937"/>
                  </a:cubicBezTo>
                  <a:cubicBezTo>
                    <a:pt x="1501" y="1088"/>
                    <a:pt x="1501" y="1088"/>
                    <a:pt x="1501" y="1088"/>
                  </a:cubicBezTo>
                  <a:cubicBezTo>
                    <a:pt x="1347" y="1088"/>
                    <a:pt x="1347" y="1088"/>
                    <a:pt x="1347" y="1088"/>
                  </a:cubicBezTo>
                  <a:cubicBezTo>
                    <a:pt x="1331" y="1088"/>
                    <a:pt x="1317" y="1102"/>
                    <a:pt x="1317" y="1118"/>
                  </a:cubicBezTo>
                  <a:cubicBezTo>
                    <a:pt x="1317" y="1135"/>
                    <a:pt x="1331" y="1149"/>
                    <a:pt x="1347" y="1149"/>
                  </a:cubicBezTo>
                  <a:cubicBezTo>
                    <a:pt x="1736" y="1149"/>
                    <a:pt x="1736" y="1149"/>
                    <a:pt x="1736" y="1149"/>
                  </a:cubicBezTo>
                  <a:cubicBezTo>
                    <a:pt x="1736" y="1810"/>
                    <a:pt x="1736" y="1810"/>
                    <a:pt x="1736" y="1810"/>
                  </a:cubicBezTo>
                  <a:cubicBezTo>
                    <a:pt x="565" y="1810"/>
                    <a:pt x="565" y="1810"/>
                    <a:pt x="565" y="1810"/>
                  </a:cubicBezTo>
                  <a:cubicBezTo>
                    <a:pt x="548" y="1810"/>
                    <a:pt x="534" y="1824"/>
                    <a:pt x="534" y="1840"/>
                  </a:cubicBezTo>
                  <a:cubicBezTo>
                    <a:pt x="534" y="1857"/>
                    <a:pt x="548" y="1871"/>
                    <a:pt x="565" y="1871"/>
                  </a:cubicBezTo>
                  <a:cubicBezTo>
                    <a:pt x="587" y="1871"/>
                    <a:pt x="587" y="1871"/>
                    <a:pt x="587" y="1871"/>
                  </a:cubicBezTo>
                  <a:cubicBezTo>
                    <a:pt x="587" y="2018"/>
                    <a:pt x="587" y="2018"/>
                    <a:pt x="587" y="2018"/>
                  </a:cubicBezTo>
                  <a:cubicBezTo>
                    <a:pt x="587" y="2034"/>
                    <a:pt x="601" y="2048"/>
                    <a:pt x="618" y="2048"/>
                  </a:cubicBezTo>
                  <a:cubicBezTo>
                    <a:pt x="1534" y="2048"/>
                    <a:pt x="1534" y="2048"/>
                    <a:pt x="1534" y="2048"/>
                  </a:cubicBezTo>
                  <a:cubicBezTo>
                    <a:pt x="1551" y="2048"/>
                    <a:pt x="1564" y="2034"/>
                    <a:pt x="1564" y="2018"/>
                  </a:cubicBezTo>
                  <a:cubicBezTo>
                    <a:pt x="1564" y="1871"/>
                    <a:pt x="1564" y="1871"/>
                    <a:pt x="1564" y="1871"/>
                  </a:cubicBezTo>
                  <a:cubicBezTo>
                    <a:pt x="1767" y="1871"/>
                    <a:pt x="1767" y="1871"/>
                    <a:pt x="1767" y="1871"/>
                  </a:cubicBezTo>
                  <a:cubicBezTo>
                    <a:pt x="1783" y="1871"/>
                    <a:pt x="1797" y="1857"/>
                    <a:pt x="1797" y="1840"/>
                  </a:cubicBezTo>
                  <a:cubicBezTo>
                    <a:pt x="1797" y="1118"/>
                    <a:pt x="1797" y="1118"/>
                    <a:pt x="1797" y="1118"/>
                  </a:cubicBezTo>
                  <a:cubicBezTo>
                    <a:pt x="1797" y="1102"/>
                    <a:pt x="1783" y="1088"/>
                    <a:pt x="1767" y="1088"/>
                  </a:cubicBezTo>
                  <a:cubicBezTo>
                    <a:pt x="1698" y="1088"/>
                    <a:pt x="1698" y="1088"/>
                    <a:pt x="1698" y="1088"/>
                  </a:cubicBezTo>
                  <a:cubicBezTo>
                    <a:pt x="1754" y="1061"/>
                    <a:pt x="1805" y="1023"/>
                    <a:pt x="1847" y="976"/>
                  </a:cubicBezTo>
                  <a:cubicBezTo>
                    <a:pt x="1929" y="886"/>
                    <a:pt x="1974" y="769"/>
                    <a:pt x="1974" y="646"/>
                  </a:cubicBezTo>
                  <a:cubicBezTo>
                    <a:pt x="1974" y="376"/>
                    <a:pt x="1754" y="156"/>
                    <a:pt x="1484" y="156"/>
                  </a:cubicBezTo>
                  <a:close/>
                  <a:moveTo>
                    <a:pt x="227" y="1678"/>
                  </a:moveTo>
                  <a:cubicBezTo>
                    <a:pt x="60" y="1797"/>
                    <a:pt x="60" y="1797"/>
                    <a:pt x="60" y="1797"/>
                  </a:cubicBezTo>
                  <a:cubicBezTo>
                    <a:pt x="60" y="1162"/>
                    <a:pt x="60" y="1162"/>
                    <a:pt x="60" y="1162"/>
                  </a:cubicBezTo>
                  <a:cubicBezTo>
                    <a:pt x="227" y="1281"/>
                    <a:pt x="227" y="1281"/>
                    <a:pt x="227" y="1281"/>
                  </a:cubicBezTo>
                  <a:lnTo>
                    <a:pt x="227" y="1678"/>
                  </a:lnTo>
                  <a:close/>
                  <a:moveTo>
                    <a:pt x="355" y="1663"/>
                  </a:moveTo>
                  <a:cubicBezTo>
                    <a:pt x="355" y="1663"/>
                    <a:pt x="355" y="1663"/>
                    <a:pt x="355" y="1663"/>
                  </a:cubicBezTo>
                  <a:cubicBezTo>
                    <a:pt x="288" y="1663"/>
                    <a:pt x="288" y="1663"/>
                    <a:pt x="288" y="1663"/>
                  </a:cubicBezTo>
                  <a:cubicBezTo>
                    <a:pt x="288" y="1296"/>
                    <a:pt x="288" y="1296"/>
                    <a:pt x="288" y="1296"/>
                  </a:cubicBezTo>
                  <a:cubicBezTo>
                    <a:pt x="355" y="1296"/>
                    <a:pt x="355" y="1296"/>
                    <a:pt x="355" y="1296"/>
                  </a:cubicBezTo>
                  <a:lnTo>
                    <a:pt x="355" y="1663"/>
                  </a:lnTo>
                  <a:close/>
                  <a:moveTo>
                    <a:pt x="1504" y="1987"/>
                  </a:moveTo>
                  <a:cubicBezTo>
                    <a:pt x="648" y="1987"/>
                    <a:pt x="648" y="1987"/>
                    <a:pt x="648" y="1987"/>
                  </a:cubicBezTo>
                  <a:cubicBezTo>
                    <a:pt x="648" y="1871"/>
                    <a:pt x="648" y="1871"/>
                    <a:pt x="648" y="1871"/>
                  </a:cubicBezTo>
                  <a:cubicBezTo>
                    <a:pt x="1504" y="1871"/>
                    <a:pt x="1504" y="1871"/>
                    <a:pt x="1504" y="1871"/>
                  </a:cubicBezTo>
                  <a:cubicBezTo>
                    <a:pt x="1504" y="1987"/>
                    <a:pt x="1504" y="1987"/>
                    <a:pt x="1504" y="1987"/>
                  </a:cubicBezTo>
                  <a:close/>
                  <a:moveTo>
                    <a:pt x="510" y="1069"/>
                  </a:moveTo>
                  <a:cubicBezTo>
                    <a:pt x="399" y="1050"/>
                    <a:pt x="297" y="994"/>
                    <a:pt x="220" y="910"/>
                  </a:cubicBezTo>
                  <a:cubicBezTo>
                    <a:pt x="135" y="816"/>
                    <a:pt x="88" y="695"/>
                    <a:pt x="88" y="569"/>
                  </a:cubicBezTo>
                  <a:cubicBezTo>
                    <a:pt x="88" y="289"/>
                    <a:pt x="316" y="61"/>
                    <a:pt x="596" y="61"/>
                  </a:cubicBezTo>
                  <a:cubicBezTo>
                    <a:pt x="805" y="61"/>
                    <a:pt x="993" y="190"/>
                    <a:pt x="1069" y="383"/>
                  </a:cubicBezTo>
                  <a:cubicBezTo>
                    <a:pt x="1052" y="411"/>
                    <a:pt x="1037" y="439"/>
                    <a:pt x="1026" y="469"/>
                  </a:cubicBezTo>
                  <a:cubicBezTo>
                    <a:pt x="1012" y="409"/>
                    <a:pt x="985" y="352"/>
                    <a:pt x="948" y="303"/>
                  </a:cubicBezTo>
                  <a:cubicBezTo>
                    <a:pt x="942" y="296"/>
                    <a:pt x="934" y="291"/>
                    <a:pt x="925" y="291"/>
                  </a:cubicBezTo>
                  <a:cubicBezTo>
                    <a:pt x="917" y="290"/>
                    <a:pt x="908" y="293"/>
                    <a:pt x="902" y="299"/>
                  </a:cubicBezTo>
                  <a:cubicBezTo>
                    <a:pt x="731" y="470"/>
                    <a:pt x="731" y="470"/>
                    <a:pt x="731" y="470"/>
                  </a:cubicBezTo>
                  <a:cubicBezTo>
                    <a:pt x="721" y="456"/>
                    <a:pt x="709" y="444"/>
                    <a:pt x="695" y="434"/>
                  </a:cubicBezTo>
                  <a:cubicBezTo>
                    <a:pt x="865" y="263"/>
                    <a:pt x="865" y="263"/>
                    <a:pt x="865" y="263"/>
                  </a:cubicBezTo>
                  <a:cubicBezTo>
                    <a:pt x="872" y="257"/>
                    <a:pt x="875" y="248"/>
                    <a:pt x="874" y="240"/>
                  </a:cubicBezTo>
                  <a:cubicBezTo>
                    <a:pt x="874" y="231"/>
                    <a:pt x="869" y="223"/>
                    <a:pt x="862" y="217"/>
                  </a:cubicBezTo>
                  <a:cubicBezTo>
                    <a:pt x="802" y="172"/>
                    <a:pt x="731" y="142"/>
                    <a:pt x="656" y="132"/>
                  </a:cubicBezTo>
                  <a:cubicBezTo>
                    <a:pt x="648" y="131"/>
                    <a:pt x="639" y="134"/>
                    <a:pt x="632" y="139"/>
                  </a:cubicBezTo>
                  <a:cubicBezTo>
                    <a:pt x="626" y="145"/>
                    <a:pt x="622" y="153"/>
                    <a:pt x="622" y="162"/>
                  </a:cubicBezTo>
                  <a:cubicBezTo>
                    <a:pt x="622" y="404"/>
                    <a:pt x="622" y="404"/>
                    <a:pt x="622" y="404"/>
                  </a:cubicBezTo>
                  <a:cubicBezTo>
                    <a:pt x="614" y="402"/>
                    <a:pt x="605" y="402"/>
                    <a:pt x="596" y="402"/>
                  </a:cubicBezTo>
                  <a:cubicBezTo>
                    <a:pt x="588" y="402"/>
                    <a:pt x="579" y="402"/>
                    <a:pt x="571" y="404"/>
                  </a:cubicBezTo>
                  <a:cubicBezTo>
                    <a:pt x="571" y="162"/>
                    <a:pt x="571" y="162"/>
                    <a:pt x="571" y="162"/>
                  </a:cubicBezTo>
                  <a:cubicBezTo>
                    <a:pt x="571" y="153"/>
                    <a:pt x="567" y="145"/>
                    <a:pt x="560" y="139"/>
                  </a:cubicBezTo>
                  <a:cubicBezTo>
                    <a:pt x="554" y="134"/>
                    <a:pt x="545" y="131"/>
                    <a:pt x="536" y="132"/>
                  </a:cubicBezTo>
                  <a:cubicBezTo>
                    <a:pt x="461" y="142"/>
                    <a:pt x="390" y="172"/>
                    <a:pt x="330" y="217"/>
                  </a:cubicBezTo>
                  <a:cubicBezTo>
                    <a:pt x="323" y="223"/>
                    <a:pt x="319" y="231"/>
                    <a:pt x="318" y="240"/>
                  </a:cubicBezTo>
                  <a:cubicBezTo>
                    <a:pt x="318" y="248"/>
                    <a:pt x="321" y="257"/>
                    <a:pt x="327" y="263"/>
                  </a:cubicBezTo>
                  <a:cubicBezTo>
                    <a:pt x="498" y="434"/>
                    <a:pt x="498" y="434"/>
                    <a:pt x="498" y="434"/>
                  </a:cubicBezTo>
                  <a:cubicBezTo>
                    <a:pt x="484" y="444"/>
                    <a:pt x="472" y="456"/>
                    <a:pt x="461" y="470"/>
                  </a:cubicBezTo>
                  <a:cubicBezTo>
                    <a:pt x="291" y="299"/>
                    <a:pt x="291" y="299"/>
                    <a:pt x="291" y="299"/>
                  </a:cubicBezTo>
                  <a:cubicBezTo>
                    <a:pt x="285" y="293"/>
                    <a:pt x="276" y="290"/>
                    <a:pt x="267" y="291"/>
                  </a:cubicBezTo>
                  <a:cubicBezTo>
                    <a:pt x="258" y="291"/>
                    <a:pt x="250" y="296"/>
                    <a:pt x="245" y="303"/>
                  </a:cubicBezTo>
                  <a:cubicBezTo>
                    <a:pt x="199" y="363"/>
                    <a:pt x="170" y="434"/>
                    <a:pt x="160" y="508"/>
                  </a:cubicBezTo>
                  <a:cubicBezTo>
                    <a:pt x="159" y="517"/>
                    <a:pt x="161" y="526"/>
                    <a:pt x="167" y="533"/>
                  </a:cubicBezTo>
                  <a:cubicBezTo>
                    <a:pt x="173" y="539"/>
                    <a:pt x="181" y="543"/>
                    <a:pt x="190" y="543"/>
                  </a:cubicBezTo>
                  <a:cubicBezTo>
                    <a:pt x="431" y="543"/>
                    <a:pt x="431" y="543"/>
                    <a:pt x="431" y="543"/>
                  </a:cubicBezTo>
                  <a:cubicBezTo>
                    <a:pt x="430" y="551"/>
                    <a:pt x="429" y="560"/>
                    <a:pt x="429" y="569"/>
                  </a:cubicBezTo>
                  <a:cubicBezTo>
                    <a:pt x="429" y="577"/>
                    <a:pt x="430" y="586"/>
                    <a:pt x="431" y="594"/>
                  </a:cubicBezTo>
                  <a:cubicBezTo>
                    <a:pt x="190" y="594"/>
                    <a:pt x="190" y="594"/>
                    <a:pt x="190" y="594"/>
                  </a:cubicBezTo>
                  <a:cubicBezTo>
                    <a:pt x="181" y="594"/>
                    <a:pt x="173" y="598"/>
                    <a:pt x="167" y="605"/>
                  </a:cubicBezTo>
                  <a:cubicBezTo>
                    <a:pt x="161" y="611"/>
                    <a:pt x="159" y="620"/>
                    <a:pt x="160" y="629"/>
                  </a:cubicBezTo>
                  <a:cubicBezTo>
                    <a:pt x="170" y="703"/>
                    <a:pt x="199" y="775"/>
                    <a:pt x="245" y="835"/>
                  </a:cubicBezTo>
                  <a:cubicBezTo>
                    <a:pt x="250" y="842"/>
                    <a:pt x="258" y="846"/>
                    <a:pt x="267" y="847"/>
                  </a:cubicBezTo>
                  <a:cubicBezTo>
                    <a:pt x="268" y="847"/>
                    <a:pt x="269" y="847"/>
                    <a:pt x="269" y="847"/>
                  </a:cubicBezTo>
                  <a:cubicBezTo>
                    <a:pt x="277" y="847"/>
                    <a:pt x="285" y="844"/>
                    <a:pt x="291" y="838"/>
                  </a:cubicBezTo>
                  <a:cubicBezTo>
                    <a:pt x="461" y="667"/>
                    <a:pt x="461" y="667"/>
                    <a:pt x="461" y="667"/>
                  </a:cubicBezTo>
                  <a:cubicBezTo>
                    <a:pt x="472" y="681"/>
                    <a:pt x="484" y="693"/>
                    <a:pt x="498" y="703"/>
                  </a:cubicBezTo>
                  <a:cubicBezTo>
                    <a:pt x="327" y="874"/>
                    <a:pt x="327" y="874"/>
                    <a:pt x="327" y="874"/>
                  </a:cubicBezTo>
                  <a:cubicBezTo>
                    <a:pt x="321" y="880"/>
                    <a:pt x="318" y="889"/>
                    <a:pt x="318" y="898"/>
                  </a:cubicBezTo>
                  <a:cubicBezTo>
                    <a:pt x="319" y="907"/>
                    <a:pt x="323" y="915"/>
                    <a:pt x="330" y="920"/>
                  </a:cubicBezTo>
                  <a:cubicBezTo>
                    <a:pt x="383" y="960"/>
                    <a:pt x="445" y="988"/>
                    <a:pt x="510" y="1001"/>
                  </a:cubicBezTo>
                  <a:cubicBezTo>
                    <a:pt x="510" y="1069"/>
                    <a:pt x="510" y="1069"/>
                    <a:pt x="510" y="1069"/>
                  </a:cubicBezTo>
                  <a:close/>
                  <a:moveTo>
                    <a:pt x="761" y="594"/>
                  </a:moveTo>
                  <a:cubicBezTo>
                    <a:pt x="763" y="586"/>
                    <a:pt x="763" y="577"/>
                    <a:pt x="763" y="569"/>
                  </a:cubicBezTo>
                  <a:cubicBezTo>
                    <a:pt x="763" y="560"/>
                    <a:pt x="763" y="551"/>
                    <a:pt x="761" y="543"/>
                  </a:cubicBezTo>
                  <a:cubicBezTo>
                    <a:pt x="1003" y="543"/>
                    <a:pt x="1003" y="543"/>
                    <a:pt x="1003" y="543"/>
                  </a:cubicBezTo>
                  <a:cubicBezTo>
                    <a:pt x="1003" y="543"/>
                    <a:pt x="1003" y="543"/>
                    <a:pt x="1003" y="543"/>
                  </a:cubicBezTo>
                  <a:cubicBezTo>
                    <a:pt x="1003" y="543"/>
                    <a:pt x="1003" y="543"/>
                    <a:pt x="1004" y="543"/>
                  </a:cubicBezTo>
                  <a:cubicBezTo>
                    <a:pt x="1000" y="560"/>
                    <a:pt x="997" y="577"/>
                    <a:pt x="995" y="594"/>
                  </a:cubicBezTo>
                  <a:cubicBezTo>
                    <a:pt x="761" y="594"/>
                    <a:pt x="761" y="594"/>
                    <a:pt x="761" y="594"/>
                  </a:cubicBezTo>
                  <a:close/>
                  <a:moveTo>
                    <a:pt x="966" y="655"/>
                  </a:moveTo>
                  <a:cubicBezTo>
                    <a:pt x="957" y="695"/>
                    <a:pt x="941" y="734"/>
                    <a:pt x="919" y="769"/>
                  </a:cubicBezTo>
                  <a:cubicBezTo>
                    <a:pt x="805" y="655"/>
                    <a:pt x="805" y="655"/>
                    <a:pt x="805" y="655"/>
                  </a:cubicBezTo>
                  <a:lnTo>
                    <a:pt x="966" y="655"/>
                  </a:lnTo>
                  <a:close/>
                  <a:moveTo>
                    <a:pt x="805" y="482"/>
                  </a:moveTo>
                  <a:cubicBezTo>
                    <a:pt x="919" y="368"/>
                    <a:pt x="919" y="368"/>
                    <a:pt x="919" y="368"/>
                  </a:cubicBezTo>
                  <a:cubicBezTo>
                    <a:pt x="941" y="403"/>
                    <a:pt x="957" y="442"/>
                    <a:pt x="966" y="482"/>
                  </a:cubicBezTo>
                  <a:lnTo>
                    <a:pt x="805" y="482"/>
                  </a:lnTo>
                  <a:close/>
                  <a:moveTo>
                    <a:pt x="683" y="360"/>
                  </a:moveTo>
                  <a:cubicBezTo>
                    <a:pt x="683" y="199"/>
                    <a:pt x="683" y="199"/>
                    <a:pt x="683" y="199"/>
                  </a:cubicBezTo>
                  <a:cubicBezTo>
                    <a:pt x="723" y="208"/>
                    <a:pt x="762" y="224"/>
                    <a:pt x="797" y="246"/>
                  </a:cubicBezTo>
                  <a:lnTo>
                    <a:pt x="683" y="360"/>
                  </a:lnTo>
                  <a:close/>
                  <a:moveTo>
                    <a:pt x="510" y="199"/>
                  </a:moveTo>
                  <a:cubicBezTo>
                    <a:pt x="510" y="360"/>
                    <a:pt x="510" y="360"/>
                    <a:pt x="510" y="360"/>
                  </a:cubicBezTo>
                  <a:cubicBezTo>
                    <a:pt x="396" y="246"/>
                    <a:pt x="396" y="246"/>
                    <a:pt x="396" y="246"/>
                  </a:cubicBezTo>
                  <a:cubicBezTo>
                    <a:pt x="431" y="224"/>
                    <a:pt x="470" y="208"/>
                    <a:pt x="510" y="199"/>
                  </a:cubicBezTo>
                  <a:close/>
                  <a:moveTo>
                    <a:pt x="388" y="482"/>
                  </a:moveTo>
                  <a:cubicBezTo>
                    <a:pt x="226" y="482"/>
                    <a:pt x="226" y="482"/>
                    <a:pt x="226" y="482"/>
                  </a:cubicBezTo>
                  <a:cubicBezTo>
                    <a:pt x="236" y="442"/>
                    <a:pt x="252" y="403"/>
                    <a:pt x="274" y="368"/>
                  </a:cubicBezTo>
                  <a:lnTo>
                    <a:pt x="388" y="482"/>
                  </a:lnTo>
                  <a:close/>
                  <a:moveTo>
                    <a:pt x="388" y="655"/>
                  </a:moveTo>
                  <a:cubicBezTo>
                    <a:pt x="274" y="769"/>
                    <a:pt x="274" y="769"/>
                    <a:pt x="274" y="769"/>
                  </a:cubicBezTo>
                  <a:cubicBezTo>
                    <a:pt x="252" y="734"/>
                    <a:pt x="236" y="695"/>
                    <a:pt x="226" y="655"/>
                  </a:cubicBezTo>
                  <a:lnTo>
                    <a:pt x="388" y="655"/>
                  </a:lnTo>
                  <a:close/>
                  <a:moveTo>
                    <a:pt x="510" y="907"/>
                  </a:moveTo>
                  <a:cubicBezTo>
                    <a:pt x="510" y="939"/>
                    <a:pt x="510" y="939"/>
                    <a:pt x="510" y="939"/>
                  </a:cubicBezTo>
                  <a:cubicBezTo>
                    <a:pt x="470" y="929"/>
                    <a:pt x="431" y="913"/>
                    <a:pt x="396" y="891"/>
                  </a:cubicBezTo>
                  <a:cubicBezTo>
                    <a:pt x="510" y="777"/>
                    <a:pt x="510" y="777"/>
                    <a:pt x="510" y="777"/>
                  </a:cubicBezTo>
                  <a:lnTo>
                    <a:pt x="510" y="907"/>
                  </a:lnTo>
                  <a:close/>
                  <a:moveTo>
                    <a:pt x="622" y="876"/>
                  </a:moveTo>
                  <a:cubicBezTo>
                    <a:pt x="571" y="876"/>
                    <a:pt x="571" y="876"/>
                    <a:pt x="571" y="876"/>
                  </a:cubicBezTo>
                  <a:cubicBezTo>
                    <a:pt x="571" y="734"/>
                    <a:pt x="571" y="734"/>
                    <a:pt x="571" y="734"/>
                  </a:cubicBezTo>
                  <a:cubicBezTo>
                    <a:pt x="579" y="735"/>
                    <a:pt x="588" y="736"/>
                    <a:pt x="596" y="736"/>
                  </a:cubicBezTo>
                  <a:cubicBezTo>
                    <a:pt x="605" y="736"/>
                    <a:pt x="614" y="735"/>
                    <a:pt x="622" y="734"/>
                  </a:cubicBezTo>
                  <a:cubicBezTo>
                    <a:pt x="622" y="876"/>
                    <a:pt x="622" y="876"/>
                    <a:pt x="622" y="876"/>
                  </a:cubicBezTo>
                  <a:close/>
                  <a:moveTo>
                    <a:pt x="596" y="675"/>
                  </a:moveTo>
                  <a:cubicBezTo>
                    <a:pt x="538" y="675"/>
                    <a:pt x="490" y="627"/>
                    <a:pt x="490" y="569"/>
                  </a:cubicBezTo>
                  <a:cubicBezTo>
                    <a:pt x="490" y="510"/>
                    <a:pt x="538" y="462"/>
                    <a:pt x="596" y="462"/>
                  </a:cubicBezTo>
                  <a:cubicBezTo>
                    <a:pt x="655" y="462"/>
                    <a:pt x="702" y="510"/>
                    <a:pt x="702" y="569"/>
                  </a:cubicBezTo>
                  <a:cubicBezTo>
                    <a:pt x="702" y="627"/>
                    <a:pt x="655" y="675"/>
                    <a:pt x="596" y="675"/>
                  </a:cubicBezTo>
                  <a:close/>
                  <a:moveTo>
                    <a:pt x="683" y="876"/>
                  </a:moveTo>
                  <a:cubicBezTo>
                    <a:pt x="683" y="777"/>
                    <a:pt x="683" y="777"/>
                    <a:pt x="683" y="777"/>
                  </a:cubicBezTo>
                  <a:cubicBezTo>
                    <a:pt x="782" y="876"/>
                    <a:pt x="782" y="876"/>
                    <a:pt x="782" y="876"/>
                  </a:cubicBezTo>
                  <a:cubicBezTo>
                    <a:pt x="683" y="876"/>
                    <a:pt x="683" y="876"/>
                    <a:pt x="683" y="876"/>
                  </a:cubicBezTo>
                  <a:close/>
                  <a:moveTo>
                    <a:pt x="1000" y="876"/>
                  </a:moveTo>
                  <a:cubicBezTo>
                    <a:pt x="867" y="876"/>
                    <a:pt x="867" y="876"/>
                    <a:pt x="867" y="876"/>
                  </a:cubicBezTo>
                  <a:cubicBezTo>
                    <a:pt x="867" y="876"/>
                    <a:pt x="866" y="875"/>
                    <a:pt x="866" y="874"/>
                  </a:cubicBezTo>
                  <a:cubicBezTo>
                    <a:pt x="695" y="703"/>
                    <a:pt x="695" y="703"/>
                    <a:pt x="695" y="703"/>
                  </a:cubicBezTo>
                  <a:cubicBezTo>
                    <a:pt x="709" y="693"/>
                    <a:pt x="721" y="681"/>
                    <a:pt x="731" y="667"/>
                  </a:cubicBezTo>
                  <a:cubicBezTo>
                    <a:pt x="902" y="838"/>
                    <a:pt x="902" y="838"/>
                    <a:pt x="902" y="838"/>
                  </a:cubicBezTo>
                  <a:cubicBezTo>
                    <a:pt x="907" y="844"/>
                    <a:pt x="915" y="847"/>
                    <a:pt x="923" y="847"/>
                  </a:cubicBezTo>
                  <a:cubicBezTo>
                    <a:pt x="924" y="847"/>
                    <a:pt x="925" y="847"/>
                    <a:pt x="925" y="847"/>
                  </a:cubicBezTo>
                  <a:cubicBezTo>
                    <a:pt x="934" y="846"/>
                    <a:pt x="942" y="842"/>
                    <a:pt x="948" y="835"/>
                  </a:cubicBezTo>
                  <a:cubicBezTo>
                    <a:pt x="969" y="806"/>
                    <a:pt x="988" y="774"/>
                    <a:pt x="1002" y="741"/>
                  </a:cubicBezTo>
                  <a:cubicBezTo>
                    <a:pt x="1008" y="773"/>
                    <a:pt x="1017" y="804"/>
                    <a:pt x="1030" y="834"/>
                  </a:cubicBezTo>
                  <a:cubicBezTo>
                    <a:pt x="1021" y="848"/>
                    <a:pt x="1011" y="862"/>
                    <a:pt x="1000" y="876"/>
                  </a:cubicBezTo>
                  <a:close/>
                  <a:moveTo>
                    <a:pt x="1229" y="876"/>
                  </a:moveTo>
                  <a:cubicBezTo>
                    <a:pt x="1368" y="737"/>
                    <a:pt x="1368" y="737"/>
                    <a:pt x="1368" y="737"/>
                  </a:cubicBezTo>
                  <a:cubicBezTo>
                    <a:pt x="1375" y="747"/>
                    <a:pt x="1383" y="755"/>
                    <a:pt x="1393" y="762"/>
                  </a:cubicBezTo>
                  <a:cubicBezTo>
                    <a:pt x="1279" y="876"/>
                    <a:pt x="1279" y="876"/>
                    <a:pt x="1279" y="876"/>
                  </a:cubicBezTo>
                  <a:cubicBezTo>
                    <a:pt x="1229" y="876"/>
                    <a:pt x="1229" y="876"/>
                    <a:pt x="1229" y="876"/>
                  </a:cubicBezTo>
                  <a:close/>
                  <a:moveTo>
                    <a:pt x="1208" y="811"/>
                  </a:moveTo>
                  <a:cubicBezTo>
                    <a:pt x="1192" y="784"/>
                    <a:pt x="1180" y="755"/>
                    <a:pt x="1173" y="725"/>
                  </a:cubicBezTo>
                  <a:cubicBezTo>
                    <a:pt x="1294" y="725"/>
                    <a:pt x="1294" y="725"/>
                    <a:pt x="1294" y="725"/>
                  </a:cubicBezTo>
                  <a:lnTo>
                    <a:pt x="1208" y="811"/>
                  </a:lnTo>
                  <a:close/>
                  <a:moveTo>
                    <a:pt x="1405" y="876"/>
                  </a:moveTo>
                  <a:cubicBezTo>
                    <a:pt x="1365" y="876"/>
                    <a:pt x="1365" y="876"/>
                    <a:pt x="1365" y="876"/>
                  </a:cubicBezTo>
                  <a:cubicBezTo>
                    <a:pt x="1405" y="836"/>
                    <a:pt x="1405" y="836"/>
                    <a:pt x="1405" y="836"/>
                  </a:cubicBezTo>
                  <a:lnTo>
                    <a:pt x="1405" y="876"/>
                  </a:lnTo>
                  <a:close/>
                  <a:moveTo>
                    <a:pt x="1501" y="876"/>
                  </a:moveTo>
                  <a:cubicBezTo>
                    <a:pt x="1466" y="876"/>
                    <a:pt x="1466" y="876"/>
                    <a:pt x="1466" y="876"/>
                  </a:cubicBezTo>
                  <a:cubicBezTo>
                    <a:pt x="1466" y="793"/>
                    <a:pt x="1466" y="793"/>
                    <a:pt x="1466" y="793"/>
                  </a:cubicBezTo>
                  <a:cubicBezTo>
                    <a:pt x="1472" y="793"/>
                    <a:pt x="1478" y="794"/>
                    <a:pt x="1484" y="794"/>
                  </a:cubicBezTo>
                  <a:cubicBezTo>
                    <a:pt x="1489" y="794"/>
                    <a:pt x="1495" y="793"/>
                    <a:pt x="1501" y="793"/>
                  </a:cubicBezTo>
                  <a:lnTo>
                    <a:pt x="1501" y="876"/>
                  </a:lnTo>
                  <a:close/>
                  <a:moveTo>
                    <a:pt x="1484" y="733"/>
                  </a:moveTo>
                  <a:cubicBezTo>
                    <a:pt x="1436" y="733"/>
                    <a:pt x="1397" y="694"/>
                    <a:pt x="1397" y="646"/>
                  </a:cubicBezTo>
                  <a:cubicBezTo>
                    <a:pt x="1397" y="599"/>
                    <a:pt x="1436" y="560"/>
                    <a:pt x="1484" y="560"/>
                  </a:cubicBezTo>
                  <a:cubicBezTo>
                    <a:pt x="1531" y="560"/>
                    <a:pt x="1570" y="599"/>
                    <a:pt x="1570" y="646"/>
                  </a:cubicBezTo>
                  <a:cubicBezTo>
                    <a:pt x="1570" y="694"/>
                    <a:pt x="1531" y="733"/>
                    <a:pt x="1484" y="733"/>
                  </a:cubicBezTo>
                  <a:close/>
                  <a:moveTo>
                    <a:pt x="1319" y="371"/>
                  </a:moveTo>
                  <a:cubicBezTo>
                    <a:pt x="1346" y="355"/>
                    <a:pt x="1375" y="343"/>
                    <a:pt x="1405" y="336"/>
                  </a:cubicBezTo>
                  <a:cubicBezTo>
                    <a:pt x="1405" y="457"/>
                    <a:pt x="1405" y="457"/>
                    <a:pt x="1405" y="457"/>
                  </a:cubicBezTo>
                  <a:lnTo>
                    <a:pt x="1319" y="371"/>
                  </a:lnTo>
                  <a:close/>
                  <a:moveTo>
                    <a:pt x="1562" y="457"/>
                  </a:moveTo>
                  <a:cubicBezTo>
                    <a:pt x="1562" y="336"/>
                    <a:pt x="1562" y="336"/>
                    <a:pt x="1562" y="336"/>
                  </a:cubicBezTo>
                  <a:cubicBezTo>
                    <a:pt x="1592" y="343"/>
                    <a:pt x="1621" y="355"/>
                    <a:pt x="1648" y="371"/>
                  </a:cubicBezTo>
                  <a:lnTo>
                    <a:pt x="1562" y="457"/>
                  </a:lnTo>
                  <a:close/>
                  <a:moveTo>
                    <a:pt x="1562" y="907"/>
                  </a:moveTo>
                  <a:cubicBezTo>
                    <a:pt x="1562" y="836"/>
                    <a:pt x="1562" y="836"/>
                    <a:pt x="1562" y="836"/>
                  </a:cubicBezTo>
                  <a:cubicBezTo>
                    <a:pt x="1648" y="922"/>
                    <a:pt x="1648" y="922"/>
                    <a:pt x="1648" y="922"/>
                  </a:cubicBezTo>
                  <a:cubicBezTo>
                    <a:pt x="1621" y="938"/>
                    <a:pt x="1592" y="950"/>
                    <a:pt x="1562" y="957"/>
                  </a:cubicBezTo>
                  <a:cubicBezTo>
                    <a:pt x="1562" y="907"/>
                    <a:pt x="1562" y="907"/>
                    <a:pt x="1562" y="907"/>
                  </a:cubicBezTo>
                  <a:close/>
                  <a:moveTo>
                    <a:pt x="1802" y="935"/>
                  </a:moveTo>
                  <a:cubicBezTo>
                    <a:pt x="1738" y="1006"/>
                    <a:pt x="1654" y="1052"/>
                    <a:pt x="1562" y="1069"/>
                  </a:cubicBezTo>
                  <a:cubicBezTo>
                    <a:pt x="1562" y="1020"/>
                    <a:pt x="1562" y="1020"/>
                    <a:pt x="1562" y="1020"/>
                  </a:cubicBezTo>
                  <a:cubicBezTo>
                    <a:pt x="1617" y="1008"/>
                    <a:pt x="1669" y="984"/>
                    <a:pt x="1714" y="950"/>
                  </a:cubicBezTo>
                  <a:cubicBezTo>
                    <a:pt x="1721" y="945"/>
                    <a:pt x="1725" y="937"/>
                    <a:pt x="1726" y="928"/>
                  </a:cubicBezTo>
                  <a:cubicBezTo>
                    <a:pt x="1726" y="919"/>
                    <a:pt x="1723" y="911"/>
                    <a:pt x="1717" y="905"/>
                  </a:cubicBezTo>
                  <a:cubicBezTo>
                    <a:pt x="1574" y="762"/>
                    <a:pt x="1574" y="762"/>
                    <a:pt x="1574" y="762"/>
                  </a:cubicBezTo>
                  <a:cubicBezTo>
                    <a:pt x="1584" y="755"/>
                    <a:pt x="1592" y="747"/>
                    <a:pt x="1599" y="737"/>
                  </a:cubicBezTo>
                  <a:cubicBezTo>
                    <a:pt x="1742" y="880"/>
                    <a:pt x="1742" y="880"/>
                    <a:pt x="1742" y="880"/>
                  </a:cubicBezTo>
                  <a:cubicBezTo>
                    <a:pt x="1748" y="886"/>
                    <a:pt x="1755" y="889"/>
                    <a:pt x="1763" y="889"/>
                  </a:cubicBezTo>
                  <a:cubicBezTo>
                    <a:pt x="1764" y="889"/>
                    <a:pt x="1765" y="889"/>
                    <a:pt x="1765" y="889"/>
                  </a:cubicBezTo>
                  <a:cubicBezTo>
                    <a:pt x="1774" y="888"/>
                    <a:pt x="1782" y="884"/>
                    <a:pt x="1788" y="877"/>
                  </a:cubicBezTo>
                  <a:cubicBezTo>
                    <a:pt x="1827" y="825"/>
                    <a:pt x="1853" y="763"/>
                    <a:pt x="1861" y="699"/>
                  </a:cubicBezTo>
                  <a:cubicBezTo>
                    <a:pt x="1863" y="690"/>
                    <a:pt x="1860" y="681"/>
                    <a:pt x="1854" y="674"/>
                  </a:cubicBezTo>
                  <a:cubicBezTo>
                    <a:pt x="1848" y="668"/>
                    <a:pt x="1840" y="664"/>
                    <a:pt x="1831" y="664"/>
                  </a:cubicBezTo>
                  <a:cubicBezTo>
                    <a:pt x="1630" y="664"/>
                    <a:pt x="1630" y="664"/>
                    <a:pt x="1630" y="664"/>
                  </a:cubicBezTo>
                  <a:cubicBezTo>
                    <a:pt x="1630" y="658"/>
                    <a:pt x="1631" y="652"/>
                    <a:pt x="1631" y="646"/>
                  </a:cubicBezTo>
                  <a:cubicBezTo>
                    <a:pt x="1631" y="640"/>
                    <a:pt x="1630" y="635"/>
                    <a:pt x="1630" y="629"/>
                  </a:cubicBezTo>
                  <a:cubicBezTo>
                    <a:pt x="1831" y="629"/>
                    <a:pt x="1831" y="629"/>
                    <a:pt x="1831" y="629"/>
                  </a:cubicBezTo>
                  <a:cubicBezTo>
                    <a:pt x="1840" y="629"/>
                    <a:pt x="1848" y="625"/>
                    <a:pt x="1854" y="618"/>
                  </a:cubicBezTo>
                  <a:cubicBezTo>
                    <a:pt x="1860" y="612"/>
                    <a:pt x="1863" y="603"/>
                    <a:pt x="1861" y="594"/>
                  </a:cubicBezTo>
                  <a:cubicBezTo>
                    <a:pt x="1853" y="530"/>
                    <a:pt x="1827" y="468"/>
                    <a:pt x="1788" y="416"/>
                  </a:cubicBezTo>
                  <a:cubicBezTo>
                    <a:pt x="1782" y="409"/>
                    <a:pt x="1774" y="405"/>
                    <a:pt x="1765" y="404"/>
                  </a:cubicBezTo>
                  <a:cubicBezTo>
                    <a:pt x="1757" y="404"/>
                    <a:pt x="1748" y="407"/>
                    <a:pt x="1742" y="413"/>
                  </a:cubicBezTo>
                  <a:cubicBezTo>
                    <a:pt x="1599" y="556"/>
                    <a:pt x="1599" y="556"/>
                    <a:pt x="1599" y="556"/>
                  </a:cubicBezTo>
                  <a:cubicBezTo>
                    <a:pt x="1592" y="546"/>
                    <a:pt x="1584" y="538"/>
                    <a:pt x="1574" y="531"/>
                  </a:cubicBezTo>
                  <a:cubicBezTo>
                    <a:pt x="1717" y="388"/>
                    <a:pt x="1717" y="388"/>
                    <a:pt x="1717" y="388"/>
                  </a:cubicBezTo>
                  <a:cubicBezTo>
                    <a:pt x="1723" y="382"/>
                    <a:pt x="1726" y="373"/>
                    <a:pt x="1726" y="365"/>
                  </a:cubicBezTo>
                  <a:cubicBezTo>
                    <a:pt x="1725" y="356"/>
                    <a:pt x="1721" y="348"/>
                    <a:pt x="1714" y="342"/>
                  </a:cubicBezTo>
                  <a:cubicBezTo>
                    <a:pt x="1662" y="303"/>
                    <a:pt x="1600" y="277"/>
                    <a:pt x="1536" y="269"/>
                  </a:cubicBezTo>
                  <a:cubicBezTo>
                    <a:pt x="1527" y="267"/>
                    <a:pt x="1518" y="270"/>
                    <a:pt x="1512" y="276"/>
                  </a:cubicBezTo>
                  <a:cubicBezTo>
                    <a:pt x="1505" y="282"/>
                    <a:pt x="1501" y="290"/>
                    <a:pt x="1501" y="299"/>
                  </a:cubicBezTo>
                  <a:cubicBezTo>
                    <a:pt x="1501" y="500"/>
                    <a:pt x="1501" y="500"/>
                    <a:pt x="1501" y="500"/>
                  </a:cubicBezTo>
                  <a:cubicBezTo>
                    <a:pt x="1495" y="500"/>
                    <a:pt x="1489" y="499"/>
                    <a:pt x="1484" y="499"/>
                  </a:cubicBezTo>
                  <a:cubicBezTo>
                    <a:pt x="1478" y="499"/>
                    <a:pt x="1472" y="500"/>
                    <a:pt x="1466" y="500"/>
                  </a:cubicBezTo>
                  <a:cubicBezTo>
                    <a:pt x="1466" y="299"/>
                    <a:pt x="1466" y="299"/>
                    <a:pt x="1466" y="299"/>
                  </a:cubicBezTo>
                  <a:cubicBezTo>
                    <a:pt x="1466" y="290"/>
                    <a:pt x="1462" y="282"/>
                    <a:pt x="1456" y="276"/>
                  </a:cubicBezTo>
                  <a:cubicBezTo>
                    <a:pt x="1449" y="270"/>
                    <a:pt x="1440" y="267"/>
                    <a:pt x="1431" y="269"/>
                  </a:cubicBezTo>
                  <a:cubicBezTo>
                    <a:pt x="1367" y="277"/>
                    <a:pt x="1305" y="303"/>
                    <a:pt x="1253" y="342"/>
                  </a:cubicBezTo>
                  <a:cubicBezTo>
                    <a:pt x="1246" y="348"/>
                    <a:pt x="1242" y="356"/>
                    <a:pt x="1241" y="365"/>
                  </a:cubicBezTo>
                  <a:cubicBezTo>
                    <a:pt x="1241" y="373"/>
                    <a:pt x="1244" y="382"/>
                    <a:pt x="1250" y="388"/>
                  </a:cubicBezTo>
                  <a:cubicBezTo>
                    <a:pt x="1393" y="531"/>
                    <a:pt x="1393" y="531"/>
                    <a:pt x="1393" y="531"/>
                  </a:cubicBezTo>
                  <a:cubicBezTo>
                    <a:pt x="1383" y="538"/>
                    <a:pt x="1375" y="546"/>
                    <a:pt x="1368" y="556"/>
                  </a:cubicBezTo>
                  <a:cubicBezTo>
                    <a:pt x="1225" y="413"/>
                    <a:pt x="1225" y="413"/>
                    <a:pt x="1225" y="413"/>
                  </a:cubicBezTo>
                  <a:cubicBezTo>
                    <a:pt x="1219" y="407"/>
                    <a:pt x="1210" y="404"/>
                    <a:pt x="1202" y="404"/>
                  </a:cubicBezTo>
                  <a:cubicBezTo>
                    <a:pt x="1193" y="405"/>
                    <a:pt x="1185" y="409"/>
                    <a:pt x="1180" y="416"/>
                  </a:cubicBezTo>
                  <a:cubicBezTo>
                    <a:pt x="1140" y="468"/>
                    <a:pt x="1115" y="530"/>
                    <a:pt x="1106" y="594"/>
                  </a:cubicBezTo>
                  <a:cubicBezTo>
                    <a:pt x="1105" y="603"/>
                    <a:pt x="1107" y="612"/>
                    <a:pt x="1113" y="618"/>
                  </a:cubicBezTo>
                  <a:cubicBezTo>
                    <a:pt x="1119" y="625"/>
                    <a:pt x="1127" y="629"/>
                    <a:pt x="1136" y="629"/>
                  </a:cubicBezTo>
                  <a:cubicBezTo>
                    <a:pt x="1337" y="629"/>
                    <a:pt x="1337" y="629"/>
                    <a:pt x="1337" y="629"/>
                  </a:cubicBezTo>
                  <a:cubicBezTo>
                    <a:pt x="1337" y="635"/>
                    <a:pt x="1336" y="640"/>
                    <a:pt x="1336" y="646"/>
                  </a:cubicBezTo>
                  <a:cubicBezTo>
                    <a:pt x="1336" y="652"/>
                    <a:pt x="1337" y="658"/>
                    <a:pt x="1337" y="664"/>
                  </a:cubicBezTo>
                  <a:cubicBezTo>
                    <a:pt x="1136" y="664"/>
                    <a:pt x="1136" y="664"/>
                    <a:pt x="1136" y="664"/>
                  </a:cubicBezTo>
                  <a:cubicBezTo>
                    <a:pt x="1127" y="664"/>
                    <a:pt x="1119" y="668"/>
                    <a:pt x="1113" y="674"/>
                  </a:cubicBezTo>
                  <a:cubicBezTo>
                    <a:pt x="1107" y="681"/>
                    <a:pt x="1105" y="690"/>
                    <a:pt x="1106" y="699"/>
                  </a:cubicBezTo>
                  <a:cubicBezTo>
                    <a:pt x="1115" y="763"/>
                    <a:pt x="1140" y="824"/>
                    <a:pt x="1179" y="876"/>
                  </a:cubicBezTo>
                  <a:cubicBezTo>
                    <a:pt x="1120" y="876"/>
                    <a:pt x="1120" y="876"/>
                    <a:pt x="1120" y="876"/>
                  </a:cubicBezTo>
                  <a:cubicBezTo>
                    <a:pt x="1109" y="859"/>
                    <a:pt x="1100" y="842"/>
                    <a:pt x="1091" y="823"/>
                  </a:cubicBezTo>
                  <a:cubicBezTo>
                    <a:pt x="1066" y="768"/>
                    <a:pt x="1053" y="708"/>
                    <a:pt x="1053" y="646"/>
                  </a:cubicBezTo>
                  <a:cubicBezTo>
                    <a:pt x="1053" y="559"/>
                    <a:pt x="1079" y="476"/>
                    <a:pt x="1128" y="404"/>
                  </a:cubicBezTo>
                  <a:cubicBezTo>
                    <a:pt x="1209" y="287"/>
                    <a:pt x="1341" y="216"/>
                    <a:pt x="1484" y="216"/>
                  </a:cubicBezTo>
                  <a:cubicBezTo>
                    <a:pt x="1721" y="216"/>
                    <a:pt x="1914" y="409"/>
                    <a:pt x="1914" y="646"/>
                  </a:cubicBezTo>
                  <a:cubicBezTo>
                    <a:pt x="1914" y="753"/>
                    <a:pt x="1874" y="856"/>
                    <a:pt x="1802" y="935"/>
                  </a:cubicBezTo>
                  <a:close/>
                  <a:moveTo>
                    <a:pt x="1673" y="725"/>
                  </a:moveTo>
                  <a:cubicBezTo>
                    <a:pt x="1794" y="725"/>
                    <a:pt x="1794" y="725"/>
                    <a:pt x="1794" y="725"/>
                  </a:cubicBezTo>
                  <a:cubicBezTo>
                    <a:pt x="1787" y="755"/>
                    <a:pt x="1775" y="784"/>
                    <a:pt x="1759" y="811"/>
                  </a:cubicBezTo>
                  <a:lnTo>
                    <a:pt x="1673" y="725"/>
                  </a:lnTo>
                  <a:close/>
                  <a:moveTo>
                    <a:pt x="1673" y="568"/>
                  </a:moveTo>
                  <a:cubicBezTo>
                    <a:pt x="1759" y="482"/>
                    <a:pt x="1759" y="482"/>
                    <a:pt x="1759" y="482"/>
                  </a:cubicBezTo>
                  <a:cubicBezTo>
                    <a:pt x="1775" y="509"/>
                    <a:pt x="1787" y="538"/>
                    <a:pt x="1794" y="568"/>
                  </a:cubicBezTo>
                  <a:lnTo>
                    <a:pt x="1673" y="568"/>
                  </a:lnTo>
                  <a:close/>
                  <a:moveTo>
                    <a:pt x="1294" y="568"/>
                  </a:moveTo>
                  <a:cubicBezTo>
                    <a:pt x="1173" y="568"/>
                    <a:pt x="1173" y="568"/>
                    <a:pt x="1173" y="568"/>
                  </a:cubicBezTo>
                  <a:cubicBezTo>
                    <a:pt x="1180" y="538"/>
                    <a:pt x="1192" y="509"/>
                    <a:pt x="1208" y="482"/>
                  </a:cubicBezTo>
                  <a:lnTo>
                    <a:pt x="1294" y="56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6" name="Freeform 42"/>
            <p:cNvSpPr>
              <a:spLocks noEditPoints="1"/>
            </p:cNvSpPr>
            <p:nvPr/>
          </p:nvSpPr>
          <p:spPr bwMode="auto">
            <a:xfrm flipH="1">
              <a:off x="656272" y="5395224"/>
              <a:ext cx="522788" cy="190337"/>
            </a:xfrm>
            <a:custGeom>
              <a:avLst/>
              <a:gdLst>
                <a:gd name="T0" fmla="*/ 655 w 685"/>
                <a:gd name="T1" fmla="*/ 0 h 267"/>
                <a:gd name="T2" fmla="*/ 30 w 685"/>
                <a:gd name="T3" fmla="*/ 0 h 267"/>
                <a:gd name="T4" fmla="*/ 0 w 685"/>
                <a:gd name="T5" fmla="*/ 30 h 267"/>
                <a:gd name="T6" fmla="*/ 0 w 685"/>
                <a:gd name="T7" fmla="*/ 237 h 267"/>
                <a:gd name="T8" fmla="*/ 30 w 685"/>
                <a:gd name="T9" fmla="*/ 267 h 267"/>
                <a:gd name="T10" fmla="*/ 655 w 685"/>
                <a:gd name="T11" fmla="*/ 267 h 267"/>
                <a:gd name="T12" fmla="*/ 685 w 685"/>
                <a:gd name="T13" fmla="*/ 237 h 267"/>
                <a:gd name="T14" fmla="*/ 685 w 685"/>
                <a:gd name="T15" fmla="*/ 30 h 267"/>
                <a:gd name="T16" fmla="*/ 655 w 685"/>
                <a:gd name="T17" fmla="*/ 0 h 267"/>
                <a:gd name="T18" fmla="*/ 624 w 685"/>
                <a:gd name="T19" fmla="*/ 206 h 267"/>
                <a:gd name="T20" fmla="*/ 61 w 685"/>
                <a:gd name="T21" fmla="*/ 206 h 267"/>
                <a:gd name="T22" fmla="*/ 61 w 685"/>
                <a:gd name="T23" fmla="*/ 60 h 267"/>
                <a:gd name="T24" fmla="*/ 624 w 685"/>
                <a:gd name="T25" fmla="*/ 60 h 267"/>
                <a:gd name="T26" fmla="*/ 624 w 685"/>
                <a:gd name="T27" fmla="*/ 20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5" h="267">
                  <a:moveTo>
                    <a:pt x="655" y="0"/>
                  </a:moveTo>
                  <a:cubicBezTo>
                    <a:pt x="30" y="0"/>
                    <a:pt x="30" y="0"/>
                    <a:pt x="30" y="0"/>
                  </a:cubicBezTo>
                  <a:cubicBezTo>
                    <a:pt x="14" y="0"/>
                    <a:pt x="0" y="13"/>
                    <a:pt x="0" y="30"/>
                  </a:cubicBezTo>
                  <a:cubicBezTo>
                    <a:pt x="0" y="237"/>
                    <a:pt x="0" y="237"/>
                    <a:pt x="0" y="237"/>
                  </a:cubicBezTo>
                  <a:cubicBezTo>
                    <a:pt x="0" y="254"/>
                    <a:pt x="14" y="267"/>
                    <a:pt x="30" y="267"/>
                  </a:cubicBezTo>
                  <a:cubicBezTo>
                    <a:pt x="655" y="267"/>
                    <a:pt x="655" y="267"/>
                    <a:pt x="655" y="267"/>
                  </a:cubicBezTo>
                  <a:cubicBezTo>
                    <a:pt x="672" y="267"/>
                    <a:pt x="685" y="254"/>
                    <a:pt x="685" y="237"/>
                  </a:cubicBezTo>
                  <a:cubicBezTo>
                    <a:pt x="685" y="30"/>
                    <a:pt x="685" y="30"/>
                    <a:pt x="685" y="30"/>
                  </a:cubicBezTo>
                  <a:cubicBezTo>
                    <a:pt x="685" y="13"/>
                    <a:pt x="672" y="0"/>
                    <a:pt x="655" y="0"/>
                  </a:cubicBezTo>
                  <a:close/>
                  <a:moveTo>
                    <a:pt x="624" y="206"/>
                  </a:moveTo>
                  <a:cubicBezTo>
                    <a:pt x="61" y="206"/>
                    <a:pt x="61" y="206"/>
                    <a:pt x="61" y="206"/>
                  </a:cubicBezTo>
                  <a:cubicBezTo>
                    <a:pt x="61" y="60"/>
                    <a:pt x="61" y="60"/>
                    <a:pt x="61" y="60"/>
                  </a:cubicBezTo>
                  <a:cubicBezTo>
                    <a:pt x="624" y="60"/>
                    <a:pt x="624" y="60"/>
                    <a:pt x="624" y="60"/>
                  </a:cubicBezTo>
                  <a:lnTo>
                    <a:pt x="624" y="2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6" name="Straight Connector 4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54</a:t>
            </a:fld>
            <a:endParaRPr lang="en-US" dirty="0"/>
          </a:p>
        </p:txBody>
      </p:sp>
      <p:sp>
        <p:nvSpPr>
          <p:cNvPr id="7" name="Rectangle 6"/>
          <p:cNvSpPr/>
          <p:nvPr/>
        </p:nvSpPr>
        <p:spPr>
          <a:xfrm>
            <a:off x="8263960" y="0"/>
            <a:ext cx="3161278"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5671"/>
          <a:stretch/>
        </p:blipFill>
        <p:spPr>
          <a:xfrm>
            <a:off x="8263960" y="-11723"/>
            <a:ext cx="3196203" cy="3439206"/>
          </a:xfrm>
          <a:prstGeom prst="rect">
            <a:avLst/>
          </a:prstGeom>
        </p:spPr>
      </p:pic>
    </p:spTree>
    <p:extLst>
      <p:ext uri="{BB962C8B-B14F-4D97-AF65-F5344CB8AC3E}">
        <p14:creationId xmlns:p14="http://schemas.microsoft.com/office/powerpoint/2010/main" val="2887404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1142" y="1"/>
            <a:ext cx="5703858" cy="6857999"/>
          </a:xfrm>
        </p:spPr>
      </p:sp>
      <p:sp>
        <p:nvSpPr>
          <p:cNvPr id="7" name="Rectangle 6"/>
          <p:cNvSpPr/>
          <p:nvPr/>
        </p:nvSpPr>
        <p:spPr>
          <a:xfrm>
            <a:off x="6084277" y="1654799"/>
            <a:ext cx="5340961" cy="1569660"/>
          </a:xfrm>
          <a:prstGeom prst="rect">
            <a:avLst/>
          </a:prstGeom>
        </p:spPr>
        <p:txBody>
          <a:bodyPr wrap="square">
            <a:spAutoFit/>
          </a:bodyPr>
          <a:lstStyle/>
          <a:p>
            <a:pPr>
              <a:lnSpc>
                <a:spcPct val="150000"/>
              </a:lnSpc>
            </a:pP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Consectetur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adipiscing</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elit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sed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do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eiusmod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tempor</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incididunt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dolore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magna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aliqua</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Ut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enim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ad minim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veniam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quis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nostrud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exercitation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ullamco</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nisi</a:t>
            </a:r>
            <a:r>
              <a:rPr lang="en-US" sz="1600" dirty="0" smtClean="0">
                <a:solidFill>
                  <a:schemeClr val="tx1">
                    <a:lumMod val="50000"/>
                    <a:lumOff val="50000"/>
                  </a:schemeClr>
                </a:solidFill>
                <a:ea typeface="Open Sans Light" panose="020B0306030504020204" pitchFamily="34" charset="0"/>
                <a:cs typeface="Open Sans Light" panose="020B0306030504020204" pitchFamily="34" charset="0"/>
              </a:rPr>
              <a:t>.</a:t>
            </a:r>
          </a:p>
        </p:txBody>
      </p:sp>
      <p:sp>
        <p:nvSpPr>
          <p:cNvPr id="27" name="Rectangle 26"/>
          <p:cNvSpPr/>
          <p:nvPr/>
        </p:nvSpPr>
        <p:spPr>
          <a:xfrm>
            <a:off x="9074057" y="3781500"/>
            <a:ext cx="338554" cy="461665"/>
          </a:xfrm>
          <a:prstGeom prst="rect">
            <a:avLst/>
          </a:prstGeom>
        </p:spPr>
        <p:txBody>
          <a:bodyPr wrap="none">
            <a:spAutoFit/>
          </a:bodyPr>
          <a:lstStyle/>
          <a:p>
            <a:r>
              <a:rPr lang="en-US" sz="2400" dirty="0" smtClean="0">
                <a:solidFill>
                  <a:schemeClr val="accent3"/>
                </a:solidFill>
                <a:latin typeface="FontAwesome" charset="0"/>
              </a:rPr>
              <a:t></a:t>
            </a:r>
            <a:endParaRPr lang="en-US" sz="2400" dirty="0">
              <a:solidFill>
                <a:schemeClr val="accent3"/>
              </a:solidFill>
            </a:endParaRPr>
          </a:p>
        </p:txBody>
      </p:sp>
      <p:sp>
        <p:nvSpPr>
          <p:cNvPr id="28" name="Rectangle 27"/>
          <p:cNvSpPr/>
          <p:nvPr/>
        </p:nvSpPr>
        <p:spPr>
          <a:xfrm>
            <a:off x="6104340" y="3786622"/>
            <a:ext cx="492443" cy="461665"/>
          </a:xfrm>
          <a:prstGeom prst="rect">
            <a:avLst/>
          </a:prstGeom>
        </p:spPr>
        <p:txBody>
          <a:bodyPr wrap="none">
            <a:spAutoFit/>
          </a:bodyPr>
          <a:lstStyle/>
          <a:p>
            <a:r>
              <a:rPr lang="en-US" sz="2400" dirty="0" smtClean="0">
                <a:solidFill>
                  <a:schemeClr val="accent3"/>
                </a:solidFill>
                <a:latin typeface="FontAwesome" pitchFamily="2" charset="0"/>
              </a:rPr>
              <a:t></a:t>
            </a:r>
            <a:endParaRPr lang="en-US" sz="2400" dirty="0">
              <a:solidFill>
                <a:schemeClr val="accent3"/>
              </a:solidFill>
            </a:endParaRPr>
          </a:p>
        </p:txBody>
      </p:sp>
      <p:sp>
        <p:nvSpPr>
          <p:cNvPr id="23" name="TextBox 22"/>
          <p:cNvSpPr txBox="1"/>
          <p:nvPr/>
        </p:nvSpPr>
        <p:spPr>
          <a:xfrm>
            <a:off x="6104340" y="776898"/>
            <a:ext cx="5057531" cy="584775"/>
          </a:xfrm>
          <a:prstGeom prst="rect">
            <a:avLst/>
          </a:prstGeom>
          <a:noFill/>
        </p:spPr>
        <p:txBody>
          <a:bodyPr wrap="square" rtlCol="0">
            <a:spAutoFit/>
          </a:bodyPr>
          <a:lstStyle/>
          <a:p>
            <a:r>
              <a:rPr lang="en-US" sz="3200" b="1" dirty="0" smtClean="0">
                <a:solidFill>
                  <a:schemeClr val="accent2"/>
                </a:solidFill>
                <a:latin typeface="+mj-lt"/>
                <a:ea typeface="Roboto Black" charset="0"/>
                <a:cs typeface="Roboto Black" charset="0"/>
              </a:rPr>
              <a:t>Case Study 01</a:t>
            </a:r>
            <a:endParaRPr lang="en-US" sz="3200" b="1" dirty="0">
              <a:latin typeface="+mj-lt"/>
              <a:ea typeface="Roboto Black" charset="0"/>
              <a:cs typeface="Roboto Black" charset="0"/>
            </a:endParaRPr>
          </a:p>
        </p:txBody>
      </p:sp>
      <p:sp>
        <p:nvSpPr>
          <p:cNvPr id="36" name="TextBox 35"/>
          <p:cNvSpPr txBox="1"/>
          <p:nvPr/>
        </p:nvSpPr>
        <p:spPr>
          <a:xfrm>
            <a:off x="6578039" y="3843056"/>
            <a:ext cx="1229824"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Solutions</a:t>
            </a:r>
            <a:endParaRPr lang="en-US" sz="1600" b="1" dirty="0">
              <a:solidFill>
                <a:schemeClr val="accent2"/>
              </a:solidFill>
              <a:latin typeface="+mj-lt"/>
              <a:ea typeface="Roboto" charset="0"/>
              <a:cs typeface="Roboto" charset="0"/>
            </a:endParaRPr>
          </a:p>
        </p:txBody>
      </p:sp>
      <p:sp>
        <p:nvSpPr>
          <p:cNvPr id="37" name="TextBox 36"/>
          <p:cNvSpPr txBox="1"/>
          <p:nvPr/>
        </p:nvSpPr>
        <p:spPr>
          <a:xfrm>
            <a:off x="9425535" y="3843056"/>
            <a:ext cx="891591"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Result</a:t>
            </a:r>
            <a:endParaRPr lang="en-US" sz="1600" b="1" dirty="0">
              <a:solidFill>
                <a:schemeClr val="accent2"/>
              </a:solidFill>
              <a:latin typeface="+mj-lt"/>
              <a:ea typeface="Roboto" charset="0"/>
              <a:cs typeface="Roboto" charset="0"/>
            </a:endParaRPr>
          </a:p>
        </p:txBody>
      </p:sp>
      <p:sp>
        <p:nvSpPr>
          <p:cNvPr id="38" name="TextBox 37"/>
          <p:cNvSpPr txBox="1"/>
          <p:nvPr/>
        </p:nvSpPr>
        <p:spPr>
          <a:xfrm>
            <a:off x="6590279" y="4277954"/>
            <a:ext cx="2167419" cy="1671996"/>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0" name="TextBox 39"/>
          <p:cNvSpPr txBox="1"/>
          <p:nvPr/>
        </p:nvSpPr>
        <p:spPr>
          <a:xfrm>
            <a:off x="9412611" y="4265927"/>
            <a:ext cx="2279799" cy="1671996"/>
          </a:xfrm>
          <a:prstGeom prst="rect">
            <a:avLst/>
          </a:prstGeom>
          <a:noFill/>
        </p:spPr>
        <p:txBody>
          <a:bodyPr wrap="square" rtlCol="0">
            <a:spAutoFit/>
          </a:bodyPr>
          <a:lstStyle/>
          <a:p>
            <a:pPr>
              <a:lnSpc>
                <a:spcPct val="150000"/>
              </a:lnSpc>
            </a:pP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1" name="Triangle 40"/>
          <p:cNvSpPr/>
          <p:nvPr/>
        </p:nvSpPr>
        <p:spPr>
          <a:xfrm rot="19956917">
            <a:off x="10434299" y="-857078"/>
            <a:ext cx="2281528" cy="196683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200263" y="189296"/>
            <a:ext cx="335124" cy="335124"/>
          </a:xfrm>
          <a:prstGeom prst="rect">
            <a:avLst/>
          </a:prstGeom>
          <a:solidFill>
            <a:srgbClr val="FF9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iangle 4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2263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9" name="Rectangle 8"/>
          <p:cNvSpPr/>
          <p:nvPr/>
        </p:nvSpPr>
        <p:spPr>
          <a:xfrm flipH="1">
            <a:off x="-3" y="3423138"/>
            <a:ext cx="3223848" cy="1213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9"/>
          <p:cNvSpPr txBox="1"/>
          <p:nvPr/>
        </p:nvSpPr>
        <p:spPr>
          <a:xfrm>
            <a:off x="1064194" y="4876772"/>
            <a:ext cx="1880643" cy="461665"/>
          </a:xfrm>
          <a:prstGeom prst="rect">
            <a:avLst/>
          </a:prstGeom>
          <a:noFill/>
        </p:spPr>
        <p:txBody>
          <a:bodyPr wrap="none" rtlCol="0">
            <a:spAutoFit/>
          </a:bodyPr>
          <a:lstStyle/>
          <a:p>
            <a:r>
              <a:rPr lang="en-US" sz="2400" b="1" dirty="0" smtClean="0">
                <a:solidFill>
                  <a:schemeClr val="accent2"/>
                </a:solidFill>
                <a:latin typeface="+mj-lt"/>
                <a:ea typeface="Roboto" charset="0"/>
                <a:cs typeface="Roboto" charset="0"/>
              </a:rPr>
              <a:t>Campaign</a:t>
            </a:r>
            <a:endParaRPr lang="en-US" sz="2400" b="1" dirty="0">
              <a:latin typeface="+mj-lt"/>
              <a:ea typeface="Roboto" charset="0"/>
              <a:cs typeface="Roboto" charset="0"/>
            </a:endParaRPr>
          </a:p>
        </p:txBody>
      </p:sp>
      <p:sp>
        <p:nvSpPr>
          <p:cNvPr id="15" name="TextBox 14"/>
          <p:cNvSpPr txBox="1"/>
          <p:nvPr/>
        </p:nvSpPr>
        <p:spPr>
          <a:xfrm>
            <a:off x="9635720" y="5311456"/>
            <a:ext cx="1834156"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$203,000 Revenue</a:t>
            </a:r>
            <a:endParaRPr lang="en-US" sz="1400" b="1" dirty="0">
              <a:solidFill>
                <a:schemeClr val="tx1">
                  <a:lumMod val="50000"/>
                  <a:lumOff val="50000"/>
                </a:schemeClr>
              </a:solidFill>
              <a:ea typeface="Roboto Light" charset="0"/>
              <a:cs typeface="Roboto Light" charset="0"/>
            </a:endParaRPr>
          </a:p>
        </p:txBody>
      </p:sp>
      <p:sp>
        <p:nvSpPr>
          <p:cNvPr id="20" name="TextBox 19"/>
          <p:cNvSpPr txBox="1"/>
          <p:nvPr/>
        </p:nvSpPr>
        <p:spPr>
          <a:xfrm>
            <a:off x="6866428" y="5311596"/>
            <a:ext cx="1473480"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139,000 Reach</a:t>
            </a:r>
            <a:endParaRPr lang="en-US" sz="1400" b="1" dirty="0">
              <a:solidFill>
                <a:schemeClr val="tx1">
                  <a:lumMod val="50000"/>
                  <a:lumOff val="50000"/>
                </a:schemeClr>
              </a:solidFill>
              <a:ea typeface="Roboto Light" charset="0"/>
              <a:cs typeface="Roboto Light" charset="0"/>
            </a:endParaRPr>
          </a:p>
        </p:txBody>
      </p:sp>
      <p:sp>
        <p:nvSpPr>
          <p:cNvPr id="23" name="TextBox 22"/>
          <p:cNvSpPr txBox="1"/>
          <p:nvPr/>
        </p:nvSpPr>
        <p:spPr>
          <a:xfrm>
            <a:off x="9635720" y="6030651"/>
            <a:ext cx="1845377"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20,000 Conversion</a:t>
            </a:r>
            <a:endParaRPr lang="en-US" sz="1400" b="1" dirty="0">
              <a:solidFill>
                <a:schemeClr val="tx1">
                  <a:lumMod val="50000"/>
                  <a:lumOff val="50000"/>
                </a:schemeClr>
              </a:solidFill>
              <a:ea typeface="Roboto Light" charset="0"/>
              <a:cs typeface="Roboto Light" charset="0"/>
            </a:endParaRPr>
          </a:p>
        </p:txBody>
      </p:sp>
      <p:sp>
        <p:nvSpPr>
          <p:cNvPr id="26" name="TextBox 25"/>
          <p:cNvSpPr txBox="1"/>
          <p:nvPr/>
        </p:nvSpPr>
        <p:spPr>
          <a:xfrm>
            <a:off x="6884538" y="6030650"/>
            <a:ext cx="1367682"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39,000 Leads</a:t>
            </a:r>
            <a:endParaRPr lang="en-US" sz="1400" b="1" dirty="0">
              <a:solidFill>
                <a:schemeClr val="tx1">
                  <a:lumMod val="50000"/>
                  <a:lumOff val="50000"/>
                </a:schemeClr>
              </a:solidFill>
              <a:ea typeface="Roboto Light" charset="0"/>
              <a:cs typeface="Roboto Light" charset="0"/>
            </a:endParaRPr>
          </a:p>
        </p:txBody>
      </p:sp>
      <p:sp>
        <p:nvSpPr>
          <p:cNvPr id="27" name="TextBox 26"/>
          <p:cNvSpPr txBox="1"/>
          <p:nvPr/>
        </p:nvSpPr>
        <p:spPr>
          <a:xfrm>
            <a:off x="1064194" y="5395006"/>
            <a:ext cx="4422206" cy="1061829"/>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Consectetur </a:t>
            </a:r>
            <a:r>
              <a:rPr lang="en-US" sz="1400" dirty="0" err="1">
                <a:solidFill>
                  <a:schemeClr val="tx1">
                    <a:lumMod val="50000"/>
                    <a:lumOff val="50000"/>
                  </a:schemeClr>
                </a:solidFill>
                <a:ea typeface="Roboto Light" charset="0"/>
                <a:cs typeface="Roboto Light" charset="0"/>
              </a:rPr>
              <a:t>adipiscing</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elit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sed</a:t>
            </a:r>
            <a:r>
              <a:rPr lang="en-US" sz="1400" dirty="0">
                <a:solidFill>
                  <a:schemeClr val="tx1">
                    <a:lumMod val="50000"/>
                    <a:lumOff val="50000"/>
                  </a:schemeClr>
                </a:solidFill>
                <a:ea typeface="Roboto Light" charset="0"/>
                <a:cs typeface="Roboto Light" charset="0"/>
              </a:rPr>
              <a:t> do </a:t>
            </a:r>
            <a:r>
              <a:rPr lang="en-US" sz="1400" dirty="0" err="1">
                <a:solidFill>
                  <a:schemeClr val="tx1">
                    <a:lumMod val="50000"/>
                    <a:lumOff val="50000"/>
                  </a:schemeClr>
                </a:solidFill>
                <a:ea typeface="Roboto Light" charset="0"/>
                <a:cs typeface="Roboto Light" charset="0"/>
              </a:rPr>
              <a:t>eiusmod</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tempor</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incididunt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labore</a:t>
            </a:r>
            <a:r>
              <a:rPr lang="en-US" sz="1400" dirty="0">
                <a:solidFill>
                  <a:schemeClr val="tx1">
                    <a:lumMod val="50000"/>
                    <a:lumOff val="50000"/>
                  </a:schemeClr>
                </a:solidFill>
                <a:ea typeface="Roboto Light" charset="0"/>
                <a:cs typeface="Roboto Light" charset="0"/>
              </a:rPr>
              <a:t> et </a:t>
            </a:r>
            <a:r>
              <a:rPr lang="en-US" sz="1400" dirty="0" err="1">
                <a:solidFill>
                  <a:schemeClr val="tx1">
                    <a:lumMod val="50000"/>
                    <a:lumOff val="50000"/>
                  </a:schemeClr>
                </a:solidFill>
                <a:ea typeface="Roboto Light" charset="0"/>
                <a:cs typeface="Roboto Light" charset="0"/>
              </a:rPr>
              <a:t>dolore</a:t>
            </a:r>
            <a:r>
              <a:rPr lang="en-US" sz="1400" dirty="0">
                <a:solidFill>
                  <a:schemeClr val="tx1">
                    <a:lumMod val="50000"/>
                    <a:lumOff val="50000"/>
                  </a:schemeClr>
                </a:solidFill>
                <a:ea typeface="Roboto Light" charset="0"/>
                <a:cs typeface="Roboto Light" charset="0"/>
              </a:rPr>
              <a:t> magna </a:t>
            </a:r>
            <a:r>
              <a:rPr lang="en-US" sz="1400" dirty="0" err="1">
                <a:solidFill>
                  <a:schemeClr val="tx1">
                    <a:lumMod val="50000"/>
                    <a:lumOff val="50000"/>
                  </a:schemeClr>
                </a:solidFill>
                <a:ea typeface="Roboto Light" charset="0"/>
                <a:cs typeface="Roboto Light" charset="0"/>
              </a:rPr>
              <a:t>aliqua</a:t>
            </a:r>
            <a:r>
              <a:rPr lang="en-US" sz="1400" dirty="0">
                <a:solidFill>
                  <a:schemeClr val="tx1">
                    <a:lumMod val="50000"/>
                    <a:lumOff val="50000"/>
                  </a:schemeClr>
                </a:solidFill>
                <a:ea typeface="Roboto Light" charset="0"/>
                <a:cs typeface="Roboto Light" charset="0"/>
              </a:rPr>
              <a:t>. 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smtClean="0">
                <a:solidFill>
                  <a:schemeClr val="tx1">
                    <a:lumMod val="50000"/>
                    <a:lumOff val="50000"/>
                  </a:schemeClr>
                </a:solidFill>
                <a:ea typeface="Roboto Light" charset="0"/>
                <a:cs typeface="Roboto Light" charset="0"/>
              </a:rPr>
              <a:t>veniam</a:t>
            </a:r>
            <a:r>
              <a:rPr lang="en-US" sz="1400" dirty="0" smtClean="0">
                <a:solidFill>
                  <a:schemeClr val="tx1">
                    <a:lumMod val="50000"/>
                    <a:lumOff val="50000"/>
                  </a:schemeClr>
                </a:solidFill>
                <a:ea typeface="Roboto Light" charset="0"/>
                <a:cs typeface="Roboto Light" charset="0"/>
              </a:rPr>
              <a:t>.</a:t>
            </a:r>
            <a:endParaRPr lang="en-US" sz="1400" dirty="0">
              <a:solidFill>
                <a:schemeClr val="tx1">
                  <a:lumMod val="50000"/>
                  <a:lumOff val="50000"/>
                </a:schemeClr>
              </a:solidFill>
              <a:ea typeface="Roboto Light" charset="0"/>
              <a:cs typeface="Roboto Light" charset="0"/>
            </a:endParaRPr>
          </a:p>
        </p:txBody>
      </p:sp>
      <p:sp>
        <p:nvSpPr>
          <p:cNvPr id="28" name="Rectangle 27"/>
          <p:cNvSpPr/>
          <p:nvPr/>
        </p:nvSpPr>
        <p:spPr>
          <a:xfrm>
            <a:off x="9055574" y="5208366"/>
            <a:ext cx="389850"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9" name="Rectangle 28"/>
          <p:cNvSpPr/>
          <p:nvPr/>
        </p:nvSpPr>
        <p:spPr>
          <a:xfrm>
            <a:off x="6180518" y="5924380"/>
            <a:ext cx="466794"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30" name="Rectangle 29"/>
          <p:cNvSpPr/>
          <p:nvPr/>
        </p:nvSpPr>
        <p:spPr>
          <a:xfrm>
            <a:off x="6207357" y="5208366"/>
            <a:ext cx="595035" cy="523220"/>
          </a:xfrm>
          <a:prstGeom prst="rect">
            <a:avLst/>
          </a:prstGeom>
        </p:spPr>
        <p:txBody>
          <a:bodyPr wrap="none">
            <a:spAutoFit/>
          </a:bodyPr>
          <a:lstStyle/>
          <a:p>
            <a:r>
              <a:rPr lang="en-US" sz="2800" dirty="0">
                <a:solidFill>
                  <a:schemeClr val="accent3"/>
                </a:solidFill>
                <a:latin typeface="FontAwesome" pitchFamily="2" charset="0"/>
              </a:rPr>
              <a:t></a:t>
            </a:r>
            <a:endParaRPr lang="en-US" sz="2800" dirty="0">
              <a:solidFill>
                <a:schemeClr val="accent3"/>
              </a:solidFill>
            </a:endParaRPr>
          </a:p>
        </p:txBody>
      </p:sp>
      <p:sp>
        <p:nvSpPr>
          <p:cNvPr id="31" name="Rectangle 30"/>
          <p:cNvSpPr/>
          <p:nvPr/>
        </p:nvSpPr>
        <p:spPr>
          <a:xfrm>
            <a:off x="8991454" y="5924380"/>
            <a:ext cx="595035"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1" name="Triangle 20"/>
          <p:cNvSpPr/>
          <p:nvPr/>
        </p:nvSpPr>
        <p:spPr>
          <a:xfrm rot="20079818">
            <a:off x="10914967" y="5530715"/>
            <a:ext cx="1678769" cy="144721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388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0"/>
            <a:ext cx="39434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31595" y="755188"/>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1" name="TextBox 10"/>
          <p:cNvSpPr txBox="1"/>
          <p:nvPr/>
        </p:nvSpPr>
        <p:spPr>
          <a:xfrm>
            <a:off x="635997" y="2693028"/>
            <a:ext cx="2750544" cy="2964658"/>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12" name="TextBox 11"/>
          <p:cNvSpPr txBox="1"/>
          <p:nvPr/>
        </p:nvSpPr>
        <p:spPr>
          <a:xfrm>
            <a:off x="631595" y="1036185"/>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13" name="Triangle 1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8669857" y="524420"/>
            <a:ext cx="2182705" cy="1107996"/>
          </a:xfrm>
          <a:prstGeom prst="rect">
            <a:avLst/>
          </a:prstGeom>
          <a:noFill/>
        </p:spPr>
        <p:txBody>
          <a:bodyPr wrap="square" rtlCol="0">
            <a:spAutoFit/>
          </a:bodyPr>
          <a:lstStyle/>
          <a:p>
            <a:r>
              <a:rPr lang="en-US" sz="6600" b="1" dirty="0" smtClean="0">
                <a:solidFill>
                  <a:schemeClr val="accent2"/>
                </a:solidFill>
                <a:latin typeface="+mj-lt"/>
                <a:ea typeface="Roboto" charset="0"/>
                <a:cs typeface="Roboto" charset="0"/>
              </a:rPr>
              <a:t>85%</a:t>
            </a:r>
            <a:endParaRPr lang="en-US" sz="6600" b="1" dirty="0">
              <a:solidFill>
                <a:schemeClr val="accent2"/>
              </a:solidFill>
              <a:latin typeface="+mj-lt"/>
              <a:ea typeface="Roboto" charset="0"/>
              <a:cs typeface="Roboto" charset="0"/>
            </a:endParaRPr>
          </a:p>
        </p:txBody>
      </p:sp>
      <p:sp>
        <p:nvSpPr>
          <p:cNvPr id="17" name="Rectangle 16"/>
          <p:cNvSpPr/>
          <p:nvPr/>
        </p:nvSpPr>
        <p:spPr>
          <a:xfrm>
            <a:off x="8669858" y="1632416"/>
            <a:ext cx="2754945" cy="1569660"/>
          </a:xfrm>
          <a:prstGeom prst="rect">
            <a:avLst/>
          </a:prstGeom>
        </p:spPr>
        <p:txBody>
          <a:bodyPr wrap="square">
            <a:spAutoFit/>
          </a:bodyPr>
          <a:lstStyle/>
          <a:p>
            <a:pPr>
              <a:lnSpc>
                <a:spcPct val="120000"/>
              </a:lnSpc>
            </a:pPr>
            <a:r>
              <a:rPr lang="en-US" sz="1600" b="1" dirty="0">
                <a:solidFill>
                  <a:schemeClr val="tx1">
                    <a:lumMod val="50000"/>
                    <a:lumOff val="50000"/>
                  </a:schemeClr>
                </a:solidFill>
                <a:ea typeface="Roboto Light" charset="0"/>
                <a:cs typeface="Roboto Light" charset="0"/>
              </a:rPr>
              <a:t>Far </a:t>
            </a:r>
            <a:r>
              <a:rPr lang="en-US" sz="1600" b="1" dirty="0" err="1">
                <a:solidFill>
                  <a:schemeClr val="tx1">
                    <a:lumMod val="50000"/>
                    <a:lumOff val="50000"/>
                  </a:schemeClr>
                </a:solidFill>
                <a:ea typeface="Roboto Light" charset="0"/>
                <a:cs typeface="Roboto Light" charset="0"/>
              </a:rPr>
              <a:t>far</a:t>
            </a:r>
            <a:r>
              <a:rPr lang="en-US" sz="1600" b="1" dirty="0">
                <a:solidFill>
                  <a:schemeClr val="tx1">
                    <a:lumMod val="50000"/>
                    <a:lumOff val="50000"/>
                  </a:schemeClr>
                </a:solidFill>
                <a:ea typeface="Roboto Light" charset="0"/>
                <a:cs typeface="Roboto Light" charset="0"/>
              </a:rPr>
              <a:t> away</a:t>
            </a:r>
            <a:r>
              <a:rPr lang="en-US" sz="1600" dirty="0">
                <a:solidFill>
                  <a:schemeClr val="tx1">
                    <a:lumMod val="50000"/>
                    <a:lumOff val="50000"/>
                  </a:schemeClr>
                </a:solidFill>
                <a:ea typeface="Roboto Light" charset="0"/>
                <a:cs typeface="Roboto Light" charset="0"/>
              </a:rPr>
              <a:t>, behind the word mountains, far from the countries </a:t>
            </a:r>
            <a:r>
              <a:rPr lang="en-US" sz="1600" dirty="0" err="1">
                <a:solidFill>
                  <a:schemeClr val="tx1">
                    <a:lumMod val="50000"/>
                    <a:lumOff val="50000"/>
                  </a:schemeClr>
                </a:solidFill>
                <a:ea typeface="Roboto Light" charset="0"/>
                <a:cs typeface="Roboto Light" charset="0"/>
              </a:rPr>
              <a:t>Vokalia</a:t>
            </a:r>
            <a:r>
              <a:rPr lang="en-US" sz="1600" dirty="0">
                <a:solidFill>
                  <a:schemeClr val="tx1">
                    <a:lumMod val="50000"/>
                    <a:lumOff val="50000"/>
                  </a:schemeClr>
                </a:solidFill>
                <a:ea typeface="Roboto Light" charset="0"/>
                <a:cs typeface="Roboto Light" charset="0"/>
              </a:rPr>
              <a:t> and </a:t>
            </a:r>
            <a:r>
              <a:rPr lang="en-US" sz="1600" dirty="0" err="1">
                <a:solidFill>
                  <a:schemeClr val="tx1">
                    <a:lumMod val="50000"/>
                    <a:lumOff val="50000"/>
                  </a:schemeClr>
                </a:solidFill>
                <a:ea typeface="Roboto Light" charset="0"/>
                <a:cs typeface="Roboto Light" charset="0"/>
              </a:rPr>
              <a:t>Consonantia</a:t>
            </a:r>
            <a:r>
              <a:rPr lang="en-US" sz="1600" dirty="0">
                <a:solidFill>
                  <a:schemeClr val="tx1">
                    <a:lumMod val="50000"/>
                    <a:lumOff val="50000"/>
                  </a:schemeClr>
                </a:solidFill>
                <a:ea typeface="Roboto Light" charset="0"/>
                <a:cs typeface="Roboto Light" charset="0"/>
              </a:rPr>
              <a:t>, there live the blind </a:t>
            </a:r>
            <a:r>
              <a:rPr lang="en-US" sz="1600" dirty="0" smtClean="0">
                <a:solidFill>
                  <a:schemeClr val="tx1">
                    <a:lumMod val="50000"/>
                    <a:lumOff val="50000"/>
                  </a:schemeClr>
                </a:solidFill>
                <a:ea typeface="Roboto Light" charset="0"/>
                <a:cs typeface="Roboto Light" charset="0"/>
              </a:rPr>
              <a:t>texts.</a:t>
            </a:r>
            <a:endParaRPr lang="en-US" sz="1600" dirty="0">
              <a:solidFill>
                <a:schemeClr val="tx1">
                  <a:lumMod val="50000"/>
                  <a:lumOff val="50000"/>
                </a:schemeClr>
              </a:solidFill>
              <a:ea typeface="Roboto Light" charset="0"/>
              <a:cs typeface="Roboto Light" charset="0"/>
            </a:endParaRPr>
          </a:p>
        </p:txBody>
      </p:sp>
      <p:sp>
        <p:nvSpPr>
          <p:cNvPr id="18" name="Rectangle 17"/>
          <p:cNvSpPr/>
          <p:nvPr/>
        </p:nvSpPr>
        <p:spPr>
          <a:xfrm>
            <a:off x="8721615"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725106"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9719777" y="4653136"/>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9717813" y="3574802"/>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0704723"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704723"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9805983" y="3668062"/>
            <a:ext cx="466794"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1" name="Rectangle 30"/>
          <p:cNvSpPr/>
          <p:nvPr/>
        </p:nvSpPr>
        <p:spPr>
          <a:xfrm>
            <a:off x="8761980" y="4758461"/>
            <a:ext cx="595035"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2" name="Rectangle 31"/>
          <p:cNvSpPr/>
          <p:nvPr/>
        </p:nvSpPr>
        <p:spPr>
          <a:xfrm>
            <a:off x="10852562" y="3674043"/>
            <a:ext cx="389850"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3" name="Rectangle 32"/>
          <p:cNvSpPr/>
          <p:nvPr/>
        </p:nvSpPr>
        <p:spPr>
          <a:xfrm>
            <a:off x="8800264" y="3667580"/>
            <a:ext cx="595035"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4" name="Rectangle 33"/>
          <p:cNvSpPr/>
          <p:nvPr/>
        </p:nvSpPr>
        <p:spPr>
          <a:xfrm>
            <a:off x="9818560" y="4751566"/>
            <a:ext cx="518091" cy="523220"/>
          </a:xfrm>
          <a:prstGeom prst="rect">
            <a:avLst/>
          </a:prstGeom>
        </p:spPr>
        <p:txBody>
          <a:bodyPr wrap="none">
            <a:spAutoFit/>
          </a:bodyPr>
          <a:lstStyle/>
          <a:p>
            <a:r>
              <a:rPr lang="en-US" sz="2800" dirty="0">
                <a:solidFill>
                  <a:schemeClr val="bg1"/>
                </a:solidFill>
                <a:latin typeface="FontAwesome" charset="0"/>
              </a:rPr>
              <a:t></a:t>
            </a:r>
            <a:endParaRPr lang="en-US" sz="2800" dirty="0">
              <a:solidFill>
                <a:schemeClr val="bg1"/>
              </a:solidFill>
            </a:endParaRPr>
          </a:p>
        </p:txBody>
      </p:sp>
      <p:sp>
        <p:nvSpPr>
          <p:cNvPr id="35" name="Rectangle 34"/>
          <p:cNvSpPr/>
          <p:nvPr/>
        </p:nvSpPr>
        <p:spPr>
          <a:xfrm>
            <a:off x="10811573" y="4751566"/>
            <a:ext cx="543739"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6" name="TextBox 35"/>
          <p:cNvSpPr txBox="1"/>
          <p:nvPr/>
        </p:nvSpPr>
        <p:spPr>
          <a:xfrm>
            <a:off x="9580834" y="6114201"/>
            <a:ext cx="1914307" cy="276999"/>
          </a:xfrm>
          <a:prstGeom prst="rect">
            <a:avLst/>
          </a:prstGeom>
          <a:noFill/>
        </p:spPr>
        <p:txBody>
          <a:bodyPr wrap="none" rtlCol="0">
            <a:spAutoFit/>
          </a:bodyPr>
          <a:lstStyle/>
          <a:p>
            <a:pPr algn="r"/>
            <a:r>
              <a:rPr lang="en-US" sz="1200" dirty="0" smtClean="0">
                <a:solidFill>
                  <a:schemeClr val="tx1">
                    <a:lumMod val="50000"/>
                    <a:lumOff val="50000"/>
                  </a:schemeClr>
                </a:solidFill>
                <a:ea typeface="Roboto Medium" charset="0"/>
                <a:cs typeface="Roboto Medium" charset="0"/>
              </a:rPr>
              <a:t>www.yourwebsite.com</a:t>
            </a:r>
            <a:endParaRPr lang="en-US" sz="1200" dirty="0">
              <a:solidFill>
                <a:schemeClr val="tx1">
                  <a:lumMod val="50000"/>
                  <a:lumOff val="50000"/>
                </a:schemeClr>
              </a:solidFill>
              <a:ea typeface="Roboto Thin" charset="0"/>
              <a:cs typeface="Roboto Thin"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8733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33785" y="2146"/>
            <a:ext cx="53567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688888" y="5703059"/>
            <a:ext cx="2207656" cy="307777"/>
          </a:xfrm>
          <a:prstGeom prst="rect">
            <a:avLst/>
          </a:prstGeom>
          <a:noFill/>
        </p:spPr>
        <p:txBody>
          <a:bodyPr wrap="none" rtlCol="0">
            <a:spAutoFit/>
          </a:bodyPr>
          <a:lstStyle/>
          <a:p>
            <a:r>
              <a:rPr lang="en-US" sz="1400" dirty="0" smtClean="0">
                <a:solidFill>
                  <a:schemeClr val="bg1"/>
                </a:solidFill>
                <a:ea typeface="Roboto Medium" charset="0"/>
                <a:cs typeface="Roboto Medium" charset="0"/>
              </a:rPr>
              <a:t>www.yourwebsite.com</a:t>
            </a:r>
            <a:endParaRPr lang="en-US" sz="1400" dirty="0">
              <a:solidFill>
                <a:schemeClr val="bg1"/>
              </a:solidFill>
              <a:ea typeface="Roboto Thin" charset="0"/>
              <a:cs typeface="Roboto Thin" charset="0"/>
            </a:endParaRPr>
          </a:p>
        </p:txBody>
      </p:sp>
      <p:sp>
        <p:nvSpPr>
          <p:cNvPr id="17" name="TextBox 16"/>
          <p:cNvSpPr txBox="1"/>
          <p:nvPr/>
        </p:nvSpPr>
        <p:spPr>
          <a:xfrm>
            <a:off x="7688888" y="1016222"/>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9" name="TextBox 18"/>
          <p:cNvSpPr txBox="1"/>
          <p:nvPr/>
        </p:nvSpPr>
        <p:spPr>
          <a:xfrm>
            <a:off x="7693290" y="2693028"/>
            <a:ext cx="3502248" cy="2354491"/>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20" name="TextBox 19"/>
          <p:cNvSpPr txBox="1"/>
          <p:nvPr/>
        </p:nvSpPr>
        <p:spPr>
          <a:xfrm>
            <a:off x="7688888" y="1354776"/>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2" name="Picture Placeholder 1"/>
          <p:cNvSpPr>
            <a:spLocks noGrp="1"/>
          </p:cNvSpPr>
          <p:nvPr>
            <p:ph type="pic" sz="quarter" idx="10"/>
          </p:nvPr>
        </p:nvSpPr>
        <p:spPr>
          <a:xfrm>
            <a:off x="0" y="0"/>
            <a:ext cx="6833785" cy="6858000"/>
          </a:xfrm>
        </p:spPr>
      </p:sp>
    </p:spTree>
    <p:extLst>
      <p:ext uri="{BB962C8B-B14F-4D97-AF65-F5344CB8AC3E}">
        <p14:creationId xmlns:p14="http://schemas.microsoft.com/office/powerpoint/2010/main" val="25559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3223"/>
          <a:stretch/>
        </p:blipFill>
        <p:spPr>
          <a:xfrm>
            <a:off x="2135188" y="0"/>
            <a:ext cx="9997326" cy="6858000"/>
          </a:xfrm>
          <a:prstGeom prst="rect">
            <a:avLst/>
          </a:prstGeom>
        </p:spPr>
      </p:pic>
      <p:sp>
        <p:nvSpPr>
          <p:cNvPr id="5" name="Rectangle 4"/>
          <p:cNvSpPr/>
          <p:nvPr/>
        </p:nvSpPr>
        <p:spPr>
          <a:xfrm>
            <a:off x="2135188" y="0"/>
            <a:ext cx="10056812" cy="6858000"/>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Quotes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822158" y="998905"/>
            <a:ext cx="5040923" cy="3785652"/>
          </a:xfrm>
          <a:prstGeom prst="rect">
            <a:avLst/>
          </a:prstGeom>
        </p:spPr>
        <p:txBody>
          <a:bodyPr wrap="square">
            <a:spAutoFit/>
          </a:bodyPr>
          <a:lstStyle/>
          <a:p>
            <a:r>
              <a:rPr lang="en-US" sz="4800" dirty="0" smtClean="0">
                <a:solidFill>
                  <a:schemeClr val="bg1"/>
                </a:solidFill>
                <a:latin typeface="+mj-lt"/>
              </a:rPr>
              <a:t>Less </a:t>
            </a:r>
            <a:r>
              <a:rPr lang="en-US" sz="4800" dirty="0">
                <a:solidFill>
                  <a:schemeClr val="bg1"/>
                </a:solidFill>
                <a:latin typeface="+mj-lt"/>
              </a:rPr>
              <a:t>is more. Keeping it simple takes time and effort</a:t>
            </a:r>
            <a:r>
              <a:rPr lang="en-US" sz="4800" dirty="0" smtClean="0">
                <a:solidFill>
                  <a:schemeClr val="bg1"/>
                </a:solidFill>
                <a:latin typeface="+mj-lt"/>
              </a:rPr>
              <a:t>.</a:t>
            </a:r>
            <a:endParaRPr lang="en-US" sz="4800" dirty="0">
              <a:solidFill>
                <a:schemeClr val="bg1"/>
              </a:solidFill>
              <a:latin typeface="+mj-lt"/>
            </a:endParaRPr>
          </a:p>
        </p:txBody>
      </p:sp>
      <p:sp>
        <p:nvSpPr>
          <p:cNvPr id="7" name="Rectangle 6"/>
          <p:cNvSpPr/>
          <p:nvPr/>
        </p:nvSpPr>
        <p:spPr>
          <a:xfrm>
            <a:off x="3822158" y="5103213"/>
            <a:ext cx="1399742" cy="369332"/>
          </a:xfrm>
          <a:prstGeom prst="rect">
            <a:avLst/>
          </a:prstGeom>
        </p:spPr>
        <p:txBody>
          <a:bodyPr wrap="none">
            <a:spAutoFit/>
          </a:bodyPr>
          <a:lstStyle/>
          <a:p>
            <a:r>
              <a:rPr lang="en-US" dirty="0">
                <a:solidFill>
                  <a:schemeClr val="accent3"/>
                </a:solidFill>
              </a:rPr>
              <a:t>Jeff Bullas</a:t>
            </a:r>
          </a:p>
        </p:txBody>
      </p:sp>
      <p:sp>
        <p:nvSpPr>
          <p:cNvPr id="2" name="Slide Number Placeholder 1"/>
          <p:cNvSpPr>
            <a:spLocks noGrp="1"/>
          </p:cNvSpPr>
          <p:nvPr>
            <p:ph type="sldNum" sz="quarter" idx="12"/>
          </p:nvPr>
        </p:nvSpPr>
        <p:spPr/>
        <p:txBody>
          <a:bodyPr/>
          <a:lstStyle/>
          <a:p>
            <a:fld id="{EF4ACB41-94E5-4629-9639-BBC7D22E3BC4}" type="slidenum">
              <a:rPr lang="en-US" smtClean="0"/>
              <a:pPr/>
              <a:t>59</a:t>
            </a:fld>
            <a:endParaRPr lang="en-US" dirty="0"/>
          </a:p>
        </p:txBody>
      </p:sp>
    </p:spTree>
    <p:extLst>
      <p:ext uri="{BB962C8B-B14F-4D97-AF65-F5344CB8AC3E}">
        <p14:creationId xmlns:p14="http://schemas.microsoft.com/office/powerpoint/2010/main" val="2958262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344786" y="1826763"/>
            <a:ext cx="2874063"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About Us</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6</a:t>
            </a:fld>
            <a:endParaRPr lang="en-US" dirty="0"/>
          </a:p>
        </p:txBody>
      </p:sp>
    </p:spTree>
    <p:extLst>
      <p:ext uri="{BB962C8B-B14F-4D97-AF65-F5344CB8AC3E}">
        <p14:creationId xmlns:p14="http://schemas.microsoft.com/office/powerpoint/2010/main" val="3443937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135188" y="1218009"/>
            <a:ext cx="2849892" cy="4956127"/>
            <a:chOff x="2135188" y="1276624"/>
            <a:chExt cx="2849892" cy="4956127"/>
          </a:xfrm>
        </p:grpSpPr>
        <p:sp>
          <p:nvSpPr>
            <p:cNvPr id="58"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bg1"/>
                  </a:solidFill>
                </a:rPr>
                <a:t>Free Trial</a:t>
              </a:r>
              <a:endParaRPr lang="en-US" b="1" dirty="0">
                <a:solidFill>
                  <a:schemeClr val="bg1"/>
                </a:solidFill>
              </a:endParaRPr>
            </a:p>
          </p:txBody>
        </p:sp>
        <p:sp>
          <p:nvSpPr>
            <p:cNvPr id="25" name="Rectangle 24"/>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ound Same Side Corner Rectangle 42"/>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latin typeface="+mj-lt"/>
                </a:rPr>
                <a:t>BASIC</a:t>
              </a:r>
              <a:endParaRPr lang="en-US" dirty="0">
                <a:solidFill>
                  <a:schemeClr val="bg1"/>
                </a:solidFill>
                <a:latin typeface="+mj-lt"/>
              </a:endParaRPr>
            </a:p>
          </p:txBody>
        </p:sp>
        <p:grpSp>
          <p:nvGrpSpPr>
            <p:cNvPr id="55" name="Group 54"/>
            <p:cNvGrpSpPr/>
            <p:nvPr/>
          </p:nvGrpSpPr>
          <p:grpSpPr>
            <a:xfrm>
              <a:off x="2653110" y="2159338"/>
              <a:ext cx="1773753" cy="830997"/>
              <a:chOff x="4816833" y="4629955"/>
              <a:chExt cx="1773753" cy="830997"/>
            </a:xfrm>
            <a:noFill/>
          </p:grpSpPr>
          <p:sp>
            <p:nvSpPr>
              <p:cNvPr id="56" name="Rectangle 55"/>
              <p:cNvSpPr/>
              <p:nvPr/>
            </p:nvSpPr>
            <p:spPr>
              <a:xfrm>
                <a:off x="4816833" y="4629955"/>
                <a:ext cx="1109599"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15</a:t>
                </a:r>
                <a:endParaRPr lang="en-US" sz="3600" b="1" dirty="0">
                  <a:solidFill>
                    <a:schemeClr val="bg1"/>
                  </a:solidFill>
                </a:endParaRPr>
              </a:p>
            </p:txBody>
          </p:sp>
          <p:sp>
            <p:nvSpPr>
              <p:cNvPr id="57" name="Rectangle 56"/>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50" name="Group 49"/>
          <p:cNvGrpSpPr/>
          <p:nvPr/>
        </p:nvGrpSpPr>
        <p:grpSpPr>
          <a:xfrm>
            <a:off x="5414004" y="1229732"/>
            <a:ext cx="2849892" cy="4956127"/>
            <a:chOff x="2135188" y="1276624"/>
            <a:chExt cx="2849892" cy="4956127"/>
          </a:xfrm>
        </p:grpSpPr>
        <p:sp>
          <p:nvSpPr>
            <p:cNvPr id="5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73" name="Rectangle 72"/>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4" name="Round Same Side Corner Rectangle 73"/>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PREMIUM</a:t>
              </a:r>
              <a:endParaRPr lang="en-US" dirty="0">
                <a:solidFill>
                  <a:schemeClr val="bg1"/>
                </a:solidFill>
                <a:latin typeface="+mj-lt"/>
              </a:endParaRPr>
            </a:p>
          </p:txBody>
        </p:sp>
        <p:grpSp>
          <p:nvGrpSpPr>
            <p:cNvPr id="75" name="Group 74"/>
            <p:cNvGrpSpPr/>
            <p:nvPr/>
          </p:nvGrpSpPr>
          <p:grpSpPr>
            <a:xfrm>
              <a:off x="2685971" y="2159338"/>
              <a:ext cx="1740892" cy="830997"/>
              <a:chOff x="4849694" y="4629955"/>
              <a:chExt cx="1740892" cy="830997"/>
            </a:xfrm>
            <a:noFill/>
          </p:grpSpPr>
          <p:sp>
            <p:nvSpPr>
              <p:cNvPr id="76" name="Rectangle 75"/>
              <p:cNvSpPr/>
              <p:nvPr/>
            </p:nvSpPr>
            <p:spPr>
              <a:xfrm>
                <a:off x="4849694" y="4629955"/>
                <a:ext cx="1043876" cy="830997"/>
              </a:xfrm>
              <a:prstGeom prst="rect">
                <a:avLst/>
              </a:prstGeom>
              <a:grpFill/>
              <a:ln>
                <a:noFill/>
              </a:ln>
            </p:spPr>
            <p:txBody>
              <a:bodyPr wrap="none">
                <a:spAutoFit/>
              </a:bodyPr>
              <a:lstStyle/>
              <a:p>
                <a:pPr algn="ctr"/>
                <a:r>
                  <a:rPr lang="en-US" sz="3600" b="1" dirty="0" smtClean="0">
                    <a:solidFill>
                      <a:schemeClr val="bg1"/>
                    </a:solidFill>
                  </a:rPr>
                  <a:t>$</a:t>
                </a:r>
                <a:r>
                  <a:rPr lang="id-ID" sz="4800" b="1" dirty="0" smtClean="0">
                    <a:solidFill>
                      <a:schemeClr val="bg1"/>
                    </a:solidFill>
                  </a:rPr>
                  <a:t>32</a:t>
                </a:r>
                <a:endParaRPr lang="en-US" sz="3600" b="1" dirty="0">
                  <a:solidFill>
                    <a:schemeClr val="bg1"/>
                  </a:solidFill>
                </a:endParaRPr>
              </a:p>
            </p:txBody>
          </p:sp>
          <p:sp>
            <p:nvSpPr>
              <p:cNvPr id="82" name="Rectangle 81"/>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83" name="Group 82"/>
          <p:cNvGrpSpPr/>
          <p:nvPr/>
        </p:nvGrpSpPr>
        <p:grpSpPr>
          <a:xfrm>
            <a:off x="8635060" y="1238966"/>
            <a:ext cx="2849892" cy="4956127"/>
            <a:chOff x="2135188" y="1276624"/>
            <a:chExt cx="2849892" cy="4956127"/>
          </a:xfrm>
        </p:grpSpPr>
        <p:sp>
          <p:nvSpPr>
            <p:cNvPr id="8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87" name="Rectangle 86"/>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8" name="Round Same Side Corner Rectangle 87"/>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CORPORATE</a:t>
              </a:r>
              <a:endParaRPr lang="en-US" dirty="0">
                <a:solidFill>
                  <a:schemeClr val="bg1"/>
                </a:solidFill>
                <a:latin typeface="+mj-lt"/>
              </a:endParaRPr>
            </a:p>
          </p:txBody>
        </p:sp>
        <p:grpSp>
          <p:nvGrpSpPr>
            <p:cNvPr id="89" name="Group 88"/>
            <p:cNvGrpSpPr/>
            <p:nvPr/>
          </p:nvGrpSpPr>
          <p:grpSpPr>
            <a:xfrm>
              <a:off x="2451934" y="2159338"/>
              <a:ext cx="2104218" cy="830997"/>
              <a:chOff x="4615657" y="4629955"/>
              <a:chExt cx="2104218" cy="830997"/>
            </a:xfrm>
            <a:noFill/>
          </p:grpSpPr>
          <p:sp>
            <p:nvSpPr>
              <p:cNvPr id="90" name="Rectangle 89"/>
              <p:cNvSpPr/>
              <p:nvPr/>
            </p:nvSpPr>
            <p:spPr>
              <a:xfrm>
                <a:off x="4615657" y="4629955"/>
                <a:ext cx="1511952"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130</a:t>
                </a:r>
                <a:endParaRPr lang="en-US" sz="3600" b="1" dirty="0">
                  <a:solidFill>
                    <a:schemeClr val="bg1"/>
                  </a:solidFill>
                </a:endParaRPr>
              </a:p>
            </p:txBody>
          </p:sp>
          <p:sp>
            <p:nvSpPr>
              <p:cNvPr id="91" name="Rectangle 90"/>
              <p:cNvSpPr/>
              <p:nvPr/>
            </p:nvSpPr>
            <p:spPr>
              <a:xfrm>
                <a:off x="5982109"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sp>
        <p:nvSpPr>
          <p:cNvPr id="92" name="Title 1"/>
          <p:cNvSpPr txBox="1">
            <a:spLocks/>
          </p:cNvSpPr>
          <p:nvPr/>
        </p:nvSpPr>
        <p:spPr>
          <a:xfrm rot="16200000">
            <a:off x="-706877" y="1316477"/>
            <a:ext cx="3600326" cy="967372"/>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Pricing Plan</a:t>
            </a:r>
            <a:endParaRPr lang="en-US" b="1" dirty="0">
              <a:solidFill>
                <a:schemeClr val="bg1">
                  <a:lumMod val="85000"/>
                </a:schemeClr>
              </a:solidFill>
              <a:latin typeface="+mj-lt"/>
            </a:endParaRPr>
          </a:p>
        </p:txBody>
      </p:sp>
      <p:cxnSp>
        <p:nvCxnSpPr>
          <p:cNvPr id="93" name="Straight Connector 92"/>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60</a:t>
            </a:fld>
            <a:endParaRPr lang="en-US" dirty="0"/>
          </a:p>
        </p:txBody>
      </p:sp>
    </p:spTree>
    <p:extLst>
      <p:ext uri="{BB962C8B-B14F-4D97-AF65-F5344CB8AC3E}">
        <p14:creationId xmlns:p14="http://schemas.microsoft.com/office/powerpoint/2010/main" val="1134657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3158" y="2592028"/>
            <a:ext cx="3960812" cy="2372128"/>
          </a:xfrm>
        </p:spPr>
        <p:txBody>
          <a:bodyPr>
            <a:noAutofit/>
          </a:bodyPr>
          <a:lstStyle/>
          <a:p>
            <a:pPr>
              <a:lnSpc>
                <a:spcPct val="70000"/>
              </a:lnSpc>
            </a:pPr>
            <a:r>
              <a:rPr lang="en-US" sz="11500" dirty="0" smtClean="0">
                <a:solidFill>
                  <a:schemeClr val="bg1">
                    <a:lumMod val="85000"/>
                  </a:schemeClr>
                </a:solidFill>
              </a:rPr>
              <a:t>Talk </a:t>
            </a:r>
            <a:r>
              <a:rPr lang="en-US" sz="6000" dirty="0" smtClean="0">
                <a:solidFill>
                  <a:schemeClr val="bg1">
                    <a:lumMod val="85000"/>
                  </a:schemeClr>
                </a:solidFill>
              </a:rPr>
              <a:t>with us</a:t>
            </a:r>
            <a:r>
              <a:rPr lang="en-US" sz="6000" dirty="0">
                <a:solidFill>
                  <a:schemeClr val="bg1">
                    <a:lumMod val="85000"/>
                  </a:schemeClr>
                </a:solidFill>
              </a:rPr>
              <a:t>! </a:t>
            </a:r>
            <a:endParaRPr lang="en-US" sz="6000" dirty="0">
              <a:solidFill>
                <a:schemeClr val="bg1">
                  <a:lumMod val="85000"/>
                </a:schemeClr>
              </a:solidFill>
              <a:effectLst/>
            </a:endParaRPr>
          </a:p>
        </p:txBody>
      </p:sp>
      <p:sp>
        <p:nvSpPr>
          <p:cNvPr id="15" name="Rectangle 14"/>
          <p:cNvSpPr/>
          <p:nvPr/>
        </p:nvSpPr>
        <p:spPr>
          <a:xfrm>
            <a:off x="8109695" y="2751424"/>
            <a:ext cx="3063386" cy="2737673"/>
          </a:xfrm>
          <a:prstGeom prst="rect">
            <a:avLst/>
          </a:prstGeom>
        </p:spPr>
        <p:txBody>
          <a:bodyPr wrap="square">
            <a:spAutoFit/>
          </a:bodyPr>
          <a:lstStyle/>
          <a:p>
            <a:pPr>
              <a:lnSpc>
                <a:spcPct val="200000"/>
              </a:lnSpc>
            </a:pPr>
            <a:r>
              <a:rPr lang="en-US" dirty="0" smtClean="0">
                <a:solidFill>
                  <a:schemeClr val="accent3"/>
                </a:solidFill>
                <a:latin typeface="+mj-lt"/>
              </a:rPr>
              <a:t>Buzzer</a:t>
            </a:r>
            <a:r>
              <a:rPr lang="en-US" dirty="0" smtClean="0">
                <a:solidFill>
                  <a:schemeClr val="accent2"/>
                </a:solidFill>
                <a:latin typeface="+mj-lt"/>
              </a:rPr>
              <a:t>Media</a:t>
            </a:r>
            <a:endParaRPr lang="en-US" dirty="0">
              <a:solidFill>
                <a:schemeClr val="accent2"/>
              </a:solidFill>
              <a:latin typeface="+mj-lt"/>
            </a:endParaRPr>
          </a:p>
          <a:p>
            <a:pPr>
              <a:lnSpc>
                <a:spcPct val="200000"/>
              </a:lnSpc>
            </a:pPr>
            <a:r>
              <a:rPr lang="en-US" sz="1400" dirty="0" smtClean="0">
                <a:solidFill>
                  <a:schemeClr val="tx1">
                    <a:lumMod val="50000"/>
                    <a:lumOff val="50000"/>
                  </a:schemeClr>
                </a:solidFill>
              </a:rPr>
              <a:t>Willis </a:t>
            </a:r>
            <a:r>
              <a:rPr lang="en-US" sz="1400" dirty="0">
                <a:solidFill>
                  <a:schemeClr val="tx1">
                    <a:lumMod val="50000"/>
                    <a:lumOff val="50000"/>
                  </a:schemeClr>
                </a:solidFill>
              </a:rPr>
              <a:t>Tower, 93rd Floor</a:t>
            </a:r>
            <a:br>
              <a:rPr lang="en-US" sz="1400" dirty="0">
                <a:solidFill>
                  <a:schemeClr val="tx1">
                    <a:lumMod val="50000"/>
                    <a:lumOff val="50000"/>
                  </a:schemeClr>
                </a:solidFill>
              </a:rPr>
            </a:br>
            <a:r>
              <a:rPr lang="en-US" sz="1400" dirty="0">
                <a:solidFill>
                  <a:schemeClr val="tx1">
                    <a:lumMod val="50000"/>
                    <a:lumOff val="50000"/>
                  </a:schemeClr>
                </a:solidFill>
              </a:rPr>
              <a:t>233 S. Wacker Drive, Suite 9390 </a:t>
            </a:r>
            <a:endParaRPr lang="en-US" sz="1400" dirty="0" smtClean="0">
              <a:solidFill>
                <a:schemeClr val="tx1">
                  <a:lumMod val="50000"/>
                  <a:lumOff val="50000"/>
                </a:schemeClr>
              </a:solidFill>
            </a:endParaRPr>
          </a:p>
          <a:p>
            <a:pPr>
              <a:lnSpc>
                <a:spcPct val="200000"/>
              </a:lnSpc>
            </a:pPr>
            <a:r>
              <a:rPr lang="en-US" sz="1400" dirty="0" smtClean="0">
                <a:solidFill>
                  <a:schemeClr val="tx1">
                    <a:lumMod val="50000"/>
                    <a:lumOff val="50000"/>
                  </a:schemeClr>
                </a:solidFill>
              </a:rPr>
              <a:t>Chicago</a:t>
            </a:r>
            <a:r>
              <a:rPr lang="en-US" sz="1400" dirty="0">
                <a:solidFill>
                  <a:schemeClr val="tx1">
                    <a:lumMod val="50000"/>
                    <a:lumOff val="50000"/>
                  </a:schemeClr>
                </a:solidFill>
              </a:rPr>
              <a:t>, IL 60606 US</a:t>
            </a:r>
            <a:br>
              <a:rPr lang="en-US" sz="1400" dirty="0">
                <a:solidFill>
                  <a:schemeClr val="tx1">
                    <a:lumMod val="50000"/>
                    <a:lumOff val="50000"/>
                  </a:schemeClr>
                </a:solidFill>
              </a:rPr>
            </a:br>
            <a:r>
              <a:rPr lang="en-US" sz="1400" dirty="0">
                <a:solidFill>
                  <a:schemeClr val="tx1">
                    <a:lumMod val="50000"/>
                    <a:lumOff val="50000"/>
                  </a:schemeClr>
                </a:solidFill>
              </a:rPr>
              <a:t>Tel: 773 305 0886 ext. 235 </a:t>
            </a:r>
            <a:endParaRPr lang="en-US" sz="1400" dirty="0" smtClean="0">
              <a:solidFill>
                <a:schemeClr val="tx1">
                  <a:lumMod val="50000"/>
                  <a:lumOff val="50000"/>
                </a:schemeClr>
              </a:solidFill>
            </a:endParaRPr>
          </a:p>
          <a:p>
            <a:pPr>
              <a:lnSpc>
                <a:spcPct val="200000"/>
              </a:lnSpc>
            </a:pPr>
            <a:r>
              <a:rPr lang="en-US" sz="1400" b="1" dirty="0" smtClean="0">
                <a:solidFill>
                  <a:schemeClr val="tx1">
                    <a:lumMod val="50000"/>
                    <a:lumOff val="50000"/>
                  </a:schemeClr>
                </a:solidFill>
              </a:rPr>
              <a:t>www.buzzer.com</a:t>
            </a:r>
            <a:endParaRPr lang="en-US" sz="1400" b="1" dirty="0">
              <a:solidFill>
                <a:schemeClr val="tx1">
                  <a:lumMod val="50000"/>
                  <a:lumOff val="50000"/>
                </a:schemeClr>
              </a:solidFill>
            </a:endParaRPr>
          </a:p>
        </p:txBody>
      </p:sp>
      <p:grpSp>
        <p:nvGrpSpPr>
          <p:cNvPr id="4" name="Group 3"/>
          <p:cNvGrpSpPr/>
          <p:nvPr/>
        </p:nvGrpSpPr>
        <p:grpSpPr>
          <a:xfrm>
            <a:off x="8109695" y="1911340"/>
            <a:ext cx="2220314" cy="746013"/>
            <a:chOff x="8182708" y="2155622"/>
            <a:chExt cx="2220314" cy="746013"/>
          </a:xfrm>
        </p:grpSpPr>
        <p:grpSp>
          <p:nvGrpSpPr>
            <p:cNvPr id="3" name="Group 2"/>
            <p:cNvGrpSpPr/>
            <p:nvPr/>
          </p:nvGrpSpPr>
          <p:grpSpPr>
            <a:xfrm>
              <a:off x="8182708" y="2155622"/>
              <a:ext cx="587136" cy="734009"/>
              <a:chOff x="902515" y="1052513"/>
              <a:chExt cx="1613478" cy="2017091"/>
            </a:xfrm>
          </p:grpSpPr>
          <p:sp>
            <p:nvSpPr>
              <p:cNvPr id="10"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
        <p:nvSpPr>
          <p:cNvPr id="6" name="Slide Number Placeholder 5"/>
          <p:cNvSpPr>
            <a:spLocks noGrp="1"/>
          </p:cNvSpPr>
          <p:nvPr>
            <p:ph type="sldNum" sz="quarter" idx="12"/>
          </p:nvPr>
        </p:nvSpPr>
        <p:spPr/>
        <p:txBody>
          <a:bodyPr/>
          <a:lstStyle/>
          <a:p>
            <a:fld id="{EF4ACB41-94E5-4629-9639-BBC7D22E3BC4}" type="slidenum">
              <a:rPr lang="en-US" smtClean="0"/>
              <a:pPr/>
              <a:t>61</a:t>
            </a:fld>
            <a:endParaRPr lang="en-US" dirty="0"/>
          </a:p>
        </p:txBody>
      </p:sp>
      <p:sp>
        <p:nvSpPr>
          <p:cNvPr id="17" name="Freeform 5"/>
          <p:cNvSpPr>
            <a:spLocks noEditPoints="1"/>
          </p:cNvSpPr>
          <p:nvPr/>
        </p:nvSpPr>
        <p:spPr bwMode="auto">
          <a:xfrm flipH="1">
            <a:off x="1055688" y="464370"/>
            <a:ext cx="6138588" cy="5929259"/>
          </a:xfrm>
          <a:custGeom>
            <a:avLst/>
            <a:gdLst>
              <a:gd name="T0" fmla="*/ 247 w 274"/>
              <a:gd name="T1" fmla="*/ 0 h 265"/>
              <a:gd name="T2" fmla="*/ 73 w 274"/>
              <a:gd name="T3" fmla="*/ 0 h 265"/>
              <a:gd name="T4" fmla="*/ 46 w 274"/>
              <a:gd name="T5" fmla="*/ 27 h 265"/>
              <a:gd name="T6" fmla="*/ 46 w 274"/>
              <a:gd name="T7" fmla="*/ 64 h 265"/>
              <a:gd name="T8" fmla="*/ 27 w 274"/>
              <a:gd name="T9" fmla="*/ 64 h 265"/>
              <a:gd name="T10" fmla="*/ 0 w 274"/>
              <a:gd name="T11" fmla="*/ 91 h 265"/>
              <a:gd name="T12" fmla="*/ 0 w 274"/>
              <a:gd name="T13" fmla="*/ 188 h 265"/>
              <a:gd name="T14" fmla="*/ 27 w 274"/>
              <a:gd name="T15" fmla="*/ 215 h 265"/>
              <a:gd name="T16" fmla="*/ 55 w 274"/>
              <a:gd name="T17" fmla="*/ 215 h 265"/>
              <a:gd name="T18" fmla="*/ 55 w 274"/>
              <a:gd name="T19" fmla="*/ 261 h 265"/>
              <a:gd name="T20" fmla="*/ 58 w 274"/>
              <a:gd name="T21" fmla="*/ 265 h 265"/>
              <a:gd name="T22" fmla="*/ 59 w 274"/>
              <a:gd name="T23" fmla="*/ 265 h 265"/>
              <a:gd name="T24" fmla="*/ 63 w 274"/>
              <a:gd name="T25" fmla="*/ 264 h 265"/>
              <a:gd name="T26" fmla="*/ 107 w 274"/>
              <a:gd name="T27" fmla="*/ 215 h 265"/>
              <a:gd name="T28" fmla="*/ 201 w 274"/>
              <a:gd name="T29" fmla="*/ 215 h 265"/>
              <a:gd name="T30" fmla="*/ 228 w 274"/>
              <a:gd name="T31" fmla="*/ 188 h 265"/>
              <a:gd name="T32" fmla="*/ 228 w 274"/>
              <a:gd name="T33" fmla="*/ 151 h 265"/>
              <a:gd name="T34" fmla="*/ 247 w 274"/>
              <a:gd name="T35" fmla="*/ 151 h 265"/>
              <a:gd name="T36" fmla="*/ 274 w 274"/>
              <a:gd name="T37" fmla="*/ 124 h 265"/>
              <a:gd name="T38" fmla="*/ 274 w 274"/>
              <a:gd name="T39" fmla="*/ 27 h 265"/>
              <a:gd name="T40" fmla="*/ 247 w 274"/>
              <a:gd name="T41" fmla="*/ 0 h 265"/>
              <a:gd name="T42" fmla="*/ 219 w 274"/>
              <a:gd name="T43" fmla="*/ 188 h 265"/>
              <a:gd name="T44" fmla="*/ 201 w 274"/>
              <a:gd name="T45" fmla="*/ 206 h 265"/>
              <a:gd name="T46" fmla="*/ 105 w 274"/>
              <a:gd name="T47" fmla="*/ 206 h 265"/>
              <a:gd name="T48" fmla="*/ 102 w 274"/>
              <a:gd name="T49" fmla="*/ 207 h 265"/>
              <a:gd name="T50" fmla="*/ 64 w 274"/>
              <a:gd name="T51" fmla="*/ 249 h 265"/>
              <a:gd name="T52" fmla="*/ 64 w 274"/>
              <a:gd name="T53" fmla="*/ 210 h 265"/>
              <a:gd name="T54" fmla="*/ 59 w 274"/>
              <a:gd name="T55" fmla="*/ 206 h 265"/>
              <a:gd name="T56" fmla="*/ 27 w 274"/>
              <a:gd name="T57" fmla="*/ 206 h 265"/>
              <a:gd name="T58" fmla="*/ 9 w 274"/>
              <a:gd name="T59" fmla="*/ 188 h 265"/>
              <a:gd name="T60" fmla="*/ 9 w 274"/>
              <a:gd name="T61" fmla="*/ 91 h 265"/>
              <a:gd name="T62" fmla="*/ 27 w 274"/>
              <a:gd name="T63" fmla="*/ 73 h 265"/>
              <a:gd name="T64" fmla="*/ 50 w 274"/>
              <a:gd name="T65" fmla="*/ 73 h 265"/>
              <a:gd name="T66" fmla="*/ 201 w 274"/>
              <a:gd name="T67" fmla="*/ 73 h 265"/>
              <a:gd name="T68" fmla="*/ 211 w 274"/>
              <a:gd name="T69" fmla="*/ 76 h 265"/>
              <a:gd name="T70" fmla="*/ 219 w 274"/>
              <a:gd name="T71" fmla="*/ 91 h 265"/>
              <a:gd name="T72" fmla="*/ 219 w 274"/>
              <a:gd name="T73" fmla="*/ 146 h 265"/>
              <a:gd name="T74" fmla="*/ 219 w 274"/>
              <a:gd name="T75" fmla="*/ 188 h 265"/>
              <a:gd name="T76" fmla="*/ 265 w 274"/>
              <a:gd name="T77" fmla="*/ 124 h 265"/>
              <a:gd name="T78" fmla="*/ 247 w 274"/>
              <a:gd name="T79" fmla="*/ 142 h 265"/>
              <a:gd name="T80" fmla="*/ 228 w 274"/>
              <a:gd name="T81" fmla="*/ 142 h 265"/>
              <a:gd name="T82" fmla="*/ 228 w 274"/>
              <a:gd name="T83" fmla="*/ 91 h 265"/>
              <a:gd name="T84" fmla="*/ 228 w 274"/>
              <a:gd name="T85" fmla="*/ 91 h 265"/>
              <a:gd name="T86" fmla="*/ 209 w 274"/>
              <a:gd name="T87" fmla="*/ 65 h 265"/>
              <a:gd name="T88" fmla="*/ 207 w 274"/>
              <a:gd name="T89" fmla="*/ 65 h 265"/>
              <a:gd name="T90" fmla="*/ 201 w 274"/>
              <a:gd name="T91" fmla="*/ 64 h 265"/>
              <a:gd name="T92" fmla="*/ 55 w 274"/>
              <a:gd name="T93" fmla="*/ 64 h 265"/>
              <a:gd name="T94" fmla="*/ 55 w 274"/>
              <a:gd name="T95" fmla="*/ 27 h 265"/>
              <a:gd name="T96" fmla="*/ 73 w 274"/>
              <a:gd name="T97" fmla="*/ 9 h 265"/>
              <a:gd name="T98" fmla="*/ 247 w 274"/>
              <a:gd name="T99" fmla="*/ 9 h 265"/>
              <a:gd name="T100" fmla="*/ 265 w 274"/>
              <a:gd name="T101" fmla="*/ 27 h 265"/>
              <a:gd name="T102" fmla="*/ 265 w 274"/>
              <a:gd name="T103" fmla="*/ 1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4" h="265">
                <a:moveTo>
                  <a:pt x="247" y="0"/>
                </a:moveTo>
                <a:cubicBezTo>
                  <a:pt x="73" y="0"/>
                  <a:pt x="73" y="0"/>
                  <a:pt x="73" y="0"/>
                </a:cubicBezTo>
                <a:cubicBezTo>
                  <a:pt x="58" y="0"/>
                  <a:pt x="46" y="12"/>
                  <a:pt x="46" y="27"/>
                </a:cubicBezTo>
                <a:cubicBezTo>
                  <a:pt x="46" y="64"/>
                  <a:pt x="46" y="64"/>
                  <a:pt x="46" y="64"/>
                </a:cubicBezTo>
                <a:cubicBezTo>
                  <a:pt x="27" y="64"/>
                  <a:pt x="27" y="64"/>
                  <a:pt x="27" y="64"/>
                </a:cubicBezTo>
                <a:cubicBezTo>
                  <a:pt x="12" y="64"/>
                  <a:pt x="0" y="76"/>
                  <a:pt x="0" y="91"/>
                </a:cubicBezTo>
                <a:cubicBezTo>
                  <a:pt x="0" y="188"/>
                  <a:pt x="0" y="188"/>
                  <a:pt x="0" y="188"/>
                </a:cubicBezTo>
                <a:cubicBezTo>
                  <a:pt x="0" y="203"/>
                  <a:pt x="12" y="215"/>
                  <a:pt x="27" y="215"/>
                </a:cubicBezTo>
                <a:cubicBezTo>
                  <a:pt x="55" y="215"/>
                  <a:pt x="55" y="215"/>
                  <a:pt x="55" y="215"/>
                </a:cubicBezTo>
                <a:cubicBezTo>
                  <a:pt x="55" y="261"/>
                  <a:pt x="55" y="261"/>
                  <a:pt x="55" y="261"/>
                </a:cubicBezTo>
                <a:cubicBezTo>
                  <a:pt x="55" y="263"/>
                  <a:pt x="56" y="264"/>
                  <a:pt x="58" y="265"/>
                </a:cubicBezTo>
                <a:cubicBezTo>
                  <a:pt x="58" y="265"/>
                  <a:pt x="59" y="265"/>
                  <a:pt x="59" y="265"/>
                </a:cubicBezTo>
                <a:cubicBezTo>
                  <a:pt x="61" y="265"/>
                  <a:pt x="62" y="265"/>
                  <a:pt x="63" y="264"/>
                </a:cubicBezTo>
                <a:cubicBezTo>
                  <a:pt x="107" y="215"/>
                  <a:pt x="107" y="215"/>
                  <a:pt x="107" y="215"/>
                </a:cubicBezTo>
                <a:cubicBezTo>
                  <a:pt x="201" y="215"/>
                  <a:pt x="201" y="215"/>
                  <a:pt x="201" y="215"/>
                </a:cubicBezTo>
                <a:cubicBezTo>
                  <a:pt x="216" y="215"/>
                  <a:pt x="228" y="203"/>
                  <a:pt x="228" y="188"/>
                </a:cubicBezTo>
                <a:cubicBezTo>
                  <a:pt x="228" y="151"/>
                  <a:pt x="228" y="151"/>
                  <a:pt x="228" y="151"/>
                </a:cubicBezTo>
                <a:cubicBezTo>
                  <a:pt x="247" y="151"/>
                  <a:pt x="247" y="151"/>
                  <a:pt x="247" y="151"/>
                </a:cubicBezTo>
                <a:cubicBezTo>
                  <a:pt x="262" y="151"/>
                  <a:pt x="274" y="139"/>
                  <a:pt x="274" y="124"/>
                </a:cubicBezTo>
                <a:cubicBezTo>
                  <a:pt x="274" y="27"/>
                  <a:pt x="274" y="27"/>
                  <a:pt x="274" y="27"/>
                </a:cubicBezTo>
                <a:cubicBezTo>
                  <a:pt x="274" y="12"/>
                  <a:pt x="262" y="0"/>
                  <a:pt x="247" y="0"/>
                </a:cubicBezTo>
                <a:close/>
                <a:moveTo>
                  <a:pt x="219" y="188"/>
                </a:moveTo>
                <a:cubicBezTo>
                  <a:pt x="219" y="198"/>
                  <a:pt x="211" y="206"/>
                  <a:pt x="201" y="206"/>
                </a:cubicBezTo>
                <a:cubicBezTo>
                  <a:pt x="105" y="206"/>
                  <a:pt x="105" y="206"/>
                  <a:pt x="105" y="206"/>
                </a:cubicBezTo>
                <a:cubicBezTo>
                  <a:pt x="104" y="206"/>
                  <a:pt x="103" y="206"/>
                  <a:pt x="102" y="207"/>
                </a:cubicBezTo>
                <a:cubicBezTo>
                  <a:pt x="64" y="249"/>
                  <a:pt x="64" y="249"/>
                  <a:pt x="64" y="249"/>
                </a:cubicBezTo>
                <a:cubicBezTo>
                  <a:pt x="64" y="210"/>
                  <a:pt x="64" y="210"/>
                  <a:pt x="64" y="210"/>
                </a:cubicBezTo>
                <a:cubicBezTo>
                  <a:pt x="64" y="208"/>
                  <a:pt x="62" y="206"/>
                  <a:pt x="59" y="206"/>
                </a:cubicBezTo>
                <a:cubicBezTo>
                  <a:pt x="27" y="206"/>
                  <a:pt x="27" y="206"/>
                  <a:pt x="27" y="206"/>
                </a:cubicBezTo>
                <a:cubicBezTo>
                  <a:pt x="17" y="206"/>
                  <a:pt x="9" y="198"/>
                  <a:pt x="9" y="188"/>
                </a:cubicBezTo>
                <a:cubicBezTo>
                  <a:pt x="9" y="91"/>
                  <a:pt x="9" y="91"/>
                  <a:pt x="9" y="91"/>
                </a:cubicBezTo>
                <a:cubicBezTo>
                  <a:pt x="9" y="81"/>
                  <a:pt x="17" y="73"/>
                  <a:pt x="27" y="73"/>
                </a:cubicBezTo>
                <a:cubicBezTo>
                  <a:pt x="50" y="73"/>
                  <a:pt x="50" y="73"/>
                  <a:pt x="50" y="73"/>
                </a:cubicBezTo>
                <a:cubicBezTo>
                  <a:pt x="201" y="73"/>
                  <a:pt x="201" y="73"/>
                  <a:pt x="201" y="73"/>
                </a:cubicBezTo>
                <a:cubicBezTo>
                  <a:pt x="205" y="73"/>
                  <a:pt x="208" y="75"/>
                  <a:pt x="211" y="76"/>
                </a:cubicBezTo>
                <a:cubicBezTo>
                  <a:pt x="216" y="80"/>
                  <a:pt x="219" y="85"/>
                  <a:pt x="219" y="91"/>
                </a:cubicBezTo>
                <a:cubicBezTo>
                  <a:pt x="219" y="146"/>
                  <a:pt x="219" y="146"/>
                  <a:pt x="219" y="146"/>
                </a:cubicBezTo>
                <a:lnTo>
                  <a:pt x="219" y="188"/>
                </a:lnTo>
                <a:close/>
                <a:moveTo>
                  <a:pt x="265" y="124"/>
                </a:moveTo>
                <a:cubicBezTo>
                  <a:pt x="265" y="134"/>
                  <a:pt x="257" y="142"/>
                  <a:pt x="247" y="142"/>
                </a:cubicBezTo>
                <a:cubicBezTo>
                  <a:pt x="228" y="142"/>
                  <a:pt x="228" y="142"/>
                  <a:pt x="228" y="142"/>
                </a:cubicBezTo>
                <a:cubicBezTo>
                  <a:pt x="228" y="91"/>
                  <a:pt x="228" y="91"/>
                  <a:pt x="228" y="91"/>
                </a:cubicBezTo>
                <a:cubicBezTo>
                  <a:pt x="228" y="91"/>
                  <a:pt x="228" y="91"/>
                  <a:pt x="228" y="91"/>
                </a:cubicBezTo>
                <a:cubicBezTo>
                  <a:pt x="228" y="79"/>
                  <a:pt x="220" y="69"/>
                  <a:pt x="209" y="65"/>
                </a:cubicBezTo>
                <a:cubicBezTo>
                  <a:pt x="208" y="65"/>
                  <a:pt x="208" y="65"/>
                  <a:pt x="207" y="65"/>
                </a:cubicBezTo>
                <a:cubicBezTo>
                  <a:pt x="205" y="64"/>
                  <a:pt x="203" y="64"/>
                  <a:pt x="201" y="64"/>
                </a:cubicBezTo>
                <a:cubicBezTo>
                  <a:pt x="55" y="64"/>
                  <a:pt x="55" y="64"/>
                  <a:pt x="55" y="64"/>
                </a:cubicBezTo>
                <a:cubicBezTo>
                  <a:pt x="55" y="27"/>
                  <a:pt x="55" y="27"/>
                  <a:pt x="55" y="27"/>
                </a:cubicBezTo>
                <a:cubicBezTo>
                  <a:pt x="55" y="18"/>
                  <a:pt x="63" y="9"/>
                  <a:pt x="73" y="9"/>
                </a:cubicBezTo>
                <a:cubicBezTo>
                  <a:pt x="247" y="9"/>
                  <a:pt x="247" y="9"/>
                  <a:pt x="247" y="9"/>
                </a:cubicBezTo>
                <a:cubicBezTo>
                  <a:pt x="257" y="9"/>
                  <a:pt x="265" y="18"/>
                  <a:pt x="265" y="27"/>
                </a:cubicBezTo>
                <a:lnTo>
                  <a:pt x="265" y="12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425187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62</a:t>
            </a:fld>
            <a:endParaRPr lang="en-US" dirty="0"/>
          </a:p>
        </p:txBody>
      </p:sp>
      <p:sp>
        <p:nvSpPr>
          <p:cNvPr id="6" name="Title 1"/>
          <p:cNvSpPr>
            <a:spLocks noGrp="1"/>
          </p:cNvSpPr>
          <p:nvPr>
            <p:ph type="title"/>
          </p:nvPr>
        </p:nvSpPr>
        <p:spPr>
          <a:xfrm>
            <a:off x="1283521" y="2133601"/>
            <a:ext cx="3960812" cy="2372128"/>
          </a:xfrm>
        </p:spPr>
        <p:txBody>
          <a:bodyPr>
            <a:noAutofit/>
          </a:bodyPr>
          <a:lstStyle/>
          <a:p>
            <a:pPr>
              <a:lnSpc>
                <a:spcPct val="70000"/>
              </a:lnSpc>
            </a:pPr>
            <a:r>
              <a:rPr lang="en-US" sz="11500" dirty="0" err="1" smtClean="0">
                <a:solidFill>
                  <a:schemeClr val="accent3"/>
                </a:solidFill>
              </a:rPr>
              <a:t>ThankYou</a:t>
            </a:r>
            <a:r>
              <a:rPr lang="en-US" sz="11500" dirty="0" smtClean="0">
                <a:solidFill>
                  <a:schemeClr val="accent3"/>
                </a:solidFill>
              </a:rPr>
              <a:t>..</a:t>
            </a:r>
            <a:endParaRPr lang="en-US" sz="6000" dirty="0">
              <a:solidFill>
                <a:schemeClr val="accent3"/>
              </a:solidFill>
              <a:effectLst/>
            </a:endParaRPr>
          </a:p>
        </p:txBody>
      </p:sp>
      <p:grpSp>
        <p:nvGrpSpPr>
          <p:cNvPr id="8" name="Group 7"/>
          <p:cNvGrpSpPr/>
          <p:nvPr/>
        </p:nvGrpSpPr>
        <p:grpSpPr>
          <a:xfrm>
            <a:off x="8250372" y="2946658"/>
            <a:ext cx="2220314" cy="746013"/>
            <a:chOff x="8182708" y="2155622"/>
            <a:chExt cx="2220314" cy="746013"/>
          </a:xfrm>
        </p:grpSpPr>
        <p:grpSp>
          <p:nvGrpSpPr>
            <p:cNvPr id="9" name="Group 8"/>
            <p:cNvGrpSpPr/>
            <p:nvPr/>
          </p:nvGrpSpPr>
          <p:grpSpPr>
            <a:xfrm>
              <a:off x="8182708" y="2155622"/>
              <a:ext cx="587136" cy="734009"/>
              <a:chOff x="902515" y="1052513"/>
              <a:chExt cx="1613478" cy="2017091"/>
            </a:xfrm>
          </p:grpSpPr>
          <p:sp>
            <p:nvSpPr>
              <p:cNvPr id="13"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9"/>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Tree>
    <p:extLst>
      <p:ext uri="{BB962C8B-B14F-4D97-AF65-F5344CB8AC3E}">
        <p14:creationId xmlns:p14="http://schemas.microsoft.com/office/powerpoint/2010/main" val="860179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19087" y="4583925"/>
            <a:ext cx="4828515" cy="1292662"/>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tabLst>
                <a:tab pos="360363" algn="l"/>
              </a:tabLst>
            </a:pPr>
            <a:r>
              <a:rPr lang="en-US" sz="2000" dirty="0" smtClean="0">
                <a:solidFill>
                  <a:schemeClr val="accent2">
                    <a:lumMod val="50000"/>
                  </a:schemeClr>
                </a:solidFill>
                <a:latin typeface="+mj-lt"/>
                <a:cs typeface="Calibri" panose="020F0502020204030204" pitchFamily="34" charset="0"/>
              </a:rPr>
              <a:t>Professional &amp; Experts</a:t>
            </a:r>
          </a:p>
          <a:p>
            <a:pPr>
              <a:lnSpc>
                <a:spcPct val="150000"/>
              </a:lnSpc>
              <a:buClr>
                <a:srgbClr val="92D050"/>
              </a:buClr>
              <a:buSzPct val="150000"/>
              <a:tabLst>
                <a:tab pos="360363" algn="l"/>
              </a:tabLst>
            </a:pPr>
            <a:r>
              <a:rPr lang="en-US" sz="1600" dirty="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full staff capable of delivering </a:t>
            </a:r>
            <a:r>
              <a:rPr lang="en-US" sz="1600" b="1" dirty="0" smtClean="0">
                <a:solidFill>
                  <a:schemeClr val="tx1">
                    <a:lumMod val="50000"/>
                    <a:lumOff val="50000"/>
                  </a:schemeClr>
                </a:solidFill>
                <a:cs typeface="Calibri" panose="020F0502020204030204" pitchFamily="34" charset="0"/>
              </a:rPr>
              <a:t>all services 	</a:t>
            </a:r>
            <a:r>
              <a:rPr lang="en-US" sz="1600" dirty="0" smtClean="0">
                <a:solidFill>
                  <a:schemeClr val="tx1">
                    <a:lumMod val="50000"/>
                    <a:lumOff val="50000"/>
                  </a:schemeClr>
                </a:solidFill>
                <a:cs typeface="Calibri" panose="020F0502020204030204" pitchFamily="34" charset="0"/>
              </a:rPr>
              <a:t>in-house. </a:t>
            </a:r>
            <a:endParaRPr lang="en-US" sz="1600" dirty="0">
              <a:solidFill>
                <a:schemeClr val="tx1">
                  <a:lumMod val="50000"/>
                  <a:lumOff val="50000"/>
                </a:schemeClr>
              </a:solidFill>
              <a:cs typeface="Calibri" panose="020F0502020204030204" pitchFamily="34" charset="0"/>
            </a:endParaRPr>
          </a:p>
        </p:txBody>
      </p:sp>
      <p:sp>
        <p:nvSpPr>
          <p:cNvPr id="8" name="Rectangle 7"/>
          <p:cNvSpPr/>
          <p:nvPr/>
        </p:nvSpPr>
        <p:spPr>
          <a:xfrm>
            <a:off x="2019088" y="1105595"/>
            <a:ext cx="4335221" cy="1138773"/>
          </a:xfrm>
          <a:prstGeom prst="rect">
            <a:avLst/>
          </a:prstGeom>
        </p:spPr>
        <p:txBody>
          <a:bodyPr wrap="square">
            <a:spAutoFit/>
          </a:bodyPr>
          <a:lstStyle/>
          <a:p>
            <a:pPr marL="357188" indent="-357188">
              <a:buClr>
                <a:schemeClr val="accent3"/>
              </a:buClr>
              <a:buSzPct val="150000"/>
              <a:buFont typeface="Wingdings" panose="05000000000000000000" pitchFamily="2" charset="2"/>
              <a:buChar char="§"/>
              <a:tabLst>
                <a:tab pos="357188" algn="l"/>
              </a:tabLst>
            </a:pPr>
            <a:r>
              <a:rPr lang="en-US" sz="2000" dirty="0" smtClean="0">
                <a:solidFill>
                  <a:schemeClr val="accent2">
                    <a:lumMod val="50000"/>
                  </a:schemeClr>
                </a:solidFill>
                <a:latin typeface="+mj-lt"/>
                <a:cs typeface="Calibri" panose="020F0502020204030204" pitchFamily="34" charset="0"/>
              </a:rPr>
              <a:t>Global And Local Markets</a:t>
            </a:r>
          </a:p>
          <a:p>
            <a:pPr>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a:solidFill>
                  <a:schemeClr val="tx1">
                    <a:lumMod val="50000"/>
                    <a:lumOff val="50000"/>
                  </a:schemeClr>
                </a:solidFill>
                <a:cs typeface="Calibri" panose="020F0502020204030204" pitchFamily="34" charset="0"/>
              </a:rPr>
              <a:t>E</a:t>
            </a:r>
            <a:r>
              <a:rPr lang="en-US" sz="1600" dirty="0" smtClean="0">
                <a:solidFill>
                  <a:schemeClr val="tx1">
                    <a:lumMod val="50000"/>
                    <a:lumOff val="50000"/>
                  </a:schemeClr>
                </a:solidFill>
                <a:cs typeface="Calibri" panose="020F0502020204030204" pitchFamily="34" charset="0"/>
              </a:rPr>
              <a:t>xpertise </a:t>
            </a:r>
            <a:r>
              <a:rPr lang="en-US" sz="1600" dirty="0">
                <a:solidFill>
                  <a:schemeClr val="tx1">
                    <a:lumMod val="50000"/>
                    <a:lumOff val="50000"/>
                  </a:schemeClr>
                </a:solidFill>
                <a:cs typeface="Calibri" panose="020F0502020204030204" pitchFamily="34" charset="0"/>
              </a:rPr>
              <a:t>in scaling app user bases </a:t>
            </a:r>
            <a:r>
              <a:rPr lang="en-US" sz="1600" dirty="0" smtClean="0">
                <a:solidFill>
                  <a:schemeClr val="tx1">
                    <a:lumMod val="50000"/>
                    <a:lumOff val="50000"/>
                  </a:schemeClr>
                </a:solidFill>
                <a:cs typeface="Calibri" panose="020F0502020204030204" pitchFamily="34" charset="0"/>
              </a:rPr>
              <a:t>	and developing </a:t>
            </a:r>
            <a:r>
              <a:rPr lang="en-US" sz="1600" dirty="0">
                <a:solidFill>
                  <a:schemeClr val="tx1">
                    <a:lumMod val="50000"/>
                    <a:lumOff val="50000"/>
                  </a:schemeClr>
                </a:solidFill>
                <a:cs typeface="Calibri" panose="020F0502020204030204" pitchFamily="34" charset="0"/>
              </a:rPr>
              <a:t>growth </a:t>
            </a:r>
            <a:r>
              <a:rPr lang="en-US" sz="1600" dirty="0" smtClean="0">
                <a:solidFill>
                  <a:schemeClr val="tx1">
                    <a:lumMod val="50000"/>
                    <a:lumOff val="50000"/>
                  </a:schemeClr>
                </a:solidFill>
                <a:cs typeface="Calibri" panose="020F0502020204030204" pitchFamily="34" charset="0"/>
              </a:rPr>
              <a:t>strategies. </a:t>
            </a:r>
            <a:endParaRPr lang="en-US" sz="1600" dirty="0">
              <a:solidFill>
                <a:schemeClr val="tx1">
                  <a:lumMod val="50000"/>
                  <a:lumOff val="50000"/>
                </a:schemeClr>
              </a:solidFill>
              <a:cs typeface="Calibri" panose="020F0502020204030204" pitchFamily="34" charset="0"/>
            </a:endParaRPr>
          </a:p>
        </p:txBody>
      </p:sp>
      <p:sp>
        <p:nvSpPr>
          <p:cNvPr id="3" name="Rectangle 2"/>
          <p:cNvSpPr/>
          <p:nvPr/>
        </p:nvSpPr>
        <p:spPr>
          <a:xfrm>
            <a:off x="2019088" y="2594675"/>
            <a:ext cx="5189463" cy="1661993"/>
          </a:xfrm>
          <a:prstGeom prst="rect">
            <a:avLst/>
          </a:prstGeom>
        </p:spPr>
        <p:txBody>
          <a:bodyPr wrap="square">
            <a:spAutoFit/>
          </a:bodyPr>
          <a:lstStyle/>
          <a:p>
            <a:pPr marL="357188" indent="-342900">
              <a:lnSpc>
                <a:spcPct val="150000"/>
              </a:lnSpc>
              <a:buClr>
                <a:schemeClr val="accent3"/>
              </a:buClr>
              <a:buSzPct val="150000"/>
              <a:buFont typeface="Wingdings" panose="05000000000000000000" pitchFamily="2" charset="2"/>
              <a:buChar char="§"/>
              <a:tabLst>
                <a:tab pos="357188" algn="l"/>
              </a:tabLst>
            </a:pPr>
            <a:r>
              <a:rPr lang="en-US" sz="2000" b="1" dirty="0">
                <a:solidFill>
                  <a:schemeClr val="accent2">
                    <a:lumMod val="50000"/>
                  </a:schemeClr>
                </a:solidFill>
                <a:latin typeface="+mj-lt"/>
                <a:cs typeface="Calibri" panose="020F0502020204030204" pitchFamily="34" charset="0"/>
              </a:rPr>
              <a:t>Internal Innovation Lab</a:t>
            </a:r>
          </a:p>
          <a:p>
            <a:pPr marL="357188" indent="-342900">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producing </a:t>
            </a:r>
            <a:r>
              <a:rPr lang="en-US" sz="1600" dirty="0">
                <a:solidFill>
                  <a:schemeClr val="tx1">
                    <a:lumMod val="50000"/>
                    <a:lumOff val="50000"/>
                  </a:schemeClr>
                </a:solidFill>
                <a:cs typeface="Calibri" panose="020F0502020204030204" pitchFamily="34" charset="0"/>
              </a:rPr>
              <a:t>in-house software solutions for advanced acquisition campaign management and data </a:t>
            </a:r>
            <a:r>
              <a:rPr lang="en-US" sz="1600" dirty="0" smtClean="0">
                <a:solidFill>
                  <a:schemeClr val="tx1">
                    <a:lumMod val="50000"/>
                    <a:lumOff val="50000"/>
                  </a:schemeClr>
                </a:solidFill>
                <a:cs typeface="Calibri" panose="020F0502020204030204" pitchFamily="34" charset="0"/>
              </a:rPr>
              <a:t>analysis. </a:t>
            </a:r>
            <a:endParaRPr lang="en-US" sz="1600" dirty="0">
              <a:solidFill>
                <a:schemeClr val="tx1">
                  <a:lumMod val="50000"/>
                  <a:lumOff val="50000"/>
                </a:schemeClr>
              </a:solidFill>
              <a:cs typeface="Calibri" panose="020F0502020204030204" pitchFamily="34" charset="0"/>
            </a:endParaRPr>
          </a:p>
        </p:txBody>
      </p:sp>
      <p:sp>
        <p:nvSpPr>
          <p:cNvPr id="6" name="Title 1"/>
          <p:cNvSpPr>
            <a:spLocks noGrp="1"/>
          </p:cNvSpPr>
          <p:nvPr>
            <p:ph type="title"/>
          </p:nvPr>
        </p:nvSpPr>
        <p:spPr>
          <a:xfrm rot="16200000">
            <a:off x="-427417" y="1736296"/>
            <a:ext cx="3039327" cy="663575"/>
          </a:xfrm>
          <a:solidFill>
            <a:schemeClr val="bg2"/>
          </a:solidFill>
        </p:spPr>
        <p:txBody>
          <a:bodyPr/>
          <a:lstStyle/>
          <a:p>
            <a:r>
              <a:rPr lang="en-US" b="1" dirty="0" smtClean="0">
                <a:solidFill>
                  <a:schemeClr val="bg1">
                    <a:lumMod val="85000"/>
                  </a:schemeClr>
                </a:solidFill>
                <a:latin typeface="Montserrat Black" panose="00000A00000000000000" pitchFamily="50" charset="0"/>
              </a:rPr>
              <a:t>About Us</a:t>
            </a:r>
            <a:endParaRPr lang="en-US" b="1" dirty="0">
              <a:solidFill>
                <a:schemeClr val="bg1">
                  <a:lumMod val="85000"/>
                </a:schemeClr>
              </a:solidFill>
              <a:latin typeface="Montserrat Black" panose="00000A00000000000000" pitchFamily="50"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7</a:t>
            </a:fld>
            <a:endParaRPr lang="en-US" dirty="0"/>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537938" y="0"/>
            <a:ext cx="46540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2"/>
          <a:srcRect l="20838"/>
          <a:stretch/>
        </p:blipFill>
        <p:spPr>
          <a:xfrm>
            <a:off x="7549661" y="0"/>
            <a:ext cx="4642339" cy="6858000"/>
          </a:xfrm>
          <a:prstGeom prst="rect">
            <a:avLst/>
          </a:prstGeom>
          <a:solidFill>
            <a:schemeClr val="accent2"/>
          </a:solidFill>
        </p:spPr>
      </p:pic>
    </p:spTree>
    <p:extLst>
      <p:ext uri="{BB962C8B-B14F-4D97-AF65-F5344CB8AC3E}">
        <p14:creationId xmlns:p14="http://schemas.microsoft.com/office/powerpoint/2010/main" val="3857535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38295"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7" name="Rectangle 6"/>
          <p:cNvSpPr/>
          <p:nvPr/>
        </p:nvSpPr>
        <p:spPr>
          <a:xfrm>
            <a:off x="2522049"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8" name="Title 1"/>
          <p:cNvSpPr>
            <a:spLocks noGrp="1"/>
          </p:cNvSpPr>
          <p:nvPr>
            <p:ph type="title"/>
          </p:nvPr>
        </p:nvSpPr>
        <p:spPr>
          <a:xfrm rot="16200000">
            <a:off x="-629345" y="1542203"/>
            <a:ext cx="3443182"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Research</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497156"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13" name="Rectangle 12"/>
          <p:cNvSpPr/>
          <p:nvPr/>
        </p:nvSpPr>
        <p:spPr>
          <a:xfrm>
            <a:off x="7480910"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8</a:t>
            </a:fld>
            <a:endParaRPr lang="en-US" dirty="0"/>
          </a:p>
        </p:txBody>
      </p:sp>
    </p:spTree>
    <p:extLst>
      <p:ext uri="{BB962C8B-B14F-4D97-AF65-F5344CB8AC3E}">
        <p14:creationId xmlns:p14="http://schemas.microsoft.com/office/powerpoint/2010/main" val="3337296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788" r="8312"/>
          <a:stretch/>
        </p:blipFill>
        <p:spPr>
          <a:xfrm>
            <a:off x="2098431" y="0"/>
            <a:ext cx="10093568" cy="6845498"/>
          </a:xfrm>
          <a:prstGeom prst="rect">
            <a:avLst/>
          </a:prstGeom>
        </p:spPr>
      </p:pic>
      <p:sp>
        <p:nvSpPr>
          <p:cNvPr id="6" name="Rectangle 5"/>
          <p:cNvSpPr/>
          <p:nvPr/>
        </p:nvSpPr>
        <p:spPr>
          <a:xfrm>
            <a:off x="3300046" y="2192215"/>
            <a:ext cx="7690339" cy="24266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4" name="Content Placeholder 2"/>
          <p:cNvSpPr txBox="1">
            <a:spLocks/>
          </p:cNvSpPr>
          <p:nvPr/>
        </p:nvSpPr>
        <p:spPr>
          <a:xfrm>
            <a:off x="3733970" y="3007556"/>
            <a:ext cx="6822490" cy="12048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 sz="3200" dirty="0" smtClean="0">
                <a:solidFill>
                  <a:schemeClr val="accent2"/>
                </a:solidFill>
                <a:latin typeface="+mj-lt"/>
                <a:ea typeface="Open Sans" panose="020B0606030504020204" pitchFamily="34" charset="0"/>
                <a:cs typeface="Open Sans" panose="020B0606030504020204" pitchFamily="34" charset="0"/>
              </a:rPr>
              <a:t>A powerful story is the heart </a:t>
            </a:r>
            <a:r>
              <a:rPr lang="en-US" sz="3200" dirty="0" smtClean="0">
                <a:solidFill>
                  <a:schemeClr val="accent2"/>
                </a:solidFill>
                <a:latin typeface="+mj-lt"/>
                <a:ea typeface="Open Sans" panose="020B0606030504020204" pitchFamily="34" charset="0"/>
                <a:cs typeface="Open Sans" panose="020B0606030504020204" pitchFamily="34" charset="0"/>
              </a:rPr>
              <a:t/>
            </a:r>
            <a:br>
              <a:rPr lang="en-US" sz="3200" dirty="0" smtClean="0">
                <a:solidFill>
                  <a:schemeClr val="accent2"/>
                </a:solidFill>
                <a:latin typeface="+mj-lt"/>
                <a:ea typeface="Open Sans" panose="020B0606030504020204" pitchFamily="34" charset="0"/>
                <a:cs typeface="Open Sans" panose="020B0606030504020204" pitchFamily="34" charset="0"/>
              </a:rPr>
            </a:br>
            <a:r>
              <a:rPr lang="en" sz="3200" dirty="0" smtClean="0">
                <a:solidFill>
                  <a:schemeClr val="accent2"/>
                </a:solidFill>
                <a:latin typeface="+mj-lt"/>
                <a:ea typeface="Open Sans" panose="020B0606030504020204" pitchFamily="34" charset="0"/>
                <a:cs typeface="Open Sans" panose="020B0606030504020204" pitchFamily="34" charset="0"/>
              </a:rPr>
              <a:t>of your marketing plan.</a:t>
            </a: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Content Placeholder 2"/>
          <p:cNvSpPr>
            <a:spLocks noGrp="1"/>
          </p:cNvSpPr>
          <p:nvPr>
            <p:ph idx="1"/>
          </p:nvPr>
        </p:nvSpPr>
        <p:spPr>
          <a:xfrm>
            <a:off x="3733970" y="2567424"/>
            <a:ext cx="1937362" cy="440132"/>
          </a:xfrm>
        </p:spPr>
        <p:txBody>
          <a:bodyPr>
            <a:normAutofit/>
          </a:bodyPr>
          <a:lstStyle/>
          <a:p>
            <a:pPr lvl="0">
              <a:spcBef>
                <a:spcPts val="0"/>
              </a:spcBef>
            </a:pPr>
            <a:r>
              <a:rPr lang="en-US" b="1" dirty="0" smtClean="0">
                <a:solidFill>
                  <a:schemeClr val="accent3"/>
                </a:solidFill>
              </a:rPr>
              <a:t>WE BELIEVE</a:t>
            </a:r>
            <a:endParaRPr lang="en" b="1" dirty="0" smtClean="0">
              <a:solidFill>
                <a:schemeClr val="accent3"/>
              </a:solidFill>
            </a:endParaRPr>
          </a:p>
        </p:txBody>
      </p:sp>
      <p:sp>
        <p:nvSpPr>
          <p:cNvPr id="9" name="Rectangle 8"/>
          <p:cNvSpPr/>
          <p:nvPr/>
        </p:nvSpPr>
        <p:spPr>
          <a:xfrm>
            <a:off x="3300046" y="2192215"/>
            <a:ext cx="7690339" cy="2426677"/>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9</a:t>
            </a:fld>
            <a:endParaRPr lang="en-US" dirty="0"/>
          </a:p>
        </p:txBody>
      </p:sp>
    </p:spTree>
    <p:extLst>
      <p:ext uri="{BB962C8B-B14F-4D97-AF65-F5344CB8AC3E}">
        <p14:creationId xmlns:p14="http://schemas.microsoft.com/office/powerpoint/2010/main" val="247590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30">
      <a:dk1>
        <a:sysClr val="windowText" lastClr="000000"/>
      </a:dk1>
      <a:lt1>
        <a:sysClr val="window" lastClr="FFFFFF"/>
      </a:lt1>
      <a:dk2>
        <a:srgbClr val="335B74"/>
      </a:dk2>
      <a:lt2>
        <a:srgbClr val="F3F6F7"/>
      </a:lt2>
      <a:accent1>
        <a:srgbClr val="996600"/>
      </a:accent1>
      <a:accent2>
        <a:srgbClr val="CC9900"/>
      </a:accent2>
      <a:accent3>
        <a:srgbClr val="996600"/>
      </a:accent3>
      <a:accent4>
        <a:srgbClr val="996633"/>
      </a:accent4>
      <a:accent5>
        <a:srgbClr val="FF9900"/>
      </a:accent5>
      <a:accent6>
        <a:srgbClr val="855001"/>
      </a:accent6>
      <a:hlink>
        <a:srgbClr val="593500"/>
      </a:hlink>
      <a:folHlink>
        <a:srgbClr val="B26B02"/>
      </a:folHlink>
    </a:clrScheme>
    <a:fontScheme name="Custom 8">
      <a:majorFont>
        <a:latin typeface="Montserrat Black"/>
        <a:ea typeface=""/>
        <a:cs typeface=""/>
      </a:majorFont>
      <a:minorFont>
        <a:latin typeface="Work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3380</TotalTime>
  <Words>2424</Words>
  <Application>Microsoft Office PowerPoint</Application>
  <PresentationFormat>Widescreen</PresentationFormat>
  <Paragraphs>509</Paragraphs>
  <Slides>62</Slides>
  <Notes>14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62</vt:i4>
      </vt:variant>
    </vt:vector>
  </HeadingPairs>
  <TitlesOfParts>
    <vt:vector size="79" baseType="lpstr">
      <vt:lpstr>Arial</vt:lpstr>
      <vt:lpstr>Calibri</vt:lpstr>
      <vt:lpstr>Calibri Light</vt:lpstr>
      <vt:lpstr>FontAwesome</vt:lpstr>
      <vt:lpstr>Montserrat Black</vt:lpstr>
      <vt:lpstr>Open Sans</vt:lpstr>
      <vt:lpstr>Open Sans Light</vt:lpstr>
      <vt:lpstr>Open Sans Semibold</vt:lpstr>
      <vt:lpstr>Roboto</vt:lpstr>
      <vt:lpstr>Roboto Black</vt:lpstr>
      <vt:lpstr>Roboto Light</vt:lpstr>
      <vt:lpstr>Roboto Medium</vt:lpstr>
      <vt:lpstr>Roboto Thin</vt:lpstr>
      <vt:lpstr>Times New Roman</vt:lpstr>
      <vt:lpstr>Wingdings</vt:lpstr>
      <vt:lpstr>Work Sans</vt:lpstr>
      <vt:lpstr>Office Theme</vt:lpstr>
      <vt:lpstr>PowerPoint Presentation</vt:lpstr>
      <vt:lpstr>PowerPoint Presentation</vt:lpstr>
      <vt:lpstr>PowerPoint Presentation</vt:lpstr>
      <vt:lpstr>PowerPoint Presentation</vt:lpstr>
      <vt:lpstr>Content</vt:lpstr>
      <vt:lpstr>About Us</vt:lpstr>
      <vt:lpstr>About Us</vt:lpstr>
      <vt:lpstr>Research</vt:lpstr>
      <vt:lpstr>Philosophy</vt:lpstr>
      <vt:lpstr>Philosophy</vt:lpstr>
      <vt:lpstr>Approach</vt:lpstr>
      <vt:lpstr>Approach</vt:lpstr>
      <vt:lpstr>Values</vt:lpstr>
      <vt:lpstr>Awesome Team</vt:lpstr>
      <vt:lpstr>Awesome Team</vt:lpstr>
      <vt:lpstr>Deliverables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we do</vt:lpstr>
      <vt:lpstr>What we do</vt:lpstr>
      <vt:lpstr>PowerPoint Presentation</vt:lpstr>
      <vt:lpstr>PowerPoint Presentation</vt:lpstr>
      <vt:lpstr>PowerPoint Presentation</vt:lpstr>
      <vt:lpstr>Our professionals will provide you with an all-encompassing marketing strategy based on the mobile app ecosystem, with focus at competitive landscape and audience profile.</vt:lpstr>
      <vt:lpstr>Our professionals will provide you with an all-encompassing marketing strategy based on the mobile app ecosystem, with focus at competitive landscape and audience profile.</vt:lpstr>
      <vt:lpstr>Analytics</vt:lpstr>
      <vt:lpstr>PowerPoint Presentation</vt:lpstr>
      <vt:lpstr>Draw an outline of your user engagement funel and study your behavioral data to identify the list of existing engagement constraints. </vt:lpstr>
      <vt:lpstr>Boost your product recognition with outreach through high profile media that cater to your target audiences. We will engage users with reviews from trusted sources, relevant forum discussions and social media campaigns. </vt:lpstr>
      <vt:lpstr>PowerPoint Presentation</vt:lpstr>
      <vt:lpstr>Who we served</vt:lpstr>
      <vt:lpstr>PowerPoint Presentation</vt:lpstr>
      <vt:lpstr>PowerPoint Presentation</vt:lpstr>
      <vt:lpstr>PowerPoint Presentation</vt:lpstr>
      <vt:lpstr>PowerPoint Presentation</vt:lpstr>
      <vt:lpstr>PowerPoint Presentation</vt:lpstr>
      <vt:lpstr>Double3</vt:lpstr>
      <vt:lpstr>Saaw Tech</vt:lpstr>
      <vt:lpstr>Our Industry Recognition</vt:lpstr>
      <vt:lpstr>PowerPoint Presentation</vt:lpstr>
      <vt:lpstr>Case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Talk with us! </vt:lpstr>
      <vt:lpstr>ThankYou..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282</cp:revision>
  <dcterms:created xsi:type="dcterms:W3CDTF">2017-10-23T03:40:46Z</dcterms:created>
  <dcterms:modified xsi:type="dcterms:W3CDTF">2018-02-05T09:31:05Z</dcterms:modified>
</cp:coreProperties>
</file>