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4"/>
  </p:notesMasterIdLst>
  <p:sldIdLst>
    <p:sldId id="331" r:id="rId2"/>
    <p:sldId id="257" r:id="rId3"/>
    <p:sldId id="332" r:id="rId4"/>
    <p:sldId id="323" r:id="rId5"/>
    <p:sldId id="258" r:id="rId6"/>
    <p:sldId id="304" r:id="rId7"/>
    <p:sldId id="259" r:id="rId8"/>
    <p:sldId id="301" r:id="rId9"/>
    <p:sldId id="261" r:id="rId10"/>
    <p:sldId id="262" r:id="rId11"/>
    <p:sldId id="263" r:id="rId12"/>
    <p:sldId id="299" r:id="rId13"/>
    <p:sldId id="322" r:id="rId14"/>
    <p:sldId id="318" r:id="rId15"/>
    <p:sldId id="319" r:id="rId16"/>
    <p:sldId id="329" r:id="rId17"/>
    <p:sldId id="320" r:id="rId18"/>
    <p:sldId id="321" r:id="rId19"/>
    <p:sldId id="264" r:id="rId20"/>
    <p:sldId id="265" r:id="rId21"/>
    <p:sldId id="308" r:id="rId22"/>
    <p:sldId id="266" r:id="rId23"/>
    <p:sldId id="311" r:id="rId24"/>
    <p:sldId id="312" r:id="rId25"/>
    <p:sldId id="313" r:id="rId26"/>
    <p:sldId id="315" r:id="rId27"/>
    <p:sldId id="314" r:id="rId28"/>
    <p:sldId id="328" r:id="rId29"/>
    <p:sldId id="267" r:id="rId30"/>
    <p:sldId id="316" r:id="rId31"/>
    <p:sldId id="268" r:id="rId32"/>
    <p:sldId id="269" r:id="rId33"/>
    <p:sldId id="270" r:id="rId34"/>
    <p:sldId id="271" r:id="rId35"/>
    <p:sldId id="306" r:id="rId36"/>
    <p:sldId id="317" r:id="rId37"/>
    <p:sldId id="273" r:id="rId38"/>
    <p:sldId id="307" r:id="rId39"/>
    <p:sldId id="290" r:id="rId40"/>
    <p:sldId id="276" r:id="rId41"/>
    <p:sldId id="277" r:id="rId42"/>
    <p:sldId id="279" r:id="rId43"/>
    <p:sldId id="280" r:id="rId44"/>
    <p:sldId id="302" r:id="rId45"/>
    <p:sldId id="284" r:id="rId46"/>
    <p:sldId id="281" r:id="rId47"/>
    <p:sldId id="309" r:id="rId48"/>
    <p:sldId id="291" r:id="rId49"/>
    <p:sldId id="282" r:id="rId50"/>
    <p:sldId id="305" r:id="rId51"/>
    <p:sldId id="283" r:id="rId52"/>
    <p:sldId id="296" r:id="rId53"/>
    <p:sldId id="310" r:id="rId54"/>
    <p:sldId id="297" r:id="rId55"/>
    <p:sldId id="324" r:id="rId56"/>
    <p:sldId id="325" r:id="rId57"/>
    <p:sldId id="326" r:id="rId58"/>
    <p:sldId id="327" r:id="rId59"/>
    <p:sldId id="287" r:id="rId60"/>
    <p:sldId id="294" r:id="rId61"/>
    <p:sldId id="288" r:id="rId62"/>
    <p:sldId id="330" r:id="rId6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7219" userDrawn="1">
          <p15:clr>
            <a:srgbClr val="A4A3A4"/>
          </p15:clr>
        </p15:guide>
        <p15:guide id="3" pos="1323" userDrawn="1">
          <p15:clr>
            <a:srgbClr val="A4A3A4"/>
          </p15:clr>
        </p15:guide>
        <p15:guide id="4" orient="horz" pos="527" userDrawn="1">
          <p15:clr>
            <a:srgbClr val="A4A3A4"/>
          </p15:clr>
        </p15:guide>
        <p15:guide id="6" orient="horz" pos="3748" userDrawn="1">
          <p15:clr>
            <a:srgbClr val="A4A3A4"/>
          </p15:clr>
        </p15:guide>
        <p15:guide id="11" pos="68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1"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385C"/>
    <a:srgbClr val="29AB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87" autoAdjust="0"/>
    <p:restoredTop sz="94660"/>
  </p:normalViewPr>
  <p:slideViewPr>
    <p:cSldViewPr snapToGrid="0" showGuides="1">
      <p:cViewPr varScale="1">
        <p:scale>
          <a:sx n="107" d="100"/>
          <a:sy n="107" d="100"/>
        </p:scale>
        <p:origin x="132" y="156"/>
      </p:cViewPr>
      <p:guideLst>
        <p:guide pos="7219"/>
        <p:guide pos="1323"/>
        <p:guide orient="horz" pos="527"/>
        <p:guide orient="horz" pos="3748"/>
        <p:guide pos="688"/>
      </p:guideLst>
    </p:cSldViewPr>
  </p:slideViewPr>
  <p:notesTextViewPr>
    <p:cViewPr>
      <p:scale>
        <a:sx n="1" d="1"/>
        <a:sy n="1" d="1"/>
      </p:scale>
      <p:origin x="0" y="0"/>
    </p:cViewPr>
  </p:notesTextViewPr>
  <p:sorterViewPr>
    <p:cViewPr varScale="1">
      <p:scale>
        <a:sx n="1" d="1"/>
        <a:sy n="1" d="1"/>
      </p:scale>
      <p:origin x="0" y="0"/>
    </p:cViewPr>
  </p:sorterViewPr>
  <p:notesViewPr>
    <p:cSldViewPr snapToGrid="0" showGuides="1">
      <p:cViewPr varScale="1">
        <p:scale>
          <a:sx n="85" d="100"/>
          <a:sy n="85" d="100"/>
        </p:scale>
        <p:origin x="1338"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03E8F6D-D9BE-4D78-9D52-43D326FCC88E}" type="datetimeFigureOut">
              <a:rPr lang="en-US" smtClean="0"/>
              <a:t>2/5/2018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A9D546B-2E12-4C7B-84A7-470EB32C38AA}" type="slidenum">
              <a:rPr lang="en-US" smtClean="0"/>
              <a:t>‹#›</a:t>
            </a:fld>
            <a:endParaRPr lang="en-US"/>
          </a:p>
        </p:txBody>
      </p:sp>
    </p:spTree>
    <p:extLst>
      <p:ext uri="{BB962C8B-B14F-4D97-AF65-F5344CB8AC3E}">
        <p14:creationId xmlns:p14="http://schemas.microsoft.com/office/powerpoint/2010/main" val="9914534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1</a:t>
            </a:fld>
            <a:endParaRPr lang="en-US"/>
          </a:p>
        </p:txBody>
      </p:sp>
    </p:spTree>
    <p:extLst>
      <p:ext uri="{BB962C8B-B14F-4D97-AF65-F5344CB8AC3E}">
        <p14:creationId xmlns:p14="http://schemas.microsoft.com/office/powerpoint/2010/main" val="34714288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30</a:t>
            </a:fld>
            <a:endParaRPr lang="en-US"/>
          </a:p>
        </p:txBody>
      </p:sp>
    </p:spTree>
    <p:extLst>
      <p:ext uri="{BB962C8B-B14F-4D97-AF65-F5344CB8AC3E}">
        <p14:creationId xmlns:p14="http://schemas.microsoft.com/office/powerpoint/2010/main" val="29761587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79726D-9704-124A-A9BC-EC03E23E270E}" type="slidenum">
              <a:rPr lang="en-US" smtClean="0"/>
              <a:t>56</a:t>
            </a:fld>
            <a:endParaRPr lang="en-US"/>
          </a:p>
        </p:txBody>
      </p:sp>
    </p:spTree>
    <p:extLst>
      <p:ext uri="{BB962C8B-B14F-4D97-AF65-F5344CB8AC3E}">
        <p14:creationId xmlns:p14="http://schemas.microsoft.com/office/powerpoint/2010/main" val="31642816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57</a:t>
            </a:fld>
            <a:endParaRPr lang="en-US"/>
          </a:p>
        </p:txBody>
      </p:sp>
    </p:spTree>
    <p:extLst>
      <p:ext uri="{BB962C8B-B14F-4D97-AF65-F5344CB8AC3E}">
        <p14:creationId xmlns:p14="http://schemas.microsoft.com/office/powerpoint/2010/main" val="31091221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41C09D-E580-5849-ACB5-1F8F0B8C00D2}" type="slidenum">
              <a:rPr lang="en-US" smtClean="0"/>
              <a:t>60</a:t>
            </a:fld>
            <a:endParaRPr lang="en-US"/>
          </a:p>
        </p:txBody>
      </p:sp>
    </p:spTree>
    <p:extLst>
      <p:ext uri="{BB962C8B-B14F-4D97-AF65-F5344CB8AC3E}">
        <p14:creationId xmlns:p14="http://schemas.microsoft.com/office/powerpoint/2010/main" val="12866103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41C09D-E580-5849-ACB5-1F8F0B8C00D2}" type="slidenum">
              <a:rPr lang="en-US" smtClean="0"/>
              <a:t>61</a:t>
            </a:fld>
            <a:endParaRPr lang="en-US"/>
          </a:p>
        </p:txBody>
      </p:sp>
    </p:spTree>
    <p:extLst>
      <p:ext uri="{BB962C8B-B14F-4D97-AF65-F5344CB8AC3E}">
        <p14:creationId xmlns:p14="http://schemas.microsoft.com/office/powerpoint/2010/main" val="32405377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41C09D-E580-5849-ACB5-1F8F0B8C00D2}" type="slidenum">
              <a:rPr lang="en-US" smtClean="0"/>
              <a:t>2</a:t>
            </a:fld>
            <a:endParaRPr lang="en-US"/>
          </a:p>
        </p:txBody>
      </p:sp>
    </p:spTree>
    <p:extLst>
      <p:ext uri="{BB962C8B-B14F-4D97-AF65-F5344CB8AC3E}">
        <p14:creationId xmlns:p14="http://schemas.microsoft.com/office/powerpoint/2010/main" val="20038118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41C09D-E580-5849-ACB5-1F8F0B8C00D2}" type="slidenum">
              <a:rPr lang="en-US" smtClean="0"/>
              <a:t>3</a:t>
            </a:fld>
            <a:endParaRPr lang="en-US"/>
          </a:p>
        </p:txBody>
      </p:sp>
    </p:spTree>
    <p:extLst>
      <p:ext uri="{BB962C8B-B14F-4D97-AF65-F5344CB8AC3E}">
        <p14:creationId xmlns:p14="http://schemas.microsoft.com/office/powerpoint/2010/main" val="30060796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4</a:t>
            </a:fld>
            <a:endParaRPr lang="en-US"/>
          </a:p>
        </p:txBody>
      </p:sp>
    </p:spTree>
    <p:extLst>
      <p:ext uri="{BB962C8B-B14F-4D97-AF65-F5344CB8AC3E}">
        <p14:creationId xmlns:p14="http://schemas.microsoft.com/office/powerpoint/2010/main" val="20876582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5</a:t>
            </a:fld>
            <a:endParaRPr lang="en-US"/>
          </a:p>
        </p:txBody>
      </p:sp>
    </p:spTree>
    <p:extLst>
      <p:ext uri="{BB962C8B-B14F-4D97-AF65-F5344CB8AC3E}">
        <p14:creationId xmlns:p14="http://schemas.microsoft.com/office/powerpoint/2010/main" val="42604614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11</a:t>
            </a:fld>
            <a:endParaRPr lang="en-US"/>
          </a:p>
        </p:txBody>
      </p:sp>
    </p:spTree>
    <p:extLst>
      <p:ext uri="{BB962C8B-B14F-4D97-AF65-F5344CB8AC3E}">
        <p14:creationId xmlns:p14="http://schemas.microsoft.com/office/powerpoint/2010/main" val="37031209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23</a:t>
            </a:fld>
            <a:endParaRPr lang="en-US"/>
          </a:p>
        </p:txBody>
      </p:sp>
    </p:spTree>
    <p:extLst>
      <p:ext uri="{BB962C8B-B14F-4D97-AF65-F5344CB8AC3E}">
        <p14:creationId xmlns:p14="http://schemas.microsoft.com/office/powerpoint/2010/main" val="6143522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79726D-9704-124A-A9BC-EC03E23E270E}" type="slidenum">
              <a:rPr lang="en-US" smtClean="0"/>
              <a:t>28</a:t>
            </a:fld>
            <a:endParaRPr lang="en-US"/>
          </a:p>
        </p:txBody>
      </p:sp>
    </p:spTree>
    <p:extLst>
      <p:ext uri="{BB962C8B-B14F-4D97-AF65-F5344CB8AC3E}">
        <p14:creationId xmlns:p14="http://schemas.microsoft.com/office/powerpoint/2010/main" val="23224070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29</a:t>
            </a:fld>
            <a:endParaRPr lang="en-US"/>
          </a:p>
        </p:txBody>
      </p:sp>
    </p:spTree>
    <p:extLst>
      <p:ext uri="{BB962C8B-B14F-4D97-AF65-F5344CB8AC3E}">
        <p14:creationId xmlns:p14="http://schemas.microsoft.com/office/powerpoint/2010/main" val="40008441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01283CFB-D225-4276-B2EC-13F4152E781D}" type="datetime1">
              <a:rPr lang="en-US" smtClean="0"/>
              <a:t>2/5/2018</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Tree>
    <p:extLst>
      <p:ext uri="{BB962C8B-B14F-4D97-AF65-F5344CB8AC3E}">
        <p14:creationId xmlns:p14="http://schemas.microsoft.com/office/powerpoint/2010/main" val="272406076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575C0C59-119F-4628-AAD6-FA1CD1C18A99}" type="datetime1">
              <a:rPr lang="en-US" smtClean="0"/>
              <a:t>2/5/2018</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22316874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5A27A3CE-98B9-4658-89F4-75C621C33769}" type="datetime1">
              <a:rPr lang="en-US" smtClean="0"/>
              <a:t>2/5/2018</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F4ACB41-94E5-4629-9639-BBC7D22E3BC4}" type="slidenum">
              <a:rPr lang="en-US" smtClean="0"/>
              <a:t>‹#›</a:t>
            </a:fld>
            <a:endParaRPr lang="en-US"/>
          </a:p>
        </p:txBody>
      </p:sp>
    </p:spTree>
    <p:extLst>
      <p:ext uri="{BB962C8B-B14F-4D97-AF65-F5344CB8AC3E}">
        <p14:creationId xmlns:p14="http://schemas.microsoft.com/office/powerpoint/2010/main" val="20964467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2"/>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838200" y="1887415"/>
            <a:ext cx="10515600" cy="3982165"/>
          </a:xfrm>
        </p:spPr>
        <p:txBody>
          <a:bodyPr/>
          <a:lstStyle>
            <a:lvl1pPr>
              <a:lnSpc>
                <a:spcPct val="100000"/>
              </a:lnSpc>
              <a:defRPr>
                <a:solidFill>
                  <a:srgbClr val="525556"/>
                </a:solidFill>
              </a:defRPr>
            </a:lvl1pPr>
            <a:lvl2pPr>
              <a:lnSpc>
                <a:spcPct val="100000"/>
              </a:lnSpc>
              <a:defRPr>
                <a:solidFill>
                  <a:srgbClr val="525556"/>
                </a:solidFill>
              </a:defRPr>
            </a:lvl2pPr>
            <a:lvl3pPr>
              <a:lnSpc>
                <a:spcPct val="100000"/>
              </a:lnSpc>
              <a:defRPr>
                <a:solidFill>
                  <a:srgbClr val="525556"/>
                </a:solidFill>
              </a:defRPr>
            </a:lvl3pPr>
            <a:lvl4pPr>
              <a:lnSpc>
                <a:spcPct val="100000"/>
              </a:lnSpc>
              <a:defRPr>
                <a:solidFill>
                  <a:srgbClr val="525556"/>
                </a:solidFill>
              </a:defRPr>
            </a:lvl4pPr>
            <a:lvl5pPr>
              <a:lnSpc>
                <a:spcPct val="100000"/>
              </a:lnSpc>
              <a:defRPr>
                <a:solidFill>
                  <a:srgbClr val="525556"/>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Slide Number Placeholder 5"/>
          <p:cNvSpPr>
            <a:spLocks noGrp="1"/>
          </p:cNvSpPr>
          <p:nvPr>
            <p:ph type="sldNum" sz="quarter" idx="12"/>
          </p:nvPr>
        </p:nvSpPr>
        <p:spPr>
          <a:xfrm>
            <a:off x="10023230" y="183296"/>
            <a:ext cx="1330569" cy="365125"/>
          </a:xfrm>
        </p:spPr>
        <p:txBody>
          <a:bodyPr/>
          <a:lstStyle/>
          <a:p>
            <a:fld id="{EF4ACB41-94E5-4629-9639-BBC7D22E3BC4}" type="slidenum">
              <a:rPr lang="en-US" smtClean="0"/>
              <a:t>‹#›</a:t>
            </a:fld>
            <a:endParaRPr lang="en-US"/>
          </a:p>
        </p:txBody>
      </p:sp>
    </p:spTree>
    <p:extLst>
      <p:ext uri="{BB962C8B-B14F-4D97-AF65-F5344CB8AC3E}">
        <p14:creationId xmlns:p14="http://schemas.microsoft.com/office/powerpoint/2010/main" val="18459950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4_Custom Layout">
    <p:spTree>
      <p:nvGrpSpPr>
        <p:cNvPr id="1" name=""/>
        <p:cNvGrpSpPr/>
        <p:nvPr/>
      </p:nvGrpSpPr>
      <p:grpSpPr>
        <a:xfrm>
          <a:off x="0" y="0"/>
          <a:ext cx="0" cy="0"/>
          <a:chOff x="0" y="0"/>
          <a:chExt cx="0" cy="0"/>
        </a:xfrm>
      </p:grpSpPr>
      <p:sp>
        <p:nvSpPr>
          <p:cNvPr id="6" name="Picture Placeholder 2"/>
          <p:cNvSpPr>
            <a:spLocks noGrp="1"/>
          </p:cNvSpPr>
          <p:nvPr>
            <p:ph type="pic" sz="quarter" idx="10"/>
          </p:nvPr>
        </p:nvSpPr>
        <p:spPr>
          <a:xfrm>
            <a:off x="11142" y="1"/>
            <a:ext cx="6096000" cy="6857999"/>
          </a:xfrm>
          <a:solidFill>
            <a:schemeClr val="accent2"/>
          </a:solidFill>
        </p:spPr>
        <p:txBody>
          <a:bodyPr anchor="ctr"/>
          <a:lstStyle>
            <a:lvl1pPr marL="0" indent="0" algn="ctr">
              <a:buNone/>
              <a:defRPr>
                <a:solidFill>
                  <a:schemeClr val="bg1"/>
                </a:solidFill>
              </a:defRPr>
            </a:lvl1pPr>
          </a:lstStyle>
          <a:p>
            <a:endParaRPr lang="en-US"/>
          </a:p>
        </p:txBody>
      </p:sp>
    </p:spTree>
    <p:extLst>
      <p:ext uri="{BB962C8B-B14F-4D97-AF65-F5344CB8AC3E}">
        <p14:creationId xmlns:p14="http://schemas.microsoft.com/office/powerpoint/2010/main" val="9244224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
        <p:nvSpPr>
          <p:cNvPr id="7" name="Picture Placeholder 5"/>
          <p:cNvSpPr>
            <a:spLocks noGrp="1"/>
          </p:cNvSpPr>
          <p:nvPr>
            <p:ph type="pic" sz="quarter" idx="10"/>
          </p:nvPr>
        </p:nvSpPr>
        <p:spPr>
          <a:xfrm>
            <a:off x="0" y="0"/>
            <a:ext cx="12192000" cy="4636913"/>
          </a:xfrm>
          <a:solidFill>
            <a:srgbClr val="FF9F1B"/>
          </a:solidFill>
        </p:spPr>
      </p:sp>
    </p:spTree>
    <p:extLst>
      <p:ext uri="{BB962C8B-B14F-4D97-AF65-F5344CB8AC3E}">
        <p14:creationId xmlns:p14="http://schemas.microsoft.com/office/powerpoint/2010/main" val="36869344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0_Custom Layout">
    <p:spTree>
      <p:nvGrpSpPr>
        <p:cNvPr id="1" name=""/>
        <p:cNvGrpSpPr/>
        <p:nvPr/>
      </p:nvGrpSpPr>
      <p:grpSpPr>
        <a:xfrm>
          <a:off x="0" y="0"/>
          <a:ext cx="0" cy="0"/>
          <a:chOff x="0" y="0"/>
          <a:chExt cx="0" cy="0"/>
        </a:xfrm>
      </p:grpSpPr>
      <p:sp>
        <p:nvSpPr>
          <p:cNvPr id="26" name="Picture Placeholder 25"/>
          <p:cNvSpPr>
            <a:spLocks noGrp="1"/>
          </p:cNvSpPr>
          <p:nvPr>
            <p:ph type="pic" sz="quarter" idx="10"/>
          </p:nvPr>
        </p:nvSpPr>
        <p:spPr>
          <a:xfrm>
            <a:off x="3855308" y="2146"/>
            <a:ext cx="4479925" cy="6858000"/>
          </a:xfrm>
          <a:solidFill>
            <a:schemeClr val="accent2"/>
          </a:solidFill>
        </p:spPr>
        <p:txBody>
          <a:bodyPr anchor="ctr"/>
          <a:lstStyle>
            <a:lvl1pPr marL="0" indent="0" algn="ctr">
              <a:buNone/>
              <a:defRPr>
                <a:solidFill>
                  <a:schemeClr val="bg1"/>
                </a:solidFill>
              </a:defRPr>
            </a:lvl1pPr>
          </a:lstStyle>
          <a:p>
            <a:endParaRPr lang="en-US"/>
          </a:p>
        </p:txBody>
      </p:sp>
      <p:sp>
        <p:nvSpPr>
          <p:cNvPr id="8" name="Date Placeholder 7"/>
          <p:cNvSpPr>
            <a:spLocks noGrp="1"/>
          </p:cNvSpPr>
          <p:nvPr>
            <p:ph type="dt" sz="half" idx="11"/>
          </p:nvPr>
        </p:nvSpPr>
        <p:spPr>
          <a:xfrm>
            <a:off x="838200" y="6356350"/>
            <a:ext cx="2743200" cy="365125"/>
          </a:xfrm>
          <a:prstGeom prst="rect">
            <a:avLst/>
          </a:prstGeom>
        </p:spPr>
        <p:txBody>
          <a:bodyPr/>
          <a:lstStyle/>
          <a:p>
            <a:fld id="{B2B1C74A-CDC9-44CB-B801-0DC29812D9AB}" type="datetime1">
              <a:rPr lang="en-US" smtClean="0"/>
              <a:t>2/5/2018</a:t>
            </a:fld>
            <a:endParaRPr lang="en-US"/>
          </a:p>
        </p:txBody>
      </p:sp>
      <p:sp>
        <p:nvSpPr>
          <p:cNvPr id="9" name="Footer Placeholder 8"/>
          <p:cNvSpPr>
            <a:spLocks noGrp="1"/>
          </p:cNvSpPr>
          <p:nvPr>
            <p:ph type="ftr" sz="quarter" idx="12"/>
          </p:nvPr>
        </p:nvSpPr>
        <p:spPr>
          <a:xfrm>
            <a:off x="4038600" y="6356350"/>
            <a:ext cx="4114800" cy="365125"/>
          </a:xfrm>
          <a:prstGeom prst="rect">
            <a:avLst/>
          </a:prstGeom>
        </p:spPr>
        <p:txBody>
          <a:bodyPr/>
          <a:lstStyle/>
          <a:p>
            <a:endParaRPr lang="en-US"/>
          </a:p>
        </p:txBody>
      </p:sp>
      <p:sp>
        <p:nvSpPr>
          <p:cNvPr id="10" name="Slide Number Placeholder 9"/>
          <p:cNvSpPr>
            <a:spLocks noGrp="1"/>
          </p:cNvSpPr>
          <p:nvPr>
            <p:ph type="sldNum" sz="quarter" idx="13"/>
          </p:nvPr>
        </p:nvSpPr>
        <p:spPr/>
        <p:txBody>
          <a:bodyPr/>
          <a:lstStyle/>
          <a:p>
            <a:fld id="{EF4ACB41-94E5-4629-9639-BBC7D22E3BC4}" type="slidenum">
              <a:rPr lang="en-US" smtClean="0"/>
              <a:pPr/>
              <a:t>‹#›</a:t>
            </a:fld>
            <a:endParaRPr lang="en-US" dirty="0"/>
          </a:p>
        </p:txBody>
      </p:sp>
    </p:spTree>
    <p:extLst>
      <p:ext uri="{BB962C8B-B14F-4D97-AF65-F5344CB8AC3E}">
        <p14:creationId xmlns:p14="http://schemas.microsoft.com/office/powerpoint/2010/main" val="22824739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3_Custom Layout">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4368800" y="0"/>
            <a:ext cx="7823200" cy="6858000"/>
          </a:xfrm>
          <a:solidFill>
            <a:schemeClr val="bg1"/>
          </a:solidFill>
        </p:spPr>
        <p:txBody>
          <a:bodyPr anchor="ctr">
            <a:normAutofit/>
          </a:bodyPr>
          <a:lstStyle>
            <a:lvl1pPr marL="0" indent="0" algn="ctr">
              <a:buNone/>
              <a:defRPr sz="2000">
                <a:solidFill>
                  <a:schemeClr val="bg2">
                    <a:lumMod val="90000"/>
                  </a:schemeClr>
                </a:solidFill>
              </a:defRPr>
            </a:lvl1pPr>
          </a:lstStyle>
          <a:p>
            <a:endParaRPr lang="en-US"/>
          </a:p>
        </p:txBody>
      </p:sp>
    </p:spTree>
    <p:extLst>
      <p:ext uri="{BB962C8B-B14F-4D97-AF65-F5344CB8AC3E}">
        <p14:creationId xmlns:p14="http://schemas.microsoft.com/office/powerpoint/2010/main" val="37388683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5324" y="1825625"/>
            <a:ext cx="9208476" cy="4351338"/>
          </a:xfrm>
        </p:spPr>
        <p:txBody>
          <a:bodyPr/>
          <a:lstStyle>
            <a:lvl1pPr marL="0" indent="0">
              <a:buNone/>
              <a:defRPr sz="2000">
                <a:latin typeface="+mn-lt"/>
                <a:ea typeface="Open Sans" panose="020B0606030504020204" pitchFamily="34" charset="0"/>
                <a:cs typeface="Open Sans" panose="020B0606030504020204" pitchFamily="34" charset="0"/>
              </a:defRPr>
            </a:lvl1pPr>
            <a:lvl2pPr marL="457200" indent="0">
              <a:buNone/>
              <a:defRPr>
                <a:latin typeface="+mn-lt"/>
                <a:ea typeface="Open Sans" panose="020B0606030504020204" pitchFamily="34" charset="0"/>
                <a:cs typeface="Open Sans" panose="020B0606030504020204" pitchFamily="34" charset="0"/>
              </a:defRPr>
            </a:lvl2pPr>
            <a:lvl3pPr marL="914400" indent="0">
              <a:buNone/>
              <a:defRPr>
                <a:latin typeface="+mn-lt"/>
                <a:ea typeface="Open Sans" panose="020B0606030504020204" pitchFamily="34" charset="0"/>
                <a:cs typeface="Open Sans" panose="020B0606030504020204" pitchFamily="34" charset="0"/>
              </a:defRPr>
            </a:lvl3pPr>
            <a:lvl4pPr marL="1371600" indent="0">
              <a:buNone/>
              <a:defRPr>
                <a:latin typeface="+mn-lt"/>
                <a:ea typeface="Open Sans" panose="020B0606030504020204" pitchFamily="34" charset="0"/>
                <a:cs typeface="Open Sans" panose="020B0606030504020204" pitchFamily="34" charset="0"/>
              </a:defRPr>
            </a:lvl4pPr>
            <a:lvl5pPr marL="1828800" indent="0">
              <a:buNone/>
              <a:defRPr>
                <a:latin typeface="+mn-lt"/>
                <a:ea typeface="Open Sans" panose="020B0606030504020204" pitchFamily="34" charset="0"/>
                <a:cs typeface="Open Sans" panose="020B0606030504020204" pitchFamily="34" charset="0"/>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1"/>
          <p:cNvSpPr>
            <a:spLocks noGrp="1"/>
          </p:cNvSpPr>
          <p:nvPr>
            <p:ph type="title"/>
          </p:nvPr>
        </p:nvSpPr>
        <p:spPr>
          <a:xfrm>
            <a:off x="2145324" y="855235"/>
            <a:ext cx="9208475" cy="663575"/>
          </a:xfrm>
        </p:spPr>
        <p:txBody>
          <a:bodyPr>
            <a:normAutofit fontScale="90000"/>
          </a:bodyPr>
          <a:lstStyle>
            <a:lvl1pPr>
              <a:defRPr>
                <a:latin typeface="Montserrat Black" panose="00000A00000000000000" pitchFamily="50" charset="0"/>
                <a:ea typeface="Open Sans Light" panose="020B0306030504020204" pitchFamily="34" charset="0"/>
                <a:cs typeface="Open Sans Light" panose="020B0306030504020204" pitchFamily="34" charset="0"/>
              </a:defRPr>
            </a:lvl1pPr>
          </a:lstStyle>
          <a:p>
            <a:r>
              <a:rPr lang="en" dirty="0"/>
              <a:t>Our philosophy</a:t>
            </a:r>
            <a:endParaRPr lang="en-US" dirty="0"/>
          </a:p>
        </p:txBody>
      </p:sp>
      <p:sp>
        <p:nvSpPr>
          <p:cNvPr id="2" name="Date Placeholder 1"/>
          <p:cNvSpPr>
            <a:spLocks noGrp="1"/>
          </p:cNvSpPr>
          <p:nvPr>
            <p:ph type="dt" sz="half" idx="10"/>
          </p:nvPr>
        </p:nvSpPr>
        <p:spPr>
          <a:xfrm>
            <a:off x="838200" y="6356350"/>
            <a:ext cx="2743200" cy="365125"/>
          </a:xfrm>
          <a:prstGeom prst="rect">
            <a:avLst/>
          </a:prstGeom>
        </p:spPr>
        <p:txBody>
          <a:bodyPr/>
          <a:lstStyle/>
          <a:p>
            <a:fld id="{0C11CC5B-F703-40C4-9B9C-00C985B5E85E}" type="datetime1">
              <a:rPr lang="en-US" smtClean="0"/>
              <a:t>2/5/2018</a:t>
            </a:fld>
            <a:endParaRPr 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p:cNvSpPr>
            <a:spLocks noGrp="1"/>
          </p:cNvSpPr>
          <p:nvPr>
            <p:ph type="sldNum" sz="quarter" idx="12"/>
          </p:nvPr>
        </p:nvSpPr>
        <p:spPr/>
        <p:txBody>
          <a:bodyPr/>
          <a:lstStyle/>
          <a:p>
            <a:fld id="{EF4ACB41-94E5-4629-9639-BBC7D22E3BC4}" type="slidenum">
              <a:rPr lang="en-US" smtClean="0"/>
              <a:pPr/>
              <a:t>‹#›</a:t>
            </a:fld>
            <a:endParaRPr lang="en-US" dirty="0"/>
          </a:p>
        </p:txBody>
      </p:sp>
    </p:spTree>
    <p:extLst>
      <p:ext uri="{BB962C8B-B14F-4D97-AF65-F5344CB8AC3E}">
        <p14:creationId xmlns:p14="http://schemas.microsoft.com/office/powerpoint/2010/main" val="3323605073"/>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723A5067-217B-4509-A595-4A2122BC46C2}" type="datetime1">
              <a:rPr lang="en-US" smtClean="0"/>
              <a:t>2/5/2018</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383967499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348CB145-9FD6-4EE1-B1D4-345C8195E69D}" type="datetime1">
              <a:rPr lang="en-US" smtClean="0"/>
              <a:t>2/5/2018</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24760472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C0BED7BA-68BA-4AF6-A8F1-B3DD49B3B697}" type="datetime1">
              <a:rPr lang="en-US" smtClean="0"/>
              <a:t>2/5/2018</a:t>
            </a:fld>
            <a:endParaRPr 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25760772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24A1717D-8356-4D9D-8AF9-375C9D10D498}" type="datetime1">
              <a:rPr lang="en-US" smtClean="0"/>
              <a:t>2/5/2018</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12910465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8AEAF3A4-0AB7-4C02-8600-8DC6FFE130B9}" type="datetime1">
              <a:rPr lang="en-US" smtClean="0"/>
              <a:t>2/5/2018</a:t>
            </a:fld>
            <a:endParaRPr lang="en-US"/>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US"/>
          </a:p>
        </p:txBody>
      </p:sp>
    </p:spTree>
    <p:extLst>
      <p:ext uri="{BB962C8B-B14F-4D97-AF65-F5344CB8AC3E}">
        <p14:creationId xmlns:p14="http://schemas.microsoft.com/office/powerpoint/2010/main" val="35602234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D939BC97-E0A9-489C-8DB6-B9D31D180E72}" type="datetime1">
              <a:rPr lang="en-US" smtClean="0"/>
              <a:t>2/5/2018</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14900558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83378A6E-1B1E-469E-B566-38C7947ACBFA}" type="datetime1">
              <a:rPr lang="en-US" smtClean="0"/>
              <a:t>2/5/2018</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25544496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1" name="Group 110"/>
          <p:cNvGrpSpPr/>
          <p:nvPr userDrawn="1"/>
        </p:nvGrpSpPr>
        <p:grpSpPr>
          <a:xfrm>
            <a:off x="71542" y="6355130"/>
            <a:ext cx="12045494" cy="391928"/>
            <a:chOff x="71542" y="6355130"/>
            <a:chExt cx="12045494" cy="391928"/>
          </a:xfrm>
        </p:grpSpPr>
        <p:grpSp>
          <p:nvGrpSpPr>
            <p:cNvPr id="10" name="Group 4"/>
            <p:cNvGrpSpPr>
              <a:grpSpLocks noChangeAspect="1"/>
            </p:cNvGrpSpPr>
            <p:nvPr userDrawn="1"/>
          </p:nvGrpSpPr>
          <p:grpSpPr bwMode="auto">
            <a:xfrm>
              <a:off x="71542" y="6374851"/>
              <a:ext cx="3912501" cy="372207"/>
              <a:chOff x="4" y="1795"/>
              <a:chExt cx="6328" cy="602"/>
            </a:xfrm>
            <a:noFill/>
          </p:grpSpPr>
          <p:sp>
            <p:nvSpPr>
              <p:cNvPr id="12" name="Line 5"/>
              <p:cNvSpPr>
                <a:spLocks noChangeShapeType="1"/>
              </p:cNvSpPr>
              <p:nvPr userDrawn="1"/>
            </p:nvSpPr>
            <p:spPr bwMode="auto">
              <a:xfrm>
                <a:off x="6169" y="1868"/>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 name="Line 6"/>
              <p:cNvSpPr>
                <a:spLocks noChangeShapeType="1"/>
              </p:cNvSpPr>
              <p:nvPr userDrawn="1"/>
            </p:nvSpPr>
            <p:spPr bwMode="auto">
              <a:xfrm>
                <a:off x="6227" y="1810"/>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 name="Line 7"/>
              <p:cNvSpPr>
                <a:spLocks noChangeShapeType="1"/>
              </p:cNvSpPr>
              <p:nvPr userDrawn="1"/>
            </p:nvSpPr>
            <p:spPr bwMode="auto">
              <a:xfrm>
                <a:off x="3133" y="1935"/>
                <a:ext cx="118"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 name="Line 8"/>
              <p:cNvSpPr>
                <a:spLocks noChangeShapeType="1"/>
              </p:cNvSpPr>
              <p:nvPr userDrawn="1"/>
            </p:nvSpPr>
            <p:spPr bwMode="auto">
              <a:xfrm>
                <a:off x="3192" y="1877"/>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 name="Line 9"/>
              <p:cNvSpPr>
                <a:spLocks noChangeShapeType="1"/>
              </p:cNvSpPr>
              <p:nvPr userDrawn="1"/>
            </p:nvSpPr>
            <p:spPr bwMode="auto">
              <a:xfrm>
                <a:off x="1359" y="1919"/>
                <a:ext cx="432" cy="0"/>
              </a:xfrm>
              <a:prstGeom prst="line">
                <a:avLst/>
              </a:pr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7" name="Line 10"/>
              <p:cNvSpPr>
                <a:spLocks noChangeShapeType="1"/>
              </p:cNvSpPr>
              <p:nvPr userDrawn="1"/>
            </p:nvSpPr>
            <p:spPr bwMode="auto">
              <a:xfrm>
                <a:off x="311" y="1934"/>
                <a:ext cx="433"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5215" y="2346"/>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3659" y="2303"/>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4565" y="1843"/>
                <a:ext cx="432" cy="51"/>
              </a:xfrm>
              <a:custGeom>
                <a:avLst/>
                <a:gdLst>
                  <a:gd name="T0" fmla="*/ 432 w 432"/>
                  <a:gd name="T1" fmla="*/ 51 h 51"/>
                  <a:gd name="T2" fmla="*/ 359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59" y="0"/>
                    </a:lnTo>
                    <a:lnTo>
                      <a:pt x="288" y="51"/>
                    </a:lnTo>
                    <a:lnTo>
                      <a:pt x="216" y="0"/>
                    </a:lnTo>
                    <a:lnTo>
                      <a:pt x="144" y="51"/>
                    </a:lnTo>
                    <a:lnTo>
                      <a:pt x="72" y="0"/>
                    </a:lnTo>
                    <a:lnTo>
                      <a:pt x="0" y="51"/>
                    </a:lnTo>
                  </a:path>
                </a:pathLst>
              </a:custGeom>
              <a:grpFill/>
              <a:ln w="14288" cap="rnd">
                <a:solidFill>
                  <a:schemeClr val="accent4">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301" y="2196"/>
                <a:ext cx="432" cy="51"/>
              </a:xfrm>
              <a:custGeom>
                <a:avLst/>
                <a:gdLst>
                  <a:gd name="T0" fmla="*/ 432 w 432"/>
                  <a:gd name="T1" fmla="*/ 51 h 51"/>
                  <a:gd name="T2" fmla="*/ 360 w 432"/>
                  <a:gd name="T3" fmla="*/ 0 h 51"/>
                  <a:gd name="T4" fmla="*/ 288 w 432"/>
                  <a:gd name="T5" fmla="*/ 51 h 51"/>
                  <a:gd name="T6" fmla="*/ 216 w 432"/>
                  <a:gd name="T7" fmla="*/ 0 h 51"/>
                  <a:gd name="T8" fmla="*/ 145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5" y="51"/>
                    </a:lnTo>
                    <a:lnTo>
                      <a:pt x="72" y="0"/>
                    </a:lnTo>
                    <a:lnTo>
                      <a:pt x="0" y="51"/>
                    </a:lnTo>
                  </a:path>
                </a:pathLst>
              </a:custGeom>
              <a:grpFill/>
              <a:ln w="14288" cap="rnd">
                <a:solidFill>
                  <a:schemeClr val="accent2">
                    <a:lumMod val="10000"/>
                    <a:lumOff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2393" y="2197"/>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3" name="Line 16"/>
              <p:cNvSpPr>
                <a:spLocks noChangeShapeType="1"/>
              </p:cNvSpPr>
              <p:nvPr userDrawn="1"/>
            </p:nvSpPr>
            <p:spPr bwMode="auto">
              <a:xfrm>
                <a:off x="5456" y="2033"/>
                <a:ext cx="413" cy="0"/>
              </a:xfrm>
              <a:prstGeom prst="line">
                <a:avLst/>
              </a:prstGeom>
              <a:grpFill/>
              <a:ln w="14288" cap="rnd">
                <a:solidFill>
                  <a:schemeClr val="accent2">
                    <a:lumMod val="10000"/>
                    <a:lumOff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4" name="Line 17"/>
              <p:cNvSpPr>
                <a:spLocks noChangeShapeType="1"/>
              </p:cNvSpPr>
              <p:nvPr userDrawn="1"/>
            </p:nvSpPr>
            <p:spPr bwMode="auto">
              <a:xfrm>
                <a:off x="5707" y="2127"/>
                <a:ext cx="26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5" name="Line 18"/>
              <p:cNvSpPr>
                <a:spLocks noChangeShapeType="1"/>
              </p:cNvSpPr>
              <p:nvPr userDrawn="1"/>
            </p:nvSpPr>
            <p:spPr bwMode="auto">
              <a:xfrm>
                <a:off x="4912" y="2242"/>
                <a:ext cx="116"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6" name="Line 19"/>
              <p:cNvSpPr>
                <a:spLocks noChangeShapeType="1"/>
              </p:cNvSpPr>
              <p:nvPr userDrawn="1"/>
            </p:nvSpPr>
            <p:spPr bwMode="auto">
              <a:xfrm>
                <a:off x="4970" y="2184"/>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7" name="Line 20"/>
              <p:cNvSpPr>
                <a:spLocks noChangeShapeType="1"/>
              </p:cNvSpPr>
              <p:nvPr userDrawn="1"/>
            </p:nvSpPr>
            <p:spPr bwMode="auto">
              <a:xfrm>
                <a:off x="873" y="2015"/>
                <a:ext cx="116"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8" name="Line 21"/>
              <p:cNvSpPr>
                <a:spLocks noChangeShapeType="1"/>
              </p:cNvSpPr>
              <p:nvPr userDrawn="1"/>
            </p:nvSpPr>
            <p:spPr bwMode="auto">
              <a:xfrm>
                <a:off x="931" y="1955"/>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9" name="Line 22"/>
              <p:cNvSpPr>
                <a:spLocks noChangeShapeType="1"/>
              </p:cNvSpPr>
              <p:nvPr userDrawn="1"/>
            </p:nvSpPr>
            <p:spPr bwMode="auto">
              <a:xfrm>
                <a:off x="4387" y="2035"/>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0" name="Line 23"/>
              <p:cNvSpPr>
                <a:spLocks noChangeShapeType="1"/>
              </p:cNvSpPr>
              <p:nvPr userDrawn="1"/>
            </p:nvSpPr>
            <p:spPr bwMode="auto">
              <a:xfrm>
                <a:off x="4445" y="1977"/>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1" name="Line 24"/>
              <p:cNvSpPr>
                <a:spLocks noChangeShapeType="1"/>
              </p:cNvSpPr>
              <p:nvPr userDrawn="1"/>
            </p:nvSpPr>
            <p:spPr bwMode="auto">
              <a:xfrm>
                <a:off x="2460" y="1914"/>
                <a:ext cx="414"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2" name="Line 25"/>
              <p:cNvSpPr>
                <a:spLocks noChangeShapeType="1"/>
              </p:cNvSpPr>
              <p:nvPr userDrawn="1"/>
            </p:nvSpPr>
            <p:spPr bwMode="auto">
              <a:xfrm>
                <a:off x="2711" y="2008"/>
                <a:ext cx="267" cy="0"/>
              </a:xfrm>
              <a:prstGeom prst="line">
                <a:avLst/>
              </a:pr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3" name="Line 26"/>
              <p:cNvSpPr>
                <a:spLocks noChangeShapeType="1"/>
              </p:cNvSpPr>
              <p:nvPr userDrawn="1"/>
            </p:nvSpPr>
            <p:spPr bwMode="auto">
              <a:xfrm>
                <a:off x="1814" y="2251"/>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4" name="Line 27"/>
              <p:cNvSpPr>
                <a:spLocks noChangeShapeType="1"/>
              </p:cNvSpPr>
              <p:nvPr userDrawn="1"/>
            </p:nvSpPr>
            <p:spPr bwMode="auto">
              <a:xfrm>
                <a:off x="1873" y="2192"/>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5" name="Line 28"/>
              <p:cNvSpPr>
                <a:spLocks noChangeShapeType="1"/>
              </p:cNvSpPr>
              <p:nvPr userDrawn="1"/>
            </p:nvSpPr>
            <p:spPr bwMode="auto">
              <a:xfrm>
                <a:off x="3261" y="2184"/>
                <a:ext cx="118"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6" name="Line 29"/>
              <p:cNvSpPr>
                <a:spLocks noChangeShapeType="1"/>
              </p:cNvSpPr>
              <p:nvPr userDrawn="1"/>
            </p:nvSpPr>
            <p:spPr bwMode="auto">
              <a:xfrm>
                <a:off x="3319" y="2125"/>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3570" y="1933"/>
                <a:ext cx="151" cy="167"/>
              </a:xfrm>
              <a:custGeom>
                <a:avLst/>
                <a:gdLst>
                  <a:gd name="T0" fmla="*/ 0 w 151"/>
                  <a:gd name="T1" fmla="*/ 97 h 167"/>
                  <a:gd name="T2" fmla="*/ 151 w 151"/>
                  <a:gd name="T3" fmla="*/ 167 h 167"/>
                  <a:gd name="T4" fmla="*/ 137 w 151"/>
                  <a:gd name="T5" fmla="*/ 0 h 167"/>
                  <a:gd name="T6" fmla="*/ 0 w 151"/>
                  <a:gd name="T7" fmla="*/ 97 h 167"/>
                </a:gdLst>
                <a:ahLst/>
                <a:cxnLst>
                  <a:cxn ang="0">
                    <a:pos x="T0" y="T1"/>
                  </a:cxn>
                  <a:cxn ang="0">
                    <a:pos x="T2" y="T3"/>
                  </a:cxn>
                  <a:cxn ang="0">
                    <a:pos x="T4" y="T5"/>
                  </a:cxn>
                  <a:cxn ang="0">
                    <a:pos x="T6" y="T7"/>
                  </a:cxn>
                </a:cxnLst>
                <a:rect l="0" t="0" r="r" b="b"/>
                <a:pathLst>
                  <a:path w="151" h="167">
                    <a:moveTo>
                      <a:pt x="0" y="97"/>
                    </a:moveTo>
                    <a:lnTo>
                      <a:pt x="151" y="167"/>
                    </a:lnTo>
                    <a:lnTo>
                      <a:pt x="137" y="0"/>
                    </a:lnTo>
                    <a:lnTo>
                      <a:pt x="0" y="97"/>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4" y="2012"/>
                <a:ext cx="166" cy="150"/>
              </a:xfrm>
              <a:custGeom>
                <a:avLst/>
                <a:gdLst>
                  <a:gd name="T0" fmla="*/ 0 w 166"/>
                  <a:gd name="T1" fmla="*/ 0 h 150"/>
                  <a:gd name="T2" fmla="*/ 73 w 166"/>
                  <a:gd name="T3" fmla="*/ 150 h 150"/>
                  <a:gd name="T4" fmla="*/ 166 w 166"/>
                  <a:gd name="T5" fmla="*/ 11 h 150"/>
                  <a:gd name="T6" fmla="*/ 0 w 166"/>
                  <a:gd name="T7" fmla="*/ 0 h 150"/>
                </a:gdLst>
                <a:ahLst/>
                <a:cxnLst>
                  <a:cxn ang="0">
                    <a:pos x="T0" y="T1"/>
                  </a:cxn>
                  <a:cxn ang="0">
                    <a:pos x="T2" y="T3"/>
                  </a:cxn>
                  <a:cxn ang="0">
                    <a:pos x="T4" y="T5"/>
                  </a:cxn>
                  <a:cxn ang="0">
                    <a:pos x="T6" y="T7"/>
                  </a:cxn>
                </a:cxnLst>
                <a:rect l="0" t="0" r="r" b="b"/>
                <a:pathLst>
                  <a:path w="166" h="150">
                    <a:moveTo>
                      <a:pt x="0" y="0"/>
                    </a:moveTo>
                    <a:lnTo>
                      <a:pt x="73" y="150"/>
                    </a:lnTo>
                    <a:lnTo>
                      <a:pt x="166" y="11"/>
                    </a:lnTo>
                    <a:lnTo>
                      <a:pt x="0" y="0"/>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222" y="2136"/>
                <a:ext cx="154" cy="165"/>
              </a:xfrm>
              <a:custGeom>
                <a:avLst/>
                <a:gdLst>
                  <a:gd name="T0" fmla="*/ 0 w 154"/>
                  <a:gd name="T1" fmla="*/ 165 h 165"/>
                  <a:gd name="T2" fmla="*/ 154 w 154"/>
                  <a:gd name="T3" fmla="*/ 101 h 165"/>
                  <a:gd name="T4" fmla="*/ 20 w 154"/>
                  <a:gd name="T5" fmla="*/ 0 h 165"/>
                  <a:gd name="T6" fmla="*/ 0 w 154"/>
                  <a:gd name="T7" fmla="*/ 165 h 165"/>
                </a:gdLst>
                <a:ahLst/>
                <a:cxnLst>
                  <a:cxn ang="0">
                    <a:pos x="T0" y="T1"/>
                  </a:cxn>
                  <a:cxn ang="0">
                    <a:pos x="T2" y="T3"/>
                  </a:cxn>
                  <a:cxn ang="0">
                    <a:pos x="T4" y="T5"/>
                  </a:cxn>
                  <a:cxn ang="0">
                    <a:pos x="T6" y="T7"/>
                  </a:cxn>
                </a:cxnLst>
                <a:rect l="0" t="0" r="r" b="b"/>
                <a:pathLst>
                  <a:path w="154" h="165">
                    <a:moveTo>
                      <a:pt x="0" y="165"/>
                    </a:moveTo>
                    <a:lnTo>
                      <a:pt x="154" y="101"/>
                    </a:lnTo>
                    <a:lnTo>
                      <a:pt x="20" y="0"/>
                    </a:lnTo>
                    <a:lnTo>
                      <a:pt x="0" y="165"/>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0" name="Oval 33"/>
              <p:cNvSpPr>
                <a:spLocks noChangeArrowheads="1"/>
              </p:cNvSpPr>
              <p:nvPr userDrawn="1"/>
            </p:nvSpPr>
            <p:spPr bwMode="auto">
              <a:xfrm>
                <a:off x="6197" y="2158"/>
                <a:ext cx="135" cy="135"/>
              </a:xfrm>
              <a:prstGeom prst="ellipse">
                <a:avLst/>
              </a:prstGeom>
              <a:grpFill/>
              <a:ln w="14288" cap="rnd">
                <a:solidFill>
                  <a:schemeClr val="accent2">
                    <a:lumMod val="10000"/>
                    <a:lumOff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1" name="Oval 34"/>
              <p:cNvSpPr>
                <a:spLocks noChangeArrowheads="1"/>
              </p:cNvSpPr>
              <p:nvPr userDrawn="1"/>
            </p:nvSpPr>
            <p:spPr bwMode="auto">
              <a:xfrm>
                <a:off x="4034" y="1940"/>
                <a:ext cx="134" cy="134"/>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2" name="Oval 35"/>
              <p:cNvSpPr>
                <a:spLocks noChangeArrowheads="1"/>
              </p:cNvSpPr>
              <p:nvPr userDrawn="1"/>
            </p:nvSpPr>
            <p:spPr bwMode="auto">
              <a:xfrm>
                <a:off x="5158" y="1795"/>
                <a:ext cx="135"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3" name="Oval 36"/>
              <p:cNvSpPr>
                <a:spLocks noChangeArrowheads="1"/>
              </p:cNvSpPr>
              <p:nvPr userDrawn="1"/>
            </p:nvSpPr>
            <p:spPr bwMode="auto">
              <a:xfrm>
                <a:off x="2125" y="1855"/>
                <a:ext cx="134"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grpSp>
        <p:grpSp>
          <p:nvGrpSpPr>
            <p:cNvPr id="44" name="Group 4"/>
            <p:cNvGrpSpPr>
              <a:grpSpLocks noChangeAspect="1"/>
            </p:cNvGrpSpPr>
            <p:nvPr userDrawn="1"/>
          </p:nvGrpSpPr>
          <p:grpSpPr bwMode="auto">
            <a:xfrm>
              <a:off x="4103454" y="6374851"/>
              <a:ext cx="3912501" cy="372207"/>
              <a:chOff x="4" y="1795"/>
              <a:chExt cx="6328" cy="602"/>
            </a:xfrm>
            <a:noFill/>
          </p:grpSpPr>
          <p:sp>
            <p:nvSpPr>
              <p:cNvPr id="45" name="Line 5"/>
              <p:cNvSpPr>
                <a:spLocks noChangeShapeType="1"/>
              </p:cNvSpPr>
              <p:nvPr userDrawn="1"/>
            </p:nvSpPr>
            <p:spPr bwMode="auto">
              <a:xfrm>
                <a:off x="6169" y="1868"/>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6" name="Line 6"/>
              <p:cNvSpPr>
                <a:spLocks noChangeShapeType="1"/>
              </p:cNvSpPr>
              <p:nvPr userDrawn="1"/>
            </p:nvSpPr>
            <p:spPr bwMode="auto">
              <a:xfrm>
                <a:off x="6227" y="1810"/>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7" name="Line 7"/>
              <p:cNvSpPr>
                <a:spLocks noChangeShapeType="1"/>
              </p:cNvSpPr>
              <p:nvPr userDrawn="1"/>
            </p:nvSpPr>
            <p:spPr bwMode="auto">
              <a:xfrm>
                <a:off x="3133" y="1935"/>
                <a:ext cx="118"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8" name="Line 8"/>
              <p:cNvSpPr>
                <a:spLocks noChangeShapeType="1"/>
              </p:cNvSpPr>
              <p:nvPr userDrawn="1"/>
            </p:nvSpPr>
            <p:spPr bwMode="auto">
              <a:xfrm>
                <a:off x="3192" y="1877"/>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9" name="Line 9"/>
              <p:cNvSpPr>
                <a:spLocks noChangeShapeType="1"/>
              </p:cNvSpPr>
              <p:nvPr userDrawn="1"/>
            </p:nvSpPr>
            <p:spPr bwMode="auto">
              <a:xfrm>
                <a:off x="1359" y="1919"/>
                <a:ext cx="432"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0" name="Line 10"/>
              <p:cNvSpPr>
                <a:spLocks noChangeShapeType="1"/>
              </p:cNvSpPr>
              <p:nvPr userDrawn="1"/>
            </p:nvSpPr>
            <p:spPr bwMode="auto">
              <a:xfrm>
                <a:off x="311" y="1934"/>
                <a:ext cx="433"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1" name="Freeform 11"/>
              <p:cNvSpPr>
                <a:spLocks/>
              </p:cNvSpPr>
              <p:nvPr userDrawn="1"/>
            </p:nvSpPr>
            <p:spPr bwMode="auto">
              <a:xfrm>
                <a:off x="5215" y="2346"/>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2" name="Freeform 12"/>
              <p:cNvSpPr>
                <a:spLocks/>
              </p:cNvSpPr>
              <p:nvPr userDrawn="1"/>
            </p:nvSpPr>
            <p:spPr bwMode="auto">
              <a:xfrm>
                <a:off x="3659" y="2303"/>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3" name="Freeform 13"/>
              <p:cNvSpPr>
                <a:spLocks/>
              </p:cNvSpPr>
              <p:nvPr userDrawn="1"/>
            </p:nvSpPr>
            <p:spPr bwMode="auto">
              <a:xfrm>
                <a:off x="4565" y="1843"/>
                <a:ext cx="432" cy="51"/>
              </a:xfrm>
              <a:custGeom>
                <a:avLst/>
                <a:gdLst>
                  <a:gd name="T0" fmla="*/ 432 w 432"/>
                  <a:gd name="T1" fmla="*/ 51 h 51"/>
                  <a:gd name="T2" fmla="*/ 359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59"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4" name="Freeform 14"/>
              <p:cNvSpPr>
                <a:spLocks/>
              </p:cNvSpPr>
              <p:nvPr userDrawn="1"/>
            </p:nvSpPr>
            <p:spPr bwMode="auto">
              <a:xfrm>
                <a:off x="301" y="2196"/>
                <a:ext cx="432" cy="51"/>
              </a:xfrm>
              <a:custGeom>
                <a:avLst/>
                <a:gdLst>
                  <a:gd name="T0" fmla="*/ 432 w 432"/>
                  <a:gd name="T1" fmla="*/ 51 h 51"/>
                  <a:gd name="T2" fmla="*/ 360 w 432"/>
                  <a:gd name="T3" fmla="*/ 0 h 51"/>
                  <a:gd name="T4" fmla="*/ 288 w 432"/>
                  <a:gd name="T5" fmla="*/ 51 h 51"/>
                  <a:gd name="T6" fmla="*/ 216 w 432"/>
                  <a:gd name="T7" fmla="*/ 0 h 51"/>
                  <a:gd name="T8" fmla="*/ 145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5"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5" name="Freeform 15"/>
              <p:cNvSpPr>
                <a:spLocks/>
              </p:cNvSpPr>
              <p:nvPr userDrawn="1"/>
            </p:nvSpPr>
            <p:spPr bwMode="auto">
              <a:xfrm>
                <a:off x="2393" y="2197"/>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6" name="Line 16"/>
              <p:cNvSpPr>
                <a:spLocks noChangeShapeType="1"/>
              </p:cNvSpPr>
              <p:nvPr userDrawn="1"/>
            </p:nvSpPr>
            <p:spPr bwMode="auto">
              <a:xfrm>
                <a:off x="5456" y="2033"/>
                <a:ext cx="413"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7" name="Line 17"/>
              <p:cNvSpPr>
                <a:spLocks noChangeShapeType="1"/>
              </p:cNvSpPr>
              <p:nvPr userDrawn="1"/>
            </p:nvSpPr>
            <p:spPr bwMode="auto">
              <a:xfrm>
                <a:off x="5707" y="2127"/>
                <a:ext cx="26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8" name="Line 18"/>
              <p:cNvSpPr>
                <a:spLocks noChangeShapeType="1"/>
              </p:cNvSpPr>
              <p:nvPr userDrawn="1"/>
            </p:nvSpPr>
            <p:spPr bwMode="auto">
              <a:xfrm>
                <a:off x="4912" y="2242"/>
                <a:ext cx="116"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9" name="Line 19"/>
              <p:cNvSpPr>
                <a:spLocks noChangeShapeType="1"/>
              </p:cNvSpPr>
              <p:nvPr userDrawn="1"/>
            </p:nvSpPr>
            <p:spPr bwMode="auto">
              <a:xfrm>
                <a:off x="4970" y="2184"/>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0" name="Line 20"/>
              <p:cNvSpPr>
                <a:spLocks noChangeShapeType="1"/>
              </p:cNvSpPr>
              <p:nvPr userDrawn="1"/>
            </p:nvSpPr>
            <p:spPr bwMode="auto">
              <a:xfrm>
                <a:off x="873" y="2015"/>
                <a:ext cx="116"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1" name="Line 21"/>
              <p:cNvSpPr>
                <a:spLocks noChangeShapeType="1"/>
              </p:cNvSpPr>
              <p:nvPr userDrawn="1"/>
            </p:nvSpPr>
            <p:spPr bwMode="auto">
              <a:xfrm>
                <a:off x="931" y="1955"/>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2" name="Line 22"/>
              <p:cNvSpPr>
                <a:spLocks noChangeShapeType="1"/>
              </p:cNvSpPr>
              <p:nvPr userDrawn="1"/>
            </p:nvSpPr>
            <p:spPr bwMode="auto">
              <a:xfrm>
                <a:off x="4387" y="2035"/>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3" name="Line 23"/>
              <p:cNvSpPr>
                <a:spLocks noChangeShapeType="1"/>
              </p:cNvSpPr>
              <p:nvPr userDrawn="1"/>
            </p:nvSpPr>
            <p:spPr bwMode="auto">
              <a:xfrm>
                <a:off x="4445" y="1977"/>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4" name="Line 24"/>
              <p:cNvSpPr>
                <a:spLocks noChangeShapeType="1"/>
              </p:cNvSpPr>
              <p:nvPr userDrawn="1"/>
            </p:nvSpPr>
            <p:spPr bwMode="auto">
              <a:xfrm>
                <a:off x="2460" y="1914"/>
                <a:ext cx="414"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5" name="Line 25"/>
              <p:cNvSpPr>
                <a:spLocks noChangeShapeType="1"/>
              </p:cNvSpPr>
              <p:nvPr userDrawn="1"/>
            </p:nvSpPr>
            <p:spPr bwMode="auto">
              <a:xfrm>
                <a:off x="2711" y="2008"/>
                <a:ext cx="26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6" name="Line 26"/>
              <p:cNvSpPr>
                <a:spLocks noChangeShapeType="1"/>
              </p:cNvSpPr>
              <p:nvPr userDrawn="1"/>
            </p:nvSpPr>
            <p:spPr bwMode="auto">
              <a:xfrm>
                <a:off x="1814" y="2251"/>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7" name="Line 27"/>
              <p:cNvSpPr>
                <a:spLocks noChangeShapeType="1"/>
              </p:cNvSpPr>
              <p:nvPr userDrawn="1"/>
            </p:nvSpPr>
            <p:spPr bwMode="auto">
              <a:xfrm>
                <a:off x="1873" y="2192"/>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8" name="Line 28"/>
              <p:cNvSpPr>
                <a:spLocks noChangeShapeType="1"/>
              </p:cNvSpPr>
              <p:nvPr userDrawn="1"/>
            </p:nvSpPr>
            <p:spPr bwMode="auto">
              <a:xfrm>
                <a:off x="3261" y="2184"/>
                <a:ext cx="118"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9" name="Line 29"/>
              <p:cNvSpPr>
                <a:spLocks noChangeShapeType="1"/>
              </p:cNvSpPr>
              <p:nvPr userDrawn="1"/>
            </p:nvSpPr>
            <p:spPr bwMode="auto">
              <a:xfrm>
                <a:off x="3319" y="2125"/>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0" name="Freeform 30"/>
              <p:cNvSpPr>
                <a:spLocks/>
              </p:cNvSpPr>
              <p:nvPr userDrawn="1"/>
            </p:nvSpPr>
            <p:spPr bwMode="auto">
              <a:xfrm>
                <a:off x="3570" y="1933"/>
                <a:ext cx="151" cy="167"/>
              </a:xfrm>
              <a:custGeom>
                <a:avLst/>
                <a:gdLst>
                  <a:gd name="T0" fmla="*/ 0 w 151"/>
                  <a:gd name="T1" fmla="*/ 97 h 167"/>
                  <a:gd name="T2" fmla="*/ 151 w 151"/>
                  <a:gd name="T3" fmla="*/ 167 h 167"/>
                  <a:gd name="T4" fmla="*/ 137 w 151"/>
                  <a:gd name="T5" fmla="*/ 0 h 167"/>
                  <a:gd name="T6" fmla="*/ 0 w 151"/>
                  <a:gd name="T7" fmla="*/ 97 h 167"/>
                </a:gdLst>
                <a:ahLst/>
                <a:cxnLst>
                  <a:cxn ang="0">
                    <a:pos x="T0" y="T1"/>
                  </a:cxn>
                  <a:cxn ang="0">
                    <a:pos x="T2" y="T3"/>
                  </a:cxn>
                  <a:cxn ang="0">
                    <a:pos x="T4" y="T5"/>
                  </a:cxn>
                  <a:cxn ang="0">
                    <a:pos x="T6" y="T7"/>
                  </a:cxn>
                </a:cxnLst>
                <a:rect l="0" t="0" r="r" b="b"/>
                <a:pathLst>
                  <a:path w="151" h="167">
                    <a:moveTo>
                      <a:pt x="0" y="97"/>
                    </a:moveTo>
                    <a:lnTo>
                      <a:pt x="151" y="167"/>
                    </a:lnTo>
                    <a:lnTo>
                      <a:pt x="137" y="0"/>
                    </a:lnTo>
                    <a:lnTo>
                      <a:pt x="0" y="97"/>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1" name="Freeform 31"/>
              <p:cNvSpPr>
                <a:spLocks/>
              </p:cNvSpPr>
              <p:nvPr userDrawn="1"/>
            </p:nvSpPr>
            <p:spPr bwMode="auto">
              <a:xfrm>
                <a:off x="4" y="2012"/>
                <a:ext cx="166" cy="150"/>
              </a:xfrm>
              <a:custGeom>
                <a:avLst/>
                <a:gdLst>
                  <a:gd name="T0" fmla="*/ 0 w 166"/>
                  <a:gd name="T1" fmla="*/ 0 h 150"/>
                  <a:gd name="T2" fmla="*/ 73 w 166"/>
                  <a:gd name="T3" fmla="*/ 150 h 150"/>
                  <a:gd name="T4" fmla="*/ 166 w 166"/>
                  <a:gd name="T5" fmla="*/ 11 h 150"/>
                  <a:gd name="T6" fmla="*/ 0 w 166"/>
                  <a:gd name="T7" fmla="*/ 0 h 150"/>
                </a:gdLst>
                <a:ahLst/>
                <a:cxnLst>
                  <a:cxn ang="0">
                    <a:pos x="T0" y="T1"/>
                  </a:cxn>
                  <a:cxn ang="0">
                    <a:pos x="T2" y="T3"/>
                  </a:cxn>
                  <a:cxn ang="0">
                    <a:pos x="T4" y="T5"/>
                  </a:cxn>
                  <a:cxn ang="0">
                    <a:pos x="T6" y="T7"/>
                  </a:cxn>
                </a:cxnLst>
                <a:rect l="0" t="0" r="r" b="b"/>
                <a:pathLst>
                  <a:path w="166" h="150">
                    <a:moveTo>
                      <a:pt x="0" y="0"/>
                    </a:moveTo>
                    <a:lnTo>
                      <a:pt x="73" y="150"/>
                    </a:lnTo>
                    <a:lnTo>
                      <a:pt x="166" y="11"/>
                    </a:lnTo>
                    <a:lnTo>
                      <a:pt x="0" y="0"/>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2" name="Freeform 32"/>
              <p:cNvSpPr>
                <a:spLocks/>
              </p:cNvSpPr>
              <p:nvPr userDrawn="1"/>
            </p:nvSpPr>
            <p:spPr bwMode="auto">
              <a:xfrm>
                <a:off x="1222" y="2136"/>
                <a:ext cx="154" cy="165"/>
              </a:xfrm>
              <a:custGeom>
                <a:avLst/>
                <a:gdLst>
                  <a:gd name="T0" fmla="*/ 0 w 154"/>
                  <a:gd name="T1" fmla="*/ 165 h 165"/>
                  <a:gd name="T2" fmla="*/ 154 w 154"/>
                  <a:gd name="T3" fmla="*/ 101 h 165"/>
                  <a:gd name="T4" fmla="*/ 20 w 154"/>
                  <a:gd name="T5" fmla="*/ 0 h 165"/>
                  <a:gd name="T6" fmla="*/ 0 w 154"/>
                  <a:gd name="T7" fmla="*/ 165 h 165"/>
                </a:gdLst>
                <a:ahLst/>
                <a:cxnLst>
                  <a:cxn ang="0">
                    <a:pos x="T0" y="T1"/>
                  </a:cxn>
                  <a:cxn ang="0">
                    <a:pos x="T2" y="T3"/>
                  </a:cxn>
                  <a:cxn ang="0">
                    <a:pos x="T4" y="T5"/>
                  </a:cxn>
                  <a:cxn ang="0">
                    <a:pos x="T6" y="T7"/>
                  </a:cxn>
                </a:cxnLst>
                <a:rect l="0" t="0" r="r" b="b"/>
                <a:pathLst>
                  <a:path w="154" h="165">
                    <a:moveTo>
                      <a:pt x="0" y="165"/>
                    </a:moveTo>
                    <a:lnTo>
                      <a:pt x="154" y="101"/>
                    </a:lnTo>
                    <a:lnTo>
                      <a:pt x="20" y="0"/>
                    </a:lnTo>
                    <a:lnTo>
                      <a:pt x="0" y="165"/>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3" name="Oval 33"/>
              <p:cNvSpPr>
                <a:spLocks noChangeArrowheads="1"/>
              </p:cNvSpPr>
              <p:nvPr userDrawn="1"/>
            </p:nvSpPr>
            <p:spPr bwMode="auto">
              <a:xfrm>
                <a:off x="6197" y="2158"/>
                <a:ext cx="135"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4" name="Oval 34"/>
              <p:cNvSpPr>
                <a:spLocks noChangeArrowheads="1"/>
              </p:cNvSpPr>
              <p:nvPr userDrawn="1"/>
            </p:nvSpPr>
            <p:spPr bwMode="auto">
              <a:xfrm>
                <a:off x="4034" y="1940"/>
                <a:ext cx="134" cy="134"/>
              </a:xfrm>
              <a:prstGeom prst="ellipse">
                <a:avLst/>
              </a:pr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5" name="Oval 35"/>
              <p:cNvSpPr>
                <a:spLocks noChangeArrowheads="1"/>
              </p:cNvSpPr>
              <p:nvPr userDrawn="1"/>
            </p:nvSpPr>
            <p:spPr bwMode="auto">
              <a:xfrm>
                <a:off x="5158" y="1795"/>
                <a:ext cx="135"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6" name="Oval 36"/>
              <p:cNvSpPr>
                <a:spLocks noChangeArrowheads="1"/>
              </p:cNvSpPr>
              <p:nvPr userDrawn="1"/>
            </p:nvSpPr>
            <p:spPr bwMode="auto">
              <a:xfrm>
                <a:off x="2125" y="1855"/>
                <a:ext cx="134"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grpSp>
        <p:grpSp>
          <p:nvGrpSpPr>
            <p:cNvPr id="78" name="Group 4"/>
            <p:cNvGrpSpPr>
              <a:grpSpLocks noChangeAspect="1"/>
            </p:cNvGrpSpPr>
            <p:nvPr userDrawn="1"/>
          </p:nvGrpSpPr>
          <p:grpSpPr bwMode="auto">
            <a:xfrm>
              <a:off x="8204535" y="6355130"/>
              <a:ext cx="3912501" cy="372207"/>
              <a:chOff x="4" y="1795"/>
              <a:chExt cx="6328" cy="602"/>
            </a:xfrm>
            <a:noFill/>
          </p:grpSpPr>
          <p:sp>
            <p:nvSpPr>
              <p:cNvPr id="79" name="Line 5"/>
              <p:cNvSpPr>
                <a:spLocks noChangeShapeType="1"/>
              </p:cNvSpPr>
              <p:nvPr userDrawn="1"/>
            </p:nvSpPr>
            <p:spPr bwMode="auto">
              <a:xfrm>
                <a:off x="6169" y="1868"/>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0" name="Line 6"/>
              <p:cNvSpPr>
                <a:spLocks noChangeShapeType="1"/>
              </p:cNvSpPr>
              <p:nvPr userDrawn="1"/>
            </p:nvSpPr>
            <p:spPr bwMode="auto">
              <a:xfrm>
                <a:off x="6227" y="1810"/>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1" name="Line 7"/>
              <p:cNvSpPr>
                <a:spLocks noChangeShapeType="1"/>
              </p:cNvSpPr>
              <p:nvPr userDrawn="1"/>
            </p:nvSpPr>
            <p:spPr bwMode="auto">
              <a:xfrm>
                <a:off x="3133" y="1935"/>
                <a:ext cx="118"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2" name="Line 8"/>
              <p:cNvSpPr>
                <a:spLocks noChangeShapeType="1"/>
              </p:cNvSpPr>
              <p:nvPr userDrawn="1"/>
            </p:nvSpPr>
            <p:spPr bwMode="auto">
              <a:xfrm>
                <a:off x="3192" y="1877"/>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3" name="Line 9"/>
              <p:cNvSpPr>
                <a:spLocks noChangeShapeType="1"/>
              </p:cNvSpPr>
              <p:nvPr userDrawn="1"/>
            </p:nvSpPr>
            <p:spPr bwMode="auto">
              <a:xfrm>
                <a:off x="1359" y="1919"/>
                <a:ext cx="432" cy="0"/>
              </a:xfrm>
              <a:prstGeom prst="line">
                <a:avLst/>
              </a:pr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4" name="Line 10"/>
              <p:cNvSpPr>
                <a:spLocks noChangeShapeType="1"/>
              </p:cNvSpPr>
              <p:nvPr userDrawn="1"/>
            </p:nvSpPr>
            <p:spPr bwMode="auto">
              <a:xfrm>
                <a:off x="311" y="1934"/>
                <a:ext cx="433"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5" name="Freeform 11"/>
              <p:cNvSpPr>
                <a:spLocks/>
              </p:cNvSpPr>
              <p:nvPr userDrawn="1"/>
            </p:nvSpPr>
            <p:spPr bwMode="auto">
              <a:xfrm>
                <a:off x="5215" y="2346"/>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6" name="Freeform 12"/>
              <p:cNvSpPr>
                <a:spLocks/>
              </p:cNvSpPr>
              <p:nvPr userDrawn="1"/>
            </p:nvSpPr>
            <p:spPr bwMode="auto">
              <a:xfrm>
                <a:off x="3659" y="2303"/>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7" name="Freeform 13"/>
              <p:cNvSpPr>
                <a:spLocks/>
              </p:cNvSpPr>
              <p:nvPr userDrawn="1"/>
            </p:nvSpPr>
            <p:spPr bwMode="auto">
              <a:xfrm>
                <a:off x="4565" y="1843"/>
                <a:ext cx="432" cy="51"/>
              </a:xfrm>
              <a:custGeom>
                <a:avLst/>
                <a:gdLst>
                  <a:gd name="T0" fmla="*/ 432 w 432"/>
                  <a:gd name="T1" fmla="*/ 51 h 51"/>
                  <a:gd name="T2" fmla="*/ 359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59"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8" name="Freeform 14"/>
              <p:cNvSpPr>
                <a:spLocks/>
              </p:cNvSpPr>
              <p:nvPr userDrawn="1"/>
            </p:nvSpPr>
            <p:spPr bwMode="auto">
              <a:xfrm>
                <a:off x="301" y="2196"/>
                <a:ext cx="432" cy="51"/>
              </a:xfrm>
              <a:custGeom>
                <a:avLst/>
                <a:gdLst>
                  <a:gd name="T0" fmla="*/ 432 w 432"/>
                  <a:gd name="T1" fmla="*/ 51 h 51"/>
                  <a:gd name="T2" fmla="*/ 360 w 432"/>
                  <a:gd name="T3" fmla="*/ 0 h 51"/>
                  <a:gd name="T4" fmla="*/ 288 w 432"/>
                  <a:gd name="T5" fmla="*/ 51 h 51"/>
                  <a:gd name="T6" fmla="*/ 216 w 432"/>
                  <a:gd name="T7" fmla="*/ 0 h 51"/>
                  <a:gd name="T8" fmla="*/ 145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5" y="51"/>
                    </a:lnTo>
                    <a:lnTo>
                      <a:pt x="72" y="0"/>
                    </a:lnTo>
                    <a:lnTo>
                      <a:pt x="0" y="51"/>
                    </a:lnTo>
                  </a:path>
                </a:pathLst>
              </a:custGeom>
              <a:grpFill/>
              <a:ln w="14288" cap="rnd">
                <a:solidFill>
                  <a:schemeClr val="accent2">
                    <a:lumMod val="10000"/>
                    <a:lumOff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9" name="Freeform 15"/>
              <p:cNvSpPr>
                <a:spLocks/>
              </p:cNvSpPr>
              <p:nvPr userDrawn="1"/>
            </p:nvSpPr>
            <p:spPr bwMode="auto">
              <a:xfrm>
                <a:off x="2393" y="2197"/>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0" name="Line 16"/>
              <p:cNvSpPr>
                <a:spLocks noChangeShapeType="1"/>
              </p:cNvSpPr>
              <p:nvPr userDrawn="1"/>
            </p:nvSpPr>
            <p:spPr bwMode="auto">
              <a:xfrm>
                <a:off x="5456" y="2033"/>
                <a:ext cx="413"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1" name="Line 17"/>
              <p:cNvSpPr>
                <a:spLocks noChangeShapeType="1"/>
              </p:cNvSpPr>
              <p:nvPr userDrawn="1"/>
            </p:nvSpPr>
            <p:spPr bwMode="auto">
              <a:xfrm>
                <a:off x="5707" y="2127"/>
                <a:ext cx="267" cy="0"/>
              </a:xfrm>
              <a:prstGeom prst="line">
                <a:avLst/>
              </a:prstGeom>
              <a:grpFill/>
              <a:ln w="14288" cap="rnd">
                <a:solidFill>
                  <a:schemeClr val="accent2">
                    <a:lumMod val="10000"/>
                    <a:lumOff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2" name="Line 18"/>
              <p:cNvSpPr>
                <a:spLocks noChangeShapeType="1"/>
              </p:cNvSpPr>
              <p:nvPr userDrawn="1"/>
            </p:nvSpPr>
            <p:spPr bwMode="auto">
              <a:xfrm>
                <a:off x="4912" y="2242"/>
                <a:ext cx="116"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3" name="Line 19"/>
              <p:cNvSpPr>
                <a:spLocks noChangeShapeType="1"/>
              </p:cNvSpPr>
              <p:nvPr userDrawn="1"/>
            </p:nvSpPr>
            <p:spPr bwMode="auto">
              <a:xfrm>
                <a:off x="4970" y="2184"/>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4" name="Line 20"/>
              <p:cNvSpPr>
                <a:spLocks noChangeShapeType="1"/>
              </p:cNvSpPr>
              <p:nvPr userDrawn="1"/>
            </p:nvSpPr>
            <p:spPr bwMode="auto">
              <a:xfrm>
                <a:off x="873" y="2015"/>
                <a:ext cx="116"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5" name="Line 21"/>
              <p:cNvSpPr>
                <a:spLocks noChangeShapeType="1"/>
              </p:cNvSpPr>
              <p:nvPr userDrawn="1"/>
            </p:nvSpPr>
            <p:spPr bwMode="auto">
              <a:xfrm>
                <a:off x="931" y="1955"/>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6" name="Line 22"/>
              <p:cNvSpPr>
                <a:spLocks noChangeShapeType="1"/>
              </p:cNvSpPr>
              <p:nvPr userDrawn="1"/>
            </p:nvSpPr>
            <p:spPr bwMode="auto">
              <a:xfrm>
                <a:off x="4387" y="2035"/>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7" name="Line 23"/>
              <p:cNvSpPr>
                <a:spLocks noChangeShapeType="1"/>
              </p:cNvSpPr>
              <p:nvPr userDrawn="1"/>
            </p:nvSpPr>
            <p:spPr bwMode="auto">
              <a:xfrm>
                <a:off x="4445" y="1977"/>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8" name="Line 24"/>
              <p:cNvSpPr>
                <a:spLocks noChangeShapeType="1"/>
              </p:cNvSpPr>
              <p:nvPr userDrawn="1"/>
            </p:nvSpPr>
            <p:spPr bwMode="auto">
              <a:xfrm>
                <a:off x="2460" y="1914"/>
                <a:ext cx="414"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9" name="Line 25"/>
              <p:cNvSpPr>
                <a:spLocks noChangeShapeType="1"/>
              </p:cNvSpPr>
              <p:nvPr userDrawn="1"/>
            </p:nvSpPr>
            <p:spPr bwMode="auto">
              <a:xfrm>
                <a:off x="2711" y="2008"/>
                <a:ext cx="26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0" name="Line 26"/>
              <p:cNvSpPr>
                <a:spLocks noChangeShapeType="1"/>
              </p:cNvSpPr>
              <p:nvPr userDrawn="1"/>
            </p:nvSpPr>
            <p:spPr bwMode="auto">
              <a:xfrm>
                <a:off x="1814" y="2251"/>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1" name="Line 27"/>
              <p:cNvSpPr>
                <a:spLocks noChangeShapeType="1"/>
              </p:cNvSpPr>
              <p:nvPr userDrawn="1"/>
            </p:nvSpPr>
            <p:spPr bwMode="auto">
              <a:xfrm>
                <a:off x="1873" y="2192"/>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2" name="Line 28"/>
              <p:cNvSpPr>
                <a:spLocks noChangeShapeType="1"/>
              </p:cNvSpPr>
              <p:nvPr userDrawn="1"/>
            </p:nvSpPr>
            <p:spPr bwMode="auto">
              <a:xfrm>
                <a:off x="3261" y="2184"/>
                <a:ext cx="118"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3" name="Line 29"/>
              <p:cNvSpPr>
                <a:spLocks noChangeShapeType="1"/>
              </p:cNvSpPr>
              <p:nvPr userDrawn="1"/>
            </p:nvSpPr>
            <p:spPr bwMode="auto">
              <a:xfrm>
                <a:off x="3319" y="2125"/>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4" name="Freeform 30"/>
              <p:cNvSpPr>
                <a:spLocks/>
              </p:cNvSpPr>
              <p:nvPr userDrawn="1"/>
            </p:nvSpPr>
            <p:spPr bwMode="auto">
              <a:xfrm>
                <a:off x="3570" y="1933"/>
                <a:ext cx="151" cy="167"/>
              </a:xfrm>
              <a:custGeom>
                <a:avLst/>
                <a:gdLst>
                  <a:gd name="T0" fmla="*/ 0 w 151"/>
                  <a:gd name="T1" fmla="*/ 97 h 167"/>
                  <a:gd name="T2" fmla="*/ 151 w 151"/>
                  <a:gd name="T3" fmla="*/ 167 h 167"/>
                  <a:gd name="T4" fmla="*/ 137 w 151"/>
                  <a:gd name="T5" fmla="*/ 0 h 167"/>
                  <a:gd name="T6" fmla="*/ 0 w 151"/>
                  <a:gd name="T7" fmla="*/ 97 h 167"/>
                </a:gdLst>
                <a:ahLst/>
                <a:cxnLst>
                  <a:cxn ang="0">
                    <a:pos x="T0" y="T1"/>
                  </a:cxn>
                  <a:cxn ang="0">
                    <a:pos x="T2" y="T3"/>
                  </a:cxn>
                  <a:cxn ang="0">
                    <a:pos x="T4" y="T5"/>
                  </a:cxn>
                  <a:cxn ang="0">
                    <a:pos x="T6" y="T7"/>
                  </a:cxn>
                </a:cxnLst>
                <a:rect l="0" t="0" r="r" b="b"/>
                <a:pathLst>
                  <a:path w="151" h="167">
                    <a:moveTo>
                      <a:pt x="0" y="97"/>
                    </a:moveTo>
                    <a:lnTo>
                      <a:pt x="151" y="167"/>
                    </a:lnTo>
                    <a:lnTo>
                      <a:pt x="137" y="0"/>
                    </a:lnTo>
                    <a:lnTo>
                      <a:pt x="0" y="97"/>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5" name="Freeform 31"/>
              <p:cNvSpPr>
                <a:spLocks/>
              </p:cNvSpPr>
              <p:nvPr userDrawn="1"/>
            </p:nvSpPr>
            <p:spPr bwMode="auto">
              <a:xfrm>
                <a:off x="4" y="2012"/>
                <a:ext cx="166" cy="150"/>
              </a:xfrm>
              <a:custGeom>
                <a:avLst/>
                <a:gdLst>
                  <a:gd name="T0" fmla="*/ 0 w 166"/>
                  <a:gd name="T1" fmla="*/ 0 h 150"/>
                  <a:gd name="T2" fmla="*/ 73 w 166"/>
                  <a:gd name="T3" fmla="*/ 150 h 150"/>
                  <a:gd name="T4" fmla="*/ 166 w 166"/>
                  <a:gd name="T5" fmla="*/ 11 h 150"/>
                  <a:gd name="T6" fmla="*/ 0 w 166"/>
                  <a:gd name="T7" fmla="*/ 0 h 150"/>
                </a:gdLst>
                <a:ahLst/>
                <a:cxnLst>
                  <a:cxn ang="0">
                    <a:pos x="T0" y="T1"/>
                  </a:cxn>
                  <a:cxn ang="0">
                    <a:pos x="T2" y="T3"/>
                  </a:cxn>
                  <a:cxn ang="0">
                    <a:pos x="T4" y="T5"/>
                  </a:cxn>
                  <a:cxn ang="0">
                    <a:pos x="T6" y="T7"/>
                  </a:cxn>
                </a:cxnLst>
                <a:rect l="0" t="0" r="r" b="b"/>
                <a:pathLst>
                  <a:path w="166" h="150">
                    <a:moveTo>
                      <a:pt x="0" y="0"/>
                    </a:moveTo>
                    <a:lnTo>
                      <a:pt x="73" y="150"/>
                    </a:lnTo>
                    <a:lnTo>
                      <a:pt x="166" y="11"/>
                    </a:lnTo>
                    <a:lnTo>
                      <a:pt x="0" y="0"/>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6" name="Freeform 32"/>
              <p:cNvSpPr>
                <a:spLocks/>
              </p:cNvSpPr>
              <p:nvPr userDrawn="1"/>
            </p:nvSpPr>
            <p:spPr bwMode="auto">
              <a:xfrm>
                <a:off x="1222" y="2136"/>
                <a:ext cx="154" cy="165"/>
              </a:xfrm>
              <a:custGeom>
                <a:avLst/>
                <a:gdLst>
                  <a:gd name="T0" fmla="*/ 0 w 154"/>
                  <a:gd name="T1" fmla="*/ 165 h 165"/>
                  <a:gd name="T2" fmla="*/ 154 w 154"/>
                  <a:gd name="T3" fmla="*/ 101 h 165"/>
                  <a:gd name="T4" fmla="*/ 20 w 154"/>
                  <a:gd name="T5" fmla="*/ 0 h 165"/>
                  <a:gd name="T6" fmla="*/ 0 w 154"/>
                  <a:gd name="T7" fmla="*/ 165 h 165"/>
                </a:gdLst>
                <a:ahLst/>
                <a:cxnLst>
                  <a:cxn ang="0">
                    <a:pos x="T0" y="T1"/>
                  </a:cxn>
                  <a:cxn ang="0">
                    <a:pos x="T2" y="T3"/>
                  </a:cxn>
                  <a:cxn ang="0">
                    <a:pos x="T4" y="T5"/>
                  </a:cxn>
                  <a:cxn ang="0">
                    <a:pos x="T6" y="T7"/>
                  </a:cxn>
                </a:cxnLst>
                <a:rect l="0" t="0" r="r" b="b"/>
                <a:pathLst>
                  <a:path w="154" h="165">
                    <a:moveTo>
                      <a:pt x="0" y="165"/>
                    </a:moveTo>
                    <a:lnTo>
                      <a:pt x="154" y="101"/>
                    </a:lnTo>
                    <a:lnTo>
                      <a:pt x="20" y="0"/>
                    </a:lnTo>
                    <a:lnTo>
                      <a:pt x="0" y="165"/>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7" name="Oval 33"/>
              <p:cNvSpPr>
                <a:spLocks noChangeArrowheads="1"/>
              </p:cNvSpPr>
              <p:nvPr userDrawn="1"/>
            </p:nvSpPr>
            <p:spPr bwMode="auto">
              <a:xfrm>
                <a:off x="6197" y="2158"/>
                <a:ext cx="135"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8" name="Oval 34"/>
              <p:cNvSpPr>
                <a:spLocks noChangeArrowheads="1"/>
              </p:cNvSpPr>
              <p:nvPr userDrawn="1"/>
            </p:nvSpPr>
            <p:spPr bwMode="auto">
              <a:xfrm>
                <a:off x="4034" y="1940"/>
                <a:ext cx="134" cy="134"/>
              </a:xfrm>
              <a:prstGeom prst="ellipse">
                <a:avLst/>
              </a:prstGeom>
              <a:grpFill/>
              <a:ln w="14288" cap="rnd">
                <a:solidFill>
                  <a:schemeClr val="accent2">
                    <a:lumMod val="10000"/>
                    <a:lumOff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9" name="Oval 35"/>
              <p:cNvSpPr>
                <a:spLocks noChangeArrowheads="1"/>
              </p:cNvSpPr>
              <p:nvPr userDrawn="1"/>
            </p:nvSpPr>
            <p:spPr bwMode="auto">
              <a:xfrm>
                <a:off x="5158" y="1795"/>
                <a:ext cx="135"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0" name="Oval 36"/>
              <p:cNvSpPr>
                <a:spLocks noChangeArrowheads="1"/>
              </p:cNvSpPr>
              <p:nvPr userDrawn="1"/>
            </p:nvSpPr>
            <p:spPr bwMode="auto">
              <a:xfrm>
                <a:off x="2125" y="1855"/>
                <a:ext cx="134"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grpSp>
      </p:grpSp>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10023230" y="183296"/>
            <a:ext cx="133056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4ACB41-94E5-4629-9639-BBC7D22E3BC4}" type="slidenum">
              <a:rPr lang="en-US" smtClean="0"/>
              <a:pPr/>
              <a:t>‹#›</a:t>
            </a:fld>
            <a:endParaRPr lang="en-US" dirty="0"/>
          </a:p>
        </p:txBody>
      </p:sp>
      <p:cxnSp>
        <p:nvCxnSpPr>
          <p:cNvPr id="9" name="Straight Connector 8"/>
          <p:cNvCxnSpPr/>
          <p:nvPr userDrawn="1"/>
        </p:nvCxnSpPr>
        <p:spPr>
          <a:xfrm>
            <a:off x="11353800" y="365125"/>
            <a:ext cx="8382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690751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b="1" kern="1200">
          <a:solidFill>
            <a:schemeClr val="accent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4813340" y="2975974"/>
            <a:ext cx="2565321" cy="906052"/>
            <a:chOff x="3741695" y="3558323"/>
            <a:chExt cx="2565321" cy="906052"/>
          </a:xfrm>
        </p:grpSpPr>
        <p:sp>
          <p:nvSpPr>
            <p:cNvPr id="7" name="Title 1"/>
            <p:cNvSpPr txBox="1">
              <a:spLocks/>
            </p:cNvSpPr>
            <p:nvPr/>
          </p:nvSpPr>
          <p:spPr>
            <a:xfrm>
              <a:off x="4575128" y="3832357"/>
              <a:ext cx="1731888" cy="357984"/>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3200" dirty="0" smtClean="0">
                  <a:solidFill>
                    <a:schemeClr val="accent3"/>
                  </a:solidFill>
                  <a:latin typeface="+mj-lt"/>
                </a:rPr>
                <a:t>Buzzer</a:t>
              </a:r>
              <a:endParaRPr lang="en" sz="4000" dirty="0">
                <a:solidFill>
                  <a:schemeClr val="accent3"/>
                </a:solidFill>
                <a:latin typeface="+mj-lt"/>
              </a:endParaRPr>
            </a:p>
          </p:txBody>
        </p:sp>
        <p:grpSp>
          <p:nvGrpSpPr>
            <p:cNvPr id="8" name="Group 7"/>
            <p:cNvGrpSpPr/>
            <p:nvPr/>
          </p:nvGrpSpPr>
          <p:grpSpPr>
            <a:xfrm>
              <a:off x="3741695" y="3558323"/>
              <a:ext cx="721459" cy="906052"/>
              <a:chOff x="1298575" y="2933700"/>
              <a:chExt cx="850900" cy="1063625"/>
            </a:xfrm>
          </p:grpSpPr>
          <p:sp>
            <p:nvSpPr>
              <p:cNvPr id="9" name="Freeform 6"/>
              <p:cNvSpPr>
                <a:spLocks/>
              </p:cNvSpPr>
              <p:nvPr/>
            </p:nvSpPr>
            <p:spPr bwMode="auto">
              <a:xfrm>
                <a:off x="1724025" y="3146425"/>
                <a:ext cx="425450" cy="425450"/>
              </a:xfrm>
              <a:custGeom>
                <a:avLst/>
                <a:gdLst>
                  <a:gd name="T0" fmla="*/ 0 w 74"/>
                  <a:gd name="T1" fmla="*/ 0 h 74"/>
                  <a:gd name="T2" fmla="*/ 74 w 74"/>
                  <a:gd name="T3" fmla="*/ 74 h 74"/>
                  <a:gd name="T4" fmla="*/ 0 w 74"/>
                  <a:gd name="T5" fmla="*/ 0 h 74"/>
                </a:gdLst>
                <a:ahLst/>
                <a:cxnLst>
                  <a:cxn ang="0">
                    <a:pos x="T0" y="T1"/>
                  </a:cxn>
                  <a:cxn ang="0">
                    <a:pos x="T2" y="T3"/>
                  </a:cxn>
                  <a:cxn ang="0">
                    <a:pos x="T4" y="T5"/>
                  </a:cxn>
                </a:cxnLst>
                <a:rect l="0" t="0" r="r" b="b"/>
                <a:pathLst>
                  <a:path w="74" h="74">
                    <a:moveTo>
                      <a:pt x="0" y="0"/>
                    </a:moveTo>
                    <a:cubicBezTo>
                      <a:pt x="0" y="41"/>
                      <a:pt x="33" y="74"/>
                      <a:pt x="74" y="74"/>
                    </a:cubicBezTo>
                    <a:cubicBezTo>
                      <a:pt x="74" y="33"/>
                      <a:pt x="41" y="0"/>
                      <a:pt x="0"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5"/>
              <p:cNvSpPr>
                <a:spLocks/>
              </p:cNvSpPr>
              <p:nvPr/>
            </p:nvSpPr>
            <p:spPr bwMode="auto">
              <a:xfrm>
                <a:off x="1724025" y="3571875"/>
                <a:ext cx="425450" cy="425450"/>
              </a:xfrm>
              <a:custGeom>
                <a:avLst/>
                <a:gdLst>
                  <a:gd name="T0" fmla="*/ 0 w 74"/>
                  <a:gd name="T1" fmla="*/ 74 h 74"/>
                  <a:gd name="T2" fmla="*/ 74 w 74"/>
                  <a:gd name="T3" fmla="*/ 0 h 74"/>
                  <a:gd name="T4" fmla="*/ 0 w 74"/>
                  <a:gd name="T5" fmla="*/ 74 h 74"/>
                </a:gdLst>
                <a:ahLst/>
                <a:cxnLst>
                  <a:cxn ang="0">
                    <a:pos x="T0" y="T1"/>
                  </a:cxn>
                  <a:cxn ang="0">
                    <a:pos x="T2" y="T3"/>
                  </a:cxn>
                  <a:cxn ang="0">
                    <a:pos x="T4" y="T5"/>
                  </a:cxn>
                </a:cxnLst>
                <a:rect l="0" t="0" r="r" b="b"/>
                <a:pathLst>
                  <a:path w="74" h="74">
                    <a:moveTo>
                      <a:pt x="0" y="74"/>
                    </a:moveTo>
                    <a:cubicBezTo>
                      <a:pt x="41" y="74"/>
                      <a:pt x="74" y="41"/>
                      <a:pt x="74" y="0"/>
                    </a:cubicBezTo>
                    <a:cubicBezTo>
                      <a:pt x="33" y="0"/>
                      <a:pt x="0" y="33"/>
                      <a:pt x="0" y="74"/>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7"/>
              <p:cNvSpPr>
                <a:spLocks/>
              </p:cNvSpPr>
              <p:nvPr/>
            </p:nvSpPr>
            <p:spPr bwMode="auto">
              <a:xfrm>
                <a:off x="1298575" y="2933700"/>
                <a:ext cx="425450" cy="1063625"/>
              </a:xfrm>
              <a:custGeom>
                <a:avLst/>
                <a:gdLst>
                  <a:gd name="T0" fmla="*/ 74 w 74"/>
                  <a:gd name="T1" fmla="*/ 111 h 185"/>
                  <a:gd name="T2" fmla="*/ 74 w 74"/>
                  <a:gd name="T3" fmla="*/ 70 h 185"/>
                  <a:gd name="T4" fmla="*/ 74 w 74"/>
                  <a:gd name="T5" fmla="*/ 70 h 185"/>
                  <a:gd name="T6" fmla="*/ 0 w 74"/>
                  <a:gd name="T7" fmla="*/ 0 h 185"/>
                  <a:gd name="T8" fmla="*/ 0 w 74"/>
                  <a:gd name="T9" fmla="*/ 70 h 185"/>
                  <a:gd name="T10" fmla="*/ 0 w 74"/>
                  <a:gd name="T11" fmla="*/ 70 h 185"/>
                  <a:gd name="T12" fmla="*/ 0 w 74"/>
                  <a:gd name="T13" fmla="*/ 115 h 185"/>
                  <a:gd name="T14" fmla="*/ 0 w 74"/>
                  <a:gd name="T15" fmla="*/ 115 h 185"/>
                  <a:gd name="T16" fmla="*/ 74 w 74"/>
                  <a:gd name="T17" fmla="*/ 185 h 185"/>
                  <a:gd name="T18" fmla="*/ 74 w 74"/>
                  <a:gd name="T19" fmla="*/ 115 h 185"/>
                  <a:gd name="T20" fmla="*/ 74 w 74"/>
                  <a:gd name="T21" fmla="*/ 11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85">
                    <a:moveTo>
                      <a:pt x="74" y="111"/>
                    </a:moveTo>
                    <a:cubicBezTo>
                      <a:pt x="74" y="70"/>
                      <a:pt x="74" y="70"/>
                      <a:pt x="74" y="70"/>
                    </a:cubicBezTo>
                    <a:cubicBezTo>
                      <a:pt x="74" y="70"/>
                      <a:pt x="74" y="70"/>
                      <a:pt x="74" y="70"/>
                    </a:cubicBezTo>
                    <a:cubicBezTo>
                      <a:pt x="71" y="31"/>
                      <a:pt x="39" y="0"/>
                      <a:pt x="0" y="0"/>
                    </a:cubicBezTo>
                    <a:cubicBezTo>
                      <a:pt x="0" y="70"/>
                      <a:pt x="0" y="70"/>
                      <a:pt x="0" y="70"/>
                    </a:cubicBezTo>
                    <a:cubicBezTo>
                      <a:pt x="0" y="70"/>
                      <a:pt x="0" y="70"/>
                      <a:pt x="0" y="70"/>
                    </a:cubicBezTo>
                    <a:cubicBezTo>
                      <a:pt x="0" y="115"/>
                      <a:pt x="0" y="115"/>
                      <a:pt x="0" y="115"/>
                    </a:cubicBezTo>
                    <a:cubicBezTo>
                      <a:pt x="0" y="115"/>
                      <a:pt x="0" y="115"/>
                      <a:pt x="0" y="115"/>
                    </a:cubicBezTo>
                    <a:cubicBezTo>
                      <a:pt x="2" y="154"/>
                      <a:pt x="34" y="185"/>
                      <a:pt x="74" y="185"/>
                    </a:cubicBezTo>
                    <a:cubicBezTo>
                      <a:pt x="74" y="115"/>
                      <a:pt x="74" y="115"/>
                      <a:pt x="74" y="115"/>
                    </a:cubicBezTo>
                    <a:lnTo>
                      <a:pt x="74" y="11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0086096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793631" y="-24264"/>
            <a:ext cx="10386646" cy="6888215"/>
          </a:xfrm>
          <a:prstGeom prst="rect">
            <a:avLst/>
          </a:prstGeom>
        </p:spPr>
      </p:pic>
      <p:sp>
        <p:nvSpPr>
          <p:cNvPr id="10" name="Rectangle 9"/>
          <p:cNvSpPr/>
          <p:nvPr/>
        </p:nvSpPr>
        <p:spPr>
          <a:xfrm>
            <a:off x="2895600" y="2221523"/>
            <a:ext cx="7924800" cy="2414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5767754" y="1949281"/>
            <a:ext cx="2180493" cy="54448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
          <p:cNvSpPr>
            <a:spLocks noGrp="1"/>
          </p:cNvSpPr>
          <p:nvPr>
            <p:ph idx="1"/>
          </p:nvPr>
        </p:nvSpPr>
        <p:spPr>
          <a:xfrm>
            <a:off x="2142269" y="2051551"/>
            <a:ext cx="9317894" cy="480805"/>
          </a:xfrm>
        </p:spPr>
        <p:txBody>
          <a:bodyPr/>
          <a:lstStyle/>
          <a:p>
            <a:pPr lvl="0" algn="ctr">
              <a:spcBef>
                <a:spcPts val="0"/>
              </a:spcBef>
            </a:pPr>
            <a:r>
              <a:rPr lang="en-US" b="1" dirty="0" smtClean="0">
                <a:solidFill>
                  <a:schemeClr val="bg1"/>
                </a:solidFill>
              </a:rPr>
              <a:t>WE BELIEVE</a:t>
            </a:r>
            <a:endParaRPr lang="en" b="1" dirty="0" smtClean="0">
              <a:solidFill>
                <a:schemeClr val="bg1"/>
              </a:solidFill>
            </a:endParaRPr>
          </a:p>
        </p:txBody>
      </p:sp>
      <p:sp>
        <p:nvSpPr>
          <p:cNvPr id="4" name="Content Placeholder 2"/>
          <p:cNvSpPr txBox="1">
            <a:spLocks/>
          </p:cNvSpPr>
          <p:nvPr/>
        </p:nvSpPr>
        <p:spPr>
          <a:xfrm>
            <a:off x="2895600" y="2995162"/>
            <a:ext cx="7924800" cy="1178508"/>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indent="-19050" algn="ctr">
              <a:spcBef>
                <a:spcPts val="0"/>
              </a:spcBef>
              <a:spcAft>
                <a:spcPts val="1200"/>
              </a:spcAft>
            </a:pPr>
            <a:r>
              <a:rPr lang="en" sz="3200" b="1" dirty="0">
                <a:solidFill>
                  <a:schemeClr val="accent2"/>
                </a:solidFill>
                <a:latin typeface="+mj-lt"/>
                <a:ea typeface="Open Sans" panose="020B0606030504020204" pitchFamily="34" charset="0"/>
                <a:cs typeface="Open Sans" panose="020B0606030504020204" pitchFamily="34" charset="0"/>
              </a:rPr>
              <a:t>Your solution should be </a:t>
            </a:r>
            <a:r>
              <a:rPr lang="en" sz="3200" b="1" dirty="0" smtClean="0">
                <a:solidFill>
                  <a:schemeClr val="accent2"/>
                </a:solidFill>
                <a:latin typeface="+mj-lt"/>
                <a:ea typeface="Open Sans" panose="020B0606030504020204" pitchFamily="34" charset="0"/>
                <a:cs typeface="Open Sans" panose="020B0606030504020204" pitchFamily="34" charset="0"/>
              </a:rPr>
              <a:t>as </a:t>
            </a:r>
            <a:r>
              <a:rPr lang="id-ID" sz="3200" b="1" dirty="0">
                <a:solidFill>
                  <a:schemeClr val="accent2"/>
                </a:solidFill>
                <a:latin typeface="+mj-lt"/>
                <a:ea typeface="Open Sans" panose="020B0606030504020204" pitchFamily="34" charset="0"/>
                <a:cs typeface="Open Sans" panose="020B0606030504020204" pitchFamily="34" charset="0"/>
              </a:rPr>
              <a:t/>
            </a:r>
            <a:br>
              <a:rPr lang="id-ID" sz="3200" b="1" dirty="0">
                <a:solidFill>
                  <a:schemeClr val="accent2"/>
                </a:solidFill>
                <a:latin typeface="+mj-lt"/>
                <a:ea typeface="Open Sans" panose="020B0606030504020204" pitchFamily="34" charset="0"/>
                <a:cs typeface="Open Sans" panose="020B0606030504020204" pitchFamily="34" charset="0"/>
              </a:rPr>
            </a:br>
            <a:r>
              <a:rPr lang="en" sz="3200" b="1" dirty="0" smtClean="0">
                <a:solidFill>
                  <a:schemeClr val="accent2"/>
                </a:solidFill>
                <a:latin typeface="+mj-lt"/>
                <a:ea typeface="Open Sans" panose="020B0606030504020204" pitchFamily="34" charset="0"/>
                <a:cs typeface="Open Sans" panose="020B0606030504020204" pitchFamily="34" charset="0"/>
              </a:rPr>
              <a:t>unique as </a:t>
            </a:r>
            <a:r>
              <a:rPr lang="en" sz="3200" b="1" dirty="0">
                <a:solidFill>
                  <a:schemeClr val="accent2"/>
                </a:solidFill>
                <a:latin typeface="+mj-lt"/>
                <a:ea typeface="Open Sans" panose="020B0606030504020204" pitchFamily="34" charset="0"/>
                <a:cs typeface="Open Sans" panose="020B0606030504020204" pitchFamily="34" charset="0"/>
              </a:rPr>
              <a:t>your brand</a:t>
            </a:r>
            <a:r>
              <a:rPr lang="en" sz="3200" b="1" dirty="0" smtClean="0">
                <a:solidFill>
                  <a:schemeClr val="accent2"/>
                </a:solidFill>
                <a:latin typeface="+mj-lt"/>
                <a:ea typeface="Open Sans" panose="020B0606030504020204" pitchFamily="34" charset="0"/>
                <a:cs typeface="Open Sans" panose="020B0606030504020204" pitchFamily="34" charset="0"/>
              </a:rPr>
              <a:t>.</a:t>
            </a:r>
            <a:endParaRPr lang="en" sz="3200" b="1" dirty="0">
              <a:solidFill>
                <a:schemeClr val="accent2"/>
              </a:solidFill>
              <a:latin typeface="+mj-lt"/>
              <a:ea typeface="Open Sans" panose="020B0606030504020204" pitchFamily="34" charset="0"/>
              <a:cs typeface="Open Sans" panose="020B0606030504020204" pitchFamily="34" charset="0"/>
            </a:endParaRPr>
          </a:p>
        </p:txBody>
      </p:sp>
      <p:cxnSp>
        <p:nvCxnSpPr>
          <p:cNvPr id="7" name="Straight Connector 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5" name="Title 1"/>
          <p:cNvSpPr>
            <a:spLocks noGrp="1"/>
          </p:cNvSpPr>
          <p:nvPr>
            <p:ph type="title"/>
          </p:nvPr>
        </p:nvSpPr>
        <p:spPr>
          <a:xfrm rot="16200000">
            <a:off x="-605375" y="1558341"/>
            <a:ext cx="3395242" cy="663575"/>
          </a:xfrm>
        </p:spPr>
        <p:txBody>
          <a:bodyPr/>
          <a:lstStyle/>
          <a:p>
            <a:r>
              <a:rPr lang="en-US" b="1" dirty="0" smtClean="0">
                <a:solidFill>
                  <a:schemeClr val="bg1">
                    <a:lumMod val="85000"/>
                  </a:schemeClr>
                </a:solidFill>
                <a:latin typeface="Montserrat Black" panose="00000A00000000000000" pitchFamily="50" charset="0"/>
              </a:rPr>
              <a:t>P</a:t>
            </a:r>
            <a:r>
              <a:rPr lang="en" b="1" dirty="0" smtClean="0">
                <a:solidFill>
                  <a:schemeClr val="bg1">
                    <a:lumMod val="85000"/>
                  </a:schemeClr>
                </a:solidFill>
                <a:latin typeface="Montserrat Black" panose="00000A00000000000000" pitchFamily="50" charset="0"/>
              </a:rPr>
              <a:t>hilosophy</a:t>
            </a:r>
            <a:endParaRPr lang="en-US" b="1" dirty="0">
              <a:solidFill>
                <a:schemeClr val="bg1">
                  <a:lumMod val="85000"/>
                </a:schemeClr>
              </a:solidFill>
              <a:latin typeface="Montserrat Black" panose="00000A00000000000000" pitchFamily="50" charset="0"/>
            </a:endParaRPr>
          </a:p>
        </p:txBody>
      </p:sp>
      <p:sp>
        <p:nvSpPr>
          <p:cNvPr id="2" name="Slide Number Placeholder 1"/>
          <p:cNvSpPr>
            <a:spLocks noGrp="1"/>
          </p:cNvSpPr>
          <p:nvPr>
            <p:ph type="sldNum" sz="quarter" idx="12"/>
          </p:nvPr>
        </p:nvSpPr>
        <p:spPr/>
        <p:txBody>
          <a:bodyPr/>
          <a:lstStyle/>
          <a:p>
            <a:fld id="{EF4ACB41-94E5-4629-9639-BBC7D22E3BC4}" type="slidenum">
              <a:rPr lang="en-US" smtClean="0"/>
              <a:pPr/>
              <a:t>10</a:t>
            </a:fld>
            <a:endParaRPr lang="en-US" dirty="0"/>
          </a:p>
        </p:txBody>
      </p:sp>
    </p:spTree>
    <p:extLst>
      <p:ext uri="{BB962C8B-B14F-4D97-AF65-F5344CB8AC3E}">
        <p14:creationId xmlns:p14="http://schemas.microsoft.com/office/powerpoint/2010/main" val="30645624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135189" y="908050"/>
            <a:ext cx="9375073" cy="5041900"/>
            <a:chOff x="2135189" y="1989138"/>
            <a:chExt cx="9375073" cy="4068762"/>
          </a:xfrm>
        </p:grpSpPr>
        <p:sp>
          <p:nvSpPr>
            <p:cNvPr id="30" name="Rectangle 29"/>
            <p:cNvSpPr/>
            <p:nvPr/>
          </p:nvSpPr>
          <p:spPr>
            <a:xfrm>
              <a:off x="2135189" y="1989138"/>
              <a:ext cx="4386506" cy="40687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7123756" y="1989138"/>
              <a:ext cx="4386506" cy="40687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Content Placeholder 2"/>
          <p:cNvSpPr>
            <a:spLocks noGrp="1"/>
          </p:cNvSpPr>
          <p:nvPr>
            <p:ph idx="1"/>
          </p:nvPr>
        </p:nvSpPr>
        <p:spPr>
          <a:xfrm>
            <a:off x="2466977" y="4176600"/>
            <a:ext cx="3629023" cy="1602749"/>
          </a:xfrm>
        </p:spPr>
        <p:txBody>
          <a:bodyPr>
            <a:normAutofit/>
          </a:bodyPr>
          <a:lstStyle/>
          <a:p>
            <a:pPr marL="19050" lvl="0" algn="ctr">
              <a:lnSpc>
                <a:spcPct val="150000"/>
              </a:lnSpc>
              <a:spcBef>
                <a:spcPts val="0"/>
              </a:spcBef>
            </a:pPr>
            <a:r>
              <a:rPr lang="en" sz="1600" dirty="0" smtClean="0">
                <a:solidFill>
                  <a:schemeClr val="tx1">
                    <a:lumMod val="50000"/>
                    <a:lumOff val="50000"/>
                  </a:schemeClr>
                </a:solidFill>
              </a:rPr>
              <a:t>We brainstorm </a:t>
            </a:r>
            <a:r>
              <a:rPr lang="en" sz="1600" dirty="0">
                <a:solidFill>
                  <a:schemeClr val="tx1">
                    <a:lumMod val="50000"/>
                    <a:lumOff val="50000"/>
                  </a:schemeClr>
                </a:solidFill>
              </a:rPr>
              <a:t>with our clients, and shape our strategies together. </a:t>
            </a:r>
          </a:p>
        </p:txBody>
      </p:sp>
      <p:sp>
        <p:nvSpPr>
          <p:cNvPr id="4" name="Content Placeholder 2"/>
          <p:cNvSpPr txBox="1">
            <a:spLocks/>
          </p:cNvSpPr>
          <p:nvPr/>
        </p:nvSpPr>
        <p:spPr>
          <a:xfrm>
            <a:off x="7564637" y="4185138"/>
            <a:ext cx="3568126" cy="1690464"/>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algn="ctr">
              <a:lnSpc>
                <a:spcPct val="150000"/>
              </a:lnSpc>
              <a:spcBef>
                <a:spcPts val="0"/>
              </a:spcBef>
            </a:pPr>
            <a:r>
              <a:rPr lang="en" sz="1600" dirty="0" smtClean="0">
                <a:solidFill>
                  <a:schemeClr val="tx1">
                    <a:lumMod val="50000"/>
                    <a:lumOff val="50000"/>
                  </a:schemeClr>
                </a:solidFill>
                <a:latin typeface="+mn-lt"/>
              </a:rPr>
              <a:t>Our staff consists of experts who often have a decade or more of experience in their field</a:t>
            </a:r>
          </a:p>
        </p:txBody>
      </p:sp>
      <p:grpSp>
        <p:nvGrpSpPr>
          <p:cNvPr id="8" name="Group 4"/>
          <p:cNvGrpSpPr>
            <a:grpSpLocks noChangeAspect="1"/>
          </p:cNvGrpSpPr>
          <p:nvPr/>
        </p:nvGrpSpPr>
        <p:grpSpPr bwMode="auto">
          <a:xfrm>
            <a:off x="8582992" y="1514625"/>
            <a:ext cx="1468034" cy="1062053"/>
            <a:chOff x="234" y="2412"/>
            <a:chExt cx="1309" cy="947"/>
          </a:xfrm>
        </p:grpSpPr>
        <p:sp>
          <p:nvSpPr>
            <p:cNvPr id="10" name="Freeform 5"/>
            <p:cNvSpPr>
              <a:spLocks/>
            </p:cNvSpPr>
            <p:nvPr/>
          </p:nvSpPr>
          <p:spPr bwMode="auto">
            <a:xfrm>
              <a:off x="951" y="2800"/>
              <a:ext cx="39" cy="55"/>
            </a:xfrm>
            <a:custGeom>
              <a:avLst/>
              <a:gdLst>
                <a:gd name="T0" fmla="*/ 30 w 60"/>
                <a:gd name="T1" fmla="*/ 0 h 86"/>
                <a:gd name="T2" fmla="*/ 0 w 60"/>
                <a:gd name="T3" fmla="*/ 30 h 86"/>
                <a:gd name="T4" fmla="*/ 0 w 60"/>
                <a:gd name="T5" fmla="*/ 86 h 86"/>
                <a:gd name="T6" fmla="*/ 60 w 60"/>
                <a:gd name="T7" fmla="*/ 86 h 86"/>
                <a:gd name="T8" fmla="*/ 60 w 60"/>
                <a:gd name="T9" fmla="*/ 30 h 86"/>
                <a:gd name="T10" fmla="*/ 30 w 60"/>
                <a:gd name="T11" fmla="*/ 0 h 86"/>
              </a:gdLst>
              <a:ahLst/>
              <a:cxnLst>
                <a:cxn ang="0">
                  <a:pos x="T0" y="T1"/>
                </a:cxn>
                <a:cxn ang="0">
                  <a:pos x="T2" y="T3"/>
                </a:cxn>
                <a:cxn ang="0">
                  <a:pos x="T4" y="T5"/>
                </a:cxn>
                <a:cxn ang="0">
                  <a:pos x="T6" y="T7"/>
                </a:cxn>
                <a:cxn ang="0">
                  <a:pos x="T8" y="T9"/>
                </a:cxn>
                <a:cxn ang="0">
                  <a:pos x="T10" y="T11"/>
                </a:cxn>
              </a:cxnLst>
              <a:rect l="0" t="0" r="r" b="b"/>
              <a:pathLst>
                <a:path w="60" h="86">
                  <a:moveTo>
                    <a:pt x="30" y="0"/>
                  </a:moveTo>
                  <a:cubicBezTo>
                    <a:pt x="14" y="0"/>
                    <a:pt x="0" y="13"/>
                    <a:pt x="0" y="30"/>
                  </a:cubicBezTo>
                  <a:cubicBezTo>
                    <a:pt x="0" y="86"/>
                    <a:pt x="0" y="86"/>
                    <a:pt x="0" y="86"/>
                  </a:cubicBezTo>
                  <a:cubicBezTo>
                    <a:pt x="60" y="86"/>
                    <a:pt x="60" y="86"/>
                    <a:pt x="60" y="86"/>
                  </a:cubicBezTo>
                  <a:cubicBezTo>
                    <a:pt x="60" y="30"/>
                    <a:pt x="60" y="30"/>
                    <a:pt x="60" y="30"/>
                  </a:cubicBezTo>
                  <a:cubicBezTo>
                    <a:pt x="60" y="13"/>
                    <a:pt x="47" y="0"/>
                    <a:pt x="30"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6"/>
            <p:cNvSpPr>
              <a:spLocks noEditPoints="1"/>
            </p:cNvSpPr>
            <p:nvPr/>
          </p:nvSpPr>
          <p:spPr bwMode="auto">
            <a:xfrm>
              <a:off x="316" y="2493"/>
              <a:ext cx="266" cy="362"/>
            </a:xfrm>
            <a:custGeom>
              <a:avLst/>
              <a:gdLst>
                <a:gd name="T0" fmla="*/ 60 w 416"/>
                <a:gd name="T1" fmla="*/ 121 h 567"/>
                <a:gd name="T2" fmla="*/ 121 w 416"/>
                <a:gd name="T3" fmla="*/ 60 h 567"/>
                <a:gd name="T4" fmla="*/ 164 w 416"/>
                <a:gd name="T5" fmla="*/ 78 h 567"/>
                <a:gd name="T6" fmla="*/ 184 w 416"/>
                <a:gd name="T7" fmla="*/ 98 h 567"/>
                <a:gd name="T8" fmla="*/ 203 w 416"/>
                <a:gd name="T9" fmla="*/ 253 h 567"/>
                <a:gd name="T10" fmla="*/ 226 w 416"/>
                <a:gd name="T11" fmla="*/ 276 h 567"/>
                <a:gd name="T12" fmla="*/ 247 w 416"/>
                <a:gd name="T13" fmla="*/ 284 h 567"/>
                <a:gd name="T14" fmla="*/ 268 w 416"/>
                <a:gd name="T15" fmla="*/ 276 h 567"/>
                <a:gd name="T16" fmla="*/ 404 w 416"/>
                <a:gd name="T17" fmla="*/ 139 h 567"/>
                <a:gd name="T18" fmla="*/ 404 w 416"/>
                <a:gd name="T19" fmla="*/ 97 h 567"/>
                <a:gd name="T20" fmla="*/ 382 w 416"/>
                <a:gd name="T21" fmla="*/ 74 h 567"/>
                <a:gd name="T22" fmla="*/ 227 w 416"/>
                <a:gd name="T23" fmla="*/ 56 h 567"/>
                <a:gd name="T24" fmla="*/ 206 w 416"/>
                <a:gd name="T25" fmla="*/ 35 h 567"/>
                <a:gd name="T26" fmla="*/ 121 w 416"/>
                <a:gd name="T27" fmla="*/ 0 h 567"/>
                <a:gd name="T28" fmla="*/ 0 w 416"/>
                <a:gd name="T29" fmla="*/ 121 h 567"/>
                <a:gd name="T30" fmla="*/ 0 w 416"/>
                <a:gd name="T31" fmla="*/ 567 h 567"/>
                <a:gd name="T32" fmla="*/ 60 w 416"/>
                <a:gd name="T33" fmla="*/ 567 h 567"/>
                <a:gd name="T34" fmla="*/ 60 w 416"/>
                <a:gd name="T35" fmla="*/ 121 h 567"/>
                <a:gd name="T36" fmla="*/ 245 w 416"/>
                <a:gd name="T37" fmla="*/ 117 h 567"/>
                <a:gd name="T38" fmla="*/ 292 w 416"/>
                <a:gd name="T39" fmla="*/ 97 h 567"/>
                <a:gd name="T40" fmla="*/ 339 w 416"/>
                <a:gd name="T41" fmla="*/ 117 h 567"/>
                <a:gd name="T42" fmla="*/ 341 w 416"/>
                <a:gd name="T43" fmla="*/ 118 h 567"/>
                <a:gd name="T44" fmla="*/ 247 w 416"/>
                <a:gd name="T45" fmla="*/ 212 h 567"/>
                <a:gd name="T46" fmla="*/ 245 w 416"/>
                <a:gd name="T47" fmla="*/ 210 h 567"/>
                <a:gd name="T48" fmla="*/ 245 w 416"/>
                <a:gd name="T49" fmla="*/ 117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6" h="567">
                  <a:moveTo>
                    <a:pt x="60" y="121"/>
                  </a:moveTo>
                  <a:cubicBezTo>
                    <a:pt x="60" y="87"/>
                    <a:pt x="87" y="60"/>
                    <a:pt x="121" y="60"/>
                  </a:cubicBezTo>
                  <a:cubicBezTo>
                    <a:pt x="137" y="60"/>
                    <a:pt x="152" y="66"/>
                    <a:pt x="164" y="78"/>
                  </a:cubicBezTo>
                  <a:cubicBezTo>
                    <a:pt x="184" y="98"/>
                    <a:pt x="184" y="98"/>
                    <a:pt x="184" y="98"/>
                  </a:cubicBezTo>
                  <a:cubicBezTo>
                    <a:pt x="155" y="147"/>
                    <a:pt x="161" y="211"/>
                    <a:pt x="203" y="253"/>
                  </a:cubicBezTo>
                  <a:cubicBezTo>
                    <a:pt x="226" y="276"/>
                    <a:pt x="226" y="276"/>
                    <a:pt x="226" y="276"/>
                  </a:cubicBezTo>
                  <a:cubicBezTo>
                    <a:pt x="231" y="281"/>
                    <a:pt x="239" y="284"/>
                    <a:pt x="247" y="284"/>
                  </a:cubicBezTo>
                  <a:cubicBezTo>
                    <a:pt x="255" y="284"/>
                    <a:pt x="263" y="281"/>
                    <a:pt x="268" y="276"/>
                  </a:cubicBezTo>
                  <a:cubicBezTo>
                    <a:pt x="404" y="139"/>
                    <a:pt x="404" y="139"/>
                    <a:pt x="404" y="139"/>
                  </a:cubicBezTo>
                  <a:cubicBezTo>
                    <a:pt x="416" y="128"/>
                    <a:pt x="416" y="109"/>
                    <a:pt x="404" y="97"/>
                  </a:cubicBezTo>
                  <a:cubicBezTo>
                    <a:pt x="382" y="74"/>
                    <a:pt x="382" y="74"/>
                    <a:pt x="382" y="74"/>
                  </a:cubicBezTo>
                  <a:cubicBezTo>
                    <a:pt x="340" y="32"/>
                    <a:pt x="275" y="26"/>
                    <a:pt x="227" y="56"/>
                  </a:cubicBezTo>
                  <a:cubicBezTo>
                    <a:pt x="206" y="35"/>
                    <a:pt x="206" y="35"/>
                    <a:pt x="206" y="35"/>
                  </a:cubicBezTo>
                  <a:cubicBezTo>
                    <a:pt x="183" y="12"/>
                    <a:pt x="153" y="0"/>
                    <a:pt x="121" y="0"/>
                  </a:cubicBezTo>
                  <a:cubicBezTo>
                    <a:pt x="54" y="0"/>
                    <a:pt x="0" y="54"/>
                    <a:pt x="0" y="121"/>
                  </a:cubicBezTo>
                  <a:cubicBezTo>
                    <a:pt x="0" y="567"/>
                    <a:pt x="0" y="567"/>
                    <a:pt x="0" y="567"/>
                  </a:cubicBezTo>
                  <a:cubicBezTo>
                    <a:pt x="60" y="567"/>
                    <a:pt x="60" y="567"/>
                    <a:pt x="60" y="567"/>
                  </a:cubicBezTo>
                  <a:lnTo>
                    <a:pt x="60" y="121"/>
                  </a:lnTo>
                  <a:close/>
                  <a:moveTo>
                    <a:pt x="245" y="117"/>
                  </a:moveTo>
                  <a:cubicBezTo>
                    <a:pt x="258" y="104"/>
                    <a:pt x="275" y="97"/>
                    <a:pt x="292" y="97"/>
                  </a:cubicBezTo>
                  <a:cubicBezTo>
                    <a:pt x="309" y="97"/>
                    <a:pt x="326" y="104"/>
                    <a:pt x="339" y="117"/>
                  </a:cubicBezTo>
                  <a:cubicBezTo>
                    <a:pt x="341" y="118"/>
                    <a:pt x="341" y="118"/>
                    <a:pt x="341" y="118"/>
                  </a:cubicBezTo>
                  <a:cubicBezTo>
                    <a:pt x="247" y="212"/>
                    <a:pt x="247" y="212"/>
                    <a:pt x="247" y="212"/>
                  </a:cubicBezTo>
                  <a:cubicBezTo>
                    <a:pt x="245" y="210"/>
                    <a:pt x="245" y="210"/>
                    <a:pt x="245" y="210"/>
                  </a:cubicBezTo>
                  <a:cubicBezTo>
                    <a:pt x="220" y="185"/>
                    <a:pt x="220" y="143"/>
                    <a:pt x="245" y="117"/>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7"/>
            <p:cNvSpPr>
              <a:spLocks/>
            </p:cNvSpPr>
            <p:nvPr/>
          </p:nvSpPr>
          <p:spPr bwMode="auto">
            <a:xfrm>
              <a:off x="788" y="2800"/>
              <a:ext cx="38" cy="55"/>
            </a:xfrm>
            <a:custGeom>
              <a:avLst/>
              <a:gdLst>
                <a:gd name="T0" fmla="*/ 30 w 60"/>
                <a:gd name="T1" fmla="*/ 0 h 86"/>
                <a:gd name="T2" fmla="*/ 0 w 60"/>
                <a:gd name="T3" fmla="*/ 30 h 86"/>
                <a:gd name="T4" fmla="*/ 0 w 60"/>
                <a:gd name="T5" fmla="*/ 86 h 86"/>
                <a:gd name="T6" fmla="*/ 60 w 60"/>
                <a:gd name="T7" fmla="*/ 86 h 86"/>
                <a:gd name="T8" fmla="*/ 60 w 60"/>
                <a:gd name="T9" fmla="*/ 30 h 86"/>
                <a:gd name="T10" fmla="*/ 30 w 60"/>
                <a:gd name="T11" fmla="*/ 0 h 86"/>
              </a:gdLst>
              <a:ahLst/>
              <a:cxnLst>
                <a:cxn ang="0">
                  <a:pos x="T0" y="T1"/>
                </a:cxn>
                <a:cxn ang="0">
                  <a:pos x="T2" y="T3"/>
                </a:cxn>
                <a:cxn ang="0">
                  <a:pos x="T4" y="T5"/>
                </a:cxn>
                <a:cxn ang="0">
                  <a:pos x="T6" y="T7"/>
                </a:cxn>
                <a:cxn ang="0">
                  <a:pos x="T8" y="T9"/>
                </a:cxn>
                <a:cxn ang="0">
                  <a:pos x="T10" y="T11"/>
                </a:cxn>
              </a:cxnLst>
              <a:rect l="0" t="0" r="r" b="b"/>
              <a:pathLst>
                <a:path w="60" h="86">
                  <a:moveTo>
                    <a:pt x="30" y="0"/>
                  </a:moveTo>
                  <a:cubicBezTo>
                    <a:pt x="13" y="0"/>
                    <a:pt x="0" y="13"/>
                    <a:pt x="0" y="30"/>
                  </a:cubicBezTo>
                  <a:cubicBezTo>
                    <a:pt x="0" y="86"/>
                    <a:pt x="0" y="86"/>
                    <a:pt x="0" y="86"/>
                  </a:cubicBezTo>
                  <a:cubicBezTo>
                    <a:pt x="60" y="86"/>
                    <a:pt x="60" y="86"/>
                    <a:pt x="60" y="86"/>
                  </a:cubicBezTo>
                  <a:cubicBezTo>
                    <a:pt x="60" y="30"/>
                    <a:pt x="60" y="30"/>
                    <a:pt x="60" y="30"/>
                  </a:cubicBezTo>
                  <a:cubicBezTo>
                    <a:pt x="60" y="13"/>
                    <a:pt x="46" y="0"/>
                    <a:pt x="30"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8"/>
            <p:cNvSpPr>
              <a:spLocks noEditPoints="1"/>
            </p:cNvSpPr>
            <p:nvPr/>
          </p:nvSpPr>
          <p:spPr bwMode="auto">
            <a:xfrm>
              <a:off x="705" y="2412"/>
              <a:ext cx="367" cy="443"/>
            </a:xfrm>
            <a:custGeom>
              <a:avLst/>
              <a:gdLst>
                <a:gd name="T0" fmla="*/ 60 w 574"/>
                <a:gd name="T1" fmla="*/ 550 h 695"/>
                <a:gd name="T2" fmla="*/ 60 w 574"/>
                <a:gd name="T3" fmla="*/ 550 h 695"/>
                <a:gd name="T4" fmla="*/ 79 w 574"/>
                <a:gd name="T5" fmla="*/ 520 h 695"/>
                <a:gd name="T6" fmla="*/ 174 w 574"/>
                <a:gd name="T7" fmla="*/ 472 h 695"/>
                <a:gd name="T8" fmla="*/ 257 w 574"/>
                <a:gd name="T9" fmla="*/ 555 h 695"/>
                <a:gd name="T10" fmla="*/ 257 w 574"/>
                <a:gd name="T11" fmla="*/ 695 h 695"/>
                <a:gd name="T12" fmla="*/ 317 w 574"/>
                <a:gd name="T13" fmla="*/ 695 h 695"/>
                <a:gd name="T14" fmla="*/ 317 w 574"/>
                <a:gd name="T15" fmla="*/ 555 h 695"/>
                <a:gd name="T16" fmla="*/ 400 w 574"/>
                <a:gd name="T17" fmla="*/ 472 h 695"/>
                <a:gd name="T18" fmla="*/ 495 w 574"/>
                <a:gd name="T19" fmla="*/ 520 h 695"/>
                <a:gd name="T20" fmla="*/ 514 w 574"/>
                <a:gd name="T21" fmla="*/ 550 h 695"/>
                <a:gd name="T22" fmla="*/ 514 w 574"/>
                <a:gd name="T23" fmla="*/ 695 h 695"/>
                <a:gd name="T24" fmla="*/ 574 w 574"/>
                <a:gd name="T25" fmla="*/ 695 h 695"/>
                <a:gd name="T26" fmla="*/ 574 w 574"/>
                <a:gd name="T27" fmla="*/ 550 h 695"/>
                <a:gd name="T28" fmla="*/ 521 w 574"/>
                <a:gd name="T29" fmla="*/ 466 h 695"/>
                <a:gd name="T30" fmla="*/ 382 w 574"/>
                <a:gd name="T31" fmla="*/ 396 h 695"/>
                <a:gd name="T32" fmla="*/ 381 w 574"/>
                <a:gd name="T33" fmla="*/ 395 h 695"/>
                <a:gd name="T34" fmla="*/ 381 w 574"/>
                <a:gd name="T35" fmla="*/ 349 h 695"/>
                <a:gd name="T36" fmla="*/ 445 w 574"/>
                <a:gd name="T37" fmla="*/ 222 h 695"/>
                <a:gd name="T38" fmla="*/ 445 w 574"/>
                <a:gd name="T39" fmla="*/ 158 h 695"/>
                <a:gd name="T40" fmla="*/ 287 w 574"/>
                <a:gd name="T41" fmla="*/ 0 h 695"/>
                <a:gd name="T42" fmla="*/ 129 w 574"/>
                <a:gd name="T43" fmla="*/ 156 h 695"/>
                <a:gd name="T44" fmla="*/ 129 w 574"/>
                <a:gd name="T45" fmla="*/ 157 h 695"/>
                <a:gd name="T46" fmla="*/ 129 w 574"/>
                <a:gd name="T47" fmla="*/ 158 h 695"/>
                <a:gd name="T48" fmla="*/ 129 w 574"/>
                <a:gd name="T49" fmla="*/ 222 h 695"/>
                <a:gd name="T50" fmla="*/ 193 w 574"/>
                <a:gd name="T51" fmla="*/ 349 h 695"/>
                <a:gd name="T52" fmla="*/ 193 w 574"/>
                <a:gd name="T53" fmla="*/ 395 h 695"/>
                <a:gd name="T54" fmla="*/ 192 w 574"/>
                <a:gd name="T55" fmla="*/ 396 h 695"/>
                <a:gd name="T56" fmla="*/ 53 w 574"/>
                <a:gd name="T57" fmla="*/ 466 h 695"/>
                <a:gd name="T58" fmla="*/ 0 w 574"/>
                <a:gd name="T59" fmla="*/ 550 h 695"/>
                <a:gd name="T60" fmla="*/ 0 w 574"/>
                <a:gd name="T61" fmla="*/ 695 h 695"/>
                <a:gd name="T62" fmla="*/ 60 w 574"/>
                <a:gd name="T63" fmla="*/ 695 h 695"/>
                <a:gd name="T64" fmla="*/ 60 w 574"/>
                <a:gd name="T65" fmla="*/ 550 h 695"/>
                <a:gd name="T66" fmla="*/ 287 w 574"/>
                <a:gd name="T67" fmla="*/ 500 h 695"/>
                <a:gd name="T68" fmla="*/ 230 w 574"/>
                <a:gd name="T69" fmla="*/ 443 h 695"/>
                <a:gd name="T70" fmla="*/ 253 w 574"/>
                <a:gd name="T71" fmla="*/ 395 h 695"/>
                <a:gd name="T72" fmla="*/ 253 w 574"/>
                <a:gd name="T73" fmla="*/ 376 h 695"/>
                <a:gd name="T74" fmla="*/ 287 w 574"/>
                <a:gd name="T75" fmla="*/ 380 h 695"/>
                <a:gd name="T76" fmla="*/ 321 w 574"/>
                <a:gd name="T77" fmla="*/ 376 h 695"/>
                <a:gd name="T78" fmla="*/ 321 w 574"/>
                <a:gd name="T79" fmla="*/ 395 h 695"/>
                <a:gd name="T80" fmla="*/ 344 w 574"/>
                <a:gd name="T81" fmla="*/ 443 h 695"/>
                <a:gd name="T82" fmla="*/ 287 w 574"/>
                <a:gd name="T83" fmla="*/ 500 h 695"/>
                <a:gd name="T84" fmla="*/ 287 w 574"/>
                <a:gd name="T85" fmla="*/ 60 h 695"/>
                <a:gd name="T86" fmla="*/ 385 w 574"/>
                <a:gd name="T87" fmla="*/ 158 h 695"/>
                <a:gd name="T88" fmla="*/ 385 w 574"/>
                <a:gd name="T89" fmla="*/ 159 h 695"/>
                <a:gd name="T90" fmla="*/ 192 w 574"/>
                <a:gd name="T91" fmla="*/ 134 h 695"/>
                <a:gd name="T92" fmla="*/ 287 w 574"/>
                <a:gd name="T93" fmla="*/ 60 h 695"/>
                <a:gd name="T94" fmla="*/ 189 w 574"/>
                <a:gd name="T95" fmla="*/ 222 h 695"/>
                <a:gd name="T96" fmla="*/ 189 w 574"/>
                <a:gd name="T97" fmla="*/ 195 h 695"/>
                <a:gd name="T98" fmla="*/ 385 w 574"/>
                <a:gd name="T99" fmla="*/ 219 h 695"/>
                <a:gd name="T100" fmla="*/ 385 w 574"/>
                <a:gd name="T101" fmla="*/ 222 h 695"/>
                <a:gd name="T102" fmla="*/ 287 w 574"/>
                <a:gd name="T103" fmla="*/ 320 h 695"/>
                <a:gd name="T104" fmla="*/ 189 w 574"/>
                <a:gd name="T105" fmla="*/ 222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4" h="695">
                  <a:moveTo>
                    <a:pt x="60" y="550"/>
                  </a:moveTo>
                  <a:cubicBezTo>
                    <a:pt x="60" y="550"/>
                    <a:pt x="60" y="550"/>
                    <a:pt x="60" y="550"/>
                  </a:cubicBezTo>
                  <a:cubicBezTo>
                    <a:pt x="60" y="537"/>
                    <a:pt x="68" y="525"/>
                    <a:pt x="79" y="520"/>
                  </a:cubicBezTo>
                  <a:cubicBezTo>
                    <a:pt x="174" y="472"/>
                    <a:pt x="174" y="472"/>
                    <a:pt x="174" y="472"/>
                  </a:cubicBezTo>
                  <a:cubicBezTo>
                    <a:pt x="257" y="555"/>
                    <a:pt x="257" y="555"/>
                    <a:pt x="257" y="555"/>
                  </a:cubicBezTo>
                  <a:cubicBezTo>
                    <a:pt x="257" y="695"/>
                    <a:pt x="257" y="695"/>
                    <a:pt x="257" y="695"/>
                  </a:cubicBezTo>
                  <a:cubicBezTo>
                    <a:pt x="317" y="695"/>
                    <a:pt x="317" y="695"/>
                    <a:pt x="317" y="695"/>
                  </a:cubicBezTo>
                  <a:cubicBezTo>
                    <a:pt x="317" y="555"/>
                    <a:pt x="317" y="555"/>
                    <a:pt x="317" y="555"/>
                  </a:cubicBezTo>
                  <a:cubicBezTo>
                    <a:pt x="400" y="472"/>
                    <a:pt x="400" y="472"/>
                    <a:pt x="400" y="472"/>
                  </a:cubicBezTo>
                  <a:cubicBezTo>
                    <a:pt x="495" y="520"/>
                    <a:pt x="495" y="520"/>
                    <a:pt x="495" y="520"/>
                  </a:cubicBezTo>
                  <a:cubicBezTo>
                    <a:pt x="506" y="525"/>
                    <a:pt x="514" y="537"/>
                    <a:pt x="514" y="550"/>
                  </a:cubicBezTo>
                  <a:cubicBezTo>
                    <a:pt x="514" y="695"/>
                    <a:pt x="514" y="695"/>
                    <a:pt x="514" y="695"/>
                  </a:cubicBezTo>
                  <a:cubicBezTo>
                    <a:pt x="574" y="695"/>
                    <a:pt x="574" y="695"/>
                    <a:pt x="574" y="695"/>
                  </a:cubicBezTo>
                  <a:cubicBezTo>
                    <a:pt x="574" y="550"/>
                    <a:pt x="574" y="550"/>
                    <a:pt x="574" y="550"/>
                  </a:cubicBezTo>
                  <a:cubicBezTo>
                    <a:pt x="574" y="514"/>
                    <a:pt x="554" y="482"/>
                    <a:pt x="521" y="466"/>
                  </a:cubicBezTo>
                  <a:cubicBezTo>
                    <a:pt x="382" y="396"/>
                    <a:pt x="382" y="396"/>
                    <a:pt x="382" y="396"/>
                  </a:cubicBezTo>
                  <a:cubicBezTo>
                    <a:pt x="382" y="396"/>
                    <a:pt x="381" y="395"/>
                    <a:pt x="381" y="395"/>
                  </a:cubicBezTo>
                  <a:cubicBezTo>
                    <a:pt x="381" y="349"/>
                    <a:pt x="381" y="349"/>
                    <a:pt x="381" y="349"/>
                  </a:cubicBezTo>
                  <a:cubicBezTo>
                    <a:pt x="420" y="320"/>
                    <a:pt x="445" y="274"/>
                    <a:pt x="445" y="222"/>
                  </a:cubicBezTo>
                  <a:cubicBezTo>
                    <a:pt x="445" y="158"/>
                    <a:pt x="445" y="158"/>
                    <a:pt x="445" y="158"/>
                  </a:cubicBezTo>
                  <a:cubicBezTo>
                    <a:pt x="445" y="71"/>
                    <a:pt x="374" y="0"/>
                    <a:pt x="287" y="0"/>
                  </a:cubicBezTo>
                  <a:cubicBezTo>
                    <a:pt x="200" y="0"/>
                    <a:pt x="130" y="70"/>
                    <a:pt x="129" y="156"/>
                  </a:cubicBezTo>
                  <a:cubicBezTo>
                    <a:pt x="129" y="157"/>
                    <a:pt x="129" y="157"/>
                    <a:pt x="129" y="157"/>
                  </a:cubicBezTo>
                  <a:cubicBezTo>
                    <a:pt x="129" y="157"/>
                    <a:pt x="129" y="157"/>
                    <a:pt x="129" y="158"/>
                  </a:cubicBezTo>
                  <a:cubicBezTo>
                    <a:pt x="129" y="222"/>
                    <a:pt x="129" y="222"/>
                    <a:pt x="129" y="222"/>
                  </a:cubicBezTo>
                  <a:cubicBezTo>
                    <a:pt x="129" y="274"/>
                    <a:pt x="154" y="320"/>
                    <a:pt x="193" y="349"/>
                  </a:cubicBezTo>
                  <a:cubicBezTo>
                    <a:pt x="193" y="395"/>
                    <a:pt x="193" y="395"/>
                    <a:pt x="193" y="395"/>
                  </a:cubicBezTo>
                  <a:cubicBezTo>
                    <a:pt x="193" y="395"/>
                    <a:pt x="192" y="396"/>
                    <a:pt x="192" y="396"/>
                  </a:cubicBezTo>
                  <a:cubicBezTo>
                    <a:pt x="53" y="466"/>
                    <a:pt x="53" y="466"/>
                    <a:pt x="53" y="466"/>
                  </a:cubicBezTo>
                  <a:cubicBezTo>
                    <a:pt x="20" y="482"/>
                    <a:pt x="0" y="514"/>
                    <a:pt x="0" y="550"/>
                  </a:cubicBezTo>
                  <a:cubicBezTo>
                    <a:pt x="0" y="695"/>
                    <a:pt x="0" y="695"/>
                    <a:pt x="0" y="695"/>
                  </a:cubicBezTo>
                  <a:cubicBezTo>
                    <a:pt x="60" y="695"/>
                    <a:pt x="60" y="695"/>
                    <a:pt x="60" y="695"/>
                  </a:cubicBezTo>
                  <a:lnTo>
                    <a:pt x="60" y="550"/>
                  </a:lnTo>
                  <a:close/>
                  <a:moveTo>
                    <a:pt x="287" y="500"/>
                  </a:moveTo>
                  <a:cubicBezTo>
                    <a:pt x="230" y="443"/>
                    <a:pt x="230" y="443"/>
                    <a:pt x="230" y="443"/>
                  </a:cubicBezTo>
                  <a:cubicBezTo>
                    <a:pt x="244" y="431"/>
                    <a:pt x="253" y="414"/>
                    <a:pt x="253" y="395"/>
                  </a:cubicBezTo>
                  <a:cubicBezTo>
                    <a:pt x="253" y="376"/>
                    <a:pt x="253" y="376"/>
                    <a:pt x="253" y="376"/>
                  </a:cubicBezTo>
                  <a:cubicBezTo>
                    <a:pt x="264" y="379"/>
                    <a:pt x="275" y="380"/>
                    <a:pt x="287" y="380"/>
                  </a:cubicBezTo>
                  <a:cubicBezTo>
                    <a:pt x="299" y="380"/>
                    <a:pt x="310" y="379"/>
                    <a:pt x="321" y="376"/>
                  </a:cubicBezTo>
                  <a:cubicBezTo>
                    <a:pt x="321" y="395"/>
                    <a:pt x="321" y="395"/>
                    <a:pt x="321" y="395"/>
                  </a:cubicBezTo>
                  <a:cubicBezTo>
                    <a:pt x="321" y="414"/>
                    <a:pt x="330" y="431"/>
                    <a:pt x="344" y="443"/>
                  </a:cubicBezTo>
                  <a:lnTo>
                    <a:pt x="287" y="500"/>
                  </a:lnTo>
                  <a:close/>
                  <a:moveTo>
                    <a:pt x="287" y="60"/>
                  </a:moveTo>
                  <a:cubicBezTo>
                    <a:pt x="341" y="60"/>
                    <a:pt x="385" y="104"/>
                    <a:pt x="385" y="158"/>
                  </a:cubicBezTo>
                  <a:cubicBezTo>
                    <a:pt x="385" y="159"/>
                    <a:pt x="385" y="159"/>
                    <a:pt x="385" y="159"/>
                  </a:cubicBezTo>
                  <a:cubicBezTo>
                    <a:pt x="306" y="156"/>
                    <a:pt x="230" y="142"/>
                    <a:pt x="192" y="134"/>
                  </a:cubicBezTo>
                  <a:cubicBezTo>
                    <a:pt x="202" y="92"/>
                    <a:pt x="241" y="60"/>
                    <a:pt x="287" y="60"/>
                  </a:cubicBezTo>
                  <a:close/>
                  <a:moveTo>
                    <a:pt x="189" y="222"/>
                  </a:moveTo>
                  <a:cubicBezTo>
                    <a:pt x="189" y="195"/>
                    <a:pt x="189" y="195"/>
                    <a:pt x="189" y="195"/>
                  </a:cubicBezTo>
                  <a:cubicBezTo>
                    <a:pt x="232" y="204"/>
                    <a:pt x="306" y="217"/>
                    <a:pt x="385" y="219"/>
                  </a:cubicBezTo>
                  <a:cubicBezTo>
                    <a:pt x="385" y="222"/>
                    <a:pt x="385" y="222"/>
                    <a:pt x="385" y="222"/>
                  </a:cubicBezTo>
                  <a:cubicBezTo>
                    <a:pt x="385" y="276"/>
                    <a:pt x="341" y="320"/>
                    <a:pt x="287" y="320"/>
                  </a:cubicBezTo>
                  <a:cubicBezTo>
                    <a:pt x="233" y="320"/>
                    <a:pt x="189" y="276"/>
                    <a:pt x="189" y="22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9"/>
            <p:cNvSpPr>
              <a:spLocks noEditPoints="1"/>
            </p:cNvSpPr>
            <p:nvPr/>
          </p:nvSpPr>
          <p:spPr bwMode="auto">
            <a:xfrm>
              <a:off x="1136" y="2534"/>
              <a:ext cx="366" cy="321"/>
            </a:xfrm>
            <a:custGeom>
              <a:avLst/>
              <a:gdLst>
                <a:gd name="T0" fmla="*/ 249 w 573"/>
                <a:gd name="T1" fmla="*/ 254 h 503"/>
                <a:gd name="T2" fmla="*/ 251 w 573"/>
                <a:gd name="T3" fmla="*/ 252 h 503"/>
                <a:gd name="T4" fmla="*/ 321 w 573"/>
                <a:gd name="T5" fmla="*/ 252 h 503"/>
                <a:gd name="T6" fmla="*/ 324 w 573"/>
                <a:gd name="T7" fmla="*/ 254 h 503"/>
                <a:gd name="T8" fmla="*/ 348 w 573"/>
                <a:gd name="T9" fmla="*/ 503 h 503"/>
                <a:gd name="T10" fmla="*/ 409 w 573"/>
                <a:gd name="T11" fmla="*/ 503 h 503"/>
                <a:gd name="T12" fmla="*/ 403 w 573"/>
                <a:gd name="T13" fmla="*/ 445 h 503"/>
                <a:gd name="T14" fmla="*/ 479 w 573"/>
                <a:gd name="T15" fmla="*/ 445 h 503"/>
                <a:gd name="T16" fmla="*/ 573 w 573"/>
                <a:gd name="T17" fmla="*/ 351 h 503"/>
                <a:gd name="T18" fmla="*/ 573 w 573"/>
                <a:gd name="T19" fmla="*/ 94 h 503"/>
                <a:gd name="T20" fmla="*/ 479 w 573"/>
                <a:gd name="T21" fmla="*/ 0 h 503"/>
                <a:gd name="T22" fmla="*/ 94 w 573"/>
                <a:gd name="T23" fmla="*/ 0 h 503"/>
                <a:gd name="T24" fmla="*/ 0 w 573"/>
                <a:gd name="T25" fmla="*/ 94 h 503"/>
                <a:gd name="T26" fmla="*/ 0 w 573"/>
                <a:gd name="T27" fmla="*/ 351 h 503"/>
                <a:gd name="T28" fmla="*/ 94 w 573"/>
                <a:gd name="T29" fmla="*/ 445 h 503"/>
                <a:gd name="T30" fmla="*/ 170 w 573"/>
                <a:gd name="T31" fmla="*/ 445 h 503"/>
                <a:gd name="T32" fmla="*/ 164 w 573"/>
                <a:gd name="T33" fmla="*/ 503 h 503"/>
                <a:gd name="T34" fmla="*/ 224 w 573"/>
                <a:gd name="T35" fmla="*/ 503 h 503"/>
                <a:gd name="T36" fmla="*/ 249 w 573"/>
                <a:gd name="T37" fmla="*/ 254 h 503"/>
                <a:gd name="T38" fmla="*/ 176 w 573"/>
                <a:gd name="T39" fmla="*/ 385 h 503"/>
                <a:gd name="T40" fmla="*/ 94 w 573"/>
                <a:gd name="T41" fmla="*/ 385 h 503"/>
                <a:gd name="T42" fmla="*/ 60 w 573"/>
                <a:gd name="T43" fmla="*/ 351 h 503"/>
                <a:gd name="T44" fmla="*/ 60 w 573"/>
                <a:gd name="T45" fmla="*/ 94 h 503"/>
                <a:gd name="T46" fmla="*/ 94 w 573"/>
                <a:gd name="T47" fmla="*/ 60 h 503"/>
                <a:gd name="T48" fmla="*/ 479 w 573"/>
                <a:gd name="T49" fmla="*/ 60 h 503"/>
                <a:gd name="T50" fmla="*/ 513 w 573"/>
                <a:gd name="T51" fmla="*/ 94 h 503"/>
                <a:gd name="T52" fmla="*/ 513 w 573"/>
                <a:gd name="T53" fmla="*/ 351 h 503"/>
                <a:gd name="T54" fmla="*/ 479 w 573"/>
                <a:gd name="T55" fmla="*/ 385 h 503"/>
                <a:gd name="T56" fmla="*/ 397 w 573"/>
                <a:gd name="T57" fmla="*/ 385 h 503"/>
                <a:gd name="T58" fmla="*/ 383 w 573"/>
                <a:gd name="T59" fmla="*/ 248 h 503"/>
                <a:gd name="T60" fmla="*/ 321 w 573"/>
                <a:gd name="T61" fmla="*/ 192 h 503"/>
                <a:gd name="T62" fmla="*/ 251 w 573"/>
                <a:gd name="T63" fmla="*/ 192 h 503"/>
                <a:gd name="T64" fmla="*/ 189 w 573"/>
                <a:gd name="T65" fmla="*/ 248 h 503"/>
                <a:gd name="T66" fmla="*/ 176 w 573"/>
                <a:gd name="T67" fmla="*/ 385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3" h="503">
                  <a:moveTo>
                    <a:pt x="249" y="254"/>
                  </a:moveTo>
                  <a:cubicBezTo>
                    <a:pt x="249" y="253"/>
                    <a:pt x="250" y="252"/>
                    <a:pt x="251" y="252"/>
                  </a:cubicBezTo>
                  <a:cubicBezTo>
                    <a:pt x="321" y="252"/>
                    <a:pt x="321" y="252"/>
                    <a:pt x="321" y="252"/>
                  </a:cubicBezTo>
                  <a:cubicBezTo>
                    <a:pt x="323" y="252"/>
                    <a:pt x="323" y="253"/>
                    <a:pt x="324" y="254"/>
                  </a:cubicBezTo>
                  <a:cubicBezTo>
                    <a:pt x="348" y="503"/>
                    <a:pt x="348" y="503"/>
                    <a:pt x="348" y="503"/>
                  </a:cubicBezTo>
                  <a:cubicBezTo>
                    <a:pt x="409" y="503"/>
                    <a:pt x="409" y="503"/>
                    <a:pt x="409" y="503"/>
                  </a:cubicBezTo>
                  <a:cubicBezTo>
                    <a:pt x="403" y="445"/>
                    <a:pt x="403" y="445"/>
                    <a:pt x="403" y="445"/>
                  </a:cubicBezTo>
                  <a:cubicBezTo>
                    <a:pt x="479" y="445"/>
                    <a:pt x="479" y="445"/>
                    <a:pt x="479" y="445"/>
                  </a:cubicBezTo>
                  <a:cubicBezTo>
                    <a:pt x="531" y="445"/>
                    <a:pt x="573" y="403"/>
                    <a:pt x="573" y="351"/>
                  </a:cubicBezTo>
                  <a:cubicBezTo>
                    <a:pt x="573" y="94"/>
                    <a:pt x="573" y="94"/>
                    <a:pt x="573" y="94"/>
                  </a:cubicBezTo>
                  <a:cubicBezTo>
                    <a:pt x="573" y="42"/>
                    <a:pt x="531" y="0"/>
                    <a:pt x="479" y="0"/>
                  </a:cubicBezTo>
                  <a:cubicBezTo>
                    <a:pt x="94" y="0"/>
                    <a:pt x="94" y="0"/>
                    <a:pt x="94" y="0"/>
                  </a:cubicBezTo>
                  <a:cubicBezTo>
                    <a:pt x="42" y="0"/>
                    <a:pt x="0" y="42"/>
                    <a:pt x="0" y="94"/>
                  </a:cubicBezTo>
                  <a:cubicBezTo>
                    <a:pt x="0" y="351"/>
                    <a:pt x="0" y="351"/>
                    <a:pt x="0" y="351"/>
                  </a:cubicBezTo>
                  <a:cubicBezTo>
                    <a:pt x="0" y="403"/>
                    <a:pt x="42" y="445"/>
                    <a:pt x="94" y="445"/>
                  </a:cubicBezTo>
                  <a:cubicBezTo>
                    <a:pt x="170" y="445"/>
                    <a:pt x="170" y="445"/>
                    <a:pt x="170" y="445"/>
                  </a:cubicBezTo>
                  <a:cubicBezTo>
                    <a:pt x="164" y="503"/>
                    <a:pt x="164" y="503"/>
                    <a:pt x="164" y="503"/>
                  </a:cubicBezTo>
                  <a:cubicBezTo>
                    <a:pt x="224" y="503"/>
                    <a:pt x="224" y="503"/>
                    <a:pt x="224" y="503"/>
                  </a:cubicBezTo>
                  <a:lnTo>
                    <a:pt x="249" y="254"/>
                  </a:lnTo>
                  <a:close/>
                  <a:moveTo>
                    <a:pt x="176" y="385"/>
                  </a:moveTo>
                  <a:cubicBezTo>
                    <a:pt x="94" y="385"/>
                    <a:pt x="94" y="385"/>
                    <a:pt x="94" y="385"/>
                  </a:cubicBezTo>
                  <a:cubicBezTo>
                    <a:pt x="75" y="385"/>
                    <a:pt x="60" y="369"/>
                    <a:pt x="60" y="351"/>
                  </a:cubicBezTo>
                  <a:cubicBezTo>
                    <a:pt x="60" y="94"/>
                    <a:pt x="60" y="94"/>
                    <a:pt x="60" y="94"/>
                  </a:cubicBezTo>
                  <a:cubicBezTo>
                    <a:pt x="60" y="75"/>
                    <a:pt x="75" y="60"/>
                    <a:pt x="94" y="60"/>
                  </a:cubicBezTo>
                  <a:cubicBezTo>
                    <a:pt x="479" y="60"/>
                    <a:pt x="479" y="60"/>
                    <a:pt x="479" y="60"/>
                  </a:cubicBezTo>
                  <a:cubicBezTo>
                    <a:pt x="498" y="60"/>
                    <a:pt x="513" y="75"/>
                    <a:pt x="513" y="94"/>
                  </a:cubicBezTo>
                  <a:cubicBezTo>
                    <a:pt x="513" y="351"/>
                    <a:pt x="513" y="351"/>
                    <a:pt x="513" y="351"/>
                  </a:cubicBezTo>
                  <a:cubicBezTo>
                    <a:pt x="513" y="369"/>
                    <a:pt x="498" y="385"/>
                    <a:pt x="479" y="385"/>
                  </a:cubicBezTo>
                  <a:cubicBezTo>
                    <a:pt x="397" y="385"/>
                    <a:pt x="397" y="385"/>
                    <a:pt x="397" y="385"/>
                  </a:cubicBezTo>
                  <a:cubicBezTo>
                    <a:pt x="383" y="248"/>
                    <a:pt x="383" y="248"/>
                    <a:pt x="383" y="248"/>
                  </a:cubicBezTo>
                  <a:cubicBezTo>
                    <a:pt x="380" y="216"/>
                    <a:pt x="353" y="192"/>
                    <a:pt x="321" y="192"/>
                  </a:cubicBezTo>
                  <a:cubicBezTo>
                    <a:pt x="251" y="192"/>
                    <a:pt x="251" y="192"/>
                    <a:pt x="251" y="192"/>
                  </a:cubicBezTo>
                  <a:cubicBezTo>
                    <a:pt x="219" y="192"/>
                    <a:pt x="193" y="216"/>
                    <a:pt x="189" y="248"/>
                  </a:cubicBezTo>
                  <a:lnTo>
                    <a:pt x="176" y="385"/>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0"/>
            <p:cNvSpPr>
              <a:spLocks noEditPoints="1"/>
            </p:cNvSpPr>
            <p:nvPr/>
          </p:nvSpPr>
          <p:spPr bwMode="auto">
            <a:xfrm>
              <a:off x="419" y="2697"/>
              <a:ext cx="243" cy="158"/>
            </a:xfrm>
            <a:custGeom>
              <a:avLst/>
              <a:gdLst>
                <a:gd name="T0" fmla="*/ 60 w 380"/>
                <a:gd name="T1" fmla="*/ 189 h 247"/>
                <a:gd name="T2" fmla="*/ 320 w 380"/>
                <a:gd name="T3" fmla="*/ 189 h 247"/>
                <a:gd name="T4" fmla="*/ 320 w 380"/>
                <a:gd name="T5" fmla="*/ 247 h 247"/>
                <a:gd name="T6" fmla="*/ 380 w 380"/>
                <a:gd name="T7" fmla="*/ 247 h 247"/>
                <a:gd name="T8" fmla="*/ 380 w 380"/>
                <a:gd name="T9" fmla="*/ 159 h 247"/>
                <a:gd name="T10" fmla="*/ 350 w 380"/>
                <a:gd name="T11" fmla="*/ 129 h 247"/>
                <a:gd name="T12" fmla="*/ 316 w 380"/>
                <a:gd name="T13" fmla="*/ 129 h 247"/>
                <a:gd name="T14" fmla="*/ 316 w 380"/>
                <a:gd name="T15" fmla="*/ 30 h 247"/>
                <a:gd name="T16" fmla="*/ 286 w 380"/>
                <a:gd name="T17" fmla="*/ 0 h 247"/>
                <a:gd name="T18" fmla="*/ 30 w 380"/>
                <a:gd name="T19" fmla="*/ 0 h 247"/>
                <a:gd name="T20" fmla="*/ 0 w 380"/>
                <a:gd name="T21" fmla="*/ 30 h 247"/>
                <a:gd name="T22" fmla="*/ 0 w 380"/>
                <a:gd name="T23" fmla="*/ 247 h 247"/>
                <a:gd name="T24" fmla="*/ 60 w 380"/>
                <a:gd name="T25" fmla="*/ 247 h 247"/>
                <a:gd name="T26" fmla="*/ 60 w 380"/>
                <a:gd name="T27" fmla="*/ 189 h 247"/>
                <a:gd name="T28" fmla="*/ 60 w 380"/>
                <a:gd name="T29" fmla="*/ 60 h 247"/>
                <a:gd name="T30" fmla="*/ 256 w 380"/>
                <a:gd name="T31" fmla="*/ 60 h 247"/>
                <a:gd name="T32" fmla="*/ 256 w 380"/>
                <a:gd name="T33" fmla="*/ 129 h 247"/>
                <a:gd name="T34" fmla="*/ 60 w 380"/>
                <a:gd name="T35" fmla="*/ 129 h 247"/>
                <a:gd name="T36" fmla="*/ 60 w 380"/>
                <a:gd name="T37" fmla="*/ 6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0" h="247">
                  <a:moveTo>
                    <a:pt x="60" y="189"/>
                  </a:moveTo>
                  <a:cubicBezTo>
                    <a:pt x="320" y="189"/>
                    <a:pt x="320" y="189"/>
                    <a:pt x="320" y="189"/>
                  </a:cubicBezTo>
                  <a:cubicBezTo>
                    <a:pt x="320" y="247"/>
                    <a:pt x="320" y="247"/>
                    <a:pt x="320" y="247"/>
                  </a:cubicBezTo>
                  <a:cubicBezTo>
                    <a:pt x="380" y="247"/>
                    <a:pt x="380" y="247"/>
                    <a:pt x="380" y="247"/>
                  </a:cubicBezTo>
                  <a:cubicBezTo>
                    <a:pt x="380" y="159"/>
                    <a:pt x="380" y="159"/>
                    <a:pt x="380" y="159"/>
                  </a:cubicBezTo>
                  <a:cubicBezTo>
                    <a:pt x="380" y="142"/>
                    <a:pt x="367" y="129"/>
                    <a:pt x="350" y="129"/>
                  </a:cubicBezTo>
                  <a:cubicBezTo>
                    <a:pt x="316" y="129"/>
                    <a:pt x="316" y="129"/>
                    <a:pt x="316" y="129"/>
                  </a:cubicBezTo>
                  <a:cubicBezTo>
                    <a:pt x="316" y="30"/>
                    <a:pt x="316" y="30"/>
                    <a:pt x="316" y="30"/>
                  </a:cubicBezTo>
                  <a:cubicBezTo>
                    <a:pt x="316" y="14"/>
                    <a:pt x="303" y="0"/>
                    <a:pt x="286" y="0"/>
                  </a:cubicBezTo>
                  <a:cubicBezTo>
                    <a:pt x="30" y="0"/>
                    <a:pt x="30" y="0"/>
                    <a:pt x="30" y="0"/>
                  </a:cubicBezTo>
                  <a:cubicBezTo>
                    <a:pt x="13" y="0"/>
                    <a:pt x="0" y="14"/>
                    <a:pt x="0" y="30"/>
                  </a:cubicBezTo>
                  <a:cubicBezTo>
                    <a:pt x="0" y="247"/>
                    <a:pt x="0" y="247"/>
                    <a:pt x="0" y="247"/>
                  </a:cubicBezTo>
                  <a:cubicBezTo>
                    <a:pt x="60" y="247"/>
                    <a:pt x="60" y="247"/>
                    <a:pt x="60" y="247"/>
                  </a:cubicBezTo>
                  <a:lnTo>
                    <a:pt x="60" y="189"/>
                  </a:lnTo>
                  <a:close/>
                  <a:moveTo>
                    <a:pt x="60" y="60"/>
                  </a:moveTo>
                  <a:cubicBezTo>
                    <a:pt x="256" y="60"/>
                    <a:pt x="256" y="60"/>
                    <a:pt x="256" y="60"/>
                  </a:cubicBezTo>
                  <a:cubicBezTo>
                    <a:pt x="256" y="129"/>
                    <a:pt x="256" y="129"/>
                    <a:pt x="256" y="129"/>
                  </a:cubicBezTo>
                  <a:cubicBezTo>
                    <a:pt x="60" y="129"/>
                    <a:pt x="60" y="129"/>
                    <a:pt x="60" y="129"/>
                  </a:cubicBezTo>
                  <a:lnTo>
                    <a:pt x="60" y="6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1"/>
            <p:cNvSpPr>
              <a:spLocks/>
            </p:cNvSpPr>
            <p:nvPr/>
          </p:nvSpPr>
          <p:spPr bwMode="auto">
            <a:xfrm>
              <a:off x="234" y="2873"/>
              <a:ext cx="1309" cy="486"/>
            </a:xfrm>
            <a:custGeom>
              <a:avLst/>
              <a:gdLst>
                <a:gd name="T0" fmla="*/ 2027 w 2048"/>
                <a:gd name="T1" fmla="*/ 0 h 763"/>
                <a:gd name="T2" fmla="*/ 21 w 2048"/>
                <a:gd name="T3" fmla="*/ 0 h 763"/>
                <a:gd name="T4" fmla="*/ 0 w 2048"/>
                <a:gd name="T5" fmla="*/ 28 h 763"/>
                <a:gd name="T6" fmla="*/ 30 w 2048"/>
                <a:gd name="T7" fmla="*/ 58 h 763"/>
                <a:gd name="T8" fmla="*/ 64 w 2048"/>
                <a:gd name="T9" fmla="*/ 58 h 763"/>
                <a:gd name="T10" fmla="*/ 64 w 2048"/>
                <a:gd name="T11" fmla="*/ 733 h 763"/>
                <a:gd name="T12" fmla="*/ 94 w 2048"/>
                <a:gd name="T13" fmla="*/ 763 h 763"/>
                <a:gd name="T14" fmla="*/ 124 w 2048"/>
                <a:gd name="T15" fmla="*/ 733 h 763"/>
                <a:gd name="T16" fmla="*/ 124 w 2048"/>
                <a:gd name="T17" fmla="*/ 635 h 763"/>
                <a:gd name="T18" fmla="*/ 1697 w 2048"/>
                <a:gd name="T19" fmla="*/ 635 h 763"/>
                <a:gd name="T20" fmla="*/ 1727 w 2048"/>
                <a:gd name="T21" fmla="*/ 605 h 763"/>
                <a:gd name="T22" fmla="*/ 1697 w 2048"/>
                <a:gd name="T23" fmla="*/ 575 h 763"/>
                <a:gd name="T24" fmla="*/ 124 w 2048"/>
                <a:gd name="T25" fmla="*/ 575 h 763"/>
                <a:gd name="T26" fmla="*/ 124 w 2048"/>
                <a:gd name="T27" fmla="*/ 58 h 763"/>
                <a:gd name="T28" fmla="*/ 1924 w 2048"/>
                <a:gd name="T29" fmla="*/ 58 h 763"/>
                <a:gd name="T30" fmla="*/ 1924 w 2048"/>
                <a:gd name="T31" fmla="*/ 575 h 763"/>
                <a:gd name="T32" fmla="*/ 1826 w 2048"/>
                <a:gd name="T33" fmla="*/ 575 h 763"/>
                <a:gd name="T34" fmla="*/ 1796 w 2048"/>
                <a:gd name="T35" fmla="*/ 605 h 763"/>
                <a:gd name="T36" fmla="*/ 1826 w 2048"/>
                <a:gd name="T37" fmla="*/ 635 h 763"/>
                <a:gd name="T38" fmla="*/ 1924 w 2048"/>
                <a:gd name="T39" fmla="*/ 635 h 763"/>
                <a:gd name="T40" fmla="*/ 1924 w 2048"/>
                <a:gd name="T41" fmla="*/ 733 h 763"/>
                <a:gd name="T42" fmla="*/ 1954 w 2048"/>
                <a:gd name="T43" fmla="*/ 763 h 763"/>
                <a:gd name="T44" fmla="*/ 1984 w 2048"/>
                <a:gd name="T45" fmla="*/ 733 h 763"/>
                <a:gd name="T46" fmla="*/ 1984 w 2048"/>
                <a:gd name="T47" fmla="*/ 58 h 763"/>
                <a:gd name="T48" fmla="*/ 2018 w 2048"/>
                <a:gd name="T49" fmla="*/ 58 h 763"/>
                <a:gd name="T50" fmla="*/ 2048 w 2048"/>
                <a:gd name="T51" fmla="*/ 28 h 763"/>
                <a:gd name="T52" fmla="*/ 2027 w 2048"/>
                <a:gd name="T53" fmla="*/ 0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48" h="763">
                  <a:moveTo>
                    <a:pt x="2027" y="0"/>
                  </a:moveTo>
                  <a:cubicBezTo>
                    <a:pt x="21" y="0"/>
                    <a:pt x="21" y="0"/>
                    <a:pt x="21" y="0"/>
                  </a:cubicBezTo>
                  <a:cubicBezTo>
                    <a:pt x="9" y="4"/>
                    <a:pt x="0" y="15"/>
                    <a:pt x="0" y="28"/>
                  </a:cubicBezTo>
                  <a:cubicBezTo>
                    <a:pt x="0" y="45"/>
                    <a:pt x="13" y="58"/>
                    <a:pt x="30" y="58"/>
                  </a:cubicBezTo>
                  <a:cubicBezTo>
                    <a:pt x="64" y="58"/>
                    <a:pt x="64" y="58"/>
                    <a:pt x="64" y="58"/>
                  </a:cubicBezTo>
                  <a:cubicBezTo>
                    <a:pt x="64" y="733"/>
                    <a:pt x="64" y="733"/>
                    <a:pt x="64" y="733"/>
                  </a:cubicBezTo>
                  <a:cubicBezTo>
                    <a:pt x="64" y="750"/>
                    <a:pt x="78" y="763"/>
                    <a:pt x="94" y="763"/>
                  </a:cubicBezTo>
                  <a:cubicBezTo>
                    <a:pt x="111" y="763"/>
                    <a:pt x="124" y="750"/>
                    <a:pt x="124" y="733"/>
                  </a:cubicBezTo>
                  <a:cubicBezTo>
                    <a:pt x="124" y="635"/>
                    <a:pt x="124" y="635"/>
                    <a:pt x="124" y="635"/>
                  </a:cubicBezTo>
                  <a:cubicBezTo>
                    <a:pt x="1697" y="635"/>
                    <a:pt x="1697" y="635"/>
                    <a:pt x="1697" y="635"/>
                  </a:cubicBezTo>
                  <a:cubicBezTo>
                    <a:pt x="1714" y="635"/>
                    <a:pt x="1727" y="622"/>
                    <a:pt x="1727" y="605"/>
                  </a:cubicBezTo>
                  <a:cubicBezTo>
                    <a:pt x="1727" y="589"/>
                    <a:pt x="1714" y="575"/>
                    <a:pt x="1697" y="575"/>
                  </a:cubicBezTo>
                  <a:cubicBezTo>
                    <a:pt x="124" y="575"/>
                    <a:pt x="124" y="575"/>
                    <a:pt x="124" y="575"/>
                  </a:cubicBezTo>
                  <a:cubicBezTo>
                    <a:pt x="124" y="58"/>
                    <a:pt x="124" y="58"/>
                    <a:pt x="124" y="58"/>
                  </a:cubicBezTo>
                  <a:cubicBezTo>
                    <a:pt x="1924" y="58"/>
                    <a:pt x="1924" y="58"/>
                    <a:pt x="1924" y="58"/>
                  </a:cubicBezTo>
                  <a:cubicBezTo>
                    <a:pt x="1924" y="575"/>
                    <a:pt x="1924" y="575"/>
                    <a:pt x="1924" y="575"/>
                  </a:cubicBezTo>
                  <a:cubicBezTo>
                    <a:pt x="1826" y="575"/>
                    <a:pt x="1826" y="575"/>
                    <a:pt x="1826" y="575"/>
                  </a:cubicBezTo>
                  <a:cubicBezTo>
                    <a:pt x="1809" y="575"/>
                    <a:pt x="1796" y="589"/>
                    <a:pt x="1796" y="605"/>
                  </a:cubicBezTo>
                  <a:cubicBezTo>
                    <a:pt x="1796" y="622"/>
                    <a:pt x="1809" y="635"/>
                    <a:pt x="1826" y="635"/>
                  </a:cubicBezTo>
                  <a:cubicBezTo>
                    <a:pt x="1924" y="635"/>
                    <a:pt x="1924" y="635"/>
                    <a:pt x="1924" y="635"/>
                  </a:cubicBezTo>
                  <a:cubicBezTo>
                    <a:pt x="1924" y="733"/>
                    <a:pt x="1924" y="733"/>
                    <a:pt x="1924" y="733"/>
                  </a:cubicBezTo>
                  <a:cubicBezTo>
                    <a:pt x="1924" y="750"/>
                    <a:pt x="1937" y="763"/>
                    <a:pt x="1954" y="763"/>
                  </a:cubicBezTo>
                  <a:cubicBezTo>
                    <a:pt x="1970" y="763"/>
                    <a:pt x="1984" y="750"/>
                    <a:pt x="1984" y="733"/>
                  </a:cubicBezTo>
                  <a:cubicBezTo>
                    <a:pt x="1984" y="58"/>
                    <a:pt x="1984" y="58"/>
                    <a:pt x="1984" y="58"/>
                  </a:cubicBezTo>
                  <a:cubicBezTo>
                    <a:pt x="2018" y="58"/>
                    <a:pt x="2018" y="58"/>
                    <a:pt x="2018" y="58"/>
                  </a:cubicBezTo>
                  <a:cubicBezTo>
                    <a:pt x="2035" y="58"/>
                    <a:pt x="2048" y="45"/>
                    <a:pt x="2048" y="28"/>
                  </a:cubicBezTo>
                  <a:cubicBezTo>
                    <a:pt x="2048" y="15"/>
                    <a:pt x="2039" y="4"/>
                    <a:pt x="2027"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7" name="Group 26"/>
          <p:cNvGrpSpPr/>
          <p:nvPr/>
        </p:nvGrpSpPr>
        <p:grpSpPr>
          <a:xfrm>
            <a:off x="3795907" y="1394440"/>
            <a:ext cx="1065071" cy="1062053"/>
            <a:chOff x="1012165" y="1896775"/>
            <a:chExt cx="1065071" cy="1062053"/>
          </a:xfrm>
        </p:grpSpPr>
        <p:sp>
          <p:nvSpPr>
            <p:cNvPr id="20" name="Freeform 15"/>
            <p:cNvSpPr>
              <a:spLocks noEditPoints="1"/>
            </p:cNvSpPr>
            <p:nvPr/>
          </p:nvSpPr>
          <p:spPr bwMode="auto">
            <a:xfrm>
              <a:off x="1423510" y="1896775"/>
              <a:ext cx="242382" cy="240370"/>
            </a:xfrm>
            <a:custGeom>
              <a:avLst/>
              <a:gdLst>
                <a:gd name="T0" fmla="*/ 214 w 427"/>
                <a:gd name="T1" fmla="*/ 426 h 426"/>
                <a:gd name="T2" fmla="*/ 427 w 427"/>
                <a:gd name="T3" fmla="*/ 213 h 426"/>
                <a:gd name="T4" fmla="*/ 214 w 427"/>
                <a:gd name="T5" fmla="*/ 0 h 426"/>
                <a:gd name="T6" fmla="*/ 0 w 427"/>
                <a:gd name="T7" fmla="*/ 213 h 426"/>
                <a:gd name="T8" fmla="*/ 214 w 427"/>
                <a:gd name="T9" fmla="*/ 426 h 426"/>
                <a:gd name="T10" fmla="*/ 214 w 427"/>
                <a:gd name="T11" fmla="*/ 85 h 426"/>
                <a:gd name="T12" fmla="*/ 342 w 427"/>
                <a:gd name="T13" fmla="*/ 213 h 426"/>
                <a:gd name="T14" fmla="*/ 214 w 427"/>
                <a:gd name="T15" fmla="*/ 341 h 426"/>
                <a:gd name="T16" fmla="*/ 86 w 427"/>
                <a:gd name="T17" fmla="*/ 213 h 426"/>
                <a:gd name="T18" fmla="*/ 214 w 427"/>
                <a:gd name="T19" fmla="*/ 85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7" h="426">
                  <a:moveTo>
                    <a:pt x="214" y="426"/>
                  </a:moveTo>
                  <a:cubicBezTo>
                    <a:pt x="331" y="426"/>
                    <a:pt x="427" y="331"/>
                    <a:pt x="427" y="213"/>
                  </a:cubicBezTo>
                  <a:cubicBezTo>
                    <a:pt x="427" y="95"/>
                    <a:pt x="331" y="0"/>
                    <a:pt x="214" y="0"/>
                  </a:cubicBezTo>
                  <a:cubicBezTo>
                    <a:pt x="96" y="0"/>
                    <a:pt x="0" y="95"/>
                    <a:pt x="0" y="213"/>
                  </a:cubicBezTo>
                  <a:cubicBezTo>
                    <a:pt x="0" y="331"/>
                    <a:pt x="96" y="426"/>
                    <a:pt x="214" y="426"/>
                  </a:cubicBezTo>
                  <a:close/>
                  <a:moveTo>
                    <a:pt x="214" y="85"/>
                  </a:moveTo>
                  <a:cubicBezTo>
                    <a:pt x="284" y="85"/>
                    <a:pt x="342" y="142"/>
                    <a:pt x="342" y="213"/>
                  </a:cubicBezTo>
                  <a:cubicBezTo>
                    <a:pt x="342" y="284"/>
                    <a:pt x="284" y="341"/>
                    <a:pt x="214" y="341"/>
                  </a:cubicBezTo>
                  <a:cubicBezTo>
                    <a:pt x="143" y="341"/>
                    <a:pt x="86" y="284"/>
                    <a:pt x="86" y="213"/>
                  </a:cubicBezTo>
                  <a:cubicBezTo>
                    <a:pt x="86" y="142"/>
                    <a:pt x="143" y="85"/>
                    <a:pt x="214" y="8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16"/>
            <p:cNvSpPr>
              <a:spLocks noEditPoints="1"/>
            </p:cNvSpPr>
            <p:nvPr/>
          </p:nvSpPr>
          <p:spPr bwMode="auto">
            <a:xfrm>
              <a:off x="1326959" y="2162288"/>
              <a:ext cx="436488" cy="217238"/>
            </a:xfrm>
            <a:custGeom>
              <a:avLst/>
              <a:gdLst>
                <a:gd name="T0" fmla="*/ 91 w 768"/>
                <a:gd name="T1" fmla="*/ 384 h 384"/>
                <a:gd name="T2" fmla="*/ 676 w 768"/>
                <a:gd name="T3" fmla="*/ 384 h 384"/>
                <a:gd name="T4" fmla="*/ 768 w 768"/>
                <a:gd name="T5" fmla="*/ 285 h 384"/>
                <a:gd name="T6" fmla="*/ 768 w 768"/>
                <a:gd name="T7" fmla="*/ 258 h 384"/>
                <a:gd name="T8" fmla="*/ 676 w 768"/>
                <a:gd name="T9" fmla="*/ 88 h 384"/>
                <a:gd name="T10" fmla="*/ 384 w 768"/>
                <a:gd name="T11" fmla="*/ 0 h 384"/>
                <a:gd name="T12" fmla="*/ 92 w 768"/>
                <a:gd name="T13" fmla="*/ 88 h 384"/>
                <a:gd name="T14" fmla="*/ 0 w 768"/>
                <a:gd name="T15" fmla="*/ 258 h 384"/>
                <a:gd name="T16" fmla="*/ 0 w 768"/>
                <a:gd name="T17" fmla="*/ 285 h 384"/>
                <a:gd name="T18" fmla="*/ 91 w 768"/>
                <a:gd name="T19" fmla="*/ 384 h 384"/>
                <a:gd name="T20" fmla="*/ 85 w 768"/>
                <a:gd name="T21" fmla="*/ 258 h 384"/>
                <a:gd name="T22" fmla="*/ 135 w 768"/>
                <a:gd name="T23" fmla="*/ 162 h 384"/>
                <a:gd name="T24" fmla="*/ 384 w 768"/>
                <a:gd name="T25" fmla="*/ 85 h 384"/>
                <a:gd name="T26" fmla="*/ 632 w 768"/>
                <a:gd name="T27" fmla="*/ 162 h 384"/>
                <a:gd name="T28" fmla="*/ 682 w 768"/>
                <a:gd name="T29" fmla="*/ 258 h 384"/>
                <a:gd name="T30" fmla="*/ 682 w 768"/>
                <a:gd name="T31" fmla="*/ 285 h 384"/>
                <a:gd name="T32" fmla="*/ 676 w 768"/>
                <a:gd name="T33" fmla="*/ 299 h 384"/>
                <a:gd name="T34" fmla="*/ 91 w 768"/>
                <a:gd name="T35" fmla="*/ 299 h 384"/>
                <a:gd name="T36" fmla="*/ 85 w 768"/>
                <a:gd name="T37" fmla="*/ 285 h 384"/>
                <a:gd name="T38" fmla="*/ 85 w 768"/>
                <a:gd name="T39" fmla="*/ 258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68" h="384">
                  <a:moveTo>
                    <a:pt x="91" y="384"/>
                  </a:moveTo>
                  <a:cubicBezTo>
                    <a:pt x="676" y="384"/>
                    <a:pt x="676" y="384"/>
                    <a:pt x="676" y="384"/>
                  </a:cubicBezTo>
                  <a:cubicBezTo>
                    <a:pt x="727" y="384"/>
                    <a:pt x="768" y="340"/>
                    <a:pt x="768" y="285"/>
                  </a:cubicBezTo>
                  <a:cubicBezTo>
                    <a:pt x="768" y="258"/>
                    <a:pt x="768" y="258"/>
                    <a:pt x="768" y="258"/>
                  </a:cubicBezTo>
                  <a:cubicBezTo>
                    <a:pt x="768" y="187"/>
                    <a:pt x="732" y="122"/>
                    <a:pt x="676" y="88"/>
                  </a:cubicBezTo>
                  <a:cubicBezTo>
                    <a:pt x="607" y="48"/>
                    <a:pt x="501" y="0"/>
                    <a:pt x="384" y="0"/>
                  </a:cubicBezTo>
                  <a:cubicBezTo>
                    <a:pt x="266" y="0"/>
                    <a:pt x="160" y="48"/>
                    <a:pt x="92" y="88"/>
                  </a:cubicBezTo>
                  <a:cubicBezTo>
                    <a:pt x="35" y="122"/>
                    <a:pt x="0" y="187"/>
                    <a:pt x="0" y="258"/>
                  </a:cubicBezTo>
                  <a:cubicBezTo>
                    <a:pt x="0" y="285"/>
                    <a:pt x="0" y="285"/>
                    <a:pt x="0" y="285"/>
                  </a:cubicBezTo>
                  <a:cubicBezTo>
                    <a:pt x="0" y="340"/>
                    <a:pt x="41" y="384"/>
                    <a:pt x="91" y="384"/>
                  </a:cubicBezTo>
                  <a:close/>
                  <a:moveTo>
                    <a:pt x="85" y="258"/>
                  </a:moveTo>
                  <a:cubicBezTo>
                    <a:pt x="85" y="217"/>
                    <a:pt x="105" y="180"/>
                    <a:pt x="135" y="162"/>
                  </a:cubicBezTo>
                  <a:cubicBezTo>
                    <a:pt x="194" y="127"/>
                    <a:pt x="285" y="85"/>
                    <a:pt x="384" y="85"/>
                  </a:cubicBezTo>
                  <a:cubicBezTo>
                    <a:pt x="482" y="85"/>
                    <a:pt x="573" y="127"/>
                    <a:pt x="632" y="162"/>
                  </a:cubicBezTo>
                  <a:cubicBezTo>
                    <a:pt x="663" y="180"/>
                    <a:pt x="682" y="217"/>
                    <a:pt x="682" y="258"/>
                  </a:cubicBezTo>
                  <a:cubicBezTo>
                    <a:pt x="682" y="285"/>
                    <a:pt x="682" y="285"/>
                    <a:pt x="682" y="285"/>
                  </a:cubicBezTo>
                  <a:cubicBezTo>
                    <a:pt x="682" y="294"/>
                    <a:pt x="677" y="299"/>
                    <a:pt x="676" y="299"/>
                  </a:cubicBezTo>
                  <a:cubicBezTo>
                    <a:pt x="91" y="299"/>
                    <a:pt x="91" y="299"/>
                    <a:pt x="91" y="299"/>
                  </a:cubicBezTo>
                  <a:cubicBezTo>
                    <a:pt x="90" y="299"/>
                    <a:pt x="85" y="294"/>
                    <a:pt x="85" y="285"/>
                  </a:cubicBezTo>
                  <a:lnTo>
                    <a:pt x="85" y="25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17"/>
            <p:cNvSpPr>
              <a:spLocks noEditPoints="1"/>
            </p:cNvSpPr>
            <p:nvPr/>
          </p:nvSpPr>
          <p:spPr bwMode="auto">
            <a:xfrm>
              <a:off x="1109721" y="2476077"/>
              <a:ext cx="241376" cy="241376"/>
            </a:xfrm>
            <a:custGeom>
              <a:avLst/>
              <a:gdLst>
                <a:gd name="T0" fmla="*/ 213 w 426"/>
                <a:gd name="T1" fmla="*/ 426 h 426"/>
                <a:gd name="T2" fmla="*/ 426 w 426"/>
                <a:gd name="T3" fmla="*/ 213 h 426"/>
                <a:gd name="T4" fmla="*/ 213 w 426"/>
                <a:gd name="T5" fmla="*/ 0 h 426"/>
                <a:gd name="T6" fmla="*/ 0 w 426"/>
                <a:gd name="T7" fmla="*/ 213 h 426"/>
                <a:gd name="T8" fmla="*/ 213 w 426"/>
                <a:gd name="T9" fmla="*/ 426 h 426"/>
                <a:gd name="T10" fmla="*/ 213 w 426"/>
                <a:gd name="T11" fmla="*/ 85 h 426"/>
                <a:gd name="T12" fmla="*/ 341 w 426"/>
                <a:gd name="T13" fmla="*/ 213 h 426"/>
                <a:gd name="T14" fmla="*/ 213 w 426"/>
                <a:gd name="T15" fmla="*/ 341 h 426"/>
                <a:gd name="T16" fmla="*/ 85 w 426"/>
                <a:gd name="T17" fmla="*/ 213 h 426"/>
                <a:gd name="T18" fmla="*/ 213 w 426"/>
                <a:gd name="T19" fmla="*/ 85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6" h="426">
                  <a:moveTo>
                    <a:pt x="213" y="426"/>
                  </a:moveTo>
                  <a:cubicBezTo>
                    <a:pt x="331" y="426"/>
                    <a:pt x="426" y="331"/>
                    <a:pt x="426" y="213"/>
                  </a:cubicBezTo>
                  <a:cubicBezTo>
                    <a:pt x="426" y="95"/>
                    <a:pt x="331" y="0"/>
                    <a:pt x="213" y="0"/>
                  </a:cubicBezTo>
                  <a:cubicBezTo>
                    <a:pt x="95" y="0"/>
                    <a:pt x="0" y="95"/>
                    <a:pt x="0" y="213"/>
                  </a:cubicBezTo>
                  <a:cubicBezTo>
                    <a:pt x="0" y="331"/>
                    <a:pt x="95" y="426"/>
                    <a:pt x="213" y="426"/>
                  </a:cubicBezTo>
                  <a:close/>
                  <a:moveTo>
                    <a:pt x="213" y="85"/>
                  </a:moveTo>
                  <a:cubicBezTo>
                    <a:pt x="284" y="85"/>
                    <a:pt x="341" y="142"/>
                    <a:pt x="341" y="213"/>
                  </a:cubicBezTo>
                  <a:cubicBezTo>
                    <a:pt x="341" y="284"/>
                    <a:pt x="284" y="341"/>
                    <a:pt x="213" y="341"/>
                  </a:cubicBezTo>
                  <a:cubicBezTo>
                    <a:pt x="142" y="341"/>
                    <a:pt x="85" y="284"/>
                    <a:pt x="85" y="213"/>
                  </a:cubicBezTo>
                  <a:cubicBezTo>
                    <a:pt x="85" y="142"/>
                    <a:pt x="142" y="85"/>
                    <a:pt x="213" y="8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18"/>
            <p:cNvSpPr>
              <a:spLocks noEditPoints="1"/>
            </p:cNvSpPr>
            <p:nvPr/>
          </p:nvSpPr>
          <p:spPr bwMode="auto">
            <a:xfrm>
              <a:off x="1012165" y="2741590"/>
              <a:ext cx="435482" cy="217238"/>
            </a:xfrm>
            <a:custGeom>
              <a:avLst/>
              <a:gdLst>
                <a:gd name="T0" fmla="*/ 676 w 768"/>
                <a:gd name="T1" fmla="*/ 88 h 384"/>
                <a:gd name="T2" fmla="*/ 384 w 768"/>
                <a:gd name="T3" fmla="*/ 0 h 384"/>
                <a:gd name="T4" fmla="*/ 92 w 768"/>
                <a:gd name="T5" fmla="*/ 88 h 384"/>
                <a:gd name="T6" fmla="*/ 0 w 768"/>
                <a:gd name="T7" fmla="*/ 258 h 384"/>
                <a:gd name="T8" fmla="*/ 0 w 768"/>
                <a:gd name="T9" fmla="*/ 285 h 384"/>
                <a:gd name="T10" fmla="*/ 91 w 768"/>
                <a:gd name="T11" fmla="*/ 384 h 384"/>
                <a:gd name="T12" fmla="*/ 677 w 768"/>
                <a:gd name="T13" fmla="*/ 384 h 384"/>
                <a:gd name="T14" fmla="*/ 768 w 768"/>
                <a:gd name="T15" fmla="*/ 285 h 384"/>
                <a:gd name="T16" fmla="*/ 768 w 768"/>
                <a:gd name="T17" fmla="*/ 258 h 384"/>
                <a:gd name="T18" fmla="*/ 676 w 768"/>
                <a:gd name="T19" fmla="*/ 88 h 384"/>
                <a:gd name="T20" fmla="*/ 683 w 768"/>
                <a:gd name="T21" fmla="*/ 285 h 384"/>
                <a:gd name="T22" fmla="*/ 677 w 768"/>
                <a:gd name="T23" fmla="*/ 299 h 384"/>
                <a:gd name="T24" fmla="*/ 91 w 768"/>
                <a:gd name="T25" fmla="*/ 299 h 384"/>
                <a:gd name="T26" fmla="*/ 85 w 768"/>
                <a:gd name="T27" fmla="*/ 285 h 384"/>
                <a:gd name="T28" fmla="*/ 85 w 768"/>
                <a:gd name="T29" fmla="*/ 258 h 384"/>
                <a:gd name="T30" fmla="*/ 136 w 768"/>
                <a:gd name="T31" fmla="*/ 162 h 384"/>
                <a:gd name="T32" fmla="*/ 384 w 768"/>
                <a:gd name="T33" fmla="*/ 85 h 384"/>
                <a:gd name="T34" fmla="*/ 633 w 768"/>
                <a:gd name="T35" fmla="*/ 162 h 384"/>
                <a:gd name="T36" fmla="*/ 683 w 768"/>
                <a:gd name="T37" fmla="*/ 258 h 384"/>
                <a:gd name="T38" fmla="*/ 683 w 768"/>
                <a:gd name="T39" fmla="*/ 28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68" h="384">
                  <a:moveTo>
                    <a:pt x="676" y="88"/>
                  </a:moveTo>
                  <a:cubicBezTo>
                    <a:pt x="608" y="48"/>
                    <a:pt x="502" y="0"/>
                    <a:pt x="384" y="0"/>
                  </a:cubicBezTo>
                  <a:cubicBezTo>
                    <a:pt x="266" y="0"/>
                    <a:pt x="160" y="48"/>
                    <a:pt x="92" y="88"/>
                  </a:cubicBezTo>
                  <a:cubicBezTo>
                    <a:pt x="35" y="122"/>
                    <a:pt x="0" y="187"/>
                    <a:pt x="0" y="258"/>
                  </a:cubicBezTo>
                  <a:cubicBezTo>
                    <a:pt x="0" y="285"/>
                    <a:pt x="0" y="285"/>
                    <a:pt x="0" y="285"/>
                  </a:cubicBezTo>
                  <a:cubicBezTo>
                    <a:pt x="0" y="340"/>
                    <a:pt x="41" y="384"/>
                    <a:pt x="91" y="384"/>
                  </a:cubicBezTo>
                  <a:cubicBezTo>
                    <a:pt x="677" y="384"/>
                    <a:pt x="677" y="384"/>
                    <a:pt x="677" y="384"/>
                  </a:cubicBezTo>
                  <a:cubicBezTo>
                    <a:pt x="727" y="384"/>
                    <a:pt x="768" y="340"/>
                    <a:pt x="768" y="285"/>
                  </a:cubicBezTo>
                  <a:cubicBezTo>
                    <a:pt x="768" y="258"/>
                    <a:pt x="768" y="258"/>
                    <a:pt x="768" y="258"/>
                  </a:cubicBezTo>
                  <a:cubicBezTo>
                    <a:pt x="768" y="187"/>
                    <a:pt x="733" y="122"/>
                    <a:pt x="676" y="88"/>
                  </a:cubicBezTo>
                  <a:close/>
                  <a:moveTo>
                    <a:pt x="683" y="285"/>
                  </a:moveTo>
                  <a:cubicBezTo>
                    <a:pt x="683" y="294"/>
                    <a:pt x="678" y="299"/>
                    <a:pt x="677" y="299"/>
                  </a:cubicBezTo>
                  <a:cubicBezTo>
                    <a:pt x="91" y="299"/>
                    <a:pt x="91" y="299"/>
                    <a:pt x="91" y="299"/>
                  </a:cubicBezTo>
                  <a:cubicBezTo>
                    <a:pt x="90" y="299"/>
                    <a:pt x="85" y="294"/>
                    <a:pt x="85" y="285"/>
                  </a:cubicBezTo>
                  <a:cubicBezTo>
                    <a:pt x="85" y="258"/>
                    <a:pt x="85" y="258"/>
                    <a:pt x="85" y="258"/>
                  </a:cubicBezTo>
                  <a:cubicBezTo>
                    <a:pt x="85" y="217"/>
                    <a:pt x="105" y="180"/>
                    <a:pt x="136" y="162"/>
                  </a:cubicBezTo>
                  <a:cubicBezTo>
                    <a:pt x="194" y="127"/>
                    <a:pt x="285" y="85"/>
                    <a:pt x="384" y="85"/>
                  </a:cubicBezTo>
                  <a:cubicBezTo>
                    <a:pt x="483" y="85"/>
                    <a:pt x="574" y="127"/>
                    <a:pt x="633" y="162"/>
                  </a:cubicBezTo>
                  <a:cubicBezTo>
                    <a:pt x="663" y="180"/>
                    <a:pt x="683" y="217"/>
                    <a:pt x="683" y="258"/>
                  </a:cubicBezTo>
                  <a:cubicBezTo>
                    <a:pt x="683" y="285"/>
                    <a:pt x="683" y="285"/>
                    <a:pt x="683" y="28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19"/>
            <p:cNvSpPr>
              <a:spLocks noEditPoints="1"/>
            </p:cNvSpPr>
            <p:nvPr/>
          </p:nvSpPr>
          <p:spPr bwMode="auto">
            <a:xfrm>
              <a:off x="1738304" y="2476077"/>
              <a:ext cx="242382" cy="241376"/>
            </a:xfrm>
            <a:custGeom>
              <a:avLst/>
              <a:gdLst>
                <a:gd name="T0" fmla="*/ 213 w 427"/>
                <a:gd name="T1" fmla="*/ 426 h 426"/>
                <a:gd name="T2" fmla="*/ 427 w 427"/>
                <a:gd name="T3" fmla="*/ 213 h 426"/>
                <a:gd name="T4" fmla="*/ 213 w 427"/>
                <a:gd name="T5" fmla="*/ 0 h 426"/>
                <a:gd name="T6" fmla="*/ 0 w 427"/>
                <a:gd name="T7" fmla="*/ 213 h 426"/>
                <a:gd name="T8" fmla="*/ 213 w 427"/>
                <a:gd name="T9" fmla="*/ 426 h 426"/>
                <a:gd name="T10" fmla="*/ 213 w 427"/>
                <a:gd name="T11" fmla="*/ 85 h 426"/>
                <a:gd name="T12" fmla="*/ 341 w 427"/>
                <a:gd name="T13" fmla="*/ 213 h 426"/>
                <a:gd name="T14" fmla="*/ 213 w 427"/>
                <a:gd name="T15" fmla="*/ 341 h 426"/>
                <a:gd name="T16" fmla="*/ 85 w 427"/>
                <a:gd name="T17" fmla="*/ 213 h 426"/>
                <a:gd name="T18" fmla="*/ 213 w 427"/>
                <a:gd name="T19" fmla="*/ 85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7" h="426">
                  <a:moveTo>
                    <a:pt x="213" y="426"/>
                  </a:moveTo>
                  <a:cubicBezTo>
                    <a:pt x="331" y="426"/>
                    <a:pt x="427" y="331"/>
                    <a:pt x="427" y="213"/>
                  </a:cubicBezTo>
                  <a:cubicBezTo>
                    <a:pt x="427" y="95"/>
                    <a:pt x="331" y="0"/>
                    <a:pt x="213" y="0"/>
                  </a:cubicBezTo>
                  <a:cubicBezTo>
                    <a:pt x="96" y="0"/>
                    <a:pt x="0" y="95"/>
                    <a:pt x="0" y="213"/>
                  </a:cubicBezTo>
                  <a:cubicBezTo>
                    <a:pt x="0" y="331"/>
                    <a:pt x="96" y="426"/>
                    <a:pt x="213" y="426"/>
                  </a:cubicBezTo>
                  <a:close/>
                  <a:moveTo>
                    <a:pt x="213" y="85"/>
                  </a:moveTo>
                  <a:cubicBezTo>
                    <a:pt x="284" y="85"/>
                    <a:pt x="341" y="142"/>
                    <a:pt x="341" y="213"/>
                  </a:cubicBezTo>
                  <a:cubicBezTo>
                    <a:pt x="341" y="284"/>
                    <a:pt x="284" y="341"/>
                    <a:pt x="213" y="341"/>
                  </a:cubicBezTo>
                  <a:cubicBezTo>
                    <a:pt x="143" y="341"/>
                    <a:pt x="85" y="284"/>
                    <a:pt x="85" y="213"/>
                  </a:cubicBezTo>
                  <a:cubicBezTo>
                    <a:pt x="85" y="142"/>
                    <a:pt x="143" y="85"/>
                    <a:pt x="213" y="85"/>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20"/>
            <p:cNvSpPr>
              <a:spLocks noEditPoints="1"/>
            </p:cNvSpPr>
            <p:nvPr/>
          </p:nvSpPr>
          <p:spPr bwMode="auto">
            <a:xfrm>
              <a:off x="1641754" y="2741590"/>
              <a:ext cx="435482" cy="217238"/>
            </a:xfrm>
            <a:custGeom>
              <a:avLst/>
              <a:gdLst>
                <a:gd name="T0" fmla="*/ 676 w 768"/>
                <a:gd name="T1" fmla="*/ 88 h 384"/>
                <a:gd name="T2" fmla="*/ 384 w 768"/>
                <a:gd name="T3" fmla="*/ 0 h 384"/>
                <a:gd name="T4" fmla="*/ 93 w 768"/>
                <a:gd name="T5" fmla="*/ 88 h 384"/>
                <a:gd name="T6" fmla="*/ 0 w 768"/>
                <a:gd name="T7" fmla="*/ 258 h 384"/>
                <a:gd name="T8" fmla="*/ 0 w 768"/>
                <a:gd name="T9" fmla="*/ 285 h 384"/>
                <a:gd name="T10" fmla="*/ 92 w 768"/>
                <a:gd name="T11" fmla="*/ 384 h 384"/>
                <a:gd name="T12" fmla="*/ 677 w 768"/>
                <a:gd name="T13" fmla="*/ 384 h 384"/>
                <a:gd name="T14" fmla="*/ 768 w 768"/>
                <a:gd name="T15" fmla="*/ 285 h 384"/>
                <a:gd name="T16" fmla="*/ 768 w 768"/>
                <a:gd name="T17" fmla="*/ 258 h 384"/>
                <a:gd name="T18" fmla="*/ 676 w 768"/>
                <a:gd name="T19" fmla="*/ 88 h 384"/>
                <a:gd name="T20" fmla="*/ 683 w 768"/>
                <a:gd name="T21" fmla="*/ 285 h 384"/>
                <a:gd name="T22" fmla="*/ 677 w 768"/>
                <a:gd name="T23" fmla="*/ 299 h 384"/>
                <a:gd name="T24" fmla="*/ 92 w 768"/>
                <a:gd name="T25" fmla="*/ 299 h 384"/>
                <a:gd name="T26" fmla="*/ 86 w 768"/>
                <a:gd name="T27" fmla="*/ 285 h 384"/>
                <a:gd name="T28" fmla="*/ 86 w 768"/>
                <a:gd name="T29" fmla="*/ 258 h 384"/>
                <a:gd name="T30" fmla="*/ 136 w 768"/>
                <a:gd name="T31" fmla="*/ 162 h 384"/>
                <a:gd name="T32" fmla="*/ 384 w 768"/>
                <a:gd name="T33" fmla="*/ 85 h 384"/>
                <a:gd name="T34" fmla="*/ 633 w 768"/>
                <a:gd name="T35" fmla="*/ 162 h 384"/>
                <a:gd name="T36" fmla="*/ 683 w 768"/>
                <a:gd name="T37" fmla="*/ 258 h 384"/>
                <a:gd name="T38" fmla="*/ 683 w 768"/>
                <a:gd name="T39" fmla="*/ 28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68" h="384">
                  <a:moveTo>
                    <a:pt x="676" y="88"/>
                  </a:moveTo>
                  <a:cubicBezTo>
                    <a:pt x="608" y="48"/>
                    <a:pt x="502" y="0"/>
                    <a:pt x="384" y="0"/>
                  </a:cubicBezTo>
                  <a:cubicBezTo>
                    <a:pt x="267" y="0"/>
                    <a:pt x="161" y="48"/>
                    <a:pt x="93" y="88"/>
                  </a:cubicBezTo>
                  <a:cubicBezTo>
                    <a:pt x="36" y="122"/>
                    <a:pt x="0" y="187"/>
                    <a:pt x="0" y="258"/>
                  </a:cubicBezTo>
                  <a:cubicBezTo>
                    <a:pt x="0" y="285"/>
                    <a:pt x="0" y="285"/>
                    <a:pt x="0" y="285"/>
                  </a:cubicBezTo>
                  <a:cubicBezTo>
                    <a:pt x="0" y="340"/>
                    <a:pt x="41" y="384"/>
                    <a:pt x="92" y="384"/>
                  </a:cubicBezTo>
                  <a:cubicBezTo>
                    <a:pt x="677" y="384"/>
                    <a:pt x="677" y="384"/>
                    <a:pt x="677" y="384"/>
                  </a:cubicBezTo>
                  <a:cubicBezTo>
                    <a:pt x="727" y="384"/>
                    <a:pt x="768" y="340"/>
                    <a:pt x="768" y="285"/>
                  </a:cubicBezTo>
                  <a:cubicBezTo>
                    <a:pt x="768" y="258"/>
                    <a:pt x="768" y="258"/>
                    <a:pt x="768" y="258"/>
                  </a:cubicBezTo>
                  <a:cubicBezTo>
                    <a:pt x="768" y="187"/>
                    <a:pt x="733" y="122"/>
                    <a:pt x="676" y="88"/>
                  </a:cubicBezTo>
                  <a:close/>
                  <a:moveTo>
                    <a:pt x="683" y="285"/>
                  </a:moveTo>
                  <a:cubicBezTo>
                    <a:pt x="683" y="294"/>
                    <a:pt x="678" y="299"/>
                    <a:pt x="677" y="299"/>
                  </a:cubicBezTo>
                  <a:cubicBezTo>
                    <a:pt x="92" y="299"/>
                    <a:pt x="92" y="299"/>
                    <a:pt x="92" y="299"/>
                  </a:cubicBezTo>
                  <a:cubicBezTo>
                    <a:pt x="91" y="299"/>
                    <a:pt x="86" y="294"/>
                    <a:pt x="86" y="285"/>
                  </a:cubicBezTo>
                  <a:cubicBezTo>
                    <a:pt x="86" y="258"/>
                    <a:pt x="86" y="258"/>
                    <a:pt x="86" y="258"/>
                  </a:cubicBezTo>
                  <a:cubicBezTo>
                    <a:pt x="86" y="217"/>
                    <a:pt x="105" y="180"/>
                    <a:pt x="136" y="162"/>
                  </a:cubicBezTo>
                  <a:cubicBezTo>
                    <a:pt x="195" y="127"/>
                    <a:pt x="286" y="85"/>
                    <a:pt x="384" y="85"/>
                  </a:cubicBezTo>
                  <a:cubicBezTo>
                    <a:pt x="483" y="85"/>
                    <a:pt x="574" y="127"/>
                    <a:pt x="633" y="162"/>
                  </a:cubicBezTo>
                  <a:cubicBezTo>
                    <a:pt x="663" y="180"/>
                    <a:pt x="683" y="217"/>
                    <a:pt x="683" y="258"/>
                  </a:cubicBezTo>
                  <a:lnTo>
                    <a:pt x="683" y="285"/>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21"/>
            <p:cNvSpPr>
              <a:spLocks/>
            </p:cNvSpPr>
            <p:nvPr/>
          </p:nvSpPr>
          <p:spPr bwMode="auto">
            <a:xfrm>
              <a:off x="1396355" y="2427802"/>
              <a:ext cx="296691" cy="289651"/>
            </a:xfrm>
            <a:custGeom>
              <a:avLst/>
              <a:gdLst>
                <a:gd name="T0" fmla="*/ 475 w 523"/>
                <a:gd name="T1" fmla="*/ 512 h 512"/>
                <a:gd name="T2" fmla="*/ 508 w 523"/>
                <a:gd name="T3" fmla="*/ 496 h 512"/>
                <a:gd name="T4" fmla="*/ 502 w 523"/>
                <a:gd name="T5" fmla="*/ 436 h 512"/>
                <a:gd name="T6" fmla="*/ 304 w 523"/>
                <a:gd name="T7" fmla="*/ 278 h 512"/>
                <a:gd name="T8" fmla="*/ 304 w 523"/>
                <a:gd name="T9" fmla="*/ 43 h 512"/>
                <a:gd name="T10" fmla="*/ 262 w 523"/>
                <a:gd name="T11" fmla="*/ 0 h 512"/>
                <a:gd name="T12" fmla="*/ 219 w 523"/>
                <a:gd name="T13" fmla="*/ 43 h 512"/>
                <a:gd name="T14" fmla="*/ 219 w 523"/>
                <a:gd name="T15" fmla="*/ 278 h 512"/>
                <a:gd name="T16" fmla="*/ 22 w 523"/>
                <a:gd name="T17" fmla="*/ 436 h 512"/>
                <a:gd name="T18" fmla="*/ 15 w 523"/>
                <a:gd name="T19" fmla="*/ 496 h 512"/>
                <a:gd name="T20" fmla="*/ 48 w 523"/>
                <a:gd name="T21" fmla="*/ 512 h 512"/>
                <a:gd name="T22" fmla="*/ 75 w 523"/>
                <a:gd name="T23" fmla="*/ 503 h 512"/>
                <a:gd name="T24" fmla="*/ 262 w 523"/>
                <a:gd name="T25" fmla="*/ 354 h 512"/>
                <a:gd name="T26" fmla="*/ 448 w 523"/>
                <a:gd name="T27" fmla="*/ 503 h 512"/>
                <a:gd name="T28" fmla="*/ 475 w 523"/>
                <a:gd name="T29" fmla="*/ 5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3" h="512">
                  <a:moveTo>
                    <a:pt x="475" y="512"/>
                  </a:moveTo>
                  <a:cubicBezTo>
                    <a:pt x="488" y="512"/>
                    <a:pt x="500" y="507"/>
                    <a:pt x="508" y="496"/>
                  </a:cubicBezTo>
                  <a:cubicBezTo>
                    <a:pt x="523" y="478"/>
                    <a:pt x="520" y="451"/>
                    <a:pt x="502" y="436"/>
                  </a:cubicBezTo>
                  <a:cubicBezTo>
                    <a:pt x="304" y="278"/>
                    <a:pt x="304" y="278"/>
                    <a:pt x="304" y="278"/>
                  </a:cubicBezTo>
                  <a:cubicBezTo>
                    <a:pt x="304" y="43"/>
                    <a:pt x="304" y="43"/>
                    <a:pt x="304" y="43"/>
                  </a:cubicBezTo>
                  <a:cubicBezTo>
                    <a:pt x="304" y="19"/>
                    <a:pt x="285" y="0"/>
                    <a:pt x="262" y="0"/>
                  </a:cubicBezTo>
                  <a:cubicBezTo>
                    <a:pt x="238" y="0"/>
                    <a:pt x="219" y="19"/>
                    <a:pt x="219" y="43"/>
                  </a:cubicBezTo>
                  <a:cubicBezTo>
                    <a:pt x="219" y="278"/>
                    <a:pt x="219" y="278"/>
                    <a:pt x="219" y="278"/>
                  </a:cubicBezTo>
                  <a:cubicBezTo>
                    <a:pt x="22" y="436"/>
                    <a:pt x="22" y="436"/>
                    <a:pt x="22" y="436"/>
                  </a:cubicBezTo>
                  <a:cubicBezTo>
                    <a:pt x="3" y="451"/>
                    <a:pt x="0" y="478"/>
                    <a:pt x="15" y="496"/>
                  </a:cubicBezTo>
                  <a:cubicBezTo>
                    <a:pt x="23" y="507"/>
                    <a:pt x="36" y="512"/>
                    <a:pt x="48" y="512"/>
                  </a:cubicBezTo>
                  <a:cubicBezTo>
                    <a:pt x="58" y="512"/>
                    <a:pt x="67" y="509"/>
                    <a:pt x="75" y="503"/>
                  </a:cubicBezTo>
                  <a:cubicBezTo>
                    <a:pt x="262" y="354"/>
                    <a:pt x="262" y="354"/>
                    <a:pt x="262" y="354"/>
                  </a:cubicBezTo>
                  <a:cubicBezTo>
                    <a:pt x="448" y="503"/>
                    <a:pt x="448" y="503"/>
                    <a:pt x="448" y="503"/>
                  </a:cubicBezTo>
                  <a:cubicBezTo>
                    <a:pt x="456" y="509"/>
                    <a:pt x="466" y="512"/>
                    <a:pt x="475" y="512"/>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grpSp>
      <p:cxnSp>
        <p:nvCxnSpPr>
          <p:cNvPr id="28" name="Straight Connector 2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9" name="Title 1"/>
          <p:cNvSpPr>
            <a:spLocks noGrp="1"/>
          </p:cNvSpPr>
          <p:nvPr>
            <p:ph type="title"/>
          </p:nvPr>
        </p:nvSpPr>
        <p:spPr>
          <a:xfrm rot="16200000">
            <a:off x="-605375" y="1558341"/>
            <a:ext cx="3395242" cy="663575"/>
          </a:xfrm>
        </p:spPr>
        <p:txBody>
          <a:bodyPr/>
          <a:lstStyle/>
          <a:p>
            <a:r>
              <a:rPr lang="en-US" b="1" dirty="0" smtClean="0">
                <a:solidFill>
                  <a:schemeClr val="bg1">
                    <a:lumMod val="85000"/>
                  </a:schemeClr>
                </a:solidFill>
                <a:latin typeface="Montserrat Black" panose="00000A00000000000000" pitchFamily="50" charset="0"/>
              </a:rPr>
              <a:t>Approach</a:t>
            </a:r>
            <a:endParaRPr lang="en-US" b="1" dirty="0">
              <a:solidFill>
                <a:schemeClr val="bg1">
                  <a:lumMod val="85000"/>
                </a:schemeClr>
              </a:solidFill>
              <a:latin typeface="Montserrat Black" panose="00000A00000000000000" pitchFamily="50" charset="0"/>
            </a:endParaRPr>
          </a:p>
        </p:txBody>
      </p:sp>
      <p:sp>
        <p:nvSpPr>
          <p:cNvPr id="6" name="Slide Number Placeholder 5"/>
          <p:cNvSpPr>
            <a:spLocks noGrp="1"/>
          </p:cNvSpPr>
          <p:nvPr>
            <p:ph type="sldNum" sz="quarter" idx="12"/>
          </p:nvPr>
        </p:nvSpPr>
        <p:spPr/>
        <p:txBody>
          <a:bodyPr/>
          <a:lstStyle/>
          <a:p>
            <a:fld id="{EF4ACB41-94E5-4629-9639-BBC7D22E3BC4}" type="slidenum">
              <a:rPr lang="en-US" smtClean="0"/>
              <a:pPr/>
              <a:t>11</a:t>
            </a:fld>
            <a:endParaRPr lang="en-US" dirty="0"/>
          </a:p>
        </p:txBody>
      </p:sp>
      <p:sp>
        <p:nvSpPr>
          <p:cNvPr id="7" name="Rectangle 6"/>
          <p:cNvSpPr/>
          <p:nvPr/>
        </p:nvSpPr>
        <p:spPr>
          <a:xfrm>
            <a:off x="3054764" y="3317887"/>
            <a:ext cx="2844048" cy="523220"/>
          </a:xfrm>
          <a:prstGeom prst="rect">
            <a:avLst/>
          </a:prstGeom>
        </p:spPr>
        <p:txBody>
          <a:bodyPr wrap="none">
            <a:spAutoFit/>
          </a:bodyPr>
          <a:lstStyle/>
          <a:p>
            <a:pPr marL="19050" lvl="0" algn="ctr">
              <a:spcAft>
                <a:spcPts val="1200"/>
              </a:spcAft>
            </a:pPr>
            <a:r>
              <a:rPr lang="en" sz="2800" dirty="0">
                <a:solidFill>
                  <a:schemeClr val="accent2"/>
                </a:solidFill>
                <a:latin typeface="Montserrat Black"/>
                <a:ea typeface="Open Sans Light" panose="020B0306030504020204" pitchFamily="34" charset="0"/>
                <a:cs typeface="Open Sans Light" panose="020B0306030504020204" pitchFamily="34" charset="0"/>
              </a:rPr>
              <a:t>Collaboration</a:t>
            </a:r>
            <a:endParaRPr lang="en" sz="3200" dirty="0">
              <a:solidFill>
                <a:schemeClr val="accent2"/>
              </a:solidFill>
              <a:latin typeface="Montserrat Black"/>
              <a:ea typeface="Open Sans Light" panose="020B0306030504020204" pitchFamily="34" charset="0"/>
              <a:cs typeface="Open Sans Light" panose="020B0306030504020204" pitchFamily="34" charset="0"/>
            </a:endParaRPr>
          </a:p>
        </p:txBody>
      </p:sp>
      <p:sp>
        <p:nvSpPr>
          <p:cNvPr id="9" name="Rectangle 8"/>
          <p:cNvSpPr/>
          <p:nvPr/>
        </p:nvSpPr>
        <p:spPr>
          <a:xfrm>
            <a:off x="8571452" y="3307707"/>
            <a:ext cx="1491114" cy="523220"/>
          </a:xfrm>
          <a:prstGeom prst="rect">
            <a:avLst/>
          </a:prstGeom>
        </p:spPr>
        <p:txBody>
          <a:bodyPr wrap="none">
            <a:spAutoFit/>
          </a:bodyPr>
          <a:lstStyle/>
          <a:p>
            <a:pPr marL="19050" algn="ctr">
              <a:spcBef>
                <a:spcPts val="0"/>
              </a:spcBef>
              <a:spcAft>
                <a:spcPts val="1200"/>
              </a:spcAft>
            </a:pPr>
            <a:r>
              <a:rPr lang="en" sz="2800" dirty="0">
                <a:solidFill>
                  <a:schemeClr val="accent2"/>
                </a:solidFill>
                <a:latin typeface="+mj-lt"/>
                <a:ea typeface="Open Sans Light" panose="020B0306030504020204" pitchFamily="34" charset="0"/>
                <a:cs typeface="Open Sans Light" panose="020B0306030504020204" pitchFamily="34" charset="0"/>
              </a:rPr>
              <a:t>Expert</a:t>
            </a:r>
          </a:p>
        </p:txBody>
      </p:sp>
    </p:spTree>
    <p:extLst>
      <p:ext uri="{BB962C8B-B14F-4D97-AF65-F5344CB8AC3E}">
        <p14:creationId xmlns:p14="http://schemas.microsoft.com/office/powerpoint/2010/main" val="31187134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160284" y="908050"/>
            <a:ext cx="9299880" cy="5041900"/>
            <a:chOff x="2160283" y="1989138"/>
            <a:chExt cx="9349979" cy="4068762"/>
          </a:xfrm>
          <a:noFill/>
        </p:grpSpPr>
        <p:sp>
          <p:nvSpPr>
            <p:cNvPr id="22" name="Rectangle 21"/>
            <p:cNvSpPr/>
            <p:nvPr/>
          </p:nvSpPr>
          <p:spPr>
            <a:xfrm>
              <a:off x="2160283" y="1989138"/>
              <a:ext cx="4386506" cy="4068762"/>
            </a:xfrm>
            <a:prstGeom prst="rect">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7123756" y="1989138"/>
              <a:ext cx="4386506" cy="4068762"/>
            </a:xfrm>
            <a:prstGeom prst="rect">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Content Placeholder 2"/>
          <p:cNvSpPr txBox="1">
            <a:spLocks/>
          </p:cNvSpPr>
          <p:nvPr/>
        </p:nvSpPr>
        <p:spPr>
          <a:xfrm>
            <a:off x="2528548" y="4160259"/>
            <a:ext cx="3567452" cy="1572326"/>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lnSpc>
                <a:spcPct val="150000"/>
              </a:lnSpc>
              <a:spcBef>
                <a:spcPts val="0"/>
              </a:spcBef>
            </a:pPr>
            <a:r>
              <a:rPr lang="en" sz="1600" dirty="0" smtClean="0">
                <a:solidFill>
                  <a:schemeClr val="tx1">
                    <a:lumMod val="50000"/>
                    <a:lumOff val="50000"/>
                  </a:schemeClr>
                </a:solidFill>
                <a:latin typeface="+mn-lt"/>
              </a:rPr>
              <a:t>We focus on growing strong, That’s why we focus on a retainer-based model.</a:t>
            </a:r>
            <a:endParaRPr lang="en" sz="1600" dirty="0">
              <a:solidFill>
                <a:schemeClr val="tx1">
                  <a:lumMod val="50000"/>
                  <a:lumOff val="50000"/>
                </a:schemeClr>
              </a:solidFill>
              <a:latin typeface="+mn-lt"/>
            </a:endParaRPr>
          </a:p>
        </p:txBody>
      </p:sp>
      <p:grpSp>
        <p:nvGrpSpPr>
          <p:cNvPr id="6" name="Group 5"/>
          <p:cNvGrpSpPr/>
          <p:nvPr/>
        </p:nvGrpSpPr>
        <p:grpSpPr>
          <a:xfrm>
            <a:off x="3805629" y="1572032"/>
            <a:ext cx="1095815" cy="1092546"/>
            <a:chOff x="768144" y="1084459"/>
            <a:chExt cx="1095815" cy="1092546"/>
          </a:xfrm>
        </p:grpSpPr>
        <p:sp>
          <p:nvSpPr>
            <p:cNvPr id="12" name="Freeform 5"/>
            <p:cNvSpPr>
              <a:spLocks noEditPoints="1"/>
            </p:cNvSpPr>
            <p:nvPr/>
          </p:nvSpPr>
          <p:spPr bwMode="auto">
            <a:xfrm>
              <a:off x="768144" y="1084459"/>
              <a:ext cx="1095815" cy="1092546"/>
            </a:xfrm>
            <a:custGeom>
              <a:avLst/>
              <a:gdLst>
                <a:gd name="T0" fmla="*/ 1900 w 2048"/>
                <a:gd name="T1" fmla="*/ 821 h 2048"/>
                <a:gd name="T2" fmla="*/ 1839 w 2048"/>
                <a:gd name="T3" fmla="*/ 461 h 2048"/>
                <a:gd name="T4" fmla="*/ 1660 w 2048"/>
                <a:gd name="T5" fmla="*/ 218 h 2048"/>
                <a:gd name="T6" fmla="*/ 1501 w 2048"/>
                <a:gd name="T7" fmla="*/ 261 h 2048"/>
                <a:gd name="T8" fmla="*/ 1202 w 2048"/>
                <a:gd name="T9" fmla="*/ 46 h 2048"/>
                <a:gd name="T10" fmla="*/ 904 w 2048"/>
                <a:gd name="T11" fmla="*/ 0 h 2048"/>
                <a:gd name="T12" fmla="*/ 821 w 2048"/>
                <a:gd name="T13" fmla="*/ 148 h 2048"/>
                <a:gd name="T14" fmla="*/ 461 w 2048"/>
                <a:gd name="T15" fmla="*/ 209 h 2048"/>
                <a:gd name="T16" fmla="*/ 218 w 2048"/>
                <a:gd name="T17" fmla="*/ 388 h 2048"/>
                <a:gd name="T18" fmla="*/ 261 w 2048"/>
                <a:gd name="T19" fmla="*/ 547 h 2048"/>
                <a:gd name="T20" fmla="*/ 46 w 2048"/>
                <a:gd name="T21" fmla="*/ 846 h 2048"/>
                <a:gd name="T22" fmla="*/ 0 w 2048"/>
                <a:gd name="T23" fmla="*/ 1144 h 2048"/>
                <a:gd name="T24" fmla="*/ 148 w 2048"/>
                <a:gd name="T25" fmla="*/ 1227 h 2048"/>
                <a:gd name="T26" fmla="*/ 209 w 2048"/>
                <a:gd name="T27" fmla="*/ 1587 h 2048"/>
                <a:gd name="T28" fmla="*/ 388 w 2048"/>
                <a:gd name="T29" fmla="*/ 1830 h 2048"/>
                <a:gd name="T30" fmla="*/ 547 w 2048"/>
                <a:gd name="T31" fmla="*/ 1787 h 2048"/>
                <a:gd name="T32" fmla="*/ 846 w 2048"/>
                <a:gd name="T33" fmla="*/ 2002 h 2048"/>
                <a:gd name="T34" fmla="*/ 1144 w 2048"/>
                <a:gd name="T35" fmla="*/ 2048 h 2048"/>
                <a:gd name="T36" fmla="*/ 1227 w 2048"/>
                <a:gd name="T37" fmla="*/ 1900 h 2048"/>
                <a:gd name="T38" fmla="*/ 1587 w 2048"/>
                <a:gd name="T39" fmla="*/ 1839 h 2048"/>
                <a:gd name="T40" fmla="*/ 1830 w 2048"/>
                <a:gd name="T41" fmla="*/ 1660 h 2048"/>
                <a:gd name="T42" fmla="*/ 1787 w 2048"/>
                <a:gd name="T43" fmla="*/ 1501 h 2048"/>
                <a:gd name="T44" fmla="*/ 2002 w 2048"/>
                <a:gd name="T45" fmla="*/ 1202 h 2048"/>
                <a:gd name="T46" fmla="*/ 2048 w 2048"/>
                <a:gd name="T47" fmla="*/ 904 h 2048"/>
                <a:gd name="T48" fmla="*/ 1928 w 2048"/>
                <a:gd name="T49" fmla="*/ 1097 h 2048"/>
                <a:gd name="T50" fmla="*/ 1790 w 2048"/>
                <a:gd name="T51" fmla="*/ 1167 h 2048"/>
                <a:gd name="T52" fmla="*/ 1665 w 2048"/>
                <a:gd name="T53" fmla="*/ 1530 h 2048"/>
                <a:gd name="T54" fmla="*/ 1609 w 2048"/>
                <a:gd name="T55" fmla="*/ 1712 h 2048"/>
                <a:gd name="T56" fmla="*/ 1465 w 2048"/>
                <a:gd name="T57" fmla="*/ 1667 h 2048"/>
                <a:gd name="T58" fmla="*/ 1119 w 2048"/>
                <a:gd name="T59" fmla="*/ 1835 h 2048"/>
                <a:gd name="T60" fmla="*/ 951 w 2048"/>
                <a:gd name="T61" fmla="*/ 1928 h 2048"/>
                <a:gd name="T62" fmla="*/ 881 w 2048"/>
                <a:gd name="T63" fmla="*/ 1790 h 2048"/>
                <a:gd name="T64" fmla="*/ 518 w 2048"/>
                <a:gd name="T65" fmla="*/ 1665 h 2048"/>
                <a:gd name="T66" fmla="*/ 336 w 2048"/>
                <a:gd name="T67" fmla="*/ 1609 h 2048"/>
                <a:gd name="T68" fmla="*/ 381 w 2048"/>
                <a:gd name="T69" fmla="*/ 1465 h 2048"/>
                <a:gd name="T70" fmla="*/ 213 w 2048"/>
                <a:gd name="T71" fmla="*/ 1119 h 2048"/>
                <a:gd name="T72" fmla="*/ 120 w 2048"/>
                <a:gd name="T73" fmla="*/ 951 h 2048"/>
                <a:gd name="T74" fmla="*/ 258 w 2048"/>
                <a:gd name="T75" fmla="*/ 881 h 2048"/>
                <a:gd name="T76" fmla="*/ 383 w 2048"/>
                <a:gd name="T77" fmla="*/ 518 h 2048"/>
                <a:gd name="T78" fmla="*/ 439 w 2048"/>
                <a:gd name="T79" fmla="*/ 336 h 2048"/>
                <a:gd name="T80" fmla="*/ 583 w 2048"/>
                <a:gd name="T81" fmla="*/ 381 h 2048"/>
                <a:gd name="T82" fmla="*/ 929 w 2048"/>
                <a:gd name="T83" fmla="*/ 213 h 2048"/>
                <a:gd name="T84" fmla="*/ 1097 w 2048"/>
                <a:gd name="T85" fmla="*/ 120 h 2048"/>
                <a:gd name="T86" fmla="*/ 1167 w 2048"/>
                <a:gd name="T87" fmla="*/ 258 h 2048"/>
                <a:gd name="T88" fmla="*/ 1530 w 2048"/>
                <a:gd name="T89" fmla="*/ 383 h 2048"/>
                <a:gd name="T90" fmla="*/ 1712 w 2048"/>
                <a:gd name="T91" fmla="*/ 439 h 2048"/>
                <a:gd name="T92" fmla="*/ 1667 w 2048"/>
                <a:gd name="T93" fmla="*/ 583 h 2048"/>
                <a:gd name="T94" fmla="*/ 1835 w 2048"/>
                <a:gd name="T95" fmla="*/ 929 h 2048"/>
                <a:gd name="T96" fmla="*/ 1928 w 2048"/>
                <a:gd name="T97" fmla="*/ 1097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48" h="2048">
                  <a:moveTo>
                    <a:pt x="2002" y="846"/>
                  </a:moveTo>
                  <a:cubicBezTo>
                    <a:pt x="1900" y="821"/>
                    <a:pt x="1900" y="821"/>
                    <a:pt x="1900" y="821"/>
                  </a:cubicBezTo>
                  <a:cubicBezTo>
                    <a:pt x="1878" y="723"/>
                    <a:pt x="1840" y="632"/>
                    <a:pt x="1787" y="547"/>
                  </a:cubicBezTo>
                  <a:cubicBezTo>
                    <a:pt x="1839" y="461"/>
                    <a:pt x="1839" y="461"/>
                    <a:pt x="1839" y="461"/>
                  </a:cubicBezTo>
                  <a:cubicBezTo>
                    <a:pt x="1853" y="437"/>
                    <a:pt x="1850" y="407"/>
                    <a:pt x="1830" y="388"/>
                  </a:cubicBezTo>
                  <a:cubicBezTo>
                    <a:pt x="1660" y="218"/>
                    <a:pt x="1660" y="218"/>
                    <a:pt x="1660" y="218"/>
                  </a:cubicBezTo>
                  <a:cubicBezTo>
                    <a:pt x="1641" y="198"/>
                    <a:pt x="1611" y="195"/>
                    <a:pt x="1587" y="209"/>
                  </a:cubicBezTo>
                  <a:cubicBezTo>
                    <a:pt x="1501" y="261"/>
                    <a:pt x="1501" y="261"/>
                    <a:pt x="1501" y="261"/>
                  </a:cubicBezTo>
                  <a:cubicBezTo>
                    <a:pt x="1416" y="208"/>
                    <a:pt x="1325" y="170"/>
                    <a:pt x="1227" y="148"/>
                  </a:cubicBezTo>
                  <a:cubicBezTo>
                    <a:pt x="1202" y="46"/>
                    <a:pt x="1202" y="46"/>
                    <a:pt x="1202" y="46"/>
                  </a:cubicBezTo>
                  <a:cubicBezTo>
                    <a:pt x="1196" y="19"/>
                    <a:pt x="1172" y="0"/>
                    <a:pt x="1144" y="0"/>
                  </a:cubicBezTo>
                  <a:cubicBezTo>
                    <a:pt x="904" y="0"/>
                    <a:pt x="904" y="0"/>
                    <a:pt x="904" y="0"/>
                  </a:cubicBezTo>
                  <a:cubicBezTo>
                    <a:pt x="876" y="0"/>
                    <a:pt x="852" y="19"/>
                    <a:pt x="846" y="46"/>
                  </a:cubicBezTo>
                  <a:cubicBezTo>
                    <a:pt x="821" y="148"/>
                    <a:pt x="821" y="148"/>
                    <a:pt x="821" y="148"/>
                  </a:cubicBezTo>
                  <a:cubicBezTo>
                    <a:pt x="723" y="170"/>
                    <a:pt x="632" y="208"/>
                    <a:pt x="547" y="261"/>
                  </a:cubicBezTo>
                  <a:cubicBezTo>
                    <a:pt x="461" y="209"/>
                    <a:pt x="461" y="209"/>
                    <a:pt x="461" y="209"/>
                  </a:cubicBezTo>
                  <a:cubicBezTo>
                    <a:pt x="437" y="195"/>
                    <a:pt x="407" y="198"/>
                    <a:pt x="388" y="218"/>
                  </a:cubicBezTo>
                  <a:cubicBezTo>
                    <a:pt x="218" y="388"/>
                    <a:pt x="218" y="388"/>
                    <a:pt x="218" y="388"/>
                  </a:cubicBezTo>
                  <a:cubicBezTo>
                    <a:pt x="198" y="407"/>
                    <a:pt x="195" y="437"/>
                    <a:pt x="209" y="461"/>
                  </a:cubicBezTo>
                  <a:cubicBezTo>
                    <a:pt x="261" y="547"/>
                    <a:pt x="261" y="547"/>
                    <a:pt x="261" y="547"/>
                  </a:cubicBezTo>
                  <a:cubicBezTo>
                    <a:pt x="208" y="632"/>
                    <a:pt x="170" y="723"/>
                    <a:pt x="148" y="821"/>
                  </a:cubicBezTo>
                  <a:cubicBezTo>
                    <a:pt x="46" y="846"/>
                    <a:pt x="46" y="846"/>
                    <a:pt x="46" y="846"/>
                  </a:cubicBezTo>
                  <a:cubicBezTo>
                    <a:pt x="19" y="852"/>
                    <a:pt x="0" y="876"/>
                    <a:pt x="0" y="904"/>
                  </a:cubicBezTo>
                  <a:cubicBezTo>
                    <a:pt x="0" y="1144"/>
                    <a:pt x="0" y="1144"/>
                    <a:pt x="0" y="1144"/>
                  </a:cubicBezTo>
                  <a:cubicBezTo>
                    <a:pt x="0" y="1172"/>
                    <a:pt x="19" y="1196"/>
                    <a:pt x="46" y="1202"/>
                  </a:cubicBezTo>
                  <a:cubicBezTo>
                    <a:pt x="148" y="1227"/>
                    <a:pt x="148" y="1227"/>
                    <a:pt x="148" y="1227"/>
                  </a:cubicBezTo>
                  <a:cubicBezTo>
                    <a:pt x="170" y="1325"/>
                    <a:pt x="208" y="1416"/>
                    <a:pt x="261" y="1501"/>
                  </a:cubicBezTo>
                  <a:cubicBezTo>
                    <a:pt x="209" y="1587"/>
                    <a:pt x="209" y="1587"/>
                    <a:pt x="209" y="1587"/>
                  </a:cubicBezTo>
                  <a:cubicBezTo>
                    <a:pt x="195" y="1611"/>
                    <a:pt x="198" y="1641"/>
                    <a:pt x="218" y="1660"/>
                  </a:cubicBezTo>
                  <a:cubicBezTo>
                    <a:pt x="388" y="1830"/>
                    <a:pt x="388" y="1830"/>
                    <a:pt x="388" y="1830"/>
                  </a:cubicBezTo>
                  <a:cubicBezTo>
                    <a:pt x="407" y="1850"/>
                    <a:pt x="437" y="1853"/>
                    <a:pt x="461" y="1839"/>
                  </a:cubicBezTo>
                  <a:cubicBezTo>
                    <a:pt x="547" y="1787"/>
                    <a:pt x="547" y="1787"/>
                    <a:pt x="547" y="1787"/>
                  </a:cubicBezTo>
                  <a:cubicBezTo>
                    <a:pt x="632" y="1840"/>
                    <a:pt x="723" y="1878"/>
                    <a:pt x="821" y="1900"/>
                  </a:cubicBezTo>
                  <a:cubicBezTo>
                    <a:pt x="846" y="2002"/>
                    <a:pt x="846" y="2002"/>
                    <a:pt x="846" y="2002"/>
                  </a:cubicBezTo>
                  <a:cubicBezTo>
                    <a:pt x="852" y="2029"/>
                    <a:pt x="876" y="2048"/>
                    <a:pt x="904" y="2048"/>
                  </a:cubicBezTo>
                  <a:cubicBezTo>
                    <a:pt x="1144" y="2048"/>
                    <a:pt x="1144" y="2048"/>
                    <a:pt x="1144" y="2048"/>
                  </a:cubicBezTo>
                  <a:cubicBezTo>
                    <a:pt x="1172" y="2048"/>
                    <a:pt x="1196" y="2029"/>
                    <a:pt x="1202" y="2002"/>
                  </a:cubicBezTo>
                  <a:cubicBezTo>
                    <a:pt x="1227" y="1900"/>
                    <a:pt x="1227" y="1900"/>
                    <a:pt x="1227" y="1900"/>
                  </a:cubicBezTo>
                  <a:cubicBezTo>
                    <a:pt x="1325" y="1878"/>
                    <a:pt x="1416" y="1840"/>
                    <a:pt x="1501" y="1787"/>
                  </a:cubicBezTo>
                  <a:cubicBezTo>
                    <a:pt x="1587" y="1839"/>
                    <a:pt x="1587" y="1839"/>
                    <a:pt x="1587" y="1839"/>
                  </a:cubicBezTo>
                  <a:cubicBezTo>
                    <a:pt x="1611" y="1853"/>
                    <a:pt x="1641" y="1850"/>
                    <a:pt x="1660" y="1830"/>
                  </a:cubicBezTo>
                  <a:cubicBezTo>
                    <a:pt x="1830" y="1660"/>
                    <a:pt x="1830" y="1660"/>
                    <a:pt x="1830" y="1660"/>
                  </a:cubicBezTo>
                  <a:cubicBezTo>
                    <a:pt x="1850" y="1641"/>
                    <a:pt x="1853" y="1611"/>
                    <a:pt x="1839" y="1587"/>
                  </a:cubicBezTo>
                  <a:cubicBezTo>
                    <a:pt x="1787" y="1501"/>
                    <a:pt x="1787" y="1501"/>
                    <a:pt x="1787" y="1501"/>
                  </a:cubicBezTo>
                  <a:cubicBezTo>
                    <a:pt x="1840" y="1416"/>
                    <a:pt x="1878" y="1325"/>
                    <a:pt x="1900" y="1227"/>
                  </a:cubicBezTo>
                  <a:cubicBezTo>
                    <a:pt x="2002" y="1202"/>
                    <a:pt x="2002" y="1202"/>
                    <a:pt x="2002" y="1202"/>
                  </a:cubicBezTo>
                  <a:cubicBezTo>
                    <a:pt x="2029" y="1196"/>
                    <a:pt x="2048" y="1172"/>
                    <a:pt x="2048" y="1144"/>
                  </a:cubicBezTo>
                  <a:cubicBezTo>
                    <a:pt x="2048" y="904"/>
                    <a:pt x="2048" y="904"/>
                    <a:pt x="2048" y="904"/>
                  </a:cubicBezTo>
                  <a:cubicBezTo>
                    <a:pt x="2048" y="876"/>
                    <a:pt x="2029" y="852"/>
                    <a:pt x="2002" y="846"/>
                  </a:cubicBezTo>
                  <a:close/>
                  <a:moveTo>
                    <a:pt x="1928" y="1097"/>
                  </a:moveTo>
                  <a:cubicBezTo>
                    <a:pt x="1835" y="1119"/>
                    <a:pt x="1835" y="1119"/>
                    <a:pt x="1835" y="1119"/>
                  </a:cubicBezTo>
                  <a:cubicBezTo>
                    <a:pt x="1812" y="1125"/>
                    <a:pt x="1795" y="1143"/>
                    <a:pt x="1790" y="1167"/>
                  </a:cubicBezTo>
                  <a:cubicBezTo>
                    <a:pt x="1770" y="1275"/>
                    <a:pt x="1729" y="1375"/>
                    <a:pt x="1667" y="1465"/>
                  </a:cubicBezTo>
                  <a:cubicBezTo>
                    <a:pt x="1654" y="1485"/>
                    <a:pt x="1653" y="1510"/>
                    <a:pt x="1665" y="1530"/>
                  </a:cubicBezTo>
                  <a:cubicBezTo>
                    <a:pt x="1712" y="1609"/>
                    <a:pt x="1712" y="1609"/>
                    <a:pt x="1712" y="1609"/>
                  </a:cubicBezTo>
                  <a:cubicBezTo>
                    <a:pt x="1609" y="1712"/>
                    <a:pt x="1609" y="1712"/>
                    <a:pt x="1609" y="1712"/>
                  </a:cubicBezTo>
                  <a:cubicBezTo>
                    <a:pt x="1530" y="1665"/>
                    <a:pt x="1530" y="1665"/>
                    <a:pt x="1530" y="1665"/>
                  </a:cubicBezTo>
                  <a:cubicBezTo>
                    <a:pt x="1510" y="1653"/>
                    <a:pt x="1485" y="1654"/>
                    <a:pt x="1465" y="1667"/>
                  </a:cubicBezTo>
                  <a:cubicBezTo>
                    <a:pt x="1375" y="1729"/>
                    <a:pt x="1275" y="1770"/>
                    <a:pt x="1167" y="1790"/>
                  </a:cubicBezTo>
                  <a:cubicBezTo>
                    <a:pt x="1143" y="1795"/>
                    <a:pt x="1125" y="1812"/>
                    <a:pt x="1119" y="1835"/>
                  </a:cubicBezTo>
                  <a:cubicBezTo>
                    <a:pt x="1097" y="1928"/>
                    <a:pt x="1097" y="1928"/>
                    <a:pt x="1097" y="1928"/>
                  </a:cubicBezTo>
                  <a:cubicBezTo>
                    <a:pt x="951" y="1928"/>
                    <a:pt x="951" y="1928"/>
                    <a:pt x="951" y="1928"/>
                  </a:cubicBezTo>
                  <a:cubicBezTo>
                    <a:pt x="929" y="1835"/>
                    <a:pt x="929" y="1835"/>
                    <a:pt x="929" y="1835"/>
                  </a:cubicBezTo>
                  <a:cubicBezTo>
                    <a:pt x="923" y="1812"/>
                    <a:pt x="905" y="1795"/>
                    <a:pt x="881" y="1790"/>
                  </a:cubicBezTo>
                  <a:cubicBezTo>
                    <a:pt x="773" y="1770"/>
                    <a:pt x="673" y="1729"/>
                    <a:pt x="583" y="1667"/>
                  </a:cubicBezTo>
                  <a:cubicBezTo>
                    <a:pt x="563" y="1654"/>
                    <a:pt x="538" y="1653"/>
                    <a:pt x="518" y="1665"/>
                  </a:cubicBezTo>
                  <a:cubicBezTo>
                    <a:pt x="439" y="1712"/>
                    <a:pt x="439" y="1712"/>
                    <a:pt x="439" y="1712"/>
                  </a:cubicBezTo>
                  <a:cubicBezTo>
                    <a:pt x="336" y="1609"/>
                    <a:pt x="336" y="1609"/>
                    <a:pt x="336" y="1609"/>
                  </a:cubicBezTo>
                  <a:cubicBezTo>
                    <a:pt x="383" y="1530"/>
                    <a:pt x="383" y="1530"/>
                    <a:pt x="383" y="1530"/>
                  </a:cubicBezTo>
                  <a:cubicBezTo>
                    <a:pt x="395" y="1510"/>
                    <a:pt x="394" y="1485"/>
                    <a:pt x="381" y="1465"/>
                  </a:cubicBezTo>
                  <a:cubicBezTo>
                    <a:pt x="319" y="1375"/>
                    <a:pt x="278" y="1275"/>
                    <a:pt x="258" y="1167"/>
                  </a:cubicBezTo>
                  <a:cubicBezTo>
                    <a:pt x="253" y="1144"/>
                    <a:pt x="236" y="1125"/>
                    <a:pt x="213" y="1119"/>
                  </a:cubicBezTo>
                  <a:cubicBezTo>
                    <a:pt x="120" y="1097"/>
                    <a:pt x="120" y="1097"/>
                    <a:pt x="120" y="1097"/>
                  </a:cubicBezTo>
                  <a:cubicBezTo>
                    <a:pt x="120" y="951"/>
                    <a:pt x="120" y="951"/>
                    <a:pt x="120" y="951"/>
                  </a:cubicBezTo>
                  <a:cubicBezTo>
                    <a:pt x="213" y="929"/>
                    <a:pt x="213" y="929"/>
                    <a:pt x="213" y="929"/>
                  </a:cubicBezTo>
                  <a:cubicBezTo>
                    <a:pt x="236" y="923"/>
                    <a:pt x="253" y="904"/>
                    <a:pt x="258" y="881"/>
                  </a:cubicBezTo>
                  <a:cubicBezTo>
                    <a:pt x="278" y="773"/>
                    <a:pt x="319" y="673"/>
                    <a:pt x="381" y="583"/>
                  </a:cubicBezTo>
                  <a:cubicBezTo>
                    <a:pt x="394" y="563"/>
                    <a:pt x="395" y="538"/>
                    <a:pt x="383" y="518"/>
                  </a:cubicBezTo>
                  <a:cubicBezTo>
                    <a:pt x="336" y="439"/>
                    <a:pt x="336" y="439"/>
                    <a:pt x="336" y="439"/>
                  </a:cubicBezTo>
                  <a:cubicBezTo>
                    <a:pt x="439" y="336"/>
                    <a:pt x="439" y="336"/>
                    <a:pt x="439" y="336"/>
                  </a:cubicBezTo>
                  <a:cubicBezTo>
                    <a:pt x="518" y="383"/>
                    <a:pt x="518" y="383"/>
                    <a:pt x="518" y="383"/>
                  </a:cubicBezTo>
                  <a:cubicBezTo>
                    <a:pt x="538" y="395"/>
                    <a:pt x="563" y="394"/>
                    <a:pt x="583" y="381"/>
                  </a:cubicBezTo>
                  <a:cubicBezTo>
                    <a:pt x="673" y="319"/>
                    <a:pt x="773" y="278"/>
                    <a:pt x="881" y="258"/>
                  </a:cubicBezTo>
                  <a:cubicBezTo>
                    <a:pt x="905" y="253"/>
                    <a:pt x="923" y="236"/>
                    <a:pt x="929" y="213"/>
                  </a:cubicBezTo>
                  <a:cubicBezTo>
                    <a:pt x="951" y="120"/>
                    <a:pt x="951" y="120"/>
                    <a:pt x="951" y="120"/>
                  </a:cubicBezTo>
                  <a:cubicBezTo>
                    <a:pt x="1097" y="120"/>
                    <a:pt x="1097" y="120"/>
                    <a:pt x="1097" y="120"/>
                  </a:cubicBezTo>
                  <a:cubicBezTo>
                    <a:pt x="1119" y="213"/>
                    <a:pt x="1119" y="213"/>
                    <a:pt x="1119" y="213"/>
                  </a:cubicBezTo>
                  <a:cubicBezTo>
                    <a:pt x="1125" y="236"/>
                    <a:pt x="1143" y="253"/>
                    <a:pt x="1167" y="258"/>
                  </a:cubicBezTo>
                  <a:cubicBezTo>
                    <a:pt x="1275" y="278"/>
                    <a:pt x="1375" y="319"/>
                    <a:pt x="1465" y="381"/>
                  </a:cubicBezTo>
                  <a:cubicBezTo>
                    <a:pt x="1485" y="394"/>
                    <a:pt x="1510" y="395"/>
                    <a:pt x="1530" y="383"/>
                  </a:cubicBezTo>
                  <a:cubicBezTo>
                    <a:pt x="1609" y="336"/>
                    <a:pt x="1609" y="336"/>
                    <a:pt x="1609" y="336"/>
                  </a:cubicBezTo>
                  <a:cubicBezTo>
                    <a:pt x="1712" y="439"/>
                    <a:pt x="1712" y="439"/>
                    <a:pt x="1712" y="439"/>
                  </a:cubicBezTo>
                  <a:cubicBezTo>
                    <a:pt x="1665" y="518"/>
                    <a:pt x="1665" y="518"/>
                    <a:pt x="1665" y="518"/>
                  </a:cubicBezTo>
                  <a:cubicBezTo>
                    <a:pt x="1653" y="538"/>
                    <a:pt x="1654" y="563"/>
                    <a:pt x="1667" y="583"/>
                  </a:cubicBezTo>
                  <a:cubicBezTo>
                    <a:pt x="1729" y="673"/>
                    <a:pt x="1770" y="773"/>
                    <a:pt x="1790" y="881"/>
                  </a:cubicBezTo>
                  <a:cubicBezTo>
                    <a:pt x="1795" y="904"/>
                    <a:pt x="1812" y="923"/>
                    <a:pt x="1835" y="929"/>
                  </a:cubicBezTo>
                  <a:cubicBezTo>
                    <a:pt x="1928" y="951"/>
                    <a:pt x="1928" y="951"/>
                    <a:pt x="1928" y="951"/>
                  </a:cubicBezTo>
                  <a:lnTo>
                    <a:pt x="1928" y="109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noEditPoints="1"/>
            </p:cNvSpPr>
            <p:nvPr/>
          </p:nvSpPr>
          <p:spPr bwMode="auto">
            <a:xfrm>
              <a:off x="962985" y="1278646"/>
              <a:ext cx="706134" cy="704172"/>
            </a:xfrm>
            <a:custGeom>
              <a:avLst/>
              <a:gdLst>
                <a:gd name="T0" fmla="*/ 660 w 1320"/>
                <a:gd name="T1" fmla="*/ 0 h 1320"/>
                <a:gd name="T2" fmla="*/ 0 w 1320"/>
                <a:gd name="T3" fmla="*/ 660 h 1320"/>
                <a:gd name="T4" fmla="*/ 660 w 1320"/>
                <a:gd name="T5" fmla="*/ 1320 h 1320"/>
                <a:gd name="T6" fmla="*/ 1320 w 1320"/>
                <a:gd name="T7" fmla="*/ 660 h 1320"/>
                <a:gd name="T8" fmla="*/ 660 w 1320"/>
                <a:gd name="T9" fmla="*/ 0 h 1320"/>
                <a:gd name="T10" fmla="*/ 660 w 1320"/>
                <a:gd name="T11" fmla="*/ 1200 h 1320"/>
                <a:gd name="T12" fmla="*/ 120 w 1320"/>
                <a:gd name="T13" fmla="*/ 660 h 1320"/>
                <a:gd name="T14" fmla="*/ 660 w 1320"/>
                <a:gd name="T15" fmla="*/ 120 h 1320"/>
                <a:gd name="T16" fmla="*/ 1200 w 1320"/>
                <a:gd name="T17" fmla="*/ 660 h 1320"/>
                <a:gd name="T18" fmla="*/ 660 w 1320"/>
                <a:gd name="T19" fmla="*/ 1200 h 1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0" h="1320">
                  <a:moveTo>
                    <a:pt x="660" y="0"/>
                  </a:moveTo>
                  <a:cubicBezTo>
                    <a:pt x="296" y="0"/>
                    <a:pt x="0" y="296"/>
                    <a:pt x="0" y="660"/>
                  </a:cubicBezTo>
                  <a:cubicBezTo>
                    <a:pt x="0" y="1024"/>
                    <a:pt x="296" y="1320"/>
                    <a:pt x="660" y="1320"/>
                  </a:cubicBezTo>
                  <a:cubicBezTo>
                    <a:pt x="1024" y="1320"/>
                    <a:pt x="1320" y="1024"/>
                    <a:pt x="1320" y="660"/>
                  </a:cubicBezTo>
                  <a:cubicBezTo>
                    <a:pt x="1320" y="296"/>
                    <a:pt x="1024" y="0"/>
                    <a:pt x="660" y="0"/>
                  </a:cubicBezTo>
                  <a:close/>
                  <a:moveTo>
                    <a:pt x="660" y="1200"/>
                  </a:moveTo>
                  <a:cubicBezTo>
                    <a:pt x="362" y="1200"/>
                    <a:pt x="120" y="958"/>
                    <a:pt x="120" y="660"/>
                  </a:cubicBezTo>
                  <a:cubicBezTo>
                    <a:pt x="120" y="362"/>
                    <a:pt x="362" y="120"/>
                    <a:pt x="660" y="120"/>
                  </a:cubicBezTo>
                  <a:cubicBezTo>
                    <a:pt x="958" y="120"/>
                    <a:pt x="1200" y="362"/>
                    <a:pt x="1200" y="660"/>
                  </a:cubicBezTo>
                  <a:cubicBezTo>
                    <a:pt x="1200" y="958"/>
                    <a:pt x="958" y="1200"/>
                    <a:pt x="660" y="1200"/>
                  </a:cubicBezTo>
                  <a:close/>
                </a:path>
              </a:pathLst>
            </a:cu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p:nvSpPr>
          <p:spPr bwMode="auto">
            <a:xfrm>
              <a:off x="1238021" y="1448492"/>
              <a:ext cx="228840" cy="260224"/>
            </a:xfrm>
            <a:custGeom>
              <a:avLst/>
              <a:gdLst>
                <a:gd name="T0" fmla="*/ 397 w 427"/>
                <a:gd name="T1" fmla="*/ 21 h 488"/>
                <a:gd name="T2" fmla="*/ 312 w 427"/>
                <a:gd name="T3" fmla="*/ 30 h 488"/>
                <a:gd name="T4" fmla="*/ 145 w 427"/>
                <a:gd name="T5" fmla="*/ 241 h 488"/>
                <a:gd name="T6" fmla="*/ 124 w 427"/>
                <a:gd name="T7" fmla="*/ 240 h 488"/>
                <a:gd name="T8" fmla="*/ 0 w 427"/>
                <a:gd name="T9" fmla="*/ 364 h 488"/>
                <a:gd name="T10" fmla="*/ 124 w 427"/>
                <a:gd name="T11" fmla="*/ 488 h 488"/>
                <a:gd name="T12" fmla="*/ 212 w 427"/>
                <a:gd name="T13" fmla="*/ 452 h 488"/>
                <a:gd name="T14" fmla="*/ 248 w 427"/>
                <a:gd name="T15" fmla="*/ 364 h 488"/>
                <a:gd name="T16" fmla="*/ 239 w 427"/>
                <a:gd name="T17" fmla="*/ 316 h 488"/>
                <a:gd name="T18" fmla="*/ 406 w 427"/>
                <a:gd name="T19" fmla="*/ 105 h 488"/>
                <a:gd name="T20" fmla="*/ 397 w 427"/>
                <a:gd name="T21" fmla="*/ 21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7" h="488">
                  <a:moveTo>
                    <a:pt x="397" y="21"/>
                  </a:moveTo>
                  <a:cubicBezTo>
                    <a:pt x="371" y="0"/>
                    <a:pt x="333" y="4"/>
                    <a:pt x="312" y="30"/>
                  </a:cubicBezTo>
                  <a:cubicBezTo>
                    <a:pt x="145" y="241"/>
                    <a:pt x="145" y="241"/>
                    <a:pt x="145" y="241"/>
                  </a:cubicBezTo>
                  <a:cubicBezTo>
                    <a:pt x="138" y="240"/>
                    <a:pt x="131" y="240"/>
                    <a:pt x="124" y="240"/>
                  </a:cubicBezTo>
                  <a:cubicBezTo>
                    <a:pt x="56" y="240"/>
                    <a:pt x="0" y="295"/>
                    <a:pt x="0" y="364"/>
                  </a:cubicBezTo>
                  <a:cubicBezTo>
                    <a:pt x="0" y="433"/>
                    <a:pt x="56" y="488"/>
                    <a:pt x="124" y="488"/>
                  </a:cubicBezTo>
                  <a:cubicBezTo>
                    <a:pt x="157" y="488"/>
                    <a:pt x="188" y="475"/>
                    <a:pt x="212" y="452"/>
                  </a:cubicBezTo>
                  <a:cubicBezTo>
                    <a:pt x="235" y="428"/>
                    <a:pt x="248" y="397"/>
                    <a:pt x="248" y="364"/>
                  </a:cubicBezTo>
                  <a:cubicBezTo>
                    <a:pt x="248" y="347"/>
                    <a:pt x="245" y="331"/>
                    <a:pt x="239" y="316"/>
                  </a:cubicBezTo>
                  <a:cubicBezTo>
                    <a:pt x="406" y="105"/>
                    <a:pt x="406" y="105"/>
                    <a:pt x="406" y="105"/>
                  </a:cubicBezTo>
                  <a:cubicBezTo>
                    <a:pt x="427" y="79"/>
                    <a:pt x="423" y="41"/>
                    <a:pt x="397" y="21"/>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noEditPoints="1"/>
            </p:cNvSpPr>
            <p:nvPr/>
          </p:nvSpPr>
          <p:spPr bwMode="auto">
            <a:xfrm>
              <a:off x="1238021" y="1409263"/>
              <a:ext cx="95459" cy="299453"/>
            </a:xfrm>
            <a:custGeom>
              <a:avLst/>
              <a:gdLst>
                <a:gd name="T0" fmla="*/ 0 w 178"/>
                <a:gd name="T1" fmla="*/ 438 h 561"/>
                <a:gd name="T2" fmla="*/ 29 w 178"/>
                <a:gd name="T3" fmla="*/ 519 h 561"/>
                <a:gd name="T4" fmla="*/ 107 w 178"/>
                <a:gd name="T5" fmla="*/ 561 h 561"/>
                <a:gd name="T6" fmla="*/ 0 w 178"/>
                <a:gd name="T7" fmla="*/ 438 h 561"/>
                <a:gd name="T8" fmla="*/ 0 w 178"/>
                <a:gd name="T9" fmla="*/ 438 h 561"/>
                <a:gd name="T10" fmla="*/ 111 w 178"/>
                <a:gd name="T11" fmla="*/ 0 h 561"/>
                <a:gd name="T12" fmla="*/ 109 w 178"/>
                <a:gd name="T13" fmla="*/ 0 h 561"/>
                <a:gd name="T14" fmla="*/ 51 w 178"/>
                <a:gd name="T15" fmla="*/ 62 h 561"/>
                <a:gd name="T16" fmla="*/ 60 w 178"/>
                <a:gd name="T17" fmla="*/ 331 h 561"/>
                <a:gd name="T18" fmla="*/ 43 w 178"/>
                <a:gd name="T19" fmla="*/ 343 h 561"/>
                <a:gd name="T20" fmla="*/ 5 w 178"/>
                <a:gd name="T21" fmla="*/ 402 h 561"/>
                <a:gd name="T22" fmla="*/ 124 w 178"/>
                <a:gd name="T23" fmla="*/ 314 h 561"/>
                <a:gd name="T24" fmla="*/ 145 w 178"/>
                <a:gd name="T25" fmla="*/ 315 h 561"/>
                <a:gd name="T26" fmla="*/ 178 w 178"/>
                <a:gd name="T27" fmla="*/ 273 h 561"/>
                <a:gd name="T28" fmla="*/ 171 w 178"/>
                <a:gd name="T29" fmla="*/ 58 h 561"/>
                <a:gd name="T30" fmla="*/ 111 w 178"/>
                <a:gd name="T31" fmla="*/ 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8" h="561">
                  <a:moveTo>
                    <a:pt x="0" y="438"/>
                  </a:moveTo>
                  <a:cubicBezTo>
                    <a:pt x="0" y="466"/>
                    <a:pt x="9" y="495"/>
                    <a:pt x="29" y="519"/>
                  </a:cubicBezTo>
                  <a:cubicBezTo>
                    <a:pt x="50" y="543"/>
                    <a:pt x="78" y="557"/>
                    <a:pt x="107" y="561"/>
                  </a:cubicBezTo>
                  <a:cubicBezTo>
                    <a:pt x="47" y="553"/>
                    <a:pt x="0" y="501"/>
                    <a:pt x="0" y="438"/>
                  </a:cubicBezTo>
                  <a:cubicBezTo>
                    <a:pt x="0" y="438"/>
                    <a:pt x="0" y="438"/>
                    <a:pt x="0" y="438"/>
                  </a:cubicBezTo>
                  <a:moveTo>
                    <a:pt x="111" y="0"/>
                  </a:moveTo>
                  <a:cubicBezTo>
                    <a:pt x="110" y="0"/>
                    <a:pt x="109" y="0"/>
                    <a:pt x="109" y="0"/>
                  </a:cubicBezTo>
                  <a:cubicBezTo>
                    <a:pt x="75" y="1"/>
                    <a:pt x="50" y="29"/>
                    <a:pt x="51" y="62"/>
                  </a:cubicBezTo>
                  <a:cubicBezTo>
                    <a:pt x="60" y="331"/>
                    <a:pt x="60" y="331"/>
                    <a:pt x="60" y="331"/>
                  </a:cubicBezTo>
                  <a:cubicBezTo>
                    <a:pt x="54" y="335"/>
                    <a:pt x="49" y="339"/>
                    <a:pt x="43" y="343"/>
                  </a:cubicBezTo>
                  <a:cubicBezTo>
                    <a:pt x="24" y="360"/>
                    <a:pt x="12" y="380"/>
                    <a:pt x="5" y="402"/>
                  </a:cubicBezTo>
                  <a:cubicBezTo>
                    <a:pt x="20" y="351"/>
                    <a:pt x="68" y="314"/>
                    <a:pt x="124" y="314"/>
                  </a:cubicBezTo>
                  <a:cubicBezTo>
                    <a:pt x="131" y="314"/>
                    <a:pt x="138" y="314"/>
                    <a:pt x="145" y="315"/>
                  </a:cubicBezTo>
                  <a:cubicBezTo>
                    <a:pt x="178" y="273"/>
                    <a:pt x="178" y="273"/>
                    <a:pt x="178" y="273"/>
                  </a:cubicBezTo>
                  <a:cubicBezTo>
                    <a:pt x="171" y="58"/>
                    <a:pt x="171" y="58"/>
                    <a:pt x="171" y="58"/>
                  </a:cubicBezTo>
                  <a:cubicBezTo>
                    <a:pt x="169" y="25"/>
                    <a:pt x="143" y="0"/>
                    <a:pt x="111" y="0"/>
                  </a:cubicBezTo>
                </a:path>
              </a:pathLst>
            </a:custGeom>
            <a:solidFill>
              <a:srgbClr val="FF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p:nvSpPr>
          <p:spPr bwMode="auto">
            <a:xfrm>
              <a:off x="1238021" y="1554413"/>
              <a:ext cx="134035" cy="154303"/>
            </a:xfrm>
            <a:custGeom>
              <a:avLst/>
              <a:gdLst>
                <a:gd name="T0" fmla="*/ 178 w 250"/>
                <a:gd name="T1" fmla="*/ 0 h 289"/>
                <a:gd name="T2" fmla="*/ 145 w 250"/>
                <a:gd name="T3" fmla="*/ 42 h 289"/>
                <a:gd name="T4" fmla="*/ 124 w 250"/>
                <a:gd name="T5" fmla="*/ 41 h 289"/>
                <a:gd name="T6" fmla="*/ 5 w 250"/>
                <a:gd name="T7" fmla="*/ 129 h 289"/>
                <a:gd name="T8" fmla="*/ 0 w 250"/>
                <a:gd name="T9" fmla="*/ 165 h 289"/>
                <a:gd name="T10" fmla="*/ 0 w 250"/>
                <a:gd name="T11" fmla="*/ 165 h 289"/>
                <a:gd name="T12" fmla="*/ 107 w 250"/>
                <a:gd name="T13" fmla="*/ 288 h 289"/>
                <a:gd name="T14" fmla="*/ 124 w 250"/>
                <a:gd name="T15" fmla="*/ 289 h 289"/>
                <a:gd name="T16" fmla="*/ 205 w 250"/>
                <a:gd name="T17" fmla="*/ 260 h 289"/>
                <a:gd name="T18" fmla="*/ 248 w 250"/>
                <a:gd name="T19" fmla="*/ 175 h 289"/>
                <a:gd name="T20" fmla="*/ 218 w 250"/>
                <a:gd name="T21" fmla="*/ 84 h 289"/>
                <a:gd name="T22" fmla="*/ 180 w 250"/>
                <a:gd name="T23" fmla="*/ 54 h 289"/>
                <a:gd name="T24" fmla="*/ 178 w 250"/>
                <a:gd name="T25"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0" h="289">
                  <a:moveTo>
                    <a:pt x="178" y="0"/>
                  </a:moveTo>
                  <a:cubicBezTo>
                    <a:pt x="145" y="42"/>
                    <a:pt x="145" y="42"/>
                    <a:pt x="145" y="42"/>
                  </a:cubicBezTo>
                  <a:cubicBezTo>
                    <a:pt x="138" y="41"/>
                    <a:pt x="131" y="41"/>
                    <a:pt x="124" y="41"/>
                  </a:cubicBezTo>
                  <a:cubicBezTo>
                    <a:pt x="68" y="41"/>
                    <a:pt x="20" y="78"/>
                    <a:pt x="5" y="129"/>
                  </a:cubicBezTo>
                  <a:cubicBezTo>
                    <a:pt x="2" y="141"/>
                    <a:pt x="0" y="153"/>
                    <a:pt x="0" y="165"/>
                  </a:cubicBezTo>
                  <a:cubicBezTo>
                    <a:pt x="0" y="165"/>
                    <a:pt x="0" y="165"/>
                    <a:pt x="0" y="165"/>
                  </a:cubicBezTo>
                  <a:cubicBezTo>
                    <a:pt x="0" y="228"/>
                    <a:pt x="47" y="280"/>
                    <a:pt x="107" y="288"/>
                  </a:cubicBezTo>
                  <a:cubicBezTo>
                    <a:pt x="113" y="289"/>
                    <a:pt x="118" y="289"/>
                    <a:pt x="124" y="289"/>
                  </a:cubicBezTo>
                  <a:cubicBezTo>
                    <a:pt x="153" y="289"/>
                    <a:pt x="181" y="280"/>
                    <a:pt x="205" y="260"/>
                  </a:cubicBezTo>
                  <a:cubicBezTo>
                    <a:pt x="230" y="238"/>
                    <a:pt x="245" y="208"/>
                    <a:pt x="248" y="175"/>
                  </a:cubicBezTo>
                  <a:cubicBezTo>
                    <a:pt x="250" y="142"/>
                    <a:pt x="240" y="110"/>
                    <a:pt x="218" y="84"/>
                  </a:cubicBezTo>
                  <a:cubicBezTo>
                    <a:pt x="208" y="72"/>
                    <a:pt x="195" y="61"/>
                    <a:pt x="180" y="54"/>
                  </a:cubicBezTo>
                  <a:cubicBezTo>
                    <a:pt x="178" y="0"/>
                    <a:pt x="178" y="0"/>
                    <a:pt x="178"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17" name="Content Placeholder 2"/>
          <p:cNvSpPr txBox="1">
            <a:spLocks/>
          </p:cNvSpPr>
          <p:nvPr/>
        </p:nvSpPr>
        <p:spPr>
          <a:xfrm>
            <a:off x="7676539" y="4160259"/>
            <a:ext cx="3311139" cy="1750843"/>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lnSpc>
                <a:spcPct val="150000"/>
              </a:lnSpc>
              <a:spcBef>
                <a:spcPts val="0"/>
              </a:spcBef>
            </a:pPr>
            <a:r>
              <a:rPr lang="en-US" sz="1600" dirty="0" err="1" smtClean="0">
                <a:solidFill>
                  <a:schemeClr val="tx1">
                    <a:lumMod val="50000"/>
                    <a:lumOff val="50000"/>
                  </a:schemeClr>
                </a:solidFill>
                <a:latin typeface="+mn-lt"/>
              </a:rPr>
              <a:t>Ut</a:t>
            </a:r>
            <a:r>
              <a:rPr lang="en-US" sz="1600" dirty="0" smtClean="0">
                <a:solidFill>
                  <a:schemeClr val="tx1">
                    <a:lumMod val="50000"/>
                    <a:lumOff val="50000"/>
                  </a:schemeClr>
                </a:solidFill>
                <a:latin typeface="+mn-lt"/>
              </a:rPr>
              <a:t> </a:t>
            </a:r>
            <a:r>
              <a:rPr lang="en-US" sz="1600" dirty="0">
                <a:solidFill>
                  <a:schemeClr val="tx1">
                    <a:lumMod val="50000"/>
                    <a:lumOff val="50000"/>
                  </a:schemeClr>
                </a:solidFill>
                <a:latin typeface="+mn-lt"/>
              </a:rPr>
              <a:t>enim ad minim veniam, </a:t>
            </a:r>
            <a:r>
              <a:rPr lang="en-US" sz="1600" dirty="0" err="1" smtClean="0">
                <a:solidFill>
                  <a:schemeClr val="tx1">
                    <a:lumMod val="50000"/>
                    <a:lumOff val="50000"/>
                  </a:schemeClr>
                </a:solidFill>
                <a:latin typeface="+mn-lt"/>
              </a:rPr>
              <a:t>nostrud</a:t>
            </a:r>
            <a:r>
              <a:rPr lang="en-US" sz="1600" dirty="0" smtClean="0">
                <a:solidFill>
                  <a:schemeClr val="tx1">
                    <a:lumMod val="50000"/>
                    <a:lumOff val="50000"/>
                  </a:schemeClr>
                </a:solidFill>
                <a:latin typeface="+mn-lt"/>
              </a:rPr>
              <a:t> exercitation </a:t>
            </a:r>
            <a:r>
              <a:rPr lang="en-US" sz="1600" dirty="0" err="1" smtClean="0">
                <a:solidFill>
                  <a:schemeClr val="tx1">
                    <a:lumMod val="50000"/>
                    <a:lumOff val="50000"/>
                  </a:schemeClr>
                </a:solidFill>
                <a:latin typeface="+mn-lt"/>
              </a:rPr>
              <a:t>uni</a:t>
            </a:r>
            <a:r>
              <a:rPr lang="en-US" sz="1600" dirty="0" smtClean="0">
                <a:solidFill>
                  <a:schemeClr val="tx1">
                    <a:lumMod val="50000"/>
                    <a:lumOff val="50000"/>
                  </a:schemeClr>
                </a:solidFill>
                <a:latin typeface="+mn-lt"/>
              </a:rPr>
              <a:t> </a:t>
            </a:r>
            <a:r>
              <a:rPr lang="en-US" sz="1600" dirty="0" err="1" smtClean="0">
                <a:solidFill>
                  <a:schemeClr val="tx1">
                    <a:lumMod val="50000"/>
                    <a:lumOff val="50000"/>
                  </a:schemeClr>
                </a:solidFill>
                <a:latin typeface="+mn-lt"/>
              </a:rPr>
              <a:t>laboris</a:t>
            </a:r>
            <a:r>
              <a:rPr lang="en-US" sz="1600" dirty="0" smtClean="0">
                <a:solidFill>
                  <a:schemeClr val="tx1">
                    <a:lumMod val="50000"/>
                    <a:lumOff val="50000"/>
                  </a:schemeClr>
                </a:solidFill>
                <a:latin typeface="+mn-lt"/>
              </a:rPr>
              <a:t> nisi. </a:t>
            </a:r>
            <a:endParaRPr lang="en" sz="1600" dirty="0">
              <a:solidFill>
                <a:schemeClr val="tx1">
                  <a:lumMod val="50000"/>
                  <a:lumOff val="50000"/>
                </a:schemeClr>
              </a:solidFill>
              <a:latin typeface="+mn-lt"/>
            </a:endParaRPr>
          </a:p>
        </p:txBody>
      </p:sp>
      <p:grpSp>
        <p:nvGrpSpPr>
          <p:cNvPr id="4" name="Group 3"/>
          <p:cNvGrpSpPr/>
          <p:nvPr/>
        </p:nvGrpSpPr>
        <p:grpSpPr>
          <a:xfrm>
            <a:off x="8723975" y="1572032"/>
            <a:ext cx="1186068" cy="1183750"/>
            <a:chOff x="7955318" y="1038857"/>
            <a:chExt cx="1186068" cy="1183750"/>
          </a:xfrm>
        </p:grpSpPr>
        <p:grpSp>
          <p:nvGrpSpPr>
            <p:cNvPr id="3" name="Group 2"/>
            <p:cNvGrpSpPr/>
            <p:nvPr/>
          </p:nvGrpSpPr>
          <p:grpSpPr>
            <a:xfrm>
              <a:off x="8083755" y="1192332"/>
              <a:ext cx="630128" cy="599526"/>
              <a:chOff x="6555744" y="1192332"/>
              <a:chExt cx="630128" cy="599526"/>
            </a:xfrm>
          </p:grpSpPr>
          <p:sp>
            <p:nvSpPr>
              <p:cNvPr id="30" name="Freeform 5"/>
              <p:cNvSpPr>
                <a:spLocks noEditPoints="1"/>
              </p:cNvSpPr>
              <p:nvPr/>
            </p:nvSpPr>
            <p:spPr bwMode="auto">
              <a:xfrm>
                <a:off x="6555744" y="1192332"/>
                <a:ext cx="630128" cy="599526"/>
              </a:xfrm>
              <a:custGeom>
                <a:avLst/>
                <a:gdLst>
                  <a:gd name="T0" fmla="*/ 936 w 1088"/>
                  <a:gd name="T1" fmla="*/ 152 h 1038"/>
                  <a:gd name="T2" fmla="*/ 569 w 1088"/>
                  <a:gd name="T3" fmla="*/ 0 h 1038"/>
                  <a:gd name="T4" fmla="*/ 202 w 1088"/>
                  <a:gd name="T5" fmla="*/ 152 h 1038"/>
                  <a:gd name="T6" fmla="*/ 202 w 1088"/>
                  <a:gd name="T7" fmla="*/ 886 h 1038"/>
                  <a:gd name="T8" fmla="*/ 569 w 1088"/>
                  <a:gd name="T9" fmla="*/ 1038 h 1038"/>
                  <a:gd name="T10" fmla="*/ 936 w 1088"/>
                  <a:gd name="T11" fmla="*/ 886 h 1038"/>
                  <a:gd name="T12" fmla="*/ 1088 w 1088"/>
                  <a:gd name="T13" fmla="*/ 519 h 1038"/>
                  <a:gd name="T14" fmla="*/ 936 w 1088"/>
                  <a:gd name="T15" fmla="*/ 152 h 1038"/>
                  <a:gd name="T16" fmla="*/ 244 w 1088"/>
                  <a:gd name="T17" fmla="*/ 194 h 1038"/>
                  <a:gd name="T18" fmla="*/ 569 w 1088"/>
                  <a:gd name="T19" fmla="*/ 59 h 1038"/>
                  <a:gd name="T20" fmla="*/ 894 w 1088"/>
                  <a:gd name="T21" fmla="*/ 194 h 1038"/>
                  <a:gd name="T22" fmla="*/ 1023 w 1088"/>
                  <a:gd name="T23" fmla="*/ 443 h 1038"/>
                  <a:gd name="T24" fmla="*/ 862 w 1088"/>
                  <a:gd name="T25" fmla="*/ 600 h 1038"/>
                  <a:gd name="T26" fmla="*/ 810 w 1088"/>
                  <a:gd name="T27" fmla="*/ 586 h 1038"/>
                  <a:gd name="T28" fmla="*/ 723 w 1088"/>
                  <a:gd name="T29" fmla="*/ 633 h 1038"/>
                  <a:gd name="T30" fmla="*/ 486 w 1088"/>
                  <a:gd name="T31" fmla="*/ 559 h 1038"/>
                  <a:gd name="T32" fmla="*/ 486 w 1088"/>
                  <a:gd name="T33" fmla="*/ 557 h 1038"/>
                  <a:gd name="T34" fmla="*/ 381 w 1088"/>
                  <a:gd name="T35" fmla="*/ 452 h 1038"/>
                  <a:gd name="T36" fmla="*/ 275 w 1088"/>
                  <a:gd name="T37" fmla="*/ 557 h 1038"/>
                  <a:gd name="T38" fmla="*/ 289 w 1088"/>
                  <a:gd name="T39" fmla="*/ 609 h 1038"/>
                  <a:gd name="T40" fmla="*/ 165 w 1088"/>
                  <a:gd name="T41" fmla="*/ 738 h 1038"/>
                  <a:gd name="T42" fmla="*/ 244 w 1088"/>
                  <a:gd name="T43" fmla="*/ 194 h 1038"/>
                  <a:gd name="T44" fmla="*/ 856 w 1088"/>
                  <a:gd name="T45" fmla="*/ 692 h 1038"/>
                  <a:gd name="T46" fmla="*/ 810 w 1088"/>
                  <a:gd name="T47" fmla="*/ 738 h 1038"/>
                  <a:gd name="T48" fmla="*/ 764 w 1088"/>
                  <a:gd name="T49" fmla="*/ 692 h 1038"/>
                  <a:gd name="T50" fmla="*/ 810 w 1088"/>
                  <a:gd name="T51" fmla="*/ 646 h 1038"/>
                  <a:gd name="T52" fmla="*/ 856 w 1088"/>
                  <a:gd name="T53" fmla="*/ 692 h 1038"/>
                  <a:gd name="T54" fmla="*/ 427 w 1088"/>
                  <a:gd name="T55" fmla="*/ 557 h 1038"/>
                  <a:gd name="T56" fmla="*/ 381 w 1088"/>
                  <a:gd name="T57" fmla="*/ 603 h 1038"/>
                  <a:gd name="T58" fmla="*/ 334 w 1088"/>
                  <a:gd name="T59" fmla="*/ 557 h 1038"/>
                  <a:gd name="T60" fmla="*/ 381 w 1088"/>
                  <a:gd name="T61" fmla="*/ 511 h 1038"/>
                  <a:gd name="T62" fmla="*/ 427 w 1088"/>
                  <a:gd name="T63" fmla="*/ 557 h 1038"/>
                  <a:gd name="T64" fmla="*/ 894 w 1088"/>
                  <a:gd name="T65" fmla="*/ 844 h 1038"/>
                  <a:gd name="T66" fmla="*/ 569 w 1088"/>
                  <a:gd name="T67" fmla="*/ 979 h 1038"/>
                  <a:gd name="T68" fmla="*/ 244 w 1088"/>
                  <a:gd name="T69" fmla="*/ 844 h 1038"/>
                  <a:gd name="T70" fmla="*/ 197 w 1088"/>
                  <a:gd name="T71" fmla="*/ 789 h 1038"/>
                  <a:gd name="T72" fmla="*/ 332 w 1088"/>
                  <a:gd name="T73" fmla="*/ 650 h 1038"/>
                  <a:gd name="T74" fmla="*/ 381 w 1088"/>
                  <a:gd name="T75" fmla="*/ 662 h 1038"/>
                  <a:gd name="T76" fmla="*/ 468 w 1088"/>
                  <a:gd name="T77" fmla="*/ 615 h 1038"/>
                  <a:gd name="T78" fmla="*/ 705 w 1088"/>
                  <a:gd name="T79" fmla="*/ 690 h 1038"/>
                  <a:gd name="T80" fmla="*/ 705 w 1088"/>
                  <a:gd name="T81" fmla="*/ 692 h 1038"/>
                  <a:gd name="T82" fmla="*/ 810 w 1088"/>
                  <a:gd name="T83" fmla="*/ 797 h 1038"/>
                  <a:gd name="T84" fmla="*/ 915 w 1088"/>
                  <a:gd name="T85" fmla="*/ 692 h 1038"/>
                  <a:gd name="T86" fmla="*/ 903 w 1088"/>
                  <a:gd name="T87" fmla="*/ 642 h 1038"/>
                  <a:gd name="T88" fmla="*/ 1029 w 1088"/>
                  <a:gd name="T89" fmla="*/ 519 h 1038"/>
                  <a:gd name="T90" fmla="*/ 894 w 1088"/>
                  <a:gd name="T91" fmla="*/ 844 h 1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88" h="1038">
                    <a:moveTo>
                      <a:pt x="936" y="152"/>
                    </a:moveTo>
                    <a:cubicBezTo>
                      <a:pt x="838" y="54"/>
                      <a:pt x="708" y="0"/>
                      <a:pt x="569" y="0"/>
                    </a:cubicBezTo>
                    <a:cubicBezTo>
                      <a:pt x="431" y="0"/>
                      <a:pt x="300" y="54"/>
                      <a:pt x="202" y="152"/>
                    </a:cubicBezTo>
                    <a:cubicBezTo>
                      <a:pt x="0" y="354"/>
                      <a:pt x="0" y="684"/>
                      <a:pt x="202" y="886"/>
                    </a:cubicBezTo>
                    <a:cubicBezTo>
                      <a:pt x="300" y="984"/>
                      <a:pt x="431" y="1038"/>
                      <a:pt x="569" y="1038"/>
                    </a:cubicBezTo>
                    <a:cubicBezTo>
                      <a:pt x="708" y="1038"/>
                      <a:pt x="838" y="984"/>
                      <a:pt x="936" y="886"/>
                    </a:cubicBezTo>
                    <a:cubicBezTo>
                      <a:pt x="1034" y="788"/>
                      <a:pt x="1088" y="658"/>
                      <a:pt x="1088" y="519"/>
                    </a:cubicBezTo>
                    <a:cubicBezTo>
                      <a:pt x="1088" y="380"/>
                      <a:pt x="1034" y="250"/>
                      <a:pt x="936" y="152"/>
                    </a:cubicBezTo>
                    <a:close/>
                    <a:moveTo>
                      <a:pt x="244" y="194"/>
                    </a:moveTo>
                    <a:cubicBezTo>
                      <a:pt x="331" y="107"/>
                      <a:pt x="446" y="59"/>
                      <a:pt x="569" y="59"/>
                    </a:cubicBezTo>
                    <a:cubicBezTo>
                      <a:pt x="692" y="59"/>
                      <a:pt x="807" y="107"/>
                      <a:pt x="894" y="194"/>
                    </a:cubicBezTo>
                    <a:cubicBezTo>
                      <a:pt x="963" y="262"/>
                      <a:pt x="1007" y="349"/>
                      <a:pt x="1023" y="443"/>
                    </a:cubicBezTo>
                    <a:cubicBezTo>
                      <a:pt x="862" y="600"/>
                      <a:pt x="862" y="600"/>
                      <a:pt x="862" y="600"/>
                    </a:cubicBezTo>
                    <a:cubicBezTo>
                      <a:pt x="846" y="591"/>
                      <a:pt x="829" y="586"/>
                      <a:pt x="810" y="586"/>
                    </a:cubicBezTo>
                    <a:cubicBezTo>
                      <a:pt x="774" y="586"/>
                      <a:pt x="741" y="605"/>
                      <a:pt x="723" y="633"/>
                    </a:cubicBezTo>
                    <a:cubicBezTo>
                      <a:pt x="486" y="559"/>
                      <a:pt x="486" y="559"/>
                      <a:pt x="486" y="559"/>
                    </a:cubicBezTo>
                    <a:cubicBezTo>
                      <a:pt x="486" y="558"/>
                      <a:pt x="486" y="558"/>
                      <a:pt x="486" y="557"/>
                    </a:cubicBezTo>
                    <a:cubicBezTo>
                      <a:pt x="486" y="499"/>
                      <a:pt x="439" y="452"/>
                      <a:pt x="381" y="452"/>
                    </a:cubicBezTo>
                    <a:cubicBezTo>
                      <a:pt x="323" y="452"/>
                      <a:pt x="275" y="499"/>
                      <a:pt x="275" y="557"/>
                    </a:cubicBezTo>
                    <a:cubicBezTo>
                      <a:pt x="275" y="576"/>
                      <a:pt x="280" y="594"/>
                      <a:pt x="289" y="609"/>
                    </a:cubicBezTo>
                    <a:cubicBezTo>
                      <a:pt x="165" y="738"/>
                      <a:pt x="165" y="738"/>
                      <a:pt x="165" y="738"/>
                    </a:cubicBezTo>
                    <a:cubicBezTo>
                      <a:pt x="71" y="564"/>
                      <a:pt x="97" y="341"/>
                      <a:pt x="244" y="194"/>
                    </a:cubicBezTo>
                    <a:close/>
                    <a:moveTo>
                      <a:pt x="856" y="692"/>
                    </a:moveTo>
                    <a:cubicBezTo>
                      <a:pt x="856" y="717"/>
                      <a:pt x="836" y="738"/>
                      <a:pt x="810" y="738"/>
                    </a:cubicBezTo>
                    <a:cubicBezTo>
                      <a:pt x="785" y="738"/>
                      <a:pt x="764" y="717"/>
                      <a:pt x="764" y="692"/>
                    </a:cubicBezTo>
                    <a:cubicBezTo>
                      <a:pt x="764" y="666"/>
                      <a:pt x="785" y="646"/>
                      <a:pt x="810" y="646"/>
                    </a:cubicBezTo>
                    <a:cubicBezTo>
                      <a:pt x="836" y="646"/>
                      <a:pt x="856" y="666"/>
                      <a:pt x="856" y="692"/>
                    </a:cubicBezTo>
                    <a:close/>
                    <a:moveTo>
                      <a:pt x="427" y="557"/>
                    </a:moveTo>
                    <a:cubicBezTo>
                      <a:pt x="427" y="582"/>
                      <a:pt x="406" y="603"/>
                      <a:pt x="381" y="603"/>
                    </a:cubicBezTo>
                    <a:cubicBezTo>
                      <a:pt x="355" y="603"/>
                      <a:pt x="334" y="582"/>
                      <a:pt x="334" y="557"/>
                    </a:cubicBezTo>
                    <a:cubicBezTo>
                      <a:pt x="334" y="532"/>
                      <a:pt x="355" y="511"/>
                      <a:pt x="381" y="511"/>
                    </a:cubicBezTo>
                    <a:cubicBezTo>
                      <a:pt x="406" y="511"/>
                      <a:pt x="427" y="532"/>
                      <a:pt x="427" y="557"/>
                    </a:cubicBezTo>
                    <a:close/>
                    <a:moveTo>
                      <a:pt x="894" y="844"/>
                    </a:moveTo>
                    <a:cubicBezTo>
                      <a:pt x="808" y="931"/>
                      <a:pt x="692" y="979"/>
                      <a:pt x="569" y="979"/>
                    </a:cubicBezTo>
                    <a:cubicBezTo>
                      <a:pt x="446" y="979"/>
                      <a:pt x="331" y="931"/>
                      <a:pt x="244" y="844"/>
                    </a:cubicBezTo>
                    <a:cubicBezTo>
                      <a:pt x="227" y="827"/>
                      <a:pt x="211" y="809"/>
                      <a:pt x="197" y="789"/>
                    </a:cubicBezTo>
                    <a:cubicBezTo>
                      <a:pt x="332" y="650"/>
                      <a:pt x="332" y="650"/>
                      <a:pt x="332" y="650"/>
                    </a:cubicBezTo>
                    <a:cubicBezTo>
                      <a:pt x="346" y="658"/>
                      <a:pt x="363" y="662"/>
                      <a:pt x="381" y="662"/>
                    </a:cubicBezTo>
                    <a:cubicBezTo>
                      <a:pt x="417" y="662"/>
                      <a:pt x="449" y="644"/>
                      <a:pt x="468" y="615"/>
                    </a:cubicBezTo>
                    <a:cubicBezTo>
                      <a:pt x="705" y="690"/>
                      <a:pt x="705" y="690"/>
                      <a:pt x="705" y="690"/>
                    </a:cubicBezTo>
                    <a:cubicBezTo>
                      <a:pt x="705" y="690"/>
                      <a:pt x="705" y="691"/>
                      <a:pt x="705" y="692"/>
                    </a:cubicBezTo>
                    <a:cubicBezTo>
                      <a:pt x="705" y="750"/>
                      <a:pt x="752" y="797"/>
                      <a:pt x="810" y="797"/>
                    </a:cubicBezTo>
                    <a:cubicBezTo>
                      <a:pt x="868" y="797"/>
                      <a:pt x="915" y="750"/>
                      <a:pt x="915" y="692"/>
                    </a:cubicBezTo>
                    <a:cubicBezTo>
                      <a:pt x="915" y="674"/>
                      <a:pt x="911" y="657"/>
                      <a:pt x="903" y="642"/>
                    </a:cubicBezTo>
                    <a:cubicBezTo>
                      <a:pt x="1029" y="519"/>
                      <a:pt x="1029" y="519"/>
                      <a:pt x="1029" y="519"/>
                    </a:cubicBezTo>
                    <a:cubicBezTo>
                      <a:pt x="1029" y="642"/>
                      <a:pt x="981" y="757"/>
                      <a:pt x="894" y="844"/>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algn="ctr"/>
                <a:endParaRPr lang="en-US"/>
              </a:p>
            </p:txBody>
          </p:sp>
          <p:sp>
            <p:nvSpPr>
              <p:cNvPr id="31" name="Freeform 6"/>
              <p:cNvSpPr>
                <a:spLocks/>
              </p:cNvSpPr>
              <p:nvPr/>
            </p:nvSpPr>
            <p:spPr bwMode="auto">
              <a:xfrm>
                <a:off x="6734256" y="1247045"/>
                <a:ext cx="227662" cy="96443"/>
              </a:xfrm>
              <a:custGeom>
                <a:avLst/>
                <a:gdLst>
                  <a:gd name="T0" fmla="*/ 0 w 393"/>
                  <a:gd name="T1" fmla="*/ 123 h 167"/>
                  <a:gd name="T2" fmla="*/ 38 w 393"/>
                  <a:gd name="T3" fmla="*/ 167 h 167"/>
                  <a:gd name="T4" fmla="*/ 374 w 393"/>
                  <a:gd name="T5" fmla="*/ 103 h 167"/>
                  <a:gd name="T6" fmla="*/ 393 w 393"/>
                  <a:gd name="T7" fmla="*/ 47 h 167"/>
                  <a:gd name="T8" fmla="*/ 0 w 393"/>
                  <a:gd name="T9" fmla="*/ 123 h 167"/>
                </a:gdLst>
                <a:ahLst/>
                <a:cxnLst>
                  <a:cxn ang="0">
                    <a:pos x="T0" y="T1"/>
                  </a:cxn>
                  <a:cxn ang="0">
                    <a:pos x="T2" y="T3"/>
                  </a:cxn>
                  <a:cxn ang="0">
                    <a:pos x="T4" y="T5"/>
                  </a:cxn>
                  <a:cxn ang="0">
                    <a:pos x="T6" y="T7"/>
                  </a:cxn>
                  <a:cxn ang="0">
                    <a:pos x="T8" y="T9"/>
                  </a:cxn>
                </a:cxnLst>
                <a:rect l="0" t="0" r="r" b="b"/>
                <a:pathLst>
                  <a:path w="393" h="167">
                    <a:moveTo>
                      <a:pt x="0" y="123"/>
                    </a:moveTo>
                    <a:cubicBezTo>
                      <a:pt x="38" y="167"/>
                      <a:pt x="38" y="167"/>
                      <a:pt x="38" y="167"/>
                    </a:cubicBezTo>
                    <a:cubicBezTo>
                      <a:pt x="130" y="88"/>
                      <a:pt x="258" y="63"/>
                      <a:pt x="374" y="103"/>
                    </a:cubicBezTo>
                    <a:cubicBezTo>
                      <a:pt x="393" y="47"/>
                      <a:pt x="393" y="47"/>
                      <a:pt x="393" y="47"/>
                    </a:cubicBezTo>
                    <a:cubicBezTo>
                      <a:pt x="258" y="0"/>
                      <a:pt x="107" y="29"/>
                      <a:pt x="0" y="123"/>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ctr"/>
                <a:endParaRPr lang="en-US"/>
              </a:p>
            </p:txBody>
          </p:sp>
          <p:sp>
            <p:nvSpPr>
              <p:cNvPr id="32" name="Freeform 7"/>
              <p:cNvSpPr>
                <a:spLocks/>
              </p:cNvSpPr>
              <p:nvPr/>
            </p:nvSpPr>
            <p:spPr bwMode="auto">
              <a:xfrm>
                <a:off x="6987884" y="1295267"/>
                <a:ext cx="48222" cy="47758"/>
              </a:xfrm>
              <a:custGeom>
                <a:avLst/>
                <a:gdLst>
                  <a:gd name="T0" fmla="*/ 31 w 83"/>
                  <a:gd name="T1" fmla="*/ 0 h 83"/>
                  <a:gd name="T2" fmla="*/ 0 w 83"/>
                  <a:gd name="T3" fmla="*/ 51 h 83"/>
                  <a:gd name="T4" fmla="*/ 45 w 83"/>
                  <a:gd name="T5" fmla="*/ 83 h 83"/>
                  <a:gd name="T6" fmla="*/ 83 w 83"/>
                  <a:gd name="T7" fmla="*/ 38 h 83"/>
                  <a:gd name="T8" fmla="*/ 31 w 83"/>
                  <a:gd name="T9" fmla="*/ 0 h 83"/>
                </a:gdLst>
                <a:ahLst/>
                <a:cxnLst>
                  <a:cxn ang="0">
                    <a:pos x="T0" y="T1"/>
                  </a:cxn>
                  <a:cxn ang="0">
                    <a:pos x="T2" y="T3"/>
                  </a:cxn>
                  <a:cxn ang="0">
                    <a:pos x="T4" y="T5"/>
                  </a:cxn>
                  <a:cxn ang="0">
                    <a:pos x="T6" y="T7"/>
                  </a:cxn>
                  <a:cxn ang="0">
                    <a:pos x="T8" y="T9"/>
                  </a:cxn>
                </a:cxnLst>
                <a:rect l="0" t="0" r="r" b="b"/>
                <a:pathLst>
                  <a:path w="83" h="83">
                    <a:moveTo>
                      <a:pt x="31" y="0"/>
                    </a:moveTo>
                    <a:cubicBezTo>
                      <a:pt x="0" y="51"/>
                      <a:pt x="0" y="51"/>
                      <a:pt x="0" y="51"/>
                    </a:cubicBezTo>
                    <a:cubicBezTo>
                      <a:pt x="16" y="60"/>
                      <a:pt x="31" y="71"/>
                      <a:pt x="45" y="83"/>
                    </a:cubicBezTo>
                    <a:cubicBezTo>
                      <a:pt x="83" y="38"/>
                      <a:pt x="83" y="38"/>
                      <a:pt x="83" y="38"/>
                    </a:cubicBezTo>
                    <a:cubicBezTo>
                      <a:pt x="67" y="24"/>
                      <a:pt x="49" y="11"/>
                      <a:pt x="31"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ctr"/>
                <a:endParaRPr lang="en-US"/>
              </a:p>
            </p:txBody>
          </p:sp>
          <p:sp>
            <p:nvSpPr>
              <p:cNvPr id="33" name="Freeform 8"/>
              <p:cNvSpPr>
                <a:spLocks/>
              </p:cNvSpPr>
              <p:nvPr/>
            </p:nvSpPr>
            <p:spPr bwMode="auto">
              <a:xfrm>
                <a:off x="6799171" y="1674085"/>
                <a:ext cx="134464" cy="48222"/>
              </a:xfrm>
              <a:custGeom>
                <a:avLst/>
                <a:gdLst>
                  <a:gd name="T0" fmla="*/ 220 w 232"/>
                  <a:gd name="T1" fmla="*/ 17 h 84"/>
                  <a:gd name="T2" fmla="*/ 22 w 232"/>
                  <a:gd name="T3" fmla="*/ 0 h 84"/>
                  <a:gd name="T4" fmla="*/ 0 w 232"/>
                  <a:gd name="T5" fmla="*/ 55 h 84"/>
                  <a:gd name="T6" fmla="*/ 149 w 232"/>
                  <a:gd name="T7" fmla="*/ 84 h 84"/>
                  <a:gd name="T8" fmla="*/ 232 w 232"/>
                  <a:gd name="T9" fmla="*/ 75 h 84"/>
                  <a:gd name="T10" fmla="*/ 220 w 232"/>
                  <a:gd name="T11" fmla="*/ 17 h 84"/>
                </a:gdLst>
                <a:ahLst/>
                <a:cxnLst>
                  <a:cxn ang="0">
                    <a:pos x="T0" y="T1"/>
                  </a:cxn>
                  <a:cxn ang="0">
                    <a:pos x="T2" y="T3"/>
                  </a:cxn>
                  <a:cxn ang="0">
                    <a:pos x="T4" y="T5"/>
                  </a:cxn>
                  <a:cxn ang="0">
                    <a:pos x="T6" y="T7"/>
                  </a:cxn>
                  <a:cxn ang="0">
                    <a:pos x="T8" y="T9"/>
                  </a:cxn>
                  <a:cxn ang="0">
                    <a:pos x="T10" y="T11"/>
                  </a:cxn>
                </a:cxnLst>
                <a:rect l="0" t="0" r="r" b="b"/>
                <a:pathLst>
                  <a:path w="232" h="84">
                    <a:moveTo>
                      <a:pt x="220" y="17"/>
                    </a:moveTo>
                    <a:cubicBezTo>
                      <a:pt x="153" y="31"/>
                      <a:pt x="85" y="26"/>
                      <a:pt x="22" y="0"/>
                    </a:cubicBezTo>
                    <a:cubicBezTo>
                      <a:pt x="0" y="55"/>
                      <a:pt x="0" y="55"/>
                      <a:pt x="0" y="55"/>
                    </a:cubicBezTo>
                    <a:cubicBezTo>
                      <a:pt x="48" y="74"/>
                      <a:pt x="98" y="84"/>
                      <a:pt x="149" y="84"/>
                    </a:cubicBezTo>
                    <a:cubicBezTo>
                      <a:pt x="177" y="84"/>
                      <a:pt x="205" y="81"/>
                      <a:pt x="232" y="75"/>
                    </a:cubicBezTo>
                    <a:lnTo>
                      <a:pt x="220" y="17"/>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ctr"/>
                <a:endParaRPr lang="en-US"/>
              </a:p>
            </p:txBody>
          </p:sp>
        </p:grpSp>
        <p:sp>
          <p:nvSpPr>
            <p:cNvPr id="34" name="Freeform 9"/>
            <p:cNvSpPr>
              <a:spLocks noEditPoints="1"/>
            </p:cNvSpPr>
            <p:nvPr/>
          </p:nvSpPr>
          <p:spPr bwMode="auto">
            <a:xfrm>
              <a:off x="7955318" y="1038857"/>
              <a:ext cx="1186068" cy="1183750"/>
            </a:xfrm>
            <a:custGeom>
              <a:avLst/>
              <a:gdLst>
                <a:gd name="T0" fmla="*/ 1488 w 2048"/>
                <a:gd name="T1" fmla="*/ 1303 h 2050"/>
                <a:gd name="T2" fmla="*/ 1473 w 2048"/>
                <a:gd name="T3" fmla="*/ 568 h 2050"/>
                <a:gd name="T4" fmla="*/ 1607 w 2048"/>
                <a:gd name="T5" fmla="*/ 498 h 2050"/>
                <a:gd name="T6" fmla="*/ 1701 w 2048"/>
                <a:gd name="T7" fmla="*/ 345 h 2050"/>
                <a:gd name="T8" fmla="*/ 1882 w 2048"/>
                <a:gd name="T9" fmla="*/ 259 h 2050"/>
                <a:gd name="T10" fmla="*/ 1941 w 2048"/>
                <a:gd name="T11" fmla="*/ 68 h 2050"/>
                <a:gd name="T12" fmla="*/ 1750 w 2048"/>
                <a:gd name="T13" fmla="*/ 127 h 2050"/>
                <a:gd name="T14" fmla="*/ 1661 w 2048"/>
                <a:gd name="T15" fmla="*/ 302 h 2050"/>
                <a:gd name="T16" fmla="*/ 1502 w 2048"/>
                <a:gd name="T17" fmla="*/ 393 h 2050"/>
                <a:gd name="T18" fmla="*/ 1451 w 2048"/>
                <a:gd name="T19" fmla="*/ 507 h 2050"/>
                <a:gd name="T20" fmla="*/ 285 w 2048"/>
                <a:gd name="T21" fmla="*/ 279 h 2050"/>
                <a:gd name="T22" fmla="*/ 154 w 2048"/>
                <a:gd name="T23" fmla="*/ 1245 h 2050"/>
                <a:gd name="T24" fmla="*/ 0 w 2048"/>
                <a:gd name="T25" fmla="*/ 1339 h 2050"/>
                <a:gd name="T26" fmla="*/ 211 w 2048"/>
                <a:gd name="T27" fmla="*/ 1339 h 2050"/>
                <a:gd name="T28" fmla="*/ 240 w 2048"/>
                <a:gd name="T29" fmla="*/ 1241 h 2050"/>
                <a:gd name="T30" fmla="*/ 791 w 2048"/>
                <a:gd name="T31" fmla="*/ 1500 h 2050"/>
                <a:gd name="T32" fmla="*/ 1300 w 2048"/>
                <a:gd name="T33" fmla="*/ 1491 h 2050"/>
                <a:gd name="T34" fmla="*/ 1772 w 2048"/>
                <a:gd name="T35" fmla="*/ 2050 h 2050"/>
                <a:gd name="T36" fmla="*/ 1531 w 2048"/>
                <a:gd name="T37" fmla="*/ 1260 h 2050"/>
                <a:gd name="T38" fmla="*/ 1653 w 2048"/>
                <a:gd name="T39" fmla="*/ 393 h 2050"/>
                <a:gd name="T40" fmla="*/ 1561 w 2048"/>
                <a:gd name="T41" fmla="*/ 393 h 2050"/>
                <a:gd name="T42" fmla="*/ 105 w 2048"/>
                <a:gd name="T43" fmla="*/ 1385 h 2050"/>
                <a:gd name="T44" fmla="*/ 105 w 2048"/>
                <a:gd name="T45" fmla="*/ 1292 h 2050"/>
                <a:gd name="T46" fmla="*/ 105 w 2048"/>
                <a:gd name="T47" fmla="*/ 1385 h 2050"/>
                <a:gd name="T48" fmla="*/ 327 w 2048"/>
                <a:gd name="T49" fmla="*/ 321 h 2050"/>
                <a:gd name="T50" fmla="*/ 1255 w 2048"/>
                <a:gd name="T51" fmla="*/ 321 h 2050"/>
                <a:gd name="T52" fmla="*/ 327 w 2048"/>
                <a:gd name="T53" fmla="*/ 1249 h 2050"/>
                <a:gd name="T54" fmla="*/ 1297 w 2048"/>
                <a:gd name="T55" fmla="*/ 1291 h 2050"/>
                <a:gd name="T56" fmla="*/ 1447 w 2048"/>
                <a:gd name="T57" fmla="*/ 1344 h 2050"/>
                <a:gd name="T58" fmla="*/ 1241 w 2048"/>
                <a:gd name="T59" fmla="*/ 1341 h 2050"/>
                <a:gd name="T60" fmla="*/ 1339 w 2048"/>
                <a:gd name="T61" fmla="*/ 1535 h 2050"/>
                <a:gd name="T62" fmla="*/ 1964 w 2048"/>
                <a:gd name="T63" fmla="*/ 1775 h 2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48" h="2050">
                  <a:moveTo>
                    <a:pt x="1531" y="1260"/>
                  </a:moveTo>
                  <a:cubicBezTo>
                    <a:pt x="1488" y="1303"/>
                    <a:pt x="1488" y="1303"/>
                    <a:pt x="1488" y="1303"/>
                  </a:cubicBezTo>
                  <a:cubicBezTo>
                    <a:pt x="1382" y="1189"/>
                    <a:pt x="1382" y="1189"/>
                    <a:pt x="1382" y="1189"/>
                  </a:cubicBezTo>
                  <a:cubicBezTo>
                    <a:pt x="1508" y="1005"/>
                    <a:pt x="1538" y="774"/>
                    <a:pt x="1473" y="568"/>
                  </a:cubicBezTo>
                  <a:cubicBezTo>
                    <a:pt x="1557" y="485"/>
                    <a:pt x="1557" y="485"/>
                    <a:pt x="1557" y="485"/>
                  </a:cubicBezTo>
                  <a:cubicBezTo>
                    <a:pt x="1572" y="493"/>
                    <a:pt x="1589" y="498"/>
                    <a:pt x="1607" y="498"/>
                  </a:cubicBezTo>
                  <a:cubicBezTo>
                    <a:pt x="1665" y="498"/>
                    <a:pt x="1713" y="451"/>
                    <a:pt x="1713" y="393"/>
                  </a:cubicBezTo>
                  <a:cubicBezTo>
                    <a:pt x="1713" y="375"/>
                    <a:pt x="1708" y="359"/>
                    <a:pt x="1701" y="345"/>
                  </a:cubicBezTo>
                  <a:cubicBezTo>
                    <a:pt x="1882" y="168"/>
                    <a:pt x="1882" y="168"/>
                    <a:pt x="1882" y="168"/>
                  </a:cubicBezTo>
                  <a:cubicBezTo>
                    <a:pt x="1882" y="259"/>
                    <a:pt x="1882" y="259"/>
                    <a:pt x="1882" y="259"/>
                  </a:cubicBezTo>
                  <a:cubicBezTo>
                    <a:pt x="1941" y="259"/>
                    <a:pt x="1941" y="259"/>
                    <a:pt x="1941" y="259"/>
                  </a:cubicBezTo>
                  <a:cubicBezTo>
                    <a:pt x="1941" y="68"/>
                    <a:pt x="1941" y="68"/>
                    <a:pt x="1941" y="68"/>
                  </a:cubicBezTo>
                  <a:cubicBezTo>
                    <a:pt x="1750" y="68"/>
                    <a:pt x="1750" y="68"/>
                    <a:pt x="1750" y="68"/>
                  </a:cubicBezTo>
                  <a:cubicBezTo>
                    <a:pt x="1750" y="127"/>
                    <a:pt x="1750" y="127"/>
                    <a:pt x="1750" y="127"/>
                  </a:cubicBezTo>
                  <a:cubicBezTo>
                    <a:pt x="1839" y="127"/>
                    <a:pt x="1839" y="127"/>
                    <a:pt x="1839" y="127"/>
                  </a:cubicBezTo>
                  <a:cubicBezTo>
                    <a:pt x="1661" y="302"/>
                    <a:pt x="1661" y="302"/>
                    <a:pt x="1661" y="302"/>
                  </a:cubicBezTo>
                  <a:cubicBezTo>
                    <a:pt x="1645" y="293"/>
                    <a:pt x="1627" y="287"/>
                    <a:pt x="1607" y="287"/>
                  </a:cubicBezTo>
                  <a:cubicBezTo>
                    <a:pt x="1549" y="287"/>
                    <a:pt x="1502" y="335"/>
                    <a:pt x="1502" y="393"/>
                  </a:cubicBezTo>
                  <a:cubicBezTo>
                    <a:pt x="1502" y="411"/>
                    <a:pt x="1507" y="429"/>
                    <a:pt x="1515" y="444"/>
                  </a:cubicBezTo>
                  <a:cubicBezTo>
                    <a:pt x="1451" y="507"/>
                    <a:pt x="1451" y="507"/>
                    <a:pt x="1451" y="507"/>
                  </a:cubicBezTo>
                  <a:cubicBezTo>
                    <a:pt x="1416" y="424"/>
                    <a:pt x="1365" y="347"/>
                    <a:pt x="1297" y="279"/>
                  </a:cubicBezTo>
                  <a:cubicBezTo>
                    <a:pt x="1018" y="0"/>
                    <a:pt x="564" y="0"/>
                    <a:pt x="285" y="279"/>
                  </a:cubicBezTo>
                  <a:cubicBezTo>
                    <a:pt x="37" y="528"/>
                    <a:pt x="10" y="915"/>
                    <a:pt x="204" y="1194"/>
                  </a:cubicBezTo>
                  <a:cubicBezTo>
                    <a:pt x="154" y="1245"/>
                    <a:pt x="154" y="1245"/>
                    <a:pt x="154" y="1245"/>
                  </a:cubicBezTo>
                  <a:cubicBezTo>
                    <a:pt x="140" y="1238"/>
                    <a:pt x="123" y="1233"/>
                    <a:pt x="105" y="1233"/>
                  </a:cubicBezTo>
                  <a:cubicBezTo>
                    <a:pt x="47" y="1233"/>
                    <a:pt x="0" y="1280"/>
                    <a:pt x="0" y="1339"/>
                  </a:cubicBezTo>
                  <a:cubicBezTo>
                    <a:pt x="0" y="1397"/>
                    <a:pt x="47" y="1444"/>
                    <a:pt x="105" y="1444"/>
                  </a:cubicBezTo>
                  <a:cubicBezTo>
                    <a:pt x="163" y="1444"/>
                    <a:pt x="211" y="1397"/>
                    <a:pt x="211" y="1339"/>
                  </a:cubicBezTo>
                  <a:cubicBezTo>
                    <a:pt x="211" y="1320"/>
                    <a:pt x="205" y="1302"/>
                    <a:pt x="197" y="1286"/>
                  </a:cubicBezTo>
                  <a:cubicBezTo>
                    <a:pt x="240" y="1241"/>
                    <a:pt x="240" y="1241"/>
                    <a:pt x="240" y="1241"/>
                  </a:cubicBezTo>
                  <a:cubicBezTo>
                    <a:pt x="254" y="1258"/>
                    <a:pt x="269" y="1275"/>
                    <a:pt x="285" y="1291"/>
                  </a:cubicBezTo>
                  <a:cubicBezTo>
                    <a:pt x="425" y="1430"/>
                    <a:pt x="608" y="1500"/>
                    <a:pt x="791" y="1500"/>
                  </a:cubicBezTo>
                  <a:cubicBezTo>
                    <a:pt x="932" y="1500"/>
                    <a:pt x="1073" y="1459"/>
                    <a:pt x="1193" y="1377"/>
                  </a:cubicBezTo>
                  <a:cubicBezTo>
                    <a:pt x="1300" y="1491"/>
                    <a:pt x="1300" y="1491"/>
                    <a:pt x="1300" y="1491"/>
                  </a:cubicBezTo>
                  <a:cubicBezTo>
                    <a:pt x="1256" y="1535"/>
                    <a:pt x="1256" y="1535"/>
                    <a:pt x="1256" y="1535"/>
                  </a:cubicBezTo>
                  <a:cubicBezTo>
                    <a:pt x="1772" y="2050"/>
                    <a:pt x="1772" y="2050"/>
                    <a:pt x="1772" y="2050"/>
                  </a:cubicBezTo>
                  <a:cubicBezTo>
                    <a:pt x="2048" y="1775"/>
                    <a:pt x="2048" y="1775"/>
                    <a:pt x="2048" y="1775"/>
                  </a:cubicBezTo>
                  <a:lnTo>
                    <a:pt x="1531" y="1260"/>
                  </a:lnTo>
                  <a:close/>
                  <a:moveTo>
                    <a:pt x="1607" y="346"/>
                  </a:moveTo>
                  <a:cubicBezTo>
                    <a:pt x="1633" y="346"/>
                    <a:pt x="1653" y="367"/>
                    <a:pt x="1653" y="393"/>
                  </a:cubicBezTo>
                  <a:cubicBezTo>
                    <a:pt x="1653" y="418"/>
                    <a:pt x="1633" y="439"/>
                    <a:pt x="1607" y="439"/>
                  </a:cubicBezTo>
                  <a:cubicBezTo>
                    <a:pt x="1582" y="439"/>
                    <a:pt x="1561" y="418"/>
                    <a:pt x="1561" y="393"/>
                  </a:cubicBezTo>
                  <a:cubicBezTo>
                    <a:pt x="1561" y="367"/>
                    <a:pt x="1582" y="346"/>
                    <a:pt x="1607" y="346"/>
                  </a:cubicBezTo>
                  <a:close/>
                  <a:moveTo>
                    <a:pt x="105" y="1385"/>
                  </a:moveTo>
                  <a:cubicBezTo>
                    <a:pt x="80" y="1385"/>
                    <a:pt x="59" y="1364"/>
                    <a:pt x="59" y="1339"/>
                  </a:cubicBezTo>
                  <a:cubicBezTo>
                    <a:pt x="59" y="1313"/>
                    <a:pt x="80" y="1292"/>
                    <a:pt x="105" y="1292"/>
                  </a:cubicBezTo>
                  <a:cubicBezTo>
                    <a:pt x="131" y="1292"/>
                    <a:pt x="151" y="1313"/>
                    <a:pt x="151" y="1339"/>
                  </a:cubicBezTo>
                  <a:cubicBezTo>
                    <a:pt x="151" y="1364"/>
                    <a:pt x="131" y="1385"/>
                    <a:pt x="105" y="1385"/>
                  </a:cubicBezTo>
                  <a:close/>
                  <a:moveTo>
                    <a:pt x="327" y="1249"/>
                  </a:moveTo>
                  <a:cubicBezTo>
                    <a:pt x="71" y="993"/>
                    <a:pt x="71" y="577"/>
                    <a:pt x="327" y="321"/>
                  </a:cubicBezTo>
                  <a:cubicBezTo>
                    <a:pt x="455" y="193"/>
                    <a:pt x="623" y="129"/>
                    <a:pt x="791" y="129"/>
                  </a:cubicBezTo>
                  <a:cubicBezTo>
                    <a:pt x="959" y="129"/>
                    <a:pt x="1127" y="193"/>
                    <a:pt x="1255" y="321"/>
                  </a:cubicBezTo>
                  <a:cubicBezTo>
                    <a:pt x="1511" y="577"/>
                    <a:pt x="1511" y="993"/>
                    <a:pt x="1255" y="1249"/>
                  </a:cubicBezTo>
                  <a:cubicBezTo>
                    <a:pt x="1000" y="1505"/>
                    <a:pt x="583" y="1505"/>
                    <a:pt x="327" y="1249"/>
                  </a:cubicBezTo>
                  <a:close/>
                  <a:moveTo>
                    <a:pt x="1241" y="1341"/>
                  </a:moveTo>
                  <a:cubicBezTo>
                    <a:pt x="1261" y="1326"/>
                    <a:pt x="1279" y="1309"/>
                    <a:pt x="1297" y="1291"/>
                  </a:cubicBezTo>
                  <a:cubicBezTo>
                    <a:pt x="1315" y="1274"/>
                    <a:pt x="1331" y="1256"/>
                    <a:pt x="1346" y="1237"/>
                  </a:cubicBezTo>
                  <a:cubicBezTo>
                    <a:pt x="1447" y="1344"/>
                    <a:pt x="1447" y="1344"/>
                    <a:pt x="1447" y="1344"/>
                  </a:cubicBezTo>
                  <a:cubicBezTo>
                    <a:pt x="1342" y="1449"/>
                    <a:pt x="1342" y="1449"/>
                    <a:pt x="1342" y="1449"/>
                  </a:cubicBezTo>
                  <a:lnTo>
                    <a:pt x="1241" y="1341"/>
                  </a:lnTo>
                  <a:close/>
                  <a:moveTo>
                    <a:pt x="1772" y="1967"/>
                  </a:moveTo>
                  <a:cubicBezTo>
                    <a:pt x="1339" y="1535"/>
                    <a:pt x="1339" y="1535"/>
                    <a:pt x="1339" y="1535"/>
                  </a:cubicBezTo>
                  <a:cubicBezTo>
                    <a:pt x="1531" y="1343"/>
                    <a:pt x="1531" y="1343"/>
                    <a:pt x="1531" y="1343"/>
                  </a:cubicBezTo>
                  <a:cubicBezTo>
                    <a:pt x="1964" y="1775"/>
                    <a:pt x="1964" y="1775"/>
                    <a:pt x="1964" y="1775"/>
                  </a:cubicBezTo>
                  <a:lnTo>
                    <a:pt x="1772" y="1967"/>
                  </a:lnTo>
                  <a:close/>
                </a:path>
              </a:pathLst>
            </a:custGeom>
            <a:solidFill>
              <a:schemeClr val="accent2"/>
            </a:solidFill>
            <a:ln w="19050">
              <a:solidFill>
                <a:schemeClr val="accent2"/>
              </a:solidFill>
            </a:ln>
          </p:spPr>
          <p:txBody>
            <a:bodyPr vert="horz" wrap="square" lIns="91440" tIns="45720" rIns="91440" bIns="45720" numCol="1" anchor="t" anchorCtr="0" compatLnSpc="1">
              <a:prstTxWarp prst="textNoShape">
                <a:avLst/>
              </a:prstTxWarp>
            </a:bodyPr>
            <a:lstStyle/>
            <a:p>
              <a:pPr algn="ctr"/>
              <a:endParaRPr lang="en-US"/>
            </a:p>
          </p:txBody>
        </p:sp>
        <p:sp>
          <p:nvSpPr>
            <p:cNvPr id="35" name="Freeform 10"/>
            <p:cNvSpPr>
              <a:spLocks/>
            </p:cNvSpPr>
            <p:nvPr/>
          </p:nvSpPr>
          <p:spPr bwMode="auto">
            <a:xfrm>
              <a:off x="8793170" y="1864190"/>
              <a:ext cx="167385" cy="142347"/>
            </a:xfrm>
            <a:custGeom>
              <a:avLst/>
              <a:gdLst>
                <a:gd name="T0" fmla="*/ 105 w 361"/>
                <a:gd name="T1" fmla="*/ 0 h 307"/>
                <a:gd name="T2" fmla="*/ 0 w 361"/>
                <a:gd name="T3" fmla="*/ 104 h 307"/>
                <a:gd name="T4" fmla="*/ 53 w 361"/>
                <a:gd name="T5" fmla="*/ 157 h 307"/>
                <a:gd name="T6" fmla="*/ 105 w 361"/>
                <a:gd name="T7" fmla="*/ 103 h 307"/>
                <a:gd name="T8" fmla="*/ 309 w 361"/>
                <a:gd name="T9" fmla="*/ 307 h 307"/>
                <a:gd name="T10" fmla="*/ 361 w 361"/>
                <a:gd name="T11" fmla="*/ 255 h 307"/>
                <a:gd name="T12" fmla="*/ 105 w 361"/>
                <a:gd name="T13" fmla="*/ 0 h 307"/>
              </a:gdLst>
              <a:ahLst/>
              <a:cxnLst>
                <a:cxn ang="0">
                  <a:pos x="T0" y="T1"/>
                </a:cxn>
                <a:cxn ang="0">
                  <a:pos x="T2" y="T3"/>
                </a:cxn>
                <a:cxn ang="0">
                  <a:pos x="T4" y="T5"/>
                </a:cxn>
                <a:cxn ang="0">
                  <a:pos x="T6" y="T7"/>
                </a:cxn>
                <a:cxn ang="0">
                  <a:pos x="T8" y="T9"/>
                </a:cxn>
                <a:cxn ang="0">
                  <a:pos x="T10" y="T11"/>
                </a:cxn>
                <a:cxn ang="0">
                  <a:pos x="T12" y="T13"/>
                </a:cxn>
              </a:cxnLst>
              <a:rect l="0" t="0" r="r" b="b"/>
              <a:pathLst>
                <a:path w="361" h="307">
                  <a:moveTo>
                    <a:pt x="105" y="0"/>
                  </a:moveTo>
                  <a:lnTo>
                    <a:pt x="0" y="104"/>
                  </a:lnTo>
                  <a:lnTo>
                    <a:pt x="53" y="157"/>
                  </a:lnTo>
                  <a:lnTo>
                    <a:pt x="105" y="103"/>
                  </a:lnTo>
                  <a:lnTo>
                    <a:pt x="309" y="307"/>
                  </a:lnTo>
                  <a:lnTo>
                    <a:pt x="361" y="255"/>
                  </a:lnTo>
                  <a:lnTo>
                    <a:pt x="105" y="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ctr"/>
              <a:endParaRPr lang="en-US"/>
            </a:p>
          </p:txBody>
        </p:sp>
        <p:sp>
          <p:nvSpPr>
            <p:cNvPr id="36" name="Freeform 11"/>
            <p:cNvSpPr>
              <a:spLocks/>
            </p:cNvSpPr>
            <p:nvPr/>
          </p:nvSpPr>
          <p:spPr bwMode="auto">
            <a:xfrm>
              <a:off x="8965655" y="2011174"/>
              <a:ext cx="50076" cy="49613"/>
            </a:xfrm>
            <a:custGeom>
              <a:avLst/>
              <a:gdLst>
                <a:gd name="T0" fmla="*/ 0 w 108"/>
                <a:gd name="T1" fmla="*/ 53 h 107"/>
                <a:gd name="T2" fmla="*/ 53 w 108"/>
                <a:gd name="T3" fmla="*/ 0 h 107"/>
                <a:gd name="T4" fmla="*/ 108 w 108"/>
                <a:gd name="T5" fmla="*/ 55 h 107"/>
                <a:gd name="T6" fmla="*/ 55 w 108"/>
                <a:gd name="T7" fmla="*/ 107 h 107"/>
                <a:gd name="T8" fmla="*/ 0 w 108"/>
                <a:gd name="T9" fmla="*/ 53 h 107"/>
              </a:gdLst>
              <a:ahLst/>
              <a:cxnLst>
                <a:cxn ang="0">
                  <a:pos x="T0" y="T1"/>
                </a:cxn>
                <a:cxn ang="0">
                  <a:pos x="T2" y="T3"/>
                </a:cxn>
                <a:cxn ang="0">
                  <a:pos x="T4" y="T5"/>
                </a:cxn>
                <a:cxn ang="0">
                  <a:pos x="T6" y="T7"/>
                </a:cxn>
                <a:cxn ang="0">
                  <a:pos x="T8" y="T9"/>
                </a:cxn>
              </a:cxnLst>
              <a:rect l="0" t="0" r="r" b="b"/>
              <a:pathLst>
                <a:path w="108" h="107">
                  <a:moveTo>
                    <a:pt x="0" y="53"/>
                  </a:moveTo>
                  <a:lnTo>
                    <a:pt x="53" y="0"/>
                  </a:lnTo>
                  <a:lnTo>
                    <a:pt x="108" y="55"/>
                  </a:lnTo>
                  <a:lnTo>
                    <a:pt x="55" y="107"/>
                  </a:lnTo>
                  <a:lnTo>
                    <a:pt x="0" y="53"/>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ctr"/>
              <a:endParaRPr lang="en-US"/>
            </a:p>
          </p:txBody>
        </p:sp>
      </p:grpSp>
      <p:cxnSp>
        <p:nvCxnSpPr>
          <p:cNvPr id="21" name="Straight Connector 20"/>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0" name="Title 1"/>
          <p:cNvSpPr>
            <a:spLocks noGrp="1"/>
          </p:cNvSpPr>
          <p:nvPr>
            <p:ph type="title"/>
          </p:nvPr>
        </p:nvSpPr>
        <p:spPr>
          <a:xfrm rot="16200000">
            <a:off x="-605375" y="1558341"/>
            <a:ext cx="3395242" cy="663575"/>
          </a:xfrm>
        </p:spPr>
        <p:txBody>
          <a:bodyPr/>
          <a:lstStyle/>
          <a:p>
            <a:r>
              <a:rPr lang="en-US" b="1" dirty="0" smtClean="0">
                <a:solidFill>
                  <a:schemeClr val="bg1">
                    <a:lumMod val="85000"/>
                  </a:schemeClr>
                </a:solidFill>
                <a:latin typeface="Montserrat Black" panose="00000A00000000000000" pitchFamily="50" charset="0"/>
              </a:rPr>
              <a:t>Approach</a:t>
            </a:r>
            <a:endParaRPr lang="en-US" b="1" dirty="0">
              <a:solidFill>
                <a:schemeClr val="bg1">
                  <a:lumMod val="85000"/>
                </a:schemeClr>
              </a:solidFill>
              <a:latin typeface="Montserrat Black" panose="00000A00000000000000" pitchFamily="50" charset="0"/>
            </a:endParaRPr>
          </a:p>
        </p:txBody>
      </p:sp>
      <p:sp>
        <p:nvSpPr>
          <p:cNvPr id="8" name="Slide Number Placeholder 7"/>
          <p:cNvSpPr>
            <a:spLocks noGrp="1"/>
          </p:cNvSpPr>
          <p:nvPr>
            <p:ph type="sldNum" sz="quarter" idx="12"/>
          </p:nvPr>
        </p:nvSpPr>
        <p:spPr/>
        <p:txBody>
          <a:bodyPr/>
          <a:lstStyle/>
          <a:p>
            <a:fld id="{EF4ACB41-94E5-4629-9639-BBC7D22E3BC4}" type="slidenum">
              <a:rPr lang="en-US" smtClean="0"/>
              <a:pPr/>
              <a:t>12</a:t>
            </a:fld>
            <a:endParaRPr lang="en-US" dirty="0"/>
          </a:p>
        </p:txBody>
      </p:sp>
      <p:sp>
        <p:nvSpPr>
          <p:cNvPr id="9" name="Rectangle 8"/>
          <p:cNvSpPr/>
          <p:nvPr/>
        </p:nvSpPr>
        <p:spPr>
          <a:xfrm>
            <a:off x="3584472" y="3316837"/>
            <a:ext cx="1375698" cy="523220"/>
          </a:xfrm>
          <a:prstGeom prst="rect">
            <a:avLst/>
          </a:prstGeom>
        </p:spPr>
        <p:txBody>
          <a:bodyPr wrap="none">
            <a:spAutoFit/>
          </a:bodyPr>
          <a:lstStyle/>
          <a:p>
            <a:r>
              <a:rPr lang="en" sz="2800" dirty="0">
                <a:solidFill>
                  <a:schemeClr val="accent2"/>
                </a:solidFill>
                <a:latin typeface="+mj-lt"/>
                <a:ea typeface="Open Sans Light" panose="020B0306030504020204" pitchFamily="34" charset="0"/>
                <a:cs typeface="Open Sans Light" panose="020B0306030504020204" pitchFamily="34" charset="0"/>
              </a:rPr>
              <a:t>Model</a:t>
            </a:r>
            <a:endParaRPr lang="en-US" sz="2800" dirty="0">
              <a:solidFill>
                <a:schemeClr val="accent2"/>
              </a:solidFill>
              <a:latin typeface="+mj-lt"/>
            </a:endParaRPr>
          </a:p>
        </p:txBody>
      </p:sp>
      <p:sp>
        <p:nvSpPr>
          <p:cNvPr id="10" name="Rectangle 9"/>
          <p:cNvSpPr/>
          <p:nvPr/>
        </p:nvSpPr>
        <p:spPr>
          <a:xfrm>
            <a:off x="8459113" y="3341599"/>
            <a:ext cx="1745992" cy="523220"/>
          </a:xfrm>
          <a:prstGeom prst="rect">
            <a:avLst/>
          </a:prstGeom>
        </p:spPr>
        <p:txBody>
          <a:bodyPr wrap="none">
            <a:spAutoFit/>
          </a:bodyPr>
          <a:lstStyle/>
          <a:p>
            <a:pPr algn="ctr">
              <a:spcBef>
                <a:spcPts val="0"/>
              </a:spcBef>
              <a:spcAft>
                <a:spcPts val="1200"/>
              </a:spcAft>
            </a:pPr>
            <a:r>
              <a:rPr lang="en-US" sz="2800" dirty="0">
                <a:solidFill>
                  <a:schemeClr val="accent2"/>
                </a:solidFill>
                <a:latin typeface="+mj-lt"/>
              </a:rPr>
              <a:t>Designs</a:t>
            </a:r>
          </a:p>
        </p:txBody>
      </p:sp>
    </p:spTree>
    <p:extLst>
      <p:ext uri="{BB962C8B-B14F-4D97-AF65-F5344CB8AC3E}">
        <p14:creationId xmlns:p14="http://schemas.microsoft.com/office/powerpoint/2010/main" val="9854870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2135187" y="2331810"/>
            <a:ext cx="4492198" cy="18090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2135187" y="4140880"/>
            <a:ext cx="4492198" cy="18090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6644724" y="2331810"/>
            <a:ext cx="4492198" cy="18090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6644724" y="4140880"/>
            <a:ext cx="4492198" cy="18090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2"/>
          <p:cNvSpPr txBox="1">
            <a:spLocks/>
          </p:cNvSpPr>
          <p:nvPr/>
        </p:nvSpPr>
        <p:spPr>
          <a:xfrm>
            <a:off x="3475312" y="3056754"/>
            <a:ext cx="1811949" cy="359182"/>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indent="-19050">
              <a:spcBef>
                <a:spcPts val="0"/>
              </a:spcBef>
              <a:spcAft>
                <a:spcPts val="1200"/>
              </a:spcAft>
            </a:pPr>
            <a:r>
              <a:rPr lang="en-US" sz="1800" b="1" dirty="0" smtClean="0">
                <a:solidFill>
                  <a:schemeClr val="accent2"/>
                </a:solidFill>
                <a:latin typeface="+mj-lt"/>
                <a:ea typeface="Open Sans" panose="020B0606030504020204" pitchFamily="34" charset="0"/>
                <a:cs typeface="Open Sans" panose="020B0606030504020204" pitchFamily="34" charset="0"/>
              </a:rPr>
              <a:t>Service First</a:t>
            </a:r>
            <a:endParaRPr lang="en" sz="1800" b="1" dirty="0">
              <a:solidFill>
                <a:schemeClr val="accent2"/>
              </a:solidFill>
              <a:latin typeface="+mj-lt"/>
              <a:ea typeface="Open Sans" panose="020B0606030504020204" pitchFamily="34" charset="0"/>
              <a:cs typeface="Open Sans" panose="020B0606030504020204" pitchFamily="34" charset="0"/>
            </a:endParaRPr>
          </a:p>
        </p:txBody>
      </p:sp>
      <p:cxnSp>
        <p:nvCxnSpPr>
          <p:cNvPr id="7" name="Straight Connector 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5" name="Title 1"/>
          <p:cNvSpPr>
            <a:spLocks noGrp="1"/>
          </p:cNvSpPr>
          <p:nvPr>
            <p:ph type="title"/>
          </p:nvPr>
        </p:nvSpPr>
        <p:spPr>
          <a:xfrm rot="16200000">
            <a:off x="-605375" y="1558341"/>
            <a:ext cx="3395242" cy="663575"/>
          </a:xfrm>
        </p:spPr>
        <p:txBody>
          <a:bodyPr/>
          <a:lstStyle/>
          <a:p>
            <a:r>
              <a:rPr lang="en-US" b="1" dirty="0" smtClean="0">
                <a:solidFill>
                  <a:schemeClr val="bg1">
                    <a:lumMod val="85000"/>
                  </a:schemeClr>
                </a:solidFill>
                <a:latin typeface="Montserrat Black" panose="00000A00000000000000" pitchFamily="50" charset="0"/>
              </a:rPr>
              <a:t>Values</a:t>
            </a:r>
            <a:endParaRPr lang="en-US" b="1" dirty="0">
              <a:solidFill>
                <a:schemeClr val="bg1">
                  <a:lumMod val="85000"/>
                </a:schemeClr>
              </a:solidFill>
              <a:latin typeface="Montserrat Black" panose="00000A00000000000000" pitchFamily="50" charset="0"/>
            </a:endParaRPr>
          </a:p>
        </p:txBody>
      </p:sp>
      <p:sp>
        <p:nvSpPr>
          <p:cNvPr id="2" name="Slide Number Placeholder 1"/>
          <p:cNvSpPr>
            <a:spLocks noGrp="1"/>
          </p:cNvSpPr>
          <p:nvPr>
            <p:ph type="sldNum" sz="quarter" idx="12"/>
          </p:nvPr>
        </p:nvSpPr>
        <p:spPr/>
        <p:txBody>
          <a:bodyPr/>
          <a:lstStyle/>
          <a:p>
            <a:fld id="{EF4ACB41-94E5-4629-9639-BBC7D22E3BC4}" type="slidenum">
              <a:rPr lang="en-US" smtClean="0"/>
              <a:pPr/>
              <a:t>13</a:t>
            </a:fld>
            <a:endParaRPr lang="en-US" dirty="0"/>
          </a:p>
        </p:txBody>
      </p:sp>
      <p:sp>
        <p:nvSpPr>
          <p:cNvPr id="12" name="Content Placeholder 2"/>
          <p:cNvSpPr txBox="1">
            <a:spLocks/>
          </p:cNvSpPr>
          <p:nvPr/>
        </p:nvSpPr>
        <p:spPr>
          <a:xfrm>
            <a:off x="7516945" y="4866337"/>
            <a:ext cx="2747757" cy="421542"/>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indent="-19050" algn="ctr">
              <a:spcBef>
                <a:spcPts val="0"/>
              </a:spcBef>
              <a:spcAft>
                <a:spcPts val="1200"/>
              </a:spcAft>
            </a:pPr>
            <a:r>
              <a:rPr lang="en-US" sz="1800" b="1" dirty="0" smtClean="0">
                <a:solidFill>
                  <a:schemeClr val="accent2"/>
                </a:solidFill>
                <a:latin typeface="+mj-lt"/>
                <a:ea typeface="Open Sans" panose="020B0606030504020204" pitchFamily="34" charset="0"/>
                <a:cs typeface="Open Sans" panose="020B0606030504020204" pitchFamily="34" charset="0"/>
              </a:rPr>
              <a:t>Innovation</a:t>
            </a:r>
            <a:endParaRPr lang="en" sz="1800" b="1" dirty="0">
              <a:solidFill>
                <a:schemeClr val="accent2"/>
              </a:solidFill>
              <a:latin typeface="+mj-lt"/>
              <a:ea typeface="Open Sans" panose="020B0606030504020204" pitchFamily="34" charset="0"/>
              <a:cs typeface="Open Sans" panose="020B0606030504020204" pitchFamily="34" charset="0"/>
            </a:endParaRPr>
          </a:p>
        </p:txBody>
      </p:sp>
      <p:sp>
        <p:nvSpPr>
          <p:cNvPr id="13" name="Content Placeholder 2"/>
          <p:cNvSpPr txBox="1">
            <a:spLocks/>
          </p:cNvSpPr>
          <p:nvPr/>
        </p:nvSpPr>
        <p:spPr>
          <a:xfrm>
            <a:off x="2907762" y="4950366"/>
            <a:ext cx="2947049" cy="447923"/>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indent="-19050" algn="ctr">
              <a:spcBef>
                <a:spcPts val="0"/>
              </a:spcBef>
              <a:spcAft>
                <a:spcPts val="1200"/>
              </a:spcAft>
            </a:pPr>
            <a:r>
              <a:rPr lang="en-US" sz="1800" b="1" dirty="0" smtClean="0">
                <a:solidFill>
                  <a:schemeClr val="accent2"/>
                </a:solidFill>
                <a:latin typeface="+mj-lt"/>
                <a:ea typeface="Open Sans" panose="020B0606030504020204" pitchFamily="34" charset="0"/>
                <a:cs typeface="Open Sans" panose="020B0606030504020204" pitchFamily="34" charset="0"/>
              </a:rPr>
              <a:t>Sustainable Business</a:t>
            </a:r>
            <a:endParaRPr lang="en" sz="1800" b="1" dirty="0">
              <a:solidFill>
                <a:schemeClr val="accent2"/>
              </a:solidFill>
              <a:latin typeface="+mj-lt"/>
              <a:ea typeface="Open Sans" panose="020B0606030504020204" pitchFamily="34" charset="0"/>
              <a:cs typeface="Open Sans" panose="020B0606030504020204" pitchFamily="34" charset="0"/>
            </a:endParaRPr>
          </a:p>
        </p:txBody>
      </p:sp>
      <p:sp>
        <p:nvSpPr>
          <p:cNvPr id="6" name="Rectangle 5"/>
          <p:cNvSpPr/>
          <p:nvPr/>
        </p:nvSpPr>
        <p:spPr>
          <a:xfrm>
            <a:off x="2135187" y="1428463"/>
            <a:ext cx="8129514" cy="461665"/>
          </a:xfrm>
          <a:prstGeom prst="rect">
            <a:avLst/>
          </a:prstGeom>
        </p:spPr>
        <p:txBody>
          <a:bodyPr wrap="square">
            <a:spAutoFit/>
          </a:bodyPr>
          <a:lstStyle/>
          <a:p>
            <a:pPr>
              <a:lnSpc>
                <a:spcPct val="150000"/>
              </a:lnSpc>
            </a:pPr>
            <a:r>
              <a:rPr lang="en-US" sz="1600" dirty="0" smtClean="0">
                <a:solidFill>
                  <a:schemeClr val="tx1">
                    <a:lumMod val="50000"/>
                    <a:lumOff val="50000"/>
                  </a:schemeClr>
                </a:solidFill>
              </a:rPr>
              <a:t>We </a:t>
            </a:r>
            <a:r>
              <a:rPr lang="en-US" sz="1600" dirty="0">
                <a:solidFill>
                  <a:schemeClr val="tx1">
                    <a:lumMod val="50000"/>
                    <a:lumOff val="50000"/>
                  </a:schemeClr>
                </a:solidFill>
              </a:rPr>
              <a:t>are honored to be considered a trusted advisor to the people we serve.</a:t>
            </a:r>
          </a:p>
        </p:txBody>
      </p:sp>
      <p:sp>
        <p:nvSpPr>
          <p:cNvPr id="14" name="Content Placeholder 2"/>
          <p:cNvSpPr txBox="1">
            <a:spLocks/>
          </p:cNvSpPr>
          <p:nvPr/>
        </p:nvSpPr>
        <p:spPr>
          <a:xfrm>
            <a:off x="8005731" y="3067227"/>
            <a:ext cx="1770185" cy="338237"/>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indent="-19050">
              <a:spcBef>
                <a:spcPts val="0"/>
              </a:spcBef>
              <a:spcAft>
                <a:spcPts val="1200"/>
              </a:spcAft>
            </a:pPr>
            <a:r>
              <a:rPr lang="en-US" sz="1800" b="1" dirty="0" smtClean="0">
                <a:solidFill>
                  <a:schemeClr val="accent2"/>
                </a:solidFill>
                <a:latin typeface="+mj-lt"/>
                <a:ea typeface="Open Sans" panose="020B0606030504020204" pitchFamily="34" charset="0"/>
                <a:cs typeface="Open Sans" panose="020B0606030504020204" pitchFamily="34" charset="0"/>
              </a:rPr>
              <a:t>Team Works</a:t>
            </a:r>
            <a:endParaRPr lang="en" sz="1800" b="1" dirty="0">
              <a:solidFill>
                <a:schemeClr val="accent2"/>
              </a:solidFill>
              <a:latin typeface="+mj-lt"/>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5548910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rot="16200000">
            <a:off x="-488068" y="1681663"/>
            <a:ext cx="3160627"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Team</a:t>
            </a:r>
            <a:endParaRPr lang="en-US" b="1" dirty="0">
              <a:solidFill>
                <a:schemeClr val="bg1">
                  <a:lumMod val="85000"/>
                </a:schemeClr>
              </a:solidFill>
            </a:endParaRPr>
          </a:p>
        </p:txBody>
      </p:sp>
      <p:cxnSp>
        <p:nvCxnSpPr>
          <p:cNvPr id="10" name="Straight Connector 9"/>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16" name="Content Placeholder 15"/>
          <p:cNvSpPr>
            <a:spLocks noGrp="1"/>
          </p:cNvSpPr>
          <p:nvPr>
            <p:ph idx="1"/>
          </p:nvPr>
        </p:nvSpPr>
        <p:spPr>
          <a:xfrm>
            <a:off x="2145324" y="4149969"/>
            <a:ext cx="3764155" cy="2026993"/>
          </a:xfrm>
        </p:spPr>
        <p:txBody>
          <a:bodyPr>
            <a:noAutofit/>
          </a:bodyPr>
          <a:lstStyle/>
          <a:p>
            <a:pPr>
              <a:lnSpc>
                <a:spcPct val="150000"/>
              </a:lnSpc>
              <a:spcBef>
                <a:spcPts val="0"/>
              </a:spcBef>
            </a:pPr>
            <a:r>
              <a:rPr lang="en-US" sz="1600" dirty="0" smtClean="0">
                <a:solidFill>
                  <a:schemeClr val="tx1">
                    <a:lumMod val="50000"/>
                    <a:lumOff val="50000"/>
                  </a:schemeClr>
                </a:solidFill>
              </a:rPr>
              <a:t>Amazing </a:t>
            </a:r>
            <a:r>
              <a:rPr lang="en-US" sz="1600" dirty="0">
                <a:solidFill>
                  <a:schemeClr val="tx1">
                    <a:lumMod val="50000"/>
                    <a:lumOff val="50000"/>
                  </a:schemeClr>
                </a:solidFill>
              </a:rPr>
              <a:t>results start with amazing strategies. We’ve worked with the top companies in the world. Many of them used us specifically for strategy! </a:t>
            </a:r>
          </a:p>
        </p:txBody>
      </p:sp>
      <p:sp>
        <p:nvSpPr>
          <p:cNvPr id="6" name="Title 5"/>
          <p:cNvSpPr>
            <a:spLocks noGrp="1"/>
          </p:cNvSpPr>
          <p:nvPr>
            <p:ph type="title"/>
          </p:nvPr>
        </p:nvSpPr>
        <p:spPr/>
        <p:txBody>
          <a:bodyPr/>
          <a:lstStyle/>
          <a:p>
            <a:r>
              <a:rPr lang="en-US" dirty="0" smtClean="0"/>
              <a:t>Awesome Team</a:t>
            </a:r>
            <a:endParaRPr lang="en-US" dirty="0"/>
          </a:p>
        </p:txBody>
      </p:sp>
      <p:sp>
        <p:nvSpPr>
          <p:cNvPr id="2" name="Slide Number Placeholder 1"/>
          <p:cNvSpPr>
            <a:spLocks noGrp="1"/>
          </p:cNvSpPr>
          <p:nvPr>
            <p:ph type="sldNum" sz="quarter" idx="12"/>
          </p:nvPr>
        </p:nvSpPr>
        <p:spPr/>
        <p:txBody>
          <a:bodyPr/>
          <a:lstStyle/>
          <a:p>
            <a:fld id="{EF4ACB41-94E5-4629-9639-BBC7D22E3BC4}" type="slidenum">
              <a:rPr lang="en-US" smtClean="0"/>
              <a:pPr/>
              <a:t>14</a:t>
            </a:fld>
            <a:endParaRPr lang="en-US" dirty="0"/>
          </a:p>
        </p:txBody>
      </p:sp>
      <p:sp>
        <p:nvSpPr>
          <p:cNvPr id="18" name="Rectangle 17"/>
          <p:cNvSpPr/>
          <p:nvPr/>
        </p:nvSpPr>
        <p:spPr>
          <a:xfrm>
            <a:off x="7544656" y="3452446"/>
            <a:ext cx="3880338" cy="507831"/>
          </a:xfrm>
          <a:prstGeom prst="rect">
            <a:avLst/>
          </a:prstGeom>
        </p:spPr>
        <p:txBody>
          <a:bodyPr wrap="square">
            <a:spAutoFit/>
          </a:bodyPr>
          <a:lstStyle/>
          <a:p>
            <a:pPr>
              <a:lnSpc>
                <a:spcPct val="150000"/>
              </a:lnSpc>
              <a:spcBef>
                <a:spcPts val="0"/>
              </a:spcBef>
            </a:pPr>
            <a:r>
              <a:rPr lang="en-US" sz="2000" dirty="0" smtClean="0">
                <a:solidFill>
                  <a:schemeClr val="accent2"/>
                </a:solidFill>
                <a:latin typeface="+mj-lt"/>
              </a:rPr>
              <a:t>Expert Website Designers </a:t>
            </a:r>
            <a:endParaRPr lang="en-US" sz="2000" dirty="0">
              <a:solidFill>
                <a:schemeClr val="accent2"/>
              </a:solidFill>
              <a:latin typeface="+mj-lt"/>
            </a:endParaRPr>
          </a:p>
        </p:txBody>
      </p:sp>
      <p:sp>
        <p:nvSpPr>
          <p:cNvPr id="19" name="Rectangle 18"/>
          <p:cNvSpPr/>
          <p:nvPr/>
        </p:nvSpPr>
        <p:spPr>
          <a:xfrm>
            <a:off x="2146911" y="3452446"/>
            <a:ext cx="3762568" cy="458202"/>
          </a:xfrm>
          <a:prstGeom prst="rect">
            <a:avLst/>
          </a:prstGeom>
        </p:spPr>
        <p:txBody>
          <a:bodyPr wrap="none">
            <a:spAutoFit/>
          </a:bodyPr>
          <a:lstStyle/>
          <a:p>
            <a:pPr>
              <a:lnSpc>
                <a:spcPct val="150000"/>
              </a:lnSpc>
              <a:spcBef>
                <a:spcPts val="0"/>
              </a:spcBef>
            </a:pPr>
            <a:r>
              <a:rPr lang="en-US" dirty="0">
                <a:solidFill>
                  <a:schemeClr val="accent2"/>
                </a:solidFill>
                <a:latin typeface="+mj-lt"/>
              </a:rPr>
              <a:t>Digital Marketing Strategist </a:t>
            </a:r>
          </a:p>
        </p:txBody>
      </p:sp>
      <p:sp>
        <p:nvSpPr>
          <p:cNvPr id="20" name="Rectangle 19"/>
          <p:cNvSpPr/>
          <p:nvPr/>
        </p:nvSpPr>
        <p:spPr>
          <a:xfrm>
            <a:off x="7412770" y="4149969"/>
            <a:ext cx="3941029" cy="1569660"/>
          </a:xfrm>
          <a:prstGeom prst="rect">
            <a:avLst/>
          </a:prstGeom>
        </p:spPr>
        <p:txBody>
          <a:bodyPr wrap="square">
            <a:spAutoFit/>
          </a:bodyPr>
          <a:lstStyle/>
          <a:p>
            <a:pPr>
              <a:lnSpc>
                <a:spcPct val="150000"/>
              </a:lnSpc>
              <a:spcBef>
                <a:spcPts val="0"/>
              </a:spcBef>
            </a:pPr>
            <a:r>
              <a:rPr lang="en-US" sz="1600" dirty="0">
                <a:solidFill>
                  <a:schemeClr val="tx1">
                    <a:lumMod val="50000"/>
                    <a:lumOff val="50000"/>
                  </a:schemeClr>
                </a:solidFill>
              </a:rPr>
              <a:t>The website is still the hub of your digital presence. We are able to deploy awesome solutions because we have awesome “web guys”. </a:t>
            </a:r>
          </a:p>
        </p:txBody>
      </p:sp>
      <p:sp>
        <p:nvSpPr>
          <p:cNvPr id="3" name="TextBox 2"/>
          <p:cNvSpPr txBox="1"/>
          <p:nvPr/>
        </p:nvSpPr>
        <p:spPr>
          <a:xfrm>
            <a:off x="2100263" y="2714720"/>
            <a:ext cx="492443" cy="523220"/>
          </a:xfrm>
          <a:prstGeom prst="rect">
            <a:avLst/>
          </a:prstGeom>
          <a:noFill/>
        </p:spPr>
        <p:txBody>
          <a:bodyPr wrap="none" rtlCol="0">
            <a:spAutoFit/>
          </a:bodyPr>
          <a:lstStyle/>
          <a:p>
            <a:r>
              <a:rPr lang="en-US" sz="2800" dirty="0" smtClean="0">
                <a:solidFill>
                  <a:schemeClr val="accent3"/>
                </a:solidFill>
                <a:latin typeface="FontAwesome" pitchFamily="2" charset="0"/>
              </a:rPr>
              <a:t></a:t>
            </a:r>
            <a:endParaRPr lang="en-US" sz="2800" dirty="0">
              <a:solidFill>
                <a:schemeClr val="accent3"/>
              </a:solidFill>
            </a:endParaRPr>
          </a:p>
        </p:txBody>
      </p:sp>
      <p:sp>
        <p:nvSpPr>
          <p:cNvPr id="4" name="TextBox 3"/>
          <p:cNvSpPr txBox="1"/>
          <p:nvPr/>
        </p:nvSpPr>
        <p:spPr>
          <a:xfrm>
            <a:off x="7544656" y="2716088"/>
            <a:ext cx="569387" cy="523220"/>
          </a:xfrm>
          <a:prstGeom prst="rect">
            <a:avLst/>
          </a:prstGeom>
          <a:noFill/>
        </p:spPr>
        <p:txBody>
          <a:bodyPr wrap="none" rtlCol="0">
            <a:spAutoFit/>
          </a:bodyPr>
          <a:lstStyle/>
          <a:p>
            <a:r>
              <a:rPr lang="en-US" sz="2800" dirty="0" smtClean="0">
                <a:solidFill>
                  <a:schemeClr val="accent3"/>
                </a:solidFill>
                <a:latin typeface="FontAwesome" pitchFamily="2" charset="0"/>
              </a:rPr>
              <a:t></a:t>
            </a:r>
            <a:endParaRPr lang="en-US" sz="2800" dirty="0">
              <a:solidFill>
                <a:schemeClr val="accent3"/>
              </a:solidFill>
            </a:endParaRPr>
          </a:p>
        </p:txBody>
      </p:sp>
    </p:spTree>
    <p:extLst>
      <p:ext uri="{BB962C8B-B14F-4D97-AF65-F5344CB8AC3E}">
        <p14:creationId xmlns:p14="http://schemas.microsoft.com/office/powerpoint/2010/main" val="16491347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Awesome Team</a:t>
            </a:r>
            <a:endParaRPr lang="en-US" dirty="0"/>
          </a:p>
        </p:txBody>
      </p:sp>
      <p:sp>
        <p:nvSpPr>
          <p:cNvPr id="4" name="Slide Number Placeholder 3"/>
          <p:cNvSpPr>
            <a:spLocks noGrp="1"/>
          </p:cNvSpPr>
          <p:nvPr>
            <p:ph type="sldNum" sz="quarter" idx="12"/>
          </p:nvPr>
        </p:nvSpPr>
        <p:spPr/>
        <p:txBody>
          <a:bodyPr/>
          <a:lstStyle/>
          <a:p>
            <a:fld id="{EF4ACB41-94E5-4629-9639-BBC7D22E3BC4}" type="slidenum">
              <a:rPr lang="en-US" smtClean="0"/>
              <a:pPr/>
              <a:t>15</a:t>
            </a:fld>
            <a:endParaRPr lang="en-US" dirty="0"/>
          </a:p>
        </p:txBody>
      </p:sp>
      <p:sp>
        <p:nvSpPr>
          <p:cNvPr id="5" name="Content Placeholder 4"/>
          <p:cNvSpPr>
            <a:spLocks noGrp="1"/>
          </p:cNvSpPr>
          <p:nvPr>
            <p:ph idx="1"/>
          </p:nvPr>
        </p:nvSpPr>
        <p:spPr>
          <a:xfrm>
            <a:off x="3734959" y="3549029"/>
            <a:ext cx="3209190" cy="1200329"/>
          </a:xfrm>
          <a:prstGeom prst="rect">
            <a:avLst/>
          </a:prstGeom>
        </p:spPr>
        <p:txBody>
          <a:bodyPr wrap="square">
            <a:spAutoFit/>
          </a:bodyPr>
          <a:lstStyle/>
          <a:p>
            <a:pPr>
              <a:lnSpc>
                <a:spcPct val="150000"/>
              </a:lnSpc>
            </a:pPr>
            <a:r>
              <a:rPr lang="en-US" sz="1600" dirty="0" smtClean="0">
                <a:solidFill>
                  <a:schemeClr val="tx1">
                    <a:lumMod val="50000"/>
                    <a:lumOff val="50000"/>
                  </a:schemeClr>
                </a:solidFill>
              </a:rPr>
              <a:t>Great </a:t>
            </a:r>
            <a:r>
              <a:rPr lang="en-US" sz="1600" dirty="0">
                <a:solidFill>
                  <a:schemeClr val="tx1">
                    <a:lumMod val="50000"/>
                    <a:lumOff val="50000"/>
                  </a:schemeClr>
                </a:solidFill>
              </a:rPr>
              <a:t>content is the engine that makes </a:t>
            </a:r>
            <a:r>
              <a:rPr lang="en-US" sz="1600" dirty="0" smtClean="0">
                <a:solidFill>
                  <a:schemeClr val="tx1">
                    <a:lumMod val="50000"/>
                    <a:lumOff val="50000"/>
                  </a:schemeClr>
                </a:solidFill>
              </a:rPr>
              <a:t>your marketing channel deliver with quality. </a:t>
            </a:r>
            <a:endParaRPr lang="en-US" sz="1600" dirty="0">
              <a:solidFill>
                <a:schemeClr val="tx1">
                  <a:lumMod val="50000"/>
                  <a:lumOff val="50000"/>
                </a:schemeClr>
              </a:solidFill>
            </a:endParaRPr>
          </a:p>
        </p:txBody>
      </p:sp>
      <p:sp>
        <p:nvSpPr>
          <p:cNvPr id="6" name="Rectangle 5"/>
          <p:cNvSpPr/>
          <p:nvPr/>
        </p:nvSpPr>
        <p:spPr>
          <a:xfrm>
            <a:off x="8971511" y="3549029"/>
            <a:ext cx="2488652" cy="1200329"/>
          </a:xfrm>
          <a:prstGeom prst="rect">
            <a:avLst/>
          </a:prstGeom>
        </p:spPr>
        <p:txBody>
          <a:bodyPr wrap="square">
            <a:spAutoFit/>
          </a:bodyPr>
          <a:lstStyle/>
          <a:p>
            <a:pPr>
              <a:lnSpc>
                <a:spcPct val="150000"/>
              </a:lnSpc>
            </a:pPr>
            <a:r>
              <a:rPr lang="en-US" sz="1600" dirty="0" smtClean="0">
                <a:solidFill>
                  <a:schemeClr val="tx1">
                    <a:lumMod val="50000"/>
                    <a:lumOff val="50000"/>
                  </a:schemeClr>
                </a:solidFill>
              </a:rPr>
              <a:t>Growing </a:t>
            </a:r>
            <a:r>
              <a:rPr lang="en-US" sz="1600" dirty="0">
                <a:solidFill>
                  <a:schemeClr val="tx1">
                    <a:lumMod val="50000"/>
                    <a:lumOff val="50000"/>
                  </a:schemeClr>
                </a:solidFill>
              </a:rPr>
              <a:t>your social footprint and creating engaged </a:t>
            </a:r>
            <a:r>
              <a:rPr lang="en-US" sz="1600" dirty="0" smtClean="0">
                <a:solidFill>
                  <a:schemeClr val="tx1">
                    <a:lumMod val="50000"/>
                    <a:lumOff val="50000"/>
                  </a:schemeClr>
                </a:solidFill>
              </a:rPr>
              <a:t>followers. </a:t>
            </a:r>
            <a:endParaRPr lang="en-US" sz="1600" dirty="0">
              <a:solidFill>
                <a:schemeClr val="tx1">
                  <a:lumMod val="50000"/>
                  <a:lumOff val="50000"/>
                </a:schemeClr>
              </a:solidFill>
            </a:endParaRPr>
          </a:p>
        </p:txBody>
      </p:sp>
      <p:sp>
        <p:nvSpPr>
          <p:cNvPr id="9" name="Rectangle 8"/>
          <p:cNvSpPr/>
          <p:nvPr/>
        </p:nvSpPr>
        <p:spPr>
          <a:xfrm>
            <a:off x="3734959" y="2616099"/>
            <a:ext cx="2467269" cy="923330"/>
          </a:xfrm>
          <a:prstGeom prst="rect">
            <a:avLst/>
          </a:prstGeom>
        </p:spPr>
        <p:txBody>
          <a:bodyPr wrap="square">
            <a:spAutoFit/>
          </a:bodyPr>
          <a:lstStyle/>
          <a:p>
            <a:pPr>
              <a:lnSpc>
                <a:spcPct val="150000"/>
              </a:lnSpc>
            </a:pPr>
            <a:r>
              <a:rPr lang="en-US" dirty="0" smtClean="0">
                <a:solidFill>
                  <a:schemeClr val="accent2"/>
                </a:solidFill>
                <a:latin typeface="+mj-lt"/>
              </a:rPr>
              <a:t>Skilled Content Writers </a:t>
            </a:r>
            <a:endParaRPr lang="en-US" dirty="0">
              <a:solidFill>
                <a:schemeClr val="accent2"/>
              </a:solidFill>
              <a:latin typeface="+mj-lt"/>
            </a:endParaRPr>
          </a:p>
        </p:txBody>
      </p:sp>
      <p:sp>
        <p:nvSpPr>
          <p:cNvPr id="10" name="Rectangle 9"/>
          <p:cNvSpPr/>
          <p:nvPr/>
        </p:nvSpPr>
        <p:spPr>
          <a:xfrm>
            <a:off x="8971510" y="2578640"/>
            <a:ext cx="2351200" cy="928073"/>
          </a:xfrm>
          <a:prstGeom prst="rect">
            <a:avLst/>
          </a:prstGeom>
        </p:spPr>
        <p:txBody>
          <a:bodyPr wrap="square">
            <a:spAutoFit/>
          </a:bodyPr>
          <a:lstStyle/>
          <a:p>
            <a:pPr>
              <a:lnSpc>
                <a:spcPct val="150000"/>
              </a:lnSpc>
            </a:pPr>
            <a:r>
              <a:rPr lang="en-US" dirty="0" smtClean="0">
                <a:solidFill>
                  <a:schemeClr val="accent2"/>
                </a:solidFill>
                <a:latin typeface="+mj-lt"/>
              </a:rPr>
              <a:t>Social Media Experts </a:t>
            </a:r>
            <a:endParaRPr lang="en-US" dirty="0">
              <a:solidFill>
                <a:schemeClr val="accent2"/>
              </a:solidFill>
              <a:latin typeface="+mj-lt"/>
            </a:endParaRPr>
          </a:p>
        </p:txBody>
      </p:sp>
      <p:sp>
        <p:nvSpPr>
          <p:cNvPr id="13" name="Rounded Rectangle 12"/>
          <p:cNvSpPr/>
          <p:nvPr/>
        </p:nvSpPr>
        <p:spPr>
          <a:xfrm>
            <a:off x="2135188" y="2718571"/>
            <a:ext cx="1346566" cy="1303628"/>
          </a:xfrm>
          <a:prstGeom prst="roundRect">
            <a:avLst>
              <a:gd name="adj" fmla="val 800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a:off x="7371739" y="2718571"/>
            <a:ext cx="1346566" cy="1303628"/>
          </a:xfrm>
          <a:prstGeom prst="roundRect">
            <a:avLst>
              <a:gd name="adj" fmla="val 800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txBox="1">
            <a:spLocks/>
          </p:cNvSpPr>
          <p:nvPr/>
        </p:nvSpPr>
        <p:spPr>
          <a:xfrm rot="16200000">
            <a:off x="-488068" y="1681663"/>
            <a:ext cx="3160627"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Team</a:t>
            </a:r>
            <a:endParaRPr lang="en-US" b="1" dirty="0">
              <a:solidFill>
                <a:schemeClr val="bg1">
                  <a:lumMod val="85000"/>
                </a:schemeClr>
              </a:solidFill>
            </a:endParaRPr>
          </a:p>
        </p:txBody>
      </p:sp>
      <p:cxnSp>
        <p:nvCxnSpPr>
          <p:cNvPr id="12" name="Straight Connector 11"/>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747237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a:spLocks noGrp="1"/>
          </p:cNvSpPr>
          <p:nvPr>
            <p:ph type="title"/>
          </p:nvPr>
        </p:nvSpPr>
        <p:spPr>
          <a:xfrm rot="16200000">
            <a:off x="-840361" y="1331187"/>
            <a:ext cx="3865213" cy="663575"/>
          </a:xfrm>
        </p:spPr>
        <p:txBody>
          <a:bodyPr>
            <a:normAutofit/>
          </a:bodyPr>
          <a:lstStyle/>
          <a:p>
            <a:r>
              <a:rPr lang="en-US" sz="3600" dirty="0" smtClean="0">
                <a:solidFill>
                  <a:schemeClr val="bg1"/>
                </a:solidFill>
                <a:latin typeface="+mj-lt"/>
                <a:ea typeface="Open Sans" panose="020B0606030504020204" pitchFamily="34" charset="0"/>
                <a:cs typeface="Open Sans" panose="020B0606030504020204" pitchFamily="34" charset="0"/>
              </a:rPr>
              <a:t>Deliverables</a:t>
            </a:r>
            <a:endParaRPr lang="en-US" sz="3600" dirty="0">
              <a:solidFill>
                <a:schemeClr val="bg1"/>
              </a:solidFill>
              <a:latin typeface="+mj-lt"/>
              <a:ea typeface="Open Sans" panose="020B0606030504020204" pitchFamily="34" charset="0"/>
              <a:cs typeface="Open Sans" panose="020B0606030504020204" pitchFamily="34" charset="0"/>
            </a:endParaRPr>
          </a:p>
        </p:txBody>
      </p:sp>
      <p:cxnSp>
        <p:nvCxnSpPr>
          <p:cNvPr id="18" name="Straight Connector 1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16</a:t>
            </a:fld>
            <a:endParaRPr lang="en-US" dirty="0"/>
          </a:p>
        </p:txBody>
      </p:sp>
    </p:spTree>
    <p:extLst>
      <p:ext uri="{BB962C8B-B14F-4D97-AF65-F5344CB8AC3E}">
        <p14:creationId xmlns:p14="http://schemas.microsoft.com/office/powerpoint/2010/main" val="35957513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2135188" y="2289588"/>
            <a:ext cx="10056812" cy="122396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2135188" y="1077152"/>
            <a:ext cx="10056812" cy="12239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135188" y="4725987"/>
            <a:ext cx="10056812" cy="122396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2135188" y="3513551"/>
            <a:ext cx="10056812" cy="12239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EF4ACB41-94E5-4629-9639-BBC7D22E3BC4}" type="slidenum">
              <a:rPr lang="en-US" smtClean="0"/>
              <a:pPr/>
              <a:t>17</a:t>
            </a:fld>
            <a:endParaRPr lang="en-US" dirty="0"/>
          </a:p>
        </p:txBody>
      </p:sp>
      <p:sp>
        <p:nvSpPr>
          <p:cNvPr id="5" name="Rectangle 4"/>
          <p:cNvSpPr/>
          <p:nvPr/>
        </p:nvSpPr>
        <p:spPr>
          <a:xfrm>
            <a:off x="2605797" y="4757575"/>
            <a:ext cx="7669700" cy="1015663"/>
          </a:xfrm>
          <a:prstGeom prst="rect">
            <a:avLst/>
          </a:prstGeom>
        </p:spPr>
        <p:txBody>
          <a:bodyPr wrap="square">
            <a:spAutoFit/>
          </a:bodyPr>
          <a:lstStyle/>
          <a:p>
            <a:pPr>
              <a:lnSpc>
                <a:spcPct val="150000"/>
              </a:lnSpc>
              <a:spcBef>
                <a:spcPts val="0"/>
              </a:spcBef>
            </a:pPr>
            <a:r>
              <a:rPr lang="en-US" sz="4000" dirty="0" smtClean="0">
                <a:solidFill>
                  <a:schemeClr val="bg1"/>
                </a:solidFill>
                <a:latin typeface="+mj-lt"/>
              </a:rPr>
              <a:t>Expert Website Designers </a:t>
            </a:r>
            <a:endParaRPr lang="en-US" sz="4000" dirty="0">
              <a:solidFill>
                <a:schemeClr val="bg1"/>
              </a:solidFill>
              <a:latin typeface="+mj-lt"/>
            </a:endParaRPr>
          </a:p>
        </p:txBody>
      </p:sp>
      <p:sp>
        <p:nvSpPr>
          <p:cNvPr id="6" name="Rectangle 5"/>
          <p:cNvSpPr/>
          <p:nvPr/>
        </p:nvSpPr>
        <p:spPr>
          <a:xfrm>
            <a:off x="2605797" y="3565200"/>
            <a:ext cx="7066816" cy="1015663"/>
          </a:xfrm>
          <a:prstGeom prst="rect">
            <a:avLst/>
          </a:prstGeom>
        </p:spPr>
        <p:txBody>
          <a:bodyPr wrap="square">
            <a:spAutoFit/>
          </a:bodyPr>
          <a:lstStyle/>
          <a:p>
            <a:pPr>
              <a:lnSpc>
                <a:spcPct val="150000"/>
              </a:lnSpc>
              <a:spcBef>
                <a:spcPts val="0"/>
              </a:spcBef>
            </a:pPr>
            <a:r>
              <a:rPr lang="en-US" sz="4000" dirty="0" smtClean="0">
                <a:solidFill>
                  <a:schemeClr val="bg1"/>
                </a:solidFill>
                <a:latin typeface="+mj-lt"/>
              </a:rPr>
              <a:t>Social Media Strategist </a:t>
            </a:r>
            <a:endParaRPr lang="en-US" sz="4000" dirty="0">
              <a:solidFill>
                <a:schemeClr val="bg1"/>
              </a:solidFill>
              <a:latin typeface="+mj-lt"/>
            </a:endParaRPr>
          </a:p>
        </p:txBody>
      </p:sp>
      <p:sp>
        <p:nvSpPr>
          <p:cNvPr id="7" name="Rectangle 6"/>
          <p:cNvSpPr/>
          <p:nvPr/>
        </p:nvSpPr>
        <p:spPr>
          <a:xfrm>
            <a:off x="2605797" y="1097665"/>
            <a:ext cx="7517299" cy="1015663"/>
          </a:xfrm>
          <a:prstGeom prst="rect">
            <a:avLst/>
          </a:prstGeom>
        </p:spPr>
        <p:txBody>
          <a:bodyPr wrap="square">
            <a:spAutoFit/>
          </a:bodyPr>
          <a:lstStyle/>
          <a:p>
            <a:pPr>
              <a:lnSpc>
                <a:spcPct val="150000"/>
              </a:lnSpc>
              <a:spcBef>
                <a:spcPts val="0"/>
              </a:spcBef>
            </a:pPr>
            <a:r>
              <a:rPr lang="en-US" sz="4000" dirty="0" smtClean="0">
                <a:solidFill>
                  <a:schemeClr val="accent2"/>
                </a:solidFill>
                <a:latin typeface="+mj-lt"/>
              </a:rPr>
              <a:t>SEO Expert &amp; Professional</a:t>
            </a:r>
            <a:endParaRPr lang="en-US" sz="4000" dirty="0">
              <a:solidFill>
                <a:schemeClr val="accent2"/>
              </a:solidFill>
              <a:latin typeface="+mj-lt"/>
            </a:endParaRPr>
          </a:p>
        </p:txBody>
      </p:sp>
      <p:sp>
        <p:nvSpPr>
          <p:cNvPr id="8" name="Rectangle 7"/>
          <p:cNvSpPr/>
          <p:nvPr/>
        </p:nvSpPr>
        <p:spPr>
          <a:xfrm>
            <a:off x="2605797" y="2310364"/>
            <a:ext cx="6867524" cy="1015663"/>
          </a:xfrm>
          <a:prstGeom prst="rect">
            <a:avLst/>
          </a:prstGeom>
        </p:spPr>
        <p:txBody>
          <a:bodyPr wrap="square">
            <a:spAutoFit/>
          </a:bodyPr>
          <a:lstStyle/>
          <a:p>
            <a:pPr>
              <a:lnSpc>
                <a:spcPct val="150000"/>
              </a:lnSpc>
              <a:spcBef>
                <a:spcPts val="0"/>
              </a:spcBef>
            </a:pPr>
            <a:r>
              <a:rPr lang="en-US" sz="4000" dirty="0" smtClean="0">
                <a:solidFill>
                  <a:schemeClr val="bg1"/>
                </a:solidFill>
                <a:latin typeface="+mj-lt"/>
              </a:rPr>
              <a:t>Skilled Content Writers</a:t>
            </a:r>
            <a:endParaRPr lang="en-US" sz="4000" dirty="0">
              <a:solidFill>
                <a:schemeClr val="bg1"/>
              </a:solidFill>
              <a:latin typeface="+mj-lt"/>
            </a:endParaRPr>
          </a:p>
        </p:txBody>
      </p:sp>
      <p:sp>
        <p:nvSpPr>
          <p:cNvPr id="13" name="Title 1"/>
          <p:cNvSpPr txBox="1">
            <a:spLocks/>
          </p:cNvSpPr>
          <p:nvPr/>
        </p:nvSpPr>
        <p:spPr>
          <a:xfrm rot="16200000">
            <a:off x="-488068" y="1681663"/>
            <a:ext cx="3160627"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Expertise</a:t>
            </a:r>
            <a:endParaRPr lang="en-US" b="1" dirty="0">
              <a:solidFill>
                <a:schemeClr val="bg1">
                  <a:lumMod val="85000"/>
                </a:schemeClr>
              </a:solidFill>
            </a:endParaRPr>
          </a:p>
        </p:txBody>
      </p:sp>
      <p:cxnSp>
        <p:nvCxnSpPr>
          <p:cNvPr id="14" name="Straight Connector 13"/>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66537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EF4ACB41-94E5-4629-9639-BBC7D22E3BC4}" type="slidenum">
              <a:rPr lang="en-US" smtClean="0"/>
              <a:pPr/>
              <a:t>18</a:t>
            </a:fld>
            <a:endParaRPr lang="en-US" dirty="0"/>
          </a:p>
        </p:txBody>
      </p:sp>
      <p:sp>
        <p:nvSpPr>
          <p:cNvPr id="7" name="Rectangle 6"/>
          <p:cNvSpPr/>
          <p:nvPr/>
        </p:nvSpPr>
        <p:spPr>
          <a:xfrm>
            <a:off x="2135188" y="1327418"/>
            <a:ext cx="4158638" cy="1323439"/>
          </a:xfrm>
          <a:prstGeom prst="rect">
            <a:avLst/>
          </a:prstGeom>
        </p:spPr>
        <p:txBody>
          <a:bodyPr wrap="square">
            <a:spAutoFit/>
          </a:bodyPr>
          <a:lstStyle/>
          <a:p>
            <a:pPr>
              <a:spcBef>
                <a:spcPts val="0"/>
              </a:spcBef>
            </a:pPr>
            <a:r>
              <a:rPr lang="en-US" sz="4000" dirty="0" smtClean="0">
                <a:solidFill>
                  <a:schemeClr val="accent2"/>
                </a:solidFill>
                <a:latin typeface="+mj-lt"/>
              </a:rPr>
              <a:t>SEO Expert &amp; Professional</a:t>
            </a:r>
            <a:endParaRPr lang="en-US" sz="4000" dirty="0">
              <a:solidFill>
                <a:schemeClr val="accent2"/>
              </a:solidFill>
              <a:latin typeface="+mj-lt"/>
            </a:endParaRPr>
          </a:p>
        </p:txBody>
      </p:sp>
      <p:sp>
        <p:nvSpPr>
          <p:cNvPr id="13" name="Title 1"/>
          <p:cNvSpPr txBox="1">
            <a:spLocks/>
          </p:cNvSpPr>
          <p:nvPr/>
        </p:nvSpPr>
        <p:spPr>
          <a:xfrm rot="16200000">
            <a:off x="-488068" y="1681663"/>
            <a:ext cx="3160627"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Team</a:t>
            </a:r>
            <a:endParaRPr lang="en-US" b="1" dirty="0">
              <a:solidFill>
                <a:schemeClr val="bg1">
                  <a:lumMod val="85000"/>
                </a:schemeClr>
              </a:solidFill>
            </a:endParaRPr>
          </a:p>
        </p:txBody>
      </p:sp>
      <p:cxnSp>
        <p:nvCxnSpPr>
          <p:cNvPr id="14" name="Straight Connector 13"/>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2135188" y="3270598"/>
            <a:ext cx="6096000" cy="369332"/>
          </a:xfrm>
          <a:prstGeom prst="rect">
            <a:avLst/>
          </a:prstGeom>
        </p:spPr>
        <p:txBody>
          <a:bodyPr>
            <a:spAutoFit/>
          </a:bodyPr>
          <a:lstStyle/>
          <a:p>
            <a:endParaRPr lang="en-US" dirty="0">
              <a:solidFill>
                <a:schemeClr val="tx1">
                  <a:lumMod val="50000"/>
                  <a:lumOff val="50000"/>
                </a:schemeClr>
              </a:solidFill>
            </a:endParaRPr>
          </a:p>
        </p:txBody>
      </p:sp>
      <p:sp>
        <p:nvSpPr>
          <p:cNvPr id="3" name="Rectangle 2"/>
          <p:cNvSpPr/>
          <p:nvPr/>
        </p:nvSpPr>
        <p:spPr>
          <a:xfrm>
            <a:off x="6095999" y="3455264"/>
            <a:ext cx="5364163" cy="1938992"/>
          </a:xfrm>
          <a:prstGeom prst="rect">
            <a:avLst/>
          </a:prstGeom>
        </p:spPr>
        <p:txBody>
          <a:bodyPr wrap="square">
            <a:spAutoFit/>
          </a:bodyPr>
          <a:lstStyle/>
          <a:p>
            <a:pPr>
              <a:lnSpc>
                <a:spcPct val="150000"/>
              </a:lnSpc>
            </a:pPr>
            <a:r>
              <a:rPr lang="en-US" sz="1600" dirty="0" smtClean="0">
                <a:solidFill>
                  <a:schemeClr val="tx1">
                    <a:lumMod val="50000"/>
                    <a:lumOff val="50000"/>
                  </a:schemeClr>
                </a:solidFill>
                <a:latin typeface="Open Sans" panose="020B0606030504020204" pitchFamily="34" charset="0"/>
              </a:rPr>
              <a:t>We had engineering </a:t>
            </a:r>
            <a:r>
              <a:rPr lang="en-US" sz="1600" dirty="0">
                <a:solidFill>
                  <a:schemeClr val="tx1">
                    <a:lumMod val="50000"/>
                    <a:lumOff val="50000"/>
                  </a:schemeClr>
                </a:solidFill>
                <a:latin typeface="Open Sans" panose="020B0606030504020204" pitchFamily="34" charset="0"/>
              </a:rPr>
              <a:t>top website rankings for small, medium and large-scale businesses for over </a:t>
            </a:r>
            <a:r>
              <a:rPr lang="en-US" sz="1600" dirty="0" smtClean="0">
                <a:solidFill>
                  <a:schemeClr val="tx1">
                    <a:lumMod val="50000"/>
                    <a:lumOff val="50000"/>
                  </a:schemeClr>
                </a:solidFill>
                <a:latin typeface="Open Sans" panose="020B0606030504020204" pitchFamily="34" charset="0"/>
              </a:rPr>
              <a:t>10 </a:t>
            </a:r>
            <a:r>
              <a:rPr lang="en-US" sz="1600" dirty="0">
                <a:solidFill>
                  <a:schemeClr val="tx1">
                    <a:lumMod val="50000"/>
                    <a:lumOff val="50000"/>
                  </a:schemeClr>
                </a:solidFill>
                <a:latin typeface="Open Sans" panose="020B0606030504020204" pitchFamily="34" charset="0"/>
              </a:rPr>
              <a:t>years. The fact is, there is no SEO expert that can guarantee a specific result. However, </a:t>
            </a:r>
            <a:r>
              <a:rPr lang="en-US" sz="1600" dirty="0" smtClean="0">
                <a:solidFill>
                  <a:schemeClr val="tx1">
                    <a:lumMod val="50000"/>
                    <a:lumOff val="50000"/>
                  </a:schemeClr>
                </a:solidFill>
                <a:latin typeface="Open Sans" panose="020B0606030504020204" pitchFamily="34" charset="0"/>
              </a:rPr>
              <a:t> the company has </a:t>
            </a:r>
            <a:r>
              <a:rPr lang="en-US" sz="1600" dirty="0">
                <a:solidFill>
                  <a:schemeClr val="tx1">
                    <a:lumMod val="50000"/>
                    <a:lumOff val="50000"/>
                  </a:schemeClr>
                </a:solidFill>
                <a:latin typeface="Open Sans" panose="020B0606030504020204" pitchFamily="34" charset="0"/>
              </a:rPr>
              <a:t>an impressive success rate.</a:t>
            </a:r>
            <a:endParaRPr lang="en-US" sz="1600" dirty="0">
              <a:solidFill>
                <a:schemeClr val="tx1">
                  <a:lumMod val="50000"/>
                  <a:lumOff val="50000"/>
                </a:schemeClr>
              </a:solidFill>
            </a:endParaRPr>
          </a:p>
        </p:txBody>
      </p:sp>
      <p:sp>
        <p:nvSpPr>
          <p:cNvPr id="8" name="Rectangle 7"/>
          <p:cNvSpPr/>
          <p:nvPr/>
        </p:nvSpPr>
        <p:spPr>
          <a:xfrm>
            <a:off x="6096000" y="1228120"/>
            <a:ext cx="1547446" cy="15474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6455187" y="1617123"/>
            <a:ext cx="829073" cy="769441"/>
          </a:xfrm>
          <a:prstGeom prst="rect">
            <a:avLst/>
          </a:prstGeom>
          <a:noFill/>
        </p:spPr>
        <p:txBody>
          <a:bodyPr wrap="none" rtlCol="0">
            <a:spAutoFit/>
          </a:bodyPr>
          <a:lstStyle/>
          <a:p>
            <a:r>
              <a:rPr lang="en-US" sz="4400" dirty="0" smtClean="0">
                <a:solidFill>
                  <a:schemeClr val="bg1"/>
                </a:solidFill>
                <a:latin typeface="FontAwesome" pitchFamily="2" charset="0"/>
              </a:rPr>
              <a:t></a:t>
            </a:r>
            <a:endParaRPr lang="en-US" sz="4400" dirty="0">
              <a:solidFill>
                <a:schemeClr val="bg1"/>
              </a:solidFill>
            </a:endParaRPr>
          </a:p>
        </p:txBody>
      </p:sp>
    </p:spTree>
    <p:extLst>
      <p:ext uri="{BB962C8B-B14F-4D97-AF65-F5344CB8AC3E}">
        <p14:creationId xmlns:p14="http://schemas.microsoft.com/office/powerpoint/2010/main" val="18868387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50140" y="2227385"/>
            <a:ext cx="6364045" cy="1793665"/>
          </a:xfrm>
        </p:spPr>
        <p:txBody>
          <a:bodyPr>
            <a:noAutofit/>
          </a:bodyPr>
          <a:lstStyle/>
          <a:p>
            <a:pPr marL="0" lvl="0" indent="0">
              <a:lnSpc>
                <a:spcPct val="150000"/>
              </a:lnSpc>
              <a:spcBef>
                <a:spcPts val="0"/>
              </a:spcBef>
              <a:buNone/>
            </a:pPr>
            <a:r>
              <a:rPr lang="en" sz="1600" dirty="0">
                <a:solidFill>
                  <a:schemeClr val="tx1">
                    <a:lumMod val="50000"/>
                    <a:lumOff val="50000"/>
                  </a:schemeClr>
                </a:solidFill>
                <a:ea typeface="Open Sans" panose="020B0606030504020204" pitchFamily="34" charset="0"/>
                <a:cs typeface="Open Sans" panose="020B0606030504020204" pitchFamily="34" charset="0"/>
              </a:rPr>
              <a:t>Principal </a:t>
            </a:r>
            <a:r>
              <a:rPr lang="en-US" sz="1600" b="1" dirty="0" smtClean="0">
                <a:solidFill>
                  <a:schemeClr val="tx1">
                    <a:lumMod val="50000"/>
                    <a:lumOff val="50000"/>
                  </a:schemeClr>
                </a:solidFill>
                <a:ea typeface="Open Sans" panose="020B0606030504020204" pitchFamily="34" charset="0"/>
                <a:cs typeface="Open Sans" panose="020B0606030504020204" pitchFamily="34" charset="0"/>
              </a:rPr>
              <a:t>Lucy </a:t>
            </a:r>
            <a:r>
              <a:rPr lang="en-US" sz="1600" b="1" dirty="0" err="1" smtClean="0">
                <a:solidFill>
                  <a:schemeClr val="tx1">
                    <a:lumMod val="50000"/>
                    <a:lumOff val="50000"/>
                  </a:schemeClr>
                </a:solidFill>
                <a:ea typeface="Open Sans" panose="020B0606030504020204" pitchFamily="34" charset="0"/>
                <a:cs typeface="Open Sans" panose="020B0606030504020204" pitchFamily="34" charset="0"/>
              </a:rPr>
              <a:t>Katalyan</a:t>
            </a:r>
            <a:r>
              <a:rPr lang="en-US" sz="1600" b="1" dirty="0" smtClean="0">
                <a:solidFill>
                  <a:schemeClr val="tx1">
                    <a:lumMod val="50000"/>
                    <a:lumOff val="50000"/>
                  </a:schemeClr>
                </a:solidFill>
                <a:ea typeface="Open Sans" panose="020B0606030504020204" pitchFamily="34" charset="0"/>
                <a:cs typeface="Open Sans" panose="020B0606030504020204" pitchFamily="34" charset="0"/>
              </a:rPr>
              <a:t>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is </a:t>
            </a:r>
            <a:r>
              <a:rPr lang="en" sz="1600" dirty="0">
                <a:solidFill>
                  <a:schemeClr val="tx1">
                    <a:lumMod val="50000"/>
                    <a:lumOff val="50000"/>
                  </a:schemeClr>
                </a:solidFill>
                <a:ea typeface="Open Sans" panose="020B0606030504020204" pitchFamily="34" charset="0"/>
                <a:cs typeface="Open Sans" panose="020B0606030504020204" pitchFamily="34" charset="0"/>
              </a:rPr>
              <a:t>a widely-published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former </a:t>
            </a:r>
            <a:r>
              <a:rPr lang="en" sz="1600" dirty="0">
                <a:solidFill>
                  <a:schemeClr val="tx1">
                    <a:lumMod val="50000"/>
                    <a:lumOff val="50000"/>
                  </a:schemeClr>
                </a:solidFill>
                <a:ea typeface="Open Sans" panose="020B0606030504020204" pitchFamily="34" charset="0"/>
                <a:cs typeface="Open Sans" panose="020B0606030504020204" pitchFamily="34" charset="0"/>
              </a:rPr>
              <a:t>journalist, who previously worked with publications including </a:t>
            </a:r>
            <a:r>
              <a:rPr lang="en-US" sz="1600" dirty="0" smtClean="0">
                <a:solidFill>
                  <a:schemeClr val="tx1">
                    <a:lumMod val="50000"/>
                    <a:lumOff val="50000"/>
                  </a:schemeClr>
                </a:solidFill>
                <a:ea typeface="Open Sans" panose="020B0606030504020204" pitchFamily="34" charset="0"/>
                <a:cs typeface="Open Sans" panose="020B0606030504020204" pitchFamily="34" charset="0"/>
              </a:rPr>
              <a:t>ABC</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.com</a:t>
            </a:r>
            <a:r>
              <a:rPr lang="en" sz="1600" dirty="0">
                <a:solidFill>
                  <a:schemeClr val="tx1">
                    <a:lumMod val="50000"/>
                    <a:lumOff val="50000"/>
                  </a:schemeClr>
                </a:solidFill>
                <a:ea typeface="Open Sans" panose="020B0606030504020204" pitchFamily="34" charset="0"/>
                <a:cs typeface="Open Sans" panose="020B0606030504020204" pitchFamily="34" charset="0"/>
              </a:rPr>
              <a:t>,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GOOD</a:t>
            </a:r>
            <a:r>
              <a:rPr lang="id-ID" sz="1600" dirty="0" smtClean="0">
                <a:solidFill>
                  <a:schemeClr val="tx1">
                    <a:lumMod val="50000"/>
                    <a:lumOff val="50000"/>
                  </a:schemeClr>
                </a:solidFill>
                <a:ea typeface="Open Sans" panose="020B0606030504020204" pitchFamily="34" charset="0"/>
                <a:cs typeface="Open Sans" panose="020B0606030504020204" pitchFamily="34" charset="0"/>
              </a:rPr>
              <a:t>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Magazine</a:t>
            </a:r>
            <a:r>
              <a:rPr lang="en" sz="1600" dirty="0">
                <a:solidFill>
                  <a:schemeClr val="tx1">
                    <a:lumMod val="50000"/>
                    <a:lumOff val="50000"/>
                  </a:schemeClr>
                </a:solidFill>
                <a:ea typeface="Open Sans" panose="020B0606030504020204" pitchFamily="34" charset="0"/>
                <a:cs typeface="Open Sans" panose="020B0606030504020204" pitchFamily="34" charset="0"/>
              </a:rPr>
              <a:t>, and The Atlantic, and served as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content </a:t>
            </a:r>
            <a:r>
              <a:rPr lang="en" sz="1600" dirty="0">
                <a:solidFill>
                  <a:schemeClr val="tx1">
                    <a:lumMod val="50000"/>
                    <a:lumOff val="50000"/>
                  </a:schemeClr>
                </a:solidFill>
                <a:ea typeface="Open Sans" panose="020B0606030504020204" pitchFamily="34" charset="0"/>
                <a:cs typeface="Open Sans" panose="020B0606030504020204" pitchFamily="34" charset="0"/>
              </a:rPr>
              <a:t>strategist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for </a:t>
            </a:r>
            <a:r>
              <a:rPr lang="en" sz="1600" dirty="0">
                <a:solidFill>
                  <a:schemeClr val="tx1">
                    <a:lumMod val="50000"/>
                    <a:lumOff val="50000"/>
                  </a:schemeClr>
                </a:solidFill>
                <a:ea typeface="Open Sans" panose="020B0606030504020204" pitchFamily="34" charset="0"/>
                <a:cs typeface="Open Sans" panose="020B0606030504020204" pitchFamily="34" charset="0"/>
              </a:rPr>
              <a:t>the crowdfunding platform </a:t>
            </a:r>
            <a:r>
              <a:rPr lang="en-US" sz="1600" dirty="0" err="1" smtClean="0">
                <a:solidFill>
                  <a:schemeClr val="tx1">
                    <a:lumMod val="50000"/>
                    <a:lumOff val="50000"/>
                  </a:schemeClr>
                </a:solidFill>
                <a:ea typeface="Open Sans" panose="020B0606030504020204" pitchFamily="34" charset="0"/>
                <a:cs typeface="Open Sans" panose="020B0606030504020204" pitchFamily="34" charset="0"/>
              </a:rPr>
              <a:t>zoom.com</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a:t>
            </a:r>
            <a:endParaRPr lang="en" sz="1600" dirty="0">
              <a:solidFill>
                <a:schemeClr val="tx1">
                  <a:lumMod val="50000"/>
                  <a:lumOff val="50000"/>
                </a:schemeClr>
              </a:solidFill>
              <a:ea typeface="Open Sans" panose="020B0606030504020204" pitchFamily="34" charset="0"/>
              <a:cs typeface="Open Sans" panose="020B0606030504020204" pitchFamily="34" charset="0"/>
            </a:endParaRPr>
          </a:p>
        </p:txBody>
      </p:sp>
      <p:sp>
        <p:nvSpPr>
          <p:cNvPr id="8" name="Title 1"/>
          <p:cNvSpPr txBox="1">
            <a:spLocks/>
          </p:cNvSpPr>
          <p:nvPr/>
        </p:nvSpPr>
        <p:spPr>
          <a:xfrm rot="16200000">
            <a:off x="-488068" y="1681663"/>
            <a:ext cx="3160627"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Founders</a:t>
            </a:r>
            <a:endParaRPr lang="en-US" b="1" dirty="0">
              <a:solidFill>
                <a:schemeClr val="bg1">
                  <a:lumMod val="85000"/>
                </a:schemeClr>
              </a:solidFill>
            </a:endParaRPr>
          </a:p>
        </p:txBody>
      </p:sp>
      <p:cxnSp>
        <p:nvCxnSpPr>
          <p:cNvPr id="10" name="Straight Connector 9"/>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grpSp>
        <p:nvGrpSpPr>
          <p:cNvPr id="13" name="Group 12"/>
          <p:cNvGrpSpPr/>
          <p:nvPr/>
        </p:nvGrpSpPr>
        <p:grpSpPr>
          <a:xfrm>
            <a:off x="6047856" y="4385754"/>
            <a:ext cx="3284599" cy="1475783"/>
            <a:chOff x="4382293" y="4303693"/>
            <a:chExt cx="4773430" cy="1607643"/>
          </a:xfrm>
        </p:grpSpPr>
        <p:sp>
          <p:nvSpPr>
            <p:cNvPr id="4" name="Rectangle 3"/>
            <p:cNvSpPr/>
            <p:nvPr/>
          </p:nvSpPr>
          <p:spPr>
            <a:xfrm rot="5400000">
              <a:off x="5866648" y="2819338"/>
              <a:ext cx="199292" cy="316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rot="5400000">
              <a:off x="6602114" y="2555988"/>
              <a:ext cx="191297" cy="46309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rot="5400000">
              <a:off x="6201842" y="3420379"/>
              <a:ext cx="199292" cy="38383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rot="5400000">
              <a:off x="6669362" y="3424976"/>
              <a:ext cx="199293" cy="47734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 name="Rounded Rectangle 11"/>
          <p:cNvSpPr/>
          <p:nvPr/>
        </p:nvSpPr>
        <p:spPr>
          <a:xfrm>
            <a:off x="2109310" y="1279495"/>
            <a:ext cx="1817750" cy="1759788"/>
          </a:xfrm>
          <a:prstGeom prst="roundRect">
            <a:avLst>
              <a:gd name="adj" fmla="val 800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4550141" y="1612403"/>
            <a:ext cx="3444995" cy="523220"/>
          </a:xfrm>
          <a:prstGeom prst="rect">
            <a:avLst/>
          </a:prstGeom>
          <a:noFill/>
        </p:spPr>
        <p:txBody>
          <a:bodyPr wrap="square" rtlCol="0">
            <a:spAutoFit/>
          </a:bodyPr>
          <a:lstStyle/>
          <a:p>
            <a:r>
              <a:rPr lang="en-US" sz="2800" dirty="0" smtClean="0">
                <a:solidFill>
                  <a:schemeClr val="accent2"/>
                </a:solidFill>
                <a:latin typeface="+mj-lt"/>
                <a:ea typeface="Open Sans" panose="020B0606030504020204" pitchFamily="34" charset="0"/>
                <a:cs typeface="Open Sans" panose="020B0606030504020204" pitchFamily="34" charset="0"/>
              </a:rPr>
              <a:t>Pam Jonathan</a:t>
            </a:r>
            <a:endParaRPr lang="en-US" sz="2800" dirty="0">
              <a:solidFill>
                <a:schemeClr val="accent2"/>
              </a:solidFill>
              <a:latin typeface="+mj-lt"/>
              <a:ea typeface="Open Sans" panose="020B0606030504020204" pitchFamily="34" charset="0"/>
              <a:cs typeface="Open Sans" panose="020B0606030504020204" pitchFamily="34" charset="0"/>
            </a:endParaRPr>
          </a:p>
        </p:txBody>
      </p:sp>
      <p:sp>
        <p:nvSpPr>
          <p:cNvPr id="15" name="TextBox 14"/>
          <p:cNvSpPr txBox="1"/>
          <p:nvPr/>
        </p:nvSpPr>
        <p:spPr>
          <a:xfrm>
            <a:off x="4550141" y="1279495"/>
            <a:ext cx="3140015" cy="369332"/>
          </a:xfrm>
          <a:prstGeom prst="rect">
            <a:avLst/>
          </a:prstGeom>
          <a:noFill/>
        </p:spPr>
        <p:txBody>
          <a:bodyPr wrap="square" rtlCol="0">
            <a:spAutoFit/>
          </a:bodyPr>
          <a:lstStyle/>
          <a:p>
            <a:r>
              <a:rPr lang="en-US" dirty="0" smtClean="0">
                <a:solidFill>
                  <a:schemeClr val="accent3"/>
                </a:solidFill>
                <a:ea typeface="Open Sans" panose="020B0606030504020204" pitchFamily="34" charset="0"/>
                <a:cs typeface="Open Sans" panose="020B0606030504020204" pitchFamily="34" charset="0"/>
              </a:rPr>
              <a:t>Senior Executive</a:t>
            </a:r>
            <a:endParaRPr lang="en-US" dirty="0">
              <a:solidFill>
                <a:schemeClr val="accent3"/>
              </a:solidFill>
              <a:ea typeface="Open Sans" panose="020B0606030504020204" pitchFamily="34" charset="0"/>
              <a:cs typeface="Open Sans" panose="020B0606030504020204" pitchFamily="34" charset="0"/>
            </a:endParaRPr>
          </a:p>
        </p:txBody>
      </p:sp>
      <p:sp>
        <p:nvSpPr>
          <p:cNvPr id="2" name="Slide Number Placeholder 1"/>
          <p:cNvSpPr>
            <a:spLocks noGrp="1"/>
          </p:cNvSpPr>
          <p:nvPr>
            <p:ph type="sldNum" sz="quarter" idx="12"/>
          </p:nvPr>
        </p:nvSpPr>
        <p:spPr/>
        <p:txBody>
          <a:bodyPr/>
          <a:lstStyle/>
          <a:p>
            <a:fld id="{EF4ACB41-94E5-4629-9639-BBC7D22E3BC4}" type="slidenum">
              <a:rPr lang="en-US" smtClean="0"/>
              <a:pPr/>
              <a:t>19</a:t>
            </a:fld>
            <a:endParaRPr lang="en-US" dirty="0"/>
          </a:p>
        </p:txBody>
      </p:sp>
      <p:sp>
        <p:nvSpPr>
          <p:cNvPr id="5" name="Rectangle 4"/>
          <p:cNvSpPr/>
          <p:nvPr/>
        </p:nvSpPr>
        <p:spPr>
          <a:xfrm>
            <a:off x="4567392" y="4295822"/>
            <a:ext cx="817853"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Strategy</a:t>
            </a:r>
            <a:endParaRPr lang="en-US" sz="1200" dirty="0"/>
          </a:p>
        </p:txBody>
      </p:sp>
      <p:sp>
        <p:nvSpPr>
          <p:cNvPr id="16" name="Rectangle 15"/>
          <p:cNvSpPr/>
          <p:nvPr/>
        </p:nvSpPr>
        <p:spPr>
          <a:xfrm>
            <a:off x="4567392" y="4768450"/>
            <a:ext cx="805029"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Creative</a:t>
            </a:r>
            <a:endParaRPr lang="en-US" sz="1200" dirty="0"/>
          </a:p>
        </p:txBody>
      </p:sp>
      <p:sp>
        <p:nvSpPr>
          <p:cNvPr id="17" name="Rectangle 16"/>
          <p:cNvSpPr/>
          <p:nvPr/>
        </p:nvSpPr>
        <p:spPr>
          <a:xfrm>
            <a:off x="4567392" y="5164007"/>
            <a:ext cx="1075936"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Leadership </a:t>
            </a:r>
            <a:endParaRPr lang="en-US" sz="1200" dirty="0"/>
          </a:p>
        </p:txBody>
      </p:sp>
      <p:sp>
        <p:nvSpPr>
          <p:cNvPr id="18" name="Rectangle 17"/>
          <p:cNvSpPr/>
          <p:nvPr/>
        </p:nvSpPr>
        <p:spPr>
          <a:xfrm>
            <a:off x="4567392" y="5610757"/>
            <a:ext cx="869149"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Analytics</a:t>
            </a:r>
            <a:endParaRPr lang="en-US" sz="1200" dirty="0"/>
          </a:p>
        </p:txBody>
      </p:sp>
      <p:sp>
        <p:nvSpPr>
          <p:cNvPr id="19" name="Rectangle 18"/>
          <p:cNvSpPr/>
          <p:nvPr/>
        </p:nvSpPr>
        <p:spPr>
          <a:xfrm>
            <a:off x="8280127" y="4295822"/>
            <a:ext cx="518091" cy="276999"/>
          </a:xfrm>
          <a:prstGeom prst="rect">
            <a:avLst/>
          </a:prstGeom>
        </p:spPr>
        <p:txBody>
          <a:bodyPr wrap="none">
            <a:spAutoFit/>
          </a:bodyPr>
          <a:lstStyle/>
          <a:p>
            <a:r>
              <a:rPr lang="id-ID" sz="1200" b="1" dirty="0" smtClean="0">
                <a:solidFill>
                  <a:schemeClr val="accent3"/>
                </a:solidFill>
                <a:ea typeface="Open Sans" panose="020B0606030504020204" pitchFamily="34" charset="0"/>
                <a:cs typeface="Open Sans" panose="020B0606030504020204" pitchFamily="34" charset="0"/>
              </a:rPr>
              <a:t>79%</a:t>
            </a:r>
            <a:endParaRPr lang="en-US" sz="1200" b="1" dirty="0">
              <a:solidFill>
                <a:schemeClr val="accent3"/>
              </a:solidFill>
            </a:endParaRPr>
          </a:p>
        </p:txBody>
      </p:sp>
      <p:sp>
        <p:nvSpPr>
          <p:cNvPr id="20" name="Rectangle 19"/>
          <p:cNvSpPr/>
          <p:nvPr/>
        </p:nvSpPr>
        <p:spPr>
          <a:xfrm>
            <a:off x="9308411" y="4768450"/>
            <a:ext cx="518091" cy="276999"/>
          </a:xfrm>
          <a:prstGeom prst="rect">
            <a:avLst/>
          </a:prstGeom>
        </p:spPr>
        <p:txBody>
          <a:bodyPr wrap="none">
            <a:spAutoFit/>
          </a:bodyPr>
          <a:lstStyle/>
          <a:p>
            <a:r>
              <a:rPr lang="id-ID" sz="1200" b="1" dirty="0">
                <a:solidFill>
                  <a:schemeClr val="accent3"/>
                </a:solidFill>
                <a:ea typeface="Open Sans" panose="020B0606030504020204" pitchFamily="34" charset="0"/>
                <a:cs typeface="Open Sans" panose="020B0606030504020204" pitchFamily="34" charset="0"/>
              </a:rPr>
              <a:t>79</a:t>
            </a:r>
            <a:r>
              <a:rPr lang="id-ID" sz="1200" b="1" dirty="0" smtClean="0">
                <a:solidFill>
                  <a:schemeClr val="accent3"/>
                </a:solidFill>
                <a:ea typeface="Open Sans" panose="020B0606030504020204" pitchFamily="34" charset="0"/>
                <a:cs typeface="Open Sans" panose="020B0606030504020204" pitchFamily="34" charset="0"/>
              </a:rPr>
              <a:t>%</a:t>
            </a:r>
            <a:endParaRPr lang="en-US" sz="1200" b="1" dirty="0">
              <a:solidFill>
                <a:schemeClr val="accent3"/>
              </a:solidFill>
            </a:endParaRPr>
          </a:p>
        </p:txBody>
      </p:sp>
      <p:sp>
        <p:nvSpPr>
          <p:cNvPr id="21" name="Rectangle 20"/>
          <p:cNvSpPr/>
          <p:nvPr/>
        </p:nvSpPr>
        <p:spPr>
          <a:xfrm>
            <a:off x="8689054" y="5164007"/>
            <a:ext cx="518091" cy="276999"/>
          </a:xfrm>
          <a:prstGeom prst="rect">
            <a:avLst/>
          </a:prstGeom>
        </p:spPr>
        <p:txBody>
          <a:bodyPr wrap="none">
            <a:spAutoFit/>
          </a:bodyPr>
          <a:lstStyle/>
          <a:p>
            <a:r>
              <a:rPr lang="id-ID" sz="1200" b="1" dirty="0">
                <a:solidFill>
                  <a:schemeClr val="accent3"/>
                </a:solidFill>
                <a:ea typeface="Open Sans" panose="020B0606030504020204" pitchFamily="34" charset="0"/>
                <a:cs typeface="Open Sans" panose="020B0606030504020204" pitchFamily="34" charset="0"/>
              </a:rPr>
              <a:t>79</a:t>
            </a:r>
            <a:r>
              <a:rPr lang="id-ID" sz="1200" b="1" dirty="0" smtClean="0">
                <a:solidFill>
                  <a:schemeClr val="accent3"/>
                </a:solidFill>
                <a:ea typeface="Open Sans" panose="020B0606030504020204" pitchFamily="34" charset="0"/>
                <a:cs typeface="Open Sans" panose="020B0606030504020204" pitchFamily="34" charset="0"/>
              </a:rPr>
              <a:t>%</a:t>
            </a:r>
            <a:endParaRPr lang="en-US" sz="1200" b="1" dirty="0">
              <a:solidFill>
                <a:schemeClr val="accent3"/>
              </a:solidFill>
            </a:endParaRPr>
          </a:p>
        </p:txBody>
      </p:sp>
      <p:sp>
        <p:nvSpPr>
          <p:cNvPr id="22" name="Rectangle 21"/>
          <p:cNvSpPr/>
          <p:nvPr/>
        </p:nvSpPr>
        <p:spPr>
          <a:xfrm>
            <a:off x="9332455" y="5610757"/>
            <a:ext cx="518091" cy="461665"/>
          </a:xfrm>
          <a:prstGeom prst="rect">
            <a:avLst/>
          </a:prstGeom>
        </p:spPr>
        <p:txBody>
          <a:bodyPr wrap="none">
            <a:spAutoFit/>
          </a:bodyPr>
          <a:lstStyle/>
          <a:p>
            <a:r>
              <a:rPr lang="id-ID" sz="1200" b="1" dirty="0">
                <a:solidFill>
                  <a:schemeClr val="accent3"/>
                </a:solidFill>
                <a:ea typeface="Open Sans" panose="020B0606030504020204" pitchFamily="34" charset="0"/>
                <a:cs typeface="Open Sans" panose="020B0606030504020204" pitchFamily="34" charset="0"/>
              </a:rPr>
              <a:t>79%</a:t>
            </a:r>
            <a:endParaRPr lang="en-US" sz="1200" b="1" dirty="0">
              <a:solidFill>
                <a:schemeClr val="accent3"/>
              </a:solidFill>
            </a:endParaRPr>
          </a:p>
          <a:p>
            <a:endParaRPr lang="en-US" sz="1200" b="1" dirty="0">
              <a:solidFill>
                <a:schemeClr val="accent3"/>
              </a:solidFill>
            </a:endParaRPr>
          </a:p>
        </p:txBody>
      </p:sp>
    </p:spTree>
    <p:extLst>
      <p:ext uri="{BB962C8B-B14F-4D97-AF65-F5344CB8AC3E}">
        <p14:creationId xmlns:p14="http://schemas.microsoft.com/office/powerpoint/2010/main" val="30690630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000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75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75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0" name="Group 259"/>
          <p:cNvGrpSpPr/>
          <p:nvPr/>
        </p:nvGrpSpPr>
        <p:grpSpPr>
          <a:xfrm>
            <a:off x="1424035" y="1472686"/>
            <a:ext cx="4823404" cy="3460142"/>
            <a:chOff x="5775326" y="239713"/>
            <a:chExt cx="3903662" cy="2800351"/>
          </a:xfrm>
        </p:grpSpPr>
        <p:grpSp>
          <p:nvGrpSpPr>
            <p:cNvPr id="261" name="Group 260"/>
            <p:cNvGrpSpPr/>
            <p:nvPr/>
          </p:nvGrpSpPr>
          <p:grpSpPr>
            <a:xfrm>
              <a:off x="5775326" y="239713"/>
              <a:ext cx="3903662" cy="2800351"/>
              <a:chOff x="5775326" y="239713"/>
              <a:chExt cx="3903662" cy="2800351"/>
            </a:xfrm>
          </p:grpSpPr>
          <p:sp>
            <p:nvSpPr>
              <p:cNvPr id="560" name="Freeform 38"/>
              <p:cNvSpPr>
                <a:spLocks/>
              </p:cNvSpPr>
              <p:nvPr/>
            </p:nvSpPr>
            <p:spPr bwMode="auto">
              <a:xfrm>
                <a:off x="7905751" y="304801"/>
                <a:ext cx="166688" cy="174625"/>
              </a:xfrm>
              <a:custGeom>
                <a:avLst/>
                <a:gdLst>
                  <a:gd name="T0" fmla="*/ 93 w 123"/>
                  <a:gd name="T1" fmla="*/ 126 h 128"/>
                  <a:gd name="T2" fmla="*/ 85 w 123"/>
                  <a:gd name="T3" fmla="*/ 126 h 128"/>
                  <a:gd name="T4" fmla="*/ 83 w 123"/>
                  <a:gd name="T5" fmla="*/ 124 h 128"/>
                  <a:gd name="T6" fmla="*/ 74 w 123"/>
                  <a:gd name="T7" fmla="*/ 119 h 128"/>
                  <a:gd name="T8" fmla="*/ 29 w 123"/>
                  <a:gd name="T9" fmla="*/ 119 h 128"/>
                  <a:gd name="T10" fmla="*/ 22 w 123"/>
                  <a:gd name="T11" fmla="*/ 114 h 128"/>
                  <a:gd name="T12" fmla="*/ 3 w 123"/>
                  <a:gd name="T13" fmla="*/ 62 h 128"/>
                  <a:gd name="T14" fmla="*/ 12 w 123"/>
                  <a:gd name="T15" fmla="*/ 49 h 128"/>
                  <a:gd name="T16" fmla="*/ 49 w 123"/>
                  <a:gd name="T17" fmla="*/ 49 h 128"/>
                  <a:gd name="T18" fmla="*/ 48 w 123"/>
                  <a:gd name="T19" fmla="*/ 37 h 128"/>
                  <a:gd name="T20" fmla="*/ 40 w 123"/>
                  <a:gd name="T21" fmla="*/ 18 h 128"/>
                  <a:gd name="T22" fmla="*/ 44 w 123"/>
                  <a:gd name="T23" fmla="*/ 8 h 128"/>
                  <a:gd name="T24" fmla="*/ 58 w 123"/>
                  <a:gd name="T25" fmla="*/ 9 h 128"/>
                  <a:gd name="T26" fmla="*/ 68 w 123"/>
                  <a:gd name="T27" fmla="*/ 33 h 128"/>
                  <a:gd name="T28" fmla="*/ 93 w 123"/>
                  <a:gd name="T29" fmla="*/ 61 h 128"/>
                  <a:gd name="T30" fmla="*/ 97 w 123"/>
                  <a:gd name="T31" fmla="*/ 66 h 128"/>
                  <a:gd name="T32" fmla="*/ 121 w 123"/>
                  <a:gd name="T33" fmla="*/ 90 h 128"/>
                  <a:gd name="T34" fmla="*/ 121 w 123"/>
                  <a:gd name="T35" fmla="*/ 98 h 128"/>
                  <a:gd name="T36" fmla="*/ 93 w 123"/>
                  <a:gd name="T37" fmla="*/ 12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3" h="128">
                    <a:moveTo>
                      <a:pt x="93" y="126"/>
                    </a:moveTo>
                    <a:cubicBezTo>
                      <a:pt x="91" y="128"/>
                      <a:pt x="88" y="128"/>
                      <a:pt x="85" y="126"/>
                    </a:cubicBezTo>
                    <a:cubicBezTo>
                      <a:pt x="83" y="124"/>
                      <a:pt x="83" y="124"/>
                      <a:pt x="83" y="124"/>
                    </a:cubicBezTo>
                    <a:cubicBezTo>
                      <a:pt x="81" y="121"/>
                      <a:pt x="77" y="119"/>
                      <a:pt x="74" y="119"/>
                    </a:cubicBezTo>
                    <a:cubicBezTo>
                      <a:pt x="29" y="119"/>
                      <a:pt x="29" y="119"/>
                      <a:pt x="29" y="119"/>
                    </a:cubicBezTo>
                    <a:cubicBezTo>
                      <a:pt x="26" y="119"/>
                      <a:pt x="23" y="117"/>
                      <a:pt x="22" y="114"/>
                    </a:cubicBezTo>
                    <a:cubicBezTo>
                      <a:pt x="3" y="62"/>
                      <a:pt x="3" y="62"/>
                      <a:pt x="3" y="62"/>
                    </a:cubicBezTo>
                    <a:cubicBezTo>
                      <a:pt x="0" y="55"/>
                      <a:pt x="4" y="49"/>
                      <a:pt x="12" y="49"/>
                    </a:cubicBezTo>
                    <a:cubicBezTo>
                      <a:pt x="49" y="49"/>
                      <a:pt x="49" y="49"/>
                      <a:pt x="49" y="49"/>
                    </a:cubicBezTo>
                    <a:cubicBezTo>
                      <a:pt x="50" y="44"/>
                      <a:pt x="49" y="40"/>
                      <a:pt x="48" y="37"/>
                    </a:cubicBezTo>
                    <a:cubicBezTo>
                      <a:pt x="45" y="34"/>
                      <a:pt x="39" y="28"/>
                      <a:pt x="40" y="18"/>
                    </a:cubicBezTo>
                    <a:cubicBezTo>
                      <a:pt x="41" y="15"/>
                      <a:pt x="43" y="10"/>
                      <a:pt x="44" y="8"/>
                    </a:cubicBezTo>
                    <a:cubicBezTo>
                      <a:pt x="50" y="0"/>
                      <a:pt x="58" y="2"/>
                      <a:pt x="58" y="9"/>
                    </a:cubicBezTo>
                    <a:cubicBezTo>
                      <a:pt x="58" y="16"/>
                      <a:pt x="54" y="24"/>
                      <a:pt x="68" y="33"/>
                    </a:cubicBezTo>
                    <a:cubicBezTo>
                      <a:pt x="83" y="43"/>
                      <a:pt x="93" y="61"/>
                      <a:pt x="93" y="61"/>
                    </a:cubicBezTo>
                    <a:cubicBezTo>
                      <a:pt x="93" y="61"/>
                      <a:pt x="94" y="63"/>
                      <a:pt x="97" y="66"/>
                    </a:cubicBezTo>
                    <a:cubicBezTo>
                      <a:pt x="121" y="90"/>
                      <a:pt x="121" y="90"/>
                      <a:pt x="121" y="90"/>
                    </a:cubicBezTo>
                    <a:cubicBezTo>
                      <a:pt x="123" y="92"/>
                      <a:pt x="123" y="96"/>
                      <a:pt x="121" y="98"/>
                    </a:cubicBezTo>
                    <a:lnTo>
                      <a:pt x="93" y="126"/>
                    </a:ln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1" name="Freeform 39"/>
              <p:cNvSpPr>
                <a:spLocks/>
              </p:cNvSpPr>
              <p:nvPr/>
            </p:nvSpPr>
            <p:spPr bwMode="auto">
              <a:xfrm>
                <a:off x="8032751" y="439738"/>
                <a:ext cx="55563" cy="55563"/>
              </a:xfrm>
              <a:custGeom>
                <a:avLst/>
                <a:gdLst>
                  <a:gd name="T0" fmla="*/ 28 w 35"/>
                  <a:gd name="T1" fmla="*/ 0 h 35"/>
                  <a:gd name="T2" fmla="*/ 0 w 35"/>
                  <a:gd name="T3" fmla="*/ 28 h 35"/>
                  <a:gd name="T4" fmla="*/ 7 w 35"/>
                  <a:gd name="T5" fmla="*/ 35 h 35"/>
                  <a:gd name="T6" fmla="*/ 35 w 35"/>
                  <a:gd name="T7" fmla="*/ 7 h 35"/>
                  <a:gd name="T8" fmla="*/ 28 w 35"/>
                  <a:gd name="T9" fmla="*/ 0 h 35"/>
                </a:gdLst>
                <a:ahLst/>
                <a:cxnLst>
                  <a:cxn ang="0">
                    <a:pos x="T0" y="T1"/>
                  </a:cxn>
                  <a:cxn ang="0">
                    <a:pos x="T2" y="T3"/>
                  </a:cxn>
                  <a:cxn ang="0">
                    <a:pos x="T4" y="T5"/>
                  </a:cxn>
                  <a:cxn ang="0">
                    <a:pos x="T6" y="T7"/>
                  </a:cxn>
                  <a:cxn ang="0">
                    <a:pos x="T8" y="T9"/>
                  </a:cxn>
                </a:cxnLst>
                <a:rect l="0" t="0" r="r" b="b"/>
                <a:pathLst>
                  <a:path w="35" h="35">
                    <a:moveTo>
                      <a:pt x="28" y="0"/>
                    </a:moveTo>
                    <a:lnTo>
                      <a:pt x="0" y="28"/>
                    </a:lnTo>
                    <a:lnTo>
                      <a:pt x="7" y="35"/>
                    </a:lnTo>
                    <a:lnTo>
                      <a:pt x="35" y="7"/>
                    </a:lnTo>
                    <a:lnTo>
                      <a:pt x="28" y="0"/>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2" name="Freeform 40"/>
              <p:cNvSpPr>
                <a:spLocks noEditPoints="1"/>
              </p:cNvSpPr>
              <p:nvPr/>
            </p:nvSpPr>
            <p:spPr bwMode="auto">
              <a:xfrm>
                <a:off x="6440488" y="1554163"/>
                <a:ext cx="177800" cy="176213"/>
              </a:xfrm>
              <a:custGeom>
                <a:avLst/>
                <a:gdLst>
                  <a:gd name="T0" fmla="*/ 65 w 130"/>
                  <a:gd name="T1" fmla="*/ 9 h 129"/>
                  <a:gd name="T2" fmla="*/ 71 w 130"/>
                  <a:gd name="T3" fmla="*/ 9 h 129"/>
                  <a:gd name="T4" fmla="*/ 74 w 130"/>
                  <a:gd name="T5" fmla="*/ 0 h 129"/>
                  <a:gd name="T6" fmla="*/ 94 w 130"/>
                  <a:gd name="T7" fmla="*/ 6 h 129"/>
                  <a:gd name="T8" fmla="*/ 91 w 130"/>
                  <a:gd name="T9" fmla="*/ 15 h 129"/>
                  <a:gd name="T10" fmla="*/ 109 w 130"/>
                  <a:gd name="T11" fmla="*/ 30 h 129"/>
                  <a:gd name="T12" fmla="*/ 117 w 130"/>
                  <a:gd name="T13" fmla="*/ 25 h 129"/>
                  <a:gd name="T14" fmla="*/ 127 w 130"/>
                  <a:gd name="T15" fmla="*/ 43 h 129"/>
                  <a:gd name="T16" fmla="*/ 118 w 130"/>
                  <a:gd name="T17" fmla="*/ 48 h 129"/>
                  <a:gd name="T18" fmla="*/ 121 w 130"/>
                  <a:gd name="T19" fmla="*/ 71 h 129"/>
                  <a:gd name="T20" fmla="*/ 130 w 130"/>
                  <a:gd name="T21" fmla="*/ 74 h 129"/>
                  <a:gd name="T22" fmla="*/ 124 w 130"/>
                  <a:gd name="T23" fmla="*/ 93 h 129"/>
                  <a:gd name="T24" fmla="*/ 115 w 130"/>
                  <a:gd name="T25" fmla="*/ 90 h 129"/>
                  <a:gd name="T26" fmla="*/ 100 w 130"/>
                  <a:gd name="T27" fmla="*/ 108 h 129"/>
                  <a:gd name="T28" fmla="*/ 105 w 130"/>
                  <a:gd name="T29" fmla="*/ 117 h 129"/>
                  <a:gd name="T30" fmla="*/ 87 w 130"/>
                  <a:gd name="T31" fmla="*/ 126 h 129"/>
                  <a:gd name="T32" fmla="*/ 82 w 130"/>
                  <a:gd name="T33" fmla="*/ 118 h 129"/>
                  <a:gd name="T34" fmla="*/ 65 w 130"/>
                  <a:gd name="T35" fmla="*/ 120 h 129"/>
                  <a:gd name="T36" fmla="*/ 65 w 130"/>
                  <a:gd name="T37" fmla="*/ 106 h 129"/>
                  <a:gd name="T38" fmla="*/ 105 w 130"/>
                  <a:gd name="T39" fmla="*/ 77 h 129"/>
                  <a:gd name="T40" fmla="*/ 77 w 130"/>
                  <a:gd name="T41" fmla="*/ 25 h 129"/>
                  <a:gd name="T42" fmla="*/ 65 w 130"/>
                  <a:gd name="T43" fmla="*/ 23 h 129"/>
                  <a:gd name="T44" fmla="*/ 65 w 130"/>
                  <a:gd name="T45" fmla="*/ 9 h 129"/>
                  <a:gd name="T46" fmla="*/ 30 w 130"/>
                  <a:gd name="T47" fmla="*/ 21 h 129"/>
                  <a:gd name="T48" fmla="*/ 26 w 130"/>
                  <a:gd name="T49" fmla="*/ 12 h 129"/>
                  <a:gd name="T50" fmla="*/ 44 w 130"/>
                  <a:gd name="T51" fmla="*/ 3 h 129"/>
                  <a:gd name="T52" fmla="*/ 48 w 130"/>
                  <a:gd name="T53" fmla="*/ 11 h 129"/>
                  <a:gd name="T54" fmla="*/ 65 w 130"/>
                  <a:gd name="T55" fmla="*/ 9 h 129"/>
                  <a:gd name="T56" fmla="*/ 65 w 130"/>
                  <a:gd name="T57" fmla="*/ 23 h 129"/>
                  <a:gd name="T58" fmla="*/ 26 w 130"/>
                  <a:gd name="T59" fmla="*/ 53 h 129"/>
                  <a:gd name="T60" fmla="*/ 53 w 130"/>
                  <a:gd name="T61" fmla="*/ 104 h 129"/>
                  <a:gd name="T62" fmla="*/ 53 w 130"/>
                  <a:gd name="T63" fmla="*/ 104 h 129"/>
                  <a:gd name="T64" fmla="*/ 65 w 130"/>
                  <a:gd name="T65" fmla="*/ 106 h 129"/>
                  <a:gd name="T66" fmla="*/ 65 w 130"/>
                  <a:gd name="T67" fmla="*/ 120 h 129"/>
                  <a:gd name="T68" fmla="*/ 59 w 130"/>
                  <a:gd name="T69" fmla="*/ 120 h 129"/>
                  <a:gd name="T70" fmla="*/ 56 w 130"/>
                  <a:gd name="T71" fmla="*/ 129 h 129"/>
                  <a:gd name="T72" fmla="*/ 37 w 130"/>
                  <a:gd name="T73" fmla="*/ 123 h 129"/>
                  <a:gd name="T74" fmla="*/ 39 w 130"/>
                  <a:gd name="T75" fmla="*/ 114 h 129"/>
                  <a:gd name="T76" fmla="*/ 21 w 130"/>
                  <a:gd name="T77" fmla="*/ 99 h 129"/>
                  <a:gd name="T78" fmla="*/ 13 w 130"/>
                  <a:gd name="T79" fmla="*/ 104 h 129"/>
                  <a:gd name="T80" fmla="*/ 3 w 130"/>
                  <a:gd name="T81" fmla="*/ 86 h 129"/>
                  <a:gd name="T82" fmla="*/ 12 w 130"/>
                  <a:gd name="T83" fmla="*/ 82 h 129"/>
                  <a:gd name="T84" fmla="*/ 10 w 130"/>
                  <a:gd name="T85" fmla="*/ 58 h 129"/>
                  <a:gd name="T86" fmla="*/ 0 w 130"/>
                  <a:gd name="T87" fmla="*/ 56 h 129"/>
                  <a:gd name="T88" fmla="*/ 6 w 130"/>
                  <a:gd name="T89" fmla="*/ 36 h 129"/>
                  <a:gd name="T90" fmla="*/ 16 w 130"/>
                  <a:gd name="T91" fmla="*/ 39 h 129"/>
                  <a:gd name="T92" fmla="*/ 30 w 130"/>
                  <a:gd name="T93" fmla="*/ 2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0" h="129">
                    <a:moveTo>
                      <a:pt x="65" y="9"/>
                    </a:moveTo>
                    <a:cubicBezTo>
                      <a:pt x="67" y="9"/>
                      <a:pt x="69" y="9"/>
                      <a:pt x="71" y="9"/>
                    </a:cubicBezTo>
                    <a:cubicBezTo>
                      <a:pt x="74" y="0"/>
                      <a:pt x="74" y="0"/>
                      <a:pt x="74" y="0"/>
                    </a:cubicBezTo>
                    <a:cubicBezTo>
                      <a:pt x="94" y="6"/>
                      <a:pt x="94" y="6"/>
                      <a:pt x="94" y="6"/>
                    </a:cubicBezTo>
                    <a:cubicBezTo>
                      <a:pt x="91" y="15"/>
                      <a:pt x="91" y="15"/>
                      <a:pt x="91" y="15"/>
                    </a:cubicBezTo>
                    <a:cubicBezTo>
                      <a:pt x="98" y="19"/>
                      <a:pt x="104" y="24"/>
                      <a:pt x="109" y="30"/>
                    </a:cubicBezTo>
                    <a:cubicBezTo>
                      <a:pt x="117" y="25"/>
                      <a:pt x="117" y="25"/>
                      <a:pt x="117" y="25"/>
                    </a:cubicBezTo>
                    <a:cubicBezTo>
                      <a:pt x="127" y="43"/>
                      <a:pt x="127" y="43"/>
                      <a:pt x="127" y="43"/>
                    </a:cubicBezTo>
                    <a:cubicBezTo>
                      <a:pt x="118" y="48"/>
                      <a:pt x="118" y="48"/>
                      <a:pt x="118" y="48"/>
                    </a:cubicBezTo>
                    <a:cubicBezTo>
                      <a:pt x="121" y="55"/>
                      <a:pt x="122" y="63"/>
                      <a:pt x="121" y="71"/>
                    </a:cubicBezTo>
                    <a:cubicBezTo>
                      <a:pt x="130" y="74"/>
                      <a:pt x="130" y="74"/>
                      <a:pt x="130" y="74"/>
                    </a:cubicBezTo>
                    <a:cubicBezTo>
                      <a:pt x="124" y="93"/>
                      <a:pt x="124" y="93"/>
                      <a:pt x="124" y="93"/>
                    </a:cubicBezTo>
                    <a:cubicBezTo>
                      <a:pt x="115" y="90"/>
                      <a:pt x="115" y="90"/>
                      <a:pt x="115" y="90"/>
                    </a:cubicBezTo>
                    <a:cubicBezTo>
                      <a:pt x="111" y="97"/>
                      <a:pt x="106" y="104"/>
                      <a:pt x="100" y="108"/>
                    </a:cubicBezTo>
                    <a:cubicBezTo>
                      <a:pt x="105" y="117"/>
                      <a:pt x="105" y="117"/>
                      <a:pt x="105" y="117"/>
                    </a:cubicBezTo>
                    <a:cubicBezTo>
                      <a:pt x="87" y="126"/>
                      <a:pt x="87" y="126"/>
                      <a:pt x="87" y="126"/>
                    </a:cubicBezTo>
                    <a:cubicBezTo>
                      <a:pt x="82" y="118"/>
                      <a:pt x="82" y="118"/>
                      <a:pt x="82" y="118"/>
                    </a:cubicBezTo>
                    <a:cubicBezTo>
                      <a:pt x="77" y="120"/>
                      <a:pt x="71" y="121"/>
                      <a:pt x="65" y="120"/>
                    </a:cubicBezTo>
                    <a:cubicBezTo>
                      <a:pt x="65" y="106"/>
                      <a:pt x="65" y="106"/>
                      <a:pt x="65" y="106"/>
                    </a:cubicBezTo>
                    <a:cubicBezTo>
                      <a:pt x="83" y="106"/>
                      <a:pt x="99" y="94"/>
                      <a:pt x="105" y="77"/>
                    </a:cubicBezTo>
                    <a:cubicBezTo>
                      <a:pt x="111" y="55"/>
                      <a:pt x="99" y="32"/>
                      <a:pt x="77" y="25"/>
                    </a:cubicBezTo>
                    <a:cubicBezTo>
                      <a:pt x="73" y="24"/>
                      <a:pt x="69" y="23"/>
                      <a:pt x="65" y="23"/>
                    </a:cubicBezTo>
                    <a:lnTo>
                      <a:pt x="65" y="9"/>
                    </a:lnTo>
                    <a:close/>
                    <a:moveTo>
                      <a:pt x="30" y="21"/>
                    </a:moveTo>
                    <a:cubicBezTo>
                      <a:pt x="26" y="12"/>
                      <a:pt x="26" y="12"/>
                      <a:pt x="26" y="12"/>
                    </a:cubicBezTo>
                    <a:cubicBezTo>
                      <a:pt x="44" y="3"/>
                      <a:pt x="44" y="3"/>
                      <a:pt x="44" y="3"/>
                    </a:cubicBezTo>
                    <a:cubicBezTo>
                      <a:pt x="48" y="11"/>
                      <a:pt x="48" y="11"/>
                      <a:pt x="48" y="11"/>
                    </a:cubicBezTo>
                    <a:cubicBezTo>
                      <a:pt x="54" y="10"/>
                      <a:pt x="59" y="9"/>
                      <a:pt x="65" y="9"/>
                    </a:cubicBezTo>
                    <a:cubicBezTo>
                      <a:pt x="65" y="23"/>
                      <a:pt x="65" y="23"/>
                      <a:pt x="65" y="23"/>
                    </a:cubicBezTo>
                    <a:cubicBezTo>
                      <a:pt x="47" y="23"/>
                      <a:pt x="31" y="35"/>
                      <a:pt x="26" y="53"/>
                    </a:cubicBezTo>
                    <a:cubicBezTo>
                      <a:pt x="19" y="74"/>
                      <a:pt x="31" y="97"/>
                      <a:pt x="53" y="104"/>
                    </a:cubicBezTo>
                    <a:cubicBezTo>
                      <a:pt x="53" y="104"/>
                      <a:pt x="53" y="104"/>
                      <a:pt x="53" y="104"/>
                    </a:cubicBezTo>
                    <a:cubicBezTo>
                      <a:pt x="57" y="105"/>
                      <a:pt x="61" y="106"/>
                      <a:pt x="65" y="106"/>
                    </a:cubicBezTo>
                    <a:cubicBezTo>
                      <a:pt x="65" y="120"/>
                      <a:pt x="65" y="120"/>
                      <a:pt x="65" y="120"/>
                    </a:cubicBezTo>
                    <a:cubicBezTo>
                      <a:pt x="63" y="120"/>
                      <a:pt x="61" y="120"/>
                      <a:pt x="59" y="120"/>
                    </a:cubicBezTo>
                    <a:cubicBezTo>
                      <a:pt x="56" y="129"/>
                      <a:pt x="56" y="129"/>
                      <a:pt x="56" y="129"/>
                    </a:cubicBezTo>
                    <a:cubicBezTo>
                      <a:pt x="37" y="123"/>
                      <a:pt x="37" y="123"/>
                      <a:pt x="37" y="123"/>
                    </a:cubicBezTo>
                    <a:cubicBezTo>
                      <a:pt x="39" y="114"/>
                      <a:pt x="39" y="114"/>
                      <a:pt x="39" y="114"/>
                    </a:cubicBezTo>
                    <a:cubicBezTo>
                      <a:pt x="32" y="111"/>
                      <a:pt x="26" y="105"/>
                      <a:pt x="21" y="99"/>
                    </a:cubicBezTo>
                    <a:cubicBezTo>
                      <a:pt x="13" y="104"/>
                      <a:pt x="13" y="104"/>
                      <a:pt x="13" y="104"/>
                    </a:cubicBezTo>
                    <a:cubicBezTo>
                      <a:pt x="3" y="86"/>
                      <a:pt x="3" y="86"/>
                      <a:pt x="3" y="86"/>
                    </a:cubicBezTo>
                    <a:cubicBezTo>
                      <a:pt x="12" y="82"/>
                      <a:pt x="12" y="82"/>
                      <a:pt x="12" y="82"/>
                    </a:cubicBezTo>
                    <a:cubicBezTo>
                      <a:pt x="10" y="74"/>
                      <a:pt x="9" y="66"/>
                      <a:pt x="10" y="58"/>
                    </a:cubicBezTo>
                    <a:cubicBezTo>
                      <a:pt x="0" y="56"/>
                      <a:pt x="0" y="56"/>
                      <a:pt x="0" y="56"/>
                    </a:cubicBezTo>
                    <a:cubicBezTo>
                      <a:pt x="6" y="36"/>
                      <a:pt x="6" y="36"/>
                      <a:pt x="6" y="36"/>
                    </a:cubicBezTo>
                    <a:cubicBezTo>
                      <a:pt x="16" y="39"/>
                      <a:pt x="16" y="39"/>
                      <a:pt x="16" y="39"/>
                    </a:cubicBezTo>
                    <a:cubicBezTo>
                      <a:pt x="19" y="32"/>
                      <a:pt x="24" y="26"/>
                      <a:pt x="30" y="21"/>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3" name="Freeform 41"/>
              <p:cNvSpPr>
                <a:spLocks noEditPoints="1"/>
              </p:cNvSpPr>
              <p:nvPr/>
            </p:nvSpPr>
            <p:spPr bwMode="auto">
              <a:xfrm>
                <a:off x="6540501" y="1716088"/>
                <a:ext cx="119063" cy="120650"/>
              </a:xfrm>
              <a:custGeom>
                <a:avLst/>
                <a:gdLst>
                  <a:gd name="T0" fmla="*/ 78 w 88"/>
                  <a:gd name="T1" fmla="*/ 62 h 89"/>
                  <a:gd name="T2" fmla="*/ 83 w 88"/>
                  <a:gd name="T3" fmla="*/ 66 h 89"/>
                  <a:gd name="T4" fmla="*/ 72 w 88"/>
                  <a:gd name="T5" fmla="*/ 79 h 89"/>
                  <a:gd name="T6" fmla="*/ 67 w 88"/>
                  <a:gd name="T7" fmla="*/ 75 h 89"/>
                  <a:gd name="T8" fmla="*/ 55 w 88"/>
                  <a:gd name="T9" fmla="*/ 81 h 89"/>
                  <a:gd name="T10" fmla="*/ 56 w 88"/>
                  <a:gd name="T11" fmla="*/ 87 h 89"/>
                  <a:gd name="T12" fmla="*/ 44 w 88"/>
                  <a:gd name="T13" fmla="*/ 88 h 89"/>
                  <a:gd name="T14" fmla="*/ 44 w 88"/>
                  <a:gd name="T15" fmla="*/ 70 h 89"/>
                  <a:gd name="T16" fmla="*/ 64 w 88"/>
                  <a:gd name="T17" fmla="*/ 61 h 89"/>
                  <a:gd name="T18" fmla="*/ 60 w 88"/>
                  <a:gd name="T19" fmla="*/ 25 h 89"/>
                  <a:gd name="T20" fmla="*/ 60 w 88"/>
                  <a:gd name="T21" fmla="*/ 25 h 89"/>
                  <a:gd name="T22" fmla="*/ 51 w 88"/>
                  <a:gd name="T23" fmla="*/ 20 h 89"/>
                  <a:gd name="T24" fmla="*/ 44 w 88"/>
                  <a:gd name="T25" fmla="*/ 19 h 89"/>
                  <a:gd name="T26" fmla="*/ 44 w 88"/>
                  <a:gd name="T27" fmla="*/ 0 h 89"/>
                  <a:gd name="T28" fmla="*/ 48 w 88"/>
                  <a:gd name="T29" fmla="*/ 0 h 89"/>
                  <a:gd name="T30" fmla="*/ 49 w 88"/>
                  <a:gd name="T31" fmla="*/ 7 h 89"/>
                  <a:gd name="T32" fmla="*/ 62 w 88"/>
                  <a:gd name="T33" fmla="*/ 11 h 89"/>
                  <a:gd name="T34" fmla="*/ 66 w 88"/>
                  <a:gd name="T35" fmla="*/ 6 h 89"/>
                  <a:gd name="T36" fmla="*/ 78 w 88"/>
                  <a:gd name="T37" fmla="*/ 16 h 89"/>
                  <a:gd name="T38" fmla="*/ 74 w 88"/>
                  <a:gd name="T39" fmla="*/ 21 h 89"/>
                  <a:gd name="T40" fmla="*/ 80 w 88"/>
                  <a:gd name="T41" fmla="*/ 33 h 89"/>
                  <a:gd name="T42" fmla="*/ 87 w 88"/>
                  <a:gd name="T43" fmla="*/ 32 h 89"/>
                  <a:gd name="T44" fmla="*/ 88 w 88"/>
                  <a:gd name="T45" fmla="*/ 49 h 89"/>
                  <a:gd name="T46" fmla="*/ 82 w 88"/>
                  <a:gd name="T47" fmla="*/ 49 h 89"/>
                  <a:gd name="T48" fmla="*/ 78 w 88"/>
                  <a:gd name="T49" fmla="*/ 62 h 89"/>
                  <a:gd name="T50" fmla="*/ 44 w 88"/>
                  <a:gd name="T51" fmla="*/ 88 h 89"/>
                  <a:gd name="T52" fmla="*/ 40 w 88"/>
                  <a:gd name="T53" fmla="*/ 89 h 89"/>
                  <a:gd name="T54" fmla="*/ 39 w 88"/>
                  <a:gd name="T55" fmla="*/ 82 h 89"/>
                  <a:gd name="T56" fmla="*/ 26 w 88"/>
                  <a:gd name="T57" fmla="*/ 78 h 89"/>
                  <a:gd name="T58" fmla="*/ 22 w 88"/>
                  <a:gd name="T59" fmla="*/ 83 h 89"/>
                  <a:gd name="T60" fmla="*/ 10 w 88"/>
                  <a:gd name="T61" fmla="*/ 73 h 89"/>
                  <a:gd name="T62" fmla="*/ 14 w 88"/>
                  <a:gd name="T63" fmla="*/ 68 h 89"/>
                  <a:gd name="T64" fmla="*/ 8 w 88"/>
                  <a:gd name="T65" fmla="*/ 56 h 89"/>
                  <a:gd name="T66" fmla="*/ 1 w 88"/>
                  <a:gd name="T67" fmla="*/ 56 h 89"/>
                  <a:gd name="T68" fmla="*/ 0 w 88"/>
                  <a:gd name="T69" fmla="*/ 40 h 89"/>
                  <a:gd name="T70" fmla="*/ 6 w 88"/>
                  <a:gd name="T71" fmla="*/ 39 h 89"/>
                  <a:gd name="T72" fmla="*/ 10 w 88"/>
                  <a:gd name="T73" fmla="*/ 27 h 89"/>
                  <a:gd name="T74" fmla="*/ 5 w 88"/>
                  <a:gd name="T75" fmla="*/ 22 h 89"/>
                  <a:gd name="T76" fmla="*/ 16 w 88"/>
                  <a:gd name="T77" fmla="*/ 10 h 89"/>
                  <a:gd name="T78" fmla="*/ 21 w 88"/>
                  <a:gd name="T79" fmla="*/ 14 h 89"/>
                  <a:gd name="T80" fmla="*/ 33 w 88"/>
                  <a:gd name="T81" fmla="*/ 8 h 89"/>
                  <a:gd name="T82" fmla="*/ 32 w 88"/>
                  <a:gd name="T83" fmla="*/ 1 h 89"/>
                  <a:gd name="T84" fmla="*/ 44 w 88"/>
                  <a:gd name="T85" fmla="*/ 0 h 89"/>
                  <a:gd name="T86" fmla="*/ 44 w 88"/>
                  <a:gd name="T87" fmla="*/ 19 h 89"/>
                  <a:gd name="T88" fmla="*/ 24 w 88"/>
                  <a:gd name="T89" fmla="*/ 28 h 89"/>
                  <a:gd name="T90" fmla="*/ 28 w 88"/>
                  <a:gd name="T91" fmla="*/ 64 h 89"/>
                  <a:gd name="T92" fmla="*/ 37 w 88"/>
                  <a:gd name="T93" fmla="*/ 69 h 89"/>
                  <a:gd name="T94" fmla="*/ 44 w 88"/>
                  <a:gd name="T95" fmla="*/ 70 h 89"/>
                  <a:gd name="T96" fmla="*/ 44 w 88"/>
                  <a:gd name="T97" fmla="*/ 8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8" h="89">
                    <a:moveTo>
                      <a:pt x="78" y="62"/>
                    </a:moveTo>
                    <a:cubicBezTo>
                      <a:pt x="83" y="66"/>
                      <a:pt x="83" y="66"/>
                      <a:pt x="83" y="66"/>
                    </a:cubicBezTo>
                    <a:cubicBezTo>
                      <a:pt x="72" y="79"/>
                      <a:pt x="72" y="79"/>
                      <a:pt x="72" y="79"/>
                    </a:cubicBezTo>
                    <a:cubicBezTo>
                      <a:pt x="67" y="75"/>
                      <a:pt x="67" y="75"/>
                      <a:pt x="67" y="75"/>
                    </a:cubicBezTo>
                    <a:cubicBezTo>
                      <a:pt x="64" y="77"/>
                      <a:pt x="60" y="79"/>
                      <a:pt x="55" y="81"/>
                    </a:cubicBezTo>
                    <a:cubicBezTo>
                      <a:pt x="56" y="87"/>
                      <a:pt x="56" y="87"/>
                      <a:pt x="56" y="87"/>
                    </a:cubicBezTo>
                    <a:cubicBezTo>
                      <a:pt x="44" y="88"/>
                      <a:pt x="44" y="88"/>
                      <a:pt x="44" y="88"/>
                    </a:cubicBezTo>
                    <a:cubicBezTo>
                      <a:pt x="44" y="70"/>
                      <a:pt x="44" y="70"/>
                      <a:pt x="44" y="70"/>
                    </a:cubicBezTo>
                    <a:cubicBezTo>
                      <a:pt x="51" y="70"/>
                      <a:pt x="59" y="67"/>
                      <a:pt x="64" y="61"/>
                    </a:cubicBezTo>
                    <a:cubicBezTo>
                      <a:pt x="73" y="50"/>
                      <a:pt x="71" y="34"/>
                      <a:pt x="60" y="25"/>
                    </a:cubicBezTo>
                    <a:cubicBezTo>
                      <a:pt x="60" y="25"/>
                      <a:pt x="60" y="25"/>
                      <a:pt x="60" y="25"/>
                    </a:cubicBezTo>
                    <a:cubicBezTo>
                      <a:pt x="58" y="23"/>
                      <a:pt x="55" y="21"/>
                      <a:pt x="51" y="20"/>
                    </a:cubicBezTo>
                    <a:cubicBezTo>
                      <a:pt x="49" y="19"/>
                      <a:pt x="47" y="19"/>
                      <a:pt x="44" y="19"/>
                    </a:cubicBezTo>
                    <a:cubicBezTo>
                      <a:pt x="44" y="0"/>
                      <a:pt x="44" y="0"/>
                      <a:pt x="44" y="0"/>
                    </a:cubicBezTo>
                    <a:cubicBezTo>
                      <a:pt x="48" y="0"/>
                      <a:pt x="48" y="0"/>
                      <a:pt x="48" y="0"/>
                    </a:cubicBezTo>
                    <a:cubicBezTo>
                      <a:pt x="49" y="7"/>
                      <a:pt x="49" y="7"/>
                      <a:pt x="49" y="7"/>
                    </a:cubicBezTo>
                    <a:cubicBezTo>
                      <a:pt x="53" y="7"/>
                      <a:pt x="58" y="8"/>
                      <a:pt x="62" y="11"/>
                    </a:cubicBezTo>
                    <a:cubicBezTo>
                      <a:pt x="66" y="6"/>
                      <a:pt x="66" y="6"/>
                      <a:pt x="66" y="6"/>
                    </a:cubicBezTo>
                    <a:cubicBezTo>
                      <a:pt x="78" y="16"/>
                      <a:pt x="78" y="16"/>
                      <a:pt x="78" y="16"/>
                    </a:cubicBezTo>
                    <a:cubicBezTo>
                      <a:pt x="74" y="21"/>
                      <a:pt x="74" y="21"/>
                      <a:pt x="74" y="21"/>
                    </a:cubicBezTo>
                    <a:cubicBezTo>
                      <a:pt x="77" y="25"/>
                      <a:pt x="79" y="29"/>
                      <a:pt x="80" y="33"/>
                    </a:cubicBezTo>
                    <a:cubicBezTo>
                      <a:pt x="87" y="32"/>
                      <a:pt x="87" y="32"/>
                      <a:pt x="87" y="32"/>
                    </a:cubicBezTo>
                    <a:cubicBezTo>
                      <a:pt x="88" y="49"/>
                      <a:pt x="88" y="49"/>
                      <a:pt x="88" y="49"/>
                    </a:cubicBezTo>
                    <a:cubicBezTo>
                      <a:pt x="82" y="49"/>
                      <a:pt x="82" y="49"/>
                      <a:pt x="82" y="49"/>
                    </a:cubicBezTo>
                    <a:cubicBezTo>
                      <a:pt x="81" y="54"/>
                      <a:pt x="80" y="58"/>
                      <a:pt x="78" y="62"/>
                    </a:cubicBezTo>
                    <a:close/>
                    <a:moveTo>
                      <a:pt x="44" y="88"/>
                    </a:moveTo>
                    <a:cubicBezTo>
                      <a:pt x="40" y="89"/>
                      <a:pt x="40" y="89"/>
                      <a:pt x="40" y="89"/>
                    </a:cubicBezTo>
                    <a:cubicBezTo>
                      <a:pt x="39" y="82"/>
                      <a:pt x="39" y="82"/>
                      <a:pt x="39" y="82"/>
                    </a:cubicBezTo>
                    <a:cubicBezTo>
                      <a:pt x="35" y="82"/>
                      <a:pt x="30" y="80"/>
                      <a:pt x="26" y="78"/>
                    </a:cubicBezTo>
                    <a:cubicBezTo>
                      <a:pt x="22" y="83"/>
                      <a:pt x="22" y="83"/>
                      <a:pt x="22" y="83"/>
                    </a:cubicBezTo>
                    <a:cubicBezTo>
                      <a:pt x="10" y="73"/>
                      <a:pt x="10" y="73"/>
                      <a:pt x="10" y="73"/>
                    </a:cubicBezTo>
                    <a:cubicBezTo>
                      <a:pt x="14" y="68"/>
                      <a:pt x="14" y="68"/>
                      <a:pt x="14" y="68"/>
                    </a:cubicBezTo>
                    <a:cubicBezTo>
                      <a:pt x="11" y="64"/>
                      <a:pt x="9" y="60"/>
                      <a:pt x="8" y="56"/>
                    </a:cubicBezTo>
                    <a:cubicBezTo>
                      <a:pt x="1" y="56"/>
                      <a:pt x="1" y="56"/>
                      <a:pt x="1" y="56"/>
                    </a:cubicBezTo>
                    <a:cubicBezTo>
                      <a:pt x="0" y="40"/>
                      <a:pt x="0" y="40"/>
                      <a:pt x="0" y="40"/>
                    </a:cubicBezTo>
                    <a:cubicBezTo>
                      <a:pt x="6" y="39"/>
                      <a:pt x="6" y="39"/>
                      <a:pt x="6" y="39"/>
                    </a:cubicBezTo>
                    <a:cubicBezTo>
                      <a:pt x="7" y="35"/>
                      <a:pt x="8" y="31"/>
                      <a:pt x="10" y="27"/>
                    </a:cubicBezTo>
                    <a:cubicBezTo>
                      <a:pt x="5" y="22"/>
                      <a:pt x="5" y="22"/>
                      <a:pt x="5" y="22"/>
                    </a:cubicBezTo>
                    <a:cubicBezTo>
                      <a:pt x="16" y="10"/>
                      <a:pt x="16" y="10"/>
                      <a:pt x="16" y="10"/>
                    </a:cubicBezTo>
                    <a:cubicBezTo>
                      <a:pt x="21" y="14"/>
                      <a:pt x="21" y="14"/>
                      <a:pt x="21" y="14"/>
                    </a:cubicBezTo>
                    <a:cubicBezTo>
                      <a:pt x="24" y="11"/>
                      <a:pt x="28" y="9"/>
                      <a:pt x="33" y="8"/>
                    </a:cubicBezTo>
                    <a:cubicBezTo>
                      <a:pt x="32" y="1"/>
                      <a:pt x="32" y="1"/>
                      <a:pt x="32" y="1"/>
                    </a:cubicBezTo>
                    <a:cubicBezTo>
                      <a:pt x="44" y="0"/>
                      <a:pt x="44" y="0"/>
                      <a:pt x="44" y="0"/>
                    </a:cubicBezTo>
                    <a:cubicBezTo>
                      <a:pt x="44" y="19"/>
                      <a:pt x="44" y="19"/>
                      <a:pt x="44" y="19"/>
                    </a:cubicBezTo>
                    <a:cubicBezTo>
                      <a:pt x="37" y="19"/>
                      <a:pt x="29" y="22"/>
                      <a:pt x="24" y="28"/>
                    </a:cubicBezTo>
                    <a:cubicBezTo>
                      <a:pt x="15" y="39"/>
                      <a:pt x="17" y="55"/>
                      <a:pt x="28" y="64"/>
                    </a:cubicBezTo>
                    <a:cubicBezTo>
                      <a:pt x="30" y="66"/>
                      <a:pt x="33" y="68"/>
                      <a:pt x="37" y="69"/>
                    </a:cubicBezTo>
                    <a:cubicBezTo>
                      <a:pt x="39" y="70"/>
                      <a:pt x="42" y="70"/>
                      <a:pt x="44" y="70"/>
                    </a:cubicBezTo>
                    <a:lnTo>
                      <a:pt x="44" y="88"/>
                    </a:ln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4" name="Freeform 42"/>
              <p:cNvSpPr>
                <a:spLocks noEditPoints="1"/>
              </p:cNvSpPr>
              <p:nvPr/>
            </p:nvSpPr>
            <p:spPr bwMode="auto">
              <a:xfrm>
                <a:off x="7045326" y="2282826"/>
                <a:ext cx="295275" cy="30163"/>
              </a:xfrm>
              <a:custGeom>
                <a:avLst/>
                <a:gdLst>
                  <a:gd name="T0" fmla="*/ 189 w 217"/>
                  <a:gd name="T1" fmla="*/ 22 h 22"/>
                  <a:gd name="T2" fmla="*/ 196 w 217"/>
                  <a:gd name="T3" fmla="*/ 22 h 22"/>
                  <a:gd name="T4" fmla="*/ 196 w 217"/>
                  <a:gd name="T5" fmla="*/ 0 h 22"/>
                  <a:gd name="T6" fmla="*/ 189 w 217"/>
                  <a:gd name="T7" fmla="*/ 0 h 22"/>
                  <a:gd name="T8" fmla="*/ 189 w 217"/>
                  <a:gd name="T9" fmla="*/ 1 h 22"/>
                  <a:gd name="T10" fmla="*/ 199 w 217"/>
                  <a:gd name="T11" fmla="*/ 11 h 22"/>
                  <a:gd name="T12" fmla="*/ 189 w 217"/>
                  <a:gd name="T13" fmla="*/ 20 h 22"/>
                  <a:gd name="T14" fmla="*/ 189 w 217"/>
                  <a:gd name="T15" fmla="*/ 22 h 22"/>
                  <a:gd name="T16" fmla="*/ 27 w 217"/>
                  <a:gd name="T17" fmla="*/ 22 h 22"/>
                  <a:gd name="T18" fmla="*/ 189 w 217"/>
                  <a:gd name="T19" fmla="*/ 22 h 22"/>
                  <a:gd name="T20" fmla="*/ 189 w 217"/>
                  <a:gd name="T21" fmla="*/ 20 h 22"/>
                  <a:gd name="T22" fmla="*/ 180 w 217"/>
                  <a:gd name="T23" fmla="*/ 11 h 22"/>
                  <a:gd name="T24" fmla="*/ 189 w 217"/>
                  <a:gd name="T25" fmla="*/ 1 h 22"/>
                  <a:gd name="T26" fmla="*/ 189 w 217"/>
                  <a:gd name="T27" fmla="*/ 0 h 22"/>
                  <a:gd name="T28" fmla="*/ 27 w 217"/>
                  <a:gd name="T29" fmla="*/ 0 h 22"/>
                  <a:gd name="T30" fmla="*/ 27 w 217"/>
                  <a:gd name="T31" fmla="*/ 1 h 22"/>
                  <a:gd name="T32" fmla="*/ 37 w 217"/>
                  <a:gd name="T33" fmla="*/ 11 h 22"/>
                  <a:gd name="T34" fmla="*/ 27 w 217"/>
                  <a:gd name="T35" fmla="*/ 20 h 22"/>
                  <a:gd name="T36" fmla="*/ 27 w 217"/>
                  <a:gd name="T37" fmla="*/ 22 h 22"/>
                  <a:gd name="T38" fmla="*/ 21 w 217"/>
                  <a:gd name="T39" fmla="*/ 22 h 22"/>
                  <a:gd name="T40" fmla="*/ 27 w 217"/>
                  <a:gd name="T41" fmla="*/ 22 h 22"/>
                  <a:gd name="T42" fmla="*/ 27 w 217"/>
                  <a:gd name="T43" fmla="*/ 20 h 22"/>
                  <a:gd name="T44" fmla="*/ 18 w 217"/>
                  <a:gd name="T45" fmla="*/ 11 h 22"/>
                  <a:gd name="T46" fmla="*/ 27 w 217"/>
                  <a:gd name="T47" fmla="*/ 1 h 22"/>
                  <a:gd name="T48" fmla="*/ 27 w 217"/>
                  <a:gd name="T49" fmla="*/ 0 h 22"/>
                  <a:gd name="T50" fmla="*/ 21 w 217"/>
                  <a:gd name="T51" fmla="*/ 0 h 22"/>
                  <a:gd name="T52" fmla="*/ 21 w 217"/>
                  <a:gd name="T53"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7" h="22">
                    <a:moveTo>
                      <a:pt x="189" y="22"/>
                    </a:moveTo>
                    <a:cubicBezTo>
                      <a:pt x="196" y="22"/>
                      <a:pt x="196" y="22"/>
                      <a:pt x="196" y="22"/>
                    </a:cubicBezTo>
                    <a:cubicBezTo>
                      <a:pt x="216" y="22"/>
                      <a:pt x="217" y="0"/>
                      <a:pt x="196" y="0"/>
                    </a:cubicBezTo>
                    <a:cubicBezTo>
                      <a:pt x="189" y="0"/>
                      <a:pt x="189" y="0"/>
                      <a:pt x="189" y="0"/>
                    </a:cubicBezTo>
                    <a:cubicBezTo>
                      <a:pt x="189" y="1"/>
                      <a:pt x="189" y="1"/>
                      <a:pt x="189" y="1"/>
                    </a:cubicBezTo>
                    <a:cubicBezTo>
                      <a:pt x="194" y="1"/>
                      <a:pt x="199" y="6"/>
                      <a:pt x="199" y="11"/>
                    </a:cubicBezTo>
                    <a:cubicBezTo>
                      <a:pt x="199" y="16"/>
                      <a:pt x="194" y="20"/>
                      <a:pt x="189" y="20"/>
                    </a:cubicBezTo>
                    <a:lnTo>
                      <a:pt x="189" y="22"/>
                    </a:lnTo>
                    <a:close/>
                    <a:moveTo>
                      <a:pt x="27" y="22"/>
                    </a:moveTo>
                    <a:cubicBezTo>
                      <a:pt x="189" y="22"/>
                      <a:pt x="189" y="22"/>
                      <a:pt x="189" y="22"/>
                    </a:cubicBezTo>
                    <a:cubicBezTo>
                      <a:pt x="189" y="20"/>
                      <a:pt x="189" y="20"/>
                      <a:pt x="189" y="20"/>
                    </a:cubicBezTo>
                    <a:cubicBezTo>
                      <a:pt x="184" y="20"/>
                      <a:pt x="180" y="16"/>
                      <a:pt x="180" y="11"/>
                    </a:cubicBezTo>
                    <a:cubicBezTo>
                      <a:pt x="180" y="6"/>
                      <a:pt x="184" y="1"/>
                      <a:pt x="189" y="1"/>
                    </a:cubicBezTo>
                    <a:cubicBezTo>
                      <a:pt x="189" y="0"/>
                      <a:pt x="189" y="0"/>
                      <a:pt x="189" y="0"/>
                    </a:cubicBezTo>
                    <a:cubicBezTo>
                      <a:pt x="135" y="0"/>
                      <a:pt x="81" y="0"/>
                      <a:pt x="27" y="0"/>
                    </a:cubicBezTo>
                    <a:cubicBezTo>
                      <a:pt x="27" y="1"/>
                      <a:pt x="27" y="1"/>
                      <a:pt x="27" y="1"/>
                    </a:cubicBezTo>
                    <a:cubicBezTo>
                      <a:pt x="33" y="1"/>
                      <a:pt x="37" y="6"/>
                      <a:pt x="37" y="11"/>
                    </a:cubicBezTo>
                    <a:cubicBezTo>
                      <a:pt x="37" y="16"/>
                      <a:pt x="33" y="20"/>
                      <a:pt x="27" y="20"/>
                    </a:cubicBezTo>
                    <a:lnTo>
                      <a:pt x="27" y="22"/>
                    </a:lnTo>
                    <a:close/>
                    <a:moveTo>
                      <a:pt x="21" y="22"/>
                    </a:moveTo>
                    <a:cubicBezTo>
                      <a:pt x="27" y="22"/>
                      <a:pt x="27" y="22"/>
                      <a:pt x="27" y="22"/>
                    </a:cubicBezTo>
                    <a:cubicBezTo>
                      <a:pt x="27" y="20"/>
                      <a:pt x="27" y="20"/>
                      <a:pt x="27" y="20"/>
                    </a:cubicBezTo>
                    <a:cubicBezTo>
                      <a:pt x="22" y="20"/>
                      <a:pt x="18" y="16"/>
                      <a:pt x="18" y="11"/>
                    </a:cubicBezTo>
                    <a:cubicBezTo>
                      <a:pt x="18" y="6"/>
                      <a:pt x="22" y="1"/>
                      <a:pt x="27" y="1"/>
                    </a:cubicBezTo>
                    <a:cubicBezTo>
                      <a:pt x="27" y="0"/>
                      <a:pt x="27" y="0"/>
                      <a:pt x="27" y="0"/>
                    </a:cubicBezTo>
                    <a:cubicBezTo>
                      <a:pt x="21" y="0"/>
                      <a:pt x="21" y="0"/>
                      <a:pt x="21" y="0"/>
                    </a:cubicBezTo>
                    <a:cubicBezTo>
                      <a:pt x="0" y="0"/>
                      <a:pt x="1" y="22"/>
                      <a:pt x="21" y="22"/>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5" name="Oval 43"/>
              <p:cNvSpPr>
                <a:spLocks noChangeArrowheads="1"/>
              </p:cNvSpPr>
              <p:nvPr/>
            </p:nvSpPr>
            <p:spPr bwMode="auto">
              <a:xfrm>
                <a:off x="7196138" y="2179638"/>
                <a:ext cx="25400" cy="25400"/>
              </a:xfrm>
              <a:prstGeom prst="ellipse">
                <a:avLst/>
              </a:pr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6" name="Freeform 44"/>
              <p:cNvSpPr>
                <a:spLocks/>
              </p:cNvSpPr>
              <p:nvPr/>
            </p:nvSpPr>
            <p:spPr bwMode="auto">
              <a:xfrm>
                <a:off x="7210426" y="2195513"/>
                <a:ext cx="98425" cy="107950"/>
              </a:xfrm>
              <a:custGeom>
                <a:avLst/>
                <a:gdLst>
                  <a:gd name="T0" fmla="*/ 71 w 72"/>
                  <a:gd name="T1" fmla="*/ 73 h 80"/>
                  <a:gd name="T2" fmla="*/ 7 w 72"/>
                  <a:gd name="T3" fmla="*/ 2 h 80"/>
                  <a:gd name="T4" fmla="*/ 1 w 72"/>
                  <a:gd name="T5" fmla="*/ 2 h 80"/>
                  <a:gd name="T6" fmla="*/ 1 w 72"/>
                  <a:gd name="T7" fmla="*/ 2 h 80"/>
                  <a:gd name="T8" fmla="*/ 1 w 72"/>
                  <a:gd name="T9" fmla="*/ 7 h 80"/>
                  <a:gd name="T10" fmla="*/ 65 w 72"/>
                  <a:gd name="T11" fmla="*/ 79 h 80"/>
                  <a:gd name="T12" fmla="*/ 71 w 72"/>
                  <a:gd name="T13" fmla="*/ 79 h 80"/>
                  <a:gd name="T14" fmla="*/ 71 w 72"/>
                  <a:gd name="T15" fmla="*/ 79 h 80"/>
                  <a:gd name="T16" fmla="*/ 71 w 72"/>
                  <a:gd name="T17" fmla="*/ 7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80">
                    <a:moveTo>
                      <a:pt x="71" y="73"/>
                    </a:moveTo>
                    <a:cubicBezTo>
                      <a:pt x="7" y="2"/>
                      <a:pt x="7" y="2"/>
                      <a:pt x="7" y="2"/>
                    </a:cubicBezTo>
                    <a:cubicBezTo>
                      <a:pt x="6" y="0"/>
                      <a:pt x="3" y="0"/>
                      <a:pt x="1" y="2"/>
                    </a:cubicBezTo>
                    <a:cubicBezTo>
                      <a:pt x="1" y="2"/>
                      <a:pt x="1" y="2"/>
                      <a:pt x="1" y="2"/>
                    </a:cubicBezTo>
                    <a:cubicBezTo>
                      <a:pt x="0" y="3"/>
                      <a:pt x="0" y="6"/>
                      <a:pt x="1" y="7"/>
                    </a:cubicBezTo>
                    <a:cubicBezTo>
                      <a:pt x="65" y="79"/>
                      <a:pt x="65" y="79"/>
                      <a:pt x="65" y="79"/>
                    </a:cubicBezTo>
                    <a:cubicBezTo>
                      <a:pt x="66" y="80"/>
                      <a:pt x="69" y="80"/>
                      <a:pt x="71" y="79"/>
                    </a:cubicBezTo>
                    <a:cubicBezTo>
                      <a:pt x="71" y="79"/>
                      <a:pt x="71" y="79"/>
                      <a:pt x="71" y="79"/>
                    </a:cubicBezTo>
                    <a:cubicBezTo>
                      <a:pt x="72" y="77"/>
                      <a:pt x="72" y="75"/>
                      <a:pt x="71" y="73"/>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7" name="Oval 45"/>
              <p:cNvSpPr>
                <a:spLocks noChangeArrowheads="1"/>
              </p:cNvSpPr>
              <p:nvPr/>
            </p:nvSpPr>
            <p:spPr bwMode="auto">
              <a:xfrm>
                <a:off x="7162801" y="2179638"/>
                <a:ext cx="25400" cy="25400"/>
              </a:xfrm>
              <a:prstGeom prst="ellipse">
                <a:avLst/>
              </a:pr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8" name="Freeform 46"/>
              <p:cNvSpPr>
                <a:spLocks/>
              </p:cNvSpPr>
              <p:nvPr/>
            </p:nvSpPr>
            <p:spPr bwMode="auto">
              <a:xfrm>
                <a:off x="7075488" y="2187576"/>
                <a:ext cx="106363" cy="115888"/>
              </a:xfrm>
              <a:custGeom>
                <a:avLst/>
                <a:gdLst>
                  <a:gd name="T0" fmla="*/ 2 w 79"/>
                  <a:gd name="T1" fmla="*/ 79 h 86"/>
                  <a:gd name="T2" fmla="*/ 71 w 79"/>
                  <a:gd name="T3" fmla="*/ 2 h 86"/>
                  <a:gd name="T4" fmla="*/ 77 w 79"/>
                  <a:gd name="T5" fmla="*/ 1 h 86"/>
                  <a:gd name="T6" fmla="*/ 77 w 79"/>
                  <a:gd name="T7" fmla="*/ 1 h 86"/>
                  <a:gd name="T8" fmla="*/ 77 w 79"/>
                  <a:gd name="T9" fmla="*/ 7 h 86"/>
                  <a:gd name="T10" fmla="*/ 8 w 79"/>
                  <a:gd name="T11" fmla="*/ 85 h 86"/>
                  <a:gd name="T12" fmla="*/ 2 w 79"/>
                  <a:gd name="T13" fmla="*/ 85 h 86"/>
                  <a:gd name="T14" fmla="*/ 2 w 79"/>
                  <a:gd name="T15" fmla="*/ 85 h 86"/>
                  <a:gd name="T16" fmla="*/ 2 w 79"/>
                  <a:gd name="T17" fmla="*/ 7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86">
                    <a:moveTo>
                      <a:pt x="2" y="79"/>
                    </a:moveTo>
                    <a:cubicBezTo>
                      <a:pt x="71" y="2"/>
                      <a:pt x="71" y="2"/>
                      <a:pt x="71" y="2"/>
                    </a:cubicBezTo>
                    <a:cubicBezTo>
                      <a:pt x="73" y="0"/>
                      <a:pt x="75" y="0"/>
                      <a:pt x="77" y="1"/>
                    </a:cubicBezTo>
                    <a:cubicBezTo>
                      <a:pt x="77" y="1"/>
                      <a:pt x="77" y="1"/>
                      <a:pt x="77" y="1"/>
                    </a:cubicBezTo>
                    <a:cubicBezTo>
                      <a:pt x="79" y="3"/>
                      <a:pt x="79" y="5"/>
                      <a:pt x="77" y="7"/>
                    </a:cubicBezTo>
                    <a:cubicBezTo>
                      <a:pt x="8" y="85"/>
                      <a:pt x="8" y="85"/>
                      <a:pt x="8" y="85"/>
                    </a:cubicBezTo>
                    <a:cubicBezTo>
                      <a:pt x="6" y="86"/>
                      <a:pt x="4" y="86"/>
                      <a:pt x="2" y="85"/>
                    </a:cubicBezTo>
                    <a:cubicBezTo>
                      <a:pt x="2" y="85"/>
                      <a:pt x="2" y="85"/>
                      <a:pt x="2" y="85"/>
                    </a:cubicBezTo>
                    <a:cubicBezTo>
                      <a:pt x="1" y="83"/>
                      <a:pt x="0" y="81"/>
                      <a:pt x="2" y="79"/>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9" name="Freeform 47"/>
              <p:cNvSpPr>
                <a:spLocks noEditPoints="1"/>
              </p:cNvSpPr>
              <p:nvPr/>
            </p:nvSpPr>
            <p:spPr bwMode="auto">
              <a:xfrm>
                <a:off x="7075488" y="2322513"/>
                <a:ext cx="234950" cy="92075"/>
              </a:xfrm>
              <a:custGeom>
                <a:avLst/>
                <a:gdLst>
                  <a:gd name="T0" fmla="*/ 173 w 173"/>
                  <a:gd name="T1" fmla="*/ 0 h 67"/>
                  <a:gd name="T2" fmla="*/ 141 w 173"/>
                  <a:gd name="T3" fmla="*/ 67 h 67"/>
                  <a:gd name="T4" fmla="*/ 140 w 173"/>
                  <a:gd name="T5" fmla="*/ 52 h 67"/>
                  <a:gd name="T6" fmla="*/ 147 w 173"/>
                  <a:gd name="T7" fmla="*/ 29 h 67"/>
                  <a:gd name="T8" fmla="*/ 143 w 173"/>
                  <a:gd name="T9" fmla="*/ 6 h 67"/>
                  <a:gd name="T10" fmla="*/ 140 w 173"/>
                  <a:gd name="T11" fmla="*/ 6 h 67"/>
                  <a:gd name="T12" fmla="*/ 113 w 173"/>
                  <a:gd name="T13" fmla="*/ 0 h 67"/>
                  <a:gd name="T14" fmla="*/ 140 w 173"/>
                  <a:gd name="T15" fmla="*/ 6 h 67"/>
                  <a:gd name="T16" fmla="*/ 133 w 173"/>
                  <a:gd name="T17" fmla="*/ 29 h 67"/>
                  <a:gd name="T18" fmla="*/ 137 w 173"/>
                  <a:gd name="T19" fmla="*/ 53 h 67"/>
                  <a:gd name="T20" fmla="*/ 140 w 173"/>
                  <a:gd name="T21" fmla="*/ 52 h 67"/>
                  <a:gd name="T22" fmla="*/ 113 w 173"/>
                  <a:gd name="T23" fmla="*/ 67 h 67"/>
                  <a:gd name="T24" fmla="*/ 119 w 173"/>
                  <a:gd name="T25" fmla="*/ 46 h 67"/>
                  <a:gd name="T26" fmla="*/ 122 w 173"/>
                  <a:gd name="T27" fmla="*/ 13 h 67"/>
                  <a:gd name="T28" fmla="*/ 115 w 173"/>
                  <a:gd name="T29" fmla="*/ 6 h 67"/>
                  <a:gd name="T30" fmla="*/ 113 w 173"/>
                  <a:gd name="T31" fmla="*/ 0 h 67"/>
                  <a:gd name="T32" fmla="*/ 113 w 173"/>
                  <a:gd name="T33" fmla="*/ 0 h 67"/>
                  <a:gd name="T34" fmla="*/ 107 w 173"/>
                  <a:gd name="T35" fmla="*/ 13 h 67"/>
                  <a:gd name="T36" fmla="*/ 105 w 173"/>
                  <a:gd name="T37" fmla="*/ 46 h 67"/>
                  <a:gd name="T38" fmla="*/ 112 w 173"/>
                  <a:gd name="T39" fmla="*/ 53 h 67"/>
                  <a:gd name="T40" fmla="*/ 113 w 173"/>
                  <a:gd name="T41" fmla="*/ 67 h 67"/>
                  <a:gd name="T42" fmla="*/ 86 w 173"/>
                  <a:gd name="T43" fmla="*/ 53 h 67"/>
                  <a:gd name="T44" fmla="*/ 93 w 173"/>
                  <a:gd name="T45" fmla="*/ 29 h 67"/>
                  <a:gd name="T46" fmla="*/ 86 w 173"/>
                  <a:gd name="T47" fmla="*/ 6 h 67"/>
                  <a:gd name="T48" fmla="*/ 86 w 173"/>
                  <a:gd name="T49" fmla="*/ 6 h 67"/>
                  <a:gd name="T50" fmla="*/ 59 w 173"/>
                  <a:gd name="T51" fmla="*/ 0 h 67"/>
                  <a:gd name="T52" fmla="*/ 86 w 173"/>
                  <a:gd name="T53" fmla="*/ 6 h 67"/>
                  <a:gd name="T54" fmla="*/ 79 w 173"/>
                  <a:gd name="T55" fmla="*/ 29 h 67"/>
                  <a:gd name="T56" fmla="*/ 86 w 173"/>
                  <a:gd name="T57" fmla="*/ 53 h 67"/>
                  <a:gd name="T58" fmla="*/ 86 w 173"/>
                  <a:gd name="T59" fmla="*/ 53 h 67"/>
                  <a:gd name="T60" fmla="*/ 59 w 173"/>
                  <a:gd name="T61" fmla="*/ 67 h 67"/>
                  <a:gd name="T62" fmla="*/ 61 w 173"/>
                  <a:gd name="T63" fmla="*/ 53 h 67"/>
                  <a:gd name="T64" fmla="*/ 67 w 173"/>
                  <a:gd name="T65" fmla="*/ 46 h 67"/>
                  <a:gd name="T66" fmla="*/ 66 w 173"/>
                  <a:gd name="T67" fmla="*/ 13 h 67"/>
                  <a:gd name="T68" fmla="*/ 59 w 173"/>
                  <a:gd name="T69" fmla="*/ 0 h 67"/>
                  <a:gd name="T70" fmla="*/ 59 w 173"/>
                  <a:gd name="T71" fmla="*/ 0 h 67"/>
                  <a:gd name="T72" fmla="*/ 58 w 173"/>
                  <a:gd name="T73" fmla="*/ 6 h 67"/>
                  <a:gd name="T74" fmla="*/ 51 w 173"/>
                  <a:gd name="T75" fmla="*/ 13 h 67"/>
                  <a:gd name="T76" fmla="*/ 54 w 173"/>
                  <a:gd name="T77" fmla="*/ 46 h 67"/>
                  <a:gd name="T78" fmla="*/ 59 w 173"/>
                  <a:gd name="T79" fmla="*/ 67 h 67"/>
                  <a:gd name="T80" fmla="*/ 32 w 173"/>
                  <a:gd name="T81" fmla="*/ 52 h 67"/>
                  <a:gd name="T82" fmla="*/ 36 w 173"/>
                  <a:gd name="T83" fmla="*/ 53 h 67"/>
                  <a:gd name="T84" fmla="*/ 40 w 173"/>
                  <a:gd name="T85" fmla="*/ 29 h 67"/>
                  <a:gd name="T86" fmla="*/ 32 w 173"/>
                  <a:gd name="T87" fmla="*/ 6 h 67"/>
                  <a:gd name="T88" fmla="*/ 32 w 173"/>
                  <a:gd name="T89" fmla="*/ 67 h 67"/>
                  <a:gd name="T90" fmla="*/ 0 w 173"/>
                  <a:gd name="T91" fmla="*/ 0 h 67"/>
                  <a:gd name="T92" fmla="*/ 32 w 173"/>
                  <a:gd name="T93" fmla="*/ 6 h 67"/>
                  <a:gd name="T94" fmla="*/ 30 w 173"/>
                  <a:gd name="T95" fmla="*/ 6 h 67"/>
                  <a:gd name="T96" fmla="*/ 26 w 173"/>
                  <a:gd name="T97" fmla="*/ 29 h 67"/>
                  <a:gd name="T98" fmla="*/ 32 w 173"/>
                  <a:gd name="T9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3" h="67">
                    <a:moveTo>
                      <a:pt x="140" y="0"/>
                    </a:moveTo>
                    <a:cubicBezTo>
                      <a:pt x="173" y="0"/>
                      <a:pt x="173" y="0"/>
                      <a:pt x="173" y="0"/>
                    </a:cubicBezTo>
                    <a:cubicBezTo>
                      <a:pt x="164" y="49"/>
                      <a:pt x="164" y="49"/>
                      <a:pt x="164" y="49"/>
                    </a:cubicBezTo>
                    <a:cubicBezTo>
                      <a:pt x="163" y="59"/>
                      <a:pt x="157" y="67"/>
                      <a:pt x="141" y="67"/>
                    </a:cubicBezTo>
                    <a:cubicBezTo>
                      <a:pt x="140" y="67"/>
                      <a:pt x="140" y="67"/>
                      <a:pt x="140" y="67"/>
                    </a:cubicBezTo>
                    <a:cubicBezTo>
                      <a:pt x="140" y="52"/>
                      <a:pt x="140" y="52"/>
                      <a:pt x="140" y="52"/>
                    </a:cubicBezTo>
                    <a:cubicBezTo>
                      <a:pt x="143" y="51"/>
                      <a:pt x="144" y="49"/>
                      <a:pt x="145" y="46"/>
                    </a:cubicBezTo>
                    <a:cubicBezTo>
                      <a:pt x="146" y="41"/>
                      <a:pt x="146" y="35"/>
                      <a:pt x="147" y="29"/>
                    </a:cubicBezTo>
                    <a:cubicBezTo>
                      <a:pt x="148" y="24"/>
                      <a:pt x="149" y="18"/>
                      <a:pt x="149" y="13"/>
                    </a:cubicBezTo>
                    <a:cubicBezTo>
                      <a:pt x="150" y="9"/>
                      <a:pt x="147" y="6"/>
                      <a:pt x="143" y="6"/>
                    </a:cubicBezTo>
                    <a:cubicBezTo>
                      <a:pt x="143" y="6"/>
                      <a:pt x="143" y="6"/>
                      <a:pt x="143" y="6"/>
                    </a:cubicBezTo>
                    <a:cubicBezTo>
                      <a:pt x="142" y="6"/>
                      <a:pt x="141" y="6"/>
                      <a:pt x="140" y="6"/>
                    </a:cubicBezTo>
                    <a:lnTo>
                      <a:pt x="140" y="0"/>
                    </a:lnTo>
                    <a:close/>
                    <a:moveTo>
                      <a:pt x="113" y="0"/>
                    </a:moveTo>
                    <a:cubicBezTo>
                      <a:pt x="140" y="0"/>
                      <a:pt x="140" y="0"/>
                      <a:pt x="140" y="0"/>
                    </a:cubicBezTo>
                    <a:cubicBezTo>
                      <a:pt x="140" y="6"/>
                      <a:pt x="140" y="6"/>
                      <a:pt x="140" y="6"/>
                    </a:cubicBezTo>
                    <a:cubicBezTo>
                      <a:pt x="137" y="7"/>
                      <a:pt x="135" y="10"/>
                      <a:pt x="135" y="13"/>
                    </a:cubicBezTo>
                    <a:cubicBezTo>
                      <a:pt x="134" y="18"/>
                      <a:pt x="134" y="24"/>
                      <a:pt x="133" y="29"/>
                    </a:cubicBezTo>
                    <a:cubicBezTo>
                      <a:pt x="132" y="35"/>
                      <a:pt x="132" y="41"/>
                      <a:pt x="131" y="46"/>
                    </a:cubicBezTo>
                    <a:cubicBezTo>
                      <a:pt x="131" y="50"/>
                      <a:pt x="133" y="53"/>
                      <a:pt x="137" y="53"/>
                    </a:cubicBezTo>
                    <a:cubicBezTo>
                      <a:pt x="137" y="53"/>
                      <a:pt x="137" y="53"/>
                      <a:pt x="137" y="53"/>
                    </a:cubicBezTo>
                    <a:cubicBezTo>
                      <a:pt x="138" y="53"/>
                      <a:pt x="139" y="53"/>
                      <a:pt x="140" y="52"/>
                    </a:cubicBezTo>
                    <a:cubicBezTo>
                      <a:pt x="140" y="67"/>
                      <a:pt x="140" y="67"/>
                      <a:pt x="140" y="67"/>
                    </a:cubicBezTo>
                    <a:cubicBezTo>
                      <a:pt x="113" y="67"/>
                      <a:pt x="113" y="67"/>
                      <a:pt x="113" y="67"/>
                    </a:cubicBezTo>
                    <a:cubicBezTo>
                      <a:pt x="113" y="53"/>
                      <a:pt x="113" y="53"/>
                      <a:pt x="113" y="53"/>
                    </a:cubicBezTo>
                    <a:cubicBezTo>
                      <a:pt x="116" y="52"/>
                      <a:pt x="119" y="49"/>
                      <a:pt x="119" y="46"/>
                    </a:cubicBezTo>
                    <a:cubicBezTo>
                      <a:pt x="119" y="41"/>
                      <a:pt x="120" y="35"/>
                      <a:pt x="120" y="29"/>
                    </a:cubicBezTo>
                    <a:cubicBezTo>
                      <a:pt x="121" y="24"/>
                      <a:pt x="121" y="18"/>
                      <a:pt x="122" y="13"/>
                    </a:cubicBezTo>
                    <a:cubicBezTo>
                      <a:pt x="122" y="9"/>
                      <a:pt x="119" y="6"/>
                      <a:pt x="115" y="6"/>
                    </a:cubicBezTo>
                    <a:cubicBezTo>
                      <a:pt x="115" y="6"/>
                      <a:pt x="115" y="6"/>
                      <a:pt x="115" y="6"/>
                    </a:cubicBezTo>
                    <a:cubicBezTo>
                      <a:pt x="114" y="6"/>
                      <a:pt x="114" y="6"/>
                      <a:pt x="113" y="6"/>
                    </a:cubicBezTo>
                    <a:lnTo>
                      <a:pt x="113" y="0"/>
                    </a:lnTo>
                    <a:close/>
                    <a:moveTo>
                      <a:pt x="86" y="0"/>
                    </a:moveTo>
                    <a:cubicBezTo>
                      <a:pt x="113" y="0"/>
                      <a:pt x="113" y="0"/>
                      <a:pt x="113" y="0"/>
                    </a:cubicBezTo>
                    <a:cubicBezTo>
                      <a:pt x="113" y="6"/>
                      <a:pt x="113" y="6"/>
                      <a:pt x="113" y="6"/>
                    </a:cubicBezTo>
                    <a:cubicBezTo>
                      <a:pt x="110" y="6"/>
                      <a:pt x="107" y="9"/>
                      <a:pt x="107" y="13"/>
                    </a:cubicBezTo>
                    <a:cubicBezTo>
                      <a:pt x="107" y="18"/>
                      <a:pt x="106" y="24"/>
                      <a:pt x="106" y="29"/>
                    </a:cubicBezTo>
                    <a:cubicBezTo>
                      <a:pt x="106" y="35"/>
                      <a:pt x="106" y="41"/>
                      <a:pt x="105" y="46"/>
                    </a:cubicBezTo>
                    <a:cubicBezTo>
                      <a:pt x="105" y="50"/>
                      <a:pt x="108" y="53"/>
                      <a:pt x="112" y="53"/>
                    </a:cubicBezTo>
                    <a:cubicBezTo>
                      <a:pt x="112" y="53"/>
                      <a:pt x="112" y="53"/>
                      <a:pt x="112" y="53"/>
                    </a:cubicBezTo>
                    <a:cubicBezTo>
                      <a:pt x="112" y="53"/>
                      <a:pt x="113" y="53"/>
                      <a:pt x="113" y="53"/>
                    </a:cubicBezTo>
                    <a:cubicBezTo>
                      <a:pt x="113" y="67"/>
                      <a:pt x="113" y="67"/>
                      <a:pt x="113" y="67"/>
                    </a:cubicBezTo>
                    <a:cubicBezTo>
                      <a:pt x="86" y="67"/>
                      <a:pt x="86" y="67"/>
                      <a:pt x="86" y="67"/>
                    </a:cubicBezTo>
                    <a:cubicBezTo>
                      <a:pt x="86" y="53"/>
                      <a:pt x="86" y="53"/>
                      <a:pt x="86" y="53"/>
                    </a:cubicBezTo>
                    <a:cubicBezTo>
                      <a:pt x="90" y="53"/>
                      <a:pt x="93" y="50"/>
                      <a:pt x="93" y="46"/>
                    </a:cubicBezTo>
                    <a:cubicBezTo>
                      <a:pt x="93" y="41"/>
                      <a:pt x="93" y="35"/>
                      <a:pt x="93" y="29"/>
                    </a:cubicBezTo>
                    <a:cubicBezTo>
                      <a:pt x="93" y="24"/>
                      <a:pt x="94" y="18"/>
                      <a:pt x="94" y="13"/>
                    </a:cubicBezTo>
                    <a:cubicBezTo>
                      <a:pt x="94" y="9"/>
                      <a:pt x="90" y="6"/>
                      <a:pt x="86" y="6"/>
                    </a:cubicBezTo>
                    <a:cubicBezTo>
                      <a:pt x="86" y="6"/>
                      <a:pt x="86" y="6"/>
                      <a:pt x="86" y="6"/>
                    </a:cubicBezTo>
                    <a:cubicBezTo>
                      <a:pt x="86" y="6"/>
                      <a:pt x="86" y="6"/>
                      <a:pt x="86" y="6"/>
                    </a:cubicBezTo>
                    <a:lnTo>
                      <a:pt x="86" y="0"/>
                    </a:lnTo>
                    <a:close/>
                    <a:moveTo>
                      <a:pt x="59" y="0"/>
                    </a:moveTo>
                    <a:cubicBezTo>
                      <a:pt x="86" y="0"/>
                      <a:pt x="86" y="0"/>
                      <a:pt x="86" y="0"/>
                    </a:cubicBezTo>
                    <a:cubicBezTo>
                      <a:pt x="86" y="6"/>
                      <a:pt x="86" y="6"/>
                      <a:pt x="86" y="6"/>
                    </a:cubicBezTo>
                    <a:cubicBezTo>
                      <a:pt x="82" y="6"/>
                      <a:pt x="79" y="9"/>
                      <a:pt x="79" y="13"/>
                    </a:cubicBezTo>
                    <a:cubicBezTo>
                      <a:pt x="79" y="18"/>
                      <a:pt x="79" y="24"/>
                      <a:pt x="79" y="29"/>
                    </a:cubicBezTo>
                    <a:cubicBezTo>
                      <a:pt x="79" y="35"/>
                      <a:pt x="79" y="41"/>
                      <a:pt x="80" y="46"/>
                    </a:cubicBezTo>
                    <a:cubicBezTo>
                      <a:pt x="80" y="50"/>
                      <a:pt x="83" y="53"/>
                      <a:pt x="86" y="53"/>
                    </a:cubicBezTo>
                    <a:cubicBezTo>
                      <a:pt x="86" y="53"/>
                      <a:pt x="86" y="53"/>
                      <a:pt x="86" y="53"/>
                    </a:cubicBezTo>
                    <a:cubicBezTo>
                      <a:pt x="86" y="53"/>
                      <a:pt x="86" y="53"/>
                      <a:pt x="86" y="53"/>
                    </a:cubicBezTo>
                    <a:cubicBezTo>
                      <a:pt x="86" y="67"/>
                      <a:pt x="86" y="67"/>
                      <a:pt x="86" y="67"/>
                    </a:cubicBezTo>
                    <a:cubicBezTo>
                      <a:pt x="59" y="67"/>
                      <a:pt x="59" y="67"/>
                      <a:pt x="59" y="67"/>
                    </a:cubicBezTo>
                    <a:cubicBezTo>
                      <a:pt x="59" y="53"/>
                      <a:pt x="59" y="53"/>
                      <a:pt x="59" y="53"/>
                    </a:cubicBezTo>
                    <a:cubicBezTo>
                      <a:pt x="60" y="53"/>
                      <a:pt x="60" y="53"/>
                      <a:pt x="61" y="53"/>
                    </a:cubicBezTo>
                    <a:cubicBezTo>
                      <a:pt x="61" y="53"/>
                      <a:pt x="61" y="53"/>
                      <a:pt x="61" y="53"/>
                    </a:cubicBezTo>
                    <a:cubicBezTo>
                      <a:pt x="65" y="53"/>
                      <a:pt x="67" y="50"/>
                      <a:pt x="67" y="46"/>
                    </a:cubicBezTo>
                    <a:cubicBezTo>
                      <a:pt x="67" y="41"/>
                      <a:pt x="67" y="35"/>
                      <a:pt x="67" y="29"/>
                    </a:cubicBezTo>
                    <a:cubicBezTo>
                      <a:pt x="66" y="24"/>
                      <a:pt x="66" y="18"/>
                      <a:pt x="66" y="13"/>
                    </a:cubicBezTo>
                    <a:cubicBezTo>
                      <a:pt x="66" y="9"/>
                      <a:pt x="63" y="6"/>
                      <a:pt x="59" y="6"/>
                    </a:cubicBezTo>
                    <a:lnTo>
                      <a:pt x="59" y="0"/>
                    </a:lnTo>
                    <a:close/>
                    <a:moveTo>
                      <a:pt x="32" y="0"/>
                    </a:moveTo>
                    <a:cubicBezTo>
                      <a:pt x="59" y="0"/>
                      <a:pt x="59" y="0"/>
                      <a:pt x="59" y="0"/>
                    </a:cubicBezTo>
                    <a:cubicBezTo>
                      <a:pt x="59" y="6"/>
                      <a:pt x="59" y="6"/>
                      <a:pt x="59" y="6"/>
                    </a:cubicBezTo>
                    <a:cubicBezTo>
                      <a:pt x="59" y="6"/>
                      <a:pt x="58" y="6"/>
                      <a:pt x="58" y="6"/>
                    </a:cubicBezTo>
                    <a:cubicBezTo>
                      <a:pt x="58" y="6"/>
                      <a:pt x="58" y="6"/>
                      <a:pt x="58" y="6"/>
                    </a:cubicBezTo>
                    <a:cubicBezTo>
                      <a:pt x="54" y="6"/>
                      <a:pt x="51" y="9"/>
                      <a:pt x="51" y="13"/>
                    </a:cubicBezTo>
                    <a:cubicBezTo>
                      <a:pt x="52" y="18"/>
                      <a:pt x="52" y="24"/>
                      <a:pt x="52" y="29"/>
                    </a:cubicBezTo>
                    <a:cubicBezTo>
                      <a:pt x="53" y="35"/>
                      <a:pt x="53" y="41"/>
                      <a:pt x="54" y="46"/>
                    </a:cubicBezTo>
                    <a:cubicBezTo>
                      <a:pt x="54" y="49"/>
                      <a:pt x="56" y="52"/>
                      <a:pt x="59" y="53"/>
                    </a:cubicBezTo>
                    <a:cubicBezTo>
                      <a:pt x="59" y="67"/>
                      <a:pt x="59" y="67"/>
                      <a:pt x="59" y="67"/>
                    </a:cubicBezTo>
                    <a:cubicBezTo>
                      <a:pt x="32" y="67"/>
                      <a:pt x="32" y="67"/>
                      <a:pt x="32" y="67"/>
                    </a:cubicBezTo>
                    <a:cubicBezTo>
                      <a:pt x="32" y="52"/>
                      <a:pt x="32" y="52"/>
                      <a:pt x="32" y="52"/>
                    </a:cubicBezTo>
                    <a:cubicBezTo>
                      <a:pt x="33" y="53"/>
                      <a:pt x="34" y="53"/>
                      <a:pt x="36" y="53"/>
                    </a:cubicBezTo>
                    <a:cubicBezTo>
                      <a:pt x="36" y="53"/>
                      <a:pt x="36" y="53"/>
                      <a:pt x="36" y="53"/>
                    </a:cubicBezTo>
                    <a:cubicBezTo>
                      <a:pt x="39" y="53"/>
                      <a:pt x="42" y="50"/>
                      <a:pt x="41" y="46"/>
                    </a:cubicBezTo>
                    <a:cubicBezTo>
                      <a:pt x="41" y="41"/>
                      <a:pt x="40" y="35"/>
                      <a:pt x="40" y="29"/>
                    </a:cubicBezTo>
                    <a:cubicBezTo>
                      <a:pt x="39" y="24"/>
                      <a:pt x="39" y="18"/>
                      <a:pt x="38" y="13"/>
                    </a:cubicBezTo>
                    <a:cubicBezTo>
                      <a:pt x="38" y="10"/>
                      <a:pt x="35" y="7"/>
                      <a:pt x="32" y="6"/>
                    </a:cubicBezTo>
                    <a:lnTo>
                      <a:pt x="32" y="0"/>
                    </a:lnTo>
                    <a:close/>
                    <a:moveTo>
                      <a:pt x="32" y="67"/>
                    </a:moveTo>
                    <a:cubicBezTo>
                      <a:pt x="15" y="67"/>
                      <a:pt x="10" y="59"/>
                      <a:pt x="8" y="49"/>
                    </a:cubicBezTo>
                    <a:cubicBezTo>
                      <a:pt x="0" y="0"/>
                      <a:pt x="0" y="0"/>
                      <a:pt x="0" y="0"/>
                    </a:cubicBezTo>
                    <a:cubicBezTo>
                      <a:pt x="32" y="0"/>
                      <a:pt x="32" y="0"/>
                      <a:pt x="32" y="0"/>
                    </a:cubicBezTo>
                    <a:cubicBezTo>
                      <a:pt x="32" y="6"/>
                      <a:pt x="32" y="6"/>
                      <a:pt x="32" y="6"/>
                    </a:cubicBezTo>
                    <a:cubicBezTo>
                      <a:pt x="32" y="6"/>
                      <a:pt x="31" y="6"/>
                      <a:pt x="30" y="6"/>
                    </a:cubicBezTo>
                    <a:cubicBezTo>
                      <a:pt x="30" y="6"/>
                      <a:pt x="30" y="6"/>
                      <a:pt x="30" y="6"/>
                    </a:cubicBezTo>
                    <a:cubicBezTo>
                      <a:pt x="26" y="6"/>
                      <a:pt x="23" y="9"/>
                      <a:pt x="23" y="13"/>
                    </a:cubicBezTo>
                    <a:cubicBezTo>
                      <a:pt x="24" y="18"/>
                      <a:pt x="25" y="24"/>
                      <a:pt x="26" y="29"/>
                    </a:cubicBezTo>
                    <a:cubicBezTo>
                      <a:pt x="26" y="35"/>
                      <a:pt x="27" y="41"/>
                      <a:pt x="28" y="46"/>
                    </a:cubicBezTo>
                    <a:cubicBezTo>
                      <a:pt x="28" y="49"/>
                      <a:pt x="30" y="51"/>
                      <a:pt x="32" y="52"/>
                    </a:cubicBezTo>
                    <a:cubicBezTo>
                      <a:pt x="32" y="67"/>
                      <a:pt x="32" y="67"/>
                      <a:pt x="32" y="67"/>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0" name="Freeform 48"/>
              <p:cNvSpPr>
                <a:spLocks noEditPoints="1"/>
              </p:cNvSpPr>
              <p:nvPr/>
            </p:nvSpPr>
            <p:spPr bwMode="auto">
              <a:xfrm>
                <a:off x="9428163" y="1196976"/>
                <a:ext cx="250825" cy="228600"/>
              </a:xfrm>
              <a:custGeom>
                <a:avLst/>
                <a:gdLst>
                  <a:gd name="T0" fmla="*/ 133 w 185"/>
                  <a:gd name="T1" fmla="*/ 14 h 168"/>
                  <a:gd name="T2" fmla="*/ 57 w 185"/>
                  <a:gd name="T3" fmla="*/ 11 h 168"/>
                  <a:gd name="T4" fmla="*/ 64 w 185"/>
                  <a:gd name="T5" fmla="*/ 25 h 168"/>
                  <a:gd name="T6" fmla="*/ 126 w 185"/>
                  <a:gd name="T7" fmla="*/ 27 h 168"/>
                  <a:gd name="T8" fmla="*/ 149 w 185"/>
                  <a:gd name="T9" fmla="*/ 117 h 168"/>
                  <a:gd name="T10" fmla="*/ 121 w 185"/>
                  <a:gd name="T11" fmla="*/ 143 h 168"/>
                  <a:gd name="T12" fmla="*/ 128 w 185"/>
                  <a:gd name="T13" fmla="*/ 156 h 168"/>
                  <a:gd name="T14" fmla="*/ 162 w 185"/>
                  <a:gd name="T15" fmla="*/ 125 h 168"/>
                  <a:gd name="T16" fmla="*/ 133 w 185"/>
                  <a:gd name="T17" fmla="*/ 14 h 168"/>
                  <a:gd name="T18" fmla="*/ 57 w 185"/>
                  <a:gd name="T19" fmla="*/ 11 h 168"/>
                  <a:gd name="T20" fmla="*/ 23 w 185"/>
                  <a:gd name="T21" fmla="*/ 43 h 168"/>
                  <a:gd name="T22" fmla="*/ 51 w 185"/>
                  <a:gd name="T23" fmla="*/ 153 h 168"/>
                  <a:gd name="T24" fmla="*/ 128 w 185"/>
                  <a:gd name="T25" fmla="*/ 156 h 168"/>
                  <a:gd name="T26" fmla="*/ 121 w 185"/>
                  <a:gd name="T27" fmla="*/ 143 h 168"/>
                  <a:gd name="T28" fmla="*/ 59 w 185"/>
                  <a:gd name="T29" fmla="*/ 140 h 168"/>
                  <a:gd name="T30" fmla="*/ 59 w 185"/>
                  <a:gd name="T31" fmla="*/ 140 h 168"/>
                  <a:gd name="T32" fmla="*/ 36 w 185"/>
                  <a:gd name="T33" fmla="*/ 50 h 168"/>
                  <a:gd name="T34" fmla="*/ 64 w 185"/>
                  <a:gd name="T35" fmla="*/ 25 h 168"/>
                  <a:gd name="T36" fmla="*/ 57 w 185"/>
                  <a:gd name="T37" fmla="*/ 1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5" h="168">
                    <a:moveTo>
                      <a:pt x="133" y="14"/>
                    </a:moveTo>
                    <a:cubicBezTo>
                      <a:pt x="109" y="0"/>
                      <a:pt x="80" y="0"/>
                      <a:pt x="57" y="11"/>
                    </a:cubicBezTo>
                    <a:cubicBezTo>
                      <a:pt x="64" y="25"/>
                      <a:pt x="64" y="25"/>
                      <a:pt x="64" y="25"/>
                    </a:cubicBezTo>
                    <a:cubicBezTo>
                      <a:pt x="83" y="15"/>
                      <a:pt x="106" y="15"/>
                      <a:pt x="126" y="27"/>
                    </a:cubicBezTo>
                    <a:cubicBezTo>
                      <a:pt x="157" y="45"/>
                      <a:pt x="167" y="86"/>
                      <a:pt x="149" y="117"/>
                    </a:cubicBezTo>
                    <a:cubicBezTo>
                      <a:pt x="142" y="129"/>
                      <a:pt x="132" y="137"/>
                      <a:pt x="121" y="143"/>
                    </a:cubicBezTo>
                    <a:cubicBezTo>
                      <a:pt x="128" y="156"/>
                      <a:pt x="128" y="156"/>
                      <a:pt x="128" y="156"/>
                    </a:cubicBezTo>
                    <a:cubicBezTo>
                      <a:pt x="142" y="150"/>
                      <a:pt x="154" y="139"/>
                      <a:pt x="162" y="125"/>
                    </a:cubicBezTo>
                    <a:cubicBezTo>
                      <a:pt x="185" y="86"/>
                      <a:pt x="172" y="37"/>
                      <a:pt x="133" y="14"/>
                    </a:cubicBezTo>
                    <a:close/>
                    <a:moveTo>
                      <a:pt x="57" y="11"/>
                    </a:moveTo>
                    <a:cubicBezTo>
                      <a:pt x="43" y="18"/>
                      <a:pt x="31" y="29"/>
                      <a:pt x="23" y="43"/>
                    </a:cubicBezTo>
                    <a:cubicBezTo>
                      <a:pt x="0" y="81"/>
                      <a:pt x="13" y="131"/>
                      <a:pt x="51" y="153"/>
                    </a:cubicBezTo>
                    <a:cubicBezTo>
                      <a:pt x="76" y="168"/>
                      <a:pt x="104" y="168"/>
                      <a:pt x="128" y="156"/>
                    </a:cubicBezTo>
                    <a:cubicBezTo>
                      <a:pt x="121" y="143"/>
                      <a:pt x="121" y="143"/>
                      <a:pt x="121" y="143"/>
                    </a:cubicBezTo>
                    <a:cubicBezTo>
                      <a:pt x="102" y="152"/>
                      <a:pt x="79" y="152"/>
                      <a:pt x="59" y="140"/>
                    </a:cubicBezTo>
                    <a:cubicBezTo>
                      <a:pt x="59" y="140"/>
                      <a:pt x="59" y="140"/>
                      <a:pt x="59" y="140"/>
                    </a:cubicBezTo>
                    <a:cubicBezTo>
                      <a:pt x="28" y="122"/>
                      <a:pt x="17" y="82"/>
                      <a:pt x="36" y="50"/>
                    </a:cubicBezTo>
                    <a:cubicBezTo>
                      <a:pt x="42" y="39"/>
                      <a:pt x="52" y="30"/>
                      <a:pt x="64" y="25"/>
                    </a:cubicBezTo>
                    <a:lnTo>
                      <a:pt x="57" y="11"/>
                    </a:lnTo>
                    <a:close/>
                  </a:path>
                </a:pathLst>
              </a:custGeom>
              <a:solidFill>
                <a:schemeClr val="accent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1" name="Freeform 49"/>
              <p:cNvSpPr>
                <a:spLocks/>
              </p:cNvSpPr>
              <p:nvPr/>
            </p:nvSpPr>
            <p:spPr bwMode="auto">
              <a:xfrm>
                <a:off x="9437688" y="1387476"/>
                <a:ext cx="79375" cy="107950"/>
              </a:xfrm>
              <a:custGeom>
                <a:avLst/>
                <a:gdLst>
                  <a:gd name="T0" fmla="*/ 15 w 50"/>
                  <a:gd name="T1" fmla="*/ 68 h 68"/>
                  <a:gd name="T2" fmla="*/ 0 w 50"/>
                  <a:gd name="T3" fmla="*/ 59 h 68"/>
                  <a:gd name="T4" fmla="*/ 33 w 50"/>
                  <a:gd name="T5" fmla="*/ 0 h 68"/>
                  <a:gd name="T6" fmla="*/ 50 w 50"/>
                  <a:gd name="T7" fmla="*/ 10 h 68"/>
                  <a:gd name="T8" fmla="*/ 15 w 50"/>
                  <a:gd name="T9" fmla="*/ 68 h 68"/>
                </a:gdLst>
                <a:ahLst/>
                <a:cxnLst>
                  <a:cxn ang="0">
                    <a:pos x="T0" y="T1"/>
                  </a:cxn>
                  <a:cxn ang="0">
                    <a:pos x="T2" y="T3"/>
                  </a:cxn>
                  <a:cxn ang="0">
                    <a:pos x="T4" y="T5"/>
                  </a:cxn>
                  <a:cxn ang="0">
                    <a:pos x="T6" y="T7"/>
                  </a:cxn>
                  <a:cxn ang="0">
                    <a:pos x="T8" y="T9"/>
                  </a:cxn>
                </a:cxnLst>
                <a:rect l="0" t="0" r="r" b="b"/>
                <a:pathLst>
                  <a:path w="50" h="68">
                    <a:moveTo>
                      <a:pt x="15" y="68"/>
                    </a:moveTo>
                    <a:lnTo>
                      <a:pt x="0" y="59"/>
                    </a:lnTo>
                    <a:lnTo>
                      <a:pt x="33" y="0"/>
                    </a:lnTo>
                    <a:lnTo>
                      <a:pt x="50" y="10"/>
                    </a:lnTo>
                    <a:lnTo>
                      <a:pt x="15" y="68"/>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2" name="Freeform 50"/>
              <p:cNvSpPr>
                <a:spLocks/>
              </p:cNvSpPr>
              <p:nvPr/>
            </p:nvSpPr>
            <p:spPr bwMode="auto">
              <a:xfrm>
                <a:off x="9437688" y="1416051"/>
                <a:ext cx="63500" cy="76200"/>
              </a:xfrm>
              <a:custGeom>
                <a:avLst/>
                <a:gdLst>
                  <a:gd name="T0" fmla="*/ 17 w 40"/>
                  <a:gd name="T1" fmla="*/ 48 h 48"/>
                  <a:gd name="T2" fmla="*/ 0 w 40"/>
                  <a:gd name="T3" fmla="*/ 38 h 48"/>
                  <a:gd name="T4" fmla="*/ 23 w 40"/>
                  <a:gd name="T5" fmla="*/ 0 h 48"/>
                  <a:gd name="T6" fmla="*/ 40 w 40"/>
                  <a:gd name="T7" fmla="*/ 9 h 48"/>
                  <a:gd name="T8" fmla="*/ 17 w 40"/>
                  <a:gd name="T9" fmla="*/ 48 h 48"/>
                </a:gdLst>
                <a:ahLst/>
                <a:cxnLst>
                  <a:cxn ang="0">
                    <a:pos x="T0" y="T1"/>
                  </a:cxn>
                  <a:cxn ang="0">
                    <a:pos x="T2" y="T3"/>
                  </a:cxn>
                  <a:cxn ang="0">
                    <a:pos x="T4" y="T5"/>
                  </a:cxn>
                  <a:cxn ang="0">
                    <a:pos x="T6" y="T7"/>
                  </a:cxn>
                  <a:cxn ang="0">
                    <a:pos x="T8" y="T9"/>
                  </a:cxn>
                </a:cxnLst>
                <a:rect l="0" t="0" r="r" b="b"/>
                <a:pathLst>
                  <a:path w="40" h="48">
                    <a:moveTo>
                      <a:pt x="17" y="48"/>
                    </a:moveTo>
                    <a:lnTo>
                      <a:pt x="0" y="38"/>
                    </a:lnTo>
                    <a:lnTo>
                      <a:pt x="23" y="0"/>
                    </a:lnTo>
                    <a:lnTo>
                      <a:pt x="40" y="9"/>
                    </a:lnTo>
                    <a:lnTo>
                      <a:pt x="17" y="48"/>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3" name="Freeform 51"/>
              <p:cNvSpPr>
                <a:spLocks/>
              </p:cNvSpPr>
              <p:nvPr/>
            </p:nvSpPr>
            <p:spPr bwMode="auto">
              <a:xfrm>
                <a:off x="9394826" y="1416051"/>
                <a:ext cx="109538" cy="144463"/>
              </a:xfrm>
              <a:custGeom>
                <a:avLst/>
                <a:gdLst>
                  <a:gd name="T0" fmla="*/ 37 w 80"/>
                  <a:gd name="T1" fmla="*/ 96 h 107"/>
                  <a:gd name="T2" fmla="*/ 12 w 80"/>
                  <a:gd name="T3" fmla="*/ 102 h 107"/>
                  <a:gd name="T4" fmla="*/ 5 w 80"/>
                  <a:gd name="T5" fmla="*/ 77 h 107"/>
                  <a:gd name="T6" fmla="*/ 45 w 80"/>
                  <a:gd name="T7" fmla="*/ 9 h 107"/>
                  <a:gd name="T8" fmla="*/ 58 w 80"/>
                  <a:gd name="T9" fmla="*/ 0 h 107"/>
                  <a:gd name="T10" fmla="*/ 78 w 80"/>
                  <a:gd name="T11" fmla="*/ 11 h 107"/>
                  <a:gd name="T12" fmla="*/ 77 w 80"/>
                  <a:gd name="T13" fmla="*/ 27 h 107"/>
                  <a:gd name="T14" fmla="*/ 37 w 80"/>
                  <a:gd name="T15" fmla="*/ 96 h 1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107">
                    <a:moveTo>
                      <a:pt x="37" y="96"/>
                    </a:moveTo>
                    <a:cubicBezTo>
                      <a:pt x="32" y="104"/>
                      <a:pt x="20" y="107"/>
                      <a:pt x="12" y="102"/>
                    </a:cubicBezTo>
                    <a:cubicBezTo>
                      <a:pt x="3" y="97"/>
                      <a:pt x="0" y="86"/>
                      <a:pt x="5" y="77"/>
                    </a:cubicBezTo>
                    <a:cubicBezTo>
                      <a:pt x="45" y="9"/>
                      <a:pt x="45" y="9"/>
                      <a:pt x="45" y="9"/>
                    </a:cubicBezTo>
                    <a:cubicBezTo>
                      <a:pt x="48" y="3"/>
                      <a:pt x="53" y="0"/>
                      <a:pt x="58" y="0"/>
                    </a:cubicBezTo>
                    <a:cubicBezTo>
                      <a:pt x="78" y="11"/>
                      <a:pt x="78" y="11"/>
                      <a:pt x="78" y="11"/>
                    </a:cubicBezTo>
                    <a:cubicBezTo>
                      <a:pt x="80" y="16"/>
                      <a:pt x="80" y="22"/>
                      <a:pt x="77" y="27"/>
                    </a:cubicBezTo>
                    <a:lnTo>
                      <a:pt x="37" y="96"/>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4" name="Freeform 52"/>
              <p:cNvSpPr>
                <a:spLocks/>
              </p:cNvSpPr>
              <p:nvPr/>
            </p:nvSpPr>
            <p:spPr bwMode="auto">
              <a:xfrm>
                <a:off x="9396413" y="1417638"/>
                <a:ext cx="104775" cy="141288"/>
              </a:xfrm>
              <a:custGeom>
                <a:avLst/>
                <a:gdLst>
                  <a:gd name="T0" fmla="*/ 35 w 77"/>
                  <a:gd name="T1" fmla="*/ 93 h 104"/>
                  <a:gd name="T2" fmla="*/ 11 w 77"/>
                  <a:gd name="T3" fmla="*/ 99 h 104"/>
                  <a:gd name="T4" fmla="*/ 5 w 77"/>
                  <a:gd name="T5" fmla="*/ 75 h 104"/>
                  <a:gd name="T6" fmla="*/ 42 w 77"/>
                  <a:gd name="T7" fmla="*/ 11 h 104"/>
                  <a:gd name="T8" fmla="*/ 66 w 77"/>
                  <a:gd name="T9" fmla="*/ 5 h 104"/>
                  <a:gd name="T10" fmla="*/ 73 w 77"/>
                  <a:gd name="T11" fmla="*/ 29 h 104"/>
                  <a:gd name="T12" fmla="*/ 35 w 77"/>
                  <a:gd name="T13" fmla="*/ 93 h 104"/>
                </a:gdLst>
                <a:ahLst/>
                <a:cxnLst>
                  <a:cxn ang="0">
                    <a:pos x="T0" y="T1"/>
                  </a:cxn>
                  <a:cxn ang="0">
                    <a:pos x="T2" y="T3"/>
                  </a:cxn>
                  <a:cxn ang="0">
                    <a:pos x="T4" y="T5"/>
                  </a:cxn>
                  <a:cxn ang="0">
                    <a:pos x="T6" y="T7"/>
                  </a:cxn>
                  <a:cxn ang="0">
                    <a:pos x="T8" y="T9"/>
                  </a:cxn>
                  <a:cxn ang="0">
                    <a:pos x="T10" y="T11"/>
                  </a:cxn>
                  <a:cxn ang="0">
                    <a:pos x="T12" y="T13"/>
                  </a:cxn>
                </a:cxnLst>
                <a:rect l="0" t="0" r="r" b="b"/>
                <a:pathLst>
                  <a:path w="77" h="104">
                    <a:moveTo>
                      <a:pt x="35" y="93"/>
                    </a:moveTo>
                    <a:cubicBezTo>
                      <a:pt x="30" y="101"/>
                      <a:pt x="19" y="104"/>
                      <a:pt x="11" y="99"/>
                    </a:cubicBezTo>
                    <a:cubicBezTo>
                      <a:pt x="3" y="94"/>
                      <a:pt x="0" y="84"/>
                      <a:pt x="5" y="75"/>
                    </a:cubicBezTo>
                    <a:cubicBezTo>
                      <a:pt x="42" y="11"/>
                      <a:pt x="42" y="11"/>
                      <a:pt x="42" y="11"/>
                    </a:cubicBezTo>
                    <a:cubicBezTo>
                      <a:pt x="47" y="3"/>
                      <a:pt x="58" y="0"/>
                      <a:pt x="66" y="5"/>
                    </a:cubicBezTo>
                    <a:cubicBezTo>
                      <a:pt x="75" y="10"/>
                      <a:pt x="77" y="21"/>
                      <a:pt x="73" y="29"/>
                    </a:cubicBezTo>
                    <a:lnTo>
                      <a:pt x="35" y="93"/>
                    </a:lnTo>
                    <a:close/>
                  </a:path>
                </a:pathLst>
              </a:custGeom>
              <a:solidFill>
                <a:schemeClr val="accent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5" name="Oval 53"/>
              <p:cNvSpPr>
                <a:spLocks noChangeArrowheads="1"/>
              </p:cNvSpPr>
              <p:nvPr/>
            </p:nvSpPr>
            <p:spPr bwMode="auto">
              <a:xfrm>
                <a:off x="6096001" y="555626"/>
                <a:ext cx="85725" cy="87313"/>
              </a:xfrm>
              <a:prstGeom prst="ellipse">
                <a:avLst/>
              </a:pr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6" name="Freeform 54"/>
              <p:cNvSpPr>
                <a:spLocks noEditPoints="1"/>
              </p:cNvSpPr>
              <p:nvPr/>
            </p:nvSpPr>
            <p:spPr bwMode="auto">
              <a:xfrm>
                <a:off x="6138863" y="438151"/>
                <a:ext cx="160338" cy="160338"/>
              </a:xfrm>
              <a:custGeom>
                <a:avLst/>
                <a:gdLst>
                  <a:gd name="T0" fmla="*/ 38 w 118"/>
                  <a:gd name="T1" fmla="*/ 79 h 118"/>
                  <a:gd name="T2" fmla="*/ 54 w 118"/>
                  <a:gd name="T3" fmla="*/ 118 h 118"/>
                  <a:gd name="T4" fmla="*/ 75 w 118"/>
                  <a:gd name="T5" fmla="*/ 118 h 118"/>
                  <a:gd name="T6" fmla="*/ 38 w 118"/>
                  <a:gd name="T7" fmla="*/ 53 h 118"/>
                  <a:gd name="T8" fmla="*/ 38 w 118"/>
                  <a:gd name="T9" fmla="*/ 79 h 118"/>
                  <a:gd name="T10" fmla="*/ 38 w 118"/>
                  <a:gd name="T11" fmla="*/ 28 h 118"/>
                  <a:gd name="T12" fmla="*/ 38 w 118"/>
                  <a:gd name="T13" fmla="*/ 6 h 118"/>
                  <a:gd name="T14" fmla="*/ 118 w 118"/>
                  <a:gd name="T15" fmla="*/ 118 h 118"/>
                  <a:gd name="T16" fmla="*/ 98 w 118"/>
                  <a:gd name="T17" fmla="*/ 118 h 118"/>
                  <a:gd name="T18" fmla="*/ 38 w 118"/>
                  <a:gd name="T19" fmla="*/ 28 h 118"/>
                  <a:gd name="T20" fmla="*/ 0 w 118"/>
                  <a:gd name="T21" fmla="*/ 64 h 118"/>
                  <a:gd name="T22" fmla="*/ 38 w 118"/>
                  <a:gd name="T23" fmla="*/ 79 h 118"/>
                  <a:gd name="T24" fmla="*/ 38 w 118"/>
                  <a:gd name="T25" fmla="*/ 53 h 118"/>
                  <a:gd name="T26" fmla="*/ 0 w 118"/>
                  <a:gd name="T27" fmla="*/ 43 h 118"/>
                  <a:gd name="T28" fmla="*/ 0 w 118"/>
                  <a:gd name="T29" fmla="*/ 64 h 118"/>
                  <a:gd name="T30" fmla="*/ 38 w 118"/>
                  <a:gd name="T31" fmla="*/ 6 h 118"/>
                  <a:gd name="T32" fmla="*/ 38 w 118"/>
                  <a:gd name="T33" fmla="*/ 28 h 118"/>
                  <a:gd name="T34" fmla="*/ 0 w 118"/>
                  <a:gd name="T35" fmla="*/ 21 h 118"/>
                  <a:gd name="T36" fmla="*/ 0 w 118"/>
                  <a:gd name="T37" fmla="*/ 0 h 118"/>
                  <a:gd name="T38" fmla="*/ 38 w 118"/>
                  <a:gd name="T39" fmla="*/ 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8" h="118">
                    <a:moveTo>
                      <a:pt x="38" y="79"/>
                    </a:moveTo>
                    <a:cubicBezTo>
                      <a:pt x="48" y="89"/>
                      <a:pt x="54" y="103"/>
                      <a:pt x="54" y="118"/>
                    </a:cubicBezTo>
                    <a:cubicBezTo>
                      <a:pt x="75" y="118"/>
                      <a:pt x="75" y="118"/>
                      <a:pt x="75" y="118"/>
                    </a:cubicBezTo>
                    <a:cubicBezTo>
                      <a:pt x="75" y="90"/>
                      <a:pt x="60" y="66"/>
                      <a:pt x="38" y="53"/>
                    </a:cubicBezTo>
                    <a:cubicBezTo>
                      <a:pt x="38" y="79"/>
                      <a:pt x="38" y="79"/>
                      <a:pt x="38" y="79"/>
                    </a:cubicBezTo>
                    <a:close/>
                    <a:moveTo>
                      <a:pt x="38" y="28"/>
                    </a:moveTo>
                    <a:cubicBezTo>
                      <a:pt x="38" y="6"/>
                      <a:pt x="38" y="6"/>
                      <a:pt x="38" y="6"/>
                    </a:cubicBezTo>
                    <a:cubicBezTo>
                      <a:pt x="85" y="22"/>
                      <a:pt x="118" y="66"/>
                      <a:pt x="118" y="118"/>
                    </a:cubicBezTo>
                    <a:cubicBezTo>
                      <a:pt x="98" y="118"/>
                      <a:pt x="98" y="118"/>
                      <a:pt x="98" y="118"/>
                    </a:cubicBezTo>
                    <a:cubicBezTo>
                      <a:pt x="98" y="77"/>
                      <a:pt x="73" y="43"/>
                      <a:pt x="38" y="28"/>
                    </a:cubicBezTo>
                    <a:close/>
                    <a:moveTo>
                      <a:pt x="0" y="64"/>
                    </a:moveTo>
                    <a:cubicBezTo>
                      <a:pt x="15" y="64"/>
                      <a:pt x="28" y="70"/>
                      <a:pt x="38" y="79"/>
                    </a:cubicBezTo>
                    <a:cubicBezTo>
                      <a:pt x="38" y="53"/>
                      <a:pt x="38" y="53"/>
                      <a:pt x="38" y="53"/>
                    </a:cubicBezTo>
                    <a:cubicBezTo>
                      <a:pt x="27" y="47"/>
                      <a:pt x="14" y="43"/>
                      <a:pt x="0" y="43"/>
                    </a:cubicBezTo>
                    <a:cubicBezTo>
                      <a:pt x="0" y="64"/>
                      <a:pt x="0" y="64"/>
                      <a:pt x="0" y="64"/>
                    </a:cubicBezTo>
                    <a:close/>
                    <a:moveTo>
                      <a:pt x="38" y="6"/>
                    </a:moveTo>
                    <a:cubicBezTo>
                      <a:pt x="38" y="28"/>
                      <a:pt x="38" y="28"/>
                      <a:pt x="38" y="28"/>
                    </a:cubicBezTo>
                    <a:cubicBezTo>
                      <a:pt x="26" y="23"/>
                      <a:pt x="14" y="21"/>
                      <a:pt x="0" y="21"/>
                    </a:cubicBezTo>
                    <a:cubicBezTo>
                      <a:pt x="0" y="0"/>
                      <a:pt x="0" y="0"/>
                      <a:pt x="0" y="0"/>
                    </a:cubicBezTo>
                    <a:cubicBezTo>
                      <a:pt x="13" y="0"/>
                      <a:pt x="26" y="2"/>
                      <a:pt x="38" y="6"/>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7" name="Rectangle 55"/>
              <p:cNvSpPr>
                <a:spLocks noChangeArrowheads="1"/>
              </p:cNvSpPr>
              <p:nvPr/>
            </p:nvSpPr>
            <p:spPr bwMode="auto">
              <a:xfrm>
                <a:off x="8645526" y="1023938"/>
                <a:ext cx="95486" cy="20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1" i="0" u="none" strike="noStrike" cap="none" normalizeH="0" baseline="0" dirty="0" smtClean="0">
                    <a:ln>
                      <a:noFill/>
                    </a:ln>
                    <a:solidFill>
                      <a:schemeClr val="accent2">
                        <a:lumMod val="10000"/>
                        <a:lumOff val="90000"/>
                      </a:schemeClr>
                    </a:solidFill>
                    <a:effectLst/>
                    <a:latin typeface="Arial" panose="020B0604020202020204" pitchFamily="34" charset="0"/>
                  </a:rPr>
                  <a:t>$</a:t>
                </a:r>
                <a:endParaRPr kumimoji="0" lang="en-US" altLang="en-US" sz="1800" b="0" i="0" u="none" strike="noStrike" cap="none" normalizeH="0" baseline="0" dirty="0" smtClean="0">
                  <a:ln>
                    <a:noFill/>
                  </a:ln>
                  <a:solidFill>
                    <a:schemeClr val="accent2">
                      <a:lumMod val="10000"/>
                      <a:lumOff val="90000"/>
                    </a:schemeClr>
                  </a:solidFill>
                  <a:effectLst/>
                  <a:latin typeface="Arial" panose="020B0604020202020204" pitchFamily="34" charset="0"/>
                </a:endParaRPr>
              </a:p>
            </p:txBody>
          </p:sp>
          <p:sp>
            <p:nvSpPr>
              <p:cNvPr id="578" name="Rectangle 56"/>
              <p:cNvSpPr>
                <a:spLocks noChangeArrowheads="1"/>
              </p:cNvSpPr>
              <p:nvPr/>
            </p:nvSpPr>
            <p:spPr bwMode="auto">
              <a:xfrm>
                <a:off x="5834063" y="1803401"/>
                <a:ext cx="62226" cy="13389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1" i="0" u="none" strike="noStrike" cap="none" normalizeH="0" baseline="0" dirty="0" smtClean="0">
                    <a:ln>
                      <a:noFill/>
                    </a:ln>
                    <a:solidFill>
                      <a:schemeClr val="accent2">
                        <a:lumMod val="10000"/>
                        <a:lumOff val="90000"/>
                      </a:schemeClr>
                    </a:solidFill>
                    <a:effectLst/>
                    <a:latin typeface="Arial" panose="020B0604020202020204" pitchFamily="34" charset="0"/>
                  </a:rPr>
                  <a:t>$</a:t>
                </a:r>
                <a:endParaRPr kumimoji="0" lang="en-US" altLang="en-US" sz="1800" b="0" i="0" u="none" strike="noStrike" cap="none" normalizeH="0" baseline="0" dirty="0" smtClean="0">
                  <a:ln>
                    <a:noFill/>
                  </a:ln>
                  <a:solidFill>
                    <a:schemeClr val="accent2">
                      <a:lumMod val="10000"/>
                      <a:lumOff val="90000"/>
                    </a:schemeClr>
                  </a:solidFill>
                  <a:effectLst/>
                  <a:latin typeface="Arial" panose="020B0604020202020204" pitchFamily="34" charset="0"/>
                </a:endParaRPr>
              </a:p>
            </p:txBody>
          </p:sp>
          <p:sp>
            <p:nvSpPr>
              <p:cNvPr id="579" name="Rectangle 57"/>
              <p:cNvSpPr>
                <a:spLocks noChangeArrowheads="1"/>
              </p:cNvSpPr>
              <p:nvPr/>
            </p:nvSpPr>
            <p:spPr bwMode="auto">
              <a:xfrm>
                <a:off x="8370888" y="2752726"/>
                <a:ext cx="62226" cy="133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1" i="0" u="none" strike="noStrike" cap="none" normalizeH="0" baseline="0" dirty="0" smtClean="0">
                    <a:ln>
                      <a:noFill/>
                    </a:ln>
                    <a:solidFill>
                      <a:schemeClr val="accent2">
                        <a:lumMod val="10000"/>
                        <a:lumOff val="90000"/>
                      </a:schemeClr>
                    </a:solidFill>
                    <a:effectLst/>
                    <a:latin typeface="Arial" panose="020B0604020202020204" pitchFamily="34" charset="0"/>
                  </a:rPr>
                  <a:t>$</a:t>
                </a:r>
                <a:endParaRPr kumimoji="0" lang="en-US" altLang="en-US" sz="1800" b="0" i="0" u="none" strike="noStrike" cap="none" normalizeH="0" baseline="0" dirty="0" smtClean="0">
                  <a:ln>
                    <a:noFill/>
                  </a:ln>
                  <a:solidFill>
                    <a:schemeClr val="accent2">
                      <a:lumMod val="10000"/>
                      <a:lumOff val="90000"/>
                    </a:schemeClr>
                  </a:solidFill>
                  <a:effectLst/>
                  <a:latin typeface="Arial" panose="020B0604020202020204" pitchFamily="34" charset="0"/>
                </a:endParaRPr>
              </a:p>
            </p:txBody>
          </p:sp>
          <p:sp>
            <p:nvSpPr>
              <p:cNvPr id="580" name="Line 58"/>
              <p:cNvSpPr>
                <a:spLocks noChangeShapeType="1"/>
              </p:cNvSpPr>
              <p:nvPr/>
            </p:nvSpPr>
            <p:spPr bwMode="auto">
              <a:xfrm>
                <a:off x="6597651" y="1093788"/>
                <a:ext cx="804863" cy="4318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1" name="Line 59"/>
              <p:cNvSpPr>
                <a:spLocks noChangeShapeType="1"/>
              </p:cNvSpPr>
              <p:nvPr/>
            </p:nvSpPr>
            <p:spPr bwMode="auto">
              <a:xfrm flipH="1" flipV="1">
                <a:off x="7402513" y="1525588"/>
                <a:ext cx="1365250" cy="407988"/>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2" name="Line 60"/>
              <p:cNvSpPr>
                <a:spLocks noChangeShapeType="1"/>
              </p:cNvSpPr>
              <p:nvPr/>
            </p:nvSpPr>
            <p:spPr bwMode="auto">
              <a:xfrm flipH="1" flipV="1">
                <a:off x="7402513" y="1525588"/>
                <a:ext cx="463550" cy="1208088"/>
              </a:xfrm>
              <a:prstGeom prst="line">
                <a:avLst/>
              </a:prstGeom>
              <a:noFill/>
              <a:ln w="11113"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3" name="Line 61"/>
              <p:cNvSpPr>
                <a:spLocks noChangeShapeType="1"/>
              </p:cNvSpPr>
              <p:nvPr/>
            </p:nvSpPr>
            <p:spPr bwMode="auto">
              <a:xfrm flipH="1">
                <a:off x="7402513" y="627063"/>
                <a:ext cx="1104900" cy="898525"/>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4" name="Line 62"/>
              <p:cNvSpPr>
                <a:spLocks noChangeShapeType="1"/>
              </p:cNvSpPr>
              <p:nvPr/>
            </p:nvSpPr>
            <p:spPr bwMode="auto">
              <a:xfrm flipV="1">
                <a:off x="8431213" y="550863"/>
                <a:ext cx="755650" cy="93663"/>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5" name="Line 63"/>
              <p:cNvSpPr>
                <a:spLocks noChangeShapeType="1"/>
              </p:cNvSpPr>
              <p:nvPr/>
            </p:nvSpPr>
            <p:spPr bwMode="auto">
              <a:xfrm flipV="1">
                <a:off x="8240713" y="550863"/>
                <a:ext cx="946150" cy="646113"/>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6" name="Line 64"/>
              <p:cNvSpPr>
                <a:spLocks noChangeShapeType="1"/>
              </p:cNvSpPr>
              <p:nvPr/>
            </p:nvSpPr>
            <p:spPr bwMode="auto">
              <a:xfrm flipH="1" flipV="1">
                <a:off x="7329488" y="455613"/>
                <a:ext cx="887413" cy="7239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7" name="Line 65"/>
              <p:cNvSpPr>
                <a:spLocks noChangeShapeType="1"/>
              </p:cNvSpPr>
              <p:nvPr/>
            </p:nvSpPr>
            <p:spPr bwMode="auto">
              <a:xfrm>
                <a:off x="8221663" y="1216026"/>
                <a:ext cx="673100" cy="9271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8" name="Line 66"/>
              <p:cNvSpPr>
                <a:spLocks noChangeShapeType="1"/>
              </p:cNvSpPr>
              <p:nvPr/>
            </p:nvSpPr>
            <p:spPr bwMode="auto">
              <a:xfrm flipV="1">
                <a:off x="8767763" y="550863"/>
                <a:ext cx="419100" cy="1382713"/>
              </a:xfrm>
              <a:prstGeom prst="line">
                <a:avLst/>
              </a:prstGeom>
              <a:noFill/>
              <a:ln w="11113"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9" name="Line 67"/>
              <p:cNvSpPr>
                <a:spLocks noChangeShapeType="1"/>
              </p:cNvSpPr>
              <p:nvPr/>
            </p:nvSpPr>
            <p:spPr bwMode="auto">
              <a:xfrm flipH="1">
                <a:off x="7124701" y="1192213"/>
                <a:ext cx="1079500" cy="381000"/>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0" name="Line 68"/>
              <p:cNvSpPr>
                <a:spLocks noChangeShapeType="1"/>
              </p:cNvSpPr>
              <p:nvPr/>
            </p:nvSpPr>
            <p:spPr bwMode="auto">
              <a:xfrm>
                <a:off x="8767763" y="1933576"/>
                <a:ext cx="652463" cy="4826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1" name="Line 69"/>
              <p:cNvSpPr>
                <a:spLocks noChangeShapeType="1"/>
              </p:cNvSpPr>
              <p:nvPr/>
            </p:nvSpPr>
            <p:spPr bwMode="auto">
              <a:xfrm flipH="1">
                <a:off x="7866063" y="1933576"/>
                <a:ext cx="901700" cy="8001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2" name="Line 70"/>
              <p:cNvSpPr>
                <a:spLocks noChangeShapeType="1"/>
              </p:cNvSpPr>
              <p:nvPr/>
            </p:nvSpPr>
            <p:spPr bwMode="auto">
              <a:xfrm flipH="1">
                <a:off x="6223001" y="1933576"/>
                <a:ext cx="2544763" cy="290513"/>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3" name="Line 71"/>
              <p:cNvSpPr>
                <a:spLocks noChangeShapeType="1"/>
              </p:cNvSpPr>
              <p:nvPr/>
            </p:nvSpPr>
            <p:spPr bwMode="auto">
              <a:xfrm flipH="1">
                <a:off x="6592888" y="473076"/>
                <a:ext cx="735013" cy="647700"/>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4" name="Line 72"/>
              <p:cNvSpPr>
                <a:spLocks noChangeShapeType="1"/>
              </p:cNvSpPr>
              <p:nvPr/>
            </p:nvSpPr>
            <p:spPr bwMode="auto">
              <a:xfrm flipV="1">
                <a:off x="5962651" y="1120776"/>
                <a:ext cx="630238" cy="282575"/>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5" name="Line 73"/>
              <p:cNvSpPr>
                <a:spLocks noChangeShapeType="1"/>
              </p:cNvSpPr>
              <p:nvPr/>
            </p:nvSpPr>
            <p:spPr bwMode="auto">
              <a:xfrm>
                <a:off x="5954713" y="1435101"/>
                <a:ext cx="190500" cy="661988"/>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6" name="Line 74"/>
              <p:cNvSpPr>
                <a:spLocks noChangeShapeType="1"/>
              </p:cNvSpPr>
              <p:nvPr/>
            </p:nvSpPr>
            <p:spPr bwMode="auto">
              <a:xfrm>
                <a:off x="5967413" y="1414463"/>
                <a:ext cx="1431925" cy="90488"/>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7" name="Line 75"/>
              <p:cNvSpPr>
                <a:spLocks noChangeShapeType="1"/>
              </p:cNvSpPr>
              <p:nvPr/>
            </p:nvSpPr>
            <p:spPr bwMode="auto">
              <a:xfrm flipH="1" flipV="1">
                <a:off x="6223001" y="2224088"/>
                <a:ext cx="1643063" cy="509588"/>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8" name="Line 76"/>
              <p:cNvSpPr>
                <a:spLocks noChangeShapeType="1"/>
              </p:cNvSpPr>
              <p:nvPr/>
            </p:nvSpPr>
            <p:spPr bwMode="auto">
              <a:xfrm flipV="1">
                <a:off x="7866063" y="2400301"/>
                <a:ext cx="1554163" cy="333375"/>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9" name="Line 77"/>
              <p:cNvSpPr>
                <a:spLocks noChangeShapeType="1"/>
              </p:cNvSpPr>
              <p:nvPr/>
            </p:nvSpPr>
            <p:spPr bwMode="auto">
              <a:xfrm flipV="1">
                <a:off x="6197601" y="1519238"/>
                <a:ext cx="1231900" cy="735013"/>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0" name="Line 78"/>
              <p:cNvSpPr>
                <a:spLocks noChangeShapeType="1"/>
              </p:cNvSpPr>
              <p:nvPr/>
            </p:nvSpPr>
            <p:spPr bwMode="auto">
              <a:xfrm flipH="1" flipV="1">
                <a:off x="7324726" y="463551"/>
                <a:ext cx="92075" cy="11430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1" name="Line 79"/>
              <p:cNvSpPr>
                <a:spLocks noChangeShapeType="1"/>
              </p:cNvSpPr>
              <p:nvPr/>
            </p:nvSpPr>
            <p:spPr bwMode="auto">
              <a:xfrm flipH="1" flipV="1">
                <a:off x="7326313" y="450851"/>
                <a:ext cx="1131888" cy="185738"/>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2" name="Line 80"/>
              <p:cNvSpPr>
                <a:spLocks noChangeShapeType="1"/>
              </p:cNvSpPr>
              <p:nvPr/>
            </p:nvSpPr>
            <p:spPr bwMode="auto">
              <a:xfrm flipH="1" flipV="1">
                <a:off x="9186863" y="550863"/>
                <a:ext cx="250825" cy="1865313"/>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3" name="Oval 81"/>
              <p:cNvSpPr>
                <a:spLocks noChangeArrowheads="1"/>
              </p:cNvSpPr>
              <p:nvPr/>
            </p:nvSpPr>
            <p:spPr bwMode="auto">
              <a:xfrm>
                <a:off x="6975476" y="1042988"/>
                <a:ext cx="844550" cy="84296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4" name="Freeform 82"/>
              <p:cNvSpPr>
                <a:spLocks/>
              </p:cNvSpPr>
              <p:nvPr/>
            </p:nvSpPr>
            <p:spPr bwMode="auto">
              <a:xfrm>
                <a:off x="7156451" y="1600201"/>
                <a:ext cx="482600" cy="285750"/>
              </a:xfrm>
              <a:custGeom>
                <a:avLst/>
                <a:gdLst>
                  <a:gd name="T0" fmla="*/ 61 w 354"/>
                  <a:gd name="T1" fmla="*/ 42 h 210"/>
                  <a:gd name="T2" fmla="*/ 0 w 354"/>
                  <a:gd name="T3" fmla="*/ 154 h 210"/>
                  <a:gd name="T4" fmla="*/ 177 w 354"/>
                  <a:gd name="T5" fmla="*/ 210 h 210"/>
                  <a:gd name="T6" fmla="*/ 354 w 354"/>
                  <a:gd name="T7" fmla="*/ 155 h 210"/>
                  <a:gd name="T8" fmla="*/ 293 w 354"/>
                  <a:gd name="T9" fmla="*/ 42 h 210"/>
                  <a:gd name="T10" fmla="*/ 177 w 354"/>
                  <a:gd name="T11" fmla="*/ 0 h 210"/>
                  <a:gd name="T12" fmla="*/ 61 w 354"/>
                  <a:gd name="T13" fmla="*/ 42 h 210"/>
                </a:gdLst>
                <a:ahLst/>
                <a:cxnLst>
                  <a:cxn ang="0">
                    <a:pos x="T0" y="T1"/>
                  </a:cxn>
                  <a:cxn ang="0">
                    <a:pos x="T2" y="T3"/>
                  </a:cxn>
                  <a:cxn ang="0">
                    <a:pos x="T4" y="T5"/>
                  </a:cxn>
                  <a:cxn ang="0">
                    <a:pos x="T6" y="T7"/>
                  </a:cxn>
                  <a:cxn ang="0">
                    <a:pos x="T8" y="T9"/>
                  </a:cxn>
                  <a:cxn ang="0">
                    <a:pos x="T10" y="T11"/>
                  </a:cxn>
                  <a:cxn ang="0">
                    <a:pos x="T12" y="T13"/>
                  </a:cxn>
                </a:cxnLst>
                <a:rect l="0" t="0" r="r" b="b"/>
                <a:pathLst>
                  <a:path w="354" h="210">
                    <a:moveTo>
                      <a:pt x="61" y="42"/>
                    </a:moveTo>
                    <a:cubicBezTo>
                      <a:pt x="31" y="61"/>
                      <a:pt x="18" y="104"/>
                      <a:pt x="0" y="154"/>
                    </a:cubicBezTo>
                    <a:cubicBezTo>
                      <a:pt x="50" y="189"/>
                      <a:pt x="111" y="210"/>
                      <a:pt x="177" y="210"/>
                    </a:cubicBezTo>
                    <a:cubicBezTo>
                      <a:pt x="243" y="210"/>
                      <a:pt x="304" y="190"/>
                      <a:pt x="354" y="155"/>
                    </a:cubicBezTo>
                    <a:cubicBezTo>
                      <a:pt x="336" y="104"/>
                      <a:pt x="324" y="61"/>
                      <a:pt x="293" y="42"/>
                    </a:cubicBezTo>
                    <a:cubicBezTo>
                      <a:pt x="240" y="8"/>
                      <a:pt x="208" y="0"/>
                      <a:pt x="177" y="0"/>
                    </a:cubicBezTo>
                    <a:cubicBezTo>
                      <a:pt x="145" y="0"/>
                      <a:pt x="114" y="7"/>
                      <a:pt x="61" y="42"/>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5" name="Freeform 83"/>
              <p:cNvSpPr>
                <a:spLocks/>
              </p:cNvSpPr>
              <p:nvPr/>
            </p:nvSpPr>
            <p:spPr bwMode="auto">
              <a:xfrm>
                <a:off x="7591426" y="1693863"/>
                <a:ext cx="47625" cy="146050"/>
              </a:xfrm>
              <a:custGeom>
                <a:avLst/>
                <a:gdLst>
                  <a:gd name="T0" fmla="*/ 0 w 35"/>
                  <a:gd name="T1" fmla="*/ 107 h 107"/>
                  <a:gd name="T2" fmla="*/ 0 w 35"/>
                  <a:gd name="T3" fmla="*/ 0 h 107"/>
                  <a:gd name="T4" fmla="*/ 35 w 35"/>
                  <a:gd name="T5" fmla="*/ 86 h 107"/>
                  <a:gd name="T6" fmla="*/ 0 w 35"/>
                  <a:gd name="T7" fmla="*/ 107 h 107"/>
                </a:gdLst>
                <a:ahLst/>
                <a:cxnLst>
                  <a:cxn ang="0">
                    <a:pos x="T0" y="T1"/>
                  </a:cxn>
                  <a:cxn ang="0">
                    <a:pos x="T2" y="T3"/>
                  </a:cxn>
                  <a:cxn ang="0">
                    <a:pos x="T4" y="T5"/>
                  </a:cxn>
                  <a:cxn ang="0">
                    <a:pos x="T6" y="T7"/>
                  </a:cxn>
                </a:cxnLst>
                <a:rect l="0" t="0" r="r" b="b"/>
                <a:pathLst>
                  <a:path w="35" h="107">
                    <a:moveTo>
                      <a:pt x="0" y="107"/>
                    </a:moveTo>
                    <a:cubicBezTo>
                      <a:pt x="0" y="0"/>
                      <a:pt x="0" y="0"/>
                      <a:pt x="0" y="0"/>
                    </a:cubicBezTo>
                    <a:cubicBezTo>
                      <a:pt x="14" y="23"/>
                      <a:pt x="23" y="52"/>
                      <a:pt x="35" y="86"/>
                    </a:cubicBezTo>
                    <a:cubicBezTo>
                      <a:pt x="24" y="93"/>
                      <a:pt x="12" y="100"/>
                      <a:pt x="0" y="107"/>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6" name="Freeform 84"/>
              <p:cNvSpPr>
                <a:spLocks/>
              </p:cNvSpPr>
              <p:nvPr/>
            </p:nvSpPr>
            <p:spPr bwMode="auto">
              <a:xfrm>
                <a:off x="7504113" y="1627188"/>
                <a:ext cx="50800" cy="246063"/>
              </a:xfrm>
              <a:custGeom>
                <a:avLst/>
                <a:gdLst>
                  <a:gd name="T0" fmla="*/ 38 w 38"/>
                  <a:gd name="T1" fmla="*/ 22 h 180"/>
                  <a:gd name="T2" fmla="*/ 38 w 38"/>
                  <a:gd name="T3" fmla="*/ 168 h 180"/>
                  <a:gd name="T4" fmla="*/ 0 w 38"/>
                  <a:gd name="T5" fmla="*/ 180 h 180"/>
                  <a:gd name="T6" fmla="*/ 0 w 38"/>
                  <a:gd name="T7" fmla="*/ 0 h 180"/>
                  <a:gd name="T8" fmla="*/ 38 w 38"/>
                  <a:gd name="T9" fmla="*/ 22 h 180"/>
                </a:gdLst>
                <a:ahLst/>
                <a:cxnLst>
                  <a:cxn ang="0">
                    <a:pos x="T0" y="T1"/>
                  </a:cxn>
                  <a:cxn ang="0">
                    <a:pos x="T2" y="T3"/>
                  </a:cxn>
                  <a:cxn ang="0">
                    <a:pos x="T4" y="T5"/>
                  </a:cxn>
                  <a:cxn ang="0">
                    <a:pos x="T6" y="T7"/>
                  </a:cxn>
                  <a:cxn ang="0">
                    <a:pos x="T8" y="T9"/>
                  </a:cxn>
                </a:cxnLst>
                <a:rect l="0" t="0" r="r" b="b"/>
                <a:pathLst>
                  <a:path w="38" h="180">
                    <a:moveTo>
                      <a:pt x="38" y="22"/>
                    </a:moveTo>
                    <a:cubicBezTo>
                      <a:pt x="38" y="168"/>
                      <a:pt x="38" y="168"/>
                      <a:pt x="38" y="168"/>
                    </a:cubicBezTo>
                    <a:cubicBezTo>
                      <a:pt x="26" y="173"/>
                      <a:pt x="13" y="177"/>
                      <a:pt x="0" y="180"/>
                    </a:cubicBezTo>
                    <a:cubicBezTo>
                      <a:pt x="0" y="0"/>
                      <a:pt x="0" y="0"/>
                      <a:pt x="0" y="0"/>
                    </a:cubicBezTo>
                    <a:cubicBezTo>
                      <a:pt x="11" y="6"/>
                      <a:pt x="24" y="13"/>
                      <a:pt x="38" y="22"/>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7" name="Freeform 85"/>
              <p:cNvSpPr>
                <a:spLocks/>
              </p:cNvSpPr>
              <p:nvPr/>
            </p:nvSpPr>
            <p:spPr bwMode="auto">
              <a:xfrm>
                <a:off x="7415213" y="1601788"/>
                <a:ext cx="52388" cy="284163"/>
              </a:xfrm>
              <a:custGeom>
                <a:avLst/>
                <a:gdLst>
                  <a:gd name="T0" fmla="*/ 38 w 38"/>
                  <a:gd name="T1" fmla="*/ 8 h 209"/>
                  <a:gd name="T2" fmla="*/ 38 w 38"/>
                  <a:gd name="T3" fmla="*/ 205 h 209"/>
                  <a:gd name="T4" fmla="*/ 0 w 38"/>
                  <a:gd name="T5" fmla="*/ 209 h 209"/>
                  <a:gd name="T6" fmla="*/ 0 w 38"/>
                  <a:gd name="T7" fmla="*/ 0 h 209"/>
                  <a:gd name="T8" fmla="*/ 38 w 38"/>
                  <a:gd name="T9" fmla="*/ 8 h 209"/>
                </a:gdLst>
                <a:ahLst/>
                <a:cxnLst>
                  <a:cxn ang="0">
                    <a:pos x="T0" y="T1"/>
                  </a:cxn>
                  <a:cxn ang="0">
                    <a:pos x="T2" y="T3"/>
                  </a:cxn>
                  <a:cxn ang="0">
                    <a:pos x="T4" y="T5"/>
                  </a:cxn>
                  <a:cxn ang="0">
                    <a:pos x="T6" y="T7"/>
                  </a:cxn>
                  <a:cxn ang="0">
                    <a:pos x="T8" y="T9"/>
                  </a:cxn>
                </a:cxnLst>
                <a:rect l="0" t="0" r="r" b="b"/>
                <a:pathLst>
                  <a:path w="38" h="209">
                    <a:moveTo>
                      <a:pt x="38" y="8"/>
                    </a:moveTo>
                    <a:cubicBezTo>
                      <a:pt x="38" y="205"/>
                      <a:pt x="38" y="205"/>
                      <a:pt x="38" y="205"/>
                    </a:cubicBezTo>
                    <a:cubicBezTo>
                      <a:pt x="26" y="207"/>
                      <a:pt x="13" y="208"/>
                      <a:pt x="0" y="209"/>
                    </a:cubicBezTo>
                    <a:cubicBezTo>
                      <a:pt x="0" y="0"/>
                      <a:pt x="0" y="0"/>
                      <a:pt x="0" y="0"/>
                    </a:cubicBezTo>
                    <a:cubicBezTo>
                      <a:pt x="12" y="1"/>
                      <a:pt x="25" y="3"/>
                      <a:pt x="38" y="8"/>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8" name="Freeform 86"/>
              <p:cNvSpPr>
                <a:spLocks/>
              </p:cNvSpPr>
              <p:nvPr/>
            </p:nvSpPr>
            <p:spPr bwMode="auto">
              <a:xfrm>
                <a:off x="7327901" y="1600201"/>
                <a:ext cx="52388" cy="285750"/>
              </a:xfrm>
              <a:custGeom>
                <a:avLst/>
                <a:gdLst>
                  <a:gd name="T0" fmla="*/ 38 w 38"/>
                  <a:gd name="T1" fmla="*/ 0 h 210"/>
                  <a:gd name="T2" fmla="*/ 38 w 38"/>
                  <a:gd name="T3" fmla="*/ 210 h 210"/>
                  <a:gd name="T4" fmla="*/ 0 w 38"/>
                  <a:gd name="T5" fmla="*/ 206 h 210"/>
                  <a:gd name="T6" fmla="*/ 0 w 38"/>
                  <a:gd name="T7" fmla="*/ 8 h 210"/>
                  <a:gd name="T8" fmla="*/ 38 w 38"/>
                  <a:gd name="T9" fmla="*/ 0 h 210"/>
                </a:gdLst>
                <a:ahLst/>
                <a:cxnLst>
                  <a:cxn ang="0">
                    <a:pos x="T0" y="T1"/>
                  </a:cxn>
                  <a:cxn ang="0">
                    <a:pos x="T2" y="T3"/>
                  </a:cxn>
                  <a:cxn ang="0">
                    <a:pos x="T4" y="T5"/>
                  </a:cxn>
                  <a:cxn ang="0">
                    <a:pos x="T6" y="T7"/>
                  </a:cxn>
                  <a:cxn ang="0">
                    <a:pos x="T8" y="T9"/>
                  </a:cxn>
                </a:cxnLst>
                <a:rect l="0" t="0" r="r" b="b"/>
                <a:pathLst>
                  <a:path w="38" h="210">
                    <a:moveTo>
                      <a:pt x="38" y="0"/>
                    </a:moveTo>
                    <a:cubicBezTo>
                      <a:pt x="38" y="210"/>
                      <a:pt x="38" y="210"/>
                      <a:pt x="38" y="210"/>
                    </a:cubicBezTo>
                    <a:cubicBezTo>
                      <a:pt x="25" y="209"/>
                      <a:pt x="12" y="208"/>
                      <a:pt x="0" y="206"/>
                    </a:cubicBezTo>
                    <a:cubicBezTo>
                      <a:pt x="0" y="8"/>
                      <a:pt x="0" y="8"/>
                      <a:pt x="0" y="8"/>
                    </a:cubicBezTo>
                    <a:cubicBezTo>
                      <a:pt x="14" y="3"/>
                      <a:pt x="26" y="1"/>
                      <a:pt x="38" y="0"/>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9" name="Freeform 87"/>
              <p:cNvSpPr>
                <a:spLocks/>
              </p:cNvSpPr>
              <p:nvPr/>
            </p:nvSpPr>
            <p:spPr bwMode="auto">
              <a:xfrm>
                <a:off x="7239001" y="1625601"/>
                <a:ext cx="52388" cy="247650"/>
              </a:xfrm>
              <a:custGeom>
                <a:avLst/>
                <a:gdLst>
                  <a:gd name="T0" fmla="*/ 38 w 38"/>
                  <a:gd name="T1" fmla="*/ 0 h 181"/>
                  <a:gd name="T2" fmla="*/ 38 w 38"/>
                  <a:gd name="T3" fmla="*/ 181 h 181"/>
                  <a:gd name="T4" fmla="*/ 0 w 38"/>
                  <a:gd name="T5" fmla="*/ 169 h 181"/>
                  <a:gd name="T6" fmla="*/ 0 w 38"/>
                  <a:gd name="T7" fmla="*/ 22 h 181"/>
                  <a:gd name="T8" fmla="*/ 38 w 38"/>
                  <a:gd name="T9" fmla="*/ 0 h 181"/>
                </a:gdLst>
                <a:ahLst/>
                <a:cxnLst>
                  <a:cxn ang="0">
                    <a:pos x="T0" y="T1"/>
                  </a:cxn>
                  <a:cxn ang="0">
                    <a:pos x="T2" y="T3"/>
                  </a:cxn>
                  <a:cxn ang="0">
                    <a:pos x="T4" y="T5"/>
                  </a:cxn>
                  <a:cxn ang="0">
                    <a:pos x="T6" y="T7"/>
                  </a:cxn>
                  <a:cxn ang="0">
                    <a:pos x="T8" y="T9"/>
                  </a:cxn>
                </a:cxnLst>
                <a:rect l="0" t="0" r="r" b="b"/>
                <a:pathLst>
                  <a:path w="38" h="181">
                    <a:moveTo>
                      <a:pt x="38" y="0"/>
                    </a:moveTo>
                    <a:cubicBezTo>
                      <a:pt x="38" y="181"/>
                      <a:pt x="38" y="181"/>
                      <a:pt x="38" y="181"/>
                    </a:cubicBezTo>
                    <a:cubicBezTo>
                      <a:pt x="25" y="178"/>
                      <a:pt x="13" y="174"/>
                      <a:pt x="0" y="169"/>
                    </a:cubicBezTo>
                    <a:cubicBezTo>
                      <a:pt x="0" y="22"/>
                      <a:pt x="0" y="22"/>
                      <a:pt x="0" y="22"/>
                    </a:cubicBezTo>
                    <a:cubicBezTo>
                      <a:pt x="14" y="13"/>
                      <a:pt x="27" y="6"/>
                      <a:pt x="38" y="0"/>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0" name="Freeform 88"/>
              <p:cNvSpPr>
                <a:spLocks/>
              </p:cNvSpPr>
              <p:nvPr/>
            </p:nvSpPr>
            <p:spPr bwMode="auto">
              <a:xfrm>
                <a:off x="7156451" y="1695451"/>
                <a:ext cx="47625" cy="142875"/>
              </a:xfrm>
              <a:custGeom>
                <a:avLst/>
                <a:gdLst>
                  <a:gd name="T0" fmla="*/ 35 w 35"/>
                  <a:gd name="T1" fmla="*/ 0 h 105"/>
                  <a:gd name="T2" fmla="*/ 35 w 35"/>
                  <a:gd name="T3" fmla="*/ 105 h 105"/>
                  <a:gd name="T4" fmla="*/ 0 w 35"/>
                  <a:gd name="T5" fmla="*/ 84 h 105"/>
                  <a:gd name="T6" fmla="*/ 35 w 35"/>
                  <a:gd name="T7" fmla="*/ 0 h 105"/>
                </a:gdLst>
                <a:ahLst/>
                <a:cxnLst>
                  <a:cxn ang="0">
                    <a:pos x="T0" y="T1"/>
                  </a:cxn>
                  <a:cxn ang="0">
                    <a:pos x="T2" y="T3"/>
                  </a:cxn>
                  <a:cxn ang="0">
                    <a:pos x="T4" y="T5"/>
                  </a:cxn>
                  <a:cxn ang="0">
                    <a:pos x="T6" y="T7"/>
                  </a:cxn>
                </a:cxnLst>
                <a:rect l="0" t="0" r="r" b="b"/>
                <a:pathLst>
                  <a:path w="35" h="105">
                    <a:moveTo>
                      <a:pt x="35" y="0"/>
                    </a:moveTo>
                    <a:cubicBezTo>
                      <a:pt x="35" y="105"/>
                      <a:pt x="35" y="105"/>
                      <a:pt x="35" y="105"/>
                    </a:cubicBezTo>
                    <a:cubicBezTo>
                      <a:pt x="23" y="99"/>
                      <a:pt x="11" y="92"/>
                      <a:pt x="0" y="84"/>
                    </a:cubicBezTo>
                    <a:cubicBezTo>
                      <a:pt x="12" y="51"/>
                      <a:pt x="21" y="22"/>
                      <a:pt x="35" y="0"/>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1" name="Freeform 89"/>
              <p:cNvSpPr>
                <a:spLocks/>
              </p:cNvSpPr>
              <p:nvPr/>
            </p:nvSpPr>
            <p:spPr bwMode="auto">
              <a:xfrm>
                <a:off x="7191376" y="1665288"/>
                <a:ext cx="411163" cy="52388"/>
              </a:xfrm>
              <a:custGeom>
                <a:avLst/>
                <a:gdLst>
                  <a:gd name="T0" fmla="*/ 27 w 302"/>
                  <a:gd name="T1" fmla="*/ 0 h 38"/>
                  <a:gd name="T2" fmla="*/ 0 w 302"/>
                  <a:gd name="T3" fmla="*/ 38 h 38"/>
                  <a:gd name="T4" fmla="*/ 302 w 302"/>
                  <a:gd name="T5" fmla="*/ 38 h 38"/>
                  <a:gd name="T6" fmla="*/ 275 w 302"/>
                  <a:gd name="T7" fmla="*/ 0 h 38"/>
                  <a:gd name="T8" fmla="*/ 27 w 302"/>
                  <a:gd name="T9" fmla="*/ 0 h 38"/>
                </a:gdLst>
                <a:ahLst/>
                <a:cxnLst>
                  <a:cxn ang="0">
                    <a:pos x="T0" y="T1"/>
                  </a:cxn>
                  <a:cxn ang="0">
                    <a:pos x="T2" y="T3"/>
                  </a:cxn>
                  <a:cxn ang="0">
                    <a:pos x="T4" y="T5"/>
                  </a:cxn>
                  <a:cxn ang="0">
                    <a:pos x="T6" y="T7"/>
                  </a:cxn>
                  <a:cxn ang="0">
                    <a:pos x="T8" y="T9"/>
                  </a:cxn>
                </a:cxnLst>
                <a:rect l="0" t="0" r="r" b="b"/>
                <a:pathLst>
                  <a:path w="302" h="38">
                    <a:moveTo>
                      <a:pt x="27" y="0"/>
                    </a:moveTo>
                    <a:cubicBezTo>
                      <a:pt x="16" y="9"/>
                      <a:pt x="8" y="22"/>
                      <a:pt x="0" y="38"/>
                    </a:cubicBezTo>
                    <a:cubicBezTo>
                      <a:pt x="302" y="38"/>
                      <a:pt x="302" y="38"/>
                      <a:pt x="302" y="38"/>
                    </a:cubicBezTo>
                    <a:cubicBezTo>
                      <a:pt x="295" y="22"/>
                      <a:pt x="286" y="9"/>
                      <a:pt x="275" y="0"/>
                    </a:cubicBezTo>
                    <a:lnTo>
                      <a:pt x="27" y="0"/>
                    </a:ln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2" name="Freeform 90"/>
              <p:cNvSpPr>
                <a:spLocks/>
              </p:cNvSpPr>
              <p:nvPr/>
            </p:nvSpPr>
            <p:spPr bwMode="auto">
              <a:xfrm>
                <a:off x="7159626" y="1752601"/>
                <a:ext cx="477838" cy="52388"/>
              </a:xfrm>
              <a:custGeom>
                <a:avLst/>
                <a:gdLst>
                  <a:gd name="T0" fmla="*/ 13 w 351"/>
                  <a:gd name="T1" fmla="*/ 0 h 38"/>
                  <a:gd name="T2" fmla="*/ 0 w 351"/>
                  <a:gd name="T3" fmla="*/ 38 h 38"/>
                  <a:gd name="T4" fmla="*/ 351 w 351"/>
                  <a:gd name="T5" fmla="*/ 38 h 38"/>
                  <a:gd name="T6" fmla="*/ 337 w 351"/>
                  <a:gd name="T7" fmla="*/ 0 h 38"/>
                  <a:gd name="T8" fmla="*/ 13 w 351"/>
                  <a:gd name="T9" fmla="*/ 0 h 38"/>
                </a:gdLst>
                <a:ahLst/>
                <a:cxnLst>
                  <a:cxn ang="0">
                    <a:pos x="T0" y="T1"/>
                  </a:cxn>
                  <a:cxn ang="0">
                    <a:pos x="T2" y="T3"/>
                  </a:cxn>
                  <a:cxn ang="0">
                    <a:pos x="T4" y="T5"/>
                  </a:cxn>
                  <a:cxn ang="0">
                    <a:pos x="T6" y="T7"/>
                  </a:cxn>
                  <a:cxn ang="0">
                    <a:pos x="T8" y="T9"/>
                  </a:cxn>
                </a:cxnLst>
                <a:rect l="0" t="0" r="r" b="b"/>
                <a:pathLst>
                  <a:path w="351" h="38">
                    <a:moveTo>
                      <a:pt x="13" y="0"/>
                    </a:moveTo>
                    <a:cubicBezTo>
                      <a:pt x="9" y="12"/>
                      <a:pt x="4" y="25"/>
                      <a:pt x="0" y="38"/>
                    </a:cubicBezTo>
                    <a:cubicBezTo>
                      <a:pt x="351" y="38"/>
                      <a:pt x="351" y="38"/>
                      <a:pt x="351" y="38"/>
                    </a:cubicBezTo>
                    <a:cubicBezTo>
                      <a:pt x="346" y="25"/>
                      <a:pt x="342" y="12"/>
                      <a:pt x="337" y="0"/>
                    </a:cubicBezTo>
                    <a:lnTo>
                      <a:pt x="13" y="0"/>
                    </a:ln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3" name="Freeform 91"/>
              <p:cNvSpPr>
                <a:spLocks/>
              </p:cNvSpPr>
              <p:nvPr/>
            </p:nvSpPr>
            <p:spPr bwMode="auto">
              <a:xfrm>
                <a:off x="7207251" y="1841501"/>
                <a:ext cx="381000" cy="44450"/>
              </a:xfrm>
              <a:custGeom>
                <a:avLst/>
                <a:gdLst>
                  <a:gd name="T0" fmla="*/ 0 w 280"/>
                  <a:gd name="T1" fmla="*/ 0 h 33"/>
                  <a:gd name="T2" fmla="*/ 140 w 280"/>
                  <a:gd name="T3" fmla="*/ 33 h 33"/>
                  <a:gd name="T4" fmla="*/ 280 w 280"/>
                  <a:gd name="T5" fmla="*/ 0 h 33"/>
                  <a:gd name="T6" fmla="*/ 0 w 280"/>
                  <a:gd name="T7" fmla="*/ 0 h 33"/>
                </a:gdLst>
                <a:ahLst/>
                <a:cxnLst>
                  <a:cxn ang="0">
                    <a:pos x="T0" y="T1"/>
                  </a:cxn>
                  <a:cxn ang="0">
                    <a:pos x="T2" y="T3"/>
                  </a:cxn>
                  <a:cxn ang="0">
                    <a:pos x="T4" y="T5"/>
                  </a:cxn>
                  <a:cxn ang="0">
                    <a:pos x="T6" y="T7"/>
                  </a:cxn>
                </a:cxnLst>
                <a:rect l="0" t="0" r="r" b="b"/>
                <a:pathLst>
                  <a:path w="280" h="33">
                    <a:moveTo>
                      <a:pt x="0" y="0"/>
                    </a:moveTo>
                    <a:cubicBezTo>
                      <a:pt x="42" y="21"/>
                      <a:pt x="90" y="33"/>
                      <a:pt x="140" y="33"/>
                    </a:cubicBezTo>
                    <a:cubicBezTo>
                      <a:pt x="191" y="33"/>
                      <a:pt x="238" y="21"/>
                      <a:pt x="280" y="0"/>
                    </a:cubicBezTo>
                    <a:lnTo>
                      <a:pt x="0" y="0"/>
                    </a:ln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4" name="Freeform 92"/>
              <p:cNvSpPr>
                <a:spLocks/>
              </p:cNvSpPr>
              <p:nvPr/>
            </p:nvSpPr>
            <p:spPr bwMode="auto">
              <a:xfrm>
                <a:off x="7591426" y="1693863"/>
                <a:ext cx="11113" cy="23813"/>
              </a:xfrm>
              <a:custGeom>
                <a:avLst/>
                <a:gdLst>
                  <a:gd name="T0" fmla="*/ 0 w 9"/>
                  <a:gd name="T1" fmla="*/ 17 h 17"/>
                  <a:gd name="T2" fmla="*/ 9 w 9"/>
                  <a:gd name="T3" fmla="*/ 17 h 17"/>
                  <a:gd name="T4" fmla="*/ 9 w 9"/>
                  <a:gd name="T5" fmla="*/ 16 h 17"/>
                  <a:gd name="T6" fmla="*/ 8 w 9"/>
                  <a:gd name="T7" fmla="*/ 15 h 17"/>
                  <a:gd name="T8" fmla="*/ 8 w 9"/>
                  <a:gd name="T9" fmla="*/ 14 h 17"/>
                  <a:gd name="T10" fmla="*/ 6 w 9"/>
                  <a:gd name="T11" fmla="*/ 11 h 17"/>
                  <a:gd name="T12" fmla="*/ 6 w 9"/>
                  <a:gd name="T13" fmla="*/ 10 h 17"/>
                  <a:gd name="T14" fmla="*/ 5 w 9"/>
                  <a:gd name="T15" fmla="*/ 8 h 17"/>
                  <a:gd name="T16" fmla="*/ 5 w 9"/>
                  <a:gd name="T17" fmla="*/ 8 h 17"/>
                  <a:gd name="T18" fmla="*/ 4 w 9"/>
                  <a:gd name="T19" fmla="*/ 7 h 17"/>
                  <a:gd name="T20" fmla="*/ 4 w 9"/>
                  <a:gd name="T21" fmla="*/ 6 h 17"/>
                  <a:gd name="T22" fmla="*/ 4 w 9"/>
                  <a:gd name="T23" fmla="*/ 6 h 17"/>
                  <a:gd name="T24" fmla="*/ 3 w 9"/>
                  <a:gd name="T25" fmla="*/ 6 h 17"/>
                  <a:gd name="T26" fmla="*/ 3 w 9"/>
                  <a:gd name="T27" fmla="*/ 5 h 17"/>
                  <a:gd name="T28" fmla="*/ 3 w 9"/>
                  <a:gd name="T29" fmla="*/ 5 h 17"/>
                  <a:gd name="T30" fmla="*/ 3 w 9"/>
                  <a:gd name="T31" fmla="*/ 4 h 17"/>
                  <a:gd name="T32" fmla="*/ 3 w 9"/>
                  <a:gd name="T33" fmla="*/ 4 h 17"/>
                  <a:gd name="T34" fmla="*/ 2 w 9"/>
                  <a:gd name="T35" fmla="*/ 4 h 17"/>
                  <a:gd name="T36" fmla="*/ 2 w 9"/>
                  <a:gd name="T37" fmla="*/ 4 h 17"/>
                  <a:gd name="T38" fmla="*/ 2 w 9"/>
                  <a:gd name="T39" fmla="*/ 3 h 17"/>
                  <a:gd name="T40" fmla="*/ 2 w 9"/>
                  <a:gd name="T41" fmla="*/ 3 h 17"/>
                  <a:gd name="T42" fmla="*/ 1 w 9"/>
                  <a:gd name="T43" fmla="*/ 2 h 17"/>
                  <a:gd name="T44" fmla="*/ 1 w 9"/>
                  <a:gd name="T45" fmla="*/ 2 h 17"/>
                  <a:gd name="T46" fmla="*/ 1 w 9"/>
                  <a:gd name="T47" fmla="*/ 1 h 17"/>
                  <a:gd name="T48" fmla="*/ 1 w 9"/>
                  <a:gd name="T49" fmla="*/ 1 h 17"/>
                  <a:gd name="T50" fmla="*/ 0 w 9"/>
                  <a:gd name="T51" fmla="*/ 0 h 17"/>
                  <a:gd name="T52" fmla="*/ 0 w 9"/>
                  <a:gd name="T53"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 h="17">
                    <a:moveTo>
                      <a:pt x="0" y="17"/>
                    </a:moveTo>
                    <a:cubicBezTo>
                      <a:pt x="9" y="17"/>
                      <a:pt x="9" y="17"/>
                      <a:pt x="9" y="17"/>
                    </a:cubicBezTo>
                    <a:cubicBezTo>
                      <a:pt x="9" y="16"/>
                      <a:pt x="9" y="16"/>
                      <a:pt x="9" y="16"/>
                    </a:cubicBezTo>
                    <a:cubicBezTo>
                      <a:pt x="8" y="15"/>
                      <a:pt x="8" y="15"/>
                      <a:pt x="8" y="15"/>
                    </a:cubicBezTo>
                    <a:cubicBezTo>
                      <a:pt x="8" y="14"/>
                      <a:pt x="8" y="14"/>
                      <a:pt x="8" y="14"/>
                    </a:cubicBezTo>
                    <a:cubicBezTo>
                      <a:pt x="7" y="13"/>
                      <a:pt x="7" y="12"/>
                      <a:pt x="6" y="11"/>
                    </a:cubicBezTo>
                    <a:cubicBezTo>
                      <a:pt x="6" y="10"/>
                      <a:pt x="6" y="10"/>
                      <a:pt x="6" y="10"/>
                    </a:cubicBezTo>
                    <a:cubicBezTo>
                      <a:pt x="6" y="9"/>
                      <a:pt x="5" y="9"/>
                      <a:pt x="5" y="8"/>
                    </a:cubicBezTo>
                    <a:cubicBezTo>
                      <a:pt x="5" y="8"/>
                      <a:pt x="5" y="8"/>
                      <a:pt x="5" y="8"/>
                    </a:cubicBezTo>
                    <a:cubicBezTo>
                      <a:pt x="4" y="7"/>
                      <a:pt x="4" y="7"/>
                      <a:pt x="4" y="7"/>
                    </a:cubicBezTo>
                    <a:cubicBezTo>
                      <a:pt x="4" y="6"/>
                      <a:pt x="4" y="6"/>
                      <a:pt x="4" y="6"/>
                    </a:cubicBezTo>
                    <a:cubicBezTo>
                      <a:pt x="4" y="6"/>
                      <a:pt x="4" y="6"/>
                      <a:pt x="4" y="6"/>
                    </a:cubicBezTo>
                    <a:cubicBezTo>
                      <a:pt x="3" y="6"/>
                      <a:pt x="3" y="6"/>
                      <a:pt x="3" y="6"/>
                    </a:cubicBezTo>
                    <a:cubicBezTo>
                      <a:pt x="3" y="5"/>
                      <a:pt x="3" y="5"/>
                      <a:pt x="3" y="5"/>
                    </a:cubicBezTo>
                    <a:cubicBezTo>
                      <a:pt x="3" y="5"/>
                      <a:pt x="3" y="5"/>
                      <a:pt x="3" y="5"/>
                    </a:cubicBezTo>
                    <a:cubicBezTo>
                      <a:pt x="3" y="4"/>
                      <a:pt x="3" y="4"/>
                      <a:pt x="3" y="4"/>
                    </a:cubicBezTo>
                    <a:cubicBezTo>
                      <a:pt x="3" y="4"/>
                      <a:pt x="3" y="4"/>
                      <a:pt x="3" y="4"/>
                    </a:cubicBezTo>
                    <a:cubicBezTo>
                      <a:pt x="2" y="4"/>
                      <a:pt x="2" y="4"/>
                      <a:pt x="2" y="4"/>
                    </a:cubicBezTo>
                    <a:cubicBezTo>
                      <a:pt x="2" y="4"/>
                      <a:pt x="2" y="4"/>
                      <a:pt x="2" y="4"/>
                    </a:cubicBezTo>
                    <a:cubicBezTo>
                      <a:pt x="2" y="3"/>
                      <a:pt x="2" y="3"/>
                      <a:pt x="2" y="3"/>
                    </a:cubicBezTo>
                    <a:cubicBezTo>
                      <a:pt x="2" y="3"/>
                      <a:pt x="2" y="3"/>
                      <a:pt x="2" y="3"/>
                    </a:cubicBezTo>
                    <a:cubicBezTo>
                      <a:pt x="1" y="2"/>
                      <a:pt x="1" y="2"/>
                      <a:pt x="1" y="2"/>
                    </a:cubicBezTo>
                    <a:cubicBezTo>
                      <a:pt x="1" y="2"/>
                      <a:pt x="1" y="2"/>
                      <a:pt x="1" y="2"/>
                    </a:cubicBezTo>
                    <a:cubicBezTo>
                      <a:pt x="1" y="1"/>
                      <a:pt x="1" y="1"/>
                      <a:pt x="1" y="1"/>
                    </a:cubicBezTo>
                    <a:cubicBezTo>
                      <a:pt x="1" y="1"/>
                      <a:pt x="1" y="1"/>
                      <a:pt x="1" y="1"/>
                    </a:cubicBezTo>
                    <a:cubicBezTo>
                      <a:pt x="0" y="0"/>
                      <a:pt x="0" y="0"/>
                      <a:pt x="0" y="0"/>
                    </a:cubicBezTo>
                    <a:lnTo>
                      <a:pt x="0" y="17"/>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5" name="Freeform 93"/>
              <p:cNvSpPr>
                <a:spLocks/>
              </p:cNvSpPr>
              <p:nvPr/>
            </p:nvSpPr>
            <p:spPr bwMode="auto">
              <a:xfrm>
                <a:off x="7591426" y="1752601"/>
                <a:ext cx="46038" cy="52388"/>
              </a:xfrm>
              <a:custGeom>
                <a:avLst/>
                <a:gdLst>
                  <a:gd name="T0" fmla="*/ 29 w 29"/>
                  <a:gd name="T1" fmla="*/ 33 h 33"/>
                  <a:gd name="T2" fmla="*/ 28 w 29"/>
                  <a:gd name="T3" fmla="*/ 33 h 33"/>
                  <a:gd name="T4" fmla="*/ 28 w 29"/>
                  <a:gd name="T5" fmla="*/ 31 h 33"/>
                  <a:gd name="T6" fmla="*/ 28 w 29"/>
                  <a:gd name="T7" fmla="*/ 31 h 33"/>
                  <a:gd name="T8" fmla="*/ 27 w 29"/>
                  <a:gd name="T9" fmla="*/ 29 h 33"/>
                  <a:gd name="T10" fmla="*/ 27 w 29"/>
                  <a:gd name="T11" fmla="*/ 28 h 33"/>
                  <a:gd name="T12" fmla="*/ 26 w 29"/>
                  <a:gd name="T13" fmla="*/ 28 h 33"/>
                  <a:gd name="T14" fmla="*/ 26 w 29"/>
                  <a:gd name="T15" fmla="*/ 27 h 33"/>
                  <a:gd name="T16" fmla="*/ 26 w 29"/>
                  <a:gd name="T17" fmla="*/ 26 h 33"/>
                  <a:gd name="T18" fmla="*/ 25 w 29"/>
                  <a:gd name="T19" fmla="*/ 25 h 33"/>
                  <a:gd name="T20" fmla="*/ 24 w 29"/>
                  <a:gd name="T21" fmla="*/ 22 h 33"/>
                  <a:gd name="T22" fmla="*/ 24 w 29"/>
                  <a:gd name="T23" fmla="*/ 19 h 33"/>
                  <a:gd name="T24" fmla="*/ 24 w 29"/>
                  <a:gd name="T25" fmla="*/ 18 h 33"/>
                  <a:gd name="T26" fmla="*/ 23 w 29"/>
                  <a:gd name="T27" fmla="*/ 17 h 33"/>
                  <a:gd name="T28" fmla="*/ 23 w 29"/>
                  <a:gd name="T29" fmla="*/ 17 h 33"/>
                  <a:gd name="T30" fmla="*/ 23 w 29"/>
                  <a:gd name="T31" fmla="*/ 16 h 33"/>
                  <a:gd name="T32" fmla="*/ 22 w 29"/>
                  <a:gd name="T33" fmla="*/ 14 h 33"/>
                  <a:gd name="T34" fmla="*/ 22 w 29"/>
                  <a:gd name="T35" fmla="*/ 14 h 33"/>
                  <a:gd name="T36" fmla="*/ 21 w 29"/>
                  <a:gd name="T37" fmla="*/ 13 h 33"/>
                  <a:gd name="T38" fmla="*/ 21 w 29"/>
                  <a:gd name="T39" fmla="*/ 12 h 33"/>
                  <a:gd name="T40" fmla="*/ 21 w 29"/>
                  <a:gd name="T41" fmla="*/ 11 h 33"/>
                  <a:gd name="T42" fmla="*/ 20 w 29"/>
                  <a:gd name="T43" fmla="*/ 10 h 33"/>
                  <a:gd name="T44" fmla="*/ 20 w 29"/>
                  <a:gd name="T45" fmla="*/ 10 h 33"/>
                  <a:gd name="T46" fmla="*/ 20 w 29"/>
                  <a:gd name="T47" fmla="*/ 9 h 33"/>
                  <a:gd name="T48" fmla="*/ 19 w 29"/>
                  <a:gd name="T49" fmla="*/ 8 h 33"/>
                  <a:gd name="T50" fmla="*/ 19 w 29"/>
                  <a:gd name="T51" fmla="*/ 7 h 33"/>
                  <a:gd name="T52" fmla="*/ 19 w 29"/>
                  <a:gd name="T53" fmla="*/ 6 h 33"/>
                  <a:gd name="T54" fmla="*/ 18 w 29"/>
                  <a:gd name="T55" fmla="*/ 5 h 33"/>
                  <a:gd name="T56" fmla="*/ 18 w 29"/>
                  <a:gd name="T57" fmla="*/ 5 h 33"/>
                  <a:gd name="T58" fmla="*/ 18 w 29"/>
                  <a:gd name="T59" fmla="*/ 4 h 33"/>
                  <a:gd name="T60" fmla="*/ 18 w 29"/>
                  <a:gd name="T61" fmla="*/ 4 h 33"/>
                  <a:gd name="T62" fmla="*/ 18 w 29"/>
                  <a:gd name="T63" fmla="*/ 2 h 33"/>
                  <a:gd name="T64" fmla="*/ 18 w 29"/>
                  <a:gd name="T65" fmla="*/ 1 h 33"/>
                  <a:gd name="T66" fmla="*/ 0 w 29"/>
                  <a:gd name="T6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 h="33">
                    <a:moveTo>
                      <a:pt x="0" y="33"/>
                    </a:moveTo>
                    <a:lnTo>
                      <a:pt x="29" y="33"/>
                    </a:lnTo>
                    <a:lnTo>
                      <a:pt x="29" y="33"/>
                    </a:lnTo>
                    <a:lnTo>
                      <a:pt x="28" y="33"/>
                    </a:lnTo>
                    <a:lnTo>
                      <a:pt x="28" y="32"/>
                    </a:lnTo>
                    <a:lnTo>
                      <a:pt x="28" y="31"/>
                    </a:lnTo>
                    <a:lnTo>
                      <a:pt x="28" y="31"/>
                    </a:lnTo>
                    <a:lnTo>
                      <a:pt x="28" y="31"/>
                    </a:lnTo>
                    <a:lnTo>
                      <a:pt x="27" y="30"/>
                    </a:lnTo>
                    <a:lnTo>
                      <a:pt x="27" y="29"/>
                    </a:lnTo>
                    <a:lnTo>
                      <a:pt x="27" y="28"/>
                    </a:lnTo>
                    <a:lnTo>
                      <a:pt x="27" y="28"/>
                    </a:lnTo>
                    <a:lnTo>
                      <a:pt x="27" y="28"/>
                    </a:lnTo>
                    <a:lnTo>
                      <a:pt x="26" y="28"/>
                    </a:lnTo>
                    <a:lnTo>
                      <a:pt x="26" y="28"/>
                    </a:lnTo>
                    <a:lnTo>
                      <a:pt x="26" y="27"/>
                    </a:lnTo>
                    <a:lnTo>
                      <a:pt x="26" y="27"/>
                    </a:lnTo>
                    <a:lnTo>
                      <a:pt x="26" y="26"/>
                    </a:lnTo>
                    <a:lnTo>
                      <a:pt x="25" y="25"/>
                    </a:lnTo>
                    <a:lnTo>
                      <a:pt x="25" y="25"/>
                    </a:lnTo>
                    <a:lnTo>
                      <a:pt x="25" y="24"/>
                    </a:lnTo>
                    <a:lnTo>
                      <a:pt x="24" y="22"/>
                    </a:lnTo>
                    <a:lnTo>
                      <a:pt x="24" y="21"/>
                    </a:lnTo>
                    <a:lnTo>
                      <a:pt x="24" y="19"/>
                    </a:lnTo>
                    <a:lnTo>
                      <a:pt x="24" y="19"/>
                    </a:lnTo>
                    <a:lnTo>
                      <a:pt x="24" y="18"/>
                    </a:lnTo>
                    <a:lnTo>
                      <a:pt x="24" y="18"/>
                    </a:lnTo>
                    <a:lnTo>
                      <a:pt x="23" y="17"/>
                    </a:lnTo>
                    <a:lnTo>
                      <a:pt x="23" y="17"/>
                    </a:lnTo>
                    <a:lnTo>
                      <a:pt x="23" y="17"/>
                    </a:lnTo>
                    <a:lnTo>
                      <a:pt x="23" y="16"/>
                    </a:lnTo>
                    <a:lnTo>
                      <a:pt x="23" y="16"/>
                    </a:lnTo>
                    <a:lnTo>
                      <a:pt x="23" y="16"/>
                    </a:lnTo>
                    <a:lnTo>
                      <a:pt x="22" y="14"/>
                    </a:lnTo>
                    <a:lnTo>
                      <a:pt x="22" y="14"/>
                    </a:lnTo>
                    <a:lnTo>
                      <a:pt x="22" y="14"/>
                    </a:lnTo>
                    <a:lnTo>
                      <a:pt x="22" y="13"/>
                    </a:lnTo>
                    <a:lnTo>
                      <a:pt x="21" y="13"/>
                    </a:lnTo>
                    <a:lnTo>
                      <a:pt x="21" y="12"/>
                    </a:lnTo>
                    <a:lnTo>
                      <a:pt x="21" y="12"/>
                    </a:lnTo>
                    <a:lnTo>
                      <a:pt x="21" y="11"/>
                    </a:lnTo>
                    <a:lnTo>
                      <a:pt x="21" y="11"/>
                    </a:lnTo>
                    <a:lnTo>
                      <a:pt x="21" y="11"/>
                    </a:lnTo>
                    <a:lnTo>
                      <a:pt x="20" y="10"/>
                    </a:lnTo>
                    <a:lnTo>
                      <a:pt x="20" y="10"/>
                    </a:lnTo>
                    <a:lnTo>
                      <a:pt x="20" y="10"/>
                    </a:lnTo>
                    <a:lnTo>
                      <a:pt x="20" y="9"/>
                    </a:lnTo>
                    <a:lnTo>
                      <a:pt x="20" y="9"/>
                    </a:lnTo>
                    <a:lnTo>
                      <a:pt x="19" y="8"/>
                    </a:lnTo>
                    <a:lnTo>
                      <a:pt x="19" y="8"/>
                    </a:lnTo>
                    <a:lnTo>
                      <a:pt x="19" y="7"/>
                    </a:lnTo>
                    <a:lnTo>
                      <a:pt x="19" y="7"/>
                    </a:lnTo>
                    <a:lnTo>
                      <a:pt x="19" y="7"/>
                    </a:lnTo>
                    <a:lnTo>
                      <a:pt x="19" y="6"/>
                    </a:lnTo>
                    <a:lnTo>
                      <a:pt x="19" y="6"/>
                    </a:lnTo>
                    <a:lnTo>
                      <a:pt x="18" y="5"/>
                    </a:lnTo>
                    <a:lnTo>
                      <a:pt x="18" y="5"/>
                    </a:lnTo>
                    <a:lnTo>
                      <a:pt x="18" y="5"/>
                    </a:lnTo>
                    <a:lnTo>
                      <a:pt x="18" y="4"/>
                    </a:lnTo>
                    <a:lnTo>
                      <a:pt x="18" y="4"/>
                    </a:lnTo>
                    <a:lnTo>
                      <a:pt x="18" y="4"/>
                    </a:lnTo>
                    <a:lnTo>
                      <a:pt x="18" y="4"/>
                    </a:lnTo>
                    <a:lnTo>
                      <a:pt x="18" y="3"/>
                    </a:lnTo>
                    <a:lnTo>
                      <a:pt x="18" y="2"/>
                    </a:lnTo>
                    <a:lnTo>
                      <a:pt x="18" y="2"/>
                    </a:lnTo>
                    <a:lnTo>
                      <a:pt x="18" y="1"/>
                    </a:lnTo>
                    <a:lnTo>
                      <a:pt x="17" y="0"/>
                    </a:lnTo>
                    <a:lnTo>
                      <a:pt x="0" y="0"/>
                    </a:lnTo>
                    <a:lnTo>
                      <a:pt x="0" y="33"/>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6" name="Rectangle 94"/>
              <p:cNvSpPr>
                <a:spLocks noChangeArrowheads="1"/>
              </p:cNvSpPr>
              <p:nvPr/>
            </p:nvSpPr>
            <p:spPr bwMode="auto">
              <a:xfrm>
                <a:off x="7504113" y="1665288"/>
                <a:ext cx="50800"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7" name="Rectangle 95"/>
              <p:cNvSpPr>
                <a:spLocks noChangeArrowheads="1"/>
              </p:cNvSpPr>
              <p:nvPr/>
            </p:nvSpPr>
            <p:spPr bwMode="auto">
              <a:xfrm>
                <a:off x="7504113" y="1752601"/>
                <a:ext cx="50800"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8" name="Freeform 96"/>
              <p:cNvSpPr>
                <a:spLocks/>
              </p:cNvSpPr>
              <p:nvPr/>
            </p:nvSpPr>
            <p:spPr bwMode="auto">
              <a:xfrm>
                <a:off x="7504113" y="1841501"/>
                <a:ext cx="50800" cy="31750"/>
              </a:xfrm>
              <a:custGeom>
                <a:avLst/>
                <a:gdLst>
                  <a:gd name="T0" fmla="*/ 0 w 32"/>
                  <a:gd name="T1" fmla="*/ 20 h 20"/>
                  <a:gd name="T2" fmla="*/ 1 w 32"/>
                  <a:gd name="T3" fmla="*/ 20 h 20"/>
                  <a:gd name="T4" fmla="*/ 1 w 32"/>
                  <a:gd name="T5" fmla="*/ 20 h 20"/>
                  <a:gd name="T6" fmla="*/ 1 w 32"/>
                  <a:gd name="T7" fmla="*/ 20 h 20"/>
                  <a:gd name="T8" fmla="*/ 1 w 32"/>
                  <a:gd name="T9" fmla="*/ 20 h 20"/>
                  <a:gd name="T10" fmla="*/ 3 w 32"/>
                  <a:gd name="T11" fmla="*/ 19 h 20"/>
                  <a:gd name="T12" fmla="*/ 4 w 32"/>
                  <a:gd name="T13" fmla="*/ 19 h 20"/>
                  <a:gd name="T14" fmla="*/ 5 w 32"/>
                  <a:gd name="T15" fmla="*/ 19 h 20"/>
                  <a:gd name="T16" fmla="*/ 5 w 32"/>
                  <a:gd name="T17" fmla="*/ 18 h 20"/>
                  <a:gd name="T18" fmla="*/ 6 w 32"/>
                  <a:gd name="T19" fmla="*/ 18 h 20"/>
                  <a:gd name="T20" fmla="*/ 6 w 32"/>
                  <a:gd name="T21" fmla="*/ 18 h 20"/>
                  <a:gd name="T22" fmla="*/ 7 w 32"/>
                  <a:gd name="T23" fmla="*/ 18 h 20"/>
                  <a:gd name="T24" fmla="*/ 7 w 32"/>
                  <a:gd name="T25" fmla="*/ 18 h 20"/>
                  <a:gd name="T26" fmla="*/ 7 w 32"/>
                  <a:gd name="T27" fmla="*/ 18 h 20"/>
                  <a:gd name="T28" fmla="*/ 8 w 32"/>
                  <a:gd name="T29" fmla="*/ 18 h 20"/>
                  <a:gd name="T30" fmla="*/ 8 w 32"/>
                  <a:gd name="T31" fmla="*/ 17 h 20"/>
                  <a:gd name="T32" fmla="*/ 9 w 32"/>
                  <a:gd name="T33" fmla="*/ 17 h 20"/>
                  <a:gd name="T34" fmla="*/ 11 w 32"/>
                  <a:gd name="T35" fmla="*/ 17 h 20"/>
                  <a:gd name="T36" fmla="*/ 11 w 32"/>
                  <a:gd name="T37" fmla="*/ 17 h 20"/>
                  <a:gd name="T38" fmla="*/ 11 w 32"/>
                  <a:gd name="T39" fmla="*/ 17 h 20"/>
                  <a:gd name="T40" fmla="*/ 11 w 32"/>
                  <a:gd name="T41" fmla="*/ 16 h 20"/>
                  <a:gd name="T42" fmla="*/ 13 w 32"/>
                  <a:gd name="T43" fmla="*/ 16 h 20"/>
                  <a:gd name="T44" fmla="*/ 13 w 32"/>
                  <a:gd name="T45" fmla="*/ 16 h 20"/>
                  <a:gd name="T46" fmla="*/ 13 w 32"/>
                  <a:gd name="T47" fmla="*/ 16 h 20"/>
                  <a:gd name="T48" fmla="*/ 13 w 32"/>
                  <a:gd name="T49" fmla="*/ 16 h 20"/>
                  <a:gd name="T50" fmla="*/ 14 w 32"/>
                  <a:gd name="T51" fmla="*/ 15 h 20"/>
                  <a:gd name="T52" fmla="*/ 14 w 32"/>
                  <a:gd name="T53" fmla="*/ 15 h 20"/>
                  <a:gd name="T54" fmla="*/ 15 w 32"/>
                  <a:gd name="T55" fmla="*/ 15 h 20"/>
                  <a:gd name="T56" fmla="*/ 16 w 32"/>
                  <a:gd name="T57" fmla="*/ 15 h 20"/>
                  <a:gd name="T58" fmla="*/ 16 w 32"/>
                  <a:gd name="T59" fmla="*/ 15 h 20"/>
                  <a:gd name="T60" fmla="*/ 17 w 32"/>
                  <a:gd name="T61" fmla="*/ 14 h 20"/>
                  <a:gd name="T62" fmla="*/ 18 w 32"/>
                  <a:gd name="T63" fmla="*/ 14 h 20"/>
                  <a:gd name="T64" fmla="*/ 19 w 32"/>
                  <a:gd name="T65" fmla="*/ 14 h 20"/>
                  <a:gd name="T66" fmla="*/ 19 w 32"/>
                  <a:gd name="T67" fmla="*/ 14 h 20"/>
                  <a:gd name="T68" fmla="*/ 20 w 32"/>
                  <a:gd name="T69" fmla="*/ 14 h 20"/>
                  <a:gd name="T70" fmla="*/ 21 w 32"/>
                  <a:gd name="T71" fmla="*/ 14 h 20"/>
                  <a:gd name="T72" fmla="*/ 22 w 32"/>
                  <a:gd name="T73" fmla="*/ 13 h 20"/>
                  <a:gd name="T74" fmla="*/ 23 w 32"/>
                  <a:gd name="T75" fmla="*/ 13 h 20"/>
                  <a:gd name="T76" fmla="*/ 24 w 32"/>
                  <a:gd name="T77" fmla="*/ 13 h 20"/>
                  <a:gd name="T78" fmla="*/ 24 w 32"/>
                  <a:gd name="T79" fmla="*/ 13 h 20"/>
                  <a:gd name="T80" fmla="*/ 24 w 32"/>
                  <a:gd name="T81" fmla="*/ 12 h 20"/>
                  <a:gd name="T82" fmla="*/ 25 w 32"/>
                  <a:gd name="T83" fmla="*/ 12 h 20"/>
                  <a:gd name="T84" fmla="*/ 25 w 32"/>
                  <a:gd name="T85" fmla="*/ 12 h 20"/>
                  <a:gd name="T86" fmla="*/ 25 w 32"/>
                  <a:gd name="T87" fmla="*/ 12 h 20"/>
                  <a:gd name="T88" fmla="*/ 26 w 32"/>
                  <a:gd name="T89" fmla="*/ 11 h 20"/>
                  <a:gd name="T90" fmla="*/ 27 w 32"/>
                  <a:gd name="T91" fmla="*/ 11 h 20"/>
                  <a:gd name="T92" fmla="*/ 28 w 32"/>
                  <a:gd name="T93" fmla="*/ 11 h 20"/>
                  <a:gd name="T94" fmla="*/ 28 w 32"/>
                  <a:gd name="T95" fmla="*/ 11 h 20"/>
                  <a:gd name="T96" fmla="*/ 29 w 32"/>
                  <a:gd name="T97" fmla="*/ 10 h 20"/>
                  <a:gd name="T98" fmla="*/ 29 w 32"/>
                  <a:gd name="T99" fmla="*/ 10 h 20"/>
                  <a:gd name="T100" fmla="*/ 29 w 32"/>
                  <a:gd name="T101" fmla="*/ 10 h 20"/>
                  <a:gd name="T102" fmla="*/ 30 w 32"/>
                  <a:gd name="T103" fmla="*/ 10 h 20"/>
                  <a:gd name="T104" fmla="*/ 31 w 32"/>
                  <a:gd name="T105" fmla="*/ 10 h 20"/>
                  <a:gd name="T106" fmla="*/ 31 w 32"/>
                  <a:gd name="T107" fmla="*/ 10 h 20"/>
                  <a:gd name="T108" fmla="*/ 31 w 32"/>
                  <a:gd name="T109" fmla="*/ 9 h 20"/>
                  <a:gd name="T110" fmla="*/ 31 w 32"/>
                  <a:gd name="T111" fmla="*/ 9 h 20"/>
                  <a:gd name="T112" fmla="*/ 32 w 32"/>
                  <a:gd name="T113" fmla="*/ 9 h 20"/>
                  <a:gd name="T114" fmla="*/ 32 w 32"/>
                  <a:gd name="T115" fmla="*/ 0 h 20"/>
                  <a:gd name="T116" fmla="*/ 0 w 32"/>
                  <a:gd name="T117" fmla="*/ 0 h 20"/>
                  <a:gd name="T118" fmla="*/ 0 w 32"/>
                  <a:gd name="T119" fmla="*/ 20 h 20"/>
                  <a:gd name="T120" fmla="*/ 0 w 32"/>
                  <a:gd name="T121"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 h="20">
                    <a:moveTo>
                      <a:pt x="0" y="20"/>
                    </a:moveTo>
                    <a:lnTo>
                      <a:pt x="1" y="20"/>
                    </a:lnTo>
                    <a:lnTo>
                      <a:pt x="1" y="20"/>
                    </a:lnTo>
                    <a:lnTo>
                      <a:pt x="1" y="20"/>
                    </a:lnTo>
                    <a:lnTo>
                      <a:pt x="1" y="20"/>
                    </a:lnTo>
                    <a:lnTo>
                      <a:pt x="3" y="19"/>
                    </a:lnTo>
                    <a:lnTo>
                      <a:pt x="4" y="19"/>
                    </a:lnTo>
                    <a:lnTo>
                      <a:pt x="5" y="19"/>
                    </a:lnTo>
                    <a:lnTo>
                      <a:pt x="5" y="18"/>
                    </a:lnTo>
                    <a:lnTo>
                      <a:pt x="6" y="18"/>
                    </a:lnTo>
                    <a:lnTo>
                      <a:pt x="6" y="18"/>
                    </a:lnTo>
                    <a:lnTo>
                      <a:pt x="7" y="18"/>
                    </a:lnTo>
                    <a:lnTo>
                      <a:pt x="7" y="18"/>
                    </a:lnTo>
                    <a:lnTo>
                      <a:pt x="7" y="18"/>
                    </a:lnTo>
                    <a:lnTo>
                      <a:pt x="8" y="18"/>
                    </a:lnTo>
                    <a:lnTo>
                      <a:pt x="8" y="17"/>
                    </a:lnTo>
                    <a:lnTo>
                      <a:pt x="9" y="17"/>
                    </a:lnTo>
                    <a:lnTo>
                      <a:pt x="11" y="17"/>
                    </a:lnTo>
                    <a:lnTo>
                      <a:pt x="11" y="17"/>
                    </a:lnTo>
                    <a:lnTo>
                      <a:pt x="11" y="17"/>
                    </a:lnTo>
                    <a:lnTo>
                      <a:pt x="11" y="16"/>
                    </a:lnTo>
                    <a:lnTo>
                      <a:pt x="13" y="16"/>
                    </a:lnTo>
                    <a:lnTo>
                      <a:pt x="13" y="16"/>
                    </a:lnTo>
                    <a:lnTo>
                      <a:pt x="13" y="16"/>
                    </a:lnTo>
                    <a:lnTo>
                      <a:pt x="13" y="16"/>
                    </a:lnTo>
                    <a:lnTo>
                      <a:pt x="14" y="15"/>
                    </a:lnTo>
                    <a:lnTo>
                      <a:pt x="14" y="15"/>
                    </a:lnTo>
                    <a:lnTo>
                      <a:pt x="15" y="15"/>
                    </a:lnTo>
                    <a:lnTo>
                      <a:pt x="16" y="15"/>
                    </a:lnTo>
                    <a:lnTo>
                      <a:pt x="16" y="15"/>
                    </a:lnTo>
                    <a:lnTo>
                      <a:pt x="17" y="14"/>
                    </a:lnTo>
                    <a:lnTo>
                      <a:pt x="18" y="14"/>
                    </a:lnTo>
                    <a:lnTo>
                      <a:pt x="19" y="14"/>
                    </a:lnTo>
                    <a:lnTo>
                      <a:pt x="19" y="14"/>
                    </a:lnTo>
                    <a:lnTo>
                      <a:pt x="20" y="14"/>
                    </a:lnTo>
                    <a:lnTo>
                      <a:pt x="21" y="14"/>
                    </a:lnTo>
                    <a:lnTo>
                      <a:pt x="22" y="13"/>
                    </a:lnTo>
                    <a:lnTo>
                      <a:pt x="23" y="13"/>
                    </a:lnTo>
                    <a:lnTo>
                      <a:pt x="24" y="13"/>
                    </a:lnTo>
                    <a:lnTo>
                      <a:pt x="24" y="13"/>
                    </a:lnTo>
                    <a:lnTo>
                      <a:pt x="24" y="12"/>
                    </a:lnTo>
                    <a:lnTo>
                      <a:pt x="25" y="12"/>
                    </a:lnTo>
                    <a:lnTo>
                      <a:pt x="25" y="12"/>
                    </a:lnTo>
                    <a:lnTo>
                      <a:pt x="25" y="12"/>
                    </a:lnTo>
                    <a:lnTo>
                      <a:pt x="26" y="11"/>
                    </a:lnTo>
                    <a:lnTo>
                      <a:pt x="27" y="11"/>
                    </a:lnTo>
                    <a:lnTo>
                      <a:pt x="28" y="11"/>
                    </a:lnTo>
                    <a:lnTo>
                      <a:pt x="28" y="11"/>
                    </a:lnTo>
                    <a:lnTo>
                      <a:pt x="29" y="10"/>
                    </a:lnTo>
                    <a:lnTo>
                      <a:pt x="29" y="10"/>
                    </a:lnTo>
                    <a:lnTo>
                      <a:pt x="29" y="10"/>
                    </a:lnTo>
                    <a:lnTo>
                      <a:pt x="30" y="10"/>
                    </a:lnTo>
                    <a:lnTo>
                      <a:pt x="31" y="10"/>
                    </a:lnTo>
                    <a:lnTo>
                      <a:pt x="31" y="10"/>
                    </a:lnTo>
                    <a:lnTo>
                      <a:pt x="31" y="9"/>
                    </a:lnTo>
                    <a:lnTo>
                      <a:pt x="31" y="9"/>
                    </a:lnTo>
                    <a:lnTo>
                      <a:pt x="32" y="9"/>
                    </a:lnTo>
                    <a:lnTo>
                      <a:pt x="32" y="0"/>
                    </a:lnTo>
                    <a:lnTo>
                      <a:pt x="0" y="0"/>
                    </a:lnTo>
                    <a:lnTo>
                      <a:pt x="0" y="20"/>
                    </a:lnTo>
                    <a:lnTo>
                      <a:pt x="0" y="20"/>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9" name="Rectangle 97"/>
              <p:cNvSpPr>
                <a:spLocks noChangeArrowheads="1"/>
              </p:cNvSpPr>
              <p:nvPr/>
            </p:nvSpPr>
            <p:spPr bwMode="auto">
              <a:xfrm>
                <a:off x="7415213" y="1665288"/>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0" name="Rectangle 98"/>
              <p:cNvSpPr>
                <a:spLocks noChangeArrowheads="1"/>
              </p:cNvSpPr>
              <p:nvPr/>
            </p:nvSpPr>
            <p:spPr bwMode="auto">
              <a:xfrm>
                <a:off x="7415213" y="1752601"/>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1" name="Freeform 99"/>
              <p:cNvSpPr>
                <a:spLocks/>
              </p:cNvSpPr>
              <p:nvPr/>
            </p:nvSpPr>
            <p:spPr bwMode="auto">
              <a:xfrm>
                <a:off x="7415213" y="1841501"/>
                <a:ext cx="52388" cy="44450"/>
              </a:xfrm>
              <a:custGeom>
                <a:avLst/>
                <a:gdLst>
                  <a:gd name="T0" fmla="*/ 2 w 38"/>
                  <a:gd name="T1" fmla="*/ 33 h 33"/>
                  <a:gd name="T2" fmla="*/ 3 w 38"/>
                  <a:gd name="T3" fmla="*/ 33 h 33"/>
                  <a:gd name="T4" fmla="*/ 5 w 38"/>
                  <a:gd name="T5" fmla="*/ 33 h 33"/>
                  <a:gd name="T6" fmla="*/ 5 w 38"/>
                  <a:gd name="T7" fmla="*/ 33 h 33"/>
                  <a:gd name="T8" fmla="*/ 7 w 38"/>
                  <a:gd name="T9" fmla="*/ 32 h 33"/>
                  <a:gd name="T10" fmla="*/ 8 w 38"/>
                  <a:gd name="T11" fmla="*/ 32 h 33"/>
                  <a:gd name="T12" fmla="*/ 9 w 38"/>
                  <a:gd name="T13" fmla="*/ 32 h 33"/>
                  <a:gd name="T14" fmla="*/ 9 w 38"/>
                  <a:gd name="T15" fmla="*/ 32 h 33"/>
                  <a:gd name="T16" fmla="*/ 10 w 38"/>
                  <a:gd name="T17" fmla="*/ 32 h 33"/>
                  <a:gd name="T18" fmla="*/ 11 w 38"/>
                  <a:gd name="T19" fmla="*/ 32 h 33"/>
                  <a:gd name="T20" fmla="*/ 12 w 38"/>
                  <a:gd name="T21" fmla="*/ 32 h 33"/>
                  <a:gd name="T22" fmla="*/ 12 w 38"/>
                  <a:gd name="T23" fmla="*/ 32 h 33"/>
                  <a:gd name="T24" fmla="*/ 14 w 38"/>
                  <a:gd name="T25" fmla="*/ 32 h 33"/>
                  <a:gd name="T26" fmla="*/ 14 w 38"/>
                  <a:gd name="T27" fmla="*/ 32 h 33"/>
                  <a:gd name="T28" fmla="*/ 15 w 38"/>
                  <a:gd name="T29" fmla="*/ 32 h 33"/>
                  <a:gd name="T30" fmla="*/ 16 w 38"/>
                  <a:gd name="T31" fmla="*/ 32 h 33"/>
                  <a:gd name="T32" fmla="*/ 16 w 38"/>
                  <a:gd name="T33" fmla="*/ 32 h 33"/>
                  <a:gd name="T34" fmla="*/ 17 w 38"/>
                  <a:gd name="T35" fmla="*/ 32 h 33"/>
                  <a:gd name="T36" fmla="*/ 17 w 38"/>
                  <a:gd name="T37" fmla="*/ 32 h 33"/>
                  <a:gd name="T38" fmla="*/ 18 w 38"/>
                  <a:gd name="T39" fmla="*/ 32 h 33"/>
                  <a:gd name="T40" fmla="*/ 19 w 38"/>
                  <a:gd name="T41" fmla="*/ 31 h 33"/>
                  <a:gd name="T42" fmla="*/ 20 w 38"/>
                  <a:gd name="T43" fmla="*/ 31 h 33"/>
                  <a:gd name="T44" fmla="*/ 20 w 38"/>
                  <a:gd name="T45" fmla="*/ 31 h 33"/>
                  <a:gd name="T46" fmla="*/ 22 w 38"/>
                  <a:gd name="T47" fmla="*/ 31 h 33"/>
                  <a:gd name="T48" fmla="*/ 23 w 38"/>
                  <a:gd name="T49" fmla="*/ 31 h 33"/>
                  <a:gd name="T50" fmla="*/ 24 w 38"/>
                  <a:gd name="T51" fmla="*/ 31 h 33"/>
                  <a:gd name="T52" fmla="*/ 25 w 38"/>
                  <a:gd name="T53" fmla="*/ 31 h 33"/>
                  <a:gd name="T54" fmla="*/ 27 w 38"/>
                  <a:gd name="T55" fmla="*/ 31 h 33"/>
                  <a:gd name="T56" fmla="*/ 27 w 38"/>
                  <a:gd name="T57" fmla="*/ 31 h 33"/>
                  <a:gd name="T58" fmla="*/ 27 w 38"/>
                  <a:gd name="T59" fmla="*/ 31 h 33"/>
                  <a:gd name="T60" fmla="*/ 29 w 38"/>
                  <a:gd name="T61" fmla="*/ 30 h 33"/>
                  <a:gd name="T62" fmla="*/ 29 w 38"/>
                  <a:gd name="T63" fmla="*/ 30 h 33"/>
                  <a:gd name="T64" fmla="*/ 29 w 38"/>
                  <a:gd name="T65" fmla="*/ 30 h 33"/>
                  <a:gd name="T66" fmla="*/ 29 w 38"/>
                  <a:gd name="T67" fmla="*/ 30 h 33"/>
                  <a:gd name="T68" fmla="*/ 31 w 38"/>
                  <a:gd name="T69" fmla="*/ 30 h 33"/>
                  <a:gd name="T70" fmla="*/ 31 w 38"/>
                  <a:gd name="T71" fmla="*/ 30 h 33"/>
                  <a:gd name="T72" fmla="*/ 38 w 38"/>
                  <a:gd name="T73" fmla="*/ 29 h 33"/>
                  <a:gd name="T74" fmla="*/ 38 w 38"/>
                  <a:gd name="T75" fmla="*/ 0 h 33"/>
                  <a:gd name="T76" fmla="*/ 0 w 38"/>
                  <a:gd name="T77" fmla="*/ 0 h 33"/>
                  <a:gd name="T78" fmla="*/ 0 w 38"/>
                  <a:gd name="T79" fmla="*/ 33 h 33"/>
                  <a:gd name="T80" fmla="*/ 2 w 38"/>
                  <a:gd name="T81"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8" h="33">
                    <a:moveTo>
                      <a:pt x="2" y="33"/>
                    </a:moveTo>
                    <a:cubicBezTo>
                      <a:pt x="3" y="33"/>
                      <a:pt x="3" y="33"/>
                      <a:pt x="3" y="33"/>
                    </a:cubicBezTo>
                    <a:cubicBezTo>
                      <a:pt x="5" y="33"/>
                      <a:pt x="5" y="33"/>
                      <a:pt x="5" y="33"/>
                    </a:cubicBezTo>
                    <a:cubicBezTo>
                      <a:pt x="5" y="33"/>
                      <a:pt x="5" y="33"/>
                      <a:pt x="5" y="33"/>
                    </a:cubicBezTo>
                    <a:cubicBezTo>
                      <a:pt x="7" y="32"/>
                      <a:pt x="7" y="32"/>
                      <a:pt x="7" y="32"/>
                    </a:cubicBezTo>
                    <a:cubicBezTo>
                      <a:pt x="8" y="32"/>
                      <a:pt x="8" y="32"/>
                      <a:pt x="8" y="32"/>
                    </a:cubicBezTo>
                    <a:cubicBezTo>
                      <a:pt x="9" y="32"/>
                      <a:pt x="9" y="32"/>
                      <a:pt x="9" y="32"/>
                    </a:cubicBezTo>
                    <a:cubicBezTo>
                      <a:pt x="9" y="32"/>
                      <a:pt x="9" y="32"/>
                      <a:pt x="9" y="32"/>
                    </a:cubicBezTo>
                    <a:cubicBezTo>
                      <a:pt x="10" y="32"/>
                      <a:pt x="10" y="32"/>
                      <a:pt x="10" y="32"/>
                    </a:cubicBezTo>
                    <a:cubicBezTo>
                      <a:pt x="11" y="32"/>
                      <a:pt x="11" y="32"/>
                      <a:pt x="11" y="32"/>
                    </a:cubicBezTo>
                    <a:cubicBezTo>
                      <a:pt x="12" y="32"/>
                      <a:pt x="12" y="32"/>
                      <a:pt x="12" y="32"/>
                    </a:cubicBezTo>
                    <a:cubicBezTo>
                      <a:pt x="12" y="32"/>
                      <a:pt x="12" y="32"/>
                      <a:pt x="12" y="32"/>
                    </a:cubicBezTo>
                    <a:cubicBezTo>
                      <a:pt x="14" y="32"/>
                      <a:pt x="14" y="32"/>
                      <a:pt x="14" y="32"/>
                    </a:cubicBezTo>
                    <a:cubicBezTo>
                      <a:pt x="14" y="32"/>
                      <a:pt x="14" y="32"/>
                      <a:pt x="14" y="32"/>
                    </a:cubicBezTo>
                    <a:cubicBezTo>
                      <a:pt x="15" y="32"/>
                      <a:pt x="15" y="32"/>
                      <a:pt x="15" y="32"/>
                    </a:cubicBezTo>
                    <a:cubicBezTo>
                      <a:pt x="16" y="32"/>
                      <a:pt x="16" y="32"/>
                      <a:pt x="16" y="32"/>
                    </a:cubicBezTo>
                    <a:cubicBezTo>
                      <a:pt x="16" y="32"/>
                      <a:pt x="16" y="32"/>
                      <a:pt x="16" y="32"/>
                    </a:cubicBezTo>
                    <a:cubicBezTo>
                      <a:pt x="17" y="32"/>
                      <a:pt x="17" y="32"/>
                      <a:pt x="17" y="32"/>
                    </a:cubicBezTo>
                    <a:cubicBezTo>
                      <a:pt x="17" y="32"/>
                      <a:pt x="17" y="32"/>
                      <a:pt x="17" y="32"/>
                    </a:cubicBezTo>
                    <a:cubicBezTo>
                      <a:pt x="18" y="32"/>
                      <a:pt x="18" y="32"/>
                      <a:pt x="18" y="32"/>
                    </a:cubicBezTo>
                    <a:cubicBezTo>
                      <a:pt x="19" y="31"/>
                      <a:pt x="19" y="31"/>
                      <a:pt x="19" y="31"/>
                    </a:cubicBezTo>
                    <a:cubicBezTo>
                      <a:pt x="20" y="31"/>
                      <a:pt x="20" y="31"/>
                      <a:pt x="20" y="31"/>
                    </a:cubicBezTo>
                    <a:cubicBezTo>
                      <a:pt x="20" y="31"/>
                      <a:pt x="20" y="31"/>
                      <a:pt x="20" y="31"/>
                    </a:cubicBezTo>
                    <a:cubicBezTo>
                      <a:pt x="22" y="31"/>
                      <a:pt x="22" y="31"/>
                      <a:pt x="22" y="31"/>
                    </a:cubicBezTo>
                    <a:cubicBezTo>
                      <a:pt x="23" y="31"/>
                      <a:pt x="23" y="31"/>
                      <a:pt x="23" y="31"/>
                    </a:cubicBezTo>
                    <a:cubicBezTo>
                      <a:pt x="24" y="31"/>
                      <a:pt x="24" y="31"/>
                      <a:pt x="24" y="31"/>
                    </a:cubicBezTo>
                    <a:cubicBezTo>
                      <a:pt x="25" y="31"/>
                      <a:pt x="25" y="31"/>
                      <a:pt x="25" y="31"/>
                    </a:cubicBezTo>
                    <a:cubicBezTo>
                      <a:pt x="27" y="31"/>
                      <a:pt x="27" y="31"/>
                      <a:pt x="27" y="31"/>
                    </a:cubicBezTo>
                    <a:cubicBezTo>
                      <a:pt x="27" y="31"/>
                      <a:pt x="27" y="31"/>
                      <a:pt x="27" y="31"/>
                    </a:cubicBezTo>
                    <a:cubicBezTo>
                      <a:pt x="27" y="31"/>
                      <a:pt x="27" y="31"/>
                      <a:pt x="27" y="31"/>
                    </a:cubicBezTo>
                    <a:cubicBezTo>
                      <a:pt x="29" y="30"/>
                      <a:pt x="29" y="30"/>
                      <a:pt x="29" y="30"/>
                    </a:cubicBezTo>
                    <a:cubicBezTo>
                      <a:pt x="29" y="30"/>
                      <a:pt x="29" y="30"/>
                      <a:pt x="29" y="30"/>
                    </a:cubicBezTo>
                    <a:cubicBezTo>
                      <a:pt x="29" y="30"/>
                      <a:pt x="29" y="30"/>
                      <a:pt x="29" y="30"/>
                    </a:cubicBezTo>
                    <a:cubicBezTo>
                      <a:pt x="29" y="30"/>
                      <a:pt x="29" y="30"/>
                      <a:pt x="29" y="30"/>
                    </a:cubicBezTo>
                    <a:cubicBezTo>
                      <a:pt x="30" y="30"/>
                      <a:pt x="31" y="30"/>
                      <a:pt x="31" y="30"/>
                    </a:cubicBezTo>
                    <a:cubicBezTo>
                      <a:pt x="31" y="30"/>
                      <a:pt x="31" y="30"/>
                      <a:pt x="31" y="30"/>
                    </a:cubicBezTo>
                    <a:cubicBezTo>
                      <a:pt x="34" y="30"/>
                      <a:pt x="36" y="29"/>
                      <a:pt x="38" y="29"/>
                    </a:cubicBezTo>
                    <a:cubicBezTo>
                      <a:pt x="38" y="0"/>
                      <a:pt x="38" y="0"/>
                      <a:pt x="38" y="0"/>
                    </a:cubicBezTo>
                    <a:cubicBezTo>
                      <a:pt x="0" y="0"/>
                      <a:pt x="0" y="0"/>
                      <a:pt x="0" y="0"/>
                    </a:cubicBezTo>
                    <a:cubicBezTo>
                      <a:pt x="0" y="33"/>
                      <a:pt x="0" y="33"/>
                      <a:pt x="0" y="33"/>
                    </a:cubicBezTo>
                    <a:lnTo>
                      <a:pt x="2" y="33"/>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2" name="Rectangle 100"/>
              <p:cNvSpPr>
                <a:spLocks noChangeArrowheads="1"/>
              </p:cNvSpPr>
              <p:nvPr/>
            </p:nvSpPr>
            <p:spPr bwMode="auto">
              <a:xfrm>
                <a:off x="7327901" y="1665288"/>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3" name="Rectangle 101"/>
              <p:cNvSpPr>
                <a:spLocks noChangeArrowheads="1"/>
              </p:cNvSpPr>
              <p:nvPr/>
            </p:nvSpPr>
            <p:spPr bwMode="auto">
              <a:xfrm>
                <a:off x="7327901" y="1752601"/>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4" name="Freeform 102"/>
              <p:cNvSpPr>
                <a:spLocks/>
              </p:cNvSpPr>
              <p:nvPr/>
            </p:nvSpPr>
            <p:spPr bwMode="auto">
              <a:xfrm>
                <a:off x="7327901" y="1841501"/>
                <a:ext cx="52388" cy="44450"/>
              </a:xfrm>
              <a:custGeom>
                <a:avLst/>
                <a:gdLst>
                  <a:gd name="T0" fmla="*/ 0 w 38"/>
                  <a:gd name="T1" fmla="*/ 29 h 33"/>
                  <a:gd name="T2" fmla="*/ 0 w 38"/>
                  <a:gd name="T3" fmla="*/ 29 h 33"/>
                  <a:gd name="T4" fmla="*/ 0 w 38"/>
                  <a:gd name="T5" fmla="*/ 29 h 33"/>
                  <a:gd name="T6" fmla="*/ 0 w 38"/>
                  <a:gd name="T7" fmla="*/ 29 h 33"/>
                  <a:gd name="T8" fmla="*/ 1 w 38"/>
                  <a:gd name="T9" fmla="*/ 29 h 33"/>
                  <a:gd name="T10" fmla="*/ 3 w 38"/>
                  <a:gd name="T11" fmla="*/ 29 h 33"/>
                  <a:gd name="T12" fmla="*/ 3 w 38"/>
                  <a:gd name="T13" fmla="*/ 29 h 33"/>
                  <a:gd name="T14" fmla="*/ 3 w 38"/>
                  <a:gd name="T15" fmla="*/ 29 h 33"/>
                  <a:gd name="T16" fmla="*/ 5 w 38"/>
                  <a:gd name="T17" fmla="*/ 30 h 33"/>
                  <a:gd name="T18" fmla="*/ 5 w 38"/>
                  <a:gd name="T19" fmla="*/ 30 h 33"/>
                  <a:gd name="T20" fmla="*/ 5 w 38"/>
                  <a:gd name="T21" fmla="*/ 30 h 33"/>
                  <a:gd name="T22" fmla="*/ 7 w 38"/>
                  <a:gd name="T23" fmla="*/ 30 h 33"/>
                  <a:gd name="T24" fmla="*/ 7 w 38"/>
                  <a:gd name="T25" fmla="*/ 30 h 33"/>
                  <a:gd name="T26" fmla="*/ 7 w 38"/>
                  <a:gd name="T27" fmla="*/ 30 h 33"/>
                  <a:gd name="T28" fmla="*/ 9 w 38"/>
                  <a:gd name="T29" fmla="*/ 30 h 33"/>
                  <a:gd name="T30" fmla="*/ 9 w 38"/>
                  <a:gd name="T31" fmla="*/ 30 h 33"/>
                  <a:gd name="T32" fmla="*/ 10 w 38"/>
                  <a:gd name="T33" fmla="*/ 30 h 33"/>
                  <a:gd name="T34" fmla="*/ 12 w 38"/>
                  <a:gd name="T35" fmla="*/ 31 h 33"/>
                  <a:gd name="T36" fmla="*/ 12 w 38"/>
                  <a:gd name="T37" fmla="*/ 31 h 33"/>
                  <a:gd name="T38" fmla="*/ 13 w 38"/>
                  <a:gd name="T39" fmla="*/ 31 h 33"/>
                  <a:gd name="T40" fmla="*/ 15 w 38"/>
                  <a:gd name="T41" fmla="*/ 31 h 33"/>
                  <a:gd name="T42" fmla="*/ 15 w 38"/>
                  <a:gd name="T43" fmla="*/ 31 h 33"/>
                  <a:gd name="T44" fmla="*/ 15 w 38"/>
                  <a:gd name="T45" fmla="*/ 31 h 33"/>
                  <a:gd name="T46" fmla="*/ 16 w 38"/>
                  <a:gd name="T47" fmla="*/ 31 h 33"/>
                  <a:gd name="T48" fmla="*/ 16 w 38"/>
                  <a:gd name="T49" fmla="*/ 31 h 33"/>
                  <a:gd name="T50" fmla="*/ 17 w 38"/>
                  <a:gd name="T51" fmla="*/ 31 h 33"/>
                  <a:gd name="T52" fmla="*/ 18 w 38"/>
                  <a:gd name="T53" fmla="*/ 31 h 33"/>
                  <a:gd name="T54" fmla="*/ 18 w 38"/>
                  <a:gd name="T55" fmla="*/ 31 h 33"/>
                  <a:gd name="T56" fmla="*/ 19 w 38"/>
                  <a:gd name="T57" fmla="*/ 31 h 33"/>
                  <a:gd name="T58" fmla="*/ 19 w 38"/>
                  <a:gd name="T59" fmla="*/ 31 h 33"/>
                  <a:gd name="T60" fmla="*/ 20 w 38"/>
                  <a:gd name="T61" fmla="*/ 31 h 33"/>
                  <a:gd name="T62" fmla="*/ 20 w 38"/>
                  <a:gd name="T63" fmla="*/ 31 h 33"/>
                  <a:gd name="T64" fmla="*/ 22 w 38"/>
                  <a:gd name="T65" fmla="*/ 32 h 33"/>
                  <a:gd name="T66" fmla="*/ 22 w 38"/>
                  <a:gd name="T67" fmla="*/ 32 h 33"/>
                  <a:gd name="T68" fmla="*/ 38 w 38"/>
                  <a:gd name="T69" fmla="*/ 33 h 33"/>
                  <a:gd name="T70" fmla="*/ 38 w 38"/>
                  <a:gd name="T71" fmla="*/ 0 h 33"/>
                  <a:gd name="T72" fmla="*/ 0 w 38"/>
                  <a:gd name="T73" fmla="*/ 0 h 33"/>
                  <a:gd name="T74" fmla="*/ 0 w 38"/>
                  <a:gd name="T75"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 h="33">
                    <a:moveTo>
                      <a:pt x="0" y="29"/>
                    </a:moveTo>
                    <a:cubicBezTo>
                      <a:pt x="0" y="29"/>
                      <a:pt x="0" y="29"/>
                      <a:pt x="0" y="29"/>
                    </a:cubicBezTo>
                    <a:cubicBezTo>
                      <a:pt x="0" y="29"/>
                      <a:pt x="0" y="29"/>
                      <a:pt x="0" y="29"/>
                    </a:cubicBezTo>
                    <a:cubicBezTo>
                      <a:pt x="0" y="29"/>
                      <a:pt x="0" y="29"/>
                      <a:pt x="0" y="29"/>
                    </a:cubicBezTo>
                    <a:cubicBezTo>
                      <a:pt x="1" y="29"/>
                      <a:pt x="1" y="29"/>
                      <a:pt x="1" y="29"/>
                    </a:cubicBezTo>
                    <a:cubicBezTo>
                      <a:pt x="3" y="29"/>
                      <a:pt x="3" y="29"/>
                      <a:pt x="3" y="29"/>
                    </a:cubicBezTo>
                    <a:cubicBezTo>
                      <a:pt x="3" y="29"/>
                      <a:pt x="3" y="29"/>
                      <a:pt x="3" y="29"/>
                    </a:cubicBezTo>
                    <a:cubicBezTo>
                      <a:pt x="3" y="29"/>
                      <a:pt x="3" y="29"/>
                      <a:pt x="3" y="29"/>
                    </a:cubicBezTo>
                    <a:cubicBezTo>
                      <a:pt x="5" y="30"/>
                      <a:pt x="5" y="30"/>
                      <a:pt x="5" y="30"/>
                    </a:cubicBezTo>
                    <a:cubicBezTo>
                      <a:pt x="5" y="30"/>
                      <a:pt x="5" y="30"/>
                      <a:pt x="5" y="30"/>
                    </a:cubicBezTo>
                    <a:cubicBezTo>
                      <a:pt x="5" y="30"/>
                      <a:pt x="5" y="30"/>
                      <a:pt x="5" y="30"/>
                    </a:cubicBezTo>
                    <a:cubicBezTo>
                      <a:pt x="7" y="30"/>
                      <a:pt x="7" y="30"/>
                      <a:pt x="7" y="30"/>
                    </a:cubicBezTo>
                    <a:cubicBezTo>
                      <a:pt x="7" y="30"/>
                      <a:pt x="7" y="30"/>
                      <a:pt x="7" y="30"/>
                    </a:cubicBezTo>
                    <a:cubicBezTo>
                      <a:pt x="7" y="30"/>
                      <a:pt x="7" y="30"/>
                      <a:pt x="7" y="30"/>
                    </a:cubicBezTo>
                    <a:cubicBezTo>
                      <a:pt x="9" y="30"/>
                      <a:pt x="9" y="30"/>
                      <a:pt x="9" y="30"/>
                    </a:cubicBezTo>
                    <a:cubicBezTo>
                      <a:pt x="9" y="30"/>
                      <a:pt x="9" y="30"/>
                      <a:pt x="9" y="30"/>
                    </a:cubicBezTo>
                    <a:cubicBezTo>
                      <a:pt x="10" y="30"/>
                      <a:pt x="10" y="30"/>
                      <a:pt x="10" y="30"/>
                    </a:cubicBezTo>
                    <a:cubicBezTo>
                      <a:pt x="12" y="31"/>
                      <a:pt x="12" y="31"/>
                      <a:pt x="12" y="31"/>
                    </a:cubicBezTo>
                    <a:cubicBezTo>
                      <a:pt x="12" y="31"/>
                      <a:pt x="12" y="31"/>
                      <a:pt x="12" y="31"/>
                    </a:cubicBezTo>
                    <a:cubicBezTo>
                      <a:pt x="13" y="31"/>
                      <a:pt x="13" y="31"/>
                      <a:pt x="13" y="31"/>
                    </a:cubicBezTo>
                    <a:cubicBezTo>
                      <a:pt x="15" y="31"/>
                      <a:pt x="15" y="31"/>
                      <a:pt x="15" y="31"/>
                    </a:cubicBezTo>
                    <a:cubicBezTo>
                      <a:pt x="15" y="31"/>
                      <a:pt x="15" y="31"/>
                      <a:pt x="15" y="31"/>
                    </a:cubicBezTo>
                    <a:cubicBezTo>
                      <a:pt x="15" y="31"/>
                      <a:pt x="15" y="31"/>
                      <a:pt x="15" y="31"/>
                    </a:cubicBezTo>
                    <a:cubicBezTo>
                      <a:pt x="16" y="31"/>
                      <a:pt x="16" y="31"/>
                      <a:pt x="16" y="31"/>
                    </a:cubicBezTo>
                    <a:cubicBezTo>
                      <a:pt x="16" y="31"/>
                      <a:pt x="16" y="31"/>
                      <a:pt x="16" y="31"/>
                    </a:cubicBezTo>
                    <a:cubicBezTo>
                      <a:pt x="17" y="31"/>
                      <a:pt x="17" y="31"/>
                      <a:pt x="17" y="31"/>
                    </a:cubicBezTo>
                    <a:cubicBezTo>
                      <a:pt x="18" y="31"/>
                      <a:pt x="18" y="31"/>
                      <a:pt x="18" y="31"/>
                    </a:cubicBezTo>
                    <a:cubicBezTo>
                      <a:pt x="18" y="31"/>
                      <a:pt x="18" y="31"/>
                      <a:pt x="18" y="31"/>
                    </a:cubicBezTo>
                    <a:cubicBezTo>
                      <a:pt x="19" y="31"/>
                      <a:pt x="19" y="31"/>
                      <a:pt x="19" y="31"/>
                    </a:cubicBezTo>
                    <a:cubicBezTo>
                      <a:pt x="19" y="31"/>
                      <a:pt x="19" y="31"/>
                      <a:pt x="19" y="31"/>
                    </a:cubicBezTo>
                    <a:cubicBezTo>
                      <a:pt x="20" y="31"/>
                      <a:pt x="20" y="31"/>
                      <a:pt x="20" y="31"/>
                    </a:cubicBezTo>
                    <a:cubicBezTo>
                      <a:pt x="20" y="31"/>
                      <a:pt x="20" y="31"/>
                      <a:pt x="20" y="31"/>
                    </a:cubicBezTo>
                    <a:cubicBezTo>
                      <a:pt x="22" y="32"/>
                      <a:pt x="22" y="32"/>
                      <a:pt x="22" y="32"/>
                    </a:cubicBezTo>
                    <a:cubicBezTo>
                      <a:pt x="22" y="32"/>
                      <a:pt x="22" y="32"/>
                      <a:pt x="22" y="32"/>
                    </a:cubicBezTo>
                    <a:cubicBezTo>
                      <a:pt x="28" y="32"/>
                      <a:pt x="33" y="33"/>
                      <a:pt x="38" y="33"/>
                    </a:cubicBezTo>
                    <a:cubicBezTo>
                      <a:pt x="38" y="0"/>
                      <a:pt x="38" y="0"/>
                      <a:pt x="38" y="0"/>
                    </a:cubicBezTo>
                    <a:cubicBezTo>
                      <a:pt x="0" y="0"/>
                      <a:pt x="0" y="0"/>
                      <a:pt x="0" y="0"/>
                    </a:cubicBezTo>
                    <a:lnTo>
                      <a:pt x="0" y="29"/>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5" name="Rectangle 103"/>
              <p:cNvSpPr>
                <a:spLocks noChangeArrowheads="1"/>
              </p:cNvSpPr>
              <p:nvPr/>
            </p:nvSpPr>
            <p:spPr bwMode="auto">
              <a:xfrm>
                <a:off x="7239001" y="1665288"/>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6" name="Rectangle 104"/>
              <p:cNvSpPr>
                <a:spLocks noChangeArrowheads="1"/>
              </p:cNvSpPr>
              <p:nvPr/>
            </p:nvSpPr>
            <p:spPr bwMode="auto">
              <a:xfrm>
                <a:off x="7239001" y="1752601"/>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7" name="Freeform 105"/>
              <p:cNvSpPr>
                <a:spLocks/>
              </p:cNvSpPr>
              <p:nvPr/>
            </p:nvSpPr>
            <p:spPr bwMode="auto">
              <a:xfrm>
                <a:off x="7239001" y="1841501"/>
                <a:ext cx="52388" cy="31750"/>
              </a:xfrm>
              <a:custGeom>
                <a:avLst/>
                <a:gdLst>
                  <a:gd name="T0" fmla="*/ 2 w 33"/>
                  <a:gd name="T1" fmla="*/ 9 h 20"/>
                  <a:gd name="T2" fmla="*/ 3 w 33"/>
                  <a:gd name="T3" fmla="*/ 10 h 20"/>
                  <a:gd name="T4" fmla="*/ 4 w 33"/>
                  <a:gd name="T5" fmla="*/ 10 h 20"/>
                  <a:gd name="T6" fmla="*/ 6 w 33"/>
                  <a:gd name="T7" fmla="*/ 11 h 20"/>
                  <a:gd name="T8" fmla="*/ 6 w 33"/>
                  <a:gd name="T9" fmla="*/ 11 h 20"/>
                  <a:gd name="T10" fmla="*/ 6 w 33"/>
                  <a:gd name="T11" fmla="*/ 11 h 20"/>
                  <a:gd name="T12" fmla="*/ 8 w 33"/>
                  <a:gd name="T13" fmla="*/ 12 h 20"/>
                  <a:gd name="T14" fmla="*/ 9 w 33"/>
                  <a:gd name="T15" fmla="*/ 12 h 20"/>
                  <a:gd name="T16" fmla="*/ 10 w 33"/>
                  <a:gd name="T17" fmla="*/ 13 h 20"/>
                  <a:gd name="T18" fmla="*/ 12 w 33"/>
                  <a:gd name="T19" fmla="*/ 13 h 20"/>
                  <a:gd name="T20" fmla="*/ 12 w 33"/>
                  <a:gd name="T21" fmla="*/ 14 h 20"/>
                  <a:gd name="T22" fmla="*/ 14 w 33"/>
                  <a:gd name="T23" fmla="*/ 14 h 20"/>
                  <a:gd name="T24" fmla="*/ 15 w 33"/>
                  <a:gd name="T25" fmla="*/ 14 h 20"/>
                  <a:gd name="T26" fmla="*/ 15 w 33"/>
                  <a:gd name="T27" fmla="*/ 14 h 20"/>
                  <a:gd name="T28" fmla="*/ 17 w 33"/>
                  <a:gd name="T29" fmla="*/ 14 h 20"/>
                  <a:gd name="T30" fmla="*/ 18 w 33"/>
                  <a:gd name="T31" fmla="*/ 15 h 20"/>
                  <a:gd name="T32" fmla="*/ 18 w 33"/>
                  <a:gd name="T33" fmla="*/ 15 h 20"/>
                  <a:gd name="T34" fmla="*/ 18 w 33"/>
                  <a:gd name="T35" fmla="*/ 15 h 20"/>
                  <a:gd name="T36" fmla="*/ 20 w 33"/>
                  <a:gd name="T37" fmla="*/ 16 h 20"/>
                  <a:gd name="T38" fmla="*/ 21 w 33"/>
                  <a:gd name="T39" fmla="*/ 16 h 20"/>
                  <a:gd name="T40" fmla="*/ 22 w 33"/>
                  <a:gd name="T41" fmla="*/ 16 h 20"/>
                  <a:gd name="T42" fmla="*/ 23 w 33"/>
                  <a:gd name="T43" fmla="*/ 17 h 20"/>
                  <a:gd name="T44" fmla="*/ 24 w 33"/>
                  <a:gd name="T45" fmla="*/ 17 h 20"/>
                  <a:gd name="T46" fmla="*/ 25 w 33"/>
                  <a:gd name="T47" fmla="*/ 18 h 20"/>
                  <a:gd name="T48" fmla="*/ 26 w 33"/>
                  <a:gd name="T49" fmla="*/ 18 h 20"/>
                  <a:gd name="T50" fmla="*/ 28 w 33"/>
                  <a:gd name="T51" fmla="*/ 19 h 20"/>
                  <a:gd name="T52" fmla="*/ 30 w 33"/>
                  <a:gd name="T53" fmla="*/ 19 h 20"/>
                  <a:gd name="T54" fmla="*/ 30 w 33"/>
                  <a:gd name="T55" fmla="*/ 19 h 20"/>
                  <a:gd name="T56" fmla="*/ 30 w 33"/>
                  <a:gd name="T57" fmla="*/ 19 h 20"/>
                  <a:gd name="T58" fmla="*/ 32 w 33"/>
                  <a:gd name="T59" fmla="*/ 20 h 20"/>
                  <a:gd name="T60" fmla="*/ 32 w 33"/>
                  <a:gd name="T61" fmla="*/ 20 h 20"/>
                  <a:gd name="T62" fmla="*/ 33 w 33"/>
                  <a:gd name="T63" fmla="*/ 0 h 20"/>
                  <a:gd name="T64" fmla="*/ 0 w 33"/>
                  <a:gd name="T65" fmla="*/ 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 h="20">
                    <a:moveTo>
                      <a:pt x="1" y="9"/>
                    </a:moveTo>
                    <a:lnTo>
                      <a:pt x="2" y="9"/>
                    </a:lnTo>
                    <a:lnTo>
                      <a:pt x="2" y="9"/>
                    </a:lnTo>
                    <a:lnTo>
                      <a:pt x="3" y="10"/>
                    </a:lnTo>
                    <a:lnTo>
                      <a:pt x="4" y="10"/>
                    </a:lnTo>
                    <a:lnTo>
                      <a:pt x="4" y="10"/>
                    </a:lnTo>
                    <a:lnTo>
                      <a:pt x="5" y="10"/>
                    </a:lnTo>
                    <a:lnTo>
                      <a:pt x="6" y="11"/>
                    </a:lnTo>
                    <a:lnTo>
                      <a:pt x="6" y="11"/>
                    </a:lnTo>
                    <a:lnTo>
                      <a:pt x="6" y="11"/>
                    </a:lnTo>
                    <a:lnTo>
                      <a:pt x="6" y="11"/>
                    </a:lnTo>
                    <a:lnTo>
                      <a:pt x="6" y="11"/>
                    </a:lnTo>
                    <a:lnTo>
                      <a:pt x="7" y="12"/>
                    </a:lnTo>
                    <a:lnTo>
                      <a:pt x="8" y="12"/>
                    </a:lnTo>
                    <a:lnTo>
                      <a:pt x="9" y="12"/>
                    </a:lnTo>
                    <a:lnTo>
                      <a:pt x="9" y="12"/>
                    </a:lnTo>
                    <a:lnTo>
                      <a:pt x="9" y="12"/>
                    </a:lnTo>
                    <a:lnTo>
                      <a:pt x="10" y="13"/>
                    </a:lnTo>
                    <a:lnTo>
                      <a:pt x="12" y="13"/>
                    </a:lnTo>
                    <a:lnTo>
                      <a:pt x="12" y="13"/>
                    </a:lnTo>
                    <a:lnTo>
                      <a:pt x="12" y="14"/>
                    </a:lnTo>
                    <a:lnTo>
                      <a:pt x="12" y="14"/>
                    </a:lnTo>
                    <a:lnTo>
                      <a:pt x="12" y="14"/>
                    </a:lnTo>
                    <a:lnTo>
                      <a:pt x="14" y="14"/>
                    </a:lnTo>
                    <a:lnTo>
                      <a:pt x="14" y="14"/>
                    </a:lnTo>
                    <a:lnTo>
                      <a:pt x="15" y="14"/>
                    </a:lnTo>
                    <a:lnTo>
                      <a:pt x="15" y="14"/>
                    </a:lnTo>
                    <a:lnTo>
                      <a:pt x="15" y="14"/>
                    </a:lnTo>
                    <a:lnTo>
                      <a:pt x="16" y="14"/>
                    </a:lnTo>
                    <a:lnTo>
                      <a:pt x="17" y="14"/>
                    </a:lnTo>
                    <a:lnTo>
                      <a:pt x="17" y="14"/>
                    </a:lnTo>
                    <a:lnTo>
                      <a:pt x="18" y="15"/>
                    </a:lnTo>
                    <a:lnTo>
                      <a:pt x="18" y="15"/>
                    </a:lnTo>
                    <a:lnTo>
                      <a:pt x="18" y="15"/>
                    </a:lnTo>
                    <a:lnTo>
                      <a:pt x="18" y="15"/>
                    </a:lnTo>
                    <a:lnTo>
                      <a:pt x="18" y="15"/>
                    </a:lnTo>
                    <a:lnTo>
                      <a:pt x="19" y="15"/>
                    </a:lnTo>
                    <a:lnTo>
                      <a:pt x="20" y="16"/>
                    </a:lnTo>
                    <a:lnTo>
                      <a:pt x="21" y="16"/>
                    </a:lnTo>
                    <a:lnTo>
                      <a:pt x="21" y="16"/>
                    </a:lnTo>
                    <a:lnTo>
                      <a:pt x="22" y="16"/>
                    </a:lnTo>
                    <a:lnTo>
                      <a:pt x="22" y="16"/>
                    </a:lnTo>
                    <a:lnTo>
                      <a:pt x="22" y="16"/>
                    </a:lnTo>
                    <a:lnTo>
                      <a:pt x="23" y="17"/>
                    </a:lnTo>
                    <a:lnTo>
                      <a:pt x="24" y="17"/>
                    </a:lnTo>
                    <a:lnTo>
                      <a:pt x="24" y="17"/>
                    </a:lnTo>
                    <a:lnTo>
                      <a:pt x="24" y="17"/>
                    </a:lnTo>
                    <a:lnTo>
                      <a:pt x="25" y="18"/>
                    </a:lnTo>
                    <a:lnTo>
                      <a:pt x="26" y="18"/>
                    </a:lnTo>
                    <a:lnTo>
                      <a:pt x="26" y="18"/>
                    </a:lnTo>
                    <a:lnTo>
                      <a:pt x="28" y="18"/>
                    </a:lnTo>
                    <a:lnTo>
                      <a:pt x="28" y="19"/>
                    </a:lnTo>
                    <a:lnTo>
                      <a:pt x="29" y="19"/>
                    </a:lnTo>
                    <a:lnTo>
                      <a:pt x="30" y="19"/>
                    </a:lnTo>
                    <a:lnTo>
                      <a:pt x="30" y="19"/>
                    </a:lnTo>
                    <a:lnTo>
                      <a:pt x="30" y="19"/>
                    </a:lnTo>
                    <a:lnTo>
                      <a:pt x="30" y="19"/>
                    </a:lnTo>
                    <a:lnTo>
                      <a:pt x="30" y="19"/>
                    </a:lnTo>
                    <a:lnTo>
                      <a:pt x="31" y="20"/>
                    </a:lnTo>
                    <a:lnTo>
                      <a:pt x="32" y="20"/>
                    </a:lnTo>
                    <a:lnTo>
                      <a:pt x="32" y="20"/>
                    </a:lnTo>
                    <a:lnTo>
                      <a:pt x="32" y="20"/>
                    </a:lnTo>
                    <a:lnTo>
                      <a:pt x="33" y="20"/>
                    </a:lnTo>
                    <a:lnTo>
                      <a:pt x="33" y="0"/>
                    </a:lnTo>
                    <a:lnTo>
                      <a:pt x="0" y="0"/>
                    </a:lnTo>
                    <a:lnTo>
                      <a:pt x="0" y="9"/>
                    </a:lnTo>
                    <a:lnTo>
                      <a:pt x="1" y="9"/>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8" name="Freeform 106"/>
              <p:cNvSpPr>
                <a:spLocks/>
              </p:cNvSpPr>
              <p:nvPr/>
            </p:nvSpPr>
            <p:spPr bwMode="auto">
              <a:xfrm>
                <a:off x="7191376" y="1695451"/>
                <a:ext cx="12700" cy="22225"/>
              </a:xfrm>
              <a:custGeom>
                <a:avLst/>
                <a:gdLst>
                  <a:gd name="T0" fmla="*/ 8 w 8"/>
                  <a:gd name="T1" fmla="*/ 0 h 14"/>
                  <a:gd name="T2" fmla="*/ 8 w 8"/>
                  <a:gd name="T3" fmla="*/ 0 h 14"/>
                  <a:gd name="T4" fmla="*/ 8 w 8"/>
                  <a:gd name="T5" fmla="*/ 0 h 14"/>
                  <a:gd name="T6" fmla="*/ 7 w 8"/>
                  <a:gd name="T7" fmla="*/ 1 h 14"/>
                  <a:gd name="T8" fmla="*/ 7 w 8"/>
                  <a:gd name="T9" fmla="*/ 1 h 14"/>
                  <a:gd name="T10" fmla="*/ 7 w 8"/>
                  <a:gd name="T11" fmla="*/ 1 h 14"/>
                  <a:gd name="T12" fmla="*/ 7 w 8"/>
                  <a:gd name="T13" fmla="*/ 2 h 14"/>
                  <a:gd name="T14" fmla="*/ 7 w 8"/>
                  <a:gd name="T15" fmla="*/ 2 h 14"/>
                  <a:gd name="T16" fmla="*/ 6 w 8"/>
                  <a:gd name="T17" fmla="*/ 3 h 14"/>
                  <a:gd name="T18" fmla="*/ 6 w 8"/>
                  <a:gd name="T19" fmla="*/ 3 h 14"/>
                  <a:gd name="T20" fmla="*/ 6 w 8"/>
                  <a:gd name="T21" fmla="*/ 3 h 14"/>
                  <a:gd name="T22" fmla="*/ 6 w 8"/>
                  <a:gd name="T23" fmla="*/ 4 h 14"/>
                  <a:gd name="T24" fmla="*/ 6 w 8"/>
                  <a:gd name="T25" fmla="*/ 4 h 14"/>
                  <a:gd name="T26" fmla="*/ 6 w 8"/>
                  <a:gd name="T27" fmla="*/ 4 h 14"/>
                  <a:gd name="T28" fmla="*/ 6 w 8"/>
                  <a:gd name="T29" fmla="*/ 4 h 14"/>
                  <a:gd name="T30" fmla="*/ 5 w 8"/>
                  <a:gd name="T31" fmla="*/ 5 h 14"/>
                  <a:gd name="T32" fmla="*/ 5 w 8"/>
                  <a:gd name="T33" fmla="*/ 5 h 14"/>
                  <a:gd name="T34" fmla="*/ 5 w 8"/>
                  <a:gd name="T35" fmla="*/ 6 h 14"/>
                  <a:gd name="T36" fmla="*/ 5 w 8"/>
                  <a:gd name="T37" fmla="*/ 6 h 14"/>
                  <a:gd name="T38" fmla="*/ 5 w 8"/>
                  <a:gd name="T39" fmla="*/ 6 h 14"/>
                  <a:gd name="T40" fmla="*/ 5 w 8"/>
                  <a:gd name="T41" fmla="*/ 6 h 14"/>
                  <a:gd name="T42" fmla="*/ 4 w 8"/>
                  <a:gd name="T43" fmla="*/ 7 h 14"/>
                  <a:gd name="T44" fmla="*/ 4 w 8"/>
                  <a:gd name="T45" fmla="*/ 8 h 14"/>
                  <a:gd name="T46" fmla="*/ 4 w 8"/>
                  <a:gd name="T47" fmla="*/ 8 h 14"/>
                  <a:gd name="T48" fmla="*/ 4 w 8"/>
                  <a:gd name="T49" fmla="*/ 8 h 14"/>
                  <a:gd name="T50" fmla="*/ 3 w 8"/>
                  <a:gd name="T51" fmla="*/ 9 h 14"/>
                  <a:gd name="T52" fmla="*/ 3 w 8"/>
                  <a:gd name="T53" fmla="*/ 9 h 14"/>
                  <a:gd name="T54" fmla="*/ 3 w 8"/>
                  <a:gd name="T55" fmla="*/ 10 h 14"/>
                  <a:gd name="T56" fmla="*/ 2 w 8"/>
                  <a:gd name="T57" fmla="*/ 10 h 14"/>
                  <a:gd name="T58" fmla="*/ 2 w 8"/>
                  <a:gd name="T59" fmla="*/ 10 h 14"/>
                  <a:gd name="T60" fmla="*/ 2 w 8"/>
                  <a:gd name="T61" fmla="*/ 11 h 14"/>
                  <a:gd name="T62" fmla="*/ 1 w 8"/>
                  <a:gd name="T63" fmla="*/ 12 h 14"/>
                  <a:gd name="T64" fmla="*/ 1 w 8"/>
                  <a:gd name="T65" fmla="*/ 13 h 14"/>
                  <a:gd name="T66" fmla="*/ 1 w 8"/>
                  <a:gd name="T67" fmla="*/ 13 h 14"/>
                  <a:gd name="T68" fmla="*/ 0 w 8"/>
                  <a:gd name="T69" fmla="*/ 14 h 14"/>
                  <a:gd name="T70" fmla="*/ 8 w 8"/>
                  <a:gd name="T71" fmla="*/ 14 h 14"/>
                  <a:gd name="T72" fmla="*/ 8 w 8"/>
                  <a:gd name="T7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 h="14">
                    <a:moveTo>
                      <a:pt x="8" y="0"/>
                    </a:moveTo>
                    <a:lnTo>
                      <a:pt x="8" y="0"/>
                    </a:lnTo>
                    <a:lnTo>
                      <a:pt x="8" y="0"/>
                    </a:lnTo>
                    <a:lnTo>
                      <a:pt x="7" y="1"/>
                    </a:lnTo>
                    <a:lnTo>
                      <a:pt x="7" y="1"/>
                    </a:lnTo>
                    <a:lnTo>
                      <a:pt x="7" y="1"/>
                    </a:lnTo>
                    <a:lnTo>
                      <a:pt x="7" y="2"/>
                    </a:lnTo>
                    <a:lnTo>
                      <a:pt x="7" y="2"/>
                    </a:lnTo>
                    <a:lnTo>
                      <a:pt x="6" y="3"/>
                    </a:lnTo>
                    <a:lnTo>
                      <a:pt x="6" y="3"/>
                    </a:lnTo>
                    <a:lnTo>
                      <a:pt x="6" y="3"/>
                    </a:lnTo>
                    <a:lnTo>
                      <a:pt x="6" y="4"/>
                    </a:lnTo>
                    <a:lnTo>
                      <a:pt x="6" y="4"/>
                    </a:lnTo>
                    <a:lnTo>
                      <a:pt x="6" y="4"/>
                    </a:lnTo>
                    <a:lnTo>
                      <a:pt x="6" y="4"/>
                    </a:lnTo>
                    <a:lnTo>
                      <a:pt x="5" y="5"/>
                    </a:lnTo>
                    <a:lnTo>
                      <a:pt x="5" y="5"/>
                    </a:lnTo>
                    <a:lnTo>
                      <a:pt x="5" y="6"/>
                    </a:lnTo>
                    <a:lnTo>
                      <a:pt x="5" y="6"/>
                    </a:lnTo>
                    <a:lnTo>
                      <a:pt x="5" y="6"/>
                    </a:lnTo>
                    <a:lnTo>
                      <a:pt x="5" y="6"/>
                    </a:lnTo>
                    <a:lnTo>
                      <a:pt x="4" y="7"/>
                    </a:lnTo>
                    <a:lnTo>
                      <a:pt x="4" y="8"/>
                    </a:lnTo>
                    <a:lnTo>
                      <a:pt x="4" y="8"/>
                    </a:lnTo>
                    <a:lnTo>
                      <a:pt x="4" y="8"/>
                    </a:lnTo>
                    <a:lnTo>
                      <a:pt x="3" y="9"/>
                    </a:lnTo>
                    <a:lnTo>
                      <a:pt x="3" y="9"/>
                    </a:lnTo>
                    <a:lnTo>
                      <a:pt x="3" y="10"/>
                    </a:lnTo>
                    <a:lnTo>
                      <a:pt x="2" y="10"/>
                    </a:lnTo>
                    <a:lnTo>
                      <a:pt x="2" y="10"/>
                    </a:lnTo>
                    <a:lnTo>
                      <a:pt x="2" y="11"/>
                    </a:lnTo>
                    <a:lnTo>
                      <a:pt x="1" y="12"/>
                    </a:lnTo>
                    <a:lnTo>
                      <a:pt x="1" y="13"/>
                    </a:lnTo>
                    <a:lnTo>
                      <a:pt x="1" y="13"/>
                    </a:lnTo>
                    <a:lnTo>
                      <a:pt x="0" y="14"/>
                    </a:lnTo>
                    <a:lnTo>
                      <a:pt x="8" y="14"/>
                    </a:lnTo>
                    <a:lnTo>
                      <a:pt x="8" y="0"/>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9" name="Freeform 107"/>
              <p:cNvSpPr>
                <a:spLocks/>
              </p:cNvSpPr>
              <p:nvPr/>
            </p:nvSpPr>
            <p:spPr bwMode="auto">
              <a:xfrm>
                <a:off x="7159626" y="1752601"/>
                <a:ext cx="44450" cy="52388"/>
              </a:xfrm>
              <a:custGeom>
                <a:avLst/>
                <a:gdLst>
                  <a:gd name="T0" fmla="*/ 11 w 28"/>
                  <a:gd name="T1" fmla="*/ 1 h 33"/>
                  <a:gd name="T2" fmla="*/ 11 w 28"/>
                  <a:gd name="T3" fmla="*/ 1 h 33"/>
                  <a:gd name="T4" fmla="*/ 10 w 28"/>
                  <a:gd name="T5" fmla="*/ 2 h 33"/>
                  <a:gd name="T6" fmla="*/ 10 w 28"/>
                  <a:gd name="T7" fmla="*/ 3 h 33"/>
                  <a:gd name="T8" fmla="*/ 10 w 28"/>
                  <a:gd name="T9" fmla="*/ 4 h 33"/>
                  <a:gd name="T10" fmla="*/ 10 w 28"/>
                  <a:gd name="T11" fmla="*/ 4 h 33"/>
                  <a:gd name="T12" fmla="*/ 9 w 28"/>
                  <a:gd name="T13" fmla="*/ 5 h 33"/>
                  <a:gd name="T14" fmla="*/ 9 w 28"/>
                  <a:gd name="T15" fmla="*/ 5 h 33"/>
                  <a:gd name="T16" fmla="*/ 9 w 28"/>
                  <a:gd name="T17" fmla="*/ 6 h 33"/>
                  <a:gd name="T18" fmla="*/ 8 w 28"/>
                  <a:gd name="T19" fmla="*/ 7 h 33"/>
                  <a:gd name="T20" fmla="*/ 8 w 28"/>
                  <a:gd name="T21" fmla="*/ 8 h 33"/>
                  <a:gd name="T22" fmla="*/ 8 w 28"/>
                  <a:gd name="T23" fmla="*/ 9 h 33"/>
                  <a:gd name="T24" fmla="*/ 8 w 28"/>
                  <a:gd name="T25" fmla="*/ 10 h 33"/>
                  <a:gd name="T26" fmla="*/ 8 w 28"/>
                  <a:gd name="T27" fmla="*/ 10 h 33"/>
                  <a:gd name="T28" fmla="*/ 8 w 28"/>
                  <a:gd name="T29" fmla="*/ 11 h 33"/>
                  <a:gd name="T30" fmla="*/ 7 w 28"/>
                  <a:gd name="T31" fmla="*/ 11 h 33"/>
                  <a:gd name="T32" fmla="*/ 7 w 28"/>
                  <a:gd name="T33" fmla="*/ 12 h 33"/>
                  <a:gd name="T34" fmla="*/ 7 w 28"/>
                  <a:gd name="T35" fmla="*/ 13 h 33"/>
                  <a:gd name="T36" fmla="*/ 7 w 28"/>
                  <a:gd name="T37" fmla="*/ 14 h 33"/>
                  <a:gd name="T38" fmla="*/ 6 w 28"/>
                  <a:gd name="T39" fmla="*/ 15 h 33"/>
                  <a:gd name="T40" fmla="*/ 6 w 28"/>
                  <a:gd name="T41" fmla="*/ 15 h 33"/>
                  <a:gd name="T42" fmla="*/ 6 w 28"/>
                  <a:gd name="T43" fmla="*/ 16 h 33"/>
                  <a:gd name="T44" fmla="*/ 5 w 28"/>
                  <a:gd name="T45" fmla="*/ 16 h 33"/>
                  <a:gd name="T46" fmla="*/ 5 w 28"/>
                  <a:gd name="T47" fmla="*/ 17 h 33"/>
                  <a:gd name="T48" fmla="*/ 5 w 28"/>
                  <a:gd name="T49" fmla="*/ 18 h 33"/>
                  <a:gd name="T50" fmla="*/ 4 w 28"/>
                  <a:gd name="T51" fmla="*/ 19 h 33"/>
                  <a:gd name="T52" fmla="*/ 4 w 28"/>
                  <a:gd name="T53" fmla="*/ 20 h 33"/>
                  <a:gd name="T54" fmla="*/ 4 w 28"/>
                  <a:gd name="T55" fmla="*/ 20 h 33"/>
                  <a:gd name="T56" fmla="*/ 4 w 28"/>
                  <a:gd name="T57" fmla="*/ 21 h 33"/>
                  <a:gd name="T58" fmla="*/ 3 w 28"/>
                  <a:gd name="T59" fmla="*/ 22 h 33"/>
                  <a:gd name="T60" fmla="*/ 3 w 28"/>
                  <a:gd name="T61" fmla="*/ 22 h 33"/>
                  <a:gd name="T62" fmla="*/ 2 w 28"/>
                  <a:gd name="T63" fmla="*/ 25 h 33"/>
                  <a:gd name="T64" fmla="*/ 2 w 28"/>
                  <a:gd name="T65" fmla="*/ 26 h 33"/>
                  <a:gd name="T66" fmla="*/ 2 w 28"/>
                  <a:gd name="T67" fmla="*/ 26 h 33"/>
                  <a:gd name="T68" fmla="*/ 2 w 28"/>
                  <a:gd name="T69" fmla="*/ 27 h 33"/>
                  <a:gd name="T70" fmla="*/ 2 w 28"/>
                  <a:gd name="T71" fmla="*/ 28 h 33"/>
                  <a:gd name="T72" fmla="*/ 1 w 28"/>
                  <a:gd name="T73" fmla="*/ 28 h 33"/>
                  <a:gd name="T74" fmla="*/ 1 w 28"/>
                  <a:gd name="T75" fmla="*/ 29 h 33"/>
                  <a:gd name="T76" fmla="*/ 1 w 28"/>
                  <a:gd name="T77" fmla="*/ 30 h 33"/>
                  <a:gd name="T78" fmla="*/ 1 w 28"/>
                  <a:gd name="T79" fmla="*/ 31 h 33"/>
                  <a:gd name="T80" fmla="*/ 0 w 28"/>
                  <a:gd name="T81" fmla="*/ 31 h 33"/>
                  <a:gd name="T82" fmla="*/ 0 w 28"/>
                  <a:gd name="T83" fmla="*/ 33 h 33"/>
                  <a:gd name="T84" fmla="*/ 0 w 28"/>
                  <a:gd name="T85" fmla="*/ 33 h 33"/>
                  <a:gd name="T86" fmla="*/ 28 w 28"/>
                  <a:gd name="T8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 h="33">
                    <a:moveTo>
                      <a:pt x="11" y="0"/>
                    </a:moveTo>
                    <a:lnTo>
                      <a:pt x="11" y="1"/>
                    </a:lnTo>
                    <a:lnTo>
                      <a:pt x="11" y="1"/>
                    </a:lnTo>
                    <a:lnTo>
                      <a:pt x="11" y="1"/>
                    </a:lnTo>
                    <a:lnTo>
                      <a:pt x="11" y="2"/>
                    </a:lnTo>
                    <a:lnTo>
                      <a:pt x="10" y="2"/>
                    </a:lnTo>
                    <a:lnTo>
                      <a:pt x="10" y="3"/>
                    </a:lnTo>
                    <a:lnTo>
                      <a:pt x="10" y="3"/>
                    </a:lnTo>
                    <a:lnTo>
                      <a:pt x="10" y="4"/>
                    </a:lnTo>
                    <a:lnTo>
                      <a:pt x="10" y="4"/>
                    </a:lnTo>
                    <a:lnTo>
                      <a:pt x="10" y="4"/>
                    </a:lnTo>
                    <a:lnTo>
                      <a:pt x="10" y="4"/>
                    </a:lnTo>
                    <a:lnTo>
                      <a:pt x="9" y="4"/>
                    </a:lnTo>
                    <a:lnTo>
                      <a:pt x="9" y="5"/>
                    </a:lnTo>
                    <a:lnTo>
                      <a:pt x="9" y="5"/>
                    </a:lnTo>
                    <a:lnTo>
                      <a:pt x="9" y="5"/>
                    </a:lnTo>
                    <a:lnTo>
                      <a:pt x="9" y="6"/>
                    </a:lnTo>
                    <a:lnTo>
                      <a:pt x="9" y="6"/>
                    </a:lnTo>
                    <a:lnTo>
                      <a:pt x="9" y="7"/>
                    </a:lnTo>
                    <a:lnTo>
                      <a:pt x="8" y="7"/>
                    </a:lnTo>
                    <a:lnTo>
                      <a:pt x="8" y="7"/>
                    </a:lnTo>
                    <a:lnTo>
                      <a:pt x="8" y="8"/>
                    </a:lnTo>
                    <a:lnTo>
                      <a:pt x="8" y="8"/>
                    </a:lnTo>
                    <a:lnTo>
                      <a:pt x="8" y="9"/>
                    </a:lnTo>
                    <a:lnTo>
                      <a:pt x="8" y="9"/>
                    </a:lnTo>
                    <a:lnTo>
                      <a:pt x="8" y="10"/>
                    </a:lnTo>
                    <a:lnTo>
                      <a:pt x="8" y="10"/>
                    </a:lnTo>
                    <a:lnTo>
                      <a:pt x="8" y="10"/>
                    </a:lnTo>
                    <a:lnTo>
                      <a:pt x="8" y="10"/>
                    </a:lnTo>
                    <a:lnTo>
                      <a:pt x="8" y="11"/>
                    </a:lnTo>
                    <a:lnTo>
                      <a:pt x="8" y="11"/>
                    </a:lnTo>
                    <a:lnTo>
                      <a:pt x="7" y="11"/>
                    </a:lnTo>
                    <a:lnTo>
                      <a:pt x="7" y="12"/>
                    </a:lnTo>
                    <a:lnTo>
                      <a:pt x="7" y="12"/>
                    </a:lnTo>
                    <a:lnTo>
                      <a:pt x="7" y="13"/>
                    </a:lnTo>
                    <a:lnTo>
                      <a:pt x="7" y="13"/>
                    </a:lnTo>
                    <a:lnTo>
                      <a:pt x="7" y="14"/>
                    </a:lnTo>
                    <a:lnTo>
                      <a:pt x="7" y="14"/>
                    </a:lnTo>
                    <a:lnTo>
                      <a:pt x="6" y="14"/>
                    </a:lnTo>
                    <a:lnTo>
                      <a:pt x="6" y="15"/>
                    </a:lnTo>
                    <a:lnTo>
                      <a:pt x="6" y="15"/>
                    </a:lnTo>
                    <a:lnTo>
                      <a:pt x="6" y="15"/>
                    </a:lnTo>
                    <a:lnTo>
                      <a:pt x="6" y="16"/>
                    </a:lnTo>
                    <a:lnTo>
                      <a:pt x="6" y="16"/>
                    </a:lnTo>
                    <a:lnTo>
                      <a:pt x="6" y="16"/>
                    </a:lnTo>
                    <a:lnTo>
                      <a:pt x="5" y="16"/>
                    </a:lnTo>
                    <a:lnTo>
                      <a:pt x="5" y="17"/>
                    </a:lnTo>
                    <a:lnTo>
                      <a:pt x="5" y="17"/>
                    </a:lnTo>
                    <a:lnTo>
                      <a:pt x="5" y="17"/>
                    </a:lnTo>
                    <a:lnTo>
                      <a:pt x="5" y="18"/>
                    </a:lnTo>
                    <a:lnTo>
                      <a:pt x="5" y="18"/>
                    </a:lnTo>
                    <a:lnTo>
                      <a:pt x="4" y="19"/>
                    </a:lnTo>
                    <a:lnTo>
                      <a:pt x="4" y="19"/>
                    </a:lnTo>
                    <a:lnTo>
                      <a:pt x="4" y="20"/>
                    </a:lnTo>
                    <a:lnTo>
                      <a:pt x="4" y="20"/>
                    </a:lnTo>
                    <a:lnTo>
                      <a:pt x="4" y="20"/>
                    </a:lnTo>
                    <a:lnTo>
                      <a:pt x="4" y="21"/>
                    </a:lnTo>
                    <a:lnTo>
                      <a:pt x="4" y="21"/>
                    </a:lnTo>
                    <a:lnTo>
                      <a:pt x="3" y="22"/>
                    </a:lnTo>
                    <a:lnTo>
                      <a:pt x="3" y="22"/>
                    </a:lnTo>
                    <a:lnTo>
                      <a:pt x="3" y="22"/>
                    </a:lnTo>
                    <a:lnTo>
                      <a:pt x="3" y="22"/>
                    </a:lnTo>
                    <a:lnTo>
                      <a:pt x="2" y="24"/>
                    </a:lnTo>
                    <a:lnTo>
                      <a:pt x="2" y="25"/>
                    </a:lnTo>
                    <a:lnTo>
                      <a:pt x="2" y="25"/>
                    </a:lnTo>
                    <a:lnTo>
                      <a:pt x="2" y="26"/>
                    </a:lnTo>
                    <a:lnTo>
                      <a:pt x="2" y="26"/>
                    </a:lnTo>
                    <a:lnTo>
                      <a:pt x="2" y="26"/>
                    </a:lnTo>
                    <a:lnTo>
                      <a:pt x="2" y="27"/>
                    </a:lnTo>
                    <a:lnTo>
                      <a:pt x="2" y="27"/>
                    </a:lnTo>
                    <a:lnTo>
                      <a:pt x="2" y="28"/>
                    </a:lnTo>
                    <a:lnTo>
                      <a:pt x="2" y="28"/>
                    </a:lnTo>
                    <a:lnTo>
                      <a:pt x="2" y="28"/>
                    </a:lnTo>
                    <a:lnTo>
                      <a:pt x="1" y="28"/>
                    </a:lnTo>
                    <a:lnTo>
                      <a:pt x="1" y="28"/>
                    </a:lnTo>
                    <a:lnTo>
                      <a:pt x="1" y="29"/>
                    </a:lnTo>
                    <a:lnTo>
                      <a:pt x="1" y="30"/>
                    </a:lnTo>
                    <a:lnTo>
                      <a:pt x="1" y="30"/>
                    </a:lnTo>
                    <a:lnTo>
                      <a:pt x="1" y="30"/>
                    </a:lnTo>
                    <a:lnTo>
                      <a:pt x="1" y="31"/>
                    </a:lnTo>
                    <a:lnTo>
                      <a:pt x="0" y="31"/>
                    </a:lnTo>
                    <a:lnTo>
                      <a:pt x="0" y="31"/>
                    </a:lnTo>
                    <a:lnTo>
                      <a:pt x="0" y="32"/>
                    </a:lnTo>
                    <a:lnTo>
                      <a:pt x="0" y="33"/>
                    </a:lnTo>
                    <a:lnTo>
                      <a:pt x="0" y="33"/>
                    </a:lnTo>
                    <a:lnTo>
                      <a:pt x="0" y="33"/>
                    </a:lnTo>
                    <a:lnTo>
                      <a:pt x="28" y="33"/>
                    </a:lnTo>
                    <a:lnTo>
                      <a:pt x="28" y="0"/>
                    </a:lnTo>
                    <a:lnTo>
                      <a:pt x="11" y="0"/>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0" name="Freeform 108"/>
              <p:cNvSpPr>
                <a:spLocks/>
              </p:cNvSpPr>
              <p:nvPr/>
            </p:nvSpPr>
            <p:spPr bwMode="auto">
              <a:xfrm>
                <a:off x="7337426" y="1443038"/>
                <a:ext cx="120650" cy="236538"/>
              </a:xfrm>
              <a:custGeom>
                <a:avLst/>
                <a:gdLst>
                  <a:gd name="T0" fmla="*/ 0 w 88"/>
                  <a:gd name="T1" fmla="*/ 0 h 174"/>
                  <a:gd name="T2" fmla="*/ 88 w 88"/>
                  <a:gd name="T3" fmla="*/ 0 h 174"/>
                  <a:gd name="T4" fmla="*/ 88 w 88"/>
                  <a:gd name="T5" fmla="*/ 126 h 174"/>
                  <a:gd name="T6" fmla="*/ 0 w 88"/>
                  <a:gd name="T7" fmla="*/ 126 h 174"/>
                  <a:gd name="T8" fmla="*/ 0 w 88"/>
                  <a:gd name="T9" fmla="*/ 0 h 174"/>
                </a:gdLst>
                <a:ahLst/>
                <a:cxnLst>
                  <a:cxn ang="0">
                    <a:pos x="T0" y="T1"/>
                  </a:cxn>
                  <a:cxn ang="0">
                    <a:pos x="T2" y="T3"/>
                  </a:cxn>
                  <a:cxn ang="0">
                    <a:pos x="T4" y="T5"/>
                  </a:cxn>
                  <a:cxn ang="0">
                    <a:pos x="T6" y="T7"/>
                  </a:cxn>
                  <a:cxn ang="0">
                    <a:pos x="T8" y="T9"/>
                  </a:cxn>
                </a:cxnLst>
                <a:rect l="0" t="0" r="r" b="b"/>
                <a:pathLst>
                  <a:path w="88" h="174">
                    <a:moveTo>
                      <a:pt x="0" y="0"/>
                    </a:moveTo>
                    <a:cubicBezTo>
                      <a:pt x="88" y="0"/>
                      <a:pt x="88" y="0"/>
                      <a:pt x="88" y="0"/>
                    </a:cubicBezTo>
                    <a:cubicBezTo>
                      <a:pt x="88" y="126"/>
                      <a:pt x="88" y="126"/>
                      <a:pt x="88" y="126"/>
                    </a:cubicBezTo>
                    <a:cubicBezTo>
                      <a:pt x="88" y="169"/>
                      <a:pt x="0" y="174"/>
                      <a:pt x="0" y="126"/>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1" name="Freeform 109"/>
              <p:cNvSpPr>
                <a:spLocks/>
              </p:cNvSpPr>
              <p:nvPr/>
            </p:nvSpPr>
            <p:spPr bwMode="auto">
              <a:xfrm>
                <a:off x="7337426" y="1528763"/>
                <a:ext cx="120650" cy="80963"/>
              </a:xfrm>
              <a:custGeom>
                <a:avLst/>
                <a:gdLst>
                  <a:gd name="T0" fmla="*/ 76 w 76"/>
                  <a:gd name="T1" fmla="*/ 13 h 51"/>
                  <a:gd name="T2" fmla="*/ 76 w 76"/>
                  <a:gd name="T3" fmla="*/ 0 h 51"/>
                  <a:gd name="T4" fmla="*/ 0 w 76"/>
                  <a:gd name="T5" fmla="*/ 0 h 51"/>
                  <a:gd name="T6" fmla="*/ 0 w 76"/>
                  <a:gd name="T7" fmla="*/ 51 h 51"/>
                  <a:gd name="T8" fmla="*/ 76 w 76"/>
                  <a:gd name="T9" fmla="*/ 13 h 51"/>
                </a:gdLst>
                <a:ahLst/>
                <a:cxnLst>
                  <a:cxn ang="0">
                    <a:pos x="T0" y="T1"/>
                  </a:cxn>
                  <a:cxn ang="0">
                    <a:pos x="T2" y="T3"/>
                  </a:cxn>
                  <a:cxn ang="0">
                    <a:pos x="T4" y="T5"/>
                  </a:cxn>
                  <a:cxn ang="0">
                    <a:pos x="T6" y="T7"/>
                  </a:cxn>
                  <a:cxn ang="0">
                    <a:pos x="T8" y="T9"/>
                  </a:cxn>
                </a:cxnLst>
                <a:rect l="0" t="0" r="r" b="b"/>
                <a:pathLst>
                  <a:path w="76" h="51">
                    <a:moveTo>
                      <a:pt x="76" y="13"/>
                    </a:moveTo>
                    <a:lnTo>
                      <a:pt x="76" y="0"/>
                    </a:lnTo>
                    <a:lnTo>
                      <a:pt x="0" y="0"/>
                    </a:lnTo>
                    <a:lnTo>
                      <a:pt x="0" y="51"/>
                    </a:lnTo>
                    <a:lnTo>
                      <a:pt x="76" y="13"/>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2" name="Freeform 110"/>
              <p:cNvSpPr>
                <a:spLocks/>
              </p:cNvSpPr>
              <p:nvPr/>
            </p:nvSpPr>
            <p:spPr bwMode="auto">
              <a:xfrm>
                <a:off x="7218363" y="1160463"/>
                <a:ext cx="358775" cy="273050"/>
              </a:xfrm>
              <a:custGeom>
                <a:avLst/>
                <a:gdLst>
                  <a:gd name="T0" fmla="*/ 130 w 264"/>
                  <a:gd name="T1" fmla="*/ 75 h 200"/>
                  <a:gd name="T2" fmla="*/ 229 w 264"/>
                  <a:gd name="T3" fmla="*/ 150 h 200"/>
                  <a:gd name="T4" fmla="*/ 251 w 264"/>
                  <a:gd name="T5" fmla="*/ 153 h 200"/>
                  <a:gd name="T6" fmla="*/ 135 w 264"/>
                  <a:gd name="T7" fmla="*/ 0 h 200"/>
                  <a:gd name="T8" fmla="*/ 13 w 264"/>
                  <a:gd name="T9" fmla="*/ 148 h 200"/>
                  <a:gd name="T10" fmla="*/ 35 w 264"/>
                  <a:gd name="T11" fmla="*/ 148 h 200"/>
                  <a:gd name="T12" fmla="*/ 130 w 264"/>
                  <a:gd name="T13" fmla="*/ 75 h 200"/>
                </a:gdLst>
                <a:ahLst/>
                <a:cxnLst>
                  <a:cxn ang="0">
                    <a:pos x="T0" y="T1"/>
                  </a:cxn>
                  <a:cxn ang="0">
                    <a:pos x="T2" y="T3"/>
                  </a:cxn>
                  <a:cxn ang="0">
                    <a:pos x="T4" y="T5"/>
                  </a:cxn>
                  <a:cxn ang="0">
                    <a:pos x="T6" y="T7"/>
                  </a:cxn>
                  <a:cxn ang="0">
                    <a:pos x="T8" y="T9"/>
                  </a:cxn>
                  <a:cxn ang="0">
                    <a:pos x="T10" y="T11"/>
                  </a:cxn>
                  <a:cxn ang="0">
                    <a:pos x="T12" y="T13"/>
                  </a:cxn>
                </a:cxnLst>
                <a:rect l="0" t="0" r="r" b="b"/>
                <a:pathLst>
                  <a:path w="264" h="200">
                    <a:moveTo>
                      <a:pt x="130" y="75"/>
                    </a:moveTo>
                    <a:cubicBezTo>
                      <a:pt x="192" y="75"/>
                      <a:pt x="225" y="111"/>
                      <a:pt x="229" y="150"/>
                    </a:cubicBezTo>
                    <a:cubicBezTo>
                      <a:pt x="232" y="189"/>
                      <a:pt x="238" y="182"/>
                      <a:pt x="251" y="153"/>
                    </a:cubicBezTo>
                    <a:cubicBezTo>
                      <a:pt x="264" y="124"/>
                      <a:pt x="231" y="0"/>
                      <a:pt x="135" y="0"/>
                    </a:cubicBezTo>
                    <a:cubicBezTo>
                      <a:pt x="39" y="0"/>
                      <a:pt x="0" y="96"/>
                      <a:pt x="13" y="148"/>
                    </a:cubicBezTo>
                    <a:cubicBezTo>
                      <a:pt x="27" y="200"/>
                      <a:pt x="27" y="188"/>
                      <a:pt x="35" y="148"/>
                    </a:cubicBezTo>
                    <a:cubicBezTo>
                      <a:pt x="43" y="109"/>
                      <a:pt x="61" y="77"/>
                      <a:pt x="130" y="75"/>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3" name="Freeform 111"/>
              <p:cNvSpPr>
                <a:spLocks/>
              </p:cNvSpPr>
              <p:nvPr/>
            </p:nvSpPr>
            <p:spPr bwMode="auto">
              <a:xfrm>
                <a:off x="7224713" y="1235076"/>
                <a:ext cx="347663" cy="322263"/>
              </a:xfrm>
              <a:custGeom>
                <a:avLst/>
                <a:gdLst>
                  <a:gd name="T0" fmla="*/ 236 w 256"/>
                  <a:gd name="T1" fmla="*/ 59 h 236"/>
                  <a:gd name="T2" fmla="*/ 127 w 256"/>
                  <a:gd name="T3" fmla="*/ 236 h 236"/>
                  <a:gd name="T4" fmla="*/ 18 w 256"/>
                  <a:gd name="T5" fmla="*/ 62 h 236"/>
                  <a:gd name="T6" fmla="*/ 236 w 256"/>
                  <a:gd name="T7" fmla="*/ 59 h 236"/>
                </a:gdLst>
                <a:ahLst/>
                <a:cxnLst>
                  <a:cxn ang="0">
                    <a:pos x="T0" y="T1"/>
                  </a:cxn>
                  <a:cxn ang="0">
                    <a:pos x="T2" y="T3"/>
                  </a:cxn>
                  <a:cxn ang="0">
                    <a:pos x="T4" y="T5"/>
                  </a:cxn>
                  <a:cxn ang="0">
                    <a:pos x="T6" y="T7"/>
                  </a:cxn>
                </a:cxnLst>
                <a:rect l="0" t="0" r="r" b="b"/>
                <a:pathLst>
                  <a:path w="256" h="236">
                    <a:moveTo>
                      <a:pt x="236" y="59"/>
                    </a:moveTo>
                    <a:cubicBezTo>
                      <a:pt x="256" y="131"/>
                      <a:pt x="199" y="236"/>
                      <a:pt x="127" y="236"/>
                    </a:cubicBezTo>
                    <a:cubicBezTo>
                      <a:pt x="56" y="236"/>
                      <a:pt x="0" y="134"/>
                      <a:pt x="18" y="62"/>
                    </a:cubicBezTo>
                    <a:cubicBezTo>
                      <a:pt x="76" y="33"/>
                      <a:pt x="166" y="0"/>
                      <a:pt x="236" y="59"/>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4" name="Freeform 112"/>
              <p:cNvSpPr>
                <a:spLocks/>
              </p:cNvSpPr>
              <p:nvPr/>
            </p:nvSpPr>
            <p:spPr bwMode="auto">
              <a:xfrm>
                <a:off x="7219951" y="1257301"/>
                <a:ext cx="339725" cy="158750"/>
              </a:xfrm>
              <a:custGeom>
                <a:avLst/>
                <a:gdLst>
                  <a:gd name="T0" fmla="*/ 222 w 249"/>
                  <a:gd name="T1" fmla="*/ 71 h 116"/>
                  <a:gd name="T2" fmla="*/ 192 w 249"/>
                  <a:gd name="T3" fmla="*/ 22 h 116"/>
                  <a:gd name="T4" fmla="*/ 85 w 249"/>
                  <a:gd name="T5" fmla="*/ 45 h 116"/>
                  <a:gd name="T6" fmla="*/ 41 w 249"/>
                  <a:gd name="T7" fmla="*/ 104 h 116"/>
                  <a:gd name="T8" fmla="*/ 35 w 249"/>
                  <a:gd name="T9" fmla="*/ 115 h 116"/>
                  <a:gd name="T10" fmla="*/ 13 w 249"/>
                  <a:gd name="T11" fmla="*/ 76 h 116"/>
                  <a:gd name="T12" fmla="*/ 11 w 249"/>
                  <a:gd name="T13" fmla="*/ 35 h 116"/>
                  <a:gd name="T14" fmla="*/ 126 w 249"/>
                  <a:gd name="T15" fmla="*/ 1 h 116"/>
                  <a:gd name="T16" fmla="*/ 228 w 249"/>
                  <a:gd name="T17" fmla="*/ 25 h 116"/>
                  <a:gd name="T18" fmla="*/ 242 w 249"/>
                  <a:gd name="T19" fmla="*/ 82 h 116"/>
                  <a:gd name="T20" fmla="*/ 222 w 249"/>
                  <a:gd name="T21" fmla="*/ 109 h 116"/>
                  <a:gd name="T22" fmla="*/ 222 w 249"/>
                  <a:gd name="T23" fmla="*/ 7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9" h="116">
                    <a:moveTo>
                      <a:pt x="222" y="71"/>
                    </a:moveTo>
                    <a:cubicBezTo>
                      <a:pt x="221" y="50"/>
                      <a:pt x="204" y="29"/>
                      <a:pt x="192" y="22"/>
                    </a:cubicBezTo>
                    <a:cubicBezTo>
                      <a:pt x="179" y="16"/>
                      <a:pt x="117" y="24"/>
                      <a:pt x="85" y="45"/>
                    </a:cubicBezTo>
                    <a:cubicBezTo>
                      <a:pt x="50" y="67"/>
                      <a:pt x="43" y="84"/>
                      <a:pt x="41" y="104"/>
                    </a:cubicBezTo>
                    <a:cubicBezTo>
                      <a:pt x="40" y="110"/>
                      <a:pt x="39" y="116"/>
                      <a:pt x="35" y="115"/>
                    </a:cubicBezTo>
                    <a:cubicBezTo>
                      <a:pt x="24" y="111"/>
                      <a:pt x="22" y="81"/>
                      <a:pt x="13" y="76"/>
                    </a:cubicBezTo>
                    <a:cubicBezTo>
                      <a:pt x="0" y="68"/>
                      <a:pt x="6" y="55"/>
                      <a:pt x="11" y="35"/>
                    </a:cubicBezTo>
                    <a:cubicBezTo>
                      <a:pt x="17" y="14"/>
                      <a:pt x="76" y="3"/>
                      <a:pt x="126" y="1"/>
                    </a:cubicBezTo>
                    <a:cubicBezTo>
                      <a:pt x="175" y="0"/>
                      <a:pt x="212" y="11"/>
                      <a:pt x="228" y="25"/>
                    </a:cubicBezTo>
                    <a:cubicBezTo>
                      <a:pt x="243" y="39"/>
                      <a:pt x="249" y="62"/>
                      <a:pt x="242" y="82"/>
                    </a:cubicBezTo>
                    <a:cubicBezTo>
                      <a:pt x="237" y="95"/>
                      <a:pt x="232" y="112"/>
                      <a:pt x="222" y="109"/>
                    </a:cubicBezTo>
                    <a:cubicBezTo>
                      <a:pt x="218" y="108"/>
                      <a:pt x="222" y="82"/>
                      <a:pt x="222" y="71"/>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5" name="Freeform 113"/>
              <p:cNvSpPr>
                <a:spLocks/>
              </p:cNvSpPr>
              <p:nvPr/>
            </p:nvSpPr>
            <p:spPr bwMode="auto">
              <a:xfrm>
                <a:off x="7529513" y="1335088"/>
                <a:ext cx="42863" cy="80963"/>
              </a:xfrm>
              <a:custGeom>
                <a:avLst/>
                <a:gdLst>
                  <a:gd name="T0" fmla="*/ 22 w 32"/>
                  <a:gd name="T1" fmla="*/ 2 h 60"/>
                  <a:gd name="T2" fmla="*/ 28 w 32"/>
                  <a:gd name="T3" fmla="*/ 33 h 60"/>
                  <a:gd name="T4" fmla="*/ 10 w 32"/>
                  <a:gd name="T5" fmla="*/ 58 h 60"/>
                  <a:gd name="T6" fmla="*/ 4 w 32"/>
                  <a:gd name="T7" fmla="*/ 27 h 60"/>
                  <a:gd name="T8" fmla="*/ 22 w 32"/>
                  <a:gd name="T9" fmla="*/ 2 h 60"/>
                </a:gdLst>
                <a:ahLst/>
                <a:cxnLst>
                  <a:cxn ang="0">
                    <a:pos x="T0" y="T1"/>
                  </a:cxn>
                  <a:cxn ang="0">
                    <a:pos x="T2" y="T3"/>
                  </a:cxn>
                  <a:cxn ang="0">
                    <a:pos x="T4" y="T5"/>
                  </a:cxn>
                  <a:cxn ang="0">
                    <a:pos x="T6" y="T7"/>
                  </a:cxn>
                  <a:cxn ang="0">
                    <a:pos x="T8" y="T9"/>
                  </a:cxn>
                </a:cxnLst>
                <a:rect l="0" t="0" r="r" b="b"/>
                <a:pathLst>
                  <a:path w="32" h="60">
                    <a:moveTo>
                      <a:pt x="22" y="2"/>
                    </a:moveTo>
                    <a:cubicBezTo>
                      <a:pt x="29" y="3"/>
                      <a:pt x="32" y="17"/>
                      <a:pt x="28" y="33"/>
                    </a:cubicBezTo>
                    <a:cubicBezTo>
                      <a:pt x="25" y="49"/>
                      <a:pt x="16" y="60"/>
                      <a:pt x="10" y="58"/>
                    </a:cubicBezTo>
                    <a:cubicBezTo>
                      <a:pt x="3" y="57"/>
                      <a:pt x="0" y="43"/>
                      <a:pt x="4" y="27"/>
                    </a:cubicBezTo>
                    <a:cubicBezTo>
                      <a:pt x="7" y="12"/>
                      <a:pt x="16" y="0"/>
                      <a:pt x="22" y="2"/>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6" name="Freeform 114"/>
              <p:cNvSpPr>
                <a:spLocks/>
              </p:cNvSpPr>
              <p:nvPr/>
            </p:nvSpPr>
            <p:spPr bwMode="auto">
              <a:xfrm>
                <a:off x="7223126" y="1335088"/>
                <a:ext cx="42863" cy="80963"/>
              </a:xfrm>
              <a:custGeom>
                <a:avLst/>
                <a:gdLst>
                  <a:gd name="T0" fmla="*/ 9 w 31"/>
                  <a:gd name="T1" fmla="*/ 2 h 60"/>
                  <a:gd name="T2" fmla="*/ 3 w 31"/>
                  <a:gd name="T3" fmla="*/ 33 h 60"/>
                  <a:gd name="T4" fmla="*/ 22 w 31"/>
                  <a:gd name="T5" fmla="*/ 58 h 60"/>
                  <a:gd name="T6" fmla="*/ 28 w 31"/>
                  <a:gd name="T7" fmla="*/ 27 h 60"/>
                  <a:gd name="T8" fmla="*/ 9 w 31"/>
                  <a:gd name="T9" fmla="*/ 2 h 60"/>
                </a:gdLst>
                <a:ahLst/>
                <a:cxnLst>
                  <a:cxn ang="0">
                    <a:pos x="T0" y="T1"/>
                  </a:cxn>
                  <a:cxn ang="0">
                    <a:pos x="T2" y="T3"/>
                  </a:cxn>
                  <a:cxn ang="0">
                    <a:pos x="T4" y="T5"/>
                  </a:cxn>
                  <a:cxn ang="0">
                    <a:pos x="T6" y="T7"/>
                  </a:cxn>
                  <a:cxn ang="0">
                    <a:pos x="T8" y="T9"/>
                  </a:cxn>
                </a:cxnLst>
                <a:rect l="0" t="0" r="r" b="b"/>
                <a:pathLst>
                  <a:path w="31" h="60">
                    <a:moveTo>
                      <a:pt x="9" y="2"/>
                    </a:moveTo>
                    <a:cubicBezTo>
                      <a:pt x="2" y="3"/>
                      <a:pt x="0" y="17"/>
                      <a:pt x="3" y="33"/>
                    </a:cubicBezTo>
                    <a:cubicBezTo>
                      <a:pt x="7" y="49"/>
                      <a:pt x="15" y="60"/>
                      <a:pt x="22" y="58"/>
                    </a:cubicBezTo>
                    <a:cubicBezTo>
                      <a:pt x="28" y="57"/>
                      <a:pt x="31" y="43"/>
                      <a:pt x="28" y="27"/>
                    </a:cubicBezTo>
                    <a:cubicBezTo>
                      <a:pt x="24" y="12"/>
                      <a:pt x="16" y="0"/>
                      <a:pt x="9" y="2"/>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7" name="Freeform 115"/>
              <p:cNvSpPr>
                <a:spLocks/>
              </p:cNvSpPr>
              <p:nvPr/>
            </p:nvSpPr>
            <p:spPr bwMode="auto">
              <a:xfrm>
                <a:off x="7221538" y="1625601"/>
                <a:ext cx="98425" cy="239713"/>
              </a:xfrm>
              <a:custGeom>
                <a:avLst/>
                <a:gdLst>
                  <a:gd name="T0" fmla="*/ 48 w 72"/>
                  <a:gd name="T1" fmla="*/ 0 h 177"/>
                  <a:gd name="T2" fmla="*/ 2 w 72"/>
                  <a:gd name="T3" fmla="*/ 29 h 177"/>
                  <a:gd name="T4" fmla="*/ 29 w 72"/>
                  <a:gd name="T5" fmla="*/ 145 h 177"/>
                  <a:gd name="T6" fmla="*/ 43 w 72"/>
                  <a:gd name="T7" fmla="*/ 114 h 177"/>
                  <a:gd name="T8" fmla="*/ 62 w 72"/>
                  <a:gd name="T9" fmla="*/ 122 h 177"/>
                  <a:gd name="T10" fmla="*/ 48 w 72"/>
                  <a:gd name="T11" fmla="*/ 0 h 177"/>
                </a:gdLst>
                <a:ahLst/>
                <a:cxnLst>
                  <a:cxn ang="0">
                    <a:pos x="T0" y="T1"/>
                  </a:cxn>
                  <a:cxn ang="0">
                    <a:pos x="T2" y="T3"/>
                  </a:cxn>
                  <a:cxn ang="0">
                    <a:pos x="T4" y="T5"/>
                  </a:cxn>
                  <a:cxn ang="0">
                    <a:pos x="T6" y="T7"/>
                  </a:cxn>
                  <a:cxn ang="0">
                    <a:pos x="T8" y="T9"/>
                  </a:cxn>
                  <a:cxn ang="0">
                    <a:pos x="T10" y="T11"/>
                  </a:cxn>
                </a:cxnLst>
                <a:rect l="0" t="0" r="r" b="b"/>
                <a:pathLst>
                  <a:path w="72" h="177">
                    <a:moveTo>
                      <a:pt x="48" y="0"/>
                    </a:moveTo>
                    <a:cubicBezTo>
                      <a:pt x="11" y="0"/>
                      <a:pt x="3" y="5"/>
                      <a:pt x="2" y="29"/>
                    </a:cubicBezTo>
                    <a:cubicBezTo>
                      <a:pt x="0" y="54"/>
                      <a:pt x="6" y="112"/>
                      <a:pt x="29" y="145"/>
                    </a:cubicBezTo>
                    <a:cubicBezTo>
                      <a:pt x="53" y="177"/>
                      <a:pt x="40" y="140"/>
                      <a:pt x="43" y="114"/>
                    </a:cubicBezTo>
                    <a:cubicBezTo>
                      <a:pt x="46" y="88"/>
                      <a:pt x="51" y="151"/>
                      <a:pt x="62" y="122"/>
                    </a:cubicBezTo>
                    <a:cubicBezTo>
                      <a:pt x="72" y="92"/>
                      <a:pt x="59" y="72"/>
                      <a:pt x="48" y="0"/>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8" name="Freeform 116"/>
              <p:cNvSpPr>
                <a:spLocks/>
              </p:cNvSpPr>
              <p:nvPr/>
            </p:nvSpPr>
            <p:spPr bwMode="auto">
              <a:xfrm>
                <a:off x="7469188" y="1614488"/>
                <a:ext cx="119063" cy="261938"/>
              </a:xfrm>
              <a:custGeom>
                <a:avLst/>
                <a:gdLst>
                  <a:gd name="T0" fmla="*/ 49 w 87"/>
                  <a:gd name="T1" fmla="*/ 20 h 193"/>
                  <a:gd name="T2" fmla="*/ 72 w 87"/>
                  <a:gd name="T3" fmla="*/ 54 h 193"/>
                  <a:gd name="T4" fmla="*/ 48 w 87"/>
                  <a:gd name="T5" fmla="*/ 155 h 193"/>
                  <a:gd name="T6" fmla="*/ 37 w 87"/>
                  <a:gd name="T7" fmla="*/ 175 h 193"/>
                  <a:gd name="T8" fmla="*/ 19 w 87"/>
                  <a:gd name="T9" fmla="*/ 131 h 193"/>
                  <a:gd name="T10" fmla="*/ 2 w 87"/>
                  <a:gd name="T11" fmla="*/ 133 h 193"/>
                  <a:gd name="T12" fmla="*/ 49 w 87"/>
                  <a:gd name="T13" fmla="*/ 20 h 193"/>
                </a:gdLst>
                <a:ahLst/>
                <a:cxnLst>
                  <a:cxn ang="0">
                    <a:pos x="T0" y="T1"/>
                  </a:cxn>
                  <a:cxn ang="0">
                    <a:pos x="T2" y="T3"/>
                  </a:cxn>
                  <a:cxn ang="0">
                    <a:pos x="T4" y="T5"/>
                  </a:cxn>
                  <a:cxn ang="0">
                    <a:pos x="T6" y="T7"/>
                  </a:cxn>
                  <a:cxn ang="0">
                    <a:pos x="T8" y="T9"/>
                  </a:cxn>
                  <a:cxn ang="0">
                    <a:pos x="T10" y="T11"/>
                  </a:cxn>
                  <a:cxn ang="0">
                    <a:pos x="T12" y="T13"/>
                  </a:cxn>
                </a:cxnLst>
                <a:rect l="0" t="0" r="r" b="b"/>
                <a:pathLst>
                  <a:path w="87" h="193">
                    <a:moveTo>
                      <a:pt x="49" y="20"/>
                    </a:moveTo>
                    <a:cubicBezTo>
                      <a:pt x="66" y="20"/>
                      <a:pt x="87" y="30"/>
                      <a:pt x="72" y="54"/>
                    </a:cubicBezTo>
                    <a:cubicBezTo>
                      <a:pt x="57" y="78"/>
                      <a:pt x="49" y="132"/>
                      <a:pt x="48" y="155"/>
                    </a:cubicBezTo>
                    <a:cubicBezTo>
                      <a:pt x="48" y="178"/>
                      <a:pt x="37" y="193"/>
                      <a:pt x="37" y="175"/>
                    </a:cubicBezTo>
                    <a:cubicBezTo>
                      <a:pt x="37" y="156"/>
                      <a:pt x="23" y="112"/>
                      <a:pt x="19" y="131"/>
                    </a:cubicBezTo>
                    <a:cubicBezTo>
                      <a:pt x="15" y="150"/>
                      <a:pt x="0" y="169"/>
                      <a:pt x="2" y="133"/>
                    </a:cubicBezTo>
                    <a:cubicBezTo>
                      <a:pt x="4" y="98"/>
                      <a:pt x="12" y="0"/>
                      <a:pt x="49" y="20"/>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9" name="Freeform 117"/>
              <p:cNvSpPr>
                <a:spLocks/>
              </p:cNvSpPr>
              <p:nvPr/>
            </p:nvSpPr>
            <p:spPr bwMode="auto">
              <a:xfrm>
                <a:off x="7261226" y="1570038"/>
                <a:ext cx="290513" cy="187325"/>
              </a:xfrm>
              <a:custGeom>
                <a:avLst/>
                <a:gdLst>
                  <a:gd name="T0" fmla="*/ 200 w 213"/>
                  <a:gd name="T1" fmla="*/ 56 h 137"/>
                  <a:gd name="T2" fmla="*/ 7 w 213"/>
                  <a:gd name="T3" fmla="*/ 55 h 137"/>
                  <a:gd name="T4" fmla="*/ 20 w 213"/>
                  <a:gd name="T5" fmla="*/ 27 h 137"/>
                  <a:gd name="T6" fmla="*/ 54 w 213"/>
                  <a:gd name="T7" fmla="*/ 9 h 137"/>
                  <a:gd name="T8" fmla="*/ 147 w 213"/>
                  <a:gd name="T9" fmla="*/ 5 h 137"/>
                  <a:gd name="T10" fmla="*/ 173 w 213"/>
                  <a:gd name="T11" fmla="*/ 30 h 137"/>
                  <a:gd name="T12" fmla="*/ 200 w 213"/>
                  <a:gd name="T13" fmla="*/ 56 h 137"/>
                </a:gdLst>
                <a:ahLst/>
                <a:cxnLst>
                  <a:cxn ang="0">
                    <a:pos x="T0" y="T1"/>
                  </a:cxn>
                  <a:cxn ang="0">
                    <a:pos x="T2" y="T3"/>
                  </a:cxn>
                  <a:cxn ang="0">
                    <a:pos x="T4" y="T5"/>
                  </a:cxn>
                  <a:cxn ang="0">
                    <a:pos x="T6" y="T7"/>
                  </a:cxn>
                  <a:cxn ang="0">
                    <a:pos x="T8" y="T9"/>
                  </a:cxn>
                  <a:cxn ang="0">
                    <a:pos x="T10" y="T11"/>
                  </a:cxn>
                  <a:cxn ang="0">
                    <a:pos x="T12" y="T13"/>
                  </a:cxn>
                </a:cxnLst>
                <a:rect l="0" t="0" r="r" b="b"/>
                <a:pathLst>
                  <a:path w="213" h="137">
                    <a:moveTo>
                      <a:pt x="200" y="56"/>
                    </a:moveTo>
                    <a:cubicBezTo>
                      <a:pt x="168" y="91"/>
                      <a:pt x="71" y="137"/>
                      <a:pt x="7" y="55"/>
                    </a:cubicBezTo>
                    <a:cubicBezTo>
                      <a:pt x="0" y="33"/>
                      <a:pt x="2" y="22"/>
                      <a:pt x="20" y="27"/>
                    </a:cubicBezTo>
                    <a:cubicBezTo>
                      <a:pt x="19" y="7"/>
                      <a:pt x="37" y="0"/>
                      <a:pt x="54" y="9"/>
                    </a:cubicBezTo>
                    <a:cubicBezTo>
                      <a:pt x="80" y="36"/>
                      <a:pt x="136" y="22"/>
                      <a:pt x="147" y="5"/>
                    </a:cubicBezTo>
                    <a:cubicBezTo>
                      <a:pt x="163" y="0"/>
                      <a:pt x="173" y="7"/>
                      <a:pt x="173" y="30"/>
                    </a:cubicBezTo>
                    <a:cubicBezTo>
                      <a:pt x="207" y="14"/>
                      <a:pt x="213" y="39"/>
                      <a:pt x="200" y="56"/>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0" name="Freeform 118"/>
              <p:cNvSpPr>
                <a:spLocks noEditPoints="1"/>
              </p:cNvSpPr>
              <p:nvPr/>
            </p:nvSpPr>
            <p:spPr bwMode="auto">
              <a:xfrm>
                <a:off x="7243763" y="1611313"/>
                <a:ext cx="298450" cy="160338"/>
              </a:xfrm>
              <a:custGeom>
                <a:avLst/>
                <a:gdLst>
                  <a:gd name="T0" fmla="*/ 200 w 219"/>
                  <a:gd name="T1" fmla="*/ 67 h 118"/>
                  <a:gd name="T2" fmla="*/ 200 w 219"/>
                  <a:gd name="T3" fmla="*/ 55 h 118"/>
                  <a:gd name="T4" fmla="*/ 219 w 219"/>
                  <a:gd name="T5" fmla="*/ 34 h 118"/>
                  <a:gd name="T6" fmla="*/ 200 w 219"/>
                  <a:gd name="T7" fmla="*/ 67 h 118"/>
                  <a:gd name="T8" fmla="*/ 200 w 219"/>
                  <a:gd name="T9" fmla="*/ 44 h 118"/>
                  <a:gd name="T10" fmla="*/ 216 w 219"/>
                  <a:gd name="T11" fmla="*/ 23 h 118"/>
                  <a:gd name="T12" fmla="*/ 216 w 219"/>
                  <a:gd name="T13" fmla="*/ 23 h 118"/>
                  <a:gd name="T14" fmla="*/ 200 w 219"/>
                  <a:gd name="T15" fmla="*/ 38 h 118"/>
                  <a:gd name="T16" fmla="*/ 200 w 219"/>
                  <a:gd name="T17" fmla="*/ 44 h 118"/>
                  <a:gd name="T18" fmla="*/ 200 w 219"/>
                  <a:gd name="T19" fmla="*/ 38 h 118"/>
                  <a:gd name="T20" fmla="*/ 200 w 219"/>
                  <a:gd name="T21" fmla="*/ 44 h 118"/>
                  <a:gd name="T22" fmla="*/ 183 w 219"/>
                  <a:gd name="T23" fmla="*/ 51 h 118"/>
                  <a:gd name="T24" fmla="*/ 183 w 219"/>
                  <a:gd name="T25" fmla="*/ 49 h 118"/>
                  <a:gd name="T26" fmla="*/ 200 w 219"/>
                  <a:gd name="T27" fmla="*/ 38 h 118"/>
                  <a:gd name="T28" fmla="*/ 200 w 219"/>
                  <a:gd name="T29" fmla="*/ 55 h 118"/>
                  <a:gd name="T30" fmla="*/ 200 w 219"/>
                  <a:gd name="T31" fmla="*/ 67 h 118"/>
                  <a:gd name="T32" fmla="*/ 187 w 219"/>
                  <a:gd name="T33" fmla="*/ 118 h 118"/>
                  <a:gd name="T34" fmla="*/ 200 w 219"/>
                  <a:gd name="T35" fmla="*/ 55 h 118"/>
                  <a:gd name="T36" fmla="*/ 183 w 219"/>
                  <a:gd name="T37" fmla="*/ 2 h 118"/>
                  <a:gd name="T38" fmla="*/ 183 w 219"/>
                  <a:gd name="T39" fmla="*/ 2 h 118"/>
                  <a:gd name="T40" fmla="*/ 185 w 219"/>
                  <a:gd name="T41" fmla="*/ 0 h 118"/>
                  <a:gd name="T42" fmla="*/ 185 w 219"/>
                  <a:gd name="T43" fmla="*/ 0 h 118"/>
                  <a:gd name="T44" fmla="*/ 183 w 219"/>
                  <a:gd name="T45" fmla="*/ 2 h 118"/>
                  <a:gd name="T46" fmla="*/ 25 w 219"/>
                  <a:gd name="T47" fmla="*/ 106 h 118"/>
                  <a:gd name="T48" fmla="*/ 22 w 219"/>
                  <a:gd name="T49" fmla="*/ 99 h 118"/>
                  <a:gd name="T50" fmla="*/ 22 w 219"/>
                  <a:gd name="T51" fmla="*/ 103 h 118"/>
                  <a:gd name="T52" fmla="*/ 25 w 219"/>
                  <a:gd name="T53" fmla="*/ 106 h 118"/>
                  <a:gd name="T54" fmla="*/ 183 w 219"/>
                  <a:gd name="T55" fmla="*/ 2 h 118"/>
                  <a:gd name="T56" fmla="*/ 183 w 219"/>
                  <a:gd name="T57" fmla="*/ 2 h 118"/>
                  <a:gd name="T58" fmla="*/ 40 w 219"/>
                  <a:gd name="T59" fmla="*/ 2 h 118"/>
                  <a:gd name="T60" fmla="*/ 183 w 219"/>
                  <a:gd name="T61" fmla="*/ 2 h 118"/>
                  <a:gd name="T62" fmla="*/ 183 w 219"/>
                  <a:gd name="T63" fmla="*/ 49 h 118"/>
                  <a:gd name="T64" fmla="*/ 181 w 219"/>
                  <a:gd name="T65" fmla="*/ 50 h 118"/>
                  <a:gd name="T66" fmla="*/ 183 w 219"/>
                  <a:gd name="T67" fmla="*/ 51 h 118"/>
                  <a:gd name="T68" fmla="*/ 183 w 219"/>
                  <a:gd name="T69" fmla="*/ 49 h 118"/>
                  <a:gd name="T70" fmla="*/ 22 w 219"/>
                  <a:gd name="T71" fmla="*/ 35 h 118"/>
                  <a:gd name="T72" fmla="*/ 22 w 219"/>
                  <a:gd name="T73" fmla="*/ 27 h 118"/>
                  <a:gd name="T74" fmla="*/ 38 w 219"/>
                  <a:gd name="T75" fmla="*/ 44 h 118"/>
                  <a:gd name="T76" fmla="*/ 22 w 219"/>
                  <a:gd name="T77" fmla="*/ 35 h 118"/>
                  <a:gd name="T78" fmla="*/ 22 w 219"/>
                  <a:gd name="T79" fmla="*/ 99 h 118"/>
                  <a:gd name="T80" fmla="*/ 10 w 219"/>
                  <a:gd name="T81" fmla="*/ 26 h 118"/>
                  <a:gd name="T82" fmla="*/ 22 w 219"/>
                  <a:gd name="T83" fmla="*/ 103 h 118"/>
                  <a:gd name="T84" fmla="*/ 22 w 219"/>
                  <a:gd name="T85" fmla="*/ 99 h 118"/>
                  <a:gd name="T86" fmla="*/ 22 w 219"/>
                  <a:gd name="T87" fmla="*/ 27 h 118"/>
                  <a:gd name="T88" fmla="*/ 22 w 219"/>
                  <a:gd name="T89" fmla="*/ 35 h 118"/>
                  <a:gd name="T90" fmla="*/ 18 w 219"/>
                  <a:gd name="T91" fmla="*/ 22 h 118"/>
                  <a:gd name="T92" fmla="*/ 22 w 219"/>
                  <a:gd name="T93" fmla="*/ 2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9" h="118">
                    <a:moveTo>
                      <a:pt x="200" y="67"/>
                    </a:moveTo>
                    <a:cubicBezTo>
                      <a:pt x="200" y="55"/>
                      <a:pt x="200" y="55"/>
                      <a:pt x="200" y="55"/>
                    </a:cubicBezTo>
                    <a:cubicBezTo>
                      <a:pt x="207" y="44"/>
                      <a:pt x="214" y="35"/>
                      <a:pt x="219" y="34"/>
                    </a:cubicBezTo>
                    <a:cubicBezTo>
                      <a:pt x="215" y="36"/>
                      <a:pt x="208" y="50"/>
                      <a:pt x="200" y="67"/>
                    </a:cubicBezTo>
                    <a:close/>
                    <a:moveTo>
                      <a:pt x="200" y="44"/>
                    </a:moveTo>
                    <a:cubicBezTo>
                      <a:pt x="207" y="39"/>
                      <a:pt x="213" y="32"/>
                      <a:pt x="216" y="23"/>
                    </a:cubicBezTo>
                    <a:cubicBezTo>
                      <a:pt x="216" y="23"/>
                      <a:pt x="216" y="23"/>
                      <a:pt x="216" y="23"/>
                    </a:cubicBezTo>
                    <a:cubicBezTo>
                      <a:pt x="213" y="28"/>
                      <a:pt x="207" y="34"/>
                      <a:pt x="200" y="38"/>
                    </a:cubicBezTo>
                    <a:lnTo>
                      <a:pt x="200" y="44"/>
                    </a:lnTo>
                    <a:close/>
                    <a:moveTo>
                      <a:pt x="200" y="38"/>
                    </a:moveTo>
                    <a:cubicBezTo>
                      <a:pt x="200" y="44"/>
                      <a:pt x="200" y="44"/>
                      <a:pt x="200" y="44"/>
                    </a:cubicBezTo>
                    <a:cubicBezTo>
                      <a:pt x="194" y="48"/>
                      <a:pt x="188" y="51"/>
                      <a:pt x="183" y="51"/>
                    </a:cubicBezTo>
                    <a:cubicBezTo>
                      <a:pt x="183" y="49"/>
                      <a:pt x="183" y="49"/>
                      <a:pt x="183" y="49"/>
                    </a:cubicBezTo>
                    <a:cubicBezTo>
                      <a:pt x="188" y="47"/>
                      <a:pt x="194" y="43"/>
                      <a:pt x="200" y="38"/>
                    </a:cubicBezTo>
                    <a:close/>
                    <a:moveTo>
                      <a:pt x="200" y="55"/>
                    </a:moveTo>
                    <a:cubicBezTo>
                      <a:pt x="200" y="67"/>
                      <a:pt x="200" y="67"/>
                      <a:pt x="200" y="67"/>
                    </a:cubicBezTo>
                    <a:cubicBezTo>
                      <a:pt x="193" y="84"/>
                      <a:pt x="187" y="104"/>
                      <a:pt x="187" y="118"/>
                    </a:cubicBezTo>
                    <a:cubicBezTo>
                      <a:pt x="182" y="100"/>
                      <a:pt x="190" y="73"/>
                      <a:pt x="200" y="55"/>
                    </a:cubicBezTo>
                    <a:close/>
                    <a:moveTo>
                      <a:pt x="183" y="2"/>
                    </a:moveTo>
                    <a:cubicBezTo>
                      <a:pt x="183" y="2"/>
                      <a:pt x="183" y="2"/>
                      <a:pt x="183" y="2"/>
                    </a:cubicBezTo>
                    <a:cubicBezTo>
                      <a:pt x="184" y="1"/>
                      <a:pt x="184" y="1"/>
                      <a:pt x="185" y="0"/>
                    </a:cubicBezTo>
                    <a:cubicBezTo>
                      <a:pt x="185" y="0"/>
                      <a:pt x="185" y="0"/>
                      <a:pt x="185" y="0"/>
                    </a:cubicBezTo>
                    <a:cubicBezTo>
                      <a:pt x="184" y="1"/>
                      <a:pt x="184" y="1"/>
                      <a:pt x="183" y="2"/>
                    </a:cubicBezTo>
                    <a:close/>
                    <a:moveTo>
                      <a:pt x="25" y="106"/>
                    </a:moveTo>
                    <a:cubicBezTo>
                      <a:pt x="24" y="104"/>
                      <a:pt x="23" y="101"/>
                      <a:pt x="22" y="99"/>
                    </a:cubicBezTo>
                    <a:cubicBezTo>
                      <a:pt x="22" y="103"/>
                      <a:pt x="22" y="103"/>
                      <a:pt x="22" y="103"/>
                    </a:cubicBezTo>
                    <a:cubicBezTo>
                      <a:pt x="23" y="104"/>
                      <a:pt x="24" y="105"/>
                      <a:pt x="25" y="106"/>
                    </a:cubicBezTo>
                    <a:close/>
                    <a:moveTo>
                      <a:pt x="183" y="2"/>
                    </a:moveTo>
                    <a:cubicBezTo>
                      <a:pt x="183" y="2"/>
                      <a:pt x="183" y="2"/>
                      <a:pt x="183" y="2"/>
                    </a:cubicBezTo>
                    <a:cubicBezTo>
                      <a:pt x="156" y="29"/>
                      <a:pt x="94" y="56"/>
                      <a:pt x="40" y="2"/>
                    </a:cubicBezTo>
                    <a:cubicBezTo>
                      <a:pt x="95" y="47"/>
                      <a:pt x="157" y="22"/>
                      <a:pt x="183" y="2"/>
                    </a:cubicBezTo>
                    <a:close/>
                    <a:moveTo>
                      <a:pt x="183" y="49"/>
                    </a:moveTo>
                    <a:cubicBezTo>
                      <a:pt x="181" y="50"/>
                      <a:pt x="181" y="50"/>
                      <a:pt x="181" y="50"/>
                    </a:cubicBezTo>
                    <a:cubicBezTo>
                      <a:pt x="182" y="50"/>
                      <a:pt x="182" y="51"/>
                      <a:pt x="183" y="51"/>
                    </a:cubicBezTo>
                    <a:cubicBezTo>
                      <a:pt x="183" y="49"/>
                      <a:pt x="183" y="49"/>
                      <a:pt x="183" y="49"/>
                    </a:cubicBezTo>
                    <a:close/>
                    <a:moveTo>
                      <a:pt x="22" y="35"/>
                    </a:moveTo>
                    <a:cubicBezTo>
                      <a:pt x="22" y="27"/>
                      <a:pt x="22" y="27"/>
                      <a:pt x="22" y="27"/>
                    </a:cubicBezTo>
                    <a:cubicBezTo>
                      <a:pt x="26" y="34"/>
                      <a:pt x="33" y="40"/>
                      <a:pt x="38" y="44"/>
                    </a:cubicBezTo>
                    <a:cubicBezTo>
                      <a:pt x="32" y="43"/>
                      <a:pt x="25" y="40"/>
                      <a:pt x="22" y="35"/>
                    </a:cubicBezTo>
                    <a:close/>
                    <a:moveTo>
                      <a:pt x="22" y="99"/>
                    </a:moveTo>
                    <a:cubicBezTo>
                      <a:pt x="12" y="74"/>
                      <a:pt x="7" y="31"/>
                      <a:pt x="10" y="26"/>
                    </a:cubicBezTo>
                    <a:cubicBezTo>
                      <a:pt x="0" y="33"/>
                      <a:pt x="3" y="81"/>
                      <a:pt x="22" y="103"/>
                    </a:cubicBezTo>
                    <a:cubicBezTo>
                      <a:pt x="22" y="99"/>
                      <a:pt x="22" y="99"/>
                      <a:pt x="22" y="99"/>
                    </a:cubicBezTo>
                    <a:close/>
                    <a:moveTo>
                      <a:pt x="22" y="27"/>
                    </a:moveTo>
                    <a:cubicBezTo>
                      <a:pt x="22" y="35"/>
                      <a:pt x="22" y="35"/>
                      <a:pt x="22" y="35"/>
                    </a:cubicBezTo>
                    <a:cubicBezTo>
                      <a:pt x="19" y="31"/>
                      <a:pt x="17" y="27"/>
                      <a:pt x="18" y="22"/>
                    </a:cubicBezTo>
                    <a:cubicBezTo>
                      <a:pt x="19" y="24"/>
                      <a:pt x="20" y="26"/>
                      <a:pt x="22" y="27"/>
                    </a:cubicBezTo>
                    <a:close/>
                  </a:path>
                </a:pathLst>
              </a:custGeom>
              <a:solidFill>
                <a:srgbClr val="DEA2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1" name="Freeform 119"/>
              <p:cNvSpPr>
                <a:spLocks/>
              </p:cNvSpPr>
              <p:nvPr/>
            </p:nvSpPr>
            <p:spPr bwMode="auto">
              <a:xfrm>
                <a:off x="7248526" y="1347788"/>
                <a:ext cx="298450" cy="244475"/>
              </a:xfrm>
              <a:custGeom>
                <a:avLst/>
                <a:gdLst>
                  <a:gd name="T0" fmla="*/ 21 w 220"/>
                  <a:gd name="T1" fmla="*/ 18 h 180"/>
                  <a:gd name="T2" fmla="*/ 35 w 220"/>
                  <a:gd name="T3" fmla="*/ 93 h 180"/>
                  <a:gd name="T4" fmla="*/ 65 w 220"/>
                  <a:gd name="T5" fmla="*/ 93 h 180"/>
                  <a:gd name="T6" fmla="*/ 155 w 220"/>
                  <a:gd name="T7" fmla="*/ 93 h 180"/>
                  <a:gd name="T8" fmla="*/ 185 w 220"/>
                  <a:gd name="T9" fmla="*/ 93 h 180"/>
                  <a:gd name="T10" fmla="*/ 199 w 220"/>
                  <a:gd name="T11" fmla="*/ 18 h 180"/>
                  <a:gd name="T12" fmla="*/ 211 w 220"/>
                  <a:gd name="T13" fmla="*/ 14 h 180"/>
                  <a:gd name="T14" fmla="*/ 215 w 220"/>
                  <a:gd name="T15" fmla="*/ 38 h 180"/>
                  <a:gd name="T16" fmla="*/ 200 w 220"/>
                  <a:gd name="T17" fmla="*/ 113 h 180"/>
                  <a:gd name="T18" fmla="*/ 20 w 220"/>
                  <a:gd name="T19" fmla="*/ 113 h 180"/>
                  <a:gd name="T20" fmla="*/ 6 w 220"/>
                  <a:gd name="T21" fmla="*/ 38 h 180"/>
                  <a:gd name="T22" fmla="*/ 9 w 220"/>
                  <a:gd name="T23" fmla="*/ 14 h 180"/>
                  <a:gd name="T24" fmla="*/ 21 w 220"/>
                  <a:gd name="T25" fmla="*/ 1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0" h="180">
                    <a:moveTo>
                      <a:pt x="21" y="18"/>
                    </a:moveTo>
                    <a:cubicBezTo>
                      <a:pt x="17" y="35"/>
                      <a:pt x="18" y="79"/>
                      <a:pt x="35" y="93"/>
                    </a:cubicBezTo>
                    <a:cubicBezTo>
                      <a:pt x="52" y="107"/>
                      <a:pt x="62" y="109"/>
                      <a:pt x="65" y="93"/>
                    </a:cubicBezTo>
                    <a:cubicBezTo>
                      <a:pt x="71" y="63"/>
                      <a:pt x="149" y="63"/>
                      <a:pt x="155" y="93"/>
                    </a:cubicBezTo>
                    <a:cubicBezTo>
                      <a:pt x="158" y="109"/>
                      <a:pt x="168" y="107"/>
                      <a:pt x="185" y="93"/>
                    </a:cubicBezTo>
                    <a:cubicBezTo>
                      <a:pt x="202" y="79"/>
                      <a:pt x="204" y="35"/>
                      <a:pt x="199" y="18"/>
                    </a:cubicBezTo>
                    <a:cubicBezTo>
                      <a:pt x="201" y="0"/>
                      <a:pt x="215" y="1"/>
                      <a:pt x="211" y="14"/>
                    </a:cubicBezTo>
                    <a:cubicBezTo>
                      <a:pt x="209" y="21"/>
                      <a:pt x="213" y="31"/>
                      <a:pt x="215" y="38"/>
                    </a:cubicBezTo>
                    <a:cubicBezTo>
                      <a:pt x="220" y="61"/>
                      <a:pt x="216" y="86"/>
                      <a:pt x="200" y="113"/>
                    </a:cubicBezTo>
                    <a:cubicBezTo>
                      <a:pt x="161" y="180"/>
                      <a:pt x="59" y="180"/>
                      <a:pt x="20" y="113"/>
                    </a:cubicBezTo>
                    <a:cubicBezTo>
                      <a:pt x="4" y="86"/>
                      <a:pt x="0" y="61"/>
                      <a:pt x="6" y="38"/>
                    </a:cubicBezTo>
                    <a:cubicBezTo>
                      <a:pt x="7" y="31"/>
                      <a:pt x="11" y="21"/>
                      <a:pt x="9" y="14"/>
                    </a:cubicBezTo>
                    <a:cubicBezTo>
                      <a:pt x="5" y="1"/>
                      <a:pt x="19" y="0"/>
                      <a:pt x="21" y="18"/>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2" name="Freeform 120"/>
              <p:cNvSpPr>
                <a:spLocks/>
              </p:cNvSpPr>
              <p:nvPr/>
            </p:nvSpPr>
            <p:spPr bwMode="auto">
              <a:xfrm>
                <a:off x="7343776" y="1454151"/>
                <a:ext cx="107950" cy="69850"/>
              </a:xfrm>
              <a:custGeom>
                <a:avLst/>
                <a:gdLst>
                  <a:gd name="T0" fmla="*/ 40 w 80"/>
                  <a:gd name="T1" fmla="*/ 0 h 52"/>
                  <a:gd name="T2" fmla="*/ 80 w 80"/>
                  <a:gd name="T3" fmla="*/ 27 h 52"/>
                  <a:gd name="T4" fmla="*/ 64 w 80"/>
                  <a:gd name="T5" fmla="*/ 52 h 52"/>
                  <a:gd name="T6" fmla="*/ 41 w 80"/>
                  <a:gd name="T7" fmla="*/ 38 h 52"/>
                  <a:gd name="T8" fmla="*/ 15 w 80"/>
                  <a:gd name="T9" fmla="*/ 52 h 52"/>
                  <a:gd name="T10" fmla="*/ 0 w 80"/>
                  <a:gd name="T11" fmla="*/ 27 h 52"/>
                  <a:gd name="T12" fmla="*/ 40 w 80"/>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80" h="52">
                    <a:moveTo>
                      <a:pt x="40" y="0"/>
                    </a:moveTo>
                    <a:cubicBezTo>
                      <a:pt x="62" y="0"/>
                      <a:pt x="80" y="12"/>
                      <a:pt x="80" y="27"/>
                    </a:cubicBezTo>
                    <a:cubicBezTo>
                      <a:pt x="80" y="38"/>
                      <a:pt x="80" y="52"/>
                      <a:pt x="64" y="52"/>
                    </a:cubicBezTo>
                    <a:cubicBezTo>
                      <a:pt x="47" y="52"/>
                      <a:pt x="52" y="38"/>
                      <a:pt x="41" y="38"/>
                    </a:cubicBezTo>
                    <a:cubicBezTo>
                      <a:pt x="28" y="38"/>
                      <a:pt x="31" y="52"/>
                      <a:pt x="15" y="52"/>
                    </a:cubicBezTo>
                    <a:cubicBezTo>
                      <a:pt x="1" y="52"/>
                      <a:pt x="0" y="38"/>
                      <a:pt x="0" y="27"/>
                    </a:cubicBezTo>
                    <a:cubicBezTo>
                      <a:pt x="0" y="12"/>
                      <a:pt x="18" y="0"/>
                      <a:pt x="40"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3" name="Freeform 121"/>
              <p:cNvSpPr>
                <a:spLocks noEditPoints="1"/>
              </p:cNvSpPr>
              <p:nvPr/>
            </p:nvSpPr>
            <p:spPr bwMode="auto">
              <a:xfrm>
                <a:off x="7280276" y="1341438"/>
                <a:ext cx="233363" cy="79375"/>
              </a:xfrm>
              <a:custGeom>
                <a:avLst/>
                <a:gdLst>
                  <a:gd name="T0" fmla="*/ 129 w 171"/>
                  <a:gd name="T1" fmla="*/ 57 h 58"/>
                  <a:gd name="T2" fmla="*/ 132 w 171"/>
                  <a:gd name="T3" fmla="*/ 57 h 58"/>
                  <a:gd name="T4" fmla="*/ 162 w 171"/>
                  <a:gd name="T5" fmla="*/ 34 h 58"/>
                  <a:gd name="T6" fmla="*/ 168 w 171"/>
                  <a:gd name="T7" fmla="*/ 15 h 58"/>
                  <a:gd name="T8" fmla="*/ 171 w 171"/>
                  <a:gd name="T9" fmla="*/ 8 h 58"/>
                  <a:gd name="T10" fmla="*/ 166 w 171"/>
                  <a:gd name="T11" fmla="*/ 3 h 58"/>
                  <a:gd name="T12" fmla="*/ 129 w 171"/>
                  <a:gd name="T13" fmla="*/ 1 h 58"/>
                  <a:gd name="T14" fmla="*/ 129 w 171"/>
                  <a:gd name="T15" fmla="*/ 5 h 58"/>
                  <a:gd name="T16" fmla="*/ 155 w 171"/>
                  <a:gd name="T17" fmla="*/ 7 h 58"/>
                  <a:gd name="T18" fmla="*/ 155 w 171"/>
                  <a:gd name="T19" fmla="*/ 43 h 58"/>
                  <a:gd name="T20" fmla="*/ 129 w 171"/>
                  <a:gd name="T21" fmla="*/ 54 h 58"/>
                  <a:gd name="T22" fmla="*/ 129 w 171"/>
                  <a:gd name="T23" fmla="*/ 57 h 58"/>
                  <a:gd name="T24" fmla="*/ 86 w 171"/>
                  <a:gd name="T25" fmla="*/ 8 h 58"/>
                  <a:gd name="T26" fmla="*/ 45 w 171"/>
                  <a:gd name="T27" fmla="*/ 1 h 58"/>
                  <a:gd name="T28" fmla="*/ 43 w 171"/>
                  <a:gd name="T29" fmla="*/ 1 h 58"/>
                  <a:gd name="T30" fmla="*/ 43 w 171"/>
                  <a:gd name="T31" fmla="*/ 5 h 58"/>
                  <a:gd name="T32" fmla="*/ 71 w 171"/>
                  <a:gd name="T33" fmla="*/ 13 h 58"/>
                  <a:gd name="T34" fmla="*/ 55 w 171"/>
                  <a:gd name="T35" fmla="*/ 52 h 58"/>
                  <a:gd name="T36" fmla="*/ 43 w 171"/>
                  <a:gd name="T37" fmla="*/ 54 h 58"/>
                  <a:gd name="T38" fmla="*/ 43 w 171"/>
                  <a:gd name="T39" fmla="*/ 57 h 58"/>
                  <a:gd name="T40" fmla="*/ 72 w 171"/>
                  <a:gd name="T41" fmla="*/ 40 h 58"/>
                  <a:gd name="T42" fmla="*/ 86 w 171"/>
                  <a:gd name="T43" fmla="*/ 21 h 58"/>
                  <a:gd name="T44" fmla="*/ 100 w 171"/>
                  <a:gd name="T45" fmla="*/ 40 h 58"/>
                  <a:gd name="T46" fmla="*/ 129 w 171"/>
                  <a:gd name="T47" fmla="*/ 57 h 58"/>
                  <a:gd name="T48" fmla="*/ 129 w 171"/>
                  <a:gd name="T49" fmla="*/ 54 h 58"/>
                  <a:gd name="T50" fmla="*/ 116 w 171"/>
                  <a:gd name="T51" fmla="*/ 52 h 58"/>
                  <a:gd name="T52" fmla="*/ 101 w 171"/>
                  <a:gd name="T53" fmla="*/ 13 h 58"/>
                  <a:gd name="T54" fmla="*/ 129 w 171"/>
                  <a:gd name="T55" fmla="*/ 5 h 58"/>
                  <a:gd name="T56" fmla="*/ 129 w 171"/>
                  <a:gd name="T57" fmla="*/ 1 h 58"/>
                  <a:gd name="T58" fmla="*/ 126 w 171"/>
                  <a:gd name="T59" fmla="*/ 1 h 58"/>
                  <a:gd name="T60" fmla="*/ 86 w 171"/>
                  <a:gd name="T61" fmla="*/ 8 h 58"/>
                  <a:gd name="T62" fmla="*/ 43 w 171"/>
                  <a:gd name="T63" fmla="*/ 1 h 58"/>
                  <a:gd name="T64" fmla="*/ 5 w 171"/>
                  <a:gd name="T65" fmla="*/ 3 h 58"/>
                  <a:gd name="T66" fmla="*/ 1 w 171"/>
                  <a:gd name="T67" fmla="*/ 8 h 58"/>
                  <a:gd name="T68" fmla="*/ 4 w 171"/>
                  <a:gd name="T69" fmla="*/ 15 h 58"/>
                  <a:gd name="T70" fmla="*/ 10 w 171"/>
                  <a:gd name="T71" fmla="*/ 34 h 58"/>
                  <a:gd name="T72" fmla="*/ 40 w 171"/>
                  <a:gd name="T73" fmla="*/ 57 h 58"/>
                  <a:gd name="T74" fmla="*/ 43 w 171"/>
                  <a:gd name="T75" fmla="*/ 57 h 58"/>
                  <a:gd name="T76" fmla="*/ 43 w 171"/>
                  <a:gd name="T77" fmla="*/ 54 h 58"/>
                  <a:gd name="T78" fmla="*/ 17 w 171"/>
                  <a:gd name="T79" fmla="*/ 43 h 58"/>
                  <a:gd name="T80" fmla="*/ 17 w 171"/>
                  <a:gd name="T81" fmla="*/ 7 h 58"/>
                  <a:gd name="T82" fmla="*/ 43 w 171"/>
                  <a:gd name="T83" fmla="*/ 5 h 58"/>
                  <a:gd name="T84" fmla="*/ 43 w 171"/>
                  <a:gd name="T85"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1" h="58">
                    <a:moveTo>
                      <a:pt x="129" y="57"/>
                    </a:moveTo>
                    <a:cubicBezTo>
                      <a:pt x="130" y="57"/>
                      <a:pt x="131" y="57"/>
                      <a:pt x="132" y="57"/>
                    </a:cubicBezTo>
                    <a:cubicBezTo>
                      <a:pt x="155" y="56"/>
                      <a:pt x="160" y="46"/>
                      <a:pt x="162" y="34"/>
                    </a:cubicBezTo>
                    <a:cubicBezTo>
                      <a:pt x="164" y="21"/>
                      <a:pt x="164" y="17"/>
                      <a:pt x="168" y="15"/>
                    </a:cubicBezTo>
                    <a:cubicBezTo>
                      <a:pt x="171" y="15"/>
                      <a:pt x="171" y="12"/>
                      <a:pt x="171" y="8"/>
                    </a:cubicBezTo>
                    <a:cubicBezTo>
                      <a:pt x="171" y="5"/>
                      <a:pt x="171" y="4"/>
                      <a:pt x="166" y="3"/>
                    </a:cubicBezTo>
                    <a:cubicBezTo>
                      <a:pt x="163" y="2"/>
                      <a:pt x="144" y="0"/>
                      <a:pt x="129" y="1"/>
                    </a:cubicBezTo>
                    <a:cubicBezTo>
                      <a:pt x="129" y="5"/>
                      <a:pt x="129" y="5"/>
                      <a:pt x="129" y="5"/>
                    </a:cubicBezTo>
                    <a:cubicBezTo>
                      <a:pt x="140" y="4"/>
                      <a:pt x="151" y="5"/>
                      <a:pt x="155" y="7"/>
                    </a:cubicBezTo>
                    <a:cubicBezTo>
                      <a:pt x="162" y="12"/>
                      <a:pt x="161" y="33"/>
                      <a:pt x="155" y="43"/>
                    </a:cubicBezTo>
                    <a:cubicBezTo>
                      <a:pt x="151" y="50"/>
                      <a:pt x="139" y="54"/>
                      <a:pt x="129" y="54"/>
                    </a:cubicBezTo>
                    <a:lnTo>
                      <a:pt x="129" y="57"/>
                    </a:lnTo>
                    <a:close/>
                    <a:moveTo>
                      <a:pt x="86" y="8"/>
                    </a:moveTo>
                    <a:cubicBezTo>
                      <a:pt x="81" y="8"/>
                      <a:pt x="60" y="2"/>
                      <a:pt x="45" y="1"/>
                    </a:cubicBezTo>
                    <a:cubicBezTo>
                      <a:pt x="45" y="1"/>
                      <a:pt x="44" y="1"/>
                      <a:pt x="43" y="1"/>
                    </a:cubicBezTo>
                    <a:cubicBezTo>
                      <a:pt x="43" y="5"/>
                      <a:pt x="43" y="5"/>
                      <a:pt x="43" y="5"/>
                    </a:cubicBezTo>
                    <a:cubicBezTo>
                      <a:pt x="54" y="5"/>
                      <a:pt x="67" y="8"/>
                      <a:pt x="71" y="13"/>
                    </a:cubicBezTo>
                    <a:cubicBezTo>
                      <a:pt x="78" y="23"/>
                      <a:pt x="67" y="46"/>
                      <a:pt x="55" y="52"/>
                    </a:cubicBezTo>
                    <a:cubicBezTo>
                      <a:pt x="52" y="53"/>
                      <a:pt x="47" y="54"/>
                      <a:pt x="43" y="54"/>
                    </a:cubicBezTo>
                    <a:cubicBezTo>
                      <a:pt x="43" y="57"/>
                      <a:pt x="43" y="57"/>
                      <a:pt x="43" y="57"/>
                    </a:cubicBezTo>
                    <a:cubicBezTo>
                      <a:pt x="63" y="58"/>
                      <a:pt x="69" y="44"/>
                      <a:pt x="72" y="40"/>
                    </a:cubicBezTo>
                    <a:cubicBezTo>
                      <a:pt x="76" y="32"/>
                      <a:pt x="75" y="21"/>
                      <a:pt x="86" y="21"/>
                    </a:cubicBezTo>
                    <a:cubicBezTo>
                      <a:pt x="97" y="21"/>
                      <a:pt x="96" y="32"/>
                      <a:pt x="100" y="40"/>
                    </a:cubicBezTo>
                    <a:cubicBezTo>
                      <a:pt x="103" y="44"/>
                      <a:pt x="109" y="58"/>
                      <a:pt x="129" y="57"/>
                    </a:cubicBezTo>
                    <a:cubicBezTo>
                      <a:pt x="129" y="54"/>
                      <a:pt x="129" y="54"/>
                      <a:pt x="129" y="54"/>
                    </a:cubicBezTo>
                    <a:cubicBezTo>
                      <a:pt x="124" y="54"/>
                      <a:pt x="120" y="53"/>
                      <a:pt x="116" y="52"/>
                    </a:cubicBezTo>
                    <a:cubicBezTo>
                      <a:pt x="105" y="46"/>
                      <a:pt x="94" y="23"/>
                      <a:pt x="101" y="13"/>
                    </a:cubicBezTo>
                    <a:cubicBezTo>
                      <a:pt x="105" y="8"/>
                      <a:pt x="117" y="5"/>
                      <a:pt x="129" y="5"/>
                    </a:cubicBezTo>
                    <a:cubicBezTo>
                      <a:pt x="129" y="1"/>
                      <a:pt x="129" y="1"/>
                      <a:pt x="129" y="1"/>
                    </a:cubicBezTo>
                    <a:cubicBezTo>
                      <a:pt x="128" y="1"/>
                      <a:pt x="127" y="1"/>
                      <a:pt x="126" y="1"/>
                    </a:cubicBezTo>
                    <a:cubicBezTo>
                      <a:pt x="113" y="2"/>
                      <a:pt x="97" y="8"/>
                      <a:pt x="86" y="8"/>
                    </a:cubicBezTo>
                    <a:close/>
                    <a:moveTo>
                      <a:pt x="43" y="1"/>
                    </a:moveTo>
                    <a:cubicBezTo>
                      <a:pt x="28" y="0"/>
                      <a:pt x="9" y="2"/>
                      <a:pt x="5" y="3"/>
                    </a:cubicBezTo>
                    <a:cubicBezTo>
                      <a:pt x="1" y="4"/>
                      <a:pt x="1" y="5"/>
                      <a:pt x="1" y="8"/>
                    </a:cubicBezTo>
                    <a:cubicBezTo>
                      <a:pt x="0" y="12"/>
                      <a:pt x="1" y="15"/>
                      <a:pt x="4" y="15"/>
                    </a:cubicBezTo>
                    <a:cubicBezTo>
                      <a:pt x="7" y="17"/>
                      <a:pt x="7" y="21"/>
                      <a:pt x="10" y="34"/>
                    </a:cubicBezTo>
                    <a:cubicBezTo>
                      <a:pt x="12" y="46"/>
                      <a:pt x="17" y="56"/>
                      <a:pt x="40" y="57"/>
                    </a:cubicBezTo>
                    <a:cubicBezTo>
                      <a:pt x="41" y="57"/>
                      <a:pt x="42" y="57"/>
                      <a:pt x="43" y="57"/>
                    </a:cubicBezTo>
                    <a:cubicBezTo>
                      <a:pt x="43" y="54"/>
                      <a:pt x="43" y="54"/>
                      <a:pt x="43" y="54"/>
                    </a:cubicBezTo>
                    <a:cubicBezTo>
                      <a:pt x="32" y="54"/>
                      <a:pt x="21" y="50"/>
                      <a:pt x="17" y="43"/>
                    </a:cubicBezTo>
                    <a:cubicBezTo>
                      <a:pt x="11" y="33"/>
                      <a:pt x="10" y="12"/>
                      <a:pt x="17" y="7"/>
                    </a:cubicBezTo>
                    <a:cubicBezTo>
                      <a:pt x="20" y="5"/>
                      <a:pt x="31" y="4"/>
                      <a:pt x="43" y="5"/>
                    </a:cubicBezTo>
                    <a:lnTo>
                      <a:pt x="43" y="1"/>
                    </a:lnTo>
                    <a:close/>
                  </a:path>
                </a:pathLst>
              </a:custGeom>
              <a:solidFill>
                <a:srgbClr val="0080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4" name="Oval 122"/>
              <p:cNvSpPr>
                <a:spLocks noChangeArrowheads="1"/>
              </p:cNvSpPr>
              <p:nvPr/>
            </p:nvSpPr>
            <p:spPr bwMode="auto">
              <a:xfrm>
                <a:off x="7105651" y="239713"/>
                <a:ext cx="446088" cy="446088"/>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5" name="Freeform 123"/>
              <p:cNvSpPr>
                <a:spLocks/>
              </p:cNvSpPr>
              <p:nvPr/>
            </p:nvSpPr>
            <p:spPr bwMode="auto">
              <a:xfrm>
                <a:off x="7210426" y="339726"/>
                <a:ext cx="165100" cy="342900"/>
              </a:xfrm>
              <a:custGeom>
                <a:avLst/>
                <a:gdLst>
                  <a:gd name="T0" fmla="*/ 28 w 122"/>
                  <a:gd name="T1" fmla="*/ 13 h 252"/>
                  <a:gd name="T2" fmla="*/ 26 w 122"/>
                  <a:gd name="T3" fmla="*/ 191 h 252"/>
                  <a:gd name="T4" fmla="*/ 121 w 122"/>
                  <a:gd name="T5" fmla="*/ 218 h 252"/>
                  <a:gd name="T6" fmla="*/ 28 w 122"/>
                  <a:gd name="T7" fmla="*/ 13 h 252"/>
                </a:gdLst>
                <a:ahLst/>
                <a:cxnLst>
                  <a:cxn ang="0">
                    <a:pos x="T0" y="T1"/>
                  </a:cxn>
                  <a:cxn ang="0">
                    <a:pos x="T2" y="T3"/>
                  </a:cxn>
                  <a:cxn ang="0">
                    <a:pos x="T4" y="T5"/>
                  </a:cxn>
                  <a:cxn ang="0">
                    <a:pos x="T6" y="T7"/>
                  </a:cxn>
                </a:cxnLst>
                <a:rect l="0" t="0" r="r" b="b"/>
                <a:pathLst>
                  <a:path w="122" h="252">
                    <a:moveTo>
                      <a:pt x="28" y="13"/>
                    </a:moveTo>
                    <a:cubicBezTo>
                      <a:pt x="18" y="31"/>
                      <a:pt x="0" y="132"/>
                      <a:pt x="26" y="191"/>
                    </a:cubicBezTo>
                    <a:cubicBezTo>
                      <a:pt x="52" y="250"/>
                      <a:pt x="119" y="252"/>
                      <a:pt x="121" y="218"/>
                    </a:cubicBezTo>
                    <a:cubicBezTo>
                      <a:pt x="122" y="184"/>
                      <a:pt x="45" y="0"/>
                      <a:pt x="28" y="13"/>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6" name="Freeform 124"/>
              <p:cNvSpPr>
                <a:spLocks/>
              </p:cNvSpPr>
              <p:nvPr/>
            </p:nvSpPr>
            <p:spPr bwMode="auto">
              <a:xfrm>
                <a:off x="7277101" y="339726"/>
                <a:ext cx="163513" cy="342900"/>
              </a:xfrm>
              <a:custGeom>
                <a:avLst/>
                <a:gdLst>
                  <a:gd name="T0" fmla="*/ 95 w 121"/>
                  <a:gd name="T1" fmla="*/ 13 h 252"/>
                  <a:gd name="T2" fmla="*/ 95 w 121"/>
                  <a:gd name="T3" fmla="*/ 185 h 252"/>
                  <a:gd name="T4" fmla="*/ 1 w 121"/>
                  <a:gd name="T5" fmla="*/ 218 h 252"/>
                  <a:gd name="T6" fmla="*/ 95 w 121"/>
                  <a:gd name="T7" fmla="*/ 13 h 252"/>
                </a:gdLst>
                <a:ahLst/>
                <a:cxnLst>
                  <a:cxn ang="0">
                    <a:pos x="T0" y="T1"/>
                  </a:cxn>
                  <a:cxn ang="0">
                    <a:pos x="T2" y="T3"/>
                  </a:cxn>
                  <a:cxn ang="0">
                    <a:pos x="T4" y="T5"/>
                  </a:cxn>
                  <a:cxn ang="0">
                    <a:pos x="T6" y="T7"/>
                  </a:cxn>
                </a:cxnLst>
                <a:rect l="0" t="0" r="r" b="b"/>
                <a:pathLst>
                  <a:path w="121" h="252">
                    <a:moveTo>
                      <a:pt x="95" y="13"/>
                    </a:moveTo>
                    <a:cubicBezTo>
                      <a:pt x="104" y="31"/>
                      <a:pt x="121" y="126"/>
                      <a:pt x="95" y="185"/>
                    </a:cubicBezTo>
                    <a:cubicBezTo>
                      <a:pt x="68" y="243"/>
                      <a:pt x="2" y="252"/>
                      <a:pt x="1" y="218"/>
                    </a:cubicBezTo>
                    <a:cubicBezTo>
                      <a:pt x="0" y="184"/>
                      <a:pt x="77" y="0"/>
                      <a:pt x="95" y="13"/>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7" name="Freeform 125"/>
              <p:cNvSpPr>
                <a:spLocks/>
              </p:cNvSpPr>
              <p:nvPr/>
            </p:nvSpPr>
            <p:spPr bwMode="auto">
              <a:xfrm>
                <a:off x="7200901" y="534988"/>
                <a:ext cx="255588" cy="150813"/>
              </a:xfrm>
              <a:custGeom>
                <a:avLst/>
                <a:gdLst>
                  <a:gd name="T0" fmla="*/ 32 w 188"/>
                  <a:gd name="T1" fmla="*/ 22 h 111"/>
                  <a:gd name="T2" fmla="*/ 0 w 188"/>
                  <a:gd name="T3" fmla="*/ 82 h 111"/>
                  <a:gd name="T4" fmla="*/ 94 w 188"/>
                  <a:gd name="T5" fmla="*/ 111 h 111"/>
                  <a:gd name="T6" fmla="*/ 188 w 188"/>
                  <a:gd name="T7" fmla="*/ 82 h 111"/>
                  <a:gd name="T8" fmla="*/ 155 w 188"/>
                  <a:gd name="T9" fmla="*/ 22 h 111"/>
                  <a:gd name="T10" fmla="*/ 94 w 188"/>
                  <a:gd name="T11" fmla="*/ 0 h 111"/>
                  <a:gd name="T12" fmla="*/ 32 w 188"/>
                  <a:gd name="T13" fmla="*/ 22 h 111"/>
                </a:gdLst>
                <a:ahLst/>
                <a:cxnLst>
                  <a:cxn ang="0">
                    <a:pos x="T0" y="T1"/>
                  </a:cxn>
                  <a:cxn ang="0">
                    <a:pos x="T2" y="T3"/>
                  </a:cxn>
                  <a:cxn ang="0">
                    <a:pos x="T4" y="T5"/>
                  </a:cxn>
                  <a:cxn ang="0">
                    <a:pos x="T6" y="T7"/>
                  </a:cxn>
                  <a:cxn ang="0">
                    <a:pos x="T8" y="T9"/>
                  </a:cxn>
                  <a:cxn ang="0">
                    <a:pos x="T10" y="T11"/>
                  </a:cxn>
                  <a:cxn ang="0">
                    <a:pos x="T12" y="T13"/>
                  </a:cxn>
                </a:cxnLst>
                <a:rect l="0" t="0" r="r" b="b"/>
                <a:pathLst>
                  <a:path w="188" h="111">
                    <a:moveTo>
                      <a:pt x="32" y="22"/>
                    </a:moveTo>
                    <a:cubicBezTo>
                      <a:pt x="16" y="33"/>
                      <a:pt x="10" y="55"/>
                      <a:pt x="0" y="82"/>
                    </a:cubicBezTo>
                    <a:cubicBezTo>
                      <a:pt x="27" y="101"/>
                      <a:pt x="59" y="111"/>
                      <a:pt x="94" y="111"/>
                    </a:cubicBezTo>
                    <a:cubicBezTo>
                      <a:pt x="129" y="111"/>
                      <a:pt x="161" y="101"/>
                      <a:pt x="188" y="82"/>
                    </a:cubicBezTo>
                    <a:cubicBezTo>
                      <a:pt x="178" y="55"/>
                      <a:pt x="172" y="32"/>
                      <a:pt x="155" y="22"/>
                    </a:cubicBezTo>
                    <a:cubicBezTo>
                      <a:pt x="127" y="5"/>
                      <a:pt x="110" y="0"/>
                      <a:pt x="94" y="0"/>
                    </a:cubicBezTo>
                    <a:cubicBezTo>
                      <a:pt x="77" y="0"/>
                      <a:pt x="60" y="4"/>
                      <a:pt x="32" y="22"/>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8" name="Freeform 126"/>
              <p:cNvSpPr>
                <a:spLocks/>
              </p:cNvSpPr>
              <p:nvPr/>
            </p:nvSpPr>
            <p:spPr bwMode="auto">
              <a:xfrm>
                <a:off x="7296151" y="452438"/>
                <a:ext cx="63500" cy="125413"/>
              </a:xfrm>
              <a:custGeom>
                <a:avLst/>
                <a:gdLst>
                  <a:gd name="T0" fmla="*/ 0 w 46"/>
                  <a:gd name="T1" fmla="*/ 0 h 92"/>
                  <a:gd name="T2" fmla="*/ 46 w 46"/>
                  <a:gd name="T3" fmla="*/ 0 h 92"/>
                  <a:gd name="T4" fmla="*/ 46 w 46"/>
                  <a:gd name="T5" fmla="*/ 67 h 92"/>
                  <a:gd name="T6" fmla="*/ 0 w 46"/>
                  <a:gd name="T7" fmla="*/ 67 h 92"/>
                  <a:gd name="T8" fmla="*/ 0 w 46"/>
                  <a:gd name="T9" fmla="*/ 0 h 92"/>
                </a:gdLst>
                <a:ahLst/>
                <a:cxnLst>
                  <a:cxn ang="0">
                    <a:pos x="T0" y="T1"/>
                  </a:cxn>
                  <a:cxn ang="0">
                    <a:pos x="T2" y="T3"/>
                  </a:cxn>
                  <a:cxn ang="0">
                    <a:pos x="T4" y="T5"/>
                  </a:cxn>
                  <a:cxn ang="0">
                    <a:pos x="T6" y="T7"/>
                  </a:cxn>
                  <a:cxn ang="0">
                    <a:pos x="T8" y="T9"/>
                  </a:cxn>
                </a:cxnLst>
                <a:rect l="0" t="0" r="r" b="b"/>
                <a:pathLst>
                  <a:path w="46" h="92">
                    <a:moveTo>
                      <a:pt x="0" y="0"/>
                    </a:moveTo>
                    <a:cubicBezTo>
                      <a:pt x="46" y="0"/>
                      <a:pt x="46" y="0"/>
                      <a:pt x="46" y="0"/>
                    </a:cubicBezTo>
                    <a:cubicBezTo>
                      <a:pt x="46" y="67"/>
                      <a:pt x="46" y="67"/>
                      <a:pt x="46" y="67"/>
                    </a:cubicBezTo>
                    <a:cubicBezTo>
                      <a:pt x="46" y="89"/>
                      <a:pt x="0" y="92"/>
                      <a:pt x="0" y="67"/>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9" name="Freeform 127"/>
              <p:cNvSpPr>
                <a:spLocks/>
              </p:cNvSpPr>
              <p:nvPr/>
            </p:nvSpPr>
            <p:spPr bwMode="auto">
              <a:xfrm>
                <a:off x="7296151" y="496888"/>
                <a:ext cx="63500" cy="42863"/>
              </a:xfrm>
              <a:custGeom>
                <a:avLst/>
                <a:gdLst>
                  <a:gd name="T0" fmla="*/ 40 w 40"/>
                  <a:gd name="T1" fmla="*/ 8 h 27"/>
                  <a:gd name="T2" fmla="*/ 40 w 40"/>
                  <a:gd name="T3" fmla="*/ 0 h 27"/>
                  <a:gd name="T4" fmla="*/ 0 w 40"/>
                  <a:gd name="T5" fmla="*/ 0 h 27"/>
                  <a:gd name="T6" fmla="*/ 0 w 40"/>
                  <a:gd name="T7" fmla="*/ 27 h 27"/>
                  <a:gd name="T8" fmla="*/ 40 w 40"/>
                  <a:gd name="T9" fmla="*/ 8 h 27"/>
                </a:gdLst>
                <a:ahLst/>
                <a:cxnLst>
                  <a:cxn ang="0">
                    <a:pos x="T0" y="T1"/>
                  </a:cxn>
                  <a:cxn ang="0">
                    <a:pos x="T2" y="T3"/>
                  </a:cxn>
                  <a:cxn ang="0">
                    <a:pos x="T4" y="T5"/>
                  </a:cxn>
                  <a:cxn ang="0">
                    <a:pos x="T6" y="T7"/>
                  </a:cxn>
                  <a:cxn ang="0">
                    <a:pos x="T8" y="T9"/>
                  </a:cxn>
                </a:cxnLst>
                <a:rect l="0" t="0" r="r" b="b"/>
                <a:pathLst>
                  <a:path w="40" h="27">
                    <a:moveTo>
                      <a:pt x="40" y="8"/>
                    </a:moveTo>
                    <a:lnTo>
                      <a:pt x="40" y="0"/>
                    </a:lnTo>
                    <a:lnTo>
                      <a:pt x="0" y="0"/>
                    </a:lnTo>
                    <a:lnTo>
                      <a:pt x="0" y="27"/>
                    </a:lnTo>
                    <a:lnTo>
                      <a:pt x="40" y="8"/>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0" name="Freeform 128"/>
              <p:cNvSpPr>
                <a:spLocks/>
              </p:cNvSpPr>
              <p:nvPr/>
            </p:nvSpPr>
            <p:spPr bwMode="auto">
              <a:xfrm>
                <a:off x="7194551" y="334963"/>
                <a:ext cx="266700" cy="176213"/>
              </a:xfrm>
              <a:custGeom>
                <a:avLst/>
                <a:gdLst>
                  <a:gd name="T0" fmla="*/ 98 w 196"/>
                  <a:gd name="T1" fmla="*/ 0 h 130"/>
                  <a:gd name="T2" fmla="*/ 98 w 196"/>
                  <a:gd name="T3" fmla="*/ 130 h 130"/>
                  <a:gd name="T4" fmla="*/ 98 w 196"/>
                  <a:gd name="T5" fmla="*/ 0 h 130"/>
                </a:gdLst>
                <a:ahLst/>
                <a:cxnLst>
                  <a:cxn ang="0">
                    <a:pos x="T0" y="T1"/>
                  </a:cxn>
                  <a:cxn ang="0">
                    <a:pos x="T2" y="T3"/>
                  </a:cxn>
                  <a:cxn ang="0">
                    <a:pos x="T4" y="T5"/>
                  </a:cxn>
                </a:cxnLst>
                <a:rect l="0" t="0" r="r" b="b"/>
                <a:pathLst>
                  <a:path w="196" h="130">
                    <a:moveTo>
                      <a:pt x="98" y="0"/>
                    </a:moveTo>
                    <a:cubicBezTo>
                      <a:pt x="196" y="0"/>
                      <a:pt x="156" y="130"/>
                      <a:pt x="98" y="130"/>
                    </a:cubicBezTo>
                    <a:cubicBezTo>
                      <a:pt x="39" y="130"/>
                      <a:pt x="0" y="0"/>
                      <a:pt x="98" y="0"/>
                    </a:cubicBezTo>
                    <a:close/>
                  </a:path>
                </a:pathLst>
              </a:custGeom>
              <a:solidFill>
                <a:srgbClr val="F0CE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1" name="Freeform 129"/>
              <p:cNvSpPr>
                <a:spLocks/>
              </p:cNvSpPr>
              <p:nvPr/>
            </p:nvSpPr>
            <p:spPr bwMode="auto">
              <a:xfrm>
                <a:off x="7327901" y="334963"/>
                <a:ext cx="133350" cy="176213"/>
              </a:xfrm>
              <a:custGeom>
                <a:avLst/>
                <a:gdLst>
                  <a:gd name="T0" fmla="*/ 0 w 98"/>
                  <a:gd name="T1" fmla="*/ 0 h 130"/>
                  <a:gd name="T2" fmla="*/ 0 w 98"/>
                  <a:gd name="T3" fmla="*/ 130 h 130"/>
                  <a:gd name="T4" fmla="*/ 0 w 98"/>
                  <a:gd name="T5" fmla="*/ 0 h 130"/>
                </a:gdLst>
                <a:ahLst/>
                <a:cxnLst>
                  <a:cxn ang="0">
                    <a:pos x="T0" y="T1"/>
                  </a:cxn>
                  <a:cxn ang="0">
                    <a:pos x="T2" y="T3"/>
                  </a:cxn>
                  <a:cxn ang="0">
                    <a:pos x="T4" y="T5"/>
                  </a:cxn>
                </a:cxnLst>
                <a:rect l="0" t="0" r="r" b="b"/>
                <a:pathLst>
                  <a:path w="98" h="130">
                    <a:moveTo>
                      <a:pt x="0" y="0"/>
                    </a:moveTo>
                    <a:cubicBezTo>
                      <a:pt x="98" y="0"/>
                      <a:pt x="58" y="130"/>
                      <a:pt x="0" y="130"/>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2" name="Freeform 130"/>
              <p:cNvSpPr>
                <a:spLocks/>
              </p:cNvSpPr>
              <p:nvPr/>
            </p:nvSpPr>
            <p:spPr bwMode="auto">
              <a:xfrm>
                <a:off x="7232651" y="301626"/>
                <a:ext cx="190500" cy="144463"/>
              </a:xfrm>
              <a:custGeom>
                <a:avLst/>
                <a:gdLst>
                  <a:gd name="T0" fmla="*/ 90 w 140"/>
                  <a:gd name="T1" fmla="*/ 37 h 106"/>
                  <a:gd name="T2" fmla="*/ 120 w 140"/>
                  <a:gd name="T3" fmla="*/ 79 h 106"/>
                  <a:gd name="T4" fmla="*/ 133 w 140"/>
                  <a:gd name="T5" fmla="*/ 81 h 106"/>
                  <a:gd name="T6" fmla="*/ 71 w 140"/>
                  <a:gd name="T7" fmla="*/ 0 h 106"/>
                  <a:gd name="T8" fmla="*/ 7 w 140"/>
                  <a:gd name="T9" fmla="*/ 78 h 106"/>
                  <a:gd name="T10" fmla="*/ 24 w 140"/>
                  <a:gd name="T11" fmla="*/ 76 h 106"/>
                  <a:gd name="T12" fmla="*/ 90 w 140"/>
                  <a:gd name="T13" fmla="*/ 37 h 106"/>
                </a:gdLst>
                <a:ahLst/>
                <a:cxnLst>
                  <a:cxn ang="0">
                    <a:pos x="T0" y="T1"/>
                  </a:cxn>
                  <a:cxn ang="0">
                    <a:pos x="T2" y="T3"/>
                  </a:cxn>
                  <a:cxn ang="0">
                    <a:pos x="T4" y="T5"/>
                  </a:cxn>
                  <a:cxn ang="0">
                    <a:pos x="T6" y="T7"/>
                  </a:cxn>
                  <a:cxn ang="0">
                    <a:pos x="T8" y="T9"/>
                  </a:cxn>
                  <a:cxn ang="0">
                    <a:pos x="T10" y="T11"/>
                  </a:cxn>
                  <a:cxn ang="0">
                    <a:pos x="T12" y="T13"/>
                  </a:cxn>
                </a:cxnLst>
                <a:rect l="0" t="0" r="r" b="b"/>
                <a:pathLst>
                  <a:path w="140" h="106">
                    <a:moveTo>
                      <a:pt x="90" y="37"/>
                    </a:moveTo>
                    <a:cubicBezTo>
                      <a:pt x="106" y="45"/>
                      <a:pt x="116" y="58"/>
                      <a:pt x="120" y="79"/>
                    </a:cubicBezTo>
                    <a:cubicBezTo>
                      <a:pt x="123" y="99"/>
                      <a:pt x="126" y="96"/>
                      <a:pt x="133" y="81"/>
                    </a:cubicBezTo>
                    <a:cubicBezTo>
                      <a:pt x="140" y="66"/>
                      <a:pt x="122" y="0"/>
                      <a:pt x="71" y="0"/>
                    </a:cubicBezTo>
                    <a:cubicBezTo>
                      <a:pt x="21" y="0"/>
                      <a:pt x="0" y="51"/>
                      <a:pt x="7" y="78"/>
                    </a:cubicBezTo>
                    <a:cubicBezTo>
                      <a:pt x="14" y="106"/>
                      <a:pt x="19" y="97"/>
                      <a:pt x="24" y="76"/>
                    </a:cubicBezTo>
                    <a:cubicBezTo>
                      <a:pt x="28" y="55"/>
                      <a:pt x="50" y="35"/>
                      <a:pt x="90" y="37"/>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3" name="Freeform 131"/>
              <p:cNvSpPr>
                <a:spLocks/>
              </p:cNvSpPr>
              <p:nvPr/>
            </p:nvSpPr>
            <p:spPr bwMode="auto">
              <a:xfrm>
                <a:off x="7353301" y="346076"/>
                <a:ext cx="88900" cy="222250"/>
              </a:xfrm>
              <a:custGeom>
                <a:avLst/>
                <a:gdLst>
                  <a:gd name="T0" fmla="*/ 27 w 65"/>
                  <a:gd name="T1" fmla="*/ 163 h 163"/>
                  <a:gd name="T2" fmla="*/ 0 w 65"/>
                  <a:gd name="T3" fmla="*/ 4 h 163"/>
                  <a:gd name="T4" fmla="*/ 27 w 65"/>
                  <a:gd name="T5" fmla="*/ 163 h 163"/>
                </a:gdLst>
                <a:ahLst/>
                <a:cxnLst>
                  <a:cxn ang="0">
                    <a:pos x="T0" y="T1"/>
                  </a:cxn>
                  <a:cxn ang="0">
                    <a:pos x="T2" y="T3"/>
                  </a:cxn>
                  <a:cxn ang="0">
                    <a:pos x="T4" y="T5"/>
                  </a:cxn>
                </a:cxnLst>
                <a:rect l="0" t="0" r="r" b="b"/>
                <a:pathLst>
                  <a:path w="65" h="163">
                    <a:moveTo>
                      <a:pt x="27" y="163"/>
                    </a:moveTo>
                    <a:cubicBezTo>
                      <a:pt x="55" y="66"/>
                      <a:pt x="10" y="5"/>
                      <a:pt x="0" y="4"/>
                    </a:cubicBezTo>
                    <a:cubicBezTo>
                      <a:pt x="20" y="0"/>
                      <a:pt x="65" y="60"/>
                      <a:pt x="27" y="163"/>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4" name="Freeform 132"/>
              <p:cNvSpPr>
                <a:spLocks/>
              </p:cNvSpPr>
              <p:nvPr/>
            </p:nvSpPr>
            <p:spPr bwMode="auto">
              <a:xfrm>
                <a:off x="7296151" y="539751"/>
                <a:ext cx="63500" cy="80963"/>
              </a:xfrm>
              <a:custGeom>
                <a:avLst/>
                <a:gdLst>
                  <a:gd name="T0" fmla="*/ 46 w 46"/>
                  <a:gd name="T1" fmla="*/ 0 h 60"/>
                  <a:gd name="T2" fmla="*/ 23 w 46"/>
                  <a:gd name="T3" fmla="*/ 60 h 60"/>
                  <a:gd name="T4" fmla="*/ 0 w 46"/>
                  <a:gd name="T5" fmla="*/ 0 h 60"/>
                  <a:gd name="T6" fmla="*/ 46 w 46"/>
                  <a:gd name="T7" fmla="*/ 0 h 60"/>
                </a:gdLst>
                <a:ahLst/>
                <a:cxnLst>
                  <a:cxn ang="0">
                    <a:pos x="T0" y="T1"/>
                  </a:cxn>
                  <a:cxn ang="0">
                    <a:pos x="T2" y="T3"/>
                  </a:cxn>
                  <a:cxn ang="0">
                    <a:pos x="T4" y="T5"/>
                  </a:cxn>
                  <a:cxn ang="0">
                    <a:pos x="T6" y="T7"/>
                  </a:cxn>
                </a:cxnLst>
                <a:rect l="0" t="0" r="r" b="b"/>
                <a:pathLst>
                  <a:path w="46" h="60">
                    <a:moveTo>
                      <a:pt x="46" y="0"/>
                    </a:moveTo>
                    <a:cubicBezTo>
                      <a:pt x="44" y="23"/>
                      <a:pt x="23" y="42"/>
                      <a:pt x="23" y="60"/>
                    </a:cubicBezTo>
                    <a:cubicBezTo>
                      <a:pt x="23" y="42"/>
                      <a:pt x="2" y="23"/>
                      <a:pt x="0" y="0"/>
                    </a:cubicBezTo>
                    <a:lnTo>
                      <a:pt x="46"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5" name="Freeform 133"/>
              <p:cNvSpPr>
                <a:spLocks/>
              </p:cNvSpPr>
              <p:nvPr/>
            </p:nvSpPr>
            <p:spPr bwMode="auto">
              <a:xfrm>
                <a:off x="7327901" y="527051"/>
                <a:ext cx="77788" cy="80963"/>
              </a:xfrm>
              <a:custGeom>
                <a:avLst/>
                <a:gdLst>
                  <a:gd name="T0" fmla="*/ 0 w 57"/>
                  <a:gd name="T1" fmla="*/ 60 h 60"/>
                  <a:gd name="T2" fmla="*/ 34 w 57"/>
                  <a:gd name="T3" fmla="*/ 33 h 60"/>
                  <a:gd name="T4" fmla="*/ 57 w 57"/>
                  <a:gd name="T5" fmla="*/ 31 h 60"/>
                  <a:gd name="T6" fmla="*/ 23 w 57"/>
                  <a:gd name="T7" fmla="*/ 0 h 60"/>
                  <a:gd name="T8" fmla="*/ 0 w 57"/>
                  <a:gd name="T9" fmla="*/ 60 h 60"/>
                </a:gdLst>
                <a:ahLst/>
                <a:cxnLst>
                  <a:cxn ang="0">
                    <a:pos x="T0" y="T1"/>
                  </a:cxn>
                  <a:cxn ang="0">
                    <a:pos x="T2" y="T3"/>
                  </a:cxn>
                  <a:cxn ang="0">
                    <a:pos x="T4" y="T5"/>
                  </a:cxn>
                  <a:cxn ang="0">
                    <a:pos x="T6" y="T7"/>
                  </a:cxn>
                  <a:cxn ang="0">
                    <a:pos x="T8" y="T9"/>
                  </a:cxn>
                </a:cxnLst>
                <a:rect l="0" t="0" r="r" b="b"/>
                <a:pathLst>
                  <a:path w="57" h="60">
                    <a:moveTo>
                      <a:pt x="0" y="60"/>
                    </a:moveTo>
                    <a:cubicBezTo>
                      <a:pt x="10" y="45"/>
                      <a:pt x="21" y="37"/>
                      <a:pt x="34" y="33"/>
                    </a:cubicBezTo>
                    <a:cubicBezTo>
                      <a:pt x="40" y="31"/>
                      <a:pt x="51" y="28"/>
                      <a:pt x="57" y="31"/>
                    </a:cubicBezTo>
                    <a:cubicBezTo>
                      <a:pt x="46" y="19"/>
                      <a:pt x="34" y="12"/>
                      <a:pt x="23" y="0"/>
                    </a:cubicBezTo>
                    <a:cubicBezTo>
                      <a:pt x="23" y="35"/>
                      <a:pt x="0" y="41"/>
                      <a:pt x="0" y="60"/>
                    </a:cubicBezTo>
                    <a:close/>
                  </a:path>
                </a:pathLst>
              </a:custGeom>
              <a:solidFill>
                <a:srgbClr val="E1E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6" name="Freeform 134"/>
              <p:cNvSpPr>
                <a:spLocks/>
              </p:cNvSpPr>
              <p:nvPr/>
            </p:nvSpPr>
            <p:spPr bwMode="auto">
              <a:xfrm>
                <a:off x="7327901" y="527051"/>
                <a:ext cx="68263" cy="80963"/>
              </a:xfrm>
              <a:custGeom>
                <a:avLst/>
                <a:gdLst>
                  <a:gd name="T0" fmla="*/ 0 w 50"/>
                  <a:gd name="T1" fmla="*/ 60 h 60"/>
                  <a:gd name="T2" fmla="*/ 32 w 50"/>
                  <a:gd name="T3" fmla="*/ 27 h 60"/>
                  <a:gd name="T4" fmla="*/ 50 w 50"/>
                  <a:gd name="T5" fmla="*/ 28 h 60"/>
                  <a:gd name="T6" fmla="*/ 23 w 50"/>
                  <a:gd name="T7" fmla="*/ 0 h 60"/>
                  <a:gd name="T8" fmla="*/ 0 w 50"/>
                  <a:gd name="T9" fmla="*/ 60 h 60"/>
                </a:gdLst>
                <a:ahLst/>
                <a:cxnLst>
                  <a:cxn ang="0">
                    <a:pos x="T0" y="T1"/>
                  </a:cxn>
                  <a:cxn ang="0">
                    <a:pos x="T2" y="T3"/>
                  </a:cxn>
                  <a:cxn ang="0">
                    <a:pos x="T4" y="T5"/>
                  </a:cxn>
                  <a:cxn ang="0">
                    <a:pos x="T6" y="T7"/>
                  </a:cxn>
                  <a:cxn ang="0">
                    <a:pos x="T8" y="T9"/>
                  </a:cxn>
                </a:cxnLst>
                <a:rect l="0" t="0" r="r" b="b"/>
                <a:pathLst>
                  <a:path w="50" h="60">
                    <a:moveTo>
                      <a:pt x="0" y="60"/>
                    </a:moveTo>
                    <a:cubicBezTo>
                      <a:pt x="8" y="44"/>
                      <a:pt x="19" y="31"/>
                      <a:pt x="32" y="27"/>
                    </a:cubicBezTo>
                    <a:cubicBezTo>
                      <a:pt x="38" y="25"/>
                      <a:pt x="44" y="25"/>
                      <a:pt x="50" y="28"/>
                    </a:cubicBezTo>
                    <a:cubicBezTo>
                      <a:pt x="39" y="15"/>
                      <a:pt x="34" y="8"/>
                      <a:pt x="23" y="0"/>
                    </a:cubicBezTo>
                    <a:cubicBezTo>
                      <a:pt x="23" y="35"/>
                      <a:pt x="0" y="41"/>
                      <a:pt x="0"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7" name="Freeform 135"/>
              <p:cNvSpPr>
                <a:spLocks/>
              </p:cNvSpPr>
              <p:nvPr/>
            </p:nvSpPr>
            <p:spPr bwMode="auto">
              <a:xfrm>
                <a:off x="7250113" y="527051"/>
                <a:ext cx="77788" cy="80963"/>
              </a:xfrm>
              <a:custGeom>
                <a:avLst/>
                <a:gdLst>
                  <a:gd name="T0" fmla="*/ 57 w 57"/>
                  <a:gd name="T1" fmla="*/ 60 h 60"/>
                  <a:gd name="T2" fmla="*/ 24 w 57"/>
                  <a:gd name="T3" fmla="*/ 33 h 60"/>
                  <a:gd name="T4" fmla="*/ 0 w 57"/>
                  <a:gd name="T5" fmla="*/ 31 h 60"/>
                  <a:gd name="T6" fmla="*/ 34 w 57"/>
                  <a:gd name="T7" fmla="*/ 0 h 60"/>
                  <a:gd name="T8" fmla="*/ 57 w 57"/>
                  <a:gd name="T9" fmla="*/ 60 h 60"/>
                </a:gdLst>
                <a:ahLst/>
                <a:cxnLst>
                  <a:cxn ang="0">
                    <a:pos x="T0" y="T1"/>
                  </a:cxn>
                  <a:cxn ang="0">
                    <a:pos x="T2" y="T3"/>
                  </a:cxn>
                  <a:cxn ang="0">
                    <a:pos x="T4" y="T5"/>
                  </a:cxn>
                  <a:cxn ang="0">
                    <a:pos x="T6" y="T7"/>
                  </a:cxn>
                  <a:cxn ang="0">
                    <a:pos x="T8" y="T9"/>
                  </a:cxn>
                </a:cxnLst>
                <a:rect l="0" t="0" r="r" b="b"/>
                <a:pathLst>
                  <a:path w="57" h="60">
                    <a:moveTo>
                      <a:pt x="57" y="60"/>
                    </a:moveTo>
                    <a:cubicBezTo>
                      <a:pt x="47" y="45"/>
                      <a:pt x="36" y="37"/>
                      <a:pt x="24" y="33"/>
                    </a:cubicBezTo>
                    <a:cubicBezTo>
                      <a:pt x="17" y="31"/>
                      <a:pt x="6" y="28"/>
                      <a:pt x="0" y="31"/>
                    </a:cubicBezTo>
                    <a:cubicBezTo>
                      <a:pt x="11" y="19"/>
                      <a:pt x="23" y="12"/>
                      <a:pt x="34" y="0"/>
                    </a:cubicBezTo>
                    <a:cubicBezTo>
                      <a:pt x="34" y="35"/>
                      <a:pt x="57" y="41"/>
                      <a:pt x="57" y="60"/>
                    </a:cubicBezTo>
                    <a:close/>
                  </a:path>
                </a:pathLst>
              </a:custGeom>
              <a:solidFill>
                <a:srgbClr val="E1E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8" name="Freeform 136"/>
              <p:cNvSpPr>
                <a:spLocks/>
              </p:cNvSpPr>
              <p:nvPr/>
            </p:nvSpPr>
            <p:spPr bwMode="auto">
              <a:xfrm>
                <a:off x="7259638" y="527051"/>
                <a:ext cx="68263" cy="80963"/>
              </a:xfrm>
              <a:custGeom>
                <a:avLst/>
                <a:gdLst>
                  <a:gd name="T0" fmla="*/ 50 w 50"/>
                  <a:gd name="T1" fmla="*/ 60 h 60"/>
                  <a:gd name="T2" fmla="*/ 18 w 50"/>
                  <a:gd name="T3" fmla="*/ 27 h 60"/>
                  <a:gd name="T4" fmla="*/ 0 w 50"/>
                  <a:gd name="T5" fmla="*/ 28 h 60"/>
                  <a:gd name="T6" fmla="*/ 27 w 50"/>
                  <a:gd name="T7" fmla="*/ 0 h 60"/>
                  <a:gd name="T8" fmla="*/ 50 w 50"/>
                  <a:gd name="T9" fmla="*/ 60 h 60"/>
                </a:gdLst>
                <a:ahLst/>
                <a:cxnLst>
                  <a:cxn ang="0">
                    <a:pos x="T0" y="T1"/>
                  </a:cxn>
                  <a:cxn ang="0">
                    <a:pos x="T2" y="T3"/>
                  </a:cxn>
                  <a:cxn ang="0">
                    <a:pos x="T4" y="T5"/>
                  </a:cxn>
                  <a:cxn ang="0">
                    <a:pos x="T6" y="T7"/>
                  </a:cxn>
                  <a:cxn ang="0">
                    <a:pos x="T8" y="T9"/>
                  </a:cxn>
                </a:cxnLst>
                <a:rect l="0" t="0" r="r" b="b"/>
                <a:pathLst>
                  <a:path w="50" h="60">
                    <a:moveTo>
                      <a:pt x="50" y="60"/>
                    </a:moveTo>
                    <a:cubicBezTo>
                      <a:pt x="42" y="44"/>
                      <a:pt x="31" y="31"/>
                      <a:pt x="18" y="27"/>
                    </a:cubicBezTo>
                    <a:cubicBezTo>
                      <a:pt x="12" y="25"/>
                      <a:pt x="6" y="25"/>
                      <a:pt x="0" y="28"/>
                    </a:cubicBezTo>
                    <a:cubicBezTo>
                      <a:pt x="11" y="15"/>
                      <a:pt x="16" y="8"/>
                      <a:pt x="27" y="0"/>
                    </a:cubicBezTo>
                    <a:cubicBezTo>
                      <a:pt x="27" y="35"/>
                      <a:pt x="50" y="41"/>
                      <a:pt x="50"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9" name="Freeform 137"/>
              <p:cNvSpPr>
                <a:spLocks/>
              </p:cNvSpPr>
              <p:nvPr/>
            </p:nvSpPr>
            <p:spPr bwMode="auto">
              <a:xfrm>
                <a:off x="7185026" y="317501"/>
                <a:ext cx="169863" cy="276225"/>
              </a:xfrm>
              <a:custGeom>
                <a:avLst/>
                <a:gdLst>
                  <a:gd name="T0" fmla="*/ 62 w 125"/>
                  <a:gd name="T1" fmla="*/ 203 h 203"/>
                  <a:gd name="T2" fmla="*/ 125 w 125"/>
                  <a:gd name="T3" fmla="*/ 26 h 203"/>
                  <a:gd name="T4" fmla="*/ 62 w 125"/>
                  <a:gd name="T5" fmla="*/ 203 h 203"/>
                </a:gdLst>
                <a:ahLst/>
                <a:cxnLst>
                  <a:cxn ang="0">
                    <a:pos x="T0" y="T1"/>
                  </a:cxn>
                  <a:cxn ang="0">
                    <a:pos x="T2" y="T3"/>
                  </a:cxn>
                  <a:cxn ang="0">
                    <a:pos x="T4" y="T5"/>
                  </a:cxn>
                </a:cxnLst>
                <a:rect l="0" t="0" r="r" b="b"/>
                <a:pathLst>
                  <a:path w="125" h="203">
                    <a:moveTo>
                      <a:pt x="62" y="203"/>
                    </a:moveTo>
                    <a:cubicBezTo>
                      <a:pt x="28" y="7"/>
                      <a:pt x="107" y="29"/>
                      <a:pt x="125" y="26"/>
                    </a:cubicBezTo>
                    <a:cubicBezTo>
                      <a:pt x="102" y="2"/>
                      <a:pt x="0" y="0"/>
                      <a:pt x="62" y="203"/>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0" name="Freeform 138"/>
              <p:cNvSpPr>
                <a:spLocks/>
              </p:cNvSpPr>
              <p:nvPr/>
            </p:nvSpPr>
            <p:spPr bwMode="auto">
              <a:xfrm>
                <a:off x="7242176" y="557213"/>
                <a:ext cx="65088" cy="128588"/>
              </a:xfrm>
              <a:custGeom>
                <a:avLst/>
                <a:gdLst>
                  <a:gd name="T0" fmla="*/ 13 w 48"/>
                  <a:gd name="T1" fmla="*/ 0 h 95"/>
                  <a:gd name="T2" fmla="*/ 0 w 48"/>
                  <a:gd name="T3" fmla="*/ 27 h 95"/>
                  <a:gd name="T4" fmla="*/ 37 w 48"/>
                  <a:gd name="T5" fmla="*/ 37 h 95"/>
                  <a:gd name="T6" fmla="*/ 15 w 48"/>
                  <a:gd name="T7" fmla="*/ 60 h 95"/>
                  <a:gd name="T8" fmla="*/ 44 w 48"/>
                  <a:gd name="T9" fmla="*/ 94 h 95"/>
                  <a:gd name="T10" fmla="*/ 48 w 48"/>
                  <a:gd name="T11" fmla="*/ 95 h 95"/>
                  <a:gd name="T12" fmla="*/ 20 w 48"/>
                  <a:gd name="T13" fmla="*/ 59 h 95"/>
                  <a:gd name="T14" fmla="*/ 44 w 48"/>
                  <a:gd name="T15" fmla="*/ 38 h 95"/>
                  <a:gd name="T16" fmla="*/ 4 w 48"/>
                  <a:gd name="T17" fmla="*/ 20 h 95"/>
                  <a:gd name="T18" fmla="*/ 13 w 48"/>
                  <a:gd name="T1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95">
                    <a:moveTo>
                      <a:pt x="13" y="0"/>
                    </a:moveTo>
                    <a:cubicBezTo>
                      <a:pt x="4" y="5"/>
                      <a:pt x="1" y="17"/>
                      <a:pt x="0" y="27"/>
                    </a:cubicBezTo>
                    <a:cubicBezTo>
                      <a:pt x="16" y="23"/>
                      <a:pt x="34" y="33"/>
                      <a:pt x="37" y="37"/>
                    </a:cubicBezTo>
                    <a:cubicBezTo>
                      <a:pt x="25" y="44"/>
                      <a:pt x="22" y="51"/>
                      <a:pt x="15" y="60"/>
                    </a:cubicBezTo>
                    <a:cubicBezTo>
                      <a:pt x="21" y="67"/>
                      <a:pt x="33" y="79"/>
                      <a:pt x="44" y="94"/>
                    </a:cubicBezTo>
                    <a:cubicBezTo>
                      <a:pt x="45" y="95"/>
                      <a:pt x="47" y="95"/>
                      <a:pt x="48" y="95"/>
                    </a:cubicBezTo>
                    <a:cubicBezTo>
                      <a:pt x="38" y="79"/>
                      <a:pt x="26" y="67"/>
                      <a:pt x="20" y="59"/>
                    </a:cubicBezTo>
                    <a:cubicBezTo>
                      <a:pt x="27" y="50"/>
                      <a:pt x="32" y="45"/>
                      <a:pt x="44" y="38"/>
                    </a:cubicBezTo>
                    <a:cubicBezTo>
                      <a:pt x="41" y="34"/>
                      <a:pt x="20" y="16"/>
                      <a:pt x="4" y="20"/>
                    </a:cubicBezTo>
                    <a:cubicBezTo>
                      <a:pt x="5" y="11"/>
                      <a:pt x="6" y="7"/>
                      <a:pt x="13" y="0"/>
                    </a:cubicBezTo>
                    <a:close/>
                  </a:path>
                </a:pathLst>
              </a:custGeom>
              <a:solidFill>
                <a:srgbClr val="3C66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1" name="Freeform 139"/>
              <p:cNvSpPr>
                <a:spLocks/>
              </p:cNvSpPr>
              <p:nvPr/>
            </p:nvSpPr>
            <p:spPr bwMode="auto">
              <a:xfrm>
                <a:off x="7348538" y="557213"/>
                <a:ext cx="66675" cy="128588"/>
              </a:xfrm>
              <a:custGeom>
                <a:avLst/>
                <a:gdLst>
                  <a:gd name="T0" fmla="*/ 36 w 49"/>
                  <a:gd name="T1" fmla="*/ 0 h 95"/>
                  <a:gd name="T2" fmla="*/ 49 w 49"/>
                  <a:gd name="T3" fmla="*/ 27 h 95"/>
                  <a:gd name="T4" fmla="*/ 11 w 49"/>
                  <a:gd name="T5" fmla="*/ 37 h 95"/>
                  <a:gd name="T6" fmla="*/ 34 w 49"/>
                  <a:gd name="T7" fmla="*/ 60 h 95"/>
                  <a:gd name="T8" fmla="*/ 4 w 49"/>
                  <a:gd name="T9" fmla="*/ 94 h 95"/>
                  <a:gd name="T10" fmla="*/ 0 w 49"/>
                  <a:gd name="T11" fmla="*/ 95 h 95"/>
                  <a:gd name="T12" fmla="*/ 28 w 49"/>
                  <a:gd name="T13" fmla="*/ 59 h 95"/>
                  <a:gd name="T14" fmla="*/ 4 w 49"/>
                  <a:gd name="T15" fmla="*/ 38 h 95"/>
                  <a:gd name="T16" fmla="*/ 45 w 49"/>
                  <a:gd name="T17" fmla="*/ 20 h 95"/>
                  <a:gd name="T18" fmla="*/ 36 w 49"/>
                  <a:gd name="T1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95">
                    <a:moveTo>
                      <a:pt x="36" y="0"/>
                    </a:moveTo>
                    <a:cubicBezTo>
                      <a:pt x="44" y="5"/>
                      <a:pt x="48" y="17"/>
                      <a:pt x="49" y="27"/>
                    </a:cubicBezTo>
                    <a:cubicBezTo>
                      <a:pt x="32" y="23"/>
                      <a:pt x="14" y="33"/>
                      <a:pt x="11" y="37"/>
                    </a:cubicBezTo>
                    <a:cubicBezTo>
                      <a:pt x="23" y="44"/>
                      <a:pt x="27" y="51"/>
                      <a:pt x="34" y="60"/>
                    </a:cubicBezTo>
                    <a:cubicBezTo>
                      <a:pt x="28" y="67"/>
                      <a:pt x="15" y="79"/>
                      <a:pt x="4" y="94"/>
                    </a:cubicBezTo>
                    <a:cubicBezTo>
                      <a:pt x="3" y="94"/>
                      <a:pt x="2" y="95"/>
                      <a:pt x="0" y="95"/>
                    </a:cubicBezTo>
                    <a:cubicBezTo>
                      <a:pt x="10" y="79"/>
                      <a:pt x="22" y="67"/>
                      <a:pt x="28" y="59"/>
                    </a:cubicBezTo>
                    <a:cubicBezTo>
                      <a:pt x="21" y="50"/>
                      <a:pt x="16" y="45"/>
                      <a:pt x="4" y="38"/>
                    </a:cubicBezTo>
                    <a:cubicBezTo>
                      <a:pt x="7" y="34"/>
                      <a:pt x="28" y="16"/>
                      <a:pt x="45" y="20"/>
                    </a:cubicBezTo>
                    <a:cubicBezTo>
                      <a:pt x="43" y="11"/>
                      <a:pt x="42" y="7"/>
                      <a:pt x="36" y="0"/>
                    </a:cubicBezTo>
                    <a:close/>
                  </a:path>
                </a:pathLst>
              </a:custGeom>
              <a:solidFill>
                <a:srgbClr val="3C66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2" name="Freeform 140"/>
              <p:cNvSpPr>
                <a:spLocks/>
              </p:cNvSpPr>
              <p:nvPr/>
            </p:nvSpPr>
            <p:spPr bwMode="auto">
              <a:xfrm>
                <a:off x="7323138" y="612776"/>
                <a:ext cx="6350" cy="73025"/>
              </a:xfrm>
              <a:custGeom>
                <a:avLst/>
                <a:gdLst>
                  <a:gd name="T0" fmla="*/ 4 w 5"/>
                  <a:gd name="T1" fmla="*/ 54 h 54"/>
                  <a:gd name="T2" fmla="*/ 5 w 5"/>
                  <a:gd name="T3" fmla="*/ 0 h 54"/>
                  <a:gd name="T4" fmla="*/ 1 w 5"/>
                  <a:gd name="T5" fmla="*/ 54 h 54"/>
                  <a:gd name="T6" fmla="*/ 4 w 5"/>
                  <a:gd name="T7" fmla="*/ 54 h 54"/>
                </a:gdLst>
                <a:ahLst/>
                <a:cxnLst>
                  <a:cxn ang="0">
                    <a:pos x="T0" y="T1"/>
                  </a:cxn>
                  <a:cxn ang="0">
                    <a:pos x="T2" y="T3"/>
                  </a:cxn>
                  <a:cxn ang="0">
                    <a:pos x="T4" y="T5"/>
                  </a:cxn>
                  <a:cxn ang="0">
                    <a:pos x="T6" y="T7"/>
                  </a:cxn>
                </a:cxnLst>
                <a:rect l="0" t="0" r="r" b="b"/>
                <a:pathLst>
                  <a:path w="5" h="54">
                    <a:moveTo>
                      <a:pt x="4" y="54"/>
                    </a:moveTo>
                    <a:cubicBezTo>
                      <a:pt x="3" y="36"/>
                      <a:pt x="4" y="13"/>
                      <a:pt x="5" y="0"/>
                    </a:cubicBezTo>
                    <a:cubicBezTo>
                      <a:pt x="1" y="14"/>
                      <a:pt x="0" y="37"/>
                      <a:pt x="1" y="54"/>
                    </a:cubicBezTo>
                    <a:cubicBezTo>
                      <a:pt x="2" y="54"/>
                      <a:pt x="3" y="54"/>
                      <a:pt x="4" y="54"/>
                    </a:cubicBezTo>
                    <a:close/>
                  </a:path>
                </a:pathLst>
              </a:custGeom>
              <a:solidFill>
                <a:srgbClr val="3C66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3" name="Oval 141"/>
              <p:cNvSpPr>
                <a:spLocks noChangeArrowheads="1"/>
              </p:cNvSpPr>
              <p:nvPr/>
            </p:nvSpPr>
            <p:spPr bwMode="auto">
              <a:xfrm>
                <a:off x="5775326" y="1216026"/>
                <a:ext cx="377825" cy="374650"/>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4" name="Freeform 142"/>
              <p:cNvSpPr>
                <a:spLocks/>
              </p:cNvSpPr>
              <p:nvPr/>
            </p:nvSpPr>
            <p:spPr bwMode="auto">
              <a:xfrm>
                <a:off x="5867401" y="1497013"/>
                <a:ext cx="193675" cy="93663"/>
              </a:xfrm>
              <a:custGeom>
                <a:avLst/>
                <a:gdLst>
                  <a:gd name="T0" fmla="*/ 20 w 143"/>
                  <a:gd name="T1" fmla="*/ 19 h 69"/>
                  <a:gd name="T2" fmla="*/ 0 w 143"/>
                  <a:gd name="T3" fmla="*/ 49 h 69"/>
                  <a:gd name="T4" fmla="*/ 71 w 143"/>
                  <a:gd name="T5" fmla="*/ 69 h 69"/>
                  <a:gd name="T6" fmla="*/ 143 w 143"/>
                  <a:gd name="T7" fmla="*/ 49 h 69"/>
                  <a:gd name="T8" fmla="*/ 123 w 143"/>
                  <a:gd name="T9" fmla="*/ 19 h 69"/>
                  <a:gd name="T10" fmla="*/ 71 w 143"/>
                  <a:gd name="T11" fmla="*/ 1 h 69"/>
                  <a:gd name="T12" fmla="*/ 20 w 143"/>
                  <a:gd name="T13" fmla="*/ 19 h 69"/>
                </a:gdLst>
                <a:ahLst/>
                <a:cxnLst>
                  <a:cxn ang="0">
                    <a:pos x="T0" y="T1"/>
                  </a:cxn>
                  <a:cxn ang="0">
                    <a:pos x="T2" y="T3"/>
                  </a:cxn>
                  <a:cxn ang="0">
                    <a:pos x="T4" y="T5"/>
                  </a:cxn>
                  <a:cxn ang="0">
                    <a:pos x="T6" y="T7"/>
                  </a:cxn>
                  <a:cxn ang="0">
                    <a:pos x="T8" y="T9"/>
                  </a:cxn>
                  <a:cxn ang="0">
                    <a:pos x="T10" y="T11"/>
                  </a:cxn>
                  <a:cxn ang="0">
                    <a:pos x="T12" y="T13"/>
                  </a:cxn>
                </a:cxnLst>
                <a:rect l="0" t="0" r="r" b="b"/>
                <a:pathLst>
                  <a:path w="143" h="69">
                    <a:moveTo>
                      <a:pt x="20" y="19"/>
                    </a:moveTo>
                    <a:cubicBezTo>
                      <a:pt x="10" y="25"/>
                      <a:pt x="5" y="36"/>
                      <a:pt x="0" y="49"/>
                    </a:cubicBezTo>
                    <a:cubicBezTo>
                      <a:pt x="21" y="62"/>
                      <a:pt x="45" y="69"/>
                      <a:pt x="71" y="69"/>
                    </a:cubicBezTo>
                    <a:cubicBezTo>
                      <a:pt x="98" y="69"/>
                      <a:pt x="122" y="62"/>
                      <a:pt x="143" y="49"/>
                    </a:cubicBezTo>
                    <a:cubicBezTo>
                      <a:pt x="138" y="36"/>
                      <a:pt x="133" y="25"/>
                      <a:pt x="123" y="19"/>
                    </a:cubicBezTo>
                    <a:cubicBezTo>
                      <a:pt x="100" y="4"/>
                      <a:pt x="85" y="1"/>
                      <a:pt x="71" y="1"/>
                    </a:cubicBezTo>
                    <a:cubicBezTo>
                      <a:pt x="57" y="0"/>
                      <a:pt x="43" y="4"/>
                      <a:pt x="20"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5" name="Freeform 143"/>
              <p:cNvSpPr>
                <a:spLocks/>
              </p:cNvSpPr>
              <p:nvPr/>
            </p:nvSpPr>
            <p:spPr bwMode="auto">
              <a:xfrm>
                <a:off x="5937251" y="1420813"/>
                <a:ext cx="53975" cy="106363"/>
              </a:xfrm>
              <a:custGeom>
                <a:avLst/>
                <a:gdLst>
                  <a:gd name="T0" fmla="*/ 0 w 39"/>
                  <a:gd name="T1" fmla="*/ 0 h 78"/>
                  <a:gd name="T2" fmla="*/ 39 w 39"/>
                  <a:gd name="T3" fmla="*/ 0 h 78"/>
                  <a:gd name="T4" fmla="*/ 39 w 39"/>
                  <a:gd name="T5" fmla="*/ 56 h 78"/>
                  <a:gd name="T6" fmla="*/ 0 w 39"/>
                  <a:gd name="T7" fmla="*/ 56 h 78"/>
                  <a:gd name="T8" fmla="*/ 0 w 39"/>
                  <a:gd name="T9" fmla="*/ 0 h 78"/>
                </a:gdLst>
                <a:ahLst/>
                <a:cxnLst>
                  <a:cxn ang="0">
                    <a:pos x="T0" y="T1"/>
                  </a:cxn>
                  <a:cxn ang="0">
                    <a:pos x="T2" y="T3"/>
                  </a:cxn>
                  <a:cxn ang="0">
                    <a:pos x="T4" y="T5"/>
                  </a:cxn>
                  <a:cxn ang="0">
                    <a:pos x="T6" y="T7"/>
                  </a:cxn>
                  <a:cxn ang="0">
                    <a:pos x="T8" y="T9"/>
                  </a:cxn>
                </a:cxnLst>
                <a:rect l="0" t="0" r="r" b="b"/>
                <a:pathLst>
                  <a:path w="39" h="78">
                    <a:moveTo>
                      <a:pt x="0" y="0"/>
                    </a:moveTo>
                    <a:cubicBezTo>
                      <a:pt x="39" y="0"/>
                      <a:pt x="39" y="0"/>
                      <a:pt x="39" y="0"/>
                    </a:cubicBezTo>
                    <a:cubicBezTo>
                      <a:pt x="39" y="56"/>
                      <a:pt x="39" y="56"/>
                      <a:pt x="39" y="56"/>
                    </a:cubicBezTo>
                    <a:cubicBezTo>
                      <a:pt x="39" y="76"/>
                      <a:pt x="0" y="78"/>
                      <a:pt x="0" y="56"/>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6" name="Freeform 144"/>
              <p:cNvSpPr>
                <a:spLocks/>
              </p:cNvSpPr>
              <p:nvPr/>
            </p:nvSpPr>
            <p:spPr bwMode="auto">
              <a:xfrm>
                <a:off x="5937251" y="1465263"/>
                <a:ext cx="53975" cy="36513"/>
              </a:xfrm>
              <a:custGeom>
                <a:avLst/>
                <a:gdLst>
                  <a:gd name="T0" fmla="*/ 34 w 34"/>
                  <a:gd name="T1" fmla="*/ 6 h 23"/>
                  <a:gd name="T2" fmla="*/ 34 w 34"/>
                  <a:gd name="T3" fmla="*/ 0 h 23"/>
                  <a:gd name="T4" fmla="*/ 0 w 34"/>
                  <a:gd name="T5" fmla="*/ 0 h 23"/>
                  <a:gd name="T6" fmla="*/ 0 w 34"/>
                  <a:gd name="T7" fmla="*/ 23 h 23"/>
                  <a:gd name="T8" fmla="*/ 34 w 34"/>
                  <a:gd name="T9" fmla="*/ 6 h 23"/>
                </a:gdLst>
                <a:ahLst/>
                <a:cxnLst>
                  <a:cxn ang="0">
                    <a:pos x="T0" y="T1"/>
                  </a:cxn>
                  <a:cxn ang="0">
                    <a:pos x="T2" y="T3"/>
                  </a:cxn>
                  <a:cxn ang="0">
                    <a:pos x="T4" y="T5"/>
                  </a:cxn>
                  <a:cxn ang="0">
                    <a:pos x="T6" y="T7"/>
                  </a:cxn>
                  <a:cxn ang="0">
                    <a:pos x="T8" y="T9"/>
                  </a:cxn>
                </a:cxnLst>
                <a:rect l="0" t="0" r="r" b="b"/>
                <a:pathLst>
                  <a:path w="34" h="23">
                    <a:moveTo>
                      <a:pt x="34" y="6"/>
                    </a:moveTo>
                    <a:lnTo>
                      <a:pt x="34" y="0"/>
                    </a:lnTo>
                    <a:lnTo>
                      <a:pt x="0" y="0"/>
                    </a:lnTo>
                    <a:lnTo>
                      <a:pt x="0" y="23"/>
                    </a:lnTo>
                    <a:lnTo>
                      <a:pt x="34" y="6"/>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7" name="Freeform 145"/>
              <p:cNvSpPr>
                <a:spLocks/>
              </p:cNvSpPr>
              <p:nvPr/>
            </p:nvSpPr>
            <p:spPr bwMode="auto">
              <a:xfrm>
                <a:off x="5851526" y="1330326"/>
                <a:ext cx="225425" cy="147638"/>
              </a:xfrm>
              <a:custGeom>
                <a:avLst/>
                <a:gdLst>
                  <a:gd name="T0" fmla="*/ 82 w 165"/>
                  <a:gd name="T1" fmla="*/ 0 h 109"/>
                  <a:gd name="T2" fmla="*/ 82 w 165"/>
                  <a:gd name="T3" fmla="*/ 109 h 109"/>
                  <a:gd name="T4" fmla="*/ 82 w 165"/>
                  <a:gd name="T5" fmla="*/ 0 h 109"/>
                </a:gdLst>
                <a:ahLst/>
                <a:cxnLst>
                  <a:cxn ang="0">
                    <a:pos x="T0" y="T1"/>
                  </a:cxn>
                  <a:cxn ang="0">
                    <a:pos x="T2" y="T3"/>
                  </a:cxn>
                  <a:cxn ang="0">
                    <a:pos x="T4" y="T5"/>
                  </a:cxn>
                </a:cxnLst>
                <a:rect l="0" t="0" r="r" b="b"/>
                <a:pathLst>
                  <a:path w="165" h="109">
                    <a:moveTo>
                      <a:pt x="82" y="0"/>
                    </a:moveTo>
                    <a:cubicBezTo>
                      <a:pt x="165" y="0"/>
                      <a:pt x="132" y="109"/>
                      <a:pt x="82" y="109"/>
                    </a:cubicBezTo>
                    <a:cubicBezTo>
                      <a:pt x="33" y="109"/>
                      <a:pt x="0" y="0"/>
                      <a:pt x="82"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8" name="Freeform 146"/>
              <p:cNvSpPr>
                <a:spLocks/>
              </p:cNvSpPr>
              <p:nvPr/>
            </p:nvSpPr>
            <p:spPr bwMode="auto">
              <a:xfrm>
                <a:off x="5883276" y="1301751"/>
                <a:ext cx="161925" cy="122238"/>
              </a:xfrm>
              <a:custGeom>
                <a:avLst/>
                <a:gdLst>
                  <a:gd name="T0" fmla="*/ 83 w 119"/>
                  <a:gd name="T1" fmla="*/ 27 h 89"/>
                  <a:gd name="T2" fmla="*/ 105 w 119"/>
                  <a:gd name="T3" fmla="*/ 65 h 89"/>
                  <a:gd name="T4" fmla="*/ 113 w 119"/>
                  <a:gd name="T5" fmla="*/ 68 h 89"/>
                  <a:gd name="T6" fmla="*/ 61 w 119"/>
                  <a:gd name="T7" fmla="*/ 0 h 89"/>
                  <a:gd name="T8" fmla="*/ 6 w 119"/>
                  <a:gd name="T9" fmla="*/ 65 h 89"/>
                  <a:gd name="T10" fmla="*/ 16 w 119"/>
                  <a:gd name="T11" fmla="*/ 65 h 89"/>
                  <a:gd name="T12" fmla="*/ 35 w 119"/>
                  <a:gd name="T13" fmla="*/ 28 h 89"/>
                  <a:gd name="T14" fmla="*/ 60 w 119"/>
                  <a:gd name="T15" fmla="*/ 30 h 89"/>
                  <a:gd name="T16" fmla="*/ 83 w 119"/>
                  <a:gd name="T17" fmla="*/ 27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89">
                    <a:moveTo>
                      <a:pt x="83" y="27"/>
                    </a:moveTo>
                    <a:cubicBezTo>
                      <a:pt x="98" y="31"/>
                      <a:pt x="101" y="54"/>
                      <a:pt x="105" y="65"/>
                    </a:cubicBezTo>
                    <a:cubicBezTo>
                      <a:pt x="109" y="82"/>
                      <a:pt x="107" y="80"/>
                      <a:pt x="113" y="68"/>
                    </a:cubicBezTo>
                    <a:cubicBezTo>
                      <a:pt x="119" y="55"/>
                      <a:pt x="104" y="0"/>
                      <a:pt x="61" y="0"/>
                    </a:cubicBezTo>
                    <a:cubicBezTo>
                      <a:pt x="18" y="0"/>
                      <a:pt x="0" y="42"/>
                      <a:pt x="6" y="65"/>
                    </a:cubicBezTo>
                    <a:cubicBezTo>
                      <a:pt x="12" y="89"/>
                      <a:pt x="12" y="83"/>
                      <a:pt x="16" y="65"/>
                    </a:cubicBezTo>
                    <a:cubicBezTo>
                      <a:pt x="20" y="48"/>
                      <a:pt x="26" y="31"/>
                      <a:pt x="35" y="28"/>
                    </a:cubicBezTo>
                    <a:cubicBezTo>
                      <a:pt x="42" y="25"/>
                      <a:pt x="52" y="30"/>
                      <a:pt x="60" y="30"/>
                    </a:cubicBezTo>
                    <a:cubicBezTo>
                      <a:pt x="68" y="29"/>
                      <a:pt x="75" y="25"/>
                      <a:pt x="83" y="27"/>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9" name="Freeform 147"/>
              <p:cNvSpPr>
                <a:spLocks/>
              </p:cNvSpPr>
              <p:nvPr/>
            </p:nvSpPr>
            <p:spPr bwMode="auto">
              <a:xfrm>
                <a:off x="6022976" y="1379538"/>
                <a:ext cx="19050" cy="36513"/>
              </a:xfrm>
              <a:custGeom>
                <a:avLst/>
                <a:gdLst>
                  <a:gd name="T0" fmla="*/ 10 w 14"/>
                  <a:gd name="T1" fmla="*/ 0 h 26"/>
                  <a:gd name="T2" fmla="*/ 12 w 14"/>
                  <a:gd name="T3" fmla="*/ 14 h 26"/>
                  <a:gd name="T4" fmla="*/ 4 w 14"/>
                  <a:gd name="T5" fmla="*/ 26 h 26"/>
                  <a:gd name="T6" fmla="*/ 1 w 14"/>
                  <a:gd name="T7" fmla="*/ 12 h 26"/>
                  <a:gd name="T8" fmla="*/ 10 w 14"/>
                  <a:gd name="T9" fmla="*/ 0 h 26"/>
                </a:gdLst>
                <a:ahLst/>
                <a:cxnLst>
                  <a:cxn ang="0">
                    <a:pos x="T0" y="T1"/>
                  </a:cxn>
                  <a:cxn ang="0">
                    <a:pos x="T2" y="T3"/>
                  </a:cxn>
                  <a:cxn ang="0">
                    <a:pos x="T4" y="T5"/>
                  </a:cxn>
                  <a:cxn ang="0">
                    <a:pos x="T6" y="T7"/>
                  </a:cxn>
                  <a:cxn ang="0">
                    <a:pos x="T8" y="T9"/>
                  </a:cxn>
                </a:cxnLst>
                <a:rect l="0" t="0" r="r" b="b"/>
                <a:pathLst>
                  <a:path w="14" h="26">
                    <a:moveTo>
                      <a:pt x="10" y="0"/>
                    </a:moveTo>
                    <a:cubicBezTo>
                      <a:pt x="13" y="1"/>
                      <a:pt x="14" y="7"/>
                      <a:pt x="12" y="14"/>
                    </a:cubicBezTo>
                    <a:cubicBezTo>
                      <a:pt x="11" y="21"/>
                      <a:pt x="7" y="26"/>
                      <a:pt x="4" y="26"/>
                    </a:cubicBezTo>
                    <a:cubicBezTo>
                      <a:pt x="1" y="25"/>
                      <a:pt x="0" y="19"/>
                      <a:pt x="1" y="12"/>
                    </a:cubicBezTo>
                    <a:cubicBezTo>
                      <a:pt x="3" y="5"/>
                      <a:pt x="7" y="0"/>
                      <a:pt x="10"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0" name="Freeform 148"/>
              <p:cNvSpPr>
                <a:spLocks/>
              </p:cNvSpPr>
              <p:nvPr/>
            </p:nvSpPr>
            <p:spPr bwMode="auto">
              <a:xfrm>
                <a:off x="5886451" y="1379538"/>
                <a:ext cx="19050" cy="36513"/>
              </a:xfrm>
              <a:custGeom>
                <a:avLst/>
                <a:gdLst>
                  <a:gd name="T0" fmla="*/ 4 w 14"/>
                  <a:gd name="T1" fmla="*/ 0 h 26"/>
                  <a:gd name="T2" fmla="*/ 2 w 14"/>
                  <a:gd name="T3" fmla="*/ 14 h 26"/>
                  <a:gd name="T4" fmla="*/ 10 w 14"/>
                  <a:gd name="T5" fmla="*/ 26 h 26"/>
                  <a:gd name="T6" fmla="*/ 13 w 14"/>
                  <a:gd name="T7" fmla="*/ 12 h 26"/>
                  <a:gd name="T8" fmla="*/ 4 w 14"/>
                  <a:gd name="T9" fmla="*/ 0 h 26"/>
                </a:gdLst>
                <a:ahLst/>
                <a:cxnLst>
                  <a:cxn ang="0">
                    <a:pos x="T0" y="T1"/>
                  </a:cxn>
                  <a:cxn ang="0">
                    <a:pos x="T2" y="T3"/>
                  </a:cxn>
                  <a:cxn ang="0">
                    <a:pos x="T4" y="T5"/>
                  </a:cxn>
                  <a:cxn ang="0">
                    <a:pos x="T6" y="T7"/>
                  </a:cxn>
                  <a:cxn ang="0">
                    <a:pos x="T8" y="T9"/>
                  </a:cxn>
                </a:cxnLst>
                <a:rect l="0" t="0" r="r" b="b"/>
                <a:pathLst>
                  <a:path w="14" h="26">
                    <a:moveTo>
                      <a:pt x="4" y="0"/>
                    </a:moveTo>
                    <a:cubicBezTo>
                      <a:pt x="1" y="1"/>
                      <a:pt x="0" y="7"/>
                      <a:pt x="2" y="14"/>
                    </a:cubicBezTo>
                    <a:cubicBezTo>
                      <a:pt x="3" y="21"/>
                      <a:pt x="7" y="26"/>
                      <a:pt x="10" y="26"/>
                    </a:cubicBezTo>
                    <a:cubicBezTo>
                      <a:pt x="13" y="25"/>
                      <a:pt x="14" y="19"/>
                      <a:pt x="13" y="12"/>
                    </a:cubicBezTo>
                    <a:cubicBezTo>
                      <a:pt x="11" y="5"/>
                      <a:pt x="7" y="0"/>
                      <a:pt x="4"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1" name="Freeform 149"/>
              <p:cNvSpPr>
                <a:spLocks/>
              </p:cNvSpPr>
              <p:nvPr/>
            </p:nvSpPr>
            <p:spPr bwMode="auto">
              <a:xfrm>
                <a:off x="5938838" y="1500188"/>
                <a:ext cx="49213" cy="90488"/>
              </a:xfrm>
              <a:custGeom>
                <a:avLst/>
                <a:gdLst>
                  <a:gd name="T0" fmla="*/ 14 w 36"/>
                  <a:gd name="T1" fmla="*/ 33 h 67"/>
                  <a:gd name="T2" fmla="*/ 12 w 36"/>
                  <a:gd name="T3" fmla="*/ 67 h 67"/>
                  <a:gd name="T4" fmla="*/ 18 w 36"/>
                  <a:gd name="T5" fmla="*/ 67 h 67"/>
                  <a:gd name="T6" fmla="*/ 25 w 36"/>
                  <a:gd name="T7" fmla="*/ 67 h 67"/>
                  <a:gd name="T8" fmla="*/ 23 w 36"/>
                  <a:gd name="T9" fmla="*/ 33 h 67"/>
                  <a:gd name="T10" fmla="*/ 36 w 36"/>
                  <a:gd name="T11" fmla="*/ 0 h 67"/>
                  <a:gd name="T12" fmla="*/ 0 w 36"/>
                  <a:gd name="T13" fmla="*/ 0 h 67"/>
                  <a:gd name="T14" fmla="*/ 14 w 36"/>
                  <a:gd name="T15" fmla="*/ 33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67">
                    <a:moveTo>
                      <a:pt x="14" y="33"/>
                    </a:moveTo>
                    <a:cubicBezTo>
                      <a:pt x="12" y="67"/>
                      <a:pt x="12" y="67"/>
                      <a:pt x="12" y="67"/>
                    </a:cubicBezTo>
                    <a:cubicBezTo>
                      <a:pt x="14" y="67"/>
                      <a:pt x="16" y="67"/>
                      <a:pt x="18" y="67"/>
                    </a:cubicBezTo>
                    <a:cubicBezTo>
                      <a:pt x="21" y="67"/>
                      <a:pt x="23" y="67"/>
                      <a:pt x="25" y="67"/>
                    </a:cubicBezTo>
                    <a:cubicBezTo>
                      <a:pt x="23" y="33"/>
                      <a:pt x="23" y="33"/>
                      <a:pt x="23" y="33"/>
                    </a:cubicBezTo>
                    <a:cubicBezTo>
                      <a:pt x="36" y="0"/>
                      <a:pt x="36" y="0"/>
                      <a:pt x="36" y="0"/>
                    </a:cubicBezTo>
                    <a:cubicBezTo>
                      <a:pt x="24" y="0"/>
                      <a:pt x="13" y="0"/>
                      <a:pt x="0" y="0"/>
                    </a:cubicBezTo>
                    <a:lnTo>
                      <a:pt x="14" y="33"/>
                    </a:ln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2" name="Freeform 150"/>
              <p:cNvSpPr>
                <a:spLocks/>
              </p:cNvSpPr>
              <p:nvPr/>
            </p:nvSpPr>
            <p:spPr bwMode="auto">
              <a:xfrm>
                <a:off x="5916613" y="1482726"/>
                <a:ext cx="47625" cy="57150"/>
              </a:xfrm>
              <a:custGeom>
                <a:avLst/>
                <a:gdLst>
                  <a:gd name="T0" fmla="*/ 14 w 30"/>
                  <a:gd name="T1" fmla="*/ 0 h 36"/>
                  <a:gd name="T2" fmla="*/ 0 w 30"/>
                  <a:gd name="T3" fmla="*/ 17 h 36"/>
                  <a:gd name="T4" fmla="*/ 8 w 30"/>
                  <a:gd name="T5" fmla="*/ 36 h 36"/>
                  <a:gd name="T6" fmla="*/ 30 w 30"/>
                  <a:gd name="T7" fmla="*/ 11 h 36"/>
                  <a:gd name="T8" fmla="*/ 14 w 30"/>
                  <a:gd name="T9" fmla="*/ 0 h 36"/>
                </a:gdLst>
                <a:ahLst/>
                <a:cxnLst>
                  <a:cxn ang="0">
                    <a:pos x="T0" y="T1"/>
                  </a:cxn>
                  <a:cxn ang="0">
                    <a:pos x="T2" y="T3"/>
                  </a:cxn>
                  <a:cxn ang="0">
                    <a:pos x="T4" y="T5"/>
                  </a:cxn>
                  <a:cxn ang="0">
                    <a:pos x="T6" y="T7"/>
                  </a:cxn>
                  <a:cxn ang="0">
                    <a:pos x="T8" y="T9"/>
                  </a:cxn>
                </a:cxnLst>
                <a:rect l="0" t="0" r="r" b="b"/>
                <a:pathLst>
                  <a:path w="30" h="36">
                    <a:moveTo>
                      <a:pt x="14" y="0"/>
                    </a:moveTo>
                    <a:lnTo>
                      <a:pt x="0" y="17"/>
                    </a:lnTo>
                    <a:lnTo>
                      <a:pt x="8" y="36"/>
                    </a:lnTo>
                    <a:lnTo>
                      <a:pt x="30" y="11"/>
                    </a:lnTo>
                    <a:lnTo>
                      <a:pt x="14" y="0"/>
                    </a:lnTo>
                    <a:close/>
                  </a:path>
                </a:pathLst>
              </a:custGeom>
              <a:solidFill>
                <a:srgbClr val="BCC2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3" name="Freeform 151"/>
              <p:cNvSpPr>
                <a:spLocks/>
              </p:cNvSpPr>
              <p:nvPr/>
            </p:nvSpPr>
            <p:spPr bwMode="auto">
              <a:xfrm>
                <a:off x="5916613" y="1482726"/>
                <a:ext cx="47625" cy="50800"/>
              </a:xfrm>
              <a:custGeom>
                <a:avLst/>
                <a:gdLst>
                  <a:gd name="T0" fmla="*/ 14 w 30"/>
                  <a:gd name="T1" fmla="*/ 0 h 32"/>
                  <a:gd name="T2" fmla="*/ 0 w 30"/>
                  <a:gd name="T3" fmla="*/ 17 h 32"/>
                  <a:gd name="T4" fmla="*/ 9 w 30"/>
                  <a:gd name="T5" fmla="*/ 32 h 32"/>
                  <a:gd name="T6" fmla="*/ 30 w 30"/>
                  <a:gd name="T7" fmla="*/ 11 h 32"/>
                  <a:gd name="T8" fmla="*/ 14 w 30"/>
                  <a:gd name="T9" fmla="*/ 0 h 32"/>
                </a:gdLst>
                <a:ahLst/>
                <a:cxnLst>
                  <a:cxn ang="0">
                    <a:pos x="T0" y="T1"/>
                  </a:cxn>
                  <a:cxn ang="0">
                    <a:pos x="T2" y="T3"/>
                  </a:cxn>
                  <a:cxn ang="0">
                    <a:pos x="T4" y="T5"/>
                  </a:cxn>
                  <a:cxn ang="0">
                    <a:pos x="T6" y="T7"/>
                  </a:cxn>
                  <a:cxn ang="0">
                    <a:pos x="T8" y="T9"/>
                  </a:cxn>
                </a:cxnLst>
                <a:rect l="0" t="0" r="r" b="b"/>
                <a:pathLst>
                  <a:path w="30" h="32">
                    <a:moveTo>
                      <a:pt x="14" y="0"/>
                    </a:moveTo>
                    <a:lnTo>
                      <a:pt x="0" y="17"/>
                    </a:lnTo>
                    <a:lnTo>
                      <a:pt x="9" y="32"/>
                    </a:lnTo>
                    <a:lnTo>
                      <a:pt x="30" y="11"/>
                    </a:lnTo>
                    <a:lnTo>
                      <a:pt x="1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4" name="Freeform 152"/>
              <p:cNvSpPr>
                <a:spLocks/>
              </p:cNvSpPr>
              <p:nvPr/>
            </p:nvSpPr>
            <p:spPr bwMode="auto">
              <a:xfrm>
                <a:off x="5965826" y="1482726"/>
                <a:ext cx="46038" cy="57150"/>
              </a:xfrm>
              <a:custGeom>
                <a:avLst/>
                <a:gdLst>
                  <a:gd name="T0" fmla="*/ 16 w 29"/>
                  <a:gd name="T1" fmla="*/ 0 h 36"/>
                  <a:gd name="T2" fmla="*/ 29 w 29"/>
                  <a:gd name="T3" fmla="*/ 17 h 36"/>
                  <a:gd name="T4" fmla="*/ 22 w 29"/>
                  <a:gd name="T5" fmla="*/ 36 h 36"/>
                  <a:gd name="T6" fmla="*/ 0 w 29"/>
                  <a:gd name="T7" fmla="*/ 11 h 36"/>
                  <a:gd name="T8" fmla="*/ 16 w 29"/>
                  <a:gd name="T9" fmla="*/ 0 h 36"/>
                </a:gdLst>
                <a:ahLst/>
                <a:cxnLst>
                  <a:cxn ang="0">
                    <a:pos x="T0" y="T1"/>
                  </a:cxn>
                  <a:cxn ang="0">
                    <a:pos x="T2" y="T3"/>
                  </a:cxn>
                  <a:cxn ang="0">
                    <a:pos x="T4" y="T5"/>
                  </a:cxn>
                  <a:cxn ang="0">
                    <a:pos x="T6" y="T7"/>
                  </a:cxn>
                  <a:cxn ang="0">
                    <a:pos x="T8" y="T9"/>
                  </a:cxn>
                </a:cxnLst>
                <a:rect l="0" t="0" r="r" b="b"/>
                <a:pathLst>
                  <a:path w="29" h="36">
                    <a:moveTo>
                      <a:pt x="16" y="0"/>
                    </a:moveTo>
                    <a:lnTo>
                      <a:pt x="29" y="17"/>
                    </a:lnTo>
                    <a:lnTo>
                      <a:pt x="22" y="36"/>
                    </a:lnTo>
                    <a:lnTo>
                      <a:pt x="0" y="11"/>
                    </a:lnTo>
                    <a:lnTo>
                      <a:pt x="16" y="0"/>
                    </a:lnTo>
                    <a:close/>
                  </a:path>
                </a:pathLst>
              </a:custGeom>
              <a:solidFill>
                <a:srgbClr val="E1E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5" name="Freeform 153"/>
              <p:cNvSpPr>
                <a:spLocks/>
              </p:cNvSpPr>
              <p:nvPr/>
            </p:nvSpPr>
            <p:spPr bwMode="auto">
              <a:xfrm>
                <a:off x="5965826" y="1482726"/>
                <a:ext cx="46038" cy="50800"/>
              </a:xfrm>
              <a:custGeom>
                <a:avLst/>
                <a:gdLst>
                  <a:gd name="T0" fmla="*/ 16 w 29"/>
                  <a:gd name="T1" fmla="*/ 0 h 32"/>
                  <a:gd name="T2" fmla="*/ 29 w 29"/>
                  <a:gd name="T3" fmla="*/ 17 h 32"/>
                  <a:gd name="T4" fmla="*/ 21 w 29"/>
                  <a:gd name="T5" fmla="*/ 32 h 32"/>
                  <a:gd name="T6" fmla="*/ 0 w 29"/>
                  <a:gd name="T7" fmla="*/ 11 h 32"/>
                  <a:gd name="T8" fmla="*/ 16 w 29"/>
                  <a:gd name="T9" fmla="*/ 0 h 32"/>
                </a:gdLst>
                <a:ahLst/>
                <a:cxnLst>
                  <a:cxn ang="0">
                    <a:pos x="T0" y="T1"/>
                  </a:cxn>
                  <a:cxn ang="0">
                    <a:pos x="T2" y="T3"/>
                  </a:cxn>
                  <a:cxn ang="0">
                    <a:pos x="T4" y="T5"/>
                  </a:cxn>
                  <a:cxn ang="0">
                    <a:pos x="T6" y="T7"/>
                  </a:cxn>
                  <a:cxn ang="0">
                    <a:pos x="T8" y="T9"/>
                  </a:cxn>
                </a:cxnLst>
                <a:rect l="0" t="0" r="r" b="b"/>
                <a:pathLst>
                  <a:path w="29" h="32">
                    <a:moveTo>
                      <a:pt x="16" y="0"/>
                    </a:moveTo>
                    <a:lnTo>
                      <a:pt x="29" y="17"/>
                    </a:lnTo>
                    <a:lnTo>
                      <a:pt x="21" y="32"/>
                    </a:lnTo>
                    <a:lnTo>
                      <a:pt x="0" y="11"/>
                    </a:lnTo>
                    <a:lnTo>
                      <a:pt x="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6" name="Oval 154"/>
              <p:cNvSpPr>
                <a:spLocks noChangeArrowheads="1"/>
              </p:cNvSpPr>
              <p:nvPr/>
            </p:nvSpPr>
            <p:spPr bwMode="auto">
              <a:xfrm>
                <a:off x="6337301" y="827088"/>
                <a:ext cx="522288" cy="52228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7" name="Freeform 155"/>
              <p:cNvSpPr>
                <a:spLocks/>
              </p:cNvSpPr>
              <p:nvPr/>
            </p:nvSpPr>
            <p:spPr bwMode="auto">
              <a:xfrm>
                <a:off x="6446838" y="971551"/>
                <a:ext cx="211138" cy="320675"/>
              </a:xfrm>
              <a:custGeom>
                <a:avLst/>
                <a:gdLst>
                  <a:gd name="T0" fmla="*/ 35 w 156"/>
                  <a:gd name="T1" fmla="*/ 78 h 235"/>
                  <a:gd name="T2" fmla="*/ 16 w 156"/>
                  <a:gd name="T3" fmla="*/ 131 h 235"/>
                  <a:gd name="T4" fmla="*/ 87 w 156"/>
                  <a:gd name="T5" fmla="*/ 195 h 235"/>
                  <a:gd name="T6" fmla="*/ 35 w 156"/>
                  <a:gd name="T7" fmla="*/ 78 h 235"/>
                </a:gdLst>
                <a:ahLst/>
                <a:cxnLst>
                  <a:cxn ang="0">
                    <a:pos x="T0" y="T1"/>
                  </a:cxn>
                  <a:cxn ang="0">
                    <a:pos x="T2" y="T3"/>
                  </a:cxn>
                  <a:cxn ang="0">
                    <a:pos x="T4" y="T5"/>
                  </a:cxn>
                  <a:cxn ang="0">
                    <a:pos x="T6" y="T7"/>
                  </a:cxn>
                </a:cxnLst>
                <a:rect l="0" t="0" r="r" b="b"/>
                <a:pathLst>
                  <a:path w="156" h="235">
                    <a:moveTo>
                      <a:pt x="35" y="78"/>
                    </a:moveTo>
                    <a:cubicBezTo>
                      <a:pt x="41" y="116"/>
                      <a:pt x="24" y="161"/>
                      <a:pt x="16" y="131"/>
                    </a:cubicBezTo>
                    <a:cubicBezTo>
                      <a:pt x="0" y="152"/>
                      <a:pt x="19" y="235"/>
                      <a:pt x="87" y="195"/>
                    </a:cubicBezTo>
                    <a:cubicBezTo>
                      <a:pt x="156" y="154"/>
                      <a:pt x="100" y="0"/>
                      <a:pt x="35" y="78"/>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8" name="Freeform 156"/>
              <p:cNvSpPr>
                <a:spLocks/>
              </p:cNvSpPr>
              <p:nvPr/>
            </p:nvSpPr>
            <p:spPr bwMode="auto">
              <a:xfrm>
                <a:off x="6538913" y="971551"/>
                <a:ext cx="212725" cy="320675"/>
              </a:xfrm>
              <a:custGeom>
                <a:avLst/>
                <a:gdLst>
                  <a:gd name="T0" fmla="*/ 121 w 156"/>
                  <a:gd name="T1" fmla="*/ 78 h 235"/>
                  <a:gd name="T2" fmla="*/ 140 w 156"/>
                  <a:gd name="T3" fmla="*/ 131 h 235"/>
                  <a:gd name="T4" fmla="*/ 69 w 156"/>
                  <a:gd name="T5" fmla="*/ 195 h 235"/>
                  <a:gd name="T6" fmla="*/ 121 w 156"/>
                  <a:gd name="T7" fmla="*/ 78 h 235"/>
                </a:gdLst>
                <a:ahLst/>
                <a:cxnLst>
                  <a:cxn ang="0">
                    <a:pos x="T0" y="T1"/>
                  </a:cxn>
                  <a:cxn ang="0">
                    <a:pos x="T2" y="T3"/>
                  </a:cxn>
                  <a:cxn ang="0">
                    <a:pos x="T4" y="T5"/>
                  </a:cxn>
                  <a:cxn ang="0">
                    <a:pos x="T6" y="T7"/>
                  </a:cxn>
                </a:cxnLst>
                <a:rect l="0" t="0" r="r" b="b"/>
                <a:pathLst>
                  <a:path w="156" h="235">
                    <a:moveTo>
                      <a:pt x="121" y="78"/>
                    </a:moveTo>
                    <a:cubicBezTo>
                      <a:pt x="114" y="123"/>
                      <a:pt x="132" y="161"/>
                      <a:pt x="140" y="131"/>
                    </a:cubicBezTo>
                    <a:cubicBezTo>
                      <a:pt x="156" y="152"/>
                      <a:pt x="137" y="235"/>
                      <a:pt x="69" y="195"/>
                    </a:cubicBezTo>
                    <a:cubicBezTo>
                      <a:pt x="0" y="154"/>
                      <a:pt x="56" y="0"/>
                      <a:pt x="121" y="78"/>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9" name="Freeform 157"/>
              <p:cNvSpPr>
                <a:spLocks/>
              </p:cNvSpPr>
              <p:nvPr/>
            </p:nvSpPr>
            <p:spPr bwMode="auto">
              <a:xfrm>
                <a:off x="6462713" y="1219201"/>
                <a:ext cx="271463" cy="130175"/>
              </a:xfrm>
              <a:custGeom>
                <a:avLst/>
                <a:gdLst>
                  <a:gd name="T0" fmla="*/ 28 w 200"/>
                  <a:gd name="T1" fmla="*/ 26 h 96"/>
                  <a:gd name="T2" fmla="*/ 0 w 200"/>
                  <a:gd name="T3" fmla="*/ 68 h 96"/>
                  <a:gd name="T4" fmla="*/ 100 w 200"/>
                  <a:gd name="T5" fmla="*/ 96 h 96"/>
                  <a:gd name="T6" fmla="*/ 200 w 200"/>
                  <a:gd name="T7" fmla="*/ 68 h 96"/>
                  <a:gd name="T8" fmla="*/ 172 w 200"/>
                  <a:gd name="T9" fmla="*/ 26 h 96"/>
                  <a:gd name="T10" fmla="*/ 100 w 200"/>
                  <a:gd name="T11" fmla="*/ 0 h 96"/>
                  <a:gd name="T12" fmla="*/ 28 w 200"/>
                  <a:gd name="T13" fmla="*/ 26 h 96"/>
                </a:gdLst>
                <a:ahLst/>
                <a:cxnLst>
                  <a:cxn ang="0">
                    <a:pos x="T0" y="T1"/>
                  </a:cxn>
                  <a:cxn ang="0">
                    <a:pos x="T2" y="T3"/>
                  </a:cxn>
                  <a:cxn ang="0">
                    <a:pos x="T4" y="T5"/>
                  </a:cxn>
                  <a:cxn ang="0">
                    <a:pos x="T6" y="T7"/>
                  </a:cxn>
                  <a:cxn ang="0">
                    <a:pos x="T8" y="T9"/>
                  </a:cxn>
                  <a:cxn ang="0">
                    <a:pos x="T10" y="T11"/>
                  </a:cxn>
                  <a:cxn ang="0">
                    <a:pos x="T12" y="T13"/>
                  </a:cxn>
                </a:cxnLst>
                <a:rect l="0" t="0" r="r" b="b"/>
                <a:pathLst>
                  <a:path w="200" h="96">
                    <a:moveTo>
                      <a:pt x="28" y="26"/>
                    </a:moveTo>
                    <a:cubicBezTo>
                      <a:pt x="15" y="34"/>
                      <a:pt x="7" y="49"/>
                      <a:pt x="0" y="68"/>
                    </a:cubicBezTo>
                    <a:cubicBezTo>
                      <a:pt x="29" y="86"/>
                      <a:pt x="63" y="96"/>
                      <a:pt x="100" y="96"/>
                    </a:cubicBezTo>
                    <a:cubicBezTo>
                      <a:pt x="136" y="96"/>
                      <a:pt x="171" y="86"/>
                      <a:pt x="200" y="68"/>
                    </a:cubicBezTo>
                    <a:cubicBezTo>
                      <a:pt x="193" y="49"/>
                      <a:pt x="185" y="34"/>
                      <a:pt x="172" y="26"/>
                    </a:cubicBezTo>
                    <a:cubicBezTo>
                      <a:pt x="139" y="5"/>
                      <a:pt x="119" y="1"/>
                      <a:pt x="100" y="0"/>
                    </a:cubicBezTo>
                    <a:cubicBezTo>
                      <a:pt x="80" y="0"/>
                      <a:pt x="61" y="5"/>
                      <a:pt x="28" y="26"/>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0" name="Freeform 158"/>
              <p:cNvSpPr>
                <a:spLocks/>
              </p:cNvSpPr>
              <p:nvPr/>
            </p:nvSpPr>
            <p:spPr bwMode="auto">
              <a:xfrm>
                <a:off x="6562726" y="1120776"/>
                <a:ext cx="73025" cy="147638"/>
              </a:xfrm>
              <a:custGeom>
                <a:avLst/>
                <a:gdLst>
                  <a:gd name="T0" fmla="*/ 0 w 54"/>
                  <a:gd name="T1" fmla="*/ 0 h 108"/>
                  <a:gd name="T2" fmla="*/ 54 w 54"/>
                  <a:gd name="T3" fmla="*/ 0 h 108"/>
                  <a:gd name="T4" fmla="*/ 54 w 54"/>
                  <a:gd name="T5" fmla="*/ 79 h 108"/>
                  <a:gd name="T6" fmla="*/ 0 w 54"/>
                  <a:gd name="T7" fmla="*/ 79 h 108"/>
                  <a:gd name="T8" fmla="*/ 0 w 54"/>
                  <a:gd name="T9" fmla="*/ 0 h 108"/>
                </a:gdLst>
                <a:ahLst/>
                <a:cxnLst>
                  <a:cxn ang="0">
                    <a:pos x="T0" y="T1"/>
                  </a:cxn>
                  <a:cxn ang="0">
                    <a:pos x="T2" y="T3"/>
                  </a:cxn>
                  <a:cxn ang="0">
                    <a:pos x="T4" y="T5"/>
                  </a:cxn>
                  <a:cxn ang="0">
                    <a:pos x="T6" y="T7"/>
                  </a:cxn>
                  <a:cxn ang="0">
                    <a:pos x="T8" y="T9"/>
                  </a:cxn>
                </a:cxnLst>
                <a:rect l="0" t="0" r="r" b="b"/>
                <a:pathLst>
                  <a:path w="54" h="108">
                    <a:moveTo>
                      <a:pt x="0" y="0"/>
                    </a:moveTo>
                    <a:cubicBezTo>
                      <a:pt x="54" y="0"/>
                      <a:pt x="54" y="0"/>
                      <a:pt x="54" y="0"/>
                    </a:cubicBezTo>
                    <a:cubicBezTo>
                      <a:pt x="54" y="79"/>
                      <a:pt x="54" y="79"/>
                      <a:pt x="54" y="79"/>
                    </a:cubicBezTo>
                    <a:cubicBezTo>
                      <a:pt x="54" y="105"/>
                      <a:pt x="0" y="108"/>
                      <a:pt x="0" y="7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1" name="Freeform 159"/>
              <p:cNvSpPr>
                <a:spLocks/>
              </p:cNvSpPr>
              <p:nvPr/>
            </p:nvSpPr>
            <p:spPr bwMode="auto">
              <a:xfrm>
                <a:off x="6562726" y="1174751"/>
                <a:ext cx="73025" cy="50800"/>
              </a:xfrm>
              <a:custGeom>
                <a:avLst/>
                <a:gdLst>
                  <a:gd name="T0" fmla="*/ 46 w 46"/>
                  <a:gd name="T1" fmla="*/ 8 h 32"/>
                  <a:gd name="T2" fmla="*/ 46 w 46"/>
                  <a:gd name="T3" fmla="*/ 0 h 32"/>
                  <a:gd name="T4" fmla="*/ 0 w 46"/>
                  <a:gd name="T5" fmla="*/ 0 h 32"/>
                  <a:gd name="T6" fmla="*/ 0 w 46"/>
                  <a:gd name="T7" fmla="*/ 32 h 32"/>
                  <a:gd name="T8" fmla="*/ 46 w 46"/>
                  <a:gd name="T9" fmla="*/ 8 h 32"/>
                </a:gdLst>
                <a:ahLst/>
                <a:cxnLst>
                  <a:cxn ang="0">
                    <a:pos x="T0" y="T1"/>
                  </a:cxn>
                  <a:cxn ang="0">
                    <a:pos x="T2" y="T3"/>
                  </a:cxn>
                  <a:cxn ang="0">
                    <a:pos x="T4" y="T5"/>
                  </a:cxn>
                  <a:cxn ang="0">
                    <a:pos x="T6" y="T7"/>
                  </a:cxn>
                  <a:cxn ang="0">
                    <a:pos x="T8" y="T9"/>
                  </a:cxn>
                </a:cxnLst>
                <a:rect l="0" t="0" r="r" b="b"/>
                <a:pathLst>
                  <a:path w="46" h="32">
                    <a:moveTo>
                      <a:pt x="46" y="8"/>
                    </a:moveTo>
                    <a:lnTo>
                      <a:pt x="46" y="0"/>
                    </a:lnTo>
                    <a:lnTo>
                      <a:pt x="0" y="0"/>
                    </a:lnTo>
                    <a:lnTo>
                      <a:pt x="0" y="32"/>
                    </a:lnTo>
                    <a:lnTo>
                      <a:pt x="46" y="8"/>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2" name="Freeform 160"/>
              <p:cNvSpPr>
                <a:spLocks/>
              </p:cNvSpPr>
              <p:nvPr/>
            </p:nvSpPr>
            <p:spPr bwMode="auto">
              <a:xfrm>
                <a:off x="6442076" y="985838"/>
                <a:ext cx="312738" cy="206375"/>
              </a:xfrm>
              <a:custGeom>
                <a:avLst/>
                <a:gdLst>
                  <a:gd name="T0" fmla="*/ 115 w 230"/>
                  <a:gd name="T1" fmla="*/ 0 h 152"/>
                  <a:gd name="T2" fmla="*/ 115 w 230"/>
                  <a:gd name="T3" fmla="*/ 152 h 152"/>
                  <a:gd name="T4" fmla="*/ 115 w 230"/>
                  <a:gd name="T5" fmla="*/ 0 h 152"/>
                </a:gdLst>
                <a:ahLst/>
                <a:cxnLst>
                  <a:cxn ang="0">
                    <a:pos x="T0" y="T1"/>
                  </a:cxn>
                  <a:cxn ang="0">
                    <a:pos x="T2" y="T3"/>
                  </a:cxn>
                  <a:cxn ang="0">
                    <a:pos x="T4" y="T5"/>
                  </a:cxn>
                </a:cxnLst>
                <a:rect l="0" t="0" r="r" b="b"/>
                <a:pathLst>
                  <a:path w="230" h="152">
                    <a:moveTo>
                      <a:pt x="115" y="0"/>
                    </a:moveTo>
                    <a:cubicBezTo>
                      <a:pt x="230" y="0"/>
                      <a:pt x="183" y="152"/>
                      <a:pt x="115" y="152"/>
                    </a:cubicBezTo>
                    <a:cubicBezTo>
                      <a:pt x="47" y="152"/>
                      <a:pt x="0" y="0"/>
                      <a:pt x="115"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3" name="Freeform 161"/>
              <p:cNvSpPr>
                <a:spLocks/>
              </p:cNvSpPr>
              <p:nvPr/>
            </p:nvSpPr>
            <p:spPr bwMode="auto">
              <a:xfrm>
                <a:off x="6562726" y="1235076"/>
                <a:ext cx="73025" cy="87313"/>
              </a:xfrm>
              <a:custGeom>
                <a:avLst/>
                <a:gdLst>
                  <a:gd name="T0" fmla="*/ 27 w 54"/>
                  <a:gd name="T1" fmla="*/ 65 h 65"/>
                  <a:gd name="T2" fmla="*/ 0 w 54"/>
                  <a:gd name="T3" fmla="*/ 0 h 65"/>
                  <a:gd name="T4" fmla="*/ 54 w 54"/>
                  <a:gd name="T5" fmla="*/ 0 h 65"/>
                  <a:gd name="T6" fmla="*/ 27 w 54"/>
                  <a:gd name="T7" fmla="*/ 65 h 65"/>
                </a:gdLst>
                <a:ahLst/>
                <a:cxnLst>
                  <a:cxn ang="0">
                    <a:pos x="T0" y="T1"/>
                  </a:cxn>
                  <a:cxn ang="0">
                    <a:pos x="T2" y="T3"/>
                  </a:cxn>
                  <a:cxn ang="0">
                    <a:pos x="T4" y="T5"/>
                  </a:cxn>
                  <a:cxn ang="0">
                    <a:pos x="T6" y="T7"/>
                  </a:cxn>
                </a:cxnLst>
                <a:rect l="0" t="0" r="r" b="b"/>
                <a:pathLst>
                  <a:path w="54" h="65">
                    <a:moveTo>
                      <a:pt x="27" y="65"/>
                    </a:moveTo>
                    <a:cubicBezTo>
                      <a:pt x="27" y="55"/>
                      <a:pt x="0" y="19"/>
                      <a:pt x="0" y="0"/>
                    </a:cubicBezTo>
                    <a:cubicBezTo>
                      <a:pt x="54" y="0"/>
                      <a:pt x="54" y="0"/>
                      <a:pt x="54" y="0"/>
                    </a:cubicBezTo>
                    <a:cubicBezTo>
                      <a:pt x="54" y="19"/>
                      <a:pt x="27" y="55"/>
                      <a:pt x="27" y="65"/>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4" name="Freeform 162"/>
              <p:cNvSpPr>
                <a:spLocks/>
              </p:cNvSpPr>
              <p:nvPr/>
            </p:nvSpPr>
            <p:spPr bwMode="auto">
              <a:xfrm>
                <a:off x="6503988" y="1203326"/>
                <a:ext cx="92075" cy="146050"/>
              </a:xfrm>
              <a:custGeom>
                <a:avLst/>
                <a:gdLst>
                  <a:gd name="T0" fmla="*/ 58 w 68"/>
                  <a:gd name="T1" fmla="*/ 108 h 108"/>
                  <a:gd name="T2" fmla="*/ 15 w 68"/>
                  <a:gd name="T3" fmla="*/ 74 h 108"/>
                  <a:gd name="T4" fmla="*/ 20 w 68"/>
                  <a:gd name="T5" fmla="*/ 43 h 108"/>
                  <a:gd name="T6" fmla="*/ 2 w 68"/>
                  <a:gd name="T7" fmla="*/ 47 h 108"/>
                  <a:gd name="T8" fmla="*/ 43 w 68"/>
                  <a:gd name="T9" fmla="*/ 0 h 108"/>
                  <a:gd name="T10" fmla="*/ 52 w 68"/>
                  <a:gd name="T11" fmla="*/ 45 h 108"/>
                  <a:gd name="T12" fmla="*/ 68 w 68"/>
                  <a:gd name="T13" fmla="*/ 108 h 108"/>
                  <a:gd name="T14" fmla="*/ 58 w 68"/>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08">
                    <a:moveTo>
                      <a:pt x="58" y="108"/>
                    </a:moveTo>
                    <a:cubicBezTo>
                      <a:pt x="47" y="90"/>
                      <a:pt x="31" y="72"/>
                      <a:pt x="15" y="74"/>
                    </a:cubicBezTo>
                    <a:cubicBezTo>
                      <a:pt x="12" y="62"/>
                      <a:pt x="15" y="53"/>
                      <a:pt x="20" y="43"/>
                    </a:cubicBezTo>
                    <a:cubicBezTo>
                      <a:pt x="14" y="42"/>
                      <a:pt x="10" y="43"/>
                      <a:pt x="2" y="47"/>
                    </a:cubicBezTo>
                    <a:cubicBezTo>
                      <a:pt x="0" y="33"/>
                      <a:pt x="24" y="6"/>
                      <a:pt x="43" y="0"/>
                    </a:cubicBezTo>
                    <a:cubicBezTo>
                      <a:pt x="43" y="11"/>
                      <a:pt x="42" y="31"/>
                      <a:pt x="52" y="45"/>
                    </a:cubicBezTo>
                    <a:cubicBezTo>
                      <a:pt x="59" y="54"/>
                      <a:pt x="65" y="83"/>
                      <a:pt x="68" y="108"/>
                    </a:cubicBezTo>
                    <a:cubicBezTo>
                      <a:pt x="64" y="108"/>
                      <a:pt x="61" y="108"/>
                      <a:pt x="58" y="108"/>
                    </a:cubicBezTo>
                    <a:close/>
                  </a:path>
                </a:pathLst>
              </a:custGeom>
              <a:solidFill>
                <a:srgbClr val="EDA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5" name="Freeform 163"/>
              <p:cNvSpPr>
                <a:spLocks/>
              </p:cNvSpPr>
              <p:nvPr/>
            </p:nvSpPr>
            <p:spPr bwMode="auto">
              <a:xfrm>
                <a:off x="6507163" y="1203326"/>
                <a:ext cx="88900" cy="146050"/>
              </a:xfrm>
              <a:custGeom>
                <a:avLst/>
                <a:gdLst>
                  <a:gd name="T0" fmla="*/ 58 w 65"/>
                  <a:gd name="T1" fmla="*/ 108 h 108"/>
                  <a:gd name="T2" fmla="*/ 16 w 65"/>
                  <a:gd name="T3" fmla="*/ 66 h 108"/>
                  <a:gd name="T4" fmla="*/ 25 w 65"/>
                  <a:gd name="T5" fmla="*/ 39 h 108"/>
                  <a:gd name="T6" fmla="*/ 0 w 65"/>
                  <a:gd name="T7" fmla="*/ 43 h 108"/>
                  <a:gd name="T8" fmla="*/ 40 w 65"/>
                  <a:gd name="T9" fmla="*/ 0 h 108"/>
                  <a:gd name="T10" fmla="*/ 49 w 65"/>
                  <a:gd name="T11" fmla="*/ 45 h 108"/>
                  <a:gd name="T12" fmla="*/ 65 w 65"/>
                  <a:gd name="T13" fmla="*/ 108 h 108"/>
                  <a:gd name="T14" fmla="*/ 58 w 65"/>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108">
                    <a:moveTo>
                      <a:pt x="58" y="108"/>
                    </a:moveTo>
                    <a:cubicBezTo>
                      <a:pt x="48" y="88"/>
                      <a:pt x="31" y="66"/>
                      <a:pt x="16" y="66"/>
                    </a:cubicBezTo>
                    <a:cubicBezTo>
                      <a:pt x="17" y="54"/>
                      <a:pt x="18" y="48"/>
                      <a:pt x="25" y="39"/>
                    </a:cubicBezTo>
                    <a:cubicBezTo>
                      <a:pt x="15" y="37"/>
                      <a:pt x="8" y="39"/>
                      <a:pt x="0" y="43"/>
                    </a:cubicBezTo>
                    <a:cubicBezTo>
                      <a:pt x="3" y="28"/>
                      <a:pt x="25" y="6"/>
                      <a:pt x="40" y="0"/>
                    </a:cubicBezTo>
                    <a:cubicBezTo>
                      <a:pt x="40" y="11"/>
                      <a:pt x="39" y="31"/>
                      <a:pt x="49" y="45"/>
                    </a:cubicBezTo>
                    <a:cubicBezTo>
                      <a:pt x="57" y="55"/>
                      <a:pt x="63" y="84"/>
                      <a:pt x="65" y="108"/>
                    </a:cubicBezTo>
                    <a:cubicBezTo>
                      <a:pt x="63" y="108"/>
                      <a:pt x="61" y="108"/>
                      <a:pt x="58" y="108"/>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6" name="Freeform 164"/>
              <p:cNvSpPr>
                <a:spLocks/>
              </p:cNvSpPr>
              <p:nvPr/>
            </p:nvSpPr>
            <p:spPr bwMode="auto">
              <a:xfrm>
                <a:off x="6508751" y="1203326"/>
                <a:ext cx="90488" cy="122238"/>
              </a:xfrm>
              <a:custGeom>
                <a:avLst/>
                <a:gdLst>
                  <a:gd name="T0" fmla="*/ 66 w 66"/>
                  <a:gd name="T1" fmla="*/ 90 h 90"/>
                  <a:gd name="T2" fmla="*/ 19 w 66"/>
                  <a:gd name="T3" fmla="*/ 57 h 90"/>
                  <a:gd name="T4" fmla="*/ 32 w 66"/>
                  <a:gd name="T5" fmla="*/ 28 h 90"/>
                  <a:gd name="T6" fmla="*/ 0 w 66"/>
                  <a:gd name="T7" fmla="*/ 38 h 90"/>
                  <a:gd name="T8" fmla="*/ 39 w 66"/>
                  <a:gd name="T9" fmla="*/ 0 h 90"/>
                  <a:gd name="T10" fmla="*/ 48 w 66"/>
                  <a:gd name="T11" fmla="*/ 45 h 90"/>
                  <a:gd name="T12" fmla="*/ 66 w 66"/>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66" h="90">
                    <a:moveTo>
                      <a:pt x="66" y="90"/>
                    </a:moveTo>
                    <a:cubicBezTo>
                      <a:pt x="49" y="65"/>
                      <a:pt x="30" y="57"/>
                      <a:pt x="19" y="57"/>
                    </a:cubicBezTo>
                    <a:cubicBezTo>
                      <a:pt x="21" y="45"/>
                      <a:pt x="28" y="33"/>
                      <a:pt x="32" y="28"/>
                    </a:cubicBezTo>
                    <a:cubicBezTo>
                      <a:pt x="14" y="28"/>
                      <a:pt x="8" y="32"/>
                      <a:pt x="0" y="38"/>
                    </a:cubicBezTo>
                    <a:cubicBezTo>
                      <a:pt x="2" y="23"/>
                      <a:pt x="24" y="6"/>
                      <a:pt x="39" y="0"/>
                    </a:cubicBezTo>
                    <a:cubicBezTo>
                      <a:pt x="39" y="11"/>
                      <a:pt x="38" y="31"/>
                      <a:pt x="48" y="45"/>
                    </a:cubicBezTo>
                    <a:cubicBezTo>
                      <a:pt x="59" y="59"/>
                      <a:pt x="66" y="69"/>
                      <a:pt x="66" y="9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7" name="Freeform 165"/>
              <p:cNvSpPr>
                <a:spLocks/>
              </p:cNvSpPr>
              <p:nvPr/>
            </p:nvSpPr>
            <p:spPr bwMode="auto">
              <a:xfrm>
                <a:off x="6596063" y="1203326"/>
                <a:ext cx="98425" cy="146050"/>
              </a:xfrm>
              <a:custGeom>
                <a:avLst/>
                <a:gdLst>
                  <a:gd name="T0" fmla="*/ 14 w 72"/>
                  <a:gd name="T1" fmla="*/ 108 h 108"/>
                  <a:gd name="T2" fmla="*/ 56 w 72"/>
                  <a:gd name="T3" fmla="*/ 74 h 108"/>
                  <a:gd name="T4" fmla="*/ 52 w 72"/>
                  <a:gd name="T5" fmla="*/ 43 h 108"/>
                  <a:gd name="T6" fmla="*/ 70 w 72"/>
                  <a:gd name="T7" fmla="*/ 47 h 108"/>
                  <a:gd name="T8" fmla="*/ 29 w 72"/>
                  <a:gd name="T9" fmla="*/ 0 h 108"/>
                  <a:gd name="T10" fmla="*/ 21 w 72"/>
                  <a:gd name="T11" fmla="*/ 45 h 108"/>
                  <a:gd name="T12" fmla="*/ 0 w 72"/>
                  <a:gd name="T13" fmla="*/ 108 h 108"/>
                  <a:gd name="T14" fmla="*/ 2 w 72"/>
                  <a:gd name="T15" fmla="*/ 108 h 108"/>
                  <a:gd name="T16" fmla="*/ 14 w 72"/>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108">
                    <a:moveTo>
                      <a:pt x="14" y="108"/>
                    </a:moveTo>
                    <a:cubicBezTo>
                      <a:pt x="25" y="90"/>
                      <a:pt x="41" y="72"/>
                      <a:pt x="56" y="74"/>
                    </a:cubicBezTo>
                    <a:cubicBezTo>
                      <a:pt x="60" y="62"/>
                      <a:pt x="57" y="53"/>
                      <a:pt x="52" y="43"/>
                    </a:cubicBezTo>
                    <a:cubicBezTo>
                      <a:pt x="58" y="42"/>
                      <a:pt x="62" y="43"/>
                      <a:pt x="70" y="47"/>
                    </a:cubicBezTo>
                    <a:cubicBezTo>
                      <a:pt x="72" y="33"/>
                      <a:pt x="48" y="6"/>
                      <a:pt x="29" y="0"/>
                    </a:cubicBezTo>
                    <a:cubicBezTo>
                      <a:pt x="29" y="11"/>
                      <a:pt x="38" y="33"/>
                      <a:pt x="21" y="45"/>
                    </a:cubicBezTo>
                    <a:cubicBezTo>
                      <a:pt x="10" y="54"/>
                      <a:pt x="2" y="83"/>
                      <a:pt x="0" y="108"/>
                    </a:cubicBezTo>
                    <a:cubicBezTo>
                      <a:pt x="1" y="108"/>
                      <a:pt x="1" y="108"/>
                      <a:pt x="2" y="108"/>
                    </a:cubicBezTo>
                    <a:cubicBezTo>
                      <a:pt x="6" y="108"/>
                      <a:pt x="10" y="108"/>
                      <a:pt x="14" y="108"/>
                    </a:cubicBezTo>
                    <a:close/>
                  </a:path>
                </a:pathLst>
              </a:custGeom>
              <a:solidFill>
                <a:srgbClr val="EDA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8" name="Freeform 166"/>
              <p:cNvSpPr>
                <a:spLocks/>
              </p:cNvSpPr>
              <p:nvPr/>
            </p:nvSpPr>
            <p:spPr bwMode="auto">
              <a:xfrm>
                <a:off x="6600826" y="1203326"/>
                <a:ext cx="88900" cy="146050"/>
              </a:xfrm>
              <a:custGeom>
                <a:avLst/>
                <a:gdLst>
                  <a:gd name="T0" fmla="*/ 7 w 66"/>
                  <a:gd name="T1" fmla="*/ 108 h 108"/>
                  <a:gd name="T2" fmla="*/ 50 w 66"/>
                  <a:gd name="T3" fmla="*/ 66 h 108"/>
                  <a:gd name="T4" fmla="*/ 41 w 66"/>
                  <a:gd name="T5" fmla="*/ 39 h 108"/>
                  <a:gd name="T6" fmla="*/ 66 w 66"/>
                  <a:gd name="T7" fmla="*/ 43 h 108"/>
                  <a:gd name="T8" fmla="*/ 26 w 66"/>
                  <a:gd name="T9" fmla="*/ 0 h 108"/>
                  <a:gd name="T10" fmla="*/ 17 w 66"/>
                  <a:gd name="T11" fmla="*/ 45 h 108"/>
                  <a:gd name="T12" fmla="*/ 0 w 66"/>
                  <a:gd name="T13" fmla="*/ 108 h 108"/>
                  <a:gd name="T14" fmla="*/ 7 w 66"/>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08">
                    <a:moveTo>
                      <a:pt x="7" y="108"/>
                    </a:moveTo>
                    <a:cubicBezTo>
                      <a:pt x="18" y="88"/>
                      <a:pt x="35" y="66"/>
                      <a:pt x="50" y="66"/>
                    </a:cubicBezTo>
                    <a:cubicBezTo>
                      <a:pt x="49" y="54"/>
                      <a:pt x="48" y="48"/>
                      <a:pt x="41" y="39"/>
                    </a:cubicBezTo>
                    <a:cubicBezTo>
                      <a:pt x="51" y="37"/>
                      <a:pt x="58" y="39"/>
                      <a:pt x="66" y="43"/>
                    </a:cubicBezTo>
                    <a:cubicBezTo>
                      <a:pt x="63" y="28"/>
                      <a:pt x="41" y="6"/>
                      <a:pt x="26" y="0"/>
                    </a:cubicBezTo>
                    <a:cubicBezTo>
                      <a:pt x="26" y="11"/>
                      <a:pt x="28" y="32"/>
                      <a:pt x="17" y="45"/>
                    </a:cubicBezTo>
                    <a:cubicBezTo>
                      <a:pt x="8" y="54"/>
                      <a:pt x="2" y="84"/>
                      <a:pt x="0" y="108"/>
                    </a:cubicBezTo>
                    <a:cubicBezTo>
                      <a:pt x="2" y="108"/>
                      <a:pt x="5" y="108"/>
                      <a:pt x="7" y="108"/>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9" name="Freeform 167"/>
              <p:cNvSpPr>
                <a:spLocks/>
              </p:cNvSpPr>
              <p:nvPr/>
            </p:nvSpPr>
            <p:spPr bwMode="auto">
              <a:xfrm>
                <a:off x="6599238" y="1203326"/>
                <a:ext cx="88900" cy="122238"/>
              </a:xfrm>
              <a:custGeom>
                <a:avLst/>
                <a:gdLst>
                  <a:gd name="T0" fmla="*/ 0 w 66"/>
                  <a:gd name="T1" fmla="*/ 90 h 90"/>
                  <a:gd name="T2" fmla="*/ 47 w 66"/>
                  <a:gd name="T3" fmla="*/ 57 h 90"/>
                  <a:gd name="T4" fmla="*/ 34 w 66"/>
                  <a:gd name="T5" fmla="*/ 28 h 90"/>
                  <a:gd name="T6" fmla="*/ 66 w 66"/>
                  <a:gd name="T7" fmla="*/ 38 h 90"/>
                  <a:gd name="T8" fmla="*/ 27 w 66"/>
                  <a:gd name="T9" fmla="*/ 0 h 90"/>
                  <a:gd name="T10" fmla="*/ 18 w 66"/>
                  <a:gd name="T11" fmla="*/ 45 h 90"/>
                  <a:gd name="T12" fmla="*/ 0 w 66"/>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66" h="90">
                    <a:moveTo>
                      <a:pt x="0" y="90"/>
                    </a:moveTo>
                    <a:cubicBezTo>
                      <a:pt x="17" y="65"/>
                      <a:pt x="35" y="57"/>
                      <a:pt x="47" y="57"/>
                    </a:cubicBezTo>
                    <a:cubicBezTo>
                      <a:pt x="44" y="45"/>
                      <a:pt x="38" y="33"/>
                      <a:pt x="34" y="28"/>
                    </a:cubicBezTo>
                    <a:cubicBezTo>
                      <a:pt x="52" y="28"/>
                      <a:pt x="58" y="32"/>
                      <a:pt x="66" y="38"/>
                    </a:cubicBezTo>
                    <a:cubicBezTo>
                      <a:pt x="63" y="23"/>
                      <a:pt x="42" y="6"/>
                      <a:pt x="27" y="0"/>
                    </a:cubicBezTo>
                    <a:cubicBezTo>
                      <a:pt x="27" y="11"/>
                      <a:pt x="28" y="31"/>
                      <a:pt x="18" y="45"/>
                    </a:cubicBezTo>
                    <a:cubicBezTo>
                      <a:pt x="7" y="59"/>
                      <a:pt x="0" y="69"/>
                      <a:pt x="0" y="9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0" name="Freeform 168"/>
              <p:cNvSpPr>
                <a:spLocks/>
              </p:cNvSpPr>
              <p:nvPr/>
            </p:nvSpPr>
            <p:spPr bwMode="auto">
              <a:xfrm>
                <a:off x="6486526" y="949326"/>
                <a:ext cx="222250" cy="166688"/>
              </a:xfrm>
              <a:custGeom>
                <a:avLst/>
                <a:gdLst>
                  <a:gd name="T0" fmla="*/ 81 w 164"/>
                  <a:gd name="T1" fmla="*/ 46 h 123"/>
                  <a:gd name="T2" fmla="*/ 139 w 164"/>
                  <a:gd name="T3" fmla="*/ 90 h 123"/>
                  <a:gd name="T4" fmla="*/ 156 w 164"/>
                  <a:gd name="T5" fmla="*/ 94 h 123"/>
                  <a:gd name="T6" fmla="*/ 84 w 164"/>
                  <a:gd name="T7" fmla="*/ 0 h 123"/>
                  <a:gd name="T8" fmla="*/ 8 w 164"/>
                  <a:gd name="T9" fmla="*/ 91 h 123"/>
                  <a:gd name="T10" fmla="*/ 27 w 164"/>
                  <a:gd name="T11" fmla="*/ 91 h 123"/>
                  <a:gd name="T12" fmla="*/ 81 w 164"/>
                  <a:gd name="T13" fmla="*/ 46 h 123"/>
                </a:gdLst>
                <a:ahLst/>
                <a:cxnLst>
                  <a:cxn ang="0">
                    <a:pos x="T0" y="T1"/>
                  </a:cxn>
                  <a:cxn ang="0">
                    <a:pos x="T2" y="T3"/>
                  </a:cxn>
                  <a:cxn ang="0">
                    <a:pos x="T4" y="T5"/>
                  </a:cxn>
                  <a:cxn ang="0">
                    <a:pos x="T6" y="T7"/>
                  </a:cxn>
                  <a:cxn ang="0">
                    <a:pos x="T8" y="T9"/>
                  </a:cxn>
                  <a:cxn ang="0">
                    <a:pos x="T10" y="T11"/>
                  </a:cxn>
                  <a:cxn ang="0">
                    <a:pos x="T12" y="T13"/>
                  </a:cxn>
                </a:cxnLst>
                <a:rect l="0" t="0" r="r" b="b"/>
                <a:pathLst>
                  <a:path w="164" h="123">
                    <a:moveTo>
                      <a:pt x="81" y="46"/>
                    </a:moveTo>
                    <a:cubicBezTo>
                      <a:pt x="120" y="46"/>
                      <a:pt x="138" y="71"/>
                      <a:pt x="139" y="90"/>
                    </a:cubicBezTo>
                    <a:cubicBezTo>
                      <a:pt x="141" y="110"/>
                      <a:pt x="147" y="112"/>
                      <a:pt x="156" y="94"/>
                    </a:cubicBezTo>
                    <a:cubicBezTo>
                      <a:pt x="164" y="76"/>
                      <a:pt x="144" y="0"/>
                      <a:pt x="84" y="0"/>
                    </a:cubicBezTo>
                    <a:cubicBezTo>
                      <a:pt x="25" y="0"/>
                      <a:pt x="0" y="59"/>
                      <a:pt x="8" y="91"/>
                    </a:cubicBezTo>
                    <a:cubicBezTo>
                      <a:pt x="17" y="123"/>
                      <a:pt x="27" y="105"/>
                      <a:pt x="27" y="91"/>
                    </a:cubicBezTo>
                    <a:cubicBezTo>
                      <a:pt x="26" y="77"/>
                      <a:pt x="38" y="47"/>
                      <a:pt x="81" y="46"/>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1" name="Freeform 169"/>
              <p:cNvSpPr>
                <a:spLocks/>
              </p:cNvSpPr>
              <p:nvPr/>
            </p:nvSpPr>
            <p:spPr bwMode="auto">
              <a:xfrm>
                <a:off x="6680201" y="1055688"/>
                <a:ext cx="26988" cy="50800"/>
              </a:xfrm>
              <a:custGeom>
                <a:avLst/>
                <a:gdLst>
                  <a:gd name="T0" fmla="*/ 14 w 20"/>
                  <a:gd name="T1" fmla="*/ 1 h 37"/>
                  <a:gd name="T2" fmla="*/ 17 w 20"/>
                  <a:gd name="T3" fmla="*/ 20 h 37"/>
                  <a:gd name="T4" fmla="*/ 6 w 20"/>
                  <a:gd name="T5" fmla="*/ 36 h 37"/>
                  <a:gd name="T6" fmla="*/ 2 w 20"/>
                  <a:gd name="T7" fmla="*/ 16 h 37"/>
                  <a:gd name="T8" fmla="*/ 14 w 20"/>
                  <a:gd name="T9" fmla="*/ 1 h 37"/>
                </a:gdLst>
                <a:ahLst/>
                <a:cxnLst>
                  <a:cxn ang="0">
                    <a:pos x="T0" y="T1"/>
                  </a:cxn>
                  <a:cxn ang="0">
                    <a:pos x="T2" y="T3"/>
                  </a:cxn>
                  <a:cxn ang="0">
                    <a:pos x="T4" y="T5"/>
                  </a:cxn>
                  <a:cxn ang="0">
                    <a:pos x="T6" y="T7"/>
                  </a:cxn>
                  <a:cxn ang="0">
                    <a:pos x="T8" y="T9"/>
                  </a:cxn>
                </a:cxnLst>
                <a:rect l="0" t="0" r="r" b="b"/>
                <a:pathLst>
                  <a:path w="20" h="37">
                    <a:moveTo>
                      <a:pt x="14" y="1"/>
                    </a:moveTo>
                    <a:cubicBezTo>
                      <a:pt x="18" y="2"/>
                      <a:pt x="20" y="10"/>
                      <a:pt x="17" y="20"/>
                    </a:cubicBezTo>
                    <a:cubicBezTo>
                      <a:pt x="15" y="30"/>
                      <a:pt x="10" y="37"/>
                      <a:pt x="6" y="36"/>
                    </a:cubicBezTo>
                    <a:cubicBezTo>
                      <a:pt x="2" y="35"/>
                      <a:pt x="0" y="26"/>
                      <a:pt x="2" y="16"/>
                    </a:cubicBezTo>
                    <a:cubicBezTo>
                      <a:pt x="4" y="7"/>
                      <a:pt x="10" y="0"/>
                      <a:pt x="14"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2" name="Freeform 170"/>
              <p:cNvSpPr>
                <a:spLocks/>
              </p:cNvSpPr>
              <p:nvPr/>
            </p:nvSpPr>
            <p:spPr bwMode="auto">
              <a:xfrm>
                <a:off x="6489701" y="1055688"/>
                <a:ext cx="26988" cy="50800"/>
              </a:xfrm>
              <a:custGeom>
                <a:avLst/>
                <a:gdLst>
                  <a:gd name="T0" fmla="*/ 6 w 20"/>
                  <a:gd name="T1" fmla="*/ 1 h 37"/>
                  <a:gd name="T2" fmla="*/ 2 w 20"/>
                  <a:gd name="T3" fmla="*/ 20 h 37"/>
                  <a:gd name="T4" fmla="*/ 14 w 20"/>
                  <a:gd name="T5" fmla="*/ 36 h 37"/>
                  <a:gd name="T6" fmla="*/ 18 w 20"/>
                  <a:gd name="T7" fmla="*/ 16 h 37"/>
                  <a:gd name="T8" fmla="*/ 6 w 20"/>
                  <a:gd name="T9" fmla="*/ 1 h 37"/>
                </a:gdLst>
                <a:ahLst/>
                <a:cxnLst>
                  <a:cxn ang="0">
                    <a:pos x="T0" y="T1"/>
                  </a:cxn>
                  <a:cxn ang="0">
                    <a:pos x="T2" y="T3"/>
                  </a:cxn>
                  <a:cxn ang="0">
                    <a:pos x="T4" y="T5"/>
                  </a:cxn>
                  <a:cxn ang="0">
                    <a:pos x="T6" y="T7"/>
                  </a:cxn>
                  <a:cxn ang="0">
                    <a:pos x="T8" y="T9"/>
                  </a:cxn>
                </a:cxnLst>
                <a:rect l="0" t="0" r="r" b="b"/>
                <a:pathLst>
                  <a:path w="20" h="37">
                    <a:moveTo>
                      <a:pt x="6" y="1"/>
                    </a:moveTo>
                    <a:cubicBezTo>
                      <a:pt x="2" y="2"/>
                      <a:pt x="0" y="10"/>
                      <a:pt x="2" y="20"/>
                    </a:cubicBezTo>
                    <a:cubicBezTo>
                      <a:pt x="5" y="30"/>
                      <a:pt x="10" y="37"/>
                      <a:pt x="14" y="36"/>
                    </a:cubicBezTo>
                    <a:cubicBezTo>
                      <a:pt x="18" y="35"/>
                      <a:pt x="20" y="26"/>
                      <a:pt x="18" y="16"/>
                    </a:cubicBezTo>
                    <a:cubicBezTo>
                      <a:pt x="15" y="7"/>
                      <a:pt x="10" y="0"/>
                      <a:pt x="6"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3" name="Freeform 171"/>
              <p:cNvSpPr>
                <a:spLocks/>
              </p:cNvSpPr>
              <p:nvPr/>
            </p:nvSpPr>
            <p:spPr bwMode="auto">
              <a:xfrm>
                <a:off x="6527801" y="962026"/>
                <a:ext cx="158750" cy="100013"/>
              </a:xfrm>
              <a:custGeom>
                <a:avLst/>
                <a:gdLst>
                  <a:gd name="T0" fmla="*/ 3 w 117"/>
                  <a:gd name="T1" fmla="*/ 22 h 73"/>
                  <a:gd name="T2" fmla="*/ 112 w 117"/>
                  <a:gd name="T3" fmla="*/ 73 h 73"/>
                  <a:gd name="T4" fmla="*/ 3 w 117"/>
                  <a:gd name="T5" fmla="*/ 22 h 73"/>
                </a:gdLst>
                <a:ahLst/>
                <a:cxnLst>
                  <a:cxn ang="0">
                    <a:pos x="T0" y="T1"/>
                  </a:cxn>
                  <a:cxn ang="0">
                    <a:pos x="T2" y="T3"/>
                  </a:cxn>
                  <a:cxn ang="0">
                    <a:pos x="T4" y="T5"/>
                  </a:cxn>
                </a:cxnLst>
                <a:rect l="0" t="0" r="r" b="b"/>
                <a:pathLst>
                  <a:path w="117" h="73">
                    <a:moveTo>
                      <a:pt x="3" y="22"/>
                    </a:moveTo>
                    <a:cubicBezTo>
                      <a:pt x="0" y="44"/>
                      <a:pt x="62" y="71"/>
                      <a:pt x="112" y="73"/>
                    </a:cubicBezTo>
                    <a:cubicBezTo>
                      <a:pt x="117" y="14"/>
                      <a:pt x="42" y="0"/>
                      <a:pt x="3" y="22"/>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4" name="Freeform 172"/>
              <p:cNvSpPr>
                <a:spLocks noEditPoints="1"/>
              </p:cNvSpPr>
              <p:nvPr/>
            </p:nvSpPr>
            <p:spPr bwMode="auto">
              <a:xfrm>
                <a:off x="6515101" y="1065213"/>
                <a:ext cx="165100" cy="39688"/>
              </a:xfrm>
              <a:custGeom>
                <a:avLst/>
                <a:gdLst>
                  <a:gd name="T0" fmla="*/ 92 w 122"/>
                  <a:gd name="T1" fmla="*/ 28 h 29"/>
                  <a:gd name="T2" fmla="*/ 99 w 122"/>
                  <a:gd name="T3" fmla="*/ 28 h 29"/>
                  <a:gd name="T4" fmla="*/ 122 w 122"/>
                  <a:gd name="T5" fmla="*/ 18 h 29"/>
                  <a:gd name="T6" fmla="*/ 122 w 122"/>
                  <a:gd name="T7" fmla="*/ 2 h 29"/>
                  <a:gd name="T8" fmla="*/ 92 w 122"/>
                  <a:gd name="T9" fmla="*/ 2 h 29"/>
                  <a:gd name="T10" fmla="*/ 92 w 122"/>
                  <a:gd name="T11" fmla="*/ 5 h 29"/>
                  <a:gd name="T12" fmla="*/ 117 w 122"/>
                  <a:gd name="T13" fmla="*/ 7 h 29"/>
                  <a:gd name="T14" fmla="*/ 114 w 122"/>
                  <a:gd name="T15" fmla="*/ 20 h 29"/>
                  <a:gd name="T16" fmla="*/ 95 w 122"/>
                  <a:gd name="T17" fmla="*/ 26 h 29"/>
                  <a:gd name="T18" fmla="*/ 92 w 122"/>
                  <a:gd name="T19" fmla="*/ 26 h 29"/>
                  <a:gd name="T20" fmla="*/ 92 w 122"/>
                  <a:gd name="T21" fmla="*/ 28 h 29"/>
                  <a:gd name="T22" fmla="*/ 29 w 122"/>
                  <a:gd name="T23" fmla="*/ 28 h 29"/>
                  <a:gd name="T24" fmla="*/ 49 w 122"/>
                  <a:gd name="T25" fmla="*/ 27 h 29"/>
                  <a:gd name="T26" fmla="*/ 56 w 122"/>
                  <a:gd name="T27" fmla="*/ 16 h 29"/>
                  <a:gd name="T28" fmla="*/ 66 w 122"/>
                  <a:gd name="T29" fmla="*/ 16 h 29"/>
                  <a:gd name="T30" fmla="*/ 73 w 122"/>
                  <a:gd name="T31" fmla="*/ 27 h 29"/>
                  <a:gd name="T32" fmla="*/ 92 w 122"/>
                  <a:gd name="T33" fmla="*/ 28 h 29"/>
                  <a:gd name="T34" fmla="*/ 92 w 122"/>
                  <a:gd name="T35" fmla="*/ 26 h 29"/>
                  <a:gd name="T36" fmla="*/ 75 w 122"/>
                  <a:gd name="T37" fmla="*/ 24 h 29"/>
                  <a:gd name="T38" fmla="*/ 69 w 122"/>
                  <a:gd name="T39" fmla="*/ 12 h 29"/>
                  <a:gd name="T40" fmla="*/ 91 w 122"/>
                  <a:gd name="T41" fmla="*/ 5 h 29"/>
                  <a:gd name="T42" fmla="*/ 92 w 122"/>
                  <a:gd name="T43" fmla="*/ 5 h 29"/>
                  <a:gd name="T44" fmla="*/ 92 w 122"/>
                  <a:gd name="T45" fmla="*/ 2 h 29"/>
                  <a:gd name="T46" fmla="*/ 89 w 122"/>
                  <a:gd name="T47" fmla="*/ 3 h 29"/>
                  <a:gd name="T48" fmla="*/ 62 w 122"/>
                  <a:gd name="T49" fmla="*/ 7 h 29"/>
                  <a:gd name="T50" fmla="*/ 33 w 122"/>
                  <a:gd name="T51" fmla="*/ 3 h 29"/>
                  <a:gd name="T52" fmla="*/ 29 w 122"/>
                  <a:gd name="T53" fmla="*/ 2 h 29"/>
                  <a:gd name="T54" fmla="*/ 29 w 122"/>
                  <a:gd name="T55" fmla="*/ 5 h 29"/>
                  <a:gd name="T56" fmla="*/ 31 w 122"/>
                  <a:gd name="T57" fmla="*/ 5 h 29"/>
                  <a:gd name="T58" fmla="*/ 53 w 122"/>
                  <a:gd name="T59" fmla="*/ 11 h 29"/>
                  <a:gd name="T60" fmla="*/ 47 w 122"/>
                  <a:gd name="T61" fmla="*/ 24 h 29"/>
                  <a:gd name="T62" fmla="*/ 29 w 122"/>
                  <a:gd name="T63" fmla="*/ 26 h 29"/>
                  <a:gd name="T64" fmla="*/ 29 w 122"/>
                  <a:gd name="T65" fmla="*/ 28 h 29"/>
                  <a:gd name="T66" fmla="*/ 0 w 122"/>
                  <a:gd name="T67" fmla="*/ 2 h 29"/>
                  <a:gd name="T68" fmla="*/ 0 w 122"/>
                  <a:gd name="T69" fmla="*/ 18 h 29"/>
                  <a:gd name="T70" fmla="*/ 23 w 122"/>
                  <a:gd name="T71" fmla="*/ 28 h 29"/>
                  <a:gd name="T72" fmla="*/ 29 w 122"/>
                  <a:gd name="T73" fmla="*/ 28 h 29"/>
                  <a:gd name="T74" fmla="*/ 29 w 122"/>
                  <a:gd name="T75" fmla="*/ 26 h 29"/>
                  <a:gd name="T76" fmla="*/ 27 w 122"/>
                  <a:gd name="T77" fmla="*/ 26 h 29"/>
                  <a:gd name="T78" fmla="*/ 8 w 122"/>
                  <a:gd name="T79" fmla="*/ 20 h 29"/>
                  <a:gd name="T80" fmla="*/ 5 w 122"/>
                  <a:gd name="T81" fmla="*/ 7 h 29"/>
                  <a:gd name="T82" fmla="*/ 29 w 122"/>
                  <a:gd name="T83" fmla="*/ 5 h 29"/>
                  <a:gd name="T84" fmla="*/ 29 w 122"/>
                  <a:gd name="T85" fmla="*/ 2 h 29"/>
                  <a:gd name="T86" fmla="*/ 0 w 122"/>
                  <a:gd name="T87"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2" h="29">
                    <a:moveTo>
                      <a:pt x="92" y="28"/>
                    </a:moveTo>
                    <a:cubicBezTo>
                      <a:pt x="95" y="28"/>
                      <a:pt x="97" y="28"/>
                      <a:pt x="99" y="28"/>
                    </a:cubicBezTo>
                    <a:cubicBezTo>
                      <a:pt x="108" y="27"/>
                      <a:pt x="121" y="20"/>
                      <a:pt x="122" y="18"/>
                    </a:cubicBezTo>
                    <a:cubicBezTo>
                      <a:pt x="122" y="16"/>
                      <a:pt x="121" y="5"/>
                      <a:pt x="122" y="2"/>
                    </a:cubicBezTo>
                    <a:cubicBezTo>
                      <a:pt x="122" y="0"/>
                      <a:pt x="103" y="1"/>
                      <a:pt x="92" y="2"/>
                    </a:cubicBezTo>
                    <a:cubicBezTo>
                      <a:pt x="92" y="5"/>
                      <a:pt x="92" y="5"/>
                      <a:pt x="92" y="5"/>
                    </a:cubicBezTo>
                    <a:cubicBezTo>
                      <a:pt x="101" y="4"/>
                      <a:pt x="117" y="4"/>
                      <a:pt x="117" y="7"/>
                    </a:cubicBezTo>
                    <a:cubicBezTo>
                      <a:pt x="117" y="8"/>
                      <a:pt x="117" y="17"/>
                      <a:pt x="114" y="20"/>
                    </a:cubicBezTo>
                    <a:cubicBezTo>
                      <a:pt x="112" y="22"/>
                      <a:pt x="103" y="25"/>
                      <a:pt x="95" y="26"/>
                    </a:cubicBezTo>
                    <a:cubicBezTo>
                      <a:pt x="94" y="26"/>
                      <a:pt x="93" y="26"/>
                      <a:pt x="92" y="26"/>
                    </a:cubicBezTo>
                    <a:lnTo>
                      <a:pt x="92" y="28"/>
                    </a:lnTo>
                    <a:close/>
                    <a:moveTo>
                      <a:pt x="29" y="28"/>
                    </a:moveTo>
                    <a:cubicBezTo>
                      <a:pt x="38" y="29"/>
                      <a:pt x="48" y="29"/>
                      <a:pt x="49" y="27"/>
                    </a:cubicBezTo>
                    <a:cubicBezTo>
                      <a:pt x="51" y="25"/>
                      <a:pt x="55" y="18"/>
                      <a:pt x="56" y="16"/>
                    </a:cubicBezTo>
                    <a:cubicBezTo>
                      <a:pt x="56" y="13"/>
                      <a:pt x="66" y="14"/>
                      <a:pt x="66" y="16"/>
                    </a:cubicBezTo>
                    <a:cubicBezTo>
                      <a:pt x="67" y="18"/>
                      <a:pt x="71" y="25"/>
                      <a:pt x="73" y="27"/>
                    </a:cubicBezTo>
                    <a:cubicBezTo>
                      <a:pt x="74" y="29"/>
                      <a:pt x="84" y="29"/>
                      <a:pt x="92" y="28"/>
                    </a:cubicBezTo>
                    <a:cubicBezTo>
                      <a:pt x="92" y="26"/>
                      <a:pt x="92" y="26"/>
                      <a:pt x="92" y="26"/>
                    </a:cubicBezTo>
                    <a:cubicBezTo>
                      <a:pt x="85" y="27"/>
                      <a:pt x="79" y="26"/>
                      <a:pt x="75" y="24"/>
                    </a:cubicBezTo>
                    <a:cubicBezTo>
                      <a:pt x="72" y="23"/>
                      <a:pt x="67" y="14"/>
                      <a:pt x="69" y="12"/>
                    </a:cubicBezTo>
                    <a:cubicBezTo>
                      <a:pt x="70" y="9"/>
                      <a:pt x="83" y="6"/>
                      <a:pt x="91" y="5"/>
                    </a:cubicBezTo>
                    <a:cubicBezTo>
                      <a:pt x="91" y="5"/>
                      <a:pt x="92" y="5"/>
                      <a:pt x="92" y="5"/>
                    </a:cubicBezTo>
                    <a:cubicBezTo>
                      <a:pt x="92" y="2"/>
                      <a:pt x="92" y="2"/>
                      <a:pt x="92" y="2"/>
                    </a:cubicBezTo>
                    <a:cubicBezTo>
                      <a:pt x="91" y="3"/>
                      <a:pt x="90" y="3"/>
                      <a:pt x="89" y="3"/>
                    </a:cubicBezTo>
                    <a:cubicBezTo>
                      <a:pt x="76" y="5"/>
                      <a:pt x="68" y="7"/>
                      <a:pt x="62" y="7"/>
                    </a:cubicBezTo>
                    <a:cubicBezTo>
                      <a:pt x="54" y="7"/>
                      <a:pt x="48" y="5"/>
                      <a:pt x="33" y="3"/>
                    </a:cubicBezTo>
                    <a:cubicBezTo>
                      <a:pt x="32" y="3"/>
                      <a:pt x="31" y="2"/>
                      <a:pt x="29" y="2"/>
                    </a:cubicBezTo>
                    <a:cubicBezTo>
                      <a:pt x="29" y="5"/>
                      <a:pt x="29" y="5"/>
                      <a:pt x="29" y="5"/>
                    </a:cubicBezTo>
                    <a:cubicBezTo>
                      <a:pt x="30" y="5"/>
                      <a:pt x="30" y="5"/>
                      <a:pt x="31" y="5"/>
                    </a:cubicBezTo>
                    <a:cubicBezTo>
                      <a:pt x="39" y="6"/>
                      <a:pt x="52" y="9"/>
                      <a:pt x="53" y="11"/>
                    </a:cubicBezTo>
                    <a:cubicBezTo>
                      <a:pt x="55" y="14"/>
                      <a:pt x="50" y="23"/>
                      <a:pt x="47" y="24"/>
                    </a:cubicBezTo>
                    <a:cubicBezTo>
                      <a:pt x="43" y="26"/>
                      <a:pt x="36" y="26"/>
                      <a:pt x="29" y="26"/>
                    </a:cubicBezTo>
                    <a:lnTo>
                      <a:pt x="29" y="28"/>
                    </a:lnTo>
                    <a:close/>
                    <a:moveTo>
                      <a:pt x="0" y="2"/>
                    </a:moveTo>
                    <a:cubicBezTo>
                      <a:pt x="1" y="5"/>
                      <a:pt x="0" y="16"/>
                      <a:pt x="0" y="18"/>
                    </a:cubicBezTo>
                    <a:cubicBezTo>
                      <a:pt x="1" y="20"/>
                      <a:pt x="13" y="27"/>
                      <a:pt x="23" y="28"/>
                    </a:cubicBezTo>
                    <a:cubicBezTo>
                      <a:pt x="25" y="28"/>
                      <a:pt x="27" y="28"/>
                      <a:pt x="29" y="28"/>
                    </a:cubicBezTo>
                    <a:cubicBezTo>
                      <a:pt x="29" y="26"/>
                      <a:pt x="29" y="26"/>
                      <a:pt x="29" y="26"/>
                    </a:cubicBezTo>
                    <a:cubicBezTo>
                      <a:pt x="29" y="26"/>
                      <a:pt x="28" y="26"/>
                      <a:pt x="27" y="26"/>
                    </a:cubicBezTo>
                    <a:cubicBezTo>
                      <a:pt x="19" y="25"/>
                      <a:pt x="10" y="22"/>
                      <a:pt x="8" y="20"/>
                    </a:cubicBezTo>
                    <a:cubicBezTo>
                      <a:pt x="5" y="17"/>
                      <a:pt x="5" y="8"/>
                      <a:pt x="5" y="7"/>
                    </a:cubicBezTo>
                    <a:cubicBezTo>
                      <a:pt x="5" y="4"/>
                      <a:pt x="21" y="4"/>
                      <a:pt x="29" y="5"/>
                    </a:cubicBezTo>
                    <a:cubicBezTo>
                      <a:pt x="29" y="2"/>
                      <a:pt x="29" y="2"/>
                      <a:pt x="29" y="2"/>
                    </a:cubicBezTo>
                    <a:cubicBezTo>
                      <a:pt x="19" y="1"/>
                      <a:pt x="0" y="0"/>
                      <a:pt x="0" y="2"/>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5" name="Oval 173"/>
              <p:cNvSpPr>
                <a:spLocks noChangeArrowheads="1"/>
              </p:cNvSpPr>
              <p:nvPr/>
            </p:nvSpPr>
            <p:spPr bwMode="auto">
              <a:xfrm>
                <a:off x="8345488" y="1511301"/>
                <a:ext cx="844550" cy="844550"/>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6" name="Freeform 174"/>
              <p:cNvSpPr>
                <a:spLocks/>
              </p:cNvSpPr>
              <p:nvPr/>
            </p:nvSpPr>
            <p:spPr bwMode="auto">
              <a:xfrm>
                <a:off x="8543926" y="1787526"/>
                <a:ext cx="314325" cy="398463"/>
              </a:xfrm>
              <a:custGeom>
                <a:avLst/>
                <a:gdLst>
                  <a:gd name="T0" fmla="*/ 53 w 231"/>
                  <a:gd name="T1" fmla="*/ 17 h 292"/>
                  <a:gd name="T2" fmla="*/ 50 w 231"/>
                  <a:gd name="T3" fmla="*/ 248 h 292"/>
                  <a:gd name="T4" fmla="*/ 89 w 231"/>
                  <a:gd name="T5" fmla="*/ 286 h 292"/>
                  <a:gd name="T6" fmla="*/ 165 w 231"/>
                  <a:gd name="T7" fmla="*/ 292 h 292"/>
                  <a:gd name="T8" fmla="*/ 228 w 231"/>
                  <a:gd name="T9" fmla="*/ 288 h 292"/>
                  <a:gd name="T10" fmla="*/ 229 w 231"/>
                  <a:gd name="T11" fmla="*/ 283 h 292"/>
                  <a:gd name="T12" fmla="*/ 53 w 231"/>
                  <a:gd name="T13" fmla="*/ 17 h 292"/>
                </a:gdLst>
                <a:ahLst/>
                <a:cxnLst>
                  <a:cxn ang="0">
                    <a:pos x="T0" y="T1"/>
                  </a:cxn>
                  <a:cxn ang="0">
                    <a:pos x="T2" y="T3"/>
                  </a:cxn>
                  <a:cxn ang="0">
                    <a:pos x="T4" y="T5"/>
                  </a:cxn>
                  <a:cxn ang="0">
                    <a:pos x="T6" y="T7"/>
                  </a:cxn>
                  <a:cxn ang="0">
                    <a:pos x="T8" y="T9"/>
                  </a:cxn>
                  <a:cxn ang="0">
                    <a:pos x="T10" y="T11"/>
                  </a:cxn>
                  <a:cxn ang="0">
                    <a:pos x="T12" y="T13"/>
                  </a:cxn>
                </a:cxnLst>
                <a:rect l="0" t="0" r="r" b="b"/>
                <a:pathLst>
                  <a:path w="231" h="292">
                    <a:moveTo>
                      <a:pt x="53" y="17"/>
                    </a:moveTo>
                    <a:cubicBezTo>
                      <a:pt x="35" y="40"/>
                      <a:pt x="0" y="172"/>
                      <a:pt x="50" y="248"/>
                    </a:cubicBezTo>
                    <a:cubicBezTo>
                      <a:pt x="60" y="264"/>
                      <a:pt x="74" y="276"/>
                      <a:pt x="89" y="286"/>
                    </a:cubicBezTo>
                    <a:cubicBezTo>
                      <a:pt x="113" y="290"/>
                      <a:pt x="138" y="292"/>
                      <a:pt x="165" y="292"/>
                    </a:cubicBezTo>
                    <a:cubicBezTo>
                      <a:pt x="186" y="292"/>
                      <a:pt x="207" y="291"/>
                      <a:pt x="228" y="288"/>
                    </a:cubicBezTo>
                    <a:cubicBezTo>
                      <a:pt x="228" y="286"/>
                      <a:pt x="229" y="285"/>
                      <a:pt x="229" y="283"/>
                    </a:cubicBezTo>
                    <a:cubicBezTo>
                      <a:pt x="231" y="239"/>
                      <a:pt x="86" y="0"/>
                      <a:pt x="53" y="17"/>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7" name="Freeform 175"/>
              <p:cNvSpPr>
                <a:spLocks/>
              </p:cNvSpPr>
              <p:nvPr/>
            </p:nvSpPr>
            <p:spPr bwMode="auto">
              <a:xfrm>
                <a:off x="8669338" y="1787526"/>
                <a:ext cx="312738" cy="398463"/>
              </a:xfrm>
              <a:custGeom>
                <a:avLst/>
                <a:gdLst>
                  <a:gd name="T0" fmla="*/ 180 w 230"/>
                  <a:gd name="T1" fmla="*/ 17 h 292"/>
                  <a:gd name="T2" fmla="*/ 180 w 230"/>
                  <a:gd name="T3" fmla="*/ 240 h 292"/>
                  <a:gd name="T4" fmla="*/ 123 w 230"/>
                  <a:gd name="T5" fmla="*/ 289 h 292"/>
                  <a:gd name="T6" fmla="*/ 73 w 230"/>
                  <a:gd name="T7" fmla="*/ 292 h 292"/>
                  <a:gd name="T8" fmla="*/ 4 w 230"/>
                  <a:gd name="T9" fmla="*/ 287 h 292"/>
                  <a:gd name="T10" fmla="*/ 3 w 230"/>
                  <a:gd name="T11" fmla="*/ 283 h 292"/>
                  <a:gd name="T12" fmla="*/ 180 w 230"/>
                  <a:gd name="T13" fmla="*/ 17 h 292"/>
                </a:gdLst>
                <a:ahLst/>
                <a:cxnLst>
                  <a:cxn ang="0">
                    <a:pos x="T0" y="T1"/>
                  </a:cxn>
                  <a:cxn ang="0">
                    <a:pos x="T2" y="T3"/>
                  </a:cxn>
                  <a:cxn ang="0">
                    <a:pos x="T4" y="T5"/>
                  </a:cxn>
                  <a:cxn ang="0">
                    <a:pos x="T6" y="T7"/>
                  </a:cxn>
                  <a:cxn ang="0">
                    <a:pos x="T8" y="T9"/>
                  </a:cxn>
                  <a:cxn ang="0">
                    <a:pos x="T10" y="T11"/>
                  </a:cxn>
                  <a:cxn ang="0">
                    <a:pos x="T12" y="T13"/>
                  </a:cxn>
                </a:cxnLst>
                <a:rect l="0" t="0" r="r" b="b"/>
                <a:pathLst>
                  <a:path w="230" h="292">
                    <a:moveTo>
                      <a:pt x="180" y="17"/>
                    </a:moveTo>
                    <a:cubicBezTo>
                      <a:pt x="198" y="39"/>
                      <a:pt x="230" y="164"/>
                      <a:pt x="180" y="240"/>
                    </a:cubicBezTo>
                    <a:cubicBezTo>
                      <a:pt x="166" y="262"/>
                      <a:pt x="145" y="278"/>
                      <a:pt x="123" y="289"/>
                    </a:cubicBezTo>
                    <a:cubicBezTo>
                      <a:pt x="107" y="291"/>
                      <a:pt x="90" y="292"/>
                      <a:pt x="73" y="292"/>
                    </a:cubicBezTo>
                    <a:cubicBezTo>
                      <a:pt x="49" y="292"/>
                      <a:pt x="26" y="290"/>
                      <a:pt x="4" y="287"/>
                    </a:cubicBezTo>
                    <a:cubicBezTo>
                      <a:pt x="3" y="286"/>
                      <a:pt x="3" y="284"/>
                      <a:pt x="3" y="283"/>
                    </a:cubicBezTo>
                    <a:cubicBezTo>
                      <a:pt x="0" y="239"/>
                      <a:pt x="146" y="0"/>
                      <a:pt x="180" y="17"/>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8" name="Freeform 176"/>
              <p:cNvSpPr>
                <a:spLocks/>
              </p:cNvSpPr>
              <p:nvPr/>
            </p:nvSpPr>
            <p:spPr bwMode="auto">
              <a:xfrm>
                <a:off x="8548688" y="2144713"/>
                <a:ext cx="438150" cy="211138"/>
              </a:xfrm>
              <a:custGeom>
                <a:avLst/>
                <a:gdLst>
                  <a:gd name="T0" fmla="*/ 45 w 322"/>
                  <a:gd name="T1" fmla="*/ 42 h 155"/>
                  <a:gd name="T2" fmla="*/ 0 w 322"/>
                  <a:gd name="T3" fmla="*/ 110 h 155"/>
                  <a:gd name="T4" fmla="*/ 161 w 322"/>
                  <a:gd name="T5" fmla="*/ 155 h 155"/>
                  <a:gd name="T6" fmla="*/ 322 w 322"/>
                  <a:gd name="T7" fmla="*/ 110 h 155"/>
                  <a:gd name="T8" fmla="*/ 277 w 322"/>
                  <a:gd name="T9" fmla="*/ 42 h 155"/>
                  <a:gd name="T10" fmla="*/ 161 w 322"/>
                  <a:gd name="T11" fmla="*/ 1 h 155"/>
                  <a:gd name="T12" fmla="*/ 45 w 322"/>
                  <a:gd name="T13" fmla="*/ 42 h 155"/>
                </a:gdLst>
                <a:ahLst/>
                <a:cxnLst>
                  <a:cxn ang="0">
                    <a:pos x="T0" y="T1"/>
                  </a:cxn>
                  <a:cxn ang="0">
                    <a:pos x="T2" y="T3"/>
                  </a:cxn>
                  <a:cxn ang="0">
                    <a:pos x="T4" y="T5"/>
                  </a:cxn>
                  <a:cxn ang="0">
                    <a:pos x="T6" y="T7"/>
                  </a:cxn>
                  <a:cxn ang="0">
                    <a:pos x="T8" y="T9"/>
                  </a:cxn>
                  <a:cxn ang="0">
                    <a:pos x="T10" y="T11"/>
                  </a:cxn>
                  <a:cxn ang="0">
                    <a:pos x="T12" y="T13"/>
                  </a:cxn>
                </a:cxnLst>
                <a:rect l="0" t="0" r="r" b="b"/>
                <a:pathLst>
                  <a:path w="322" h="155">
                    <a:moveTo>
                      <a:pt x="45" y="42"/>
                    </a:moveTo>
                    <a:cubicBezTo>
                      <a:pt x="24" y="56"/>
                      <a:pt x="11" y="80"/>
                      <a:pt x="0" y="110"/>
                    </a:cubicBezTo>
                    <a:cubicBezTo>
                      <a:pt x="47" y="139"/>
                      <a:pt x="102" y="155"/>
                      <a:pt x="161" y="155"/>
                    </a:cubicBezTo>
                    <a:cubicBezTo>
                      <a:pt x="220" y="155"/>
                      <a:pt x="275" y="139"/>
                      <a:pt x="322" y="110"/>
                    </a:cubicBezTo>
                    <a:cubicBezTo>
                      <a:pt x="310" y="80"/>
                      <a:pt x="298" y="56"/>
                      <a:pt x="277" y="42"/>
                    </a:cubicBezTo>
                    <a:cubicBezTo>
                      <a:pt x="224" y="9"/>
                      <a:pt x="192" y="1"/>
                      <a:pt x="161" y="1"/>
                    </a:cubicBezTo>
                    <a:cubicBezTo>
                      <a:pt x="129" y="0"/>
                      <a:pt x="97" y="8"/>
                      <a:pt x="45" y="42"/>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9" name="Freeform 177"/>
              <p:cNvSpPr>
                <a:spLocks/>
              </p:cNvSpPr>
              <p:nvPr/>
            </p:nvSpPr>
            <p:spPr bwMode="auto">
              <a:xfrm>
                <a:off x="8707438" y="1987551"/>
                <a:ext cx="119063" cy="238125"/>
              </a:xfrm>
              <a:custGeom>
                <a:avLst/>
                <a:gdLst>
                  <a:gd name="T0" fmla="*/ 0 w 87"/>
                  <a:gd name="T1" fmla="*/ 0 h 175"/>
                  <a:gd name="T2" fmla="*/ 87 w 87"/>
                  <a:gd name="T3" fmla="*/ 0 h 175"/>
                  <a:gd name="T4" fmla="*/ 87 w 87"/>
                  <a:gd name="T5" fmla="*/ 127 h 175"/>
                  <a:gd name="T6" fmla="*/ 0 w 87"/>
                  <a:gd name="T7" fmla="*/ 127 h 175"/>
                  <a:gd name="T8" fmla="*/ 0 w 87"/>
                  <a:gd name="T9" fmla="*/ 0 h 175"/>
                </a:gdLst>
                <a:ahLst/>
                <a:cxnLst>
                  <a:cxn ang="0">
                    <a:pos x="T0" y="T1"/>
                  </a:cxn>
                  <a:cxn ang="0">
                    <a:pos x="T2" y="T3"/>
                  </a:cxn>
                  <a:cxn ang="0">
                    <a:pos x="T4" y="T5"/>
                  </a:cxn>
                  <a:cxn ang="0">
                    <a:pos x="T6" y="T7"/>
                  </a:cxn>
                  <a:cxn ang="0">
                    <a:pos x="T8" y="T9"/>
                  </a:cxn>
                </a:cxnLst>
                <a:rect l="0" t="0" r="r" b="b"/>
                <a:pathLst>
                  <a:path w="87" h="175">
                    <a:moveTo>
                      <a:pt x="0" y="0"/>
                    </a:moveTo>
                    <a:cubicBezTo>
                      <a:pt x="87" y="0"/>
                      <a:pt x="87" y="0"/>
                      <a:pt x="87" y="0"/>
                    </a:cubicBezTo>
                    <a:cubicBezTo>
                      <a:pt x="87" y="127"/>
                      <a:pt x="87" y="127"/>
                      <a:pt x="87" y="127"/>
                    </a:cubicBezTo>
                    <a:cubicBezTo>
                      <a:pt x="87" y="170"/>
                      <a:pt x="0" y="175"/>
                      <a:pt x="0" y="127"/>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0" name="Freeform 178"/>
              <p:cNvSpPr>
                <a:spLocks/>
              </p:cNvSpPr>
              <p:nvPr/>
            </p:nvSpPr>
            <p:spPr bwMode="auto">
              <a:xfrm>
                <a:off x="8707438" y="2073276"/>
                <a:ext cx="119063" cy="80963"/>
              </a:xfrm>
              <a:custGeom>
                <a:avLst/>
                <a:gdLst>
                  <a:gd name="T0" fmla="*/ 75 w 75"/>
                  <a:gd name="T1" fmla="*/ 14 h 51"/>
                  <a:gd name="T2" fmla="*/ 75 w 75"/>
                  <a:gd name="T3" fmla="*/ 0 h 51"/>
                  <a:gd name="T4" fmla="*/ 0 w 75"/>
                  <a:gd name="T5" fmla="*/ 0 h 51"/>
                  <a:gd name="T6" fmla="*/ 0 w 75"/>
                  <a:gd name="T7" fmla="*/ 51 h 51"/>
                  <a:gd name="T8" fmla="*/ 75 w 75"/>
                  <a:gd name="T9" fmla="*/ 14 h 51"/>
                </a:gdLst>
                <a:ahLst/>
                <a:cxnLst>
                  <a:cxn ang="0">
                    <a:pos x="T0" y="T1"/>
                  </a:cxn>
                  <a:cxn ang="0">
                    <a:pos x="T2" y="T3"/>
                  </a:cxn>
                  <a:cxn ang="0">
                    <a:pos x="T4" y="T5"/>
                  </a:cxn>
                  <a:cxn ang="0">
                    <a:pos x="T6" y="T7"/>
                  </a:cxn>
                  <a:cxn ang="0">
                    <a:pos x="T8" y="T9"/>
                  </a:cxn>
                </a:cxnLst>
                <a:rect l="0" t="0" r="r" b="b"/>
                <a:pathLst>
                  <a:path w="75" h="51">
                    <a:moveTo>
                      <a:pt x="75" y="14"/>
                    </a:moveTo>
                    <a:lnTo>
                      <a:pt x="75" y="0"/>
                    </a:lnTo>
                    <a:lnTo>
                      <a:pt x="0" y="0"/>
                    </a:lnTo>
                    <a:lnTo>
                      <a:pt x="0" y="51"/>
                    </a:lnTo>
                    <a:lnTo>
                      <a:pt x="75" y="14"/>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1" name="Freeform 179"/>
              <p:cNvSpPr>
                <a:spLocks/>
              </p:cNvSpPr>
              <p:nvPr/>
            </p:nvSpPr>
            <p:spPr bwMode="auto">
              <a:xfrm>
                <a:off x="8515351" y="1768476"/>
                <a:ext cx="504825" cy="333375"/>
              </a:xfrm>
              <a:custGeom>
                <a:avLst/>
                <a:gdLst>
                  <a:gd name="T0" fmla="*/ 186 w 371"/>
                  <a:gd name="T1" fmla="*/ 0 h 245"/>
                  <a:gd name="T2" fmla="*/ 186 w 371"/>
                  <a:gd name="T3" fmla="*/ 245 h 245"/>
                  <a:gd name="T4" fmla="*/ 186 w 371"/>
                  <a:gd name="T5" fmla="*/ 0 h 245"/>
                </a:gdLst>
                <a:ahLst/>
                <a:cxnLst>
                  <a:cxn ang="0">
                    <a:pos x="T0" y="T1"/>
                  </a:cxn>
                  <a:cxn ang="0">
                    <a:pos x="T2" y="T3"/>
                  </a:cxn>
                  <a:cxn ang="0">
                    <a:pos x="T4" y="T5"/>
                  </a:cxn>
                </a:cxnLst>
                <a:rect l="0" t="0" r="r" b="b"/>
                <a:pathLst>
                  <a:path w="371" h="245">
                    <a:moveTo>
                      <a:pt x="186" y="0"/>
                    </a:moveTo>
                    <a:cubicBezTo>
                      <a:pt x="371" y="0"/>
                      <a:pt x="296" y="245"/>
                      <a:pt x="186" y="245"/>
                    </a:cubicBezTo>
                    <a:cubicBezTo>
                      <a:pt x="75" y="245"/>
                      <a:pt x="0" y="0"/>
                      <a:pt x="186"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2" name="Freeform 180"/>
              <p:cNvSpPr>
                <a:spLocks/>
              </p:cNvSpPr>
              <p:nvPr/>
            </p:nvSpPr>
            <p:spPr bwMode="auto">
              <a:xfrm>
                <a:off x="8586788" y="1706563"/>
                <a:ext cx="360363" cy="271463"/>
              </a:xfrm>
              <a:custGeom>
                <a:avLst/>
                <a:gdLst>
                  <a:gd name="T0" fmla="*/ 170 w 265"/>
                  <a:gd name="T1" fmla="*/ 69 h 200"/>
                  <a:gd name="T2" fmla="*/ 233 w 265"/>
                  <a:gd name="T3" fmla="*/ 159 h 200"/>
                  <a:gd name="T4" fmla="*/ 252 w 265"/>
                  <a:gd name="T5" fmla="*/ 153 h 200"/>
                  <a:gd name="T6" fmla="*/ 136 w 265"/>
                  <a:gd name="T7" fmla="*/ 0 h 200"/>
                  <a:gd name="T8" fmla="*/ 14 w 265"/>
                  <a:gd name="T9" fmla="*/ 148 h 200"/>
                  <a:gd name="T10" fmla="*/ 43 w 265"/>
                  <a:gd name="T11" fmla="*/ 146 h 200"/>
                  <a:gd name="T12" fmla="*/ 170 w 265"/>
                  <a:gd name="T13" fmla="*/ 69 h 200"/>
                </a:gdLst>
                <a:ahLst/>
                <a:cxnLst>
                  <a:cxn ang="0">
                    <a:pos x="T0" y="T1"/>
                  </a:cxn>
                  <a:cxn ang="0">
                    <a:pos x="T2" y="T3"/>
                  </a:cxn>
                  <a:cxn ang="0">
                    <a:pos x="T4" y="T5"/>
                  </a:cxn>
                  <a:cxn ang="0">
                    <a:pos x="T6" y="T7"/>
                  </a:cxn>
                  <a:cxn ang="0">
                    <a:pos x="T8" y="T9"/>
                  </a:cxn>
                  <a:cxn ang="0">
                    <a:pos x="T10" y="T11"/>
                  </a:cxn>
                  <a:cxn ang="0">
                    <a:pos x="T12" y="T13"/>
                  </a:cxn>
                </a:cxnLst>
                <a:rect l="0" t="0" r="r" b="b"/>
                <a:pathLst>
                  <a:path w="265" h="200">
                    <a:moveTo>
                      <a:pt x="170" y="69"/>
                    </a:moveTo>
                    <a:cubicBezTo>
                      <a:pt x="201" y="84"/>
                      <a:pt x="226" y="120"/>
                      <a:pt x="233" y="159"/>
                    </a:cubicBezTo>
                    <a:cubicBezTo>
                      <a:pt x="239" y="198"/>
                      <a:pt x="238" y="182"/>
                      <a:pt x="252" y="153"/>
                    </a:cubicBezTo>
                    <a:cubicBezTo>
                      <a:pt x="265" y="124"/>
                      <a:pt x="232" y="0"/>
                      <a:pt x="136" y="0"/>
                    </a:cubicBezTo>
                    <a:cubicBezTo>
                      <a:pt x="40" y="0"/>
                      <a:pt x="0" y="96"/>
                      <a:pt x="14" y="148"/>
                    </a:cubicBezTo>
                    <a:cubicBezTo>
                      <a:pt x="27" y="200"/>
                      <a:pt x="35" y="185"/>
                      <a:pt x="43" y="146"/>
                    </a:cubicBezTo>
                    <a:cubicBezTo>
                      <a:pt x="52" y="106"/>
                      <a:pt x="86" y="60"/>
                      <a:pt x="170" y="69"/>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3" name="Freeform 181"/>
              <p:cNvSpPr>
                <a:spLocks/>
              </p:cNvSpPr>
              <p:nvPr/>
            </p:nvSpPr>
            <p:spPr bwMode="auto">
              <a:xfrm>
                <a:off x="8818563" y="1793876"/>
                <a:ext cx="165100" cy="296863"/>
              </a:xfrm>
              <a:custGeom>
                <a:avLst/>
                <a:gdLst>
                  <a:gd name="T0" fmla="*/ 50 w 122"/>
                  <a:gd name="T1" fmla="*/ 218 h 218"/>
                  <a:gd name="T2" fmla="*/ 0 w 122"/>
                  <a:gd name="T3" fmla="*/ 7 h 218"/>
                  <a:gd name="T4" fmla="*/ 50 w 122"/>
                  <a:gd name="T5" fmla="*/ 218 h 218"/>
                </a:gdLst>
                <a:ahLst/>
                <a:cxnLst>
                  <a:cxn ang="0">
                    <a:pos x="T0" y="T1"/>
                  </a:cxn>
                  <a:cxn ang="0">
                    <a:pos x="T2" y="T3"/>
                  </a:cxn>
                  <a:cxn ang="0">
                    <a:pos x="T4" y="T5"/>
                  </a:cxn>
                </a:cxnLst>
                <a:rect l="0" t="0" r="r" b="b"/>
                <a:pathLst>
                  <a:path w="122" h="218">
                    <a:moveTo>
                      <a:pt x="50" y="218"/>
                    </a:moveTo>
                    <a:cubicBezTo>
                      <a:pt x="104" y="89"/>
                      <a:pt x="19" y="8"/>
                      <a:pt x="0" y="7"/>
                    </a:cubicBezTo>
                    <a:cubicBezTo>
                      <a:pt x="36" y="0"/>
                      <a:pt x="122" y="81"/>
                      <a:pt x="50" y="218"/>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4" name="Freeform 182"/>
              <p:cNvSpPr>
                <a:spLocks/>
              </p:cNvSpPr>
              <p:nvPr/>
            </p:nvSpPr>
            <p:spPr bwMode="auto">
              <a:xfrm>
                <a:off x="8707438" y="2154238"/>
                <a:ext cx="120650" cy="152400"/>
              </a:xfrm>
              <a:custGeom>
                <a:avLst/>
                <a:gdLst>
                  <a:gd name="T0" fmla="*/ 88 w 88"/>
                  <a:gd name="T1" fmla="*/ 0 h 112"/>
                  <a:gd name="T2" fmla="*/ 44 w 88"/>
                  <a:gd name="T3" fmla="*/ 112 h 112"/>
                  <a:gd name="T4" fmla="*/ 0 w 88"/>
                  <a:gd name="T5" fmla="*/ 0 h 112"/>
                  <a:gd name="T6" fmla="*/ 88 w 88"/>
                  <a:gd name="T7" fmla="*/ 0 h 112"/>
                </a:gdLst>
                <a:ahLst/>
                <a:cxnLst>
                  <a:cxn ang="0">
                    <a:pos x="T0" y="T1"/>
                  </a:cxn>
                  <a:cxn ang="0">
                    <a:pos x="T2" y="T3"/>
                  </a:cxn>
                  <a:cxn ang="0">
                    <a:pos x="T4" y="T5"/>
                  </a:cxn>
                  <a:cxn ang="0">
                    <a:pos x="T6" y="T7"/>
                  </a:cxn>
                </a:cxnLst>
                <a:rect l="0" t="0" r="r" b="b"/>
                <a:pathLst>
                  <a:path w="88" h="112">
                    <a:moveTo>
                      <a:pt x="88" y="0"/>
                    </a:moveTo>
                    <a:cubicBezTo>
                      <a:pt x="84" y="42"/>
                      <a:pt x="44" y="78"/>
                      <a:pt x="44" y="112"/>
                    </a:cubicBezTo>
                    <a:cubicBezTo>
                      <a:pt x="44" y="78"/>
                      <a:pt x="4" y="42"/>
                      <a:pt x="0" y="0"/>
                    </a:cubicBezTo>
                    <a:lnTo>
                      <a:pt x="88"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5" name="Freeform 183"/>
              <p:cNvSpPr>
                <a:spLocks/>
              </p:cNvSpPr>
              <p:nvPr/>
            </p:nvSpPr>
            <p:spPr bwMode="auto">
              <a:xfrm>
                <a:off x="8767763" y="2130426"/>
                <a:ext cx="146050" cy="153988"/>
              </a:xfrm>
              <a:custGeom>
                <a:avLst/>
                <a:gdLst>
                  <a:gd name="T0" fmla="*/ 0 w 107"/>
                  <a:gd name="T1" fmla="*/ 113 h 113"/>
                  <a:gd name="T2" fmla="*/ 63 w 107"/>
                  <a:gd name="T3" fmla="*/ 61 h 113"/>
                  <a:gd name="T4" fmla="*/ 107 w 107"/>
                  <a:gd name="T5" fmla="*/ 58 h 113"/>
                  <a:gd name="T6" fmla="*/ 44 w 107"/>
                  <a:gd name="T7" fmla="*/ 0 h 113"/>
                  <a:gd name="T8" fmla="*/ 0 w 107"/>
                  <a:gd name="T9" fmla="*/ 113 h 113"/>
                </a:gdLst>
                <a:ahLst/>
                <a:cxnLst>
                  <a:cxn ang="0">
                    <a:pos x="T0" y="T1"/>
                  </a:cxn>
                  <a:cxn ang="0">
                    <a:pos x="T2" y="T3"/>
                  </a:cxn>
                  <a:cxn ang="0">
                    <a:pos x="T4" y="T5"/>
                  </a:cxn>
                  <a:cxn ang="0">
                    <a:pos x="T6" y="T7"/>
                  </a:cxn>
                  <a:cxn ang="0">
                    <a:pos x="T8" y="T9"/>
                  </a:cxn>
                </a:cxnLst>
                <a:rect l="0" t="0" r="r" b="b"/>
                <a:pathLst>
                  <a:path w="107" h="113">
                    <a:moveTo>
                      <a:pt x="0" y="113"/>
                    </a:moveTo>
                    <a:cubicBezTo>
                      <a:pt x="19" y="85"/>
                      <a:pt x="39" y="68"/>
                      <a:pt x="63" y="61"/>
                    </a:cubicBezTo>
                    <a:cubicBezTo>
                      <a:pt x="75" y="57"/>
                      <a:pt x="96" y="53"/>
                      <a:pt x="107" y="58"/>
                    </a:cubicBezTo>
                    <a:cubicBezTo>
                      <a:pt x="86" y="34"/>
                      <a:pt x="64" y="22"/>
                      <a:pt x="44" y="0"/>
                    </a:cubicBezTo>
                    <a:cubicBezTo>
                      <a:pt x="44" y="65"/>
                      <a:pt x="0" y="76"/>
                      <a:pt x="0" y="113"/>
                    </a:cubicBezTo>
                    <a:close/>
                  </a:path>
                </a:pathLst>
              </a:custGeom>
              <a:solidFill>
                <a:srgbClr val="478C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6" name="Freeform 184"/>
              <p:cNvSpPr>
                <a:spLocks/>
              </p:cNvSpPr>
              <p:nvPr/>
            </p:nvSpPr>
            <p:spPr bwMode="auto">
              <a:xfrm>
                <a:off x="8767763" y="2130426"/>
                <a:ext cx="130175" cy="153988"/>
              </a:xfrm>
              <a:custGeom>
                <a:avLst/>
                <a:gdLst>
                  <a:gd name="T0" fmla="*/ 0 w 95"/>
                  <a:gd name="T1" fmla="*/ 113 h 113"/>
                  <a:gd name="T2" fmla="*/ 61 w 95"/>
                  <a:gd name="T3" fmla="*/ 49 h 113"/>
                  <a:gd name="T4" fmla="*/ 95 w 95"/>
                  <a:gd name="T5" fmla="*/ 52 h 113"/>
                  <a:gd name="T6" fmla="*/ 44 w 95"/>
                  <a:gd name="T7" fmla="*/ 0 h 113"/>
                  <a:gd name="T8" fmla="*/ 0 w 95"/>
                  <a:gd name="T9" fmla="*/ 113 h 113"/>
                </a:gdLst>
                <a:ahLst/>
                <a:cxnLst>
                  <a:cxn ang="0">
                    <a:pos x="T0" y="T1"/>
                  </a:cxn>
                  <a:cxn ang="0">
                    <a:pos x="T2" y="T3"/>
                  </a:cxn>
                  <a:cxn ang="0">
                    <a:pos x="T4" y="T5"/>
                  </a:cxn>
                  <a:cxn ang="0">
                    <a:pos x="T6" y="T7"/>
                  </a:cxn>
                  <a:cxn ang="0">
                    <a:pos x="T8" y="T9"/>
                  </a:cxn>
                </a:cxnLst>
                <a:rect l="0" t="0" r="r" b="b"/>
                <a:pathLst>
                  <a:path w="95" h="113">
                    <a:moveTo>
                      <a:pt x="0" y="113"/>
                    </a:moveTo>
                    <a:cubicBezTo>
                      <a:pt x="14" y="83"/>
                      <a:pt x="37" y="57"/>
                      <a:pt x="61" y="49"/>
                    </a:cubicBezTo>
                    <a:cubicBezTo>
                      <a:pt x="73" y="46"/>
                      <a:pt x="84" y="47"/>
                      <a:pt x="95" y="52"/>
                    </a:cubicBezTo>
                    <a:cubicBezTo>
                      <a:pt x="74" y="28"/>
                      <a:pt x="64" y="14"/>
                      <a:pt x="44" y="0"/>
                    </a:cubicBezTo>
                    <a:cubicBezTo>
                      <a:pt x="44" y="65"/>
                      <a:pt x="0" y="76"/>
                      <a:pt x="0" y="113"/>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7" name="Freeform 185"/>
              <p:cNvSpPr>
                <a:spLocks/>
              </p:cNvSpPr>
              <p:nvPr/>
            </p:nvSpPr>
            <p:spPr bwMode="auto">
              <a:xfrm>
                <a:off x="8621713" y="2130426"/>
                <a:ext cx="146050" cy="153988"/>
              </a:xfrm>
              <a:custGeom>
                <a:avLst/>
                <a:gdLst>
                  <a:gd name="T0" fmla="*/ 107 w 107"/>
                  <a:gd name="T1" fmla="*/ 113 h 113"/>
                  <a:gd name="T2" fmla="*/ 44 w 107"/>
                  <a:gd name="T3" fmla="*/ 61 h 113"/>
                  <a:gd name="T4" fmla="*/ 0 w 107"/>
                  <a:gd name="T5" fmla="*/ 58 h 113"/>
                  <a:gd name="T6" fmla="*/ 63 w 107"/>
                  <a:gd name="T7" fmla="*/ 0 h 113"/>
                  <a:gd name="T8" fmla="*/ 107 w 107"/>
                  <a:gd name="T9" fmla="*/ 113 h 113"/>
                </a:gdLst>
                <a:ahLst/>
                <a:cxnLst>
                  <a:cxn ang="0">
                    <a:pos x="T0" y="T1"/>
                  </a:cxn>
                  <a:cxn ang="0">
                    <a:pos x="T2" y="T3"/>
                  </a:cxn>
                  <a:cxn ang="0">
                    <a:pos x="T4" y="T5"/>
                  </a:cxn>
                  <a:cxn ang="0">
                    <a:pos x="T6" y="T7"/>
                  </a:cxn>
                  <a:cxn ang="0">
                    <a:pos x="T8" y="T9"/>
                  </a:cxn>
                </a:cxnLst>
                <a:rect l="0" t="0" r="r" b="b"/>
                <a:pathLst>
                  <a:path w="107" h="113">
                    <a:moveTo>
                      <a:pt x="107" y="113"/>
                    </a:moveTo>
                    <a:cubicBezTo>
                      <a:pt x="88" y="85"/>
                      <a:pt x="68" y="68"/>
                      <a:pt x="44" y="61"/>
                    </a:cubicBezTo>
                    <a:cubicBezTo>
                      <a:pt x="32" y="57"/>
                      <a:pt x="11" y="53"/>
                      <a:pt x="0" y="58"/>
                    </a:cubicBezTo>
                    <a:cubicBezTo>
                      <a:pt x="21" y="34"/>
                      <a:pt x="43" y="22"/>
                      <a:pt x="63" y="0"/>
                    </a:cubicBezTo>
                    <a:cubicBezTo>
                      <a:pt x="63" y="65"/>
                      <a:pt x="107" y="76"/>
                      <a:pt x="107" y="113"/>
                    </a:cubicBezTo>
                    <a:close/>
                  </a:path>
                </a:pathLst>
              </a:custGeom>
              <a:solidFill>
                <a:srgbClr val="478C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8" name="Freeform 186"/>
              <p:cNvSpPr>
                <a:spLocks/>
              </p:cNvSpPr>
              <p:nvPr/>
            </p:nvSpPr>
            <p:spPr bwMode="auto">
              <a:xfrm>
                <a:off x="8639176" y="2130426"/>
                <a:ext cx="128588" cy="153988"/>
              </a:xfrm>
              <a:custGeom>
                <a:avLst/>
                <a:gdLst>
                  <a:gd name="T0" fmla="*/ 95 w 95"/>
                  <a:gd name="T1" fmla="*/ 113 h 113"/>
                  <a:gd name="T2" fmla="*/ 34 w 95"/>
                  <a:gd name="T3" fmla="*/ 49 h 113"/>
                  <a:gd name="T4" fmla="*/ 0 w 95"/>
                  <a:gd name="T5" fmla="*/ 52 h 113"/>
                  <a:gd name="T6" fmla="*/ 51 w 95"/>
                  <a:gd name="T7" fmla="*/ 0 h 113"/>
                  <a:gd name="T8" fmla="*/ 95 w 95"/>
                  <a:gd name="T9" fmla="*/ 113 h 113"/>
                </a:gdLst>
                <a:ahLst/>
                <a:cxnLst>
                  <a:cxn ang="0">
                    <a:pos x="T0" y="T1"/>
                  </a:cxn>
                  <a:cxn ang="0">
                    <a:pos x="T2" y="T3"/>
                  </a:cxn>
                  <a:cxn ang="0">
                    <a:pos x="T4" y="T5"/>
                  </a:cxn>
                  <a:cxn ang="0">
                    <a:pos x="T6" y="T7"/>
                  </a:cxn>
                  <a:cxn ang="0">
                    <a:pos x="T8" y="T9"/>
                  </a:cxn>
                </a:cxnLst>
                <a:rect l="0" t="0" r="r" b="b"/>
                <a:pathLst>
                  <a:path w="95" h="113">
                    <a:moveTo>
                      <a:pt x="95" y="113"/>
                    </a:moveTo>
                    <a:cubicBezTo>
                      <a:pt x="81" y="83"/>
                      <a:pt x="58" y="57"/>
                      <a:pt x="34" y="49"/>
                    </a:cubicBezTo>
                    <a:cubicBezTo>
                      <a:pt x="23" y="46"/>
                      <a:pt x="11" y="47"/>
                      <a:pt x="0" y="52"/>
                    </a:cubicBezTo>
                    <a:cubicBezTo>
                      <a:pt x="21" y="28"/>
                      <a:pt x="31" y="14"/>
                      <a:pt x="51" y="0"/>
                    </a:cubicBezTo>
                    <a:cubicBezTo>
                      <a:pt x="51" y="65"/>
                      <a:pt x="95" y="76"/>
                      <a:pt x="95" y="113"/>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9" name="Freeform 187"/>
              <p:cNvSpPr>
                <a:spLocks/>
              </p:cNvSpPr>
              <p:nvPr/>
            </p:nvSpPr>
            <p:spPr bwMode="auto">
              <a:xfrm>
                <a:off x="8497888" y="1757363"/>
                <a:ext cx="320675" cy="368300"/>
              </a:xfrm>
              <a:custGeom>
                <a:avLst/>
                <a:gdLst>
                  <a:gd name="T0" fmla="*/ 117 w 235"/>
                  <a:gd name="T1" fmla="*/ 271 h 271"/>
                  <a:gd name="T2" fmla="*/ 235 w 235"/>
                  <a:gd name="T3" fmla="*/ 34 h 271"/>
                  <a:gd name="T4" fmla="*/ 117 w 235"/>
                  <a:gd name="T5" fmla="*/ 271 h 271"/>
                </a:gdLst>
                <a:ahLst/>
                <a:cxnLst>
                  <a:cxn ang="0">
                    <a:pos x="T0" y="T1"/>
                  </a:cxn>
                  <a:cxn ang="0">
                    <a:pos x="T2" y="T3"/>
                  </a:cxn>
                  <a:cxn ang="0">
                    <a:pos x="T4" y="T5"/>
                  </a:cxn>
                </a:cxnLst>
                <a:rect l="0" t="0" r="r" b="b"/>
                <a:pathLst>
                  <a:path w="235" h="271">
                    <a:moveTo>
                      <a:pt x="117" y="271"/>
                    </a:moveTo>
                    <a:cubicBezTo>
                      <a:pt x="56" y="7"/>
                      <a:pt x="207" y="33"/>
                      <a:pt x="235" y="34"/>
                    </a:cubicBezTo>
                    <a:cubicBezTo>
                      <a:pt x="193" y="2"/>
                      <a:pt x="0" y="0"/>
                      <a:pt x="117" y="271"/>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0" name="Oval 188"/>
              <p:cNvSpPr>
                <a:spLocks noChangeArrowheads="1"/>
              </p:cNvSpPr>
              <p:nvPr/>
            </p:nvSpPr>
            <p:spPr bwMode="auto">
              <a:xfrm>
                <a:off x="9201151" y="2182813"/>
                <a:ext cx="436563" cy="434975"/>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1" name="Freeform 189"/>
              <p:cNvSpPr>
                <a:spLocks/>
              </p:cNvSpPr>
              <p:nvPr/>
            </p:nvSpPr>
            <p:spPr bwMode="auto">
              <a:xfrm>
                <a:off x="9388476" y="2427288"/>
                <a:ext cx="61913" cy="130175"/>
              </a:xfrm>
              <a:custGeom>
                <a:avLst/>
                <a:gdLst>
                  <a:gd name="T0" fmla="*/ 0 w 45"/>
                  <a:gd name="T1" fmla="*/ 0 h 95"/>
                  <a:gd name="T2" fmla="*/ 45 w 45"/>
                  <a:gd name="T3" fmla="*/ 0 h 95"/>
                  <a:gd name="T4" fmla="*/ 45 w 45"/>
                  <a:gd name="T5" fmla="*/ 71 h 95"/>
                  <a:gd name="T6" fmla="*/ 0 w 45"/>
                  <a:gd name="T7" fmla="*/ 71 h 95"/>
                  <a:gd name="T8" fmla="*/ 0 w 45"/>
                  <a:gd name="T9" fmla="*/ 0 h 95"/>
                </a:gdLst>
                <a:ahLst/>
                <a:cxnLst>
                  <a:cxn ang="0">
                    <a:pos x="T0" y="T1"/>
                  </a:cxn>
                  <a:cxn ang="0">
                    <a:pos x="T2" y="T3"/>
                  </a:cxn>
                  <a:cxn ang="0">
                    <a:pos x="T4" y="T5"/>
                  </a:cxn>
                  <a:cxn ang="0">
                    <a:pos x="T6" y="T7"/>
                  </a:cxn>
                  <a:cxn ang="0">
                    <a:pos x="T8" y="T9"/>
                  </a:cxn>
                </a:cxnLst>
                <a:rect l="0" t="0" r="r" b="b"/>
                <a:pathLst>
                  <a:path w="45" h="95">
                    <a:moveTo>
                      <a:pt x="0" y="0"/>
                    </a:moveTo>
                    <a:cubicBezTo>
                      <a:pt x="45" y="0"/>
                      <a:pt x="45" y="0"/>
                      <a:pt x="45" y="0"/>
                    </a:cubicBezTo>
                    <a:cubicBezTo>
                      <a:pt x="45" y="71"/>
                      <a:pt x="45" y="71"/>
                      <a:pt x="45" y="71"/>
                    </a:cubicBezTo>
                    <a:cubicBezTo>
                      <a:pt x="45" y="93"/>
                      <a:pt x="0" y="95"/>
                      <a:pt x="0" y="71"/>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2" name="Freeform 190"/>
              <p:cNvSpPr>
                <a:spLocks/>
              </p:cNvSpPr>
              <p:nvPr/>
            </p:nvSpPr>
            <p:spPr bwMode="auto">
              <a:xfrm>
                <a:off x="9305926" y="2511426"/>
                <a:ext cx="227013" cy="106363"/>
              </a:xfrm>
              <a:custGeom>
                <a:avLst/>
                <a:gdLst>
                  <a:gd name="T0" fmla="*/ 24 w 167"/>
                  <a:gd name="T1" fmla="*/ 20 h 78"/>
                  <a:gd name="T2" fmla="*/ 0 w 167"/>
                  <a:gd name="T3" fmla="*/ 55 h 78"/>
                  <a:gd name="T4" fmla="*/ 84 w 167"/>
                  <a:gd name="T5" fmla="*/ 78 h 78"/>
                  <a:gd name="T6" fmla="*/ 167 w 167"/>
                  <a:gd name="T7" fmla="*/ 55 h 78"/>
                  <a:gd name="T8" fmla="*/ 144 w 167"/>
                  <a:gd name="T9" fmla="*/ 20 h 78"/>
                  <a:gd name="T10" fmla="*/ 83 w 167"/>
                  <a:gd name="T11" fmla="*/ 0 h 78"/>
                  <a:gd name="T12" fmla="*/ 24 w 167"/>
                  <a:gd name="T13" fmla="*/ 20 h 78"/>
                </a:gdLst>
                <a:ahLst/>
                <a:cxnLst>
                  <a:cxn ang="0">
                    <a:pos x="T0" y="T1"/>
                  </a:cxn>
                  <a:cxn ang="0">
                    <a:pos x="T2" y="T3"/>
                  </a:cxn>
                  <a:cxn ang="0">
                    <a:pos x="T4" y="T5"/>
                  </a:cxn>
                  <a:cxn ang="0">
                    <a:pos x="T6" y="T7"/>
                  </a:cxn>
                  <a:cxn ang="0">
                    <a:pos x="T8" y="T9"/>
                  </a:cxn>
                  <a:cxn ang="0">
                    <a:pos x="T10" y="T11"/>
                  </a:cxn>
                  <a:cxn ang="0">
                    <a:pos x="T12" y="T13"/>
                  </a:cxn>
                </a:cxnLst>
                <a:rect l="0" t="0" r="r" b="b"/>
                <a:pathLst>
                  <a:path w="167" h="78">
                    <a:moveTo>
                      <a:pt x="24" y="20"/>
                    </a:moveTo>
                    <a:cubicBezTo>
                      <a:pt x="13" y="27"/>
                      <a:pt x="6" y="40"/>
                      <a:pt x="0" y="55"/>
                    </a:cubicBezTo>
                    <a:cubicBezTo>
                      <a:pt x="25" y="70"/>
                      <a:pt x="53" y="78"/>
                      <a:pt x="84" y="78"/>
                    </a:cubicBezTo>
                    <a:cubicBezTo>
                      <a:pt x="114" y="78"/>
                      <a:pt x="143" y="70"/>
                      <a:pt x="167" y="55"/>
                    </a:cubicBezTo>
                    <a:cubicBezTo>
                      <a:pt x="161" y="39"/>
                      <a:pt x="155" y="27"/>
                      <a:pt x="144" y="20"/>
                    </a:cubicBezTo>
                    <a:cubicBezTo>
                      <a:pt x="116" y="3"/>
                      <a:pt x="100" y="0"/>
                      <a:pt x="83" y="0"/>
                    </a:cubicBezTo>
                    <a:cubicBezTo>
                      <a:pt x="67" y="0"/>
                      <a:pt x="51" y="2"/>
                      <a:pt x="24" y="20"/>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3" name="Freeform 191"/>
              <p:cNvSpPr>
                <a:spLocks/>
              </p:cNvSpPr>
              <p:nvPr/>
            </p:nvSpPr>
            <p:spPr bwMode="auto">
              <a:xfrm>
                <a:off x="9388476" y="2473326"/>
                <a:ext cx="61913" cy="41275"/>
              </a:xfrm>
              <a:custGeom>
                <a:avLst/>
                <a:gdLst>
                  <a:gd name="T0" fmla="*/ 39 w 39"/>
                  <a:gd name="T1" fmla="*/ 6 h 26"/>
                  <a:gd name="T2" fmla="*/ 39 w 39"/>
                  <a:gd name="T3" fmla="*/ 0 h 26"/>
                  <a:gd name="T4" fmla="*/ 0 w 39"/>
                  <a:gd name="T5" fmla="*/ 0 h 26"/>
                  <a:gd name="T6" fmla="*/ 0 w 39"/>
                  <a:gd name="T7" fmla="*/ 26 h 26"/>
                  <a:gd name="T8" fmla="*/ 39 w 39"/>
                  <a:gd name="T9" fmla="*/ 6 h 26"/>
                </a:gdLst>
                <a:ahLst/>
                <a:cxnLst>
                  <a:cxn ang="0">
                    <a:pos x="T0" y="T1"/>
                  </a:cxn>
                  <a:cxn ang="0">
                    <a:pos x="T2" y="T3"/>
                  </a:cxn>
                  <a:cxn ang="0">
                    <a:pos x="T4" y="T5"/>
                  </a:cxn>
                  <a:cxn ang="0">
                    <a:pos x="T6" y="T7"/>
                  </a:cxn>
                  <a:cxn ang="0">
                    <a:pos x="T8" y="T9"/>
                  </a:cxn>
                </a:cxnLst>
                <a:rect l="0" t="0" r="r" b="b"/>
                <a:pathLst>
                  <a:path w="39" h="26">
                    <a:moveTo>
                      <a:pt x="39" y="6"/>
                    </a:moveTo>
                    <a:lnTo>
                      <a:pt x="39" y="0"/>
                    </a:lnTo>
                    <a:lnTo>
                      <a:pt x="0" y="0"/>
                    </a:lnTo>
                    <a:lnTo>
                      <a:pt x="0" y="26"/>
                    </a:lnTo>
                    <a:lnTo>
                      <a:pt x="39" y="6"/>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4" name="Freeform 192"/>
              <p:cNvSpPr>
                <a:spLocks/>
              </p:cNvSpPr>
              <p:nvPr/>
            </p:nvSpPr>
            <p:spPr bwMode="auto">
              <a:xfrm>
                <a:off x="9288463" y="2314576"/>
                <a:ext cx="261938" cy="173038"/>
              </a:xfrm>
              <a:custGeom>
                <a:avLst/>
                <a:gdLst>
                  <a:gd name="T0" fmla="*/ 96 w 192"/>
                  <a:gd name="T1" fmla="*/ 0 h 127"/>
                  <a:gd name="T2" fmla="*/ 96 w 192"/>
                  <a:gd name="T3" fmla="*/ 127 h 127"/>
                  <a:gd name="T4" fmla="*/ 96 w 192"/>
                  <a:gd name="T5" fmla="*/ 0 h 127"/>
                </a:gdLst>
                <a:ahLst/>
                <a:cxnLst>
                  <a:cxn ang="0">
                    <a:pos x="T0" y="T1"/>
                  </a:cxn>
                  <a:cxn ang="0">
                    <a:pos x="T2" y="T3"/>
                  </a:cxn>
                  <a:cxn ang="0">
                    <a:pos x="T4" y="T5"/>
                  </a:cxn>
                </a:cxnLst>
                <a:rect l="0" t="0" r="r" b="b"/>
                <a:pathLst>
                  <a:path w="192" h="127">
                    <a:moveTo>
                      <a:pt x="96" y="0"/>
                    </a:moveTo>
                    <a:cubicBezTo>
                      <a:pt x="192" y="0"/>
                      <a:pt x="153" y="127"/>
                      <a:pt x="96" y="127"/>
                    </a:cubicBezTo>
                    <a:cubicBezTo>
                      <a:pt x="39" y="127"/>
                      <a:pt x="0" y="0"/>
                      <a:pt x="96"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5" name="Freeform 193"/>
              <p:cNvSpPr>
                <a:spLocks/>
              </p:cNvSpPr>
              <p:nvPr/>
            </p:nvSpPr>
            <p:spPr bwMode="auto">
              <a:xfrm>
                <a:off x="9391651" y="2511426"/>
                <a:ext cx="57150" cy="106363"/>
              </a:xfrm>
              <a:custGeom>
                <a:avLst/>
                <a:gdLst>
                  <a:gd name="T0" fmla="*/ 16 w 42"/>
                  <a:gd name="T1" fmla="*/ 38 h 78"/>
                  <a:gd name="T2" fmla="*/ 13 w 42"/>
                  <a:gd name="T3" fmla="*/ 78 h 78"/>
                  <a:gd name="T4" fmla="*/ 21 w 42"/>
                  <a:gd name="T5" fmla="*/ 78 h 78"/>
                  <a:gd name="T6" fmla="*/ 28 w 42"/>
                  <a:gd name="T7" fmla="*/ 78 h 78"/>
                  <a:gd name="T8" fmla="*/ 26 w 42"/>
                  <a:gd name="T9" fmla="*/ 38 h 78"/>
                  <a:gd name="T10" fmla="*/ 42 w 42"/>
                  <a:gd name="T11" fmla="*/ 0 h 78"/>
                  <a:gd name="T12" fmla="*/ 0 w 42"/>
                  <a:gd name="T13" fmla="*/ 0 h 78"/>
                  <a:gd name="T14" fmla="*/ 16 w 42"/>
                  <a:gd name="T15" fmla="*/ 38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8">
                    <a:moveTo>
                      <a:pt x="16" y="38"/>
                    </a:moveTo>
                    <a:cubicBezTo>
                      <a:pt x="13" y="78"/>
                      <a:pt x="13" y="78"/>
                      <a:pt x="13" y="78"/>
                    </a:cubicBezTo>
                    <a:cubicBezTo>
                      <a:pt x="16" y="78"/>
                      <a:pt x="18" y="78"/>
                      <a:pt x="21" y="78"/>
                    </a:cubicBezTo>
                    <a:cubicBezTo>
                      <a:pt x="23" y="78"/>
                      <a:pt x="26" y="78"/>
                      <a:pt x="28" y="78"/>
                    </a:cubicBezTo>
                    <a:cubicBezTo>
                      <a:pt x="26" y="38"/>
                      <a:pt x="26" y="38"/>
                      <a:pt x="26" y="38"/>
                    </a:cubicBezTo>
                    <a:cubicBezTo>
                      <a:pt x="42" y="0"/>
                      <a:pt x="42" y="0"/>
                      <a:pt x="42" y="0"/>
                    </a:cubicBezTo>
                    <a:cubicBezTo>
                      <a:pt x="27" y="0"/>
                      <a:pt x="15" y="0"/>
                      <a:pt x="0" y="0"/>
                    </a:cubicBezTo>
                    <a:lnTo>
                      <a:pt x="16"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6" name="Freeform 194"/>
              <p:cNvSpPr>
                <a:spLocks/>
              </p:cNvSpPr>
              <p:nvPr/>
            </p:nvSpPr>
            <p:spPr bwMode="auto">
              <a:xfrm>
                <a:off x="9364663" y="2493963"/>
                <a:ext cx="53975" cy="65088"/>
              </a:xfrm>
              <a:custGeom>
                <a:avLst/>
                <a:gdLst>
                  <a:gd name="T0" fmla="*/ 15 w 34"/>
                  <a:gd name="T1" fmla="*/ 0 h 41"/>
                  <a:gd name="T2" fmla="*/ 0 w 34"/>
                  <a:gd name="T3" fmla="*/ 19 h 41"/>
                  <a:gd name="T4" fmla="*/ 9 w 34"/>
                  <a:gd name="T5" fmla="*/ 41 h 41"/>
                  <a:gd name="T6" fmla="*/ 34 w 34"/>
                  <a:gd name="T7" fmla="*/ 11 h 41"/>
                  <a:gd name="T8" fmla="*/ 15 w 34"/>
                  <a:gd name="T9" fmla="*/ 0 h 41"/>
                </a:gdLst>
                <a:ahLst/>
                <a:cxnLst>
                  <a:cxn ang="0">
                    <a:pos x="T0" y="T1"/>
                  </a:cxn>
                  <a:cxn ang="0">
                    <a:pos x="T2" y="T3"/>
                  </a:cxn>
                  <a:cxn ang="0">
                    <a:pos x="T4" y="T5"/>
                  </a:cxn>
                  <a:cxn ang="0">
                    <a:pos x="T6" y="T7"/>
                  </a:cxn>
                  <a:cxn ang="0">
                    <a:pos x="T8" y="T9"/>
                  </a:cxn>
                </a:cxnLst>
                <a:rect l="0" t="0" r="r" b="b"/>
                <a:pathLst>
                  <a:path w="34" h="41">
                    <a:moveTo>
                      <a:pt x="15" y="0"/>
                    </a:moveTo>
                    <a:lnTo>
                      <a:pt x="0" y="19"/>
                    </a:lnTo>
                    <a:lnTo>
                      <a:pt x="9" y="41"/>
                    </a:lnTo>
                    <a:lnTo>
                      <a:pt x="34" y="11"/>
                    </a:lnTo>
                    <a:lnTo>
                      <a:pt x="15" y="0"/>
                    </a:lnTo>
                    <a:close/>
                  </a:path>
                </a:pathLst>
              </a:custGeom>
              <a:solidFill>
                <a:srgbClr val="C943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7" name="Freeform 195"/>
              <p:cNvSpPr>
                <a:spLocks/>
              </p:cNvSpPr>
              <p:nvPr/>
            </p:nvSpPr>
            <p:spPr bwMode="auto">
              <a:xfrm>
                <a:off x="9364663" y="2493963"/>
                <a:ext cx="53975" cy="57150"/>
              </a:xfrm>
              <a:custGeom>
                <a:avLst/>
                <a:gdLst>
                  <a:gd name="T0" fmla="*/ 15 w 34"/>
                  <a:gd name="T1" fmla="*/ 0 h 36"/>
                  <a:gd name="T2" fmla="*/ 0 w 34"/>
                  <a:gd name="T3" fmla="*/ 19 h 36"/>
                  <a:gd name="T4" fmla="*/ 9 w 34"/>
                  <a:gd name="T5" fmla="*/ 36 h 36"/>
                  <a:gd name="T6" fmla="*/ 34 w 34"/>
                  <a:gd name="T7" fmla="*/ 11 h 36"/>
                  <a:gd name="T8" fmla="*/ 15 w 34"/>
                  <a:gd name="T9" fmla="*/ 0 h 36"/>
                </a:gdLst>
                <a:ahLst/>
                <a:cxnLst>
                  <a:cxn ang="0">
                    <a:pos x="T0" y="T1"/>
                  </a:cxn>
                  <a:cxn ang="0">
                    <a:pos x="T2" y="T3"/>
                  </a:cxn>
                  <a:cxn ang="0">
                    <a:pos x="T4" y="T5"/>
                  </a:cxn>
                  <a:cxn ang="0">
                    <a:pos x="T6" y="T7"/>
                  </a:cxn>
                  <a:cxn ang="0">
                    <a:pos x="T8" y="T9"/>
                  </a:cxn>
                </a:cxnLst>
                <a:rect l="0" t="0" r="r" b="b"/>
                <a:pathLst>
                  <a:path w="34" h="36">
                    <a:moveTo>
                      <a:pt x="15" y="0"/>
                    </a:moveTo>
                    <a:lnTo>
                      <a:pt x="0" y="19"/>
                    </a:lnTo>
                    <a:lnTo>
                      <a:pt x="9" y="36"/>
                    </a:lnTo>
                    <a:lnTo>
                      <a:pt x="34" y="11"/>
                    </a:lnTo>
                    <a:lnTo>
                      <a:pt x="15" y="0"/>
                    </a:ln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8" name="Freeform 196"/>
              <p:cNvSpPr>
                <a:spLocks/>
              </p:cNvSpPr>
              <p:nvPr/>
            </p:nvSpPr>
            <p:spPr bwMode="auto">
              <a:xfrm>
                <a:off x="9420226" y="2493963"/>
                <a:ext cx="53975" cy="65088"/>
              </a:xfrm>
              <a:custGeom>
                <a:avLst/>
                <a:gdLst>
                  <a:gd name="T0" fmla="*/ 19 w 34"/>
                  <a:gd name="T1" fmla="*/ 0 h 41"/>
                  <a:gd name="T2" fmla="*/ 34 w 34"/>
                  <a:gd name="T3" fmla="*/ 19 h 41"/>
                  <a:gd name="T4" fmla="*/ 25 w 34"/>
                  <a:gd name="T5" fmla="*/ 41 h 41"/>
                  <a:gd name="T6" fmla="*/ 0 w 34"/>
                  <a:gd name="T7" fmla="*/ 11 h 41"/>
                  <a:gd name="T8" fmla="*/ 19 w 34"/>
                  <a:gd name="T9" fmla="*/ 0 h 41"/>
                </a:gdLst>
                <a:ahLst/>
                <a:cxnLst>
                  <a:cxn ang="0">
                    <a:pos x="T0" y="T1"/>
                  </a:cxn>
                  <a:cxn ang="0">
                    <a:pos x="T2" y="T3"/>
                  </a:cxn>
                  <a:cxn ang="0">
                    <a:pos x="T4" y="T5"/>
                  </a:cxn>
                  <a:cxn ang="0">
                    <a:pos x="T6" y="T7"/>
                  </a:cxn>
                  <a:cxn ang="0">
                    <a:pos x="T8" y="T9"/>
                  </a:cxn>
                </a:cxnLst>
                <a:rect l="0" t="0" r="r" b="b"/>
                <a:pathLst>
                  <a:path w="34" h="41">
                    <a:moveTo>
                      <a:pt x="19" y="0"/>
                    </a:moveTo>
                    <a:lnTo>
                      <a:pt x="34" y="19"/>
                    </a:lnTo>
                    <a:lnTo>
                      <a:pt x="25" y="41"/>
                    </a:lnTo>
                    <a:lnTo>
                      <a:pt x="0" y="11"/>
                    </a:lnTo>
                    <a:lnTo>
                      <a:pt x="19" y="0"/>
                    </a:lnTo>
                    <a:close/>
                  </a:path>
                </a:pathLst>
              </a:custGeom>
              <a:solidFill>
                <a:srgbClr val="C943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9" name="Freeform 197"/>
              <p:cNvSpPr>
                <a:spLocks/>
              </p:cNvSpPr>
              <p:nvPr/>
            </p:nvSpPr>
            <p:spPr bwMode="auto">
              <a:xfrm>
                <a:off x="9420226" y="2493963"/>
                <a:ext cx="53975" cy="57150"/>
              </a:xfrm>
              <a:custGeom>
                <a:avLst/>
                <a:gdLst>
                  <a:gd name="T0" fmla="*/ 19 w 34"/>
                  <a:gd name="T1" fmla="*/ 0 h 36"/>
                  <a:gd name="T2" fmla="*/ 34 w 34"/>
                  <a:gd name="T3" fmla="*/ 19 h 36"/>
                  <a:gd name="T4" fmla="*/ 25 w 34"/>
                  <a:gd name="T5" fmla="*/ 36 h 36"/>
                  <a:gd name="T6" fmla="*/ 0 w 34"/>
                  <a:gd name="T7" fmla="*/ 11 h 36"/>
                  <a:gd name="T8" fmla="*/ 19 w 34"/>
                  <a:gd name="T9" fmla="*/ 0 h 36"/>
                </a:gdLst>
                <a:ahLst/>
                <a:cxnLst>
                  <a:cxn ang="0">
                    <a:pos x="T0" y="T1"/>
                  </a:cxn>
                  <a:cxn ang="0">
                    <a:pos x="T2" y="T3"/>
                  </a:cxn>
                  <a:cxn ang="0">
                    <a:pos x="T4" y="T5"/>
                  </a:cxn>
                  <a:cxn ang="0">
                    <a:pos x="T6" y="T7"/>
                  </a:cxn>
                  <a:cxn ang="0">
                    <a:pos x="T8" y="T9"/>
                  </a:cxn>
                </a:cxnLst>
                <a:rect l="0" t="0" r="r" b="b"/>
                <a:pathLst>
                  <a:path w="34" h="36">
                    <a:moveTo>
                      <a:pt x="19" y="0"/>
                    </a:moveTo>
                    <a:lnTo>
                      <a:pt x="34" y="19"/>
                    </a:lnTo>
                    <a:lnTo>
                      <a:pt x="25" y="36"/>
                    </a:lnTo>
                    <a:lnTo>
                      <a:pt x="0" y="11"/>
                    </a:lnTo>
                    <a:lnTo>
                      <a:pt x="19" y="0"/>
                    </a:ln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0" name="Freeform 198"/>
              <p:cNvSpPr>
                <a:spLocks/>
              </p:cNvSpPr>
              <p:nvPr/>
            </p:nvSpPr>
            <p:spPr bwMode="auto">
              <a:xfrm>
                <a:off x="9326563" y="2287588"/>
                <a:ext cx="180975" cy="112713"/>
              </a:xfrm>
              <a:custGeom>
                <a:avLst/>
                <a:gdLst>
                  <a:gd name="T0" fmla="*/ 115 w 132"/>
                  <a:gd name="T1" fmla="*/ 59 h 83"/>
                  <a:gd name="T2" fmla="*/ 100 w 132"/>
                  <a:gd name="T3" fmla="*/ 34 h 83"/>
                  <a:gd name="T4" fmla="*/ 44 w 132"/>
                  <a:gd name="T5" fmla="*/ 46 h 83"/>
                  <a:gd name="T6" fmla="*/ 22 w 132"/>
                  <a:gd name="T7" fmla="*/ 76 h 83"/>
                  <a:gd name="T8" fmla="*/ 19 w 132"/>
                  <a:gd name="T9" fmla="*/ 82 h 83"/>
                  <a:gd name="T10" fmla="*/ 7 w 132"/>
                  <a:gd name="T11" fmla="*/ 68 h 83"/>
                  <a:gd name="T12" fmla="*/ 6 w 132"/>
                  <a:gd name="T13" fmla="*/ 41 h 83"/>
                  <a:gd name="T14" fmla="*/ 66 w 132"/>
                  <a:gd name="T15" fmla="*/ 0 h 83"/>
                  <a:gd name="T16" fmla="*/ 101 w 132"/>
                  <a:gd name="T17" fmla="*/ 14 h 83"/>
                  <a:gd name="T18" fmla="*/ 127 w 132"/>
                  <a:gd name="T19" fmla="*/ 69 h 83"/>
                  <a:gd name="T20" fmla="*/ 115 w 132"/>
                  <a:gd name="T21" fmla="*/ 79 h 83"/>
                  <a:gd name="T22" fmla="*/ 115 w 132"/>
                  <a:gd name="T23" fmla="*/ 59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2" h="83">
                    <a:moveTo>
                      <a:pt x="115" y="59"/>
                    </a:moveTo>
                    <a:cubicBezTo>
                      <a:pt x="115" y="49"/>
                      <a:pt x="106" y="38"/>
                      <a:pt x="100" y="34"/>
                    </a:cubicBezTo>
                    <a:cubicBezTo>
                      <a:pt x="93" y="31"/>
                      <a:pt x="61" y="35"/>
                      <a:pt x="44" y="46"/>
                    </a:cubicBezTo>
                    <a:cubicBezTo>
                      <a:pt x="26" y="57"/>
                      <a:pt x="23" y="66"/>
                      <a:pt x="22" y="76"/>
                    </a:cubicBezTo>
                    <a:cubicBezTo>
                      <a:pt x="21" y="80"/>
                      <a:pt x="20" y="83"/>
                      <a:pt x="19" y="82"/>
                    </a:cubicBezTo>
                    <a:cubicBezTo>
                      <a:pt x="13" y="80"/>
                      <a:pt x="12" y="71"/>
                      <a:pt x="7" y="68"/>
                    </a:cubicBezTo>
                    <a:cubicBezTo>
                      <a:pt x="0" y="64"/>
                      <a:pt x="3" y="51"/>
                      <a:pt x="6" y="41"/>
                    </a:cubicBezTo>
                    <a:cubicBezTo>
                      <a:pt x="9" y="30"/>
                      <a:pt x="24" y="2"/>
                      <a:pt x="66" y="0"/>
                    </a:cubicBezTo>
                    <a:cubicBezTo>
                      <a:pt x="87" y="0"/>
                      <a:pt x="95" y="12"/>
                      <a:pt x="101" y="14"/>
                    </a:cubicBezTo>
                    <a:cubicBezTo>
                      <a:pt x="120" y="17"/>
                      <a:pt x="132" y="53"/>
                      <a:pt x="127" y="69"/>
                    </a:cubicBezTo>
                    <a:cubicBezTo>
                      <a:pt x="124" y="76"/>
                      <a:pt x="121" y="81"/>
                      <a:pt x="115" y="79"/>
                    </a:cubicBezTo>
                    <a:cubicBezTo>
                      <a:pt x="113" y="79"/>
                      <a:pt x="115" y="65"/>
                      <a:pt x="115" y="59"/>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1" name="Freeform 199"/>
              <p:cNvSpPr>
                <a:spLocks/>
              </p:cNvSpPr>
              <p:nvPr/>
            </p:nvSpPr>
            <p:spPr bwMode="auto">
              <a:xfrm>
                <a:off x="9488488" y="2373313"/>
                <a:ext cx="20638" cy="42863"/>
              </a:xfrm>
              <a:custGeom>
                <a:avLst/>
                <a:gdLst>
                  <a:gd name="T0" fmla="*/ 11 w 16"/>
                  <a:gd name="T1" fmla="*/ 1 h 31"/>
                  <a:gd name="T2" fmla="*/ 14 w 16"/>
                  <a:gd name="T3" fmla="*/ 17 h 31"/>
                  <a:gd name="T4" fmla="*/ 5 w 16"/>
                  <a:gd name="T5" fmla="*/ 30 h 31"/>
                  <a:gd name="T6" fmla="*/ 2 w 16"/>
                  <a:gd name="T7" fmla="*/ 14 h 31"/>
                  <a:gd name="T8" fmla="*/ 11 w 16"/>
                  <a:gd name="T9" fmla="*/ 1 h 31"/>
                </a:gdLst>
                <a:ahLst/>
                <a:cxnLst>
                  <a:cxn ang="0">
                    <a:pos x="T0" y="T1"/>
                  </a:cxn>
                  <a:cxn ang="0">
                    <a:pos x="T2" y="T3"/>
                  </a:cxn>
                  <a:cxn ang="0">
                    <a:pos x="T4" y="T5"/>
                  </a:cxn>
                  <a:cxn ang="0">
                    <a:pos x="T6" y="T7"/>
                  </a:cxn>
                  <a:cxn ang="0">
                    <a:pos x="T8" y="T9"/>
                  </a:cxn>
                </a:cxnLst>
                <a:rect l="0" t="0" r="r" b="b"/>
                <a:pathLst>
                  <a:path w="16" h="31">
                    <a:moveTo>
                      <a:pt x="11" y="1"/>
                    </a:moveTo>
                    <a:cubicBezTo>
                      <a:pt x="15" y="1"/>
                      <a:pt x="16" y="9"/>
                      <a:pt x="14" y="17"/>
                    </a:cubicBezTo>
                    <a:cubicBezTo>
                      <a:pt x="13" y="25"/>
                      <a:pt x="8" y="31"/>
                      <a:pt x="5" y="30"/>
                    </a:cubicBezTo>
                    <a:cubicBezTo>
                      <a:pt x="1" y="29"/>
                      <a:pt x="0" y="22"/>
                      <a:pt x="2" y="14"/>
                    </a:cubicBezTo>
                    <a:cubicBezTo>
                      <a:pt x="4" y="6"/>
                      <a:pt x="8" y="0"/>
                      <a:pt x="11"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2" name="Freeform 200"/>
              <p:cNvSpPr>
                <a:spLocks/>
              </p:cNvSpPr>
              <p:nvPr/>
            </p:nvSpPr>
            <p:spPr bwMode="auto">
              <a:xfrm>
                <a:off x="9328151" y="2373313"/>
                <a:ext cx="22225" cy="42863"/>
              </a:xfrm>
              <a:custGeom>
                <a:avLst/>
                <a:gdLst>
                  <a:gd name="T0" fmla="*/ 5 w 16"/>
                  <a:gd name="T1" fmla="*/ 1 h 31"/>
                  <a:gd name="T2" fmla="*/ 2 w 16"/>
                  <a:gd name="T3" fmla="*/ 17 h 31"/>
                  <a:gd name="T4" fmla="*/ 12 w 16"/>
                  <a:gd name="T5" fmla="*/ 30 h 31"/>
                  <a:gd name="T6" fmla="*/ 15 w 16"/>
                  <a:gd name="T7" fmla="*/ 14 h 31"/>
                  <a:gd name="T8" fmla="*/ 5 w 16"/>
                  <a:gd name="T9" fmla="*/ 1 h 31"/>
                </a:gdLst>
                <a:ahLst/>
                <a:cxnLst>
                  <a:cxn ang="0">
                    <a:pos x="T0" y="T1"/>
                  </a:cxn>
                  <a:cxn ang="0">
                    <a:pos x="T2" y="T3"/>
                  </a:cxn>
                  <a:cxn ang="0">
                    <a:pos x="T4" y="T5"/>
                  </a:cxn>
                  <a:cxn ang="0">
                    <a:pos x="T6" y="T7"/>
                  </a:cxn>
                  <a:cxn ang="0">
                    <a:pos x="T8" y="T9"/>
                  </a:cxn>
                </a:cxnLst>
                <a:rect l="0" t="0" r="r" b="b"/>
                <a:pathLst>
                  <a:path w="16" h="31">
                    <a:moveTo>
                      <a:pt x="5" y="1"/>
                    </a:moveTo>
                    <a:cubicBezTo>
                      <a:pt x="2" y="1"/>
                      <a:pt x="0" y="9"/>
                      <a:pt x="2" y="17"/>
                    </a:cubicBezTo>
                    <a:cubicBezTo>
                      <a:pt x="4" y="25"/>
                      <a:pt x="8" y="31"/>
                      <a:pt x="12" y="30"/>
                    </a:cubicBezTo>
                    <a:cubicBezTo>
                      <a:pt x="15" y="29"/>
                      <a:pt x="16" y="22"/>
                      <a:pt x="15" y="14"/>
                    </a:cubicBezTo>
                    <a:cubicBezTo>
                      <a:pt x="13" y="6"/>
                      <a:pt x="9" y="0"/>
                      <a:pt x="5"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3" name="Oval 201"/>
              <p:cNvSpPr>
                <a:spLocks noChangeArrowheads="1"/>
              </p:cNvSpPr>
              <p:nvPr/>
            </p:nvSpPr>
            <p:spPr bwMode="auto">
              <a:xfrm>
                <a:off x="7561263" y="2427288"/>
                <a:ext cx="611188" cy="6127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4" name="Freeform 202"/>
              <p:cNvSpPr>
                <a:spLocks/>
              </p:cNvSpPr>
              <p:nvPr/>
            </p:nvSpPr>
            <p:spPr bwMode="auto">
              <a:xfrm>
                <a:off x="7691438" y="2832101"/>
                <a:ext cx="349250" cy="207963"/>
              </a:xfrm>
              <a:custGeom>
                <a:avLst/>
                <a:gdLst>
                  <a:gd name="T0" fmla="*/ 44 w 257"/>
                  <a:gd name="T1" fmla="*/ 31 h 153"/>
                  <a:gd name="T2" fmla="*/ 0 w 257"/>
                  <a:gd name="T3" fmla="*/ 112 h 153"/>
                  <a:gd name="T4" fmla="*/ 128 w 257"/>
                  <a:gd name="T5" fmla="*/ 153 h 153"/>
                  <a:gd name="T6" fmla="*/ 257 w 257"/>
                  <a:gd name="T7" fmla="*/ 113 h 153"/>
                  <a:gd name="T8" fmla="*/ 212 w 257"/>
                  <a:gd name="T9" fmla="*/ 31 h 153"/>
                  <a:gd name="T10" fmla="*/ 128 w 257"/>
                  <a:gd name="T11" fmla="*/ 1 h 153"/>
                  <a:gd name="T12" fmla="*/ 44 w 257"/>
                  <a:gd name="T13" fmla="*/ 31 h 153"/>
                </a:gdLst>
                <a:ahLst/>
                <a:cxnLst>
                  <a:cxn ang="0">
                    <a:pos x="T0" y="T1"/>
                  </a:cxn>
                  <a:cxn ang="0">
                    <a:pos x="T2" y="T3"/>
                  </a:cxn>
                  <a:cxn ang="0">
                    <a:pos x="T4" y="T5"/>
                  </a:cxn>
                  <a:cxn ang="0">
                    <a:pos x="T6" y="T7"/>
                  </a:cxn>
                  <a:cxn ang="0">
                    <a:pos x="T8" y="T9"/>
                  </a:cxn>
                  <a:cxn ang="0">
                    <a:pos x="T10" y="T11"/>
                  </a:cxn>
                  <a:cxn ang="0">
                    <a:pos x="T12" y="T13"/>
                  </a:cxn>
                </a:cxnLst>
                <a:rect l="0" t="0" r="r" b="b"/>
                <a:pathLst>
                  <a:path w="257" h="153">
                    <a:moveTo>
                      <a:pt x="44" y="31"/>
                    </a:moveTo>
                    <a:cubicBezTo>
                      <a:pt x="22" y="45"/>
                      <a:pt x="13" y="76"/>
                      <a:pt x="0" y="112"/>
                    </a:cubicBezTo>
                    <a:cubicBezTo>
                      <a:pt x="36" y="138"/>
                      <a:pt x="81" y="153"/>
                      <a:pt x="128" y="153"/>
                    </a:cubicBezTo>
                    <a:cubicBezTo>
                      <a:pt x="176" y="153"/>
                      <a:pt x="220" y="138"/>
                      <a:pt x="257" y="113"/>
                    </a:cubicBezTo>
                    <a:cubicBezTo>
                      <a:pt x="244" y="76"/>
                      <a:pt x="235" y="45"/>
                      <a:pt x="212" y="31"/>
                    </a:cubicBezTo>
                    <a:cubicBezTo>
                      <a:pt x="174" y="7"/>
                      <a:pt x="151" y="1"/>
                      <a:pt x="128" y="1"/>
                    </a:cubicBezTo>
                    <a:cubicBezTo>
                      <a:pt x="105" y="0"/>
                      <a:pt x="82" y="6"/>
                      <a:pt x="44" y="31"/>
                    </a:cubicBezTo>
                    <a:close/>
                  </a:path>
                </a:pathLst>
              </a:custGeom>
              <a:solidFill>
                <a:srgbClr val="FFD6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5" name="Freeform 203"/>
              <p:cNvSpPr>
                <a:spLocks/>
              </p:cNvSpPr>
              <p:nvPr/>
            </p:nvSpPr>
            <p:spPr bwMode="auto">
              <a:xfrm>
                <a:off x="7797801" y="2832101"/>
                <a:ext cx="136525" cy="69850"/>
              </a:xfrm>
              <a:custGeom>
                <a:avLst/>
                <a:gdLst>
                  <a:gd name="T0" fmla="*/ 101 w 101"/>
                  <a:gd name="T1" fmla="*/ 12 h 52"/>
                  <a:gd name="T2" fmla="*/ 50 w 101"/>
                  <a:gd name="T3" fmla="*/ 1 h 52"/>
                  <a:gd name="T4" fmla="*/ 0 w 101"/>
                  <a:gd name="T5" fmla="*/ 12 h 52"/>
                  <a:gd name="T6" fmla="*/ 50 w 101"/>
                  <a:gd name="T7" fmla="*/ 52 h 52"/>
                  <a:gd name="T8" fmla="*/ 101 w 101"/>
                  <a:gd name="T9" fmla="*/ 12 h 52"/>
                </a:gdLst>
                <a:ahLst/>
                <a:cxnLst>
                  <a:cxn ang="0">
                    <a:pos x="T0" y="T1"/>
                  </a:cxn>
                  <a:cxn ang="0">
                    <a:pos x="T2" y="T3"/>
                  </a:cxn>
                  <a:cxn ang="0">
                    <a:pos x="T4" y="T5"/>
                  </a:cxn>
                  <a:cxn ang="0">
                    <a:pos x="T6" y="T7"/>
                  </a:cxn>
                  <a:cxn ang="0">
                    <a:pos x="T8" y="T9"/>
                  </a:cxn>
                </a:cxnLst>
                <a:rect l="0" t="0" r="r" b="b"/>
                <a:pathLst>
                  <a:path w="101" h="52">
                    <a:moveTo>
                      <a:pt x="101" y="12"/>
                    </a:moveTo>
                    <a:cubicBezTo>
                      <a:pt x="81" y="3"/>
                      <a:pt x="65" y="1"/>
                      <a:pt x="50" y="1"/>
                    </a:cubicBezTo>
                    <a:cubicBezTo>
                      <a:pt x="35" y="0"/>
                      <a:pt x="19" y="3"/>
                      <a:pt x="0" y="12"/>
                    </a:cubicBezTo>
                    <a:cubicBezTo>
                      <a:pt x="5" y="35"/>
                      <a:pt x="25" y="52"/>
                      <a:pt x="50" y="52"/>
                    </a:cubicBezTo>
                    <a:cubicBezTo>
                      <a:pt x="75" y="52"/>
                      <a:pt x="95" y="35"/>
                      <a:pt x="101" y="12"/>
                    </a:cubicBezTo>
                    <a:close/>
                  </a:path>
                </a:pathLst>
              </a:custGeom>
              <a:solidFill>
                <a:srgbClr val="FFA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6" name="Freeform 204"/>
              <p:cNvSpPr>
                <a:spLocks/>
              </p:cNvSpPr>
              <p:nvPr/>
            </p:nvSpPr>
            <p:spPr bwMode="auto">
              <a:xfrm>
                <a:off x="7823201" y="2717801"/>
                <a:ext cx="85725" cy="173038"/>
              </a:xfrm>
              <a:custGeom>
                <a:avLst/>
                <a:gdLst>
                  <a:gd name="T0" fmla="*/ 0 w 63"/>
                  <a:gd name="T1" fmla="*/ 0 h 127"/>
                  <a:gd name="T2" fmla="*/ 63 w 63"/>
                  <a:gd name="T3" fmla="*/ 0 h 127"/>
                  <a:gd name="T4" fmla="*/ 63 w 63"/>
                  <a:gd name="T5" fmla="*/ 92 h 127"/>
                  <a:gd name="T6" fmla="*/ 0 w 63"/>
                  <a:gd name="T7" fmla="*/ 92 h 127"/>
                  <a:gd name="T8" fmla="*/ 0 w 63"/>
                  <a:gd name="T9" fmla="*/ 0 h 127"/>
                </a:gdLst>
                <a:ahLst/>
                <a:cxnLst>
                  <a:cxn ang="0">
                    <a:pos x="T0" y="T1"/>
                  </a:cxn>
                  <a:cxn ang="0">
                    <a:pos x="T2" y="T3"/>
                  </a:cxn>
                  <a:cxn ang="0">
                    <a:pos x="T4" y="T5"/>
                  </a:cxn>
                  <a:cxn ang="0">
                    <a:pos x="T6" y="T7"/>
                  </a:cxn>
                  <a:cxn ang="0">
                    <a:pos x="T8" y="T9"/>
                  </a:cxn>
                </a:cxnLst>
                <a:rect l="0" t="0" r="r" b="b"/>
                <a:pathLst>
                  <a:path w="63" h="127">
                    <a:moveTo>
                      <a:pt x="0" y="0"/>
                    </a:moveTo>
                    <a:cubicBezTo>
                      <a:pt x="63" y="0"/>
                      <a:pt x="63" y="0"/>
                      <a:pt x="63" y="0"/>
                    </a:cubicBezTo>
                    <a:cubicBezTo>
                      <a:pt x="63" y="92"/>
                      <a:pt x="63" y="92"/>
                      <a:pt x="63" y="92"/>
                    </a:cubicBezTo>
                    <a:cubicBezTo>
                      <a:pt x="63" y="123"/>
                      <a:pt x="0" y="127"/>
                      <a:pt x="0" y="92"/>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62" name="Freeform 206"/>
            <p:cNvSpPr>
              <a:spLocks/>
            </p:cNvSpPr>
            <p:nvPr/>
          </p:nvSpPr>
          <p:spPr bwMode="auto">
            <a:xfrm>
              <a:off x="7683760" y="2559121"/>
              <a:ext cx="365137" cy="241307"/>
            </a:xfrm>
            <a:custGeom>
              <a:avLst/>
              <a:gdLst>
                <a:gd name="T0" fmla="*/ 134 w 269"/>
                <a:gd name="T1" fmla="*/ 0 h 178"/>
                <a:gd name="T2" fmla="*/ 134 w 269"/>
                <a:gd name="T3" fmla="*/ 178 h 178"/>
                <a:gd name="T4" fmla="*/ 134 w 269"/>
                <a:gd name="T5" fmla="*/ 0 h 178"/>
              </a:gdLst>
              <a:ahLst/>
              <a:cxnLst>
                <a:cxn ang="0">
                  <a:pos x="T0" y="T1"/>
                </a:cxn>
                <a:cxn ang="0">
                  <a:pos x="T2" y="T3"/>
                </a:cxn>
                <a:cxn ang="0">
                  <a:pos x="T4" y="T5"/>
                </a:cxn>
              </a:cxnLst>
              <a:rect l="0" t="0" r="r" b="b"/>
              <a:pathLst>
                <a:path w="269" h="178">
                  <a:moveTo>
                    <a:pt x="134" y="0"/>
                  </a:moveTo>
                  <a:cubicBezTo>
                    <a:pt x="269" y="0"/>
                    <a:pt x="214" y="178"/>
                    <a:pt x="134" y="178"/>
                  </a:cubicBezTo>
                  <a:cubicBezTo>
                    <a:pt x="54" y="178"/>
                    <a:pt x="0" y="0"/>
                    <a:pt x="134" y="0"/>
                  </a:cubicBezTo>
                  <a:close/>
                </a:path>
              </a:pathLst>
            </a:custGeom>
            <a:solidFill>
              <a:srgbClr val="F0CE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 name="Freeform 207"/>
            <p:cNvSpPr>
              <a:spLocks/>
            </p:cNvSpPr>
            <p:nvPr/>
          </p:nvSpPr>
          <p:spPr bwMode="auto">
            <a:xfrm>
              <a:off x="7866329" y="2559121"/>
              <a:ext cx="182569" cy="241307"/>
            </a:xfrm>
            <a:custGeom>
              <a:avLst/>
              <a:gdLst>
                <a:gd name="T0" fmla="*/ 0 w 135"/>
                <a:gd name="T1" fmla="*/ 0 h 178"/>
                <a:gd name="T2" fmla="*/ 0 w 135"/>
                <a:gd name="T3" fmla="*/ 178 h 178"/>
                <a:gd name="T4" fmla="*/ 0 w 135"/>
                <a:gd name="T5" fmla="*/ 0 h 178"/>
              </a:gdLst>
              <a:ahLst/>
              <a:cxnLst>
                <a:cxn ang="0">
                  <a:pos x="T0" y="T1"/>
                </a:cxn>
                <a:cxn ang="0">
                  <a:pos x="T2" y="T3"/>
                </a:cxn>
                <a:cxn ang="0">
                  <a:pos x="T4" y="T5"/>
                </a:cxn>
              </a:cxnLst>
              <a:rect l="0" t="0" r="r" b="b"/>
              <a:pathLst>
                <a:path w="135" h="178">
                  <a:moveTo>
                    <a:pt x="0" y="0"/>
                  </a:moveTo>
                  <a:cubicBezTo>
                    <a:pt x="135" y="0"/>
                    <a:pt x="80" y="178"/>
                    <a:pt x="0" y="178"/>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 name="Freeform 208"/>
            <p:cNvSpPr>
              <a:spLocks/>
            </p:cNvSpPr>
            <p:nvPr/>
          </p:nvSpPr>
          <p:spPr bwMode="auto">
            <a:xfrm>
              <a:off x="7734562" y="2514670"/>
              <a:ext cx="261946" cy="196856"/>
            </a:xfrm>
            <a:custGeom>
              <a:avLst/>
              <a:gdLst>
                <a:gd name="T0" fmla="*/ 95 w 192"/>
                <a:gd name="T1" fmla="*/ 54 h 144"/>
                <a:gd name="T2" fmla="*/ 127 w 192"/>
                <a:gd name="T3" fmla="*/ 52 h 144"/>
                <a:gd name="T4" fmla="*/ 169 w 192"/>
                <a:gd name="T5" fmla="*/ 106 h 144"/>
                <a:gd name="T6" fmla="*/ 182 w 192"/>
                <a:gd name="T7" fmla="*/ 110 h 144"/>
                <a:gd name="T8" fmla="*/ 99 w 192"/>
                <a:gd name="T9" fmla="*/ 0 h 144"/>
                <a:gd name="T10" fmla="*/ 10 w 192"/>
                <a:gd name="T11" fmla="*/ 106 h 144"/>
                <a:gd name="T12" fmla="*/ 26 w 192"/>
                <a:gd name="T13" fmla="*/ 107 h 144"/>
                <a:gd name="T14" fmla="*/ 95 w 192"/>
                <a:gd name="T15" fmla="*/ 54 h 1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144">
                  <a:moveTo>
                    <a:pt x="95" y="54"/>
                  </a:moveTo>
                  <a:cubicBezTo>
                    <a:pt x="110" y="54"/>
                    <a:pt x="116" y="47"/>
                    <a:pt x="127" y="52"/>
                  </a:cubicBezTo>
                  <a:cubicBezTo>
                    <a:pt x="147" y="61"/>
                    <a:pt x="165" y="88"/>
                    <a:pt x="169" y="106"/>
                  </a:cubicBezTo>
                  <a:cubicBezTo>
                    <a:pt x="177" y="133"/>
                    <a:pt x="173" y="131"/>
                    <a:pt x="182" y="110"/>
                  </a:cubicBezTo>
                  <a:cubicBezTo>
                    <a:pt x="192" y="89"/>
                    <a:pt x="168" y="0"/>
                    <a:pt x="99" y="0"/>
                  </a:cubicBezTo>
                  <a:cubicBezTo>
                    <a:pt x="29" y="0"/>
                    <a:pt x="0" y="69"/>
                    <a:pt x="10" y="106"/>
                  </a:cubicBezTo>
                  <a:cubicBezTo>
                    <a:pt x="20" y="144"/>
                    <a:pt x="20" y="135"/>
                    <a:pt x="26" y="107"/>
                  </a:cubicBezTo>
                  <a:cubicBezTo>
                    <a:pt x="32" y="78"/>
                    <a:pt x="45" y="55"/>
                    <a:pt x="95" y="54"/>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 name="Freeform 209"/>
            <p:cNvSpPr>
              <a:spLocks/>
            </p:cNvSpPr>
            <p:nvPr/>
          </p:nvSpPr>
          <p:spPr bwMode="auto">
            <a:xfrm>
              <a:off x="7753612" y="2554358"/>
              <a:ext cx="228608" cy="146054"/>
            </a:xfrm>
            <a:custGeom>
              <a:avLst/>
              <a:gdLst>
                <a:gd name="T0" fmla="*/ 119 w 168"/>
                <a:gd name="T1" fmla="*/ 24 h 107"/>
                <a:gd name="T2" fmla="*/ 56 w 168"/>
                <a:gd name="T3" fmla="*/ 53 h 107"/>
                <a:gd name="T4" fmla="*/ 66 w 168"/>
                <a:gd name="T5" fmla="*/ 38 h 107"/>
                <a:gd name="T6" fmla="*/ 28 w 168"/>
                <a:gd name="T7" fmla="*/ 59 h 107"/>
                <a:gd name="T8" fmla="*/ 36 w 168"/>
                <a:gd name="T9" fmla="*/ 45 h 107"/>
                <a:gd name="T10" fmla="*/ 17 w 168"/>
                <a:gd name="T11" fmla="*/ 91 h 107"/>
                <a:gd name="T12" fmla="*/ 10 w 168"/>
                <a:gd name="T13" fmla="*/ 85 h 107"/>
                <a:gd name="T14" fmla="*/ 5 w 168"/>
                <a:gd name="T15" fmla="*/ 33 h 107"/>
                <a:gd name="T16" fmla="*/ 112 w 168"/>
                <a:gd name="T17" fmla="*/ 0 h 107"/>
                <a:gd name="T18" fmla="*/ 162 w 168"/>
                <a:gd name="T19" fmla="*/ 35 h 107"/>
                <a:gd name="T20" fmla="*/ 157 w 168"/>
                <a:gd name="T21" fmla="*/ 85 h 107"/>
                <a:gd name="T22" fmla="*/ 149 w 168"/>
                <a:gd name="T23" fmla="*/ 84 h 107"/>
                <a:gd name="T24" fmla="*/ 119 w 168"/>
                <a:gd name="T25"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8" h="107">
                  <a:moveTo>
                    <a:pt x="119" y="24"/>
                  </a:moveTo>
                  <a:cubicBezTo>
                    <a:pt x="109" y="33"/>
                    <a:pt x="76" y="52"/>
                    <a:pt x="56" y="53"/>
                  </a:cubicBezTo>
                  <a:cubicBezTo>
                    <a:pt x="61" y="48"/>
                    <a:pt x="65" y="44"/>
                    <a:pt x="66" y="38"/>
                  </a:cubicBezTo>
                  <a:cubicBezTo>
                    <a:pt x="68" y="33"/>
                    <a:pt x="40" y="58"/>
                    <a:pt x="28" y="59"/>
                  </a:cubicBezTo>
                  <a:cubicBezTo>
                    <a:pt x="34" y="52"/>
                    <a:pt x="35" y="49"/>
                    <a:pt x="36" y="45"/>
                  </a:cubicBezTo>
                  <a:cubicBezTo>
                    <a:pt x="17" y="56"/>
                    <a:pt x="17" y="75"/>
                    <a:pt x="17" y="91"/>
                  </a:cubicBezTo>
                  <a:cubicBezTo>
                    <a:pt x="17" y="107"/>
                    <a:pt x="9" y="102"/>
                    <a:pt x="10" y="85"/>
                  </a:cubicBezTo>
                  <a:cubicBezTo>
                    <a:pt x="11" y="68"/>
                    <a:pt x="0" y="47"/>
                    <a:pt x="5" y="33"/>
                  </a:cubicBezTo>
                  <a:cubicBezTo>
                    <a:pt x="11" y="19"/>
                    <a:pt x="88" y="0"/>
                    <a:pt x="112" y="0"/>
                  </a:cubicBezTo>
                  <a:cubicBezTo>
                    <a:pt x="136" y="0"/>
                    <a:pt x="156" y="24"/>
                    <a:pt x="162" y="35"/>
                  </a:cubicBezTo>
                  <a:cubicBezTo>
                    <a:pt x="168" y="46"/>
                    <a:pt x="156" y="75"/>
                    <a:pt x="157" y="85"/>
                  </a:cubicBezTo>
                  <a:cubicBezTo>
                    <a:pt x="157" y="94"/>
                    <a:pt x="149" y="104"/>
                    <a:pt x="149" y="84"/>
                  </a:cubicBezTo>
                  <a:cubicBezTo>
                    <a:pt x="149" y="64"/>
                    <a:pt x="137" y="43"/>
                    <a:pt x="119" y="24"/>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 name="Freeform 210"/>
            <p:cNvSpPr>
              <a:spLocks/>
            </p:cNvSpPr>
            <p:nvPr/>
          </p:nvSpPr>
          <p:spPr bwMode="auto">
            <a:xfrm>
              <a:off x="7963169" y="2640086"/>
              <a:ext cx="30164" cy="60327"/>
            </a:xfrm>
            <a:custGeom>
              <a:avLst/>
              <a:gdLst>
                <a:gd name="T0" fmla="*/ 16 w 23"/>
                <a:gd name="T1" fmla="*/ 1 h 44"/>
                <a:gd name="T2" fmla="*/ 20 w 23"/>
                <a:gd name="T3" fmla="*/ 24 h 44"/>
                <a:gd name="T4" fmla="*/ 7 w 23"/>
                <a:gd name="T5" fmla="*/ 42 h 44"/>
                <a:gd name="T6" fmla="*/ 2 w 23"/>
                <a:gd name="T7" fmla="*/ 20 h 44"/>
                <a:gd name="T8" fmla="*/ 16 w 23"/>
                <a:gd name="T9" fmla="*/ 1 h 44"/>
              </a:gdLst>
              <a:ahLst/>
              <a:cxnLst>
                <a:cxn ang="0">
                  <a:pos x="T0" y="T1"/>
                </a:cxn>
                <a:cxn ang="0">
                  <a:pos x="T2" y="T3"/>
                </a:cxn>
                <a:cxn ang="0">
                  <a:pos x="T4" y="T5"/>
                </a:cxn>
                <a:cxn ang="0">
                  <a:pos x="T6" y="T7"/>
                </a:cxn>
                <a:cxn ang="0">
                  <a:pos x="T8" y="T9"/>
                </a:cxn>
              </a:cxnLst>
              <a:rect l="0" t="0" r="r" b="b"/>
              <a:pathLst>
                <a:path w="23" h="44">
                  <a:moveTo>
                    <a:pt x="16" y="1"/>
                  </a:moveTo>
                  <a:cubicBezTo>
                    <a:pt x="21" y="3"/>
                    <a:pt x="23" y="13"/>
                    <a:pt x="20" y="24"/>
                  </a:cubicBezTo>
                  <a:cubicBezTo>
                    <a:pt x="17" y="35"/>
                    <a:pt x="11" y="44"/>
                    <a:pt x="7" y="42"/>
                  </a:cubicBezTo>
                  <a:cubicBezTo>
                    <a:pt x="2" y="41"/>
                    <a:pt x="0" y="31"/>
                    <a:pt x="2" y="20"/>
                  </a:cubicBezTo>
                  <a:cubicBezTo>
                    <a:pt x="5" y="9"/>
                    <a:pt x="11" y="0"/>
                    <a:pt x="16"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 name="Freeform 211"/>
            <p:cNvSpPr>
              <a:spLocks/>
            </p:cNvSpPr>
            <p:nvPr/>
          </p:nvSpPr>
          <p:spPr bwMode="auto">
            <a:xfrm>
              <a:off x="7739324" y="2640086"/>
              <a:ext cx="31751" cy="60327"/>
            </a:xfrm>
            <a:custGeom>
              <a:avLst/>
              <a:gdLst>
                <a:gd name="T0" fmla="*/ 7 w 23"/>
                <a:gd name="T1" fmla="*/ 1 h 44"/>
                <a:gd name="T2" fmla="*/ 3 w 23"/>
                <a:gd name="T3" fmla="*/ 24 h 44"/>
                <a:gd name="T4" fmla="*/ 16 w 23"/>
                <a:gd name="T5" fmla="*/ 42 h 44"/>
                <a:gd name="T6" fmla="*/ 20 w 23"/>
                <a:gd name="T7" fmla="*/ 20 h 44"/>
                <a:gd name="T8" fmla="*/ 7 w 23"/>
                <a:gd name="T9" fmla="*/ 1 h 44"/>
              </a:gdLst>
              <a:ahLst/>
              <a:cxnLst>
                <a:cxn ang="0">
                  <a:pos x="T0" y="T1"/>
                </a:cxn>
                <a:cxn ang="0">
                  <a:pos x="T2" y="T3"/>
                </a:cxn>
                <a:cxn ang="0">
                  <a:pos x="T4" y="T5"/>
                </a:cxn>
                <a:cxn ang="0">
                  <a:pos x="T6" y="T7"/>
                </a:cxn>
                <a:cxn ang="0">
                  <a:pos x="T8" y="T9"/>
                </a:cxn>
              </a:cxnLst>
              <a:rect l="0" t="0" r="r" b="b"/>
              <a:pathLst>
                <a:path w="23" h="44">
                  <a:moveTo>
                    <a:pt x="7" y="1"/>
                  </a:moveTo>
                  <a:cubicBezTo>
                    <a:pt x="2" y="3"/>
                    <a:pt x="0" y="13"/>
                    <a:pt x="3" y="24"/>
                  </a:cubicBezTo>
                  <a:cubicBezTo>
                    <a:pt x="5" y="35"/>
                    <a:pt x="11" y="44"/>
                    <a:pt x="16" y="42"/>
                  </a:cubicBezTo>
                  <a:cubicBezTo>
                    <a:pt x="21" y="41"/>
                    <a:pt x="23" y="31"/>
                    <a:pt x="20" y="20"/>
                  </a:cubicBezTo>
                  <a:cubicBezTo>
                    <a:pt x="18" y="9"/>
                    <a:pt x="12" y="0"/>
                    <a:pt x="7"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 name="Freeform 212"/>
            <p:cNvSpPr>
              <a:spLocks/>
            </p:cNvSpPr>
            <p:nvPr/>
          </p:nvSpPr>
          <p:spPr bwMode="auto">
            <a:xfrm>
              <a:off x="7691698" y="2886155"/>
              <a:ext cx="68265" cy="131766"/>
            </a:xfrm>
            <a:custGeom>
              <a:avLst/>
              <a:gdLst>
                <a:gd name="T0" fmla="*/ 34 w 50"/>
                <a:gd name="T1" fmla="*/ 0 h 97"/>
                <a:gd name="T2" fmla="*/ 0 w 50"/>
                <a:gd name="T3" fmla="*/ 72 h 97"/>
                <a:gd name="T4" fmla="*/ 47 w 50"/>
                <a:gd name="T5" fmla="*/ 97 h 97"/>
                <a:gd name="T6" fmla="*/ 50 w 50"/>
                <a:gd name="T7" fmla="*/ 66 h 97"/>
                <a:gd name="T8" fmla="*/ 34 w 50"/>
                <a:gd name="T9" fmla="*/ 0 h 97"/>
              </a:gdLst>
              <a:ahLst/>
              <a:cxnLst>
                <a:cxn ang="0">
                  <a:pos x="T0" y="T1"/>
                </a:cxn>
                <a:cxn ang="0">
                  <a:pos x="T2" y="T3"/>
                </a:cxn>
                <a:cxn ang="0">
                  <a:pos x="T4" y="T5"/>
                </a:cxn>
                <a:cxn ang="0">
                  <a:pos x="T6" y="T7"/>
                </a:cxn>
                <a:cxn ang="0">
                  <a:pos x="T8" y="T9"/>
                </a:cxn>
              </a:cxnLst>
              <a:rect l="0" t="0" r="r" b="b"/>
              <a:pathLst>
                <a:path w="50" h="97">
                  <a:moveTo>
                    <a:pt x="34" y="0"/>
                  </a:moveTo>
                  <a:cubicBezTo>
                    <a:pt x="19" y="16"/>
                    <a:pt x="11" y="42"/>
                    <a:pt x="0" y="72"/>
                  </a:cubicBezTo>
                  <a:cubicBezTo>
                    <a:pt x="14" y="83"/>
                    <a:pt x="30" y="91"/>
                    <a:pt x="47" y="97"/>
                  </a:cubicBezTo>
                  <a:cubicBezTo>
                    <a:pt x="49" y="87"/>
                    <a:pt x="50" y="77"/>
                    <a:pt x="50" y="66"/>
                  </a:cubicBezTo>
                  <a:cubicBezTo>
                    <a:pt x="50" y="41"/>
                    <a:pt x="44" y="18"/>
                    <a:pt x="34" y="0"/>
                  </a:cubicBezTo>
                  <a:close/>
                </a:path>
              </a:pathLst>
            </a:custGeom>
            <a:solidFill>
              <a:srgbClr val="FFA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 name="Freeform 213"/>
            <p:cNvSpPr>
              <a:spLocks/>
            </p:cNvSpPr>
            <p:nvPr/>
          </p:nvSpPr>
          <p:spPr bwMode="auto">
            <a:xfrm>
              <a:off x="7972695" y="2886155"/>
              <a:ext cx="68265" cy="133354"/>
            </a:xfrm>
            <a:custGeom>
              <a:avLst/>
              <a:gdLst>
                <a:gd name="T0" fmla="*/ 4 w 51"/>
                <a:gd name="T1" fmla="*/ 98 h 98"/>
                <a:gd name="T2" fmla="*/ 51 w 51"/>
                <a:gd name="T3" fmla="*/ 73 h 98"/>
                <a:gd name="T4" fmla="*/ 17 w 51"/>
                <a:gd name="T5" fmla="*/ 0 h 98"/>
                <a:gd name="T6" fmla="*/ 0 w 51"/>
                <a:gd name="T7" fmla="*/ 66 h 98"/>
                <a:gd name="T8" fmla="*/ 4 w 51"/>
                <a:gd name="T9" fmla="*/ 98 h 98"/>
              </a:gdLst>
              <a:ahLst/>
              <a:cxnLst>
                <a:cxn ang="0">
                  <a:pos x="T0" y="T1"/>
                </a:cxn>
                <a:cxn ang="0">
                  <a:pos x="T2" y="T3"/>
                </a:cxn>
                <a:cxn ang="0">
                  <a:pos x="T4" y="T5"/>
                </a:cxn>
                <a:cxn ang="0">
                  <a:pos x="T6" y="T7"/>
                </a:cxn>
                <a:cxn ang="0">
                  <a:pos x="T8" y="T9"/>
                </a:cxn>
              </a:cxnLst>
              <a:rect l="0" t="0" r="r" b="b"/>
              <a:pathLst>
                <a:path w="51" h="98">
                  <a:moveTo>
                    <a:pt x="4" y="98"/>
                  </a:moveTo>
                  <a:cubicBezTo>
                    <a:pt x="20" y="91"/>
                    <a:pt x="36" y="83"/>
                    <a:pt x="51" y="73"/>
                  </a:cubicBezTo>
                  <a:cubicBezTo>
                    <a:pt x="40" y="42"/>
                    <a:pt x="32" y="16"/>
                    <a:pt x="17" y="0"/>
                  </a:cubicBezTo>
                  <a:cubicBezTo>
                    <a:pt x="6" y="18"/>
                    <a:pt x="0" y="41"/>
                    <a:pt x="0" y="66"/>
                  </a:cubicBezTo>
                  <a:cubicBezTo>
                    <a:pt x="0" y="77"/>
                    <a:pt x="1" y="88"/>
                    <a:pt x="4" y="98"/>
                  </a:cubicBezTo>
                  <a:close/>
                </a:path>
              </a:pathLst>
            </a:custGeom>
            <a:solidFill>
              <a:srgbClr val="FFA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 name="Oval 214"/>
            <p:cNvSpPr>
              <a:spLocks noChangeArrowheads="1"/>
            </p:cNvSpPr>
            <p:nvPr/>
          </p:nvSpPr>
          <p:spPr bwMode="auto">
            <a:xfrm>
              <a:off x="8342595" y="515950"/>
              <a:ext cx="260359" cy="261945"/>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 name="Freeform 215"/>
            <p:cNvSpPr>
              <a:spLocks/>
            </p:cNvSpPr>
            <p:nvPr/>
          </p:nvSpPr>
          <p:spPr bwMode="auto">
            <a:xfrm>
              <a:off x="8398159" y="688993"/>
              <a:ext cx="149230" cy="88903"/>
            </a:xfrm>
            <a:custGeom>
              <a:avLst/>
              <a:gdLst>
                <a:gd name="T0" fmla="*/ 19 w 110"/>
                <a:gd name="T1" fmla="*/ 13 h 65"/>
                <a:gd name="T2" fmla="*/ 0 w 110"/>
                <a:gd name="T3" fmla="*/ 48 h 65"/>
                <a:gd name="T4" fmla="*/ 55 w 110"/>
                <a:gd name="T5" fmla="*/ 65 h 65"/>
                <a:gd name="T6" fmla="*/ 110 w 110"/>
                <a:gd name="T7" fmla="*/ 48 h 65"/>
                <a:gd name="T8" fmla="*/ 91 w 110"/>
                <a:gd name="T9" fmla="*/ 13 h 65"/>
                <a:gd name="T10" fmla="*/ 55 w 110"/>
                <a:gd name="T11" fmla="*/ 0 h 65"/>
                <a:gd name="T12" fmla="*/ 19 w 110"/>
                <a:gd name="T13" fmla="*/ 13 h 65"/>
              </a:gdLst>
              <a:ahLst/>
              <a:cxnLst>
                <a:cxn ang="0">
                  <a:pos x="T0" y="T1"/>
                </a:cxn>
                <a:cxn ang="0">
                  <a:pos x="T2" y="T3"/>
                </a:cxn>
                <a:cxn ang="0">
                  <a:pos x="T4" y="T5"/>
                </a:cxn>
                <a:cxn ang="0">
                  <a:pos x="T6" y="T7"/>
                </a:cxn>
                <a:cxn ang="0">
                  <a:pos x="T8" y="T9"/>
                </a:cxn>
                <a:cxn ang="0">
                  <a:pos x="T10" y="T11"/>
                </a:cxn>
                <a:cxn ang="0">
                  <a:pos x="T12" y="T13"/>
                </a:cxn>
              </a:cxnLst>
              <a:rect l="0" t="0" r="r" b="b"/>
              <a:pathLst>
                <a:path w="110" h="65">
                  <a:moveTo>
                    <a:pt x="19" y="13"/>
                  </a:moveTo>
                  <a:cubicBezTo>
                    <a:pt x="9" y="19"/>
                    <a:pt x="6" y="32"/>
                    <a:pt x="0" y="48"/>
                  </a:cubicBezTo>
                  <a:cubicBezTo>
                    <a:pt x="16" y="59"/>
                    <a:pt x="35" y="65"/>
                    <a:pt x="55" y="65"/>
                  </a:cubicBezTo>
                  <a:cubicBezTo>
                    <a:pt x="75" y="65"/>
                    <a:pt x="94" y="59"/>
                    <a:pt x="110" y="48"/>
                  </a:cubicBezTo>
                  <a:cubicBezTo>
                    <a:pt x="104" y="32"/>
                    <a:pt x="100" y="19"/>
                    <a:pt x="91" y="13"/>
                  </a:cubicBezTo>
                  <a:cubicBezTo>
                    <a:pt x="74" y="3"/>
                    <a:pt x="64" y="0"/>
                    <a:pt x="55" y="0"/>
                  </a:cubicBezTo>
                  <a:cubicBezTo>
                    <a:pt x="45" y="0"/>
                    <a:pt x="35" y="2"/>
                    <a:pt x="19" y="13"/>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 name="Freeform 216"/>
            <p:cNvSpPr>
              <a:spLocks/>
            </p:cNvSpPr>
            <p:nvPr/>
          </p:nvSpPr>
          <p:spPr bwMode="auto">
            <a:xfrm>
              <a:off x="8453724" y="639779"/>
              <a:ext cx="36514" cy="93665"/>
            </a:xfrm>
            <a:custGeom>
              <a:avLst/>
              <a:gdLst>
                <a:gd name="T0" fmla="*/ 0 w 27"/>
                <a:gd name="T1" fmla="*/ 0 h 69"/>
                <a:gd name="T2" fmla="*/ 27 w 27"/>
                <a:gd name="T3" fmla="*/ 0 h 69"/>
                <a:gd name="T4" fmla="*/ 27 w 27"/>
                <a:gd name="T5" fmla="*/ 39 h 69"/>
                <a:gd name="T6" fmla="*/ 13 w 27"/>
                <a:gd name="T7" fmla="*/ 69 h 69"/>
                <a:gd name="T8" fmla="*/ 0 w 27"/>
                <a:gd name="T9" fmla="*/ 39 h 69"/>
                <a:gd name="T10" fmla="*/ 0 w 27"/>
                <a:gd name="T11" fmla="*/ 0 h 69"/>
              </a:gdLst>
              <a:ahLst/>
              <a:cxnLst>
                <a:cxn ang="0">
                  <a:pos x="T0" y="T1"/>
                </a:cxn>
                <a:cxn ang="0">
                  <a:pos x="T2" y="T3"/>
                </a:cxn>
                <a:cxn ang="0">
                  <a:pos x="T4" y="T5"/>
                </a:cxn>
                <a:cxn ang="0">
                  <a:pos x="T6" y="T7"/>
                </a:cxn>
                <a:cxn ang="0">
                  <a:pos x="T8" y="T9"/>
                </a:cxn>
                <a:cxn ang="0">
                  <a:pos x="T10" y="T11"/>
                </a:cxn>
              </a:cxnLst>
              <a:rect l="0" t="0" r="r" b="b"/>
              <a:pathLst>
                <a:path w="27" h="69">
                  <a:moveTo>
                    <a:pt x="0" y="0"/>
                  </a:moveTo>
                  <a:cubicBezTo>
                    <a:pt x="27" y="0"/>
                    <a:pt x="27" y="0"/>
                    <a:pt x="27" y="0"/>
                  </a:cubicBezTo>
                  <a:cubicBezTo>
                    <a:pt x="27" y="39"/>
                    <a:pt x="27" y="39"/>
                    <a:pt x="27" y="39"/>
                  </a:cubicBezTo>
                  <a:cubicBezTo>
                    <a:pt x="27" y="46"/>
                    <a:pt x="20" y="69"/>
                    <a:pt x="13" y="69"/>
                  </a:cubicBezTo>
                  <a:cubicBezTo>
                    <a:pt x="6" y="69"/>
                    <a:pt x="0" y="46"/>
                    <a:pt x="0" y="3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 name="Freeform 217"/>
            <p:cNvSpPr>
              <a:spLocks/>
            </p:cNvSpPr>
            <p:nvPr/>
          </p:nvSpPr>
          <p:spPr bwMode="auto">
            <a:xfrm>
              <a:off x="8453724" y="666767"/>
              <a:ext cx="36514" cy="25401"/>
            </a:xfrm>
            <a:custGeom>
              <a:avLst/>
              <a:gdLst>
                <a:gd name="T0" fmla="*/ 23 w 23"/>
                <a:gd name="T1" fmla="*/ 4 h 16"/>
                <a:gd name="T2" fmla="*/ 23 w 23"/>
                <a:gd name="T3" fmla="*/ 0 h 16"/>
                <a:gd name="T4" fmla="*/ 0 w 23"/>
                <a:gd name="T5" fmla="*/ 0 h 16"/>
                <a:gd name="T6" fmla="*/ 0 w 23"/>
                <a:gd name="T7" fmla="*/ 16 h 16"/>
                <a:gd name="T8" fmla="*/ 23 w 23"/>
                <a:gd name="T9" fmla="*/ 4 h 16"/>
              </a:gdLst>
              <a:ahLst/>
              <a:cxnLst>
                <a:cxn ang="0">
                  <a:pos x="T0" y="T1"/>
                </a:cxn>
                <a:cxn ang="0">
                  <a:pos x="T2" y="T3"/>
                </a:cxn>
                <a:cxn ang="0">
                  <a:pos x="T4" y="T5"/>
                </a:cxn>
                <a:cxn ang="0">
                  <a:pos x="T6" y="T7"/>
                </a:cxn>
                <a:cxn ang="0">
                  <a:pos x="T8" y="T9"/>
                </a:cxn>
              </a:cxnLst>
              <a:rect l="0" t="0" r="r" b="b"/>
              <a:pathLst>
                <a:path w="23" h="16">
                  <a:moveTo>
                    <a:pt x="23" y="4"/>
                  </a:moveTo>
                  <a:lnTo>
                    <a:pt x="23" y="0"/>
                  </a:lnTo>
                  <a:lnTo>
                    <a:pt x="0" y="0"/>
                  </a:lnTo>
                  <a:lnTo>
                    <a:pt x="0" y="16"/>
                  </a:lnTo>
                  <a:lnTo>
                    <a:pt x="23" y="4"/>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 name="Freeform 218"/>
            <p:cNvSpPr>
              <a:spLocks/>
            </p:cNvSpPr>
            <p:nvPr/>
          </p:nvSpPr>
          <p:spPr bwMode="auto">
            <a:xfrm>
              <a:off x="8393396" y="571514"/>
              <a:ext cx="157168" cy="103190"/>
            </a:xfrm>
            <a:custGeom>
              <a:avLst/>
              <a:gdLst>
                <a:gd name="T0" fmla="*/ 58 w 115"/>
                <a:gd name="T1" fmla="*/ 0 h 76"/>
                <a:gd name="T2" fmla="*/ 58 w 115"/>
                <a:gd name="T3" fmla="*/ 76 h 76"/>
                <a:gd name="T4" fmla="*/ 58 w 115"/>
                <a:gd name="T5" fmla="*/ 0 h 76"/>
              </a:gdLst>
              <a:ahLst/>
              <a:cxnLst>
                <a:cxn ang="0">
                  <a:pos x="T0" y="T1"/>
                </a:cxn>
                <a:cxn ang="0">
                  <a:pos x="T2" y="T3"/>
                </a:cxn>
                <a:cxn ang="0">
                  <a:pos x="T4" y="T5"/>
                </a:cxn>
              </a:cxnLst>
              <a:rect l="0" t="0" r="r" b="b"/>
              <a:pathLst>
                <a:path w="115" h="76">
                  <a:moveTo>
                    <a:pt x="58" y="0"/>
                  </a:moveTo>
                  <a:cubicBezTo>
                    <a:pt x="115" y="0"/>
                    <a:pt x="92" y="76"/>
                    <a:pt x="58" y="76"/>
                  </a:cubicBezTo>
                  <a:cubicBezTo>
                    <a:pt x="24" y="76"/>
                    <a:pt x="0" y="0"/>
                    <a:pt x="58"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 name="Freeform 219"/>
            <p:cNvSpPr>
              <a:spLocks/>
            </p:cNvSpPr>
            <p:nvPr/>
          </p:nvSpPr>
          <p:spPr bwMode="auto">
            <a:xfrm>
              <a:off x="8417210" y="550876"/>
              <a:ext cx="111129" cy="84140"/>
            </a:xfrm>
            <a:custGeom>
              <a:avLst/>
              <a:gdLst>
                <a:gd name="T0" fmla="*/ 57 w 82"/>
                <a:gd name="T1" fmla="*/ 22 h 62"/>
                <a:gd name="T2" fmla="*/ 73 w 82"/>
                <a:gd name="T3" fmla="*/ 45 h 62"/>
                <a:gd name="T4" fmla="*/ 78 w 82"/>
                <a:gd name="T5" fmla="*/ 47 h 62"/>
                <a:gd name="T6" fmla="*/ 42 w 82"/>
                <a:gd name="T7" fmla="*/ 0 h 62"/>
                <a:gd name="T8" fmla="*/ 4 w 82"/>
                <a:gd name="T9" fmla="*/ 46 h 62"/>
                <a:gd name="T10" fmla="*/ 11 w 82"/>
                <a:gd name="T11" fmla="*/ 46 h 62"/>
                <a:gd name="T12" fmla="*/ 57 w 82"/>
                <a:gd name="T13" fmla="*/ 22 h 62"/>
              </a:gdLst>
              <a:ahLst/>
              <a:cxnLst>
                <a:cxn ang="0">
                  <a:pos x="T0" y="T1"/>
                </a:cxn>
                <a:cxn ang="0">
                  <a:pos x="T2" y="T3"/>
                </a:cxn>
                <a:cxn ang="0">
                  <a:pos x="T4" y="T5"/>
                </a:cxn>
                <a:cxn ang="0">
                  <a:pos x="T6" y="T7"/>
                </a:cxn>
                <a:cxn ang="0">
                  <a:pos x="T8" y="T9"/>
                </a:cxn>
                <a:cxn ang="0">
                  <a:pos x="T10" y="T11"/>
                </a:cxn>
                <a:cxn ang="0">
                  <a:pos x="T12" y="T13"/>
                </a:cxn>
              </a:cxnLst>
              <a:rect l="0" t="0" r="r" b="b"/>
              <a:pathLst>
                <a:path w="82" h="62">
                  <a:moveTo>
                    <a:pt x="57" y="22"/>
                  </a:moveTo>
                  <a:cubicBezTo>
                    <a:pt x="67" y="26"/>
                    <a:pt x="70" y="37"/>
                    <a:pt x="73" y="45"/>
                  </a:cubicBezTo>
                  <a:cubicBezTo>
                    <a:pt x="76" y="57"/>
                    <a:pt x="74" y="56"/>
                    <a:pt x="78" y="47"/>
                  </a:cubicBezTo>
                  <a:cubicBezTo>
                    <a:pt x="82" y="38"/>
                    <a:pt x="72" y="0"/>
                    <a:pt x="42" y="0"/>
                  </a:cubicBezTo>
                  <a:cubicBezTo>
                    <a:pt x="13" y="0"/>
                    <a:pt x="0" y="30"/>
                    <a:pt x="4" y="46"/>
                  </a:cubicBezTo>
                  <a:cubicBezTo>
                    <a:pt x="9" y="62"/>
                    <a:pt x="9" y="58"/>
                    <a:pt x="11" y="46"/>
                  </a:cubicBezTo>
                  <a:cubicBezTo>
                    <a:pt x="18" y="14"/>
                    <a:pt x="42" y="28"/>
                    <a:pt x="57" y="22"/>
                  </a:cubicBezTo>
                  <a:close/>
                </a:path>
              </a:pathLst>
            </a:custGeom>
            <a:solidFill>
              <a:srgbClr val="EB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 name="Freeform 220"/>
            <p:cNvSpPr>
              <a:spLocks/>
            </p:cNvSpPr>
            <p:nvPr/>
          </p:nvSpPr>
          <p:spPr bwMode="auto">
            <a:xfrm>
              <a:off x="8423560" y="577865"/>
              <a:ext cx="98428" cy="47626"/>
            </a:xfrm>
            <a:custGeom>
              <a:avLst/>
              <a:gdLst>
                <a:gd name="T0" fmla="*/ 55 w 72"/>
                <a:gd name="T1" fmla="*/ 9 h 36"/>
                <a:gd name="T2" fmla="*/ 24 w 72"/>
                <a:gd name="T3" fmla="*/ 23 h 36"/>
                <a:gd name="T4" fmla="*/ 27 w 72"/>
                <a:gd name="T5" fmla="*/ 19 h 36"/>
                <a:gd name="T6" fmla="*/ 9 w 72"/>
                <a:gd name="T7" fmla="*/ 24 h 36"/>
                <a:gd name="T8" fmla="*/ 11 w 72"/>
                <a:gd name="T9" fmla="*/ 22 h 36"/>
                <a:gd name="T10" fmla="*/ 6 w 72"/>
                <a:gd name="T11" fmla="*/ 30 h 36"/>
                <a:gd name="T12" fmla="*/ 0 w 72"/>
                <a:gd name="T13" fmla="*/ 28 h 36"/>
                <a:gd name="T14" fmla="*/ 3 w 72"/>
                <a:gd name="T15" fmla="*/ 14 h 36"/>
                <a:gd name="T16" fmla="*/ 48 w 72"/>
                <a:gd name="T17" fmla="*/ 0 h 36"/>
                <a:gd name="T18" fmla="*/ 69 w 72"/>
                <a:gd name="T19" fmla="*/ 15 h 36"/>
                <a:gd name="T20" fmla="*/ 71 w 72"/>
                <a:gd name="T21" fmla="*/ 29 h 36"/>
                <a:gd name="T22" fmla="*/ 67 w 72"/>
                <a:gd name="T23" fmla="*/ 29 h 36"/>
                <a:gd name="T24" fmla="*/ 55 w 72"/>
                <a:gd name="T25" fmla="*/ 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 h="36">
                  <a:moveTo>
                    <a:pt x="55" y="9"/>
                  </a:moveTo>
                  <a:cubicBezTo>
                    <a:pt x="49" y="11"/>
                    <a:pt x="31" y="22"/>
                    <a:pt x="24" y="23"/>
                  </a:cubicBezTo>
                  <a:cubicBezTo>
                    <a:pt x="17" y="23"/>
                    <a:pt x="25" y="21"/>
                    <a:pt x="27" y="19"/>
                  </a:cubicBezTo>
                  <a:cubicBezTo>
                    <a:pt x="29" y="17"/>
                    <a:pt x="13" y="24"/>
                    <a:pt x="9" y="24"/>
                  </a:cubicBezTo>
                  <a:cubicBezTo>
                    <a:pt x="6" y="25"/>
                    <a:pt x="9" y="24"/>
                    <a:pt x="11" y="22"/>
                  </a:cubicBezTo>
                  <a:cubicBezTo>
                    <a:pt x="13" y="19"/>
                    <a:pt x="5" y="23"/>
                    <a:pt x="6" y="30"/>
                  </a:cubicBezTo>
                  <a:cubicBezTo>
                    <a:pt x="7" y="36"/>
                    <a:pt x="0" y="34"/>
                    <a:pt x="0" y="28"/>
                  </a:cubicBezTo>
                  <a:cubicBezTo>
                    <a:pt x="0" y="21"/>
                    <a:pt x="0" y="20"/>
                    <a:pt x="3" y="14"/>
                  </a:cubicBezTo>
                  <a:cubicBezTo>
                    <a:pt x="5" y="9"/>
                    <a:pt x="38" y="0"/>
                    <a:pt x="48" y="0"/>
                  </a:cubicBezTo>
                  <a:cubicBezTo>
                    <a:pt x="58" y="0"/>
                    <a:pt x="67" y="11"/>
                    <a:pt x="69" y="15"/>
                  </a:cubicBezTo>
                  <a:cubicBezTo>
                    <a:pt x="72" y="20"/>
                    <a:pt x="72" y="25"/>
                    <a:pt x="71" y="29"/>
                  </a:cubicBezTo>
                  <a:cubicBezTo>
                    <a:pt x="70" y="33"/>
                    <a:pt x="67" y="35"/>
                    <a:pt x="67" y="29"/>
                  </a:cubicBezTo>
                  <a:cubicBezTo>
                    <a:pt x="67" y="24"/>
                    <a:pt x="58" y="18"/>
                    <a:pt x="55" y="9"/>
                  </a:cubicBezTo>
                  <a:close/>
                </a:path>
              </a:pathLst>
            </a:custGeom>
            <a:solidFill>
              <a:srgbClr val="EB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 name="Freeform 221"/>
            <p:cNvSpPr>
              <a:spLocks/>
            </p:cNvSpPr>
            <p:nvPr/>
          </p:nvSpPr>
          <p:spPr bwMode="auto">
            <a:xfrm>
              <a:off x="8514051" y="606440"/>
              <a:ext cx="12700" cy="25401"/>
            </a:xfrm>
            <a:custGeom>
              <a:avLst/>
              <a:gdLst>
                <a:gd name="T0" fmla="*/ 7 w 10"/>
                <a:gd name="T1" fmla="*/ 0 h 18"/>
                <a:gd name="T2" fmla="*/ 9 w 10"/>
                <a:gd name="T3" fmla="*/ 10 h 18"/>
                <a:gd name="T4" fmla="*/ 3 w 10"/>
                <a:gd name="T5" fmla="*/ 18 h 18"/>
                <a:gd name="T6" fmla="*/ 1 w 10"/>
                <a:gd name="T7" fmla="*/ 8 h 18"/>
                <a:gd name="T8" fmla="*/ 7 w 10"/>
                <a:gd name="T9" fmla="*/ 0 h 18"/>
              </a:gdLst>
              <a:ahLst/>
              <a:cxnLst>
                <a:cxn ang="0">
                  <a:pos x="T0" y="T1"/>
                </a:cxn>
                <a:cxn ang="0">
                  <a:pos x="T2" y="T3"/>
                </a:cxn>
                <a:cxn ang="0">
                  <a:pos x="T4" y="T5"/>
                </a:cxn>
                <a:cxn ang="0">
                  <a:pos x="T6" y="T7"/>
                </a:cxn>
                <a:cxn ang="0">
                  <a:pos x="T8" y="T9"/>
                </a:cxn>
              </a:cxnLst>
              <a:rect l="0" t="0" r="r" b="b"/>
              <a:pathLst>
                <a:path w="10" h="18">
                  <a:moveTo>
                    <a:pt x="7" y="0"/>
                  </a:moveTo>
                  <a:cubicBezTo>
                    <a:pt x="9" y="1"/>
                    <a:pt x="10" y="5"/>
                    <a:pt x="9" y="10"/>
                  </a:cubicBezTo>
                  <a:cubicBezTo>
                    <a:pt x="8" y="15"/>
                    <a:pt x="5" y="18"/>
                    <a:pt x="3" y="18"/>
                  </a:cubicBezTo>
                  <a:cubicBezTo>
                    <a:pt x="1" y="17"/>
                    <a:pt x="0" y="13"/>
                    <a:pt x="1" y="8"/>
                  </a:cubicBezTo>
                  <a:cubicBezTo>
                    <a:pt x="2" y="3"/>
                    <a:pt x="5" y="0"/>
                    <a:pt x="7"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 name="Freeform 222"/>
            <p:cNvSpPr>
              <a:spLocks/>
            </p:cNvSpPr>
            <p:nvPr/>
          </p:nvSpPr>
          <p:spPr bwMode="auto">
            <a:xfrm>
              <a:off x="8418797" y="606440"/>
              <a:ext cx="12700" cy="25401"/>
            </a:xfrm>
            <a:custGeom>
              <a:avLst/>
              <a:gdLst>
                <a:gd name="T0" fmla="*/ 3 w 10"/>
                <a:gd name="T1" fmla="*/ 0 h 18"/>
                <a:gd name="T2" fmla="*/ 1 w 10"/>
                <a:gd name="T3" fmla="*/ 10 h 18"/>
                <a:gd name="T4" fmla="*/ 7 w 10"/>
                <a:gd name="T5" fmla="*/ 18 h 18"/>
                <a:gd name="T6" fmla="*/ 9 w 10"/>
                <a:gd name="T7" fmla="*/ 8 h 18"/>
                <a:gd name="T8" fmla="*/ 3 w 10"/>
                <a:gd name="T9" fmla="*/ 0 h 18"/>
              </a:gdLst>
              <a:ahLst/>
              <a:cxnLst>
                <a:cxn ang="0">
                  <a:pos x="T0" y="T1"/>
                </a:cxn>
                <a:cxn ang="0">
                  <a:pos x="T2" y="T3"/>
                </a:cxn>
                <a:cxn ang="0">
                  <a:pos x="T4" y="T5"/>
                </a:cxn>
                <a:cxn ang="0">
                  <a:pos x="T6" y="T7"/>
                </a:cxn>
                <a:cxn ang="0">
                  <a:pos x="T8" y="T9"/>
                </a:cxn>
              </a:cxnLst>
              <a:rect l="0" t="0" r="r" b="b"/>
              <a:pathLst>
                <a:path w="10" h="18">
                  <a:moveTo>
                    <a:pt x="3" y="0"/>
                  </a:moveTo>
                  <a:cubicBezTo>
                    <a:pt x="1" y="1"/>
                    <a:pt x="0" y="5"/>
                    <a:pt x="1" y="10"/>
                  </a:cubicBezTo>
                  <a:cubicBezTo>
                    <a:pt x="2" y="15"/>
                    <a:pt x="5" y="18"/>
                    <a:pt x="7" y="18"/>
                  </a:cubicBezTo>
                  <a:cubicBezTo>
                    <a:pt x="9" y="17"/>
                    <a:pt x="10" y="13"/>
                    <a:pt x="9" y="8"/>
                  </a:cubicBezTo>
                  <a:cubicBezTo>
                    <a:pt x="8" y="3"/>
                    <a:pt x="5" y="0"/>
                    <a:pt x="3"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 name="Freeform 223"/>
            <p:cNvSpPr>
              <a:spLocks/>
            </p:cNvSpPr>
            <p:nvPr/>
          </p:nvSpPr>
          <p:spPr bwMode="auto">
            <a:xfrm>
              <a:off x="8398159" y="711218"/>
              <a:ext cx="30164" cy="57152"/>
            </a:xfrm>
            <a:custGeom>
              <a:avLst/>
              <a:gdLst>
                <a:gd name="T0" fmla="*/ 14 w 22"/>
                <a:gd name="T1" fmla="*/ 0 h 42"/>
                <a:gd name="T2" fmla="*/ 0 w 22"/>
                <a:gd name="T3" fmla="*/ 31 h 42"/>
                <a:gd name="T4" fmla="*/ 20 w 22"/>
                <a:gd name="T5" fmla="*/ 42 h 42"/>
                <a:gd name="T6" fmla="*/ 22 w 22"/>
                <a:gd name="T7" fmla="*/ 28 h 42"/>
                <a:gd name="T8" fmla="*/ 14 w 22"/>
                <a:gd name="T9" fmla="*/ 0 h 42"/>
              </a:gdLst>
              <a:ahLst/>
              <a:cxnLst>
                <a:cxn ang="0">
                  <a:pos x="T0" y="T1"/>
                </a:cxn>
                <a:cxn ang="0">
                  <a:pos x="T2" y="T3"/>
                </a:cxn>
                <a:cxn ang="0">
                  <a:pos x="T4" y="T5"/>
                </a:cxn>
                <a:cxn ang="0">
                  <a:pos x="T6" y="T7"/>
                </a:cxn>
                <a:cxn ang="0">
                  <a:pos x="T8" y="T9"/>
                </a:cxn>
              </a:cxnLst>
              <a:rect l="0" t="0" r="r" b="b"/>
              <a:pathLst>
                <a:path w="22" h="42">
                  <a:moveTo>
                    <a:pt x="14" y="0"/>
                  </a:moveTo>
                  <a:cubicBezTo>
                    <a:pt x="8" y="7"/>
                    <a:pt x="5" y="18"/>
                    <a:pt x="0" y="31"/>
                  </a:cubicBezTo>
                  <a:cubicBezTo>
                    <a:pt x="6" y="35"/>
                    <a:pt x="13" y="39"/>
                    <a:pt x="20" y="42"/>
                  </a:cubicBezTo>
                  <a:cubicBezTo>
                    <a:pt x="21" y="38"/>
                    <a:pt x="22" y="33"/>
                    <a:pt x="22" y="28"/>
                  </a:cubicBezTo>
                  <a:cubicBezTo>
                    <a:pt x="22" y="18"/>
                    <a:pt x="19" y="8"/>
                    <a:pt x="14" y="0"/>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 name="Freeform 224"/>
            <p:cNvSpPr>
              <a:spLocks/>
            </p:cNvSpPr>
            <p:nvPr/>
          </p:nvSpPr>
          <p:spPr bwMode="auto">
            <a:xfrm>
              <a:off x="8517226" y="711218"/>
              <a:ext cx="30164" cy="57152"/>
            </a:xfrm>
            <a:custGeom>
              <a:avLst/>
              <a:gdLst>
                <a:gd name="T0" fmla="*/ 2 w 22"/>
                <a:gd name="T1" fmla="*/ 42 h 42"/>
                <a:gd name="T2" fmla="*/ 22 w 22"/>
                <a:gd name="T3" fmla="*/ 31 h 42"/>
                <a:gd name="T4" fmla="*/ 7 w 22"/>
                <a:gd name="T5" fmla="*/ 0 h 42"/>
                <a:gd name="T6" fmla="*/ 0 w 22"/>
                <a:gd name="T7" fmla="*/ 28 h 42"/>
                <a:gd name="T8" fmla="*/ 2 w 22"/>
                <a:gd name="T9" fmla="*/ 42 h 42"/>
              </a:gdLst>
              <a:ahLst/>
              <a:cxnLst>
                <a:cxn ang="0">
                  <a:pos x="T0" y="T1"/>
                </a:cxn>
                <a:cxn ang="0">
                  <a:pos x="T2" y="T3"/>
                </a:cxn>
                <a:cxn ang="0">
                  <a:pos x="T4" y="T5"/>
                </a:cxn>
                <a:cxn ang="0">
                  <a:pos x="T6" y="T7"/>
                </a:cxn>
                <a:cxn ang="0">
                  <a:pos x="T8" y="T9"/>
                </a:cxn>
              </a:cxnLst>
              <a:rect l="0" t="0" r="r" b="b"/>
              <a:pathLst>
                <a:path w="22" h="42">
                  <a:moveTo>
                    <a:pt x="2" y="42"/>
                  </a:moveTo>
                  <a:cubicBezTo>
                    <a:pt x="9" y="39"/>
                    <a:pt x="15" y="36"/>
                    <a:pt x="22" y="31"/>
                  </a:cubicBezTo>
                  <a:cubicBezTo>
                    <a:pt x="17" y="18"/>
                    <a:pt x="14" y="7"/>
                    <a:pt x="7" y="0"/>
                  </a:cubicBezTo>
                  <a:cubicBezTo>
                    <a:pt x="3" y="8"/>
                    <a:pt x="0" y="18"/>
                    <a:pt x="0" y="28"/>
                  </a:cubicBezTo>
                  <a:cubicBezTo>
                    <a:pt x="0" y="33"/>
                    <a:pt x="1" y="38"/>
                    <a:pt x="2" y="42"/>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 name="Oval 225"/>
            <p:cNvSpPr>
              <a:spLocks noChangeArrowheads="1"/>
            </p:cNvSpPr>
            <p:nvPr/>
          </p:nvSpPr>
          <p:spPr bwMode="auto">
            <a:xfrm>
              <a:off x="8968091" y="331795"/>
              <a:ext cx="438165" cy="438162"/>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 name="Freeform 226"/>
            <p:cNvSpPr>
              <a:spLocks/>
            </p:cNvSpPr>
            <p:nvPr/>
          </p:nvSpPr>
          <p:spPr bwMode="auto">
            <a:xfrm>
              <a:off x="9158598" y="481024"/>
              <a:ext cx="107954" cy="128591"/>
            </a:xfrm>
            <a:custGeom>
              <a:avLst/>
              <a:gdLst>
                <a:gd name="T0" fmla="*/ 71 w 79"/>
                <a:gd name="T1" fmla="*/ 38 h 95"/>
                <a:gd name="T2" fmla="*/ 73 w 79"/>
                <a:gd name="T3" fmla="*/ 55 h 95"/>
                <a:gd name="T4" fmla="*/ 31 w 79"/>
                <a:gd name="T5" fmla="*/ 71 h 95"/>
                <a:gd name="T6" fmla="*/ 71 w 79"/>
                <a:gd name="T7" fmla="*/ 38 h 95"/>
              </a:gdLst>
              <a:ahLst/>
              <a:cxnLst>
                <a:cxn ang="0">
                  <a:pos x="T0" y="T1"/>
                </a:cxn>
                <a:cxn ang="0">
                  <a:pos x="T2" y="T3"/>
                </a:cxn>
                <a:cxn ang="0">
                  <a:pos x="T4" y="T5"/>
                </a:cxn>
                <a:cxn ang="0">
                  <a:pos x="T6" y="T7"/>
                </a:cxn>
              </a:cxnLst>
              <a:rect l="0" t="0" r="r" b="b"/>
              <a:pathLst>
                <a:path w="79" h="95">
                  <a:moveTo>
                    <a:pt x="71" y="38"/>
                  </a:moveTo>
                  <a:cubicBezTo>
                    <a:pt x="55" y="47"/>
                    <a:pt x="66" y="65"/>
                    <a:pt x="73" y="55"/>
                  </a:cubicBezTo>
                  <a:cubicBezTo>
                    <a:pt x="79" y="65"/>
                    <a:pt x="62" y="95"/>
                    <a:pt x="31" y="71"/>
                  </a:cubicBezTo>
                  <a:cubicBezTo>
                    <a:pt x="0" y="47"/>
                    <a:pt x="45" y="0"/>
                    <a:pt x="71"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 name="Freeform 227"/>
            <p:cNvSpPr>
              <a:spLocks/>
            </p:cNvSpPr>
            <p:nvPr/>
          </p:nvSpPr>
          <p:spPr bwMode="auto">
            <a:xfrm>
              <a:off x="9109383" y="479437"/>
              <a:ext cx="107954" cy="128591"/>
            </a:xfrm>
            <a:custGeom>
              <a:avLst/>
              <a:gdLst>
                <a:gd name="T0" fmla="*/ 8 w 79"/>
                <a:gd name="T1" fmla="*/ 38 h 95"/>
                <a:gd name="T2" fmla="*/ 6 w 79"/>
                <a:gd name="T3" fmla="*/ 55 h 95"/>
                <a:gd name="T4" fmla="*/ 48 w 79"/>
                <a:gd name="T5" fmla="*/ 71 h 95"/>
                <a:gd name="T6" fmla="*/ 8 w 79"/>
                <a:gd name="T7" fmla="*/ 38 h 95"/>
              </a:gdLst>
              <a:ahLst/>
              <a:cxnLst>
                <a:cxn ang="0">
                  <a:pos x="T0" y="T1"/>
                </a:cxn>
                <a:cxn ang="0">
                  <a:pos x="T2" y="T3"/>
                </a:cxn>
                <a:cxn ang="0">
                  <a:pos x="T4" y="T5"/>
                </a:cxn>
                <a:cxn ang="0">
                  <a:pos x="T6" y="T7"/>
                </a:cxn>
              </a:cxnLst>
              <a:rect l="0" t="0" r="r" b="b"/>
              <a:pathLst>
                <a:path w="79" h="95">
                  <a:moveTo>
                    <a:pt x="8" y="38"/>
                  </a:moveTo>
                  <a:cubicBezTo>
                    <a:pt x="24" y="47"/>
                    <a:pt x="13" y="65"/>
                    <a:pt x="6" y="55"/>
                  </a:cubicBezTo>
                  <a:cubicBezTo>
                    <a:pt x="0" y="64"/>
                    <a:pt x="17" y="95"/>
                    <a:pt x="48" y="71"/>
                  </a:cubicBezTo>
                  <a:cubicBezTo>
                    <a:pt x="79" y="47"/>
                    <a:pt x="34" y="0"/>
                    <a:pt x="8"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 name="Freeform 228"/>
            <p:cNvSpPr>
              <a:spLocks/>
            </p:cNvSpPr>
            <p:nvPr/>
          </p:nvSpPr>
          <p:spPr bwMode="auto">
            <a:xfrm>
              <a:off x="9107796" y="517538"/>
              <a:ext cx="111129" cy="120653"/>
            </a:xfrm>
            <a:custGeom>
              <a:avLst/>
              <a:gdLst>
                <a:gd name="T0" fmla="*/ 14 w 81"/>
                <a:gd name="T1" fmla="*/ 31 h 89"/>
                <a:gd name="T2" fmla="*/ 8 w 81"/>
                <a:gd name="T3" fmla="*/ 47 h 89"/>
                <a:gd name="T4" fmla="*/ 45 w 81"/>
                <a:gd name="T5" fmla="*/ 73 h 89"/>
                <a:gd name="T6" fmla="*/ 14 w 81"/>
                <a:gd name="T7" fmla="*/ 31 h 89"/>
              </a:gdLst>
              <a:ahLst/>
              <a:cxnLst>
                <a:cxn ang="0">
                  <a:pos x="T0" y="T1"/>
                </a:cxn>
                <a:cxn ang="0">
                  <a:pos x="T2" y="T3"/>
                </a:cxn>
                <a:cxn ang="0">
                  <a:pos x="T4" y="T5"/>
                </a:cxn>
                <a:cxn ang="0">
                  <a:pos x="T6" y="T7"/>
                </a:cxn>
              </a:cxnLst>
              <a:rect l="0" t="0" r="r" b="b"/>
              <a:pathLst>
                <a:path w="81" h="89">
                  <a:moveTo>
                    <a:pt x="14" y="31"/>
                  </a:moveTo>
                  <a:cubicBezTo>
                    <a:pt x="27" y="44"/>
                    <a:pt x="12" y="59"/>
                    <a:pt x="8" y="47"/>
                  </a:cubicBezTo>
                  <a:cubicBezTo>
                    <a:pt x="0" y="56"/>
                    <a:pt x="10" y="89"/>
                    <a:pt x="45" y="73"/>
                  </a:cubicBezTo>
                  <a:cubicBezTo>
                    <a:pt x="81" y="57"/>
                    <a:pt x="48" y="0"/>
                    <a:pt x="14" y="31"/>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 name="Freeform 229"/>
            <p:cNvSpPr>
              <a:spLocks/>
            </p:cNvSpPr>
            <p:nvPr/>
          </p:nvSpPr>
          <p:spPr bwMode="auto">
            <a:xfrm>
              <a:off x="9157010" y="517538"/>
              <a:ext cx="111129" cy="120653"/>
            </a:xfrm>
            <a:custGeom>
              <a:avLst/>
              <a:gdLst>
                <a:gd name="T0" fmla="*/ 67 w 81"/>
                <a:gd name="T1" fmla="*/ 31 h 89"/>
                <a:gd name="T2" fmla="*/ 72 w 81"/>
                <a:gd name="T3" fmla="*/ 47 h 89"/>
                <a:gd name="T4" fmla="*/ 35 w 81"/>
                <a:gd name="T5" fmla="*/ 73 h 89"/>
                <a:gd name="T6" fmla="*/ 67 w 81"/>
                <a:gd name="T7" fmla="*/ 31 h 89"/>
              </a:gdLst>
              <a:ahLst/>
              <a:cxnLst>
                <a:cxn ang="0">
                  <a:pos x="T0" y="T1"/>
                </a:cxn>
                <a:cxn ang="0">
                  <a:pos x="T2" y="T3"/>
                </a:cxn>
                <a:cxn ang="0">
                  <a:pos x="T4" y="T5"/>
                </a:cxn>
                <a:cxn ang="0">
                  <a:pos x="T6" y="T7"/>
                </a:cxn>
              </a:cxnLst>
              <a:rect l="0" t="0" r="r" b="b"/>
              <a:pathLst>
                <a:path w="81" h="89">
                  <a:moveTo>
                    <a:pt x="67" y="31"/>
                  </a:moveTo>
                  <a:cubicBezTo>
                    <a:pt x="54" y="44"/>
                    <a:pt x="68" y="59"/>
                    <a:pt x="72" y="47"/>
                  </a:cubicBezTo>
                  <a:cubicBezTo>
                    <a:pt x="81" y="56"/>
                    <a:pt x="71" y="89"/>
                    <a:pt x="35" y="73"/>
                  </a:cubicBezTo>
                  <a:cubicBezTo>
                    <a:pt x="0" y="57"/>
                    <a:pt x="33" y="0"/>
                    <a:pt x="67" y="31"/>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 name="Freeform 230"/>
            <p:cNvSpPr>
              <a:spLocks/>
            </p:cNvSpPr>
            <p:nvPr/>
          </p:nvSpPr>
          <p:spPr bwMode="auto">
            <a:xfrm>
              <a:off x="9061757" y="622316"/>
              <a:ext cx="250834" cy="147642"/>
            </a:xfrm>
            <a:custGeom>
              <a:avLst/>
              <a:gdLst>
                <a:gd name="T0" fmla="*/ 32 w 184"/>
                <a:gd name="T1" fmla="*/ 21 h 109"/>
                <a:gd name="T2" fmla="*/ 0 w 184"/>
                <a:gd name="T3" fmla="*/ 80 h 109"/>
                <a:gd name="T4" fmla="*/ 92 w 184"/>
                <a:gd name="T5" fmla="*/ 109 h 109"/>
                <a:gd name="T6" fmla="*/ 184 w 184"/>
                <a:gd name="T7" fmla="*/ 80 h 109"/>
                <a:gd name="T8" fmla="*/ 152 w 184"/>
                <a:gd name="T9" fmla="*/ 21 h 109"/>
                <a:gd name="T10" fmla="*/ 92 w 184"/>
                <a:gd name="T11" fmla="*/ 0 h 109"/>
                <a:gd name="T12" fmla="*/ 32 w 184"/>
                <a:gd name="T13" fmla="*/ 21 h 109"/>
              </a:gdLst>
              <a:ahLst/>
              <a:cxnLst>
                <a:cxn ang="0">
                  <a:pos x="T0" y="T1"/>
                </a:cxn>
                <a:cxn ang="0">
                  <a:pos x="T2" y="T3"/>
                </a:cxn>
                <a:cxn ang="0">
                  <a:pos x="T4" y="T5"/>
                </a:cxn>
                <a:cxn ang="0">
                  <a:pos x="T6" y="T7"/>
                </a:cxn>
                <a:cxn ang="0">
                  <a:pos x="T8" y="T9"/>
                </a:cxn>
                <a:cxn ang="0">
                  <a:pos x="T10" y="T11"/>
                </a:cxn>
                <a:cxn ang="0">
                  <a:pos x="T12" y="T13"/>
                </a:cxn>
              </a:cxnLst>
              <a:rect l="0" t="0" r="r" b="b"/>
              <a:pathLst>
                <a:path w="184" h="109">
                  <a:moveTo>
                    <a:pt x="32" y="21"/>
                  </a:moveTo>
                  <a:cubicBezTo>
                    <a:pt x="16" y="32"/>
                    <a:pt x="10" y="54"/>
                    <a:pt x="0" y="80"/>
                  </a:cubicBezTo>
                  <a:cubicBezTo>
                    <a:pt x="26" y="98"/>
                    <a:pt x="58" y="109"/>
                    <a:pt x="92" y="109"/>
                  </a:cubicBezTo>
                  <a:cubicBezTo>
                    <a:pt x="126" y="109"/>
                    <a:pt x="158" y="98"/>
                    <a:pt x="184" y="80"/>
                  </a:cubicBezTo>
                  <a:cubicBezTo>
                    <a:pt x="175" y="54"/>
                    <a:pt x="168" y="31"/>
                    <a:pt x="152" y="21"/>
                  </a:cubicBezTo>
                  <a:cubicBezTo>
                    <a:pt x="125" y="4"/>
                    <a:pt x="108" y="0"/>
                    <a:pt x="92" y="0"/>
                  </a:cubicBezTo>
                  <a:cubicBezTo>
                    <a:pt x="76" y="0"/>
                    <a:pt x="59" y="4"/>
                    <a:pt x="32" y="21"/>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 name="Freeform 231"/>
            <p:cNvSpPr>
              <a:spLocks/>
            </p:cNvSpPr>
            <p:nvPr/>
          </p:nvSpPr>
          <p:spPr bwMode="auto">
            <a:xfrm>
              <a:off x="9157010" y="539763"/>
              <a:ext cx="61915" cy="123829"/>
            </a:xfrm>
            <a:custGeom>
              <a:avLst/>
              <a:gdLst>
                <a:gd name="T0" fmla="*/ 0 w 45"/>
                <a:gd name="T1" fmla="*/ 0 h 90"/>
                <a:gd name="T2" fmla="*/ 45 w 45"/>
                <a:gd name="T3" fmla="*/ 0 h 90"/>
                <a:gd name="T4" fmla="*/ 45 w 45"/>
                <a:gd name="T5" fmla="*/ 65 h 90"/>
                <a:gd name="T6" fmla="*/ 0 w 45"/>
                <a:gd name="T7" fmla="*/ 65 h 90"/>
                <a:gd name="T8" fmla="*/ 0 w 45"/>
                <a:gd name="T9" fmla="*/ 0 h 90"/>
              </a:gdLst>
              <a:ahLst/>
              <a:cxnLst>
                <a:cxn ang="0">
                  <a:pos x="T0" y="T1"/>
                </a:cxn>
                <a:cxn ang="0">
                  <a:pos x="T2" y="T3"/>
                </a:cxn>
                <a:cxn ang="0">
                  <a:pos x="T4" y="T5"/>
                </a:cxn>
                <a:cxn ang="0">
                  <a:pos x="T6" y="T7"/>
                </a:cxn>
                <a:cxn ang="0">
                  <a:pos x="T8" y="T9"/>
                </a:cxn>
              </a:cxnLst>
              <a:rect l="0" t="0" r="r" b="b"/>
              <a:pathLst>
                <a:path w="45" h="90">
                  <a:moveTo>
                    <a:pt x="0" y="0"/>
                  </a:moveTo>
                  <a:cubicBezTo>
                    <a:pt x="45" y="0"/>
                    <a:pt x="45" y="0"/>
                    <a:pt x="45" y="0"/>
                  </a:cubicBezTo>
                  <a:cubicBezTo>
                    <a:pt x="45" y="65"/>
                    <a:pt x="45" y="65"/>
                    <a:pt x="45" y="65"/>
                  </a:cubicBezTo>
                  <a:cubicBezTo>
                    <a:pt x="45" y="87"/>
                    <a:pt x="0" y="90"/>
                    <a:pt x="0" y="65"/>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 name="Freeform 232"/>
            <p:cNvSpPr>
              <a:spLocks/>
            </p:cNvSpPr>
            <p:nvPr/>
          </p:nvSpPr>
          <p:spPr bwMode="auto">
            <a:xfrm>
              <a:off x="9157010" y="584215"/>
              <a:ext cx="61915" cy="41276"/>
            </a:xfrm>
            <a:custGeom>
              <a:avLst/>
              <a:gdLst>
                <a:gd name="T0" fmla="*/ 39 w 39"/>
                <a:gd name="T1" fmla="*/ 8 h 26"/>
                <a:gd name="T2" fmla="*/ 39 w 39"/>
                <a:gd name="T3" fmla="*/ 0 h 26"/>
                <a:gd name="T4" fmla="*/ 0 w 39"/>
                <a:gd name="T5" fmla="*/ 0 h 26"/>
                <a:gd name="T6" fmla="*/ 0 w 39"/>
                <a:gd name="T7" fmla="*/ 26 h 26"/>
                <a:gd name="T8" fmla="*/ 39 w 39"/>
                <a:gd name="T9" fmla="*/ 8 h 26"/>
              </a:gdLst>
              <a:ahLst/>
              <a:cxnLst>
                <a:cxn ang="0">
                  <a:pos x="T0" y="T1"/>
                </a:cxn>
                <a:cxn ang="0">
                  <a:pos x="T2" y="T3"/>
                </a:cxn>
                <a:cxn ang="0">
                  <a:pos x="T4" y="T5"/>
                </a:cxn>
                <a:cxn ang="0">
                  <a:pos x="T6" y="T7"/>
                </a:cxn>
                <a:cxn ang="0">
                  <a:pos x="T8" y="T9"/>
                </a:cxn>
              </a:cxnLst>
              <a:rect l="0" t="0" r="r" b="b"/>
              <a:pathLst>
                <a:path w="39" h="26">
                  <a:moveTo>
                    <a:pt x="39" y="8"/>
                  </a:moveTo>
                  <a:lnTo>
                    <a:pt x="39" y="0"/>
                  </a:lnTo>
                  <a:lnTo>
                    <a:pt x="0" y="0"/>
                  </a:lnTo>
                  <a:lnTo>
                    <a:pt x="0" y="26"/>
                  </a:lnTo>
                  <a:lnTo>
                    <a:pt x="39" y="8"/>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 name="Freeform 233"/>
            <p:cNvSpPr>
              <a:spLocks/>
            </p:cNvSpPr>
            <p:nvPr/>
          </p:nvSpPr>
          <p:spPr bwMode="auto">
            <a:xfrm>
              <a:off x="9056994" y="425460"/>
              <a:ext cx="260359" cy="173042"/>
            </a:xfrm>
            <a:custGeom>
              <a:avLst/>
              <a:gdLst>
                <a:gd name="T0" fmla="*/ 96 w 192"/>
                <a:gd name="T1" fmla="*/ 0 h 127"/>
                <a:gd name="T2" fmla="*/ 96 w 192"/>
                <a:gd name="T3" fmla="*/ 127 h 127"/>
                <a:gd name="T4" fmla="*/ 96 w 192"/>
                <a:gd name="T5" fmla="*/ 0 h 127"/>
              </a:gdLst>
              <a:ahLst/>
              <a:cxnLst>
                <a:cxn ang="0">
                  <a:pos x="T0" y="T1"/>
                </a:cxn>
                <a:cxn ang="0">
                  <a:pos x="T2" y="T3"/>
                </a:cxn>
                <a:cxn ang="0">
                  <a:pos x="T4" y="T5"/>
                </a:cxn>
              </a:cxnLst>
              <a:rect l="0" t="0" r="r" b="b"/>
              <a:pathLst>
                <a:path w="192" h="127">
                  <a:moveTo>
                    <a:pt x="96" y="0"/>
                  </a:moveTo>
                  <a:cubicBezTo>
                    <a:pt x="192" y="0"/>
                    <a:pt x="153" y="127"/>
                    <a:pt x="96" y="127"/>
                  </a:cubicBezTo>
                  <a:cubicBezTo>
                    <a:pt x="39" y="127"/>
                    <a:pt x="0" y="0"/>
                    <a:pt x="96"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 name="Freeform 234"/>
            <p:cNvSpPr>
              <a:spLocks/>
            </p:cNvSpPr>
            <p:nvPr/>
          </p:nvSpPr>
          <p:spPr bwMode="auto">
            <a:xfrm>
              <a:off x="9157010" y="635016"/>
              <a:ext cx="61915" cy="73027"/>
            </a:xfrm>
            <a:custGeom>
              <a:avLst/>
              <a:gdLst>
                <a:gd name="T0" fmla="*/ 22 w 45"/>
                <a:gd name="T1" fmla="*/ 54 h 54"/>
                <a:gd name="T2" fmla="*/ 0 w 45"/>
                <a:gd name="T3" fmla="*/ 0 h 54"/>
                <a:gd name="T4" fmla="*/ 45 w 45"/>
                <a:gd name="T5" fmla="*/ 0 h 54"/>
                <a:gd name="T6" fmla="*/ 22 w 45"/>
                <a:gd name="T7" fmla="*/ 54 h 54"/>
              </a:gdLst>
              <a:ahLst/>
              <a:cxnLst>
                <a:cxn ang="0">
                  <a:pos x="T0" y="T1"/>
                </a:cxn>
                <a:cxn ang="0">
                  <a:pos x="T2" y="T3"/>
                </a:cxn>
                <a:cxn ang="0">
                  <a:pos x="T4" y="T5"/>
                </a:cxn>
                <a:cxn ang="0">
                  <a:pos x="T6" y="T7"/>
                </a:cxn>
              </a:cxnLst>
              <a:rect l="0" t="0" r="r" b="b"/>
              <a:pathLst>
                <a:path w="45" h="54">
                  <a:moveTo>
                    <a:pt x="22" y="54"/>
                  </a:moveTo>
                  <a:cubicBezTo>
                    <a:pt x="22" y="46"/>
                    <a:pt x="0" y="16"/>
                    <a:pt x="0" y="0"/>
                  </a:cubicBezTo>
                  <a:cubicBezTo>
                    <a:pt x="45" y="0"/>
                    <a:pt x="45" y="0"/>
                    <a:pt x="45" y="0"/>
                  </a:cubicBezTo>
                  <a:cubicBezTo>
                    <a:pt x="45" y="16"/>
                    <a:pt x="22" y="46"/>
                    <a:pt x="22" y="54"/>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 name="Freeform 235"/>
            <p:cNvSpPr>
              <a:spLocks/>
            </p:cNvSpPr>
            <p:nvPr/>
          </p:nvSpPr>
          <p:spPr bwMode="auto">
            <a:xfrm>
              <a:off x="9112558" y="608028"/>
              <a:ext cx="74615" cy="103190"/>
            </a:xfrm>
            <a:custGeom>
              <a:avLst/>
              <a:gdLst>
                <a:gd name="T0" fmla="*/ 55 w 55"/>
                <a:gd name="T1" fmla="*/ 75 h 75"/>
                <a:gd name="T2" fmla="*/ 16 w 55"/>
                <a:gd name="T3" fmla="*/ 47 h 75"/>
                <a:gd name="T4" fmla="*/ 27 w 55"/>
                <a:gd name="T5" fmla="*/ 23 h 75"/>
                <a:gd name="T6" fmla="*/ 0 w 55"/>
                <a:gd name="T7" fmla="*/ 31 h 75"/>
                <a:gd name="T8" fmla="*/ 33 w 55"/>
                <a:gd name="T9" fmla="*/ 0 h 75"/>
                <a:gd name="T10" fmla="*/ 40 w 55"/>
                <a:gd name="T11" fmla="*/ 37 h 75"/>
                <a:gd name="T12" fmla="*/ 55 w 55"/>
                <a:gd name="T13" fmla="*/ 75 h 75"/>
              </a:gdLst>
              <a:ahLst/>
              <a:cxnLst>
                <a:cxn ang="0">
                  <a:pos x="T0" y="T1"/>
                </a:cxn>
                <a:cxn ang="0">
                  <a:pos x="T2" y="T3"/>
                </a:cxn>
                <a:cxn ang="0">
                  <a:pos x="T4" y="T5"/>
                </a:cxn>
                <a:cxn ang="0">
                  <a:pos x="T6" y="T7"/>
                </a:cxn>
                <a:cxn ang="0">
                  <a:pos x="T8" y="T9"/>
                </a:cxn>
                <a:cxn ang="0">
                  <a:pos x="T10" y="T11"/>
                </a:cxn>
                <a:cxn ang="0">
                  <a:pos x="T12" y="T13"/>
                </a:cxn>
              </a:cxnLst>
              <a:rect l="0" t="0" r="r" b="b"/>
              <a:pathLst>
                <a:path w="55" h="75">
                  <a:moveTo>
                    <a:pt x="55" y="75"/>
                  </a:moveTo>
                  <a:cubicBezTo>
                    <a:pt x="41" y="54"/>
                    <a:pt x="25" y="47"/>
                    <a:pt x="16" y="47"/>
                  </a:cubicBezTo>
                  <a:cubicBezTo>
                    <a:pt x="18" y="38"/>
                    <a:pt x="23" y="27"/>
                    <a:pt x="27" y="23"/>
                  </a:cubicBezTo>
                  <a:cubicBezTo>
                    <a:pt x="11" y="23"/>
                    <a:pt x="7" y="26"/>
                    <a:pt x="0" y="31"/>
                  </a:cubicBezTo>
                  <a:cubicBezTo>
                    <a:pt x="2" y="19"/>
                    <a:pt x="20" y="5"/>
                    <a:pt x="33" y="0"/>
                  </a:cubicBezTo>
                  <a:cubicBezTo>
                    <a:pt x="33" y="9"/>
                    <a:pt x="32" y="26"/>
                    <a:pt x="40" y="37"/>
                  </a:cubicBezTo>
                  <a:cubicBezTo>
                    <a:pt x="49" y="49"/>
                    <a:pt x="55" y="57"/>
                    <a:pt x="55" y="75"/>
                  </a:cubicBezTo>
                  <a:close/>
                </a:path>
              </a:pathLst>
            </a:custGeom>
            <a:solidFill>
              <a:srgbClr val="70A7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 name="Freeform 236"/>
            <p:cNvSpPr>
              <a:spLocks/>
            </p:cNvSpPr>
            <p:nvPr/>
          </p:nvSpPr>
          <p:spPr bwMode="auto">
            <a:xfrm>
              <a:off x="9187174" y="608028"/>
              <a:ext cx="74615" cy="103190"/>
            </a:xfrm>
            <a:custGeom>
              <a:avLst/>
              <a:gdLst>
                <a:gd name="T0" fmla="*/ 0 w 55"/>
                <a:gd name="T1" fmla="*/ 75 h 75"/>
                <a:gd name="T2" fmla="*/ 39 w 55"/>
                <a:gd name="T3" fmla="*/ 47 h 75"/>
                <a:gd name="T4" fmla="*/ 29 w 55"/>
                <a:gd name="T5" fmla="*/ 23 h 75"/>
                <a:gd name="T6" fmla="*/ 55 w 55"/>
                <a:gd name="T7" fmla="*/ 31 h 75"/>
                <a:gd name="T8" fmla="*/ 23 w 55"/>
                <a:gd name="T9" fmla="*/ 0 h 75"/>
                <a:gd name="T10" fmla="*/ 15 w 55"/>
                <a:gd name="T11" fmla="*/ 37 h 75"/>
                <a:gd name="T12" fmla="*/ 0 w 55"/>
                <a:gd name="T13" fmla="*/ 75 h 75"/>
              </a:gdLst>
              <a:ahLst/>
              <a:cxnLst>
                <a:cxn ang="0">
                  <a:pos x="T0" y="T1"/>
                </a:cxn>
                <a:cxn ang="0">
                  <a:pos x="T2" y="T3"/>
                </a:cxn>
                <a:cxn ang="0">
                  <a:pos x="T4" y="T5"/>
                </a:cxn>
                <a:cxn ang="0">
                  <a:pos x="T6" y="T7"/>
                </a:cxn>
                <a:cxn ang="0">
                  <a:pos x="T8" y="T9"/>
                </a:cxn>
                <a:cxn ang="0">
                  <a:pos x="T10" y="T11"/>
                </a:cxn>
                <a:cxn ang="0">
                  <a:pos x="T12" y="T13"/>
                </a:cxn>
              </a:cxnLst>
              <a:rect l="0" t="0" r="r" b="b"/>
              <a:pathLst>
                <a:path w="55" h="75">
                  <a:moveTo>
                    <a:pt x="0" y="75"/>
                  </a:moveTo>
                  <a:cubicBezTo>
                    <a:pt x="14" y="54"/>
                    <a:pt x="30" y="47"/>
                    <a:pt x="39" y="47"/>
                  </a:cubicBezTo>
                  <a:cubicBezTo>
                    <a:pt x="37" y="38"/>
                    <a:pt x="32" y="27"/>
                    <a:pt x="29" y="23"/>
                  </a:cubicBezTo>
                  <a:cubicBezTo>
                    <a:pt x="44" y="23"/>
                    <a:pt x="49" y="26"/>
                    <a:pt x="55" y="31"/>
                  </a:cubicBezTo>
                  <a:cubicBezTo>
                    <a:pt x="53" y="19"/>
                    <a:pt x="35" y="5"/>
                    <a:pt x="23" y="0"/>
                  </a:cubicBezTo>
                  <a:cubicBezTo>
                    <a:pt x="23" y="9"/>
                    <a:pt x="24" y="26"/>
                    <a:pt x="15" y="37"/>
                  </a:cubicBezTo>
                  <a:cubicBezTo>
                    <a:pt x="6" y="49"/>
                    <a:pt x="0" y="57"/>
                    <a:pt x="0" y="75"/>
                  </a:cubicBezTo>
                  <a:close/>
                </a:path>
              </a:pathLst>
            </a:custGeom>
            <a:solidFill>
              <a:srgbClr val="70A7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 name="Freeform 237"/>
            <p:cNvSpPr>
              <a:spLocks/>
            </p:cNvSpPr>
            <p:nvPr/>
          </p:nvSpPr>
          <p:spPr bwMode="auto">
            <a:xfrm>
              <a:off x="9093508" y="395297"/>
              <a:ext cx="185744" cy="139704"/>
            </a:xfrm>
            <a:custGeom>
              <a:avLst/>
              <a:gdLst>
                <a:gd name="T0" fmla="*/ 68 w 137"/>
                <a:gd name="T1" fmla="*/ 38 h 103"/>
                <a:gd name="T2" fmla="*/ 117 w 137"/>
                <a:gd name="T3" fmla="*/ 76 h 103"/>
                <a:gd name="T4" fmla="*/ 130 w 137"/>
                <a:gd name="T5" fmla="*/ 79 h 103"/>
                <a:gd name="T6" fmla="*/ 70 w 137"/>
                <a:gd name="T7" fmla="*/ 0 h 103"/>
                <a:gd name="T8" fmla="*/ 7 w 137"/>
                <a:gd name="T9" fmla="*/ 76 h 103"/>
                <a:gd name="T10" fmla="*/ 22 w 137"/>
                <a:gd name="T11" fmla="*/ 76 h 103"/>
                <a:gd name="T12" fmla="*/ 68 w 137"/>
                <a:gd name="T13" fmla="*/ 38 h 103"/>
              </a:gdLst>
              <a:ahLst/>
              <a:cxnLst>
                <a:cxn ang="0">
                  <a:pos x="T0" y="T1"/>
                </a:cxn>
                <a:cxn ang="0">
                  <a:pos x="T2" y="T3"/>
                </a:cxn>
                <a:cxn ang="0">
                  <a:pos x="T4" y="T5"/>
                </a:cxn>
                <a:cxn ang="0">
                  <a:pos x="T6" y="T7"/>
                </a:cxn>
                <a:cxn ang="0">
                  <a:pos x="T8" y="T9"/>
                </a:cxn>
                <a:cxn ang="0">
                  <a:pos x="T10" y="T11"/>
                </a:cxn>
                <a:cxn ang="0">
                  <a:pos x="T12" y="T13"/>
                </a:cxn>
              </a:cxnLst>
              <a:rect l="0" t="0" r="r" b="b"/>
              <a:pathLst>
                <a:path w="137" h="103">
                  <a:moveTo>
                    <a:pt x="68" y="38"/>
                  </a:moveTo>
                  <a:cubicBezTo>
                    <a:pt x="100" y="38"/>
                    <a:pt x="116" y="59"/>
                    <a:pt x="117" y="76"/>
                  </a:cubicBezTo>
                  <a:cubicBezTo>
                    <a:pt x="118" y="92"/>
                    <a:pt x="123" y="94"/>
                    <a:pt x="130" y="79"/>
                  </a:cubicBezTo>
                  <a:cubicBezTo>
                    <a:pt x="137" y="64"/>
                    <a:pt x="120" y="0"/>
                    <a:pt x="70" y="0"/>
                  </a:cubicBezTo>
                  <a:cubicBezTo>
                    <a:pt x="20" y="0"/>
                    <a:pt x="0" y="49"/>
                    <a:pt x="7" y="76"/>
                  </a:cubicBezTo>
                  <a:cubicBezTo>
                    <a:pt x="14" y="103"/>
                    <a:pt x="22" y="88"/>
                    <a:pt x="22" y="76"/>
                  </a:cubicBezTo>
                  <a:cubicBezTo>
                    <a:pt x="22" y="65"/>
                    <a:pt x="32" y="39"/>
                    <a:pt x="68"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 name="Freeform 238"/>
            <p:cNvSpPr>
              <a:spLocks/>
            </p:cNvSpPr>
            <p:nvPr/>
          </p:nvSpPr>
          <p:spPr bwMode="auto">
            <a:xfrm>
              <a:off x="9257026" y="484199"/>
              <a:ext cx="22226" cy="42864"/>
            </a:xfrm>
            <a:custGeom>
              <a:avLst/>
              <a:gdLst>
                <a:gd name="T0" fmla="*/ 11 w 16"/>
                <a:gd name="T1" fmla="*/ 1 h 31"/>
                <a:gd name="T2" fmla="*/ 14 w 16"/>
                <a:gd name="T3" fmla="*/ 17 h 31"/>
                <a:gd name="T4" fmla="*/ 5 w 16"/>
                <a:gd name="T5" fmla="*/ 30 h 31"/>
                <a:gd name="T6" fmla="*/ 1 w 16"/>
                <a:gd name="T7" fmla="*/ 14 h 31"/>
                <a:gd name="T8" fmla="*/ 11 w 16"/>
                <a:gd name="T9" fmla="*/ 1 h 31"/>
              </a:gdLst>
              <a:ahLst/>
              <a:cxnLst>
                <a:cxn ang="0">
                  <a:pos x="T0" y="T1"/>
                </a:cxn>
                <a:cxn ang="0">
                  <a:pos x="T2" y="T3"/>
                </a:cxn>
                <a:cxn ang="0">
                  <a:pos x="T4" y="T5"/>
                </a:cxn>
                <a:cxn ang="0">
                  <a:pos x="T6" y="T7"/>
                </a:cxn>
                <a:cxn ang="0">
                  <a:pos x="T8" y="T9"/>
                </a:cxn>
              </a:cxnLst>
              <a:rect l="0" t="0" r="r" b="b"/>
              <a:pathLst>
                <a:path w="16" h="31">
                  <a:moveTo>
                    <a:pt x="11" y="1"/>
                  </a:moveTo>
                  <a:cubicBezTo>
                    <a:pt x="15" y="1"/>
                    <a:pt x="16" y="9"/>
                    <a:pt x="14" y="17"/>
                  </a:cubicBezTo>
                  <a:cubicBezTo>
                    <a:pt x="12" y="25"/>
                    <a:pt x="8" y="31"/>
                    <a:pt x="5" y="30"/>
                  </a:cubicBezTo>
                  <a:cubicBezTo>
                    <a:pt x="1" y="29"/>
                    <a:pt x="0" y="22"/>
                    <a:pt x="1" y="14"/>
                  </a:cubicBezTo>
                  <a:cubicBezTo>
                    <a:pt x="3" y="6"/>
                    <a:pt x="8" y="0"/>
                    <a:pt x="11"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 name="Freeform 239"/>
            <p:cNvSpPr>
              <a:spLocks/>
            </p:cNvSpPr>
            <p:nvPr/>
          </p:nvSpPr>
          <p:spPr bwMode="auto">
            <a:xfrm>
              <a:off x="9098271" y="484199"/>
              <a:ext cx="20638" cy="42864"/>
            </a:xfrm>
            <a:custGeom>
              <a:avLst/>
              <a:gdLst>
                <a:gd name="T0" fmla="*/ 4 w 16"/>
                <a:gd name="T1" fmla="*/ 1 h 31"/>
                <a:gd name="T2" fmla="*/ 1 w 16"/>
                <a:gd name="T3" fmla="*/ 17 h 31"/>
                <a:gd name="T4" fmla="*/ 11 w 16"/>
                <a:gd name="T5" fmla="*/ 30 h 31"/>
                <a:gd name="T6" fmla="*/ 14 w 16"/>
                <a:gd name="T7" fmla="*/ 14 h 31"/>
                <a:gd name="T8" fmla="*/ 4 w 16"/>
                <a:gd name="T9" fmla="*/ 1 h 31"/>
              </a:gdLst>
              <a:ahLst/>
              <a:cxnLst>
                <a:cxn ang="0">
                  <a:pos x="T0" y="T1"/>
                </a:cxn>
                <a:cxn ang="0">
                  <a:pos x="T2" y="T3"/>
                </a:cxn>
                <a:cxn ang="0">
                  <a:pos x="T4" y="T5"/>
                </a:cxn>
                <a:cxn ang="0">
                  <a:pos x="T6" y="T7"/>
                </a:cxn>
                <a:cxn ang="0">
                  <a:pos x="T8" y="T9"/>
                </a:cxn>
              </a:cxnLst>
              <a:rect l="0" t="0" r="r" b="b"/>
              <a:pathLst>
                <a:path w="16" h="31">
                  <a:moveTo>
                    <a:pt x="4" y="1"/>
                  </a:moveTo>
                  <a:cubicBezTo>
                    <a:pt x="1" y="1"/>
                    <a:pt x="0" y="9"/>
                    <a:pt x="1" y="17"/>
                  </a:cubicBezTo>
                  <a:cubicBezTo>
                    <a:pt x="3" y="25"/>
                    <a:pt x="7" y="31"/>
                    <a:pt x="11" y="30"/>
                  </a:cubicBezTo>
                  <a:cubicBezTo>
                    <a:pt x="14" y="29"/>
                    <a:pt x="16" y="22"/>
                    <a:pt x="14" y="14"/>
                  </a:cubicBezTo>
                  <a:cubicBezTo>
                    <a:pt x="12" y="6"/>
                    <a:pt x="8" y="0"/>
                    <a:pt x="4"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 name="Freeform 240"/>
            <p:cNvSpPr>
              <a:spLocks/>
            </p:cNvSpPr>
            <p:nvPr/>
          </p:nvSpPr>
          <p:spPr bwMode="auto">
            <a:xfrm>
              <a:off x="9126846" y="406410"/>
              <a:ext cx="114304" cy="90490"/>
            </a:xfrm>
            <a:custGeom>
              <a:avLst/>
              <a:gdLst>
                <a:gd name="T0" fmla="*/ 3 w 83"/>
                <a:gd name="T1" fmla="*/ 19 h 67"/>
                <a:gd name="T2" fmla="*/ 79 w 83"/>
                <a:gd name="T3" fmla="*/ 67 h 67"/>
                <a:gd name="T4" fmla="*/ 3 w 83"/>
                <a:gd name="T5" fmla="*/ 19 h 67"/>
              </a:gdLst>
              <a:ahLst/>
              <a:cxnLst>
                <a:cxn ang="0">
                  <a:pos x="T0" y="T1"/>
                </a:cxn>
                <a:cxn ang="0">
                  <a:pos x="T2" y="T3"/>
                </a:cxn>
                <a:cxn ang="0">
                  <a:pos x="T4" y="T5"/>
                </a:cxn>
              </a:cxnLst>
              <a:rect l="0" t="0" r="r" b="b"/>
              <a:pathLst>
                <a:path w="83" h="67">
                  <a:moveTo>
                    <a:pt x="3" y="19"/>
                  </a:moveTo>
                  <a:cubicBezTo>
                    <a:pt x="0" y="38"/>
                    <a:pt x="37" y="65"/>
                    <a:pt x="79" y="67"/>
                  </a:cubicBezTo>
                  <a:cubicBezTo>
                    <a:pt x="83" y="17"/>
                    <a:pt x="36" y="0"/>
                    <a:pt x="3" y="19"/>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 name="Freeform 241"/>
            <p:cNvSpPr>
              <a:spLocks/>
            </p:cNvSpPr>
            <p:nvPr/>
          </p:nvSpPr>
          <p:spPr bwMode="auto">
            <a:xfrm>
              <a:off x="9183998" y="696930"/>
              <a:ext cx="4763" cy="73027"/>
            </a:xfrm>
            <a:custGeom>
              <a:avLst/>
              <a:gdLst>
                <a:gd name="T0" fmla="*/ 3 w 4"/>
                <a:gd name="T1" fmla="*/ 54 h 54"/>
                <a:gd name="T2" fmla="*/ 4 w 4"/>
                <a:gd name="T3" fmla="*/ 0 h 54"/>
                <a:gd name="T4" fmla="*/ 1 w 4"/>
                <a:gd name="T5" fmla="*/ 54 h 54"/>
                <a:gd name="T6" fmla="*/ 3 w 4"/>
                <a:gd name="T7" fmla="*/ 54 h 54"/>
              </a:gdLst>
              <a:ahLst/>
              <a:cxnLst>
                <a:cxn ang="0">
                  <a:pos x="T0" y="T1"/>
                </a:cxn>
                <a:cxn ang="0">
                  <a:pos x="T2" y="T3"/>
                </a:cxn>
                <a:cxn ang="0">
                  <a:pos x="T4" y="T5"/>
                </a:cxn>
                <a:cxn ang="0">
                  <a:pos x="T6" y="T7"/>
                </a:cxn>
              </a:cxnLst>
              <a:rect l="0" t="0" r="r" b="b"/>
              <a:pathLst>
                <a:path w="4" h="54">
                  <a:moveTo>
                    <a:pt x="3" y="54"/>
                  </a:moveTo>
                  <a:cubicBezTo>
                    <a:pt x="3" y="36"/>
                    <a:pt x="3" y="13"/>
                    <a:pt x="4" y="0"/>
                  </a:cubicBezTo>
                  <a:cubicBezTo>
                    <a:pt x="0" y="14"/>
                    <a:pt x="0" y="36"/>
                    <a:pt x="1" y="54"/>
                  </a:cubicBezTo>
                  <a:cubicBezTo>
                    <a:pt x="1" y="54"/>
                    <a:pt x="2" y="54"/>
                    <a:pt x="3" y="54"/>
                  </a:cubicBezTo>
                  <a:close/>
                </a:path>
              </a:pathLst>
            </a:custGeom>
            <a:solidFill>
              <a:srgbClr val="70A7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 name="Oval 242"/>
            <p:cNvSpPr>
              <a:spLocks noChangeArrowheads="1"/>
            </p:cNvSpPr>
            <p:nvPr/>
          </p:nvSpPr>
          <p:spPr bwMode="auto">
            <a:xfrm>
              <a:off x="8110812" y="1046190"/>
              <a:ext cx="261946" cy="261945"/>
            </a:xfrm>
            <a:prstGeom prst="ellipse">
              <a:avLst/>
            </a:pr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 name="Freeform 243"/>
            <p:cNvSpPr>
              <a:spLocks/>
            </p:cNvSpPr>
            <p:nvPr/>
          </p:nvSpPr>
          <p:spPr bwMode="auto">
            <a:xfrm>
              <a:off x="8166376" y="1219233"/>
              <a:ext cx="150818" cy="82552"/>
            </a:xfrm>
            <a:custGeom>
              <a:avLst/>
              <a:gdLst>
                <a:gd name="T0" fmla="*/ 19 w 110"/>
                <a:gd name="T1" fmla="*/ 13 h 60"/>
                <a:gd name="T2" fmla="*/ 0 w 110"/>
                <a:gd name="T3" fmla="*/ 48 h 60"/>
                <a:gd name="T4" fmla="*/ 25 w 110"/>
                <a:gd name="T5" fmla="*/ 60 h 60"/>
                <a:gd name="T6" fmla="*/ 55 w 110"/>
                <a:gd name="T7" fmla="*/ 56 h 60"/>
                <a:gd name="T8" fmla="*/ 85 w 110"/>
                <a:gd name="T9" fmla="*/ 60 h 60"/>
                <a:gd name="T10" fmla="*/ 110 w 110"/>
                <a:gd name="T11" fmla="*/ 48 h 60"/>
                <a:gd name="T12" fmla="*/ 91 w 110"/>
                <a:gd name="T13" fmla="*/ 13 h 60"/>
                <a:gd name="T14" fmla="*/ 55 w 110"/>
                <a:gd name="T15" fmla="*/ 0 h 60"/>
                <a:gd name="T16" fmla="*/ 19 w 110"/>
                <a:gd name="T17" fmla="*/ 1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60">
                  <a:moveTo>
                    <a:pt x="19" y="13"/>
                  </a:moveTo>
                  <a:cubicBezTo>
                    <a:pt x="9" y="19"/>
                    <a:pt x="5" y="32"/>
                    <a:pt x="0" y="48"/>
                  </a:cubicBezTo>
                  <a:cubicBezTo>
                    <a:pt x="7" y="53"/>
                    <a:pt x="16" y="57"/>
                    <a:pt x="25" y="60"/>
                  </a:cubicBezTo>
                  <a:cubicBezTo>
                    <a:pt x="33" y="53"/>
                    <a:pt x="44" y="56"/>
                    <a:pt x="55" y="56"/>
                  </a:cubicBezTo>
                  <a:cubicBezTo>
                    <a:pt x="64" y="42"/>
                    <a:pt x="75" y="52"/>
                    <a:pt x="85" y="60"/>
                  </a:cubicBezTo>
                  <a:cubicBezTo>
                    <a:pt x="94" y="57"/>
                    <a:pt x="102" y="53"/>
                    <a:pt x="110" y="48"/>
                  </a:cubicBezTo>
                  <a:cubicBezTo>
                    <a:pt x="104" y="32"/>
                    <a:pt x="100" y="19"/>
                    <a:pt x="91" y="13"/>
                  </a:cubicBezTo>
                  <a:cubicBezTo>
                    <a:pt x="74" y="3"/>
                    <a:pt x="64" y="0"/>
                    <a:pt x="55" y="0"/>
                  </a:cubicBezTo>
                  <a:cubicBezTo>
                    <a:pt x="45" y="0"/>
                    <a:pt x="35" y="2"/>
                    <a:pt x="19"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 name="Freeform 244"/>
            <p:cNvSpPr>
              <a:spLocks/>
            </p:cNvSpPr>
            <p:nvPr/>
          </p:nvSpPr>
          <p:spPr bwMode="auto">
            <a:xfrm>
              <a:off x="8221941" y="1170019"/>
              <a:ext cx="38101" cy="74615"/>
            </a:xfrm>
            <a:custGeom>
              <a:avLst/>
              <a:gdLst>
                <a:gd name="T0" fmla="*/ 0 w 27"/>
                <a:gd name="T1" fmla="*/ 0 h 54"/>
                <a:gd name="T2" fmla="*/ 27 w 27"/>
                <a:gd name="T3" fmla="*/ 0 h 54"/>
                <a:gd name="T4" fmla="*/ 27 w 27"/>
                <a:gd name="T5" fmla="*/ 39 h 54"/>
                <a:gd name="T6" fmla="*/ 0 w 27"/>
                <a:gd name="T7" fmla="*/ 39 h 54"/>
                <a:gd name="T8" fmla="*/ 0 w 27"/>
                <a:gd name="T9" fmla="*/ 0 h 54"/>
              </a:gdLst>
              <a:ahLst/>
              <a:cxnLst>
                <a:cxn ang="0">
                  <a:pos x="T0" y="T1"/>
                </a:cxn>
                <a:cxn ang="0">
                  <a:pos x="T2" y="T3"/>
                </a:cxn>
                <a:cxn ang="0">
                  <a:pos x="T4" y="T5"/>
                </a:cxn>
                <a:cxn ang="0">
                  <a:pos x="T6" y="T7"/>
                </a:cxn>
                <a:cxn ang="0">
                  <a:pos x="T8" y="T9"/>
                </a:cxn>
              </a:cxnLst>
              <a:rect l="0" t="0" r="r" b="b"/>
              <a:pathLst>
                <a:path w="27" h="54">
                  <a:moveTo>
                    <a:pt x="0" y="0"/>
                  </a:moveTo>
                  <a:cubicBezTo>
                    <a:pt x="27" y="0"/>
                    <a:pt x="27" y="0"/>
                    <a:pt x="27" y="0"/>
                  </a:cubicBezTo>
                  <a:cubicBezTo>
                    <a:pt x="27" y="39"/>
                    <a:pt x="27" y="39"/>
                    <a:pt x="27" y="39"/>
                  </a:cubicBezTo>
                  <a:cubicBezTo>
                    <a:pt x="27" y="52"/>
                    <a:pt x="0" y="54"/>
                    <a:pt x="0" y="3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 name="Freeform 245"/>
            <p:cNvSpPr>
              <a:spLocks/>
            </p:cNvSpPr>
            <p:nvPr/>
          </p:nvSpPr>
          <p:spPr bwMode="auto">
            <a:xfrm>
              <a:off x="8221941" y="1197007"/>
              <a:ext cx="38101" cy="25401"/>
            </a:xfrm>
            <a:custGeom>
              <a:avLst/>
              <a:gdLst>
                <a:gd name="T0" fmla="*/ 24 w 24"/>
                <a:gd name="T1" fmla="*/ 5 h 16"/>
                <a:gd name="T2" fmla="*/ 24 w 24"/>
                <a:gd name="T3" fmla="*/ 0 h 16"/>
                <a:gd name="T4" fmla="*/ 0 w 24"/>
                <a:gd name="T5" fmla="*/ 0 h 16"/>
                <a:gd name="T6" fmla="*/ 0 w 24"/>
                <a:gd name="T7" fmla="*/ 16 h 16"/>
                <a:gd name="T8" fmla="*/ 24 w 24"/>
                <a:gd name="T9" fmla="*/ 5 h 16"/>
              </a:gdLst>
              <a:ahLst/>
              <a:cxnLst>
                <a:cxn ang="0">
                  <a:pos x="T0" y="T1"/>
                </a:cxn>
                <a:cxn ang="0">
                  <a:pos x="T2" y="T3"/>
                </a:cxn>
                <a:cxn ang="0">
                  <a:pos x="T4" y="T5"/>
                </a:cxn>
                <a:cxn ang="0">
                  <a:pos x="T6" y="T7"/>
                </a:cxn>
                <a:cxn ang="0">
                  <a:pos x="T8" y="T9"/>
                </a:cxn>
              </a:cxnLst>
              <a:rect l="0" t="0" r="r" b="b"/>
              <a:pathLst>
                <a:path w="24" h="16">
                  <a:moveTo>
                    <a:pt x="24" y="5"/>
                  </a:moveTo>
                  <a:lnTo>
                    <a:pt x="24" y="0"/>
                  </a:lnTo>
                  <a:lnTo>
                    <a:pt x="0" y="0"/>
                  </a:lnTo>
                  <a:lnTo>
                    <a:pt x="0" y="16"/>
                  </a:lnTo>
                  <a:lnTo>
                    <a:pt x="24" y="5"/>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 name="Freeform 246"/>
            <p:cNvSpPr>
              <a:spLocks/>
            </p:cNvSpPr>
            <p:nvPr/>
          </p:nvSpPr>
          <p:spPr bwMode="auto">
            <a:xfrm>
              <a:off x="8163201" y="1101754"/>
              <a:ext cx="155580" cy="104778"/>
            </a:xfrm>
            <a:custGeom>
              <a:avLst/>
              <a:gdLst>
                <a:gd name="T0" fmla="*/ 58 w 115"/>
                <a:gd name="T1" fmla="*/ 0 h 76"/>
                <a:gd name="T2" fmla="*/ 58 w 115"/>
                <a:gd name="T3" fmla="*/ 76 h 76"/>
                <a:gd name="T4" fmla="*/ 58 w 115"/>
                <a:gd name="T5" fmla="*/ 0 h 76"/>
              </a:gdLst>
              <a:ahLst/>
              <a:cxnLst>
                <a:cxn ang="0">
                  <a:pos x="T0" y="T1"/>
                </a:cxn>
                <a:cxn ang="0">
                  <a:pos x="T2" y="T3"/>
                </a:cxn>
                <a:cxn ang="0">
                  <a:pos x="T4" y="T5"/>
                </a:cxn>
              </a:cxnLst>
              <a:rect l="0" t="0" r="r" b="b"/>
              <a:pathLst>
                <a:path w="115" h="76">
                  <a:moveTo>
                    <a:pt x="58" y="0"/>
                  </a:moveTo>
                  <a:cubicBezTo>
                    <a:pt x="115" y="0"/>
                    <a:pt x="92" y="76"/>
                    <a:pt x="58" y="76"/>
                  </a:cubicBezTo>
                  <a:cubicBezTo>
                    <a:pt x="24" y="76"/>
                    <a:pt x="0" y="0"/>
                    <a:pt x="58"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 name="Freeform 247"/>
            <p:cNvSpPr>
              <a:spLocks/>
            </p:cNvSpPr>
            <p:nvPr/>
          </p:nvSpPr>
          <p:spPr bwMode="auto">
            <a:xfrm>
              <a:off x="8183839" y="1081116"/>
              <a:ext cx="112716" cy="82552"/>
            </a:xfrm>
            <a:custGeom>
              <a:avLst/>
              <a:gdLst>
                <a:gd name="T0" fmla="*/ 41 w 82"/>
                <a:gd name="T1" fmla="*/ 23 h 61"/>
                <a:gd name="T2" fmla="*/ 70 w 82"/>
                <a:gd name="T3" fmla="*/ 45 h 61"/>
                <a:gd name="T4" fmla="*/ 78 w 82"/>
                <a:gd name="T5" fmla="*/ 47 h 61"/>
                <a:gd name="T6" fmla="*/ 42 w 82"/>
                <a:gd name="T7" fmla="*/ 0 h 61"/>
                <a:gd name="T8" fmla="*/ 4 w 82"/>
                <a:gd name="T9" fmla="*/ 45 h 61"/>
                <a:gd name="T10" fmla="*/ 14 w 82"/>
                <a:gd name="T11" fmla="*/ 45 h 61"/>
                <a:gd name="T12" fmla="*/ 41 w 82"/>
                <a:gd name="T13" fmla="*/ 23 h 61"/>
              </a:gdLst>
              <a:ahLst/>
              <a:cxnLst>
                <a:cxn ang="0">
                  <a:pos x="T0" y="T1"/>
                </a:cxn>
                <a:cxn ang="0">
                  <a:pos x="T2" y="T3"/>
                </a:cxn>
                <a:cxn ang="0">
                  <a:pos x="T4" y="T5"/>
                </a:cxn>
                <a:cxn ang="0">
                  <a:pos x="T6" y="T7"/>
                </a:cxn>
                <a:cxn ang="0">
                  <a:pos x="T8" y="T9"/>
                </a:cxn>
                <a:cxn ang="0">
                  <a:pos x="T10" y="T11"/>
                </a:cxn>
                <a:cxn ang="0">
                  <a:pos x="T12" y="T13"/>
                </a:cxn>
              </a:cxnLst>
              <a:rect l="0" t="0" r="r" b="b"/>
              <a:pathLst>
                <a:path w="82" h="61">
                  <a:moveTo>
                    <a:pt x="41" y="23"/>
                  </a:moveTo>
                  <a:cubicBezTo>
                    <a:pt x="60" y="23"/>
                    <a:pt x="69" y="35"/>
                    <a:pt x="70" y="45"/>
                  </a:cubicBezTo>
                  <a:cubicBezTo>
                    <a:pt x="71" y="55"/>
                    <a:pt x="74" y="56"/>
                    <a:pt x="78" y="47"/>
                  </a:cubicBezTo>
                  <a:cubicBezTo>
                    <a:pt x="82" y="38"/>
                    <a:pt x="72" y="0"/>
                    <a:pt x="42" y="0"/>
                  </a:cubicBezTo>
                  <a:cubicBezTo>
                    <a:pt x="12" y="0"/>
                    <a:pt x="0" y="29"/>
                    <a:pt x="4" y="45"/>
                  </a:cubicBezTo>
                  <a:cubicBezTo>
                    <a:pt x="9" y="61"/>
                    <a:pt x="14" y="52"/>
                    <a:pt x="14" y="45"/>
                  </a:cubicBezTo>
                  <a:cubicBezTo>
                    <a:pt x="13" y="38"/>
                    <a:pt x="19" y="23"/>
                    <a:pt x="41" y="23"/>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 name="Freeform 248"/>
            <p:cNvSpPr>
              <a:spLocks/>
            </p:cNvSpPr>
            <p:nvPr/>
          </p:nvSpPr>
          <p:spPr bwMode="auto">
            <a:xfrm>
              <a:off x="8191777" y="1098579"/>
              <a:ext cx="98428" cy="60327"/>
            </a:xfrm>
            <a:custGeom>
              <a:avLst/>
              <a:gdLst>
                <a:gd name="T0" fmla="*/ 8 w 73"/>
                <a:gd name="T1" fmla="*/ 38 h 45"/>
                <a:gd name="T2" fmla="*/ 1 w 73"/>
                <a:gd name="T3" fmla="*/ 34 h 45"/>
                <a:gd name="T4" fmla="*/ 3 w 73"/>
                <a:gd name="T5" fmla="*/ 21 h 45"/>
                <a:gd name="T6" fmla="*/ 36 w 73"/>
                <a:gd name="T7" fmla="*/ 0 h 45"/>
                <a:gd name="T8" fmla="*/ 70 w 73"/>
                <a:gd name="T9" fmla="*/ 22 h 45"/>
                <a:gd name="T10" fmla="*/ 72 w 73"/>
                <a:gd name="T11" fmla="*/ 35 h 45"/>
                <a:gd name="T12" fmla="*/ 67 w 73"/>
                <a:gd name="T13" fmla="*/ 37 h 45"/>
                <a:gd name="T14" fmla="*/ 36 w 73"/>
                <a:gd name="T15" fmla="*/ 10 h 45"/>
                <a:gd name="T16" fmla="*/ 8 w 73"/>
                <a:gd name="T17"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45">
                  <a:moveTo>
                    <a:pt x="8" y="38"/>
                  </a:moveTo>
                  <a:cubicBezTo>
                    <a:pt x="7" y="45"/>
                    <a:pt x="1" y="41"/>
                    <a:pt x="1" y="34"/>
                  </a:cubicBezTo>
                  <a:cubicBezTo>
                    <a:pt x="0" y="28"/>
                    <a:pt x="1" y="27"/>
                    <a:pt x="3" y="21"/>
                  </a:cubicBezTo>
                  <a:cubicBezTo>
                    <a:pt x="6" y="15"/>
                    <a:pt x="19" y="0"/>
                    <a:pt x="36" y="0"/>
                  </a:cubicBezTo>
                  <a:cubicBezTo>
                    <a:pt x="52" y="0"/>
                    <a:pt x="68" y="18"/>
                    <a:pt x="70" y="22"/>
                  </a:cubicBezTo>
                  <a:cubicBezTo>
                    <a:pt x="73" y="27"/>
                    <a:pt x="73" y="31"/>
                    <a:pt x="72" y="35"/>
                  </a:cubicBezTo>
                  <a:cubicBezTo>
                    <a:pt x="71" y="39"/>
                    <a:pt x="68" y="42"/>
                    <a:pt x="67" y="37"/>
                  </a:cubicBezTo>
                  <a:cubicBezTo>
                    <a:pt x="62" y="20"/>
                    <a:pt x="48" y="10"/>
                    <a:pt x="36" y="10"/>
                  </a:cubicBezTo>
                  <a:cubicBezTo>
                    <a:pt x="21" y="10"/>
                    <a:pt x="10" y="26"/>
                    <a:pt x="8"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 name="Freeform 249"/>
            <p:cNvSpPr>
              <a:spLocks/>
            </p:cNvSpPr>
            <p:nvPr/>
          </p:nvSpPr>
          <p:spPr bwMode="auto">
            <a:xfrm>
              <a:off x="8282268" y="1138268"/>
              <a:ext cx="14288" cy="23813"/>
            </a:xfrm>
            <a:custGeom>
              <a:avLst/>
              <a:gdLst>
                <a:gd name="T0" fmla="*/ 7 w 10"/>
                <a:gd name="T1" fmla="*/ 0 h 18"/>
                <a:gd name="T2" fmla="*/ 8 w 10"/>
                <a:gd name="T3" fmla="*/ 10 h 18"/>
                <a:gd name="T4" fmla="*/ 3 w 10"/>
                <a:gd name="T5" fmla="*/ 18 h 18"/>
                <a:gd name="T6" fmla="*/ 1 w 10"/>
                <a:gd name="T7" fmla="*/ 8 h 18"/>
                <a:gd name="T8" fmla="*/ 7 w 10"/>
                <a:gd name="T9" fmla="*/ 0 h 18"/>
              </a:gdLst>
              <a:ahLst/>
              <a:cxnLst>
                <a:cxn ang="0">
                  <a:pos x="T0" y="T1"/>
                </a:cxn>
                <a:cxn ang="0">
                  <a:pos x="T2" y="T3"/>
                </a:cxn>
                <a:cxn ang="0">
                  <a:pos x="T4" y="T5"/>
                </a:cxn>
                <a:cxn ang="0">
                  <a:pos x="T6" y="T7"/>
                </a:cxn>
                <a:cxn ang="0">
                  <a:pos x="T8" y="T9"/>
                </a:cxn>
              </a:cxnLst>
              <a:rect l="0" t="0" r="r" b="b"/>
              <a:pathLst>
                <a:path w="10" h="18">
                  <a:moveTo>
                    <a:pt x="7" y="0"/>
                  </a:moveTo>
                  <a:cubicBezTo>
                    <a:pt x="9" y="1"/>
                    <a:pt x="10" y="5"/>
                    <a:pt x="8" y="10"/>
                  </a:cubicBezTo>
                  <a:cubicBezTo>
                    <a:pt x="7" y="15"/>
                    <a:pt x="5" y="18"/>
                    <a:pt x="3" y="18"/>
                  </a:cubicBezTo>
                  <a:cubicBezTo>
                    <a:pt x="1" y="17"/>
                    <a:pt x="0" y="13"/>
                    <a:pt x="1" y="8"/>
                  </a:cubicBezTo>
                  <a:cubicBezTo>
                    <a:pt x="2" y="3"/>
                    <a:pt x="5" y="0"/>
                    <a:pt x="7"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 name="Freeform 250"/>
            <p:cNvSpPr>
              <a:spLocks/>
            </p:cNvSpPr>
            <p:nvPr/>
          </p:nvSpPr>
          <p:spPr bwMode="auto">
            <a:xfrm>
              <a:off x="8187014" y="1138268"/>
              <a:ext cx="14288" cy="23813"/>
            </a:xfrm>
            <a:custGeom>
              <a:avLst/>
              <a:gdLst>
                <a:gd name="T0" fmla="*/ 3 w 10"/>
                <a:gd name="T1" fmla="*/ 0 h 18"/>
                <a:gd name="T2" fmla="*/ 1 w 10"/>
                <a:gd name="T3" fmla="*/ 10 h 18"/>
                <a:gd name="T4" fmla="*/ 7 w 10"/>
                <a:gd name="T5" fmla="*/ 18 h 18"/>
                <a:gd name="T6" fmla="*/ 9 w 10"/>
                <a:gd name="T7" fmla="*/ 8 h 18"/>
                <a:gd name="T8" fmla="*/ 3 w 10"/>
                <a:gd name="T9" fmla="*/ 0 h 18"/>
              </a:gdLst>
              <a:ahLst/>
              <a:cxnLst>
                <a:cxn ang="0">
                  <a:pos x="T0" y="T1"/>
                </a:cxn>
                <a:cxn ang="0">
                  <a:pos x="T2" y="T3"/>
                </a:cxn>
                <a:cxn ang="0">
                  <a:pos x="T4" y="T5"/>
                </a:cxn>
                <a:cxn ang="0">
                  <a:pos x="T6" y="T7"/>
                </a:cxn>
                <a:cxn ang="0">
                  <a:pos x="T8" y="T9"/>
                </a:cxn>
              </a:cxnLst>
              <a:rect l="0" t="0" r="r" b="b"/>
              <a:pathLst>
                <a:path w="10" h="18">
                  <a:moveTo>
                    <a:pt x="3" y="0"/>
                  </a:moveTo>
                  <a:cubicBezTo>
                    <a:pt x="1" y="1"/>
                    <a:pt x="0" y="5"/>
                    <a:pt x="1" y="10"/>
                  </a:cubicBezTo>
                  <a:cubicBezTo>
                    <a:pt x="2" y="15"/>
                    <a:pt x="5" y="18"/>
                    <a:pt x="7" y="18"/>
                  </a:cubicBezTo>
                  <a:cubicBezTo>
                    <a:pt x="9" y="17"/>
                    <a:pt x="10" y="13"/>
                    <a:pt x="9" y="8"/>
                  </a:cubicBezTo>
                  <a:cubicBezTo>
                    <a:pt x="7" y="3"/>
                    <a:pt x="5" y="0"/>
                    <a:pt x="3"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3" name="Freeform 251"/>
            <p:cNvSpPr>
              <a:spLocks/>
            </p:cNvSpPr>
            <p:nvPr/>
          </p:nvSpPr>
          <p:spPr bwMode="auto">
            <a:xfrm>
              <a:off x="8201302" y="1225583"/>
              <a:ext cx="80965" cy="82552"/>
            </a:xfrm>
            <a:custGeom>
              <a:avLst/>
              <a:gdLst>
                <a:gd name="T0" fmla="*/ 8 w 60"/>
                <a:gd name="T1" fmla="*/ 0 h 60"/>
                <a:gd name="T2" fmla="*/ 8 w 60"/>
                <a:gd name="T3" fmla="*/ 41 h 60"/>
                <a:gd name="T4" fmla="*/ 30 w 60"/>
                <a:gd name="T5" fmla="*/ 41 h 60"/>
                <a:gd name="T6" fmla="*/ 51 w 60"/>
                <a:gd name="T7" fmla="*/ 41 h 60"/>
                <a:gd name="T8" fmla="*/ 51 w 60"/>
                <a:gd name="T9" fmla="*/ 0 h 60"/>
                <a:gd name="T10" fmla="*/ 60 w 60"/>
                <a:gd name="T11" fmla="*/ 4 h 60"/>
                <a:gd name="T12" fmla="*/ 60 w 60"/>
                <a:gd name="T13" fmla="*/ 55 h 60"/>
                <a:gd name="T14" fmla="*/ 30 w 60"/>
                <a:gd name="T15" fmla="*/ 60 h 60"/>
                <a:gd name="T16" fmla="*/ 0 w 60"/>
                <a:gd name="T17" fmla="*/ 55 h 60"/>
                <a:gd name="T18" fmla="*/ 0 w 60"/>
                <a:gd name="T19" fmla="*/ 49 h 60"/>
                <a:gd name="T20" fmla="*/ 0 w 60"/>
                <a:gd name="T21" fmla="*/ 4 h 60"/>
                <a:gd name="T22" fmla="*/ 8 w 60"/>
                <a:gd name="T2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 h="60">
                  <a:moveTo>
                    <a:pt x="8" y="0"/>
                  </a:moveTo>
                  <a:cubicBezTo>
                    <a:pt x="8" y="41"/>
                    <a:pt x="8" y="41"/>
                    <a:pt x="8" y="41"/>
                  </a:cubicBezTo>
                  <a:cubicBezTo>
                    <a:pt x="30" y="41"/>
                    <a:pt x="30" y="41"/>
                    <a:pt x="30" y="41"/>
                  </a:cubicBezTo>
                  <a:cubicBezTo>
                    <a:pt x="51" y="41"/>
                    <a:pt x="51" y="41"/>
                    <a:pt x="51" y="41"/>
                  </a:cubicBezTo>
                  <a:cubicBezTo>
                    <a:pt x="51" y="0"/>
                    <a:pt x="51" y="0"/>
                    <a:pt x="51" y="0"/>
                  </a:cubicBezTo>
                  <a:cubicBezTo>
                    <a:pt x="54" y="1"/>
                    <a:pt x="57" y="3"/>
                    <a:pt x="60" y="4"/>
                  </a:cubicBezTo>
                  <a:cubicBezTo>
                    <a:pt x="60" y="55"/>
                    <a:pt x="60" y="55"/>
                    <a:pt x="60" y="55"/>
                  </a:cubicBezTo>
                  <a:cubicBezTo>
                    <a:pt x="50" y="58"/>
                    <a:pt x="40" y="60"/>
                    <a:pt x="30" y="60"/>
                  </a:cubicBezTo>
                  <a:cubicBezTo>
                    <a:pt x="19" y="60"/>
                    <a:pt x="9" y="58"/>
                    <a:pt x="0" y="55"/>
                  </a:cubicBezTo>
                  <a:cubicBezTo>
                    <a:pt x="0" y="49"/>
                    <a:pt x="0" y="49"/>
                    <a:pt x="0" y="49"/>
                  </a:cubicBezTo>
                  <a:cubicBezTo>
                    <a:pt x="0" y="4"/>
                    <a:pt x="0" y="4"/>
                    <a:pt x="0" y="4"/>
                  </a:cubicBezTo>
                  <a:cubicBezTo>
                    <a:pt x="3" y="2"/>
                    <a:pt x="6" y="1"/>
                    <a:pt x="8" y="0"/>
                  </a:cubicBezTo>
                  <a:close/>
                </a:path>
              </a:pathLst>
            </a:custGeom>
            <a:solidFill>
              <a:srgbClr val="2E5B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4" name="Freeform 252"/>
            <p:cNvSpPr>
              <a:spLocks/>
            </p:cNvSpPr>
            <p:nvPr/>
          </p:nvSpPr>
          <p:spPr bwMode="auto">
            <a:xfrm>
              <a:off x="8207653" y="1100167"/>
              <a:ext cx="66677" cy="53977"/>
            </a:xfrm>
            <a:custGeom>
              <a:avLst/>
              <a:gdLst>
                <a:gd name="T0" fmla="*/ 47 w 49"/>
                <a:gd name="T1" fmla="*/ 11 h 40"/>
                <a:gd name="T2" fmla="*/ 2 w 49"/>
                <a:gd name="T3" fmla="*/ 40 h 40"/>
                <a:gd name="T4" fmla="*/ 47 w 49"/>
                <a:gd name="T5" fmla="*/ 11 h 40"/>
              </a:gdLst>
              <a:ahLst/>
              <a:cxnLst>
                <a:cxn ang="0">
                  <a:pos x="T0" y="T1"/>
                </a:cxn>
                <a:cxn ang="0">
                  <a:pos x="T2" y="T3"/>
                </a:cxn>
                <a:cxn ang="0">
                  <a:pos x="T4" y="T5"/>
                </a:cxn>
              </a:cxnLst>
              <a:rect l="0" t="0" r="r" b="b"/>
              <a:pathLst>
                <a:path w="49" h="40">
                  <a:moveTo>
                    <a:pt x="47" y="11"/>
                  </a:moveTo>
                  <a:cubicBezTo>
                    <a:pt x="49" y="22"/>
                    <a:pt x="27" y="39"/>
                    <a:pt x="2" y="40"/>
                  </a:cubicBezTo>
                  <a:cubicBezTo>
                    <a:pt x="0" y="10"/>
                    <a:pt x="28" y="0"/>
                    <a:pt x="47" y="11"/>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5" name="Oval 253"/>
            <p:cNvSpPr>
              <a:spLocks noChangeArrowheads="1"/>
            </p:cNvSpPr>
            <p:nvPr/>
          </p:nvSpPr>
          <p:spPr bwMode="auto">
            <a:xfrm>
              <a:off x="5924750" y="1925690"/>
              <a:ext cx="596920" cy="595329"/>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6" name="Freeform 254"/>
            <p:cNvSpPr>
              <a:spLocks/>
            </p:cNvSpPr>
            <p:nvPr/>
          </p:nvSpPr>
          <p:spPr bwMode="auto">
            <a:xfrm>
              <a:off x="6053342" y="2319402"/>
              <a:ext cx="339737" cy="201618"/>
            </a:xfrm>
            <a:custGeom>
              <a:avLst/>
              <a:gdLst>
                <a:gd name="T0" fmla="*/ 43 w 250"/>
                <a:gd name="T1" fmla="*/ 29 h 148"/>
                <a:gd name="T2" fmla="*/ 0 w 250"/>
                <a:gd name="T3" fmla="*/ 109 h 148"/>
                <a:gd name="T4" fmla="*/ 125 w 250"/>
                <a:gd name="T5" fmla="*/ 148 h 148"/>
                <a:gd name="T6" fmla="*/ 250 w 250"/>
                <a:gd name="T7" fmla="*/ 109 h 148"/>
                <a:gd name="T8" fmla="*/ 206 w 250"/>
                <a:gd name="T9" fmla="*/ 29 h 148"/>
                <a:gd name="T10" fmla="*/ 125 w 250"/>
                <a:gd name="T11" fmla="*/ 0 h 148"/>
                <a:gd name="T12" fmla="*/ 43 w 250"/>
                <a:gd name="T13" fmla="*/ 29 h 148"/>
              </a:gdLst>
              <a:ahLst/>
              <a:cxnLst>
                <a:cxn ang="0">
                  <a:pos x="T0" y="T1"/>
                </a:cxn>
                <a:cxn ang="0">
                  <a:pos x="T2" y="T3"/>
                </a:cxn>
                <a:cxn ang="0">
                  <a:pos x="T4" y="T5"/>
                </a:cxn>
                <a:cxn ang="0">
                  <a:pos x="T6" y="T7"/>
                </a:cxn>
                <a:cxn ang="0">
                  <a:pos x="T8" y="T9"/>
                </a:cxn>
                <a:cxn ang="0">
                  <a:pos x="T10" y="T11"/>
                </a:cxn>
                <a:cxn ang="0">
                  <a:pos x="T12" y="T13"/>
                </a:cxn>
              </a:cxnLst>
              <a:rect l="0" t="0" r="r" b="b"/>
              <a:pathLst>
                <a:path w="250" h="148">
                  <a:moveTo>
                    <a:pt x="43" y="29"/>
                  </a:moveTo>
                  <a:cubicBezTo>
                    <a:pt x="22" y="43"/>
                    <a:pt x="13" y="74"/>
                    <a:pt x="0" y="109"/>
                  </a:cubicBezTo>
                  <a:cubicBezTo>
                    <a:pt x="35" y="134"/>
                    <a:pt x="78" y="148"/>
                    <a:pt x="125" y="148"/>
                  </a:cubicBezTo>
                  <a:cubicBezTo>
                    <a:pt x="171" y="148"/>
                    <a:pt x="214" y="134"/>
                    <a:pt x="250" y="109"/>
                  </a:cubicBezTo>
                  <a:cubicBezTo>
                    <a:pt x="237" y="73"/>
                    <a:pt x="228" y="43"/>
                    <a:pt x="206" y="29"/>
                  </a:cubicBezTo>
                  <a:cubicBezTo>
                    <a:pt x="169" y="6"/>
                    <a:pt x="147" y="1"/>
                    <a:pt x="125" y="0"/>
                  </a:cubicBezTo>
                  <a:cubicBezTo>
                    <a:pt x="102" y="0"/>
                    <a:pt x="80" y="5"/>
                    <a:pt x="43" y="29"/>
                  </a:cubicBezTo>
                  <a:close/>
                </a:path>
              </a:pathLst>
            </a:custGeom>
            <a:solidFill>
              <a:srgbClr val="EB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7" name="Freeform 255"/>
            <p:cNvSpPr>
              <a:spLocks/>
            </p:cNvSpPr>
            <p:nvPr/>
          </p:nvSpPr>
          <p:spPr bwMode="auto">
            <a:xfrm>
              <a:off x="6181934" y="2206686"/>
              <a:ext cx="84140" cy="284171"/>
            </a:xfrm>
            <a:custGeom>
              <a:avLst/>
              <a:gdLst>
                <a:gd name="T0" fmla="*/ 0 w 62"/>
                <a:gd name="T1" fmla="*/ 0 h 208"/>
                <a:gd name="T2" fmla="*/ 62 w 62"/>
                <a:gd name="T3" fmla="*/ 0 h 208"/>
                <a:gd name="T4" fmla="*/ 62 w 62"/>
                <a:gd name="T5" fmla="*/ 89 h 208"/>
                <a:gd name="T6" fmla="*/ 31 w 62"/>
                <a:gd name="T7" fmla="*/ 208 h 208"/>
                <a:gd name="T8" fmla="*/ 0 w 62"/>
                <a:gd name="T9" fmla="*/ 89 h 208"/>
                <a:gd name="T10" fmla="*/ 0 w 62"/>
                <a:gd name="T11" fmla="*/ 0 h 208"/>
              </a:gdLst>
              <a:ahLst/>
              <a:cxnLst>
                <a:cxn ang="0">
                  <a:pos x="T0" y="T1"/>
                </a:cxn>
                <a:cxn ang="0">
                  <a:pos x="T2" y="T3"/>
                </a:cxn>
                <a:cxn ang="0">
                  <a:pos x="T4" y="T5"/>
                </a:cxn>
                <a:cxn ang="0">
                  <a:pos x="T6" y="T7"/>
                </a:cxn>
                <a:cxn ang="0">
                  <a:pos x="T8" y="T9"/>
                </a:cxn>
                <a:cxn ang="0">
                  <a:pos x="T10" y="T11"/>
                </a:cxn>
              </a:cxnLst>
              <a:rect l="0" t="0" r="r" b="b"/>
              <a:pathLst>
                <a:path w="62" h="208">
                  <a:moveTo>
                    <a:pt x="0" y="0"/>
                  </a:moveTo>
                  <a:cubicBezTo>
                    <a:pt x="62" y="0"/>
                    <a:pt x="62" y="0"/>
                    <a:pt x="62" y="0"/>
                  </a:cubicBezTo>
                  <a:cubicBezTo>
                    <a:pt x="62" y="89"/>
                    <a:pt x="62" y="89"/>
                    <a:pt x="62" y="89"/>
                  </a:cubicBezTo>
                  <a:cubicBezTo>
                    <a:pt x="62" y="105"/>
                    <a:pt x="38" y="159"/>
                    <a:pt x="31" y="208"/>
                  </a:cubicBezTo>
                  <a:cubicBezTo>
                    <a:pt x="26" y="178"/>
                    <a:pt x="0" y="106"/>
                    <a:pt x="0" y="8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8" name="Freeform 256"/>
            <p:cNvSpPr>
              <a:spLocks/>
            </p:cNvSpPr>
            <p:nvPr/>
          </p:nvSpPr>
          <p:spPr bwMode="auto">
            <a:xfrm>
              <a:off x="6199397" y="2401954"/>
              <a:ext cx="46039" cy="88903"/>
            </a:xfrm>
            <a:custGeom>
              <a:avLst/>
              <a:gdLst>
                <a:gd name="T0" fmla="*/ 34 w 34"/>
                <a:gd name="T1" fmla="*/ 0 h 65"/>
                <a:gd name="T2" fmla="*/ 18 w 34"/>
                <a:gd name="T3" fmla="*/ 65 h 65"/>
                <a:gd name="T4" fmla="*/ 0 w 34"/>
                <a:gd name="T5" fmla="*/ 0 h 65"/>
                <a:gd name="T6" fmla="*/ 18 w 34"/>
                <a:gd name="T7" fmla="*/ 1 h 65"/>
                <a:gd name="T8" fmla="*/ 34 w 34"/>
                <a:gd name="T9" fmla="*/ 0 h 65"/>
              </a:gdLst>
              <a:ahLst/>
              <a:cxnLst>
                <a:cxn ang="0">
                  <a:pos x="T0" y="T1"/>
                </a:cxn>
                <a:cxn ang="0">
                  <a:pos x="T2" y="T3"/>
                </a:cxn>
                <a:cxn ang="0">
                  <a:pos x="T4" y="T5"/>
                </a:cxn>
                <a:cxn ang="0">
                  <a:pos x="T6" y="T7"/>
                </a:cxn>
                <a:cxn ang="0">
                  <a:pos x="T8" y="T9"/>
                </a:cxn>
              </a:cxnLst>
              <a:rect l="0" t="0" r="r" b="b"/>
              <a:pathLst>
                <a:path w="34" h="65">
                  <a:moveTo>
                    <a:pt x="34" y="0"/>
                  </a:moveTo>
                  <a:cubicBezTo>
                    <a:pt x="27" y="20"/>
                    <a:pt x="21" y="43"/>
                    <a:pt x="18" y="65"/>
                  </a:cubicBezTo>
                  <a:cubicBezTo>
                    <a:pt x="15" y="50"/>
                    <a:pt x="7" y="24"/>
                    <a:pt x="0" y="0"/>
                  </a:cubicBezTo>
                  <a:cubicBezTo>
                    <a:pt x="6" y="1"/>
                    <a:pt x="12" y="1"/>
                    <a:pt x="18" y="1"/>
                  </a:cubicBezTo>
                  <a:cubicBezTo>
                    <a:pt x="23" y="1"/>
                    <a:pt x="29" y="1"/>
                    <a:pt x="34" y="0"/>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9" name="Freeform 257"/>
            <p:cNvSpPr>
              <a:spLocks/>
            </p:cNvSpPr>
            <p:nvPr/>
          </p:nvSpPr>
          <p:spPr bwMode="auto">
            <a:xfrm>
              <a:off x="6181934" y="2268600"/>
              <a:ext cx="84140" cy="57152"/>
            </a:xfrm>
            <a:custGeom>
              <a:avLst/>
              <a:gdLst>
                <a:gd name="T0" fmla="*/ 53 w 53"/>
                <a:gd name="T1" fmla="*/ 9 h 36"/>
                <a:gd name="T2" fmla="*/ 53 w 53"/>
                <a:gd name="T3" fmla="*/ 0 h 36"/>
                <a:gd name="T4" fmla="*/ 0 w 53"/>
                <a:gd name="T5" fmla="*/ 0 h 36"/>
                <a:gd name="T6" fmla="*/ 0 w 53"/>
                <a:gd name="T7" fmla="*/ 36 h 36"/>
                <a:gd name="T8" fmla="*/ 53 w 53"/>
                <a:gd name="T9" fmla="*/ 9 h 36"/>
              </a:gdLst>
              <a:ahLst/>
              <a:cxnLst>
                <a:cxn ang="0">
                  <a:pos x="T0" y="T1"/>
                </a:cxn>
                <a:cxn ang="0">
                  <a:pos x="T2" y="T3"/>
                </a:cxn>
                <a:cxn ang="0">
                  <a:pos x="T4" y="T5"/>
                </a:cxn>
                <a:cxn ang="0">
                  <a:pos x="T6" y="T7"/>
                </a:cxn>
                <a:cxn ang="0">
                  <a:pos x="T8" y="T9"/>
                </a:cxn>
              </a:cxnLst>
              <a:rect l="0" t="0" r="r" b="b"/>
              <a:pathLst>
                <a:path w="53" h="36">
                  <a:moveTo>
                    <a:pt x="53" y="9"/>
                  </a:moveTo>
                  <a:lnTo>
                    <a:pt x="53" y="0"/>
                  </a:lnTo>
                  <a:lnTo>
                    <a:pt x="0" y="0"/>
                  </a:lnTo>
                  <a:lnTo>
                    <a:pt x="0" y="36"/>
                  </a:lnTo>
                  <a:lnTo>
                    <a:pt x="53" y="9"/>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0" name="Freeform 258"/>
            <p:cNvSpPr>
              <a:spLocks/>
            </p:cNvSpPr>
            <p:nvPr/>
          </p:nvSpPr>
          <p:spPr bwMode="auto">
            <a:xfrm>
              <a:off x="6045404" y="2052694"/>
              <a:ext cx="355612" cy="234957"/>
            </a:xfrm>
            <a:custGeom>
              <a:avLst/>
              <a:gdLst>
                <a:gd name="T0" fmla="*/ 131 w 262"/>
                <a:gd name="T1" fmla="*/ 0 h 173"/>
                <a:gd name="T2" fmla="*/ 131 w 262"/>
                <a:gd name="T3" fmla="*/ 173 h 173"/>
                <a:gd name="T4" fmla="*/ 131 w 262"/>
                <a:gd name="T5" fmla="*/ 0 h 173"/>
              </a:gdLst>
              <a:ahLst/>
              <a:cxnLst>
                <a:cxn ang="0">
                  <a:pos x="T0" y="T1"/>
                </a:cxn>
                <a:cxn ang="0">
                  <a:pos x="T2" y="T3"/>
                </a:cxn>
                <a:cxn ang="0">
                  <a:pos x="T4" y="T5"/>
                </a:cxn>
              </a:cxnLst>
              <a:rect l="0" t="0" r="r" b="b"/>
              <a:pathLst>
                <a:path w="262" h="173">
                  <a:moveTo>
                    <a:pt x="131" y="0"/>
                  </a:moveTo>
                  <a:cubicBezTo>
                    <a:pt x="262" y="0"/>
                    <a:pt x="209" y="173"/>
                    <a:pt x="131" y="173"/>
                  </a:cubicBezTo>
                  <a:cubicBezTo>
                    <a:pt x="53" y="173"/>
                    <a:pt x="0" y="0"/>
                    <a:pt x="131"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1" name="Freeform 259"/>
            <p:cNvSpPr>
              <a:spLocks/>
            </p:cNvSpPr>
            <p:nvPr/>
          </p:nvSpPr>
          <p:spPr bwMode="auto">
            <a:xfrm>
              <a:off x="6096206" y="2009830"/>
              <a:ext cx="254009" cy="190505"/>
            </a:xfrm>
            <a:custGeom>
              <a:avLst/>
              <a:gdLst>
                <a:gd name="T0" fmla="*/ 92 w 187"/>
                <a:gd name="T1" fmla="*/ 52 h 140"/>
                <a:gd name="T2" fmla="*/ 165 w 187"/>
                <a:gd name="T3" fmla="*/ 103 h 140"/>
                <a:gd name="T4" fmla="*/ 178 w 187"/>
                <a:gd name="T5" fmla="*/ 107 h 140"/>
                <a:gd name="T6" fmla="*/ 96 w 187"/>
                <a:gd name="T7" fmla="*/ 0 h 140"/>
                <a:gd name="T8" fmla="*/ 10 w 187"/>
                <a:gd name="T9" fmla="*/ 104 h 140"/>
                <a:gd name="T10" fmla="*/ 25 w 187"/>
                <a:gd name="T11" fmla="*/ 104 h 140"/>
                <a:gd name="T12" fmla="*/ 92 w 187"/>
                <a:gd name="T13" fmla="*/ 52 h 140"/>
              </a:gdLst>
              <a:ahLst/>
              <a:cxnLst>
                <a:cxn ang="0">
                  <a:pos x="T0" y="T1"/>
                </a:cxn>
                <a:cxn ang="0">
                  <a:pos x="T2" y="T3"/>
                </a:cxn>
                <a:cxn ang="0">
                  <a:pos x="T4" y="T5"/>
                </a:cxn>
                <a:cxn ang="0">
                  <a:pos x="T6" y="T7"/>
                </a:cxn>
                <a:cxn ang="0">
                  <a:pos x="T8" y="T9"/>
                </a:cxn>
                <a:cxn ang="0">
                  <a:pos x="T10" y="T11"/>
                </a:cxn>
                <a:cxn ang="0">
                  <a:pos x="T12" y="T13"/>
                </a:cxn>
              </a:cxnLst>
              <a:rect l="0" t="0" r="r" b="b"/>
              <a:pathLst>
                <a:path w="187" h="140">
                  <a:moveTo>
                    <a:pt x="92" y="52"/>
                  </a:moveTo>
                  <a:cubicBezTo>
                    <a:pt x="136" y="52"/>
                    <a:pt x="158" y="77"/>
                    <a:pt x="165" y="103"/>
                  </a:cubicBezTo>
                  <a:cubicBezTo>
                    <a:pt x="172" y="130"/>
                    <a:pt x="168" y="128"/>
                    <a:pt x="178" y="107"/>
                  </a:cubicBezTo>
                  <a:cubicBezTo>
                    <a:pt x="187" y="87"/>
                    <a:pt x="164" y="0"/>
                    <a:pt x="96" y="0"/>
                  </a:cubicBezTo>
                  <a:cubicBezTo>
                    <a:pt x="28" y="0"/>
                    <a:pt x="0" y="67"/>
                    <a:pt x="10" y="104"/>
                  </a:cubicBezTo>
                  <a:cubicBezTo>
                    <a:pt x="19" y="140"/>
                    <a:pt x="19" y="132"/>
                    <a:pt x="25" y="104"/>
                  </a:cubicBezTo>
                  <a:cubicBezTo>
                    <a:pt x="31" y="76"/>
                    <a:pt x="44" y="53"/>
                    <a:pt x="92" y="52"/>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2" name="Freeform 260"/>
            <p:cNvSpPr>
              <a:spLocks/>
            </p:cNvSpPr>
            <p:nvPr/>
          </p:nvSpPr>
          <p:spPr bwMode="auto">
            <a:xfrm>
              <a:off x="6315288" y="2132071"/>
              <a:ext cx="31751" cy="57152"/>
            </a:xfrm>
            <a:custGeom>
              <a:avLst/>
              <a:gdLst>
                <a:gd name="T0" fmla="*/ 16 w 23"/>
                <a:gd name="T1" fmla="*/ 1 h 42"/>
                <a:gd name="T2" fmla="*/ 20 w 23"/>
                <a:gd name="T3" fmla="*/ 23 h 42"/>
                <a:gd name="T4" fmla="*/ 7 w 23"/>
                <a:gd name="T5" fmla="*/ 41 h 42"/>
                <a:gd name="T6" fmla="*/ 3 w 23"/>
                <a:gd name="T7" fmla="*/ 19 h 42"/>
                <a:gd name="T8" fmla="*/ 16 w 23"/>
                <a:gd name="T9" fmla="*/ 1 h 42"/>
              </a:gdLst>
              <a:ahLst/>
              <a:cxnLst>
                <a:cxn ang="0">
                  <a:pos x="T0" y="T1"/>
                </a:cxn>
                <a:cxn ang="0">
                  <a:pos x="T2" y="T3"/>
                </a:cxn>
                <a:cxn ang="0">
                  <a:pos x="T4" y="T5"/>
                </a:cxn>
                <a:cxn ang="0">
                  <a:pos x="T6" y="T7"/>
                </a:cxn>
                <a:cxn ang="0">
                  <a:pos x="T8" y="T9"/>
                </a:cxn>
              </a:cxnLst>
              <a:rect l="0" t="0" r="r" b="b"/>
              <a:pathLst>
                <a:path w="23" h="42">
                  <a:moveTo>
                    <a:pt x="16" y="1"/>
                  </a:moveTo>
                  <a:cubicBezTo>
                    <a:pt x="21" y="2"/>
                    <a:pt x="23" y="12"/>
                    <a:pt x="20" y="23"/>
                  </a:cubicBezTo>
                  <a:cubicBezTo>
                    <a:pt x="18" y="34"/>
                    <a:pt x="12" y="42"/>
                    <a:pt x="7" y="41"/>
                  </a:cubicBezTo>
                  <a:cubicBezTo>
                    <a:pt x="2" y="40"/>
                    <a:pt x="0" y="30"/>
                    <a:pt x="3" y="19"/>
                  </a:cubicBezTo>
                  <a:cubicBezTo>
                    <a:pt x="5" y="8"/>
                    <a:pt x="11" y="0"/>
                    <a:pt x="16"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3" name="Freeform 261"/>
            <p:cNvSpPr>
              <a:spLocks/>
            </p:cNvSpPr>
            <p:nvPr/>
          </p:nvSpPr>
          <p:spPr bwMode="auto">
            <a:xfrm>
              <a:off x="6099381" y="2132071"/>
              <a:ext cx="30164" cy="57152"/>
            </a:xfrm>
            <a:custGeom>
              <a:avLst/>
              <a:gdLst>
                <a:gd name="T0" fmla="*/ 7 w 22"/>
                <a:gd name="T1" fmla="*/ 1 h 42"/>
                <a:gd name="T2" fmla="*/ 3 w 22"/>
                <a:gd name="T3" fmla="*/ 23 h 42"/>
                <a:gd name="T4" fmla="*/ 16 w 22"/>
                <a:gd name="T5" fmla="*/ 41 h 42"/>
                <a:gd name="T6" fmla="*/ 20 w 22"/>
                <a:gd name="T7" fmla="*/ 19 h 42"/>
                <a:gd name="T8" fmla="*/ 7 w 22"/>
                <a:gd name="T9" fmla="*/ 1 h 42"/>
              </a:gdLst>
              <a:ahLst/>
              <a:cxnLst>
                <a:cxn ang="0">
                  <a:pos x="T0" y="T1"/>
                </a:cxn>
                <a:cxn ang="0">
                  <a:pos x="T2" y="T3"/>
                </a:cxn>
                <a:cxn ang="0">
                  <a:pos x="T4" y="T5"/>
                </a:cxn>
                <a:cxn ang="0">
                  <a:pos x="T6" y="T7"/>
                </a:cxn>
                <a:cxn ang="0">
                  <a:pos x="T8" y="T9"/>
                </a:cxn>
              </a:cxnLst>
              <a:rect l="0" t="0" r="r" b="b"/>
              <a:pathLst>
                <a:path w="22" h="42">
                  <a:moveTo>
                    <a:pt x="7" y="1"/>
                  </a:moveTo>
                  <a:cubicBezTo>
                    <a:pt x="2" y="2"/>
                    <a:pt x="0" y="12"/>
                    <a:pt x="3" y="23"/>
                  </a:cubicBezTo>
                  <a:cubicBezTo>
                    <a:pt x="5" y="34"/>
                    <a:pt x="11" y="42"/>
                    <a:pt x="16" y="41"/>
                  </a:cubicBezTo>
                  <a:cubicBezTo>
                    <a:pt x="20" y="40"/>
                    <a:pt x="22" y="30"/>
                    <a:pt x="20" y="19"/>
                  </a:cubicBezTo>
                  <a:cubicBezTo>
                    <a:pt x="17" y="8"/>
                    <a:pt x="12" y="0"/>
                    <a:pt x="7"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4" name="Freeform 262"/>
            <p:cNvSpPr>
              <a:spLocks noEditPoints="1"/>
            </p:cNvSpPr>
            <p:nvPr/>
          </p:nvSpPr>
          <p:spPr bwMode="auto">
            <a:xfrm>
              <a:off x="6142245" y="2136834"/>
              <a:ext cx="163518" cy="61914"/>
            </a:xfrm>
            <a:custGeom>
              <a:avLst/>
              <a:gdLst>
                <a:gd name="T0" fmla="*/ 60 w 120"/>
                <a:gd name="T1" fmla="*/ 16 h 46"/>
                <a:gd name="T2" fmla="*/ 65 w 120"/>
                <a:gd name="T3" fmla="*/ 16 h 46"/>
                <a:gd name="T4" fmla="*/ 68 w 120"/>
                <a:gd name="T5" fmla="*/ 28 h 46"/>
                <a:gd name="T6" fmla="*/ 96 w 120"/>
                <a:gd name="T7" fmla="*/ 45 h 46"/>
                <a:gd name="T8" fmla="*/ 117 w 120"/>
                <a:gd name="T9" fmla="*/ 25 h 46"/>
                <a:gd name="T10" fmla="*/ 109 w 120"/>
                <a:gd name="T11" fmla="*/ 3 h 46"/>
                <a:gd name="T12" fmla="*/ 95 w 120"/>
                <a:gd name="T13" fmla="*/ 0 h 46"/>
                <a:gd name="T14" fmla="*/ 95 w 120"/>
                <a:gd name="T15" fmla="*/ 0 h 46"/>
                <a:gd name="T16" fmla="*/ 61 w 120"/>
                <a:gd name="T17" fmla="*/ 0 h 46"/>
                <a:gd name="T18" fmla="*/ 60 w 120"/>
                <a:gd name="T19" fmla="*/ 0 h 46"/>
                <a:gd name="T20" fmla="*/ 60 w 120"/>
                <a:gd name="T21" fmla="*/ 3 h 46"/>
                <a:gd name="T22" fmla="*/ 61 w 120"/>
                <a:gd name="T23" fmla="*/ 3 h 46"/>
                <a:gd name="T24" fmla="*/ 79 w 120"/>
                <a:gd name="T25" fmla="*/ 3 h 46"/>
                <a:gd name="T26" fmla="*/ 72 w 120"/>
                <a:gd name="T27" fmla="*/ 5 h 46"/>
                <a:gd name="T28" fmla="*/ 65 w 120"/>
                <a:gd name="T29" fmla="*/ 14 h 46"/>
                <a:gd name="T30" fmla="*/ 60 w 120"/>
                <a:gd name="T31" fmla="*/ 14 h 46"/>
                <a:gd name="T32" fmla="*/ 60 w 120"/>
                <a:gd name="T33" fmla="*/ 16 h 46"/>
                <a:gd name="T34" fmla="*/ 11 w 120"/>
                <a:gd name="T35" fmla="*/ 3 h 46"/>
                <a:gd name="T36" fmla="*/ 2 w 120"/>
                <a:gd name="T37" fmla="*/ 25 h 46"/>
                <a:gd name="T38" fmla="*/ 24 w 120"/>
                <a:gd name="T39" fmla="*/ 45 h 46"/>
                <a:gd name="T40" fmla="*/ 52 w 120"/>
                <a:gd name="T41" fmla="*/ 28 h 46"/>
                <a:gd name="T42" fmla="*/ 55 w 120"/>
                <a:gd name="T43" fmla="*/ 16 h 46"/>
                <a:gd name="T44" fmla="*/ 60 w 120"/>
                <a:gd name="T45" fmla="*/ 16 h 46"/>
                <a:gd name="T46" fmla="*/ 60 w 120"/>
                <a:gd name="T47" fmla="*/ 14 h 46"/>
                <a:gd name="T48" fmla="*/ 55 w 120"/>
                <a:gd name="T49" fmla="*/ 14 h 46"/>
                <a:gd name="T50" fmla="*/ 47 w 120"/>
                <a:gd name="T51" fmla="*/ 5 h 46"/>
                <a:gd name="T52" fmla="*/ 41 w 120"/>
                <a:gd name="T53" fmla="*/ 3 h 46"/>
                <a:gd name="T54" fmla="*/ 58 w 120"/>
                <a:gd name="T55" fmla="*/ 3 h 46"/>
                <a:gd name="T56" fmla="*/ 60 w 120"/>
                <a:gd name="T57" fmla="*/ 3 h 46"/>
                <a:gd name="T58" fmla="*/ 60 w 120"/>
                <a:gd name="T59" fmla="*/ 0 h 46"/>
                <a:gd name="T60" fmla="*/ 58 w 120"/>
                <a:gd name="T61" fmla="*/ 0 h 46"/>
                <a:gd name="T62" fmla="*/ 25 w 120"/>
                <a:gd name="T63" fmla="*/ 0 h 46"/>
                <a:gd name="T64" fmla="*/ 25 w 120"/>
                <a:gd name="T65" fmla="*/ 0 h 46"/>
                <a:gd name="T66" fmla="*/ 11 w 120"/>
                <a:gd name="T67" fmla="*/ 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0" h="46">
                  <a:moveTo>
                    <a:pt x="60" y="16"/>
                  </a:moveTo>
                  <a:cubicBezTo>
                    <a:pt x="65" y="16"/>
                    <a:pt x="65" y="16"/>
                    <a:pt x="65" y="16"/>
                  </a:cubicBezTo>
                  <a:cubicBezTo>
                    <a:pt x="65" y="20"/>
                    <a:pt x="66" y="25"/>
                    <a:pt x="68" y="28"/>
                  </a:cubicBezTo>
                  <a:cubicBezTo>
                    <a:pt x="73" y="36"/>
                    <a:pt x="86" y="44"/>
                    <a:pt x="96" y="45"/>
                  </a:cubicBezTo>
                  <a:cubicBezTo>
                    <a:pt x="106" y="46"/>
                    <a:pt x="115" y="39"/>
                    <a:pt x="117" y="25"/>
                  </a:cubicBezTo>
                  <a:cubicBezTo>
                    <a:pt x="120" y="12"/>
                    <a:pt x="113" y="5"/>
                    <a:pt x="109" y="3"/>
                  </a:cubicBezTo>
                  <a:cubicBezTo>
                    <a:pt x="105" y="1"/>
                    <a:pt x="100" y="0"/>
                    <a:pt x="95" y="0"/>
                  </a:cubicBezTo>
                  <a:cubicBezTo>
                    <a:pt x="95" y="0"/>
                    <a:pt x="95" y="0"/>
                    <a:pt x="95" y="0"/>
                  </a:cubicBezTo>
                  <a:cubicBezTo>
                    <a:pt x="61" y="0"/>
                    <a:pt x="61" y="0"/>
                    <a:pt x="61" y="0"/>
                  </a:cubicBezTo>
                  <a:cubicBezTo>
                    <a:pt x="60" y="0"/>
                    <a:pt x="60" y="0"/>
                    <a:pt x="60" y="0"/>
                  </a:cubicBezTo>
                  <a:cubicBezTo>
                    <a:pt x="60" y="3"/>
                    <a:pt x="60" y="3"/>
                    <a:pt x="60" y="3"/>
                  </a:cubicBezTo>
                  <a:cubicBezTo>
                    <a:pt x="61" y="3"/>
                    <a:pt x="61" y="3"/>
                    <a:pt x="61" y="3"/>
                  </a:cubicBezTo>
                  <a:cubicBezTo>
                    <a:pt x="79" y="3"/>
                    <a:pt x="79" y="3"/>
                    <a:pt x="79" y="3"/>
                  </a:cubicBezTo>
                  <a:cubicBezTo>
                    <a:pt x="76" y="3"/>
                    <a:pt x="74" y="4"/>
                    <a:pt x="72" y="5"/>
                  </a:cubicBezTo>
                  <a:cubicBezTo>
                    <a:pt x="69" y="7"/>
                    <a:pt x="66" y="10"/>
                    <a:pt x="65" y="14"/>
                  </a:cubicBezTo>
                  <a:cubicBezTo>
                    <a:pt x="60" y="14"/>
                    <a:pt x="60" y="14"/>
                    <a:pt x="60" y="14"/>
                  </a:cubicBezTo>
                  <a:lnTo>
                    <a:pt x="60" y="16"/>
                  </a:lnTo>
                  <a:close/>
                  <a:moveTo>
                    <a:pt x="11" y="3"/>
                  </a:moveTo>
                  <a:cubicBezTo>
                    <a:pt x="6" y="5"/>
                    <a:pt x="0" y="12"/>
                    <a:pt x="2" y="25"/>
                  </a:cubicBezTo>
                  <a:cubicBezTo>
                    <a:pt x="5" y="39"/>
                    <a:pt x="13" y="46"/>
                    <a:pt x="24" y="45"/>
                  </a:cubicBezTo>
                  <a:cubicBezTo>
                    <a:pt x="34" y="44"/>
                    <a:pt x="46" y="36"/>
                    <a:pt x="52" y="28"/>
                  </a:cubicBezTo>
                  <a:cubicBezTo>
                    <a:pt x="54" y="25"/>
                    <a:pt x="55" y="20"/>
                    <a:pt x="55" y="16"/>
                  </a:cubicBezTo>
                  <a:cubicBezTo>
                    <a:pt x="60" y="16"/>
                    <a:pt x="60" y="16"/>
                    <a:pt x="60" y="16"/>
                  </a:cubicBezTo>
                  <a:cubicBezTo>
                    <a:pt x="60" y="14"/>
                    <a:pt x="60" y="14"/>
                    <a:pt x="60" y="14"/>
                  </a:cubicBezTo>
                  <a:cubicBezTo>
                    <a:pt x="55" y="14"/>
                    <a:pt x="55" y="14"/>
                    <a:pt x="55" y="14"/>
                  </a:cubicBezTo>
                  <a:cubicBezTo>
                    <a:pt x="54" y="10"/>
                    <a:pt x="51" y="7"/>
                    <a:pt x="47" y="5"/>
                  </a:cubicBezTo>
                  <a:cubicBezTo>
                    <a:pt x="46" y="4"/>
                    <a:pt x="44" y="3"/>
                    <a:pt x="41" y="3"/>
                  </a:cubicBezTo>
                  <a:cubicBezTo>
                    <a:pt x="58" y="3"/>
                    <a:pt x="58" y="3"/>
                    <a:pt x="58" y="3"/>
                  </a:cubicBezTo>
                  <a:cubicBezTo>
                    <a:pt x="60" y="3"/>
                    <a:pt x="60" y="3"/>
                    <a:pt x="60" y="3"/>
                  </a:cubicBezTo>
                  <a:cubicBezTo>
                    <a:pt x="60" y="0"/>
                    <a:pt x="60" y="0"/>
                    <a:pt x="60" y="0"/>
                  </a:cubicBezTo>
                  <a:cubicBezTo>
                    <a:pt x="58" y="0"/>
                    <a:pt x="58" y="0"/>
                    <a:pt x="58" y="0"/>
                  </a:cubicBezTo>
                  <a:cubicBezTo>
                    <a:pt x="25" y="0"/>
                    <a:pt x="25" y="0"/>
                    <a:pt x="25" y="0"/>
                  </a:cubicBezTo>
                  <a:cubicBezTo>
                    <a:pt x="25" y="0"/>
                    <a:pt x="25" y="0"/>
                    <a:pt x="25" y="0"/>
                  </a:cubicBezTo>
                  <a:cubicBezTo>
                    <a:pt x="20" y="0"/>
                    <a:pt x="15" y="1"/>
                    <a:pt x="11" y="3"/>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5" name="Freeform 263"/>
            <p:cNvSpPr>
              <a:spLocks/>
            </p:cNvSpPr>
            <p:nvPr/>
          </p:nvSpPr>
          <p:spPr bwMode="auto">
            <a:xfrm>
              <a:off x="6147007" y="2140009"/>
              <a:ext cx="68265" cy="55564"/>
            </a:xfrm>
            <a:custGeom>
              <a:avLst/>
              <a:gdLst>
                <a:gd name="T0" fmla="*/ 8 w 50"/>
                <a:gd name="T1" fmla="*/ 3 h 41"/>
                <a:gd name="T2" fmla="*/ 2 w 50"/>
                <a:gd name="T3" fmla="*/ 9 h 41"/>
                <a:gd name="T4" fmla="*/ 1 w 50"/>
                <a:gd name="T5" fmla="*/ 23 h 41"/>
                <a:gd name="T6" fmla="*/ 12 w 50"/>
                <a:gd name="T7" fmla="*/ 40 h 41"/>
                <a:gd name="T8" fmla="*/ 19 w 50"/>
                <a:gd name="T9" fmla="*/ 41 h 41"/>
                <a:gd name="T10" fmla="*/ 46 w 50"/>
                <a:gd name="T11" fmla="*/ 25 h 41"/>
                <a:gd name="T12" fmla="*/ 46 w 50"/>
                <a:gd name="T13" fmla="*/ 7 h 41"/>
                <a:gd name="T14" fmla="*/ 43 w 50"/>
                <a:gd name="T15" fmla="*/ 5 h 41"/>
                <a:gd name="T16" fmla="*/ 24 w 50"/>
                <a:gd name="T17" fmla="*/ 1 h 41"/>
                <a:gd name="T18" fmla="*/ 8 w 50"/>
                <a:gd name="T19"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41">
                  <a:moveTo>
                    <a:pt x="8" y="3"/>
                  </a:moveTo>
                  <a:cubicBezTo>
                    <a:pt x="5" y="4"/>
                    <a:pt x="3" y="6"/>
                    <a:pt x="2" y="9"/>
                  </a:cubicBezTo>
                  <a:cubicBezTo>
                    <a:pt x="0" y="13"/>
                    <a:pt x="0" y="18"/>
                    <a:pt x="1" y="23"/>
                  </a:cubicBezTo>
                  <a:cubicBezTo>
                    <a:pt x="2" y="30"/>
                    <a:pt x="5" y="37"/>
                    <a:pt x="12" y="40"/>
                  </a:cubicBezTo>
                  <a:cubicBezTo>
                    <a:pt x="14" y="41"/>
                    <a:pt x="17" y="41"/>
                    <a:pt x="19" y="41"/>
                  </a:cubicBezTo>
                  <a:cubicBezTo>
                    <a:pt x="29" y="40"/>
                    <a:pt x="41" y="33"/>
                    <a:pt x="46" y="25"/>
                  </a:cubicBezTo>
                  <a:cubicBezTo>
                    <a:pt x="49" y="20"/>
                    <a:pt x="50" y="12"/>
                    <a:pt x="46" y="7"/>
                  </a:cubicBezTo>
                  <a:cubicBezTo>
                    <a:pt x="45" y="6"/>
                    <a:pt x="44" y="5"/>
                    <a:pt x="43" y="5"/>
                  </a:cubicBezTo>
                  <a:cubicBezTo>
                    <a:pt x="37" y="2"/>
                    <a:pt x="30" y="1"/>
                    <a:pt x="24" y="1"/>
                  </a:cubicBezTo>
                  <a:cubicBezTo>
                    <a:pt x="19" y="0"/>
                    <a:pt x="13" y="1"/>
                    <a:pt x="8" y="3"/>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6" name="Freeform 264"/>
            <p:cNvSpPr>
              <a:spLocks/>
            </p:cNvSpPr>
            <p:nvPr/>
          </p:nvSpPr>
          <p:spPr bwMode="auto">
            <a:xfrm>
              <a:off x="6231148" y="2140009"/>
              <a:ext cx="68265" cy="55564"/>
            </a:xfrm>
            <a:custGeom>
              <a:avLst/>
              <a:gdLst>
                <a:gd name="T0" fmla="*/ 42 w 50"/>
                <a:gd name="T1" fmla="*/ 3 h 41"/>
                <a:gd name="T2" fmla="*/ 48 w 50"/>
                <a:gd name="T3" fmla="*/ 9 h 41"/>
                <a:gd name="T4" fmla="*/ 49 w 50"/>
                <a:gd name="T5" fmla="*/ 23 h 41"/>
                <a:gd name="T6" fmla="*/ 38 w 50"/>
                <a:gd name="T7" fmla="*/ 40 h 41"/>
                <a:gd name="T8" fmla="*/ 30 w 50"/>
                <a:gd name="T9" fmla="*/ 41 h 41"/>
                <a:gd name="T10" fmla="*/ 4 w 50"/>
                <a:gd name="T11" fmla="*/ 25 h 41"/>
                <a:gd name="T12" fmla="*/ 4 w 50"/>
                <a:gd name="T13" fmla="*/ 7 h 41"/>
                <a:gd name="T14" fmla="*/ 7 w 50"/>
                <a:gd name="T15" fmla="*/ 5 h 41"/>
                <a:gd name="T16" fmla="*/ 26 w 50"/>
                <a:gd name="T17" fmla="*/ 1 h 41"/>
                <a:gd name="T18" fmla="*/ 42 w 50"/>
                <a:gd name="T19"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41">
                  <a:moveTo>
                    <a:pt x="42" y="3"/>
                  </a:moveTo>
                  <a:cubicBezTo>
                    <a:pt x="44" y="4"/>
                    <a:pt x="46" y="6"/>
                    <a:pt x="48" y="9"/>
                  </a:cubicBezTo>
                  <a:cubicBezTo>
                    <a:pt x="50" y="13"/>
                    <a:pt x="50" y="18"/>
                    <a:pt x="49" y="23"/>
                  </a:cubicBezTo>
                  <a:cubicBezTo>
                    <a:pt x="48" y="30"/>
                    <a:pt x="45" y="37"/>
                    <a:pt x="38" y="40"/>
                  </a:cubicBezTo>
                  <a:cubicBezTo>
                    <a:pt x="36" y="41"/>
                    <a:pt x="33" y="41"/>
                    <a:pt x="30" y="41"/>
                  </a:cubicBezTo>
                  <a:cubicBezTo>
                    <a:pt x="21" y="40"/>
                    <a:pt x="9" y="33"/>
                    <a:pt x="4" y="25"/>
                  </a:cubicBezTo>
                  <a:cubicBezTo>
                    <a:pt x="0" y="20"/>
                    <a:pt x="0" y="12"/>
                    <a:pt x="4" y="7"/>
                  </a:cubicBezTo>
                  <a:cubicBezTo>
                    <a:pt x="5" y="6"/>
                    <a:pt x="6" y="5"/>
                    <a:pt x="7" y="5"/>
                  </a:cubicBezTo>
                  <a:cubicBezTo>
                    <a:pt x="12" y="2"/>
                    <a:pt x="20" y="1"/>
                    <a:pt x="26" y="1"/>
                  </a:cubicBezTo>
                  <a:cubicBezTo>
                    <a:pt x="31" y="0"/>
                    <a:pt x="37" y="1"/>
                    <a:pt x="42" y="3"/>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7" name="Freeform 265"/>
            <p:cNvSpPr>
              <a:spLocks/>
            </p:cNvSpPr>
            <p:nvPr/>
          </p:nvSpPr>
          <p:spPr bwMode="auto">
            <a:xfrm>
              <a:off x="6112081" y="2300351"/>
              <a:ext cx="111129" cy="190505"/>
            </a:xfrm>
            <a:custGeom>
              <a:avLst/>
              <a:gdLst>
                <a:gd name="T0" fmla="*/ 82 w 82"/>
                <a:gd name="T1" fmla="*/ 140 h 140"/>
                <a:gd name="T2" fmla="*/ 51 w 82"/>
                <a:gd name="T3" fmla="*/ 0 h 140"/>
                <a:gd name="T4" fmla="*/ 0 w 82"/>
                <a:gd name="T5" fmla="*/ 43 h 140"/>
                <a:gd name="T6" fmla="*/ 82 w 82"/>
                <a:gd name="T7" fmla="*/ 140 h 140"/>
              </a:gdLst>
              <a:ahLst/>
              <a:cxnLst>
                <a:cxn ang="0">
                  <a:pos x="T0" y="T1"/>
                </a:cxn>
                <a:cxn ang="0">
                  <a:pos x="T2" y="T3"/>
                </a:cxn>
                <a:cxn ang="0">
                  <a:pos x="T4" y="T5"/>
                </a:cxn>
                <a:cxn ang="0">
                  <a:pos x="T6" y="T7"/>
                </a:cxn>
              </a:cxnLst>
              <a:rect l="0" t="0" r="r" b="b"/>
              <a:pathLst>
                <a:path w="82" h="140">
                  <a:moveTo>
                    <a:pt x="82" y="140"/>
                  </a:moveTo>
                  <a:cubicBezTo>
                    <a:pt x="82" y="100"/>
                    <a:pt x="51" y="41"/>
                    <a:pt x="51" y="0"/>
                  </a:cubicBezTo>
                  <a:cubicBezTo>
                    <a:pt x="24" y="10"/>
                    <a:pt x="11" y="26"/>
                    <a:pt x="0" y="43"/>
                  </a:cubicBezTo>
                  <a:cubicBezTo>
                    <a:pt x="61" y="45"/>
                    <a:pt x="65" y="106"/>
                    <a:pt x="82" y="140"/>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8" name="Freeform 266"/>
            <p:cNvSpPr>
              <a:spLocks/>
            </p:cNvSpPr>
            <p:nvPr/>
          </p:nvSpPr>
          <p:spPr bwMode="auto">
            <a:xfrm>
              <a:off x="6223210" y="2297176"/>
              <a:ext cx="112716" cy="193681"/>
            </a:xfrm>
            <a:custGeom>
              <a:avLst/>
              <a:gdLst>
                <a:gd name="T0" fmla="*/ 0 w 83"/>
                <a:gd name="T1" fmla="*/ 142 h 142"/>
                <a:gd name="T2" fmla="*/ 31 w 83"/>
                <a:gd name="T3" fmla="*/ 0 h 142"/>
                <a:gd name="T4" fmla="*/ 83 w 83"/>
                <a:gd name="T5" fmla="*/ 47 h 142"/>
                <a:gd name="T6" fmla="*/ 0 w 83"/>
                <a:gd name="T7" fmla="*/ 142 h 142"/>
              </a:gdLst>
              <a:ahLst/>
              <a:cxnLst>
                <a:cxn ang="0">
                  <a:pos x="T0" y="T1"/>
                </a:cxn>
                <a:cxn ang="0">
                  <a:pos x="T2" y="T3"/>
                </a:cxn>
                <a:cxn ang="0">
                  <a:pos x="T4" y="T5"/>
                </a:cxn>
                <a:cxn ang="0">
                  <a:pos x="T6" y="T7"/>
                </a:cxn>
              </a:cxnLst>
              <a:rect l="0" t="0" r="r" b="b"/>
              <a:pathLst>
                <a:path w="83" h="142">
                  <a:moveTo>
                    <a:pt x="0" y="142"/>
                  </a:moveTo>
                  <a:cubicBezTo>
                    <a:pt x="0" y="84"/>
                    <a:pt x="31" y="41"/>
                    <a:pt x="31" y="0"/>
                  </a:cubicBezTo>
                  <a:cubicBezTo>
                    <a:pt x="52" y="2"/>
                    <a:pt x="80" y="35"/>
                    <a:pt x="83" y="47"/>
                  </a:cubicBezTo>
                  <a:cubicBezTo>
                    <a:pt x="22" y="48"/>
                    <a:pt x="16" y="108"/>
                    <a:pt x="0" y="142"/>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9" name="Freeform 267"/>
            <p:cNvSpPr>
              <a:spLocks/>
            </p:cNvSpPr>
            <p:nvPr/>
          </p:nvSpPr>
          <p:spPr bwMode="auto">
            <a:xfrm>
              <a:off x="6115256" y="2046344"/>
              <a:ext cx="219082" cy="141292"/>
            </a:xfrm>
            <a:custGeom>
              <a:avLst/>
              <a:gdLst>
                <a:gd name="T0" fmla="*/ 116 w 162"/>
                <a:gd name="T1" fmla="*/ 23 h 103"/>
                <a:gd name="T2" fmla="*/ 54 w 162"/>
                <a:gd name="T3" fmla="*/ 50 h 103"/>
                <a:gd name="T4" fmla="*/ 64 w 162"/>
                <a:gd name="T5" fmla="*/ 37 h 103"/>
                <a:gd name="T6" fmla="*/ 28 w 162"/>
                <a:gd name="T7" fmla="*/ 57 h 103"/>
                <a:gd name="T8" fmla="*/ 34 w 162"/>
                <a:gd name="T9" fmla="*/ 44 h 103"/>
                <a:gd name="T10" fmla="*/ 17 w 162"/>
                <a:gd name="T11" fmla="*/ 88 h 103"/>
                <a:gd name="T12" fmla="*/ 10 w 162"/>
                <a:gd name="T13" fmla="*/ 82 h 103"/>
                <a:gd name="T14" fmla="*/ 5 w 162"/>
                <a:gd name="T15" fmla="*/ 31 h 103"/>
                <a:gd name="T16" fmla="*/ 108 w 162"/>
                <a:gd name="T17" fmla="*/ 0 h 103"/>
                <a:gd name="T18" fmla="*/ 157 w 162"/>
                <a:gd name="T19" fmla="*/ 33 h 103"/>
                <a:gd name="T20" fmla="*/ 152 w 162"/>
                <a:gd name="T21" fmla="*/ 82 h 103"/>
                <a:gd name="T22" fmla="*/ 145 w 162"/>
                <a:gd name="T23" fmla="*/ 81 h 103"/>
                <a:gd name="T24" fmla="*/ 116 w 162"/>
                <a:gd name="T25" fmla="*/ 2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103">
                  <a:moveTo>
                    <a:pt x="116" y="23"/>
                  </a:moveTo>
                  <a:cubicBezTo>
                    <a:pt x="106" y="31"/>
                    <a:pt x="73" y="50"/>
                    <a:pt x="54" y="50"/>
                  </a:cubicBezTo>
                  <a:cubicBezTo>
                    <a:pt x="59" y="46"/>
                    <a:pt x="63" y="42"/>
                    <a:pt x="64" y="37"/>
                  </a:cubicBezTo>
                  <a:cubicBezTo>
                    <a:pt x="66" y="32"/>
                    <a:pt x="39" y="56"/>
                    <a:pt x="28" y="57"/>
                  </a:cubicBezTo>
                  <a:cubicBezTo>
                    <a:pt x="33" y="50"/>
                    <a:pt x="34" y="47"/>
                    <a:pt x="34" y="44"/>
                  </a:cubicBezTo>
                  <a:cubicBezTo>
                    <a:pt x="16" y="53"/>
                    <a:pt x="17" y="72"/>
                    <a:pt x="17" y="88"/>
                  </a:cubicBezTo>
                  <a:cubicBezTo>
                    <a:pt x="17" y="103"/>
                    <a:pt x="9" y="99"/>
                    <a:pt x="10" y="82"/>
                  </a:cubicBezTo>
                  <a:cubicBezTo>
                    <a:pt x="11" y="65"/>
                    <a:pt x="0" y="45"/>
                    <a:pt x="5" y="31"/>
                  </a:cubicBezTo>
                  <a:cubicBezTo>
                    <a:pt x="11" y="18"/>
                    <a:pt x="85" y="0"/>
                    <a:pt x="108" y="0"/>
                  </a:cubicBezTo>
                  <a:cubicBezTo>
                    <a:pt x="132" y="0"/>
                    <a:pt x="151" y="23"/>
                    <a:pt x="157" y="33"/>
                  </a:cubicBezTo>
                  <a:cubicBezTo>
                    <a:pt x="162" y="44"/>
                    <a:pt x="152" y="72"/>
                    <a:pt x="152" y="82"/>
                  </a:cubicBezTo>
                  <a:cubicBezTo>
                    <a:pt x="152" y="91"/>
                    <a:pt x="145" y="101"/>
                    <a:pt x="145" y="81"/>
                  </a:cubicBezTo>
                  <a:cubicBezTo>
                    <a:pt x="145" y="62"/>
                    <a:pt x="133" y="41"/>
                    <a:pt x="116" y="23"/>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 name="Group 8"/>
          <p:cNvGrpSpPr/>
          <p:nvPr/>
        </p:nvGrpSpPr>
        <p:grpSpPr>
          <a:xfrm>
            <a:off x="607940" y="602342"/>
            <a:ext cx="1918521" cy="521527"/>
            <a:chOff x="5124616" y="5111417"/>
            <a:chExt cx="2395590" cy="648173"/>
          </a:xfrm>
        </p:grpSpPr>
        <p:sp>
          <p:nvSpPr>
            <p:cNvPr id="14" name="Title 1"/>
            <p:cNvSpPr txBox="1">
              <a:spLocks/>
            </p:cNvSpPr>
            <p:nvPr/>
          </p:nvSpPr>
          <p:spPr>
            <a:xfrm>
              <a:off x="5628307" y="5471396"/>
              <a:ext cx="1891899" cy="23949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800" dirty="0" smtClean="0">
                  <a:solidFill>
                    <a:schemeClr val="tx1">
                      <a:lumMod val="50000"/>
                      <a:lumOff val="50000"/>
                    </a:schemeClr>
                  </a:solidFill>
                  <a:latin typeface="+mn-lt"/>
                </a:rPr>
                <a:t>Digital </a:t>
              </a:r>
              <a:r>
                <a:rPr lang="en" sz="800" dirty="0" smtClean="0">
                  <a:solidFill>
                    <a:schemeClr val="tx1">
                      <a:lumMod val="50000"/>
                      <a:lumOff val="50000"/>
                    </a:schemeClr>
                  </a:solidFill>
                  <a:latin typeface="+mn-lt"/>
                </a:rPr>
                <a:t>Marketing Agency</a:t>
              </a:r>
              <a:endParaRPr lang="en" sz="800" dirty="0">
                <a:solidFill>
                  <a:schemeClr val="tx1">
                    <a:lumMod val="50000"/>
                    <a:lumOff val="50000"/>
                  </a:schemeClr>
                </a:solidFill>
                <a:latin typeface="+mn-lt"/>
              </a:endParaRPr>
            </a:p>
          </p:txBody>
        </p:sp>
        <p:sp>
          <p:nvSpPr>
            <p:cNvPr id="8" name="Title 1"/>
            <p:cNvSpPr txBox="1">
              <a:spLocks/>
            </p:cNvSpPr>
            <p:nvPr/>
          </p:nvSpPr>
          <p:spPr>
            <a:xfrm>
              <a:off x="5616114" y="5129822"/>
              <a:ext cx="1715125" cy="629768"/>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2000" dirty="0" smtClean="0">
                  <a:solidFill>
                    <a:schemeClr val="accent3"/>
                  </a:solidFill>
                  <a:latin typeface="+mj-lt"/>
                </a:rPr>
                <a:t>Buzzer</a:t>
              </a:r>
              <a:endParaRPr lang="en" sz="2800" dirty="0">
                <a:solidFill>
                  <a:schemeClr val="accent3"/>
                </a:solidFill>
                <a:latin typeface="+mj-lt"/>
              </a:endParaRPr>
            </a:p>
          </p:txBody>
        </p:sp>
        <p:grpSp>
          <p:nvGrpSpPr>
            <p:cNvPr id="11" name="Group 10"/>
            <p:cNvGrpSpPr/>
            <p:nvPr/>
          </p:nvGrpSpPr>
          <p:grpSpPr>
            <a:xfrm>
              <a:off x="5124616" y="5111417"/>
              <a:ext cx="462014" cy="577517"/>
              <a:chOff x="1298575" y="2933700"/>
              <a:chExt cx="850900" cy="1063625"/>
            </a:xfrm>
          </p:grpSpPr>
          <p:sp>
            <p:nvSpPr>
              <p:cNvPr id="6" name="Freeform 6"/>
              <p:cNvSpPr>
                <a:spLocks/>
              </p:cNvSpPr>
              <p:nvPr/>
            </p:nvSpPr>
            <p:spPr bwMode="auto">
              <a:xfrm>
                <a:off x="1724025" y="3146425"/>
                <a:ext cx="425450" cy="425450"/>
              </a:xfrm>
              <a:custGeom>
                <a:avLst/>
                <a:gdLst>
                  <a:gd name="T0" fmla="*/ 0 w 74"/>
                  <a:gd name="T1" fmla="*/ 0 h 74"/>
                  <a:gd name="T2" fmla="*/ 74 w 74"/>
                  <a:gd name="T3" fmla="*/ 74 h 74"/>
                  <a:gd name="T4" fmla="*/ 0 w 74"/>
                  <a:gd name="T5" fmla="*/ 0 h 74"/>
                </a:gdLst>
                <a:ahLst/>
                <a:cxnLst>
                  <a:cxn ang="0">
                    <a:pos x="T0" y="T1"/>
                  </a:cxn>
                  <a:cxn ang="0">
                    <a:pos x="T2" y="T3"/>
                  </a:cxn>
                  <a:cxn ang="0">
                    <a:pos x="T4" y="T5"/>
                  </a:cxn>
                </a:cxnLst>
                <a:rect l="0" t="0" r="r" b="b"/>
                <a:pathLst>
                  <a:path w="74" h="74">
                    <a:moveTo>
                      <a:pt x="0" y="0"/>
                    </a:moveTo>
                    <a:cubicBezTo>
                      <a:pt x="0" y="41"/>
                      <a:pt x="33" y="74"/>
                      <a:pt x="74" y="74"/>
                    </a:cubicBezTo>
                    <a:cubicBezTo>
                      <a:pt x="74" y="33"/>
                      <a:pt x="41" y="0"/>
                      <a:pt x="0"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5" name="Freeform 5"/>
              <p:cNvSpPr>
                <a:spLocks/>
              </p:cNvSpPr>
              <p:nvPr/>
            </p:nvSpPr>
            <p:spPr bwMode="auto">
              <a:xfrm>
                <a:off x="1724025" y="3571875"/>
                <a:ext cx="425450" cy="425450"/>
              </a:xfrm>
              <a:custGeom>
                <a:avLst/>
                <a:gdLst>
                  <a:gd name="T0" fmla="*/ 0 w 74"/>
                  <a:gd name="T1" fmla="*/ 74 h 74"/>
                  <a:gd name="T2" fmla="*/ 74 w 74"/>
                  <a:gd name="T3" fmla="*/ 0 h 74"/>
                  <a:gd name="T4" fmla="*/ 0 w 74"/>
                  <a:gd name="T5" fmla="*/ 74 h 74"/>
                </a:gdLst>
                <a:ahLst/>
                <a:cxnLst>
                  <a:cxn ang="0">
                    <a:pos x="T0" y="T1"/>
                  </a:cxn>
                  <a:cxn ang="0">
                    <a:pos x="T2" y="T3"/>
                  </a:cxn>
                  <a:cxn ang="0">
                    <a:pos x="T4" y="T5"/>
                  </a:cxn>
                </a:cxnLst>
                <a:rect l="0" t="0" r="r" b="b"/>
                <a:pathLst>
                  <a:path w="74" h="74">
                    <a:moveTo>
                      <a:pt x="0" y="74"/>
                    </a:moveTo>
                    <a:cubicBezTo>
                      <a:pt x="41" y="74"/>
                      <a:pt x="74" y="41"/>
                      <a:pt x="74" y="0"/>
                    </a:cubicBezTo>
                    <a:cubicBezTo>
                      <a:pt x="33" y="0"/>
                      <a:pt x="0" y="33"/>
                      <a:pt x="0" y="74"/>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7"/>
              <p:cNvSpPr>
                <a:spLocks/>
              </p:cNvSpPr>
              <p:nvPr/>
            </p:nvSpPr>
            <p:spPr bwMode="auto">
              <a:xfrm>
                <a:off x="1298575" y="2933700"/>
                <a:ext cx="425450" cy="1063625"/>
              </a:xfrm>
              <a:custGeom>
                <a:avLst/>
                <a:gdLst>
                  <a:gd name="T0" fmla="*/ 74 w 74"/>
                  <a:gd name="T1" fmla="*/ 111 h 185"/>
                  <a:gd name="T2" fmla="*/ 74 w 74"/>
                  <a:gd name="T3" fmla="*/ 70 h 185"/>
                  <a:gd name="T4" fmla="*/ 74 w 74"/>
                  <a:gd name="T5" fmla="*/ 70 h 185"/>
                  <a:gd name="T6" fmla="*/ 0 w 74"/>
                  <a:gd name="T7" fmla="*/ 0 h 185"/>
                  <a:gd name="T8" fmla="*/ 0 w 74"/>
                  <a:gd name="T9" fmla="*/ 70 h 185"/>
                  <a:gd name="T10" fmla="*/ 0 w 74"/>
                  <a:gd name="T11" fmla="*/ 70 h 185"/>
                  <a:gd name="T12" fmla="*/ 0 w 74"/>
                  <a:gd name="T13" fmla="*/ 115 h 185"/>
                  <a:gd name="T14" fmla="*/ 0 w 74"/>
                  <a:gd name="T15" fmla="*/ 115 h 185"/>
                  <a:gd name="T16" fmla="*/ 74 w 74"/>
                  <a:gd name="T17" fmla="*/ 185 h 185"/>
                  <a:gd name="T18" fmla="*/ 74 w 74"/>
                  <a:gd name="T19" fmla="*/ 115 h 185"/>
                  <a:gd name="T20" fmla="*/ 74 w 74"/>
                  <a:gd name="T21" fmla="*/ 11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85">
                    <a:moveTo>
                      <a:pt x="74" y="111"/>
                    </a:moveTo>
                    <a:cubicBezTo>
                      <a:pt x="74" y="70"/>
                      <a:pt x="74" y="70"/>
                      <a:pt x="74" y="70"/>
                    </a:cubicBezTo>
                    <a:cubicBezTo>
                      <a:pt x="74" y="70"/>
                      <a:pt x="74" y="70"/>
                      <a:pt x="74" y="70"/>
                    </a:cubicBezTo>
                    <a:cubicBezTo>
                      <a:pt x="71" y="31"/>
                      <a:pt x="39" y="0"/>
                      <a:pt x="0" y="0"/>
                    </a:cubicBezTo>
                    <a:cubicBezTo>
                      <a:pt x="0" y="70"/>
                      <a:pt x="0" y="70"/>
                      <a:pt x="0" y="70"/>
                    </a:cubicBezTo>
                    <a:cubicBezTo>
                      <a:pt x="0" y="70"/>
                      <a:pt x="0" y="70"/>
                      <a:pt x="0" y="70"/>
                    </a:cubicBezTo>
                    <a:cubicBezTo>
                      <a:pt x="0" y="115"/>
                      <a:pt x="0" y="115"/>
                      <a:pt x="0" y="115"/>
                    </a:cubicBezTo>
                    <a:cubicBezTo>
                      <a:pt x="0" y="115"/>
                      <a:pt x="0" y="115"/>
                      <a:pt x="0" y="115"/>
                    </a:cubicBezTo>
                    <a:cubicBezTo>
                      <a:pt x="2" y="154"/>
                      <a:pt x="34" y="185"/>
                      <a:pt x="74" y="185"/>
                    </a:cubicBezTo>
                    <a:cubicBezTo>
                      <a:pt x="74" y="115"/>
                      <a:pt x="74" y="115"/>
                      <a:pt x="74" y="115"/>
                    </a:cubicBezTo>
                    <a:lnTo>
                      <a:pt x="74" y="11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3" name="TextBox 2"/>
          <p:cNvSpPr txBox="1"/>
          <p:nvPr/>
        </p:nvSpPr>
        <p:spPr>
          <a:xfrm>
            <a:off x="6679224" y="1703329"/>
            <a:ext cx="4971335" cy="2529923"/>
          </a:xfrm>
          <a:prstGeom prst="rect">
            <a:avLst/>
          </a:prstGeom>
          <a:noFill/>
        </p:spPr>
        <p:txBody>
          <a:bodyPr wrap="square" rtlCol="0">
            <a:spAutoFit/>
          </a:bodyPr>
          <a:lstStyle/>
          <a:p>
            <a:pPr>
              <a:lnSpc>
                <a:spcPct val="80000"/>
              </a:lnSpc>
            </a:pPr>
            <a:r>
              <a:rPr lang="en-US" sz="6600" dirty="0" smtClean="0">
                <a:solidFill>
                  <a:schemeClr val="accent2"/>
                </a:solidFill>
                <a:latin typeface="+mj-lt"/>
              </a:rPr>
              <a:t>Digital Marketing Agency</a:t>
            </a:r>
          </a:p>
        </p:txBody>
      </p:sp>
      <p:sp>
        <p:nvSpPr>
          <p:cNvPr id="15" name="TextBox 14"/>
          <p:cNvSpPr txBox="1"/>
          <p:nvPr/>
        </p:nvSpPr>
        <p:spPr>
          <a:xfrm>
            <a:off x="7570100" y="5052403"/>
            <a:ext cx="1590500" cy="523220"/>
          </a:xfrm>
          <a:prstGeom prst="rect">
            <a:avLst/>
          </a:prstGeom>
          <a:noFill/>
        </p:spPr>
        <p:txBody>
          <a:bodyPr wrap="none" rtlCol="0">
            <a:spAutoFit/>
          </a:bodyPr>
          <a:lstStyle/>
          <a:p>
            <a:r>
              <a:rPr lang="en-US" sz="1600" b="1" dirty="0" smtClean="0">
                <a:solidFill>
                  <a:schemeClr val="accent3"/>
                </a:solidFill>
              </a:rPr>
              <a:t>John Holland</a:t>
            </a:r>
          </a:p>
          <a:p>
            <a:r>
              <a:rPr lang="en-US" sz="1200" dirty="0" smtClean="0">
                <a:solidFill>
                  <a:schemeClr val="tx1">
                    <a:lumMod val="50000"/>
                    <a:lumOff val="50000"/>
                  </a:schemeClr>
                </a:solidFill>
              </a:rPr>
              <a:t>Marketing Director</a:t>
            </a:r>
            <a:endParaRPr lang="en-US" sz="1200" dirty="0">
              <a:solidFill>
                <a:schemeClr val="tx1">
                  <a:lumMod val="50000"/>
                  <a:lumOff val="50000"/>
                </a:schemeClr>
              </a:solidFill>
            </a:endParaRPr>
          </a:p>
        </p:txBody>
      </p:sp>
      <p:sp>
        <p:nvSpPr>
          <p:cNvPr id="2" name="Rectangle 1"/>
          <p:cNvSpPr/>
          <p:nvPr/>
        </p:nvSpPr>
        <p:spPr>
          <a:xfrm>
            <a:off x="6690947" y="777873"/>
            <a:ext cx="3735318" cy="584327"/>
          </a:xfrm>
          <a:prstGeom prst="rect">
            <a:avLst/>
          </a:prstGeom>
        </p:spPr>
        <p:txBody>
          <a:bodyPr wrap="none">
            <a:spAutoFit/>
          </a:bodyPr>
          <a:lstStyle/>
          <a:p>
            <a:pPr>
              <a:lnSpc>
                <a:spcPct val="150000"/>
              </a:lnSpc>
            </a:pPr>
            <a:r>
              <a:rPr lang="en-US" sz="2400" dirty="0" smtClean="0">
                <a:solidFill>
                  <a:schemeClr val="accent3"/>
                </a:solidFill>
              </a:rPr>
              <a:t>Strategies </a:t>
            </a:r>
            <a:r>
              <a:rPr lang="en-US" sz="2400" dirty="0">
                <a:solidFill>
                  <a:schemeClr val="accent3"/>
                </a:solidFill>
              </a:rPr>
              <a:t>and Services</a:t>
            </a:r>
          </a:p>
        </p:txBody>
      </p:sp>
      <p:sp>
        <p:nvSpPr>
          <p:cNvPr id="4" name="Rounded Rectangle 3"/>
          <p:cNvSpPr/>
          <p:nvPr/>
        </p:nvSpPr>
        <p:spPr>
          <a:xfrm>
            <a:off x="6703398" y="4978054"/>
            <a:ext cx="718810" cy="71881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p:cNvSpPr txBox="1">
            <a:spLocks/>
          </p:cNvSpPr>
          <p:nvPr/>
        </p:nvSpPr>
        <p:spPr>
          <a:xfrm rot="16200000">
            <a:off x="-17351" y="2653500"/>
            <a:ext cx="2049530" cy="49391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b="1" kern="1200">
                <a:solidFill>
                  <a:schemeClr val="accent2"/>
                </a:solidFill>
                <a:latin typeface="+mj-lt"/>
                <a:ea typeface="+mj-ea"/>
                <a:cs typeface="+mj-cs"/>
              </a:defRPr>
            </a:lvl1pPr>
          </a:lstStyle>
          <a:p>
            <a:pPr algn="r"/>
            <a:r>
              <a:rPr lang="en-US" sz="1800" b="0" dirty="0" smtClean="0">
                <a:solidFill>
                  <a:schemeClr val="bg1">
                    <a:lumMod val="85000"/>
                  </a:schemeClr>
                </a:solidFill>
              </a:rPr>
              <a:t>August 2020</a:t>
            </a:r>
            <a:endParaRPr lang="en-US" sz="1800" b="0" dirty="0">
              <a:solidFill>
                <a:schemeClr val="bg1">
                  <a:lumMod val="85000"/>
                </a:schemeClr>
              </a:solidFill>
            </a:endParaRPr>
          </a:p>
        </p:txBody>
      </p:sp>
      <p:cxnSp>
        <p:nvCxnSpPr>
          <p:cNvPr id="16" name="Straight Connector 1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grpSp>
        <p:nvGrpSpPr>
          <p:cNvPr id="538" name="Group 537"/>
          <p:cNvGrpSpPr/>
          <p:nvPr/>
        </p:nvGrpSpPr>
        <p:grpSpPr>
          <a:xfrm rot="857120">
            <a:off x="3144101" y="4093780"/>
            <a:ext cx="1591000" cy="1758027"/>
            <a:chOff x="3809896" y="1516911"/>
            <a:chExt cx="604858" cy="668357"/>
          </a:xfrm>
        </p:grpSpPr>
        <p:sp>
          <p:nvSpPr>
            <p:cNvPr id="539" name="Freeform 272"/>
            <p:cNvSpPr>
              <a:spLocks/>
            </p:cNvSpPr>
            <p:nvPr/>
          </p:nvSpPr>
          <p:spPr bwMode="auto">
            <a:xfrm rot="18900000">
              <a:off x="3809896" y="1516911"/>
              <a:ext cx="604858" cy="668357"/>
            </a:xfrm>
            <a:custGeom>
              <a:avLst/>
              <a:gdLst>
                <a:gd name="T0" fmla="*/ 419 w 445"/>
                <a:gd name="T1" fmla="*/ 100 h 491"/>
                <a:gd name="T2" fmla="*/ 307 w 445"/>
                <a:gd name="T3" fmla="*/ 16 h 491"/>
                <a:gd name="T4" fmla="*/ 238 w 445"/>
                <a:gd name="T5" fmla="*/ 26 h 491"/>
                <a:gd name="T6" fmla="*/ 16 w 445"/>
                <a:gd name="T7" fmla="*/ 323 h 491"/>
                <a:gd name="T8" fmla="*/ 26 w 445"/>
                <a:gd name="T9" fmla="*/ 392 h 491"/>
                <a:gd name="T10" fmla="*/ 138 w 445"/>
                <a:gd name="T11" fmla="*/ 475 h 491"/>
                <a:gd name="T12" fmla="*/ 207 w 445"/>
                <a:gd name="T13" fmla="*/ 465 h 491"/>
                <a:gd name="T14" fmla="*/ 429 w 445"/>
                <a:gd name="T15" fmla="*/ 168 h 491"/>
                <a:gd name="T16" fmla="*/ 419 w 445"/>
                <a:gd name="T17" fmla="*/ 100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5" h="491">
                  <a:moveTo>
                    <a:pt x="419" y="100"/>
                  </a:moveTo>
                  <a:cubicBezTo>
                    <a:pt x="307" y="16"/>
                    <a:pt x="307" y="16"/>
                    <a:pt x="307" y="16"/>
                  </a:cubicBezTo>
                  <a:cubicBezTo>
                    <a:pt x="285" y="0"/>
                    <a:pt x="254" y="4"/>
                    <a:pt x="238" y="26"/>
                  </a:cubicBezTo>
                  <a:cubicBezTo>
                    <a:pt x="16" y="323"/>
                    <a:pt x="16" y="323"/>
                    <a:pt x="16" y="323"/>
                  </a:cubicBezTo>
                  <a:cubicBezTo>
                    <a:pt x="0" y="345"/>
                    <a:pt x="4" y="376"/>
                    <a:pt x="26" y="392"/>
                  </a:cubicBezTo>
                  <a:cubicBezTo>
                    <a:pt x="138" y="475"/>
                    <a:pt x="138" y="475"/>
                    <a:pt x="138" y="475"/>
                  </a:cubicBezTo>
                  <a:cubicBezTo>
                    <a:pt x="160" y="491"/>
                    <a:pt x="191" y="487"/>
                    <a:pt x="207" y="465"/>
                  </a:cubicBezTo>
                  <a:cubicBezTo>
                    <a:pt x="429" y="168"/>
                    <a:pt x="429" y="168"/>
                    <a:pt x="429" y="168"/>
                  </a:cubicBezTo>
                  <a:cubicBezTo>
                    <a:pt x="445" y="147"/>
                    <a:pt x="440" y="116"/>
                    <a:pt x="419" y="10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0" name="Freeform 273"/>
            <p:cNvSpPr>
              <a:spLocks/>
            </p:cNvSpPr>
            <p:nvPr/>
          </p:nvSpPr>
          <p:spPr bwMode="auto">
            <a:xfrm rot="18900000">
              <a:off x="3848230" y="1559678"/>
              <a:ext cx="527068" cy="579454"/>
            </a:xfrm>
            <a:custGeom>
              <a:avLst/>
              <a:gdLst>
                <a:gd name="T0" fmla="*/ 387 w 387"/>
                <a:gd name="T1" fmla="*/ 117 h 426"/>
                <a:gd name="T2" fmla="*/ 231 w 387"/>
                <a:gd name="T3" fmla="*/ 0 h 426"/>
                <a:gd name="T4" fmla="*/ 230 w 387"/>
                <a:gd name="T5" fmla="*/ 0 h 426"/>
                <a:gd name="T6" fmla="*/ 0 w 387"/>
                <a:gd name="T7" fmla="*/ 309 h 426"/>
                <a:gd name="T8" fmla="*/ 0 w 387"/>
                <a:gd name="T9" fmla="*/ 310 h 426"/>
                <a:gd name="T10" fmla="*/ 156 w 387"/>
                <a:gd name="T11" fmla="*/ 426 h 426"/>
                <a:gd name="T12" fmla="*/ 157 w 387"/>
                <a:gd name="T13" fmla="*/ 426 h 426"/>
                <a:gd name="T14" fmla="*/ 387 w 387"/>
                <a:gd name="T15" fmla="*/ 118 h 426"/>
                <a:gd name="T16" fmla="*/ 387 w 387"/>
                <a:gd name="T17" fmla="*/ 117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7" h="426">
                  <a:moveTo>
                    <a:pt x="387" y="117"/>
                  </a:moveTo>
                  <a:cubicBezTo>
                    <a:pt x="231" y="0"/>
                    <a:pt x="231" y="0"/>
                    <a:pt x="231" y="0"/>
                  </a:cubicBezTo>
                  <a:cubicBezTo>
                    <a:pt x="231" y="0"/>
                    <a:pt x="230" y="0"/>
                    <a:pt x="230" y="0"/>
                  </a:cubicBezTo>
                  <a:cubicBezTo>
                    <a:pt x="0" y="309"/>
                    <a:pt x="0" y="309"/>
                    <a:pt x="0" y="309"/>
                  </a:cubicBezTo>
                  <a:cubicBezTo>
                    <a:pt x="0" y="309"/>
                    <a:pt x="0" y="309"/>
                    <a:pt x="0" y="310"/>
                  </a:cubicBezTo>
                  <a:cubicBezTo>
                    <a:pt x="156" y="426"/>
                    <a:pt x="156" y="426"/>
                    <a:pt x="156" y="426"/>
                  </a:cubicBezTo>
                  <a:cubicBezTo>
                    <a:pt x="156" y="426"/>
                    <a:pt x="157" y="426"/>
                    <a:pt x="157" y="426"/>
                  </a:cubicBezTo>
                  <a:cubicBezTo>
                    <a:pt x="387" y="118"/>
                    <a:pt x="387" y="118"/>
                    <a:pt x="387" y="118"/>
                  </a:cubicBezTo>
                  <a:cubicBezTo>
                    <a:pt x="387" y="117"/>
                    <a:pt x="387" y="117"/>
                    <a:pt x="387" y="117"/>
                  </a:cubicBezTo>
                  <a:close/>
                </a:path>
              </a:pathLst>
            </a:custGeom>
            <a:solidFill>
              <a:srgbClr val="F063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1" name="Freeform 275"/>
            <p:cNvSpPr>
              <a:spLocks/>
            </p:cNvSpPr>
            <p:nvPr/>
          </p:nvSpPr>
          <p:spPr bwMode="auto">
            <a:xfrm rot="18900000">
              <a:off x="4135603" y="2119087"/>
              <a:ext cx="36514" cy="36514"/>
            </a:xfrm>
            <a:custGeom>
              <a:avLst/>
              <a:gdLst>
                <a:gd name="T0" fmla="*/ 21 w 27"/>
                <a:gd name="T1" fmla="*/ 4 h 27"/>
                <a:gd name="T2" fmla="*/ 4 w 27"/>
                <a:gd name="T3" fmla="*/ 6 h 27"/>
                <a:gd name="T4" fmla="*/ 6 w 27"/>
                <a:gd name="T5" fmla="*/ 23 h 27"/>
                <a:gd name="T6" fmla="*/ 23 w 27"/>
                <a:gd name="T7" fmla="*/ 21 h 27"/>
                <a:gd name="T8" fmla="*/ 21 w 27"/>
                <a:gd name="T9" fmla="*/ 4 h 27"/>
              </a:gdLst>
              <a:ahLst/>
              <a:cxnLst>
                <a:cxn ang="0">
                  <a:pos x="T0" y="T1"/>
                </a:cxn>
                <a:cxn ang="0">
                  <a:pos x="T2" y="T3"/>
                </a:cxn>
                <a:cxn ang="0">
                  <a:pos x="T4" y="T5"/>
                </a:cxn>
                <a:cxn ang="0">
                  <a:pos x="T6" y="T7"/>
                </a:cxn>
                <a:cxn ang="0">
                  <a:pos x="T8" y="T9"/>
                </a:cxn>
              </a:cxnLst>
              <a:rect l="0" t="0" r="r" b="b"/>
              <a:pathLst>
                <a:path w="27" h="27">
                  <a:moveTo>
                    <a:pt x="21" y="4"/>
                  </a:moveTo>
                  <a:cubicBezTo>
                    <a:pt x="15" y="0"/>
                    <a:pt x="8" y="1"/>
                    <a:pt x="4" y="6"/>
                  </a:cubicBezTo>
                  <a:cubicBezTo>
                    <a:pt x="0" y="12"/>
                    <a:pt x="1" y="19"/>
                    <a:pt x="6" y="23"/>
                  </a:cubicBezTo>
                  <a:cubicBezTo>
                    <a:pt x="11" y="27"/>
                    <a:pt x="19" y="26"/>
                    <a:pt x="23" y="21"/>
                  </a:cubicBezTo>
                  <a:cubicBezTo>
                    <a:pt x="27" y="16"/>
                    <a:pt x="26" y="8"/>
                    <a:pt x="21" y="4"/>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2" name="Freeform 282"/>
            <p:cNvSpPr>
              <a:spLocks/>
            </p:cNvSpPr>
            <p:nvPr/>
          </p:nvSpPr>
          <p:spPr bwMode="auto">
            <a:xfrm rot="18900000">
              <a:off x="3847204" y="1559445"/>
              <a:ext cx="530243" cy="581042"/>
            </a:xfrm>
            <a:custGeom>
              <a:avLst/>
              <a:gdLst>
                <a:gd name="T0" fmla="*/ 232 w 389"/>
                <a:gd name="T1" fmla="*/ 0 h 427"/>
                <a:gd name="T2" fmla="*/ 310 w 389"/>
                <a:gd name="T3" fmla="*/ 58 h 427"/>
                <a:gd name="T4" fmla="*/ 389 w 389"/>
                <a:gd name="T5" fmla="*/ 117 h 427"/>
                <a:gd name="T6" fmla="*/ 273 w 389"/>
                <a:gd name="T7" fmla="*/ 272 h 427"/>
                <a:gd name="T8" fmla="*/ 157 w 389"/>
                <a:gd name="T9" fmla="*/ 427 h 427"/>
                <a:gd name="T10" fmla="*/ 79 w 389"/>
                <a:gd name="T11" fmla="*/ 368 h 427"/>
                <a:gd name="T12" fmla="*/ 0 w 389"/>
                <a:gd name="T13" fmla="*/ 309 h 427"/>
                <a:gd name="T14" fmla="*/ 116 w 389"/>
                <a:gd name="T15" fmla="*/ 154 h 427"/>
                <a:gd name="T16" fmla="*/ 232 w 389"/>
                <a:gd name="T17"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9" h="427">
                  <a:moveTo>
                    <a:pt x="232" y="0"/>
                  </a:moveTo>
                  <a:cubicBezTo>
                    <a:pt x="258" y="19"/>
                    <a:pt x="284" y="39"/>
                    <a:pt x="310" y="58"/>
                  </a:cubicBezTo>
                  <a:cubicBezTo>
                    <a:pt x="336" y="78"/>
                    <a:pt x="363" y="97"/>
                    <a:pt x="389" y="117"/>
                  </a:cubicBezTo>
                  <a:cubicBezTo>
                    <a:pt x="350" y="169"/>
                    <a:pt x="312" y="220"/>
                    <a:pt x="273" y="272"/>
                  </a:cubicBezTo>
                  <a:cubicBezTo>
                    <a:pt x="235" y="324"/>
                    <a:pt x="196" y="375"/>
                    <a:pt x="157" y="427"/>
                  </a:cubicBezTo>
                  <a:cubicBezTo>
                    <a:pt x="131" y="407"/>
                    <a:pt x="105" y="388"/>
                    <a:pt x="79" y="368"/>
                  </a:cubicBezTo>
                  <a:cubicBezTo>
                    <a:pt x="52" y="348"/>
                    <a:pt x="26" y="329"/>
                    <a:pt x="0" y="309"/>
                  </a:cubicBezTo>
                  <a:cubicBezTo>
                    <a:pt x="39" y="258"/>
                    <a:pt x="77" y="206"/>
                    <a:pt x="116" y="154"/>
                  </a:cubicBezTo>
                  <a:cubicBezTo>
                    <a:pt x="154" y="103"/>
                    <a:pt x="193" y="51"/>
                    <a:pt x="23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2" name="Group 11"/>
          <p:cNvGrpSpPr/>
          <p:nvPr/>
        </p:nvGrpSpPr>
        <p:grpSpPr>
          <a:xfrm>
            <a:off x="3589990" y="5151685"/>
            <a:ext cx="881060" cy="2429242"/>
            <a:chOff x="2850652" y="4535520"/>
            <a:chExt cx="881060" cy="2429242"/>
          </a:xfrm>
        </p:grpSpPr>
        <p:grpSp>
          <p:nvGrpSpPr>
            <p:cNvPr id="17" name="Group 980"/>
            <p:cNvGrpSpPr>
              <a:grpSpLocks noChangeAspect="1"/>
            </p:cNvGrpSpPr>
            <p:nvPr/>
          </p:nvGrpSpPr>
          <p:grpSpPr bwMode="auto">
            <a:xfrm>
              <a:off x="2850652" y="4535520"/>
              <a:ext cx="881060" cy="2429242"/>
              <a:chOff x="3112" y="136"/>
              <a:chExt cx="1462" cy="4031"/>
            </a:xfrm>
          </p:grpSpPr>
          <p:sp>
            <p:nvSpPr>
              <p:cNvPr id="18" name="AutoShape 979"/>
              <p:cNvSpPr>
                <a:spLocks noChangeAspect="1" noChangeArrowheads="1" noTextEdit="1"/>
              </p:cNvSpPr>
              <p:nvPr/>
            </p:nvSpPr>
            <p:spPr bwMode="auto">
              <a:xfrm>
                <a:off x="3112" y="153"/>
                <a:ext cx="1456" cy="4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981"/>
              <p:cNvSpPr>
                <a:spLocks/>
              </p:cNvSpPr>
              <p:nvPr/>
            </p:nvSpPr>
            <p:spPr bwMode="auto">
              <a:xfrm>
                <a:off x="3112" y="136"/>
                <a:ext cx="1462" cy="2268"/>
              </a:xfrm>
              <a:custGeom>
                <a:avLst/>
                <a:gdLst>
                  <a:gd name="T0" fmla="*/ 105 w 259"/>
                  <a:gd name="T1" fmla="*/ 404 h 404"/>
                  <a:gd name="T2" fmla="*/ 105 w 259"/>
                  <a:gd name="T3" fmla="*/ 390 h 404"/>
                  <a:gd name="T4" fmla="*/ 69 w 259"/>
                  <a:gd name="T5" fmla="*/ 362 h 404"/>
                  <a:gd name="T6" fmla="*/ 4 w 259"/>
                  <a:gd name="T7" fmla="*/ 221 h 404"/>
                  <a:gd name="T8" fmla="*/ 0 w 259"/>
                  <a:gd name="T9" fmla="*/ 208 h 404"/>
                  <a:gd name="T10" fmla="*/ 14 w 259"/>
                  <a:gd name="T11" fmla="*/ 186 h 404"/>
                  <a:gd name="T12" fmla="*/ 36 w 259"/>
                  <a:gd name="T13" fmla="*/ 192 h 404"/>
                  <a:gd name="T14" fmla="*/ 49 w 259"/>
                  <a:gd name="T15" fmla="*/ 212 h 404"/>
                  <a:gd name="T16" fmla="*/ 64 w 259"/>
                  <a:gd name="T17" fmla="*/ 240 h 404"/>
                  <a:gd name="T18" fmla="*/ 71 w 259"/>
                  <a:gd name="T19" fmla="*/ 251 h 404"/>
                  <a:gd name="T20" fmla="*/ 71 w 259"/>
                  <a:gd name="T21" fmla="*/ 136 h 404"/>
                  <a:gd name="T22" fmla="*/ 71 w 259"/>
                  <a:gd name="T23" fmla="*/ 27 h 404"/>
                  <a:gd name="T24" fmla="*/ 86 w 259"/>
                  <a:gd name="T25" fmla="*/ 5 h 404"/>
                  <a:gd name="T26" fmla="*/ 107 w 259"/>
                  <a:gd name="T27" fmla="*/ 8 h 404"/>
                  <a:gd name="T28" fmla="*/ 117 w 259"/>
                  <a:gd name="T29" fmla="*/ 28 h 404"/>
                  <a:gd name="T30" fmla="*/ 117 w 259"/>
                  <a:gd name="T31" fmla="*/ 97 h 404"/>
                  <a:gd name="T32" fmla="*/ 116 w 259"/>
                  <a:gd name="T33" fmla="*/ 229 h 404"/>
                  <a:gd name="T34" fmla="*/ 120 w 259"/>
                  <a:gd name="T35" fmla="*/ 173 h 404"/>
                  <a:gd name="T36" fmla="*/ 143 w 259"/>
                  <a:gd name="T37" fmla="*/ 156 h 404"/>
                  <a:gd name="T38" fmla="*/ 166 w 259"/>
                  <a:gd name="T39" fmla="*/ 171 h 404"/>
                  <a:gd name="T40" fmla="*/ 169 w 259"/>
                  <a:gd name="T41" fmla="*/ 204 h 404"/>
                  <a:gd name="T42" fmla="*/ 169 w 259"/>
                  <a:gd name="T43" fmla="*/ 229 h 404"/>
                  <a:gd name="T44" fmla="*/ 171 w 259"/>
                  <a:gd name="T45" fmla="*/ 183 h 404"/>
                  <a:gd name="T46" fmla="*/ 193 w 259"/>
                  <a:gd name="T47" fmla="*/ 167 h 404"/>
                  <a:gd name="T48" fmla="*/ 214 w 259"/>
                  <a:gd name="T49" fmla="*/ 183 h 404"/>
                  <a:gd name="T50" fmla="*/ 216 w 259"/>
                  <a:gd name="T51" fmla="*/ 197 h 404"/>
                  <a:gd name="T52" fmla="*/ 216 w 259"/>
                  <a:gd name="T53" fmla="*/ 225 h 404"/>
                  <a:gd name="T54" fmla="*/ 217 w 259"/>
                  <a:gd name="T55" fmla="*/ 195 h 404"/>
                  <a:gd name="T56" fmla="*/ 233 w 259"/>
                  <a:gd name="T57" fmla="*/ 180 h 404"/>
                  <a:gd name="T58" fmla="*/ 252 w 259"/>
                  <a:gd name="T59" fmla="*/ 187 h 404"/>
                  <a:gd name="T60" fmla="*/ 258 w 259"/>
                  <a:gd name="T61" fmla="*/ 209 h 404"/>
                  <a:gd name="T62" fmla="*/ 255 w 259"/>
                  <a:gd name="T63" fmla="*/ 291 h 404"/>
                  <a:gd name="T64" fmla="*/ 222 w 259"/>
                  <a:gd name="T65" fmla="*/ 389 h 404"/>
                  <a:gd name="T66" fmla="*/ 222 w 259"/>
                  <a:gd name="T67" fmla="*/ 404 h 404"/>
                  <a:gd name="T68" fmla="*/ 105 w 259"/>
                  <a:gd name="T69" fmla="*/ 404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9" h="404">
                    <a:moveTo>
                      <a:pt x="105" y="404"/>
                    </a:moveTo>
                    <a:cubicBezTo>
                      <a:pt x="105" y="390"/>
                      <a:pt x="105" y="390"/>
                      <a:pt x="105" y="390"/>
                    </a:cubicBezTo>
                    <a:cubicBezTo>
                      <a:pt x="105" y="390"/>
                      <a:pt x="83" y="388"/>
                      <a:pt x="69" y="362"/>
                    </a:cubicBezTo>
                    <a:cubicBezTo>
                      <a:pt x="4" y="221"/>
                      <a:pt x="4" y="221"/>
                      <a:pt x="4" y="221"/>
                    </a:cubicBezTo>
                    <a:cubicBezTo>
                      <a:pt x="4" y="221"/>
                      <a:pt x="0" y="213"/>
                      <a:pt x="0" y="208"/>
                    </a:cubicBezTo>
                    <a:cubicBezTo>
                      <a:pt x="0" y="208"/>
                      <a:pt x="0" y="193"/>
                      <a:pt x="14" y="186"/>
                    </a:cubicBezTo>
                    <a:cubicBezTo>
                      <a:pt x="14" y="186"/>
                      <a:pt x="27" y="182"/>
                      <a:pt x="36" y="192"/>
                    </a:cubicBezTo>
                    <a:cubicBezTo>
                      <a:pt x="36" y="192"/>
                      <a:pt x="43" y="197"/>
                      <a:pt x="49" y="212"/>
                    </a:cubicBezTo>
                    <a:cubicBezTo>
                      <a:pt x="64" y="240"/>
                      <a:pt x="64" y="240"/>
                      <a:pt x="64" y="240"/>
                    </a:cubicBezTo>
                    <a:cubicBezTo>
                      <a:pt x="71" y="251"/>
                      <a:pt x="71" y="251"/>
                      <a:pt x="71" y="251"/>
                    </a:cubicBezTo>
                    <a:cubicBezTo>
                      <a:pt x="71" y="136"/>
                      <a:pt x="71" y="136"/>
                      <a:pt x="71" y="136"/>
                    </a:cubicBezTo>
                    <a:cubicBezTo>
                      <a:pt x="71" y="27"/>
                      <a:pt x="71" y="27"/>
                      <a:pt x="71" y="27"/>
                    </a:cubicBezTo>
                    <a:cubicBezTo>
                      <a:pt x="71" y="27"/>
                      <a:pt x="75" y="9"/>
                      <a:pt x="86" y="5"/>
                    </a:cubicBezTo>
                    <a:cubicBezTo>
                      <a:pt x="86" y="5"/>
                      <a:pt x="100" y="0"/>
                      <a:pt x="107" y="8"/>
                    </a:cubicBezTo>
                    <a:cubicBezTo>
                      <a:pt x="107" y="8"/>
                      <a:pt x="117" y="15"/>
                      <a:pt x="117" y="28"/>
                    </a:cubicBezTo>
                    <a:cubicBezTo>
                      <a:pt x="117" y="97"/>
                      <a:pt x="117" y="97"/>
                      <a:pt x="117" y="97"/>
                    </a:cubicBezTo>
                    <a:cubicBezTo>
                      <a:pt x="116" y="229"/>
                      <a:pt x="116" y="229"/>
                      <a:pt x="116" y="229"/>
                    </a:cubicBezTo>
                    <a:cubicBezTo>
                      <a:pt x="116" y="229"/>
                      <a:pt x="117" y="181"/>
                      <a:pt x="120" y="173"/>
                    </a:cubicBezTo>
                    <a:cubicBezTo>
                      <a:pt x="120" y="173"/>
                      <a:pt x="128" y="154"/>
                      <a:pt x="143" y="156"/>
                    </a:cubicBezTo>
                    <a:cubicBezTo>
                      <a:pt x="143" y="156"/>
                      <a:pt x="159" y="155"/>
                      <a:pt x="166" y="171"/>
                    </a:cubicBezTo>
                    <a:cubicBezTo>
                      <a:pt x="166" y="171"/>
                      <a:pt x="172" y="179"/>
                      <a:pt x="169" y="204"/>
                    </a:cubicBezTo>
                    <a:cubicBezTo>
                      <a:pt x="169" y="229"/>
                      <a:pt x="169" y="229"/>
                      <a:pt x="169" y="229"/>
                    </a:cubicBezTo>
                    <a:cubicBezTo>
                      <a:pt x="169" y="229"/>
                      <a:pt x="169" y="187"/>
                      <a:pt x="171" y="183"/>
                    </a:cubicBezTo>
                    <a:cubicBezTo>
                      <a:pt x="173" y="180"/>
                      <a:pt x="176" y="168"/>
                      <a:pt x="193" y="167"/>
                    </a:cubicBezTo>
                    <a:cubicBezTo>
                      <a:pt x="193" y="167"/>
                      <a:pt x="208" y="168"/>
                      <a:pt x="214" y="183"/>
                    </a:cubicBezTo>
                    <a:cubicBezTo>
                      <a:pt x="214" y="183"/>
                      <a:pt x="216" y="184"/>
                      <a:pt x="216" y="197"/>
                    </a:cubicBezTo>
                    <a:cubicBezTo>
                      <a:pt x="216" y="225"/>
                      <a:pt x="216" y="225"/>
                      <a:pt x="216" y="225"/>
                    </a:cubicBezTo>
                    <a:cubicBezTo>
                      <a:pt x="216" y="225"/>
                      <a:pt x="215" y="197"/>
                      <a:pt x="217" y="195"/>
                    </a:cubicBezTo>
                    <a:cubicBezTo>
                      <a:pt x="217" y="195"/>
                      <a:pt x="223" y="180"/>
                      <a:pt x="233" y="180"/>
                    </a:cubicBezTo>
                    <a:cubicBezTo>
                      <a:pt x="233" y="180"/>
                      <a:pt x="245" y="176"/>
                      <a:pt x="252" y="187"/>
                    </a:cubicBezTo>
                    <a:cubicBezTo>
                      <a:pt x="252" y="187"/>
                      <a:pt x="259" y="192"/>
                      <a:pt x="258" y="209"/>
                    </a:cubicBezTo>
                    <a:cubicBezTo>
                      <a:pt x="255" y="291"/>
                      <a:pt x="255" y="291"/>
                      <a:pt x="255" y="291"/>
                    </a:cubicBezTo>
                    <a:cubicBezTo>
                      <a:pt x="255" y="291"/>
                      <a:pt x="250" y="360"/>
                      <a:pt x="222" y="389"/>
                    </a:cubicBezTo>
                    <a:cubicBezTo>
                      <a:pt x="222" y="404"/>
                      <a:pt x="222" y="404"/>
                      <a:pt x="222" y="404"/>
                    </a:cubicBezTo>
                    <a:lnTo>
                      <a:pt x="105" y="404"/>
                    </a:lnTo>
                    <a:close/>
                  </a:path>
                </a:pathLst>
              </a:custGeom>
              <a:solidFill>
                <a:srgbClr val="DFB1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982"/>
              <p:cNvSpPr>
                <a:spLocks/>
              </p:cNvSpPr>
              <p:nvPr/>
            </p:nvSpPr>
            <p:spPr bwMode="auto">
              <a:xfrm>
                <a:off x="3146" y="1208"/>
                <a:ext cx="197" cy="287"/>
              </a:xfrm>
              <a:custGeom>
                <a:avLst/>
                <a:gdLst>
                  <a:gd name="T0" fmla="*/ 16 w 35"/>
                  <a:gd name="T1" fmla="*/ 4 h 51"/>
                  <a:gd name="T2" fmla="*/ 3 w 35"/>
                  <a:gd name="T3" fmla="*/ 9 h 51"/>
                  <a:gd name="T4" fmla="*/ 4 w 35"/>
                  <a:gd name="T5" fmla="*/ 21 h 51"/>
                  <a:gd name="T6" fmla="*/ 17 w 35"/>
                  <a:gd name="T7" fmla="*/ 48 h 51"/>
                  <a:gd name="T8" fmla="*/ 27 w 35"/>
                  <a:gd name="T9" fmla="*/ 47 h 51"/>
                  <a:gd name="T10" fmla="*/ 34 w 35"/>
                  <a:gd name="T11" fmla="*/ 36 h 51"/>
                  <a:gd name="T12" fmla="*/ 29 w 35"/>
                  <a:gd name="T13" fmla="*/ 22 h 51"/>
                  <a:gd name="T14" fmla="*/ 16 w 35"/>
                  <a:gd name="T15" fmla="*/ 4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51">
                    <a:moveTo>
                      <a:pt x="16" y="4"/>
                    </a:moveTo>
                    <a:cubicBezTo>
                      <a:pt x="16" y="4"/>
                      <a:pt x="7" y="0"/>
                      <a:pt x="3" y="9"/>
                    </a:cubicBezTo>
                    <a:cubicBezTo>
                      <a:pt x="3" y="9"/>
                      <a:pt x="0" y="14"/>
                      <a:pt x="4" y="21"/>
                    </a:cubicBezTo>
                    <a:cubicBezTo>
                      <a:pt x="17" y="48"/>
                      <a:pt x="17" y="48"/>
                      <a:pt x="17" y="48"/>
                    </a:cubicBezTo>
                    <a:cubicBezTo>
                      <a:pt x="17" y="48"/>
                      <a:pt x="21" y="51"/>
                      <a:pt x="27" y="47"/>
                    </a:cubicBezTo>
                    <a:cubicBezTo>
                      <a:pt x="27" y="47"/>
                      <a:pt x="34" y="43"/>
                      <a:pt x="34" y="36"/>
                    </a:cubicBezTo>
                    <a:cubicBezTo>
                      <a:pt x="34" y="36"/>
                      <a:pt x="35" y="31"/>
                      <a:pt x="29" y="22"/>
                    </a:cubicBezTo>
                    <a:cubicBezTo>
                      <a:pt x="29" y="22"/>
                      <a:pt x="20" y="6"/>
                      <a:pt x="16" y="4"/>
                    </a:cubicBezTo>
                    <a:close/>
                  </a:path>
                </a:pathLst>
              </a:custGeom>
              <a:solidFill>
                <a:srgbClr val="FFED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983"/>
              <p:cNvSpPr>
                <a:spLocks/>
              </p:cNvSpPr>
              <p:nvPr/>
            </p:nvSpPr>
            <p:spPr bwMode="auto">
              <a:xfrm>
                <a:off x="3654" y="2724"/>
                <a:ext cx="750" cy="1443"/>
              </a:xfrm>
              <a:custGeom>
                <a:avLst/>
                <a:gdLst>
                  <a:gd name="T0" fmla="*/ 0 w 750"/>
                  <a:gd name="T1" fmla="*/ 1443 h 1443"/>
                  <a:gd name="T2" fmla="*/ 750 w 750"/>
                  <a:gd name="T3" fmla="*/ 1443 h 1443"/>
                  <a:gd name="T4" fmla="*/ 750 w 750"/>
                  <a:gd name="T5" fmla="*/ 0 h 1443"/>
                  <a:gd name="T6" fmla="*/ 406 w 750"/>
                  <a:gd name="T7" fmla="*/ 0 h 1443"/>
                  <a:gd name="T8" fmla="*/ 5 w 750"/>
                  <a:gd name="T9" fmla="*/ 0 h 1443"/>
                  <a:gd name="T10" fmla="*/ 0 w 750"/>
                  <a:gd name="T11" fmla="*/ 0 h 1443"/>
                  <a:gd name="T12" fmla="*/ 0 w 750"/>
                  <a:gd name="T13" fmla="*/ 1443 h 1443"/>
                </a:gdLst>
                <a:ahLst/>
                <a:cxnLst>
                  <a:cxn ang="0">
                    <a:pos x="T0" y="T1"/>
                  </a:cxn>
                  <a:cxn ang="0">
                    <a:pos x="T2" y="T3"/>
                  </a:cxn>
                  <a:cxn ang="0">
                    <a:pos x="T4" y="T5"/>
                  </a:cxn>
                  <a:cxn ang="0">
                    <a:pos x="T6" y="T7"/>
                  </a:cxn>
                  <a:cxn ang="0">
                    <a:pos x="T8" y="T9"/>
                  </a:cxn>
                  <a:cxn ang="0">
                    <a:pos x="T10" y="T11"/>
                  </a:cxn>
                  <a:cxn ang="0">
                    <a:pos x="T12" y="T13"/>
                  </a:cxn>
                </a:cxnLst>
                <a:rect l="0" t="0" r="r" b="b"/>
                <a:pathLst>
                  <a:path w="750" h="1443">
                    <a:moveTo>
                      <a:pt x="0" y="1443"/>
                    </a:moveTo>
                    <a:lnTo>
                      <a:pt x="750" y="1443"/>
                    </a:lnTo>
                    <a:lnTo>
                      <a:pt x="750" y="0"/>
                    </a:lnTo>
                    <a:lnTo>
                      <a:pt x="406" y="0"/>
                    </a:lnTo>
                    <a:lnTo>
                      <a:pt x="5" y="0"/>
                    </a:lnTo>
                    <a:lnTo>
                      <a:pt x="0" y="0"/>
                    </a:lnTo>
                    <a:lnTo>
                      <a:pt x="0" y="1443"/>
                    </a:lnTo>
                    <a:close/>
                  </a:path>
                </a:pathLst>
              </a:custGeom>
              <a:solidFill>
                <a:srgbClr val="2F2F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984"/>
              <p:cNvSpPr>
                <a:spLocks/>
              </p:cNvSpPr>
              <p:nvPr/>
            </p:nvSpPr>
            <p:spPr bwMode="auto">
              <a:xfrm>
                <a:off x="3654" y="2724"/>
                <a:ext cx="406" cy="1443"/>
              </a:xfrm>
              <a:custGeom>
                <a:avLst/>
                <a:gdLst>
                  <a:gd name="T0" fmla="*/ 0 w 406"/>
                  <a:gd name="T1" fmla="*/ 1443 h 1443"/>
                  <a:gd name="T2" fmla="*/ 400 w 406"/>
                  <a:gd name="T3" fmla="*/ 1443 h 1443"/>
                  <a:gd name="T4" fmla="*/ 406 w 406"/>
                  <a:gd name="T5" fmla="*/ 0 h 1443"/>
                  <a:gd name="T6" fmla="*/ 5 w 406"/>
                  <a:gd name="T7" fmla="*/ 0 h 1443"/>
                  <a:gd name="T8" fmla="*/ 0 w 406"/>
                  <a:gd name="T9" fmla="*/ 1443 h 1443"/>
                </a:gdLst>
                <a:ahLst/>
                <a:cxnLst>
                  <a:cxn ang="0">
                    <a:pos x="T0" y="T1"/>
                  </a:cxn>
                  <a:cxn ang="0">
                    <a:pos x="T2" y="T3"/>
                  </a:cxn>
                  <a:cxn ang="0">
                    <a:pos x="T4" y="T5"/>
                  </a:cxn>
                  <a:cxn ang="0">
                    <a:pos x="T6" y="T7"/>
                  </a:cxn>
                  <a:cxn ang="0">
                    <a:pos x="T8" y="T9"/>
                  </a:cxn>
                </a:cxnLst>
                <a:rect l="0" t="0" r="r" b="b"/>
                <a:pathLst>
                  <a:path w="406" h="1443">
                    <a:moveTo>
                      <a:pt x="0" y="1443"/>
                    </a:moveTo>
                    <a:lnTo>
                      <a:pt x="400" y="1443"/>
                    </a:lnTo>
                    <a:lnTo>
                      <a:pt x="406" y="0"/>
                    </a:lnTo>
                    <a:lnTo>
                      <a:pt x="5" y="0"/>
                    </a:lnTo>
                    <a:lnTo>
                      <a:pt x="0" y="1443"/>
                    </a:lnTo>
                    <a:close/>
                  </a:path>
                </a:pathLst>
              </a:custGeom>
              <a:solidFill>
                <a:srgbClr val="1413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986"/>
              <p:cNvSpPr>
                <a:spLocks/>
              </p:cNvSpPr>
              <p:nvPr/>
            </p:nvSpPr>
            <p:spPr bwMode="auto">
              <a:xfrm>
                <a:off x="3563" y="220"/>
                <a:ext cx="158" cy="169"/>
              </a:xfrm>
              <a:custGeom>
                <a:avLst/>
                <a:gdLst>
                  <a:gd name="T0" fmla="*/ 14 w 28"/>
                  <a:gd name="T1" fmla="*/ 30 h 30"/>
                  <a:gd name="T2" fmla="*/ 14 w 28"/>
                  <a:gd name="T3" fmla="*/ 30 h 30"/>
                  <a:gd name="T4" fmla="*/ 0 w 28"/>
                  <a:gd name="T5" fmla="*/ 16 h 30"/>
                  <a:gd name="T6" fmla="*/ 0 w 28"/>
                  <a:gd name="T7" fmla="*/ 14 h 30"/>
                  <a:gd name="T8" fmla="*/ 14 w 28"/>
                  <a:gd name="T9" fmla="*/ 0 h 30"/>
                  <a:gd name="T10" fmla="*/ 14 w 28"/>
                  <a:gd name="T11" fmla="*/ 0 h 30"/>
                  <a:gd name="T12" fmla="*/ 28 w 28"/>
                  <a:gd name="T13" fmla="*/ 14 h 30"/>
                  <a:gd name="T14" fmla="*/ 28 w 28"/>
                  <a:gd name="T15" fmla="*/ 16 h 30"/>
                  <a:gd name="T16" fmla="*/ 14 w 28"/>
                  <a:gd name="T1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30">
                    <a:moveTo>
                      <a:pt x="14" y="30"/>
                    </a:moveTo>
                    <a:cubicBezTo>
                      <a:pt x="14" y="30"/>
                      <a:pt x="14" y="30"/>
                      <a:pt x="14" y="30"/>
                    </a:cubicBezTo>
                    <a:cubicBezTo>
                      <a:pt x="6" y="30"/>
                      <a:pt x="0" y="23"/>
                      <a:pt x="0" y="16"/>
                    </a:cubicBezTo>
                    <a:cubicBezTo>
                      <a:pt x="0" y="14"/>
                      <a:pt x="0" y="14"/>
                      <a:pt x="0" y="14"/>
                    </a:cubicBezTo>
                    <a:cubicBezTo>
                      <a:pt x="0" y="6"/>
                      <a:pt x="6" y="0"/>
                      <a:pt x="14" y="0"/>
                    </a:cubicBezTo>
                    <a:cubicBezTo>
                      <a:pt x="14" y="0"/>
                      <a:pt x="14" y="0"/>
                      <a:pt x="14" y="0"/>
                    </a:cubicBezTo>
                    <a:cubicBezTo>
                      <a:pt x="21" y="0"/>
                      <a:pt x="28" y="6"/>
                      <a:pt x="28" y="14"/>
                    </a:cubicBezTo>
                    <a:cubicBezTo>
                      <a:pt x="28" y="16"/>
                      <a:pt x="28" y="16"/>
                      <a:pt x="28" y="16"/>
                    </a:cubicBezTo>
                    <a:cubicBezTo>
                      <a:pt x="28" y="23"/>
                      <a:pt x="21" y="30"/>
                      <a:pt x="14" y="30"/>
                    </a:cubicBezTo>
                    <a:close/>
                  </a:path>
                </a:pathLst>
              </a:custGeom>
              <a:solidFill>
                <a:srgbClr val="FFED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0" name="Rounded Rectangle 9"/>
            <p:cNvSpPr/>
            <p:nvPr/>
          </p:nvSpPr>
          <p:spPr>
            <a:xfrm>
              <a:off x="3122443" y="5902307"/>
              <a:ext cx="561037" cy="210097"/>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4005299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135188" y="1989138"/>
            <a:ext cx="3644287" cy="584775"/>
          </a:xfrm>
          <a:prstGeom prst="rect">
            <a:avLst/>
          </a:prstGeom>
          <a:noFill/>
        </p:spPr>
        <p:txBody>
          <a:bodyPr wrap="square" rtlCol="0">
            <a:spAutoFit/>
          </a:bodyPr>
          <a:lstStyle/>
          <a:p>
            <a:r>
              <a:rPr lang="id-ID" sz="3200" dirty="0" smtClean="0">
                <a:solidFill>
                  <a:schemeClr val="accent2"/>
                </a:solidFill>
                <a:latin typeface="+mj-lt"/>
                <a:ea typeface="Open Sans" panose="020B0606030504020204" pitchFamily="34" charset="0"/>
                <a:cs typeface="Open Sans" panose="020B0606030504020204" pitchFamily="34" charset="0"/>
              </a:rPr>
              <a:t>Lisa Mandey</a:t>
            </a:r>
            <a:endParaRPr lang="en-US" sz="3200" dirty="0">
              <a:solidFill>
                <a:schemeClr val="accent2"/>
              </a:solidFill>
              <a:latin typeface="+mj-lt"/>
              <a:ea typeface="Open Sans" panose="020B0606030504020204" pitchFamily="34" charset="0"/>
              <a:cs typeface="Open Sans" panose="020B0606030504020204" pitchFamily="34" charset="0"/>
            </a:endParaRPr>
          </a:p>
        </p:txBody>
      </p:sp>
      <p:sp>
        <p:nvSpPr>
          <p:cNvPr id="9" name="TextBox 8"/>
          <p:cNvSpPr txBox="1"/>
          <p:nvPr/>
        </p:nvSpPr>
        <p:spPr>
          <a:xfrm>
            <a:off x="2146909" y="2466473"/>
            <a:ext cx="3140015" cy="369332"/>
          </a:xfrm>
          <a:prstGeom prst="rect">
            <a:avLst/>
          </a:prstGeom>
          <a:noFill/>
        </p:spPr>
        <p:txBody>
          <a:bodyPr wrap="square" rtlCol="0">
            <a:spAutoFit/>
          </a:bodyPr>
          <a:lstStyle/>
          <a:p>
            <a:r>
              <a:rPr lang="en-US" dirty="0" smtClean="0">
                <a:solidFill>
                  <a:schemeClr val="accent3"/>
                </a:solidFill>
                <a:ea typeface="Open Sans" panose="020B0606030504020204" pitchFamily="34" charset="0"/>
                <a:cs typeface="Open Sans" panose="020B0606030504020204" pitchFamily="34" charset="0"/>
              </a:rPr>
              <a:t>Senior Executive</a:t>
            </a:r>
            <a:endParaRPr lang="en-US" dirty="0">
              <a:solidFill>
                <a:schemeClr val="accent3"/>
              </a:solidFill>
              <a:ea typeface="Open Sans" panose="020B0606030504020204" pitchFamily="34" charset="0"/>
              <a:cs typeface="Open Sans" panose="020B0606030504020204" pitchFamily="34" charset="0"/>
            </a:endParaRPr>
          </a:p>
        </p:txBody>
      </p:sp>
      <p:sp>
        <p:nvSpPr>
          <p:cNvPr id="10" name="TextBox 9"/>
          <p:cNvSpPr txBox="1"/>
          <p:nvPr/>
        </p:nvSpPr>
        <p:spPr>
          <a:xfrm>
            <a:off x="4462248" y="3267118"/>
            <a:ext cx="4078659" cy="2267031"/>
          </a:xfrm>
          <a:prstGeom prst="rect">
            <a:avLst/>
          </a:prstGeom>
          <a:noFill/>
        </p:spPr>
        <p:txBody>
          <a:bodyPr wrap="square" rtlCol="0">
            <a:spAutoFit/>
          </a:bodyPr>
          <a:lstStyle/>
          <a:p>
            <a:pPr>
              <a:lnSpc>
                <a:spcPct val="150000"/>
              </a:lnSpc>
            </a:pPr>
            <a:r>
              <a:rPr lang="id-ID" sz="1600" dirty="0" smtClean="0">
                <a:solidFill>
                  <a:schemeClr val="bg2">
                    <a:lumMod val="50000"/>
                  </a:schemeClr>
                </a:solidFill>
                <a:ea typeface="Open Sans" panose="020B0606030504020204" pitchFamily="34" charset="0"/>
                <a:cs typeface="Open Sans" panose="020B0606030504020204" pitchFamily="34" charset="0"/>
              </a:rPr>
              <a:t>In this guide, we cover what it rakes to build a comprehensive retargeting strategy that drives results at every stage of the marketing funnel</a:t>
            </a:r>
            <a:r>
              <a:rPr lang="en-US" sz="1600" dirty="0" smtClean="0">
                <a:solidFill>
                  <a:schemeClr val="bg2">
                    <a:lumMod val="50000"/>
                  </a:schemeClr>
                </a:solidFill>
                <a:ea typeface="Open Sans" panose="020B0606030504020204" pitchFamily="34" charset="0"/>
                <a:cs typeface="Open Sans" panose="020B0606030504020204" pitchFamily="34" charset="0"/>
              </a:rPr>
              <a:t> </a:t>
            </a:r>
            <a:r>
              <a:rPr lang="id-ID" sz="1600" dirty="0">
                <a:solidFill>
                  <a:schemeClr val="bg2">
                    <a:lumMod val="50000"/>
                  </a:schemeClr>
                </a:solidFill>
                <a:ea typeface="Open Sans" panose="020B0606030504020204" pitchFamily="34" charset="0"/>
                <a:cs typeface="Open Sans" panose="020B0606030504020204" pitchFamily="34" charset="0"/>
              </a:rPr>
              <a:t> retargeting strategy that drives results at every stage of the </a:t>
            </a:r>
            <a:r>
              <a:rPr lang="id-ID" sz="1600" dirty="0" smtClean="0">
                <a:solidFill>
                  <a:schemeClr val="bg2">
                    <a:lumMod val="50000"/>
                  </a:schemeClr>
                </a:solidFill>
                <a:ea typeface="Open Sans" panose="020B0606030504020204" pitchFamily="34" charset="0"/>
                <a:cs typeface="Open Sans" panose="020B0606030504020204" pitchFamily="34" charset="0"/>
              </a:rPr>
              <a:t>marketin</a:t>
            </a:r>
            <a:r>
              <a:rPr lang="en-US" sz="1600" dirty="0" smtClean="0">
                <a:solidFill>
                  <a:schemeClr val="bg2">
                    <a:lumMod val="50000"/>
                  </a:schemeClr>
                </a:solidFill>
                <a:ea typeface="Open Sans" panose="020B0606030504020204" pitchFamily="34" charset="0"/>
                <a:cs typeface="Open Sans" panose="020B0606030504020204" pitchFamily="34" charset="0"/>
              </a:rPr>
              <a:t>g</a:t>
            </a:r>
            <a:r>
              <a:rPr lang="id-ID" sz="1600" dirty="0" smtClean="0">
                <a:solidFill>
                  <a:schemeClr val="bg2">
                    <a:lumMod val="50000"/>
                  </a:schemeClr>
                </a:solidFill>
                <a:ea typeface="Open Sans" panose="020B0606030504020204" pitchFamily="34" charset="0"/>
                <a:cs typeface="Open Sans" panose="020B0606030504020204" pitchFamily="34" charset="0"/>
              </a:rPr>
              <a:t>.</a:t>
            </a:r>
            <a:endParaRPr lang="en-US" sz="1600" dirty="0">
              <a:solidFill>
                <a:schemeClr val="bg2">
                  <a:lumMod val="50000"/>
                </a:schemeClr>
              </a:solidFill>
              <a:ea typeface="Open Sans" panose="020B0606030504020204" pitchFamily="34" charset="0"/>
              <a:cs typeface="Open Sans" panose="020B0606030504020204" pitchFamily="34" charset="0"/>
            </a:endParaRPr>
          </a:p>
        </p:txBody>
      </p:sp>
      <p:cxnSp>
        <p:nvCxnSpPr>
          <p:cNvPr id="17" name="Straight Connector 1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19" name="Title 1"/>
          <p:cNvSpPr txBox="1">
            <a:spLocks/>
          </p:cNvSpPr>
          <p:nvPr/>
        </p:nvSpPr>
        <p:spPr>
          <a:xfrm rot="16200000">
            <a:off x="119527" y="2289256"/>
            <a:ext cx="1945438"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Team</a:t>
            </a:r>
            <a:endParaRPr lang="en-US" b="1" dirty="0">
              <a:solidFill>
                <a:schemeClr val="bg1">
                  <a:lumMod val="85000"/>
                </a:schemeClr>
              </a:solidFill>
            </a:endParaRPr>
          </a:p>
        </p:txBody>
      </p:sp>
      <p:grpSp>
        <p:nvGrpSpPr>
          <p:cNvPr id="14" name="Group 13"/>
          <p:cNvGrpSpPr/>
          <p:nvPr/>
        </p:nvGrpSpPr>
        <p:grpSpPr>
          <a:xfrm rot="16200000">
            <a:off x="9166166" y="2137347"/>
            <a:ext cx="2224941" cy="2363053"/>
            <a:chOff x="4382293" y="4303693"/>
            <a:chExt cx="4773430" cy="1607643"/>
          </a:xfrm>
        </p:grpSpPr>
        <p:sp>
          <p:nvSpPr>
            <p:cNvPr id="15" name="Rectangle 14"/>
            <p:cNvSpPr/>
            <p:nvPr/>
          </p:nvSpPr>
          <p:spPr>
            <a:xfrm rot="5400000">
              <a:off x="5866648" y="2819338"/>
              <a:ext cx="199292" cy="316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5400000">
              <a:off x="6602114" y="2555988"/>
              <a:ext cx="191297" cy="46309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rot="5400000">
              <a:off x="6201842" y="3420379"/>
              <a:ext cx="199292" cy="38383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rot="5400000">
              <a:off x="6669362" y="3424976"/>
              <a:ext cx="199293" cy="47734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Rounded Rectangle 20"/>
          <p:cNvSpPr/>
          <p:nvPr/>
        </p:nvSpPr>
        <p:spPr>
          <a:xfrm>
            <a:off x="2135188" y="3429000"/>
            <a:ext cx="1817750" cy="1759788"/>
          </a:xfrm>
          <a:prstGeom prst="roundRect">
            <a:avLst>
              <a:gd name="adj" fmla="val 800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EF4ACB41-94E5-4629-9639-BBC7D22E3BC4}" type="slidenum">
              <a:rPr lang="en-US" smtClean="0"/>
              <a:pPr/>
              <a:t>20</a:t>
            </a:fld>
            <a:endParaRPr lang="en-US" dirty="0"/>
          </a:p>
        </p:txBody>
      </p:sp>
      <p:grpSp>
        <p:nvGrpSpPr>
          <p:cNvPr id="2" name="Group 1"/>
          <p:cNvGrpSpPr/>
          <p:nvPr/>
        </p:nvGrpSpPr>
        <p:grpSpPr>
          <a:xfrm rot="16200000">
            <a:off x="8354750" y="2273527"/>
            <a:ext cx="3946407" cy="2569190"/>
            <a:chOff x="4550140" y="4295822"/>
            <a:chExt cx="3946407" cy="2569190"/>
          </a:xfrm>
        </p:grpSpPr>
        <p:sp>
          <p:nvSpPr>
            <p:cNvPr id="22" name="Rectangle 21"/>
            <p:cNvSpPr/>
            <p:nvPr/>
          </p:nvSpPr>
          <p:spPr>
            <a:xfrm>
              <a:off x="4550140" y="4295822"/>
              <a:ext cx="817853"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Strategy</a:t>
              </a:r>
              <a:endParaRPr lang="en-US" sz="1200" dirty="0"/>
            </a:p>
          </p:txBody>
        </p:sp>
        <p:sp>
          <p:nvSpPr>
            <p:cNvPr id="23" name="Rectangle 22"/>
            <p:cNvSpPr/>
            <p:nvPr/>
          </p:nvSpPr>
          <p:spPr>
            <a:xfrm>
              <a:off x="4550140" y="5072585"/>
              <a:ext cx="805029"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Creative</a:t>
              </a:r>
              <a:endParaRPr lang="en-US" sz="1200" dirty="0"/>
            </a:p>
          </p:txBody>
        </p:sp>
        <p:sp>
          <p:nvSpPr>
            <p:cNvPr id="24" name="Rectangle 23"/>
            <p:cNvSpPr/>
            <p:nvPr/>
          </p:nvSpPr>
          <p:spPr>
            <a:xfrm>
              <a:off x="4574184" y="5733701"/>
              <a:ext cx="1075936"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Leadership </a:t>
              </a:r>
              <a:endParaRPr lang="en-US" sz="1200" dirty="0"/>
            </a:p>
          </p:txBody>
        </p:sp>
        <p:sp>
          <p:nvSpPr>
            <p:cNvPr id="25" name="Rectangle 24"/>
            <p:cNvSpPr/>
            <p:nvPr/>
          </p:nvSpPr>
          <p:spPr>
            <a:xfrm>
              <a:off x="4574184" y="6403346"/>
              <a:ext cx="869149"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Analytics</a:t>
              </a:r>
              <a:endParaRPr lang="en-US" sz="1200" dirty="0"/>
            </a:p>
          </p:txBody>
        </p:sp>
        <p:sp>
          <p:nvSpPr>
            <p:cNvPr id="26" name="Rectangle 25"/>
            <p:cNvSpPr/>
            <p:nvPr/>
          </p:nvSpPr>
          <p:spPr>
            <a:xfrm>
              <a:off x="7149841" y="4338958"/>
              <a:ext cx="518091" cy="276999"/>
            </a:xfrm>
            <a:prstGeom prst="rect">
              <a:avLst/>
            </a:prstGeom>
          </p:spPr>
          <p:txBody>
            <a:bodyPr wrap="none">
              <a:spAutoFit/>
            </a:bodyPr>
            <a:lstStyle/>
            <a:p>
              <a:r>
                <a:rPr lang="id-ID" sz="1200" b="1" dirty="0" smtClean="0">
                  <a:solidFill>
                    <a:schemeClr val="accent3"/>
                  </a:solidFill>
                  <a:ea typeface="Open Sans" panose="020B0606030504020204" pitchFamily="34" charset="0"/>
                  <a:cs typeface="Open Sans" panose="020B0606030504020204" pitchFamily="34" charset="0"/>
                </a:rPr>
                <a:t>79%</a:t>
              </a:r>
              <a:endParaRPr lang="en-US" sz="1200" b="1" dirty="0">
                <a:solidFill>
                  <a:schemeClr val="accent3"/>
                </a:solidFill>
              </a:endParaRPr>
            </a:p>
          </p:txBody>
        </p:sp>
        <p:sp>
          <p:nvSpPr>
            <p:cNvPr id="27" name="Rectangle 26"/>
            <p:cNvSpPr/>
            <p:nvPr/>
          </p:nvSpPr>
          <p:spPr>
            <a:xfrm>
              <a:off x="7844552" y="5043530"/>
              <a:ext cx="518091" cy="276999"/>
            </a:xfrm>
            <a:prstGeom prst="rect">
              <a:avLst/>
            </a:prstGeom>
          </p:spPr>
          <p:txBody>
            <a:bodyPr wrap="none">
              <a:spAutoFit/>
            </a:bodyPr>
            <a:lstStyle/>
            <a:p>
              <a:r>
                <a:rPr lang="id-ID" sz="1200" b="1" dirty="0">
                  <a:solidFill>
                    <a:schemeClr val="accent3"/>
                  </a:solidFill>
                  <a:ea typeface="Open Sans" panose="020B0606030504020204" pitchFamily="34" charset="0"/>
                  <a:cs typeface="Open Sans" panose="020B0606030504020204" pitchFamily="34" charset="0"/>
                </a:rPr>
                <a:t>79</a:t>
              </a:r>
              <a:r>
                <a:rPr lang="id-ID" sz="1200" b="1" dirty="0" smtClean="0">
                  <a:solidFill>
                    <a:schemeClr val="accent3"/>
                  </a:solidFill>
                  <a:ea typeface="Open Sans" panose="020B0606030504020204" pitchFamily="34" charset="0"/>
                  <a:cs typeface="Open Sans" panose="020B0606030504020204" pitchFamily="34" charset="0"/>
                </a:rPr>
                <a:t>%</a:t>
              </a:r>
              <a:endParaRPr lang="en-US" sz="1200" b="1" dirty="0">
                <a:solidFill>
                  <a:schemeClr val="accent3"/>
                </a:solidFill>
              </a:endParaRPr>
            </a:p>
          </p:txBody>
        </p:sp>
        <p:sp>
          <p:nvSpPr>
            <p:cNvPr id="28" name="Rectangle 27"/>
            <p:cNvSpPr/>
            <p:nvPr/>
          </p:nvSpPr>
          <p:spPr>
            <a:xfrm>
              <a:off x="7439232" y="5703090"/>
              <a:ext cx="518091" cy="276999"/>
            </a:xfrm>
            <a:prstGeom prst="rect">
              <a:avLst/>
            </a:prstGeom>
          </p:spPr>
          <p:txBody>
            <a:bodyPr wrap="none">
              <a:spAutoFit/>
            </a:bodyPr>
            <a:lstStyle/>
            <a:p>
              <a:r>
                <a:rPr lang="id-ID" sz="1200" b="1" dirty="0">
                  <a:solidFill>
                    <a:schemeClr val="accent3"/>
                  </a:solidFill>
                  <a:ea typeface="Open Sans" panose="020B0606030504020204" pitchFamily="34" charset="0"/>
                  <a:cs typeface="Open Sans" panose="020B0606030504020204" pitchFamily="34" charset="0"/>
                </a:rPr>
                <a:t>79</a:t>
              </a:r>
              <a:r>
                <a:rPr lang="id-ID" sz="1200" b="1" dirty="0" smtClean="0">
                  <a:solidFill>
                    <a:schemeClr val="accent3"/>
                  </a:solidFill>
                  <a:ea typeface="Open Sans" panose="020B0606030504020204" pitchFamily="34" charset="0"/>
                  <a:cs typeface="Open Sans" panose="020B0606030504020204" pitchFamily="34" charset="0"/>
                </a:rPr>
                <a:t>%</a:t>
              </a:r>
              <a:endParaRPr lang="en-US" sz="1200" b="1" dirty="0">
                <a:solidFill>
                  <a:schemeClr val="accent3"/>
                </a:solidFill>
              </a:endParaRPr>
            </a:p>
          </p:txBody>
        </p:sp>
        <p:sp>
          <p:nvSpPr>
            <p:cNvPr id="29" name="Rectangle 28"/>
            <p:cNvSpPr/>
            <p:nvPr/>
          </p:nvSpPr>
          <p:spPr>
            <a:xfrm>
              <a:off x="7978456" y="6403347"/>
              <a:ext cx="518091" cy="461665"/>
            </a:xfrm>
            <a:prstGeom prst="rect">
              <a:avLst/>
            </a:prstGeom>
          </p:spPr>
          <p:txBody>
            <a:bodyPr wrap="none">
              <a:spAutoFit/>
            </a:bodyPr>
            <a:lstStyle/>
            <a:p>
              <a:r>
                <a:rPr lang="id-ID" sz="1200" b="1" dirty="0">
                  <a:solidFill>
                    <a:schemeClr val="accent3"/>
                  </a:solidFill>
                  <a:ea typeface="Open Sans" panose="020B0606030504020204" pitchFamily="34" charset="0"/>
                  <a:cs typeface="Open Sans" panose="020B0606030504020204" pitchFamily="34" charset="0"/>
                </a:rPr>
                <a:t>79%</a:t>
              </a:r>
              <a:endParaRPr lang="en-US" sz="1200" b="1" dirty="0">
                <a:solidFill>
                  <a:schemeClr val="accent3"/>
                </a:solidFill>
              </a:endParaRPr>
            </a:p>
            <a:p>
              <a:endParaRPr lang="en-US" sz="1200" b="1" dirty="0">
                <a:solidFill>
                  <a:schemeClr val="accent3"/>
                </a:solidFill>
              </a:endParaRPr>
            </a:p>
          </p:txBody>
        </p:sp>
      </p:grpSp>
    </p:spTree>
    <p:extLst>
      <p:ext uri="{BB962C8B-B14F-4D97-AF65-F5344CB8AC3E}">
        <p14:creationId xmlns:p14="http://schemas.microsoft.com/office/powerpoint/2010/main" val="30339123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965097" y="3717758"/>
            <a:ext cx="4007704" cy="2261455"/>
          </a:xfrm>
        </p:spPr>
        <p:txBody>
          <a:bodyPr>
            <a:noAutofit/>
          </a:bodyPr>
          <a:lstStyle/>
          <a:p>
            <a:pPr marL="0" lvl="0" indent="0">
              <a:lnSpc>
                <a:spcPct val="150000"/>
              </a:lnSpc>
              <a:spcBef>
                <a:spcPts val="0"/>
              </a:spcBef>
              <a:buNone/>
            </a:pPr>
            <a:r>
              <a:rPr lang="en-US" sz="2000" b="1" dirty="0" smtClean="0">
                <a:solidFill>
                  <a:schemeClr val="accent2"/>
                </a:solidFill>
                <a:latin typeface="+mj-lt"/>
                <a:ea typeface="Open Sans" panose="020B0606030504020204" pitchFamily="34" charset="0"/>
                <a:cs typeface="Open Sans" panose="020B0606030504020204" pitchFamily="34" charset="0"/>
              </a:rPr>
              <a:t>Lucy </a:t>
            </a:r>
            <a:r>
              <a:rPr lang="en-US" sz="2000" b="1" dirty="0" err="1" smtClean="0">
                <a:solidFill>
                  <a:schemeClr val="accent2"/>
                </a:solidFill>
                <a:latin typeface="+mj-lt"/>
                <a:ea typeface="Open Sans" panose="020B0606030504020204" pitchFamily="34" charset="0"/>
                <a:cs typeface="Open Sans" panose="020B0606030504020204" pitchFamily="34" charset="0"/>
              </a:rPr>
              <a:t>Katalyan</a:t>
            </a:r>
            <a:r>
              <a:rPr lang="en-US" sz="2000" b="1" dirty="0" smtClean="0">
                <a:solidFill>
                  <a:schemeClr val="accent2"/>
                </a:solidFill>
                <a:latin typeface="+mj-lt"/>
                <a:ea typeface="Open Sans" panose="020B0606030504020204" pitchFamily="34" charset="0"/>
                <a:cs typeface="Open Sans" panose="020B0606030504020204" pitchFamily="34" charset="0"/>
              </a:rPr>
              <a:t> </a:t>
            </a:r>
          </a:p>
          <a:p>
            <a:pPr marL="0" indent="0">
              <a:lnSpc>
                <a:spcPct val="150000"/>
              </a:lnSpc>
              <a:spcBef>
                <a:spcPts val="0"/>
              </a:spcBef>
              <a:buNone/>
            </a:pPr>
            <a:r>
              <a:rPr lang="en-US" sz="1600" dirty="0">
                <a:solidFill>
                  <a:schemeClr val="accent3"/>
                </a:solidFill>
                <a:ea typeface="Open Sans" panose="020B0606030504020204" pitchFamily="34" charset="0"/>
                <a:cs typeface="Open Sans" panose="020B0606030504020204" pitchFamily="34" charset="0"/>
              </a:rPr>
              <a:t>Account Manager </a:t>
            </a:r>
            <a:endParaRPr lang="en-US" sz="1600" dirty="0" smtClean="0">
              <a:solidFill>
                <a:schemeClr val="accent2"/>
              </a:solidFill>
              <a:latin typeface="+mj-lt"/>
              <a:ea typeface="Open Sans" panose="020B0606030504020204" pitchFamily="34" charset="0"/>
              <a:cs typeface="Open Sans" panose="020B0606030504020204" pitchFamily="34" charset="0"/>
            </a:endParaRPr>
          </a:p>
          <a:p>
            <a:pPr marL="0" lvl="0" indent="0">
              <a:lnSpc>
                <a:spcPct val="150000"/>
              </a:lnSpc>
              <a:spcBef>
                <a:spcPts val="0"/>
              </a:spcBef>
              <a:buNone/>
            </a:pPr>
            <a:r>
              <a:rPr lang="en" sz="1600" dirty="0" smtClean="0">
                <a:solidFill>
                  <a:schemeClr val="tx1">
                    <a:lumMod val="50000"/>
                    <a:lumOff val="50000"/>
                  </a:schemeClr>
                </a:solidFill>
                <a:ea typeface="Open Sans" panose="020B0606030504020204" pitchFamily="34" charset="0"/>
                <a:cs typeface="Open Sans" panose="020B0606030504020204" pitchFamily="34" charset="0"/>
              </a:rPr>
              <a:t>She was worked </a:t>
            </a:r>
            <a:r>
              <a:rPr lang="en" sz="1600" dirty="0">
                <a:solidFill>
                  <a:schemeClr val="tx1">
                    <a:lumMod val="50000"/>
                    <a:lumOff val="50000"/>
                  </a:schemeClr>
                </a:solidFill>
                <a:ea typeface="Open Sans" panose="020B0606030504020204" pitchFamily="34" charset="0"/>
                <a:cs typeface="Open Sans" panose="020B0606030504020204" pitchFamily="34" charset="0"/>
              </a:rPr>
              <a:t>with publications including </a:t>
            </a:r>
            <a:r>
              <a:rPr lang="en-US" sz="1600" dirty="0" smtClean="0">
                <a:solidFill>
                  <a:schemeClr val="tx1">
                    <a:lumMod val="50000"/>
                    <a:lumOff val="50000"/>
                  </a:schemeClr>
                </a:solidFill>
                <a:ea typeface="Open Sans" panose="020B0606030504020204" pitchFamily="34" charset="0"/>
                <a:cs typeface="Open Sans" panose="020B0606030504020204" pitchFamily="34" charset="0"/>
              </a:rPr>
              <a:t>xyz</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.com and </a:t>
            </a:r>
            <a:r>
              <a:rPr lang="en" sz="1600" dirty="0">
                <a:solidFill>
                  <a:schemeClr val="tx1">
                    <a:lumMod val="50000"/>
                    <a:lumOff val="50000"/>
                  </a:schemeClr>
                </a:solidFill>
                <a:ea typeface="Open Sans" panose="020B0606030504020204" pitchFamily="34" charset="0"/>
                <a:cs typeface="Open Sans" panose="020B0606030504020204" pitchFamily="34" charset="0"/>
              </a:rPr>
              <a:t>served as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content </a:t>
            </a:r>
            <a:r>
              <a:rPr lang="en" sz="1600" dirty="0">
                <a:solidFill>
                  <a:schemeClr val="tx1">
                    <a:lumMod val="50000"/>
                    <a:lumOff val="50000"/>
                  </a:schemeClr>
                </a:solidFill>
                <a:ea typeface="Open Sans" panose="020B0606030504020204" pitchFamily="34" charset="0"/>
                <a:cs typeface="Open Sans" panose="020B0606030504020204" pitchFamily="34" charset="0"/>
              </a:rPr>
              <a:t>strategist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for </a:t>
            </a:r>
            <a:r>
              <a:rPr lang="en" sz="1600" dirty="0">
                <a:solidFill>
                  <a:schemeClr val="tx1">
                    <a:lumMod val="50000"/>
                    <a:lumOff val="50000"/>
                  </a:schemeClr>
                </a:solidFill>
                <a:ea typeface="Open Sans" panose="020B0606030504020204" pitchFamily="34" charset="0"/>
                <a:cs typeface="Open Sans" panose="020B0606030504020204" pitchFamily="34" charset="0"/>
              </a:rPr>
              <a:t>the crowdfunding platform </a:t>
            </a:r>
            <a:r>
              <a:rPr lang="en-US" sz="1600" dirty="0" smtClean="0">
                <a:solidFill>
                  <a:schemeClr val="tx1">
                    <a:lumMod val="50000"/>
                    <a:lumOff val="50000"/>
                  </a:schemeClr>
                </a:solidFill>
                <a:ea typeface="Open Sans" panose="020B0606030504020204" pitchFamily="34" charset="0"/>
                <a:cs typeface="Open Sans" panose="020B0606030504020204" pitchFamily="34" charset="0"/>
              </a:rPr>
              <a:t>zom.com</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a:t>
            </a:r>
            <a:endParaRPr lang="en" sz="1600" dirty="0">
              <a:solidFill>
                <a:schemeClr val="tx1">
                  <a:lumMod val="50000"/>
                  <a:lumOff val="50000"/>
                </a:schemeClr>
              </a:solidFill>
              <a:ea typeface="Open Sans" panose="020B0606030504020204" pitchFamily="34" charset="0"/>
              <a:cs typeface="Open Sans" panose="020B0606030504020204" pitchFamily="34" charset="0"/>
            </a:endParaRPr>
          </a:p>
        </p:txBody>
      </p:sp>
      <p:sp>
        <p:nvSpPr>
          <p:cNvPr id="8" name="Title 1"/>
          <p:cNvSpPr txBox="1">
            <a:spLocks/>
          </p:cNvSpPr>
          <p:nvPr/>
        </p:nvSpPr>
        <p:spPr>
          <a:xfrm rot="16200000">
            <a:off x="-488068" y="1681663"/>
            <a:ext cx="3160627"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Team</a:t>
            </a:r>
            <a:endParaRPr lang="en-US" b="1" dirty="0">
              <a:solidFill>
                <a:schemeClr val="bg1">
                  <a:lumMod val="85000"/>
                </a:schemeClr>
              </a:solidFill>
            </a:endParaRPr>
          </a:p>
        </p:txBody>
      </p:sp>
      <p:cxnSp>
        <p:nvCxnSpPr>
          <p:cNvPr id="10" name="Straight Connector 9"/>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5" name="Content Placeholder 2"/>
          <p:cNvSpPr txBox="1">
            <a:spLocks/>
          </p:cNvSpPr>
          <p:nvPr/>
        </p:nvSpPr>
        <p:spPr>
          <a:xfrm>
            <a:off x="2135187" y="3706568"/>
            <a:ext cx="4171827" cy="2058255"/>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525556"/>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rgbClr val="525556"/>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rgbClr val="525556"/>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rgbClr val="525556"/>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rgbClr val="52555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buFont typeface="Arial" panose="020B0604020202020204" pitchFamily="34" charset="0"/>
              <a:buNone/>
            </a:pPr>
            <a:r>
              <a:rPr lang="en-US" sz="2000" b="1" dirty="0" smtClean="0">
                <a:solidFill>
                  <a:schemeClr val="accent2"/>
                </a:solidFill>
                <a:latin typeface="+mj-lt"/>
                <a:ea typeface="Open Sans" panose="020B0606030504020204" pitchFamily="34" charset="0"/>
                <a:cs typeface="Open Sans" panose="020B0606030504020204" pitchFamily="34" charset="0"/>
              </a:rPr>
              <a:t>Lucy </a:t>
            </a:r>
            <a:r>
              <a:rPr lang="en-US" sz="2000" b="1" dirty="0" err="1" smtClean="0">
                <a:solidFill>
                  <a:schemeClr val="accent2"/>
                </a:solidFill>
                <a:latin typeface="+mj-lt"/>
                <a:ea typeface="Open Sans" panose="020B0606030504020204" pitchFamily="34" charset="0"/>
                <a:cs typeface="Open Sans" panose="020B0606030504020204" pitchFamily="34" charset="0"/>
              </a:rPr>
              <a:t>Katalyan</a:t>
            </a:r>
            <a:endParaRPr lang="en-US" sz="2000" b="1" dirty="0" smtClean="0">
              <a:solidFill>
                <a:schemeClr val="accent2"/>
              </a:solidFill>
              <a:latin typeface="+mj-lt"/>
              <a:ea typeface="Open Sans" panose="020B0606030504020204" pitchFamily="34" charset="0"/>
              <a:cs typeface="Open Sans" panose="020B0606030504020204" pitchFamily="34" charset="0"/>
            </a:endParaRPr>
          </a:p>
          <a:p>
            <a:pPr marL="0" indent="0">
              <a:lnSpc>
                <a:spcPct val="150000"/>
              </a:lnSpc>
              <a:spcBef>
                <a:spcPts val="0"/>
              </a:spcBef>
              <a:buFont typeface="Arial" panose="020B0604020202020204" pitchFamily="34" charset="0"/>
              <a:buNone/>
            </a:pPr>
            <a:r>
              <a:rPr lang="en-US" sz="1600" dirty="0" smtClean="0">
                <a:solidFill>
                  <a:schemeClr val="accent3"/>
                </a:solidFill>
                <a:ea typeface="Open Sans" panose="020B0606030504020204" pitchFamily="34" charset="0"/>
                <a:cs typeface="Open Sans" panose="020B0606030504020204" pitchFamily="34" charset="0"/>
              </a:rPr>
              <a:t>Media Manager </a:t>
            </a:r>
          </a:p>
          <a:p>
            <a:pPr marL="0" indent="0">
              <a:lnSpc>
                <a:spcPct val="150000"/>
              </a:lnSpc>
              <a:spcBef>
                <a:spcPts val="0"/>
              </a:spcBef>
              <a:buFont typeface="Arial" panose="020B0604020202020204" pitchFamily="34" charset="0"/>
              <a:buNone/>
            </a:pPr>
            <a:r>
              <a:rPr lang="en" sz="1600" dirty="0" smtClean="0">
                <a:solidFill>
                  <a:schemeClr val="tx1">
                    <a:lumMod val="50000"/>
                    <a:lumOff val="50000"/>
                  </a:schemeClr>
                </a:solidFill>
                <a:ea typeface="Open Sans" panose="020B0606030504020204" pitchFamily="34" charset="0"/>
                <a:cs typeface="Open Sans" panose="020B0606030504020204" pitchFamily="34" charset="0"/>
              </a:rPr>
              <a:t>She was worked with publications including </a:t>
            </a:r>
            <a:r>
              <a:rPr lang="en-US" sz="1600" dirty="0" smtClean="0">
                <a:solidFill>
                  <a:schemeClr val="tx1">
                    <a:lumMod val="50000"/>
                    <a:lumOff val="50000"/>
                  </a:schemeClr>
                </a:solidFill>
                <a:ea typeface="Open Sans" panose="020B0606030504020204" pitchFamily="34" charset="0"/>
                <a:cs typeface="Open Sans" panose="020B0606030504020204" pitchFamily="34" charset="0"/>
              </a:rPr>
              <a:t>xyz</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.com and served as content strategist for the crowdfunding platform </a:t>
            </a:r>
            <a:r>
              <a:rPr lang="en-US" sz="1600" dirty="0" smtClean="0">
                <a:solidFill>
                  <a:schemeClr val="tx1">
                    <a:lumMod val="50000"/>
                    <a:lumOff val="50000"/>
                  </a:schemeClr>
                </a:solidFill>
                <a:ea typeface="Open Sans" panose="020B0606030504020204" pitchFamily="34" charset="0"/>
                <a:cs typeface="Open Sans" panose="020B0606030504020204" pitchFamily="34" charset="0"/>
              </a:rPr>
              <a:t>zom.com</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a:t>
            </a:r>
            <a:endParaRPr lang="en" sz="1600" dirty="0">
              <a:solidFill>
                <a:schemeClr val="tx1">
                  <a:lumMod val="50000"/>
                  <a:lumOff val="50000"/>
                </a:schemeClr>
              </a:solidFill>
              <a:ea typeface="Open Sans" panose="020B0606030504020204" pitchFamily="34" charset="0"/>
              <a:cs typeface="Open Sans" panose="020B0606030504020204" pitchFamily="34" charset="0"/>
            </a:endParaRPr>
          </a:p>
        </p:txBody>
      </p:sp>
      <p:sp>
        <p:nvSpPr>
          <p:cNvPr id="6" name="Rounded Rectangle 5"/>
          <p:cNvSpPr/>
          <p:nvPr/>
        </p:nvSpPr>
        <p:spPr>
          <a:xfrm>
            <a:off x="2195570" y="1716022"/>
            <a:ext cx="1817750" cy="1759788"/>
          </a:xfrm>
          <a:prstGeom prst="roundRect">
            <a:avLst>
              <a:gd name="adj" fmla="val 800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6965096" y="1716022"/>
            <a:ext cx="1817750" cy="1759788"/>
          </a:xfrm>
          <a:prstGeom prst="roundRect">
            <a:avLst>
              <a:gd name="adj" fmla="val 800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EF4ACB41-94E5-4629-9639-BBC7D22E3BC4}" type="slidenum">
              <a:rPr lang="en-US" smtClean="0"/>
              <a:pPr/>
              <a:t>21</a:t>
            </a:fld>
            <a:endParaRPr lang="en-US" dirty="0"/>
          </a:p>
        </p:txBody>
      </p:sp>
    </p:spTree>
    <p:extLst>
      <p:ext uri="{BB962C8B-B14F-4D97-AF65-F5344CB8AC3E}">
        <p14:creationId xmlns:p14="http://schemas.microsoft.com/office/powerpoint/2010/main" val="34458101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000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75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75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decel="50000"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75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750" fill="hold"/>
                                        <p:tgtEl>
                                          <p:spTgt spid="3">
                                            <p:txEl>
                                              <p:pRg st="1" end="1"/>
                                            </p:txEl>
                                          </p:spTgt>
                                        </p:tgtEl>
                                        <p:attrNameLst>
                                          <p:attrName>ppt_y</p:attrName>
                                        </p:attrNameLst>
                                      </p:cBhvr>
                                      <p:tavLst>
                                        <p:tav tm="0">
                                          <p:val>
                                            <p:strVal val="#ppt_y"/>
                                          </p:val>
                                        </p:tav>
                                        <p:tav tm="100000">
                                          <p:val>
                                            <p:strVal val="#ppt_y"/>
                                          </p:val>
                                        </p:tav>
                                      </p:tavLst>
                                    </p:anim>
                                  </p:childTnLst>
                                </p:cTn>
                              </p:par>
                              <p:par>
                                <p:cTn id="15" presetID="2" presetClass="entr" presetSubtype="2" decel="50000"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75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8" dur="750" fill="hold"/>
                                        <p:tgtEl>
                                          <p:spTgt spid="3">
                                            <p:txEl>
                                              <p:pRg st="2" end="2"/>
                                            </p:txEl>
                                          </p:spTgt>
                                        </p:tgtEl>
                                        <p:attrNameLst>
                                          <p:attrName>ppt_y</p:attrName>
                                        </p:attrNameLst>
                                      </p:cBhvr>
                                      <p:tavLst>
                                        <p:tav tm="0">
                                          <p:val>
                                            <p:strVal val="#ppt_y"/>
                                          </p:val>
                                        </p:tav>
                                        <p:tav tm="100000">
                                          <p:val>
                                            <p:strVal val="#ppt_y"/>
                                          </p:val>
                                        </p:tav>
                                      </p:tavLst>
                                    </p:anim>
                                  </p:childTnLst>
                                </p:cTn>
                              </p:par>
                              <p:par>
                                <p:cTn id="19" presetID="2" presetClass="entr" presetSubtype="2" decel="50000" fill="hold" grpId="0"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additive="base">
                                        <p:cTn id="21" dur="75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22" dur="750" fill="hold"/>
                                        <p:tgtEl>
                                          <p:spTgt spid="5">
                                            <p:txEl>
                                              <p:pRg st="0" end="0"/>
                                            </p:txEl>
                                          </p:spTgt>
                                        </p:tgtEl>
                                        <p:attrNameLst>
                                          <p:attrName>ppt_y</p:attrName>
                                        </p:attrNameLst>
                                      </p:cBhvr>
                                      <p:tavLst>
                                        <p:tav tm="0">
                                          <p:val>
                                            <p:strVal val="#ppt_y"/>
                                          </p:val>
                                        </p:tav>
                                        <p:tav tm="100000">
                                          <p:val>
                                            <p:strVal val="#ppt_y"/>
                                          </p:val>
                                        </p:tav>
                                      </p:tavLst>
                                    </p:anim>
                                  </p:childTnLst>
                                </p:cTn>
                              </p:par>
                              <p:par>
                                <p:cTn id="23" presetID="2" presetClass="entr" presetSubtype="2" decel="50000" fill="hold" grpId="0" nodeType="with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anim calcmode="lin" valueType="num">
                                      <p:cBhvr additive="base">
                                        <p:cTn id="25" dur="750" fill="hold"/>
                                        <p:tgtEl>
                                          <p:spTgt spid="5">
                                            <p:txEl>
                                              <p:pRg st="1" end="1"/>
                                            </p:txEl>
                                          </p:spTgt>
                                        </p:tgtEl>
                                        <p:attrNameLst>
                                          <p:attrName>ppt_x</p:attrName>
                                        </p:attrNameLst>
                                      </p:cBhvr>
                                      <p:tavLst>
                                        <p:tav tm="0">
                                          <p:val>
                                            <p:strVal val="1+#ppt_w/2"/>
                                          </p:val>
                                        </p:tav>
                                        <p:tav tm="100000">
                                          <p:val>
                                            <p:strVal val="#ppt_x"/>
                                          </p:val>
                                        </p:tav>
                                      </p:tavLst>
                                    </p:anim>
                                    <p:anim calcmode="lin" valueType="num">
                                      <p:cBhvr additive="base">
                                        <p:cTn id="26" dur="750" fill="hold"/>
                                        <p:tgtEl>
                                          <p:spTgt spid="5">
                                            <p:txEl>
                                              <p:pRg st="1" end="1"/>
                                            </p:txEl>
                                          </p:spTgt>
                                        </p:tgtEl>
                                        <p:attrNameLst>
                                          <p:attrName>ppt_y</p:attrName>
                                        </p:attrNameLst>
                                      </p:cBhvr>
                                      <p:tavLst>
                                        <p:tav tm="0">
                                          <p:val>
                                            <p:strVal val="#ppt_y"/>
                                          </p:val>
                                        </p:tav>
                                        <p:tav tm="100000">
                                          <p:val>
                                            <p:strVal val="#ppt_y"/>
                                          </p:val>
                                        </p:tav>
                                      </p:tavLst>
                                    </p:anim>
                                  </p:childTnLst>
                                </p:cTn>
                              </p:par>
                              <p:par>
                                <p:cTn id="27" presetID="2" presetClass="entr" presetSubtype="2" decel="50000" fill="hold" grpId="0" nodeType="withEffect">
                                  <p:stCondLst>
                                    <p:cond delay="0"/>
                                  </p:stCondLst>
                                  <p:childTnLst>
                                    <p:set>
                                      <p:cBhvr>
                                        <p:cTn id="28" dur="1" fill="hold">
                                          <p:stCondLst>
                                            <p:cond delay="0"/>
                                          </p:stCondLst>
                                        </p:cTn>
                                        <p:tgtEl>
                                          <p:spTgt spid="5">
                                            <p:txEl>
                                              <p:pRg st="2" end="2"/>
                                            </p:txEl>
                                          </p:spTgt>
                                        </p:tgtEl>
                                        <p:attrNameLst>
                                          <p:attrName>style.visibility</p:attrName>
                                        </p:attrNameLst>
                                      </p:cBhvr>
                                      <p:to>
                                        <p:strVal val="visible"/>
                                      </p:to>
                                    </p:set>
                                    <p:anim calcmode="lin" valueType="num">
                                      <p:cBhvr additive="base">
                                        <p:cTn id="29" dur="750" fill="hold"/>
                                        <p:tgtEl>
                                          <p:spTgt spid="5">
                                            <p:txEl>
                                              <p:pRg st="2" end="2"/>
                                            </p:txEl>
                                          </p:spTgt>
                                        </p:tgtEl>
                                        <p:attrNameLst>
                                          <p:attrName>ppt_x</p:attrName>
                                        </p:attrNameLst>
                                      </p:cBhvr>
                                      <p:tavLst>
                                        <p:tav tm="0">
                                          <p:val>
                                            <p:strVal val="1+#ppt_w/2"/>
                                          </p:val>
                                        </p:tav>
                                        <p:tav tm="100000">
                                          <p:val>
                                            <p:strVal val="#ppt_x"/>
                                          </p:val>
                                        </p:tav>
                                      </p:tavLst>
                                    </p:anim>
                                    <p:anim calcmode="lin" valueType="num">
                                      <p:cBhvr additive="base">
                                        <p:cTn id="30" dur="750" fill="hold"/>
                                        <p:tgtEl>
                                          <p:spTgt spid="5">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rot="16200000">
            <a:off x="-466329" y="1656957"/>
            <a:ext cx="3117149" cy="6635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ea typeface="Open Sans" panose="020B0606030504020204" pitchFamily="34" charset="0"/>
                <a:cs typeface="Open Sans" panose="020B0606030504020204" pitchFamily="34" charset="0"/>
              </a:rPr>
              <a:t>Solutions</a:t>
            </a:r>
            <a:endParaRPr lang="en-US" b="1" dirty="0">
              <a:solidFill>
                <a:schemeClr val="bg1">
                  <a:lumMod val="85000"/>
                </a:schemeClr>
              </a:solidFill>
              <a:latin typeface="+mj-lt"/>
              <a:ea typeface="Open Sans" panose="020B0606030504020204" pitchFamily="34" charset="0"/>
              <a:cs typeface="Open Sans" panose="020B0606030504020204" pitchFamily="34" charset="0"/>
            </a:endParaRPr>
          </a:p>
        </p:txBody>
      </p:sp>
      <p:cxnSp>
        <p:nvCxnSpPr>
          <p:cNvPr id="8" name="Straight Connector 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grpSp>
        <p:nvGrpSpPr>
          <p:cNvPr id="10" name="Group 9"/>
          <p:cNvGrpSpPr/>
          <p:nvPr/>
        </p:nvGrpSpPr>
        <p:grpSpPr>
          <a:xfrm>
            <a:off x="2135187" y="908050"/>
            <a:ext cx="9361488" cy="5041900"/>
            <a:chOff x="2135187" y="908050"/>
            <a:chExt cx="6203706" cy="5041900"/>
          </a:xfrm>
        </p:grpSpPr>
        <p:sp>
          <p:nvSpPr>
            <p:cNvPr id="7" name="Rectangle 6"/>
            <p:cNvSpPr/>
            <p:nvPr/>
          </p:nvSpPr>
          <p:spPr>
            <a:xfrm>
              <a:off x="2135187" y="908050"/>
              <a:ext cx="2979676" cy="5041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5359217" y="908050"/>
              <a:ext cx="2979676" cy="5041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p:cNvSpPr/>
          <p:nvPr/>
        </p:nvSpPr>
        <p:spPr>
          <a:xfrm>
            <a:off x="2570647" y="1271264"/>
            <a:ext cx="2083416" cy="830997"/>
          </a:xfrm>
          <a:prstGeom prst="rect">
            <a:avLst/>
          </a:prstGeom>
        </p:spPr>
        <p:txBody>
          <a:bodyPr wrap="square">
            <a:spAutoFit/>
          </a:bodyPr>
          <a:lstStyle/>
          <a:p>
            <a:r>
              <a:rPr lang="en-US" sz="2400" dirty="0" smtClean="0">
                <a:solidFill>
                  <a:schemeClr val="accent2"/>
                </a:solidFill>
                <a:latin typeface="+mj-lt"/>
              </a:rPr>
              <a:t>Strategy &amp; </a:t>
            </a:r>
            <a:r>
              <a:rPr lang="en-US" sz="2400" dirty="0">
                <a:solidFill>
                  <a:schemeClr val="accent2"/>
                </a:solidFill>
                <a:latin typeface="+mj-lt"/>
              </a:rPr>
              <a:t>Research</a:t>
            </a:r>
          </a:p>
        </p:txBody>
      </p:sp>
      <p:sp>
        <p:nvSpPr>
          <p:cNvPr id="13" name="Rectangle 12"/>
          <p:cNvSpPr/>
          <p:nvPr/>
        </p:nvSpPr>
        <p:spPr>
          <a:xfrm>
            <a:off x="5595176" y="966426"/>
            <a:ext cx="614271" cy="1323439"/>
          </a:xfrm>
          <a:prstGeom prst="rect">
            <a:avLst/>
          </a:prstGeom>
        </p:spPr>
        <p:txBody>
          <a:bodyPr wrap="none">
            <a:spAutoFit/>
          </a:bodyPr>
          <a:lstStyle/>
          <a:p>
            <a:r>
              <a:rPr lang="en-US" sz="8000" dirty="0" smtClean="0">
                <a:solidFill>
                  <a:schemeClr val="accent3"/>
                </a:solidFill>
                <a:latin typeface="+mj-lt"/>
              </a:rPr>
              <a:t>1</a:t>
            </a:r>
            <a:endParaRPr lang="en-US" sz="8000" dirty="0">
              <a:solidFill>
                <a:schemeClr val="accent3"/>
              </a:solidFill>
              <a:latin typeface="+mj-lt"/>
            </a:endParaRPr>
          </a:p>
        </p:txBody>
      </p:sp>
      <p:sp>
        <p:nvSpPr>
          <p:cNvPr id="14" name="Rectangle 13"/>
          <p:cNvSpPr/>
          <p:nvPr/>
        </p:nvSpPr>
        <p:spPr>
          <a:xfrm>
            <a:off x="10491787" y="966426"/>
            <a:ext cx="808235" cy="1323439"/>
          </a:xfrm>
          <a:prstGeom prst="rect">
            <a:avLst/>
          </a:prstGeom>
        </p:spPr>
        <p:txBody>
          <a:bodyPr wrap="none">
            <a:spAutoFit/>
          </a:bodyPr>
          <a:lstStyle/>
          <a:p>
            <a:r>
              <a:rPr lang="en-US" sz="8000" dirty="0" smtClean="0">
                <a:solidFill>
                  <a:schemeClr val="accent3"/>
                </a:solidFill>
                <a:latin typeface="+mj-lt"/>
              </a:rPr>
              <a:t>2</a:t>
            </a:r>
            <a:endParaRPr lang="en-US" sz="8000" dirty="0">
              <a:solidFill>
                <a:schemeClr val="accent3"/>
              </a:solidFill>
              <a:latin typeface="+mj-lt"/>
            </a:endParaRPr>
          </a:p>
        </p:txBody>
      </p:sp>
      <p:sp>
        <p:nvSpPr>
          <p:cNvPr id="15" name="Rectangle 14"/>
          <p:cNvSpPr/>
          <p:nvPr/>
        </p:nvSpPr>
        <p:spPr>
          <a:xfrm>
            <a:off x="7476034" y="1271263"/>
            <a:ext cx="2083416" cy="830997"/>
          </a:xfrm>
          <a:prstGeom prst="rect">
            <a:avLst/>
          </a:prstGeom>
        </p:spPr>
        <p:txBody>
          <a:bodyPr wrap="square">
            <a:spAutoFit/>
          </a:bodyPr>
          <a:lstStyle/>
          <a:p>
            <a:r>
              <a:rPr lang="en-US" sz="2400" dirty="0">
                <a:solidFill>
                  <a:schemeClr val="accent2"/>
                </a:solidFill>
                <a:latin typeface="+mj-lt"/>
              </a:rPr>
              <a:t>Design &amp;</a:t>
            </a:r>
            <a:r>
              <a:rPr lang="en-US" sz="2400" dirty="0" smtClean="0">
                <a:solidFill>
                  <a:schemeClr val="accent2"/>
                </a:solidFill>
                <a:latin typeface="+mj-lt"/>
              </a:rPr>
              <a:t> </a:t>
            </a:r>
            <a:r>
              <a:rPr lang="en-US" sz="2400" dirty="0">
                <a:solidFill>
                  <a:schemeClr val="accent2"/>
                </a:solidFill>
                <a:latin typeface="+mj-lt"/>
              </a:rPr>
              <a:t>Content</a:t>
            </a:r>
          </a:p>
        </p:txBody>
      </p:sp>
      <p:sp>
        <p:nvSpPr>
          <p:cNvPr id="16" name="Rectangle 15"/>
          <p:cNvSpPr/>
          <p:nvPr/>
        </p:nvSpPr>
        <p:spPr>
          <a:xfrm>
            <a:off x="2547176" y="2491646"/>
            <a:ext cx="3419870" cy="2677656"/>
          </a:xfrm>
          <a:prstGeom prst="rect">
            <a:avLst/>
          </a:prstGeom>
        </p:spPr>
        <p:txBody>
          <a:bodyPr wrap="square">
            <a:spAutoFit/>
          </a:bodyPr>
          <a:lstStyle/>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Full Strategy, Research &amp; Insights Generation Services</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Integrated Communications Planning &amp; Strategy</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Advanced Data </a:t>
            </a:r>
            <a:r>
              <a:rPr lang="en-US" sz="1600" dirty="0" smtClean="0">
                <a:solidFill>
                  <a:schemeClr val="tx1">
                    <a:lumMod val="50000"/>
                    <a:lumOff val="50000"/>
                  </a:schemeClr>
                </a:solidFill>
              </a:rPr>
              <a:t>Analytics</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Consumer behavior tracking, research and </a:t>
            </a:r>
            <a:r>
              <a:rPr lang="en-US" sz="1600" dirty="0" smtClean="0">
                <a:solidFill>
                  <a:schemeClr val="tx1">
                    <a:lumMod val="50000"/>
                    <a:lumOff val="50000"/>
                  </a:schemeClr>
                </a:solidFill>
              </a:rPr>
              <a:t>interpretation</a:t>
            </a:r>
            <a:endParaRPr lang="en-US" sz="1600" dirty="0">
              <a:solidFill>
                <a:schemeClr val="tx1">
                  <a:lumMod val="50000"/>
                  <a:lumOff val="50000"/>
                </a:schemeClr>
              </a:solidFill>
            </a:endParaRPr>
          </a:p>
        </p:txBody>
      </p:sp>
      <p:sp>
        <p:nvSpPr>
          <p:cNvPr id="17" name="Rectangle 16"/>
          <p:cNvSpPr/>
          <p:nvPr/>
        </p:nvSpPr>
        <p:spPr>
          <a:xfrm>
            <a:off x="7476034" y="2491646"/>
            <a:ext cx="3419870" cy="2677656"/>
          </a:xfrm>
          <a:prstGeom prst="rect">
            <a:avLst/>
          </a:prstGeom>
        </p:spPr>
        <p:txBody>
          <a:bodyPr wrap="square">
            <a:spAutoFit/>
          </a:bodyPr>
          <a:lstStyle/>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Brand Promotions </a:t>
            </a:r>
            <a:r>
              <a:rPr lang="en-US" sz="1600" dirty="0" smtClean="0">
                <a:solidFill>
                  <a:schemeClr val="tx1">
                    <a:lumMod val="50000"/>
                    <a:lumOff val="50000"/>
                  </a:schemeClr>
                </a:solidFill>
              </a:rPr>
              <a:t>Development</a:t>
            </a:r>
            <a:endParaRPr lang="en-US" sz="1600" dirty="0">
              <a:solidFill>
                <a:schemeClr val="tx1">
                  <a:lumMod val="50000"/>
                  <a:lumOff val="50000"/>
                </a:schemeClr>
              </a:solidFill>
            </a:endParaRP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Full Social Media </a:t>
            </a:r>
            <a:r>
              <a:rPr lang="en-US" sz="1600" dirty="0" smtClean="0">
                <a:solidFill>
                  <a:schemeClr val="tx1">
                    <a:lumMod val="50000"/>
                    <a:lumOff val="50000"/>
                  </a:schemeClr>
                </a:solidFill>
              </a:rPr>
              <a:t>Services </a:t>
            </a:r>
          </a:p>
          <a:p>
            <a:pPr marL="363538" indent="-363538">
              <a:lnSpc>
                <a:spcPct val="150000"/>
              </a:lnSpc>
              <a:buClr>
                <a:srgbClr val="92D050"/>
              </a:buClr>
              <a:buFont typeface="Wingdings" panose="05000000000000000000" pitchFamily="2" charset="2"/>
              <a:buChar char="§"/>
            </a:pPr>
            <a:r>
              <a:rPr lang="en-US" sz="1600" dirty="0" smtClean="0">
                <a:solidFill>
                  <a:schemeClr val="tx1">
                    <a:lumMod val="50000"/>
                    <a:lumOff val="50000"/>
                  </a:schemeClr>
                </a:solidFill>
              </a:rPr>
              <a:t>Multi-Channel Content</a:t>
            </a:r>
            <a:endParaRPr lang="en-US" sz="1600" dirty="0">
              <a:solidFill>
                <a:schemeClr val="tx1">
                  <a:lumMod val="50000"/>
                  <a:lumOff val="50000"/>
                </a:schemeClr>
              </a:solidFill>
            </a:endParaRP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PR &amp; Advertorial Services – Strategy, Writing, </a:t>
            </a:r>
            <a:r>
              <a:rPr lang="en-US" sz="1600" dirty="0" smtClean="0">
                <a:solidFill>
                  <a:schemeClr val="tx1">
                    <a:lumMod val="50000"/>
                    <a:lumOff val="50000"/>
                  </a:schemeClr>
                </a:solidFill>
              </a:rPr>
              <a:t>Placing</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SEO Content generation</a:t>
            </a:r>
          </a:p>
        </p:txBody>
      </p:sp>
      <p:sp>
        <p:nvSpPr>
          <p:cNvPr id="2" name="Slide Number Placeholder 1"/>
          <p:cNvSpPr>
            <a:spLocks noGrp="1"/>
          </p:cNvSpPr>
          <p:nvPr>
            <p:ph type="sldNum" sz="quarter" idx="12"/>
          </p:nvPr>
        </p:nvSpPr>
        <p:spPr/>
        <p:txBody>
          <a:bodyPr/>
          <a:lstStyle/>
          <a:p>
            <a:fld id="{EF4ACB41-94E5-4629-9639-BBC7D22E3BC4}" type="slidenum">
              <a:rPr lang="en-US" smtClean="0"/>
              <a:pPr/>
              <a:t>22</a:t>
            </a:fld>
            <a:endParaRPr lang="en-US" dirty="0"/>
          </a:p>
        </p:txBody>
      </p:sp>
    </p:spTree>
    <p:extLst>
      <p:ext uri="{BB962C8B-B14F-4D97-AF65-F5344CB8AC3E}">
        <p14:creationId xmlns:p14="http://schemas.microsoft.com/office/powerpoint/2010/main" val="1009260258"/>
      </p:ext>
    </p:extLst>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rot="16200000">
            <a:off x="-466329" y="1656957"/>
            <a:ext cx="3117149" cy="6635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ea typeface="Open Sans" panose="020B0606030504020204" pitchFamily="34" charset="0"/>
                <a:cs typeface="Open Sans" panose="020B0606030504020204" pitchFamily="34" charset="0"/>
              </a:rPr>
              <a:t>Solutions</a:t>
            </a:r>
            <a:endParaRPr lang="en-US" b="1" dirty="0">
              <a:solidFill>
                <a:schemeClr val="bg1">
                  <a:lumMod val="85000"/>
                </a:schemeClr>
              </a:solidFill>
              <a:latin typeface="+mj-lt"/>
              <a:ea typeface="Open Sans" panose="020B0606030504020204" pitchFamily="34" charset="0"/>
              <a:cs typeface="Open Sans" panose="020B0606030504020204" pitchFamily="34" charset="0"/>
            </a:endParaRPr>
          </a:p>
        </p:txBody>
      </p:sp>
      <p:cxnSp>
        <p:nvCxnSpPr>
          <p:cNvPr id="8" name="Straight Connector 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grpSp>
        <p:nvGrpSpPr>
          <p:cNvPr id="10" name="Group 9"/>
          <p:cNvGrpSpPr/>
          <p:nvPr/>
        </p:nvGrpSpPr>
        <p:grpSpPr>
          <a:xfrm>
            <a:off x="2135187" y="908051"/>
            <a:ext cx="9361488" cy="5041898"/>
            <a:chOff x="2135187" y="908050"/>
            <a:chExt cx="6203706" cy="5041900"/>
          </a:xfrm>
        </p:grpSpPr>
        <p:sp>
          <p:nvSpPr>
            <p:cNvPr id="7" name="Rectangle 6"/>
            <p:cNvSpPr/>
            <p:nvPr/>
          </p:nvSpPr>
          <p:spPr>
            <a:xfrm>
              <a:off x="2135187" y="908050"/>
              <a:ext cx="2979676" cy="5041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5359217" y="908050"/>
              <a:ext cx="2979676" cy="5041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p:cNvSpPr/>
          <p:nvPr/>
        </p:nvSpPr>
        <p:spPr>
          <a:xfrm>
            <a:off x="2517264" y="1185170"/>
            <a:ext cx="2655795" cy="830997"/>
          </a:xfrm>
          <a:prstGeom prst="rect">
            <a:avLst/>
          </a:prstGeom>
        </p:spPr>
        <p:txBody>
          <a:bodyPr wrap="square">
            <a:spAutoFit/>
          </a:bodyPr>
          <a:lstStyle/>
          <a:p>
            <a:r>
              <a:rPr lang="en-US" sz="2400" dirty="0">
                <a:solidFill>
                  <a:schemeClr val="accent2"/>
                </a:solidFill>
                <a:latin typeface="+mj-lt"/>
              </a:rPr>
              <a:t>Digital </a:t>
            </a:r>
            <a:r>
              <a:rPr lang="en-US" sz="2400" dirty="0" smtClean="0">
                <a:solidFill>
                  <a:schemeClr val="accent2"/>
                </a:solidFill>
                <a:latin typeface="+mj-lt"/>
              </a:rPr>
              <a:t>Media</a:t>
            </a:r>
          </a:p>
          <a:p>
            <a:r>
              <a:rPr lang="en-US" sz="2400" dirty="0">
                <a:solidFill>
                  <a:schemeClr val="accent2"/>
                </a:solidFill>
                <a:latin typeface="+mj-lt"/>
              </a:rPr>
              <a:t>Performance</a:t>
            </a:r>
          </a:p>
        </p:txBody>
      </p:sp>
      <p:sp>
        <p:nvSpPr>
          <p:cNvPr id="13" name="Rectangle 12"/>
          <p:cNvSpPr/>
          <p:nvPr/>
        </p:nvSpPr>
        <p:spPr>
          <a:xfrm>
            <a:off x="5595176" y="908051"/>
            <a:ext cx="814647" cy="1323439"/>
          </a:xfrm>
          <a:prstGeom prst="rect">
            <a:avLst/>
          </a:prstGeom>
        </p:spPr>
        <p:txBody>
          <a:bodyPr wrap="none">
            <a:spAutoFit/>
          </a:bodyPr>
          <a:lstStyle/>
          <a:p>
            <a:r>
              <a:rPr lang="en-US" sz="8000" dirty="0" smtClean="0">
                <a:solidFill>
                  <a:schemeClr val="accent3"/>
                </a:solidFill>
                <a:latin typeface="+mj-lt"/>
              </a:rPr>
              <a:t>3</a:t>
            </a:r>
            <a:endParaRPr lang="en-US" sz="8000" dirty="0">
              <a:solidFill>
                <a:schemeClr val="accent3"/>
              </a:solidFill>
              <a:latin typeface="+mj-lt"/>
            </a:endParaRPr>
          </a:p>
        </p:txBody>
      </p:sp>
      <p:sp>
        <p:nvSpPr>
          <p:cNvPr id="14" name="Rectangle 13"/>
          <p:cNvSpPr/>
          <p:nvPr/>
        </p:nvSpPr>
        <p:spPr>
          <a:xfrm>
            <a:off x="10491787" y="908051"/>
            <a:ext cx="915635" cy="1323439"/>
          </a:xfrm>
          <a:prstGeom prst="rect">
            <a:avLst/>
          </a:prstGeom>
        </p:spPr>
        <p:txBody>
          <a:bodyPr wrap="none">
            <a:spAutoFit/>
          </a:bodyPr>
          <a:lstStyle/>
          <a:p>
            <a:r>
              <a:rPr lang="en-US" sz="8000" dirty="0" smtClean="0">
                <a:solidFill>
                  <a:schemeClr val="accent3"/>
                </a:solidFill>
                <a:latin typeface="+mj-lt"/>
              </a:rPr>
              <a:t>4</a:t>
            </a:r>
            <a:endParaRPr lang="en-US" sz="8000" dirty="0">
              <a:solidFill>
                <a:schemeClr val="accent3"/>
              </a:solidFill>
              <a:latin typeface="+mj-lt"/>
            </a:endParaRPr>
          </a:p>
        </p:txBody>
      </p:sp>
      <p:sp>
        <p:nvSpPr>
          <p:cNvPr id="15" name="Rectangle 14"/>
          <p:cNvSpPr/>
          <p:nvPr/>
        </p:nvSpPr>
        <p:spPr>
          <a:xfrm>
            <a:off x="7476034" y="1185170"/>
            <a:ext cx="2083416" cy="830997"/>
          </a:xfrm>
          <a:prstGeom prst="rect">
            <a:avLst/>
          </a:prstGeom>
        </p:spPr>
        <p:txBody>
          <a:bodyPr wrap="square">
            <a:spAutoFit/>
          </a:bodyPr>
          <a:lstStyle/>
          <a:p>
            <a:r>
              <a:rPr lang="en-US" sz="2400" dirty="0" smtClean="0">
                <a:solidFill>
                  <a:schemeClr val="accent2"/>
                </a:solidFill>
                <a:latin typeface="+mj-lt"/>
              </a:rPr>
              <a:t>Web Solutions</a:t>
            </a:r>
            <a:endParaRPr lang="en-US" sz="2400" dirty="0">
              <a:solidFill>
                <a:schemeClr val="accent2"/>
              </a:solidFill>
              <a:latin typeface="+mj-lt"/>
            </a:endParaRPr>
          </a:p>
        </p:txBody>
      </p:sp>
      <p:sp>
        <p:nvSpPr>
          <p:cNvPr id="16" name="Rectangle 15"/>
          <p:cNvSpPr/>
          <p:nvPr/>
        </p:nvSpPr>
        <p:spPr>
          <a:xfrm>
            <a:off x="2547176" y="2573892"/>
            <a:ext cx="3419870" cy="3046988"/>
          </a:xfrm>
          <a:prstGeom prst="rect">
            <a:avLst/>
          </a:prstGeom>
        </p:spPr>
        <p:txBody>
          <a:bodyPr wrap="square">
            <a:spAutoFit/>
          </a:bodyPr>
          <a:lstStyle/>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Digital Media Strategy, Planning and Buying</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Performance Marketing &amp; Lead </a:t>
            </a:r>
            <a:r>
              <a:rPr lang="en-US" sz="1600" dirty="0" smtClean="0">
                <a:solidFill>
                  <a:schemeClr val="tx1">
                    <a:lumMod val="50000"/>
                    <a:lumOff val="50000"/>
                  </a:schemeClr>
                </a:solidFill>
              </a:rPr>
              <a:t>Generation</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Classic Media Strategy, Planning and </a:t>
            </a:r>
            <a:r>
              <a:rPr lang="en-US" sz="1600" dirty="0" smtClean="0">
                <a:solidFill>
                  <a:schemeClr val="tx1">
                    <a:lumMod val="50000"/>
                    <a:lumOff val="50000"/>
                  </a:schemeClr>
                </a:solidFill>
              </a:rPr>
              <a:t>Buying</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Conversion Rate Optimization Services</a:t>
            </a:r>
          </a:p>
        </p:txBody>
      </p:sp>
      <p:sp>
        <p:nvSpPr>
          <p:cNvPr id="17" name="Rectangle 16"/>
          <p:cNvSpPr/>
          <p:nvPr/>
        </p:nvSpPr>
        <p:spPr>
          <a:xfrm>
            <a:off x="7476034" y="2573892"/>
            <a:ext cx="3419870" cy="3046988"/>
          </a:xfrm>
          <a:prstGeom prst="rect">
            <a:avLst/>
          </a:prstGeom>
        </p:spPr>
        <p:txBody>
          <a:bodyPr wrap="square">
            <a:spAutoFit/>
          </a:bodyPr>
          <a:lstStyle/>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E-commerce consultancy, development and promotion</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Loyalty </a:t>
            </a:r>
            <a:r>
              <a:rPr lang="en-US" sz="1600" dirty="0" smtClean="0">
                <a:solidFill>
                  <a:schemeClr val="tx1">
                    <a:lumMod val="50000"/>
                    <a:lumOff val="50000"/>
                  </a:schemeClr>
                </a:solidFill>
              </a:rPr>
              <a:t>Systems</a:t>
            </a:r>
          </a:p>
          <a:p>
            <a:pPr marL="363538" indent="-363538">
              <a:lnSpc>
                <a:spcPct val="150000"/>
              </a:lnSpc>
              <a:buClr>
                <a:srgbClr val="92D050"/>
              </a:buClr>
              <a:buFont typeface="Wingdings" panose="05000000000000000000" pitchFamily="2" charset="2"/>
              <a:buChar char="§"/>
            </a:pPr>
            <a:r>
              <a:rPr lang="en-US" sz="1600" dirty="0" smtClean="0">
                <a:solidFill>
                  <a:schemeClr val="tx1">
                    <a:lumMod val="50000"/>
                    <a:lumOff val="50000"/>
                  </a:schemeClr>
                </a:solidFill>
              </a:rPr>
              <a:t>Web Design and Development</a:t>
            </a:r>
          </a:p>
          <a:p>
            <a:pPr marL="363538" indent="-363538">
              <a:lnSpc>
                <a:spcPct val="150000"/>
              </a:lnSpc>
              <a:buClr>
                <a:srgbClr val="92D050"/>
              </a:buClr>
              <a:buFont typeface="Wingdings" panose="05000000000000000000" pitchFamily="2" charset="2"/>
              <a:buChar char="§"/>
            </a:pPr>
            <a:r>
              <a:rPr lang="en-US" sz="1600" dirty="0" smtClean="0">
                <a:solidFill>
                  <a:schemeClr val="tx1">
                    <a:lumMod val="50000"/>
                    <a:lumOff val="50000"/>
                  </a:schemeClr>
                </a:solidFill>
              </a:rPr>
              <a:t>Integrated Marketing Application </a:t>
            </a:r>
          </a:p>
          <a:p>
            <a:pPr marL="363538" indent="-363538">
              <a:lnSpc>
                <a:spcPct val="150000"/>
              </a:lnSpc>
              <a:buClr>
                <a:srgbClr val="92D050"/>
              </a:buClr>
              <a:buFont typeface="Wingdings" panose="05000000000000000000" pitchFamily="2" charset="2"/>
              <a:buChar char="§"/>
            </a:pPr>
            <a:r>
              <a:rPr lang="en-US" sz="1600" dirty="0" smtClean="0">
                <a:solidFill>
                  <a:schemeClr val="tx1">
                    <a:lumMod val="50000"/>
                    <a:lumOff val="50000"/>
                  </a:schemeClr>
                </a:solidFill>
              </a:rPr>
              <a:t>Website Performance</a:t>
            </a:r>
            <a:endParaRPr lang="en-US" sz="1600" dirty="0">
              <a:solidFill>
                <a:schemeClr val="tx1">
                  <a:lumMod val="50000"/>
                  <a:lumOff val="50000"/>
                </a:schemeClr>
              </a:solidFill>
            </a:endParaRPr>
          </a:p>
        </p:txBody>
      </p:sp>
      <p:sp>
        <p:nvSpPr>
          <p:cNvPr id="23" name="Slide Number Placeholder 22"/>
          <p:cNvSpPr>
            <a:spLocks noGrp="1"/>
          </p:cNvSpPr>
          <p:nvPr>
            <p:ph type="sldNum" sz="quarter" idx="12"/>
          </p:nvPr>
        </p:nvSpPr>
        <p:spPr/>
        <p:txBody>
          <a:bodyPr/>
          <a:lstStyle/>
          <a:p>
            <a:fld id="{EF4ACB41-94E5-4629-9639-BBC7D22E3BC4}" type="slidenum">
              <a:rPr lang="en-US" smtClean="0"/>
              <a:pPr/>
              <a:t>23</a:t>
            </a:fld>
            <a:endParaRPr lang="en-US" dirty="0"/>
          </a:p>
        </p:txBody>
      </p:sp>
    </p:spTree>
    <p:extLst>
      <p:ext uri="{BB962C8B-B14F-4D97-AF65-F5344CB8AC3E}">
        <p14:creationId xmlns:p14="http://schemas.microsoft.com/office/powerpoint/2010/main" val="2068866339"/>
      </p:ext>
    </p:extLst>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35189" y="3712441"/>
            <a:ext cx="2811949" cy="2254616"/>
          </a:xfrm>
          <a:noFill/>
        </p:spPr>
        <p:txBody>
          <a:bodyPr/>
          <a:lstStyle/>
          <a:p>
            <a:r>
              <a:rPr lang="en-US" dirty="0" smtClean="0">
                <a:solidFill>
                  <a:schemeClr val="accent3"/>
                </a:solidFill>
                <a:latin typeface="+mj-lt"/>
              </a:rPr>
              <a:t>Digital Marketing</a:t>
            </a:r>
          </a:p>
          <a:p>
            <a:pPr>
              <a:lnSpc>
                <a:spcPct val="150000"/>
              </a:lnSpc>
              <a:spcBef>
                <a:spcPts val="0"/>
              </a:spcBef>
            </a:pPr>
            <a:r>
              <a:rPr lang="en-US" sz="1600" dirty="0" smtClean="0">
                <a:solidFill>
                  <a:sysClr val="windowText" lastClr="000000"/>
                </a:solidFill>
              </a:rPr>
              <a:t>We help you develop a winning strategy that maximizes your effectiveness to achieve your goals. </a:t>
            </a:r>
            <a:endParaRPr lang="en-US" sz="1600" dirty="0">
              <a:solidFill>
                <a:sysClr val="windowText" lastClr="000000"/>
              </a:solidFill>
            </a:endParaRPr>
          </a:p>
        </p:txBody>
      </p:sp>
      <p:sp>
        <p:nvSpPr>
          <p:cNvPr id="4" name="Title 3"/>
          <p:cNvSpPr>
            <a:spLocks noGrp="1"/>
          </p:cNvSpPr>
          <p:nvPr>
            <p:ph type="title"/>
          </p:nvPr>
        </p:nvSpPr>
        <p:spPr>
          <a:xfrm>
            <a:off x="2135188" y="873125"/>
            <a:ext cx="9324975" cy="604020"/>
          </a:xfrm>
        </p:spPr>
        <p:txBody>
          <a:bodyPr/>
          <a:lstStyle/>
          <a:p>
            <a:r>
              <a:rPr lang="en-US" smtClean="0"/>
              <a:t>What we do</a:t>
            </a:r>
            <a:endParaRPr lang="en-US" dirty="0"/>
          </a:p>
        </p:txBody>
      </p:sp>
      <p:sp>
        <p:nvSpPr>
          <p:cNvPr id="5" name="Title 1"/>
          <p:cNvSpPr txBox="1">
            <a:spLocks/>
          </p:cNvSpPr>
          <p:nvPr/>
        </p:nvSpPr>
        <p:spPr>
          <a:xfrm rot="16200000">
            <a:off x="-466329" y="1656957"/>
            <a:ext cx="3117149" cy="6635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ea typeface="Open Sans" panose="020B0606030504020204" pitchFamily="34" charset="0"/>
                <a:cs typeface="Open Sans" panose="020B0606030504020204" pitchFamily="34" charset="0"/>
              </a:rPr>
              <a:t>Services</a:t>
            </a:r>
            <a:endParaRPr lang="en-US" b="1" dirty="0">
              <a:solidFill>
                <a:schemeClr val="bg1">
                  <a:lumMod val="85000"/>
                </a:schemeClr>
              </a:solidFill>
              <a:latin typeface="+mj-lt"/>
              <a:ea typeface="Open Sans" panose="020B0606030504020204" pitchFamily="34" charset="0"/>
              <a:cs typeface="Open Sans" panose="020B0606030504020204" pitchFamily="34" charset="0"/>
            </a:endParaRPr>
          </a:p>
        </p:txBody>
      </p:sp>
      <p:cxnSp>
        <p:nvCxnSpPr>
          <p:cNvPr id="6" name="Straight Connector 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7" name="Content Placeholder 1"/>
          <p:cNvSpPr txBox="1">
            <a:spLocks/>
          </p:cNvSpPr>
          <p:nvPr/>
        </p:nvSpPr>
        <p:spPr>
          <a:xfrm>
            <a:off x="5426871" y="3712441"/>
            <a:ext cx="2776780" cy="2254616"/>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smtClean="0">
                <a:solidFill>
                  <a:schemeClr val="accent3"/>
                </a:solidFill>
                <a:latin typeface="+mj-lt"/>
              </a:rPr>
              <a:t>Digital Strategy </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8" name="Content Placeholder 1"/>
          <p:cNvSpPr txBox="1">
            <a:spLocks/>
          </p:cNvSpPr>
          <p:nvPr/>
        </p:nvSpPr>
        <p:spPr>
          <a:xfrm>
            <a:off x="8683383" y="3712441"/>
            <a:ext cx="2776780" cy="2254616"/>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PR Marketing</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9" name="Rectangle 8"/>
          <p:cNvSpPr/>
          <p:nvPr/>
        </p:nvSpPr>
        <p:spPr>
          <a:xfrm>
            <a:off x="2107650" y="1989138"/>
            <a:ext cx="7118411" cy="400110"/>
          </a:xfrm>
          <a:prstGeom prst="rect">
            <a:avLst/>
          </a:prstGeom>
        </p:spPr>
        <p:txBody>
          <a:bodyPr wrap="square">
            <a:spAutoFit/>
          </a:bodyPr>
          <a:lstStyle/>
          <a:p>
            <a:r>
              <a:rPr lang="en-US" sz="2000" dirty="0">
                <a:solidFill>
                  <a:schemeClr val="tx1">
                    <a:lumMod val="50000"/>
                    <a:lumOff val="50000"/>
                  </a:schemeClr>
                </a:solidFill>
              </a:rPr>
              <a:t>We have a wide array of services to offer our clients.</a:t>
            </a:r>
          </a:p>
        </p:txBody>
      </p:sp>
      <p:sp>
        <p:nvSpPr>
          <p:cNvPr id="13" name="Slide Number Placeholder 12"/>
          <p:cNvSpPr>
            <a:spLocks noGrp="1"/>
          </p:cNvSpPr>
          <p:nvPr>
            <p:ph type="sldNum" sz="quarter" idx="12"/>
          </p:nvPr>
        </p:nvSpPr>
        <p:spPr/>
        <p:txBody>
          <a:bodyPr/>
          <a:lstStyle/>
          <a:p>
            <a:fld id="{EF4ACB41-94E5-4629-9639-BBC7D22E3BC4}" type="slidenum">
              <a:rPr lang="en-US" smtClean="0"/>
              <a:pPr/>
              <a:t>24</a:t>
            </a:fld>
            <a:endParaRPr lang="en-US" dirty="0"/>
          </a:p>
        </p:txBody>
      </p:sp>
      <p:sp>
        <p:nvSpPr>
          <p:cNvPr id="3" name="TextBox 2"/>
          <p:cNvSpPr txBox="1"/>
          <p:nvPr/>
        </p:nvSpPr>
        <p:spPr>
          <a:xfrm>
            <a:off x="2195573" y="3165045"/>
            <a:ext cx="441146" cy="400110"/>
          </a:xfrm>
          <a:prstGeom prst="rect">
            <a:avLst/>
          </a:prstGeom>
          <a:noFill/>
        </p:spPr>
        <p:txBody>
          <a:bodyPr wrap="none" rtlCol="0">
            <a:spAutoFit/>
          </a:bodyPr>
          <a:lstStyle/>
          <a:p>
            <a:r>
              <a:rPr lang="en-US" sz="2000" dirty="0" smtClean="0">
                <a:solidFill>
                  <a:schemeClr val="tx2"/>
                </a:solidFill>
                <a:latin typeface="FontAwesome" pitchFamily="50" charset="0"/>
              </a:rPr>
              <a:t></a:t>
            </a:r>
            <a:endParaRPr lang="en-US" sz="2000" dirty="0">
              <a:solidFill>
                <a:schemeClr val="tx2"/>
              </a:solidFill>
            </a:endParaRPr>
          </a:p>
        </p:txBody>
      </p:sp>
      <p:sp>
        <p:nvSpPr>
          <p:cNvPr id="10" name="TextBox 9"/>
          <p:cNvSpPr txBox="1"/>
          <p:nvPr/>
        </p:nvSpPr>
        <p:spPr>
          <a:xfrm>
            <a:off x="8683383" y="3165045"/>
            <a:ext cx="1224951" cy="369332"/>
          </a:xfrm>
          <a:prstGeom prst="rect">
            <a:avLst/>
          </a:prstGeom>
          <a:noFill/>
        </p:spPr>
        <p:txBody>
          <a:bodyPr wrap="square" rtlCol="0">
            <a:spAutoFit/>
          </a:bodyPr>
          <a:lstStyle/>
          <a:p>
            <a:r>
              <a:rPr lang="en-US" dirty="0" smtClean="0">
                <a:solidFill>
                  <a:schemeClr val="tx2"/>
                </a:solidFill>
                <a:latin typeface="FontAwesome" pitchFamily="50" charset="0"/>
              </a:rPr>
              <a:t></a:t>
            </a:r>
            <a:endParaRPr lang="en-US" dirty="0">
              <a:solidFill>
                <a:schemeClr val="tx2"/>
              </a:solidFill>
            </a:endParaRPr>
          </a:p>
        </p:txBody>
      </p:sp>
      <p:sp>
        <p:nvSpPr>
          <p:cNvPr id="15" name="TextBox 14"/>
          <p:cNvSpPr txBox="1"/>
          <p:nvPr/>
        </p:nvSpPr>
        <p:spPr>
          <a:xfrm>
            <a:off x="5497186" y="3165045"/>
            <a:ext cx="312906" cy="400110"/>
          </a:xfrm>
          <a:prstGeom prst="rect">
            <a:avLst/>
          </a:prstGeom>
          <a:noFill/>
        </p:spPr>
        <p:txBody>
          <a:bodyPr wrap="none" rtlCol="0">
            <a:spAutoFit/>
          </a:bodyPr>
          <a:lstStyle/>
          <a:p>
            <a:r>
              <a:rPr lang="en-US" sz="2000" dirty="0" smtClean="0">
                <a:latin typeface="FontAwesome" pitchFamily="50" charset="0"/>
              </a:rPr>
              <a:t></a:t>
            </a:r>
            <a:endParaRPr lang="en-US" sz="2000" dirty="0"/>
          </a:p>
        </p:txBody>
      </p:sp>
    </p:spTree>
    <p:extLst>
      <p:ext uri="{BB962C8B-B14F-4D97-AF65-F5344CB8AC3E}">
        <p14:creationId xmlns:p14="http://schemas.microsoft.com/office/powerpoint/2010/main" val="25345796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409286" y="2293574"/>
            <a:ext cx="2811949" cy="1660604"/>
          </a:xfrm>
        </p:spPr>
        <p:txBody>
          <a:bodyPr/>
          <a:lstStyle/>
          <a:p>
            <a:r>
              <a:rPr lang="en-US" dirty="0" smtClean="0">
                <a:solidFill>
                  <a:schemeClr val="accent3"/>
                </a:solidFill>
                <a:latin typeface="+mj-lt"/>
              </a:rPr>
              <a:t>Strategy</a:t>
            </a:r>
          </a:p>
          <a:p>
            <a:pPr>
              <a:lnSpc>
                <a:spcPct val="150000"/>
              </a:lnSpc>
              <a:spcBef>
                <a:spcPts val="0"/>
              </a:spcBef>
            </a:pPr>
            <a:r>
              <a:rPr lang="en-US" sz="1600" dirty="0" smtClean="0">
                <a:solidFill>
                  <a:schemeClr val="tx1">
                    <a:lumMod val="50000"/>
                    <a:lumOff val="50000"/>
                  </a:schemeClr>
                </a:solidFill>
              </a:rPr>
              <a:t>We </a:t>
            </a:r>
            <a:r>
              <a:rPr lang="en-US" sz="1600" dirty="0">
                <a:solidFill>
                  <a:schemeClr val="tx1">
                    <a:lumMod val="50000"/>
                    <a:lumOff val="50000"/>
                  </a:schemeClr>
                </a:solidFill>
              </a:rPr>
              <a:t>help you develop a winning strategy that </a:t>
            </a:r>
            <a:r>
              <a:rPr lang="en-US" sz="1600" dirty="0" smtClean="0">
                <a:solidFill>
                  <a:schemeClr val="tx1">
                    <a:lumMod val="50000"/>
                    <a:lumOff val="50000"/>
                  </a:schemeClr>
                </a:solidFill>
              </a:rPr>
              <a:t>maximizes. </a:t>
            </a:r>
            <a:endParaRPr lang="en-US" sz="1600" dirty="0">
              <a:solidFill>
                <a:schemeClr val="tx1">
                  <a:lumMod val="50000"/>
                  <a:lumOff val="50000"/>
                </a:schemeClr>
              </a:solidFill>
            </a:endParaRPr>
          </a:p>
        </p:txBody>
      </p:sp>
      <p:sp>
        <p:nvSpPr>
          <p:cNvPr id="4" name="Title 3"/>
          <p:cNvSpPr>
            <a:spLocks noGrp="1"/>
          </p:cNvSpPr>
          <p:nvPr>
            <p:ph type="title"/>
          </p:nvPr>
        </p:nvSpPr>
        <p:spPr>
          <a:xfrm>
            <a:off x="2135188" y="873125"/>
            <a:ext cx="9324975" cy="604020"/>
          </a:xfrm>
        </p:spPr>
        <p:txBody>
          <a:bodyPr/>
          <a:lstStyle/>
          <a:p>
            <a:r>
              <a:rPr lang="en-US" dirty="0" smtClean="0"/>
              <a:t>What we do</a:t>
            </a:r>
            <a:endParaRPr lang="en-US" dirty="0"/>
          </a:p>
        </p:txBody>
      </p:sp>
      <p:sp>
        <p:nvSpPr>
          <p:cNvPr id="5" name="Title 1"/>
          <p:cNvSpPr txBox="1">
            <a:spLocks/>
          </p:cNvSpPr>
          <p:nvPr/>
        </p:nvSpPr>
        <p:spPr>
          <a:xfrm rot="16200000">
            <a:off x="-466329" y="1656957"/>
            <a:ext cx="3117149" cy="6635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ea typeface="Open Sans" panose="020B0606030504020204" pitchFamily="34" charset="0"/>
                <a:cs typeface="Open Sans" panose="020B0606030504020204" pitchFamily="34" charset="0"/>
              </a:rPr>
              <a:t>Services</a:t>
            </a:r>
            <a:endParaRPr lang="en-US" b="1" dirty="0">
              <a:solidFill>
                <a:schemeClr val="bg1">
                  <a:lumMod val="85000"/>
                </a:schemeClr>
              </a:solidFill>
              <a:latin typeface="+mj-lt"/>
              <a:ea typeface="Open Sans" panose="020B0606030504020204" pitchFamily="34" charset="0"/>
              <a:cs typeface="Open Sans" panose="020B0606030504020204" pitchFamily="34" charset="0"/>
            </a:endParaRPr>
          </a:p>
        </p:txBody>
      </p:sp>
      <p:cxnSp>
        <p:nvCxnSpPr>
          <p:cNvPr id="6" name="Straight Connector 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7" name="Content Placeholder 1"/>
          <p:cNvSpPr txBox="1">
            <a:spLocks/>
          </p:cNvSpPr>
          <p:nvPr/>
        </p:nvSpPr>
        <p:spPr>
          <a:xfrm>
            <a:off x="5426871" y="4348802"/>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smtClean="0">
                <a:solidFill>
                  <a:schemeClr val="accent3"/>
                </a:solidFill>
                <a:latin typeface="+mj-lt"/>
              </a:rPr>
              <a:t>Analytics </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8" name="Content Placeholder 1"/>
          <p:cNvSpPr txBox="1">
            <a:spLocks/>
          </p:cNvSpPr>
          <p:nvPr/>
        </p:nvSpPr>
        <p:spPr>
          <a:xfrm>
            <a:off x="8681732" y="4348802"/>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Acquisition</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9" name="Rectangle 8"/>
          <p:cNvSpPr/>
          <p:nvPr/>
        </p:nvSpPr>
        <p:spPr>
          <a:xfrm>
            <a:off x="2211012" y="1733441"/>
            <a:ext cx="2546412" cy="2954335"/>
          </a:xfrm>
          <a:prstGeom prst="rect">
            <a:avLst/>
          </a:prstGeom>
        </p:spPr>
        <p:txBody>
          <a:bodyPr wrap="square">
            <a:spAutoFit/>
          </a:bodyPr>
          <a:lstStyle/>
          <a:p>
            <a:pPr algn="r">
              <a:lnSpc>
                <a:spcPct val="150000"/>
              </a:lnSpc>
            </a:pPr>
            <a:r>
              <a:rPr lang="en-US" dirty="0">
                <a:solidFill>
                  <a:schemeClr val="tx1">
                    <a:lumMod val="50000"/>
                    <a:lumOff val="50000"/>
                  </a:schemeClr>
                </a:solidFill>
              </a:rPr>
              <a:t>We have a wide array of services to offer our clients</a:t>
            </a:r>
            <a:r>
              <a:rPr lang="en-US" dirty="0" smtClean="0">
                <a:solidFill>
                  <a:schemeClr val="tx1">
                    <a:lumMod val="50000"/>
                    <a:lumOff val="50000"/>
                  </a:schemeClr>
                </a:solidFill>
              </a:rPr>
              <a:t>. We offer high quality and measurable leads and conversion</a:t>
            </a:r>
            <a:endParaRPr lang="en-US" dirty="0">
              <a:solidFill>
                <a:schemeClr val="tx1">
                  <a:lumMod val="50000"/>
                  <a:lumOff val="50000"/>
                </a:schemeClr>
              </a:solidFill>
            </a:endParaRPr>
          </a:p>
        </p:txBody>
      </p:sp>
      <p:sp>
        <p:nvSpPr>
          <p:cNvPr id="10" name="Content Placeholder 1"/>
          <p:cNvSpPr txBox="1">
            <a:spLocks/>
          </p:cNvSpPr>
          <p:nvPr/>
        </p:nvSpPr>
        <p:spPr>
          <a:xfrm>
            <a:off x="8681732" y="2293575"/>
            <a:ext cx="2776780" cy="1424184"/>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Marketing</a:t>
            </a:r>
          </a:p>
          <a:p>
            <a:pPr>
              <a:lnSpc>
                <a:spcPct val="150000"/>
              </a:lnSpc>
              <a:spcBef>
                <a:spcPts val="0"/>
              </a:spcBef>
            </a:pPr>
            <a:r>
              <a:rPr lang="en-US" sz="1600" dirty="0" smtClean="0">
                <a:solidFill>
                  <a:schemeClr val="tx1">
                    <a:lumMod val="50000"/>
                    <a:lumOff val="50000"/>
                  </a:schemeClr>
                </a:solidFill>
              </a:rPr>
              <a:t>Whether </a:t>
            </a:r>
            <a:r>
              <a:rPr lang="en-US" sz="1600" dirty="0">
                <a:solidFill>
                  <a:schemeClr val="tx1">
                    <a:lumMod val="50000"/>
                    <a:lumOff val="50000"/>
                  </a:schemeClr>
                </a:solidFill>
              </a:rPr>
              <a:t>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11" name="Slide Number Placeholder 10"/>
          <p:cNvSpPr>
            <a:spLocks noGrp="1"/>
          </p:cNvSpPr>
          <p:nvPr>
            <p:ph type="sldNum" sz="quarter" idx="12"/>
          </p:nvPr>
        </p:nvSpPr>
        <p:spPr/>
        <p:txBody>
          <a:bodyPr/>
          <a:lstStyle/>
          <a:p>
            <a:fld id="{EF4ACB41-94E5-4629-9639-BBC7D22E3BC4}" type="slidenum">
              <a:rPr lang="en-US" smtClean="0"/>
              <a:pPr/>
              <a:t>25</a:t>
            </a:fld>
            <a:endParaRPr lang="en-US" dirty="0"/>
          </a:p>
        </p:txBody>
      </p:sp>
      <p:sp>
        <p:nvSpPr>
          <p:cNvPr id="12" name="TextBox 11"/>
          <p:cNvSpPr txBox="1"/>
          <p:nvPr/>
        </p:nvSpPr>
        <p:spPr>
          <a:xfrm>
            <a:off x="5466767" y="1840358"/>
            <a:ext cx="441146" cy="400110"/>
          </a:xfrm>
          <a:prstGeom prst="rect">
            <a:avLst/>
          </a:prstGeom>
          <a:noFill/>
        </p:spPr>
        <p:txBody>
          <a:bodyPr wrap="none" rtlCol="0">
            <a:spAutoFit/>
          </a:bodyPr>
          <a:lstStyle/>
          <a:p>
            <a:r>
              <a:rPr lang="en-US" sz="2000" dirty="0" smtClean="0">
                <a:solidFill>
                  <a:schemeClr val="tx2"/>
                </a:solidFill>
                <a:latin typeface="FontAwesome" pitchFamily="50" charset="0"/>
              </a:rPr>
              <a:t></a:t>
            </a:r>
            <a:endParaRPr lang="en-US" sz="2000" dirty="0">
              <a:solidFill>
                <a:schemeClr val="tx2"/>
              </a:solidFill>
            </a:endParaRPr>
          </a:p>
        </p:txBody>
      </p:sp>
      <p:sp>
        <p:nvSpPr>
          <p:cNvPr id="13" name="TextBox 12"/>
          <p:cNvSpPr txBox="1"/>
          <p:nvPr/>
        </p:nvSpPr>
        <p:spPr>
          <a:xfrm>
            <a:off x="5483246" y="3939468"/>
            <a:ext cx="1224951" cy="369332"/>
          </a:xfrm>
          <a:prstGeom prst="rect">
            <a:avLst/>
          </a:prstGeom>
          <a:noFill/>
        </p:spPr>
        <p:txBody>
          <a:bodyPr wrap="square" rtlCol="0">
            <a:spAutoFit/>
          </a:bodyPr>
          <a:lstStyle/>
          <a:p>
            <a:r>
              <a:rPr lang="en-US" dirty="0" smtClean="0">
                <a:solidFill>
                  <a:schemeClr val="tx2"/>
                </a:solidFill>
                <a:latin typeface="FontAwesome" pitchFamily="50" charset="0"/>
              </a:rPr>
              <a:t></a:t>
            </a:r>
            <a:endParaRPr lang="en-US" dirty="0">
              <a:solidFill>
                <a:schemeClr val="tx2"/>
              </a:solidFill>
            </a:endParaRPr>
          </a:p>
        </p:txBody>
      </p:sp>
      <p:sp>
        <p:nvSpPr>
          <p:cNvPr id="14" name="TextBox 13"/>
          <p:cNvSpPr txBox="1"/>
          <p:nvPr/>
        </p:nvSpPr>
        <p:spPr>
          <a:xfrm>
            <a:off x="8768380" y="1840358"/>
            <a:ext cx="312906" cy="400110"/>
          </a:xfrm>
          <a:prstGeom prst="rect">
            <a:avLst/>
          </a:prstGeom>
          <a:noFill/>
        </p:spPr>
        <p:txBody>
          <a:bodyPr wrap="none" rtlCol="0">
            <a:spAutoFit/>
          </a:bodyPr>
          <a:lstStyle/>
          <a:p>
            <a:r>
              <a:rPr lang="en-US" sz="2000" dirty="0" smtClean="0">
                <a:latin typeface="FontAwesome" pitchFamily="50" charset="0"/>
              </a:rPr>
              <a:t></a:t>
            </a:r>
            <a:endParaRPr lang="en-US" sz="2000" dirty="0"/>
          </a:p>
        </p:txBody>
      </p:sp>
      <p:sp>
        <p:nvSpPr>
          <p:cNvPr id="15" name="TextBox 14"/>
          <p:cNvSpPr txBox="1"/>
          <p:nvPr/>
        </p:nvSpPr>
        <p:spPr>
          <a:xfrm>
            <a:off x="8768381" y="3939468"/>
            <a:ext cx="575002" cy="369332"/>
          </a:xfrm>
          <a:prstGeom prst="rect">
            <a:avLst/>
          </a:prstGeom>
          <a:noFill/>
        </p:spPr>
        <p:txBody>
          <a:bodyPr wrap="square" rtlCol="0">
            <a:spAutoFit/>
          </a:bodyPr>
          <a:lstStyle/>
          <a:p>
            <a:r>
              <a:rPr lang="en-US" dirty="0" smtClean="0">
                <a:solidFill>
                  <a:schemeClr val="tx2"/>
                </a:solidFill>
                <a:latin typeface="FontAwesome" pitchFamily="50" charset="0"/>
              </a:rPr>
              <a:t></a:t>
            </a:r>
            <a:endParaRPr lang="en-US" dirty="0">
              <a:solidFill>
                <a:schemeClr val="tx2"/>
              </a:solidFill>
            </a:endParaRPr>
          </a:p>
        </p:txBody>
      </p:sp>
    </p:spTree>
    <p:extLst>
      <p:ext uri="{BB962C8B-B14F-4D97-AF65-F5344CB8AC3E}">
        <p14:creationId xmlns:p14="http://schemas.microsoft.com/office/powerpoint/2010/main" val="12855589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92200" y="1686321"/>
            <a:ext cx="2811949" cy="1660604"/>
          </a:xfrm>
        </p:spPr>
        <p:txBody>
          <a:bodyPr/>
          <a:lstStyle/>
          <a:p>
            <a:r>
              <a:rPr lang="en-US" dirty="0" smtClean="0">
                <a:solidFill>
                  <a:schemeClr val="accent3"/>
                </a:solidFill>
                <a:latin typeface="+mj-lt"/>
              </a:rPr>
              <a:t>Consulting</a:t>
            </a:r>
          </a:p>
          <a:p>
            <a:pPr>
              <a:lnSpc>
                <a:spcPct val="150000"/>
              </a:lnSpc>
              <a:spcBef>
                <a:spcPts val="0"/>
              </a:spcBef>
            </a:pPr>
            <a:r>
              <a:rPr lang="en-US" sz="1600" dirty="0" smtClean="0">
                <a:solidFill>
                  <a:schemeClr val="tx1">
                    <a:lumMod val="50000"/>
                    <a:lumOff val="50000"/>
                  </a:schemeClr>
                </a:solidFill>
              </a:rPr>
              <a:t>We </a:t>
            </a:r>
            <a:r>
              <a:rPr lang="en-US" sz="1600" dirty="0">
                <a:solidFill>
                  <a:schemeClr val="tx1">
                    <a:lumMod val="50000"/>
                    <a:lumOff val="50000"/>
                  </a:schemeClr>
                </a:solidFill>
              </a:rPr>
              <a:t>help you develop a winning strategy that </a:t>
            </a:r>
            <a:r>
              <a:rPr lang="en-US" sz="1600" dirty="0" smtClean="0">
                <a:solidFill>
                  <a:schemeClr val="tx1">
                    <a:lumMod val="50000"/>
                    <a:lumOff val="50000"/>
                  </a:schemeClr>
                </a:solidFill>
              </a:rPr>
              <a:t>maximizes. </a:t>
            </a:r>
            <a:endParaRPr lang="en-US" sz="1600" dirty="0">
              <a:solidFill>
                <a:schemeClr val="tx1">
                  <a:lumMod val="50000"/>
                  <a:lumOff val="50000"/>
                </a:schemeClr>
              </a:solidFill>
            </a:endParaRPr>
          </a:p>
        </p:txBody>
      </p:sp>
      <p:sp>
        <p:nvSpPr>
          <p:cNvPr id="7" name="Content Placeholder 1"/>
          <p:cNvSpPr txBox="1">
            <a:spLocks/>
          </p:cNvSpPr>
          <p:nvPr/>
        </p:nvSpPr>
        <p:spPr>
          <a:xfrm>
            <a:off x="1109785" y="4193087"/>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smtClean="0">
                <a:solidFill>
                  <a:schemeClr val="accent3"/>
                </a:solidFill>
                <a:latin typeface="+mj-lt"/>
              </a:rPr>
              <a:t>Analytics </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8" name="Content Placeholder 1"/>
          <p:cNvSpPr txBox="1">
            <a:spLocks/>
          </p:cNvSpPr>
          <p:nvPr/>
        </p:nvSpPr>
        <p:spPr>
          <a:xfrm>
            <a:off x="4355853" y="4193087"/>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Acquisition</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10" name="Content Placeholder 1"/>
          <p:cNvSpPr txBox="1">
            <a:spLocks/>
          </p:cNvSpPr>
          <p:nvPr/>
        </p:nvSpPr>
        <p:spPr>
          <a:xfrm>
            <a:off x="4355853" y="1686321"/>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Marketing</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14" name="Rectangle 13"/>
          <p:cNvSpPr/>
          <p:nvPr/>
        </p:nvSpPr>
        <p:spPr>
          <a:xfrm>
            <a:off x="7584338" y="0"/>
            <a:ext cx="460766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lide Number Placeholder 14"/>
          <p:cNvSpPr>
            <a:spLocks noGrp="1"/>
          </p:cNvSpPr>
          <p:nvPr>
            <p:ph type="sldNum" sz="quarter" idx="12"/>
          </p:nvPr>
        </p:nvSpPr>
        <p:spPr/>
        <p:txBody>
          <a:bodyPr/>
          <a:lstStyle/>
          <a:p>
            <a:fld id="{EF4ACB41-94E5-4629-9639-BBC7D22E3BC4}" type="slidenum">
              <a:rPr lang="en-US" smtClean="0"/>
              <a:pPr/>
              <a:t>26</a:t>
            </a:fld>
            <a:endParaRPr lang="en-US" dirty="0"/>
          </a:p>
        </p:txBody>
      </p:sp>
      <p:pic>
        <p:nvPicPr>
          <p:cNvPr id="3" name="Picture 2"/>
          <p:cNvPicPr>
            <a:picLocks noChangeAspect="1"/>
          </p:cNvPicPr>
          <p:nvPr/>
        </p:nvPicPr>
        <p:blipFill rotWithShape="1">
          <a:blip r:embed="rId2"/>
          <a:srcRect l="10860" r="201"/>
          <a:stretch/>
        </p:blipFill>
        <p:spPr>
          <a:xfrm>
            <a:off x="7526215" y="0"/>
            <a:ext cx="4654062" cy="6858000"/>
          </a:xfrm>
          <a:prstGeom prst="rect">
            <a:avLst/>
          </a:prstGeom>
        </p:spPr>
      </p:pic>
      <p:sp>
        <p:nvSpPr>
          <p:cNvPr id="9" name="TextBox 8"/>
          <p:cNvSpPr txBox="1"/>
          <p:nvPr/>
        </p:nvSpPr>
        <p:spPr>
          <a:xfrm>
            <a:off x="1092200" y="1211083"/>
            <a:ext cx="441146" cy="400110"/>
          </a:xfrm>
          <a:prstGeom prst="rect">
            <a:avLst/>
          </a:prstGeom>
          <a:noFill/>
        </p:spPr>
        <p:txBody>
          <a:bodyPr wrap="none" rtlCol="0">
            <a:spAutoFit/>
          </a:bodyPr>
          <a:lstStyle/>
          <a:p>
            <a:r>
              <a:rPr lang="en-US" sz="2000" dirty="0" smtClean="0">
                <a:solidFill>
                  <a:schemeClr val="tx2"/>
                </a:solidFill>
                <a:latin typeface="FontAwesome" pitchFamily="50" charset="0"/>
              </a:rPr>
              <a:t></a:t>
            </a:r>
            <a:endParaRPr lang="en-US" sz="2000" dirty="0">
              <a:solidFill>
                <a:schemeClr val="tx2"/>
              </a:solidFill>
            </a:endParaRPr>
          </a:p>
        </p:txBody>
      </p:sp>
      <p:sp>
        <p:nvSpPr>
          <p:cNvPr id="11" name="TextBox 10"/>
          <p:cNvSpPr txBox="1"/>
          <p:nvPr/>
        </p:nvSpPr>
        <p:spPr>
          <a:xfrm>
            <a:off x="1108679" y="3736298"/>
            <a:ext cx="1224951" cy="369332"/>
          </a:xfrm>
          <a:prstGeom prst="rect">
            <a:avLst/>
          </a:prstGeom>
          <a:noFill/>
        </p:spPr>
        <p:txBody>
          <a:bodyPr wrap="square" rtlCol="0">
            <a:spAutoFit/>
          </a:bodyPr>
          <a:lstStyle/>
          <a:p>
            <a:r>
              <a:rPr lang="en-US" dirty="0" smtClean="0">
                <a:solidFill>
                  <a:schemeClr val="tx2"/>
                </a:solidFill>
                <a:latin typeface="FontAwesome" pitchFamily="50" charset="0"/>
              </a:rPr>
              <a:t></a:t>
            </a:r>
            <a:endParaRPr lang="en-US" dirty="0">
              <a:solidFill>
                <a:schemeClr val="tx2"/>
              </a:solidFill>
            </a:endParaRPr>
          </a:p>
        </p:txBody>
      </p:sp>
      <p:sp>
        <p:nvSpPr>
          <p:cNvPr id="12" name="TextBox 11"/>
          <p:cNvSpPr txBox="1"/>
          <p:nvPr/>
        </p:nvSpPr>
        <p:spPr>
          <a:xfrm>
            <a:off x="4393813" y="1211083"/>
            <a:ext cx="312906" cy="400110"/>
          </a:xfrm>
          <a:prstGeom prst="rect">
            <a:avLst/>
          </a:prstGeom>
          <a:noFill/>
        </p:spPr>
        <p:txBody>
          <a:bodyPr wrap="none" rtlCol="0">
            <a:spAutoFit/>
          </a:bodyPr>
          <a:lstStyle/>
          <a:p>
            <a:r>
              <a:rPr lang="en-US" sz="2000" dirty="0" smtClean="0">
                <a:latin typeface="FontAwesome" pitchFamily="50" charset="0"/>
              </a:rPr>
              <a:t></a:t>
            </a:r>
            <a:endParaRPr lang="en-US" sz="2000" dirty="0"/>
          </a:p>
        </p:txBody>
      </p:sp>
      <p:sp>
        <p:nvSpPr>
          <p:cNvPr id="13" name="TextBox 12"/>
          <p:cNvSpPr txBox="1"/>
          <p:nvPr/>
        </p:nvSpPr>
        <p:spPr>
          <a:xfrm>
            <a:off x="4393814" y="3736298"/>
            <a:ext cx="575002" cy="369332"/>
          </a:xfrm>
          <a:prstGeom prst="rect">
            <a:avLst/>
          </a:prstGeom>
          <a:noFill/>
        </p:spPr>
        <p:txBody>
          <a:bodyPr wrap="square" rtlCol="0">
            <a:spAutoFit/>
          </a:bodyPr>
          <a:lstStyle/>
          <a:p>
            <a:r>
              <a:rPr lang="en-US" dirty="0" smtClean="0">
                <a:solidFill>
                  <a:schemeClr val="tx2"/>
                </a:solidFill>
                <a:latin typeface="FontAwesome" pitchFamily="50" charset="0"/>
              </a:rPr>
              <a:t></a:t>
            </a:r>
            <a:endParaRPr lang="en-US" dirty="0">
              <a:solidFill>
                <a:schemeClr val="tx2"/>
              </a:solidFill>
            </a:endParaRPr>
          </a:p>
        </p:txBody>
      </p:sp>
    </p:spTree>
    <p:extLst>
      <p:ext uri="{BB962C8B-B14F-4D97-AF65-F5344CB8AC3E}">
        <p14:creationId xmlns:p14="http://schemas.microsoft.com/office/powerpoint/2010/main" val="36245699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978"/>
            <a:ext cx="6096000" cy="6890173"/>
          </a:xfrm>
          <a:prstGeom prst="rect">
            <a:avLst/>
          </a:prstGeom>
        </p:spPr>
      </p:pic>
      <p:sp>
        <p:nvSpPr>
          <p:cNvPr id="14" name="Rectangle 13"/>
          <p:cNvSpPr/>
          <p:nvPr/>
        </p:nvSpPr>
        <p:spPr>
          <a:xfrm>
            <a:off x="0" y="3428999"/>
            <a:ext cx="6096000" cy="34367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1"/>
          <p:cNvSpPr txBox="1">
            <a:spLocks/>
          </p:cNvSpPr>
          <p:nvPr/>
        </p:nvSpPr>
        <p:spPr>
          <a:xfrm>
            <a:off x="8408911" y="1008058"/>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Acquisition</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10" name="Content Placeholder 1"/>
          <p:cNvSpPr txBox="1">
            <a:spLocks/>
          </p:cNvSpPr>
          <p:nvPr/>
        </p:nvSpPr>
        <p:spPr>
          <a:xfrm>
            <a:off x="2706944" y="4159671"/>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Marketing</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15" name="Slide Number Placeholder 14"/>
          <p:cNvSpPr>
            <a:spLocks noGrp="1"/>
          </p:cNvSpPr>
          <p:nvPr>
            <p:ph type="sldNum" sz="quarter" idx="12"/>
          </p:nvPr>
        </p:nvSpPr>
        <p:spPr/>
        <p:txBody>
          <a:bodyPr/>
          <a:lstStyle/>
          <a:p>
            <a:fld id="{EF4ACB41-94E5-4629-9639-BBC7D22E3BC4}" type="slidenum">
              <a:rPr lang="en-US" smtClean="0"/>
              <a:pPr/>
              <a:t>27</a:t>
            </a:fld>
            <a:endParaRPr lang="en-US" dirty="0"/>
          </a:p>
        </p:txBody>
      </p:sp>
      <p:pic>
        <p:nvPicPr>
          <p:cNvPr id="3" name="Picture 2"/>
          <p:cNvPicPr>
            <a:picLocks noChangeAspect="1"/>
          </p:cNvPicPr>
          <p:nvPr/>
        </p:nvPicPr>
        <p:blipFill rotWithShape="1">
          <a:blip r:embed="rId3"/>
          <a:srcRect b="13978"/>
          <a:stretch/>
        </p:blipFill>
        <p:spPr>
          <a:xfrm>
            <a:off x="6096000" y="3429000"/>
            <a:ext cx="6096000" cy="3452446"/>
          </a:xfrm>
          <a:prstGeom prst="rect">
            <a:avLst/>
          </a:prstGeom>
        </p:spPr>
      </p:pic>
      <p:sp>
        <p:nvSpPr>
          <p:cNvPr id="9" name="TextBox 8"/>
          <p:cNvSpPr txBox="1"/>
          <p:nvPr/>
        </p:nvSpPr>
        <p:spPr>
          <a:xfrm>
            <a:off x="875312" y="3913952"/>
            <a:ext cx="1224951" cy="1569660"/>
          </a:xfrm>
          <a:prstGeom prst="rect">
            <a:avLst/>
          </a:prstGeom>
          <a:noFill/>
        </p:spPr>
        <p:txBody>
          <a:bodyPr wrap="square" rtlCol="0">
            <a:spAutoFit/>
          </a:bodyPr>
          <a:lstStyle/>
          <a:p>
            <a:r>
              <a:rPr lang="en-US" sz="9600" dirty="0" smtClean="0">
                <a:solidFill>
                  <a:schemeClr val="accent2">
                    <a:lumMod val="10000"/>
                    <a:lumOff val="90000"/>
                  </a:schemeClr>
                </a:solidFill>
                <a:latin typeface="FontAwesome" pitchFamily="50" charset="0"/>
              </a:rPr>
              <a:t></a:t>
            </a:r>
            <a:endParaRPr lang="en-US" sz="9600" dirty="0">
              <a:solidFill>
                <a:schemeClr val="accent2">
                  <a:lumMod val="10000"/>
                  <a:lumOff val="90000"/>
                </a:schemeClr>
              </a:solidFill>
            </a:endParaRPr>
          </a:p>
        </p:txBody>
      </p:sp>
      <p:sp>
        <p:nvSpPr>
          <p:cNvPr id="11" name="TextBox 10"/>
          <p:cNvSpPr txBox="1"/>
          <p:nvPr/>
        </p:nvSpPr>
        <p:spPr>
          <a:xfrm>
            <a:off x="6723645" y="929181"/>
            <a:ext cx="1335970" cy="1569660"/>
          </a:xfrm>
          <a:prstGeom prst="rect">
            <a:avLst/>
          </a:prstGeom>
          <a:noFill/>
        </p:spPr>
        <p:txBody>
          <a:bodyPr wrap="square" rtlCol="0">
            <a:spAutoFit/>
          </a:bodyPr>
          <a:lstStyle/>
          <a:p>
            <a:r>
              <a:rPr lang="en-US" sz="9600" dirty="0" smtClean="0">
                <a:solidFill>
                  <a:schemeClr val="accent2">
                    <a:lumMod val="10000"/>
                    <a:lumOff val="90000"/>
                  </a:schemeClr>
                </a:solidFill>
                <a:latin typeface="FontAwesome" pitchFamily="50" charset="0"/>
              </a:rPr>
              <a:t></a:t>
            </a:r>
            <a:endParaRPr lang="en-US" sz="9600" dirty="0">
              <a:solidFill>
                <a:schemeClr val="accent2">
                  <a:lumMod val="10000"/>
                  <a:lumOff val="90000"/>
                </a:schemeClr>
              </a:solidFill>
            </a:endParaRPr>
          </a:p>
        </p:txBody>
      </p:sp>
    </p:spTree>
    <p:extLst>
      <p:ext uri="{BB962C8B-B14F-4D97-AF65-F5344CB8AC3E}">
        <p14:creationId xmlns:p14="http://schemas.microsoft.com/office/powerpoint/2010/main" val="34715633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2142" r="12142"/>
          <a:stretch>
            <a:fillRect/>
          </a:stretch>
        </p:blipFill>
        <p:spPr/>
      </p:pic>
      <p:sp>
        <p:nvSpPr>
          <p:cNvPr id="70" name="Rectangle 69"/>
          <p:cNvSpPr/>
          <p:nvPr/>
        </p:nvSpPr>
        <p:spPr>
          <a:xfrm>
            <a:off x="-7185" y="0"/>
            <a:ext cx="468313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p:cNvSpPr txBox="1"/>
          <p:nvPr/>
        </p:nvSpPr>
        <p:spPr>
          <a:xfrm>
            <a:off x="685548" y="5413267"/>
            <a:ext cx="1744388" cy="261610"/>
          </a:xfrm>
          <a:prstGeom prst="rect">
            <a:avLst/>
          </a:prstGeom>
          <a:noFill/>
        </p:spPr>
        <p:txBody>
          <a:bodyPr wrap="none" rtlCol="0">
            <a:spAutoFit/>
          </a:bodyPr>
          <a:lstStyle/>
          <a:p>
            <a:r>
              <a:rPr lang="en-US" sz="1100" dirty="0" smtClean="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www.yourwebsite.com</a:t>
            </a:r>
            <a:endParaRPr lang="en-US" sz="11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46" name="Rectangle 45"/>
          <p:cNvSpPr/>
          <p:nvPr/>
        </p:nvSpPr>
        <p:spPr>
          <a:xfrm>
            <a:off x="3927231" y="762000"/>
            <a:ext cx="7553109" cy="53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p:cNvSpPr/>
          <p:nvPr/>
        </p:nvSpPr>
        <p:spPr>
          <a:xfrm>
            <a:off x="4628943" y="1510935"/>
            <a:ext cx="595035" cy="584775"/>
          </a:xfrm>
          <a:prstGeom prst="rect">
            <a:avLst/>
          </a:prstGeom>
        </p:spPr>
        <p:txBody>
          <a:bodyPr wrap="none">
            <a:spAutoFit/>
          </a:bodyPr>
          <a:lstStyle/>
          <a:p>
            <a:r>
              <a:rPr lang="en-US" sz="3200" dirty="0" smtClean="0">
                <a:solidFill>
                  <a:schemeClr val="accent3"/>
                </a:solidFill>
                <a:latin typeface="FontAwesome" pitchFamily="2" charset="0"/>
              </a:rPr>
              <a:t></a:t>
            </a:r>
            <a:endParaRPr lang="en-US" sz="3600" dirty="0">
              <a:solidFill>
                <a:schemeClr val="accent3"/>
              </a:solidFill>
            </a:endParaRPr>
          </a:p>
        </p:txBody>
      </p:sp>
      <p:sp>
        <p:nvSpPr>
          <p:cNvPr id="51" name="TextBox 50"/>
          <p:cNvSpPr txBox="1"/>
          <p:nvPr/>
        </p:nvSpPr>
        <p:spPr>
          <a:xfrm>
            <a:off x="4624932" y="2123753"/>
            <a:ext cx="1207382" cy="338554"/>
          </a:xfrm>
          <a:prstGeom prst="rect">
            <a:avLst/>
          </a:prstGeom>
          <a:noFill/>
        </p:spPr>
        <p:txBody>
          <a:bodyPr wrap="none" rtlCol="0">
            <a:spAutoFit/>
          </a:bodyPr>
          <a:lstStyle/>
          <a:p>
            <a:r>
              <a:rPr lang="en-US" sz="1600" dirty="0" smtClean="0">
                <a:solidFill>
                  <a:schemeClr val="accent2"/>
                </a:solidFill>
                <a:latin typeface="+mj-lt"/>
                <a:ea typeface="Roboto" charset="0"/>
                <a:cs typeface="Roboto" charset="0"/>
              </a:rPr>
              <a:t>Strategic</a:t>
            </a:r>
            <a:endParaRPr lang="en-US" sz="1600" dirty="0">
              <a:solidFill>
                <a:schemeClr val="accent2"/>
              </a:solidFill>
              <a:latin typeface="+mj-lt"/>
              <a:ea typeface="Roboto" charset="0"/>
              <a:cs typeface="Roboto" charset="0"/>
            </a:endParaRPr>
          </a:p>
        </p:txBody>
      </p:sp>
      <p:sp>
        <p:nvSpPr>
          <p:cNvPr id="52" name="Rectangle 51"/>
          <p:cNvSpPr/>
          <p:nvPr/>
        </p:nvSpPr>
        <p:spPr>
          <a:xfrm>
            <a:off x="4624933" y="2599862"/>
            <a:ext cx="2243075" cy="867930"/>
          </a:xfrm>
          <a:prstGeom prst="rect">
            <a:avLst/>
          </a:prstGeom>
        </p:spPr>
        <p:txBody>
          <a:bodyPr wrap="square">
            <a:spAutoFit/>
          </a:bodyPr>
          <a:lstStyle/>
          <a:p>
            <a:pPr>
              <a:lnSpc>
                <a:spcPct val="120000"/>
              </a:lnSpc>
            </a:pPr>
            <a:r>
              <a:rPr lang="en-US" sz="1400" dirty="0">
                <a:solidFill>
                  <a:schemeClr val="tx1">
                    <a:lumMod val="50000"/>
                    <a:lumOff val="50000"/>
                  </a:schemeClr>
                </a:solidFill>
                <a:ea typeface="Roboto Medium" charset="0"/>
                <a:cs typeface="Roboto Medium" charset="0"/>
              </a:rPr>
              <a:t>Far far away</a:t>
            </a:r>
            <a:r>
              <a:rPr lang="en-US" sz="1400" dirty="0">
                <a:solidFill>
                  <a:schemeClr val="tx1">
                    <a:lumMod val="50000"/>
                    <a:lumOff val="50000"/>
                  </a:schemeClr>
                </a:solidFill>
                <a:ea typeface="Roboto Thin" charset="0"/>
                <a:cs typeface="Roboto Thin" charset="0"/>
              </a:rPr>
              <a:t>, behind the word mountains, far from the </a:t>
            </a:r>
            <a:r>
              <a:rPr lang="en-US" sz="1400" dirty="0" smtClean="0">
                <a:solidFill>
                  <a:schemeClr val="tx1">
                    <a:lumMod val="50000"/>
                    <a:lumOff val="50000"/>
                  </a:schemeClr>
                </a:solidFill>
                <a:ea typeface="Roboto Thin" charset="0"/>
                <a:cs typeface="Roboto Thin" charset="0"/>
              </a:rPr>
              <a:t>countries.</a:t>
            </a:r>
            <a:endParaRPr lang="en-US" sz="1400" dirty="0">
              <a:solidFill>
                <a:schemeClr val="tx1">
                  <a:lumMod val="50000"/>
                  <a:lumOff val="50000"/>
                </a:schemeClr>
              </a:solidFill>
              <a:ea typeface="Roboto Thin" charset="0"/>
              <a:cs typeface="Roboto Thin" charset="0"/>
            </a:endParaRPr>
          </a:p>
        </p:txBody>
      </p:sp>
      <p:cxnSp>
        <p:nvCxnSpPr>
          <p:cNvPr id="53" name="Straight Connector 52"/>
          <p:cNvCxnSpPr/>
          <p:nvPr/>
        </p:nvCxnSpPr>
        <p:spPr>
          <a:xfrm>
            <a:off x="4729646" y="2505850"/>
            <a:ext cx="444927"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624411" y="1513800"/>
            <a:ext cx="2199720" cy="338554"/>
          </a:xfrm>
          <a:prstGeom prst="rect">
            <a:avLst/>
          </a:prstGeom>
          <a:noFill/>
        </p:spPr>
        <p:txBody>
          <a:bodyPr wrap="square" rtlCol="0">
            <a:spAutoFit/>
          </a:bodyPr>
          <a:lstStyle/>
          <a:p>
            <a:r>
              <a:rPr lang="en-US" sz="1600" dirty="0" smtClean="0">
                <a:solidFill>
                  <a:schemeClr val="bg1"/>
                </a:solidFill>
                <a:ea typeface="Roboto Light" charset="0"/>
                <a:cs typeface="Roboto Light" charset="0"/>
              </a:rPr>
              <a:t>Digital Marketing</a:t>
            </a:r>
            <a:endParaRPr lang="en-US" sz="1600" dirty="0">
              <a:solidFill>
                <a:schemeClr val="bg1"/>
              </a:solidFill>
              <a:ea typeface="Roboto Light" charset="0"/>
              <a:cs typeface="Roboto Light" charset="0"/>
            </a:endParaRPr>
          </a:p>
        </p:txBody>
      </p:sp>
      <p:sp>
        <p:nvSpPr>
          <p:cNvPr id="74" name="TextBox 73"/>
          <p:cNvSpPr txBox="1"/>
          <p:nvPr/>
        </p:nvSpPr>
        <p:spPr>
          <a:xfrm>
            <a:off x="624411" y="1794797"/>
            <a:ext cx="2487285" cy="584775"/>
          </a:xfrm>
          <a:prstGeom prst="rect">
            <a:avLst/>
          </a:prstGeom>
          <a:noFill/>
        </p:spPr>
        <p:txBody>
          <a:bodyPr wrap="square" rtlCol="0">
            <a:spAutoFit/>
          </a:bodyPr>
          <a:lstStyle/>
          <a:p>
            <a:r>
              <a:rPr lang="en-US" sz="3200" b="1" dirty="0" smtClean="0">
                <a:solidFill>
                  <a:schemeClr val="bg1"/>
                </a:solidFill>
                <a:latin typeface="+mj-lt"/>
                <a:ea typeface="Roboto Black" charset="0"/>
                <a:cs typeface="Roboto Black" charset="0"/>
              </a:rPr>
              <a:t>SERVICES</a:t>
            </a:r>
            <a:endParaRPr lang="en-US" sz="3200" b="1" dirty="0">
              <a:solidFill>
                <a:schemeClr val="bg1"/>
              </a:solidFill>
              <a:latin typeface="+mj-lt"/>
              <a:ea typeface="Roboto Black" charset="0"/>
              <a:cs typeface="Roboto Black" charset="0"/>
            </a:endParaRPr>
          </a:p>
        </p:txBody>
      </p:sp>
      <p:sp>
        <p:nvSpPr>
          <p:cNvPr id="75" name="Triangle 74"/>
          <p:cNvSpPr/>
          <p:nvPr/>
        </p:nvSpPr>
        <p:spPr>
          <a:xfrm>
            <a:off x="440242" y="6237312"/>
            <a:ext cx="475101" cy="409570"/>
          </a:xfrm>
          <a:prstGeom prst="triangle">
            <a:avLst/>
          </a:prstGeom>
          <a:noFill/>
          <a:ln w="76200">
            <a:solidFill>
              <a:srgbClr val="FF9F1B">
                <a:alpha val="1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ectangle 83"/>
          <p:cNvSpPr/>
          <p:nvPr/>
        </p:nvSpPr>
        <p:spPr>
          <a:xfrm>
            <a:off x="4650275" y="3613501"/>
            <a:ext cx="566181" cy="584775"/>
          </a:xfrm>
          <a:prstGeom prst="rect">
            <a:avLst/>
          </a:prstGeom>
        </p:spPr>
        <p:txBody>
          <a:bodyPr wrap="none">
            <a:spAutoFit/>
          </a:bodyPr>
          <a:lstStyle/>
          <a:p>
            <a:r>
              <a:rPr lang="en-US" sz="3200" dirty="0" smtClean="0">
                <a:solidFill>
                  <a:schemeClr val="accent3"/>
                </a:solidFill>
                <a:latin typeface="FontAwesome" pitchFamily="2" charset="0"/>
              </a:rPr>
              <a:t></a:t>
            </a:r>
            <a:endParaRPr lang="en-US" sz="3200" dirty="0">
              <a:solidFill>
                <a:schemeClr val="accent3"/>
              </a:solidFill>
            </a:endParaRPr>
          </a:p>
        </p:txBody>
      </p:sp>
      <p:sp>
        <p:nvSpPr>
          <p:cNvPr id="85" name="TextBox 84"/>
          <p:cNvSpPr txBox="1"/>
          <p:nvPr/>
        </p:nvSpPr>
        <p:spPr>
          <a:xfrm>
            <a:off x="4646264" y="4259832"/>
            <a:ext cx="1061509" cy="338554"/>
          </a:xfrm>
          <a:prstGeom prst="rect">
            <a:avLst/>
          </a:prstGeom>
          <a:noFill/>
        </p:spPr>
        <p:txBody>
          <a:bodyPr wrap="none" rtlCol="0">
            <a:spAutoFit/>
          </a:bodyPr>
          <a:lstStyle/>
          <a:p>
            <a:r>
              <a:rPr lang="en-US" sz="1600" dirty="0" smtClean="0">
                <a:solidFill>
                  <a:schemeClr val="accent2"/>
                </a:solidFill>
                <a:latin typeface="+mj-lt"/>
                <a:ea typeface="Roboto" charset="0"/>
                <a:cs typeface="Roboto" charset="0"/>
              </a:rPr>
              <a:t>Amplify</a:t>
            </a:r>
            <a:endParaRPr lang="en-US" sz="1600" dirty="0">
              <a:solidFill>
                <a:schemeClr val="accent2"/>
              </a:solidFill>
              <a:latin typeface="+mj-lt"/>
              <a:ea typeface="Roboto" charset="0"/>
              <a:cs typeface="Roboto" charset="0"/>
            </a:endParaRPr>
          </a:p>
        </p:txBody>
      </p:sp>
      <p:cxnSp>
        <p:nvCxnSpPr>
          <p:cNvPr id="87" name="Straight Connector 86"/>
          <p:cNvCxnSpPr/>
          <p:nvPr/>
        </p:nvCxnSpPr>
        <p:spPr>
          <a:xfrm>
            <a:off x="4750978" y="4641929"/>
            <a:ext cx="444927"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9" name="Rectangle 88"/>
          <p:cNvSpPr/>
          <p:nvPr/>
        </p:nvSpPr>
        <p:spPr>
          <a:xfrm>
            <a:off x="7710220" y="1510935"/>
            <a:ext cx="595035" cy="584775"/>
          </a:xfrm>
          <a:prstGeom prst="rect">
            <a:avLst/>
          </a:prstGeom>
        </p:spPr>
        <p:txBody>
          <a:bodyPr wrap="none">
            <a:spAutoFit/>
          </a:bodyPr>
          <a:lstStyle/>
          <a:p>
            <a:r>
              <a:rPr lang="en-US" sz="3200" dirty="0" smtClean="0">
                <a:solidFill>
                  <a:schemeClr val="accent3"/>
                </a:solidFill>
                <a:latin typeface="FontAwesome" pitchFamily="2" charset="0"/>
              </a:rPr>
              <a:t></a:t>
            </a:r>
            <a:endParaRPr lang="en-US" sz="3600" dirty="0">
              <a:solidFill>
                <a:schemeClr val="accent3"/>
              </a:solidFill>
            </a:endParaRPr>
          </a:p>
        </p:txBody>
      </p:sp>
      <p:sp>
        <p:nvSpPr>
          <p:cNvPr id="90" name="TextBox 89"/>
          <p:cNvSpPr txBox="1"/>
          <p:nvPr/>
        </p:nvSpPr>
        <p:spPr>
          <a:xfrm>
            <a:off x="7706209" y="2123753"/>
            <a:ext cx="925253" cy="338554"/>
          </a:xfrm>
          <a:prstGeom prst="rect">
            <a:avLst/>
          </a:prstGeom>
          <a:noFill/>
        </p:spPr>
        <p:txBody>
          <a:bodyPr wrap="none" rtlCol="0">
            <a:spAutoFit/>
          </a:bodyPr>
          <a:lstStyle/>
          <a:p>
            <a:r>
              <a:rPr lang="en-US" sz="1600" dirty="0" smtClean="0">
                <a:solidFill>
                  <a:schemeClr val="accent2"/>
                </a:solidFill>
                <a:latin typeface="+mj-lt"/>
                <a:ea typeface="Roboto" charset="0"/>
                <a:cs typeface="Roboto" charset="0"/>
              </a:rPr>
              <a:t>Create</a:t>
            </a:r>
            <a:endParaRPr lang="en-US" sz="1600" dirty="0">
              <a:solidFill>
                <a:schemeClr val="accent2"/>
              </a:solidFill>
              <a:latin typeface="+mj-lt"/>
              <a:ea typeface="Roboto" charset="0"/>
              <a:cs typeface="Roboto" charset="0"/>
            </a:endParaRPr>
          </a:p>
        </p:txBody>
      </p:sp>
      <p:sp>
        <p:nvSpPr>
          <p:cNvPr id="91" name="Rectangle 90"/>
          <p:cNvSpPr/>
          <p:nvPr/>
        </p:nvSpPr>
        <p:spPr>
          <a:xfrm>
            <a:off x="7706210" y="2599862"/>
            <a:ext cx="2278222" cy="867930"/>
          </a:xfrm>
          <a:prstGeom prst="rect">
            <a:avLst/>
          </a:prstGeom>
        </p:spPr>
        <p:txBody>
          <a:bodyPr wrap="square">
            <a:spAutoFit/>
          </a:bodyPr>
          <a:lstStyle/>
          <a:p>
            <a:pPr>
              <a:lnSpc>
                <a:spcPct val="120000"/>
              </a:lnSpc>
            </a:pPr>
            <a:r>
              <a:rPr lang="en-US" sz="1400" dirty="0">
                <a:solidFill>
                  <a:schemeClr val="tx1">
                    <a:lumMod val="50000"/>
                    <a:lumOff val="50000"/>
                  </a:schemeClr>
                </a:solidFill>
                <a:ea typeface="Roboto Medium" charset="0"/>
                <a:cs typeface="Roboto Medium" charset="0"/>
              </a:rPr>
              <a:t>Far </a:t>
            </a:r>
            <a:r>
              <a:rPr lang="en-US" sz="1400" dirty="0" err="1">
                <a:solidFill>
                  <a:schemeClr val="tx1">
                    <a:lumMod val="50000"/>
                    <a:lumOff val="50000"/>
                  </a:schemeClr>
                </a:solidFill>
                <a:ea typeface="Roboto Medium" charset="0"/>
                <a:cs typeface="Roboto Medium" charset="0"/>
              </a:rPr>
              <a:t>far</a:t>
            </a:r>
            <a:r>
              <a:rPr lang="en-US" sz="1400" dirty="0">
                <a:solidFill>
                  <a:schemeClr val="tx1">
                    <a:lumMod val="50000"/>
                    <a:lumOff val="50000"/>
                  </a:schemeClr>
                </a:solidFill>
                <a:ea typeface="Roboto Medium" charset="0"/>
                <a:cs typeface="Roboto Medium" charset="0"/>
              </a:rPr>
              <a:t> away</a:t>
            </a:r>
            <a:r>
              <a:rPr lang="en-US" sz="1400" dirty="0">
                <a:solidFill>
                  <a:schemeClr val="tx1">
                    <a:lumMod val="50000"/>
                    <a:lumOff val="50000"/>
                  </a:schemeClr>
                </a:solidFill>
                <a:ea typeface="Roboto Thin" charset="0"/>
                <a:cs typeface="Roboto Thin" charset="0"/>
              </a:rPr>
              <a:t>, behind the word mountains, far from the countries.</a:t>
            </a:r>
          </a:p>
        </p:txBody>
      </p:sp>
      <p:cxnSp>
        <p:nvCxnSpPr>
          <p:cNvPr id="92" name="Straight Connector 91"/>
          <p:cNvCxnSpPr/>
          <p:nvPr/>
        </p:nvCxnSpPr>
        <p:spPr>
          <a:xfrm>
            <a:off x="7810923" y="2505850"/>
            <a:ext cx="444927"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94" name="Rectangle 93"/>
          <p:cNvSpPr/>
          <p:nvPr/>
        </p:nvSpPr>
        <p:spPr>
          <a:xfrm>
            <a:off x="7712907" y="3613501"/>
            <a:ext cx="654346" cy="584775"/>
          </a:xfrm>
          <a:prstGeom prst="rect">
            <a:avLst/>
          </a:prstGeom>
        </p:spPr>
        <p:txBody>
          <a:bodyPr wrap="none">
            <a:spAutoFit/>
          </a:bodyPr>
          <a:lstStyle/>
          <a:p>
            <a:r>
              <a:rPr lang="en-US" sz="3200" dirty="0" smtClean="0">
                <a:solidFill>
                  <a:schemeClr val="accent3"/>
                </a:solidFill>
                <a:latin typeface="FontAwesome" pitchFamily="2" charset="0"/>
              </a:rPr>
              <a:t></a:t>
            </a:r>
            <a:endParaRPr lang="en-US" sz="3200" dirty="0">
              <a:solidFill>
                <a:schemeClr val="accent3"/>
              </a:solidFill>
            </a:endParaRPr>
          </a:p>
        </p:txBody>
      </p:sp>
      <p:sp>
        <p:nvSpPr>
          <p:cNvPr id="95" name="TextBox 94"/>
          <p:cNvSpPr txBox="1"/>
          <p:nvPr/>
        </p:nvSpPr>
        <p:spPr>
          <a:xfrm>
            <a:off x="7708896" y="4259832"/>
            <a:ext cx="1156086" cy="338554"/>
          </a:xfrm>
          <a:prstGeom prst="rect">
            <a:avLst/>
          </a:prstGeom>
          <a:noFill/>
        </p:spPr>
        <p:txBody>
          <a:bodyPr wrap="none" rtlCol="0">
            <a:spAutoFit/>
          </a:bodyPr>
          <a:lstStyle/>
          <a:p>
            <a:r>
              <a:rPr lang="en-US" sz="1600" dirty="0" smtClean="0">
                <a:solidFill>
                  <a:schemeClr val="accent2"/>
                </a:solidFill>
                <a:latin typeface="+mj-lt"/>
                <a:ea typeface="Roboto" charset="0"/>
                <a:cs typeface="Roboto" charset="0"/>
              </a:rPr>
              <a:t>Evaluate</a:t>
            </a:r>
            <a:endParaRPr lang="en-US" sz="1600" dirty="0">
              <a:solidFill>
                <a:schemeClr val="accent2"/>
              </a:solidFill>
              <a:latin typeface="+mj-lt"/>
              <a:ea typeface="Roboto" charset="0"/>
              <a:cs typeface="Roboto" charset="0"/>
            </a:endParaRPr>
          </a:p>
        </p:txBody>
      </p:sp>
      <p:cxnSp>
        <p:nvCxnSpPr>
          <p:cNvPr id="97" name="Straight Connector 96"/>
          <p:cNvCxnSpPr/>
          <p:nvPr/>
        </p:nvCxnSpPr>
        <p:spPr>
          <a:xfrm>
            <a:off x="7813610" y="4641929"/>
            <a:ext cx="444927"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635996" y="2499580"/>
            <a:ext cx="2894601" cy="1274195"/>
          </a:xfrm>
          <a:prstGeom prst="rect">
            <a:avLst/>
          </a:prstGeom>
          <a:noFill/>
        </p:spPr>
        <p:txBody>
          <a:bodyPr wrap="square" rtlCol="0">
            <a:spAutoFit/>
          </a:bodyPr>
          <a:lstStyle/>
          <a:p>
            <a:pPr>
              <a:lnSpc>
                <a:spcPct val="120000"/>
              </a:lnSpc>
            </a:pPr>
            <a:r>
              <a:rPr lang="en-US" sz="1600" b="1" dirty="0">
                <a:solidFill>
                  <a:schemeClr val="bg1"/>
                </a:solidFill>
                <a:ea typeface="Roboto Light" charset="0"/>
                <a:cs typeface="Roboto Light" charset="0"/>
              </a:rPr>
              <a:t>Far far away</a:t>
            </a:r>
            <a:r>
              <a:rPr lang="en-US" sz="1600" dirty="0">
                <a:solidFill>
                  <a:schemeClr val="bg1"/>
                </a:solidFill>
                <a:ea typeface="Roboto Light" charset="0"/>
                <a:cs typeface="Roboto Light" charset="0"/>
              </a:rPr>
              <a:t>, behind the word mountains, far from the countries </a:t>
            </a:r>
            <a:r>
              <a:rPr lang="en-US" sz="1600" dirty="0" smtClean="0">
                <a:solidFill>
                  <a:schemeClr val="bg1"/>
                </a:solidFill>
                <a:ea typeface="Roboto Light" charset="0"/>
                <a:cs typeface="Roboto Light" charset="0"/>
              </a:rPr>
              <a:t>and, </a:t>
            </a:r>
            <a:r>
              <a:rPr lang="en-US" sz="1600" dirty="0">
                <a:solidFill>
                  <a:schemeClr val="bg1"/>
                </a:solidFill>
                <a:ea typeface="Roboto Light" charset="0"/>
                <a:cs typeface="Roboto Light" charset="0"/>
              </a:rPr>
              <a:t>there live the blind texts. </a:t>
            </a:r>
          </a:p>
        </p:txBody>
      </p:sp>
      <p:sp>
        <p:nvSpPr>
          <p:cNvPr id="27" name="TextBox 26"/>
          <p:cNvSpPr txBox="1"/>
          <p:nvPr/>
        </p:nvSpPr>
        <p:spPr>
          <a:xfrm>
            <a:off x="650452" y="4153905"/>
            <a:ext cx="2580709" cy="757130"/>
          </a:xfrm>
          <a:prstGeom prst="rect">
            <a:avLst/>
          </a:prstGeom>
          <a:noFill/>
        </p:spPr>
        <p:txBody>
          <a:bodyPr wrap="square" rtlCol="0">
            <a:spAutoFit/>
          </a:bodyPr>
          <a:lstStyle/>
          <a:p>
            <a:pPr>
              <a:lnSpc>
                <a:spcPct val="120000"/>
              </a:lnSpc>
            </a:pPr>
            <a:r>
              <a:rPr lang="en-US" sz="1200" dirty="0">
                <a:solidFill>
                  <a:schemeClr val="bg1"/>
                </a:solidFill>
                <a:ea typeface="Roboto Light" charset="0"/>
                <a:cs typeface="Roboto Light" charset="0"/>
              </a:rPr>
              <a:t>W</a:t>
            </a:r>
            <a:r>
              <a:rPr lang="en-US" sz="1200" dirty="0" smtClean="0">
                <a:solidFill>
                  <a:schemeClr val="bg1"/>
                </a:solidFill>
                <a:ea typeface="Roboto Light" charset="0"/>
                <a:cs typeface="Roboto Light" charset="0"/>
              </a:rPr>
              <a:t>ord </a:t>
            </a:r>
            <a:r>
              <a:rPr lang="en-US" sz="1200" dirty="0">
                <a:solidFill>
                  <a:schemeClr val="bg1"/>
                </a:solidFill>
                <a:ea typeface="Roboto Light" charset="0"/>
                <a:cs typeface="Roboto Light" charset="0"/>
              </a:rPr>
              <a:t>mountains, far from the countries </a:t>
            </a:r>
            <a:r>
              <a:rPr lang="en-US" sz="1200" dirty="0" smtClean="0">
                <a:solidFill>
                  <a:schemeClr val="bg1"/>
                </a:solidFill>
                <a:ea typeface="Roboto Light" charset="0"/>
                <a:cs typeface="Roboto Light" charset="0"/>
              </a:rPr>
              <a:t>and, </a:t>
            </a:r>
            <a:r>
              <a:rPr lang="en-US" sz="1200" dirty="0">
                <a:solidFill>
                  <a:schemeClr val="bg1"/>
                </a:solidFill>
                <a:ea typeface="Roboto Light" charset="0"/>
                <a:cs typeface="Roboto Light" charset="0"/>
              </a:rPr>
              <a:t>there live the blind texts. </a:t>
            </a:r>
          </a:p>
        </p:txBody>
      </p:sp>
      <p:sp>
        <p:nvSpPr>
          <p:cNvPr id="28" name="Rectangle 27"/>
          <p:cNvSpPr/>
          <p:nvPr/>
        </p:nvSpPr>
        <p:spPr>
          <a:xfrm>
            <a:off x="4675949" y="4806947"/>
            <a:ext cx="2243075" cy="867930"/>
          </a:xfrm>
          <a:prstGeom prst="rect">
            <a:avLst/>
          </a:prstGeom>
        </p:spPr>
        <p:txBody>
          <a:bodyPr wrap="square">
            <a:spAutoFit/>
          </a:bodyPr>
          <a:lstStyle/>
          <a:p>
            <a:pPr>
              <a:lnSpc>
                <a:spcPct val="120000"/>
              </a:lnSpc>
            </a:pPr>
            <a:r>
              <a:rPr lang="en-US" sz="1400" dirty="0">
                <a:solidFill>
                  <a:schemeClr val="tx1">
                    <a:lumMod val="50000"/>
                    <a:lumOff val="50000"/>
                  </a:schemeClr>
                </a:solidFill>
                <a:ea typeface="Roboto Medium" charset="0"/>
                <a:cs typeface="Roboto Medium" charset="0"/>
              </a:rPr>
              <a:t>Far far away</a:t>
            </a:r>
            <a:r>
              <a:rPr lang="en-US" sz="1400" dirty="0">
                <a:solidFill>
                  <a:schemeClr val="tx1">
                    <a:lumMod val="50000"/>
                    <a:lumOff val="50000"/>
                  </a:schemeClr>
                </a:solidFill>
                <a:ea typeface="Roboto Thin" charset="0"/>
                <a:cs typeface="Roboto Thin" charset="0"/>
              </a:rPr>
              <a:t>, behind the word mountains, far from the </a:t>
            </a:r>
            <a:r>
              <a:rPr lang="en-US" sz="1400" dirty="0" smtClean="0">
                <a:solidFill>
                  <a:schemeClr val="tx1">
                    <a:lumMod val="50000"/>
                    <a:lumOff val="50000"/>
                  </a:schemeClr>
                </a:solidFill>
                <a:ea typeface="Roboto Thin" charset="0"/>
                <a:cs typeface="Roboto Thin" charset="0"/>
              </a:rPr>
              <a:t>countries.</a:t>
            </a:r>
            <a:endParaRPr lang="en-US" sz="1400" dirty="0">
              <a:solidFill>
                <a:schemeClr val="tx1">
                  <a:lumMod val="50000"/>
                  <a:lumOff val="50000"/>
                </a:schemeClr>
              </a:solidFill>
              <a:ea typeface="Roboto Thin" charset="0"/>
              <a:cs typeface="Roboto Thin" charset="0"/>
            </a:endParaRPr>
          </a:p>
        </p:txBody>
      </p:sp>
      <p:sp>
        <p:nvSpPr>
          <p:cNvPr id="29" name="Rectangle 28"/>
          <p:cNvSpPr/>
          <p:nvPr/>
        </p:nvSpPr>
        <p:spPr>
          <a:xfrm>
            <a:off x="7757226" y="4806947"/>
            <a:ext cx="2278222" cy="867930"/>
          </a:xfrm>
          <a:prstGeom prst="rect">
            <a:avLst/>
          </a:prstGeom>
        </p:spPr>
        <p:txBody>
          <a:bodyPr wrap="square">
            <a:spAutoFit/>
          </a:bodyPr>
          <a:lstStyle/>
          <a:p>
            <a:pPr>
              <a:lnSpc>
                <a:spcPct val="120000"/>
              </a:lnSpc>
            </a:pPr>
            <a:r>
              <a:rPr lang="en-US" sz="1400" dirty="0">
                <a:solidFill>
                  <a:schemeClr val="tx1">
                    <a:lumMod val="50000"/>
                    <a:lumOff val="50000"/>
                  </a:schemeClr>
                </a:solidFill>
                <a:ea typeface="Roboto Medium" charset="0"/>
                <a:cs typeface="Roboto Medium" charset="0"/>
              </a:rPr>
              <a:t>Far </a:t>
            </a:r>
            <a:r>
              <a:rPr lang="en-US" sz="1400" dirty="0" err="1">
                <a:solidFill>
                  <a:schemeClr val="tx1">
                    <a:lumMod val="50000"/>
                    <a:lumOff val="50000"/>
                  </a:schemeClr>
                </a:solidFill>
                <a:ea typeface="Roboto Medium" charset="0"/>
                <a:cs typeface="Roboto Medium" charset="0"/>
              </a:rPr>
              <a:t>far</a:t>
            </a:r>
            <a:r>
              <a:rPr lang="en-US" sz="1400" dirty="0">
                <a:solidFill>
                  <a:schemeClr val="tx1">
                    <a:lumMod val="50000"/>
                    <a:lumOff val="50000"/>
                  </a:schemeClr>
                </a:solidFill>
                <a:ea typeface="Roboto Medium" charset="0"/>
                <a:cs typeface="Roboto Medium" charset="0"/>
              </a:rPr>
              <a:t> away</a:t>
            </a:r>
            <a:r>
              <a:rPr lang="en-US" sz="1400" dirty="0">
                <a:solidFill>
                  <a:schemeClr val="tx1">
                    <a:lumMod val="50000"/>
                    <a:lumOff val="50000"/>
                  </a:schemeClr>
                </a:solidFill>
                <a:ea typeface="Roboto Thin" charset="0"/>
                <a:cs typeface="Roboto Thin" charset="0"/>
              </a:rPr>
              <a:t>, behind the word mountains, far from the countries.</a:t>
            </a:r>
          </a:p>
        </p:txBody>
      </p:sp>
    </p:spTree>
    <p:extLst>
      <p:ext uri="{BB962C8B-B14F-4D97-AF65-F5344CB8AC3E}">
        <p14:creationId xmlns:p14="http://schemas.microsoft.com/office/powerpoint/2010/main" val="34395269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2111986" y="-42635"/>
            <a:ext cx="5702665" cy="6913349"/>
          </a:xfrm>
          <a:prstGeom prst="rect">
            <a:avLst/>
          </a:prstGeom>
        </p:spPr>
      </p:pic>
      <p:sp>
        <p:nvSpPr>
          <p:cNvPr id="6" name="Rectangle 5"/>
          <p:cNvSpPr/>
          <p:nvPr/>
        </p:nvSpPr>
        <p:spPr>
          <a:xfrm>
            <a:off x="6518031" y="908050"/>
            <a:ext cx="4978644" cy="5949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p:cNvSpPr txBox="1">
            <a:spLocks/>
          </p:cNvSpPr>
          <p:nvPr/>
        </p:nvSpPr>
        <p:spPr>
          <a:xfrm rot="16200000">
            <a:off x="-392208" y="1583598"/>
            <a:ext cx="3025525" cy="6635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dirty="0" smtClean="0">
                <a:solidFill>
                  <a:schemeClr val="bg1">
                    <a:lumMod val="85000"/>
                  </a:schemeClr>
                </a:solidFill>
                <a:latin typeface="+mj-lt"/>
              </a:rPr>
              <a:t>Strategy</a:t>
            </a:r>
            <a:endParaRPr lang="en-US" dirty="0">
              <a:solidFill>
                <a:schemeClr val="bg1">
                  <a:lumMod val="85000"/>
                </a:schemeClr>
              </a:solidFill>
              <a:latin typeface="+mj-lt"/>
            </a:endParaRPr>
          </a:p>
        </p:txBody>
      </p:sp>
      <p:sp>
        <p:nvSpPr>
          <p:cNvPr id="16" name="Rectangle 15"/>
          <p:cNvSpPr/>
          <p:nvPr/>
        </p:nvSpPr>
        <p:spPr>
          <a:xfrm>
            <a:off x="7116624" y="1612266"/>
            <a:ext cx="3908679" cy="1815882"/>
          </a:xfrm>
          <a:prstGeom prst="rect">
            <a:avLst/>
          </a:prstGeom>
        </p:spPr>
        <p:txBody>
          <a:bodyPr wrap="square">
            <a:spAutoFit/>
          </a:bodyPr>
          <a:lstStyle/>
          <a:p>
            <a:r>
              <a:rPr lang="en-US" sz="2800" b="1" dirty="0">
                <a:solidFill>
                  <a:schemeClr val="accent2"/>
                </a:solidFill>
                <a:latin typeface="+mj-lt"/>
                <a:ea typeface="Open Sans" panose="020B0606030504020204" pitchFamily="34" charset="0"/>
                <a:cs typeface="Open Sans" panose="020B0606030504020204" pitchFamily="34" charset="0"/>
              </a:rPr>
              <a:t>In order to make an app successful,  </a:t>
            </a:r>
            <a:r>
              <a:rPr lang="en-US" sz="2800" b="1" dirty="0" smtClean="0">
                <a:solidFill>
                  <a:schemeClr val="accent2"/>
                </a:solidFill>
                <a:latin typeface="+mj-lt"/>
                <a:ea typeface="Open Sans" panose="020B0606030504020204" pitchFamily="34" charset="0"/>
                <a:cs typeface="Open Sans" panose="020B0606030504020204" pitchFamily="34" charset="0"/>
              </a:rPr>
              <a:t>you </a:t>
            </a:r>
            <a:r>
              <a:rPr lang="en-US" sz="2800" b="1" dirty="0">
                <a:solidFill>
                  <a:schemeClr val="accent2"/>
                </a:solidFill>
                <a:latin typeface="+mj-lt"/>
                <a:ea typeface="Open Sans" panose="020B0606030504020204" pitchFamily="34" charset="0"/>
                <a:cs typeface="Open Sans" panose="020B0606030504020204" pitchFamily="34" charset="0"/>
              </a:rPr>
              <a:t>need to see the big picture. </a:t>
            </a:r>
          </a:p>
        </p:txBody>
      </p:sp>
      <p:cxnSp>
        <p:nvCxnSpPr>
          <p:cNvPr id="21" name="Straight Connector 20"/>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4970585" y="1746484"/>
            <a:ext cx="1547446" cy="15474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116624" y="3717758"/>
            <a:ext cx="3746593" cy="2231123"/>
          </a:xfrm>
        </p:spPr>
        <p:txBody>
          <a:bodyPr anchor="t">
            <a:noAutofit/>
          </a:bodyPr>
          <a:lstStyle/>
          <a:p>
            <a:pPr>
              <a:lnSpc>
                <a:spcPct val="150000"/>
              </a:lnSpc>
            </a:pPr>
            <a:r>
              <a:rPr lang="en-US" sz="1600" b="0" dirty="0" smtClean="0">
                <a:solidFill>
                  <a:schemeClr val="tx1">
                    <a:lumMod val="50000"/>
                    <a:lumOff val="50000"/>
                  </a:schemeClr>
                </a:solidFill>
                <a:latin typeface="+mn-lt"/>
              </a:rPr>
              <a:t>Our professionals will provide you with an all-encompassing marketing strategy based on the mobile app ecosystem, with focus at competitive landscape and audience profile.</a:t>
            </a:r>
            <a:endParaRPr lang="en-US" sz="3600" b="0" dirty="0">
              <a:solidFill>
                <a:schemeClr val="tx1">
                  <a:lumMod val="50000"/>
                  <a:lumOff val="50000"/>
                </a:schemeClr>
              </a:solidFill>
              <a:effectLst/>
              <a:latin typeface="+mn-lt"/>
            </a:endParaRPr>
          </a:p>
        </p:txBody>
      </p:sp>
      <p:sp>
        <p:nvSpPr>
          <p:cNvPr id="4" name="Slide Number Placeholder 3"/>
          <p:cNvSpPr>
            <a:spLocks noGrp="1"/>
          </p:cNvSpPr>
          <p:nvPr>
            <p:ph type="sldNum" sz="quarter" idx="12"/>
          </p:nvPr>
        </p:nvSpPr>
        <p:spPr/>
        <p:txBody>
          <a:bodyPr/>
          <a:lstStyle/>
          <a:p>
            <a:fld id="{EF4ACB41-94E5-4629-9639-BBC7D22E3BC4}" type="slidenum">
              <a:rPr lang="en-US" smtClean="0"/>
              <a:pPr/>
              <a:t>29</a:t>
            </a:fld>
            <a:endParaRPr lang="en-US" dirty="0"/>
          </a:p>
        </p:txBody>
      </p:sp>
      <p:sp>
        <p:nvSpPr>
          <p:cNvPr id="8" name="TextBox 7"/>
          <p:cNvSpPr txBox="1"/>
          <p:nvPr/>
        </p:nvSpPr>
        <p:spPr>
          <a:xfrm>
            <a:off x="5329772" y="2135487"/>
            <a:ext cx="829073" cy="769441"/>
          </a:xfrm>
          <a:prstGeom prst="rect">
            <a:avLst/>
          </a:prstGeom>
          <a:noFill/>
        </p:spPr>
        <p:txBody>
          <a:bodyPr wrap="none" rtlCol="0">
            <a:spAutoFit/>
          </a:bodyPr>
          <a:lstStyle/>
          <a:p>
            <a:r>
              <a:rPr lang="en-US" sz="4400" dirty="0" smtClean="0">
                <a:solidFill>
                  <a:schemeClr val="bg1"/>
                </a:solidFill>
                <a:latin typeface="FontAwesome" pitchFamily="2" charset="0"/>
              </a:rPr>
              <a:t></a:t>
            </a:r>
            <a:endParaRPr lang="en-US" sz="4400" dirty="0">
              <a:solidFill>
                <a:schemeClr val="bg1"/>
              </a:solidFill>
            </a:endParaRPr>
          </a:p>
        </p:txBody>
      </p:sp>
    </p:spTree>
    <p:extLst>
      <p:ext uri="{BB962C8B-B14F-4D97-AF65-F5344CB8AC3E}">
        <p14:creationId xmlns:p14="http://schemas.microsoft.com/office/powerpoint/2010/main" val="14055104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12192000" cy="6858000"/>
          </a:xfrm>
          <a:prstGeom prst="rect">
            <a:avLst/>
          </a:prstGeom>
          <a:gradFill>
            <a:gsLst>
              <a:gs pos="0">
                <a:schemeClr val="accent2"/>
              </a:gs>
              <a:gs pos="100000">
                <a:schemeClr val="accent3">
                  <a:lumMod val="75000"/>
                </a:schemeClr>
              </a:gs>
            </a:gsLst>
            <a:lin ang="108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p:nvPr/>
        </p:nvGrpSpPr>
        <p:grpSpPr>
          <a:xfrm>
            <a:off x="9541642" y="5498368"/>
            <a:ext cx="1918521" cy="521527"/>
            <a:chOff x="5124616" y="5111417"/>
            <a:chExt cx="2395590" cy="648173"/>
          </a:xfrm>
        </p:grpSpPr>
        <p:sp>
          <p:nvSpPr>
            <p:cNvPr id="14" name="Title 1"/>
            <p:cNvSpPr txBox="1">
              <a:spLocks/>
            </p:cNvSpPr>
            <p:nvPr/>
          </p:nvSpPr>
          <p:spPr>
            <a:xfrm>
              <a:off x="5628307" y="5471396"/>
              <a:ext cx="1891899" cy="23949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800" dirty="0" smtClean="0">
                  <a:solidFill>
                    <a:schemeClr val="bg1"/>
                  </a:solidFill>
                  <a:latin typeface="+mn-lt"/>
                </a:rPr>
                <a:t>Digital </a:t>
              </a:r>
              <a:r>
                <a:rPr lang="en" sz="800" dirty="0" smtClean="0">
                  <a:solidFill>
                    <a:schemeClr val="bg1"/>
                  </a:solidFill>
                  <a:latin typeface="+mn-lt"/>
                </a:rPr>
                <a:t>Marketing Agency</a:t>
              </a:r>
              <a:endParaRPr lang="en" sz="800" dirty="0">
                <a:solidFill>
                  <a:schemeClr val="bg1"/>
                </a:solidFill>
                <a:latin typeface="+mn-lt"/>
              </a:endParaRPr>
            </a:p>
          </p:txBody>
        </p:sp>
        <p:sp>
          <p:nvSpPr>
            <p:cNvPr id="8" name="Title 1"/>
            <p:cNvSpPr txBox="1">
              <a:spLocks/>
            </p:cNvSpPr>
            <p:nvPr/>
          </p:nvSpPr>
          <p:spPr>
            <a:xfrm>
              <a:off x="5616114" y="5129822"/>
              <a:ext cx="1715125" cy="629768"/>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2000" dirty="0" smtClean="0">
                  <a:solidFill>
                    <a:schemeClr val="bg1"/>
                  </a:solidFill>
                  <a:latin typeface="+mj-lt"/>
                </a:rPr>
                <a:t>Buzzer</a:t>
              </a:r>
              <a:endParaRPr lang="en" sz="2800" dirty="0">
                <a:solidFill>
                  <a:schemeClr val="bg1"/>
                </a:solidFill>
                <a:latin typeface="+mj-lt"/>
              </a:endParaRPr>
            </a:p>
          </p:txBody>
        </p:sp>
        <p:grpSp>
          <p:nvGrpSpPr>
            <p:cNvPr id="11" name="Group 10"/>
            <p:cNvGrpSpPr/>
            <p:nvPr/>
          </p:nvGrpSpPr>
          <p:grpSpPr>
            <a:xfrm>
              <a:off x="5124616" y="5111417"/>
              <a:ext cx="462014" cy="577517"/>
              <a:chOff x="1298575" y="2933700"/>
              <a:chExt cx="850900" cy="1063625"/>
            </a:xfrm>
          </p:grpSpPr>
          <p:sp>
            <p:nvSpPr>
              <p:cNvPr id="6" name="Freeform 6"/>
              <p:cNvSpPr>
                <a:spLocks/>
              </p:cNvSpPr>
              <p:nvPr/>
            </p:nvSpPr>
            <p:spPr bwMode="auto">
              <a:xfrm>
                <a:off x="1724025" y="3146425"/>
                <a:ext cx="425450" cy="425450"/>
              </a:xfrm>
              <a:custGeom>
                <a:avLst/>
                <a:gdLst>
                  <a:gd name="T0" fmla="*/ 0 w 74"/>
                  <a:gd name="T1" fmla="*/ 0 h 74"/>
                  <a:gd name="T2" fmla="*/ 74 w 74"/>
                  <a:gd name="T3" fmla="*/ 74 h 74"/>
                  <a:gd name="T4" fmla="*/ 0 w 74"/>
                  <a:gd name="T5" fmla="*/ 0 h 74"/>
                </a:gdLst>
                <a:ahLst/>
                <a:cxnLst>
                  <a:cxn ang="0">
                    <a:pos x="T0" y="T1"/>
                  </a:cxn>
                  <a:cxn ang="0">
                    <a:pos x="T2" y="T3"/>
                  </a:cxn>
                  <a:cxn ang="0">
                    <a:pos x="T4" y="T5"/>
                  </a:cxn>
                </a:cxnLst>
                <a:rect l="0" t="0" r="r" b="b"/>
                <a:pathLst>
                  <a:path w="74" h="74">
                    <a:moveTo>
                      <a:pt x="0" y="0"/>
                    </a:moveTo>
                    <a:cubicBezTo>
                      <a:pt x="0" y="41"/>
                      <a:pt x="33" y="74"/>
                      <a:pt x="74" y="74"/>
                    </a:cubicBezTo>
                    <a:cubicBezTo>
                      <a:pt x="74" y="33"/>
                      <a:pt x="41" y="0"/>
                      <a:pt x="0"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 name="Freeform 5"/>
              <p:cNvSpPr>
                <a:spLocks/>
              </p:cNvSpPr>
              <p:nvPr/>
            </p:nvSpPr>
            <p:spPr bwMode="auto">
              <a:xfrm>
                <a:off x="1724025" y="3571875"/>
                <a:ext cx="425450" cy="425450"/>
              </a:xfrm>
              <a:custGeom>
                <a:avLst/>
                <a:gdLst>
                  <a:gd name="T0" fmla="*/ 0 w 74"/>
                  <a:gd name="T1" fmla="*/ 74 h 74"/>
                  <a:gd name="T2" fmla="*/ 74 w 74"/>
                  <a:gd name="T3" fmla="*/ 0 h 74"/>
                  <a:gd name="T4" fmla="*/ 0 w 74"/>
                  <a:gd name="T5" fmla="*/ 74 h 74"/>
                </a:gdLst>
                <a:ahLst/>
                <a:cxnLst>
                  <a:cxn ang="0">
                    <a:pos x="T0" y="T1"/>
                  </a:cxn>
                  <a:cxn ang="0">
                    <a:pos x="T2" y="T3"/>
                  </a:cxn>
                  <a:cxn ang="0">
                    <a:pos x="T4" y="T5"/>
                  </a:cxn>
                </a:cxnLst>
                <a:rect l="0" t="0" r="r" b="b"/>
                <a:pathLst>
                  <a:path w="74" h="74">
                    <a:moveTo>
                      <a:pt x="0" y="74"/>
                    </a:moveTo>
                    <a:cubicBezTo>
                      <a:pt x="41" y="74"/>
                      <a:pt x="74" y="41"/>
                      <a:pt x="74" y="0"/>
                    </a:cubicBezTo>
                    <a:cubicBezTo>
                      <a:pt x="33" y="0"/>
                      <a:pt x="0" y="33"/>
                      <a:pt x="0" y="7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7"/>
              <p:cNvSpPr>
                <a:spLocks/>
              </p:cNvSpPr>
              <p:nvPr/>
            </p:nvSpPr>
            <p:spPr bwMode="auto">
              <a:xfrm>
                <a:off x="1298575" y="2933700"/>
                <a:ext cx="425450" cy="1063625"/>
              </a:xfrm>
              <a:custGeom>
                <a:avLst/>
                <a:gdLst>
                  <a:gd name="T0" fmla="*/ 74 w 74"/>
                  <a:gd name="T1" fmla="*/ 111 h 185"/>
                  <a:gd name="T2" fmla="*/ 74 w 74"/>
                  <a:gd name="T3" fmla="*/ 70 h 185"/>
                  <a:gd name="T4" fmla="*/ 74 w 74"/>
                  <a:gd name="T5" fmla="*/ 70 h 185"/>
                  <a:gd name="T6" fmla="*/ 0 w 74"/>
                  <a:gd name="T7" fmla="*/ 0 h 185"/>
                  <a:gd name="T8" fmla="*/ 0 w 74"/>
                  <a:gd name="T9" fmla="*/ 70 h 185"/>
                  <a:gd name="T10" fmla="*/ 0 w 74"/>
                  <a:gd name="T11" fmla="*/ 70 h 185"/>
                  <a:gd name="T12" fmla="*/ 0 w 74"/>
                  <a:gd name="T13" fmla="*/ 115 h 185"/>
                  <a:gd name="T14" fmla="*/ 0 w 74"/>
                  <a:gd name="T15" fmla="*/ 115 h 185"/>
                  <a:gd name="T16" fmla="*/ 74 w 74"/>
                  <a:gd name="T17" fmla="*/ 185 h 185"/>
                  <a:gd name="T18" fmla="*/ 74 w 74"/>
                  <a:gd name="T19" fmla="*/ 115 h 185"/>
                  <a:gd name="T20" fmla="*/ 74 w 74"/>
                  <a:gd name="T21" fmla="*/ 11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85">
                    <a:moveTo>
                      <a:pt x="74" y="111"/>
                    </a:moveTo>
                    <a:cubicBezTo>
                      <a:pt x="74" y="70"/>
                      <a:pt x="74" y="70"/>
                      <a:pt x="74" y="70"/>
                    </a:cubicBezTo>
                    <a:cubicBezTo>
                      <a:pt x="74" y="70"/>
                      <a:pt x="74" y="70"/>
                      <a:pt x="74" y="70"/>
                    </a:cubicBezTo>
                    <a:cubicBezTo>
                      <a:pt x="71" y="31"/>
                      <a:pt x="39" y="0"/>
                      <a:pt x="0" y="0"/>
                    </a:cubicBezTo>
                    <a:cubicBezTo>
                      <a:pt x="0" y="70"/>
                      <a:pt x="0" y="70"/>
                      <a:pt x="0" y="70"/>
                    </a:cubicBezTo>
                    <a:cubicBezTo>
                      <a:pt x="0" y="70"/>
                      <a:pt x="0" y="70"/>
                      <a:pt x="0" y="70"/>
                    </a:cubicBezTo>
                    <a:cubicBezTo>
                      <a:pt x="0" y="115"/>
                      <a:pt x="0" y="115"/>
                      <a:pt x="0" y="115"/>
                    </a:cubicBezTo>
                    <a:cubicBezTo>
                      <a:pt x="0" y="115"/>
                      <a:pt x="0" y="115"/>
                      <a:pt x="0" y="115"/>
                    </a:cubicBezTo>
                    <a:cubicBezTo>
                      <a:pt x="2" y="154"/>
                      <a:pt x="34" y="185"/>
                      <a:pt x="74" y="185"/>
                    </a:cubicBezTo>
                    <a:cubicBezTo>
                      <a:pt x="74" y="115"/>
                      <a:pt x="74" y="115"/>
                      <a:pt x="74" y="115"/>
                    </a:cubicBezTo>
                    <a:lnTo>
                      <a:pt x="74" y="1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3" name="TextBox 2"/>
          <p:cNvSpPr txBox="1"/>
          <p:nvPr/>
        </p:nvSpPr>
        <p:spPr>
          <a:xfrm>
            <a:off x="1980160" y="1711693"/>
            <a:ext cx="4971335" cy="2308324"/>
          </a:xfrm>
          <a:prstGeom prst="rect">
            <a:avLst/>
          </a:prstGeom>
          <a:noFill/>
        </p:spPr>
        <p:txBody>
          <a:bodyPr wrap="square" rtlCol="0">
            <a:spAutoFit/>
          </a:bodyPr>
          <a:lstStyle/>
          <a:p>
            <a:pPr>
              <a:lnSpc>
                <a:spcPct val="80000"/>
              </a:lnSpc>
              <a:tabLst>
                <a:tab pos="2328863" algn="l"/>
              </a:tabLst>
            </a:pPr>
            <a:r>
              <a:rPr lang="en-US" sz="6000" dirty="0" smtClean="0">
                <a:solidFill>
                  <a:schemeClr val="bg1"/>
                </a:solidFill>
                <a:latin typeface="+mj-lt"/>
              </a:rPr>
              <a:t>Digital Marketing Agency</a:t>
            </a:r>
          </a:p>
        </p:txBody>
      </p:sp>
      <p:sp>
        <p:nvSpPr>
          <p:cNvPr id="15" name="TextBox 14"/>
          <p:cNvSpPr txBox="1"/>
          <p:nvPr/>
        </p:nvSpPr>
        <p:spPr>
          <a:xfrm>
            <a:off x="2993400" y="5305489"/>
            <a:ext cx="1590500" cy="523220"/>
          </a:xfrm>
          <a:prstGeom prst="rect">
            <a:avLst/>
          </a:prstGeom>
          <a:noFill/>
        </p:spPr>
        <p:txBody>
          <a:bodyPr wrap="none" rtlCol="0">
            <a:spAutoFit/>
          </a:bodyPr>
          <a:lstStyle/>
          <a:p>
            <a:r>
              <a:rPr lang="en-US" sz="1600" b="1" dirty="0" smtClean="0">
                <a:solidFill>
                  <a:schemeClr val="bg1"/>
                </a:solidFill>
              </a:rPr>
              <a:t>John Holland</a:t>
            </a:r>
          </a:p>
          <a:p>
            <a:r>
              <a:rPr lang="en-US" sz="1200" dirty="0" smtClean="0">
                <a:solidFill>
                  <a:schemeClr val="bg1"/>
                </a:solidFill>
              </a:rPr>
              <a:t>Marketing Director</a:t>
            </a:r>
            <a:endParaRPr lang="en-US" sz="1200" dirty="0">
              <a:solidFill>
                <a:schemeClr val="bg1"/>
              </a:solidFill>
            </a:endParaRPr>
          </a:p>
        </p:txBody>
      </p:sp>
      <p:sp>
        <p:nvSpPr>
          <p:cNvPr id="2" name="Rectangle 1"/>
          <p:cNvSpPr/>
          <p:nvPr/>
        </p:nvSpPr>
        <p:spPr>
          <a:xfrm>
            <a:off x="2039808" y="528222"/>
            <a:ext cx="3735318" cy="584327"/>
          </a:xfrm>
          <a:prstGeom prst="rect">
            <a:avLst/>
          </a:prstGeom>
        </p:spPr>
        <p:txBody>
          <a:bodyPr wrap="none">
            <a:spAutoFit/>
          </a:bodyPr>
          <a:lstStyle/>
          <a:p>
            <a:pPr>
              <a:lnSpc>
                <a:spcPct val="150000"/>
              </a:lnSpc>
            </a:pPr>
            <a:r>
              <a:rPr lang="en-US" sz="2400" dirty="0" smtClean="0">
                <a:solidFill>
                  <a:schemeClr val="bg1"/>
                </a:solidFill>
              </a:rPr>
              <a:t>Strategies </a:t>
            </a:r>
            <a:r>
              <a:rPr lang="en-US" sz="2400" dirty="0">
                <a:solidFill>
                  <a:schemeClr val="bg1"/>
                </a:solidFill>
              </a:rPr>
              <a:t>and Services</a:t>
            </a:r>
          </a:p>
        </p:txBody>
      </p:sp>
      <p:sp>
        <p:nvSpPr>
          <p:cNvPr id="4" name="Rounded Rectangle 3"/>
          <p:cNvSpPr/>
          <p:nvPr/>
        </p:nvSpPr>
        <p:spPr>
          <a:xfrm>
            <a:off x="2126698" y="5231140"/>
            <a:ext cx="718810" cy="71881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p:cNvSpPr txBox="1">
            <a:spLocks/>
          </p:cNvSpPr>
          <p:nvPr/>
        </p:nvSpPr>
        <p:spPr>
          <a:xfrm rot="16200000">
            <a:off x="-25975" y="1456088"/>
            <a:ext cx="2049530" cy="49391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b="1" kern="1200">
                <a:solidFill>
                  <a:schemeClr val="accent2"/>
                </a:solidFill>
                <a:latin typeface="+mj-lt"/>
                <a:ea typeface="+mj-ea"/>
                <a:cs typeface="+mj-cs"/>
              </a:defRPr>
            </a:lvl1pPr>
          </a:lstStyle>
          <a:p>
            <a:pPr algn="r"/>
            <a:r>
              <a:rPr lang="en-US" sz="1800" b="0" dirty="0" smtClean="0">
                <a:solidFill>
                  <a:schemeClr val="bg1"/>
                </a:solidFill>
              </a:rPr>
              <a:t>August 2020</a:t>
            </a:r>
            <a:endParaRPr lang="en-US" sz="1800" b="0" dirty="0">
              <a:solidFill>
                <a:schemeClr val="bg1"/>
              </a:solidFill>
            </a:endParaRPr>
          </a:p>
        </p:txBody>
      </p:sp>
      <p:cxnSp>
        <p:nvCxnSpPr>
          <p:cNvPr id="16" name="Straight Connector 15"/>
          <p:cNvCxnSpPr/>
          <p:nvPr/>
        </p:nvCxnSpPr>
        <p:spPr>
          <a:xfrm>
            <a:off x="1092246" y="2635561"/>
            <a:ext cx="0" cy="4222439"/>
          </a:xfrm>
          <a:prstGeom prst="line">
            <a:avLst/>
          </a:prstGeom>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a:off x="6951495" y="528222"/>
            <a:ext cx="5608044" cy="4023015"/>
            <a:chOff x="5775326" y="239713"/>
            <a:chExt cx="3903662" cy="2800351"/>
          </a:xfrm>
        </p:grpSpPr>
        <p:grpSp>
          <p:nvGrpSpPr>
            <p:cNvPr id="18" name="Group 17"/>
            <p:cNvGrpSpPr/>
            <p:nvPr/>
          </p:nvGrpSpPr>
          <p:grpSpPr>
            <a:xfrm>
              <a:off x="5775326" y="239713"/>
              <a:ext cx="3903662" cy="2800351"/>
              <a:chOff x="5775326" y="239713"/>
              <a:chExt cx="3903662" cy="2800351"/>
            </a:xfrm>
          </p:grpSpPr>
          <p:sp>
            <p:nvSpPr>
              <p:cNvPr id="81" name="Freeform 38"/>
              <p:cNvSpPr>
                <a:spLocks/>
              </p:cNvSpPr>
              <p:nvPr/>
            </p:nvSpPr>
            <p:spPr bwMode="auto">
              <a:xfrm>
                <a:off x="7905751" y="304801"/>
                <a:ext cx="166688" cy="174625"/>
              </a:xfrm>
              <a:custGeom>
                <a:avLst/>
                <a:gdLst>
                  <a:gd name="T0" fmla="*/ 93 w 123"/>
                  <a:gd name="T1" fmla="*/ 126 h 128"/>
                  <a:gd name="T2" fmla="*/ 85 w 123"/>
                  <a:gd name="T3" fmla="*/ 126 h 128"/>
                  <a:gd name="T4" fmla="*/ 83 w 123"/>
                  <a:gd name="T5" fmla="*/ 124 h 128"/>
                  <a:gd name="T6" fmla="*/ 74 w 123"/>
                  <a:gd name="T7" fmla="*/ 119 h 128"/>
                  <a:gd name="T8" fmla="*/ 29 w 123"/>
                  <a:gd name="T9" fmla="*/ 119 h 128"/>
                  <a:gd name="T10" fmla="*/ 22 w 123"/>
                  <a:gd name="T11" fmla="*/ 114 h 128"/>
                  <a:gd name="T12" fmla="*/ 3 w 123"/>
                  <a:gd name="T13" fmla="*/ 62 h 128"/>
                  <a:gd name="T14" fmla="*/ 12 w 123"/>
                  <a:gd name="T15" fmla="*/ 49 h 128"/>
                  <a:gd name="T16" fmla="*/ 49 w 123"/>
                  <a:gd name="T17" fmla="*/ 49 h 128"/>
                  <a:gd name="T18" fmla="*/ 48 w 123"/>
                  <a:gd name="T19" fmla="*/ 37 h 128"/>
                  <a:gd name="T20" fmla="*/ 40 w 123"/>
                  <a:gd name="T21" fmla="*/ 18 h 128"/>
                  <a:gd name="T22" fmla="*/ 44 w 123"/>
                  <a:gd name="T23" fmla="*/ 8 h 128"/>
                  <a:gd name="T24" fmla="*/ 58 w 123"/>
                  <a:gd name="T25" fmla="*/ 9 h 128"/>
                  <a:gd name="T26" fmla="*/ 68 w 123"/>
                  <a:gd name="T27" fmla="*/ 33 h 128"/>
                  <a:gd name="T28" fmla="*/ 93 w 123"/>
                  <a:gd name="T29" fmla="*/ 61 h 128"/>
                  <a:gd name="T30" fmla="*/ 97 w 123"/>
                  <a:gd name="T31" fmla="*/ 66 h 128"/>
                  <a:gd name="T32" fmla="*/ 121 w 123"/>
                  <a:gd name="T33" fmla="*/ 90 h 128"/>
                  <a:gd name="T34" fmla="*/ 121 w 123"/>
                  <a:gd name="T35" fmla="*/ 98 h 128"/>
                  <a:gd name="T36" fmla="*/ 93 w 123"/>
                  <a:gd name="T37" fmla="*/ 12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3" h="128">
                    <a:moveTo>
                      <a:pt x="93" y="126"/>
                    </a:moveTo>
                    <a:cubicBezTo>
                      <a:pt x="91" y="128"/>
                      <a:pt x="88" y="128"/>
                      <a:pt x="85" y="126"/>
                    </a:cubicBezTo>
                    <a:cubicBezTo>
                      <a:pt x="83" y="124"/>
                      <a:pt x="83" y="124"/>
                      <a:pt x="83" y="124"/>
                    </a:cubicBezTo>
                    <a:cubicBezTo>
                      <a:pt x="81" y="121"/>
                      <a:pt x="77" y="119"/>
                      <a:pt x="74" y="119"/>
                    </a:cubicBezTo>
                    <a:cubicBezTo>
                      <a:pt x="29" y="119"/>
                      <a:pt x="29" y="119"/>
                      <a:pt x="29" y="119"/>
                    </a:cubicBezTo>
                    <a:cubicBezTo>
                      <a:pt x="26" y="119"/>
                      <a:pt x="23" y="117"/>
                      <a:pt x="22" y="114"/>
                    </a:cubicBezTo>
                    <a:cubicBezTo>
                      <a:pt x="3" y="62"/>
                      <a:pt x="3" y="62"/>
                      <a:pt x="3" y="62"/>
                    </a:cubicBezTo>
                    <a:cubicBezTo>
                      <a:pt x="0" y="55"/>
                      <a:pt x="4" y="49"/>
                      <a:pt x="12" y="49"/>
                    </a:cubicBezTo>
                    <a:cubicBezTo>
                      <a:pt x="49" y="49"/>
                      <a:pt x="49" y="49"/>
                      <a:pt x="49" y="49"/>
                    </a:cubicBezTo>
                    <a:cubicBezTo>
                      <a:pt x="50" y="44"/>
                      <a:pt x="49" y="40"/>
                      <a:pt x="48" y="37"/>
                    </a:cubicBezTo>
                    <a:cubicBezTo>
                      <a:pt x="45" y="34"/>
                      <a:pt x="39" y="28"/>
                      <a:pt x="40" y="18"/>
                    </a:cubicBezTo>
                    <a:cubicBezTo>
                      <a:pt x="41" y="15"/>
                      <a:pt x="43" y="10"/>
                      <a:pt x="44" y="8"/>
                    </a:cubicBezTo>
                    <a:cubicBezTo>
                      <a:pt x="50" y="0"/>
                      <a:pt x="58" y="2"/>
                      <a:pt x="58" y="9"/>
                    </a:cubicBezTo>
                    <a:cubicBezTo>
                      <a:pt x="58" y="16"/>
                      <a:pt x="54" y="24"/>
                      <a:pt x="68" y="33"/>
                    </a:cubicBezTo>
                    <a:cubicBezTo>
                      <a:pt x="83" y="43"/>
                      <a:pt x="93" y="61"/>
                      <a:pt x="93" y="61"/>
                    </a:cubicBezTo>
                    <a:cubicBezTo>
                      <a:pt x="93" y="61"/>
                      <a:pt x="94" y="63"/>
                      <a:pt x="97" y="66"/>
                    </a:cubicBezTo>
                    <a:cubicBezTo>
                      <a:pt x="121" y="90"/>
                      <a:pt x="121" y="90"/>
                      <a:pt x="121" y="90"/>
                    </a:cubicBezTo>
                    <a:cubicBezTo>
                      <a:pt x="123" y="92"/>
                      <a:pt x="123" y="96"/>
                      <a:pt x="121" y="98"/>
                    </a:cubicBezTo>
                    <a:lnTo>
                      <a:pt x="93" y="126"/>
                    </a:ln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39"/>
              <p:cNvSpPr>
                <a:spLocks/>
              </p:cNvSpPr>
              <p:nvPr/>
            </p:nvSpPr>
            <p:spPr bwMode="auto">
              <a:xfrm>
                <a:off x="8032751" y="439738"/>
                <a:ext cx="55563" cy="55563"/>
              </a:xfrm>
              <a:custGeom>
                <a:avLst/>
                <a:gdLst>
                  <a:gd name="T0" fmla="*/ 28 w 35"/>
                  <a:gd name="T1" fmla="*/ 0 h 35"/>
                  <a:gd name="T2" fmla="*/ 0 w 35"/>
                  <a:gd name="T3" fmla="*/ 28 h 35"/>
                  <a:gd name="T4" fmla="*/ 7 w 35"/>
                  <a:gd name="T5" fmla="*/ 35 h 35"/>
                  <a:gd name="T6" fmla="*/ 35 w 35"/>
                  <a:gd name="T7" fmla="*/ 7 h 35"/>
                  <a:gd name="T8" fmla="*/ 28 w 35"/>
                  <a:gd name="T9" fmla="*/ 0 h 35"/>
                </a:gdLst>
                <a:ahLst/>
                <a:cxnLst>
                  <a:cxn ang="0">
                    <a:pos x="T0" y="T1"/>
                  </a:cxn>
                  <a:cxn ang="0">
                    <a:pos x="T2" y="T3"/>
                  </a:cxn>
                  <a:cxn ang="0">
                    <a:pos x="T4" y="T5"/>
                  </a:cxn>
                  <a:cxn ang="0">
                    <a:pos x="T6" y="T7"/>
                  </a:cxn>
                  <a:cxn ang="0">
                    <a:pos x="T8" y="T9"/>
                  </a:cxn>
                </a:cxnLst>
                <a:rect l="0" t="0" r="r" b="b"/>
                <a:pathLst>
                  <a:path w="35" h="35">
                    <a:moveTo>
                      <a:pt x="28" y="0"/>
                    </a:moveTo>
                    <a:lnTo>
                      <a:pt x="0" y="28"/>
                    </a:lnTo>
                    <a:lnTo>
                      <a:pt x="7" y="35"/>
                    </a:lnTo>
                    <a:lnTo>
                      <a:pt x="35" y="7"/>
                    </a:lnTo>
                    <a:lnTo>
                      <a:pt x="28" y="0"/>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40"/>
              <p:cNvSpPr>
                <a:spLocks noEditPoints="1"/>
              </p:cNvSpPr>
              <p:nvPr/>
            </p:nvSpPr>
            <p:spPr bwMode="auto">
              <a:xfrm>
                <a:off x="6440488" y="1554163"/>
                <a:ext cx="177800" cy="176213"/>
              </a:xfrm>
              <a:custGeom>
                <a:avLst/>
                <a:gdLst>
                  <a:gd name="T0" fmla="*/ 65 w 130"/>
                  <a:gd name="T1" fmla="*/ 9 h 129"/>
                  <a:gd name="T2" fmla="*/ 71 w 130"/>
                  <a:gd name="T3" fmla="*/ 9 h 129"/>
                  <a:gd name="T4" fmla="*/ 74 w 130"/>
                  <a:gd name="T5" fmla="*/ 0 h 129"/>
                  <a:gd name="T6" fmla="*/ 94 w 130"/>
                  <a:gd name="T7" fmla="*/ 6 h 129"/>
                  <a:gd name="T8" fmla="*/ 91 w 130"/>
                  <a:gd name="T9" fmla="*/ 15 h 129"/>
                  <a:gd name="T10" fmla="*/ 109 w 130"/>
                  <a:gd name="T11" fmla="*/ 30 h 129"/>
                  <a:gd name="T12" fmla="*/ 117 w 130"/>
                  <a:gd name="T13" fmla="*/ 25 h 129"/>
                  <a:gd name="T14" fmla="*/ 127 w 130"/>
                  <a:gd name="T15" fmla="*/ 43 h 129"/>
                  <a:gd name="T16" fmla="*/ 118 w 130"/>
                  <a:gd name="T17" fmla="*/ 48 h 129"/>
                  <a:gd name="T18" fmla="*/ 121 w 130"/>
                  <a:gd name="T19" fmla="*/ 71 h 129"/>
                  <a:gd name="T20" fmla="*/ 130 w 130"/>
                  <a:gd name="T21" fmla="*/ 74 h 129"/>
                  <a:gd name="T22" fmla="*/ 124 w 130"/>
                  <a:gd name="T23" fmla="*/ 93 h 129"/>
                  <a:gd name="T24" fmla="*/ 115 w 130"/>
                  <a:gd name="T25" fmla="*/ 90 h 129"/>
                  <a:gd name="T26" fmla="*/ 100 w 130"/>
                  <a:gd name="T27" fmla="*/ 108 h 129"/>
                  <a:gd name="T28" fmla="*/ 105 w 130"/>
                  <a:gd name="T29" fmla="*/ 117 h 129"/>
                  <a:gd name="T30" fmla="*/ 87 w 130"/>
                  <a:gd name="T31" fmla="*/ 126 h 129"/>
                  <a:gd name="T32" fmla="*/ 82 w 130"/>
                  <a:gd name="T33" fmla="*/ 118 h 129"/>
                  <a:gd name="T34" fmla="*/ 65 w 130"/>
                  <a:gd name="T35" fmla="*/ 120 h 129"/>
                  <a:gd name="T36" fmla="*/ 65 w 130"/>
                  <a:gd name="T37" fmla="*/ 106 h 129"/>
                  <a:gd name="T38" fmla="*/ 105 w 130"/>
                  <a:gd name="T39" fmla="*/ 77 h 129"/>
                  <a:gd name="T40" fmla="*/ 77 w 130"/>
                  <a:gd name="T41" fmla="*/ 25 h 129"/>
                  <a:gd name="T42" fmla="*/ 65 w 130"/>
                  <a:gd name="T43" fmla="*/ 23 h 129"/>
                  <a:gd name="T44" fmla="*/ 65 w 130"/>
                  <a:gd name="T45" fmla="*/ 9 h 129"/>
                  <a:gd name="T46" fmla="*/ 30 w 130"/>
                  <a:gd name="T47" fmla="*/ 21 h 129"/>
                  <a:gd name="T48" fmla="*/ 26 w 130"/>
                  <a:gd name="T49" fmla="*/ 12 h 129"/>
                  <a:gd name="T50" fmla="*/ 44 w 130"/>
                  <a:gd name="T51" fmla="*/ 3 h 129"/>
                  <a:gd name="T52" fmla="*/ 48 w 130"/>
                  <a:gd name="T53" fmla="*/ 11 h 129"/>
                  <a:gd name="T54" fmla="*/ 65 w 130"/>
                  <a:gd name="T55" fmla="*/ 9 h 129"/>
                  <a:gd name="T56" fmla="*/ 65 w 130"/>
                  <a:gd name="T57" fmla="*/ 23 h 129"/>
                  <a:gd name="T58" fmla="*/ 26 w 130"/>
                  <a:gd name="T59" fmla="*/ 53 h 129"/>
                  <a:gd name="T60" fmla="*/ 53 w 130"/>
                  <a:gd name="T61" fmla="*/ 104 h 129"/>
                  <a:gd name="T62" fmla="*/ 53 w 130"/>
                  <a:gd name="T63" fmla="*/ 104 h 129"/>
                  <a:gd name="T64" fmla="*/ 65 w 130"/>
                  <a:gd name="T65" fmla="*/ 106 h 129"/>
                  <a:gd name="T66" fmla="*/ 65 w 130"/>
                  <a:gd name="T67" fmla="*/ 120 h 129"/>
                  <a:gd name="T68" fmla="*/ 59 w 130"/>
                  <a:gd name="T69" fmla="*/ 120 h 129"/>
                  <a:gd name="T70" fmla="*/ 56 w 130"/>
                  <a:gd name="T71" fmla="*/ 129 h 129"/>
                  <a:gd name="T72" fmla="*/ 37 w 130"/>
                  <a:gd name="T73" fmla="*/ 123 h 129"/>
                  <a:gd name="T74" fmla="*/ 39 w 130"/>
                  <a:gd name="T75" fmla="*/ 114 h 129"/>
                  <a:gd name="T76" fmla="*/ 21 w 130"/>
                  <a:gd name="T77" fmla="*/ 99 h 129"/>
                  <a:gd name="T78" fmla="*/ 13 w 130"/>
                  <a:gd name="T79" fmla="*/ 104 h 129"/>
                  <a:gd name="T80" fmla="*/ 3 w 130"/>
                  <a:gd name="T81" fmla="*/ 86 h 129"/>
                  <a:gd name="T82" fmla="*/ 12 w 130"/>
                  <a:gd name="T83" fmla="*/ 82 h 129"/>
                  <a:gd name="T84" fmla="*/ 10 w 130"/>
                  <a:gd name="T85" fmla="*/ 58 h 129"/>
                  <a:gd name="T86" fmla="*/ 0 w 130"/>
                  <a:gd name="T87" fmla="*/ 56 h 129"/>
                  <a:gd name="T88" fmla="*/ 6 w 130"/>
                  <a:gd name="T89" fmla="*/ 36 h 129"/>
                  <a:gd name="T90" fmla="*/ 16 w 130"/>
                  <a:gd name="T91" fmla="*/ 39 h 129"/>
                  <a:gd name="T92" fmla="*/ 30 w 130"/>
                  <a:gd name="T93" fmla="*/ 2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0" h="129">
                    <a:moveTo>
                      <a:pt x="65" y="9"/>
                    </a:moveTo>
                    <a:cubicBezTo>
                      <a:pt x="67" y="9"/>
                      <a:pt x="69" y="9"/>
                      <a:pt x="71" y="9"/>
                    </a:cubicBezTo>
                    <a:cubicBezTo>
                      <a:pt x="74" y="0"/>
                      <a:pt x="74" y="0"/>
                      <a:pt x="74" y="0"/>
                    </a:cubicBezTo>
                    <a:cubicBezTo>
                      <a:pt x="94" y="6"/>
                      <a:pt x="94" y="6"/>
                      <a:pt x="94" y="6"/>
                    </a:cubicBezTo>
                    <a:cubicBezTo>
                      <a:pt x="91" y="15"/>
                      <a:pt x="91" y="15"/>
                      <a:pt x="91" y="15"/>
                    </a:cubicBezTo>
                    <a:cubicBezTo>
                      <a:pt x="98" y="19"/>
                      <a:pt x="104" y="24"/>
                      <a:pt x="109" y="30"/>
                    </a:cubicBezTo>
                    <a:cubicBezTo>
                      <a:pt x="117" y="25"/>
                      <a:pt x="117" y="25"/>
                      <a:pt x="117" y="25"/>
                    </a:cubicBezTo>
                    <a:cubicBezTo>
                      <a:pt x="127" y="43"/>
                      <a:pt x="127" y="43"/>
                      <a:pt x="127" y="43"/>
                    </a:cubicBezTo>
                    <a:cubicBezTo>
                      <a:pt x="118" y="48"/>
                      <a:pt x="118" y="48"/>
                      <a:pt x="118" y="48"/>
                    </a:cubicBezTo>
                    <a:cubicBezTo>
                      <a:pt x="121" y="55"/>
                      <a:pt x="122" y="63"/>
                      <a:pt x="121" y="71"/>
                    </a:cubicBezTo>
                    <a:cubicBezTo>
                      <a:pt x="130" y="74"/>
                      <a:pt x="130" y="74"/>
                      <a:pt x="130" y="74"/>
                    </a:cubicBezTo>
                    <a:cubicBezTo>
                      <a:pt x="124" y="93"/>
                      <a:pt x="124" y="93"/>
                      <a:pt x="124" y="93"/>
                    </a:cubicBezTo>
                    <a:cubicBezTo>
                      <a:pt x="115" y="90"/>
                      <a:pt x="115" y="90"/>
                      <a:pt x="115" y="90"/>
                    </a:cubicBezTo>
                    <a:cubicBezTo>
                      <a:pt x="111" y="97"/>
                      <a:pt x="106" y="104"/>
                      <a:pt x="100" y="108"/>
                    </a:cubicBezTo>
                    <a:cubicBezTo>
                      <a:pt x="105" y="117"/>
                      <a:pt x="105" y="117"/>
                      <a:pt x="105" y="117"/>
                    </a:cubicBezTo>
                    <a:cubicBezTo>
                      <a:pt x="87" y="126"/>
                      <a:pt x="87" y="126"/>
                      <a:pt x="87" y="126"/>
                    </a:cubicBezTo>
                    <a:cubicBezTo>
                      <a:pt x="82" y="118"/>
                      <a:pt x="82" y="118"/>
                      <a:pt x="82" y="118"/>
                    </a:cubicBezTo>
                    <a:cubicBezTo>
                      <a:pt x="77" y="120"/>
                      <a:pt x="71" y="121"/>
                      <a:pt x="65" y="120"/>
                    </a:cubicBezTo>
                    <a:cubicBezTo>
                      <a:pt x="65" y="106"/>
                      <a:pt x="65" y="106"/>
                      <a:pt x="65" y="106"/>
                    </a:cubicBezTo>
                    <a:cubicBezTo>
                      <a:pt x="83" y="106"/>
                      <a:pt x="99" y="94"/>
                      <a:pt x="105" y="77"/>
                    </a:cubicBezTo>
                    <a:cubicBezTo>
                      <a:pt x="111" y="55"/>
                      <a:pt x="99" y="32"/>
                      <a:pt x="77" y="25"/>
                    </a:cubicBezTo>
                    <a:cubicBezTo>
                      <a:pt x="73" y="24"/>
                      <a:pt x="69" y="23"/>
                      <a:pt x="65" y="23"/>
                    </a:cubicBezTo>
                    <a:lnTo>
                      <a:pt x="65" y="9"/>
                    </a:lnTo>
                    <a:close/>
                    <a:moveTo>
                      <a:pt x="30" y="21"/>
                    </a:moveTo>
                    <a:cubicBezTo>
                      <a:pt x="26" y="12"/>
                      <a:pt x="26" y="12"/>
                      <a:pt x="26" y="12"/>
                    </a:cubicBezTo>
                    <a:cubicBezTo>
                      <a:pt x="44" y="3"/>
                      <a:pt x="44" y="3"/>
                      <a:pt x="44" y="3"/>
                    </a:cubicBezTo>
                    <a:cubicBezTo>
                      <a:pt x="48" y="11"/>
                      <a:pt x="48" y="11"/>
                      <a:pt x="48" y="11"/>
                    </a:cubicBezTo>
                    <a:cubicBezTo>
                      <a:pt x="54" y="10"/>
                      <a:pt x="59" y="9"/>
                      <a:pt x="65" y="9"/>
                    </a:cubicBezTo>
                    <a:cubicBezTo>
                      <a:pt x="65" y="23"/>
                      <a:pt x="65" y="23"/>
                      <a:pt x="65" y="23"/>
                    </a:cubicBezTo>
                    <a:cubicBezTo>
                      <a:pt x="47" y="23"/>
                      <a:pt x="31" y="35"/>
                      <a:pt x="26" y="53"/>
                    </a:cubicBezTo>
                    <a:cubicBezTo>
                      <a:pt x="19" y="74"/>
                      <a:pt x="31" y="97"/>
                      <a:pt x="53" y="104"/>
                    </a:cubicBezTo>
                    <a:cubicBezTo>
                      <a:pt x="53" y="104"/>
                      <a:pt x="53" y="104"/>
                      <a:pt x="53" y="104"/>
                    </a:cubicBezTo>
                    <a:cubicBezTo>
                      <a:pt x="57" y="105"/>
                      <a:pt x="61" y="106"/>
                      <a:pt x="65" y="106"/>
                    </a:cubicBezTo>
                    <a:cubicBezTo>
                      <a:pt x="65" y="120"/>
                      <a:pt x="65" y="120"/>
                      <a:pt x="65" y="120"/>
                    </a:cubicBezTo>
                    <a:cubicBezTo>
                      <a:pt x="63" y="120"/>
                      <a:pt x="61" y="120"/>
                      <a:pt x="59" y="120"/>
                    </a:cubicBezTo>
                    <a:cubicBezTo>
                      <a:pt x="56" y="129"/>
                      <a:pt x="56" y="129"/>
                      <a:pt x="56" y="129"/>
                    </a:cubicBezTo>
                    <a:cubicBezTo>
                      <a:pt x="37" y="123"/>
                      <a:pt x="37" y="123"/>
                      <a:pt x="37" y="123"/>
                    </a:cubicBezTo>
                    <a:cubicBezTo>
                      <a:pt x="39" y="114"/>
                      <a:pt x="39" y="114"/>
                      <a:pt x="39" y="114"/>
                    </a:cubicBezTo>
                    <a:cubicBezTo>
                      <a:pt x="32" y="111"/>
                      <a:pt x="26" y="105"/>
                      <a:pt x="21" y="99"/>
                    </a:cubicBezTo>
                    <a:cubicBezTo>
                      <a:pt x="13" y="104"/>
                      <a:pt x="13" y="104"/>
                      <a:pt x="13" y="104"/>
                    </a:cubicBezTo>
                    <a:cubicBezTo>
                      <a:pt x="3" y="86"/>
                      <a:pt x="3" y="86"/>
                      <a:pt x="3" y="86"/>
                    </a:cubicBezTo>
                    <a:cubicBezTo>
                      <a:pt x="12" y="82"/>
                      <a:pt x="12" y="82"/>
                      <a:pt x="12" y="82"/>
                    </a:cubicBezTo>
                    <a:cubicBezTo>
                      <a:pt x="10" y="74"/>
                      <a:pt x="9" y="66"/>
                      <a:pt x="10" y="58"/>
                    </a:cubicBezTo>
                    <a:cubicBezTo>
                      <a:pt x="0" y="56"/>
                      <a:pt x="0" y="56"/>
                      <a:pt x="0" y="56"/>
                    </a:cubicBezTo>
                    <a:cubicBezTo>
                      <a:pt x="6" y="36"/>
                      <a:pt x="6" y="36"/>
                      <a:pt x="6" y="36"/>
                    </a:cubicBezTo>
                    <a:cubicBezTo>
                      <a:pt x="16" y="39"/>
                      <a:pt x="16" y="39"/>
                      <a:pt x="16" y="39"/>
                    </a:cubicBezTo>
                    <a:cubicBezTo>
                      <a:pt x="19" y="32"/>
                      <a:pt x="24" y="26"/>
                      <a:pt x="30" y="21"/>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41"/>
              <p:cNvSpPr>
                <a:spLocks noEditPoints="1"/>
              </p:cNvSpPr>
              <p:nvPr/>
            </p:nvSpPr>
            <p:spPr bwMode="auto">
              <a:xfrm>
                <a:off x="6540501" y="1716088"/>
                <a:ext cx="119063" cy="120650"/>
              </a:xfrm>
              <a:custGeom>
                <a:avLst/>
                <a:gdLst>
                  <a:gd name="T0" fmla="*/ 78 w 88"/>
                  <a:gd name="T1" fmla="*/ 62 h 89"/>
                  <a:gd name="T2" fmla="*/ 83 w 88"/>
                  <a:gd name="T3" fmla="*/ 66 h 89"/>
                  <a:gd name="T4" fmla="*/ 72 w 88"/>
                  <a:gd name="T5" fmla="*/ 79 h 89"/>
                  <a:gd name="T6" fmla="*/ 67 w 88"/>
                  <a:gd name="T7" fmla="*/ 75 h 89"/>
                  <a:gd name="T8" fmla="*/ 55 w 88"/>
                  <a:gd name="T9" fmla="*/ 81 h 89"/>
                  <a:gd name="T10" fmla="*/ 56 w 88"/>
                  <a:gd name="T11" fmla="*/ 87 h 89"/>
                  <a:gd name="T12" fmla="*/ 44 w 88"/>
                  <a:gd name="T13" fmla="*/ 88 h 89"/>
                  <a:gd name="T14" fmla="*/ 44 w 88"/>
                  <a:gd name="T15" fmla="*/ 70 h 89"/>
                  <a:gd name="T16" fmla="*/ 64 w 88"/>
                  <a:gd name="T17" fmla="*/ 61 h 89"/>
                  <a:gd name="T18" fmla="*/ 60 w 88"/>
                  <a:gd name="T19" fmla="*/ 25 h 89"/>
                  <a:gd name="T20" fmla="*/ 60 w 88"/>
                  <a:gd name="T21" fmla="*/ 25 h 89"/>
                  <a:gd name="T22" fmla="*/ 51 w 88"/>
                  <a:gd name="T23" fmla="*/ 20 h 89"/>
                  <a:gd name="T24" fmla="*/ 44 w 88"/>
                  <a:gd name="T25" fmla="*/ 19 h 89"/>
                  <a:gd name="T26" fmla="*/ 44 w 88"/>
                  <a:gd name="T27" fmla="*/ 0 h 89"/>
                  <a:gd name="T28" fmla="*/ 48 w 88"/>
                  <a:gd name="T29" fmla="*/ 0 h 89"/>
                  <a:gd name="T30" fmla="*/ 49 w 88"/>
                  <a:gd name="T31" fmla="*/ 7 h 89"/>
                  <a:gd name="T32" fmla="*/ 62 w 88"/>
                  <a:gd name="T33" fmla="*/ 11 h 89"/>
                  <a:gd name="T34" fmla="*/ 66 w 88"/>
                  <a:gd name="T35" fmla="*/ 6 h 89"/>
                  <a:gd name="T36" fmla="*/ 78 w 88"/>
                  <a:gd name="T37" fmla="*/ 16 h 89"/>
                  <a:gd name="T38" fmla="*/ 74 w 88"/>
                  <a:gd name="T39" fmla="*/ 21 h 89"/>
                  <a:gd name="T40" fmla="*/ 80 w 88"/>
                  <a:gd name="T41" fmla="*/ 33 h 89"/>
                  <a:gd name="T42" fmla="*/ 87 w 88"/>
                  <a:gd name="T43" fmla="*/ 32 h 89"/>
                  <a:gd name="T44" fmla="*/ 88 w 88"/>
                  <a:gd name="T45" fmla="*/ 49 h 89"/>
                  <a:gd name="T46" fmla="*/ 82 w 88"/>
                  <a:gd name="T47" fmla="*/ 49 h 89"/>
                  <a:gd name="T48" fmla="*/ 78 w 88"/>
                  <a:gd name="T49" fmla="*/ 62 h 89"/>
                  <a:gd name="T50" fmla="*/ 44 w 88"/>
                  <a:gd name="T51" fmla="*/ 88 h 89"/>
                  <a:gd name="T52" fmla="*/ 40 w 88"/>
                  <a:gd name="T53" fmla="*/ 89 h 89"/>
                  <a:gd name="T54" fmla="*/ 39 w 88"/>
                  <a:gd name="T55" fmla="*/ 82 h 89"/>
                  <a:gd name="T56" fmla="*/ 26 w 88"/>
                  <a:gd name="T57" fmla="*/ 78 h 89"/>
                  <a:gd name="T58" fmla="*/ 22 w 88"/>
                  <a:gd name="T59" fmla="*/ 83 h 89"/>
                  <a:gd name="T60" fmla="*/ 10 w 88"/>
                  <a:gd name="T61" fmla="*/ 73 h 89"/>
                  <a:gd name="T62" fmla="*/ 14 w 88"/>
                  <a:gd name="T63" fmla="*/ 68 h 89"/>
                  <a:gd name="T64" fmla="*/ 8 w 88"/>
                  <a:gd name="T65" fmla="*/ 56 h 89"/>
                  <a:gd name="T66" fmla="*/ 1 w 88"/>
                  <a:gd name="T67" fmla="*/ 56 h 89"/>
                  <a:gd name="T68" fmla="*/ 0 w 88"/>
                  <a:gd name="T69" fmla="*/ 40 h 89"/>
                  <a:gd name="T70" fmla="*/ 6 w 88"/>
                  <a:gd name="T71" fmla="*/ 39 h 89"/>
                  <a:gd name="T72" fmla="*/ 10 w 88"/>
                  <a:gd name="T73" fmla="*/ 27 h 89"/>
                  <a:gd name="T74" fmla="*/ 5 w 88"/>
                  <a:gd name="T75" fmla="*/ 22 h 89"/>
                  <a:gd name="T76" fmla="*/ 16 w 88"/>
                  <a:gd name="T77" fmla="*/ 10 h 89"/>
                  <a:gd name="T78" fmla="*/ 21 w 88"/>
                  <a:gd name="T79" fmla="*/ 14 h 89"/>
                  <a:gd name="T80" fmla="*/ 33 w 88"/>
                  <a:gd name="T81" fmla="*/ 8 h 89"/>
                  <a:gd name="T82" fmla="*/ 32 w 88"/>
                  <a:gd name="T83" fmla="*/ 1 h 89"/>
                  <a:gd name="T84" fmla="*/ 44 w 88"/>
                  <a:gd name="T85" fmla="*/ 0 h 89"/>
                  <a:gd name="T86" fmla="*/ 44 w 88"/>
                  <a:gd name="T87" fmla="*/ 19 h 89"/>
                  <a:gd name="T88" fmla="*/ 24 w 88"/>
                  <a:gd name="T89" fmla="*/ 28 h 89"/>
                  <a:gd name="T90" fmla="*/ 28 w 88"/>
                  <a:gd name="T91" fmla="*/ 64 h 89"/>
                  <a:gd name="T92" fmla="*/ 37 w 88"/>
                  <a:gd name="T93" fmla="*/ 69 h 89"/>
                  <a:gd name="T94" fmla="*/ 44 w 88"/>
                  <a:gd name="T95" fmla="*/ 70 h 89"/>
                  <a:gd name="T96" fmla="*/ 44 w 88"/>
                  <a:gd name="T97" fmla="*/ 8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8" h="89">
                    <a:moveTo>
                      <a:pt x="78" y="62"/>
                    </a:moveTo>
                    <a:cubicBezTo>
                      <a:pt x="83" y="66"/>
                      <a:pt x="83" y="66"/>
                      <a:pt x="83" y="66"/>
                    </a:cubicBezTo>
                    <a:cubicBezTo>
                      <a:pt x="72" y="79"/>
                      <a:pt x="72" y="79"/>
                      <a:pt x="72" y="79"/>
                    </a:cubicBezTo>
                    <a:cubicBezTo>
                      <a:pt x="67" y="75"/>
                      <a:pt x="67" y="75"/>
                      <a:pt x="67" y="75"/>
                    </a:cubicBezTo>
                    <a:cubicBezTo>
                      <a:pt x="64" y="77"/>
                      <a:pt x="60" y="79"/>
                      <a:pt x="55" y="81"/>
                    </a:cubicBezTo>
                    <a:cubicBezTo>
                      <a:pt x="56" y="87"/>
                      <a:pt x="56" y="87"/>
                      <a:pt x="56" y="87"/>
                    </a:cubicBezTo>
                    <a:cubicBezTo>
                      <a:pt x="44" y="88"/>
                      <a:pt x="44" y="88"/>
                      <a:pt x="44" y="88"/>
                    </a:cubicBezTo>
                    <a:cubicBezTo>
                      <a:pt x="44" y="70"/>
                      <a:pt x="44" y="70"/>
                      <a:pt x="44" y="70"/>
                    </a:cubicBezTo>
                    <a:cubicBezTo>
                      <a:pt x="51" y="70"/>
                      <a:pt x="59" y="67"/>
                      <a:pt x="64" y="61"/>
                    </a:cubicBezTo>
                    <a:cubicBezTo>
                      <a:pt x="73" y="50"/>
                      <a:pt x="71" y="34"/>
                      <a:pt x="60" y="25"/>
                    </a:cubicBezTo>
                    <a:cubicBezTo>
                      <a:pt x="60" y="25"/>
                      <a:pt x="60" y="25"/>
                      <a:pt x="60" y="25"/>
                    </a:cubicBezTo>
                    <a:cubicBezTo>
                      <a:pt x="58" y="23"/>
                      <a:pt x="55" y="21"/>
                      <a:pt x="51" y="20"/>
                    </a:cubicBezTo>
                    <a:cubicBezTo>
                      <a:pt x="49" y="19"/>
                      <a:pt x="47" y="19"/>
                      <a:pt x="44" y="19"/>
                    </a:cubicBezTo>
                    <a:cubicBezTo>
                      <a:pt x="44" y="0"/>
                      <a:pt x="44" y="0"/>
                      <a:pt x="44" y="0"/>
                    </a:cubicBezTo>
                    <a:cubicBezTo>
                      <a:pt x="48" y="0"/>
                      <a:pt x="48" y="0"/>
                      <a:pt x="48" y="0"/>
                    </a:cubicBezTo>
                    <a:cubicBezTo>
                      <a:pt x="49" y="7"/>
                      <a:pt x="49" y="7"/>
                      <a:pt x="49" y="7"/>
                    </a:cubicBezTo>
                    <a:cubicBezTo>
                      <a:pt x="53" y="7"/>
                      <a:pt x="58" y="8"/>
                      <a:pt x="62" y="11"/>
                    </a:cubicBezTo>
                    <a:cubicBezTo>
                      <a:pt x="66" y="6"/>
                      <a:pt x="66" y="6"/>
                      <a:pt x="66" y="6"/>
                    </a:cubicBezTo>
                    <a:cubicBezTo>
                      <a:pt x="78" y="16"/>
                      <a:pt x="78" y="16"/>
                      <a:pt x="78" y="16"/>
                    </a:cubicBezTo>
                    <a:cubicBezTo>
                      <a:pt x="74" y="21"/>
                      <a:pt x="74" y="21"/>
                      <a:pt x="74" y="21"/>
                    </a:cubicBezTo>
                    <a:cubicBezTo>
                      <a:pt x="77" y="25"/>
                      <a:pt x="79" y="29"/>
                      <a:pt x="80" y="33"/>
                    </a:cubicBezTo>
                    <a:cubicBezTo>
                      <a:pt x="87" y="32"/>
                      <a:pt x="87" y="32"/>
                      <a:pt x="87" y="32"/>
                    </a:cubicBezTo>
                    <a:cubicBezTo>
                      <a:pt x="88" y="49"/>
                      <a:pt x="88" y="49"/>
                      <a:pt x="88" y="49"/>
                    </a:cubicBezTo>
                    <a:cubicBezTo>
                      <a:pt x="82" y="49"/>
                      <a:pt x="82" y="49"/>
                      <a:pt x="82" y="49"/>
                    </a:cubicBezTo>
                    <a:cubicBezTo>
                      <a:pt x="81" y="54"/>
                      <a:pt x="80" y="58"/>
                      <a:pt x="78" y="62"/>
                    </a:cubicBezTo>
                    <a:close/>
                    <a:moveTo>
                      <a:pt x="44" y="88"/>
                    </a:moveTo>
                    <a:cubicBezTo>
                      <a:pt x="40" y="89"/>
                      <a:pt x="40" y="89"/>
                      <a:pt x="40" y="89"/>
                    </a:cubicBezTo>
                    <a:cubicBezTo>
                      <a:pt x="39" y="82"/>
                      <a:pt x="39" y="82"/>
                      <a:pt x="39" y="82"/>
                    </a:cubicBezTo>
                    <a:cubicBezTo>
                      <a:pt x="35" y="82"/>
                      <a:pt x="30" y="80"/>
                      <a:pt x="26" y="78"/>
                    </a:cubicBezTo>
                    <a:cubicBezTo>
                      <a:pt x="22" y="83"/>
                      <a:pt x="22" y="83"/>
                      <a:pt x="22" y="83"/>
                    </a:cubicBezTo>
                    <a:cubicBezTo>
                      <a:pt x="10" y="73"/>
                      <a:pt x="10" y="73"/>
                      <a:pt x="10" y="73"/>
                    </a:cubicBezTo>
                    <a:cubicBezTo>
                      <a:pt x="14" y="68"/>
                      <a:pt x="14" y="68"/>
                      <a:pt x="14" y="68"/>
                    </a:cubicBezTo>
                    <a:cubicBezTo>
                      <a:pt x="11" y="64"/>
                      <a:pt x="9" y="60"/>
                      <a:pt x="8" y="56"/>
                    </a:cubicBezTo>
                    <a:cubicBezTo>
                      <a:pt x="1" y="56"/>
                      <a:pt x="1" y="56"/>
                      <a:pt x="1" y="56"/>
                    </a:cubicBezTo>
                    <a:cubicBezTo>
                      <a:pt x="0" y="40"/>
                      <a:pt x="0" y="40"/>
                      <a:pt x="0" y="40"/>
                    </a:cubicBezTo>
                    <a:cubicBezTo>
                      <a:pt x="6" y="39"/>
                      <a:pt x="6" y="39"/>
                      <a:pt x="6" y="39"/>
                    </a:cubicBezTo>
                    <a:cubicBezTo>
                      <a:pt x="7" y="35"/>
                      <a:pt x="8" y="31"/>
                      <a:pt x="10" y="27"/>
                    </a:cubicBezTo>
                    <a:cubicBezTo>
                      <a:pt x="5" y="22"/>
                      <a:pt x="5" y="22"/>
                      <a:pt x="5" y="22"/>
                    </a:cubicBezTo>
                    <a:cubicBezTo>
                      <a:pt x="16" y="10"/>
                      <a:pt x="16" y="10"/>
                      <a:pt x="16" y="10"/>
                    </a:cubicBezTo>
                    <a:cubicBezTo>
                      <a:pt x="21" y="14"/>
                      <a:pt x="21" y="14"/>
                      <a:pt x="21" y="14"/>
                    </a:cubicBezTo>
                    <a:cubicBezTo>
                      <a:pt x="24" y="11"/>
                      <a:pt x="28" y="9"/>
                      <a:pt x="33" y="8"/>
                    </a:cubicBezTo>
                    <a:cubicBezTo>
                      <a:pt x="32" y="1"/>
                      <a:pt x="32" y="1"/>
                      <a:pt x="32" y="1"/>
                    </a:cubicBezTo>
                    <a:cubicBezTo>
                      <a:pt x="44" y="0"/>
                      <a:pt x="44" y="0"/>
                      <a:pt x="44" y="0"/>
                    </a:cubicBezTo>
                    <a:cubicBezTo>
                      <a:pt x="44" y="19"/>
                      <a:pt x="44" y="19"/>
                      <a:pt x="44" y="19"/>
                    </a:cubicBezTo>
                    <a:cubicBezTo>
                      <a:pt x="37" y="19"/>
                      <a:pt x="29" y="22"/>
                      <a:pt x="24" y="28"/>
                    </a:cubicBezTo>
                    <a:cubicBezTo>
                      <a:pt x="15" y="39"/>
                      <a:pt x="17" y="55"/>
                      <a:pt x="28" y="64"/>
                    </a:cubicBezTo>
                    <a:cubicBezTo>
                      <a:pt x="30" y="66"/>
                      <a:pt x="33" y="68"/>
                      <a:pt x="37" y="69"/>
                    </a:cubicBezTo>
                    <a:cubicBezTo>
                      <a:pt x="39" y="70"/>
                      <a:pt x="42" y="70"/>
                      <a:pt x="44" y="70"/>
                    </a:cubicBezTo>
                    <a:lnTo>
                      <a:pt x="44" y="88"/>
                    </a:ln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Freeform 42"/>
              <p:cNvSpPr>
                <a:spLocks noEditPoints="1"/>
              </p:cNvSpPr>
              <p:nvPr/>
            </p:nvSpPr>
            <p:spPr bwMode="auto">
              <a:xfrm>
                <a:off x="7045326" y="2282826"/>
                <a:ext cx="295275" cy="30163"/>
              </a:xfrm>
              <a:custGeom>
                <a:avLst/>
                <a:gdLst>
                  <a:gd name="T0" fmla="*/ 189 w 217"/>
                  <a:gd name="T1" fmla="*/ 22 h 22"/>
                  <a:gd name="T2" fmla="*/ 196 w 217"/>
                  <a:gd name="T3" fmla="*/ 22 h 22"/>
                  <a:gd name="T4" fmla="*/ 196 w 217"/>
                  <a:gd name="T5" fmla="*/ 0 h 22"/>
                  <a:gd name="T6" fmla="*/ 189 w 217"/>
                  <a:gd name="T7" fmla="*/ 0 h 22"/>
                  <a:gd name="T8" fmla="*/ 189 w 217"/>
                  <a:gd name="T9" fmla="*/ 1 h 22"/>
                  <a:gd name="T10" fmla="*/ 199 w 217"/>
                  <a:gd name="T11" fmla="*/ 11 h 22"/>
                  <a:gd name="T12" fmla="*/ 189 w 217"/>
                  <a:gd name="T13" fmla="*/ 20 h 22"/>
                  <a:gd name="T14" fmla="*/ 189 w 217"/>
                  <a:gd name="T15" fmla="*/ 22 h 22"/>
                  <a:gd name="T16" fmla="*/ 27 w 217"/>
                  <a:gd name="T17" fmla="*/ 22 h 22"/>
                  <a:gd name="T18" fmla="*/ 189 w 217"/>
                  <a:gd name="T19" fmla="*/ 22 h 22"/>
                  <a:gd name="T20" fmla="*/ 189 w 217"/>
                  <a:gd name="T21" fmla="*/ 20 h 22"/>
                  <a:gd name="T22" fmla="*/ 180 w 217"/>
                  <a:gd name="T23" fmla="*/ 11 h 22"/>
                  <a:gd name="T24" fmla="*/ 189 w 217"/>
                  <a:gd name="T25" fmla="*/ 1 h 22"/>
                  <a:gd name="T26" fmla="*/ 189 w 217"/>
                  <a:gd name="T27" fmla="*/ 0 h 22"/>
                  <a:gd name="T28" fmla="*/ 27 w 217"/>
                  <a:gd name="T29" fmla="*/ 0 h 22"/>
                  <a:gd name="T30" fmla="*/ 27 w 217"/>
                  <a:gd name="T31" fmla="*/ 1 h 22"/>
                  <a:gd name="T32" fmla="*/ 37 w 217"/>
                  <a:gd name="T33" fmla="*/ 11 h 22"/>
                  <a:gd name="T34" fmla="*/ 27 w 217"/>
                  <a:gd name="T35" fmla="*/ 20 h 22"/>
                  <a:gd name="T36" fmla="*/ 27 w 217"/>
                  <a:gd name="T37" fmla="*/ 22 h 22"/>
                  <a:gd name="T38" fmla="*/ 21 w 217"/>
                  <a:gd name="T39" fmla="*/ 22 h 22"/>
                  <a:gd name="T40" fmla="*/ 27 w 217"/>
                  <a:gd name="T41" fmla="*/ 22 h 22"/>
                  <a:gd name="T42" fmla="*/ 27 w 217"/>
                  <a:gd name="T43" fmla="*/ 20 h 22"/>
                  <a:gd name="T44" fmla="*/ 18 w 217"/>
                  <a:gd name="T45" fmla="*/ 11 h 22"/>
                  <a:gd name="T46" fmla="*/ 27 w 217"/>
                  <a:gd name="T47" fmla="*/ 1 h 22"/>
                  <a:gd name="T48" fmla="*/ 27 w 217"/>
                  <a:gd name="T49" fmla="*/ 0 h 22"/>
                  <a:gd name="T50" fmla="*/ 21 w 217"/>
                  <a:gd name="T51" fmla="*/ 0 h 22"/>
                  <a:gd name="T52" fmla="*/ 21 w 217"/>
                  <a:gd name="T53"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7" h="22">
                    <a:moveTo>
                      <a:pt x="189" y="22"/>
                    </a:moveTo>
                    <a:cubicBezTo>
                      <a:pt x="196" y="22"/>
                      <a:pt x="196" y="22"/>
                      <a:pt x="196" y="22"/>
                    </a:cubicBezTo>
                    <a:cubicBezTo>
                      <a:pt x="216" y="22"/>
                      <a:pt x="217" y="0"/>
                      <a:pt x="196" y="0"/>
                    </a:cubicBezTo>
                    <a:cubicBezTo>
                      <a:pt x="189" y="0"/>
                      <a:pt x="189" y="0"/>
                      <a:pt x="189" y="0"/>
                    </a:cubicBezTo>
                    <a:cubicBezTo>
                      <a:pt x="189" y="1"/>
                      <a:pt x="189" y="1"/>
                      <a:pt x="189" y="1"/>
                    </a:cubicBezTo>
                    <a:cubicBezTo>
                      <a:pt x="194" y="1"/>
                      <a:pt x="199" y="6"/>
                      <a:pt x="199" y="11"/>
                    </a:cubicBezTo>
                    <a:cubicBezTo>
                      <a:pt x="199" y="16"/>
                      <a:pt x="194" y="20"/>
                      <a:pt x="189" y="20"/>
                    </a:cubicBezTo>
                    <a:lnTo>
                      <a:pt x="189" y="22"/>
                    </a:lnTo>
                    <a:close/>
                    <a:moveTo>
                      <a:pt x="27" y="22"/>
                    </a:moveTo>
                    <a:cubicBezTo>
                      <a:pt x="189" y="22"/>
                      <a:pt x="189" y="22"/>
                      <a:pt x="189" y="22"/>
                    </a:cubicBezTo>
                    <a:cubicBezTo>
                      <a:pt x="189" y="20"/>
                      <a:pt x="189" y="20"/>
                      <a:pt x="189" y="20"/>
                    </a:cubicBezTo>
                    <a:cubicBezTo>
                      <a:pt x="184" y="20"/>
                      <a:pt x="180" y="16"/>
                      <a:pt x="180" y="11"/>
                    </a:cubicBezTo>
                    <a:cubicBezTo>
                      <a:pt x="180" y="6"/>
                      <a:pt x="184" y="1"/>
                      <a:pt x="189" y="1"/>
                    </a:cubicBezTo>
                    <a:cubicBezTo>
                      <a:pt x="189" y="0"/>
                      <a:pt x="189" y="0"/>
                      <a:pt x="189" y="0"/>
                    </a:cubicBezTo>
                    <a:cubicBezTo>
                      <a:pt x="135" y="0"/>
                      <a:pt x="81" y="0"/>
                      <a:pt x="27" y="0"/>
                    </a:cubicBezTo>
                    <a:cubicBezTo>
                      <a:pt x="27" y="1"/>
                      <a:pt x="27" y="1"/>
                      <a:pt x="27" y="1"/>
                    </a:cubicBezTo>
                    <a:cubicBezTo>
                      <a:pt x="33" y="1"/>
                      <a:pt x="37" y="6"/>
                      <a:pt x="37" y="11"/>
                    </a:cubicBezTo>
                    <a:cubicBezTo>
                      <a:pt x="37" y="16"/>
                      <a:pt x="33" y="20"/>
                      <a:pt x="27" y="20"/>
                    </a:cubicBezTo>
                    <a:lnTo>
                      <a:pt x="27" y="22"/>
                    </a:lnTo>
                    <a:close/>
                    <a:moveTo>
                      <a:pt x="21" y="22"/>
                    </a:moveTo>
                    <a:cubicBezTo>
                      <a:pt x="27" y="22"/>
                      <a:pt x="27" y="22"/>
                      <a:pt x="27" y="22"/>
                    </a:cubicBezTo>
                    <a:cubicBezTo>
                      <a:pt x="27" y="20"/>
                      <a:pt x="27" y="20"/>
                      <a:pt x="27" y="20"/>
                    </a:cubicBezTo>
                    <a:cubicBezTo>
                      <a:pt x="22" y="20"/>
                      <a:pt x="18" y="16"/>
                      <a:pt x="18" y="11"/>
                    </a:cubicBezTo>
                    <a:cubicBezTo>
                      <a:pt x="18" y="6"/>
                      <a:pt x="22" y="1"/>
                      <a:pt x="27" y="1"/>
                    </a:cubicBezTo>
                    <a:cubicBezTo>
                      <a:pt x="27" y="0"/>
                      <a:pt x="27" y="0"/>
                      <a:pt x="27" y="0"/>
                    </a:cubicBezTo>
                    <a:cubicBezTo>
                      <a:pt x="21" y="0"/>
                      <a:pt x="21" y="0"/>
                      <a:pt x="21" y="0"/>
                    </a:cubicBezTo>
                    <a:cubicBezTo>
                      <a:pt x="0" y="0"/>
                      <a:pt x="1" y="22"/>
                      <a:pt x="21" y="22"/>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Oval 43"/>
              <p:cNvSpPr>
                <a:spLocks noChangeArrowheads="1"/>
              </p:cNvSpPr>
              <p:nvPr/>
            </p:nvSpPr>
            <p:spPr bwMode="auto">
              <a:xfrm>
                <a:off x="7196138" y="2179638"/>
                <a:ext cx="25400" cy="25400"/>
              </a:xfrm>
              <a:prstGeom prst="ellipse">
                <a:avLst/>
              </a:pr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44"/>
              <p:cNvSpPr>
                <a:spLocks/>
              </p:cNvSpPr>
              <p:nvPr/>
            </p:nvSpPr>
            <p:spPr bwMode="auto">
              <a:xfrm>
                <a:off x="7210426" y="2195513"/>
                <a:ext cx="98425" cy="107950"/>
              </a:xfrm>
              <a:custGeom>
                <a:avLst/>
                <a:gdLst>
                  <a:gd name="T0" fmla="*/ 71 w 72"/>
                  <a:gd name="T1" fmla="*/ 73 h 80"/>
                  <a:gd name="T2" fmla="*/ 7 w 72"/>
                  <a:gd name="T3" fmla="*/ 2 h 80"/>
                  <a:gd name="T4" fmla="*/ 1 w 72"/>
                  <a:gd name="T5" fmla="*/ 2 h 80"/>
                  <a:gd name="T6" fmla="*/ 1 w 72"/>
                  <a:gd name="T7" fmla="*/ 2 h 80"/>
                  <a:gd name="T8" fmla="*/ 1 w 72"/>
                  <a:gd name="T9" fmla="*/ 7 h 80"/>
                  <a:gd name="T10" fmla="*/ 65 w 72"/>
                  <a:gd name="T11" fmla="*/ 79 h 80"/>
                  <a:gd name="T12" fmla="*/ 71 w 72"/>
                  <a:gd name="T13" fmla="*/ 79 h 80"/>
                  <a:gd name="T14" fmla="*/ 71 w 72"/>
                  <a:gd name="T15" fmla="*/ 79 h 80"/>
                  <a:gd name="T16" fmla="*/ 71 w 72"/>
                  <a:gd name="T17" fmla="*/ 7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80">
                    <a:moveTo>
                      <a:pt x="71" y="73"/>
                    </a:moveTo>
                    <a:cubicBezTo>
                      <a:pt x="7" y="2"/>
                      <a:pt x="7" y="2"/>
                      <a:pt x="7" y="2"/>
                    </a:cubicBezTo>
                    <a:cubicBezTo>
                      <a:pt x="6" y="0"/>
                      <a:pt x="3" y="0"/>
                      <a:pt x="1" y="2"/>
                    </a:cubicBezTo>
                    <a:cubicBezTo>
                      <a:pt x="1" y="2"/>
                      <a:pt x="1" y="2"/>
                      <a:pt x="1" y="2"/>
                    </a:cubicBezTo>
                    <a:cubicBezTo>
                      <a:pt x="0" y="3"/>
                      <a:pt x="0" y="6"/>
                      <a:pt x="1" y="7"/>
                    </a:cubicBezTo>
                    <a:cubicBezTo>
                      <a:pt x="65" y="79"/>
                      <a:pt x="65" y="79"/>
                      <a:pt x="65" y="79"/>
                    </a:cubicBezTo>
                    <a:cubicBezTo>
                      <a:pt x="66" y="80"/>
                      <a:pt x="69" y="80"/>
                      <a:pt x="71" y="79"/>
                    </a:cubicBezTo>
                    <a:cubicBezTo>
                      <a:pt x="71" y="79"/>
                      <a:pt x="71" y="79"/>
                      <a:pt x="71" y="79"/>
                    </a:cubicBezTo>
                    <a:cubicBezTo>
                      <a:pt x="72" y="77"/>
                      <a:pt x="72" y="75"/>
                      <a:pt x="71" y="73"/>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Oval 45"/>
              <p:cNvSpPr>
                <a:spLocks noChangeArrowheads="1"/>
              </p:cNvSpPr>
              <p:nvPr/>
            </p:nvSpPr>
            <p:spPr bwMode="auto">
              <a:xfrm>
                <a:off x="7162801" y="2179638"/>
                <a:ext cx="25400" cy="25400"/>
              </a:xfrm>
              <a:prstGeom prst="ellipse">
                <a:avLst/>
              </a:pr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46"/>
              <p:cNvSpPr>
                <a:spLocks/>
              </p:cNvSpPr>
              <p:nvPr/>
            </p:nvSpPr>
            <p:spPr bwMode="auto">
              <a:xfrm>
                <a:off x="7075488" y="2187576"/>
                <a:ext cx="106363" cy="115888"/>
              </a:xfrm>
              <a:custGeom>
                <a:avLst/>
                <a:gdLst>
                  <a:gd name="T0" fmla="*/ 2 w 79"/>
                  <a:gd name="T1" fmla="*/ 79 h 86"/>
                  <a:gd name="T2" fmla="*/ 71 w 79"/>
                  <a:gd name="T3" fmla="*/ 2 h 86"/>
                  <a:gd name="T4" fmla="*/ 77 w 79"/>
                  <a:gd name="T5" fmla="*/ 1 h 86"/>
                  <a:gd name="T6" fmla="*/ 77 w 79"/>
                  <a:gd name="T7" fmla="*/ 1 h 86"/>
                  <a:gd name="T8" fmla="*/ 77 w 79"/>
                  <a:gd name="T9" fmla="*/ 7 h 86"/>
                  <a:gd name="T10" fmla="*/ 8 w 79"/>
                  <a:gd name="T11" fmla="*/ 85 h 86"/>
                  <a:gd name="T12" fmla="*/ 2 w 79"/>
                  <a:gd name="T13" fmla="*/ 85 h 86"/>
                  <a:gd name="T14" fmla="*/ 2 w 79"/>
                  <a:gd name="T15" fmla="*/ 85 h 86"/>
                  <a:gd name="T16" fmla="*/ 2 w 79"/>
                  <a:gd name="T17" fmla="*/ 7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86">
                    <a:moveTo>
                      <a:pt x="2" y="79"/>
                    </a:moveTo>
                    <a:cubicBezTo>
                      <a:pt x="71" y="2"/>
                      <a:pt x="71" y="2"/>
                      <a:pt x="71" y="2"/>
                    </a:cubicBezTo>
                    <a:cubicBezTo>
                      <a:pt x="73" y="0"/>
                      <a:pt x="75" y="0"/>
                      <a:pt x="77" y="1"/>
                    </a:cubicBezTo>
                    <a:cubicBezTo>
                      <a:pt x="77" y="1"/>
                      <a:pt x="77" y="1"/>
                      <a:pt x="77" y="1"/>
                    </a:cubicBezTo>
                    <a:cubicBezTo>
                      <a:pt x="79" y="3"/>
                      <a:pt x="79" y="5"/>
                      <a:pt x="77" y="7"/>
                    </a:cubicBezTo>
                    <a:cubicBezTo>
                      <a:pt x="8" y="85"/>
                      <a:pt x="8" y="85"/>
                      <a:pt x="8" y="85"/>
                    </a:cubicBezTo>
                    <a:cubicBezTo>
                      <a:pt x="6" y="86"/>
                      <a:pt x="4" y="86"/>
                      <a:pt x="2" y="85"/>
                    </a:cubicBezTo>
                    <a:cubicBezTo>
                      <a:pt x="2" y="85"/>
                      <a:pt x="2" y="85"/>
                      <a:pt x="2" y="85"/>
                    </a:cubicBezTo>
                    <a:cubicBezTo>
                      <a:pt x="1" y="83"/>
                      <a:pt x="0" y="81"/>
                      <a:pt x="2" y="79"/>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47"/>
              <p:cNvSpPr>
                <a:spLocks noEditPoints="1"/>
              </p:cNvSpPr>
              <p:nvPr/>
            </p:nvSpPr>
            <p:spPr bwMode="auto">
              <a:xfrm>
                <a:off x="7075488" y="2322513"/>
                <a:ext cx="234950" cy="92075"/>
              </a:xfrm>
              <a:custGeom>
                <a:avLst/>
                <a:gdLst>
                  <a:gd name="T0" fmla="*/ 173 w 173"/>
                  <a:gd name="T1" fmla="*/ 0 h 67"/>
                  <a:gd name="T2" fmla="*/ 141 w 173"/>
                  <a:gd name="T3" fmla="*/ 67 h 67"/>
                  <a:gd name="T4" fmla="*/ 140 w 173"/>
                  <a:gd name="T5" fmla="*/ 52 h 67"/>
                  <a:gd name="T6" fmla="*/ 147 w 173"/>
                  <a:gd name="T7" fmla="*/ 29 h 67"/>
                  <a:gd name="T8" fmla="*/ 143 w 173"/>
                  <a:gd name="T9" fmla="*/ 6 h 67"/>
                  <a:gd name="T10" fmla="*/ 140 w 173"/>
                  <a:gd name="T11" fmla="*/ 6 h 67"/>
                  <a:gd name="T12" fmla="*/ 113 w 173"/>
                  <a:gd name="T13" fmla="*/ 0 h 67"/>
                  <a:gd name="T14" fmla="*/ 140 w 173"/>
                  <a:gd name="T15" fmla="*/ 6 h 67"/>
                  <a:gd name="T16" fmla="*/ 133 w 173"/>
                  <a:gd name="T17" fmla="*/ 29 h 67"/>
                  <a:gd name="T18" fmla="*/ 137 w 173"/>
                  <a:gd name="T19" fmla="*/ 53 h 67"/>
                  <a:gd name="T20" fmla="*/ 140 w 173"/>
                  <a:gd name="T21" fmla="*/ 52 h 67"/>
                  <a:gd name="T22" fmla="*/ 113 w 173"/>
                  <a:gd name="T23" fmla="*/ 67 h 67"/>
                  <a:gd name="T24" fmla="*/ 119 w 173"/>
                  <a:gd name="T25" fmla="*/ 46 h 67"/>
                  <a:gd name="T26" fmla="*/ 122 w 173"/>
                  <a:gd name="T27" fmla="*/ 13 h 67"/>
                  <a:gd name="T28" fmla="*/ 115 w 173"/>
                  <a:gd name="T29" fmla="*/ 6 h 67"/>
                  <a:gd name="T30" fmla="*/ 113 w 173"/>
                  <a:gd name="T31" fmla="*/ 0 h 67"/>
                  <a:gd name="T32" fmla="*/ 113 w 173"/>
                  <a:gd name="T33" fmla="*/ 0 h 67"/>
                  <a:gd name="T34" fmla="*/ 107 w 173"/>
                  <a:gd name="T35" fmla="*/ 13 h 67"/>
                  <a:gd name="T36" fmla="*/ 105 w 173"/>
                  <a:gd name="T37" fmla="*/ 46 h 67"/>
                  <a:gd name="T38" fmla="*/ 112 w 173"/>
                  <a:gd name="T39" fmla="*/ 53 h 67"/>
                  <a:gd name="T40" fmla="*/ 113 w 173"/>
                  <a:gd name="T41" fmla="*/ 67 h 67"/>
                  <a:gd name="T42" fmla="*/ 86 w 173"/>
                  <a:gd name="T43" fmla="*/ 53 h 67"/>
                  <a:gd name="T44" fmla="*/ 93 w 173"/>
                  <a:gd name="T45" fmla="*/ 29 h 67"/>
                  <a:gd name="T46" fmla="*/ 86 w 173"/>
                  <a:gd name="T47" fmla="*/ 6 h 67"/>
                  <a:gd name="T48" fmla="*/ 86 w 173"/>
                  <a:gd name="T49" fmla="*/ 6 h 67"/>
                  <a:gd name="T50" fmla="*/ 59 w 173"/>
                  <a:gd name="T51" fmla="*/ 0 h 67"/>
                  <a:gd name="T52" fmla="*/ 86 w 173"/>
                  <a:gd name="T53" fmla="*/ 6 h 67"/>
                  <a:gd name="T54" fmla="*/ 79 w 173"/>
                  <a:gd name="T55" fmla="*/ 29 h 67"/>
                  <a:gd name="T56" fmla="*/ 86 w 173"/>
                  <a:gd name="T57" fmla="*/ 53 h 67"/>
                  <a:gd name="T58" fmla="*/ 86 w 173"/>
                  <a:gd name="T59" fmla="*/ 53 h 67"/>
                  <a:gd name="T60" fmla="*/ 59 w 173"/>
                  <a:gd name="T61" fmla="*/ 67 h 67"/>
                  <a:gd name="T62" fmla="*/ 61 w 173"/>
                  <a:gd name="T63" fmla="*/ 53 h 67"/>
                  <a:gd name="T64" fmla="*/ 67 w 173"/>
                  <a:gd name="T65" fmla="*/ 46 h 67"/>
                  <a:gd name="T66" fmla="*/ 66 w 173"/>
                  <a:gd name="T67" fmla="*/ 13 h 67"/>
                  <a:gd name="T68" fmla="*/ 59 w 173"/>
                  <a:gd name="T69" fmla="*/ 0 h 67"/>
                  <a:gd name="T70" fmla="*/ 59 w 173"/>
                  <a:gd name="T71" fmla="*/ 0 h 67"/>
                  <a:gd name="T72" fmla="*/ 58 w 173"/>
                  <a:gd name="T73" fmla="*/ 6 h 67"/>
                  <a:gd name="T74" fmla="*/ 51 w 173"/>
                  <a:gd name="T75" fmla="*/ 13 h 67"/>
                  <a:gd name="T76" fmla="*/ 54 w 173"/>
                  <a:gd name="T77" fmla="*/ 46 h 67"/>
                  <a:gd name="T78" fmla="*/ 59 w 173"/>
                  <a:gd name="T79" fmla="*/ 67 h 67"/>
                  <a:gd name="T80" fmla="*/ 32 w 173"/>
                  <a:gd name="T81" fmla="*/ 52 h 67"/>
                  <a:gd name="T82" fmla="*/ 36 w 173"/>
                  <a:gd name="T83" fmla="*/ 53 h 67"/>
                  <a:gd name="T84" fmla="*/ 40 w 173"/>
                  <a:gd name="T85" fmla="*/ 29 h 67"/>
                  <a:gd name="T86" fmla="*/ 32 w 173"/>
                  <a:gd name="T87" fmla="*/ 6 h 67"/>
                  <a:gd name="T88" fmla="*/ 32 w 173"/>
                  <a:gd name="T89" fmla="*/ 67 h 67"/>
                  <a:gd name="T90" fmla="*/ 0 w 173"/>
                  <a:gd name="T91" fmla="*/ 0 h 67"/>
                  <a:gd name="T92" fmla="*/ 32 w 173"/>
                  <a:gd name="T93" fmla="*/ 6 h 67"/>
                  <a:gd name="T94" fmla="*/ 30 w 173"/>
                  <a:gd name="T95" fmla="*/ 6 h 67"/>
                  <a:gd name="T96" fmla="*/ 26 w 173"/>
                  <a:gd name="T97" fmla="*/ 29 h 67"/>
                  <a:gd name="T98" fmla="*/ 32 w 173"/>
                  <a:gd name="T9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3" h="67">
                    <a:moveTo>
                      <a:pt x="140" y="0"/>
                    </a:moveTo>
                    <a:cubicBezTo>
                      <a:pt x="173" y="0"/>
                      <a:pt x="173" y="0"/>
                      <a:pt x="173" y="0"/>
                    </a:cubicBezTo>
                    <a:cubicBezTo>
                      <a:pt x="164" y="49"/>
                      <a:pt x="164" y="49"/>
                      <a:pt x="164" y="49"/>
                    </a:cubicBezTo>
                    <a:cubicBezTo>
                      <a:pt x="163" y="59"/>
                      <a:pt x="157" y="67"/>
                      <a:pt x="141" y="67"/>
                    </a:cubicBezTo>
                    <a:cubicBezTo>
                      <a:pt x="140" y="67"/>
                      <a:pt x="140" y="67"/>
                      <a:pt x="140" y="67"/>
                    </a:cubicBezTo>
                    <a:cubicBezTo>
                      <a:pt x="140" y="52"/>
                      <a:pt x="140" y="52"/>
                      <a:pt x="140" y="52"/>
                    </a:cubicBezTo>
                    <a:cubicBezTo>
                      <a:pt x="143" y="51"/>
                      <a:pt x="144" y="49"/>
                      <a:pt x="145" y="46"/>
                    </a:cubicBezTo>
                    <a:cubicBezTo>
                      <a:pt x="146" y="41"/>
                      <a:pt x="146" y="35"/>
                      <a:pt x="147" y="29"/>
                    </a:cubicBezTo>
                    <a:cubicBezTo>
                      <a:pt x="148" y="24"/>
                      <a:pt x="149" y="18"/>
                      <a:pt x="149" y="13"/>
                    </a:cubicBezTo>
                    <a:cubicBezTo>
                      <a:pt x="150" y="9"/>
                      <a:pt x="147" y="6"/>
                      <a:pt x="143" y="6"/>
                    </a:cubicBezTo>
                    <a:cubicBezTo>
                      <a:pt x="143" y="6"/>
                      <a:pt x="143" y="6"/>
                      <a:pt x="143" y="6"/>
                    </a:cubicBezTo>
                    <a:cubicBezTo>
                      <a:pt x="142" y="6"/>
                      <a:pt x="141" y="6"/>
                      <a:pt x="140" y="6"/>
                    </a:cubicBezTo>
                    <a:lnTo>
                      <a:pt x="140" y="0"/>
                    </a:lnTo>
                    <a:close/>
                    <a:moveTo>
                      <a:pt x="113" y="0"/>
                    </a:moveTo>
                    <a:cubicBezTo>
                      <a:pt x="140" y="0"/>
                      <a:pt x="140" y="0"/>
                      <a:pt x="140" y="0"/>
                    </a:cubicBezTo>
                    <a:cubicBezTo>
                      <a:pt x="140" y="6"/>
                      <a:pt x="140" y="6"/>
                      <a:pt x="140" y="6"/>
                    </a:cubicBezTo>
                    <a:cubicBezTo>
                      <a:pt x="137" y="7"/>
                      <a:pt x="135" y="10"/>
                      <a:pt x="135" y="13"/>
                    </a:cubicBezTo>
                    <a:cubicBezTo>
                      <a:pt x="134" y="18"/>
                      <a:pt x="134" y="24"/>
                      <a:pt x="133" y="29"/>
                    </a:cubicBezTo>
                    <a:cubicBezTo>
                      <a:pt x="132" y="35"/>
                      <a:pt x="132" y="41"/>
                      <a:pt x="131" y="46"/>
                    </a:cubicBezTo>
                    <a:cubicBezTo>
                      <a:pt x="131" y="50"/>
                      <a:pt x="133" y="53"/>
                      <a:pt x="137" y="53"/>
                    </a:cubicBezTo>
                    <a:cubicBezTo>
                      <a:pt x="137" y="53"/>
                      <a:pt x="137" y="53"/>
                      <a:pt x="137" y="53"/>
                    </a:cubicBezTo>
                    <a:cubicBezTo>
                      <a:pt x="138" y="53"/>
                      <a:pt x="139" y="53"/>
                      <a:pt x="140" y="52"/>
                    </a:cubicBezTo>
                    <a:cubicBezTo>
                      <a:pt x="140" y="67"/>
                      <a:pt x="140" y="67"/>
                      <a:pt x="140" y="67"/>
                    </a:cubicBezTo>
                    <a:cubicBezTo>
                      <a:pt x="113" y="67"/>
                      <a:pt x="113" y="67"/>
                      <a:pt x="113" y="67"/>
                    </a:cubicBezTo>
                    <a:cubicBezTo>
                      <a:pt x="113" y="53"/>
                      <a:pt x="113" y="53"/>
                      <a:pt x="113" y="53"/>
                    </a:cubicBezTo>
                    <a:cubicBezTo>
                      <a:pt x="116" y="52"/>
                      <a:pt x="119" y="49"/>
                      <a:pt x="119" y="46"/>
                    </a:cubicBezTo>
                    <a:cubicBezTo>
                      <a:pt x="119" y="41"/>
                      <a:pt x="120" y="35"/>
                      <a:pt x="120" y="29"/>
                    </a:cubicBezTo>
                    <a:cubicBezTo>
                      <a:pt x="121" y="24"/>
                      <a:pt x="121" y="18"/>
                      <a:pt x="122" y="13"/>
                    </a:cubicBezTo>
                    <a:cubicBezTo>
                      <a:pt x="122" y="9"/>
                      <a:pt x="119" y="6"/>
                      <a:pt x="115" y="6"/>
                    </a:cubicBezTo>
                    <a:cubicBezTo>
                      <a:pt x="115" y="6"/>
                      <a:pt x="115" y="6"/>
                      <a:pt x="115" y="6"/>
                    </a:cubicBezTo>
                    <a:cubicBezTo>
                      <a:pt x="114" y="6"/>
                      <a:pt x="114" y="6"/>
                      <a:pt x="113" y="6"/>
                    </a:cubicBezTo>
                    <a:lnTo>
                      <a:pt x="113" y="0"/>
                    </a:lnTo>
                    <a:close/>
                    <a:moveTo>
                      <a:pt x="86" y="0"/>
                    </a:moveTo>
                    <a:cubicBezTo>
                      <a:pt x="113" y="0"/>
                      <a:pt x="113" y="0"/>
                      <a:pt x="113" y="0"/>
                    </a:cubicBezTo>
                    <a:cubicBezTo>
                      <a:pt x="113" y="6"/>
                      <a:pt x="113" y="6"/>
                      <a:pt x="113" y="6"/>
                    </a:cubicBezTo>
                    <a:cubicBezTo>
                      <a:pt x="110" y="6"/>
                      <a:pt x="107" y="9"/>
                      <a:pt x="107" y="13"/>
                    </a:cubicBezTo>
                    <a:cubicBezTo>
                      <a:pt x="107" y="18"/>
                      <a:pt x="106" y="24"/>
                      <a:pt x="106" y="29"/>
                    </a:cubicBezTo>
                    <a:cubicBezTo>
                      <a:pt x="106" y="35"/>
                      <a:pt x="106" y="41"/>
                      <a:pt x="105" y="46"/>
                    </a:cubicBezTo>
                    <a:cubicBezTo>
                      <a:pt x="105" y="50"/>
                      <a:pt x="108" y="53"/>
                      <a:pt x="112" y="53"/>
                    </a:cubicBezTo>
                    <a:cubicBezTo>
                      <a:pt x="112" y="53"/>
                      <a:pt x="112" y="53"/>
                      <a:pt x="112" y="53"/>
                    </a:cubicBezTo>
                    <a:cubicBezTo>
                      <a:pt x="112" y="53"/>
                      <a:pt x="113" y="53"/>
                      <a:pt x="113" y="53"/>
                    </a:cubicBezTo>
                    <a:cubicBezTo>
                      <a:pt x="113" y="67"/>
                      <a:pt x="113" y="67"/>
                      <a:pt x="113" y="67"/>
                    </a:cubicBezTo>
                    <a:cubicBezTo>
                      <a:pt x="86" y="67"/>
                      <a:pt x="86" y="67"/>
                      <a:pt x="86" y="67"/>
                    </a:cubicBezTo>
                    <a:cubicBezTo>
                      <a:pt x="86" y="53"/>
                      <a:pt x="86" y="53"/>
                      <a:pt x="86" y="53"/>
                    </a:cubicBezTo>
                    <a:cubicBezTo>
                      <a:pt x="90" y="53"/>
                      <a:pt x="93" y="50"/>
                      <a:pt x="93" y="46"/>
                    </a:cubicBezTo>
                    <a:cubicBezTo>
                      <a:pt x="93" y="41"/>
                      <a:pt x="93" y="35"/>
                      <a:pt x="93" y="29"/>
                    </a:cubicBezTo>
                    <a:cubicBezTo>
                      <a:pt x="93" y="24"/>
                      <a:pt x="94" y="18"/>
                      <a:pt x="94" y="13"/>
                    </a:cubicBezTo>
                    <a:cubicBezTo>
                      <a:pt x="94" y="9"/>
                      <a:pt x="90" y="6"/>
                      <a:pt x="86" y="6"/>
                    </a:cubicBezTo>
                    <a:cubicBezTo>
                      <a:pt x="86" y="6"/>
                      <a:pt x="86" y="6"/>
                      <a:pt x="86" y="6"/>
                    </a:cubicBezTo>
                    <a:cubicBezTo>
                      <a:pt x="86" y="6"/>
                      <a:pt x="86" y="6"/>
                      <a:pt x="86" y="6"/>
                    </a:cubicBezTo>
                    <a:lnTo>
                      <a:pt x="86" y="0"/>
                    </a:lnTo>
                    <a:close/>
                    <a:moveTo>
                      <a:pt x="59" y="0"/>
                    </a:moveTo>
                    <a:cubicBezTo>
                      <a:pt x="86" y="0"/>
                      <a:pt x="86" y="0"/>
                      <a:pt x="86" y="0"/>
                    </a:cubicBezTo>
                    <a:cubicBezTo>
                      <a:pt x="86" y="6"/>
                      <a:pt x="86" y="6"/>
                      <a:pt x="86" y="6"/>
                    </a:cubicBezTo>
                    <a:cubicBezTo>
                      <a:pt x="82" y="6"/>
                      <a:pt x="79" y="9"/>
                      <a:pt x="79" y="13"/>
                    </a:cubicBezTo>
                    <a:cubicBezTo>
                      <a:pt x="79" y="18"/>
                      <a:pt x="79" y="24"/>
                      <a:pt x="79" y="29"/>
                    </a:cubicBezTo>
                    <a:cubicBezTo>
                      <a:pt x="79" y="35"/>
                      <a:pt x="79" y="41"/>
                      <a:pt x="80" y="46"/>
                    </a:cubicBezTo>
                    <a:cubicBezTo>
                      <a:pt x="80" y="50"/>
                      <a:pt x="83" y="53"/>
                      <a:pt x="86" y="53"/>
                    </a:cubicBezTo>
                    <a:cubicBezTo>
                      <a:pt x="86" y="53"/>
                      <a:pt x="86" y="53"/>
                      <a:pt x="86" y="53"/>
                    </a:cubicBezTo>
                    <a:cubicBezTo>
                      <a:pt x="86" y="53"/>
                      <a:pt x="86" y="53"/>
                      <a:pt x="86" y="53"/>
                    </a:cubicBezTo>
                    <a:cubicBezTo>
                      <a:pt x="86" y="67"/>
                      <a:pt x="86" y="67"/>
                      <a:pt x="86" y="67"/>
                    </a:cubicBezTo>
                    <a:cubicBezTo>
                      <a:pt x="59" y="67"/>
                      <a:pt x="59" y="67"/>
                      <a:pt x="59" y="67"/>
                    </a:cubicBezTo>
                    <a:cubicBezTo>
                      <a:pt x="59" y="53"/>
                      <a:pt x="59" y="53"/>
                      <a:pt x="59" y="53"/>
                    </a:cubicBezTo>
                    <a:cubicBezTo>
                      <a:pt x="60" y="53"/>
                      <a:pt x="60" y="53"/>
                      <a:pt x="61" y="53"/>
                    </a:cubicBezTo>
                    <a:cubicBezTo>
                      <a:pt x="61" y="53"/>
                      <a:pt x="61" y="53"/>
                      <a:pt x="61" y="53"/>
                    </a:cubicBezTo>
                    <a:cubicBezTo>
                      <a:pt x="65" y="53"/>
                      <a:pt x="67" y="50"/>
                      <a:pt x="67" y="46"/>
                    </a:cubicBezTo>
                    <a:cubicBezTo>
                      <a:pt x="67" y="41"/>
                      <a:pt x="67" y="35"/>
                      <a:pt x="67" y="29"/>
                    </a:cubicBezTo>
                    <a:cubicBezTo>
                      <a:pt x="66" y="24"/>
                      <a:pt x="66" y="18"/>
                      <a:pt x="66" y="13"/>
                    </a:cubicBezTo>
                    <a:cubicBezTo>
                      <a:pt x="66" y="9"/>
                      <a:pt x="63" y="6"/>
                      <a:pt x="59" y="6"/>
                    </a:cubicBezTo>
                    <a:lnTo>
                      <a:pt x="59" y="0"/>
                    </a:lnTo>
                    <a:close/>
                    <a:moveTo>
                      <a:pt x="32" y="0"/>
                    </a:moveTo>
                    <a:cubicBezTo>
                      <a:pt x="59" y="0"/>
                      <a:pt x="59" y="0"/>
                      <a:pt x="59" y="0"/>
                    </a:cubicBezTo>
                    <a:cubicBezTo>
                      <a:pt x="59" y="6"/>
                      <a:pt x="59" y="6"/>
                      <a:pt x="59" y="6"/>
                    </a:cubicBezTo>
                    <a:cubicBezTo>
                      <a:pt x="59" y="6"/>
                      <a:pt x="58" y="6"/>
                      <a:pt x="58" y="6"/>
                    </a:cubicBezTo>
                    <a:cubicBezTo>
                      <a:pt x="58" y="6"/>
                      <a:pt x="58" y="6"/>
                      <a:pt x="58" y="6"/>
                    </a:cubicBezTo>
                    <a:cubicBezTo>
                      <a:pt x="54" y="6"/>
                      <a:pt x="51" y="9"/>
                      <a:pt x="51" y="13"/>
                    </a:cubicBezTo>
                    <a:cubicBezTo>
                      <a:pt x="52" y="18"/>
                      <a:pt x="52" y="24"/>
                      <a:pt x="52" y="29"/>
                    </a:cubicBezTo>
                    <a:cubicBezTo>
                      <a:pt x="53" y="35"/>
                      <a:pt x="53" y="41"/>
                      <a:pt x="54" y="46"/>
                    </a:cubicBezTo>
                    <a:cubicBezTo>
                      <a:pt x="54" y="49"/>
                      <a:pt x="56" y="52"/>
                      <a:pt x="59" y="53"/>
                    </a:cubicBezTo>
                    <a:cubicBezTo>
                      <a:pt x="59" y="67"/>
                      <a:pt x="59" y="67"/>
                      <a:pt x="59" y="67"/>
                    </a:cubicBezTo>
                    <a:cubicBezTo>
                      <a:pt x="32" y="67"/>
                      <a:pt x="32" y="67"/>
                      <a:pt x="32" y="67"/>
                    </a:cubicBezTo>
                    <a:cubicBezTo>
                      <a:pt x="32" y="52"/>
                      <a:pt x="32" y="52"/>
                      <a:pt x="32" y="52"/>
                    </a:cubicBezTo>
                    <a:cubicBezTo>
                      <a:pt x="33" y="53"/>
                      <a:pt x="34" y="53"/>
                      <a:pt x="36" y="53"/>
                    </a:cubicBezTo>
                    <a:cubicBezTo>
                      <a:pt x="36" y="53"/>
                      <a:pt x="36" y="53"/>
                      <a:pt x="36" y="53"/>
                    </a:cubicBezTo>
                    <a:cubicBezTo>
                      <a:pt x="39" y="53"/>
                      <a:pt x="42" y="50"/>
                      <a:pt x="41" y="46"/>
                    </a:cubicBezTo>
                    <a:cubicBezTo>
                      <a:pt x="41" y="41"/>
                      <a:pt x="40" y="35"/>
                      <a:pt x="40" y="29"/>
                    </a:cubicBezTo>
                    <a:cubicBezTo>
                      <a:pt x="39" y="24"/>
                      <a:pt x="39" y="18"/>
                      <a:pt x="38" y="13"/>
                    </a:cubicBezTo>
                    <a:cubicBezTo>
                      <a:pt x="38" y="10"/>
                      <a:pt x="35" y="7"/>
                      <a:pt x="32" y="6"/>
                    </a:cubicBezTo>
                    <a:lnTo>
                      <a:pt x="32" y="0"/>
                    </a:lnTo>
                    <a:close/>
                    <a:moveTo>
                      <a:pt x="32" y="67"/>
                    </a:moveTo>
                    <a:cubicBezTo>
                      <a:pt x="15" y="67"/>
                      <a:pt x="10" y="59"/>
                      <a:pt x="8" y="49"/>
                    </a:cubicBezTo>
                    <a:cubicBezTo>
                      <a:pt x="0" y="0"/>
                      <a:pt x="0" y="0"/>
                      <a:pt x="0" y="0"/>
                    </a:cubicBezTo>
                    <a:cubicBezTo>
                      <a:pt x="32" y="0"/>
                      <a:pt x="32" y="0"/>
                      <a:pt x="32" y="0"/>
                    </a:cubicBezTo>
                    <a:cubicBezTo>
                      <a:pt x="32" y="6"/>
                      <a:pt x="32" y="6"/>
                      <a:pt x="32" y="6"/>
                    </a:cubicBezTo>
                    <a:cubicBezTo>
                      <a:pt x="32" y="6"/>
                      <a:pt x="31" y="6"/>
                      <a:pt x="30" y="6"/>
                    </a:cubicBezTo>
                    <a:cubicBezTo>
                      <a:pt x="30" y="6"/>
                      <a:pt x="30" y="6"/>
                      <a:pt x="30" y="6"/>
                    </a:cubicBezTo>
                    <a:cubicBezTo>
                      <a:pt x="26" y="6"/>
                      <a:pt x="23" y="9"/>
                      <a:pt x="23" y="13"/>
                    </a:cubicBezTo>
                    <a:cubicBezTo>
                      <a:pt x="24" y="18"/>
                      <a:pt x="25" y="24"/>
                      <a:pt x="26" y="29"/>
                    </a:cubicBezTo>
                    <a:cubicBezTo>
                      <a:pt x="26" y="35"/>
                      <a:pt x="27" y="41"/>
                      <a:pt x="28" y="46"/>
                    </a:cubicBezTo>
                    <a:cubicBezTo>
                      <a:pt x="28" y="49"/>
                      <a:pt x="30" y="51"/>
                      <a:pt x="32" y="52"/>
                    </a:cubicBezTo>
                    <a:cubicBezTo>
                      <a:pt x="32" y="67"/>
                      <a:pt x="32" y="67"/>
                      <a:pt x="32" y="67"/>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48"/>
              <p:cNvSpPr>
                <a:spLocks noEditPoints="1"/>
              </p:cNvSpPr>
              <p:nvPr/>
            </p:nvSpPr>
            <p:spPr bwMode="auto">
              <a:xfrm>
                <a:off x="9428163" y="1196976"/>
                <a:ext cx="250825" cy="228600"/>
              </a:xfrm>
              <a:custGeom>
                <a:avLst/>
                <a:gdLst>
                  <a:gd name="T0" fmla="*/ 133 w 185"/>
                  <a:gd name="T1" fmla="*/ 14 h 168"/>
                  <a:gd name="T2" fmla="*/ 57 w 185"/>
                  <a:gd name="T3" fmla="*/ 11 h 168"/>
                  <a:gd name="T4" fmla="*/ 64 w 185"/>
                  <a:gd name="T5" fmla="*/ 25 h 168"/>
                  <a:gd name="T6" fmla="*/ 126 w 185"/>
                  <a:gd name="T7" fmla="*/ 27 h 168"/>
                  <a:gd name="T8" fmla="*/ 149 w 185"/>
                  <a:gd name="T9" fmla="*/ 117 h 168"/>
                  <a:gd name="T10" fmla="*/ 121 w 185"/>
                  <a:gd name="T11" fmla="*/ 143 h 168"/>
                  <a:gd name="T12" fmla="*/ 128 w 185"/>
                  <a:gd name="T13" fmla="*/ 156 h 168"/>
                  <a:gd name="T14" fmla="*/ 162 w 185"/>
                  <a:gd name="T15" fmla="*/ 125 h 168"/>
                  <a:gd name="T16" fmla="*/ 133 w 185"/>
                  <a:gd name="T17" fmla="*/ 14 h 168"/>
                  <a:gd name="T18" fmla="*/ 57 w 185"/>
                  <a:gd name="T19" fmla="*/ 11 h 168"/>
                  <a:gd name="T20" fmla="*/ 23 w 185"/>
                  <a:gd name="T21" fmla="*/ 43 h 168"/>
                  <a:gd name="T22" fmla="*/ 51 w 185"/>
                  <a:gd name="T23" fmla="*/ 153 h 168"/>
                  <a:gd name="T24" fmla="*/ 128 w 185"/>
                  <a:gd name="T25" fmla="*/ 156 h 168"/>
                  <a:gd name="T26" fmla="*/ 121 w 185"/>
                  <a:gd name="T27" fmla="*/ 143 h 168"/>
                  <a:gd name="T28" fmla="*/ 59 w 185"/>
                  <a:gd name="T29" fmla="*/ 140 h 168"/>
                  <a:gd name="T30" fmla="*/ 59 w 185"/>
                  <a:gd name="T31" fmla="*/ 140 h 168"/>
                  <a:gd name="T32" fmla="*/ 36 w 185"/>
                  <a:gd name="T33" fmla="*/ 50 h 168"/>
                  <a:gd name="T34" fmla="*/ 64 w 185"/>
                  <a:gd name="T35" fmla="*/ 25 h 168"/>
                  <a:gd name="T36" fmla="*/ 57 w 185"/>
                  <a:gd name="T37" fmla="*/ 1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5" h="168">
                    <a:moveTo>
                      <a:pt x="133" y="14"/>
                    </a:moveTo>
                    <a:cubicBezTo>
                      <a:pt x="109" y="0"/>
                      <a:pt x="80" y="0"/>
                      <a:pt x="57" y="11"/>
                    </a:cubicBezTo>
                    <a:cubicBezTo>
                      <a:pt x="64" y="25"/>
                      <a:pt x="64" y="25"/>
                      <a:pt x="64" y="25"/>
                    </a:cubicBezTo>
                    <a:cubicBezTo>
                      <a:pt x="83" y="15"/>
                      <a:pt x="106" y="15"/>
                      <a:pt x="126" y="27"/>
                    </a:cubicBezTo>
                    <a:cubicBezTo>
                      <a:pt x="157" y="45"/>
                      <a:pt x="167" y="86"/>
                      <a:pt x="149" y="117"/>
                    </a:cubicBezTo>
                    <a:cubicBezTo>
                      <a:pt x="142" y="129"/>
                      <a:pt x="132" y="137"/>
                      <a:pt x="121" y="143"/>
                    </a:cubicBezTo>
                    <a:cubicBezTo>
                      <a:pt x="128" y="156"/>
                      <a:pt x="128" y="156"/>
                      <a:pt x="128" y="156"/>
                    </a:cubicBezTo>
                    <a:cubicBezTo>
                      <a:pt x="142" y="150"/>
                      <a:pt x="154" y="139"/>
                      <a:pt x="162" y="125"/>
                    </a:cubicBezTo>
                    <a:cubicBezTo>
                      <a:pt x="185" y="86"/>
                      <a:pt x="172" y="37"/>
                      <a:pt x="133" y="14"/>
                    </a:cubicBezTo>
                    <a:close/>
                    <a:moveTo>
                      <a:pt x="57" y="11"/>
                    </a:moveTo>
                    <a:cubicBezTo>
                      <a:pt x="43" y="18"/>
                      <a:pt x="31" y="29"/>
                      <a:pt x="23" y="43"/>
                    </a:cubicBezTo>
                    <a:cubicBezTo>
                      <a:pt x="0" y="81"/>
                      <a:pt x="13" y="131"/>
                      <a:pt x="51" y="153"/>
                    </a:cubicBezTo>
                    <a:cubicBezTo>
                      <a:pt x="76" y="168"/>
                      <a:pt x="104" y="168"/>
                      <a:pt x="128" y="156"/>
                    </a:cubicBezTo>
                    <a:cubicBezTo>
                      <a:pt x="121" y="143"/>
                      <a:pt x="121" y="143"/>
                      <a:pt x="121" y="143"/>
                    </a:cubicBezTo>
                    <a:cubicBezTo>
                      <a:pt x="102" y="152"/>
                      <a:pt x="79" y="152"/>
                      <a:pt x="59" y="140"/>
                    </a:cubicBezTo>
                    <a:cubicBezTo>
                      <a:pt x="59" y="140"/>
                      <a:pt x="59" y="140"/>
                      <a:pt x="59" y="140"/>
                    </a:cubicBezTo>
                    <a:cubicBezTo>
                      <a:pt x="28" y="122"/>
                      <a:pt x="17" y="82"/>
                      <a:pt x="36" y="50"/>
                    </a:cubicBezTo>
                    <a:cubicBezTo>
                      <a:pt x="42" y="39"/>
                      <a:pt x="52" y="30"/>
                      <a:pt x="64" y="25"/>
                    </a:cubicBezTo>
                    <a:lnTo>
                      <a:pt x="57" y="11"/>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49"/>
              <p:cNvSpPr>
                <a:spLocks/>
              </p:cNvSpPr>
              <p:nvPr/>
            </p:nvSpPr>
            <p:spPr bwMode="auto">
              <a:xfrm>
                <a:off x="9437688" y="1387476"/>
                <a:ext cx="79375" cy="107950"/>
              </a:xfrm>
              <a:custGeom>
                <a:avLst/>
                <a:gdLst>
                  <a:gd name="T0" fmla="*/ 15 w 50"/>
                  <a:gd name="T1" fmla="*/ 68 h 68"/>
                  <a:gd name="T2" fmla="*/ 0 w 50"/>
                  <a:gd name="T3" fmla="*/ 59 h 68"/>
                  <a:gd name="T4" fmla="*/ 33 w 50"/>
                  <a:gd name="T5" fmla="*/ 0 h 68"/>
                  <a:gd name="T6" fmla="*/ 50 w 50"/>
                  <a:gd name="T7" fmla="*/ 10 h 68"/>
                  <a:gd name="T8" fmla="*/ 15 w 50"/>
                  <a:gd name="T9" fmla="*/ 68 h 68"/>
                </a:gdLst>
                <a:ahLst/>
                <a:cxnLst>
                  <a:cxn ang="0">
                    <a:pos x="T0" y="T1"/>
                  </a:cxn>
                  <a:cxn ang="0">
                    <a:pos x="T2" y="T3"/>
                  </a:cxn>
                  <a:cxn ang="0">
                    <a:pos x="T4" y="T5"/>
                  </a:cxn>
                  <a:cxn ang="0">
                    <a:pos x="T6" y="T7"/>
                  </a:cxn>
                  <a:cxn ang="0">
                    <a:pos x="T8" y="T9"/>
                  </a:cxn>
                </a:cxnLst>
                <a:rect l="0" t="0" r="r" b="b"/>
                <a:pathLst>
                  <a:path w="50" h="68">
                    <a:moveTo>
                      <a:pt x="15" y="68"/>
                    </a:moveTo>
                    <a:lnTo>
                      <a:pt x="0" y="59"/>
                    </a:lnTo>
                    <a:lnTo>
                      <a:pt x="33" y="0"/>
                    </a:lnTo>
                    <a:lnTo>
                      <a:pt x="50" y="10"/>
                    </a:lnTo>
                    <a:lnTo>
                      <a:pt x="15" y="68"/>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50"/>
              <p:cNvSpPr>
                <a:spLocks/>
              </p:cNvSpPr>
              <p:nvPr/>
            </p:nvSpPr>
            <p:spPr bwMode="auto">
              <a:xfrm>
                <a:off x="9437688" y="1416051"/>
                <a:ext cx="63500" cy="76200"/>
              </a:xfrm>
              <a:custGeom>
                <a:avLst/>
                <a:gdLst>
                  <a:gd name="T0" fmla="*/ 17 w 40"/>
                  <a:gd name="T1" fmla="*/ 48 h 48"/>
                  <a:gd name="T2" fmla="*/ 0 w 40"/>
                  <a:gd name="T3" fmla="*/ 38 h 48"/>
                  <a:gd name="T4" fmla="*/ 23 w 40"/>
                  <a:gd name="T5" fmla="*/ 0 h 48"/>
                  <a:gd name="T6" fmla="*/ 40 w 40"/>
                  <a:gd name="T7" fmla="*/ 9 h 48"/>
                  <a:gd name="T8" fmla="*/ 17 w 40"/>
                  <a:gd name="T9" fmla="*/ 48 h 48"/>
                </a:gdLst>
                <a:ahLst/>
                <a:cxnLst>
                  <a:cxn ang="0">
                    <a:pos x="T0" y="T1"/>
                  </a:cxn>
                  <a:cxn ang="0">
                    <a:pos x="T2" y="T3"/>
                  </a:cxn>
                  <a:cxn ang="0">
                    <a:pos x="T4" y="T5"/>
                  </a:cxn>
                  <a:cxn ang="0">
                    <a:pos x="T6" y="T7"/>
                  </a:cxn>
                  <a:cxn ang="0">
                    <a:pos x="T8" y="T9"/>
                  </a:cxn>
                </a:cxnLst>
                <a:rect l="0" t="0" r="r" b="b"/>
                <a:pathLst>
                  <a:path w="40" h="48">
                    <a:moveTo>
                      <a:pt x="17" y="48"/>
                    </a:moveTo>
                    <a:lnTo>
                      <a:pt x="0" y="38"/>
                    </a:lnTo>
                    <a:lnTo>
                      <a:pt x="23" y="0"/>
                    </a:lnTo>
                    <a:lnTo>
                      <a:pt x="40" y="9"/>
                    </a:lnTo>
                    <a:lnTo>
                      <a:pt x="17" y="48"/>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51"/>
              <p:cNvSpPr>
                <a:spLocks/>
              </p:cNvSpPr>
              <p:nvPr/>
            </p:nvSpPr>
            <p:spPr bwMode="auto">
              <a:xfrm>
                <a:off x="9394826" y="1416051"/>
                <a:ext cx="109538" cy="144463"/>
              </a:xfrm>
              <a:custGeom>
                <a:avLst/>
                <a:gdLst>
                  <a:gd name="T0" fmla="*/ 37 w 80"/>
                  <a:gd name="T1" fmla="*/ 96 h 107"/>
                  <a:gd name="T2" fmla="*/ 12 w 80"/>
                  <a:gd name="T3" fmla="*/ 102 h 107"/>
                  <a:gd name="T4" fmla="*/ 5 w 80"/>
                  <a:gd name="T5" fmla="*/ 77 h 107"/>
                  <a:gd name="T6" fmla="*/ 45 w 80"/>
                  <a:gd name="T7" fmla="*/ 9 h 107"/>
                  <a:gd name="T8" fmla="*/ 58 w 80"/>
                  <a:gd name="T9" fmla="*/ 0 h 107"/>
                  <a:gd name="T10" fmla="*/ 78 w 80"/>
                  <a:gd name="T11" fmla="*/ 11 h 107"/>
                  <a:gd name="T12" fmla="*/ 77 w 80"/>
                  <a:gd name="T13" fmla="*/ 27 h 107"/>
                  <a:gd name="T14" fmla="*/ 37 w 80"/>
                  <a:gd name="T15" fmla="*/ 96 h 1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107">
                    <a:moveTo>
                      <a:pt x="37" y="96"/>
                    </a:moveTo>
                    <a:cubicBezTo>
                      <a:pt x="32" y="104"/>
                      <a:pt x="20" y="107"/>
                      <a:pt x="12" y="102"/>
                    </a:cubicBezTo>
                    <a:cubicBezTo>
                      <a:pt x="3" y="97"/>
                      <a:pt x="0" y="86"/>
                      <a:pt x="5" y="77"/>
                    </a:cubicBezTo>
                    <a:cubicBezTo>
                      <a:pt x="45" y="9"/>
                      <a:pt x="45" y="9"/>
                      <a:pt x="45" y="9"/>
                    </a:cubicBezTo>
                    <a:cubicBezTo>
                      <a:pt x="48" y="3"/>
                      <a:pt x="53" y="0"/>
                      <a:pt x="58" y="0"/>
                    </a:cubicBezTo>
                    <a:cubicBezTo>
                      <a:pt x="78" y="11"/>
                      <a:pt x="78" y="11"/>
                      <a:pt x="78" y="11"/>
                    </a:cubicBezTo>
                    <a:cubicBezTo>
                      <a:pt x="80" y="16"/>
                      <a:pt x="80" y="22"/>
                      <a:pt x="77" y="27"/>
                    </a:cubicBezTo>
                    <a:lnTo>
                      <a:pt x="37" y="96"/>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52"/>
              <p:cNvSpPr>
                <a:spLocks/>
              </p:cNvSpPr>
              <p:nvPr/>
            </p:nvSpPr>
            <p:spPr bwMode="auto">
              <a:xfrm>
                <a:off x="9396413" y="1417638"/>
                <a:ext cx="104775" cy="141288"/>
              </a:xfrm>
              <a:custGeom>
                <a:avLst/>
                <a:gdLst>
                  <a:gd name="T0" fmla="*/ 35 w 77"/>
                  <a:gd name="T1" fmla="*/ 93 h 104"/>
                  <a:gd name="T2" fmla="*/ 11 w 77"/>
                  <a:gd name="T3" fmla="*/ 99 h 104"/>
                  <a:gd name="T4" fmla="*/ 5 w 77"/>
                  <a:gd name="T5" fmla="*/ 75 h 104"/>
                  <a:gd name="T6" fmla="*/ 42 w 77"/>
                  <a:gd name="T7" fmla="*/ 11 h 104"/>
                  <a:gd name="T8" fmla="*/ 66 w 77"/>
                  <a:gd name="T9" fmla="*/ 5 h 104"/>
                  <a:gd name="T10" fmla="*/ 73 w 77"/>
                  <a:gd name="T11" fmla="*/ 29 h 104"/>
                  <a:gd name="T12" fmla="*/ 35 w 77"/>
                  <a:gd name="T13" fmla="*/ 93 h 104"/>
                </a:gdLst>
                <a:ahLst/>
                <a:cxnLst>
                  <a:cxn ang="0">
                    <a:pos x="T0" y="T1"/>
                  </a:cxn>
                  <a:cxn ang="0">
                    <a:pos x="T2" y="T3"/>
                  </a:cxn>
                  <a:cxn ang="0">
                    <a:pos x="T4" y="T5"/>
                  </a:cxn>
                  <a:cxn ang="0">
                    <a:pos x="T6" y="T7"/>
                  </a:cxn>
                  <a:cxn ang="0">
                    <a:pos x="T8" y="T9"/>
                  </a:cxn>
                  <a:cxn ang="0">
                    <a:pos x="T10" y="T11"/>
                  </a:cxn>
                  <a:cxn ang="0">
                    <a:pos x="T12" y="T13"/>
                  </a:cxn>
                </a:cxnLst>
                <a:rect l="0" t="0" r="r" b="b"/>
                <a:pathLst>
                  <a:path w="77" h="104">
                    <a:moveTo>
                      <a:pt x="35" y="93"/>
                    </a:moveTo>
                    <a:cubicBezTo>
                      <a:pt x="30" y="101"/>
                      <a:pt x="19" y="104"/>
                      <a:pt x="11" y="99"/>
                    </a:cubicBezTo>
                    <a:cubicBezTo>
                      <a:pt x="3" y="94"/>
                      <a:pt x="0" y="84"/>
                      <a:pt x="5" y="75"/>
                    </a:cubicBezTo>
                    <a:cubicBezTo>
                      <a:pt x="42" y="11"/>
                      <a:pt x="42" y="11"/>
                      <a:pt x="42" y="11"/>
                    </a:cubicBezTo>
                    <a:cubicBezTo>
                      <a:pt x="47" y="3"/>
                      <a:pt x="58" y="0"/>
                      <a:pt x="66" y="5"/>
                    </a:cubicBezTo>
                    <a:cubicBezTo>
                      <a:pt x="75" y="10"/>
                      <a:pt x="77" y="21"/>
                      <a:pt x="73" y="29"/>
                    </a:cubicBezTo>
                    <a:lnTo>
                      <a:pt x="35" y="93"/>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Oval 53"/>
              <p:cNvSpPr>
                <a:spLocks noChangeArrowheads="1"/>
              </p:cNvSpPr>
              <p:nvPr/>
            </p:nvSpPr>
            <p:spPr bwMode="auto">
              <a:xfrm>
                <a:off x="6096001" y="555626"/>
                <a:ext cx="85725" cy="87313"/>
              </a:xfrm>
              <a:prstGeom prst="ellipse">
                <a:avLst/>
              </a:pr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54"/>
              <p:cNvSpPr>
                <a:spLocks noEditPoints="1"/>
              </p:cNvSpPr>
              <p:nvPr/>
            </p:nvSpPr>
            <p:spPr bwMode="auto">
              <a:xfrm>
                <a:off x="6138863" y="438151"/>
                <a:ext cx="160338" cy="160338"/>
              </a:xfrm>
              <a:custGeom>
                <a:avLst/>
                <a:gdLst>
                  <a:gd name="T0" fmla="*/ 38 w 118"/>
                  <a:gd name="T1" fmla="*/ 79 h 118"/>
                  <a:gd name="T2" fmla="*/ 54 w 118"/>
                  <a:gd name="T3" fmla="*/ 118 h 118"/>
                  <a:gd name="T4" fmla="*/ 75 w 118"/>
                  <a:gd name="T5" fmla="*/ 118 h 118"/>
                  <a:gd name="T6" fmla="*/ 38 w 118"/>
                  <a:gd name="T7" fmla="*/ 53 h 118"/>
                  <a:gd name="T8" fmla="*/ 38 w 118"/>
                  <a:gd name="T9" fmla="*/ 79 h 118"/>
                  <a:gd name="T10" fmla="*/ 38 w 118"/>
                  <a:gd name="T11" fmla="*/ 28 h 118"/>
                  <a:gd name="T12" fmla="*/ 38 w 118"/>
                  <a:gd name="T13" fmla="*/ 6 h 118"/>
                  <a:gd name="T14" fmla="*/ 118 w 118"/>
                  <a:gd name="T15" fmla="*/ 118 h 118"/>
                  <a:gd name="T16" fmla="*/ 98 w 118"/>
                  <a:gd name="T17" fmla="*/ 118 h 118"/>
                  <a:gd name="T18" fmla="*/ 38 w 118"/>
                  <a:gd name="T19" fmla="*/ 28 h 118"/>
                  <a:gd name="T20" fmla="*/ 0 w 118"/>
                  <a:gd name="T21" fmla="*/ 64 h 118"/>
                  <a:gd name="T22" fmla="*/ 38 w 118"/>
                  <a:gd name="T23" fmla="*/ 79 h 118"/>
                  <a:gd name="T24" fmla="*/ 38 w 118"/>
                  <a:gd name="T25" fmla="*/ 53 h 118"/>
                  <a:gd name="T26" fmla="*/ 0 w 118"/>
                  <a:gd name="T27" fmla="*/ 43 h 118"/>
                  <a:gd name="T28" fmla="*/ 0 w 118"/>
                  <a:gd name="T29" fmla="*/ 64 h 118"/>
                  <a:gd name="T30" fmla="*/ 38 w 118"/>
                  <a:gd name="T31" fmla="*/ 6 h 118"/>
                  <a:gd name="T32" fmla="*/ 38 w 118"/>
                  <a:gd name="T33" fmla="*/ 28 h 118"/>
                  <a:gd name="T34" fmla="*/ 0 w 118"/>
                  <a:gd name="T35" fmla="*/ 21 h 118"/>
                  <a:gd name="T36" fmla="*/ 0 w 118"/>
                  <a:gd name="T37" fmla="*/ 0 h 118"/>
                  <a:gd name="T38" fmla="*/ 38 w 118"/>
                  <a:gd name="T39" fmla="*/ 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8" h="118">
                    <a:moveTo>
                      <a:pt x="38" y="79"/>
                    </a:moveTo>
                    <a:cubicBezTo>
                      <a:pt x="48" y="89"/>
                      <a:pt x="54" y="103"/>
                      <a:pt x="54" y="118"/>
                    </a:cubicBezTo>
                    <a:cubicBezTo>
                      <a:pt x="75" y="118"/>
                      <a:pt x="75" y="118"/>
                      <a:pt x="75" y="118"/>
                    </a:cubicBezTo>
                    <a:cubicBezTo>
                      <a:pt x="75" y="90"/>
                      <a:pt x="60" y="66"/>
                      <a:pt x="38" y="53"/>
                    </a:cubicBezTo>
                    <a:cubicBezTo>
                      <a:pt x="38" y="79"/>
                      <a:pt x="38" y="79"/>
                      <a:pt x="38" y="79"/>
                    </a:cubicBezTo>
                    <a:close/>
                    <a:moveTo>
                      <a:pt x="38" y="28"/>
                    </a:moveTo>
                    <a:cubicBezTo>
                      <a:pt x="38" y="6"/>
                      <a:pt x="38" y="6"/>
                      <a:pt x="38" y="6"/>
                    </a:cubicBezTo>
                    <a:cubicBezTo>
                      <a:pt x="85" y="22"/>
                      <a:pt x="118" y="66"/>
                      <a:pt x="118" y="118"/>
                    </a:cubicBezTo>
                    <a:cubicBezTo>
                      <a:pt x="98" y="118"/>
                      <a:pt x="98" y="118"/>
                      <a:pt x="98" y="118"/>
                    </a:cubicBezTo>
                    <a:cubicBezTo>
                      <a:pt x="98" y="77"/>
                      <a:pt x="73" y="43"/>
                      <a:pt x="38" y="28"/>
                    </a:cubicBezTo>
                    <a:close/>
                    <a:moveTo>
                      <a:pt x="0" y="64"/>
                    </a:moveTo>
                    <a:cubicBezTo>
                      <a:pt x="15" y="64"/>
                      <a:pt x="28" y="70"/>
                      <a:pt x="38" y="79"/>
                    </a:cubicBezTo>
                    <a:cubicBezTo>
                      <a:pt x="38" y="53"/>
                      <a:pt x="38" y="53"/>
                      <a:pt x="38" y="53"/>
                    </a:cubicBezTo>
                    <a:cubicBezTo>
                      <a:pt x="27" y="47"/>
                      <a:pt x="14" y="43"/>
                      <a:pt x="0" y="43"/>
                    </a:cubicBezTo>
                    <a:cubicBezTo>
                      <a:pt x="0" y="64"/>
                      <a:pt x="0" y="64"/>
                      <a:pt x="0" y="64"/>
                    </a:cubicBezTo>
                    <a:close/>
                    <a:moveTo>
                      <a:pt x="38" y="6"/>
                    </a:moveTo>
                    <a:cubicBezTo>
                      <a:pt x="38" y="28"/>
                      <a:pt x="38" y="28"/>
                      <a:pt x="38" y="28"/>
                    </a:cubicBezTo>
                    <a:cubicBezTo>
                      <a:pt x="26" y="23"/>
                      <a:pt x="14" y="21"/>
                      <a:pt x="0" y="21"/>
                    </a:cubicBezTo>
                    <a:cubicBezTo>
                      <a:pt x="0" y="0"/>
                      <a:pt x="0" y="0"/>
                      <a:pt x="0" y="0"/>
                    </a:cubicBezTo>
                    <a:cubicBezTo>
                      <a:pt x="13" y="0"/>
                      <a:pt x="26" y="2"/>
                      <a:pt x="38" y="6"/>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Rectangle 55"/>
              <p:cNvSpPr>
                <a:spLocks noChangeArrowheads="1"/>
              </p:cNvSpPr>
              <p:nvPr/>
            </p:nvSpPr>
            <p:spPr bwMode="auto">
              <a:xfrm>
                <a:off x="8645526" y="1023938"/>
                <a:ext cx="95486" cy="20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1" i="0" u="none" strike="noStrike" cap="none" normalizeH="0" baseline="0" dirty="0" smtClean="0">
                    <a:ln>
                      <a:noFill/>
                    </a:ln>
                    <a:solidFill>
                      <a:schemeClr val="accent2">
                        <a:lumMod val="10000"/>
                        <a:lumOff val="90000"/>
                      </a:schemeClr>
                    </a:solidFill>
                    <a:effectLst/>
                    <a:latin typeface="Arial" panose="020B0604020202020204" pitchFamily="34" charset="0"/>
                  </a:rPr>
                  <a:t>$</a:t>
                </a:r>
                <a:endParaRPr kumimoji="0" lang="en-US" altLang="en-US" sz="1800" b="0" i="0" u="none" strike="noStrike" cap="none" normalizeH="0" baseline="0" dirty="0" smtClean="0">
                  <a:ln>
                    <a:noFill/>
                  </a:ln>
                  <a:solidFill>
                    <a:schemeClr val="accent2">
                      <a:lumMod val="10000"/>
                      <a:lumOff val="90000"/>
                    </a:schemeClr>
                  </a:solidFill>
                  <a:effectLst/>
                  <a:latin typeface="Arial" panose="020B0604020202020204" pitchFamily="34" charset="0"/>
                </a:endParaRPr>
              </a:p>
            </p:txBody>
          </p:sp>
          <p:sp>
            <p:nvSpPr>
              <p:cNvPr id="99" name="Rectangle 56"/>
              <p:cNvSpPr>
                <a:spLocks noChangeArrowheads="1"/>
              </p:cNvSpPr>
              <p:nvPr/>
            </p:nvSpPr>
            <p:spPr bwMode="auto">
              <a:xfrm>
                <a:off x="5834063" y="1803401"/>
                <a:ext cx="62226" cy="13389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1" i="0" u="none" strike="noStrike" cap="none" normalizeH="0" baseline="0" dirty="0" smtClean="0">
                    <a:ln>
                      <a:noFill/>
                    </a:ln>
                    <a:solidFill>
                      <a:schemeClr val="accent2">
                        <a:lumMod val="10000"/>
                        <a:lumOff val="90000"/>
                      </a:schemeClr>
                    </a:solidFill>
                    <a:effectLst/>
                    <a:latin typeface="Arial" panose="020B0604020202020204" pitchFamily="34" charset="0"/>
                  </a:rPr>
                  <a:t>$</a:t>
                </a:r>
                <a:endParaRPr kumimoji="0" lang="en-US" altLang="en-US" sz="1800" b="0" i="0" u="none" strike="noStrike" cap="none" normalizeH="0" baseline="0" dirty="0" smtClean="0">
                  <a:ln>
                    <a:noFill/>
                  </a:ln>
                  <a:solidFill>
                    <a:schemeClr val="accent2">
                      <a:lumMod val="10000"/>
                      <a:lumOff val="90000"/>
                    </a:schemeClr>
                  </a:solidFill>
                  <a:effectLst/>
                  <a:latin typeface="Arial" panose="020B0604020202020204" pitchFamily="34" charset="0"/>
                </a:endParaRPr>
              </a:p>
            </p:txBody>
          </p:sp>
          <p:sp>
            <p:nvSpPr>
              <p:cNvPr id="100" name="Rectangle 57"/>
              <p:cNvSpPr>
                <a:spLocks noChangeArrowheads="1"/>
              </p:cNvSpPr>
              <p:nvPr/>
            </p:nvSpPr>
            <p:spPr bwMode="auto">
              <a:xfrm>
                <a:off x="8370888" y="2752726"/>
                <a:ext cx="62226" cy="133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1" i="0" u="none" strike="noStrike" cap="none" normalizeH="0" baseline="0" dirty="0" smtClean="0">
                    <a:ln>
                      <a:noFill/>
                    </a:ln>
                    <a:solidFill>
                      <a:schemeClr val="accent2">
                        <a:lumMod val="10000"/>
                        <a:lumOff val="90000"/>
                      </a:schemeClr>
                    </a:solidFill>
                    <a:effectLst/>
                    <a:latin typeface="Arial" panose="020B0604020202020204" pitchFamily="34" charset="0"/>
                  </a:rPr>
                  <a:t>$</a:t>
                </a:r>
                <a:endParaRPr kumimoji="0" lang="en-US" altLang="en-US" sz="1800" b="0" i="0" u="none" strike="noStrike" cap="none" normalizeH="0" baseline="0" dirty="0" smtClean="0">
                  <a:ln>
                    <a:noFill/>
                  </a:ln>
                  <a:solidFill>
                    <a:schemeClr val="accent2">
                      <a:lumMod val="10000"/>
                      <a:lumOff val="90000"/>
                    </a:schemeClr>
                  </a:solidFill>
                  <a:effectLst/>
                  <a:latin typeface="Arial" panose="020B0604020202020204" pitchFamily="34" charset="0"/>
                </a:endParaRPr>
              </a:p>
            </p:txBody>
          </p:sp>
          <p:sp>
            <p:nvSpPr>
              <p:cNvPr id="101" name="Line 58"/>
              <p:cNvSpPr>
                <a:spLocks noChangeShapeType="1"/>
              </p:cNvSpPr>
              <p:nvPr/>
            </p:nvSpPr>
            <p:spPr bwMode="auto">
              <a:xfrm>
                <a:off x="6597651" y="1093788"/>
                <a:ext cx="804863" cy="4318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2" name="Line 59"/>
              <p:cNvSpPr>
                <a:spLocks noChangeShapeType="1"/>
              </p:cNvSpPr>
              <p:nvPr/>
            </p:nvSpPr>
            <p:spPr bwMode="auto">
              <a:xfrm flipH="1" flipV="1">
                <a:off x="7402513" y="1525588"/>
                <a:ext cx="1365250" cy="407988"/>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3" name="Line 60"/>
              <p:cNvSpPr>
                <a:spLocks noChangeShapeType="1"/>
              </p:cNvSpPr>
              <p:nvPr/>
            </p:nvSpPr>
            <p:spPr bwMode="auto">
              <a:xfrm flipH="1" flipV="1">
                <a:off x="7402513" y="1525588"/>
                <a:ext cx="463550" cy="1208088"/>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4" name="Line 61"/>
              <p:cNvSpPr>
                <a:spLocks noChangeShapeType="1"/>
              </p:cNvSpPr>
              <p:nvPr/>
            </p:nvSpPr>
            <p:spPr bwMode="auto">
              <a:xfrm flipH="1">
                <a:off x="7402513" y="627063"/>
                <a:ext cx="1104900" cy="898525"/>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5" name="Line 62"/>
              <p:cNvSpPr>
                <a:spLocks noChangeShapeType="1"/>
              </p:cNvSpPr>
              <p:nvPr/>
            </p:nvSpPr>
            <p:spPr bwMode="auto">
              <a:xfrm flipV="1">
                <a:off x="8431213" y="550863"/>
                <a:ext cx="755650" cy="93663"/>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 name="Line 63"/>
              <p:cNvSpPr>
                <a:spLocks noChangeShapeType="1"/>
              </p:cNvSpPr>
              <p:nvPr/>
            </p:nvSpPr>
            <p:spPr bwMode="auto">
              <a:xfrm flipV="1">
                <a:off x="8240713" y="550863"/>
                <a:ext cx="946150" cy="646113"/>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7" name="Line 64"/>
              <p:cNvSpPr>
                <a:spLocks noChangeShapeType="1"/>
              </p:cNvSpPr>
              <p:nvPr/>
            </p:nvSpPr>
            <p:spPr bwMode="auto">
              <a:xfrm flipH="1" flipV="1">
                <a:off x="7329488" y="455613"/>
                <a:ext cx="887413" cy="7239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8" name="Line 65"/>
              <p:cNvSpPr>
                <a:spLocks noChangeShapeType="1"/>
              </p:cNvSpPr>
              <p:nvPr/>
            </p:nvSpPr>
            <p:spPr bwMode="auto">
              <a:xfrm>
                <a:off x="8221663" y="1216026"/>
                <a:ext cx="673100" cy="9271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9" name="Line 66"/>
              <p:cNvSpPr>
                <a:spLocks noChangeShapeType="1"/>
              </p:cNvSpPr>
              <p:nvPr/>
            </p:nvSpPr>
            <p:spPr bwMode="auto">
              <a:xfrm flipV="1">
                <a:off x="8767763" y="550863"/>
                <a:ext cx="419100" cy="1382713"/>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0" name="Line 67"/>
              <p:cNvSpPr>
                <a:spLocks noChangeShapeType="1"/>
              </p:cNvSpPr>
              <p:nvPr/>
            </p:nvSpPr>
            <p:spPr bwMode="auto">
              <a:xfrm flipH="1">
                <a:off x="7124701" y="1192213"/>
                <a:ext cx="1079500" cy="381000"/>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1" name="Line 68"/>
              <p:cNvSpPr>
                <a:spLocks noChangeShapeType="1"/>
              </p:cNvSpPr>
              <p:nvPr/>
            </p:nvSpPr>
            <p:spPr bwMode="auto">
              <a:xfrm>
                <a:off x="8767763" y="1933576"/>
                <a:ext cx="652463" cy="4826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2" name="Line 69"/>
              <p:cNvSpPr>
                <a:spLocks noChangeShapeType="1"/>
              </p:cNvSpPr>
              <p:nvPr/>
            </p:nvSpPr>
            <p:spPr bwMode="auto">
              <a:xfrm flipH="1">
                <a:off x="7866063" y="1933576"/>
                <a:ext cx="901700" cy="8001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3" name="Line 70"/>
              <p:cNvSpPr>
                <a:spLocks noChangeShapeType="1"/>
              </p:cNvSpPr>
              <p:nvPr/>
            </p:nvSpPr>
            <p:spPr bwMode="auto">
              <a:xfrm flipH="1">
                <a:off x="6223001" y="1933576"/>
                <a:ext cx="2544763" cy="290513"/>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4" name="Line 71"/>
              <p:cNvSpPr>
                <a:spLocks noChangeShapeType="1"/>
              </p:cNvSpPr>
              <p:nvPr/>
            </p:nvSpPr>
            <p:spPr bwMode="auto">
              <a:xfrm flipH="1">
                <a:off x="6592888" y="473076"/>
                <a:ext cx="735013" cy="647700"/>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5" name="Line 72"/>
              <p:cNvSpPr>
                <a:spLocks noChangeShapeType="1"/>
              </p:cNvSpPr>
              <p:nvPr/>
            </p:nvSpPr>
            <p:spPr bwMode="auto">
              <a:xfrm flipV="1">
                <a:off x="5962651" y="1120776"/>
                <a:ext cx="630238" cy="282575"/>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6" name="Line 73"/>
              <p:cNvSpPr>
                <a:spLocks noChangeShapeType="1"/>
              </p:cNvSpPr>
              <p:nvPr/>
            </p:nvSpPr>
            <p:spPr bwMode="auto">
              <a:xfrm>
                <a:off x="5954713" y="1435101"/>
                <a:ext cx="190500" cy="661988"/>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7" name="Line 74"/>
              <p:cNvSpPr>
                <a:spLocks noChangeShapeType="1"/>
              </p:cNvSpPr>
              <p:nvPr/>
            </p:nvSpPr>
            <p:spPr bwMode="auto">
              <a:xfrm>
                <a:off x="5967413" y="1414463"/>
                <a:ext cx="1431925" cy="90488"/>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8" name="Line 75"/>
              <p:cNvSpPr>
                <a:spLocks noChangeShapeType="1"/>
              </p:cNvSpPr>
              <p:nvPr/>
            </p:nvSpPr>
            <p:spPr bwMode="auto">
              <a:xfrm flipH="1" flipV="1">
                <a:off x="6223001" y="2224088"/>
                <a:ext cx="1643063" cy="509588"/>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9" name="Line 76"/>
              <p:cNvSpPr>
                <a:spLocks noChangeShapeType="1"/>
              </p:cNvSpPr>
              <p:nvPr/>
            </p:nvSpPr>
            <p:spPr bwMode="auto">
              <a:xfrm flipV="1">
                <a:off x="7866063" y="2400301"/>
                <a:ext cx="1554163" cy="333375"/>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0" name="Line 77"/>
              <p:cNvSpPr>
                <a:spLocks noChangeShapeType="1"/>
              </p:cNvSpPr>
              <p:nvPr/>
            </p:nvSpPr>
            <p:spPr bwMode="auto">
              <a:xfrm flipV="1">
                <a:off x="6197601" y="1519238"/>
                <a:ext cx="1231900" cy="735013"/>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1" name="Line 78"/>
              <p:cNvSpPr>
                <a:spLocks noChangeShapeType="1"/>
              </p:cNvSpPr>
              <p:nvPr/>
            </p:nvSpPr>
            <p:spPr bwMode="auto">
              <a:xfrm flipH="1" flipV="1">
                <a:off x="7324726" y="463551"/>
                <a:ext cx="92075" cy="11430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2" name="Line 79"/>
              <p:cNvSpPr>
                <a:spLocks noChangeShapeType="1"/>
              </p:cNvSpPr>
              <p:nvPr/>
            </p:nvSpPr>
            <p:spPr bwMode="auto">
              <a:xfrm flipH="1" flipV="1">
                <a:off x="7326313" y="450851"/>
                <a:ext cx="1131888" cy="185738"/>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3" name="Line 80"/>
              <p:cNvSpPr>
                <a:spLocks noChangeShapeType="1"/>
              </p:cNvSpPr>
              <p:nvPr/>
            </p:nvSpPr>
            <p:spPr bwMode="auto">
              <a:xfrm flipH="1" flipV="1">
                <a:off x="9186863" y="550863"/>
                <a:ext cx="250825" cy="1865313"/>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4" name="Oval 81"/>
              <p:cNvSpPr>
                <a:spLocks noChangeArrowheads="1"/>
              </p:cNvSpPr>
              <p:nvPr/>
            </p:nvSpPr>
            <p:spPr bwMode="auto">
              <a:xfrm>
                <a:off x="6975476" y="1042988"/>
                <a:ext cx="844550" cy="84296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82"/>
              <p:cNvSpPr>
                <a:spLocks/>
              </p:cNvSpPr>
              <p:nvPr/>
            </p:nvSpPr>
            <p:spPr bwMode="auto">
              <a:xfrm>
                <a:off x="7156451" y="1600201"/>
                <a:ext cx="482600" cy="285750"/>
              </a:xfrm>
              <a:custGeom>
                <a:avLst/>
                <a:gdLst>
                  <a:gd name="T0" fmla="*/ 61 w 354"/>
                  <a:gd name="T1" fmla="*/ 42 h 210"/>
                  <a:gd name="T2" fmla="*/ 0 w 354"/>
                  <a:gd name="T3" fmla="*/ 154 h 210"/>
                  <a:gd name="T4" fmla="*/ 177 w 354"/>
                  <a:gd name="T5" fmla="*/ 210 h 210"/>
                  <a:gd name="T6" fmla="*/ 354 w 354"/>
                  <a:gd name="T7" fmla="*/ 155 h 210"/>
                  <a:gd name="T8" fmla="*/ 293 w 354"/>
                  <a:gd name="T9" fmla="*/ 42 h 210"/>
                  <a:gd name="T10" fmla="*/ 177 w 354"/>
                  <a:gd name="T11" fmla="*/ 0 h 210"/>
                  <a:gd name="T12" fmla="*/ 61 w 354"/>
                  <a:gd name="T13" fmla="*/ 42 h 210"/>
                </a:gdLst>
                <a:ahLst/>
                <a:cxnLst>
                  <a:cxn ang="0">
                    <a:pos x="T0" y="T1"/>
                  </a:cxn>
                  <a:cxn ang="0">
                    <a:pos x="T2" y="T3"/>
                  </a:cxn>
                  <a:cxn ang="0">
                    <a:pos x="T4" y="T5"/>
                  </a:cxn>
                  <a:cxn ang="0">
                    <a:pos x="T6" y="T7"/>
                  </a:cxn>
                  <a:cxn ang="0">
                    <a:pos x="T8" y="T9"/>
                  </a:cxn>
                  <a:cxn ang="0">
                    <a:pos x="T10" y="T11"/>
                  </a:cxn>
                  <a:cxn ang="0">
                    <a:pos x="T12" y="T13"/>
                  </a:cxn>
                </a:cxnLst>
                <a:rect l="0" t="0" r="r" b="b"/>
                <a:pathLst>
                  <a:path w="354" h="210">
                    <a:moveTo>
                      <a:pt x="61" y="42"/>
                    </a:moveTo>
                    <a:cubicBezTo>
                      <a:pt x="31" y="61"/>
                      <a:pt x="18" y="104"/>
                      <a:pt x="0" y="154"/>
                    </a:cubicBezTo>
                    <a:cubicBezTo>
                      <a:pt x="50" y="189"/>
                      <a:pt x="111" y="210"/>
                      <a:pt x="177" y="210"/>
                    </a:cubicBezTo>
                    <a:cubicBezTo>
                      <a:pt x="243" y="210"/>
                      <a:pt x="304" y="190"/>
                      <a:pt x="354" y="155"/>
                    </a:cubicBezTo>
                    <a:cubicBezTo>
                      <a:pt x="336" y="104"/>
                      <a:pt x="324" y="61"/>
                      <a:pt x="293" y="42"/>
                    </a:cubicBezTo>
                    <a:cubicBezTo>
                      <a:pt x="240" y="8"/>
                      <a:pt x="208" y="0"/>
                      <a:pt x="177" y="0"/>
                    </a:cubicBezTo>
                    <a:cubicBezTo>
                      <a:pt x="145" y="0"/>
                      <a:pt x="114" y="7"/>
                      <a:pt x="61" y="42"/>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Freeform 83"/>
              <p:cNvSpPr>
                <a:spLocks/>
              </p:cNvSpPr>
              <p:nvPr/>
            </p:nvSpPr>
            <p:spPr bwMode="auto">
              <a:xfrm>
                <a:off x="7591426" y="1693863"/>
                <a:ext cx="47625" cy="146050"/>
              </a:xfrm>
              <a:custGeom>
                <a:avLst/>
                <a:gdLst>
                  <a:gd name="T0" fmla="*/ 0 w 35"/>
                  <a:gd name="T1" fmla="*/ 107 h 107"/>
                  <a:gd name="T2" fmla="*/ 0 w 35"/>
                  <a:gd name="T3" fmla="*/ 0 h 107"/>
                  <a:gd name="T4" fmla="*/ 35 w 35"/>
                  <a:gd name="T5" fmla="*/ 86 h 107"/>
                  <a:gd name="T6" fmla="*/ 0 w 35"/>
                  <a:gd name="T7" fmla="*/ 107 h 107"/>
                </a:gdLst>
                <a:ahLst/>
                <a:cxnLst>
                  <a:cxn ang="0">
                    <a:pos x="T0" y="T1"/>
                  </a:cxn>
                  <a:cxn ang="0">
                    <a:pos x="T2" y="T3"/>
                  </a:cxn>
                  <a:cxn ang="0">
                    <a:pos x="T4" y="T5"/>
                  </a:cxn>
                  <a:cxn ang="0">
                    <a:pos x="T6" y="T7"/>
                  </a:cxn>
                </a:cxnLst>
                <a:rect l="0" t="0" r="r" b="b"/>
                <a:pathLst>
                  <a:path w="35" h="107">
                    <a:moveTo>
                      <a:pt x="0" y="107"/>
                    </a:moveTo>
                    <a:cubicBezTo>
                      <a:pt x="0" y="0"/>
                      <a:pt x="0" y="0"/>
                      <a:pt x="0" y="0"/>
                    </a:cubicBezTo>
                    <a:cubicBezTo>
                      <a:pt x="14" y="23"/>
                      <a:pt x="23" y="52"/>
                      <a:pt x="35" y="86"/>
                    </a:cubicBezTo>
                    <a:cubicBezTo>
                      <a:pt x="24" y="93"/>
                      <a:pt x="12" y="100"/>
                      <a:pt x="0" y="107"/>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 name="Freeform 84"/>
              <p:cNvSpPr>
                <a:spLocks/>
              </p:cNvSpPr>
              <p:nvPr/>
            </p:nvSpPr>
            <p:spPr bwMode="auto">
              <a:xfrm>
                <a:off x="7504113" y="1627188"/>
                <a:ext cx="50800" cy="246063"/>
              </a:xfrm>
              <a:custGeom>
                <a:avLst/>
                <a:gdLst>
                  <a:gd name="T0" fmla="*/ 38 w 38"/>
                  <a:gd name="T1" fmla="*/ 22 h 180"/>
                  <a:gd name="T2" fmla="*/ 38 w 38"/>
                  <a:gd name="T3" fmla="*/ 168 h 180"/>
                  <a:gd name="T4" fmla="*/ 0 w 38"/>
                  <a:gd name="T5" fmla="*/ 180 h 180"/>
                  <a:gd name="T6" fmla="*/ 0 w 38"/>
                  <a:gd name="T7" fmla="*/ 0 h 180"/>
                  <a:gd name="T8" fmla="*/ 38 w 38"/>
                  <a:gd name="T9" fmla="*/ 22 h 180"/>
                </a:gdLst>
                <a:ahLst/>
                <a:cxnLst>
                  <a:cxn ang="0">
                    <a:pos x="T0" y="T1"/>
                  </a:cxn>
                  <a:cxn ang="0">
                    <a:pos x="T2" y="T3"/>
                  </a:cxn>
                  <a:cxn ang="0">
                    <a:pos x="T4" y="T5"/>
                  </a:cxn>
                  <a:cxn ang="0">
                    <a:pos x="T6" y="T7"/>
                  </a:cxn>
                  <a:cxn ang="0">
                    <a:pos x="T8" y="T9"/>
                  </a:cxn>
                </a:cxnLst>
                <a:rect l="0" t="0" r="r" b="b"/>
                <a:pathLst>
                  <a:path w="38" h="180">
                    <a:moveTo>
                      <a:pt x="38" y="22"/>
                    </a:moveTo>
                    <a:cubicBezTo>
                      <a:pt x="38" y="168"/>
                      <a:pt x="38" y="168"/>
                      <a:pt x="38" y="168"/>
                    </a:cubicBezTo>
                    <a:cubicBezTo>
                      <a:pt x="26" y="173"/>
                      <a:pt x="13" y="177"/>
                      <a:pt x="0" y="180"/>
                    </a:cubicBezTo>
                    <a:cubicBezTo>
                      <a:pt x="0" y="0"/>
                      <a:pt x="0" y="0"/>
                      <a:pt x="0" y="0"/>
                    </a:cubicBezTo>
                    <a:cubicBezTo>
                      <a:pt x="11" y="6"/>
                      <a:pt x="24" y="13"/>
                      <a:pt x="38" y="22"/>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Freeform 85"/>
              <p:cNvSpPr>
                <a:spLocks/>
              </p:cNvSpPr>
              <p:nvPr/>
            </p:nvSpPr>
            <p:spPr bwMode="auto">
              <a:xfrm>
                <a:off x="7415213" y="1601788"/>
                <a:ext cx="52388" cy="284163"/>
              </a:xfrm>
              <a:custGeom>
                <a:avLst/>
                <a:gdLst>
                  <a:gd name="T0" fmla="*/ 38 w 38"/>
                  <a:gd name="T1" fmla="*/ 8 h 209"/>
                  <a:gd name="T2" fmla="*/ 38 w 38"/>
                  <a:gd name="T3" fmla="*/ 205 h 209"/>
                  <a:gd name="T4" fmla="*/ 0 w 38"/>
                  <a:gd name="T5" fmla="*/ 209 h 209"/>
                  <a:gd name="T6" fmla="*/ 0 w 38"/>
                  <a:gd name="T7" fmla="*/ 0 h 209"/>
                  <a:gd name="T8" fmla="*/ 38 w 38"/>
                  <a:gd name="T9" fmla="*/ 8 h 209"/>
                </a:gdLst>
                <a:ahLst/>
                <a:cxnLst>
                  <a:cxn ang="0">
                    <a:pos x="T0" y="T1"/>
                  </a:cxn>
                  <a:cxn ang="0">
                    <a:pos x="T2" y="T3"/>
                  </a:cxn>
                  <a:cxn ang="0">
                    <a:pos x="T4" y="T5"/>
                  </a:cxn>
                  <a:cxn ang="0">
                    <a:pos x="T6" y="T7"/>
                  </a:cxn>
                  <a:cxn ang="0">
                    <a:pos x="T8" y="T9"/>
                  </a:cxn>
                </a:cxnLst>
                <a:rect l="0" t="0" r="r" b="b"/>
                <a:pathLst>
                  <a:path w="38" h="209">
                    <a:moveTo>
                      <a:pt x="38" y="8"/>
                    </a:moveTo>
                    <a:cubicBezTo>
                      <a:pt x="38" y="205"/>
                      <a:pt x="38" y="205"/>
                      <a:pt x="38" y="205"/>
                    </a:cubicBezTo>
                    <a:cubicBezTo>
                      <a:pt x="26" y="207"/>
                      <a:pt x="13" y="208"/>
                      <a:pt x="0" y="209"/>
                    </a:cubicBezTo>
                    <a:cubicBezTo>
                      <a:pt x="0" y="0"/>
                      <a:pt x="0" y="0"/>
                      <a:pt x="0" y="0"/>
                    </a:cubicBezTo>
                    <a:cubicBezTo>
                      <a:pt x="12" y="1"/>
                      <a:pt x="25" y="3"/>
                      <a:pt x="38" y="8"/>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Freeform 86"/>
              <p:cNvSpPr>
                <a:spLocks/>
              </p:cNvSpPr>
              <p:nvPr/>
            </p:nvSpPr>
            <p:spPr bwMode="auto">
              <a:xfrm>
                <a:off x="7327901" y="1600201"/>
                <a:ext cx="52388" cy="285750"/>
              </a:xfrm>
              <a:custGeom>
                <a:avLst/>
                <a:gdLst>
                  <a:gd name="T0" fmla="*/ 38 w 38"/>
                  <a:gd name="T1" fmla="*/ 0 h 210"/>
                  <a:gd name="T2" fmla="*/ 38 w 38"/>
                  <a:gd name="T3" fmla="*/ 210 h 210"/>
                  <a:gd name="T4" fmla="*/ 0 w 38"/>
                  <a:gd name="T5" fmla="*/ 206 h 210"/>
                  <a:gd name="T6" fmla="*/ 0 w 38"/>
                  <a:gd name="T7" fmla="*/ 8 h 210"/>
                  <a:gd name="T8" fmla="*/ 38 w 38"/>
                  <a:gd name="T9" fmla="*/ 0 h 210"/>
                </a:gdLst>
                <a:ahLst/>
                <a:cxnLst>
                  <a:cxn ang="0">
                    <a:pos x="T0" y="T1"/>
                  </a:cxn>
                  <a:cxn ang="0">
                    <a:pos x="T2" y="T3"/>
                  </a:cxn>
                  <a:cxn ang="0">
                    <a:pos x="T4" y="T5"/>
                  </a:cxn>
                  <a:cxn ang="0">
                    <a:pos x="T6" y="T7"/>
                  </a:cxn>
                  <a:cxn ang="0">
                    <a:pos x="T8" y="T9"/>
                  </a:cxn>
                </a:cxnLst>
                <a:rect l="0" t="0" r="r" b="b"/>
                <a:pathLst>
                  <a:path w="38" h="210">
                    <a:moveTo>
                      <a:pt x="38" y="0"/>
                    </a:moveTo>
                    <a:cubicBezTo>
                      <a:pt x="38" y="210"/>
                      <a:pt x="38" y="210"/>
                      <a:pt x="38" y="210"/>
                    </a:cubicBezTo>
                    <a:cubicBezTo>
                      <a:pt x="25" y="209"/>
                      <a:pt x="12" y="208"/>
                      <a:pt x="0" y="206"/>
                    </a:cubicBezTo>
                    <a:cubicBezTo>
                      <a:pt x="0" y="8"/>
                      <a:pt x="0" y="8"/>
                      <a:pt x="0" y="8"/>
                    </a:cubicBezTo>
                    <a:cubicBezTo>
                      <a:pt x="14" y="3"/>
                      <a:pt x="26" y="1"/>
                      <a:pt x="38" y="0"/>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Freeform 87"/>
              <p:cNvSpPr>
                <a:spLocks/>
              </p:cNvSpPr>
              <p:nvPr/>
            </p:nvSpPr>
            <p:spPr bwMode="auto">
              <a:xfrm>
                <a:off x="7239001" y="1625601"/>
                <a:ext cx="52388" cy="247650"/>
              </a:xfrm>
              <a:custGeom>
                <a:avLst/>
                <a:gdLst>
                  <a:gd name="T0" fmla="*/ 38 w 38"/>
                  <a:gd name="T1" fmla="*/ 0 h 181"/>
                  <a:gd name="T2" fmla="*/ 38 w 38"/>
                  <a:gd name="T3" fmla="*/ 181 h 181"/>
                  <a:gd name="T4" fmla="*/ 0 w 38"/>
                  <a:gd name="T5" fmla="*/ 169 h 181"/>
                  <a:gd name="T6" fmla="*/ 0 w 38"/>
                  <a:gd name="T7" fmla="*/ 22 h 181"/>
                  <a:gd name="T8" fmla="*/ 38 w 38"/>
                  <a:gd name="T9" fmla="*/ 0 h 181"/>
                </a:gdLst>
                <a:ahLst/>
                <a:cxnLst>
                  <a:cxn ang="0">
                    <a:pos x="T0" y="T1"/>
                  </a:cxn>
                  <a:cxn ang="0">
                    <a:pos x="T2" y="T3"/>
                  </a:cxn>
                  <a:cxn ang="0">
                    <a:pos x="T4" y="T5"/>
                  </a:cxn>
                  <a:cxn ang="0">
                    <a:pos x="T6" y="T7"/>
                  </a:cxn>
                  <a:cxn ang="0">
                    <a:pos x="T8" y="T9"/>
                  </a:cxn>
                </a:cxnLst>
                <a:rect l="0" t="0" r="r" b="b"/>
                <a:pathLst>
                  <a:path w="38" h="181">
                    <a:moveTo>
                      <a:pt x="38" y="0"/>
                    </a:moveTo>
                    <a:cubicBezTo>
                      <a:pt x="38" y="181"/>
                      <a:pt x="38" y="181"/>
                      <a:pt x="38" y="181"/>
                    </a:cubicBezTo>
                    <a:cubicBezTo>
                      <a:pt x="25" y="178"/>
                      <a:pt x="13" y="174"/>
                      <a:pt x="0" y="169"/>
                    </a:cubicBezTo>
                    <a:cubicBezTo>
                      <a:pt x="0" y="22"/>
                      <a:pt x="0" y="22"/>
                      <a:pt x="0" y="22"/>
                    </a:cubicBezTo>
                    <a:cubicBezTo>
                      <a:pt x="14" y="13"/>
                      <a:pt x="27" y="6"/>
                      <a:pt x="38" y="0"/>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 name="Freeform 88"/>
              <p:cNvSpPr>
                <a:spLocks/>
              </p:cNvSpPr>
              <p:nvPr/>
            </p:nvSpPr>
            <p:spPr bwMode="auto">
              <a:xfrm>
                <a:off x="7156451" y="1695451"/>
                <a:ext cx="47625" cy="142875"/>
              </a:xfrm>
              <a:custGeom>
                <a:avLst/>
                <a:gdLst>
                  <a:gd name="T0" fmla="*/ 35 w 35"/>
                  <a:gd name="T1" fmla="*/ 0 h 105"/>
                  <a:gd name="T2" fmla="*/ 35 w 35"/>
                  <a:gd name="T3" fmla="*/ 105 h 105"/>
                  <a:gd name="T4" fmla="*/ 0 w 35"/>
                  <a:gd name="T5" fmla="*/ 84 h 105"/>
                  <a:gd name="T6" fmla="*/ 35 w 35"/>
                  <a:gd name="T7" fmla="*/ 0 h 105"/>
                </a:gdLst>
                <a:ahLst/>
                <a:cxnLst>
                  <a:cxn ang="0">
                    <a:pos x="T0" y="T1"/>
                  </a:cxn>
                  <a:cxn ang="0">
                    <a:pos x="T2" y="T3"/>
                  </a:cxn>
                  <a:cxn ang="0">
                    <a:pos x="T4" y="T5"/>
                  </a:cxn>
                  <a:cxn ang="0">
                    <a:pos x="T6" y="T7"/>
                  </a:cxn>
                </a:cxnLst>
                <a:rect l="0" t="0" r="r" b="b"/>
                <a:pathLst>
                  <a:path w="35" h="105">
                    <a:moveTo>
                      <a:pt x="35" y="0"/>
                    </a:moveTo>
                    <a:cubicBezTo>
                      <a:pt x="35" y="105"/>
                      <a:pt x="35" y="105"/>
                      <a:pt x="35" y="105"/>
                    </a:cubicBezTo>
                    <a:cubicBezTo>
                      <a:pt x="23" y="99"/>
                      <a:pt x="11" y="92"/>
                      <a:pt x="0" y="84"/>
                    </a:cubicBezTo>
                    <a:cubicBezTo>
                      <a:pt x="12" y="51"/>
                      <a:pt x="21" y="22"/>
                      <a:pt x="35" y="0"/>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Freeform 89"/>
              <p:cNvSpPr>
                <a:spLocks/>
              </p:cNvSpPr>
              <p:nvPr/>
            </p:nvSpPr>
            <p:spPr bwMode="auto">
              <a:xfrm>
                <a:off x="7191376" y="1665288"/>
                <a:ext cx="411163" cy="52388"/>
              </a:xfrm>
              <a:custGeom>
                <a:avLst/>
                <a:gdLst>
                  <a:gd name="T0" fmla="*/ 27 w 302"/>
                  <a:gd name="T1" fmla="*/ 0 h 38"/>
                  <a:gd name="T2" fmla="*/ 0 w 302"/>
                  <a:gd name="T3" fmla="*/ 38 h 38"/>
                  <a:gd name="T4" fmla="*/ 302 w 302"/>
                  <a:gd name="T5" fmla="*/ 38 h 38"/>
                  <a:gd name="T6" fmla="*/ 275 w 302"/>
                  <a:gd name="T7" fmla="*/ 0 h 38"/>
                  <a:gd name="T8" fmla="*/ 27 w 302"/>
                  <a:gd name="T9" fmla="*/ 0 h 38"/>
                </a:gdLst>
                <a:ahLst/>
                <a:cxnLst>
                  <a:cxn ang="0">
                    <a:pos x="T0" y="T1"/>
                  </a:cxn>
                  <a:cxn ang="0">
                    <a:pos x="T2" y="T3"/>
                  </a:cxn>
                  <a:cxn ang="0">
                    <a:pos x="T4" y="T5"/>
                  </a:cxn>
                  <a:cxn ang="0">
                    <a:pos x="T6" y="T7"/>
                  </a:cxn>
                  <a:cxn ang="0">
                    <a:pos x="T8" y="T9"/>
                  </a:cxn>
                </a:cxnLst>
                <a:rect l="0" t="0" r="r" b="b"/>
                <a:pathLst>
                  <a:path w="302" h="38">
                    <a:moveTo>
                      <a:pt x="27" y="0"/>
                    </a:moveTo>
                    <a:cubicBezTo>
                      <a:pt x="16" y="9"/>
                      <a:pt x="8" y="22"/>
                      <a:pt x="0" y="38"/>
                    </a:cubicBezTo>
                    <a:cubicBezTo>
                      <a:pt x="302" y="38"/>
                      <a:pt x="302" y="38"/>
                      <a:pt x="302" y="38"/>
                    </a:cubicBezTo>
                    <a:cubicBezTo>
                      <a:pt x="295" y="22"/>
                      <a:pt x="286" y="9"/>
                      <a:pt x="275" y="0"/>
                    </a:cubicBezTo>
                    <a:lnTo>
                      <a:pt x="27" y="0"/>
                    </a:ln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Freeform 90"/>
              <p:cNvSpPr>
                <a:spLocks/>
              </p:cNvSpPr>
              <p:nvPr/>
            </p:nvSpPr>
            <p:spPr bwMode="auto">
              <a:xfrm>
                <a:off x="7159626" y="1752601"/>
                <a:ext cx="477838" cy="52388"/>
              </a:xfrm>
              <a:custGeom>
                <a:avLst/>
                <a:gdLst>
                  <a:gd name="T0" fmla="*/ 13 w 351"/>
                  <a:gd name="T1" fmla="*/ 0 h 38"/>
                  <a:gd name="T2" fmla="*/ 0 w 351"/>
                  <a:gd name="T3" fmla="*/ 38 h 38"/>
                  <a:gd name="T4" fmla="*/ 351 w 351"/>
                  <a:gd name="T5" fmla="*/ 38 h 38"/>
                  <a:gd name="T6" fmla="*/ 337 w 351"/>
                  <a:gd name="T7" fmla="*/ 0 h 38"/>
                  <a:gd name="T8" fmla="*/ 13 w 351"/>
                  <a:gd name="T9" fmla="*/ 0 h 38"/>
                </a:gdLst>
                <a:ahLst/>
                <a:cxnLst>
                  <a:cxn ang="0">
                    <a:pos x="T0" y="T1"/>
                  </a:cxn>
                  <a:cxn ang="0">
                    <a:pos x="T2" y="T3"/>
                  </a:cxn>
                  <a:cxn ang="0">
                    <a:pos x="T4" y="T5"/>
                  </a:cxn>
                  <a:cxn ang="0">
                    <a:pos x="T6" y="T7"/>
                  </a:cxn>
                  <a:cxn ang="0">
                    <a:pos x="T8" y="T9"/>
                  </a:cxn>
                </a:cxnLst>
                <a:rect l="0" t="0" r="r" b="b"/>
                <a:pathLst>
                  <a:path w="351" h="38">
                    <a:moveTo>
                      <a:pt x="13" y="0"/>
                    </a:moveTo>
                    <a:cubicBezTo>
                      <a:pt x="9" y="12"/>
                      <a:pt x="4" y="25"/>
                      <a:pt x="0" y="38"/>
                    </a:cubicBezTo>
                    <a:cubicBezTo>
                      <a:pt x="351" y="38"/>
                      <a:pt x="351" y="38"/>
                      <a:pt x="351" y="38"/>
                    </a:cubicBezTo>
                    <a:cubicBezTo>
                      <a:pt x="346" y="25"/>
                      <a:pt x="342" y="12"/>
                      <a:pt x="337" y="0"/>
                    </a:cubicBezTo>
                    <a:lnTo>
                      <a:pt x="13" y="0"/>
                    </a:ln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Freeform 91"/>
              <p:cNvSpPr>
                <a:spLocks/>
              </p:cNvSpPr>
              <p:nvPr/>
            </p:nvSpPr>
            <p:spPr bwMode="auto">
              <a:xfrm>
                <a:off x="7207251" y="1841501"/>
                <a:ext cx="381000" cy="44450"/>
              </a:xfrm>
              <a:custGeom>
                <a:avLst/>
                <a:gdLst>
                  <a:gd name="T0" fmla="*/ 0 w 280"/>
                  <a:gd name="T1" fmla="*/ 0 h 33"/>
                  <a:gd name="T2" fmla="*/ 140 w 280"/>
                  <a:gd name="T3" fmla="*/ 33 h 33"/>
                  <a:gd name="T4" fmla="*/ 280 w 280"/>
                  <a:gd name="T5" fmla="*/ 0 h 33"/>
                  <a:gd name="T6" fmla="*/ 0 w 280"/>
                  <a:gd name="T7" fmla="*/ 0 h 33"/>
                </a:gdLst>
                <a:ahLst/>
                <a:cxnLst>
                  <a:cxn ang="0">
                    <a:pos x="T0" y="T1"/>
                  </a:cxn>
                  <a:cxn ang="0">
                    <a:pos x="T2" y="T3"/>
                  </a:cxn>
                  <a:cxn ang="0">
                    <a:pos x="T4" y="T5"/>
                  </a:cxn>
                  <a:cxn ang="0">
                    <a:pos x="T6" y="T7"/>
                  </a:cxn>
                </a:cxnLst>
                <a:rect l="0" t="0" r="r" b="b"/>
                <a:pathLst>
                  <a:path w="280" h="33">
                    <a:moveTo>
                      <a:pt x="0" y="0"/>
                    </a:moveTo>
                    <a:cubicBezTo>
                      <a:pt x="42" y="21"/>
                      <a:pt x="90" y="33"/>
                      <a:pt x="140" y="33"/>
                    </a:cubicBezTo>
                    <a:cubicBezTo>
                      <a:pt x="191" y="33"/>
                      <a:pt x="238" y="21"/>
                      <a:pt x="280" y="0"/>
                    </a:cubicBezTo>
                    <a:lnTo>
                      <a:pt x="0" y="0"/>
                    </a:ln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Freeform 92"/>
              <p:cNvSpPr>
                <a:spLocks/>
              </p:cNvSpPr>
              <p:nvPr/>
            </p:nvSpPr>
            <p:spPr bwMode="auto">
              <a:xfrm>
                <a:off x="7591426" y="1693863"/>
                <a:ext cx="11113" cy="23813"/>
              </a:xfrm>
              <a:custGeom>
                <a:avLst/>
                <a:gdLst>
                  <a:gd name="T0" fmla="*/ 0 w 9"/>
                  <a:gd name="T1" fmla="*/ 17 h 17"/>
                  <a:gd name="T2" fmla="*/ 9 w 9"/>
                  <a:gd name="T3" fmla="*/ 17 h 17"/>
                  <a:gd name="T4" fmla="*/ 9 w 9"/>
                  <a:gd name="T5" fmla="*/ 16 h 17"/>
                  <a:gd name="T6" fmla="*/ 8 w 9"/>
                  <a:gd name="T7" fmla="*/ 15 h 17"/>
                  <a:gd name="T8" fmla="*/ 8 w 9"/>
                  <a:gd name="T9" fmla="*/ 14 h 17"/>
                  <a:gd name="T10" fmla="*/ 6 w 9"/>
                  <a:gd name="T11" fmla="*/ 11 h 17"/>
                  <a:gd name="T12" fmla="*/ 6 w 9"/>
                  <a:gd name="T13" fmla="*/ 10 h 17"/>
                  <a:gd name="T14" fmla="*/ 5 w 9"/>
                  <a:gd name="T15" fmla="*/ 8 h 17"/>
                  <a:gd name="T16" fmla="*/ 5 w 9"/>
                  <a:gd name="T17" fmla="*/ 8 h 17"/>
                  <a:gd name="T18" fmla="*/ 4 w 9"/>
                  <a:gd name="T19" fmla="*/ 7 h 17"/>
                  <a:gd name="T20" fmla="*/ 4 w 9"/>
                  <a:gd name="T21" fmla="*/ 6 h 17"/>
                  <a:gd name="T22" fmla="*/ 4 w 9"/>
                  <a:gd name="T23" fmla="*/ 6 h 17"/>
                  <a:gd name="T24" fmla="*/ 3 w 9"/>
                  <a:gd name="T25" fmla="*/ 6 h 17"/>
                  <a:gd name="T26" fmla="*/ 3 w 9"/>
                  <a:gd name="T27" fmla="*/ 5 h 17"/>
                  <a:gd name="T28" fmla="*/ 3 w 9"/>
                  <a:gd name="T29" fmla="*/ 5 h 17"/>
                  <a:gd name="T30" fmla="*/ 3 w 9"/>
                  <a:gd name="T31" fmla="*/ 4 h 17"/>
                  <a:gd name="T32" fmla="*/ 3 w 9"/>
                  <a:gd name="T33" fmla="*/ 4 h 17"/>
                  <a:gd name="T34" fmla="*/ 2 w 9"/>
                  <a:gd name="T35" fmla="*/ 4 h 17"/>
                  <a:gd name="T36" fmla="*/ 2 w 9"/>
                  <a:gd name="T37" fmla="*/ 4 h 17"/>
                  <a:gd name="T38" fmla="*/ 2 w 9"/>
                  <a:gd name="T39" fmla="*/ 3 h 17"/>
                  <a:gd name="T40" fmla="*/ 2 w 9"/>
                  <a:gd name="T41" fmla="*/ 3 h 17"/>
                  <a:gd name="T42" fmla="*/ 1 w 9"/>
                  <a:gd name="T43" fmla="*/ 2 h 17"/>
                  <a:gd name="T44" fmla="*/ 1 w 9"/>
                  <a:gd name="T45" fmla="*/ 2 h 17"/>
                  <a:gd name="T46" fmla="*/ 1 w 9"/>
                  <a:gd name="T47" fmla="*/ 1 h 17"/>
                  <a:gd name="T48" fmla="*/ 1 w 9"/>
                  <a:gd name="T49" fmla="*/ 1 h 17"/>
                  <a:gd name="T50" fmla="*/ 0 w 9"/>
                  <a:gd name="T51" fmla="*/ 0 h 17"/>
                  <a:gd name="T52" fmla="*/ 0 w 9"/>
                  <a:gd name="T53"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 h="17">
                    <a:moveTo>
                      <a:pt x="0" y="17"/>
                    </a:moveTo>
                    <a:cubicBezTo>
                      <a:pt x="9" y="17"/>
                      <a:pt x="9" y="17"/>
                      <a:pt x="9" y="17"/>
                    </a:cubicBezTo>
                    <a:cubicBezTo>
                      <a:pt x="9" y="16"/>
                      <a:pt x="9" y="16"/>
                      <a:pt x="9" y="16"/>
                    </a:cubicBezTo>
                    <a:cubicBezTo>
                      <a:pt x="8" y="15"/>
                      <a:pt x="8" y="15"/>
                      <a:pt x="8" y="15"/>
                    </a:cubicBezTo>
                    <a:cubicBezTo>
                      <a:pt x="8" y="14"/>
                      <a:pt x="8" y="14"/>
                      <a:pt x="8" y="14"/>
                    </a:cubicBezTo>
                    <a:cubicBezTo>
                      <a:pt x="7" y="13"/>
                      <a:pt x="7" y="12"/>
                      <a:pt x="6" y="11"/>
                    </a:cubicBezTo>
                    <a:cubicBezTo>
                      <a:pt x="6" y="10"/>
                      <a:pt x="6" y="10"/>
                      <a:pt x="6" y="10"/>
                    </a:cubicBezTo>
                    <a:cubicBezTo>
                      <a:pt x="6" y="9"/>
                      <a:pt x="5" y="9"/>
                      <a:pt x="5" y="8"/>
                    </a:cubicBezTo>
                    <a:cubicBezTo>
                      <a:pt x="5" y="8"/>
                      <a:pt x="5" y="8"/>
                      <a:pt x="5" y="8"/>
                    </a:cubicBezTo>
                    <a:cubicBezTo>
                      <a:pt x="4" y="7"/>
                      <a:pt x="4" y="7"/>
                      <a:pt x="4" y="7"/>
                    </a:cubicBezTo>
                    <a:cubicBezTo>
                      <a:pt x="4" y="6"/>
                      <a:pt x="4" y="6"/>
                      <a:pt x="4" y="6"/>
                    </a:cubicBezTo>
                    <a:cubicBezTo>
                      <a:pt x="4" y="6"/>
                      <a:pt x="4" y="6"/>
                      <a:pt x="4" y="6"/>
                    </a:cubicBezTo>
                    <a:cubicBezTo>
                      <a:pt x="3" y="6"/>
                      <a:pt x="3" y="6"/>
                      <a:pt x="3" y="6"/>
                    </a:cubicBezTo>
                    <a:cubicBezTo>
                      <a:pt x="3" y="5"/>
                      <a:pt x="3" y="5"/>
                      <a:pt x="3" y="5"/>
                    </a:cubicBezTo>
                    <a:cubicBezTo>
                      <a:pt x="3" y="5"/>
                      <a:pt x="3" y="5"/>
                      <a:pt x="3" y="5"/>
                    </a:cubicBezTo>
                    <a:cubicBezTo>
                      <a:pt x="3" y="4"/>
                      <a:pt x="3" y="4"/>
                      <a:pt x="3" y="4"/>
                    </a:cubicBezTo>
                    <a:cubicBezTo>
                      <a:pt x="3" y="4"/>
                      <a:pt x="3" y="4"/>
                      <a:pt x="3" y="4"/>
                    </a:cubicBezTo>
                    <a:cubicBezTo>
                      <a:pt x="2" y="4"/>
                      <a:pt x="2" y="4"/>
                      <a:pt x="2" y="4"/>
                    </a:cubicBezTo>
                    <a:cubicBezTo>
                      <a:pt x="2" y="4"/>
                      <a:pt x="2" y="4"/>
                      <a:pt x="2" y="4"/>
                    </a:cubicBezTo>
                    <a:cubicBezTo>
                      <a:pt x="2" y="3"/>
                      <a:pt x="2" y="3"/>
                      <a:pt x="2" y="3"/>
                    </a:cubicBezTo>
                    <a:cubicBezTo>
                      <a:pt x="2" y="3"/>
                      <a:pt x="2" y="3"/>
                      <a:pt x="2" y="3"/>
                    </a:cubicBezTo>
                    <a:cubicBezTo>
                      <a:pt x="1" y="2"/>
                      <a:pt x="1" y="2"/>
                      <a:pt x="1" y="2"/>
                    </a:cubicBezTo>
                    <a:cubicBezTo>
                      <a:pt x="1" y="2"/>
                      <a:pt x="1" y="2"/>
                      <a:pt x="1" y="2"/>
                    </a:cubicBezTo>
                    <a:cubicBezTo>
                      <a:pt x="1" y="1"/>
                      <a:pt x="1" y="1"/>
                      <a:pt x="1" y="1"/>
                    </a:cubicBezTo>
                    <a:cubicBezTo>
                      <a:pt x="1" y="1"/>
                      <a:pt x="1" y="1"/>
                      <a:pt x="1" y="1"/>
                    </a:cubicBezTo>
                    <a:cubicBezTo>
                      <a:pt x="0" y="0"/>
                      <a:pt x="0" y="0"/>
                      <a:pt x="0" y="0"/>
                    </a:cubicBezTo>
                    <a:lnTo>
                      <a:pt x="0" y="17"/>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Freeform 93"/>
              <p:cNvSpPr>
                <a:spLocks/>
              </p:cNvSpPr>
              <p:nvPr/>
            </p:nvSpPr>
            <p:spPr bwMode="auto">
              <a:xfrm>
                <a:off x="7591426" y="1752601"/>
                <a:ext cx="46038" cy="52388"/>
              </a:xfrm>
              <a:custGeom>
                <a:avLst/>
                <a:gdLst>
                  <a:gd name="T0" fmla="*/ 29 w 29"/>
                  <a:gd name="T1" fmla="*/ 33 h 33"/>
                  <a:gd name="T2" fmla="*/ 28 w 29"/>
                  <a:gd name="T3" fmla="*/ 33 h 33"/>
                  <a:gd name="T4" fmla="*/ 28 w 29"/>
                  <a:gd name="T5" fmla="*/ 31 h 33"/>
                  <a:gd name="T6" fmla="*/ 28 w 29"/>
                  <a:gd name="T7" fmla="*/ 31 h 33"/>
                  <a:gd name="T8" fmla="*/ 27 w 29"/>
                  <a:gd name="T9" fmla="*/ 29 h 33"/>
                  <a:gd name="T10" fmla="*/ 27 w 29"/>
                  <a:gd name="T11" fmla="*/ 28 h 33"/>
                  <a:gd name="T12" fmla="*/ 26 w 29"/>
                  <a:gd name="T13" fmla="*/ 28 h 33"/>
                  <a:gd name="T14" fmla="*/ 26 w 29"/>
                  <a:gd name="T15" fmla="*/ 27 h 33"/>
                  <a:gd name="T16" fmla="*/ 26 w 29"/>
                  <a:gd name="T17" fmla="*/ 26 h 33"/>
                  <a:gd name="T18" fmla="*/ 25 w 29"/>
                  <a:gd name="T19" fmla="*/ 25 h 33"/>
                  <a:gd name="T20" fmla="*/ 24 w 29"/>
                  <a:gd name="T21" fmla="*/ 22 h 33"/>
                  <a:gd name="T22" fmla="*/ 24 w 29"/>
                  <a:gd name="T23" fmla="*/ 19 h 33"/>
                  <a:gd name="T24" fmla="*/ 24 w 29"/>
                  <a:gd name="T25" fmla="*/ 18 h 33"/>
                  <a:gd name="T26" fmla="*/ 23 w 29"/>
                  <a:gd name="T27" fmla="*/ 17 h 33"/>
                  <a:gd name="T28" fmla="*/ 23 w 29"/>
                  <a:gd name="T29" fmla="*/ 17 h 33"/>
                  <a:gd name="T30" fmla="*/ 23 w 29"/>
                  <a:gd name="T31" fmla="*/ 16 h 33"/>
                  <a:gd name="T32" fmla="*/ 22 w 29"/>
                  <a:gd name="T33" fmla="*/ 14 h 33"/>
                  <a:gd name="T34" fmla="*/ 22 w 29"/>
                  <a:gd name="T35" fmla="*/ 14 h 33"/>
                  <a:gd name="T36" fmla="*/ 21 w 29"/>
                  <a:gd name="T37" fmla="*/ 13 h 33"/>
                  <a:gd name="T38" fmla="*/ 21 w 29"/>
                  <a:gd name="T39" fmla="*/ 12 h 33"/>
                  <a:gd name="T40" fmla="*/ 21 w 29"/>
                  <a:gd name="T41" fmla="*/ 11 h 33"/>
                  <a:gd name="T42" fmla="*/ 20 w 29"/>
                  <a:gd name="T43" fmla="*/ 10 h 33"/>
                  <a:gd name="T44" fmla="*/ 20 w 29"/>
                  <a:gd name="T45" fmla="*/ 10 h 33"/>
                  <a:gd name="T46" fmla="*/ 20 w 29"/>
                  <a:gd name="T47" fmla="*/ 9 h 33"/>
                  <a:gd name="T48" fmla="*/ 19 w 29"/>
                  <a:gd name="T49" fmla="*/ 8 h 33"/>
                  <a:gd name="T50" fmla="*/ 19 w 29"/>
                  <a:gd name="T51" fmla="*/ 7 h 33"/>
                  <a:gd name="T52" fmla="*/ 19 w 29"/>
                  <a:gd name="T53" fmla="*/ 6 h 33"/>
                  <a:gd name="T54" fmla="*/ 18 w 29"/>
                  <a:gd name="T55" fmla="*/ 5 h 33"/>
                  <a:gd name="T56" fmla="*/ 18 w 29"/>
                  <a:gd name="T57" fmla="*/ 5 h 33"/>
                  <a:gd name="T58" fmla="*/ 18 w 29"/>
                  <a:gd name="T59" fmla="*/ 4 h 33"/>
                  <a:gd name="T60" fmla="*/ 18 w 29"/>
                  <a:gd name="T61" fmla="*/ 4 h 33"/>
                  <a:gd name="T62" fmla="*/ 18 w 29"/>
                  <a:gd name="T63" fmla="*/ 2 h 33"/>
                  <a:gd name="T64" fmla="*/ 18 w 29"/>
                  <a:gd name="T65" fmla="*/ 1 h 33"/>
                  <a:gd name="T66" fmla="*/ 0 w 29"/>
                  <a:gd name="T6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 h="33">
                    <a:moveTo>
                      <a:pt x="0" y="33"/>
                    </a:moveTo>
                    <a:lnTo>
                      <a:pt x="29" y="33"/>
                    </a:lnTo>
                    <a:lnTo>
                      <a:pt x="29" y="33"/>
                    </a:lnTo>
                    <a:lnTo>
                      <a:pt x="28" y="33"/>
                    </a:lnTo>
                    <a:lnTo>
                      <a:pt x="28" y="32"/>
                    </a:lnTo>
                    <a:lnTo>
                      <a:pt x="28" y="31"/>
                    </a:lnTo>
                    <a:lnTo>
                      <a:pt x="28" y="31"/>
                    </a:lnTo>
                    <a:lnTo>
                      <a:pt x="28" y="31"/>
                    </a:lnTo>
                    <a:lnTo>
                      <a:pt x="27" y="30"/>
                    </a:lnTo>
                    <a:lnTo>
                      <a:pt x="27" y="29"/>
                    </a:lnTo>
                    <a:lnTo>
                      <a:pt x="27" y="28"/>
                    </a:lnTo>
                    <a:lnTo>
                      <a:pt x="27" y="28"/>
                    </a:lnTo>
                    <a:lnTo>
                      <a:pt x="27" y="28"/>
                    </a:lnTo>
                    <a:lnTo>
                      <a:pt x="26" y="28"/>
                    </a:lnTo>
                    <a:lnTo>
                      <a:pt x="26" y="28"/>
                    </a:lnTo>
                    <a:lnTo>
                      <a:pt x="26" y="27"/>
                    </a:lnTo>
                    <a:lnTo>
                      <a:pt x="26" y="27"/>
                    </a:lnTo>
                    <a:lnTo>
                      <a:pt x="26" y="26"/>
                    </a:lnTo>
                    <a:lnTo>
                      <a:pt x="25" y="25"/>
                    </a:lnTo>
                    <a:lnTo>
                      <a:pt x="25" y="25"/>
                    </a:lnTo>
                    <a:lnTo>
                      <a:pt x="25" y="24"/>
                    </a:lnTo>
                    <a:lnTo>
                      <a:pt x="24" y="22"/>
                    </a:lnTo>
                    <a:lnTo>
                      <a:pt x="24" y="21"/>
                    </a:lnTo>
                    <a:lnTo>
                      <a:pt x="24" y="19"/>
                    </a:lnTo>
                    <a:lnTo>
                      <a:pt x="24" y="19"/>
                    </a:lnTo>
                    <a:lnTo>
                      <a:pt x="24" y="18"/>
                    </a:lnTo>
                    <a:lnTo>
                      <a:pt x="24" y="18"/>
                    </a:lnTo>
                    <a:lnTo>
                      <a:pt x="23" y="17"/>
                    </a:lnTo>
                    <a:lnTo>
                      <a:pt x="23" y="17"/>
                    </a:lnTo>
                    <a:lnTo>
                      <a:pt x="23" y="17"/>
                    </a:lnTo>
                    <a:lnTo>
                      <a:pt x="23" y="16"/>
                    </a:lnTo>
                    <a:lnTo>
                      <a:pt x="23" y="16"/>
                    </a:lnTo>
                    <a:lnTo>
                      <a:pt x="23" y="16"/>
                    </a:lnTo>
                    <a:lnTo>
                      <a:pt x="22" y="14"/>
                    </a:lnTo>
                    <a:lnTo>
                      <a:pt x="22" y="14"/>
                    </a:lnTo>
                    <a:lnTo>
                      <a:pt x="22" y="14"/>
                    </a:lnTo>
                    <a:lnTo>
                      <a:pt x="22" y="13"/>
                    </a:lnTo>
                    <a:lnTo>
                      <a:pt x="21" y="13"/>
                    </a:lnTo>
                    <a:lnTo>
                      <a:pt x="21" y="12"/>
                    </a:lnTo>
                    <a:lnTo>
                      <a:pt x="21" y="12"/>
                    </a:lnTo>
                    <a:lnTo>
                      <a:pt x="21" y="11"/>
                    </a:lnTo>
                    <a:lnTo>
                      <a:pt x="21" y="11"/>
                    </a:lnTo>
                    <a:lnTo>
                      <a:pt x="21" y="11"/>
                    </a:lnTo>
                    <a:lnTo>
                      <a:pt x="20" y="10"/>
                    </a:lnTo>
                    <a:lnTo>
                      <a:pt x="20" y="10"/>
                    </a:lnTo>
                    <a:lnTo>
                      <a:pt x="20" y="10"/>
                    </a:lnTo>
                    <a:lnTo>
                      <a:pt x="20" y="9"/>
                    </a:lnTo>
                    <a:lnTo>
                      <a:pt x="20" y="9"/>
                    </a:lnTo>
                    <a:lnTo>
                      <a:pt x="19" y="8"/>
                    </a:lnTo>
                    <a:lnTo>
                      <a:pt x="19" y="8"/>
                    </a:lnTo>
                    <a:lnTo>
                      <a:pt x="19" y="7"/>
                    </a:lnTo>
                    <a:lnTo>
                      <a:pt x="19" y="7"/>
                    </a:lnTo>
                    <a:lnTo>
                      <a:pt x="19" y="7"/>
                    </a:lnTo>
                    <a:lnTo>
                      <a:pt x="19" y="6"/>
                    </a:lnTo>
                    <a:lnTo>
                      <a:pt x="19" y="6"/>
                    </a:lnTo>
                    <a:lnTo>
                      <a:pt x="18" y="5"/>
                    </a:lnTo>
                    <a:lnTo>
                      <a:pt x="18" y="5"/>
                    </a:lnTo>
                    <a:lnTo>
                      <a:pt x="18" y="5"/>
                    </a:lnTo>
                    <a:lnTo>
                      <a:pt x="18" y="4"/>
                    </a:lnTo>
                    <a:lnTo>
                      <a:pt x="18" y="4"/>
                    </a:lnTo>
                    <a:lnTo>
                      <a:pt x="18" y="4"/>
                    </a:lnTo>
                    <a:lnTo>
                      <a:pt x="18" y="4"/>
                    </a:lnTo>
                    <a:lnTo>
                      <a:pt x="18" y="3"/>
                    </a:lnTo>
                    <a:lnTo>
                      <a:pt x="18" y="2"/>
                    </a:lnTo>
                    <a:lnTo>
                      <a:pt x="18" y="2"/>
                    </a:lnTo>
                    <a:lnTo>
                      <a:pt x="18" y="1"/>
                    </a:lnTo>
                    <a:lnTo>
                      <a:pt x="17" y="0"/>
                    </a:lnTo>
                    <a:lnTo>
                      <a:pt x="0" y="0"/>
                    </a:lnTo>
                    <a:lnTo>
                      <a:pt x="0" y="33"/>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 name="Rectangle 94"/>
              <p:cNvSpPr>
                <a:spLocks noChangeArrowheads="1"/>
              </p:cNvSpPr>
              <p:nvPr/>
            </p:nvSpPr>
            <p:spPr bwMode="auto">
              <a:xfrm>
                <a:off x="7504113" y="1665288"/>
                <a:ext cx="50800"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Rectangle 95"/>
              <p:cNvSpPr>
                <a:spLocks noChangeArrowheads="1"/>
              </p:cNvSpPr>
              <p:nvPr/>
            </p:nvSpPr>
            <p:spPr bwMode="auto">
              <a:xfrm>
                <a:off x="7504113" y="1752601"/>
                <a:ext cx="50800"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 name="Freeform 96"/>
              <p:cNvSpPr>
                <a:spLocks/>
              </p:cNvSpPr>
              <p:nvPr/>
            </p:nvSpPr>
            <p:spPr bwMode="auto">
              <a:xfrm>
                <a:off x="7504113" y="1841501"/>
                <a:ext cx="50800" cy="31750"/>
              </a:xfrm>
              <a:custGeom>
                <a:avLst/>
                <a:gdLst>
                  <a:gd name="T0" fmla="*/ 0 w 32"/>
                  <a:gd name="T1" fmla="*/ 20 h 20"/>
                  <a:gd name="T2" fmla="*/ 1 w 32"/>
                  <a:gd name="T3" fmla="*/ 20 h 20"/>
                  <a:gd name="T4" fmla="*/ 1 w 32"/>
                  <a:gd name="T5" fmla="*/ 20 h 20"/>
                  <a:gd name="T6" fmla="*/ 1 w 32"/>
                  <a:gd name="T7" fmla="*/ 20 h 20"/>
                  <a:gd name="T8" fmla="*/ 1 w 32"/>
                  <a:gd name="T9" fmla="*/ 20 h 20"/>
                  <a:gd name="T10" fmla="*/ 3 w 32"/>
                  <a:gd name="T11" fmla="*/ 19 h 20"/>
                  <a:gd name="T12" fmla="*/ 4 w 32"/>
                  <a:gd name="T13" fmla="*/ 19 h 20"/>
                  <a:gd name="T14" fmla="*/ 5 w 32"/>
                  <a:gd name="T15" fmla="*/ 19 h 20"/>
                  <a:gd name="T16" fmla="*/ 5 w 32"/>
                  <a:gd name="T17" fmla="*/ 18 h 20"/>
                  <a:gd name="T18" fmla="*/ 6 w 32"/>
                  <a:gd name="T19" fmla="*/ 18 h 20"/>
                  <a:gd name="T20" fmla="*/ 6 w 32"/>
                  <a:gd name="T21" fmla="*/ 18 h 20"/>
                  <a:gd name="T22" fmla="*/ 7 w 32"/>
                  <a:gd name="T23" fmla="*/ 18 h 20"/>
                  <a:gd name="T24" fmla="*/ 7 w 32"/>
                  <a:gd name="T25" fmla="*/ 18 h 20"/>
                  <a:gd name="T26" fmla="*/ 7 w 32"/>
                  <a:gd name="T27" fmla="*/ 18 h 20"/>
                  <a:gd name="T28" fmla="*/ 8 w 32"/>
                  <a:gd name="T29" fmla="*/ 18 h 20"/>
                  <a:gd name="T30" fmla="*/ 8 w 32"/>
                  <a:gd name="T31" fmla="*/ 17 h 20"/>
                  <a:gd name="T32" fmla="*/ 9 w 32"/>
                  <a:gd name="T33" fmla="*/ 17 h 20"/>
                  <a:gd name="T34" fmla="*/ 11 w 32"/>
                  <a:gd name="T35" fmla="*/ 17 h 20"/>
                  <a:gd name="T36" fmla="*/ 11 w 32"/>
                  <a:gd name="T37" fmla="*/ 17 h 20"/>
                  <a:gd name="T38" fmla="*/ 11 w 32"/>
                  <a:gd name="T39" fmla="*/ 17 h 20"/>
                  <a:gd name="T40" fmla="*/ 11 w 32"/>
                  <a:gd name="T41" fmla="*/ 16 h 20"/>
                  <a:gd name="T42" fmla="*/ 13 w 32"/>
                  <a:gd name="T43" fmla="*/ 16 h 20"/>
                  <a:gd name="T44" fmla="*/ 13 w 32"/>
                  <a:gd name="T45" fmla="*/ 16 h 20"/>
                  <a:gd name="T46" fmla="*/ 13 w 32"/>
                  <a:gd name="T47" fmla="*/ 16 h 20"/>
                  <a:gd name="T48" fmla="*/ 13 w 32"/>
                  <a:gd name="T49" fmla="*/ 16 h 20"/>
                  <a:gd name="T50" fmla="*/ 14 w 32"/>
                  <a:gd name="T51" fmla="*/ 15 h 20"/>
                  <a:gd name="T52" fmla="*/ 14 w 32"/>
                  <a:gd name="T53" fmla="*/ 15 h 20"/>
                  <a:gd name="T54" fmla="*/ 15 w 32"/>
                  <a:gd name="T55" fmla="*/ 15 h 20"/>
                  <a:gd name="T56" fmla="*/ 16 w 32"/>
                  <a:gd name="T57" fmla="*/ 15 h 20"/>
                  <a:gd name="T58" fmla="*/ 16 w 32"/>
                  <a:gd name="T59" fmla="*/ 15 h 20"/>
                  <a:gd name="T60" fmla="*/ 17 w 32"/>
                  <a:gd name="T61" fmla="*/ 14 h 20"/>
                  <a:gd name="T62" fmla="*/ 18 w 32"/>
                  <a:gd name="T63" fmla="*/ 14 h 20"/>
                  <a:gd name="T64" fmla="*/ 19 w 32"/>
                  <a:gd name="T65" fmla="*/ 14 h 20"/>
                  <a:gd name="T66" fmla="*/ 19 w 32"/>
                  <a:gd name="T67" fmla="*/ 14 h 20"/>
                  <a:gd name="T68" fmla="*/ 20 w 32"/>
                  <a:gd name="T69" fmla="*/ 14 h 20"/>
                  <a:gd name="T70" fmla="*/ 21 w 32"/>
                  <a:gd name="T71" fmla="*/ 14 h 20"/>
                  <a:gd name="T72" fmla="*/ 22 w 32"/>
                  <a:gd name="T73" fmla="*/ 13 h 20"/>
                  <a:gd name="T74" fmla="*/ 23 w 32"/>
                  <a:gd name="T75" fmla="*/ 13 h 20"/>
                  <a:gd name="T76" fmla="*/ 24 w 32"/>
                  <a:gd name="T77" fmla="*/ 13 h 20"/>
                  <a:gd name="T78" fmla="*/ 24 w 32"/>
                  <a:gd name="T79" fmla="*/ 13 h 20"/>
                  <a:gd name="T80" fmla="*/ 24 w 32"/>
                  <a:gd name="T81" fmla="*/ 12 h 20"/>
                  <a:gd name="T82" fmla="*/ 25 w 32"/>
                  <a:gd name="T83" fmla="*/ 12 h 20"/>
                  <a:gd name="T84" fmla="*/ 25 w 32"/>
                  <a:gd name="T85" fmla="*/ 12 h 20"/>
                  <a:gd name="T86" fmla="*/ 25 w 32"/>
                  <a:gd name="T87" fmla="*/ 12 h 20"/>
                  <a:gd name="T88" fmla="*/ 26 w 32"/>
                  <a:gd name="T89" fmla="*/ 11 h 20"/>
                  <a:gd name="T90" fmla="*/ 27 w 32"/>
                  <a:gd name="T91" fmla="*/ 11 h 20"/>
                  <a:gd name="T92" fmla="*/ 28 w 32"/>
                  <a:gd name="T93" fmla="*/ 11 h 20"/>
                  <a:gd name="T94" fmla="*/ 28 w 32"/>
                  <a:gd name="T95" fmla="*/ 11 h 20"/>
                  <a:gd name="T96" fmla="*/ 29 w 32"/>
                  <a:gd name="T97" fmla="*/ 10 h 20"/>
                  <a:gd name="T98" fmla="*/ 29 w 32"/>
                  <a:gd name="T99" fmla="*/ 10 h 20"/>
                  <a:gd name="T100" fmla="*/ 29 w 32"/>
                  <a:gd name="T101" fmla="*/ 10 h 20"/>
                  <a:gd name="T102" fmla="*/ 30 w 32"/>
                  <a:gd name="T103" fmla="*/ 10 h 20"/>
                  <a:gd name="T104" fmla="*/ 31 w 32"/>
                  <a:gd name="T105" fmla="*/ 10 h 20"/>
                  <a:gd name="T106" fmla="*/ 31 w 32"/>
                  <a:gd name="T107" fmla="*/ 10 h 20"/>
                  <a:gd name="T108" fmla="*/ 31 w 32"/>
                  <a:gd name="T109" fmla="*/ 9 h 20"/>
                  <a:gd name="T110" fmla="*/ 31 w 32"/>
                  <a:gd name="T111" fmla="*/ 9 h 20"/>
                  <a:gd name="T112" fmla="*/ 32 w 32"/>
                  <a:gd name="T113" fmla="*/ 9 h 20"/>
                  <a:gd name="T114" fmla="*/ 32 w 32"/>
                  <a:gd name="T115" fmla="*/ 0 h 20"/>
                  <a:gd name="T116" fmla="*/ 0 w 32"/>
                  <a:gd name="T117" fmla="*/ 0 h 20"/>
                  <a:gd name="T118" fmla="*/ 0 w 32"/>
                  <a:gd name="T119" fmla="*/ 20 h 20"/>
                  <a:gd name="T120" fmla="*/ 0 w 32"/>
                  <a:gd name="T121"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 h="20">
                    <a:moveTo>
                      <a:pt x="0" y="20"/>
                    </a:moveTo>
                    <a:lnTo>
                      <a:pt x="1" y="20"/>
                    </a:lnTo>
                    <a:lnTo>
                      <a:pt x="1" y="20"/>
                    </a:lnTo>
                    <a:lnTo>
                      <a:pt x="1" y="20"/>
                    </a:lnTo>
                    <a:lnTo>
                      <a:pt x="1" y="20"/>
                    </a:lnTo>
                    <a:lnTo>
                      <a:pt x="3" y="19"/>
                    </a:lnTo>
                    <a:lnTo>
                      <a:pt x="4" y="19"/>
                    </a:lnTo>
                    <a:lnTo>
                      <a:pt x="5" y="19"/>
                    </a:lnTo>
                    <a:lnTo>
                      <a:pt x="5" y="18"/>
                    </a:lnTo>
                    <a:lnTo>
                      <a:pt x="6" y="18"/>
                    </a:lnTo>
                    <a:lnTo>
                      <a:pt x="6" y="18"/>
                    </a:lnTo>
                    <a:lnTo>
                      <a:pt x="7" y="18"/>
                    </a:lnTo>
                    <a:lnTo>
                      <a:pt x="7" y="18"/>
                    </a:lnTo>
                    <a:lnTo>
                      <a:pt x="7" y="18"/>
                    </a:lnTo>
                    <a:lnTo>
                      <a:pt x="8" y="18"/>
                    </a:lnTo>
                    <a:lnTo>
                      <a:pt x="8" y="17"/>
                    </a:lnTo>
                    <a:lnTo>
                      <a:pt x="9" y="17"/>
                    </a:lnTo>
                    <a:lnTo>
                      <a:pt x="11" y="17"/>
                    </a:lnTo>
                    <a:lnTo>
                      <a:pt x="11" y="17"/>
                    </a:lnTo>
                    <a:lnTo>
                      <a:pt x="11" y="17"/>
                    </a:lnTo>
                    <a:lnTo>
                      <a:pt x="11" y="16"/>
                    </a:lnTo>
                    <a:lnTo>
                      <a:pt x="13" y="16"/>
                    </a:lnTo>
                    <a:lnTo>
                      <a:pt x="13" y="16"/>
                    </a:lnTo>
                    <a:lnTo>
                      <a:pt x="13" y="16"/>
                    </a:lnTo>
                    <a:lnTo>
                      <a:pt x="13" y="16"/>
                    </a:lnTo>
                    <a:lnTo>
                      <a:pt x="14" y="15"/>
                    </a:lnTo>
                    <a:lnTo>
                      <a:pt x="14" y="15"/>
                    </a:lnTo>
                    <a:lnTo>
                      <a:pt x="15" y="15"/>
                    </a:lnTo>
                    <a:lnTo>
                      <a:pt x="16" y="15"/>
                    </a:lnTo>
                    <a:lnTo>
                      <a:pt x="16" y="15"/>
                    </a:lnTo>
                    <a:lnTo>
                      <a:pt x="17" y="14"/>
                    </a:lnTo>
                    <a:lnTo>
                      <a:pt x="18" y="14"/>
                    </a:lnTo>
                    <a:lnTo>
                      <a:pt x="19" y="14"/>
                    </a:lnTo>
                    <a:lnTo>
                      <a:pt x="19" y="14"/>
                    </a:lnTo>
                    <a:lnTo>
                      <a:pt x="20" y="14"/>
                    </a:lnTo>
                    <a:lnTo>
                      <a:pt x="21" y="14"/>
                    </a:lnTo>
                    <a:lnTo>
                      <a:pt x="22" y="13"/>
                    </a:lnTo>
                    <a:lnTo>
                      <a:pt x="23" y="13"/>
                    </a:lnTo>
                    <a:lnTo>
                      <a:pt x="24" y="13"/>
                    </a:lnTo>
                    <a:lnTo>
                      <a:pt x="24" y="13"/>
                    </a:lnTo>
                    <a:lnTo>
                      <a:pt x="24" y="12"/>
                    </a:lnTo>
                    <a:lnTo>
                      <a:pt x="25" y="12"/>
                    </a:lnTo>
                    <a:lnTo>
                      <a:pt x="25" y="12"/>
                    </a:lnTo>
                    <a:lnTo>
                      <a:pt x="25" y="12"/>
                    </a:lnTo>
                    <a:lnTo>
                      <a:pt x="26" y="11"/>
                    </a:lnTo>
                    <a:lnTo>
                      <a:pt x="27" y="11"/>
                    </a:lnTo>
                    <a:lnTo>
                      <a:pt x="28" y="11"/>
                    </a:lnTo>
                    <a:lnTo>
                      <a:pt x="28" y="11"/>
                    </a:lnTo>
                    <a:lnTo>
                      <a:pt x="29" y="10"/>
                    </a:lnTo>
                    <a:lnTo>
                      <a:pt x="29" y="10"/>
                    </a:lnTo>
                    <a:lnTo>
                      <a:pt x="29" y="10"/>
                    </a:lnTo>
                    <a:lnTo>
                      <a:pt x="30" y="10"/>
                    </a:lnTo>
                    <a:lnTo>
                      <a:pt x="31" y="10"/>
                    </a:lnTo>
                    <a:lnTo>
                      <a:pt x="31" y="10"/>
                    </a:lnTo>
                    <a:lnTo>
                      <a:pt x="31" y="9"/>
                    </a:lnTo>
                    <a:lnTo>
                      <a:pt x="31" y="9"/>
                    </a:lnTo>
                    <a:lnTo>
                      <a:pt x="32" y="9"/>
                    </a:lnTo>
                    <a:lnTo>
                      <a:pt x="32" y="0"/>
                    </a:lnTo>
                    <a:lnTo>
                      <a:pt x="0" y="0"/>
                    </a:lnTo>
                    <a:lnTo>
                      <a:pt x="0" y="20"/>
                    </a:lnTo>
                    <a:lnTo>
                      <a:pt x="0" y="20"/>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Rectangle 97"/>
              <p:cNvSpPr>
                <a:spLocks noChangeArrowheads="1"/>
              </p:cNvSpPr>
              <p:nvPr/>
            </p:nvSpPr>
            <p:spPr bwMode="auto">
              <a:xfrm>
                <a:off x="7415213" y="1665288"/>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 name="Rectangle 98"/>
              <p:cNvSpPr>
                <a:spLocks noChangeArrowheads="1"/>
              </p:cNvSpPr>
              <p:nvPr/>
            </p:nvSpPr>
            <p:spPr bwMode="auto">
              <a:xfrm>
                <a:off x="7415213" y="1752601"/>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Freeform 99"/>
              <p:cNvSpPr>
                <a:spLocks/>
              </p:cNvSpPr>
              <p:nvPr/>
            </p:nvSpPr>
            <p:spPr bwMode="auto">
              <a:xfrm>
                <a:off x="7415213" y="1841501"/>
                <a:ext cx="52388" cy="44450"/>
              </a:xfrm>
              <a:custGeom>
                <a:avLst/>
                <a:gdLst>
                  <a:gd name="T0" fmla="*/ 2 w 38"/>
                  <a:gd name="T1" fmla="*/ 33 h 33"/>
                  <a:gd name="T2" fmla="*/ 3 w 38"/>
                  <a:gd name="T3" fmla="*/ 33 h 33"/>
                  <a:gd name="T4" fmla="*/ 5 w 38"/>
                  <a:gd name="T5" fmla="*/ 33 h 33"/>
                  <a:gd name="T6" fmla="*/ 5 w 38"/>
                  <a:gd name="T7" fmla="*/ 33 h 33"/>
                  <a:gd name="T8" fmla="*/ 7 w 38"/>
                  <a:gd name="T9" fmla="*/ 32 h 33"/>
                  <a:gd name="T10" fmla="*/ 8 w 38"/>
                  <a:gd name="T11" fmla="*/ 32 h 33"/>
                  <a:gd name="T12" fmla="*/ 9 w 38"/>
                  <a:gd name="T13" fmla="*/ 32 h 33"/>
                  <a:gd name="T14" fmla="*/ 9 w 38"/>
                  <a:gd name="T15" fmla="*/ 32 h 33"/>
                  <a:gd name="T16" fmla="*/ 10 w 38"/>
                  <a:gd name="T17" fmla="*/ 32 h 33"/>
                  <a:gd name="T18" fmla="*/ 11 w 38"/>
                  <a:gd name="T19" fmla="*/ 32 h 33"/>
                  <a:gd name="T20" fmla="*/ 12 w 38"/>
                  <a:gd name="T21" fmla="*/ 32 h 33"/>
                  <a:gd name="T22" fmla="*/ 12 w 38"/>
                  <a:gd name="T23" fmla="*/ 32 h 33"/>
                  <a:gd name="T24" fmla="*/ 14 w 38"/>
                  <a:gd name="T25" fmla="*/ 32 h 33"/>
                  <a:gd name="T26" fmla="*/ 14 w 38"/>
                  <a:gd name="T27" fmla="*/ 32 h 33"/>
                  <a:gd name="T28" fmla="*/ 15 w 38"/>
                  <a:gd name="T29" fmla="*/ 32 h 33"/>
                  <a:gd name="T30" fmla="*/ 16 w 38"/>
                  <a:gd name="T31" fmla="*/ 32 h 33"/>
                  <a:gd name="T32" fmla="*/ 16 w 38"/>
                  <a:gd name="T33" fmla="*/ 32 h 33"/>
                  <a:gd name="T34" fmla="*/ 17 w 38"/>
                  <a:gd name="T35" fmla="*/ 32 h 33"/>
                  <a:gd name="T36" fmla="*/ 17 w 38"/>
                  <a:gd name="T37" fmla="*/ 32 h 33"/>
                  <a:gd name="T38" fmla="*/ 18 w 38"/>
                  <a:gd name="T39" fmla="*/ 32 h 33"/>
                  <a:gd name="T40" fmla="*/ 19 w 38"/>
                  <a:gd name="T41" fmla="*/ 31 h 33"/>
                  <a:gd name="T42" fmla="*/ 20 w 38"/>
                  <a:gd name="T43" fmla="*/ 31 h 33"/>
                  <a:gd name="T44" fmla="*/ 20 w 38"/>
                  <a:gd name="T45" fmla="*/ 31 h 33"/>
                  <a:gd name="T46" fmla="*/ 22 w 38"/>
                  <a:gd name="T47" fmla="*/ 31 h 33"/>
                  <a:gd name="T48" fmla="*/ 23 w 38"/>
                  <a:gd name="T49" fmla="*/ 31 h 33"/>
                  <a:gd name="T50" fmla="*/ 24 w 38"/>
                  <a:gd name="T51" fmla="*/ 31 h 33"/>
                  <a:gd name="T52" fmla="*/ 25 w 38"/>
                  <a:gd name="T53" fmla="*/ 31 h 33"/>
                  <a:gd name="T54" fmla="*/ 27 w 38"/>
                  <a:gd name="T55" fmla="*/ 31 h 33"/>
                  <a:gd name="T56" fmla="*/ 27 w 38"/>
                  <a:gd name="T57" fmla="*/ 31 h 33"/>
                  <a:gd name="T58" fmla="*/ 27 w 38"/>
                  <a:gd name="T59" fmla="*/ 31 h 33"/>
                  <a:gd name="T60" fmla="*/ 29 w 38"/>
                  <a:gd name="T61" fmla="*/ 30 h 33"/>
                  <a:gd name="T62" fmla="*/ 29 w 38"/>
                  <a:gd name="T63" fmla="*/ 30 h 33"/>
                  <a:gd name="T64" fmla="*/ 29 w 38"/>
                  <a:gd name="T65" fmla="*/ 30 h 33"/>
                  <a:gd name="T66" fmla="*/ 29 w 38"/>
                  <a:gd name="T67" fmla="*/ 30 h 33"/>
                  <a:gd name="T68" fmla="*/ 31 w 38"/>
                  <a:gd name="T69" fmla="*/ 30 h 33"/>
                  <a:gd name="T70" fmla="*/ 31 w 38"/>
                  <a:gd name="T71" fmla="*/ 30 h 33"/>
                  <a:gd name="T72" fmla="*/ 38 w 38"/>
                  <a:gd name="T73" fmla="*/ 29 h 33"/>
                  <a:gd name="T74" fmla="*/ 38 w 38"/>
                  <a:gd name="T75" fmla="*/ 0 h 33"/>
                  <a:gd name="T76" fmla="*/ 0 w 38"/>
                  <a:gd name="T77" fmla="*/ 0 h 33"/>
                  <a:gd name="T78" fmla="*/ 0 w 38"/>
                  <a:gd name="T79" fmla="*/ 33 h 33"/>
                  <a:gd name="T80" fmla="*/ 2 w 38"/>
                  <a:gd name="T81"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8" h="33">
                    <a:moveTo>
                      <a:pt x="2" y="33"/>
                    </a:moveTo>
                    <a:cubicBezTo>
                      <a:pt x="3" y="33"/>
                      <a:pt x="3" y="33"/>
                      <a:pt x="3" y="33"/>
                    </a:cubicBezTo>
                    <a:cubicBezTo>
                      <a:pt x="5" y="33"/>
                      <a:pt x="5" y="33"/>
                      <a:pt x="5" y="33"/>
                    </a:cubicBezTo>
                    <a:cubicBezTo>
                      <a:pt x="5" y="33"/>
                      <a:pt x="5" y="33"/>
                      <a:pt x="5" y="33"/>
                    </a:cubicBezTo>
                    <a:cubicBezTo>
                      <a:pt x="7" y="32"/>
                      <a:pt x="7" y="32"/>
                      <a:pt x="7" y="32"/>
                    </a:cubicBezTo>
                    <a:cubicBezTo>
                      <a:pt x="8" y="32"/>
                      <a:pt x="8" y="32"/>
                      <a:pt x="8" y="32"/>
                    </a:cubicBezTo>
                    <a:cubicBezTo>
                      <a:pt x="9" y="32"/>
                      <a:pt x="9" y="32"/>
                      <a:pt x="9" y="32"/>
                    </a:cubicBezTo>
                    <a:cubicBezTo>
                      <a:pt x="9" y="32"/>
                      <a:pt x="9" y="32"/>
                      <a:pt x="9" y="32"/>
                    </a:cubicBezTo>
                    <a:cubicBezTo>
                      <a:pt x="10" y="32"/>
                      <a:pt x="10" y="32"/>
                      <a:pt x="10" y="32"/>
                    </a:cubicBezTo>
                    <a:cubicBezTo>
                      <a:pt x="11" y="32"/>
                      <a:pt x="11" y="32"/>
                      <a:pt x="11" y="32"/>
                    </a:cubicBezTo>
                    <a:cubicBezTo>
                      <a:pt x="12" y="32"/>
                      <a:pt x="12" y="32"/>
                      <a:pt x="12" y="32"/>
                    </a:cubicBezTo>
                    <a:cubicBezTo>
                      <a:pt x="12" y="32"/>
                      <a:pt x="12" y="32"/>
                      <a:pt x="12" y="32"/>
                    </a:cubicBezTo>
                    <a:cubicBezTo>
                      <a:pt x="14" y="32"/>
                      <a:pt x="14" y="32"/>
                      <a:pt x="14" y="32"/>
                    </a:cubicBezTo>
                    <a:cubicBezTo>
                      <a:pt x="14" y="32"/>
                      <a:pt x="14" y="32"/>
                      <a:pt x="14" y="32"/>
                    </a:cubicBezTo>
                    <a:cubicBezTo>
                      <a:pt x="15" y="32"/>
                      <a:pt x="15" y="32"/>
                      <a:pt x="15" y="32"/>
                    </a:cubicBezTo>
                    <a:cubicBezTo>
                      <a:pt x="16" y="32"/>
                      <a:pt x="16" y="32"/>
                      <a:pt x="16" y="32"/>
                    </a:cubicBezTo>
                    <a:cubicBezTo>
                      <a:pt x="16" y="32"/>
                      <a:pt x="16" y="32"/>
                      <a:pt x="16" y="32"/>
                    </a:cubicBezTo>
                    <a:cubicBezTo>
                      <a:pt x="17" y="32"/>
                      <a:pt x="17" y="32"/>
                      <a:pt x="17" y="32"/>
                    </a:cubicBezTo>
                    <a:cubicBezTo>
                      <a:pt x="17" y="32"/>
                      <a:pt x="17" y="32"/>
                      <a:pt x="17" y="32"/>
                    </a:cubicBezTo>
                    <a:cubicBezTo>
                      <a:pt x="18" y="32"/>
                      <a:pt x="18" y="32"/>
                      <a:pt x="18" y="32"/>
                    </a:cubicBezTo>
                    <a:cubicBezTo>
                      <a:pt x="19" y="31"/>
                      <a:pt x="19" y="31"/>
                      <a:pt x="19" y="31"/>
                    </a:cubicBezTo>
                    <a:cubicBezTo>
                      <a:pt x="20" y="31"/>
                      <a:pt x="20" y="31"/>
                      <a:pt x="20" y="31"/>
                    </a:cubicBezTo>
                    <a:cubicBezTo>
                      <a:pt x="20" y="31"/>
                      <a:pt x="20" y="31"/>
                      <a:pt x="20" y="31"/>
                    </a:cubicBezTo>
                    <a:cubicBezTo>
                      <a:pt x="22" y="31"/>
                      <a:pt x="22" y="31"/>
                      <a:pt x="22" y="31"/>
                    </a:cubicBezTo>
                    <a:cubicBezTo>
                      <a:pt x="23" y="31"/>
                      <a:pt x="23" y="31"/>
                      <a:pt x="23" y="31"/>
                    </a:cubicBezTo>
                    <a:cubicBezTo>
                      <a:pt x="24" y="31"/>
                      <a:pt x="24" y="31"/>
                      <a:pt x="24" y="31"/>
                    </a:cubicBezTo>
                    <a:cubicBezTo>
                      <a:pt x="25" y="31"/>
                      <a:pt x="25" y="31"/>
                      <a:pt x="25" y="31"/>
                    </a:cubicBezTo>
                    <a:cubicBezTo>
                      <a:pt x="27" y="31"/>
                      <a:pt x="27" y="31"/>
                      <a:pt x="27" y="31"/>
                    </a:cubicBezTo>
                    <a:cubicBezTo>
                      <a:pt x="27" y="31"/>
                      <a:pt x="27" y="31"/>
                      <a:pt x="27" y="31"/>
                    </a:cubicBezTo>
                    <a:cubicBezTo>
                      <a:pt x="27" y="31"/>
                      <a:pt x="27" y="31"/>
                      <a:pt x="27" y="31"/>
                    </a:cubicBezTo>
                    <a:cubicBezTo>
                      <a:pt x="29" y="30"/>
                      <a:pt x="29" y="30"/>
                      <a:pt x="29" y="30"/>
                    </a:cubicBezTo>
                    <a:cubicBezTo>
                      <a:pt x="29" y="30"/>
                      <a:pt x="29" y="30"/>
                      <a:pt x="29" y="30"/>
                    </a:cubicBezTo>
                    <a:cubicBezTo>
                      <a:pt x="29" y="30"/>
                      <a:pt x="29" y="30"/>
                      <a:pt x="29" y="30"/>
                    </a:cubicBezTo>
                    <a:cubicBezTo>
                      <a:pt x="29" y="30"/>
                      <a:pt x="29" y="30"/>
                      <a:pt x="29" y="30"/>
                    </a:cubicBezTo>
                    <a:cubicBezTo>
                      <a:pt x="30" y="30"/>
                      <a:pt x="31" y="30"/>
                      <a:pt x="31" y="30"/>
                    </a:cubicBezTo>
                    <a:cubicBezTo>
                      <a:pt x="31" y="30"/>
                      <a:pt x="31" y="30"/>
                      <a:pt x="31" y="30"/>
                    </a:cubicBezTo>
                    <a:cubicBezTo>
                      <a:pt x="34" y="30"/>
                      <a:pt x="36" y="29"/>
                      <a:pt x="38" y="29"/>
                    </a:cubicBezTo>
                    <a:cubicBezTo>
                      <a:pt x="38" y="0"/>
                      <a:pt x="38" y="0"/>
                      <a:pt x="38" y="0"/>
                    </a:cubicBezTo>
                    <a:cubicBezTo>
                      <a:pt x="0" y="0"/>
                      <a:pt x="0" y="0"/>
                      <a:pt x="0" y="0"/>
                    </a:cubicBezTo>
                    <a:cubicBezTo>
                      <a:pt x="0" y="33"/>
                      <a:pt x="0" y="33"/>
                      <a:pt x="0" y="33"/>
                    </a:cubicBezTo>
                    <a:lnTo>
                      <a:pt x="2" y="33"/>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 name="Rectangle 100"/>
              <p:cNvSpPr>
                <a:spLocks noChangeArrowheads="1"/>
              </p:cNvSpPr>
              <p:nvPr/>
            </p:nvSpPr>
            <p:spPr bwMode="auto">
              <a:xfrm>
                <a:off x="7327901" y="1665288"/>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Rectangle 101"/>
              <p:cNvSpPr>
                <a:spLocks noChangeArrowheads="1"/>
              </p:cNvSpPr>
              <p:nvPr/>
            </p:nvSpPr>
            <p:spPr bwMode="auto">
              <a:xfrm>
                <a:off x="7327901" y="1752601"/>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 name="Freeform 102"/>
              <p:cNvSpPr>
                <a:spLocks/>
              </p:cNvSpPr>
              <p:nvPr/>
            </p:nvSpPr>
            <p:spPr bwMode="auto">
              <a:xfrm>
                <a:off x="7327901" y="1841501"/>
                <a:ext cx="52388" cy="44450"/>
              </a:xfrm>
              <a:custGeom>
                <a:avLst/>
                <a:gdLst>
                  <a:gd name="T0" fmla="*/ 0 w 38"/>
                  <a:gd name="T1" fmla="*/ 29 h 33"/>
                  <a:gd name="T2" fmla="*/ 0 w 38"/>
                  <a:gd name="T3" fmla="*/ 29 h 33"/>
                  <a:gd name="T4" fmla="*/ 0 w 38"/>
                  <a:gd name="T5" fmla="*/ 29 h 33"/>
                  <a:gd name="T6" fmla="*/ 0 w 38"/>
                  <a:gd name="T7" fmla="*/ 29 h 33"/>
                  <a:gd name="T8" fmla="*/ 1 w 38"/>
                  <a:gd name="T9" fmla="*/ 29 h 33"/>
                  <a:gd name="T10" fmla="*/ 3 w 38"/>
                  <a:gd name="T11" fmla="*/ 29 h 33"/>
                  <a:gd name="T12" fmla="*/ 3 w 38"/>
                  <a:gd name="T13" fmla="*/ 29 h 33"/>
                  <a:gd name="T14" fmla="*/ 3 w 38"/>
                  <a:gd name="T15" fmla="*/ 29 h 33"/>
                  <a:gd name="T16" fmla="*/ 5 w 38"/>
                  <a:gd name="T17" fmla="*/ 30 h 33"/>
                  <a:gd name="T18" fmla="*/ 5 w 38"/>
                  <a:gd name="T19" fmla="*/ 30 h 33"/>
                  <a:gd name="T20" fmla="*/ 5 w 38"/>
                  <a:gd name="T21" fmla="*/ 30 h 33"/>
                  <a:gd name="T22" fmla="*/ 7 w 38"/>
                  <a:gd name="T23" fmla="*/ 30 h 33"/>
                  <a:gd name="T24" fmla="*/ 7 w 38"/>
                  <a:gd name="T25" fmla="*/ 30 h 33"/>
                  <a:gd name="T26" fmla="*/ 7 w 38"/>
                  <a:gd name="T27" fmla="*/ 30 h 33"/>
                  <a:gd name="T28" fmla="*/ 9 w 38"/>
                  <a:gd name="T29" fmla="*/ 30 h 33"/>
                  <a:gd name="T30" fmla="*/ 9 w 38"/>
                  <a:gd name="T31" fmla="*/ 30 h 33"/>
                  <a:gd name="T32" fmla="*/ 10 w 38"/>
                  <a:gd name="T33" fmla="*/ 30 h 33"/>
                  <a:gd name="T34" fmla="*/ 12 w 38"/>
                  <a:gd name="T35" fmla="*/ 31 h 33"/>
                  <a:gd name="T36" fmla="*/ 12 w 38"/>
                  <a:gd name="T37" fmla="*/ 31 h 33"/>
                  <a:gd name="T38" fmla="*/ 13 w 38"/>
                  <a:gd name="T39" fmla="*/ 31 h 33"/>
                  <a:gd name="T40" fmla="*/ 15 w 38"/>
                  <a:gd name="T41" fmla="*/ 31 h 33"/>
                  <a:gd name="T42" fmla="*/ 15 w 38"/>
                  <a:gd name="T43" fmla="*/ 31 h 33"/>
                  <a:gd name="T44" fmla="*/ 15 w 38"/>
                  <a:gd name="T45" fmla="*/ 31 h 33"/>
                  <a:gd name="T46" fmla="*/ 16 w 38"/>
                  <a:gd name="T47" fmla="*/ 31 h 33"/>
                  <a:gd name="T48" fmla="*/ 16 w 38"/>
                  <a:gd name="T49" fmla="*/ 31 h 33"/>
                  <a:gd name="T50" fmla="*/ 17 w 38"/>
                  <a:gd name="T51" fmla="*/ 31 h 33"/>
                  <a:gd name="T52" fmla="*/ 18 w 38"/>
                  <a:gd name="T53" fmla="*/ 31 h 33"/>
                  <a:gd name="T54" fmla="*/ 18 w 38"/>
                  <a:gd name="T55" fmla="*/ 31 h 33"/>
                  <a:gd name="T56" fmla="*/ 19 w 38"/>
                  <a:gd name="T57" fmla="*/ 31 h 33"/>
                  <a:gd name="T58" fmla="*/ 19 w 38"/>
                  <a:gd name="T59" fmla="*/ 31 h 33"/>
                  <a:gd name="T60" fmla="*/ 20 w 38"/>
                  <a:gd name="T61" fmla="*/ 31 h 33"/>
                  <a:gd name="T62" fmla="*/ 20 w 38"/>
                  <a:gd name="T63" fmla="*/ 31 h 33"/>
                  <a:gd name="T64" fmla="*/ 22 w 38"/>
                  <a:gd name="T65" fmla="*/ 32 h 33"/>
                  <a:gd name="T66" fmla="*/ 22 w 38"/>
                  <a:gd name="T67" fmla="*/ 32 h 33"/>
                  <a:gd name="T68" fmla="*/ 38 w 38"/>
                  <a:gd name="T69" fmla="*/ 33 h 33"/>
                  <a:gd name="T70" fmla="*/ 38 w 38"/>
                  <a:gd name="T71" fmla="*/ 0 h 33"/>
                  <a:gd name="T72" fmla="*/ 0 w 38"/>
                  <a:gd name="T73" fmla="*/ 0 h 33"/>
                  <a:gd name="T74" fmla="*/ 0 w 38"/>
                  <a:gd name="T75"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 h="33">
                    <a:moveTo>
                      <a:pt x="0" y="29"/>
                    </a:moveTo>
                    <a:cubicBezTo>
                      <a:pt x="0" y="29"/>
                      <a:pt x="0" y="29"/>
                      <a:pt x="0" y="29"/>
                    </a:cubicBezTo>
                    <a:cubicBezTo>
                      <a:pt x="0" y="29"/>
                      <a:pt x="0" y="29"/>
                      <a:pt x="0" y="29"/>
                    </a:cubicBezTo>
                    <a:cubicBezTo>
                      <a:pt x="0" y="29"/>
                      <a:pt x="0" y="29"/>
                      <a:pt x="0" y="29"/>
                    </a:cubicBezTo>
                    <a:cubicBezTo>
                      <a:pt x="1" y="29"/>
                      <a:pt x="1" y="29"/>
                      <a:pt x="1" y="29"/>
                    </a:cubicBezTo>
                    <a:cubicBezTo>
                      <a:pt x="3" y="29"/>
                      <a:pt x="3" y="29"/>
                      <a:pt x="3" y="29"/>
                    </a:cubicBezTo>
                    <a:cubicBezTo>
                      <a:pt x="3" y="29"/>
                      <a:pt x="3" y="29"/>
                      <a:pt x="3" y="29"/>
                    </a:cubicBezTo>
                    <a:cubicBezTo>
                      <a:pt x="3" y="29"/>
                      <a:pt x="3" y="29"/>
                      <a:pt x="3" y="29"/>
                    </a:cubicBezTo>
                    <a:cubicBezTo>
                      <a:pt x="5" y="30"/>
                      <a:pt x="5" y="30"/>
                      <a:pt x="5" y="30"/>
                    </a:cubicBezTo>
                    <a:cubicBezTo>
                      <a:pt x="5" y="30"/>
                      <a:pt x="5" y="30"/>
                      <a:pt x="5" y="30"/>
                    </a:cubicBezTo>
                    <a:cubicBezTo>
                      <a:pt x="5" y="30"/>
                      <a:pt x="5" y="30"/>
                      <a:pt x="5" y="30"/>
                    </a:cubicBezTo>
                    <a:cubicBezTo>
                      <a:pt x="7" y="30"/>
                      <a:pt x="7" y="30"/>
                      <a:pt x="7" y="30"/>
                    </a:cubicBezTo>
                    <a:cubicBezTo>
                      <a:pt x="7" y="30"/>
                      <a:pt x="7" y="30"/>
                      <a:pt x="7" y="30"/>
                    </a:cubicBezTo>
                    <a:cubicBezTo>
                      <a:pt x="7" y="30"/>
                      <a:pt x="7" y="30"/>
                      <a:pt x="7" y="30"/>
                    </a:cubicBezTo>
                    <a:cubicBezTo>
                      <a:pt x="9" y="30"/>
                      <a:pt x="9" y="30"/>
                      <a:pt x="9" y="30"/>
                    </a:cubicBezTo>
                    <a:cubicBezTo>
                      <a:pt x="9" y="30"/>
                      <a:pt x="9" y="30"/>
                      <a:pt x="9" y="30"/>
                    </a:cubicBezTo>
                    <a:cubicBezTo>
                      <a:pt x="10" y="30"/>
                      <a:pt x="10" y="30"/>
                      <a:pt x="10" y="30"/>
                    </a:cubicBezTo>
                    <a:cubicBezTo>
                      <a:pt x="12" y="31"/>
                      <a:pt x="12" y="31"/>
                      <a:pt x="12" y="31"/>
                    </a:cubicBezTo>
                    <a:cubicBezTo>
                      <a:pt x="12" y="31"/>
                      <a:pt x="12" y="31"/>
                      <a:pt x="12" y="31"/>
                    </a:cubicBezTo>
                    <a:cubicBezTo>
                      <a:pt x="13" y="31"/>
                      <a:pt x="13" y="31"/>
                      <a:pt x="13" y="31"/>
                    </a:cubicBezTo>
                    <a:cubicBezTo>
                      <a:pt x="15" y="31"/>
                      <a:pt x="15" y="31"/>
                      <a:pt x="15" y="31"/>
                    </a:cubicBezTo>
                    <a:cubicBezTo>
                      <a:pt x="15" y="31"/>
                      <a:pt x="15" y="31"/>
                      <a:pt x="15" y="31"/>
                    </a:cubicBezTo>
                    <a:cubicBezTo>
                      <a:pt x="15" y="31"/>
                      <a:pt x="15" y="31"/>
                      <a:pt x="15" y="31"/>
                    </a:cubicBezTo>
                    <a:cubicBezTo>
                      <a:pt x="16" y="31"/>
                      <a:pt x="16" y="31"/>
                      <a:pt x="16" y="31"/>
                    </a:cubicBezTo>
                    <a:cubicBezTo>
                      <a:pt x="16" y="31"/>
                      <a:pt x="16" y="31"/>
                      <a:pt x="16" y="31"/>
                    </a:cubicBezTo>
                    <a:cubicBezTo>
                      <a:pt x="17" y="31"/>
                      <a:pt x="17" y="31"/>
                      <a:pt x="17" y="31"/>
                    </a:cubicBezTo>
                    <a:cubicBezTo>
                      <a:pt x="18" y="31"/>
                      <a:pt x="18" y="31"/>
                      <a:pt x="18" y="31"/>
                    </a:cubicBezTo>
                    <a:cubicBezTo>
                      <a:pt x="18" y="31"/>
                      <a:pt x="18" y="31"/>
                      <a:pt x="18" y="31"/>
                    </a:cubicBezTo>
                    <a:cubicBezTo>
                      <a:pt x="19" y="31"/>
                      <a:pt x="19" y="31"/>
                      <a:pt x="19" y="31"/>
                    </a:cubicBezTo>
                    <a:cubicBezTo>
                      <a:pt x="19" y="31"/>
                      <a:pt x="19" y="31"/>
                      <a:pt x="19" y="31"/>
                    </a:cubicBezTo>
                    <a:cubicBezTo>
                      <a:pt x="20" y="31"/>
                      <a:pt x="20" y="31"/>
                      <a:pt x="20" y="31"/>
                    </a:cubicBezTo>
                    <a:cubicBezTo>
                      <a:pt x="20" y="31"/>
                      <a:pt x="20" y="31"/>
                      <a:pt x="20" y="31"/>
                    </a:cubicBezTo>
                    <a:cubicBezTo>
                      <a:pt x="22" y="32"/>
                      <a:pt x="22" y="32"/>
                      <a:pt x="22" y="32"/>
                    </a:cubicBezTo>
                    <a:cubicBezTo>
                      <a:pt x="22" y="32"/>
                      <a:pt x="22" y="32"/>
                      <a:pt x="22" y="32"/>
                    </a:cubicBezTo>
                    <a:cubicBezTo>
                      <a:pt x="28" y="32"/>
                      <a:pt x="33" y="33"/>
                      <a:pt x="38" y="33"/>
                    </a:cubicBezTo>
                    <a:cubicBezTo>
                      <a:pt x="38" y="0"/>
                      <a:pt x="38" y="0"/>
                      <a:pt x="38" y="0"/>
                    </a:cubicBezTo>
                    <a:cubicBezTo>
                      <a:pt x="0" y="0"/>
                      <a:pt x="0" y="0"/>
                      <a:pt x="0" y="0"/>
                    </a:cubicBezTo>
                    <a:lnTo>
                      <a:pt x="0" y="29"/>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Rectangle 103"/>
              <p:cNvSpPr>
                <a:spLocks noChangeArrowheads="1"/>
              </p:cNvSpPr>
              <p:nvPr/>
            </p:nvSpPr>
            <p:spPr bwMode="auto">
              <a:xfrm>
                <a:off x="7239001" y="1665288"/>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 name="Rectangle 104"/>
              <p:cNvSpPr>
                <a:spLocks noChangeArrowheads="1"/>
              </p:cNvSpPr>
              <p:nvPr/>
            </p:nvSpPr>
            <p:spPr bwMode="auto">
              <a:xfrm>
                <a:off x="7239001" y="1752601"/>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Freeform 105"/>
              <p:cNvSpPr>
                <a:spLocks/>
              </p:cNvSpPr>
              <p:nvPr/>
            </p:nvSpPr>
            <p:spPr bwMode="auto">
              <a:xfrm>
                <a:off x="7239001" y="1841501"/>
                <a:ext cx="52388" cy="31750"/>
              </a:xfrm>
              <a:custGeom>
                <a:avLst/>
                <a:gdLst>
                  <a:gd name="T0" fmla="*/ 2 w 33"/>
                  <a:gd name="T1" fmla="*/ 9 h 20"/>
                  <a:gd name="T2" fmla="*/ 3 w 33"/>
                  <a:gd name="T3" fmla="*/ 10 h 20"/>
                  <a:gd name="T4" fmla="*/ 4 w 33"/>
                  <a:gd name="T5" fmla="*/ 10 h 20"/>
                  <a:gd name="T6" fmla="*/ 6 w 33"/>
                  <a:gd name="T7" fmla="*/ 11 h 20"/>
                  <a:gd name="T8" fmla="*/ 6 w 33"/>
                  <a:gd name="T9" fmla="*/ 11 h 20"/>
                  <a:gd name="T10" fmla="*/ 6 w 33"/>
                  <a:gd name="T11" fmla="*/ 11 h 20"/>
                  <a:gd name="T12" fmla="*/ 8 w 33"/>
                  <a:gd name="T13" fmla="*/ 12 h 20"/>
                  <a:gd name="T14" fmla="*/ 9 w 33"/>
                  <a:gd name="T15" fmla="*/ 12 h 20"/>
                  <a:gd name="T16" fmla="*/ 10 w 33"/>
                  <a:gd name="T17" fmla="*/ 13 h 20"/>
                  <a:gd name="T18" fmla="*/ 12 w 33"/>
                  <a:gd name="T19" fmla="*/ 13 h 20"/>
                  <a:gd name="T20" fmla="*/ 12 w 33"/>
                  <a:gd name="T21" fmla="*/ 14 h 20"/>
                  <a:gd name="T22" fmla="*/ 14 w 33"/>
                  <a:gd name="T23" fmla="*/ 14 h 20"/>
                  <a:gd name="T24" fmla="*/ 15 w 33"/>
                  <a:gd name="T25" fmla="*/ 14 h 20"/>
                  <a:gd name="T26" fmla="*/ 15 w 33"/>
                  <a:gd name="T27" fmla="*/ 14 h 20"/>
                  <a:gd name="T28" fmla="*/ 17 w 33"/>
                  <a:gd name="T29" fmla="*/ 14 h 20"/>
                  <a:gd name="T30" fmla="*/ 18 w 33"/>
                  <a:gd name="T31" fmla="*/ 15 h 20"/>
                  <a:gd name="T32" fmla="*/ 18 w 33"/>
                  <a:gd name="T33" fmla="*/ 15 h 20"/>
                  <a:gd name="T34" fmla="*/ 18 w 33"/>
                  <a:gd name="T35" fmla="*/ 15 h 20"/>
                  <a:gd name="T36" fmla="*/ 20 w 33"/>
                  <a:gd name="T37" fmla="*/ 16 h 20"/>
                  <a:gd name="T38" fmla="*/ 21 w 33"/>
                  <a:gd name="T39" fmla="*/ 16 h 20"/>
                  <a:gd name="T40" fmla="*/ 22 w 33"/>
                  <a:gd name="T41" fmla="*/ 16 h 20"/>
                  <a:gd name="T42" fmla="*/ 23 w 33"/>
                  <a:gd name="T43" fmla="*/ 17 h 20"/>
                  <a:gd name="T44" fmla="*/ 24 w 33"/>
                  <a:gd name="T45" fmla="*/ 17 h 20"/>
                  <a:gd name="T46" fmla="*/ 25 w 33"/>
                  <a:gd name="T47" fmla="*/ 18 h 20"/>
                  <a:gd name="T48" fmla="*/ 26 w 33"/>
                  <a:gd name="T49" fmla="*/ 18 h 20"/>
                  <a:gd name="T50" fmla="*/ 28 w 33"/>
                  <a:gd name="T51" fmla="*/ 19 h 20"/>
                  <a:gd name="T52" fmla="*/ 30 w 33"/>
                  <a:gd name="T53" fmla="*/ 19 h 20"/>
                  <a:gd name="T54" fmla="*/ 30 w 33"/>
                  <a:gd name="T55" fmla="*/ 19 h 20"/>
                  <a:gd name="T56" fmla="*/ 30 w 33"/>
                  <a:gd name="T57" fmla="*/ 19 h 20"/>
                  <a:gd name="T58" fmla="*/ 32 w 33"/>
                  <a:gd name="T59" fmla="*/ 20 h 20"/>
                  <a:gd name="T60" fmla="*/ 32 w 33"/>
                  <a:gd name="T61" fmla="*/ 20 h 20"/>
                  <a:gd name="T62" fmla="*/ 33 w 33"/>
                  <a:gd name="T63" fmla="*/ 0 h 20"/>
                  <a:gd name="T64" fmla="*/ 0 w 33"/>
                  <a:gd name="T65" fmla="*/ 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 h="20">
                    <a:moveTo>
                      <a:pt x="1" y="9"/>
                    </a:moveTo>
                    <a:lnTo>
                      <a:pt x="2" y="9"/>
                    </a:lnTo>
                    <a:lnTo>
                      <a:pt x="2" y="9"/>
                    </a:lnTo>
                    <a:lnTo>
                      <a:pt x="3" y="10"/>
                    </a:lnTo>
                    <a:lnTo>
                      <a:pt x="4" y="10"/>
                    </a:lnTo>
                    <a:lnTo>
                      <a:pt x="4" y="10"/>
                    </a:lnTo>
                    <a:lnTo>
                      <a:pt x="5" y="10"/>
                    </a:lnTo>
                    <a:lnTo>
                      <a:pt x="6" y="11"/>
                    </a:lnTo>
                    <a:lnTo>
                      <a:pt x="6" y="11"/>
                    </a:lnTo>
                    <a:lnTo>
                      <a:pt x="6" y="11"/>
                    </a:lnTo>
                    <a:lnTo>
                      <a:pt x="6" y="11"/>
                    </a:lnTo>
                    <a:lnTo>
                      <a:pt x="6" y="11"/>
                    </a:lnTo>
                    <a:lnTo>
                      <a:pt x="7" y="12"/>
                    </a:lnTo>
                    <a:lnTo>
                      <a:pt x="8" y="12"/>
                    </a:lnTo>
                    <a:lnTo>
                      <a:pt x="9" y="12"/>
                    </a:lnTo>
                    <a:lnTo>
                      <a:pt x="9" y="12"/>
                    </a:lnTo>
                    <a:lnTo>
                      <a:pt x="9" y="12"/>
                    </a:lnTo>
                    <a:lnTo>
                      <a:pt x="10" y="13"/>
                    </a:lnTo>
                    <a:lnTo>
                      <a:pt x="12" y="13"/>
                    </a:lnTo>
                    <a:lnTo>
                      <a:pt x="12" y="13"/>
                    </a:lnTo>
                    <a:lnTo>
                      <a:pt x="12" y="14"/>
                    </a:lnTo>
                    <a:lnTo>
                      <a:pt x="12" y="14"/>
                    </a:lnTo>
                    <a:lnTo>
                      <a:pt x="12" y="14"/>
                    </a:lnTo>
                    <a:lnTo>
                      <a:pt x="14" y="14"/>
                    </a:lnTo>
                    <a:lnTo>
                      <a:pt x="14" y="14"/>
                    </a:lnTo>
                    <a:lnTo>
                      <a:pt x="15" y="14"/>
                    </a:lnTo>
                    <a:lnTo>
                      <a:pt x="15" y="14"/>
                    </a:lnTo>
                    <a:lnTo>
                      <a:pt x="15" y="14"/>
                    </a:lnTo>
                    <a:lnTo>
                      <a:pt x="16" y="14"/>
                    </a:lnTo>
                    <a:lnTo>
                      <a:pt x="17" y="14"/>
                    </a:lnTo>
                    <a:lnTo>
                      <a:pt x="17" y="14"/>
                    </a:lnTo>
                    <a:lnTo>
                      <a:pt x="18" y="15"/>
                    </a:lnTo>
                    <a:lnTo>
                      <a:pt x="18" y="15"/>
                    </a:lnTo>
                    <a:lnTo>
                      <a:pt x="18" y="15"/>
                    </a:lnTo>
                    <a:lnTo>
                      <a:pt x="18" y="15"/>
                    </a:lnTo>
                    <a:lnTo>
                      <a:pt x="18" y="15"/>
                    </a:lnTo>
                    <a:lnTo>
                      <a:pt x="19" y="15"/>
                    </a:lnTo>
                    <a:lnTo>
                      <a:pt x="20" y="16"/>
                    </a:lnTo>
                    <a:lnTo>
                      <a:pt x="21" y="16"/>
                    </a:lnTo>
                    <a:lnTo>
                      <a:pt x="21" y="16"/>
                    </a:lnTo>
                    <a:lnTo>
                      <a:pt x="22" y="16"/>
                    </a:lnTo>
                    <a:lnTo>
                      <a:pt x="22" y="16"/>
                    </a:lnTo>
                    <a:lnTo>
                      <a:pt x="22" y="16"/>
                    </a:lnTo>
                    <a:lnTo>
                      <a:pt x="23" y="17"/>
                    </a:lnTo>
                    <a:lnTo>
                      <a:pt x="24" y="17"/>
                    </a:lnTo>
                    <a:lnTo>
                      <a:pt x="24" y="17"/>
                    </a:lnTo>
                    <a:lnTo>
                      <a:pt x="24" y="17"/>
                    </a:lnTo>
                    <a:lnTo>
                      <a:pt x="25" y="18"/>
                    </a:lnTo>
                    <a:lnTo>
                      <a:pt x="26" y="18"/>
                    </a:lnTo>
                    <a:lnTo>
                      <a:pt x="26" y="18"/>
                    </a:lnTo>
                    <a:lnTo>
                      <a:pt x="28" y="18"/>
                    </a:lnTo>
                    <a:lnTo>
                      <a:pt x="28" y="19"/>
                    </a:lnTo>
                    <a:lnTo>
                      <a:pt x="29" y="19"/>
                    </a:lnTo>
                    <a:lnTo>
                      <a:pt x="30" y="19"/>
                    </a:lnTo>
                    <a:lnTo>
                      <a:pt x="30" y="19"/>
                    </a:lnTo>
                    <a:lnTo>
                      <a:pt x="30" y="19"/>
                    </a:lnTo>
                    <a:lnTo>
                      <a:pt x="30" y="19"/>
                    </a:lnTo>
                    <a:lnTo>
                      <a:pt x="30" y="19"/>
                    </a:lnTo>
                    <a:lnTo>
                      <a:pt x="31" y="20"/>
                    </a:lnTo>
                    <a:lnTo>
                      <a:pt x="32" y="20"/>
                    </a:lnTo>
                    <a:lnTo>
                      <a:pt x="32" y="20"/>
                    </a:lnTo>
                    <a:lnTo>
                      <a:pt x="32" y="20"/>
                    </a:lnTo>
                    <a:lnTo>
                      <a:pt x="33" y="20"/>
                    </a:lnTo>
                    <a:lnTo>
                      <a:pt x="33" y="0"/>
                    </a:lnTo>
                    <a:lnTo>
                      <a:pt x="0" y="0"/>
                    </a:lnTo>
                    <a:lnTo>
                      <a:pt x="0" y="9"/>
                    </a:lnTo>
                    <a:lnTo>
                      <a:pt x="1" y="9"/>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Freeform 106"/>
              <p:cNvSpPr>
                <a:spLocks/>
              </p:cNvSpPr>
              <p:nvPr/>
            </p:nvSpPr>
            <p:spPr bwMode="auto">
              <a:xfrm>
                <a:off x="7191376" y="1695451"/>
                <a:ext cx="12700" cy="22225"/>
              </a:xfrm>
              <a:custGeom>
                <a:avLst/>
                <a:gdLst>
                  <a:gd name="T0" fmla="*/ 8 w 8"/>
                  <a:gd name="T1" fmla="*/ 0 h 14"/>
                  <a:gd name="T2" fmla="*/ 8 w 8"/>
                  <a:gd name="T3" fmla="*/ 0 h 14"/>
                  <a:gd name="T4" fmla="*/ 8 w 8"/>
                  <a:gd name="T5" fmla="*/ 0 h 14"/>
                  <a:gd name="T6" fmla="*/ 7 w 8"/>
                  <a:gd name="T7" fmla="*/ 1 h 14"/>
                  <a:gd name="T8" fmla="*/ 7 w 8"/>
                  <a:gd name="T9" fmla="*/ 1 h 14"/>
                  <a:gd name="T10" fmla="*/ 7 w 8"/>
                  <a:gd name="T11" fmla="*/ 1 h 14"/>
                  <a:gd name="T12" fmla="*/ 7 w 8"/>
                  <a:gd name="T13" fmla="*/ 2 h 14"/>
                  <a:gd name="T14" fmla="*/ 7 w 8"/>
                  <a:gd name="T15" fmla="*/ 2 h 14"/>
                  <a:gd name="T16" fmla="*/ 6 w 8"/>
                  <a:gd name="T17" fmla="*/ 3 h 14"/>
                  <a:gd name="T18" fmla="*/ 6 w 8"/>
                  <a:gd name="T19" fmla="*/ 3 h 14"/>
                  <a:gd name="T20" fmla="*/ 6 w 8"/>
                  <a:gd name="T21" fmla="*/ 3 h 14"/>
                  <a:gd name="T22" fmla="*/ 6 w 8"/>
                  <a:gd name="T23" fmla="*/ 4 h 14"/>
                  <a:gd name="T24" fmla="*/ 6 w 8"/>
                  <a:gd name="T25" fmla="*/ 4 h 14"/>
                  <a:gd name="T26" fmla="*/ 6 w 8"/>
                  <a:gd name="T27" fmla="*/ 4 h 14"/>
                  <a:gd name="T28" fmla="*/ 6 w 8"/>
                  <a:gd name="T29" fmla="*/ 4 h 14"/>
                  <a:gd name="T30" fmla="*/ 5 w 8"/>
                  <a:gd name="T31" fmla="*/ 5 h 14"/>
                  <a:gd name="T32" fmla="*/ 5 w 8"/>
                  <a:gd name="T33" fmla="*/ 5 h 14"/>
                  <a:gd name="T34" fmla="*/ 5 w 8"/>
                  <a:gd name="T35" fmla="*/ 6 h 14"/>
                  <a:gd name="T36" fmla="*/ 5 w 8"/>
                  <a:gd name="T37" fmla="*/ 6 h 14"/>
                  <a:gd name="T38" fmla="*/ 5 w 8"/>
                  <a:gd name="T39" fmla="*/ 6 h 14"/>
                  <a:gd name="T40" fmla="*/ 5 w 8"/>
                  <a:gd name="T41" fmla="*/ 6 h 14"/>
                  <a:gd name="T42" fmla="*/ 4 w 8"/>
                  <a:gd name="T43" fmla="*/ 7 h 14"/>
                  <a:gd name="T44" fmla="*/ 4 w 8"/>
                  <a:gd name="T45" fmla="*/ 8 h 14"/>
                  <a:gd name="T46" fmla="*/ 4 w 8"/>
                  <a:gd name="T47" fmla="*/ 8 h 14"/>
                  <a:gd name="T48" fmla="*/ 4 w 8"/>
                  <a:gd name="T49" fmla="*/ 8 h 14"/>
                  <a:gd name="T50" fmla="*/ 3 w 8"/>
                  <a:gd name="T51" fmla="*/ 9 h 14"/>
                  <a:gd name="T52" fmla="*/ 3 w 8"/>
                  <a:gd name="T53" fmla="*/ 9 h 14"/>
                  <a:gd name="T54" fmla="*/ 3 w 8"/>
                  <a:gd name="T55" fmla="*/ 10 h 14"/>
                  <a:gd name="T56" fmla="*/ 2 w 8"/>
                  <a:gd name="T57" fmla="*/ 10 h 14"/>
                  <a:gd name="T58" fmla="*/ 2 w 8"/>
                  <a:gd name="T59" fmla="*/ 10 h 14"/>
                  <a:gd name="T60" fmla="*/ 2 w 8"/>
                  <a:gd name="T61" fmla="*/ 11 h 14"/>
                  <a:gd name="T62" fmla="*/ 1 w 8"/>
                  <a:gd name="T63" fmla="*/ 12 h 14"/>
                  <a:gd name="T64" fmla="*/ 1 w 8"/>
                  <a:gd name="T65" fmla="*/ 13 h 14"/>
                  <a:gd name="T66" fmla="*/ 1 w 8"/>
                  <a:gd name="T67" fmla="*/ 13 h 14"/>
                  <a:gd name="T68" fmla="*/ 0 w 8"/>
                  <a:gd name="T69" fmla="*/ 14 h 14"/>
                  <a:gd name="T70" fmla="*/ 8 w 8"/>
                  <a:gd name="T71" fmla="*/ 14 h 14"/>
                  <a:gd name="T72" fmla="*/ 8 w 8"/>
                  <a:gd name="T7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 h="14">
                    <a:moveTo>
                      <a:pt x="8" y="0"/>
                    </a:moveTo>
                    <a:lnTo>
                      <a:pt x="8" y="0"/>
                    </a:lnTo>
                    <a:lnTo>
                      <a:pt x="8" y="0"/>
                    </a:lnTo>
                    <a:lnTo>
                      <a:pt x="7" y="1"/>
                    </a:lnTo>
                    <a:lnTo>
                      <a:pt x="7" y="1"/>
                    </a:lnTo>
                    <a:lnTo>
                      <a:pt x="7" y="1"/>
                    </a:lnTo>
                    <a:lnTo>
                      <a:pt x="7" y="2"/>
                    </a:lnTo>
                    <a:lnTo>
                      <a:pt x="7" y="2"/>
                    </a:lnTo>
                    <a:lnTo>
                      <a:pt x="6" y="3"/>
                    </a:lnTo>
                    <a:lnTo>
                      <a:pt x="6" y="3"/>
                    </a:lnTo>
                    <a:lnTo>
                      <a:pt x="6" y="3"/>
                    </a:lnTo>
                    <a:lnTo>
                      <a:pt x="6" y="4"/>
                    </a:lnTo>
                    <a:lnTo>
                      <a:pt x="6" y="4"/>
                    </a:lnTo>
                    <a:lnTo>
                      <a:pt x="6" y="4"/>
                    </a:lnTo>
                    <a:lnTo>
                      <a:pt x="6" y="4"/>
                    </a:lnTo>
                    <a:lnTo>
                      <a:pt x="5" y="5"/>
                    </a:lnTo>
                    <a:lnTo>
                      <a:pt x="5" y="5"/>
                    </a:lnTo>
                    <a:lnTo>
                      <a:pt x="5" y="6"/>
                    </a:lnTo>
                    <a:lnTo>
                      <a:pt x="5" y="6"/>
                    </a:lnTo>
                    <a:lnTo>
                      <a:pt x="5" y="6"/>
                    </a:lnTo>
                    <a:lnTo>
                      <a:pt x="5" y="6"/>
                    </a:lnTo>
                    <a:lnTo>
                      <a:pt x="4" y="7"/>
                    </a:lnTo>
                    <a:lnTo>
                      <a:pt x="4" y="8"/>
                    </a:lnTo>
                    <a:lnTo>
                      <a:pt x="4" y="8"/>
                    </a:lnTo>
                    <a:lnTo>
                      <a:pt x="4" y="8"/>
                    </a:lnTo>
                    <a:lnTo>
                      <a:pt x="3" y="9"/>
                    </a:lnTo>
                    <a:lnTo>
                      <a:pt x="3" y="9"/>
                    </a:lnTo>
                    <a:lnTo>
                      <a:pt x="3" y="10"/>
                    </a:lnTo>
                    <a:lnTo>
                      <a:pt x="2" y="10"/>
                    </a:lnTo>
                    <a:lnTo>
                      <a:pt x="2" y="10"/>
                    </a:lnTo>
                    <a:lnTo>
                      <a:pt x="2" y="11"/>
                    </a:lnTo>
                    <a:lnTo>
                      <a:pt x="1" y="12"/>
                    </a:lnTo>
                    <a:lnTo>
                      <a:pt x="1" y="13"/>
                    </a:lnTo>
                    <a:lnTo>
                      <a:pt x="1" y="13"/>
                    </a:lnTo>
                    <a:lnTo>
                      <a:pt x="0" y="14"/>
                    </a:lnTo>
                    <a:lnTo>
                      <a:pt x="8" y="14"/>
                    </a:lnTo>
                    <a:lnTo>
                      <a:pt x="8" y="0"/>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107"/>
              <p:cNvSpPr>
                <a:spLocks/>
              </p:cNvSpPr>
              <p:nvPr/>
            </p:nvSpPr>
            <p:spPr bwMode="auto">
              <a:xfrm>
                <a:off x="7159626" y="1752601"/>
                <a:ext cx="44450" cy="52388"/>
              </a:xfrm>
              <a:custGeom>
                <a:avLst/>
                <a:gdLst>
                  <a:gd name="T0" fmla="*/ 11 w 28"/>
                  <a:gd name="T1" fmla="*/ 1 h 33"/>
                  <a:gd name="T2" fmla="*/ 11 w 28"/>
                  <a:gd name="T3" fmla="*/ 1 h 33"/>
                  <a:gd name="T4" fmla="*/ 10 w 28"/>
                  <a:gd name="T5" fmla="*/ 2 h 33"/>
                  <a:gd name="T6" fmla="*/ 10 w 28"/>
                  <a:gd name="T7" fmla="*/ 3 h 33"/>
                  <a:gd name="T8" fmla="*/ 10 w 28"/>
                  <a:gd name="T9" fmla="*/ 4 h 33"/>
                  <a:gd name="T10" fmla="*/ 10 w 28"/>
                  <a:gd name="T11" fmla="*/ 4 h 33"/>
                  <a:gd name="T12" fmla="*/ 9 w 28"/>
                  <a:gd name="T13" fmla="*/ 5 h 33"/>
                  <a:gd name="T14" fmla="*/ 9 w 28"/>
                  <a:gd name="T15" fmla="*/ 5 h 33"/>
                  <a:gd name="T16" fmla="*/ 9 w 28"/>
                  <a:gd name="T17" fmla="*/ 6 h 33"/>
                  <a:gd name="T18" fmla="*/ 8 w 28"/>
                  <a:gd name="T19" fmla="*/ 7 h 33"/>
                  <a:gd name="T20" fmla="*/ 8 w 28"/>
                  <a:gd name="T21" fmla="*/ 8 h 33"/>
                  <a:gd name="T22" fmla="*/ 8 w 28"/>
                  <a:gd name="T23" fmla="*/ 9 h 33"/>
                  <a:gd name="T24" fmla="*/ 8 w 28"/>
                  <a:gd name="T25" fmla="*/ 10 h 33"/>
                  <a:gd name="T26" fmla="*/ 8 w 28"/>
                  <a:gd name="T27" fmla="*/ 10 h 33"/>
                  <a:gd name="T28" fmla="*/ 8 w 28"/>
                  <a:gd name="T29" fmla="*/ 11 h 33"/>
                  <a:gd name="T30" fmla="*/ 7 w 28"/>
                  <a:gd name="T31" fmla="*/ 11 h 33"/>
                  <a:gd name="T32" fmla="*/ 7 w 28"/>
                  <a:gd name="T33" fmla="*/ 12 h 33"/>
                  <a:gd name="T34" fmla="*/ 7 w 28"/>
                  <a:gd name="T35" fmla="*/ 13 h 33"/>
                  <a:gd name="T36" fmla="*/ 7 w 28"/>
                  <a:gd name="T37" fmla="*/ 14 h 33"/>
                  <a:gd name="T38" fmla="*/ 6 w 28"/>
                  <a:gd name="T39" fmla="*/ 15 h 33"/>
                  <a:gd name="T40" fmla="*/ 6 w 28"/>
                  <a:gd name="T41" fmla="*/ 15 h 33"/>
                  <a:gd name="T42" fmla="*/ 6 w 28"/>
                  <a:gd name="T43" fmla="*/ 16 h 33"/>
                  <a:gd name="T44" fmla="*/ 5 w 28"/>
                  <a:gd name="T45" fmla="*/ 16 h 33"/>
                  <a:gd name="T46" fmla="*/ 5 w 28"/>
                  <a:gd name="T47" fmla="*/ 17 h 33"/>
                  <a:gd name="T48" fmla="*/ 5 w 28"/>
                  <a:gd name="T49" fmla="*/ 18 h 33"/>
                  <a:gd name="T50" fmla="*/ 4 w 28"/>
                  <a:gd name="T51" fmla="*/ 19 h 33"/>
                  <a:gd name="T52" fmla="*/ 4 w 28"/>
                  <a:gd name="T53" fmla="*/ 20 h 33"/>
                  <a:gd name="T54" fmla="*/ 4 w 28"/>
                  <a:gd name="T55" fmla="*/ 20 h 33"/>
                  <a:gd name="T56" fmla="*/ 4 w 28"/>
                  <a:gd name="T57" fmla="*/ 21 h 33"/>
                  <a:gd name="T58" fmla="*/ 3 w 28"/>
                  <a:gd name="T59" fmla="*/ 22 h 33"/>
                  <a:gd name="T60" fmla="*/ 3 w 28"/>
                  <a:gd name="T61" fmla="*/ 22 h 33"/>
                  <a:gd name="T62" fmla="*/ 2 w 28"/>
                  <a:gd name="T63" fmla="*/ 25 h 33"/>
                  <a:gd name="T64" fmla="*/ 2 w 28"/>
                  <a:gd name="T65" fmla="*/ 26 h 33"/>
                  <a:gd name="T66" fmla="*/ 2 w 28"/>
                  <a:gd name="T67" fmla="*/ 26 h 33"/>
                  <a:gd name="T68" fmla="*/ 2 w 28"/>
                  <a:gd name="T69" fmla="*/ 27 h 33"/>
                  <a:gd name="T70" fmla="*/ 2 w 28"/>
                  <a:gd name="T71" fmla="*/ 28 h 33"/>
                  <a:gd name="T72" fmla="*/ 1 w 28"/>
                  <a:gd name="T73" fmla="*/ 28 h 33"/>
                  <a:gd name="T74" fmla="*/ 1 w 28"/>
                  <a:gd name="T75" fmla="*/ 29 h 33"/>
                  <a:gd name="T76" fmla="*/ 1 w 28"/>
                  <a:gd name="T77" fmla="*/ 30 h 33"/>
                  <a:gd name="T78" fmla="*/ 1 w 28"/>
                  <a:gd name="T79" fmla="*/ 31 h 33"/>
                  <a:gd name="T80" fmla="*/ 0 w 28"/>
                  <a:gd name="T81" fmla="*/ 31 h 33"/>
                  <a:gd name="T82" fmla="*/ 0 w 28"/>
                  <a:gd name="T83" fmla="*/ 33 h 33"/>
                  <a:gd name="T84" fmla="*/ 0 w 28"/>
                  <a:gd name="T85" fmla="*/ 33 h 33"/>
                  <a:gd name="T86" fmla="*/ 28 w 28"/>
                  <a:gd name="T8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 h="33">
                    <a:moveTo>
                      <a:pt x="11" y="0"/>
                    </a:moveTo>
                    <a:lnTo>
                      <a:pt x="11" y="1"/>
                    </a:lnTo>
                    <a:lnTo>
                      <a:pt x="11" y="1"/>
                    </a:lnTo>
                    <a:lnTo>
                      <a:pt x="11" y="1"/>
                    </a:lnTo>
                    <a:lnTo>
                      <a:pt x="11" y="2"/>
                    </a:lnTo>
                    <a:lnTo>
                      <a:pt x="10" y="2"/>
                    </a:lnTo>
                    <a:lnTo>
                      <a:pt x="10" y="3"/>
                    </a:lnTo>
                    <a:lnTo>
                      <a:pt x="10" y="3"/>
                    </a:lnTo>
                    <a:lnTo>
                      <a:pt x="10" y="4"/>
                    </a:lnTo>
                    <a:lnTo>
                      <a:pt x="10" y="4"/>
                    </a:lnTo>
                    <a:lnTo>
                      <a:pt x="10" y="4"/>
                    </a:lnTo>
                    <a:lnTo>
                      <a:pt x="10" y="4"/>
                    </a:lnTo>
                    <a:lnTo>
                      <a:pt x="9" y="4"/>
                    </a:lnTo>
                    <a:lnTo>
                      <a:pt x="9" y="5"/>
                    </a:lnTo>
                    <a:lnTo>
                      <a:pt x="9" y="5"/>
                    </a:lnTo>
                    <a:lnTo>
                      <a:pt x="9" y="5"/>
                    </a:lnTo>
                    <a:lnTo>
                      <a:pt x="9" y="6"/>
                    </a:lnTo>
                    <a:lnTo>
                      <a:pt x="9" y="6"/>
                    </a:lnTo>
                    <a:lnTo>
                      <a:pt x="9" y="7"/>
                    </a:lnTo>
                    <a:lnTo>
                      <a:pt x="8" y="7"/>
                    </a:lnTo>
                    <a:lnTo>
                      <a:pt x="8" y="7"/>
                    </a:lnTo>
                    <a:lnTo>
                      <a:pt x="8" y="8"/>
                    </a:lnTo>
                    <a:lnTo>
                      <a:pt x="8" y="8"/>
                    </a:lnTo>
                    <a:lnTo>
                      <a:pt x="8" y="9"/>
                    </a:lnTo>
                    <a:lnTo>
                      <a:pt x="8" y="9"/>
                    </a:lnTo>
                    <a:lnTo>
                      <a:pt x="8" y="10"/>
                    </a:lnTo>
                    <a:lnTo>
                      <a:pt x="8" y="10"/>
                    </a:lnTo>
                    <a:lnTo>
                      <a:pt x="8" y="10"/>
                    </a:lnTo>
                    <a:lnTo>
                      <a:pt x="8" y="10"/>
                    </a:lnTo>
                    <a:lnTo>
                      <a:pt x="8" y="11"/>
                    </a:lnTo>
                    <a:lnTo>
                      <a:pt x="8" y="11"/>
                    </a:lnTo>
                    <a:lnTo>
                      <a:pt x="7" y="11"/>
                    </a:lnTo>
                    <a:lnTo>
                      <a:pt x="7" y="12"/>
                    </a:lnTo>
                    <a:lnTo>
                      <a:pt x="7" y="12"/>
                    </a:lnTo>
                    <a:lnTo>
                      <a:pt x="7" y="13"/>
                    </a:lnTo>
                    <a:lnTo>
                      <a:pt x="7" y="13"/>
                    </a:lnTo>
                    <a:lnTo>
                      <a:pt x="7" y="14"/>
                    </a:lnTo>
                    <a:lnTo>
                      <a:pt x="7" y="14"/>
                    </a:lnTo>
                    <a:lnTo>
                      <a:pt x="6" y="14"/>
                    </a:lnTo>
                    <a:lnTo>
                      <a:pt x="6" y="15"/>
                    </a:lnTo>
                    <a:lnTo>
                      <a:pt x="6" y="15"/>
                    </a:lnTo>
                    <a:lnTo>
                      <a:pt x="6" y="15"/>
                    </a:lnTo>
                    <a:lnTo>
                      <a:pt x="6" y="16"/>
                    </a:lnTo>
                    <a:lnTo>
                      <a:pt x="6" y="16"/>
                    </a:lnTo>
                    <a:lnTo>
                      <a:pt x="6" y="16"/>
                    </a:lnTo>
                    <a:lnTo>
                      <a:pt x="5" y="16"/>
                    </a:lnTo>
                    <a:lnTo>
                      <a:pt x="5" y="17"/>
                    </a:lnTo>
                    <a:lnTo>
                      <a:pt x="5" y="17"/>
                    </a:lnTo>
                    <a:lnTo>
                      <a:pt x="5" y="17"/>
                    </a:lnTo>
                    <a:lnTo>
                      <a:pt x="5" y="18"/>
                    </a:lnTo>
                    <a:lnTo>
                      <a:pt x="5" y="18"/>
                    </a:lnTo>
                    <a:lnTo>
                      <a:pt x="4" y="19"/>
                    </a:lnTo>
                    <a:lnTo>
                      <a:pt x="4" y="19"/>
                    </a:lnTo>
                    <a:lnTo>
                      <a:pt x="4" y="20"/>
                    </a:lnTo>
                    <a:lnTo>
                      <a:pt x="4" y="20"/>
                    </a:lnTo>
                    <a:lnTo>
                      <a:pt x="4" y="20"/>
                    </a:lnTo>
                    <a:lnTo>
                      <a:pt x="4" y="21"/>
                    </a:lnTo>
                    <a:lnTo>
                      <a:pt x="4" y="21"/>
                    </a:lnTo>
                    <a:lnTo>
                      <a:pt x="3" y="22"/>
                    </a:lnTo>
                    <a:lnTo>
                      <a:pt x="3" y="22"/>
                    </a:lnTo>
                    <a:lnTo>
                      <a:pt x="3" y="22"/>
                    </a:lnTo>
                    <a:lnTo>
                      <a:pt x="3" y="22"/>
                    </a:lnTo>
                    <a:lnTo>
                      <a:pt x="2" y="24"/>
                    </a:lnTo>
                    <a:lnTo>
                      <a:pt x="2" y="25"/>
                    </a:lnTo>
                    <a:lnTo>
                      <a:pt x="2" y="25"/>
                    </a:lnTo>
                    <a:lnTo>
                      <a:pt x="2" y="26"/>
                    </a:lnTo>
                    <a:lnTo>
                      <a:pt x="2" y="26"/>
                    </a:lnTo>
                    <a:lnTo>
                      <a:pt x="2" y="26"/>
                    </a:lnTo>
                    <a:lnTo>
                      <a:pt x="2" y="27"/>
                    </a:lnTo>
                    <a:lnTo>
                      <a:pt x="2" y="27"/>
                    </a:lnTo>
                    <a:lnTo>
                      <a:pt x="2" y="28"/>
                    </a:lnTo>
                    <a:lnTo>
                      <a:pt x="2" y="28"/>
                    </a:lnTo>
                    <a:lnTo>
                      <a:pt x="2" y="28"/>
                    </a:lnTo>
                    <a:lnTo>
                      <a:pt x="1" y="28"/>
                    </a:lnTo>
                    <a:lnTo>
                      <a:pt x="1" y="28"/>
                    </a:lnTo>
                    <a:lnTo>
                      <a:pt x="1" y="29"/>
                    </a:lnTo>
                    <a:lnTo>
                      <a:pt x="1" y="30"/>
                    </a:lnTo>
                    <a:lnTo>
                      <a:pt x="1" y="30"/>
                    </a:lnTo>
                    <a:lnTo>
                      <a:pt x="1" y="30"/>
                    </a:lnTo>
                    <a:lnTo>
                      <a:pt x="1" y="31"/>
                    </a:lnTo>
                    <a:lnTo>
                      <a:pt x="0" y="31"/>
                    </a:lnTo>
                    <a:lnTo>
                      <a:pt x="0" y="31"/>
                    </a:lnTo>
                    <a:lnTo>
                      <a:pt x="0" y="32"/>
                    </a:lnTo>
                    <a:lnTo>
                      <a:pt x="0" y="33"/>
                    </a:lnTo>
                    <a:lnTo>
                      <a:pt x="0" y="33"/>
                    </a:lnTo>
                    <a:lnTo>
                      <a:pt x="0" y="33"/>
                    </a:lnTo>
                    <a:lnTo>
                      <a:pt x="28" y="33"/>
                    </a:lnTo>
                    <a:lnTo>
                      <a:pt x="28" y="0"/>
                    </a:lnTo>
                    <a:lnTo>
                      <a:pt x="11" y="0"/>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Freeform 108"/>
              <p:cNvSpPr>
                <a:spLocks/>
              </p:cNvSpPr>
              <p:nvPr/>
            </p:nvSpPr>
            <p:spPr bwMode="auto">
              <a:xfrm>
                <a:off x="7337426" y="1443038"/>
                <a:ext cx="120650" cy="236538"/>
              </a:xfrm>
              <a:custGeom>
                <a:avLst/>
                <a:gdLst>
                  <a:gd name="T0" fmla="*/ 0 w 88"/>
                  <a:gd name="T1" fmla="*/ 0 h 174"/>
                  <a:gd name="T2" fmla="*/ 88 w 88"/>
                  <a:gd name="T3" fmla="*/ 0 h 174"/>
                  <a:gd name="T4" fmla="*/ 88 w 88"/>
                  <a:gd name="T5" fmla="*/ 126 h 174"/>
                  <a:gd name="T6" fmla="*/ 0 w 88"/>
                  <a:gd name="T7" fmla="*/ 126 h 174"/>
                  <a:gd name="T8" fmla="*/ 0 w 88"/>
                  <a:gd name="T9" fmla="*/ 0 h 174"/>
                </a:gdLst>
                <a:ahLst/>
                <a:cxnLst>
                  <a:cxn ang="0">
                    <a:pos x="T0" y="T1"/>
                  </a:cxn>
                  <a:cxn ang="0">
                    <a:pos x="T2" y="T3"/>
                  </a:cxn>
                  <a:cxn ang="0">
                    <a:pos x="T4" y="T5"/>
                  </a:cxn>
                  <a:cxn ang="0">
                    <a:pos x="T6" y="T7"/>
                  </a:cxn>
                  <a:cxn ang="0">
                    <a:pos x="T8" y="T9"/>
                  </a:cxn>
                </a:cxnLst>
                <a:rect l="0" t="0" r="r" b="b"/>
                <a:pathLst>
                  <a:path w="88" h="174">
                    <a:moveTo>
                      <a:pt x="0" y="0"/>
                    </a:moveTo>
                    <a:cubicBezTo>
                      <a:pt x="88" y="0"/>
                      <a:pt x="88" y="0"/>
                      <a:pt x="88" y="0"/>
                    </a:cubicBezTo>
                    <a:cubicBezTo>
                      <a:pt x="88" y="126"/>
                      <a:pt x="88" y="126"/>
                      <a:pt x="88" y="126"/>
                    </a:cubicBezTo>
                    <a:cubicBezTo>
                      <a:pt x="88" y="169"/>
                      <a:pt x="0" y="174"/>
                      <a:pt x="0" y="126"/>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109"/>
              <p:cNvSpPr>
                <a:spLocks/>
              </p:cNvSpPr>
              <p:nvPr/>
            </p:nvSpPr>
            <p:spPr bwMode="auto">
              <a:xfrm>
                <a:off x="7337426" y="1528763"/>
                <a:ext cx="120650" cy="80963"/>
              </a:xfrm>
              <a:custGeom>
                <a:avLst/>
                <a:gdLst>
                  <a:gd name="T0" fmla="*/ 76 w 76"/>
                  <a:gd name="T1" fmla="*/ 13 h 51"/>
                  <a:gd name="T2" fmla="*/ 76 w 76"/>
                  <a:gd name="T3" fmla="*/ 0 h 51"/>
                  <a:gd name="T4" fmla="*/ 0 w 76"/>
                  <a:gd name="T5" fmla="*/ 0 h 51"/>
                  <a:gd name="T6" fmla="*/ 0 w 76"/>
                  <a:gd name="T7" fmla="*/ 51 h 51"/>
                  <a:gd name="T8" fmla="*/ 76 w 76"/>
                  <a:gd name="T9" fmla="*/ 13 h 51"/>
                </a:gdLst>
                <a:ahLst/>
                <a:cxnLst>
                  <a:cxn ang="0">
                    <a:pos x="T0" y="T1"/>
                  </a:cxn>
                  <a:cxn ang="0">
                    <a:pos x="T2" y="T3"/>
                  </a:cxn>
                  <a:cxn ang="0">
                    <a:pos x="T4" y="T5"/>
                  </a:cxn>
                  <a:cxn ang="0">
                    <a:pos x="T6" y="T7"/>
                  </a:cxn>
                  <a:cxn ang="0">
                    <a:pos x="T8" y="T9"/>
                  </a:cxn>
                </a:cxnLst>
                <a:rect l="0" t="0" r="r" b="b"/>
                <a:pathLst>
                  <a:path w="76" h="51">
                    <a:moveTo>
                      <a:pt x="76" y="13"/>
                    </a:moveTo>
                    <a:lnTo>
                      <a:pt x="76" y="0"/>
                    </a:lnTo>
                    <a:lnTo>
                      <a:pt x="0" y="0"/>
                    </a:lnTo>
                    <a:lnTo>
                      <a:pt x="0" y="51"/>
                    </a:lnTo>
                    <a:lnTo>
                      <a:pt x="76" y="13"/>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Freeform 110"/>
              <p:cNvSpPr>
                <a:spLocks/>
              </p:cNvSpPr>
              <p:nvPr/>
            </p:nvSpPr>
            <p:spPr bwMode="auto">
              <a:xfrm>
                <a:off x="7218363" y="1160463"/>
                <a:ext cx="358775" cy="273050"/>
              </a:xfrm>
              <a:custGeom>
                <a:avLst/>
                <a:gdLst>
                  <a:gd name="T0" fmla="*/ 130 w 264"/>
                  <a:gd name="T1" fmla="*/ 75 h 200"/>
                  <a:gd name="T2" fmla="*/ 229 w 264"/>
                  <a:gd name="T3" fmla="*/ 150 h 200"/>
                  <a:gd name="T4" fmla="*/ 251 w 264"/>
                  <a:gd name="T5" fmla="*/ 153 h 200"/>
                  <a:gd name="T6" fmla="*/ 135 w 264"/>
                  <a:gd name="T7" fmla="*/ 0 h 200"/>
                  <a:gd name="T8" fmla="*/ 13 w 264"/>
                  <a:gd name="T9" fmla="*/ 148 h 200"/>
                  <a:gd name="T10" fmla="*/ 35 w 264"/>
                  <a:gd name="T11" fmla="*/ 148 h 200"/>
                  <a:gd name="T12" fmla="*/ 130 w 264"/>
                  <a:gd name="T13" fmla="*/ 75 h 200"/>
                </a:gdLst>
                <a:ahLst/>
                <a:cxnLst>
                  <a:cxn ang="0">
                    <a:pos x="T0" y="T1"/>
                  </a:cxn>
                  <a:cxn ang="0">
                    <a:pos x="T2" y="T3"/>
                  </a:cxn>
                  <a:cxn ang="0">
                    <a:pos x="T4" y="T5"/>
                  </a:cxn>
                  <a:cxn ang="0">
                    <a:pos x="T6" y="T7"/>
                  </a:cxn>
                  <a:cxn ang="0">
                    <a:pos x="T8" y="T9"/>
                  </a:cxn>
                  <a:cxn ang="0">
                    <a:pos x="T10" y="T11"/>
                  </a:cxn>
                  <a:cxn ang="0">
                    <a:pos x="T12" y="T13"/>
                  </a:cxn>
                </a:cxnLst>
                <a:rect l="0" t="0" r="r" b="b"/>
                <a:pathLst>
                  <a:path w="264" h="200">
                    <a:moveTo>
                      <a:pt x="130" y="75"/>
                    </a:moveTo>
                    <a:cubicBezTo>
                      <a:pt x="192" y="75"/>
                      <a:pt x="225" y="111"/>
                      <a:pt x="229" y="150"/>
                    </a:cubicBezTo>
                    <a:cubicBezTo>
                      <a:pt x="232" y="189"/>
                      <a:pt x="238" y="182"/>
                      <a:pt x="251" y="153"/>
                    </a:cubicBezTo>
                    <a:cubicBezTo>
                      <a:pt x="264" y="124"/>
                      <a:pt x="231" y="0"/>
                      <a:pt x="135" y="0"/>
                    </a:cubicBezTo>
                    <a:cubicBezTo>
                      <a:pt x="39" y="0"/>
                      <a:pt x="0" y="96"/>
                      <a:pt x="13" y="148"/>
                    </a:cubicBezTo>
                    <a:cubicBezTo>
                      <a:pt x="27" y="200"/>
                      <a:pt x="27" y="188"/>
                      <a:pt x="35" y="148"/>
                    </a:cubicBezTo>
                    <a:cubicBezTo>
                      <a:pt x="43" y="109"/>
                      <a:pt x="61" y="77"/>
                      <a:pt x="130" y="75"/>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111"/>
              <p:cNvSpPr>
                <a:spLocks/>
              </p:cNvSpPr>
              <p:nvPr/>
            </p:nvSpPr>
            <p:spPr bwMode="auto">
              <a:xfrm>
                <a:off x="7224713" y="1235076"/>
                <a:ext cx="347663" cy="322263"/>
              </a:xfrm>
              <a:custGeom>
                <a:avLst/>
                <a:gdLst>
                  <a:gd name="T0" fmla="*/ 236 w 256"/>
                  <a:gd name="T1" fmla="*/ 59 h 236"/>
                  <a:gd name="T2" fmla="*/ 127 w 256"/>
                  <a:gd name="T3" fmla="*/ 236 h 236"/>
                  <a:gd name="T4" fmla="*/ 18 w 256"/>
                  <a:gd name="T5" fmla="*/ 62 h 236"/>
                  <a:gd name="T6" fmla="*/ 236 w 256"/>
                  <a:gd name="T7" fmla="*/ 59 h 236"/>
                </a:gdLst>
                <a:ahLst/>
                <a:cxnLst>
                  <a:cxn ang="0">
                    <a:pos x="T0" y="T1"/>
                  </a:cxn>
                  <a:cxn ang="0">
                    <a:pos x="T2" y="T3"/>
                  </a:cxn>
                  <a:cxn ang="0">
                    <a:pos x="T4" y="T5"/>
                  </a:cxn>
                  <a:cxn ang="0">
                    <a:pos x="T6" y="T7"/>
                  </a:cxn>
                </a:cxnLst>
                <a:rect l="0" t="0" r="r" b="b"/>
                <a:pathLst>
                  <a:path w="256" h="236">
                    <a:moveTo>
                      <a:pt x="236" y="59"/>
                    </a:moveTo>
                    <a:cubicBezTo>
                      <a:pt x="256" y="131"/>
                      <a:pt x="199" y="236"/>
                      <a:pt x="127" y="236"/>
                    </a:cubicBezTo>
                    <a:cubicBezTo>
                      <a:pt x="56" y="236"/>
                      <a:pt x="0" y="134"/>
                      <a:pt x="18" y="62"/>
                    </a:cubicBezTo>
                    <a:cubicBezTo>
                      <a:pt x="76" y="33"/>
                      <a:pt x="166" y="0"/>
                      <a:pt x="236" y="59"/>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 name="Freeform 112"/>
              <p:cNvSpPr>
                <a:spLocks/>
              </p:cNvSpPr>
              <p:nvPr/>
            </p:nvSpPr>
            <p:spPr bwMode="auto">
              <a:xfrm>
                <a:off x="7219951" y="1257301"/>
                <a:ext cx="339725" cy="158750"/>
              </a:xfrm>
              <a:custGeom>
                <a:avLst/>
                <a:gdLst>
                  <a:gd name="T0" fmla="*/ 222 w 249"/>
                  <a:gd name="T1" fmla="*/ 71 h 116"/>
                  <a:gd name="T2" fmla="*/ 192 w 249"/>
                  <a:gd name="T3" fmla="*/ 22 h 116"/>
                  <a:gd name="T4" fmla="*/ 85 w 249"/>
                  <a:gd name="T5" fmla="*/ 45 h 116"/>
                  <a:gd name="T6" fmla="*/ 41 w 249"/>
                  <a:gd name="T7" fmla="*/ 104 h 116"/>
                  <a:gd name="T8" fmla="*/ 35 w 249"/>
                  <a:gd name="T9" fmla="*/ 115 h 116"/>
                  <a:gd name="T10" fmla="*/ 13 w 249"/>
                  <a:gd name="T11" fmla="*/ 76 h 116"/>
                  <a:gd name="T12" fmla="*/ 11 w 249"/>
                  <a:gd name="T13" fmla="*/ 35 h 116"/>
                  <a:gd name="T14" fmla="*/ 126 w 249"/>
                  <a:gd name="T15" fmla="*/ 1 h 116"/>
                  <a:gd name="T16" fmla="*/ 228 w 249"/>
                  <a:gd name="T17" fmla="*/ 25 h 116"/>
                  <a:gd name="T18" fmla="*/ 242 w 249"/>
                  <a:gd name="T19" fmla="*/ 82 h 116"/>
                  <a:gd name="T20" fmla="*/ 222 w 249"/>
                  <a:gd name="T21" fmla="*/ 109 h 116"/>
                  <a:gd name="T22" fmla="*/ 222 w 249"/>
                  <a:gd name="T23" fmla="*/ 7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9" h="116">
                    <a:moveTo>
                      <a:pt x="222" y="71"/>
                    </a:moveTo>
                    <a:cubicBezTo>
                      <a:pt x="221" y="50"/>
                      <a:pt x="204" y="29"/>
                      <a:pt x="192" y="22"/>
                    </a:cubicBezTo>
                    <a:cubicBezTo>
                      <a:pt x="179" y="16"/>
                      <a:pt x="117" y="24"/>
                      <a:pt x="85" y="45"/>
                    </a:cubicBezTo>
                    <a:cubicBezTo>
                      <a:pt x="50" y="67"/>
                      <a:pt x="43" y="84"/>
                      <a:pt x="41" y="104"/>
                    </a:cubicBezTo>
                    <a:cubicBezTo>
                      <a:pt x="40" y="110"/>
                      <a:pt x="39" y="116"/>
                      <a:pt x="35" y="115"/>
                    </a:cubicBezTo>
                    <a:cubicBezTo>
                      <a:pt x="24" y="111"/>
                      <a:pt x="22" y="81"/>
                      <a:pt x="13" y="76"/>
                    </a:cubicBezTo>
                    <a:cubicBezTo>
                      <a:pt x="0" y="68"/>
                      <a:pt x="6" y="55"/>
                      <a:pt x="11" y="35"/>
                    </a:cubicBezTo>
                    <a:cubicBezTo>
                      <a:pt x="17" y="14"/>
                      <a:pt x="76" y="3"/>
                      <a:pt x="126" y="1"/>
                    </a:cubicBezTo>
                    <a:cubicBezTo>
                      <a:pt x="175" y="0"/>
                      <a:pt x="212" y="11"/>
                      <a:pt x="228" y="25"/>
                    </a:cubicBezTo>
                    <a:cubicBezTo>
                      <a:pt x="243" y="39"/>
                      <a:pt x="249" y="62"/>
                      <a:pt x="242" y="82"/>
                    </a:cubicBezTo>
                    <a:cubicBezTo>
                      <a:pt x="237" y="95"/>
                      <a:pt x="232" y="112"/>
                      <a:pt x="222" y="109"/>
                    </a:cubicBezTo>
                    <a:cubicBezTo>
                      <a:pt x="218" y="108"/>
                      <a:pt x="222" y="82"/>
                      <a:pt x="222" y="71"/>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113"/>
              <p:cNvSpPr>
                <a:spLocks/>
              </p:cNvSpPr>
              <p:nvPr/>
            </p:nvSpPr>
            <p:spPr bwMode="auto">
              <a:xfrm>
                <a:off x="7529513" y="1335088"/>
                <a:ext cx="42863" cy="80963"/>
              </a:xfrm>
              <a:custGeom>
                <a:avLst/>
                <a:gdLst>
                  <a:gd name="T0" fmla="*/ 22 w 32"/>
                  <a:gd name="T1" fmla="*/ 2 h 60"/>
                  <a:gd name="T2" fmla="*/ 28 w 32"/>
                  <a:gd name="T3" fmla="*/ 33 h 60"/>
                  <a:gd name="T4" fmla="*/ 10 w 32"/>
                  <a:gd name="T5" fmla="*/ 58 h 60"/>
                  <a:gd name="T6" fmla="*/ 4 w 32"/>
                  <a:gd name="T7" fmla="*/ 27 h 60"/>
                  <a:gd name="T8" fmla="*/ 22 w 32"/>
                  <a:gd name="T9" fmla="*/ 2 h 60"/>
                </a:gdLst>
                <a:ahLst/>
                <a:cxnLst>
                  <a:cxn ang="0">
                    <a:pos x="T0" y="T1"/>
                  </a:cxn>
                  <a:cxn ang="0">
                    <a:pos x="T2" y="T3"/>
                  </a:cxn>
                  <a:cxn ang="0">
                    <a:pos x="T4" y="T5"/>
                  </a:cxn>
                  <a:cxn ang="0">
                    <a:pos x="T6" y="T7"/>
                  </a:cxn>
                  <a:cxn ang="0">
                    <a:pos x="T8" y="T9"/>
                  </a:cxn>
                </a:cxnLst>
                <a:rect l="0" t="0" r="r" b="b"/>
                <a:pathLst>
                  <a:path w="32" h="60">
                    <a:moveTo>
                      <a:pt x="22" y="2"/>
                    </a:moveTo>
                    <a:cubicBezTo>
                      <a:pt x="29" y="3"/>
                      <a:pt x="32" y="17"/>
                      <a:pt x="28" y="33"/>
                    </a:cubicBezTo>
                    <a:cubicBezTo>
                      <a:pt x="25" y="49"/>
                      <a:pt x="16" y="60"/>
                      <a:pt x="10" y="58"/>
                    </a:cubicBezTo>
                    <a:cubicBezTo>
                      <a:pt x="3" y="57"/>
                      <a:pt x="0" y="43"/>
                      <a:pt x="4" y="27"/>
                    </a:cubicBezTo>
                    <a:cubicBezTo>
                      <a:pt x="7" y="12"/>
                      <a:pt x="16" y="0"/>
                      <a:pt x="22" y="2"/>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114"/>
              <p:cNvSpPr>
                <a:spLocks/>
              </p:cNvSpPr>
              <p:nvPr/>
            </p:nvSpPr>
            <p:spPr bwMode="auto">
              <a:xfrm>
                <a:off x="7223126" y="1335088"/>
                <a:ext cx="42863" cy="80963"/>
              </a:xfrm>
              <a:custGeom>
                <a:avLst/>
                <a:gdLst>
                  <a:gd name="T0" fmla="*/ 9 w 31"/>
                  <a:gd name="T1" fmla="*/ 2 h 60"/>
                  <a:gd name="T2" fmla="*/ 3 w 31"/>
                  <a:gd name="T3" fmla="*/ 33 h 60"/>
                  <a:gd name="T4" fmla="*/ 22 w 31"/>
                  <a:gd name="T5" fmla="*/ 58 h 60"/>
                  <a:gd name="T6" fmla="*/ 28 w 31"/>
                  <a:gd name="T7" fmla="*/ 27 h 60"/>
                  <a:gd name="T8" fmla="*/ 9 w 31"/>
                  <a:gd name="T9" fmla="*/ 2 h 60"/>
                </a:gdLst>
                <a:ahLst/>
                <a:cxnLst>
                  <a:cxn ang="0">
                    <a:pos x="T0" y="T1"/>
                  </a:cxn>
                  <a:cxn ang="0">
                    <a:pos x="T2" y="T3"/>
                  </a:cxn>
                  <a:cxn ang="0">
                    <a:pos x="T4" y="T5"/>
                  </a:cxn>
                  <a:cxn ang="0">
                    <a:pos x="T6" y="T7"/>
                  </a:cxn>
                  <a:cxn ang="0">
                    <a:pos x="T8" y="T9"/>
                  </a:cxn>
                </a:cxnLst>
                <a:rect l="0" t="0" r="r" b="b"/>
                <a:pathLst>
                  <a:path w="31" h="60">
                    <a:moveTo>
                      <a:pt x="9" y="2"/>
                    </a:moveTo>
                    <a:cubicBezTo>
                      <a:pt x="2" y="3"/>
                      <a:pt x="0" y="17"/>
                      <a:pt x="3" y="33"/>
                    </a:cubicBezTo>
                    <a:cubicBezTo>
                      <a:pt x="7" y="49"/>
                      <a:pt x="15" y="60"/>
                      <a:pt x="22" y="58"/>
                    </a:cubicBezTo>
                    <a:cubicBezTo>
                      <a:pt x="28" y="57"/>
                      <a:pt x="31" y="43"/>
                      <a:pt x="28" y="27"/>
                    </a:cubicBezTo>
                    <a:cubicBezTo>
                      <a:pt x="24" y="12"/>
                      <a:pt x="16" y="0"/>
                      <a:pt x="9" y="2"/>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115"/>
              <p:cNvSpPr>
                <a:spLocks/>
              </p:cNvSpPr>
              <p:nvPr/>
            </p:nvSpPr>
            <p:spPr bwMode="auto">
              <a:xfrm>
                <a:off x="7221538" y="1625601"/>
                <a:ext cx="98425" cy="239713"/>
              </a:xfrm>
              <a:custGeom>
                <a:avLst/>
                <a:gdLst>
                  <a:gd name="T0" fmla="*/ 48 w 72"/>
                  <a:gd name="T1" fmla="*/ 0 h 177"/>
                  <a:gd name="T2" fmla="*/ 2 w 72"/>
                  <a:gd name="T3" fmla="*/ 29 h 177"/>
                  <a:gd name="T4" fmla="*/ 29 w 72"/>
                  <a:gd name="T5" fmla="*/ 145 h 177"/>
                  <a:gd name="T6" fmla="*/ 43 w 72"/>
                  <a:gd name="T7" fmla="*/ 114 h 177"/>
                  <a:gd name="T8" fmla="*/ 62 w 72"/>
                  <a:gd name="T9" fmla="*/ 122 h 177"/>
                  <a:gd name="T10" fmla="*/ 48 w 72"/>
                  <a:gd name="T11" fmla="*/ 0 h 177"/>
                </a:gdLst>
                <a:ahLst/>
                <a:cxnLst>
                  <a:cxn ang="0">
                    <a:pos x="T0" y="T1"/>
                  </a:cxn>
                  <a:cxn ang="0">
                    <a:pos x="T2" y="T3"/>
                  </a:cxn>
                  <a:cxn ang="0">
                    <a:pos x="T4" y="T5"/>
                  </a:cxn>
                  <a:cxn ang="0">
                    <a:pos x="T6" y="T7"/>
                  </a:cxn>
                  <a:cxn ang="0">
                    <a:pos x="T8" y="T9"/>
                  </a:cxn>
                  <a:cxn ang="0">
                    <a:pos x="T10" y="T11"/>
                  </a:cxn>
                </a:cxnLst>
                <a:rect l="0" t="0" r="r" b="b"/>
                <a:pathLst>
                  <a:path w="72" h="177">
                    <a:moveTo>
                      <a:pt x="48" y="0"/>
                    </a:moveTo>
                    <a:cubicBezTo>
                      <a:pt x="11" y="0"/>
                      <a:pt x="3" y="5"/>
                      <a:pt x="2" y="29"/>
                    </a:cubicBezTo>
                    <a:cubicBezTo>
                      <a:pt x="0" y="54"/>
                      <a:pt x="6" y="112"/>
                      <a:pt x="29" y="145"/>
                    </a:cubicBezTo>
                    <a:cubicBezTo>
                      <a:pt x="53" y="177"/>
                      <a:pt x="40" y="140"/>
                      <a:pt x="43" y="114"/>
                    </a:cubicBezTo>
                    <a:cubicBezTo>
                      <a:pt x="46" y="88"/>
                      <a:pt x="51" y="151"/>
                      <a:pt x="62" y="122"/>
                    </a:cubicBezTo>
                    <a:cubicBezTo>
                      <a:pt x="72" y="92"/>
                      <a:pt x="59" y="72"/>
                      <a:pt x="48" y="0"/>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 name="Freeform 116"/>
              <p:cNvSpPr>
                <a:spLocks/>
              </p:cNvSpPr>
              <p:nvPr/>
            </p:nvSpPr>
            <p:spPr bwMode="auto">
              <a:xfrm>
                <a:off x="7469188" y="1614488"/>
                <a:ext cx="119063" cy="261938"/>
              </a:xfrm>
              <a:custGeom>
                <a:avLst/>
                <a:gdLst>
                  <a:gd name="T0" fmla="*/ 49 w 87"/>
                  <a:gd name="T1" fmla="*/ 20 h 193"/>
                  <a:gd name="T2" fmla="*/ 72 w 87"/>
                  <a:gd name="T3" fmla="*/ 54 h 193"/>
                  <a:gd name="T4" fmla="*/ 48 w 87"/>
                  <a:gd name="T5" fmla="*/ 155 h 193"/>
                  <a:gd name="T6" fmla="*/ 37 w 87"/>
                  <a:gd name="T7" fmla="*/ 175 h 193"/>
                  <a:gd name="T8" fmla="*/ 19 w 87"/>
                  <a:gd name="T9" fmla="*/ 131 h 193"/>
                  <a:gd name="T10" fmla="*/ 2 w 87"/>
                  <a:gd name="T11" fmla="*/ 133 h 193"/>
                  <a:gd name="T12" fmla="*/ 49 w 87"/>
                  <a:gd name="T13" fmla="*/ 20 h 193"/>
                </a:gdLst>
                <a:ahLst/>
                <a:cxnLst>
                  <a:cxn ang="0">
                    <a:pos x="T0" y="T1"/>
                  </a:cxn>
                  <a:cxn ang="0">
                    <a:pos x="T2" y="T3"/>
                  </a:cxn>
                  <a:cxn ang="0">
                    <a:pos x="T4" y="T5"/>
                  </a:cxn>
                  <a:cxn ang="0">
                    <a:pos x="T6" y="T7"/>
                  </a:cxn>
                  <a:cxn ang="0">
                    <a:pos x="T8" y="T9"/>
                  </a:cxn>
                  <a:cxn ang="0">
                    <a:pos x="T10" y="T11"/>
                  </a:cxn>
                  <a:cxn ang="0">
                    <a:pos x="T12" y="T13"/>
                  </a:cxn>
                </a:cxnLst>
                <a:rect l="0" t="0" r="r" b="b"/>
                <a:pathLst>
                  <a:path w="87" h="193">
                    <a:moveTo>
                      <a:pt x="49" y="20"/>
                    </a:moveTo>
                    <a:cubicBezTo>
                      <a:pt x="66" y="20"/>
                      <a:pt x="87" y="30"/>
                      <a:pt x="72" y="54"/>
                    </a:cubicBezTo>
                    <a:cubicBezTo>
                      <a:pt x="57" y="78"/>
                      <a:pt x="49" y="132"/>
                      <a:pt x="48" y="155"/>
                    </a:cubicBezTo>
                    <a:cubicBezTo>
                      <a:pt x="48" y="178"/>
                      <a:pt x="37" y="193"/>
                      <a:pt x="37" y="175"/>
                    </a:cubicBezTo>
                    <a:cubicBezTo>
                      <a:pt x="37" y="156"/>
                      <a:pt x="23" y="112"/>
                      <a:pt x="19" y="131"/>
                    </a:cubicBezTo>
                    <a:cubicBezTo>
                      <a:pt x="15" y="150"/>
                      <a:pt x="0" y="169"/>
                      <a:pt x="2" y="133"/>
                    </a:cubicBezTo>
                    <a:cubicBezTo>
                      <a:pt x="4" y="98"/>
                      <a:pt x="12" y="0"/>
                      <a:pt x="49" y="20"/>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Freeform 117"/>
              <p:cNvSpPr>
                <a:spLocks/>
              </p:cNvSpPr>
              <p:nvPr/>
            </p:nvSpPr>
            <p:spPr bwMode="auto">
              <a:xfrm>
                <a:off x="7261226" y="1570038"/>
                <a:ext cx="290513" cy="187325"/>
              </a:xfrm>
              <a:custGeom>
                <a:avLst/>
                <a:gdLst>
                  <a:gd name="T0" fmla="*/ 200 w 213"/>
                  <a:gd name="T1" fmla="*/ 56 h 137"/>
                  <a:gd name="T2" fmla="*/ 7 w 213"/>
                  <a:gd name="T3" fmla="*/ 55 h 137"/>
                  <a:gd name="T4" fmla="*/ 20 w 213"/>
                  <a:gd name="T5" fmla="*/ 27 h 137"/>
                  <a:gd name="T6" fmla="*/ 54 w 213"/>
                  <a:gd name="T7" fmla="*/ 9 h 137"/>
                  <a:gd name="T8" fmla="*/ 147 w 213"/>
                  <a:gd name="T9" fmla="*/ 5 h 137"/>
                  <a:gd name="T10" fmla="*/ 173 w 213"/>
                  <a:gd name="T11" fmla="*/ 30 h 137"/>
                  <a:gd name="T12" fmla="*/ 200 w 213"/>
                  <a:gd name="T13" fmla="*/ 56 h 137"/>
                </a:gdLst>
                <a:ahLst/>
                <a:cxnLst>
                  <a:cxn ang="0">
                    <a:pos x="T0" y="T1"/>
                  </a:cxn>
                  <a:cxn ang="0">
                    <a:pos x="T2" y="T3"/>
                  </a:cxn>
                  <a:cxn ang="0">
                    <a:pos x="T4" y="T5"/>
                  </a:cxn>
                  <a:cxn ang="0">
                    <a:pos x="T6" y="T7"/>
                  </a:cxn>
                  <a:cxn ang="0">
                    <a:pos x="T8" y="T9"/>
                  </a:cxn>
                  <a:cxn ang="0">
                    <a:pos x="T10" y="T11"/>
                  </a:cxn>
                  <a:cxn ang="0">
                    <a:pos x="T12" y="T13"/>
                  </a:cxn>
                </a:cxnLst>
                <a:rect l="0" t="0" r="r" b="b"/>
                <a:pathLst>
                  <a:path w="213" h="137">
                    <a:moveTo>
                      <a:pt x="200" y="56"/>
                    </a:moveTo>
                    <a:cubicBezTo>
                      <a:pt x="168" y="91"/>
                      <a:pt x="71" y="137"/>
                      <a:pt x="7" y="55"/>
                    </a:cubicBezTo>
                    <a:cubicBezTo>
                      <a:pt x="0" y="33"/>
                      <a:pt x="2" y="22"/>
                      <a:pt x="20" y="27"/>
                    </a:cubicBezTo>
                    <a:cubicBezTo>
                      <a:pt x="19" y="7"/>
                      <a:pt x="37" y="0"/>
                      <a:pt x="54" y="9"/>
                    </a:cubicBezTo>
                    <a:cubicBezTo>
                      <a:pt x="80" y="36"/>
                      <a:pt x="136" y="22"/>
                      <a:pt x="147" y="5"/>
                    </a:cubicBezTo>
                    <a:cubicBezTo>
                      <a:pt x="163" y="0"/>
                      <a:pt x="173" y="7"/>
                      <a:pt x="173" y="30"/>
                    </a:cubicBezTo>
                    <a:cubicBezTo>
                      <a:pt x="207" y="14"/>
                      <a:pt x="213" y="39"/>
                      <a:pt x="200" y="56"/>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118"/>
              <p:cNvSpPr>
                <a:spLocks noEditPoints="1"/>
              </p:cNvSpPr>
              <p:nvPr/>
            </p:nvSpPr>
            <p:spPr bwMode="auto">
              <a:xfrm>
                <a:off x="7243763" y="1611313"/>
                <a:ext cx="298450" cy="160338"/>
              </a:xfrm>
              <a:custGeom>
                <a:avLst/>
                <a:gdLst>
                  <a:gd name="T0" fmla="*/ 200 w 219"/>
                  <a:gd name="T1" fmla="*/ 67 h 118"/>
                  <a:gd name="T2" fmla="*/ 200 w 219"/>
                  <a:gd name="T3" fmla="*/ 55 h 118"/>
                  <a:gd name="T4" fmla="*/ 219 w 219"/>
                  <a:gd name="T5" fmla="*/ 34 h 118"/>
                  <a:gd name="T6" fmla="*/ 200 w 219"/>
                  <a:gd name="T7" fmla="*/ 67 h 118"/>
                  <a:gd name="T8" fmla="*/ 200 w 219"/>
                  <a:gd name="T9" fmla="*/ 44 h 118"/>
                  <a:gd name="T10" fmla="*/ 216 w 219"/>
                  <a:gd name="T11" fmla="*/ 23 h 118"/>
                  <a:gd name="T12" fmla="*/ 216 w 219"/>
                  <a:gd name="T13" fmla="*/ 23 h 118"/>
                  <a:gd name="T14" fmla="*/ 200 w 219"/>
                  <a:gd name="T15" fmla="*/ 38 h 118"/>
                  <a:gd name="T16" fmla="*/ 200 w 219"/>
                  <a:gd name="T17" fmla="*/ 44 h 118"/>
                  <a:gd name="T18" fmla="*/ 200 w 219"/>
                  <a:gd name="T19" fmla="*/ 38 h 118"/>
                  <a:gd name="T20" fmla="*/ 200 w 219"/>
                  <a:gd name="T21" fmla="*/ 44 h 118"/>
                  <a:gd name="T22" fmla="*/ 183 w 219"/>
                  <a:gd name="T23" fmla="*/ 51 h 118"/>
                  <a:gd name="T24" fmla="*/ 183 w 219"/>
                  <a:gd name="T25" fmla="*/ 49 h 118"/>
                  <a:gd name="T26" fmla="*/ 200 w 219"/>
                  <a:gd name="T27" fmla="*/ 38 h 118"/>
                  <a:gd name="T28" fmla="*/ 200 w 219"/>
                  <a:gd name="T29" fmla="*/ 55 h 118"/>
                  <a:gd name="T30" fmla="*/ 200 w 219"/>
                  <a:gd name="T31" fmla="*/ 67 h 118"/>
                  <a:gd name="T32" fmla="*/ 187 w 219"/>
                  <a:gd name="T33" fmla="*/ 118 h 118"/>
                  <a:gd name="T34" fmla="*/ 200 w 219"/>
                  <a:gd name="T35" fmla="*/ 55 h 118"/>
                  <a:gd name="T36" fmla="*/ 183 w 219"/>
                  <a:gd name="T37" fmla="*/ 2 h 118"/>
                  <a:gd name="T38" fmla="*/ 183 w 219"/>
                  <a:gd name="T39" fmla="*/ 2 h 118"/>
                  <a:gd name="T40" fmla="*/ 185 w 219"/>
                  <a:gd name="T41" fmla="*/ 0 h 118"/>
                  <a:gd name="T42" fmla="*/ 185 w 219"/>
                  <a:gd name="T43" fmla="*/ 0 h 118"/>
                  <a:gd name="T44" fmla="*/ 183 w 219"/>
                  <a:gd name="T45" fmla="*/ 2 h 118"/>
                  <a:gd name="T46" fmla="*/ 25 w 219"/>
                  <a:gd name="T47" fmla="*/ 106 h 118"/>
                  <a:gd name="T48" fmla="*/ 22 w 219"/>
                  <a:gd name="T49" fmla="*/ 99 h 118"/>
                  <a:gd name="T50" fmla="*/ 22 w 219"/>
                  <a:gd name="T51" fmla="*/ 103 h 118"/>
                  <a:gd name="T52" fmla="*/ 25 w 219"/>
                  <a:gd name="T53" fmla="*/ 106 h 118"/>
                  <a:gd name="T54" fmla="*/ 183 w 219"/>
                  <a:gd name="T55" fmla="*/ 2 h 118"/>
                  <a:gd name="T56" fmla="*/ 183 w 219"/>
                  <a:gd name="T57" fmla="*/ 2 h 118"/>
                  <a:gd name="T58" fmla="*/ 40 w 219"/>
                  <a:gd name="T59" fmla="*/ 2 h 118"/>
                  <a:gd name="T60" fmla="*/ 183 w 219"/>
                  <a:gd name="T61" fmla="*/ 2 h 118"/>
                  <a:gd name="T62" fmla="*/ 183 w 219"/>
                  <a:gd name="T63" fmla="*/ 49 h 118"/>
                  <a:gd name="T64" fmla="*/ 181 w 219"/>
                  <a:gd name="T65" fmla="*/ 50 h 118"/>
                  <a:gd name="T66" fmla="*/ 183 w 219"/>
                  <a:gd name="T67" fmla="*/ 51 h 118"/>
                  <a:gd name="T68" fmla="*/ 183 w 219"/>
                  <a:gd name="T69" fmla="*/ 49 h 118"/>
                  <a:gd name="T70" fmla="*/ 22 w 219"/>
                  <a:gd name="T71" fmla="*/ 35 h 118"/>
                  <a:gd name="T72" fmla="*/ 22 w 219"/>
                  <a:gd name="T73" fmla="*/ 27 h 118"/>
                  <a:gd name="T74" fmla="*/ 38 w 219"/>
                  <a:gd name="T75" fmla="*/ 44 h 118"/>
                  <a:gd name="T76" fmla="*/ 22 w 219"/>
                  <a:gd name="T77" fmla="*/ 35 h 118"/>
                  <a:gd name="T78" fmla="*/ 22 w 219"/>
                  <a:gd name="T79" fmla="*/ 99 h 118"/>
                  <a:gd name="T80" fmla="*/ 10 w 219"/>
                  <a:gd name="T81" fmla="*/ 26 h 118"/>
                  <a:gd name="T82" fmla="*/ 22 w 219"/>
                  <a:gd name="T83" fmla="*/ 103 h 118"/>
                  <a:gd name="T84" fmla="*/ 22 w 219"/>
                  <a:gd name="T85" fmla="*/ 99 h 118"/>
                  <a:gd name="T86" fmla="*/ 22 w 219"/>
                  <a:gd name="T87" fmla="*/ 27 h 118"/>
                  <a:gd name="T88" fmla="*/ 22 w 219"/>
                  <a:gd name="T89" fmla="*/ 35 h 118"/>
                  <a:gd name="T90" fmla="*/ 18 w 219"/>
                  <a:gd name="T91" fmla="*/ 22 h 118"/>
                  <a:gd name="T92" fmla="*/ 22 w 219"/>
                  <a:gd name="T93" fmla="*/ 2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9" h="118">
                    <a:moveTo>
                      <a:pt x="200" y="67"/>
                    </a:moveTo>
                    <a:cubicBezTo>
                      <a:pt x="200" y="55"/>
                      <a:pt x="200" y="55"/>
                      <a:pt x="200" y="55"/>
                    </a:cubicBezTo>
                    <a:cubicBezTo>
                      <a:pt x="207" y="44"/>
                      <a:pt x="214" y="35"/>
                      <a:pt x="219" y="34"/>
                    </a:cubicBezTo>
                    <a:cubicBezTo>
                      <a:pt x="215" y="36"/>
                      <a:pt x="208" y="50"/>
                      <a:pt x="200" y="67"/>
                    </a:cubicBezTo>
                    <a:close/>
                    <a:moveTo>
                      <a:pt x="200" y="44"/>
                    </a:moveTo>
                    <a:cubicBezTo>
                      <a:pt x="207" y="39"/>
                      <a:pt x="213" y="32"/>
                      <a:pt x="216" y="23"/>
                    </a:cubicBezTo>
                    <a:cubicBezTo>
                      <a:pt x="216" y="23"/>
                      <a:pt x="216" y="23"/>
                      <a:pt x="216" y="23"/>
                    </a:cubicBezTo>
                    <a:cubicBezTo>
                      <a:pt x="213" y="28"/>
                      <a:pt x="207" y="34"/>
                      <a:pt x="200" y="38"/>
                    </a:cubicBezTo>
                    <a:lnTo>
                      <a:pt x="200" y="44"/>
                    </a:lnTo>
                    <a:close/>
                    <a:moveTo>
                      <a:pt x="200" y="38"/>
                    </a:moveTo>
                    <a:cubicBezTo>
                      <a:pt x="200" y="44"/>
                      <a:pt x="200" y="44"/>
                      <a:pt x="200" y="44"/>
                    </a:cubicBezTo>
                    <a:cubicBezTo>
                      <a:pt x="194" y="48"/>
                      <a:pt x="188" y="51"/>
                      <a:pt x="183" y="51"/>
                    </a:cubicBezTo>
                    <a:cubicBezTo>
                      <a:pt x="183" y="49"/>
                      <a:pt x="183" y="49"/>
                      <a:pt x="183" y="49"/>
                    </a:cubicBezTo>
                    <a:cubicBezTo>
                      <a:pt x="188" y="47"/>
                      <a:pt x="194" y="43"/>
                      <a:pt x="200" y="38"/>
                    </a:cubicBezTo>
                    <a:close/>
                    <a:moveTo>
                      <a:pt x="200" y="55"/>
                    </a:moveTo>
                    <a:cubicBezTo>
                      <a:pt x="200" y="67"/>
                      <a:pt x="200" y="67"/>
                      <a:pt x="200" y="67"/>
                    </a:cubicBezTo>
                    <a:cubicBezTo>
                      <a:pt x="193" y="84"/>
                      <a:pt x="187" y="104"/>
                      <a:pt x="187" y="118"/>
                    </a:cubicBezTo>
                    <a:cubicBezTo>
                      <a:pt x="182" y="100"/>
                      <a:pt x="190" y="73"/>
                      <a:pt x="200" y="55"/>
                    </a:cubicBezTo>
                    <a:close/>
                    <a:moveTo>
                      <a:pt x="183" y="2"/>
                    </a:moveTo>
                    <a:cubicBezTo>
                      <a:pt x="183" y="2"/>
                      <a:pt x="183" y="2"/>
                      <a:pt x="183" y="2"/>
                    </a:cubicBezTo>
                    <a:cubicBezTo>
                      <a:pt x="184" y="1"/>
                      <a:pt x="184" y="1"/>
                      <a:pt x="185" y="0"/>
                    </a:cubicBezTo>
                    <a:cubicBezTo>
                      <a:pt x="185" y="0"/>
                      <a:pt x="185" y="0"/>
                      <a:pt x="185" y="0"/>
                    </a:cubicBezTo>
                    <a:cubicBezTo>
                      <a:pt x="184" y="1"/>
                      <a:pt x="184" y="1"/>
                      <a:pt x="183" y="2"/>
                    </a:cubicBezTo>
                    <a:close/>
                    <a:moveTo>
                      <a:pt x="25" y="106"/>
                    </a:moveTo>
                    <a:cubicBezTo>
                      <a:pt x="24" y="104"/>
                      <a:pt x="23" y="101"/>
                      <a:pt x="22" y="99"/>
                    </a:cubicBezTo>
                    <a:cubicBezTo>
                      <a:pt x="22" y="103"/>
                      <a:pt x="22" y="103"/>
                      <a:pt x="22" y="103"/>
                    </a:cubicBezTo>
                    <a:cubicBezTo>
                      <a:pt x="23" y="104"/>
                      <a:pt x="24" y="105"/>
                      <a:pt x="25" y="106"/>
                    </a:cubicBezTo>
                    <a:close/>
                    <a:moveTo>
                      <a:pt x="183" y="2"/>
                    </a:moveTo>
                    <a:cubicBezTo>
                      <a:pt x="183" y="2"/>
                      <a:pt x="183" y="2"/>
                      <a:pt x="183" y="2"/>
                    </a:cubicBezTo>
                    <a:cubicBezTo>
                      <a:pt x="156" y="29"/>
                      <a:pt x="94" y="56"/>
                      <a:pt x="40" y="2"/>
                    </a:cubicBezTo>
                    <a:cubicBezTo>
                      <a:pt x="95" y="47"/>
                      <a:pt x="157" y="22"/>
                      <a:pt x="183" y="2"/>
                    </a:cubicBezTo>
                    <a:close/>
                    <a:moveTo>
                      <a:pt x="183" y="49"/>
                    </a:moveTo>
                    <a:cubicBezTo>
                      <a:pt x="181" y="50"/>
                      <a:pt x="181" y="50"/>
                      <a:pt x="181" y="50"/>
                    </a:cubicBezTo>
                    <a:cubicBezTo>
                      <a:pt x="182" y="50"/>
                      <a:pt x="182" y="51"/>
                      <a:pt x="183" y="51"/>
                    </a:cubicBezTo>
                    <a:cubicBezTo>
                      <a:pt x="183" y="49"/>
                      <a:pt x="183" y="49"/>
                      <a:pt x="183" y="49"/>
                    </a:cubicBezTo>
                    <a:close/>
                    <a:moveTo>
                      <a:pt x="22" y="35"/>
                    </a:moveTo>
                    <a:cubicBezTo>
                      <a:pt x="22" y="27"/>
                      <a:pt x="22" y="27"/>
                      <a:pt x="22" y="27"/>
                    </a:cubicBezTo>
                    <a:cubicBezTo>
                      <a:pt x="26" y="34"/>
                      <a:pt x="33" y="40"/>
                      <a:pt x="38" y="44"/>
                    </a:cubicBezTo>
                    <a:cubicBezTo>
                      <a:pt x="32" y="43"/>
                      <a:pt x="25" y="40"/>
                      <a:pt x="22" y="35"/>
                    </a:cubicBezTo>
                    <a:close/>
                    <a:moveTo>
                      <a:pt x="22" y="99"/>
                    </a:moveTo>
                    <a:cubicBezTo>
                      <a:pt x="12" y="74"/>
                      <a:pt x="7" y="31"/>
                      <a:pt x="10" y="26"/>
                    </a:cubicBezTo>
                    <a:cubicBezTo>
                      <a:pt x="0" y="33"/>
                      <a:pt x="3" y="81"/>
                      <a:pt x="22" y="103"/>
                    </a:cubicBezTo>
                    <a:cubicBezTo>
                      <a:pt x="22" y="99"/>
                      <a:pt x="22" y="99"/>
                      <a:pt x="22" y="99"/>
                    </a:cubicBezTo>
                    <a:close/>
                    <a:moveTo>
                      <a:pt x="22" y="27"/>
                    </a:moveTo>
                    <a:cubicBezTo>
                      <a:pt x="22" y="35"/>
                      <a:pt x="22" y="35"/>
                      <a:pt x="22" y="35"/>
                    </a:cubicBezTo>
                    <a:cubicBezTo>
                      <a:pt x="19" y="31"/>
                      <a:pt x="17" y="27"/>
                      <a:pt x="18" y="22"/>
                    </a:cubicBezTo>
                    <a:cubicBezTo>
                      <a:pt x="19" y="24"/>
                      <a:pt x="20" y="26"/>
                      <a:pt x="22" y="27"/>
                    </a:cubicBezTo>
                    <a:close/>
                  </a:path>
                </a:pathLst>
              </a:custGeom>
              <a:solidFill>
                <a:srgbClr val="DEA2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Freeform 119"/>
              <p:cNvSpPr>
                <a:spLocks/>
              </p:cNvSpPr>
              <p:nvPr/>
            </p:nvSpPr>
            <p:spPr bwMode="auto">
              <a:xfrm>
                <a:off x="7248526" y="1347788"/>
                <a:ext cx="298450" cy="244475"/>
              </a:xfrm>
              <a:custGeom>
                <a:avLst/>
                <a:gdLst>
                  <a:gd name="T0" fmla="*/ 21 w 220"/>
                  <a:gd name="T1" fmla="*/ 18 h 180"/>
                  <a:gd name="T2" fmla="*/ 35 w 220"/>
                  <a:gd name="T3" fmla="*/ 93 h 180"/>
                  <a:gd name="T4" fmla="*/ 65 w 220"/>
                  <a:gd name="T5" fmla="*/ 93 h 180"/>
                  <a:gd name="T6" fmla="*/ 155 w 220"/>
                  <a:gd name="T7" fmla="*/ 93 h 180"/>
                  <a:gd name="T8" fmla="*/ 185 w 220"/>
                  <a:gd name="T9" fmla="*/ 93 h 180"/>
                  <a:gd name="T10" fmla="*/ 199 w 220"/>
                  <a:gd name="T11" fmla="*/ 18 h 180"/>
                  <a:gd name="T12" fmla="*/ 211 w 220"/>
                  <a:gd name="T13" fmla="*/ 14 h 180"/>
                  <a:gd name="T14" fmla="*/ 215 w 220"/>
                  <a:gd name="T15" fmla="*/ 38 h 180"/>
                  <a:gd name="T16" fmla="*/ 200 w 220"/>
                  <a:gd name="T17" fmla="*/ 113 h 180"/>
                  <a:gd name="T18" fmla="*/ 20 w 220"/>
                  <a:gd name="T19" fmla="*/ 113 h 180"/>
                  <a:gd name="T20" fmla="*/ 6 w 220"/>
                  <a:gd name="T21" fmla="*/ 38 h 180"/>
                  <a:gd name="T22" fmla="*/ 9 w 220"/>
                  <a:gd name="T23" fmla="*/ 14 h 180"/>
                  <a:gd name="T24" fmla="*/ 21 w 220"/>
                  <a:gd name="T25" fmla="*/ 1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0" h="180">
                    <a:moveTo>
                      <a:pt x="21" y="18"/>
                    </a:moveTo>
                    <a:cubicBezTo>
                      <a:pt x="17" y="35"/>
                      <a:pt x="18" y="79"/>
                      <a:pt x="35" y="93"/>
                    </a:cubicBezTo>
                    <a:cubicBezTo>
                      <a:pt x="52" y="107"/>
                      <a:pt x="62" y="109"/>
                      <a:pt x="65" y="93"/>
                    </a:cubicBezTo>
                    <a:cubicBezTo>
                      <a:pt x="71" y="63"/>
                      <a:pt x="149" y="63"/>
                      <a:pt x="155" y="93"/>
                    </a:cubicBezTo>
                    <a:cubicBezTo>
                      <a:pt x="158" y="109"/>
                      <a:pt x="168" y="107"/>
                      <a:pt x="185" y="93"/>
                    </a:cubicBezTo>
                    <a:cubicBezTo>
                      <a:pt x="202" y="79"/>
                      <a:pt x="204" y="35"/>
                      <a:pt x="199" y="18"/>
                    </a:cubicBezTo>
                    <a:cubicBezTo>
                      <a:pt x="201" y="0"/>
                      <a:pt x="215" y="1"/>
                      <a:pt x="211" y="14"/>
                    </a:cubicBezTo>
                    <a:cubicBezTo>
                      <a:pt x="209" y="21"/>
                      <a:pt x="213" y="31"/>
                      <a:pt x="215" y="38"/>
                    </a:cubicBezTo>
                    <a:cubicBezTo>
                      <a:pt x="220" y="61"/>
                      <a:pt x="216" y="86"/>
                      <a:pt x="200" y="113"/>
                    </a:cubicBezTo>
                    <a:cubicBezTo>
                      <a:pt x="161" y="180"/>
                      <a:pt x="59" y="180"/>
                      <a:pt x="20" y="113"/>
                    </a:cubicBezTo>
                    <a:cubicBezTo>
                      <a:pt x="4" y="86"/>
                      <a:pt x="0" y="61"/>
                      <a:pt x="6" y="38"/>
                    </a:cubicBezTo>
                    <a:cubicBezTo>
                      <a:pt x="7" y="31"/>
                      <a:pt x="11" y="21"/>
                      <a:pt x="9" y="14"/>
                    </a:cubicBezTo>
                    <a:cubicBezTo>
                      <a:pt x="5" y="1"/>
                      <a:pt x="19" y="0"/>
                      <a:pt x="21" y="18"/>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Freeform 120"/>
              <p:cNvSpPr>
                <a:spLocks/>
              </p:cNvSpPr>
              <p:nvPr/>
            </p:nvSpPr>
            <p:spPr bwMode="auto">
              <a:xfrm>
                <a:off x="7343776" y="1454151"/>
                <a:ext cx="107950" cy="69850"/>
              </a:xfrm>
              <a:custGeom>
                <a:avLst/>
                <a:gdLst>
                  <a:gd name="T0" fmla="*/ 40 w 80"/>
                  <a:gd name="T1" fmla="*/ 0 h 52"/>
                  <a:gd name="T2" fmla="*/ 80 w 80"/>
                  <a:gd name="T3" fmla="*/ 27 h 52"/>
                  <a:gd name="T4" fmla="*/ 64 w 80"/>
                  <a:gd name="T5" fmla="*/ 52 h 52"/>
                  <a:gd name="T6" fmla="*/ 41 w 80"/>
                  <a:gd name="T7" fmla="*/ 38 h 52"/>
                  <a:gd name="T8" fmla="*/ 15 w 80"/>
                  <a:gd name="T9" fmla="*/ 52 h 52"/>
                  <a:gd name="T10" fmla="*/ 0 w 80"/>
                  <a:gd name="T11" fmla="*/ 27 h 52"/>
                  <a:gd name="T12" fmla="*/ 40 w 80"/>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80" h="52">
                    <a:moveTo>
                      <a:pt x="40" y="0"/>
                    </a:moveTo>
                    <a:cubicBezTo>
                      <a:pt x="62" y="0"/>
                      <a:pt x="80" y="12"/>
                      <a:pt x="80" y="27"/>
                    </a:cubicBezTo>
                    <a:cubicBezTo>
                      <a:pt x="80" y="38"/>
                      <a:pt x="80" y="52"/>
                      <a:pt x="64" y="52"/>
                    </a:cubicBezTo>
                    <a:cubicBezTo>
                      <a:pt x="47" y="52"/>
                      <a:pt x="52" y="38"/>
                      <a:pt x="41" y="38"/>
                    </a:cubicBezTo>
                    <a:cubicBezTo>
                      <a:pt x="28" y="38"/>
                      <a:pt x="31" y="52"/>
                      <a:pt x="15" y="52"/>
                    </a:cubicBezTo>
                    <a:cubicBezTo>
                      <a:pt x="1" y="52"/>
                      <a:pt x="0" y="38"/>
                      <a:pt x="0" y="27"/>
                    </a:cubicBezTo>
                    <a:cubicBezTo>
                      <a:pt x="0" y="12"/>
                      <a:pt x="18" y="0"/>
                      <a:pt x="40"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 name="Freeform 121"/>
              <p:cNvSpPr>
                <a:spLocks noEditPoints="1"/>
              </p:cNvSpPr>
              <p:nvPr/>
            </p:nvSpPr>
            <p:spPr bwMode="auto">
              <a:xfrm>
                <a:off x="7280276" y="1341438"/>
                <a:ext cx="233363" cy="79375"/>
              </a:xfrm>
              <a:custGeom>
                <a:avLst/>
                <a:gdLst>
                  <a:gd name="T0" fmla="*/ 129 w 171"/>
                  <a:gd name="T1" fmla="*/ 57 h 58"/>
                  <a:gd name="T2" fmla="*/ 132 w 171"/>
                  <a:gd name="T3" fmla="*/ 57 h 58"/>
                  <a:gd name="T4" fmla="*/ 162 w 171"/>
                  <a:gd name="T5" fmla="*/ 34 h 58"/>
                  <a:gd name="T6" fmla="*/ 168 w 171"/>
                  <a:gd name="T7" fmla="*/ 15 h 58"/>
                  <a:gd name="T8" fmla="*/ 171 w 171"/>
                  <a:gd name="T9" fmla="*/ 8 h 58"/>
                  <a:gd name="T10" fmla="*/ 166 w 171"/>
                  <a:gd name="T11" fmla="*/ 3 h 58"/>
                  <a:gd name="T12" fmla="*/ 129 w 171"/>
                  <a:gd name="T13" fmla="*/ 1 h 58"/>
                  <a:gd name="T14" fmla="*/ 129 w 171"/>
                  <a:gd name="T15" fmla="*/ 5 h 58"/>
                  <a:gd name="T16" fmla="*/ 155 w 171"/>
                  <a:gd name="T17" fmla="*/ 7 h 58"/>
                  <a:gd name="T18" fmla="*/ 155 w 171"/>
                  <a:gd name="T19" fmla="*/ 43 h 58"/>
                  <a:gd name="T20" fmla="*/ 129 w 171"/>
                  <a:gd name="T21" fmla="*/ 54 h 58"/>
                  <a:gd name="T22" fmla="*/ 129 w 171"/>
                  <a:gd name="T23" fmla="*/ 57 h 58"/>
                  <a:gd name="T24" fmla="*/ 86 w 171"/>
                  <a:gd name="T25" fmla="*/ 8 h 58"/>
                  <a:gd name="T26" fmla="*/ 45 w 171"/>
                  <a:gd name="T27" fmla="*/ 1 h 58"/>
                  <a:gd name="T28" fmla="*/ 43 w 171"/>
                  <a:gd name="T29" fmla="*/ 1 h 58"/>
                  <a:gd name="T30" fmla="*/ 43 w 171"/>
                  <a:gd name="T31" fmla="*/ 5 h 58"/>
                  <a:gd name="T32" fmla="*/ 71 w 171"/>
                  <a:gd name="T33" fmla="*/ 13 h 58"/>
                  <a:gd name="T34" fmla="*/ 55 w 171"/>
                  <a:gd name="T35" fmla="*/ 52 h 58"/>
                  <a:gd name="T36" fmla="*/ 43 w 171"/>
                  <a:gd name="T37" fmla="*/ 54 h 58"/>
                  <a:gd name="T38" fmla="*/ 43 w 171"/>
                  <a:gd name="T39" fmla="*/ 57 h 58"/>
                  <a:gd name="T40" fmla="*/ 72 w 171"/>
                  <a:gd name="T41" fmla="*/ 40 h 58"/>
                  <a:gd name="T42" fmla="*/ 86 w 171"/>
                  <a:gd name="T43" fmla="*/ 21 h 58"/>
                  <a:gd name="T44" fmla="*/ 100 w 171"/>
                  <a:gd name="T45" fmla="*/ 40 h 58"/>
                  <a:gd name="T46" fmla="*/ 129 w 171"/>
                  <a:gd name="T47" fmla="*/ 57 h 58"/>
                  <a:gd name="T48" fmla="*/ 129 w 171"/>
                  <a:gd name="T49" fmla="*/ 54 h 58"/>
                  <a:gd name="T50" fmla="*/ 116 w 171"/>
                  <a:gd name="T51" fmla="*/ 52 h 58"/>
                  <a:gd name="T52" fmla="*/ 101 w 171"/>
                  <a:gd name="T53" fmla="*/ 13 h 58"/>
                  <a:gd name="T54" fmla="*/ 129 w 171"/>
                  <a:gd name="T55" fmla="*/ 5 h 58"/>
                  <a:gd name="T56" fmla="*/ 129 w 171"/>
                  <a:gd name="T57" fmla="*/ 1 h 58"/>
                  <a:gd name="T58" fmla="*/ 126 w 171"/>
                  <a:gd name="T59" fmla="*/ 1 h 58"/>
                  <a:gd name="T60" fmla="*/ 86 w 171"/>
                  <a:gd name="T61" fmla="*/ 8 h 58"/>
                  <a:gd name="T62" fmla="*/ 43 w 171"/>
                  <a:gd name="T63" fmla="*/ 1 h 58"/>
                  <a:gd name="T64" fmla="*/ 5 w 171"/>
                  <a:gd name="T65" fmla="*/ 3 h 58"/>
                  <a:gd name="T66" fmla="*/ 1 w 171"/>
                  <a:gd name="T67" fmla="*/ 8 h 58"/>
                  <a:gd name="T68" fmla="*/ 4 w 171"/>
                  <a:gd name="T69" fmla="*/ 15 h 58"/>
                  <a:gd name="T70" fmla="*/ 10 w 171"/>
                  <a:gd name="T71" fmla="*/ 34 h 58"/>
                  <a:gd name="T72" fmla="*/ 40 w 171"/>
                  <a:gd name="T73" fmla="*/ 57 h 58"/>
                  <a:gd name="T74" fmla="*/ 43 w 171"/>
                  <a:gd name="T75" fmla="*/ 57 h 58"/>
                  <a:gd name="T76" fmla="*/ 43 w 171"/>
                  <a:gd name="T77" fmla="*/ 54 h 58"/>
                  <a:gd name="T78" fmla="*/ 17 w 171"/>
                  <a:gd name="T79" fmla="*/ 43 h 58"/>
                  <a:gd name="T80" fmla="*/ 17 w 171"/>
                  <a:gd name="T81" fmla="*/ 7 h 58"/>
                  <a:gd name="T82" fmla="*/ 43 w 171"/>
                  <a:gd name="T83" fmla="*/ 5 h 58"/>
                  <a:gd name="T84" fmla="*/ 43 w 171"/>
                  <a:gd name="T85"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1" h="58">
                    <a:moveTo>
                      <a:pt x="129" y="57"/>
                    </a:moveTo>
                    <a:cubicBezTo>
                      <a:pt x="130" y="57"/>
                      <a:pt x="131" y="57"/>
                      <a:pt x="132" y="57"/>
                    </a:cubicBezTo>
                    <a:cubicBezTo>
                      <a:pt x="155" y="56"/>
                      <a:pt x="160" y="46"/>
                      <a:pt x="162" y="34"/>
                    </a:cubicBezTo>
                    <a:cubicBezTo>
                      <a:pt x="164" y="21"/>
                      <a:pt x="164" y="17"/>
                      <a:pt x="168" y="15"/>
                    </a:cubicBezTo>
                    <a:cubicBezTo>
                      <a:pt x="171" y="15"/>
                      <a:pt x="171" y="12"/>
                      <a:pt x="171" y="8"/>
                    </a:cubicBezTo>
                    <a:cubicBezTo>
                      <a:pt x="171" y="5"/>
                      <a:pt x="171" y="4"/>
                      <a:pt x="166" y="3"/>
                    </a:cubicBezTo>
                    <a:cubicBezTo>
                      <a:pt x="163" y="2"/>
                      <a:pt x="144" y="0"/>
                      <a:pt x="129" y="1"/>
                    </a:cubicBezTo>
                    <a:cubicBezTo>
                      <a:pt x="129" y="5"/>
                      <a:pt x="129" y="5"/>
                      <a:pt x="129" y="5"/>
                    </a:cubicBezTo>
                    <a:cubicBezTo>
                      <a:pt x="140" y="4"/>
                      <a:pt x="151" y="5"/>
                      <a:pt x="155" y="7"/>
                    </a:cubicBezTo>
                    <a:cubicBezTo>
                      <a:pt x="162" y="12"/>
                      <a:pt x="161" y="33"/>
                      <a:pt x="155" y="43"/>
                    </a:cubicBezTo>
                    <a:cubicBezTo>
                      <a:pt x="151" y="50"/>
                      <a:pt x="139" y="54"/>
                      <a:pt x="129" y="54"/>
                    </a:cubicBezTo>
                    <a:lnTo>
                      <a:pt x="129" y="57"/>
                    </a:lnTo>
                    <a:close/>
                    <a:moveTo>
                      <a:pt x="86" y="8"/>
                    </a:moveTo>
                    <a:cubicBezTo>
                      <a:pt x="81" y="8"/>
                      <a:pt x="60" y="2"/>
                      <a:pt x="45" y="1"/>
                    </a:cubicBezTo>
                    <a:cubicBezTo>
                      <a:pt x="45" y="1"/>
                      <a:pt x="44" y="1"/>
                      <a:pt x="43" y="1"/>
                    </a:cubicBezTo>
                    <a:cubicBezTo>
                      <a:pt x="43" y="5"/>
                      <a:pt x="43" y="5"/>
                      <a:pt x="43" y="5"/>
                    </a:cubicBezTo>
                    <a:cubicBezTo>
                      <a:pt x="54" y="5"/>
                      <a:pt x="67" y="8"/>
                      <a:pt x="71" y="13"/>
                    </a:cubicBezTo>
                    <a:cubicBezTo>
                      <a:pt x="78" y="23"/>
                      <a:pt x="67" y="46"/>
                      <a:pt x="55" y="52"/>
                    </a:cubicBezTo>
                    <a:cubicBezTo>
                      <a:pt x="52" y="53"/>
                      <a:pt x="47" y="54"/>
                      <a:pt x="43" y="54"/>
                    </a:cubicBezTo>
                    <a:cubicBezTo>
                      <a:pt x="43" y="57"/>
                      <a:pt x="43" y="57"/>
                      <a:pt x="43" y="57"/>
                    </a:cubicBezTo>
                    <a:cubicBezTo>
                      <a:pt x="63" y="58"/>
                      <a:pt x="69" y="44"/>
                      <a:pt x="72" y="40"/>
                    </a:cubicBezTo>
                    <a:cubicBezTo>
                      <a:pt x="76" y="32"/>
                      <a:pt x="75" y="21"/>
                      <a:pt x="86" y="21"/>
                    </a:cubicBezTo>
                    <a:cubicBezTo>
                      <a:pt x="97" y="21"/>
                      <a:pt x="96" y="32"/>
                      <a:pt x="100" y="40"/>
                    </a:cubicBezTo>
                    <a:cubicBezTo>
                      <a:pt x="103" y="44"/>
                      <a:pt x="109" y="58"/>
                      <a:pt x="129" y="57"/>
                    </a:cubicBezTo>
                    <a:cubicBezTo>
                      <a:pt x="129" y="54"/>
                      <a:pt x="129" y="54"/>
                      <a:pt x="129" y="54"/>
                    </a:cubicBezTo>
                    <a:cubicBezTo>
                      <a:pt x="124" y="54"/>
                      <a:pt x="120" y="53"/>
                      <a:pt x="116" y="52"/>
                    </a:cubicBezTo>
                    <a:cubicBezTo>
                      <a:pt x="105" y="46"/>
                      <a:pt x="94" y="23"/>
                      <a:pt x="101" y="13"/>
                    </a:cubicBezTo>
                    <a:cubicBezTo>
                      <a:pt x="105" y="8"/>
                      <a:pt x="117" y="5"/>
                      <a:pt x="129" y="5"/>
                    </a:cubicBezTo>
                    <a:cubicBezTo>
                      <a:pt x="129" y="1"/>
                      <a:pt x="129" y="1"/>
                      <a:pt x="129" y="1"/>
                    </a:cubicBezTo>
                    <a:cubicBezTo>
                      <a:pt x="128" y="1"/>
                      <a:pt x="127" y="1"/>
                      <a:pt x="126" y="1"/>
                    </a:cubicBezTo>
                    <a:cubicBezTo>
                      <a:pt x="113" y="2"/>
                      <a:pt x="97" y="8"/>
                      <a:pt x="86" y="8"/>
                    </a:cubicBezTo>
                    <a:close/>
                    <a:moveTo>
                      <a:pt x="43" y="1"/>
                    </a:moveTo>
                    <a:cubicBezTo>
                      <a:pt x="28" y="0"/>
                      <a:pt x="9" y="2"/>
                      <a:pt x="5" y="3"/>
                    </a:cubicBezTo>
                    <a:cubicBezTo>
                      <a:pt x="1" y="4"/>
                      <a:pt x="1" y="5"/>
                      <a:pt x="1" y="8"/>
                    </a:cubicBezTo>
                    <a:cubicBezTo>
                      <a:pt x="0" y="12"/>
                      <a:pt x="1" y="15"/>
                      <a:pt x="4" y="15"/>
                    </a:cubicBezTo>
                    <a:cubicBezTo>
                      <a:pt x="7" y="17"/>
                      <a:pt x="7" y="21"/>
                      <a:pt x="10" y="34"/>
                    </a:cubicBezTo>
                    <a:cubicBezTo>
                      <a:pt x="12" y="46"/>
                      <a:pt x="17" y="56"/>
                      <a:pt x="40" y="57"/>
                    </a:cubicBezTo>
                    <a:cubicBezTo>
                      <a:pt x="41" y="57"/>
                      <a:pt x="42" y="57"/>
                      <a:pt x="43" y="57"/>
                    </a:cubicBezTo>
                    <a:cubicBezTo>
                      <a:pt x="43" y="54"/>
                      <a:pt x="43" y="54"/>
                      <a:pt x="43" y="54"/>
                    </a:cubicBezTo>
                    <a:cubicBezTo>
                      <a:pt x="32" y="54"/>
                      <a:pt x="21" y="50"/>
                      <a:pt x="17" y="43"/>
                    </a:cubicBezTo>
                    <a:cubicBezTo>
                      <a:pt x="11" y="33"/>
                      <a:pt x="10" y="12"/>
                      <a:pt x="17" y="7"/>
                    </a:cubicBezTo>
                    <a:cubicBezTo>
                      <a:pt x="20" y="5"/>
                      <a:pt x="31" y="4"/>
                      <a:pt x="43" y="5"/>
                    </a:cubicBezTo>
                    <a:lnTo>
                      <a:pt x="43" y="1"/>
                    </a:lnTo>
                    <a:close/>
                  </a:path>
                </a:pathLst>
              </a:custGeom>
              <a:solidFill>
                <a:srgbClr val="0080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Oval 122"/>
              <p:cNvSpPr>
                <a:spLocks noChangeArrowheads="1"/>
              </p:cNvSpPr>
              <p:nvPr/>
            </p:nvSpPr>
            <p:spPr bwMode="auto">
              <a:xfrm>
                <a:off x="7105651" y="239713"/>
                <a:ext cx="446088" cy="446088"/>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 name="Freeform 123"/>
              <p:cNvSpPr>
                <a:spLocks/>
              </p:cNvSpPr>
              <p:nvPr/>
            </p:nvSpPr>
            <p:spPr bwMode="auto">
              <a:xfrm>
                <a:off x="7210426" y="339726"/>
                <a:ext cx="165100" cy="342900"/>
              </a:xfrm>
              <a:custGeom>
                <a:avLst/>
                <a:gdLst>
                  <a:gd name="T0" fmla="*/ 28 w 122"/>
                  <a:gd name="T1" fmla="*/ 13 h 252"/>
                  <a:gd name="T2" fmla="*/ 26 w 122"/>
                  <a:gd name="T3" fmla="*/ 191 h 252"/>
                  <a:gd name="T4" fmla="*/ 121 w 122"/>
                  <a:gd name="T5" fmla="*/ 218 h 252"/>
                  <a:gd name="T6" fmla="*/ 28 w 122"/>
                  <a:gd name="T7" fmla="*/ 13 h 252"/>
                </a:gdLst>
                <a:ahLst/>
                <a:cxnLst>
                  <a:cxn ang="0">
                    <a:pos x="T0" y="T1"/>
                  </a:cxn>
                  <a:cxn ang="0">
                    <a:pos x="T2" y="T3"/>
                  </a:cxn>
                  <a:cxn ang="0">
                    <a:pos x="T4" y="T5"/>
                  </a:cxn>
                  <a:cxn ang="0">
                    <a:pos x="T6" y="T7"/>
                  </a:cxn>
                </a:cxnLst>
                <a:rect l="0" t="0" r="r" b="b"/>
                <a:pathLst>
                  <a:path w="122" h="252">
                    <a:moveTo>
                      <a:pt x="28" y="13"/>
                    </a:moveTo>
                    <a:cubicBezTo>
                      <a:pt x="18" y="31"/>
                      <a:pt x="0" y="132"/>
                      <a:pt x="26" y="191"/>
                    </a:cubicBezTo>
                    <a:cubicBezTo>
                      <a:pt x="52" y="250"/>
                      <a:pt x="119" y="252"/>
                      <a:pt x="121" y="218"/>
                    </a:cubicBezTo>
                    <a:cubicBezTo>
                      <a:pt x="122" y="184"/>
                      <a:pt x="45" y="0"/>
                      <a:pt x="28" y="13"/>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 name="Freeform 124"/>
              <p:cNvSpPr>
                <a:spLocks/>
              </p:cNvSpPr>
              <p:nvPr/>
            </p:nvSpPr>
            <p:spPr bwMode="auto">
              <a:xfrm>
                <a:off x="7277101" y="339726"/>
                <a:ext cx="163513" cy="342900"/>
              </a:xfrm>
              <a:custGeom>
                <a:avLst/>
                <a:gdLst>
                  <a:gd name="T0" fmla="*/ 95 w 121"/>
                  <a:gd name="T1" fmla="*/ 13 h 252"/>
                  <a:gd name="T2" fmla="*/ 95 w 121"/>
                  <a:gd name="T3" fmla="*/ 185 h 252"/>
                  <a:gd name="T4" fmla="*/ 1 w 121"/>
                  <a:gd name="T5" fmla="*/ 218 h 252"/>
                  <a:gd name="T6" fmla="*/ 95 w 121"/>
                  <a:gd name="T7" fmla="*/ 13 h 252"/>
                </a:gdLst>
                <a:ahLst/>
                <a:cxnLst>
                  <a:cxn ang="0">
                    <a:pos x="T0" y="T1"/>
                  </a:cxn>
                  <a:cxn ang="0">
                    <a:pos x="T2" y="T3"/>
                  </a:cxn>
                  <a:cxn ang="0">
                    <a:pos x="T4" y="T5"/>
                  </a:cxn>
                  <a:cxn ang="0">
                    <a:pos x="T6" y="T7"/>
                  </a:cxn>
                </a:cxnLst>
                <a:rect l="0" t="0" r="r" b="b"/>
                <a:pathLst>
                  <a:path w="121" h="252">
                    <a:moveTo>
                      <a:pt x="95" y="13"/>
                    </a:moveTo>
                    <a:cubicBezTo>
                      <a:pt x="104" y="31"/>
                      <a:pt x="121" y="126"/>
                      <a:pt x="95" y="185"/>
                    </a:cubicBezTo>
                    <a:cubicBezTo>
                      <a:pt x="68" y="243"/>
                      <a:pt x="2" y="252"/>
                      <a:pt x="1" y="218"/>
                    </a:cubicBezTo>
                    <a:cubicBezTo>
                      <a:pt x="0" y="184"/>
                      <a:pt x="77" y="0"/>
                      <a:pt x="95" y="13"/>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 name="Freeform 125"/>
              <p:cNvSpPr>
                <a:spLocks/>
              </p:cNvSpPr>
              <p:nvPr/>
            </p:nvSpPr>
            <p:spPr bwMode="auto">
              <a:xfrm>
                <a:off x="7200901" y="534988"/>
                <a:ext cx="255588" cy="150813"/>
              </a:xfrm>
              <a:custGeom>
                <a:avLst/>
                <a:gdLst>
                  <a:gd name="T0" fmla="*/ 32 w 188"/>
                  <a:gd name="T1" fmla="*/ 22 h 111"/>
                  <a:gd name="T2" fmla="*/ 0 w 188"/>
                  <a:gd name="T3" fmla="*/ 82 h 111"/>
                  <a:gd name="T4" fmla="*/ 94 w 188"/>
                  <a:gd name="T5" fmla="*/ 111 h 111"/>
                  <a:gd name="T6" fmla="*/ 188 w 188"/>
                  <a:gd name="T7" fmla="*/ 82 h 111"/>
                  <a:gd name="T8" fmla="*/ 155 w 188"/>
                  <a:gd name="T9" fmla="*/ 22 h 111"/>
                  <a:gd name="T10" fmla="*/ 94 w 188"/>
                  <a:gd name="T11" fmla="*/ 0 h 111"/>
                  <a:gd name="T12" fmla="*/ 32 w 188"/>
                  <a:gd name="T13" fmla="*/ 22 h 111"/>
                </a:gdLst>
                <a:ahLst/>
                <a:cxnLst>
                  <a:cxn ang="0">
                    <a:pos x="T0" y="T1"/>
                  </a:cxn>
                  <a:cxn ang="0">
                    <a:pos x="T2" y="T3"/>
                  </a:cxn>
                  <a:cxn ang="0">
                    <a:pos x="T4" y="T5"/>
                  </a:cxn>
                  <a:cxn ang="0">
                    <a:pos x="T6" y="T7"/>
                  </a:cxn>
                  <a:cxn ang="0">
                    <a:pos x="T8" y="T9"/>
                  </a:cxn>
                  <a:cxn ang="0">
                    <a:pos x="T10" y="T11"/>
                  </a:cxn>
                  <a:cxn ang="0">
                    <a:pos x="T12" y="T13"/>
                  </a:cxn>
                </a:cxnLst>
                <a:rect l="0" t="0" r="r" b="b"/>
                <a:pathLst>
                  <a:path w="188" h="111">
                    <a:moveTo>
                      <a:pt x="32" y="22"/>
                    </a:moveTo>
                    <a:cubicBezTo>
                      <a:pt x="16" y="33"/>
                      <a:pt x="10" y="55"/>
                      <a:pt x="0" y="82"/>
                    </a:cubicBezTo>
                    <a:cubicBezTo>
                      <a:pt x="27" y="101"/>
                      <a:pt x="59" y="111"/>
                      <a:pt x="94" y="111"/>
                    </a:cubicBezTo>
                    <a:cubicBezTo>
                      <a:pt x="129" y="111"/>
                      <a:pt x="161" y="101"/>
                      <a:pt x="188" y="82"/>
                    </a:cubicBezTo>
                    <a:cubicBezTo>
                      <a:pt x="178" y="55"/>
                      <a:pt x="172" y="32"/>
                      <a:pt x="155" y="22"/>
                    </a:cubicBezTo>
                    <a:cubicBezTo>
                      <a:pt x="127" y="5"/>
                      <a:pt x="110" y="0"/>
                      <a:pt x="94" y="0"/>
                    </a:cubicBezTo>
                    <a:cubicBezTo>
                      <a:pt x="77" y="0"/>
                      <a:pt x="60" y="4"/>
                      <a:pt x="32" y="22"/>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Freeform 126"/>
              <p:cNvSpPr>
                <a:spLocks/>
              </p:cNvSpPr>
              <p:nvPr/>
            </p:nvSpPr>
            <p:spPr bwMode="auto">
              <a:xfrm>
                <a:off x="7296151" y="452438"/>
                <a:ext cx="63500" cy="125413"/>
              </a:xfrm>
              <a:custGeom>
                <a:avLst/>
                <a:gdLst>
                  <a:gd name="T0" fmla="*/ 0 w 46"/>
                  <a:gd name="T1" fmla="*/ 0 h 92"/>
                  <a:gd name="T2" fmla="*/ 46 w 46"/>
                  <a:gd name="T3" fmla="*/ 0 h 92"/>
                  <a:gd name="T4" fmla="*/ 46 w 46"/>
                  <a:gd name="T5" fmla="*/ 67 h 92"/>
                  <a:gd name="T6" fmla="*/ 0 w 46"/>
                  <a:gd name="T7" fmla="*/ 67 h 92"/>
                  <a:gd name="T8" fmla="*/ 0 w 46"/>
                  <a:gd name="T9" fmla="*/ 0 h 92"/>
                </a:gdLst>
                <a:ahLst/>
                <a:cxnLst>
                  <a:cxn ang="0">
                    <a:pos x="T0" y="T1"/>
                  </a:cxn>
                  <a:cxn ang="0">
                    <a:pos x="T2" y="T3"/>
                  </a:cxn>
                  <a:cxn ang="0">
                    <a:pos x="T4" y="T5"/>
                  </a:cxn>
                  <a:cxn ang="0">
                    <a:pos x="T6" y="T7"/>
                  </a:cxn>
                  <a:cxn ang="0">
                    <a:pos x="T8" y="T9"/>
                  </a:cxn>
                </a:cxnLst>
                <a:rect l="0" t="0" r="r" b="b"/>
                <a:pathLst>
                  <a:path w="46" h="92">
                    <a:moveTo>
                      <a:pt x="0" y="0"/>
                    </a:moveTo>
                    <a:cubicBezTo>
                      <a:pt x="46" y="0"/>
                      <a:pt x="46" y="0"/>
                      <a:pt x="46" y="0"/>
                    </a:cubicBezTo>
                    <a:cubicBezTo>
                      <a:pt x="46" y="67"/>
                      <a:pt x="46" y="67"/>
                      <a:pt x="46" y="67"/>
                    </a:cubicBezTo>
                    <a:cubicBezTo>
                      <a:pt x="46" y="89"/>
                      <a:pt x="0" y="92"/>
                      <a:pt x="0" y="67"/>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 name="Freeform 127"/>
              <p:cNvSpPr>
                <a:spLocks/>
              </p:cNvSpPr>
              <p:nvPr/>
            </p:nvSpPr>
            <p:spPr bwMode="auto">
              <a:xfrm>
                <a:off x="7296151" y="496888"/>
                <a:ext cx="63500" cy="42863"/>
              </a:xfrm>
              <a:custGeom>
                <a:avLst/>
                <a:gdLst>
                  <a:gd name="T0" fmla="*/ 40 w 40"/>
                  <a:gd name="T1" fmla="*/ 8 h 27"/>
                  <a:gd name="T2" fmla="*/ 40 w 40"/>
                  <a:gd name="T3" fmla="*/ 0 h 27"/>
                  <a:gd name="T4" fmla="*/ 0 w 40"/>
                  <a:gd name="T5" fmla="*/ 0 h 27"/>
                  <a:gd name="T6" fmla="*/ 0 w 40"/>
                  <a:gd name="T7" fmla="*/ 27 h 27"/>
                  <a:gd name="T8" fmla="*/ 40 w 40"/>
                  <a:gd name="T9" fmla="*/ 8 h 27"/>
                </a:gdLst>
                <a:ahLst/>
                <a:cxnLst>
                  <a:cxn ang="0">
                    <a:pos x="T0" y="T1"/>
                  </a:cxn>
                  <a:cxn ang="0">
                    <a:pos x="T2" y="T3"/>
                  </a:cxn>
                  <a:cxn ang="0">
                    <a:pos x="T4" y="T5"/>
                  </a:cxn>
                  <a:cxn ang="0">
                    <a:pos x="T6" y="T7"/>
                  </a:cxn>
                  <a:cxn ang="0">
                    <a:pos x="T8" y="T9"/>
                  </a:cxn>
                </a:cxnLst>
                <a:rect l="0" t="0" r="r" b="b"/>
                <a:pathLst>
                  <a:path w="40" h="27">
                    <a:moveTo>
                      <a:pt x="40" y="8"/>
                    </a:moveTo>
                    <a:lnTo>
                      <a:pt x="40" y="0"/>
                    </a:lnTo>
                    <a:lnTo>
                      <a:pt x="0" y="0"/>
                    </a:lnTo>
                    <a:lnTo>
                      <a:pt x="0" y="27"/>
                    </a:lnTo>
                    <a:lnTo>
                      <a:pt x="40" y="8"/>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 name="Freeform 128"/>
              <p:cNvSpPr>
                <a:spLocks/>
              </p:cNvSpPr>
              <p:nvPr/>
            </p:nvSpPr>
            <p:spPr bwMode="auto">
              <a:xfrm>
                <a:off x="7194551" y="334963"/>
                <a:ext cx="266700" cy="176213"/>
              </a:xfrm>
              <a:custGeom>
                <a:avLst/>
                <a:gdLst>
                  <a:gd name="T0" fmla="*/ 98 w 196"/>
                  <a:gd name="T1" fmla="*/ 0 h 130"/>
                  <a:gd name="T2" fmla="*/ 98 w 196"/>
                  <a:gd name="T3" fmla="*/ 130 h 130"/>
                  <a:gd name="T4" fmla="*/ 98 w 196"/>
                  <a:gd name="T5" fmla="*/ 0 h 130"/>
                </a:gdLst>
                <a:ahLst/>
                <a:cxnLst>
                  <a:cxn ang="0">
                    <a:pos x="T0" y="T1"/>
                  </a:cxn>
                  <a:cxn ang="0">
                    <a:pos x="T2" y="T3"/>
                  </a:cxn>
                  <a:cxn ang="0">
                    <a:pos x="T4" y="T5"/>
                  </a:cxn>
                </a:cxnLst>
                <a:rect l="0" t="0" r="r" b="b"/>
                <a:pathLst>
                  <a:path w="196" h="130">
                    <a:moveTo>
                      <a:pt x="98" y="0"/>
                    </a:moveTo>
                    <a:cubicBezTo>
                      <a:pt x="196" y="0"/>
                      <a:pt x="156" y="130"/>
                      <a:pt x="98" y="130"/>
                    </a:cubicBezTo>
                    <a:cubicBezTo>
                      <a:pt x="39" y="130"/>
                      <a:pt x="0" y="0"/>
                      <a:pt x="98" y="0"/>
                    </a:cubicBezTo>
                    <a:close/>
                  </a:path>
                </a:pathLst>
              </a:custGeom>
              <a:solidFill>
                <a:srgbClr val="F0CE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 name="Freeform 129"/>
              <p:cNvSpPr>
                <a:spLocks/>
              </p:cNvSpPr>
              <p:nvPr/>
            </p:nvSpPr>
            <p:spPr bwMode="auto">
              <a:xfrm>
                <a:off x="7327901" y="334963"/>
                <a:ext cx="133350" cy="176213"/>
              </a:xfrm>
              <a:custGeom>
                <a:avLst/>
                <a:gdLst>
                  <a:gd name="T0" fmla="*/ 0 w 98"/>
                  <a:gd name="T1" fmla="*/ 0 h 130"/>
                  <a:gd name="T2" fmla="*/ 0 w 98"/>
                  <a:gd name="T3" fmla="*/ 130 h 130"/>
                  <a:gd name="T4" fmla="*/ 0 w 98"/>
                  <a:gd name="T5" fmla="*/ 0 h 130"/>
                </a:gdLst>
                <a:ahLst/>
                <a:cxnLst>
                  <a:cxn ang="0">
                    <a:pos x="T0" y="T1"/>
                  </a:cxn>
                  <a:cxn ang="0">
                    <a:pos x="T2" y="T3"/>
                  </a:cxn>
                  <a:cxn ang="0">
                    <a:pos x="T4" y="T5"/>
                  </a:cxn>
                </a:cxnLst>
                <a:rect l="0" t="0" r="r" b="b"/>
                <a:pathLst>
                  <a:path w="98" h="130">
                    <a:moveTo>
                      <a:pt x="0" y="0"/>
                    </a:moveTo>
                    <a:cubicBezTo>
                      <a:pt x="98" y="0"/>
                      <a:pt x="58" y="130"/>
                      <a:pt x="0" y="130"/>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 name="Freeform 130"/>
              <p:cNvSpPr>
                <a:spLocks/>
              </p:cNvSpPr>
              <p:nvPr/>
            </p:nvSpPr>
            <p:spPr bwMode="auto">
              <a:xfrm>
                <a:off x="7232651" y="301626"/>
                <a:ext cx="190500" cy="144463"/>
              </a:xfrm>
              <a:custGeom>
                <a:avLst/>
                <a:gdLst>
                  <a:gd name="T0" fmla="*/ 90 w 140"/>
                  <a:gd name="T1" fmla="*/ 37 h 106"/>
                  <a:gd name="T2" fmla="*/ 120 w 140"/>
                  <a:gd name="T3" fmla="*/ 79 h 106"/>
                  <a:gd name="T4" fmla="*/ 133 w 140"/>
                  <a:gd name="T5" fmla="*/ 81 h 106"/>
                  <a:gd name="T6" fmla="*/ 71 w 140"/>
                  <a:gd name="T7" fmla="*/ 0 h 106"/>
                  <a:gd name="T8" fmla="*/ 7 w 140"/>
                  <a:gd name="T9" fmla="*/ 78 h 106"/>
                  <a:gd name="T10" fmla="*/ 24 w 140"/>
                  <a:gd name="T11" fmla="*/ 76 h 106"/>
                  <a:gd name="T12" fmla="*/ 90 w 140"/>
                  <a:gd name="T13" fmla="*/ 37 h 106"/>
                </a:gdLst>
                <a:ahLst/>
                <a:cxnLst>
                  <a:cxn ang="0">
                    <a:pos x="T0" y="T1"/>
                  </a:cxn>
                  <a:cxn ang="0">
                    <a:pos x="T2" y="T3"/>
                  </a:cxn>
                  <a:cxn ang="0">
                    <a:pos x="T4" y="T5"/>
                  </a:cxn>
                  <a:cxn ang="0">
                    <a:pos x="T6" y="T7"/>
                  </a:cxn>
                  <a:cxn ang="0">
                    <a:pos x="T8" y="T9"/>
                  </a:cxn>
                  <a:cxn ang="0">
                    <a:pos x="T10" y="T11"/>
                  </a:cxn>
                  <a:cxn ang="0">
                    <a:pos x="T12" y="T13"/>
                  </a:cxn>
                </a:cxnLst>
                <a:rect l="0" t="0" r="r" b="b"/>
                <a:pathLst>
                  <a:path w="140" h="106">
                    <a:moveTo>
                      <a:pt x="90" y="37"/>
                    </a:moveTo>
                    <a:cubicBezTo>
                      <a:pt x="106" y="45"/>
                      <a:pt x="116" y="58"/>
                      <a:pt x="120" y="79"/>
                    </a:cubicBezTo>
                    <a:cubicBezTo>
                      <a:pt x="123" y="99"/>
                      <a:pt x="126" y="96"/>
                      <a:pt x="133" y="81"/>
                    </a:cubicBezTo>
                    <a:cubicBezTo>
                      <a:pt x="140" y="66"/>
                      <a:pt x="122" y="0"/>
                      <a:pt x="71" y="0"/>
                    </a:cubicBezTo>
                    <a:cubicBezTo>
                      <a:pt x="21" y="0"/>
                      <a:pt x="0" y="51"/>
                      <a:pt x="7" y="78"/>
                    </a:cubicBezTo>
                    <a:cubicBezTo>
                      <a:pt x="14" y="106"/>
                      <a:pt x="19" y="97"/>
                      <a:pt x="24" y="76"/>
                    </a:cubicBezTo>
                    <a:cubicBezTo>
                      <a:pt x="28" y="55"/>
                      <a:pt x="50" y="35"/>
                      <a:pt x="90" y="37"/>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 name="Freeform 131"/>
              <p:cNvSpPr>
                <a:spLocks/>
              </p:cNvSpPr>
              <p:nvPr/>
            </p:nvSpPr>
            <p:spPr bwMode="auto">
              <a:xfrm>
                <a:off x="7353301" y="346076"/>
                <a:ext cx="88900" cy="222250"/>
              </a:xfrm>
              <a:custGeom>
                <a:avLst/>
                <a:gdLst>
                  <a:gd name="T0" fmla="*/ 27 w 65"/>
                  <a:gd name="T1" fmla="*/ 163 h 163"/>
                  <a:gd name="T2" fmla="*/ 0 w 65"/>
                  <a:gd name="T3" fmla="*/ 4 h 163"/>
                  <a:gd name="T4" fmla="*/ 27 w 65"/>
                  <a:gd name="T5" fmla="*/ 163 h 163"/>
                </a:gdLst>
                <a:ahLst/>
                <a:cxnLst>
                  <a:cxn ang="0">
                    <a:pos x="T0" y="T1"/>
                  </a:cxn>
                  <a:cxn ang="0">
                    <a:pos x="T2" y="T3"/>
                  </a:cxn>
                  <a:cxn ang="0">
                    <a:pos x="T4" y="T5"/>
                  </a:cxn>
                </a:cxnLst>
                <a:rect l="0" t="0" r="r" b="b"/>
                <a:pathLst>
                  <a:path w="65" h="163">
                    <a:moveTo>
                      <a:pt x="27" y="163"/>
                    </a:moveTo>
                    <a:cubicBezTo>
                      <a:pt x="55" y="66"/>
                      <a:pt x="10" y="5"/>
                      <a:pt x="0" y="4"/>
                    </a:cubicBezTo>
                    <a:cubicBezTo>
                      <a:pt x="20" y="0"/>
                      <a:pt x="65" y="60"/>
                      <a:pt x="27" y="163"/>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 name="Freeform 132"/>
              <p:cNvSpPr>
                <a:spLocks/>
              </p:cNvSpPr>
              <p:nvPr/>
            </p:nvSpPr>
            <p:spPr bwMode="auto">
              <a:xfrm>
                <a:off x="7296151" y="539751"/>
                <a:ext cx="63500" cy="80963"/>
              </a:xfrm>
              <a:custGeom>
                <a:avLst/>
                <a:gdLst>
                  <a:gd name="T0" fmla="*/ 46 w 46"/>
                  <a:gd name="T1" fmla="*/ 0 h 60"/>
                  <a:gd name="T2" fmla="*/ 23 w 46"/>
                  <a:gd name="T3" fmla="*/ 60 h 60"/>
                  <a:gd name="T4" fmla="*/ 0 w 46"/>
                  <a:gd name="T5" fmla="*/ 0 h 60"/>
                  <a:gd name="T6" fmla="*/ 46 w 46"/>
                  <a:gd name="T7" fmla="*/ 0 h 60"/>
                </a:gdLst>
                <a:ahLst/>
                <a:cxnLst>
                  <a:cxn ang="0">
                    <a:pos x="T0" y="T1"/>
                  </a:cxn>
                  <a:cxn ang="0">
                    <a:pos x="T2" y="T3"/>
                  </a:cxn>
                  <a:cxn ang="0">
                    <a:pos x="T4" y="T5"/>
                  </a:cxn>
                  <a:cxn ang="0">
                    <a:pos x="T6" y="T7"/>
                  </a:cxn>
                </a:cxnLst>
                <a:rect l="0" t="0" r="r" b="b"/>
                <a:pathLst>
                  <a:path w="46" h="60">
                    <a:moveTo>
                      <a:pt x="46" y="0"/>
                    </a:moveTo>
                    <a:cubicBezTo>
                      <a:pt x="44" y="23"/>
                      <a:pt x="23" y="42"/>
                      <a:pt x="23" y="60"/>
                    </a:cubicBezTo>
                    <a:cubicBezTo>
                      <a:pt x="23" y="42"/>
                      <a:pt x="2" y="23"/>
                      <a:pt x="0" y="0"/>
                    </a:cubicBezTo>
                    <a:lnTo>
                      <a:pt x="46"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 name="Freeform 133"/>
              <p:cNvSpPr>
                <a:spLocks/>
              </p:cNvSpPr>
              <p:nvPr/>
            </p:nvSpPr>
            <p:spPr bwMode="auto">
              <a:xfrm>
                <a:off x="7327901" y="527051"/>
                <a:ext cx="77788" cy="80963"/>
              </a:xfrm>
              <a:custGeom>
                <a:avLst/>
                <a:gdLst>
                  <a:gd name="T0" fmla="*/ 0 w 57"/>
                  <a:gd name="T1" fmla="*/ 60 h 60"/>
                  <a:gd name="T2" fmla="*/ 34 w 57"/>
                  <a:gd name="T3" fmla="*/ 33 h 60"/>
                  <a:gd name="T4" fmla="*/ 57 w 57"/>
                  <a:gd name="T5" fmla="*/ 31 h 60"/>
                  <a:gd name="T6" fmla="*/ 23 w 57"/>
                  <a:gd name="T7" fmla="*/ 0 h 60"/>
                  <a:gd name="T8" fmla="*/ 0 w 57"/>
                  <a:gd name="T9" fmla="*/ 60 h 60"/>
                </a:gdLst>
                <a:ahLst/>
                <a:cxnLst>
                  <a:cxn ang="0">
                    <a:pos x="T0" y="T1"/>
                  </a:cxn>
                  <a:cxn ang="0">
                    <a:pos x="T2" y="T3"/>
                  </a:cxn>
                  <a:cxn ang="0">
                    <a:pos x="T4" y="T5"/>
                  </a:cxn>
                  <a:cxn ang="0">
                    <a:pos x="T6" y="T7"/>
                  </a:cxn>
                  <a:cxn ang="0">
                    <a:pos x="T8" y="T9"/>
                  </a:cxn>
                </a:cxnLst>
                <a:rect l="0" t="0" r="r" b="b"/>
                <a:pathLst>
                  <a:path w="57" h="60">
                    <a:moveTo>
                      <a:pt x="0" y="60"/>
                    </a:moveTo>
                    <a:cubicBezTo>
                      <a:pt x="10" y="45"/>
                      <a:pt x="21" y="37"/>
                      <a:pt x="34" y="33"/>
                    </a:cubicBezTo>
                    <a:cubicBezTo>
                      <a:pt x="40" y="31"/>
                      <a:pt x="51" y="28"/>
                      <a:pt x="57" y="31"/>
                    </a:cubicBezTo>
                    <a:cubicBezTo>
                      <a:pt x="46" y="19"/>
                      <a:pt x="34" y="12"/>
                      <a:pt x="23" y="0"/>
                    </a:cubicBezTo>
                    <a:cubicBezTo>
                      <a:pt x="23" y="35"/>
                      <a:pt x="0" y="41"/>
                      <a:pt x="0" y="60"/>
                    </a:cubicBezTo>
                    <a:close/>
                  </a:path>
                </a:pathLst>
              </a:custGeom>
              <a:solidFill>
                <a:srgbClr val="E1E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 name="Freeform 134"/>
              <p:cNvSpPr>
                <a:spLocks/>
              </p:cNvSpPr>
              <p:nvPr/>
            </p:nvSpPr>
            <p:spPr bwMode="auto">
              <a:xfrm>
                <a:off x="7327901" y="527051"/>
                <a:ext cx="68263" cy="80963"/>
              </a:xfrm>
              <a:custGeom>
                <a:avLst/>
                <a:gdLst>
                  <a:gd name="T0" fmla="*/ 0 w 50"/>
                  <a:gd name="T1" fmla="*/ 60 h 60"/>
                  <a:gd name="T2" fmla="*/ 32 w 50"/>
                  <a:gd name="T3" fmla="*/ 27 h 60"/>
                  <a:gd name="T4" fmla="*/ 50 w 50"/>
                  <a:gd name="T5" fmla="*/ 28 h 60"/>
                  <a:gd name="T6" fmla="*/ 23 w 50"/>
                  <a:gd name="T7" fmla="*/ 0 h 60"/>
                  <a:gd name="T8" fmla="*/ 0 w 50"/>
                  <a:gd name="T9" fmla="*/ 60 h 60"/>
                </a:gdLst>
                <a:ahLst/>
                <a:cxnLst>
                  <a:cxn ang="0">
                    <a:pos x="T0" y="T1"/>
                  </a:cxn>
                  <a:cxn ang="0">
                    <a:pos x="T2" y="T3"/>
                  </a:cxn>
                  <a:cxn ang="0">
                    <a:pos x="T4" y="T5"/>
                  </a:cxn>
                  <a:cxn ang="0">
                    <a:pos x="T6" y="T7"/>
                  </a:cxn>
                  <a:cxn ang="0">
                    <a:pos x="T8" y="T9"/>
                  </a:cxn>
                </a:cxnLst>
                <a:rect l="0" t="0" r="r" b="b"/>
                <a:pathLst>
                  <a:path w="50" h="60">
                    <a:moveTo>
                      <a:pt x="0" y="60"/>
                    </a:moveTo>
                    <a:cubicBezTo>
                      <a:pt x="8" y="44"/>
                      <a:pt x="19" y="31"/>
                      <a:pt x="32" y="27"/>
                    </a:cubicBezTo>
                    <a:cubicBezTo>
                      <a:pt x="38" y="25"/>
                      <a:pt x="44" y="25"/>
                      <a:pt x="50" y="28"/>
                    </a:cubicBezTo>
                    <a:cubicBezTo>
                      <a:pt x="39" y="15"/>
                      <a:pt x="34" y="8"/>
                      <a:pt x="23" y="0"/>
                    </a:cubicBezTo>
                    <a:cubicBezTo>
                      <a:pt x="23" y="35"/>
                      <a:pt x="0" y="41"/>
                      <a:pt x="0"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 name="Freeform 135"/>
              <p:cNvSpPr>
                <a:spLocks/>
              </p:cNvSpPr>
              <p:nvPr/>
            </p:nvSpPr>
            <p:spPr bwMode="auto">
              <a:xfrm>
                <a:off x="7250113" y="527051"/>
                <a:ext cx="77788" cy="80963"/>
              </a:xfrm>
              <a:custGeom>
                <a:avLst/>
                <a:gdLst>
                  <a:gd name="T0" fmla="*/ 57 w 57"/>
                  <a:gd name="T1" fmla="*/ 60 h 60"/>
                  <a:gd name="T2" fmla="*/ 24 w 57"/>
                  <a:gd name="T3" fmla="*/ 33 h 60"/>
                  <a:gd name="T4" fmla="*/ 0 w 57"/>
                  <a:gd name="T5" fmla="*/ 31 h 60"/>
                  <a:gd name="T6" fmla="*/ 34 w 57"/>
                  <a:gd name="T7" fmla="*/ 0 h 60"/>
                  <a:gd name="T8" fmla="*/ 57 w 57"/>
                  <a:gd name="T9" fmla="*/ 60 h 60"/>
                </a:gdLst>
                <a:ahLst/>
                <a:cxnLst>
                  <a:cxn ang="0">
                    <a:pos x="T0" y="T1"/>
                  </a:cxn>
                  <a:cxn ang="0">
                    <a:pos x="T2" y="T3"/>
                  </a:cxn>
                  <a:cxn ang="0">
                    <a:pos x="T4" y="T5"/>
                  </a:cxn>
                  <a:cxn ang="0">
                    <a:pos x="T6" y="T7"/>
                  </a:cxn>
                  <a:cxn ang="0">
                    <a:pos x="T8" y="T9"/>
                  </a:cxn>
                </a:cxnLst>
                <a:rect l="0" t="0" r="r" b="b"/>
                <a:pathLst>
                  <a:path w="57" h="60">
                    <a:moveTo>
                      <a:pt x="57" y="60"/>
                    </a:moveTo>
                    <a:cubicBezTo>
                      <a:pt x="47" y="45"/>
                      <a:pt x="36" y="37"/>
                      <a:pt x="24" y="33"/>
                    </a:cubicBezTo>
                    <a:cubicBezTo>
                      <a:pt x="17" y="31"/>
                      <a:pt x="6" y="28"/>
                      <a:pt x="0" y="31"/>
                    </a:cubicBezTo>
                    <a:cubicBezTo>
                      <a:pt x="11" y="19"/>
                      <a:pt x="23" y="12"/>
                      <a:pt x="34" y="0"/>
                    </a:cubicBezTo>
                    <a:cubicBezTo>
                      <a:pt x="34" y="35"/>
                      <a:pt x="57" y="41"/>
                      <a:pt x="57" y="60"/>
                    </a:cubicBezTo>
                    <a:close/>
                  </a:path>
                </a:pathLst>
              </a:custGeom>
              <a:solidFill>
                <a:srgbClr val="E1E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 name="Freeform 136"/>
              <p:cNvSpPr>
                <a:spLocks/>
              </p:cNvSpPr>
              <p:nvPr/>
            </p:nvSpPr>
            <p:spPr bwMode="auto">
              <a:xfrm>
                <a:off x="7259638" y="527051"/>
                <a:ext cx="68263" cy="80963"/>
              </a:xfrm>
              <a:custGeom>
                <a:avLst/>
                <a:gdLst>
                  <a:gd name="T0" fmla="*/ 50 w 50"/>
                  <a:gd name="T1" fmla="*/ 60 h 60"/>
                  <a:gd name="T2" fmla="*/ 18 w 50"/>
                  <a:gd name="T3" fmla="*/ 27 h 60"/>
                  <a:gd name="T4" fmla="*/ 0 w 50"/>
                  <a:gd name="T5" fmla="*/ 28 h 60"/>
                  <a:gd name="T6" fmla="*/ 27 w 50"/>
                  <a:gd name="T7" fmla="*/ 0 h 60"/>
                  <a:gd name="T8" fmla="*/ 50 w 50"/>
                  <a:gd name="T9" fmla="*/ 60 h 60"/>
                </a:gdLst>
                <a:ahLst/>
                <a:cxnLst>
                  <a:cxn ang="0">
                    <a:pos x="T0" y="T1"/>
                  </a:cxn>
                  <a:cxn ang="0">
                    <a:pos x="T2" y="T3"/>
                  </a:cxn>
                  <a:cxn ang="0">
                    <a:pos x="T4" y="T5"/>
                  </a:cxn>
                  <a:cxn ang="0">
                    <a:pos x="T6" y="T7"/>
                  </a:cxn>
                  <a:cxn ang="0">
                    <a:pos x="T8" y="T9"/>
                  </a:cxn>
                </a:cxnLst>
                <a:rect l="0" t="0" r="r" b="b"/>
                <a:pathLst>
                  <a:path w="50" h="60">
                    <a:moveTo>
                      <a:pt x="50" y="60"/>
                    </a:moveTo>
                    <a:cubicBezTo>
                      <a:pt x="42" y="44"/>
                      <a:pt x="31" y="31"/>
                      <a:pt x="18" y="27"/>
                    </a:cubicBezTo>
                    <a:cubicBezTo>
                      <a:pt x="12" y="25"/>
                      <a:pt x="6" y="25"/>
                      <a:pt x="0" y="28"/>
                    </a:cubicBezTo>
                    <a:cubicBezTo>
                      <a:pt x="11" y="15"/>
                      <a:pt x="16" y="8"/>
                      <a:pt x="27" y="0"/>
                    </a:cubicBezTo>
                    <a:cubicBezTo>
                      <a:pt x="27" y="35"/>
                      <a:pt x="50" y="41"/>
                      <a:pt x="50"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 name="Freeform 137"/>
              <p:cNvSpPr>
                <a:spLocks/>
              </p:cNvSpPr>
              <p:nvPr/>
            </p:nvSpPr>
            <p:spPr bwMode="auto">
              <a:xfrm>
                <a:off x="7185026" y="317501"/>
                <a:ext cx="169863" cy="276225"/>
              </a:xfrm>
              <a:custGeom>
                <a:avLst/>
                <a:gdLst>
                  <a:gd name="T0" fmla="*/ 62 w 125"/>
                  <a:gd name="T1" fmla="*/ 203 h 203"/>
                  <a:gd name="T2" fmla="*/ 125 w 125"/>
                  <a:gd name="T3" fmla="*/ 26 h 203"/>
                  <a:gd name="T4" fmla="*/ 62 w 125"/>
                  <a:gd name="T5" fmla="*/ 203 h 203"/>
                </a:gdLst>
                <a:ahLst/>
                <a:cxnLst>
                  <a:cxn ang="0">
                    <a:pos x="T0" y="T1"/>
                  </a:cxn>
                  <a:cxn ang="0">
                    <a:pos x="T2" y="T3"/>
                  </a:cxn>
                  <a:cxn ang="0">
                    <a:pos x="T4" y="T5"/>
                  </a:cxn>
                </a:cxnLst>
                <a:rect l="0" t="0" r="r" b="b"/>
                <a:pathLst>
                  <a:path w="125" h="203">
                    <a:moveTo>
                      <a:pt x="62" y="203"/>
                    </a:moveTo>
                    <a:cubicBezTo>
                      <a:pt x="28" y="7"/>
                      <a:pt x="107" y="29"/>
                      <a:pt x="125" y="26"/>
                    </a:cubicBezTo>
                    <a:cubicBezTo>
                      <a:pt x="102" y="2"/>
                      <a:pt x="0" y="0"/>
                      <a:pt x="62" y="203"/>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Freeform 138"/>
              <p:cNvSpPr>
                <a:spLocks/>
              </p:cNvSpPr>
              <p:nvPr/>
            </p:nvSpPr>
            <p:spPr bwMode="auto">
              <a:xfrm>
                <a:off x="7242176" y="557213"/>
                <a:ext cx="65088" cy="128588"/>
              </a:xfrm>
              <a:custGeom>
                <a:avLst/>
                <a:gdLst>
                  <a:gd name="T0" fmla="*/ 13 w 48"/>
                  <a:gd name="T1" fmla="*/ 0 h 95"/>
                  <a:gd name="T2" fmla="*/ 0 w 48"/>
                  <a:gd name="T3" fmla="*/ 27 h 95"/>
                  <a:gd name="T4" fmla="*/ 37 w 48"/>
                  <a:gd name="T5" fmla="*/ 37 h 95"/>
                  <a:gd name="T6" fmla="*/ 15 w 48"/>
                  <a:gd name="T7" fmla="*/ 60 h 95"/>
                  <a:gd name="T8" fmla="*/ 44 w 48"/>
                  <a:gd name="T9" fmla="*/ 94 h 95"/>
                  <a:gd name="T10" fmla="*/ 48 w 48"/>
                  <a:gd name="T11" fmla="*/ 95 h 95"/>
                  <a:gd name="T12" fmla="*/ 20 w 48"/>
                  <a:gd name="T13" fmla="*/ 59 h 95"/>
                  <a:gd name="T14" fmla="*/ 44 w 48"/>
                  <a:gd name="T15" fmla="*/ 38 h 95"/>
                  <a:gd name="T16" fmla="*/ 4 w 48"/>
                  <a:gd name="T17" fmla="*/ 20 h 95"/>
                  <a:gd name="T18" fmla="*/ 13 w 48"/>
                  <a:gd name="T1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95">
                    <a:moveTo>
                      <a:pt x="13" y="0"/>
                    </a:moveTo>
                    <a:cubicBezTo>
                      <a:pt x="4" y="5"/>
                      <a:pt x="1" y="17"/>
                      <a:pt x="0" y="27"/>
                    </a:cubicBezTo>
                    <a:cubicBezTo>
                      <a:pt x="16" y="23"/>
                      <a:pt x="34" y="33"/>
                      <a:pt x="37" y="37"/>
                    </a:cubicBezTo>
                    <a:cubicBezTo>
                      <a:pt x="25" y="44"/>
                      <a:pt x="22" y="51"/>
                      <a:pt x="15" y="60"/>
                    </a:cubicBezTo>
                    <a:cubicBezTo>
                      <a:pt x="21" y="67"/>
                      <a:pt x="33" y="79"/>
                      <a:pt x="44" y="94"/>
                    </a:cubicBezTo>
                    <a:cubicBezTo>
                      <a:pt x="45" y="95"/>
                      <a:pt x="47" y="95"/>
                      <a:pt x="48" y="95"/>
                    </a:cubicBezTo>
                    <a:cubicBezTo>
                      <a:pt x="38" y="79"/>
                      <a:pt x="26" y="67"/>
                      <a:pt x="20" y="59"/>
                    </a:cubicBezTo>
                    <a:cubicBezTo>
                      <a:pt x="27" y="50"/>
                      <a:pt x="32" y="45"/>
                      <a:pt x="44" y="38"/>
                    </a:cubicBezTo>
                    <a:cubicBezTo>
                      <a:pt x="41" y="34"/>
                      <a:pt x="20" y="16"/>
                      <a:pt x="4" y="20"/>
                    </a:cubicBezTo>
                    <a:cubicBezTo>
                      <a:pt x="5" y="11"/>
                      <a:pt x="6" y="7"/>
                      <a:pt x="13" y="0"/>
                    </a:cubicBezTo>
                    <a:close/>
                  </a:path>
                </a:pathLst>
              </a:custGeom>
              <a:solidFill>
                <a:srgbClr val="3C66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 name="Freeform 139"/>
              <p:cNvSpPr>
                <a:spLocks/>
              </p:cNvSpPr>
              <p:nvPr/>
            </p:nvSpPr>
            <p:spPr bwMode="auto">
              <a:xfrm>
                <a:off x="7348538" y="557213"/>
                <a:ext cx="66675" cy="128588"/>
              </a:xfrm>
              <a:custGeom>
                <a:avLst/>
                <a:gdLst>
                  <a:gd name="T0" fmla="*/ 36 w 49"/>
                  <a:gd name="T1" fmla="*/ 0 h 95"/>
                  <a:gd name="T2" fmla="*/ 49 w 49"/>
                  <a:gd name="T3" fmla="*/ 27 h 95"/>
                  <a:gd name="T4" fmla="*/ 11 w 49"/>
                  <a:gd name="T5" fmla="*/ 37 h 95"/>
                  <a:gd name="T6" fmla="*/ 34 w 49"/>
                  <a:gd name="T7" fmla="*/ 60 h 95"/>
                  <a:gd name="T8" fmla="*/ 4 w 49"/>
                  <a:gd name="T9" fmla="*/ 94 h 95"/>
                  <a:gd name="T10" fmla="*/ 0 w 49"/>
                  <a:gd name="T11" fmla="*/ 95 h 95"/>
                  <a:gd name="T12" fmla="*/ 28 w 49"/>
                  <a:gd name="T13" fmla="*/ 59 h 95"/>
                  <a:gd name="T14" fmla="*/ 4 w 49"/>
                  <a:gd name="T15" fmla="*/ 38 h 95"/>
                  <a:gd name="T16" fmla="*/ 45 w 49"/>
                  <a:gd name="T17" fmla="*/ 20 h 95"/>
                  <a:gd name="T18" fmla="*/ 36 w 49"/>
                  <a:gd name="T1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95">
                    <a:moveTo>
                      <a:pt x="36" y="0"/>
                    </a:moveTo>
                    <a:cubicBezTo>
                      <a:pt x="44" y="5"/>
                      <a:pt x="48" y="17"/>
                      <a:pt x="49" y="27"/>
                    </a:cubicBezTo>
                    <a:cubicBezTo>
                      <a:pt x="32" y="23"/>
                      <a:pt x="14" y="33"/>
                      <a:pt x="11" y="37"/>
                    </a:cubicBezTo>
                    <a:cubicBezTo>
                      <a:pt x="23" y="44"/>
                      <a:pt x="27" y="51"/>
                      <a:pt x="34" y="60"/>
                    </a:cubicBezTo>
                    <a:cubicBezTo>
                      <a:pt x="28" y="67"/>
                      <a:pt x="15" y="79"/>
                      <a:pt x="4" y="94"/>
                    </a:cubicBezTo>
                    <a:cubicBezTo>
                      <a:pt x="3" y="94"/>
                      <a:pt x="2" y="95"/>
                      <a:pt x="0" y="95"/>
                    </a:cubicBezTo>
                    <a:cubicBezTo>
                      <a:pt x="10" y="79"/>
                      <a:pt x="22" y="67"/>
                      <a:pt x="28" y="59"/>
                    </a:cubicBezTo>
                    <a:cubicBezTo>
                      <a:pt x="21" y="50"/>
                      <a:pt x="16" y="45"/>
                      <a:pt x="4" y="38"/>
                    </a:cubicBezTo>
                    <a:cubicBezTo>
                      <a:pt x="7" y="34"/>
                      <a:pt x="28" y="16"/>
                      <a:pt x="45" y="20"/>
                    </a:cubicBezTo>
                    <a:cubicBezTo>
                      <a:pt x="43" y="11"/>
                      <a:pt x="42" y="7"/>
                      <a:pt x="36" y="0"/>
                    </a:cubicBezTo>
                    <a:close/>
                  </a:path>
                </a:pathLst>
              </a:custGeom>
              <a:solidFill>
                <a:srgbClr val="3C66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 name="Freeform 140"/>
              <p:cNvSpPr>
                <a:spLocks/>
              </p:cNvSpPr>
              <p:nvPr/>
            </p:nvSpPr>
            <p:spPr bwMode="auto">
              <a:xfrm>
                <a:off x="7323138" y="612776"/>
                <a:ext cx="6350" cy="73025"/>
              </a:xfrm>
              <a:custGeom>
                <a:avLst/>
                <a:gdLst>
                  <a:gd name="T0" fmla="*/ 4 w 5"/>
                  <a:gd name="T1" fmla="*/ 54 h 54"/>
                  <a:gd name="T2" fmla="*/ 5 w 5"/>
                  <a:gd name="T3" fmla="*/ 0 h 54"/>
                  <a:gd name="T4" fmla="*/ 1 w 5"/>
                  <a:gd name="T5" fmla="*/ 54 h 54"/>
                  <a:gd name="T6" fmla="*/ 4 w 5"/>
                  <a:gd name="T7" fmla="*/ 54 h 54"/>
                </a:gdLst>
                <a:ahLst/>
                <a:cxnLst>
                  <a:cxn ang="0">
                    <a:pos x="T0" y="T1"/>
                  </a:cxn>
                  <a:cxn ang="0">
                    <a:pos x="T2" y="T3"/>
                  </a:cxn>
                  <a:cxn ang="0">
                    <a:pos x="T4" y="T5"/>
                  </a:cxn>
                  <a:cxn ang="0">
                    <a:pos x="T6" y="T7"/>
                  </a:cxn>
                </a:cxnLst>
                <a:rect l="0" t="0" r="r" b="b"/>
                <a:pathLst>
                  <a:path w="5" h="54">
                    <a:moveTo>
                      <a:pt x="4" y="54"/>
                    </a:moveTo>
                    <a:cubicBezTo>
                      <a:pt x="3" y="36"/>
                      <a:pt x="4" y="13"/>
                      <a:pt x="5" y="0"/>
                    </a:cubicBezTo>
                    <a:cubicBezTo>
                      <a:pt x="1" y="14"/>
                      <a:pt x="0" y="37"/>
                      <a:pt x="1" y="54"/>
                    </a:cubicBezTo>
                    <a:cubicBezTo>
                      <a:pt x="2" y="54"/>
                      <a:pt x="3" y="54"/>
                      <a:pt x="4" y="54"/>
                    </a:cubicBezTo>
                    <a:close/>
                  </a:path>
                </a:pathLst>
              </a:custGeom>
              <a:solidFill>
                <a:srgbClr val="3C66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 name="Oval 141"/>
              <p:cNvSpPr>
                <a:spLocks noChangeArrowheads="1"/>
              </p:cNvSpPr>
              <p:nvPr/>
            </p:nvSpPr>
            <p:spPr bwMode="auto">
              <a:xfrm>
                <a:off x="5775326" y="1216026"/>
                <a:ext cx="377825" cy="374650"/>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 name="Freeform 142"/>
              <p:cNvSpPr>
                <a:spLocks/>
              </p:cNvSpPr>
              <p:nvPr/>
            </p:nvSpPr>
            <p:spPr bwMode="auto">
              <a:xfrm>
                <a:off x="5867401" y="1497013"/>
                <a:ext cx="193675" cy="93663"/>
              </a:xfrm>
              <a:custGeom>
                <a:avLst/>
                <a:gdLst>
                  <a:gd name="T0" fmla="*/ 20 w 143"/>
                  <a:gd name="T1" fmla="*/ 19 h 69"/>
                  <a:gd name="T2" fmla="*/ 0 w 143"/>
                  <a:gd name="T3" fmla="*/ 49 h 69"/>
                  <a:gd name="T4" fmla="*/ 71 w 143"/>
                  <a:gd name="T5" fmla="*/ 69 h 69"/>
                  <a:gd name="T6" fmla="*/ 143 w 143"/>
                  <a:gd name="T7" fmla="*/ 49 h 69"/>
                  <a:gd name="T8" fmla="*/ 123 w 143"/>
                  <a:gd name="T9" fmla="*/ 19 h 69"/>
                  <a:gd name="T10" fmla="*/ 71 w 143"/>
                  <a:gd name="T11" fmla="*/ 1 h 69"/>
                  <a:gd name="T12" fmla="*/ 20 w 143"/>
                  <a:gd name="T13" fmla="*/ 19 h 69"/>
                </a:gdLst>
                <a:ahLst/>
                <a:cxnLst>
                  <a:cxn ang="0">
                    <a:pos x="T0" y="T1"/>
                  </a:cxn>
                  <a:cxn ang="0">
                    <a:pos x="T2" y="T3"/>
                  </a:cxn>
                  <a:cxn ang="0">
                    <a:pos x="T4" y="T5"/>
                  </a:cxn>
                  <a:cxn ang="0">
                    <a:pos x="T6" y="T7"/>
                  </a:cxn>
                  <a:cxn ang="0">
                    <a:pos x="T8" y="T9"/>
                  </a:cxn>
                  <a:cxn ang="0">
                    <a:pos x="T10" y="T11"/>
                  </a:cxn>
                  <a:cxn ang="0">
                    <a:pos x="T12" y="T13"/>
                  </a:cxn>
                </a:cxnLst>
                <a:rect l="0" t="0" r="r" b="b"/>
                <a:pathLst>
                  <a:path w="143" h="69">
                    <a:moveTo>
                      <a:pt x="20" y="19"/>
                    </a:moveTo>
                    <a:cubicBezTo>
                      <a:pt x="10" y="25"/>
                      <a:pt x="5" y="36"/>
                      <a:pt x="0" y="49"/>
                    </a:cubicBezTo>
                    <a:cubicBezTo>
                      <a:pt x="21" y="62"/>
                      <a:pt x="45" y="69"/>
                      <a:pt x="71" y="69"/>
                    </a:cubicBezTo>
                    <a:cubicBezTo>
                      <a:pt x="98" y="69"/>
                      <a:pt x="122" y="62"/>
                      <a:pt x="143" y="49"/>
                    </a:cubicBezTo>
                    <a:cubicBezTo>
                      <a:pt x="138" y="36"/>
                      <a:pt x="133" y="25"/>
                      <a:pt x="123" y="19"/>
                    </a:cubicBezTo>
                    <a:cubicBezTo>
                      <a:pt x="100" y="4"/>
                      <a:pt x="85" y="1"/>
                      <a:pt x="71" y="1"/>
                    </a:cubicBezTo>
                    <a:cubicBezTo>
                      <a:pt x="57" y="0"/>
                      <a:pt x="43" y="4"/>
                      <a:pt x="20"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 name="Freeform 143"/>
              <p:cNvSpPr>
                <a:spLocks/>
              </p:cNvSpPr>
              <p:nvPr/>
            </p:nvSpPr>
            <p:spPr bwMode="auto">
              <a:xfrm>
                <a:off x="5937251" y="1420813"/>
                <a:ext cx="53975" cy="106363"/>
              </a:xfrm>
              <a:custGeom>
                <a:avLst/>
                <a:gdLst>
                  <a:gd name="T0" fmla="*/ 0 w 39"/>
                  <a:gd name="T1" fmla="*/ 0 h 78"/>
                  <a:gd name="T2" fmla="*/ 39 w 39"/>
                  <a:gd name="T3" fmla="*/ 0 h 78"/>
                  <a:gd name="T4" fmla="*/ 39 w 39"/>
                  <a:gd name="T5" fmla="*/ 56 h 78"/>
                  <a:gd name="T6" fmla="*/ 0 w 39"/>
                  <a:gd name="T7" fmla="*/ 56 h 78"/>
                  <a:gd name="T8" fmla="*/ 0 w 39"/>
                  <a:gd name="T9" fmla="*/ 0 h 78"/>
                </a:gdLst>
                <a:ahLst/>
                <a:cxnLst>
                  <a:cxn ang="0">
                    <a:pos x="T0" y="T1"/>
                  </a:cxn>
                  <a:cxn ang="0">
                    <a:pos x="T2" y="T3"/>
                  </a:cxn>
                  <a:cxn ang="0">
                    <a:pos x="T4" y="T5"/>
                  </a:cxn>
                  <a:cxn ang="0">
                    <a:pos x="T6" y="T7"/>
                  </a:cxn>
                  <a:cxn ang="0">
                    <a:pos x="T8" y="T9"/>
                  </a:cxn>
                </a:cxnLst>
                <a:rect l="0" t="0" r="r" b="b"/>
                <a:pathLst>
                  <a:path w="39" h="78">
                    <a:moveTo>
                      <a:pt x="0" y="0"/>
                    </a:moveTo>
                    <a:cubicBezTo>
                      <a:pt x="39" y="0"/>
                      <a:pt x="39" y="0"/>
                      <a:pt x="39" y="0"/>
                    </a:cubicBezTo>
                    <a:cubicBezTo>
                      <a:pt x="39" y="56"/>
                      <a:pt x="39" y="56"/>
                      <a:pt x="39" y="56"/>
                    </a:cubicBezTo>
                    <a:cubicBezTo>
                      <a:pt x="39" y="76"/>
                      <a:pt x="0" y="78"/>
                      <a:pt x="0" y="56"/>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 name="Freeform 144"/>
              <p:cNvSpPr>
                <a:spLocks/>
              </p:cNvSpPr>
              <p:nvPr/>
            </p:nvSpPr>
            <p:spPr bwMode="auto">
              <a:xfrm>
                <a:off x="5937251" y="1465263"/>
                <a:ext cx="53975" cy="36513"/>
              </a:xfrm>
              <a:custGeom>
                <a:avLst/>
                <a:gdLst>
                  <a:gd name="T0" fmla="*/ 34 w 34"/>
                  <a:gd name="T1" fmla="*/ 6 h 23"/>
                  <a:gd name="T2" fmla="*/ 34 w 34"/>
                  <a:gd name="T3" fmla="*/ 0 h 23"/>
                  <a:gd name="T4" fmla="*/ 0 w 34"/>
                  <a:gd name="T5" fmla="*/ 0 h 23"/>
                  <a:gd name="T6" fmla="*/ 0 w 34"/>
                  <a:gd name="T7" fmla="*/ 23 h 23"/>
                  <a:gd name="T8" fmla="*/ 34 w 34"/>
                  <a:gd name="T9" fmla="*/ 6 h 23"/>
                </a:gdLst>
                <a:ahLst/>
                <a:cxnLst>
                  <a:cxn ang="0">
                    <a:pos x="T0" y="T1"/>
                  </a:cxn>
                  <a:cxn ang="0">
                    <a:pos x="T2" y="T3"/>
                  </a:cxn>
                  <a:cxn ang="0">
                    <a:pos x="T4" y="T5"/>
                  </a:cxn>
                  <a:cxn ang="0">
                    <a:pos x="T6" y="T7"/>
                  </a:cxn>
                  <a:cxn ang="0">
                    <a:pos x="T8" y="T9"/>
                  </a:cxn>
                </a:cxnLst>
                <a:rect l="0" t="0" r="r" b="b"/>
                <a:pathLst>
                  <a:path w="34" h="23">
                    <a:moveTo>
                      <a:pt x="34" y="6"/>
                    </a:moveTo>
                    <a:lnTo>
                      <a:pt x="34" y="0"/>
                    </a:lnTo>
                    <a:lnTo>
                      <a:pt x="0" y="0"/>
                    </a:lnTo>
                    <a:lnTo>
                      <a:pt x="0" y="23"/>
                    </a:lnTo>
                    <a:lnTo>
                      <a:pt x="34" y="6"/>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 name="Freeform 145"/>
              <p:cNvSpPr>
                <a:spLocks/>
              </p:cNvSpPr>
              <p:nvPr/>
            </p:nvSpPr>
            <p:spPr bwMode="auto">
              <a:xfrm>
                <a:off x="5851526" y="1330326"/>
                <a:ext cx="225425" cy="147638"/>
              </a:xfrm>
              <a:custGeom>
                <a:avLst/>
                <a:gdLst>
                  <a:gd name="T0" fmla="*/ 82 w 165"/>
                  <a:gd name="T1" fmla="*/ 0 h 109"/>
                  <a:gd name="T2" fmla="*/ 82 w 165"/>
                  <a:gd name="T3" fmla="*/ 109 h 109"/>
                  <a:gd name="T4" fmla="*/ 82 w 165"/>
                  <a:gd name="T5" fmla="*/ 0 h 109"/>
                </a:gdLst>
                <a:ahLst/>
                <a:cxnLst>
                  <a:cxn ang="0">
                    <a:pos x="T0" y="T1"/>
                  </a:cxn>
                  <a:cxn ang="0">
                    <a:pos x="T2" y="T3"/>
                  </a:cxn>
                  <a:cxn ang="0">
                    <a:pos x="T4" y="T5"/>
                  </a:cxn>
                </a:cxnLst>
                <a:rect l="0" t="0" r="r" b="b"/>
                <a:pathLst>
                  <a:path w="165" h="109">
                    <a:moveTo>
                      <a:pt x="82" y="0"/>
                    </a:moveTo>
                    <a:cubicBezTo>
                      <a:pt x="165" y="0"/>
                      <a:pt x="132" y="109"/>
                      <a:pt x="82" y="109"/>
                    </a:cubicBezTo>
                    <a:cubicBezTo>
                      <a:pt x="33" y="109"/>
                      <a:pt x="0" y="0"/>
                      <a:pt x="82"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Freeform 146"/>
              <p:cNvSpPr>
                <a:spLocks/>
              </p:cNvSpPr>
              <p:nvPr/>
            </p:nvSpPr>
            <p:spPr bwMode="auto">
              <a:xfrm>
                <a:off x="5883276" y="1301751"/>
                <a:ext cx="161925" cy="122238"/>
              </a:xfrm>
              <a:custGeom>
                <a:avLst/>
                <a:gdLst>
                  <a:gd name="T0" fmla="*/ 83 w 119"/>
                  <a:gd name="T1" fmla="*/ 27 h 89"/>
                  <a:gd name="T2" fmla="*/ 105 w 119"/>
                  <a:gd name="T3" fmla="*/ 65 h 89"/>
                  <a:gd name="T4" fmla="*/ 113 w 119"/>
                  <a:gd name="T5" fmla="*/ 68 h 89"/>
                  <a:gd name="T6" fmla="*/ 61 w 119"/>
                  <a:gd name="T7" fmla="*/ 0 h 89"/>
                  <a:gd name="T8" fmla="*/ 6 w 119"/>
                  <a:gd name="T9" fmla="*/ 65 h 89"/>
                  <a:gd name="T10" fmla="*/ 16 w 119"/>
                  <a:gd name="T11" fmla="*/ 65 h 89"/>
                  <a:gd name="T12" fmla="*/ 35 w 119"/>
                  <a:gd name="T13" fmla="*/ 28 h 89"/>
                  <a:gd name="T14" fmla="*/ 60 w 119"/>
                  <a:gd name="T15" fmla="*/ 30 h 89"/>
                  <a:gd name="T16" fmla="*/ 83 w 119"/>
                  <a:gd name="T17" fmla="*/ 27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89">
                    <a:moveTo>
                      <a:pt x="83" y="27"/>
                    </a:moveTo>
                    <a:cubicBezTo>
                      <a:pt x="98" y="31"/>
                      <a:pt x="101" y="54"/>
                      <a:pt x="105" y="65"/>
                    </a:cubicBezTo>
                    <a:cubicBezTo>
                      <a:pt x="109" y="82"/>
                      <a:pt x="107" y="80"/>
                      <a:pt x="113" y="68"/>
                    </a:cubicBezTo>
                    <a:cubicBezTo>
                      <a:pt x="119" y="55"/>
                      <a:pt x="104" y="0"/>
                      <a:pt x="61" y="0"/>
                    </a:cubicBezTo>
                    <a:cubicBezTo>
                      <a:pt x="18" y="0"/>
                      <a:pt x="0" y="42"/>
                      <a:pt x="6" y="65"/>
                    </a:cubicBezTo>
                    <a:cubicBezTo>
                      <a:pt x="12" y="89"/>
                      <a:pt x="12" y="83"/>
                      <a:pt x="16" y="65"/>
                    </a:cubicBezTo>
                    <a:cubicBezTo>
                      <a:pt x="20" y="48"/>
                      <a:pt x="26" y="31"/>
                      <a:pt x="35" y="28"/>
                    </a:cubicBezTo>
                    <a:cubicBezTo>
                      <a:pt x="42" y="25"/>
                      <a:pt x="52" y="30"/>
                      <a:pt x="60" y="30"/>
                    </a:cubicBezTo>
                    <a:cubicBezTo>
                      <a:pt x="68" y="29"/>
                      <a:pt x="75" y="25"/>
                      <a:pt x="83" y="27"/>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Freeform 147"/>
              <p:cNvSpPr>
                <a:spLocks/>
              </p:cNvSpPr>
              <p:nvPr/>
            </p:nvSpPr>
            <p:spPr bwMode="auto">
              <a:xfrm>
                <a:off x="6022976" y="1379538"/>
                <a:ext cx="19050" cy="36513"/>
              </a:xfrm>
              <a:custGeom>
                <a:avLst/>
                <a:gdLst>
                  <a:gd name="T0" fmla="*/ 10 w 14"/>
                  <a:gd name="T1" fmla="*/ 0 h 26"/>
                  <a:gd name="T2" fmla="*/ 12 w 14"/>
                  <a:gd name="T3" fmla="*/ 14 h 26"/>
                  <a:gd name="T4" fmla="*/ 4 w 14"/>
                  <a:gd name="T5" fmla="*/ 26 h 26"/>
                  <a:gd name="T6" fmla="*/ 1 w 14"/>
                  <a:gd name="T7" fmla="*/ 12 h 26"/>
                  <a:gd name="T8" fmla="*/ 10 w 14"/>
                  <a:gd name="T9" fmla="*/ 0 h 26"/>
                </a:gdLst>
                <a:ahLst/>
                <a:cxnLst>
                  <a:cxn ang="0">
                    <a:pos x="T0" y="T1"/>
                  </a:cxn>
                  <a:cxn ang="0">
                    <a:pos x="T2" y="T3"/>
                  </a:cxn>
                  <a:cxn ang="0">
                    <a:pos x="T4" y="T5"/>
                  </a:cxn>
                  <a:cxn ang="0">
                    <a:pos x="T6" y="T7"/>
                  </a:cxn>
                  <a:cxn ang="0">
                    <a:pos x="T8" y="T9"/>
                  </a:cxn>
                </a:cxnLst>
                <a:rect l="0" t="0" r="r" b="b"/>
                <a:pathLst>
                  <a:path w="14" h="26">
                    <a:moveTo>
                      <a:pt x="10" y="0"/>
                    </a:moveTo>
                    <a:cubicBezTo>
                      <a:pt x="13" y="1"/>
                      <a:pt x="14" y="7"/>
                      <a:pt x="12" y="14"/>
                    </a:cubicBezTo>
                    <a:cubicBezTo>
                      <a:pt x="11" y="21"/>
                      <a:pt x="7" y="26"/>
                      <a:pt x="4" y="26"/>
                    </a:cubicBezTo>
                    <a:cubicBezTo>
                      <a:pt x="1" y="25"/>
                      <a:pt x="0" y="19"/>
                      <a:pt x="1" y="12"/>
                    </a:cubicBezTo>
                    <a:cubicBezTo>
                      <a:pt x="3" y="5"/>
                      <a:pt x="7" y="0"/>
                      <a:pt x="10"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148"/>
              <p:cNvSpPr>
                <a:spLocks/>
              </p:cNvSpPr>
              <p:nvPr/>
            </p:nvSpPr>
            <p:spPr bwMode="auto">
              <a:xfrm>
                <a:off x="5886451" y="1379538"/>
                <a:ext cx="19050" cy="36513"/>
              </a:xfrm>
              <a:custGeom>
                <a:avLst/>
                <a:gdLst>
                  <a:gd name="T0" fmla="*/ 4 w 14"/>
                  <a:gd name="T1" fmla="*/ 0 h 26"/>
                  <a:gd name="T2" fmla="*/ 2 w 14"/>
                  <a:gd name="T3" fmla="*/ 14 h 26"/>
                  <a:gd name="T4" fmla="*/ 10 w 14"/>
                  <a:gd name="T5" fmla="*/ 26 h 26"/>
                  <a:gd name="T6" fmla="*/ 13 w 14"/>
                  <a:gd name="T7" fmla="*/ 12 h 26"/>
                  <a:gd name="T8" fmla="*/ 4 w 14"/>
                  <a:gd name="T9" fmla="*/ 0 h 26"/>
                </a:gdLst>
                <a:ahLst/>
                <a:cxnLst>
                  <a:cxn ang="0">
                    <a:pos x="T0" y="T1"/>
                  </a:cxn>
                  <a:cxn ang="0">
                    <a:pos x="T2" y="T3"/>
                  </a:cxn>
                  <a:cxn ang="0">
                    <a:pos x="T4" y="T5"/>
                  </a:cxn>
                  <a:cxn ang="0">
                    <a:pos x="T6" y="T7"/>
                  </a:cxn>
                  <a:cxn ang="0">
                    <a:pos x="T8" y="T9"/>
                  </a:cxn>
                </a:cxnLst>
                <a:rect l="0" t="0" r="r" b="b"/>
                <a:pathLst>
                  <a:path w="14" h="26">
                    <a:moveTo>
                      <a:pt x="4" y="0"/>
                    </a:moveTo>
                    <a:cubicBezTo>
                      <a:pt x="1" y="1"/>
                      <a:pt x="0" y="7"/>
                      <a:pt x="2" y="14"/>
                    </a:cubicBezTo>
                    <a:cubicBezTo>
                      <a:pt x="3" y="21"/>
                      <a:pt x="7" y="26"/>
                      <a:pt x="10" y="26"/>
                    </a:cubicBezTo>
                    <a:cubicBezTo>
                      <a:pt x="13" y="25"/>
                      <a:pt x="14" y="19"/>
                      <a:pt x="13" y="12"/>
                    </a:cubicBezTo>
                    <a:cubicBezTo>
                      <a:pt x="11" y="5"/>
                      <a:pt x="7" y="0"/>
                      <a:pt x="4"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 name="Freeform 149"/>
              <p:cNvSpPr>
                <a:spLocks/>
              </p:cNvSpPr>
              <p:nvPr/>
            </p:nvSpPr>
            <p:spPr bwMode="auto">
              <a:xfrm>
                <a:off x="5938838" y="1500188"/>
                <a:ext cx="49213" cy="90488"/>
              </a:xfrm>
              <a:custGeom>
                <a:avLst/>
                <a:gdLst>
                  <a:gd name="T0" fmla="*/ 14 w 36"/>
                  <a:gd name="T1" fmla="*/ 33 h 67"/>
                  <a:gd name="T2" fmla="*/ 12 w 36"/>
                  <a:gd name="T3" fmla="*/ 67 h 67"/>
                  <a:gd name="T4" fmla="*/ 18 w 36"/>
                  <a:gd name="T5" fmla="*/ 67 h 67"/>
                  <a:gd name="T6" fmla="*/ 25 w 36"/>
                  <a:gd name="T7" fmla="*/ 67 h 67"/>
                  <a:gd name="T8" fmla="*/ 23 w 36"/>
                  <a:gd name="T9" fmla="*/ 33 h 67"/>
                  <a:gd name="T10" fmla="*/ 36 w 36"/>
                  <a:gd name="T11" fmla="*/ 0 h 67"/>
                  <a:gd name="T12" fmla="*/ 0 w 36"/>
                  <a:gd name="T13" fmla="*/ 0 h 67"/>
                  <a:gd name="T14" fmla="*/ 14 w 36"/>
                  <a:gd name="T15" fmla="*/ 33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67">
                    <a:moveTo>
                      <a:pt x="14" y="33"/>
                    </a:moveTo>
                    <a:cubicBezTo>
                      <a:pt x="12" y="67"/>
                      <a:pt x="12" y="67"/>
                      <a:pt x="12" y="67"/>
                    </a:cubicBezTo>
                    <a:cubicBezTo>
                      <a:pt x="14" y="67"/>
                      <a:pt x="16" y="67"/>
                      <a:pt x="18" y="67"/>
                    </a:cubicBezTo>
                    <a:cubicBezTo>
                      <a:pt x="21" y="67"/>
                      <a:pt x="23" y="67"/>
                      <a:pt x="25" y="67"/>
                    </a:cubicBezTo>
                    <a:cubicBezTo>
                      <a:pt x="23" y="33"/>
                      <a:pt x="23" y="33"/>
                      <a:pt x="23" y="33"/>
                    </a:cubicBezTo>
                    <a:cubicBezTo>
                      <a:pt x="36" y="0"/>
                      <a:pt x="36" y="0"/>
                      <a:pt x="36" y="0"/>
                    </a:cubicBezTo>
                    <a:cubicBezTo>
                      <a:pt x="24" y="0"/>
                      <a:pt x="13" y="0"/>
                      <a:pt x="0" y="0"/>
                    </a:cubicBezTo>
                    <a:lnTo>
                      <a:pt x="14" y="33"/>
                    </a:ln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150"/>
              <p:cNvSpPr>
                <a:spLocks/>
              </p:cNvSpPr>
              <p:nvPr/>
            </p:nvSpPr>
            <p:spPr bwMode="auto">
              <a:xfrm>
                <a:off x="5916613" y="1482726"/>
                <a:ext cx="47625" cy="57150"/>
              </a:xfrm>
              <a:custGeom>
                <a:avLst/>
                <a:gdLst>
                  <a:gd name="T0" fmla="*/ 14 w 30"/>
                  <a:gd name="T1" fmla="*/ 0 h 36"/>
                  <a:gd name="T2" fmla="*/ 0 w 30"/>
                  <a:gd name="T3" fmla="*/ 17 h 36"/>
                  <a:gd name="T4" fmla="*/ 8 w 30"/>
                  <a:gd name="T5" fmla="*/ 36 h 36"/>
                  <a:gd name="T6" fmla="*/ 30 w 30"/>
                  <a:gd name="T7" fmla="*/ 11 h 36"/>
                  <a:gd name="T8" fmla="*/ 14 w 30"/>
                  <a:gd name="T9" fmla="*/ 0 h 36"/>
                </a:gdLst>
                <a:ahLst/>
                <a:cxnLst>
                  <a:cxn ang="0">
                    <a:pos x="T0" y="T1"/>
                  </a:cxn>
                  <a:cxn ang="0">
                    <a:pos x="T2" y="T3"/>
                  </a:cxn>
                  <a:cxn ang="0">
                    <a:pos x="T4" y="T5"/>
                  </a:cxn>
                  <a:cxn ang="0">
                    <a:pos x="T6" y="T7"/>
                  </a:cxn>
                  <a:cxn ang="0">
                    <a:pos x="T8" y="T9"/>
                  </a:cxn>
                </a:cxnLst>
                <a:rect l="0" t="0" r="r" b="b"/>
                <a:pathLst>
                  <a:path w="30" h="36">
                    <a:moveTo>
                      <a:pt x="14" y="0"/>
                    </a:moveTo>
                    <a:lnTo>
                      <a:pt x="0" y="17"/>
                    </a:lnTo>
                    <a:lnTo>
                      <a:pt x="8" y="36"/>
                    </a:lnTo>
                    <a:lnTo>
                      <a:pt x="30" y="11"/>
                    </a:lnTo>
                    <a:lnTo>
                      <a:pt x="14" y="0"/>
                    </a:lnTo>
                    <a:close/>
                  </a:path>
                </a:pathLst>
              </a:custGeom>
              <a:solidFill>
                <a:srgbClr val="BCC2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151"/>
              <p:cNvSpPr>
                <a:spLocks/>
              </p:cNvSpPr>
              <p:nvPr/>
            </p:nvSpPr>
            <p:spPr bwMode="auto">
              <a:xfrm>
                <a:off x="5916613" y="1482726"/>
                <a:ext cx="47625" cy="50800"/>
              </a:xfrm>
              <a:custGeom>
                <a:avLst/>
                <a:gdLst>
                  <a:gd name="T0" fmla="*/ 14 w 30"/>
                  <a:gd name="T1" fmla="*/ 0 h 32"/>
                  <a:gd name="T2" fmla="*/ 0 w 30"/>
                  <a:gd name="T3" fmla="*/ 17 h 32"/>
                  <a:gd name="T4" fmla="*/ 9 w 30"/>
                  <a:gd name="T5" fmla="*/ 32 h 32"/>
                  <a:gd name="T6" fmla="*/ 30 w 30"/>
                  <a:gd name="T7" fmla="*/ 11 h 32"/>
                  <a:gd name="T8" fmla="*/ 14 w 30"/>
                  <a:gd name="T9" fmla="*/ 0 h 32"/>
                </a:gdLst>
                <a:ahLst/>
                <a:cxnLst>
                  <a:cxn ang="0">
                    <a:pos x="T0" y="T1"/>
                  </a:cxn>
                  <a:cxn ang="0">
                    <a:pos x="T2" y="T3"/>
                  </a:cxn>
                  <a:cxn ang="0">
                    <a:pos x="T4" y="T5"/>
                  </a:cxn>
                  <a:cxn ang="0">
                    <a:pos x="T6" y="T7"/>
                  </a:cxn>
                  <a:cxn ang="0">
                    <a:pos x="T8" y="T9"/>
                  </a:cxn>
                </a:cxnLst>
                <a:rect l="0" t="0" r="r" b="b"/>
                <a:pathLst>
                  <a:path w="30" h="32">
                    <a:moveTo>
                      <a:pt x="14" y="0"/>
                    </a:moveTo>
                    <a:lnTo>
                      <a:pt x="0" y="17"/>
                    </a:lnTo>
                    <a:lnTo>
                      <a:pt x="9" y="32"/>
                    </a:lnTo>
                    <a:lnTo>
                      <a:pt x="30" y="11"/>
                    </a:lnTo>
                    <a:lnTo>
                      <a:pt x="1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152"/>
              <p:cNvSpPr>
                <a:spLocks/>
              </p:cNvSpPr>
              <p:nvPr/>
            </p:nvSpPr>
            <p:spPr bwMode="auto">
              <a:xfrm>
                <a:off x="5965826" y="1482726"/>
                <a:ext cx="46038" cy="57150"/>
              </a:xfrm>
              <a:custGeom>
                <a:avLst/>
                <a:gdLst>
                  <a:gd name="T0" fmla="*/ 16 w 29"/>
                  <a:gd name="T1" fmla="*/ 0 h 36"/>
                  <a:gd name="T2" fmla="*/ 29 w 29"/>
                  <a:gd name="T3" fmla="*/ 17 h 36"/>
                  <a:gd name="T4" fmla="*/ 22 w 29"/>
                  <a:gd name="T5" fmla="*/ 36 h 36"/>
                  <a:gd name="T6" fmla="*/ 0 w 29"/>
                  <a:gd name="T7" fmla="*/ 11 h 36"/>
                  <a:gd name="T8" fmla="*/ 16 w 29"/>
                  <a:gd name="T9" fmla="*/ 0 h 36"/>
                </a:gdLst>
                <a:ahLst/>
                <a:cxnLst>
                  <a:cxn ang="0">
                    <a:pos x="T0" y="T1"/>
                  </a:cxn>
                  <a:cxn ang="0">
                    <a:pos x="T2" y="T3"/>
                  </a:cxn>
                  <a:cxn ang="0">
                    <a:pos x="T4" y="T5"/>
                  </a:cxn>
                  <a:cxn ang="0">
                    <a:pos x="T6" y="T7"/>
                  </a:cxn>
                  <a:cxn ang="0">
                    <a:pos x="T8" y="T9"/>
                  </a:cxn>
                </a:cxnLst>
                <a:rect l="0" t="0" r="r" b="b"/>
                <a:pathLst>
                  <a:path w="29" h="36">
                    <a:moveTo>
                      <a:pt x="16" y="0"/>
                    </a:moveTo>
                    <a:lnTo>
                      <a:pt x="29" y="17"/>
                    </a:lnTo>
                    <a:lnTo>
                      <a:pt x="22" y="36"/>
                    </a:lnTo>
                    <a:lnTo>
                      <a:pt x="0" y="11"/>
                    </a:lnTo>
                    <a:lnTo>
                      <a:pt x="16" y="0"/>
                    </a:lnTo>
                    <a:close/>
                  </a:path>
                </a:pathLst>
              </a:custGeom>
              <a:solidFill>
                <a:srgbClr val="E1E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 name="Freeform 153"/>
              <p:cNvSpPr>
                <a:spLocks/>
              </p:cNvSpPr>
              <p:nvPr/>
            </p:nvSpPr>
            <p:spPr bwMode="auto">
              <a:xfrm>
                <a:off x="5965826" y="1482726"/>
                <a:ext cx="46038" cy="50800"/>
              </a:xfrm>
              <a:custGeom>
                <a:avLst/>
                <a:gdLst>
                  <a:gd name="T0" fmla="*/ 16 w 29"/>
                  <a:gd name="T1" fmla="*/ 0 h 32"/>
                  <a:gd name="T2" fmla="*/ 29 w 29"/>
                  <a:gd name="T3" fmla="*/ 17 h 32"/>
                  <a:gd name="T4" fmla="*/ 21 w 29"/>
                  <a:gd name="T5" fmla="*/ 32 h 32"/>
                  <a:gd name="T6" fmla="*/ 0 w 29"/>
                  <a:gd name="T7" fmla="*/ 11 h 32"/>
                  <a:gd name="T8" fmla="*/ 16 w 29"/>
                  <a:gd name="T9" fmla="*/ 0 h 32"/>
                </a:gdLst>
                <a:ahLst/>
                <a:cxnLst>
                  <a:cxn ang="0">
                    <a:pos x="T0" y="T1"/>
                  </a:cxn>
                  <a:cxn ang="0">
                    <a:pos x="T2" y="T3"/>
                  </a:cxn>
                  <a:cxn ang="0">
                    <a:pos x="T4" y="T5"/>
                  </a:cxn>
                  <a:cxn ang="0">
                    <a:pos x="T6" y="T7"/>
                  </a:cxn>
                  <a:cxn ang="0">
                    <a:pos x="T8" y="T9"/>
                  </a:cxn>
                </a:cxnLst>
                <a:rect l="0" t="0" r="r" b="b"/>
                <a:pathLst>
                  <a:path w="29" h="32">
                    <a:moveTo>
                      <a:pt x="16" y="0"/>
                    </a:moveTo>
                    <a:lnTo>
                      <a:pt x="29" y="17"/>
                    </a:lnTo>
                    <a:lnTo>
                      <a:pt x="21" y="32"/>
                    </a:lnTo>
                    <a:lnTo>
                      <a:pt x="0" y="11"/>
                    </a:lnTo>
                    <a:lnTo>
                      <a:pt x="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Oval 154"/>
              <p:cNvSpPr>
                <a:spLocks noChangeArrowheads="1"/>
              </p:cNvSpPr>
              <p:nvPr/>
            </p:nvSpPr>
            <p:spPr bwMode="auto">
              <a:xfrm>
                <a:off x="6337301" y="827088"/>
                <a:ext cx="522288" cy="52228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155"/>
              <p:cNvSpPr>
                <a:spLocks/>
              </p:cNvSpPr>
              <p:nvPr/>
            </p:nvSpPr>
            <p:spPr bwMode="auto">
              <a:xfrm>
                <a:off x="6446838" y="971551"/>
                <a:ext cx="211138" cy="320675"/>
              </a:xfrm>
              <a:custGeom>
                <a:avLst/>
                <a:gdLst>
                  <a:gd name="T0" fmla="*/ 35 w 156"/>
                  <a:gd name="T1" fmla="*/ 78 h 235"/>
                  <a:gd name="T2" fmla="*/ 16 w 156"/>
                  <a:gd name="T3" fmla="*/ 131 h 235"/>
                  <a:gd name="T4" fmla="*/ 87 w 156"/>
                  <a:gd name="T5" fmla="*/ 195 h 235"/>
                  <a:gd name="T6" fmla="*/ 35 w 156"/>
                  <a:gd name="T7" fmla="*/ 78 h 235"/>
                </a:gdLst>
                <a:ahLst/>
                <a:cxnLst>
                  <a:cxn ang="0">
                    <a:pos x="T0" y="T1"/>
                  </a:cxn>
                  <a:cxn ang="0">
                    <a:pos x="T2" y="T3"/>
                  </a:cxn>
                  <a:cxn ang="0">
                    <a:pos x="T4" y="T5"/>
                  </a:cxn>
                  <a:cxn ang="0">
                    <a:pos x="T6" y="T7"/>
                  </a:cxn>
                </a:cxnLst>
                <a:rect l="0" t="0" r="r" b="b"/>
                <a:pathLst>
                  <a:path w="156" h="235">
                    <a:moveTo>
                      <a:pt x="35" y="78"/>
                    </a:moveTo>
                    <a:cubicBezTo>
                      <a:pt x="41" y="116"/>
                      <a:pt x="24" y="161"/>
                      <a:pt x="16" y="131"/>
                    </a:cubicBezTo>
                    <a:cubicBezTo>
                      <a:pt x="0" y="152"/>
                      <a:pt x="19" y="235"/>
                      <a:pt x="87" y="195"/>
                    </a:cubicBezTo>
                    <a:cubicBezTo>
                      <a:pt x="156" y="154"/>
                      <a:pt x="100" y="0"/>
                      <a:pt x="35" y="78"/>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Freeform 156"/>
              <p:cNvSpPr>
                <a:spLocks/>
              </p:cNvSpPr>
              <p:nvPr/>
            </p:nvSpPr>
            <p:spPr bwMode="auto">
              <a:xfrm>
                <a:off x="6538913" y="971551"/>
                <a:ext cx="212725" cy="320675"/>
              </a:xfrm>
              <a:custGeom>
                <a:avLst/>
                <a:gdLst>
                  <a:gd name="T0" fmla="*/ 121 w 156"/>
                  <a:gd name="T1" fmla="*/ 78 h 235"/>
                  <a:gd name="T2" fmla="*/ 140 w 156"/>
                  <a:gd name="T3" fmla="*/ 131 h 235"/>
                  <a:gd name="T4" fmla="*/ 69 w 156"/>
                  <a:gd name="T5" fmla="*/ 195 h 235"/>
                  <a:gd name="T6" fmla="*/ 121 w 156"/>
                  <a:gd name="T7" fmla="*/ 78 h 235"/>
                </a:gdLst>
                <a:ahLst/>
                <a:cxnLst>
                  <a:cxn ang="0">
                    <a:pos x="T0" y="T1"/>
                  </a:cxn>
                  <a:cxn ang="0">
                    <a:pos x="T2" y="T3"/>
                  </a:cxn>
                  <a:cxn ang="0">
                    <a:pos x="T4" y="T5"/>
                  </a:cxn>
                  <a:cxn ang="0">
                    <a:pos x="T6" y="T7"/>
                  </a:cxn>
                </a:cxnLst>
                <a:rect l="0" t="0" r="r" b="b"/>
                <a:pathLst>
                  <a:path w="156" h="235">
                    <a:moveTo>
                      <a:pt x="121" y="78"/>
                    </a:moveTo>
                    <a:cubicBezTo>
                      <a:pt x="114" y="123"/>
                      <a:pt x="132" y="161"/>
                      <a:pt x="140" y="131"/>
                    </a:cubicBezTo>
                    <a:cubicBezTo>
                      <a:pt x="156" y="152"/>
                      <a:pt x="137" y="235"/>
                      <a:pt x="69" y="195"/>
                    </a:cubicBezTo>
                    <a:cubicBezTo>
                      <a:pt x="0" y="154"/>
                      <a:pt x="56" y="0"/>
                      <a:pt x="121" y="78"/>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 name="Freeform 157"/>
              <p:cNvSpPr>
                <a:spLocks/>
              </p:cNvSpPr>
              <p:nvPr/>
            </p:nvSpPr>
            <p:spPr bwMode="auto">
              <a:xfrm>
                <a:off x="6462713" y="1219201"/>
                <a:ext cx="271463" cy="130175"/>
              </a:xfrm>
              <a:custGeom>
                <a:avLst/>
                <a:gdLst>
                  <a:gd name="T0" fmla="*/ 28 w 200"/>
                  <a:gd name="T1" fmla="*/ 26 h 96"/>
                  <a:gd name="T2" fmla="*/ 0 w 200"/>
                  <a:gd name="T3" fmla="*/ 68 h 96"/>
                  <a:gd name="T4" fmla="*/ 100 w 200"/>
                  <a:gd name="T5" fmla="*/ 96 h 96"/>
                  <a:gd name="T6" fmla="*/ 200 w 200"/>
                  <a:gd name="T7" fmla="*/ 68 h 96"/>
                  <a:gd name="T8" fmla="*/ 172 w 200"/>
                  <a:gd name="T9" fmla="*/ 26 h 96"/>
                  <a:gd name="T10" fmla="*/ 100 w 200"/>
                  <a:gd name="T11" fmla="*/ 0 h 96"/>
                  <a:gd name="T12" fmla="*/ 28 w 200"/>
                  <a:gd name="T13" fmla="*/ 26 h 96"/>
                </a:gdLst>
                <a:ahLst/>
                <a:cxnLst>
                  <a:cxn ang="0">
                    <a:pos x="T0" y="T1"/>
                  </a:cxn>
                  <a:cxn ang="0">
                    <a:pos x="T2" y="T3"/>
                  </a:cxn>
                  <a:cxn ang="0">
                    <a:pos x="T4" y="T5"/>
                  </a:cxn>
                  <a:cxn ang="0">
                    <a:pos x="T6" y="T7"/>
                  </a:cxn>
                  <a:cxn ang="0">
                    <a:pos x="T8" y="T9"/>
                  </a:cxn>
                  <a:cxn ang="0">
                    <a:pos x="T10" y="T11"/>
                  </a:cxn>
                  <a:cxn ang="0">
                    <a:pos x="T12" y="T13"/>
                  </a:cxn>
                </a:cxnLst>
                <a:rect l="0" t="0" r="r" b="b"/>
                <a:pathLst>
                  <a:path w="200" h="96">
                    <a:moveTo>
                      <a:pt x="28" y="26"/>
                    </a:moveTo>
                    <a:cubicBezTo>
                      <a:pt x="15" y="34"/>
                      <a:pt x="7" y="49"/>
                      <a:pt x="0" y="68"/>
                    </a:cubicBezTo>
                    <a:cubicBezTo>
                      <a:pt x="29" y="86"/>
                      <a:pt x="63" y="96"/>
                      <a:pt x="100" y="96"/>
                    </a:cubicBezTo>
                    <a:cubicBezTo>
                      <a:pt x="136" y="96"/>
                      <a:pt x="171" y="86"/>
                      <a:pt x="200" y="68"/>
                    </a:cubicBezTo>
                    <a:cubicBezTo>
                      <a:pt x="193" y="49"/>
                      <a:pt x="185" y="34"/>
                      <a:pt x="172" y="26"/>
                    </a:cubicBezTo>
                    <a:cubicBezTo>
                      <a:pt x="139" y="5"/>
                      <a:pt x="119" y="1"/>
                      <a:pt x="100" y="0"/>
                    </a:cubicBezTo>
                    <a:cubicBezTo>
                      <a:pt x="80" y="0"/>
                      <a:pt x="61" y="5"/>
                      <a:pt x="28" y="26"/>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Freeform 158"/>
              <p:cNvSpPr>
                <a:spLocks/>
              </p:cNvSpPr>
              <p:nvPr/>
            </p:nvSpPr>
            <p:spPr bwMode="auto">
              <a:xfrm>
                <a:off x="6562726" y="1120776"/>
                <a:ext cx="73025" cy="147638"/>
              </a:xfrm>
              <a:custGeom>
                <a:avLst/>
                <a:gdLst>
                  <a:gd name="T0" fmla="*/ 0 w 54"/>
                  <a:gd name="T1" fmla="*/ 0 h 108"/>
                  <a:gd name="T2" fmla="*/ 54 w 54"/>
                  <a:gd name="T3" fmla="*/ 0 h 108"/>
                  <a:gd name="T4" fmla="*/ 54 w 54"/>
                  <a:gd name="T5" fmla="*/ 79 h 108"/>
                  <a:gd name="T6" fmla="*/ 0 w 54"/>
                  <a:gd name="T7" fmla="*/ 79 h 108"/>
                  <a:gd name="T8" fmla="*/ 0 w 54"/>
                  <a:gd name="T9" fmla="*/ 0 h 108"/>
                </a:gdLst>
                <a:ahLst/>
                <a:cxnLst>
                  <a:cxn ang="0">
                    <a:pos x="T0" y="T1"/>
                  </a:cxn>
                  <a:cxn ang="0">
                    <a:pos x="T2" y="T3"/>
                  </a:cxn>
                  <a:cxn ang="0">
                    <a:pos x="T4" y="T5"/>
                  </a:cxn>
                  <a:cxn ang="0">
                    <a:pos x="T6" y="T7"/>
                  </a:cxn>
                  <a:cxn ang="0">
                    <a:pos x="T8" y="T9"/>
                  </a:cxn>
                </a:cxnLst>
                <a:rect l="0" t="0" r="r" b="b"/>
                <a:pathLst>
                  <a:path w="54" h="108">
                    <a:moveTo>
                      <a:pt x="0" y="0"/>
                    </a:moveTo>
                    <a:cubicBezTo>
                      <a:pt x="54" y="0"/>
                      <a:pt x="54" y="0"/>
                      <a:pt x="54" y="0"/>
                    </a:cubicBezTo>
                    <a:cubicBezTo>
                      <a:pt x="54" y="79"/>
                      <a:pt x="54" y="79"/>
                      <a:pt x="54" y="79"/>
                    </a:cubicBezTo>
                    <a:cubicBezTo>
                      <a:pt x="54" y="105"/>
                      <a:pt x="0" y="108"/>
                      <a:pt x="0" y="7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Freeform 159"/>
              <p:cNvSpPr>
                <a:spLocks/>
              </p:cNvSpPr>
              <p:nvPr/>
            </p:nvSpPr>
            <p:spPr bwMode="auto">
              <a:xfrm>
                <a:off x="6562726" y="1174751"/>
                <a:ext cx="73025" cy="50800"/>
              </a:xfrm>
              <a:custGeom>
                <a:avLst/>
                <a:gdLst>
                  <a:gd name="T0" fmla="*/ 46 w 46"/>
                  <a:gd name="T1" fmla="*/ 8 h 32"/>
                  <a:gd name="T2" fmla="*/ 46 w 46"/>
                  <a:gd name="T3" fmla="*/ 0 h 32"/>
                  <a:gd name="T4" fmla="*/ 0 w 46"/>
                  <a:gd name="T5" fmla="*/ 0 h 32"/>
                  <a:gd name="T6" fmla="*/ 0 w 46"/>
                  <a:gd name="T7" fmla="*/ 32 h 32"/>
                  <a:gd name="T8" fmla="*/ 46 w 46"/>
                  <a:gd name="T9" fmla="*/ 8 h 32"/>
                </a:gdLst>
                <a:ahLst/>
                <a:cxnLst>
                  <a:cxn ang="0">
                    <a:pos x="T0" y="T1"/>
                  </a:cxn>
                  <a:cxn ang="0">
                    <a:pos x="T2" y="T3"/>
                  </a:cxn>
                  <a:cxn ang="0">
                    <a:pos x="T4" y="T5"/>
                  </a:cxn>
                  <a:cxn ang="0">
                    <a:pos x="T6" y="T7"/>
                  </a:cxn>
                  <a:cxn ang="0">
                    <a:pos x="T8" y="T9"/>
                  </a:cxn>
                </a:cxnLst>
                <a:rect l="0" t="0" r="r" b="b"/>
                <a:pathLst>
                  <a:path w="46" h="32">
                    <a:moveTo>
                      <a:pt x="46" y="8"/>
                    </a:moveTo>
                    <a:lnTo>
                      <a:pt x="46" y="0"/>
                    </a:lnTo>
                    <a:lnTo>
                      <a:pt x="0" y="0"/>
                    </a:lnTo>
                    <a:lnTo>
                      <a:pt x="0" y="32"/>
                    </a:lnTo>
                    <a:lnTo>
                      <a:pt x="46" y="8"/>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Freeform 160"/>
              <p:cNvSpPr>
                <a:spLocks/>
              </p:cNvSpPr>
              <p:nvPr/>
            </p:nvSpPr>
            <p:spPr bwMode="auto">
              <a:xfrm>
                <a:off x="6442076" y="985838"/>
                <a:ext cx="312738" cy="206375"/>
              </a:xfrm>
              <a:custGeom>
                <a:avLst/>
                <a:gdLst>
                  <a:gd name="T0" fmla="*/ 115 w 230"/>
                  <a:gd name="T1" fmla="*/ 0 h 152"/>
                  <a:gd name="T2" fmla="*/ 115 w 230"/>
                  <a:gd name="T3" fmla="*/ 152 h 152"/>
                  <a:gd name="T4" fmla="*/ 115 w 230"/>
                  <a:gd name="T5" fmla="*/ 0 h 152"/>
                </a:gdLst>
                <a:ahLst/>
                <a:cxnLst>
                  <a:cxn ang="0">
                    <a:pos x="T0" y="T1"/>
                  </a:cxn>
                  <a:cxn ang="0">
                    <a:pos x="T2" y="T3"/>
                  </a:cxn>
                  <a:cxn ang="0">
                    <a:pos x="T4" y="T5"/>
                  </a:cxn>
                </a:cxnLst>
                <a:rect l="0" t="0" r="r" b="b"/>
                <a:pathLst>
                  <a:path w="230" h="152">
                    <a:moveTo>
                      <a:pt x="115" y="0"/>
                    </a:moveTo>
                    <a:cubicBezTo>
                      <a:pt x="230" y="0"/>
                      <a:pt x="183" y="152"/>
                      <a:pt x="115" y="152"/>
                    </a:cubicBezTo>
                    <a:cubicBezTo>
                      <a:pt x="47" y="152"/>
                      <a:pt x="0" y="0"/>
                      <a:pt x="115"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 name="Freeform 161"/>
              <p:cNvSpPr>
                <a:spLocks/>
              </p:cNvSpPr>
              <p:nvPr/>
            </p:nvSpPr>
            <p:spPr bwMode="auto">
              <a:xfrm>
                <a:off x="6562726" y="1235076"/>
                <a:ext cx="73025" cy="87313"/>
              </a:xfrm>
              <a:custGeom>
                <a:avLst/>
                <a:gdLst>
                  <a:gd name="T0" fmla="*/ 27 w 54"/>
                  <a:gd name="T1" fmla="*/ 65 h 65"/>
                  <a:gd name="T2" fmla="*/ 0 w 54"/>
                  <a:gd name="T3" fmla="*/ 0 h 65"/>
                  <a:gd name="T4" fmla="*/ 54 w 54"/>
                  <a:gd name="T5" fmla="*/ 0 h 65"/>
                  <a:gd name="T6" fmla="*/ 27 w 54"/>
                  <a:gd name="T7" fmla="*/ 65 h 65"/>
                </a:gdLst>
                <a:ahLst/>
                <a:cxnLst>
                  <a:cxn ang="0">
                    <a:pos x="T0" y="T1"/>
                  </a:cxn>
                  <a:cxn ang="0">
                    <a:pos x="T2" y="T3"/>
                  </a:cxn>
                  <a:cxn ang="0">
                    <a:pos x="T4" y="T5"/>
                  </a:cxn>
                  <a:cxn ang="0">
                    <a:pos x="T6" y="T7"/>
                  </a:cxn>
                </a:cxnLst>
                <a:rect l="0" t="0" r="r" b="b"/>
                <a:pathLst>
                  <a:path w="54" h="65">
                    <a:moveTo>
                      <a:pt x="27" y="65"/>
                    </a:moveTo>
                    <a:cubicBezTo>
                      <a:pt x="27" y="55"/>
                      <a:pt x="0" y="19"/>
                      <a:pt x="0" y="0"/>
                    </a:cubicBezTo>
                    <a:cubicBezTo>
                      <a:pt x="54" y="0"/>
                      <a:pt x="54" y="0"/>
                      <a:pt x="54" y="0"/>
                    </a:cubicBezTo>
                    <a:cubicBezTo>
                      <a:pt x="54" y="19"/>
                      <a:pt x="27" y="55"/>
                      <a:pt x="27" y="65"/>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Freeform 162"/>
              <p:cNvSpPr>
                <a:spLocks/>
              </p:cNvSpPr>
              <p:nvPr/>
            </p:nvSpPr>
            <p:spPr bwMode="auto">
              <a:xfrm>
                <a:off x="6503988" y="1203326"/>
                <a:ext cx="92075" cy="146050"/>
              </a:xfrm>
              <a:custGeom>
                <a:avLst/>
                <a:gdLst>
                  <a:gd name="T0" fmla="*/ 58 w 68"/>
                  <a:gd name="T1" fmla="*/ 108 h 108"/>
                  <a:gd name="T2" fmla="*/ 15 w 68"/>
                  <a:gd name="T3" fmla="*/ 74 h 108"/>
                  <a:gd name="T4" fmla="*/ 20 w 68"/>
                  <a:gd name="T5" fmla="*/ 43 h 108"/>
                  <a:gd name="T6" fmla="*/ 2 w 68"/>
                  <a:gd name="T7" fmla="*/ 47 h 108"/>
                  <a:gd name="T8" fmla="*/ 43 w 68"/>
                  <a:gd name="T9" fmla="*/ 0 h 108"/>
                  <a:gd name="T10" fmla="*/ 52 w 68"/>
                  <a:gd name="T11" fmla="*/ 45 h 108"/>
                  <a:gd name="T12" fmla="*/ 68 w 68"/>
                  <a:gd name="T13" fmla="*/ 108 h 108"/>
                  <a:gd name="T14" fmla="*/ 58 w 68"/>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08">
                    <a:moveTo>
                      <a:pt x="58" y="108"/>
                    </a:moveTo>
                    <a:cubicBezTo>
                      <a:pt x="47" y="90"/>
                      <a:pt x="31" y="72"/>
                      <a:pt x="15" y="74"/>
                    </a:cubicBezTo>
                    <a:cubicBezTo>
                      <a:pt x="12" y="62"/>
                      <a:pt x="15" y="53"/>
                      <a:pt x="20" y="43"/>
                    </a:cubicBezTo>
                    <a:cubicBezTo>
                      <a:pt x="14" y="42"/>
                      <a:pt x="10" y="43"/>
                      <a:pt x="2" y="47"/>
                    </a:cubicBezTo>
                    <a:cubicBezTo>
                      <a:pt x="0" y="33"/>
                      <a:pt x="24" y="6"/>
                      <a:pt x="43" y="0"/>
                    </a:cubicBezTo>
                    <a:cubicBezTo>
                      <a:pt x="43" y="11"/>
                      <a:pt x="42" y="31"/>
                      <a:pt x="52" y="45"/>
                    </a:cubicBezTo>
                    <a:cubicBezTo>
                      <a:pt x="59" y="54"/>
                      <a:pt x="65" y="83"/>
                      <a:pt x="68" y="108"/>
                    </a:cubicBezTo>
                    <a:cubicBezTo>
                      <a:pt x="64" y="108"/>
                      <a:pt x="61" y="108"/>
                      <a:pt x="58" y="108"/>
                    </a:cubicBezTo>
                    <a:close/>
                  </a:path>
                </a:pathLst>
              </a:custGeom>
              <a:solidFill>
                <a:srgbClr val="EDA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163"/>
              <p:cNvSpPr>
                <a:spLocks/>
              </p:cNvSpPr>
              <p:nvPr/>
            </p:nvSpPr>
            <p:spPr bwMode="auto">
              <a:xfrm>
                <a:off x="6507163" y="1203326"/>
                <a:ext cx="88900" cy="146050"/>
              </a:xfrm>
              <a:custGeom>
                <a:avLst/>
                <a:gdLst>
                  <a:gd name="T0" fmla="*/ 58 w 65"/>
                  <a:gd name="T1" fmla="*/ 108 h 108"/>
                  <a:gd name="T2" fmla="*/ 16 w 65"/>
                  <a:gd name="T3" fmla="*/ 66 h 108"/>
                  <a:gd name="T4" fmla="*/ 25 w 65"/>
                  <a:gd name="T5" fmla="*/ 39 h 108"/>
                  <a:gd name="T6" fmla="*/ 0 w 65"/>
                  <a:gd name="T7" fmla="*/ 43 h 108"/>
                  <a:gd name="T8" fmla="*/ 40 w 65"/>
                  <a:gd name="T9" fmla="*/ 0 h 108"/>
                  <a:gd name="T10" fmla="*/ 49 w 65"/>
                  <a:gd name="T11" fmla="*/ 45 h 108"/>
                  <a:gd name="T12" fmla="*/ 65 w 65"/>
                  <a:gd name="T13" fmla="*/ 108 h 108"/>
                  <a:gd name="T14" fmla="*/ 58 w 65"/>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108">
                    <a:moveTo>
                      <a:pt x="58" y="108"/>
                    </a:moveTo>
                    <a:cubicBezTo>
                      <a:pt x="48" y="88"/>
                      <a:pt x="31" y="66"/>
                      <a:pt x="16" y="66"/>
                    </a:cubicBezTo>
                    <a:cubicBezTo>
                      <a:pt x="17" y="54"/>
                      <a:pt x="18" y="48"/>
                      <a:pt x="25" y="39"/>
                    </a:cubicBezTo>
                    <a:cubicBezTo>
                      <a:pt x="15" y="37"/>
                      <a:pt x="8" y="39"/>
                      <a:pt x="0" y="43"/>
                    </a:cubicBezTo>
                    <a:cubicBezTo>
                      <a:pt x="3" y="28"/>
                      <a:pt x="25" y="6"/>
                      <a:pt x="40" y="0"/>
                    </a:cubicBezTo>
                    <a:cubicBezTo>
                      <a:pt x="40" y="11"/>
                      <a:pt x="39" y="31"/>
                      <a:pt x="49" y="45"/>
                    </a:cubicBezTo>
                    <a:cubicBezTo>
                      <a:pt x="57" y="55"/>
                      <a:pt x="63" y="84"/>
                      <a:pt x="65" y="108"/>
                    </a:cubicBezTo>
                    <a:cubicBezTo>
                      <a:pt x="63" y="108"/>
                      <a:pt x="61" y="108"/>
                      <a:pt x="58" y="108"/>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Freeform 164"/>
              <p:cNvSpPr>
                <a:spLocks/>
              </p:cNvSpPr>
              <p:nvPr/>
            </p:nvSpPr>
            <p:spPr bwMode="auto">
              <a:xfrm>
                <a:off x="6508751" y="1203326"/>
                <a:ext cx="90488" cy="122238"/>
              </a:xfrm>
              <a:custGeom>
                <a:avLst/>
                <a:gdLst>
                  <a:gd name="T0" fmla="*/ 66 w 66"/>
                  <a:gd name="T1" fmla="*/ 90 h 90"/>
                  <a:gd name="T2" fmla="*/ 19 w 66"/>
                  <a:gd name="T3" fmla="*/ 57 h 90"/>
                  <a:gd name="T4" fmla="*/ 32 w 66"/>
                  <a:gd name="T5" fmla="*/ 28 h 90"/>
                  <a:gd name="T6" fmla="*/ 0 w 66"/>
                  <a:gd name="T7" fmla="*/ 38 h 90"/>
                  <a:gd name="T8" fmla="*/ 39 w 66"/>
                  <a:gd name="T9" fmla="*/ 0 h 90"/>
                  <a:gd name="T10" fmla="*/ 48 w 66"/>
                  <a:gd name="T11" fmla="*/ 45 h 90"/>
                  <a:gd name="T12" fmla="*/ 66 w 66"/>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66" h="90">
                    <a:moveTo>
                      <a:pt x="66" y="90"/>
                    </a:moveTo>
                    <a:cubicBezTo>
                      <a:pt x="49" y="65"/>
                      <a:pt x="30" y="57"/>
                      <a:pt x="19" y="57"/>
                    </a:cubicBezTo>
                    <a:cubicBezTo>
                      <a:pt x="21" y="45"/>
                      <a:pt x="28" y="33"/>
                      <a:pt x="32" y="28"/>
                    </a:cubicBezTo>
                    <a:cubicBezTo>
                      <a:pt x="14" y="28"/>
                      <a:pt x="8" y="32"/>
                      <a:pt x="0" y="38"/>
                    </a:cubicBezTo>
                    <a:cubicBezTo>
                      <a:pt x="2" y="23"/>
                      <a:pt x="24" y="6"/>
                      <a:pt x="39" y="0"/>
                    </a:cubicBezTo>
                    <a:cubicBezTo>
                      <a:pt x="39" y="11"/>
                      <a:pt x="38" y="31"/>
                      <a:pt x="48" y="45"/>
                    </a:cubicBezTo>
                    <a:cubicBezTo>
                      <a:pt x="59" y="59"/>
                      <a:pt x="66" y="69"/>
                      <a:pt x="66" y="9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 name="Freeform 165"/>
              <p:cNvSpPr>
                <a:spLocks/>
              </p:cNvSpPr>
              <p:nvPr/>
            </p:nvSpPr>
            <p:spPr bwMode="auto">
              <a:xfrm>
                <a:off x="6596063" y="1203326"/>
                <a:ext cx="98425" cy="146050"/>
              </a:xfrm>
              <a:custGeom>
                <a:avLst/>
                <a:gdLst>
                  <a:gd name="T0" fmla="*/ 14 w 72"/>
                  <a:gd name="T1" fmla="*/ 108 h 108"/>
                  <a:gd name="T2" fmla="*/ 56 w 72"/>
                  <a:gd name="T3" fmla="*/ 74 h 108"/>
                  <a:gd name="T4" fmla="*/ 52 w 72"/>
                  <a:gd name="T5" fmla="*/ 43 h 108"/>
                  <a:gd name="T6" fmla="*/ 70 w 72"/>
                  <a:gd name="T7" fmla="*/ 47 h 108"/>
                  <a:gd name="T8" fmla="*/ 29 w 72"/>
                  <a:gd name="T9" fmla="*/ 0 h 108"/>
                  <a:gd name="T10" fmla="*/ 21 w 72"/>
                  <a:gd name="T11" fmla="*/ 45 h 108"/>
                  <a:gd name="T12" fmla="*/ 0 w 72"/>
                  <a:gd name="T13" fmla="*/ 108 h 108"/>
                  <a:gd name="T14" fmla="*/ 2 w 72"/>
                  <a:gd name="T15" fmla="*/ 108 h 108"/>
                  <a:gd name="T16" fmla="*/ 14 w 72"/>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108">
                    <a:moveTo>
                      <a:pt x="14" y="108"/>
                    </a:moveTo>
                    <a:cubicBezTo>
                      <a:pt x="25" y="90"/>
                      <a:pt x="41" y="72"/>
                      <a:pt x="56" y="74"/>
                    </a:cubicBezTo>
                    <a:cubicBezTo>
                      <a:pt x="60" y="62"/>
                      <a:pt x="57" y="53"/>
                      <a:pt x="52" y="43"/>
                    </a:cubicBezTo>
                    <a:cubicBezTo>
                      <a:pt x="58" y="42"/>
                      <a:pt x="62" y="43"/>
                      <a:pt x="70" y="47"/>
                    </a:cubicBezTo>
                    <a:cubicBezTo>
                      <a:pt x="72" y="33"/>
                      <a:pt x="48" y="6"/>
                      <a:pt x="29" y="0"/>
                    </a:cubicBezTo>
                    <a:cubicBezTo>
                      <a:pt x="29" y="11"/>
                      <a:pt x="38" y="33"/>
                      <a:pt x="21" y="45"/>
                    </a:cubicBezTo>
                    <a:cubicBezTo>
                      <a:pt x="10" y="54"/>
                      <a:pt x="2" y="83"/>
                      <a:pt x="0" y="108"/>
                    </a:cubicBezTo>
                    <a:cubicBezTo>
                      <a:pt x="1" y="108"/>
                      <a:pt x="1" y="108"/>
                      <a:pt x="2" y="108"/>
                    </a:cubicBezTo>
                    <a:cubicBezTo>
                      <a:pt x="6" y="108"/>
                      <a:pt x="10" y="108"/>
                      <a:pt x="14" y="108"/>
                    </a:cubicBezTo>
                    <a:close/>
                  </a:path>
                </a:pathLst>
              </a:custGeom>
              <a:solidFill>
                <a:srgbClr val="EDA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 name="Freeform 166"/>
              <p:cNvSpPr>
                <a:spLocks/>
              </p:cNvSpPr>
              <p:nvPr/>
            </p:nvSpPr>
            <p:spPr bwMode="auto">
              <a:xfrm>
                <a:off x="6600826" y="1203326"/>
                <a:ext cx="88900" cy="146050"/>
              </a:xfrm>
              <a:custGeom>
                <a:avLst/>
                <a:gdLst>
                  <a:gd name="T0" fmla="*/ 7 w 66"/>
                  <a:gd name="T1" fmla="*/ 108 h 108"/>
                  <a:gd name="T2" fmla="*/ 50 w 66"/>
                  <a:gd name="T3" fmla="*/ 66 h 108"/>
                  <a:gd name="T4" fmla="*/ 41 w 66"/>
                  <a:gd name="T5" fmla="*/ 39 h 108"/>
                  <a:gd name="T6" fmla="*/ 66 w 66"/>
                  <a:gd name="T7" fmla="*/ 43 h 108"/>
                  <a:gd name="T8" fmla="*/ 26 w 66"/>
                  <a:gd name="T9" fmla="*/ 0 h 108"/>
                  <a:gd name="T10" fmla="*/ 17 w 66"/>
                  <a:gd name="T11" fmla="*/ 45 h 108"/>
                  <a:gd name="T12" fmla="*/ 0 w 66"/>
                  <a:gd name="T13" fmla="*/ 108 h 108"/>
                  <a:gd name="T14" fmla="*/ 7 w 66"/>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08">
                    <a:moveTo>
                      <a:pt x="7" y="108"/>
                    </a:moveTo>
                    <a:cubicBezTo>
                      <a:pt x="18" y="88"/>
                      <a:pt x="35" y="66"/>
                      <a:pt x="50" y="66"/>
                    </a:cubicBezTo>
                    <a:cubicBezTo>
                      <a:pt x="49" y="54"/>
                      <a:pt x="48" y="48"/>
                      <a:pt x="41" y="39"/>
                    </a:cubicBezTo>
                    <a:cubicBezTo>
                      <a:pt x="51" y="37"/>
                      <a:pt x="58" y="39"/>
                      <a:pt x="66" y="43"/>
                    </a:cubicBezTo>
                    <a:cubicBezTo>
                      <a:pt x="63" y="28"/>
                      <a:pt x="41" y="6"/>
                      <a:pt x="26" y="0"/>
                    </a:cubicBezTo>
                    <a:cubicBezTo>
                      <a:pt x="26" y="11"/>
                      <a:pt x="28" y="32"/>
                      <a:pt x="17" y="45"/>
                    </a:cubicBezTo>
                    <a:cubicBezTo>
                      <a:pt x="8" y="54"/>
                      <a:pt x="2" y="84"/>
                      <a:pt x="0" y="108"/>
                    </a:cubicBezTo>
                    <a:cubicBezTo>
                      <a:pt x="2" y="108"/>
                      <a:pt x="5" y="108"/>
                      <a:pt x="7" y="108"/>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 name="Freeform 167"/>
              <p:cNvSpPr>
                <a:spLocks/>
              </p:cNvSpPr>
              <p:nvPr/>
            </p:nvSpPr>
            <p:spPr bwMode="auto">
              <a:xfrm>
                <a:off x="6599238" y="1203326"/>
                <a:ext cx="88900" cy="122238"/>
              </a:xfrm>
              <a:custGeom>
                <a:avLst/>
                <a:gdLst>
                  <a:gd name="T0" fmla="*/ 0 w 66"/>
                  <a:gd name="T1" fmla="*/ 90 h 90"/>
                  <a:gd name="T2" fmla="*/ 47 w 66"/>
                  <a:gd name="T3" fmla="*/ 57 h 90"/>
                  <a:gd name="T4" fmla="*/ 34 w 66"/>
                  <a:gd name="T5" fmla="*/ 28 h 90"/>
                  <a:gd name="T6" fmla="*/ 66 w 66"/>
                  <a:gd name="T7" fmla="*/ 38 h 90"/>
                  <a:gd name="T8" fmla="*/ 27 w 66"/>
                  <a:gd name="T9" fmla="*/ 0 h 90"/>
                  <a:gd name="T10" fmla="*/ 18 w 66"/>
                  <a:gd name="T11" fmla="*/ 45 h 90"/>
                  <a:gd name="T12" fmla="*/ 0 w 66"/>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66" h="90">
                    <a:moveTo>
                      <a:pt x="0" y="90"/>
                    </a:moveTo>
                    <a:cubicBezTo>
                      <a:pt x="17" y="65"/>
                      <a:pt x="35" y="57"/>
                      <a:pt x="47" y="57"/>
                    </a:cubicBezTo>
                    <a:cubicBezTo>
                      <a:pt x="44" y="45"/>
                      <a:pt x="38" y="33"/>
                      <a:pt x="34" y="28"/>
                    </a:cubicBezTo>
                    <a:cubicBezTo>
                      <a:pt x="52" y="28"/>
                      <a:pt x="58" y="32"/>
                      <a:pt x="66" y="38"/>
                    </a:cubicBezTo>
                    <a:cubicBezTo>
                      <a:pt x="63" y="23"/>
                      <a:pt x="42" y="6"/>
                      <a:pt x="27" y="0"/>
                    </a:cubicBezTo>
                    <a:cubicBezTo>
                      <a:pt x="27" y="11"/>
                      <a:pt x="28" y="31"/>
                      <a:pt x="18" y="45"/>
                    </a:cubicBezTo>
                    <a:cubicBezTo>
                      <a:pt x="7" y="59"/>
                      <a:pt x="0" y="69"/>
                      <a:pt x="0" y="9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 name="Freeform 168"/>
              <p:cNvSpPr>
                <a:spLocks/>
              </p:cNvSpPr>
              <p:nvPr/>
            </p:nvSpPr>
            <p:spPr bwMode="auto">
              <a:xfrm>
                <a:off x="6486526" y="949326"/>
                <a:ext cx="222250" cy="166688"/>
              </a:xfrm>
              <a:custGeom>
                <a:avLst/>
                <a:gdLst>
                  <a:gd name="T0" fmla="*/ 81 w 164"/>
                  <a:gd name="T1" fmla="*/ 46 h 123"/>
                  <a:gd name="T2" fmla="*/ 139 w 164"/>
                  <a:gd name="T3" fmla="*/ 90 h 123"/>
                  <a:gd name="T4" fmla="*/ 156 w 164"/>
                  <a:gd name="T5" fmla="*/ 94 h 123"/>
                  <a:gd name="T6" fmla="*/ 84 w 164"/>
                  <a:gd name="T7" fmla="*/ 0 h 123"/>
                  <a:gd name="T8" fmla="*/ 8 w 164"/>
                  <a:gd name="T9" fmla="*/ 91 h 123"/>
                  <a:gd name="T10" fmla="*/ 27 w 164"/>
                  <a:gd name="T11" fmla="*/ 91 h 123"/>
                  <a:gd name="T12" fmla="*/ 81 w 164"/>
                  <a:gd name="T13" fmla="*/ 46 h 123"/>
                </a:gdLst>
                <a:ahLst/>
                <a:cxnLst>
                  <a:cxn ang="0">
                    <a:pos x="T0" y="T1"/>
                  </a:cxn>
                  <a:cxn ang="0">
                    <a:pos x="T2" y="T3"/>
                  </a:cxn>
                  <a:cxn ang="0">
                    <a:pos x="T4" y="T5"/>
                  </a:cxn>
                  <a:cxn ang="0">
                    <a:pos x="T6" y="T7"/>
                  </a:cxn>
                  <a:cxn ang="0">
                    <a:pos x="T8" y="T9"/>
                  </a:cxn>
                  <a:cxn ang="0">
                    <a:pos x="T10" y="T11"/>
                  </a:cxn>
                  <a:cxn ang="0">
                    <a:pos x="T12" y="T13"/>
                  </a:cxn>
                </a:cxnLst>
                <a:rect l="0" t="0" r="r" b="b"/>
                <a:pathLst>
                  <a:path w="164" h="123">
                    <a:moveTo>
                      <a:pt x="81" y="46"/>
                    </a:moveTo>
                    <a:cubicBezTo>
                      <a:pt x="120" y="46"/>
                      <a:pt x="138" y="71"/>
                      <a:pt x="139" y="90"/>
                    </a:cubicBezTo>
                    <a:cubicBezTo>
                      <a:pt x="141" y="110"/>
                      <a:pt x="147" y="112"/>
                      <a:pt x="156" y="94"/>
                    </a:cubicBezTo>
                    <a:cubicBezTo>
                      <a:pt x="164" y="76"/>
                      <a:pt x="144" y="0"/>
                      <a:pt x="84" y="0"/>
                    </a:cubicBezTo>
                    <a:cubicBezTo>
                      <a:pt x="25" y="0"/>
                      <a:pt x="0" y="59"/>
                      <a:pt x="8" y="91"/>
                    </a:cubicBezTo>
                    <a:cubicBezTo>
                      <a:pt x="17" y="123"/>
                      <a:pt x="27" y="105"/>
                      <a:pt x="27" y="91"/>
                    </a:cubicBezTo>
                    <a:cubicBezTo>
                      <a:pt x="26" y="77"/>
                      <a:pt x="38" y="47"/>
                      <a:pt x="81" y="46"/>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 name="Freeform 169"/>
              <p:cNvSpPr>
                <a:spLocks/>
              </p:cNvSpPr>
              <p:nvPr/>
            </p:nvSpPr>
            <p:spPr bwMode="auto">
              <a:xfrm>
                <a:off x="6680201" y="1055688"/>
                <a:ext cx="26988" cy="50800"/>
              </a:xfrm>
              <a:custGeom>
                <a:avLst/>
                <a:gdLst>
                  <a:gd name="T0" fmla="*/ 14 w 20"/>
                  <a:gd name="T1" fmla="*/ 1 h 37"/>
                  <a:gd name="T2" fmla="*/ 17 w 20"/>
                  <a:gd name="T3" fmla="*/ 20 h 37"/>
                  <a:gd name="T4" fmla="*/ 6 w 20"/>
                  <a:gd name="T5" fmla="*/ 36 h 37"/>
                  <a:gd name="T6" fmla="*/ 2 w 20"/>
                  <a:gd name="T7" fmla="*/ 16 h 37"/>
                  <a:gd name="T8" fmla="*/ 14 w 20"/>
                  <a:gd name="T9" fmla="*/ 1 h 37"/>
                </a:gdLst>
                <a:ahLst/>
                <a:cxnLst>
                  <a:cxn ang="0">
                    <a:pos x="T0" y="T1"/>
                  </a:cxn>
                  <a:cxn ang="0">
                    <a:pos x="T2" y="T3"/>
                  </a:cxn>
                  <a:cxn ang="0">
                    <a:pos x="T4" y="T5"/>
                  </a:cxn>
                  <a:cxn ang="0">
                    <a:pos x="T6" y="T7"/>
                  </a:cxn>
                  <a:cxn ang="0">
                    <a:pos x="T8" y="T9"/>
                  </a:cxn>
                </a:cxnLst>
                <a:rect l="0" t="0" r="r" b="b"/>
                <a:pathLst>
                  <a:path w="20" h="37">
                    <a:moveTo>
                      <a:pt x="14" y="1"/>
                    </a:moveTo>
                    <a:cubicBezTo>
                      <a:pt x="18" y="2"/>
                      <a:pt x="20" y="10"/>
                      <a:pt x="17" y="20"/>
                    </a:cubicBezTo>
                    <a:cubicBezTo>
                      <a:pt x="15" y="30"/>
                      <a:pt x="10" y="37"/>
                      <a:pt x="6" y="36"/>
                    </a:cubicBezTo>
                    <a:cubicBezTo>
                      <a:pt x="2" y="35"/>
                      <a:pt x="0" y="26"/>
                      <a:pt x="2" y="16"/>
                    </a:cubicBezTo>
                    <a:cubicBezTo>
                      <a:pt x="4" y="7"/>
                      <a:pt x="10" y="0"/>
                      <a:pt x="14"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 name="Freeform 170"/>
              <p:cNvSpPr>
                <a:spLocks/>
              </p:cNvSpPr>
              <p:nvPr/>
            </p:nvSpPr>
            <p:spPr bwMode="auto">
              <a:xfrm>
                <a:off x="6489701" y="1055688"/>
                <a:ext cx="26988" cy="50800"/>
              </a:xfrm>
              <a:custGeom>
                <a:avLst/>
                <a:gdLst>
                  <a:gd name="T0" fmla="*/ 6 w 20"/>
                  <a:gd name="T1" fmla="*/ 1 h 37"/>
                  <a:gd name="T2" fmla="*/ 2 w 20"/>
                  <a:gd name="T3" fmla="*/ 20 h 37"/>
                  <a:gd name="T4" fmla="*/ 14 w 20"/>
                  <a:gd name="T5" fmla="*/ 36 h 37"/>
                  <a:gd name="T6" fmla="*/ 18 w 20"/>
                  <a:gd name="T7" fmla="*/ 16 h 37"/>
                  <a:gd name="T8" fmla="*/ 6 w 20"/>
                  <a:gd name="T9" fmla="*/ 1 h 37"/>
                </a:gdLst>
                <a:ahLst/>
                <a:cxnLst>
                  <a:cxn ang="0">
                    <a:pos x="T0" y="T1"/>
                  </a:cxn>
                  <a:cxn ang="0">
                    <a:pos x="T2" y="T3"/>
                  </a:cxn>
                  <a:cxn ang="0">
                    <a:pos x="T4" y="T5"/>
                  </a:cxn>
                  <a:cxn ang="0">
                    <a:pos x="T6" y="T7"/>
                  </a:cxn>
                  <a:cxn ang="0">
                    <a:pos x="T8" y="T9"/>
                  </a:cxn>
                </a:cxnLst>
                <a:rect l="0" t="0" r="r" b="b"/>
                <a:pathLst>
                  <a:path w="20" h="37">
                    <a:moveTo>
                      <a:pt x="6" y="1"/>
                    </a:moveTo>
                    <a:cubicBezTo>
                      <a:pt x="2" y="2"/>
                      <a:pt x="0" y="10"/>
                      <a:pt x="2" y="20"/>
                    </a:cubicBezTo>
                    <a:cubicBezTo>
                      <a:pt x="5" y="30"/>
                      <a:pt x="10" y="37"/>
                      <a:pt x="14" y="36"/>
                    </a:cubicBezTo>
                    <a:cubicBezTo>
                      <a:pt x="18" y="35"/>
                      <a:pt x="20" y="26"/>
                      <a:pt x="18" y="16"/>
                    </a:cubicBezTo>
                    <a:cubicBezTo>
                      <a:pt x="15" y="7"/>
                      <a:pt x="10" y="0"/>
                      <a:pt x="6"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 name="Freeform 171"/>
              <p:cNvSpPr>
                <a:spLocks/>
              </p:cNvSpPr>
              <p:nvPr/>
            </p:nvSpPr>
            <p:spPr bwMode="auto">
              <a:xfrm>
                <a:off x="6527801" y="962026"/>
                <a:ext cx="158750" cy="100013"/>
              </a:xfrm>
              <a:custGeom>
                <a:avLst/>
                <a:gdLst>
                  <a:gd name="T0" fmla="*/ 3 w 117"/>
                  <a:gd name="T1" fmla="*/ 22 h 73"/>
                  <a:gd name="T2" fmla="*/ 112 w 117"/>
                  <a:gd name="T3" fmla="*/ 73 h 73"/>
                  <a:gd name="T4" fmla="*/ 3 w 117"/>
                  <a:gd name="T5" fmla="*/ 22 h 73"/>
                </a:gdLst>
                <a:ahLst/>
                <a:cxnLst>
                  <a:cxn ang="0">
                    <a:pos x="T0" y="T1"/>
                  </a:cxn>
                  <a:cxn ang="0">
                    <a:pos x="T2" y="T3"/>
                  </a:cxn>
                  <a:cxn ang="0">
                    <a:pos x="T4" y="T5"/>
                  </a:cxn>
                </a:cxnLst>
                <a:rect l="0" t="0" r="r" b="b"/>
                <a:pathLst>
                  <a:path w="117" h="73">
                    <a:moveTo>
                      <a:pt x="3" y="22"/>
                    </a:moveTo>
                    <a:cubicBezTo>
                      <a:pt x="0" y="44"/>
                      <a:pt x="62" y="71"/>
                      <a:pt x="112" y="73"/>
                    </a:cubicBezTo>
                    <a:cubicBezTo>
                      <a:pt x="117" y="14"/>
                      <a:pt x="42" y="0"/>
                      <a:pt x="3" y="22"/>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 name="Freeform 172"/>
              <p:cNvSpPr>
                <a:spLocks noEditPoints="1"/>
              </p:cNvSpPr>
              <p:nvPr/>
            </p:nvSpPr>
            <p:spPr bwMode="auto">
              <a:xfrm>
                <a:off x="6515101" y="1065213"/>
                <a:ext cx="165100" cy="39688"/>
              </a:xfrm>
              <a:custGeom>
                <a:avLst/>
                <a:gdLst>
                  <a:gd name="T0" fmla="*/ 92 w 122"/>
                  <a:gd name="T1" fmla="*/ 28 h 29"/>
                  <a:gd name="T2" fmla="*/ 99 w 122"/>
                  <a:gd name="T3" fmla="*/ 28 h 29"/>
                  <a:gd name="T4" fmla="*/ 122 w 122"/>
                  <a:gd name="T5" fmla="*/ 18 h 29"/>
                  <a:gd name="T6" fmla="*/ 122 w 122"/>
                  <a:gd name="T7" fmla="*/ 2 h 29"/>
                  <a:gd name="T8" fmla="*/ 92 w 122"/>
                  <a:gd name="T9" fmla="*/ 2 h 29"/>
                  <a:gd name="T10" fmla="*/ 92 w 122"/>
                  <a:gd name="T11" fmla="*/ 5 h 29"/>
                  <a:gd name="T12" fmla="*/ 117 w 122"/>
                  <a:gd name="T13" fmla="*/ 7 h 29"/>
                  <a:gd name="T14" fmla="*/ 114 w 122"/>
                  <a:gd name="T15" fmla="*/ 20 h 29"/>
                  <a:gd name="T16" fmla="*/ 95 w 122"/>
                  <a:gd name="T17" fmla="*/ 26 h 29"/>
                  <a:gd name="T18" fmla="*/ 92 w 122"/>
                  <a:gd name="T19" fmla="*/ 26 h 29"/>
                  <a:gd name="T20" fmla="*/ 92 w 122"/>
                  <a:gd name="T21" fmla="*/ 28 h 29"/>
                  <a:gd name="T22" fmla="*/ 29 w 122"/>
                  <a:gd name="T23" fmla="*/ 28 h 29"/>
                  <a:gd name="T24" fmla="*/ 49 w 122"/>
                  <a:gd name="T25" fmla="*/ 27 h 29"/>
                  <a:gd name="T26" fmla="*/ 56 w 122"/>
                  <a:gd name="T27" fmla="*/ 16 h 29"/>
                  <a:gd name="T28" fmla="*/ 66 w 122"/>
                  <a:gd name="T29" fmla="*/ 16 h 29"/>
                  <a:gd name="T30" fmla="*/ 73 w 122"/>
                  <a:gd name="T31" fmla="*/ 27 h 29"/>
                  <a:gd name="T32" fmla="*/ 92 w 122"/>
                  <a:gd name="T33" fmla="*/ 28 h 29"/>
                  <a:gd name="T34" fmla="*/ 92 w 122"/>
                  <a:gd name="T35" fmla="*/ 26 h 29"/>
                  <a:gd name="T36" fmla="*/ 75 w 122"/>
                  <a:gd name="T37" fmla="*/ 24 h 29"/>
                  <a:gd name="T38" fmla="*/ 69 w 122"/>
                  <a:gd name="T39" fmla="*/ 12 h 29"/>
                  <a:gd name="T40" fmla="*/ 91 w 122"/>
                  <a:gd name="T41" fmla="*/ 5 h 29"/>
                  <a:gd name="T42" fmla="*/ 92 w 122"/>
                  <a:gd name="T43" fmla="*/ 5 h 29"/>
                  <a:gd name="T44" fmla="*/ 92 w 122"/>
                  <a:gd name="T45" fmla="*/ 2 h 29"/>
                  <a:gd name="T46" fmla="*/ 89 w 122"/>
                  <a:gd name="T47" fmla="*/ 3 h 29"/>
                  <a:gd name="T48" fmla="*/ 62 w 122"/>
                  <a:gd name="T49" fmla="*/ 7 h 29"/>
                  <a:gd name="T50" fmla="*/ 33 w 122"/>
                  <a:gd name="T51" fmla="*/ 3 h 29"/>
                  <a:gd name="T52" fmla="*/ 29 w 122"/>
                  <a:gd name="T53" fmla="*/ 2 h 29"/>
                  <a:gd name="T54" fmla="*/ 29 w 122"/>
                  <a:gd name="T55" fmla="*/ 5 h 29"/>
                  <a:gd name="T56" fmla="*/ 31 w 122"/>
                  <a:gd name="T57" fmla="*/ 5 h 29"/>
                  <a:gd name="T58" fmla="*/ 53 w 122"/>
                  <a:gd name="T59" fmla="*/ 11 h 29"/>
                  <a:gd name="T60" fmla="*/ 47 w 122"/>
                  <a:gd name="T61" fmla="*/ 24 h 29"/>
                  <a:gd name="T62" fmla="*/ 29 w 122"/>
                  <a:gd name="T63" fmla="*/ 26 h 29"/>
                  <a:gd name="T64" fmla="*/ 29 w 122"/>
                  <a:gd name="T65" fmla="*/ 28 h 29"/>
                  <a:gd name="T66" fmla="*/ 0 w 122"/>
                  <a:gd name="T67" fmla="*/ 2 h 29"/>
                  <a:gd name="T68" fmla="*/ 0 w 122"/>
                  <a:gd name="T69" fmla="*/ 18 h 29"/>
                  <a:gd name="T70" fmla="*/ 23 w 122"/>
                  <a:gd name="T71" fmla="*/ 28 h 29"/>
                  <a:gd name="T72" fmla="*/ 29 w 122"/>
                  <a:gd name="T73" fmla="*/ 28 h 29"/>
                  <a:gd name="T74" fmla="*/ 29 w 122"/>
                  <a:gd name="T75" fmla="*/ 26 h 29"/>
                  <a:gd name="T76" fmla="*/ 27 w 122"/>
                  <a:gd name="T77" fmla="*/ 26 h 29"/>
                  <a:gd name="T78" fmla="*/ 8 w 122"/>
                  <a:gd name="T79" fmla="*/ 20 h 29"/>
                  <a:gd name="T80" fmla="*/ 5 w 122"/>
                  <a:gd name="T81" fmla="*/ 7 h 29"/>
                  <a:gd name="T82" fmla="*/ 29 w 122"/>
                  <a:gd name="T83" fmla="*/ 5 h 29"/>
                  <a:gd name="T84" fmla="*/ 29 w 122"/>
                  <a:gd name="T85" fmla="*/ 2 h 29"/>
                  <a:gd name="T86" fmla="*/ 0 w 122"/>
                  <a:gd name="T87"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2" h="29">
                    <a:moveTo>
                      <a:pt x="92" y="28"/>
                    </a:moveTo>
                    <a:cubicBezTo>
                      <a:pt x="95" y="28"/>
                      <a:pt x="97" y="28"/>
                      <a:pt x="99" y="28"/>
                    </a:cubicBezTo>
                    <a:cubicBezTo>
                      <a:pt x="108" y="27"/>
                      <a:pt x="121" y="20"/>
                      <a:pt x="122" y="18"/>
                    </a:cubicBezTo>
                    <a:cubicBezTo>
                      <a:pt x="122" y="16"/>
                      <a:pt x="121" y="5"/>
                      <a:pt x="122" y="2"/>
                    </a:cubicBezTo>
                    <a:cubicBezTo>
                      <a:pt x="122" y="0"/>
                      <a:pt x="103" y="1"/>
                      <a:pt x="92" y="2"/>
                    </a:cubicBezTo>
                    <a:cubicBezTo>
                      <a:pt x="92" y="5"/>
                      <a:pt x="92" y="5"/>
                      <a:pt x="92" y="5"/>
                    </a:cubicBezTo>
                    <a:cubicBezTo>
                      <a:pt x="101" y="4"/>
                      <a:pt x="117" y="4"/>
                      <a:pt x="117" y="7"/>
                    </a:cubicBezTo>
                    <a:cubicBezTo>
                      <a:pt x="117" y="8"/>
                      <a:pt x="117" y="17"/>
                      <a:pt x="114" y="20"/>
                    </a:cubicBezTo>
                    <a:cubicBezTo>
                      <a:pt x="112" y="22"/>
                      <a:pt x="103" y="25"/>
                      <a:pt x="95" y="26"/>
                    </a:cubicBezTo>
                    <a:cubicBezTo>
                      <a:pt x="94" y="26"/>
                      <a:pt x="93" y="26"/>
                      <a:pt x="92" y="26"/>
                    </a:cubicBezTo>
                    <a:lnTo>
                      <a:pt x="92" y="28"/>
                    </a:lnTo>
                    <a:close/>
                    <a:moveTo>
                      <a:pt x="29" y="28"/>
                    </a:moveTo>
                    <a:cubicBezTo>
                      <a:pt x="38" y="29"/>
                      <a:pt x="48" y="29"/>
                      <a:pt x="49" y="27"/>
                    </a:cubicBezTo>
                    <a:cubicBezTo>
                      <a:pt x="51" y="25"/>
                      <a:pt x="55" y="18"/>
                      <a:pt x="56" y="16"/>
                    </a:cubicBezTo>
                    <a:cubicBezTo>
                      <a:pt x="56" y="13"/>
                      <a:pt x="66" y="14"/>
                      <a:pt x="66" y="16"/>
                    </a:cubicBezTo>
                    <a:cubicBezTo>
                      <a:pt x="67" y="18"/>
                      <a:pt x="71" y="25"/>
                      <a:pt x="73" y="27"/>
                    </a:cubicBezTo>
                    <a:cubicBezTo>
                      <a:pt x="74" y="29"/>
                      <a:pt x="84" y="29"/>
                      <a:pt x="92" y="28"/>
                    </a:cubicBezTo>
                    <a:cubicBezTo>
                      <a:pt x="92" y="26"/>
                      <a:pt x="92" y="26"/>
                      <a:pt x="92" y="26"/>
                    </a:cubicBezTo>
                    <a:cubicBezTo>
                      <a:pt x="85" y="27"/>
                      <a:pt x="79" y="26"/>
                      <a:pt x="75" y="24"/>
                    </a:cubicBezTo>
                    <a:cubicBezTo>
                      <a:pt x="72" y="23"/>
                      <a:pt x="67" y="14"/>
                      <a:pt x="69" y="12"/>
                    </a:cubicBezTo>
                    <a:cubicBezTo>
                      <a:pt x="70" y="9"/>
                      <a:pt x="83" y="6"/>
                      <a:pt x="91" y="5"/>
                    </a:cubicBezTo>
                    <a:cubicBezTo>
                      <a:pt x="91" y="5"/>
                      <a:pt x="92" y="5"/>
                      <a:pt x="92" y="5"/>
                    </a:cubicBezTo>
                    <a:cubicBezTo>
                      <a:pt x="92" y="2"/>
                      <a:pt x="92" y="2"/>
                      <a:pt x="92" y="2"/>
                    </a:cubicBezTo>
                    <a:cubicBezTo>
                      <a:pt x="91" y="3"/>
                      <a:pt x="90" y="3"/>
                      <a:pt x="89" y="3"/>
                    </a:cubicBezTo>
                    <a:cubicBezTo>
                      <a:pt x="76" y="5"/>
                      <a:pt x="68" y="7"/>
                      <a:pt x="62" y="7"/>
                    </a:cubicBezTo>
                    <a:cubicBezTo>
                      <a:pt x="54" y="7"/>
                      <a:pt x="48" y="5"/>
                      <a:pt x="33" y="3"/>
                    </a:cubicBezTo>
                    <a:cubicBezTo>
                      <a:pt x="32" y="3"/>
                      <a:pt x="31" y="2"/>
                      <a:pt x="29" y="2"/>
                    </a:cubicBezTo>
                    <a:cubicBezTo>
                      <a:pt x="29" y="5"/>
                      <a:pt x="29" y="5"/>
                      <a:pt x="29" y="5"/>
                    </a:cubicBezTo>
                    <a:cubicBezTo>
                      <a:pt x="30" y="5"/>
                      <a:pt x="30" y="5"/>
                      <a:pt x="31" y="5"/>
                    </a:cubicBezTo>
                    <a:cubicBezTo>
                      <a:pt x="39" y="6"/>
                      <a:pt x="52" y="9"/>
                      <a:pt x="53" y="11"/>
                    </a:cubicBezTo>
                    <a:cubicBezTo>
                      <a:pt x="55" y="14"/>
                      <a:pt x="50" y="23"/>
                      <a:pt x="47" y="24"/>
                    </a:cubicBezTo>
                    <a:cubicBezTo>
                      <a:pt x="43" y="26"/>
                      <a:pt x="36" y="26"/>
                      <a:pt x="29" y="26"/>
                    </a:cubicBezTo>
                    <a:lnTo>
                      <a:pt x="29" y="28"/>
                    </a:lnTo>
                    <a:close/>
                    <a:moveTo>
                      <a:pt x="0" y="2"/>
                    </a:moveTo>
                    <a:cubicBezTo>
                      <a:pt x="1" y="5"/>
                      <a:pt x="0" y="16"/>
                      <a:pt x="0" y="18"/>
                    </a:cubicBezTo>
                    <a:cubicBezTo>
                      <a:pt x="1" y="20"/>
                      <a:pt x="13" y="27"/>
                      <a:pt x="23" y="28"/>
                    </a:cubicBezTo>
                    <a:cubicBezTo>
                      <a:pt x="25" y="28"/>
                      <a:pt x="27" y="28"/>
                      <a:pt x="29" y="28"/>
                    </a:cubicBezTo>
                    <a:cubicBezTo>
                      <a:pt x="29" y="26"/>
                      <a:pt x="29" y="26"/>
                      <a:pt x="29" y="26"/>
                    </a:cubicBezTo>
                    <a:cubicBezTo>
                      <a:pt x="29" y="26"/>
                      <a:pt x="28" y="26"/>
                      <a:pt x="27" y="26"/>
                    </a:cubicBezTo>
                    <a:cubicBezTo>
                      <a:pt x="19" y="25"/>
                      <a:pt x="10" y="22"/>
                      <a:pt x="8" y="20"/>
                    </a:cubicBezTo>
                    <a:cubicBezTo>
                      <a:pt x="5" y="17"/>
                      <a:pt x="5" y="8"/>
                      <a:pt x="5" y="7"/>
                    </a:cubicBezTo>
                    <a:cubicBezTo>
                      <a:pt x="5" y="4"/>
                      <a:pt x="21" y="4"/>
                      <a:pt x="29" y="5"/>
                    </a:cubicBezTo>
                    <a:cubicBezTo>
                      <a:pt x="29" y="2"/>
                      <a:pt x="29" y="2"/>
                      <a:pt x="29" y="2"/>
                    </a:cubicBezTo>
                    <a:cubicBezTo>
                      <a:pt x="19" y="1"/>
                      <a:pt x="0" y="0"/>
                      <a:pt x="0" y="2"/>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 name="Oval 173"/>
              <p:cNvSpPr>
                <a:spLocks noChangeArrowheads="1"/>
              </p:cNvSpPr>
              <p:nvPr/>
            </p:nvSpPr>
            <p:spPr bwMode="auto">
              <a:xfrm>
                <a:off x="8345488" y="1511301"/>
                <a:ext cx="844550" cy="844550"/>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 name="Freeform 174"/>
              <p:cNvSpPr>
                <a:spLocks/>
              </p:cNvSpPr>
              <p:nvPr/>
            </p:nvSpPr>
            <p:spPr bwMode="auto">
              <a:xfrm>
                <a:off x="8543926" y="1787526"/>
                <a:ext cx="314325" cy="398463"/>
              </a:xfrm>
              <a:custGeom>
                <a:avLst/>
                <a:gdLst>
                  <a:gd name="T0" fmla="*/ 53 w 231"/>
                  <a:gd name="T1" fmla="*/ 17 h 292"/>
                  <a:gd name="T2" fmla="*/ 50 w 231"/>
                  <a:gd name="T3" fmla="*/ 248 h 292"/>
                  <a:gd name="T4" fmla="*/ 89 w 231"/>
                  <a:gd name="T5" fmla="*/ 286 h 292"/>
                  <a:gd name="T6" fmla="*/ 165 w 231"/>
                  <a:gd name="T7" fmla="*/ 292 h 292"/>
                  <a:gd name="T8" fmla="*/ 228 w 231"/>
                  <a:gd name="T9" fmla="*/ 288 h 292"/>
                  <a:gd name="T10" fmla="*/ 229 w 231"/>
                  <a:gd name="T11" fmla="*/ 283 h 292"/>
                  <a:gd name="T12" fmla="*/ 53 w 231"/>
                  <a:gd name="T13" fmla="*/ 17 h 292"/>
                </a:gdLst>
                <a:ahLst/>
                <a:cxnLst>
                  <a:cxn ang="0">
                    <a:pos x="T0" y="T1"/>
                  </a:cxn>
                  <a:cxn ang="0">
                    <a:pos x="T2" y="T3"/>
                  </a:cxn>
                  <a:cxn ang="0">
                    <a:pos x="T4" y="T5"/>
                  </a:cxn>
                  <a:cxn ang="0">
                    <a:pos x="T6" y="T7"/>
                  </a:cxn>
                  <a:cxn ang="0">
                    <a:pos x="T8" y="T9"/>
                  </a:cxn>
                  <a:cxn ang="0">
                    <a:pos x="T10" y="T11"/>
                  </a:cxn>
                  <a:cxn ang="0">
                    <a:pos x="T12" y="T13"/>
                  </a:cxn>
                </a:cxnLst>
                <a:rect l="0" t="0" r="r" b="b"/>
                <a:pathLst>
                  <a:path w="231" h="292">
                    <a:moveTo>
                      <a:pt x="53" y="17"/>
                    </a:moveTo>
                    <a:cubicBezTo>
                      <a:pt x="35" y="40"/>
                      <a:pt x="0" y="172"/>
                      <a:pt x="50" y="248"/>
                    </a:cubicBezTo>
                    <a:cubicBezTo>
                      <a:pt x="60" y="264"/>
                      <a:pt x="74" y="276"/>
                      <a:pt x="89" y="286"/>
                    </a:cubicBezTo>
                    <a:cubicBezTo>
                      <a:pt x="113" y="290"/>
                      <a:pt x="138" y="292"/>
                      <a:pt x="165" y="292"/>
                    </a:cubicBezTo>
                    <a:cubicBezTo>
                      <a:pt x="186" y="292"/>
                      <a:pt x="207" y="291"/>
                      <a:pt x="228" y="288"/>
                    </a:cubicBezTo>
                    <a:cubicBezTo>
                      <a:pt x="228" y="286"/>
                      <a:pt x="229" y="285"/>
                      <a:pt x="229" y="283"/>
                    </a:cubicBezTo>
                    <a:cubicBezTo>
                      <a:pt x="231" y="239"/>
                      <a:pt x="86" y="0"/>
                      <a:pt x="53" y="17"/>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 name="Freeform 175"/>
              <p:cNvSpPr>
                <a:spLocks/>
              </p:cNvSpPr>
              <p:nvPr/>
            </p:nvSpPr>
            <p:spPr bwMode="auto">
              <a:xfrm>
                <a:off x="8669338" y="1787526"/>
                <a:ext cx="312738" cy="398463"/>
              </a:xfrm>
              <a:custGeom>
                <a:avLst/>
                <a:gdLst>
                  <a:gd name="T0" fmla="*/ 180 w 230"/>
                  <a:gd name="T1" fmla="*/ 17 h 292"/>
                  <a:gd name="T2" fmla="*/ 180 w 230"/>
                  <a:gd name="T3" fmla="*/ 240 h 292"/>
                  <a:gd name="T4" fmla="*/ 123 w 230"/>
                  <a:gd name="T5" fmla="*/ 289 h 292"/>
                  <a:gd name="T6" fmla="*/ 73 w 230"/>
                  <a:gd name="T7" fmla="*/ 292 h 292"/>
                  <a:gd name="T8" fmla="*/ 4 w 230"/>
                  <a:gd name="T9" fmla="*/ 287 h 292"/>
                  <a:gd name="T10" fmla="*/ 3 w 230"/>
                  <a:gd name="T11" fmla="*/ 283 h 292"/>
                  <a:gd name="T12" fmla="*/ 180 w 230"/>
                  <a:gd name="T13" fmla="*/ 17 h 292"/>
                </a:gdLst>
                <a:ahLst/>
                <a:cxnLst>
                  <a:cxn ang="0">
                    <a:pos x="T0" y="T1"/>
                  </a:cxn>
                  <a:cxn ang="0">
                    <a:pos x="T2" y="T3"/>
                  </a:cxn>
                  <a:cxn ang="0">
                    <a:pos x="T4" y="T5"/>
                  </a:cxn>
                  <a:cxn ang="0">
                    <a:pos x="T6" y="T7"/>
                  </a:cxn>
                  <a:cxn ang="0">
                    <a:pos x="T8" y="T9"/>
                  </a:cxn>
                  <a:cxn ang="0">
                    <a:pos x="T10" y="T11"/>
                  </a:cxn>
                  <a:cxn ang="0">
                    <a:pos x="T12" y="T13"/>
                  </a:cxn>
                </a:cxnLst>
                <a:rect l="0" t="0" r="r" b="b"/>
                <a:pathLst>
                  <a:path w="230" h="292">
                    <a:moveTo>
                      <a:pt x="180" y="17"/>
                    </a:moveTo>
                    <a:cubicBezTo>
                      <a:pt x="198" y="39"/>
                      <a:pt x="230" y="164"/>
                      <a:pt x="180" y="240"/>
                    </a:cubicBezTo>
                    <a:cubicBezTo>
                      <a:pt x="166" y="262"/>
                      <a:pt x="145" y="278"/>
                      <a:pt x="123" y="289"/>
                    </a:cubicBezTo>
                    <a:cubicBezTo>
                      <a:pt x="107" y="291"/>
                      <a:pt x="90" y="292"/>
                      <a:pt x="73" y="292"/>
                    </a:cubicBezTo>
                    <a:cubicBezTo>
                      <a:pt x="49" y="292"/>
                      <a:pt x="26" y="290"/>
                      <a:pt x="4" y="287"/>
                    </a:cubicBezTo>
                    <a:cubicBezTo>
                      <a:pt x="3" y="286"/>
                      <a:pt x="3" y="284"/>
                      <a:pt x="3" y="283"/>
                    </a:cubicBezTo>
                    <a:cubicBezTo>
                      <a:pt x="0" y="239"/>
                      <a:pt x="146" y="0"/>
                      <a:pt x="180" y="17"/>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 name="Freeform 176"/>
              <p:cNvSpPr>
                <a:spLocks/>
              </p:cNvSpPr>
              <p:nvPr/>
            </p:nvSpPr>
            <p:spPr bwMode="auto">
              <a:xfrm>
                <a:off x="8548688" y="2144713"/>
                <a:ext cx="438150" cy="211138"/>
              </a:xfrm>
              <a:custGeom>
                <a:avLst/>
                <a:gdLst>
                  <a:gd name="T0" fmla="*/ 45 w 322"/>
                  <a:gd name="T1" fmla="*/ 42 h 155"/>
                  <a:gd name="T2" fmla="*/ 0 w 322"/>
                  <a:gd name="T3" fmla="*/ 110 h 155"/>
                  <a:gd name="T4" fmla="*/ 161 w 322"/>
                  <a:gd name="T5" fmla="*/ 155 h 155"/>
                  <a:gd name="T6" fmla="*/ 322 w 322"/>
                  <a:gd name="T7" fmla="*/ 110 h 155"/>
                  <a:gd name="T8" fmla="*/ 277 w 322"/>
                  <a:gd name="T9" fmla="*/ 42 h 155"/>
                  <a:gd name="T10" fmla="*/ 161 w 322"/>
                  <a:gd name="T11" fmla="*/ 1 h 155"/>
                  <a:gd name="T12" fmla="*/ 45 w 322"/>
                  <a:gd name="T13" fmla="*/ 42 h 155"/>
                </a:gdLst>
                <a:ahLst/>
                <a:cxnLst>
                  <a:cxn ang="0">
                    <a:pos x="T0" y="T1"/>
                  </a:cxn>
                  <a:cxn ang="0">
                    <a:pos x="T2" y="T3"/>
                  </a:cxn>
                  <a:cxn ang="0">
                    <a:pos x="T4" y="T5"/>
                  </a:cxn>
                  <a:cxn ang="0">
                    <a:pos x="T6" y="T7"/>
                  </a:cxn>
                  <a:cxn ang="0">
                    <a:pos x="T8" y="T9"/>
                  </a:cxn>
                  <a:cxn ang="0">
                    <a:pos x="T10" y="T11"/>
                  </a:cxn>
                  <a:cxn ang="0">
                    <a:pos x="T12" y="T13"/>
                  </a:cxn>
                </a:cxnLst>
                <a:rect l="0" t="0" r="r" b="b"/>
                <a:pathLst>
                  <a:path w="322" h="155">
                    <a:moveTo>
                      <a:pt x="45" y="42"/>
                    </a:moveTo>
                    <a:cubicBezTo>
                      <a:pt x="24" y="56"/>
                      <a:pt x="11" y="80"/>
                      <a:pt x="0" y="110"/>
                    </a:cubicBezTo>
                    <a:cubicBezTo>
                      <a:pt x="47" y="139"/>
                      <a:pt x="102" y="155"/>
                      <a:pt x="161" y="155"/>
                    </a:cubicBezTo>
                    <a:cubicBezTo>
                      <a:pt x="220" y="155"/>
                      <a:pt x="275" y="139"/>
                      <a:pt x="322" y="110"/>
                    </a:cubicBezTo>
                    <a:cubicBezTo>
                      <a:pt x="310" y="80"/>
                      <a:pt x="298" y="56"/>
                      <a:pt x="277" y="42"/>
                    </a:cubicBezTo>
                    <a:cubicBezTo>
                      <a:pt x="224" y="9"/>
                      <a:pt x="192" y="1"/>
                      <a:pt x="161" y="1"/>
                    </a:cubicBezTo>
                    <a:cubicBezTo>
                      <a:pt x="129" y="0"/>
                      <a:pt x="97" y="8"/>
                      <a:pt x="45" y="42"/>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 name="Freeform 177"/>
              <p:cNvSpPr>
                <a:spLocks/>
              </p:cNvSpPr>
              <p:nvPr/>
            </p:nvSpPr>
            <p:spPr bwMode="auto">
              <a:xfrm>
                <a:off x="8707438" y="1987551"/>
                <a:ext cx="119063" cy="238125"/>
              </a:xfrm>
              <a:custGeom>
                <a:avLst/>
                <a:gdLst>
                  <a:gd name="T0" fmla="*/ 0 w 87"/>
                  <a:gd name="T1" fmla="*/ 0 h 175"/>
                  <a:gd name="T2" fmla="*/ 87 w 87"/>
                  <a:gd name="T3" fmla="*/ 0 h 175"/>
                  <a:gd name="T4" fmla="*/ 87 w 87"/>
                  <a:gd name="T5" fmla="*/ 127 h 175"/>
                  <a:gd name="T6" fmla="*/ 0 w 87"/>
                  <a:gd name="T7" fmla="*/ 127 h 175"/>
                  <a:gd name="T8" fmla="*/ 0 w 87"/>
                  <a:gd name="T9" fmla="*/ 0 h 175"/>
                </a:gdLst>
                <a:ahLst/>
                <a:cxnLst>
                  <a:cxn ang="0">
                    <a:pos x="T0" y="T1"/>
                  </a:cxn>
                  <a:cxn ang="0">
                    <a:pos x="T2" y="T3"/>
                  </a:cxn>
                  <a:cxn ang="0">
                    <a:pos x="T4" y="T5"/>
                  </a:cxn>
                  <a:cxn ang="0">
                    <a:pos x="T6" y="T7"/>
                  </a:cxn>
                  <a:cxn ang="0">
                    <a:pos x="T8" y="T9"/>
                  </a:cxn>
                </a:cxnLst>
                <a:rect l="0" t="0" r="r" b="b"/>
                <a:pathLst>
                  <a:path w="87" h="175">
                    <a:moveTo>
                      <a:pt x="0" y="0"/>
                    </a:moveTo>
                    <a:cubicBezTo>
                      <a:pt x="87" y="0"/>
                      <a:pt x="87" y="0"/>
                      <a:pt x="87" y="0"/>
                    </a:cubicBezTo>
                    <a:cubicBezTo>
                      <a:pt x="87" y="127"/>
                      <a:pt x="87" y="127"/>
                      <a:pt x="87" y="127"/>
                    </a:cubicBezTo>
                    <a:cubicBezTo>
                      <a:pt x="87" y="170"/>
                      <a:pt x="0" y="175"/>
                      <a:pt x="0" y="127"/>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 name="Freeform 178"/>
              <p:cNvSpPr>
                <a:spLocks/>
              </p:cNvSpPr>
              <p:nvPr/>
            </p:nvSpPr>
            <p:spPr bwMode="auto">
              <a:xfrm>
                <a:off x="8707438" y="2073276"/>
                <a:ext cx="119063" cy="80963"/>
              </a:xfrm>
              <a:custGeom>
                <a:avLst/>
                <a:gdLst>
                  <a:gd name="T0" fmla="*/ 75 w 75"/>
                  <a:gd name="T1" fmla="*/ 14 h 51"/>
                  <a:gd name="T2" fmla="*/ 75 w 75"/>
                  <a:gd name="T3" fmla="*/ 0 h 51"/>
                  <a:gd name="T4" fmla="*/ 0 w 75"/>
                  <a:gd name="T5" fmla="*/ 0 h 51"/>
                  <a:gd name="T6" fmla="*/ 0 w 75"/>
                  <a:gd name="T7" fmla="*/ 51 h 51"/>
                  <a:gd name="T8" fmla="*/ 75 w 75"/>
                  <a:gd name="T9" fmla="*/ 14 h 51"/>
                </a:gdLst>
                <a:ahLst/>
                <a:cxnLst>
                  <a:cxn ang="0">
                    <a:pos x="T0" y="T1"/>
                  </a:cxn>
                  <a:cxn ang="0">
                    <a:pos x="T2" y="T3"/>
                  </a:cxn>
                  <a:cxn ang="0">
                    <a:pos x="T4" y="T5"/>
                  </a:cxn>
                  <a:cxn ang="0">
                    <a:pos x="T6" y="T7"/>
                  </a:cxn>
                  <a:cxn ang="0">
                    <a:pos x="T8" y="T9"/>
                  </a:cxn>
                </a:cxnLst>
                <a:rect l="0" t="0" r="r" b="b"/>
                <a:pathLst>
                  <a:path w="75" h="51">
                    <a:moveTo>
                      <a:pt x="75" y="14"/>
                    </a:moveTo>
                    <a:lnTo>
                      <a:pt x="75" y="0"/>
                    </a:lnTo>
                    <a:lnTo>
                      <a:pt x="0" y="0"/>
                    </a:lnTo>
                    <a:lnTo>
                      <a:pt x="0" y="51"/>
                    </a:lnTo>
                    <a:lnTo>
                      <a:pt x="75" y="14"/>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 name="Freeform 179"/>
              <p:cNvSpPr>
                <a:spLocks/>
              </p:cNvSpPr>
              <p:nvPr/>
            </p:nvSpPr>
            <p:spPr bwMode="auto">
              <a:xfrm>
                <a:off x="8515351" y="1768476"/>
                <a:ext cx="504825" cy="333375"/>
              </a:xfrm>
              <a:custGeom>
                <a:avLst/>
                <a:gdLst>
                  <a:gd name="T0" fmla="*/ 186 w 371"/>
                  <a:gd name="T1" fmla="*/ 0 h 245"/>
                  <a:gd name="T2" fmla="*/ 186 w 371"/>
                  <a:gd name="T3" fmla="*/ 245 h 245"/>
                  <a:gd name="T4" fmla="*/ 186 w 371"/>
                  <a:gd name="T5" fmla="*/ 0 h 245"/>
                </a:gdLst>
                <a:ahLst/>
                <a:cxnLst>
                  <a:cxn ang="0">
                    <a:pos x="T0" y="T1"/>
                  </a:cxn>
                  <a:cxn ang="0">
                    <a:pos x="T2" y="T3"/>
                  </a:cxn>
                  <a:cxn ang="0">
                    <a:pos x="T4" y="T5"/>
                  </a:cxn>
                </a:cxnLst>
                <a:rect l="0" t="0" r="r" b="b"/>
                <a:pathLst>
                  <a:path w="371" h="245">
                    <a:moveTo>
                      <a:pt x="186" y="0"/>
                    </a:moveTo>
                    <a:cubicBezTo>
                      <a:pt x="371" y="0"/>
                      <a:pt x="296" y="245"/>
                      <a:pt x="186" y="245"/>
                    </a:cubicBezTo>
                    <a:cubicBezTo>
                      <a:pt x="75" y="245"/>
                      <a:pt x="0" y="0"/>
                      <a:pt x="186"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 name="Freeform 180"/>
              <p:cNvSpPr>
                <a:spLocks/>
              </p:cNvSpPr>
              <p:nvPr/>
            </p:nvSpPr>
            <p:spPr bwMode="auto">
              <a:xfrm>
                <a:off x="8586788" y="1706563"/>
                <a:ext cx="360363" cy="271463"/>
              </a:xfrm>
              <a:custGeom>
                <a:avLst/>
                <a:gdLst>
                  <a:gd name="T0" fmla="*/ 170 w 265"/>
                  <a:gd name="T1" fmla="*/ 69 h 200"/>
                  <a:gd name="T2" fmla="*/ 233 w 265"/>
                  <a:gd name="T3" fmla="*/ 159 h 200"/>
                  <a:gd name="T4" fmla="*/ 252 w 265"/>
                  <a:gd name="T5" fmla="*/ 153 h 200"/>
                  <a:gd name="T6" fmla="*/ 136 w 265"/>
                  <a:gd name="T7" fmla="*/ 0 h 200"/>
                  <a:gd name="T8" fmla="*/ 14 w 265"/>
                  <a:gd name="T9" fmla="*/ 148 h 200"/>
                  <a:gd name="T10" fmla="*/ 43 w 265"/>
                  <a:gd name="T11" fmla="*/ 146 h 200"/>
                  <a:gd name="T12" fmla="*/ 170 w 265"/>
                  <a:gd name="T13" fmla="*/ 69 h 200"/>
                </a:gdLst>
                <a:ahLst/>
                <a:cxnLst>
                  <a:cxn ang="0">
                    <a:pos x="T0" y="T1"/>
                  </a:cxn>
                  <a:cxn ang="0">
                    <a:pos x="T2" y="T3"/>
                  </a:cxn>
                  <a:cxn ang="0">
                    <a:pos x="T4" y="T5"/>
                  </a:cxn>
                  <a:cxn ang="0">
                    <a:pos x="T6" y="T7"/>
                  </a:cxn>
                  <a:cxn ang="0">
                    <a:pos x="T8" y="T9"/>
                  </a:cxn>
                  <a:cxn ang="0">
                    <a:pos x="T10" y="T11"/>
                  </a:cxn>
                  <a:cxn ang="0">
                    <a:pos x="T12" y="T13"/>
                  </a:cxn>
                </a:cxnLst>
                <a:rect l="0" t="0" r="r" b="b"/>
                <a:pathLst>
                  <a:path w="265" h="200">
                    <a:moveTo>
                      <a:pt x="170" y="69"/>
                    </a:moveTo>
                    <a:cubicBezTo>
                      <a:pt x="201" y="84"/>
                      <a:pt x="226" y="120"/>
                      <a:pt x="233" y="159"/>
                    </a:cubicBezTo>
                    <a:cubicBezTo>
                      <a:pt x="239" y="198"/>
                      <a:pt x="238" y="182"/>
                      <a:pt x="252" y="153"/>
                    </a:cubicBezTo>
                    <a:cubicBezTo>
                      <a:pt x="265" y="124"/>
                      <a:pt x="232" y="0"/>
                      <a:pt x="136" y="0"/>
                    </a:cubicBezTo>
                    <a:cubicBezTo>
                      <a:pt x="40" y="0"/>
                      <a:pt x="0" y="96"/>
                      <a:pt x="14" y="148"/>
                    </a:cubicBezTo>
                    <a:cubicBezTo>
                      <a:pt x="27" y="200"/>
                      <a:pt x="35" y="185"/>
                      <a:pt x="43" y="146"/>
                    </a:cubicBezTo>
                    <a:cubicBezTo>
                      <a:pt x="52" y="106"/>
                      <a:pt x="86" y="60"/>
                      <a:pt x="170" y="69"/>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 name="Freeform 181"/>
              <p:cNvSpPr>
                <a:spLocks/>
              </p:cNvSpPr>
              <p:nvPr/>
            </p:nvSpPr>
            <p:spPr bwMode="auto">
              <a:xfrm>
                <a:off x="8818563" y="1793876"/>
                <a:ext cx="165100" cy="296863"/>
              </a:xfrm>
              <a:custGeom>
                <a:avLst/>
                <a:gdLst>
                  <a:gd name="T0" fmla="*/ 50 w 122"/>
                  <a:gd name="T1" fmla="*/ 218 h 218"/>
                  <a:gd name="T2" fmla="*/ 0 w 122"/>
                  <a:gd name="T3" fmla="*/ 7 h 218"/>
                  <a:gd name="T4" fmla="*/ 50 w 122"/>
                  <a:gd name="T5" fmla="*/ 218 h 218"/>
                </a:gdLst>
                <a:ahLst/>
                <a:cxnLst>
                  <a:cxn ang="0">
                    <a:pos x="T0" y="T1"/>
                  </a:cxn>
                  <a:cxn ang="0">
                    <a:pos x="T2" y="T3"/>
                  </a:cxn>
                  <a:cxn ang="0">
                    <a:pos x="T4" y="T5"/>
                  </a:cxn>
                </a:cxnLst>
                <a:rect l="0" t="0" r="r" b="b"/>
                <a:pathLst>
                  <a:path w="122" h="218">
                    <a:moveTo>
                      <a:pt x="50" y="218"/>
                    </a:moveTo>
                    <a:cubicBezTo>
                      <a:pt x="104" y="89"/>
                      <a:pt x="19" y="8"/>
                      <a:pt x="0" y="7"/>
                    </a:cubicBezTo>
                    <a:cubicBezTo>
                      <a:pt x="36" y="0"/>
                      <a:pt x="122" y="81"/>
                      <a:pt x="50" y="218"/>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 name="Freeform 182"/>
              <p:cNvSpPr>
                <a:spLocks/>
              </p:cNvSpPr>
              <p:nvPr/>
            </p:nvSpPr>
            <p:spPr bwMode="auto">
              <a:xfrm>
                <a:off x="8707438" y="2154238"/>
                <a:ext cx="120650" cy="152400"/>
              </a:xfrm>
              <a:custGeom>
                <a:avLst/>
                <a:gdLst>
                  <a:gd name="T0" fmla="*/ 88 w 88"/>
                  <a:gd name="T1" fmla="*/ 0 h 112"/>
                  <a:gd name="T2" fmla="*/ 44 w 88"/>
                  <a:gd name="T3" fmla="*/ 112 h 112"/>
                  <a:gd name="T4" fmla="*/ 0 w 88"/>
                  <a:gd name="T5" fmla="*/ 0 h 112"/>
                  <a:gd name="T6" fmla="*/ 88 w 88"/>
                  <a:gd name="T7" fmla="*/ 0 h 112"/>
                </a:gdLst>
                <a:ahLst/>
                <a:cxnLst>
                  <a:cxn ang="0">
                    <a:pos x="T0" y="T1"/>
                  </a:cxn>
                  <a:cxn ang="0">
                    <a:pos x="T2" y="T3"/>
                  </a:cxn>
                  <a:cxn ang="0">
                    <a:pos x="T4" y="T5"/>
                  </a:cxn>
                  <a:cxn ang="0">
                    <a:pos x="T6" y="T7"/>
                  </a:cxn>
                </a:cxnLst>
                <a:rect l="0" t="0" r="r" b="b"/>
                <a:pathLst>
                  <a:path w="88" h="112">
                    <a:moveTo>
                      <a:pt x="88" y="0"/>
                    </a:moveTo>
                    <a:cubicBezTo>
                      <a:pt x="84" y="42"/>
                      <a:pt x="44" y="78"/>
                      <a:pt x="44" y="112"/>
                    </a:cubicBezTo>
                    <a:cubicBezTo>
                      <a:pt x="44" y="78"/>
                      <a:pt x="4" y="42"/>
                      <a:pt x="0" y="0"/>
                    </a:cubicBezTo>
                    <a:lnTo>
                      <a:pt x="88"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 name="Freeform 183"/>
              <p:cNvSpPr>
                <a:spLocks/>
              </p:cNvSpPr>
              <p:nvPr/>
            </p:nvSpPr>
            <p:spPr bwMode="auto">
              <a:xfrm>
                <a:off x="8767763" y="2130426"/>
                <a:ext cx="146050" cy="153988"/>
              </a:xfrm>
              <a:custGeom>
                <a:avLst/>
                <a:gdLst>
                  <a:gd name="T0" fmla="*/ 0 w 107"/>
                  <a:gd name="T1" fmla="*/ 113 h 113"/>
                  <a:gd name="T2" fmla="*/ 63 w 107"/>
                  <a:gd name="T3" fmla="*/ 61 h 113"/>
                  <a:gd name="T4" fmla="*/ 107 w 107"/>
                  <a:gd name="T5" fmla="*/ 58 h 113"/>
                  <a:gd name="T6" fmla="*/ 44 w 107"/>
                  <a:gd name="T7" fmla="*/ 0 h 113"/>
                  <a:gd name="T8" fmla="*/ 0 w 107"/>
                  <a:gd name="T9" fmla="*/ 113 h 113"/>
                </a:gdLst>
                <a:ahLst/>
                <a:cxnLst>
                  <a:cxn ang="0">
                    <a:pos x="T0" y="T1"/>
                  </a:cxn>
                  <a:cxn ang="0">
                    <a:pos x="T2" y="T3"/>
                  </a:cxn>
                  <a:cxn ang="0">
                    <a:pos x="T4" y="T5"/>
                  </a:cxn>
                  <a:cxn ang="0">
                    <a:pos x="T6" y="T7"/>
                  </a:cxn>
                  <a:cxn ang="0">
                    <a:pos x="T8" y="T9"/>
                  </a:cxn>
                </a:cxnLst>
                <a:rect l="0" t="0" r="r" b="b"/>
                <a:pathLst>
                  <a:path w="107" h="113">
                    <a:moveTo>
                      <a:pt x="0" y="113"/>
                    </a:moveTo>
                    <a:cubicBezTo>
                      <a:pt x="19" y="85"/>
                      <a:pt x="39" y="68"/>
                      <a:pt x="63" y="61"/>
                    </a:cubicBezTo>
                    <a:cubicBezTo>
                      <a:pt x="75" y="57"/>
                      <a:pt x="96" y="53"/>
                      <a:pt x="107" y="58"/>
                    </a:cubicBezTo>
                    <a:cubicBezTo>
                      <a:pt x="86" y="34"/>
                      <a:pt x="64" y="22"/>
                      <a:pt x="44" y="0"/>
                    </a:cubicBezTo>
                    <a:cubicBezTo>
                      <a:pt x="44" y="65"/>
                      <a:pt x="0" y="76"/>
                      <a:pt x="0" y="113"/>
                    </a:cubicBezTo>
                    <a:close/>
                  </a:path>
                </a:pathLst>
              </a:custGeom>
              <a:solidFill>
                <a:srgbClr val="478C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 name="Freeform 184"/>
              <p:cNvSpPr>
                <a:spLocks/>
              </p:cNvSpPr>
              <p:nvPr/>
            </p:nvSpPr>
            <p:spPr bwMode="auto">
              <a:xfrm>
                <a:off x="8767763" y="2130426"/>
                <a:ext cx="130175" cy="153988"/>
              </a:xfrm>
              <a:custGeom>
                <a:avLst/>
                <a:gdLst>
                  <a:gd name="T0" fmla="*/ 0 w 95"/>
                  <a:gd name="T1" fmla="*/ 113 h 113"/>
                  <a:gd name="T2" fmla="*/ 61 w 95"/>
                  <a:gd name="T3" fmla="*/ 49 h 113"/>
                  <a:gd name="T4" fmla="*/ 95 w 95"/>
                  <a:gd name="T5" fmla="*/ 52 h 113"/>
                  <a:gd name="T6" fmla="*/ 44 w 95"/>
                  <a:gd name="T7" fmla="*/ 0 h 113"/>
                  <a:gd name="T8" fmla="*/ 0 w 95"/>
                  <a:gd name="T9" fmla="*/ 113 h 113"/>
                </a:gdLst>
                <a:ahLst/>
                <a:cxnLst>
                  <a:cxn ang="0">
                    <a:pos x="T0" y="T1"/>
                  </a:cxn>
                  <a:cxn ang="0">
                    <a:pos x="T2" y="T3"/>
                  </a:cxn>
                  <a:cxn ang="0">
                    <a:pos x="T4" y="T5"/>
                  </a:cxn>
                  <a:cxn ang="0">
                    <a:pos x="T6" y="T7"/>
                  </a:cxn>
                  <a:cxn ang="0">
                    <a:pos x="T8" y="T9"/>
                  </a:cxn>
                </a:cxnLst>
                <a:rect l="0" t="0" r="r" b="b"/>
                <a:pathLst>
                  <a:path w="95" h="113">
                    <a:moveTo>
                      <a:pt x="0" y="113"/>
                    </a:moveTo>
                    <a:cubicBezTo>
                      <a:pt x="14" y="83"/>
                      <a:pt x="37" y="57"/>
                      <a:pt x="61" y="49"/>
                    </a:cubicBezTo>
                    <a:cubicBezTo>
                      <a:pt x="73" y="46"/>
                      <a:pt x="84" y="47"/>
                      <a:pt x="95" y="52"/>
                    </a:cubicBezTo>
                    <a:cubicBezTo>
                      <a:pt x="74" y="28"/>
                      <a:pt x="64" y="14"/>
                      <a:pt x="44" y="0"/>
                    </a:cubicBezTo>
                    <a:cubicBezTo>
                      <a:pt x="44" y="65"/>
                      <a:pt x="0" y="76"/>
                      <a:pt x="0" y="113"/>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 name="Freeform 185"/>
              <p:cNvSpPr>
                <a:spLocks/>
              </p:cNvSpPr>
              <p:nvPr/>
            </p:nvSpPr>
            <p:spPr bwMode="auto">
              <a:xfrm>
                <a:off x="8621713" y="2130426"/>
                <a:ext cx="146050" cy="153988"/>
              </a:xfrm>
              <a:custGeom>
                <a:avLst/>
                <a:gdLst>
                  <a:gd name="T0" fmla="*/ 107 w 107"/>
                  <a:gd name="T1" fmla="*/ 113 h 113"/>
                  <a:gd name="T2" fmla="*/ 44 w 107"/>
                  <a:gd name="T3" fmla="*/ 61 h 113"/>
                  <a:gd name="T4" fmla="*/ 0 w 107"/>
                  <a:gd name="T5" fmla="*/ 58 h 113"/>
                  <a:gd name="T6" fmla="*/ 63 w 107"/>
                  <a:gd name="T7" fmla="*/ 0 h 113"/>
                  <a:gd name="T8" fmla="*/ 107 w 107"/>
                  <a:gd name="T9" fmla="*/ 113 h 113"/>
                </a:gdLst>
                <a:ahLst/>
                <a:cxnLst>
                  <a:cxn ang="0">
                    <a:pos x="T0" y="T1"/>
                  </a:cxn>
                  <a:cxn ang="0">
                    <a:pos x="T2" y="T3"/>
                  </a:cxn>
                  <a:cxn ang="0">
                    <a:pos x="T4" y="T5"/>
                  </a:cxn>
                  <a:cxn ang="0">
                    <a:pos x="T6" y="T7"/>
                  </a:cxn>
                  <a:cxn ang="0">
                    <a:pos x="T8" y="T9"/>
                  </a:cxn>
                </a:cxnLst>
                <a:rect l="0" t="0" r="r" b="b"/>
                <a:pathLst>
                  <a:path w="107" h="113">
                    <a:moveTo>
                      <a:pt x="107" y="113"/>
                    </a:moveTo>
                    <a:cubicBezTo>
                      <a:pt x="88" y="85"/>
                      <a:pt x="68" y="68"/>
                      <a:pt x="44" y="61"/>
                    </a:cubicBezTo>
                    <a:cubicBezTo>
                      <a:pt x="32" y="57"/>
                      <a:pt x="11" y="53"/>
                      <a:pt x="0" y="58"/>
                    </a:cubicBezTo>
                    <a:cubicBezTo>
                      <a:pt x="21" y="34"/>
                      <a:pt x="43" y="22"/>
                      <a:pt x="63" y="0"/>
                    </a:cubicBezTo>
                    <a:cubicBezTo>
                      <a:pt x="63" y="65"/>
                      <a:pt x="107" y="76"/>
                      <a:pt x="107" y="113"/>
                    </a:cubicBezTo>
                    <a:close/>
                  </a:path>
                </a:pathLst>
              </a:custGeom>
              <a:solidFill>
                <a:srgbClr val="478C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 name="Freeform 186"/>
              <p:cNvSpPr>
                <a:spLocks/>
              </p:cNvSpPr>
              <p:nvPr/>
            </p:nvSpPr>
            <p:spPr bwMode="auto">
              <a:xfrm>
                <a:off x="8639176" y="2130426"/>
                <a:ext cx="128588" cy="153988"/>
              </a:xfrm>
              <a:custGeom>
                <a:avLst/>
                <a:gdLst>
                  <a:gd name="T0" fmla="*/ 95 w 95"/>
                  <a:gd name="T1" fmla="*/ 113 h 113"/>
                  <a:gd name="T2" fmla="*/ 34 w 95"/>
                  <a:gd name="T3" fmla="*/ 49 h 113"/>
                  <a:gd name="T4" fmla="*/ 0 w 95"/>
                  <a:gd name="T5" fmla="*/ 52 h 113"/>
                  <a:gd name="T6" fmla="*/ 51 w 95"/>
                  <a:gd name="T7" fmla="*/ 0 h 113"/>
                  <a:gd name="T8" fmla="*/ 95 w 95"/>
                  <a:gd name="T9" fmla="*/ 113 h 113"/>
                </a:gdLst>
                <a:ahLst/>
                <a:cxnLst>
                  <a:cxn ang="0">
                    <a:pos x="T0" y="T1"/>
                  </a:cxn>
                  <a:cxn ang="0">
                    <a:pos x="T2" y="T3"/>
                  </a:cxn>
                  <a:cxn ang="0">
                    <a:pos x="T4" y="T5"/>
                  </a:cxn>
                  <a:cxn ang="0">
                    <a:pos x="T6" y="T7"/>
                  </a:cxn>
                  <a:cxn ang="0">
                    <a:pos x="T8" y="T9"/>
                  </a:cxn>
                </a:cxnLst>
                <a:rect l="0" t="0" r="r" b="b"/>
                <a:pathLst>
                  <a:path w="95" h="113">
                    <a:moveTo>
                      <a:pt x="95" y="113"/>
                    </a:moveTo>
                    <a:cubicBezTo>
                      <a:pt x="81" y="83"/>
                      <a:pt x="58" y="57"/>
                      <a:pt x="34" y="49"/>
                    </a:cubicBezTo>
                    <a:cubicBezTo>
                      <a:pt x="23" y="46"/>
                      <a:pt x="11" y="47"/>
                      <a:pt x="0" y="52"/>
                    </a:cubicBezTo>
                    <a:cubicBezTo>
                      <a:pt x="21" y="28"/>
                      <a:pt x="31" y="14"/>
                      <a:pt x="51" y="0"/>
                    </a:cubicBezTo>
                    <a:cubicBezTo>
                      <a:pt x="51" y="65"/>
                      <a:pt x="95" y="76"/>
                      <a:pt x="95" y="113"/>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 name="Freeform 187"/>
              <p:cNvSpPr>
                <a:spLocks/>
              </p:cNvSpPr>
              <p:nvPr/>
            </p:nvSpPr>
            <p:spPr bwMode="auto">
              <a:xfrm>
                <a:off x="8497888" y="1757363"/>
                <a:ext cx="320675" cy="368300"/>
              </a:xfrm>
              <a:custGeom>
                <a:avLst/>
                <a:gdLst>
                  <a:gd name="T0" fmla="*/ 117 w 235"/>
                  <a:gd name="T1" fmla="*/ 271 h 271"/>
                  <a:gd name="T2" fmla="*/ 235 w 235"/>
                  <a:gd name="T3" fmla="*/ 34 h 271"/>
                  <a:gd name="T4" fmla="*/ 117 w 235"/>
                  <a:gd name="T5" fmla="*/ 271 h 271"/>
                </a:gdLst>
                <a:ahLst/>
                <a:cxnLst>
                  <a:cxn ang="0">
                    <a:pos x="T0" y="T1"/>
                  </a:cxn>
                  <a:cxn ang="0">
                    <a:pos x="T2" y="T3"/>
                  </a:cxn>
                  <a:cxn ang="0">
                    <a:pos x="T4" y="T5"/>
                  </a:cxn>
                </a:cxnLst>
                <a:rect l="0" t="0" r="r" b="b"/>
                <a:pathLst>
                  <a:path w="235" h="271">
                    <a:moveTo>
                      <a:pt x="117" y="271"/>
                    </a:moveTo>
                    <a:cubicBezTo>
                      <a:pt x="56" y="7"/>
                      <a:pt x="207" y="33"/>
                      <a:pt x="235" y="34"/>
                    </a:cubicBezTo>
                    <a:cubicBezTo>
                      <a:pt x="193" y="2"/>
                      <a:pt x="0" y="0"/>
                      <a:pt x="117" y="271"/>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 name="Oval 188"/>
              <p:cNvSpPr>
                <a:spLocks noChangeArrowheads="1"/>
              </p:cNvSpPr>
              <p:nvPr/>
            </p:nvSpPr>
            <p:spPr bwMode="auto">
              <a:xfrm>
                <a:off x="9201151" y="2182813"/>
                <a:ext cx="436563" cy="434975"/>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 name="Freeform 189"/>
              <p:cNvSpPr>
                <a:spLocks/>
              </p:cNvSpPr>
              <p:nvPr/>
            </p:nvSpPr>
            <p:spPr bwMode="auto">
              <a:xfrm>
                <a:off x="9388476" y="2427288"/>
                <a:ext cx="61913" cy="130175"/>
              </a:xfrm>
              <a:custGeom>
                <a:avLst/>
                <a:gdLst>
                  <a:gd name="T0" fmla="*/ 0 w 45"/>
                  <a:gd name="T1" fmla="*/ 0 h 95"/>
                  <a:gd name="T2" fmla="*/ 45 w 45"/>
                  <a:gd name="T3" fmla="*/ 0 h 95"/>
                  <a:gd name="T4" fmla="*/ 45 w 45"/>
                  <a:gd name="T5" fmla="*/ 71 h 95"/>
                  <a:gd name="T6" fmla="*/ 0 w 45"/>
                  <a:gd name="T7" fmla="*/ 71 h 95"/>
                  <a:gd name="T8" fmla="*/ 0 w 45"/>
                  <a:gd name="T9" fmla="*/ 0 h 95"/>
                </a:gdLst>
                <a:ahLst/>
                <a:cxnLst>
                  <a:cxn ang="0">
                    <a:pos x="T0" y="T1"/>
                  </a:cxn>
                  <a:cxn ang="0">
                    <a:pos x="T2" y="T3"/>
                  </a:cxn>
                  <a:cxn ang="0">
                    <a:pos x="T4" y="T5"/>
                  </a:cxn>
                  <a:cxn ang="0">
                    <a:pos x="T6" y="T7"/>
                  </a:cxn>
                  <a:cxn ang="0">
                    <a:pos x="T8" y="T9"/>
                  </a:cxn>
                </a:cxnLst>
                <a:rect l="0" t="0" r="r" b="b"/>
                <a:pathLst>
                  <a:path w="45" h="95">
                    <a:moveTo>
                      <a:pt x="0" y="0"/>
                    </a:moveTo>
                    <a:cubicBezTo>
                      <a:pt x="45" y="0"/>
                      <a:pt x="45" y="0"/>
                      <a:pt x="45" y="0"/>
                    </a:cubicBezTo>
                    <a:cubicBezTo>
                      <a:pt x="45" y="71"/>
                      <a:pt x="45" y="71"/>
                      <a:pt x="45" y="71"/>
                    </a:cubicBezTo>
                    <a:cubicBezTo>
                      <a:pt x="45" y="93"/>
                      <a:pt x="0" y="95"/>
                      <a:pt x="0" y="71"/>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 name="Freeform 190"/>
              <p:cNvSpPr>
                <a:spLocks/>
              </p:cNvSpPr>
              <p:nvPr/>
            </p:nvSpPr>
            <p:spPr bwMode="auto">
              <a:xfrm>
                <a:off x="9305926" y="2511426"/>
                <a:ext cx="227013" cy="106363"/>
              </a:xfrm>
              <a:custGeom>
                <a:avLst/>
                <a:gdLst>
                  <a:gd name="T0" fmla="*/ 24 w 167"/>
                  <a:gd name="T1" fmla="*/ 20 h 78"/>
                  <a:gd name="T2" fmla="*/ 0 w 167"/>
                  <a:gd name="T3" fmla="*/ 55 h 78"/>
                  <a:gd name="T4" fmla="*/ 84 w 167"/>
                  <a:gd name="T5" fmla="*/ 78 h 78"/>
                  <a:gd name="T6" fmla="*/ 167 w 167"/>
                  <a:gd name="T7" fmla="*/ 55 h 78"/>
                  <a:gd name="T8" fmla="*/ 144 w 167"/>
                  <a:gd name="T9" fmla="*/ 20 h 78"/>
                  <a:gd name="T10" fmla="*/ 83 w 167"/>
                  <a:gd name="T11" fmla="*/ 0 h 78"/>
                  <a:gd name="T12" fmla="*/ 24 w 167"/>
                  <a:gd name="T13" fmla="*/ 20 h 78"/>
                </a:gdLst>
                <a:ahLst/>
                <a:cxnLst>
                  <a:cxn ang="0">
                    <a:pos x="T0" y="T1"/>
                  </a:cxn>
                  <a:cxn ang="0">
                    <a:pos x="T2" y="T3"/>
                  </a:cxn>
                  <a:cxn ang="0">
                    <a:pos x="T4" y="T5"/>
                  </a:cxn>
                  <a:cxn ang="0">
                    <a:pos x="T6" y="T7"/>
                  </a:cxn>
                  <a:cxn ang="0">
                    <a:pos x="T8" y="T9"/>
                  </a:cxn>
                  <a:cxn ang="0">
                    <a:pos x="T10" y="T11"/>
                  </a:cxn>
                  <a:cxn ang="0">
                    <a:pos x="T12" y="T13"/>
                  </a:cxn>
                </a:cxnLst>
                <a:rect l="0" t="0" r="r" b="b"/>
                <a:pathLst>
                  <a:path w="167" h="78">
                    <a:moveTo>
                      <a:pt x="24" y="20"/>
                    </a:moveTo>
                    <a:cubicBezTo>
                      <a:pt x="13" y="27"/>
                      <a:pt x="6" y="40"/>
                      <a:pt x="0" y="55"/>
                    </a:cubicBezTo>
                    <a:cubicBezTo>
                      <a:pt x="25" y="70"/>
                      <a:pt x="53" y="78"/>
                      <a:pt x="84" y="78"/>
                    </a:cubicBezTo>
                    <a:cubicBezTo>
                      <a:pt x="114" y="78"/>
                      <a:pt x="143" y="70"/>
                      <a:pt x="167" y="55"/>
                    </a:cubicBezTo>
                    <a:cubicBezTo>
                      <a:pt x="161" y="39"/>
                      <a:pt x="155" y="27"/>
                      <a:pt x="144" y="20"/>
                    </a:cubicBezTo>
                    <a:cubicBezTo>
                      <a:pt x="116" y="3"/>
                      <a:pt x="100" y="0"/>
                      <a:pt x="83" y="0"/>
                    </a:cubicBezTo>
                    <a:cubicBezTo>
                      <a:pt x="67" y="0"/>
                      <a:pt x="51" y="2"/>
                      <a:pt x="24" y="20"/>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 name="Freeform 191"/>
              <p:cNvSpPr>
                <a:spLocks/>
              </p:cNvSpPr>
              <p:nvPr/>
            </p:nvSpPr>
            <p:spPr bwMode="auto">
              <a:xfrm>
                <a:off x="9388476" y="2473326"/>
                <a:ext cx="61913" cy="41275"/>
              </a:xfrm>
              <a:custGeom>
                <a:avLst/>
                <a:gdLst>
                  <a:gd name="T0" fmla="*/ 39 w 39"/>
                  <a:gd name="T1" fmla="*/ 6 h 26"/>
                  <a:gd name="T2" fmla="*/ 39 w 39"/>
                  <a:gd name="T3" fmla="*/ 0 h 26"/>
                  <a:gd name="T4" fmla="*/ 0 w 39"/>
                  <a:gd name="T5" fmla="*/ 0 h 26"/>
                  <a:gd name="T6" fmla="*/ 0 w 39"/>
                  <a:gd name="T7" fmla="*/ 26 h 26"/>
                  <a:gd name="T8" fmla="*/ 39 w 39"/>
                  <a:gd name="T9" fmla="*/ 6 h 26"/>
                </a:gdLst>
                <a:ahLst/>
                <a:cxnLst>
                  <a:cxn ang="0">
                    <a:pos x="T0" y="T1"/>
                  </a:cxn>
                  <a:cxn ang="0">
                    <a:pos x="T2" y="T3"/>
                  </a:cxn>
                  <a:cxn ang="0">
                    <a:pos x="T4" y="T5"/>
                  </a:cxn>
                  <a:cxn ang="0">
                    <a:pos x="T6" y="T7"/>
                  </a:cxn>
                  <a:cxn ang="0">
                    <a:pos x="T8" y="T9"/>
                  </a:cxn>
                </a:cxnLst>
                <a:rect l="0" t="0" r="r" b="b"/>
                <a:pathLst>
                  <a:path w="39" h="26">
                    <a:moveTo>
                      <a:pt x="39" y="6"/>
                    </a:moveTo>
                    <a:lnTo>
                      <a:pt x="39" y="0"/>
                    </a:lnTo>
                    <a:lnTo>
                      <a:pt x="0" y="0"/>
                    </a:lnTo>
                    <a:lnTo>
                      <a:pt x="0" y="26"/>
                    </a:lnTo>
                    <a:lnTo>
                      <a:pt x="39" y="6"/>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 name="Freeform 192"/>
              <p:cNvSpPr>
                <a:spLocks/>
              </p:cNvSpPr>
              <p:nvPr/>
            </p:nvSpPr>
            <p:spPr bwMode="auto">
              <a:xfrm>
                <a:off x="9288463" y="2314576"/>
                <a:ext cx="261938" cy="173038"/>
              </a:xfrm>
              <a:custGeom>
                <a:avLst/>
                <a:gdLst>
                  <a:gd name="T0" fmla="*/ 96 w 192"/>
                  <a:gd name="T1" fmla="*/ 0 h 127"/>
                  <a:gd name="T2" fmla="*/ 96 w 192"/>
                  <a:gd name="T3" fmla="*/ 127 h 127"/>
                  <a:gd name="T4" fmla="*/ 96 w 192"/>
                  <a:gd name="T5" fmla="*/ 0 h 127"/>
                </a:gdLst>
                <a:ahLst/>
                <a:cxnLst>
                  <a:cxn ang="0">
                    <a:pos x="T0" y="T1"/>
                  </a:cxn>
                  <a:cxn ang="0">
                    <a:pos x="T2" y="T3"/>
                  </a:cxn>
                  <a:cxn ang="0">
                    <a:pos x="T4" y="T5"/>
                  </a:cxn>
                </a:cxnLst>
                <a:rect l="0" t="0" r="r" b="b"/>
                <a:pathLst>
                  <a:path w="192" h="127">
                    <a:moveTo>
                      <a:pt x="96" y="0"/>
                    </a:moveTo>
                    <a:cubicBezTo>
                      <a:pt x="192" y="0"/>
                      <a:pt x="153" y="127"/>
                      <a:pt x="96" y="127"/>
                    </a:cubicBezTo>
                    <a:cubicBezTo>
                      <a:pt x="39" y="127"/>
                      <a:pt x="0" y="0"/>
                      <a:pt x="96"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 name="Freeform 193"/>
              <p:cNvSpPr>
                <a:spLocks/>
              </p:cNvSpPr>
              <p:nvPr/>
            </p:nvSpPr>
            <p:spPr bwMode="auto">
              <a:xfrm>
                <a:off x="9391651" y="2511426"/>
                <a:ext cx="57150" cy="106363"/>
              </a:xfrm>
              <a:custGeom>
                <a:avLst/>
                <a:gdLst>
                  <a:gd name="T0" fmla="*/ 16 w 42"/>
                  <a:gd name="T1" fmla="*/ 38 h 78"/>
                  <a:gd name="T2" fmla="*/ 13 w 42"/>
                  <a:gd name="T3" fmla="*/ 78 h 78"/>
                  <a:gd name="T4" fmla="*/ 21 w 42"/>
                  <a:gd name="T5" fmla="*/ 78 h 78"/>
                  <a:gd name="T6" fmla="*/ 28 w 42"/>
                  <a:gd name="T7" fmla="*/ 78 h 78"/>
                  <a:gd name="T8" fmla="*/ 26 w 42"/>
                  <a:gd name="T9" fmla="*/ 38 h 78"/>
                  <a:gd name="T10" fmla="*/ 42 w 42"/>
                  <a:gd name="T11" fmla="*/ 0 h 78"/>
                  <a:gd name="T12" fmla="*/ 0 w 42"/>
                  <a:gd name="T13" fmla="*/ 0 h 78"/>
                  <a:gd name="T14" fmla="*/ 16 w 42"/>
                  <a:gd name="T15" fmla="*/ 38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8">
                    <a:moveTo>
                      <a:pt x="16" y="38"/>
                    </a:moveTo>
                    <a:cubicBezTo>
                      <a:pt x="13" y="78"/>
                      <a:pt x="13" y="78"/>
                      <a:pt x="13" y="78"/>
                    </a:cubicBezTo>
                    <a:cubicBezTo>
                      <a:pt x="16" y="78"/>
                      <a:pt x="18" y="78"/>
                      <a:pt x="21" y="78"/>
                    </a:cubicBezTo>
                    <a:cubicBezTo>
                      <a:pt x="23" y="78"/>
                      <a:pt x="26" y="78"/>
                      <a:pt x="28" y="78"/>
                    </a:cubicBezTo>
                    <a:cubicBezTo>
                      <a:pt x="26" y="38"/>
                      <a:pt x="26" y="38"/>
                      <a:pt x="26" y="38"/>
                    </a:cubicBezTo>
                    <a:cubicBezTo>
                      <a:pt x="42" y="0"/>
                      <a:pt x="42" y="0"/>
                      <a:pt x="42" y="0"/>
                    </a:cubicBezTo>
                    <a:cubicBezTo>
                      <a:pt x="27" y="0"/>
                      <a:pt x="15" y="0"/>
                      <a:pt x="0" y="0"/>
                    </a:cubicBezTo>
                    <a:lnTo>
                      <a:pt x="16"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 name="Freeform 194"/>
              <p:cNvSpPr>
                <a:spLocks/>
              </p:cNvSpPr>
              <p:nvPr/>
            </p:nvSpPr>
            <p:spPr bwMode="auto">
              <a:xfrm>
                <a:off x="9364663" y="2493963"/>
                <a:ext cx="53975" cy="65088"/>
              </a:xfrm>
              <a:custGeom>
                <a:avLst/>
                <a:gdLst>
                  <a:gd name="T0" fmla="*/ 15 w 34"/>
                  <a:gd name="T1" fmla="*/ 0 h 41"/>
                  <a:gd name="T2" fmla="*/ 0 w 34"/>
                  <a:gd name="T3" fmla="*/ 19 h 41"/>
                  <a:gd name="T4" fmla="*/ 9 w 34"/>
                  <a:gd name="T5" fmla="*/ 41 h 41"/>
                  <a:gd name="T6" fmla="*/ 34 w 34"/>
                  <a:gd name="T7" fmla="*/ 11 h 41"/>
                  <a:gd name="T8" fmla="*/ 15 w 34"/>
                  <a:gd name="T9" fmla="*/ 0 h 41"/>
                </a:gdLst>
                <a:ahLst/>
                <a:cxnLst>
                  <a:cxn ang="0">
                    <a:pos x="T0" y="T1"/>
                  </a:cxn>
                  <a:cxn ang="0">
                    <a:pos x="T2" y="T3"/>
                  </a:cxn>
                  <a:cxn ang="0">
                    <a:pos x="T4" y="T5"/>
                  </a:cxn>
                  <a:cxn ang="0">
                    <a:pos x="T6" y="T7"/>
                  </a:cxn>
                  <a:cxn ang="0">
                    <a:pos x="T8" y="T9"/>
                  </a:cxn>
                </a:cxnLst>
                <a:rect l="0" t="0" r="r" b="b"/>
                <a:pathLst>
                  <a:path w="34" h="41">
                    <a:moveTo>
                      <a:pt x="15" y="0"/>
                    </a:moveTo>
                    <a:lnTo>
                      <a:pt x="0" y="19"/>
                    </a:lnTo>
                    <a:lnTo>
                      <a:pt x="9" y="41"/>
                    </a:lnTo>
                    <a:lnTo>
                      <a:pt x="34" y="11"/>
                    </a:lnTo>
                    <a:lnTo>
                      <a:pt x="15" y="0"/>
                    </a:lnTo>
                    <a:close/>
                  </a:path>
                </a:pathLst>
              </a:custGeom>
              <a:solidFill>
                <a:srgbClr val="C943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 name="Freeform 195"/>
              <p:cNvSpPr>
                <a:spLocks/>
              </p:cNvSpPr>
              <p:nvPr/>
            </p:nvSpPr>
            <p:spPr bwMode="auto">
              <a:xfrm>
                <a:off x="9364663" y="2493963"/>
                <a:ext cx="53975" cy="57150"/>
              </a:xfrm>
              <a:custGeom>
                <a:avLst/>
                <a:gdLst>
                  <a:gd name="T0" fmla="*/ 15 w 34"/>
                  <a:gd name="T1" fmla="*/ 0 h 36"/>
                  <a:gd name="T2" fmla="*/ 0 w 34"/>
                  <a:gd name="T3" fmla="*/ 19 h 36"/>
                  <a:gd name="T4" fmla="*/ 9 w 34"/>
                  <a:gd name="T5" fmla="*/ 36 h 36"/>
                  <a:gd name="T6" fmla="*/ 34 w 34"/>
                  <a:gd name="T7" fmla="*/ 11 h 36"/>
                  <a:gd name="T8" fmla="*/ 15 w 34"/>
                  <a:gd name="T9" fmla="*/ 0 h 36"/>
                </a:gdLst>
                <a:ahLst/>
                <a:cxnLst>
                  <a:cxn ang="0">
                    <a:pos x="T0" y="T1"/>
                  </a:cxn>
                  <a:cxn ang="0">
                    <a:pos x="T2" y="T3"/>
                  </a:cxn>
                  <a:cxn ang="0">
                    <a:pos x="T4" y="T5"/>
                  </a:cxn>
                  <a:cxn ang="0">
                    <a:pos x="T6" y="T7"/>
                  </a:cxn>
                  <a:cxn ang="0">
                    <a:pos x="T8" y="T9"/>
                  </a:cxn>
                </a:cxnLst>
                <a:rect l="0" t="0" r="r" b="b"/>
                <a:pathLst>
                  <a:path w="34" h="36">
                    <a:moveTo>
                      <a:pt x="15" y="0"/>
                    </a:moveTo>
                    <a:lnTo>
                      <a:pt x="0" y="19"/>
                    </a:lnTo>
                    <a:lnTo>
                      <a:pt x="9" y="36"/>
                    </a:lnTo>
                    <a:lnTo>
                      <a:pt x="34" y="11"/>
                    </a:lnTo>
                    <a:lnTo>
                      <a:pt x="15" y="0"/>
                    </a:ln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 name="Freeform 196"/>
              <p:cNvSpPr>
                <a:spLocks/>
              </p:cNvSpPr>
              <p:nvPr/>
            </p:nvSpPr>
            <p:spPr bwMode="auto">
              <a:xfrm>
                <a:off x="9420226" y="2493963"/>
                <a:ext cx="53975" cy="65088"/>
              </a:xfrm>
              <a:custGeom>
                <a:avLst/>
                <a:gdLst>
                  <a:gd name="T0" fmla="*/ 19 w 34"/>
                  <a:gd name="T1" fmla="*/ 0 h 41"/>
                  <a:gd name="T2" fmla="*/ 34 w 34"/>
                  <a:gd name="T3" fmla="*/ 19 h 41"/>
                  <a:gd name="T4" fmla="*/ 25 w 34"/>
                  <a:gd name="T5" fmla="*/ 41 h 41"/>
                  <a:gd name="T6" fmla="*/ 0 w 34"/>
                  <a:gd name="T7" fmla="*/ 11 h 41"/>
                  <a:gd name="T8" fmla="*/ 19 w 34"/>
                  <a:gd name="T9" fmla="*/ 0 h 41"/>
                </a:gdLst>
                <a:ahLst/>
                <a:cxnLst>
                  <a:cxn ang="0">
                    <a:pos x="T0" y="T1"/>
                  </a:cxn>
                  <a:cxn ang="0">
                    <a:pos x="T2" y="T3"/>
                  </a:cxn>
                  <a:cxn ang="0">
                    <a:pos x="T4" y="T5"/>
                  </a:cxn>
                  <a:cxn ang="0">
                    <a:pos x="T6" y="T7"/>
                  </a:cxn>
                  <a:cxn ang="0">
                    <a:pos x="T8" y="T9"/>
                  </a:cxn>
                </a:cxnLst>
                <a:rect l="0" t="0" r="r" b="b"/>
                <a:pathLst>
                  <a:path w="34" h="41">
                    <a:moveTo>
                      <a:pt x="19" y="0"/>
                    </a:moveTo>
                    <a:lnTo>
                      <a:pt x="34" y="19"/>
                    </a:lnTo>
                    <a:lnTo>
                      <a:pt x="25" y="41"/>
                    </a:lnTo>
                    <a:lnTo>
                      <a:pt x="0" y="11"/>
                    </a:lnTo>
                    <a:lnTo>
                      <a:pt x="19" y="0"/>
                    </a:lnTo>
                    <a:close/>
                  </a:path>
                </a:pathLst>
              </a:custGeom>
              <a:solidFill>
                <a:srgbClr val="C943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 name="Freeform 197"/>
              <p:cNvSpPr>
                <a:spLocks/>
              </p:cNvSpPr>
              <p:nvPr/>
            </p:nvSpPr>
            <p:spPr bwMode="auto">
              <a:xfrm>
                <a:off x="9420226" y="2493963"/>
                <a:ext cx="53975" cy="57150"/>
              </a:xfrm>
              <a:custGeom>
                <a:avLst/>
                <a:gdLst>
                  <a:gd name="T0" fmla="*/ 19 w 34"/>
                  <a:gd name="T1" fmla="*/ 0 h 36"/>
                  <a:gd name="T2" fmla="*/ 34 w 34"/>
                  <a:gd name="T3" fmla="*/ 19 h 36"/>
                  <a:gd name="T4" fmla="*/ 25 w 34"/>
                  <a:gd name="T5" fmla="*/ 36 h 36"/>
                  <a:gd name="T6" fmla="*/ 0 w 34"/>
                  <a:gd name="T7" fmla="*/ 11 h 36"/>
                  <a:gd name="T8" fmla="*/ 19 w 34"/>
                  <a:gd name="T9" fmla="*/ 0 h 36"/>
                </a:gdLst>
                <a:ahLst/>
                <a:cxnLst>
                  <a:cxn ang="0">
                    <a:pos x="T0" y="T1"/>
                  </a:cxn>
                  <a:cxn ang="0">
                    <a:pos x="T2" y="T3"/>
                  </a:cxn>
                  <a:cxn ang="0">
                    <a:pos x="T4" y="T5"/>
                  </a:cxn>
                  <a:cxn ang="0">
                    <a:pos x="T6" y="T7"/>
                  </a:cxn>
                  <a:cxn ang="0">
                    <a:pos x="T8" y="T9"/>
                  </a:cxn>
                </a:cxnLst>
                <a:rect l="0" t="0" r="r" b="b"/>
                <a:pathLst>
                  <a:path w="34" h="36">
                    <a:moveTo>
                      <a:pt x="19" y="0"/>
                    </a:moveTo>
                    <a:lnTo>
                      <a:pt x="34" y="19"/>
                    </a:lnTo>
                    <a:lnTo>
                      <a:pt x="25" y="36"/>
                    </a:lnTo>
                    <a:lnTo>
                      <a:pt x="0" y="11"/>
                    </a:lnTo>
                    <a:lnTo>
                      <a:pt x="19" y="0"/>
                    </a:ln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 name="Freeform 198"/>
              <p:cNvSpPr>
                <a:spLocks/>
              </p:cNvSpPr>
              <p:nvPr/>
            </p:nvSpPr>
            <p:spPr bwMode="auto">
              <a:xfrm>
                <a:off x="9326563" y="2287588"/>
                <a:ext cx="180975" cy="112713"/>
              </a:xfrm>
              <a:custGeom>
                <a:avLst/>
                <a:gdLst>
                  <a:gd name="T0" fmla="*/ 115 w 132"/>
                  <a:gd name="T1" fmla="*/ 59 h 83"/>
                  <a:gd name="T2" fmla="*/ 100 w 132"/>
                  <a:gd name="T3" fmla="*/ 34 h 83"/>
                  <a:gd name="T4" fmla="*/ 44 w 132"/>
                  <a:gd name="T5" fmla="*/ 46 h 83"/>
                  <a:gd name="T6" fmla="*/ 22 w 132"/>
                  <a:gd name="T7" fmla="*/ 76 h 83"/>
                  <a:gd name="T8" fmla="*/ 19 w 132"/>
                  <a:gd name="T9" fmla="*/ 82 h 83"/>
                  <a:gd name="T10" fmla="*/ 7 w 132"/>
                  <a:gd name="T11" fmla="*/ 68 h 83"/>
                  <a:gd name="T12" fmla="*/ 6 w 132"/>
                  <a:gd name="T13" fmla="*/ 41 h 83"/>
                  <a:gd name="T14" fmla="*/ 66 w 132"/>
                  <a:gd name="T15" fmla="*/ 0 h 83"/>
                  <a:gd name="T16" fmla="*/ 101 w 132"/>
                  <a:gd name="T17" fmla="*/ 14 h 83"/>
                  <a:gd name="T18" fmla="*/ 127 w 132"/>
                  <a:gd name="T19" fmla="*/ 69 h 83"/>
                  <a:gd name="T20" fmla="*/ 115 w 132"/>
                  <a:gd name="T21" fmla="*/ 79 h 83"/>
                  <a:gd name="T22" fmla="*/ 115 w 132"/>
                  <a:gd name="T23" fmla="*/ 59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2" h="83">
                    <a:moveTo>
                      <a:pt x="115" y="59"/>
                    </a:moveTo>
                    <a:cubicBezTo>
                      <a:pt x="115" y="49"/>
                      <a:pt x="106" y="38"/>
                      <a:pt x="100" y="34"/>
                    </a:cubicBezTo>
                    <a:cubicBezTo>
                      <a:pt x="93" y="31"/>
                      <a:pt x="61" y="35"/>
                      <a:pt x="44" y="46"/>
                    </a:cubicBezTo>
                    <a:cubicBezTo>
                      <a:pt x="26" y="57"/>
                      <a:pt x="23" y="66"/>
                      <a:pt x="22" y="76"/>
                    </a:cubicBezTo>
                    <a:cubicBezTo>
                      <a:pt x="21" y="80"/>
                      <a:pt x="20" y="83"/>
                      <a:pt x="19" y="82"/>
                    </a:cubicBezTo>
                    <a:cubicBezTo>
                      <a:pt x="13" y="80"/>
                      <a:pt x="12" y="71"/>
                      <a:pt x="7" y="68"/>
                    </a:cubicBezTo>
                    <a:cubicBezTo>
                      <a:pt x="0" y="64"/>
                      <a:pt x="3" y="51"/>
                      <a:pt x="6" y="41"/>
                    </a:cubicBezTo>
                    <a:cubicBezTo>
                      <a:pt x="9" y="30"/>
                      <a:pt x="24" y="2"/>
                      <a:pt x="66" y="0"/>
                    </a:cubicBezTo>
                    <a:cubicBezTo>
                      <a:pt x="87" y="0"/>
                      <a:pt x="95" y="12"/>
                      <a:pt x="101" y="14"/>
                    </a:cubicBezTo>
                    <a:cubicBezTo>
                      <a:pt x="120" y="17"/>
                      <a:pt x="132" y="53"/>
                      <a:pt x="127" y="69"/>
                    </a:cubicBezTo>
                    <a:cubicBezTo>
                      <a:pt x="124" y="76"/>
                      <a:pt x="121" y="81"/>
                      <a:pt x="115" y="79"/>
                    </a:cubicBezTo>
                    <a:cubicBezTo>
                      <a:pt x="113" y="79"/>
                      <a:pt x="115" y="65"/>
                      <a:pt x="115" y="59"/>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 name="Freeform 199"/>
              <p:cNvSpPr>
                <a:spLocks/>
              </p:cNvSpPr>
              <p:nvPr/>
            </p:nvSpPr>
            <p:spPr bwMode="auto">
              <a:xfrm>
                <a:off x="9488488" y="2373313"/>
                <a:ext cx="20638" cy="42863"/>
              </a:xfrm>
              <a:custGeom>
                <a:avLst/>
                <a:gdLst>
                  <a:gd name="T0" fmla="*/ 11 w 16"/>
                  <a:gd name="T1" fmla="*/ 1 h 31"/>
                  <a:gd name="T2" fmla="*/ 14 w 16"/>
                  <a:gd name="T3" fmla="*/ 17 h 31"/>
                  <a:gd name="T4" fmla="*/ 5 w 16"/>
                  <a:gd name="T5" fmla="*/ 30 h 31"/>
                  <a:gd name="T6" fmla="*/ 2 w 16"/>
                  <a:gd name="T7" fmla="*/ 14 h 31"/>
                  <a:gd name="T8" fmla="*/ 11 w 16"/>
                  <a:gd name="T9" fmla="*/ 1 h 31"/>
                </a:gdLst>
                <a:ahLst/>
                <a:cxnLst>
                  <a:cxn ang="0">
                    <a:pos x="T0" y="T1"/>
                  </a:cxn>
                  <a:cxn ang="0">
                    <a:pos x="T2" y="T3"/>
                  </a:cxn>
                  <a:cxn ang="0">
                    <a:pos x="T4" y="T5"/>
                  </a:cxn>
                  <a:cxn ang="0">
                    <a:pos x="T6" y="T7"/>
                  </a:cxn>
                  <a:cxn ang="0">
                    <a:pos x="T8" y="T9"/>
                  </a:cxn>
                </a:cxnLst>
                <a:rect l="0" t="0" r="r" b="b"/>
                <a:pathLst>
                  <a:path w="16" h="31">
                    <a:moveTo>
                      <a:pt x="11" y="1"/>
                    </a:moveTo>
                    <a:cubicBezTo>
                      <a:pt x="15" y="1"/>
                      <a:pt x="16" y="9"/>
                      <a:pt x="14" y="17"/>
                    </a:cubicBezTo>
                    <a:cubicBezTo>
                      <a:pt x="13" y="25"/>
                      <a:pt x="8" y="31"/>
                      <a:pt x="5" y="30"/>
                    </a:cubicBezTo>
                    <a:cubicBezTo>
                      <a:pt x="1" y="29"/>
                      <a:pt x="0" y="22"/>
                      <a:pt x="2" y="14"/>
                    </a:cubicBezTo>
                    <a:cubicBezTo>
                      <a:pt x="4" y="6"/>
                      <a:pt x="8" y="0"/>
                      <a:pt x="11"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 name="Freeform 200"/>
              <p:cNvSpPr>
                <a:spLocks/>
              </p:cNvSpPr>
              <p:nvPr/>
            </p:nvSpPr>
            <p:spPr bwMode="auto">
              <a:xfrm>
                <a:off x="9328151" y="2373313"/>
                <a:ext cx="22225" cy="42863"/>
              </a:xfrm>
              <a:custGeom>
                <a:avLst/>
                <a:gdLst>
                  <a:gd name="T0" fmla="*/ 5 w 16"/>
                  <a:gd name="T1" fmla="*/ 1 h 31"/>
                  <a:gd name="T2" fmla="*/ 2 w 16"/>
                  <a:gd name="T3" fmla="*/ 17 h 31"/>
                  <a:gd name="T4" fmla="*/ 12 w 16"/>
                  <a:gd name="T5" fmla="*/ 30 h 31"/>
                  <a:gd name="T6" fmla="*/ 15 w 16"/>
                  <a:gd name="T7" fmla="*/ 14 h 31"/>
                  <a:gd name="T8" fmla="*/ 5 w 16"/>
                  <a:gd name="T9" fmla="*/ 1 h 31"/>
                </a:gdLst>
                <a:ahLst/>
                <a:cxnLst>
                  <a:cxn ang="0">
                    <a:pos x="T0" y="T1"/>
                  </a:cxn>
                  <a:cxn ang="0">
                    <a:pos x="T2" y="T3"/>
                  </a:cxn>
                  <a:cxn ang="0">
                    <a:pos x="T4" y="T5"/>
                  </a:cxn>
                  <a:cxn ang="0">
                    <a:pos x="T6" y="T7"/>
                  </a:cxn>
                  <a:cxn ang="0">
                    <a:pos x="T8" y="T9"/>
                  </a:cxn>
                </a:cxnLst>
                <a:rect l="0" t="0" r="r" b="b"/>
                <a:pathLst>
                  <a:path w="16" h="31">
                    <a:moveTo>
                      <a:pt x="5" y="1"/>
                    </a:moveTo>
                    <a:cubicBezTo>
                      <a:pt x="2" y="1"/>
                      <a:pt x="0" y="9"/>
                      <a:pt x="2" y="17"/>
                    </a:cubicBezTo>
                    <a:cubicBezTo>
                      <a:pt x="4" y="25"/>
                      <a:pt x="8" y="31"/>
                      <a:pt x="12" y="30"/>
                    </a:cubicBezTo>
                    <a:cubicBezTo>
                      <a:pt x="15" y="29"/>
                      <a:pt x="16" y="22"/>
                      <a:pt x="15" y="14"/>
                    </a:cubicBezTo>
                    <a:cubicBezTo>
                      <a:pt x="13" y="6"/>
                      <a:pt x="9" y="0"/>
                      <a:pt x="5"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 name="Oval 201"/>
              <p:cNvSpPr>
                <a:spLocks noChangeArrowheads="1"/>
              </p:cNvSpPr>
              <p:nvPr/>
            </p:nvSpPr>
            <p:spPr bwMode="auto">
              <a:xfrm>
                <a:off x="7561263" y="2427288"/>
                <a:ext cx="611188" cy="6127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 name="Freeform 202"/>
              <p:cNvSpPr>
                <a:spLocks/>
              </p:cNvSpPr>
              <p:nvPr/>
            </p:nvSpPr>
            <p:spPr bwMode="auto">
              <a:xfrm>
                <a:off x="7691438" y="2832101"/>
                <a:ext cx="349250" cy="207963"/>
              </a:xfrm>
              <a:custGeom>
                <a:avLst/>
                <a:gdLst>
                  <a:gd name="T0" fmla="*/ 44 w 257"/>
                  <a:gd name="T1" fmla="*/ 31 h 153"/>
                  <a:gd name="T2" fmla="*/ 0 w 257"/>
                  <a:gd name="T3" fmla="*/ 112 h 153"/>
                  <a:gd name="T4" fmla="*/ 128 w 257"/>
                  <a:gd name="T5" fmla="*/ 153 h 153"/>
                  <a:gd name="T6" fmla="*/ 257 w 257"/>
                  <a:gd name="T7" fmla="*/ 113 h 153"/>
                  <a:gd name="T8" fmla="*/ 212 w 257"/>
                  <a:gd name="T9" fmla="*/ 31 h 153"/>
                  <a:gd name="T10" fmla="*/ 128 w 257"/>
                  <a:gd name="T11" fmla="*/ 1 h 153"/>
                  <a:gd name="T12" fmla="*/ 44 w 257"/>
                  <a:gd name="T13" fmla="*/ 31 h 153"/>
                </a:gdLst>
                <a:ahLst/>
                <a:cxnLst>
                  <a:cxn ang="0">
                    <a:pos x="T0" y="T1"/>
                  </a:cxn>
                  <a:cxn ang="0">
                    <a:pos x="T2" y="T3"/>
                  </a:cxn>
                  <a:cxn ang="0">
                    <a:pos x="T4" y="T5"/>
                  </a:cxn>
                  <a:cxn ang="0">
                    <a:pos x="T6" y="T7"/>
                  </a:cxn>
                  <a:cxn ang="0">
                    <a:pos x="T8" y="T9"/>
                  </a:cxn>
                  <a:cxn ang="0">
                    <a:pos x="T10" y="T11"/>
                  </a:cxn>
                  <a:cxn ang="0">
                    <a:pos x="T12" y="T13"/>
                  </a:cxn>
                </a:cxnLst>
                <a:rect l="0" t="0" r="r" b="b"/>
                <a:pathLst>
                  <a:path w="257" h="153">
                    <a:moveTo>
                      <a:pt x="44" y="31"/>
                    </a:moveTo>
                    <a:cubicBezTo>
                      <a:pt x="22" y="45"/>
                      <a:pt x="13" y="76"/>
                      <a:pt x="0" y="112"/>
                    </a:cubicBezTo>
                    <a:cubicBezTo>
                      <a:pt x="36" y="138"/>
                      <a:pt x="81" y="153"/>
                      <a:pt x="128" y="153"/>
                    </a:cubicBezTo>
                    <a:cubicBezTo>
                      <a:pt x="176" y="153"/>
                      <a:pt x="220" y="138"/>
                      <a:pt x="257" y="113"/>
                    </a:cubicBezTo>
                    <a:cubicBezTo>
                      <a:pt x="244" y="76"/>
                      <a:pt x="235" y="45"/>
                      <a:pt x="212" y="31"/>
                    </a:cubicBezTo>
                    <a:cubicBezTo>
                      <a:pt x="174" y="7"/>
                      <a:pt x="151" y="1"/>
                      <a:pt x="128" y="1"/>
                    </a:cubicBezTo>
                    <a:cubicBezTo>
                      <a:pt x="105" y="0"/>
                      <a:pt x="82" y="6"/>
                      <a:pt x="44" y="31"/>
                    </a:cubicBezTo>
                    <a:close/>
                  </a:path>
                </a:pathLst>
              </a:custGeom>
              <a:solidFill>
                <a:srgbClr val="FFD6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 name="Freeform 203"/>
              <p:cNvSpPr>
                <a:spLocks/>
              </p:cNvSpPr>
              <p:nvPr/>
            </p:nvSpPr>
            <p:spPr bwMode="auto">
              <a:xfrm>
                <a:off x="7797801" y="2832101"/>
                <a:ext cx="136525" cy="69850"/>
              </a:xfrm>
              <a:custGeom>
                <a:avLst/>
                <a:gdLst>
                  <a:gd name="T0" fmla="*/ 101 w 101"/>
                  <a:gd name="T1" fmla="*/ 12 h 52"/>
                  <a:gd name="T2" fmla="*/ 50 w 101"/>
                  <a:gd name="T3" fmla="*/ 1 h 52"/>
                  <a:gd name="T4" fmla="*/ 0 w 101"/>
                  <a:gd name="T5" fmla="*/ 12 h 52"/>
                  <a:gd name="T6" fmla="*/ 50 w 101"/>
                  <a:gd name="T7" fmla="*/ 52 h 52"/>
                  <a:gd name="T8" fmla="*/ 101 w 101"/>
                  <a:gd name="T9" fmla="*/ 12 h 52"/>
                </a:gdLst>
                <a:ahLst/>
                <a:cxnLst>
                  <a:cxn ang="0">
                    <a:pos x="T0" y="T1"/>
                  </a:cxn>
                  <a:cxn ang="0">
                    <a:pos x="T2" y="T3"/>
                  </a:cxn>
                  <a:cxn ang="0">
                    <a:pos x="T4" y="T5"/>
                  </a:cxn>
                  <a:cxn ang="0">
                    <a:pos x="T6" y="T7"/>
                  </a:cxn>
                  <a:cxn ang="0">
                    <a:pos x="T8" y="T9"/>
                  </a:cxn>
                </a:cxnLst>
                <a:rect l="0" t="0" r="r" b="b"/>
                <a:pathLst>
                  <a:path w="101" h="52">
                    <a:moveTo>
                      <a:pt x="101" y="12"/>
                    </a:moveTo>
                    <a:cubicBezTo>
                      <a:pt x="81" y="3"/>
                      <a:pt x="65" y="1"/>
                      <a:pt x="50" y="1"/>
                    </a:cubicBezTo>
                    <a:cubicBezTo>
                      <a:pt x="35" y="0"/>
                      <a:pt x="19" y="3"/>
                      <a:pt x="0" y="12"/>
                    </a:cubicBezTo>
                    <a:cubicBezTo>
                      <a:pt x="5" y="35"/>
                      <a:pt x="25" y="52"/>
                      <a:pt x="50" y="52"/>
                    </a:cubicBezTo>
                    <a:cubicBezTo>
                      <a:pt x="75" y="52"/>
                      <a:pt x="95" y="35"/>
                      <a:pt x="101" y="12"/>
                    </a:cubicBezTo>
                    <a:close/>
                  </a:path>
                </a:pathLst>
              </a:custGeom>
              <a:solidFill>
                <a:srgbClr val="FFA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 name="Freeform 204"/>
              <p:cNvSpPr>
                <a:spLocks/>
              </p:cNvSpPr>
              <p:nvPr/>
            </p:nvSpPr>
            <p:spPr bwMode="auto">
              <a:xfrm>
                <a:off x="7823201" y="2717801"/>
                <a:ext cx="85725" cy="173038"/>
              </a:xfrm>
              <a:custGeom>
                <a:avLst/>
                <a:gdLst>
                  <a:gd name="T0" fmla="*/ 0 w 63"/>
                  <a:gd name="T1" fmla="*/ 0 h 127"/>
                  <a:gd name="T2" fmla="*/ 63 w 63"/>
                  <a:gd name="T3" fmla="*/ 0 h 127"/>
                  <a:gd name="T4" fmla="*/ 63 w 63"/>
                  <a:gd name="T5" fmla="*/ 92 h 127"/>
                  <a:gd name="T6" fmla="*/ 0 w 63"/>
                  <a:gd name="T7" fmla="*/ 92 h 127"/>
                  <a:gd name="T8" fmla="*/ 0 w 63"/>
                  <a:gd name="T9" fmla="*/ 0 h 127"/>
                </a:gdLst>
                <a:ahLst/>
                <a:cxnLst>
                  <a:cxn ang="0">
                    <a:pos x="T0" y="T1"/>
                  </a:cxn>
                  <a:cxn ang="0">
                    <a:pos x="T2" y="T3"/>
                  </a:cxn>
                  <a:cxn ang="0">
                    <a:pos x="T4" y="T5"/>
                  </a:cxn>
                  <a:cxn ang="0">
                    <a:pos x="T6" y="T7"/>
                  </a:cxn>
                  <a:cxn ang="0">
                    <a:pos x="T8" y="T9"/>
                  </a:cxn>
                </a:cxnLst>
                <a:rect l="0" t="0" r="r" b="b"/>
                <a:pathLst>
                  <a:path w="63" h="127">
                    <a:moveTo>
                      <a:pt x="0" y="0"/>
                    </a:moveTo>
                    <a:cubicBezTo>
                      <a:pt x="63" y="0"/>
                      <a:pt x="63" y="0"/>
                      <a:pt x="63" y="0"/>
                    </a:cubicBezTo>
                    <a:cubicBezTo>
                      <a:pt x="63" y="92"/>
                      <a:pt x="63" y="92"/>
                      <a:pt x="63" y="92"/>
                    </a:cubicBezTo>
                    <a:cubicBezTo>
                      <a:pt x="63" y="123"/>
                      <a:pt x="0" y="127"/>
                      <a:pt x="0" y="92"/>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9" name="Freeform 206"/>
            <p:cNvSpPr>
              <a:spLocks/>
            </p:cNvSpPr>
            <p:nvPr/>
          </p:nvSpPr>
          <p:spPr bwMode="auto">
            <a:xfrm>
              <a:off x="7683760" y="2559121"/>
              <a:ext cx="365137" cy="241307"/>
            </a:xfrm>
            <a:custGeom>
              <a:avLst/>
              <a:gdLst>
                <a:gd name="T0" fmla="*/ 134 w 269"/>
                <a:gd name="T1" fmla="*/ 0 h 178"/>
                <a:gd name="T2" fmla="*/ 134 w 269"/>
                <a:gd name="T3" fmla="*/ 178 h 178"/>
                <a:gd name="T4" fmla="*/ 134 w 269"/>
                <a:gd name="T5" fmla="*/ 0 h 178"/>
              </a:gdLst>
              <a:ahLst/>
              <a:cxnLst>
                <a:cxn ang="0">
                  <a:pos x="T0" y="T1"/>
                </a:cxn>
                <a:cxn ang="0">
                  <a:pos x="T2" y="T3"/>
                </a:cxn>
                <a:cxn ang="0">
                  <a:pos x="T4" y="T5"/>
                </a:cxn>
              </a:cxnLst>
              <a:rect l="0" t="0" r="r" b="b"/>
              <a:pathLst>
                <a:path w="269" h="178">
                  <a:moveTo>
                    <a:pt x="134" y="0"/>
                  </a:moveTo>
                  <a:cubicBezTo>
                    <a:pt x="269" y="0"/>
                    <a:pt x="214" y="178"/>
                    <a:pt x="134" y="178"/>
                  </a:cubicBezTo>
                  <a:cubicBezTo>
                    <a:pt x="54" y="178"/>
                    <a:pt x="0" y="0"/>
                    <a:pt x="134" y="0"/>
                  </a:cubicBezTo>
                  <a:close/>
                </a:path>
              </a:pathLst>
            </a:custGeom>
            <a:solidFill>
              <a:srgbClr val="F0CE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207"/>
            <p:cNvSpPr>
              <a:spLocks/>
            </p:cNvSpPr>
            <p:nvPr/>
          </p:nvSpPr>
          <p:spPr bwMode="auto">
            <a:xfrm>
              <a:off x="7866329" y="2559121"/>
              <a:ext cx="182569" cy="241307"/>
            </a:xfrm>
            <a:custGeom>
              <a:avLst/>
              <a:gdLst>
                <a:gd name="T0" fmla="*/ 0 w 135"/>
                <a:gd name="T1" fmla="*/ 0 h 178"/>
                <a:gd name="T2" fmla="*/ 0 w 135"/>
                <a:gd name="T3" fmla="*/ 178 h 178"/>
                <a:gd name="T4" fmla="*/ 0 w 135"/>
                <a:gd name="T5" fmla="*/ 0 h 178"/>
              </a:gdLst>
              <a:ahLst/>
              <a:cxnLst>
                <a:cxn ang="0">
                  <a:pos x="T0" y="T1"/>
                </a:cxn>
                <a:cxn ang="0">
                  <a:pos x="T2" y="T3"/>
                </a:cxn>
                <a:cxn ang="0">
                  <a:pos x="T4" y="T5"/>
                </a:cxn>
              </a:cxnLst>
              <a:rect l="0" t="0" r="r" b="b"/>
              <a:pathLst>
                <a:path w="135" h="178">
                  <a:moveTo>
                    <a:pt x="0" y="0"/>
                  </a:moveTo>
                  <a:cubicBezTo>
                    <a:pt x="135" y="0"/>
                    <a:pt x="80" y="178"/>
                    <a:pt x="0" y="178"/>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208"/>
            <p:cNvSpPr>
              <a:spLocks/>
            </p:cNvSpPr>
            <p:nvPr/>
          </p:nvSpPr>
          <p:spPr bwMode="auto">
            <a:xfrm>
              <a:off x="7734562" y="2514670"/>
              <a:ext cx="261946" cy="196856"/>
            </a:xfrm>
            <a:custGeom>
              <a:avLst/>
              <a:gdLst>
                <a:gd name="T0" fmla="*/ 95 w 192"/>
                <a:gd name="T1" fmla="*/ 54 h 144"/>
                <a:gd name="T2" fmla="*/ 127 w 192"/>
                <a:gd name="T3" fmla="*/ 52 h 144"/>
                <a:gd name="T4" fmla="*/ 169 w 192"/>
                <a:gd name="T5" fmla="*/ 106 h 144"/>
                <a:gd name="T6" fmla="*/ 182 w 192"/>
                <a:gd name="T7" fmla="*/ 110 h 144"/>
                <a:gd name="T8" fmla="*/ 99 w 192"/>
                <a:gd name="T9" fmla="*/ 0 h 144"/>
                <a:gd name="T10" fmla="*/ 10 w 192"/>
                <a:gd name="T11" fmla="*/ 106 h 144"/>
                <a:gd name="T12" fmla="*/ 26 w 192"/>
                <a:gd name="T13" fmla="*/ 107 h 144"/>
                <a:gd name="T14" fmla="*/ 95 w 192"/>
                <a:gd name="T15" fmla="*/ 54 h 1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144">
                  <a:moveTo>
                    <a:pt x="95" y="54"/>
                  </a:moveTo>
                  <a:cubicBezTo>
                    <a:pt x="110" y="54"/>
                    <a:pt x="116" y="47"/>
                    <a:pt x="127" y="52"/>
                  </a:cubicBezTo>
                  <a:cubicBezTo>
                    <a:pt x="147" y="61"/>
                    <a:pt x="165" y="88"/>
                    <a:pt x="169" y="106"/>
                  </a:cubicBezTo>
                  <a:cubicBezTo>
                    <a:pt x="177" y="133"/>
                    <a:pt x="173" y="131"/>
                    <a:pt x="182" y="110"/>
                  </a:cubicBezTo>
                  <a:cubicBezTo>
                    <a:pt x="192" y="89"/>
                    <a:pt x="168" y="0"/>
                    <a:pt x="99" y="0"/>
                  </a:cubicBezTo>
                  <a:cubicBezTo>
                    <a:pt x="29" y="0"/>
                    <a:pt x="0" y="69"/>
                    <a:pt x="10" y="106"/>
                  </a:cubicBezTo>
                  <a:cubicBezTo>
                    <a:pt x="20" y="144"/>
                    <a:pt x="20" y="135"/>
                    <a:pt x="26" y="107"/>
                  </a:cubicBezTo>
                  <a:cubicBezTo>
                    <a:pt x="32" y="78"/>
                    <a:pt x="45" y="55"/>
                    <a:pt x="95" y="54"/>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09"/>
            <p:cNvSpPr>
              <a:spLocks/>
            </p:cNvSpPr>
            <p:nvPr/>
          </p:nvSpPr>
          <p:spPr bwMode="auto">
            <a:xfrm>
              <a:off x="7753612" y="2554358"/>
              <a:ext cx="228608" cy="146054"/>
            </a:xfrm>
            <a:custGeom>
              <a:avLst/>
              <a:gdLst>
                <a:gd name="T0" fmla="*/ 119 w 168"/>
                <a:gd name="T1" fmla="*/ 24 h 107"/>
                <a:gd name="T2" fmla="*/ 56 w 168"/>
                <a:gd name="T3" fmla="*/ 53 h 107"/>
                <a:gd name="T4" fmla="*/ 66 w 168"/>
                <a:gd name="T5" fmla="*/ 38 h 107"/>
                <a:gd name="T6" fmla="*/ 28 w 168"/>
                <a:gd name="T7" fmla="*/ 59 h 107"/>
                <a:gd name="T8" fmla="*/ 36 w 168"/>
                <a:gd name="T9" fmla="*/ 45 h 107"/>
                <a:gd name="T10" fmla="*/ 17 w 168"/>
                <a:gd name="T11" fmla="*/ 91 h 107"/>
                <a:gd name="T12" fmla="*/ 10 w 168"/>
                <a:gd name="T13" fmla="*/ 85 h 107"/>
                <a:gd name="T14" fmla="*/ 5 w 168"/>
                <a:gd name="T15" fmla="*/ 33 h 107"/>
                <a:gd name="T16" fmla="*/ 112 w 168"/>
                <a:gd name="T17" fmla="*/ 0 h 107"/>
                <a:gd name="T18" fmla="*/ 162 w 168"/>
                <a:gd name="T19" fmla="*/ 35 h 107"/>
                <a:gd name="T20" fmla="*/ 157 w 168"/>
                <a:gd name="T21" fmla="*/ 85 h 107"/>
                <a:gd name="T22" fmla="*/ 149 w 168"/>
                <a:gd name="T23" fmla="*/ 84 h 107"/>
                <a:gd name="T24" fmla="*/ 119 w 168"/>
                <a:gd name="T25"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8" h="107">
                  <a:moveTo>
                    <a:pt x="119" y="24"/>
                  </a:moveTo>
                  <a:cubicBezTo>
                    <a:pt x="109" y="33"/>
                    <a:pt x="76" y="52"/>
                    <a:pt x="56" y="53"/>
                  </a:cubicBezTo>
                  <a:cubicBezTo>
                    <a:pt x="61" y="48"/>
                    <a:pt x="65" y="44"/>
                    <a:pt x="66" y="38"/>
                  </a:cubicBezTo>
                  <a:cubicBezTo>
                    <a:pt x="68" y="33"/>
                    <a:pt x="40" y="58"/>
                    <a:pt x="28" y="59"/>
                  </a:cubicBezTo>
                  <a:cubicBezTo>
                    <a:pt x="34" y="52"/>
                    <a:pt x="35" y="49"/>
                    <a:pt x="36" y="45"/>
                  </a:cubicBezTo>
                  <a:cubicBezTo>
                    <a:pt x="17" y="56"/>
                    <a:pt x="17" y="75"/>
                    <a:pt x="17" y="91"/>
                  </a:cubicBezTo>
                  <a:cubicBezTo>
                    <a:pt x="17" y="107"/>
                    <a:pt x="9" y="102"/>
                    <a:pt x="10" y="85"/>
                  </a:cubicBezTo>
                  <a:cubicBezTo>
                    <a:pt x="11" y="68"/>
                    <a:pt x="0" y="47"/>
                    <a:pt x="5" y="33"/>
                  </a:cubicBezTo>
                  <a:cubicBezTo>
                    <a:pt x="11" y="19"/>
                    <a:pt x="88" y="0"/>
                    <a:pt x="112" y="0"/>
                  </a:cubicBezTo>
                  <a:cubicBezTo>
                    <a:pt x="136" y="0"/>
                    <a:pt x="156" y="24"/>
                    <a:pt x="162" y="35"/>
                  </a:cubicBezTo>
                  <a:cubicBezTo>
                    <a:pt x="168" y="46"/>
                    <a:pt x="156" y="75"/>
                    <a:pt x="157" y="85"/>
                  </a:cubicBezTo>
                  <a:cubicBezTo>
                    <a:pt x="157" y="94"/>
                    <a:pt x="149" y="104"/>
                    <a:pt x="149" y="84"/>
                  </a:cubicBezTo>
                  <a:cubicBezTo>
                    <a:pt x="149" y="64"/>
                    <a:pt x="137" y="43"/>
                    <a:pt x="119" y="24"/>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210"/>
            <p:cNvSpPr>
              <a:spLocks/>
            </p:cNvSpPr>
            <p:nvPr/>
          </p:nvSpPr>
          <p:spPr bwMode="auto">
            <a:xfrm>
              <a:off x="7963169" y="2640086"/>
              <a:ext cx="30164" cy="60327"/>
            </a:xfrm>
            <a:custGeom>
              <a:avLst/>
              <a:gdLst>
                <a:gd name="T0" fmla="*/ 16 w 23"/>
                <a:gd name="T1" fmla="*/ 1 h 44"/>
                <a:gd name="T2" fmla="*/ 20 w 23"/>
                <a:gd name="T3" fmla="*/ 24 h 44"/>
                <a:gd name="T4" fmla="*/ 7 w 23"/>
                <a:gd name="T5" fmla="*/ 42 h 44"/>
                <a:gd name="T6" fmla="*/ 2 w 23"/>
                <a:gd name="T7" fmla="*/ 20 h 44"/>
                <a:gd name="T8" fmla="*/ 16 w 23"/>
                <a:gd name="T9" fmla="*/ 1 h 44"/>
              </a:gdLst>
              <a:ahLst/>
              <a:cxnLst>
                <a:cxn ang="0">
                  <a:pos x="T0" y="T1"/>
                </a:cxn>
                <a:cxn ang="0">
                  <a:pos x="T2" y="T3"/>
                </a:cxn>
                <a:cxn ang="0">
                  <a:pos x="T4" y="T5"/>
                </a:cxn>
                <a:cxn ang="0">
                  <a:pos x="T6" y="T7"/>
                </a:cxn>
                <a:cxn ang="0">
                  <a:pos x="T8" y="T9"/>
                </a:cxn>
              </a:cxnLst>
              <a:rect l="0" t="0" r="r" b="b"/>
              <a:pathLst>
                <a:path w="23" h="44">
                  <a:moveTo>
                    <a:pt x="16" y="1"/>
                  </a:moveTo>
                  <a:cubicBezTo>
                    <a:pt x="21" y="3"/>
                    <a:pt x="23" y="13"/>
                    <a:pt x="20" y="24"/>
                  </a:cubicBezTo>
                  <a:cubicBezTo>
                    <a:pt x="17" y="35"/>
                    <a:pt x="11" y="44"/>
                    <a:pt x="7" y="42"/>
                  </a:cubicBezTo>
                  <a:cubicBezTo>
                    <a:pt x="2" y="41"/>
                    <a:pt x="0" y="31"/>
                    <a:pt x="2" y="20"/>
                  </a:cubicBezTo>
                  <a:cubicBezTo>
                    <a:pt x="5" y="9"/>
                    <a:pt x="11" y="0"/>
                    <a:pt x="16"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211"/>
            <p:cNvSpPr>
              <a:spLocks/>
            </p:cNvSpPr>
            <p:nvPr/>
          </p:nvSpPr>
          <p:spPr bwMode="auto">
            <a:xfrm>
              <a:off x="7739324" y="2640086"/>
              <a:ext cx="31751" cy="60327"/>
            </a:xfrm>
            <a:custGeom>
              <a:avLst/>
              <a:gdLst>
                <a:gd name="T0" fmla="*/ 7 w 23"/>
                <a:gd name="T1" fmla="*/ 1 h 44"/>
                <a:gd name="T2" fmla="*/ 3 w 23"/>
                <a:gd name="T3" fmla="*/ 24 h 44"/>
                <a:gd name="T4" fmla="*/ 16 w 23"/>
                <a:gd name="T5" fmla="*/ 42 h 44"/>
                <a:gd name="T6" fmla="*/ 20 w 23"/>
                <a:gd name="T7" fmla="*/ 20 h 44"/>
                <a:gd name="T8" fmla="*/ 7 w 23"/>
                <a:gd name="T9" fmla="*/ 1 h 44"/>
              </a:gdLst>
              <a:ahLst/>
              <a:cxnLst>
                <a:cxn ang="0">
                  <a:pos x="T0" y="T1"/>
                </a:cxn>
                <a:cxn ang="0">
                  <a:pos x="T2" y="T3"/>
                </a:cxn>
                <a:cxn ang="0">
                  <a:pos x="T4" y="T5"/>
                </a:cxn>
                <a:cxn ang="0">
                  <a:pos x="T6" y="T7"/>
                </a:cxn>
                <a:cxn ang="0">
                  <a:pos x="T8" y="T9"/>
                </a:cxn>
              </a:cxnLst>
              <a:rect l="0" t="0" r="r" b="b"/>
              <a:pathLst>
                <a:path w="23" h="44">
                  <a:moveTo>
                    <a:pt x="7" y="1"/>
                  </a:moveTo>
                  <a:cubicBezTo>
                    <a:pt x="2" y="3"/>
                    <a:pt x="0" y="13"/>
                    <a:pt x="3" y="24"/>
                  </a:cubicBezTo>
                  <a:cubicBezTo>
                    <a:pt x="5" y="35"/>
                    <a:pt x="11" y="44"/>
                    <a:pt x="16" y="42"/>
                  </a:cubicBezTo>
                  <a:cubicBezTo>
                    <a:pt x="21" y="41"/>
                    <a:pt x="23" y="31"/>
                    <a:pt x="20" y="20"/>
                  </a:cubicBezTo>
                  <a:cubicBezTo>
                    <a:pt x="18" y="9"/>
                    <a:pt x="12" y="0"/>
                    <a:pt x="7"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212"/>
            <p:cNvSpPr>
              <a:spLocks/>
            </p:cNvSpPr>
            <p:nvPr/>
          </p:nvSpPr>
          <p:spPr bwMode="auto">
            <a:xfrm>
              <a:off x="7691698" y="2886155"/>
              <a:ext cx="68265" cy="131766"/>
            </a:xfrm>
            <a:custGeom>
              <a:avLst/>
              <a:gdLst>
                <a:gd name="T0" fmla="*/ 34 w 50"/>
                <a:gd name="T1" fmla="*/ 0 h 97"/>
                <a:gd name="T2" fmla="*/ 0 w 50"/>
                <a:gd name="T3" fmla="*/ 72 h 97"/>
                <a:gd name="T4" fmla="*/ 47 w 50"/>
                <a:gd name="T5" fmla="*/ 97 h 97"/>
                <a:gd name="T6" fmla="*/ 50 w 50"/>
                <a:gd name="T7" fmla="*/ 66 h 97"/>
                <a:gd name="T8" fmla="*/ 34 w 50"/>
                <a:gd name="T9" fmla="*/ 0 h 97"/>
              </a:gdLst>
              <a:ahLst/>
              <a:cxnLst>
                <a:cxn ang="0">
                  <a:pos x="T0" y="T1"/>
                </a:cxn>
                <a:cxn ang="0">
                  <a:pos x="T2" y="T3"/>
                </a:cxn>
                <a:cxn ang="0">
                  <a:pos x="T4" y="T5"/>
                </a:cxn>
                <a:cxn ang="0">
                  <a:pos x="T6" y="T7"/>
                </a:cxn>
                <a:cxn ang="0">
                  <a:pos x="T8" y="T9"/>
                </a:cxn>
              </a:cxnLst>
              <a:rect l="0" t="0" r="r" b="b"/>
              <a:pathLst>
                <a:path w="50" h="97">
                  <a:moveTo>
                    <a:pt x="34" y="0"/>
                  </a:moveTo>
                  <a:cubicBezTo>
                    <a:pt x="19" y="16"/>
                    <a:pt x="11" y="42"/>
                    <a:pt x="0" y="72"/>
                  </a:cubicBezTo>
                  <a:cubicBezTo>
                    <a:pt x="14" y="83"/>
                    <a:pt x="30" y="91"/>
                    <a:pt x="47" y="97"/>
                  </a:cubicBezTo>
                  <a:cubicBezTo>
                    <a:pt x="49" y="87"/>
                    <a:pt x="50" y="77"/>
                    <a:pt x="50" y="66"/>
                  </a:cubicBezTo>
                  <a:cubicBezTo>
                    <a:pt x="50" y="41"/>
                    <a:pt x="44" y="18"/>
                    <a:pt x="34" y="0"/>
                  </a:cubicBezTo>
                  <a:close/>
                </a:path>
              </a:pathLst>
            </a:custGeom>
            <a:solidFill>
              <a:srgbClr val="FFA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213"/>
            <p:cNvSpPr>
              <a:spLocks/>
            </p:cNvSpPr>
            <p:nvPr/>
          </p:nvSpPr>
          <p:spPr bwMode="auto">
            <a:xfrm>
              <a:off x="7972695" y="2886155"/>
              <a:ext cx="68265" cy="133354"/>
            </a:xfrm>
            <a:custGeom>
              <a:avLst/>
              <a:gdLst>
                <a:gd name="T0" fmla="*/ 4 w 51"/>
                <a:gd name="T1" fmla="*/ 98 h 98"/>
                <a:gd name="T2" fmla="*/ 51 w 51"/>
                <a:gd name="T3" fmla="*/ 73 h 98"/>
                <a:gd name="T4" fmla="*/ 17 w 51"/>
                <a:gd name="T5" fmla="*/ 0 h 98"/>
                <a:gd name="T6" fmla="*/ 0 w 51"/>
                <a:gd name="T7" fmla="*/ 66 h 98"/>
                <a:gd name="T8" fmla="*/ 4 w 51"/>
                <a:gd name="T9" fmla="*/ 98 h 98"/>
              </a:gdLst>
              <a:ahLst/>
              <a:cxnLst>
                <a:cxn ang="0">
                  <a:pos x="T0" y="T1"/>
                </a:cxn>
                <a:cxn ang="0">
                  <a:pos x="T2" y="T3"/>
                </a:cxn>
                <a:cxn ang="0">
                  <a:pos x="T4" y="T5"/>
                </a:cxn>
                <a:cxn ang="0">
                  <a:pos x="T6" y="T7"/>
                </a:cxn>
                <a:cxn ang="0">
                  <a:pos x="T8" y="T9"/>
                </a:cxn>
              </a:cxnLst>
              <a:rect l="0" t="0" r="r" b="b"/>
              <a:pathLst>
                <a:path w="51" h="98">
                  <a:moveTo>
                    <a:pt x="4" y="98"/>
                  </a:moveTo>
                  <a:cubicBezTo>
                    <a:pt x="20" y="91"/>
                    <a:pt x="36" y="83"/>
                    <a:pt x="51" y="73"/>
                  </a:cubicBezTo>
                  <a:cubicBezTo>
                    <a:pt x="40" y="42"/>
                    <a:pt x="32" y="16"/>
                    <a:pt x="17" y="0"/>
                  </a:cubicBezTo>
                  <a:cubicBezTo>
                    <a:pt x="6" y="18"/>
                    <a:pt x="0" y="41"/>
                    <a:pt x="0" y="66"/>
                  </a:cubicBezTo>
                  <a:cubicBezTo>
                    <a:pt x="0" y="77"/>
                    <a:pt x="1" y="88"/>
                    <a:pt x="4" y="98"/>
                  </a:cubicBezTo>
                  <a:close/>
                </a:path>
              </a:pathLst>
            </a:custGeom>
            <a:solidFill>
              <a:srgbClr val="FFA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Oval 214"/>
            <p:cNvSpPr>
              <a:spLocks noChangeArrowheads="1"/>
            </p:cNvSpPr>
            <p:nvPr/>
          </p:nvSpPr>
          <p:spPr bwMode="auto">
            <a:xfrm>
              <a:off x="8342595" y="515950"/>
              <a:ext cx="260359" cy="261945"/>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5"/>
            <p:cNvSpPr>
              <a:spLocks/>
            </p:cNvSpPr>
            <p:nvPr/>
          </p:nvSpPr>
          <p:spPr bwMode="auto">
            <a:xfrm>
              <a:off x="8398159" y="688993"/>
              <a:ext cx="149230" cy="88903"/>
            </a:xfrm>
            <a:custGeom>
              <a:avLst/>
              <a:gdLst>
                <a:gd name="T0" fmla="*/ 19 w 110"/>
                <a:gd name="T1" fmla="*/ 13 h 65"/>
                <a:gd name="T2" fmla="*/ 0 w 110"/>
                <a:gd name="T3" fmla="*/ 48 h 65"/>
                <a:gd name="T4" fmla="*/ 55 w 110"/>
                <a:gd name="T5" fmla="*/ 65 h 65"/>
                <a:gd name="T6" fmla="*/ 110 w 110"/>
                <a:gd name="T7" fmla="*/ 48 h 65"/>
                <a:gd name="T8" fmla="*/ 91 w 110"/>
                <a:gd name="T9" fmla="*/ 13 h 65"/>
                <a:gd name="T10" fmla="*/ 55 w 110"/>
                <a:gd name="T11" fmla="*/ 0 h 65"/>
                <a:gd name="T12" fmla="*/ 19 w 110"/>
                <a:gd name="T13" fmla="*/ 13 h 65"/>
              </a:gdLst>
              <a:ahLst/>
              <a:cxnLst>
                <a:cxn ang="0">
                  <a:pos x="T0" y="T1"/>
                </a:cxn>
                <a:cxn ang="0">
                  <a:pos x="T2" y="T3"/>
                </a:cxn>
                <a:cxn ang="0">
                  <a:pos x="T4" y="T5"/>
                </a:cxn>
                <a:cxn ang="0">
                  <a:pos x="T6" y="T7"/>
                </a:cxn>
                <a:cxn ang="0">
                  <a:pos x="T8" y="T9"/>
                </a:cxn>
                <a:cxn ang="0">
                  <a:pos x="T10" y="T11"/>
                </a:cxn>
                <a:cxn ang="0">
                  <a:pos x="T12" y="T13"/>
                </a:cxn>
              </a:cxnLst>
              <a:rect l="0" t="0" r="r" b="b"/>
              <a:pathLst>
                <a:path w="110" h="65">
                  <a:moveTo>
                    <a:pt x="19" y="13"/>
                  </a:moveTo>
                  <a:cubicBezTo>
                    <a:pt x="9" y="19"/>
                    <a:pt x="6" y="32"/>
                    <a:pt x="0" y="48"/>
                  </a:cubicBezTo>
                  <a:cubicBezTo>
                    <a:pt x="16" y="59"/>
                    <a:pt x="35" y="65"/>
                    <a:pt x="55" y="65"/>
                  </a:cubicBezTo>
                  <a:cubicBezTo>
                    <a:pt x="75" y="65"/>
                    <a:pt x="94" y="59"/>
                    <a:pt x="110" y="48"/>
                  </a:cubicBezTo>
                  <a:cubicBezTo>
                    <a:pt x="104" y="32"/>
                    <a:pt x="100" y="19"/>
                    <a:pt x="91" y="13"/>
                  </a:cubicBezTo>
                  <a:cubicBezTo>
                    <a:pt x="74" y="3"/>
                    <a:pt x="64" y="0"/>
                    <a:pt x="55" y="0"/>
                  </a:cubicBezTo>
                  <a:cubicBezTo>
                    <a:pt x="45" y="0"/>
                    <a:pt x="35" y="2"/>
                    <a:pt x="19" y="13"/>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16"/>
            <p:cNvSpPr>
              <a:spLocks/>
            </p:cNvSpPr>
            <p:nvPr/>
          </p:nvSpPr>
          <p:spPr bwMode="auto">
            <a:xfrm>
              <a:off x="8453724" y="639779"/>
              <a:ext cx="36514" cy="93665"/>
            </a:xfrm>
            <a:custGeom>
              <a:avLst/>
              <a:gdLst>
                <a:gd name="T0" fmla="*/ 0 w 27"/>
                <a:gd name="T1" fmla="*/ 0 h 69"/>
                <a:gd name="T2" fmla="*/ 27 w 27"/>
                <a:gd name="T3" fmla="*/ 0 h 69"/>
                <a:gd name="T4" fmla="*/ 27 w 27"/>
                <a:gd name="T5" fmla="*/ 39 h 69"/>
                <a:gd name="T6" fmla="*/ 13 w 27"/>
                <a:gd name="T7" fmla="*/ 69 h 69"/>
                <a:gd name="T8" fmla="*/ 0 w 27"/>
                <a:gd name="T9" fmla="*/ 39 h 69"/>
                <a:gd name="T10" fmla="*/ 0 w 27"/>
                <a:gd name="T11" fmla="*/ 0 h 69"/>
              </a:gdLst>
              <a:ahLst/>
              <a:cxnLst>
                <a:cxn ang="0">
                  <a:pos x="T0" y="T1"/>
                </a:cxn>
                <a:cxn ang="0">
                  <a:pos x="T2" y="T3"/>
                </a:cxn>
                <a:cxn ang="0">
                  <a:pos x="T4" y="T5"/>
                </a:cxn>
                <a:cxn ang="0">
                  <a:pos x="T6" y="T7"/>
                </a:cxn>
                <a:cxn ang="0">
                  <a:pos x="T8" y="T9"/>
                </a:cxn>
                <a:cxn ang="0">
                  <a:pos x="T10" y="T11"/>
                </a:cxn>
              </a:cxnLst>
              <a:rect l="0" t="0" r="r" b="b"/>
              <a:pathLst>
                <a:path w="27" h="69">
                  <a:moveTo>
                    <a:pt x="0" y="0"/>
                  </a:moveTo>
                  <a:cubicBezTo>
                    <a:pt x="27" y="0"/>
                    <a:pt x="27" y="0"/>
                    <a:pt x="27" y="0"/>
                  </a:cubicBezTo>
                  <a:cubicBezTo>
                    <a:pt x="27" y="39"/>
                    <a:pt x="27" y="39"/>
                    <a:pt x="27" y="39"/>
                  </a:cubicBezTo>
                  <a:cubicBezTo>
                    <a:pt x="27" y="46"/>
                    <a:pt x="20" y="69"/>
                    <a:pt x="13" y="69"/>
                  </a:cubicBezTo>
                  <a:cubicBezTo>
                    <a:pt x="6" y="69"/>
                    <a:pt x="0" y="46"/>
                    <a:pt x="0" y="3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17"/>
            <p:cNvSpPr>
              <a:spLocks/>
            </p:cNvSpPr>
            <p:nvPr/>
          </p:nvSpPr>
          <p:spPr bwMode="auto">
            <a:xfrm>
              <a:off x="8453724" y="666767"/>
              <a:ext cx="36514" cy="25401"/>
            </a:xfrm>
            <a:custGeom>
              <a:avLst/>
              <a:gdLst>
                <a:gd name="T0" fmla="*/ 23 w 23"/>
                <a:gd name="T1" fmla="*/ 4 h 16"/>
                <a:gd name="T2" fmla="*/ 23 w 23"/>
                <a:gd name="T3" fmla="*/ 0 h 16"/>
                <a:gd name="T4" fmla="*/ 0 w 23"/>
                <a:gd name="T5" fmla="*/ 0 h 16"/>
                <a:gd name="T6" fmla="*/ 0 w 23"/>
                <a:gd name="T7" fmla="*/ 16 h 16"/>
                <a:gd name="T8" fmla="*/ 23 w 23"/>
                <a:gd name="T9" fmla="*/ 4 h 16"/>
              </a:gdLst>
              <a:ahLst/>
              <a:cxnLst>
                <a:cxn ang="0">
                  <a:pos x="T0" y="T1"/>
                </a:cxn>
                <a:cxn ang="0">
                  <a:pos x="T2" y="T3"/>
                </a:cxn>
                <a:cxn ang="0">
                  <a:pos x="T4" y="T5"/>
                </a:cxn>
                <a:cxn ang="0">
                  <a:pos x="T6" y="T7"/>
                </a:cxn>
                <a:cxn ang="0">
                  <a:pos x="T8" y="T9"/>
                </a:cxn>
              </a:cxnLst>
              <a:rect l="0" t="0" r="r" b="b"/>
              <a:pathLst>
                <a:path w="23" h="16">
                  <a:moveTo>
                    <a:pt x="23" y="4"/>
                  </a:moveTo>
                  <a:lnTo>
                    <a:pt x="23" y="0"/>
                  </a:lnTo>
                  <a:lnTo>
                    <a:pt x="0" y="0"/>
                  </a:lnTo>
                  <a:lnTo>
                    <a:pt x="0" y="16"/>
                  </a:lnTo>
                  <a:lnTo>
                    <a:pt x="23" y="4"/>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18"/>
            <p:cNvSpPr>
              <a:spLocks/>
            </p:cNvSpPr>
            <p:nvPr/>
          </p:nvSpPr>
          <p:spPr bwMode="auto">
            <a:xfrm>
              <a:off x="8393396" y="571514"/>
              <a:ext cx="157168" cy="103190"/>
            </a:xfrm>
            <a:custGeom>
              <a:avLst/>
              <a:gdLst>
                <a:gd name="T0" fmla="*/ 58 w 115"/>
                <a:gd name="T1" fmla="*/ 0 h 76"/>
                <a:gd name="T2" fmla="*/ 58 w 115"/>
                <a:gd name="T3" fmla="*/ 76 h 76"/>
                <a:gd name="T4" fmla="*/ 58 w 115"/>
                <a:gd name="T5" fmla="*/ 0 h 76"/>
              </a:gdLst>
              <a:ahLst/>
              <a:cxnLst>
                <a:cxn ang="0">
                  <a:pos x="T0" y="T1"/>
                </a:cxn>
                <a:cxn ang="0">
                  <a:pos x="T2" y="T3"/>
                </a:cxn>
                <a:cxn ang="0">
                  <a:pos x="T4" y="T5"/>
                </a:cxn>
              </a:cxnLst>
              <a:rect l="0" t="0" r="r" b="b"/>
              <a:pathLst>
                <a:path w="115" h="76">
                  <a:moveTo>
                    <a:pt x="58" y="0"/>
                  </a:moveTo>
                  <a:cubicBezTo>
                    <a:pt x="115" y="0"/>
                    <a:pt x="92" y="76"/>
                    <a:pt x="58" y="76"/>
                  </a:cubicBezTo>
                  <a:cubicBezTo>
                    <a:pt x="24" y="76"/>
                    <a:pt x="0" y="0"/>
                    <a:pt x="58"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19"/>
            <p:cNvSpPr>
              <a:spLocks/>
            </p:cNvSpPr>
            <p:nvPr/>
          </p:nvSpPr>
          <p:spPr bwMode="auto">
            <a:xfrm>
              <a:off x="8417210" y="550876"/>
              <a:ext cx="111129" cy="84140"/>
            </a:xfrm>
            <a:custGeom>
              <a:avLst/>
              <a:gdLst>
                <a:gd name="T0" fmla="*/ 57 w 82"/>
                <a:gd name="T1" fmla="*/ 22 h 62"/>
                <a:gd name="T2" fmla="*/ 73 w 82"/>
                <a:gd name="T3" fmla="*/ 45 h 62"/>
                <a:gd name="T4" fmla="*/ 78 w 82"/>
                <a:gd name="T5" fmla="*/ 47 h 62"/>
                <a:gd name="T6" fmla="*/ 42 w 82"/>
                <a:gd name="T7" fmla="*/ 0 h 62"/>
                <a:gd name="T8" fmla="*/ 4 w 82"/>
                <a:gd name="T9" fmla="*/ 46 h 62"/>
                <a:gd name="T10" fmla="*/ 11 w 82"/>
                <a:gd name="T11" fmla="*/ 46 h 62"/>
                <a:gd name="T12" fmla="*/ 57 w 82"/>
                <a:gd name="T13" fmla="*/ 22 h 62"/>
              </a:gdLst>
              <a:ahLst/>
              <a:cxnLst>
                <a:cxn ang="0">
                  <a:pos x="T0" y="T1"/>
                </a:cxn>
                <a:cxn ang="0">
                  <a:pos x="T2" y="T3"/>
                </a:cxn>
                <a:cxn ang="0">
                  <a:pos x="T4" y="T5"/>
                </a:cxn>
                <a:cxn ang="0">
                  <a:pos x="T6" y="T7"/>
                </a:cxn>
                <a:cxn ang="0">
                  <a:pos x="T8" y="T9"/>
                </a:cxn>
                <a:cxn ang="0">
                  <a:pos x="T10" y="T11"/>
                </a:cxn>
                <a:cxn ang="0">
                  <a:pos x="T12" y="T13"/>
                </a:cxn>
              </a:cxnLst>
              <a:rect l="0" t="0" r="r" b="b"/>
              <a:pathLst>
                <a:path w="82" h="62">
                  <a:moveTo>
                    <a:pt x="57" y="22"/>
                  </a:moveTo>
                  <a:cubicBezTo>
                    <a:pt x="67" y="26"/>
                    <a:pt x="70" y="37"/>
                    <a:pt x="73" y="45"/>
                  </a:cubicBezTo>
                  <a:cubicBezTo>
                    <a:pt x="76" y="57"/>
                    <a:pt x="74" y="56"/>
                    <a:pt x="78" y="47"/>
                  </a:cubicBezTo>
                  <a:cubicBezTo>
                    <a:pt x="82" y="38"/>
                    <a:pt x="72" y="0"/>
                    <a:pt x="42" y="0"/>
                  </a:cubicBezTo>
                  <a:cubicBezTo>
                    <a:pt x="13" y="0"/>
                    <a:pt x="0" y="30"/>
                    <a:pt x="4" y="46"/>
                  </a:cubicBezTo>
                  <a:cubicBezTo>
                    <a:pt x="9" y="62"/>
                    <a:pt x="9" y="58"/>
                    <a:pt x="11" y="46"/>
                  </a:cubicBezTo>
                  <a:cubicBezTo>
                    <a:pt x="18" y="14"/>
                    <a:pt x="42" y="28"/>
                    <a:pt x="57" y="22"/>
                  </a:cubicBezTo>
                  <a:close/>
                </a:path>
              </a:pathLst>
            </a:custGeom>
            <a:solidFill>
              <a:srgbClr val="EB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20"/>
            <p:cNvSpPr>
              <a:spLocks/>
            </p:cNvSpPr>
            <p:nvPr/>
          </p:nvSpPr>
          <p:spPr bwMode="auto">
            <a:xfrm>
              <a:off x="8423560" y="577865"/>
              <a:ext cx="98428" cy="47626"/>
            </a:xfrm>
            <a:custGeom>
              <a:avLst/>
              <a:gdLst>
                <a:gd name="T0" fmla="*/ 55 w 72"/>
                <a:gd name="T1" fmla="*/ 9 h 36"/>
                <a:gd name="T2" fmla="*/ 24 w 72"/>
                <a:gd name="T3" fmla="*/ 23 h 36"/>
                <a:gd name="T4" fmla="*/ 27 w 72"/>
                <a:gd name="T5" fmla="*/ 19 h 36"/>
                <a:gd name="T6" fmla="*/ 9 w 72"/>
                <a:gd name="T7" fmla="*/ 24 h 36"/>
                <a:gd name="T8" fmla="*/ 11 w 72"/>
                <a:gd name="T9" fmla="*/ 22 h 36"/>
                <a:gd name="T10" fmla="*/ 6 w 72"/>
                <a:gd name="T11" fmla="*/ 30 h 36"/>
                <a:gd name="T12" fmla="*/ 0 w 72"/>
                <a:gd name="T13" fmla="*/ 28 h 36"/>
                <a:gd name="T14" fmla="*/ 3 w 72"/>
                <a:gd name="T15" fmla="*/ 14 h 36"/>
                <a:gd name="T16" fmla="*/ 48 w 72"/>
                <a:gd name="T17" fmla="*/ 0 h 36"/>
                <a:gd name="T18" fmla="*/ 69 w 72"/>
                <a:gd name="T19" fmla="*/ 15 h 36"/>
                <a:gd name="T20" fmla="*/ 71 w 72"/>
                <a:gd name="T21" fmla="*/ 29 h 36"/>
                <a:gd name="T22" fmla="*/ 67 w 72"/>
                <a:gd name="T23" fmla="*/ 29 h 36"/>
                <a:gd name="T24" fmla="*/ 55 w 72"/>
                <a:gd name="T25" fmla="*/ 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 h="36">
                  <a:moveTo>
                    <a:pt x="55" y="9"/>
                  </a:moveTo>
                  <a:cubicBezTo>
                    <a:pt x="49" y="11"/>
                    <a:pt x="31" y="22"/>
                    <a:pt x="24" y="23"/>
                  </a:cubicBezTo>
                  <a:cubicBezTo>
                    <a:pt x="17" y="23"/>
                    <a:pt x="25" y="21"/>
                    <a:pt x="27" y="19"/>
                  </a:cubicBezTo>
                  <a:cubicBezTo>
                    <a:pt x="29" y="17"/>
                    <a:pt x="13" y="24"/>
                    <a:pt x="9" y="24"/>
                  </a:cubicBezTo>
                  <a:cubicBezTo>
                    <a:pt x="6" y="25"/>
                    <a:pt x="9" y="24"/>
                    <a:pt x="11" y="22"/>
                  </a:cubicBezTo>
                  <a:cubicBezTo>
                    <a:pt x="13" y="19"/>
                    <a:pt x="5" y="23"/>
                    <a:pt x="6" y="30"/>
                  </a:cubicBezTo>
                  <a:cubicBezTo>
                    <a:pt x="7" y="36"/>
                    <a:pt x="0" y="34"/>
                    <a:pt x="0" y="28"/>
                  </a:cubicBezTo>
                  <a:cubicBezTo>
                    <a:pt x="0" y="21"/>
                    <a:pt x="0" y="20"/>
                    <a:pt x="3" y="14"/>
                  </a:cubicBezTo>
                  <a:cubicBezTo>
                    <a:pt x="5" y="9"/>
                    <a:pt x="38" y="0"/>
                    <a:pt x="48" y="0"/>
                  </a:cubicBezTo>
                  <a:cubicBezTo>
                    <a:pt x="58" y="0"/>
                    <a:pt x="67" y="11"/>
                    <a:pt x="69" y="15"/>
                  </a:cubicBezTo>
                  <a:cubicBezTo>
                    <a:pt x="72" y="20"/>
                    <a:pt x="72" y="25"/>
                    <a:pt x="71" y="29"/>
                  </a:cubicBezTo>
                  <a:cubicBezTo>
                    <a:pt x="70" y="33"/>
                    <a:pt x="67" y="35"/>
                    <a:pt x="67" y="29"/>
                  </a:cubicBezTo>
                  <a:cubicBezTo>
                    <a:pt x="67" y="24"/>
                    <a:pt x="58" y="18"/>
                    <a:pt x="55" y="9"/>
                  </a:cubicBezTo>
                  <a:close/>
                </a:path>
              </a:pathLst>
            </a:custGeom>
            <a:solidFill>
              <a:srgbClr val="EB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21"/>
            <p:cNvSpPr>
              <a:spLocks/>
            </p:cNvSpPr>
            <p:nvPr/>
          </p:nvSpPr>
          <p:spPr bwMode="auto">
            <a:xfrm>
              <a:off x="8514051" y="606440"/>
              <a:ext cx="12700" cy="25401"/>
            </a:xfrm>
            <a:custGeom>
              <a:avLst/>
              <a:gdLst>
                <a:gd name="T0" fmla="*/ 7 w 10"/>
                <a:gd name="T1" fmla="*/ 0 h 18"/>
                <a:gd name="T2" fmla="*/ 9 w 10"/>
                <a:gd name="T3" fmla="*/ 10 h 18"/>
                <a:gd name="T4" fmla="*/ 3 w 10"/>
                <a:gd name="T5" fmla="*/ 18 h 18"/>
                <a:gd name="T6" fmla="*/ 1 w 10"/>
                <a:gd name="T7" fmla="*/ 8 h 18"/>
                <a:gd name="T8" fmla="*/ 7 w 10"/>
                <a:gd name="T9" fmla="*/ 0 h 18"/>
              </a:gdLst>
              <a:ahLst/>
              <a:cxnLst>
                <a:cxn ang="0">
                  <a:pos x="T0" y="T1"/>
                </a:cxn>
                <a:cxn ang="0">
                  <a:pos x="T2" y="T3"/>
                </a:cxn>
                <a:cxn ang="0">
                  <a:pos x="T4" y="T5"/>
                </a:cxn>
                <a:cxn ang="0">
                  <a:pos x="T6" y="T7"/>
                </a:cxn>
                <a:cxn ang="0">
                  <a:pos x="T8" y="T9"/>
                </a:cxn>
              </a:cxnLst>
              <a:rect l="0" t="0" r="r" b="b"/>
              <a:pathLst>
                <a:path w="10" h="18">
                  <a:moveTo>
                    <a:pt x="7" y="0"/>
                  </a:moveTo>
                  <a:cubicBezTo>
                    <a:pt x="9" y="1"/>
                    <a:pt x="10" y="5"/>
                    <a:pt x="9" y="10"/>
                  </a:cubicBezTo>
                  <a:cubicBezTo>
                    <a:pt x="8" y="15"/>
                    <a:pt x="5" y="18"/>
                    <a:pt x="3" y="18"/>
                  </a:cubicBezTo>
                  <a:cubicBezTo>
                    <a:pt x="1" y="17"/>
                    <a:pt x="0" y="13"/>
                    <a:pt x="1" y="8"/>
                  </a:cubicBezTo>
                  <a:cubicBezTo>
                    <a:pt x="2" y="3"/>
                    <a:pt x="5" y="0"/>
                    <a:pt x="7"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22"/>
            <p:cNvSpPr>
              <a:spLocks/>
            </p:cNvSpPr>
            <p:nvPr/>
          </p:nvSpPr>
          <p:spPr bwMode="auto">
            <a:xfrm>
              <a:off x="8418797" y="606440"/>
              <a:ext cx="12700" cy="25401"/>
            </a:xfrm>
            <a:custGeom>
              <a:avLst/>
              <a:gdLst>
                <a:gd name="T0" fmla="*/ 3 w 10"/>
                <a:gd name="T1" fmla="*/ 0 h 18"/>
                <a:gd name="T2" fmla="*/ 1 w 10"/>
                <a:gd name="T3" fmla="*/ 10 h 18"/>
                <a:gd name="T4" fmla="*/ 7 w 10"/>
                <a:gd name="T5" fmla="*/ 18 h 18"/>
                <a:gd name="T6" fmla="*/ 9 w 10"/>
                <a:gd name="T7" fmla="*/ 8 h 18"/>
                <a:gd name="T8" fmla="*/ 3 w 10"/>
                <a:gd name="T9" fmla="*/ 0 h 18"/>
              </a:gdLst>
              <a:ahLst/>
              <a:cxnLst>
                <a:cxn ang="0">
                  <a:pos x="T0" y="T1"/>
                </a:cxn>
                <a:cxn ang="0">
                  <a:pos x="T2" y="T3"/>
                </a:cxn>
                <a:cxn ang="0">
                  <a:pos x="T4" y="T5"/>
                </a:cxn>
                <a:cxn ang="0">
                  <a:pos x="T6" y="T7"/>
                </a:cxn>
                <a:cxn ang="0">
                  <a:pos x="T8" y="T9"/>
                </a:cxn>
              </a:cxnLst>
              <a:rect l="0" t="0" r="r" b="b"/>
              <a:pathLst>
                <a:path w="10" h="18">
                  <a:moveTo>
                    <a:pt x="3" y="0"/>
                  </a:moveTo>
                  <a:cubicBezTo>
                    <a:pt x="1" y="1"/>
                    <a:pt x="0" y="5"/>
                    <a:pt x="1" y="10"/>
                  </a:cubicBezTo>
                  <a:cubicBezTo>
                    <a:pt x="2" y="15"/>
                    <a:pt x="5" y="18"/>
                    <a:pt x="7" y="18"/>
                  </a:cubicBezTo>
                  <a:cubicBezTo>
                    <a:pt x="9" y="17"/>
                    <a:pt x="10" y="13"/>
                    <a:pt x="9" y="8"/>
                  </a:cubicBezTo>
                  <a:cubicBezTo>
                    <a:pt x="8" y="3"/>
                    <a:pt x="5" y="0"/>
                    <a:pt x="3"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23"/>
            <p:cNvSpPr>
              <a:spLocks/>
            </p:cNvSpPr>
            <p:nvPr/>
          </p:nvSpPr>
          <p:spPr bwMode="auto">
            <a:xfrm>
              <a:off x="8398159" y="711218"/>
              <a:ext cx="30164" cy="57152"/>
            </a:xfrm>
            <a:custGeom>
              <a:avLst/>
              <a:gdLst>
                <a:gd name="T0" fmla="*/ 14 w 22"/>
                <a:gd name="T1" fmla="*/ 0 h 42"/>
                <a:gd name="T2" fmla="*/ 0 w 22"/>
                <a:gd name="T3" fmla="*/ 31 h 42"/>
                <a:gd name="T4" fmla="*/ 20 w 22"/>
                <a:gd name="T5" fmla="*/ 42 h 42"/>
                <a:gd name="T6" fmla="*/ 22 w 22"/>
                <a:gd name="T7" fmla="*/ 28 h 42"/>
                <a:gd name="T8" fmla="*/ 14 w 22"/>
                <a:gd name="T9" fmla="*/ 0 h 42"/>
              </a:gdLst>
              <a:ahLst/>
              <a:cxnLst>
                <a:cxn ang="0">
                  <a:pos x="T0" y="T1"/>
                </a:cxn>
                <a:cxn ang="0">
                  <a:pos x="T2" y="T3"/>
                </a:cxn>
                <a:cxn ang="0">
                  <a:pos x="T4" y="T5"/>
                </a:cxn>
                <a:cxn ang="0">
                  <a:pos x="T6" y="T7"/>
                </a:cxn>
                <a:cxn ang="0">
                  <a:pos x="T8" y="T9"/>
                </a:cxn>
              </a:cxnLst>
              <a:rect l="0" t="0" r="r" b="b"/>
              <a:pathLst>
                <a:path w="22" h="42">
                  <a:moveTo>
                    <a:pt x="14" y="0"/>
                  </a:moveTo>
                  <a:cubicBezTo>
                    <a:pt x="8" y="7"/>
                    <a:pt x="5" y="18"/>
                    <a:pt x="0" y="31"/>
                  </a:cubicBezTo>
                  <a:cubicBezTo>
                    <a:pt x="6" y="35"/>
                    <a:pt x="13" y="39"/>
                    <a:pt x="20" y="42"/>
                  </a:cubicBezTo>
                  <a:cubicBezTo>
                    <a:pt x="21" y="38"/>
                    <a:pt x="22" y="33"/>
                    <a:pt x="22" y="28"/>
                  </a:cubicBezTo>
                  <a:cubicBezTo>
                    <a:pt x="22" y="18"/>
                    <a:pt x="19" y="8"/>
                    <a:pt x="14" y="0"/>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224"/>
            <p:cNvSpPr>
              <a:spLocks/>
            </p:cNvSpPr>
            <p:nvPr/>
          </p:nvSpPr>
          <p:spPr bwMode="auto">
            <a:xfrm>
              <a:off x="8517226" y="711218"/>
              <a:ext cx="30164" cy="57152"/>
            </a:xfrm>
            <a:custGeom>
              <a:avLst/>
              <a:gdLst>
                <a:gd name="T0" fmla="*/ 2 w 22"/>
                <a:gd name="T1" fmla="*/ 42 h 42"/>
                <a:gd name="T2" fmla="*/ 22 w 22"/>
                <a:gd name="T3" fmla="*/ 31 h 42"/>
                <a:gd name="T4" fmla="*/ 7 w 22"/>
                <a:gd name="T5" fmla="*/ 0 h 42"/>
                <a:gd name="T6" fmla="*/ 0 w 22"/>
                <a:gd name="T7" fmla="*/ 28 h 42"/>
                <a:gd name="T8" fmla="*/ 2 w 22"/>
                <a:gd name="T9" fmla="*/ 42 h 42"/>
              </a:gdLst>
              <a:ahLst/>
              <a:cxnLst>
                <a:cxn ang="0">
                  <a:pos x="T0" y="T1"/>
                </a:cxn>
                <a:cxn ang="0">
                  <a:pos x="T2" y="T3"/>
                </a:cxn>
                <a:cxn ang="0">
                  <a:pos x="T4" y="T5"/>
                </a:cxn>
                <a:cxn ang="0">
                  <a:pos x="T6" y="T7"/>
                </a:cxn>
                <a:cxn ang="0">
                  <a:pos x="T8" y="T9"/>
                </a:cxn>
              </a:cxnLst>
              <a:rect l="0" t="0" r="r" b="b"/>
              <a:pathLst>
                <a:path w="22" h="42">
                  <a:moveTo>
                    <a:pt x="2" y="42"/>
                  </a:moveTo>
                  <a:cubicBezTo>
                    <a:pt x="9" y="39"/>
                    <a:pt x="15" y="36"/>
                    <a:pt x="22" y="31"/>
                  </a:cubicBezTo>
                  <a:cubicBezTo>
                    <a:pt x="17" y="18"/>
                    <a:pt x="14" y="7"/>
                    <a:pt x="7" y="0"/>
                  </a:cubicBezTo>
                  <a:cubicBezTo>
                    <a:pt x="3" y="8"/>
                    <a:pt x="0" y="18"/>
                    <a:pt x="0" y="28"/>
                  </a:cubicBezTo>
                  <a:cubicBezTo>
                    <a:pt x="0" y="33"/>
                    <a:pt x="1" y="38"/>
                    <a:pt x="2" y="42"/>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Oval 225"/>
            <p:cNvSpPr>
              <a:spLocks noChangeArrowheads="1"/>
            </p:cNvSpPr>
            <p:nvPr/>
          </p:nvSpPr>
          <p:spPr bwMode="auto">
            <a:xfrm>
              <a:off x="8968091" y="331795"/>
              <a:ext cx="438165" cy="438162"/>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226"/>
            <p:cNvSpPr>
              <a:spLocks/>
            </p:cNvSpPr>
            <p:nvPr/>
          </p:nvSpPr>
          <p:spPr bwMode="auto">
            <a:xfrm>
              <a:off x="9158598" y="481024"/>
              <a:ext cx="107954" cy="128591"/>
            </a:xfrm>
            <a:custGeom>
              <a:avLst/>
              <a:gdLst>
                <a:gd name="T0" fmla="*/ 71 w 79"/>
                <a:gd name="T1" fmla="*/ 38 h 95"/>
                <a:gd name="T2" fmla="*/ 73 w 79"/>
                <a:gd name="T3" fmla="*/ 55 h 95"/>
                <a:gd name="T4" fmla="*/ 31 w 79"/>
                <a:gd name="T5" fmla="*/ 71 h 95"/>
                <a:gd name="T6" fmla="*/ 71 w 79"/>
                <a:gd name="T7" fmla="*/ 38 h 95"/>
              </a:gdLst>
              <a:ahLst/>
              <a:cxnLst>
                <a:cxn ang="0">
                  <a:pos x="T0" y="T1"/>
                </a:cxn>
                <a:cxn ang="0">
                  <a:pos x="T2" y="T3"/>
                </a:cxn>
                <a:cxn ang="0">
                  <a:pos x="T4" y="T5"/>
                </a:cxn>
                <a:cxn ang="0">
                  <a:pos x="T6" y="T7"/>
                </a:cxn>
              </a:cxnLst>
              <a:rect l="0" t="0" r="r" b="b"/>
              <a:pathLst>
                <a:path w="79" h="95">
                  <a:moveTo>
                    <a:pt x="71" y="38"/>
                  </a:moveTo>
                  <a:cubicBezTo>
                    <a:pt x="55" y="47"/>
                    <a:pt x="66" y="65"/>
                    <a:pt x="73" y="55"/>
                  </a:cubicBezTo>
                  <a:cubicBezTo>
                    <a:pt x="79" y="65"/>
                    <a:pt x="62" y="95"/>
                    <a:pt x="31" y="71"/>
                  </a:cubicBezTo>
                  <a:cubicBezTo>
                    <a:pt x="0" y="47"/>
                    <a:pt x="45" y="0"/>
                    <a:pt x="71"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227"/>
            <p:cNvSpPr>
              <a:spLocks/>
            </p:cNvSpPr>
            <p:nvPr/>
          </p:nvSpPr>
          <p:spPr bwMode="auto">
            <a:xfrm>
              <a:off x="9109383" y="479437"/>
              <a:ext cx="107954" cy="128591"/>
            </a:xfrm>
            <a:custGeom>
              <a:avLst/>
              <a:gdLst>
                <a:gd name="T0" fmla="*/ 8 w 79"/>
                <a:gd name="T1" fmla="*/ 38 h 95"/>
                <a:gd name="T2" fmla="*/ 6 w 79"/>
                <a:gd name="T3" fmla="*/ 55 h 95"/>
                <a:gd name="T4" fmla="*/ 48 w 79"/>
                <a:gd name="T5" fmla="*/ 71 h 95"/>
                <a:gd name="T6" fmla="*/ 8 w 79"/>
                <a:gd name="T7" fmla="*/ 38 h 95"/>
              </a:gdLst>
              <a:ahLst/>
              <a:cxnLst>
                <a:cxn ang="0">
                  <a:pos x="T0" y="T1"/>
                </a:cxn>
                <a:cxn ang="0">
                  <a:pos x="T2" y="T3"/>
                </a:cxn>
                <a:cxn ang="0">
                  <a:pos x="T4" y="T5"/>
                </a:cxn>
                <a:cxn ang="0">
                  <a:pos x="T6" y="T7"/>
                </a:cxn>
              </a:cxnLst>
              <a:rect l="0" t="0" r="r" b="b"/>
              <a:pathLst>
                <a:path w="79" h="95">
                  <a:moveTo>
                    <a:pt x="8" y="38"/>
                  </a:moveTo>
                  <a:cubicBezTo>
                    <a:pt x="24" y="47"/>
                    <a:pt x="13" y="65"/>
                    <a:pt x="6" y="55"/>
                  </a:cubicBezTo>
                  <a:cubicBezTo>
                    <a:pt x="0" y="64"/>
                    <a:pt x="17" y="95"/>
                    <a:pt x="48" y="71"/>
                  </a:cubicBezTo>
                  <a:cubicBezTo>
                    <a:pt x="79" y="47"/>
                    <a:pt x="34" y="0"/>
                    <a:pt x="8"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228"/>
            <p:cNvSpPr>
              <a:spLocks/>
            </p:cNvSpPr>
            <p:nvPr/>
          </p:nvSpPr>
          <p:spPr bwMode="auto">
            <a:xfrm>
              <a:off x="9107796" y="517538"/>
              <a:ext cx="111129" cy="120653"/>
            </a:xfrm>
            <a:custGeom>
              <a:avLst/>
              <a:gdLst>
                <a:gd name="T0" fmla="*/ 14 w 81"/>
                <a:gd name="T1" fmla="*/ 31 h 89"/>
                <a:gd name="T2" fmla="*/ 8 w 81"/>
                <a:gd name="T3" fmla="*/ 47 h 89"/>
                <a:gd name="T4" fmla="*/ 45 w 81"/>
                <a:gd name="T5" fmla="*/ 73 h 89"/>
                <a:gd name="T6" fmla="*/ 14 w 81"/>
                <a:gd name="T7" fmla="*/ 31 h 89"/>
              </a:gdLst>
              <a:ahLst/>
              <a:cxnLst>
                <a:cxn ang="0">
                  <a:pos x="T0" y="T1"/>
                </a:cxn>
                <a:cxn ang="0">
                  <a:pos x="T2" y="T3"/>
                </a:cxn>
                <a:cxn ang="0">
                  <a:pos x="T4" y="T5"/>
                </a:cxn>
                <a:cxn ang="0">
                  <a:pos x="T6" y="T7"/>
                </a:cxn>
              </a:cxnLst>
              <a:rect l="0" t="0" r="r" b="b"/>
              <a:pathLst>
                <a:path w="81" h="89">
                  <a:moveTo>
                    <a:pt x="14" y="31"/>
                  </a:moveTo>
                  <a:cubicBezTo>
                    <a:pt x="27" y="44"/>
                    <a:pt x="12" y="59"/>
                    <a:pt x="8" y="47"/>
                  </a:cubicBezTo>
                  <a:cubicBezTo>
                    <a:pt x="0" y="56"/>
                    <a:pt x="10" y="89"/>
                    <a:pt x="45" y="73"/>
                  </a:cubicBezTo>
                  <a:cubicBezTo>
                    <a:pt x="81" y="57"/>
                    <a:pt x="48" y="0"/>
                    <a:pt x="14" y="31"/>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229"/>
            <p:cNvSpPr>
              <a:spLocks/>
            </p:cNvSpPr>
            <p:nvPr/>
          </p:nvSpPr>
          <p:spPr bwMode="auto">
            <a:xfrm>
              <a:off x="9157010" y="517538"/>
              <a:ext cx="111129" cy="120653"/>
            </a:xfrm>
            <a:custGeom>
              <a:avLst/>
              <a:gdLst>
                <a:gd name="T0" fmla="*/ 67 w 81"/>
                <a:gd name="T1" fmla="*/ 31 h 89"/>
                <a:gd name="T2" fmla="*/ 72 w 81"/>
                <a:gd name="T3" fmla="*/ 47 h 89"/>
                <a:gd name="T4" fmla="*/ 35 w 81"/>
                <a:gd name="T5" fmla="*/ 73 h 89"/>
                <a:gd name="T6" fmla="*/ 67 w 81"/>
                <a:gd name="T7" fmla="*/ 31 h 89"/>
              </a:gdLst>
              <a:ahLst/>
              <a:cxnLst>
                <a:cxn ang="0">
                  <a:pos x="T0" y="T1"/>
                </a:cxn>
                <a:cxn ang="0">
                  <a:pos x="T2" y="T3"/>
                </a:cxn>
                <a:cxn ang="0">
                  <a:pos x="T4" y="T5"/>
                </a:cxn>
                <a:cxn ang="0">
                  <a:pos x="T6" y="T7"/>
                </a:cxn>
              </a:cxnLst>
              <a:rect l="0" t="0" r="r" b="b"/>
              <a:pathLst>
                <a:path w="81" h="89">
                  <a:moveTo>
                    <a:pt x="67" y="31"/>
                  </a:moveTo>
                  <a:cubicBezTo>
                    <a:pt x="54" y="44"/>
                    <a:pt x="68" y="59"/>
                    <a:pt x="72" y="47"/>
                  </a:cubicBezTo>
                  <a:cubicBezTo>
                    <a:pt x="81" y="56"/>
                    <a:pt x="71" y="89"/>
                    <a:pt x="35" y="73"/>
                  </a:cubicBezTo>
                  <a:cubicBezTo>
                    <a:pt x="0" y="57"/>
                    <a:pt x="33" y="0"/>
                    <a:pt x="67" y="31"/>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230"/>
            <p:cNvSpPr>
              <a:spLocks/>
            </p:cNvSpPr>
            <p:nvPr/>
          </p:nvSpPr>
          <p:spPr bwMode="auto">
            <a:xfrm>
              <a:off x="9061757" y="622316"/>
              <a:ext cx="250834" cy="147642"/>
            </a:xfrm>
            <a:custGeom>
              <a:avLst/>
              <a:gdLst>
                <a:gd name="T0" fmla="*/ 32 w 184"/>
                <a:gd name="T1" fmla="*/ 21 h 109"/>
                <a:gd name="T2" fmla="*/ 0 w 184"/>
                <a:gd name="T3" fmla="*/ 80 h 109"/>
                <a:gd name="T4" fmla="*/ 92 w 184"/>
                <a:gd name="T5" fmla="*/ 109 h 109"/>
                <a:gd name="T6" fmla="*/ 184 w 184"/>
                <a:gd name="T7" fmla="*/ 80 h 109"/>
                <a:gd name="T8" fmla="*/ 152 w 184"/>
                <a:gd name="T9" fmla="*/ 21 h 109"/>
                <a:gd name="T10" fmla="*/ 92 w 184"/>
                <a:gd name="T11" fmla="*/ 0 h 109"/>
                <a:gd name="T12" fmla="*/ 32 w 184"/>
                <a:gd name="T13" fmla="*/ 21 h 109"/>
              </a:gdLst>
              <a:ahLst/>
              <a:cxnLst>
                <a:cxn ang="0">
                  <a:pos x="T0" y="T1"/>
                </a:cxn>
                <a:cxn ang="0">
                  <a:pos x="T2" y="T3"/>
                </a:cxn>
                <a:cxn ang="0">
                  <a:pos x="T4" y="T5"/>
                </a:cxn>
                <a:cxn ang="0">
                  <a:pos x="T6" y="T7"/>
                </a:cxn>
                <a:cxn ang="0">
                  <a:pos x="T8" y="T9"/>
                </a:cxn>
                <a:cxn ang="0">
                  <a:pos x="T10" y="T11"/>
                </a:cxn>
                <a:cxn ang="0">
                  <a:pos x="T12" y="T13"/>
                </a:cxn>
              </a:cxnLst>
              <a:rect l="0" t="0" r="r" b="b"/>
              <a:pathLst>
                <a:path w="184" h="109">
                  <a:moveTo>
                    <a:pt x="32" y="21"/>
                  </a:moveTo>
                  <a:cubicBezTo>
                    <a:pt x="16" y="32"/>
                    <a:pt x="10" y="54"/>
                    <a:pt x="0" y="80"/>
                  </a:cubicBezTo>
                  <a:cubicBezTo>
                    <a:pt x="26" y="98"/>
                    <a:pt x="58" y="109"/>
                    <a:pt x="92" y="109"/>
                  </a:cubicBezTo>
                  <a:cubicBezTo>
                    <a:pt x="126" y="109"/>
                    <a:pt x="158" y="98"/>
                    <a:pt x="184" y="80"/>
                  </a:cubicBezTo>
                  <a:cubicBezTo>
                    <a:pt x="175" y="54"/>
                    <a:pt x="168" y="31"/>
                    <a:pt x="152" y="21"/>
                  </a:cubicBezTo>
                  <a:cubicBezTo>
                    <a:pt x="125" y="4"/>
                    <a:pt x="108" y="0"/>
                    <a:pt x="92" y="0"/>
                  </a:cubicBezTo>
                  <a:cubicBezTo>
                    <a:pt x="76" y="0"/>
                    <a:pt x="59" y="4"/>
                    <a:pt x="32" y="21"/>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231"/>
            <p:cNvSpPr>
              <a:spLocks/>
            </p:cNvSpPr>
            <p:nvPr/>
          </p:nvSpPr>
          <p:spPr bwMode="auto">
            <a:xfrm>
              <a:off x="9157010" y="539763"/>
              <a:ext cx="61915" cy="123829"/>
            </a:xfrm>
            <a:custGeom>
              <a:avLst/>
              <a:gdLst>
                <a:gd name="T0" fmla="*/ 0 w 45"/>
                <a:gd name="T1" fmla="*/ 0 h 90"/>
                <a:gd name="T2" fmla="*/ 45 w 45"/>
                <a:gd name="T3" fmla="*/ 0 h 90"/>
                <a:gd name="T4" fmla="*/ 45 w 45"/>
                <a:gd name="T5" fmla="*/ 65 h 90"/>
                <a:gd name="T6" fmla="*/ 0 w 45"/>
                <a:gd name="T7" fmla="*/ 65 h 90"/>
                <a:gd name="T8" fmla="*/ 0 w 45"/>
                <a:gd name="T9" fmla="*/ 0 h 90"/>
              </a:gdLst>
              <a:ahLst/>
              <a:cxnLst>
                <a:cxn ang="0">
                  <a:pos x="T0" y="T1"/>
                </a:cxn>
                <a:cxn ang="0">
                  <a:pos x="T2" y="T3"/>
                </a:cxn>
                <a:cxn ang="0">
                  <a:pos x="T4" y="T5"/>
                </a:cxn>
                <a:cxn ang="0">
                  <a:pos x="T6" y="T7"/>
                </a:cxn>
                <a:cxn ang="0">
                  <a:pos x="T8" y="T9"/>
                </a:cxn>
              </a:cxnLst>
              <a:rect l="0" t="0" r="r" b="b"/>
              <a:pathLst>
                <a:path w="45" h="90">
                  <a:moveTo>
                    <a:pt x="0" y="0"/>
                  </a:moveTo>
                  <a:cubicBezTo>
                    <a:pt x="45" y="0"/>
                    <a:pt x="45" y="0"/>
                    <a:pt x="45" y="0"/>
                  </a:cubicBezTo>
                  <a:cubicBezTo>
                    <a:pt x="45" y="65"/>
                    <a:pt x="45" y="65"/>
                    <a:pt x="45" y="65"/>
                  </a:cubicBezTo>
                  <a:cubicBezTo>
                    <a:pt x="45" y="87"/>
                    <a:pt x="0" y="90"/>
                    <a:pt x="0" y="65"/>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232"/>
            <p:cNvSpPr>
              <a:spLocks/>
            </p:cNvSpPr>
            <p:nvPr/>
          </p:nvSpPr>
          <p:spPr bwMode="auto">
            <a:xfrm>
              <a:off x="9157010" y="584215"/>
              <a:ext cx="61915" cy="41276"/>
            </a:xfrm>
            <a:custGeom>
              <a:avLst/>
              <a:gdLst>
                <a:gd name="T0" fmla="*/ 39 w 39"/>
                <a:gd name="T1" fmla="*/ 8 h 26"/>
                <a:gd name="T2" fmla="*/ 39 w 39"/>
                <a:gd name="T3" fmla="*/ 0 h 26"/>
                <a:gd name="T4" fmla="*/ 0 w 39"/>
                <a:gd name="T5" fmla="*/ 0 h 26"/>
                <a:gd name="T6" fmla="*/ 0 w 39"/>
                <a:gd name="T7" fmla="*/ 26 h 26"/>
                <a:gd name="T8" fmla="*/ 39 w 39"/>
                <a:gd name="T9" fmla="*/ 8 h 26"/>
              </a:gdLst>
              <a:ahLst/>
              <a:cxnLst>
                <a:cxn ang="0">
                  <a:pos x="T0" y="T1"/>
                </a:cxn>
                <a:cxn ang="0">
                  <a:pos x="T2" y="T3"/>
                </a:cxn>
                <a:cxn ang="0">
                  <a:pos x="T4" y="T5"/>
                </a:cxn>
                <a:cxn ang="0">
                  <a:pos x="T6" y="T7"/>
                </a:cxn>
                <a:cxn ang="0">
                  <a:pos x="T8" y="T9"/>
                </a:cxn>
              </a:cxnLst>
              <a:rect l="0" t="0" r="r" b="b"/>
              <a:pathLst>
                <a:path w="39" h="26">
                  <a:moveTo>
                    <a:pt x="39" y="8"/>
                  </a:moveTo>
                  <a:lnTo>
                    <a:pt x="39" y="0"/>
                  </a:lnTo>
                  <a:lnTo>
                    <a:pt x="0" y="0"/>
                  </a:lnTo>
                  <a:lnTo>
                    <a:pt x="0" y="26"/>
                  </a:lnTo>
                  <a:lnTo>
                    <a:pt x="39" y="8"/>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233"/>
            <p:cNvSpPr>
              <a:spLocks/>
            </p:cNvSpPr>
            <p:nvPr/>
          </p:nvSpPr>
          <p:spPr bwMode="auto">
            <a:xfrm>
              <a:off x="9056994" y="425460"/>
              <a:ext cx="260359" cy="173042"/>
            </a:xfrm>
            <a:custGeom>
              <a:avLst/>
              <a:gdLst>
                <a:gd name="T0" fmla="*/ 96 w 192"/>
                <a:gd name="T1" fmla="*/ 0 h 127"/>
                <a:gd name="T2" fmla="*/ 96 w 192"/>
                <a:gd name="T3" fmla="*/ 127 h 127"/>
                <a:gd name="T4" fmla="*/ 96 w 192"/>
                <a:gd name="T5" fmla="*/ 0 h 127"/>
              </a:gdLst>
              <a:ahLst/>
              <a:cxnLst>
                <a:cxn ang="0">
                  <a:pos x="T0" y="T1"/>
                </a:cxn>
                <a:cxn ang="0">
                  <a:pos x="T2" y="T3"/>
                </a:cxn>
                <a:cxn ang="0">
                  <a:pos x="T4" y="T5"/>
                </a:cxn>
              </a:cxnLst>
              <a:rect l="0" t="0" r="r" b="b"/>
              <a:pathLst>
                <a:path w="192" h="127">
                  <a:moveTo>
                    <a:pt x="96" y="0"/>
                  </a:moveTo>
                  <a:cubicBezTo>
                    <a:pt x="192" y="0"/>
                    <a:pt x="153" y="127"/>
                    <a:pt x="96" y="127"/>
                  </a:cubicBezTo>
                  <a:cubicBezTo>
                    <a:pt x="39" y="127"/>
                    <a:pt x="0" y="0"/>
                    <a:pt x="96"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234"/>
            <p:cNvSpPr>
              <a:spLocks/>
            </p:cNvSpPr>
            <p:nvPr/>
          </p:nvSpPr>
          <p:spPr bwMode="auto">
            <a:xfrm>
              <a:off x="9157010" y="635016"/>
              <a:ext cx="61915" cy="73027"/>
            </a:xfrm>
            <a:custGeom>
              <a:avLst/>
              <a:gdLst>
                <a:gd name="T0" fmla="*/ 22 w 45"/>
                <a:gd name="T1" fmla="*/ 54 h 54"/>
                <a:gd name="T2" fmla="*/ 0 w 45"/>
                <a:gd name="T3" fmla="*/ 0 h 54"/>
                <a:gd name="T4" fmla="*/ 45 w 45"/>
                <a:gd name="T5" fmla="*/ 0 h 54"/>
                <a:gd name="T6" fmla="*/ 22 w 45"/>
                <a:gd name="T7" fmla="*/ 54 h 54"/>
              </a:gdLst>
              <a:ahLst/>
              <a:cxnLst>
                <a:cxn ang="0">
                  <a:pos x="T0" y="T1"/>
                </a:cxn>
                <a:cxn ang="0">
                  <a:pos x="T2" y="T3"/>
                </a:cxn>
                <a:cxn ang="0">
                  <a:pos x="T4" y="T5"/>
                </a:cxn>
                <a:cxn ang="0">
                  <a:pos x="T6" y="T7"/>
                </a:cxn>
              </a:cxnLst>
              <a:rect l="0" t="0" r="r" b="b"/>
              <a:pathLst>
                <a:path w="45" h="54">
                  <a:moveTo>
                    <a:pt x="22" y="54"/>
                  </a:moveTo>
                  <a:cubicBezTo>
                    <a:pt x="22" y="46"/>
                    <a:pt x="0" y="16"/>
                    <a:pt x="0" y="0"/>
                  </a:cubicBezTo>
                  <a:cubicBezTo>
                    <a:pt x="45" y="0"/>
                    <a:pt x="45" y="0"/>
                    <a:pt x="45" y="0"/>
                  </a:cubicBezTo>
                  <a:cubicBezTo>
                    <a:pt x="45" y="16"/>
                    <a:pt x="22" y="46"/>
                    <a:pt x="22" y="54"/>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235"/>
            <p:cNvSpPr>
              <a:spLocks/>
            </p:cNvSpPr>
            <p:nvPr/>
          </p:nvSpPr>
          <p:spPr bwMode="auto">
            <a:xfrm>
              <a:off x="9112558" y="608028"/>
              <a:ext cx="74615" cy="103190"/>
            </a:xfrm>
            <a:custGeom>
              <a:avLst/>
              <a:gdLst>
                <a:gd name="T0" fmla="*/ 55 w 55"/>
                <a:gd name="T1" fmla="*/ 75 h 75"/>
                <a:gd name="T2" fmla="*/ 16 w 55"/>
                <a:gd name="T3" fmla="*/ 47 h 75"/>
                <a:gd name="T4" fmla="*/ 27 w 55"/>
                <a:gd name="T5" fmla="*/ 23 h 75"/>
                <a:gd name="T6" fmla="*/ 0 w 55"/>
                <a:gd name="T7" fmla="*/ 31 h 75"/>
                <a:gd name="T8" fmla="*/ 33 w 55"/>
                <a:gd name="T9" fmla="*/ 0 h 75"/>
                <a:gd name="T10" fmla="*/ 40 w 55"/>
                <a:gd name="T11" fmla="*/ 37 h 75"/>
                <a:gd name="T12" fmla="*/ 55 w 55"/>
                <a:gd name="T13" fmla="*/ 75 h 75"/>
              </a:gdLst>
              <a:ahLst/>
              <a:cxnLst>
                <a:cxn ang="0">
                  <a:pos x="T0" y="T1"/>
                </a:cxn>
                <a:cxn ang="0">
                  <a:pos x="T2" y="T3"/>
                </a:cxn>
                <a:cxn ang="0">
                  <a:pos x="T4" y="T5"/>
                </a:cxn>
                <a:cxn ang="0">
                  <a:pos x="T6" y="T7"/>
                </a:cxn>
                <a:cxn ang="0">
                  <a:pos x="T8" y="T9"/>
                </a:cxn>
                <a:cxn ang="0">
                  <a:pos x="T10" y="T11"/>
                </a:cxn>
                <a:cxn ang="0">
                  <a:pos x="T12" y="T13"/>
                </a:cxn>
              </a:cxnLst>
              <a:rect l="0" t="0" r="r" b="b"/>
              <a:pathLst>
                <a:path w="55" h="75">
                  <a:moveTo>
                    <a:pt x="55" y="75"/>
                  </a:moveTo>
                  <a:cubicBezTo>
                    <a:pt x="41" y="54"/>
                    <a:pt x="25" y="47"/>
                    <a:pt x="16" y="47"/>
                  </a:cubicBezTo>
                  <a:cubicBezTo>
                    <a:pt x="18" y="38"/>
                    <a:pt x="23" y="27"/>
                    <a:pt x="27" y="23"/>
                  </a:cubicBezTo>
                  <a:cubicBezTo>
                    <a:pt x="11" y="23"/>
                    <a:pt x="7" y="26"/>
                    <a:pt x="0" y="31"/>
                  </a:cubicBezTo>
                  <a:cubicBezTo>
                    <a:pt x="2" y="19"/>
                    <a:pt x="20" y="5"/>
                    <a:pt x="33" y="0"/>
                  </a:cubicBezTo>
                  <a:cubicBezTo>
                    <a:pt x="33" y="9"/>
                    <a:pt x="32" y="26"/>
                    <a:pt x="40" y="37"/>
                  </a:cubicBezTo>
                  <a:cubicBezTo>
                    <a:pt x="49" y="49"/>
                    <a:pt x="55" y="57"/>
                    <a:pt x="55" y="75"/>
                  </a:cubicBezTo>
                  <a:close/>
                </a:path>
              </a:pathLst>
            </a:custGeom>
            <a:solidFill>
              <a:srgbClr val="70A7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236"/>
            <p:cNvSpPr>
              <a:spLocks/>
            </p:cNvSpPr>
            <p:nvPr/>
          </p:nvSpPr>
          <p:spPr bwMode="auto">
            <a:xfrm>
              <a:off x="9187174" y="608028"/>
              <a:ext cx="74615" cy="103190"/>
            </a:xfrm>
            <a:custGeom>
              <a:avLst/>
              <a:gdLst>
                <a:gd name="T0" fmla="*/ 0 w 55"/>
                <a:gd name="T1" fmla="*/ 75 h 75"/>
                <a:gd name="T2" fmla="*/ 39 w 55"/>
                <a:gd name="T3" fmla="*/ 47 h 75"/>
                <a:gd name="T4" fmla="*/ 29 w 55"/>
                <a:gd name="T5" fmla="*/ 23 h 75"/>
                <a:gd name="T6" fmla="*/ 55 w 55"/>
                <a:gd name="T7" fmla="*/ 31 h 75"/>
                <a:gd name="T8" fmla="*/ 23 w 55"/>
                <a:gd name="T9" fmla="*/ 0 h 75"/>
                <a:gd name="T10" fmla="*/ 15 w 55"/>
                <a:gd name="T11" fmla="*/ 37 h 75"/>
                <a:gd name="T12" fmla="*/ 0 w 55"/>
                <a:gd name="T13" fmla="*/ 75 h 75"/>
              </a:gdLst>
              <a:ahLst/>
              <a:cxnLst>
                <a:cxn ang="0">
                  <a:pos x="T0" y="T1"/>
                </a:cxn>
                <a:cxn ang="0">
                  <a:pos x="T2" y="T3"/>
                </a:cxn>
                <a:cxn ang="0">
                  <a:pos x="T4" y="T5"/>
                </a:cxn>
                <a:cxn ang="0">
                  <a:pos x="T6" y="T7"/>
                </a:cxn>
                <a:cxn ang="0">
                  <a:pos x="T8" y="T9"/>
                </a:cxn>
                <a:cxn ang="0">
                  <a:pos x="T10" y="T11"/>
                </a:cxn>
                <a:cxn ang="0">
                  <a:pos x="T12" y="T13"/>
                </a:cxn>
              </a:cxnLst>
              <a:rect l="0" t="0" r="r" b="b"/>
              <a:pathLst>
                <a:path w="55" h="75">
                  <a:moveTo>
                    <a:pt x="0" y="75"/>
                  </a:moveTo>
                  <a:cubicBezTo>
                    <a:pt x="14" y="54"/>
                    <a:pt x="30" y="47"/>
                    <a:pt x="39" y="47"/>
                  </a:cubicBezTo>
                  <a:cubicBezTo>
                    <a:pt x="37" y="38"/>
                    <a:pt x="32" y="27"/>
                    <a:pt x="29" y="23"/>
                  </a:cubicBezTo>
                  <a:cubicBezTo>
                    <a:pt x="44" y="23"/>
                    <a:pt x="49" y="26"/>
                    <a:pt x="55" y="31"/>
                  </a:cubicBezTo>
                  <a:cubicBezTo>
                    <a:pt x="53" y="19"/>
                    <a:pt x="35" y="5"/>
                    <a:pt x="23" y="0"/>
                  </a:cubicBezTo>
                  <a:cubicBezTo>
                    <a:pt x="23" y="9"/>
                    <a:pt x="24" y="26"/>
                    <a:pt x="15" y="37"/>
                  </a:cubicBezTo>
                  <a:cubicBezTo>
                    <a:pt x="6" y="49"/>
                    <a:pt x="0" y="57"/>
                    <a:pt x="0" y="75"/>
                  </a:cubicBezTo>
                  <a:close/>
                </a:path>
              </a:pathLst>
            </a:custGeom>
            <a:solidFill>
              <a:srgbClr val="70A7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237"/>
            <p:cNvSpPr>
              <a:spLocks/>
            </p:cNvSpPr>
            <p:nvPr/>
          </p:nvSpPr>
          <p:spPr bwMode="auto">
            <a:xfrm>
              <a:off x="9093508" y="395297"/>
              <a:ext cx="185744" cy="139704"/>
            </a:xfrm>
            <a:custGeom>
              <a:avLst/>
              <a:gdLst>
                <a:gd name="T0" fmla="*/ 68 w 137"/>
                <a:gd name="T1" fmla="*/ 38 h 103"/>
                <a:gd name="T2" fmla="*/ 117 w 137"/>
                <a:gd name="T3" fmla="*/ 76 h 103"/>
                <a:gd name="T4" fmla="*/ 130 w 137"/>
                <a:gd name="T5" fmla="*/ 79 h 103"/>
                <a:gd name="T6" fmla="*/ 70 w 137"/>
                <a:gd name="T7" fmla="*/ 0 h 103"/>
                <a:gd name="T8" fmla="*/ 7 w 137"/>
                <a:gd name="T9" fmla="*/ 76 h 103"/>
                <a:gd name="T10" fmla="*/ 22 w 137"/>
                <a:gd name="T11" fmla="*/ 76 h 103"/>
                <a:gd name="T12" fmla="*/ 68 w 137"/>
                <a:gd name="T13" fmla="*/ 38 h 103"/>
              </a:gdLst>
              <a:ahLst/>
              <a:cxnLst>
                <a:cxn ang="0">
                  <a:pos x="T0" y="T1"/>
                </a:cxn>
                <a:cxn ang="0">
                  <a:pos x="T2" y="T3"/>
                </a:cxn>
                <a:cxn ang="0">
                  <a:pos x="T4" y="T5"/>
                </a:cxn>
                <a:cxn ang="0">
                  <a:pos x="T6" y="T7"/>
                </a:cxn>
                <a:cxn ang="0">
                  <a:pos x="T8" y="T9"/>
                </a:cxn>
                <a:cxn ang="0">
                  <a:pos x="T10" y="T11"/>
                </a:cxn>
                <a:cxn ang="0">
                  <a:pos x="T12" y="T13"/>
                </a:cxn>
              </a:cxnLst>
              <a:rect l="0" t="0" r="r" b="b"/>
              <a:pathLst>
                <a:path w="137" h="103">
                  <a:moveTo>
                    <a:pt x="68" y="38"/>
                  </a:moveTo>
                  <a:cubicBezTo>
                    <a:pt x="100" y="38"/>
                    <a:pt x="116" y="59"/>
                    <a:pt x="117" y="76"/>
                  </a:cubicBezTo>
                  <a:cubicBezTo>
                    <a:pt x="118" y="92"/>
                    <a:pt x="123" y="94"/>
                    <a:pt x="130" y="79"/>
                  </a:cubicBezTo>
                  <a:cubicBezTo>
                    <a:pt x="137" y="64"/>
                    <a:pt x="120" y="0"/>
                    <a:pt x="70" y="0"/>
                  </a:cubicBezTo>
                  <a:cubicBezTo>
                    <a:pt x="20" y="0"/>
                    <a:pt x="0" y="49"/>
                    <a:pt x="7" y="76"/>
                  </a:cubicBezTo>
                  <a:cubicBezTo>
                    <a:pt x="14" y="103"/>
                    <a:pt x="22" y="88"/>
                    <a:pt x="22" y="76"/>
                  </a:cubicBezTo>
                  <a:cubicBezTo>
                    <a:pt x="22" y="65"/>
                    <a:pt x="32" y="39"/>
                    <a:pt x="68"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238"/>
            <p:cNvSpPr>
              <a:spLocks/>
            </p:cNvSpPr>
            <p:nvPr/>
          </p:nvSpPr>
          <p:spPr bwMode="auto">
            <a:xfrm>
              <a:off x="9257026" y="484199"/>
              <a:ext cx="22226" cy="42864"/>
            </a:xfrm>
            <a:custGeom>
              <a:avLst/>
              <a:gdLst>
                <a:gd name="T0" fmla="*/ 11 w 16"/>
                <a:gd name="T1" fmla="*/ 1 h 31"/>
                <a:gd name="T2" fmla="*/ 14 w 16"/>
                <a:gd name="T3" fmla="*/ 17 h 31"/>
                <a:gd name="T4" fmla="*/ 5 w 16"/>
                <a:gd name="T5" fmla="*/ 30 h 31"/>
                <a:gd name="T6" fmla="*/ 1 w 16"/>
                <a:gd name="T7" fmla="*/ 14 h 31"/>
                <a:gd name="T8" fmla="*/ 11 w 16"/>
                <a:gd name="T9" fmla="*/ 1 h 31"/>
              </a:gdLst>
              <a:ahLst/>
              <a:cxnLst>
                <a:cxn ang="0">
                  <a:pos x="T0" y="T1"/>
                </a:cxn>
                <a:cxn ang="0">
                  <a:pos x="T2" y="T3"/>
                </a:cxn>
                <a:cxn ang="0">
                  <a:pos x="T4" y="T5"/>
                </a:cxn>
                <a:cxn ang="0">
                  <a:pos x="T6" y="T7"/>
                </a:cxn>
                <a:cxn ang="0">
                  <a:pos x="T8" y="T9"/>
                </a:cxn>
              </a:cxnLst>
              <a:rect l="0" t="0" r="r" b="b"/>
              <a:pathLst>
                <a:path w="16" h="31">
                  <a:moveTo>
                    <a:pt x="11" y="1"/>
                  </a:moveTo>
                  <a:cubicBezTo>
                    <a:pt x="15" y="1"/>
                    <a:pt x="16" y="9"/>
                    <a:pt x="14" y="17"/>
                  </a:cubicBezTo>
                  <a:cubicBezTo>
                    <a:pt x="12" y="25"/>
                    <a:pt x="8" y="31"/>
                    <a:pt x="5" y="30"/>
                  </a:cubicBezTo>
                  <a:cubicBezTo>
                    <a:pt x="1" y="29"/>
                    <a:pt x="0" y="22"/>
                    <a:pt x="1" y="14"/>
                  </a:cubicBezTo>
                  <a:cubicBezTo>
                    <a:pt x="3" y="6"/>
                    <a:pt x="8" y="0"/>
                    <a:pt x="11"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239"/>
            <p:cNvSpPr>
              <a:spLocks/>
            </p:cNvSpPr>
            <p:nvPr/>
          </p:nvSpPr>
          <p:spPr bwMode="auto">
            <a:xfrm>
              <a:off x="9098271" y="484199"/>
              <a:ext cx="20638" cy="42864"/>
            </a:xfrm>
            <a:custGeom>
              <a:avLst/>
              <a:gdLst>
                <a:gd name="T0" fmla="*/ 4 w 16"/>
                <a:gd name="T1" fmla="*/ 1 h 31"/>
                <a:gd name="T2" fmla="*/ 1 w 16"/>
                <a:gd name="T3" fmla="*/ 17 h 31"/>
                <a:gd name="T4" fmla="*/ 11 w 16"/>
                <a:gd name="T5" fmla="*/ 30 h 31"/>
                <a:gd name="T6" fmla="*/ 14 w 16"/>
                <a:gd name="T7" fmla="*/ 14 h 31"/>
                <a:gd name="T8" fmla="*/ 4 w 16"/>
                <a:gd name="T9" fmla="*/ 1 h 31"/>
              </a:gdLst>
              <a:ahLst/>
              <a:cxnLst>
                <a:cxn ang="0">
                  <a:pos x="T0" y="T1"/>
                </a:cxn>
                <a:cxn ang="0">
                  <a:pos x="T2" y="T3"/>
                </a:cxn>
                <a:cxn ang="0">
                  <a:pos x="T4" y="T5"/>
                </a:cxn>
                <a:cxn ang="0">
                  <a:pos x="T6" y="T7"/>
                </a:cxn>
                <a:cxn ang="0">
                  <a:pos x="T8" y="T9"/>
                </a:cxn>
              </a:cxnLst>
              <a:rect l="0" t="0" r="r" b="b"/>
              <a:pathLst>
                <a:path w="16" h="31">
                  <a:moveTo>
                    <a:pt x="4" y="1"/>
                  </a:moveTo>
                  <a:cubicBezTo>
                    <a:pt x="1" y="1"/>
                    <a:pt x="0" y="9"/>
                    <a:pt x="1" y="17"/>
                  </a:cubicBezTo>
                  <a:cubicBezTo>
                    <a:pt x="3" y="25"/>
                    <a:pt x="7" y="31"/>
                    <a:pt x="11" y="30"/>
                  </a:cubicBezTo>
                  <a:cubicBezTo>
                    <a:pt x="14" y="29"/>
                    <a:pt x="16" y="22"/>
                    <a:pt x="14" y="14"/>
                  </a:cubicBezTo>
                  <a:cubicBezTo>
                    <a:pt x="12" y="6"/>
                    <a:pt x="8" y="0"/>
                    <a:pt x="4"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240"/>
            <p:cNvSpPr>
              <a:spLocks/>
            </p:cNvSpPr>
            <p:nvPr/>
          </p:nvSpPr>
          <p:spPr bwMode="auto">
            <a:xfrm>
              <a:off x="9126846" y="406410"/>
              <a:ext cx="114304" cy="90490"/>
            </a:xfrm>
            <a:custGeom>
              <a:avLst/>
              <a:gdLst>
                <a:gd name="T0" fmla="*/ 3 w 83"/>
                <a:gd name="T1" fmla="*/ 19 h 67"/>
                <a:gd name="T2" fmla="*/ 79 w 83"/>
                <a:gd name="T3" fmla="*/ 67 h 67"/>
                <a:gd name="T4" fmla="*/ 3 w 83"/>
                <a:gd name="T5" fmla="*/ 19 h 67"/>
              </a:gdLst>
              <a:ahLst/>
              <a:cxnLst>
                <a:cxn ang="0">
                  <a:pos x="T0" y="T1"/>
                </a:cxn>
                <a:cxn ang="0">
                  <a:pos x="T2" y="T3"/>
                </a:cxn>
                <a:cxn ang="0">
                  <a:pos x="T4" y="T5"/>
                </a:cxn>
              </a:cxnLst>
              <a:rect l="0" t="0" r="r" b="b"/>
              <a:pathLst>
                <a:path w="83" h="67">
                  <a:moveTo>
                    <a:pt x="3" y="19"/>
                  </a:moveTo>
                  <a:cubicBezTo>
                    <a:pt x="0" y="38"/>
                    <a:pt x="37" y="65"/>
                    <a:pt x="79" y="67"/>
                  </a:cubicBezTo>
                  <a:cubicBezTo>
                    <a:pt x="83" y="17"/>
                    <a:pt x="36" y="0"/>
                    <a:pt x="3" y="19"/>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241"/>
            <p:cNvSpPr>
              <a:spLocks/>
            </p:cNvSpPr>
            <p:nvPr/>
          </p:nvSpPr>
          <p:spPr bwMode="auto">
            <a:xfrm>
              <a:off x="9183998" y="696930"/>
              <a:ext cx="4763" cy="73027"/>
            </a:xfrm>
            <a:custGeom>
              <a:avLst/>
              <a:gdLst>
                <a:gd name="T0" fmla="*/ 3 w 4"/>
                <a:gd name="T1" fmla="*/ 54 h 54"/>
                <a:gd name="T2" fmla="*/ 4 w 4"/>
                <a:gd name="T3" fmla="*/ 0 h 54"/>
                <a:gd name="T4" fmla="*/ 1 w 4"/>
                <a:gd name="T5" fmla="*/ 54 h 54"/>
                <a:gd name="T6" fmla="*/ 3 w 4"/>
                <a:gd name="T7" fmla="*/ 54 h 54"/>
              </a:gdLst>
              <a:ahLst/>
              <a:cxnLst>
                <a:cxn ang="0">
                  <a:pos x="T0" y="T1"/>
                </a:cxn>
                <a:cxn ang="0">
                  <a:pos x="T2" y="T3"/>
                </a:cxn>
                <a:cxn ang="0">
                  <a:pos x="T4" y="T5"/>
                </a:cxn>
                <a:cxn ang="0">
                  <a:pos x="T6" y="T7"/>
                </a:cxn>
              </a:cxnLst>
              <a:rect l="0" t="0" r="r" b="b"/>
              <a:pathLst>
                <a:path w="4" h="54">
                  <a:moveTo>
                    <a:pt x="3" y="54"/>
                  </a:moveTo>
                  <a:cubicBezTo>
                    <a:pt x="3" y="36"/>
                    <a:pt x="3" y="13"/>
                    <a:pt x="4" y="0"/>
                  </a:cubicBezTo>
                  <a:cubicBezTo>
                    <a:pt x="0" y="14"/>
                    <a:pt x="0" y="36"/>
                    <a:pt x="1" y="54"/>
                  </a:cubicBezTo>
                  <a:cubicBezTo>
                    <a:pt x="1" y="54"/>
                    <a:pt x="2" y="54"/>
                    <a:pt x="3" y="54"/>
                  </a:cubicBezTo>
                  <a:close/>
                </a:path>
              </a:pathLst>
            </a:custGeom>
            <a:solidFill>
              <a:srgbClr val="70A7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Oval 242"/>
            <p:cNvSpPr>
              <a:spLocks noChangeArrowheads="1"/>
            </p:cNvSpPr>
            <p:nvPr/>
          </p:nvSpPr>
          <p:spPr bwMode="auto">
            <a:xfrm>
              <a:off x="8110812" y="1046190"/>
              <a:ext cx="261946" cy="261945"/>
            </a:xfrm>
            <a:prstGeom prst="ellipse">
              <a:avLst/>
            </a:pr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243"/>
            <p:cNvSpPr>
              <a:spLocks/>
            </p:cNvSpPr>
            <p:nvPr/>
          </p:nvSpPr>
          <p:spPr bwMode="auto">
            <a:xfrm>
              <a:off x="8166376" y="1219233"/>
              <a:ext cx="150818" cy="82552"/>
            </a:xfrm>
            <a:custGeom>
              <a:avLst/>
              <a:gdLst>
                <a:gd name="T0" fmla="*/ 19 w 110"/>
                <a:gd name="T1" fmla="*/ 13 h 60"/>
                <a:gd name="T2" fmla="*/ 0 w 110"/>
                <a:gd name="T3" fmla="*/ 48 h 60"/>
                <a:gd name="T4" fmla="*/ 25 w 110"/>
                <a:gd name="T5" fmla="*/ 60 h 60"/>
                <a:gd name="T6" fmla="*/ 55 w 110"/>
                <a:gd name="T7" fmla="*/ 56 h 60"/>
                <a:gd name="T8" fmla="*/ 85 w 110"/>
                <a:gd name="T9" fmla="*/ 60 h 60"/>
                <a:gd name="T10" fmla="*/ 110 w 110"/>
                <a:gd name="T11" fmla="*/ 48 h 60"/>
                <a:gd name="T12" fmla="*/ 91 w 110"/>
                <a:gd name="T13" fmla="*/ 13 h 60"/>
                <a:gd name="T14" fmla="*/ 55 w 110"/>
                <a:gd name="T15" fmla="*/ 0 h 60"/>
                <a:gd name="T16" fmla="*/ 19 w 110"/>
                <a:gd name="T17" fmla="*/ 1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60">
                  <a:moveTo>
                    <a:pt x="19" y="13"/>
                  </a:moveTo>
                  <a:cubicBezTo>
                    <a:pt x="9" y="19"/>
                    <a:pt x="5" y="32"/>
                    <a:pt x="0" y="48"/>
                  </a:cubicBezTo>
                  <a:cubicBezTo>
                    <a:pt x="7" y="53"/>
                    <a:pt x="16" y="57"/>
                    <a:pt x="25" y="60"/>
                  </a:cubicBezTo>
                  <a:cubicBezTo>
                    <a:pt x="33" y="53"/>
                    <a:pt x="44" y="56"/>
                    <a:pt x="55" y="56"/>
                  </a:cubicBezTo>
                  <a:cubicBezTo>
                    <a:pt x="64" y="42"/>
                    <a:pt x="75" y="52"/>
                    <a:pt x="85" y="60"/>
                  </a:cubicBezTo>
                  <a:cubicBezTo>
                    <a:pt x="94" y="57"/>
                    <a:pt x="102" y="53"/>
                    <a:pt x="110" y="48"/>
                  </a:cubicBezTo>
                  <a:cubicBezTo>
                    <a:pt x="104" y="32"/>
                    <a:pt x="100" y="19"/>
                    <a:pt x="91" y="13"/>
                  </a:cubicBezTo>
                  <a:cubicBezTo>
                    <a:pt x="74" y="3"/>
                    <a:pt x="64" y="0"/>
                    <a:pt x="55" y="0"/>
                  </a:cubicBezTo>
                  <a:cubicBezTo>
                    <a:pt x="45" y="0"/>
                    <a:pt x="35" y="2"/>
                    <a:pt x="19"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244"/>
            <p:cNvSpPr>
              <a:spLocks/>
            </p:cNvSpPr>
            <p:nvPr/>
          </p:nvSpPr>
          <p:spPr bwMode="auto">
            <a:xfrm>
              <a:off x="8221941" y="1170019"/>
              <a:ext cx="38101" cy="74615"/>
            </a:xfrm>
            <a:custGeom>
              <a:avLst/>
              <a:gdLst>
                <a:gd name="T0" fmla="*/ 0 w 27"/>
                <a:gd name="T1" fmla="*/ 0 h 54"/>
                <a:gd name="T2" fmla="*/ 27 w 27"/>
                <a:gd name="T3" fmla="*/ 0 h 54"/>
                <a:gd name="T4" fmla="*/ 27 w 27"/>
                <a:gd name="T5" fmla="*/ 39 h 54"/>
                <a:gd name="T6" fmla="*/ 0 w 27"/>
                <a:gd name="T7" fmla="*/ 39 h 54"/>
                <a:gd name="T8" fmla="*/ 0 w 27"/>
                <a:gd name="T9" fmla="*/ 0 h 54"/>
              </a:gdLst>
              <a:ahLst/>
              <a:cxnLst>
                <a:cxn ang="0">
                  <a:pos x="T0" y="T1"/>
                </a:cxn>
                <a:cxn ang="0">
                  <a:pos x="T2" y="T3"/>
                </a:cxn>
                <a:cxn ang="0">
                  <a:pos x="T4" y="T5"/>
                </a:cxn>
                <a:cxn ang="0">
                  <a:pos x="T6" y="T7"/>
                </a:cxn>
                <a:cxn ang="0">
                  <a:pos x="T8" y="T9"/>
                </a:cxn>
              </a:cxnLst>
              <a:rect l="0" t="0" r="r" b="b"/>
              <a:pathLst>
                <a:path w="27" h="54">
                  <a:moveTo>
                    <a:pt x="0" y="0"/>
                  </a:moveTo>
                  <a:cubicBezTo>
                    <a:pt x="27" y="0"/>
                    <a:pt x="27" y="0"/>
                    <a:pt x="27" y="0"/>
                  </a:cubicBezTo>
                  <a:cubicBezTo>
                    <a:pt x="27" y="39"/>
                    <a:pt x="27" y="39"/>
                    <a:pt x="27" y="39"/>
                  </a:cubicBezTo>
                  <a:cubicBezTo>
                    <a:pt x="27" y="52"/>
                    <a:pt x="0" y="54"/>
                    <a:pt x="0" y="3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245"/>
            <p:cNvSpPr>
              <a:spLocks/>
            </p:cNvSpPr>
            <p:nvPr/>
          </p:nvSpPr>
          <p:spPr bwMode="auto">
            <a:xfrm>
              <a:off x="8221941" y="1197007"/>
              <a:ext cx="38101" cy="25401"/>
            </a:xfrm>
            <a:custGeom>
              <a:avLst/>
              <a:gdLst>
                <a:gd name="T0" fmla="*/ 24 w 24"/>
                <a:gd name="T1" fmla="*/ 5 h 16"/>
                <a:gd name="T2" fmla="*/ 24 w 24"/>
                <a:gd name="T3" fmla="*/ 0 h 16"/>
                <a:gd name="T4" fmla="*/ 0 w 24"/>
                <a:gd name="T5" fmla="*/ 0 h 16"/>
                <a:gd name="T6" fmla="*/ 0 w 24"/>
                <a:gd name="T7" fmla="*/ 16 h 16"/>
                <a:gd name="T8" fmla="*/ 24 w 24"/>
                <a:gd name="T9" fmla="*/ 5 h 16"/>
              </a:gdLst>
              <a:ahLst/>
              <a:cxnLst>
                <a:cxn ang="0">
                  <a:pos x="T0" y="T1"/>
                </a:cxn>
                <a:cxn ang="0">
                  <a:pos x="T2" y="T3"/>
                </a:cxn>
                <a:cxn ang="0">
                  <a:pos x="T4" y="T5"/>
                </a:cxn>
                <a:cxn ang="0">
                  <a:pos x="T6" y="T7"/>
                </a:cxn>
                <a:cxn ang="0">
                  <a:pos x="T8" y="T9"/>
                </a:cxn>
              </a:cxnLst>
              <a:rect l="0" t="0" r="r" b="b"/>
              <a:pathLst>
                <a:path w="24" h="16">
                  <a:moveTo>
                    <a:pt x="24" y="5"/>
                  </a:moveTo>
                  <a:lnTo>
                    <a:pt x="24" y="0"/>
                  </a:lnTo>
                  <a:lnTo>
                    <a:pt x="0" y="0"/>
                  </a:lnTo>
                  <a:lnTo>
                    <a:pt x="0" y="16"/>
                  </a:lnTo>
                  <a:lnTo>
                    <a:pt x="24" y="5"/>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246"/>
            <p:cNvSpPr>
              <a:spLocks/>
            </p:cNvSpPr>
            <p:nvPr/>
          </p:nvSpPr>
          <p:spPr bwMode="auto">
            <a:xfrm>
              <a:off x="8163201" y="1101754"/>
              <a:ext cx="155580" cy="104778"/>
            </a:xfrm>
            <a:custGeom>
              <a:avLst/>
              <a:gdLst>
                <a:gd name="T0" fmla="*/ 58 w 115"/>
                <a:gd name="T1" fmla="*/ 0 h 76"/>
                <a:gd name="T2" fmla="*/ 58 w 115"/>
                <a:gd name="T3" fmla="*/ 76 h 76"/>
                <a:gd name="T4" fmla="*/ 58 w 115"/>
                <a:gd name="T5" fmla="*/ 0 h 76"/>
              </a:gdLst>
              <a:ahLst/>
              <a:cxnLst>
                <a:cxn ang="0">
                  <a:pos x="T0" y="T1"/>
                </a:cxn>
                <a:cxn ang="0">
                  <a:pos x="T2" y="T3"/>
                </a:cxn>
                <a:cxn ang="0">
                  <a:pos x="T4" y="T5"/>
                </a:cxn>
              </a:cxnLst>
              <a:rect l="0" t="0" r="r" b="b"/>
              <a:pathLst>
                <a:path w="115" h="76">
                  <a:moveTo>
                    <a:pt x="58" y="0"/>
                  </a:moveTo>
                  <a:cubicBezTo>
                    <a:pt x="115" y="0"/>
                    <a:pt x="92" y="76"/>
                    <a:pt x="58" y="76"/>
                  </a:cubicBezTo>
                  <a:cubicBezTo>
                    <a:pt x="24" y="76"/>
                    <a:pt x="0" y="0"/>
                    <a:pt x="58"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247"/>
            <p:cNvSpPr>
              <a:spLocks/>
            </p:cNvSpPr>
            <p:nvPr/>
          </p:nvSpPr>
          <p:spPr bwMode="auto">
            <a:xfrm>
              <a:off x="8183839" y="1081116"/>
              <a:ext cx="112716" cy="82552"/>
            </a:xfrm>
            <a:custGeom>
              <a:avLst/>
              <a:gdLst>
                <a:gd name="T0" fmla="*/ 41 w 82"/>
                <a:gd name="T1" fmla="*/ 23 h 61"/>
                <a:gd name="T2" fmla="*/ 70 w 82"/>
                <a:gd name="T3" fmla="*/ 45 h 61"/>
                <a:gd name="T4" fmla="*/ 78 w 82"/>
                <a:gd name="T5" fmla="*/ 47 h 61"/>
                <a:gd name="T6" fmla="*/ 42 w 82"/>
                <a:gd name="T7" fmla="*/ 0 h 61"/>
                <a:gd name="T8" fmla="*/ 4 w 82"/>
                <a:gd name="T9" fmla="*/ 45 h 61"/>
                <a:gd name="T10" fmla="*/ 14 w 82"/>
                <a:gd name="T11" fmla="*/ 45 h 61"/>
                <a:gd name="T12" fmla="*/ 41 w 82"/>
                <a:gd name="T13" fmla="*/ 23 h 61"/>
              </a:gdLst>
              <a:ahLst/>
              <a:cxnLst>
                <a:cxn ang="0">
                  <a:pos x="T0" y="T1"/>
                </a:cxn>
                <a:cxn ang="0">
                  <a:pos x="T2" y="T3"/>
                </a:cxn>
                <a:cxn ang="0">
                  <a:pos x="T4" y="T5"/>
                </a:cxn>
                <a:cxn ang="0">
                  <a:pos x="T6" y="T7"/>
                </a:cxn>
                <a:cxn ang="0">
                  <a:pos x="T8" y="T9"/>
                </a:cxn>
                <a:cxn ang="0">
                  <a:pos x="T10" y="T11"/>
                </a:cxn>
                <a:cxn ang="0">
                  <a:pos x="T12" y="T13"/>
                </a:cxn>
              </a:cxnLst>
              <a:rect l="0" t="0" r="r" b="b"/>
              <a:pathLst>
                <a:path w="82" h="61">
                  <a:moveTo>
                    <a:pt x="41" y="23"/>
                  </a:moveTo>
                  <a:cubicBezTo>
                    <a:pt x="60" y="23"/>
                    <a:pt x="69" y="35"/>
                    <a:pt x="70" y="45"/>
                  </a:cubicBezTo>
                  <a:cubicBezTo>
                    <a:pt x="71" y="55"/>
                    <a:pt x="74" y="56"/>
                    <a:pt x="78" y="47"/>
                  </a:cubicBezTo>
                  <a:cubicBezTo>
                    <a:pt x="82" y="38"/>
                    <a:pt x="72" y="0"/>
                    <a:pt x="42" y="0"/>
                  </a:cubicBezTo>
                  <a:cubicBezTo>
                    <a:pt x="12" y="0"/>
                    <a:pt x="0" y="29"/>
                    <a:pt x="4" y="45"/>
                  </a:cubicBezTo>
                  <a:cubicBezTo>
                    <a:pt x="9" y="61"/>
                    <a:pt x="14" y="52"/>
                    <a:pt x="14" y="45"/>
                  </a:cubicBezTo>
                  <a:cubicBezTo>
                    <a:pt x="13" y="38"/>
                    <a:pt x="19" y="23"/>
                    <a:pt x="41" y="23"/>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248"/>
            <p:cNvSpPr>
              <a:spLocks/>
            </p:cNvSpPr>
            <p:nvPr/>
          </p:nvSpPr>
          <p:spPr bwMode="auto">
            <a:xfrm>
              <a:off x="8191777" y="1098579"/>
              <a:ext cx="98428" cy="60327"/>
            </a:xfrm>
            <a:custGeom>
              <a:avLst/>
              <a:gdLst>
                <a:gd name="T0" fmla="*/ 8 w 73"/>
                <a:gd name="T1" fmla="*/ 38 h 45"/>
                <a:gd name="T2" fmla="*/ 1 w 73"/>
                <a:gd name="T3" fmla="*/ 34 h 45"/>
                <a:gd name="T4" fmla="*/ 3 w 73"/>
                <a:gd name="T5" fmla="*/ 21 h 45"/>
                <a:gd name="T6" fmla="*/ 36 w 73"/>
                <a:gd name="T7" fmla="*/ 0 h 45"/>
                <a:gd name="T8" fmla="*/ 70 w 73"/>
                <a:gd name="T9" fmla="*/ 22 h 45"/>
                <a:gd name="T10" fmla="*/ 72 w 73"/>
                <a:gd name="T11" fmla="*/ 35 h 45"/>
                <a:gd name="T12" fmla="*/ 67 w 73"/>
                <a:gd name="T13" fmla="*/ 37 h 45"/>
                <a:gd name="T14" fmla="*/ 36 w 73"/>
                <a:gd name="T15" fmla="*/ 10 h 45"/>
                <a:gd name="T16" fmla="*/ 8 w 73"/>
                <a:gd name="T17"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45">
                  <a:moveTo>
                    <a:pt x="8" y="38"/>
                  </a:moveTo>
                  <a:cubicBezTo>
                    <a:pt x="7" y="45"/>
                    <a:pt x="1" y="41"/>
                    <a:pt x="1" y="34"/>
                  </a:cubicBezTo>
                  <a:cubicBezTo>
                    <a:pt x="0" y="28"/>
                    <a:pt x="1" y="27"/>
                    <a:pt x="3" y="21"/>
                  </a:cubicBezTo>
                  <a:cubicBezTo>
                    <a:pt x="6" y="15"/>
                    <a:pt x="19" y="0"/>
                    <a:pt x="36" y="0"/>
                  </a:cubicBezTo>
                  <a:cubicBezTo>
                    <a:pt x="52" y="0"/>
                    <a:pt x="68" y="18"/>
                    <a:pt x="70" y="22"/>
                  </a:cubicBezTo>
                  <a:cubicBezTo>
                    <a:pt x="73" y="27"/>
                    <a:pt x="73" y="31"/>
                    <a:pt x="72" y="35"/>
                  </a:cubicBezTo>
                  <a:cubicBezTo>
                    <a:pt x="71" y="39"/>
                    <a:pt x="68" y="42"/>
                    <a:pt x="67" y="37"/>
                  </a:cubicBezTo>
                  <a:cubicBezTo>
                    <a:pt x="62" y="20"/>
                    <a:pt x="48" y="10"/>
                    <a:pt x="36" y="10"/>
                  </a:cubicBezTo>
                  <a:cubicBezTo>
                    <a:pt x="21" y="10"/>
                    <a:pt x="10" y="26"/>
                    <a:pt x="8"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249"/>
            <p:cNvSpPr>
              <a:spLocks/>
            </p:cNvSpPr>
            <p:nvPr/>
          </p:nvSpPr>
          <p:spPr bwMode="auto">
            <a:xfrm>
              <a:off x="8282268" y="1138268"/>
              <a:ext cx="14288" cy="23813"/>
            </a:xfrm>
            <a:custGeom>
              <a:avLst/>
              <a:gdLst>
                <a:gd name="T0" fmla="*/ 7 w 10"/>
                <a:gd name="T1" fmla="*/ 0 h 18"/>
                <a:gd name="T2" fmla="*/ 8 w 10"/>
                <a:gd name="T3" fmla="*/ 10 h 18"/>
                <a:gd name="T4" fmla="*/ 3 w 10"/>
                <a:gd name="T5" fmla="*/ 18 h 18"/>
                <a:gd name="T6" fmla="*/ 1 w 10"/>
                <a:gd name="T7" fmla="*/ 8 h 18"/>
                <a:gd name="T8" fmla="*/ 7 w 10"/>
                <a:gd name="T9" fmla="*/ 0 h 18"/>
              </a:gdLst>
              <a:ahLst/>
              <a:cxnLst>
                <a:cxn ang="0">
                  <a:pos x="T0" y="T1"/>
                </a:cxn>
                <a:cxn ang="0">
                  <a:pos x="T2" y="T3"/>
                </a:cxn>
                <a:cxn ang="0">
                  <a:pos x="T4" y="T5"/>
                </a:cxn>
                <a:cxn ang="0">
                  <a:pos x="T6" y="T7"/>
                </a:cxn>
                <a:cxn ang="0">
                  <a:pos x="T8" y="T9"/>
                </a:cxn>
              </a:cxnLst>
              <a:rect l="0" t="0" r="r" b="b"/>
              <a:pathLst>
                <a:path w="10" h="18">
                  <a:moveTo>
                    <a:pt x="7" y="0"/>
                  </a:moveTo>
                  <a:cubicBezTo>
                    <a:pt x="9" y="1"/>
                    <a:pt x="10" y="5"/>
                    <a:pt x="8" y="10"/>
                  </a:cubicBezTo>
                  <a:cubicBezTo>
                    <a:pt x="7" y="15"/>
                    <a:pt x="5" y="18"/>
                    <a:pt x="3" y="18"/>
                  </a:cubicBezTo>
                  <a:cubicBezTo>
                    <a:pt x="1" y="17"/>
                    <a:pt x="0" y="13"/>
                    <a:pt x="1" y="8"/>
                  </a:cubicBezTo>
                  <a:cubicBezTo>
                    <a:pt x="2" y="3"/>
                    <a:pt x="5" y="0"/>
                    <a:pt x="7"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250"/>
            <p:cNvSpPr>
              <a:spLocks/>
            </p:cNvSpPr>
            <p:nvPr/>
          </p:nvSpPr>
          <p:spPr bwMode="auto">
            <a:xfrm>
              <a:off x="8187014" y="1138268"/>
              <a:ext cx="14288" cy="23813"/>
            </a:xfrm>
            <a:custGeom>
              <a:avLst/>
              <a:gdLst>
                <a:gd name="T0" fmla="*/ 3 w 10"/>
                <a:gd name="T1" fmla="*/ 0 h 18"/>
                <a:gd name="T2" fmla="*/ 1 w 10"/>
                <a:gd name="T3" fmla="*/ 10 h 18"/>
                <a:gd name="T4" fmla="*/ 7 w 10"/>
                <a:gd name="T5" fmla="*/ 18 h 18"/>
                <a:gd name="T6" fmla="*/ 9 w 10"/>
                <a:gd name="T7" fmla="*/ 8 h 18"/>
                <a:gd name="T8" fmla="*/ 3 w 10"/>
                <a:gd name="T9" fmla="*/ 0 h 18"/>
              </a:gdLst>
              <a:ahLst/>
              <a:cxnLst>
                <a:cxn ang="0">
                  <a:pos x="T0" y="T1"/>
                </a:cxn>
                <a:cxn ang="0">
                  <a:pos x="T2" y="T3"/>
                </a:cxn>
                <a:cxn ang="0">
                  <a:pos x="T4" y="T5"/>
                </a:cxn>
                <a:cxn ang="0">
                  <a:pos x="T6" y="T7"/>
                </a:cxn>
                <a:cxn ang="0">
                  <a:pos x="T8" y="T9"/>
                </a:cxn>
              </a:cxnLst>
              <a:rect l="0" t="0" r="r" b="b"/>
              <a:pathLst>
                <a:path w="10" h="18">
                  <a:moveTo>
                    <a:pt x="3" y="0"/>
                  </a:moveTo>
                  <a:cubicBezTo>
                    <a:pt x="1" y="1"/>
                    <a:pt x="0" y="5"/>
                    <a:pt x="1" y="10"/>
                  </a:cubicBezTo>
                  <a:cubicBezTo>
                    <a:pt x="2" y="15"/>
                    <a:pt x="5" y="18"/>
                    <a:pt x="7" y="18"/>
                  </a:cubicBezTo>
                  <a:cubicBezTo>
                    <a:pt x="9" y="17"/>
                    <a:pt x="10" y="13"/>
                    <a:pt x="9" y="8"/>
                  </a:cubicBezTo>
                  <a:cubicBezTo>
                    <a:pt x="7" y="3"/>
                    <a:pt x="5" y="0"/>
                    <a:pt x="3"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251"/>
            <p:cNvSpPr>
              <a:spLocks/>
            </p:cNvSpPr>
            <p:nvPr/>
          </p:nvSpPr>
          <p:spPr bwMode="auto">
            <a:xfrm>
              <a:off x="8201302" y="1225583"/>
              <a:ext cx="80965" cy="82552"/>
            </a:xfrm>
            <a:custGeom>
              <a:avLst/>
              <a:gdLst>
                <a:gd name="T0" fmla="*/ 8 w 60"/>
                <a:gd name="T1" fmla="*/ 0 h 60"/>
                <a:gd name="T2" fmla="*/ 8 w 60"/>
                <a:gd name="T3" fmla="*/ 41 h 60"/>
                <a:gd name="T4" fmla="*/ 30 w 60"/>
                <a:gd name="T5" fmla="*/ 41 h 60"/>
                <a:gd name="T6" fmla="*/ 51 w 60"/>
                <a:gd name="T7" fmla="*/ 41 h 60"/>
                <a:gd name="T8" fmla="*/ 51 w 60"/>
                <a:gd name="T9" fmla="*/ 0 h 60"/>
                <a:gd name="T10" fmla="*/ 60 w 60"/>
                <a:gd name="T11" fmla="*/ 4 h 60"/>
                <a:gd name="T12" fmla="*/ 60 w 60"/>
                <a:gd name="T13" fmla="*/ 55 h 60"/>
                <a:gd name="T14" fmla="*/ 30 w 60"/>
                <a:gd name="T15" fmla="*/ 60 h 60"/>
                <a:gd name="T16" fmla="*/ 0 w 60"/>
                <a:gd name="T17" fmla="*/ 55 h 60"/>
                <a:gd name="T18" fmla="*/ 0 w 60"/>
                <a:gd name="T19" fmla="*/ 49 h 60"/>
                <a:gd name="T20" fmla="*/ 0 w 60"/>
                <a:gd name="T21" fmla="*/ 4 h 60"/>
                <a:gd name="T22" fmla="*/ 8 w 60"/>
                <a:gd name="T2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 h="60">
                  <a:moveTo>
                    <a:pt x="8" y="0"/>
                  </a:moveTo>
                  <a:cubicBezTo>
                    <a:pt x="8" y="41"/>
                    <a:pt x="8" y="41"/>
                    <a:pt x="8" y="41"/>
                  </a:cubicBezTo>
                  <a:cubicBezTo>
                    <a:pt x="30" y="41"/>
                    <a:pt x="30" y="41"/>
                    <a:pt x="30" y="41"/>
                  </a:cubicBezTo>
                  <a:cubicBezTo>
                    <a:pt x="51" y="41"/>
                    <a:pt x="51" y="41"/>
                    <a:pt x="51" y="41"/>
                  </a:cubicBezTo>
                  <a:cubicBezTo>
                    <a:pt x="51" y="0"/>
                    <a:pt x="51" y="0"/>
                    <a:pt x="51" y="0"/>
                  </a:cubicBezTo>
                  <a:cubicBezTo>
                    <a:pt x="54" y="1"/>
                    <a:pt x="57" y="3"/>
                    <a:pt x="60" y="4"/>
                  </a:cubicBezTo>
                  <a:cubicBezTo>
                    <a:pt x="60" y="55"/>
                    <a:pt x="60" y="55"/>
                    <a:pt x="60" y="55"/>
                  </a:cubicBezTo>
                  <a:cubicBezTo>
                    <a:pt x="50" y="58"/>
                    <a:pt x="40" y="60"/>
                    <a:pt x="30" y="60"/>
                  </a:cubicBezTo>
                  <a:cubicBezTo>
                    <a:pt x="19" y="60"/>
                    <a:pt x="9" y="58"/>
                    <a:pt x="0" y="55"/>
                  </a:cubicBezTo>
                  <a:cubicBezTo>
                    <a:pt x="0" y="49"/>
                    <a:pt x="0" y="49"/>
                    <a:pt x="0" y="49"/>
                  </a:cubicBezTo>
                  <a:cubicBezTo>
                    <a:pt x="0" y="4"/>
                    <a:pt x="0" y="4"/>
                    <a:pt x="0" y="4"/>
                  </a:cubicBezTo>
                  <a:cubicBezTo>
                    <a:pt x="3" y="2"/>
                    <a:pt x="6" y="1"/>
                    <a:pt x="8" y="0"/>
                  </a:cubicBezTo>
                  <a:close/>
                </a:path>
              </a:pathLst>
            </a:custGeom>
            <a:solidFill>
              <a:srgbClr val="2E5B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252"/>
            <p:cNvSpPr>
              <a:spLocks/>
            </p:cNvSpPr>
            <p:nvPr/>
          </p:nvSpPr>
          <p:spPr bwMode="auto">
            <a:xfrm>
              <a:off x="8207653" y="1100167"/>
              <a:ext cx="66677" cy="53977"/>
            </a:xfrm>
            <a:custGeom>
              <a:avLst/>
              <a:gdLst>
                <a:gd name="T0" fmla="*/ 47 w 49"/>
                <a:gd name="T1" fmla="*/ 11 h 40"/>
                <a:gd name="T2" fmla="*/ 2 w 49"/>
                <a:gd name="T3" fmla="*/ 40 h 40"/>
                <a:gd name="T4" fmla="*/ 47 w 49"/>
                <a:gd name="T5" fmla="*/ 11 h 40"/>
              </a:gdLst>
              <a:ahLst/>
              <a:cxnLst>
                <a:cxn ang="0">
                  <a:pos x="T0" y="T1"/>
                </a:cxn>
                <a:cxn ang="0">
                  <a:pos x="T2" y="T3"/>
                </a:cxn>
                <a:cxn ang="0">
                  <a:pos x="T4" y="T5"/>
                </a:cxn>
              </a:cxnLst>
              <a:rect l="0" t="0" r="r" b="b"/>
              <a:pathLst>
                <a:path w="49" h="40">
                  <a:moveTo>
                    <a:pt x="47" y="11"/>
                  </a:moveTo>
                  <a:cubicBezTo>
                    <a:pt x="49" y="22"/>
                    <a:pt x="27" y="39"/>
                    <a:pt x="2" y="40"/>
                  </a:cubicBezTo>
                  <a:cubicBezTo>
                    <a:pt x="0" y="10"/>
                    <a:pt x="28" y="0"/>
                    <a:pt x="47" y="11"/>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Oval 253"/>
            <p:cNvSpPr>
              <a:spLocks noChangeArrowheads="1"/>
            </p:cNvSpPr>
            <p:nvPr/>
          </p:nvSpPr>
          <p:spPr bwMode="auto">
            <a:xfrm>
              <a:off x="5924750" y="1925690"/>
              <a:ext cx="596920" cy="595329"/>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254"/>
            <p:cNvSpPr>
              <a:spLocks/>
            </p:cNvSpPr>
            <p:nvPr/>
          </p:nvSpPr>
          <p:spPr bwMode="auto">
            <a:xfrm>
              <a:off x="6053342" y="2319402"/>
              <a:ext cx="339737" cy="201618"/>
            </a:xfrm>
            <a:custGeom>
              <a:avLst/>
              <a:gdLst>
                <a:gd name="T0" fmla="*/ 43 w 250"/>
                <a:gd name="T1" fmla="*/ 29 h 148"/>
                <a:gd name="T2" fmla="*/ 0 w 250"/>
                <a:gd name="T3" fmla="*/ 109 h 148"/>
                <a:gd name="T4" fmla="*/ 125 w 250"/>
                <a:gd name="T5" fmla="*/ 148 h 148"/>
                <a:gd name="T6" fmla="*/ 250 w 250"/>
                <a:gd name="T7" fmla="*/ 109 h 148"/>
                <a:gd name="T8" fmla="*/ 206 w 250"/>
                <a:gd name="T9" fmla="*/ 29 h 148"/>
                <a:gd name="T10" fmla="*/ 125 w 250"/>
                <a:gd name="T11" fmla="*/ 0 h 148"/>
                <a:gd name="T12" fmla="*/ 43 w 250"/>
                <a:gd name="T13" fmla="*/ 29 h 148"/>
              </a:gdLst>
              <a:ahLst/>
              <a:cxnLst>
                <a:cxn ang="0">
                  <a:pos x="T0" y="T1"/>
                </a:cxn>
                <a:cxn ang="0">
                  <a:pos x="T2" y="T3"/>
                </a:cxn>
                <a:cxn ang="0">
                  <a:pos x="T4" y="T5"/>
                </a:cxn>
                <a:cxn ang="0">
                  <a:pos x="T6" y="T7"/>
                </a:cxn>
                <a:cxn ang="0">
                  <a:pos x="T8" y="T9"/>
                </a:cxn>
                <a:cxn ang="0">
                  <a:pos x="T10" y="T11"/>
                </a:cxn>
                <a:cxn ang="0">
                  <a:pos x="T12" y="T13"/>
                </a:cxn>
              </a:cxnLst>
              <a:rect l="0" t="0" r="r" b="b"/>
              <a:pathLst>
                <a:path w="250" h="148">
                  <a:moveTo>
                    <a:pt x="43" y="29"/>
                  </a:moveTo>
                  <a:cubicBezTo>
                    <a:pt x="22" y="43"/>
                    <a:pt x="13" y="74"/>
                    <a:pt x="0" y="109"/>
                  </a:cubicBezTo>
                  <a:cubicBezTo>
                    <a:pt x="35" y="134"/>
                    <a:pt x="78" y="148"/>
                    <a:pt x="125" y="148"/>
                  </a:cubicBezTo>
                  <a:cubicBezTo>
                    <a:pt x="171" y="148"/>
                    <a:pt x="214" y="134"/>
                    <a:pt x="250" y="109"/>
                  </a:cubicBezTo>
                  <a:cubicBezTo>
                    <a:pt x="237" y="73"/>
                    <a:pt x="228" y="43"/>
                    <a:pt x="206" y="29"/>
                  </a:cubicBezTo>
                  <a:cubicBezTo>
                    <a:pt x="169" y="6"/>
                    <a:pt x="147" y="1"/>
                    <a:pt x="125" y="0"/>
                  </a:cubicBezTo>
                  <a:cubicBezTo>
                    <a:pt x="102" y="0"/>
                    <a:pt x="80" y="5"/>
                    <a:pt x="43" y="29"/>
                  </a:cubicBezTo>
                  <a:close/>
                </a:path>
              </a:pathLst>
            </a:custGeom>
            <a:solidFill>
              <a:srgbClr val="EB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255"/>
            <p:cNvSpPr>
              <a:spLocks/>
            </p:cNvSpPr>
            <p:nvPr/>
          </p:nvSpPr>
          <p:spPr bwMode="auto">
            <a:xfrm>
              <a:off x="6181934" y="2206686"/>
              <a:ext cx="84140" cy="284171"/>
            </a:xfrm>
            <a:custGeom>
              <a:avLst/>
              <a:gdLst>
                <a:gd name="T0" fmla="*/ 0 w 62"/>
                <a:gd name="T1" fmla="*/ 0 h 208"/>
                <a:gd name="T2" fmla="*/ 62 w 62"/>
                <a:gd name="T3" fmla="*/ 0 h 208"/>
                <a:gd name="T4" fmla="*/ 62 w 62"/>
                <a:gd name="T5" fmla="*/ 89 h 208"/>
                <a:gd name="T6" fmla="*/ 31 w 62"/>
                <a:gd name="T7" fmla="*/ 208 h 208"/>
                <a:gd name="T8" fmla="*/ 0 w 62"/>
                <a:gd name="T9" fmla="*/ 89 h 208"/>
                <a:gd name="T10" fmla="*/ 0 w 62"/>
                <a:gd name="T11" fmla="*/ 0 h 208"/>
              </a:gdLst>
              <a:ahLst/>
              <a:cxnLst>
                <a:cxn ang="0">
                  <a:pos x="T0" y="T1"/>
                </a:cxn>
                <a:cxn ang="0">
                  <a:pos x="T2" y="T3"/>
                </a:cxn>
                <a:cxn ang="0">
                  <a:pos x="T4" y="T5"/>
                </a:cxn>
                <a:cxn ang="0">
                  <a:pos x="T6" y="T7"/>
                </a:cxn>
                <a:cxn ang="0">
                  <a:pos x="T8" y="T9"/>
                </a:cxn>
                <a:cxn ang="0">
                  <a:pos x="T10" y="T11"/>
                </a:cxn>
              </a:cxnLst>
              <a:rect l="0" t="0" r="r" b="b"/>
              <a:pathLst>
                <a:path w="62" h="208">
                  <a:moveTo>
                    <a:pt x="0" y="0"/>
                  </a:moveTo>
                  <a:cubicBezTo>
                    <a:pt x="62" y="0"/>
                    <a:pt x="62" y="0"/>
                    <a:pt x="62" y="0"/>
                  </a:cubicBezTo>
                  <a:cubicBezTo>
                    <a:pt x="62" y="89"/>
                    <a:pt x="62" y="89"/>
                    <a:pt x="62" y="89"/>
                  </a:cubicBezTo>
                  <a:cubicBezTo>
                    <a:pt x="62" y="105"/>
                    <a:pt x="38" y="159"/>
                    <a:pt x="31" y="208"/>
                  </a:cubicBezTo>
                  <a:cubicBezTo>
                    <a:pt x="26" y="178"/>
                    <a:pt x="0" y="106"/>
                    <a:pt x="0" y="8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256"/>
            <p:cNvSpPr>
              <a:spLocks/>
            </p:cNvSpPr>
            <p:nvPr/>
          </p:nvSpPr>
          <p:spPr bwMode="auto">
            <a:xfrm>
              <a:off x="6199397" y="2401954"/>
              <a:ext cx="46039" cy="88903"/>
            </a:xfrm>
            <a:custGeom>
              <a:avLst/>
              <a:gdLst>
                <a:gd name="T0" fmla="*/ 34 w 34"/>
                <a:gd name="T1" fmla="*/ 0 h 65"/>
                <a:gd name="T2" fmla="*/ 18 w 34"/>
                <a:gd name="T3" fmla="*/ 65 h 65"/>
                <a:gd name="T4" fmla="*/ 0 w 34"/>
                <a:gd name="T5" fmla="*/ 0 h 65"/>
                <a:gd name="T6" fmla="*/ 18 w 34"/>
                <a:gd name="T7" fmla="*/ 1 h 65"/>
                <a:gd name="T8" fmla="*/ 34 w 34"/>
                <a:gd name="T9" fmla="*/ 0 h 65"/>
              </a:gdLst>
              <a:ahLst/>
              <a:cxnLst>
                <a:cxn ang="0">
                  <a:pos x="T0" y="T1"/>
                </a:cxn>
                <a:cxn ang="0">
                  <a:pos x="T2" y="T3"/>
                </a:cxn>
                <a:cxn ang="0">
                  <a:pos x="T4" y="T5"/>
                </a:cxn>
                <a:cxn ang="0">
                  <a:pos x="T6" y="T7"/>
                </a:cxn>
                <a:cxn ang="0">
                  <a:pos x="T8" y="T9"/>
                </a:cxn>
              </a:cxnLst>
              <a:rect l="0" t="0" r="r" b="b"/>
              <a:pathLst>
                <a:path w="34" h="65">
                  <a:moveTo>
                    <a:pt x="34" y="0"/>
                  </a:moveTo>
                  <a:cubicBezTo>
                    <a:pt x="27" y="20"/>
                    <a:pt x="21" y="43"/>
                    <a:pt x="18" y="65"/>
                  </a:cubicBezTo>
                  <a:cubicBezTo>
                    <a:pt x="15" y="50"/>
                    <a:pt x="7" y="24"/>
                    <a:pt x="0" y="0"/>
                  </a:cubicBezTo>
                  <a:cubicBezTo>
                    <a:pt x="6" y="1"/>
                    <a:pt x="12" y="1"/>
                    <a:pt x="18" y="1"/>
                  </a:cubicBezTo>
                  <a:cubicBezTo>
                    <a:pt x="23" y="1"/>
                    <a:pt x="29" y="1"/>
                    <a:pt x="34" y="0"/>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257"/>
            <p:cNvSpPr>
              <a:spLocks/>
            </p:cNvSpPr>
            <p:nvPr/>
          </p:nvSpPr>
          <p:spPr bwMode="auto">
            <a:xfrm>
              <a:off x="6181934" y="2268600"/>
              <a:ext cx="84140" cy="57152"/>
            </a:xfrm>
            <a:custGeom>
              <a:avLst/>
              <a:gdLst>
                <a:gd name="T0" fmla="*/ 53 w 53"/>
                <a:gd name="T1" fmla="*/ 9 h 36"/>
                <a:gd name="T2" fmla="*/ 53 w 53"/>
                <a:gd name="T3" fmla="*/ 0 h 36"/>
                <a:gd name="T4" fmla="*/ 0 w 53"/>
                <a:gd name="T5" fmla="*/ 0 h 36"/>
                <a:gd name="T6" fmla="*/ 0 w 53"/>
                <a:gd name="T7" fmla="*/ 36 h 36"/>
                <a:gd name="T8" fmla="*/ 53 w 53"/>
                <a:gd name="T9" fmla="*/ 9 h 36"/>
              </a:gdLst>
              <a:ahLst/>
              <a:cxnLst>
                <a:cxn ang="0">
                  <a:pos x="T0" y="T1"/>
                </a:cxn>
                <a:cxn ang="0">
                  <a:pos x="T2" y="T3"/>
                </a:cxn>
                <a:cxn ang="0">
                  <a:pos x="T4" y="T5"/>
                </a:cxn>
                <a:cxn ang="0">
                  <a:pos x="T6" y="T7"/>
                </a:cxn>
                <a:cxn ang="0">
                  <a:pos x="T8" y="T9"/>
                </a:cxn>
              </a:cxnLst>
              <a:rect l="0" t="0" r="r" b="b"/>
              <a:pathLst>
                <a:path w="53" h="36">
                  <a:moveTo>
                    <a:pt x="53" y="9"/>
                  </a:moveTo>
                  <a:lnTo>
                    <a:pt x="53" y="0"/>
                  </a:lnTo>
                  <a:lnTo>
                    <a:pt x="0" y="0"/>
                  </a:lnTo>
                  <a:lnTo>
                    <a:pt x="0" y="36"/>
                  </a:lnTo>
                  <a:lnTo>
                    <a:pt x="53" y="9"/>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258"/>
            <p:cNvSpPr>
              <a:spLocks/>
            </p:cNvSpPr>
            <p:nvPr/>
          </p:nvSpPr>
          <p:spPr bwMode="auto">
            <a:xfrm>
              <a:off x="6045404" y="2052694"/>
              <a:ext cx="355612" cy="234957"/>
            </a:xfrm>
            <a:custGeom>
              <a:avLst/>
              <a:gdLst>
                <a:gd name="T0" fmla="*/ 131 w 262"/>
                <a:gd name="T1" fmla="*/ 0 h 173"/>
                <a:gd name="T2" fmla="*/ 131 w 262"/>
                <a:gd name="T3" fmla="*/ 173 h 173"/>
                <a:gd name="T4" fmla="*/ 131 w 262"/>
                <a:gd name="T5" fmla="*/ 0 h 173"/>
              </a:gdLst>
              <a:ahLst/>
              <a:cxnLst>
                <a:cxn ang="0">
                  <a:pos x="T0" y="T1"/>
                </a:cxn>
                <a:cxn ang="0">
                  <a:pos x="T2" y="T3"/>
                </a:cxn>
                <a:cxn ang="0">
                  <a:pos x="T4" y="T5"/>
                </a:cxn>
              </a:cxnLst>
              <a:rect l="0" t="0" r="r" b="b"/>
              <a:pathLst>
                <a:path w="262" h="173">
                  <a:moveTo>
                    <a:pt x="131" y="0"/>
                  </a:moveTo>
                  <a:cubicBezTo>
                    <a:pt x="262" y="0"/>
                    <a:pt x="209" y="173"/>
                    <a:pt x="131" y="173"/>
                  </a:cubicBezTo>
                  <a:cubicBezTo>
                    <a:pt x="53" y="173"/>
                    <a:pt x="0" y="0"/>
                    <a:pt x="131"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259"/>
            <p:cNvSpPr>
              <a:spLocks/>
            </p:cNvSpPr>
            <p:nvPr/>
          </p:nvSpPr>
          <p:spPr bwMode="auto">
            <a:xfrm>
              <a:off x="6096206" y="2009830"/>
              <a:ext cx="254009" cy="190505"/>
            </a:xfrm>
            <a:custGeom>
              <a:avLst/>
              <a:gdLst>
                <a:gd name="T0" fmla="*/ 92 w 187"/>
                <a:gd name="T1" fmla="*/ 52 h 140"/>
                <a:gd name="T2" fmla="*/ 165 w 187"/>
                <a:gd name="T3" fmla="*/ 103 h 140"/>
                <a:gd name="T4" fmla="*/ 178 w 187"/>
                <a:gd name="T5" fmla="*/ 107 h 140"/>
                <a:gd name="T6" fmla="*/ 96 w 187"/>
                <a:gd name="T7" fmla="*/ 0 h 140"/>
                <a:gd name="T8" fmla="*/ 10 w 187"/>
                <a:gd name="T9" fmla="*/ 104 h 140"/>
                <a:gd name="T10" fmla="*/ 25 w 187"/>
                <a:gd name="T11" fmla="*/ 104 h 140"/>
                <a:gd name="T12" fmla="*/ 92 w 187"/>
                <a:gd name="T13" fmla="*/ 52 h 140"/>
              </a:gdLst>
              <a:ahLst/>
              <a:cxnLst>
                <a:cxn ang="0">
                  <a:pos x="T0" y="T1"/>
                </a:cxn>
                <a:cxn ang="0">
                  <a:pos x="T2" y="T3"/>
                </a:cxn>
                <a:cxn ang="0">
                  <a:pos x="T4" y="T5"/>
                </a:cxn>
                <a:cxn ang="0">
                  <a:pos x="T6" y="T7"/>
                </a:cxn>
                <a:cxn ang="0">
                  <a:pos x="T8" y="T9"/>
                </a:cxn>
                <a:cxn ang="0">
                  <a:pos x="T10" y="T11"/>
                </a:cxn>
                <a:cxn ang="0">
                  <a:pos x="T12" y="T13"/>
                </a:cxn>
              </a:cxnLst>
              <a:rect l="0" t="0" r="r" b="b"/>
              <a:pathLst>
                <a:path w="187" h="140">
                  <a:moveTo>
                    <a:pt x="92" y="52"/>
                  </a:moveTo>
                  <a:cubicBezTo>
                    <a:pt x="136" y="52"/>
                    <a:pt x="158" y="77"/>
                    <a:pt x="165" y="103"/>
                  </a:cubicBezTo>
                  <a:cubicBezTo>
                    <a:pt x="172" y="130"/>
                    <a:pt x="168" y="128"/>
                    <a:pt x="178" y="107"/>
                  </a:cubicBezTo>
                  <a:cubicBezTo>
                    <a:pt x="187" y="87"/>
                    <a:pt x="164" y="0"/>
                    <a:pt x="96" y="0"/>
                  </a:cubicBezTo>
                  <a:cubicBezTo>
                    <a:pt x="28" y="0"/>
                    <a:pt x="0" y="67"/>
                    <a:pt x="10" y="104"/>
                  </a:cubicBezTo>
                  <a:cubicBezTo>
                    <a:pt x="19" y="140"/>
                    <a:pt x="19" y="132"/>
                    <a:pt x="25" y="104"/>
                  </a:cubicBezTo>
                  <a:cubicBezTo>
                    <a:pt x="31" y="76"/>
                    <a:pt x="44" y="53"/>
                    <a:pt x="92" y="52"/>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260"/>
            <p:cNvSpPr>
              <a:spLocks/>
            </p:cNvSpPr>
            <p:nvPr/>
          </p:nvSpPr>
          <p:spPr bwMode="auto">
            <a:xfrm>
              <a:off x="6315288" y="2132071"/>
              <a:ext cx="31751" cy="57152"/>
            </a:xfrm>
            <a:custGeom>
              <a:avLst/>
              <a:gdLst>
                <a:gd name="T0" fmla="*/ 16 w 23"/>
                <a:gd name="T1" fmla="*/ 1 h 42"/>
                <a:gd name="T2" fmla="*/ 20 w 23"/>
                <a:gd name="T3" fmla="*/ 23 h 42"/>
                <a:gd name="T4" fmla="*/ 7 w 23"/>
                <a:gd name="T5" fmla="*/ 41 h 42"/>
                <a:gd name="T6" fmla="*/ 3 w 23"/>
                <a:gd name="T7" fmla="*/ 19 h 42"/>
                <a:gd name="T8" fmla="*/ 16 w 23"/>
                <a:gd name="T9" fmla="*/ 1 h 42"/>
              </a:gdLst>
              <a:ahLst/>
              <a:cxnLst>
                <a:cxn ang="0">
                  <a:pos x="T0" y="T1"/>
                </a:cxn>
                <a:cxn ang="0">
                  <a:pos x="T2" y="T3"/>
                </a:cxn>
                <a:cxn ang="0">
                  <a:pos x="T4" y="T5"/>
                </a:cxn>
                <a:cxn ang="0">
                  <a:pos x="T6" y="T7"/>
                </a:cxn>
                <a:cxn ang="0">
                  <a:pos x="T8" y="T9"/>
                </a:cxn>
              </a:cxnLst>
              <a:rect l="0" t="0" r="r" b="b"/>
              <a:pathLst>
                <a:path w="23" h="42">
                  <a:moveTo>
                    <a:pt x="16" y="1"/>
                  </a:moveTo>
                  <a:cubicBezTo>
                    <a:pt x="21" y="2"/>
                    <a:pt x="23" y="12"/>
                    <a:pt x="20" y="23"/>
                  </a:cubicBezTo>
                  <a:cubicBezTo>
                    <a:pt x="18" y="34"/>
                    <a:pt x="12" y="42"/>
                    <a:pt x="7" y="41"/>
                  </a:cubicBezTo>
                  <a:cubicBezTo>
                    <a:pt x="2" y="40"/>
                    <a:pt x="0" y="30"/>
                    <a:pt x="3" y="19"/>
                  </a:cubicBezTo>
                  <a:cubicBezTo>
                    <a:pt x="5" y="8"/>
                    <a:pt x="11" y="0"/>
                    <a:pt x="16"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261"/>
            <p:cNvSpPr>
              <a:spLocks/>
            </p:cNvSpPr>
            <p:nvPr/>
          </p:nvSpPr>
          <p:spPr bwMode="auto">
            <a:xfrm>
              <a:off x="6099381" y="2132071"/>
              <a:ext cx="30164" cy="57152"/>
            </a:xfrm>
            <a:custGeom>
              <a:avLst/>
              <a:gdLst>
                <a:gd name="T0" fmla="*/ 7 w 22"/>
                <a:gd name="T1" fmla="*/ 1 h 42"/>
                <a:gd name="T2" fmla="*/ 3 w 22"/>
                <a:gd name="T3" fmla="*/ 23 h 42"/>
                <a:gd name="T4" fmla="*/ 16 w 22"/>
                <a:gd name="T5" fmla="*/ 41 h 42"/>
                <a:gd name="T6" fmla="*/ 20 w 22"/>
                <a:gd name="T7" fmla="*/ 19 h 42"/>
                <a:gd name="T8" fmla="*/ 7 w 22"/>
                <a:gd name="T9" fmla="*/ 1 h 42"/>
              </a:gdLst>
              <a:ahLst/>
              <a:cxnLst>
                <a:cxn ang="0">
                  <a:pos x="T0" y="T1"/>
                </a:cxn>
                <a:cxn ang="0">
                  <a:pos x="T2" y="T3"/>
                </a:cxn>
                <a:cxn ang="0">
                  <a:pos x="T4" y="T5"/>
                </a:cxn>
                <a:cxn ang="0">
                  <a:pos x="T6" y="T7"/>
                </a:cxn>
                <a:cxn ang="0">
                  <a:pos x="T8" y="T9"/>
                </a:cxn>
              </a:cxnLst>
              <a:rect l="0" t="0" r="r" b="b"/>
              <a:pathLst>
                <a:path w="22" h="42">
                  <a:moveTo>
                    <a:pt x="7" y="1"/>
                  </a:moveTo>
                  <a:cubicBezTo>
                    <a:pt x="2" y="2"/>
                    <a:pt x="0" y="12"/>
                    <a:pt x="3" y="23"/>
                  </a:cubicBezTo>
                  <a:cubicBezTo>
                    <a:pt x="5" y="34"/>
                    <a:pt x="11" y="42"/>
                    <a:pt x="16" y="41"/>
                  </a:cubicBezTo>
                  <a:cubicBezTo>
                    <a:pt x="20" y="40"/>
                    <a:pt x="22" y="30"/>
                    <a:pt x="20" y="19"/>
                  </a:cubicBezTo>
                  <a:cubicBezTo>
                    <a:pt x="17" y="8"/>
                    <a:pt x="12" y="0"/>
                    <a:pt x="7"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262"/>
            <p:cNvSpPr>
              <a:spLocks noEditPoints="1"/>
            </p:cNvSpPr>
            <p:nvPr/>
          </p:nvSpPr>
          <p:spPr bwMode="auto">
            <a:xfrm>
              <a:off x="6142245" y="2136834"/>
              <a:ext cx="163518" cy="61914"/>
            </a:xfrm>
            <a:custGeom>
              <a:avLst/>
              <a:gdLst>
                <a:gd name="T0" fmla="*/ 60 w 120"/>
                <a:gd name="T1" fmla="*/ 16 h 46"/>
                <a:gd name="T2" fmla="*/ 65 w 120"/>
                <a:gd name="T3" fmla="*/ 16 h 46"/>
                <a:gd name="T4" fmla="*/ 68 w 120"/>
                <a:gd name="T5" fmla="*/ 28 h 46"/>
                <a:gd name="T6" fmla="*/ 96 w 120"/>
                <a:gd name="T7" fmla="*/ 45 h 46"/>
                <a:gd name="T8" fmla="*/ 117 w 120"/>
                <a:gd name="T9" fmla="*/ 25 h 46"/>
                <a:gd name="T10" fmla="*/ 109 w 120"/>
                <a:gd name="T11" fmla="*/ 3 h 46"/>
                <a:gd name="T12" fmla="*/ 95 w 120"/>
                <a:gd name="T13" fmla="*/ 0 h 46"/>
                <a:gd name="T14" fmla="*/ 95 w 120"/>
                <a:gd name="T15" fmla="*/ 0 h 46"/>
                <a:gd name="T16" fmla="*/ 61 w 120"/>
                <a:gd name="T17" fmla="*/ 0 h 46"/>
                <a:gd name="T18" fmla="*/ 60 w 120"/>
                <a:gd name="T19" fmla="*/ 0 h 46"/>
                <a:gd name="T20" fmla="*/ 60 w 120"/>
                <a:gd name="T21" fmla="*/ 3 h 46"/>
                <a:gd name="T22" fmla="*/ 61 w 120"/>
                <a:gd name="T23" fmla="*/ 3 h 46"/>
                <a:gd name="T24" fmla="*/ 79 w 120"/>
                <a:gd name="T25" fmla="*/ 3 h 46"/>
                <a:gd name="T26" fmla="*/ 72 w 120"/>
                <a:gd name="T27" fmla="*/ 5 h 46"/>
                <a:gd name="T28" fmla="*/ 65 w 120"/>
                <a:gd name="T29" fmla="*/ 14 h 46"/>
                <a:gd name="T30" fmla="*/ 60 w 120"/>
                <a:gd name="T31" fmla="*/ 14 h 46"/>
                <a:gd name="T32" fmla="*/ 60 w 120"/>
                <a:gd name="T33" fmla="*/ 16 h 46"/>
                <a:gd name="T34" fmla="*/ 11 w 120"/>
                <a:gd name="T35" fmla="*/ 3 h 46"/>
                <a:gd name="T36" fmla="*/ 2 w 120"/>
                <a:gd name="T37" fmla="*/ 25 h 46"/>
                <a:gd name="T38" fmla="*/ 24 w 120"/>
                <a:gd name="T39" fmla="*/ 45 h 46"/>
                <a:gd name="T40" fmla="*/ 52 w 120"/>
                <a:gd name="T41" fmla="*/ 28 h 46"/>
                <a:gd name="T42" fmla="*/ 55 w 120"/>
                <a:gd name="T43" fmla="*/ 16 h 46"/>
                <a:gd name="T44" fmla="*/ 60 w 120"/>
                <a:gd name="T45" fmla="*/ 16 h 46"/>
                <a:gd name="T46" fmla="*/ 60 w 120"/>
                <a:gd name="T47" fmla="*/ 14 h 46"/>
                <a:gd name="T48" fmla="*/ 55 w 120"/>
                <a:gd name="T49" fmla="*/ 14 h 46"/>
                <a:gd name="T50" fmla="*/ 47 w 120"/>
                <a:gd name="T51" fmla="*/ 5 h 46"/>
                <a:gd name="T52" fmla="*/ 41 w 120"/>
                <a:gd name="T53" fmla="*/ 3 h 46"/>
                <a:gd name="T54" fmla="*/ 58 w 120"/>
                <a:gd name="T55" fmla="*/ 3 h 46"/>
                <a:gd name="T56" fmla="*/ 60 w 120"/>
                <a:gd name="T57" fmla="*/ 3 h 46"/>
                <a:gd name="T58" fmla="*/ 60 w 120"/>
                <a:gd name="T59" fmla="*/ 0 h 46"/>
                <a:gd name="T60" fmla="*/ 58 w 120"/>
                <a:gd name="T61" fmla="*/ 0 h 46"/>
                <a:gd name="T62" fmla="*/ 25 w 120"/>
                <a:gd name="T63" fmla="*/ 0 h 46"/>
                <a:gd name="T64" fmla="*/ 25 w 120"/>
                <a:gd name="T65" fmla="*/ 0 h 46"/>
                <a:gd name="T66" fmla="*/ 11 w 120"/>
                <a:gd name="T67" fmla="*/ 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0" h="46">
                  <a:moveTo>
                    <a:pt x="60" y="16"/>
                  </a:moveTo>
                  <a:cubicBezTo>
                    <a:pt x="65" y="16"/>
                    <a:pt x="65" y="16"/>
                    <a:pt x="65" y="16"/>
                  </a:cubicBezTo>
                  <a:cubicBezTo>
                    <a:pt x="65" y="20"/>
                    <a:pt x="66" y="25"/>
                    <a:pt x="68" y="28"/>
                  </a:cubicBezTo>
                  <a:cubicBezTo>
                    <a:pt x="73" y="36"/>
                    <a:pt x="86" y="44"/>
                    <a:pt x="96" y="45"/>
                  </a:cubicBezTo>
                  <a:cubicBezTo>
                    <a:pt x="106" y="46"/>
                    <a:pt x="115" y="39"/>
                    <a:pt x="117" y="25"/>
                  </a:cubicBezTo>
                  <a:cubicBezTo>
                    <a:pt x="120" y="12"/>
                    <a:pt x="113" y="5"/>
                    <a:pt x="109" y="3"/>
                  </a:cubicBezTo>
                  <a:cubicBezTo>
                    <a:pt x="105" y="1"/>
                    <a:pt x="100" y="0"/>
                    <a:pt x="95" y="0"/>
                  </a:cubicBezTo>
                  <a:cubicBezTo>
                    <a:pt x="95" y="0"/>
                    <a:pt x="95" y="0"/>
                    <a:pt x="95" y="0"/>
                  </a:cubicBezTo>
                  <a:cubicBezTo>
                    <a:pt x="61" y="0"/>
                    <a:pt x="61" y="0"/>
                    <a:pt x="61" y="0"/>
                  </a:cubicBezTo>
                  <a:cubicBezTo>
                    <a:pt x="60" y="0"/>
                    <a:pt x="60" y="0"/>
                    <a:pt x="60" y="0"/>
                  </a:cubicBezTo>
                  <a:cubicBezTo>
                    <a:pt x="60" y="3"/>
                    <a:pt x="60" y="3"/>
                    <a:pt x="60" y="3"/>
                  </a:cubicBezTo>
                  <a:cubicBezTo>
                    <a:pt x="61" y="3"/>
                    <a:pt x="61" y="3"/>
                    <a:pt x="61" y="3"/>
                  </a:cubicBezTo>
                  <a:cubicBezTo>
                    <a:pt x="79" y="3"/>
                    <a:pt x="79" y="3"/>
                    <a:pt x="79" y="3"/>
                  </a:cubicBezTo>
                  <a:cubicBezTo>
                    <a:pt x="76" y="3"/>
                    <a:pt x="74" y="4"/>
                    <a:pt x="72" y="5"/>
                  </a:cubicBezTo>
                  <a:cubicBezTo>
                    <a:pt x="69" y="7"/>
                    <a:pt x="66" y="10"/>
                    <a:pt x="65" y="14"/>
                  </a:cubicBezTo>
                  <a:cubicBezTo>
                    <a:pt x="60" y="14"/>
                    <a:pt x="60" y="14"/>
                    <a:pt x="60" y="14"/>
                  </a:cubicBezTo>
                  <a:lnTo>
                    <a:pt x="60" y="16"/>
                  </a:lnTo>
                  <a:close/>
                  <a:moveTo>
                    <a:pt x="11" y="3"/>
                  </a:moveTo>
                  <a:cubicBezTo>
                    <a:pt x="6" y="5"/>
                    <a:pt x="0" y="12"/>
                    <a:pt x="2" y="25"/>
                  </a:cubicBezTo>
                  <a:cubicBezTo>
                    <a:pt x="5" y="39"/>
                    <a:pt x="13" y="46"/>
                    <a:pt x="24" y="45"/>
                  </a:cubicBezTo>
                  <a:cubicBezTo>
                    <a:pt x="34" y="44"/>
                    <a:pt x="46" y="36"/>
                    <a:pt x="52" y="28"/>
                  </a:cubicBezTo>
                  <a:cubicBezTo>
                    <a:pt x="54" y="25"/>
                    <a:pt x="55" y="20"/>
                    <a:pt x="55" y="16"/>
                  </a:cubicBezTo>
                  <a:cubicBezTo>
                    <a:pt x="60" y="16"/>
                    <a:pt x="60" y="16"/>
                    <a:pt x="60" y="16"/>
                  </a:cubicBezTo>
                  <a:cubicBezTo>
                    <a:pt x="60" y="14"/>
                    <a:pt x="60" y="14"/>
                    <a:pt x="60" y="14"/>
                  </a:cubicBezTo>
                  <a:cubicBezTo>
                    <a:pt x="55" y="14"/>
                    <a:pt x="55" y="14"/>
                    <a:pt x="55" y="14"/>
                  </a:cubicBezTo>
                  <a:cubicBezTo>
                    <a:pt x="54" y="10"/>
                    <a:pt x="51" y="7"/>
                    <a:pt x="47" y="5"/>
                  </a:cubicBezTo>
                  <a:cubicBezTo>
                    <a:pt x="46" y="4"/>
                    <a:pt x="44" y="3"/>
                    <a:pt x="41" y="3"/>
                  </a:cubicBezTo>
                  <a:cubicBezTo>
                    <a:pt x="58" y="3"/>
                    <a:pt x="58" y="3"/>
                    <a:pt x="58" y="3"/>
                  </a:cubicBezTo>
                  <a:cubicBezTo>
                    <a:pt x="60" y="3"/>
                    <a:pt x="60" y="3"/>
                    <a:pt x="60" y="3"/>
                  </a:cubicBezTo>
                  <a:cubicBezTo>
                    <a:pt x="60" y="0"/>
                    <a:pt x="60" y="0"/>
                    <a:pt x="60" y="0"/>
                  </a:cubicBezTo>
                  <a:cubicBezTo>
                    <a:pt x="58" y="0"/>
                    <a:pt x="58" y="0"/>
                    <a:pt x="58" y="0"/>
                  </a:cubicBezTo>
                  <a:cubicBezTo>
                    <a:pt x="25" y="0"/>
                    <a:pt x="25" y="0"/>
                    <a:pt x="25" y="0"/>
                  </a:cubicBezTo>
                  <a:cubicBezTo>
                    <a:pt x="25" y="0"/>
                    <a:pt x="25" y="0"/>
                    <a:pt x="25" y="0"/>
                  </a:cubicBezTo>
                  <a:cubicBezTo>
                    <a:pt x="20" y="0"/>
                    <a:pt x="15" y="1"/>
                    <a:pt x="11" y="3"/>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263"/>
            <p:cNvSpPr>
              <a:spLocks/>
            </p:cNvSpPr>
            <p:nvPr/>
          </p:nvSpPr>
          <p:spPr bwMode="auto">
            <a:xfrm>
              <a:off x="6147007" y="2140009"/>
              <a:ext cx="68265" cy="55564"/>
            </a:xfrm>
            <a:custGeom>
              <a:avLst/>
              <a:gdLst>
                <a:gd name="T0" fmla="*/ 8 w 50"/>
                <a:gd name="T1" fmla="*/ 3 h 41"/>
                <a:gd name="T2" fmla="*/ 2 w 50"/>
                <a:gd name="T3" fmla="*/ 9 h 41"/>
                <a:gd name="T4" fmla="*/ 1 w 50"/>
                <a:gd name="T5" fmla="*/ 23 h 41"/>
                <a:gd name="T6" fmla="*/ 12 w 50"/>
                <a:gd name="T7" fmla="*/ 40 h 41"/>
                <a:gd name="T8" fmla="*/ 19 w 50"/>
                <a:gd name="T9" fmla="*/ 41 h 41"/>
                <a:gd name="T10" fmla="*/ 46 w 50"/>
                <a:gd name="T11" fmla="*/ 25 h 41"/>
                <a:gd name="T12" fmla="*/ 46 w 50"/>
                <a:gd name="T13" fmla="*/ 7 h 41"/>
                <a:gd name="T14" fmla="*/ 43 w 50"/>
                <a:gd name="T15" fmla="*/ 5 h 41"/>
                <a:gd name="T16" fmla="*/ 24 w 50"/>
                <a:gd name="T17" fmla="*/ 1 h 41"/>
                <a:gd name="T18" fmla="*/ 8 w 50"/>
                <a:gd name="T19"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41">
                  <a:moveTo>
                    <a:pt x="8" y="3"/>
                  </a:moveTo>
                  <a:cubicBezTo>
                    <a:pt x="5" y="4"/>
                    <a:pt x="3" y="6"/>
                    <a:pt x="2" y="9"/>
                  </a:cubicBezTo>
                  <a:cubicBezTo>
                    <a:pt x="0" y="13"/>
                    <a:pt x="0" y="18"/>
                    <a:pt x="1" y="23"/>
                  </a:cubicBezTo>
                  <a:cubicBezTo>
                    <a:pt x="2" y="30"/>
                    <a:pt x="5" y="37"/>
                    <a:pt x="12" y="40"/>
                  </a:cubicBezTo>
                  <a:cubicBezTo>
                    <a:pt x="14" y="41"/>
                    <a:pt x="17" y="41"/>
                    <a:pt x="19" y="41"/>
                  </a:cubicBezTo>
                  <a:cubicBezTo>
                    <a:pt x="29" y="40"/>
                    <a:pt x="41" y="33"/>
                    <a:pt x="46" y="25"/>
                  </a:cubicBezTo>
                  <a:cubicBezTo>
                    <a:pt x="49" y="20"/>
                    <a:pt x="50" y="12"/>
                    <a:pt x="46" y="7"/>
                  </a:cubicBezTo>
                  <a:cubicBezTo>
                    <a:pt x="45" y="6"/>
                    <a:pt x="44" y="5"/>
                    <a:pt x="43" y="5"/>
                  </a:cubicBezTo>
                  <a:cubicBezTo>
                    <a:pt x="37" y="2"/>
                    <a:pt x="30" y="1"/>
                    <a:pt x="24" y="1"/>
                  </a:cubicBezTo>
                  <a:cubicBezTo>
                    <a:pt x="19" y="0"/>
                    <a:pt x="13" y="1"/>
                    <a:pt x="8" y="3"/>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264"/>
            <p:cNvSpPr>
              <a:spLocks/>
            </p:cNvSpPr>
            <p:nvPr/>
          </p:nvSpPr>
          <p:spPr bwMode="auto">
            <a:xfrm>
              <a:off x="6231148" y="2140009"/>
              <a:ext cx="68265" cy="55564"/>
            </a:xfrm>
            <a:custGeom>
              <a:avLst/>
              <a:gdLst>
                <a:gd name="T0" fmla="*/ 42 w 50"/>
                <a:gd name="T1" fmla="*/ 3 h 41"/>
                <a:gd name="T2" fmla="*/ 48 w 50"/>
                <a:gd name="T3" fmla="*/ 9 h 41"/>
                <a:gd name="T4" fmla="*/ 49 w 50"/>
                <a:gd name="T5" fmla="*/ 23 h 41"/>
                <a:gd name="T6" fmla="*/ 38 w 50"/>
                <a:gd name="T7" fmla="*/ 40 h 41"/>
                <a:gd name="T8" fmla="*/ 30 w 50"/>
                <a:gd name="T9" fmla="*/ 41 h 41"/>
                <a:gd name="T10" fmla="*/ 4 w 50"/>
                <a:gd name="T11" fmla="*/ 25 h 41"/>
                <a:gd name="T12" fmla="*/ 4 w 50"/>
                <a:gd name="T13" fmla="*/ 7 h 41"/>
                <a:gd name="T14" fmla="*/ 7 w 50"/>
                <a:gd name="T15" fmla="*/ 5 h 41"/>
                <a:gd name="T16" fmla="*/ 26 w 50"/>
                <a:gd name="T17" fmla="*/ 1 h 41"/>
                <a:gd name="T18" fmla="*/ 42 w 50"/>
                <a:gd name="T19"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41">
                  <a:moveTo>
                    <a:pt x="42" y="3"/>
                  </a:moveTo>
                  <a:cubicBezTo>
                    <a:pt x="44" y="4"/>
                    <a:pt x="46" y="6"/>
                    <a:pt x="48" y="9"/>
                  </a:cubicBezTo>
                  <a:cubicBezTo>
                    <a:pt x="50" y="13"/>
                    <a:pt x="50" y="18"/>
                    <a:pt x="49" y="23"/>
                  </a:cubicBezTo>
                  <a:cubicBezTo>
                    <a:pt x="48" y="30"/>
                    <a:pt x="45" y="37"/>
                    <a:pt x="38" y="40"/>
                  </a:cubicBezTo>
                  <a:cubicBezTo>
                    <a:pt x="36" y="41"/>
                    <a:pt x="33" y="41"/>
                    <a:pt x="30" y="41"/>
                  </a:cubicBezTo>
                  <a:cubicBezTo>
                    <a:pt x="21" y="40"/>
                    <a:pt x="9" y="33"/>
                    <a:pt x="4" y="25"/>
                  </a:cubicBezTo>
                  <a:cubicBezTo>
                    <a:pt x="0" y="20"/>
                    <a:pt x="0" y="12"/>
                    <a:pt x="4" y="7"/>
                  </a:cubicBezTo>
                  <a:cubicBezTo>
                    <a:pt x="5" y="6"/>
                    <a:pt x="6" y="5"/>
                    <a:pt x="7" y="5"/>
                  </a:cubicBezTo>
                  <a:cubicBezTo>
                    <a:pt x="12" y="2"/>
                    <a:pt x="20" y="1"/>
                    <a:pt x="26" y="1"/>
                  </a:cubicBezTo>
                  <a:cubicBezTo>
                    <a:pt x="31" y="0"/>
                    <a:pt x="37" y="1"/>
                    <a:pt x="42" y="3"/>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265"/>
            <p:cNvSpPr>
              <a:spLocks/>
            </p:cNvSpPr>
            <p:nvPr/>
          </p:nvSpPr>
          <p:spPr bwMode="auto">
            <a:xfrm>
              <a:off x="6112081" y="2300351"/>
              <a:ext cx="111129" cy="190505"/>
            </a:xfrm>
            <a:custGeom>
              <a:avLst/>
              <a:gdLst>
                <a:gd name="T0" fmla="*/ 82 w 82"/>
                <a:gd name="T1" fmla="*/ 140 h 140"/>
                <a:gd name="T2" fmla="*/ 51 w 82"/>
                <a:gd name="T3" fmla="*/ 0 h 140"/>
                <a:gd name="T4" fmla="*/ 0 w 82"/>
                <a:gd name="T5" fmla="*/ 43 h 140"/>
                <a:gd name="T6" fmla="*/ 82 w 82"/>
                <a:gd name="T7" fmla="*/ 140 h 140"/>
              </a:gdLst>
              <a:ahLst/>
              <a:cxnLst>
                <a:cxn ang="0">
                  <a:pos x="T0" y="T1"/>
                </a:cxn>
                <a:cxn ang="0">
                  <a:pos x="T2" y="T3"/>
                </a:cxn>
                <a:cxn ang="0">
                  <a:pos x="T4" y="T5"/>
                </a:cxn>
                <a:cxn ang="0">
                  <a:pos x="T6" y="T7"/>
                </a:cxn>
              </a:cxnLst>
              <a:rect l="0" t="0" r="r" b="b"/>
              <a:pathLst>
                <a:path w="82" h="140">
                  <a:moveTo>
                    <a:pt x="82" y="140"/>
                  </a:moveTo>
                  <a:cubicBezTo>
                    <a:pt x="82" y="100"/>
                    <a:pt x="51" y="41"/>
                    <a:pt x="51" y="0"/>
                  </a:cubicBezTo>
                  <a:cubicBezTo>
                    <a:pt x="24" y="10"/>
                    <a:pt x="11" y="26"/>
                    <a:pt x="0" y="43"/>
                  </a:cubicBezTo>
                  <a:cubicBezTo>
                    <a:pt x="61" y="45"/>
                    <a:pt x="65" y="106"/>
                    <a:pt x="82" y="140"/>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266"/>
            <p:cNvSpPr>
              <a:spLocks/>
            </p:cNvSpPr>
            <p:nvPr/>
          </p:nvSpPr>
          <p:spPr bwMode="auto">
            <a:xfrm>
              <a:off x="6223210" y="2297176"/>
              <a:ext cx="112716" cy="193681"/>
            </a:xfrm>
            <a:custGeom>
              <a:avLst/>
              <a:gdLst>
                <a:gd name="T0" fmla="*/ 0 w 83"/>
                <a:gd name="T1" fmla="*/ 142 h 142"/>
                <a:gd name="T2" fmla="*/ 31 w 83"/>
                <a:gd name="T3" fmla="*/ 0 h 142"/>
                <a:gd name="T4" fmla="*/ 83 w 83"/>
                <a:gd name="T5" fmla="*/ 47 h 142"/>
                <a:gd name="T6" fmla="*/ 0 w 83"/>
                <a:gd name="T7" fmla="*/ 142 h 142"/>
              </a:gdLst>
              <a:ahLst/>
              <a:cxnLst>
                <a:cxn ang="0">
                  <a:pos x="T0" y="T1"/>
                </a:cxn>
                <a:cxn ang="0">
                  <a:pos x="T2" y="T3"/>
                </a:cxn>
                <a:cxn ang="0">
                  <a:pos x="T4" y="T5"/>
                </a:cxn>
                <a:cxn ang="0">
                  <a:pos x="T6" y="T7"/>
                </a:cxn>
              </a:cxnLst>
              <a:rect l="0" t="0" r="r" b="b"/>
              <a:pathLst>
                <a:path w="83" h="142">
                  <a:moveTo>
                    <a:pt x="0" y="142"/>
                  </a:moveTo>
                  <a:cubicBezTo>
                    <a:pt x="0" y="84"/>
                    <a:pt x="31" y="41"/>
                    <a:pt x="31" y="0"/>
                  </a:cubicBezTo>
                  <a:cubicBezTo>
                    <a:pt x="52" y="2"/>
                    <a:pt x="80" y="35"/>
                    <a:pt x="83" y="47"/>
                  </a:cubicBezTo>
                  <a:cubicBezTo>
                    <a:pt x="22" y="48"/>
                    <a:pt x="16" y="108"/>
                    <a:pt x="0" y="142"/>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267"/>
            <p:cNvSpPr>
              <a:spLocks/>
            </p:cNvSpPr>
            <p:nvPr/>
          </p:nvSpPr>
          <p:spPr bwMode="auto">
            <a:xfrm>
              <a:off x="6115256" y="2046344"/>
              <a:ext cx="219082" cy="141292"/>
            </a:xfrm>
            <a:custGeom>
              <a:avLst/>
              <a:gdLst>
                <a:gd name="T0" fmla="*/ 116 w 162"/>
                <a:gd name="T1" fmla="*/ 23 h 103"/>
                <a:gd name="T2" fmla="*/ 54 w 162"/>
                <a:gd name="T3" fmla="*/ 50 h 103"/>
                <a:gd name="T4" fmla="*/ 64 w 162"/>
                <a:gd name="T5" fmla="*/ 37 h 103"/>
                <a:gd name="T6" fmla="*/ 28 w 162"/>
                <a:gd name="T7" fmla="*/ 57 h 103"/>
                <a:gd name="T8" fmla="*/ 34 w 162"/>
                <a:gd name="T9" fmla="*/ 44 h 103"/>
                <a:gd name="T10" fmla="*/ 17 w 162"/>
                <a:gd name="T11" fmla="*/ 88 h 103"/>
                <a:gd name="T12" fmla="*/ 10 w 162"/>
                <a:gd name="T13" fmla="*/ 82 h 103"/>
                <a:gd name="T14" fmla="*/ 5 w 162"/>
                <a:gd name="T15" fmla="*/ 31 h 103"/>
                <a:gd name="T16" fmla="*/ 108 w 162"/>
                <a:gd name="T17" fmla="*/ 0 h 103"/>
                <a:gd name="T18" fmla="*/ 157 w 162"/>
                <a:gd name="T19" fmla="*/ 33 h 103"/>
                <a:gd name="T20" fmla="*/ 152 w 162"/>
                <a:gd name="T21" fmla="*/ 82 h 103"/>
                <a:gd name="T22" fmla="*/ 145 w 162"/>
                <a:gd name="T23" fmla="*/ 81 h 103"/>
                <a:gd name="T24" fmla="*/ 116 w 162"/>
                <a:gd name="T25" fmla="*/ 2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103">
                  <a:moveTo>
                    <a:pt x="116" y="23"/>
                  </a:moveTo>
                  <a:cubicBezTo>
                    <a:pt x="106" y="31"/>
                    <a:pt x="73" y="50"/>
                    <a:pt x="54" y="50"/>
                  </a:cubicBezTo>
                  <a:cubicBezTo>
                    <a:pt x="59" y="46"/>
                    <a:pt x="63" y="42"/>
                    <a:pt x="64" y="37"/>
                  </a:cubicBezTo>
                  <a:cubicBezTo>
                    <a:pt x="66" y="32"/>
                    <a:pt x="39" y="56"/>
                    <a:pt x="28" y="57"/>
                  </a:cubicBezTo>
                  <a:cubicBezTo>
                    <a:pt x="33" y="50"/>
                    <a:pt x="34" y="47"/>
                    <a:pt x="34" y="44"/>
                  </a:cubicBezTo>
                  <a:cubicBezTo>
                    <a:pt x="16" y="53"/>
                    <a:pt x="17" y="72"/>
                    <a:pt x="17" y="88"/>
                  </a:cubicBezTo>
                  <a:cubicBezTo>
                    <a:pt x="17" y="103"/>
                    <a:pt x="9" y="99"/>
                    <a:pt x="10" y="82"/>
                  </a:cubicBezTo>
                  <a:cubicBezTo>
                    <a:pt x="11" y="65"/>
                    <a:pt x="0" y="45"/>
                    <a:pt x="5" y="31"/>
                  </a:cubicBezTo>
                  <a:cubicBezTo>
                    <a:pt x="11" y="18"/>
                    <a:pt x="85" y="0"/>
                    <a:pt x="108" y="0"/>
                  </a:cubicBezTo>
                  <a:cubicBezTo>
                    <a:pt x="132" y="0"/>
                    <a:pt x="151" y="23"/>
                    <a:pt x="157" y="33"/>
                  </a:cubicBezTo>
                  <a:cubicBezTo>
                    <a:pt x="162" y="44"/>
                    <a:pt x="152" y="72"/>
                    <a:pt x="152" y="82"/>
                  </a:cubicBezTo>
                  <a:cubicBezTo>
                    <a:pt x="152" y="91"/>
                    <a:pt x="145" y="101"/>
                    <a:pt x="145" y="81"/>
                  </a:cubicBezTo>
                  <a:cubicBezTo>
                    <a:pt x="145" y="62"/>
                    <a:pt x="133" y="41"/>
                    <a:pt x="116" y="23"/>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8168795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23978"/>
          <a:stretch/>
        </p:blipFill>
        <p:spPr>
          <a:xfrm>
            <a:off x="4665785" y="0"/>
            <a:ext cx="7526215" cy="6857998"/>
          </a:xfrm>
          <a:prstGeom prst="rect">
            <a:avLst/>
          </a:prstGeom>
        </p:spPr>
      </p:pic>
      <p:sp>
        <p:nvSpPr>
          <p:cNvPr id="6" name="Rectangle 5"/>
          <p:cNvSpPr/>
          <p:nvPr/>
        </p:nvSpPr>
        <p:spPr>
          <a:xfrm>
            <a:off x="2100263" y="548421"/>
            <a:ext cx="4978644" cy="63095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p:cNvSpPr txBox="1">
            <a:spLocks/>
          </p:cNvSpPr>
          <p:nvPr/>
        </p:nvSpPr>
        <p:spPr>
          <a:xfrm rot="16200000">
            <a:off x="-593518" y="1382285"/>
            <a:ext cx="3428147" cy="6635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sz="4000" dirty="0" smtClean="0">
                <a:solidFill>
                  <a:schemeClr val="bg1">
                    <a:lumMod val="85000"/>
                  </a:schemeClr>
                </a:solidFill>
                <a:latin typeface="+mj-lt"/>
              </a:rPr>
              <a:t>Marketing</a:t>
            </a:r>
            <a:endParaRPr lang="en-US" sz="4000" dirty="0">
              <a:solidFill>
                <a:schemeClr val="bg1">
                  <a:lumMod val="85000"/>
                </a:schemeClr>
              </a:solidFill>
              <a:latin typeface="+mj-lt"/>
            </a:endParaRPr>
          </a:p>
        </p:txBody>
      </p:sp>
      <p:sp>
        <p:nvSpPr>
          <p:cNvPr id="16" name="Rectangle 15"/>
          <p:cNvSpPr/>
          <p:nvPr/>
        </p:nvSpPr>
        <p:spPr>
          <a:xfrm>
            <a:off x="2771026" y="1901876"/>
            <a:ext cx="3908679" cy="1815882"/>
          </a:xfrm>
          <a:prstGeom prst="rect">
            <a:avLst/>
          </a:prstGeom>
        </p:spPr>
        <p:txBody>
          <a:bodyPr wrap="square">
            <a:spAutoFit/>
          </a:bodyPr>
          <a:lstStyle/>
          <a:p>
            <a:r>
              <a:rPr lang="en-US" sz="2800" b="1" dirty="0">
                <a:solidFill>
                  <a:schemeClr val="accent2"/>
                </a:solidFill>
                <a:latin typeface="+mj-lt"/>
                <a:ea typeface="Open Sans" panose="020B0606030504020204" pitchFamily="34" charset="0"/>
                <a:cs typeface="Open Sans" panose="020B0606030504020204" pitchFamily="34" charset="0"/>
              </a:rPr>
              <a:t>In order to make an app successful,  </a:t>
            </a:r>
            <a:r>
              <a:rPr lang="en-US" sz="2800" b="1" dirty="0" smtClean="0">
                <a:solidFill>
                  <a:schemeClr val="accent2"/>
                </a:solidFill>
                <a:latin typeface="+mj-lt"/>
                <a:ea typeface="Open Sans" panose="020B0606030504020204" pitchFamily="34" charset="0"/>
                <a:cs typeface="Open Sans" panose="020B0606030504020204" pitchFamily="34" charset="0"/>
              </a:rPr>
              <a:t>you </a:t>
            </a:r>
            <a:r>
              <a:rPr lang="en-US" sz="2800" b="1" dirty="0">
                <a:solidFill>
                  <a:schemeClr val="accent2"/>
                </a:solidFill>
                <a:latin typeface="+mj-lt"/>
                <a:ea typeface="Open Sans" panose="020B0606030504020204" pitchFamily="34" charset="0"/>
                <a:cs typeface="Open Sans" panose="020B0606030504020204" pitchFamily="34" charset="0"/>
              </a:rPr>
              <a:t>need to see the big picture. </a:t>
            </a:r>
          </a:p>
        </p:txBody>
      </p:sp>
      <p:cxnSp>
        <p:nvCxnSpPr>
          <p:cNvPr id="21" name="Straight Connector 20"/>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3813847" y="-2"/>
            <a:ext cx="1551476" cy="133643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771026" y="3884568"/>
            <a:ext cx="3746593" cy="2231123"/>
          </a:xfrm>
        </p:spPr>
        <p:txBody>
          <a:bodyPr anchor="t">
            <a:noAutofit/>
          </a:bodyPr>
          <a:lstStyle/>
          <a:p>
            <a:pPr>
              <a:lnSpc>
                <a:spcPct val="150000"/>
              </a:lnSpc>
            </a:pPr>
            <a:r>
              <a:rPr lang="en-US" sz="1600" b="0" dirty="0" smtClean="0">
                <a:solidFill>
                  <a:schemeClr val="tx1">
                    <a:lumMod val="50000"/>
                    <a:lumOff val="50000"/>
                  </a:schemeClr>
                </a:solidFill>
                <a:latin typeface="+mn-lt"/>
              </a:rPr>
              <a:t>Our professionals will provide you with an all-encompassing marketing strategy based on the mobile app ecosystem, with focus at competitive landscape and audience profile.</a:t>
            </a:r>
            <a:endParaRPr lang="en-US" sz="3600" b="0" dirty="0">
              <a:solidFill>
                <a:schemeClr val="tx1">
                  <a:lumMod val="50000"/>
                  <a:lumOff val="50000"/>
                </a:schemeClr>
              </a:solidFill>
              <a:effectLst/>
              <a:latin typeface="+mn-lt"/>
            </a:endParaRPr>
          </a:p>
        </p:txBody>
      </p:sp>
      <p:sp>
        <p:nvSpPr>
          <p:cNvPr id="4" name="Slide Number Placeholder 3"/>
          <p:cNvSpPr>
            <a:spLocks noGrp="1"/>
          </p:cNvSpPr>
          <p:nvPr>
            <p:ph type="sldNum" sz="quarter" idx="12"/>
          </p:nvPr>
        </p:nvSpPr>
        <p:spPr/>
        <p:txBody>
          <a:bodyPr/>
          <a:lstStyle/>
          <a:p>
            <a:fld id="{EF4ACB41-94E5-4629-9639-BBC7D22E3BC4}" type="slidenum">
              <a:rPr lang="en-US" smtClean="0"/>
              <a:pPr/>
              <a:t>30</a:t>
            </a:fld>
            <a:endParaRPr lang="en-US" dirty="0"/>
          </a:p>
        </p:txBody>
      </p:sp>
      <p:sp>
        <p:nvSpPr>
          <p:cNvPr id="8" name="TextBox 7"/>
          <p:cNvSpPr txBox="1"/>
          <p:nvPr/>
        </p:nvSpPr>
        <p:spPr>
          <a:xfrm>
            <a:off x="4249588" y="365858"/>
            <a:ext cx="679994" cy="646331"/>
          </a:xfrm>
          <a:prstGeom prst="rect">
            <a:avLst/>
          </a:prstGeom>
          <a:noFill/>
        </p:spPr>
        <p:txBody>
          <a:bodyPr wrap="none" rtlCol="0">
            <a:spAutoFit/>
          </a:bodyPr>
          <a:lstStyle/>
          <a:p>
            <a:r>
              <a:rPr lang="en-US" sz="3600" dirty="0" smtClean="0">
                <a:solidFill>
                  <a:schemeClr val="bg1"/>
                </a:solidFill>
                <a:latin typeface="FontAwesome" pitchFamily="2" charset="0"/>
              </a:rPr>
              <a:t></a:t>
            </a:r>
            <a:endParaRPr lang="en-US" sz="3600" dirty="0">
              <a:solidFill>
                <a:schemeClr val="bg1"/>
              </a:solidFill>
            </a:endParaRPr>
          </a:p>
        </p:txBody>
      </p:sp>
    </p:spTree>
    <p:extLst>
      <p:ext uri="{BB962C8B-B14F-4D97-AF65-F5344CB8AC3E}">
        <p14:creationId xmlns:p14="http://schemas.microsoft.com/office/powerpoint/2010/main" val="34185523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stretch>
            <a:fillRect/>
          </a:stretch>
        </p:blipFill>
        <p:spPr>
          <a:xfrm>
            <a:off x="1773358" y="2244725"/>
            <a:ext cx="5581650" cy="3705225"/>
          </a:xfrm>
          <a:prstGeom prst="rect">
            <a:avLst/>
          </a:prstGeom>
        </p:spPr>
      </p:pic>
      <p:pic>
        <p:nvPicPr>
          <p:cNvPr id="2" name="Picture 1"/>
          <p:cNvPicPr>
            <a:picLocks noChangeAspect="1"/>
          </p:cNvPicPr>
          <p:nvPr/>
        </p:nvPicPr>
        <p:blipFill>
          <a:blip r:embed="rId3"/>
          <a:stretch>
            <a:fillRect/>
          </a:stretch>
        </p:blipFill>
        <p:spPr>
          <a:xfrm>
            <a:off x="6588366" y="673772"/>
            <a:ext cx="4871798" cy="3680519"/>
          </a:xfrm>
          <a:prstGeom prst="rect">
            <a:avLst/>
          </a:prstGeom>
        </p:spPr>
      </p:pic>
      <p:sp>
        <p:nvSpPr>
          <p:cNvPr id="8" name="Rectangle 7"/>
          <p:cNvSpPr/>
          <p:nvPr/>
        </p:nvSpPr>
        <p:spPr>
          <a:xfrm>
            <a:off x="1773357" y="673771"/>
            <a:ext cx="4815011" cy="25969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6588367" y="3610170"/>
            <a:ext cx="4871797" cy="23397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p:cNvSpPr>
            <a:spLocks noGrp="1"/>
          </p:cNvSpPr>
          <p:nvPr>
            <p:ph type="title"/>
          </p:nvPr>
        </p:nvSpPr>
        <p:spPr>
          <a:xfrm rot="16200000">
            <a:off x="-375953" y="1810183"/>
            <a:ext cx="2936398" cy="663575"/>
          </a:xfrm>
        </p:spPr>
        <p:txBody>
          <a:bodyPr/>
          <a:lstStyle/>
          <a:p>
            <a:r>
              <a:rPr lang="en" dirty="0" smtClean="0">
                <a:solidFill>
                  <a:schemeClr val="bg1">
                    <a:lumMod val="85000"/>
                  </a:schemeClr>
                </a:solidFill>
                <a:latin typeface="+mj-lt"/>
              </a:rPr>
              <a:t>A</a:t>
            </a:r>
            <a:r>
              <a:rPr lang="id-ID" b="0" dirty="0" smtClean="0">
                <a:solidFill>
                  <a:schemeClr val="bg1">
                    <a:lumMod val="85000"/>
                  </a:schemeClr>
                </a:solidFill>
                <a:latin typeface="+mj-lt"/>
              </a:rPr>
              <a:t>nalytics</a:t>
            </a:r>
            <a:endParaRPr lang="en-US" b="0" dirty="0">
              <a:solidFill>
                <a:schemeClr val="bg1">
                  <a:lumMod val="85000"/>
                </a:schemeClr>
              </a:solidFill>
              <a:latin typeface="+mj-lt"/>
            </a:endParaRPr>
          </a:p>
        </p:txBody>
      </p:sp>
      <p:sp>
        <p:nvSpPr>
          <p:cNvPr id="5" name="Title 1"/>
          <p:cNvSpPr txBox="1">
            <a:spLocks/>
          </p:cNvSpPr>
          <p:nvPr/>
        </p:nvSpPr>
        <p:spPr>
          <a:xfrm>
            <a:off x="6834555" y="3928604"/>
            <a:ext cx="4794738" cy="170291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0" i="0" kern="1200">
                <a:solidFill>
                  <a:srgbClr val="525556"/>
                </a:solidFill>
                <a:latin typeface="Open Sans Light" charset="0"/>
                <a:ea typeface="Open Sans Light" charset="0"/>
                <a:cs typeface="Open Sans Light" charset="0"/>
              </a:defRPr>
            </a:lvl1pPr>
          </a:lstStyle>
          <a:p>
            <a:pPr>
              <a:lnSpc>
                <a:spcPct val="150000"/>
              </a:lnSpc>
            </a:pPr>
            <a:r>
              <a:rPr lang="en-US" sz="1600" dirty="0" smtClean="0">
                <a:solidFill>
                  <a:schemeClr val="tx1">
                    <a:lumMod val="50000"/>
                    <a:lumOff val="50000"/>
                  </a:schemeClr>
                </a:solidFill>
                <a:latin typeface="+mn-lt"/>
                <a:ea typeface="Open Sans" panose="020B0606030504020204" pitchFamily="34" charset="0"/>
                <a:cs typeface="Open Sans" panose="020B0606030504020204" pitchFamily="34" charset="0"/>
              </a:rPr>
              <a:t>Media </a:t>
            </a:r>
            <a:r>
              <a:rPr lang="en-US" sz="1600" dirty="0">
                <a:solidFill>
                  <a:schemeClr val="tx1">
                    <a:lumMod val="50000"/>
                    <a:lumOff val="50000"/>
                  </a:schemeClr>
                </a:solidFill>
                <a:latin typeface="+mn-lt"/>
                <a:ea typeface="Open Sans" panose="020B0606030504020204" pitchFamily="34" charset="0"/>
                <a:cs typeface="Open Sans" panose="020B0606030504020204" pitchFamily="34" charset="0"/>
              </a:rPr>
              <a:t>sources attribution needs to be done before an app release </a:t>
            </a:r>
            <a:r>
              <a:rPr lang="en-US" sz="1600" dirty="0" smtClean="0">
                <a:solidFill>
                  <a:schemeClr val="tx1">
                    <a:lumMod val="50000"/>
                    <a:lumOff val="50000"/>
                  </a:schemeClr>
                </a:solidFill>
                <a:latin typeface="+mn-lt"/>
                <a:ea typeface="Open Sans" panose="020B0606030504020204" pitchFamily="34" charset="0"/>
                <a:cs typeface="Open Sans" panose="020B0606030504020204" pitchFamily="34" charset="0"/>
              </a:rPr>
              <a:t>to </a:t>
            </a:r>
            <a:r>
              <a:rPr lang="en-US" sz="1600" dirty="0">
                <a:solidFill>
                  <a:schemeClr val="tx1">
                    <a:lumMod val="50000"/>
                    <a:lumOff val="50000"/>
                  </a:schemeClr>
                </a:solidFill>
                <a:latin typeface="+mn-lt"/>
                <a:ea typeface="Open Sans" panose="020B0606030504020204" pitchFamily="34" charset="0"/>
                <a:cs typeface="Open Sans" panose="020B0606030504020204" pitchFamily="34" charset="0"/>
              </a:rPr>
              <a:t>solve the mobile measurement problem while using several paid media </a:t>
            </a:r>
            <a:r>
              <a:rPr lang="en-US" sz="1600" dirty="0" smtClean="0">
                <a:solidFill>
                  <a:schemeClr val="tx1">
                    <a:lumMod val="50000"/>
                    <a:lumOff val="50000"/>
                  </a:schemeClr>
                </a:solidFill>
                <a:latin typeface="+mn-lt"/>
                <a:ea typeface="Open Sans" panose="020B0606030504020204" pitchFamily="34" charset="0"/>
                <a:cs typeface="Open Sans" panose="020B0606030504020204" pitchFamily="34" charset="0"/>
              </a:rPr>
              <a:t>along </a:t>
            </a:r>
            <a:r>
              <a:rPr lang="en-US" sz="1600" dirty="0">
                <a:solidFill>
                  <a:schemeClr val="tx1">
                    <a:lumMod val="50000"/>
                    <a:lumOff val="50000"/>
                  </a:schemeClr>
                </a:solidFill>
                <a:latin typeface="+mn-lt"/>
                <a:ea typeface="Open Sans" panose="020B0606030504020204" pitchFamily="34" charset="0"/>
                <a:cs typeface="Open Sans" panose="020B0606030504020204" pitchFamily="34" charset="0"/>
              </a:rPr>
              <a:t>with </a:t>
            </a:r>
            <a:r>
              <a:rPr lang="en-US" sz="1600" dirty="0" smtClean="0">
                <a:solidFill>
                  <a:schemeClr val="tx1">
                    <a:lumMod val="50000"/>
                    <a:lumOff val="50000"/>
                  </a:schemeClr>
                </a:solidFill>
                <a:latin typeface="+mn-lt"/>
                <a:ea typeface="Open Sans" panose="020B0606030504020204" pitchFamily="34" charset="0"/>
                <a:cs typeface="Open Sans" panose="020B0606030504020204" pitchFamily="34" charset="0"/>
              </a:rPr>
              <a:t>organic </a:t>
            </a:r>
            <a:r>
              <a:rPr lang="en-US" sz="1600" dirty="0">
                <a:solidFill>
                  <a:schemeClr val="tx1">
                    <a:lumMod val="50000"/>
                    <a:lumOff val="50000"/>
                  </a:schemeClr>
                </a:solidFill>
                <a:latin typeface="+mn-lt"/>
                <a:ea typeface="Open Sans" panose="020B0606030504020204" pitchFamily="34" charset="0"/>
                <a:cs typeface="Open Sans" panose="020B0606030504020204" pitchFamily="34" charset="0"/>
              </a:rPr>
              <a:t>installs. </a:t>
            </a:r>
            <a:endParaRPr lang="id-ID" sz="1600" dirty="0" smtClean="0">
              <a:solidFill>
                <a:schemeClr val="tx1">
                  <a:lumMod val="50000"/>
                  <a:lumOff val="50000"/>
                </a:schemeClr>
              </a:solidFill>
              <a:latin typeface="+mn-lt"/>
              <a:ea typeface="Open Sans" panose="020B0606030504020204" pitchFamily="34" charset="0"/>
              <a:cs typeface="Open Sans" panose="020B0606030504020204" pitchFamily="34" charset="0"/>
            </a:endParaRPr>
          </a:p>
        </p:txBody>
      </p:sp>
      <p:sp>
        <p:nvSpPr>
          <p:cNvPr id="41" name="Rectangle 40"/>
          <p:cNvSpPr/>
          <p:nvPr/>
        </p:nvSpPr>
        <p:spPr>
          <a:xfrm>
            <a:off x="2135188" y="1003729"/>
            <a:ext cx="4054597" cy="1815882"/>
          </a:xfrm>
          <a:prstGeom prst="rect">
            <a:avLst/>
          </a:prstGeom>
        </p:spPr>
        <p:txBody>
          <a:bodyPr wrap="square">
            <a:spAutoFit/>
          </a:bodyPr>
          <a:lstStyle/>
          <a:p>
            <a:r>
              <a:rPr lang="en-US" sz="2800" dirty="0" smtClean="0">
                <a:solidFill>
                  <a:schemeClr val="accent2">
                    <a:lumMod val="50000"/>
                  </a:schemeClr>
                </a:solidFill>
                <a:latin typeface="+mj-lt"/>
                <a:cs typeface="Calibri Light" panose="020F0302020204030204" pitchFamily="34" charset="0"/>
              </a:rPr>
              <a:t>Track virtually </a:t>
            </a:r>
            <a:r>
              <a:rPr lang="en-US" sz="2800" dirty="0">
                <a:solidFill>
                  <a:schemeClr val="accent2">
                    <a:lumMod val="50000"/>
                  </a:schemeClr>
                </a:solidFill>
                <a:latin typeface="+mj-lt"/>
                <a:cs typeface="Calibri Light" panose="020F0302020204030204" pitchFamily="34" charset="0"/>
              </a:rPr>
              <a:t>any program or traffic source and analyze user behavior. </a:t>
            </a:r>
            <a:endParaRPr lang="id-ID" sz="2800" dirty="0" smtClean="0">
              <a:solidFill>
                <a:schemeClr val="accent2">
                  <a:lumMod val="50000"/>
                </a:schemeClr>
              </a:solidFill>
              <a:latin typeface="+mj-lt"/>
              <a:cs typeface="Calibri Light" panose="020F0302020204030204" pitchFamily="34" charset="0"/>
            </a:endParaRPr>
          </a:p>
        </p:txBody>
      </p:sp>
      <p:cxnSp>
        <p:nvCxnSpPr>
          <p:cNvPr id="22" name="Straight Connector 21"/>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5040922" y="3270739"/>
            <a:ext cx="1547446" cy="15474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EF4ACB41-94E5-4629-9639-BBC7D22E3BC4}" type="slidenum">
              <a:rPr lang="en-US" smtClean="0"/>
              <a:pPr/>
              <a:t>31</a:t>
            </a:fld>
            <a:endParaRPr lang="en-US" dirty="0"/>
          </a:p>
        </p:txBody>
      </p:sp>
      <p:sp>
        <p:nvSpPr>
          <p:cNvPr id="4" name="TextBox 3"/>
          <p:cNvSpPr txBox="1"/>
          <p:nvPr/>
        </p:nvSpPr>
        <p:spPr>
          <a:xfrm>
            <a:off x="5491480" y="3721297"/>
            <a:ext cx="646331" cy="646331"/>
          </a:xfrm>
          <a:prstGeom prst="rect">
            <a:avLst/>
          </a:prstGeom>
          <a:noFill/>
        </p:spPr>
        <p:txBody>
          <a:bodyPr wrap="none" rtlCol="0">
            <a:spAutoFit/>
          </a:bodyPr>
          <a:lstStyle/>
          <a:p>
            <a:r>
              <a:rPr lang="en-US" sz="3600" dirty="0" smtClean="0">
                <a:solidFill>
                  <a:schemeClr val="bg1"/>
                </a:solidFill>
                <a:latin typeface="FontAwesome" pitchFamily="2" charset="0"/>
              </a:rPr>
              <a:t></a:t>
            </a:r>
            <a:endParaRPr lang="en-US" sz="3600" dirty="0">
              <a:solidFill>
                <a:schemeClr val="bg1"/>
              </a:solidFill>
            </a:endParaRPr>
          </a:p>
        </p:txBody>
      </p:sp>
    </p:spTree>
    <p:extLst>
      <p:ext uri="{BB962C8B-B14F-4D97-AF65-F5344CB8AC3E}">
        <p14:creationId xmlns:p14="http://schemas.microsoft.com/office/powerpoint/2010/main" val="23107065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7407119" y="-23446"/>
            <a:ext cx="4784881" cy="5978751"/>
          </a:xfrm>
          <a:prstGeom prst="rect">
            <a:avLst/>
          </a:prstGeom>
        </p:spPr>
      </p:pic>
      <p:sp>
        <p:nvSpPr>
          <p:cNvPr id="8" name="Rectangle 7"/>
          <p:cNvSpPr/>
          <p:nvPr/>
        </p:nvSpPr>
        <p:spPr>
          <a:xfrm>
            <a:off x="2135188" y="0"/>
            <a:ext cx="5320689" cy="5949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p:cNvSpPr txBox="1">
            <a:spLocks/>
          </p:cNvSpPr>
          <p:nvPr/>
        </p:nvSpPr>
        <p:spPr>
          <a:xfrm>
            <a:off x="2662735" y="2513082"/>
            <a:ext cx="4312502" cy="300848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0" i="0" kern="1200">
                <a:solidFill>
                  <a:srgbClr val="525556"/>
                </a:solidFill>
                <a:latin typeface="Open Sans Light" charset="0"/>
                <a:ea typeface="Open Sans Light" charset="0"/>
                <a:cs typeface="Open Sans Light" charset="0"/>
              </a:defRPr>
            </a:lvl1pPr>
          </a:lstStyle>
          <a:p>
            <a:pPr marL="342900" indent="-342900">
              <a:lnSpc>
                <a:spcPct val="150000"/>
              </a:lnSpc>
              <a:buClr>
                <a:srgbClr val="92D050"/>
              </a:buClr>
              <a:buFont typeface="Wingdings" panose="05000000000000000000" pitchFamily="2" charset="2"/>
              <a:buChar char="§"/>
            </a:pPr>
            <a:r>
              <a:rPr lang="en-US" sz="1800" dirty="0" smtClean="0">
                <a:solidFill>
                  <a:schemeClr val="tx1">
                    <a:lumMod val="50000"/>
                    <a:lumOff val="50000"/>
                  </a:schemeClr>
                </a:solidFill>
                <a:latin typeface="+mn-lt"/>
              </a:rPr>
              <a:t>Implementing </a:t>
            </a:r>
            <a:r>
              <a:rPr lang="en-US" sz="1800" dirty="0">
                <a:solidFill>
                  <a:schemeClr val="tx1">
                    <a:lumMod val="50000"/>
                    <a:lumOff val="50000"/>
                  </a:schemeClr>
                </a:solidFill>
                <a:latin typeface="+mn-lt"/>
              </a:rPr>
              <a:t>a soft launch</a:t>
            </a:r>
          </a:p>
          <a:p>
            <a:pPr marL="342900" indent="-342900">
              <a:lnSpc>
                <a:spcPct val="150000"/>
              </a:lnSpc>
              <a:buClr>
                <a:srgbClr val="92D050"/>
              </a:buClr>
              <a:buFont typeface="Wingdings" panose="05000000000000000000" pitchFamily="2" charset="2"/>
              <a:buChar char="§"/>
            </a:pPr>
            <a:r>
              <a:rPr lang="en-US" sz="1800" dirty="0" smtClean="0">
                <a:solidFill>
                  <a:schemeClr val="tx1">
                    <a:lumMod val="50000"/>
                    <a:lumOff val="50000"/>
                  </a:schemeClr>
                </a:solidFill>
                <a:latin typeface="+mn-lt"/>
              </a:rPr>
              <a:t>Creating </a:t>
            </a:r>
            <a:r>
              <a:rPr lang="en-US" sz="1800" dirty="0">
                <a:solidFill>
                  <a:schemeClr val="tx1">
                    <a:lumMod val="50000"/>
                    <a:lumOff val="50000"/>
                  </a:schemeClr>
                </a:solidFill>
                <a:latin typeface="+mn-lt"/>
              </a:rPr>
              <a:t>high </a:t>
            </a:r>
            <a:r>
              <a:rPr lang="en-US" sz="1800" dirty="0" smtClean="0">
                <a:solidFill>
                  <a:schemeClr val="tx1">
                    <a:lumMod val="50000"/>
                    <a:lumOff val="50000"/>
                  </a:schemeClr>
                </a:solidFill>
                <a:latin typeface="+mn-lt"/>
              </a:rPr>
              <a:t>burst </a:t>
            </a:r>
            <a:r>
              <a:rPr lang="en-US" sz="1800" dirty="0">
                <a:solidFill>
                  <a:schemeClr val="tx1">
                    <a:lumMod val="50000"/>
                    <a:lumOff val="50000"/>
                  </a:schemeClr>
                </a:solidFill>
                <a:latin typeface="+mn-lt"/>
              </a:rPr>
              <a:t>campaigns</a:t>
            </a:r>
          </a:p>
          <a:p>
            <a:pPr marL="342900" indent="-342900">
              <a:lnSpc>
                <a:spcPct val="150000"/>
              </a:lnSpc>
              <a:buClr>
                <a:srgbClr val="92D050"/>
              </a:buClr>
              <a:buFont typeface="Wingdings" panose="05000000000000000000" pitchFamily="2" charset="2"/>
              <a:buChar char="§"/>
            </a:pPr>
            <a:r>
              <a:rPr lang="en-US" sz="1800" dirty="0" smtClean="0">
                <a:solidFill>
                  <a:schemeClr val="tx1">
                    <a:lumMod val="50000"/>
                    <a:lumOff val="50000"/>
                  </a:schemeClr>
                </a:solidFill>
                <a:latin typeface="+mn-lt"/>
              </a:rPr>
              <a:t>Targeting </a:t>
            </a:r>
            <a:r>
              <a:rPr lang="en-US" sz="1800" dirty="0">
                <a:solidFill>
                  <a:schemeClr val="tx1">
                    <a:lumMod val="50000"/>
                    <a:lumOff val="50000"/>
                  </a:schemeClr>
                </a:solidFill>
                <a:latin typeface="+mn-lt"/>
              </a:rPr>
              <a:t>specific media in niche markets</a:t>
            </a:r>
          </a:p>
          <a:p>
            <a:pPr marL="342900" indent="-342900">
              <a:lnSpc>
                <a:spcPct val="150000"/>
              </a:lnSpc>
              <a:buClr>
                <a:srgbClr val="92D050"/>
              </a:buClr>
              <a:buFont typeface="Wingdings" panose="05000000000000000000" pitchFamily="2" charset="2"/>
              <a:buChar char="§"/>
            </a:pPr>
            <a:r>
              <a:rPr lang="en-US" sz="1800" dirty="0" smtClean="0">
                <a:solidFill>
                  <a:schemeClr val="tx1">
                    <a:lumMod val="50000"/>
                    <a:lumOff val="50000"/>
                  </a:schemeClr>
                </a:solidFill>
                <a:latin typeface="+mn-lt"/>
              </a:rPr>
              <a:t>focused on user base growth</a:t>
            </a:r>
          </a:p>
          <a:p>
            <a:pPr marL="342900" indent="-342900">
              <a:lnSpc>
                <a:spcPct val="150000"/>
              </a:lnSpc>
              <a:buClr>
                <a:srgbClr val="92D050"/>
              </a:buClr>
              <a:buFont typeface="Wingdings" panose="05000000000000000000" pitchFamily="2" charset="2"/>
              <a:buChar char="§"/>
            </a:pPr>
            <a:r>
              <a:rPr lang="en-US" sz="1800" dirty="0" smtClean="0">
                <a:solidFill>
                  <a:schemeClr val="tx1">
                    <a:lumMod val="50000"/>
                    <a:lumOff val="50000"/>
                  </a:schemeClr>
                </a:solidFill>
                <a:latin typeface="+mn-lt"/>
              </a:rPr>
              <a:t>Measuring and improving user acquisition</a:t>
            </a:r>
            <a:endParaRPr lang="en-US" sz="1800" dirty="0">
              <a:solidFill>
                <a:schemeClr val="tx1">
                  <a:lumMod val="50000"/>
                  <a:lumOff val="50000"/>
                </a:schemeClr>
              </a:solidFill>
              <a:effectLst/>
              <a:latin typeface="+mn-lt"/>
            </a:endParaRPr>
          </a:p>
        </p:txBody>
      </p:sp>
      <p:sp>
        <p:nvSpPr>
          <p:cNvPr id="2" name="Rectangle 1"/>
          <p:cNvSpPr/>
          <p:nvPr/>
        </p:nvSpPr>
        <p:spPr>
          <a:xfrm rot="16200000">
            <a:off x="-784376" y="1474314"/>
            <a:ext cx="3754937" cy="707886"/>
          </a:xfrm>
          <a:prstGeom prst="rect">
            <a:avLst/>
          </a:prstGeom>
        </p:spPr>
        <p:txBody>
          <a:bodyPr wrap="square">
            <a:spAutoFit/>
          </a:bodyPr>
          <a:lstStyle/>
          <a:p>
            <a:r>
              <a:rPr lang="en-US" sz="4000" dirty="0" smtClean="0">
                <a:solidFill>
                  <a:schemeClr val="bg1">
                    <a:lumMod val="85000"/>
                  </a:schemeClr>
                </a:solidFill>
                <a:latin typeface="+mj-lt"/>
              </a:rPr>
              <a:t>A</a:t>
            </a:r>
            <a:r>
              <a:rPr lang="it-IT" sz="4000" dirty="0" smtClean="0">
                <a:solidFill>
                  <a:schemeClr val="bg1">
                    <a:lumMod val="85000"/>
                  </a:schemeClr>
                </a:solidFill>
                <a:latin typeface="+mj-lt"/>
              </a:rPr>
              <a:t>cquisition </a:t>
            </a:r>
            <a:endParaRPr lang="it-IT" sz="4000" dirty="0">
              <a:solidFill>
                <a:schemeClr val="bg1">
                  <a:lumMod val="85000"/>
                </a:schemeClr>
              </a:solidFill>
              <a:latin typeface="+mj-lt"/>
            </a:endParaRPr>
          </a:p>
        </p:txBody>
      </p:sp>
      <p:sp>
        <p:nvSpPr>
          <p:cNvPr id="3" name="Rectangle 2"/>
          <p:cNvSpPr/>
          <p:nvPr/>
        </p:nvSpPr>
        <p:spPr>
          <a:xfrm>
            <a:off x="2679172" y="1250583"/>
            <a:ext cx="3088745" cy="954107"/>
          </a:xfrm>
          <a:prstGeom prst="rect">
            <a:avLst/>
          </a:prstGeom>
        </p:spPr>
        <p:txBody>
          <a:bodyPr wrap="square">
            <a:spAutoFit/>
          </a:bodyPr>
          <a:lstStyle/>
          <a:p>
            <a:r>
              <a:rPr lang="en-US" sz="2800" b="1" dirty="0" smtClean="0">
                <a:solidFill>
                  <a:schemeClr val="accent2">
                    <a:lumMod val="50000"/>
                  </a:schemeClr>
                </a:solidFill>
              </a:rPr>
              <a:t>User Acquisition Strategies</a:t>
            </a:r>
            <a:endParaRPr lang="en-US" sz="2800" b="1" dirty="0">
              <a:solidFill>
                <a:schemeClr val="accent2">
                  <a:lumMod val="50000"/>
                </a:schemeClr>
              </a:solidFill>
            </a:endParaRPr>
          </a:p>
        </p:txBody>
      </p:sp>
      <p:cxnSp>
        <p:nvCxnSpPr>
          <p:cNvPr id="26" name="Straight Connector 2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7455877" y="965636"/>
            <a:ext cx="1547446" cy="15474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EF4ACB41-94E5-4629-9639-BBC7D22E3BC4}" type="slidenum">
              <a:rPr lang="en-US" smtClean="0"/>
              <a:pPr/>
              <a:t>32</a:t>
            </a:fld>
            <a:endParaRPr lang="en-US" dirty="0"/>
          </a:p>
        </p:txBody>
      </p:sp>
      <p:sp>
        <p:nvSpPr>
          <p:cNvPr id="7" name="TextBox 6"/>
          <p:cNvSpPr txBox="1"/>
          <p:nvPr/>
        </p:nvSpPr>
        <p:spPr>
          <a:xfrm>
            <a:off x="7906435" y="1416194"/>
            <a:ext cx="646331" cy="646331"/>
          </a:xfrm>
          <a:prstGeom prst="rect">
            <a:avLst/>
          </a:prstGeom>
          <a:noFill/>
        </p:spPr>
        <p:txBody>
          <a:bodyPr wrap="none" rtlCol="0">
            <a:spAutoFit/>
          </a:bodyPr>
          <a:lstStyle/>
          <a:p>
            <a:r>
              <a:rPr lang="en-US" sz="3600" dirty="0" smtClean="0">
                <a:solidFill>
                  <a:schemeClr val="bg1"/>
                </a:solidFill>
                <a:latin typeface="FontAwesome" pitchFamily="2" charset="0"/>
              </a:rPr>
              <a:t></a:t>
            </a:r>
            <a:endParaRPr lang="en-US" sz="3600" dirty="0">
              <a:solidFill>
                <a:schemeClr val="bg1"/>
              </a:solidFill>
            </a:endParaRPr>
          </a:p>
        </p:txBody>
      </p:sp>
    </p:spTree>
    <p:extLst>
      <p:ext uri="{BB962C8B-B14F-4D97-AF65-F5344CB8AC3E}">
        <p14:creationId xmlns:p14="http://schemas.microsoft.com/office/powerpoint/2010/main" val="7428529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135188" y="2312891"/>
            <a:ext cx="10056812" cy="2840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350370" y="2969994"/>
            <a:ext cx="4109793" cy="1781908"/>
          </a:xfrm>
        </p:spPr>
        <p:txBody>
          <a:bodyPr anchor="t">
            <a:noAutofit/>
          </a:bodyPr>
          <a:lstStyle/>
          <a:p>
            <a:pPr>
              <a:lnSpc>
                <a:spcPct val="150000"/>
              </a:lnSpc>
            </a:pPr>
            <a:r>
              <a:rPr lang="id-ID" sz="1600" b="0" dirty="0" smtClean="0">
                <a:solidFill>
                  <a:schemeClr val="tx1">
                    <a:lumMod val="50000"/>
                    <a:lumOff val="50000"/>
                  </a:schemeClr>
                </a:solidFill>
                <a:latin typeface="+mn-lt"/>
              </a:rPr>
              <a:t>D</a:t>
            </a:r>
            <a:r>
              <a:rPr lang="en-US" sz="1600" b="0" dirty="0" smtClean="0">
                <a:solidFill>
                  <a:schemeClr val="tx1">
                    <a:lumMod val="50000"/>
                    <a:lumOff val="50000"/>
                  </a:schemeClr>
                </a:solidFill>
                <a:latin typeface="+mn-lt"/>
              </a:rPr>
              <a:t>raw </a:t>
            </a:r>
            <a:r>
              <a:rPr lang="en-US" sz="1600" b="0" dirty="0">
                <a:solidFill>
                  <a:schemeClr val="tx1">
                    <a:lumMod val="50000"/>
                    <a:lumOff val="50000"/>
                  </a:schemeClr>
                </a:solidFill>
                <a:latin typeface="+mn-lt"/>
              </a:rPr>
              <a:t>an outline </a:t>
            </a:r>
            <a:r>
              <a:rPr lang="en-US" sz="1600" b="0" dirty="0" smtClean="0">
                <a:solidFill>
                  <a:schemeClr val="tx1">
                    <a:lumMod val="50000"/>
                    <a:lumOff val="50000"/>
                  </a:schemeClr>
                </a:solidFill>
                <a:latin typeface="+mn-lt"/>
              </a:rPr>
              <a:t>of </a:t>
            </a:r>
            <a:r>
              <a:rPr lang="en-US" sz="1600" b="0" dirty="0">
                <a:solidFill>
                  <a:schemeClr val="tx1">
                    <a:lumMod val="50000"/>
                    <a:lumOff val="50000"/>
                  </a:schemeClr>
                </a:solidFill>
                <a:latin typeface="+mn-lt"/>
              </a:rPr>
              <a:t>your user engagement </a:t>
            </a:r>
            <a:r>
              <a:rPr lang="en-US" sz="1600" b="0" dirty="0" smtClean="0">
                <a:solidFill>
                  <a:schemeClr val="tx1">
                    <a:lumMod val="50000"/>
                    <a:lumOff val="50000"/>
                  </a:schemeClr>
                </a:solidFill>
                <a:latin typeface="+mn-lt"/>
              </a:rPr>
              <a:t>funel </a:t>
            </a:r>
            <a:r>
              <a:rPr lang="en-US" sz="1600" b="0" dirty="0">
                <a:solidFill>
                  <a:schemeClr val="tx1">
                    <a:lumMod val="50000"/>
                    <a:lumOff val="50000"/>
                  </a:schemeClr>
                </a:solidFill>
                <a:latin typeface="+mn-lt"/>
              </a:rPr>
              <a:t>and study </a:t>
            </a:r>
            <a:r>
              <a:rPr lang="en-US" sz="1600" b="0" dirty="0" smtClean="0">
                <a:solidFill>
                  <a:schemeClr val="tx1">
                    <a:lumMod val="50000"/>
                    <a:lumOff val="50000"/>
                  </a:schemeClr>
                </a:solidFill>
                <a:latin typeface="+mn-lt"/>
              </a:rPr>
              <a:t>your </a:t>
            </a:r>
            <a:r>
              <a:rPr lang="en-US" sz="1600" b="0" dirty="0">
                <a:solidFill>
                  <a:schemeClr val="tx1">
                    <a:lumMod val="50000"/>
                    <a:lumOff val="50000"/>
                  </a:schemeClr>
                </a:solidFill>
                <a:latin typeface="+mn-lt"/>
              </a:rPr>
              <a:t>behavioral data to identify the list of existing engagement constraints. </a:t>
            </a:r>
            <a:endParaRPr lang="en-US" sz="2800" b="0" dirty="0">
              <a:solidFill>
                <a:schemeClr val="tx1">
                  <a:lumMod val="50000"/>
                  <a:lumOff val="50000"/>
                </a:schemeClr>
              </a:solidFill>
              <a:effectLst/>
              <a:latin typeface="+mn-lt"/>
            </a:endParaRPr>
          </a:p>
        </p:txBody>
      </p:sp>
      <p:sp>
        <p:nvSpPr>
          <p:cNvPr id="3" name="Rectangle 2"/>
          <p:cNvSpPr/>
          <p:nvPr/>
        </p:nvSpPr>
        <p:spPr>
          <a:xfrm rot="16200000">
            <a:off x="-687363" y="1513999"/>
            <a:ext cx="3583282" cy="769441"/>
          </a:xfrm>
          <a:prstGeom prst="rect">
            <a:avLst/>
          </a:prstGeom>
        </p:spPr>
        <p:txBody>
          <a:bodyPr wrap="square">
            <a:spAutoFit/>
          </a:bodyPr>
          <a:lstStyle/>
          <a:p>
            <a:r>
              <a:rPr lang="en-US" sz="4400" b="1" dirty="0" smtClean="0">
                <a:solidFill>
                  <a:schemeClr val="bg1">
                    <a:lumMod val="85000"/>
                  </a:schemeClr>
                </a:solidFill>
                <a:latin typeface="+mj-lt"/>
              </a:rPr>
              <a:t>Consulting </a:t>
            </a:r>
            <a:endParaRPr lang="en-US" sz="4400" b="1" dirty="0">
              <a:solidFill>
                <a:schemeClr val="bg1">
                  <a:lumMod val="85000"/>
                </a:schemeClr>
              </a:solidFill>
              <a:latin typeface="+mj-lt"/>
            </a:endParaRPr>
          </a:p>
        </p:txBody>
      </p:sp>
      <p:sp>
        <p:nvSpPr>
          <p:cNvPr id="5" name="Rectangle 4"/>
          <p:cNvSpPr/>
          <p:nvPr/>
        </p:nvSpPr>
        <p:spPr>
          <a:xfrm>
            <a:off x="2670786" y="2969994"/>
            <a:ext cx="4406289" cy="1384995"/>
          </a:xfrm>
          <a:prstGeom prst="rect">
            <a:avLst/>
          </a:prstGeom>
        </p:spPr>
        <p:txBody>
          <a:bodyPr wrap="square">
            <a:spAutoFit/>
          </a:bodyPr>
          <a:lstStyle/>
          <a:p>
            <a:r>
              <a:rPr lang="en-US" sz="2800" b="1" dirty="0">
                <a:solidFill>
                  <a:schemeClr val="accent2"/>
                </a:solidFill>
                <a:ea typeface="Open Sans" panose="020B0606030504020204" pitchFamily="34" charset="0"/>
                <a:cs typeface="Open Sans" panose="020B0606030504020204" pitchFamily="34" charset="0"/>
              </a:rPr>
              <a:t>Our team of proficient UI/UX consultants will analyze your product</a:t>
            </a:r>
            <a:r>
              <a:rPr lang="id-ID" sz="2800" b="1" dirty="0">
                <a:solidFill>
                  <a:schemeClr val="accent2"/>
                </a:solidFill>
                <a:ea typeface="Open Sans" panose="020B0606030504020204" pitchFamily="34" charset="0"/>
                <a:cs typeface="Open Sans" panose="020B0606030504020204" pitchFamily="34" charset="0"/>
              </a:rPr>
              <a:t>.</a:t>
            </a:r>
            <a:endParaRPr lang="en-US" sz="2800" b="1" dirty="0">
              <a:solidFill>
                <a:schemeClr val="accent2"/>
              </a:solidFill>
            </a:endParaRPr>
          </a:p>
        </p:txBody>
      </p:sp>
      <p:cxnSp>
        <p:nvCxnSpPr>
          <p:cNvPr id="22" name="Straight Connector 21"/>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2135188" y="876203"/>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3571875" y="876203"/>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008563" y="876203"/>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445250" y="876203"/>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881938" y="876203"/>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9318625" y="876203"/>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10755313" y="876203"/>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2135188" y="5153661"/>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3571875" y="5153661"/>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5008563" y="5153661"/>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6445250" y="5153661"/>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7881938" y="5153661"/>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9318625" y="5153661"/>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10755313" y="5153661"/>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lide Number Placeholder 7"/>
          <p:cNvSpPr>
            <a:spLocks noGrp="1"/>
          </p:cNvSpPr>
          <p:nvPr>
            <p:ph type="sldNum" sz="quarter" idx="12"/>
          </p:nvPr>
        </p:nvSpPr>
        <p:spPr/>
        <p:txBody>
          <a:bodyPr/>
          <a:lstStyle/>
          <a:p>
            <a:fld id="{EF4ACB41-94E5-4629-9639-BBC7D22E3BC4}" type="slidenum">
              <a:rPr lang="en-US" smtClean="0"/>
              <a:pPr/>
              <a:t>33</a:t>
            </a:fld>
            <a:endParaRPr lang="en-US" dirty="0"/>
          </a:p>
        </p:txBody>
      </p:sp>
    </p:spTree>
    <p:extLst>
      <p:ext uri="{BB962C8B-B14F-4D97-AF65-F5344CB8AC3E}">
        <p14:creationId xmlns:p14="http://schemas.microsoft.com/office/powerpoint/2010/main" val="18845130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4507"/>
          <a:stretch/>
        </p:blipFill>
        <p:spPr>
          <a:xfrm>
            <a:off x="2100263" y="0"/>
            <a:ext cx="10091737" cy="6858000"/>
          </a:xfrm>
          <a:prstGeom prst="rect">
            <a:avLst/>
          </a:prstGeom>
        </p:spPr>
      </p:pic>
      <p:sp>
        <p:nvSpPr>
          <p:cNvPr id="6" name="Rectangle 5"/>
          <p:cNvSpPr/>
          <p:nvPr/>
        </p:nvSpPr>
        <p:spPr>
          <a:xfrm>
            <a:off x="2100263" y="2762861"/>
            <a:ext cx="10091737" cy="25250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471138" y="3034612"/>
            <a:ext cx="4989025" cy="1935973"/>
          </a:xfrm>
        </p:spPr>
        <p:txBody>
          <a:bodyPr anchor="t">
            <a:noAutofit/>
          </a:bodyPr>
          <a:lstStyle/>
          <a:p>
            <a:pPr>
              <a:lnSpc>
                <a:spcPct val="150000"/>
              </a:lnSpc>
            </a:pPr>
            <a:r>
              <a:rPr lang="en-US" sz="1600" b="0" dirty="0">
                <a:solidFill>
                  <a:schemeClr val="tx1">
                    <a:lumMod val="50000"/>
                    <a:lumOff val="50000"/>
                  </a:schemeClr>
                </a:solidFill>
                <a:latin typeface="+mn-lt"/>
                <a:ea typeface="Open Sans" panose="020B0606030504020204" pitchFamily="34" charset="0"/>
                <a:cs typeface="Open Sans" panose="020B0606030504020204" pitchFamily="34" charset="0"/>
              </a:rPr>
              <a:t>B</a:t>
            </a:r>
            <a:r>
              <a:rPr lang="en-US" sz="1600" b="0" dirty="0" smtClean="0">
                <a:solidFill>
                  <a:schemeClr val="tx1">
                    <a:lumMod val="50000"/>
                    <a:lumOff val="50000"/>
                  </a:schemeClr>
                </a:solidFill>
                <a:latin typeface="+mn-lt"/>
                <a:ea typeface="Open Sans" panose="020B0606030504020204" pitchFamily="34" charset="0"/>
                <a:cs typeface="Open Sans" panose="020B0606030504020204" pitchFamily="34" charset="0"/>
              </a:rPr>
              <a:t>oost </a:t>
            </a:r>
            <a:r>
              <a:rPr lang="en-US" sz="1600" b="0" dirty="0">
                <a:solidFill>
                  <a:schemeClr val="tx1">
                    <a:lumMod val="50000"/>
                    <a:lumOff val="50000"/>
                  </a:schemeClr>
                </a:solidFill>
                <a:latin typeface="+mn-lt"/>
                <a:ea typeface="Open Sans" panose="020B0606030504020204" pitchFamily="34" charset="0"/>
                <a:cs typeface="Open Sans" panose="020B0606030504020204" pitchFamily="34" charset="0"/>
              </a:rPr>
              <a:t>your product recognition with outreach through high profile media that cater to your target audiences. We will engage users with reviews from trusted sources, relevant forum discussions and social media campaigns. </a:t>
            </a:r>
            <a:endParaRPr lang="en-US" sz="1600" b="0" dirty="0">
              <a:solidFill>
                <a:schemeClr val="tx1">
                  <a:lumMod val="50000"/>
                  <a:lumOff val="50000"/>
                </a:schemeClr>
              </a:solidFill>
              <a:effectLst/>
              <a:latin typeface="+mn-lt"/>
              <a:ea typeface="Open Sans" panose="020B0606030504020204" pitchFamily="34" charset="0"/>
              <a:cs typeface="Open Sans" panose="020B0606030504020204" pitchFamily="34" charset="0"/>
            </a:endParaRPr>
          </a:p>
        </p:txBody>
      </p:sp>
      <p:sp>
        <p:nvSpPr>
          <p:cNvPr id="5" name="Title 1"/>
          <p:cNvSpPr txBox="1">
            <a:spLocks/>
          </p:cNvSpPr>
          <p:nvPr/>
        </p:nvSpPr>
        <p:spPr>
          <a:xfrm rot="16200000">
            <a:off x="429581" y="2586115"/>
            <a:ext cx="1339435" cy="68898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PR</a:t>
            </a:r>
            <a:endParaRPr lang="en-US" b="1" dirty="0">
              <a:solidFill>
                <a:schemeClr val="bg1">
                  <a:lumMod val="85000"/>
                </a:schemeClr>
              </a:solidFill>
              <a:latin typeface="+mj-lt"/>
            </a:endParaRPr>
          </a:p>
        </p:txBody>
      </p:sp>
      <p:sp>
        <p:nvSpPr>
          <p:cNvPr id="7" name="Rectangle 6"/>
          <p:cNvSpPr/>
          <p:nvPr/>
        </p:nvSpPr>
        <p:spPr>
          <a:xfrm>
            <a:off x="2627560" y="3129933"/>
            <a:ext cx="3538778" cy="1384995"/>
          </a:xfrm>
          <a:prstGeom prst="rect">
            <a:avLst/>
          </a:prstGeom>
        </p:spPr>
        <p:txBody>
          <a:bodyPr wrap="square">
            <a:spAutoFit/>
          </a:bodyPr>
          <a:lstStyle/>
          <a:p>
            <a:r>
              <a:rPr lang="en-US" sz="2800" b="1" dirty="0">
                <a:solidFill>
                  <a:schemeClr val="accent2"/>
                </a:solidFill>
              </a:rPr>
              <a:t>Our PR and content </a:t>
            </a:r>
            <a:r>
              <a:rPr lang="en-US" sz="2800" b="1" dirty="0" smtClean="0">
                <a:solidFill>
                  <a:schemeClr val="accent2"/>
                </a:solidFill>
              </a:rPr>
              <a:t>marketing solutions</a:t>
            </a:r>
            <a:endParaRPr lang="id-ID" sz="2800" b="1" dirty="0">
              <a:solidFill>
                <a:schemeClr val="accent2"/>
              </a:solidFill>
            </a:endParaRPr>
          </a:p>
        </p:txBody>
      </p:sp>
      <p:cxnSp>
        <p:nvCxnSpPr>
          <p:cNvPr id="10" name="Straight Connector 9"/>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6471138" y="1215415"/>
            <a:ext cx="1547446" cy="15474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EF4ACB41-94E5-4629-9639-BBC7D22E3BC4}" type="slidenum">
              <a:rPr lang="en-US" smtClean="0"/>
              <a:pPr/>
              <a:t>34</a:t>
            </a:fld>
            <a:endParaRPr lang="en-US" dirty="0"/>
          </a:p>
        </p:txBody>
      </p:sp>
      <p:sp>
        <p:nvSpPr>
          <p:cNvPr id="9" name="TextBox 8"/>
          <p:cNvSpPr txBox="1"/>
          <p:nvPr/>
        </p:nvSpPr>
        <p:spPr>
          <a:xfrm>
            <a:off x="6921695" y="1799236"/>
            <a:ext cx="646331" cy="646331"/>
          </a:xfrm>
          <a:prstGeom prst="rect">
            <a:avLst/>
          </a:prstGeom>
          <a:noFill/>
        </p:spPr>
        <p:txBody>
          <a:bodyPr wrap="none" rtlCol="0">
            <a:spAutoFit/>
          </a:bodyPr>
          <a:lstStyle/>
          <a:p>
            <a:r>
              <a:rPr lang="en-US" sz="3600" dirty="0" smtClean="0">
                <a:solidFill>
                  <a:schemeClr val="bg1"/>
                </a:solidFill>
                <a:latin typeface="FontAwesome" pitchFamily="2" charset="0"/>
              </a:rPr>
              <a:t></a:t>
            </a:r>
            <a:endParaRPr lang="en-US" sz="3600" dirty="0">
              <a:solidFill>
                <a:schemeClr val="bg1"/>
              </a:solidFill>
            </a:endParaRPr>
          </a:p>
        </p:txBody>
      </p:sp>
    </p:spTree>
    <p:extLst>
      <p:ext uri="{BB962C8B-B14F-4D97-AF65-F5344CB8AC3E}">
        <p14:creationId xmlns:p14="http://schemas.microsoft.com/office/powerpoint/2010/main" val="16728777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26525" t="21824"/>
          <a:stretch/>
        </p:blipFill>
        <p:spPr>
          <a:xfrm>
            <a:off x="3223318" y="0"/>
            <a:ext cx="8968681" cy="5361296"/>
          </a:xfrm>
          <a:prstGeom prst="rect">
            <a:avLst/>
          </a:prstGeom>
        </p:spPr>
      </p:pic>
      <p:sp>
        <p:nvSpPr>
          <p:cNvPr id="8" name="Rectangle 7"/>
          <p:cNvSpPr/>
          <p:nvPr/>
        </p:nvSpPr>
        <p:spPr>
          <a:xfrm>
            <a:off x="3223844" y="3950677"/>
            <a:ext cx="8968155" cy="29073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4739667" y="4342068"/>
            <a:ext cx="6228126" cy="2308324"/>
          </a:xfrm>
          <a:prstGeom prst="rect">
            <a:avLst/>
          </a:prstGeom>
        </p:spPr>
        <p:txBody>
          <a:bodyPr wrap="square">
            <a:spAutoFit/>
          </a:bodyPr>
          <a:lstStyle/>
          <a:p>
            <a:pPr indent="-360363">
              <a:lnSpc>
                <a:spcPct val="150000"/>
              </a:lnSpc>
              <a:buClr>
                <a:srgbClr val="92D050"/>
              </a:buClr>
              <a:buFont typeface="Wingdings" panose="05000000000000000000" pitchFamily="2" charset="2"/>
              <a:buChar char="§"/>
              <a:tabLst>
                <a:tab pos="360363" algn="l"/>
              </a:tabLst>
            </a:pPr>
            <a:r>
              <a:rPr lang="en-US" sz="1600" dirty="0" smtClean="0">
                <a:solidFill>
                  <a:schemeClr val="tx1">
                    <a:lumMod val="50000"/>
                    <a:lumOff val="50000"/>
                  </a:schemeClr>
                </a:solidFill>
              </a:rPr>
              <a:t>Performing outreach to niche audiences </a:t>
            </a:r>
            <a:endParaRPr lang="id-ID" sz="1600" dirty="0">
              <a:solidFill>
                <a:schemeClr val="tx1">
                  <a:lumMod val="50000"/>
                  <a:lumOff val="50000"/>
                </a:schemeClr>
              </a:solidFill>
            </a:endParaRPr>
          </a:p>
          <a:p>
            <a:pPr indent="-360363">
              <a:lnSpc>
                <a:spcPct val="150000"/>
              </a:lnSpc>
              <a:buClr>
                <a:srgbClr val="92D050"/>
              </a:buClr>
              <a:buFont typeface="Wingdings" panose="05000000000000000000" pitchFamily="2" charset="2"/>
              <a:buChar char="§"/>
              <a:tabLst>
                <a:tab pos="360363" algn="l"/>
              </a:tabLst>
            </a:pPr>
            <a:r>
              <a:rPr lang="en-US" sz="1600" dirty="0" smtClean="0">
                <a:solidFill>
                  <a:schemeClr val="tx1">
                    <a:lumMod val="50000"/>
                    <a:lumOff val="50000"/>
                  </a:schemeClr>
                </a:solidFill>
              </a:rPr>
              <a:t>Developing media reviews across relevant verticals - 	tech, business, digital, gaming </a:t>
            </a:r>
          </a:p>
          <a:p>
            <a:pPr indent="-360363">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Featuring your app in high profile media outlets </a:t>
            </a:r>
            <a:endParaRPr lang="id-ID" sz="1600" dirty="0">
              <a:solidFill>
                <a:schemeClr val="tx1">
                  <a:lumMod val="50000"/>
                  <a:lumOff val="50000"/>
                </a:schemeClr>
              </a:solidFill>
            </a:endParaRPr>
          </a:p>
          <a:p>
            <a:pPr indent="-360363">
              <a:lnSpc>
                <a:spcPct val="150000"/>
              </a:lnSpc>
              <a:buClr>
                <a:srgbClr val="92D050"/>
              </a:buClr>
              <a:buFont typeface="Wingdings" panose="05000000000000000000" pitchFamily="2" charset="2"/>
              <a:buChar char="§"/>
              <a:tabLst>
                <a:tab pos="360363" algn="l"/>
              </a:tabLst>
            </a:pPr>
            <a:r>
              <a:rPr lang="en-US" sz="1600" dirty="0">
                <a:solidFill>
                  <a:schemeClr val="tx1">
                    <a:lumMod val="50000"/>
                    <a:lumOff val="50000"/>
                  </a:schemeClr>
                </a:solidFill>
              </a:rPr>
              <a:t>Engaging potential users via social media </a:t>
            </a:r>
            <a:r>
              <a:rPr lang="en-US" sz="1600" dirty="0" smtClean="0">
                <a:solidFill>
                  <a:schemeClr val="tx1">
                    <a:lumMod val="50000"/>
                    <a:lumOff val="50000"/>
                  </a:schemeClr>
                </a:solidFill>
              </a:rPr>
              <a:t>	channels 	(</a:t>
            </a:r>
            <a:r>
              <a:rPr lang="en-US" sz="1600" dirty="0" err="1">
                <a:solidFill>
                  <a:schemeClr val="tx1">
                    <a:lumMod val="50000"/>
                    <a:lumOff val="50000"/>
                  </a:schemeClr>
                </a:solidFill>
              </a:rPr>
              <a:t>Youtube</a:t>
            </a:r>
            <a:r>
              <a:rPr lang="en-US" sz="1600" dirty="0">
                <a:solidFill>
                  <a:schemeClr val="tx1">
                    <a:lumMod val="50000"/>
                    <a:lumOff val="50000"/>
                  </a:schemeClr>
                </a:solidFill>
              </a:rPr>
              <a:t>, </a:t>
            </a:r>
            <a:r>
              <a:rPr lang="id-ID" sz="1600" dirty="0">
                <a:solidFill>
                  <a:schemeClr val="tx1">
                    <a:lumMod val="50000"/>
                    <a:lumOff val="50000"/>
                  </a:schemeClr>
                </a:solidFill>
              </a:rPr>
              <a:t>F</a:t>
            </a:r>
            <a:r>
              <a:rPr lang="en-US" sz="1600" dirty="0" err="1">
                <a:solidFill>
                  <a:schemeClr val="tx1">
                    <a:lumMod val="50000"/>
                    <a:lumOff val="50000"/>
                  </a:schemeClr>
                </a:solidFill>
              </a:rPr>
              <a:t>acebook</a:t>
            </a:r>
            <a:r>
              <a:rPr lang="en-US" sz="1600" dirty="0">
                <a:solidFill>
                  <a:schemeClr val="tx1">
                    <a:lumMod val="50000"/>
                    <a:lumOff val="50000"/>
                  </a:schemeClr>
                </a:solidFill>
              </a:rPr>
              <a:t>, Twitter, iTunes </a:t>
            </a:r>
            <a:r>
              <a:rPr lang="en-US" sz="1600" dirty="0" smtClean="0">
                <a:solidFill>
                  <a:schemeClr val="tx1">
                    <a:lumMod val="50000"/>
                    <a:lumOff val="50000"/>
                  </a:schemeClr>
                </a:solidFill>
              </a:rPr>
              <a:t>podcasts)</a:t>
            </a:r>
            <a:endParaRPr lang="id-ID" sz="1600" dirty="0">
              <a:solidFill>
                <a:schemeClr val="tx1">
                  <a:lumMod val="50000"/>
                  <a:lumOff val="50000"/>
                </a:schemeClr>
              </a:solidFill>
            </a:endParaRPr>
          </a:p>
        </p:txBody>
      </p:sp>
      <p:sp>
        <p:nvSpPr>
          <p:cNvPr id="5" name="Title 1"/>
          <p:cNvSpPr txBox="1">
            <a:spLocks/>
          </p:cNvSpPr>
          <p:nvPr/>
        </p:nvSpPr>
        <p:spPr>
          <a:xfrm rot="16200000">
            <a:off x="-1095101" y="1243202"/>
            <a:ext cx="3741005" cy="97324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PR Strategies</a:t>
            </a:r>
            <a:endParaRPr lang="en-US" b="1" dirty="0">
              <a:solidFill>
                <a:schemeClr val="bg1">
                  <a:lumMod val="85000"/>
                </a:schemeClr>
              </a:solidFill>
              <a:latin typeface="+mj-lt"/>
            </a:endParaRPr>
          </a:p>
        </p:txBody>
      </p:sp>
      <p:cxnSp>
        <p:nvCxnSpPr>
          <p:cNvPr id="6" name="Straight Connector 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2100262" y="4452146"/>
            <a:ext cx="2166938" cy="19709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EF4ACB41-94E5-4629-9639-BBC7D22E3BC4}" type="slidenum">
              <a:rPr lang="en-US" smtClean="0"/>
              <a:pPr/>
              <a:t>35</a:t>
            </a:fld>
            <a:endParaRPr lang="en-US" dirty="0"/>
          </a:p>
        </p:txBody>
      </p:sp>
      <p:sp>
        <p:nvSpPr>
          <p:cNvPr id="9" name="TextBox 8"/>
          <p:cNvSpPr txBox="1"/>
          <p:nvPr/>
        </p:nvSpPr>
        <p:spPr>
          <a:xfrm>
            <a:off x="2809269" y="5111509"/>
            <a:ext cx="748923" cy="769441"/>
          </a:xfrm>
          <a:prstGeom prst="rect">
            <a:avLst/>
          </a:prstGeom>
          <a:noFill/>
        </p:spPr>
        <p:txBody>
          <a:bodyPr wrap="none" rtlCol="0">
            <a:spAutoFit/>
          </a:bodyPr>
          <a:lstStyle/>
          <a:p>
            <a:r>
              <a:rPr lang="en-US" sz="4400" dirty="0" smtClean="0">
                <a:solidFill>
                  <a:schemeClr val="bg1"/>
                </a:solidFill>
                <a:latin typeface="FontAwesome" pitchFamily="2" charset="0"/>
              </a:rPr>
              <a:t></a:t>
            </a:r>
            <a:endParaRPr lang="en-US" sz="4400" dirty="0">
              <a:solidFill>
                <a:schemeClr val="bg1"/>
              </a:solidFill>
            </a:endParaRPr>
          </a:p>
        </p:txBody>
      </p:sp>
    </p:spTree>
    <p:extLst>
      <p:ext uri="{BB962C8B-B14F-4D97-AF65-F5344CB8AC3E}">
        <p14:creationId xmlns:p14="http://schemas.microsoft.com/office/powerpoint/2010/main" val="3154486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10820" y="4156318"/>
            <a:ext cx="2696308" cy="1969478"/>
          </a:xfrm>
        </p:spPr>
        <p:txBody>
          <a:bodyPr>
            <a:normAutofit/>
          </a:bodyPr>
          <a:lstStyle/>
          <a:p>
            <a:pPr>
              <a:lnSpc>
                <a:spcPct val="150000"/>
              </a:lnSpc>
              <a:spcBef>
                <a:spcPts val="0"/>
              </a:spcBef>
            </a:pPr>
            <a:r>
              <a:rPr lang="en-US" sz="1600" dirty="0" smtClean="0">
                <a:solidFill>
                  <a:schemeClr val="tx1">
                    <a:lumMod val="50000"/>
                    <a:lumOff val="50000"/>
                  </a:schemeClr>
                </a:solidFill>
              </a:rPr>
              <a:t>Our </a:t>
            </a:r>
            <a:r>
              <a:rPr lang="en-US" sz="1600" dirty="0">
                <a:solidFill>
                  <a:schemeClr val="tx1">
                    <a:lumMod val="50000"/>
                    <a:lumOff val="50000"/>
                  </a:schemeClr>
                </a:solidFill>
              </a:rPr>
              <a:t>services are aimed at solidly established businesses who are already profitable</a:t>
            </a:r>
          </a:p>
        </p:txBody>
      </p:sp>
      <p:sp>
        <p:nvSpPr>
          <p:cNvPr id="3" name="Title 2"/>
          <p:cNvSpPr>
            <a:spLocks noGrp="1"/>
          </p:cNvSpPr>
          <p:nvPr>
            <p:ph type="title"/>
          </p:nvPr>
        </p:nvSpPr>
        <p:spPr>
          <a:xfrm>
            <a:off x="2145324" y="855235"/>
            <a:ext cx="9208475" cy="663575"/>
          </a:xfrm>
        </p:spPr>
        <p:txBody>
          <a:bodyPr/>
          <a:lstStyle/>
          <a:p>
            <a:r>
              <a:rPr lang="en-US" dirty="0" smtClean="0"/>
              <a:t>Who we served</a:t>
            </a:r>
            <a:endParaRPr lang="en-US" dirty="0"/>
          </a:p>
        </p:txBody>
      </p:sp>
      <p:sp>
        <p:nvSpPr>
          <p:cNvPr id="4" name="Slide Number Placeholder 3"/>
          <p:cNvSpPr>
            <a:spLocks noGrp="1"/>
          </p:cNvSpPr>
          <p:nvPr>
            <p:ph type="sldNum" sz="quarter" idx="12"/>
          </p:nvPr>
        </p:nvSpPr>
        <p:spPr/>
        <p:txBody>
          <a:bodyPr/>
          <a:lstStyle/>
          <a:p>
            <a:fld id="{EF4ACB41-94E5-4629-9639-BBC7D22E3BC4}" type="slidenum">
              <a:rPr lang="en-US" smtClean="0"/>
              <a:pPr/>
              <a:t>36</a:t>
            </a:fld>
            <a:endParaRPr lang="en-US" dirty="0"/>
          </a:p>
        </p:txBody>
      </p:sp>
      <p:sp>
        <p:nvSpPr>
          <p:cNvPr id="5" name="Title 1"/>
          <p:cNvSpPr txBox="1">
            <a:spLocks/>
          </p:cNvSpPr>
          <p:nvPr/>
        </p:nvSpPr>
        <p:spPr>
          <a:xfrm rot="16200000">
            <a:off x="-1095101" y="1243202"/>
            <a:ext cx="3741005" cy="97324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Client Profiles</a:t>
            </a:r>
            <a:endParaRPr lang="en-US" b="1" dirty="0">
              <a:solidFill>
                <a:schemeClr val="bg1">
                  <a:lumMod val="85000"/>
                </a:schemeClr>
              </a:solidFill>
              <a:latin typeface="+mj-lt"/>
            </a:endParaRPr>
          </a:p>
        </p:txBody>
      </p:sp>
      <p:cxnSp>
        <p:nvCxnSpPr>
          <p:cNvPr id="6" name="Straight Connector 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7" name="Content Placeholder 1"/>
          <p:cNvSpPr txBox="1">
            <a:spLocks/>
          </p:cNvSpPr>
          <p:nvPr/>
        </p:nvSpPr>
        <p:spPr>
          <a:xfrm>
            <a:off x="5528817" y="4156318"/>
            <a:ext cx="2718823" cy="196947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0"/>
              </a:spcBef>
            </a:pPr>
            <a:r>
              <a:rPr lang="en-US" sz="1600" dirty="0" smtClean="0">
                <a:solidFill>
                  <a:schemeClr val="tx1">
                    <a:lumMod val="50000"/>
                    <a:lumOff val="50000"/>
                  </a:schemeClr>
                </a:solidFill>
              </a:rPr>
              <a:t>Our services are aimed at solidly established businesses who are already profitable</a:t>
            </a:r>
            <a:endParaRPr lang="en-US" sz="1600" dirty="0">
              <a:solidFill>
                <a:schemeClr val="tx1">
                  <a:lumMod val="50000"/>
                  <a:lumOff val="50000"/>
                </a:schemeClr>
              </a:solidFill>
            </a:endParaRPr>
          </a:p>
        </p:txBody>
      </p:sp>
      <p:sp>
        <p:nvSpPr>
          <p:cNvPr id="8" name="Content Placeholder 1"/>
          <p:cNvSpPr txBox="1">
            <a:spLocks/>
          </p:cNvSpPr>
          <p:nvPr/>
        </p:nvSpPr>
        <p:spPr>
          <a:xfrm>
            <a:off x="8710760" y="4156318"/>
            <a:ext cx="2749404" cy="196947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0"/>
              </a:spcBef>
            </a:pPr>
            <a:r>
              <a:rPr lang="en-US" sz="1600" dirty="0" smtClean="0">
                <a:solidFill>
                  <a:schemeClr val="tx1">
                    <a:lumMod val="50000"/>
                    <a:lumOff val="50000"/>
                  </a:schemeClr>
                </a:solidFill>
              </a:rPr>
              <a:t>Our services are aimed at solidly established businesses who are already profitable</a:t>
            </a:r>
            <a:endParaRPr lang="en-US" sz="1600" dirty="0">
              <a:solidFill>
                <a:schemeClr val="tx1">
                  <a:lumMod val="50000"/>
                  <a:lumOff val="50000"/>
                </a:schemeClr>
              </a:solidFill>
            </a:endParaRPr>
          </a:p>
        </p:txBody>
      </p:sp>
      <p:sp>
        <p:nvSpPr>
          <p:cNvPr id="9" name="Rectangle 8"/>
          <p:cNvSpPr/>
          <p:nvPr/>
        </p:nvSpPr>
        <p:spPr>
          <a:xfrm>
            <a:off x="5546069" y="3486950"/>
            <a:ext cx="2896947" cy="507831"/>
          </a:xfrm>
          <a:prstGeom prst="rect">
            <a:avLst/>
          </a:prstGeom>
        </p:spPr>
        <p:txBody>
          <a:bodyPr wrap="none">
            <a:spAutoFit/>
          </a:bodyPr>
          <a:lstStyle/>
          <a:p>
            <a:pPr>
              <a:lnSpc>
                <a:spcPct val="150000"/>
              </a:lnSpc>
              <a:spcBef>
                <a:spcPts val="0"/>
              </a:spcBef>
            </a:pPr>
            <a:r>
              <a:rPr lang="en-US" dirty="0">
                <a:solidFill>
                  <a:schemeClr val="accent2"/>
                </a:solidFill>
                <a:latin typeface="+mj-lt"/>
              </a:rPr>
              <a:t>Established Business </a:t>
            </a:r>
          </a:p>
        </p:txBody>
      </p:sp>
      <p:sp>
        <p:nvSpPr>
          <p:cNvPr id="10" name="Rectangle 9"/>
          <p:cNvSpPr/>
          <p:nvPr/>
        </p:nvSpPr>
        <p:spPr>
          <a:xfrm>
            <a:off x="2112407" y="3486950"/>
            <a:ext cx="2896947" cy="507831"/>
          </a:xfrm>
          <a:prstGeom prst="rect">
            <a:avLst/>
          </a:prstGeom>
        </p:spPr>
        <p:txBody>
          <a:bodyPr wrap="none">
            <a:spAutoFit/>
          </a:bodyPr>
          <a:lstStyle/>
          <a:p>
            <a:pPr>
              <a:lnSpc>
                <a:spcPct val="150000"/>
              </a:lnSpc>
              <a:spcBef>
                <a:spcPts val="0"/>
              </a:spcBef>
            </a:pPr>
            <a:r>
              <a:rPr lang="en-US" dirty="0">
                <a:solidFill>
                  <a:schemeClr val="accent2"/>
                </a:solidFill>
                <a:latin typeface="+mj-lt"/>
              </a:rPr>
              <a:t>Established Business </a:t>
            </a:r>
          </a:p>
        </p:txBody>
      </p:sp>
      <p:sp>
        <p:nvSpPr>
          <p:cNvPr id="11" name="Rectangle 10"/>
          <p:cNvSpPr/>
          <p:nvPr/>
        </p:nvSpPr>
        <p:spPr>
          <a:xfrm>
            <a:off x="8710759" y="3486623"/>
            <a:ext cx="2896947" cy="507831"/>
          </a:xfrm>
          <a:prstGeom prst="rect">
            <a:avLst/>
          </a:prstGeom>
        </p:spPr>
        <p:txBody>
          <a:bodyPr wrap="none">
            <a:spAutoFit/>
          </a:bodyPr>
          <a:lstStyle/>
          <a:p>
            <a:pPr>
              <a:lnSpc>
                <a:spcPct val="150000"/>
              </a:lnSpc>
              <a:spcBef>
                <a:spcPts val="0"/>
              </a:spcBef>
            </a:pPr>
            <a:r>
              <a:rPr lang="en-US" dirty="0">
                <a:solidFill>
                  <a:schemeClr val="accent2"/>
                </a:solidFill>
                <a:latin typeface="+mj-lt"/>
              </a:rPr>
              <a:t>Established Business </a:t>
            </a:r>
          </a:p>
        </p:txBody>
      </p:sp>
      <p:sp>
        <p:nvSpPr>
          <p:cNvPr id="12" name="Rounded Rectangle 11"/>
          <p:cNvSpPr/>
          <p:nvPr/>
        </p:nvSpPr>
        <p:spPr>
          <a:xfrm>
            <a:off x="2112408" y="1999669"/>
            <a:ext cx="1346566" cy="1303628"/>
          </a:xfrm>
          <a:prstGeom prst="roundRect">
            <a:avLst>
              <a:gd name="adj" fmla="val 800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p:nvSpPr>
        <p:spPr>
          <a:xfrm>
            <a:off x="5647976" y="1999669"/>
            <a:ext cx="1346566" cy="1303628"/>
          </a:xfrm>
          <a:prstGeom prst="roundRect">
            <a:avLst>
              <a:gd name="adj" fmla="val 800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a:off x="8777424" y="1982527"/>
            <a:ext cx="1346566" cy="1303628"/>
          </a:xfrm>
          <a:prstGeom prst="roundRect">
            <a:avLst>
              <a:gd name="adj" fmla="val 800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2394224" y="2249620"/>
            <a:ext cx="748923" cy="769441"/>
          </a:xfrm>
          <a:prstGeom prst="rect">
            <a:avLst/>
          </a:prstGeom>
          <a:noFill/>
        </p:spPr>
        <p:txBody>
          <a:bodyPr wrap="none" rtlCol="0">
            <a:spAutoFit/>
          </a:bodyPr>
          <a:lstStyle/>
          <a:p>
            <a:r>
              <a:rPr lang="en-US" sz="4400" dirty="0" smtClean="0">
                <a:solidFill>
                  <a:schemeClr val="accent3"/>
                </a:solidFill>
                <a:latin typeface="FontAwesome" pitchFamily="50" charset="0"/>
              </a:rPr>
              <a:t></a:t>
            </a:r>
            <a:endParaRPr lang="en-US" sz="4400" dirty="0">
              <a:solidFill>
                <a:schemeClr val="accent3"/>
              </a:solidFill>
            </a:endParaRPr>
          </a:p>
        </p:txBody>
      </p:sp>
      <p:sp>
        <p:nvSpPr>
          <p:cNvPr id="17" name="TextBox 16"/>
          <p:cNvSpPr txBox="1"/>
          <p:nvPr/>
        </p:nvSpPr>
        <p:spPr>
          <a:xfrm>
            <a:off x="6097135" y="2249620"/>
            <a:ext cx="466794" cy="769441"/>
          </a:xfrm>
          <a:prstGeom prst="rect">
            <a:avLst/>
          </a:prstGeom>
          <a:noFill/>
        </p:spPr>
        <p:txBody>
          <a:bodyPr wrap="none" rtlCol="0">
            <a:spAutoFit/>
          </a:bodyPr>
          <a:lstStyle/>
          <a:p>
            <a:r>
              <a:rPr lang="en-US" sz="4400" dirty="0" smtClean="0">
                <a:solidFill>
                  <a:schemeClr val="accent3"/>
                </a:solidFill>
                <a:latin typeface="FontAwesome" pitchFamily="50" charset="0"/>
              </a:rPr>
              <a:t></a:t>
            </a:r>
            <a:endParaRPr lang="en-US" sz="4400" dirty="0">
              <a:solidFill>
                <a:schemeClr val="accent3"/>
              </a:solidFill>
            </a:endParaRPr>
          </a:p>
        </p:txBody>
      </p:sp>
      <p:sp>
        <p:nvSpPr>
          <p:cNvPr id="18" name="TextBox 17"/>
          <p:cNvSpPr txBox="1"/>
          <p:nvPr/>
        </p:nvSpPr>
        <p:spPr>
          <a:xfrm>
            <a:off x="9094645" y="2249620"/>
            <a:ext cx="575002" cy="769441"/>
          </a:xfrm>
          <a:prstGeom prst="rect">
            <a:avLst/>
          </a:prstGeom>
          <a:noFill/>
        </p:spPr>
        <p:txBody>
          <a:bodyPr wrap="square" rtlCol="0">
            <a:spAutoFit/>
          </a:bodyPr>
          <a:lstStyle/>
          <a:p>
            <a:r>
              <a:rPr lang="en-US" sz="4400" dirty="0" smtClean="0">
                <a:solidFill>
                  <a:schemeClr val="accent3"/>
                </a:solidFill>
                <a:latin typeface="FontAwesome" pitchFamily="50" charset="0"/>
              </a:rPr>
              <a:t></a:t>
            </a:r>
            <a:endParaRPr lang="en-US" sz="4400" dirty="0">
              <a:solidFill>
                <a:schemeClr val="accent3"/>
              </a:solidFill>
            </a:endParaRPr>
          </a:p>
        </p:txBody>
      </p:sp>
    </p:spTree>
    <p:extLst>
      <p:ext uri="{BB962C8B-B14F-4D97-AF65-F5344CB8AC3E}">
        <p14:creationId xmlns:p14="http://schemas.microsoft.com/office/powerpoint/2010/main" val="4887093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6742357" y="1924661"/>
            <a:ext cx="3601058" cy="1504339"/>
          </a:xfrm>
          <a:prstGeom prst="rect">
            <a:avLst/>
          </a:prstGeom>
          <a:noFill/>
        </p:spPr>
        <p:txBody>
          <a:bodyPr vert="horz" lIns="182880" tIns="91440" rIns="91440" bIns="91440" rtlCol="0" anchor="ctr">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lvl="0">
              <a:lnSpc>
                <a:spcPct val="90000"/>
              </a:lnSpc>
              <a:spcBef>
                <a:spcPts val="600"/>
              </a:spcBef>
            </a:pPr>
            <a:r>
              <a:rPr lang="en" sz="4000" b="1" dirty="0" smtClean="0">
                <a:solidFill>
                  <a:schemeClr val="accent2"/>
                </a:solidFill>
                <a:latin typeface="+mj-lt"/>
                <a:ea typeface="Open Sans" panose="020B0606030504020204" pitchFamily="34" charset="0"/>
                <a:cs typeface="Open Sans" panose="020B0606030504020204" pitchFamily="34" charset="0"/>
              </a:rPr>
              <a:t>Raise</a:t>
            </a:r>
            <a:r>
              <a:rPr lang="en" sz="4000" b="1" dirty="0">
                <a:solidFill>
                  <a:schemeClr val="tx2">
                    <a:lumMod val="50000"/>
                  </a:schemeClr>
                </a:solidFill>
                <a:latin typeface="+mj-lt"/>
                <a:ea typeface="Open Sans" panose="020B0606030504020204" pitchFamily="34" charset="0"/>
                <a:cs typeface="Open Sans" panose="020B0606030504020204" pitchFamily="34" charset="0"/>
              </a:rPr>
              <a:t> </a:t>
            </a:r>
            <a:r>
              <a:rPr lang="id-ID" sz="4000" dirty="0" smtClean="0">
                <a:solidFill>
                  <a:schemeClr val="accent3"/>
                </a:solidFill>
                <a:latin typeface="+mj-lt"/>
                <a:ea typeface="Open Sans Light" panose="020B0306030504020204" pitchFamily="34" charset="0"/>
                <a:cs typeface="Open Sans Light" panose="020B0306030504020204" pitchFamily="34" charset="0"/>
              </a:rPr>
              <a:t>A</a:t>
            </a:r>
            <a:r>
              <a:rPr lang="en" sz="4000" dirty="0" smtClean="0">
                <a:solidFill>
                  <a:schemeClr val="accent3"/>
                </a:solidFill>
                <a:latin typeface="+mj-lt"/>
                <a:ea typeface="Open Sans Light" panose="020B0306030504020204" pitchFamily="34" charset="0"/>
                <a:cs typeface="Open Sans Light" panose="020B0306030504020204" pitchFamily="34" charset="0"/>
              </a:rPr>
              <a:t>wareness</a:t>
            </a:r>
            <a:endParaRPr lang="en" sz="4000" dirty="0">
              <a:solidFill>
                <a:schemeClr val="accent3"/>
              </a:solidFill>
              <a:latin typeface="+mj-lt"/>
              <a:ea typeface="Open Sans Light" panose="020B0306030504020204" pitchFamily="34" charset="0"/>
              <a:cs typeface="Open Sans Light" panose="020B0306030504020204" pitchFamily="34" charset="0"/>
            </a:endParaRPr>
          </a:p>
        </p:txBody>
      </p:sp>
      <p:sp>
        <p:nvSpPr>
          <p:cNvPr id="9" name="Rectangle 8"/>
          <p:cNvSpPr/>
          <p:nvPr/>
        </p:nvSpPr>
        <p:spPr>
          <a:xfrm>
            <a:off x="6836141" y="3429000"/>
            <a:ext cx="4052524" cy="1938992"/>
          </a:xfrm>
          <a:prstGeom prst="rect">
            <a:avLst/>
          </a:prstGeom>
          <a:noFill/>
          <a:ln>
            <a:noFill/>
          </a:ln>
        </p:spPr>
        <p:txBody>
          <a:bodyPr wrap="square" anchor="ctr">
            <a:spAutoFit/>
          </a:bodyPr>
          <a:lstStyle/>
          <a:p>
            <a:pPr marL="0" lvl="1" indent="0">
              <a:lnSpc>
                <a:spcPct val="150000"/>
              </a:lnSpc>
              <a:spcBef>
                <a:spcPts val="600"/>
              </a:spcBef>
              <a:buFont typeface="Arial"/>
              <a:buNone/>
            </a:pPr>
            <a:r>
              <a:rPr lang="en-US" sz="1600" dirty="0" smtClean="0">
                <a:solidFill>
                  <a:schemeClr val="tx1">
                    <a:lumMod val="50000"/>
                    <a:lumOff val="50000"/>
                  </a:schemeClr>
                </a:solidFill>
              </a:rPr>
              <a:t>Whether it’s a big project or an ongoing program, we can provide content development, design, and editorial project management support for your needs.</a:t>
            </a:r>
          </a:p>
        </p:txBody>
      </p:sp>
      <p:sp>
        <p:nvSpPr>
          <p:cNvPr id="2" name="Rectangle 1"/>
          <p:cNvSpPr/>
          <p:nvPr/>
        </p:nvSpPr>
        <p:spPr>
          <a:xfrm>
            <a:off x="2100263" y="0"/>
            <a:ext cx="3995737"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p:cNvSpPr txBox="1">
            <a:spLocks/>
          </p:cNvSpPr>
          <p:nvPr/>
        </p:nvSpPr>
        <p:spPr>
          <a:xfrm rot="16200000">
            <a:off x="-426653" y="1729881"/>
            <a:ext cx="3051904" cy="68898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PR</a:t>
            </a:r>
            <a:endParaRPr lang="en-US" b="1" dirty="0">
              <a:solidFill>
                <a:schemeClr val="bg1">
                  <a:lumMod val="85000"/>
                </a:schemeClr>
              </a:solidFill>
              <a:latin typeface="+mj-lt"/>
            </a:endParaRPr>
          </a:p>
        </p:txBody>
      </p:sp>
      <p:cxnSp>
        <p:nvCxnSpPr>
          <p:cNvPr id="7" name="Straight Connector 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a:lstStyle/>
          <a:p>
            <a:fld id="{EF4ACB41-94E5-4629-9639-BBC7D22E3BC4}" type="slidenum">
              <a:rPr lang="en-US" smtClean="0"/>
              <a:pPr/>
              <a:t>37</a:t>
            </a:fld>
            <a:endParaRPr lang="en-US" dirty="0"/>
          </a:p>
        </p:txBody>
      </p:sp>
      <p:pic>
        <p:nvPicPr>
          <p:cNvPr id="5" name="Picture 4"/>
          <p:cNvPicPr>
            <a:picLocks noChangeAspect="1"/>
          </p:cNvPicPr>
          <p:nvPr/>
        </p:nvPicPr>
        <p:blipFill rotWithShape="1">
          <a:blip r:embed="rId2"/>
          <a:srcRect r="3454"/>
          <a:stretch/>
        </p:blipFill>
        <p:spPr>
          <a:xfrm>
            <a:off x="2090149" y="0"/>
            <a:ext cx="4005851" cy="6858000"/>
          </a:xfrm>
          <a:prstGeom prst="rect">
            <a:avLst/>
          </a:prstGeom>
        </p:spPr>
      </p:pic>
    </p:spTree>
    <p:extLst>
      <p:ext uri="{BB962C8B-B14F-4D97-AF65-F5344CB8AC3E}">
        <p14:creationId xmlns:p14="http://schemas.microsoft.com/office/powerpoint/2010/main" val="30483902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822831" y="0"/>
            <a:ext cx="5369169" cy="335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2100263" y="2748262"/>
            <a:ext cx="3538416" cy="1938992"/>
          </a:xfrm>
          <a:prstGeom prst="rect">
            <a:avLst/>
          </a:prstGeom>
          <a:noFill/>
          <a:ln>
            <a:noFill/>
          </a:ln>
        </p:spPr>
        <p:txBody>
          <a:bodyPr wrap="square" anchor="ctr">
            <a:spAutoFit/>
          </a:bodyPr>
          <a:lstStyle/>
          <a:p>
            <a:pPr marL="0" lvl="1" indent="0">
              <a:lnSpc>
                <a:spcPct val="150000"/>
              </a:lnSpc>
              <a:spcBef>
                <a:spcPts val="600"/>
              </a:spcBef>
              <a:buFont typeface="Arial"/>
              <a:buNone/>
            </a:pPr>
            <a:r>
              <a:rPr lang="en" sz="1600" dirty="0" smtClean="0">
                <a:solidFill>
                  <a:schemeClr val="tx1">
                    <a:lumMod val="50000"/>
                    <a:lumOff val="50000"/>
                  </a:schemeClr>
                </a:solidFill>
              </a:rPr>
              <a:t>Launching a product or trying to revamp your image? We’ll help you develop thought leadership concepts and recommend where to build your platform.</a:t>
            </a:r>
            <a:endParaRPr lang="en" sz="1600" dirty="0">
              <a:solidFill>
                <a:schemeClr val="tx1">
                  <a:lumMod val="50000"/>
                  <a:lumOff val="50000"/>
                </a:schemeClr>
              </a:solidFill>
            </a:endParaRPr>
          </a:p>
        </p:txBody>
      </p:sp>
      <p:sp>
        <p:nvSpPr>
          <p:cNvPr id="5" name="Content Placeholder 2"/>
          <p:cNvSpPr txBox="1">
            <a:spLocks/>
          </p:cNvSpPr>
          <p:nvPr/>
        </p:nvSpPr>
        <p:spPr>
          <a:xfrm>
            <a:off x="1979646" y="765175"/>
            <a:ext cx="3932341" cy="1580838"/>
          </a:xfrm>
          <a:prstGeom prst="rect">
            <a:avLst/>
          </a:prstGeom>
          <a:noFill/>
        </p:spPr>
        <p:txBody>
          <a:bodyPr vert="horz" lIns="182880" tIns="91440" rIns="91440" bIns="91440" rtlCol="0" anchor="ctr">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lvl="0">
              <a:lnSpc>
                <a:spcPct val="90000"/>
              </a:lnSpc>
              <a:spcBef>
                <a:spcPts val="600"/>
              </a:spcBef>
            </a:pPr>
            <a:r>
              <a:rPr lang="en-US" sz="3600" b="1" dirty="0">
                <a:solidFill>
                  <a:schemeClr val="accent2"/>
                </a:solidFill>
                <a:latin typeface="+mj-lt"/>
                <a:ea typeface="Open Sans" panose="020B0606030504020204" pitchFamily="34" charset="0"/>
                <a:cs typeface="Open Sans" panose="020B0606030504020204" pitchFamily="34" charset="0"/>
              </a:rPr>
              <a:t>Scalable, </a:t>
            </a:r>
            <a:r>
              <a:rPr lang="id-ID" sz="3600" dirty="0" smtClean="0">
                <a:solidFill>
                  <a:schemeClr val="accent3"/>
                </a:solidFill>
                <a:latin typeface="+mj-lt"/>
                <a:ea typeface="Open Sans Light" panose="020B0306030504020204" pitchFamily="34" charset="0"/>
                <a:cs typeface="Open Sans Light" panose="020B0306030504020204" pitchFamily="34" charset="0"/>
              </a:rPr>
              <a:t>S</a:t>
            </a:r>
            <a:r>
              <a:rPr lang="en-US" sz="3600" dirty="0" smtClean="0">
                <a:solidFill>
                  <a:schemeClr val="accent3"/>
                </a:solidFill>
                <a:latin typeface="+mj-lt"/>
                <a:ea typeface="Open Sans Light" panose="020B0306030504020204" pitchFamily="34" charset="0"/>
                <a:cs typeface="Open Sans Light" panose="020B0306030504020204" pitchFamily="34" charset="0"/>
              </a:rPr>
              <a:t>pecialized </a:t>
            </a:r>
            <a:r>
              <a:rPr lang="id-ID" sz="3600" dirty="0" smtClean="0">
                <a:solidFill>
                  <a:schemeClr val="accent3"/>
                </a:solidFill>
                <a:latin typeface="+mj-lt"/>
                <a:ea typeface="Open Sans Light" panose="020B0306030504020204" pitchFamily="34" charset="0"/>
                <a:cs typeface="Open Sans Light" panose="020B0306030504020204" pitchFamily="34" charset="0"/>
              </a:rPr>
              <a:t>T</a:t>
            </a:r>
            <a:r>
              <a:rPr lang="en-US" sz="3600" dirty="0" smtClean="0">
                <a:solidFill>
                  <a:schemeClr val="accent3"/>
                </a:solidFill>
                <a:latin typeface="+mj-lt"/>
                <a:ea typeface="Open Sans Light" panose="020B0306030504020204" pitchFamily="34" charset="0"/>
                <a:cs typeface="Open Sans Light" panose="020B0306030504020204" pitchFamily="34" charset="0"/>
              </a:rPr>
              <a:t>alent </a:t>
            </a:r>
            <a:r>
              <a:rPr lang="id-ID" sz="3600" dirty="0" smtClean="0">
                <a:solidFill>
                  <a:schemeClr val="accent3"/>
                </a:solidFill>
                <a:latin typeface="+mj-lt"/>
                <a:ea typeface="Open Sans Light" panose="020B0306030504020204" pitchFamily="34" charset="0"/>
                <a:cs typeface="Open Sans Light" panose="020B0306030504020204" pitchFamily="34" charset="0"/>
              </a:rPr>
              <a:t>O</a:t>
            </a:r>
            <a:r>
              <a:rPr lang="en-US" sz="3600" dirty="0" smtClean="0">
                <a:solidFill>
                  <a:schemeClr val="accent3"/>
                </a:solidFill>
                <a:latin typeface="+mj-lt"/>
                <a:ea typeface="Open Sans Light" panose="020B0306030504020204" pitchFamily="34" charset="0"/>
                <a:cs typeface="Open Sans Light" panose="020B0306030504020204" pitchFamily="34" charset="0"/>
              </a:rPr>
              <a:t>n </a:t>
            </a:r>
            <a:r>
              <a:rPr lang="id-ID" sz="3600" dirty="0" smtClean="0">
                <a:solidFill>
                  <a:schemeClr val="accent3"/>
                </a:solidFill>
                <a:latin typeface="+mj-lt"/>
                <a:ea typeface="Open Sans Light" panose="020B0306030504020204" pitchFamily="34" charset="0"/>
                <a:cs typeface="Open Sans Light" panose="020B0306030504020204" pitchFamily="34" charset="0"/>
              </a:rPr>
              <a:t>T</a:t>
            </a:r>
            <a:r>
              <a:rPr lang="en-US" sz="3600" dirty="0" smtClean="0">
                <a:solidFill>
                  <a:schemeClr val="accent3"/>
                </a:solidFill>
                <a:latin typeface="+mj-lt"/>
                <a:ea typeface="Open Sans Light" panose="020B0306030504020204" pitchFamily="34" charset="0"/>
                <a:cs typeface="Open Sans Light" panose="020B0306030504020204" pitchFamily="34" charset="0"/>
              </a:rPr>
              <a:t>ap</a:t>
            </a:r>
            <a:endParaRPr lang="en-US" sz="3600" dirty="0">
              <a:solidFill>
                <a:schemeClr val="accent3"/>
              </a:solidFill>
              <a:latin typeface="+mj-lt"/>
              <a:ea typeface="Open Sans Light" panose="020B0306030504020204" pitchFamily="34" charset="0"/>
              <a:cs typeface="Open Sans Light" panose="020B0306030504020204" pitchFamily="34" charset="0"/>
            </a:endParaRPr>
          </a:p>
        </p:txBody>
      </p:sp>
      <p:sp>
        <p:nvSpPr>
          <p:cNvPr id="7" name="Title 1"/>
          <p:cNvSpPr txBox="1">
            <a:spLocks/>
          </p:cNvSpPr>
          <p:nvPr/>
        </p:nvSpPr>
        <p:spPr>
          <a:xfrm rot="16200000">
            <a:off x="429581" y="2586115"/>
            <a:ext cx="1339435" cy="68898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PR</a:t>
            </a:r>
            <a:endParaRPr lang="en-US" b="1" dirty="0">
              <a:solidFill>
                <a:schemeClr val="bg1">
                  <a:lumMod val="85000"/>
                </a:schemeClr>
              </a:solidFill>
              <a:latin typeface="+mj-lt"/>
            </a:endParaRPr>
          </a:p>
        </p:txBody>
      </p:sp>
      <p:cxnSp>
        <p:nvCxnSpPr>
          <p:cNvPr id="8" name="Straight Connector 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38</a:t>
            </a:fld>
            <a:endParaRPr lang="en-US" dirty="0"/>
          </a:p>
        </p:txBody>
      </p:sp>
      <p:sp>
        <p:nvSpPr>
          <p:cNvPr id="9" name="Rectangle 8"/>
          <p:cNvSpPr/>
          <p:nvPr/>
        </p:nvSpPr>
        <p:spPr>
          <a:xfrm>
            <a:off x="6822831" y="3563814"/>
            <a:ext cx="5369169" cy="32941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rotWithShape="1">
          <a:blip r:embed="rId2"/>
          <a:srcRect l="1" r="9541" b="2222"/>
          <a:stretch/>
        </p:blipFill>
        <p:spPr>
          <a:xfrm>
            <a:off x="6811108" y="1"/>
            <a:ext cx="5392615" cy="3352799"/>
          </a:xfrm>
          <a:prstGeom prst="rect">
            <a:avLst/>
          </a:prstGeom>
        </p:spPr>
      </p:pic>
      <p:pic>
        <p:nvPicPr>
          <p:cNvPr id="10" name="Picture 9"/>
          <p:cNvPicPr>
            <a:picLocks noChangeAspect="1"/>
          </p:cNvPicPr>
          <p:nvPr/>
        </p:nvPicPr>
        <p:blipFill rotWithShape="1">
          <a:blip r:embed="rId3"/>
          <a:srcRect l="6892" t="3932"/>
          <a:stretch/>
        </p:blipFill>
        <p:spPr>
          <a:xfrm>
            <a:off x="6811108" y="3563814"/>
            <a:ext cx="5407893" cy="3294185"/>
          </a:xfrm>
          <a:prstGeom prst="rect">
            <a:avLst/>
          </a:prstGeom>
        </p:spPr>
      </p:pic>
    </p:spTree>
    <p:extLst>
      <p:ext uri="{BB962C8B-B14F-4D97-AF65-F5344CB8AC3E}">
        <p14:creationId xmlns:p14="http://schemas.microsoft.com/office/powerpoint/2010/main" val="14628060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40670" r="-1"/>
          <a:stretch/>
        </p:blipFill>
        <p:spPr>
          <a:xfrm>
            <a:off x="5380892" y="0"/>
            <a:ext cx="6811108" cy="6858000"/>
          </a:xfrm>
          <a:prstGeom prst="rect">
            <a:avLst/>
          </a:prstGeom>
        </p:spPr>
      </p:pic>
      <p:sp>
        <p:nvSpPr>
          <p:cNvPr id="4" name="Rectangle 3"/>
          <p:cNvSpPr/>
          <p:nvPr/>
        </p:nvSpPr>
        <p:spPr>
          <a:xfrm>
            <a:off x="2135188" y="1989138"/>
            <a:ext cx="9324975" cy="27118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
          <p:cNvSpPr txBox="1">
            <a:spLocks/>
          </p:cNvSpPr>
          <p:nvPr/>
        </p:nvSpPr>
        <p:spPr>
          <a:xfrm>
            <a:off x="2609928" y="2419539"/>
            <a:ext cx="3140197" cy="1580838"/>
          </a:xfrm>
          <a:prstGeom prst="rect">
            <a:avLst/>
          </a:prstGeom>
          <a:noFill/>
        </p:spPr>
        <p:txBody>
          <a:bodyPr vert="horz" lIns="182880" tIns="91440" rIns="91440" bIns="91440" rtlCol="0" anchor="ctr">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22225" lvl="0" indent="-22225">
              <a:lnSpc>
                <a:spcPct val="90000"/>
              </a:lnSpc>
              <a:spcBef>
                <a:spcPts val="600"/>
              </a:spcBef>
            </a:pPr>
            <a:r>
              <a:rPr lang="en-US" sz="3600" b="1" dirty="0">
                <a:solidFill>
                  <a:schemeClr val="accent2"/>
                </a:solidFill>
                <a:latin typeface="+mj-lt"/>
                <a:ea typeface="Open Sans" panose="020B0606030504020204" pitchFamily="34" charset="0"/>
                <a:cs typeface="Open Sans" panose="020B0606030504020204" pitchFamily="34" charset="0"/>
              </a:rPr>
              <a:t>Build</a:t>
            </a:r>
            <a:r>
              <a:rPr lang="en-US" sz="3600" b="1" dirty="0">
                <a:solidFill>
                  <a:schemeClr val="tx2">
                    <a:lumMod val="50000"/>
                  </a:schemeClr>
                </a:solidFill>
                <a:latin typeface="+mj-lt"/>
                <a:ea typeface="Open Sans" panose="020B0606030504020204" pitchFamily="34" charset="0"/>
                <a:cs typeface="Open Sans" panose="020B0606030504020204" pitchFamily="34" charset="0"/>
              </a:rPr>
              <a:t> </a:t>
            </a:r>
            <a:r>
              <a:rPr lang="id-ID" sz="3600" dirty="0" smtClean="0">
                <a:solidFill>
                  <a:schemeClr val="accent3"/>
                </a:solidFill>
                <a:latin typeface="+mj-lt"/>
                <a:ea typeface="Open Sans Light" panose="020B0306030504020204" pitchFamily="34" charset="0"/>
                <a:cs typeface="Open Sans Light" panose="020B0306030504020204" pitchFamily="34" charset="0"/>
              </a:rPr>
              <a:t>M</a:t>
            </a:r>
            <a:r>
              <a:rPr lang="en-US" sz="3600" dirty="0" smtClean="0">
                <a:solidFill>
                  <a:schemeClr val="accent3"/>
                </a:solidFill>
                <a:latin typeface="+mj-lt"/>
                <a:ea typeface="Open Sans Light" panose="020B0306030504020204" pitchFamily="34" charset="0"/>
                <a:cs typeface="Open Sans Light" panose="020B0306030504020204" pitchFamily="34" charset="0"/>
              </a:rPr>
              <a:t>arketing </a:t>
            </a:r>
            <a:r>
              <a:rPr lang="id-ID" sz="3600" dirty="0" smtClean="0">
                <a:solidFill>
                  <a:schemeClr val="accent3"/>
                </a:solidFill>
                <a:latin typeface="+mj-lt"/>
                <a:ea typeface="Open Sans Light" panose="020B0306030504020204" pitchFamily="34" charset="0"/>
                <a:cs typeface="Open Sans Light" panose="020B0306030504020204" pitchFamily="34" charset="0"/>
              </a:rPr>
              <a:t>F</a:t>
            </a:r>
            <a:r>
              <a:rPr lang="en-US" sz="3600" dirty="0" smtClean="0">
                <a:solidFill>
                  <a:schemeClr val="accent3"/>
                </a:solidFill>
                <a:latin typeface="+mj-lt"/>
                <a:ea typeface="Open Sans Light" panose="020B0306030504020204" pitchFamily="34" charset="0"/>
                <a:cs typeface="Open Sans Light" panose="020B0306030504020204" pitchFamily="34" charset="0"/>
              </a:rPr>
              <a:t>unnel</a:t>
            </a:r>
            <a:endParaRPr lang="en-US" sz="3600" dirty="0">
              <a:solidFill>
                <a:schemeClr val="accent3"/>
              </a:solidFill>
              <a:latin typeface="+mj-lt"/>
              <a:ea typeface="Open Sans Light" panose="020B0306030504020204" pitchFamily="34" charset="0"/>
              <a:cs typeface="Open Sans Light" panose="020B0306030504020204" pitchFamily="34" charset="0"/>
            </a:endParaRPr>
          </a:p>
        </p:txBody>
      </p:sp>
      <p:sp>
        <p:nvSpPr>
          <p:cNvPr id="5" name="Rectangle 4"/>
          <p:cNvSpPr/>
          <p:nvPr/>
        </p:nvSpPr>
        <p:spPr>
          <a:xfrm>
            <a:off x="6131169" y="2419539"/>
            <a:ext cx="4849236" cy="1938992"/>
          </a:xfrm>
          <a:prstGeom prst="rect">
            <a:avLst/>
          </a:prstGeom>
          <a:noFill/>
          <a:ln>
            <a:noFill/>
          </a:ln>
        </p:spPr>
        <p:txBody>
          <a:bodyPr wrap="square">
            <a:spAutoFit/>
          </a:bodyPr>
          <a:lstStyle/>
          <a:p>
            <a:pPr marL="0" lvl="1" indent="0">
              <a:lnSpc>
                <a:spcPct val="150000"/>
              </a:lnSpc>
              <a:spcBef>
                <a:spcPts val="600"/>
              </a:spcBef>
              <a:buFont typeface="Arial"/>
              <a:buNone/>
            </a:pPr>
            <a:r>
              <a:rPr lang="en-US" sz="1600" dirty="0" smtClean="0">
                <a:solidFill>
                  <a:schemeClr val="tx1">
                    <a:lumMod val="50000"/>
                    <a:lumOff val="50000"/>
                  </a:schemeClr>
                </a:solidFill>
              </a:rPr>
              <a:t>We evaluate your audience, conduct audits to determine how well you’re reaching them, and build marketing and editorial strategies to help you gain new leads and nurture them through your funnel.</a:t>
            </a:r>
          </a:p>
        </p:txBody>
      </p:sp>
      <p:sp>
        <p:nvSpPr>
          <p:cNvPr id="6" name="Title 1"/>
          <p:cNvSpPr txBox="1">
            <a:spLocks/>
          </p:cNvSpPr>
          <p:nvPr/>
        </p:nvSpPr>
        <p:spPr>
          <a:xfrm rot="16200000">
            <a:off x="429581" y="2586115"/>
            <a:ext cx="1339435" cy="68898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PR</a:t>
            </a:r>
            <a:endParaRPr lang="en-US" b="1" dirty="0">
              <a:solidFill>
                <a:schemeClr val="bg1">
                  <a:lumMod val="85000"/>
                </a:schemeClr>
              </a:solidFill>
              <a:latin typeface="+mj-lt"/>
            </a:endParaRPr>
          </a:p>
        </p:txBody>
      </p:sp>
      <p:cxnSp>
        <p:nvCxnSpPr>
          <p:cNvPr id="7" name="Straight Connector 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39</a:t>
            </a:fld>
            <a:endParaRPr lang="en-US" dirty="0"/>
          </a:p>
        </p:txBody>
      </p:sp>
    </p:spTree>
    <p:extLst>
      <p:ext uri="{BB962C8B-B14F-4D97-AF65-F5344CB8AC3E}">
        <p14:creationId xmlns:p14="http://schemas.microsoft.com/office/powerpoint/2010/main" val="26862709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697368" y="2457041"/>
            <a:ext cx="2565321" cy="906052"/>
            <a:chOff x="3741695" y="3558323"/>
            <a:chExt cx="2565321" cy="906052"/>
          </a:xfrm>
        </p:grpSpPr>
        <p:sp>
          <p:nvSpPr>
            <p:cNvPr id="7" name="Title 1"/>
            <p:cNvSpPr txBox="1">
              <a:spLocks/>
            </p:cNvSpPr>
            <p:nvPr/>
          </p:nvSpPr>
          <p:spPr>
            <a:xfrm>
              <a:off x="4575128" y="3832357"/>
              <a:ext cx="1731888" cy="357984"/>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3200" dirty="0" smtClean="0">
                  <a:solidFill>
                    <a:schemeClr val="accent3"/>
                  </a:solidFill>
                  <a:latin typeface="+mj-lt"/>
                </a:rPr>
                <a:t>Buzzer</a:t>
              </a:r>
              <a:endParaRPr lang="en" sz="4000" dirty="0">
                <a:solidFill>
                  <a:schemeClr val="accent3"/>
                </a:solidFill>
                <a:latin typeface="+mj-lt"/>
              </a:endParaRPr>
            </a:p>
          </p:txBody>
        </p:sp>
        <p:grpSp>
          <p:nvGrpSpPr>
            <p:cNvPr id="8" name="Group 7"/>
            <p:cNvGrpSpPr/>
            <p:nvPr/>
          </p:nvGrpSpPr>
          <p:grpSpPr>
            <a:xfrm>
              <a:off x="3741695" y="3558323"/>
              <a:ext cx="721459" cy="906052"/>
              <a:chOff x="1298575" y="2933700"/>
              <a:chExt cx="850900" cy="1063625"/>
            </a:xfrm>
          </p:grpSpPr>
          <p:sp>
            <p:nvSpPr>
              <p:cNvPr id="9" name="Freeform 6"/>
              <p:cNvSpPr>
                <a:spLocks/>
              </p:cNvSpPr>
              <p:nvPr/>
            </p:nvSpPr>
            <p:spPr bwMode="auto">
              <a:xfrm>
                <a:off x="1724025" y="3146425"/>
                <a:ext cx="425450" cy="425450"/>
              </a:xfrm>
              <a:custGeom>
                <a:avLst/>
                <a:gdLst>
                  <a:gd name="T0" fmla="*/ 0 w 74"/>
                  <a:gd name="T1" fmla="*/ 0 h 74"/>
                  <a:gd name="T2" fmla="*/ 74 w 74"/>
                  <a:gd name="T3" fmla="*/ 74 h 74"/>
                  <a:gd name="T4" fmla="*/ 0 w 74"/>
                  <a:gd name="T5" fmla="*/ 0 h 74"/>
                </a:gdLst>
                <a:ahLst/>
                <a:cxnLst>
                  <a:cxn ang="0">
                    <a:pos x="T0" y="T1"/>
                  </a:cxn>
                  <a:cxn ang="0">
                    <a:pos x="T2" y="T3"/>
                  </a:cxn>
                  <a:cxn ang="0">
                    <a:pos x="T4" y="T5"/>
                  </a:cxn>
                </a:cxnLst>
                <a:rect l="0" t="0" r="r" b="b"/>
                <a:pathLst>
                  <a:path w="74" h="74">
                    <a:moveTo>
                      <a:pt x="0" y="0"/>
                    </a:moveTo>
                    <a:cubicBezTo>
                      <a:pt x="0" y="41"/>
                      <a:pt x="33" y="74"/>
                      <a:pt x="74" y="74"/>
                    </a:cubicBezTo>
                    <a:cubicBezTo>
                      <a:pt x="74" y="33"/>
                      <a:pt x="41" y="0"/>
                      <a:pt x="0"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5"/>
              <p:cNvSpPr>
                <a:spLocks/>
              </p:cNvSpPr>
              <p:nvPr/>
            </p:nvSpPr>
            <p:spPr bwMode="auto">
              <a:xfrm>
                <a:off x="1724025" y="3571875"/>
                <a:ext cx="425450" cy="425450"/>
              </a:xfrm>
              <a:custGeom>
                <a:avLst/>
                <a:gdLst>
                  <a:gd name="T0" fmla="*/ 0 w 74"/>
                  <a:gd name="T1" fmla="*/ 74 h 74"/>
                  <a:gd name="T2" fmla="*/ 74 w 74"/>
                  <a:gd name="T3" fmla="*/ 0 h 74"/>
                  <a:gd name="T4" fmla="*/ 0 w 74"/>
                  <a:gd name="T5" fmla="*/ 74 h 74"/>
                </a:gdLst>
                <a:ahLst/>
                <a:cxnLst>
                  <a:cxn ang="0">
                    <a:pos x="T0" y="T1"/>
                  </a:cxn>
                  <a:cxn ang="0">
                    <a:pos x="T2" y="T3"/>
                  </a:cxn>
                  <a:cxn ang="0">
                    <a:pos x="T4" y="T5"/>
                  </a:cxn>
                </a:cxnLst>
                <a:rect l="0" t="0" r="r" b="b"/>
                <a:pathLst>
                  <a:path w="74" h="74">
                    <a:moveTo>
                      <a:pt x="0" y="74"/>
                    </a:moveTo>
                    <a:cubicBezTo>
                      <a:pt x="41" y="74"/>
                      <a:pt x="74" y="41"/>
                      <a:pt x="74" y="0"/>
                    </a:cubicBezTo>
                    <a:cubicBezTo>
                      <a:pt x="33" y="0"/>
                      <a:pt x="0" y="33"/>
                      <a:pt x="0" y="74"/>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7"/>
              <p:cNvSpPr>
                <a:spLocks/>
              </p:cNvSpPr>
              <p:nvPr/>
            </p:nvSpPr>
            <p:spPr bwMode="auto">
              <a:xfrm>
                <a:off x="1298575" y="2933700"/>
                <a:ext cx="425450" cy="1063625"/>
              </a:xfrm>
              <a:custGeom>
                <a:avLst/>
                <a:gdLst>
                  <a:gd name="T0" fmla="*/ 74 w 74"/>
                  <a:gd name="T1" fmla="*/ 111 h 185"/>
                  <a:gd name="T2" fmla="*/ 74 w 74"/>
                  <a:gd name="T3" fmla="*/ 70 h 185"/>
                  <a:gd name="T4" fmla="*/ 74 w 74"/>
                  <a:gd name="T5" fmla="*/ 70 h 185"/>
                  <a:gd name="T6" fmla="*/ 0 w 74"/>
                  <a:gd name="T7" fmla="*/ 0 h 185"/>
                  <a:gd name="T8" fmla="*/ 0 w 74"/>
                  <a:gd name="T9" fmla="*/ 70 h 185"/>
                  <a:gd name="T10" fmla="*/ 0 w 74"/>
                  <a:gd name="T11" fmla="*/ 70 h 185"/>
                  <a:gd name="T12" fmla="*/ 0 w 74"/>
                  <a:gd name="T13" fmla="*/ 115 h 185"/>
                  <a:gd name="T14" fmla="*/ 0 w 74"/>
                  <a:gd name="T15" fmla="*/ 115 h 185"/>
                  <a:gd name="T16" fmla="*/ 74 w 74"/>
                  <a:gd name="T17" fmla="*/ 185 h 185"/>
                  <a:gd name="T18" fmla="*/ 74 w 74"/>
                  <a:gd name="T19" fmla="*/ 115 h 185"/>
                  <a:gd name="T20" fmla="*/ 74 w 74"/>
                  <a:gd name="T21" fmla="*/ 11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85">
                    <a:moveTo>
                      <a:pt x="74" y="111"/>
                    </a:moveTo>
                    <a:cubicBezTo>
                      <a:pt x="74" y="70"/>
                      <a:pt x="74" y="70"/>
                      <a:pt x="74" y="70"/>
                    </a:cubicBezTo>
                    <a:cubicBezTo>
                      <a:pt x="74" y="70"/>
                      <a:pt x="74" y="70"/>
                      <a:pt x="74" y="70"/>
                    </a:cubicBezTo>
                    <a:cubicBezTo>
                      <a:pt x="71" y="31"/>
                      <a:pt x="39" y="0"/>
                      <a:pt x="0" y="0"/>
                    </a:cubicBezTo>
                    <a:cubicBezTo>
                      <a:pt x="0" y="70"/>
                      <a:pt x="0" y="70"/>
                      <a:pt x="0" y="70"/>
                    </a:cubicBezTo>
                    <a:cubicBezTo>
                      <a:pt x="0" y="70"/>
                      <a:pt x="0" y="70"/>
                      <a:pt x="0" y="70"/>
                    </a:cubicBezTo>
                    <a:cubicBezTo>
                      <a:pt x="0" y="115"/>
                      <a:pt x="0" y="115"/>
                      <a:pt x="0" y="115"/>
                    </a:cubicBezTo>
                    <a:cubicBezTo>
                      <a:pt x="0" y="115"/>
                      <a:pt x="0" y="115"/>
                      <a:pt x="0" y="115"/>
                    </a:cubicBezTo>
                    <a:cubicBezTo>
                      <a:pt x="2" y="154"/>
                      <a:pt x="34" y="185"/>
                      <a:pt x="74" y="185"/>
                    </a:cubicBezTo>
                    <a:cubicBezTo>
                      <a:pt x="74" y="115"/>
                      <a:pt x="74" y="115"/>
                      <a:pt x="74" y="115"/>
                    </a:cubicBezTo>
                    <a:lnTo>
                      <a:pt x="74" y="11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cxnSp>
        <p:nvCxnSpPr>
          <p:cNvPr id="14" name="Straight Connector 13"/>
          <p:cNvCxnSpPr/>
          <p:nvPr/>
        </p:nvCxnSpPr>
        <p:spPr>
          <a:xfrm>
            <a:off x="1091022" y="3717758"/>
            <a:ext cx="0" cy="3140242"/>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1091022" y="-11723"/>
            <a:ext cx="0" cy="2297430"/>
          </a:xfrm>
          <a:prstGeom prst="line">
            <a:avLst/>
          </a:prstGeom>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7205886" y="2904393"/>
            <a:ext cx="4023858" cy="369332"/>
          </a:xfrm>
          <a:prstGeom prst="rect">
            <a:avLst/>
          </a:prstGeom>
        </p:spPr>
        <p:txBody>
          <a:bodyPr wrap="none">
            <a:spAutoFit/>
          </a:bodyPr>
          <a:lstStyle/>
          <a:p>
            <a:r>
              <a:rPr lang="en-US" dirty="0">
                <a:solidFill>
                  <a:schemeClr val="tx1">
                    <a:lumMod val="50000"/>
                    <a:lumOff val="50000"/>
                  </a:schemeClr>
                </a:solidFill>
              </a:rPr>
              <a:t>Strategic Tactics. Clear Solutions</a:t>
            </a:r>
            <a:r>
              <a:rPr lang="en-US" dirty="0" smtClean="0">
                <a:solidFill>
                  <a:schemeClr val="tx1">
                    <a:lumMod val="50000"/>
                    <a:lumOff val="50000"/>
                  </a:schemeClr>
                </a:solidFill>
              </a:rPr>
              <a:t>.</a:t>
            </a:r>
            <a:endParaRPr lang="en-US" dirty="0">
              <a:solidFill>
                <a:schemeClr val="tx1">
                  <a:lumMod val="50000"/>
                  <a:lumOff val="50000"/>
                </a:schemeClr>
              </a:solidFill>
            </a:endParaRPr>
          </a:p>
        </p:txBody>
      </p:sp>
    </p:spTree>
    <p:extLst>
      <p:ext uri="{BB962C8B-B14F-4D97-AF65-F5344CB8AC3E}">
        <p14:creationId xmlns:p14="http://schemas.microsoft.com/office/powerpoint/2010/main" val="27963525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p:cNvSpPr txBox="1">
            <a:spLocks/>
          </p:cNvSpPr>
          <p:nvPr/>
        </p:nvSpPr>
        <p:spPr>
          <a:xfrm rot="16200000">
            <a:off x="-241901" y="1904762"/>
            <a:ext cx="2692274" cy="698852"/>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solidFill>
                <a:latin typeface="+mj-lt"/>
              </a:rPr>
              <a:t>Clients</a:t>
            </a:r>
            <a:endParaRPr lang="en-US" b="1" dirty="0">
              <a:solidFill>
                <a:schemeClr val="bg1"/>
              </a:solidFill>
              <a:latin typeface="+mj-lt"/>
            </a:endParaRPr>
          </a:p>
        </p:txBody>
      </p:sp>
      <p:cxnSp>
        <p:nvCxnSpPr>
          <p:cNvPr id="6" name="Straight Connector 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EF4ACB41-94E5-4629-9639-BBC7D22E3BC4}" type="slidenum">
              <a:rPr lang="en-US" smtClean="0"/>
              <a:pPr/>
              <a:t>40</a:t>
            </a:fld>
            <a:endParaRPr lang="en-US" dirty="0"/>
          </a:p>
        </p:txBody>
      </p:sp>
    </p:spTree>
    <p:extLst>
      <p:ext uri="{BB962C8B-B14F-4D97-AF65-F5344CB8AC3E}">
        <p14:creationId xmlns:p14="http://schemas.microsoft.com/office/powerpoint/2010/main" val="9610631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35188" y="872881"/>
            <a:ext cx="9224474" cy="816698"/>
          </a:xfrm>
        </p:spPr>
        <p:txBody>
          <a:bodyPr>
            <a:noAutofit/>
          </a:bodyPr>
          <a:lstStyle/>
          <a:p>
            <a:pPr marL="0" lvl="0" indent="0">
              <a:lnSpc>
                <a:spcPct val="150000"/>
              </a:lnSpc>
              <a:spcBef>
                <a:spcPts val="0"/>
              </a:spcBef>
              <a:buNone/>
            </a:pPr>
            <a:r>
              <a:rPr lang="en" sz="2000" dirty="0" smtClean="0">
                <a:solidFill>
                  <a:schemeClr val="accent3"/>
                </a:solidFill>
                <a:latin typeface="+mj-lt"/>
              </a:rPr>
              <a:t>We </a:t>
            </a:r>
            <a:r>
              <a:rPr lang="en" sz="2000" dirty="0">
                <a:solidFill>
                  <a:schemeClr val="accent3"/>
                </a:solidFill>
                <a:latin typeface="+mj-lt"/>
              </a:rPr>
              <a:t>work with clients across a range of industries, including </a:t>
            </a:r>
            <a:r>
              <a:rPr lang="en" sz="2000" dirty="0" smtClean="0">
                <a:solidFill>
                  <a:schemeClr val="accent3"/>
                </a:solidFill>
                <a:latin typeface="+mj-lt"/>
              </a:rPr>
              <a:t>universities,</a:t>
            </a:r>
            <a:r>
              <a:rPr lang="id-ID" sz="2000" dirty="0" smtClean="0">
                <a:solidFill>
                  <a:schemeClr val="accent3"/>
                </a:solidFill>
                <a:latin typeface="+mj-lt"/>
              </a:rPr>
              <a:t> </a:t>
            </a:r>
            <a:r>
              <a:rPr lang="en" sz="2000" dirty="0" smtClean="0">
                <a:solidFill>
                  <a:schemeClr val="accent3"/>
                </a:solidFill>
                <a:latin typeface="+mj-lt"/>
              </a:rPr>
              <a:t>tech </a:t>
            </a:r>
            <a:r>
              <a:rPr lang="en" sz="2000" dirty="0">
                <a:solidFill>
                  <a:schemeClr val="accent3"/>
                </a:solidFill>
                <a:latin typeface="+mj-lt"/>
              </a:rPr>
              <a:t>startups, and enterprise companies. </a:t>
            </a:r>
            <a:endParaRPr lang="en-US" sz="2000" dirty="0">
              <a:solidFill>
                <a:schemeClr val="accent3"/>
              </a:solidFill>
              <a:latin typeface="+mj-lt"/>
            </a:endParaRPr>
          </a:p>
        </p:txBody>
      </p:sp>
      <p:sp>
        <p:nvSpPr>
          <p:cNvPr id="6" name="Rectangle 5"/>
          <p:cNvSpPr/>
          <p:nvPr/>
        </p:nvSpPr>
        <p:spPr>
          <a:xfrm>
            <a:off x="2135188" y="2684585"/>
            <a:ext cx="2092134" cy="9076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4564289" y="2684585"/>
            <a:ext cx="2092134" cy="9076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6976785" y="2684585"/>
            <a:ext cx="2092134" cy="9076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p:cNvSpPr/>
          <p:nvPr/>
        </p:nvSpPr>
        <p:spPr>
          <a:xfrm>
            <a:off x="9405886" y="2684585"/>
            <a:ext cx="2092134" cy="9076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p:nvPr/>
        </p:nvSpPr>
        <p:spPr>
          <a:xfrm>
            <a:off x="2135188" y="3852953"/>
            <a:ext cx="2092134" cy="9076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p:cNvSpPr/>
          <p:nvPr/>
        </p:nvSpPr>
        <p:spPr>
          <a:xfrm>
            <a:off x="4564289" y="3852953"/>
            <a:ext cx="2092134" cy="9076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p:cNvSpPr/>
          <p:nvPr/>
        </p:nvSpPr>
        <p:spPr>
          <a:xfrm>
            <a:off x="6976785" y="3852953"/>
            <a:ext cx="2092134" cy="9076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p:cNvSpPr/>
          <p:nvPr/>
        </p:nvSpPr>
        <p:spPr>
          <a:xfrm>
            <a:off x="9405886" y="3852953"/>
            <a:ext cx="2092134" cy="9076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p:cNvSpPr/>
          <p:nvPr/>
        </p:nvSpPr>
        <p:spPr>
          <a:xfrm>
            <a:off x="2135188" y="2164526"/>
            <a:ext cx="3662079" cy="338554"/>
          </a:xfrm>
          <a:prstGeom prst="rect">
            <a:avLst/>
          </a:prstGeom>
        </p:spPr>
        <p:txBody>
          <a:bodyPr wrap="square">
            <a:spAutoFit/>
          </a:bodyPr>
          <a:lstStyle/>
          <a:p>
            <a:pPr lvl="0">
              <a:spcAft>
                <a:spcPts val="1200"/>
              </a:spcAft>
            </a:pPr>
            <a:r>
              <a:rPr lang="en" sz="16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Recent clients </a:t>
            </a:r>
            <a:r>
              <a:rPr lang="en" sz="16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include</a:t>
            </a:r>
            <a:endParaRPr lang="en" sz="16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Rectangle 14"/>
          <p:cNvSpPr/>
          <p:nvPr/>
        </p:nvSpPr>
        <p:spPr>
          <a:xfrm>
            <a:off x="2135188" y="5021322"/>
            <a:ext cx="2092134" cy="9076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p:cNvSpPr/>
          <p:nvPr/>
        </p:nvSpPr>
        <p:spPr>
          <a:xfrm>
            <a:off x="4564289" y="5021322"/>
            <a:ext cx="2092134" cy="9076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p:cNvSpPr/>
          <p:nvPr/>
        </p:nvSpPr>
        <p:spPr>
          <a:xfrm>
            <a:off x="6976785" y="5021322"/>
            <a:ext cx="2092134" cy="9076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p:cNvSpPr/>
          <p:nvPr/>
        </p:nvSpPr>
        <p:spPr>
          <a:xfrm>
            <a:off x="9405886" y="5021322"/>
            <a:ext cx="2092134" cy="9076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itle 1"/>
          <p:cNvSpPr txBox="1">
            <a:spLocks/>
          </p:cNvSpPr>
          <p:nvPr/>
        </p:nvSpPr>
        <p:spPr>
          <a:xfrm rot="16200000">
            <a:off x="-241901" y="1904762"/>
            <a:ext cx="2692274" cy="698852"/>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Clients</a:t>
            </a:r>
            <a:endParaRPr lang="en-US" b="1" dirty="0">
              <a:solidFill>
                <a:schemeClr val="bg1">
                  <a:lumMod val="85000"/>
                </a:schemeClr>
              </a:solidFill>
              <a:latin typeface="+mj-lt"/>
            </a:endParaRPr>
          </a:p>
        </p:txBody>
      </p:sp>
      <p:cxnSp>
        <p:nvCxnSpPr>
          <p:cNvPr id="25" name="Straight Connector 24"/>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EF4ACB41-94E5-4629-9639-BBC7D22E3BC4}" type="slidenum">
              <a:rPr lang="en-US" smtClean="0"/>
              <a:t>41</a:t>
            </a:fld>
            <a:endParaRPr lang="en-US"/>
          </a:p>
        </p:txBody>
      </p:sp>
    </p:spTree>
    <p:extLst>
      <p:ext uri="{BB962C8B-B14F-4D97-AF65-F5344CB8AC3E}">
        <p14:creationId xmlns:p14="http://schemas.microsoft.com/office/powerpoint/2010/main" val="22189367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5188" y="869960"/>
            <a:ext cx="6253529" cy="663575"/>
          </a:xfrm>
        </p:spPr>
        <p:txBody>
          <a:bodyPr/>
          <a:lstStyle/>
          <a:p>
            <a:r>
              <a:rPr lang="en-US" dirty="0" smtClean="0"/>
              <a:t>Double3</a:t>
            </a:r>
            <a:endParaRPr lang="en-US" dirty="0"/>
          </a:p>
        </p:txBody>
      </p:sp>
      <p:grpSp>
        <p:nvGrpSpPr>
          <p:cNvPr id="3" name="Group 2"/>
          <p:cNvGrpSpPr/>
          <p:nvPr/>
        </p:nvGrpSpPr>
        <p:grpSpPr>
          <a:xfrm>
            <a:off x="4952240" y="1989138"/>
            <a:ext cx="6278467" cy="3133847"/>
            <a:chOff x="3603654" y="2690025"/>
            <a:chExt cx="7960966" cy="3133847"/>
          </a:xfrm>
        </p:grpSpPr>
        <p:sp>
          <p:nvSpPr>
            <p:cNvPr id="10" name="Rectangle 9"/>
            <p:cNvSpPr/>
            <p:nvPr/>
          </p:nvSpPr>
          <p:spPr>
            <a:xfrm>
              <a:off x="3603654" y="2975091"/>
              <a:ext cx="713881" cy="4372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tlCol="0" anchor="ctr"/>
            <a:lstStyle/>
            <a:p>
              <a:pPr algn="ctr"/>
              <a:r>
                <a:rPr lang="en-US" sz="8800" b="1" dirty="0" smtClean="0">
                  <a:solidFill>
                    <a:schemeClr val="tx1">
                      <a:lumMod val="50000"/>
                      <a:lumOff val="50000"/>
                    </a:schemeClr>
                  </a:solidFill>
                  <a:latin typeface="Times New Roman" charset="0"/>
                  <a:ea typeface="Times New Roman" charset="0"/>
                  <a:cs typeface="Times New Roman" charset="0"/>
                </a:rPr>
                <a:t>“</a:t>
              </a:r>
              <a:endParaRPr lang="en-US" sz="8800" b="1" dirty="0">
                <a:solidFill>
                  <a:schemeClr val="tx1">
                    <a:lumMod val="50000"/>
                    <a:lumOff val="50000"/>
                  </a:schemeClr>
                </a:solidFill>
                <a:latin typeface="Times New Roman" charset="0"/>
                <a:ea typeface="Times New Roman" charset="0"/>
                <a:cs typeface="Times New Roman" charset="0"/>
              </a:endParaRPr>
            </a:p>
          </p:txBody>
        </p:sp>
        <p:sp>
          <p:nvSpPr>
            <p:cNvPr id="4" name="Rectangle 3"/>
            <p:cNvSpPr/>
            <p:nvPr/>
          </p:nvSpPr>
          <p:spPr>
            <a:xfrm>
              <a:off x="4424835" y="2690025"/>
              <a:ext cx="7139785" cy="31338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t"/>
            <a:lstStyle/>
            <a:p>
              <a:pPr>
                <a:lnSpc>
                  <a:spcPct val="150000"/>
                </a:lnSpc>
              </a:pPr>
              <a:r>
                <a:rPr lang="en-US" sz="1600" dirty="0" smtClean="0">
                  <a:solidFill>
                    <a:schemeClr val="tx1">
                      <a:lumMod val="50000"/>
                      <a:lumOff val="50000"/>
                    </a:schemeClr>
                  </a:solidFill>
                  <a:ea typeface="Open Sans" charset="0"/>
                  <a:cs typeface="Open Sans" charset="0"/>
                </a:rPr>
                <a:t>The company is </a:t>
              </a:r>
              <a:r>
                <a:rPr lang="en-US" sz="1600" dirty="0">
                  <a:solidFill>
                    <a:schemeClr val="tx1">
                      <a:lumMod val="50000"/>
                      <a:lumOff val="50000"/>
                    </a:schemeClr>
                  </a:solidFill>
                  <a:ea typeface="Open Sans" charset="0"/>
                  <a:cs typeface="Open Sans" charset="0"/>
                </a:rPr>
                <a:t>truly feels like a strategic </a:t>
              </a:r>
              <a:r>
                <a:rPr lang="en-US" sz="1600" dirty="0" smtClean="0">
                  <a:solidFill>
                    <a:schemeClr val="tx1">
                      <a:lumMod val="50000"/>
                      <a:lumOff val="50000"/>
                    </a:schemeClr>
                  </a:solidFill>
                  <a:ea typeface="Open Sans" charset="0"/>
                  <a:cs typeface="Open Sans" charset="0"/>
                </a:rPr>
                <a:t>partner </a:t>
              </a:r>
              <a:r>
                <a:rPr lang="en-US" sz="1600" dirty="0">
                  <a:solidFill>
                    <a:schemeClr val="tx1">
                      <a:lumMod val="50000"/>
                      <a:lumOff val="50000"/>
                    </a:schemeClr>
                  </a:solidFill>
                  <a:ea typeface="Open Sans" charset="0"/>
                  <a:cs typeface="Open Sans" charset="0"/>
                </a:rPr>
                <a:t>for us. </a:t>
              </a:r>
              <a:r>
                <a:rPr lang="en-US" sz="1600" dirty="0" smtClean="0">
                  <a:solidFill>
                    <a:schemeClr val="tx1">
                      <a:lumMod val="50000"/>
                      <a:lumOff val="50000"/>
                    </a:schemeClr>
                  </a:solidFill>
                  <a:ea typeface="Open Sans" charset="0"/>
                  <a:cs typeface="Open Sans" charset="0"/>
                </a:rPr>
                <a:t>They’re not </a:t>
              </a:r>
              <a:r>
                <a:rPr lang="en-US" sz="1600" dirty="0">
                  <a:solidFill>
                    <a:schemeClr val="tx1">
                      <a:lumMod val="50000"/>
                      <a:lumOff val="50000"/>
                    </a:schemeClr>
                  </a:solidFill>
                  <a:ea typeface="Open Sans" charset="0"/>
                  <a:cs typeface="Open Sans" charset="0"/>
                </a:rPr>
                <a:t>only taking my feedback and implementing it, they are actually coming back </a:t>
              </a:r>
              <a:r>
                <a:rPr lang="en-US" sz="1600" dirty="0" smtClean="0">
                  <a:solidFill>
                    <a:schemeClr val="tx1">
                      <a:lumMod val="50000"/>
                      <a:lumOff val="50000"/>
                    </a:schemeClr>
                  </a:solidFill>
                  <a:ea typeface="Open Sans" charset="0"/>
                  <a:cs typeface="Open Sans" charset="0"/>
                </a:rPr>
                <a:t>and </a:t>
              </a:r>
              <a:r>
                <a:rPr lang="en-US" sz="1600" dirty="0">
                  <a:solidFill>
                    <a:schemeClr val="tx1">
                      <a:lumMod val="50000"/>
                      <a:lumOff val="50000"/>
                    </a:schemeClr>
                  </a:solidFill>
                  <a:ea typeface="Open Sans" charset="0"/>
                  <a:cs typeface="Open Sans" charset="0"/>
                </a:rPr>
                <a:t>making their own suggestions </a:t>
              </a:r>
              <a:r>
                <a:rPr lang="en-US" sz="1600" dirty="0" smtClean="0">
                  <a:solidFill>
                    <a:schemeClr val="tx1">
                      <a:lumMod val="50000"/>
                      <a:lumOff val="50000"/>
                    </a:schemeClr>
                  </a:solidFill>
                  <a:ea typeface="Open Sans" charset="0"/>
                  <a:cs typeface="Open Sans" charset="0"/>
                </a:rPr>
                <a:t>and </a:t>
              </a:r>
              <a:r>
                <a:rPr lang="en-US" sz="1600" dirty="0">
                  <a:solidFill>
                    <a:schemeClr val="tx1">
                      <a:lumMod val="50000"/>
                      <a:lumOff val="50000"/>
                    </a:schemeClr>
                  </a:solidFill>
                  <a:ea typeface="Open Sans" charset="0"/>
                  <a:cs typeface="Open Sans" charset="0"/>
                </a:rPr>
                <a:t>it’s their equal investment in the success of </a:t>
              </a:r>
              <a:r>
                <a:rPr lang="en-US" sz="1600" dirty="0" smtClean="0">
                  <a:solidFill>
                    <a:schemeClr val="tx1">
                      <a:lumMod val="50000"/>
                      <a:lumOff val="50000"/>
                    </a:schemeClr>
                  </a:solidFill>
                  <a:ea typeface="Open Sans" charset="0"/>
                  <a:cs typeface="Open Sans" charset="0"/>
                </a:rPr>
                <a:t>oubleDutch.</a:t>
              </a:r>
            </a:p>
            <a:p>
              <a:pPr>
                <a:lnSpc>
                  <a:spcPct val="110000"/>
                </a:lnSpc>
              </a:pPr>
              <a:endParaRPr lang="en-US" sz="2000" dirty="0">
                <a:solidFill>
                  <a:schemeClr val="tx1">
                    <a:lumMod val="50000"/>
                    <a:lumOff val="50000"/>
                  </a:schemeClr>
                </a:solidFill>
                <a:latin typeface="Open Sans" charset="0"/>
                <a:ea typeface="Open Sans" charset="0"/>
                <a:cs typeface="Open Sans" charset="0"/>
              </a:endParaRPr>
            </a:p>
            <a:p>
              <a:pPr>
                <a:lnSpc>
                  <a:spcPct val="110000"/>
                </a:lnSpc>
              </a:pPr>
              <a:r>
                <a:rPr lang="en-US" sz="1600" b="1" dirty="0" smtClean="0">
                  <a:solidFill>
                    <a:schemeClr val="accent3"/>
                  </a:solidFill>
                  <a:latin typeface="+mj-lt"/>
                  <a:ea typeface="Open Sans" charset="0"/>
                  <a:cs typeface="Open Sans" charset="0"/>
                </a:rPr>
                <a:t>Justin Gonzalez</a:t>
              </a:r>
              <a:endParaRPr lang="en-US" sz="1600" dirty="0" smtClean="0">
                <a:solidFill>
                  <a:schemeClr val="accent3"/>
                </a:solidFill>
                <a:latin typeface="+mj-lt"/>
                <a:ea typeface="Open Sans" charset="0"/>
                <a:cs typeface="Open Sans" charset="0"/>
              </a:endParaRPr>
            </a:p>
            <a:p>
              <a:pPr>
                <a:lnSpc>
                  <a:spcPct val="110000"/>
                </a:lnSpc>
              </a:pPr>
              <a:r>
                <a:rPr lang="en-US" sz="1600" dirty="0" smtClean="0">
                  <a:solidFill>
                    <a:schemeClr val="tx1">
                      <a:lumMod val="50000"/>
                      <a:lumOff val="50000"/>
                    </a:schemeClr>
                  </a:solidFill>
                  <a:ea typeface="Open Sans" charset="0"/>
                  <a:cs typeface="Open Sans" charset="0"/>
                </a:rPr>
                <a:t>Digital </a:t>
              </a:r>
              <a:r>
                <a:rPr lang="en-US" sz="1600" dirty="0">
                  <a:solidFill>
                    <a:schemeClr val="tx1">
                      <a:lumMod val="50000"/>
                      <a:lumOff val="50000"/>
                    </a:schemeClr>
                  </a:solidFill>
                  <a:ea typeface="Open Sans" charset="0"/>
                  <a:cs typeface="Open Sans" charset="0"/>
                </a:rPr>
                <a:t>Marketing Manager, </a:t>
              </a:r>
              <a:r>
                <a:rPr lang="en-US" sz="1600" dirty="0" smtClean="0">
                  <a:solidFill>
                    <a:schemeClr val="tx1">
                      <a:lumMod val="50000"/>
                      <a:lumOff val="50000"/>
                    </a:schemeClr>
                  </a:solidFill>
                  <a:ea typeface="Open Sans" charset="0"/>
                  <a:cs typeface="Open Sans" charset="0"/>
                </a:rPr>
                <a:t>Double3</a:t>
              </a:r>
              <a:endParaRPr lang="en-US" sz="1600" dirty="0">
                <a:solidFill>
                  <a:schemeClr val="tx1">
                    <a:lumMod val="50000"/>
                    <a:lumOff val="50000"/>
                  </a:schemeClr>
                </a:solidFill>
                <a:ea typeface="Open Sans" charset="0"/>
                <a:cs typeface="Open Sans" charset="0"/>
              </a:endParaRPr>
            </a:p>
          </p:txBody>
        </p:sp>
      </p:grpSp>
      <p:sp>
        <p:nvSpPr>
          <p:cNvPr id="9" name="Rounded Rectangle 8"/>
          <p:cNvSpPr/>
          <p:nvPr/>
        </p:nvSpPr>
        <p:spPr>
          <a:xfrm>
            <a:off x="2152424" y="1989138"/>
            <a:ext cx="2438401" cy="2397369"/>
          </a:xfrm>
          <a:prstGeom prst="roundRect">
            <a:avLst>
              <a:gd name="adj" fmla="val 945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txBox="1">
            <a:spLocks/>
          </p:cNvSpPr>
          <p:nvPr/>
        </p:nvSpPr>
        <p:spPr>
          <a:xfrm rot="16200000">
            <a:off x="-241901" y="1904762"/>
            <a:ext cx="2692274" cy="698852"/>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Clients</a:t>
            </a:r>
            <a:endParaRPr lang="en-US" b="1" dirty="0">
              <a:solidFill>
                <a:schemeClr val="bg1">
                  <a:lumMod val="85000"/>
                </a:schemeClr>
              </a:solidFill>
              <a:latin typeface="+mj-lt"/>
            </a:endParaRPr>
          </a:p>
        </p:txBody>
      </p:sp>
      <p:cxnSp>
        <p:nvCxnSpPr>
          <p:cNvPr id="12" name="Straight Connector 11"/>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6" name="Slide Number Placeholder 5"/>
          <p:cNvSpPr>
            <a:spLocks noGrp="1"/>
          </p:cNvSpPr>
          <p:nvPr>
            <p:ph type="sldNum" sz="quarter" idx="12"/>
          </p:nvPr>
        </p:nvSpPr>
        <p:spPr/>
        <p:txBody>
          <a:bodyPr/>
          <a:lstStyle/>
          <a:p>
            <a:fld id="{EF4ACB41-94E5-4629-9639-BBC7D22E3BC4}" type="slidenum">
              <a:rPr lang="en-US" smtClean="0"/>
              <a:pPr/>
              <a:t>42</a:t>
            </a:fld>
            <a:endParaRPr lang="en-US" dirty="0"/>
          </a:p>
        </p:txBody>
      </p:sp>
    </p:spTree>
    <p:extLst>
      <p:ext uri="{BB962C8B-B14F-4D97-AF65-F5344CB8AC3E}">
        <p14:creationId xmlns:p14="http://schemas.microsoft.com/office/powerpoint/2010/main" val="29397421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135188" y="1989138"/>
            <a:ext cx="5216161" cy="39608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t"/>
          <a:lstStyle/>
          <a:p>
            <a:pPr>
              <a:lnSpc>
                <a:spcPct val="150000"/>
              </a:lnSpc>
            </a:pPr>
            <a:r>
              <a:rPr lang="en-US" sz="1600" dirty="0" smtClean="0">
                <a:solidFill>
                  <a:schemeClr val="tx1">
                    <a:lumMod val="50000"/>
                    <a:lumOff val="50000"/>
                  </a:schemeClr>
                </a:solidFill>
                <a:ea typeface="Open Sans" charset="0"/>
                <a:cs typeface="Open Sans" charset="0"/>
              </a:rPr>
              <a:t>The </a:t>
            </a:r>
            <a:r>
              <a:rPr lang="en-US" sz="1600" dirty="0">
                <a:solidFill>
                  <a:schemeClr val="tx1">
                    <a:lumMod val="50000"/>
                    <a:lumOff val="50000"/>
                  </a:schemeClr>
                </a:solidFill>
                <a:ea typeface="Open Sans" charset="0"/>
                <a:cs typeface="Open Sans" charset="0"/>
              </a:rPr>
              <a:t>Eucalypt team has completely exceeded my expectations with </a:t>
            </a:r>
            <a:r>
              <a:rPr lang="en-US" sz="1600" dirty="0" smtClean="0">
                <a:solidFill>
                  <a:schemeClr val="tx1">
                    <a:lumMod val="50000"/>
                    <a:lumOff val="50000"/>
                  </a:schemeClr>
                </a:solidFill>
                <a:ea typeface="Open Sans" charset="0"/>
                <a:cs typeface="Open Sans" charset="0"/>
              </a:rPr>
              <a:t>their </a:t>
            </a:r>
            <a:r>
              <a:rPr lang="en-US" sz="1600" dirty="0">
                <a:solidFill>
                  <a:schemeClr val="tx1">
                    <a:lumMod val="50000"/>
                    <a:lumOff val="50000"/>
                  </a:schemeClr>
                </a:solidFill>
                <a:ea typeface="Open Sans" charset="0"/>
                <a:cs typeface="Open Sans" charset="0"/>
              </a:rPr>
              <a:t>intelligence, organization, and willingness to learn quickly from </a:t>
            </a:r>
            <a:r>
              <a:rPr lang="en-US" sz="1600" dirty="0" smtClean="0">
                <a:solidFill>
                  <a:schemeClr val="tx1">
                    <a:lumMod val="50000"/>
                    <a:lumOff val="50000"/>
                  </a:schemeClr>
                </a:solidFill>
                <a:ea typeface="Open Sans" charset="0"/>
                <a:cs typeface="Open Sans" charset="0"/>
              </a:rPr>
              <a:t>my </a:t>
            </a:r>
            <a:r>
              <a:rPr lang="en-US" sz="1600" dirty="0">
                <a:solidFill>
                  <a:schemeClr val="tx1">
                    <a:lumMod val="50000"/>
                    <a:lumOff val="50000"/>
                  </a:schemeClr>
                </a:solidFill>
                <a:ea typeface="Open Sans" charset="0"/>
                <a:cs typeface="Open Sans" charset="0"/>
              </a:rPr>
              <a:t>feedback.  </a:t>
            </a:r>
            <a:r>
              <a:rPr lang="en-US" sz="1600" dirty="0" smtClean="0">
                <a:solidFill>
                  <a:schemeClr val="tx1">
                    <a:lumMod val="50000"/>
                    <a:lumOff val="50000"/>
                  </a:schemeClr>
                </a:solidFill>
                <a:ea typeface="Open Sans" charset="0"/>
                <a:cs typeface="Open Sans" charset="0"/>
              </a:rPr>
              <a:t>It's </a:t>
            </a:r>
            <a:r>
              <a:rPr lang="en-US" sz="1600" dirty="0">
                <a:solidFill>
                  <a:schemeClr val="tx1">
                    <a:lumMod val="50000"/>
                    <a:lumOff val="50000"/>
                  </a:schemeClr>
                </a:solidFill>
                <a:ea typeface="Open Sans" charset="0"/>
                <a:cs typeface="Open Sans" charset="0"/>
              </a:rPr>
              <a:t>no easy feat to suddenly start producing a lot of  </a:t>
            </a:r>
            <a:r>
              <a:rPr lang="en-US" sz="1600" dirty="0" smtClean="0">
                <a:solidFill>
                  <a:schemeClr val="tx1">
                    <a:lumMod val="50000"/>
                    <a:lumOff val="50000"/>
                  </a:schemeClr>
                </a:solidFill>
                <a:ea typeface="Open Sans" charset="0"/>
                <a:cs typeface="Open Sans" charset="0"/>
              </a:rPr>
              <a:t>high-quality </a:t>
            </a:r>
            <a:r>
              <a:rPr lang="en-US" sz="1600" dirty="0">
                <a:solidFill>
                  <a:schemeClr val="tx1">
                    <a:lumMod val="50000"/>
                    <a:lumOff val="50000"/>
                  </a:schemeClr>
                </a:solidFill>
                <a:ea typeface="Open Sans" charset="0"/>
                <a:cs typeface="Open Sans" charset="0"/>
              </a:rPr>
              <a:t>content, on-time and without mistakes, yet Eucalypt Media has done it with apparent ease. </a:t>
            </a:r>
          </a:p>
          <a:p>
            <a:pPr>
              <a:lnSpc>
                <a:spcPct val="150000"/>
              </a:lnSpc>
            </a:pPr>
            <a:endParaRPr lang="en-US" sz="1600" dirty="0" smtClean="0">
              <a:solidFill>
                <a:schemeClr val="tx1">
                  <a:lumMod val="50000"/>
                  <a:lumOff val="50000"/>
                </a:schemeClr>
              </a:solidFill>
              <a:ea typeface="Open Sans" charset="0"/>
              <a:cs typeface="Open Sans" charset="0"/>
            </a:endParaRPr>
          </a:p>
          <a:p>
            <a:pPr>
              <a:lnSpc>
                <a:spcPct val="150000"/>
              </a:lnSpc>
            </a:pPr>
            <a:r>
              <a:rPr lang="en-US" sz="1600" dirty="0" err="1" smtClean="0">
                <a:solidFill>
                  <a:schemeClr val="tx1">
                    <a:lumMod val="50000"/>
                    <a:lumOff val="50000"/>
                  </a:schemeClr>
                </a:solidFill>
                <a:latin typeface="+mj-lt"/>
                <a:ea typeface="Open Sans" charset="0"/>
                <a:cs typeface="Open Sans" charset="0"/>
              </a:rPr>
              <a:t>Jokodol</a:t>
            </a:r>
            <a:endParaRPr lang="en-US" sz="1600" dirty="0">
              <a:solidFill>
                <a:schemeClr val="tx1">
                  <a:lumMod val="50000"/>
                  <a:lumOff val="50000"/>
                </a:schemeClr>
              </a:solidFill>
              <a:latin typeface="+mj-lt"/>
              <a:ea typeface="Open Sans" charset="0"/>
              <a:cs typeface="Open Sans" charset="0"/>
            </a:endParaRPr>
          </a:p>
          <a:p>
            <a:pPr>
              <a:lnSpc>
                <a:spcPct val="110000"/>
              </a:lnSpc>
            </a:pPr>
            <a:r>
              <a:rPr lang="en-US" sz="1400" dirty="0" smtClean="0">
                <a:solidFill>
                  <a:schemeClr val="tx1">
                    <a:lumMod val="50000"/>
                    <a:lumOff val="50000"/>
                  </a:schemeClr>
                </a:solidFill>
                <a:ea typeface="Open Sans" charset="0"/>
                <a:cs typeface="Open Sans" charset="0"/>
              </a:rPr>
              <a:t>— </a:t>
            </a:r>
            <a:r>
              <a:rPr lang="en-US" sz="1400" b="1" dirty="0">
                <a:solidFill>
                  <a:schemeClr val="tx1">
                    <a:lumMod val="50000"/>
                    <a:lumOff val="50000"/>
                  </a:schemeClr>
                </a:solidFill>
                <a:ea typeface="Open Sans" charset="0"/>
                <a:cs typeface="Open Sans" charset="0"/>
              </a:rPr>
              <a:t>Content Marketing Lead, </a:t>
            </a:r>
            <a:r>
              <a:rPr lang="en-US" sz="1400" dirty="0" err="1" smtClean="0">
                <a:solidFill>
                  <a:schemeClr val="tx1">
                    <a:lumMod val="50000"/>
                    <a:lumOff val="50000"/>
                  </a:schemeClr>
                </a:solidFill>
                <a:ea typeface="Open Sans" charset="0"/>
                <a:cs typeface="Open Sans" charset="0"/>
              </a:rPr>
              <a:t>Saaw</a:t>
            </a:r>
            <a:endParaRPr lang="en-US" sz="1400" dirty="0">
              <a:solidFill>
                <a:schemeClr val="tx1">
                  <a:lumMod val="50000"/>
                  <a:lumOff val="50000"/>
                </a:schemeClr>
              </a:solidFill>
              <a:ea typeface="Open Sans" charset="0"/>
              <a:cs typeface="Open Sans" charset="0"/>
            </a:endParaRPr>
          </a:p>
          <a:p>
            <a:pPr>
              <a:lnSpc>
                <a:spcPct val="110000"/>
              </a:lnSpc>
            </a:pPr>
            <a:endParaRPr lang="en-US" sz="2000" dirty="0">
              <a:solidFill>
                <a:schemeClr val="tx1">
                  <a:lumMod val="50000"/>
                  <a:lumOff val="50000"/>
                </a:schemeClr>
              </a:solidFill>
              <a:latin typeface="Open Sans" charset="0"/>
              <a:ea typeface="Open Sans" charset="0"/>
              <a:cs typeface="Open Sans" charset="0"/>
            </a:endParaRPr>
          </a:p>
        </p:txBody>
      </p:sp>
      <p:sp>
        <p:nvSpPr>
          <p:cNvPr id="17" name="Rectangle 16"/>
          <p:cNvSpPr/>
          <p:nvPr/>
        </p:nvSpPr>
        <p:spPr>
          <a:xfrm rot="10800000">
            <a:off x="6897908" y="1989138"/>
            <a:ext cx="906881" cy="6848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tlCol="0" anchor="ctr"/>
          <a:lstStyle/>
          <a:p>
            <a:r>
              <a:rPr lang="en-US" sz="8800" b="1" dirty="0" smtClean="0">
                <a:solidFill>
                  <a:schemeClr val="tx1">
                    <a:lumMod val="50000"/>
                    <a:lumOff val="50000"/>
                  </a:schemeClr>
                </a:solidFill>
                <a:latin typeface="Times New Roman" charset="0"/>
                <a:ea typeface="Times New Roman" charset="0"/>
                <a:cs typeface="Times New Roman" charset="0"/>
              </a:rPr>
              <a:t>“</a:t>
            </a:r>
            <a:endParaRPr lang="en-US" sz="6600" b="1" dirty="0">
              <a:solidFill>
                <a:schemeClr val="tx1">
                  <a:lumMod val="50000"/>
                  <a:lumOff val="50000"/>
                </a:schemeClr>
              </a:solidFill>
              <a:latin typeface="Times New Roman" charset="0"/>
              <a:ea typeface="Times New Roman" charset="0"/>
              <a:cs typeface="Times New Roman" charset="0"/>
            </a:endParaRPr>
          </a:p>
        </p:txBody>
      </p:sp>
      <p:sp>
        <p:nvSpPr>
          <p:cNvPr id="6" name="Rounded Rectangle 5"/>
          <p:cNvSpPr/>
          <p:nvPr/>
        </p:nvSpPr>
        <p:spPr>
          <a:xfrm>
            <a:off x="8276493" y="2247046"/>
            <a:ext cx="2696308" cy="2676647"/>
          </a:xfrm>
          <a:prstGeom prst="roundRect">
            <a:avLst>
              <a:gd name="adj" fmla="val 801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a:spLocks noGrp="1"/>
          </p:cNvSpPr>
          <p:nvPr>
            <p:ph type="title"/>
          </p:nvPr>
        </p:nvSpPr>
        <p:spPr>
          <a:xfrm>
            <a:off x="2135188" y="872881"/>
            <a:ext cx="8095640" cy="663575"/>
          </a:xfrm>
        </p:spPr>
        <p:txBody>
          <a:bodyPr/>
          <a:lstStyle/>
          <a:p>
            <a:r>
              <a:rPr lang="en-US" dirty="0" err="1" smtClean="0"/>
              <a:t>Saaw</a:t>
            </a:r>
            <a:r>
              <a:rPr lang="en-US" dirty="0" smtClean="0"/>
              <a:t> Tech</a:t>
            </a:r>
            <a:endParaRPr lang="en-US" dirty="0"/>
          </a:p>
        </p:txBody>
      </p:sp>
      <p:sp>
        <p:nvSpPr>
          <p:cNvPr id="7" name="Title 1"/>
          <p:cNvSpPr txBox="1">
            <a:spLocks/>
          </p:cNvSpPr>
          <p:nvPr/>
        </p:nvSpPr>
        <p:spPr>
          <a:xfrm rot="16200000">
            <a:off x="-241901" y="1904762"/>
            <a:ext cx="2692274" cy="698852"/>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Clients</a:t>
            </a:r>
            <a:endParaRPr lang="en-US" b="1" dirty="0">
              <a:solidFill>
                <a:schemeClr val="bg1">
                  <a:lumMod val="85000"/>
                </a:schemeClr>
              </a:solidFill>
              <a:latin typeface="+mj-lt"/>
            </a:endParaRPr>
          </a:p>
        </p:txBody>
      </p:sp>
      <p:cxnSp>
        <p:nvCxnSpPr>
          <p:cNvPr id="9" name="Straight Connector 8"/>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43</a:t>
            </a:fld>
            <a:endParaRPr lang="en-US" dirty="0"/>
          </a:p>
        </p:txBody>
      </p:sp>
    </p:spTree>
    <p:extLst>
      <p:ext uri="{BB962C8B-B14F-4D97-AF65-F5344CB8AC3E}">
        <p14:creationId xmlns:p14="http://schemas.microsoft.com/office/powerpoint/2010/main" val="8014705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flipH="1">
            <a:off x="3157239" y="2668448"/>
            <a:ext cx="9939" cy="420922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2135188" y="868790"/>
            <a:ext cx="6843469" cy="663575"/>
          </a:xfrm>
        </p:spPr>
        <p:txBody>
          <a:bodyPr>
            <a:noAutofit/>
          </a:bodyPr>
          <a:lstStyle/>
          <a:p>
            <a:r>
              <a:rPr lang="en-US" sz="3600" b="0" dirty="0" smtClean="0">
                <a:solidFill>
                  <a:schemeClr val="accent2"/>
                </a:solidFill>
              </a:rPr>
              <a:t>Our Industry Recognition</a:t>
            </a:r>
            <a:endParaRPr lang="en-US" sz="3600" b="0" dirty="0">
              <a:solidFill>
                <a:schemeClr val="accent2"/>
              </a:solidFill>
            </a:endParaRPr>
          </a:p>
        </p:txBody>
      </p:sp>
      <p:sp>
        <p:nvSpPr>
          <p:cNvPr id="3" name="Rectangle 2"/>
          <p:cNvSpPr/>
          <p:nvPr/>
        </p:nvSpPr>
        <p:spPr>
          <a:xfrm>
            <a:off x="4687083" y="1970038"/>
            <a:ext cx="4909931" cy="830997"/>
          </a:xfrm>
          <a:prstGeom prst="rect">
            <a:avLst/>
          </a:prstGeom>
        </p:spPr>
        <p:txBody>
          <a:bodyPr wrap="square">
            <a:spAutoFit/>
          </a:bodyPr>
          <a:lstStyle/>
          <a:p>
            <a:pPr>
              <a:lnSpc>
                <a:spcPct val="150000"/>
              </a:lnSpc>
              <a:buClr>
                <a:srgbClr val="92D050"/>
              </a:buClr>
              <a:buSzPct val="150000"/>
            </a:pPr>
            <a:r>
              <a:rPr lang="en-US" sz="1600" dirty="0" smtClean="0">
                <a:solidFill>
                  <a:schemeClr val="tx1">
                    <a:lumMod val="50000"/>
                    <a:lumOff val="50000"/>
                  </a:schemeClr>
                </a:solidFill>
              </a:rPr>
              <a:t>Listed </a:t>
            </a:r>
            <a:r>
              <a:rPr lang="en-US" sz="1600" dirty="0">
                <a:solidFill>
                  <a:schemeClr val="tx1">
                    <a:lumMod val="50000"/>
                    <a:lumOff val="50000"/>
                  </a:schemeClr>
                </a:solidFill>
              </a:rPr>
              <a:t>as one of Clutch Research’s top 10 content marketing </a:t>
            </a:r>
            <a:r>
              <a:rPr lang="en-US" sz="1600" dirty="0" smtClean="0">
                <a:solidFill>
                  <a:schemeClr val="tx1">
                    <a:lumMod val="50000"/>
                    <a:lumOff val="50000"/>
                  </a:schemeClr>
                </a:solidFill>
              </a:rPr>
              <a:t>agencies</a:t>
            </a:r>
            <a:r>
              <a:rPr lang="id-ID" sz="1600" dirty="0" smtClean="0">
                <a:solidFill>
                  <a:schemeClr val="tx1">
                    <a:lumMod val="50000"/>
                    <a:lumOff val="50000"/>
                  </a:schemeClr>
                </a:solidFill>
              </a:rPr>
              <a:t>.</a:t>
            </a:r>
            <a:endParaRPr lang="en-US" sz="1600" dirty="0">
              <a:solidFill>
                <a:schemeClr val="tx1">
                  <a:lumMod val="50000"/>
                  <a:lumOff val="50000"/>
                </a:schemeClr>
              </a:solidFill>
            </a:endParaRPr>
          </a:p>
        </p:txBody>
      </p:sp>
      <p:sp>
        <p:nvSpPr>
          <p:cNvPr id="11" name="Rectangle 10"/>
          <p:cNvSpPr/>
          <p:nvPr/>
        </p:nvSpPr>
        <p:spPr>
          <a:xfrm>
            <a:off x="4687084" y="5150962"/>
            <a:ext cx="4792442" cy="830997"/>
          </a:xfrm>
          <a:prstGeom prst="rect">
            <a:avLst/>
          </a:prstGeom>
        </p:spPr>
        <p:txBody>
          <a:bodyPr wrap="square">
            <a:spAutoFit/>
          </a:bodyPr>
          <a:lstStyle/>
          <a:p>
            <a:pPr>
              <a:lnSpc>
                <a:spcPct val="150000"/>
              </a:lnSpc>
              <a:buClr>
                <a:srgbClr val="92D050"/>
              </a:buClr>
              <a:buSzPct val="150000"/>
            </a:pPr>
            <a:r>
              <a:rPr lang="en-US" sz="1600" dirty="0" smtClean="0">
                <a:solidFill>
                  <a:schemeClr val="tx1">
                    <a:lumMod val="50000"/>
                    <a:lumOff val="50000"/>
                  </a:schemeClr>
                </a:solidFill>
              </a:rPr>
              <a:t>Included </a:t>
            </a:r>
            <a:r>
              <a:rPr lang="en-US" sz="1600" dirty="0">
                <a:solidFill>
                  <a:schemeClr val="tx1">
                    <a:lumMod val="50000"/>
                    <a:lumOff val="50000"/>
                  </a:schemeClr>
                </a:solidFill>
              </a:rPr>
              <a:t>in Curate’s </a:t>
            </a:r>
            <a:r>
              <a:rPr lang="en-US" sz="1600" dirty="0" smtClean="0">
                <a:solidFill>
                  <a:schemeClr val="tx1">
                    <a:lumMod val="50000"/>
                    <a:lumOff val="50000"/>
                  </a:schemeClr>
                </a:solidFill>
                <a:cs typeface="Calibri Light" panose="020F0302020204030204" pitchFamily="34" charset="0"/>
              </a:rPr>
              <a:t>“</a:t>
            </a:r>
            <a:r>
              <a:rPr lang="en-US" sz="1600" i="1" dirty="0">
                <a:solidFill>
                  <a:schemeClr val="tx1">
                    <a:lumMod val="50000"/>
                    <a:lumOff val="50000"/>
                  </a:schemeClr>
                </a:solidFill>
                <a:cs typeface="Calibri Light" panose="020F0302020204030204" pitchFamily="34" charset="0"/>
              </a:rPr>
              <a:t>Ultimate Content Marketing Agencies</a:t>
            </a:r>
            <a:r>
              <a:rPr lang="en-US" sz="1600" dirty="0">
                <a:solidFill>
                  <a:schemeClr val="tx1">
                    <a:lumMod val="50000"/>
                    <a:lumOff val="50000"/>
                  </a:schemeClr>
                </a:solidFill>
                <a:cs typeface="Calibri Light" panose="020F0302020204030204" pitchFamily="34" charset="0"/>
              </a:rPr>
              <a:t>” </a:t>
            </a:r>
            <a:r>
              <a:rPr lang="en-US" sz="1600" dirty="0" smtClean="0">
                <a:solidFill>
                  <a:schemeClr val="tx1">
                    <a:lumMod val="50000"/>
                    <a:lumOff val="50000"/>
                  </a:schemeClr>
                </a:solidFill>
                <a:cs typeface="Calibri Light" panose="020F0302020204030204" pitchFamily="34" charset="0"/>
              </a:rPr>
              <a:t>list</a:t>
            </a:r>
            <a:r>
              <a:rPr lang="id-ID" sz="1600" dirty="0" smtClean="0">
                <a:solidFill>
                  <a:schemeClr val="tx1">
                    <a:lumMod val="50000"/>
                    <a:lumOff val="50000"/>
                  </a:schemeClr>
                </a:solidFill>
                <a:cs typeface="Calibri Light" panose="020F0302020204030204" pitchFamily="34" charset="0"/>
              </a:rPr>
              <a:t>.</a:t>
            </a:r>
            <a:endParaRPr lang="en-US" sz="1600" dirty="0">
              <a:solidFill>
                <a:schemeClr val="tx1">
                  <a:lumMod val="50000"/>
                  <a:lumOff val="50000"/>
                </a:schemeClr>
              </a:solidFill>
              <a:cs typeface="Calibri Light" panose="020F0302020204030204" pitchFamily="34" charset="0"/>
            </a:endParaRPr>
          </a:p>
        </p:txBody>
      </p:sp>
      <p:sp>
        <p:nvSpPr>
          <p:cNvPr id="12" name="Rectangle 11"/>
          <p:cNvSpPr/>
          <p:nvPr/>
        </p:nvSpPr>
        <p:spPr>
          <a:xfrm>
            <a:off x="4687083" y="3363856"/>
            <a:ext cx="4940775" cy="1200329"/>
          </a:xfrm>
          <a:prstGeom prst="rect">
            <a:avLst/>
          </a:prstGeom>
        </p:spPr>
        <p:txBody>
          <a:bodyPr wrap="square">
            <a:spAutoFit/>
          </a:bodyPr>
          <a:lstStyle/>
          <a:p>
            <a:pPr>
              <a:lnSpc>
                <a:spcPct val="150000"/>
              </a:lnSpc>
              <a:buClr>
                <a:srgbClr val="92D050"/>
              </a:buClr>
              <a:buSzPct val="150000"/>
            </a:pPr>
            <a:r>
              <a:rPr lang="en-US" sz="1600" dirty="0" smtClean="0">
                <a:solidFill>
                  <a:schemeClr val="tx1">
                    <a:lumMod val="50000"/>
                    <a:lumOff val="50000"/>
                  </a:schemeClr>
                </a:solidFill>
              </a:rPr>
              <a:t>Principal </a:t>
            </a:r>
            <a:r>
              <a:rPr lang="en-US" sz="1600" dirty="0">
                <a:solidFill>
                  <a:schemeClr val="tx1">
                    <a:lumMod val="50000"/>
                    <a:lumOff val="50000"/>
                  </a:schemeClr>
                </a:solidFill>
              </a:rPr>
              <a:t>Lorem Ipsum is a columnist for Inc.com, Content Marketing Institute, and </a:t>
            </a:r>
            <a:r>
              <a:rPr lang="en-US" sz="1600" dirty="0" smtClean="0">
                <a:solidFill>
                  <a:schemeClr val="tx1">
                    <a:lumMod val="50000"/>
                    <a:lumOff val="50000"/>
                  </a:schemeClr>
                </a:solidFill>
              </a:rPr>
              <a:t>Business Community</a:t>
            </a:r>
            <a:r>
              <a:rPr lang="id-ID" sz="1600" dirty="0" smtClean="0">
                <a:solidFill>
                  <a:schemeClr val="tx1">
                    <a:lumMod val="50000"/>
                    <a:lumOff val="50000"/>
                  </a:schemeClr>
                </a:solidFill>
              </a:rPr>
              <a:t>.</a:t>
            </a:r>
            <a:endParaRPr lang="en-US" sz="1600" dirty="0">
              <a:solidFill>
                <a:schemeClr val="tx1">
                  <a:lumMod val="50000"/>
                  <a:lumOff val="50000"/>
                </a:schemeClr>
              </a:solidFill>
            </a:endParaRPr>
          </a:p>
        </p:txBody>
      </p:sp>
      <p:sp>
        <p:nvSpPr>
          <p:cNvPr id="5" name="Rounded Rectangle 4"/>
          <p:cNvSpPr/>
          <p:nvPr/>
        </p:nvSpPr>
        <p:spPr>
          <a:xfrm>
            <a:off x="2864034" y="2087362"/>
            <a:ext cx="596348" cy="596348"/>
          </a:xfrm>
          <a:prstGeom prst="roundRect">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dirty="0" smtClean="0">
                <a:latin typeface="+mj-lt"/>
              </a:rPr>
              <a:t>A</a:t>
            </a:r>
            <a:endParaRPr lang="en-US" b="1" dirty="0">
              <a:latin typeface="+mj-lt"/>
            </a:endParaRPr>
          </a:p>
        </p:txBody>
      </p:sp>
      <p:sp>
        <p:nvSpPr>
          <p:cNvPr id="10" name="Rounded Rectangle 9"/>
          <p:cNvSpPr/>
          <p:nvPr/>
        </p:nvSpPr>
        <p:spPr>
          <a:xfrm>
            <a:off x="2983197" y="3751255"/>
            <a:ext cx="358022" cy="355192"/>
          </a:xfrm>
          <a:prstGeom prst="roundRect">
            <a:avLst/>
          </a:prstGeom>
          <a:solidFill>
            <a:schemeClr val="accent3"/>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a:latin typeface="+mj-lt"/>
              </a:rPr>
              <a:t>B</a:t>
            </a:r>
            <a:endParaRPr lang="en-US" sz="1600" b="1" dirty="0">
              <a:latin typeface="+mj-lt"/>
            </a:endParaRPr>
          </a:p>
        </p:txBody>
      </p:sp>
      <p:sp>
        <p:nvSpPr>
          <p:cNvPr id="21" name="Freeform 5"/>
          <p:cNvSpPr>
            <a:spLocks noEditPoints="1"/>
          </p:cNvSpPr>
          <p:nvPr/>
        </p:nvSpPr>
        <p:spPr bwMode="auto">
          <a:xfrm>
            <a:off x="3876363" y="5288648"/>
            <a:ext cx="449617" cy="555624"/>
          </a:xfrm>
          <a:custGeom>
            <a:avLst/>
            <a:gdLst>
              <a:gd name="T0" fmla="*/ 1301 w 1607"/>
              <a:gd name="T1" fmla="*/ 688 h 1989"/>
              <a:gd name="T2" fmla="*/ 1301 w 1607"/>
              <a:gd name="T3" fmla="*/ 688 h 1989"/>
              <a:gd name="T4" fmla="*/ 1607 w 1607"/>
              <a:gd name="T5" fmla="*/ 0 h 1989"/>
              <a:gd name="T6" fmla="*/ 1301 w 1607"/>
              <a:gd name="T7" fmla="*/ 0 h 1989"/>
              <a:gd name="T8" fmla="*/ 1263 w 1607"/>
              <a:gd name="T9" fmla="*/ 0 h 1989"/>
              <a:gd name="T10" fmla="*/ 306 w 1607"/>
              <a:gd name="T11" fmla="*/ 0 h 1989"/>
              <a:gd name="T12" fmla="*/ 0 w 1607"/>
              <a:gd name="T13" fmla="*/ 0 h 1989"/>
              <a:gd name="T14" fmla="*/ 306 w 1607"/>
              <a:gd name="T15" fmla="*/ 688 h 1989"/>
              <a:gd name="T16" fmla="*/ 306 w 1607"/>
              <a:gd name="T17" fmla="*/ 688 h 1989"/>
              <a:gd name="T18" fmla="*/ 765 w 1607"/>
              <a:gd name="T19" fmla="*/ 1147 h 1989"/>
              <a:gd name="T20" fmla="*/ 765 w 1607"/>
              <a:gd name="T21" fmla="*/ 1453 h 1989"/>
              <a:gd name="T22" fmla="*/ 459 w 1607"/>
              <a:gd name="T23" fmla="*/ 1453 h 1989"/>
              <a:gd name="T24" fmla="*/ 459 w 1607"/>
              <a:gd name="T25" fmla="*/ 1683 h 1989"/>
              <a:gd name="T26" fmla="*/ 230 w 1607"/>
              <a:gd name="T27" fmla="*/ 1683 h 1989"/>
              <a:gd name="T28" fmla="*/ 230 w 1607"/>
              <a:gd name="T29" fmla="*/ 1989 h 1989"/>
              <a:gd name="T30" fmla="*/ 1377 w 1607"/>
              <a:gd name="T31" fmla="*/ 1989 h 1989"/>
              <a:gd name="T32" fmla="*/ 1377 w 1607"/>
              <a:gd name="T33" fmla="*/ 1683 h 1989"/>
              <a:gd name="T34" fmla="*/ 1148 w 1607"/>
              <a:gd name="T35" fmla="*/ 1683 h 1989"/>
              <a:gd name="T36" fmla="*/ 1148 w 1607"/>
              <a:gd name="T37" fmla="*/ 1453 h 1989"/>
              <a:gd name="T38" fmla="*/ 842 w 1607"/>
              <a:gd name="T39" fmla="*/ 1453 h 1989"/>
              <a:gd name="T40" fmla="*/ 842 w 1607"/>
              <a:gd name="T41" fmla="*/ 1147 h 1989"/>
              <a:gd name="T42" fmla="*/ 1301 w 1607"/>
              <a:gd name="T43" fmla="*/ 688 h 1989"/>
              <a:gd name="T44" fmla="*/ 1301 w 1607"/>
              <a:gd name="T45" fmla="*/ 76 h 1989"/>
              <a:gd name="T46" fmla="*/ 1523 w 1607"/>
              <a:gd name="T47" fmla="*/ 76 h 1989"/>
              <a:gd name="T48" fmla="*/ 1301 w 1607"/>
              <a:gd name="T49" fmla="*/ 604 h 1989"/>
              <a:gd name="T50" fmla="*/ 1301 w 1607"/>
              <a:gd name="T51" fmla="*/ 76 h 1989"/>
              <a:gd name="T52" fmla="*/ 306 w 1607"/>
              <a:gd name="T53" fmla="*/ 604 h 1989"/>
              <a:gd name="T54" fmla="*/ 84 w 1607"/>
              <a:gd name="T55" fmla="*/ 76 h 1989"/>
              <a:gd name="T56" fmla="*/ 306 w 1607"/>
              <a:gd name="T57" fmla="*/ 76 h 1989"/>
              <a:gd name="T58" fmla="*/ 306 w 1607"/>
              <a:gd name="T59" fmla="*/ 604 h 1989"/>
              <a:gd name="T60" fmla="*/ 1301 w 1607"/>
              <a:gd name="T61" fmla="*/ 1759 h 1989"/>
              <a:gd name="T62" fmla="*/ 1301 w 1607"/>
              <a:gd name="T63" fmla="*/ 1912 h 1989"/>
              <a:gd name="T64" fmla="*/ 306 w 1607"/>
              <a:gd name="T65" fmla="*/ 1912 h 1989"/>
              <a:gd name="T66" fmla="*/ 306 w 1607"/>
              <a:gd name="T67" fmla="*/ 1759 h 1989"/>
              <a:gd name="T68" fmla="*/ 1301 w 1607"/>
              <a:gd name="T69" fmla="*/ 1759 h 1989"/>
              <a:gd name="T70" fmla="*/ 1071 w 1607"/>
              <a:gd name="T71" fmla="*/ 1530 h 1989"/>
              <a:gd name="T72" fmla="*/ 1071 w 1607"/>
              <a:gd name="T73" fmla="*/ 1683 h 1989"/>
              <a:gd name="T74" fmla="*/ 536 w 1607"/>
              <a:gd name="T75" fmla="*/ 1683 h 1989"/>
              <a:gd name="T76" fmla="*/ 536 w 1607"/>
              <a:gd name="T77" fmla="*/ 1530 h 1989"/>
              <a:gd name="T78" fmla="*/ 1071 w 1607"/>
              <a:gd name="T79" fmla="*/ 1530 h 1989"/>
              <a:gd name="T80" fmla="*/ 842 w 1607"/>
              <a:gd name="T81" fmla="*/ 1071 h 1989"/>
              <a:gd name="T82" fmla="*/ 765 w 1607"/>
              <a:gd name="T83" fmla="*/ 1071 h 1989"/>
              <a:gd name="T84" fmla="*/ 383 w 1607"/>
              <a:gd name="T85" fmla="*/ 688 h 1989"/>
              <a:gd name="T86" fmla="*/ 383 w 1607"/>
              <a:gd name="T87" fmla="*/ 76 h 1989"/>
              <a:gd name="T88" fmla="*/ 1224 w 1607"/>
              <a:gd name="T89" fmla="*/ 76 h 1989"/>
              <a:gd name="T90" fmla="*/ 1224 w 1607"/>
              <a:gd name="T91" fmla="*/ 688 h 1989"/>
              <a:gd name="T92" fmla="*/ 842 w 1607"/>
              <a:gd name="T93" fmla="*/ 1071 h 19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07" h="1989">
                <a:moveTo>
                  <a:pt x="1301" y="688"/>
                </a:moveTo>
                <a:cubicBezTo>
                  <a:pt x="1301" y="688"/>
                  <a:pt x="1301" y="688"/>
                  <a:pt x="1301" y="688"/>
                </a:cubicBezTo>
                <a:cubicBezTo>
                  <a:pt x="1569" y="574"/>
                  <a:pt x="1607" y="0"/>
                  <a:pt x="1607" y="0"/>
                </a:cubicBezTo>
                <a:cubicBezTo>
                  <a:pt x="1301" y="0"/>
                  <a:pt x="1301" y="0"/>
                  <a:pt x="1301" y="0"/>
                </a:cubicBezTo>
                <a:cubicBezTo>
                  <a:pt x="1263" y="0"/>
                  <a:pt x="1263" y="0"/>
                  <a:pt x="1263" y="0"/>
                </a:cubicBezTo>
                <a:cubicBezTo>
                  <a:pt x="306" y="0"/>
                  <a:pt x="306" y="0"/>
                  <a:pt x="306" y="0"/>
                </a:cubicBezTo>
                <a:cubicBezTo>
                  <a:pt x="0" y="0"/>
                  <a:pt x="0" y="0"/>
                  <a:pt x="0" y="0"/>
                </a:cubicBezTo>
                <a:cubicBezTo>
                  <a:pt x="0" y="0"/>
                  <a:pt x="38" y="574"/>
                  <a:pt x="306" y="688"/>
                </a:cubicBezTo>
                <a:cubicBezTo>
                  <a:pt x="306" y="688"/>
                  <a:pt x="306" y="688"/>
                  <a:pt x="306" y="688"/>
                </a:cubicBezTo>
                <a:cubicBezTo>
                  <a:pt x="306" y="941"/>
                  <a:pt x="513" y="1147"/>
                  <a:pt x="765" y="1147"/>
                </a:cubicBezTo>
                <a:cubicBezTo>
                  <a:pt x="765" y="1453"/>
                  <a:pt x="765" y="1453"/>
                  <a:pt x="765" y="1453"/>
                </a:cubicBezTo>
                <a:cubicBezTo>
                  <a:pt x="459" y="1453"/>
                  <a:pt x="459" y="1453"/>
                  <a:pt x="459" y="1453"/>
                </a:cubicBezTo>
                <a:cubicBezTo>
                  <a:pt x="459" y="1683"/>
                  <a:pt x="459" y="1683"/>
                  <a:pt x="459" y="1683"/>
                </a:cubicBezTo>
                <a:cubicBezTo>
                  <a:pt x="230" y="1683"/>
                  <a:pt x="230" y="1683"/>
                  <a:pt x="230" y="1683"/>
                </a:cubicBezTo>
                <a:cubicBezTo>
                  <a:pt x="230" y="1989"/>
                  <a:pt x="230" y="1989"/>
                  <a:pt x="230" y="1989"/>
                </a:cubicBezTo>
                <a:cubicBezTo>
                  <a:pt x="1377" y="1989"/>
                  <a:pt x="1377" y="1989"/>
                  <a:pt x="1377" y="1989"/>
                </a:cubicBezTo>
                <a:cubicBezTo>
                  <a:pt x="1377" y="1683"/>
                  <a:pt x="1377" y="1683"/>
                  <a:pt x="1377" y="1683"/>
                </a:cubicBezTo>
                <a:cubicBezTo>
                  <a:pt x="1148" y="1683"/>
                  <a:pt x="1148" y="1683"/>
                  <a:pt x="1148" y="1683"/>
                </a:cubicBezTo>
                <a:cubicBezTo>
                  <a:pt x="1148" y="1453"/>
                  <a:pt x="1148" y="1453"/>
                  <a:pt x="1148" y="1453"/>
                </a:cubicBezTo>
                <a:cubicBezTo>
                  <a:pt x="842" y="1453"/>
                  <a:pt x="842" y="1453"/>
                  <a:pt x="842" y="1453"/>
                </a:cubicBezTo>
                <a:cubicBezTo>
                  <a:pt x="842" y="1147"/>
                  <a:pt x="842" y="1147"/>
                  <a:pt x="842" y="1147"/>
                </a:cubicBezTo>
                <a:cubicBezTo>
                  <a:pt x="1094" y="1147"/>
                  <a:pt x="1301" y="941"/>
                  <a:pt x="1301" y="688"/>
                </a:cubicBezTo>
                <a:close/>
                <a:moveTo>
                  <a:pt x="1301" y="76"/>
                </a:moveTo>
                <a:cubicBezTo>
                  <a:pt x="1523" y="76"/>
                  <a:pt x="1523" y="76"/>
                  <a:pt x="1523" y="76"/>
                </a:cubicBezTo>
                <a:cubicBezTo>
                  <a:pt x="1523" y="76"/>
                  <a:pt x="1477" y="474"/>
                  <a:pt x="1301" y="604"/>
                </a:cubicBezTo>
                <a:cubicBezTo>
                  <a:pt x="1301" y="76"/>
                  <a:pt x="1301" y="76"/>
                  <a:pt x="1301" y="76"/>
                </a:cubicBezTo>
                <a:close/>
                <a:moveTo>
                  <a:pt x="306" y="604"/>
                </a:moveTo>
                <a:cubicBezTo>
                  <a:pt x="130" y="474"/>
                  <a:pt x="84" y="76"/>
                  <a:pt x="84" y="76"/>
                </a:cubicBezTo>
                <a:cubicBezTo>
                  <a:pt x="306" y="76"/>
                  <a:pt x="306" y="76"/>
                  <a:pt x="306" y="76"/>
                </a:cubicBezTo>
                <a:lnTo>
                  <a:pt x="306" y="604"/>
                </a:lnTo>
                <a:close/>
                <a:moveTo>
                  <a:pt x="1301" y="1759"/>
                </a:moveTo>
                <a:cubicBezTo>
                  <a:pt x="1301" y="1912"/>
                  <a:pt x="1301" y="1912"/>
                  <a:pt x="1301" y="1912"/>
                </a:cubicBezTo>
                <a:cubicBezTo>
                  <a:pt x="306" y="1912"/>
                  <a:pt x="306" y="1912"/>
                  <a:pt x="306" y="1912"/>
                </a:cubicBezTo>
                <a:cubicBezTo>
                  <a:pt x="306" y="1759"/>
                  <a:pt x="306" y="1759"/>
                  <a:pt x="306" y="1759"/>
                </a:cubicBezTo>
                <a:lnTo>
                  <a:pt x="1301" y="1759"/>
                </a:lnTo>
                <a:close/>
                <a:moveTo>
                  <a:pt x="1071" y="1530"/>
                </a:moveTo>
                <a:cubicBezTo>
                  <a:pt x="1071" y="1683"/>
                  <a:pt x="1071" y="1683"/>
                  <a:pt x="1071" y="1683"/>
                </a:cubicBezTo>
                <a:cubicBezTo>
                  <a:pt x="536" y="1683"/>
                  <a:pt x="536" y="1683"/>
                  <a:pt x="536" y="1683"/>
                </a:cubicBezTo>
                <a:cubicBezTo>
                  <a:pt x="536" y="1530"/>
                  <a:pt x="536" y="1530"/>
                  <a:pt x="536" y="1530"/>
                </a:cubicBezTo>
                <a:lnTo>
                  <a:pt x="1071" y="1530"/>
                </a:lnTo>
                <a:close/>
                <a:moveTo>
                  <a:pt x="842" y="1071"/>
                </a:moveTo>
                <a:cubicBezTo>
                  <a:pt x="765" y="1071"/>
                  <a:pt x="765" y="1071"/>
                  <a:pt x="765" y="1071"/>
                </a:cubicBezTo>
                <a:cubicBezTo>
                  <a:pt x="551" y="1071"/>
                  <a:pt x="383" y="903"/>
                  <a:pt x="383" y="688"/>
                </a:cubicBezTo>
                <a:cubicBezTo>
                  <a:pt x="383" y="76"/>
                  <a:pt x="383" y="76"/>
                  <a:pt x="383" y="76"/>
                </a:cubicBezTo>
                <a:cubicBezTo>
                  <a:pt x="1224" y="76"/>
                  <a:pt x="1224" y="76"/>
                  <a:pt x="1224" y="76"/>
                </a:cubicBezTo>
                <a:cubicBezTo>
                  <a:pt x="1224" y="688"/>
                  <a:pt x="1224" y="688"/>
                  <a:pt x="1224" y="688"/>
                </a:cubicBezTo>
                <a:cubicBezTo>
                  <a:pt x="1224" y="903"/>
                  <a:pt x="1056" y="1071"/>
                  <a:pt x="842" y="1071"/>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9"/>
          <p:cNvSpPr>
            <a:spLocks noEditPoints="1"/>
          </p:cNvSpPr>
          <p:nvPr/>
        </p:nvSpPr>
        <p:spPr bwMode="auto">
          <a:xfrm>
            <a:off x="3876363" y="3540644"/>
            <a:ext cx="449617" cy="776414"/>
          </a:xfrm>
          <a:custGeom>
            <a:avLst/>
            <a:gdLst>
              <a:gd name="T0" fmla="*/ 899 w 917"/>
              <a:gd name="T1" fmla="*/ 1036 h 1593"/>
              <a:gd name="T2" fmla="*/ 479 w 917"/>
              <a:gd name="T3" fmla="*/ 739 h 1593"/>
              <a:gd name="T4" fmla="*/ 508 w 917"/>
              <a:gd name="T5" fmla="*/ 583 h 1593"/>
              <a:gd name="T6" fmla="*/ 901 w 917"/>
              <a:gd name="T7" fmla="*/ 356 h 1593"/>
              <a:gd name="T8" fmla="*/ 881 w 917"/>
              <a:gd name="T9" fmla="*/ 0 h 1593"/>
              <a:gd name="T10" fmla="*/ 14 w 917"/>
              <a:gd name="T11" fmla="*/ 20 h 1593"/>
              <a:gd name="T12" fmla="*/ 25 w 917"/>
              <a:gd name="T13" fmla="*/ 374 h 1593"/>
              <a:gd name="T14" fmla="*/ 371 w 917"/>
              <a:gd name="T15" fmla="*/ 655 h 1593"/>
              <a:gd name="T16" fmla="*/ 309 w 917"/>
              <a:gd name="T17" fmla="*/ 995 h 1593"/>
              <a:gd name="T18" fmla="*/ 2 w 917"/>
              <a:gd name="T19" fmla="*/ 1050 h 1593"/>
              <a:gd name="T20" fmla="*/ 217 w 917"/>
              <a:gd name="T21" fmla="*/ 1277 h 1593"/>
              <a:gd name="T22" fmla="*/ 174 w 917"/>
              <a:gd name="T23" fmla="*/ 1587 h 1593"/>
              <a:gd name="T24" fmla="*/ 457 w 917"/>
              <a:gd name="T25" fmla="*/ 1452 h 1593"/>
              <a:gd name="T26" fmla="*/ 727 w 917"/>
              <a:gd name="T27" fmla="*/ 1591 h 1593"/>
              <a:gd name="T28" fmla="*/ 748 w 917"/>
              <a:gd name="T29" fmla="*/ 1566 h 1593"/>
              <a:gd name="T30" fmla="*/ 909 w 917"/>
              <a:gd name="T31" fmla="*/ 1071 h 1593"/>
              <a:gd name="T32" fmla="*/ 696 w 917"/>
              <a:gd name="T33" fmla="*/ 40 h 1593"/>
              <a:gd name="T34" fmla="*/ 862 w 917"/>
              <a:gd name="T35" fmla="*/ 344 h 1593"/>
              <a:gd name="T36" fmla="*/ 696 w 917"/>
              <a:gd name="T37" fmla="*/ 40 h 1593"/>
              <a:gd name="T38" fmla="*/ 55 w 917"/>
              <a:gd name="T39" fmla="*/ 344 h 1593"/>
              <a:gd name="T40" fmla="*/ 227 w 917"/>
              <a:gd name="T41" fmla="*/ 40 h 1593"/>
              <a:gd name="T42" fmla="*/ 268 w 917"/>
              <a:gd name="T43" fmla="*/ 458 h 1593"/>
              <a:gd name="T44" fmla="*/ 655 w 917"/>
              <a:gd name="T45" fmla="*/ 40 h 1593"/>
              <a:gd name="T46" fmla="*/ 459 w 917"/>
              <a:gd name="T47" fmla="*/ 563 h 1593"/>
              <a:gd name="T48" fmla="*/ 412 w 917"/>
              <a:gd name="T49" fmla="*/ 655 h 1593"/>
              <a:gd name="T50" fmla="*/ 506 w 917"/>
              <a:gd name="T51" fmla="*/ 655 h 1593"/>
              <a:gd name="T52" fmla="*/ 412 w 917"/>
              <a:gd name="T53" fmla="*/ 655 h 1593"/>
              <a:gd name="T54" fmla="*/ 657 w 917"/>
              <a:gd name="T55" fmla="*/ 1275 h 1593"/>
              <a:gd name="T56" fmla="*/ 469 w 917"/>
              <a:gd name="T57" fmla="*/ 1413 h 1593"/>
              <a:gd name="T58" fmla="*/ 449 w 917"/>
              <a:gd name="T59" fmla="*/ 1411 h 1593"/>
              <a:gd name="T60" fmla="*/ 260 w 917"/>
              <a:gd name="T61" fmla="*/ 1273 h 1593"/>
              <a:gd name="T62" fmla="*/ 66 w 917"/>
              <a:gd name="T63" fmla="*/ 1071 h 1593"/>
              <a:gd name="T64" fmla="*/ 342 w 917"/>
              <a:gd name="T65" fmla="*/ 1024 h 1593"/>
              <a:gd name="T66" fmla="*/ 575 w 917"/>
              <a:gd name="T67" fmla="*/ 1024 h 1593"/>
              <a:gd name="T68" fmla="*/ 852 w 917"/>
              <a:gd name="T69" fmla="*/ 1073 h 1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17" h="1593">
                <a:moveTo>
                  <a:pt x="915" y="1050"/>
                </a:moveTo>
                <a:cubicBezTo>
                  <a:pt x="913" y="1042"/>
                  <a:pt x="907" y="1038"/>
                  <a:pt x="899" y="1036"/>
                </a:cubicBezTo>
                <a:cubicBezTo>
                  <a:pt x="606" y="995"/>
                  <a:pt x="606" y="995"/>
                  <a:pt x="606" y="995"/>
                </a:cubicBezTo>
                <a:cubicBezTo>
                  <a:pt x="479" y="739"/>
                  <a:pt x="479" y="739"/>
                  <a:pt x="479" y="739"/>
                </a:cubicBezTo>
                <a:cubicBezTo>
                  <a:pt x="516" y="729"/>
                  <a:pt x="545" y="696"/>
                  <a:pt x="545" y="655"/>
                </a:cubicBezTo>
                <a:cubicBezTo>
                  <a:pt x="545" y="626"/>
                  <a:pt x="530" y="600"/>
                  <a:pt x="508" y="583"/>
                </a:cubicBezTo>
                <a:cubicBezTo>
                  <a:pt x="891" y="374"/>
                  <a:pt x="891" y="374"/>
                  <a:pt x="891" y="374"/>
                </a:cubicBezTo>
                <a:cubicBezTo>
                  <a:pt x="897" y="370"/>
                  <a:pt x="901" y="364"/>
                  <a:pt x="901" y="356"/>
                </a:cubicBezTo>
                <a:cubicBezTo>
                  <a:pt x="901" y="20"/>
                  <a:pt x="901" y="20"/>
                  <a:pt x="901" y="20"/>
                </a:cubicBezTo>
                <a:cubicBezTo>
                  <a:pt x="901" y="8"/>
                  <a:pt x="893" y="0"/>
                  <a:pt x="881" y="0"/>
                </a:cubicBezTo>
                <a:cubicBezTo>
                  <a:pt x="35" y="0"/>
                  <a:pt x="35" y="0"/>
                  <a:pt x="35" y="0"/>
                </a:cubicBezTo>
                <a:cubicBezTo>
                  <a:pt x="23" y="0"/>
                  <a:pt x="14" y="8"/>
                  <a:pt x="14" y="20"/>
                </a:cubicBezTo>
                <a:cubicBezTo>
                  <a:pt x="14" y="356"/>
                  <a:pt x="14" y="356"/>
                  <a:pt x="14" y="356"/>
                </a:cubicBezTo>
                <a:cubicBezTo>
                  <a:pt x="14" y="364"/>
                  <a:pt x="18" y="370"/>
                  <a:pt x="25" y="374"/>
                </a:cubicBezTo>
                <a:cubicBezTo>
                  <a:pt x="408" y="583"/>
                  <a:pt x="408" y="583"/>
                  <a:pt x="408" y="583"/>
                </a:cubicBezTo>
                <a:cubicBezTo>
                  <a:pt x="385" y="600"/>
                  <a:pt x="371" y="626"/>
                  <a:pt x="371" y="655"/>
                </a:cubicBezTo>
                <a:cubicBezTo>
                  <a:pt x="371" y="696"/>
                  <a:pt x="399" y="731"/>
                  <a:pt x="436" y="739"/>
                </a:cubicBezTo>
                <a:cubicBezTo>
                  <a:pt x="309" y="995"/>
                  <a:pt x="309" y="995"/>
                  <a:pt x="309" y="995"/>
                </a:cubicBezTo>
                <a:cubicBezTo>
                  <a:pt x="18" y="1036"/>
                  <a:pt x="18" y="1036"/>
                  <a:pt x="18" y="1036"/>
                </a:cubicBezTo>
                <a:cubicBezTo>
                  <a:pt x="10" y="1038"/>
                  <a:pt x="4" y="1042"/>
                  <a:pt x="2" y="1050"/>
                </a:cubicBezTo>
                <a:cubicBezTo>
                  <a:pt x="0" y="1058"/>
                  <a:pt x="2" y="1067"/>
                  <a:pt x="8" y="1071"/>
                </a:cubicBezTo>
                <a:cubicBezTo>
                  <a:pt x="217" y="1277"/>
                  <a:pt x="217" y="1277"/>
                  <a:pt x="217" y="1277"/>
                </a:cubicBezTo>
                <a:cubicBezTo>
                  <a:pt x="166" y="1566"/>
                  <a:pt x="166" y="1566"/>
                  <a:pt x="166" y="1566"/>
                </a:cubicBezTo>
                <a:cubicBezTo>
                  <a:pt x="164" y="1574"/>
                  <a:pt x="168" y="1583"/>
                  <a:pt x="174" y="1587"/>
                </a:cubicBezTo>
                <a:cubicBezTo>
                  <a:pt x="180" y="1591"/>
                  <a:pt x="188" y="1593"/>
                  <a:pt x="197" y="1589"/>
                </a:cubicBezTo>
                <a:cubicBezTo>
                  <a:pt x="457" y="1452"/>
                  <a:pt x="457" y="1452"/>
                  <a:pt x="457" y="1452"/>
                </a:cubicBezTo>
                <a:cubicBezTo>
                  <a:pt x="717" y="1589"/>
                  <a:pt x="717" y="1589"/>
                  <a:pt x="717" y="1589"/>
                </a:cubicBezTo>
                <a:cubicBezTo>
                  <a:pt x="719" y="1591"/>
                  <a:pt x="723" y="1591"/>
                  <a:pt x="727" y="1591"/>
                </a:cubicBezTo>
                <a:cubicBezTo>
                  <a:pt x="731" y="1591"/>
                  <a:pt x="735" y="1589"/>
                  <a:pt x="739" y="1587"/>
                </a:cubicBezTo>
                <a:cubicBezTo>
                  <a:pt x="745" y="1583"/>
                  <a:pt x="750" y="1574"/>
                  <a:pt x="748" y="1566"/>
                </a:cubicBezTo>
                <a:cubicBezTo>
                  <a:pt x="698" y="1275"/>
                  <a:pt x="698" y="1275"/>
                  <a:pt x="698" y="1275"/>
                </a:cubicBezTo>
                <a:cubicBezTo>
                  <a:pt x="909" y="1071"/>
                  <a:pt x="909" y="1071"/>
                  <a:pt x="909" y="1071"/>
                </a:cubicBezTo>
                <a:cubicBezTo>
                  <a:pt x="915" y="1064"/>
                  <a:pt x="917" y="1056"/>
                  <a:pt x="915" y="1050"/>
                </a:cubicBezTo>
                <a:close/>
                <a:moveTo>
                  <a:pt x="696" y="40"/>
                </a:moveTo>
                <a:cubicBezTo>
                  <a:pt x="862" y="40"/>
                  <a:pt x="862" y="40"/>
                  <a:pt x="862" y="40"/>
                </a:cubicBezTo>
                <a:cubicBezTo>
                  <a:pt x="862" y="344"/>
                  <a:pt x="862" y="344"/>
                  <a:pt x="862" y="344"/>
                </a:cubicBezTo>
                <a:cubicBezTo>
                  <a:pt x="696" y="434"/>
                  <a:pt x="696" y="434"/>
                  <a:pt x="696" y="434"/>
                </a:cubicBezTo>
                <a:cubicBezTo>
                  <a:pt x="696" y="40"/>
                  <a:pt x="696" y="40"/>
                  <a:pt x="696" y="40"/>
                </a:cubicBezTo>
                <a:close/>
                <a:moveTo>
                  <a:pt x="227" y="438"/>
                </a:moveTo>
                <a:cubicBezTo>
                  <a:pt x="55" y="344"/>
                  <a:pt x="55" y="344"/>
                  <a:pt x="55" y="344"/>
                </a:cubicBezTo>
                <a:cubicBezTo>
                  <a:pt x="55" y="40"/>
                  <a:pt x="55" y="40"/>
                  <a:pt x="55" y="40"/>
                </a:cubicBezTo>
                <a:cubicBezTo>
                  <a:pt x="227" y="40"/>
                  <a:pt x="227" y="40"/>
                  <a:pt x="227" y="40"/>
                </a:cubicBezTo>
                <a:lnTo>
                  <a:pt x="227" y="438"/>
                </a:lnTo>
                <a:close/>
                <a:moveTo>
                  <a:pt x="268" y="458"/>
                </a:moveTo>
                <a:cubicBezTo>
                  <a:pt x="268" y="40"/>
                  <a:pt x="268" y="40"/>
                  <a:pt x="268" y="40"/>
                </a:cubicBezTo>
                <a:cubicBezTo>
                  <a:pt x="655" y="40"/>
                  <a:pt x="655" y="40"/>
                  <a:pt x="655" y="40"/>
                </a:cubicBezTo>
                <a:cubicBezTo>
                  <a:pt x="655" y="456"/>
                  <a:pt x="655" y="456"/>
                  <a:pt x="655" y="456"/>
                </a:cubicBezTo>
                <a:cubicBezTo>
                  <a:pt x="459" y="563"/>
                  <a:pt x="459" y="563"/>
                  <a:pt x="459" y="563"/>
                </a:cubicBezTo>
                <a:lnTo>
                  <a:pt x="268" y="458"/>
                </a:lnTo>
                <a:close/>
                <a:moveTo>
                  <a:pt x="412" y="655"/>
                </a:moveTo>
                <a:cubicBezTo>
                  <a:pt x="412" y="628"/>
                  <a:pt x="432" y="608"/>
                  <a:pt x="459" y="608"/>
                </a:cubicBezTo>
                <a:cubicBezTo>
                  <a:pt x="485" y="608"/>
                  <a:pt x="506" y="628"/>
                  <a:pt x="506" y="655"/>
                </a:cubicBezTo>
                <a:cubicBezTo>
                  <a:pt x="506" y="682"/>
                  <a:pt x="485" y="702"/>
                  <a:pt x="459" y="702"/>
                </a:cubicBezTo>
                <a:cubicBezTo>
                  <a:pt x="432" y="700"/>
                  <a:pt x="412" y="679"/>
                  <a:pt x="412" y="655"/>
                </a:cubicBezTo>
                <a:close/>
                <a:moveTo>
                  <a:pt x="664" y="1257"/>
                </a:moveTo>
                <a:cubicBezTo>
                  <a:pt x="659" y="1261"/>
                  <a:pt x="657" y="1269"/>
                  <a:pt x="657" y="1275"/>
                </a:cubicBezTo>
                <a:cubicBezTo>
                  <a:pt x="702" y="1536"/>
                  <a:pt x="702" y="1536"/>
                  <a:pt x="702" y="1536"/>
                </a:cubicBezTo>
                <a:cubicBezTo>
                  <a:pt x="469" y="1413"/>
                  <a:pt x="469" y="1413"/>
                  <a:pt x="469" y="1413"/>
                </a:cubicBezTo>
                <a:cubicBezTo>
                  <a:pt x="465" y="1409"/>
                  <a:pt x="461" y="1409"/>
                  <a:pt x="459" y="1409"/>
                </a:cubicBezTo>
                <a:cubicBezTo>
                  <a:pt x="455" y="1409"/>
                  <a:pt x="453" y="1409"/>
                  <a:pt x="449" y="1411"/>
                </a:cubicBezTo>
                <a:cubicBezTo>
                  <a:pt x="215" y="1533"/>
                  <a:pt x="215" y="1533"/>
                  <a:pt x="215" y="1533"/>
                </a:cubicBezTo>
                <a:cubicBezTo>
                  <a:pt x="260" y="1273"/>
                  <a:pt x="260" y="1273"/>
                  <a:pt x="260" y="1273"/>
                </a:cubicBezTo>
                <a:cubicBezTo>
                  <a:pt x="262" y="1267"/>
                  <a:pt x="258" y="1259"/>
                  <a:pt x="254" y="1255"/>
                </a:cubicBezTo>
                <a:cubicBezTo>
                  <a:pt x="66" y="1071"/>
                  <a:pt x="66" y="1071"/>
                  <a:pt x="66" y="1071"/>
                </a:cubicBezTo>
                <a:cubicBezTo>
                  <a:pt x="326" y="1034"/>
                  <a:pt x="326" y="1034"/>
                  <a:pt x="326" y="1034"/>
                </a:cubicBezTo>
                <a:cubicBezTo>
                  <a:pt x="332" y="1034"/>
                  <a:pt x="338" y="1028"/>
                  <a:pt x="342" y="1024"/>
                </a:cubicBezTo>
                <a:cubicBezTo>
                  <a:pt x="459" y="788"/>
                  <a:pt x="459" y="788"/>
                  <a:pt x="459" y="788"/>
                </a:cubicBezTo>
                <a:cubicBezTo>
                  <a:pt x="575" y="1024"/>
                  <a:pt x="575" y="1024"/>
                  <a:pt x="575" y="1024"/>
                </a:cubicBezTo>
                <a:cubicBezTo>
                  <a:pt x="578" y="1030"/>
                  <a:pt x="584" y="1034"/>
                  <a:pt x="592" y="1034"/>
                </a:cubicBezTo>
                <a:cubicBezTo>
                  <a:pt x="852" y="1073"/>
                  <a:pt x="852" y="1073"/>
                  <a:pt x="852" y="1073"/>
                </a:cubicBezTo>
                <a:lnTo>
                  <a:pt x="664" y="1257"/>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25" name="Group 12"/>
          <p:cNvGrpSpPr>
            <a:grpSpLocks noChangeAspect="1"/>
          </p:cNvGrpSpPr>
          <p:nvPr/>
        </p:nvGrpSpPr>
        <p:grpSpPr bwMode="auto">
          <a:xfrm>
            <a:off x="3911286" y="2089538"/>
            <a:ext cx="379771" cy="591997"/>
            <a:chOff x="2565" y="1308"/>
            <a:chExt cx="408" cy="636"/>
          </a:xfrm>
          <a:solidFill>
            <a:schemeClr val="bg1">
              <a:lumMod val="75000"/>
            </a:schemeClr>
          </a:solidFill>
        </p:grpSpPr>
        <p:sp>
          <p:nvSpPr>
            <p:cNvPr id="27" name="Freeform 13"/>
            <p:cNvSpPr>
              <a:spLocks noEditPoints="1"/>
            </p:cNvSpPr>
            <p:nvPr/>
          </p:nvSpPr>
          <p:spPr bwMode="auto">
            <a:xfrm>
              <a:off x="2565" y="1308"/>
              <a:ext cx="408" cy="636"/>
            </a:xfrm>
            <a:custGeom>
              <a:avLst/>
              <a:gdLst>
                <a:gd name="T0" fmla="*/ 160 w 160"/>
                <a:gd name="T1" fmla="*/ 234 h 252"/>
                <a:gd name="T2" fmla="*/ 131 w 160"/>
                <a:gd name="T3" fmla="*/ 133 h 252"/>
                <a:gd name="T4" fmla="*/ 156 w 160"/>
                <a:gd name="T5" fmla="*/ 76 h 252"/>
                <a:gd name="T6" fmla="*/ 80 w 160"/>
                <a:gd name="T7" fmla="*/ 0 h 252"/>
                <a:gd name="T8" fmla="*/ 4 w 160"/>
                <a:gd name="T9" fmla="*/ 76 h 252"/>
                <a:gd name="T10" fmla="*/ 29 w 160"/>
                <a:gd name="T11" fmla="*/ 132 h 252"/>
                <a:gd name="T12" fmla="*/ 0 w 160"/>
                <a:gd name="T13" fmla="*/ 234 h 252"/>
                <a:gd name="T14" fmla="*/ 2 w 160"/>
                <a:gd name="T15" fmla="*/ 238 h 252"/>
                <a:gd name="T16" fmla="*/ 6 w 160"/>
                <a:gd name="T17" fmla="*/ 238 h 252"/>
                <a:gd name="T18" fmla="*/ 33 w 160"/>
                <a:gd name="T19" fmla="*/ 221 h 252"/>
                <a:gd name="T20" fmla="*/ 48 w 160"/>
                <a:gd name="T21" fmla="*/ 249 h 252"/>
                <a:gd name="T22" fmla="*/ 51 w 160"/>
                <a:gd name="T23" fmla="*/ 251 h 252"/>
                <a:gd name="T24" fmla="*/ 52 w 160"/>
                <a:gd name="T25" fmla="*/ 251 h 252"/>
                <a:gd name="T26" fmla="*/ 55 w 160"/>
                <a:gd name="T27" fmla="*/ 248 h 252"/>
                <a:gd name="T28" fmla="*/ 80 w 160"/>
                <a:gd name="T29" fmla="*/ 155 h 252"/>
                <a:gd name="T30" fmla="*/ 105 w 160"/>
                <a:gd name="T31" fmla="*/ 249 h 252"/>
                <a:gd name="T32" fmla="*/ 108 w 160"/>
                <a:gd name="T33" fmla="*/ 252 h 252"/>
                <a:gd name="T34" fmla="*/ 109 w 160"/>
                <a:gd name="T35" fmla="*/ 252 h 252"/>
                <a:gd name="T36" fmla="*/ 112 w 160"/>
                <a:gd name="T37" fmla="*/ 250 h 252"/>
                <a:gd name="T38" fmla="*/ 127 w 160"/>
                <a:gd name="T39" fmla="*/ 222 h 252"/>
                <a:gd name="T40" fmla="*/ 154 w 160"/>
                <a:gd name="T41" fmla="*/ 239 h 252"/>
                <a:gd name="T42" fmla="*/ 158 w 160"/>
                <a:gd name="T43" fmla="*/ 239 h 252"/>
                <a:gd name="T44" fmla="*/ 160 w 160"/>
                <a:gd name="T45" fmla="*/ 234 h 252"/>
                <a:gd name="T46" fmla="*/ 12 w 160"/>
                <a:gd name="T47" fmla="*/ 76 h 252"/>
                <a:gd name="T48" fmla="*/ 80 w 160"/>
                <a:gd name="T49" fmla="*/ 8 h 252"/>
                <a:gd name="T50" fmla="*/ 148 w 160"/>
                <a:gd name="T51" fmla="*/ 76 h 252"/>
                <a:gd name="T52" fmla="*/ 80 w 160"/>
                <a:gd name="T53" fmla="*/ 144 h 252"/>
                <a:gd name="T54" fmla="*/ 12 w 160"/>
                <a:gd name="T55" fmla="*/ 76 h 252"/>
                <a:gd name="T56" fmla="*/ 50 w 160"/>
                <a:gd name="T57" fmla="*/ 236 h 252"/>
                <a:gd name="T58" fmla="*/ 38 w 160"/>
                <a:gd name="T59" fmla="*/ 213 h 252"/>
                <a:gd name="T60" fmla="*/ 36 w 160"/>
                <a:gd name="T61" fmla="*/ 211 h 252"/>
                <a:gd name="T62" fmla="*/ 32 w 160"/>
                <a:gd name="T63" fmla="*/ 212 h 252"/>
                <a:gd name="T64" fmla="*/ 11 w 160"/>
                <a:gd name="T65" fmla="*/ 226 h 252"/>
                <a:gd name="T66" fmla="*/ 36 w 160"/>
                <a:gd name="T67" fmla="*/ 138 h 252"/>
                <a:gd name="T68" fmla="*/ 73 w 160"/>
                <a:gd name="T69" fmla="*/ 152 h 252"/>
                <a:gd name="T70" fmla="*/ 50 w 160"/>
                <a:gd name="T71" fmla="*/ 236 h 252"/>
                <a:gd name="T72" fmla="*/ 128 w 160"/>
                <a:gd name="T73" fmla="*/ 213 h 252"/>
                <a:gd name="T74" fmla="*/ 124 w 160"/>
                <a:gd name="T75" fmla="*/ 212 h 252"/>
                <a:gd name="T76" fmla="*/ 122 w 160"/>
                <a:gd name="T77" fmla="*/ 214 h 252"/>
                <a:gd name="T78" fmla="*/ 110 w 160"/>
                <a:gd name="T79" fmla="*/ 237 h 252"/>
                <a:gd name="T80" fmla="*/ 87 w 160"/>
                <a:gd name="T81" fmla="*/ 152 h 252"/>
                <a:gd name="T82" fmla="*/ 124 w 160"/>
                <a:gd name="T83" fmla="*/ 138 h 252"/>
                <a:gd name="T84" fmla="*/ 149 w 160"/>
                <a:gd name="T85" fmla="*/ 226 h 252"/>
                <a:gd name="T86" fmla="*/ 128 w 160"/>
                <a:gd name="T87" fmla="*/ 213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0" h="252">
                  <a:moveTo>
                    <a:pt x="160" y="234"/>
                  </a:moveTo>
                  <a:cubicBezTo>
                    <a:pt x="131" y="133"/>
                    <a:pt x="131" y="133"/>
                    <a:pt x="131" y="133"/>
                  </a:cubicBezTo>
                  <a:cubicBezTo>
                    <a:pt x="146" y="119"/>
                    <a:pt x="156" y="99"/>
                    <a:pt x="156" y="76"/>
                  </a:cubicBezTo>
                  <a:cubicBezTo>
                    <a:pt x="156" y="34"/>
                    <a:pt x="122" y="0"/>
                    <a:pt x="80" y="0"/>
                  </a:cubicBezTo>
                  <a:cubicBezTo>
                    <a:pt x="38" y="0"/>
                    <a:pt x="4" y="34"/>
                    <a:pt x="4" y="76"/>
                  </a:cubicBezTo>
                  <a:cubicBezTo>
                    <a:pt x="4" y="98"/>
                    <a:pt x="14" y="119"/>
                    <a:pt x="29" y="132"/>
                  </a:cubicBezTo>
                  <a:cubicBezTo>
                    <a:pt x="0" y="234"/>
                    <a:pt x="0" y="234"/>
                    <a:pt x="0" y="234"/>
                  </a:cubicBezTo>
                  <a:cubicBezTo>
                    <a:pt x="0" y="235"/>
                    <a:pt x="0" y="237"/>
                    <a:pt x="2" y="238"/>
                  </a:cubicBezTo>
                  <a:cubicBezTo>
                    <a:pt x="3" y="239"/>
                    <a:pt x="5" y="239"/>
                    <a:pt x="6" y="238"/>
                  </a:cubicBezTo>
                  <a:cubicBezTo>
                    <a:pt x="33" y="221"/>
                    <a:pt x="33" y="221"/>
                    <a:pt x="33" y="221"/>
                  </a:cubicBezTo>
                  <a:cubicBezTo>
                    <a:pt x="48" y="249"/>
                    <a:pt x="48" y="249"/>
                    <a:pt x="48" y="249"/>
                  </a:cubicBezTo>
                  <a:cubicBezTo>
                    <a:pt x="48" y="251"/>
                    <a:pt x="50" y="251"/>
                    <a:pt x="51" y="251"/>
                  </a:cubicBezTo>
                  <a:cubicBezTo>
                    <a:pt x="51" y="251"/>
                    <a:pt x="51" y="251"/>
                    <a:pt x="52" y="251"/>
                  </a:cubicBezTo>
                  <a:cubicBezTo>
                    <a:pt x="53" y="251"/>
                    <a:pt x="55" y="250"/>
                    <a:pt x="55" y="248"/>
                  </a:cubicBezTo>
                  <a:cubicBezTo>
                    <a:pt x="80" y="155"/>
                    <a:pt x="80" y="155"/>
                    <a:pt x="80" y="155"/>
                  </a:cubicBezTo>
                  <a:cubicBezTo>
                    <a:pt x="105" y="249"/>
                    <a:pt x="105" y="249"/>
                    <a:pt x="105" y="249"/>
                  </a:cubicBezTo>
                  <a:cubicBezTo>
                    <a:pt x="105" y="251"/>
                    <a:pt x="107" y="252"/>
                    <a:pt x="108" y="252"/>
                  </a:cubicBezTo>
                  <a:cubicBezTo>
                    <a:pt x="109" y="252"/>
                    <a:pt x="109" y="252"/>
                    <a:pt x="109" y="252"/>
                  </a:cubicBezTo>
                  <a:cubicBezTo>
                    <a:pt x="110" y="252"/>
                    <a:pt x="112" y="251"/>
                    <a:pt x="112" y="250"/>
                  </a:cubicBezTo>
                  <a:cubicBezTo>
                    <a:pt x="127" y="222"/>
                    <a:pt x="127" y="222"/>
                    <a:pt x="127" y="222"/>
                  </a:cubicBezTo>
                  <a:cubicBezTo>
                    <a:pt x="154" y="239"/>
                    <a:pt x="154" y="239"/>
                    <a:pt x="154" y="239"/>
                  </a:cubicBezTo>
                  <a:cubicBezTo>
                    <a:pt x="155" y="240"/>
                    <a:pt x="157" y="240"/>
                    <a:pt x="158" y="239"/>
                  </a:cubicBezTo>
                  <a:cubicBezTo>
                    <a:pt x="160" y="238"/>
                    <a:pt x="160" y="236"/>
                    <a:pt x="160" y="234"/>
                  </a:cubicBezTo>
                  <a:close/>
                  <a:moveTo>
                    <a:pt x="12" y="76"/>
                  </a:moveTo>
                  <a:cubicBezTo>
                    <a:pt x="12" y="39"/>
                    <a:pt x="43" y="8"/>
                    <a:pt x="80" y="8"/>
                  </a:cubicBezTo>
                  <a:cubicBezTo>
                    <a:pt x="117" y="8"/>
                    <a:pt x="148" y="39"/>
                    <a:pt x="148" y="76"/>
                  </a:cubicBezTo>
                  <a:cubicBezTo>
                    <a:pt x="148" y="113"/>
                    <a:pt x="117" y="144"/>
                    <a:pt x="80" y="144"/>
                  </a:cubicBezTo>
                  <a:cubicBezTo>
                    <a:pt x="43" y="144"/>
                    <a:pt x="12" y="113"/>
                    <a:pt x="12" y="76"/>
                  </a:cubicBezTo>
                  <a:close/>
                  <a:moveTo>
                    <a:pt x="50" y="236"/>
                  </a:moveTo>
                  <a:cubicBezTo>
                    <a:pt x="38" y="213"/>
                    <a:pt x="38" y="213"/>
                    <a:pt x="38" y="213"/>
                  </a:cubicBezTo>
                  <a:cubicBezTo>
                    <a:pt x="38" y="212"/>
                    <a:pt x="37" y="212"/>
                    <a:pt x="36" y="211"/>
                  </a:cubicBezTo>
                  <a:cubicBezTo>
                    <a:pt x="34" y="211"/>
                    <a:pt x="33" y="211"/>
                    <a:pt x="32" y="212"/>
                  </a:cubicBezTo>
                  <a:cubicBezTo>
                    <a:pt x="11" y="226"/>
                    <a:pt x="11" y="226"/>
                    <a:pt x="11" y="226"/>
                  </a:cubicBezTo>
                  <a:cubicBezTo>
                    <a:pt x="36" y="138"/>
                    <a:pt x="36" y="138"/>
                    <a:pt x="36" y="138"/>
                  </a:cubicBezTo>
                  <a:cubicBezTo>
                    <a:pt x="47" y="145"/>
                    <a:pt x="59" y="150"/>
                    <a:pt x="73" y="152"/>
                  </a:cubicBezTo>
                  <a:lnTo>
                    <a:pt x="50" y="236"/>
                  </a:lnTo>
                  <a:close/>
                  <a:moveTo>
                    <a:pt x="128" y="213"/>
                  </a:moveTo>
                  <a:cubicBezTo>
                    <a:pt x="127" y="212"/>
                    <a:pt x="126" y="212"/>
                    <a:pt x="124" y="212"/>
                  </a:cubicBezTo>
                  <a:cubicBezTo>
                    <a:pt x="123" y="212"/>
                    <a:pt x="122" y="213"/>
                    <a:pt x="122" y="214"/>
                  </a:cubicBezTo>
                  <a:cubicBezTo>
                    <a:pt x="110" y="237"/>
                    <a:pt x="110" y="237"/>
                    <a:pt x="110" y="237"/>
                  </a:cubicBezTo>
                  <a:cubicBezTo>
                    <a:pt x="87" y="152"/>
                    <a:pt x="87" y="152"/>
                    <a:pt x="87" y="152"/>
                  </a:cubicBezTo>
                  <a:cubicBezTo>
                    <a:pt x="101" y="150"/>
                    <a:pt x="113" y="145"/>
                    <a:pt x="124" y="138"/>
                  </a:cubicBezTo>
                  <a:cubicBezTo>
                    <a:pt x="149" y="226"/>
                    <a:pt x="149" y="226"/>
                    <a:pt x="149" y="226"/>
                  </a:cubicBezTo>
                  <a:lnTo>
                    <a:pt x="128" y="2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4"/>
            <p:cNvSpPr>
              <a:spLocks noEditPoints="1"/>
            </p:cNvSpPr>
            <p:nvPr/>
          </p:nvSpPr>
          <p:spPr bwMode="auto">
            <a:xfrm>
              <a:off x="2646" y="1378"/>
              <a:ext cx="245" cy="242"/>
            </a:xfrm>
            <a:custGeom>
              <a:avLst/>
              <a:gdLst>
                <a:gd name="T0" fmla="*/ 48 w 96"/>
                <a:gd name="T1" fmla="*/ 96 h 96"/>
                <a:gd name="T2" fmla="*/ 96 w 96"/>
                <a:gd name="T3" fmla="*/ 48 h 96"/>
                <a:gd name="T4" fmla="*/ 48 w 96"/>
                <a:gd name="T5" fmla="*/ 0 h 96"/>
                <a:gd name="T6" fmla="*/ 0 w 96"/>
                <a:gd name="T7" fmla="*/ 48 h 96"/>
                <a:gd name="T8" fmla="*/ 48 w 96"/>
                <a:gd name="T9" fmla="*/ 96 h 96"/>
                <a:gd name="T10" fmla="*/ 48 w 96"/>
                <a:gd name="T11" fmla="*/ 8 h 96"/>
                <a:gd name="T12" fmla="*/ 88 w 96"/>
                <a:gd name="T13" fmla="*/ 48 h 96"/>
                <a:gd name="T14" fmla="*/ 48 w 96"/>
                <a:gd name="T15" fmla="*/ 88 h 96"/>
                <a:gd name="T16" fmla="*/ 8 w 96"/>
                <a:gd name="T17" fmla="*/ 48 h 96"/>
                <a:gd name="T18" fmla="*/ 48 w 96"/>
                <a:gd name="T19" fmla="*/ 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6">
                  <a:moveTo>
                    <a:pt x="48" y="96"/>
                  </a:moveTo>
                  <a:cubicBezTo>
                    <a:pt x="75" y="96"/>
                    <a:pt x="96" y="75"/>
                    <a:pt x="96" y="48"/>
                  </a:cubicBezTo>
                  <a:cubicBezTo>
                    <a:pt x="96" y="21"/>
                    <a:pt x="75" y="0"/>
                    <a:pt x="48" y="0"/>
                  </a:cubicBezTo>
                  <a:cubicBezTo>
                    <a:pt x="21" y="0"/>
                    <a:pt x="0" y="21"/>
                    <a:pt x="0" y="48"/>
                  </a:cubicBezTo>
                  <a:cubicBezTo>
                    <a:pt x="0" y="75"/>
                    <a:pt x="21" y="96"/>
                    <a:pt x="48" y="96"/>
                  </a:cubicBezTo>
                  <a:close/>
                  <a:moveTo>
                    <a:pt x="48" y="8"/>
                  </a:moveTo>
                  <a:cubicBezTo>
                    <a:pt x="70" y="8"/>
                    <a:pt x="88" y="26"/>
                    <a:pt x="88" y="48"/>
                  </a:cubicBezTo>
                  <a:cubicBezTo>
                    <a:pt x="88" y="70"/>
                    <a:pt x="70" y="88"/>
                    <a:pt x="48" y="88"/>
                  </a:cubicBezTo>
                  <a:cubicBezTo>
                    <a:pt x="26" y="88"/>
                    <a:pt x="8" y="70"/>
                    <a:pt x="8" y="48"/>
                  </a:cubicBezTo>
                  <a:cubicBezTo>
                    <a:pt x="8" y="26"/>
                    <a:pt x="26" y="8"/>
                    <a:pt x="4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6" name="Rounded Rectangle 15"/>
          <p:cNvSpPr/>
          <p:nvPr/>
        </p:nvSpPr>
        <p:spPr>
          <a:xfrm>
            <a:off x="2864034" y="5268286"/>
            <a:ext cx="596348" cy="596348"/>
          </a:xfrm>
          <a:prstGeom prst="roundRect">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mj-lt"/>
              </a:rPr>
              <a:t>C</a:t>
            </a:r>
            <a:endParaRPr lang="en-US" b="1" dirty="0">
              <a:latin typeface="+mj-lt"/>
            </a:endParaRPr>
          </a:p>
        </p:txBody>
      </p:sp>
      <p:sp>
        <p:nvSpPr>
          <p:cNvPr id="6" name="Slide Number Placeholder 5"/>
          <p:cNvSpPr>
            <a:spLocks noGrp="1"/>
          </p:cNvSpPr>
          <p:nvPr>
            <p:ph type="sldNum" sz="quarter" idx="12"/>
          </p:nvPr>
        </p:nvSpPr>
        <p:spPr/>
        <p:txBody>
          <a:bodyPr/>
          <a:lstStyle/>
          <a:p>
            <a:fld id="{EF4ACB41-94E5-4629-9639-BBC7D22E3BC4}" type="slidenum">
              <a:rPr lang="en-US" smtClean="0"/>
              <a:pPr/>
              <a:t>44</a:t>
            </a:fld>
            <a:endParaRPr lang="en-US" dirty="0"/>
          </a:p>
        </p:txBody>
      </p:sp>
    </p:spTree>
    <p:extLst>
      <p:ext uri="{BB962C8B-B14F-4D97-AF65-F5344CB8AC3E}">
        <p14:creationId xmlns:p14="http://schemas.microsoft.com/office/powerpoint/2010/main" val="2928846415"/>
      </p:ext>
    </p:extLst>
  </p:cSld>
  <p:clrMapOvr>
    <a:masterClrMapping/>
  </p:clrMapOvr>
  <p:transition spd="slow">
    <p:push dir="u"/>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Straight Connector 15"/>
          <p:cNvCxnSpPr/>
          <p:nvPr/>
        </p:nvCxnSpPr>
        <p:spPr>
          <a:xfrm>
            <a:off x="3251200" y="0"/>
            <a:ext cx="0" cy="3825187"/>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4794546" y="3586673"/>
            <a:ext cx="4602118" cy="1200329"/>
          </a:xfrm>
          <a:prstGeom prst="rect">
            <a:avLst/>
          </a:prstGeom>
        </p:spPr>
        <p:txBody>
          <a:bodyPr wrap="square">
            <a:spAutoFit/>
          </a:bodyPr>
          <a:lstStyle/>
          <a:p>
            <a:pPr>
              <a:lnSpc>
                <a:spcPct val="150000"/>
              </a:lnSpc>
              <a:buClr>
                <a:srgbClr val="92D050"/>
              </a:buClr>
              <a:buSzPct val="150000"/>
            </a:pPr>
            <a:r>
              <a:rPr lang="en-US" sz="1600" dirty="0" smtClean="0">
                <a:solidFill>
                  <a:schemeClr val="tx1">
                    <a:lumMod val="50000"/>
                    <a:lumOff val="50000"/>
                  </a:schemeClr>
                </a:solidFill>
              </a:rPr>
              <a:t>Profiled </a:t>
            </a:r>
            <a:r>
              <a:rPr lang="en-US" sz="1600" dirty="0">
                <a:solidFill>
                  <a:schemeClr val="tx1">
                    <a:lumMod val="50000"/>
                    <a:lumOff val="50000"/>
                  </a:schemeClr>
                </a:solidFill>
              </a:rPr>
              <a:t>in NewsCred’s</a:t>
            </a:r>
            <a:r>
              <a:rPr lang="en-US" sz="1600" dirty="0" smtClean="0">
                <a:solidFill>
                  <a:schemeClr val="tx1">
                    <a:lumMod val="50000"/>
                    <a:lumOff val="50000"/>
                  </a:schemeClr>
                </a:solidFill>
              </a:rPr>
              <a:t>?</a:t>
            </a:r>
            <a:r>
              <a:rPr lang="id-ID" sz="1600" dirty="0">
                <a:solidFill>
                  <a:schemeClr val="tx1">
                    <a:lumMod val="50000"/>
                    <a:lumOff val="50000"/>
                  </a:schemeClr>
                </a:solidFill>
              </a:rPr>
              <a:t>	</a:t>
            </a:r>
            <a:endParaRPr lang="en-US" sz="1600" dirty="0">
              <a:solidFill>
                <a:schemeClr val="tx1">
                  <a:lumMod val="50000"/>
                  <a:lumOff val="50000"/>
                </a:schemeClr>
              </a:solidFill>
            </a:endParaRPr>
          </a:p>
          <a:p>
            <a:pPr>
              <a:lnSpc>
                <a:spcPct val="150000"/>
              </a:lnSpc>
              <a:buClr>
                <a:srgbClr val="92D050"/>
              </a:buClr>
              <a:buSzPct val="150000"/>
            </a:pPr>
            <a:r>
              <a:rPr lang="en-US" sz="1600" dirty="0" smtClean="0">
                <a:solidFill>
                  <a:schemeClr val="tx1">
                    <a:lumMod val="50000"/>
                    <a:lumOff val="50000"/>
                  </a:schemeClr>
                </a:solidFill>
                <a:ea typeface="Open Sans" panose="020B0606030504020204" pitchFamily="34" charset="0"/>
                <a:cs typeface="Calibri Light" panose="020F0302020204030204" pitchFamily="34" charset="0"/>
              </a:rPr>
              <a:t>"</a:t>
            </a:r>
            <a:r>
              <a:rPr lang="en-US" sz="1600" i="1" dirty="0">
                <a:solidFill>
                  <a:schemeClr val="tx1">
                    <a:lumMod val="50000"/>
                    <a:lumOff val="50000"/>
                  </a:schemeClr>
                </a:solidFill>
                <a:ea typeface="Open Sans" panose="020B0606030504020204" pitchFamily="34" charset="0"/>
                <a:cs typeface="Calibri Light" panose="020F0302020204030204" pitchFamily="34" charset="0"/>
              </a:rPr>
              <a:t>5 Things the Best Content Marketing Agencies Have in Common</a:t>
            </a:r>
            <a:r>
              <a:rPr lang="en-US" sz="1600" dirty="0">
                <a:solidFill>
                  <a:schemeClr val="tx1">
                    <a:lumMod val="50000"/>
                    <a:lumOff val="50000"/>
                  </a:schemeClr>
                </a:solidFill>
                <a:ea typeface="Open Sans" panose="020B0606030504020204" pitchFamily="34" charset="0"/>
                <a:cs typeface="Calibri Light" panose="020F0302020204030204" pitchFamily="34" charset="0"/>
              </a:rPr>
              <a:t>”</a:t>
            </a:r>
          </a:p>
        </p:txBody>
      </p:sp>
      <p:sp>
        <p:nvSpPr>
          <p:cNvPr id="8" name="Rectangle 7"/>
          <p:cNvSpPr/>
          <p:nvPr/>
        </p:nvSpPr>
        <p:spPr>
          <a:xfrm>
            <a:off x="4794545" y="1644213"/>
            <a:ext cx="4253202" cy="1200329"/>
          </a:xfrm>
          <a:prstGeom prst="rect">
            <a:avLst/>
          </a:prstGeom>
        </p:spPr>
        <p:txBody>
          <a:bodyPr wrap="square">
            <a:spAutoFit/>
          </a:bodyPr>
          <a:lstStyle/>
          <a:p>
            <a:pPr>
              <a:lnSpc>
                <a:spcPct val="150000"/>
              </a:lnSpc>
              <a:buClr>
                <a:srgbClr val="92D050"/>
              </a:buClr>
              <a:buSzPct val="150000"/>
            </a:pPr>
            <a:r>
              <a:rPr lang="en-US" sz="1600" dirty="0" smtClean="0">
                <a:solidFill>
                  <a:schemeClr val="tx1">
                    <a:lumMod val="50000"/>
                    <a:lumOff val="50000"/>
                  </a:schemeClr>
                </a:solidFill>
              </a:rPr>
              <a:t>Featured </a:t>
            </a:r>
            <a:r>
              <a:rPr lang="en-US" sz="1600" dirty="0">
                <a:solidFill>
                  <a:schemeClr val="tx1">
                    <a:lumMod val="50000"/>
                    <a:lumOff val="50000"/>
                  </a:schemeClr>
                </a:solidFill>
              </a:rPr>
              <a:t>in Contently, Huffington Post, </a:t>
            </a:r>
            <a:r>
              <a:rPr lang="en-US" sz="1600" dirty="0" smtClean="0">
                <a:solidFill>
                  <a:schemeClr val="tx1">
                    <a:lumMod val="50000"/>
                    <a:lumOff val="50000"/>
                  </a:schemeClr>
                </a:solidFill>
              </a:rPr>
              <a:t>AllBusiness</a:t>
            </a:r>
            <a:r>
              <a:rPr lang="en-US" sz="1600" dirty="0">
                <a:solidFill>
                  <a:schemeClr val="tx1">
                    <a:lumMod val="50000"/>
                    <a:lumOff val="50000"/>
                  </a:schemeClr>
                </a:solidFill>
              </a:rPr>
              <a:t>, The Writer Magazine, </a:t>
            </a:r>
            <a:r>
              <a:rPr lang="en-US" sz="1600" dirty="0" smtClean="0">
                <a:solidFill>
                  <a:schemeClr val="tx1">
                    <a:lumMod val="50000"/>
                    <a:lumOff val="50000"/>
                  </a:schemeClr>
                </a:solidFill>
              </a:rPr>
              <a:t>and </a:t>
            </a:r>
            <a:r>
              <a:rPr lang="en-US" sz="1600" dirty="0">
                <a:solidFill>
                  <a:schemeClr val="tx1">
                    <a:lumMod val="50000"/>
                    <a:lumOff val="50000"/>
                  </a:schemeClr>
                </a:solidFill>
              </a:rPr>
              <a:t>many other </a:t>
            </a:r>
            <a:r>
              <a:rPr lang="en-US" sz="1600" dirty="0" smtClean="0">
                <a:solidFill>
                  <a:schemeClr val="tx1">
                    <a:lumMod val="50000"/>
                    <a:lumOff val="50000"/>
                  </a:schemeClr>
                </a:solidFill>
              </a:rPr>
              <a:t>publications</a:t>
            </a:r>
            <a:r>
              <a:rPr lang="id-ID" sz="1600" dirty="0" smtClean="0">
                <a:solidFill>
                  <a:schemeClr val="tx1">
                    <a:lumMod val="50000"/>
                    <a:lumOff val="50000"/>
                  </a:schemeClr>
                </a:solidFill>
              </a:rPr>
              <a:t>.</a:t>
            </a:r>
            <a:endParaRPr lang="en-US" sz="1600" dirty="0">
              <a:solidFill>
                <a:schemeClr val="tx1">
                  <a:lumMod val="50000"/>
                  <a:lumOff val="50000"/>
                </a:schemeClr>
              </a:solidFill>
            </a:endParaRPr>
          </a:p>
        </p:txBody>
      </p:sp>
      <p:sp>
        <p:nvSpPr>
          <p:cNvPr id="10" name="Rounded Rectangle 9"/>
          <p:cNvSpPr/>
          <p:nvPr/>
        </p:nvSpPr>
        <p:spPr>
          <a:xfrm>
            <a:off x="3032683" y="1808308"/>
            <a:ext cx="437033" cy="433579"/>
          </a:xfrm>
          <a:prstGeom prst="roundRect">
            <a:avLst/>
          </a:prstGeom>
          <a:solidFill>
            <a:schemeClr val="accent3"/>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smtClean="0">
                <a:latin typeface="+mj-lt"/>
              </a:rPr>
              <a:t>D</a:t>
            </a:r>
            <a:endParaRPr lang="en-US" sz="1600" b="1" dirty="0">
              <a:latin typeface="+mj-lt"/>
            </a:endParaRPr>
          </a:p>
        </p:txBody>
      </p:sp>
      <p:sp>
        <p:nvSpPr>
          <p:cNvPr id="14" name="Rounded Rectangle 13"/>
          <p:cNvSpPr/>
          <p:nvPr/>
        </p:nvSpPr>
        <p:spPr>
          <a:xfrm>
            <a:off x="2953026" y="3825187"/>
            <a:ext cx="596348" cy="596348"/>
          </a:xfrm>
          <a:prstGeom prst="roundRect">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mj-lt"/>
              </a:rPr>
              <a:t>E</a:t>
            </a:r>
          </a:p>
        </p:txBody>
      </p:sp>
      <p:grpSp>
        <p:nvGrpSpPr>
          <p:cNvPr id="19" name="Group 17"/>
          <p:cNvGrpSpPr>
            <a:grpSpLocks noChangeAspect="1"/>
          </p:cNvGrpSpPr>
          <p:nvPr/>
        </p:nvGrpSpPr>
        <p:grpSpPr bwMode="auto">
          <a:xfrm>
            <a:off x="3927870" y="3840240"/>
            <a:ext cx="595775" cy="566241"/>
            <a:chOff x="2474" y="4146"/>
            <a:chExt cx="585" cy="556"/>
          </a:xfrm>
          <a:solidFill>
            <a:schemeClr val="bg1">
              <a:lumMod val="75000"/>
            </a:schemeClr>
          </a:solidFill>
        </p:grpSpPr>
        <p:sp>
          <p:nvSpPr>
            <p:cNvPr id="20" name="Freeform 18"/>
            <p:cNvSpPr>
              <a:spLocks noEditPoints="1"/>
            </p:cNvSpPr>
            <p:nvPr/>
          </p:nvSpPr>
          <p:spPr bwMode="auto">
            <a:xfrm>
              <a:off x="2474" y="4146"/>
              <a:ext cx="585" cy="556"/>
            </a:xfrm>
            <a:custGeom>
              <a:avLst/>
              <a:gdLst>
                <a:gd name="T0" fmla="*/ 2048 w 2052"/>
                <a:gd name="T1" fmla="*/ 743 h 1954"/>
                <a:gd name="T2" fmla="*/ 2020 w 2052"/>
                <a:gd name="T3" fmla="*/ 719 h 1954"/>
                <a:gd name="T4" fmla="*/ 1355 w 2052"/>
                <a:gd name="T5" fmla="*/ 623 h 1954"/>
                <a:gd name="T6" fmla="*/ 1057 w 2052"/>
                <a:gd name="T7" fmla="*/ 20 h 1954"/>
                <a:gd name="T8" fmla="*/ 1026 w 2052"/>
                <a:gd name="T9" fmla="*/ 0 h 1954"/>
                <a:gd name="T10" fmla="*/ 995 w 2052"/>
                <a:gd name="T11" fmla="*/ 20 h 1954"/>
                <a:gd name="T12" fmla="*/ 697 w 2052"/>
                <a:gd name="T13" fmla="*/ 623 h 1954"/>
                <a:gd name="T14" fmla="*/ 32 w 2052"/>
                <a:gd name="T15" fmla="*/ 719 h 1954"/>
                <a:gd name="T16" fmla="*/ 4 w 2052"/>
                <a:gd name="T17" fmla="*/ 743 h 1954"/>
                <a:gd name="T18" fmla="*/ 13 w 2052"/>
                <a:gd name="T19" fmla="*/ 779 h 1954"/>
                <a:gd name="T20" fmla="*/ 494 w 2052"/>
                <a:gd name="T21" fmla="*/ 1248 h 1954"/>
                <a:gd name="T22" fmla="*/ 380 w 2052"/>
                <a:gd name="T23" fmla="*/ 1911 h 1954"/>
                <a:gd name="T24" fmla="*/ 394 w 2052"/>
                <a:gd name="T25" fmla="*/ 1945 h 1954"/>
                <a:gd name="T26" fmla="*/ 415 w 2052"/>
                <a:gd name="T27" fmla="*/ 1952 h 1954"/>
                <a:gd name="T28" fmla="*/ 431 w 2052"/>
                <a:gd name="T29" fmla="*/ 1948 h 1954"/>
                <a:gd name="T30" fmla="*/ 1026 w 2052"/>
                <a:gd name="T31" fmla="*/ 1635 h 1954"/>
                <a:gd name="T32" fmla="*/ 1621 w 2052"/>
                <a:gd name="T33" fmla="*/ 1948 h 1954"/>
                <a:gd name="T34" fmla="*/ 1658 w 2052"/>
                <a:gd name="T35" fmla="*/ 1945 h 1954"/>
                <a:gd name="T36" fmla="*/ 1672 w 2052"/>
                <a:gd name="T37" fmla="*/ 1911 h 1954"/>
                <a:gd name="T38" fmla="*/ 1558 w 2052"/>
                <a:gd name="T39" fmla="*/ 1248 h 1954"/>
                <a:gd name="T40" fmla="*/ 2039 w 2052"/>
                <a:gd name="T41" fmla="*/ 779 h 1954"/>
                <a:gd name="T42" fmla="*/ 2048 w 2052"/>
                <a:gd name="T43" fmla="*/ 743 h 1954"/>
                <a:gd name="T44" fmla="*/ 1496 w 2052"/>
                <a:gd name="T45" fmla="*/ 1211 h 1954"/>
                <a:gd name="T46" fmla="*/ 1486 w 2052"/>
                <a:gd name="T47" fmla="*/ 1242 h 1954"/>
                <a:gd name="T48" fmla="*/ 1591 w 2052"/>
                <a:gd name="T49" fmla="*/ 1852 h 1954"/>
                <a:gd name="T50" fmla="*/ 1042 w 2052"/>
                <a:gd name="T51" fmla="*/ 1564 h 1954"/>
                <a:gd name="T52" fmla="*/ 1010 w 2052"/>
                <a:gd name="T53" fmla="*/ 1564 h 1954"/>
                <a:gd name="T54" fmla="*/ 461 w 2052"/>
                <a:gd name="T55" fmla="*/ 1852 h 1954"/>
                <a:gd name="T56" fmla="*/ 566 w 2052"/>
                <a:gd name="T57" fmla="*/ 1242 h 1954"/>
                <a:gd name="T58" fmla="*/ 556 w 2052"/>
                <a:gd name="T59" fmla="*/ 1211 h 1954"/>
                <a:gd name="T60" fmla="*/ 113 w 2052"/>
                <a:gd name="T61" fmla="*/ 778 h 1954"/>
                <a:gd name="T62" fmla="*/ 725 w 2052"/>
                <a:gd name="T63" fmla="*/ 689 h 1954"/>
                <a:gd name="T64" fmla="*/ 752 w 2052"/>
                <a:gd name="T65" fmla="*/ 670 h 1954"/>
                <a:gd name="T66" fmla="*/ 1026 w 2052"/>
                <a:gd name="T67" fmla="*/ 115 h 1954"/>
                <a:gd name="T68" fmla="*/ 1300 w 2052"/>
                <a:gd name="T69" fmla="*/ 670 h 1954"/>
                <a:gd name="T70" fmla="*/ 1327 w 2052"/>
                <a:gd name="T71" fmla="*/ 689 h 1954"/>
                <a:gd name="T72" fmla="*/ 1939 w 2052"/>
                <a:gd name="T73" fmla="*/ 778 h 1954"/>
                <a:gd name="T74" fmla="*/ 1496 w 2052"/>
                <a:gd name="T75" fmla="*/ 1211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52" h="1954">
                  <a:moveTo>
                    <a:pt x="2048" y="743"/>
                  </a:moveTo>
                  <a:cubicBezTo>
                    <a:pt x="2044" y="730"/>
                    <a:pt x="2033" y="721"/>
                    <a:pt x="2020" y="719"/>
                  </a:cubicBezTo>
                  <a:cubicBezTo>
                    <a:pt x="1355" y="623"/>
                    <a:pt x="1355" y="623"/>
                    <a:pt x="1355" y="623"/>
                  </a:cubicBezTo>
                  <a:cubicBezTo>
                    <a:pt x="1057" y="20"/>
                    <a:pt x="1057" y="20"/>
                    <a:pt x="1057" y="20"/>
                  </a:cubicBezTo>
                  <a:cubicBezTo>
                    <a:pt x="1052" y="8"/>
                    <a:pt x="1039" y="0"/>
                    <a:pt x="1026" y="0"/>
                  </a:cubicBezTo>
                  <a:cubicBezTo>
                    <a:pt x="1013" y="0"/>
                    <a:pt x="1000" y="8"/>
                    <a:pt x="995" y="20"/>
                  </a:cubicBezTo>
                  <a:cubicBezTo>
                    <a:pt x="697" y="623"/>
                    <a:pt x="697" y="623"/>
                    <a:pt x="697" y="623"/>
                  </a:cubicBezTo>
                  <a:cubicBezTo>
                    <a:pt x="32" y="719"/>
                    <a:pt x="32" y="719"/>
                    <a:pt x="32" y="719"/>
                  </a:cubicBezTo>
                  <a:cubicBezTo>
                    <a:pt x="19" y="721"/>
                    <a:pt x="8" y="730"/>
                    <a:pt x="4" y="743"/>
                  </a:cubicBezTo>
                  <a:cubicBezTo>
                    <a:pt x="0" y="756"/>
                    <a:pt x="3" y="770"/>
                    <a:pt x="13" y="779"/>
                  </a:cubicBezTo>
                  <a:cubicBezTo>
                    <a:pt x="494" y="1248"/>
                    <a:pt x="494" y="1248"/>
                    <a:pt x="494" y="1248"/>
                  </a:cubicBezTo>
                  <a:cubicBezTo>
                    <a:pt x="380" y="1911"/>
                    <a:pt x="380" y="1911"/>
                    <a:pt x="380" y="1911"/>
                  </a:cubicBezTo>
                  <a:cubicBezTo>
                    <a:pt x="378" y="1924"/>
                    <a:pt x="383" y="1937"/>
                    <a:pt x="394" y="1945"/>
                  </a:cubicBezTo>
                  <a:cubicBezTo>
                    <a:pt x="400" y="1949"/>
                    <a:pt x="408" y="1952"/>
                    <a:pt x="415" y="1952"/>
                  </a:cubicBezTo>
                  <a:cubicBezTo>
                    <a:pt x="420" y="1952"/>
                    <a:pt x="426" y="1950"/>
                    <a:pt x="431" y="1948"/>
                  </a:cubicBezTo>
                  <a:cubicBezTo>
                    <a:pt x="1026" y="1635"/>
                    <a:pt x="1026" y="1635"/>
                    <a:pt x="1026" y="1635"/>
                  </a:cubicBezTo>
                  <a:cubicBezTo>
                    <a:pt x="1621" y="1948"/>
                    <a:pt x="1621" y="1948"/>
                    <a:pt x="1621" y="1948"/>
                  </a:cubicBezTo>
                  <a:cubicBezTo>
                    <a:pt x="1633" y="1954"/>
                    <a:pt x="1647" y="1953"/>
                    <a:pt x="1658" y="1945"/>
                  </a:cubicBezTo>
                  <a:cubicBezTo>
                    <a:pt x="1669" y="1937"/>
                    <a:pt x="1674" y="1924"/>
                    <a:pt x="1672" y="1911"/>
                  </a:cubicBezTo>
                  <a:cubicBezTo>
                    <a:pt x="1558" y="1248"/>
                    <a:pt x="1558" y="1248"/>
                    <a:pt x="1558" y="1248"/>
                  </a:cubicBezTo>
                  <a:cubicBezTo>
                    <a:pt x="2039" y="779"/>
                    <a:pt x="2039" y="779"/>
                    <a:pt x="2039" y="779"/>
                  </a:cubicBezTo>
                  <a:cubicBezTo>
                    <a:pt x="2049" y="770"/>
                    <a:pt x="2052" y="756"/>
                    <a:pt x="2048" y="743"/>
                  </a:cubicBezTo>
                  <a:close/>
                  <a:moveTo>
                    <a:pt x="1496" y="1211"/>
                  </a:moveTo>
                  <a:cubicBezTo>
                    <a:pt x="1488" y="1219"/>
                    <a:pt x="1484" y="1230"/>
                    <a:pt x="1486" y="1242"/>
                  </a:cubicBezTo>
                  <a:cubicBezTo>
                    <a:pt x="1591" y="1852"/>
                    <a:pt x="1591" y="1852"/>
                    <a:pt x="1591" y="1852"/>
                  </a:cubicBezTo>
                  <a:cubicBezTo>
                    <a:pt x="1042" y="1564"/>
                    <a:pt x="1042" y="1564"/>
                    <a:pt x="1042" y="1564"/>
                  </a:cubicBezTo>
                  <a:cubicBezTo>
                    <a:pt x="1032" y="1559"/>
                    <a:pt x="1020" y="1559"/>
                    <a:pt x="1010" y="1564"/>
                  </a:cubicBezTo>
                  <a:cubicBezTo>
                    <a:pt x="461" y="1852"/>
                    <a:pt x="461" y="1852"/>
                    <a:pt x="461" y="1852"/>
                  </a:cubicBezTo>
                  <a:cubicBezTo>
                    <a:pt x="566" y="1242"/>
                    <a:pt x="566" y="1242"/>
                    <a:pt x="566" y="1242"/>
                  </a:cubicBezTo>
                  <a:cubicBezTo>
                    <a:pt x="568" y="1230"/>
                    <a:pt x="564" y="1219"/>
                    <a:pt x="556" y="1211"/>
                  </a:cubicBezTo>
                  <a:cubicBezTo>
                    <a:pt x="113" y="778"/>
                    <a:pt x="113" y="778"/>
                    <a:pt x="113" y="778"/>
                  </a:cubicBezTo>
                  <a:cubicBezTo>
                    <a:pt x="725" y="689"/>
                    <a:pt x="725" y="689"/>
                    <a:pt x="725" y="689"/>
                  </a:cubicBezTo>
                  <a:cubicBezTo>
                    <a:pt x="737" y="688"/>
                    <a:pt x="747" y="681"/>
                    <a:pt x="752" y="670"/>
                  </a:cubicBezTo>
                  <a:cubicBezTo>
                    <a:pt x="1026" y="115"/>
                    <a:pt x="1026" y="115"/>
                    <a:pt x="1026" y="115"/>
                  </a:cubicBezTo>
                  <a:cubicBezTo>
                    <a:pt x="1300" y="670"/>
                    <a:pt x="1300" y="670"/>
                    <a:pt x="1300" y="670"/>
                  </a:cubicBezTo>
                  <a:cubicBezTo>
                    <a:pt x="1305" y="681"/>
                    <a:pt x="1315" y="688"/>
                    <a:pt x="1327" y="689"/>
                  </a:cubicBezTo>
                  <a:cubicBezTo>
                    <a:pt x="1939" y="778"/>
                    <a:pt x="1939" y="778"/>
                    <a:pt x="1939" y="778"/>
                  </a:cubicBezTo>
                  <a:lnTo>
                    <a:pt x="1496" y="12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9"/>
            <p:cNvSpPr>
              <a:spLocks noEditPoints="1"/>
            </p:cNvSpPr>
            <p:nvPr/>
          </p:nvSpPr>
          <p:spPr bwMode="auto">
            <a:xfrm>
              <a:off x="2659" y="4344"/>
              <a:ext cx="216" cy="216"/>
            </a:xfrm>
            <a:custGeom>
              <a:avLst/>
              <a:gdLst>
                <a:gd name="T0" fmla="*/ 380 w 760"/>
                <a:gd name="T1" fmla="*/ 0 h 761"/>
                <a:gd name="T2" fmla="*/ 0 w 760"/>
                <a:gd name="T3" fmla="*/ 380 h 761"/>
                <a:gd name="T4" fmla="*/ 380 w 760"/>
                <a:gd name="T5" fmla="*/ 761 h 761"/>
                <a:gd name="T6" fmla="*/ 760 w 760"/>
                <a:gd name="T7" fmla="*/ 380 h 761"/>
                <a:gd name="T8" fmla="*/ 380 w 760"/>
                <a:gd name="T9" fmla="*/ 0 h 761"/>
                <a:gd name="T10" fmla="*/ 380 w 760"/>
                <a:gd name="T11" fmla="*/ 690 h 761"/>
                <a:gd name="T12" fmla="*/ 70 w 760"/>
                <a:gd name="T13" fmla="*/ 380 h 761"/>
                <a:gd name="T14" fmla="*/ 380 w 760"/>
                <a:gd name="T15" fmla="*/ 70 h 761"/>
                <a:gd name="T16" fmla="*/ 690 w 760"/>
                <a:gd name="T17" fmla="*/ 380 h 761"/>
                <a:gd name="T18" fmla="*/ 380 w 760"/>
                <a:gd name="T19" fmla="*/ 690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0" h="761">
                  <a:moveTo>
                    <a:pt x="380" y="0"/>
                  </a:moveTo>
                  <a:cubicBezTo>
                    <a:pt x="170" y="0"/>
                    <a:pt x="0" y="171"/>
                    <a:pt x="0" y="380"/>
                  </a:cubicBezTo>
                  <a:cubicBezTo>
                    <a:pt x="0" y="590"/>
                    <a:pt x="170" y="761"/>
                    <a:pt x="380" y="761"/>
                  </a:cubicBezTo>
                  <a:cubicBezTo>
                    <a:pt x="590" y="761"/>
                    <a:pt x="760" y="590"/>
                    <a:pt x="760" y="380"/>
                  </a:cubicBezTo>
                  <a:cubicBezTo>
                    <a:pt x="760" y="171"/>
                    <a:pt x="590" y="0"/>
                    <a:pt x="380" y="0"/>
                  </a:cubicBezTo>
                  <a:close/>
                  <a:moveTo>
                    <a:pt x="380" y="690"/>
                  </a:moveTo>
                  <a:cubicBezTo>
                    <a:pt x="209" y="690"/>
                    <a:pt x="70" y="551"/>
                    <a:pt x="70" y="380"/>
                  </a:cubicBezTo>
                  <a:cubicBezTo>
                    <a:pt x="70" y="209"/>
                    <a:pt x="209" y="70"/>
                    <a:pt x="380" y="70"/>
                  </a:cubicBezTo>
                  <a:cubicBezTo>
                    <a:pt x="551" y="70"/>
                    <a:pt x="690" y="209"/>
                    <a:pt x="690" y="380"/>
                  </a:cubicBezTo>
                  <a:cubicBezTo>
                    <a:pt x="690" y="551"/>
                    <a:pt x="551" y="690"/>
                    <a:pt x="380" y="6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0"/>
            <p:cNvSpPr>
              <a:spLocks/>
            </p:cNvSpPr>
            <p:nvPr/>
          </p:nvSpPr>
          <p:spPr bwMode="auto">
            <a:xfrm>
              <a:off x="2716" y="4409"/>
              <a:ext cx="102" cy="20"/>
            </a:xfrm>
            <a:custGeom>
              <a:avLst/>
              <a:gdLst>
                <a:gd name="T0" fmla="*/ 323 w 358"/>
                <a:gd name="T1" fmla="*/ 0 h 71"/>
                <a:gd name="T2" fmla="*/ 35 w 358"/>
                <a:gd name="T3" fmla="*/ 0 h 71"/>
                <a:gd name="T4" fmla="*/ 0 w 358"/>
                <a:gd name="T5" fmla="*/ 35 h 71"/>
                <a:gd name="T6" fmla="*/ 35 w 358"/>
                <a:gd name="T7" fmla="*/ 71 h 71"/>
                <a:gd name="T8" fmla="*/ 323 w 358"/>
                <a:gd name="T9" fmla="*/ 71 h 71"/>
                <a:gd name="T10" fmla="*/ 358 w 358"/>
                <a:gd name="T11" fmla="*/ 35 h 71"/>
                <a:gd name="T12" fmla="*/ 323 w 358"/>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358" h="71">
                  <a:moveTo>
                    <a:pt x="323" y="0"/>
                  </a:moveTo>
                  <a:cubicBezTo>
                    <a:pt x="35" y="0"/>
                    <a:pt x="35" y="0"/>
                    <a:pt x="35" y="0"/>
                  </a:cubicBezTo>
                  <a:cubicBezTo>
                    <a:pt x="16" y="0"/>
                    <a:pt x="0" y="16"/>
                    <a:pt x="0" y="35"/>
                  </a:cubicBezTo>
                  <a:cubicBezTo>
                    <a:pt x="0" y="55"/>
                    <a:pt x="16" y="71"/>
                    <a:pt x="35" y="71"/>
                  </a:cubicBezTo>
                  <a:cubicBezTo>
                    <a:pt x="323" y="71"/>
                    <a:pt x="323" y="71"/>
                    <a:pt x="323" y="71"/>
                  </a:cubicBezTo>
                  <a:cubicBezTo>
                    <a:pt x="342" y="71"/>
                    <a:pt x="358" y="55"/>
                    <a:pt x="358" y="35"/>
                  </a:cubicBezTo>
                  <a:cubicBezTo>
                    <a:pt x="358" y="16"/>
                    <a:pt x="342" y="0"/>
                    <a:pt x="3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21"/>
            <p:cNvSpPr>
              <a:spLocks/>
            </p:cNvSpPr>
            <p:nvPr/>
          </p:nvSpPr>
          <p:spPr bwMode="auto">
            <a:xfrm>
              <a:off x="2699" y="4442"/>
              <a:ext cx="135" cy="20"/>
            </a:xfrm>
            <a:custGeom>
              <a:avLst/>
              <a:gdLst>
                <a:gd name="T0" fmla="*/ 439 w 474"/>
                <a:gd name="T1" fmla="*/ 0 h 70"/>
                <a:gd name="T2" fmla="*/ 35 w 474"/>
                <a:gd name="T3" fmla="*/ 0 h 70"/>
                <a:gd name="T4" fmla="*/ 0 w 474"/>
                <a:gd name="T5" fmla="*/ 35 h 70"/>
                <a:gd name="T6" fmla="*/ 35 w 474"/>
                <a:gd name="T7" fmla="*/ 70 h 70"/>
                <a:gd name="T8" fmla="*/ 439 w 474"/>
                <a:gd name="T9" fmla="*/ 70 h 70"/>
                <a:gd name="T10" fmla="*/ 474 w 474"/>
                <a:gd name="T11" fmla="*/ 35 h 70"/>
                <a:gd name="T12" fmla="*/ 439 w 474"/>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474" h="70">
                  <a:moveTo>
                    <a:pt x="439" y="0"/>
                  </a:moveTo>
                  <a:cubicBezTo>
                    <a:pt x="35" y="0"/>
                    <a:pt x="35" y="0"/>
                    <a:pt x="35" y="0"/>
                  </a:cubicBezTo>
                  <a:cubicBezTo>
                    <a:pt x="16" y="0"/>
                    <a:pt x="0" y="16"/>
                    <a:pt x="0" y="35"/>
                  </a:cubicBezTo>
                  <a:cubicBezTo>
                    <a:pt x="0" y="55"/>
                    <a:pt x="16" y="70"/>
                    <a:pt x="35" y="70"/>
                  </a:cubicBezTo>
                  <a:cubicBezTo>
                    <a:pt x="439" y="70"/>
                    <a:pt x="439" y="70"/>
                    <a:pt x="439" y="70"/>
                  </a:cubicBezTo>
                  <a:cubicBezTo>
                    <a:pt x="458" y="70"/>
                    <a:pt x="474" y="55"/>
                    <a:pt x="474" y="35"/>
                  </a:cubicBezTo>
                  <a:cubicBezTo>
                    <a:pt x="474" y="16"/>
                    <a:pt x="458" y="0"/>
                    <a:pt x="4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22"/>
            <p:cNvSpPr>
              <a:spLocks/>
            </p:cNvSpPr>
            <p:nvPr/>
          </p:nvSpPr>
          <p:spPr bwMode="auto">
            <a:xfrm>
              <a:off x="2716" y="4475"/>
              <a:ext cx="102" cy="20"/>
            </a:xfrm>
            <a:custGeom>
              <a:avLst/>
              <a:gdLst>
                <a:gd name="T0" fmla="*/ 323 w 358"/>
                <a:gd name="T1" fmla="*/ 0 h 70"/>
                <a:gd name="T2" fmla="*/ 35 w 358"/>
                <a:gd name="T3" fmla="*/ 0 h 70"/>
                <a:gd name="T4" fmla="*/ 0 w 358"/>
                <a:gd name="T5" fmla="*/ 35 h 70"/>
                <a:gd name="T6" fmla="*/ 35 w 358"/>
                <a:gd name="T7" fmla="*/ 70 h 70"/>
                <a:gd name="T8" fmla="*/ 323 w 358"/>
                <a:gd name="T9" fmla="*/ 70 h 70"/>
                <a:gd name="T10" fmla="*/ 358 w 358"/>
                <a:gd name="T11" fmla="*/ 35 h 70"/>
                <a:gd name="T12" fmla="*/ 323 w 358"/>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358" h="70">
                  <a:moveTo>
                    <a:pt x="323" y="0"/>
                  </a:moveTo>
                  <a:cubicBezTo>
                    <a:pt x="35" y="0"/>
                    <a:pt x="35" y="0"/>
                    <a:pt x="35" y="0"/>
                  </a:cubicBezTo>
                  <a:cubicBezTo>
                    <a:pt x="16" y="0"/>
                    <a:pt x="0" y="16"/>
                    <a:pt x="0" y="35"/>
                  </a:cubicBezTo>
                  <a:cubicBezTo>
                    <a:pt x="0" y="55"/>
                    <a:pt x="16" y="70"/>
                    <a:pt x="35" y="70"/>
                  </a:cubicBezTo>
                  <a:cubicBezTo>
                    <a:pt x="323" y="70"/>
                    <a:pt x="323" y="70"/>
                    <a:pt x="323" y="70"/>
                  </a:cubicBezTo>
                  <a:cubicBezTo>
                    <a:pt x="342" y="70"/>
                    <a:pt x="358" y="55"/>
                    <a:pt x="358" y="35"/>
                  </a:cubicBezTo>
                  <a:cubicBezTo>
                    <a:pt x="358" y="16"/>
                    <a:pt x="342" y="0"/>
                    <a:pt x="3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5" name="Group 25"/>
          <p:cNvGrpSpPr>
            <a:grpSpLocks noChangeAspect="1"/>
          </p:cNvGrpSpPr>
          <p:nvPr/>
        </p:nvGrpSpPr>
        <p:grpSpPr bwMode="auto">
          <a:xfrm>
            <a:off x="3991370" y="1831968"/>
            <a:ext cx="514302" cy="693544"/>
            <a:chOff x="2474" y="2220"/>
            <a:chExt cx="505" cy="681"/>
          </a:xfrm>
          <a:solidFill>
            <a:schemeClr val="bg1">
              <a:lumMod val="75000"/>
            </a:schemeClr>
          </a:solidFill>
        </p:grpSpPr>
        <p:sp>
          <p:nvSpPr>
            <p:cNvPr id="26" name="Freeform 26"/>
            <p:cNvSpPr>
              <a:spLocks noEditPoints="1"/>
            </p:cNvSpPr>
            <p:nvPr/>
          </p:nvSpPr>
          <p:spPr bwMode="auto">
            <a:xfrm>
              <a:off x="2474" y="2220"/>
              <a:ext cx="505" cy="681"/>
            </a:xfrm>
            <a:custGeom>
              <a:avLst/>
              <a:gdLst>
                <a:gd name="T0" fmla="*/ 2197 w 2340"/>
                <a:gd name="T1" fmla="*/ 1037 h 3168"/>
                <a:gd name="T2" fmla="*/ 2048 w 2340"/>
                <a:gd name="T3" fmla="*/ 624 h 3168"/>
                <a:gd name="T4" fmla="*/ 1834 w 2340"/>
                <a:gd name="T5" fmla="*/ 275 h 3168"/>
                <a:gd name="T6" fmla="*/ 1759 w 2340"/>
                <a:gd name="T7" fmla="*/ 286 h 3168"/>
                <a:gd name="T8" fmla="*/ 1344 w 2340"/>
                <a:gd name="T9" fmla="*/ 121 h 3168"/>
                <a:gd name="T10" fmla="*/ 908 w 2340"/>
                <a:gd name="T11" fmla="*/ 164 h 3168"/>
                <a:gd name="T12" fmla="*/ 521 w 2340"/>
                <a:gd name="T13" fmla="*/ 333 h 3168"/>
                <a:gd name="T14" fmla="*/ 211 w 2340"/>
                <a:gd name="T15" fmla="*/ 563 h 3168"/>
                <a:gd name="T16" fmla="*/ 23 w 2340"/>
                <a:gd name="T17" fmla="*/ 899 h 3168"/>
                <a:gd name="T18" fmla="*/ 0 w 2340"/>
                <a:gd name="T19" fmla="*/ 1281 h 3168"/>
                <a:gd name="T20" fmla="*/ 102 w 2340"/>
                <a:gd name="T21" fmla="*/ 1654 h 3168"/>
                <a:gd name="T22" fmla="*/ 190 w 2340"/>
                <a:gd name="T23" fmla="*/ 2732 h 3168"/>
                <a:gd name="T24" fmla="*/ 236 w 2340"/>
                <a:gd name="T25" fmla="*/ 2770 h 3168"/>
                <a:gd name="T26" fmla="*/ 1011 w 2340"/>
                <a:gd name="T27" fmla="*/ 2848 h 3168"/>
                <a:gd name="T28" fmla="*/ 1064 w 2340"/>
                <a:gd name="T29" fmla="*/ 2827 h 3168"/>
                <a:gd name="T30" fmla="*/ 1276 w 2340"/>
                <a:gd name="T31" fmla="*/ 3141 h 3168"/>
                <a:gd name="T32" fmla="*/ 1310 w 2340"/>
                <a:gd name="T33" fmla="*/ 3168 h 3168"/>
                <a:gd name="T34" fmla="*/ 1679 w 2340"/>
                <a:gd name="T35" fmla="*/ 2910 h 3168"/>
                <a:gd name="T36" fmla="*/ 2117 w 2340"/>
                <a:gd name="T37" fmla="*/ 3082 h 3168"/>
                <a:gd name="T38" fmla="*/ 2151 w 2340"/>
                <a:gd name="T39" fmla="*/ 3048 h 3168"/>
                <a:gd name="T40" fmla="*/ 1938 w 2340"/>
                <a:gd name="T41" fmla="*/ 2005 h 3168"/>
                <a:gd name="T42" fmla="*/ 1938 w 2340"/>
                <a:gd name="T43" fmla="*/ 1871 h 3168"/>
                <a:gd name="T44" fmla="*/ 2205 w 2340"/>
                <a:gd name="T45" fmla="*/ 1632 h 3168"/>
                <a:gd name="T46" fmla="*/ 2340 w 2340"/>
                <a:gd name="T47" fmla="*/ 1257 h 3168"/>
                <a:gd name="T48" fmla="*/ 2086 w 2340"/>
                <a:gd name="T49" fmla="*/ 1428 h 3168"/>
                <a:gd name="T50" fmla="*/ 2062 w 2340"/>
                <a:gd name="T51" fmla="*/ 1490 h 3168"/>
                <a:gd name="T52" fmla="*/ 1965 w 2340"/>
                <a:gd name="T53" fmla="*/ 1804 h 3168"/>
                <a:gd name="T54" fmla="*/ 1850 w 2340"/>
                <a:gd name="T55" fmla="*/ 1794 h 3168"/>
                <a:gd name="T56" fmla="*/ 1847 w 2340"/>
                <a:gd name="T57" fmla="*/ 1838 h 3168"/>
                <a:gd name="T58" fmla="*/ 1870 w 2340"/>
                <a:gd name="T59" fmla="*/ 1993 h 3168"/>
                <a:gd name="T60" fmla="*/ 2070 w 2340"/>
                <a:gd name="T61" fmla="*/ 2992 h 3168"/>
                <a:gd name="T62" fmla="*/ 1654 w 2340"/>
                <a:gd name="T63" fmla="*/ 2843 h 3168"/>
                <a:gd name="T64" fmla="*/ 1171 w 2340"/>
                <a:gd name="T65" fmla="*/ 2288 h 3168"/>
                <a:gd name="T66" fmla="*/ 1137 w 2340"/>
                <a:gd name="T67" fmla="*/ 2261 h 3168"/>
                <a:gd name="T68" fmla="*/ 1008 w 2340"/>
                <a:gd name="T69" fmla="*/ 2761 h 3168"/>
                <a:gd name="T70" fmla="*/ 664 w 2340"/>
                <a:gd name="T71" fmla="*/ 2528 h 3168"/>
                <a:gd name="T72" fmla="*/ 421 w 2340"/>
                <a:gd name="T73" fmla="*/ 1904 h 3168"/>
                <a:gd name="T74" fmla="*/ 430 w 2340"/>
                <a:gd name="T75" fmla="*/ 1859 h 3168"/>
                <a:gd name="T76" fmla="*/ 387 w 2340"/>
                <a:gd name="T77" fmla="*/ 1819 h 3168"/>
                <a:gd name="T78" fmla="*/ 170 w 2340"/>
                <a:gd name="T79" fmla="*/ 1654 h 3168"/>
                <a:gd name="T80" fmla="*/ 255 w 2340"/>
                <a:gd name="T81" fmla="*/ 1477 h 3168"/>
                <a:gd name="T82" fmla="*/ 68 w 2340"/>
                <a:gd name="T83" fmla="*/ 1281 h 3168"/>
                <a:gd name="T84" fmla="*/ 210 w 2340"/>
                <a:gd name="T85" fmla="*/ 1087 h 3168"/>
                <a:gd name="T86" fmla="*/ 92 w 2340"/>
                <a:gd name="T87" fmla="*/ 899 h 3168"/>
                <a:gd name="T88" fmla="*/ 288 w 2340"/>
                <a:gd name="T89" fmla="*/ 729 h 3168"/>
                <a:gd name="T90" fmla="*/ 319 w 2340"/>
                <a:gd name="T91" fmla="*/ 673 h 3168"/>
                <a:gd name="T92" fmla="*/ 451 w 2340"/>
                <a:gd name="T93" fmla="*/ 391 h 3168"/>
                <a:gd name="T94" fmla="*/ 577 w 2340"/>
                <a:gd name="T95" fmla="*/ 416 h 3168"/>
                <a:gd name="T96" fmla="*/ 589 w 2340"/>
                <a:gd name="T97" fmla="*/ 354 h 3168"/>
                <a:gd name="T98" fmla="*/ 902 w 2340"/>
                <a:gd name="T99" fmla="*/ 256 h 3168"/>
                <a:gd name="T100" fmla="*/ 964 w 2340"/>
                <a:gd name="T101" fmla="*/ 237 h 3168"/>
                <a:gd name="T102" fmla="*/ 1303 w 2340"/>
                <a:gd name="T103" fmla="*/ 199 h 3168"/>
                <a:gd name="T104" fmla="*/ 1366 w 2340"/>
                <a:gd name="T105" fmla="*/ 207 h 3168"/>
                <a:gd name="T106" fmla="*/ 1690 w 2340"/>
                <a:gd name="T107" fmla="*/ 286 h 3168"/>
                <a:gd name="T108" fmla="*/ 1695 w 2340"/>
                <a:gd name="T109" fmla="*/ 375 h 3168"/>
                <a:gd name="T110" fmla="*/ 1834 w 2340"/>
                <a:gd name="T111" fmla="*/ 343 h 3168"/>
                <a:gd name="T112" fmla="*/ 1953 w 2340"/>
                <a:gd name="T113" fmla="*/ 639 h 3168"/>
                <a:gd name="T114" fmla="*/ 1949 w 2340"/>
                <a:gd name="T115" fmla="*/ 685 h 3168"/>
                <a:gd name="T116" fmla="*/ 2030 w 2340"/>
                <a:gd name="T117" fmla="*/ 692 h 3168"/>
                <a:gd name="T118" fmla="*/ 2102 w 2340"/>
                <a:gd name="T119" fmla="*/ 1020 h 3168"/>
                <a:gd name="T120" fmla="*/ 2114 w 2340"/>
                <a:gd name="T121" fmla="*/ 1086 h 3168"/>
                <a:gd name="T122" fmla="*/ 2100 w 2340"/>
                <a:gd name="T123" fmla="*/ 1429 h 3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40" h="3168">
                  <a:moveTo>
                    <a:pt x="2340" y="1257"/>
                  </a:moveTo>
                  <a:cubicBezTo>
                    <a:pt x="2340" y="1160"/>
                    <a:pt x="2281" y="1075"/>
                    <a:pt x="2197" y="1037"/>
                  </a:cubicBezTo>
                  <a:cubicBezTo>
                    <a:pt x="2243" y="992"/>
                    <a:pt x="2270" y="930"/>
                    <a:pt x="2270" y="864"/>
                  </a:cubicBezTo>
                  <a:cubicBezTo>
                    <a:pt x="2270" y="737"/>
                    <a:pt x="2172" y="633"/>
                    <a:pt x="2048" y="624"/>
                  </a:cubicBezTo>
                  <a:cubicBezTo>
                    <a:pt x="2065" y="591"/>
                    <a:pt x="2074" y="553"/>
                    <a:pt x="2074" y="515"/>
                  </a:cubicBezTo>
                  <a:cubicBezTo>
                    <a:pt x="2074" y="383"/>
                    <a:pt x="1966" y="275"/>
                    <a:pt x="1834" y="275"/>
                  </a:cubicBezTo>
                  <a:cubicBezTo>
                    <a:pt x="1808" y="275"/>
                    <a:pt x="1783" y="279"/>
                    <a:pt x="1759" y="287"/>
                  </a:cubicBezTo>
                  <a:cubicBezTo>
                    <a:pt x="1759" y="287"/>
                    <a:pt x="1759" y="287"/>
                    <a:pt x="1759" y="286"/>
                  </a:cubicBezTo>
                  <a:cubicBezTo>
                    <a:pt x="1759" y="154"/>
                    <a:pt x="1651" y="46"/>
                    <a:pt x="1518" y="46"/>
                  </a:cubicBezTo>
                  <a:cubicBezTo>
                    <a:pt x="1451" y="46"/>
                    <a:pt x="1389" y="74"/>
                    <a:pt x="1344" y="121"/>
                  </a:cubicBezTo>
                  <a:cubicBezTo>
                    <a:pt x="1302" y="47"/>
                    <a:pt x="1224" y="0"/>
                    <a:pt x="1136" y="0"/>
                  </a:cubicBezTo>
                  <a:cubicBezTo>
                    <a:pt x="1031" y="0"/>
                    <a:pt x="941" y="69"/>
                    <a:pt x="908" y="164"/>
                  </a:cubicBezTo>
                  <a:cubicBezTo>
                    <a:pt x="867" y="132"/>
                    <a:pt x="815" y="113"/>
                    <a:pt x="761" y="113"/>
                  </a:cubicBezTo>
                  <a:cubicBezTo>
                    <a:pt x="635" y="113"/>
                    <a:pt x="532" y="210"/>
                    <a:pt x="521" y="333"/>
                  </a:cubicBezTo>
                  <a:cubicBezTo>
                    <a:pt x="499" y="326"/>
                    <a:pt x="475" y="323"/>
                    <a:pt x="451" y="323"/>
                  </a:cubicBezTo>
                  <a:cubicBezTo>
                    <a:pt x="319" y="323"/>
                    <a:pt x="211" y="431"/>
                    <a:pt x="211" y="563"/>
                  </a:cubicBezTo>
                  <a:cubicBezTo>
                    <a:pt x="211" y="597"/>
                    <a:pt x="218" y="630"/>
                    <a:pt x="232" y="661"/>
                  </a:cubicBezTo>
                  <a:cubicBezTo>
                    <a:pt x="114" y="677"/>
                    <a:pt x="23" y="778"/>
                    <a:pt x="23" y="899"/>
                  </a:cubicBezTo>
                  <a:cubicBezTo>
                    <a:pt x="23" y="970"/>
                    <a:pt x="55" y="1036"/>
                    <a:pt x="107" y="1081"/>
                  </a:cubicBezTo>
                  <a:cubicBezTo>
                    <a:pt x="41" y="1125"/>
                    <a:pt x="0" y="1199"/>
                    <a:pt x="0" y="1281"/>
                  </a:cubicBezTo>
                  <a:cubicBezTo>
                    <a:pt x="0" y="1381"/>
                    <a:pt x="64" y="1470"/>
                    <a:pt x="153" y="1505"/>
                  </a:cubicBezTo>
                  <a:cubicBezTo>
                    <a:pt x="120" y="1547"/>
                    <a:pt x="102" y="1599"/>
                    <a:pt x="102" y="1654"/>
                  </a:cubicBezTo>
                  <a:cubicBezTo>
                    <a:pt x="102" y="1790"/>
                    <a:pt x="216" y="1900"/>
                    <a:pt x="353" y="1894"/>
                  </a:cubicBezTo>
                  <a:cubicBezTo>
                    <a:pt x="190" y="2732"/>
                    <a:pt x="190" y="2732"/>
                    <a:pt x="190" y="2732"/>
                  </a:cubicBezTo>
                  <a:cubicBezTo>
                    <a:pt x="187" y="2744"/>
                    <a:pt x="192" y="2756"/>
                    <a:pt x="202" y="2764"/>
                  </a:cubicBezTo>
                  <a:cubicBezTo>
                    <a:pt x="211" y="2772"/>
                    <a:pt x="224" y="2775"/>
                    <a:pt x="236" y="2770"/>
                  </a:cubicBezTo>
                  <a:cubicBezTo>
                    <a:pt x="671" y="2599"/>
                    <a:pt x="671" y="2599"/>
                    <a:pt x="671" y="2599"/>
                  </a:cubicBezTo>
                  <a:cubicBezTo>
                    <a:pt x="1011" y="2848"/>
                    <a:pt x="1011" y="2848"/>
                    <a:pt x="1011" y="2848"/>
                  </a:cubicBezTo>
                  <a:cubicBezTo>
                    <a:pt x="1020" y="2855"/>
                    <a:pt x="1032" y="2856"/>
                    <a:pt x="1043" y="2852"/>
                  </a:cubicBezTo>
                  <a:cubicBezTo>
                    <a:pt x="1054" y="2848"/>
                    <a:pt x="1062" y="2838"/>
                    <a:pt x="1064" y="2827"/>
                  </a:cubicBezTo>
                  <a:cubicBezTo>
                    <a:pt x="1137" y="2466"/>
                    <a:pt x="1137" y="2466"/>
                    <a:pt x="1137" y="2466"/>
                  </a:cubicBezTo>
                  <a:cubicBezTo>
                    <a:pt x="1276" y="3141"/>
                    <a:pt x="1276" y="3141"/>
                    <a:pt x="1276" y="3141"/>
                  </a:cubicBezTo>
                  <a:cubicBezTo>
                    <a:pt x="1279" y="3152"/>
                    <a:pt x="1287" y="3161"/>
                    <a:pt x="1298" y="3166"/>
                  </a:cubicBezTo>
                  <a:cubicBezTo>
                    <a:pt x="1302" y="3167"/>
                    <a:pt x="1306" y="3168"/>
                    <a:pt x="1310" y="3168"/>
                  </a:cubicBezTo>
                  <a:cubicBezTo>
                    <a:pt x="1317" y="3168"/>
                    <a:pt x="1324" y="3166"/>
                    <a:pt x="1330" y="3162"/>
                  </a:cubicBezTo>
                  <a:cubicBezTo>
                    <a:pt x="1679" y="2910"/>
                    <a:pt x="1679" y="2910"/>
                    <a:pt x="1679" y="2910"/>
                  </a:cubicBezTo>
                  <a:cubicBezTo>
                    <a:pt x="2104" y="3080"/>
                    <a:pt x="2104" y="3080"/>
                    <a:pt x="2104" y="3080"/>
                  </a:cubicBezTo>
                  <a:cubicBezTo>
                    <a:pt x="2108" y="3081"/>
                    <a:pt x="2112" y="3082"/>
                    <a:pt x="2117" y="3082"/>
                  </a:cubicBezTo>
                  <a:cubicBezTo>
                    <a:pt x="2117" y="3082"/>
                    <a:pt x="2117" y="3082"/>
                    <a:pt x="2117" y="3082"/>
                  </a:cubicBezTo>
                  <a:cubicBezTo>
                    <a:pt x="2136" y="3082"/>
                    <a:pt x="2151" y="3067"/>
                    <a:pt x="2151" y="3048"/>
                  </a:cubicBezTo>
                  <a:cubicBezTo>
                    <a:pt x="2151" y="3044"/>
                    <a:pt x="2150" y="3040"/>
                    <a:pt x="2149" y="3036"/>
                  </a:cubicBezTo>
                  <a:cubicBezTo>
                    <a:pt x="1938" y="2005"/>
                    <a:pt x="1938" y="2005"/>
                    <a:pt x="1938" y="2005"/>
                  </a:cubicBezTo>
                  <a:cubicBezTo>
                    <a:pt x="1944" y="1983"/>
                    <a:pt x="1948" y="1960"/>
                    <a:pt x="1948" y="1937"/>
                  </a:cubicBezTo>
                  <a:cubicBezTo>
                    <a:pt x="1948" y="1914"/>
                    <a:pt x="1945" y="1892"/>
                    <a:pt x="1938" y="1871"/>
                  </a:cubicBezTo>
                  <a:cubicBezTo>
                    <a:pt x="1947" y="1872"/>
                    <a:pt x="1956" y="1872"/>
                    <a:pt x="1965" y="1872"/>
                  </a:cubicBezTo>
                  <a:cubicBezTo>
                    <a:pt x="2097" y="1872"/>
                    <a:pt x="2205" y="1764"/>
                    <a:pt x="2205" y="1632"/>
                  </a:cubicBezTo>
                  <a:cubicBezTo>
                    <a:pt x="2205" y="1580"/>
                    <a:pt x="2188" y="1531"/>
                    <a:pt x="2159" y="1490"/>
                  </a:cubicBezTo>
                  <a:cubicBezTo>
                    <a:pt x="2263" y="1464"/>
                    <a:pt x="2340" y="1369"/>
                    <a:pt x="2340" y="1257"/>
                  </a:cubicBezTo>
                  <a:close/>
                  <a:moveTo>
                    <a:pt x="2100" y="1429"/>
                  </a:moveTo>
                  <a:cubicBezTo>
                    <a:pt x="2095" y="1429"/>
                    <a:pt x="2090" y="1428"/>
                    <a:pt x="2086" y="1428"/>
                  </a:cubicBezTo>
                  <a:cubicBezTo>
                    <a:pt x="2070" y="1426"/>
                    <a:pt x="2055" y="1435"/>
                    <a:pt x="2049" y="1450"/>
                  </a:cubicBezTo>
                  <a:cubicBezTo>
                    <a:pt x="2044" y="1464"/>
                    <a:pt x="2049" y="1481"/>
                    <a:pt x="2062" y="1490"/>
                  </a:cubicBezTo>
                  <a:cubicBezTo>
                    <a:pt x="2109" y="1522"/>
                    <a:pt x="2136" y="1575"/>
                    <a:pt x="2136" y="1632"/>
                  </a:cubicBezTo>
                  <a:cubicBezTo>
                    <a:pt x="2136" y="1727"/>
                    <a:pt x="2059" y="1804"/>
                    <a:pt x="1965" y="1804"/>
                  </a:cubicBezTo>
                  <a:cubicBezTo>
                    <a:pt x="1939" y="1804"/>
                    <a:pt x="1914" y="1798"/>
                    <a:pt x="1890" y="1786"/>
                  </a:cubicBezTo>
                  <a:cubicBezTo>
                    <a:pt x="1877" y="1780"/>
                    <a:pt x="1860" y="1783"/>
                    <a:pt x="1850" y="1794"/>
                  </a:cubicBezTo>
                  <a:cubicBezTo>
                    <a:pt x="1848" y="1796"/>
                    <a:pt x="1846" y="1799"/>
                    <a:pt x="1844" y="1802"/>
                  </a:cubicBezTo>
                  <a:cubicBezTo>
                    <a:pt x="1838" y="1813"/>
                    <a:pt x="1840" y="1827"/>
                    <a:pt x="1847" y="1838"/>
                  </a:cubicBezTo>
                  <a:cubicBezTo>
                    <a:pt x="1868" y="1867"/>
                    <a:pt x="1879" y="1901"/>
                    <a:pt x="1879" y="1937"/>
                  </a:cubicBezTo>
                  <a:cubicBezTo>
                    <a:pt x="1879" y="1956"/>
                    <a:pt x="1876" y="1974"/>
                    <a:pt x="1870" y="1993"/>
                  </a:cubicBezTo>
                  <a:cubicBezTo>
                    <a:pt x="1868" y="1998"/>
                    <a:pt x="1867" y="2005"/>
                    <a:pt x="1869" y="2011"/>
                  </a:cubicBezTo>
                  <a:cubicBezTo>
                    <a:pt x="2070" y="2992"/>
                    <a:pt x="2070" y="2992"/>
                    <a:pt x="2070" y="2992"/>
                  </a:cubicBezTo>
                  <a:cubicBezTo>
                    <a:pt x="1687" y="2839"/>
                    <a:pt x="1687" y="2839"/>
                    <a:pt x="1687" y="2839"/>
                  </a:cubicBezTo>
                  <a:cubicBezTo>
                    <a:pt x="1676" y="2835"/>
                    <a:pt x="1663" y="2836"/>
                    <a:pt x="1654" y="2843"/>
                  </a:cubicBezTo>
                  <a:cubicBezTo>
                    <a:pt x="1333" y="3075"/>
                    <a:pt x="1333" y="3075"/>
                    <a:pt x="1333" y="3075"/>
                  </a:cubicBezTo>
                  <a:cubicBezTo>
                    <a:pt x="1171" y="2288"/>
                    <a:pt x="1171" y="2288"/>
                    <a:pt x="1171" y="2288"/>
                  </a:cubicBezTo>
                  <a:cubicBezTo>
                    <a:pt x="1168" y="2272"/>
                    <a:pt x="1153" y="2261"/>
                    <a:pt x="1137" y="2261"/>
                  </a:cubicBezTo>
                  <a:cubicBezTo>
                    <a:pt x="1137" y="2261"/>
                    <a:pt x="1137" y="2261"/>
                    <a:pt x="1137" y="2261"/>
                  </a:cubicBezTo>
                  <a:cubicBezTo>
                    <a:pt x="1121" y="2261"/>
                    <a:pt x="1107" y="2272"/>
                    <a:pt x="1104" y="2288"/>
                  </a:cubicBezTo>
                  <a:cubicBezTo>
                    <a:pt x="1008" y="2761"/>
                    <a:pt x="1008" y="2761"/>
                    <a:pt x="1008" y="2761"/>
                  </a:cubicBezTo>
                  <a:cubicBezTo>
                    <a:pt x="696" y="2533"/>
                    <a:pt x="696" y="2533"/>
                    <a:pt x="696" y="2533"/>
                  </a:cubicBezTo>
                  <a:cubicBezTo>
                    <a:pt x="687" y="2526"/>
                    <a:pt x="674" y="2524"/>
                    <a:pt x="664" y="2528"/>
                  </a:cubicBezTo>
                  <a:cubicBezTo>
                    <a:pt x="269" y="2683"/>
                    <a:pt x="269" y="2683"/>
                    <a:pt x="269" y="2683"/>
                  </a:cubicBezTo>
                  <a:cubicBezTo>
                    <a:pt x="421" y="1904"/>
                    <a:pt x="421" y="1904"/>
                    <a:pt x="421" y="1904"/>
                  </a:cubicBezTo>
                  <a:cubicBezTo>
                    <a:pt x="422" y="1899"/>
                    <a:pt x="423" y="1893"/>
                    <a:pt x="424" y="1887"/>
                  </a:cubicBezTo>
                  <a:cubicBezTo>
                    <a:pt x="430" y="1859"/>
                    <a:pt x="430" y="1859"/>
                    <a:pt x="430" y="1859"/>
                  </a:cubicBezTo>
                  <a:cubicBezTo>
                    <a:pt x="432" y="1847"/>
                    <a:pt x="428" y="1835"/>
                    <a:pt x="419" y="1827"/>
                  </a:cubicBezTo>
                  <a:cubicBezTo>
                    <a:pt x="411" y="1819"/>
                    <a:pt x="399" y="1816"/>
                    <a:pt x="387" y="1819"/>
                  </a:cubicBezTo>
                  <a:cubicBezTo>
                    <a:pt x="372" y="1823"/>
                    <a:pt x="357" y="1825"/>
                    <a:pt x="342" y="1825"/>
                  </a:cubicBezTo>
                  <a:cubicBezTo>
                    <a:pt x="247" y="1825"/>
                    <a:pt x="170" y="1748"/>
                    <a:pt x="170" y="1654"/>
                  </a:cubicBezTo>
                  <a:cubicBezTo>
                    <a:pt x="170" y="1599"/>
                    <a:pt x="197" y="1546"/>
                    <a:pt x="242" y="1514"/>
                  </a:cubicBezTo>
                  <a:cubicBezTo>
                    <a:pt x="254" y="1506"/>
                    <a:pt x="259" y="1491"/>
                    <a:pt x="255" y="1477"/>
                  </a:cubicBezTo>
                  <a:cubicBezTo>
                    <a:pt x="252" y="1463"/>
                    <a:pt x="240" y="1453"/>
                    <a:pt x="225" y="1452"/>
                  </a:cubicBezTo>
                  <a:cubicBezTo>
                    <a:pt x="137" y="1444"/>
                    <a:pt x="68" y="1369"/>
                    <a:pt x="68" y="1281"/>
                  </a:cubicBezTo>
                  <a:cubicBezTo>
                    <a:pt x="68" y="1207"/>
                    <a:pt x="116" y="1141"/>
                    <a:pt x="186" y="1118"/>
                  </a:cubicBezTo>
                  <a:cubicBezTo>
                    <a:pt x="200" y="1114"/>
                    <a:pt x="209" y="1101"/>
                    <a:pt x="210" y="1087"/>
                  </a:cubicBezTo>
                  <a:cubicBezTo>
                    <a:pt x="211" y="1073"/>
                    <a:pt x="203" y="1060"/>
                    <a:pt x="190" y="1054"/>
                  </a:cubicBezTo>
                  <a:cubicBezTo>
                    <a:pt x="130" y="1026"/>
                    <a:pt x="92" y="966"/>
                    <a:pt x="92" y="899"/>
                  </a:cubicBezTo>
                  <a:cubicBezTo>
                    <a:pt x="92" y="804"/>
                    <a:pt x="169" y="727"/>
                    <a:pt x="264" y="727"/>
                  </a:cubicBezTo>
                  <a:cubicBezTo>
                    <a:pt x="272" y="727"/>
                    <a:pt x="280" y="728"/>
                    <a:pt x="288" y="729"/>
                  </a:cubicBezTo>
                  <a:cubicBezTo>
                    <a:pt x="302" y="731"/>
                    <a:pt x="316" y="724"/>
                    <a:pt x="323" y="712"/>
                  </a:cubicBezTo>
                  <a:cubicBezTo>
                    <a:pt x="330" y="700"/>
                    <a:pt x="328" y="684"/>
                    <a:pt x="319" y="673"/>
                  </a:cubicBezTo>
                  <a:cubicBezTo>
                    <a:pt x="293" y="642"/>
                    <a:pt x="279" y="603"/>
                    <a:pt x="279" y="563"/>
                  </a:cubicBezTo>
                  <a:cubicBezTo>
                    <a:pt x="279" y="469"/>
                    <a:pt x="356" y="391"/>
                    <a:pt x="451" y="391"/>
                  </a:cubicBezTo>
                  <a:cubicBezTo>
                    <a:pt x="482" y="391"/>
                    <a:pt x="513" y="400"/>
                    <a:pt x="540" y="416"/>
                  </a:cubicBezTo>
                  <a:cubicBezTo>
                    <a:pt x="551" y="423"/>
                    <a:pt x="566" y="423"/>
                    <a:pt x="577" y="416"/>
                  </a:cubicBezTo>
                  <a:cubicBezTo>
                    <a:pt x="588" y="408"/>
                    <a:pt x="594" y="395"/>
                    <a:pt x="592" y="382"/>
                  </a:cubicBezTo>
                  <a:cubicBezTo>
                    <a:pt x="590" y="371"/>
                    <a:pt x="589" y="362"/>
                    <a:pt x="589" y="354"/>
                  </a:cubicBezTo>
                  <a:cubicBezTo>
                    <a:pt x="589" y="259"/>
                    <a:pt x="666" y="182"/>
                    <a:pt x="761" y="182"/>
                  </a:cubicBezTo>
                  <a:cubicBezTo>
                    <a:pt x="817" y="182"/>
                    <a:pt x="870" y="210"/>
                    <a:pt x="902" y="256"/>
                  </a:cubicBezTo>
                  <a:cubicBezTo>
                    <a:pt x="910" y="268"/>
                    <a:pt x="926" y="274"/>
                    <a:pt x="940" y="269"/>
                  </a:cubicBezTo>
                  <a:cubicBezTo>
                    <a:pt x="954" y="265"/>
                    <a:pt x="964" y="252"/>
                    <a:pt x="964" y="237"/>
                  </a:cubicBezTo>
                  <a:cubicBezTo>
                    <a:pt x="966" y="144"/>
                    <a:pt x="1043" y="69"/>
                    <a:pt x="1136" y="69"/>
                  </a:cubicBezTo>
                  <a:cubicBezTo>
                    <a:pt x="1215" y="69"/>
                    <a:pt x="1283" y="122"/>
                    <a:pt x="1303" y="199"/>
                  </a:cubicBezTo>
                  <a:cubicBezTo>
                    <a:pt x="1306" y="213"/>
                    <a:pt x="1318" y="223"/>
                    <a:pt x="1332" y="225"/>
                  </a:cubicBezTo>
                  <a:cubicBezTo>
                    <a:pt x="1346" y="226"/>
                    <a:pt x="1360" y="219"/>
                    <a:pt x="1366" y="207"/>
                  </a:cubicBezTo>
                  <a:cubicBezTo>
                    <a:pt x="1396" y="150"/>
                    <a:pt x="1454" y="115"/>
                    <a:pt x="1518" y="115"/>
                  </a:cubicBezTo>
                  <a:cubicBezTo>
                    <a:pt x="1613" y="115"/>
                    <a:pt x="1690" y="192"/>
                    <a:pt x="1690" y="286"/>
                  </a:cubicBezTo>
                  <a:cubicBezTo>
                    <a:pt x="1690" y="303"/>
                    <a:pt x="1687" y="320"/>
                    <a:pt x="1682" y="337"/>
                  </a:cubicBezTo>
                  <a:cubicBezTo>
                    <a:pt x="1678" y="351"/>
                    <a:pt x="1683" y="366"/>
                    <a:pt x="1695" y="375"/>
                  </a:cubicBezTo>
                  <a:cubicBezTo>
                    <a:pt x="1707" y="383"/>
                    <a:pt x="1723" y="383"/>
                    <a:pt x="1735" y="375"/>
                  </a:cubicBezTo>
                  <a:cubicBezTo>
                    <a:pt x="1764" y="354"/>
                    <a:pt x="1798" y="343"/>
                    <a:pt x="1834" y="343"/>
                  </a:cubicBezTo>
                  <a:cubicBezTo>
                    <a:pt x="1929" y="343"/>
                    <a:pt x="2006" y="421"/>
                    <a:pt x="2006" y="515"/>
                  </a:cubicBezTo>
                  <a:cubicBezTo>
                    <a:pt x="2006" y="562"/>
                    <a:pt x="1987" y="606"/>
                    <a:pt x="1953" y="639"/>
                  </a:cubicBezTo>
                  <a:cubicBezTo>
                    <a:pt x="1942" y="649"/>
                    <a:pt x="1939" y="664"/>
                    <a:pt x="1945" y="677"/>
                  </a:cubicBezTo>
                  <a:cubicBezTo>
                    <a:pt x="1946" y="680"/>
                    <a:pt x="1947" y="682"/>
                    <a:pt x="1949" y="685"/>
                  </a:cubicBezTo>
                  <a:cubicBezTo>
                    <a:pt x="1957" y="697"/>
                    <a:pt x="1972" y="702"/>
                    <a:pt x="1986" y="698"/>
                  </a:cubicBezTo>
                  <a:cubicBezTo>
                    <a:pt x="2002" y="694"/>
                    <a:pt x="2016" y="692"/>
                    <a:pt x="2030" y="692"/>
                  </a:cubicBezTo>
                  <a:cubicBezTo>
                    <a:pt x="2125" y="692"/>
                    <a:pt x="2202" y="769"/>
                    <a:pt x="2202" y="864"/>
                  </a:cubicBezTo>
                  <a:cubicBezTo>
                    <a:pt x="2202" y="931"/>
                    <a:pt x="2163" y="992"/>
                    <a:pt x="2102" y="1020"/>
                  </a:cubicBezTo>
                  <a:cubicBezTo>
                    <a:pt x="2090" y="1026"/>
                    <a:pt x="2082" y="1038"/>
                    <a:pt x="2082" y="1052"/>
                  </a:cubicBezTo>
                  <a:cubicBezTo>
                    <a:pt x="2082" y="1069"/>
                    <a:pt x="2096" y="1084"/>
                    <a:pt x="2114" y="1086"/>
                  </a:cubicBezTo>
                  <a:cubicBezTo>
                    <a:pt x="2202" y="1093"/>
                    <a:pt x="2272" y="1168"/>
                    <a:pt x="2272" y="1257"/>
                  </a:cubicBezTo>
                  <a:cubicBezTo>
                    <a:pt x="2272" y="1351"/>
                    <a:pt x="2195" y="1429"/>
                    <a:pt x="2100" y="14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7"/>
            <p:cNvSpPr>
              <a:spLocks noEditPoints="1"/>
            </p:cNvSpPr>
            <p:nvPr/>
          </p:nvSpPr>
          <p:spPr bwMode="auto">
            <a:xfrm>
              <a:off x="2592" y="2338"/>
              <a:ext cx="269" cy="268"/>
            </a:xfrm>
            <a:custGeom>
              <a:avLst/>
              <a:gdLst>
                <a:gd name="T0" fmla="*/ 624 w 1248"/>
                <a:gd name="T1" fmla="*/ 0 h 1247"/>
                <a:gd name="T2" fmla="*/ 0 w 1248"/>
                <a:gd name="T3" fmla="*/ 624 h 1247"/>
                <a:gd name="T4" fmla="*/ 624 w 1248"/>
                <a:gd name="T5" fmla="*/ 1247 h 1247"/>
                <a:gd name="T6" fmla="*/ 1248 w 1248"/>
                <a:gd name="T7" fmla="*/ 624 h 1247"/>
                <a:gd name="T8" fmla="*/ 624 w 1248"/>
                <a:gd name="T9" fmla="*/ 0 h 1247"/>
                <a:gd name="T10" fmla="*/ 624 w 1248"/>
                <a:gd name="T11" fmla="*/ 1179 h 1247"/>
                <a:gd name="T12" fmla="*/ 69 w 1248"/>
                <a:gd name="T13" fmla="*/ 624 h 1247"/>
                <a:gd name="T14" fmla="*/ 624 w 1248"/>
                <a:gd name="T15" fmla="*/ 69 h 1247"/>
                <a:gd name="T16" fmla="*/ 1179 w 1248"/>
                <a:gd name="T17" fmla="*/ 624 h 1247"/>
                <a:gd name="T18" fmla="*/ 624 w 1248"/>
                <a:gd name="T19" fmla="*/ 1179 h 1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8" h="1247">
                  <a:moveTo>
                    <a:pt x="624" y="0"/>
                  </a:moveTo>
                  <a:cubicBezTo>
                    <a:pt x="280" y="0"/>
                    <a:pt x="0" y="280"/>
                    <a:pt x="0" y="624"/>
                  </a:cubicBezTo>
                  <a:cubicBezTo>
                    <a:pt x="0" y="968"/>
                    <a:pt x="280" y="1247"/>
                    <a:pt x="624" y="1247"/>
                  </a:cubicBezTo>
                  <a:cubicBezTo>
                    <a:pt x="968" y="1247"/>
                    <a:pt x="1248" y="968"/>
                    <a:pt x="1248" y="624"/>
                  </a:cubicBezTo>
                  <a:cubicBezTo>
                    <a:pt x="1248" y="280"/>
                    <a:pt x="968" y="0"/>
                    <a:pt x="624" y="0"/>
                  </a:cubicBezTo>
                  <a:close/>
                  <a:moveTo>
                    <a:pt x="624" y="1179"/>
                  </a:moveTo>
                  <a:cubicBezTo>
                    <a:pt x="318" y="1179"/>
                    <a:pt x="69" y="930"/>
                    <a:pt x="69" y="624"/>
                  </a:cubicBezTo>
                  <a:cubicBezTo>
                    <a:pt x="69" y="318"/>
                    <a:pt x="318" y="69"/>
                    <a:pt x="624" y="69"/>
                  </a:cubicBezTo>
                  <a:cubicBezTo>
                    <a:pt x="930" y="69"/>
                    <a:pt x="1179" y="318"/>
                    <a:pt x="1179" y="624"/>
                  </a:cubicBezTo>
                  <a:cubicBezTo>
                    <a:pt x="1179" y="930"/>
                    <a:pt x="930" y="1179"/>
                    <a:pt x="624" y="11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8"/>
            <p:cNvSpPr>
              <a:spLocks/>
            </p:cNvSpPr>
            <p:nvPr/>
          </p:nvSpPr>
          <p:spPr bwMode="auto">
            <a:xfrm>
              <a:off x="2509" y="2385"/>
              <a:ext cx="30" cy="47"/>
            </a:xfrm>
            <a:custGeom>
              <a:avLst/>
              <a:gdLst>
                <a:gd name="T0" fmla="*/ 133 w 140"/>
                <a:gd name="T1" fmla="*/ 25 h 218"/>
                <a:gd name="T2" fmla="*/ 88 w 140"/>
                <a:gd name="T3" fmla="*/ 7 h 218"/>
                <a:gd name="T4" fmla="*/ 12 w 140"/>
                <a:gd name="T5" fmla="*/ 87 h 218"/>
                <a:gd name="T6" fmla="*/ 28 w 140"/>
                <a:gd name="T7" fmla="*/ 200 h 218"/>
                <a:gd name="T8" fmla="*/ 58 w 140"/>
                <a:gd name="T9" fmla="*/ 218 h 218"/>
                <a:gd name="T10" fmla="*/ 75 w 140"/>
                <a:gd name="T11" fmla="*/ 213 h 218"/>
                <a:gd name="T12" fmla="*/ 88 w 140"/>
                <a:gd name="T13" fmla="*/ 166 h 218"/>
                <a:gd name="T14" fmla="*/ 77 w 140"/>
                <a:gd name="T15" fmla="*/ 110 h 218"/>
                <a:gd name="T16" fmla="*/ 115 w 140"/>
                <a:gd name="T17" fmla="*/ 70 h 218"/>
                <a:gd name="T18" fmla="*/ 133 w 140"/>
                <a:gd name="T19" fmla="*/ 25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0" h="218">
                  <a:moveTo>
                    <a:pt x="133" y="25"/>
                  </a:moveTo>
                  <a:cubicBezTo>
                    <a:pt x="125" y="8"/>
                    <a:pt x="105" y="0"/>
                    <a:pt x="88" y="7"/>
                  </a:cubicBezTo>
                  <a:cubicBezTo>
                    <a:pt x="82" y="10"/>
                    <a:pt x="30" y="33"/>
                    <a:pt x="12" y="87"/>
                  </a:cubicBezTo>
                  <a:cubicBezTo>
                    <a:pt x="0" y="123"/>
                    <a:pt x="5" y="161"/>
                    <a:pt x="28" y="200"/>
                  </a:cubicBezTo>
                  <a:cubicBezTo>
                    <a:pt x="34" y="211"/>
                    <a:pt x="46" y="218"/>
                    <a:pt x="58" y="218"/>
                  </a:cubicBezTo>
                  <a:cubicBezTo>
                    <a:pt x="64" y="218"/>
                    <a:pt x="69" y="216"/>
                    <a:pt x="75" y="213"/>
                  </a:cubicBezTo>
                  <a:cubicBezTo>
                    <a:pt x="91" y="204"/>
                    <a:pt x="97" y="183"/>
                    <a:pt x="88" y="166"/>
                  </a:cubicBezTo>
                  <a:cubicBezTo>
                    <a:pt x="75" y="144"/>
                    <a:pt x="71" y="125"/>
                    <a:pt x="77" y="110"/>
                  </a:cubicBezTo>
                  <a:cubicBezTo>
                    <a:pt x="85" y="84"/>
                    <a:pt x="114" y="70"/>
                    <a:pt x="115" y="70"/>
                  </a:cubicBezTo>
                  <a:cubicBezTo>
                    <a:pt x="132" y="62"/>
                    <a:pt x="140" y="42"/>
                    <a:pt x="13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9"/>
            <p:cNvSpPr>
              <a:spLocks/>
            </p:cNvSpPr>
            <p:nvPr/>
          </p:nvSpPr>
          <p:spPr bwMode="auto">
            <a:xfrm>
              <a:off x="2504" y="2467"/>
              <a:ext cx="26" cy="47"/>
            </a:xfrm>
            <a:custGeom>
              <a:avLst/>
              <a:gdLst>
                <a:gd name="T0" fmla="*/ 102 w 121"/>
                <a:gd name="T1" fmla="*/ 67 h 218"/>
                <a:gd name="T2" fmla="*/ 110 w 121"/>
                <a:gd name="T3" fmla="*/ 19 h 218"/>
                <a:gd name="T4" fmla="*/ 62 w 121"/>
                <a:gd name="T5" fmla="*/ 11 h 218"/>
                <a:gd name="T6" fmla="*/ 0 w 121"/>
                <a:gd name="T7" fmla="*/ 115 h 218"/>
                <a:gd name="T8" fmla="*/ 54 w 121"/>
                <a:gd name="T9" fmla="*/ 211 h 218"/>
                <a:gd name="T10" fmla="*/ 75 w 121"/>
                <a:gd name="T11" fmla="*/ 218 h 218"/>
                <a:gd name="T12" fmla="*/ 102 w 121"/>
                <a:gd name="T13" fmla="*/ 204 h 218"/>
                <a:gd name="T14" fmla="*/ 96 w 121"/>
                <a:gd name="T15" fmla="*/ 156 h 218"/>
                <a:gd name="T16" fmla="*/ 69 w 121"/>
                <a:gd name="T17" fmla="*/ 117 h 218"/>
                <a:gd name="T18" fmla="*/ 102 w 121"/>
                <a:gd name="T19" fmla="*/ 6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218">
                  <a:moveTo>
                    <a:pt x="102" y="67"/>
                  </a:moveTo>
                  <a:cubicBezTo>
                    <a:pt x="117" y="56"/>
                    <a:pt x="121" y="34"/>
                    <a:pt x="110" y="19"/>
                  </a:cubicBezTo>
                  <a:cubicBezTo>
                    <a:pt x="99" y="4"/>
                    <a:pt x="77" y="0"/>
                    <a:pt x="62" y="11"/>
                  </a:cubicBezTo>
                  <a:cubicBezTo>
                    <a:pt x="56" y="15"/>
                    <a:pt x="1" y="56"/>
                    <a:pt x="0" y="115"/>
                  </a:cubicBezTo>
                  <a:cubicBezTo>
                    <a:pt x="0" y="140"/>
                    <a:pt x="9" y="176"/>
                    <a:pt x="54" y="211"/>
                  </a:cubicBezTo>
                  <a:cubicBezTo>
                    <a:pt x="60" y="216"/>
                    <a:pt x="67" y="218"/>
                    <a:pt x="75" y="218"/>
                  </a:cubicBezTo>
                  <a:cubicBezTo>
                    <a:pt x="85" y="218"/>
                    <a:pt x="95" y="213"/>
                    <a:pt x="102" y="204"/>
                  </a:cubicBezTo>
                  <a:cubicBezTo>
                    <a:pt x="113" y="189"/>
                    <a:pt x="110" y="168"/>
                    <a:pt x="96" y="156"/>
                  </a:cubicBezTo>
                  <a:cubicBezTo>
                    <a:pt x="78" y="143"/>
                    <a:pt x="69" y="129"/>
                    <a:pt x="69" y="117"/>
                  </a:cubicBezTo>
                  <a:cubicBezTo>
                    <a:pt x="69" y="95"/>
                    <a:pt x="93" y="73"/>
                    <a:pt x="102"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30"/>
            <p:cNvSpPr>
              <a:spLocks/>
            </p:cNvSpPr>
            <p:nvPr/>
          </p:nvSpPr>
          <p:spPr bwMode="auto">
            <a:xfrm>
              <a:off x="2520" y="2550"/>
              <a:ext cx="34" cy="45"/>
            </a:xfrm>
            <a:custGeom>
              <a:avLst/>
              <a:gdLst>
                <a:gd name="T0" fmla="*/ 125 w 157"/>
                <a:gd name="T1" fmla="*/ 143 h 211"/>
                <a:gd name="T2" fmla="*/ 89 w 157"/>
                <a:gd name="T3" fmla="*/ 126 h 211"/>
                <a:gd name="T4" fmla="*/ 100 w 157"/>
                <a:gd name="T5" fmla="*/ 55 h 211"/>
                <a:gd name="T6" fmla="*/ 86 w 157"/>
                <a:gd name="T7" fmla="*/ 9 h 211"/>
                <a:gd name="T8" fmla="*/ 40 w 157"/>
                <a:gd name="T9" fmla="*/ 23 h 211"/>
                <a:gd name="T10" fmla="*/ 29 w 157"/>
                <a:gd name="T11" fmla="*/ 157 h 211"/>
                <a:gd name="T12" fmla="*/ 116 w 157"/>
                <a:gd name="T13" fmla="*/ 211 h 211"/>
                <a:gd name="T14" fmla="*/ 121 w 157"/>
                <a:gd name="T15" fmla="*/ 211 h 211"/>
                <a:gd name="T16" fmla="*/ 155 w 157"/>
                <a:gd name="T17" fmla="*/ 181 h 211"/>
                <a:gd name="T18" fmla="*/ 125 w 157"/>
                <a:gd name="T19" fmla="*/ 14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7" h="211">
                  <a:moveTo>
                    <a:pt x="125" y="143"/>
                  </a:moveTo>
                  <a:cubicBezTo>
                    <a:pt x="106" y="140"/>
                    <a:pt x="94" y="135"/>
                    <a:pt x="89" y="126"/>
                  </a:cubicBezTo>
                  <a:cubicBezTo>
                    <a:pt x="80" y="107"/>
                    <a:pt x="93" y="70"/>
                    <a:pt x="100" y="55"/>
                  </a:cubicBezTo>
                  <a:cubicBezTo>
                    <a:pt x="109" y="39"/>
                    <a:pt x="103" y="18"/>
                    <a:pt x="86" y="9"/>
                  </a:cubicBezTo>
                  <a:cubicBezTo>
                    <a:pt x="69" y="0"/>
                    <a:pt x="48" y="6"/>
                    <a:pt x="40" y="23"/>
                  </a:cubicBezTo>
                  <a:cubicBezTo>
                    <a:pt x="35" y="31"/>
                    <a:pt x="0" y="102"/>
                    <a:pt x="29" y="157"/>
                  </a:cubicBezTo>
                  <a:cubicBezTo>
                    <a:pt x="39" y="178"/>
                    <a:pt x="63" y="204"/>
                    <a:pt x="116" y="211"/>
                  </a:cubicBezTo>
                  <a:cubicBezTo>
                    <a:pt x="118" y="211"/>
                    <a:pt x="119" y="211"/>
                    <a:pt x="121" y="211"/>
                  </a:cubicBezTo>
                  <a:cubicBezTo>
                    <a:pt x="138" y="211"/>
                    <a:pt x="152" y="198"/>
                    <a:pt x="155" y="181"/>
                  </a:cubicBezTo>
                  <a:cubicBezTo>
                    <a:pt x="157" y="162"/>
                    <a:pt x="144" y="145"/>
                    <a:pt x="125"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31"/>
            <p:cNvSpPr>
              <a:spLocks/>
            </p:cNvSpPr>
            <p:nvPr/>
          </p:nvSpPr>
          <p:spPr bwMode="auto">
            <a:xfrm>
              <a:off x="2554" y="2628"/>
              <a:ext cx="51" cy="135"/>
            </a:xfrm>
            <a:custGeom>
              <a:avLst/>
              <a:gdLst>
                <a:gd name="T0" fmla="*/ 183 w 234"/>
                <a:gd name="T1" fmla="*/ 504 h 628"/>
                <a:gd name="T2" fmla="*/ 81 w 234"/>
                <a:gd name="T3" fmla="*/ 541 h 628"/>
                <a:gd name="T4" fmla="*/ 178 w 234"/>
                <a:gd name="T5" fmla="*/ 43 h 628"/>
                <a:gd name="T6" fmla="*/ 151 w 234"/>
                <a:gd name="T7" fmla="*/ 3 h 628"/>
                <a:gd name="T8" fmla="*/ 111 w 234"/>
                <a:gd name="T9" fmla="*/ 30 h 628"/>
                <a:gd name="T10" fmla="*/ 2 w 234"/>
                <a:gd name="T11" fmla="*/ 587 h 628"/>
                <a:gd name="T12" fmla="*/ 14 w 234"/>
                <a:gd name="T13" fmla="*/ 620 h 628"/>
                <a:gd name="T14" fmla="*/ 36 w 234"/>
                <a:gd name="T15" fmla="*/ 628 h 628"/>
                <a:gd name="T16" fmla="*/ 48 w 234"/>
                <a:gd name="T17" fmla="*/ 626 h 628"/>
                <a:gd name="T18" fmla="*/ 207 w 234"/>
                <a:gd name="T19" fmla="*/ 568 h 628"/>
                <a:gd name="T20" fmla="*/ 227 w 234"/>
                <a:gd name="T21" fmla="*/ 524 h 628"/>
                <a:gd name="T22" fmla="*/ 183 w 234"/>
                <a:gd name="T23" fmla="*/ 504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4" h="628">
                  <a:moveTo>
                    <a:pt x="183" y="504"/>
                  </a:moveTo>
                  <a:cubicBezTo>
                    <a:pt x="81" y="541"/>
                    <a:pt x="81" y="541"/>
                    <a:pt x="81" y="541"/>
                  </a:cubicBezTo>
                  <a:cubicBezTo>
                    <a:pt x="178" y="43"/>
                    <a:pt x="178" y="43"/>
                    <a:pt x="178" y="43"/>
                  </a:cubicBezTo>
                  <a:cubicBezTo>
                    <a:pt x="182" y="25"/>
                    <a:pt x="170" y="7"/>
                    <a:pt x="151" y="3"/>
                  </a:cubicBezTo>
                  <a:cubicBezTo>
                    <a:pt x="132" y="0"/>
                    <a:pt x="114" y="12"/>
                    <a:pt x="111" y="30"/>
                  </a:cubicBezTo>
                  <a:cubicBezTo>
                    <a:pt x="2" y="587"/>
                    <a:pt x="2" y="587"/>
                    <a:pt x="2" y="587"/>
                  </a:cubicBezTo>
                  <a:cubicBezTo>
                    <a:pt x="0" y="599"/>
                    <a:pt x="4" y="612"/>
                    <a:pt x="14" y="620"/>
                  </a:cubicBezTo>
                  <a:cubicBezTo>
                    <a:pt x="20" y="625"/>
                    <a:pt x="28" y="628"/>
                    <a:pt x="36" y="628"/>
                  </a:cubicBezTo>
                  <a:cubicBezTo>
                    <a:pt x="40" y="628"/>
                    <a:pt x="44" y="627"/>
                    <a:pt x="48" y="626"/>
                  </a:cubicBezTo>
                  <a:cubicBezTo>
                    <a:pt x="207" y="568"/>
                    <a:pt x="207" y="568"/>
                    <a:pt x="207" y="568"/>
                  </a:cubicBezTo>
                  <a:cubicBezTo>
                    <a:pt x="225" y="562"/>
                    <a:pt x="234" y="542"/>
                    <a:pt x="227" y="524"/>
                  </a:cubicBezTo>
                  <a:cubicBezTo>
                    <a:pt x="221" y="506"/>
                    <a:pt x="201" y="497"/>
                    <a:pt x="183" y="5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32"/>
            <p:cNvSpPr>
              <a:spLocks/>
            </p:cNvSpPr>
            <p:nvPr/>
          </p:nvSpPr>
          <p:spPr bwMode="auto">
            <a:xfrm>
              <a:off x="2740" y="2707"/>
              <a:ext cx="72" cy="138"/>
            </a:xfrm>
            <a:custGeom>
              <a:avLst/>
              <a:gdLst>
                <a:gd name="T0" fmla="*/ 279 w 337"/>
                <a:gd name="T1" fmla="*/ 487 h 644"/>
                <a:gd name="T2" fmla="*/ 183 w 337"/>
                <a:gd name="T3" fmla="*/ 552 h 644"/>
                <a:gd name="T4" fmla="*/ 71 w 337"/>
                <a:gd name="T5" fmla="*/ 31 h 644"/>
                <a:gd name="T6" fmla="*/ 30 w 337"/>
                <a:gd name="T7" fmla="*/ 4 h 644"/>
                <a:gd name="T8" fmla="*/ 4 w 337"/>
                <a:gd name="T9" fmla="*/ 45 h 644"/>
                <a:gd name="T10" fmla="*/ 127 w 337"/>
                <a:gd name="T11" fmla="*/ 616 h 644"/>
                <a:gd name="T12" fmla="*/ 148 w 337"/>
                <a:gd name="T13" fmla="*/ 641 h 644"/>
                <a:gd name="T14" fmla="*/ 161 w 337"/>
                <a:gd name="T15" fmla="*/ 644 h 644"/>
                <a:gd name="T16" fmla="*/ 180 w 337"/>
                <a:gd name="T17" fmla="*/ 638 h 644"/>
                <a:gd name="T18" fmla="*/ 317 w 337"/>
                <a:gd name="T19" fmla="*/ 544 h 644"/>
                <a:gd name="T20" fmla="*/ 326 w 337"/>
                <a:gd name="T21" fmla="*/ 496 h 644"/>
                <a:gd name="T22" fmla="*/ 279 w 337"/>
                <a:gd name="T23" fmla="*/ 487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7" h="644">
                  <a:moveTo>
                    <a:pt x="279" y="487"/>
                  </a:moveTo>
                  <a:cubicBezTo>
                    <a:pt x="183" y="552"/>
                    <a:pt x="183" y="552"/>
                    <a:pt x="183" y="552"/>
                  </a:cubicBezTo>
                  <a:cubicBezTo>
                    <a:pt x="71" y="31"/>
                    <a:pt x="71" y="31"/>
                    <a:pt x="71" y="31"/>
                  </a:cubicBezTo>
                  <a:cubicBezTo>
                    <a:pt x="67" y="12"/>
                    <a:pt x="49" y="0"/>
                    <a:pt x="30" y="4"/>
                  </a:cubicBezTo>
                  <a:cubicBezTo>
                    <a:pt x="12" y="8"/>
                    <a:pt x="0" y="27"/>
                    <a:pt x="4" y="45"/>
                  </a:cubicBezTo>
                  <a:cubicBezTo>
                    <a:pt x="127" y="616"/>
                    <a:pt x="127" y="616"/>
                    <a:pt x="127" y="616"/>
                  </a:cubicBezTo>
                  <a:cubicBezTo>
                    <a:pt x="129" y="628"/>
                    <a:pt x="137" y="637"/>
                    <a:pt x="148" y="641"/>
                  </a:cubicBezTo>
                  <a:cubicBezTo>
                    <a:pt x="152" y="643"/>
                    <a:pt x="156" y="644"/>
                    <a:pt x="161" y="644"/>
                  </a:cubicBezTo>
                  <a:cubicBezTo>
                    <a:pt x="167" y="644"/>
                    <a:pt x="174" y="642"/>
                    <a:pt x="180" y="638"/>
                  </a:cubicBezTo>
                  <a:cubicBezTo>
                    <a:pt x="317" y="544"/>
                    <a:pt x="317" y="544"/>
                    <a:pt x="317" y="544"/>
                  </a:cubicBezTo>
                  <a:cubicBezTo>
                    <a:pt x="333" y="533"/>
                    <a:pt x="337" y="512"/>
                    <a:pt x="326" y="496"/>
                  </a:cubicBezTo>
                  <a:cubicBezTo>
                    <a:pt x="316" y="480"/>
                    <a:pt x="294" y="476"/>
                    <a:pt x="279" y="4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33"/>
            <p:cNvSpPr>
              <a:spLocks/>
            </p:cNvSpPr>
            <p:nvPr/>
          </p:nvSpPr>
          <p:spPr bwMode="auto">
            <a:xfrm>
              <a:off x="2601" y="2399"/>
              <a:ext cx="75" cy="131"/>
            </a:xfrm>
            <a:custGeom>
              <a:avLst/>
              <a:gdLst>
                <a:gd name="T0" fmla="*/ 289 w 348"/>
                <a:gd name="T1" fmla="*/ 11 h 608"/>
                <a:gd name="T2" fmla="*/ 208 w 348"/>
                <a:gd name="T3" fmla="*/ 591 h 608"/>
                <a:gd name="T4" fmla="*/ 237 w 348"/>
                <a:gd name="T5" fmla="*/ 608 h 608"/>
                <a:gd name="T6" fmla="*/ 255 w 348"/>
                <a:gd name="T7" fmla="*/ 603 h 608"/>
                <a:gd name="T8" fmla="*/ 267 w 348"/>
                <a:gd name="T9" fmla="*/ 557 h 608"/>
                <a:gd name="T10" fmla="*/ 330 w 348"/>
                <a:gd name="T11" fmla="*/ 66 h 608"/>
                <a:gd name="T12" fmla="*/ 337 w 348"/>
                <a:gd name="T13" fmla="*/ 18 h 608"/>
                <a:gd name="T14" fmla="*/ 289 w 348"/>
                <a:gd name="T15" fmla="*/ 11 h 6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8" h="608">
                  <a:moveTo>
                    <a:pt x="289" y="11"/>
                  </a:moveTo>
                  <a:cubicBezTo>
                    <a:pt x="286" y="14"/>
                    <a:pt x="0" y="236"/>
                    <a:pt x="208" y="591"/>
                  </a:cubicBezTo>
                  <a:cubicBezTo>
                    <a:pt x="214" y="602"/>
                    <a:pt x="226" y="608"/>
                    <a:pt x="237" y="608"/>
                  </a:cubicBezTo>
                  <a:cubicBezTo>
                    <a:pt x="243" y="608"/>
                    <a:pt x="249" y="607"/>
                    <a:pt x="255" y="603"/>
                  </a:cubicBezTo>
                  <a:cubicBezTo>
                    <a:pt x="271" y="594"/>
                    <a:pt x="277" y="573"/>
                    <a:pt x="267" y="557"/>
                  </a:cubicBezTo>
                  <a:cubicBezTo>
                    <a:pt x="90" y="255"/>
                    <a:pt x="321" y="74"/>
                    <a:pt x="330" y="66"/>
                  </a:cubicBezTo>
                  <a:cubicBezTo>
                    <a:pt x="346" y="55"/>
                    <a:pt x="348" y="33"/>
                    <a:pt x="337" y="18"/>
                  </a:cubicBezTo>
                  <a:cubicBezTo>
                    <a:pt x="326" y="3"/>
                    <a:pt x="304" y="0"/>
                    <a:pt x="28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 name="Slide Number Placeholder 2"/>
          <p:cNvSpPr>
            <a:spLocks noGrp="1"/>
          </p:cNvSpPr>
          <p:nvPr>
            <p:ph type="sldNum" sz="quarter" idx="12"/>
          </p:nvPr>
        </p:nvSpPr>
        <p:spPr/>
        <p:txBody>
          <a:bodyPr/>
          <a:lstStyle/>
          <a:p>
            <a:fld id="{EF4ACB41-94E5-4629-9639-BBC7D22E3BC4}" type="slidenum">
              <a:rPr lang="en-US" smtClean="0"/>
              <a:pPr/>
              <a:t>45</a:t>
            </a:fld>
            <a:endParaRPr lang="en-US" dirty="0"/>
          </a:p>
        </p:txBody>
      </p:sp>
    </p:spTree>
    <p:extLst>
      <p:ext uri="{BB962C8B-B14F-4D97-AF65-F5344CB8AC3E}">
        <p14:creationId xmlns:p14="http://schemas.microsoft.com/office/powerpoint/2010/main" val="3962714633"/>
      </p:ext>
    </p:extLst>
  </p:cSld>
  <p:clrMapOvr>
    <a:masterClrMapping/>
  </p:clrMapOvr>
  <p:transition spd="slow">
    <p:push dir="u"/>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3"/>
          <p:cNvSpPr/>
          <p:nvPr/>
        </p:nvSpPr>
        <p:spPr>
          <a:xfrm>
            <a:off x="3569677" y="2775439"/>
            <a:ext cx="5052647" cy="1307123"/>
          </a:xfrm>
          <a:prstGeom prst="roundRect">
            <a:avLst>
              <a:gd name="adj" fmla="val 1218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025560" y="3097213"/>
            <a:ext cx="4140880" cy="663575"/>
          </a:xfrm>
        </p:spPr>
        <p:txBody>
          <a:bodyPr/>
          <a:lstStyle/>
          <a:p>
            <a:pPr algn="ctr"/>
            <a:r>
              <a:rPr lang="en-US" dirty="0" smtClean="0">
                <a:solidFill>
                  <a:schemeClr val="accent3"/>
                </a:solidFill>
              </a:rPr>
              <a:t>Case Studies</a:t>
            </a:r>
            <a:endParaRPr lang="en-US" dirty="0">
              <a:solidFill>
                <a:schemeClr val="accent3"/>
              </a:solidFill>
            </a:endParaRPr>
          </a:p>
        </p:txBody>
      </p:sp>
      <p:sp>
        <p:nvSpPr>
          <p:cNvPr id="6" name="Slide Number Placeholder 5"/>
          <p:cNvSpPr>
            <a:spLocks noGrp="1"/>
          </p:cNvSpPr>
          <p:nvPr>
            <p:ph type="sldNum" sz="quarter" idx="12"/>
          </p:nvPr>
        </p:nvSpPr>
        <p:spPr/>
        <p:txBody>
          <a:bodyPr/>
          <a:lstStyle/>
          <a:p>
            <a:fld id="{EF4ACB41-94E5-4629-9639-BBC7D22E3BC4}" type="slidenum">
              <a:rPr lang="en-US" smtClean="0"/>
              <a:pPr/>
              <a:t>46</a:t>
            </a:fld>
            <a:endParaRPr lang="en-US" dirty="0"/>
          </a:p>
        </p:txBody>
      </p:sp>
    </p:spTree>
    <p:extLst>
      <p:ext uri="{BB962C8B-B14F-4D97-AF65-F5344CB8AC3E}">
        <p14:creationId xmlns:p14="http://schemas.microsoft.com/office/powerpoint/2010/main" val="902273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112741" y="3493172"/>
            <a:ext cx="4054597" cy="543739"/>
          </a:xfrm>
          <a:prstGeom prst="rect">
            <a:avLst/>
          </a:prstGeom>
        </p:spPr>
        <p:txBody>
          <a:bodyPr wrap="square" anchor="ctr">
            <a:spAutoFit/>
          </a:bodyPr>
          <a:lstStyle/>
          <a:p>
            <a:r>
              <a:rPr lang="de-DE" sz="4400" b="1" baseline="30000" dirty="0">
                <a:solidFill>
                  <a:schemeClr val="accent2"/>
                </a:solidFill>
                <a:latin typeface="+mj-lt"/>
                <a:ea typeface="Open Sans" panose="020B0606030504020204" pitchFamily="34" charset="0"/>
                <a:cs typeface="Open Sans" panose="020B0606030504020204" pitchFamily="34" charset="0"/>
              </a:rPr>
              <a:t>Program For </a:t>
            </a:r>
            <a:r>
              <a:rPr lang="de-DE" sz="4400" b="1" baseline="30000" dirty="0" smtClean="0">
                <a:solidFill>
                  <a:schemeClr val="accent2"/>
                </a:solidFill>
                <a:latin typeface="+mj-lt"/>
                <a:ea typeface="Open Sans" panose="020B0606030504020204" pitchFamily="34" charset="0"/>
                <a:cs typeface="Open Sans" panose="020B0606030504020204" pitchFamily="34" charset="0"/>
              </a:rPr>
              <a:t>ABC </a:t>
            </a:r>
            <a:endParaRPr lang="de-DE" sz="4400" b="1" baseline="30000" dirty="0">
              <a:solidFill>
                <a:schemeClr val="accent2"/>
              </a:solidFill>
              <a:latin typeface="+mj-lt"/>
              <a:ea typeface="Open Sans" panose="020B0606030504020204" pitchFamily="34" charset="0"/>
              <a:cs typeface="Open Sans" panose="020B0606030504020204" pitchFamily="34" charset="0"/>
            </a:endParaRPr>
          </a:p>
        </p:txBody>
      </p:sp>
      <p:sp>
        <p:nvSpPr>
          <p:cNvPr id="4" name="Rectangle 3"/>
          <p:cNvSpPr/>
          <p:nvPr/>
        </p:nvSpPr>
        <p:spPr>
          <a:xfrm>
            <a:off x="2112741" y="4160701"/>
            <a:ext cx="3960812" cy="1200329"/>
          </a:xfrm>
          <a:prstGeom prst="rect">
            <a:avLst/>
          </a:prstGeom>
        </p:spPr>
        <p:txBody>
          <a:bodyPr wrap="square" anchor="ctr">
            <a:spAutoFit/>
          </a:bodyPr>
          <a:lstStyle/>
          <a:p>
            <a:pPr>
              <a:lnSpc>
                <a:spcPct val="150000"/>
              </a:lnSpc>
            </a:pPr>
            <a:r>
              <a:rPr lang="en-US" sz="1600" dirty="0">
                <a:solidFill>
                  <a:schemeClr val="tx1">
                    <a:lumMod val="50000"/>
                    <a:lumOff val="50000"/>
                  </a:schemeClr>
                </a:solidFill>
              </a:rPr>
              <a:t>Up to 300% increase in the number </a:t>
            </a:r>
            <a:r>
              <a:rPr lang="en-US" sz="1600" dirty="0" smtClean="0">
                <a:solidFill>
                  <a:schemeClr val="tx1">
                    <a:lumMod val="50000"/>
                    <a:lumOff val="50000"/>
                  </a:schemeClr>
                </a:solidFill>
              </a:rPr>
              <a:t>of</a:t>
            </a:r>
            <a:r>
              <a:rPr lang="id-ID" sz="1600" dirty="0" smtClean="0">
                <a:solidFill>
                  <a:schemeClr val="tx1">
                    <a:lumMod val="50000"/>
                    <a:lumOff val="50000"/>
                  </a:schemeClr>
                </a:solidFill>
              </a:rPr>
              <a:t> </a:t>
            </a:r>
            <a:r>
              <a:rPr lang="en-US" sz="1600" dirty="0" smtClean="0">
                <a:solidFill>
                  <a:schemeClr val="tx1">
                    <a:lumMod val="50000"/>
                    <a:lumOff val="50000"/>
                  </a:schemeClr>
                </a:solidFill>
              </a:rPr>
              <a:t>organic </a:t>
            </a:r>
            <a:r>
              <a:rPr lang="en-US" sz="1600" dirty="0">
                <a:solidFill>
                  <a:schemeClr val="tx1">
                    <a:lumMod val="50000"/>
                    <a:lumOff val="50000"/>
                  </a:schemeClr>
                </a:solidFill>
              </a:rPr>
              <a:t>app downloads through custom marketing campaign.</a:t>
            </a:r>
          </a:p>
        </p:txBody>
      </p:sp>
      <p:grpSp>
        <p:nvGrpSpPr>
          <p:cNvPr id="5" name="Group 4"/>
          <p:cNvGrpSpPr/>
          <p:nvPr/>
        </p:nvGrpSpPr>
        <p:grpSpPr>
          <a:xfrm>
            <a:off x="2113696" y="2000861"/>
            <a:ext cx="1063220" cy="976801"/>
            <a:chOff x="7259569" y="3914952"/>
            <a:chExt cx="2099459" cy="1928814"/>
          </a:xfrm>
          <a:solidFill>
            <a:schemeClr val="accent3"/>
          </a:solidFill>
        </p:grpSpPr>
        <p:sp>
          <p:nvSpPr>
            <p:cNvPr id="12" name="Freeform 5"/>
            <p:cNvSpPr>
              <a:spLocks noEditPoints="1"/>
            </p:cNvSpPr>
            <p:nvPr/>
          </p:nvSpPr>
          <p:spPr bwMode="auto">
            <a:xfrm>
              <a:off x="7259569" y="3914952"/>
              <a:ext cx="2099459" cy="1928814"/>
            </a:xfrm>
            <a:custGeom>
              <a:avLst/>
              <a:gdLst>
                <a:gd name="T0" fmla="*/ 1855 w 2048"/>
                <a:gd name="T1" fmla="*/ 0 h 1886"/>
                <a:gd name="T2" fmla="*/ 193 w 2048"/>
                <a:gd name="T3" fmla="*/ 0 h 1886"/>
                <a:gd name="T4" fmla="*/ 0 w 2048"/>
                <a:gd name="T5" fmla="*/ 193 h 1886"/>
                <a:gd name="T6" fmla="*/ 0 w 2048"/>
                <a:gd name="T7" fmla="*/ 1296 h 1886"/>
                <a:gd name="T8" fmla="*/ 193 w 2048"/>
                <a:gd name="T9" fmla="*/ 1490 h 1886"/>
                <a:gd name="T10" fmla="*/ 741 w 2048"/>
                <a:gd name="T11" fmla="*/ 1490 h 1886"/>
                <a:gd name="T12" fmla="*/ 684 w 2048"/>
                <a:gd name="T13" fmla="*/ 1798 h 1886"/>
                <a:gd name="T14" fmla="*/ 551 w 2048"/>
                <a:gd name="T15" fmla="*/ 1798 h 1886"/>
                <a:gd name="T16" fmla="*/ 506 w 2048"/>
                <a:gd name="T17" fmla="*/ 1842 h 1886"/>
                <a:gd name="T18" fmla="*/ 551 w 2048"/>
                <a:gd name="T19" fmla="*/ 1886 h 1886"/>
                <a:gd name="T20" fmla="*/ 1497 w 2048"/>
                <a:gd name="T21" fmla="*/ 1886 h 1886"/>
                <a:gd name="T22" fmla="*/ 1542 w 2048"/>
                <a:gd name="T23" fmla="*/ 1842 h 1886"/>
                <a:gd name="T24" fmla="*/ 1497 w 2048"/>
                <a:gd name="T25" fmla="*/ 1798 h 1886"/>
                <a:gd name="T26" fmla="*/ 1364 w 2048"/>
                <a:gd name="T27" fmla="*/ 1798 h 1886"/>
                <a:gd name="T28" fmla="*/ 1307 w 2048"/>
                <a:gd name="T29" fmla="*/ 1490 h 1886"/>
                <a:gd name="T30" fmla="*/ 1855 w 2048"/>
                <a:gd name="T31" fmla="*/ 1490 h 1886"/>
                <a:gd name="T32" fmla="*/ 2048 w 2048"/>
                <a:gd name="T33" fmla="*/ 1296 h 1886"/>
                <a:gd name="T34" fmla="*/ 2048 w 2048"/>
                <a:gd name="T35" fmla="*/ 193 h 1886"/>
                <a:gd name="T36" fmla="*/ 1855 w 2048"/>
                <a:gd name="T37" fmla="*/ 0 h 1886"/>
                <a:gd name="T38" fmla="*/ 88 w 2048"/>
                <a:gd name="T39" fmla="*/ 193 h 1886"/>
                <a:gd name="T40" fmla="*/ 193 w 2048"/>
                <a:gd name="T41" fmla="*/ 88 h 1886"/>
                <a:gd name="T42" fmla="*/ 1855 w 2048"/>
                <a:gd name="T43" fmla="*/ 88 h 1886"/>
                <a:gd name="T44" fmla="*/ 1960 w 2048"/>
                <a:gd name="T45" fmla="*/ 193 h 1886"/>
                <a:gd name="T46" fmla="*/ 1960 w 2048"/>
                <a:gd name="T47" fmla="*/ 1199 h 1886"/>
                <a:gd name="T48" fmla="*/ 88 w 2048"/>
                <a:gd name="T49" fmla="*/ 1199 h 1886"/>
                <a:gd name="T50" fmla="*/ 88 w 2048"/>
                <a:gd name="T51" fmla="*/ 193 h 1886"/>
                <a:gd name="T52" fmla="*/ 777 w 2048"/>
                <a:gd name="T53" fmla="*/ 1798 h 1886"/>
                <a:gd name="T54" fmla="*/ 830 w 2048"/>
                <a:gd name="T55" fmla="*/ 1490 h 1886"/>
                <a:gd name="T56" fmla="*/ 1218 w 2048"/>
                <a:gd name="T57" fmla="*/ 1490 h 1886"/>
                <a:gd name="T58" fmla="*/ 1271 w 2048"/>
                <a:gd name="T59" fmla="*/ 1798 h 1886"/>
                <a:gd name="T60" fmla="*/ 777 w 2048"/>
                <a:gd name="T61" fmla="*/ 1798 h 1886"/>
                <a:gd name="T62" fmla="*/ 1960 w 2048"/>
                <a:gd name="T63" fmla="*/ 1296 h 1886"/>
                <a:gd name="T64" fmla="*/ 1960 w 2048"/>
                <a:gd name="T65" fmla="*/ 1296 h 1886"/>
                <a:gd name="T66" fmla="*/ 1855 w 2048"/>
                <a:gd name="T67" fmla="*/ 1402 h 1886"/>
                <a:gd name="T68" fmla="*/ 193 w 2048"/>
                <a:gd name="T69" fmla="*/ 1402 h 1886"/>
                <a:gd name="T70" fmla="*/ 88 w 2048"/>
                <a:gd name="T71" fmla="*/ 1296 h 1886"/>
                <a:gd name="T72" fmla="*/ 88 w 2048"/>
                <a:gd name="T73" fmla="*/ 1287 h 1886"/>
                <a:gd name="T74" fmla="*/ 1960 w 2048"/>
                <a:gd name="T75" fmla="*/ 1287 h 1886"/>
                <a:gd name="T76" fmla="*/ 1960 w 2048"/>
                <a:gd name="T77" fmla="*/ 1296 h 1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48" h="1886">
                  <a:moveTo>
                    <a:pt x="1855" y="0"/>
                  </a:moveTo>
                  <a:cubicBezTo>
                    <a:pt x="193" y="0"/>
                    <a:pt x="193" y="0"/>
                    <a:pt x="193" y="0"/>
                  </a:cubicBezTo>
                  <a:cubicBezTo>
                    <a:pt x="87" y="0"/>
                    <a:pt x="0" y="87"/>
                    <a:pt x="0" y="193"/>
                  </a:cubicBezTo>
                  <a:cubicBezTo>
                    <a:pt x="0" y="1296"/>
                    <a:pt x="0" y="1296"/>
                    <a:pt x="0" y="1296"/>
                  </a:cubicBezTo>
                  <a:cubicBezTo>
                    <a:pt x="0" y="1403"/>
                    <a:pt x="87" y="1490"/>
                    <a:pt x="193" y="1490"/>
                  </a:cubicBezTo>
                  <a:cubicBezTo>
                    <a:pt x="741" y="1490"/>
                    <a:pt x="741" y="1490"/>
                    <a:pt x="741" y="1490"/>
                  </a:cubicBezTo>
                  <a:cubicBezTo>
                    <a:pt x="736" y="1596"/>
                    <a:pt x="717" y="1700"/>
                    <a:pt x="684" y="1798"/>
                  </a:cubicBezTo>
                  <a:cubicBezTo>
                    <a:pt x="551" y="1798"/>
                    <a:pt x="551" y="1798"/>
                    <a:pt x="551" y="1798"/>
                  </a:cubicBezTo>
                  <a:cubicBezTo>
                    <a:pt x="526" y="1798"/>
                    <a:pt x="506" y="1818"/>
                    <a:pt x="506" y="1842"/>
                  </a:cubicBezTo>
                  <a:cubicBezTo>
                    <a:pt x="506" y="1866"/>
                    <a:pt x="526" y="1886"/>
                    <a:pt x="551" y="1886"/>
                  </a:cubicBezTo>
                  <a:cubicBezTo>
                    <a:pt x="1497" y="1886"/>
                    <a:pt x="1497" y="1886"/>
                    <a:pt x="1497" y="1886"/>
                  </a:cubicBezTo>
                  <a:cubicBezTo>
                    <a:pt x="1522" y="1886"/>
                    <a:pt x="1542" y="1866"/>
                    <a:pt x="1542" y="1842"/>
                  </a:cubicBezTo>
                  <a:cubicBezTo>
                    <a:pt x="1542" y="1818"/>
                    <a:pt x="1522" y="1798"/>
                    <a:pt x="1497" y="1798"/>
                  </a:cubicBezTo>
                  <a:cubicBezTo>
                    <a:pt x="1364" y="1798"/>
                    <a:pt x="1364" y="1798"/>
                    <a:pt x="1364" y="1798"/>
                  </a:cubicBezTo>
                  <a:cubicBezTo>
                    <a:pt x="1331" y="1700"/>
                    <a:pt x="1312" y="1596"/>
                    <a:pt x="1307" y="1490"/>
                  </a:cubicBezTo>
                  <a:cubicBezTo>
                    <a:pt x="1855" y="1490"/>
                    <a:pt x="1855" y="1490"/>
                    <a:pt x="1855" y="1490"/>
                  </a:cubicBezTo>
                  <a:cubicBezTo>
                    <a:pt x="1961" y="1490"/>
                    <a:pt x="2048" y="1403"/>
                    <a:pt x="2048" y="1296"/>
                  </a:cubicBezTo>
                  <a:cubicBezTo>
                    <a:pt x="2048" y="193"/>
                    <a:pt x="2048" y="193"/>
                    <a:pt x="2048" y="193"/>
                  </a:cubicBezTo>
                  <a:cubicBezTo>
                    <a:pt x="2048" y="87"/>
                    <a:pt x="1961" y="0"/>
                    <a:pt x="1855" y="0"/>
                  </a:cubicBezTo>
                  <a:close/>
                  <a:moveTo>
                    <a:pt x="88" y="193"/>
                  </a:moveTo>
                  <a:cubicBezTo>
                    <a:pt x="88" y="135"/>
                    <a:pt x="135" y="88"/>
                    <a:pt x="193" y="88"/>
                  </a:cubicBezTo>
                  <a:cubicBezTo>
                    <a:pt x="1855" y="88"/>
                    <a:pt x="1855" y="88"/>
                    <a:pt x="1855" y="88"/>
                  </a:cubicBezTo>
                  <a:cubicBezTo>
                    <a:pt x="1913" y="88"/>
                    <a:pt x="1960" y="135"/>
                    <a:pt x="1960" y="193"/>
                  </a:cubicBezTo>
                  <a:cubicBezTo>
                    <a:pt x="1960" y="1199"/>
                    <a:pt x="1960" y="1199"/>
                    <a:pt x="1960" y="1199"/>
                  </a:cubicBezTo>
                  <a:cubicBezTo>
                    <a:pt x="88" y="1199"/>
                    <a:pt x="88" y="1199"/>
                    <a:pt x="88" y="1199"/>
                  </a:cubicBezTo>
                  <a:lnTo>
                    <a:pt x="88" y="193"/>
                  </a:lnTo>
                  <a:close/>
                  <a:moveTo>
                    <a:pt x="777" y="1798"/>
                  </a:moveTo>
                  <a:cubicBezTo>
                    <a:pt x="807" y="1699"/>
                    <a:pt x="825" y="1596"/>
                    <a:pt x="830" y="1490"/>
                  </a:cubicBezTo>
                  <a:cubicBezTo>
                    <a:pt x="1218" y="1490"/>
                    <a:pt x="1218" y="1490"/>
                    <a:pt x="1218" y="1490"/>
                  </a:cubicBezTo>
                  <a:cubicBezTo>
                    <a:pt x="1223" y="1596"/>
                    <a:pt x="1241" y="1699"/>
                    <a:pt x="1271" y="1798"/>
                  </a:cubicBezTo>
                  <a:lnTo>
                    <a:pt x="777" y="1798"/>
                  </a:lnTo>
                  <a:close/>
                  <a:moveTo>
                    <a:pt x="1960" y="1296"/>
                  </a:moveTo>
                  <a:cubicBezTo>
                    <a:pt x="1960" y="1296"/>
                    <a:pt x="1960" y="1296"/>
                    <a:pt x="1960" y="1296"/>
                  </a:cubicBezTo>
                  <a:cubicBezTo>
                    <a:pt x="1960" y="1354"/>
                    <a:pt x="1913" y="1402"/>
                    <a:pt x="1855" y="1402"/>
                  </a:cubicBezTo>
                  <a:cubicBezTo>
                    <a:pt x="193" y="1402"/>
                    <a:pt x="193" y="1402"/>
                    <a:pt x="193" y="1402"/>
                  </a:cubicBezTo>
                  <a:cubicBezTo>
                    <a:pt x="135" y="1402"/>
                    <a:pt x="88" y="1354"/>
                    <a:pt x="88" y="1296"/>
                  </a:cubicBezTo>
                  <a:cubicBezTo>
                    <a:pt x="88" y="1287"/>
                    <a:pt x="88" y="1287"/>
                    <a:pt x="88" y="1287"/>
                  </a:cubicBezTo>
                  <a:cubicBezTo>
                    <a:pt x="1960" y="1287"/>
                    <a:pt x="1960" y="1287"/>
                    <a:pt x="1960" y="1287"/>
                  </a:cubicBezTo>
                  <a:lnTo>
                    <a:pt x="1960" y="129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p:nvSpPr>
          <p:spPr bwMode="auto">
            <a:xfrm>
              <a:off x="7894578" y="4961579"/>
              <a:ext cx="1061106" cy="89977"/>
            </a:xfrm>
            <a:custGeom>
              <a:avLst/>
              <a:gdLst>
                <a:gd name="T0" fmla="*/ 992 w 1036"/>
                <a:gd name="T1" fmla="*/ 0 h 88"/>
                <a:gd name="T2" fmla="*/ 44 w 1036"/>
                <a:gd name="T3" fmla="*/ 0 h 88"/>
                <a:gd name="T4" fmla="*/ 0 w 1036"/>
                <a:gd name="T5" fmla="*/ 44 h 88"/>
                <a:gd name="T6" fmla="*/ 44 w 1036"/>
                <a:gd name="T7" fmla="*/ 88 h 88"/>
                <a:gd name="T8" fmla="*/ 992 w 1036"/>
                <a:gd name="T9" fmla="*/ 88 h 88"/>
                <a:gd name="T10" fmla="*/ 1036 w 1036"/>
                <a:gd name="T11" fmla="*/ 44 h 88"/>
                <a:gd name="T12" fmla="*/ 992 w 1036"/>
                <a:gd name="T13" fmla="*/ 0 h 88"/>
              </a:gdLst>
              <a:ahLst/>
              <a:cxnLst>
                <a:cxn ang="0">
                  <a:pos x="T0" y="T1"/>
                </a:cxn>
                <a:cxn ang="0">
                  <a:pos x="T2" y="T3"/>
                </a:cxn>
                <a:cxn ang="0">
                  <a:pos x="T4" y="T5"/>
                </a:cxn>
                <a:cxn ang="0">
                  <a:pos x="T6" y="T7"/>
                </a:cxn>
                <a:cxn ang="0">
                  <a:pos x="T8" y="T9"/>
                </a:cxn>
                <a:cxn ang="0">
                  <a:pos x="T10" y="T11"/>
                </a:cxn>
                <a:cxn ang="0">
                  <a:pos x="T12" y="T13"/>
                </a:cxn>
              </a:cxnLst>
              <a:rect l="0" t="0" r="r" b="b"/>
              <a:pathLst>
                <a:path w="1036" h="88">
                  <a:moveTo>
                    <a:pt x="992" y="0"/>
                  </a:moveTo>
                  <a:cubicBezTo>
                    <a:pt x="44" y="0"/>
                    <a:pt x="44" y="0"/>
                    <a:pt x="44" y="0"/>
                  </a:cubicBezTo>
                  <a:cubicBezTo>
                    <a:pt x="20" y="0"/>
                    <a:pt x="0" y="20"/>
                    <a:pt x="0" y="44"/>
                  </a:cubicBezTo>
                  <a:cubicBezTo>
                    <a:pt x="0" y="68"/>
                    <a:pt x="20" y="88"/>
                    <a:pt x="44" y="88"/>
                  </a:cubicBezTo>
                  <a:cubicBezTo>
                    <a:pt x="992" y="88"/>
                    <a:pt x="992" y="88"/>
                    <a:pt x="992" y="88"/>
                  </a:cubicBezTo>
                  <a:cubicBezTo>
                    <a:pt x="1017" y="88"/>
                    <a:pt x="1036" y="68"/>
                    <a:pt x="1036" y="44"/>
                  </a:cubicBezTo>
                  <a:cubicBezTo>
                    <a:pt x="1036" y="20"/>
                    <a:pt x="1017" y="0"/>
                    <a:pt x="9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p:nvSpPr>
          <p:spPr bwMode="auto">
            <a:xfrm>
              <a:off x="7662913" y="4961579"/>
              <a:ext cx="97216" cy="89977"/>
            </a:xfrm>
            <a:custGeom>
              <a:avLst/>
              <a:gdLst>
                <a:gd name="T0" fmla="*/ 51 w 95"/>
                <a:gd name="T1" fmla="*/ 0 h 88"/>
                <a:gd name="T2" fmla="*/ 44 w 95"/>
                <a:gd name="T3" fmla="*/ 0 h 88"/>
                <a:gd name="T4" fmla="*/ 0 w 95"/>
                <a:gd name="T5" fmla="*/ 44 h 88"/>
                <a:gd name="T6" fmla="*/ 44 w 95"/>
                <a:gd name="T7" fmla="*/ 88 h 88"/>
                <a:gd name="T8" fmla="*/ 51 w 95"/>
                <a:gd name="T9" fmla="*/ 88 h 88"/>
                <a:gd name="T10" fmla="*/ 95 w 95"/>
                <a:gd name="T11" fmla="*/ 44 h 88"/>
                <a:gd name="T12" fmla="*/ 51 w 95"/>
                <a:gd name="T13" fmla="*/ 0 h 88"/>
              </a:gdLst>
              <a:ahLst/>
              <a:cxnLst>
                <a:cxn ang="0">
                  <a:pos x="T0" y="T1"/>
                </a:cxn>
                <a:cxn ang="0">
                  <a:pos x="T2" y="T3"/>
                </a:cxn>
                <a:cxn ang="0">
                  <a:pos x="T4" y="T5"/>
                </a:cxn>
                <a:cxn ang="0">
                  <a:pos x="T6" y="T7"/>
                </a:cxn>
                <a:cxn ang="0">
                  <a:pos x="T8" y="T9"/>
                </a:cxn>
                <a:cxn ang="0">
                  <a:pos x="T10" y="T11"/>
                </a:cxn>
                <a:cxn ang="0">
                  <a:pos x="T12" y="T13"/>
                </a:cxn>
              </a:cxnLst>
              <a:rect l="0" t="0" r="r" b="b"/>
              <a:pathLst>
                <a:path w="95" h="88">
                  <a:moveTo>
                    <a:pt x="51" y="0"/>
                  </a:moveTo>
                  <a:cubicBezTo>
                    <a:pt x="44" y="0"/>
                    <a:pt x="44" y="0"/>
                    <a:pt x="44" y="0"/>
                  </a:cubicBezTo>
                  <a:cubicBezTo>
                    <a:pt x="19" y="0"/>
                    <a:pt x="0" y="20"/>
                    <a:pt x="0" y="44"/>
                  </a:cubicBezTo>
                  <a:cubicBezTo>
                    <a:pt x="0" y="68"/>
                    <a:pt x="19" y="88"/>
                    <a:pt x="44" y="88"/>
                  </a:cubicBezTo>
                  <a:cubicBezTo>
                    <a:pt x="51" y="88"/>
                    <a:pt x="51" y="88"/>
                    <a:pt x="51" y="88"/>
                  </a:cubicBezTo>
                  <a:cubicBezTo>
                    <a:pt x="75" y="88"/>
                    <a:pt x="95" y="68"/>
                    <a:pt x="95" y="44"/>
                  </a:cubicBezTo>
                  <a:cubicBezTo>
                    <a:pt x="95" y="20"/>
                    <a:pt x="75" y="0"/>
                    <a:pt x="5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p:nvSpPr>
          <p:spPr bwMode="auto">
            <a:xfrm>
              <a:off x="8554408" y="4203498"/>
              <a:ext cx="401276" cy="617427"/>
            </a:xfrm>
            <a:custGeom>
              <a:avLst/>
              <a:gdLst>
                <a:gd name="T0" fmla="*/ 21 w 392"/>
                <a:gd name="T1" fmla="*/ 82 h 604"/>
                <a:gd name="T2" fmla="*/ 280 w 392"/>
                <a:gd name="T3" fmla="*/ 304 h 604"/>
                <a:gd name="T4" fmla="*/ 21 w 392"/>
                <a:gd name="T5" fmla="*/ 526 h 604"/>
                <a:gd name="T6" fmla="*/ 16 w 392"/>
                <a:gd name="T7" fmla="*/ 588 h 604"/>
                <a:gd name="T8" fmla="*/ 50 w 392"/>
                <a:gd name="T9" fmla="*/ 604 h 604"/>
                <a:gd name="T10" fmla="*/ 78 w 392"/>
                <a:gd name="T11" fmla="*/ 593 h 604"/>
                <a:gd name="T12" fmla="*/ 377 w 392"/>
                <a:gd name="T13" fmla="*/ 338 h 604"/>
                <a:gd name="T14" fmla="*/ 392 w 392"/>
                <a:gd name="T15" fmla="*/ 304 h 604"/>
                <a:gd name="T16" fmla="*/ 377 w 392"/>
                <a:gd name="T17" fmla="*/ 271 h 604"/>
                <a:gd name="T18" fmla="*/ 78 w 392"/>
                <a:gd name="T19" fmla="*/ 15 h 604"/>
                <a:gd name="T20" fmla="*/ 16 w 392"/>
                <a:gd name="T21" fmla="*/ 20 h 604"/>
                <a:gd name="T22" fmla="*/ 21 w 392"/>
                <a:gd name="T23" fmla="*/ 82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604">
                  <a:moveTo>
                    <a:pt x="21" y="82"/>
                  </a:moveTo>
                  <a:cubicBezTo>
                    <a:pt x="280" y="304"/>
                    <a:pt x="280" y="304"/>
                    <a:pt x="280" y="304"/>
                  </a:cubicBezTo>
                  <a:cubicBezTo>
                    <a:pt x="21" y="526"/>
                    <a:pt x="21" y="526"/>
                    <a:pt x="21" y="526"/>
                  </a:cubicBezTo>
                  <a:cubicBezTo>
                    <a:pt x="2" y="542"/>
                    <a:pt x="0" y="570"/>
                    <a:pt x="16" y="588"/>
                  </a:cubicBezTo>
                  <a:cubicBezTo>
                    <a:pt x="25" y="598"/>
                    <a:pt x="37" y="604"/>
                    <a:pt x="50" y="604"/>
                  </a:cubicBezTo>
                  <a:cubicBezTo>
                    <a:pt x="60" y="604"/>
                    <a:pt x="70" y="600"/>
                    <a:pt x="78" y="593"/>
                  </a:cubicBezTo>
                  <a:cubicBezTo>
                    <a:pt x="377" y="338"/>
                    <a:pt x="377" y="338"/>
                    <a:pt x="377" y="338"/>
                  </a:cubicBezTo>
                  <a:cubicBezTo>
                    <a:pt x="387" y="329"/>
                    <a:pt x="392" y="317"/>
                    <a:pt x="392" y="304"/>
                  </a:cubicBezTo>
                  <a:cubicBezTo>
                    <a:pt x="392" y="291"/>
                    <a:pt x="387" y="279"/>
                    <a:pt x="377" y="271"/>
                  </a:cubicBezTo>
                  <a:cubicBezTo>
                    <a:pt x="78" y="15"/>
                    <a:pt x="78" y="15"/>
                    <a:pt x="78" y="15"/>
                  </a:cubicBezTo>
                  <a:cubicBezTo>
                    <a:pt x="60" y="0"/>
                    <a:pt x="32" y="2"/>
                    <a:pt x="16" y="20"/>
                  </a:cubicBezTo>
                  <a:cubicBezTo>
                    <a:pt x="0" y="39"/>
                    <a:pt x="2" y="66"/>
                    <a:pt x="21" y="8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p:nvSpPr>
          <p:spPr bwMode="auto">
            <a:xfrm>
              <a:off x="7662913" y="4203498"/>
              <a:ext cx="401276" cy="617427"/>
            </a:xfrm>
            <a:custGeom>
              <a:avLst/>
              <a:gdLst>
                <a:gd name="T0" fmla="*/ 15 w 392"/>
                <a:gd name="T1" fmla="*/ 338 h 604"/>
                <a:gd name="T2" fmla="*/ 314 w 392"/>
                <a:gd name="T3" fmla="*/ 593 h 604"/>
                <a:gd name="T4" fmla="*/ 342 w 392"/>
                <a:gd name="T5" fmla="*/ 604 h 604"/>
                <a:gd name="T6" fmla="*/ 376 w 392"/>
                <a:gd name="T7" fmla="*/ 588 h 604"/>
                <a:gd name="T8" fmla="*/ 371 w 392"/>
                <a:gd name="T9" fmla="*/ 526 h 604"/>
                <a:gd name="T10" fmla="*/ 112 w 392"/>
                <a:gd name="T11" fmla="*/ 304 h 604"/>
                <a:gd name="T12" fmla="*/ 371 w 392"/>
                <a:gd name="T13" fmla="*/ 82 h 604"/>
                <a:gd name="T14" fmla="*/ 376 w 392"/>
                <a:gd name="T15" fmla="*/ 20 h 604"/>
                <a:gd name="T16" fmla="*/ 314 w 392"/>
                <a:gd name="T17" fmla="*/ 15 h 604"/>
                <a:gd name="T18" fmla="*/ 15 w 392"/>
                <a:gd name="T19" fmla="*/ 271 h 604"/>
                <a:gd name="T20" fmla="*/ 0 w 392"/>
                <a:gd name="T21" fmla="*/ 304 h 604"/>
                <a:gd name="T22" fmla="*/ 15 w 392"/>
                <a:gd name="T23" fmla="*/ 338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604">
                  <a:moveTo>
                    <a:pt x="15" y="338"/>
                  </a:moveTo>
                  <a:cubicBezTo>
                    <a:pt x="314" y="593"/>
                    <a:pt x="314" y="593"/>
                    <a:pt x="314" y="593"/>
                  </a:cubicBezTo>
                  <a:cubicBezTo>
                    <a:pt x="322" y="600"/>
                    <a:pt x="332" y="604"/>
                    <a:pt x="342" y="604"/>
                  </a:cubicBezTo>
                  <a:cubicBezTo>
                    <a:pt x="355" y="604"/>
                    <a:pt x="367" y="599"/>
                    <a:pt x="376" y="588"/>
                  </a:cubicBezTo>
                  <a:cubicBezTo>
                    <a:pt x="392" y="570"/>
                    <a:pt x="390" y="542"/>
                    <a:pt x="371" y="526"/>
                  </a:cubicBezTo>
                  <a:cubicBezTo>
                    <a:pt x="112" y="304"/>
                    <a:pt x="112" y="304"/>
                    <a:pt x="112" y="304"/>
                  </a:cubicBezTo>
                  <a:cubicBezTo>
                    <a:pt x="371" y="82"/>
                    <a:pt x="371" y="82"/>
                    <a:pt x="371" y="82"/>
                  </a:cubicBezTo>
                  <a:cubicBezTo>
                    <a:pt x="390" y="66"/>
                    <a:pt x="392" y="39"/>
                    <a:pt x="376" y="20"/>
                  </a:cubicBezTo>
                  <a:cubicBezTo>
                    <a:pt x="360" y="2"/>
                    <a:pt x="332" y="0"/>
                    <a:pt x="314" y="15"/>
                  </a:cubicBezTo>
                  <a:cubicBezTo>
                    <a:pt x="15" y="271"/>
                    <a:pt x="15" y="271"/>
                    <a:pt x="15" y="271"/>
                  </a:cubicBezTo>
                  <a:cubicBezTo>
                    <a:pt x="5" y="279"/>
                    <a:pt x="0" y="291"/>
                    <a:pt x="0" y="304"/>
                  </a:cubicBezTo>
                  <a:cubicBezTo>
                    <a:pt x="0" y="317"/>
                    <a:pt x="5" y="329"/>
                    <a:pt x="15" y="33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p:nvSpPr>
          <p:spPr bwMode="auto">
            <a:xfrm>
              <a:off x="8142790" y="4111453"/>
              <a:ext cx="333018" cy="800484"/>
            </a:xfrm>
            <a:custGeom>
              <a:avLst/>
              <a:gdLst>
                <a:gd name="T0" fmla="*/ 36 w 324"/>
                <a:gd name="T1" fmla="*/ 781 h 783"/>
                <a:gd name="T2" fmla="*/ 50 w 324"/>
                <a:gd name="T3" fmla="*/ 783 h 783"/>
                <a:gd name="T4" fmla="*/ 92 w 324"/>
                <a:gd name="T5" fmla="*/ 753 h 783"/>
                <a:gd name="T6" fmla="*/ 316 w 324"/>
                <a:gd name="T7" fmla="*/ 63 h 783"/>
                <a:gd name="T8" fmla="*/ 288 w 324"/>
                <a:gd name="T9" fmla="*/ 7 h 783"/>
                <a:gd name="T10" fmla="*/ 232 w 324"/>
                <a:gd name="T11" fmla="*/ 36 h 783"/>
                <a:gd name="T12" fmla="*/ 8 w 324"/>
                <a:gd name="T13" fmla="*/ 726 h 783"/>
                <a:gd name="T14" fmla="*/ 36 w 324"/>
                <a:gd name="T15" fmla="*/ 781 h 7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4" h="783">
                  <a:moveTo>
                    <a:pt x="36" y="781"/>
                  </a:moveTo>
                  <a:cubicBezTo>
                    <a:pt x="41" y="783"/>
                    <a:pt x="45" y="783"/>
                    <a:pt x="50" y="783"/>
                  </a:cubicBezTo>
                  <a:cubicBezTo>
                    <a:pt x="68" y="783"/>
                    <a:pt x="86" y="772"/>
                    <a:pt x="92" y="753"/>
                  </a:cubicBezTo>
                  <a:cubicBezTo>
                    <a:pt x="316" y="63"/>
                    <a:pt x="316" y="63"/>
                    <a:pt x="316" y="63"/>
                  </a:cubicBezTo>
                  <a:cubicBezTo>
                    <a:pt x="324" y="40"/>
                    <a:pt x="311" y="15"/>
                    <a:pt x="288" y="7"/>
                  </a:cubicBezTo>
                  <a:cubicBezTo>
                    <a:pt x="265" y="0"/>
                    <a:pt x="240" y="12"/>
                    <a:pt x="232" y="36"/>
                  </a:cubicBezTo>
                  <a:cubicBezTo>
                    <a:pt x="8" y="726"/>
                    <a:pt x="8" y="726"/>
                    <a:pt x="8" y="726"/>
                  </a:cubicBezTo>
                  <a:cubicBezTo>
                    <a:pt x="0" y="749"/>
                    <a:pt x="13" y="774"/>
                    <a:pt x="36" y="78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cxnSp>
        <p:nvCxnSpPr>
          <p:cNvPr id="40" name="Straight Connector 39"/>
          <p:cNvCxnSpPr>
            <a:stCxn id="41" idx="6"/>
          </p:cNvCxnSpPr>
          <p:nvPr/>
        </p:nvCxnSpPr>
        <p:spPr>
          <a:xfrm>
            <a:off x="2436812" y="888159"/>
            <a:ext cx="9755188"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sp>
        <p:nvSpPr>
          <p:cNvPr id="41" name="Oval 40"/>
          <p:cNvSpPr/>
          <p:nvPr/>
        </p:nvSpPr>
        <p:spPr>
          <a:xfrm>
            <a:off x="2160588" y="750047"/>
            <a:ext cx="276224" cy="276224"/>
          </a:xfrm>
          <a:prstGeom prst="ellipse">
            <a:avLst/>
          </a:prstGeom>
          <a:solidFill>
            <a:schemeClr val="bg1">
              <a:lumMod val="95000"/>
            </a:schemeClr>
          </a:solid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fld id="{EF4ACB41-94E5-4629-9639-BBC7D22E3BC4}" type="slidenum">
              <a:rPr lang="en-US" smtClean="0"/>
              <a:pPr/>
              <a:t>47</a:t>
            </a:fld>
            <a:endParaRPr lang="en-US" dirty="0"/>
          </a:p>
        </p:txBody>
      </p:sp>
      <p:sp>
        <p:nvSpPr>
          <p:cNvPr id="6" name="Rectangle 5"/>
          <p:cNvSpPr/>
          <p:nvPr/>
        </p:nvSpPr>
        <p:spPr>
          <a:xfrm>
            <a:off x="6811108" y="2013576"/>
            <a:ext cx="2157046" cy="35431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9196753" y="2000862"/>
            <a:ext cx="2157046" cy="35431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2"/>
          <a:stretch>
            <a:fillRect/>
          </a:stretch>
        </p:blipFill>
        <p:spPr>
          <a:xfrm>
            <a:off x="6628211" y="2014283"/>
            <a:ext cx="2339943" cy="3529744"/>
          </a:xfrm>
          <a:prstGeom prst="rect">
            <a:avLst/>
          </a:prstGeom>
        </p:spPr>
      </p:pic>
      <p:pic>
        <p:nvPicPr>
          <p:cNvPr id="9" name="Picture 8"/>
          <p:cNvPicPr>
            <a:picLocks noChangeAspect="1"/>
          </p:cNvPicPr>
          <p:nvPr/>
        </p:nvPicPr>
        <p:blipFill rotWithShape="1">
          <a:blip r:embed="rId3"/>
          <a:srcRect t="10848"/>
          <a:stretch/>
        </p:blipFill>
        <p:spPr>
          <a:xfrm>
            <a:off x="9108396" y="2028092"/>
            <a:ext cx="2363489" cy="3509374"/>
          </a:xfrm>
          <a:prstGeom prst="rect">
            <a:avLst/>
          </a:prstGeom>
        </p:spPr>
      </p:pic>
    </p:spTree>
    <p:extLst>
      <p:ext uri="{BB962C8B-B14F-4D97-AF65-F5344CB8AC3E}">
        <p14:creationId xmlns:p14="http://schemas.microsoft.com/office/powerpoint/2010/main" val="3318765220"/>
      </p:ext>
    </p:extLst>
  </p:cSld>
  <p:clrMapOvr>
    <a:masterClrMapping/>
  </p:clrMapOvr>
  <p:transition spd="slow">
    <p:push/>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2100263" y="3454426"/>
            <a:ext cx="2831642" cy="661463"/>
          </a:xfrm>
          <a:prstGeom prst="rect">
            <a:avLst/>
          </a:prstGeom>
        </p:spPr>
        <p:txBody>
          <a:bodyPr wrap="square" anchor="ctr">
            <a:spAutoFit/>
          </a:bodyPr>
          <a:lstStyle/>
          <a:p>
            <a:pPr>
              <a:lnSpc>
                <a:spcPct val="150000"/>
              </a:lnSpc>
            </a:pPr>
            <a:r>
              <a:rPr lang="en-US" sz="2800" b="1" dirty="0">
                <a:solidFill>
                  <a:schemeClr val="accent2"/>
                </a:solidFill>
                <a:latin typeface="+mj-lt"/>
                <a:ea typeface="Open Sans" panose="020B0606030504020204" pitchFamily="34" charset="0"/>
                <a:cs typeface="Open Sans" panose="020B0606030504020204" pitchFamily="34" charset="0"/>
              </a:rPr>
              <a:t>C</a:t>
            </a:r>
            <a:r>
              <a:rPr lang="en-US" sz="2800" dirty="0">
                <a:solidFill>
                  <a:schemeClr val="accent2"/>
                </a:solidFill>
                <a:latin typeface="+mj-lt"/>
                <a:ea typeface="Open Sans" panose="020B0606030504020204" pitchFamily="34" charset="0"/>
                <a:cs typeface="Open Sans" panose="020B0606030504020204" pitchFamily="34" charset="0"/>
              </a:rPr>
              <a:t>h</a:t>
            </a:r>
            <a:r>
              <a:rPr lang="en-US" sz="2800" b="1" dirty="0">
                <a:solidFill>
                  <a:schemeClr val="accent2"/>
                </a:solidFill>
                <a:latin typeface="+mj-lt"/>
                <a:ea typeface="Open Sans" panose="020B0606030504020204" pitchFamily="34" charset="0"/>
                <a:cs typeface="Open Sans" panose="020B0606030504020204" pitchFamily="34" charset="0"/>
              </a:rPr>
              <a:t>allenge</a:t>
            </a:r>
            <a:endParaRPr lang="en-US" sz="3200" b="1" dirty="0">
              <a:solidFill>
                <a:schemeClr val="accent2"/>
              </a:solidFill>
              <a:latin typeface="+mj-lt"/>
              <a:ea typeface="Open Sans" panose="020B0606030504020204" pitchFamily="34" charset="0"/>
              <a:cs typeface="Open Sans" panose="020B0606030504020204" pitchFamily="34" charset="0"/>
            </a:endParaRPr>
          </a:p>
        </p:txBody>
      </p:sp>
      <p:sp>
        <p:nvSpPr>
          <p:cNvPr id="21" name="Rectangle 20"/>
          <p:cNvSpPr/>
          <p:nvPr/>
        </p:nvSpPr>
        <p:spPr>
          <a:xfrm>
            <a:off x="2111987" y="4164018"/>
            <a:ext cx="3984014" cy="1200329"/>
          </a:xfrm>
          <a:prstGeom prst="rect">
            <a:avLst/>
          </a:prstGeom>
        </p:spPr>
        <p:txBody>
          <a:bodyPr wrap="square">
            <a:spAutoFit/>
          </a:bodyPr>
          <a:lstStyle/>
          <a:p>
            <a:pPr>
              <a:lnSpc>
                <a:spcPct val="150000"/>
              </a:lnSpc>
            </a:pPr>
            <a:r>
              <a:rPr lang="en-US" sz="1600" dirty="0">
                <a:solidFill>
                  <a:schemeClr val="tx1">
                    <a:lumMod val="50000"/>
                    <a:lumOff val="50000"/>
                  </a:schemeClr>
                </a:solidFill>
              </a:rPr>
              <a:t>As </a:t>
            </a:r>
            <a:r>
              <a:rPr lang="en-US" sz="1600" dirty="0" smtClean="0">
                <a:solidFill>
                  <a:schemeClr val="tx1">
                    <a:lumMod val="50000"/>
                    <a:lumOff val="50000"/>
                  </a:schemeClr>
                </a:solidFill>
              </a:rPr>
              <a:t>multi official </a:t>
            </a:r>
            <a:r>
              <a:rPr lang="en-US" sz="1600" dirty="0">
                <a:solidFill>
                  <a:schemeClr val="tx1">
                    <a:lumMod val="50000"/>
                    <a:lumOff val="50000"/>
                  </a:schemeClr>
                </a:solidFill>
              </a:rPr>
              <a:t>marketing partner, ComboApp is routinely asked to be a resource for key campaigns. </a:t>
            </a:r>
          </a:p>
        </p:txBody>
      </p:sp>
      <p:grpSp>
        <p:nvGrpSpPr>
          <p:cNvPr id="3" name="Group 2"/>
          <p:cNvGrpSpPr/>
          <p:nvPr/>
        </p:nvGrpSpPr>
        <p:grpSpPr>
          <a:xfrm>
            <a:off x="2123465" y="2000861"/>
            <a:ext cx="745107" cy="900011"/>
            <a:chOff x="657226" y="1915410"/>
            <a:chExt cx="1206500" cy="1457326"/>
          </a:xfrm>
          <a:solidFill>
            <a:schemeClr val="accent3"/>
          </a:solidFill>
        </p:grpSpPr>
        <p:sp>
          <p:nvSpPr>
            <p:cNvPr id="9" name="Freeform 9"/>
            <p:cNvSpPr>
              <a:spLocks noEditPoints="1"/>
            </p:cNvSpPr>
            <p:nvPr/>
          </p:nvSpPr>
          <p:spPr bwMode="auto">
            <a:xfrm>
              <a:off x="884239" y="2136073"/>
              <a:ext cx="749300" cy="1236663"/>
            </a:xfrm>
            <a:custGeom>
              <a:avLst/>
              <a:gdLst>
                <a:gd name="T0" fmla="*/ 349 w 388"/>
                <a:gd name="T1" fmla="*/ 312 h 642"/>
                <a:gd name="T2" fmla="*/ 388 w 388"/>
                <a:gd name="T3" fmla="*/ 195 h 642"/>
                <a:gd name="T4" fmla="*/ 331 w 388"/>
                <a:gd name="T5" fmla="*/ 57 h 642"/>
                <a:gd name="T6" fmla="*/ 191 w 388"/>
                <a:gd name="T7" fmla="*/ 1 h 642"/>
                <a:gd name="T8" fmla="*/ 57 w 388"/>
                <a:gd name="T9" fmla="*/ 58 h 642"/>
                <a:gd name="T10" fmla="*/ 0 w 388"/>
                <a:gd name="T11" fmla="*/ 193 h 642"/>
                <a:gd name="T12" fmla="*/ 40 w 388"/>
                <a:gd name="T13" fmla="*/ 313 h 642"/>
                <a:gd name="T14" fmla="*/ 106 w 388"/>
                <a:gd name="T15" fmla="*/ 506 h 642"/>
                <a:gd name="T16" fmla="*/ 106 w 388"/>
                <a:gd name="T17" fmla="*/ 581 h 642"/>
                <a:gd name="T18" fmla="*/ 166 w 388"/>
                <a:gd name="T19" fmla="*/ 642 h 642"/>
                <a:gd name="T20" fmla="*/ 222 w 388"/>
                <a:gd name="T21" fmla="*/ 642 h 642"/>
                <a:gd name="T22" fmla="*/ 283 w 388"/>
                <a:gd name="T23" fmla="*/ 581 h 642"/>
                <a:gd name="T24" fmla="*/ 283 w 388"/>
                <a:gd name="T25" fmla="*/ 506 h 642"/>
                <a:gd name="T26" fmla="*/ 349 w 388"/>
                <a:gd name="T27" fmla="*/ 312 h 642"/>
                <a:gd name="T28" fmla="*/ 59 w 388"/>
                <a:gd name="T29" fmla="*/ 298 h 642"/>
                <a:gd name="T30" fmla="*/ 25 w 388"/>
                <a:gd name="T31" fmla="*/ 194 h 642"/>
                <a:gd name="T32" fmla="*/ 192 w 388"/>
                <a:gd name="T33" fmla="*/ 26 h 642"/>
                <a:gd name="T34" fmla="*/ 313 w 388"/>
                <a:gd name="T35" fmla="*/ 75 h 642"/>
                <a:gd name="T36" fmla="*/ 363 w 388"/>
                <a:gd name="T37" fmla="*/ 195 h 642"/>
                <a:gd name="T38" fmla="*/ 329 w 388"/>
                <a:gd name="T39" fmla="*/ 297 h 642"/>
                <a:gd name="T40" fmla="*/ 258 w 388"/>
                <a:gd name="T41" fmla="*/ 501 h 642"/>
                <a:gd name="T42" fmla="*/ 131 w 388"/>
                <a:gd name="T43" fmla="*/ 501 h 642"/>
                <a:gd name="T44" fmla="*/ 59 w 388"/>
                <a:gd name="T45" fmla="*/ 298 h 642"/>
                <a:gd name="T46" fmla="*/ 131 w 388"/>
                <a:gd name="T47" fmla="*/ 573 h 642"/>
                <a:gd name="T48" fmla="*/ 131 w 388"/>
                <a:gd name="T49" fmla="*/ 563 h 642"/>
                <a:gd name="T50" fmla="*/ 258 w 388"/>
                <a:gd name="T51" fmla="*/ 577 h 642"/>
                <a:gd name="T52" fmla="*/ 258 w 388"/>
                <a:gd name="T53" fmla="*/ 581 h 642"/>
                <a:gd name="T54" fmla="*/ 257 w 388"/>
                <a:gd name="T55" fmla="*/ 587 h 642"/>
                <a:gd name="T56" fmla="*/ 131 w 388"/>
                <a:gd name="T57" fmla="*/ 573 h 642"/>
                <a:gd name="T58" fmla="*/ 131 w 388"/>
                <a:gd name="T59" fmla="*/ 538 h 642"/>
                <a:gd name="T60" fmla="*/ 131 w 388"/>
                <a:gd name="T61" fmla="*/ 526 h 642"/>
                <a:gd name="T62" fmla="*/ 258 w 388"/>
                <a:gd name="T63" fmla="*/ 526 h 642"/>
                <a:gd name="T64" fmla="*/ 258 w 388"/>
                <a:gd name="T65" fmla="*/ 552 h 642"/>
                <a:gd name="T66" fmla="*/ 131 w 388"/>
                <a:gd name="T67" fmla="*/ 538 h 642"/>
                <a:gd name="T68" fmla="*/ 166 w 388"/>
                <a:gd name="T69" fmla="*/ 617 h 642"/>
                <a:gd name="T70" fmla="*/ 135 w 388"/>
                <a:gd name="T71" fmla="*/ 598 h 642"/>
                <a:gd name="T72" fmla="*/ 242 w 388"/>
                <a:gd name="T73" fmla="*/ 611 h 642"/>
                <a:gd name="T74" fmla="*/ 222 w 388"/>
                <a:gd name="T75" fmla="*/ 617 h 642"/>
                <a:gd name="T76" fmla="*/ 166 w 388"/>
                <a:gd name="T77" fmla="*/ 617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642">
                  <a:moveTo>
                    <a:pt x="349" y="312"/>
                  </a:moveTo>
                  <a:cubicBezTo>
                    <a:pt x="375" y="278"/>
                    <a:pt x="388" y="238"/>
                    <a:pt x="388" y="195"/>
                  </a:cubicBezTo>
                  <a:cubicBezTo>
                    <a:pt x="388" y="143"/>
                    <a:pt x="368" y="94"/>
                    <a:pt x="331" y="57"/>
                  </a:cubicBezTo>
                  <a:cubicBezTo>
                    <a:pt x="293" y="20"/>
                    <a:pt x="244" y="0"/>
                    <a:pt x="191" y="1"/>
                  </a:cubicBezTo>
                  <a:cubicBezTo>
                    <a:pt x="141" y="2"/>
                    <a:pt x="93" y="22"/>
                    <a:pt x="57" y="58"/>
                  </a:cubicBezTo>
                  <a:cubicBezTo>
                    <a:pt x="21" y="95"/>
                    <a:pt x="1" y="143"/>
                    <a:pt x="0" y="193"/>
                  </a:cubicBezTo>
                  <a:cubicBezTo>
                    <a:pt x="0" y="237"/>
                    <a:pt x="13" y="278"/>
                    <a:pt x="40" y="313"/>
                  </a:cubicBezTo>
                  <a:cubicBezTo>
                    <a:pt x="82" y="369"/>
                    <a:pt x="106" y="437"/>
                    <a:pt x="106" y="506"/>
                  </a:cubicBezTo>
                  <a:cubicBezTo>
                    <a:pt x="106" y="581"/>
                    <a:pt x="106" y="581"/>
                    <a:pt x="106" y="581"/>
                  </a:cubicBezTo>
                  <a:cubicBezTo>
                    <a:pt x="106" y="614"/>
                    <a:pt x="133" y="642"/>
                    <a:pt x="166" y="642"/>
                  </a:cubicBezTo>
                  <a:cubicBezTo>
                    <a:pt x="222" y="642"/>
                    <a:pt x="222" y="642"/>
                    <a:pt x="222" y="642"/>
                  </a:cubicBezTo>
                  <a:cubicBezTo>
                    <a:pt x="256" y="642"/>
                    <a:pt x="283" y="614"/>
                    <a:pt x="283" y="581"/>
                  </a:cubicBezTo>
                  <a:cubicBezTo>
                    <a:pt x="283" y="506"/>
                    <a:pt x="283" y="506"/>
                    <a:pt x="283" y="506"/>
                  </a:cubicBezTo>
                  <a:cubicBezTo>
                    <a:pt x="283" y="437"/>
                    <a:pt x="306" y="370"/>
                    <a:pt x="349" y="312"/>
                  </a:cubicBezTo>
                  <a:close/>
                  <a:moveTo>
                    <a:pt x="59" y="298"/>
                  </a:moveTo>
                  <a:cubicBezTo>
                    <a:pt x="37" y="268"/>
                    <a:pt x="25" y="232"/>
                    <a:pt x="25" y="194"/>
                  </a:cubicBezTo>
                  <a:cubicBezTo>
                    <a:pt x="26" y="102"/>
                    <a:pt x="101" y="27"/>
                    <a:pt x="192" y="26"/>
                  </a:cubicBezTo>
                  <a:cubicBezTo>
                    <a:pt x="237" y="25"/>
                    <a:pt x="281" y="43"/>
                    <a:pt x="313" y="75"/>
                  </a:cubicBezTo>
                  <a:cubicBezTo>
                    <a:pt x="346" y="107"/>
                    <a:pt x="363" y="150"/>
                    <a:pt x="363" y="195"/>
                  </a:cubicBezTo>
                  <a:cubicBezTo>
                    <a:pt x="363" y="232"/>
                    <a:pt x="352" y="268"/>
                    <a:pt x="329" y="297"/>
                  </a:cubicBezTo>
                  <a:cubicBezTo>
                    <a:pt x="283" y="358"/>
                    <a:pt x="259" y="428"/>
                    <a:pt x="258" y="501"/>
                  </a:cubicBezTo>
                  <a:cubicBezTo>
                    <a:pt x="131" y="501"/>
                    <a:pt x="131" y="501"/>
                    <a:pt x="131" y="501"/>
                  </a:cubicBezTo>
                  <a:cubicBezTo>
                    <a:pt x="130" y="429"/>
                    <a:pt x="104" y="357"/>
                    <a:pt x="59" y="298"/>
                  </a:cubicBezTo>
                  <a:close/>
                  <a:moveTo>
                    <a:pt x="131" y="573"/>
                  </a:moveTo>
                  <a:cubicBezTo>
                    <a:pt x="131" y="563"/>
                    <a:pt x="131" y="563"/>
                    <a:pt x="131" y="563"/>
                  </a:cubicBezTo>
                  <a:cubicBezTo>
                    <a:pt x="258" y="577"/>
                    <a:pt x="258" y="577"/>
                    <a:pt x="258" y="577"/>
                  </a:cubicBezTo>
                  <a:cubicBezTo>
                    <a:pt x="258" y="581"/>
                    <a:pt x="258" y="581"/>
                    <a:pt x="258" y="581"/>
                  </a:cubicBezTo>
                  <a:cubicBezTo>
                    <a:pt x="258" y="583"/>
                    <a:pt x="258" y="585"/>
                    <a:pt x="257" y="587"/>
                  </a:cubicBezTo>
                  <a:lnTo>
                    <a:pt x="131" y="573"/>
                  </a:lnTo>
                  <a:close/>
                  <a:moveTo>
                    <a:pt x="131" y="538"/>
                  </a:moveTo>
                  <a:cubicBezTo>
                    <a:pt x="131" y="526"/>
                    <a:pt x="131" y="526"/>
                    <a:pt x="131" y="526"/>
                  </a:cubicBezTo>
                  <a:cubicBezTo>
                    <a:pt x="258" y="526"/>
                    <a:pt x="258" y="526"/>
                    <a:pt x="258" y="526"/>
                  </a:cubicBezTo>
                  <a:cubicBezTo>
                    <a:pt x="258" y="552"/>
                    <a:pt x="258" y="552"/>
                    <a:pt x="258" y="552"/>
                  </a:cubicBezTo>
                  <a:lnTo>
                    <a:pt x="131" y="538"/>
                  </a:lnTo>
                  <a:close/>
                  <a:moveTo>
                    <a:pt x="166" y="617"/>
                  </a:moveTo>
                  <a:cubicBezTo>
                    <a:pt x="153" y="617"/>
                    <a:pt x="141" y="609"/>
                    <a:pt x="135" y="598"/>
                  </a:cubicBezTo>
                  <a:cubicBezTo>
                    <a:pt x="242" y="611"/>
                    <a:pt x="242" y="611"/>
                    <a:pt x="242" y="611"/>
                  </a:cubicBezTo>
                  <a:cubicBezTo>
                    <a:pt x="237" y="614"/>
                    <a:pt x="230" y="617"/>
                    <a:pt x="222" y="617"/>
                  </a:cubicBezTo>
                  <a:cubicBezTo>
                    <a:pt x="166" y="617"/>
                    <a:pt x="166" y="617"/>
                    <a:pt x="166" y="61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10"/>
            <p:cNvSpPr>
              <a:spLocks/>
            </p:cNvSpPr>
            <p:nvPr/>
          </p:nvSpPr>
          <p:spPr bwMode="auto">
            <a:xfrm>
              <a:off x="971551" y="2485323"/>
              <a:ext cx="52388" cy="90488"/>
            </a:xfrm>
            <a:custGeom>
              <a:avLst/>
              <a:gdLst>
                <a:gd name="T0" fmla="*/ 26 w 27"/>
                <a:gd name="T1" fmla="*/ 33 h 47"/>
                <a:gd name="T2" fmla="*/ 25 w 27"/>
                <a:gd name="T3" fmla="*/ 13 h 47"/>
                <a:gd name="T4" fmla="*/ 12 w 27"/>
                <a:gd name="T5" fmla="*/ 1 h 47"/>
                <a:gd name="T6" fmla="*/ 0 w 27"/>
                <a:gd name="T7" fmla="*/ 13 h 47"/>
                <a:gd name="T8" fmla="*/ 1 w 27"/>
                <a:gd name="T9" fmla="*/ 37 h 47"/>
                <a:gd name="T10" fmla="*/ 14 w 27"/>
                <a:gd name="T11" fmla="*/ 47 h 47"/>
                <a:gd name="T12" fmla="*/ 16 w 27"/>
                <a:gd name="T13" fmla="*/ 47 h 47"/>
                <a:gd name="T14" fmla="*/ 26 w 27"/>
                <a:gd name="T15" fmla="*/ 33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47">
                  <a:moveTo>
                    <a:pt x="26" y="33"/>
                  </a:moveTo>
                  <a:cubicBezTo>
                    <a:pt x="25" y="26"/>
                    <a:pt x="25" y="20"/>
                    <a:pt x="25" y="13"/>
                  </a:cubicBezTo>
                  <a:cubicBezTo>
                    <a:pt x="25" y="6"/>
                    <a:pt x="19" y="1"/>
                    <a:pt x="12" y="1"/>
                  </a:cubicBezTo>
                  <a:cubicBezTo>
                    <a:pt x="6" y="0"/>
                    <a:pt x="0" y="6"/>
                    <a:pt x="0" y="13"/>
                  </a:cubicBezTo>
                  <a:cubicBezTo>
                    <a:pt x="0" y="21"/>
                    <a:pt x="0" y="29"/>
                    <a:pt x="1" y="37"/>
                  </a:cubicBezTo>
                  <a:cubicBezTo>
                    <a:pt x="2" y="43"/>
                    <a:pt x="8" y="47"/>
                    <a:pt x="14" y="47"/>
                  </a:cubicBezTo>
                  <a:cubicBezTo>
                    <a:pt x="14" y="47"/>
                    <a:pt x="15" y="47"/>
                    <a:pt x="16" y="47"/>
                  </a:cubicBezTo>
                  <a:cubicBezTo>
                    <a:pt x="22" y="46"/>
                    <a:pt x="27" y="40"/>
                    <a:pt x="26" y="3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1" name="Freeform 11"/>
            <p:cNvSpPr>
              <a:spLocks/>
            </p:cNvSpPr>
            <p:nvPr/>
          </p:nvSpPr>
          <p:spPr bwMode="auto">
            <a:xfrm>
              <a:off x="996951" y="2605973"/>
              <a:ext cx="192088" cy="306388"/>
            </a:xfrm>
            <a:custGeom>
              <a:avLst/>
              <a:gdLst>
                <a:gd name="T0" fmla="*/ 86 w 100"/>
                <a:gd name="T1" fmla="*/ 159 h 159"/>
                <a:gd name="T2" fmla="*/ 90 w 100"/>
                <a:gd name="T3" fmla="*/ 158 h 159"/>
                <a:gd name="T4" fmla="*/ 98 w 100"/>
                <a:gd name="T5" fmla="*/ 143 h 159"/>
                <a:gd name="T6" fmla="*/ 37 w 100"/>
                <a:gd name="T7" fmla="*/ 27 h 159"/>
                <a:gd name="T8" fmla="*/ 25 w 100"/>
                <a:gd name="T9" fmla="*/ 8 h 159"/>
                <a:gd name="T10" fmla="*/ 9 w 100"/>
                <a:gd name="T11" fmla="*/ 3 h 159"/>
                <a:gd name="T12" fmla="*/ 3 w 100"/>
                <a:gd name="T13" fmla="*/ 20 h 159"/>
                <a:gd name="T14" fmla="*/ 17 w 100"/>
                <a:gd name="T15" fmla="*/ 42 h 159"/>
                <a:gd name="T16" fmla="*/ 75 w 100"/>
                <a:gd name="T17" fmla="*/ 150 h 159"/>
                <a:gd name="T18" fmla="*/ 86 w 100"/>
                <a:gd name="T19"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159">
                  <a:moveTo>
                    <a:pt x="86" y="159"/>
                  </a:moveTo>
                  <a:cubicBezTo>
                    <a:pt x="88" y="159"/>
                    <a:pt x="89" y="159"/>
                    <a:pt x="90" y="158"/>
                  </a:cubicBezTo>
                  <a:cubicBezTo>
                    <a:pt x="97" y="156"/>
                    <a:pt x="100" y="149"/>
                    <a:pt x="98" y="143"/>
                  </a:cubicBezTo>
                  <a:cubicBezTo>
                    <a:pt x="84" y="101"/>
                    <a:pt x="64" y="62"/>
                    <a:pt x="37" y="27"/>
                  </a:cubicBezTo>
                  <a:cubicBezTo>
                    <a:pt x="33" y="21"/>
                    <a:pt x="29" y="15"/>
                    <a:pt x="25" y="8"/>
                  </a:cubicBezTo>
                  <a:cubicBezTo>
                    <a:pt x="22" y="2"/>
                    <a:pt x="15" y="0"/>
                    <a:pt x="9" y="3"/>
                  </a:cubicBezTo>
                  <a:cubicBezTo>
                    <a:pt x="3" y="6"/>
                    <a:pt x="0" y="13"/>
                    <a:pt x="3" y="20"/>
                  </a:cubicBezTo>
                  <a:cubicBezTo>
                    <a:pt x="7" y="27"/>
                    <a:pt x="12" y="35"/>
                    <a:pt x="17" y="42"/>
                  </a:cubicBezTo>
                  <a:cubicBezTo>
                    <a:pt x="42" y="75"/>
                    <a:pt x="62" y="111"/>
                    <a:pt x="75" y="150"/>
                  </a:cubicBezTo>
                  <a:cubicBezTo>
                    <a:pt x="76" y="156"/>
                    <a:pt x="81" y="159"/>
                    <a:pt x="86" y="15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12"/>
            <p:cNvSpPr>
              <a:spLocks/>
            </p:cNvSpPr>
            <p:nvPr/>
          </p:nvSpPr>
          <p:spPr bwMode="auto">
            <a:xfrm>
              <a:off x="1443039" y="2588510"/>
              <a:ext cx="87313" cy="106363"/>
            </a:xfrm>
            <a:custGeom>
              <a:avLst/>
              <a:gdLst>
                <a:gd name="T0" fmla="*/ 36 w 45"/>
                <a:gd name="T1" fmla="*/ 3 h 55"/>
                <a:gd name="T2" fmla="*/ 20 w 45"/>
                <a:gd name="T3" fmla="*/ 9 h 55"/>
                <a:gd name="T4" fmla="*/ 4 w 45"/>
                <a:gd name="T5" fmla="*/ 35 h 55"/>
                <a:gd name="T6" fmla="*/ 7 w 45"/>
                <a:gd name="T7" fmla="*/ 53 h 55"/>
                <a:gd name="T8" fmla="*/ 14 w 45"/>
                <a:gd name="T9" fmla="*/ 55 h 55"/>
                <a:gd name="T10" fmla="*/ 24 w 45"/>
                <a:gd name="T11" fmla="*/ 50 h 55"/>
                <a:gd name="T12" fmla="*/ 42 w 45"/>
                <a:gd name="T13" fmla="*/ 19 h 55"/>
                <a:gd name="T14" fmla="*/ 36 w 45"/>
                <a:gd name="T15" fmla="*/ 3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55">
                  <a:moveTo>
                    <a:pt x="36" y="3"/>
                  </a:moveTo>
                  <a:cubicBezTo>
                    <a:pt x="30" y="0"/>
                    <a:pt x="22" y="3"/>
                    <a:pt x="20" y="9"/>
                  </a:cubicBezTo>
                  <a:cubicBezTo>
                    <a:pt x="16" y="19"/>
                    <a:pt x="11" y="27"/>
                    <a:pt x="4" y="35"/>
                  </a:cubicBezTo>
                  <a:cubicBezTo>
                    <a:pt x="0" y="41"/>
                    <a:pt x="1" y="49"/>
                    <a:pt x="7" y="53"/>
                  </a:cubicBezTo>
                  <a:cubicBezTo>
                    <a:pt x="9" y="54"/>
                    <a:pt x="12" y="55"/>
                    <a:pt x="14" y="55"/>
                  </a:cubicBezTo>
                  <a:cubicBezTo>
                    <a:pt x="18" y="55"/>
                    <a:pt x="22" y="54"/>
                    <a:pt x="24" y="50"/>
                  </a:cubicBezTo>
                  <a:cubicBezTo>
                    <a:pt x="32" y="41"/>
                    <a:pt x="38" y="30"/>
                    <a:pt x="42" y="19"/>
                  </a:cubicBezTo>
                  <a:cubicBezTo>
                    <a:pt x="45" y="13"/>
                    <a:pt x="42" y="6"/>
                    <a:pt x="36" y="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13"/>
            <p:cNvSpPr>
              <a:spLocks/>
            </p:cNvSpPr>
            <p:nvPr/>
          </p:nvSpPr>
          <p:spPr bwMode="auto">
            <a:xfrm>
              <a:off x="1236664" y="2224973"/>
              <a:ext cx="312738" cy="336550"/>
            </a:xfrm>
            <a:custGeom>
              <a:avLst/>
              <a:gdLst>
                <a:gd name="T0" fmla="*/ 12 w 162"/>
                <a:gd name="T1" fmla="*/ 25 h 175"/>
                <a:gd name="T2" fmla="*/ 137 w 162"/>
                <a:gd name="T3" fmla="*/ 149 h 175"/>
                <a:gd name="T4" fmla="*/ 136 w 162"/>
                <a:gd name="T5" fmla="*/ 161 h 175"/>
                <a:gd name="T6" fmla="*/ 147 w 162"/>
                <a:gd name="T7" fmla="*/ 174 h 175"/>
                <a:gd name="T8" fmla="*/ 149 w 162"/>
                <a:gd name="T9" fmla="*/ 175 h 175"/>
                <a:gd name="T10" fmla="*/ 161 w 162"/>
                <a:gd name="T11" fmla="*/ 163 h 175"/>
                <a:gd name="T12" fmla="*/ 162 w 162"/>
                <a:gd name="T13" fmla="*/ 149 h 175"/>
                <a:gd name="T14" fmla="*/ 12 w 162"/>
                <a:gd name="T15" fmla="*/ 0 h 175"/>
                <a:gd name="T16" fmla="*/ 0 w 162"/>
                <a:gd name="T17" fmla="*/ 12 h 175"/>
                <a:gd name="T18" fmla="*/ 12 w 162"/>
                <a:gd name="T19" fmla="*/ 2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75">
                  <a:moveTo>
                    <a:pt x="12" y="25"/>
                  </a:moveTo>
                  <a:cubicBezTo>
                    <a:pt x="81" y="25"/>
                    <a:pt x="137" y="81"/>
                    <a:pt x="137" y="149"/>
                  </a:cubicBezTo>
                  <a:cubicBezTo>
                    <a:pt x="137" y="153"/>
                    <a:pt x="136" y="157"/>
                    <a:pt x="136" y="161"/>
                  </a:cubicBezTo>
                  <a:cubicBezTo>
                    <a:pt x="136" y="168"/>
                    <a:pt x="141" y="174"/>
                    <a:pt x="147" y="174"/>
                  </a:cubicBezTo>
                  <a:cubicBezTo>
                    <a:pt x="148" y="174"/>
                    <a:pt x="148" y="175"/>
                    <a:pt x="149" y="175"/>
                  </a:cubicBezTo>
                  <a:cubicBezTo>
                    <a:pt x="155" y="175"/>
                    <a:pt x="160" y="170"/>
                    <a:pt x="161" y="163"/>
                  </a:cubicBezTo>
                  <a:cubicBezTo>
                    <a:pt x="161" y="159"/>
                    <a:pt x="162" y="154"/>
                    <a:pt x="162" y="149"/>
                  </a:cubicBezTo>
                  <a:cubicBezTo>
                    <a:pt x="162" y="67"/>
                    <a:pt x="95" y="0"/>
                    <a:pt x="12" y="0"/>
                  </a:cubicBezTo>
                  <a:cubicBezTo>
                    <a:pt x="5" y="0"/>
                    <a:pt x="0" y="5"/>
                    <a:pt x="0" y="12"/>
                  </a:cubicBezTo>
                  <a:cubicBezTo>
                    <a:pt x="0" y="19"/>
                    <a:pt x="5" y="25"/>
                    <a:pt x="12" y="2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14"/>
            <p:cNvSpPr>
              <a:spLocks/>
            </p:cNvSpPr>
            <p:nvPr/>
          </p:nvSpPr>
          <p:spPr bwMode="auto">
            <a:xfrm>
              <a:off x="1236664" y="1915410"/>
              <a:ext cx="47625" cy="182563"/>
            </a:xfrm>
            <a:custGeom>
              <a:avLst/>
              <a:gdLst>
                <a:gd name="T0" fmla="*/ 12 w 25"/>
                <a:gd name="T1" fmla="*/ 95 h 95"/>
                <a:gd name="T2" fmla="*/ 25 w 25"/>
                <a:gd name="T3" fmla="*/ 82 h 95"/>
                <a:gd name="T4" fmla="*/ 25 w 25"/>
                <a:gd name="T5" fmla="*/ 12 h 95"/>
                <a:gd name="T6" fmla="*/ 12 w 25"/>
                <a:gd name="T7" fmla="*/ 0 h 95"/>
                <a:gd name="T8" fmla="*/ 0 w 25"/>
                <a:gd name="T9" fmla="*/ 12 h 95"/>
                <a:gd name="T10" fmla="*/ 0 w 25"/>
                <a:gd name="T11" fmla="*/ 82 h 95"/>
                <a:gd name="T12" fmla="*/ 12 w 25"/>
                <a:gd name="T13" fmla="*/ 95 h 95"/>
              </a:gdLst>
              <a:ahLst/>
              <a:cxnLst>
                <a:cxn ang="0">
                  <a:pos x="T0" y="T1"/>
                </a:cxn>
                <a:cxn ang="0">
                  <a:pos x="T2" y="T3"/>
                </a:cxn>
                <a:cxn ang="0">
                  <a:pos x="T4" y="T5"/>
                </a:cxn>
                <a:cxn ang="0">
                  <a:pos x="T6" y="T7"/>
                </a:cxn>
                <a:cxn ang="0">
                  <a:pos x="T8" y="T9"/>
                </a:cxn>
                <a:cxn ang="0">
                  <a:pos x="T10" y="T11"/>
                </a:cxn>
                <a:cxn ang="0">
                  <a:pos x="T12" y="T13"/>
                </a:cxn>
              </a:cxnLst>
              <a:rect l="0" t="0" r="r" b="b"/>
              <a:pathLst>
                <a:path w="25" h="95">
                  <a:moveTo>
                    <a:pt x="12" y="95"/>
                  </a:moveTo>
                  <a:cubicBezTo>
                    <a:pt x="19" y="95"/>
                    <a:pt x="25" y="89"/>
                    <a:pt x="25" y="82"/>
                  </a:cubicBezTo>
                  <a:cubicBezTo>
                    <a:pt x="25" y="12"/>
                    <a:pt x="25" y="12"/>
                    <a:pt x="25" y="12"/>
                  </a:cubicBezTo>
                  <a:cubicBezTo>
                    <a:pt x="25" y="6"/>
                    <a:pt x="19" y="0"/>
                    <a:pt x="12" y="0"/>
                  </a:cubicBezTo>
                  <a:cubicBezTo>
                    <a:pt x="5" y="0"/>
                    <a:pt x="0" y="6"/>
                    <a:pt x="0" y="12"/>
                  </a:cubicBezTo>
                  <a:cubicBezTo>
                    <a:pt x="0" y="82"/>
                    <a:pt x="0" y="82"/>
                    <a:pt x="0" y="82"/>
                  </a:cubicBezTo>
                  <a:cubicBezTo>
                    <a:pt x="0" y="89"/>
                    <a:pt x="5" y="95"/>
                    <a:pt x="12" y="9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15"/>
            <p:cNvSpPr>
              <a:spLocks/>
            </p:cNvSpPr>
            <p:nvPr/>
          </p:nvSpPr>
          <p:spPr bwMode="auto">
            <a:xfrm>
              <a:off x="942976" y="1988435"/>
              <a:ext cx="120650" cy="166688"/>
            </a:xfrm>
            <a:custGeom>
              <a:avLst/>
              <a:gdLst>
                <a:gd name="T0" fmla="*/ 38 w 63"/>
                <a:gd name="T1" fmla="*/ 81 h 87"/>
                <a:gd name="T2" fmla="*/ 49 w 63"/>
                <a:gd name="T3" fmla="*/ 87 h 87"/>
                <a:gd name="T4" fmla="*/ 55 w 63"/>
                <a:gd name="T5" fmla="*/ 86 h 87"/>
                <a:gd name="T6" fmla="*/ 60 w 63"/>
                <a:gd name="T7" fmla="*/ 69 h 87"/>
                <a:gd name="T8" fmla="*/ 25 w 63"/>
                <a:gd name="T9" fmla="*/ 8 h 87"/>
                <a:gd name="T10" fmla="*/ 8 w 63"/>
                <a:gd name="T11" fmla="*/ 4 h 87"/>
                <a:gd name="T12" fmla="*/ 3 w 63"/>
                <a:gd name="T13" fmla="*/ 21 h 87"/>
                <a:gd name="T14" fmla="*/ 38 w 63"/>
                <a:gd name="T15" fmla="*/ 81 h 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87">
                  <a:moveTo>
                    <a:pt x="38" y="81"/>
                  </a:moveTo>
                  <a:cubicBezTo>
                    <a:pt x="41" y="85"/>
                    <a:pt x="45" y="87"/>
                    <a:pt x="49" y="87"/>
                  </a:cubicBezTo>
                  <a:cubicBezTo>
                    <a:pt x="51" y="87"/>
                    <a:pt x="53" y="87"/>
                    <a:pt x="55" y="86"/>
                  </a:cubicBezTo>
                  <a:cubicBezTo>
                    <a:pt x="61" y="82"/>
                    <a:pt x="63" y="75"/>
                    <a:pt x="60" y="69"/>
                  </a:cubicBezTo>
                  <a:cubicBezTo>
                    <a:pt x="25" y="8"/>
                    <a:pt x="25" y="8"/>
                    <a:pt x="25" y="8"/>
                  </a:cubicBezTo>
                  <a:cubicBezTo>
                    <a:pt x="22" y="2"/>
                    <a:pt x="14" y="0"/>
                    <a:pt x="8" y="4"/>
                  </a:cubicBezTo>
                  <a:cubicBezTo>
                    <a:pt x="2" y="7"/>
                    <a:pt x="0" y="15"/>
                    <a:pt x="3" y="21"/>
                  </a:cubicBezTo>
                  <a:lnTo>
                    <a:pt x="38" y="81"/>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16"/>
            <p:cNvSpPr>
              <a:spLocks/>
            </p:cNvSpPr>
            <p:nvPr/>
          </p:nvSpPr>
          <p:spPr bwMode="auto">
            <a:xfrm>
              <a:off x="1616076" y="2710748"/>
              <a:ext cx="173038" cy="119063"/>
            </a:xfrm>
            <a:custGeom>
              <a:avLst/>
              <a:gdLst>
                <a:gd name="T0" fmla="*/ 81 w 89"/>
                <a:gd name="T1" fmla="*/ 39 h 62"/>
                <a:gd name="T2" fmla="*/ 21 w 89"/>
                <a:gd name="T3" fmla="*/ 4 h 62"/>
                <a:gd name="T4" fmla="*/ 4 w 89"/>
                <a:gd name="T5" fmla="*/ 8 h 62"/>
                <a:gd name="T6" fmla="*/ 8 w 89"/>
                <a:gd name="T7" fmla="*/ 25 h 62"/>
                <a:gd name="T8" fmla="*/ 69 w 89"/>
                <a:gd name="T9" fmla="*/ 60 h 62"/>
                <a:gd name="T10" fmla="*/ 75 w 89"/>
                <a:gd name="T11" fmla="*/ 62 h 62"/>
                <a:gd name="T12" fmla="*/ 86 w 89"/>
                <a:gd name="T13" fmla="*/ 56 h 62"/>
                <a:gd name="T14" fmla="*/ 81 w 89"/>
                <a:gd name="T15" fmla="*/ 39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62">
                  <a:moveTo>
                    <a:pt x="81" y="39"/>
                  </a:moveTo>
                  <a:cubicBezTo>
                    <a:pt x="21" y="4"/>
                    <a:pt x="21" y="4"/>
                    <a:pt x="21" y="4"/>
                  </a:cubicBezTo>
                  <a:cubicBezTo>
                    <a:pt x="15" y="0"/>
                    <a:pt x="7" y="2"/>
                    <a:pt x="4" y="8"/>
                  </a:cubicBezTo>
                  <a:cubicBezTo>
                    <a:pt x="0" y="14"/>
                    <a:pt x="2" y="22"/>
                    <a:pt x="8" y="25"/>
                  </a:cubicBezTo>
                  <a:cubicBezTo>
                    <a:pt x="69" y="60"/>
                    <a:pt x="69" y="60"/>
                    <a:pt x="69" y="60"/>
                  </a:cubicBezTo>
                  <a:cubicBezTo>
                    <a:pt x="71" y="61"/>
                    <a:pt x="73" y="62"/>
                    <a:pt x="75" y="62"/>
                  </a:cubicBezTo>
                  <a:cubicBezTo>
                    <a:pt x="79" y="62"/>
                    <a:pt x="83" y="60"/>
                    <a:pt x="86" y="56"/>
                  </a:cubicBezTo>
                  <a:cubicBezTo>
                    <a:pt x="89" y="50"/>
                    <a:pt x="87" y="42"/>
                    <a:pt x="81" y="3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17"/>
            <p:cNvSpPr>
              <a:spLocks/>
            </p:cNvSpPr>
            <p:nvPr/>
          </p:nvSpPr>
          <p:spPr bwMode="auto">
            <a:xfrm>
              <a:off x="730251" y="2199573"/>
              <a:ext cx="171450" cy="119063"/>
            </a:xfrm>
            <a:custGeom>
              <a:avLst/>
              <a:gdLst>
                <a:gd name="T0" fmla="*/ 8 w 89"/>
                <a:gd name="T1" fmla="*/ 25 h 62"/>
                <a:gd name="T2" fmla="*/ 69 w 89"/>
                <a:gd name="T3" fmla="*/ 60 h 62"/>
                <a:gd name="T4" fmla="*/ 75 w 89"/>
                <a:gd name="T5" fmla="*/ 62 h 62"/>
                <a:gd name="T6" fmla="*/ 86 w 89"/>
                <a:gd name="T7" fmla="*/ 55 h 62"/>
                <a:gd name="T8" fmla="*/ 81 w 89"/>
                <a:gd name="T9" fmla="*/ 38 h 62"/>
                <a:gd name="T10" fmla="*/ 21 w 89"/>
                <a:gd name="T11" fmla="*/ 4 h 62"/>
                <a:gd name="T12" fmla="*/ 4 w 89"/>
                <a:gd name="T13" fmla="*/ 8 h 62"/>
                <a:gd name="T14" fmla="*/ 8 w 89"/>
                <a:gd name="T15" fmla="*/ 25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62">
                  <a:moveTo>
                    <a:pt x="8" y="25"/>
                  </a:moveTo>
                  <a:cubicBezTo>
                    <a:pt x="69" y="60"/>
                    <a:pt x="69" y="60"/>
                    <a:pt x="69" y="60"/>
                  </a:cubicBezTo>
                  <a:cubicBezTo>
                    <a:pt x="71" y="61"/>
                    <a:pt x="73" y="62"/>
                    <a:pt x="75" y="62"/>
                  </a:cubicBezTo>
                  <a:cubicBezTo>
                    <a:pt x="79" y="62"/>
                    <a:pt x="83" y="59"/>
                    <a:pt x="86" y="55"/>
                  </a:cubicBezTo>
                  <a:cubicBezTo>
                    <a:pt x="89" y="50"/>
                    <a:pt x="87" y="42"/>
                    <a:pt x="81" y="38"/>
                  </a:cubicBezTo>
                  <a:cubicBezTo>
                    <a:pt x="21" y="4"/>
                    <a:pt x="21" y="4"/>
                    <a:pt x="21" y="4"/>
                  </a:cubicBezTo>
                  <a:cubicBezTo>
                    <a:pt x="15" y="0"/>
                    <a:pt x="7" y="2"/>
                    <a:pt x="4" y="8"/>
                  </a:cubicBezTo>
                  <a:cubicBezTo>
                    <a:pt x="0" y="14"/>
                    <a:pt x="2" y="22"/>
                    <a:pt x="8" y="2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auto">
            <a:xfrm>
              <a:off x="1679576" y="2493260"/>
              <a:ext cx="184150" cy="47625"/>
            </a:xfrm>
            <a:custGeom>
              <a:avLst/>
              <a:gdLst>
                <a:gd name="T0" fmla="*/ 82 w 95"/>
                <a:gd name="T1" fmla="*/ 0 h 25"/>
                <a:gd name="T2" fmla="*/ 12 w 95"/>
                <a:gd name="T3" fmla="*/ 0 h 25"/>
                <a:gd name="T4" fmla="*/ 0 w 95"/>
                <a:gd name="T5" fmla="*/ 12 h 25"/>
                <a:gd name="T6" fmla="*/ 12 w 95"/>
                <a:gd name="T7" fmla="*/ 25 h 25"/>
                <a:gd name="T8" fmla="*/ 82 w 95"/>
                <a:gd name="T9" fmla="*/ 25 h 25"/>
                <a:gd name="T10" fmla="*/ 95 w 95"/>
                <a:gd name="T11" fmla="*/ 12 h 25"/>
                <a:gd name="T12" fmla="*/ 82 w 95"/>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95" h="25">
                  <a:moveTo>
                    <a:pt x="82" y="0"/>
                  </a:moveTo>
                  <a:cubicBezTo>
                    <a:pt x="12" y="0"/>
                    <a:pt x="12" y="0"/>
                    <a:pt x="12" y="0"/>
                  </a:cubicBezTo>
                  <a:cubicBezTo>
                    <a:pt x="6" y="0"/>
                    <a:pt x="0" y="6"/>
                    <a:pt x="0" y="12"/>
                  </a:cubicBezTo>
                  <a:cubicBezTo>
                    <a:pt x="0" y="19"/>
                    <a:pt x="6" y="25"/>
                    <a:pt x="12" y="25"/>
                  </a:cubicBezTo>
                  <a:cubicBezTo>
                    <a:pt x="82" y="25"/>
                    <a:pt x="82" y="25"/>
                    <a:pt x="82" y="25"/>
                  </a:cubicBezTo>
                  <a:cubicBezTo>
                    <a:pt x="89" y="25"/>
                    <a:pt x="95" y="19"/>
                    <a:pt x="95" y="12"/>
                  </a:cubicBezTo>
                  <a:cubicBezTo>
                    <a:pt x="95" y="6"/>
                    <a:pt x="89" y="0"/>
                    <a:pt x="8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19"/>
            <p:cNvSpPr>
              <a:spLocks/>
            </p:cNvSpPr>
            <p:nvPr/>
          </p:nvSpPr>
          <p:spPr bwMode="auto">
            <a:xfrm>
              <a:off x="657226" y="2493260"/>
              <a:ext cx="180975" cy="47625"/>
            </a:xfrm>
            <a:custGeom>
              <a:avLst/>
              <a:gdLst>
                <a:gd name="T0" fmla="*/ 94 w 94"/>
                <a:gd name="T1" fmla="*/ 12 h 25"/>
                <a:gd name="T2" fmla="*/ 82 w 94"/>
                <a:gd name="T3" fmla="*/ 0 h 25"/>
                <a:gd name="T4" fmla="*/ 12 w 94"/>
                <a:gd name="T5" fmla="*/ 0 h 25"/>
                <a:gd name="T6" fmla="*/ 0 w 94"/>
                <a:gd name="T7" fmla="*/ 12 h 25"/>
                <a:gd name="T8" fmla="*/ 12 w 94"/>
                <a:gd name="T9" fmla="*/ 25 h 25"/>
                <a:gd name="T10" fmla="*/ 82 w 94"/>
                <a:gd name="T11" fmla="*/ 25 h 25"/>
                <a:gd name="T12" fmla="*/ 94 w 94"/>
                <a:gd name="T13" fmla="*/ 12 h 25"/>
              </a:gdLst>
              <a:ahLst/>
              <a:cxnLst>
                <a:cxn ang="0">
                  <a:pos x="T0" y="T1"/>
                </a:cxn>
                <a:cxn ang="0">
                  <a:pos x="T2" y="T3"/>
                </a:cxn>
                <a:cxn ang="0">
                  <a:pos x="T4" y="T5"/>
                </a:cxn>
                <a:cxn ang="0">
                  <a:pos x="T6" y="T7"/>
                </a:cxn>
                <a:cxn ang="0">
                  <a:pos x="T8" y="T9"/>
                </a:cxn>
                <a:cxn ang="0">
                  <a:pos x="T10" y="T11"/>
                </a:cxn>
                <a:cxn ang="0">
                  <a:pos x="T12" y="T13"/>
                </a:cxn>
              </a:cxnLst>
              <a:rect l="0" t="0" r="r" b="b"/>
              <a:pathLst>
                <a:path w="94" h="25">
                  <a:moveTo>
                    <a:pt x="94" y="12"/>
                  </a:moveTo>
                  <a:cubicBezTo>
                    <a:pt x="94" y="6"/>
                    <a:pt x="89" y="0"/>
                    <a:pt x="82" y="0"/>
                  </a:cubicBezTo>
                  <a:cubicBezTo>
                    <a:pt x="12" y="0"/>
                    <a:pt x="12" y="0"/>
                    <a:pt x="12" y="0"/>
                  </a:cubicBezTo>
                  <a:cubicBezTo>
                    <a:pt x="5" y="0"/>
                    <a:pt x="0" y="6"/>
                    <a:pt x="0" y="12"/>
                  </a:cubicBezTo>
                  <a:cubicBezTo>
                    <a:pt x="0" y="19"/>
                    <a:pt x="5" y="25"/>
                    <a:pt x="12" y="25"/>
                  </a:cubicBezTo>
                  <a:cubicBezTo>
                    <a:pt x="82" y="25"/>
                    <a:pt x="82" y="25"/>
                    <a:pt x="82" y="25"/>
                  </a:cubicBezTo>
                  <a:cubicBezTo>
                    <a:pt x="89" y="25"/>
                    <a:pt x="94" y="19"/>
                    <a:pt x="94" y="1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20"/>
            <p:cNvSpPr>
              <a:spLocks/>
            </p:cNvSpPr>
            <p:nvPr/>
          </p:nvSpPr>
          <p:spPr bwMode="auto">
            <a:xfrm>
              <a:off x="1616076" y="2199573"/>
              <a:ext cx="173038" cy="119063"/>
            </a:xfrm>
            <a:custGeom>
              <a:avLst/>
              <a:gdLst>
                <a:gd name="T0" fmla="*/ 15 w 89"/>
                <a:gd name="T1" fmla="*/ 62 h 62"/>
                <a:gd name="T2" fmla="*/ 21 w 89"/>
                <a:gd name="T3" fmla="*/ 60 h 62"/>
                <a:gd name="T4" fmla="*/ 81 w 89"/>
                <a:gd name="T5" fmla="*/ 25 h 62"/>
                <a:gd name="T6" fmla="*/ 86 w 89"/>
                <a:gd name="T7" fmla="*/ 8 h 62"/>
                <a:gd name="T8" fmla="*/ 69 w 89"/>
                <a:gd name="T9" fmla="*/ 4 h 62"/>
                <a:gd name="T10" fmla="*/ 8 w 89"/>
                <a:gd name="T11" fmla="*/ 38 h 62"/>
                <a:gd name="T12" fmla="*/ 4 w 89"/>
                <a:gd name="T13" fmla="*/ 55 h 62"/>
                <a:gd name="T14" fmla="*/ 15 w 89"/>
                <a:gd name="T15" fmla="*/ 62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62">
                  <a:moveTo>
                    <a:pt x="15" y="62"/>
                  </a:moveTo>
                  <a:cubicBezTo>
                    <a:pt x="17" y="62"/>
                    <a:pt x="19" y="61"/>
                    <a:pt x="21" y="60"/>
                  </a:cubicBezTo>
                  <a:cubicBezTo>
                    <a:pt x="81" y="25"/>
                    <a:pt x="81" y="25"/>
                    <a:pt x="81" y="25"/>
                  </a:cubicBezTo>
                  <a:cubicBezTo>
                    <a:pt x="87" y="22"/>
                    <a:pt x="89" y="14"/>
                    <a:pt x="86" y="8"/>
                  </a:cubicBezTo>
                  <a:cubicBezTo>
                    <a:pt x="82" y="2"/>
                    <a:pt x="75" y="0"/>
                    <a:pt x="69" y="4"/>
                  </a:cubicBezTo>
                  <a:cubicBezTo>
                    <a:pt x="8" y="38"/>
                    <a:pt x="8" y="38"/>
                    <a:pt x="8" y="38"/>
                  </a:cubicBezTo>
                  <a:cubicBezTo>
                    <a:pt x="2" y="42"/>
                    <a:pt x="0" y="50"/>
                    <a:pt x="4" y="55"/>
                  </a:cubicBezTo>
                  <a:cubicBezTo>
                    <a:pt x="6" y="59"/>
                    <a:pt x="10" y="62"/>
                    <a:pt x="15" y="6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21"/>
            <p:cNvSpPr>
              <a:spLocks/>
            </p:cNvSpPr>
            <p:nvPr/>
          </p:nvSpPr>
          <p:spPr bwMode="auto">
            <a:xfrm>
              <a:off x="730251" y="2710748"/>
              <a:ext cx="171450" cy="119063"/>
            </a:xfrm>
            <a:custGeom>
              <a:avLst/>
              <a:gdLst>
                <a:gd name="T0" fmla="*/ 69 w 89"/>
                <a:gd name="T1" fmla="*/ 4 h 62"/>
                <a:gd name="T2" fmla="*/ 8 w 89"/>
                <a:gd name="T3" fmla="*/ 39 h 62"/>
                <a:gd name="T4" fmla="*/ 4 w 89"/>
                <a:gd name="T5" fmla="*/ 56 h 62"/>
                <a:gd name="T6" fmla="*/ 14 w 89"/>
                <a:gd name="T7" fmla="*/ 62 h 62"/>
                <a:gd name="T8" fmla="*/ 21 w 89"/>
                <a:gd name="T9" fmla="*/ 60 h 62"/>
                <a:gd name="T10" fmla="*/ 81 w 89"/>
                <a:gd name="T11" fmla="*/ 25 h 62"/>
                <a:gd name="T12" fmla="*/ 86 w 89"/>
                <a:gd name="T13" fmla="*/ 8 h 62"/>
                <a:gd name="T14" fmla="*/ 69 w 89"/>
                <a:gd name="T15" fmla="*/ 4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62">
                  <a:moveTo>
                    <a:pt x="69" y="4"/>
                  </a:moveTo>
                  <a:cubicBezTo>
                    <a:pt x="8" y="39"/>
                    <a:pt x="8" y="39"/>
                    <a:pt x="8" y="39"/>
                  </a:cubicBezTo>
                  <a:cubicBezTo>
                    <a:pt x="2" y="42"/>
                    <a:pt x="0" y="50"/>
                    <a:pt x="4" y="56"/>
                  </a:cubicBezTo>
                  <a:cubicBezTo>
                    <a:pt x="6" y="60"/>
                    <a:pt x="10" y="62"/>
                    <a:pt x="14" y="62"/>
                  </a:cubicBezTo>
                  <a:cubicBezTo>
                    <a:pt x="17" y="62"/>
                    <a:pt x="19" y="61"/>
                    <a:pt x="21" y="60"/>
                  </a:cubicBezTo>
                  <a:cubicBezTo>
                    <a:pt x="81" y="25"/>
                    <a:pt x="81" y="25"/>
                    <a:pt x="81" y="25"/>
                  </a:cubicBezTo>
                  <a:cubicBezTo>
                    <a:pt x="87" y="22"/>
                    <a:pt x="89" y="14"/>
                    <a:pt x="86" y="8"/>
                  </a:cubicBezTo>
                  <a:cubicBezTo>
                    <a:pt x="82" y="2"/>
                    <a:pt x="74" y="0"/>
                    <a:pt x="69" y="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22"/>
            <p:cNvSpPr>
              <a:spLocks/>
            </p:cNvSpPr>
            <p:nvPr/>
          </p:nvSpPr>
          <p:spPr bwMode="auto">
            <a:xfrm>
              <a:off x="1454151" y="1988435"/>
              <a:ext cx="122238" cy="166688"/>
            </a:xfrm>
            <a:custGeom>
              <a:avLst/>
              <a:gdLst>
                <a:gd name="T0" fmla="*/ 8 w 63"/>
                <a:gd name="T1" fmla="*/ 86 h 87"/>
                <a:gd name="T2" fmla="*/ 14 w 63"/>
                <a:gd name="T3" fmla="*/ 87 h 87"/>
                <a:gd name="T4" fmla="*/ 25 w 63"/>
                <a:gd name="T5" fmla="*/ 81 h 87"/>
                <a:gd name="T6" fmla="*/ 60 w 63"/>
                <a:gd name="T7" fmla="*/ 21 h 87"/>
                <a:gd name="T8" fmla="*/ 55 w 63"/>
                <a:gd name="T9" fmla="*/ 4 h 87"/>
                <a:gd name="T10" fmla="*/ 38 w 63"/>
                <a:gd name="T11" fmla="*/ 8 h 87"/>
                <a:gd name="T12" fmla="*/ 4 w 63"/>
                <a:gd name="T13" fmla="*/ 69 h 87"/>
                <a:gd name="T14" fmla="*/ 8 w 63"/>
                <a:gd name="T15" fmla="*/ 86 h 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87">
                  <a:moveTo>
                    <a:pt x="8" y="86"/>
                  </a:moveTo>
                  <a:cubicBezTo>
                    <a:pt x="10" y="87"/>
                    <a:pt x="12" y="87"/>
                    <a:pt x="14" y="87"/>
                  </a:cubicBezTo>
                  <a:cubicBezTo>
                    <a:pt x="19" y="87"/>
                    <a:pt x="23" y="85"/>
                    <a:pt x="25" y="81"/>
                  </a:cubicBezTo>
                  <a:cubicBezTo>
                    <a:pt x="60" y="21"/>
                    <a:pt x="60" y="21"/>
                    <a:pt x="60" y="21"/>
                  </a:cubicBezTo>
                  <a:cubicBezTo>
                    <a:pt x="63" y="15"/>
                    <a:pt x="61" y="7"/>
                    <a:pt x="55" y="4"/>
                  </a:cubicBezTo>
                  <a:cubicBezTo>
                    <a:pt x="49" y="0"/>
                    <a:pt x="42" y="2"/>
                    <a:pt x="38" y="8"/>
                  </a:cubicBezTo>
                  <a:cubicBezTo>
                    <a:pt x="4" y="69"/>
                    <a:pt x="4" y="69"/>
                    <a:pt x="4" y="69"/>
                  </a:cubicBezTo>
                  <a:cubicBezTo>
                    <a:pt x="0" y="75"/>
                    <a:pt x="2" y="82"/>
                    <a:pt x="8" y="8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cxnSp>
        <p:nvCxnSpPr>
          <p:cNvPr id="26" name="Straight Connector 25"/>
          <p:cNvCxnSpPr/>
          <p:nvPr/>
        </p:nvCxnSpPr>
        <p:spPr>
          <a:xfrm>
            <a:off x="-3220219" y="888159"/>
            <a:ext cx="5367130"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sp>
        <p:nvSpPr>
          <p:cNvPr id="27" name="Oval 26"/>
          <p:cNvSpPr/>
          <p:nvPr/>
        </p:nvSpPr>
        <p:spPr>
          <a:xfrm>
            <a:off x="2170926" y="750047"/>
            <a:ext cx="276224" cy="276224"/>
          </a:xfrm>
          <a:prstGeom prst="ellipse">
            <a:avLst/>
          </a:prstGeom>
          <a:solidFill>
            <a:schemeClr val="bg1">
              <a:lumMod val="95000"/>
            </a:schemeClr>
          </a:solid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p:cNvCxnSpPr/>
          <p:nvPr/>
        </p:nvCxnSpPr>
        <p:spPr>
          <a:xfrm>
            <a:off x="2436812" y="888159"/>
            <a:ext cx="9755188"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EF4ACB41-94E5-4629-9639-BBC7D22E3BC4}" type="slidenum">
              <a:rPr lang="en-US" smtClean="0"/>
              <a:pPr/>
              <a:t>48</a:t>
            </a:fld>
            <a:endParaRPr lang="en-US" dirty="0"/>
          </a:p>
        </p:txBody>
      </p:sp>
      <p:sp>
        <p:nvSpPr>
          <p:cNvPr id="25" name="Rectangle 24"/>
          <p:cNvSpPr/>
          <p:nvPr/>
        </p:nvSpPr>
        <p:spPr>
          <a:xfrm>
            <a:off x="6811108" y="2013576"/>
            <a:ext cx="2157046" cy="35431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9196753" y="2000862"/>
            <a:ext cx="2157046" cy="35431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rotWithShape="1">
          <a:blip r:embed="rId2"/>
          <a:srcRect l="8937"/>
          <a:stretch/>
        </p:blipFill>
        <p:spPr>
          <a:xfrm>
            <a:off x="6799385" y="2000861"/>
            <a:ext cx="2174856" cy="3579325"/>
          </a:xfrm>
          <a:prstGeom prst="rect">
            <a:avLst/>
          </a:prstGeom>
        </p:spPr>
      </p:pic>
      <p:pic>
        <p:nvPicPr>
          <p:cNvPr id="5" name="Picture 4"/>
          <p:cNvPicPr>
            <a:picLocks noChangeAspect="1"/>
          </p:cNvPicPr>
          <p:nvPr/>
        </p:nvPicPr>
        <p:blipFill>
          <a:blip r:embed="rId3"/>
          <a:stretch>
            <a:fillRect/>
          </a:stretch>
        </p:blipFill>
        <p:spPr>
          <a:xfrm>
            <a:off x="9220565" y="1971576"/>
            <a:ext cx="2239598" cy="3608610"/>
          </a:xfrm>
          <a:prstGeom prst="rect">
            <a:avLst/>
          </a:prstGeom>
        </p:spPr>
      </p:pic>
    </p:spTree>
    <p:extLst>
      <p:ext uri="{BB962C8B-B14F-4D97-AF65-F5344CB8AC3E}">
        <p14:creationId xmlns:p14="http://schemas.microsoft.com/office/powerpoint/2010/main" val="2607723139"/>
      </p:ext>
    </p:extLst>
  </p:cSld>
  <p:clrMapOvr>
    <a:masterClrMapping/>
  </p:clrMapOvr>
  <p:transition spd="slow">
    <p:push/>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1" y="3083168"/>
            <a:ext cx="6084276" cy="37748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2104682" y="3497980"/>
            <a:ext cx="3241675" cy="461665"/>
          </a:xfrm>
          <a:prstGeom prst="rect">
            <a:avLst/>
          </a:prstGeom>
        </p:spPr>
        <p:txBody>
          <a:bodyPr wrap="square" anchor="b">
            <a:spAutoFit/>
          </a:bodyPr>
          <a:lstStyle/>
          <a:p>
            <a:r>
              <a:rPr lang="en-US" sz="2400" b="1" dirty="0">
                <a:solidFill>
                  <a:schemeClr val="accent2"/>
                </a:solidFill>
                <a:latin typeface="+mj-lt"/>
                <a:ea typeface="Open Sans" panose="020B0606030504020204" pitchFamily="34" charset="0"/>
                <a:cs typeface="Open Sans" panose="020B0606030504020204" pitchFamily="34" charset="0"/>
              </a:rPr>
              <a:t>Campaign Results</a:t>
            </a:r>
          </a:p>
        </p:txBody>
      </p:sp>
      <p:sp>
        <p:nvSpPr>
          <p:cNvPr id="19" name="Rectangle 18"/>
          <p:cNvSpPr/>
          <p:nvPr/>
        </p:nvSpPr>
        <p:spPr>
          <a:xfrm>
            <a:off x="2104681" y="4183623"/>
            <a:ext cx="3241675" cy="1938992"/>
          </a:xfrm>
          <a:prstGeom prst="rect">
            <a:avLst/>
          </a:prstGeom>
        </p:spPr>
        <p:txBody>
          <a:bodyPr wrap="square" anchor="ctr">
            <a:spAutoFit/>
          </a:bodyPr>
          <a:lstStyle/>
          <a:p>
            <a:pPr>
              <a:lnSpc>
                <a:spcPct val="150000"/>
              </a:lnSpc>
            </a:pPr>
            <a:r>
              <a:rPr lang="en-US" sz="1600" dirty="0" smtClean="0">
                <a:solidFill>
                  <a:schemeClr val="tx1">
                    <a:lumMod val="50000"/>
                    <a:lumOff val="50000"/>
                  </a:schemeClr>
                </a:solidFill>
              </a:rPr>
              <a:t>ComboApp was able to exceed pre-defined goals significantly raising awareness of the app, and reach a 300% uplift in organic downloads.</a:t>
            </a:r>
            <a:endParaRPr lang="en-US" sz="1600" dirty="0">
              <a:solidFill>
                <a:schemeClr val="tx1">
                  <a:lumMod val="50000"/>
                  <a:lumOff val="50000"/>
                </a:schemeClr>
              </a:solidFill>
            </a:endParaRPr>
          </a:p>
        </p:txBody>
      </p:sp>
      <p:sp>
        <p:nvSpPr>
          <p:cNvPr id="20" name="Rectangle 19"/>
          <p:cNvSpPr/>
          <p:nvPr/>
        </p:nvSpPr>
        <p:spPr>
          <a:xfrm>
            <a:off x="6827232" y="3952790"/>
            <a:ext cx="2961537" cy="2123338"/>
          </a:xfrm>
          <a:prstGeom prst="rect">
            <a:avLst/>
          </a:prstGeom>
        </p:spPr>
        <p:txBody>
          <a:bodyPr wrap="square">
            <a:spAutoFit/>
          </a:bodyPr>
          <a:lstStyle/>
          <a:p>
            <a:pPr marL="342900" indent="-342900">
              <a:lnSpc>
                <a:spcPct val="150000"/>
              </a:lnSpc>
              <a:buClr>
                <a:srgbClr val="92D050"/>
              </a:buClr>
              <a:buFont typeface="Wingdings" panose="05000000000000000000" pitchFamily="2" charset="2"/>
              <a:buChar char="§"/>
            </a:pPr>
            <a:r>
              <a:rPr lang="en-US" dirty="0" smtClean="0">
                <a:solidFill>
                  <a:schemeClr val="tx1">
                    <a:lumMod val="50000"/>
                    <a:lumOff val="50000"/>
                  </a:schemeClr>
                </a:solidFill>
              </a:rPr>
              <a:t>Market Research</a:t>
            </a:r>
          </a:p>
          <a:p>
            <a:pPr marL="342900" indent="-342900">
              <a:lnSpc>
                <a:spcPct val="150000"/>
              </a:lnSpc>
              <a:buClr>
                <a:srgbClr val="92D050"/>
              </a:buClr>
              <a:buFont typeface="Wingdings" panose="05000000000000000000" pitchFamily="2" charset="2"/>
              <a:buChar char="§"/>
            </a:pPr>
            <a:r>
              <a:rPr lang="en-US" dirty="0" smtClean="0">
                <a:solidFill>
                  <a:schemeClr val="tx1">
                    <a:lumMod val="50000"/>
                    <a:lumOff val="50000"/>
                  </a:schemeClr>
                </a:solidFill>
              </a:rPr>
              <a:t>Focus Group Studies</a:t>
            </a:r>
            <a:endParaRPr lang="id-ID" dirty="0" smtClean="0">
              <a:solidFill>
                <a:schemeClr val="tx1">
                  <a:lumMod val="50000"/>
                  <a:lumOff val="50000"/>
                </a:schemeClr>
              </a:solidFill>
            </a:endParaRPr>
          </a:p>
          <a:p>
            <a:pPr marL="342900" indent="-342900">
              <a:lnSpc>
                <a:spcPct val="150000"/>
              </a:lnSpc>
              <a:buClr>
                <a:srgbClr val="92D050"/>
              </a:buClr>
              <a:buFont typeface="Wingdings" panose="05000000000000000000" pitchFamily="2" charset="2"/>
              <a:buChar char="§"/>
            </a:pPr>
            <a:r>
              <a:rPr lang="en-US" dirty="0" smtClean="0">
                <a:solidFill>
                  <a:schemeClr val="tx1">
                    <a:lumMod val="50000"/>
                    <a:lumOff val="50000"/>
                  </a:schemeClr>
                </a:solidFill>
              </a:rPr>
              <a:t>Wide Coverage</a:t>
            </a:r>
          </a:p>
          <a:p>
            <a:pPr marL="342900" indent="-342900">
              <a:lnSpc>
                <a:spcPct val="150000"/>
              </a:lnSpc>
              <a:buClr>
                <a:srgbClr val="92D050"/>
              </a:buClr>
              <a:buFont typeface="Wingdings" panose="05000000000000000000" pitchFamily="2" charset="2"/>
              <a:buChar char="§"/>
            </a:pPr>
            <a:r>
              <a:rPr lang="en-US" dirty="0" smtClean="0">
                <a:solidFill>
                  <a:schemeClr val="tx1">
                    <a:lumMod val="50000"/>
                    <a:lumOff val="50000"/>
                  </a:schemeClr>
                </a:solidFill>
              </a:rPr>
              <a:t>Bloggers</a:t>
            </a:r>
            <a:endParaRPr lang="id-ID" dirty="0" smtClean="0">
              <a:solidFill>
                <a:schemeClr val="tx1">
                  <a:lumMod val="50000"/>
                  <a:lumOff val="50000"/>
                </a:schemeClr>
              </a:solidFill>
            </a:endParaRPr>
          </a:p>
          <a:p>
            <a:pPr marL="342900" indent="-342900">
              <a:lnSpc>
                <a:spcPct val="150000"/>
              </a:lnSpc>
              <a:buClr>
                <a:srgbClr val="92D050"/>
              </a:buClr>
              <a:buFont typeface="Wingdings" panose="05000000000000000000" pitchFamily="2" charset="2"/>
              <a:buChar char="§"/>
            </a:pPr>
            <a:r>
              <a:rPr lang="en-US" dirty="0" smtClean="0">
                <a:solidFill>
                  <a:schemeClr val="tx1">
                    <a:lumMod val="50000"/>
                    <a:lumOff val="50000"/>
                  </a:schemeClr>
                </a:solidFill>
              </a:rPr>
              <a:t>Social Media Boost</a:t>
            </a:r>
            <a:endParaRPr lang="en-US" dirty="0">
              <a:solidFill>
                <a:schemeClr val="tx1">
                  <a:lumMod val="50000"/>
                  <a:lumOff val="50000"/>
                </a:schemeClr>
              </a:solidFill>
            </a:endParaRPr>
          </a:p>
        </p:txBody>
      </p:sp>
      <p:sp>
        <p:nvSpPr>
          <p:cNvPr id="41" name="Oval 40"/>
          <p:cNvSpPr/>
          <p:nvPr/>
        </p:nvSpPr>
        <p:spPr>
          <a:xfrm>
            <a:off x="2160588" y="750047"/>
            <a:ext cx="276224" cy="276224"/>
          </a:xfrm>
          <a:prstGeom prst="ellipse">
            <a:avLst/>
          </a:prstGeom>
          <a:solidFill>
            <a:schemeClr val="bg1">
              <a:lumMod val="95000"/>
            </a:schemeClr>
          </a:solid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9" name="Group 38"/>
          <p:cNvGrpSpPr/>
          <p:nvPr/>
        </p:nvGrpSpPr>
        <p:grpSpPr>
          <a:xfrm>
            <a:off x="2135189" y="2005288"/>
            <a:ext cx="842474" cy="840116"/>
            <a:chOff x="752475" y="3580697"/>
            <a:chExt cx="1701800" cy="1697037"/>
          </a:xfrm>
          <a:solidFill>
            <a:schemeClr val="accent3"/>
          </a:solidFill>
        </p:grpSpPr>
        <p:sp>
          <p:nvSpPr>
            <p:cNvPr id="42" name="Freeform 14"/>
            <p:cNvSpPr>
              <a:spLocks noEditPoints="1"/>
            </p:cNvSpPr>
            <p:nvPr/>
          </p:nvSpPr>
          <p:spPr bwMode="auto">
            <a:xfrm>
              <a:off x="752475" y="3580697"/>
              <a:ext cx="1701800" cy="1697037"/>
            </a:xfrm>
            <a:custGeom>
              <a:avLst/>
              <a:gdLst>
                <a:gd name="T0" fmla="*/ 240 w 240"/>
                <a:gd name="T1" fmla="*/ 32 h 240"/>
                <a:gd name="T2" fmla="*/ 240 w 240"/>
                <a:gd name="T3" fmla="*/ 0 h 240"/>
                <a:gd name="T4" fmla="*/ 0 w 240"/>
                <a:gd name="T5" fmla="*/ 0 h 240"/>
                <a:gd name="T6" fmla="*/ 0 w 240"/>
                <a:gd name="T7" fmla="*/ 32 h 240"/>
                <a:gd name="T8" fmla="*/ 8 w 240"/>
                <a:gd name="T9" fmla="*/ 32 h 240"/>
                <a:gd name="T10" fmla="*/ 8 w 240"/>
                <a:gd name="T11" fmla="*/ 192 h 240"/>
                <a:gd name="T12" fmla="*/ 4 w 240"/>
                <a:gd name="T13" fmla="*/ 192 h 240"/>
                <a:gd name="T14" fmla="*/ 0 w 240"/>
                <a:gd name="T15" fmla="*/ 196 h 240"/>
                <a:gd name="T16" fmla="*/ 4 w 240"/>
                <a:gd name="T17" fmla="*/ 200 h 240"/>
                <a:gd name="T18" fmla="*/ 8 w 240"/>
                <a:gd name="T19" fmla="*/ 200 h 240"/>
                <a:gd name="T20" fmla="*/ 116 w 240"/>
                <a:gd name="T21" fmla="*/ 200 h 240"/>
                <a:gd name="T22" fmla="*/ 116 w 240"/>
                <a:gd name="T23" fmla="*/ 208 h 240"/>
                <a:gd name="T24" fmla="*/ 116 w 240"/>
                <a:gd name="T25" fmla="*/ 209 h 240"/>
                <a:gd name="T26" fmla="*/ 104 w 240"/>
                <a:gd name="T27" fmla="*/ 224 h 240"/>
                <a:gd name="T28" fmla="*/ 120 w 240"/>
                <a:gd name="T29" fmla="*/ 240 h 240"/>
                <a:gd name="T30" fmla="*/ 136 w 240"/>
                <a:gd name="T31" fmla="*/ 224 h 240"/>
                <a:gd name="T32" fmla="*/ 124 w 240"/>
                <a:gd name="T33" fmla="*/ 209 h 240"/>
                <a:gd name="T34" fmla="*/ 124 w 240"/>
                <a:gd name="T35" fmla="*/ 208 h 240"/>
                <a:gd name="T36" fmla="*/ 124 w 240"/>
                <a:gd name="T37" fmla="*/ 200 h 240"/>
                <a:gd name="T38" fmla="*/ 232 w 240"/>
                <a:gd name="T39" fmla="*/ 200 h 240"/>
                <a:gd name="T40" fmla="*/ 236 w 240"/>
                <a:gd name="T41" fmla="*/ 200 h 240"/>
                <a:gd name="T42" fmla="*/ 240 w 240"/>
                <a:gd name="T43" fmla="*/ 196 h 240"/>
                <a:gd name="T44" fmla="*/ 236 w 240"/>
                <a:gd name="T45" fmla="*/ 192 h 240"/>
                <a:gd name="T46" fmla="*/ 232 w 240"/>
                <a:gd name="T47" fmla="*/ 192 h 240"/>
                <a:gd name="T48" fmla="*/ 232 w 240"/>
                <a:gd name="T49" fmla="*/ 32 h 240"/>
                <a:gd name="T50" fmla="*/ 240 w 240"/>
                <a:gd name="T51" fmla="*/ 32 h 240"/>
                <a:gd name="T52" fmla="*/ 128 w 240"/>
                <a:gd name="T53" fmla="*/ 224 h 240"/>
                <a:gd name="T54" fmla="*/ 120 w 240"/>
                <a:gd name="T55" fmla="*/ 232 h 240"/>
                <a:gd name="T56" fmla="*/ 112 w 240"/>
                <a:gd name="T57" fmla="*/ 224 h 240"/>
                <a:gd name="T58" fmla="*/ 120 w 240"/>
                <a:gd name="T59" fmla="*/ 216 h 240"/>
                <a:gd name="T60" fmla="*/ 128 w 240"/>
                <a:gd name="T61" fmla="*/ 224 h 240"/>
                <a:gd name="T62" fmla="*/ 8 w 240"/>
                <a:gd name="T63" fmla="*/ 8 h 240"/>
                <a:gd name="T64" fmla="*/ 232 w 240"/>
                <a:gd name="T65" fmla="*/ 8 h 240"/>
                <a:gd name="T66" fmla="*/ 232 w 240"/>
                <a:gd name="T67" fmla="*/ 24 h 240"/>
                <a:gd name="T68" fmla="*/ 8 w 240"/>
                <a:gd name="T69" fmla="*/ 24 h 240"/>
                <a:gd name="T70" fmla="*/ 8 w 240"/>
                <a:gd name="T71" fmla="*/ 8 h 240"/>
                <a:gd name="T72" fmla="*/ 224 w 240"/>
                <a:gd name="T73" fmla="*/ 192 h 240"/>
                <a:gd name="T74" fmla="*/ 16 w 240"/>
                <a:gd name="T75" fmla="*/ 192 h 240"/>
                <a:gd name="T76" fmla="*/ 16 w 240"/>
                <a:gd name="T77" fmla="*/ 32 h 240"/>
                <a:gd name="T78" fmla="*/ 224 w 240"/>
                <a:gd name="T79" fmla="*/ 32 h 240"/>
                <a:gd name="T80" fmla="*/ 224 w 240"/>
                <a:gd name="T81" fmla="*/ 192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0" h="240">
                  <a:moveTo>
                    <a:pt x="240" y="32"/>
                  </a:moveTo>
                  <a:cubicBezTo>
                    <a:pt x="240" y="0"/>
                    <a:pt x="240" y="0"/>
                    <a:pt x="240" y="0"/>
                  </a:cubicBezTo>
                  <a:cubicBezTo>
                    <a:pt x="0" y="0"/>
                    <a:pt x="0" y="0"/>
                    <a:pt x="0" y="0"/>
                  </a:cubicBezTo>
                  <a:cubicBezTo>
                    <a:pt x="0" y="32"/>
                    <a:pt x="0" y="32"/>
                    <a:pt x="0" y="32"/>
                  </a:cubicBezTo>
                  <a:cubicBezTo>
                    <a:pt x="8" y="32"/>
                    <a:pt x="8" y="32"/>
                    <a:pt x="8" y="32"/>
                  </a:cubicBezTo>
                  <a:cubicBezTo>
                    <a:pt x="8" y="192"/>
                    <a:pt x="8" y="192"/>
                    <a:pt x="8" y="192"/>
                  </a:cubicBezTo>
                  <a:cubicBezTo>
                    <a:pt x="4" y="192"/>
                    <a:pt x="4" y="192"/>
                    <a:pt x="4" y="192"/>
                  </a:cubicBezTo>
                  <a:cubicBezTo>
                    <a:pt x="2" y="192"/>
                    <a:pt x="0" y="194"/>
                    <a:pt x="0" y="196"/>
                  </a:cubicBezTo>
                  <a:cubicBezTo>
                    <a:pt x="0" y="198"/>
                    <a:pt x="2" y="200"/>
                    <a:pt x="4" y="200"/>
                  </a:cubicBezTo>
                  <a:cubicBezTo>
                    <a:pt x="8" y="200"/>
                    <a:pt x="8" y="200"/>
                    <a:pt x="8" y="200"/>
                  </a:cubicBezTo>
                  <a:cubicBezTo>
                    <a:pt x="116" y="200"/>
                    <a:pt x="116" y="200"/>
                    <a:pt x="116" y="200"/>
                  </a:cubicBezTo>
                  <a:cubicBezTo>
                    <a:pt x="116" y="208"/>
                    <a:pt x="116" y="208"/>
                    <a:pt x="116" y="208"/>
                  </a:cubicBezTo>
                  <a:cubicBezTo>
                    <a:pt x="116" y="208"/>
                    <a:pt x="116" y="208"/>
                    <a:pt x="116" y="209"/>
                  </a:cubicBezTo>
                  <a:cubicBezTo>
                    <a:pt x="109" y="210"/>
                    <a:pt x="104" y="217"/>
                    <a:pt x="104" y="224"/>
                  </a:cubicBezTo>
                  <a:cubicBezTo>
                    <a:pt x="104" y="233"/>
                    <a:pt x="111" y="240"/>
                    <a:pt x="120" y="240"/>
                  </a:cubicBezTo>
                  <a:cubicBezTo>
                    <a:pt x="129" y="240"/>
                    <a:pt x="136" y="233"/>
                    <a:pt x="136" y="224"/>
                  </a:cubicBezTo>
                  <a:cubicBezTo>
                    <a:pt x="136" y="217"/>
                    <a:pt x="131" y="210"/>
                    <a:pt x="124" y="209"/>
                  </a:cubicBezTo>
                  <a:cubicBezTo>
                    <a:pt x="124" y="208"/>
                    <a:pt x="124" y="208"/>
                    <a:pt x="124" y="208"/>
                  </a:cubicBezTo>
                  <a:cubicBezTo>
                    <a:pt x="124" y="200"/>
                    <a:pt x="124" y="200"/>
                    <a:pt x="124" y="200"/>
                  </a:cubicBezTo>
                  <a:cubicBezTo>
                    <a:pt x="232" y="200"/>
                    <a:pt x="232" y="200"/>
                    <a:pt x="232" y="200"/>
                  </a:cubicBezTo>
                  <a:cubicBezTo>
                    <a:pt x="236" y="200"/>
                    <a:pt x="236" y="200"/>
                    <a:pt x="236" y="200"/>
                  </a:cubicBezTo>
                  <a:cubicBezTo>
                    <a:pt x="238" y="200"/>
                    <a:pt x="240" y="198"/>
                    <a:pt x="240" y="196"/>
                  </a:cubicBezTo>
                  <a:cubicBezTo>
                    <a:pt x="240" y="194"/>
                    <a:pt x="238" y="192"/>
                    <a:pt x="236" y="192"/>
                  </a:cubicBezTo>
                  <a:cubicBezTo>
                    <a:pt x="232" y="192"/>
                    <a:pt x="232" y="192"/>
                    <a:pt x="232" y="192"/>
                  </a:cubicBezTo>
                  <a:cubicBezTo>
                    <a:pt x="232" y="32"/>
                    <a:pt x="232" y="32"/>
                    <a:pt x="232" y="32"/>
                  </a:cubicBezTo>
                  <a:lnTo>
                    <a:pt x="240" y="32"/>
                  </a:lnTo>
                  <a:close/>
                  <a:moveTo>
                    <a:pt x="128" y="224"/>
                  </a:moveTo>
                  <a:cubicBezTo>
                    <a:pt x="128" y="228"/>
                    <a:pt x="124" y="232"/>
                    <a:pt x="120" y="232"/>
                  </a:cubicBezTo>
                  <a:cubicBezTo>
                    <a:pt x="116" y="232"/>
                    <a:pt x="112" y="228"/>
                    <a:pt x="112" y="224"/>
                  </a:cubicBezTo>
                  <a:cubicBezTo>
                    <a:pt x="112" y="220"/>
                    <a:pt x="116" y="216"/>
                    <a:pt x="120" y="216"/>
                  </a:cubicBezTo>
                  <a:cubicBezTo>
                    <a:pt x="124" y="216"/>
                    <a:pt x="128" y="220"/>
                    <a:pt x="128" y="224"/>
                  </a:cubicBezTo>
                  <a:close/>
                  <a:moveTo>
                    <a:pt x="8" y="8"/>
                  </a:moveTo>
                  <a:cubicBezTo>
                    <a:pt x="232" y="8"/>
                    <a:pt x="232" y="8"/>
                    <a:pt x="232" y="8"/>
                  </a:cubicBezTo>
                  <a:cubicBezTo>
                    <a:pt x="232" y="24"/>
                    <a:pt x="232" y="24"/>
                    <a:pt x="232" y="24"/>
                  </a:cubicBezTo>
                  <a:cubicBezTo>
                    <a:pt x="8" y="24"/>
                    <a:pt x="8" y="24"/>
                    <a:pt x="8" y="24"/>
                  </a:cubicBezTo>
                  <a:lnTo>
                    <a:pt x="8" y="8"/>
                  </a:lnTo>
                  <a:close/>
                  <a:moveTo>
                    <a:pt x="224" y="192"/>
                  </a:moveTo>
                  <a:cubicBezTo>
                    <a:pt x="16" y="192"/>
                    <a:pt x="16" y="192"/>
                    <a:pt x="16" y="192"/>
                  </a:cubicBezTo>
                  <a:cubicBezTo>
                    <a:pt x="16" y="32"/>
                    <a:pt x="16" y="32"/>
                    <a:pt x="16" y="32"/>
                  </a:cubicBezTo>
                  <a:cubicBezTo>
                    <a:pt x="224" y="32"/>
                    <a:pt x="224" y="32"/>
                    <a:pt x="224" y="32"/>
                  </a:cubicBezTo>
                  <a:lnTo>
                    <a:pt x="224" y="192"/>
                  </a:ln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chemeClr val="accent2"/>
                </a:solidFill>
              </a:endParaRPr>
            </a:p>
          </p:txBody>
        </p:sp>
        <p:sp>
          <p:nvSpPr>
            <p:cNvPr id="44" name="Freeform 15"/>
            <p:cNvSpPr>
              <a:spLocks/>
            </p:cNvSpPr>
            <p:nvPr/>
          </p:nvSpPr>
          <p:spPr bwMode="auto">
            <a:xfrm>
              <a:off x="1744663" y="4712584"/>
              <a:ext cx="57150" cy="141287"/>
            </a:xfrm>
            <a:custGeom>
              <a:avLst/>
              <a:gdLst>
                <a:gd name="T0" fmla="*/ 4 w 8"/>
                <a:gd name="T1" fmla="*/ 20 h 20"/>
                <a:gd name="T2" fmla="*/ 8 w 8"/>
                <a:gd name="T3" fmla="*/ 16 h 20"/>
                <a:gd name="T4" fmla="*/ 8 w 8"/>
                <a:gd name="T5" fmla="*/ 4 h 20"/>
                <a:gd name="T6" fmla="*/ 4 w 8"/>
                <a:gd name="T7" fmla="*/ 0 h 20"/>
                <a:gd name="T8" fmla="*/ 0 w 8"/>
                <a:gd name="T9" fmla="*/ 4 h 20"/>
                <a:gd name="T10" fmla="*/ 0 w 8"/>
                <a:gd name="T11" fmla="*/ 16 h 20"/>
                <a:gd name="T12" fmla="*/ 4 w 8"/>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 h="20">
                  <a:moveTo>
                    <a:pt x="4" y="20"/>
                  </a:moveTo>
                  <a:cubicBezTo>
                    <a:pt x="6" y="20"/>
                    <a:pt x="8" y="18"/>
                    <a:pt x="8" y="16"/>
                  </a:cubicBezTo>
                  <a:cubicBezTo>
                    <a:pt x="8" y="4"/>
                    <a:pt x="8" y="4"/>
                    <a:pt x="8" y="4"/>
                  </a:cubicBezTo>
                  <a:cubicBezTo>
                    <a:pt x="8" y="2"/>
                    <a:pt x="6" y="0"/>
                    <a:pt x="4" y="0"/>
                  </a:cubicBezTo>
                  <a:cubicBezTo>
                    <a:pt x="2" y="0"/>
                    <a:pt x="0" y="2"/>
                    <a:pt x="0" y="4"/>
                  </a:cubicBezTo>
                  <a:cubicBezTo>
                    <a:pt x="0" y="16"/>
                    <a:pt x="0" y="16"/>
                    <a:pt x="0" y="16"/>
                  </a:cubicBezTo>
                  <a:cubicBezTo>
                    <a:pt x="0" y="18"/>
                    <a:pt x="2" y="20"/>
                    <a:pt x="4"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16"/>
            <p:cNvSpPr>
              <a:spLocks/>
            </p:cNvSpPr>
            <p:nvPr/>
          </p:nvSpPr>
          <p:spPr bwMode="auto">
            <a:xfrm>
              <a:off x="1858963" y="4598284"/>
              <a:ext cx="57150" cy="255587"/>
            </a:xfrm>
            <a:custGeom>
              <a:avLst/>
              <a:gdLst>
                <a:gd name="T0" fmla="*/ 4 w 8"/>
                <a:gd name="T1" fmla="*/ 0 h 36"/>
                <a:gd name="T2" fmla="*/ 0 w 8"/>
                <a:gd name="T3" fmla="*/ 4 h 36"/>
                <a:gd name="T4" fmla="*/ 0 w 8"/>
                <a:gd name="T5" fmla="*/ 32 h 36"/>
                <a:gd name="T6" fmla="*/ 4 w 8"/>
                <a:gd name="T7" fmla="*/ 36 h 36"/>
                <a:gd name="T8" fmla="*/ 8 w 8"/>
                <a:gd name="T9" fmla="*/ 32 h 36"/>
                <a:gd name="T10" fmla="*/ 8 w 8"/>
                <a:gd name="T11" fmla="*/ 4 h 36"/>
                <a:gd name="T12" fmla="*/ 4 w 8"/>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8" h="36">
                  <a:moveTo>
                    <a:pt x="4" y="0"/>
                  </a:moveTo>
                  <a:cubicBezTo>
                    <a:pt x="2" y="0"/>
                    <a:pt x="0" y="2"/>
                    <a:pt x="0" y="4"/>
                  </a:cubicBezTo>
                  <a:cubicBezTo>
                    <a:pt x="0" y="32"/>
                    <a:pt x="0" y="32"/>
                    <a:pt x="0" y="32"/>
                  </a:cubicBezTo>
                  <a:cubicBezTo>
                    <a:pt x="0" y="34"/>
                    <a:pt x="2" y="36"/>
                    <a:pt x="4" y="36"/>
                  </a:cubicBezTo>
                  <a:cubicBezTo>
                    <a:pt x="6" y="36"/>
                    <a:pt x="8" y="34"/>
                    <a:pt x="8" y="32"/>
                  </a:cubicBezTo>
                  <a:cubicBezTo>
                    <a:pt x="8" y="4"/>
                    <a:pt x="8" y="4"/>
                    <a:pt x="8" y="4"/>
                  </a:cubicBezTo>
                  <a:cubicBezTo>
                    <a:pt x="8" y="2"/>
                    <a:pt x="6" y="0"/>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17"/>
            <p:cNvSpPr>
              <a:spLocks/>
            </p:cNvSpPr>
            <p:nvPr/>
          </p:nvSpPr>
          <p:spPr bwMode="auto">
            <a:xfrm>
              <a:off x="1971675" y="4655434"/>
              <a:ext cx="57150" cy="198437"/>
            </a:xfrm>
            <a:custGeom>
              <a:avLst/>
              <a:gdLst>
                <a:gd name="T0" fmla="*/ 4 w 8"/>
                <a:gd name="T1" fmla="*/ 0 h 28"/>
                <a:gd name="T2" fmla="*/ 0 w 8"/>
                <a:gd name="T3" fmla="*/ 4 h 28"/>
                <a:gd name="T4" fmla="*/ 0 w 8"/>
                <a:gd name="T5" fmla="*/ 24 h 28"/>
                <a:gd name="T6" fmla="*/ 4 w 8"/>
                <a:gd name="T7" fmla="*/ 28 h 28"/>
                <a:gd name="T8" fmla="*/ 8 w 8"/>
                <a:gd name="T9" fmla="*/ 24 h 28"/>
                <a:gd name="T10" fmla="*/ 8 w 8"/>
                <a:gd name="T11" fmla="*/ 4 h 28"/>
                <a:gd name="T12" fmla="*/ 4 w 8"/>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8" h="28">
                  <a:moveTo>
                    <a:pt x="4" y="0"/>
                  </a:moveTo>
                  <a:cubicBezTo>
                    <a:pt x="2" y="0"/>
                    <a:pt x="0" y="2"/>
                    <a:pt x="0" y="4"/>
                  </a:cubicBezTo>
                  <a:cubicBezTo>
                    <a:pt x="0" y="24"/>
                    <a:pt x="0" y="24"/>
                    <a:pt x="0" y="24"/>
                  </a:cubicBezTo>
                  <a:cubicBezTo>
                    <a:pt x="0" y="26"/>
                    <a:pt x="2" y="28"/>
                    <a:pt x="4" y="28"/>
                  </a:cubicBezTo>
                  <a:cubicBezTo>
                    <a:pt x="6" y="28"/>
                    <a:pt x="8" y="26"/>
                    <a:pt x="8" y="24"/>
                  </a:cubicBezTo>
                  <a:cubicBezTo>
                    <a:pt x="8" y="4"/>
                    <a:pt x="8" y="4"/>
                    <a:pt x="8" y="4"/>
                  </a:cubicBezTo>
                  <a:cubicBezTo>
                    <a:pt x="8" y="2"/>
                    <a:pt x="6" y="0"/>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7" name="Freeform 18"/>
            <p:cNvSpPr>
              <a:spLocks/>
            </p:cNvSpPr>
            <p:nvPr/>
          </p:nvSpPr>
          <p:spPr bwMode="auto">
            <a:xfrm>
              <a:off x="2085975" y="4456997"/>
              <a:ext cx="55563" cy="396875"/>
            </a:xfrm>
            <a:custGeom>
              <a:avLst/>
              <a:gdLst>
                <a:gd name="T0" fmla="*/ 4 w 8"/>
                <a:gd name="T1" fmla="*/ 0 h 56"/>
                <a:gd name="T2" fmla="*/ 0 w 8"/>
                <a:gd name="T3" fmla="*/ 4 h 56"/>
                <a:gd name="T4" fmla="*/ 0 w 8"/>
                <a:gd name="T5" fmla="*/ 52 h 56"/>
                <a:gd name="T6" fmla="*/ 4 w 8"/>
                <a:gd name="T7" fmla="*/ 56 h 56"/>
                <a:gd name="T8" fmla="*/ 8 w 8"/>
                <a:gd name="T9" fmla="*/ 52 h 56"/>
                <a:gd name="T10" fmla="*/ 8 w 8"/>
                <a:gd name="T11" fmla="*/ 4 h 56"/>
                <a:gd name="T12" fmla="*/ 4 w 8"/>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8" h="56">
                  <a:moveTo>
                    <a:pt x="4" y="0"/>
                  </a:moveTo>
                  <a:cubicBezTo>
                    <a:pt x="2" y="0"/>
                    <a:pt x="0" y="2"/>
                    <a:pt x="0" y="4"/>
                  </a:cubicBezTo>
                  <a:cubicBezTo>
                    <a:pt x="0" y="52"/>
                    <a:pt x="0" y="52"/>
                    <a:pt x="0" y="52"/>
                  </a:cubicBezTo>
                  <a:cubicBezTo>
                    <a:pt x="0" y="54"/>
                    <a:pt x="2" y="56"/>
                    <a:pt x="4" y="56"/>
                  </a:cubicBezTo>
                  <a:cubicBezTo>
                    <a:pt x="6" y="56"/>
                    <a:pt x="8" y="54"/>
                    <a:pt x="8" y="52"/>
                  </a:cubicBezTo>
                  <a:cubicBezTo>
                    <a:pt x="8" y="4"/>
                    <a:pt x="8" y="4"/>
                    <a:pt x="8" y="4"/>
                  </a:cubicBezTo>
                  <a:cubicBezTo>
                    <a:pt x="8" y="2"/>
                    <a:pt x="6" y="0"/>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8" name="Freeform 19"/>
            <p:cNvSpPr>
              <a:spLocks/>
            </p:cNvSpPr>
            <p:nvPr/>
          </p:nvSpPr>
          <p:spPr bwMode="auto">
            <a:xfrm>
              <a:off x="2198688" y="4571297"/>
              <a:ext cx="57150" cy="282575"/>
            </a:xfrm>
            <a:custGeom>
              <a:avLst/>
              <a:gdLst>
                <a:gd name="T0" fmla="*/ 4 w 8"/>
                <a:gd name="T1" fmla="*/ 0 h 40"/>
                <a:gd name="T2" fmla="*/ 0 w 8"/>
                <a:gd name="T3" fmla="*/ 4 h 40"/>
                <a:gd name="T4" fmla="*/ 0 w 8"/>
                <a:gd name="T5" fmla="*/ 36 h 40"/>
                <a:gd name="T6" fmla="*/ 4 w 8"/>
                <a:gd name="T7" fmla="*/ 40 h 40"/>
                <a:gd name="T8" fmla="*/ 8 w 8"/>
                <a:gd name="T9" fmla="*/ 36 h 40"/>
                <a:gd name="T10" fmla="*/ 8 w 8"/>
                <a:gd name="T11" fmla="*/ 4 h 40"/>
                <a:gd name="T12" fmla="*/ 4 w 8"/>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8" h="40">
                  <a:moveTo>
                    <a:pt x="4" y="0"/>
                  </a:moveTo>
                  <a:cubicBezTo>
                    <a:pt x="2" y="0"/>
                    <a:pt x="0" y="2"/>
                    <a:pt x="0" y="4"/>
                  </a:cubicBezTo>
                  <a:cubicBezTo>
                    <a:pt x="0" y="36"/>
                    <a:pt x="0" y="36"/>
                    <a:pt x="0" y="36"/>
                  </a:cubicBezTo>
                  <a:cubicBezTo>
                    <a:pt x="0" y="38"/>
                    <a:pt x="2" y="40"/>
                    <a:pt x="4" y="40"/>
                  </a:cubicBezTo>
                  <a:cubicBezTo>
                    <a:pt x="6" y="40"/>
                    <a:pt x="8" y="38"/>
                    <a:pt x="8" y="36"/>
                  </a:cubicBezTo>
                  <a:cubicBezTo>
                    <a:pt x="8" y="4"/>
                    <a:pt x="8" y="4"/>
                    <a:pt x="8" y="4"/>
                  </a:cubicBezTo>
                  <a:cubicBezTo>
                    <a:pt x="8" y="2"/>
                    <a:pt x="6" y="0"/>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9" name="Freeform 20"/>
            <p:cNvSpPr>
              <a:spLocks/>
            </p:cNvSpPr>
            <p:nvPr/>
          </p:nvSpPr>
          <p:spPr bwMode="auto">
            <a:xfrm>
              <a:off x="1008063" y="4655434"/>
              <a:ext cx="339725" cy="57150"/>
            </a:xfrm>
            <a:custGeom>
              <a:avLst/>
              <a:gdLst>
                <a:gd name="T0" fmla="*/ 4 w 48"/>
                <a:gd name="T1" fmla="*/ 8 h 8"/>
                <a:gd name="T2" fmla="*/ 44 w 48"/>
                <a:gd name="T3" fmla="*/ 8 h 8"/>
                <a:gd name="T4" fmla="*/ 48 w 48"/>
                <a:gd name="T5" fmla="*/ 4 h 8"/>
                <a:gd name="T6" fmla="*/ 44 w 48"/>
                <a:gd name="T7" fmla="*/ 0 h 8"/>
                <a:gd name="T8" fmla="*/ 4 w 48"/>
                <a:gd name="T9" fmla="*/ 0 h 8"/>
                <a:gd name="T10" fmla="*/ 0 w 48"/>
                <a:gd name="T11" fmla="*/ 4 h 8"/>
                <a:gd name="T12" fmla="*/ 4 w 4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8" h="8">
                  <a:moveTo>
                    <a:pt x="4" y="8"/>
                  </a:moveTo>
                  <a:cubicBezTo>
                    <a:pt x="44" y="8"/>
                    <a:pt x="44" y="8"/>
                    <a:pt x="44" y="8"/>
                  </a:cubicBezTo>
                  <a:cubicBezTo>
                    <a:pt x="46" y="8"/>
                    <a:pt x="48" y="6"/>
                    <a:pt x="48" y="4"/>
                  </a:cubicBezTo>
                  <a:cubicBezTo>
                    <a:pt x="48" y="2"/>
                    <a:pt x="46" y="0"/>
                    <a:pt x="44" y="0"/>
                  </a:cubicBezTo>
                  <a:cubicBezTo>
                    <a:pt x="4" y="0"/>
                    <a:pt x="4" y="0"/>
                    <a:pt x="4" y="0"/>
                  </a:cubicBezTo>
                  <a:cubicBezTo>
                    <a:pt x="2" y="0"/>
                    <a:pt x="0" y="2"/>
                    <a:pt x="0" y="4"/>
                  </a:cubicBezTo>
                  <a:cubicBezTo>
                    <a:pt x="0" y="6"/>
                    <a:pt x="2" y="8"/>
                    <a:pt x="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0" name="Freeform 21"/>
            <p:cNvSpPr>
              <a:spLocks/>
            </p:cNvSpPr>
            <p:nvPr/>
          </p:nvSpPr>
          <p:spPr bwMode="auto">
            <a:xfrm>
              <a:off x="1008063" y="4768147"/>
              <a:ext cx="482600" cy="57150"/>
            </a:xfrm>
            <a:custGeom>
              <a:avLst/>
              <a:gdLst>
                <a:gd name="T0" fmla="*/ 64 w 68"/>
                <a:gd name="T1" fmla="*/ 0 h 8"/>
                <a:gd name="T2" fmla="*/ 4 w 68"/>
                <a:gd name="T3" fmla="*/ 0 h 8"/>
                <a:gd name="T4" fmla="*/ 0 w 68"/>
                <a:gd name="T5" fmla="*/ 4 h 8"/>
                <a:gd name="T6" fmla="*/ 4 w 68"/>
                <a:gd name="T7" fmla="*/ 8 h 8"/>
                <a:gd name="T8" fmla="*/ 64 w 68"/>
                <a:gd name="T9" fmla="*/ 8 h 8"/>
                <a:gd name="T10" fmla="*/ 68 w 68"/>
                <a:gd name="T11" fmla="*/ 4 h 8"/>
                <a:gd name="T12" fmla="*/ 64 w 68"/>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68" h="8">
                  <a:moveTo>
                    <a:pt x="64" y="0"/>
                  </a:moveTo>
                  <a:cubicBezTo>
                    <a:pt x="4" y="0"/>
                    <a:pt x="4" y="0"/>
                    <a:pt x="4" y="0"/>
                  </a:cubicBezTo>
                  <a:cubicBezTo>
                    <a:pt x="2" y="0"/>
                    <a:pt x="0" y="2"/>
                    <a:pt x="0" y="4"/>
                  </a:cubicBezTo>
                  <a:cubicBezTo>
                    <a:pt x="0" y="6"/>
                    <a:pt x="2" y="8"/>
                    <a:pt x="4" y="8"/>
                  </a:cubicBezTo>
                  <a:cubicBezTo>
                    <a:pt x="64" y="8"/>
                    <a:pt x="64" y="8"/>
                    <a:pt x="64" y="8"/>
                  </a:cubicBezTo>
                  <a:cubicBezTo>
                    <a:pt x="66" y="8"/>
                    <a:pt x="68" y="6"/>
                    <a:pt x="68" y="4"/>
                  </a:cubicBezTo>
                  <a:cubicBezTo>
                    <a:pt x="68" y="2"/>
                    <a:pt x="66" y="0"/>
                    <a:pt x="6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1" name="Freeform 22"/>
            <p:cNvSpPr>
              <a:spLocks noEditPoints="1"/>
            </p:cNvSpPr>
            <p:nvPr/>
          </p:nvSpPr>
          <p:spPr bwMode="auto">
            <a:xfrm>
              <a:off x="979488" y="3891847"/>
              <a:ext cx="652463" cy="650875"/>
            </a:xfrm>
            <a:custGeom>
              <a:avLst/>
              <a:gdLst>
                <a:gd name="T0" fmla="*/ 76 w 92"/>
                <a:gd name="T1" fmla="*/ 81 h 92"/>
                <a:gd name="T2" fmla="*/ 77 w 92"/>
                <a:gd name="T3" fmla="*/ 80 h 92"/>
                <a:gd name="T4" fmla="*/ 92 w 92"/>
                <a:gd name="T5" fmla="*/ 50 h 92"/>
                <a:gd name="T6" fmla="*/ 92 w 92"/>
                <a:gd name="T7" fmla="*/ 47 h 92"/>
                <a:gd name="T8" fmla="*/ 92 w 92"/>
                <a:gd name="T9" fmla="*/ 45 h 92"/>
                <a:gd name="T10" fmla="*/ 92 w 92"/>
                <a:gd name="T11" fmla="*/ 40 h 92"/>
                <a:gd name="T12" fmla="*/ 91 w 92"/>
                <a:gd name="T13" fmla="*/ 35 h 92"/>
                <a:gd name="T14" fmla="*/ 89 w 92"/>
                <a:gd name="T15" fmla="*/ 30 h 92"/>
                <a:gd name="T16" fmla="*/ 87 w 92"/>
                <a:gd name="T17" fmla="*/ 26 h 92"/>
                <a:gd name="T18" fmla="*/ 85 w 92"/>
                <a:gd name="T19" fmla="*/ 22 h 92"/>
                <a:gd name="T20" fmla="*/ 83 w 92"/>
                <a:gd name="T21" fmla="*/ 19 h 92"/>
                <a:gd name="T22" fmla="*/ 81 w 92"/>
                <a:gd name="T23" fmla="*/ 17 h 92"/>
                <a:gd name="T24" fmla="*/ 75 w 92"/>
                <a:gd name="T25" fmla="*/ 11 h 92"/>
                <a:gd name="T26" fmla="*/ 73 w 92"/>
                <a:gd name="T27" fmla="*/ 9 h 92"/>
                <a:gd name="T28" fmla="*/ 70 w 92"/>
                <a:gd name="T29" fmla="*/ 7 h 92"/>
                <a:gd name="T30" fmla="*/ 66 w 92"/>
                <a:gd name="T31" fmla="*/ 5 h 92"/>
                <a:gd name="T32" fmla="*/ 62 w 92"/>
                <a:gd name="T33" fmla="*/ 3 h 92"/>
                <a:gd name="T34" fmla="*/ 57 w 92"/>
                <a:gd name="T35" fmla="*/ 2 h 92"/>
                <a:gd name="T36" fmla="*/ 53 w 92"/>
                <a:gd name="T37" fmla="*/ 1 h 92"/>
                <a:gd name="T38" fmla="*/ 48 w 92"/>
                <a:gd name="T39" fmla="*/ 0 h 92"/>
                <a:gd name="T40" fmla="*/ 45 w 92"/>
                <a:gd name="T41" fmla="*/ 0 h 92"/>
                <a:gd name="T42" fmla="*/ 42 w 92"/>
                <a:gd name="T43" fmla="*/ 0 h 92"/>
                <a:gd name="T44" fmla="*/ 0 w 92"/>
                <a:gd name="T45" fmla="*/ 46 h 92"/>
                <a:gd name="T46" fmla="*/ 74 w 92"/>
                <a:gd name="T47" fmla="*/ 72 h 92"/>
                <a:gd name="T48" fmla="*/ 83 w 92"/>
                <a:gd name="T49" fmla="*/ 52 h 92"/>
                <a:gd name="T50" fmla="*/ 49 w 92"/>
                <a:gd name="T51" fmla="*/ 8 h 92"/>
                <a:gd name="T52" fmla="*/ 53 w 92"/>
                <a:gd name="T53" fmla="*/ 9 h 92"/>
                <a:gd name="T54" fmla="*/ 57 w 92"/>
                <a:gd name="T55" fmla="*/ 10 h 92"/>
                <a:gd name="T56" fmla="*/ 82 w 92"/>
                <a:gd name="T57" fmla="*/ 35 h 92"/>
                <a:gd name="T58" fmla="*/ 83 w 92"/>
                <a:gd name="T59" fmla="*/ 38 h 92"/>
                <a:gd name="T60" fmla="*/ 84 w 92"/>
                <a:gd name="T61" fmla="*/ 42 h 92"/>
                <a:gd name="T62" fmla="*/ 84 w 92"/>
                <a:gd name="T63" fmla="*/ 44 h 92"/>
                <a:gd name="T64" fmla="*/ 48 w 92"/>
                <a:gd name="T65" fmla="*/ 8 h 92"/>
                <a:gd name="T66" fmla="*/ 40 w 92"/>
                <a:gd name="T67" fmla="*/ 9 h 92"/>
                <a:gd name="T68" fmla="*/ 40 w 92"/>
                <a:gd name="T69" fmla="*/ 48 h 92"/>
                <a:gd name="T70" fmla="*/ 40 w 92"/>
                <a:gd name="T71" fmla="*/ 52 h 92"/>
                <a:gd name="T72" fmla="*/ 68 w 92"/>
                <a:gd name="T73" fmla="*/ 77 h 92"/>
                <a:gd name="T74" fmla="*/ 8 w 92"/>
                <a:gd name="T75" fmla="*/ 4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2" h="92">
                  <a:moveTo>
                    <a:pt x="46" y="92"/>
                  </a:moveTo>
                  <a:cubicBezTo>
                    <a:pt x="58" y="92"/>
                    <a:pt x="68" y="88"/>
                    <a:pt x="76" y="81"/>
                  </a:cubicBezTo>
                  <a:cubicBezTo>
                    <a:pt x="76" y="81"/>
                    <a:pt x="76" y="81"/>
                    <a:pt x="76" y="80"/>
                  </a:cubicBezTo>
                  <a:cubicBezTo>
                    <a:pt x="77" y="80"/>
                    <a:pt x="77" y="80"/>
                    <a:pt x="77" y="80"/>
                  </a:cubicBezTo>
                  <a:cubicBezTo>
                    <a:pt x="85" y="73"/>
                    <a:pt x="91" y="62"/>
                    <a:pt x="92" y="50"/>
                  </a:cubicBezTo>
                  <a:cubicBezTo>
                    <a:pt x="92" y="50"/>
                    <a:pt x="92" y="50"/>
                    <a:pt x="92" y="50"/>
                  </a:cubicBezTo>
                  <a:cubicBezTo>
                    <a:pt x="92" y="48"/>
                    <a:pt x="92" y="48"/>
                    <a:pt x="92" y="48"/>
                  </a:cubicBezTo>
                  <a:cubicBezTo>
                    <a:pt x="92" y="48"/>
                    <a:pt x="92" y="47"/>
                    <a:pt x="92" y="47"/>
                  </a:cubicBezTo>
                  <a:cubicBezTo>
                    <a:pt x="92" y="47"/>
                    <a:pt x="92" y="46"/>
                    <a:pt x="92" y="46"/>
                  </a:cubicBezTo>
                  <a:cubicBezTo>
                    <a:pt x="92" y="46"/>
                    <a:pt x="92" y="45"/>
                    <a:pt x="92" y="45"/>
                  </a:cubicBezTo>
                  <a:cubicBezTo>
                    <a:pt x="92" y="44"/>
                    <a:pt x="92" y="43"/>
                    <a:pt x="92" y="42"/>
                  </a:cubicBezTo>
                  <a:cubicBezTo>
                    <a:pt x="92" y="41"/>
                    <a:pt x="92" y="41"/>
                    <a:pt x="92" y="40"/>
                  </a:cubicBezTo>
                  <a:cubicBezTo>
                    <a:pt x="91" y="39"/>
                    <a:pt x="91" y="38"/>
                    <a:pt x="91" y="38"/>
                  </a:cubicBezTo>
                  <a:cubicBezTo>
                    <a:pt x="91" y="37"/>
                    <a:pt x="91" y="36"/>
                    <a:pt x="91" y="35"/>
                  </a:cubicBezTo>
                  <a:cubicBezTo>
                    <a:pt x="90" y="34"/>
                    <a:pt x="90" y="34"/>
                    <a:pt x="90" y="33"/>
                  </a:cubicBezTo>
                  <a:cubicBezTo>
                    <a:pt x="90" y="32"/>
                    <a:pt x="90" y="31"/>
                    <a:pt x="89" y="30"/>
                  </a:cubicBezTo>
                  <a:cubicBezTo>
                    <a:pt x="89" y="30"/>
                    <a:pt x="89" y="29"/>
                    <a:pt x="89" y="29"/>
                  </a:cubicBezTo>
                  <a:cubicBezTo>
                    <a:pt x="88" y="28"/>
                    <a:pt x="88" y="27"/>
                    <a:pt x="87" y="26"/>
                  </a:cubicBezTo>
                  <a:cubicBezTo>
                    <a:pt x="87" y="26"/>
                    <a:pt x="87" y="25"/>
                    <a:pt x="87" y="25"/>
                  </a:cubicBezTo>
                  <a:cubicBezTo>
                    <a:pt x="86" y="24"/>
                    <a:pt x="86" y="23"/>
                    <a:pt x="85" y="22"/>
                  </a:cubicBezTo>
                  <a:cubicBezTo>
                    <a:pt x="85" y="22"/>
                    <a:pt x="85" y="21"/>
                    <a:pt x="84" y="21"/>
                  </a:cubicBezTo>
                  <a:cubicBezTo>
                    <a:pt x="84" y="20"/>
                    <a:pt x="84" y="20"/>
                    <a:pt x="83" y="19"/>
                  </a:cubicBezTo>
                  <a:cubicBezTo>
                    <a:pt x="83" y="18"/>
                    <a:pt x="82" y="17"/>
                    <a:pt x="81" y="17"/>
                  </a:cubicBezTo>
                  <a:cubicBezTo>
                    <a:pt x="81" y="17"/>
                    <a:pt x="81" y="17"/>
                    <a:pt x="81" y="17"/>
                  </a:cubicBezTo>
                  <a:cubicBezTo>
                    <a:pt x="81" y="16"/>
                    <a:pt x="80" y="15"/>
                    <a:pt x="79" y="13"/>
                  </a:cubicBezTo>
                  <a:cubicBezTo>
                    <a:pt x="78" y="12"/>
                    <a:pt x="76" y="12"/>
                    <a:pt x="75" y="11"/>
                  </a:cubicBezTo>
                  <a:cubicBezTo>
                    <a:pt x="75" y="11"/>
                    <a:pt x="75" y="11"/>
                    <a:pt x="75" y="11"/>
                  </a:cubicBezTo>
                  <a:cubicBezTo>
                    <a:pt x="75" y="10"/>
                    <a:pt x="74" y="9"/>
                    <a:pt x="73" y="9"/>
                  </a:cubicBezTo>
                  <a:cubicBezTo>
                    <a:pt x="73" y="9"/>
                    <a:pt x="72" y="8"/>
                    <a:pt x="71" y="8"/>
                  </a:cubicBezTo>
                  <a:cubicBezTo>
                    <a:pt x="71" y="7"/>
                    <a:pt x="70" y="7"/>
                    <a:pt x="70" y="7"/>
                  </a:cubicBezTo>
                  <a:cubicBezTo>
                    <a:pt x="69" y="6"/>
                    <a:pt x="68" y="6"/>
                    <a:pt x="67" y="5"/>
                  </a:cubicBezTo>
                  <a:cubicBezTo>
                    <a:pt x="67" y="5"/>
                    <a:pt x="66" y="5"/>
                    <a:pt x="66" y="5"/>
                  </a:cubicBezTo>
                  <a:cubicBezTo>
                    <a:pt x="65" y="4"/>
                    <a:pt x="64" y="4"/>
                    <a:pt x="63" y="3"/>
                  </a:cubicBezTo>
                  <a:cubicBezTo>
                    <a:pt x="63" y="3"/>
                    <a:pt x="62" y="3"/>
                    <a:pt x="62" y="3"/>
                  </a:cubicBezTo>
                  <a:cubicBezTo>
                    <a:pt x="61" y="2"/>
                    <a:pt x="60" y="2"/>
                    <a:pt x="58" y="2"/>
                  </a:cubicBezTo>
                  <a:cubicBezTo>
                    <a:pt x="58" y="2"/>
                    <a:pt x="58" y="2"/>
                    <a:pt x="57" y="2"/>
                  </a:cubicBezTo>
                  <a:cubicBezTo>
                    <a:pt x="56" y="1"/>
                    <a:pt x="55" y="1"/>
                    <a:pt x="54" y="1"/>
                  </a:cubicBezTo>
                  <a:cubicBezTo>
                    <a:pt x="53" y="1"/>
                    <a:pt x="53" y="1"/>
                    <a:pt x="53" y="1"/>
                  </a:cubicBezTo>
                  <a:cubicBezTo>
                    <a:pt x="52" y="0"/>
                    <a:pt x="51" y="0"/>
                    <a:pt x="49" y="0"/>
                  </a:cubicBezTo>
                  <a:cubicBezTo>
                    <a:pt x="49" y="0"/>
                    <a:pt x="48" y="0"/>
                    <a:pt x="48" y="0"/>
                  </a:cubicBezTo>
                  <a:cubicBezTo>
                    <a:pt x="47" y="0"/>
                    <a:pt x="47" y="0"/>
                    <a:pt x="46" y="0"/>
                  </a:cubicBezTo>
                  <a:cubicBezTo>
                    <a:pt x="46" y="0"/>
                    <a:pt x="45" y="0"/>
                    <a:pt x="45" y="0"/>
                  </a:cubicBezTo>
                  <a:cubicBezTo>
                    <a:pt x="45" y="0"/>
                    <a:pt x="44" y="0"/>
                    <a:pt x="44" y="0"/>
                  </a:cubicBezTo>
                  <a:cubicBezTo>
                    <a:pt x="42" y="0"/>
                    <a:pt x="42" y="0"/>
                    <a:pt x="42" y="0"/>
                  </a:cubicBezTo>
                  <a:cubicBezTo>
                    <a:pt x="42" y="0"/>
                    <a:pt x="42" y="0"/>
                    <a:pt x="42" y="0"/>
                  </a:cubicBezTo>
                  <a:cubicBezTo>
                    <a:pt x="19" y="2"/>
                    <a:pt x="0" y="22"/>
                    <a:pt x="0" y="46"/>
                  </a:cubicBezTo>
                  <a:cubicBezTo>
                    <a:pt x="0" y="71"/>
                    <a:pt x="21" y="92"/>
                    <a:pt x="46" y="92"/>
                  </a:cubicBezTo>
                  <a:close/>
                  <a:moveTo>
                    <a:pt x="74" y="72"/>
                  </a:moveTo>
                  <a:cubicBezTo>
                    <a:pt x="54" y="52"/>
                    <a:pt x="54" y="52"/>
                    <a:pt x="54" y="52"/>
                  </a:cubicBezTo>
                  <a:cubicBezTo>
                    <a:pt x="83" y="52"/>
                    <a:pt x="83" y="52"/>
                    <a:pt x="83" y="52"/>
                  </a:cubicBezTo>
                  <a:cubicBezTo>
                    <a:pt x="82" y="60"/>
                    <a:pt x="79" y="67"/>
                    <a:pt x="74" y="72"/>
                  </a:cubicBezTo>
                  <a:close/>
                  <a:moveTo>
                    <a:pt x="49" y="8"/>
                  </a:moveTo>
                  <a:cubicBezTo>
                    <a:pt x="50" y="8"/>
                    <a:pt x="50" y="8"/>
                    <a:pt x="50" y="8"/>
                  </a:cubicBezTo>
                  <a:cubicBezTo>
                    <a:pt x="51" y="8"/>
                    <a:pt x="52" y="9"/>
                    <a:pt x="53" y="9"/>
                  </a:cubicBezTo>
                  <a:cubicBezTo>
                    <a:pt x="53" y="9"/>
                    <a:pt x="54" y="9"/>
                    <a:pt x="54" y="9"/>
                  </a:cubicBezTo>
                  <a:cubicBezTo>
                    <a:pt x="55" y="9"/>
                    <a:pt x="56" y="9"/>
                    <a:pt x="57" y="10"/>
                  </a:cubicBezTo>
                  <a:cubicBezTo>
                    <a:pt x="57" y="10"/>
                    <a:pt x="57" y="10"/>
                    <a:pt x="57" y="10"/>
                  </a:cubicBezTo>
                  <a:cubicBezTo>
                    <a:pt x="69" y="13"/>
                    <a:pt x="79" y="23"/>
                    <a:pt x="82" y="35"/>
                  </a:cubicBezTo>
                  <a:cubicBezTo>
                    <a:pt x="82" y="35"/>
                    <a:pt x="82" y="35"/>
                    <a:pt x="82" y="35"/>
                  </a:cubicBezTo>
                  <a:cubicBezTo>
                    <a:pt x="83" y="36"/>
                    <a:pt x="83" y="37"/>
                    <a:pt x="83" y="38"/>
                  </a:cubicBezTo>
                  <a:cubicBezTo>
                    <a:pt x="83" y="38"/>
                    <a:pt x="83" y="39"/>
                    <a:pt x="83" y="39"/>
                  </a:cubicBezTo>
                  <a:cubicBezTo>
                    <a:pt x="83" y="40"/>
                    <a:pt x="84" y="41"/>
                    <a:pt x="84" y="42"/>
                  </a:cubicBezTo>
                  <a:cubicBezTo>
                    <a:pt x="84" y="42"/>
                    <a:pt x="84" y="42"/>
                    <a:pt x="84" y="43"/>
                  </a:cubicBezTo>
                  <a:cubicBezTo>
                    <a:pt x="84" y="43"/>
                    <a:pt x="84" y="44"/>
                    <a:pt x="84" y="44"/>
                  </a:cubicBezTo>
                  <a:cubicBezTo>
                    <a:pt x="48" y="44"/>
                    <a:pt x="48" y="44"/>
                    <a:pt x="48" y="44"/>
                  </a:cubicBezTo>
                  <a:cubicBezTo>
                    <a:pt x="48" y="8"/>
                    <a:pt x="48" y="8"/>
                    <a:pt x="48" y="8"/>
                  </a:cubicBezTo>
                  <a:cubicBezTo>
                    <a:pt x="48" y="8"/>
                    <a:pt x="49" y="8"/>
                    <a:pt x="49" y="8"/>
                  </a:cubicBezTo>
                  <a:close/>
                  <a:moveTo>
                    <a:pt x="40" y="9"/>
                  </a:moveTo>
                  <a:cubicBezTo>
                    <a:pt x="40" y="48"/>
                    <a:pt x="40" y="48"/>
                    <a:pt x="40" y="48"/>
                  </a:cubicBezTo>
                  <a:cubicBezTo>
                    <a:pt x="40" y="48"/>
                    <a:pt x="40" y="48"/>
                    <a:pt x="40" y="48"/>
                  </a:cubicBezTo>
                  <a:cubicBezTo>
                    <a:pt x="40" y="48"/>
                    <a:pt x="40" y="48"/>
                    <a:pt x="40" y="48"/>
                  </a:cubicBezTo>
                  <a:cubicBezTo>
                    <a:pt x="40" y="52"/>
                    <a:pt x="40" y="52"/>
                    <a:pt x="40" y="52"/>
                  </a:cubicBezTo>
                  <a:cubicBezTo>
                    <a:pt x="42" y="52"/>
                    <a:pt x="42" y="52"/>
                    <a:pt x="42" y="52"/>
                  </a:cubicBezTo>
                  <a:cubicBezTo>
                    <a:pt x="68" y="77"/>
                    <a:pt x="68" y="77"/>
                    <a:pt x="68" y="77"/>
                  </a:cubicBezTo>
                  <a:cubicBezTo>
                    <a:pt x="61" y="81"/>
                    <a:pt x="54" y="84"/>
                    <a:pt x="46" y="84"/>
                  </a:cubicBezTo>
                  <a:cubicBezTo>
                    <a:pt x="25" y="84"/>
                    <a:pt x="8" y="67"/>
                    <a:pt x="8" y="46"/>
                  </a:cubicBezTo>
                  <a:cubicBezTo>
                    <a:pt x="8" y="27"/>
                    <a:pt x="22" y="11"/>
                    <a:pt x="40"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23"/>
            <p:cNvSpPr>
              <a:spLocks/>
            </p:cNvSpPr>
            <p:nvPr/>
          </p:nvSpPr>
          <p:spPr bwMode="auto">
            <a:xfrm>
              <a:off x="1830388" y="4061709"/>
              <a:ext cx="284163" cy="57150"/>
            </a:xfrm>
            <a:custGeom>
              <a:avLst/>
              <a:gdLst>
                <a:gd name="T0" fmla="*/ 4 w 40"/>
                <a:gd name="T1" fmla="*/ 8 h 8"/>
                <a:gd name="T2" fmla="*/ 36 w 40"/>
                <a:gd name="T3" fmla="*/ 8 h 8"/>
                <a:gd name="T4" fmla="*/ 40 w 40"/>
                <a:gd name="T5" fmla="*/ 4 h 8"/>
                <a:gd name="T6" fmla="*/ 36 w 40"/>
                <a:gd name="T7" fmla="*/ 0 h 8"/>
                <a:gd name="T8" fmla="*/ 4 w 40"/>
                <a:gd name="T9" fmla="*/ 0 h 8"/>
                <a:gd name="T10" fmla="*/ 0 w 40"/>
                <a:gd name="T11" fmla="*/ 4 h 8"/>
                <a:gd name="T12" fmla="*/ 4 w 4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0" h="8">
                  <a:moveTo>
                    <a:pt x="4" y="8"/>
                  </a:moveTo>
                  <a:cubicBezTo>
                    <a:pt x="36" y="8"/>
                    <a:pt x="36" y="8"/>
                    <a:pt x="36" y="8"/>
                  </a:cubicBezTo>
                  <a:cubicBezTo>
                    <a:pt x="38" y="8"/>
                    <a:pt x="40" y="6"/>
                    <a:pt x="40" y="4"/>
                  </a:cubicBezTo>
                  <a:cubicBezTo>
                    <a:pt x="40" y="2"/>
                    <a:pt x="38" y="0"/>
                    <a:pt x="36" y="0"/>
                  </a:cubicBezTo>
                  <a:cubicBezTo>
                    <a:pt x="4" y="0"/>
                    <a:pt x="4" y="0"/>
                    <a:pt x="4" y="0"/>
                  </a:cubicBezTo>
                  <a:cubicBezTo>
                    <a:pt x="2" y="0"/>
                    <a:pt x="0" y="2"/>
                    <a:pt x="0" y="4"/>
                  </a:cubicBezTo>
                  <a:cubicBezTo>
                    <a:pt x="0" y="6"/>
                    <a:pt x="2" y="8"/>
                    <a:pt x="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24"/>
            <p:cNvSpPr>
              <a:spLocks/>
            </p:cNvSpPr>
            <p:nvPr/>
          </p:nvSpPr>
          <p:spPr bwMode="auto">
            <a:xfrm>
              <a:off x="2198688" y="4061709"/>
              <a:ext cx="57150" cy="57150"/>
            </a:xfrm>
            <a:custGeom>
              <a:avLst/>
              <a:gdLst>
                <a:gd name="T0" fmla="*/ 1 w 8"/>
                <a:gd name="T1" fmla="*/ 1 h 8"/>
                <a:gd name="T2" fmla="*/ 0 w 8"/>
                <a:gd name="T3" fmla="*/ 4 h 8"/>
                <a:gd name="T4" fmla="*/ 1 w 8"/>
                <a:gd name="T5" fmla="*/ 7 h 8"/>
                <a:gd name="T6" fmla="*/ 4 w 8"/>
                <a:gd name="T7" fmla="*/ 8 h 8"/>
                <a:gd name="T8" fmla="*/ 7 w 8"/>
                <a:gd name="T9" fmla="*/ 7 h 8"/>
                <a:gd name="T10" fmla="*/ 8 w 8"/>
                <a:gd name="T11" fmla="*/ 4 h 8"/>
                <a:gd name="T12" fmla="*/ 7 w 8"/>
                <a:gd name="T13" fmla="*/ 1 h 8"/>
                <a:gd name="T14" fmla="*/ 1 w 8"/>
                <a:gd name="T15" fmla="*/ 1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1" y="1"/>
                  </a:moveTo>
                  <a:cubicBezTo>
                    <a:pt x="0" y="2"/>
                    <a:pt x="0" y="3"/>
                    <a:pt x="0" y="4"/>
                  </a:cubicBezTo>
                  <a:cubicBezTo>
                    <a:pt x="0" y="5"/>
                    <a:pt x="0" y="6"/>
                    <a:pt x="1" y="7"/>
                  </a:cubicBezTo>
                  <a:cubicBezTo>
                    <a:pt x="2" y="8"/>
                    <a:pt x="3" y="8"/>
                    <a:pt x="4" y="8"/>
                  </a:cubicBezTo>
                  <a:cubicBezTo>
                    <a:pt x="5" y="8"/>
                    <a:pt x="6" y="8"/>
                    <a:pt x="7" y="7"/>
                  </a:cubicBezTo>
                  <a:cubicBezTo>
                    <a:pt x="8" y="6"/>
                    <a:pt x="8" y="5"/>
                    <a:pt x="8" y="4"/>
                  </a:cubicBezTo>
                  <a:cubicBezTo>
                    <a:pt x="8" y="3"/>
                    <a:pt x="8" y="2"/>
                    <a:pt x="7" y="1"/>
                  </a:cubicBezTo>
                  <a:cubicBezTo>
                    <a:pt x="5" y="0"/>
                    <a:pt x="3" y="0"/>
                    <a:pt x="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4" name="Freeform 25"/>
            <p:cNvSpPr>
              <a:spLocks/>
            </p:cNvSpPr>
            <p:nvPr/>
          </p:nvSpPr>
          <p:spPr bwMode="auto">
            <a:xfrm>
              <a:off x="2114550" y="3920422"/>
              <a:ext cx="141288" cy="55562"/>
            </a:xfrm>
            <a:custGeom>
              <a:avLst/>
              <a:gdLst>
                <a:gd name="T0" fmla="*/ 4 w 20"/>
                <a:gd name="T1" fmla="*/ 8 h 8"/>
                <a:gd name="T2" fmla="*/ 16 w 20"/>
                <a:gd name="T3" fmla="*/ 8 h 8"/>
                <a:gd name="T4" fmla="*/ 20 w 20"/>
                <a:gd name="T5" fmla="*/ 4 h 8"/>
                <a:gd name="T6" fmla="*/ 16 w 20"/>
                <a:gd name="T7" fmla="*/ 0 h 8"/>
                <a:gd name="T8" fmla="*/ 4 w 20"/>
                <a:gd name="T9" fmla="*/ 0 h 8"/>
                <a:gd name="T10" fmla="*/ 0 w 20"/>
                <a:gd name="T11" fmla="*/ 4 h 8"/>
                <a:gd name="T12" fmla="*/ 4 w 2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0" h="8">
                  <a:moveTo>
                    <a:pt x="4" y="8"/>
                  </a:moveTo>
                  <a:cubicBezTo>
                    <a:pt x="16" y="8"/>
                    <a:pt x="16" y="8"/>
                    <a:pt x="16" y="8"/>
                  </a:cubicBezTo>
                  <a:cubicBezTo>
                    <a:pt x="18" y="8"/>
                    <a:pt x="20" y="6"/>
                    <a:pt x="20" y="4"/>
                  </a:cubicBezTo>
                  <a:cubicBezTo>
                    <a:pt x="20" y="2"/>
                    <a:pt x="18" y="0"/>
                    <a:pt x="16" y="0"/>
                  </a:cubicBezTo>
                  <a:cubicBezTo>
                    <a:pt x="4" y="0"/>
                    <a:pt x="4" y="0"/>
                    <a:pt x="4" y="0"/>
                  </a:cubicBezTo>
                  <a:cubicBezTo>
                    <a:pt x="2" y="0"/>
                    <a:pt x="0" y="2"/>
                    <a:pt x="0" y="4"/>
                  </a:cubicBezTo>
                  <a:cubicBezTo>
                    <a:pt x="0" y="6"/>
                    <a:pt x="2" y="8"/>
                    <a:pt x="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5" name="Freeform 26"/>
            <p:cNvSpPr>
              <a:spLocks/>
            </p:cNvSpPr>
            <p:nvPr/>
          </p:nvSpPr>
          <p:spPr bwMode="auto">
            <a:xfrm>
              <a:off x="1830388" y="3920422"/>
              <a:ext cx="112713" cy="55562"/>
            </a:xfrm>
            <a:custGeom>
              <a:avLst/>
              <a:gdLst>
                <a:gd name="T0" fmla="*/ 4 w 16"/>
                <a:gd name="T1" fmla="*/ 8 h 8"/>
                <a:gd name="T2" fmla="*/ 12 w 16"/>
                <a:gd name="T3" fmla="*/ 8 h 8"/>
                <a:gd name="T4" fmla="*/ 16 w 16"/>
                <a:gd name="T5" fmla="*/ 4 h 8"/>
                <a:gd name="T6" fmla="*/ 12 w 16"/>
                <a:gd name="T7" fmla="*/ 0 h 8"/>
                <a:gd name="T8" fmla="*/ 4 w 16"/>
                <a:gd name="T9" fmla="*/ 0 h 8"/>
                <a:gd name="T10" fmla="*/ 0 w 16"/>
                <a:gd name="T11" fmla="*/ 4 h 8"/>
                <a:gd name="T12" fmla="*/ 4 w 16"/>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6" h="8">
                  <a:moveTo>
                    <a:pt x="4" y="8"/>
                  </a:moveTo>
                  <a:cubicBezTo>
                    <a:pt x="12" y="8"/>
                    <a:pt x="12" y="8"/>
                    <a:pt x="12" y="8"/>
                  </a:cubicBezTo>
                  <a:cubicBezTo>
                    <a:pt x="14" y="8"/>
                    <a:pt x="16" y="6"/>
                    <a:pt x="16" y="4"/>
                  </a:cubicBezTo>
                  <a:cubicBezTo>
                    <a:pt x="16" y="2"/>
                    <a:pt x="14" y="0"/>
                    <a:pt x="12" y="0"/>
                  </a:cubicBezTo>
                  <a:cubicBezTo>
                    <a:pt x="4" y="0"/>
                    <a:pt x="4" y="0"/>
                    <a:pt x="4" y="0"/>
                  </a:cubicBezTo>
                  <a:cubicBezTo>
                    <a:pt x="2" y="0"/>
                    <a:pt x="0" y="2"/>
                    <a:pt x="0" y="4"/>
                  </a:cubicBezTo>
                  <a:cubicBezTo>
                    <a:pt x="0" y="6"/>
                    <a:pt x="2" y="8"/>
                    <a:pt x="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27"/>
            <p:cNvSpPr>
              <a:spLocks/>
            </p:cNvSpPr>
            <p:nvPr/>
          </p:nvSpPr>
          <p:spPr bwMode="auto">
            <a:xfrm>
              <a:off x="2000250" y="3920422"/>
              <a:ext cx="57150" cy="55562"/>
            </a:xfrm>
            <a:custGeom>
              <a:avLst/>
              <a:gdLst>
                <a:gd name="T0" fmla="*/ 4 w 8"/>
                <a:gd name="T1" fmla="*/ 8 h 8"/>
                <a:gd name="T2" fmla="*/ 7 w 8"/>
                <a:gd name="T3" fmla="*/ 7 h 8"/>
                <a:gd name="T4" fmla="*/ 8 w 8"/>
                <a:gd name="T5" fmla="*/ 4 h 8"/>
                <a:gd name="T6" fmla="*/ 7 w 8"/>
                <a:gd name="T7" fmla="*/ 1 h 8"/>
                <a:gd name="T8" fmla="*/ 1 w 8"/>
                <a:gd name="T9" fmla="*/ 1 h 8"/>
                <a:gd name="T10" fmla="*/ 0 w 8"/>
                <a:gd name="T11" fmla="*/ 4 h 8"/>
                <a:gd name="T12" fmla="*/ 1 w 8"/>
                <a:gd name="T13" fmla="*/ 7 h 8"/>
                <a:gd name="T14" fmla="*/ 4 w 8"/>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4" y="8"/>
                  </a:moveTo>
                  <a:cubicBezTo>
                    <a:pt x="5" y="8"/>
                    <a:pt x="6" y="8"/>
                    <a:pt x="7" y="7"/>
                  </a:cubicBezTo>
                  <a:cubicBezTo>
                    <a:pt x="8" y="6"/>
                    <a:pt x="8" y="5"/>
                    <a:pt x="8" y="4"/>
                  </a:cubicBezTo>
                  <a:cubicBezTo>
                    <a:pt x="8" y="3"/>
                    <a:pt x="8" y="2"/>
                    <a:pt x="7" y="1"/>
                  </a:cubicBezTo>
                  <a:cubicBezTo>
                    <a:pt x="5" y="0"/>
                    <a:pt x="3" y="0"/>
                    <a:pt x="1" y="1"/>
                  </a:cubicBezTo>
                  <a:cubicBezTo>
                    <a:pt x="0" y="2"/>
                    <a:pt x="0" y="3"/>
                    <a:pt x="0" y="4"/>
                  </a:cubicBezTo>
                  <a:cubicBezTo>
                    <a:pt x="0" y="5"/>
                    <a:pt x="0" y="6"/>
                    <a:pt x="1" y="7"/>
                  </a:cubicBezTo>
                  <a:cubicBezTo>
                    <a:pt x="2" y="8"/>
                    <a:pt x="3" y="8"/>
                    <a:pt x="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cxnSp>
        <p:nvCxnSpPr>
          <p:cNvPr id="32" name="Straight Connector 31"/>
          <p:cNvCxnSpPr/>
          <p:nvPr/>
        </p:nvCxnSpPr>
        <p:spPr>
          <a:xfrm>
            <a:off x="-1361465" y="888159"/>
            <a:ext cx="3522053"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49</a:t>
            </a:fld>
            <a:endParaRPr lang="en-US" dirty="0"/>
          </a:p>
        </p:txBody>
      </p:sp>
      <p:sp>
        <p:nvSpPr>
          <p:cNvPr id="24" name="Rectangle 23"/>
          <p:cNvSpPr/>
          <p:nvPr/>
        </p:nvSpPr>
        <p:spPr>
          <a:xfrm>
            <a:off x="6107724" y="-1"/>
            <a:ext cx="6084276" cy="308316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stretch>
            <a:fillRect/>
          </a:stretch>
        </p:blipFill>
        <p:spPr>
          <a:xfrm>
            <a:off x="6096000" y="-12655"/>
            <a:ext cx="6096000" cy="3441655"/>
          </a:xfrm>
          <a:prstGeom prst="rect">
            <a:avLst/>
          </a:prstGeom>
        </p:spPr>
      </p:pic>
    </p:spTree>
    <p:extLst>
      <p:ext uri="{BB962C8B-B14F-4D97-AF65-F5344CB8AC3E}">
        <p14:creationId xmlns:p14="http://schemas.microsoft.com/office/powerpoint/2010/main" val="213625371"/>
      </p:ext>
    </p:extLst>
  </p:cSld>
  <p:clrMapOvr>
    <a:masterClrMapping/>
  </p:clrMapOvr>
  <p:transition spd="slow">
    <p:push/>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Straight Connector 22"/>
          <p:cNvCxnSpPr/>
          <p:nvPr/>
        </p:nvCxnSpPr>
        <p:spPr>
          <a:xfrm>
            <a:off x="1091022" y="0"/>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rot="16200000">
            <a:off x="-190281" y="2057724"/>
            <a:ext cx="2565053" cy="663575"/>
          </a:xfrm>
          <a:solidFill>
            <a:schemeClr val="bg2"/>
          </a:solidFill>
        </p:spPr>
        <p:txBody>
          <a:bodyPr/>
          <a:lstStyle/>
          <a:p>
            <a:r>
              <a:rPr lang="en-US" b="0" dirty="0" smtClean="0">
                <a:solidFill>
                  <a:schemeClr val="bg1">
                    <a:lumMod val="85000"/>
                  </a:schemeClr>
                </a:solidFill>
                <a:latin typeface="+mj-lt"/>
              </a:rPr>
              <a:t>Content</a:t>
            </a:r>
            <a:endParaRPr lang="en-US" b="0" dirty="0">
              <a:solidFill>
                <a:schemeClr val="bg1">
                  <a:lumMod val="85000"/>
                </a:schemeClr>
              </a:solidFill>
              <a:latin typeface="+mj-lt"/>
            </a:endParaRPr>
          </a:p>
        </p:txBody>
      </p:sp>
      <p:sp>
        <p:nvSpPr>
          <p:cNvPr id="6" name="Rectangle 5"/>
          <p:cNvSpPr/>
          <p:nvPr/>
        </p:nvSpPr>
        <p:spPr>
          <a:xfrm>
            <a:off x="2692334" y="2793886"/>
            <a:ext cx="1487908" cy="400110"/>
          </a:xfrm>
          <a:prstGeom prst="rect">
            <a:avLst/>
          </a:prstGeom>
        </p:spPr>
        <p:txBody>
          <a:bodyPr wrap="none">
            <a:spAutoFit/>
          </a:bodyPr>
          <a:lstStyle/>
          <a:p>
            <a:r>
              <a:rPr lang="en-US" sz="2000" dirty="0" smtClean="0">
                <a:solidFill>
                  <a:schemeClr val="accent2"/>
                </a:solidFill>
                <a:latin typeface="+mj-lt"/>
                <a:ea typeface="Open Sans" panose="020B0606030504020204" pitchFamily="34" charset="0"/>
                <a:cs typeface="Open Sans" panose="020B0606030504020204" pitchFamily="34" charset="0"/>
              </a:rPr>
              <a:t>Solutions</a:t>
            </a:r>
          </a:p>
        </p:txBody>
      </p:sp>
      <p:sp>
        <p:nvSpPr>
          <p:cNvPr id="7" name="Rectangle 6"/>
          <p:cNvSpPr/>
          <p:nvPr/>
        </p:nvSpPr>
        <p:spPr>
          <a:xfrm>
            <a:off x="2692334" y="4395983"/>
            <a:ext cx="2081019" cy="400110"/>
          </a:xfrm>
          <a:prstGeom prst="rect">
            <a:avLst/>
          </a:prstGeom>
        </p:spPr>
        <p:txBody>
          <a:bodyPr wrap="none">
            <a:spAutoFit/>
          </a:bodyPr>
          <a:lstStyle/>
          <a:p>
            <a:r>
              <a:rPr lang="en-US" sz="2000" dirty="0" smtClean="0">
                <a:solidFill>
                  <a:schemeClr val="accent2"/>
                </a:solidFill>
                <a:latin typeface="+mj-lt"/>
                <a:ea typeface="Open Sans Light" panose="020B0306030504020204" pitchFamily="34" charset="0"/>
                <a:cs typeface="Open Sans Light" panose="020B0306030504020204" pitchFamily="34" charset="0"/>
              </a:rPr>
              <a:t>How We Help</a:t>
            </a:r>
          </a:p>
        </p:txBody>
      </p:sp>
      <p:sp>
        <p:nvSpPr>
          <p:cNvPr id="8" name="Rectangle 7"/>
          <p:cNvSpPr/>
          <p:nvPr/>
        </p:nvSpPr>
        <p:spPr>
          <a:xfrm>
            <a:off x="7291133" y="1203082"/>
            <a:ext cx="1151277" cy="400110"/>
          </a:xfrm>
          <a:prstGeom prst="rect">
            <a:avLst/>
          </a:prstGeom>
        </p:spPr>
        <p:txBody>
          <a:bodyPr wrap="none">
            <a:spAutoFit/>
          </a:bodyPr>
          <a:lstStyle/>
          <a:p>
            <a:r>
              <a:rPr lang="en-US" sz="2000" dirty="0" smtClean="0">
                <a:solidFill>
                  <a:schemeClr val="accent2"/>
                </a:solidFill>
                <a:latin typeface="+mj-lt"/>
                <a:ea typeface="Open Sans" panose="020B0606030504020204" pitchFamily="34" charset="0"/>
                <a:cs typeface="Open Sans" panose="020B0606030504020204" pitchFamily="34" charset="0"/>
              </a:rPr>
              <a:t>Clients</a:t>
            </a:r>
            <a:endParaRPr lang="en-US" sz="2000" dirty="0">
              <a:solidFill>
                <a:schemeClr val="accent2"/>
              </a:solidFill>
              <a:latin typeface="+mj-lt"/>
              <a:ea typeface="Open Sans" panose="020B0606030504020204" pitchFamily="34" charset="0"/>
              <a:cs typeface="Open Sans" panose="020B0606030504020204" pitchFamily="34" charset="0"/>
            </a:endParaRPr>
          </a:p>
        </p:txBody>
      </p:sp>
      <p:sp>
        <p:nvSpPr>
          <p:cNvPr id="9" name="Rectangle 8"/>
          <p:cNvSpPr/>
          <p:nvPr/>
        </p:nvSpPr>
        <p:spPr>
          <a:xfrm>
            <a:off x="7291133" y="2793886"/>
            <a:ext cx="1968809" cy="400110"/>
          </a:xfrm>
          <a:prstGeom prst="rect">
            <a:avLst/>
          </a:prstGeom>
        </p:spPr>
        <p:txBody>
          <a:bodyPr wrap="none">
            <a:spAutoFit/>
          </a:bodyPr>
          <a:lstStyle/>
          <a:p>
            <a:r>
              <a:rPr lang="en-US" sz="2000" dirty="0" smtClean="0">
                <a:solidFill>
                  <a:schemeClr val="accent2"/>
                </a:solidFill>
                <a:latin typeface="+mj-lt"/>
                <a:ea typeface="Open Sans Light" panose="020B0306030504020204" pitchFamily="34" charset="0"/>
                <a:cs typeface="Open Sans Light" panose="020B0306030504020204" pitchFamily="34" charset="0"/>
              </a:rPr>
              <a:t>Case Studies</a:t>
            </a:r>
          </a:p>
        </p:txBody>
      </p:sp>
      <p:sp>
        <p:nvSpPr>
          <p:cNvPr id="10" name="Rectangle 9"/>
          <p:cNvSpPr/>
          <p:nvPr/>
        </p:nvSpPr>
        <p:spPr>
          <a:xfrm>
            <a:off x="7291133" y="4395983"/>
            <a:ext cx="1707519" cy="400110"/>
          </a:xfrm>
          <a:prstGeom prst="rect">
            <a:avLst/>
          </a:prstGeom>
        </p:spPr>
        <p:txBody>
          <a:bodyPr wrap="none">
            <a:spAutoFit/>
          </a:bodyPr>
          <a:lstStyle/>
          <a:p>
            <a:r>
              <a:rPr lang="en-US" sz="2000" dirty="0" smtClean="0">
                <a:solidFill>
                  <a:schemeClr val="accent2"/>
                </a:solidFill>
                <a:latin typeface="+mj-lt"/>
                <a:ea typeface="Open Sans" panose="020B0606030504020204" pitchFamily="34" charset="0"/>
                <a:cs typeface="Open Sans" panose="020B0606030504020204" pitchFamily="34" charset="0"/>
              </a:rPr>
              <a:t>Contact Us</a:t>
            </a:r>
          </a:p>
        </p:txBody>
      </p:sp>
      <p:sp>
        <p:nvSpPr>
          <p:cNvPr id="5" name="Rectangle 4"/>
          <p:cNvSpPr/>
          <p:nvPr/>
        </p:nvSpPr>
        <p:spPr>
          <a:xfrm>
            <a:off x="2692334" y="1191789"/>
            <a:ext cx="1540806" cy="400110"/>
          </a:xfrm>
          <a:prstGeom prst="rect">
            <a:avLst/>
          </a:prstGeom>
        </p:spPr>
        <p:txBody>
          <a:bodyPr wrap="none">
            <a:spAutoFit/>
          </a:bodyPr>
          <a:lstStyle/>
          <a:p>
            <a:r>
              <a:rPr lang="en-US" sz="2000" dirty="0" smtClean="0">
                <a:solidFill>
                  <a:schemeClr val="accent2"/>
                </a:solidFill>
                <a:latin typeface="+mj-lt"/>
                <a:ea typeface="Open Sans Light" panose="020B0306030504020204" pitchFamily="34" charset="0"/>
                <a:cs typeface="Open Sans Light" panose="020B0306030504020204" pitchFamily="34" charset="0"/>
              </a:rPr>
              <a:t>About Us </a:t>
            </a:r>
          </a:p>
        </p:txBody>
      </p:sp>
      <p:sp>
        <p:nvSpPr>
          <p:cNvPr id="4" name="TextBox 3"/>
          <p:cNvSpPr txBox="1"/>
          <p:nvPr/>
        </p:nvSpPr>
        <p:spPr>
          <a:xfrm>
            <a:off x="1755822" y="1152033"/>
            <a:ext cx="845438" cy="646331"/>
          </a:xfrm>
          <a:prstGeom prst="rect">
            <a:avLst/>
          </a:prstGeom>
          <a:noFill/>
        </p:spPr>
        <p:txBody>
          <a:bodyPr wrap="square" rtlCol="0" anchor="ctr">
            <a:spAutoFit/>
          </a:bodyPr>
          <a:lstStyle/>
          <a:p>
            <a:pPr algn="r"/>
            <a:r>
              <a:rPr lang="en-US" sz="3600" b="1" dirty="0" smtClean="0">
                <a:solidFill>
                  <a:schemeClr val="accent3"/>
                </a:solidFill>
              </a:rPr>
              <a:t>01</a:t>
            </a:r>
            <a:endParaRPr lang="en-US" sz="3600" b="1" dirty="0">
              <a:solidFill>
                <a:schemeClr val="accent3"/>
              </a:solidFill>
            </a:endParaRPr>
          </a:p>
        </p:txBody>
      </p:sp>
      <p:sp>
        <p:nvSpPr>
          <p:cNvPr id="25" name="TextBox 24"/>
          <p:cNvSpPr txBox="1"/>
          <p:nvPr/>
        </p:nvSpPr>
        <p:spPr>
          <a:xfrm>
            <a:off x="1755822" y="2754130"/>
            <a:ext cx="845438" cy="646331"/>
          </a:xfrm>
          <a:prstGeom prst="rect">
            <a:avLst/>
          </a:prstGeom>
          <a:noFill/>
        </p:spPr>
        <p:txBody>
          <a:bodyPr wrap="square" rtlCol="0" anchor="ctr">
            <a:spAutoFit/>
          </a:bodyPr>
          <a:lstStyle/>
          <a:p>
            <a:pPr algn="r"/>
            <a:r>
              <a:rPr lang="en-US" sz="3600" b="1" dirty="0" smtClean="0">
                <a:solidFill>
                  <a:schemeClr val="accent3"/>
                </a:solidFill>
              </a:rPr>
              <a:t>02</a:t>
            </a:r>
            <a:endParaRPr lang="en-US" sz="3600" b="1" dirty="0">
              <a:solidFill>
                <a:schemeClr val="accent3"/>
              </a:solidFill>
            </a:endParaRPr>
          </a:p>
        </p:txBody>
      </p:sp>
      <p:sp>
        <p:nvSpPr>
          <p:cNvPr id="26" name="TextBox 25"/>
          <p:cNvSpPr txBox="1"/>
          <p:nvPr/>
        </p:nvSpPr>
        <p:spPr>
          <a:xfrm>
            <a:off x="1755822" y="4356227"/>
            <a:ext cx="845438" cy="646331"/>
          </a:xfrm>
          <a:prstGeom prst="rect">
            <a:avLst/>
          </a:prstGeom>
          <a:noFill/>
        </p:spPr>
        <p:txBody>
          <a:bodyPr wrap="square" rtlCol="0" anchor="ctr">
            <a:spAutoFit/>
          </a:bodyPr>
          <a:lstStyle/>
          <a:p>
            <a:pPr algn="r"/>
            <a:r>
              <a:rPr lang="en-US" sz="3600" b="1" dirty="0" smtClean="0">
                <a:solidFill>
                  <a:schemeClr val="accent3"/>
                </a:solidFill>
              </a:rPr>
              <a:t>03</a:t>
            </a:r>
            <a:endParaRPr lang="en-US" sz="3600" b="1" dirty="0">
              <a:solidFill>
                <a:schemeClr val="accent3"/>
              </a:solidFill>
            </a:endParaRPr>
          </a:p>
        </p:txBody>
      </p:sp>
      <p:sp>
        <p:nvSpPr>
          <p:cNvPr id="3" name="Rectangle 2"/>
          <p:cNvSpPr/>
          <p:nvPr/>
        </p:nvSpPr>
        <p:spPr>
          <a:xfrm>
            <a:off x="2692335" y="1583423"/>
            <a:ext cx="3567504" cy="702500"/>
          </a:xfrm>
          <a:prstGeom prst="rect">
            <a:avLst/>
          </a:prstGeom>
        </p:spPr>
        <p:txBody>
          <a:bodyPr wrap="square">
            <a:spAutoFit/>
          </a:bodyPr>
          <a:lstStyle/>
          <a:p>
            <a:pPr>
              <a:lnSpc>
                <a:spcPct val="150000"/>
              </a:lnSpc>
            </a:pPr>
            <a:r>
              <a:rPr lang="en-US" sz="1400" dirty="0">
                <a:solidFill>
                  <a:schemeClr val="tx1">
                    <a:lumMod val="50000"/>
                    <a:lumOff val="50000"/>
                  </a:schemeClr>
                </a:solidFill>
              </a:rPr>
              <a:t>Lorem ipsum dolor sit amet, </a:t>
            </a:r>
            <a:r>
              <a:rPr lang="en-US" sz="1400" dirty="0" err="1" smtClean="0">
                <a:solidFill>
                  <a:schemeClr val="tx1">
                    <a:lumMod val="50000"/>
                    <a:lumOff val="50000"/>
                  </a:schemeClr>
                </a:solidFill>
              </a:rPr>
              <a:t>adipiscing</a:t>
            </a:r>
            <a:r>
              <a:rPr lang="en-US" sz="1400" dirty="0" smtClean="0">
                <a:solidFill>
                  <a:schemeClr val="tx1">
                    <a:lumMod val="50000"/>
                    <a:lumOff val="50000"/>
                  </a:schemeClr>
                </a:solidFill>
              </a:rPr>
              <a:t> </a:t>
            </a:r>
            <a:r>
              <a:rPr lang="en-US" sz="1400" dirty="0">
                <a:solidFill>
                  <a:schemeClr val="tx1">
                    <a:lumMod val="50000"/>
                    <a:lumOff val="50000"/>
                  </a:schemeClr>
                </a:solidFill>
              </a:rPr>
              <a:t>elit, sed do </a:t>
            </a:r>
            <a:r>
              <a:rPr lang="en-US" sz="1400" dirty="0" err="1" smtClean="0">
                <a:solidFill>
                  <a:schemeClr val="tx1">
                    <a:lumMod val="50000"/>
                    <a:lumOff val="50000"/>
                  </a:schemeClr>
                </a:solidFill>
              </a:rPr>
              <a:t>eiusmod</a:t>
            </a:r>
            <a:r>
              <a:rPr lang="en-US" sz="1400" dirty="0">
                <a:solidFill>
                  <a:schemeClr val="tx1">
                    <a:lumMod val="50000"/>
                    <a:lumOff val="50000"/>
                  </a:schemeClr>
                </a:solidFill>
              </a:rPr>
              <a:t>. </a:t>
            </a:r>
          </a:p>
        </p:txBody>
      </p:sp>
      <p:sp>
        <p:nvSpPr>
          <p:cNvPr id="18" name="Rectangle 17"/>
          <p:cNvSpPr/>
          <p:nvPr/>
        </p:nvSpPr>
        <p:spPr>
          <a:xfrm>
            <a:off x="2692335" y="3186559"/>
            <a:ext cx="3460044" cy="702500"/>
          </a:xfrm>
          <a:prstGeom prst="rect">
            <a:avLst/>
          </a:prstGeom>
        </p:spPr>
        <p:txBody>
          <a:bodyPr wrap="square">
            <a:spAutoFit/>
          </a:bodyPr>
          <a:lstStyle/>
          <a:p>
            <a:pPr>
              <a:lnSpc>
                <a:spcPct val="150000"/>
              </a:lnSpc>
            </a:pPr>
            <a:r>
              <a:rPr lang="en-US" sz="1400" dirty="0">
                <a:solidFill>
                  <a:schemeClr val="tx1">
                    <a:lumMod val="50000"/>
                    <a:lumOff val="50000"/>
                  </a:schemeClr>
                </a:solidFill>
              </a:rPr>
              <a:t>Lorem ipsum dolor sit amet, </a:t>
            </a:r>
            <a:r>
              <a:rPr lang="en-US" sz="1400" dirty="0" err="1" smtClean="0">
                <a:solidFill>
                  <a:schemeClr val="tx1">
                    <a:lumMod val="50000"/>
                    <a:lumOff val="50000"/>
                  </a:schemeClr>
                </a:solidFill>
              </a:rPr>
              <a:t>adipiscing</a:t>
            </a:r>
            <a:r>
              <a:rPr lang="en-US" sz="1400" dirty="0" smtClean="0">
                <a:solidFill>
                  <a:schemeClr val="tx1">
                    <a:lumMod val="50000"/>
                    <a:lumOff val="50000"/>
                  </a:schemeClr>
                </a:solidFill>
              </a:rPr>
              <a:t> </a:t>
            </a:r>
            <a:r>
              <a:rPr lang="en-US" sz="1400" dirty="0">
                <a:solidFill>
                  <a:schemeClr val="tx1">
                    <a:lumMod val="50000"/>
                    <a:lumOff val="50000"/>
                  </a:schemeClr>
                </a:solidFill>
              </a:rPr>
              <a:t>elit, sed do </a:t>
            </a:r>
            <a:r>
              <a:rPr lang="en-US" sz="1400" dirty="0" err="1" smtClean="0">
                <a:solidFill>
                  <a:schemeClr val="tx1">
                    <a:lumMod val="50000"/>
                    <a:lumOff val="50000"/>
                  </a:schemeClr>
                </a:solidFill>
              </a:rPr>
              <a:t>eiusmod</a:t>
            </a:r>
            <a:r>
              <a:rPr lang="en-US" sz="1400" dirty="0" smtClean="0">
                <a:solidFill>
                  <a:schemeClr val="tx1">
                    <a:lumMod val="50000"/>
                    <a:lumOff val="50000"/>
                  </a:schemeClr>
                </a:solidFill>
              </a:rPr>
              <a:t>.</a:t>
            </a:r>
            <a:endParaRPr lang="en-US" sz="1400" dirty="0">
              <a:solidFill>
                <a:schemeClr val="tx1">
                  <a:lumMod val="50000"/>
                  <a:lumOff val="50000"/>
                </a:schemeClr>
              </a:solidFill>
            </a:endParaRPr>
          </a:p>
        </p:txBody>
      </p:sp>
      <p:sp>
        <p:nvSpPr>
          <p:cNvPr id="19" name="Rectangle 18"/>
          <p:cNvSpPr/>
          <p:nvPr/>
        </p:nvSpPr>
        <p:spPr>
          <a:xfrm>
            <a:off x="2692335" y="4789695"/>
            <a:ext cx="3198754" cy="702500"/>
          </a:xfrm>
          <a:prstGeom prst="rect">
            <a:avLst/>
          </a:prstGeom>
        </p:spPr>
        <p:txBody>
          <a:bodyPr wrap="square">
            <a:spAutoFit/>
          </a:bodyPr>
          <a:lstStyle/>
          <a:p>
            <a:pPr>
              <a:lnSpc>
                <a:spcPct val="150000"/>
              </a:lnSpc>
            </a:pPr>
            <a:r>
              <a:rPr lang="en-US" sz="1400" dirty="0">
                <a:solidFill>
                  <a:schemeClr val="tx1">
                    <a:lumMod val="50000"/>
                    <a:lumOff val="50000"/>
                  </a:schemeClr>
                </a:solidFill>
              </a:rPr>
              <a:t>Lorem ipsum dolor sit amet, </a:t>
            </a:r>
            <a:r>
              <a:rPr lang="en-US" sz="1400" dirty="0" err="1" smtClean="0">
                <a:solidFill>
                  <a:schemeClr val="tx1">
                    <a:lumMod val="50000"/>
                    <a:lumOff val="50000"/>
                  </a:schemeClr>
                </a:solidFill>
              </a:rPr>
              <a:t>elit</a:t>
            </a:r>
            <a:r>
              <a:rPr lang="en-US" sz="1400" dirty="0">
                <a:solidFill>
                  <a:schemeClr val="tx1">
                    <a:lumMod val="50000"/>
                    <a:lumOff val="50000"/>
                  </a:schemeClr>
                </a:solidFill>
              </a:rPr>
              <a:t>, sed do </a:t>
            </a:r>
            <a:r>
              <a:rPr lang="en-US" sz="1400" dirty="0" err="1" smtClean="0">
                <a:solidFill>
                  <a:schemeClr val="tx1">
                    <a:lumMod val="50000"/>
                    <a:lumOff val="50000"/>
                  </a:schemeClr>
                </a:solidFill>
              </a:rPr>
              <a:t>eiusmod</a:t>
            </a:r>
            <a:r>
              <a:rPr lang="en-US" sz="1400" dirty="0" smtClean="0">
                <a:solidFill>
                  <a:schemeClr val="tx1">
                    <a:lumMod val="50000"/>
                    <a:lumOff val="50000"/>
                  </a:schemeClr>
                </a:solidFill>
              </a:rPr>
              <a:t>.</a:t>
            </a:r>
            <a:endParaRPr lang="en-US" sz="1400" dirty="0">
              <a:solidFill>
                <a:schemeClr val="tx1">
                  <a:lumMod val="50000"/>
                  <a:lumOff val="50000"/>
                </a:schemeClr>
              </a:solidFill>
            </a:endParaRPr>
          </a:p>
        </p:txBody>
      </p:sp>
      <p:sp>
        <p:nvSpPr>
          <p:cNvPr id="38" name="Rectangle 37"/>
          <p:cNvSpPr/>
          <p:nvPr/>
        </p:nvSpPr>
        <p:spPr>
          <a:xfrm>
            <a:off x="7281909" y="1583423"/>
            <a:ext cx="2852096" cy="702500"/>
          </a:xfrm>
          <a:prstGeom prst="rect">
            <a:avLst/>
          </a:prstGeom>
        </p:spPr>
        <p:txBody>
          <a:bodyPr wrap="square">
            <a:spAutoFit/>
          </a:bodyPr>
          <a:lstStyle/>
          <a:p>
            <a:pPr>
              <a:lnSpc>
                <a:spcPct val="150000"/>
              </a:lnSpc>
            </a:pPr>
            <a:r>
              <a:rPr lang="en-US" sz="1400" dirty="0">
                <a:solidFill>
                  <a:schemeClr val="tx1">
                    <a:lumMod val="50000"/>
                    <a:lumOff val="50000"/>
                  </a:schemeClr>
                </a:solidFill>
              </a:rPr>
              <a:t>Lorem ipsum dolor sit amet, consectetur </a:t>
            </a:r>
            <a:r>
              <a:rPr lang="en-US" sz="1400" dirty="0" err="1">
                <a:solidFill>
                  <a:schemeClr val="tx1">
                    <a:lumMod val="50000"/>
                    <a:lumOff val="50000"/>
                  </a:schemeClr>
                </a:solidFill>
              </a:rPr>
              <a:t>adipiscing</a:t>
            </a:r>
            <a:r>
              <a:rPr lang="en-US" sz="1400" dirty="0">
                <a:solidFill>
                  <a:schemeClr val="tx1">
                    <a:lumMod val="50000"/>
                    <a:lumOff val="50000"/>
                  </a:schemeClr>
                </a:solidFill>
              </a:rPr>
              <a:t> </a:t>
            </a:r>
            <a:r>
              <a:rPr lang="en-US" sz="1400" dirty="0" err="1" smtClean="0">
                <a:solidFill>
                  <a:schemeClr val="tx1">
                    <a:lumMod val="50000"/>
                    <a:lumOff val="50000"/>
                  </a:schemeClr>
                </a:solidFill>
              </a:rPr>
              <a:t>eli</a:t>
            </a:r>
            <a:r>
              <a:rPr lang="en-US" sz="1400" dirty="0" smtClean="0">
                <a:solidFill>
                  <a:schemeClr val="tx1">
                    <a:lumMod val="50000"/>
                    <a:lumOff val="50000"/>
                  </a:schemeClr>
                </a:solidFill>
              </a:rPr>
              <a:t>.</a:t>
            </a:r>
            <a:r>
              <a:rPr lang="en-US" sz="1400" dirty="0">
                <a:solidFill>
                  <a:schemeClr val="tx1">
                    <a:lumMod val="50000"/>
                    <a:lumOff val="50000"/>
                  </a:schemeClr>
                </a:solidFill>
              </a:rPr>
              <a:t> </a:t>
            </a:r>
          </a:p>
        </p:txBody>
      </p:sp>
      <p:sp>
        <p:nvSpPr>
          <p:cNvPr id="39" name="Rectangle 38"/>
          <p:cNvSpPr/>
          <p:nvPr/>
        </p:nvSpPr>
        <p:spPr>
          <a:xfrm>
            <a:off x="7281909" y="3186559"/>
            <a:ext cx="2707717" cy="702500"/>
          </a:xfrm>
          <a:prstGeom prst="rect">
            <a:avLst/>
          </a:prstGeom>
        </p:spPr>
        <p:txBody>
          <a:bodyPr wrap="square">
            <a:spAutoFit/>
          </a:bodyPr>
          <a:lstStyle/>
          <a:p>
            <a:pPr>
              <a:lnSpc>
                <a:spcPct val="150000"/>
              </a:lnSpc>
            </a:pPr>
            <a:r>
              <a:rPr lang="en-US" sz="1400" dirty="0">
                <a:solidFill>
                  <a:schemeClr val="tx1">
                    <a:lumMod val="50000"/>
                    <a:lumOff val="50000"/>
                  </a:schemeClr>
                </a:solidFill>
              </a:rPr>
              <a:t>Lorem ipsum dolor sit </a:t>
            </a:r>
            <a:r>
              <a:rPr lang="en-US" sz="1400" dirty="0" err="1" smtClean="0">
                <a:solidFill>
                  <a:schemeClr val="tx1">
                    <a:lumMod val="50000"/>
                    <a:lumOff val="50000"/>
                  </a:schemeClr>
                </a:solidFill>
              </a:rPr>
              <a:t>amet</a:t>
            </a:r>
            <a:r>
              <a:rPr lang="en-US" sz="1400" dirty="0" smtClean="0">
                <a:solidFill>
                  <a:schemeClr val="tx1">
                    <a:lumMod val="50000"/>
                    <a:lumOff val="50000"/>
                  </a:schemeClr>
                </a:solidFill>
              </a:rPr>
              <a:t> </a:t>
            </a:r>
            <a:r>
              <a:rPr lang="en-US" sz="1400" dirty="0" err="1" smtClean="0">
                <a:solidFill>
                  <a:schemeClr val="tx1">
                    <a:lumMod val="50000"/>
                    <a:lumOff val="50000"/>
                  </a:schemeClr>
                </a:solidFill>
              </a:rPr>
              <a:t>adipiscing</a:t>
            </a:r>
            <a:r>
              <a:rPr lang="en-US" sz="1400" dirty="0" smtClean="0">
                <a:solidFill>
                  <a:schemeClr val="tx1">
                    <a:lumMod val="50000"/>
                    <a:lumOff val="50000"/>
                  </a:schemeClr>
                </a:solidFill>
              </a:rPr>
              <a:t> </a:t>
            </a:r>
            <a:r>
              <a:rPr lang="en-US" sz="1400" dirty="0">
                <a:solidFill>
                  <a:schemeClr val="tx1">
                    <a:lumMod val="50000"/>
                    <a:lumOff val="50000"/>
                  </a:schemeClr>
                </a:solidFill>
              </a:rPr>
              <a:t>elit, </a:t>
            </a:r>
            <a:r>
              <a:rPr lang="en-US" sz="1400" dirty="0" err="1">
                <a:solidFill>
                  <a:schemeClr val="tx1">
                    <a:lumMod val="50000"/>
                    <a:lumOff val="50000"/>
                  </a:schemeClr>
                </a:solidFill>
              </a:rPr>
              <a:t>sed</a:t>
            </a:r>
            <a:r>
              <a:rPr lang="en-US" sz="1400" dirty="0">
                <a:solidFill>
                  <a:schemeClr val="tx1">
                    <a:lumMod val="50000"/>
                    <a:lumOff val="50000"/>
                  </a:schemeClr>
                </a:solidFill>
              </a:rPr>
              <a:t> </a:t>
            </a:r>
            <a:r>
              <a:rPr lang="en-US" sz="1400" dirty="0" smtClean="0">
                <a:solidFill>
                  <a:schemeClr val="tx1">
                    <a:lumMod val="50000"/>
                    <a:lumOff val="50000"/>
                  </a:schemeClr>
                </a:solidFill>
              </a:rPr>
              <a:t>do.</a:t>
            </a:r>
            <a:endParaRPr lang="en-US" sz="1400" dirty="0">
              <a:solidFill>
                <a:schemeClr val="tx1">
                  <a:lumMod val="50000"/>
                  <a:lumOff val="50000"/>
                </a:schemeClr>
              </a:solidFill>
            </a:endParaRPr>
          </a:p>
        </p:txBody>
      </p:sp>
      <p:sp>
        <p:nvSpPr>
          <p:cNvPr id="40" name="Rectangle 39"/>
          <p:cNvSpPr/>
          <p:nvPr/>
        </p:nvSpPr>
        <p:spPr>
          <a:xfrm>
            <a:off x="7281909" y="4789695"/>
            <a:ext cx="2852096" cy="702500"/>
          </a:xfrm>
          <a:prstGeom prst="rect">
            <a:avLst/>
          </a:prstGeom>
        </p:spPr>
        <p:txBody>
          <a:bodyPr wrap="square">
            <a:spAutoFit/>
          </a:bodyPr>
          <a:lstStyle/>
          <a:p>
            <a:pPr>
              <a:lnSpc>
                <a:spcPct val="150000"/>
              </a:lnSpc>
            </a:pPr>
            <a:r>
              <a:rPr lang="en-US" sz="1400" dirty="0">
                <a:solidFill>
                  <a:schemeClr val="tx1">
                    <a:lumMod val="50000"/>
                    <a:lumOff val="50000"/>
                  </a:schemeClr>
                </a:solidFill>
              </a:rPr>
              <a:t>Lorem ipsum dolor sit amet, consectetur </a:t>
            </a:r>
            <a:r>
              <a:rPr lang="en-US" sz="1400" dirty="0" err="1">
                <a:solidFill>
                  <a:schemeClr val="tx1">
                    <a:lumMod val="50000"/>
                    <a:lumOff val="50000"/>
                  </a:schemeClr>
                </a:solidFill>
              </a:rPr>
              <a:t>adipiscing</a:t>
            </a:r>
            <a:r>
              <a:rPr lang="en-US" sz="1400" dirty="0">
                <a:solidFill>
                  <a:schemeClr val="tx1">
                    <a:lumMod val="50000"/>
                    <a:lumOff val="50000"/>
                  </a:schemeClr>
                </a:solidFill>
              </a:rPr>
              <a:t> </a:t>
            </a:r>
            <a:r>
              <a:rPr lang="en-US" sz="1400" dirty="0" err="1" smtClean="0">
                <a:solidFill>
                  <a:schemeClr val="tx1">
                    <a:lumMod val="50000"/>
                    <a:lumOff val="50000"/>
                  </a:schemeClr>
                </a:solidFill>
              </a:rPr>
              <a:t>elit</a:t>
            </a:r>
            <a:r>
              <a:rPr lang="en-US" sz="1400" dirty="0" smtClean="0">
                <a:solidFill>
                  <a:schemeClr val="tx1">
                    <a:lumMod val="50000"/>
                    <a:lumOff val="50000"/>
                  </a:schemeClr>
                </a:solidFill>
              </a:rPr>
              <a:t>.</a:t>
            </a:r>
            <a:endParaRPr lang="en-US" sz="1400" dirty="0">
              <a:solidFill>
                <a:schemeClr val="tx1">
                  <a:lumMod val="50000"/>
                  <a:lumOff val="50000"/>
                </a:schemeClr>
              </a:solidFill>
            </a:endParaRPr>
          </a:p>
        </p:txBody>
      </p:sp>
      <p:sp>
        <p:nvSpPr>
          <p:cNvPr id="41" name="TextBox 40"/>
          <p:cNvSpPr txBox="1"/>
          <p:nvPr/>
        </p:nvSpPr>
        <p:spPr>
          <a:xfrm>
            <a:off x="6328201" y="1152033"/>
            <a:ext cx="845438" cy="646331"/>
          </a:xfrm>
          <a:prstGeom prst="rect">
            <a:avLst/>
          </a:prstGeom>
          <a:noFill/>
        </p:spPr>
        <p:txBody>
          <a:bodyPr wrap="square" rtlCol="0" anchor="ctr">
            <a:spAutoFit/>
          </a:bodyPr>
          <a:lstStyle/>
          <a:p>
            <a:pPr algn="r"/>
            <a:r>
              <a:rPr lang="en-US" sz="3600" b="1" dirty="0" smtClean="0">
                <a:solidFill>
                  <a:schemeClr val="accent3"/>
                </a:solidFill>
              </a:rPr>
              <a:t>04</a:t>
            </a:r>
            <a:endParaRPr lang="en-US" sz="3600" b="1" dirty="0">
              <a:solidFill>
                <a:schemeClr val="accent3"/>
              </a:solidFill>
            </a:endParaRPr>
          </a:p>
        </p:txBody>
      </p:sp>
      <p:sp>
        <p:nvSpPr>
          <p:cNvPr id="42" name="TextBox 41"/>
          <p:cNvSpPr txBox="1"/>
          <p:nvPr/>
        </p:nvSpPr>
        <p:spPr>
          <a:xfrm>
            <a:off x="6328201" y="2754130"/>
            <a:ext cx="845438" cy="646331"/>
          </a:xfrm>
          <a:prstGeom prst="rect">
            <a:avLst/>
          </a:prstGeom>
          <a:noFill/>
        </p:spPr>
        <p:txBody>
          <a:bodyPr wrap="square" rtlCol="0" anchor="ctr">
            <a:spAutoFit/>
          </a:bodyPr>
          <a:lstStyle/>
          <a:p>
            <a:pPr algn="r"/>
            <a:r>
              <a:rPr lang="en-US" sz="3600" b="1" dirty="0" smtClean="0">
                <a:solidFill>
                  <a:schemeClr val="accent3"/>
                </a:solidFill>
              </a:rPr>
              <a:t>05</a:t>
            </a:r>
            <a:endParaRPr lang="en-US" sz="3600" b="1" dirty="0">
              <a:solidFill>
                <a:schemeClr val="accent3"/>
              </a:solidFill>
            </a:endParaRPr>
          </a:p>
        </p:txBody>
      </p:sp>
      <p:sp>
        <p:nvSpPr>
          <p:cNvPr id="43" name="TextBox 42"/>
          <p:cNvSpPr txBox="1"/>
          <p:nvPr/>
        </p:nvSpPr>
        <p:spPr>
          <a:xfrm>
            <a:off x="6328201" y="4356227"/>
            <a:ext cx="845438" cy="646331"/>
          </a:xfrm>
          <a:prstGeom prst="rect">
            <a:avLst/>
          </a:prstGeom>
          <a:noFill/>
        </p:spPr>
        <p:txBody>
          <a:bodyPr wrap="square" rtlCol="0" anchor="ctr">
            <a:spAutoFit/>
          </a:bodyPr>
          <a:lstStyle/>
          <a:p>
            <a:pPr algn="r"/>
            <a:r>
              <a:rPr lang="en-US" sz="3600" b="1" dirty="0" smtClean="0">
                <a:solidFill>
                  <a:schemeClr val="accent3"/>
                </a:solidFill>
              </a:rPr>
              <a:t>06</a:t>
            </a:r>
            <a:endParaRPr lang="en-US" sz="3600" b="1" dirty="0">
              <a:solidFill>
                <a:schemeClr val="accent3"/>
              </a:solidFill>
            </a:endParaRPr>
          </a:p>
        </p:txBody>
      </p:sp>
      <p:cxnSp>
        <p:nvCxnSpPr>
          <p:cNvPr id="14" name="Straight Connector 13"/>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12" name="Slide Number Placeholder 11"/>
          <p:cNvSpPr>
            <a:spLocks noGrp="1"/>
          </p:cNvSpPr>
          <p:nvPr>
            <p:ph type="sldNum" sz="quarter" idx="12"/>
          </p:nvPr>
        </p:nvSpPr>
        <p:spPr/>
        <p:txBody>
          <a:bodyPr/>
          <a:lstStyle/>
          <a:p>
            <a:fld id="{EF4ACB41-94E5-4629-9639-BBC7D22E3BC4}" type="slidenum">
              <a:rPr lang="en-US" smtClean="0"/>
              <a:pPr/>
              <a:t>5</a:t>
            </a:fld>
            <a:endParaRPr lang="en-US" dirty="0"/>
          </a:p>
        </p:txBody>
      </p:sp>
    </p:spTree>
    <p:extLst>
      <p:ext uri="{BB962C8B-B14F-4D97-AF65-F5344CB8AC3E}">
        <p14:creationId xmlns:p14="http://schemas.microsoft.com/office/powerpoint/2010/main" val="29491325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03975" y="904103"/>
            <a:ext cx="4800267" cy="1264666"/>
          </a:xfrm>
        </p:spPr>
        <p:txBody>
          <a:bodyPr>
            <a:noAutofit/>
          </a:bodyPr>
          <a:lstStyle/>
          <a:p>
            <a:pPr marL="22225" lvl="0">
              <a:lnSpc>
                <a:spcPct val="150000"/>
              </a:lnSpc>
              <a:spcBef>
                <a:spcPts val="0"/>
              </a:spcBef>
            </a:pPr>
            <a:r>
              <a:rPr lang="en" sz="1600" dirty="0">
                <a:solidFill>
                  <a:schemeClr val="tx1">
                    <a:lumMod val="50000"/>
                    <a:lumOff val="50000"/>
                  </a:schemeClr>
                </a:solidFill>
                <a:cs typeface="Calibri Light" panose="020F0302020204030204" pitchFamily="34" charset="0"/>
              </a:rPr>
              <a:t>We worked with Adaptive Insights, </a:t>
            </a:r>
            <a:r>
              <a:rPr lang="en" sz="1600" dirty="0" smtClean="0">
                <a:solidFill>
                  <a:schemeClr val="tx1">
                    <a:lumMod val="50000"/>
                    <a:lumOff val="50000"/>
                  </a:schemeClr>
                </a:solidFill>
                <a:cs typeface="Calibri Light" panose="020F0302020204030204" pitchFamily="34" charset="0"/>
              </a:rPr>
              <a:t>an </a:t>
            </a:r>
            <a:r>
              <a:rPr lang="en" sz="1600" dirty="0">
                <a:solidFill>
                  <a:schemeClr val="tx1">
                    <a:lumMod val="50000"/>
                    <a:lumOff val="50000"/>
                  </a:schemeClr>
                </a:solidFill>
                <a:cs typeface="Calibri Light" panose="020F0302020204030204" pitchFamily="34" charset="0"/>
              </a:rPr>
              <a:t>enterprise financial planning </a:t>
            </a:r>
            <a:r>
              <a:rPr lang="en" sz="1600" dirty="0" smtClean="0">
                <a:solidFill>
                  <a:schemeClr val="tx1">
                    <a:lumMod val="50000"/>
                    <a:lumOff val="50000"/>
                  </a:schemeClr>
                </a:solidFill>
                <a:cs typeface="Calibri Light" panose="020F0302020204030204" pitchFamily="34" charset="0"/>
              </a:rPr>
              <a:t>solution</a:t>
            </a:r>
            <a:r>
              <a:rPr lang="id-ID" sz="1600" dirty="0" smtClean="0">
                <a:solidFill>
                  <a:schemeClr val="tx1">
                    <a:lumMod val="50000"/>
                    <a:lumOff val="50000"/>
                  </a:schemeClr>
                </a:solidFill>
                <a:cs typeface="Calibri Light" panose="020F0302020204030204" pitchFamily="34" charset="0"/>
              </a:rPr>
              <a:t> </a:t>
            </a:r>
            <a:r>
              <a:rPr lang="en" sz="1600" dirty="0" smtClean="0">
                <a:solidFill>
                  <a:schemeClr val="tx1">
                    <a:lumMod val="50000"/>
                    <a:lumOff val="50000"/>
                  </a:schemeClr>
                </a:solidFill>
                <a:cs typeface="Calibri Light" panose="020F0302020204030204" pitchFamily="34" charset="0"/>
              </a:rPr>
              <a:t>to </a:t>
            </a:r>
            <a:r>
              <a:rPr lang="en" sz="1600" dirty="0">
                <a:solidFill>
                  <a:schemeClr val="tx1">
                    <a:lumMod val="50000"/>
                    <a:lumOff val="50000"/>
                  </a:schemeClr>
                </a:solidFill>
                <a:cs typeface="Calibri Light" panose="020F0302020204030204" pitchFamily="34" charset="0"/>
              </a:rPr>
              <a:t>audit existing content and refine their plan. </a:t>
            </a:r>
            <a:endParaRPr lang="id-ID" sz="1600" dirty="0" smtClean="0">
              <a:solidFill>
                <a:schemeClr val="tx1">
                  <a:lumMod val="50000"/>
                  <a:lumOff val="50000"/>
                </a:schemeClr>
              </a:solidFill>
              <a:cs typeface="Calibri Light" panose="020F0302020204030204" pitchFamily="34" charset="0"/>
            </a:endParaRPr>
          </a:p>
        </p:txBody>
      </p:sp>
      <p:sp>
        <p:nvSpPr>
          <p:cNvPr id="4" name="Rectangle 3"/>
          <p:cNvSpPr/>
          <p:nvPr/>
        </p:nvSpPr>
        <p:spPr>
          <a:xfrm>
            <a:off x="2080809" y="892650"/>
            <a:ext cx="3229746" cy="830997"/>
          </a:xfrm>
          <a:prstGeom prst="rect">
            <a:avLst/>
          </a:prstGeom>
        </p:spPr>
        <p:txBody>
          <a:bodyPr wrap="square">
            <a:spAutoFit/>
          </a:bodyPr>
          <a:lstStyle/>
          <a:p>
            <a:r>
              <a:rPr lang="en" sz="2400" dirty="0">
                <a:solidFill>
                  <a:schemeClr val="accent2"/>
                </a:solidFill>
                <a:latin typeface="+mj-lt"/>
                <a:ea typeface="Open Sans" panose="020B0606030504020204" pitchFamily="34" charset="0"/>
                <a:cs typeface="Open Sans" panose="020B0606030504020204" pitchFamily="34" charset="0"/>
              </a:rPr>
              <a:t>Adaptive Insights </a:t>
            </a:r>
            <a:r>
              <a:rPr lang="en" sz="2400" dirty="0" smtClean="0">
                <a:solidFill>
                  <a:schemeClr val="accent2"/>
                </a:solidFill>
                <a:latin typeface="+mj-lt"/>
                <a:ea typeface="Open Sans" panose="020B0606030504020204" pitchFamily="34" charset="0"/>
                <a:cs typeface="Open Sans" panose="020B0606030504020204" pitchFamily="34" charset="0"/>
              </a:rPr>
              <a:t>Content Strategy</a:t>
            </a:r>
            <a:endParaRPr lang="en-US" sz="2400" dirty="0">
              <a:solidFill>
                <a:schemeClr val="accent2"/>
              </a:solidFill>
              <a:latin typeface="+mj-lt"/>
              <a:ea typeface="Open Sans" panose="020B0606030504020204" pitchFamily="34" charset="0"/>
              <a:cs typeface="Open Sans" panose="020B0606030504020204" pitchFamily="34" charset="0"/>
            </a:endParaRPr>
          </a:p>
        </p:txBody>
      </p:sp>
      <p:grpSp>
        <p:nvGrpSpPr>
          <p:cNvPr id="7" name="Group 6"/>
          <p:cNvGrpSpPr/>
          <p:nvPr/>
        </p:nvGrpSpPr>
        <p:grpSpPr>
          <a:xfrm>
            <a:off x="2240695" y="3458873"/>
            <a:ext cx="663893" cy="731015"/>
            <a:chOff x="6226682" y="3487762"/>
            <a:chExt cx="663893" cy="731015"/>
          </a:xfrm>
        </p:grpSpPr>
        <p:sp>
          <p:nvSpPr>
            <p:cNvPr id="51" name="Freeform 38"/>
            <p:cNvSpPr>
              <a:spLocks noEditPoints="1"/>
            </p:cNvSpPr>
            <p:nvPr/>
          </p:nvSpPr>
          <p:spPr bwMode="auto">
            <a:xfrm>
              <a:off x="6490455" y="3780767"/>
              <a:ext cx="136345" cy="135296"/>
            </a:xfrm>
            <a:custGeom>
              <a:avLst/>
              <a:gdLst>
                <a:gd name="T0" fmla="*/ 190 w 380"/>
                <a:gd name="T1" fmla="*/ 380 h 380"/>
                <a:gd name="T2" fmla="*/ 380 w 380"/>
                <a:gd name="T3" fmla="*/ 190 h 380"/>
                <a:gd name="T4" fmla="*/ 190 w 380"/>
                <a:gd name="T5" fmla="*/ 0 h 380"/>
                <a:gd name="T6" fmla="*/ 0 w 380"/>
                <a:gd name="T7" fmla="*/ 190 h 380"/>
                <a:gd name="T8" fmla="*/ 190 w 380"/>
                <a:gd name="T9" fmla="*/ 380 h 380"/>
                <a:gd name="T10" fmla="*/ 190 w 380"/>
                <a:gd name="T11" fmla="*/ 60 h 380"/>
                <a:gd name="T12" fmla="*/ 320 w 380"/>
                <a:gd name="T13" fmla="*/ 190 h 380"/>
                <a:gd name="T14" fmla="*/ 190 w 380"/>
                <a:gd name="T15" fmla="*/ 320 h 380"/>
                <a:gd name="T16" fmla="*/ 60 w 380"/>
                <a:gd name="T17" fmla="*/ 190 h 380"/>
                <a:gd name="T18" fmla="*/ 190 w 380"/>
                <a:gd name="T19" fmla="*/ 6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0" h="380">
                  <a:moveTo>
                    <a:pt x="190" y="380"/>
                  </a:moveTo>
                  <a:cubicBezTo>
                    <a:pt x="295" y="380"/>
                    <a:pt x="380" y="295"/>
                    <a:pt x="380" y="190"/>
                  </a:cubicBezTo>
                  <a:cubicBezTo>
                    <a:pt x="380" y="85"/>
                    <a:pt x="295" y="0"/>
                    <a:pt x="190" y="0"/>
                  </a:cubicBezTo>
                  <a:cubicBezTo>
                    <a:pt x="85" y="0"/>
                    <a:pt x="0" y="85"/>
                    <a:pt x="0" y="190"/>
                  </a:cubicBezTo>
                  <a:cubicBezTo>
                    <a:pt x="0" y="295"/>
                    <a:pt x="85" y="380"/>
                    <a:pt x="190" y="380"/>
                  </a:cubicBezTo>
                  <a:close/>
                  <a:moveTo>
                    <a:pt x="190" y="60"/>
                  </a:moveTo>
                  <a:cubicBezTo>
                    <a:pt x="262" y="60"/>
                    <a:pt x="320" y="118"/>
                    <a:pt x="320" y="190"/>
                  </a:cubicBezTo>
                  <a:cubicBezTo>
                    <a:pt x="320" y="262"/>
                    <a:pt x="262" y="320"/>
                    <a:pt x="190" y="320"/>
                  </a:cubicBezTo>
                  <a:cubicBezTo>
                    <a:pt x="118" y="320"/>
                    <a:pt x="60" y="262"/>
                    <a:pt x="60" y="190"/>
                  </a:cubicBezTo>
                  <a:cubicBezTo>
                    <a:pt x="60" y="118"/>
                    <a:pt x="118" y="60"/>
                    <a:pt x="190" y="6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39"/>
            <p:cNvSpPr>
              <a:spLocks noEditPoints="1"/>
            </p:cNvSpPr>
            <p:nvPr/>
          </p:nvSpPr>
          <p:spPr bwMode="auto">
            <a:xfrm>
              <a:off x="6241535" y="3714368"/>
              <a:ext cx="90197" cy="90197"/>
            </a:xfrm>
            <a:custGeom>
              <a:avLst/>
              <a:gdLst>
                <a:gd name="T0" fmla="*/ 252 w 252"/>
                <a:gd name="T1" fmla="*/ 126 h 252"/>
                <a:gd name="T2" fmla="*/ 126 w 252"/>
                <a:gd name="T3" fmla="*/ 0 h 252"/>
                <a:gd name="T4" fmla="*/ 0 w 252"/>
                <a:gd name="T5" fmla="*/ 126 h 252"/>
                <a:gd name="T6" fmla="*/ 126 w 252"/>
                <a:gd name="T7" fmla="*/ 252 h 252"/>
                <a:gd name="T8" fmla="*/ 252 w 252"/>
                <a:gd name="T9" fmla="*/ 126 h 252"/>
                <a:gd name="T10" fmla="*/ 60 w 252"/>
                <a:gd name="T11" fmla="*/ 126 h 252"/>
                <a:gd name="T12" fmla="*/ 126 w 252"/>
                <a:gd name="T13" fmla="*/ 60 h 252"/>
                <a:gd name="T14" fmla="*/ 192 w 252"/>
                <a:gd name="T15" fmla="*/ 126 h 252"/>
                <a:gd name="T16" fmla="*/ 126 w 252"/>
                <a:gd name="T17" fmla="*/ 192 h 252"/>
                <a:gd name="T18" fmla="*/ 60 w 252"/>
                <a:gd name="T19"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252" y="126"/>
                  </a:moveTo>
                  <a:cubicBezTo>
                    <a:pt x="252" y="57"/>
                    <a:pt x="195" y="0"/>
                    <a:pt x="126" y="0"/>
                  </a:cubicBezTo>
                  <a:cubicBezTo>
                    <a:pt x="56" y="0"/>
                    <a:pt x="0" y="57"/>
                    <a:pt x="0" y="126"/>
                  </a:cubicBezTo>
                  <a:cubicBezTo>
                    <a:pt x="0" y="195"/>
                    <a:pt x="56" y="252"/>
                    <a:pt x="126" y="252"/>
                  </a:cubicBezTo>
                  <a:cubicBezTo>
                    <a:pt x="195" y="252"/>
                    <a:pt x="252" y="195"/>
                    <a:pt x="252" y="126"/>
                  </a:cubicBezTo>
                  <a:close/>
                  <a:moveTo>
                    <a:pt x="60" y="126"/>
                  </a:moveTo>
                  <a:cubicBezTo>
                    <a:pt x="60" y="90"/>
                    <a:pt x="90" y="60"/>
                    <a:pt x="126" y="60"/>
                  </a:cubicBezTo>
                  <a:cubicBezTo>
                    <a:pt x="162" y="60"/>
                    <a:pt x="192" y="90"/>
                    <a:pt x="192" y="126"/>
                  </a:cubicBezTo>
                  <a:cubicBezTo>
                    <a:pt x="192" y="162"/>
                    <a:pt x="162" y="192"/>
                    <a:pt x="126" y="192"/>
                  </a:cubicBezTo>
                  <a:cubicBezTo>
                    <a:pt x="90" y="192"/>
                    <a:pt x="60" y="162"/>
                    <a:pt x="60" y="126"/>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40"/>
            <p:cNvSpPr>
              <a:spLocks noEditPoints="1"/>
            </p:cNvSpPr>
            <p:nvPr/>
          </p:nvSpPr>
          <p:spPr bwMode="auto">
            <a:xfrm>
              <a:off x="6707945" y="3610249"/>
              <a:ext cx="90197" cy="90197"/>
            </a:xfrm>
            <a:custGeom>
              <a:avLst/>
              <a:gdLst>
                <a:gd name="T0" fmla="*/ 126 w 252"/>
                <a:gd name="T1" fmla="*/ 252 h 252"/>
                <a:gd name="T2" fmla="*/ 252 w 252"/>
                <a:gd name="T3" fmla="*/ 126 h 252"/>
                <a:gd name="T4" fmla="*/ 126 w 252"/>
                <a:gd name="T5" fmla="*/ 0 h 252"/>
                <a:gd name="T6" fmla="*/ 0 w 252"/>
                <a:gd name="T7" fmla="*/ 126 h 252"/>
                <a:gd name="T8" fmla="*/ 126 w 252"/>
                <a:gd name="T9" fmla="*/ 252 h 252"/>
                <a:gd name="T10" fmla="*/ 126 w 252"/>
                <a:gd name="T11" fmla="*/ 60 h 252"/>
                <a:gd name="T12" fmla="*/ 192 w 252"/>
                <a:gd name="T13" fmla="*/ 126 h 252"/>
                <a:gd name="T14" fmla="*/ 126 w 252"/>
                <a:gd name="T15" fmla="*/ 192 h 252"/>
                <a:gd name="T16" fmla="*/ 60 w 252"/>
                <a:gd name="T17" fmla="*/ 126 h 252"/>
                <a:gd name="T18" fmla="*/ 126 w 252"/>
                <a:gd name="T19"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126" y="252"/>
                  </a:moveTo>
                  <a:cubicBezTo>
                    <a:pt x="195" y="252"/>
                    <a:pt x="252" y="195"/>
                    <a:pt x="252" y="126"/>
                  </a:cubicBezTo>
                  <a:cubicBezTo>
                    <a:pt x="252" y="57"/>
                    <a:pt x="195" y="0"/>
                    <a:pt x="126" y="0"/>
                  </a:cubicBezTo>
                  <a:cubicBezTo>
                    <a:pt x="56" y="0"/>
                    <a:pt x="0" y="57"/>
                    <a:pt x="0" y="126"/>
                  </a:cubicBezTo>
                  <a:cubicBezTo>
                    <a:pt x="0" y="195"/>
                    <a:pt x="56" y="252"/>
                    <a:pt x="126" y="252"/>
                  </a:cubicBezTo>
                  <a:close/>
                  <a:moveTo>
                    <a:pt x="126" y="60"/>
                  </a:moveTo>
                  <a:cubicBezTo>
                    <a:pt x="162" y="60"/>
                    <a:pt x="192" y="90"/>
                    <a:pt x="192" y="126"/>
                  </a:cubicBezTo>
                  <a:cubicBezTo>
                    <a:pt x="192" y="162"/>
                    <a:pt x="162" y="192"/>
                    <a:pt x="126" y="192"/>
                  </a:cubicBezTo>
                  <a:cubicBezTo>
                    <a:pt x="90" y="192"/>
                    <a:pt x="60" y="162"/>
                    <a:pt x="60" y="126"/>
                  </a:cubicBezTo>
                  <a:cubicBezTo>
                    <a:pt x="60" y="90"/>
                    <a:pt x="90" y="60"/>
                    <a:pt x="126" y="6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54" name="Freeform 41"/>
            <p:cNvSpPr>
              <a:spLocks noEditPoints="1"/>
            </p:cNvSpPr>
            <p:nvPr/>
          </p:nvSpPr>
          <p:spPr bwMode="auto">
            <a:xfrm>
              <a:off x="6459197" y="4084666"/>
              <a:ext cx="90197" cy="90197"/>
            </a:xfrm>
            <a:custGeom>
              <a:avLst/>
              <a:gdLst>
                <a:gd name="T0" fmla="*/ 252 w 252"/>
                <a:gd name="T1" fmla="*/ 126 h 252"/>
                <a:gd name="T2" fmla="*/ 126 w 252"/>
                <a:gd name="T3" fmla="*/ 0 h 252"/>
                <a:gd name="T4" fmla="*/ 0 w 252"/>
                <a:gd name="T5" fmla="*/ 126 h 252"/>
                <a:gd name="T6" fmla="*/ 126 w 252"/>
                <a:gd name="T7" fmla="*/ 252 h 252"/>
                <a:gd name="T8" fmla="*/ 252 w 252"/>
                <a:gd name="T9" fmla="*/ 126 h 252"/>
                <a:gd name="T10" fmla="*/ 126 w 252"/>
                <a:gd name="T11" fmla="*/ 192 h 252"/>
                <a:gd name="T12" fmla="*/ 60 w 252"/>
                <a:gd name="T13" fmla="*/ 126 h 252"/>
                <a:gd name="T14" fmla="*/ 126 w 252"/>
                <a:gd name="T15" fmla="*/ 60 h 252"/>
                <a:gd name="T16" fmla="*/ 192 w 252"/>
                <a:gd name="T17" fmla="*/ 126 h 252"/>
                <a:gd name="T18" fmla="*/ 126 w 252"/>
                <a:gd name="T19" fmla="*/ 19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252" y="126"/>
                  </a:moveTo>
                  <a:cubicBezTo>
                    <a:pt x="252" y="57"/>
                    <a:pt x="195" y="0"/>
                    <a:pt x="126" y="0"/>
                  </a:cubicBezTo>
                  <a:cubicBezTo>
                    <a:pt x="56" y="0"/>
                    <a:pt x="0" y="57"/>
                    <a:pt x="0" y="126"/>
                  </a:cubicBezTo>
                  <a:cubicBezTo>
                    <a:pt x="0" y="195"/>
                    <a:pt x="56" y="252"/>
                    <a:pt x="126" y="252"/>
                  </a:cubicBezTo>
                  <a:cubicBezTo>
                    <a:pt x="195" y="252"/>
                    <a:pt x="252" y="195"/>
                    <a:pt x="252" y="126"/>
                  </a:cubicBezTo>
                  <a:close/>
                  <a:moveTo>
                    <a:pt x="126" y="192"/>
                  </a:moveTo>
                  <a:cubicBezTo>
                    <a:pt x="90" y="192"/>
                    <a:pt x="60" y="162"/>
                    <a:pt x="60" y="126"/>
                  </a:cubicBezTo>
                  <a:cubicBezTo>
                    <a:pt x="60" y="90"/>
                    <a:pt x="90" y="60"/>
                    <a:pt x="126" y="60"/>
                  </a:cubicBezTo>
                  <a:cubicBezTo>
                    <a:pt x="162" y="60"/>
                    <a:pt x="192" y="90"/>
                    <a:pt x="192" y="126"/>
                  </a:cubicBezTo>
                  <a:cubicBezTo>
                    <a:pt x="192" y="162"/>
                    <a:pt x="162" y="192"/>
                    <a:pt x="126" y="192"/>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55" name="Freeform 42"/>
            <p:cNvSpPr>
              <a:spLocks/>
            </p:cNvSpPr>
            <p:nvPr/>
          </p:nvSpPr>
          <p:spPr bwMode="auto">
            <a:xfrm>
              <a:off x="6521032" y="4047822"/>
              <a:ext cx="146833" cy="170955"/>
            </a:xfrm>
            <a:custGeom>
              <a:avLst/>
              <a:gdLst>
                <a:gd name="T0" fmla="*/ 382 w 408"/>
                <a:gd name="T1" fmla="*/ 4 h 479"/>
                <a:gd name="T2" fmla="*/ 346 w 408"/>
                <a:gd name="T3" fmla="*/ 26 h 479"/>
                <a:gd name="T4" fmla="*/ 115 w 408"/>
                <a:gd name="T5" fmla="*/ 419 h 479"/>
                <a:gd name="T6" fmla="*/ 53 w 408"/>
                <a:gd name="T7" fmla="*/ 394 h 479"/>
                <a:gd name="T8" fmla="*/ 11 w 408"/>
                <a:gd name="T9" fmla="*/ 398 h 479"/>
                <a:gd name="T10" fmla="*/ 15 w 408"/>
                <a:gd name="T11" fmla="*/ 440 h 479"/>
                <a:gd name="T12" fmla="*/ 115 w 408"/>
                <a:gd name="T13" fmla="*/ 479 h 479"/>
                <a:gd name="T14" fmla="*/ 289 w 408"/>
                <a:gd name="T15" fmla="*/ 351 h 479"/>
                <a:gd name="T16" fmla="*/ 405 w 408"/>
                <a:gd name="T17" fmla="*/ 40 h 479"/>
                <a:gd name="T18" fmla="*/ 382 w 408"/>
                <a:gd name="T19" fmla="*/ 4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8" h="479">
                  <a:moveTo>
                    <a:pt x="382" y="4"/>
                  </a:moveTo>
                  <a:cubicBezTo>
                    <a:pt x="366" y="0"/>
                    <a:pt x="350" y="10"/>
                    <a:pt x="346" y="26"/>
                  </a:cubicBezTo>
                  <a:cubicBezTo>
                    <a:pt x="290" y="269"/>
                    <a:pt x="202" y="419"/>
                    <a:pt x="115" y="419"/>
                  </a:cubicBezTo>
                  <a:cubicBezTo>
                    <a:pt x="95" y="419"/>
                    <a:pt x="74" y="410"/>
                    <a:pt x="53" y="394"/>
                  </a:cubicBezTo>
                  <a:cubicBezTo>
                    <a:pt x="40" y="383"/>
                    <a:pt x="21" y="385"/>
                    <a:pt x="11" y="398"/>
                  </a:cubicBezTo>
                  <a:cubicBezTo>
                    <a:pt x="0" y="411"/>
                    <a:pt x="2" y="430"/>
                    <a:pt x="15" y="440"/>
                  </a:cubicBezTo>
                  <a:cubicBezTo>
                    <a:pt x="47" y="466"/>
                    <a:pt x="81" y="479"/>
                    <a:pt x="115" y="479"/>
                  </a:cubicBezTo>
                  <a:cubicBezTo>
                    <a:pt x="179" y="479"/>
                    <a:pt x="237" y="436"/>
                    <a:pt x="289" y="351"/>
                  </a:cubicBezTo>
                  <a:cubicBezTo>
                    <a:pt x="335" y="276"/>
                    <a:pt x="375" y="169"/>
                    <a:pt x="405" y="40"/>
                  </a:cubicBezTo>
                  <a:cubicBezTo>
                    <a:pt x="408" y="24"/>
                    <a:pt x="398" y="7"/>
                    <a:pt x="382" y="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43"/>
            <p:cNvSpPr>
              <a:spLocks noEditPoints="1"/>
            </p:cNvSpPr>
            <p:nvPr/>
          </p:nvSpPr>
          <p:spPr bwMode="auto">
            <a:xfrm>
              <a:off x="6226682" y="3487762"/>
              <a:ext cx="663893" cy="593623"/>
            </a:xfrm>
            <a:custGeom>
              <a:avLst/>
              <a:gdLst>
                <a:gd name="T0" fmla="*/ 1669 w 1852"/>
                <a:gd name="T1" fmla="*/ 1157 h 1660"/>
                <a:gd name="T2" fmla="*/ 1736 w 1852"/>
                <a:gd name="T3" fmla="*/ 806 h 1660"/>
                <a:gd name="T4" fmla="*/ 1666 w 1852"/>
                <a:gd name="T5" fmla="*/ 428 h 1660"/>
                <a:gd name="T6" fmla="*/ 1658 w 1852"/>
                <a:gd name="T7" fmla="*/ 488 h 1660"/>
                <a:gd name="T8" fmla="*/ 1485 w 1852"/>
                <a:gd name="T9" fmla="*/ 983 h 1660"/>
                <a:gd name="T10" fmla="*/ 1239 w 1852"/>
                <a:gd name="T11" fmla="*/ 558 h 1660"/>
                <a:gd name="T12" fmla="*/ 1318 w 1852"/>
                <a:gd name="T13" fmla="*/ 501 h 1660"/>
                <a:gd name="T14" fmla="*/ 1228 w 1852"/>
                <a:gd name="T15" fmla="*/ 498 h 1660"/>
                <a:gd name="T16" fmla="*/ 1074 w 1852"/>
                <a:gd name="T17" fmla="*/ 90 h 1660"/>
                <a:gd name="T18" fmla="*/ 755 w 1852"/>
                <a:gd name="T19" fmla="*/ 122 h 1660"/>
                <a:gd name="T20" fmla="*/ 663 w 1852"/>
                <a:gd name="T21" fmla="*/ 456 h 1660"/>
                <a:gd name="T22" fmla="*/ 926 w 1852"/>
                <a:gd name="T23" fmla="*/ 60 h 1660"/>
                <a:gd name="T24" fmla="*/ 1171 w 1852"/>
                <a:gd name="T25" fmla="*/ 519 h 1660"/>
                <a:gd name="T26" fmla="*/ 438 w 1852"/>
                <a:gd name="T27" fmla="*/ 446 h 1660"/>
                <a:gd name="T28" fmla="*/ 41 w 1852"/>
                <a:gd name="T29" fmla="*/ 511 h 1660"/>
                <a:gd name="T30" fmla="*/ 68 w 1852"/>
                <a:gd name="T31" fmla="*/ 667 h 1660"/>
                <a:gd name="T32" fmla="*/ 93 w 1852"/>
                <a:gd name="T33" fmla="*/ 541 h 1660"/>
                <a:gd name="T34" fmla="*/ 859 w 1852"/>
                <a:gd name="T35" fmla="*/ 659 h 1660"/>
                <a:gd name="T36" fmla="*/ 686 w 1852"/>
                <a:gd name="T37" fmla="*/ 757 h 1660"/>
                <a:gd name="T38" fmla="*/ 702 w 1852"/>
                <a:gd name="T39" fmla="*/ 813 h 1660"/>
                <a:gd name="T40" fmla="*/ 781 w 1852"/>
                <a:gd name="T41" fmla="*/ 771 h 1660"/>
                <a:gd name="T42" fmla="*/ 1071 w 1852"/>
                <a:gd name="T43" fmla="*/ 771 h 1660"/>
                <a:gd name="T44" fmla="*/ 1216 w 1852"/>
                <a:gd name="T45" fmla="*/ 1022 h 1660"/>
                <a:gd name="T46" fmla="*/ 1217 w 1852"/>
                <a:gd name="T47" fmla="*/ 1436 h 1660"/>
                <a:gd name="T48" fmla="*/ 1251 w 1852"/>
                <a:gd name="T49" fmla="*/ 1410 h 1660"/>
                <a:gd name="T50" fmla="*/ 1274 w 1852"/>
                <a:gd name="T51" fmla="*/ 899 h 1660"/>
                <a:gd name="T52" fmla="*/ 1324 w 1852"/>
                <a:gd name="T53" fmla="*/ 1109 h 1660"/>
                <a:gd name="T54" fmla="*/ 1342 w 1852"/>
                <a:gd name="T55" fmla="*/ 1164 h 1660"/>
                <a:gd name="T56" fmla="*/ 1485 w 1852"/>
                <a:gd name="T57" fmla="*/ 1061 h 1660"/>
                <a:gd name="T58" fmla="*/ 1759 w 1852"/>
                <a:gd name="T59" fmla="*/ 1503 h 1660"/>
                <a:gd name="T60" fmla="*/ 993 w 1852"/>
                <a:gd name="T61" fmla="*/ 1385 h 1660"/>
                <a:gd name="T62" fmla="*/ 1137 w 1852"/>
                <a:gd name="T63" fmla="*/ 1304 h 1660"/>
                <a:gd name="T64" fmla="*/ 1107 w 1852"/>
                <a:gd name="T65" fmla="*/ 1252 h 1660"/>
                <a:gd name="T66" fmla="*/ 926 w 1852"/>
                <a:gd name="T67" fmla="*/ 1352 h 1660"/>
                <a:gd name="T68" fmla="*/ 640 w 1852"/>
                <a:gd name="T69" fmla="*/ 1187 h 1660"/>
                <a:gd name="T70" fmla="*/ 661 w 1852"/>
                <a:gd name="T71" fmla="*/ 642 h 1660"/>
                <a:gd name="T72" fmla="*/ 601 w 1852"/>
                <a:gd name="T73" fmla="*/ 634 h 1660"/>
                <a:gd name="T74" fmla="*/ 578 w 1852"/>
                <a:gd name="T75" fmla="*/ 1145 h 1660"/>
                <a:gd name="T76" fmla="*/ 528 w 1852"/>
                <a:gd name="T77" fmla="*/ 935 h 1660"/>
                <a:gd name="T78" fmla="*/ 492 w 1852"/>
                <a:gd name="T79" fmla="*/ 886 h 1660"/>
                <a:gd name="T80" fmla="*/ 307 w 1852"/>
                <a:gd name="T81" fmla="*/ 928 h 1660"/>
                <a:gd name="T82" fmla="*/ 265 w 1852"/>
                <a:gd name="T83" fmla="*/ 971 h 1660"/>
                <a:gd name="T84" fmla="*/ 116 w 1852"/>
                <a:gd name="T85" fmla="*/ 1238 h 1660"/>
                <a:gd name="T86" fmla="*/ 193 w 1852"/>
                <a:gd name="T87" fmla="*/ 1617 h 1660"/>
                <a:gd name="T88" fmla="*/ 438 w 1852"/>
                <a:gd name="T89" fmla="*/ 1598 h 1660"/>
                <a:gd name="T90" fmla="*/ 644 w 1852"/>
                <a:gd name="T91" fmla="*/ 1637 h 1660"/>
                <a:gd name="T92" fmla="*/ 680 w 1852"/>
                <a:gd name="T93" fmla="*/ 1659 h 1660"/>
                <a:gd name="T94" fmla="*/ 681 w 1852"/>
                <a:gd name="T95" fmla="*/ 1525 h 1660"/>
                <a:gd name="T96" fmla="*/ 1414 w 1852"/>
                <a:gd name="T97" fmla="*/ 1598 h 1660"/>
                <a:gd name="T98" fmla="*/ 1659 w 1852"/>
                <a:gd name="T99" fmla="*/ 1617 h 1660"/>
                <a:gd name="T100" fmla="*/ 1808 w 1852"/>
                <a:gd name="T101" fmla="*/ 1360 h 1660"/>
                <a:gd name="T102" fmla="*/ 993 w 1852"/>
                <a:gd name="T103" fmla="*/ 659 h 1660"/>
                <a:gd name="T104" fmla="*/ 1207 w 1852"/>
                <a:gd name="T105" fmla="*/ 783 h 1660"/>
                <a:gd name="T106" fmla="*/ 425 w 1852"/>
                <a:gd name="T107" fmla="*/ 1539 h 1660"/>
                <a:gd name="T108" fmla="*/ 367 w 1852"/>
                <a:gd name="T109" fmla="*/ 1061 h 1660"/>
                <a:gd name="T110" fmla="*/ 613 w 1852"/>
                <a:gd name="T111" fmla="*/ 1486 h 1660"/>
                <a:gd name="T112" fmla="*/ 670 w 1852"/>
                <a:gd name="T113" fmla="*/ 1465 h 1660"/>
                <a:gd name="T114" fmla="*/ 751 w 1852"/>
                <a:gd name="T115" fmla="*/ 1325 h 1660"/>
                <a:gd name="T116" fmla="*/ 670 w 1852"/>
                <a:gd name="T117" fmla="*/ 1465 h 1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52" h="1660">
                  <a:moveTo>
                    <a:pt x="1808" y="1360"/>
                  </a:moveTo>
                  <a:cubicBezTo>
                    <a:pt x="1782" y="1298"/>
                    <a:pt x="1735" y="1230"/>
                    <a:pt x="1669" y="1157"/>
                  </a:cubicBezTo>
                  <a:cubicBezTo>
                    <a:pt x="1629" y="1112"/>
                    <a:pt x="1582" y="1067"/>
                    <a:pt x="1531" y="1022"/>
                  </a:cubicBezTo>
                  <a:cubicBezTo>
                    <a:pt x="1615" y="948"/>
                    <a:pt x="1685" y="875"/>
                    <a:pt x="1736" y="806"/>
                  </a:cubicBezTo>
                  <a:cubicBezTo>
                    <a:pt x="1826" y="684"/>
                    <a:pt x="1852" y="582"/>
                    <a:pt x="1811" y="511"/>
                  </a:cubicBezTo>
                  <a:cubicBezTo>
                    <a:pt x="1785" y="467"/>
                    <a:pt x="1737" y="439"/>
                    <a:pt x="1666" y="428"/>
                  </a:cubicBezTo>
                  <a:cubicBezTo>
                    <a:pt x="1650" y="426"/>
                    <a:pt x="1635" y="437"/>
                    <a:pt x="1632" y="454"/>
                  </a:cubicBezTo>
                  <a:cubicBezTo>
                    <a:pt x="1630" y="470"/>
                    <a:pt x="1641" y="485"/>
                    <a:pt x="1658" y="488"/>
                  </a:cubicBezTo>
                  <a:cubicBezTo>
                    <a:pt x="1709" y="495"/>
                    <a:pt x="1743" y="513"/>
                    <a:pt x="1759" y="541"/>
                  </a:cubicBezTo>
                  <a:cubicBezTo>
                    <a:pt x="1802" y="615"/>
                    <a:pt x="1717" y="782"/>
                    <a:pt x="1485" y="983"/>
                  </a:cubicBezTo>
                  <a:cubicBezTo>
                    <a:pt x="1419" y="929"/>
                    <a:pt x="1347" y="875"/>
                    <a:pt x="1270" y="824"/>
                  </a:cubicBezTo>
                  <a:cubicBezTo>
                    <a:pt x="1264" y="731"/>
                    <a:pt x="1253" y="641"/>
                    <a:pt x="1239" y="558"/>
                  </a:cubicBezTo>
                  <a:cubicBezTo>
                    <a:pt x="1259" y="551"/>
                    <a:pt x="1279" y="545"/>
                    <a:pt x="1298" y="539"/>
                  </a:cubicBezTo>
                  <a:cubicBezTo>
                    <a:pt x="1314" y="534"/>
                    <a:pt x="1323" y="517"/>
                    <a:pt x="1318" y="501"/>
                  </a:cubicBezTo>
                  <a:cubicBezTo>
                    <a:pt x="1313" y="485"/>
                    <a:pt x="1296" y="476"/>
                    <a:pt x="1280" y="481"/>
                  </a:cubicBezTo>
                  <a:cubicBezTo>
                    <a:pt x="1263" y="487"/>
                    <a:pt x="1246" y="492"/>
                    <a:pt x="1228" y="498"/>
                  </a:cubicBezTo>
                  <a:cubicBezTo>
                    <a:pt x="1215" y="431"/>
                    <a:pt x="1199" y="368"/>
                    <a:pt x="1181" y="311"/>
                  </a:cubicBezTo>
                  <a:cubicBezTo>
                    <a:pt x="1150" y="217"/>
                    <a:pt x="1115" y="142"/>
                    <a:pt x="1074" y="90"/>
                  </a:cubicBezTo>
                  <a:cubicBezTo>
                    <a:pt x="1029" y="30"/>
                    <a:pt x="979" y="0"/>
                    <a:pt x="926" y="0"/>
                  </a:cubicBezTo>
                  <a:cubicBezTo>
                    <a:pt x="864" y="0"/>
                    <a:pt x="806" y="41"/>
                    <a:pt x="755" y="122"/>
                  </a:cubicBezTo>
                  <a:cubicBezTo>
                    <a:pt x="710" y="193"/>
                    <a:pt x="671" y="296"/>
                    <a:pt x="641" y="420"/>
                  </a:cubicBezTo>
                  <a:cubicBezTo>
                    <a:pt x="637" y="436"/>
                    <a:pt x="647" y="452"/>
                    <a:pt x="663" y="456"/>
                  </a:cubicBezTo>
                  <a:cubicBezTo>
                    <a:pt x="679" y="460"/>
                    <a:pt x="695" y="450"/>
                    <a:pt x="699" y="434"/>
                  </a:cubicBezTo>
                  <a:cubicBezTo>
                    <a:pt x="755" y="203"/>
                    <a:pt x="842" y="60"/>
                    <a:pt x="926" y="60"/>
                  </a:cubicBezTo>
                  <a:cubicBezTo>
                    <a:pt x="995" y="60"/>
                    <a:pt x="1069" y="161"/>
                    <a:pt x="1124" y="330"/>
                  </a:cubicBezTo>
                  <a:cubicBezTo>
                    <a:pt x="1142" y="387"/>
                    <a:pt x="1158" y="451"/>
                    <a:pt x="1171" y="519"/>
                  </a:cubicBezTo>
                  <a:cubicBezTo>
                    <a:pt x="1092" y="548"/>
                    <a:pt x="1009" y="584"/>
                    <a:pt x="926" y="625"/>
                  </a:cubicBezTo>
                  <a:cubicBezTo>
                    <a:pt x="753" y="540"/>
                    <a:pt x="584" y="477"/>
                    <a:pt x="438" y="446"/>
                  </a:cubicBezTo>
                  <a:cubicBezTo>
                    <a:pt x="341" y="425"/>
                    <a:pt x="259" y="419"/>
                    <a:pt x="193" y="427"/>
                  </a:cubicBezTo>
                  <a:cubicBezTo>
                    <a:pt x="119" y="437"/>
                    <a:pt x="67" y="465"/>
                    <a:pt x="41" y="511"/>
                  </a:cubicBezTo>
                  <a:cubicBezTo>
                    <a:pt x="19" y="548"/>
                    <a:pt x="16" y="594"/>
                    <a:pt x="31" y="646"/>
                  </a:cubicBezTo>
                  <a:cubicBezTo>
                    <a:pt x="35" y="662"/>
                    <a:pt x="52" y="671"/>
                    <a:pt x="68" y="667"/>
                  </a:cubicBezTo>
                  <a:cubicBezTo>
                    <a:pt x="84" y="662"/>
                    <a:pt x="93" y="646"/>
                    <a:pt x="89" y="630"/>
                  </a:cubicBezTo>
                  <a:cubicBezTo>
                    <a:pt x="78" y="593"/>
                    <a:pt x="80" y="564"/>
                    <a:pt x="93" y="541"/>
                  </a:cubicBezTo>
                  <a:cubicBezTo>
                    <a:pt x="128" y="481"/>
                    <a:pt x="252" y="467"/>
                    <a:pt x="425" y="505"/>
                  </a:cubicBezTo>
                  <a:cubicBezTo>
                    <a:pt x="556" y="533"/>
                    <a:pt x="705" y="586"/>
                    <a:pt x="859" y="659"/>
                  </a:cubicBezTo>
                  <a:cubicBezTo>
                    <a:pt x="823" y="678"/>
                    <a:pt x="787" y="698"/>
                    <a:pt x="751" y="719"/>
                  </a:cubicBezTo>
                  <a:cubicBezTo>
                    <a:pt x="729" y="731"/>
                    <a:pt x="708" y="744"/>
                    <a:pt x="686" y="757"/>
                  </a:cubicBezTo>
                  <a:cubicBezTo>
                    <a:pt x="672" y="766"/>
                    <a:pt x="668" y="784"/>
                    <a:pt x="676" y="798"/>
                  </a:cubicBezTo>
                  <a:cubicBezTo>
                    <a:pt x="682" y="808"/>
                    <a:pt x="692" y="813"/>
                    <a:pt x="702" y="813"/>
                  </a:cubicBezTo>
                  <a:cubicBezTo>
                    <a:pt x="707" y="813"/>
                    <a:pt x="713" y="811"/>
                    <a:pt x="718" y="808"/>
                  </a:cubicBezTo>
                  <a:cubicBezTo>
                    <a:pt x="738" y="796"/>
                    <a:pt x="760" y="783"/>
                    <a:pt x="781" y="771"/>
                  </a:cubicBezTo>
                  <a:cubicBezTo>
                    <a:pt x="829" y="743"/>
                    <a:pt x="878" y="717"/>
                    <a:pt x="926" y="692"/>
                  </a:cubicBezTo>
                  <a:cubicBezTo>
                    <a:pt x="974" y="717"/>
                    <a:pt x="1023" y="743"/>
                    <a:pt x="1071" y="771"/>
                  </a:cubicBezTo>
                  <a:cubicBezTo>
                    <a:pt x="1119" y="799"/>
                    <a:pt x="1166" y="828"/>
                    <a:pt x="1212" y="857"/>
                  </a:cubicBezTo>
                  <a:cubicBezTo>
                    <a:pt x="1214" y="911"/>
                    <a:pt x="1216" y="966"/>
                    <a:pt x="1216" y="1022"/>
                  </a:cubicBezTo>
                  <a:cubicBezTo>
                    <a:pt x="1216" y="1154"/>
                    <a:pt x="1208" y="1282"/>
                    <a:pt x="1191" y="1402"/>
                  </a:cubicBezTo>
                  <a:cubicBezTo>
                    <a:pt x="1189" y="1418"/>
                    <a:pt x="1201" y="1434"/>
                    <a:pt x="1217" y="1436"/>
                  </a:cubicBezTo>
                  <a:cubicBezTo>
                    <a:pt x="1218" y="1436"/>
                    <a:pt x="1220" y="1436"/>
                    <a:pt x="1221" y="1436"/>
                  </a:cubicBezTo>
                  <a:cubicBezTo>
                    <a:pt x="1236" y="1436"/>
                    <a:pt x="1249" y="1425"/>
                    <a:pt x="1251" y="1410"/>
                  </a:cubicBezTo>
                  <a:cubicBezTo>
                    <a:pt x="1268" y="1287"/>
                    <a:pt x="1276" y="1156"/>
                    <a:pt x="1276" y="1022"/>
                  </a:cubicBezTo>
                  <a:cubicBezTo>
                    <a:pt x="1276" y="980"/>
                    <a:pt x="1275" y="939"/>
                    <a:pt x="1274" y="899"/>
                  </a:cubicBezTo>
                  <a:cubicBezTo>
                    <a:pt x="1332" y="939"/>
                    <a:pt x="1387" y="980"/>
                    <a:pt x="1438" y="1022"/>
                  </a:cubicBezTo>
                  <a:cubicBezTo>
                    <a:pt x="1403" y="1051"/>
                    <a:pt x="1365" y="1080"/>
                    <a:pt x="1324" y="1109"/>
                  </a:cubicBezTo>
                  <a:cubicBezTo>
                    <a:pt x="1311" y="1119"/>
                    <a:pt x="1308" y="1138"/>
                    <a:pt x="1318" y="1151"/>
                  </a:cubicBezTo>
                  <a:cubicBezTo>
                    <a:pt x="1324" y="1159"/>
                    <a:pt x="1333" y="1164"/>
                    <a:pt x="1342" y="1164"/>
                  </a:cubicBezTo>
                  <a:cubicBezTo>
                    <a:pt x="1348" y="1164"/>
                    <a:pt x="1354" y="1162"/>
                    <a:pt x="1360" y="1158"/>
                  </a:cubicBezTo>
                  <a:cubicBezTo>
                    <a:pt x="1404" y="1126"/>
                    <a:pt x="1446" y="1094"/>
                    <a:pt x="1485" y="1061"/>
                  </a:cubicBezTo>
                  <a:cubicBezTo>
                    <a:pt x="1537" y="1107"/>
                    <a:pt x="1584" y="1152"/>
                    <a:pt x="1624" y="1197"/>
                  </a:cubicBezTo>
                  <a:cubicBezTo>
                    <a:pt x="1743" y="1329"/>
                    <a:pt x="1794" y="1443"/>
                    <a:pt x="1759" y="1503"/>
                  </a:cubicBezTo>
                  <a:cubicBezTo>
                    <a:pt x="1724" y="1563"/>
                    <a:pt x="1600" y="1577"/>
                    <a:pt x="1427" y="1539"/>
                  </a:cubicBezTo>
                  <a:cubicBezTo>
                    <a:pt x="1296" y="1511"/>
                    <a:pt x="1147" y="1458"/>
                    <a:pt x="993" y="1385"/>
                  </a:cubicBezTo>
                  <a:cubicBezTo>
                    <a:pt x="1029" y="1366"/>
                    <a:pt x="1065" y="1346"/>
                    <a:pt x="1101" y="1325"/>
                  </a:cubicBezTo>
                  <a:cubicBezTo>
                    <a:pt x="1113" y="1318"/>
                    <a:pt x="1125" y="1311"/>
                    <a:pt x="1137" y="1304"/>
                  </a:cubicBezTo>
                  <a:cubicBezTo>
                    <a:pt x="1152" y="1295"/>
                    <a:pt x="1156" y="1277"/>
                    <a:pt x="1148" y="1263"/>
                  </a:cubicBezTo>
                  <a:cubicBezTo>
                    <a:pt x="1139" y="1248"/>
                    <a:pt x="1121" y="1244"/>
                    <a:pt x="1107" y="1252"/>
                  </a:cubicBezTo>
                  <a:cubicBezTo>
                    <a:pt x="1095" y="1259"/>
                    <a:pt x="1083" y="1266"/>
                    <a:pt x="1071" y="1273"/>
                  </a:cubicBezTo>
                  <a:cubicBezTo>
                    <a:pt x="1023" y="1301"/>
                    <a:pt x="974" y="1327"/>
                    <a:pt x="926" y="1352"/>
                  </a:cubicBezTo>
                  <a:cubicBezTo>
                    <a:pt x="878" y="1327"/>
                    <a:pt x="829" y="1301"/>
                    <a:pt x="781" y="1273"/>
                  </a:cubicBezTo>
                  <a:cubicBezTo>
                    <a:pt x="733" y="1245"/>
                    <a:pt x="686" y="1216"/>
                    <a:pt x="640" y="1187"/>
                  </a:cubicBezTo>
                  <a:cubicBezTo>
                    <a:pt x="637" y="1133"/>
                    <a:pt x="636" y="1078"/>
                    <a:pt x="636" y="1022"/>
                  </a:cubicBezTo>
                  <a:cubicBezTo>
                    <a:pt x="636" y="890"/>
                    <a:pt x="644" y="762"/>
                    <a:pt x="661" y="642"/>
                  </a:cubicBezTo>
                  <a:cubicBezTo>
                    <a:pt x="663" y="626"/>
                    <a:pt x="651" y="610"/>
                    <a:pt x="635" y="608"/>
                  </a:cubicBezTo>
                  <a:cubicBezTo>
                    <a:pt x="618" y="606"/>
                    <a:pt x="603" y="618"/>
                    <a:pt x="601" y="634"/>
                  </a:cubicBezTo>
                  <a:cubicBezTo>
                    <a:pt x="584" y="757"/>
                    <a:pt x="576" y="888"/>
                    <a:pt x="576" y="1022"/>
                  </a:cubicBezTo>
                  <a:cubicBezTo>
                    <a:pt x="576" y="1064"/>
                    <a:pt x="577" y="1105"/>
                    <a:pt x="578" y="1145"/>
                  </a:cubicBezTo>
                  <a:cubicBezTo>
                    <a:pt x="520" y="1105"/>
                    <a:pt x="465" y="1064"/>
                    <a:pt x="414" y="1022"/>
                  </a:cubicBezTo>
                  <a:cubicBezTo>
                    <a:pt x="449" y="993"/>
                    <a:pt x="487" y="964"/>
                    <a:pt x="528" y="935"/>
                  </a:cubicBezTo>
                  <a:cubicBezTo>
                    <a:pt x="541" y="925"/>
                    <a:pt x="544" y="906"/>
                    <a:pt x="534" y="893"/>
                  </a:cubicBezTo>
                  <a:cubicBezTo>
                    <a:pt x="525" y="879"/>
                    <a:pt x="506" y="876"/>
                    <a:pt x="492" y="886"/>
                  </a:cubicBezTo>
                  <a:cubicBezTo>
                    <a:pt x="448" y="918"/>
                    <a:pt x="406" y="950"/>
                    <a:pt x="367" y="983"/>
                  </a:cubicBezTo>
                  <a:cubicBezTo>
                    <a:pt x="346" y="964"/>
                    <a:pt x="326" y="946"/>
                    <a:pt x="307" y="928"/>
                  </a:cubicBezTo>
                  <a:cubicBezTo>
                    <a:pt x="295" y="916"/>
                    <a:pt x="276" y="917"/>
                    <a:pt x="264" y="929"/>
                  </a:cubicBezTo>
                  <a:cubicBezTo>
                    <a:pt x="253" y="941"/>
                    <a:pt x="253" y="960"/>
                    <a:pt x="265" y="971"/>
                  </a:cubicBezTo>
                  <a:cubicBezTo>
                    <a:pt x="283" y="988"/>
                    <a:pt x="302" y="1005"/>
                    <a:pt x="321" y="1022"/>
                  </a:cubicBezTo>
                  <a:cubicBezTo>
                    <a:pt x="237" y="1096"/>
                    <a:pt x="167" y="1169"/>
                    <a:pt x="116" y="1238"/>
                  </a:cubicBezTo>
                  <a:cubicBezTo>
                    <a:pt x="26" y="1360"/>
                    <a:pt x="0" y="1462"/>
                    <a:pt x="41" y="1533"/>
                  </a:cubicBezTo>
                  <a:cubicBezTo>
                    <a:pt x="67" y="1579"/>
                    <a:pt x="119" y="1607"/>
                    <a:pt x="193" y="1617"/>
                  </a:cubicBezTo>
                  <a:cubicBezTo>
                    <a:pt x="212" y="1619"/>
                    <a:pt x="232" y="1620"/>
                    <a:pt x="254" y="1620"/>
                  </a:cubicBezTo>
                  <a:cubicBezTo>
                    <a:pt x="307" y="1620"/>
                    <a:pt x="369" y="1613"/>
                    <a:pt x="438" y="1598"/>
                  </a:cubicBezTo>
                  <a:cubicBezTo>
                    <a:pt x="497" y="1585"/>
                    <a:pt x="559" y="1568"/>
                    <a:pt x="624" y="1546"/>
                  </a:cubicBezTo>
                  <a:cubicBezTo>
                    <a:pt x="630" y="1577"/>
                    <a:pt x="637" y="1608"/>
                    <a:pt x="644" y="1637"/>
                  </a:cubicBezTo>
                  <a:cubicBezTo>
                    <a:pt x="647" y="1651"/>
                    <a:pt x="660" y="1660"/>
                    <a:pt x="673" y="1660"/>
                  </a:cubicBezTo>
                  <a:cubicBezTo>
                    <a:pt x="676" y="1660"/>
                    <a:pt x="678" y="1660"/>
                    <a:pt x="680" y="1659"/>
                  </a:cubicBezTo>
                  <a:cubicBezTo>
                    <a:pt x="696" y="1655"/>
                    <a:pt x="706" y="1639"/>
                    <a:pt x="702" y="1623"/>
                  </a:cubicBezTo>
                  <a:cubicBezTo>
                    <a:pt x="694" y="1591"/>
                    <a:pt x="687" y="1559"/>
                    <a:pt x="681" y="1525"/>
                  </a:cubicBezTo>
                  <a:cubicBezTo>
                    <a:pt x="760" y="1496"/>
                    <a:pt x="843" y="1460"/>
                    <a:pt x="926" y="1419"/>
                  </a:cubicBezTo>
                  <a:cubicBezTo>
                    <a:pt x="1099" y="1504"/>
                    <a:pt x="1268" y="1567"/>
                    <a:pt x="1414" y="1598"/>
                  </a:cubicBezTo>
                  <a:cubicBezTo>
                    <a:pt x="1483" y="1613"/>
                    <a:pt x="1545" y="1620"/>
                    <a:pt x="1598" y="1620"/>
                  </a:cubicBezTo>
                  <a:cubicBezTo>
                    <a:pt x="1620" y="1620"/>
                    <a:pt x="1640" y="1619"/>
                    <a:pt x="1659" y="1617"/>
                  </a:cubicBezTo>
                  <a:cubicBezTo>
                    <a:pt x="1733" y="1607"/>
                    <a:pt x="1785" y="1579"/>
                    <a:pt x="1811" y="1533"/>
                  </a:cubicBezTo>
                  <a:cubicBezTo>
                    <a:pt x="1838" y="1487"/>
                    <a:pt x="1836" y="1429"/>
                    <a:pt x="1808" y="1360"/>
                  </a:cubicBezTo>
                  <a:close/>
                  <a:moveTo>
                    <a:pt x="1101" y="719"/>
                  </a:moveTo>
                  <a:cubicBezTo>
                    <a:pt x="1065" y="698"/>
                    <a:pt x="1029" y="678"/>
                    <a:pt x="993" y="659"/>
                  </a:cubicBezTo>
                  <a:cubicBezTo>
                    <a:pt x="1057" y="629"/>
                    <a:pt x="1120" y="602"/>
                    <a:pt x="1182" y="579"/>
                  </a:cubicBezTo>
                  <a:cubicBezTo>
                    <a:pt x="1193" y="643"/>
                    <a:pt x="1201" y="712"/>
                    <a:pt x="1207" y="783"/>
                  </a:cubicBezTo>
                  <a:cubicBezTo>
                    <a:pt x="1172" y="761"/>
                    <a:pt x="1137" y="740"/>
                    <a:pt x="1101" y="719"/>
                  </a:cubicBezTo>
                  <a:close/>
                  <a:moveTo>
                    <a:pt x="425" y="1539"/>
                  </a:moveTo>
                  <a:cubicBezTo>
                    <a:pt x="252" y="1577"/>
                    <a:pt x="128" y="1563"/>
                    <a:pt x="93" y="1503"/>
                  </a:cubicBezTo>
                  <a:cubicBezTo>
                    <a:pt x="50" y="1429"/>
                    <a:pt x="135" y="1262"/>
                    <a:pt x="367" y="1061"/>
                  </a:cubicBezTo>
                  <a:cubicBezTo>
                    <a:pt x="433" y="1115"/>
                    <a:pt x="505" y="1169"/>
                    <a:pt x="582" y="1220"/>
                  </a:cubicBezTo>
                  <a:cubicBezTo>
                    <a:pt x="588" y="1313"/>
                    <a:pt x="598" y="1402"/>
                    <a:pt x="613" y="1486"/>
                  </a:cubicBezTo>
                  <a:cubicBezTo>
                    <a:pt x="547" y="1509"/>
                    <a:pt x="484" y="1527"/>
                    <a:pt x="425" y="1539"/>
                  </a:cubicBezTo>
                  <a:close/>
                  <a:moveTo>
                    <a:pt x="670" y="1465"/>
                  </a:moveTo>
                  <a:cubicBezTo>
                    <a:pt x="659" y="1400"/>
                    <a:pt x="651" y="1332"/>
                    <a:pt x="645" y="1261"/>
                  </a:cubicBezTo>
                  <a:cubicBezTo>
                    <a:pt x="680" y="1283"/>
                    <a:pt x="715" y="1304"/>
                    <a:pt x="751" y="1325"/>
                  </a:cubicBezTo>
                  <a:cubicBezTo>
                    <a:pt x="787" y="1346"/>
                    <a:pt x="823" y="1366"/>
                    <a:pt x="859" y="1385"/>
                  </a:cubicBezTo>
                  <a:cubicBezTo>
                    <a:pt x="795" y="1415"/>
                    <a:pt x="731" y="1442"/>
                    <a:pt x="670" y="146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3" name="Group 12"/>
          <p:cNvGrpSpPr/>
          <p:nvPr/>
        </p:nvGrpSpPr>
        <p:grpSpPr>
          <a:xfrm>
            <a:off x="5579367" y="3441120"/>
            <a:ext cx="717445" cy="766521"/>
            <a:chOff x="6226682" y="4679112"/>
            <a:chExt cx="717445" cy="766521"/>
          </a:xfrm>
        </p:grpSpPr>
        <p:sp>
          <p:nvSpPr>
            <p:cNvPr id="59" name="Freeform 47"/>
            <p:cNvSpPr>
              <a:spLocks noEditPoints="1"/>
            </p:cNvSpPr>
            <p:nvPr/>
          </p:nvSpPr>
          <p:spPr bwMode="auto">
            <a:xfrm>
              <a:off x="6226682" y="4679112"/>
              <a:ext cx="717445" cy="766521"/>
            </a:xfrm>
            <a:custGeom>
              <a:avLst/>
              <a:gdLst>
                <a:gd name="T0" fmla="*/ 1661 w 1910"/>
                <a:gd name="T1" fmla="*/ 605 h 2048"/>
                <a:gd name="T2" fmla="*/ 1620 w 1910"/>
                <a:gd name="T3" fmla="*/ 0 h 2048"/>
                <a:gd name="T4" fmla="*/ 249 w 1910"/>
                <a:gd name="T5" fmla="*/ 41 h 2048"/>
                <a:gd name="T6" fmla="*/ 241 w 1910"/>
                <a:gd name="T7" fmla="*/ 1009 h 2048"/>
                <a:gd name="T8" fmla="*/ 241 w 1910"/>
                <a:gd name="T9" fmla="*/ 1490 h 2048"/>
                <a:gd name="T10" fmla="*/ 249 w 1910"/>
                <a:gd name="T11" fmla="*/ 2007 h 2048"/>
                <a:gd name="T12" fmla="*/ 1620 w 1910"/>
                <a:gd name="T13" fmla="*/ 2048 h 2048"/>
                <a:gd name="T14" fmla="*/ 1661 w 1910"/>
                <a:gd name="T15" fmla="*/ 1086 h 2048"/>
                <a:gd name="T16" fmla="*/ 1910 w 1910"/>
                <a:gd name="T17" fmla="*/ 846 h 2048"/>
                <a:gd name="T18" fmla="*/ 249 w 1910"/>
                <a:gd name="T19" fmla="*/ 1409 h 2048"/>
                <a:gd name="T20" fmla="*/ 82 w 1910"/>
                <a:gd name="T21" fmla="*/ 1250 h 2048"/>
                <a:gd name="T22" fmla="*/ 249 w 1910"/>
                <a:gd name="T23" fmla="*/ 1091 h 2048"/>
                <a:gd name="T24" fmla="*/ 1579 w 1910"/>
                <a:gd name="T25" fmla="*/ 605 h 2048"/>
                <a:gd name="T26" fmla="*/ 1462 w 1910"/>
                <a:gd name="T27" fmla="*/ 531 h 2048"/>
                <a:gd name="T28" fmla="*/ 1324 w 1910"/>
                <a:gd name="T29" fmla="*/ 451 h 2048"/>
                <a:gd name="T30" fmla="*/ 1080 w 1910"/>
                <a:gd name="T31" fmla="*/ 646 h 2048"/>
                <a:gd name="T32" fmla="*/ 1324 w 1910"/>
                <a:gd name="T33" fmla="*/ 840 h 2048"/>
                <a:gd name="T34" fmla="*/ 1370 w 1910"/>
                <a:gd name="T35" fmla="*/ 853 h 2048"/>
                <a:gd name="T36" fmla="*/ 1462 w 1910"/>
                <a:gd name="T37" fmla="*/ 761 h 2048"/>
                <a:gd name="T38" fmla="*/ 1579 w 1910"/>
                <a:gd name="T39" fmla="*/ 687 h 2048"/>
                <a:gd name="T40" fmla="*/ 331 w 1910"/>
                <a:gd name="T41" fmla="*/ 1966 h 2048"/>
                <a:gd name="T42" fmla="*/ 827 w 1910"/>
                <a:gd name="T43" fmla="*/ 1490 h 2048"/>
                <a:gd name="T44" fmla="*/ 873 w 1910"/>
                <a:gd name="T45" fmla="*/ 1644 h 2048"/>
                <a:gd name="T46" fmla="*/ 965 w 1910"/>
                <a:gd name="T47" fmla="*/ 1644 h 2048"/>
                <a:gd name="T48" fmla="*/ 1210 w 1910"/>
                <a:gd name="T49" fmla="*/ 1450 h 2048"/>
                <a:gd name="T50" fmla="*/ 965 w 1910"/>
                <a:gd name="T51" fmla="*/ 1255 h 2048"/>
                <a:gd name="T52" fmla="*/ 873 w 1910"/>
                <a:gd name="T53" fmla="*/ 1255 h 2048"/>
                <a:gd name="T54" fmla="*/ 827 w 1910"/>
                <a:gd name="T55" fmla="*/ 1409 h 2048"/>
                <a:gd name="T56" fmla="*/ 331 w 1910"/>
                <a:gd name="T57" fmla="*/ 82 h 2048"/>
                <a:gd name="T58" fmla="*/ 1579 w 1910"/>
                <a:gd name="T59" fmla="*/ 605 h 2048"/>
                <a:gd name="T60" fmla="*/ 1381 w 1910"/>
                <a:gd name="T61" fmla="*/ 761 h 2048"/>
                <a:gd name="T62" fmla="*/ 1365 w 1910"/>
                <a:gd name="T63" fmla="*/ 770 h 2048"/>
                <a:gd name="T64" fmla="*/ 1161 w 1910"/>
                <a:gd name="T65" fmla="*/ 646 h 2048"/>
                <a:gd name="T66" fmla="*/ 1365 w 1910"/>
                <a:gd name="T67" fmla="*/ 522 h 2048"/>
                <a:gd name="T68" fmla="*/ 1381 w 1910"/>
                <a:gd name="T69" fmla="*/ 531 h 2048"/>
                <a:gd name="T70" fmla="*/ 909 w 1910"/>
                <a:gd name="T71" fmla="*/ 1335 h 2048"/>
                <a:gd name="T72" fmla="*/ 919 w 1910"/>
                <a:gd name="T73" fmla="*/ 1324 h 2048"/>
                <a:gd name="T74" fmla="*/ 1123 w 1910"/>
                <a:gd name="T75" fmla="*/ 1441 h 2048"/>
                <a:gd name="T76" fmla="*/ 1123 w 1910"/>
                <a:gd name="T77" fmla="*/ 1459 h 2048"/>
                <a:gd name="T78" fmla="*/ 914 w 1910"/>
                <a:gd name="T79" fmla="*/ 1573 h 2048"/>
                <a:gd name="T80" fmla="*/ 1669 w 1910"/>
                <a:gd name="T81" fmla="*/ 1005 h 2048"/>
                <a:gd name="T82" fmla="*/ 1661 w 1910"/>
                <a:gd name="T83" fmla="*/ 687 h 2048"/>
                <a:gd name="T84" fmla="*/ 1828 w 1910"/>
                <a:gd name="T85" fmla="*/ 846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10" h="2048">
                  <a:moveTo>
                    <a:pt x="1669" y="605"/>
                  </a:moveTo>
                  <a:cubicBezTo>
                    <a:pt x="1661" y="605"/>
                    <a:pt x="1661" y="605"/>
                    <a:pt x="1661" y="605"/>
                  </a:cubicBezTo>
                  <a:cubicBezTo>
                    <a:pt x="1661" y="41"/>
                    <a:pt x="1661" y="41"/>
                    <a:pt x="1661" y="41"/>
                  </a:cubicBezTo>
                  <a:cubicBezTo>
                    <a:pt x="1661" y="18"/>
                    <a:pt x="1643" y="0"/>
                    <a:pt x="1620" y="0"/>
                  </a:cubicBezTo>
                  <a:cubicBezTo>
                    <a:pt x="290" y="0"/>
                    <a:pt x="290" y="0"/>
                    <a:pt x="290" y="0"/>
                  </a:cubicBezTo>
                  <a:cubicBezTo>
                    <a:pt x="267" y="0"/>
                    <a:pt x="249" y="18"/>
                    <a:pt x="249" y="41"/>
                  </a:cubicBezTo>
                  <a:cubicBezTo>
                    <a:pt x="249" y="1009"/>
                    <a:pt x="249" y="1009"/>
                    <a:pt x="249" y="1009"/>
                  </a:cubicBezTo>
                  <a:cubicBezTo>
                    <a:pt x="241" y="1009"/>
                    <a:pt x="241" y="1009"/>
                    <a:pt x="241" y="1009"/>
                  </a:cubicBezTo>
                  <a:cubicBezTo>
                    <a:pt x="108" y="1009"/>
                    <a:pt x="0" y="1117"/>
                    <a:pt x="0" y="1250"/>
                  </a:cubicBezTo>
                  <a:cubicBezTo>
                    <a:pt x="0" y="1382"/>
                    <a:pt x="108" y="1490"/>
                    <a:pt x="241" y="1490"/>
                  </a:cubicBezTo>
                  <a:cubicBezTo>
                    <a:pt x="249" y="1490"/>
                    <a:pt x="249" y="1490"/>
                    <a:pt x="249" y="1490"/>
                  </a:cubicBezTo>
                  <a:cubicBezTo>
                    <a:pt x="249" y="2007"/>
                    <a:pt x="249" y="2007"/>
                    <a:pt x="249" y="2007"/>
                  </a:cubicBezTo>
                  <a:cubicBezTo>
                    <a:pt x="249" y="2030"/>
                    <a:pt x="267" y="2048"/>
                    <a:pt x="290" y="2048"/>
                  </a:cubicBezTo>
                  <a:cubicBezTo>
                    <a:pt x="1620" y="2048"/>
                    <a:pt x="1620" y="2048"/>
                    <a:pt x="1620" y="2048"/>
                  </a:cubicBezTo>
                  <a:cubicBezTo>
                    <a:pt x="1643" y="2048"/>
                    <a:pt x="1661" y="2030"/>
                    <a:pt x="1661" y="2007"/>
                  </a:cubicBezTo>
                  <a:cubicBezTo>
                    <a:pt x="1661" y="1086"/>
                    <a:pt x="1661" y="1086"/>
                    <a:pt x="1661" y="1086"/>
                  </a:cubicBezTo>
                  <a:cubicBezTo>
                    <a:pt x="1669" y="1086"/>
                    <a:pt x="1669" y="1086"/>
                    <a:pt x="1669" y="1086"/>
                  </a:cubicBezTo>
                  <a:cubicBezTo>
                    <a:pt x="1802" y="1086"/>
                    <a:pt x="1910" y="978"/>
                    <a:pt x="1910" y="846"/>
                  </a:cubicBezTo>
                  <a:cubicBezTo>
                    <a:pt x="1910" y="713"/>
                    <a:pt x="1802" y="605"/>
                    <a:pt x="1669" y="605"/>
                  </a:cubicBezTo>
                  <a:close/>
                  <a:moveTo>
                    <a:pt x="249" y="1409"/>
                  </a:moveTo>
                  <a:cubicBezTo>
                    <a:pt x="241" y="1409"/>
                    <a:pt x="241" y="1409"/>
                    <a:pt x="241" y="1409"/>
                  </a:cubicBezTo>
                  <a:cubicBezTo>
                    <a:pt x="153" y="1409"/>
                    <a:pt x="82" y="1337"/>
                    <a:pt x="82" y="1250"/>
                  </a:cubicBezTo>
                  <a:cubicBezTo>
                    <a:pt x="82" y="1162"/>
                    <a:pt x="153" y="1091"/>
                    <a:pt x="241" y="1091"/>
                  </a:cubicBezTo>
                  <a:cubicBezTo>
                    <a:pt x="249" y="1091"/>
                    <a:pt x="249" y="1091"/>
                    <a:pt x="249" y="1091"/>
                  </a:cubicBezTo>
                  <a:lnTo>
                    <a:pt x="249" y="1409"/>
                  </a:lnTo>
                  <a:close/>
                  <a:moveTo>
                    <a:pt x="1579" y="605"/>
                  </a:moveTo>
                  <a:cubicBezTo>
                    <a:pt x="1462" y="605"/>
                    <a:pt x="1462" y="605"/>
                    <a:pt x="1462" y="605"/>
                  </a:cubicBezTo>
                  <a:cubicBezTo>
                    <a:pt x="1462" y="531"/>
                    <a:pt x="1462" y="531"/>
                    <a:pt x="1462" y="531"/>
                  </a:cubicBezTo>
                  <a:cubicBezTo>
                    <a:pt x="1462" y="498"/>
                    <a:pt x="1445" y="468"/>
                    <a:pt x="1416" y="451"/>
                  </a:cubicBezTo>
                  <a:cubicBezTo>
                    <a:pt x="1388" y="435"/>
                    <a:pt x="1353" y="435"/>
                    <a:pt x="1324" y="451"/>
                  </a:cubicBezTo>
                  <a:cubicBezTo>
                    <a:pt x="1126" y="566"/>
                    <a:pt x="1126" y="566"/>
                    <a:pt x="1126" y="566"/>
                  </a:cubicBezTo>
                  <a:cubicBezTo>
                    <a:pt x="1097" y="583"/>
                    <a:pt x="1080" y="613"/>
                    <a:pt x="1080" y="646"/>
                  </a:cubicBezTo>
                  <a:cubicBezTo>
                    <a:pt x="1080" y="679"/>
                    <a:pt x="1097" y="709"/>
                    <a:pt x="1126" y="725"/>
                  </a:cubicBezTo>
                  <a:cubicBezTo>
                    <a:pt x="1324" y="840"/>
                    <a:pt x="1324" y="840"/>
                    <a:pt x="1324" y="840"/>
                  </a:cubicBezTo>
                  <a:cubicBezTo>
                    <a:pt x="1324" y="840"/>
                    <a:pt x="1324" y="840"/>
                    <a:pt x="1324" y="840"/>
                  </a:cubicBezTo>
                  <a:cubicBezTo>
                    <a:pt x="1339" y="849"/>
                    <a:pt x="1355" y="853"/>
                    <a:pt x="1370" y="853"/>
                  </a:cubicBezTo>
                  <a:cubicBezTo>
                    <a:pt x="1386" y="853"/>
                    <a:pt x="1402" y="849"/>
                    <a:pt x="1416" y="840"/>
                  </a:cubicBezTo>
                  <a:cubicBezTo>
                    <a:pt x="1445" y="824"/>
                    <a:pt x="1462" y="794"/>
                    <a:pt x="1462" y="761"/>
                  </a:cubicBezTo>
                  <a:cubicBezTo>
                    <a:pt x="1462" y="687"/>
                    <a:pt x="1462" y="687"/>
                    <a:pt x="1462" y="687"/>
                  </a:cubicBezTo>
                  <a:cubicBezTo>
                    <a:pt x="1579" y="687"/>
                    <a:pt x="1579" y="687"/>
                    <a:pt x="1579" y="687"/>
                  </a:cubicBezTo>
                  <a:cubicBezTo>
                    <a:pt x="1579" y="1966"/>
                    <a:pt x="1579" y="1966"/>
                    <a:pt x="1579" y="1966"/>
                  </a:cubicBezTo>
                  <a:cubicBezTo>
                    <a:pt x="331" y="1966"/>
                    <a:pt x="331" y="1966"/>
                    <a:pt x="331" y="1966"/>
                  </a:cubicBezTo>
                  <a:cubicBezTo>
                    <a:pt x="331" y="1490"/>
                    <a:pt x="331" y="1490"/>
                    <a:pt x="331" y="1490"/>
                  </a:cubicBezTo>
                  <a:cubicBezTo>
                    <a:pt x="827" y="1490"/>
                    <a:pt x="827" y="1490"/>
                    <a:pt x="827" y="1490"/>
                  </a:cubicBezTo>
                  <a:cubicBezTo>
                    <a:pt x="827" y="1564"/>
                    <a:pt x="827" y="1564"/>
                    <a:pt x="827" y="1564"/>
                  </a:cubicBezTo>
                  <a:cubicBezTo>
                    <a:pt x="827" y="1598"/>
                    <a:pt x="844" y="1627"/>
                    <a:pt x="873" y="1644"/>
                  </a:cubicBezTo>
                  <a:cubicBezTo>
                    <a:pt x="887" y="1652"/>
                    <a:pt x="903" y="1656"/>
                    <a:pt x="919" y="1656"/>
                  </a:cubicBezTo>
                  <a:cubicBezTo>
                    <a:pt x="935" y="1656"/>
                    <a:pt x="951" y="1652"/>
                    <a:pt x="965" y="1644"/>
                  </a:cubicBezTo>
                  <a:cubicBezTo>
                    <a:pt x="1164" y="1529"/>
                    <a:pt x="1164" y="1529"/>
                    <a:pt x="1164" y="1529"/>
                  </a:cubicBezTo>
                  <a:cubicBezTo>
                    <a:pt x="1193" y="1513"/>
                    <a:pt x="1210" y="1483"/>
                    <a:pt x="1210" y="1450"/>
                  </a:cubicBezTo>
                  <a:cubicBezTo>
                    <a:pt x="1210" y="1416"/>
                    <a:pt x="1193" y="1387"/>
                    <a:pt x="1164" y="1370"/>
                  </a:cubicBezTo>
                  <a:cubicBezTo>
                    <a:pt x="965" y="1255"/>
                    <a:pt x="965" y="1255"/>
                    <a:pt x="965" y="1255"/>
                  </a:cubicBezTo>
                  <a:cubicBezTo>
                    <a:pt x="965" y="1255"/>
                    <a:pt x="965" y="1255"/>
                    <a:pt x="965" y="1255"/>
                  </a:cubicBezTo>
                  <a:cubicBezTo>
                    <a:pt x="936" y="1238"/>
                    <a:pt x="902" y="1238"/>
                    <a:pt x="873" y="1255"/>
                  </a:cubicBezTo>
                  <a:cubicBezTo>
                    <a:pt x="844" y="1272"/>
                    <a:pt x="827" y="1302"/>
                    <a:pt x="827" y="1335"/>
                  </a:cubicBezTo>
                  <a:cubicBezTo>
                    <a:pt x="827" y="1409"/>
                    <a:pt x="827" y="1409"/>
                    <a:pt x="827" y="1409"/>
                  </a:cubicBezTo>
                  <a:cubicBezTo>
                    <a:pt x="331" y="1409"/>
                    <a:pt x="331" y="1409"/>
                    <a:pt x="331" y="1409"/>
                  </a:cubicBezTo>
                  <a:cubicBezTo>
                    <a:pt x="331" y="82"/>
                    <a:pt x="331" y="82"/>
                    <a:pt x="331" y="82"/>
                  </a:cubicBezTo>
                  <a:cubicBezTo>
                    <a:pt x="1579" y="82"/>
                    <a:pt x="1579" y="82"/>
                    <a:pt x="1579" y="82"/>
                  </a:cubicBezTo>
                  <a:cubicBezTo>
                    <a:pt x="1579" y="605"/>
                    <a:pt x="1579" y="605"/>
                    <a:pt x="1579" y="605"/>
                  </a:cubicBezTo>
                  <a:close/>
                  <a:moveTo>
                    <a:pt x="1381" y="531"/>
                  </a:moveTo>
                  <a:cubicBezTo>
                    <a:pt x="1381" y="761"/>
                    <a:pt x="1381" y="761"/>
                    <a:pt x="1381" y="761"/>
                  </a:cubicBezTo>
                  <a:cubicBezTo>
                    <a:pt x="1381" y="766"/>
                    <a:pt x="1378" y="768"/>
                    <a:pt x="1376" y="770"/>
                  </a:cubicBezTo>
                  <a:cubicBezTo>
                    <a:pt x="1373" y="771"/>
                    <a:pt x="1369" y="772"/>
                    <a:pt x="1365" y="770"/>
                  </a:cubicBezTo>
                  <a:cubicBezTo>
                    <a:pt x="1166" y="655"/>
                    <a:pt x="1166" y="655"/>
                    <a:pt x="1166" y="655"/>
                  </a:cubicBezTo>
                  <a:cubicBezTo>
                    <a:pt x="1162" y="652"/>
                    <a:pt x="1161" y="649"/>
                    <a:pt x="1161" y="646"/>
                  </a:cubicBezTo>
                  <a:cubicBezTo>
                    <a:pt x="1161" y="643"/>
                    <a:pt x="1162" y="639"/>
                    <a:pt x="1166" y="637"/>
                  </a:cubicBezTo>
                  <a:cubicBezTo>
                    <a:pt x="1365" y="522"/>
                    <a:pt x="1365" y="522"/>
                    <a:pt x="1365" y="522"/>
                  </a:cubicBezTo>
                  <a:cubicBezTo>
                    <a:pt x="1369" y="520"/>
                    <a:pt x="1373" y="521"/>
                    <a:pt x="1376" y="522"/>
                  </a:cubicBezTo>
                  <a:cubicBezTo>
                    <a:pt x="1378" y="523"/>
                    <a:pt x="1381" y="526"/>
                    <a:pt x="1381" y="531"/>
                  </a:cubicBezTo>
                  <a:close/>
                  <a:moveTo>
                    <a:pt x="909" y="1564"/>
                  </a:moveTo>
                  <a:cubicBezTo>
                    <a:pt x="909" y="1335"/>
                    <a:pt x="909" y="1335"/>
                    <a:pt x="909" y="1335"/>
                  </a:cubicBezTo>
                  <a:cubicBezTo>
                    <a:pt x="909" y="1330"/>
                    <a:pt x="912" y="1327"/>
                    <a:pt x="914" y="1326"/>
                  </a:cubicBezTo>
                  <a:cubicBezTo>
                    <a:pt x="915" y="1325"/>
                    <a:pt x="917" y="1324"/>
                    <a:pt x="919" y="1324"/>
                  </a:cubicBezTo>
                  <a:cubicBezTo>
                    <a:pt x="921" y="1324"/>
                    <a:pt x="922" y="1325"/>
                    <a:pt x="924" y="1326"/>
                  </a:cubicBezTo>
                  <a:cubicBezTo>
                    <a:pt x="1123" y="1441"/>
                    <a:pt x="1123" y="1441"/>
                    <a:pt x="1123" y="1441"/>
                  </a:cubicBezTo>
                  <a:cubicBezTo>
                    <a:pt x="1127" y="1443"/>
                    <a:pt x="1128" y="1447"/>
                    <a:pt x="1128" y="1450"/>
                  </a:cubicBezTo>
                  <a:cubicBezTo>
                    <a:pt x="1128" y="1452"/>
                    <a:pt x="1127" y="1456"/>
                    <a:pt x="1123" y="1459"/>
                  </a:cubicBezTo>
                  <a:cubicBezTo>
                    <a:pt x="924" y="1573"/>
                    <a:pt x="924" y="1573"/>
                    <a:pt x="924" y="1573"/>
                  </a:cubicBezTo>
                  <a:cubicBezTo>
                    <a:pt x="920" y="1576"/>
                    <a:pt x="916" y="1575"/>
                    <a:pt x="914" y="1573"/>
                  </a:cubicBezTo>
                  <a:cubicBezTo>
                    <a:pt x="912" y="1572"/>
                    <a:pt x="909" y="1569"/>
                    <a:pt x="909" y="1564"/>
                  </a:cubicBezTo>
                  <a:close/>
                  <a:moveTo>
                    <a:pt x="1669" y="1005"/>
                  </a:moveTo>
                  <a:cubicBezTo>
                    <a:pt x="1661" y="1005"/>
                    <a:pt x="1661" y="1005"/>
                    <a:pt x="1661" y="1005"/>
                  </a:cubicBezTo>
                  <a:cubicBezTo>
                    <a:pt x="1661" y="687"/>
                    <a:pt x="1661" y="687"/>
                    <a:pt x="1661" y="687"/>
                  </a:cubicBezTo>
                  <a:cubicBezTo>
                    <a:pt x="1669" y="687"/>
                    <a:pt x="1669" y="687"/>
                    <a:pt x="1669" y="687"/>
                  </a:cubicBezTo>
                  <a:cubicBezTo>
                    <a:pt x="1757" y="687"/>
                    <a:pt x="1828" y="758"/>
                    <a:pt x="1828" y="846"/>
                  </a:cubicBezTo>
                  <a:cubicBezTo>
                    <a:pt x="1828" y="933"/>
                    <a:pt x="1757" y="1005"/>
                    <a:pt x="1669" y="100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48"/>
            <p:cNvSpPr>
              <a:spLocks/>
            </p:cNvSpPr>
            <p:nvPr/>
          </p:nvSpPr>
          <p:spPr bwMode="auto">
            <a:xfrm>
              <a:off x="6720948" y="4772590"/>
              <a:ext cx="42065" cy="30380"/>
            </a:xfrm>
            <a:custGeom>
              <a:avLst/>
              <a:gdLst>
                <a:gd name="T0" fmla="*/ 69 w 110"/>
                <a:gd name="T1" fmla="*/ 0 h 81"/>
                <a:gd name="T2" fmla="*/ 41 w 110"/>
                <a:gd name="T3" fmla="*/ 0 h 81"/>
                <a:gd name="T4" fmla="*/ 0 w 110"/>
                <a:gd name="T5" fmla="*/ 41 h 81"/>
                <a:gd name="T6" fmla="*/ 41 w 110"/>
                <a:gd name="T7" fmla="*/ 81 h 81"/>
                <a:gd name="T8" fmla="*/ 69 w 110"/>
                <a:gd name="T9" fmla="*/ 81 h 81"/>
                <a:gd name="T10" fmla="*/ 110 w 110"/>
                <a:gd name="T11" fmla="*/ 41 h 81"/>
                <a:gd name="T12" fmla="*/ 69 w 110"/>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110" h="81">
                  <a:moveTo>
                    <a:pt x="69" y="0"/>
                  </a:moveTo>
                  <a:cubicBezTo>
                    <a:pt x="41" y="0"/>
                    <a:pt x="41" y="0"/>
                    <a:pt x="41" y="0"/>
                  </a:cubicBezTo>
                  <a:cubicBezTo>
                    <a:pt x="18" y="0"/>
                    <a:pt x="0" y="18"/>
                    <a:pt x="0" y="41"/>
                  </a:cubicBezTo>
                  <a:cubicBezTo>
                    <a:pt x="0" y="63"/>
                    <a:pt x="18" y="81"/>
                    <a:pt x="41" y="81"/>
                  </a:cubicBezTo>
                  <a:cubicBezTo>
                    <a:pt x="69" y="81"/>
                    <a:pt x="69" y="81"/>
                    <a:pt x="69" y="81"/>
                  </a:cubicBezTo>
                  <a:cubicBezTo>
                    <a:pt x="92" y="81"/>
                    <a:pt x="110" y="63"/>
                    <a:pt x="110" y="41"/>
                  </a:cubicBezTo>
                  <a:cubicBezTo>
                    <a:pt x="110" y="18"/>
                    <a:pt x="92" y="0"/>
                    <a:pt x="69"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1" name="Freeform 49"/>
            <p:cNvSpPr>
              <a:spLocks/>
            </p:cNvSpPr>
            <p:nvPr/>
          </p:nvSpPr>
          <p:spPr bwMode="auto">
            <a:xfrm>
              <a:off x="6407796" y="4772590"/>
              <a:ext cx="285108" cy="30380"/>
            </a:xfrm>
            <a:custGeom>
              <a:avLst/>
              <a:gdLst>
                <a:gd name="T0" fmla="*/ 718 w 759"/>
                <a:gd name="T1" fmla="*/ 0 h 81"/>
                <a:gd name="T2" fmla="*/ 41 w 759"/>
                <a:gd name="T3" fmla="*/ 0 h 81"/>
                <a:gd name="T4" fmla="*/ 0 w 759"/>
                <a:gd name="T5" fmla="*/ 41 h 81"/>
                <a:gd name="T6" fmla="*/ 41 w 759"/>
                <a:gd name="T7" fmla="*/ 81 h 81"/>
                <a:gd name="T8" fmla="*/ 718 w 759"/>
                <a:gd name="T9" fmla="*/ 81 h 81"/>
                <a:gd name="T10" fmla="*/ 759 w 759"/>
                <a:gd name="T11" fmla="*/ 41 h 81"/>
                <a:gd name="T12" fmla="*/ 718 w 75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759" h="81">
                  <a:moveTo>
                    <a:pt x="718" y="0"/>
                  </a:moveTo>
                  <a:cubicBezTo>
                    <a:pt x="41" y="0"/>
                    <a:pt x="41" y="0"/>
                    <a:pt x="41" y="0"/>
                  </a:cubicBezTo>
                  <a:cubicBezTo>
                    <a:pt x="18" y="0"/>
                    <a:pt x="0" y="18"/>
                    <a:pt x="0" y="41"/>
                  </a:cubicBezTo>
                  <a:cubicBezTo>
                    <a:pt x="0" y="63"/>
                    <a:pt x="18" y="81"/>
                    <a:pt x="41" y="81"/>
                  </a:cubicBezTo>
                  <a:cubicBezTo>
                    <a:pt x="718" y="81"/>
                    <a:pt x="718" y="81"/>
                    <a:pt x="718" y="81"/>
                  </a:cubicBezTo>
                  <a:cubicBezTo>
                    <a:pt x="740" y="81"/>
                    <a:pt x="759" y="63"/>
                    <a:pt x="759" y="41"/>
                  </a:cubicBezTo>
                  <a:cubicBezTo>
                    <a:pt x="759" y="18"/>
                    <a:pt x="740" y="0"/>
                    <a:pt x="71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2" name="Freeform 50"/>
            <p:cNvSpPr>
              <a:spLocks/>
            </p:cNvSpPr>
            <p:nvPr/>
          </p:nvSpPr>
          <p:spPr bwMode="auto">
            <a:xfrm>
              <a:off x="6407796" y="5037834"/>
              <a:ext cx="237201" cy="30380"/>
            </a:xfrm>
            <a:custGeom>
              <a:avLst/>
              <a:gdLst>
                <a:gd name="T0" fmla="*/ 591 w 632"/>
                <a:gd name="T1" fmla="*/ 0 h 81"/>
                <a:gd name="T2" fmla="*/ 41 w 632"/>
                <a:gd name="T3" fmla="*/ 0 h 81"/>
                <a:gd name="T4" fmla="*/ 0 w 632"/>
                <a:gd name="T5" fmla="*/ 41 h 81"/>
                <a:gd name="T6" fmla="*/ 41 w 632"/>
                <a:gd name="T7" fmla="*/ 81 h 81"/>
                <a:gd name="T8" fmla="*/ 591 w 632"/>
                <a:gd name="T9" fmla="*/ 81 h 81"/>
                <a:gd name="T10" fmla="*/ 632 w 632"/>
                <a:gd name="T11" fmla="*/ 41 h 81"/>
                <a:gd name="T12" fmla="*/ 591 w 632"/>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632" h="81">
                  <a:moveTo>
                    <a:pt x="591" y="0"/>
                  </a:moveTo>
                  <a:cubicBezTo>
                    <a:pt x="41" y="0"/>
                    <a:pt x="41" y="0"/>
                    <a:pt x="41" y="0"/>
                  </a:cubicBezTo>
                  <a:cubicBezTo>
                    <a:pt x="18" y="0"/>
                    <a:pt x="0" y="18"/>
                    <a:pt x="0" y="41"/>
                  </a:cubicBezTo>
                  <a:cubicBezTo>
                    <a:pt x="0" y="63"/>
                    <a:pt x="18" y="81"/>
                    <a:pt x="41" y="81"/>
                  </a:cubicBezTo>
                  <a:cubicBezTo>
                    <a:pt x="591" y="81"/>
                    <a:pt x="591" y="81"/>
                    <a:pt x="591" y="81"/>
                  </a:cubicBezTo>
                  <a:cubicBezTo>
                    <a:pt x="614" y="81"/>
                    <a:pt x="632" y="63"/>
                    <a:pt x="632" y="41"/>
                  </a:cubicBezTo>
                  <a:cubicBezTo>
                    <a:pt x="632" y="18"/>
                    <a:pt x="614" y="0"/>
                    <a:pt x="591"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63" name="Freeform 51"/>
            <p:cNvSpPr>
              <a:spLocks/>
            </p:cNvSpPr>
            <p:nvPr/>
          </p:nvSpPr>
          <p:spPr bwMode="auto">
            <a:xfrm>
              <a:off x="6407796" y="4864900"/>
              <a:ext cx="168261" cy="29212"/>
            </a:xfrm>
            <a:custGeom>
              <a:avLst/>
              <a:gdLst>
                <a:gd name="T0" fmla="*/ 408 w 449"/>
                <a:gd name="T1" fmla="*/ 0 h 81"/>
                <a:gd name="T2" fmla="*/ 41 w 449"/>
                <a:gd name="T3" fmla="*/ 0 h 81"/>
                <a:gd name="T4" fmla="*/ 0 w 449"/>
                <a:gd name="T5" fmla="*/ 40 h 81"/>
                <a:gd name="T6" fmla="*/ 41 w 449"/>
                <a:gd name="T7" fmla="*/ 81 h 81"/>
                <a:gd name="T8" fmla="*/ 408 w 449"/>
                <a:gd name="T9" fmla="*/ 81 h 81"/>
                <a:gd name="T10" fmla="*/ 449 w 449"/>
                <a:gd name="T11" fmla="*/ 40 h 81"/>
                <a:gd name="T12" fmla="*/ 408 w 44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449" h="81">
                  <a:moveTo>
                    <a:pt x="408" y="0"/>
                  </a:moveTo>
                  <a:cubicBezTo>
                    <a:pt x="41" y="0"/>
                    <a:pt x="41" y="0"/>
                    <a:pt x="41" y="0"/>
                  </a:cubicBezTo>
                  <a:cubicBezTo>
                    <a:pt x="18" y="0"/>
                    <a:pt x="0" y="18"/>
                    <a:pt x="0" y="40"/>
                  </a:cubicBezTo>
                  <a:cubicBezTo>
                    <a:pt x="0" y="63"/>
                    <a:pt x="18" y="81"/>
                    <a:pt x="41" y="81"/>
                  </a:cubicBezTo>
                  <a:cubicBezTo>
                    <a:pt x="408" y="81"/>
                    <a:pt x="408" y="81"/>
                    <a:pt x="408" y="81"/>
                  </a:cubicBezTo>
                  <a:cubicBezTo>
                    <a:pt x="430" y="81"/>
                    <a:pt x="449" y="63"/>
                    <a:pt x="449" y="40"/>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4" name="Freeform 52"/>
            <p:cNvSpPr>
              <a:spLocks/>
            </p:cNvSpPr>
            <p:nvPr/>
          </p:nvSpPr>
          <p:spPr bwMode="auto">
            <a:xfrm>
              <a:off x="6407796" y="4946693"/>
              <a:ext cx="168261" cy="30380"/>
            </a:xfrm>
            <a:custGeom>
              <a:avLst/>
              <a:gdLst>
                <a:gd name="T0" fmla="*/ 408 w 449"/>
                <a:gd name="T1" fmla="*/ 0 h 82"/>
                <a:gd name="T2" fmla="*/ 41 w 449"/>
                <a:gd name="T3" fmla="*/ 0 h 82"/>
                <a:gd name="T4" fmla="*/ 0 w 449"/>
                <a:gd name="T5" fmla="*/ 41 h 82"/>
                <a:gd name="T6" fmla="*/ 41 w 449"/>
                <a:gd name="T7" fmla="*/ 82 h 82"/>
                <a:gd name="T8" fmla="*/ 408 w 449"/>
                <a:gd name="T9" fmla="*/ 82 h 82"/>
                <a:gd name="T10" fmla="*/ 449 w 449"/>
                <a:gd name="T11" fmla="*/ 41 h 82"/>
                <a:gd name="T12" fmla="*/ 408 w 449"/>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449" h="82">
                  <a:moveTo>
                    <a:pt x="408" y="0"/>
                  </a:moveTo>
                  <a:cubicBezTo>
                    <a:pt x="41" y="0"/>
                    <a:pt x="41" y="0"/>
                    <a:pt x="41" y="0"/>
                  </a:cubicBezTo>
                  <a:cubicBezTo>
                    <a:pt x="18" y="0"/>
                    <a:pt x="0" y="18"/>
                    <a:pt x="0" y="41"/>
                  </a:cubicBezTo>
                  <a:cubicBezTo>
                    <a:pt x="0" y="63"/>
                    <a:pt x="18" y="82"/>
                    <a:pt x="41" y="82"/>
                  </a:cubicBezTo>
                  <a:cubicBezTo>
                    <a:pt x="408" y="82"/>
                    <a:pt x="408" y="82"/>
                    <a:pt x="408" y="82"/>
                  </a:cubicBezTo>
                  <a:cubicBezTo>
                    <a:pt x="430" y="82"/>
                    <a:pt x="449" y="63"/>
                    <a:pt x="449" y="41"/>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57" name="Content Placeholder 2"/>
          <p:cNvSpPr txBox="1">
            <a:spLocks/>
          </p:cNvSpPr>
          <p:nvPr/>
        </p:nvSpPr>
        <p:spPr>
          <a:xfrm>
            <a:off x="2139424" y="5004380"/>
            <a:ext cx="2925504"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58" name="Rectangle 57"/>
          <p:cNvSpPr/>
          <p:nvPr/>
        </p:nvSpPr>
        <p:spPr>
          <a:xfrm>
            <a:off x="2139424" y="4598213"/>
            <a:ext cx="2385684" cy="369332"/>
          </a:xfrm>
          <a:prstGeom prst="rect">
            <a:avLst/>
          </a:prstGeom>
        </p:spPr>
        <p:txBody>
          <a:bodyPr wrap="square">
            <a:spAutoFit/>
          </a:bodyPr>
          <a:lstStyle/>
          <a:p>
            <a:r>
              <a:rPr lang="en-US" dirty="0" err="1">
                <a:solidFill>
                  <a:schemeClr val="accent2"/>
                </a:solidFill>
                <a:latin typeface="+mj-lt"/>
                <a:ea typeface="Open Sans" panose="020B0606030504020204" pitchFamily="34" charset="0"/>
                <a:cs typeface="Open Sans" panose="020B0606030504020204" pitchFamily="34" charset="0"/>
              </a:rPr>
              <a:t>Lorem</a:t>
            </a:r>
            <a:r>
              <a:rPr lang="en-US" dirty="0">
                <a:solidFill>
                  <a:schemeClr val="accent2"/>
                </a:solidFill>
                <a:latin typeface="+mj-lt"/>
                <a:ea typeface="Open Sans" panose="020B0606030504020204" pitchFamily="34" charset="0"/>
                <a:cs typeface="Open Sans" panose="020B0606030504020204" pitchFamily="34" charset="0"/>
              </a:rPr>
              <a:t> </a:t>
            </a:r>
            <a:r>
              <a:rPr lang="en-US" dirty="0" err="1" smtClean="0">
                <a:solidFill>
                  <a:schemeClr val="accent2"/>
                </a:solidFill>
                <a:latin typeface="+mj-lt"/>
                <a:ea typeface="Open Sans" panose="020B0606030504020204" pitchFamily="34" charset="0"/>
                <a:cs typeface="Open Sans" panose="020B0606030504020204" pitchFamily="34" charset="0"/>
              </a:rPr>
              <a:t>ipsum</a:t>
            </a:r>
            <a:endParaRPr lang="en-US" dirty="0">
              <a:solidFill>
                <a:schemeClr val="accent2"/>
              </a:solidFill>
              <a:latin typeface="+mj-lt"/>
              <a:ea typeface="Open Sans" panose="020B0606030504020204" pitchFamily="34" charset="0"/>
              <a:cs typeface="Open Sans" panose="020B0606030504020204" pitchFamily="34" charset="0"/>
            </a:endParaRPr>
          </a:p>
        </p:txBody>
      </p:sp>
      <p:sp>
        <p:nvSpPr>
          <p:cNvPr id="65" name="Rectangle 64"/>
          <p:cNvSpPr/>
          <p:nvPr/>
        </p:nvSpPr>
        <p:spPr>
          <a:xfrm>
            <a:off x="5477998" y="4598372"/>
            <a:ext cx="2103569" cy="369332"/>
          </a:xfrm>
          <a:prstGeom prst="rect">
            <a:avLst/>
          </a:prstGeom>
        </p:spPr>
        <p:txBody>
          <a:bodyPr wrap="square">
            <a:spAutoFit/>
          </a:bodyPr>
          <a:lstStyle/>
          <a:p>
            <a:r>
              <a:rPr lang="en-US" dirty="0" err="1">
                <a:solidFill>
                  <a:schemeClr val="accent2"/>
                </a:solidFill>
                <a:latin typeface="+mj-lt"/>
                <a:ea typeface="Open Sans" panose="020B0606030504020204" pitchFamily="34" charset="0"/>
                <a:cs typeface="Open Sans" panose="020B0606030504020204" pitchFamily="34" charset="0"/>
              </a:rPr>
              <a:t>Lorem</a:t>
            </a:r>
            <a:r>
              <a:rPr lang="en-US" dirty="0">
                <a:solidFill>
                  <a:schemeClr val="accent2"/>
                </a:solidFill>
                <a:latin typeface="+mj-lt"/>
                <a:ea typeface="Open Sans" panose="020B0606030504020204" pitchFamily="34" charset="0"/>
                <a:cs typeface="Open Sans" panose="020B0606030504020204" pitchFamily="34" charset="0"/>
              </a:rPr>
              <a:t> </a:t>
            </a:r>
            <a:r>
              <a:rPr lang="en-US" dirty="0" err="1" smtClean="0">
                <a:solidFill>
                  <a:schemeClr val="accent2"/>
                </a:solidFill>
                <a:latin typeface="+mj-lt"/>
                <a:ea typeface="Open Sans" panose="020B0606030504020204" pitchFamily="34" charset="0"/>
                <a:cs typeface="Open Sans" panose="020B0606030504020204" pitchFamily="34" charset="0"/>
              </a:rPr>
              <a:t>ipsum</a:t>
            </a:r>
            <a:endParaRPr lang="en-US" dirty="0">
              <a:solidFill>
                <a:schemeClr val="accent2"/>
              </a:solidFill>
              <a:latin typeface="+mj-lt"/>
              <a:ea typeface="Open Sans" panose="020B0606030504020204" pitchFamily="34" charset="0"/>
              <a:cs typeface="Open Sans" panose="020B0606030504020204" pitchFamily="34" charset="0"/>
            </a:endParaRPr>
          </a:p>
        </p:txBody>
      </p:sp>
      <p:sp>
        <p:nvSpPr>
          <p:cNvPr id="47" name="Title 1"/>
          <p:cNvSpPr txBox="1">
            <a:spLocks/>
          </p:cNvSpPr>
          <p:nvPr/>
        </p:nvSpPr>
        <p:spPr>
          <a:xfrm rot="16200000">
            <a:off x="-414573" y="1708645"/>
            <a:ext cx="3061063" cy="722298"/>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Case Study</a:t>
            </a:r>
            <a:endParaRPr lang="en-US" b="1" dirty="0">
              <a:solidFill>
                <a:schemeClr val="bg1">
                  <a:lumMod val="85000"/>
                </a:schemeClr>
              </a:solidFill>
              <a:latin typeface="+mj-lt"/>
            </a:endParaRPr>
          </a:p>
        </p:txBody>
      </p:sp>
      <p:cxnSp>
        <p:nvCxnSpPr>
          <p:cNvPr id="48" name="Straight Connector 4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49" name="Content Placeholder 2"/>
          <p:cNvSpPr txBox="1">
            <a:spLocks/>
          </p:cNvSpPr>
          <p:nvPr/>
        </p:nvSpPr>
        <p:spPr>
          <a:xfrm>
            <a:off x="5477998" y="5004380"/>
            <a:ext cx="2925504"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grpSp>
        <p:nvGrpSpPr>
          <p:cNvPr id="50" name="Group 49"/>
          <p:cNvGrpSpPr/>
          <p:nvPr/>
        </p:nvGrpSpPr>
        <p:grpSpPr>
          <a:xfrm>
            <a:off x="8971591" y="3441120"/>
            <a:ext cx="717445" cy="766521"/>
            <a:chOff x="6226682" y="4679112"/>
            <a:chExt cx="717445" cy="766521"/>
          </a:xfrm>
        </p:grpSpPr>
        <p:sp>
          <p:nvSpPr>
            <p:cNvPr id="66" name="Freeform 47"/>
            <p:cNvSpPr>
              <a:spLocks noEditPoints="1"/>
            </p:cNvSpPr>
            <p:nvPr/>
          </p:nvSpPr>
          <p:spPr bwMode="auto">
            <a:xfrm>
              <a:off x="6226682" y="4679112"/>
              <a:ext cx="717445" cy="766521"/>
            </a:xfrm>
            <a:custGeom>
              <a:avLst/>
              <a:gdLst>
                <a:gd name="T0" fmla="*/ 1661 w 1910"/>
                <a:gd name="T1" fmla="*/ 605 h 2048"/>
                <a:gd name="T2" fmla="*/ 1620 w 1910"/>
                <a:gd name="T3" fmla="*/ 0 h 2048"/>
                <a:gd name="T4" fmla="*/ 249 w 1910"/>
                <a:gd name="T5" fmla="*/ 41 h 2048"/>
                <a:gd name="T6" fmla="*/ 241 w 1910"/>
                <a:gd name="T7" fmla="*/ 1009 h 2048"/>
                <a:gd name="T8" fmla="*/ 241 w 1910"/>
                <a:gd name="T9" fmla="*/ 1490 h 2048"/>
                <a:gd name="T10" fmla="*/ 249 w 1910"/>
                <a:gd name="T11" fmla="*/ 2007 h 2048"/>
                <a:gd name="T12" fmla="*/ 1620 w 1910"/>
                <a:gd name="T13" fmla="*/ 2048 h 2048"/>
                <a:gd name="T14" fmla="*/ 1661 w 1910"/>
                <a:gd name="T15" fmla="*/ 1086 h 2048"/>
                <a:gd name="T16" fmla="*/ 1910 w 1910"/>
                <a:gd name="T17" fmla="*/ 846 h 2048"/>
                <a:gd name="T18" fmla="*/ 249 w 1910"/>
                <a:gd name="T19" fmla="*/ 1409 h 2048"/>
                <a:gd name="T20" fmla="*/ 82 w 1910"/>
                <a:gd name="T21" fmla="*/ 1250 h 2048"/>
                <a:gd name="T22" fmla="*/ 249 w 1910"/>
                <a:gd name="T23" fmla="*/ 1091 h 2048"/>
                <a:gd name="T24" fmla="*/ 1579 w 1910"/>
                <a:gd name="T25" fmla="*/ 605 h 2048"/>
                <a:gd name="T26" fmla="*/ 1462 w 1910"/>
                <a:gd name="T27" fmla="*/ 531 h 2048"/>
                <a:gd name="T28" fmla="*/ 1324 w 1910"/>
                <a:gd name="T29" fmla="*/ 451 h 2048"/>
                <a:gd name="T30" fmla="*/ 1080 w 1910"/>
                <a:gd name="T31" fmla="*/ 646 h 2048"/>
                <a:gd name="T32" fmla="*/ 1324 w 1910"/>
                <a:gd name="T33" fmla="*/ 840 h 2048"/>
                <a:gd name="T34" fmla="*/ 1370 w 1910"/>
                <a:gd name="T35" fmla="*/ 853 h 2048"/>
                <a:gd name="T36" fmla="*/ 1462 w 1910"/>
                <a:gd name="T37" fmla="*/ 761 h 2048"/>
                <a:gd name="T38" fmla="*/ 1579 w 1910"/>
                <a:gd name="T39" fmla="*/ 687 h 2048"/>
                <a:gd name="T40" fmla="*/ 331 w 1910"/>
                <a:gd name="T41" fmla="*/ 1966 h 2048"/>
                <a:gd name="T42" fmla="*/ 827 w 1910"/>
                <a:gd name="T43" fmla="*/ 1490 h 2048"/>
                <a:gd name="T44" fmla="*/ 873 w 1910"/>
                <a:gd name="T45" fmla="*/ 1644 h 2048"/>
                <a:gd name="T46" fmla="*/ 965 w 1910"/>
                <a:gd name="T47" fmla="*/ 1644 h 2048"/>
                <a:gd name="T48" fmla="*/ 1210 w 1910"/>
                <a:gd name="T49" fmla="*/ 1450 h 2048"/>
                <a:gd name="T50" fmla="*/ 965 w 1910"/>
                <a:gd name="T51" fmla="*/ 1255 h 2048"/>
                <a:gd name="T52" fmla="*/ 873 w 1910"/>
                <a:gd name="T53" fmla="*/ 1255 h 2048"/>
                <a:gd name="T54" fmla="*/ 827 w 1910"/>
                <a:gd name="T55" fmla="*/ 1409 h 2048"/>
                <a:gd name="T56" fmla="*/ 331 w 1910"/>
                <a:gd name="T57" fmla="*/ 82 h 2048"/>
                <a:gd name="T58" fmla="*/ 1579 w 1910"/>
                <a:gd name="T59" fmla="*/ 605 h 2048"/>
                <a:gd name="T60" fmla="*/ 1381 w 1910"/>
                <a:gd name="T61" fmla="*/ 761 h 2048"/>
                <a:gd name="T62" fmla="*/ 1365 w 1910"/>
                <a:gd name="T63" fmla="*/ 770 h 2048"/>
                <a:gd name="T64" fmla="*/ 1161 w 1910"/>
                <a:gd name="T65" fmla="*/ 646 h 2048"/>
                <a:gd name="T66" fmla="*/ 1365 w 1910"/>
                <a:gd name="T67" fmla="*/ 522 h 2048"/>
                <a:gd name="T68" fmla="*/ 1381 w 1910"/>
                <a:gd name="T69" fmla="*/ 531 h 2048"/>
                <a:gd name="T70" fmla="*/ 909 w 1910"/>
                <a:gd name="T71" fmla="*/ 1335 h 2048"/>
                <a:gd name="T72" fmla="*/ 919 w 1910"/>
                <a:gd name="T73" fmla="*/ 1324 h 2048"/>
                <a:gd name="T74" fmla="*/ 1123 w 1910"/>
                <a:gd name="T75" fmla="*/ 1441 h 2048"/>
                <a:gd name="T76" fmla="*/ 1123 w 1910"/>
                <a:gd name="T77" fmla="*/ 1459 h 2048"/>
                <a:gd name="T78" fmla="*/ 914 w 1910"/>
                <a:gd name="T79" fmla="*/ 1573 h 2048"/>
                <a:gd name="T80" fmla="*/ 1669 w 1910"/>
                <a:gd name="T81" fmla="*/ 1005 h 2048"/>
                <a:gd name="T82" fmla="*/ 1661 w 1910"/>
                <a:gd name="T83" fmla="*/ 687 h 2048"/>
                <a:gd name="T84" fmla="*/ 1828 w 1910"/>
                <a:gd name="T85" fmla="*/ 846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10" h="2048">
                  <a:moveTo>
                    <a:pt x="1669" y="605"/>
                  </a:moveTo>
                  <a:cubicBezTo>
                    <a:pt x="1661" y="605"/>
                    <a:pt x="1661" y="605"/>
                    <a:pt x="1661" y="605"/>
                  </a:cubicBezTo>
                  <a:cubicBezTo>
                    <a:pt x="1661" y="41"/>
                    <a:pt x="1661" y="41"/>
                    <a:pt x="1661" y="41"/>
                  </a:cubicBezTo>
                  <a:cubicBezTo>
                    <a:pt x="1661" y="18"/>
                    <a:pt x="1643" y="0"/>
                    <a:pt x="1620" y="0"/>
                  </a:cubicBezTo>
                  <a:cubicBezTo>
                    <a:pt x="290" y="0"/>
                    <a:pt x="290" y="0"/>
                    <a:pt x="290" y="0"/>
                  </a:cubicBezTo>
                  <a:cubicBezTo>
                    <a:pt x="267" y="0"/>
                    <a:pt x="249" y="18"/>
                    <a:pt x="249" y="41"/>
                  </a:cubicBezTo>
                  <a:cubicBezTo>
                    <a:pt x="249" y="1009"/>
                    <a:pt x="249" y="1009"/>
                    <a:pt x="249" y="1009"/>
                  </a:cubicBezTo>
                  <a:cubicBezTo>
                    <a:pt x="241" y="1009"/>
                    <a:pt x="241" y="1009"/>
                    <a:pt x="241" y="1009"/>
                  </a:cubicBezTo>
                  <a:cubicBezTo>
                    <a:pt x="108" y="1009"/>
                    <a:pt x="0" y="1117"/>
                    <a:pt x="0" y="1250"/>
                  </a:cubicBezTo>
                  <a:cubicBezTo>
                    <a:pt x="0" y="1382"/>
                    <a:pt x="108" y="1490"/>
                    <a:pt x="241" y="1490"/>
                  </a:cubicBezTo>
                  <a:cubicBezTo>
                    <a:pt x="249" y="1490"/>
                    <a:pt x="249" y="1490"/>
                    <a:pt x="249" y="1490"/>
                  </a:cubicBezTo>
                  <a:cubicBezTo>
                    <a:pt x="249" y="2007"/>
                    <a:pt x="249" y="2007"/>
                    <a:pt x="249" y="2007"/>
                  </a:cubicBezTo>
                  <a:cubicBezTo>
                    <a:pt x="249" y="2030"/>
                    <a:pt x="267" y="2048"/>
                    <a:pt x="290" y="2048"/>
                  </a:cubicBezTo>
                  <a:cubicBezTo>
                    <a:pt x="1620" y="2048"/>
                    <a:pt x="1620" y="2048"/>
                    <a:pt x="1620" y="2048"/>
                  </a:cubicBezTo>
                  <a:cubicBezTo>
                    <a:pt x="1643" y="2048"/>
                    <a:pt x="1661" y="2030"/>
                    <a:pt x="1661" y="2007"/>
                  </a:cubicBezTo>
                  <a:cubicBezTo>
                    <a:pt x="1661" y="1086"/>
                    <a:pt x="1661" y="1086"/>
                    <a:pt x="1661" y="1086"/>
                  </a:cubicBezTo>
                  <a:cubicBezTo>
                    <a:pt x="1669" y="1086"/>
                    <a:pt x="1669" y="1086"/>
                    <a:pt x="1669" y="1086"/>
                  </a:cubicBezTo>
                  <a:cubicBezTo>
                    <a:pt x="1802" y="1086"/>
                    <a:pt x="1910" y="978"/>
                    <a:pt x="1910" y="846"/>
                  </a:cubicBezTo>
                  <a:cubicBezTo>
                    <a:pt x="1910" y="713"/>
                    <a:pt x="1802" y="605"/>
                    <a:pt x="1669" y="605"/>
                  </a:cubicBezTo>
                  <a:close/>
                  <a:moveTo>
                    <a:pt x="249" y="1409"/>
                  </a:moveTo>
                  <a:cubicBezTo>
                    <a:pt x="241" y="1409"/>
                    <a:pt x="241" y="1409"/>
                    <a:pt x="241" y="1409"/>
                  </a:cubicBezTo>
                  <a:cubicBezTo>
                    <a:pt x="153" y="1409"/>
                    <a:pt x="82" y="1337"/>
                    <a:pt x="82" y="1250"/>
                  </a:cubicBezTo>
                  <a:cubicBezTo>
                    <a:pt x="82" y="1162"/>
                    <a:pt x="153" y="1091"/>
                    <a:pt x="241" y="1091"/>
                  </a:cubicBezTo>
                  <a:cubicBezTo>
                    <a:pt x="249" y="1091"/>
                    <a:pt x="249" y="1091"/>
                    <a:pt x="249" y="1091"/>
                  </a:cubicBezTo>
                  <a:lnTo>
                    <a:pt x="249" y="1409"/>
                  </a:lnTo>
                  <a:close/>
                  <a:moveTo>
                    <a:pt x="1579" y="605"/>
                  </a:moveTo>
                  <a:cubicBezTo>
                    <a:pt x="1462" y="605"/>
                    <a:pt x="1462" y="605"/>
                    <a:pt x="1462" y="605"/>
                  </a:cubicBezTo>
                  <a:cubicBezTo>
                    <a:pt x="1462" y="531"/>
                    <a:pt x="1462" y="531"/>
                    <a:pt x="1462" y="531"/>
                  </a:cubicBezTo>
                  <a:cubicBezTo>
                    <a:pt x="1462" y="498"/>
                    <a:pt x="1445" y="468"/>
                    <a:pt x="1416" y="451"/>
                  </a:cubicBezTo>
                  <a:cubicBezTo>
                    <a:pt x="1388" y="435"/>
                    <a:pt x="1353" y="435"/>
                    <a:pt x="1324" y="451"/>
                  </a:cubicBezTo>
                  <a:cubicBezTo>
                    <a:pt x="1126" y="566"/>
                    <a:pt x="1126" y="566"/>
                    <a:pt x="1126" y="566"/>
                  </a:cubicBezTo>
                  <a:cubicBezTo>
                    <a:pt x="1097" y="583"/>
                    <a:pt x="1080" y="613"/>
                    <a:pt x="1080" y="646"/>
                  </a:cubicBezTo>
                  <a:cubicBezTo>
                    <a:pt x="1080" y="679"/>
                    <a:pt x="1097" y="709"/>
                    <a:pt x="1126" y="725"/>
                  </a:cubicBezTo>
                  <a:cubicBezTo>
                    <a:pt x="1324" y="840"/>
                    <a:pt x="1324" y="840"/>
                    <a:pt x="1324" y="840"/>
                  </a:cubicBezTo>
                  <a:cubicBezTo>
                    <a:pt x="1324" y="840"/>
                    <a:pt x="1324" y="840"/>
                    <a:pt x="1324" y="840"/>
                  </a:cubicBezTo>
                  <a:cubicBezTo>
                    <a:pt x="1339" y="849"/>
                    <a:pt x="1355" y="853"/>
                    <a:pt x="1370" y="853"/>
                  </a:cubicBezTo>
                  <a:cubicBezTo>
                    <a:pt x="1386" y="853"/>
                    <a:pt x="1402" y="849"/>
                    <a:pt x="1416" y="840"/>
                  </a:cubicBezTo>
                  <a:cubicBezTo>
                    <a:pt x="1445" y="824"/>
                    <a:pt x="1462" y="794"/>
                    <a:pt x="1462" y="761"/>
                  </a:cubicBezTo>
                  <a:cubicBezTo>
                    <a:pt x="1462" y="687"/>
                    <a:pt x="1462" y="687"/>
                    <a:pt x="1462" y="687"/>
                  </a:cubicBezTo>
                  <a:cubicBezTo>
                    <a:pt x="1579" y="687"/>
                    <a:pt x="1579" y="687"/>
                    <a:pt x="1579" y="687"/>
                  </a:cubicBezTo>
                  <a:cubicBezTo>
                    <a:pt x="1579" y="1966"/>
                    <a:pt x="1579" y="1966"/>
                    <a:pt x="1579" y="1966"/>
                  </a:cubicBezTo>
                  <a:cubicBezTo>
                    <a:pt x="331" y="1966"/>
                    <a:pt x="331" y="1966"/>
                    <a:pt x="331" y="1966"/>
                  </a:cubicBezTo>
                  <a:cubicBezTo>
                    <a:pt x="331" y="1490"/>
                    <a:pt x="331" y="1490"/>
                    <a:pt x="331" y="1490"/>
                  </a:cubicBezTo>
                  <a:cubicBezTo>
                    <a:pt x="827" y="1490"/>
                    <a:pt x="827" y="1490"/>
                    <a:pt x="827" y="1490"/>
                  </a:cubicBezTo>
                  <a:cubicBezTo>
                    <a:pt x="827" y="1564"/>
                    <a:pt x="827" y="1564"/>
                    <a:pt x="827" y="1564"/>
                  </a:cubicBezTo>
                  <a:cubicBezTo>
                    <a:pt x="827" y="1598"/>
                    <a:pt x="844" y="1627"/>
                    <a:pt x="873" y="1644"/>
                  </a:cubicBezTo>
                  <a:cubicBezTo>
                    <a:pt x="887" y="1652"/>
                    <a:pt x="903" y="1656"/>
                    <a:pt x="919" y="1656"/>
                  </a:cubicBezTo>
                  <a:cubicBezTo>
                    <a:pt x="935" y="1656"/>
                    <a:pt x="951" y="1652"/>
                    <a:pt x="965" y="1644"/>
                  </a:cubicBezTo>
                  <a:cubicBezTo>
                    <a:pt x="1164" y="1529"/>
                    <a:pt x="1164" y="1529"/>
                    <a:pt x="1164" y="1529"/>
                  </a:cubicBezTo>
                  <a:cubicBezTo>
                    <a:pt x="1193" y="1513"/>
                    <a:pt x="1210" y="1483"/>
                    <a:pt x="1210" y="1450"/>
                  </a:cubicBezTo>
                  <a:cubicBezTo>
                    <a:pt x="1210" y="1416"/>
                    <a:pt x="1193" y="1387"/>
                    <a:pt x="1164" y="1370"/>
                  </a:cubicBezTo>
                  <a:cubicBezTo>
                    <a:pt x="965" y="1255"/>
                    <a:pt x="965" y="1255"/>
                    <a:pt x="965" y="1255"/>
                  </a:cubicBezTo>
                  <a:cubicBezTo>
                    <a:pt x="965" y="1255"/>
                    <a:pt x="965" y="1255"/>
                    <a:pt x="965" y="1255"/>
                  </a:cubicBezTo>
                  <a:cubicBezTo>
                    <a:pt x="936" y="1238"/>
                    <a:pt x="902" y="1238"/>
                    <a:pt x="873" y="1255"/>
                  </a:cubicBezTo>
                  <a:cubicBezTo>
                    <a:pt x="844" y="1272"/>
                    <a:pt x="827" y="1302"/>
                    <a:pt x="827" y="1335"/>
                  </a:cubicBezTo>
                  <a:cubicBezTo>
                    <a:pt x="827" y="1409"/>
                    <a:pt x="827" y="1409"/>
                    <a:pt x="827" y="1409"/>
                  </a:cubicBezTo>
                  <a:cubicBezTo>
                    <a:pt x="331" y="1409"/>
                    <a:pt x="331" y="1409"/>
                    <a:pt x="331" y="1409"/>
                  </a:cubicBezTo>
                  <a:cubicBezTo>
                    <a:pt x="331" y="82"/>
                    <a:pt x="331" y="82"/>
                    <a:pt x="331" y="82"/>
                  </a:cubicBezTo>
                  <a:cubicBezTo>
                    <a:pt x="1579" y="82"/>
                    <a:pt x="1579" y="82"/>
                    <a:pt x="1579" y="82"/>
                  </a:cubicBezTo>
                  <a:cubicBezTo>
                    <a:pt x="1579" y="605"/>
                    <a:pt x="1579" y="605"/>
                    <a:pt x="1579" y="605"/>
                  </a:cubicBezTo>
                  <a:close/>
                  <a:moveTo>
                    <a:pt x="1381" y="531"/>
                  </a:moveTo>
                  <a:cubicBezTo>
                    <a:pt x="1381" y="761"/>
                    <a:pt x="1381" y="761"/>
                    <a:pt x="1381" y="761"/>
                  </a:cubicBezTo>
                  <a:cubicBezTo>
                    <a:pt x="1381" y="766"/>
                    <a:pt x="1378" y="768"/>
                    <a:pt x="1376" y="770"/>
                  </a:cubicBezTo>
                  <a:cubicBezTo>
                    <a:pt x="1373" y="771"/>
                    <a:pt x="1369" y="772"/>
                    <a:pt x="1365" y="770"/>
                  </a:cubicBezTo>
                  <a:cubicBezTo>
                    <a:pt x="1166" y="655"/>
                    <a:pt x="1166" y="655"/>
                    <a:pt x="1166" y="655"/>
                  </a:cubicBezTo>
                  <a:cubicBezTo>
                    <a:pt x="1162" y="652"/>
                    <a:pt x="1161" y="649"/>
                    <a:pt x="1161" y="646"/>
                  </a:cubicBezTo>
                  <a:cubicBezTo>
                    <a:pt x="1161" y="643"/>
                    <a:pt x="1162" y="639"/>
                    <a:pt x="1166" y="637"/>
                  </a:cubicBezTo>
                  <a:cubicBezTo>
                    <a:pt x="1365" y="522"/>
                    <a:pt x="1365" y="522"/>
                    <a:pt x="1365" y="522"/>
                  </a:cubicBezTo>
                  <a:cubicBezTo>
                    <a:pt x="1369" y="520"/>
                    <a:pt x="1373" y="521"/>
                    <a:pt x="1376" y="522"/>
                  </a:cubicBezTo>
                  <a:cubicBezTo>
                    <a:pt x="1378" y="523"/>
                    <a:pt x="1381" y="526"/>
                    <a:pt x="1381" y="531"/>
                  </a:cubicBezTo>
                  <a:close/>
                  <a:moveTo>
                    <a:pt x="909" y="1564"/>
                  </a:moveTo>
                  <a:cubicBezTo>
                    <a:pt x="909" y="1335"/>
                    <a:pt x="909" y="1335"/>
                    <a:pt x="909" y="1335"/>
                  </a:cubicBezTo>
                  <a:cubicBezTo>
                    <a:pt x="909" y="1330"/>
                    <a:pt x="912" y="1327"/>
                    <a:pt x="914" y="1326"/>
                  </a:cubicBezTo>
                  <a:cubicBezTo>
                    <a:pt x="915" y="1325"/>
                    <a:pt x="917" y="1324"/>
                    <a:pt x="919" y="1324"/>
                  </a:cubicBezTo>
                  <a:cubicBezTo>
                    <a:pt x="921" y="1324"/>
                    <a:pt x="922" y="1325"/>
                    <a:pt x="924" y="1326"/>
                  </a:cubicBezTo>
                  <a:cubicBezTo>
                    <a:pt x="1123" y="1441"/>
                    <a:pt x="1123" y="1441"/>
                    <a:pt x="1123" y="1441"/>
                  </a:cubicBezTo>
                  <a:cubicBezTo>
                    <a:pt x="1127" y="1443"/>
                    <a:pt x="1128" y="1447"/>
                    <a:pt x="1128" y="1450"/>
                  </a:cubicBezTo>
                  <a:cubicBezTo>
                    <a:pt x="1128" y="1452"/>
                    <a:pt x="1127" y="1456"/>
                    <a:pt x="1123" y="1459"/>
                  </a:cubicBezTo>
                  <a:cubicBezTo>
                    <a:pt x="924" y="1573"/>
                    <a:pt x="924" y="1573"/>
                    <a:pt x="924" y="1573"/>
                  </a:cubicBezTo>
                  <a:cubicBezTo>
                    <a:pt x="920" y="1576"/>
                    <a:pt x="916" y="1575"/>
                    <a:pt x="914" y="1573"/>
                  </a:cubicBezTo>
                  <a:cubicBezTo>
                    <a:pt x="912" y="1572"/>
                    <a:pt x="909" y="1569"/>
                    <a:pt x="909" y="1564"/>
                  </a:cubicBezTo>
                  <a:close/>
                  <a:moveTo>
                    <a:pt x="1669" y="1005"/>
                  </a:moveTo>
                  <a:cubicBezTo>
                    <a:pt x="1661" y="1005"/>
                    <a:pt x="1661" y="1005"/>
                    <a:pt x="1661" y="1005"/>
                  </a:cubicBezTo>
                  <a:cubicBezTo>
                    <a:pt x="1661" y="687"/>
                    <a:pt x="1661" y="687"/>
                    <a:pt x="1661" y="687"/>
                  </a:cubicBezTo>
                  <a:cubicBezTo>
                    <a:pt x="1669" y="687"/>
                    <a:pt x="1669" y="687"/>
                    <a:pt x="1669" y="687"/>
                  </a:cubicBezTo>
                  <a:cubicBezTo>
                    <a:pt x="1757" y="687"/>
                    <a:pt x="1828" y="758"/>
                    <a:pt x="1828" y="846"/>
                  </a:cubicBezTo>
                  <a:cubicBezTo>
                    <a:pt x="1828" y="933"/>
                    <a:pt x="1757" y="1005"/>
                    <a:pt x="1669" y="100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48"/>
            <p:cNvSpPr>
              <a:spLocks/>
            </p:cNvSpPr>
            <p:nvPr/>
          </p:nvSpPr>
          <p:spPr bwMode="auto">
            <a:xfrm>
              <a:off x="6720948" y="4772590"/>
              <a:ext cx="42065" cy="30380"/>
            </a:xfrm>
            <a:custGeom>
              <a:avLst/>
              <a:gdLst>
                <a:gd name="T0" fmla="*/ 69 w 110"/>
                <a:gd name="T1" fmla="*/ 0 h 81"/>
                <a:gd name="T2" fmla="*/ 41 w 110"/>
                <a:gd name="T3" fmla="*/ 0 h 81"/>
                <a:gd name="T4" fmla="*/ 0 w 110"/>
                <a:gd name="T5" fmla="*/ 41 h 81"/>
                <a:gd name="T6" fmla="*/ 41 w 110"/>
                <a:gd name="T7" fmla="*/ 81 h 81"/>
                <a:gd name="T8" fmla="*/ 69 w 110"/>
                <a:gd name="T9" fmla="*/ 81 h 81"/>
                <a:gd name="T10" fmla="*/ 110 w 110"/>
                <a:gd name="T11" fmla="*/ 41 h 81"/>
                <a:gd name="T12" fmla="*/ 69 w 110"/>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110" h="81">
                  <a:moveTo>
                    <a:pt x="69" y="0"/>
                  </a:moveTo>
                  <a:cubicBezTo>
                    <a:pt x="41" y="0"/>
                    <a:pt x="41" y="0"/>
                    <a:pt x="41" y="0"/>
                  </a:cubicBezTo>
                  <a:cubicBezTo>
                    <a:pt x="18" y="0"/>
                    <a:pt x="0" y="18"/>
                    <a:pt x="0" y="41"/>
                  </a:cubicBezTo>
                  <a:cubicBezTo>
                    <a:pt x="0" y="63"/>
                    <a:pt x="18" y="81"/>
                    <a:pt x="41" y="81"/>
                  </a:cubicBezTo>
                  <a:cubicBezTo>
                    <a:pt x="69" y="81"/>
                    <a:pt x="69" y="81"/>
                    <a:pt x="69" y="81"/>
                  </a:cubicBezTo>
                  <a:cubicBezTo>
                    <a:pt x="92" y="81"/>
                    <a:pt x="110" y="63"/>
                    <a:pt x="110" y="41"/>
                  </a:cubicBezTo>
                  <a:cubicBezTo>
                    <a:pt x="110" y="18"/>
                    <a:pt x="92" y="0"/>
                    <a:pt x="69"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8" name="Freeform 49"/>
            <p:cNvSpPr>
              <a:spLocks/>
            </p:cNvSpPr>
            <p:nvPr/>
          </p:nvSpPr>
          <p:spPr bwMode="auto">
            <a:xfrm>
              <a:off x="6407796" y="4772590"/>
              <a:ext cx="285108" cy="30380"/>
            </a:xfrm>
            <a:custGeom>
              <a:avLst/>
              <a:gdLst>
                <a:gd name="T0" fmla="*/ 718 w 759"/>
                <a:gd name="T1" fmla="*/ 0 h 81"/>
                <a:gd name="T2" fmla="*/ 41 w 759"/>
                <a:gd name="T3" fmla="*/ 0 h 81"/>
                <a:gd name="T4" fmla="*/ 0 w 759"/>
                <a:gd name="T5" fmla="*/ 41 h 81"/>
                <a:gd name="T6" fmla="*/ 41 w 759"/>
                <a:gd name="T7" fmla="*/ 81 h 81"/>
                <a:gd name="T8" fmla="*/ 718 w 759"/>
                <a:gd name="T9" fmla="*/ 81 h 81"/>
                <a:gd name="T10" fmla="*/ 759 w 759"/>
                <a:gd name="T11" fmla="*/ 41 h 81"/>
                <a:gd name="T12" fmla="*/ 718 w 75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759" h="81">
                  <a:moveTo>
                    <a:pt x="718" y="0"/>
                  </a:moveTo>
                  <a:cubicBezTo>
                    <a:pt x="41" y="0"/>
                    <a:pt x="41" y="0"/>
                    <a:pt x="41" y="0"/>
                  </a:cubicBezTo>
                  <a:cubicBezTo>
                    <a:pt x="18" y="0"/>
                    <a:pt x="0" y="18"/>
                    <a:pt x="0" y="41"/>
                  </a:cubicBezTo>
                  <a:cubicBezTo>
                    <a:pt x="0" y="63"/>
                    <a:pt x="18" y="81"/>
                    <a:pt x="41" y="81"/>
                  </a:cubicBezTo>
                  <a:cubicBezTo>
                    <a:pt x="718" y="81"/>
                    <a:pt x="718" y="81"/>
                    <a:pt x="718" y="81"/>
                  </a:cubicBezTo>
                  <a:cubicBezTo>
                    <a:pt x="740" y="81"/>
                    <a:pt x="759" y="63"/>
                    <a:pt x="759" y="41"/>
                  </a:cubicBezTo>
                  <a:cubicBezTo>
                    <a:pt x="759" y="18"/>
                    <a:pt x="740" y="0"/>
                    <a:pt x="71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9" name="Freeform 50"/>
            <p:cNvSpPr>
              <a:spLocks/>
            </p:cNvSpPr>
            <p:nvPr/>
          </p:nvSpPr>
          <p:spPr bwMode="auto">
            <a:xfrm>
              <a:off x="6407796" y="5037834"/>
              <a:ext cx="237201" cy="30380"/>
            </a:xfrm>
            <a:custGeom>
              <a:avLst/>
              <a:gdLst>
                <a:gd name="T0" fmla="*/ 591 w 632"/>
                <a:gd name="T1" fmla="*/ 0 h 81"/>
                <a:gd name="T2" fmla="*/ 41 w 632"/>
                <a:gd name="T3" fmla="*/ 0 h 81"/>
                <a:gd name="T4" fmla="*/ 0 w 632"/>
                <a:gd name="T5" fmla="*/ 41 h 81"/>
                <a:gd name="T6" fmla="*/ 41 w 632"/>
                <a:gd name="T7" fmla="*/ 81 h 81"/>
                <a:gd name="T8" fmla="*/ 591 w 632"/>
                <a:gd name="T9" fmla="*/ 81 h 81"/>
                <a:gd name="T10" fmla="*/ 632 w 632"/>
                <a:gd name="T11" fmla="*/ 41 h 81"/>
                <a:gd name="T12" fmla="*/ 591 w 632"/>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632" h="81">
                  <a:moveTo>
                    <a:pt x="591" y="0"/>
                  </a:moveTo>
                  <a:cubicBezTo>
                    <a:pt x="41" y="0"/>
                    <a:pt x="41" y="0"/>
                    <a:pt x="41" y="0"/>
                  </a:cubicBezTo>
                  <a:cubicBezTo>
                    <a:pt x="18" y="0"/>
                    <a:pt x="0" y="18"/>
                    <a:pt x="0" y="41"/>
                  </a:cubicBezTo>
                  <a:cubicBezTo>
                    <a:pt x="0" y="63"/>
                    <a:pt x="18" y="81"/>
                    <a:pt x="41" y="81"/>
                  </a:cubicBezTo>
                  <a:cubicBezTo>
                    <a:pt x="591" y="81"/>
                    <a:pt x="591" y="81"/>
                    <a:pt x="591" y="81"/>
                  </a:cubicBezTo>
                  <a:cubicBezTo>
                    <a:pt x="614" y="81"/>
                    <a:pt x="632" y="63"/>
                    <a:pt x="632" y="41"/>
                  </a:cubicBezTo>
                  <a:cubicBezTo>
                    <a:pt x="632" y="18"/>
                    <a:pt x="614" y="0"/>
                    <a:pt x="591"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1" name="Freeform 51"/>
            <p:cNvSpPr>
              <a:spLocks/>
            </p:cNvSpPr>
            <p:nvPr/>
          </p:nvSpPr>
          <p:spPr bwMode="auto">
            <a:xfrm>
              <a:off x="6407796" y="4864900"/>
              <a:ext cx="168261" cy="29212"/>
            </a:xfrm>
            <a:custGeom>
              <a:avLst/>
              <a:gdLst>
                <a:gd name="T0" fmla="*/ 408 w 449"/>
                <a:gd name="T1" fmla="*/ 0 h 81"/>
                <a:gd name="T2" fmla="*/ 41 w 449"/>
                <a:gd name="T3" fmla="*/ 0 h 81"/>
                <a:gd name="T4" fmla="*/ 0 w 449"/>
                <a:gd name="T5" fmla="*/ 40 h 81"/>
                <a:gd name="T6" fmla="*/ 41 w 449"/>
                <a:gd name="T7" fmla="*/ 81 h 81"/>
                <a:gd name="T8" fmla="*/ 408 w 449"/>
                <a:gd name="T9" fmla="*/ 81 h 81"/>
                <a:gd name="T10" fmla="*/ 449 w 449"/>
                <a:gd name="T11" fmla="*/ 40 h 81"/>
                <a:gd name="T12" fmla="*/ 408 w 44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449" h="81">
                  <a:moveTo>
                    <a:pt x="408" y="0"/>
                  </a:moveTo>
                  <a:cubicBezTo>
                    <a:pt x="41" y="0"/>
                    <a:pt x="41" y="0"/>
                    <a:pt x="41" y="0"/>
                  </a:cubicBezTo>
                  <a:cubicBezTo>
                    <a:pt x="18" y="0"/>
                    <a:pt x="0" y="18"/>
                    <a:pt x="0" y="40"/>
                  </a:cubicBezTo>
                  <a:cubicBezTo>
                    <a:pt x="0" y="63"/>
                    <a:pt x="18" y="81"/>
                    <a:pt x="41" y="81"/>
                  </a:cubicBezTo>
                  <a:cubicBezTo>
                    <a:pt x="408" y="81"/>
                    <a:pt x="408" y="81"/>
                    <a:pt x="408" y="81"/>
                  </a:cubicBezTo>
                  <a:cubicBezTo>
                    <a:pt x="430" y="81"/>
                    <a:pt x="449" y="63"/>
                    <a:pt x="449" y="40"/>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72" name="Freeform 52"/>
            <p:cNvSpPr>
              <a:spLocks/>
            </p:cNvSpPr>
            <p:nvPr/>
          </p:nvSpPr>
          <p:spPr bwMode="auto">
            <a:xfrm>
              <a:off x="6407796" y="4946693"/>
              <a:ext cx="168261" cy="30380"/>
            </a:xfrm>
            <a:custGeom>
              <a:avLst/>
              <a:gdLst>
                <a:gd name="T0" fmla="*/ 408 w 449"/>
                <a:gd name="T1" fmla="*/ 0 h 82"/>
                <a:gd name="T2" fmla="*/ 41 w 449"/>
                <a:gd name="T3" fmla="*/ 0 h 82"/>
                <a:gd name="T4" fmla="*/ 0 w 449"/>
                <a:gd name="T5" fmla="*/ 41 h 82"/>
                <a:gd name="T6" fmla="*/ 41 w 449"/>
                <a:gd name="T7" fmla="*/ 82 h 82"/>
                <a:gd name="T8" fmla="*/ 408 w 449"/>
                <a:gd name="T9" fmla="*/ 82 h 82"/>
                <a:gd name="T10" fmla="*/ 449 w 449"/>
                <a:gd name="T11" fmla="*/ 41 h 82"/>
                <a:gd name="T12" fmla="*/ 408 w 449"/>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449" h="82">
                  <a:moveTo>
                    <a:pt x="408" y="0"/>
                  </a:moveTo>
                  <a:cubicBezTo>
                    <a:pt x="41" y="0"/>
                    <a:pt x="41" y="0"/>
                    <a:pt x="41" y="0"/>
                  </a:cubicBezTo>
                  <a:cubicBezTo>
                    <a:pt x="18" y="0"/>
                    <a:pt x="0" y="18"/>
                    <a:pt x="0" y="41"/>
                  </a:cubicBezTo>
                  <a:cubicBezTo>
                    <a:pt x="0" y="63"/>
                    <a:pt x="18" y="82"/>
                    <a:pt x="41" y="82"/>
                  </a:cubicBezTo>
                  <a:cubicBezTo>
                    <a:pt x="408" y="82"/>
                    <a:pt x="408" y="82"/>
                    <a:pt x="408" y="82"/>
                  </a:cubicBezTo>
                  <a:cubicBezTo>
                    <a:pt x="430" y="82"/>
                    <a:pt x="449" y="63"/>
                    <a:pt x="449" y="41"/>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73" name="Rectangle 72"/>
          <p:cNvSpPr/>
          <p:nvPr/>
        </p:nvSpPr>
        <p:spPr>
          <a:xfrm>
            <a:off x="8957751" y="4561537"/>
            <a:ext cx="2103569" cy="369332"/>
          </a:xfrm>
          <a:prstGeom prst="rect">
            <a:avLst/>
          </a:prstGeom>
        </p:spPr>
        <p:txBody>
          <a:bodyPr wrap="square">
            <a:spAutoFit/>
          </a:bodyPr>
          <a:lstStyle/>
          <a:p>
            <a:r>
              <a:rPr lang="en-US" dirty="0" err="1">
                <a:solidFill>
                  <a:schemeClr val="accent2"/>
                </a:solidFill>
                <a:latin typeface="+mj-lt"/>
                <a:ea typeface="Open Sans" panose="020B0606030504020204" pitchFamily="34" charset="0"/>
                <a:cs typeface="Open Sans" panose="020B0606030504020204" pitchFamily="34" charset="0"/>
              </a:rPr>
              <a:t>Lorem</a:t>
            </a:r>
            <a:r>
              <a:rPr lang="en-US" dirty="0">
                <a:solidFill>
                  <a:schemeClr val="accent2"/>
                </a:solidFill>
                <a:latin typeface="+mj-lt"/>
                <a:ea typeface="Open Sans" panose="020B0606030504020204" pitchFamily="34" charset="0"/>
                <a:cs typeface="Open Sans" panose="020B0606030504020204" pitchFamily="34" charset="0"/>
              </a:rPr>
              <a:t> </a:t>
            </a:r>
            <a:r>
              <a:rPr lang="en-US" dirty="0" err="1" smtClean="0">
                <a:solidFill>
                  <a:schemeClr val="accent2"/>
                </a:solidFill>
                <a:latin typeface="+mj-lt"/>
                <a:ea typeface="Open Sans" panose="020B0606030504020204" pitchFamily="34" charset="0"/>
                <a:cs typeface="Open Sans" panose="020B0606030504020204" pitchFamily="34" charset="0"/>
              </a:rPr>
              <a:t>ipsum</a:t>
            </a:r>
            <a:endParaRPr lang="en-US" dirty="0">
              <a:solidFill>
                <a:schemeClr val="accent2"/>
              </a:solidFill>
              <a:latin typeface="+mj-lt"/>
              <a:ea typeface="Open Sans" panose="020B0606030504020204" pitchFamily="34" charset="0"/>
              <a:cs typeface="Open Sans" panose="020B0606030504020204" pitchFamily="34" charset="0"/>
            </a:endParaRPr>
          </a:p>
        </p:txBody>
      </p:sp>
      <p:sp>
        <p:nvSpPr>
          <p:cNvPr id="74" name="Content Placeholder 2"/>
          <p:cNvSpPr txBox="1">
            <a:spLocks/>
          </p:cNvSpPr>
          <p:nvPr/>
        </p:nvSpPr>
        <p:spPr>
          <a:xfrm>
            <a:off x="8957751" y="4811467"/>
            <a:ext cx="2777050"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2" name="Slide Number Placeholder 1"/>
          <p:cNvSpPr>
            <a:spLocks noGrp="1"/>
          </p:cNvSpPr>
          <p:nvPr>
            <p:ph type="sldNum" sz="quarter" idx="12"/>
          </p:nvPr>
        </p:nvSpPr>
        <p:spPr/>
        <p:txBody>
          <a:bodyPr/>
          <a:lstStyle/>
          <a:p>
            <a:fld id="{EF4ACB41-94E5-4629-9639-BBC7D22E3BC4}" type="slidenum">
              <a:rPr lang="en-US" smtClean="0"/>
              <a:pPr/>
              <a:t>50</a:t>
            </a:fld>
            <a:endParaRPr lang="en-US" dirty="0"/>
          </a:p>
        </p:txBody>
      </p:sp>
    </p:spTree>
    <p:extLst>
      <p:ext uri="{BB962C8B-B14F-4D97-AF65-F5344CB8AC3E}">
        <p14:creationId xmlns:p14="http://schemas.microsoft.com/office/powerpoint/2010/main" val="32256113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2184283" y="2957672"/>
            <a:ext cx="663893" cy="731015"/>
            <a:chOff x="6226682" y="3487762"/>
            <a:chExt cx="663893" cy="731015"/>
          </a:xfrm>
        </p:grpSpPr>
        <p:sp>
          <p:nvSpPr>
            <p:cNvPr id="51" name="Freeform 38"/>
            <p:cNvSpPr>
              <a:spLocks noEditPoints="1"/>
            </p:cNvSpPr>
            <p:nvPr/>
          </p:nvSpPr>
          <p:spPr bwMode="auto">
            <a:xfrm>
              <a:off x="6490455" y="3780767"/>
              <a:ext cx="136345" cy="135296"/>
            </a:xfrm>
            <a:custGeom>
              <a:avLst/>
              <a:gdLst>
                <a:gd name="T0" fmla="*/ 190 w 380"/>
                <a:gd name="T1" fmla="*/ 380 h 380"/>
                <a:gd name="T2" fmla="*/ 380 w 380"/>
                <a:gd name="T3" fmla="*/ 190 h 380"/>
                <a:gd name="T4" fmla="*/ 190 w 380"/>
                <a:gd name="T5" fmla="*/ 0 h 380"/>
                <a:gd name="T6" fmla="*/ 0 w 380"/>
                <a:gd name="T7" fmla="*/ 190 h 380"/>
                <a:gd name="T8" fmla="*/ 190 w 380"/>
                <a:gd name="T9" fmla="*/ 380 h 380"/>
                <a:gd name="T10" fmla="*/ 190 w 380"/>
                <a:gd name="T11" fmla="*/ 60 h 380"/>
                <a:gd name="T12" fmla="*/ 320 w 380"/>
                <a:gd name="T13" fmla="*/ 190 h 380"/>
                <a:gd name="T14" fmla="*/ 190 w 380"/>
                <a:gd name="T15" fmla="*/ 320 h 380"/>
                <a:gd name="T16" fmla="*/ 60 w 380"/>
                <a:gd name="T17" fmla="*/ 190 h 380"/>
                <a:gd name="T18" fmla="*/ 190 w 380"/>
                <a:gd name="T19" fmla="*/ 6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0" h="380">
                  <a:moveTo>
                    <a:pt x="190" y="380"/>
                  </a:moveTo>
                  <a:cubicBezTo>
                    <a:pt x="295" y="380"/>
                    <a:pt x="380" y="295"/>
                    <a:pt x="380" y="190"/>
                  </a:cubicBezTo>
                  <a:cubicBezTo>
                    <a:pt x="380" y="85"/>
                    <a:pt x="295" y="0"/>
                    <a:pt x="190" y="0"/>
                  </a:cubicBezTo>
                  <a:cubicBezTo>
                    <a:pt x="85" y="0"/>
                    <a:pt x="0" y="85"/>
                    <a:pt x="0" y="190"/>
                  </a:cubicBezTo>
                  <a:cubicBezTo>
                    <a:pt x="0" y="295"/>
                    <a:pt x="85" y="380"/>
                    <a:pt x="190" y="380"/>
                  </a:cubicBezTo>
                  <a:close/>
                  <a:moveTo>
                    <a:pt x="190" y="60"/>
                  </a:moveTo>
                  <a:cubicBezTo>
                    <a:pt x="262" y="60"/>
                    <a:pt x="320" y="118"/>
                    <a:pt x="320" y="190"/>
                  </a:cubicBezTo>
                  <a:cubicBezTo>
                    <a:pt x="320" y="262"/>
                    <a:pt x="262" y="320"/>
                    <a:pt x="190" y="320"/>
                  </a:cubicBezTo>
                  <a:cubicBezTo>
                    <a:pt x="118" y="320"/>
                    <a:pt x="60" y="262"/>
                    <a:pt x="60" y="190"/>
                  </a:cubicBezTo>
                  <a:cubicBezTo>
                    <a:pt x="60" y="118"/>
                    <a:pt x="118" y="60"/>
                    <a:pt x="190" y="6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39"/>
            <p:cNvSpPr>
              <a:spLocks noEditPoints="1"/>
            </p:cNvSpPr>
            <p:nvPr/>
          </p:nvSpPr>
          <p:spPr bwMode="auto">
            <a:xfrm>
              <a:off x="6241535" y="3714368"/>
              <a:ext cx="90197" cy="90197"/>
            </a:xfrm>
            <a:custGeom>
              <a:avLst/>
              <a:gdLst>
                <a:gd name="T0" fmla="*/ 252 w 252"/>
                <a:gd name="T1" fmla="*/ 126 h 252"/>
                <a:gd name="T2" fmla="*/ 126 w 252"/>
                <a:gd name="T3" fmla="*/ 0 h 252"/>
                <a:gd name="T4" fmla="*/ 0 w 252"/>
                <a:gd name="T5" fmla="*/ 126 h 252"/>
                <a:gd name="T6" fmla="*/ 126 w 252"/>
                <a:gd name="T7" fmla="*/ 252 h 252"/>
                <a:gd name="T8" fmla="*/ 252 w 252"/>
                <a:gd name="T9" fmla="*/ 126 h 252"/>
                <a:gd name="T10" fmla="*/ 60 w 252"/>
                <a:gd name="T11" fmla="*/ 126 h 252"/>
                <a:gd name="T12" fmla="*/ 126 w 252"/>
                <a:gd name="T13" fmla="*/ 60 h 252"/>
                <a:gd name="T14" fmla="*/ 192 w 252"/>
                <a:gd name="T15" fmla="*/ 126 h 252"/>
                <a:gd name="T16" fmla="*/ 126 w 252"/>
                <a:gd name="T17" fmla="*/ 192 h 252"/>
                <a:gd name="T18" fmla="*/ 60 w 252"/>
                <a:gd name="T19"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252" y="126"/>
                  </a:moveTo>
                  <a:cubicBezTo>
                    <a:pt x="252" y="57"/>
                    <a:pt x="195" y="0"/>
                    <a:pt x="126" y="0"/>
                  </a:cubicBezTo>
                  <a:cubicBezTo>
                    <a:pt x="56" y="0"/>
                    <a:pt x="0" y="57"/>
                    <a:pt x="0" y="126"/>
                  </a:cubicBezTo>
                  <a:cubicBezTo>
                    <a:pt x="0" y="195"/>
                    <a:pt x="56" y="252"/>
                    <a:pt x="126" y="252"/>
                  </a:cubicBezTo>
                  <a:cubicBezTo>
                    <a:pt x="195" y="252"/>
                    <a:pt x="252" y="195"/>
                    <a:pt x="252" y="126"/>
                  </a:cubicBezTo>
                  <a:close/>
                  <a:moveTo>
                    <a:pt x="60" y="126"/>
                  </a:moveTo>
                  <a:cubicBezTo>
                    <a:pt x="60" y="90"/>
                    <a:pt x="90" y="60"/>
                    <a:pt x="126" y="60"/>
                  </a:cubicBezTo>
                  <a:cubicBezTo>
                    <a:pt x="162" y="60"/>
                    <a:pt x="192" y="90"/>
                    <a:pt x="192" y="126"/>
                  </a:cubicBezTo>
                  <a:cubicBezTo>
                    <a:pt x="192" y="162"/>
                    <a:pt x="162" y="192"/>
                    <a:pt x="126" y="192"/>
                  </a:cubicBezTo>
                  <a:cubicBezTo>
                    <a:pt x="90" y="192"/>
                    <a:pt x="60" y="162"/>
                    <a:pt x="60" y="126"/>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40"/>
            <p:cNvSpPr>
              <a:spLocks noEditPoints="1"/>
            </p:cNvSpPr>
            <p:nvPr/>
          </p:nvSpPr>
          <p:spPr bwMode="auto">
            <a:xfrm>
              <a:off x="6707945" y="3610249"/>
              <a:ext cx="90197" cy="90197"/>
            </a:xfrm>
            <a:custGeom>
              <a:avLst/>
              <a:gdLst>
                <a:gd name="T0" fmla="*/ 126 w 252"/>
                <a:gd name="T1" fmla="*/ 252 h 252"/>
                <a:gd name="T2" fmla="*/ 252 w 252"/>
                <a:gd name="T3" fmla="*/ 126 h 252"/>
                <a:gd name="T4" fmla="*/ 126 w 252"/>
                <a:gd name="T5" fmla="*/ 0 h 252"/>
                <a:gd name="T6" fmla="*/ 0 w 252"/>
                <a:gd name="T7" fmla="*/ 126 h 252"/>
                <a:gd name="T8" fmla="*/ 126 w 252"/>
                <a:gd name="T9" fmla="*/ 252 h 252"/>
                <a:gd name="T10" fmla="*/ 126 w 252"/>
                <a:gd name="T11" fmla="*/ 60 h 252"/>
                <a:gd name="T12" fmla="*/ 192 w 252"/>
                <a:gd name="T13" fmla="*/ 126 h 252"/>
                <a:gd name="T14" fmla="*/ 126 w 252"/>
                <a:gd name="T15" fmla="*/ 192 h 252"/>
                <a:gd name="T16" fmla="*/ 60 w 252"/>
                <a:gd name="T17" fmla="*/ 126 h 252"/>
                <a:gd name="T18" fmla="*/ 126 w 252"/>
                <a:gd name="T19"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126" y="252"/>
                  </a:moveTo>
                  <a:cubicBezTo>
                    <a:pt x="195" y="252"/>
                    <a:pt x="252" y="195"/>
                    <a:pt x="252" y="126"/>
                  </a:cubicBezTo>
                  <a:cubicBezTo>
                    <a:pt x="252" y="57"/>
                    <a:pt x="195" y="0"/>
                    <a:pt x="126" y="0"/>
                  </a:cubicBezTo>
                  <a:cubicBezTo>
                    <a:pt x="56" y="0"/>
                    <a:pt x="0" y="57"/>
                    <a:pt x="0" y="126"/>
                  </a:cubicBezTo>
                  <a:cubicBezTo>
                    <a:pt x="0" y="195"/>
                    <a:pt x="56" y="252"/>
                    <a:pt x="126" y="252"/>
                  </a:cubicBezTo>
                  <a:close/>
                  <a:moveTo>
                    <a:pt x="126" y="60"/>
                  </a:moveTo>
                  <a:cubicBezTo>
                    <a:pt x="162" y="60"/>
                    <a:pt x="192" y="90"/>
                    <a:pt x="192" y="126"/>
                  </a:cubicBezTo>
                  <a:cubicBezTo>
                    <a:pt x="192" y="162"/>
                    <a:pt x="162" y="192"/>
                    <a:pt x="126" y="192"/>
                  </a:cubicBezTo>
                  <a:cubicBezTo>
                    <a:pt x="90" y="192"/>
                    <a:pt x="60" y="162"/>
                    <a:pt x="60" y="126"/>
                  </a:cubicBezTo>
                  <a:cubicBezTo>
                    <a:pt x="60" y="90"/>
                    <a:pt x="90" y="60"/>
                    <a:pt x="126" y="6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54" name="Freeform 41"/>
            <p:cNvSpPr>
              <a:spLocks noEditPoints="1"/>
            </p:cNvSpPr>
            <p:nvPr/>
          </p:nvSpPr>
          <p:spPr bwMode="auto">
            <a:xfrm>
              <a:off x="6459197" y="4084666"/>
              <a:ext cx="90197" cy="90197"/>
            </a:xfrm>
            <a:custGeom>
              <a:avLst/>
              <a:gdLst>
                <a:gd name="T0" fmla="*/ 252 w 252"/>
                <a:gd name="T1" fmla="*/ 126 h 252"/>
                <a:gd name="T2" fmla="*/ 126 w 252"/>
                <a:gd name="T3" fmla="*/ 0 h 252"/>
                <a:gd name="T4" fmla="*/ 0 w 252"/>
                <a:gd name="T5" fmla="*/ 126 h 252"/>
                <a:gd name="T6" fmla="*/ 126 w 252"/>
                <a:gd name="T7" fmla="*/ 252 h 252"/>
                <a:gd name="T8" fmla="*/ 252 w 252"/>
                <a:gd name="T9" fmla="*/ 126 h 252"/>
                <a:gd name="T10" fmla="*/ 126 w 252"/>
                <a:gd name="T11" fmla="*/ 192 h 252"/>
                <a:gd name="T12" fmla="*/ 60 w 252"/>
                <a:gd name="T13" fmla="*/ 126 h 252"/>
                <a:gd name="T14" fmla="*/ 126 w 252"/>
                <a:gd name="T15" fmla="*/ 60 h 252"/>
                <a:gd name="T16" fmla="*/ 192 w 252"/>
                <a:gd name="T17" fmla="*/ 126 h 252"/>
                <a:gd name="T18" fmla="*/ 126 w 252"/>
                <a:gd name="T19" fmla="*/ 19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252" y="126"/>
                  </a:moveTo>
                  <a:cubicBezTo>
                    <a:pt x="252" y="57"/>
                    <a:pt x="195" y="0"/>
                    <a:pt x="126" y="0"/>
                  </a:cubicBezTo>
                  <a:cubicBezTo>
                    <a:pt x="56" y="0"/>
                    <a:pt x="0" y="57"/>
                    <a:pt x="0" y="126"/>
                  </a:cubicBezTo>
                  <a:cubicBezTo>
                    <a:pt x="0" y="195"/>
                    <a:pt x="56" y="252"/>
                    <a:pt x="126" y="252"/>
                  </a:cubicBezTo>
                  <a:cubicBezTo>
                    <a:pt x="195" y="252"/>
                    <a:pt x="252" y="195"/>
                    <a:pt x="252" y="126"/>
                  </a:cubicBezTo>
                  <a:close/>
                  <a:moveTo>
                    <a:pt x="126" y="192"/>
                  </a:moveTo>
                  <a:cubicBezTo>
                    <a:pt x="90" y="192"/>
                    <a:pt x="60" y="162"/>
                    <a:pt x="60" y="126"/>
                  </a:cubicBezTo>
                  <a:cubicBezTo>
                    <a:pt x="60" y="90"/>
                    <a:pt x="90" y="60"/>
                    <a:pt x="126" y="60"/>
                  </a:cubicBezTo>
                  <a:cubicBezTo>
                    <a:pt x="162" y="60"/>
                    <a:pt x="192" y="90"/>
                    <a:pt x="192" y="126"/>
                  </a:cubicBezTo>
                  <a:cubicBezTo>
                    <a:pt x="192" y="162"/>
                    <a:pt x="162" y="192"/>
                    <a:pt x="126" y="192"/>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55" name="Freeform 42"/>
            <p:cNvSpPr>
              <a:spLocks/>
            </p:cNvSpPr>
            <p:nvPr/>
          </p:nvSpPr>
          <p:spPr bwMode="auto">
            <a:xfrm>
              <a:off x="6521032" y="4047822"/>
              <a:ext cx="146833" cy="170955"/>
            </a:xfrm>
            <a:custGeom>
              <a:avLst/>
              <a:gdLst>
                <a:gd name="T0" fmla="*/ 382 w 408"/>
                <a:gd name="T1" fmla="*/ 4 h 479"/>
                <a:gd name="T2" fmla="*/ 346 w 408"/>
                <a:gd name="T3" fmla="*/ 26 h 479"/>
                <a:gd name="T4" fmla="*/ 115 w 408"/>
                <a:gd name="T5" fmla="*/ 419 h 479"/>
                <a:gd name="T6" fmla="*/ 53 w 408"/>
                <a:gd name="T7" fmla="*/ 394 h 479"/>
                <a:gd name="T8" fmla="*/ 11 w 408"/>
                <a:gd name="T9" fmla="*/ 398 h 479"/>
                <a:gd name="T10" fmla="*/ 15 w 408"/>
                <a:gd name="T11" fmla="*/ 440 h 479"/>
                <a:gd name="T12" fmla="*/ 115 w 408"/>
                <a:gd name="T13" fmla="*/ 479 h 479"/>
                <a:gd name="T14" fmla="*/ 289 w 408"/>
                <a:gd name="T15" fmla="*/ 351 h 479"/>
                <a:gd name="T16" fmla="*/ 405 w 408"/>
                <a:gd name="T17" fmla="*/ 40 h 479"/>
                <a:gd name="T18" fmla="*/ 382 w 408"/>
                <a:gd name="T19" fmla="*/ 4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8" h="479">
                  <a:moveTo>
                    <a:pt x="382" y="4"/>
                  </a:moveTo>
                  <a:cubicBezTo>
                    <a:pt x="366" y="0"/>
                    <a:pt x="350" y="10"/>
                    <a:pt x="346" y="26"/>
                  </a:cubicBezTo>
                  <a:cubicBezTo>
                    <a:pt x="290" y="269"/>
                    <a:pt x="202" y="419"/>
                    <a:pt x="115" y="419"/>
                  </a:cubicBezTo>
                  <a:cubicBezTo>
                    <a:pt x="95" y="419"/>
                    <a:pt x="74" y="410"/>
                    <a:pt x="53" y="394"/>
                  </a:cubicBezTo>
                  <a:cubicBezTo>
                    <a:pt x="40" y="383"/>
                    <a:pt x="21" y="385"/>
                    <a:pt x="11" y="398"/>
                  </a:cubicBezTo>
                  <a:cubicBezTo>
                    <a:pt x="0" y="411"/>
                    <a:pt x="2" y="430"/>
                    <a:pt x="15" y="440"/>
                  </a:cubicBezTo>
                  <a:cubicBezTo>
                    <a:pt x="47" y="466"/>
                    <a:pt x="81" y="479"/>
                    <a:pt x="115" y="479"/>
                  </a:cubicBezTo>
                  <a:cubicBezTo>
                    <a:pt x="179" y="479"/>
                    <a:pt x="237" y="436"/>
                    <a:pt x="289" y="351"/>
                  </a:cubicBezTo>
                  <a:cubicBezTo>
                    <a:pt x="335" y="276"/>
                    <a:pt x="375" y="169"/>
                    <a:pt x="405" y="40"/>
                  </a:cubicBezTo>
                  <a:cubicBezTo>
                    <a:pt x="408" y="24"/>
                    <a:pt x="398" y="7"/>
                    <a:pt x="382" y="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43"/>
            <p:cNvSpPr>
              <a:spLocks noEditPoints="1"/>
            </p:cNvSpPr>
            <p:nvPr/>
          </p:nvSpPr>
          <p:spPr bwMode="auto">
            <a:xfrm>
              <a:off x="6226682" y="3487762"/>
              <a:ext cx="663893" cy="593623"/>
            </a:xfrm>
            <a:custGeom>
              <a:avLst/>
              <a:gdLst>
                <a:gd name="T0" fmla="*/ 1669 w 1852"/>
                <a:gd name="T1" fmla="*/ 1157 h 1660"/>
                <a:gd name="T2" fmla="*/ 1736 w 1852"/>
                <a:gd name="T3" fmla="*/ 806 h 1660"/>
                <a:gd name="T4" fmla="*/ 1666 w 1852"/>
                <a:gd name="T5" fmla="*/ 428 h 1660"/>
                <a:gd name="T6" fmla="*/ 1658 w 1852"/>
                <a:gd name="T7" fmla="*/ 488 h 1660"/>
                <a:gd name="T8" fmla="*/ 1485 w 1852"/>
                <a:gd name="T9" fmla="*/ 983 h 1660"/>
                <a:gd name="T10" fmla="*/ 1239 w 1852"/>
                <a:gd name="T11" fmla="*/ 558 h 1660"/>
                <a:gd name="T12" fmla="*/ 1318 w 1852"/>
                <a:gd name="T13" fmla="*/ 501 h 1660"/>
                <a:gd name="T14" fmla="*/ 1228 w 1852"/>
                <a:gd name="T15" fmla="*/ 498 h 1660"/>
                <a:gd name="T16" fmla="*/ 1074 w 1852"/>
                <a:gd name="T17" fmla="*/ 90 h 1660"/>
                <a:gd name="T18" fmla="*/ 755 w 1852"/>
                <a:gd name="T19" fmla="*/ 122 h 1660"/>
                <a:gd name="T20" fmla="*/ 663 w 1852"/>
                <a:gd name="T21" fmla="*/ 456 h 1660"/>
                <a:gd name="T22" fmla="*/ 926 w 1852"/>
                <a:gd name="T23" fmla="*/ 60 h 1660"/>
                <a:gd name="T24" fmla="*/ 1171 w 1852"/>
                <a:gd name="T25" fmla="*/ 519 h 1660"/>
                <a:gd name="T26" fmla="*/ 438 w 1852"/>
                <a:gd name="T27" fmla="*/ 446 h 1660"/>
                <a:gd name="T28" fmla="*/ 41 w 1852"/>
                <a:gd name="T29" fmla="*/ 511 h 1660"/>
                <a:gd name="T30" fmla="*/ 68 w 1852"/>
                <a:gd name="T31" fmla="*/ 667 h 1660"/>
                <a:gd name="T32" fmla="*/ 93 w 1852"/>
                <a:gd name="T33" fmla="*/ 541 h 1660"/>
                <a:gd name="T34" fmla="*/ 859 w 1852"/>
                <a:gd name="T35" fmla="*/ 659 h 1660"/>
                <a:gd name="T36" fmla="*/ 686 w 1852"/>
                <a:gd name="T37" fmla="*/ 757 h 1660"/>
                <a:gd name="T38" fmla="*/ 702 w 1852"/>
                <a:gd name="T39" fmla="*/ 813 h 1660"/>
                <a:gd name="T40" fmla="*/ 781 w 1852"/>
                <a:gd name="T41" fmla="*/ 771 h 1660"/>
                <a:gd name="T42" fmla="*/ 1071 w 1852"/>
                <a:gd name="T43" fmla="*/ 771 h 1660"/>
                <a:gd name="T44" fmla="*/ 1216 w 1852"/>
                <a:gd name="T45" fmla="*/ 1022 h 1660"/>
                <a:gd name="T46" fmla="*/ 1217 w 1852"/>
                <a:gd name="T47" fmla="*/ 1436 h 1660"/>
                <a:gd name="T48" fmla="*/ 1251 w 1852"/>
                <a:gd name="T49" fmla="*/ 1410 h 1660"/>
                <a:gd name="T50" fmla="*/ 1274 w 1852"/>
                <a:gd name="T51" fmla="*/ 899 h 1660"/>
                <a:gd name="T52" fmla="*/ 1324 w 1852"/>
                <a:gd name="T53" fmla="*/ 1109 h 1660"/>
                <a:gd name="T54" fmla="*/ 1342 w 1852"/>
                <a:gd name="T55" fmla="*/ 1164 h 1660"/>
                <a:gd name="T56" fmla="*/ 1485 w 1852"/>
                <a:gd name="T57" fmla="*/ 1061 h 1660"/>
                <a:gd name="T58" fmla="*/ 1759 w 1852"/>
                <a:gd name="T59" fmla="*/ 1503 h 1660"/>
                <a:gd name="T60" fmla="*/ 993 w 1852"/>
                <a:gd name="T61" fmla="*/ 1385 h 1660"/>
                <a:gd name="T62" fmla="*/ 1137 w 1852"/>
                <a:gd name="T63" fmla="*/ 1304 h 1660"/>
                <a:gd name="T64" fmla="*/ 1107 w 1852"/>
                <a:gd name="T65" fmla="*/ 1252 h 1660"/>
                <a:gd name="T66" fmla="*/ 926 w 1852"/>
                <a:gd name="T67" fmla="*/ 1352 h 1660"/>
                <a:gd name="T68" fmla="*/ 640 w 1852"/>
                <a:gd name="T69" fmla="*/ 1187 h 1660"/>
                <a:gd name="T70" fmla="*/ 661 w 1852"/>
                <a:gd name="T71" fmla="*/ 642 h 1660"/>
                <a:gd name="T72" fmla="*/ 601 w 1852"/>
                <a:gd name="T73" fmla="*/ 634 h 1660"/>
                <a:gd name="T74" fmla="*/ 578 w 1852"/>
                <a:gd name="T75" fmla="*/ 1145 h 1660"/>
                <a:gd name="T76" fmla="*/ 528 w 1852"/>
                <a:gd name="T77" fmla="*/ 935 h 1660"/>
                <a:gd name="T78" fmla="*/ 492 w 1852"/>
                <a:gd name="T79" fmla="*/ 886 h 1660"/>
                <a:gd name="T80" fmla="*/ 307 w 1852"/>
                <a:gd name="T81" fmla="*/ 928 h 1660"/>
                <a:gd name="T82" fmla="*/ 265 w 1852"/>
                <a:gd name="T83" fmla="*/ 971 h 1660"/>
                <a:gd name="T84" fmla="*/ 116 w 1852"/>
                <a:gd name="T85" fmla="*/ 1238 h 1660"/>
                <a:gd name="T86" fmla="*/ 193 w 1852"/>
                <a:gd name="T87" fmla="*/ 1617 h 1660"/>
                <a:gd name="T88" fmla="*/ 438 w 1852"/>
                <a:gd name="T89" fmla="*/ 1598 h 1660"/>
                <a:gd name="T90" fmla="*/ 644 w 1852"/>
                <a:gd name="T91" fmla="*/ 1637 h 1660"/>
                <a:gd name="T92" fmla="*/ 680 w 1852"/>
                <a:gd name="T93" fmla="*/ 1659 h 1660"/>
                <a:gd name="T94" fmla="*/ 681 w 1852"/>
                <a:gd name="T95" fmla="*/ 1525 h 1660"/>
                <a:gd name="T96" fmla="*/ 1414 w 1852"/>
                <a:gd name="T97" fmla="*/ 1598 h 1660"/>
                <a:gd name="T98" fmla="*/ 1659 w 1852"/>
                <a:gd name="T99" fmla="*/ 1617 h 1660"/>
                <a:gd name="T100" fmla="*/ 1808 w 1852"/>
                <a:gd name="T101" fmla="*/ 1360 h 1660"/>
                <a:gd name="T102" fmla="*/ 993 w 1852"/>
                <a:gd name="T103" fmla="*/ 659 h 1660"/>
                <a:gd name="T104" fmla="*/ 1207 w 1852"/>
                <a:gd name="T105" fmla="*/ 783 h 1660"/>
                <a:gd name="T106" fmla="*/ 425 w 1852"/>
                <a:gd name="T107" fmla="*/ 1539 h 1660"/>
                <a:gd name="T108" fmla="*/ 367 w 1852"/>
                <a:gd name="T109" fmla="*/ 1061 h 1660"/>
                <a:gd name="T110" fmla="*/ 613 w 1852"/>
                <a:gd name="T111" fmla="*/ 1486 h 1660"/>
                <a:gd name="T112" fmla="*/ 670 w 1852"/>
                <a:gd name="T113" fmla="*/ 1465 h 1660"/>
                <a:gd name="T114" fmla="*/ 751 w 1852"/>
                <a:gd name="T115" fmla="*/ 1325 h 1660"/>
                <a:gd name="T116" fmla="*/ 670 w 1852"/>
                <a:gd name="T117" fmla="*/ 1465 h 1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52" h="1660">
                  <a:moveTo>
                    <a:pt x="1808" y="1360"/>
                  </a:moveTo>
                  <a:cubicBezTo>
                    <a:pt x="1782" y="1298"/>
                    <a:pt x="1735" y="1230"/>
                    <a:pt x="1669" y="1157"/>
                  </a:cubicBezTo>
                  <a:cubicBezTo>
                    <a:pt x="1629" y="1112"/>
                    <a:pt x="1582" y="1067"/>
                    <a:pt x="1531" y="1022"/>
                  </a:cubicBezTo>
                  <a:cubicBezTo>
                    <a:pt x="1615" y="948"/>
                    <a:pt x="1685" y="875"/>
                    <a:pt x="1736" y="806"/>
                  </a:cubicBezTo>
                  <a:cubicBezTo>
                    <a:pt x="1826" y="684"/>
                    <a:pt x="1852" y="582"/>
                    <a:pt x="1811" y="511"/>
                  </a:cubicBezTo>
                  <a:cubicBezTo>
                    <a:pt x="1785" y="467"/>
                    <a:pt x="1737" y="439"/>
                    <a:pt x="1666" y="428"/>
                  </a:cubicBezTo>
                  <a:cubicBezTo>
                    <a:pt x="1650" y="426"/>
                    <a:pt x="1635" y="437"/>
                    <a:pt x="1632" y="454"/>
                  </a:cubicBezTo>
                  <a:cubicBezTo>
                    <a:pt x="1630" y="470"/>
                    <a:pt x="1641" y="485"/>
                    <a:pt x="1658" y="488"/>
                  </a:cubicBezTo>
                  <a:cubicBezTo>
                    <a:pt x="1709" y="495"/>
                    <a:pt x="1743" y="513"/>
                    <a:pt x="1759" y="541"/>
                  </a:cubicBezTo>
                  <a:cubicBezTo>
                    <a:pt x="1802" y="615"/>
                    <a:pt x="1717" y="782"/>
                    <a:pt x="1485" y="983"/>
                  </a:cubicBezTo>
                  <a:cubicBezTo>
                    <a:pt x="1419" y="929"/>
                    <a:pt x="1347" y="875"/>
                    <a:pt x="1270" y="824"/>
                  </a:cubicBezTo>
                  <a:cubicBezTo>
                    <a:pt x="1264" y="731"/>
                    <a:pt x="1253" y="641"/>
                    <a:pt x="1239" y="558"/>
                  </a:cubicBezTo>
                  <a:cubicBezTo>
                    <a:pt x="1259" y="551"/>
                    <a:pt x="1279" y="545"/>
                    <a:pt x="1298" y="539"/>
                  </a:cubicBezTo>
                  <a:cubicBezTo>
                    <a:pt x="1314" y="534"/>
                    <a:pt x="1323" y="517"/>
                    <a:pt x="1318" y="501"/>
                  </a:cubicBezTo>
                  <a:cubicBezTo>
                    <a:pt x="1313" y="485"/>
                    <a:pt x="1296" y="476"/>
                    <a:pt x="1280" y="481"/>
                  </a:cubicBezTo>
                  <a:cubicBezTo>
                    <a:pt x="1263" y="487"/>
                    <a:pt x="1246" y="492"/>
                    <a:pt x="1228" y="498"/>
                  </a:cubicBezTo>
                  <a:cubicBezTo>
                    <a:pt x="1215" y="431"/>
                    <a:pt x="1199" y="368"/>
                    <a:pt x="1181" y="311"/>
                  </a:cubicBezTo>
                  <a:cubicBezTo>
                    <a:pt x="1150" y="217"/>
                    <a:pt x="1115" y="142"/>
                    <a:pt x="1074" y="90"/>
                  </a:cubicBezTo>
                  <a:cubicBezTo>
                    <a:pt x="1029" y="30"/>
                    <a:pt x="979" y="0"/>
                    <a:pt x="926" y="0"/>
                  </a:cubicBezTo>
                  <a:cubicBezTo>
                    <a:pt x="864" y="0"/>
                    <a:pt x="806" y="41"/>
                    <a:pt x="755" y="122"/>
                  </a:cubicBezTo>
                  <a:cubicBezTo>
                    <a:pt x="710" y="193"/>
                    <a:pt x="671" y="296"/>
                    <a:pt x="641" y="420"/>
                  </a:cubicBezTo>
                  <a:cubicBezTo>
                    <a:pt x="637" y="436"/>
                    <a:pt x="647" y="452"/>
                    <a:pt x="663" y="456"/>
                  </a:cubicBezTo>
                  <a:cubicBezTo>
                    <a:pt x="679" y="460"/>
                    <a:pt x="695" y="450"/>
                    <a:pt x="699" y="434"/>
                  </a:cubicBezTo>
                  <a:cubicBezTo>
                    <a:pt x="755" y="203"/>
                    <a:pt x="842" y="60"/>
                    <a:pt x="926" y="60"/>
                  </a:cubicBezTo>
                  <a:cubicBezTo>
                    <a:pt x="995" y="60"/>
                    <a:pt x="1069" y="161"/>
                    <a:pt x="1124" y="330"/>
                  </a:cubicBezTo>
                  <a:cubicBezTo>
                    <a:pt x="1142" y="387"/>
                    <a:pt x="1158" y="451"/>
                    <a:pt x="1171" y="519"/>
                  </a:cubicBezTo>
                  <a:cubicBezTo>
                    <a:pt x="1092" y="548"/>
                    <a:pt x="1009" y="584"/>
                    <a:pt x="926" y="625"/>
                  </a:cubicBezTo>
                  <a:cubicBezTo>
                    <a:pt x="753" y="540"/>
                    <a:pt x="584" y="477"/>
                    <a:pt x="438" y="446"/>
                  </a:cubicBezTo>
                  <a:cubicBezTo>
                    <a:pt x="341" y="425"/>
                    <a:pt x="259" y="419"/>
                    <a:pt x="193" y="427"/>
                  </a:cubicBezTo>
                  <a:cubicBezTo>
                    <a:pt x="119" y="437"/>
                    <a:pt x="67" y="465"/>
                    <a:pt x="41" y="511"/>
                  </a:cubicBezTo>
                  <a:cubicBezTo>
                    <a:pt x="19" y="548"/>
                    <a:pt x="16" y="594"/>
                    <a:pt x="31" y="646"/>
                  </a:cubicBezTo>
                  <a:cubicBezTo>
                    <a:pt x="35" y="662"/>
                    <a:pt x="52" y="671"/>
                    <a:pt x="68" y="667"/>
                  </a:cubicBezTo>
                  <a:cubicBezTo>
                    <a:pt x="84" y="662"/>
                    <a:pt x="93" y="646"/>
                    <a:pt x="89" y="630"/>
                  </a:cubicBezTo>
                  <a:cubicBezTo>
                    <a:pt x="78" y="593"/>
                    <a:pt x="80" y="564"/>
                    <a:pt x="93" y="541"/>
                  </a:cubicBezTo>
                  <a:cubicBezTo>
                    <a:pt x="128" y="481"/>
                    <a:pt x="252" y="467"/>
                    <a:pt x="425" y="505"/>
                  </a:cubicBezTo>
                  <a:cubicBezTo>
                    <a:pt x="556" y="533"/>
                    <a:pt x="705" y="586"/>
                    <a:pt x="859" y="659"/>
                  </a:cubicBezTo>
                  <a:cubicBezTo>
                    <a:pt x="823" y="678"/>
                    <a:pt x="787" y="698"/>
                    <a:pt x="751" y="719"/>
                  </a:cubicBezTo>
                  <a:cubicBezTo>
                    <a:pt x="729" y="731"/>
                    <a:pt x="708" y="744"/>
                    <a:pt x="686" y="757"/>
                  </a:cubicBezTo>
                  <a:cubicBezTo>
                    <a:pt x="672" y="766"/>
                    <a:pt x="668" y="784"/>
                    <a:pt x="676" y="798"/>
                  </a:cubicBezTo>
                  <a:cubicBezTo>
                    <a:pt x="682" y="808"/>
                    <a:pt x="692" y="813"/>
                    <a:pt x="702" y="813"/>
                  </a:cubicBezTo>
                  <a:cubicBezTo>
                    <a:pt x="707" y="813"/>
                    <a:pt x="713" y="811"/>
                    <a:pt x="718" y="808"/>
                  </a:cubicBezTo>
                  <a:cubicBezTo>
                    <a:pt x="738" y="796"/>
                    <a:pt x="760" y="783"/>
                    <a:pt x="781" y="771"/>
                  </a:cubicBezTo>
                  <a:cubicBezTo>
                    <a:pt x="829" y="743"/>
                    <a:pt x="878" y="717"/>
                    <a:pt x="926" y="692"/>
                  </a:cubicBezTo>
                  <a:cubicBezTo>
                    <a:pt x="974" y="717"/>
                    <a:pt x="1023" y="743"/>
                    <a:pt x="1071" y="771"/>
                  </a:cubicBezTo>
                  <a:cubicBezTo>
                    <a:pt x="1119" y="799"/>
                    <a:pt x="1166" y="828"/>
                    <a:pt x="1212" y="857"/>
                  </a:cubicBezTo>
                  <a:cubicBezTo>
                    <a:pt x="1214" y="911"/>
                    <a:pt x="1216" y="966"/>
                    <a:pt x="1216" y="1022"/>
                  </a:cubicBezTo>
                  <a:cubicBezTo>
                    <a:pt x="1216" y="1154"/>
                    <a:pt x="1208" y="1282"/>
                    <a:pt x="1191" y="1402"/>
                  </a:cubicBezTo>
                  <a:cubicBezTo>
                    <a:pt x="1189" y="1418"/>
                    <a:pt x="1201" y="1434"/>
                    <a:pt x="1217" y="1436"/>
                  </a:cubicBezTo>
                  <a:cubicBezTo>
                    <a:pt x="1218" y="1436"/>
                    <a:pt x="1220" y="1436"/>
                    <a:pt x="1221" y="1436"/>
                  </a:cubicBezTo>
                  <a:cubicBezTo>
                    <a:pt x="1236" y="1436"/>
                    <a:pt x="1249" y="1425"/>
                    <a:pt x="1251" y="1410"/>
                  </a:cubicBezTo>
                  <a:cubicBezTo>
                    <a:pt x="1268" y="1287"/>
                    <a:pt x="1276" y="1156"/>
                    <a:pt x="1276" y="1022"/>
                  </a:cubicBezTo>
                  <a:cubicBezTo>
                    <a:pt x="1276" y="980"/>
                    <a:pt x="1275" y="939"/>
                    <a:pt x="1274" y="899"/>
                  </a:cubicBezTo>
                  <a:cubicBezTo>
                    <a:pt x="1332" y="939"/>
                    <a:pt x="1387" y="980"/>
                    <a:pt x="1438" y="1022"/>
                  </a:cubicBezTo>
                  <a:cubicBezTo>
                    <a:pt x="1403" y="1051"/>
                    <a:pt x="1365" y="1080"/>
                    <a:pt x="1324" y="1109"/>
                  </a:cubicBezTo>
                  <a:cubicBezTo>
                    <a:pt x="1311" y="1119"/>
                    <a:pt x="1308" y="1138"/>
                    <a:pt x="1318" y="1151"/>
                  </a:cubicBezTo>
                  <a:cubicBezTo>
                    <a:pt x="1324" y="1159"/>
                    <a:pt x="1333" y="1164"/>
                    <a:pt x="1342" y="1164"/>
                  </a:cubicBezTo>
                  <a:cubicBezTo>
                    <a:pt x="1348" y="1164"/>
                    <a:pt x="1354" y="1162"/>
                    <a:pt x="1360" y="1158"/>
                  </a:cubicBezTo>
                  <a:cubicBezTo>
                    <a:pt x="1404" y="1126"/>
                    <a:pt x="1446" y="1094"/>
                    <a:pt x="1485" y="1061"/>
                  </a:cubicBezTo>
                  <a:cubicBezTo>
                    <a:pt x="1537" y="1107"/>
                    <a:pt x="1584" y="1152"/>
                    <a:pt x="1624" y="1197"/>
                  </a:cubicBezTo>
                  <a:cubicBezTo>
                    <a:pt x="1743" y="1329"/>
                    <a:pt x="1794" y="1443"/>
                    <a:pt x="1759" y="1503"/>
                  </a:cubicBezTo>
                  <a:cubicBezTo>
                    <a:pt x="1724" y="1563"/>
                    <a:pt x="1600" y="1577"/>
                    <a:pt x="1427" y="1539"/>
                  </a:cubicBezTo>
                  <a:cubicBezTo>
                    <a:pt x="1296" y="1511"/>
                    <a:pt x="1147" y="1458"/>
                    <a:pt x="993" y="1385"/>
                  </a:cubicBezTo>
                  <a:cubicBezTo>
                    <a:pt x="1029" y="1366"/>
                    <a:pt x="1065" y="1346"/>
                    <a:pt x="1101" y="1325"/>
                  </a:cubicBezTo>
                  <a:cubicBezTo>
                    <a:pt x="1113" y="1318"/>
                    <a:pt x="1125" y="1311"/>
                    <a:pt x="1137" y="1304"/>
                  </a:cubicBezTo>
                  <a:cubicBezTo>
                    <a:pt x="1152" y="1295"/>
                    <a:pt x="1156" y="1277"/>
                    <a:pt x="1148" y="1263"/>
                  </a:cubicBezTo>
                  <a:cubicBezTo>
                    <a:pt x="1139" y="1248"/>
                    <a:pt x="1121" y="1244"/>
                    <a:pt x="1107" y="1252"/>
                  </a:cubicBezTo>
                  <a:cubicBezTo>
                    <a:pt x="1095" y="1259"/>
                    <a:pt x="1083" y="1266"/>
                    <a:pt x="1071" y="1273"/>
                  </a:cubicBezTo>
                  <a:cubicBezTo>
                    <a:pt x="1023" y="1301"/>
                    <a:pt x="974" y="1327"/>
                    <a:pt x="926" y="1352"/>
                  </a:cubicBezTo>
                  <a:cubicBezTo>
                    <a:pt x="878" y="1327"/>
                    <a:pt x="829" y="1301"/>
                    <a:pt x="781" y="1273"/>
                  </a:cubicBezTo>
                  <a:cubicBezTo>
                    <a:pt x="733" y="1245"/>
                    <a:pt x="686" y="1216"/>
                    <a:pt x="640" y="1187"/>
                  </a:cubicBezTo>
                  <a:cubicBezTo>
                    <a:pt x="637" y="1133"/>
                    <a:pt x="636" y="1078"/>
                    <a:pt x="636" y="1022"/>
                  </a:cubicBezTo>
                  <a:cubicBezTo>
                    <a:pt x="636" y="890"/>
                    <a:pt x="644" y="762"/>
                    <a:pt x="661" y="642"/>
                  </a:cubicBezTo>
                  <a:cubicBezTo>
                    <a:pt x="663" y="626"/>
                    <a:pt x="651" y="610"/>
                    <a:pt x="635" y="608"/>
                  </a:cubicBezTo>
                  <a:cubicBezTo>
                    <a:pt x="618" y="606"/>
                    <a:pt x="603" y="618"/>
                    <a:pt x="601" y="634"/>
                  </a:cubicBezTo>
                  <a:cubicBezTo>
                    <a:pt x="584" y="757"/>
                    <a:pt x="576" y="888"/>
                    <a:pt x="576" y="1022"/>
                  </a:cubicBezTo>
                  <a:cubicBezTo>
                    <a:pt x="576" y="1064"/>
                    <a:pt x="577" y="1105"/>
                    <a:pt x="578" y="1145"/>
                  </a:cubicBezTo>
                  <a:cubicBezTo>
                    <a:pt x="520" y="1105"/>
                    <a:pt x="465" y="1064"/>
                    <a:pt x="414" y="1022"/>
                  </a:cubicBezTo>
                  <a:cubicBezTo>
                    <a:pt x="449" y="993"/>
                    <a:pt x="487" y="964"/>
                    <a:pt x="528" y="935"/>
                  </a:cubicBezTo>
                  <a:cubicBezTo>
                    <a:pt x="541" y="925"/>
                    <a:pt x="544" y="906"/>
                    <a:pt x="534" y="893"/>
                  </a:cubicBezTo>
                  <a:cubicBezTo>
                    <a:pt x="525" y="879"/>
                    <a:pt x="506" y="876"/>
                    <a:pt x="492" y="886"/>
                  </a:cubicBezTo>
                  <a:cubicBezTo>
                    <a:pt x="448" y="918"/>
                    <a:pt x="406" y="950"/>
                    <a:pt x="367" y="983"/>
                  </a:cubicBezTo>
                  <a:cubicBezTo>
                    <a:pt x="346" y="964"/>
                    <a:pt x="326" y="946"/>
                    <a:pt x="307" y="928"/>
                  </a:cubicBezTo>
                  <a:cubicBezTo>
                    <a:pt x="295" y="916"/>
                    <a:pt x="276" y="917"/>
                    <a:pt x="264" y="929"/>
                  </a:cubicBezTo>
                  <a:cubicBezTo>
                    <a:pt x="253" y="941"/>
                    <a:pt x="253" y="960"/>
                    <a:pt x="265" y="971"/>
                  </a:cubicBezTo>
                  <a:cubicBezTo>
                    <a:pt x="283" y="988"/>
                    <a:pt x="302" y="1005"/>
                    <a:pt x="321" y="1022"/>
                  </a:cubicBezTo>
                  <a:cubicBezTo>
                    <a:pt x="237" y="1096"/>
                    <a:pt x="167" y="1169"/>
                    <a:pt x="116" y="1238"/>
                  </a:cubicBezTo>
                  <a:cubicBezTo>
                    <a:pt x="26" y="1360"/>
                    <a:pt x="0" y="1462"/>
                    <a:pt x="41" y="1533"/>
                  </a:cubicBezTo>
                  <a:cubicBezTo>
                    <a:pt x="67" y="1579"/>
                    <a:pt x="119" y="1607"/>
                    <a:pt x="193" y="1617"/>
                  </a:cubicBezTo>
                  <a:cubicBezTo>
                    <a:pt x="212" y="1619"/>
                    <a:pt x="232" y="1620"/>
                    <a:pt x="254" y="1620"/>
                  </a:cubicBezTo>
                  <a:cubicBezTo>
                    <a:pt x="307" y="1620"/>
                    <a:pt x="369" y="1613"/>
                    <a:pt x="438" y="1598"/>
                  </a:cubicBezTo>
                  <a:cubicBezTo>
                    <a:pt x="497" y="1585"/>
                    <a:pt x="559" y="1568"/>
                    <a:pt x="624" y="1546"/>
                  </a:cubicBezTo>
                  <a:cubicBezTo>
                    <a:pt x="630" y="1577"/>
                    <a:pt x="637" y="1608"/>
                    <a:pt x="644" y="1637"/>
                  </a:cubicBezTo>
                  <a:cubicBezTo>
                    <a:pt x="647" y="1651"/>
                    <a:pt x="660" y="1660"/>
                    <a:pt x="673" y="1660"/>
                  </a:cubicBezTo>
                  <a:cubicBezTo>
                    <a:pt x="676" y="1660"/>
                    <a:pt x="678" y="1660"/>
                    <a:pt x="680" y="1659"/>
                  </a:cubicBezTo>
                  <a:cubicBezTo>
                    <a:pt x="696" y="1655"/>
                    <a:pt x="706" y="1639"/>
                    <a:pt x="702" y="1623"/>
                  </a:cubicBezTo>
                  <a:cubicBezTo>
                    <a:pt x="694" y="1591"/>
                    <a:pt x="687" y="1559"/>
                    <a:pt x="681" y="1525"/>
                  </a:cubicBezTo>
                  <a:cubicBezTo>
                    <a:pt x="760" y="1496"/>
                    <a:pt x="843" y="1460"/>
                    <a:pt x="926" y="1419"/>
                  </a:cubicBezTo>
                  <a:cubicBezTo>
                    <a:pt x="1099" y="1504"/>
                    <a:pt x="1268" y="1567"/>
                    <a:pt x="1414" y="1598"/>
                  </a:cubicBezTo>
                  <a:cubicBezTo>
                    <a:pt x="1483" y="1613"/>
                    <a:pt x="1545" y="1620"/>
                    <a:pt x="1598" y="1620"/>
                  </a:cubicBezTo>
                  <a:cubicBezTo>
                    <a:pt x="1620" y="1620"/>
                    <a:pt x="1640" y="1619"/>
                    <a:pt x="1659" y="1617"/>
                  </a:cubicBezTo>
                  <a:cubicBezTo>
                    <a:pt x="1733" y="1607"/>
                    <a:pt x="1785" y="1579"/>
                    <a:pt x="1811" y="1533"/>
                  </a:cubicBezTo>
                  <a:cubicBezTo>
                    <a:pt x="1838" y="1487"/>
                    <a:pt x="1836" y="1429"/>
                    <a:pt x="1808" y="1360"/>
                  </a:cubicBezTo>
                  <a:close/>
                  <a:moveTo>
                    <a:pt x="1101" y="719"/>
                  </a:moveTo>
                  <a:cubicBezTo>
                    <a:pt x="1065" y="698"/>
                    <a:pt x="1029" y="678"/>
                    <a:pt x="993" y="659"/>
                  </a:cubicBezTo>
                  <a:cubicBezTo>
                    <a:pt x="1057" y="629"/>
                    <a:pt x="1120" y="602"/>
                    <a:pt x="1182" y="579"/>
                  </a:cubicBezTo>
                  <a:cubicBezTo>
                    <a:pt x="1193" y="643"/>
                    <a:pt x="1201" y="712"/>
                    <a:pt x="1207" y="783"/>
                  </a:cubicBezTo>
                  <a:cubicBezTo>
                    <a:pt x="1172" y="761"/>
                    <a:pt x="1137" y="740"/>
                    <a:pt x="1101" y="719"/>
                  </a:cubicBezTo>
                  <a:close/>
                  <a:moveTo>
                    <a:pt x="425" y="1539"/>
                  </a:moveTo>
                  <a:cubicBezTo>
                    <a:pt x="252" y="1577"/>
                    <a:pt x="128" y="1563"/>
                    <a:pt x="93" y="1503"/>
                  </a:cubicBezTo>
                  <a:cubicBezTo>
                    <a:pt x="50" y="1429"/>
                    <a:pt x="135" y="1262"/>
                    <a:pt x="367" y="1061"/>
                  </a:cubicBezTo>
                  <a:cubicBezTo>
                    <a:pt x="433" y="1115"/>
                    <a:pt x="505" y="1169"/>
                    <a:pt x="582" y="1220"/>
                  </a:cubicBezTo>
                  <a:cubicBezTo>
                    <a:pt x="588" y="1313"/>
                    <a:pt x="598" y="1402"/>
                    <a:pt x="613" y="1486"/>
                  </a:cubicBezTo>
                  <a:cubicBezTo>
                    <a:pt x="547" y="1509"/>
                    <a:pt x="484" y="1527"/>
                    <a:pt x="425" y="1539"/>
                  </a:cubicBezTo>
                  <a:close/>
                  <a:moveTo>
                    <a:pt x="670" y="1465"/>
                  </a:moveTo>
                  <a:cubicBezTo>
                    <a:pt x="659" y="1400"/>
                    <a:pt x="651" y="1332"/>
                    <a:pt x="645" y="1261"/>
                  </a:cubicBezTo>
                  <a:cubicBezTo>
                    <a:pt x="680" y="1283"/>
                    <a:pt x="715" y="1304"/>
                    <a:pt x="751" y="1325"/>
                  </a:cubicBezTo>
                  <a:cubicBezTo>
                    <a:pt x="787" y="1346"/>
                    <a:pt x="823" y="1366"/>
                    <a:pt x="859" y="1385"/>
                  </a:cubicBezTo>
                  <a:cubicBezTo>
                    <a:pt x="795" y="1415"/>
                    <a:pt x="731" y="1442"/>
                    <a:pt x="670" y="146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3" name="Group 12"/>
          <p:cNvGrpSpPr/>
          <p:nvPr/>
        </p:nvGrpSpPr>
        <p:grpSpPr>
          <a:xfrm>
            <a:off x="2150245" y="4894862"/>
            <a:ext cx="717445" cy="766521"/>
            <a:chOff x="6226682" y="4679112"/>
            <a:chExt cx="717445" cy="766521"/>
          </a:xfrm>
        </p:grpSpPr>
        <p:sp>
          <p:nvSpPr>
            <p:cNvPr id="59" name="Freeform 47"/>
            <p:cNvSpPr>
              <a:spLocks noEditPoints="1"/>
            </p:cNvSpPr>
            <p:nvPr/>
          </p:nvSpPr>
          <p:spPr bwMode="auto">
            <a:xfrm>
              <a:off x="6226682" y="4679112"/>
              <a:ext cx="717445" cy="766521"/>
            </a:xfrm>
            <a:custGeom>
              <a:avLst/>
              <a:gdLst>
                <a:gd name="T0" fmla="*/ 1661 w 1910"/>
                <a:gd name="T1" fmla="*/ 605 h 2048"/>
                <a:gd name="T2" fmla="*/ 1620 w 1910"/>
                <a:gd name="T3" fmla="*/ 0 h 2048"/>
                <a:gd name="T4" fmla="*/ 249 w 1910"/>
                <a:gd name="T5" fmla="*/ 41 h 2048"/>
                <a:gd name="T6" fmla="*/ 241 w 1910"/>
                <a:gd name="T7" fmla="*/ 1009 h 2048"/>
                <a:gd name="T8" fmla="*/ 241 w 1910"/>
                <a:gd name="T9" fmla="*/ 1490 h 2048"/>
                <a:gd name="T10" fmla="*/ 249 w 1910"/>
                <a:gd name="T11" fmla="*/ 2007 h 2048"/>
                <a:gd name="T12" fmla="*/ 1620 w 1910"/>
                <a:gd name="T13" fmla="*/ 2048 h 2048"/>
                <a:gd name="T14" fmla="*/ 1661 w 1910"/>
                <a:gd name="T15" fmla="*/ 1086 h 2048"/>
                <a:gd name="T16" fmla="*/ 1910 w 1910"/>
                <a:gd name="T17" fmla="*/ 846 h 2048"/>
                <a:gd name="T18" fmla="*/ 249 w 1910"/>
                <a:gd name="T19" fmla="*/ 1409 h 2048"/>
                <a:gd name="T20" fmla="*/ 82 w 1910"/>
                <a:gd name="T21" fmla="*/ 1250 h 2048"/>
                <a:gd name="T22" fmla="*/ 249 w 1910"/>
                <a:gd name="T23" fmla="*/ 1091 h 2048"/>
                <a:gd name="T24" fmla="*/ 1579 w 1910"/>
                <a:gd name="T25" fmla="*/ 605 h 2048"/>
                <a:gd name="T26" fmla="*/ 1462 w 1910"/>
                <a:gd name="T27" fmla="*/ 531 h 2048"/>
                <a:gd name="T28" fmla="*/ 1324 w 1910"/>
                <a:gd name="T29" fmla="*/ 451 h 2048"/>
                <a:gd name="T30" fmla="*/ 1080 w 1910"/>
                <a:gd name="T31" fmla="*/ 646 h 2048"/>
                <a:gd name="T32" fmla="*/ 1324 w 1910"/>
                <a:gd name="T33" fmla="*/ 840 h 2048"/>
                <a:gd name="T34" fmla="*/ 1370 w 1910"/>
                <a:gd name="T35" fmla="*/ 853 h 2048"/>
                <a:gd name="T36" fmla="*/ 1462 w 1910"/>
                <a:gd name="T37" fmla="*/ 761 h 2048"/>
                <a:gd name="T38" fmla="*/ 1579 w 1910"/>
                <a:gd name="T39" fmla="*/ 687 h 2048"/>
                <a:gd name="T40" fmla="*/ 331 w 1910"/>
                <a:gd name="T41" fmla="*/ 1966 h 2048"/>
                <a:gd name="T42" fmla="*/ 827 w 1910"/>
                <a:gd name="T43" fmla="*/ 1490 h 2048"/>
                <a:gd name="T44" fmla="*/ 873 w 1910"/>
                <a:gd name="T45" fmla="*/ 1644 h 2048"/>
                <a:gd name="T46" fmla="*/ 965 w 1910"/>
                <a:gd name="T47" fmla="*/ 1644 h 2048"/>
                <a:gd name="T48" fmla="*/ 1210 w 1910"/>
                <a:gd name="T49" fmla="*/ 1450 h 2048"/>
                <a:gd name="T50" fmla="*/ 965 w 1910"/>
                <a:gd name="T51" fmla="*/ 1255 h 2048"/>
                <a:gd name="T52" fmla="*/ 873 w 1910"/>
                <a:gd name="T53" fmla="*/ 1255 h 2048"/>
                <a:gd name="T54" fmla="*/ 827 w 1910"/>
                <a:gd name="T55" fmla="*/ 1409 h 2048"/>
                <a:gd name="T56" fmla="*/ 331 w 1910"/>
                <a:gd name="T57" fmla="*/ 82 h 2048"/>
                <a:gd name="T58" fmla="*/ 1579 w 1910"/>
                <a:gd name="T59" fmla="*/ 605 h 2048"/>
                <a:gd name="T60" fmla="*/ 1381 w 1910"/>
                <a:gd name="T61" fmla="*/ 761 h 2048"/>
                <a:gd name="T62" fmla="*/ 1365 w 1910"/>
                <a:gd name="T63" fmla="*/ 770 h 2048"/>
                <a:gd name="T64" fmla="*/ 1161 w 1910"/>
                <a:gd name="T65" fmla="*/ 646 h 2048"/>
                <a:gd name="T66" fmla="*/ 1365 w 1910"/>
                <a:gd name="T67" fmla="*/ 522 h 2048"/>
                <a:gd name="T68" fmla="*/ 1381 w 1910"/>
                <a:gd name="T69" fmla="*/ 531 h 2048"/>
                <a:gd name="T70" fmla="*/ 909 w 1910"/>
                <a:gd name="T71" fmla="*/ 1335 h 2048"/>
                <a:gd name="T72" fmla="*/ 919 w 1910"/>
                <a:gd name="T73" fmla="*/ 1324 h 2048"/>
                <a:gd name="T74" fmla="*/ 1123 w 1910"/>
                <a:gd name="T75" fmla="*/ 1441 h 2048"/>
                <a:gd name="T76" fmla="*/ 1123 w 1910"/>
                <a:gd name="T77" fmla="*/ 1459 h 2048"/>
                <a:gd name="T78" fmla="*/ 914 w 1910"/>
                <a:gd name="T79" fmla="*/ 1573 h 2048"/>
                <a:gd name="T80" fmla="*/ 1669 w 1910"/>
                <a:gd name="T81" fmla="*/ 1005 h 2048"/>
                <a:gd name="T82" fmla="*/ 1661 w 1910"/>
                <a:gd name="T83" fmla="*/ 687 h 2048"/>
                <a:gd name="T84" fmla="*/ 1828 w 1910"/>
                <a:gd name="T85" fmla="*/ 846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10" h="2048">
                  <a:moveTo>
                    <a:pt x="1669" y="605"/>
                  </a:moveTo>
                  <a:cubicBezTo>
                    <a:pt x="1661" y="605"/>
                    <a:pt x="1661" y="605"/>
                    <a:pt x="1661" y="605"/>
                  </a:cubicBezTo>
                  <a:cubicBezTo>
                    <a:pt x="1661" y="41"/>
                    <a:pt x="1661" y="41"/>
                    <a:pt x="1661" y="41"/>
                  </a:cubicBezTo>
                  <a:cubicBezTo>
                    <a:pt x="1661" y="18"/>
                    <a:pt x="1643" y="0"/>
                    <a:pt x="1620" y="0"/>
                  </a:cubicBezTo>
                  <a:cubicBezTo>
                    <a:pt x="290" y="0"/>
                    <a:pt x="290" y="0"/>
                    <a:pt x="290" y="0"/>
                  </a:cubicBezTo>
                  <a:cubicBezTo>
                    <a:pt x="267" y="0"/>
                    <a:pt x="249" y="18"/>
                    <a:pt x="249" y="41"/>
                  </a:cubicBezTo>
                  <a:cubicBezTo>
                    <a:pt x="249" y="1009"/>
                    <a:pt x="249" y="1009"/>
                    <a:pt x="249" y="1009"/>
                  </a:cubicBezTo>
                  <a:cubicBezTo>
                    <a:pt x="241" y="1009"/>
                    <a:pt x="241" y="1009"/>
                    <a:pt x="241" y="1009"/>
                  </a:cubicBezTo>
                  <a:cubicBezTo>
                    <a:pt x="108" y="1009"/>
                    <a:pt x="0" y="1117"/>
                    <a:pt x="0" y="1250"/>
                  </a:cubicBezTo>
                  <a:cubicBezTo>
                    <a:pt x="0" y="1382"/>
                    <a:pt x="108" y="1490"/>
                    <a:pt x="241" y="1490"/>
                  </a:cubicBezTo>
                  <a:cubicBezTo>
                    <a:pt x="249" y="1490"/>
                    <a:pt x="249" y="1490"/>
                    <a:pt x="249" y="1490"/>
                  </a:cubicBezTo>
                  <a:cubicBezTo>
                    <a:pt x="249" y="2007"/>
                    <a:pt x="249" y="2007"/>
                    <a:pt x="249" y="2007"/>
                  </a:cubicBezTo>
                  <a:cubicBezTo>
                    <a:pt x="249" y="2030"/>
                    <a:pt x="267" y="2048"/>
                    <a:pt x="290" y="2048"/>
                  </a:cubicBezTo>
                  <a:cubicBezTo>
                    <a:pt x="1620" y="2048"/>
                    <a:pt x="1620" y="2048"/>
                    <a:pt x="1620" y="2048"/>
                  </a:cubicBezTo>
                  <a:cubicBezTo>
                    <a:pt x="1643" y="2048"/>
                    <a:pt x="1661" y="2030"/>
                    <a:pt x="1661" y="2007"/>
                  </a:cubicBezTo>
                  <a:cubicBezTo>
                    <a:pt x="1661" y="1086"/>
                    <a:pt x="1661" y="1086"/>
                    <a:pt x="1661" y="1086"/>
                  </a:cubicBezTo>
                  <a:cubicBezTo>
                    <a:pt x="1669" y="1086"/>
                    <a:pt x="1669" y="1086"/>
                    <a:pt x="1669" y="1086"/>
                  </a:cubicBezTo>
                  <a:cubicBezTo>
                    <a:pt x="1802" y="1086"/>
                    <a:pt x="1910" y="978"/>
                    <a:pt x="1910" y="846"/>
                  </a:cubicBezTo>
                  <a:cubicBezTo>
                    <a:pt x="1910" y="713"/>
                    <a:pt x="1802" y="605"/>
                    <a:pt x="1669" y="605"/>
                  </a:cubicBezTo>
                  <a:close/>
                  <a:moveTo>
                    <a:pt x="249" y="1409"/>
                  </a:moveTo>
                  <a:cubicBezTo>
                    <a:pt x="241" y="1409"/>
                    <a:pt x="241" y="1409"/>
                    <a:pt x="241" y="1409"/>
                  </a:cubicBezTo>
                  <a:cubicBezTo>
                    <a:pt x="153" y="1409"/>
                    <a:pt x="82" y="1337"/>
                    <a:pt x="82" y="1250"/>
                  </a:cubicBezTo>
                  <a:cubicBezTo>
                    <a:pt x="82" y="1162"/>
                    <a:pt x="153" y="1091"/>
                    <a:pt x="241" y="1091"/>
                  </a:cubicBezTo>
                  <a:cubicBezTo>
                    <a:pt x="249" y="1091"/>
                    <a:pt x="249" y="1091"/>
                    <a:pt x="249" y="1091"/>
                  </a:cubicBezTo>
                  <a:lnTo>
                    <a:pt x="249" y="1409"/>
                  </a:lnTo>
                  <a:close/>
                  <a:moveTo>
                    <a:pt x="1579" y="605"/>
                  </a:moveTo>
                  <a:cubicBezTo>
                    <a:pt x="1462" y="605"/>
                    <a:pt x="1462" y="605"/>
                    <a:pt x="1462" y="605"/>
                  </a:cubicBezTo>
                  <a:cubicBezTo>
                    <a:pt x="1462" y="531"/>
                    <a:pt x="1462" y="531"/>
                    <a:pt x="1462" y="531"/>
                  </a:cubicBezTo>
                  <a:cubicBezTo>
                    <a:pt x="1462" y="498"/>
                    <a:pt x="1445" y="468"/>
                    <a:pt x="1416" y="451"/>
                  </a:cubicBezTo>
                  <a:cubicBezTo>
                    <a:pt x="1388" y="435"/>
                    <a:pt x="1353" y="435"/>
                    <a:pt x="1324" y="451"/>
                  </a:cubicBezTo>
                  <a:cubicBezTo>
                    <a:pt x="1126" y="566"/>
                    <a:pt x="1126" y="566"/>
                    <a:pt x="1126" y="566"/>
                  </a:cubicBezTo>
                  <a:cubicBezTo>
                    <a:pt x="1097" y="583"/>
                    <a:pt x="1080" y="613"/>
                    <a:pt x="1080" y="646"/>
                  </a:cubicBezTo>
                  <a:cubicBezTo>
                    <a:pt x="1080" y="679"/>
                    <a:pt x="1097" y="709"/>
                    <a:pt x="1126" y="725"/>
                  </a:cubicBezTo>
                  <a:cubicBezTo>
                    <a:pt x="1324" y="840"/>
                    <a:pt x="1324" y="840"/>
                    <a:pt x="1324" y="840"/>
                  </a:cubicBezTo>
                  <a:cubicBezTo>
                    <a:pt x="1324" y="840"/>
                    <a:pt x="1324" y="840"/>
                    <a:pt x="1324" y="840"/>
                  </a:cubicBezTo>
                  <a:cubicBezTo>
                    <a:pt x="1339" y="849"/>
                    <a:pt x="1355" y="853"/>
                    <a:pt x="1370" y="853"/>
                  </a:cubicBezTo>
                  <a:cubicBezTo>
                    <a:pt x="1386" y="853"/>
                    <a:pt x="1402" y="849"/>
                    <a:pt x="1416" y="840"/>
                  </a:cubicBezTo>
                  <a:cubicBezTo>
                    <a:pt x="1445" y="824"/>
                    <a:pt x="1462" y="794"/>
                    <a:pt x="1462" y="761"/>
                  </a:cubicBezTo>
                  <a:cubicBezTo>
                    <a:pt x="1462" y="687"/>
                    <a:pt x="1462" y="687"/>
                    <a:pt x="1462" y="687"/>
                  </a:cubicBezTo>
                  <a:cubicBezTo>
                    <a:pt x="1579" y="687"/>
                    <a:pt x="1579" y="687"/>
                    <a:pt x="1579" y="687"/>
                  </a:cubicBezTo>
                  <a:cubicBezTo>
                    <a:pt x="1579" y="1966"/>
                    <a:pt x="1579" y="1966"/>
                    <a:pt x="1579" y="1966"/>
                  </a:cubicBezTo>
                  <a:cubicBezTo>
                    <a:pt x="331" y="1966"/>
                    <a:pt x="331" y="1966"/>
                    <a:pt x="331" y="1966"/>
                  </a:cubicBezTo>
                  <a:cubicBezTo>
                    <a:pt x="331" y="1490"/>
                    <a:pt x="331" y="1490"/>
                    <a:pt x="331" y="1490"/>
                  </a:cubicBezTo>
                  <a:cubicBezTo>
                    <a:pt x="827" y="1490"/>
                    <a:pt x="827" y="1490"/>
                    <a:pt x="827" y="1490"/>
                  </a:cubicBezTo>
                  <a:cubicBezTo>
                    <a:pt x="827" y="1564"/>
                    <a:pt x="827" y="1564"/>
                    <a:pt x="827" y="1564"/>
                  </a:cubicBezTo>
                  <a:cubicBezTo>
                    <a:pt x="827" y="1598"/>
                    <a:pt x="844" y="1627"/>
                    <a:pt x="873" y="1644"/>
                  </a:cubicBezTo>
                  <a:cubicBezTo>
                    <a:pt x="887" y="1652"/>
                    <a:pt x="903" y="1656"/>
                    <a:pt x="919" y="1656"/>
                  </a:cubicBezTo>
                  <a:cubicBezTo>
                    <a:pt x="935" y="1656"/>
                    <a:pt x="951" y="1652"/>
                    <a:pt x="965" y="1644"/>
                  </a:cubicBezTo>
                  <a:cubicBezTo>
                    <a:pt x="1164" y="1529"/>
                    <a:pt x="1164" y="1529"/>
                    <a:pt x="1164" y="1529"/>
                  </a:cubicBezTo>
                  <a:cubicBezTo>
                    <a:pt x="1193" y="1513"/>
                    <a:pt x="1210" y="1483"/>
                    <a:pt x="1210" y="1450"/>
                  </a:cubicBezTo>
                  <a:cubicBezTo>
                    <a:pt x="1210" y="1416"/>
                    <a:pt x="1193" y="1387"/>
                    <a:pt x="1164" y="1370"/>
                  </a:cubicBezTo>
                  <a:cubicBezTo>
                    <a:pt x="965" y="1255"/>
                    <a:pt x="965" y="1255"/>
                    <a:pt x="965" y="1255"/>
                  </a:cubicBezTo>
                  <a:cubicBezTo>
                    <a:pt x="965" y="1255"/>
                    <a:pt x="965" y="1255"/>
                    <a:pt x="965" y="1255"/>
                  </a:cubicBezTo>
                  <a:cubicBezTo>
                    <a:pt x="936" y="1238"/>
                    <a:pt x="902" y="1238"/>
                    <a:pt x="873" y="1255"/>
                  </a:cubicBezTo>
                  <a:cubicBezTo>
                    <a:pt x="844" y="1272"/>
                    <a:pt x="827" y="1302"/>
                    <a:pt x="827" y="1335"/>
                  </a:cubicBezTo>
                  <a:cubicBezTo>
                    <a:pt x="827" y="1409"/>
                    <a:pt x="827" y="1409"/>
                    <a:pt x="827" y="1409"/>
                  </a:cubicBezTo>
                  <a:cubicBezTo>
                    <a:pt x="331" y="1409"/>
                    <a:pt x="331" y="1409"/>
                    <a:pt x="331" y="1409"/>
                  </a:cubicBezTo>
                  <a:cubicBezTo>
                    <a:pt x="331" y="82"/>
                    <a:pt x="331" y="82"/>
                    <a:pt x="331" y="82"/>
                  </a:cubicBezTo>
                  <a:cubicBezTo>
                    <a:pt x="1579" y="82"/>
                    <a:pt x="1579" y="82"/>
                    <a:pt x="1579" y="82"/>
                  </a:cubicBezTo>
                  <a:cubicBezTo>
                    <a:pt x="1579" y="605"/>
                    <a:pt x="1579" y="605"/>
                    <a:pt x="1579" y="605"/>
                  </a:cubicBezTo>
                  <a:close/>
                  <a:moveTo>
                    <a:pt x="1381" y="531"/>
                  </a:moveTo>
                  <a:cubicBezTo>
                    <a:pt x="1381" y="761"/>
                    <a:pt x="1381" y="761"/>
                    <a:pt x="1381" y="761"/>
                  </a:cubicBezTo>
                  <a:cubicBezTo>
                    <a:pt x="1381" y="766"/>
                    <a:pt x="1378" y="768"/>
                    <a:pt x="1376" y="770"/>
                  </a:cubicBezTo>
                  <a:cubicBezTo>
                    <a:pt x="1373" y="771"/>
                    <a:pt x="1369" y="772"/>
                    <a:pt x="1365" y="770"/>
                  </a:cubicBezTo>
                  <a:cubicBezTo>
                    <a:pt x="1166" y="655"/>
                    <a:pt x="1166" y="655"/>
                    <a:pt x="1166" y="655"/>
                  </a:cubicBezTo>
                  <a:cubicBezTo>
                    <a:pt x="1162" y="652"/>
                    <a:pt x="1161" y="649"/>
                    <a:pt x="1161" y="646"/>
                  </a:cubicBezTo>
                  <a:cubicBezTo>
                    <a:pt x="1161" y="643"/>
                    <a:pt x="1162" y="639"/>
                    <a:pt x="1166" y="637"/>
                  </a:cubicBezTo>
                  <a:cubicBezTo>
                    <a:pt x="1365" y="522"/>
                    <a:pt x="1365" y="522"/>
                    <a:pt x="1365" y="522"/>
                  </a:cubicBezTo>
                  <a:cubicBezTo>
                    <a:pt x="1369" y="520"/>
                    <a:pt x="1373" y="521"/>
                    <a:pt x="1376" y="522"/>
                  </a:cubicBezTo>
                  <a:cubicBezTo>
                    <a:pt x="1378" y="523"/>
                    <a:pt x="1381" y="526"/>
                    <a:pt x="1381" y="531"/>
                  </a:cubicBezTo>
                  <a:close/>
                  <a:moveTo>
                    <a:pt x="909" y="1564"/>
                  </a:moveTo>
                  <a:cubicBezTo>
                    <a:pt x="909" y="1335"/>
                    <a:pt x="909" y="1335"/>
                    <a:pt x="909" y="1335"/>
                  </a:cubicBezTo>
                  <a:cubicBezTo>
                    <a:pt x="909" y="1330"/>
                    <a:pt x="912" y="1327"/>
                    <a:pt x="914" y="1326"/>
                  </a:cubicBezTo>
                  <a:cubicBezTo>
                    <a:pt x="915" y="1325"/>
                    <a:pt x="917" y="1324"/>
                    <a:pt x="919" y="1324"/>
                  </a:cubicBezTo>
                  <a:cubicBezTo>
                    <a:pt x="921" y="1324"/>
                    <a:pt x="922" y="1325"/>
                    <a:pt x="924" y="1326"/>
                  </a:cubicBezTo>
                  <a:cubicBezTo>
                    <a:pt x="1123" y="1441"/>
                    <a:pt x="1123" y="1441"/>
                    <a:pt x="1123" y="1441"/>
                  </a:cubicBezTo>
                  <a:cubicBezTo>
                    <a:pt x="1127" y="1443"/>
                    <a:pt x="1128" y="1447"/>
                    <a:pt x="1128" y="1450"/>
                  </a:cubicBezTo>
                  <a:cubicBezTo>
                    <a:pt x="1128" y="1452"/>
                    <a:pt x="1127" y="1456"/>
                    <a:pt x="1123" y="1459"/>
                  </a:cubicBezTo>
                  <a:cubicBezTo>
                    <a:pt x="924" y="1573"/>
                    <a:pt x="924" y="1573"/>
                    <a:pt x="924" y="1573"/>
                  </a:cubicBezTo>
                  <a:cubicBezTo>
                    <a:pt x="920" y="1576"/>
                    <a:pt x="916" y="1575"/>
                    <a:pt x="914" y="1573"/>
                  </a:cubicBezTo>
                  <a:cubicBezTo>
                    <a:pt x="912" y="1572"/>
                    <a:pt x="909" y="1569"/>
                    <a:pt x="909" y="1564"/>
                  </a:cubicBezTo>
                  <a:close/>
                  <a:moveTo>
                    <a:pt x="1669" y="1005"/>
                  </a:moveTo>
                  <a:cubicBezTo>
                    <a:pt x="1661" y="1005"/>
                    <a:pt x="1661" y="1005"/>
                    <a:pt x="1661" y="1005"/>
                  </a:cubicBezTo>
                  <a:cubicBezTo>
                    <a:pt x="1661" y="687"/>
                    <a:pt x="1661" y="687"/>
                    <a:pt x="1661" y="687"/>
                  </a:cubicBezTo>
                  <a:cubicBezTo>
                    <a:pt x="1669" y="687"/>
                    <a:pt x="1669" y="687"/>
                    <a:pt x="1669" y="687"/>
                  </a:cubicBezTo>
                  <a:cubicBezTo>
                    <a:pt x="1757" y="687"/>
                    <a:pt x="1828" y="758"/>
                    <a:pt x="1828" y="846"/>
                  </a:cubicBezTo>
                  <a:cubicBezTo>
                    <a:pt x="1828" y="933"/>
                    <a:pt x="1757" y="1005"/>
                    <a:pt x="1669" y="100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48"/>
            <p:cNvSpPr>
              <a:spLocks/>
            </p:cNvSpPr>
            <p:nvPr/>
          </p:nvSpPr>
          <p:spPr bwMode="auto">
            <a:xfrm>
              <a:off x="6720948" y="4772590"/>
              <a:ext cx="42065" cy="30380"/>
            </a:xfrm>
            <a:custGeom>
              <a:avLst/>
              <a:gdLst>
                <a:gd name="T0" fmla="*/ 69 w 110"/>
                <a:gd name="T1" fmla="*/ 0 h 81"/>
                <a:gd name="T2" fmla="*/ 41 w 110"/>
                <a:gd name="T3" fmla="*/ 0 h 81"/>
                <a:gd name="T4" fmla="*/ 0 w 110"/>
                <a:gd name="T5" fmla="*/ 41 h 81"/>
                <a:gd name="T6" fmla="*/ 41 w 110"/>
                <a:gd name="T7" fmla="*/ 81 h 81"/>
                <a:gd name="T8" fmla="*/ 69 w 110"/>
                <a:gd name="T9" fmla="*/ 81 h 81"/>
                <a:gd name="T10" fmla="*/ 110 w 110"/>
                <a:gd name="T11" fmla="*/ 41 h 81"/>
                <a:gd name="T12" fmla="*/ 69 w 110"/>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110" h="81">
                  <a:moveTo>
                    <a:pt x="69" y="0"/>
                  </a:moveTo>
                  <a:cubicBezTo>
                    <a:pt x="41" y="0"/>
                    <a:pt x="41" y="0"/>
                    <a:pt x="41" y="0"/>
                  </a:cubicBezTo>
                  <a:cubicBezTo>
                    <a:pt x="18" y="0"/>
                    <a:pt x="0" y="18"/>
                    <a:pt x="0" y="41"/>
                  </a:cubicBezTo>
                  <a:cubicBezTo>
                    <a:pt x="0" y="63"/>
                    <a:pt x="18" y="81"/>
                    <a:pt x="41" y="81"/>
                  </a:cubicBezTo>
                  <a:cubicBezTo>
                    <a:pt x="69" y="81"/>
                    <a:pt x="69" y="81"/>
                    <a:pt x="69" y="81"/>
                  </a:cubicBezTo>
                  <a:cubicBezTo>
                    <a:pt x="92" y="81"/>
                    <a:pt x="110" y="63"/>
                    <a:pt x="110" y="41"/>
                  </a:cubicBezTo>
                  <a:cubicBezTo>
                    <a:pt x="110" y="18"/>
                    <a:pt x="92" y="0"/>
                    <a:pt x="69"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1" name="Freeform 49"/>
            <p:cNvSpPr>
              <a:spLocks/>
            </p:cNvSpPr>
            <p:nvPr/>
          </p:nvSpPr>
          <p:spPr bwMode="auto">
            <a:xfrm>
              <a:off x="6407796" y="4772590"/>
              <a:ext cx="285108" cy="30380"/>
            </a:xfrm>
            <a:custGeom>
              <a:avLst/>
              <a:gdLst>
                <a:gd name="T0" fmla="*/ 718 w 759"/>
                <a:gd name="T1" fmla="*/ 0 h 81"/>
                <a:gd name="T2" fmla="*/ 41 w 759"/>
                <a:gd name="T3" fmla="*/ 0 h 81"/>
                <a:gd name="T4" fmla="*/ 0 w 759"/>
                <a:gd name="T5" fmla="*/ 41 h 81"/>
                <a:gd name="T6" fmla="*/ 41 w 759"/>
                <a:gd name="T7" fmla="*/ 81 h 81"/>
                <a:gd name="T8" fmla="*/ 718 w 759"/>
                <a:gd name="T9" fmla="*/ 81 h 81"/>
                <a:gd name="T10" fmla="*/ 759 w 759"/>
                <a:gd name="T11" fmla="*/ 41 h 81"/>
                <a:gd name="T12" fmla="*/ 718 w 75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759" h="81">
                  <a:moveTo>
                    <a:pt x="718" y="0"/>
                  </a:moveTo>
                  <a:cubicBezTo>
                    <a:pt x="41" y="0"/>
                    <a:pt x="41" y="0"/>
                    <a:pt x="41" y="0"/>
                  </a:cubicBezTo>
                  <a:cubicBezTo>
                    <a:pt x="18" y="0"/>
                    <a:pt x="0" y="18"/>
                    <a:pt x="0" y="41"/>
                  </a:cubicBezTo>
                  <a:cubicBezTo>
                    <a:pt x="0" y="63"/>
                    <a:pt x="18" y="81"/>
                    <a:pt x="41" y="81"/>
                  </a:cubicBezTo>
                  <a:cubicBezTo>
                    <a:pt x="718" y="81"/>
                    <a:pt x="718" y="81"/>
                    <a:pt x="718" y="81"/>
                  </a:cubicBezTo>
                  <a:cubicBezTo>
                    <a:pt x="740" y="81"/>
                    <a:pt x="759" y="63"/>
                    <a:pt x="759" y="41"/>
                  </a:cubicBezTo>
                  <a:cubicBezTo>
                    <a:pt x="759" y="18"/>
                    <a:pt x="740" y="0"/>
                    <a:pt x="71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2" name="Freeform 50"/>
            <p:cNvSpPr>
              <a:spLocks/>
            </p:cNvSpPr>
            <p:nvPr/>
          </p:nvSpPr>
          <p:spPr bwMode="auto">
            <a:xfrm>
              <a:off x="6407796" y="5037834"/>
              <a:ext cx="237201" cy="30380"/>
            </a:xfrm>
            <a:custGeom>
              <a:avLst/>
              <a:gdLst>
                <a:gd name="T0" fmla="*/ 591 w 632"/>
                <a:gd name="T1" fmla="*/ 0 h 81"/>
                <a:gd name="T2" fmla="*/ 41 w 632"/>
                <a:gd name="T3" fmla="*/ 0 h 81"/>
                <a:gd name="T4" fmla="*/ 0 w 632"/>
                <a:gd name="T5" fmla="*/ 41 h 81"/>
                <a:gd name="T6" fmla="*/ 41 w 632"/>
                <a:gd name="T7" fmla="*/ 81 h 81"/>
                <a:gd name="T8" fmla="*/ 591 w 632"/>
                <a:gd name="T9" fmla="*/ 81 h 81"/>
                <a:gd name="T10" fmla="*/ 632 w 632"/>
                <a:gd name="T11" fmla="*/ 41 h 81"/>
                <a:gd name="T12" fmla="*/ 591 w 632"/>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632" h="81">
                  <a:moveTo>
                    <a:pt x="591" y="0"/>
                  </a:moveTo>
                  <a:cubicBezTo>
                    <a:pt x="41" y="0"/>
                    <a:pt x="41" y="0"/>
                    <a:pt x="41" y="0"/>
                  </a:cubicBezTo>
                  <a:cubicBezTo>
                    <a:pt x="18" y="0"/>
                    <a:pt x="0" y="18"/>
                    <a:pt x="0" y="41"/>
                  </a:cubicBezTo>
                  <a:cubicBezTo>
                    <a:pt x="0" y="63"/>
                    <a:pt x="18" y="81"/>
                    <a:pt x="41" y="81"/>
                  </a:cubicBezTo>
                  <a:cubicBezTo>
                    <a:pt x="591" y="81"/>
                    <a:pt x="591" y="81"/>
                    <a:pt x="591" y="81"/>
                  </a:cubicBezTo>
                  <a:cubicBezTo>
                    <a:pt x="614" y="81"/>
                    <a:pt x="632" y="63"/>
                    <a:pt x="632" y="41"/>
                  </a:cubicBezTo>
                  <a:cubicBezTo>
                    <a:pt x="632" y="18"/>
                    <a:pt x="614" y="0"/>
                    <a:pt x="591"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63" name="Freeform 51"/>
            <p:cNvSpPr>
              <a:spLocks/>
            </p:cNvSpPr>
            <p:nvPr/>
          </p:nvSpPr>
          <p:spPr bwMode="auto">
            <a:xfrm>
              <a:off x="6407796" y="4864900"/>
              <a:ext cx="168261" cy="29212"/>
            </a:xfrm>
            <a:custGeom>
              <a:avLst/>
              <a:gdLst>
                <a:gd name="T0" fmla="*/ 408 w 449"/>
                <a:gd name="T1" fmla="*/ 0 h 81"/>
                <a:gd name="T2" fmla="*/ 41 w 449"/>
                <a:gd name="T3" fmla="*/ 0 h 81"/>
                <a:gd name="T4" fmla="*/ 0 w 449"/>
                <a:gd name="T5" fmla="*/ 40 h 81"/>
                <a:gd name="T6" fmla="*/ 41 w 449"/>
                <a:gd name="T7" fmla="*/ 81 h 81"/>
                <a:gd name="T8" fmla="*/ 408 w 449"/>
                <a:gd name="T9" fmla="*/ 81 h 81"/>
                <a:gd name="T10" fmla="*/ 449 w 449"/>
                <a:gd name="T11" fmla="*/ 40 h 81"/>
                <a:gd name="T12" fmla="*/ 408 w 44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449" h="81">
                  <a:moveTo>
                    <a:pt x="408" y="0"/>
                  </a:moveTo>
                  <a:cubicBezTo>
                    <a:pt x="41" y="0"/>
                    <a:pt x="41" y="0"/>
                    <a:pt x="41" y="0"/>
                  </a:cubicBezTo>
                  <a:cubicBezTo>
                    <a:pt x="18" y="0"/>
                    <a:pt x="0" y="18"/>
                    <a:pt x="0" y="40"/>
                  </a:cubicBezTo>
                  <a:cubicBezTo>
                    <a:pt x="0" y="63"/>
                    <a:pt x="18" y="81"/>
                    <a:pt x="41" y="81"/>
                  </a:cubicBezTo>
                  <a:cubicBezTo>
                    <a:pt x="408" y="81"/>
                    <a:pt x="408" y="81"/>
                    <a:pt x="408" y="81"/>
                  </a:cubicBezTo>
                  <a:cubicBezTo>
                    <a:pt x="430" y="81"/>
                    <a:pt x="449" y="63"/>
                    <a:pt x="449" y="40"/>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4" name="Freeform 52"/>
            <p:cNvSpPr>
              <a:spLocks/>
            </p:cNvSpPr>
            <p:nvPr/>
          </p:nvSpPr>
          <p:spPr bwMode="auto">
            <a:xfrm>
              <a:off x="6407796" y="4946693"/>
              <a:ext cx="168261" cy="30380"/>
            </a:xfrm>
            <a:custGeom>
              <a:avLst/>
              <a:gdLst>
                <a:gd name="T0" fmla="*/ 408 w 449"/>
                <a:gd name="T1" fmla="*/ 0 h 82"/>
                <a:gd name="T2" fmla="*/ 41 w 449"/>
                <a:gd name="T3" fmla="*/ 0 h 82"/>
                <a:gd name="T4" fmla="*/ 0 w 449"/>
                <a:gd name="T5" fmla="*/ 41 h 82"/>
                <a:gd name="T6" fmla="*/ 41 w 449"/>
                <a:gd name="T7" fmla="*/ 82 h 82"/>
                <a:gd name="T8" fmla="*/ 408 w 449"/>
                <a:gd name="T9" fmla="*/ 82 h 82"/>
                <a:gd name="T10" fmla="*/ 449 w 449"/>
                <a:gd name="T11" fmla="*/ 41 h 82"/>
                <a:gd name="T12" fmla="*/ 408 w 449"/>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449" h="82">
                  <a:moveTo>
                    <a:pt x="408" y="0"/>
                  </a:moveTo>
                  <a:cubicBezTo>
                    <a:pt x="41" y="0"/>
                    <a:pt x="41" y="0"/>
                    <a:pt x="41" y="0"/>
                  </a:cubicBezTo>
                  <a:cubicBezTo>
                    <a:pt x="18" y="0"/>
                    <a:pt x="0" y="18"/>
                    <a:pt x="0" y="41"/>
                  </a:cubicBezTo>
                  <a:cubicBezTo>
                    <a:pt x="0" y="63"/>
                    <a:pt x="18" y="82"/>
                    <a:pt x="41" y="82"/>
                  </a:cubicBezTo>
                  <a:cubicBezTo>
                    <a:pt x="408" y="82"/>
                    <a:pt x="408" y="82"/>
                    <a:pt x="408" y="82"/>
                  </a:cubicBezTo>
                  <a:cubicBezTo>
                    <a:pt x="430" y="82"/>
                    <a:pt x="449" y="63"/>
                    <a:pt x="449" y="41"/>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68" name="Group 67"/>
          <p:cNvGrpSpPr/>
          <p:nvPr/>
        </p:nvGrpSpPr>
        <p:grpSpPr>
          <a:xfrm>
            <a:off x="2184283" y="1024556"/>
            <a:ext cx="667411" cy="546919"/>
            <a:chOff x="5834678" y="5543767"/>
            <a:chExt cx="667411" cy="546919"/>
          </a:xfrm>
        </p:grpSpPr>
        <p:sp>
          <p:nvSpPr>
            <p:cNvPr id="69" name="Freeform 21"/>
            <p:cNvSpPr>
              <a:spLocks noEditPoints="1"/>
            </p:cNvSpPr>
            <p:nvPr/>
          </p:nvSpPr>
          <p:spPr bwMode="auto">
            <a:xfrm>
              <a:off x="5834678" y="5543767"/>
              <a:ext cx="667411" cy="546919"/>
            </a:xfrm>
            <a:custGeom>
              <a:avLst/>
              <a:gdLst>
                <a:gd name="T0" fmla="*/ 1105 w 1181"/>
                <a:gd name="T1" fmla="*/ 0 h 971"/>
                <a:gd name="T2" fmla="*/ 76 w 1181"/>
                <a:gd name="T3" fmla="*/ 0 h 971"/>
                <a:gd name="T4" fmla="*/ 0 w 1181"/>
                <a:gd name="T5" fmla="*/ 76 h 971"/>
                <a:gd name="T6" fmla="*/ 0 w 1181"/>
                <a:gd name="T7" fmla="*/ 762 h 971"/>
                <a:gd name="T8" fmla="*/ 76 w 1181"/>
                <a:gd name="T9" fmla="*/ 838 h 971"/>
                <a:gd name="T10" fmla="*/ 419 w 1181"/>
                <a:gd name="T11" fmla="*/ 838 h 971"/>
                <a:gd name="T12" fmla="*/ 419 w 1181"/>
                <a:gd name="T13" fmla="*/ 933 h 971"/>
                <a:gd name="T14" fmla="*/ 286 w 1181"/>
                <a:gd name="T15" fmla="*/ 933 h 971"/>
                <a:gd name="T16" fmla="*/ 286 w 1181"/>
                <a:gd name="T17" fmla="*/ 971 h 971"/>
                <a:gd name="T18" fmla="*/ 419 w 1181"/>
                <a:gd name="T19" fmla="*/ 971 h 971"/>
                <a:gd name="T20" fmla="*/ 762 w 1181"/>
                <a:gd name="T21" fmla="*/ 971 h 971"/>
                <a:gd name="T22" fmla="*/ 895 w 1181"/>
                <a:gd name="T23" fmla="*/ 971 h 971"/>
                <a:gd name="T24" fmla="*/ 895 w 1181"/>
                <a:gd name="T25" fmla="*/ 933 h 971"/>
                <a:gd name="T26" fmla="*/ 762 w 1181"/>
                <a:gd name="T27" fmla="*/ 933 h 971"/>
                <a:gd name="T28" fmla="*/ 762 w 1181"/>
                <a:gd name="T29" fmla="*/ 838 h 971"/>
                <a:gd name="T30" fmla="*/ 1105 w 1181"/>
                <a:gd name="T31" fmla="*/ 838 h 971"/>
                <a:gd name="T32" fmla="*/ 1181 w 1181"/>
                <a:gd name="T33" fmla="*/ 762 h 971"/>
                <a:gd name="T34" fmla="*/ 1181 w 1181"/>
                <a:gd name="T35" fmla="*/ 76 h 971"/>
                <a:gd name="T36" fmla="*/ 1105 w 1181"/>
                <a:gd name="T37" fmla="*/ 0 h 971"/>
                <a:gd name="T38" fmla="*/ 724 w 1181"/>
                <a:gd name="T39" fmla="*/ 933 h 971"/>
                <a:gd name="T40" fmla="*/ 457 w 1181"/>
                <a:gd name="T41" fmla="*/ 933 h 971"/>
                <a:gd name="T42" fmla="*/ 457 w 1181"/>
                <a:gd name="T43" fmla="*/ 838 h 971"/>
                <a:gd name="T44" fmla="*/ 724 w 1181"/>
                <a:gd name="T45" fmla="*/ 838 h 971"/>
                <a:gd name="T46" fmla="*/ 724 w 1181"/>
                <a:gd name="T47" fmla="*/ 933 h 971"/>
                <a:gd name="T48" fmla="*/ 1143 w 1181"/>
                <a:gd name="T49" fmla="*/ 762 h 971"/>
                <a:gd name="T50" fmla="*/ 1105 w 1181"/>
                <a:gd name="T51" fmla="*/ 800 h 971"/>
                <a:gd name="T52" fmla="*/ 762 w 1181"/>
                <a:gd name="T53" fmla="*/ 800 h 971"/>
                <a:gd name="T54" fmla="*/ 419 w 1181"/>
                <a:gd name="T55" fmla="*/ 800 h 971"/>
                <a:gd name="T56" fmla="*/ 76 w 1181"/>
                <a:gd name="T57" fmla="*/ 800 h 971"/>
                <a:gd name="T58" fmla="*/ 38 w 1181"/>
                <a:gd name="T59" fmla="*/ 762 h 971"/>
                <a:gd name="T60" fmla="*/ 38 w 1181"/>
                <a:gd name="T61" fmla="*/ 76 h 971"/>
                <a:gd name="T62" fmla="*/ 76 w 1181"/>
                <a:gd name="T63" fmla="*/ 38 h 971"/>
                <a:gd name="T64" fmla="*/ 1105 w 1181"/>
                <a:gd name="T65" fmla="*/ 38 h 971"/>
                <a:gd name="T66" fmla="*/ 1143 w 1181"/>
                <a:gd name="T67" fmla="*/ 76 h 971"/>
                <a:gd name="T68" fmla="*/ 1143 w 1181"/>
                <a:gd name="T69" fmla="*/ 762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81" h="971">
                  <a:moveTo>
                    <a:pt x="1105" y="0"/>
                  </a:moveTo>
                  <a:cubicBezTo>
                    <a:pt x="76" y="0"/>
                    <a:pt x="76" y="0"/>
                    <a:pt x="76" y="0"/>
                  </a:cubicBezTo>
                  <a:cubicBezTo>
                    <a:pt x="34" y="0"/>
                    <a:pt x="0" y="34"/>
                    <a:pt x="0" y="76"/>
                  </a:cubicBezTo>
                  <a:cubicBezTo>
                    <a:pt x="0" y="762"/>
                    <a:pt x="0" y="762"/>
                    <a:pt x="0" y="762"/>
                  </a:cubicBezTo>
                  <a:cubicBezTo>
                    <a:pt x="0" y="804"/>
                    <a:pt x="34" y="838"/>
                    <a:pt x="76" y="838"/>
                  </a:cubicBezTo>
                  <a:cubicBezTo>
                    <a:pt x="419" y="838"/>
                    <a:pt x="419" y="838"/>
                    <a:pt x="419" y="838"/>
                  </a:cubicBezTo>
                  <a:cubicBezTo>
                    <a:pt x="419" y="933"/>
                    <a:pt x="419" y="933"/>
                    <a:pt x="419" y="933"/>
                  </a:cubicBezTo>
                  <a:cubicBezTo>
                    <a:pt x="286" y="933"/>
                    <a:pt x="286" y="933"/>
                    <a:pt x="286" y="933"/>
                  </a:cubicBezTo>
                  <a:cubicBezTo>
                    <a:pt x="286" y="971"/>
                    <a:pt x="286" y="971"/>
                    <a:pt x="286" y="971"/>
                  </a:cubicBezTo>
                  <a:cubicBezTo>
                    <a:pt x="419" y="971"/>
                    <a:pt x="419" y="971"/>
                    <a:pt x="419" y="971"/>
                  </a:cubicBezTo>
                  <a:cubicBezTo>
                    <a:pt x="762" y="971"/>
                    <a:pt x="762" y="971"/>
                    <a:pt x="762" y="971"/>
                  </a:cubicBezTo>
                  <a:cubicBezTo>
                    <a:pt x="895" y="971"/>
                    <a:pt x="895" y="971"/>
                    <a:pt x="895" y="971"/>
                  </a:cubicBezTo>
                  <a:cubicBezTo>
                    <a:pt x="895" y="933"/>
                    <a:pt x="895" y="933"/>
                    <a:pt x="895" y="933"/>
                  </a:cubicBezTo>
                  <a:cubicBezTo>
                    <a:pt x="762" y="933"/>
                    <a:pt x="762" y="933"/>
                    <a:pt x="762" y="933"/>
                  </a:cubicBezTo>
                  <a:cubicBezTo>
                    <a:pt x="762" y="838"/>
                    <a:pt x="762" y="838"/>
                    <a:pt x="762" y="838"/>
                  </a:cubicBezTo>
                  <a:cubicBezTo>
                    <a:pt x="1105" y="838"/>
                    <a:pt x="1105" y="838"/>
                    <a:pt x="1105" y="838"/>
                  </a:cubicBezTo>
                  <a:cubicBezTo>
                    <a:pt x="1147" y="838"/>
                    <a:pt x="1181" y="804"/>
                    <a:pt x="1181" y="762"/>
                  </a:cubicBezTo>
                  <a:cubicBezTo>
                    <a:pt x="1181" y="76"/>
                    <a:pt x="1181" y="76"/>
                    <a:pt x="1181" y="76"/>
                  </a:cubicBezTo>
                  <a:cubicBezTo>
                    <a:pt x="1181" y="34"/>
                    <a:pt x="1147" y="0"/>
                    <a:pt x="1105" y="0"/>
                  </a:cubicBezTo>
                  <a:close/>
                  <a:moveTo>
                    <a:pt x="724" y="933"/>
                  </a:moveTo>
                  <a:cubicBezTo>
                    <a:pt x="457" y="933"/>
                    <a:pt x="457" y="933"/>
                    <a:pt x="457" y="933"/>
                  </a:cubicBezTo>
                  <a:cubicBezTo>
                    <a:pt x="457" y="838"/>
                    <a:pt x="457" y="838"/>
                    <a:pt x="457" y="838"/>
                  </a:cubicBezTo>
                  <a:cubicBezTo>
                    <a:pt x="724" y="838"/>
                    <a:pt x="724" y="838"/>
                    <a:pt x="724" y="838"/>
                  </a:cubicBezTo>
                  <a:lnTo>
                    <a:pt x="724" y="933"/>
                  </a:lnTo>
                  <a:close/>
                  <a:moveTo>
                    <a:pt x="1143" y="762"/>
                  </a:moveTo>
                  <a:cubicBezTo>
                    <a:pt x="1143" y="783"/>
                    <a:pt x="1126" y="800"/>
                    <a:pt x="1105" y="800"/>
                  </a:cubicBezTo>
                  <a:cubicBezTo>
                    <a:pt x="762" y="800"/>
                    <a:pt x="762" y="800"/>
                    <a:pt x="762" y="800"/>
                  </a:cubicBezTo>
                  <a:cubicBezTo>
                    <a:pt x="419" y="800"/>
                    <a:pt x="419" y="800"/>
                    <a:pt x="419" y="800"/>
                  </a:cubicBezTo>
                  <a:cubicBezTo>
                    <a:pt x="76" y="800"/>
                    <a:pt x="76" y="800"/>
                    <a:pt x="76" y="800"/>
                  </a:cubicBezTo>
                  <a:cubicBezTo>
                    <a:pt x="55" y="800"/>
                    <a:pt x="38" y="783"/>
                    <a:pt x="38" y="762"/>
                  </a:cubicBezTo>
                  <a:cubicBezTo>
                    <a:pt x="38" y="76"/>
                    <a:pt x="38" y="76"/>
                    <a:pt x="38" y="76"/>
                  </a:cubicBezTo>
                  <a:cubicBezTo>
                    <a:pt x="38" y="55"/>
                    <a:pt x="55" y="38"/>
                    <a:pt x="76" y="38"/>
                  </a:cubicBezTo>
                  <a:cubicBezTo>
                    <a:pt x="1105" y="38"/>
                    <a:pt x="1105" y="38"/>
                    <a:pt x="1105" y="38"/>
                  </a:cubicBezTo>
                  <a:cubicBezTo>
                    <a:pt x="1126" y="38"/>
                    <a:pt x="1143" y="55"/>
                    <a:pt x="1143" y="76"/>
                  </a:cubicBezTo>
                  <a:lnTo>
                    <a:pt x="1143" y="76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71" name="Freeform 22"/>
            <p:cNvSpPr>
              <a:spLocks noEditPoints="1"/>
            </p:cNvSpPr>
            <p:nvPr/>
          </p:nvSpPr>
          <p:spPr bwMode="auto">
            <a:xfrm>
              <a:off x="5877509" y="5586127"/>
              <a:ext cx="581749" cy="386891"/>
            </a:xfrm>
            <a:custGeom>
              <a:avLst/>
              <a:gdLst>
                <a:gd name="T0" fmla="*/ 0 w 618"/>
                <a:gd name="T1" fmla="*/ 411 h 411"/>
                <a:gd name="T2" fmla="*/ 618 w 618"/>
                <a:gd name="T3" fmla="*/ 411 h 411"/>
                <a:gd name="T4" fmla="*/ 618 w 618"/>
                <a:gd name="T5" fmla="*/ 0 h 411"/>
                <a:gd name="T6" fmla="*/ 0 w 618"/>
                <a:gd name="T7" fmla="*/ 0 h 411"/>
                <a:gd name="T8" fmla="*/ 0 w 618"/>
                <a:gd name="T9" fmla="*/ 411 h 411"/>
                <a:gd name="T10" fmla="*/ 22 w 618"/>
                <a:gd name="T11" fmla="*/ 23 h 411"/>
                <a:gd name="T12" fmla="*/ 595 w 618"/>
                <a:gd name="T13" fmla="*/ 23 h 411"/>
                <a:gd name="T14" fmla="*/ 595 w 618"/>
                <a:gd name="T15" fmla="*/ 388 h 411"/>
                <a:gd name="T16" fmla="*/ 22 w 618"/>
                <a:gd name="T17" fmla="*/ 388 h 411"/>
                <a:gd name="T18" fmla="*/ 22 w 618"/>
                <a:gd name="T19" fmla="*/ 23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8" h="411">
                  <a:moveTo>
                    <a:pt x="0" y="411"/>
                  </a:moveTo>
                  <a:lnTo>
                    <a:pt x="618" y="411"/>
                  </a:lnTo>
                  <a:lnTo>
                    <a:pt x="618" y="0"/>
                  </a:lnTo>
                  <a:lnTo>
                    <a:pt x="0" y="0"/>
                  </a:lnTo>
                  <a:lnTo>
                    <a:pt x="0" y="411"/>
                  </a:lnTo>
                  <a:close/>
                  <a:moveTo>
                    <a:pt x="22" y="23"/>
                  </a:moveTo>
                  <a:lnTo>
                    <a:pt x="595" y="23"/>
                  </a:lnTo>
                  <a:lnTo>
                    <a:pt x="595" y="388"/>
                  </a:lnTo>
                  <a:lnTo>
                    <a:pt x="22" y="388"/>
                  </a:lnTo>
                  <a:lnTo>
                    <a:pt x="22" y="2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72" name="Oval 23"/>
            <p:cNvSpPr>
              <a:spLocks noChangeArrowheads="1"/>
            </p:cNvSpPr>
            <p:nvPr/>
          </p:nvSpPr>
          <p:spPr bwMode="auto">
            <a:xfrm>
              <a:off x="6157558" y="5629429"/>
              <a:ext cx="21651" cy="20709"/>
            </a:xfrm>
            <a:prstGeom prst="ellipse">
              <a:avLst/>
            </a:prstGeom>
            <a:solidFill>
              <a:srgbClr val="00B050"/>
            </a:solidFill>
            <a:ln>
              <a:noFill/>
            </a:ln>
          </p:spPr>
          <p:txBody>
            <a:bodyPr vert="horz" wrap="square" lIns="91440" tIns="45720" rIns="91440" bIns="45720" numCol="1" anchor="t" anchorCtr="0" compatLnSpc="1">
              <a:prstTxWarp prst="textNoShape">
                <a:avLst/>
              </a:prstTxWarp>
            </a:bodyPr>
            <a:lstStyle/>
            <a:p>
              <a:endParaRPr lang="en-US"/>
            </a:p>
          </p:txBody>
        </p:sp>
        <p:sp>
          <p:nvSpPr>
            <p:cNvPr id="73" name="Oval 24"/>
            <p:cNvSpPr>
              <a:spLocks noChangeArrowheads="1"/>
            </p:cNvSpPr>
            <p:nvPr/>
          </p:nvSpPr>
          <p:spPr bwMode="auto">
            <a:xfrm>
              <a:off x="6157558" y="5629429"/>
              <a:ext cx="21651" cy="20709"/>
            </a:xfrm>
            <a:prstGeom prst="ellipse">
              <a:avLst/>
            </a:prstGeom>
            <a:solidFill>
              <a:srgbClr val="00B050"/>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74" name="Oval 25"/>
            <p:cNvSpPr>
              <a:spLocks noChangeArrowheads="1"/>
            </p:cNvSpPr>
            <p:nvPr/>
          </p:nvSpPr>
          <p:spPr bwMode="auto">
            <a:xfrm>
              <a:off x="6157558" y="5629429"/>
              <a:ext cx="21651" cy="20709"/>
            </a:xfrm>
            <a:prstGeom prst="ellipse">
              <a:avLst/>
            </a:prstGeom>
            <a:solidFill>
              <a:srgbClr val="00B050"/>
            </a:solidFill>
            <a:ln>
              <a:noFill/>
            </a:ln>
          </p:spPr>
          <p:txBody>
            <a:bodyPr vert="horz" wrap="square" lIns="91440" tIns="45720" rIns="91440" bIns="45720" numCol="1" anchor="t" anchorCtr="0" compatLnSpc="1">
              <a:prstTxWarp prst="textNoShape">
                <a:avLst/>
              </a:prstTxWarp>
            </a:bodyPr>
            <a:lstStyle/>
            <a:p>
              <a:endParaRPr lang="en-US"/>
            </a:p>
          </p:txBody>
        </p:sp>
        <p:sp>
          <p:nvSpPr>
            <p:cNvPr id="75" name="Freeform 26"/>
            <p:cNvSpPr>
              <a:spLocks noEditPoints="1"/>
            </p:cNvSpPr>
            <p:nvPr/>
          </p:nvSpPr>
          <p:spPr bwMode="auto">
            <a:xfrm>
              <a:off x="6092605" y="5671789"/>
              <a:ext cx="151556" cy="128964"/>
            </a:xfrm>
            <a:custGeom>
              <a:avLst/>
              <a:gdLst>
                <a:gd name="T0" fmla="*/ 0 w 161"/>
                <a:gd name="T1" fmla="*/ 137 h 137"/>
                <a:gd name="T2" fmla="*/ 161 w 161"/>
                <a:gd name="T3" fmla="*/ 137 h 137"/>
                <a:gd name="T4" fmla="*/ 161 w 161"/>
                <a:gd name="T5" fmla="*/ 0 h 137"/>
                <a:gd name="T6" fmla="*/ 0 w 161"/>
                <a:gd name="T7" fmla="*/ 0 h 137"/>
                <a:gd name="T8" fmla="*/ 0 w 161"/>
                <a:gd name="T9" fmla="*/ 137 h 137"/>
                <a:gd name="T10" fmla="*/ 23 w 161"/>
                <a:gd name="T11" fmla="*/ 23 h 137"/>
                <a:gd name="T12" fmla="*/ 138 w 161"/>
                <a:gd name="T13" fmla="*/ 23 h 137"/>
                <a:gd name="T14" fmla="*/ 138 w 161"/>
                <a:gd name="T15" fmla="*/ 115 h 137"/>
                <a:gd name="T16" fmla="*/ 23 w 161"/>
                <a:gd name="T17" fmla="*/ 115 h 137"/>
                <a:gd name="T18" fmla="*/ 23 w 161"/>
                <a:gd name="T19" fmla="*/ 2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37">
                  <a:moveTo>
                    <a:pt x="0" y="137"/>
                  </a:moveTo>
                  <a:lnTo>
                    <a:pt x="161" y="137"/>
                  </a:lnTo>
                  <a:lnTo>
                    <a:pt x="161" y="0"/>
                  </a:lnTo>
                  <a:lnTo>
                    <a:pt x="0" y="0"/>
                  </a:lnTo>
                  <a:lnTo>
                    <a:pt x="0" y="137"/>
                  </a:lnTo>
                  <a:close/>
                  <a:moveTo>
                    <a:pt x="23" y="23"/>
                  </a:moveTo>
                  <a:lnTo>
                    <a:pt x="138" y="23"/>
                  </a:lnTo>
                  <a:lnTo>
                    <a:pt x="138" y="115"/>
                  </a:lnTo>
                  <a:lnTo>
                    <a:pt x="23" y="115"/>
                  </a:lnTo>
                  <a:lnTo>
                    <a:pt x="23" y="23"/>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6" name="Freeform 27"/>
            <p:cNvSpPr>
              <a:spLocks noEditPoints="1"/>
            </p:cNvSpPr>
            <p:nvPr/>
          </p:nvSpPr>
          <p:spPr bwMode="auto">
            <a:xfrm>
              <a:off x="6092605" y="5671789"/>
              <a:ext cx="151556" cy="128964"/>
            </a:xfrm>
            <a:custGeom>
              <a:avLst/>
              <a:gdLst>
                <a:gd name="T0" fmla="*/ 0 w 161"/>
                <a:gd name="T1" fmla="*/ 137 h 137"/>
                <a:gd name="T2" fmla="*/ 161 w 161"/>
                <a:gd name="T3" fmla="*/ 137 h 137"/>
                <a:gd name="T4" fmla="*/ 161 w 161"/>
                <a:gd name="T5" fmla="*/ 0 h 137"/>
                <a:gd name="T6" fmla="*/ 0 w 161"/>
                <a:gd name="T7" fmla="*/ 0 h 137"/>
                <a:gd name="T8" fmla="*/ 0 w 161"/>
                <a:gd name="T9" fmla="*/ 137 h 137"/>
                <a:gd name="T10" fmla="*/ 23 w 161"/>
                <a:gd name="T11" fmla="*/ 23 h 137"/>
                <a:gd name="T12" fmla="*/ 138 w 161"/>
                <a:gd name="T13" fmla="*/ 23 h 137"/>
                <a:gd name="T14" fmla="*/ 138 w 161"/>
                <a:gd name="T15" fmla="*/ 115 h 137"/>
                <a:gd name="T16" fmla="*/ 23 w 161"/>
                <a:gd name="T17" fmla="*/ 115 h 137"/>
                <a:gd name="T18" fmla="*/ 23 w 161"/>
                <a:gd name="T19" fmla="*/ 2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37">
                  <a:moveTo>
                    <a:pt x="0" y="137"/>
                  </a:moveTo>
                  <a:lnTo>
                    <a:pt x="161" y="137"/>
                  </a:lnTo>
                  <a:lnTo>
                    <a:pt x="161" y="0"/>
                  </a:lnTo>
                  <a:lnTo>
                    <a:pt x="0" y="0"/>
                  </a:lnTo>
                  <a:lnTo>
                    <a:pt x="0" y="137"/>
                  </a:lnTo>
                  <a:close/>
                  <a:moveTo>
                    <a:pt x="23" y="23"/>
                  </a:moveTo>
                  <a:lnTo>
                    <a:pt x="138" y="23"/>
                  </a:lnTo>
                  <a:lnTo>
                    <a:pt x="138" y="115"/>
                  </a:lnTo>
                  <a:lnTo>
                    <a:pt x="23" y="115"/>
                  </a:lnTo>
                  <a:lnTo>
                    <a:pt x="23" y="23"/>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77" name="Freeform 28"/>
            <p:cNvSpPr>
              <a:spLocks noEditPoints="1"/>
            </p:cNvSpPr>
            <p:nvPr/>
          </p:nvSpPr>
          <p:spPr bwMode="auto">
            <a:xfrm>
              <a:off x="6093076" y="5671789"/>
              <a:ext cx="150615" cy="128964"/>
            </a:xfrm>
            <a:custGeom>
              <a:avLst/>
              <a:gdLst>
                <a:gd name="T0" fmla="*/ 0 w 160"/>
                <a:gd name="T1" fmla="*/ 137 h 137"/>
                <a:gd name="T2" fmla="*/ 160 w 160"/>
                <a:gd name="T3" fmla="*/ 137 h 137"/>
                <a:gd name="T4" fmla="*/ 160 w 160"/>
                <a:gd name="T5" fmla="*/ 0 h 137"/>
                <a:gd name="T6" fmla="*/ 0 w 160"/>
                <a:gd name="T7" fmla="*/ 0 h 137"/>
                <a:gd name="T8" fmla="*/ 0 w 160"/>
                <a:gd name="T9" fmla="*/ 137 h 137"/>
                <a:gd name="T10" fmla="*/ 0 w 160"/>
                <a:gd name="T11" fmla="*/ 137 h 137"/>
                <a:gd name="T12" fmla="*/ 23 w 160"/>
                <a:gd name="T13" fmla="*/ 23 h 137"/>
                <a:gd name="T14" fmla="*/ 137 w 160"/>
                <a:gd name="T15" fmla="*/ 23 h 137"/>
                <a:gd name="T16" fmla="*/ 137 w 160"/>
                <a:gd name="T17" fmla="*/ 115 h 137"/>
                <a:gd name="T18" fmla="*/ 23 w 160"/>
                <a:gd name="T19" fmla="*/ 115 h 137"/>
                <a:gd name="T20" fmla="*/ 23 w 160"/>
                <a:gd name="T21" fmla="*/ 2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137">
                  <a:moveTo>
                    <a:pt x="0" y="137"/>
                  </a:moveTo>
                  <a:lnTo>
                    <a:pt x="160" y="137"/>
                  </a:lnTo>
                  <a:lnTo>
                    <a:pt x="160" y="0"/>
                  </a:lnTo>
                  <a:lnTo>
                    <a:pt x="0" y="0"/>
                  </a:lnTo>
                  <a:lnTo>
                    <a:pt x="0" y="137"/>
                  </a:lnTo>
                  <a:lnTo>
                    <a:pt x="0" y="137"/>
                  </a:lnTo>
                  <a:close/>
                  <a:moveTo>
                    <a:pt x="23" y="23"/>
                  </a:moveTo>
                  <a:lnTo>
                    <a:pt x="137" y="23"/>
                  </a:lnTo>
                  <a:lnTo>
                    <a:pt x="137" y="115"/>
                  </a:lnTo>
                  <a:lnTo>
                    <a:pt x="23" y="115"/>
                  </a:lnTo>
                  <a:lnTo>
                    <a:pt x="23" y="23"/>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8" name="Rectangle 29"/>
            <p:cNvSpPr>
              <a:spLocks noChangeArrowheads="1"/>
            </p:cNvSpPr>
            <p:nvPr/>
          </p:nvSpPr>
          <p:spPr bwMode="auto">
            <a:xfrm>
              <a:off x="6006473" y="5822404"/>
              <a:ext cx="323821"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79" name="Rectangle 30"/>
            <p:cNvSpPr>
              <a:spLocks noChangeArrowheads="1"/>
            </p:cNvSpPr>
            <p:nvPr/>
          </p:nvSpPr>
          <p:spPr bwMode="auto">
            <a:xfrm>
              <a:off x="6006473" y="5865706"/>
              <a:ext cx="323821" cy="20709"/>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80" name="Rectangle 31"/>
            <p:cNvSpPr>
              <a:spLocks noChangeArrowheads="1"/>
            </p:cNvSpPr>
            <p:nvPr/>
          </p:nvSpPr>
          <p:spPr bwMode="auto">
            <a:xfrm>
              <a:off x="6006473" y="5908066"/>
              <a:ext cx="323821"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81" name="Rectangle 32"/>
            <p:cNvSpPr>
              <a:spLocks noChangeArrowheads="1"/>
            </p:cNvSpPr>
            <p:nvPr/>
          </p:nvSpPr>
          <p:spPr bwMode="auto">
            <a:xfrm>
              <a:off x="6098253" y="5822404"/>
              <a:ext cx="140260"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82" name="Rectangle 33"/>
            <p:cNvSpPr>
              <a:spLocks noChangeArrowheads="1"/>
            </p:cNvSpPr>
            <p:nvPr/>
          </p:nvSpPr>
          <p:spPr bwMode="auto">
            <a:xfrm>
              <a:off x="6098253" y="5865706"/>
              <a:ext cx="140260" cy="20709"/>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83" name="Rectangle 34"/>
            <p:cNvSpPr>
              <a:spLocks noChangeArrowheads="1"/>
            </p:cNvSpPr>
            <p:nvPr/>
          </p:nvSpPr>
          <p:spPr bwMode="auto">
            <a:xfrm>
              <a:off x="6098253" y="5908066"/>
              <a:ext cx="140260"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37" name="Content Placeholder 2"/>
          <p:cNvSpPr txBox="1">
            <a:spLocks/>
          </p:cNvSpPr>
          <p:nvPr/>
        </p:nvSpPr>
        <p:spPr>
          <a:xfrm>
            <a:off x="3118145" y="1355481"/>
            <a:ext cx="2925504"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38" name="Rectangle 37"/>
          <p:cNvSpPr/>
          <p:nvPr/>
        </p:nvSpPr>
        <p:spPr>
          <a:xfrm>
            <a:off x="3118145" y="949314"/>
            <a:ext cx="2385684" cy="369332"/>
          </a:xfrm>
          <a:prstGeom prst="rect">
            <a:avLst/>
          </a:prstGeom>
        </p:spPr>
        <p:txBody>
          <a:bodyPr wrap="square">
            <a:spAutoFit/>
          </a:bodyPr>
          <a:lstStyle/>
          <a:p>
            <a:r>
              <a:rPr lang="en-US" dirty="0" err="1">
                <a:solidFill>
                  <a:schemeClr val="accent2">
                    <a:lumMod val="50000"/>
                  </a:schemeClr>
                </a:solidFill>
                <a:latin typeface="+mj-lt"/>
                <a:ea typeface="Open Sans" panose="020B0606030504020204" pitchFamily="34" charset="0"/>
                <a:cs typeface="Open Sans" panose="020B0606030504020204" pitchFamily="34" charset="0"/>
              </a:rPr>
              <a:t>Lorem</a:t>
            </a:r>
            <a:r>
              <a:rPr lang="en-US" dirty="0">
                <a:solidFill>
                  <a:schemeClr val="accent2">
                    <a:lumMod val="50000"/>
                  </a:schemeClr>
                </a:solidFill>
                <a:latin typeface="+mj-lt"/>
                <a:ea typeface="Open Sans" panose="020B0606030504020204" pitchFamily="34" charset="0"/>
                <a:cs typeface="Open Sans" panose="020B0606030504020204" pitchFamily="34" charset="0"/>
              </a:rPr>
              <a:t> </a:t>
            </a:r>
            <a:r>
              <a:rPr lang="en-US" dirty="0" err="1" smtClean="0">
                <a:solidFill>
                  <a:schemeClr val="accent2">
                    <a:lumMod val="50000"/>
                  </a:schemeClr>
                </a:solidFill>
                <a:latin typeface="+mj-lt"/>
                <a:ea typeface="Open Sans" panose="020B0606030504020204" pitchFamily="34" charset="0"/>
                <a:cs typeface="Open Sans" panose="020B0606030504020204" pitchFamily="34" charset="0"/>
              </a:rPr>
              <a:t>ipsum</a:t>
            </a:r>
            <a:endParaRPr lang="en-US" dirty="0">
              <a:solidFill>
                <a:schemeClr val="accent2">
                  <a:lumMod val="50000"/>
                </a:schemeClr>
              </a:solidFill>
              <a:latin typeface="+mj-lt"/>
              <a:ea typeface="Open Sans" panose="020B0606030504020204" pitchFamily="34" charset="0"/>
              <a:cs typeface="Open Sans" panose="020B0606030504020204" pitchFamily="34" charset="0"/>
            </a:endParaRPr>
          </a:p>
        </p:txBody>
      </p:sp>
      <p:sp>
        <p:nvSpPr>
          <p:cNvPr id="39" name="Rectangle 38"/>
          <p:cNvSpPr/>
          <p:nvPr/>
        </p:nvSpPr>
        <p:spPr>
          <a:xfrm>
            <a:off x="3118145" y="2716110"/>
            <a:ext cx="2103569" cy="369332"/>
          </a:xfrm>
          <a:prstGeom prst="rect">
            <a:avLst/>
          </a:prstGeom>
        </p:spPr>
        <p:txBody>
          <a:bodyPr wrap="square">
            <a:spAutoFit/>
          </a:bodyPr>
          <a:lstStyle/>
          <a:p>
            <a:r>
              <a:rPr lang="en-US" dirty="0" err="1">
                <a:solidFill>
                  <a:schemeClr val="accent2">
                    <a:lumMod val="50000"/>
                  </a:schemeClr>
                </a:solidFill>
                <a:latin typeface="+mj-lt"/>
                <a:ea typeface="Open Sans" panose="020B0606030504020204" pitchFamily="34" charset="0"/>
                <a:cs typeface="Open Sans" panose="020B0606030504020204" pitchFamily="34" charset="0"/>
              </a:rPr>
              <a:t>Lorem</a:t>
            </a:r>
            <a:r>
              <a:rPr lang="en-US" dirty="0">
                <a:solidFill>
                  <a:schemeClr val="accent2">
                    <a:lumMod val="50000"/>
                  </a:schemeClr>
                </a:solidFill>
                <a:latin typeface="+mj-lt"/>
                <a:ea typeface="Open Sans" panose="020B0606030504020204" pitchFamily="34" charset="0"/>
                <a:cs typeface="Open Sans" panose="020B0606030504020204" pitchFamily="34" charset="0"/>
              </a:rPr>
              <a:t> </a:t>
            </a:r>
            <a:r>
              <a:rPr lang="en-US" dirty="0" err="1" smtClean="0">
                <a:solidFill>
                  <a:schemeClr val="accent2">
                    <a:lumMod val="50000"/>
                  </a:schemeClr>
                </a:solidFill>
                <a:latin typeface="+mj-lt"/>
                <a:ea typeface="Open Sans" panose="020B0606030504020204" pitchFamily="34" charset="0"/>
                <a:cs typeface="Open Sans" panose="020B0606030504020204" pitchFamily="34" charset="0"/>
              </a:rPr>
              <a:t>ipsum</a:t>
            </a:r>
            <a:endParaRPr lang="en-US" dirty="0">
              <a:solidFill>
                <a:schemeClr val="accent2">
                  <a:lumMod val="50000"/>
                </a:schemeClr>
              </a:solidFill>
              <a:latin typeface="+mj-lt"/>
              <a:ea typeface="Open Sans" panose="020B0606030504020204" pitchFamily="34" charset="0"/>
              <a:cs typeface="Open Sans" panose="020B0606030504020204" pitchFamily="34" charset="0"/>
            </a:endParaRPr>
          </a:p>
        </p:txBody>
      </p:sp>
      <p:sp>
        <p:nvSpPr>
          <p:cNvPr id="40" name="Content Placeholder 2"/>
          <p:cNvSpPr txBox="1">
            <a:spLocks/>
          </p:cNvSpPr>
          <p:nvPr/>
        </p:nvSpPr>
        <p:spPr>
          <a:xfrm>
            <a:off x="3118145" y="3215902"/>
            <a:ext cx="2925504"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41" name="Rectangle 40"/>
          <p:cNvSpPr/>
          <p:nvPr/>
        </p:nvSpPr>
        <p:spPr>
          <a:xfrm>
            <a:off x="3118145" y="4872115"/>
            <a:ext cx="2103569" cy="369332"/>
          </a:xfrm>
          <a:prstGeom prst="rect">
            <a:avLst/>
          </a:prstGeom>
        </p:spPr>
        <p:txBody>
          <a:bodyPr wrap="square">
            <a:spAutoFit/>
          </a:bodyPr>
          <a:lstStyle/>
          <a:p>
            <a:r>
              <a:rPr lang="en-US" dirty="0" err="1">
                <a:solidFill>
                  <a:schemeClr val="accent2">
                    <a:lumMod val="50000"/>
                  </a:schemeClr>
                </a:solidFill>
                <a:latin typeface="+mj-lt"/>
                <a:ea typeface="Open Sans" panose="020B0606030504020204" pitchFamily="34" charset="0"/>
                <a:cs typeface="Open Sans" panose="020B0606030504020204" pitchFamily="34" charset="0"/>
              </a:rPr>
              <a:t>Lorem</a:t>
            </a:r>
            <a:r>
              <a:rPr lang="en-US" dirty="0">
                <a:solidFill>
                  <a:schemeClr val="accent2">
                    <a:lumMod val="50000"/>
                  </a:schemeClr>
                </a:solidFill>
                <a:latin typeface="+mj-lt"/>
                <a:ea typeface="Open Sans" panose="020B0606030504020204" pitchFamily="34" charset="0"/>
                <a:cs typeface="Open Sans" panose="020B0606030504020204" pitchFamily="34" charset="0"/>
              </a:rPr>
              <a:t> </a:t>
            </a:r>
            <a:r>
              <a:rPr lang="en-US" dirty="0" err="1" smtClean="0">
                <a:solidFill>
                  <a:schemeClr val="accent2">
                    <a:lumMod val="50000"/>
                  </a:schemeClr>
                </a:solidFill>
                <a:latin typeface="+mj-lt"/>
                <a:ea typeface="Open Sans" panose="020B0606030504020204" pitchFamily="34" charset="0"/>
                <a:cs typeface="Open Sans" panose="020B0606030504020204" pitchFamily="34" charset="0"/>
              </a:rPr>
              <a:t>ipsum</a:t>
            </a:r>
            <a:endParaRPr lang="en-US" dirty="0">
              <a:solidFill>
                <a:schemeClr val="accent2">
                  <a:lumMod val="50000"/>
                </a:schemeClr>
              </a:solidFill>
              <a:latin typeface="+mj-lt"/>
              <a:ea typeface="Open Sans" panose="020B0606030504020204" pitchFamily="34" charset="0"/>
              <a:cs typeface="Open Sans" panose="020B0606030504020204" pitchFamily="34" charset="0"/>
            </a:endParaRPr>
          </a:p>
        </p:txBody>
      </p:sp>
      <p:sp>
        <p:nvSpPr>
          <p:cNvPr id="42" name="Content Placeholder 2"/>
          <p:cNvSpPr txBox="1">
            <a:spLocks/>
          </p:cNvSpPr>
          <p:nvPr/>
        </p:nvSpPr>
        <p:spPr>
          <a:xfrm>
            <a:off x="3118145" y="5278123"/>
            <a:ext cx="2777050"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grpSp>
        <p:nvGrpSpPr>
          <p:cNvPr id="43" name="Group 42"/>
          <p:cNvGrpSpPr/>
          <p:nvPr/>
        </p:nvGrpSpPr>
        <p:grpSpPr>
          <a:xfrm>
            <a:off x="7143145" y="2920837"/>
            <a:ext cx="663893" cy="731015"/>
            <a:chOff x="6226682" y="3487762"/>
            <a:chExt cx="663893" cy="731015"/>
          </a:xfrm>
        </p:grpSpPr>
        <p:sp>
          <p:nvSpPr>
            <p:cNvPr id="44" name="Freeform 38"/>
            <p:cNvSpPr>
              <a:spLocks noEditPoints="1"/>
            </p:cNvSpPr>
            <p:nvPr/>
          </p:nvSpPr>
          <p:spPr bwMode="auto">
            <a:xfrm>
              <a:off x="6490455" y="3780767"/>
              <a:ext cx="136345" cy="135296"/>
            </a:xfrm>
            <a:custGeom>
              <a:avLst/>
              <a:gdLst>
                <a:gd name="T0" fmla="*/ 190 w 380"/>
                <a:gd name="T1" fmla="*/ 380 h 380"/>
                <a:gd name="T2" fmla="*/ 380 w 380"/>
                <a:gd name="T3" fmla="*/ 190 h 380"/>
                <a:gd name="T4" fmla="*/ 190 w 380"/>
                <a:gd name="T5" fmla="*/ 0 h 380"/>
                <a:gd name="T6" fmla="*/ 0 w 380"/>
                <a:gd name="T7" fmla="*/ 190 h 380"/>
                <a:gd name="T8" fmla="*/ 190 w 380"/>
                <a:gd name="T9" fmla="*/ 380 h 380"/>
                <a:gd name="T10" fmla="*/ 190 w 380"/>
                <a:gd name="T11" fmla="*/ 60 h 380"/>
                <a:gd name="T12" fmla="*/ 320 w 380"/>
                <a:gd name="T13" fmla="*/ 190 h 380"/>
                <a:gd name="T14" fmla="*/ 190 w 380"/>
                <a:gd name="T15" fmla="*/ 320 h 380"/>
                <a:gd name="T16" fmla="*/ 60 w 380"/>
                <a:gd name="T17" fmla="*/ 190 h 380"/>
                <a:gd name="T18" fmla="*/ 190 w 380"/>
                <a:gd name="T19" fmla="*/ 6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0" h="380">
                  <a:moveTo>
                    <a:pt x="190" y="380"/>
                  </a:moveTo>
                  <a:cubicBezTo>
                    <a:pt x="295" y="380"/>
                    <a:pt x="380" y="295"/>
                    <a:pt x="380" y="190"/>
                  </a:cubicBezTo>
                  <a:cubicBezTo>
                    <a:pt x="380" y="85"/>
                    <a:pt x="295" y="0"/>
                    <a:pt x="190" y="0"/>
                  </a:cubicBezTo>
                  <a:cubicBezTo>
                    <a:pt x="85" y="0"/>
                    <a:pt x="0" y="85"/>
                    <a:pt x="0" y="190"/>
                  </a:cubicBezTo>
                  <a:cubicBezTo>
                    <a:pt x="0" y="295"/>
                    <a:pt x="85" y="380"/>
                    <a:pt x="190" y="380"/>
                  </a:cubicBezTo>
                  <a:close/>
                  <a:moveTo>
                    <a:pt x="190" y="60"/>
                  </a:moveTo>
                  <a:cubicBezTo>
                    <a:pt x="262" y="60"/>
                    <a:pt x="320" y="118"/>
                    <a:pt x="320" y="190"/>
                  </a:cubicBezTo>
                  <a:cubicBezTo>
                    <a:pt x="320" y="262"/>
                    <a:pt x="262" y="320"/>
                    <a:pt x="190" y="320"/>
                  </a:cubicBezTo>
                  <a:cubicBezTo>
                    <a:pt x="118" y="320"/>
                    <a:pt x="60" y="262"/>
                    <a:pt x="60" y="190"/>
                  </a:cubicBezTo>
                  <a:cubicBezTo>
                    <a:pt x="60" y="118"/>
                    <a:pt x="118" y="60"/>
                    <a:pt x="190" y="6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39"/>
            <p:cNvSpPr>
              <a:spLocks noEditPoints="1"/>
            </p:cNvSpPr>
            <p:nvPr/>
          </p:nvSpPr>
          <p:spPr bwMode="auto">
            <a:xfrm>
              <a:off x="6241535" y="3714368"/>
              <a:ext cx="90197" cy="90197"/>
            </a:xfrm>
            <a:custGeom>
              <a:avLst/>
              <a:gdLst>
                <a:gd name="T0" fmla="*/ 252 w 252"/>
                <a:gd name="T1" fmla="*/ 126 h 252"/>
                <a:gd name="T2" fmla="*/ 126 w 252"/>
                <a:gd name="T3" fmla="*/ 0 h 252"/>
                <a:gd name="T4" fmla="*/ 0 w 252"/>
                <a:gd name="T5" fmla="*/ 126 h 252"/>
                <a:gd name="T6" fmla="*/ 126 w 252"/>
                <a:gd name="T7" fmla="*/ 252 h 252"/>
                <a:gd name="T8" fmla="*/ 252 w 252"/>
                <a:gd name="T9" fmla="*/ 126 h 252"/>
                <a:gd name="T10" fmla="*/ 60 w 252"/>
                <a:gd name="T11" fmla="*/ 126 h 252"/>
                <a:gd name="T12" fmla="*/ 126 w 252"/>
                <a:gd name="T13" fmla="*/ 60 h 252"/>
                <a:gd name="T14" fmla="*/ 192 w 252"/>
                <a:gd name="T15" fmla="*/ 126 h 252"/>
                <a:gd name="T16" fmla="*/ 126 w 252"/>
                <a:gd name="T17" fmla="*/ 192 h 252"/>
                <a:gd name="T18" fmla="*/ 60 w 252"/>
                <a:gd name="T19"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252" y="126"/>
                  </a:moveTo>
                  <a:cubicBezTo>
                    <a:pt x="252" y="57"/>
                    <a:pt x="195" y="0"/>
                    <a:pt x="126" y="0"/>
                  </a:cubicBezTo>
                  <a:cubicBezTo>
                    <a:pt x="56" y="0"/>
                    <a:pt x="0" y="57"/>
                    <a:pt x="0" y="126"/>
                  </a:cubicBezTo>
                  <a:cubicBezTo>
                    <a:pt x="0" y="195"/>
                    <a:pt x="56" y="252"/>
                    <a:pt x="126" y="252"/>
                  </a:cubicBezTo>
                  <a:cubicBezTo>
                    <a:pt x="195" y="252"/>
                    <a:pt x="252" y="195"/>
                    <a:pt x="252" y="126"/>
                  </a:cubicBezTo>
                  <a:close/>
                  <a:moveTo>
                    <a:pt x="60" y="126"/>
                  </a:moveTo>
                  <a:cubicBezTo>
                    <a:pt x="60" y="90"/>
                    <a:pt x="90" y="60"/>
                    <a:pt x="126" y="60"/>
                  </a:cubicBezTo>
                  <a:cubicBezTo>
                    <a:pt x="162" y="60"/>
                    <a:pt x="192" y="90"/>
                    <a:pt x="192" y="126"/>
                  </a:cubicBezTo>
                  <a:cubicBezTo>
                    <a:pt x="192" y="162"/>
                    <a:pt x="162" y="192"/>
                    <a:pt x="126" y="192"/>
                  </a:cubicBezTo>
                  <a:cubicBezTo>
                    <a:pt x="90" y="192"/>
                    <a:pt x="60" y="162"/>
                    <a:pt x="60" y="126"/>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40"/>
            <p:cNvSpPr>
              <a:spLocks noEditPoints="1"/>
            </p:cNvSpPr>
            <p:nvPr/>
          </p:nvSpPr>
          <p:spPr bwMode="auto">
            <a:xfrm>
              <a:off x="6707945" y="3610249"/>
              <a:ext cx="90197" cy="90197"/>
            </a:xfrm>
            <a:custGeom>
              <a:avLst/>
              <a:gdLst>
                <a:gd name="T0" fmla="*/ 126 w 252"/>
                <a:gd name="T1" fmla="*/ 252 h 252"/>
                <a:gd name="T2" fmla="*/ 252 w 252"/>
                <a:gd name="T3" fmla="*/ 126 h 252"/>
                <a:gd name="T4" fmla="*/ 126 w 252"/>
                <a:gd name="T5" fmla="*/ 0 h 252"/>
                <a:gd name="T6" fmla="*/ 0 w 252"/>
                <a:gd name="T7" fmla="*/ 126 h 252"/>
                <a:gd name="T8" fmla="*/ 126 w 252"/>
                <a:gd name="T9" fmla="*/ 252 h 252"/>
                <a:gd name="T10" fmla="*/ 126 w 252"/>
                <a:gd name="T11" fmla="*/ 60 h 252"/>
                <a:gd name="T12" fmla="*/ 192 w 252"/>
                <a:gd name="T13" fmla="*/ 126 h 252"/>
                <a:gd name="T14" fmla="*/ 126 w 252"/>
                <a:gd name="T15" fmla="*/ 192 h 252"/>
                <a:gd name="T16" fmla="*/ 60 w 252"/>
                <a:gd name="T17" fmla="*/ 126 h 252"/>
                <a:gd name="T18" fmla="*/ 126 w 252"/>
                <a:gd name="T19"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126" y="252"/>
                  </a:moveTo>
                  <a:cubicBezTo>
                    <a:pt x="195" y="252"/>
                    <a:pt x="252" y="195"/>
                    <a:pt x="252" y="126"/>
                  </a:cubicBezTo>
                  <a:cubicBezTo>
                    <a:pt x="252" y="57"/>
                    <a:pt x="195" y="0"/>
                    <a:pt x="126" y="0"/>
                  </a:cubicBezTo>
                  <a:cubicBezTo>
                    <a:pt x="56" y="0"/>
                    <a:pt x="0" y="57"/>
                    <a:pt x="0" y="126"/>
                  </a:cubicBezTo>
                  <a:cubicBezTo>
                    <a:pt x="0" y="195"/>
                    <a:pt x="56" y="252"/>
                    <a:pt x="126" y="252"/>
                  </a:cubicBezTo>
                  <a:close/>
                  <a:moveTo>
                    <a:pt x="126" y="60"/>
                  </a:moveTo>
                  <a:cubicBezTo>
                    <a:pt x="162" y="60"/>
                    <a:pt x="192" y="90"/>
                    <a:pt x="192" y="126"/>
                  </a:cubicBezTo>
                  <a:cubicBezTo>
                    <a:pt x="192" y="162"/>
                    <a:pt x="162" y="192"/>
                    <a:pt x="126" y="192"/>
                  </a:cubicBezTo>
                  <a:cubicBezTo>
                    <a:pt x="90" y="192"/>
                    <a:pt x="60" y="162"/>
                    <a:pt x="60" y="126"/>
                  </a:cubicBezTo>
                  <a:cubicBezTo>
                    <a:pt x="60" y="90"/>
                    <a:pt x="90" y="60"/>
                    <a:pt x="126" y="6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47" name="Freeform 41"/>
            <p:cNvSpPr>
              <a:spLocks noEditPoints="1"/>
            </p:cNvSpPr>
            <p:nvPr/>
          </p:nvSpPr>
          <p:spPr bwMode="auto">
            <a:xfrm>
              <a:off x="6459197" y="4084666"/>
              <a:ext cx="90197" cy="90197"/>
            </a:xfrm>
            <a:custGeom>
              <a:avLst/>
              <a:gdLst>
                <a:gd name="T0" fmla="*/ 252 w 252"/>
                <a:gd name="T1" fmla="*/ 126 h 252"/>
                <a:gd name="T2" fmla="*/ 126 w 252"/>
                <a:gd name="T3" fmla="*/ 0 h 252"/>
                <a:gd name="T4" fmla="*/ 0 w 252"/>
                <a:gd name="T5" fmla="*/ 126 h 252"/>
                <a:gd name="T6" fmla="*/ 126 w 252"/>
                <a:gd name="T7" fmla="*/ 252 h 252"/>
                <a:gd name="T8" fmla="*/ 252 w 252"/>
                <a:gd name="T9" fmla="*/ 126 h 252"/>
                <a:gd name="T10" fmla="*/ 126 w 252"/>
                <a:gd name="T11" fmla="*/ 192 h 252"/>
                <a:gd name="T12" fmla="*/ 60 w 252"/>
                <a:gd name="T13" fmla="*/ 126 h 252"/>
                <a:gd name="T14" fmla="*/ 126 w 252"/>
                <a:gd name="T15" fmla="*/ 60 h 252"/>
                <a:gd name="T16" fmla="*/ 192 w 252"/>
                <a:gd name="T17" fmla="*/ 126 h 252"/>
                <a:gd name="T18" fmla="*/ 126 w 252"/>
                <a:gd name="T19" fmla="*/ 19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252" y="126"/>
                  </a:moveTo>
                  <a:cubicBezTo>
                    <a:pt x="252" y="57"/>
                    <a:pt x="195" y="0"/>
                    <a:pt x="126" y="0"/>
                  </a:cubicBezTo>
                  <a:cubicBezTo>
                    <a:pt x="56" y="0"/>
                    <a:pt x="0" y="57"/>
                    <a:pt x="0" y="126"/>
                  </a:cubicBezTo>
                  <a:cubicBezTo>
                    <a:pt x="0" y="195"/>
                    <a:pt x="56" y="252"/>
                    <a:pt x="126" y="252"/>
                  </a:cubicBezTo>
                  <a:cubicBezTo>
                    <a:pt x="195" y="252"/>
                    <a:pt x="252" y="195"/>
                    <a:pt x="252" y="126"/>
                  </a:cubicBezTo>
                  <a:close/>
                  <a:moveTo>
                    <a:pt x="126" y="192"/>
                  </a:moveTo>
                  <a:cubicBezTo>
                    <a:pt x="90" y="192"/>
                    <a:pt x="60" y="162"/>
                    <a:pt x="60" y="126"/>
                  </a:cubicBezTo>
                  <a:cubicBezTo>
                    <a:pt x="60" y="90"/>
                    <a:pt x="90" y="60"/>
                    <a:pt x="126" y="60"/>
                  </a:cubicBezTo>
                  <a:cubicBezTo>
                    <a:pt x="162" y="60"/>
                    <a:pt x="192" y="90"/>
                    <a:pt x="192" y="126"/>
                  </a:cubicBezTo>
                  <a:cubicBezTo>
                    <a:pt x="192" y="162"/>
                    <a:pt x="162" y="192"/>
                    <a:pt x="126" y="192"/>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48" name="Freeform 42"/>
            <p:cNvSpPr>
              <a:spLocks/>
            </p:cNvSpPr>
            <p:nvPr/>
          </p:nvSpPr>
          <p:spPr bwMode="auto">
            <a:xfrm>
              <a:off x="6521032" y="4047822"/>
              <a:ext cx="146833" cy="170955"/>
            </a:xfrm>
            <a:custGeom>
              <a:avLst/>
              <a:gdLst>
                <a:gd name="T0" fmla="*/ 382 w 408"/>
                <a:gd name="T1" fmla="*/ 4 h 479"/>
                <a:gd name="T2" fmla="*/ 346 w 408"/>
                <a:gd name="T3" fmla="*/ 26 h 479"/>
                <a:gd name="T4" fmla="*/ 115 w 408"/>
                <a:gd name="T5" fmla="*/ 419 h 479"/>
                <a:gd name="T6" fmla="*/ 53 w 408"/>
                <a:gd name="T7" fmla="*/ 394 h 479"/>
                <a:gd name="T8" fmla="*/ 11 w 408"/>
                <a:gd name="T9" fmla="*/ 398 h 479"/>
                <a:gd name="T10" fmla="*/ 15 w 408"/>
                <a:gd name="T11" fmla="*/ 440 h 479"/>
                <a:gd name="T12" fmla="*/ 115 w 408"/>
                <a:gd name="T13" fmla="*/ 479 h 479"/>
                <a:gd name="T14" fmla="*/ 289 w 408"/>
                <a:gd name="T15" fmla="*/ 351 h 479"/>
                <a:gd name="T16" fmla="*/ 405 w 408"/>
                <a:gd name="T17" fmla="*/ 40 h 479"/>
                <a:gd name="T18" fmla="*/ 382 w 408"/>
                <a:gd name="T19" fmla="*/ 4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8" h="479">
                  <a:moveTo>
                    <a:pt x="382" y="4"/>
                  </a:moveTo>
                  <a:cubicBezTo>
                    <a:pt x="366" y="0"/>
                    <a:pt x="350" y="10"/>
                    <a:pt x="346" y="26"/>
                  </a:cubicBezTo>
                  <a:cubicBezTo>
                    <a:pt x="290" y="269"/>
                    <a:pt x="202" y="419"/>
                    <a:pt x="115" y="419"/>
                  </a:cubicBezTo>
                  <a:cubicBezTo>
                    <a:pt x="95" y="419"/>
                    <a:pt x="74" y="410"/>
                    <a:pt x="53" y="394"/>
                  </a:cubicBezTo>
                  <a:cubicBezTo>
                    <a:pt x="40" y="383"/>
                    <a:pt x="21" y="385"/>
                    <a:pt x="11" y="398"/>
                  </a:cubicBezTo>
                  <a:cubicBezTo>
                    <a:pt x="0" y="411"/>
                    <a:pt x="2" y="430"/>
                    <a:pt x="15" y="440"/>
                  </a:cubicBezTo>
                  <a:cubicBezTo>
                    <a:pt x="47" y="466"/>
                    <a:pt x="81" y="479"/>
                    <a:pt x="115" y="479"/>
                  </a:cubicBezTo>
                  <a:cubicBezTo>
                    <a:pt x="179" y="479"/>
                    <a:pt x="237" y="436"/>
                    <a:pt x="289" y="351"/>
                  </a:cubicBezTo>
                  <a:cubicBezTo>
                    <a:pt x="335" y="276"/>
                    <a:pt x="375" y="169"/>
                    <a:pt x="405" y="40"/>
                  </a:cubicBezTo>
                  <a:cubicBezTo>
                    <a:pt x="408" y="24"/>
                    <a:pt x="398" y="7"/>
                    <a:pt x="382" y="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49" name="Freeform 43"/>
            <p:cNvSpPr>
              <a:spLocks noEditPoints="1"/>
            </p:cNvSpPr>
            <p:nvPr/>
          </p:nvSpPr>
          <p:spPr bwMode="auto">
            <a:xfrm>
              <a:off x="6226682" y="3487762"/>
              <a:ext cx="663893" cy="593623"/>
            </a:xfrm>
            <a:custGeom>
              <a:avLst/>
              <a:gdLst>
                <a:gd name="T0" fmla="*/ 1669 w 1852"/>
                <a:gd name="T1" fmla="*/ 1157 h 1660"/>
                <a:gd name="T2" fmla="*/ 1736 w 1852"/>
                <a:gd name="T3" fmla="*/ 806 h 1660"/>
                <a:gd name="T4" fmla="*/ 1666 w 1852"/>
                <a:gd name="T5" fmla="*/ 428 h 1660"/>
                <a:gd name="T6" fmla="*/ 1658 w 1852"/>
                <a:gd name="T7" fmla="*/ 488 h 1660"/>
                <a:gd name="T8" fmla="*/ 1485 w 1852"/>
                <a:gd name="T9" fmla="*/ 983 h 1660"/>
                <a:gd name="T10" fmla="*/ 1239 w 1852"/>
                <a:gd name="T11" fmla="*/ 558 h 1660"/>
                <a:gd name="T12" fmla="*/ 1318 w 1852"/>
                <a:gd name="T13" fmla="*/ 501 h 1660"/>
                <a:gd name="T14" fmla="*/ 1228 w 1852"/>
                <a:gd name="T15" fmla="*/ 498 h 1660"/>
                <a:gd name="T16" fmla="*/ 1074 w 1852"/>
                <a:gd name="T17" fmla="*/ 90 h 1660"/>
                <a:gd name="T18" fmla="*/ 755 w 1852"/>
                <a:gd name="T19" fmla="*/ 122 h 1660"/>
                <a:gd name="T20" fmla="*/ 663 w 1852"/>
                <a:gd name="T21" fmla="*/ 456 h 1660"/>
                <a:gd name="T22" fmla="*/ 926 w 1852"/>
                <a:gd name="T23" fmla="*/ 60 h 1660"/>
                <a:gd name="T24" fmla="*/ 1171 w 1852"/>
                <a:gd name="T25" fmla="*/ 519 h 1660"/>
                <a:gd name="T26" fmla="*/ 438 w 1852"/>
                <a:gd name="T27" fmla="*/ 446 h 1660"/>
                <a:gd name="T28" fmla="*/ 41 w 1852"/>
                <a:gd name="T29" fmla="*/ 511 h 1660"/>
                <a:gd name="T30" fmla="*/ 68 w 1852"/>
                <a:gd name="T31" fmla="*/ 667 h 1660"/>
                <a:gd name="T32" fmla="*/ 93 w 1852"/>
                <a:gd name="T33" fmla="*/ 541 h 1660"/>
                <a:gd name="T34" fmla="*/ 859 w 1852"/>
                <a:gd name="T35" fmla="*/ 659 h 1660"/>
                <a:gd name="T36" fmla="*/ 686 w 1852"/>
                <a:gd name="T37" fmla="*/ 757 h 1660"/>
                <a:gd name="T38" fmla="*/ 702 w 1852"/>
                <a:gd name="T39" fmla="*/ 813 h 1660"/>
                <a:gd name="T40" fmla="*/ 781 w 1852"/>
                <a:gd name="T41" fmla="*/ 771 h 1660"/>
                <a:gd name="T42" fmla="*/ 1071 w 1852"/>
                <a:gd name="T43" fmla="*/ 771 h 1660"/>
                <a:gd name="T44" fmla="*/ 1216 w 1852"/>
                <a:gd name="T45" fmla="*/ 1022 h 1660"/>
                <a:gd name="T46" fmla="*/ 1217 w 1852"/>
                <a:gd name="T47" fmla="*/ 1436 h 1660"/>
                <a:gd name="T48" fmla="*/ 1251 w 1852"/>
                <a:gd name="T49" fmla="*/ 1410 h 1660"/>
                <a:gd name="T50" fmla="*/ 1274 w 1852"/>
                <a:gd name="T51" fmla="*/ 899 h 1660"/>
                <a:gd name="T52" fmla="*/ 1324 w 1852"/>
                <a:gd name="T53" fmla="*/ 1109 h 1660"/>
                <a:gd name="T54" fmla="*/ 1342 w 1852"/>
                <a:gd name="T55" fmla="*/ 1164 h 1660"/>
                <a:gd name="T56" fmla="*/ 1485 w 1852"/>
                <a:gd name="T57" fmla="*/ 1061 h 1660"/>
                <a:gd name="T58" fmla="*/ 1759 w 1852"/>
                <a:gd name="T59" fmla="*/ 1503 h 1660"/>
                <a:gd name="T60" fmla="*/ 993 w 1852"/>
                <a:gd name="T61" fmla="*/ 1385 h 1660"/>
                <a:gd name="T62" fmla="*/ 1137 w 1852"/>
                <a:gd name="T63" fmla="*/ 1304 h 1660"/>
                <a:gd name="T64" fmla="*/ 1107 w 1852"/>
                <a:gd name="T65" fmla="*/ 1252 h 1660"/>
                <a:gd name="T66" fmla="*/ 926 w 1852"/>
                <a:gd name="T67" fmla="*/ 1352 h 1660"/>
                <a:gd name="T68" fmla="*/ 640 w 1852"/>
                <a:gd name="T69" fmla="*/ 1187 h 1660"/>
                <a:gd name="T70" fmla="*/ 661 w 1852"/>
                <a:gd name="T71" fmla="*/ 642 h 1660"/>
                <a:gd name="T72" fmla="*/ 601 w 1852"/>
                <a:gd name="T73" fmla="*/ 634 h 1660"/>
                <a:gd name="T74" fmla="*/ 578 w 1852"/>
                <a:gd name="T75" fmla="*/ 1145 h 1660"/>
                <a:gd name="T76" fmla="*/ 528 w 1852"/>
                <a:gd name="T77" fmla="*/ 935 h 1660"/>
                <a:gd name="T78" fmla="*/ 492 w 1852"/>
                <a:gd name="T79" fmla="*/ 886 h 1660"/>
                <a:gd name="T80" fmla="*/ 307 w 1852"/>
                <a:gd name="T81" fmla="*/ 928 h 1660"/>
                <a:gd name="T82" fmla="*/ 265 w 1852"/>
                <a:gd name="T83" fmla="*/ 971 h 1660"/>
                <a:gd name="T84" fmla="*/ 116 w 1852"/>
                <a:gd name="T85" fmla="*/ 1238 h 1660"/>
                <a:gd name="T86" fmla="*/ 193 w 1852"/>
                <a:gd name="T87" fmla="*/ 1617 h 1660"/>
                <a:gd name="T88" fmla="*/ 438 w 1852"/>
                <a:gd name="T89" fmla="*/ 1598 h 1660"/>
                <a:gd name="T90" fmla="*/ 644 w 1852"/>
                <a:gd name="T91" fmla="*/ 1637 h 1660"/>
                <a:gd name="T92" fmla="*/ 680 w 1852"/>
                <a:gd name="T93" fmla="*/ 1659 h 1660"/>
                <a:gd name="T94" fmla="*/ 681 w 1852"/>
                <a:gd name="T95" fmla="*/ 1525 h 1660"/>
                <a:gd name="T96" fmla="*/ 1414 w 1852"/>
                <a:gd name="T97" fmla="*/ 1598 h 1660"/>
                <a:gd name="T98" fmla="*/ 1659 w 1852"/>
                <a:gd name="T99" fmla="*/ 1617 h 1660"/>
                <a:gd name="T100" fmla="*/ 1808 w 1852"/>
                <a:gd name="T101" fmla="*/ 1360 h 1660"/>
                <a:gd name="T102" fmla="*/ 993 w 1852"/>
                <a:gd name="T103" fmla="*/ 659 h 1660"/>
                <a:gd name="T104" fmla="*/ 1207 w 1852"/>
                <a:gd name="T105" fmla="*/ 783 h 1660"/>
                <a:gd name="T106" fmla="*/ 425 w 1852"/>
                <a:gd name="T107" fmla="*/ 1539 h 1660"/>
                <a:gd name="T108" fmla="*/ 367 w 1852"/>
                <a:gd name="T109" fmla="*/ 1061 h 1660"/>
                <a:gd name="T110" fmla="*/ 613 w 1852"/>
                <a:gd name="T111" fmla="*/ 1486 h 1660"/>
                <a:gd name="T112" fmla="*/ 670 w 1852"/>
                <a:gd name="T113" fmla="*/ 1465 h 1660"/>
                <a:gd name="T114" fmla="*/ 751 w 1852"/>
                <a:gd name="T115" fmla="*/ 1325 h 1660"/>
                <a:gd name="T116" fmla="*/ 670 w 1852"/>
                <a:gd name="T117" fmla="*/ 1465 h 1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52" h="1660">
                  <a:moveTo>
                    <a:pt x="1808" y="1360"/>
                  </a:moveTo>
                  <a:cubicBezTo>
                    <a:pt x="1782" y="1298"/>
                    <a:pt x="1735" y="1230"/>
                    <a:pt x="1669" y="1157"/>
                  </a:cubicBezTo>
                  <a:cubicBezTo>
                    <a:pt x="1629" y="1112"/>
                    <a:pt x="1582" y="1067"/>
                    <a:pt x="1531" y="1022"/>
                  </a:cubicBezTo>
                  <a:cubicBezTo>
                    <a:pt x="1615" y="948"/>
                    <a:pt x="1685" y="875"/>
                    <a:pt x="1736" y="806"/>
                  </a:cubicBezTo>
                  <a:cubicBezTo>
                    <a:pt x="1826" y="684"/>
                    <a:pt x="1852" y="582"/>
                    <a:pt x="1811" y="511"/>
                  </a:cubicBezTo>
                  <a:cubicBezTo>
                    <a:pt x="1785" y="467"/>
                    <a:pt x="1737" y="439"/>
                    <a:pt x="1666" y="428"/>
                  </a:cubicBezTo>
                  <a:cubicBezTo>
                    <a:pt x="1650" y="426"/>
                    <a:pt x="1635" y="437"/>
                    <a:pt x="1632" y="454"/>
                  </a:cubicBezTo>
                  <a:cubicBezTo>
                    <a:pt x="1630" y="470"/>
                    <a:pt x="1641" y="485"/>
                    <a:pt x="1658" y="488"/>
                  </a:cubicBezTo>
                  <a:cubicBezTo>
                    <a:pt x="1709" y="495"/>
                    <a:pt x="1743" y="513"/>
                    <a:pt x="1759" y="541"/>
                  </a:cubicBezTo>
                  <a:cubicBezTo>
                    <a:pt x="1802" y="615"/>
                    <a:pt x="1717" y="782"/>
                    <a:pt x="1485" y="983"/>
                  </a:cubicBezTo>
                  <a:cubicBezTo>
                    <a:pt x="1419" y="929"/>
                    <a:pt x="1347" y="875"/>
                    <a:pt x="1270" y="824"/>
                  </a:cubicBezTo>
                  <a:cubicBezTo>
                    <a:pt x="1264" y="731"/>
                    <a:pt x="1253" y="641"/>
                    <a:pt x="1239" y="558"/>
                  </a:cubicBezTo>
                  <a:cubicBezTo>
                    <a:pt x="1259" y="551"/>
                    <a:pt x="1279" y="545"/>
                    <a:pt x="1298" y="539"/>
                  </a:cubicBezTo>
                  <a:cubicBezTo>
                    <a:pt x="1314" y="534"/>
                    <a:pt x="1323" y="517"/>
                    <a:pt x="1318" y="501"/>
                  </a:cubicBezTo>
                  <a:cubicBezTo>
                    <a:pt x="1313" y="485"/>
                    <a:pt x="1296" y="476"/>
                    <a:pt x="1280" y="481"/>
                  </a:cubicBezTo>
                  <a:cubicBezTo>
                    <a:pt x="1263" y="487"/>
                    <a:pt x="1246" y="492"/>
                    <a:pt x="1228" y="498"/>
                  </a:cubicBezTo>
                  <a:cubicBezTo>
                    <a:pt x="1215" y="431"/>
                    <a:pt x="1199" y="368"/>
                    <a:pt x="1181" y="311"/>
                  </a:cubicBezTo>
                  <a:cubicBezTo>
                    <a:pt x="1150" y="217"/>
                    <a:pt x="1115" y="142"/>
                    <a:pt x="1074" y="90"/>
                  </a:cubicBezTo>
                  <a:cubicBezTo>
                    <a:pt x="1029" y="30"/>
                    <a:pt x="979" y="0"/>
                    <a:pt x="926" y="0"/>
                  </a:cubicBezTo>
                  <a:cubicBezTo>
                    <a:pt x="864" y="0"/>
                    <a:pt x="806" y="41"/>
                    <a:pt x="755" y="122"/>
                  </a:cubicBezTo>
                  <a:cubicBezTo>
                    <a:pt x="710" y="193"/>
                    <a:pt x="671" y="296"/>
                    <a:pt x="641" y="420"/>
                  </a:cubicBezTo>
                  <a:cubicBezTo>
                    <a:pt x="637" y="436"/>
                    <a:pt x="647" y="452"/>
                    <a:pt x="663" y="456"/>
                  </a:cubicBezTo>
                  <a:cubicBezTo>
                    <a:pt x="679" y="460"/>
                    <a:pt x="695" y="450"/>
                    <a:pt x="699" y="434"/>
                  </a:cubicBezTo>
                  <a:cubicBezTo>
                    <a:pt x="755" y="203"/>
                    <a:pt x="842" y="60"/>
                    <a:pt x="926" y="60"/>
                  </a:cubicBezTo>
                  <a:cubicBezTo>
                    <a:pt x="995" y="60"/>
                    <a:pt x="1069" y="161"/>
                    <a:pt x="1124" y="330"/>
                  </a:cubicBezTo>
                  <a:cubicBezTo>
                    <a:pt x="1142" y="387"/>
                    <a:pt x="1158" y="451"/>
                    <a:pt x="1171" y="519"/>
                  </a:cubicBezTo>
                  <a:cubicBezTo>
                    <a:pt x="1092" y="548"/>
                    <a:pt x="1009" y="584"/>
                    <a:pt x="926" y="625"/>
                  </a:cubicBezTo>
                  <a:cubicBezTo>
                    <a:pt x="753" y="540"/>
                    <a:pt x="584" y="477"/>
                    <a:pt x="438" y="446"/>
                  </a:cubicBezTo>
                  <a:cubicBezTo>
                    <a:pt x="341" y="425"/>
                    <a:pt x="259" y="419"/>
                    <a:pt x="193" y="427"/>
                  </a:cubicBezTo>
                  <a:cubicBezTo>
                    <a:pt x="119" y="437"/>
                    <a:pt x="67" y="465"/>
                    <a:pt x="41" y="511"/>
                  </a:cubicBezTo>
                  <a:cubicBezTo>
                    <a:pt x="19" y="548"/>
                    <a:pt x="16" y="594"/>
                    <a:pt x="31" y="646"/>
                  </a:cubicBezTo>
                  <a:cubicBezTo>
                    <a:pt x="35" y="662"/>
                    <a:pt x="52" y="671"/>
                    <a:pt x="68" y="667"/>
                  </a:cubicBezTo>
                  <a:cubicBezTo>
                    <a:pt x="84" y="662"/>
                    <a:pt x="93" y="646"/>
                    <a:pt x="89" y="630"/>
                  </a:cubicBezTo>
                  <a:cubicBezTo>
                    <a:pt x="78" y="593"/>
                    <a:pt x="80" y="564"/>
                    <a:pt x="93" y="541"/>
                  </a:cubicBezTo>
                  <a:cubicBezTo>
                    <a:pt x="128" y="481"/>
                    <a:pt x="252" y="467"/>
                    <a:pt x="425" y="505"/>
                  </a:cubicBezTo>
                  <a:cubicBezTo>
                    <a:pt x="556" y="533"/>
                    <a:pt x="705" y="586"/>
                    <a:pt x="859" y="659"/>
                  </a:cubicBezTo>
                  <a:cubicBezTo>
                    <a:pt x="823" y="678"/>
                    <a:pt x="787" y="698"/>
                    <a:pt x="751" y="719"/>
                  </a:cubicBezTo>
                  <a:cubicBezTo>
                    <a:pt x="729" y="731"/>
                    <a:pt x="708" y="744"/>
                    <a:pt x="686" y="757"/>
                  </a:cubicBezTo>
                  <a:cubicBezTo>
                    <a:pt x="672" y="766"/>
                    <a:pt x="668" y="784"/>
                    <a:pt x="676" y="798"/>
                  </a:cubicBezTo>
                  <a:cubicBezTo>
                    <a:pt x="682" y="808"/>
                    <a:pt x="692" y="813"/>
                    <a:pt x="702" y="813"/>
                  </a:cubicBezTo>
                  <a:cubicBezTo>
                    <a:pt x="707" y="813"/>
                    <a:pt x="713" y="811"/>
                    <a:pt x="718" y="808"/>
                  </a:cubicBezTo>
                  <a:cubicBezTo>
                    <a:pt x="738" y="796"/>
                    <a:pt x="760" y="783"/>
                    <a:pt x="781" y="771"/>
                  </a:cubicBezTo>
                  <a:cubicBezTo>
                    <a:pt x="829" y="743"/>
                    <a:pt x="878" y="717"/>
                    <a:pt x="926" y="692"/>
                  </a:cubicBezTo>
                  <a:cubicBezTo>
                    <a:pt x="974" y="717"/>
                    <a:pt x="1023" y="743"/>
                    <a:pt x="1071" y="771"/>
                  </a:cubicBezTo>
                  <a:cubicBezTo>
                    <a:pt x="1119" y="799"/>
                    <a:pt x="1166" y="828"/>
                    <a:pt x="1212" y="857"/>
                  </a:cubicBezTo>
                  <a:cubicBezTo>
                    <a:pt x="1214" y="911"/>
                    <a:pt x="1216" y="966"/>
                    <a:pt x="1216" y="1022"/>
                  </a:cubicBezTo>
                  <a:cubicBezTo>
                    <a:pt x="1216" y="1154"/>
                    <a:pt x="1208" y="1282"/>
                    <a:pt x="1191" y="1402"/>
                  </a:cubicBezTo>
                  <a:cubicBezTo>
                    <a:pt x="1189" y="1418"/>
                    <a:pt x="1201" y="1434"/>
                    <a:pt x="1217" y="1436"/>
                  </a:cubicBezTo>
                  <a:cubicBezTo>
                    <a:pt x="1218" y="1436"/>
                    <a:pt x="1220" y="1436"/>
                    <a:pt x="1221" y="1436"/>
                  </a:cubicBezTo>
                  <a:cubicBezTo>
                    <a:pt x="1236" y="1436"/>
                    <a:pt x="1249" y="1425"/>
                    <a:pt x="1251" y="1410"/>
                  </a:cubicBezTo>
                  <a:cubicBezTo>
                    <a:pt x="1268" y="1287"/>
                    <a:pt x="1276" y="1156"/>
                    <a:pt x="1276" y="1022"/>
                  </a:cubicBezTo>
                  <a:cubicBezTo>
                    <a:pt x="1276" y="980"/>
                    <a:pt x="1275" y="939"/>
                    <a:pt x="1274" y="899"/>
                  </a:cubicBezTo>
                  <a:cubicBezTo>
                    <a:pt x="1332" y="939"/>
                    <a:pt x="1387" y="980"/>
                    <a:pt x="1438" y="1022"/>
                  </a:cubicBezTo>
                  <a:cubicBezTo>
                    <a:pt x="1403" y="1051"/>
                    <a:pt x="1365" y="1080"/>
                    <a:pt x="1324" y="1109"/>
                  </a:cubicBezTo>
                  <a:cubicBezTo>
                    <a:pt x="1311" y="1119"/>
                    <a:pt x="1308" y="1138"/>
                    <a:pt x="1318" y="1151"/>
                  </a:cubicBezTo>
                  <a:cubicBezTo>
                    <a:pt x="1324" y="1159"/>
                    <a:pt x="1333" y="1164"/>
                    <a:pt x="1342" y="1164"/>
                  </a:cubicBezTo>
                  <a:cubicBezTo>
                    <a:pt x="1348" y="1164"/>
                    <a:pt x="1354" y="1162"/>
                    <a:pt x="1360" y="1158"/>
                  </a:cubicBezTo>
                  <a:cubicBezTo>
                    <a:pt x="1404" y="1126"/>
                    <a:pt x="1446" y="1094"/>
                    <a:pt x="1485" y="1061"/>
                  </a:cubicBezTo>
                  <a:cubicBezTo>
                    <a:pt x="1537" y="1107"/>
                    <a:pt x="1584" y="1152"/>
                    <a:pt x="1624" y="1197"/>
                  </a:cubicBezTo>
                  <a:cubicBezTo>
                    <a:pt x="1743" y="1329"/>
                    <a:pt x="1794" y="1443"/>
                    <a:pt x="1759" y="1503"/>
                  </a:cubicBezTo>
                  <a:cubicBezTo>
                    <a:pt x="1724" y="1563"/>
                    <a:pt x="1600" y="1577"/>
                    <a:pt x="1427" y="1539"/>
                  </a:cubicBezTo>
                  <a:cubicBezTo>
                    <a:pt x="1296" y="1511"/>
                    <a:pt x="1147" y="1458"/>
                    <a:pt x="993" y="1385"/>
                  </a:cubicBezTo>
                  <a:cubicBezTo>
                    <a:pt x="1029" y="1366"/>
                    <a:pt x="1065" y="1346"/>
                    <a:pt x="1101" y="1325"/>
                  </a:cubicBezTo>
                  <a:cubicBezTo>
                    <a:pt x="1113" y="1318"/>
                    <a:pt x="1125" y="1311"/>
                    <a:pt x="1137" y="1304"/>
                  </a:cubicBezTo>
                  <a:cubicBezTo>
                    <a:pt x="1152" y="1295"/>
                    <a:pt x="1156" y="1277"/>
                    <a:pt x="1148" y="1263"/>
                  </a:cubicBezTo>
                  <a:cubicBezTo>
                    <a:pt x="1139" y="1248"/>
                    <a:pt x="1121" y="1244"/>
                    <a:pt x="1107" y="1252"/>
                  </a:cubicBezTo>
                  <a:cubicBezTo>
                    <a:pt x="1095" y="1259"/>
                    <a:pt x="1083" y="1266"/>
                    <a:pt x="1071" y="1273"/>
                  </a:cubicBezTo>
                  <a:cubicBezTo>
                    <a:pt x="1023" y="1301"/>
                    <a:pt x="974" y="1327"/>
                    <a:pt x="926" y="1352"/>
                  </a:cubicBezTo>
                  <a:cubicBezTo>
                    <a:pt x="878" y="1327"/>
                    <a:pt x="829" y="1301"/>
                    <a:pt x="781" y="1273"/>
                  </a:cubicBezTo>
                  <a:cubicBezTo>
                    <a:pt x="733" y="1245"/>
                    <a:pt x="686" y="1216"/>
                    <a:pt x="640" y="1187"/>
                  </a:cubicBezTo>
                  <a:cubicBezTo>
                    <a:pt x="637" y="1133"/>
                    <a:pt x="636" y="1078"/>
                    <a:pt x="636" y="1022"/>
                  </a:cubicBezTo>
                  <a:cubicBezTo>
                    <a:pt x="636" y="890"/>
                    <a:pt x="644" y="762"/>
                    <a:pt x="661" y="642"/>
                  </a:cubicBezTo>
                  <a:cubicBezTo>
                    <a:pt x="663" y="626"/>
                    <a:pt x="651" y="610"/>
                    <a:pt x="635" y="608"/>
                  </a:cubicBezTo>
                  <a:cubicBezTo>
                    <a:pt x="618" y="606"/>
                    <a:pt x="603" y="618"/>
                    <a:pt x="601" y="634"/>
                  </a:cubicBezTo>
                  <a:cubicBezTo>
                    <a:pt x="584" y="757"/>
                    <a:pt x="576" y="888"/>
                    <a:pt x="576" y="1022"/>
                  </a:cubicBezTo>
                  <a:cubicBezTo>
                    <a:pt x="576" y="1064"/>
                    <a:pt x="577" y="1105"/>
                    <a:pt x="578" y="1145"/>
                  </a:cubicBezTo>
                  <a:cubicBezTo>
                    <a:pt x="520" y="1105"/>
                    <a:pt x="465" y="1064"/>
                    <a:pt x="414" y="1022"/>
                  </a:cubicBezTo>
                  <a:cubicBezTo>
                    <a:pt x="449" y="993"/>
                    <a:pt x="487" y="964"/>
                    <a:pt x="528" y="935"/>
                  </a:cubicBezTo>
                  <a:cubicBezTo>
                    <a:pt x="541" y="925"/>
                    <a:pt x="544" y="906"/>
                    <a:pt x="534" y="893"/>
                  </a:cubicBezTo>
                  <a:cubicBezTo>
                    <a:pt x="525" y="879"/>
                    <a:pt x="506" y="876"/>
                    <a:pt x="492" y="886"/>
                  </a:cubicBezTo>
                  <a:cubicBezTo>
                    <a:pt x="448" y="918"/>
                    <a:pt x="406" y="950"/>
                    <a:pt x="367" y="983"/>
                  </a:cubicBezTo>
                  <a:cubicBezTo>
                    <a:pt x="346" y="964"/>
                    <a:pt x="326" y="946"/>
                    <a:pt x="307" y="928"/>
                  </a:cubicBezTo>
                  <a:cubicBezTo>
                    <a:pt x="295" y="916"/>
                    <a:pt x="276" y="917"/>
                    <a:pt x="264" y="929"/>
                  </a:cubicBezTo>
                  <a:cubicBezTo>
                    <a:pt x="253" y="941"/>
                    <a:pt x="253" y="960"/>
                    <a:pt x="265" y="971"/>
                  </a:cubicBezTo>
                  <a:cubicBezTo>
                    <a:pt x="283" y="988"/>
                    <a:pt x="302" y="1005"/>
                    <a:pt x="321" y="1022"/>
                  </a:cubicBezTo>
                  <a:cubicBezTo>
                    <a:pt x="237" y="1096"/>
                    <a:pt x="167" y="1169"/>
                    <a:pt x="116" y="1238"/>
                  </a:cubicBezTo>
                  <a:cubicBezTo>
                    <a:pt x="26" y="1360"/>
                    <a:pt x="0" y="1462"/>
                    <a:pt x="41" y="1533"/>
                  </a:cubicBezTo>
                  <a:cubicBezTo>
                    <a:pt x="67" y="1579"/>
                    <a:pt x="119" y="1607"/>
                    <a:pt x="193" y="1617"/>
                  </a:cubicBezTo>
                  <a:cubicBezTo>
                    <a:pt x="212" y="1619"/>
                    <a:pt x="232" y="1620"/>
                    <a:pt x="254" y="1620"/>
                  </a:cubicBezTo>
                  <a:cubicBezTo>
                    <a:pt x="307" y="1620"/>
                    <a:pt x="369" y="1613"/>
                    <a:pt x="438" y="1598"/>
                  </a:cubicBezTo>
                  <a:cubicBezTo>
                    <a:pt x="497" y="1585"/>
                    <a:pt x="559" y="1568"/>
                    <a:pt x="624" y="1546"/>
                  </a:cubicBezTo>
                  <a:cubicBezTo>
                    <a:pt x="630" y="1577"/>
                    <a:pt x="637" y="1608"/>
                    <a:pt x="644" y="1637"/>
                  </a:cubicBezTo>
                  <a:cubicBezTo>
                    <a:pt x="647" y="1651"/>
                    <a:pt x="660" y="1660"/>
                    <a:pt x="673" y="1660"/>
                  </a:cubicBezTo>
                  <a:cubicBezTo>
                    <a:pt x="676" y="1660"/>
                    <a:pt x="678" y="1660"/>
                    <a:pt x="680" y="1659"/>
                  </a:cubicBezTo>
                  <a:cubicBezTo>
                    <a:pt x="696" y="1655"/>
                    <a:pt x="706" y="1639"/>
                    <a:pt x="702" y="1623"/>
                  </a:cubicBezTo>
                  <a:cubicBezTo>
                    <a:pt x="694" y="1591"/>
                    <a:pt x="687" y="1559"/>
                    <a:pt x="681" y="1525"/>
                  </a:cubicBezTo>
                  <a:cubicBezTo>
                    <a:pt x="760" y="1496"/>
                    <a:pt x="843" y="1460"/>
                    <a:pt x="926" y="1419"/>
                  </a:cubicBezTo>
                  <a:cubicBezTo>
                    <a:pt x="1099" y="1504"/>
                    <a:pt x="1268" y="1567"/>
                    <a:pt x="1414" y="1598"/>
                  </a:cubicBezTo>
                  <a:cubicBezTo>
                    <a:pt x="1483" y="1613"/>
                    <a:pt x="1545" y="1620"/>
                    <a:pt x="1598" y="1620"/>
                  </a:cubicBezTo>
                  <a:cubicBezTo>
                    <a:pt x="1620" y="1620"/>
                    <a:pt x="1640" y="1619"/>
                    <a:pt x="1659" y="1617"/>
                  </a:cubicBezTo>
                  <a:cubicBezTo>
                    <a:pt x="1733" y="1607"/>
                    <a:pt x="1785" y="1579"/>
                    <a:pt x="1811" y="1533"/>
                  </a:cubicBezTo>
                  <a:cubicBezTo>
                    <a:pt x="1838" y="1487"/>
                    <a:pt x="1836" y="1429"/>
                    <a:pt x="1808" y="1360"/>
                  </a:cubicBezTo>
                  <a:close/>
                  <a:moveTo>
                    <a:pt x="1101" y="719"/>
                  </a:moveTo>
                  <a:cubicBezTo>
                    <a:pt x="1065" y="698"/>
                    <a:pt x="1029" y="678"/>
                    <a:pt x="993" y="659"/>
                  </a:cubicBezTo>
                  <a:cubicBezTo>
                    <a:pt x="1057" y="629"/>
                    <a:pt x="1120" y="602"/>
                    <a:pt x="1182" y="579"/>
                  </a:cubicBezTo>
                  <a:cubicBezTo>
                    <a:pt x="1193" y="643"/>
                    <a:pt x="1201" y="712"/>
                    <a:pt x="1207" y="783"/>
                  </a:cubicBezTo>
                  <a:cubicBezTo>
                    <a:pt x="1172" y="761"/>
                    <a:pt x="1137" y="740"/>
                    <a:pt x="1101" y="719"/>
                  </a:cubicBezTo>
                  <a:close/>
                  <a:moveTo>
                    <a:pt x="425" y="1539"/>
                  </a:moveTo>
                  <a:cubicBezTo>
                    <a:pt x="252" y="1577"/>
                    <a:pt x="128" y="1563"/>
                    <a:pt x="93" y="1503"/>
                  </a:cubicBezTo>
                  <a:cubicBezTo>
                    <a:pt x="50" y="1429"/>
                    <a:pt x="135" y="1262"/>
                    <a:pt x="367" y="1061"/>
                  </a:cubicBezTo>
                  <a:cubicBezTo>
                    <a:pt x="433" y="1115"/>
                    <a:pt x="505" y="1169"/>
                    <a:pt x="582" y="1220"/>
                  </a:cubicBezTo>
                  <a:cubicBezTo>
                    <a:pt x="588" y="1313"/>
                    <a:pt x="598" y="1402"/>
                    <a:pt x="613" y="1486"/>
                  </a:cubicBezTo>
                  <a:cubicBezTo>
                    <a:pt x="547" y="1509"/>
                    <a:pt x="484" y="1527"/>
                    <a:pt x="425" y="1539"/>
                  </a:cubicBezTo>
                  <a:close/>
                  <a:moveTo>
                    <a:pt x="670" y="1465"/>
                  </a:moveTo>
                  <a:cubicBezTo>
                    <a:pt x="659" y="1400"/>
                    <a:pt x="651" y="1332"/>
                    <a:pt x="645" y="1261"/>
                  </a:cubicBezTo>
                  <a:cubicBezTo>
                    <a:pt x="680" y="1283"/>
                    <a:pt x="715" y="1304"/>
                    <a:pt x="751" y="1325"/>
                  </a:cubicBezTo>
                  <a:cubicBezTo>
                    <a:pt x="787" y="1346"/>
                    <a:pt x="823" y="1366"/>
                    <a:pt x="859" y="1385"/>
                  </a:cubicBezTo>
                  <a:cubicBezTo>
                    <a:pt x="795" y="1415"/>
                    <a:pt x="731" y="1442"/>
                    <a:pt x="670" y="146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50" name="Group 49"/>
          <p:cNvGrpSpPr/>
          <p:nvPr/>
        </p:nvGrpSpPr>
        <p:grpSpPr>
          <a:xfrm>
            <a:off x="7109107" y="4858027"/>
            <a:ext cx="717445" cy="766521"/>
            <a:chOff x="6226682" y="4679112"/>
            <a:chExt cx="717445" cy="766521"/>
          </a:xfrm>
        </p:grpSpPr>
        <p:sp>
          <p:nvSpPr>
            <p:cNvPr id="57" name="Freeform 47"/>
            <p:cNvSpPr>
              <a:spLocks noEditPoints="1"/>
            </p:cNvSpPr>
            <p:nvPr/>
          </p:nvSpPr>
          <p:spPr bwMode="auto">
            <a:xfrm>
              <a:off x="6226682" y="4679112"/>
              <a:ext cx="717445" cy="766521"/>
            </a:xfrm>
            <a:custGeom>
              <a:avLst/>
              <a:gdLst>
                <a:gd name="T0" fmla="*/ 1661 w 1910"/>
                <a:gd name="T1" fmla="*/ 605 h 2048"/>
                <a:gd name="T2" fmla="*/ 1620 w 1910"/>
                <a:gd name="T3" fmla="*/ 0 h 2048"/>
                <a:gd name="T4" fmla="*/ 249 w 1910"/>
                <a:gd name="T5" fmla="*/ 41 h 2048"/>
                <a:gd name="T6" fmla="*/ 241 w 1910"/>
                <a:gd name="T7" fmla="*/ 1009 h 2048"/>
                <a:gd name="T8" fmla="*/ 241 w 1910"/>
                <a:gd name="T9" fmla="*/ 1490 h 2048"/>
                <a:gd name="T10" fmla="*/ 249 w 1910"/>
                <a:gd name="T11" fmla="*/ 2007 h 2048"/>
                <a:gd name="T12" fmla="*/ 1620 w 1910"/>
                <a:gd name="T13" fmla="*/ 2048 h 2048"/>
                <a:gd name="T14" fmla="*/ 1661 w 1910"/>
                <a:gd name="T15" fmla="*/ 1086 h 2048"/>
                <a:gd name="T16" fmla="*/ 1910 w 1910"/>
                <a:gd name="T17" fmla="*/ 846 h 2048"/>
                <a:gd name="T18" fmla="*/ 249 w 1910"/>
                <a:gd name="T19" fmla="*/ 1409 h 2048"/>
                <a:gd name="T20" fmla="*/ 82 w 1910"/>
                <a:gd name="T21" fmla="*/ 1250 h 2048"/>
                <a:gd name="T22" fmla="*/ 249 w 1910"/>
                <a:gd name="T23" fmla="*/ 1091 h 2048"/>
                <a:gd name="T24" fmla="*/ 1579 w 1910"/>
                <a:gd name="T25" fmla="*/ 605 h 2048"/>
                <a:gd name="T26" fmla="*/ 1462 w 1910"/>
                <a:gd name="T27" fmla="*/ 531 h 2048"/>
                <a:gd name="T28" fmla="*/ 1324 w 1910"/>
                <a:gd name="T29" fmla="*/ 451 h 2048"/>
                <a:gd name="T30" fmla="*/ 1080 w 1910"/>
                <a:gd name="T31" fmla="*/ 646 h 2048"/>
                <a:gd name="T32" fmla="*/ 1324 w 1910"/>
                <a:gd name="T33" fmla="*/ 840 h 2048"/>
                <a:gd name="T34" fmla="*/ 1370 w 1910"/>
                <a:gd name="T35" fmla="*/ 853 h 2048"/>
                <a:gd name="T36" fmla="*/ 1462 w 1910"/>
                <a:gd name="T37" fmla="*/ 761 h 2048"/>
                <a:gd name="T38" fmla="*/ 1579 w 1910"/>
                <a:gd name="T39" fmla="*/ 687 h 2048"/>
                <a:gd name="T40" fmla="*/ 331 w 1910"/>
                <a:gd name="T41" fmla="*/ 1966 h 2048"/>
                <a:gd name="T42" fmla="*/ 827 w 1910"/>
                <a:gd name="T43" fmla="*/ 1490 h 2048"/>
                <a:gd name="T44" fmla="*/ 873 w 1910"/>
                <a:gd name="T45" fmla="*/ 1644 h 2048"/>
                <a:gd name="T46" fmla="*/ 965 w 1910"/>
                <a:gd name="T47" fmla="*/ 1644 h 2048"/>
                <a:gd name="T48" fmla="*/ 1210 w 1910"/>
                <a:gd name="T49" fmla="*/ 1450 h 2048"/>
                <a:gd name="T50" fmla="*/ 965 w 1910"/>
                <a:gd name="T51" fmla="*/ 1255 h 2048"/>
                <a:gd name="T52" fmla="*/ 873 w 1910"/>
                <a:gd name="T53" fmla="*/ 1255 h 2048"/>
                <a:gd name="T54" fmla="*/ 827 w 1910"/>
                <a:gd name="T55" fmla="*/ 1409 h 2048"/>
                <a:gd name="T56" fmla="*/ 331 w 1910"/>
                <a:gd name="T57" fmla="*/ 82 h 2048"/>
                <a:gd name="T58" fmla="*/ 1579 w 1910"/>
                <a:gd name="T59" fmla="*/ 605 h 2048"/>
                <a:gd name="T60" fmla="*/ 1381 w 1910"/>
                <a:gd name="T61" fmla="*/ 761 h 2048"/>
                <a:gd name="T62" fmla="*/ 1365 w 1910"/>
                <a:gd name="T63" fmla="*/ 770 h 2048"/>
                <a:gd name="T64" fmla="*/ 1161 w 1910"/>
                <a:gd name="T65" fmla="*/ 646 h 2048"/>
                <a:gd name="T66" fmla="*/ 1365 w 1910"/>
                <a:gd name="T67" fmla="*/ 522 h 2048"/>
                <a:gd name="T68" fmla="*/ 1381 w 1910"/>
                <a:gd name="T69" fmla="*/ 531 h 2048"/>
                <a:gd name="T70" fmla="*/ 909 w 1910"/>
                <a:gd name="T71" fmla="*/ 1335 h 2048"/>
                <a:gd name="T72" fmla="*/ 919 w 1910"/>
                <a:gd name="T73" fmla="*/ 1324 h 2048"/>
                <a:gd name="T74" fmla="*/ 1123 w 1910"/>
                <a:gd name="T75" fmla="*/ 1441 h 2048"/>
                <a:gd name="T76" fmla="*/ 1123 w 1910"/>
                <a:gd name="T77" fmla="*/ 1459 h 2048"/>
                <a:gd name="T78" fmla="*/ 914 w 1910"/>
                <a:gd name="T79" fmla="*/ 1573 h 2048"/>
                <a:gd name="T80" fmla="*/ 1669 w 1910"/>
                <a:gd name="T81" fmla="*/ 1005 h 2048"/>
                <a:gd name="T82" fmla="*/ 1661 w 1910"/>
                <a:gd name="T83" fmla="*/ 687 h 2048"/>
                <a:gd name="T84" fmla="*/ 1828 w 1910"/>
                <a:gd name="T85" fmla="*/ 846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10" h="2048">
                  <a:moveTo>
                    <a:pt x="1669" y="605"/>
                  </a:moveTo>
                  <a:cubicBezTo>
                    <a:pt x="1661" y="605"/>
                    <a:pt x="1661" y="605"/>
                    <a:pt x="1661" y="605"/>
                  </a:cubicBezTo>
                  <a:cubicBezTo>
                    <a:pt x="1661" y="41"/>
                    <a:pt x="1661" y="41"/>
                    <a:pt x="1661" y="41"/>
                  </a:cubicBezTo>
                  <a:cubicBezTo>
                    <a:pt x="1661" y="18"/>
                    <a:pt x="1643" y="0"/>
                    <a:pt x="1620" y="0"/>
                  </a:cubicBezTo>
                  <a:cubicBezTo>
                    <a:pt x="290" y="0"/>
                    <a:pt x="290" y="0"/>
                    <a:pt x="290" y="0"/>
                  </a:cubicBezTo>
                  <a:cubicBezTo>
                    <a:pt x="267" y="0"/>
                    <a:pt x="249" y="18"/>
                    <a:pt x="249" y="41"/>
                  </a:cubicBezTo>
                  <a:cubicBezTo>
                    <a:pt x="249" y="1009"/>
                    <a:pt x="249" y="1009"/>
                    <a:pt x="249" y="1009"/>
                  </a:cubicBezTo>
                  <a:cubicBezTo>
                    <a:pt x="241" y="1009"/>
                    <a:pt x="241" y="1009"/>
                    <a:pt x="241" y="1009"/>
                  </a:cubicBezTo>
                  <a:cubicBezTo>
                    <a:pt x="108" y="1009"/>
                    <a:pt x="0" y="1117"/>
                    <a:pt x="0" y="1250"/>
                  </a:cubicBezTo>
                  <a:cubicBezTo>
                    <a:pt x="0" y="1382"/>
                    <a:pt x="108" y="1490"/>
                    <a:pt x="241" y="1490"/>
                  </a:cubicBezTo>
                  <a:cubicBezTo>
                    <a:pt x="249" y="1490"/>
                    <a:pt x="249" y="1490"/>
                    <a:pt x="249" y="1490"/>
                  </a:cubicBezTo>
                  <a:cubicBezTo>
                    <a:pt x="249" y="2007"/>
                    <a:pt x="249" y="2007"/>
                    <a:pt x="249" y="2007"/>
                  </a:cubicBezTo>
                  <a:cubicBezTo>
                    <a:pt x="249" y="2030"/>
                    <a:pt x="267" y="2048"/>
                    <a:pt x="290" y="2048"/>
                  </a:cubicBezTo>
                  <a:cubicBezTo>
                    <a:pt x="1620" y="2048"/>
                    <a:pt x="1620" y="2048"/>
                    <a:pt x="1620" y="2048"/>
                  </a:cubicBezTo>
                  <a:cubicBezTo>
                    <a:pt x="1643" y="2048"/>
                    <a:pt x="1661" y="2030"/>
                    <a:pt x="1661" y="2007"/>
                  </a:cubicBezTo>
                  <a:cubicBezTo>
                    <a:pt x="1661" y="1086"/>
                    <a:pt x="1661" y="1086"/>
                    <a:pt x="1661" y="1086"/>
                  </a:cubicBezTo>
                  <a:cubicBezTo>
                    <a:pt x="1669" y="1086"/>
                    <a:pt x="1669" y="1086"/>
                    <a:pt x="1669" y="1086"/>
                  </a:cubicBezTo>
                  <a:cubicBezTo>
                    <a:pt x="1802" y="1086"/>
                    <a:pt x="1910" y="978"/>
                    <a:pt x="1910" y="846"/>
                  </a:cubicBezTo>
                  <a:cubicBezTo>
                    <a:pt x="1910" y="713"/>
                    <a:pt x="1802" y="605"/>
                    <a:pt x="1669" y="605"/>
                  </a:cubicBezTo>
                  <a:close/>
                  <a:moveTo>
                    <a:pt x="249" y="1409"/>
                  </a:moveTo>
                  <a:cubicBezTo>
                    <a:pt x="241" y="1409"/>
                    <a:pt x="241" y="1409"/>
                    <a:pt x="241" y="1409"/>
                  </a:cubicBezTo>
                  <a:cubicBezTo>
                    <a:pt x="153" y="1409"/>
                    <a:pt x="82" y="1337"/>
                    <a:pt x="82" y="1250"/>
                  </a:cubicBezTo>
                  <a:cubicBezTo>
                    <a:pt x="82" y="1162"/>
                    <a:pt x="153" y="1091"/>
                    <a:pt x="241" y="1091"/>
                  </a:cubicBezTo>
                  <a:cubicBezTo>
                    <a:pt x="249" y="1091"/>
                    <a:pt x="249" y="1091"/>
                    <a:pt x="249" y="1091"/>
                  </a:cubicBezTo>
                  <a:lnTo>
                    <a:pt x="249" y="1409"/>
                  </a:lnTo>
                  <a:close/>
                  <a:moveTo>
                    <a:pt x="1579" y="605"/>
                  </a:moveTo>
                  <a:cubicBezTo>
                    <a:pt x="1462" y="605"/>
                    <a:pt x="1462" y="605"/>
                    <a:pt x="1462" y="605"/>
                  </a:cubicBezTo>
                  <a:cubicBezTo>
                    <a:pt x="1462" y="531"/>
                    <a:pt x="1462" y="531"/>
                    <a:pt x="1462" y="531"/>
                  </a:cubicBezTo>
                  <a:cubicBezTo>
                    <a:pt x="1462" y="498"/>
                    <a:pt x="1445" y="468"/>
                    <a:pt x="1416" y="451"/>
                  </a:cubicBezTo>
                  <a:cubicBezTo>
                    <a:pt x="1388" y="435"/>
                    <a:pt x="1353" y="435"/>
                    <a:pt x="1324" y="451"/>
                  </a:cubicBezTo>
                  <a:cubicBezTo>
                    <a:pt x="1126" y="566"/>
                    <a:pt x="1126" y="566"/>
                    <a:pt x="1126" y="566"/>
                  </a:cubicBezTo>
                  <a:cubicBezTo>
                    <a:pt x="1097" y="583"/>
                    <a:pt x="1080" y="613"/>
                    <a:pt x="1080" y="646"/>
                  </a:cubicBezTo>
                  <a:cubicBezTo>
                    <a:pt x="1080" y="679"/>
                    <a:pt x="1097" y="709"/>
                    <a:pt x="1126" y="725"/>
                  </a:cubicBezTo>
                  <a:cubicBezTo>
                    <a:pt x="1324" y="840"/>
                    <a:pt x="1324" y="840"/>
                    <a:pt x="1324" y="840"/>
                  </a:cubicBezTo>
                  <a:cubicBezTo>
                    <a:pt x="1324" y="840"/>
                    <a:pt x="1324" y="840"/>
                    <a:pt x="1324" y="840"/>
                  </a:cubicBezTo>
                  <a:cubicBezTo>
                    <a:pt x="1339" y="849"/>
                    <a:pt x="1355" y="853"/>
                    <a:pt x="1370" y="853"/>
                  </a:cubicBezTo>
                  <a:cubicBezTo>
                    <a:pt x="1386" y="853"/>
                    <a:pt x="1402" y="849"/>
                    <a:pt x="1416" y="840"/>
                  </a:cubicBezTo>
                  <a:cubicBezTo>
                    <a:pt x="1445" y="824"/>
                    <a:pt x="1462" y="794"/>
                    <a:pt x="1462" y="761"/>
                  </a:cubicBezTo>
                  <a:cubicBezTo>
                    <a:pt x="1462" y="687"/>
                    <a:pt x="1462" y="687"/>
                    <a:pt x="1462" y="687"/>
                  </a:cubicBezTo>
                  <a:cubicBezTo>
                    <a:pt x="1579" y="687"/>
                    <a:pt x="1579" y="687"/>
                    <a:pt x="1579" y="687"/>
                  </a:cubicBezTo>
                  <a:cubicBezTo>
                    <a:pt x="1579" y="1966"/>
                    <a:pt x="1579" y="1966"/>
                    <a:pt x="1579" y="1966"/>
                  </a:cubicBezTo>
                  <a:cubicBezTo>
                    <a:pt x="331" y="1966"/>
                    <a:pt x="331" y="1966"/>
                    <a:pt x="331" y="1966"/>
                  </a:cubicBezTo>
                  <a:cubicBezTo>
                    <a:pt x="331" y="1490"/>
                    <a:pt x="331" y="1490"/>
                    <a:pt x="331" y="1490"/>
                  </a:cubicBezTo>
                  <a:cubicBezTo>
                    <a:pt x="827" y="1490"/>
                    <a:pt x="827" y="1490"/>
                    <a:pt x="827" y="1490"/>
                  </a:cubicBezTo>
                  <a:cubicBezTo>
                    <a:pt x="827" y="1564"/>
                    <a:pt x="827" y="1564"/>
                    <a:pt x="827" y="1564"/>
                  </a:cubicBezTo>
                  <a:cubicBezTo>
                    <a:pt x="827" y="1598"/>
                    <a:pt x="844" y="1627"/>
                    <a:pt x="873" y="1644"/>
                  </a:cubicBezTo>
                  <a:cubicBezTo>
                    <a:pt x="887" y="1652"/>
                    <a:pt x="903" y="1656"/>
                    <a:pt x="919" y="1656"/>
                  </a:cubicBezTo>
                  <a:cubicBezTo>
                    <a:pt x="935" y="1656"/>
                    <a:pt x="951" y="1652"/>
                    <a:pt x="965" y="1644"/>
                  </a:cubicBezTo>
                  <a:cubicBezTo>
                    <a:pt x="1164" y="1529"/>
                    <a:pt x="1164" y="1529"/>
                    <a:pt x="1164" y="1529"/>
                  </a:cubicBezTo>
                  <a:cubicBezTo>
                    <a:pt x="1193" y="1513"/>
                    <a:pt x="1210" y="1483"/>
                    <a:pt x="1210" y="1450"/>
                  </a:cubicBezTo>
                  <a:cubicBezTo>
                    <a:pt x="1210" y="1416"/>
                    <a:pt x="1193" y="1387"/>
                    <a:pt x="1164" y="1370"/>
                  </a:cubicBezTo>
                  <a:cubicBezTo>
                    <a:pt x="965" y="1255"/>
                    <a:pt x="965" y="1255"/>
                    <a:pt x="965" y="1255"/>
                  </a:cubicBezTo>
                  <a:cubicBezTo>
                    <a:pt x="965" y="1255"/>
                    <a:pt x="965" y="1255"/>
                    <a:pt x="965" y="1255"/>
                  </a:cubicBezTo>
                  <a:cubicBezTo>
                    <a:pt x="936" y="1238"/>
                    <a:pt x="902" y="1238"/>
                    <a:pt x="873" y="1255"/>
                  </a:cubicBezTo>
                  <a:cubicBezTo>
                    <a:pt x="844" y="1272"/>
                    <a:pt x="827" y="1302"/>
                    <a:pt x="827" y="1335"/>
                  </a:cubicBezTo>
                  <a:cubicBezTo>
                    <a:pt x="827" y="1409"/>
                    <a:pt x="827" y="1409"/>
                    <a:pt x="827" y="1409"/>
                  </a:cubicBezTo>
                  <a:cubicBezTo>
                    <a:pt x="331" y="1409"/>
                    <a:pt x="331" y="1409"/>
                    <a:pt x="331" y="1409"/>
                  </a:cubicBezTo>
                  <a:cubicBezTo>
                    <a:pt x="331" y="82"/>
                    <a:pt x="331" y="82"/>
                    <a:pt x="331" y="82"/>
                  </a:cubicBezTo>
                  <a:cubicBezTo>
                    <a:pt x="1579" y="82"/>
                    <a:pt x="1579" y="82"/>
                    <a:pt x="1579" y="82"/>
                  </a:cubicBezTo>
                  <a:cubicBezTo>
                    <a:pt x="1579" y="605"/>
                    <a:pt x="1579" y="605"/>
                    <a:pt x="1579" y="605"/>
                  </a:cubicBezTo>
                  <a:close/>
                  <a:moveTo>
                    <a:pt x="1381" y="531"/>
                  </a:moveTo>
                  <a:cubicBezTo>
                    <a:pt x="1381" y="761"/>
                    <a:pt x="1381" y="761"/>
                    <a:pt x="1381" y="761"/>
                  </a:cubicBezTo>
                  <a:cubicBezTo>
                    <a:pt x="1381" y="766"/>
                    <a:pt x="1378" y="768"/>
                    <a:pt x="1376" y="770"/>
                  </a:cubicBezTo>
                  <a:cubicBezTo>
                    <a:pt x="1373" y="771"/>
                    <a:pt x="1369" y="772"/>
                    <a:pt x="1365" y="770"/>
                  </a:cubicBezTo>
                  <a:cubicBezTo>
                    <a:pt x="1166" y="655"/>
                    <a:pt x="1166" y="655"/>
                    <a:pt x="1166" y="655"/>
                  </a:cubicBezTo>
                  <a:cubicBezTo>
                    <a:pt x="1162" y="652"/>
                    <a:pt x="1161" y="649"/>
                    <a:pt x="1161" y="646"/>
                  </a:cubicBezTo>
                  <a:cubicBezTo>
                    <a:pt x="1161" y="643"/>
                    <a:pt x="1162" y="639"/>
                    <a:pt x="1166" y="637"/>
                  </a:cubicBezTo>
                  <a:cubicBezTo>
                    <a:pt x="1365" y="522"/>
                    <a:pt x="1365" y="522"/>
                    <a:pt x="1365" y="522"/>
                  </a:cubicBezTo>
                  <a:cubicBezTo>
                    <a:pt x="1369" y="520"/>
                    <a:pt x="1373" y="521"/>
                    <a:pt x="1376" y="522"/>
                  </a:cubicBezTo>
                  <a:cubicBezTo>
                    <a:pt x="1378" y="523"/>
                    <a:pt x="1381" y="526"/>
                    <a:pt x="1381" y="531"/>
                  </a:cubicBezTo>
                  <a:close/>
                  <a:moveTo>
                    <a:pt x="909" y="1564"/>
                  </a:moveTo>
                  <a:cubicBezTo>
                    <a:pt x="909" y="1335"/>
                    <a:pt x="909" y="1335"/>
                    <a:pt x="909" y="1335"/>
                  </a:cubicBezTo>
                  <a:cubicBezTo>
                    <a:pt x="909" y="1330"/>
                    <a:pt x="912" y="1327"/>
                    <a:pt x="914" y="1326"/>
                  </a:cubicBezTo>
                  <a:cubicBezTo>
                    <a:pt x="915" y="1325"/>
                    <a:pt x="917" y="1324"/>
                    <a:pt x="919" y="1324"/>
                  </a:cubicBezTo>
                  <a:cubicBezTo>
                    <a:pt x="921" y="1324"/>
                    <a:pt x="922" y="1325"/>
                    <a:pt x="924" y="1326"/>
                  </a:cubicBezTo>
                  <a:cubicBezTo>
                    <a:pt x="1123" y="1441"/>
                    <a:pt x="1123" y="1441"/>
                    <a:pt x="1123" y="1441"/>
                  </a:cubicBezTo>
                  <a:cubicBezTo>
                    <a:pt x="1127" y="1443"/>
                    <a:pt x="1128" y="1447"/>
                    <a:pt x="1128" y="1450"/>
                  </a:cubicBezTo>
                  <a:cubicBezTo>
                    <a:pt x="1128" y="1452"/>
                    <a:pt x="1127" y="1456"/>
                    <a:pt x="1123" y="1459"/>
                  </a:cubicBezTo>
                  <a:cubicBezTo>
                    <a:pt x="924" y="1573"/>
                    <a:pt x="924" y="1573"/>
                    <a:pt x="924" y="1573"/>
                  </a:cubicBezTo>
                  <a:cubicBezTo>
                    <a:pt x="920" y="1576"/>
                    <a:pt x="916" y="1575"/>
                    <a:pt x="914" y="1573"/>
                  </a:cubicBezTo>
                  <a:cubicBezTo>
                    <a:pt x="912" y="1572"/>
                    <a:pt x="909" y="1569"/>
                    <a:pt x="909" y="1564"/>
                  </a:cubicBezTo>
                  <a:close/>
                  <a:moveTo>
                    <a:pt x="1669" y="1005"/>
                  </a:moveTo>
                  <a:cubicBezTo>
                    <a:pt x="1661" y="1005"/>
                    <a:pt x="1661" y="1005"/>
                    <a:pt x="1661" y="1005"/>
                  </a:cubicBezTo>
                  <a:cubicBezTo>
                    <a:pt x="1661" y="687"/>
                    <a:pt x="1661" y="687"/>
                    <a:pt x="1661" y="687"/>
                  </a:cubicBezTo>
                  <a:cubicBezTo>
                    <a:pt x="1669" y="687"/>
                    <a:pt x="1669" y="687"/>
                    <a:pt x="1669" y="687"/>
                  </a:cubicBezTo>
                  <a:cubicBezTo>
                    <a:pt x="1757" y="687"/>
                    <a:pt x="1828" y="758"/>
                    <a:pt x="1828" y="846"/>
                  </a:cubicBezTo>
                  <a:cubicBezTo>
                    <a:pt x="1828" y="933"/>
                    <a:pt x="1757" y="1005"/>
                    <a:pt x="1669" y="100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48"/>
            <p:cNvSpPr>
              <a:spLocks/>
            </p:cNvSpPr>
            <p:nvPr/>
          </p:nvSpPr>
          <p:spPr bwMode="auto">
            <a:xfrm>
              <a:off x="6720948" y="4772590"/>
              <a:ext cx="42065" cy="30380"/>
            </a:xfrm>
            <a:custGeom>
              <a:avLst/>
              <a:gdLst>
                <a:gd name="T0" fmla="*/ 69 w 110"/>
                <a:gd name="T1" fmla="*/ 0 h 81"/>
                <a:gd name="T2" fmla="*/ 41 w 110"/>
                <a:gd name="T3" fmla="*/ 0 h 81"/>
                <a:gd name="T4" fmla="*/ 0 w 110"/>
                <a:gd name="T5" fmla="*/ 41 h 81"/>
                <a:gd name="T6" fmla="*/ 41 w 110"/>
                <a:gd name="T7" fmla="*/ 81 h 81"/>
                <a:gd name="T8" fmla="*/ 69 w 110"/>
                <a:gd name="T9" fmla="*/ 81 h 81"/>
                <a:gd name="T10" fmla="*/ 110 w 110"/>
                <a:gd name="T11" fmla="*/ 41 h 81"/>
                <a:gd name="T12" fmla="*/ 69 w 110"/>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110" h="81">
                  <a:moveTo>
                    <a:pt x="69" y="0"/>
                  </a:moveTo>
                  <a:cubicBezTo>
                    <a:pt x="41" y="0"/>
                    <a:pt x="41" y="0"/>
                    <a:pt x="41" y="0"/>
                  </a:cubicBezTo>
                  <a:cubicBezTo>
                    <a:pt x="18" y="0"/>
                    <a:pt x="0" y="18"/>
                    <a:pt x="0" y="41"/>
                  </a:cubicBezTo>
                  <a:cubicBezTo>
                    <a:pt x="0" y="63"/>
                    <a:pt x="18" y="81"/>
                    <a:pt x="41" y="81"/>
                  </a:cubicBezTo>
                  <a:cubicBezTo>
                    <a:pt x="69" y="81"/>
                    <a:pt x="69" y="81"/>
                    <a:pt x="69" y="81"/>
                  </a:cubicBezTo>
                  <a:cubicBezTo>
                    <a:pt x="92" y="81"/>
                    <a:pt x="110" y="63"/>
                    <a:pt x="110" y="41"/>
                  </a:cubicBezTo>
                  <a:cubicBezTo>
                    <a:pt x="110" y="18"/>
                    <a:pt x="92" y="0"/>
                    <a:pt x="69"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5" name="Freeform 49"/>
            <p:cNvSpPr>
              <a:spLocks/>
            </p:cNvSpPr>
            <p:nvPr/>
          </p:nvSpPr>
          <p:spPr bwMode="auto">
            <a:xfrm>
              <a:off x="6407796" y="4772590"/>
              <a:ext cx="285108" cy="30380"/>
            </a:xfrm>
            <a:custGeom>
              <a:avLst/>
              <a:gdLst>
                <a:gd name="T0" fmla="*/ 718 w 759"/>
                <a:gd name="T1" fmla="*/ 0 h 81"/>
                <a:gd name="T2" fmla="*/ 41 w 759"/>
                <a:gd name="T3" fmla="*/ 0 h 81"/>
                <a:gd name="T4" fmla="*/ 0 w 759"/>
                <a:gd name="T5" fmla="*/ 41 h 81"/>
                <a:gd name="T6" fmla="*/ 41 w 759"/>
                <a:gd name="T7" fmla="*/ 81 h 81"/>
                <a:gd name="T8" fmla="*/ 718 w 759"/>
                <a:gd name="T9" fmla="*/ 81 h 81"/>
                <a:gd name="T10" fmla="*/ 759 w 759"/>
                <a:gd name="T11" fmla="*/ 41 h 81"/>
                <a:gd name="T12" fmla="*/ 718 w 75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759" h="81">
                  <a:moveTo>
                    <a:pt x="718" y="0"/>
                  </a:moveTo>
                  <a:cubicBezTo>
                    <a:pt x="41" y="0"/>
                    <a:pt x="41" y="0"/>
                    <a:pt x="41" y="0"/>
                  </a:cubicBezTo>
                  <a:cubicBezTo>
                    <a:pt x="18" y="0"/>
                    <a:pt x="0" y="18"/>
                    <a:pt x="0" y="41"/>
                  </a:cubicBezTo>
                  <a:cubicBezTo>
                    <a:pt x="0" y="63"/>
                    <a:pt x="18" y="81"/>
                    <a:pt x="41" y="81"/>
                  </a:cubicBezTo>
                  <a:cubicBezTo>
                    <a:pt x="718" y="81"/>
                    <a:pt x="718" y="81"/>
                    <a:pt x="718" y="81"/>
                  </a:cubicBezTo>
                  <a:cubicBezTo>
                    <a:pt x="740" y="81"/>
                    <a:pt x="759" y="63"/>
                    <a:pt x="759" y="41"/>
                  </a:cubicBezTo>
                  <a:cubicBezTo>
                    <a:pt x="759" y="18"/>
                    <a:pt x="740" y="0"/>
                    <a:pt x="71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70" name="Freeform 50"/>
            <p:cNvSpPr>
              <a:spLocks/>
            </p:cNvSpPr>
            <p:nvPr/>
          </p:nvSpPr>
          <p:spPr bwMode="auto">
            <a:xfrm>
              <a:off x="6407796" y="5037834"/>
              <a:ext cx="237201" cy="30380"/>
            </a:xfrm>
            <a:custGeom>
              <a:avLst/>
              <a:gdLst>
                <a:gd name="T0" fmla="*/ 591 w 632"/>
                <a:gd name="T1" fmla="*/ 0 h 81"/>
                <a:gd name="T2" fmla="*/ 41 w 632"/>
                <a:gd name="T3" fmla="*/ 0 h 81"/>
                <a:gd name="T4" fmla="*/ 0 w 632"/>
                <a:gd name="T5" fmla="*/ 41 h 81"/>
                <a:gd name="T6" fmla="*/ 41 w 632"/>
                <a:gd name="T7" fmla="*/ 81 h 81"/>
                <a:gd name="T8" fmla="*/ 591 w 632"/>
                <a:gd name="T9" fmla="*/ 81 h 81"/>
                <a:gd name="T10" fmla="*/ 632 w 632"/>
                <a:gd name="T11" fmla="*/ 41 h 81"/>
                <a:gd name="T12" fmla="*/ 591 w 632"/>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632" h="81">
                  <a:moveTo>
                    <a:pt x="591" y="0"/>
                  </a:moveTo>
                  <a:cubicBezTo>
                    <a:pt x="41" y="0"/>
                    <a:pt x="41" y="0"/>
                    <a:pt x="41" y="0"/>
                  </a:cubicBezTo>
                  <a:cubicBezTo>
                    <a:pt x="18" y="0"/>
                    <a:pt x="0" y="18"/>
                    <a:pt x="0" y="41"/>
                  </a:cubicBezTo>
                  <a:cubicBezTo>
                    <a:pt x="0" y="63"/>
                    <a:pt x="18" y="81"/>
                    <a:pt x="41" y="81"/>
                  </a:cubicBezTo>
                  <a:cubicBezTo>
                    <a:pt x="591" y="81"/>
                    <a:pt x="591" y="81"/>
                    <a:pt x="591" y="81"/>
                  </a:cubicBezTo>
                  <a:cubicBezTo>
                    <a:pt x="614" y="81"/>
                    <a:pt x="632" y="63"/>
                    <a:pt x="632" y="41"/>
                  </a:cubicBezTo>
                  <a:cubicBezTo>
                    <a:pt x="632" y="18"/>
                    <a:pt x="614" y="0"/>
                    <a:pt x="591"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88" name="Freeform 51"/>
            <p:cNvSpPr>
              <a:spLocks/>
            </p:cNvSpPr>
            <p:nvPr/>
          </p:nvSpPr>
          <p:spPr bwMode="auto">
            <a:xfrm>
              <a:off x="6407796" y="4864900"/>
              <a:ext cx="168261" cy="29212"/>
            </a:xfrm>
            <a:custGeom>
              <a:avLst/>
              <a:gdLst>
                <a:gd name="T0" fmla="*/ 408 w 449"/>
                <a:gd name="T1" fmla="*/ 0 h 81"/>
                <a:gd name="T2" fmla="*/ 41 w 449"/>
                <a:gd name="T3" fmla="*/ 0 h 81"/>
                <a:gd name="T4" fmla="*/ 0 w 449"/>
                <a:gd name="T5" fmla="*/ 40 h 81"/>
                <a:gd name="T6" fmla="*/ 41 w 449"/>
                <a:gd name="T7" fmla="*/ 81 h 81"/>
                <a:gd name="T8" fmla="*/ 408 w 449"/>
                <a:gd name="T9" fmla="*/ 81 h 81"/>
                <a:gd name="T10" fmla="*/ 449 w 449"/>
                <a:gd name="T11" fmla="*/ 40 h 81"/>
                <a:gd name="T12" fmla="*/ 408 w 44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449" h="81">
                  <a:moveTo>
                    <a:pt x="408" y="0"/>
                  </a:moveTo>
                  <a:cubicBezTo>
                    <a:pt x="41" y="0"/>
                    <a:pt x="41" y="0"/>
                    <a:pt x="41" y="0"/>
                  </a:cubicBezTo>
                  <a:cubicBezTo>
                    <a:pt x="18" y="0"/>
                    <a:pt x="0" y="18"/>
                    <a:pt x="0" y="40"/>
                  </a:cubicBezTo>
                  <a:cubicBezTo>
                    <a:pt x="0" y="63"/>
                    <a:pt x="18" y="81"/>
                    <a:pt x="41" y="81"/>
                  </a:cubicBezTo>
                  <a:cubicBezTo>
                    <a:pt x="408" y="81"/>
                    <a:pt x="408" y="81"/>
                    <a:pt x="408" y="81"/>
                  </a:cubicBezTo>
                  <a:cubicBezTo>
                    <a:pt x="430" y="81"/>
                    <a:pt x="449" y="63"/>
                    <a:pt x="449" y="40"/>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89" name="Freeform 52"/>
            <p:cNvSpPr>
              <a:spLocks/>
            </p:cNvSpPr>
            <p:nvPr/>
          </p:nvSpPr>
          <p:spPr bwMode="auto">
            <a:xfrm>
              <a:off x="6407796" y="4946693"/>
              <a:ext cx="168261" cy="30380"/>
            </a:xfrm>
            <a:custGeom>
              <a:avLst/>
              <a:gdLst>
                <a:gd name="T0" fmla="*/ 408 w 449"/>
                <a:gd name="T1" fmla="*/ 0 h 82"/>
                <a:gd name="T2" fmla="*/ 41 w 449"/>
                <a:gd name="T3" fmla="*/ 0 h 82"/>
                <a:gd name="T4" fmla="*/ 0 w 449"/>
                <a:gd name="T5" fmla="*/ 41 h 82"/>
                <a:gd name="T6" fmla="*/ 41 w 449"/>
                <a:gd name="T7" fmla="*/ 82 h 82"/>
                <a:gd name="T8" fmla="*/ 408 w 449"/>
                <a:gd name="T9" fmla="*/ 82 h 82"/>
                <a:gd name="T10" fmla="*/ 449 w 449"/>
                <a:gd name="T11" fmla="*/ 41 h 82"/>
                <a:gd name="T12" fmla="*/ 408 w 449"/>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449" h="82">
                  <a:moveTo>
                    <a:pt x="408" y="0"/>
                  </a:moveTo>
                  <a:cubicBezTo>
                    <a:pt x="41" y="0"/>
                    <a:pt x="41" y="0"/>
                    <a:pt x="41" y="0"/>
                  </a:cubicBezTo>
                  <a:cubicBezTo>
                    <a:pt x="18" y="0"/>
                    <a:pt x="0" y="18"/>
                    <a:pt x="0" y="41"/>
                  </a:cubicBezTo>
                  <a:cubicBezTo>
                    <a:pt x="0" y="63"/>
                    <a:pt x="18" y="82"/>
                    <a:pt x="41" y="82"/>
                  </a:cubicBezTo>
                  <a:cubicBezTo>
                    <a:pt x="408" y="82"/>
                    <a:pt x="408" y="82"/>
                    <a:pt x="408" y="82"/>
                  </a:cubicBezTo>
                  <a:cubicBezTo>
                    <a:pt x="430" y="82"/>
                    <a:pt x="449" y="63"/>
                    <a:pt x="449" y="41"/>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90" name="Group 89"/>
          <p:cNvGrpSpPr/>
          <p:nvPr/>
        </p:nvGrpSpPr>
        <p:grpSpPr>
          <a:xfrm>
            <a:off x="7143145" y="987721"/>
            <a:ext cx="667411" cy="546919"/>
            <a:chOff x="5834678" y="5543767"/>
            <a:chExt cx="667411" cy="546919"/>
          </a:xfrm>
        </p:grpSpPr>
        <p:sp>
          <p:nvSpPr>
            <p:cNvPr id="91" name="Freeform 21"/>
            <p:cNvSpPr>
              <a:spLocks noEditPoints="1"/>
            </p:cNvSpPr>
            <p:nvPr/>
          </p:nvSpPr>
          <p:spPr bwMode="auto">
            <a:xfrm>
              <a:off x="5834678" y="5543767"/>
              <a:ext cx="667411" cy="546919"/>
            </a:xfrm>
            <a:custGeom>
              <a:avLst/>
              <a:gdLst>
                <a:gd name="T0" fmla="*/ 1105 w 1181"/>
                <a:gd name="T1" fmla="*/ 0 h 971"/>
                <a:gd name="T2" fmla="*/ 76 w 1181"/>
                <a:gd name="T3" fmla="*/ 0 h 971"/>
                <a:gd name="T4" fmla="*/ 0 w 1181"/>
                <a:gd name="T5" fmla="*/ 76 h 971"/>
                <a:gd name="T6" fmla="*/ 0 w 1181"/>
                <a:gd name="T7" fmla="*/ 762 h 971"/>
                <a:gd name="T8" fmla="*/ 76 w 1181"/>
                <a:gd name="T9" fmla="*/ 838 h 971"/>
                <a:gd name="T10" fmla="*/ 419 w 1181"/>
                <a:gd name="T11" fmla="*/ 838 h 971"/>
                <a:gd name="T12" fmla="*/ 419 w 1181"/>
                <a:gd name="T13" fmla="*/ 933 h 971"/>
                <a:gd name="T14" fmla="*/ 286 w 1181"/>
                <a:gd name="T15" fmla="*/ 933 h 971"/>
                <a:gd name="T16" fmla="*/ 286 w 1181"/>
                <a:gd name="T17" fmla="*/ 971 h 971"/>
                <a:gd name="T18" fmla="*/ 419 w 1181"/>
                <a:gd name="T19" fmla="*/ 971 h 971"/>
                <a:gd name="T20" fmla="*/ 762 w 1181"/>
                <a:gd name="T21" fmla="*/ 971 h 971"/>
                <a:gd name="T22" fmla="*/ 895 w 1181"/>
                <a:gd name="T23" fmla="*/ 971 h 971"/>
                <a:gd name="T24" fmla="*/ 895 w 1181"/>
                <a:gd name="T25" fmla="*/ 933 h 971"/>
                <a:gd name="T26" fmla="*/ 762 w 1181"/>
                <a:gd name="T27" fmla="*/ 933 h 971"/>
                <a:gd name="T28" fmla="*/ 762 w 1181"/>
                <a:gd name="T29" fmla="*/ 838 h 971"/>
                <a:gd name="T30" fmla="*/ 1105 w 1181"/>
                <a:gd name="T31" fmla="*/ 838 h 971"/>
                <a:gd name="T32" fmla="*/ 1181 w 1181"/>
                <a:gd name="T33" fmla="*/ 762 h 971"/>
                <a:gd name="T34" fmla="*/ 1181 w 1181"/>
                <a:gd name="T35" fmla="*/ 76 h 971"/>
                <a:gd name="T36" fmla="*/ 1105 w 1181"/>
                <a:gd name="T37" fmla="*/ 0 h 971"/>
                <a:gd name="T38" fmla="*/ 724 w 1181"/>
                <a:gd name="T39" fmla="*/ 933 h 971"/>
                <a:gd name="T40" fmla="*/ 457 w 1181"/>
                <a:gd name="T41" fmla="*/ 933 h 971"/>
                <a:gd name="T42" fmla="*/ 457 w 1181"/>
                <a:gd name="T43" fmla="*/ 838 h 971"/>
                <a:gd name="T44" fmla="*/ 724 w 1181"/>
                <a:gd name="T45" fmla="*/ 838 h 971"/>
                <a:gd name="T46" fmla="*/ 724 w 1181"/>
                <a:gd name="T47" fmla="*/ 933 h 971"/>
                <a:gd name="T48" fmla="*/ 1143 w 1181"/>
                <a:gd name="T49" fmla="*/ 762 h 971"/>
                <a:gd name="T50" fmla="*/ 1105 w 1181"/>
                <a:gd name="T51" fmla="*/ 800 h 971"/>
                <a:gd name="T52" fmla="*/ 762 w 1181"/>
                <a:gd name="T53" fmla="*/ 800 h 971"/>
                <a:gd name="T54" fmla="*/ 419 w 1181"/>
                <a:gd name="T55" fmla="*/ 800 h 971"/>
                <a:gd name="T56" fmla="*/ 76 w 1181"/>
                <a:gd name="T57" fmla="*/ 800 h 971"/>
                <a:gd name="T58" fmla="*/ 38 w 1181"/>
                <a:gd name="T59" fmla="*/ 762 h 971"/>
                <a:gd name="T60" fmla="*/ 38 w 1181"/>
                <a:gd name="T61" fmla="*/ 76 h 971"/>
                <a:gd name="T62" fmla="*/ 76 w 1181"/>
                <a:gd name="T63" fmla="*/ 38 h 971"/>
                <a:gd name="T64" fmla="*/ 1105 w 1181"/>
                <a:gd name="T65" fmla="*/ 38 h 971"/>
                <a:gd name="T66" fmla="*/ 1143 w 1181"/>
                <a:gd name="T67" fmla="*/ 76 h 971"/>
                <a:gd name="T68" fmla="*/ 1143 w 1181"/>
                <a:gd name="T69" fmla="*/ 762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81" h="971">
                  <a:moveTo>
                    <a:pt x="1105" y="0"/>
                  </a:moveTo>
                  <a:cubicBezTo>
                    <a:pt x="76" y="0"/>
                    <a:pt x="76" y="0"/>
                    <a:pt x="76" y="0"/>
                  </a:cubicBezTo>
                  <a:cubicBezTo>
                    <a:pt x="34" y="0"/>
                    <a:pt x="0" y="34"/>
                    <a:pt x="0" y="76"/>
                  </a:cubicBezTo>
                  <a:cubicBezTo>
                    <a:pt x="0" y="762"/>
                    <a:pt x="0" y="762"/>
                    <a:pt x="0" y="762"/>
                  </a:cubicBezTo>
                  <a:cubicBezTo>
                    <a:pt x="0" y="804"/>
                    <a:pt x="34" y="838"/>
                    <a:pt x="76" y="838"/>
                  </a:cubicBezTo>
                  <a:cubicBezTo>
                    <a:pt x="419" y="838"/>
                    <a:pt x="419" y="838"/>
                    <a:pt x="419" y="838"/>
                  </a:cubicBezTo>
                  <a:cubicBezTo>
                    <a:pt x="419" y="933"/>
                    <a:pt x="419" y="933"/>
                    <a:pt x="419" y="933"/>
                  </a:cubicBezTo>
                  <a:cubicBezTo>
                    <a:pt x="286" y="933"/>
                    <a:pt x="286" y="933"/>
                    <a:pt x="286" y="933"/>
                  </a:cubicBezTo>
                  <a:cubicBezTo>
                    <a:pt x="286" y="971"/>
                    <a:pt x="286" y="971"/>
                    <a:pt x="286" y="971"/>
                  </a:cubicBezTo>
                  <a:cubicBezTo>
                    <a:pt x="419" y="971"/>
                    <a:pt x="419" y="971"/>
                    <a:pt x="419" y="971"/>
                  </a:cubicBezTo>
                  <a:cubicBezTo>
                    <a:pt x="762" y="971"/>
                    <a:pt x="762" y="971"/>
                    <a:pt x="762" y="971"/>
                  </a:cubicBezTo>
                  <a:cubicBezTo>
                    <a:pt x="895" y="971"/>
                    <a:pt x="895" y="971"/>
                    <a:pt x="895" y="971"/>
                  </a:cubicBezTo>
                  <a:cubicBezTo>
                    <a:pt x="895" y="933"/>
                    <a:pt x="895" y="933"/>
                    <a:pt x="895" y="933"/>
                  </a:cubicBezTo>
                  <a:cubicBezTo>
                    <a:pt x="762" y="933"/>
                    <a:pt x="762" y="933"/>
                    <a:pt x="762" y="933"/>
                  </a:cubicBezTo>
                  <a:cubicBezTo>
                    <a:pt x="762" y="838"/>
                    <a:pt x="762" y="838"/>
                    <a:pt x="762" y="838"/>
                  </a:cubicBezTo>
                  <a:cubicBezTo>
                    <a:pt x="1105" y="838"/>
                    <a:pt x="1105" y="838"/>
                    <a:pt x="1105" y="838"/>
                  </a:cubicBezTo>
                  <a:cubicBezTo>
                    <a:pt x="1147" y="838"/>
                    <a:pt x="1181" y="804"/>
                    <a:pt x="1181" y="762"/>
                  </a:cubicBezTo>
                  <a:cubicBezTo>
                    <a:pt x="1181" y="76"/>
                    <a:pt x="1181" y="76"/>
                    <a:pt x="1181" y="76"/>
                  </a:cubicBezTo>
                  <a:cubicBezTo>
                    <a:pt x="1181" y="34"/>
                    <a:pt x="1147" y="0"/>
                    <a:pt x="1105" y="0"/>
                  </a:cubicBezTo>
                  <a:close/>
                  <a:moveTo>
                    <a:pt x="724" y="933"/>
                  </a:moveTo>
                  <a:cubicBezTo>
                    <a:pt x="457" y="933"/>
                    <a:pt x="457" y="933"/>
                    <a:pt x="457" y="933"/>
                  </a:cubicBezTo>
                  <a:cubicBezTo>
                    <a:pt x="457" y="838"/>
                    <a:pt x="457" y="838"/>
                    <a:pt x="457" y="838"/>
                  </a:cubicBezTo>
                  <a:cubicBezTo>
                    <a:pt x="724" y="838"/>
                    <a:pt x="724" y="838"/>
                    <a:pt x="724" y="838"/>
                  </a:cubicBezTo>
                  <a:lnTo>
                    <a:pt x="724" y="933"/>
                  </a:lnTo>
                  <a:close/>
                  <a:moveTo>
                    <a:pt x="1143" y="762"/>
                  </a:moveTo>
                  <a:cubicBezTo>
                    <a:pt x="1143" y="783"/>
                    <a:pt x="1126" y="800"/>
                    <a:pt x="1105" y="800"/>
                  </a:cubicBezTo>
                  <a:cubicBezTo>
                    <a:pt x="762" y="800"/>
                    <a:pt x="762" y="800"/>
                    <a:pt x="762" y="800"/>
                  </a:cubicBezTo>
                  <a:cubicBezTo>
                    <a:pt x="419" y="800"/>
                    <a:pt x="419" y="800"/>
                    <a:pt x="419" y="800"/>
                  </a:cubicBezTo>
                  <a:cubicBezTo>
                    <a:pt x="76" y="800"/>
                    <a:pt x="76" y="800"/>
                    <a:pt x="76" y="800"/>
                  </a:cubicBezTo>
                  <a:cubicBezTo>
                    <a:pt x="55" y="800"/>
                    <a:pt x="38" y="783"/>
                    <a:pt x="38" y="762"/>
                  </a:cubicBezTo>
                  <a:cubicBezTo>
                    <a:pt x="38" y="76"/>
                    <a:pt x="38" y="76"/>
                    <a:pt x="38" y="76"/>
                  </a:cubicBezTo>
                  <a:cubicBezTo>
                    <a:pt x="38" y="55"/>
                    <a:pt x="55" y="38"/>
                    <a:pt x="76" y="38"/>
                  </a:cubicBezTo>
                  <a:cubicBezTo>
                    <a:pt x="1105" y="38"/>
                    <a:pt x="1105" y="38"/>
                    <a:pt x="1105" y="38"/>
                  </a:cubicBezTo>
                  <a:cubicBezTo>
                    <a:pt x="1126" y="38"/>
                    <a:pt x="1143" y="55"/>
                    <a:pt x="1143" y="76"/>
                  </a:cubicBezTo>
                  <a:lnTo>
                    <a:pt x="1143" y="76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92" name="Freeform 22"/>
            <p:cNvSpPr>
              <a:spLocks noEditPoints="1"/>
            </p:cNvSpPr>
            <p:nvPr/>
          </p:nvSpPr>
          <p:spPr bwMode="auto">
            <a:xfrm>
              <a:off x="5877509" y="5586127"/>
              <a:ext cx="581749" cy="386891"/>
            </a:xfrm>
            <a:custGeom>
              <a:avLst/>
              <a:gdLst>
                <a:gd name="T0" fmla="*/ 0 w 618"/>
                <a:gd name="T1" fmla="*/ 411 h 411"/>
                <a:gd name="T2" fmla="*/ 618 w 618"/>
                <a:gd name="T3" fmla="*/ 411 h 411"/>
                <a:gd name="T4" fmla="*/ 618 w 618"/>
                <a:gd name="T5" fmla="*/ 0 h 411"/>
                <a:gd name="T6" fmla="*/ 0 w 618"/>
                <a:gd name="T7" fmla="*/ 0 h 411"/>
                <a:gd name="T8" fmla="*/ 0 w 618"/>
                <a:gd name="T9" fmla="*/ 411 h 411"/>
                <a:gd name="T10" fmla="*/ 22 w 618"/>
                <a:gd name="T11" fmla="*/ 23 h 411"/>
                <a:gd name="T12" fmla="*/ 595 w 618"/>
                <a:gd name="T13" fmla="*/ 23 h 411"/>
                <a:gd name="T14" fmla="*/ 595 w 618"/>
                <a:gd name="T15" fmla="*/ 388 h 411"/>
                <a:gd name="T16" fmla="*/ 22 w 618"/>
                <a:gd name="T17" fmla="*/ 388 h 411"/>
                <a:gd name="T18" fmla="*/ 22 w 618"/>
                <a:gd name="T19" fmla="*/ 23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8" h="411">
                  <a:moveTo>
                    <a:pt x="0" y="411"/>
                  </a:moveTo>
                  <a:lnTo>
                    <a:pt x="618" y="411"/>
                  </a:lnTo>
                  <a:lnTo>
                    <a:pt x="618" y="0"/>
                  </a:lnTo>
                  <a:lnTo>
                    <a:pt x="0" y="0"/>
                  </a:lnTo>
                  <a:lnTo>
                    <a:pt x="0" y="411"/>
                  </a:lnTo>
                  <a:close/>
                  <a:moveTo>
                    <a:pt x="22" y="23"/>
                  </a:moveTo>
                  <a:lnTo>
                    <a:pt x="595" y="23"/>
                  </a:lnTo>
                  <a:lnTo>
                    <a:pt x="595" y="388"/>
                  </a:lnTo>
                  <a:lnTo>
                    <a:pt x="22" y="388"/>
                  </a:lnTo>
                  <a:lnTo>
                    <a:pt x="22" y="2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93" name="Oval 23"/>
            <p:cNvSpPr>
              <a:spLocks noChangeArrowheads="1"/>
            </p:cNvSpPr>
            <p:nvPr/>
          </p:nvSpPr>
          <p:spPr bwMode="auto">
            <a:xfrm>
              <a:off x="6157558" y="5629429"/>
              <a:ext cx="21651" cy="20709"/>
            </a:xfrm>
            <a:prstGeom prst="ellipse">
              <a:avLst/>
            </a:prstGeom>
            <a:solidFill>
              <a:srgbClr val="00B050"/>
            </a:solidFill>
            <a:ln>
              <a:noFill/>
            </a:ln>
          </p:spPr>
          <p:txBody>
            <a:bodyPr vert="horz" wrap="square" lIns="91440" tIns="45720" rIns="91440" bIns="45720" numCol="1" anchor="t" anchorCtr="0" compatLnSpc="1">
              <a:prstTxWarp prst="textNoShape">
                <a:avLst/>
              </a:prstTxWarp>
            </a:bodyPr>
            <a:lstStyle/>
            <a:p>
              <a:endParaRPr lang="en-US"/>
            </a:p>
          </p:txBody>
        </p:sp>
        <p:sp>
          <p:nvSpPr>
            <p:cNvPr id="94" name="Oval 24"/>
            <p:cNvSpPr>
              <a:spLocks noChangeArrowheads="1"/>
            </p:cNvSpPr>
            <p:nvPr/>
          </p:nvSpPr>
          <p:spPr bwMode="auto">
            <a:xfrm>
              <a:off x="6157558" y="5629429"/>
              <a:ext cx="21651" cy="20709"/>
            </a:xfrm>
            <a:prstGeom prst="ellipse">
              <a:avLst/>
            </a:prstGeom>
            <a:solidFill>
              <a:srgbClr val="00B050"/>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5" name="Oval 25"/>
            <p:cNvSpPr>
              <a:spLocks noChangeArrowheads="1"/>
            </p:cNvSpPr>
            <p:nvPr/>
          </p:nvSpPr>
          <p:spPr bwMode="auto">
            <a:xfrm>
              <a:off x="6157558" y="5629429"/>
              <a:ext cx="21651" cy="20709"/>
            </a:xfrm>
            <a:prstGeom prst="ellipse">
              <a:avLst/>
            </a:prstGeom>
            <a:solidFill>
              <a:srgbClr val="00B050"/>
            </a:solidFill>
            <a:ln>
              <a:noFill/>
            </a:ln>
          </p:spPr>
          <p:txBody>
            <a:bodyPr vert="horz" wrap="square" lIns="91440" tIns="45720" rIns="91440" bIns="45720" numCol="1" anchor="t" anchorCtr="0" compatLnSpc="1">
              <a:prstTxWarp prst="textNoShape">
                <a:avLst/>
              </a:prstTxWarp>
            </a:bodyPr>
            <a:lstStyle/>
            <a:p>
              <a:endParaRPr lang="en-US"/>
            </a:p>
          </p:txBody>
        </p:sp>
        <p:sp>
          <p:nvSpPr>
            <p:cNvPr id="96" name="Freeform 26"/>
            <p:cNvSpPr>
              <a:spLocks noEditPoints="1"/>
            </p:cNvSpPr>
            <p:nvPr/>
          </p:nvSpPr>
          <p:spPr bwMode="auto">
            <a:xfrm>
              <a:off x="6092605" y="5671789"/>
              <a:ext cx="151556" cy="128964"/>
            </a:xfrm>
            <a:custGeom>
              <a:avLst/>
              <a:gdLst>
                <a:gd name="T0" fmla="*/ 0 w 161"/>
                <a:gd name="T1" fmla="*/ 137 h 137"/>
                <a:gd name="T2" fmla="*/ 161 w 161"/>
                <a:gd name="T3" fmla="*/ 137 h 137"/>
                <a:gd name="T4" fmla="*/ 161 w 161"/>
                <a:gd name="T5" fmla="*/ 0 h 137"/>
                <a:gd name="T6" fmla="*/ 0 w 161"/>
                <a:gd name="T7" fmla="*/ 0 h 137"/>
                <a:gd name="T8" fmla="*/ 0 w 161"/>
                <a:gd name="T9" fmla="*/ 137 h 137"/>
                <a:gd name="T10" fmla="*/ 23 w 161"/>
                <a:gd name="T11" fmla="*/ 23 h 137"/>
                <a:gd name="T12" fmla="*/ 138 w 161"/>
                <a:gd name="T13" fmla="*/ 23 h 137"/>
                <a:gd name="T14" fmla="*/ 138 w 161"/>
                <a:gd name="T15" fmla="*/ 115 h 137"/>
                <a:gd name="T16" fmla="*/ 23 w 161"/>
                <a:gd name="T17" fmla="*/ 115 h 137"/>
                <a:gd name="T18" fmla="*/ 23 w 161"/>
                <a:gd name="T19" fmla="*/ 2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37">
                  <a:moveTo>
                    <a:pt x="0" y="137"/>
                  </a:moveTo>
                  <a:lnTo>
                    <a:pt x="161" y="137"/>
                  </a:lnTo>
                  <a:lnTo>
                    <a:pt x="161" y="0"/>
                  </a:lnTo>
                  <a:lnTo>
                    <a:pt x="0" y="0"/>
                  </a:lnTo>
                  <a:lnTo>
                    <a:pt x="0" y="137"/>
                  </a:lnTo>
                  <a:close/>
                  <a:moveTo>
                    <a:pt x="23" y="23"/>
                  </a:moveTo>
                  <a:lnTo>
                    <a:pt x="138" y="23"/>
                  </a:lnTo>
                  <a:lnTo>
                    <a:pt x="138" y="115"/>
                  </a:lnTo>
                  <a:lnTo>
                    <a:pt x="23" y="115"/>
                  </a:lnTo>
                  <a:lnTo>
                    <a:pt x="23" y="23"/>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97" name="Freeform 27"/>
            <p:cNvSpPr>
              <a:spLocks noEditPoints="1"/>
            </p:cNvSpPr>
            <p:nvPr/>
          </p:nvSpPr>
          <p:spPr bwMode="auto">
            <a:xfrm>
              <a:off x="6092605" y="5671789"/>
              <a:ext cx="151556" cy="128964"/>
            </a:xfrm>
            <a:custGeom>
              <a:avLst/>
              <a:gdLst>
                <a:gd name="T0" fmla="*/ 0 w 161"/>
                <a:gd name="T1" fmla="*/ 137 h 137"/>
                <a:gd name="T2" fmla="*/ 161 w 161"/>
                <a:gd name="T3" fmla="*/ 137 h 137"/>
                <a:gd name="T4" fmla="*/ 161 w 161"/>
                <a:gd name="T5" fmla="*/ 0 h 137"/>
                <a:gd name="T6" fmla="*/ 0 w 161"/>
                <a:gd name="T7" fmla="*/ 0 h 137"/>
                <a:gd name="T8" fmla="*/ 0 w 161"/>
                <a:gd name="T9" fmla="*/ 137 h 137"/>
                <a:gd name="T10" fmla="*/ 23 w 161"/>
                <a:gd name="T11" fmla="*/ 23 h 137"/>
                <a:gd name="T12" fmla="*/ 138 w 161"/>
                <a:gd name="T13" fmla="*/ 23 h 137"/>
                <a:gd name="T14" fmla="*/ 138 w 161"/>
                <a:gd name="T15" fmla="*/ 115 h 137"/>
                <a:gd name="T16" fmla="*/ 23 w 161"/>
                <a:gd name="T17" fmla="*/ 115 h 137"/>
                <a:gd name="T18" fmla="*/ 23 w 161"/>
                <a:gd name="T19" fmla="*/ 2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37">
                  <a:moveTo>
                    <a:pt x="0" y="137"/>
                  </a:moveTo>
                  <a:lnTo>
                    <a:pt x="161" y="137"/>
                  </a:lnTo>
                  <a:lnTo>
                    <a:pt x="161" y="0"/>
                  </a:lnTo>
                  <a:lnTo>
                    <a:pt x="0" y="0"/>
                  </a:lnTo>
                  <a:lnTo>
                    <a:pt x="0" y="137"/>
                  </a:lnTo>
                  <a:close/>
                  <a:moveTo>
                    <a:pt x="23" y="23"/>
                  </a:moveTo>
                  <a:lnTo>
                    <a:pt x="138" y="23"/>
                  </a:lnTo>
                  <a:lnTo>
                    <a:pt x="138" y="115"/>
                  </a:lnTo>
                  <a:lnTo>
                    <a:pt x="23" y="115"/>
                  </a:lnTo>
                  <a:lnTo>
                    <a:pt x="23" y="23"/>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98" name="Freeform 28"/>
            <p:cNvSpPr>
              <a:spLocks noEditPoints="1"/>
            </p:cNvSpPr>
            <p:nvPr/>
          </p:nvSpPr>
          <p:spPr bwMode="auto">
            <a:xfrm>
              <a:off x="6093076" y="5671789"/>
              <a:ext cx="150615" cy="128964"/>
            </a:xfrm>
            <a:custGeom>
              <a:avLst/>
              <a:gdLst>
                <a:gd name="T0" fmla="*/ 0 w 160"/>
                <a:gd name="T1" fmla="*/ 137 h 137"/>
                <a:gd name="T2" fmla="*/ 160 w 160"/>
                <a:gd name="T3" fmla="*/ 137 h 137"/>
                <a:gd name="T4" fmla="*/ 160 w 160"/>
                <a:gd name="T5" fmla="*/ 0 h 137"/>
                <a:gd name="T6" fmla="*/ 0 w 160"/>
                <a:gd name="T7" fmla="*/ 0 h 137"/>
                <a:gd name="T8" fmla="*/ 0 w 160"/>
                <a:gd name="T9" fmla="*/ 137 h 137"/>
                <a:gd name="T10" fmla="*/ 0 w 160"/>
                <a:gd name="T11" fmla="*/ 137 h 137"/>
                <a:gd name="T12" fmla="*/ 23 w 160"/>
                <a:gd name="T13" fmla="*/ 23 h 137"/>
                <a:gd name="T14" fmla="*/ 137 w 160"/>
                <a:gd name="T15" fmla="*/ 23 h 137"/>
                <a:gd name="T16" fmla="*/ 137 w 160"/>
                <a:gd name="T17" fmla="*/ 115 h 137"/>
                <a:gd name="T18" fmla="*/ 23 w 160"/>
                <a:gd name="T19" fmla="*/ 115 h 137"/>
                <a:gd name="T20" fmla="*/ 23 w 160"/>
                <a:gd name="T21" fmla="*/ 2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137">
                  <a:moveTo>
                    <a:pt x="0" y="137"/>
                  </a:moveTo>
                  <a:lnTo>
                    <a:pt x="160" y="137"/>
                  </a:lnTo>
                  <a:lnTo>
                    <a:pt x="160" y="0"/>
                  </a:lnTo>
                  <a:lnTo>
                    <a:pt x="0" y="0"/>
                  </a:lnTo>
                  <a:lnTo>
                    <a:pt x="0" y="137"/>
                  </a:lnTo>
                  <a:lnTo>
                    <a:pt x="0" y="137"/>
                  </a:lnTo>
                  <a:close/>
                  <a:moveTo>
                    <a:pt x="23" y="23"/>
                  </a:moveTo>
                  <a:lnTo>
                    <a:pt x="137" y="23"/>
                  </a:lnTo>
                  <a:lnTo>
                    <a:pt x="137" y="115"/>
                  </a:lnTo>
                  <a:lnTo>
                    <a:pt x="23" y="115"/>
                  </a:lnTo>
                  <a:lnTo>
                    <a:pt x="23" y="23"/>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99" name="Rectangle 29"/>
            <p:cNvSpPr>
              <a:spLocks noChangeArrowheads="1"/>
            </p:cNvSpPr>
            <p:nvPr/>
          </p:nvSpPr>
          <p:spPr bwMode="auto">
            <a:xfrm>
              <a:off x="6006473" y="5822404"/>
              <a:ext cx="323821"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00" name="Rectangle 30"/>
            <p:cNvSpPr>
              <a:spLocks noChangeArrowheads="1"/>
            </p:cNvSpPr>
            <p:nvPr/>
          </p:nvSpPr>
          <p:spPr bwMode="auto">
            <a:xfrm>
              <a:off x="6006473" y="5865706"/>
              <a:ext cx="323821" cy="20709"/>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101" name="Rectangle 31"/>
            <p:cNvSpPr>
              <a:spLocks noChangeArrowheads="1"/>
            </p:cNvSpPr>
            <p:nvPr/>
          </p:nvSpPr>
          <p:spPr bwMode="auto">
            <a:xfrm>
              <a:off x="6006473" y="5908066"/>
              <a:ext cx="323821"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02" name="Rectangle 32"/>
            <p:cNvSpPr>
              <a:spLocks noChangeArrowheads="1"/>
            </p:cNvSpPr>
            <p:nvPr/>
          </p:nvSpPr>
          <p:spPr bwMode="auto">
            <a:xfrm>
              <a:off x="6098253" y="5822404"/>
              <a:ext cx="140260"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03" name="Rectangle 33"/>
            <p:cNvSpPr>
              <a:spLocks noChangeArrowheads="1"/>
            </p:cNvSpPr>
            <p:nvPr/>
          </p:nvSpPr>
          <p:spPr bwMode="auto">
            <a:xfrm>
              <a:off x="6098253" y="5865706"/>
              <a:ext cx="140260" cy="20709"/>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104" name="Rectangle 34"/>
            <p:cNvSpPr>
              <a:spLocks noChangeArrowheads="1"/>
            </p:cNvSpPr>
            <p:nvPr/>
          </p:nvSpPr>
          <p:spPr bwMode="auto">
            <a:xfrm>
              <a:off x="6098253" y="5908066"/>
              <a:ext cx="140260"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105" name="Content Placeholder 2"/>
          <p:cNvSpPr txBox="1">
            <a:spLocks/>
          </p:cNvSpPr>
          <p:nvPr/>
        </p:nvSpPr>
        <p:spPr>
          <a:xfrm>
            <a:off x="8159068" y="1318646"/>
            <a:ext cx="2925504"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106" name="Rectangle 105"/>
          <p:cNvSpPr/>
          <p:nvPr/>
        </p:nvSpPr>
        <p:spPr>
          <a:xfrm>
            <a:off x="8159068" y="912479"/>
            <a:ext cx="2385684" cy="369332"/>
          </a:xfrm>
          <a:prstGeom prst="rect">
            <a:avLst/>
          </a:prstGeom>
        </p:spPr>
        <p:txBody>
          <a:bodyPr wrap="square">
            <a:spAutoFit/>
          </a:bodyPr>
          <a:lstStyle/>
          <a:p>
            <a:r>
              <a:rPr lang="en-US" dirty="0" err="1">
                <a:solidFill>
                  <a:schemeClr val="accent2">
                    <a:lumMod val="50000"/>
                  </a:schemeClr>
                </a:solidFill>
                <a:latin typeface="+mj-lt"/>
                <a:ea typeface="Open Sans" panose="020B0606030504020204" pitchFamily="34" charset="0"/>
                <a:cs typeface="Open Sans" panose="020B0606030504020204" pitchFamily="34" charset="0"/>
              </a:rPr>
              <a:t>Lorem</a:t>
            </a:r>
            <a:r>
              <a:rPr lang="en-US" dirty="0">
                <a:solidFill>
                  <a:schemeClr val="accent2">
                    <a:lumMod val="50000"/>
                  </a:schemeClr>
                </a:solidFill>
                <a:latin typeface="+mj-lt"/>
                <a:ea typeface="Open Sans" panose="020B0606030504020204" pitchFamily="34" charset="0"/>
                <a:cs typeface="Open Sans" panose="020B0606030504020204" pitchFamily="34" charset="0"/>
              </a:rPr>
              <a:t> </a:t>
            </a:r>
            <a:r>
              <a:rPr lang="en-US" dirty="0" err="1" smtClean="0">
                <a:solidFill>
                  <a:schemeClr val="accent2">
                    <a:lumMod val="50000"/>
                  </a:schemeClr>
                </a:solidFill>
                <a:latin typeface="+mj-lt"/>
                <a:ea typeface="Open Sans" panose="020B0606030504020204" pitchFamily="34" charset="0"/>
                <a:cs typeface="Open Sans" panose="020B0606030504020204" pitchFamily="34" charset="0"/>
              </a:rPr>
              <a:t>ipsum</a:t>
            </a:r>
            <a:endParaRPr lang="en-US" dirty="0">
              <a:solidFill>
                <a:schemeClr val="accent2">
                  <a:lumMod val="50000"/>
                </a:schemeClr>
              </a:solidFill>
              <a:latin typeface="+mj-lt"/>
              <a:ea typeface="Open Sans" panose="020B0606030504020204" pitchFamily="34" charset="0"/>
              <a:cs typeface="Open Sans" panose="020B0606030504020204" pitchFamily="34" charset="0"/>
            </a:endParaRPr>
          </a:p>
        </p:txBody>
      </p:sp>
      <p:sp>
        <p:nvSpPr>
          <p:cNvPr id="107" name="Rectangle 106"/>
          <p:cNvSpPr/>
          <p:nvPr/>
        </p:nvSpPr>
        <p:spPr>
          <a:xfrm>
            <a:off x="8159068" y="2679275"/>
            <a:ext cx="2103569" cy="369332"/>
          </a:xfrm>
          <a:prstGeom prst="rect">
            <a:avLst/>
          </a:prstGeom>
        </p:spPr>
        <p:txBody>
          <a:bodyPr wrap="square">
            <a:spAutoFit/>
          </a:bodyPr>
          <a:lstStyle/>
          <a:p>
            <a:r>
              <a:rPr lang="en-US" dirty="0" err="1">
                <a:solidFill>
                  <a:schemeClr val="accent2">
                    <a:lumMod val="50000"/>
                  </a:schemeClr>
                </a:solidFill>
                <a:latin typeface="+mj-lt"/>
                <a:ea typeface="Open Sans" panose="020B0606030504020204" pitchFamily="34" charset="0"/>
                <a:cs typeface="Open Sans" panose="020B0606030504020204" pitchFamily="34" charset="0"/>
              </a:rPr>
              <a:t>Lorem</a:t>
            </a:r>
            <a:r>
              <a:rPr lang="en-US" dirty="0">
                <a:solidFill>
                  <a:schemeClr val="accent2">
                    <a:lumMod val="50000"/>
                  </a:schemeClr>
                </a:solidFill>
                <a:latin typeface="+mj-lt"/>
                <a:ea typeface="Open Sans" panose="020B0606030504020204" pitchFamily="34" charset="0"/>
                <a:cs typeface="Open Sans" panose="020B0606030504020204" pitchFamily="34" charset="0"/>
              </a:rPr>
              <a:t> </a:t>
            </a:r>
            <a:r>
              <a:rPr lang="en-US" dirty="0" err="1" smtClean="0">
                <a:solidFill>
                  <a:schemeClr val="accent2">
                    <a:lumMod val="50000"/>
                  </a:schemeClr>
                </a:solidFill>
                <a:latin typeface="+mj-lt"/>
                <a:ea typeface="Open Sans" panose="020B0606030504020204" pitchFamily="34" charset="0"/>
                <a:cs typeface="Open Sans" panose="020B0606030504020204" pitchFamily="34" charset="0"/>
              </a:rPr>
              <a:t>ipsum</a:t>
            </a:r>
            <a:endParaRPr lang="en-US" dirty="0">
              <a:solidFill>
                <a:schemeClr val="accent2">
                  <a:lumMod val="50000"/>
                </a:schemeClr>
              </a:solidFill>
              <a:latin typeface="+mj-lt"/>
              <a:ea typeface="Open Sans" panose="020B0606030504020204" pitchFamily="34" charset="0"/>
              <a:cs typeface="Open Sans" panose="020B0606030504020204" pitchFamily="34" charset="0"/>
            </a:endParaRPr>
          </a:p>
        </p:txBody>
      </p:sp>
      <p:sp>
        <p:nvSpPr>
          <p:cNvPr id="108" name="Content Placeholder 2"/>
          <p:cNvSpPr txBox="1">
            <a:spLocks/>
          </p:cNvSpPr>
          <p:nvPr/>
        </p:nvSpPr>
        <p:spPr>
          <a:xfrm>
            <a:off x="8159068" y="3179067"/>
            <a:ext cx="2925504"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109" name="Rectangle 108"/>
          <p:cNvSpPr/>
          <p:nvPr/>
        </p:nvSpPr>
        <p:spPr>
          <a:xfrm>
            <a:off x="8159068" y="4835280"/>
            <a:ext cx="2103569" cy="369332"/>
          </a:xfrm>
          <a:prstGeom prst="rect">
            <a:avLst/>
          </a:prstGeom>
        </p:spPr>
        <p:txBody>
          <a:bodyPr wrap="square">
            <a:spAutoFit/>
          </a:bodyPr>
          <a:lstStyle/>
          <a:p>
            <a:r>
              <a:rPr lang="en-US" dirty="0" err="1">
                <a:solidFill>
                  <a:schemeClr val="accent2">
                    <a:lumMod val="50000"/>
                  </a:schemeClr>
                </a:solidFill>
                <a:latin typeface="+mj-lt"/>
                <a:ea typeface="Open Sans" panose="020B0606030504020204" pitchFamily="34" charset="0"/>
                <a:cs typeface="Open Sans" panose="020B0606030504020204" pitchFamily="34" charset="0"/>
              </a:rPr>
              <a:t>Lorem</a:t>
            </a:r>
            <a:r>
              <a:rPr lang="en-US" dirty="0">
                <a:solidFill>
                  <a:schemeClr val="accent2">
                    <a:lumMod val="50000"/>
                  </a:schemeClr>
                </a:solidFill>
                <a:latin typeface="+mj-lt"/>
                <a:ea typeface="Open Sans" panose="020B0606030504020204" pitchFamily="34" charset="0"/>
                <a:cs typeface="Open Sans" panose="020B0606030504020204" pitchFamily="34" charset="0"/>
              </a:rPr>
              <a:t> </a:t>
            </a:r>
            <a:r>
              <a:rPr lang="en-US" dirty="0" err="1" smtClean="0">
                <a:solidFill>
                  <a:schemeClr val="accent2">
                    <a:lumMod val="50000"/>
                  </a:schemeClr>
                </a:solidFill>
                <a:latin typeface="+mj-lt"/>
                <a:ea typeface="Open Sans" panose="020B0606030504020204" pitchFamily="34" charset="0"/>
                <a:cs typeface="Open Sans" panose="020B0606030504020204" pitchFamily="34" charset="0"/>
              </a:rPr>
              <a:t>ipsum</a:t>
            </a:r>
            <a:endParaRPr lang="en-US" dirty="0">
              <a:solidFill>
                <a:schemeClr val="accent2">
                  <a:lumMod val="50000"/>
                </a:schemeClr>
              </a:solidFill>
              <a:latin typeface="+mj-lt"/>
              <a:ea typeface="Open Sans" panose="020B0606030504020204" pitchFamily="34" charset="0"/>
              <a:cs typeface="Open Sans" panose="020B0606030504020204" pitchFamily="34" charset="0"/>
            </a:endParaRPr>
          </a:p>
        </p:txBody>
      </p:sp>
      <p:sp>
        <p:nvSpPr>
          <p:cNvPr id="110" name="Content Placeholder 2"/>
          <p:cNvSpPr txBox="1">
            <a:spLocks/>
          </p:cNvSpPr>
          <p:nvPr/>
        </p:nvSpPr>
        <p:spPr>
          <a:xfrm>
            <a:off x="8159068" y="5241288"/>
            <a:ext cx="2777050"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111" name="Title 1"/>
          <p:cNvSpPr txBox="1">
            <a:spLocks/>
          </p:cNvSpPr>
          <p:nvPr/>
        </p:nvSpPr>
        <p:spPr>
          <a:xfrm rot="16200000">
            <a:off x="-414573" y="1708645"/>
            <a:ext cx="3061063" cy="722298"/>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Case Study</a:t>
            </a:r>
            <a:endParaRPr lang="en-US" b="1" dirty="0">
              <a:solidFill>
                <a:schemeClr val="bg1">
                  <a:lumMod val="85000"/>
                </a:schemeClr>
              </a:solidFill>
              <a:latin typeface="+mj-lt"/>
            </a:endParaRPr>
          </a:p>
        </p:txBody>
      </p:sp>
      <p:cxnSp>
        <p:nvCxnSpPr>
          <p:cNvPr id="112" name="Straight Connector 111"/>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51</a:t>
            </a:fld>
            <a:endParaRPr lang="en-US" dirty="0"/>
          </a:p>
        </p:txBody>
      </p:sp>
    </p:spTree>
    <p:extLst>
      <p:ext uri="{BB962C8B-B14F-4D97-AF65-F5344CB8AC3E}">
        <p14:creationId xmlns:p14="http://schemas.microsoft.com/office/powerpoint/2010/main" val="6396644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35188" y="2005529"/>
            <a:ext cx="3796689" cy="1712229"/>
          </a:xfrm>
        </p:spPr>
        <p:txBody>
          <a:bodyPr>
            <a:noAutofit/>
          </a:bodyPr>
          <a:lstStyle/>
          <a:p>
            <a:pPr lvl="0">
              <a:lnSpc>
                <a:spcPct val="150000"/>
              </a:lnSpc>
              <a:spcBef>
                <a:spcPts val="0"/>
              </a:spcBef>
            </a:pPr>
            <a:r>
              <a:rPr lang="en-US" sz="1600" dirty="0">
                <a:solidFill>
                  <a:schemeClr val="tx1">
                    <a:lumMod val="50000"/>
                    <a:lumOff val="50000"/>
                  </a:schemeClr>
                </a:solidFill>
                <a:latin typeface="+mn-lt"/>
                <a:cs typeface="Calibri Light" panose="020F0302020204030204" pitchFamily="34" charset="0"/>
              </a:rPr>
              <a:t>We’ve worked with </a:t>
            </a:r>
            <a:r>
              <a:rPr lang="en-US" sz="1600" dirty="0" smtClean="0">
                <a:solidFill>
                  <a:schemeClr val="tx1">
                    <a:lumMod val="50000"/>
                    <a:lumOff val="50000"/>
                  </a:schemeClr>
                </a:solidFill>
                <a:latin typeface="+mn-lt"/>
                <a:cs typeface="Calibri Light" panose="020F0302020204030204" pitchFamily="34" charset="0"/>
              </a:rPr>
              <a:t>Doubl3, </a:t>
            </a:r>
            <a:r>
              <a:rPr lang="en-US" sz="1600" dirty="0">
                <a:solidFill>
                  <a:schemeClr val="tx1">
                    <a:lumMod val="50000"/>
                    <a:lumOff val="50000"/>
                  </a:schemeClr>
                </a:solidFill>
                <a:latin typeface="+mn-lt"/>
                <a:cs typeface="Calibri Light" panose="020F0302020204030204" pitchFamily="34" charset="0"/>
              </a:rPr>
              <a:t>an event marketing technology solution, to develop large content projects under tight deadlines.</a:t>
            </a:r>
          </a:p>
        </p:txBody>
      </p:sp>
      <p:sp>
        <p:nvSpPr>
          <p:cNvPr id="4" name="Rectangle 3"/>
          <p:cNvSpPr/>
          <p:nvPr/>
        </p:nvSpPr>
        <p:spPr>
          <a:xfrm>
            <a:off x="2135188" y="768385"/>
            <a:ext cx="3058135" cy="830997"/>
          </a:xfrm>
          <a:prstGeom prst="rect">
            <a:avLst/>
          </a:prstGeom>
        </p:spPr>
        <p:txBody>
          <a:bodyPr wrap="square">
            <a:spAutoFit/>
          </a:bodyPr>
          <a:lstStyle/>
          <a:p>
            <a:r>
              <a:rPr lang="en-US" sz="2800" dirty="0" smtClean="0">
                <a:solidFill>
                  <a:schemeClr val="accent2"/>
                </a:solidFill>
                <a:latin typeface="+mj-lt"/>
                <a:ea typeface="Open Sans" panose="020B0606030504020204" pitchFamily="34" charset="0"/>
                <a:cs typeface="Open Sans" panose="020B0606030504020204" pitchFamily="34" charset="0"/>
              </a:rPr>
              <a:t>Double3</a:t>
            </a:r>
          </a:p>
          <a:p>
            <a:r>
              <a:rPr lang="en-US" dirty="0" smtClean="0">
                <a:solidFill>
                  <a:schemeClr val="accent3"/>
                </a:solidFill>
                <a:ea typeface="Open Sans" panose="020B0606030504020204" pitchFamily="34" charset="0"/>
                <a:cs typeface="Open Sans" panose="020B0606030504020204" pitchFamily="34" charset="0"/>
              </a:rPr>
              <a:t>Content Development</a:t>
            </a:r>
            <a:endParaRPr lang="en-US" dirty="0">
              <a:solidFill>
                <a:schemeClr val="accent3"/>
              </a:solidFill>
              <a:ea typeface="Open Sans" panose="020B0606030504020204" pitchFamily="34" charset="0"/>
              <a:cs typeface="Open Sans" panose="020B0606030504020204" pitchFamily="34" charset="0"/>
            </a:endParaRPr>
          </a:p>
        </p:txBody>
      </p:sp>
      <p:sp>
        <p:nvSpPr>
          <p:cNvPr id="70" name="Rectangle 69"/>
          <p:cNvSpPr/>
          <p:nvPr/>
        </p:nvSpPr>
        <p:spPr>
          <a:xfrm>
            <a:off x="2133673" y="4091677"/>
            <a:ext cx="1258678" cy="369332"/>
          </a:xfrm>
          <a:prstGeom prst="rect">
            <a:avLst/>
          </a:prstGeom>
        </p:spPr>
        <p:txBody>
          <a:bodyPr wrap="none" anchor="ctr">
            <a:spAutoFit/>
          </a:bodyPr>
          <a:lstStyle/>
          <a:p>
            <a:pPr marL="22225" lvl="0">
              <a:spcBef>
                <a:spcPts val="0"/>
              </a:spcBef>
            </a:pPr>
            <a:r>
              <a:rPr lang="en-US" dirty="0" smtClean="0">
                <a:solidFill>
                  <a:schemeClr val="accent3"/>
                </a:solidFill>
              </a:rPr>
              <a:t>Including</a:t>
            </a:r>
            <a:endParaRPr lang="en-US" sz="2400" dirty="0">
              <a:solidFill>
                <a:schemeClr val="accent3"/>
              </a:solidFill>
            </a:endParaRPr>
          </a:p>
        </p:txBody>
      </p:sp>
      <p:sp>
        <p:nvSpPr>
          <p:cNvPr id="79" name="Rectangle 78"/>
          <p:cNvSpPr/>
          <p:nvPr/>
        </p:nvSpPr>
        <p:spPr>
          <a:xfrm>
            <a:off x="3050402" y="4537938"/>
            <a:ext cx="2657951" cy="1154162"/>
          </a:xfrm>
          <a:prstGeom prst="rect">
            <a:avLst/>
          </a:prstGeom>
        </p:spPr>
        <p:txBody>
          <a:bodyPr wrap="square">
            <a:spAutoFit/>
          </a:bodyPr>
          <a:lstStyle/>
          <a:p>
            <a:pPr lvl="0">
              <a:lnSpc>
                <a:spcPct val="150000"/>
              </a:lnSpc>
              <a:spcBef>
                <a:spcPts val="0"/>
              </a:spcBef>
            </a:pPr>
            <a:r>
              <a:rPr lang="en-US" b="1"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A 30-page ebook </a:t>
            </a:r>
            <a:r>
              <a:rPr lang="id-ID" sz="1600" b="1"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
            </a:r>
            <a:br>
              <a:rPr lang="id-ID" sz="1600" b="1"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br>
            <a:r>
              <a:rPr lang="en-US" sz="1400" dirty="0" smtClean="0">
                <a:solidFill>
                  <a:schemeClr val="tx1">
                    <a:lumMod val="50000"/>
                    <a:lumOff val="50000"/>
                  </a:schemeClr>
                </a:solidFill>
              </a:rPr>
              <a:t>(content</a:t>
            </a:r>
            <a:r>
              <a:rPr lang="en-US" sz="1400" dirty="0">
                <a:solidFill>
                  <a:schemeClr val="tx1">
                    <a:lumMod val="50000"/>
                    <a:lumOff val="50000"/>
                  </a:schemeClr>
                </a:solidFill>
              </a:rPr>
              <a:t>, </a:t>
            </a:r>
            <a:r>
              <a:rPr lang="en-US" sz="1400" dirty="0" smtClean="0">
                <a:solidFill>
                  <a:schemeClr val="tx1">
                    <a:lumMod val="50000"/>
                    <a:lumOff val="50000"/>
                  </a:schemeClr>
                </a:solidFill>
              </a:rPr>
              <a:t>design, </a:t>
            </a:r>
            <a:r>
              <a:rPr lang="en-US" sz="1400" dirty="0">
                <a:solidFill>
                  <a:schemeClr val="tx1">
                    <a:lumMod val="50000"/>
                    <a:lumOff val="50000"/>
                  </a:schemeClr>
                </a:solidFill>
              </a:rPr>
              <a:t>and project management).</a:t>
            </a:r>
          </a:p>
        </p:txBody>
      </p:sp>
      <p:sp>
        <p:nvSpPr>
          <p:cNvPr id="80" name="Rectangle 79"/>
          <p:cNvSpPr/>
          <p:nvPr/>
        </p:nvSpPr>
        <p:spPr>
          <a:xfrm>
            <a:off x="7302886" y="4537938"/>
            <a:ext cx="3379087" cy="1154162"/>
          </a:xfrm>
          <a:prstGeom prst="rect">
            <a:avLst/>
          </a:prstGeom>
        </p:spPr>
        <p:txBody>
          <a:bodyPr wrap="square">
            <a:spAutoFit/>
          </a:bodyPr>
          <a:lstStyle/>
          <a:p>
            <a:pPr lvl="0">
              <a:lnSpc>
                <a:spcPct val="150000"/>
              </a:lnSpc>
              <a:spcBef>
                <a:spcPts val="0"/>
              </a:spcBef>
            </a:pPr>
            <a:r>
              <a:rPr lang="en-US" b="1" dirty="0" err="1"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Ebooks</a:t>
            </a:r>
            <a:r>
              <a:rPr lang="en-US" b="1"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 </a:t>
            </a:r>
            <a:r>
              <a:rPr lang="en-US" b="1" dirty="0">
                <a:solidFill>
                  <a:schemeClr val="accent2"/>
                </a:solidFill>
                <a:latin typeface="Open Sans" panose="020B0606030504020204" pitchFamily="34" charset="0"/>
                <a:ea typeface="Open Sans" panose="020B0606030504020204" pitchFamily="34" charset="0"/>
                <a:cs typeface="Open Sans" panose="020B0606030504020204" pitchFamily="34" charset="0"/>
              </a:rPr>
              <a:t>and </a:t>
            </a:r>
            <a:r>
              <a:rPr lang="en-US" b="1" dirty="0" err="1"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infographics</a:t>
            </a:r>
            <a:r>
              <a:rPr lang="id-ID" b="1" dirty="0">
                <a:solidFill>
                  <a:schemeClr val="accent2"/>
                </a:solidFill>
                <a:latin typeface="Open Sans" panose="020B0606030504020204" pitchFamily="34" charset="0"/>
                <a:ea typeface="Open Sans" panose="020B0606030504020204" pitchFamily="34" charset="0"/>
                <a:cs typeface="Open Sans" panose="020B0606030504020204" pitchFamily="34" charset="0"/>
              </a:rPr>
              <a:t/>
            </a:r>
            <a:br>
              <a:rPr lang="id-ID" b="1" dirty="0">
                <a:solidFill>
                  <a:schemeClr val="accent2"/>
                </a:solidFill>
                <a:latin typeface="Open Sans" panose="020B0606030504020204" pitchFamily="34" charset="0"/>
                <a:ea typeface="Open Sans" panose="020B0606030504020204" pitchFamily="34" charset="0"/>
                <a:cs typeface="Open Sans" panose="020B0606030504020204" pitchFamily="34" charset="0"/>
              </a:rPr>
            </a:br>
            <a:r>
              <a:rPr lang="en-US" sz="1400" dirty="0" smtClean="0">
                <a:solidFill>
                  <a:schemeClr val="tx1">
                    <a:lumMod val="50000"/>
                    <a:lumOff val="50000"/>
                  </a:schemeClr>
                </a:solidFill>
              </a:rPr>
              <a:t>(</a:t>
            </a:r>
            <a:r>
              <a:rPr lang="en-US" sz="1400" dirty="0">
                <a:solidFill>
                  <a:schemeClr val="tx1">
                    <a:lumMod val="50000"/>
                    <a:lumOff val="50000"/>
                  </a:schemeClr>
                </a:solidFill>
              </a:rPr>
              <a:t>content, design, </a:t>
            </a:r>
            <a:r>
              <a:rPr lang="en-US" sz="1400" dirty="0" smtClean="0">
                <a:solidFill>
                  <a:schemeClr val="tx1">
                    <a:lumMod val="50000"/>
                    <a:lumOff val="50000"/>
                  </a:schemeClr>
                </a:solidFill>
              </a:rPr>
              <a:t>and </a:t>
            </a:r>
            <a:r>
              <a:rPr lang="en-US" sz="1400" dirty="0">
                <a:solidFill>
                  <a:schemeClr val="tx1">
                    <a:lumMod val="50000"/>
                    <a:lumOff val="50000"/>
                  </a:schemeClr>
                </a:solidFill>
              </a:rPr>
              <a:t>project management).</a:t>
            </a:r>
            <a:endParaRPr lang="en-US" sz="1600" dirty="0">
              <a:solidFill>
                <a:schemeClr val="tx1">
                  <a:lumMod val="50000"/>
                  <a:lumOff val="50000"/>
                </a:schemeClr>
              </a:solidFill>
            </a:endParaRPr>
          </a:p>
        </p:txBody>
      </p:sp>
      <p:sp>
        <p:nvSpPr>
          <p:cNvPr id="83" name="Rounded Rectangle 82"/>
          <p:cNvSpPr/>
          <p:nvPr/>
        </p:nvSpPr>
        <p:spPr>
          <a:xfrm>
            <a:off x="2271640" y="4674978"/>
            <a:ext cx="530753" cy="301297"/>
          </a:xfrm>
          <a:prstGeom prst="roundRect">
            <a:avLst>
              <a:gd name="adj" fmla="val 47373"/>
            </a:avLst>
          </a:prstGeom>
          <a:no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1</a:t>
            </a:r>
          </a:p>
        </p:txBody>
      </p:sp>
      <p:sp>
        <p:nvSpPr>
          <p:cNvPr id="84" name="Rounded Rectangle 83"/>
          <p:cNvSpPr/>
          <p:nvPr/>
        </p:nvSpPr>
        <p:spPr>
          <a:xfrm>
            <a:off x="6617124" y="4674978"/>
            <a:ext cx="530753" cy="301297"/>
          </a:xfrm>
          <a:prstGeom prst="roundRect">
            <a:avLst>
              <a:gd name="adj" fmla="val 47373"/>
            </a:avLst>
          </a:prstGeom>
          <a:no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id-ID" b="1" dirty="0" smtClean="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2</a:t>
            </a:r>
            <a:endPar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Title 1"/>
          <p:cNvSpPr txBox="1">
            <a:spLocks/>
          </p:cNvSpPr>
          <p:nvPr/>
        </p:nvSpPr>
        <p:spPr>
          <a:xfrm rot="16200000">
            <a:off x="-414573" y="1708645"/>
            <a:ext cx="3061063" cy="722298"/>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Case Study</a:t>
            </a:r>
            <a:endParaRPr lang="en-US" b="1" dirty="0">
              <a:solidFill>
                <a:schemeClr val="bg1">
                  <a:lumMod val="85000"/>
                </a:schemeClr>
              </a:solidFill>
              <a:latin typeface="+mj-lt"/>
            </a:endParaRPr>
          </a:p>
        </p:txBody>
      </p:sp>
      <p:cxnSp>
        <p:nvCxnSpPr>
          <p:cNvPr id="16" name="Straight Connector 1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a:off x="7302886" y="1293781"/>
            <a:ext cx="1924050" cy="2640013"/>
            <a:chOff x="1616076" y="3001260"/>
            <a:chExt cx="1924050" cy="2640013"/>
          </a:xfrm>
          <a:solidFill>
            <a:schemeClr val="bg1">
              <a:lumMod val="85000"/>
            </a:schemeClr>
          </a:solidFill>
        </p:grpSpPr>
        <p:sp>
          <p:nvSpPr>
            <p:cNvPr id="18" name="Freeform 5"/>
            <p:cNvSpPr>
              <a:spLocks/>
            </p:cNvSpPr>
            <p:nvPr/>
          </p:nvSpPr>
          <p:spPr bwMode="auto">
            <a:xfrm>
              <a:off x="1616076" y="3001260"/>
              <a:ext cx="1924050" cy="2640013"/>
            </a:xfrm>
            <a:custGeom>
              <a:avLst/>
              <a:gdLst>
                <a:gd name="T0" fmla="*/ 983 w 996"/>
                <a:gd name="T1" fmla="*/ 706 h 1372"/>
                <a:gd name="T2" fmla="*/ 899 w 996"/>
                <a:gd name="T3" fmla="*/ 553 h 1372"/>
                <a:gd name="T4" fmla="*/ 899 w 996"/>
                <a:gd name="T5" fmla="*/ 449 h 1372"/>
                <a:gd name="T6" fmla="*/ 450 w 996"/>
                <a:gd name="T7" fmla="*/ 0 h 1372"/>
                <a:gd name="T8" fmla="*/ 0 w 996"/>
                <a:gd name="T9" fmla="*/ 449 h 1372"/>
                <a:gd name="T10" fmla="*/ 0 w 996"/>
                <a:gd name="T11" fmla="*/ 526 h 1372"/>
                <a:gd name="T12" fmla="*/ 83 w 996"/>
                <a:gd name="T13" fmla="*/ 792 h 1372"/>
                <a:gd name="T14" fmla="*/ 83 w 996"/>
                <a:gd name="T15" fmla="*/ 1014 h 1372"/>
                <a:gd name="T16" fmla="*/ 110 w 996"/>
                <a:gd name="T17" fmla="*/ 1041 h 1372"/>
                <a:gd name="T18" fmla="*/ 137 w 996"/>
                <a:gd name="T19" fmla="*/ 1014 h 1372"/>
                <a:gd name="T20" fmla="*/ 137 w 996"/>
                <a:gd name="T21" fmla="*/ 784 h 1372"/>
                <a:gd name="T22" fmla="*/ 132 w 996"/>
                <a:gd name="T23" fmla="*/ 768 h 1372"/>
                <a:gd name="T24" fmla="*/ 54 w 996"/>
                <a:gd name="T25" fmla="*/ 526 h 1372"/>
                <a:gd name="T26" fmla="*/ 54 w 996"/>
                <a:gd name="T27" fmla="*/ 449 h 1372"/>
                <a:gd name="T28" fmla="*/ 450 w 996"/>
                <a:gd name="T29" fmla="*/ 53 h 1372"/>
                <a:gd name="T30" fmla="*/ 846 w 996"/>
                <a:gd name="T31" fmla="*/ 449 h 1372"/>
                <a:gd name="T32" fmla="*/ 846 w 996"/>
                <a:gd name="T33" fmla="*/ 560 h 1372"/>
                <a:gd name="T34" fmla="*/ 849 w 996"/>
                <a:gd name="T35" fmla="*/ 573 h 1372"/>
                <a:gd name="T36" fmla="*/ 936 w 996"/>
                <a:gd name="T37" fmla="*/ 731 h 1372"/>
                <a:gd name="T38" fmla="*/ 935 w 996"/>
                <a:gd name="T39" fmla="*/ 758 h 1372"/>
                <a:gd name="T40" fmla="*/ 912 w 996"/>
                <a:gd name="T41" fmla="*/ 770 h 1372"/>
                <a:gd name="T42" fmla="*/ 912 w 996"/>
                <a:gd name="T43" fmla="*/ 770 h 1372"/>
                <a:gd name="T44" fmla="*/ 873 w 996"/>
                <a:gd name="T45" fmla="*/ 770 h 1372"/>
                <a:gd name="T46" fmla="*/ 873 w 996"/>
                <a:gd name="T47" fmla="*/ 770 h 1372"/>
                <a:gd name="T48" fmla="*/ 854 w 996"/>
                <a:gd name="T49" fmla="*/ 778 h 1372"/>
                <a:gd name="T50" fmla="*/ 846 w 996"/>
                <a:gd name="T51" fmla="*/ 797 h 1372"/>
                <a:gd name="T52" fmla="*/ 846 w 996"/>
                <a:gd name="T53" fmla="*/ 917 h 1372"/>
                <a:gd name="T54" fmla="*/ 730 w 996"/>
                <a:gd name="T55" fmla="*/ 1033 h 1372"/>
                <a:gd name="T56" fmla="*/ 649 w 996"/>
                <a:gd name="T57" fmla="*/ 1033 h 1372"/>
                <a:gd name="T58" fmla="*/ 583 w 996"/>
                <a:gd name="T59" fmla="*/ 1099 h 1372"/>
                <a:gd name="T60" fmla="*/ 583 w 996"/>
                <a:gd name="T61" fmla="*/ 1304 h 1372"/>
                <a:gd name="T62" fmla="*/ 219 w 996"/>
                <a:gd name="T63" fmla="*/ 1140 h 1372"/>
                <a:gd name="T64" fmla="*/ 183 w 996"/>
                <a:gd name="T65" fmla="*/ 1153 h 1372"/>
                <a:gd name="T66" fmla="*/ 197 w 996"/>
                <a:gd name="T67" fmla="*/ 1189 h 1372"/>
                <a:gd name="T68" fmla="*/ 599 w 996"/>
                <a:gd name="T69" fmla="*/ 1370 h 1372"/>
                <a:gd name="T70" fmla="*/ 610 w 996"/>
                <a:gd name="T71" fmla="*/ 1372 h 1372"/>
                <a:gd name="T72" fmla="*/ 624 w 996"/>
                <a:gd name="T73" fmla="*/ 1368 h 1372"/>
                <a:gd name="T74" fmla="*/ 637 w 996"/>
                <a:gd name="T75" fmla="*/ 1345 h 1372"/>
                <a:gd name="T76" fmla="*/ 637 w 996"/>
                <a:gd name="T77" fmla="*/ 1099 h 1372"/>
                <a:gd name="T78" fmla="*/ 649 w 996"/>
                <a:gd name="T79" fmla="*/ 1086 h 1372"/>
                <a:gd name="T80" fmla="*/ 730 w 996"/>
                <a:gd name="T81" fmla="*/ 1086 h 1372"/>
                <a:gd name="T82" fmla="*/ 899 w 996"/>
                <a:gd name="T83" fmla="*/ 917 h 1372"/>
                <a:gd name="T84" fmla="*/ 899 w 996"/>
                <a:gd name="T85" fmla="*/ 824 h 1372"/>
                <a:gd name="T86" fmla="*/ 912 w 996"/>
                <a:gd name="T87" fmla="*/ 824 h 1372"/>
                <a:gd name="T88" fmla="*/ 912 w 996"/>
                <a:gd name="T89" fmla="*/ 824 h 1372"/>
                <a:gd name="T90" fmla="*/ 981 w 996"/>
                <a:gd name="T91" fmla="*/ 785 h 1372"/>
                <a:gd name="T92" fmla="*/ 983 w 996"/>
                <a:gd name="T93" fmla="*/ 70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96" h="1372">
                  <a:moveTo>
                    <a:pt x="983" y="706"/>
                  </a:moveTo>
                  <a:cubicBezTo>
                    <a:pt x="899" y="553"/>
                    <a:pt x="899" y="553"/>
                    <a:pt x="899" y="553"/>
                  </a:cubicBezTo>
                  <a:cubicBezTo>
                    <a:pt x="899" y="449"/>
                    <a:pt x="899" y="449"/>
                    <a:pt x="899" y="449"/>
                  </a:cubicBezTo>
                  <a:cubicBezTo>
                    <a:pt x="899" y="201"/>
                    <a:pt x="698" y="0"/>
                    <a:pt x="450" y="0"/>
                  </a:cubicBezTo>
                  <a:cubicBezTo>
                    <a:pt x="202" y="0"/>
                    <a:pt x="0" y="201"/>
                    <a:pt x="0" y="449"/>
                  </a:cubicBezTo>
                  <a:cubicBezTo>
                    <a:pt x="0" y="526"/>
                    <a:pt x="0" y="526"/>
                    <a:pt x="0" y="526"/>
                  </a:cubicBezTo>
                  <a:cubicBezTo>
                    <a:pt x="0" y="622"/>
                    <a:pt x="29" y="714"/>
                    <a:pt x="83" y="792"/>
                  </a:cubicBezTo>
                  <a:cubicBezTo>
                    <a:pt x="83" y="1014"/>
                    <a:pt x="83" y="1014"/>
                    <a:pt x="83" y="1014"/>
                  </a:cubicBezTo>
                  <a:cubicBezTo>
                    <a:pt x="83" y="1029"/>
                    <a:pt x="95" y="1041"/>
                    <a:pt x="110" y="1041"/>
                  </a:cubicBezTo>
                  <a:cubicBezTo>
                    <a:pt x="125" y="1041"/>
                    <a:pt x="137" y="1029"/>
                    <a:pt x="137" y="1014"/>
                  </a:cubicBezTo>
                  <a:cubicBezTo>
                    <a:pt x="137" y="784"/>
                    <a:pt x="137" y="784"/>
                    <a:pt x="137" y="784"/>
                  </a:cubicBezTo>
                  <a:cubicBezTo>
                    <a:pt x="137" y="778"/>
                    <a:pt x="135" y="773"/>
                    <a:pt x="132" y="768"/>
                  </a:cubicBezTo>
                  <a:cubicBezTo>
                    <a:pt x="81" y="697"/>
                    <a:pt x="54" y="614"/>
                    <a:pt x="54" y="526"/>
                  </a:cubicBezTo>
                  <a:cubicBezTo>
                    <a:pt x="54" y="449"/>
                    <a:pt x="54" y="449"/>
                    <a:pt x="54" y="449"/>
                  </a:cubicBezTo>
                  <a:cubicBezTo>
                    <a:pt x="54" y="231"/>
                    <a:pt x="231" y="53"/>
                    <a:pt x="450" y="53"/>
                  </a:cubicBezTo>
                  <a:cubicBezTo>
                    <a:pt x="668" y="53"/>
                    <a:pt x="846" y="231"/>
                    <a:pt x="846" y="449"/>
                  </a:cubicBezTo>
                  <a:cubicBezTo>
                    <a:pt x="846" y="560"/>
                    <a:pt x="846" y="560"/>
                    <a:pt x="846" y="560"/>
                  </a:cubicBezTo>
                  <a:cubicBezTo>
                    <a:pt x="846" y="565"/>
                    <a:pt x="847" y="569"/>
                    <a:pt x="849" y="573"/>
                  </a:cubicBezTo>
                  <a:cubicBezTo>
                    <a:pt x="936" y="731"/>
                    <a:pt x="936" y="731"/>
                    <a:pt x="936" y="731"/>
                  </a:cubicBezTo>
                  <a:cubicBezTo>
                    <a:pt x="942" y="743"/>
                    <a:pt x="937" y="754"/>
                    <a:pt x="935" y="758"/>
                  </a:cubicBezTo>
                  <a:cubicBezTo>
                    <a:pt x="933" y="761"/>
                    <a:pt x="926" y="770"/>
                    <a:pt x="912" y="770"/>
                  </a:cubicBezTo>
                  <a:cubicBezTo>
                    <a:pt x="912" y="770"/>
                    <a:pt x="912" y="770"/>
                    <a:pt x="912" y="770"/>
                  </a:cubicBezTo>
                  <a:cubicBezTo>
                    <a:pt x="873" y="770"/>
                    <a:pt x="873" y="770"/>
                    <a:pt x="873" y="770"/>
                  </a:cubicBezTo>
                  <a:cubicBezTo>
                    <a:pt x="873" y="770"/>
                    <a:pt x="873" y="770"/>
                    <a:pt x="873" y="770"/>
                  </a:cubicBezTo>
                  <a:cubicBezTo>
                    <a:pt x="865" y="770"/>
                    <a:pt x="859" y="773"/>
                    <a:pt x="854" y="778"/>
                  </a:cubicBezTo>
                  <a:cubicBezTo>
                    <a:pt x="849" y="783"/>
                    <a:pt x="846" y="790"/>
                    <a:pt x="846" y="797"/>
                  </a:cubicBezTo>
                  <a:cubicBezTo>
                    <a:pt x="846" y="917"/>
                    <a:pt x="846" y="917"/>
                    <a:pt x="846" y="917"/>
                  </a:cubicBezTo>
                  <a:cubicBezTo>
                    <a:pt x="846" y="981"/>
                    <a:pt x="794" y="1033"/>
                    <a:pt x="730" y="1033"/>
                  </a:cubicBezTo>
                  <a:cubicBezTo>
                    <a:pt x="649" y="1033"/>
                    <a:pt x="649" y="1033"/>
                    <a:pt x="649" y="1033"/>
                  </a:cubicBezTo>
                  <a:cubicBezTo>
                    <a:pt x="613" y="1033"/>
                    <a:pt x="583" y="1062"/>
                    <a:pt x="583" y="1099"/>
                  </a:cubicBezTo>
                  <a:cubicBezTo>
                    <a:pt x="583" y="1304"/>
                    <a:pt x="583" y="1304"/>
                    <a:pt x="583" y="1304"/>
                  </a:cubicBezTo>
                  <a:cubicBezTo>
                    <a:pt x="219" y="1140"/>
                    <a:pt x="219" y="1140"/>
                    <a:pt x="219" y="1140"/>
                  </a:cubicBezTo>
                  <a:cubicBezTo>
                    <a:pt x="205" y="1134"/>
                    <a:pt x="189" y="1140"/>
                    <a:pt x="183" y="1153"/>
                  </a:cubicBezTo>
                  <a:cubicBezTo>
                    <a:pt x="177" y="1167"/>
                    <a:pt x="183" y="1183"/>
                    <a:pt x="197" y="1189"/>
                  </a:cubicBezTo>
                  <a:cubicBezTo>
                    <a:pt x="599" y="1370"/>
                    <a:pt x="599" y="1370"/>
                    <a:pt x="599" y="1370"/>
                  </a:cubicBezTo>
                  <a:cubicBezTo>
                    <a:pt x="602" y="1371"/>
                    <a:pt x="606" y="1372"/>
                    <a:pt x="610" y="1372"/>
                  </a:cubicBezTo>
                  <a:cubicBezTo>
                    <a:pt x="615" y="1372"/>
                    <a:pt x="620" y="1371"/>
                    <a:pt x="624" y="1368"/>
                  </a:cubicBezTo>
                  <a:cubicBezTo>
                    <a:pt x="632" y="1363"/>
                    <a:pt x="637" y="1354"/>
                    <a:pt x="637" y="1345"/>
                  </a:cubicBezTo>
                  <a:cubicBezTo>
                    <a:pt x="637" y="1099"/>
                    <a:pt x="637" y="1099"/>
                    <a:pt x="637" y="1099"/>
                  </a:cubicBezTo>
                  <a:cubicBezTo>
                    <a:pt x="637" y="1092"/>
                    <a:pt x="642" y="1086"/>
                    <a:pt x="649" y="1086"/>
                  </a:cubicBezTo>
                  <a:cubicBezTo>
                    <a:pt x="730" y="1086"/>
                    <a:pt x="730" y="1086"/>
                    <a:pt x="730" y="1086"/>
                  </a:cubicBezTo>
                  <a:cubicBezTo>
                    <a:pt x="823" y="1086"/>
                    <a:pt x="899" y="1010"/>
                    <a:pt x="899" y="917"/>
                  </a:cubicBezTo>
                  <a:cubicBezTo>
                    <a:pt x="899" y="824"/>
                    <a:pt x="899" y="824"/>
                    <a:pt x="899" y="824"/>
                  </a:cubicBezTo>
                  <a:cubicBezTo>
                    <a:pt x="912" y="824"/>
                    <a:pt x="912" y="824"/>
                    <a:pt x="912" y="824"/>
                  </a:cubicBezTo>
                  <a:cubicBezTo>
                    <a:pt x="912" y="824"/>
                    <a:pt x="912" y="824"/>
                    <a:pt x="912" y="824"/>
                  </a:cubicBezTo>
                  <a:cubicBezTo>
                    <a:pt x="941" y="824"/>
                    <a:pt x="967" y="809"/>
                    <a:pt x="981" y="785"/>
                  </a:cubicBezTo>
                  <a:cubicBezTo>
                    <a:pt x="996" y="760"/>
                    <a:pt x="996" y="731"/>
                    <a:pt x="983" y="70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6"/>
            <p:cNvSpPr>
              <a:spLocks noEditPoints="1"/>
            </p:cNvSpPr>
            <p:nvPr/>
          </p:nvSpPr>
          <p:spPr bwMode="auto">
            <a:xfrm>
              <a:off x="2138364" y="3490210"/>
              <a:ext cx="688975" cy="688975"/>
            </a:xfrm>
            <a:custGeom>
              <a:avLst/>
              <a:gdLst>
                <a:gd name="T0" fmla="*/ 324 w 357"/>
                <a:gd name="T1" fmla="*/ 127 h 358"/>
                <a:gd name="T2" fmla="*/ 312 w 357"/>
                <a:gd name="T3" fmla="*/ 121 h 358"/>
                <a:gd name="T4" fmla="*/ 318 w 357"/>
                <a:gd name="T5" fmla="*/ 66 h 358"/>
                <a:gd name="T6" fmla="*/ 245 w 357"/>
                <a:gd name="T7" fmla="*/ 39 h 358"/>
                <a:gd name="T8" fmla="*/ 232 w 357"/>
                <a:gd name="T9" fmla="*/ 43 h 358"/>
                <a:gd name="T10" fmla="*/ 197 w 357"/>
                <a:gd name="T11" fmla="*/ 0 h 358"/>
                <a:gd name="T12" fmla="*/ 126 w 357"/>
                <a:gd name="T13" fmla="*/ 33 h 358"/>
                <a:gd name="T14" fmla="*/ 120 w 357"/>
                <a:gd name="T15" fmla="*/ 45 h 358"/>
                <a:gd name="T16" fmla="*/ 65 w 357"/>
                <a:gd name="T17" fmla="*/ 40 h 358"/>
                <a:gd name="T18" fmla="*/ 39 w 357"/>
                <a:gd name="T19" fmla="*/ 113 h 358"/>
                <a:gd name="T20" fmla="*/ 43 w 357"/>
                <a:gd name="T21" fmla="*/ 126 h 358"/>
                <a:gd name="T22" fmla="*/ 0 w 357"/>
                <a:gd name="T23" fmla="*/ 161 h 358"/>
                <a:gd name="T24" fmla="*/ 33 w 357"/>
                <a:gd name="T25" fmla="*/ 231 h 358"/>
                <a:gd name="T26" fmla="*/ 45 w 357"/>
                <a:gd name="T27" fmla="*/ 237 h 358"/>
                <a:gd name="T28" fmla="*/ 39 w 357"/>
                <a:gd name="T29" fmla="*/ 292 h 358"/>
                <a:gd name="T30" fmla="*/ 112 w 357"/>
                <a:gd name="T31" fmla="*/ 319 h 358"/>
                <a:gd name="T32" fmla="*/ 125 w 357"/>
                <a:gd name="T33" fmla="*/ 315 h 358"/>
                <a:gd name="T34" fmla="*/ 160 w 357"/>
                <a:gd name="T35" fmla="*/ 358 h 358"/>
                <a:gd name="T36" fmla="*/ 231 w 357"/>
                <a:gd name="T37" fmla="*/ 325 h 358"/>
                <a:gd name="T38" fmla="*/ 237 w 357"/>
                <a:gd name="T39" fmla="*/ 313 h 358"/>
                <a:gd name="T40" fmla="*/ 292 w 357"/>
                <a:gd name="T41" fmla="*/ 318 h 358"/>
                <a:gd name="T42" fmla="*/ 319 w 357"/>
                <a:gd name="T43" fmla="*/ 245 h 358"/>
                <a:gd name="T44" fmla="*/ 314 w 357"/>
                <a:gd name="T45" fmla="*/ 232 h 358"/>
                <a:gd name="T46" fmla="*/ 357 w 357"/>
                <a:gd name="T47" fmla="*/ 197 h 358"/>
                <a:gd name="T48" fmla="*/ 324 w 357"/>
                <a:gd name="T49" fmla="*/ 127 h 358"/>
                <a:gd name="T50" fmla="*/ 321 w 357"/>
                <a:gd name="T51" fmla="*/ 202 h 358"/>
                <a:gd name="T52" fmla="*/ 289 w 357"/>
                <a:gd name="T53" fmla="*/ 214 h 358"/>
                <a:gd name="T54" fmla="*/ 283 w 357"/>
                <a:gd name="T55" fmla="*/ 248 h 358"/>
                <a:gd name="T56" fmla="*/ 297 w 357"/>
                <a:gd name="T57" fmla="*/ 271 h 358"/>
                <a:gd name="T58" fmla="*/ 263 w 357"/>
                <a:gd name="T59" fmla="*/ 296 h 358"/>
                <a:gd name="T60" fmla="*/ 232 w 357"/>
                <a:gd name="T61" fmla="*/ 282 h 358"/>
                <a:gd name="T62" fmla="*/ 204 w 357"/>
                <a:gd name="T63" fmla="*/ 302 h 358"/>
                <a:gd name="T64" fmla="*/ 197 w 357"/>
                <a:gd name="T65" fmla="*/ 328 h 358"/>
                <a:gd name="T66" fmla="*/ 156 w 357"/>
                <a:gd name="T67" fmla="*/ 321 h 358"/>
                <a:gd name="T68" fmla="*/ 143 w 357"/>
                <a:gd name="T69" fmla="*/ 290 h 358"/>
                <a:gd name="T70" fmla="*/ 118 w 357"/>
                <a:gd name="T71" fmla="*/ 281 h 358"/>
                <a:gd name="T72" fmla="*/ 94 w 357"/>
                <a:gd name="T73" fmla="*/ 296 h 358"/>
                <a:gd name="T74" fmla="*/ 60 w 357"/>
                <a:gd name="T75" fmla="*/ 271 h 358"/>
                <a:gd name="T76" fmla="*/ 74 w 357"/>
                <a:gd name="T77" fmla="*/ 248 h 358"/>
                <a:gd name="T78" fmla="*/ 68 w 357"/>
                <a:gd name="T79" fmla="*/ 214 h 358"/>
                <a:gd name="T80" fmla="*/ 36 w 357"/>
                <a:gd name="T81" fmla="*/ 202 h 358"/>
                <a:gd name="T82" fmla="*/ 30 w 357"/>
                <a:gd name="T83" fmla="*/ 161 h 358"/>
                <a:gd name="T84" fmla="*/ 55 w 357"/>
                <a:gd name="T85" fmla="*/ 154 h 358"/>
                <a:gd name="T86" fmla="*/ 75 w 357"/>
                <a:gd name="T87" fmla="*/ 126 h 358"/>
                <a:gd name="T88" fmla="*/ 62 w 357"/>
                <a:gd name="T89" fmla="*/ 94 h 358"/>
                <a:gd name="T90" fmla="*/ 86 w 357"/>
                <a:gd name="T91" fmla="*/ 61 h 358"/>
                <a:gd name="T92" fmla="*/ 109 w 357"/>
                <a:gd name="T93" fmla="*/ 74 h 358"/>
                <a:gd name="T94" fmla="*/ 143 w 357"/>
                <a:gd name="T95" fmla="*/ 68 h 358"/>
                <a:gd name="T96" fmla="*/ 156 w 357"/>
                <a:gd name="T97" fmla="*/ 37 h 358"/>
                <a:gd name="T98" fmla="*/ 197 w 357"/>
                <a:gd name="T99" fmla="*/ 30 h 358"/>
                <a:gd name="T100" fmla="*/ 204 w 357"/>
                <a:gd name="T101" fmla="*/ 56 h 358"/>
                <a:gd name="T102" fmla="*/ 232 w 357"/>
                <a:gd name="T103" fmla="*/ 76 h 358"/>
                <a:gd name="T104" fmla="*/ 263 w 357"/>
                <a:gd name="T105" fmla="*/ 62 h 358"/>
                <a:gd name="T106" fmla="*/ 297 w 357"/>
                <a:gd name="T107" fmla="*/ 87 h 358"/>
                <a:gd name="T108" fmla="*/ 283 w 357"/>
                <a:gd name="T109" fmla="*/ 110 h 358"/>
                <a:gd name="T110" fmla="*/ 289 w 357"/>
                <a:gd name="T111" fmla="*/ 144 h 358"/>
                <a:gd name="T112" fmla="*/ 321 w 357"/>
                <a:gd name="T113" fmla="*/ 156 h 358"/>
                <a:gd name="T114" fmla="*/ 327 w 357"/>
                <a:gd name="T115" fmla="*/ 19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57" h="358">
                  <a:moveTo>
                    <a:pt x="324" y="127"/>
                  </a:moveTo>
                  <a:cubicBezTo>
                    <a:pt x="324" y="127"/>
                    <a:pt x="324" y="127"/>
                    <a:pt x="324" y="127"/>
                  </a:cubicBezTo>
                  <a:cubicBezTo>
                    <a:pt x="314" y="126"/>
                    <a:pt x="314" y="126"/>
                    <a:pt x="314" y="126"/>
                  </a:cubicBezTo>
                  <a:cubicBezTo>
                    <a:pt x="314" y="124"/>
                    <a:pt x="313" y="122"/>
                    <a:pt x="312" y="121"/>
                  </a:cubicBezTo>
                  <a:cubicBezTo>
                    <a:pt x="319" y="113"/>
                    <a:pt x="319" y="113"/>
                    <a:pt x="319" y="113"/>
                  </a:cubicBezTo>
                  <a:cubicBezTo>
                    <a:pt x="330" y="98"/>
                    <a:pt x="330" y="78"/>
                    <a:pt x="318" y="66"/>
                  </a:cubicBezTo>
                  <a:cubicBezTo>
                    <a:pt x="292" y="40"/>
                    <a:pt x="292" y="40"/>
                    <a:pt x="292" y="40"/>
                  </a:cubicBezTo>
                  <a:cubicBezTo>
                    <a:pt x="280" y="28"/>
                    <a:pt x="259" y="27"/>
                    <a:pt x="245" y="39"/>
                  </a:cubicBezTo>
                  <a:cubicBezTo>
                    <a:pt x="237" y="45"/>
                    <a:pt x="237" y="45"/>
                    <a:pt x="237" y="45"/>
                  </a:cubicBezTo>
                  <a:cubicBezTo>
                    <a:pt x="235" y="45"/>
                    <a:pt x="234" y="44"/>
                    <a:pt x="232" y="43"/>
                  </a:cubicBezTo>
                  <a:cubicBezTo>
                    <a:pt x="231" y="33"/>
                    <a:pt x="231" y="33"/>
                    <a:pt x="231" y="33"/>
                  </a:cubicBezTo>
                  <a:cubicBezTo>
                    <a:pt x="229" y="15"/>
                    <a:pt x="214" y="0"/>
                    <a:pt x="197" y="0"/>
                  </a:cubicBezTo>
                  <a:cubicBezTo>
                    <a:pt x="160" y="0"/>
                    <a:pt x="160" y="0"/>
                    <a:pt x="160" y="0"/>
                  </a:cubicBezTo>
                  <a:cubicBezTo>
                    <a:pt x="143" y="0"/>
                    <a:pt x="129" y="15"/>
                    <a:pt x="126" y="33"/>
                  </a:cubicBezTo>
                  <a:cubicBezTo>
                    <a:pt x="125" y="43"/>
                    <a:pt x="125" y="43"/>
                    <a:pt x="125" y="43"/>
                  </a:cubicBezTo>
                  <a:cubicBezTo>
                    <a:pt x="124" y="44"/>
                    <a:pt x="122" y="45"/>
                    <a:pt x="120" y="45"/>
                  </a:cubicBezTo>
                  <a:cubicBezTo>
                    <a:pt x="112" y="39"/>
                    <a:pt x="112" y="39"/>
                    <a:pt x="112" y="39"/>
                  </a:cubicBezTo>
                  <a:cubicBezTo>
                    <a:pt x="98" y="27"/>
                    <a:pt x="77" y="28"/>
                    <a:pt x="65" y="40"/>
                  </a:cubicBezTo>
                  <a:cubicBezTo>
                    <a:pt x="39" y="66"/>
                    <a:pt x="39" y="66"/>
                    <a:pt x="39" y="66"/>
                  </a:cubicBezTo>
                  <a:cubicBezTo>
                    <a:pt x="27" y="78"/>
                    <a:pt x="27" y="98"/>
                    <a:pt x="39" y="113"/>
                  </a:cubicBezTo>
                  <a:cubicBezTo>
                    <a:pt x="45" y="121"/>
                    <a:pt x="45" y="121"/>
                    <a:pt x="45" y="121"/>
                  </a:cubicBezTo>
                  <a:cubicBezTo>
                    <a:pt x="44" y="122"/>
                    <a:pt x="43" y="124"/>
                    <a:pt x="43" y="126"/>
                  </a:cubicBezTo>
                  <a:cubicBezTo>
                    <a:pt x="33" y="127"/>
                    <a:pt x="33" y="127"/>
                    <a:pt x="33" y="127"/>
                  </a:cubicBezTo>
                  <a:cubicBezTo>
                    <a:pt x="14" y="129"/>
                    <a:pt x="0" y="144"/>
                    <a:pt x="0" y="161"/>
                  </a:cubicBezTo>
                  <a:cubicBezTo>
                    <a:pt x="0" y="197"/>
                    <a:pt x="0" y="197"/>
                    <a:pt x="0" y="197"/>
                  </a:cubicBezTo>
                  <a:cubicBezTo>
                    <a:pt x="0" y="214"/>
                    <a:pt x="14" y="229"/>
                    <a:pt x="33" y="231"/>
                  </a:cubicBezTo>
                  <a:cubicBezTo>
                    <a:pt x="43" y="232"/>
                    <a:pt x="43" y="232"/>
                    <a:pt x="43" y="232"/>
                  </a:cubicBezTo>
                  <a:cubicBezTo>
                    <a:pt x="43" y="234"/>
                    <a:pt x="44" y="236"/>
                    <a:pt x="45" y="237"/>
                  </a:cubicBezTo>
                  <a:cubicBezTo>
                    <a:pt x="39" y="245"/>
                    <a:pt x="39" y="245"/>
                    <a:pt x="39" y="245"/>
                  </a:cubicBezTo>
                  <a:cubicBezTo>
                    <a:pt x="27" y="260"/>
                    <a:pt x="27" y="280"/>
                    <a:pt x="39" y="292"/>
                  </a:cubicBezTo>
                  <a:cubicBezTo>
                    <a:pt x="65" y="318"/>
                    <a:pt x="65" y="318"/>
                    <a:pt x="65" y="318"/>
                  </a:cubicBezTo>
                  <a:cubicBezTo>
                    <a:pt x="77" y="330"/>
                    <a:pt x="98" y="331"/>
                    <a:pt x="112" y="319"/>
                  </a:cubicBezTo>
                  <a:cubicBezTo>
                    <a:pt x="120" y="313"/>
                    <a:pt x="120" y="313"/>
                    <a:pt x="120" y="313"/>
                  </a:cubicBezTo>
                  <a:cubicBezTo>
                    <a:pt x="122" y="313"/>
                    <a:pt x="124" y="314"/>
                    <a:pt x="125" y="315"/>
                  </a:cubicBezTo>
                  <a:cubicBezTo>
                    <a:pt x="126" y="325"/>
                    <a:pt x="126" y="325"/>
                    <a:pt x="126" y="325"/>
                  </a:cubicBezTo>
                  <a:cubicBezTo>
                    <a:pt x="129" y="343"/>
                    <a:pt x="143" y="358"/>
                    <a:pt x="160" y="358"/>
                  </a:cubicBezTo>
                  <a:cubicBezTo>
                    <a:pt x="197" y="358"/>
                    <a:pt x="197" y="358"/>
                    <a:pt x="197" y="358"/>
                  </a:cubicBezTo>
                  <a:cubicBezTo>
                    <a:pt x="214" y="358"/>
                    <a:pt x="229" y="343"/>
                    <a:pt x="231" y="325"/>
                  </a:cubicBezTo>
                  <a:cubicBezTo>
                    <a:pt x="232" y="315"/>
                    <a:pt x="232" y="315"/>
                    <a:pt x="232" y="315"/>
                  </a:cubicBezTo>
                  <a:cubicBezTo>
                    <a:pt x="234" y="314"/>
                    <a:pt x="235" y="313"/>
                    <a:pt x="237" y="313"/>
                  </a:cubicBezTo>
                  <a:cubicBezTo>
                    <a:pt x="245" y="319"/>
                    <a:pt x="245" y="319"/>
                    <a:pt x="245" y="319"/>
                  </a:cubicBezTo>
                  <a:cubicBezTo>
                    <a:pt x="259" y="331"/>
                    <a:pt x="280" y="330"/>
                    <a:pt x="292" y="318"/>
                  </a:cubicBezTo>
                  <a:cubicBezTo>
                    <a:pt x="318" y="292"/>
                    <a:pt x="318" y="292"/>
                    <a:pt x="318" y="292"/>
                  </a:cubicBezTo>
                  <a:cubicBezTo>
                    <a:pt x="330" y="280"/>
                    <a:pt x="330" y="260"/>
                    <a:pt x="319" y="245"/>
                  </a:cubicBezTo>
                  <a:cubicBezTo>
                    <a:pt x="312" y="237"/>
                    <a:pt x="312" y="237"/>
                    <a:pt x="312" y="237"/>
                  </a:cubicBezTo>
                  <a:cubicBezTo>
                    <a:pt x="313" y="236"/>
                    <a:pt x="314" y="234"/>
                    <a:pt x="314" y="232"/>
                  </a:cubicBezTo>
                  <a:cubicBezTo>
                    <a:pt x="324" y="231"/>
                    <a:pt x="324" y="231"/>
                    <a:pt x="324" y="231"/>
                  </a:cubicBezTo>
                  <a:cubicBezTo>
                    <a:pt x="343" y="229"/>
                    <a:pt x="357" y="214"/>
                    <a:pt x="357" y="197"/>
                  </a:cubicBezTo>
                  <a:cubicBezTo>
                    <a:pt x="357" y="161"/>
                    <a:pt x="357" y="161"/>
                    <a:pt x="357" y="161"/>
                  </a:cubicBezTo>
                  <a:cubicBezTo>
                    <a:pt x="357" y="144"/>
                    <a:pt x="343" y="129"/>
                    <a:pt x="324" y="127"/>
                  </a:cubicBezTo>
                  <a:close/>
                  <a:moveTo>
                    <a:pt x="327" y="197"/>
                  </a:moveTo>
                  <a:cubicBezTo>
                    <a:pt x="327" y="199"/>
                    <a:pt x="325" y="201"/>
                    <a:pt x="321" y="202"/>
                  </a:cubicBezTo>
                  <a:cubicBezTo>
                    <a:pt x="302" y="204"/>
                    <a:pt x="302" y="204"/>
                    <a:pt x="302" y="204"/>
                  </a:cubicBezTo>
                  <a:cubicBezTo>
                    <a:pt x="296" y="205"/>
                    <a:pt x="291" y="209"/>
                    <a:pt x="289" y="214"/>
                  </a:cubicBezTo>
                  <a:cubicBezTo>
                    <a:pt x="287" y="220"/>
                    <a:pt x="285" y="227"/>
                    <a:pt x="282" y="232"/>
                  </a:cubicBezTo>
                  <a:cubicBezTo>
                    <a:pt x="279" y="238"/>
                    <a:pt x="280" y="244"/>
                    <a:pt x="283" y="248"/>
                  </a:cubicBezTo>
                  <a:cubicBezTo>
                    <a:pt x="295" y="263"/>
                    <a:pt x="295" y="263"/>
                    <a:pt x="295" y="263"/>
                  </a:cubicBezTo>
                  <a:cubicBezTo>
                    <a:pt x="298" y="267"/>
                    <a:pt x="298" y="270"/>
                    <a:pt x="297" y="271"/>
                  </a:cubicBezTo>
                  <a:cubicBezTo>
                    <a:pt x="271" y="297"/>
                    <a:pt x="271" y="297"/>
                    <a:pt x="271" y="297"/>
                  </a:cubicBezTo>
                  <a:cubicBezTo>
                    <a:pt x="270" y="298"/>
                    <a:pt x="266" y="298"/>
                    <a:pt x="263" y="296"/>
                  </a:cubicBezTo>
                  <a:cubicBezTo>
                    <a:pt x="248" y="284"/>
                    <a:pt x="248" y="284"/>
                    <a:pt x="248" y="284"/>
                  </a:cubicBezTo>
                  <a:cubicBezTo>
                    <a:pt x="243" y="280"/>
                    <a:pt x="237" y="280"/>
                    <a:pt x="232" y="282"/>
                  </a:cubicBezTo>
                  <a:cubicBezTo>
                    <a:pt x="226" y="285"/>
                    <a:pt x="220" y="288"/>
                    <a:pt x="214" y="290"/>
                  </a:cubicBezTo>
                  <a:cubicBezTo>
                    <a:pt x="208" y="291"/>
                    <a:pt x="204" y="296"/>
                    <a:pt x="204" y="302"/>
                  </a:cubicBezTo>
                  <a:cubicBezTo>
                    <a:pt x="201" y="321"/>
                    <a:pt x="201" y="321"/>
                    <a:pt x="201" y="321"/>
                  </a:cubicBezTo>
                  <a:cubicBezTo>
                    <a:pt x="201" y="325"/>
                    <a:pt x="198" y="328"/>
                    <a:pt x="197" y="328"/>
                  </a:cubicBezTo>
                  <a:cubicBezTo>
                    <a:pt x="160" y="328"/>
                    <a:pt x="160" y="328"/>
                    <a:pt x="160" y="328"/>
                  </a:cubicBezTo>
                  <a:cubicBezTo>
                    <a:pt x="159" y="328"/>
                    <a:pt x="156" y="325"/>
                    <a:pt x="156" y="321"/>
                  </a:cubicBezTo>
                  <a:cubicBezTo>
                    <a:pt x="154" y="302"/>
                    <a:pt x="154" y="302"/>
                    <a:pt x="154" y="302"/>
                  </a:cubicBezTo>
                  <a:cubicBezTo>
                    <a:pt x="153" y="296"/>
                    <a:pt x="149" y="291"/>
                    <a:pt x="143" y="290"/>
                  </a:cubicBezTo>
                  <a:cubicBezTo>
                    <a:pt x="137" y="288"/>
                    <a:pt x="131" y="285"/>
                    <a:pt x="125" y="282"/>
                  </a:cubicBezTo>
                  <a:cubicBezTo>
                    <a:pt x="123" y="281"/>
                    <a:pt x="121" y="281"/>
                    <a:pt x="118" y="281"/>
                  </a:cubicBezTo>
                  <a:cubicBezTo>
                    <a:pt x="115" y="281"/>
                    <a:pt x="112" y="282"/>
                    <a:pt x="109" y="284"/>
                  </a:cubicBezTo>
                  <a:cubicBezTo>
                    <a:pt x="94" y="296"/>
                    <a:pt x="94" y="296"/>
                    <a:pt x="94" y="296"/>
                  </a:cubicBezTo>
                  <a:cubicBezTo>
                    <a:pt x="91" y="298"/>
                    <a:pt x="87" y="298"/>
                    <a:pt x="86" y="297"/>
                  </a:cubicBezTo>
                  <a:cubicBezTo>
                    <a:pt x="60" y="271"/>
                    <a:pt x="60" y="271"/>
                    <a:pt x="60" y="271"/>
                  </a:cubicBezTo>
                  <a:cubicBezTo>
                    <a:pt x="59" y="270"/>
                    <a:pt x="59" y="267"/>
                    <a:pt x="62" y="263"/>
                  </a:cubicBezTo>
                  <a:cubicBezTo>
                    <a:pt x="74" y="248"/>
                    <a:pt x="74" y="248"/>
                    <a:pt x="74" y="248"/>
                  </a:cubicBezTo>
                  <a:cubicBezTo>
                    <a:pt x="77" y="244"/>
                    <a:pt x="78" y="238"/>
                    <a:pt x="75" y="232"/>
                  </a:cubicBezTo>
                  <a:cubicBezTo>
                    <a:pt x="72" y="227"/>
                    <a:pt x="70" y="220"/>
                    <a:pt x="68" y="214"/>
                  </a:cubicBezTo>
                  <a:cubicBezTo>
                    <a:pt x="66" y="209"/>
                    <a:pt x="61" y="205"/>
                    <a:pt x="55" y="204"/>
                  </a:cubicBezTo>
                  <a:cubicBezTo>
                    <a:pt x="36" y="202"/>
                    <a:pt x="36" y="202"/>
                    <a:pt x="36" y="202"/>
                  </a:cubicBezTo>
                  <a:cubicBezTo>
                    <a:pt x="32" y="201"/>
                    <a:pt x="30" y="199"/>
                    <a:pt x="30" y="197"/>
                  </a:cubicBezTo>
                  <a:cubicBezTo>
                    <a:pt x="30" y="161"/>
                    <a:pt x="30" y="161"/>
                    <a:pt x="30" y="161"/>
                  </a:cubicBezTo>
                  <a:cubicBezTo>
                    <a:pt x="30" y="159"/>
                    <a:pt x="32" y="157"/>
                    <a:pt x="36" y="156"/>
                  </a:cubicBezTo>
                  <a:cubicBezTo>
                    <a:pt x="55" y="154"/>
                    <a:pt x="55" y="154"/>
                    <a:pt x="55" y="154"/>
                  </a:cubicBezTo>
                  <a:cubicBezTo>
                    <a:pt x="61" y="153"/>
                    <a:pt x="66" y="149"/>
                    <a:pt x="68" y="144"/>
                  </a:cubicBezTo>
                  <a:cubicBezTo>
                    <a:pt x="70" y="138"/>
                    <a:pt x="72" y="131"/>
                    <a:pt x="75" y="126"/>
                  </a:cubicBezTo>
                  <a:cubicBezTo>
                    <a:pt x="78" y="120"/>
                    <a:pt x="77" y="114"/>
                    <a:pt x="74" y="110"/>
                  </a:cubicBezTo>
                  <a:cubicBezTo>
                    <a:pt x="62" y="94"/>
                    <a:pt x="62" y="94"/>
                    <a:pt x="62" y="94"/>
                  </a:cubicBezTo>
                  <a:cubicBezTo>
                    <a:pt x="59" y="91"/>
                    <a:pt x="59" y="88"/>
                    <a:pt x="60" y="87"/>
                  </a:cubicBezTo>
                  <a:cubicBezTo>
                    <a:pt x="86" y="61"/>
                    <a:pt x="86" y="61"/>
                    <a:pt x="86" y="61"/>
                  </a:cubicBezTo>
                  <a:cubicBezTo>
                    <a:pt x="87" y="60"/>
                    <a:pt x="91" y="60"/>
                    <a:pt x="94" y="62"/>
                  </a:cubicBezTo>
                  <a:cubicBezTo>
                    <a:pt x="109" y="74"/>
                    <a:pt x="109" y="74"/>
                    <a:pt x="109" y="74"/>
                  </a:cubicBezTo>
                  <a:cubicBezTo>
                    <a:pt x="114" y="78"/>
                    <a:pt x="120" y="78"/>
                    <a:pt x="125" y="76"/>
                  </a:cubicBezTo>
                  <a:cubicBezTo>
                    <a:pt x="131" y="73"/>
                    <a:pt x="137" y="70"/>
                    <a:pt x="143" y="68"/>
                  </a:cubicBezTo>
                  <a:cubicBezTo>
                    <a:pt x="149" y="66"/>
                    <a:pt x="153" y="62"/>
                    <a:pt x="154" y="56"/>
                  </a:cubicBezTo>
                  <a:cubicBezTo>
                    <a:pt x="156" y="37"/>
                    <a:pt x="156" y="37"/>
                    <a:pt x="156" y="37"/>
                  </a:cubicBezTo>
                  <a:cubicBezTo>
                    <a:pt x="156" y="33"/>
                    <a:pt x="159" y="30"/>
                    <a:pt x="160" y="30"/>
                  </a:cubicBezTo>
                  <a:cubicBezTo>
                    <a:pt x="197" y="30"/>
                    <a:pt x="197" y="30"/>
                    <a:pt x="197" y="30"/>
                  </a:cubicBezTo>
                  <a:cubicBezTo>
                    <a:pt x="198" y="30"/>
                    <a:pt x="201" y="33"/>
                    <a:pt x="201" y="37"/>
                  </a:cubicBezTo>
                  <a:cubicBezTo>
                    <a:pt x="204" y="56"/>
                    <a:pt x="204" y="56"/>
                    <a:pt x="204" y="56"/>
                  </a:cubicBezTo>
                  <a:cubicBezTo>
                    <a:pt x="204" y="62"/>
                    <a:pt x="208" y="66"/>
                    <a:pt x="214" y="68"/>
                  </a:cubicBezTo>
                  <a:cubicBezTo>
                    <a:pt x="220" y="70"/>
                    <a:pt x="226" y="73"/>
                    <a:pt x="232" y="76"/>
                  </a:cubicBezTo>
                  <a:cubicBezTo>
                    <a:pt x="237" y="78"/>
                    <a:pt x="243" y="78"/>
                    <a:pt x="248" y="74"/>
                  </a:cubicBezTo>
                  <a:cubicBezTo>
                    <a:pt x="263" y="62"/>
                    <a:pt x="263" y="62"/>
                    <a:pt x="263" y="62"/>
                  </a:cubicBezTo>
                  <a:cubicBezTo>
                    <a:pt x="266" y="60"/>
                    <a:pt x="270" y="60"/>
                    <a:pt x="271" y="61"/>
                  </a:cubicBezTo>
                  <a:cubicBezTo>
                    <a:pt x="297" y="87"/>
                    <a:pt x="297" y="87"/>
                    <a:pt x="297" y="87"/>
                  </a:cubicBezTo>
                  <a:cubicBezTo>
                    <a:pt x="298" y="88"/>
                    <a:pt x="298" y="91"/>
                    <a:pt x="295" y="94"/>
                  </a:cubicBezTo>
                  <a:cubicBezTo>
                    <a:pt x="283" y="110"/>
                    <a:pt x="283" y="110"/>
                    <a:pt x="283" y="110"/>
                  </a:cubicBezTo>
                  <a:cubicBezTo>
                    <a:pt x="280" y="114"/>
                    <a:pt x="279" y="120"/>
                    <a:pt x="282" y="126"/>
                  </a:cubicBezTo>
                  <a:cubicBezTo>
                    <a:pt x="285" y="131"/>
                    <a:pt x="287" y="138"/>
                    <a:pt x="289" y="144"/>
                  </a:cubicBezTo>
                  <a:cubicBezTo>
                    <a:pt x="291" y="149"/>
                    <a:pt x="296" y="153"/>
                    <a:pt x="302" y="154"/>
                  </a:cubicBezTo>
                  <a:cubicBezTo>
                    <a:pt x="321" y="156"/>
                    <a:pt x="321" y="156"/>
                    <a:pt x="321" y="156"/>
                  </a:cubicBezTo>
                  <a:cubicBezTo>
                    <a:pt x="325" y="157"/>
                    <a:pt x="327" y="159"/>
                    <a:pt x="327" y="161"/>
                  </a:cubicBezTo>
                  <a:cubicBezTo>
                    <a:pt x="327" y="197"/>
                    <a:pt x="327" y="197"/>
                    <a:pt x="327" y="19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7"/>
            <p:cNvSpPr>
              <a:spLocks noEditPoints="1"/>
            </p:cNvSpPr>
            <p:nvPr/>
          </p:nvSpPr>
          <p:spPr bwMode="auto">
            <a:xfrm>
              <a:off x="2336801" y="3690235"/>
              <a:ext cx="292100" cy="288925"/>
            </a:xfrm>
            <a:custGeom>
              <a:avLst/>
              <a:gdLst>
                <a:gd name="T0" fmla="*/ 76 w 151"/>
                <a:gd name="T1" fmla="*/ 0 h 150"/>
                <a:gd name="T2" fmla="*/ 0 w 151"/>
                <a:gd name="T3" fmla="*/ 75 h 150"/>
                <a:gd name="T4" fmla="*/ 76 w 151"/>
                <a:gd name="T5" fmla="*/ 150 h 150"/>
                <a:gd name="T6" fmla="*/ 151 w 151"/>
                <a:gd name="T7" fmla="*/ 75 h 150"/>
                <a:gd name="T8" fmla="*/ 76 w 151"/>
                <a:gd name="T9" fmla="*/ 0 h 150"/>
                <a:gd name="T10" fmla="*/ 76 w 151"/>
                <a:gd name="T11" fmla="*/ 120 h 150"/>
                <a:gd name="T12" fmla="*/ 30 w 151"/>
                <a:gd name="T13" fmla="*/ 75 h 150"/>
                <a:gd name="T14" fmla="*/ 76 w 151"/>
                <a:gd name="T15" fmla="*/ 30 h 150"/>
                <a:gd name="T16" fmla="*/ 121 w 151"/>
                <a:gd name="T17" fmla="*/ 75 h 150"/>
                <a:gd name="T18" fmla="*/ 76 w 151"/>
                <a:gd name="T19" fmla="*/ 12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 h="150">
                  <a:moveTo>
                    <a:pt x="76" y="0"/>
                  </a:moveTo>
                  <a:cubicBezTo>
                    <a:pt x="34" y="0"/>
                    <a:pt x="0" y="34"/>
                    <a:pt x="0" y="75"/>
                  </a:cubicBezTo>
                  <a:cubicBezTo>
                    <a:pt x="0" y="116"/>
                    <a:pt x="34" y="150"/>
                    <a:pt x="76" y="150"/>
                  </a:cubicBezTo>
                  <a:cubicBezTo>
                    <a:pt x="117" y="150"/>
                    <a:pt x="151" y="116"/>
                    <a:pt x="151" y="75"/>
                  </a:cubicBezTo>
                  <a:cubicBezTo>
                    <a:pt x="151" y="34"/>
                    <a:pt x="117" y="0"/>
                    <a:pt x="76" y="0"/>
                  </a:cubicBezTo>
                  <a:close/>
                  <a:moveTo>
                    <a:pt x="76" y="120"/>
                  </a:moveTo>
                  <a:cubicBezTo>
                    <a:pt x="51" y="120"/>
                    <a:pt x="30" y="100"/>
                    <a:pt x="30" y="75"/>
                  </a:cubicBezTo>
                  <a:cubicBezTo>
                    <a:pt x="30" y="50"/>
                    <a:pt x="51" y="30"/>
                    <a:pt x="76" y="30"/>
                  </a:cubicBezTo>
                  <a:cubicBezTo>
                    <a:pt x="101" y="30"/>
                    <a:pt x="121" y="50"/>
                    <a:pt x="121" y="75"/>
                  </a:cubicBezTo>
                  <a:cubicBezTo>
                    <a:pt x="121" y="100"/>
                    <a:pt x="101" y="120"/>
                    <a:pt x="76" y="1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1" name="Oval 8"/>
            <p:cNvSpPr>
              <a:spLocks noChangeArrowheads="1"/>
            </p:cNvSpPr>
            <p:nvPr/>
          </p:nvSpPr>
          <p:spPr bwMode="auto">
            <a:xfrm>
              <a:off x="1782764" y="5103110"/>
              <a:ext cx="104775" cy="1016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Slide Number Placeholder 1"/>
          <p:cNvSpPr>
            <a:spLocks noGrp="1"/>
          </p:cNvSpPr>
          <p:nvPr>
            <p:ph type="sldNum" sz="quarter" idx="12"/>
          </p:nvPr>
        </p:nvSpPr>
        <p:spPr/>
        <p:txBody>
          <a:bodyPr/>
          <a:lstStyle/>
          <a:p>
            <a:fld id="{EF4ACB41-94E5-4629-9639-BBC7D22E3BC4}" type="slidenum">
              <a:rPr lang="en-US" smtClean="0"/>
              <a:pPr/>
              <a:t>52</a:t>
            </a:fld>
            <a:endParaRPr lang="en-US" dirty="0"/>
          </a:p>
        </p:txBody>
      </p:sp>
    </p:spTree>
    <p:extLst>
      <p:ext uri="{BB962C8B-B14F-4D97-AF65-F5344CB8AC3E}">
        <p14:creationId xmlns:p14="http://schemas.microsoft.com/office/powerpoint/2010/main" val="13249471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316558" y="3838856"/>
            <a:ext cx="2882520" cy="1154162"/>
          </a:xfrm>
          <a:prstGeom prst="rect">
            <a:avLst/>
          </a:prstGeom>
        </p:spPr>
        <p:txBody>
          <a:bodyPr wrap="square">
            <a:spAutoFit/>
          </a:bodyPr>
          <a:lstStyle/>
          <a:p>
            <a:pPr lvl="0">
              <a:lnSpc>
                <a:spcPct val="150000"/>
              </a:lnSpc>
              <a:spcBef>
                <a:spcPts val="0"/>
              </a:spcBef>
            </a:pPr>
            <a:r>
              <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A 70-page white paper </a:t>
            </a:r>
            <a:r>
              <a:rPr lang="id-ID" sz="1600" b="1" dirty="0" smtClean="0">
                <a:solidFill>
                  <a:schemeClr val="accent2"/>
                </a:solidFill>
              </a:rPr>
              <a:t/>
            </a:r>
            <a:br>
              <a:rPr lang="id-ID" sz="1600" b="1" dirty="0" smtClean="0">
                <a:solidFill>
                  <a:schemeClr val="accent2"/>
                </a:solidFill>
              </a:rPr>
            </a:br>
            <a:r>
              <a:rPr lang="en-US" sz="1400" dirty="0" smtClean="0">
                <a:solidFill>
                  <a:schemeClr val="tx1">
                    <a:lumMod val="50000"/>
                    <a:lumOff val="50000"/>
                  </a:schemeClr>
                </a:solidFill>
              </a:rPr>
              <a:t>(</a:t>
            </a:r>
            <a:r>
              <a:rPr lang="en-US" sz="1400" dirty="0">
                <a:solidFill>
                  <a:schemeClr val="tx1">
                    <a:lumMod val="50000"/>
                    <a:lumOff val="50000"/>
                  </a:schemeClr>
                </a:solidFill>
              </a:rPr>
              <a:t>content, design, and project management).</a:t>
            </a:r>
          </a:p>
        </p:txBody>
      </p:sp>
      <p:sp>
        <p:nvSpPr>
          <p:cNvPr id="5" name="Rectangle 4"/>
          <p:cNvSpPr/>
          <p:nvPr/>
        </p:nvSpPr>
        <p:spPr>
          <a:xfrm>
            <a:off x="2915758" y="3838856"/>
            <a:ext cx="3027842" cy="1154162"/>
          </a:xfrm>
          <a:prstGeom prst="rect">
            <a:avLst/>
          </a:prstGeom>
        </p:spPr>
        <p:txBody>
          <a:bodyPr wrap="square">
            <a:spAutoFit/>
          </a:bodyPr>
          <a:lstStyle/>
          <a:p>
            <a:pPr lvl="0">
              <a:lnSpc>
                <a:spcPct val="150000"/>
              </a:lnSpc>
              <a:spcBef>
                <a:spcPts val="0"/>
              </a:spcBef>
            </a:pPr>
            <a:r>
              <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An ongoing blog series </a:t>
            </a:r>
            <a:r>
              <a:rPr lang="id-ID" sz="1600" b="1" dirty="0">
                <a:solidFill>
                  <a:schemeClr val="accent2"/>
                </a:solidFill>
              </a:rPr>
              <a:t/>
            </a:r>
            <a:br>
              <a:rPr lang="id-ID" sz="1600" b="1" dirty="0">
                <a:solidFill>
                  <a:schemeClr val="accent2"/>
                </a:solidFill>
              </a:rPr>
            </a:br>
            <a:r>
              <a:rPr lang="en-US" sz="1400" dirty="0" smtClean="0">
                <a:solidFill>
                  <a:schemeClr val="tx1">
                    <a:lumMod val="50000"/>
                    <a:lumOff val="50000"/>
                  </a:schemeClr>
                </a:solidFill>
              </a:rPr>
              <a:t>(</a:t>
            </a:r>
            <a:r>
              <a:rPr lang="en-US" sz="1400" dirty="0">
                <a:solidFill>
                  <a:schemeClr val="tx1">
                    <a:lumMod val="50000"/>
                    <a:lumOff val="50000"/>
                  </a:schemeClr>
                </a:solidFill>
              </a:rPr>
              <a:t>strategy, content, and project management).</a:t>
            </a:r>
          </a:p>
        </p:txBody>
      </p:sp>
      <p:sp>
        <p:nvSpPr>
          <p:cNvPr id="6" name="Rounded Rectangle 5"/>
          <p:cNvSpPr/>
          <p:nvPr/>
        </p:nvSpPr>
        <p:spPr>
          <a:xfrm>
            <a:off x="6630795" y="3948847"/>
            <a:ext cx="530753" cy="381425"/>
          </a:xfrm>
          <a:prstGeom prst="roundRect">
            <a:avLst>
              <a:gd name="adj" fmla="val 47373"/>
            </a:avLst>
          </a:prstGeom>
          <a:no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6</a:t>
            </a:r>
            <a:endPar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Rounded Rectangle 6"/>
          <p:cNvSpPr/>
          <p:nvPr/>
        </p:nvSpPr>
        <p:spPr>
          <a:xfrm>
            <a:off x="2229997" y="3865858"/>
            <a:ext cx="530753" cy="381425"/>
          </a:xfrm>
          <a:prstGeom prst="roundRect">
            <a:avLst>
              <a:gd name="adj" fmla="val 47373"/>
            </a:avLst>
          </a:prstGeom>
          <a:no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5</a:t>
            </a:r>
            <a:endPar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 name="Rectangle 7"/>
          <p:cNvSpPr/>
          <p:nvPr/>
        </p:nvSpPr>
        <p:spPr>
          <a:xfrm>
            <a:off x="7316558" y="1989138"/>
            <a:ext cx="2882520" cy="1154162"/>
          </a:xfrm>
          <a:prstGeom prst="rect">
            <a:avLst/>
          </a:prstGeom>
        </p:spPr>
        <p:txBody>
          <a:bodyPr wrap="square">
            <a:spAutoFit/>
          </a:bodyPr>
          <a:lstStyle/>
          <a:p>
            <a:pPr lvl="0">
              <a:lnSpc>
                <a:spcPct val="150000"/>
              </a:lnSpc>
              <a:spcBef>
                <a:spcPts val="0"/>
              </a:spcBef>
            </a:pPr>
            <a:r>
              <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A </a:t>
            </a:r>
            <a:r>
              <a:rPr lang="en-US" b="1" dirty="0" smtClean="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70-p/age </a:t>
            </a:r>
            <a:r>
              <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white paper </a:t>
            </a:r>
            <a:r>
              <a:rPr lang="id-ID" sz="1600" b="1" dirty="0" smtClean="0">
                <a:solidFill>
                  <a:schemeClr val="accent2"/>
                </a:solidFill>
              </a:rPr>
              <a:t/>
            </a:r>
            <a:br>
              <a:rPr lang="id-ID" sz="1600" b="1" dirty="0" smtClean="0">
                <a:solidFill>
                  <a:schemeClr val="accent2"/>
                </a:solidFill>
              </a:rPr>
            </a:br>
            <a:r>
              <a:rPr lang="en-US" sz="1400" dirty="0" smtClean="0">
                <a:solidFill>
                  <a:schemeClr val="tx1">
                    <a:lumMod val="50000"/>
                    <a:lumOff val="50000"/>
                  </a:schemeClr>
                </a:solidFill>
              </a:rPr>
              <a:t>(</a:t>
            </a:r>
            <a:r>
              <a:rPr lang="en-US" sz="1400" dirty="0">
                <a:solidFill>
                  <a:schemeClr val="tx1">
                    <a:lumMod val="50000"/>
                    <a:lumOff val="50000"/>
                  </a:schemeClr>
                </a:solidFill>
              </a:rPr>
              <a:t>content, design, and project management).</a:t>
            </a:r>
          </a:p>
        </p:txBody>
      </p:sp>
      <p:sp>
        <p:nvSpPr>
          <p:cNvPr id="9" name="Rectangle 8"/>
          <p:cNvSpPr/>
          <p:nvPr/>
        </p:nvSpPr>
        <p:spPr>
          <a:xfrm>
            <a:off x="2915758" y="1989138"/>
            <a:ext cx="3027842" cy="1154162"/>
          </a:xfrm>
          <a:prstGeom prst="rect">
            <a:avLst/>
          </a:prstGeom>
        </p:spPr>
        <p:txBody>
          <a:bodyPr wrap="square">
            <a:spAutoFit/>
          </a:bodyPr>
          <a:lstStyle/>
          <a:p>
            <a:pPr lvl="0">
              <a:lnSpc>
                <a:spcPct val="150000"/>
              </a:lnSpc>
              <a:spcBef>
                <a:spcPts val="0"/>
              </a:spcBef>
            </a:pPr>
            <a:r>
              <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An ongoing blog series </a:t>
            </a:r>
            <a:r>
              <a:rPr lang="id-ID" sz="1600" b="1" dirty="0">
                <a:solidFill>
                  <a:schemeClr val="accent2"/>
                </a:solidFill>
              </a:rPr>
              <a:t/>
            </a:r>
            <a:br>
              <a:rPr lang="id-ID" sz="1600" b="1" dirty="0">
                <a:solidFill>
                  <a:schemeClr val="accent2"/>
                </a:solidFill>
              </a:rPr>
            </a:br>
            <a:r>
              <a:rPr lang="en-US" sz="1400" dirty="0" smtClean="0">
                <a:solidFill>
                  <a:schemeClr val="tx1">
                    <a:lumMod val="50000"/>
                    <a:lumOff val="50000"/>
                  </a:schemeClr>
                </a:solidFill>
              </a:rPr>
              <a:t>(</a:t>
            </a:r>
            <a:r>
              <a:rPr lang="en-US" sz="1400" dirty="0">
                <a:solidFill>
                  <a:schemeClr val="tx1">
                    <a:lumMod val="50000"/>
                    <a:lumOff val="50000"/>
                  </a:schemeClr>
                </a:solidFill>
              </a:rPr>
              <a:t>strategy, content, and project management).</a:t>
            </a:r>
          </a:p>
        </p:txBody>
      </p:sp>
      <p:sp>
        <p:nvSpPr>
          <p:cNvPr id="10" name="Rounded Rectangle 9"/>
          <p:cNvSpPr/>
          <p:nvPr/>
        </p:nvSpPr>
        <p:spPr>
          <a:xfrm>
            <a:off x="6630795" y="2086478"/>
            <a:ext cx="530753" cy="381425"/>
          </a:xfrm>
          <a:prstGeom prst="roundRect">
            <a:avLst>
              <a:gd name="adj" fmla="val 47373"/>
            </a:avLst>
          </a:prstGeom>
          <a:no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id-ID" b="1" dirty="0" smtClean="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4</a:t>
            </a:r>
            <a:endPar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Rounded Rectangle 10"/>
          <p:cNvSpPr/>
          <p:nvPr/>
        </p:nvSpPr>
        <p:spPr>
          <a:xfrm>
            <a:off x="2229997" y="2086478"/>
            <a:ext cx="530753" cy="381425"/>
          </a:xfrm>
          <a:prstGeom prst="roundRect">
            <a:avLst>
              <a:gd name="adj" fmla="val 47373"/>
            </a:avLst>
          </a:prstGeom>
          <a:no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id-ID" b="1" dirty="0" smtClean="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3</a:t>
            </a:r>
            <a:endPar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 name="Slide Number Placeholder 1"/>
          <p:cNvSpPr>
            <a:spLocks noGrp="1"/>
          </p:cNvSpPr>
          <p:nvPr>
            <p:ph type="sldNum" sz="quarter" idx="12"/>
          </p:nvPr>
        </p:nvSpPr>
        <p:spPr/>
        <p:txBody>
          <a:bodyPr/>
          <a:lstStyle/>
          <a:p>
            <a:fld id="{EF4ACB41-94E5-4629-9639-BBC7D22E3BC4}" type="slidenum">
              <a:rPr lang="en-US" smtClean="0"/>
              <a:pPr/>
              <a:t>53</a:t>
            </a:fld>
            <a:endParaRPr lang="en-US" dirty="0"/>
          </a:p>
        </p:txBody>
      </p:sp>
    </p:spTree>
    <p:extLst>
      <p:ext uri="{BB962C8B-B14F-4D97-AF65-F5344CB8AC3E}">
        <p14:creationId xmlns:p14="http://schemas.microsoft.com/office/powerpoint/2010/main" val="13656597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3130" y="2005224"/>
            <a:ext cx="5495913" cy="1377055"/>
          </a:xfrm>
        </p:spPr>
        <p:txBody>
          <a:bodyPr>
            <a:noAutofit/>
          </a:bodyPr>
          <a:lstStyle/>
          <a:p>
            <a:pPr marL="22225" lvl="0">
              <a:lnSpc>
                <a:spcPct val="150000"/>
              </a:lnSpc>
              <a:spcBef>
                <a:spcPts val="0"/>
              </a:spcBef>
            </a:pPr>
            <a:r>
              <a:rPr lang="en-US" sz="1600" dirty="0">
                <a:solidFill>
                  <a:schemeClr val="tx1">
                    <a:lumMod val="50000"/>
                    <a:lumOff val="50000"/>
                  </a:schemeClr>
                </a:solidFill>
                <a:cs typeface="Calibri Light" panose="020F0302020204030204" pitchFamily="34" charset="0"/>
              </a:rPr>
              <a:t>We worked with a robotics startup to launch a PR campaign around their Indiegogo campaign. We developed templated and personalized letters, created a target media list, sent out a press </a:t>
            </a:r>
            <a:r>
              <a:rPr lang="en-US" sz="1600" dirty="0" smtClean="0">
                <a:solidFill>
                  <a:schemeClr val="tx1">
                    <a:lumMod val="50000"/>
                    <a:lumOff val="50000"/>
                  </a:schemeClr>
                </a:solidFill>
                <a:cs typeface="Calibri Light" panose="020F0302020204030204" pitchFamily="34" charset="0"/>
              </a:rPr>
              <a:t>release.</a:t>
            </a:r>
            <a:endParaRPr lang="en-US" sz="1600" dirty="0">
              <a:solidFill>
                <a:schemeClr val="tx1">
                  <a:lumMod val="50000"/>
                  <a:lumOff val="50000"/>
                </a:schemeClr>
              </a:solidFill>
              <a:cs typeface="Calibri Light" panose="020F0302020204030204" pitchFamily="34" charset="0"/>
            </a:endParaRPr>
          </a:p>
        </p:txBody>
      </p:sp>
      <p:sp>
        <p:nvSpPr>
          <p:cNvPr id="4" name="Rectangle 3"/>
          <p:cNvSpPr/>
          <p:nvPr/>
        </p:nvSpPr>
        <p:spPr>
          <a:xfrm>
            <a:off x="2143130" y="892717"/>
            <a:ext cx="3921266" cy="523220"/>
          </a:xfrm>
          <a:prstGeom prst="rect">
            <a:avLst/>
          </a:prstGeom>
        </p:spPr>
        <p:txBody>
          <a:bodyPr wrap="none">
            <a:spAutoFit/>
          </a:bodyPr>
          <a:lstStyle/>
          <a:p>
            <a:r>
              <a:rPr lang="en-US" sz="2800" b="1" dirty="0">
                <a:solidFill>
                  <a:schemeClr val="accent2"/>
                </a:solidFill>
                <a:latin typeface="+mj-lt"/>
                <a:ea typeface="Open Sans" panose="020B0606030504020204" pitchFamily="34" charset="0"/>
                <a:cs typeface="Open Sans" panose="020B0606030504020204" pitchFamily="34" charset="0"/>
              </a:rPr>
              <a:t>Product </a:t>
            </a:r>
            <a:r>
              <a:rPr lang="en-US" sz="2800" b="1" dirty="0" smtClean="0">
                <a:solidFill>
                  <a:schemeClr val="accent2"/>
                </a:solidFill>
                <a:latin typeface="+mj-lt"/>
                <a:ea typeface="Open Sans" panose="020B0606030504020204" pitchFamily="34" charset="0"/>
                <a:cs typeface="Open Sans" panose="020B0606030504020204" pitchFamily="34" charset="0"/>
              </a:rPr>
              <a:t>Launch </a:t>
            </a:r>
            <a:r>
              <a:rPr lang="en-US" sz="2800" b="1" dirty="0">
                <a:solidFill>
                  <a:schemeClr val="accent2"/>
                </a:solidFill>
                <a:latin typeface="+mj-lt"/>
                <a:ea typeface="Open Sans" panose="020B0606030504020204" pitchFamily="34" charset="0"/>
                <a:cs typeface="Open Sans" panose="020B0606030504020204" pitchFamily="34" charset="0"/>
              </a:rPr>
              <a:t>PR</a:t>
            </a:r>
          </a:p>
        </p:txBody>
      </p:sp>
      <p:sp>
        <p:nvSpPr>
          <p:cNvPr id="70" name="Rectangle 69"/>
          <p:cNvSpPr/>
          <p:nvPr/>
        </p:nvSpPr>
        <p:spPr>
          <a:xfrm>
            <a:off x="2135188" y="4233176"/>
            <a:ext cx="2135363" cy="420371"/>
          </a:xfrm>
          <a:prstGeom prst="rect">
            <a:avLst/>
          </a:prstGeom>
        </p:spPr>
        <p:txBody>
          <a:bodyPr wrap="square">
            <a:spAutoFit/>
          </a:bodyPr>
          <a:lstStyle/>
          <a:p>
            <a:pPr marL="22225" lvl="0">
              <a:lnSpc>
                <a:spcPct val="150000"/>
              </a:lnSpc>
              <a:spcBef>
                <a:spcPts val="0"/>
              </a:spcBef>
            </a:pPr>
            <a:r>
              <a:rPr lang="en-US" sz="1600" dirty="0">
                <a:solidFill>
                  <a:schemeClr val="accent3"/>
                </a:solidFill>
              </a:rPr>
              <a:t>The results </a:t>
            </a:r>
            <a:r>
              <a:rPr lang="en-US" sz="1600" dirty="0" smtClean="0">
                <a:solidFill>
                  <a:schemeClr val="accent3"/>
                </a:solidFill>
              </a:rPr>
              <a:t>were</a:t>
            </a:r>
            <a:endParaRPr lang="en-US" sz="1600" dirty="0">
              <a:solidFill>
                <a:schemeClr val="accent3"/>
              </a:solidFill>
            </a:endParaRPr>
          </a:p>
        </p:txBody>
      </p:sp>
      <p:sp>
        <p:nvSpPr>
          <p:cNvPr id="58" name="Rectangle 57"/>
          <p:cNvSpPr/>
          <p:nvPr/>
        </p:nvSpPr>
        <p:spPr>
          <a:xfrm>
            <a:off x="3467569" y="5008502"/>
            <a:ext cx="3089682" cy="1061829"/>
          </a:xfrm>
          <a:prstGeom prst="rect">
            <a:avLst/>
          </a:prstGeom>
        </p:spPr>
        <p:txBody>
          <a:bodyPr wrap="square">
            <a:spAutoFit/>
          </a:bodyPr>
          <a:lstStyle/>
          <a:p>
            <a:pPr marL="22225" lvl="0">
              <a:lnSpc>
                <a:spcPct val="150000"/>
              </a:lnSpc>
              <a:spcBef>
                <a:spcPts val="0"/>
              </a:spcBef>
              <a:spcAft>
                <a:spcPts val="2400"/>
              </a:spcAft>
              <a:buClr>
                <a:srgbClr val="92D050"/>
              </a:buClr>
              <a:buSzPct val="150000"/>
            </a:pPr>
            <a:r>
              <a:rPr lang="en-US" sz="1400" dirty="0">
                <a:solidFill>
                  <a:schemeClr val="tx1">
                    <a:lumMod val="50000"/>
                    <a:lumOff val="50000"/>
                  </a:schemeClr>
                </a:solidFill>
              </a:rPr>
              <a:t>Positive press coverage in Fast Company, </a:t>
            </a:r>
            <a:r>
              <a:rPr lang="en-US" sz="1400" dirty="0" smtClean="0">
                <a:solidFill>
                  <a:schemeClr val="tx1">
                    <a:lumMod val="50000"/>
                    <a:lumOff val="50000"/>
                  </a:schemeClr>
                </a:solidFill>
              </a:rPr>
              <a:t>Entrepreneur and other publications</a:t>
            </a:r>
            <a:r>
              <a:rPr lang="id-ID" sz="1400" dirty="0" smtClean="0">
                <a:solidFill>
                  <a:schemeClr val="tx1">
                    <a:lumMod val="50000"/>
                    <a:lumOff val="50000"/>
                  </a:schemeClr>
                </a:solidFill>
              </a:rPr>
              <a:t>.</a:t>
            </a:r>
            <a:endParaRPr lang="en-US" sz="1400" dirty="0">
              <a:solidFill>
                <a:schemeClr val="tx1">
                  <a:lumMod val="50000"/>
                  <a:lumOff val="50000"/>
                </a:schemeClr>
              </a:solidFill>
            </a:endParaRPr>
          </a:p>
        </p:txBody>
      </p:sp>
      <p:sp>
        <p:nvSpPr>
          <p:cNvPr id="65" name="Rectangle 64"/>
          <p:cNvSpPr/>
          <p:nvPr/>
        </p:nvSpPr>
        <p:spPr>
          <a:xfrm>
            <a:off x="8691415" y="5008502"/>
            <a:ext cx="2494201" cy="702500"/>
          </a:xfrm>
          <a:prstGeom prst="rect">
            <a:avLst/>
          </a:prstGeom>
        </p:spPr>
        <p:txBody>
          <a:bodyPr wrap="square">
            <a:spAutoFit/>
          </a:bodyPr>
          <a:lstStyle/>
          <a:p>
            <a:pPr lvl="0">
              <a:lnSpc>
                <a:spcPct val="150000"/>
              </a:lnSpc>
              <a:spcBef>
                <a:spcPts val="0"/>
              </a:spcBef>
              <a:buClr>
                <a:srgbClr val="92D050"/>
              </a:buClr>
              <a:buSzPct val="150000"/>
            </a:pPr>
            <a:r>
              <a:rPr lang="en-US" sz="1400" dirty="0">
                <a:solidFill>
                  <a:schemeClr val="tx1">
                    <a:lumMod val="50000"/>
                    <a:lumOff val="50000"/>
                  </a:schemeClr>
                </a:solidFill>
              </a:rPr>
              <a:t>Crowdfunding goal </a:t>
            </a:r>
            <a:r>
              <a:rPr lang="en-US" sz="1400" dirty="0" smtClean="0">
                <a:solidFill>
                  <a:schemeClr val="tx1">
                    <a:lumMod val="50000"/>
                    <a:lumOff val="50000"/>
                  </a:schemeClr>
                </a:solidFill>
              </a:rPr>
              <a:t>exceeded</a:t>
            </a:r>
            <a:r>
              <a:rPr lang="id-ID" sz="1400" dirty="0" smtClean="0">
                <a:solidFill>
                  <a:schemeClr val="tx1">
                    <a:lumMod val="50000"/>
                    <a:lumOff val="50000"/>
                  </a:schemeClr>
                </a:solidFill>
              </a:rPr>
              <a:t> </a:t>
            </a:r>
            <a:r>
              <a:rPr lang="en-US" sz="1400" dirty="0" smtClean="0">
                <a:solidFill>
                  <a:schemeClr val="tx1">
                    <a:lumMod val="50000"/>
                    <a:lumOff val="50000"/>
                  </a:schemeClr>
                </a:solidFill>
              </a:rPr>
              <a:t>by </a:t>
            </a:r>
            <a:r>
              <a:rPr lang="en-US" sz="1400" dirty="0">
                <a:solidFill>
                  <a:schemeClr val="tx1">
                    <a:lumMod val="50000"/>
                    <a:lumOff val="50000"/>
                  </a:schemeClr>
                </a:solidFill>
              </a:rPr>
              <a:t>85%</a:t>
            </a:r>
          </a:p>
        </p:txBody>
      </p:sp>
      <p:grpSp>
        <p:nvGrpSpPr>
          <p:cNvPr id="6" name="Group 5"/>
          <p:cNvGrpSpPr/>
          <p:nvPr/>
        </p:nvGrpSpPr>
        <p:grpSpPr>
          <a:xfrm>
            <a:off x="7520349" y="4860628"/>
            <a:ext cx="936361" cy="949549"/>
            <a:chOff x="7454121" y="4410527"/>
            <a:chExt cx="1385707" cy="1405224"/>
          </a:xfrm>
        </p:grpSpPr>
        <p:sp>
          <p:nvSpPr>
            <p:cNvPr id="73" name="Freeform 5"/>
            <p:cNvSpPr>
              <a:spLocks noEditPoints="1"/>
            </p:cNvSpPr>
            <p:nvPr/>
          </p:nvSpPr>
          <p:spPr bwMode="auto">
            <a:xfrm>
              <a:off x="7542699" y="5113139"/>
              <a:ext cx="1187534" cy="702612"/>
            </a:xfrm>
            <a:custGeom>
              <a:avLst/>
              <a:gdLst>
                <a:gd name="T0" fmla="*/ 196 w 216"/>
                <a:gd name="T1" fmla="*/ 2 h 128"/>
                <a:gd name="T2" fmla="*/ 192 w 216"/>
                <a:gd name="T3" fmla="*/ 0 h 128"/>
                <a:gd name="T4" fmla="*/ 184 w 216"/>
                <a:gd name="T5" fmla="*/ 0 h 128"/>
                <a:gd name="T6" fmla="*/ 152 w 216"/>
                <a:gd name="T7" fmla="*/ 0 h 128"/>
                <a:gd name="T8" fmla="*/ 32 w 216"/>
                <a:gd name="T9" fmla="*/ 0 h 128"/>
                <a:gd name="T10" fmla="*/ 24 w 216"/>
                <a:gd name="T11" fmla="*/ 0 h 128"/>
                <a:gd name="T12" fmla="*/ 20 w 216"/>
                <a:gd name="T13" fmla="*/ 2 h 128"/>
                <a:gd name="T14" fmla="*/ 0 w 216"/>
                <a:gd name="T15" fmla="*/ 42 h 128"/>
                <a:gd name="T16" fmla="*/ 1 w 216"/>
                <a:gd name="T17" fmla="*/ 46 h 128"/>
                <a:gd name="T18" fmla="*/ 4 w 216"/>
                <a:gd name="T19" fmla="*/ 48 h 128"/>
                <a:gd name="T20" fmla="*/ 20 w 216"/>
                <a:gd name="T21" fmla="*/ 48 h 128"/>
                <a:gd name="T22" fmla="*/ 20 w 216"/>
                <a:gd name="T23" fmla="*/ 108 h 128"/>
                <a:gd name="T24" fmla="*/ 40 w 216"/>
                <a:gd name="T25" fmla="*/ 128 h 128"/>
                <a:gd name="T26" fmla="*/ 152 w 216"/>
                <a:gd name="T27" fmla="*/ 128 h 128"/>
                <a:gd name="T28" fmla="*/ 176 w 216"/>
                <a:gd name="T29" fmla="*/ 128 h 128"/>
                <a:gd name="T30" fmla="*/ 196 w 216"/>
                <a:gd name="T31" fmla="*/ 108 h 128"/>
                <a:gd name="T32" fmla="*/ 196 w 216"/>
                <a:gd name="T33" fmla="*/ 48 h 128"/>
                <a:gd name="T34" fmla="*/ 212 w 216"/>
                <a:gd name="T35" fmla="*/ 48 h 128"/>
                <a:gd name="T36" fmla="*/ 215 w 216"/>
                <a:gd name="T37" fmla="*/ 46 h 128"/>
                <a:gd name="T38" fmla="*/ 216 w 216"/>
                <a:gd name="T39" fmla="*/ 42 h 128"/>
                <a:gd name="T40" fmla="*/ 196 w 216"/>
                <a:gd name="T41" fmla="*/ 2 h 128"/>
                <a:gd name="T42" fmla="*/ 26 w 216"/>
                <a:gd name="T43" fmla="*/ 8 h 128"/>
                <a:gd name="T44" fmla="*/ 32 w 216"/>
                <a:gd name="T45" fmla="*/ 8 h 128"/>
                <a:gd name="T46" fmla="*/ 146 w 216"/>
                <a:gd name="T47" fmla="*/ 8 h 128"/>
                <a:gd name="T48" fmla="*/ 130 w 216"/>
                <a:gd name="T49" fmla="*/ 40 h 128"/>
                <a:gd name="T50" fmla="*/ 10 w 216"/>
                <a:gd name="T51" fmla="*/ 40 h 128"/>
                <a:gd name="T52" fmla="*/ 26 w 216"/>
                <a:gd name="T53" fmla="*/ 8 h 128"/>
                <a:gd name="T54" fmla="*/ 28 w 216"/>
                <a:gd name="T55" fmla="*/ 108 h 128"/>
                <a:gd name="T56" fmla="*/ 28 w 216"/>
                <a:gd name="T57" fmla="*/ 48 h 128"/>
                <a:gd name="T58" fmla="*/ 132 w 216"/>
                <a:gd name="T59" fmla="*/ 48 h 128"/>
                <a:gd name="T60" fmla="*/ 136 w 216"/>
                <a:gd name="T61" fmla="*/ 46 h 128"/>
                <a:gd name="T62" fmla="*/ 148 w 216"/>
                <a:gd name="T63" fmla="*/ 21 h 128"/>
                <a:gd name="T64" fmla="*/ 148 w 216"/>
                <a:gd name="T65" fmla="*/ 120 h 128"/>
                <a:gd name="T66" fmla="*/ 40 w 216"/>
                <a:gd name="T67" fmla="*/ 120 h 128"/>
                <a:gd name="T68" fmla="*/ 28 w 216"/>
                <a:gd name="T69" fmla="*/ 108 h 128"/>
                <a:gd name="T70" fmla="*/ 188 w 216"/>
                <a:gd name="T71" fmla="*/ 108 h 128"/>
                <a:gd name="T72" fmla="*/ 176 w 216"/>
                <a:gd name="T73" fmla="*/ 120 h 128"/>
                <a:gd name="T74" fmla="*/ 156 w 216"/>
                <a:gd name="T75" fmla="*/ 120 h 128"/>
                <a:gd name="T76" fmla="*/ 156 w 216"/>
                <a:gd name="T77" fmla="*/ 21 h 128"/>
                <a:gd name="T78" fmla="*/ 168 w 216"/>
                <a:gd name="T79" fmla="*/ 46 h 128"/>
                <a:gd name="T80" fmla="*/ 172 w 216"/>
                <a:gd name="T81" fmla="*/ 48 h 128"/>
                <a:gd name="T82" fmla="*/ 188 w 216"/>
                <a:gd name="T83" fmla="*/ 48 h 128"/>
                <a:gd name="T84" fmla="*/ 188 w 216"/>
                <a:gd name="T85" fmla="*/ 108 h 128"/>
                <a:gd name="T86" fmla="*/ 174 w 216"/>
                <a:gd name="T87" fmla="*/ 40 h 128"/>
                <a:gd name="T88" fmla="*/ 158 w 216"/>
                <a:gd name="T89" fmla="*/ 8 h 128"/>
                <a:gd name="T90" fmla="*/ 184 w 216"/>
                <a:gd name="T91" fmla="*/ 8 h 128"/>
                <a:gd name="T92" fmla="*/ 190 w 216"/>
                <a:gd name="T93" fmla="*/ 8 h 128"/>
                <a:gd name="T94" fmla="*/ 206 w 216"/>
                <a:gd name="T95" fmla="*/ 40 h 128"/>
                <a:gd name="T96" fmla="*/ 174 w 216"/>
                <a:gd name="T97" fmla="*/ 4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6" h="128">
                  <a:moveTo>
                    <a:pt x="196" y="2"/>
                  </a:moveTo>
                  <a:cubicBezTo>
                    <a:pt x="195" y="1"/>
                    <a:pt x="194" y="0"/>
                    <a:pt x="192" y="0"/>
                  </a:cubicBezTo>
                  <a:cubicBezTo>
                    <a:pt x="184" y="0"/>
                    <a:pt x="184" y="0"/>
                    <a:pt x="184" y="0"/>
                  </a:cubicBezTo>
                  <a:cubicBezTo>
                    <a:pt x="152" y="0"/>
                    <a:pt x="152" y="0"/>
                    <a:pt x="152" y="0"/>
                  </a:cubicBezTo>
                  <a:cubicBezTo>
                    <a:pt x="32" y="0"/>
                    <a:pt x="32" y="0"/>
                    <a:pt x="32" y="0"/>
                  </a:cubicBezTo>
                  <a:cubicBezTo>
                    <a:pt x="24" y="0"/>
                    <a:pt x="24" y="0"/>
                    <a:pt x="24" y="0"/>
                  </a:cubicBezTo>
                  <a:cubicBezTo>
                    <a:pt x="22" y="0"/>
                    <a:pt x="21" y="1"/>
                    <a:pt x="20" y="2"/>
                  </a:cubicBezTo>
                  <a:cubicBezTo>
                    <a:pt x="0" y="42"/>
                    <a:pt x="0" y="42"/>
                    <a:pt x="0" y="42"/>
                  </a:cubicBezTo>
                  <a:cubicBezTo>
                    <a:pt x="0" y="43"/>
                    <a:pt x="0" y="45"/>
                    <a:pt x="1" y="46"/>
                  </a:cubicBezTo>
                  <a:cubicBezTo>
                    <a:pt x="1" y="47"/>
                    <a:pt x="3" y="48"/>
                    <a:pt x="4" y="48"/>
                  </a:cubicBezTo>
                  <a:cubicBezTo>
                    <a:pt x="20" y="48"/>
                    <a:pt x="20" y="48"/>
                    <a:pt x="20" y="48"/>
                  </a:cubicBezTo>
                  <a:cubicBezTo>
                    <a:pt x="20" y="108"/>
                    <a:pt x="20" y="108"/>
                    <a:pt x="20" y="108"/>
                  </a:cubicBezTo>
                  <a:cubicBezTo>
                    <a:pt x="20" y="119"/>
                    <a:pt x="29" y="128"/>
                    <a:pt x="40" y="128"/>
                  </a:cubicBezTo>
                  <a:cubicBezTo>
                    <a:pt x="152" y="128"/>
                    <a:pt x="152" y="128"/>
                    <a:pt x="152" y="128"/>
                  </a:cubicBezTo>
                  <a:cubicBezTo>
                    <a:pt x="176" y="128"/>
                    <a:pt x="176" y="128"/>
                    <a:pt x="176" y="128"/>
                  </a:cubicBezTo>
                  <a:cubicBezTo>
                    <a:pt x="187" y="128"/>
                    <a:pt x="196" y="119"/>
                    <a:pt x="196" y="108"/>
                  </a:cubicBezTo>
                  <a:cubicBezTo>
                    <a:pt x="196" y="48"/>
                    <a:pt x="196" y="48"/>
                    <a:pt x="196" y="48"/>
                  </a:cubicBezTo>
                  <a:cubicBezTo>
                    <a:pt x="212" y="48"/>
                    <a:pt x="212" y="48"/>
                    <a:pt x="212" y="48"/>
                  </a:cubicBezTo>
                  <a:cubicBezTo>
                    <a:pt x="213" y="48"/>
                    <a:pt x="215" y="47"/>
                    <a:pt x="215" y="46"/>
                  </a:cubicBezTo>
                  <a:cubicBezTo>
                    <a:pt x="216" y="45"/>
                    <a:pt x="216" y="43"/>
                    <a:pt x="216" y="42"/>
                  </a:cubicBezTo>
                  <a:lnTo>
                    <a:pt x="196" y="2"/>
                  </a:lnTo>
                  <a:close/>
                  <a:moveTo>
                    <a:pt x="26" y="8"/>
                  </a:moveTo>
                  <a:cubicBezTo>
                    <a:pt x="32" y="8"/>
                    <a:pt x="32" y="8"/>
                    <a:pt x="32" y="8"/>
                  </a:cubicBezTo>
                  <a:cubicBezTo>
                    <a:pt x="146" y="8"/>
                    <a:pt x="146" y="8"/>
                    <a:pt x="146" y="8"/>
                  </a:cubicBezTo>
                  <a:cubicBezTo>
                    <a:pt x="130" y="40"/>
                    <a:pt x="130" y="40"/>
                    <a:pt x="130" y="40"/>
                  </a:cubicBezTo>
                  <a:cubicBezTo>
                    <a:pt x="10" y="40"/>
                    <a:pt x="10" y="40"/>
                    <a:pt x="10" y="40"/>
                  </a:cubicBezTo>
                  <a:lnTo>
                    <a:pt x="26" y="8"/>
                  </a:lnTo>
                  <a:close/>
                  <a:moveTo>
                    <a:pt x="28" y="108"/>
                  </a:moveTo>
                  <a:cubicBezTo>
                    <a:pt x="28" y="48"/>
                    <a:pt x="28" y="48"/>
                    <a:pt x="28" y="48"/>
                  </a:cubicBezTo>
                  <a:cubicBezTo>
                    <a:pt x="132" y="48"/>
                    <a:pt x="132" y="48"/>
                    <a:pt x="132" y="48"/>
                  </a:cubicBezTo>
                  <a:cubicBezTo>
                    <a:pt x="134" y="48"/>
                    <a:pt x="135" y="47"/>
                    <a:pt x="136" y="46"/>
                  </a:cubicBezTo>
                  <a:cubicBezTo>
                    <a:pt x="148" y="21"/>
                    <a:pt x="148" y="21"/>
                    <a:pt x="148" y="21"/>
                  </a:cubicBezTo>
                  <a:cubicBezTo>
                    <a:pt x="148" y="120"/>
                    <a:pt x="148" y="120"/>
                    <a:pt x="148" y="120"/>
                  </a:cubicBezTo>
                  <a:cubicBezTo>
                    <a:pt x="40" y="120"/>
                    <a:pt x="40" y="120"/>
                    <a:pt x="40" y="120"/>
                  </a:cubicBezTo>
                  <a:cubicBezTo>
                    <a:pt x="33" y="120"/>
                    <a:pt x="28" y="115"/>
                    <a:pt x="28" y="108"/>
                  </a:cubicBezTo>
                  <a:close/>
                  <a:moveTo>
                    <a:pt x="188" y="108"/>
                  </a:moveTo>
                  <a:cubicBezTo>
                    <a:pt x="188" y="115"/>
                    <a:pt x="183" y="120"/>
                    <a:pt x="176" y="120"/>
                  </a:cubicBezTo>
                  <a:cubicBezTo>
                    <a:pt x="156" y="120"/>
                    <a:pt x="156" y="120"/>
                    <a:pt x="156" y="120"/>
                  </a:cubicBezTo>
                  <a:cubicBezTo>
                    <a:pt x="156" y="21"/>
                    <a:pt x="156" y="21"/>
                    <a:pt x="156" y="21"/>
                  </a:cubicBezTo>
                  <a:cubicBezTo>
                    <a:pt x="168" y="46"/>
                    <a:pt x="168" y="46"/>
                    <a:pt x="168" y="46"/>
                  </a:cubicBezTo>
                  <a:cubicBezTo>
                    <a:pt x="169" y="47"/>
                    <a:pt x="170" y="48"/>
                    <a:pt x="172" y="48"/>
                  </a:cubicBezTo>
                  <a:cubicBezTo>
                    <a:pt x="188" y="48"/>
                    <a:pt x="188" y="48"/>
                    <a:pt x="188" y="48"/>
                  </a:cubicBezTo>
                  <a:lnTo>
                    <a:pt x="188" y="108"/>
                  </a:lnTo>
                  <a:close/>
                  <a:moveTo>
                    <a:pt x="174" y="40"/>
                  </a:moveTo>
                  <a:cubicBezTo>
                    <a:pt x="158" y="8"/>
                    <a:pt x="158" y="8"/>
                    <a:pt x="158" y="8"/>
                  </a:cubicBezTo>
                  <a:cubicBezTo>
                    <a:pt x="184" y="8"/>
                    <a:pt x="184" y="8"/>
                    <a:pt x="184" y="8"/>
                  </a:cubicBezTo>
                  <a:cubicBezTo>
                    <a:pt x="190" y="8"/>
                    <a:pt x="190" y="8"/>
                    <a:pt x="190" y="8"/>
                  </a:cubicBezTo>
                  <a:cubicBezTo>
                    <a:pt x="206" y="40"/>
                    <a:pt x="206" y="40"/>
                    <a:pt x="206" y="40"/>
                  </a:cubicBezTo>
                  <a:lnTo>
                    <a:pt x="174" y="40"/>
                  </a:ln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74" name="Freeform 6"/>
            <p:cNvSpPr>
              <a:spLocks noEditPoints="1"/>
            </p:cNvSpPr>
            <p:nvPr/>
          </p:nvSpPr>
          <p:spPr bwMode="auto">
            <a:xfrm>
              <a:off x="7894004" y="5420908"/>
              <a:ext cx="264230" cy="262729"/>
            </a:xfrm>
            <a:custGeom>
              <a:avLst/>
              <a:gdLst>
                <a:gd name="T0" fmla="*/ 24 w 48"/>
                <a:gd name="T1" fmla="*/ 0 h 48"/>
                <a:gd name="T2" fmla="*/ 0 w 48"/>
                <a:gd name="T3" fmla="*/ 24 h 48"/>
                <a:gd name="T4" fmla="*/ 12 w 48"/>
                <a:gd name="T5" fmla="*/ 45 h 48"/>
                <a:gd name="T6" fmla="*/ 16 w 48"/>
                <a:gd name="T7" fmla="*/ 48 h 48"/>
                <a:gd name="T8" fmla="*/ 32 w 48"/>
                <a:gd name="T9" fmla="*/ 48 h 48"/>
                <a:gd name="T10" fmla="*/ 36 w 48"/>
                <a:gd name="T11" fmla="*/ 45 h 48"/>
                <a:gd name="T12" fmla="*/ 48 w 48"/>
                <a:gd name="T13" fmla="*/ 24 h 48"/>
                <a:gd name="T14" fmla="*/ 24 w 48"/>
                <a:gd name="T15" fmla="*/ 0 h 48"/>
                <a:gd name="T16" fmla="*/ 30 w 48"/>
                <a:gd name="T17" fmla="*/ 39 h 48"/>
                <a:gd name="T18" fmla="*/ 29 w 48"/>
                <a:gd name="T19" fmla="*/ 40 h 48"/>
                <a:gd name="T20" fmla="*/ 28 w 48"/>
                <a:gd name="T21" fmla="*/ 40 h 48"/>
                <a:gd name="T22" fmla="*/ 28 w 48"/>
                <a:gd name="T23" fmla="*/ 28 h 48"/>
                <a:gd name="T24" fmla="*/ 32 w 48"/>
                <a:gd name="T25" fmla="*/ 28 h 48"/>
                <a:gd name="T26" fmla="*/ 32 w 48"/>
                <a:gd name="T27" fmla="*/ 20 h 48"/>
                <a:gd name="T28" fmla="*/ 16 w 48"/>
                <a:gd name="T29" fmla="*/ 20 h 48"/>
                <a:gd name="T30" fmla="*/ 16 w 48"/>
                <a:gd name="T31" fmla="*/ 28 h 48"/>
                <a:gd name="T32" fmla="*/ 20 w 48"/>
                <a:gd name="T33" fmla="*/ 28 h 48"/>
                <a:gd name="T34" fmla="*/ 20 w 48"/>
                <a:gd name="T35" fmla="*/ 40 h 48"/>
                <a:gd name="T36" fmla="*/ 19 w 48"/>
                <a:gd name="T37" fmla="*/ 40 h 48"/>
                <a:gd name="T38" fmla="*/ 18 w 48"/>
                <a:gd name="T39" fmla="*/ 39 h 48"/>
                <a:gd name="T40" fmla="*/ 8 w 48"/>
                <a:gd name="T41" fmla="*/ 24 h 48"/>
                <a:gd name="T42" fmla="*/ 24 w 48"/>
                <a:gd name="T43" fmla="*/ 8 h 48"/>
                <a:gd name="T44" fmla="*/ 40 w 48"/>
                <a:gd name="T45" fmla="*/ 24 h 48"/>
                <a:gd name="T46" fmla="*/ 30 w 48"/>
                <a:gd name="T47" fmla="*/ 3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 h="48">
                  <a:moveTo>
                    <a:pt x="24" y="0"/>
                  </a:moveTo>
                  <a:cubicBezTo>
                    <a:pt x="11" y="0"/>
                    <a:pt x="0" y="11"/>
                    <a:pt x="0" y="24"/>
                  </a:cubicBezTo>
                  <a:cubicBezTo>
                    <a:pt x="0" y="33"/>
                    <a:pt x="5" y="41"/>
                    <a:pt x="12" y="45"/>
                  </a:cubicBezTo>
                  <a:cubicBezTo>
                    <a:pt x="12" y="47"/>
                    <a:pt x="14" y="48"/>
                    <a:pt x="16" y="48"/>
                  </a:cubicBezTo>
                  <a:cubicBezTo>
                    <a:pt x="32" y="48"/>
                    <a:pt x="32" y="48"/>
                    <a:pt x="32" y="48"/>
                  </a:cubicBezTo>
                  <a:cubicBezTo>
                    <a:pt x="34" y="48"/>
                    <a:pt x="36" y="47"/>
                    <a:pt x="36" y="45"/>
                  </a:cubicBezTo>
                  <a:cubicBezTo>
                    <a:pt x="43" y="41"/>
                    <a:pt x="48" y="33"/>
                    <a:pt x="48" y="24"/>
                  </a:cubicBezTo>
                  <a:cubicBezTo>
                    <a:pt x="48" y="11"/>
                    <a:pt x="37" y="0"/>
                    <a:pt x="24" y="0"/>
                  </a:cubicBezTo>
                  <a:close/>
                  <a:moveTo>
                    <a:pt x="30" y="39"/>
                  </a:moveTo>
                  <a:cubicBezTo>
                    <a:pt x="30" y="39"/>
                    <a:pt x="29" y="39"/>
                    <a:pt x="29" y="40"/>
                  </a:cubicBezTo>
                  <a:cubicBezTo>
                    <a:pt x="28" y="40"/>
                    <a:pt x="28" y="40"/>
                    <a:pt x="28" y="40"/>
                  </a:cubicBezTo>
                  <a:cubicBezTo>
                    <a:pt x="28" y="28"/>
                    <a:pt x="28" y="28"/>
                    <a:pt x="28" y="28"/>
                  </a:cubicBezTo>
                  <a:cubicBezTo>
                    <a:pt x="32" y="28"/>
                    <a:pt x="32" y="28"/>
                    <a:pt x="32" y="28"/>
                  </a:cubicBezTo>
                  <a:cubicBezTo>
                    <a:pt x="32" y="20"/>
                    <a:pt x="32" y="20"/>
                    <a:pt x="32" y="20"/>
                  </a:cubicBezTo>
                  <a:cubicBezTo>
                    <a:pt x="16" y="20"/>
                    <a:pt x="16" y="20"/>
                    <a:pt x="16" y="20"/>
                  </a:cubicBezTo>
                  <a:cubicBezTo>
                    <a:pt x="16" y="28"/>
                    <a:pt x="16" y="28"/>
                    <a:pt x="16" y="28"/>
                  </a:cubicBezTo>
                  <a:cubicBezTo>
                    <a:pt x="20" y="28"/>
                    <a:pt x="20" y="28"/>
                    <a:pt x="20" y="28"/>
                  </a:cubicBezTo>
                  <a:cubicBezTo>
                    <a:pt x="20" y="40"/>
                    <a:pt x="20" y="40"/>
                    <a:pt x="20" y="40"/>
                  </a:cubicBezTo>
                  <a:cubicBezTo>
                    <a:pt x="19" y="40"/>
                    <a:pt x="19" y="40"/>
                    <a:pt x="19" y="40"/>
                  </a:cubicBezTo>
                  <a:cubicBezTo>
                    <a:pt x="19" y="39"/>
                    <a:pt x="18" y="39"/>
                    <a:pt x="18" y="39"/>
                  </a:cubicBezTo>
                  <a:cubicBezTo>
                    <a:pt x="12" y="36"/>
                    <a:pt x="8" y="30"/>
                    <a:pt x="8" y="24"/>
                  </a:cubicBezTo>
                  <a:cubicBezTo>
                    <a:pt x="8" y="15"/>
                    <a:pt x="15" y="8"/>
                    <a:pt x="24" y="8"/>
                  </a:cubicBezTo>
                  <a:cubicBezTo>
                    <a:pt x="33" y="8"/>
                    <a:pt x="40" y="15"/>
                    <a:pt x="40" y="24"/>
                  </a:cubicBezTo>
                  <a:cubicBezTo>
                    <a:pt x="40" y="30"/>
                    <a:pt x="36" y="36"/>
                    <a:pt x="30" y="39"/>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75" name="Rectangle 7"/>
            <p:cNvSpPr>
              <a:spLocks noChangeArrowheads="1"/>
            </p:cNvSpPr>
            <p:nvPr/>
          </p:nvSpPr>
          <p:spPr bwMode="auto">
            <a:xfrm>
              <a:off x="7982581" y="5706156"/>
              <a:ext cx="87076" cy="4353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6" name="Rectangle 8"/>
            <p:cNvSpPr>
              <a:spLocks noChangeArrowheads="1"/>
            </p:cNvSpPr>
            <p:nvPr/>
          </p:nvSpPr>
          <p:spPr bwMode="auto">
            <a:xfrm>
              <a:off x="7805427" y="5530503"/>
              <a:ext cx="45039" cy="4353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7" name="Rectangle 9"/>
            <p:cNvSpPr>
              <a:spLocks noChangeArrowheads="1"/>
            </p:cNvSpPr>
            <p:nvPr/>
          </p:nvSpPr>
          <p:spPr bwMode="auto">
            <a:xfrm>
              <a:off x="8201772" y="5530503"/>
              <a:ext cx="43538" cy="4353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8" name="Freeform 10"/>
            <p:cNvSpPr>
              <a:spLocks/>
            </p:cNvSpPr>
            <p:nvPr/>
          </p:nvSpPr>
          <p:spPr bwMode="auto">
            <a:xfrm>
              <a:off x="7854970" y="5381874"/>
              <a:ext cx="61554" cy="61554"/>
            </a:xfrm>
            <a:custGeom>
              <a:avLst/>
              <a:gdLst>
                <a:gd name="T0" fmla="*/ 0 w 41"/>
                <a:gd name="T1" fmla="*/ 22 h 41"/>
                <a:gd name="T2" fmla="*/ 22 w 41"/>
                <a:gd name="T3" fmla="*/ 0 h 41"/>
                <a:gd name="T4" fmla="*/ 41 w 41"/>
                <a:gd name="T5" fmla="*/ 22 h 41"/>
                <a:gd name="T6" fmla="*/ 22 w 41"/>
                <a:gd name="T7" fmla="*/ 41 h 41"/>
                <a:gd name="T8" fmla="*/ 0 w 41"/>
                <a:gd name="T9" fmla="*/ 22 h 41"/>
              </a:gdLst>
              <a:ahLst/>
              <a:cxnLst>
                <a:cxn ang="0">
                  <a:pos x="T0" y="T1"/>
                </a:cxn>
                <a:cxn ang="0">
                  <a:pos x="T2" y="T3"/>
                </a:cxn>
                <a:cxn ang="0">
                  <a:pos x="T4" y="T5"/>
                </a:cxn>
                <a:cxn ang="0">
                  <a:pos x="T6" y="T7"/>
                </a:cxn>
                <a:cxn ang="0">
                  <a:pos x="T8" y="T9"/>
                </a:cxn>
              </a:cxnLst>
              <a:rect l="0" t="0" r="r" b="b"/>
              <a:pathLst>
                <a:path w="41" h="41">
                  <a:moveTo>
                    <a:pt x="0" y="22"/>
                  </a:moveTo>
                  <a:lnTo>
                    <a:pt x="22" y="0"/>
                  </a:lnTo>
                  <a:lnTo>
                    <a:pt x="41" y="22"/>
                  </a:lnTo>
                  <a:lnTo>
                    <a:pt x="22" y="41"/>
                  </a:lnTo>
                  <a:lnTo>
                    <a:pt x="0" y="22"/>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9" name="Freeform 11"/>
            <p:cNvSpPr>
              <a:spLocks/>
            </p:cNvSpPr>
            <p:nvPr/>
          </p:nvSpPr>
          <p:spPr bwMode="auto">
            <a:xfrm>
              <a:off x="8135714" y="5662618"/>
              <a:ext cx="60052" cy="60052"/>
            </a:xfrm>
            <a:custGeom>
              <a:avLst/>
              <a:gdLst>
                <a:gd name="T0" fmla="*/ 0 w 40"/>
                <a:gd name="T1" fmla="*/ 18 h 40"/>
                <a:gd name="T2" fmla="*/ 18 w 40"/>
                <a:gd name="T3" fmla="*/ 0 h 40"/>
                <a:gd name="T4" fmla="*/ 40 w 40"/>
                <a:gd name="T5" fmla="*/ 18 h 40"/>
                <a:gd name="T6" fmla="*/ 18 w 40"/>
                <a:gd name="T7" fmla="*/ 40 h 40"/>
                <a:gd name="T8" fmla="*/ 0 w 40"/>
                <a:gd name="T9" fmla="*/ 18 h 40"/>
              </a:gdLst>
              <a:ahLst/>
              <a:cxnLst>
                <a:cxn ang="0">
                  <a:pos x="T0" y="T1"/>
                </a:cxn>
                <a:cxn ang="0">
                  <a:pos x="T2" y="T3"/>
                </a:cxn>
                <a:cxn ang="0">
                  <a:pos x="T4" y="T5"/>
                </a:cxn>
                <a:cxn ang="0">
                  <a:pos x="T6" y="T7"/>
                </a:cxn>
                <a:cxn ang="0">
                  <a:pos x="T8" y="T9"/>
                </a:cxn>
              </a:cxnLst>
              <a:rect l="0" t="0" r="r" b="b"/>
              <a:pathLst>
                <a:path w="40" h="40">
                  <a:moveTo>
                    <a:pt x="0" y="18"/>
                  </a:moveTo>
                  <a:lnTo>
                    <a:pt x="18" y="0"/>
                  </a:lnTo>
                  <a:lnTo>
                    <a:pt x="40" y="18"/>
                  </a:lnTo>
                  <a:lnTo>
                    <a:pt x="18" y="40"/>
                  </a:lnTo>
                  <a:lnTo>
                    <a:pt x="0" y="18"/>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80" name="Freeform 12"/>
            <p:cNvSpPr>
              <a:spLocks/>
            </p:cNvSpPr>
            <p:nvPr/>
          </p:nvSpPr>
          <p:spPr bwMode="auto">
            <a:xfrm>
              <a:off x="7854970" y="5662618"/>
              <a:ext cx="61554" cy="60052"/>
            </a:xfrm>
            <a:custGeom>
              <a:avLst/>
              <a:gdLst>
                <a:gd name="T0" fmla="*/ 0 w 41"/>
                <a:gd name="T1" fmla="*/ 18 h 40"/>
                <a:gd name="T2" fmla="*/ 22 w 41"/>
                <a:gd name="T3" fmla="*/ 0 h 40"/>
                <a:gd name="T4" fmla="*/ 41 w 41"/>
                <a:gd name="T5" fmla="*/ 18 h 40"/>
                <a:gd name="T6" fmla="*/ 22 w 41"/>
                <a:gd name="T7" fmla="*/ 40 h 40"/>
                <a:gd name="T8" fmla="*/ 0 w 41"/>
                <a:gd name="T9" fmla="*/ 18 h 40"/>
              </a:gdLst>
              <a:ahLst/>
              <a:cxnLst>
                <a:cxn ang="0">
                  <a:pos x="T0" y="T1"/>
                </a:cxn>
                <a:cxn ang="0">
                  <a:pos x="T2" y="T3"/>
                </a:cxn>
                <a:cxn ang="0">
                  <a:pos x="T4" y="T5"/>
                </a:cxn>
                <a:cxn ang="0">
                  <a:pos x="T6" y="T7"/>
                </a:cxn>
                <a:cxn ang="0">
                  <a:pos x="T8" y="T9"/>
                </a:cxn>
              </a:cxnLst>
              <a:rect l="0" t="0" r="r" b="b"/>
              <a:pathLst>
                <a:path w="41" h="40">
                  <a:moveTo>
                    <a:pt x="0" y="18"/>
                  </a:moveTo>
                  <a:lnTo>
                    <a:pt x="22" y="0"/>
                  </a:lnTo>
                  <a:lnTo>
                    <a:pt x="41" y="18"/>
                  </a:lnTo>
                  <a:lnTo>
                    <a:pt x="22" y="40"/>
                  </a:lnTo>
                  <a:lnTo>
                    <a:pt x="0" y="18"/>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81" name="Freeform 13"/>
            <p:cNvSpPr>
              <a:spLocks/>
            </p:cNvSpPr>
            <p:nvPr/>
          </p:nvSpPr>
          <p:spPr bwMode="auto">
            <a:xfrm>
              <a:off x="8135714" y="5381874"/>
              <a:ext cx="60052" cy="61554"/>
            </a:xfrm>
            <a:custGeom>
              <a:avLst/>
              <a:gdLst>
                <a:gd name="T0" fmla="*/ 0 w 40"/>
                <a:gd name="T1" fmla="*/ 22 h 41"/>
                <a:gd name="T2" fmla="*/ 18 w 40"/>
                <a:gd name="T3" fmla="*/ 0 h 41"/>
                <a:gd name="T4" fmla="*/ 40 w 40"/>
                <a:gd name="T5" fmla="*/ 22 h 41"/>
                <a:gd name="T6" fmla="*/ 18 w 40"/>
                <a:gd name="T7" fmla="*/ 41 h 41"/>
                <a:gd name="T8" fmla="*/ 0 w 40"/>
                <a:gd name="T9" fmla="*/ 22 h 41"/>
              </a:gdLst>
              <a:ahLst/>
              <a:cxnLst>
                <a:cxn ang="0">
                  <a:pos x="T0" y="T1"/>
                </a:cxn>
                <a:cxn ang="0">
                  <a:pos x="T2" y="T3"/>
                </a:cxn>
                <a:cxn ang="0">
                  <a:pos x="T4" y="T5"/>
                </a:cxn>
                <a:cxn ang="0">
                  <a:pos x="T6" y="T7"/>
                </a:cxn>
                <a:cxn ang="0">
                  <a:pos x="T8" y="T9"/>
                </a:cxn>
              </a:cxnLst>
              <a:rect l="0" t="0" r="r" b="b"/>
              <a:pathLst>
                <a:path w="40" h="41">
                  <a:moveTo>
                    <a:pt x="0" y="22"/>
                  </a:moveTo>
                  <a:lnTo>
                    <a:pt x="18" y="0"/>
                  </a:lnTo>
                  <a:lnTo>
                    <a:pt x="40" y="22"/>
                  </a:lnTo>
                  <a:lnTo>
                    <a:pt x="18" y="41"/>
                  </a:lnTo>
                  <a:lnTo>
                    <a:pt x="0" y="22"/>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82" name="Freeform 14"/>
            <p:cNvSpPr>
              <a:spLocks noEditPoints="1"/>
            </p:cNvSpPr>
            <p:nvPr/>
          </p:nvSpPr>
          <p:spPr bwMode="auto">
            <a:xfrm>
              <a:off x="7695832" y="4850411"/>
              <a:ext cx="220693" cy="219191"/>
            </a:xfrm>
            <a:custGeom>
              <a:avLst/>
              <a:gdLst>
                <a:gd name="T0" fmla="*/ 20 w 40"/>
                <a:gd name="T1" fmla="*/ 40 h 40"/>
                <a:gd name="T2" fmla="*/ 40 w 40"/>
                <a:gd name="T3" fmla="*/ 20 h 40"/>
                <a:gd name="T4" fmla="*/ 20 w 40"/>
                <a:gd name="T5" fmla="*/ 0 h 40"/>
                <a:gd name="T6" fmla="*/ 0 w 40"/>
                <a:gd name="T7" fmla="*/ 20 h 40"/>
                <a:gd name="T8" fmla="*/ 20 w 40"/>
                <a:gd name="T9" fmla="*/ 40 h 40"/>
                <a:gd name="T10" fmla="*/ 20 w 40"/>
                <a:gd name="T11" fmla="*/ 8 h 40"/>
                <a:gd name="T12" fmla="*/ 32 w 40"/>
                <a:gd name="T13" fmla="*/ 20 h 40"/>
                <a:gd name="T14" fmla="*/ 20 w 40"/>
                <a:gd name="T15" fmla="*/ 32 h 40"/>
                <a:gd name="T16" fmla="*/ 8 w 40"/>
                <a:gd name="T17" fmla="*/ 20 h 40"/>
                <a:gd name="T18" fmla="*/ 20 w 40"/>
                <a:gd name="T19"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31" y="40"/>
                    <a:pt x="40" y="31"/>
                    <a:pt x="40" y="20"/>
                  </a:cubicBezTo>
                  <a:cubicBezTo>
                    <a:pt x="40" y="9"/>
                    <a:pt x="31" y="0"/>
                    <a:pt x="20" y="0"/>
                  </a:cubicBezTo>
                  <a:cubicBezTo>
                    <a:pt x="9" y="0"/>
                    <a:pt x="0" y="9"/>
                    <a:pt x="0" y="20"/>
                  </a:cubicBezTo>
                  <a:cubicBezTo>
                    <a:pt x="0" y="31"/>
                    <a:pt x="9" y="40"/>
                    <a:pt x="20" y="40"/>
                  </a:cubicBezTo>
                  <a:close/>
                  <a:moveTo>
                    <a:pt x="20" y="8"/>
                  </a:moveTo>
                  <a:cubicBezTo>
                    <a:pt x="27" y="8"/>
                    <a:pt x="32" y="13"/>
                    <a:pt x="32" y="20"/>
                  </a:cubicBezTo>
                  <a:cubicBezTo>
                    <a:pt x="32" y="27"/>
                    <a:pt x="27" y="32"/>
                    <a:pt x="20" y="32"/>
                  </a:cubicBezTo>
                  <a:cubicBezTo>
                    <a:pt x="13" y="32"/>
                    <a:pt x="8" y="27"/>
                    <a:pt x="8" y="20"/>
                  </a:cubicBezTo>
                  <a:cubicBezTo>
                    <a:pt x="8" y="13"/>
                    <a:pt x="13" y="8"/>
                    <a:pt x="20" y="8"/>
                  </a:cubicBez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en-US"/>
            </a:p>
          </p:txBody>
        </p:sp>
        <p:sp>
          <p:nvSpPr>
            <p:cNvPr id="83" name="Freeform 15"/>
            <p:cNvSpPr>
              <a:spLocks noEditPoints="1"/>
            </p:cNvSpPr>
            <p:nvPr/>
          </p:nvSpPr>
          <p:spPr bwMode="auto">
            <a:xfrm>
              <a:off x="8333887" y="4850411"/>
              <a:ext cx="220693" cy="219191"/>
            </a:xfrm>
            <a:custGeom>
              <a:avLst/>
              <a:gdLst>
                <a:gd name="T0" fmla="*/ 20 w 40"/>
                <a:gd name="T1" fmla="*/ 40 h 40"/>
                <a:gd name="T2" fmla="*/ 40 w 40"/>
                <a:gd name="T3" fmla="*/ 20 h 40"/>
                <a:gd name="T4" fmla="*/ 20 w 40"/>
                <a:gd name="T5" fmla="*/ 0 h 40"/>
                <a:gd name="T6" fmla="*/ 0 w 40"/>
                <a:gd name="T7" fmla="*/ 20 h 40"/>
                <a:gd name="T8" fmla="*/ 20 w 40"/>
                <a:gd name="T9" fmla="*/ 40 h 40"/>
                <a:gd name="T10" fmla="*/ 20 w 40"/>
                <a:gd name="T11" fmla="*/ 8 h 40"/>
                <a:gd name="T12" fmla="*/ 32 w 40"/>
                <a:gd name="T13" fmla="*/ 20 h 40"/>
                <a:gd name="T14" fmla="*/ 20 w 40"/>
                <a:gd name="T15" fmla="*/ 32 h 40"/>
                <a:gd name="T16" fmla="*/ 8 w 40"/>
                <a:gd name="T17" fmla="*/ 20 h 40"/>
                <a:gd name="T18" fmla="*/ 20 w 40"/>
                <a:gd name="T19"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31" y="40"/>
                    <a:pt x="40" y="31"/>
                    <a:pt x="40" y="20"/>
                  </a:cubicBezTo>
                  <a:cubicBezTo>
                    <a:pt x="40" y="9"/>
                    <a:pt x="31" y="0"/>
                    <a:pt x="20" y="0"/>
                  </a:cubicBezTo>
                  <a:cubicBezTo>
                    <a:pt x="9" y="0"/>
                    <a:pt x="0" y="9"/>
                    <a:pt x="0" y="20"/>
                  </a:cubicBezTo>
                  <a:cubicBezTo>
                    <a:pt x="0" y="31"/>
                    <a:pt x="9" y="40"/>
                    <a:pt x="20" y="40"/>
                  </a:cubicBezTo>
                  <a:close/>
                  <a:moveTo>
                    <a:pt x="20" y="8"/>
                  </a:moveTo>
                  <a:cubicBezTo>
                    <a:pt x="27" y="8"/>
                    <a:pt x="32" y="13"/>
                    <a:pt x="32" y="20"/>
                  </a:cubicBezTo>
                  <a:cubicBezTo>
                    <a:pt x="32" y="27"/>
                    <a:pt x="27" y="32"/>
                    <a:pt x="20" y="32"/>
                  </a:cubicBezTo>
                  <a:cubicBezTo>
                    <a:pt x="13" y="32"/>
                    <a:pt x="8" y="27"/>
                    <a:pt x="8" y="20"/>
                  </a:cubicBezTo>
                  <a:cubicBezTo>
                    <a:pt x="8" y="13"/>
                    <a:pt x="13" y="8"/>
                    <a:pt x="20" y="8"/>
                  </a:cubicBez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en-US"/>
            </a:p>
          </p:txBody>
        </p:sp>
        <p:sp>
          <p:nvSpPr>
            <p:cNvPr id="84" name="Freeform 17"/>
            <p:cNvSpPr>
              <a:spLocks/>
            </p:cNvSpPr>
            <p:nvPr/>
          </p:nvSpPr>
          <p:spPr bwMode="auto">
            <a:xfrm>
              <a:off x="8422465" y="4476585"/>
              <a:ext cx="328787" cy="328787"/>
            </a:xfrm>
            <a:custGeom>
              <a:avLst/>
              <a:gdLst>
                <a:gd name="T0" fmla="*/ 0 w 60"/>
                <a:gd name="T1" fmla="*/ 60 h 60"/>
                <a:gd name="T2" fmla="*/ 8 w 60"/>
                <a:gd name="T3" fmla="*/ 60 h 60"/>
                <a:gd name="T4" fmla="*/ 60 w 60"/>
                <a:gd name="T5" fmla="*/ 8 h 60"/>
                <a:gd name="T6" fmla="*/ 60 w 60"/>
                <a:gd name="T7" fmla="*/ 0 h 60"/>
                <a:gd name="T8" fmla="*/ 0 w 60"/>
                <a:gd name="T9" fmla="*/ 60 h 60"/>
              </a:gdLst>
              <a:ahLst/>
              <a:cxnLst>
                <a:cxn ang="0">
                  <a:pos x="T0" y="T1"/>
                </a:cxn>
                <a:cxn ang="0">
                  <a:pos x="T2" y="T3"/>
                </a:cxn>
                <a:cxn ang="0">
                  <a:pos x="T4" y="T5"/>
                </a:cxn>
                <a:cxn ang="0">
                  <a:pos x="T6" y="T7"/>
                </a:cxn>
                <a:cxn ang="0">
                  <a:pos x="T8" y="T9"/>
                </a:cxn>
              </a:cxnLst>
              <a:rect l="0" t="0" r="r" b="b"/>
              <a:pathLst>
                <a:path w="60" h="60">
                  <a:moveTo>
                    <a:pt x="0" y="60"/>
                  </a:moveTo>
                  <a:cubicBezTo>
                    <a:pt x="8" y="60"/>
                    <a:pt x="8" y="60"/>
                    <a:pt x="8" y="60"/>
                  </a:cubicBezTo>
                  <a:cubicBezTo>
                    <a:pt x="8" y="31"/>
                    <a:pt x="31" y="8"/>
                    <a:pt x="60" y="8"/>
                  </a:cubicBezTo>
                  <a:cubicBezTo>
                    <a:pt x="60" y="0"/>
                    <a:pt x="60" y="0"/>
                    <a:pt x="60" y="0"/>
                  </a:cubicBezTo>
                  <a:cubicBezTo>
                    <a:pt x="27" y="0"/>
                    <a:pt x="0" y="27"/>
                    <a:pt x="0" y="60"/>
                  </a:cubicBez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85" name="Freeform 18"/>
            <p:cNvSpPr>
              <a:spLocks/>
            </p:cNvSpPr>
            <p:nvPr/>
          </p:nvSpPr>
          <p:spPr bwMode="auto">
            <a:xfrm>
              <a:off x="7871484" y="4410527"/>
              <a:ext cx="286750" cy="285248"/>
            </a:xfrm>
            <a:custGeom>
              <a:avLst/>
              <a:gdLst>
                <a:gd name="T0" fmla="*/ 44 w 52"/>
                <a:gd name="T1" fmla="*/ 52 h 52"/>
                <a:gd name="T2" fmla="*/ 52 w 52"/>
                <a:gd name="T3" fmla="*/ 52 h 52"/>
                <a:gd name="T4" fmla="*/ 0 w 52"/>
                <a:gd name="T5" fmla="*/ 0 h 52"/>
                <a:gd name="T6" fmla="*/ 0 w 52"/>
                <a:gd name="T7" fmla="*/ 8 h 52"/>
                <a:gd name="T8" fmla="*/ 44 w 52"/>
                <a:gd name="T9" fmla="*/ 52 h 52"/>
              </a:gdLst>
              <a:ahLst/>
              <a:cxnLst>
                <a:cxn ang="0">
                  <a:pos x="T0" y="T1"/>
                </a:cxn>
                <a:cxn ang="0">
                  <a:pos x="T2" y="T3"/>
                </a:cxn>
                <a:cxn ang="0">
                  <a:pos x="T4" y="T5"/>
                </a:cxn>
                <a:cxn ang="0">
                  <a:pos x="T6" y="T7"/>
                </a:cxn>
                <a:cxn ang="0">
                  <a:pos x="T8" y="T9"/>
                </a:cxn>
              </a:cxnLst>
              <a:rect l="0" t="0" r="r" b="b"/>
              <a:pathLst>
                <a:path w="52" h="52">
                  <a:moveTo>
                    <a:pt x="44" y="52"/>
                  </a:moveTo>
                  <a:cubicBezTo>
                    <a:pt x="52" y="52"/>
                    <a:pt x="52" y="52"/>
                    <a:pt x="52" y="52"/>
                  </a:cubicBezTo>
                  <a:cubicBezTo>
                    <a:pt x="52" y="23"/>
                    <a:pt x="29" y="0"/>
                    <a:pt x="0" y="0"/>
                  </a:cubicBezTo>
                  <a:cubicBezTo>
                    <a:pt x="0" y="8"/>
                    <a:pt x="0" y="8"/>
                    <a:pt x="0" y="8"/>
                  </a:cubicBezTo>
                  <a:cubicBezTo>
                    <a:pt x="24" y="8"/>
                    <a:pt x="44" y="28"/>
                    <a:pt x="44" y="52"/>
                  </a:cubicBez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86" name="Freeform 19"/>
            <p:cNvSpPr>
              <a:spLocks/>
            </p:cNvSpPr>
            <p:nvPr/>
          </p:nvSpPr>
          <p:spPr bwMode="auto">
            <a:xfrm>
              <a:off x="8267829" y="4455566"/>
              <a:ext cx="220693" cy="219191"/>
            </a:xfrm>
            <a:custGeom>
              <a:avLst/>
              <a:gdLst>
                <a:gd name="T0" fmla="*/ 8 w 40"/>
                <a:gd name="T1" fmla="*/ 40 h 40"/>
                <a:gd name="T2" fmla="*/ 40 w 40"/>
                <a:gd name="T3" fmla="*/ 8 h 40"/>
                <a:gd name="T4" fmla="*/ 40 w 40"/>
                <a:gd name="T5" fmla="*/ 0 h 40"/>
                <a:gd name="T6" fmla="*/ 0 w 40"/>
                <a:gd name="T7" fmla="*/ 40 h 40"/>
                <a:gd name="T8" fmla="*/ 8 w 40"/>
                <a:gd name="T9" fmla="*/ 40 h 40"/>
              </a:gdLst>
              <a:ahLst/>
              <a:cxnLst>
                <a:cxn ang="0">
                  <a:pos x="T0" y="T1"/>
                </a:cxn>
                <a:cxn ang="0">
                  <a:pos x="T2" y="T3"/>
                </a:cxn>
                <a:cxn ang="0">
                  <a:pos x="T4" y="T5"/>
                </a:cxn>
                <a:cxn ang="0">
                  <a:pos x="T6" y="T7"/>
                </a:cxn>
                <a:cxn ang="0">
                  <a:pos x="T8" y="T9"/>
                </a:cxn>
              </a:cxnLst>
              <a:rect l="0" t="0" r="r" b="b"/>
              <a:pathLst>
                <a:path w="40" h="40">
                  <a:moveTo>
                    <a:pt x="8" y="40"/>
                  </a:moveTo>
                  <a:cubicBezTo>
                    <a:pt x="8" y="22"/>
                    <a:pt x="22" y="8"/>
                    <a:pt x="40" y="8"/>
                  </a:cubicBezTo>
                  <a:cubicBezTo>
                    <a:pt x="40" y="0"/>
                    <a:pt x="40" y="0"/>
                    <a:pt x="40" y="0"/>
                  </a:cubicBezTo>
                  <a:cubicBezTo>
                    <a:pt x="18" y="0"/>
                    <a:pt x="0" y="18"/>
                    <a:pt x="0" y="40"/>
                  </a:cubicBezTo>
                  <a:lnTo>
                    <a:pt x="8" y="40"/>
                  </a:ln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87" name="Freeform 20"/>
            <p:cNvSpPr>
              <a:spLocks/>
            </p:cNvSpPr>
            <p:nvPr/>
          </p:nvSpPr>
          <p:spPr bwMode="auto">
            <a:xfrm>
              <a:off x="7563717" y="4695775"/>
              <a:ext cx="154635" cy="154635"/>
            </a:xfrm>
            <a:custGeom>
              <a:avLst/>
              <a:gdLst>
                <a:gd name="T0" fmla="*/ 0 w 28"/>
                <a:gd name="T1" fmla="*/ 8 h 28"/>
                <a:gd name="T2" fmla="*/ 20 w 28"/>
                <a:gd name="T3" fmla="*/ 28 h 28"/>
                <a:gd name="T4" fmla="*/ 28 w 28"/>
                <a:gd name="T5" fmla="*/ 28 h 28"/>
                <a:gd name="T6" fmla="*/ 0 w 28"/>
                <a:gd name="T7" fmla="*/ 0 h 28"/>
                <a:gd name="T8" fmla="*/ 0 w 28"/>
                <a:gd name="T9" fmla="*/ 8 h 28"/>
              </a:gdLst>
              <a:ahLst/>
              <a:cxnLst>
                <a:cxn ang="0">
                  <a:pos x="T0" y="T1"/>
                </a:cxn>
                <a:cxn ang="0">
                  <a:pos x="T2" y="T3"/>
                </a:cxn>
                <a:cxn ang="0">
                  <a:pos x="T4" y="T5"/>
                </a:cxn>
                <a:cxn ang="0">
                  <a:pos x="T6" y="T7"/>
                </a:cxn>
                <a:cxn ang="0">
                  <a:pos x="T8" y="T9"/>
                </a:cxn>
              </a:cxnLst>
              <a:rect l="0" t="0" r="r" b="b"/>
              <a:pathLst>
                <a:path w="28" h="28">
                  <a:moveTo>
                    <a:pt x="0" y="8"/>
                  </a:moveTo>
                  <a:cubicBezTo>
                    <a:pt x="11" y="8"/>
                    <a:pt x="20" y="17"/>
                    <a:pt x="20" y="28"/>
                  </a:cubicBezTo>
                  <a:cubicBezTo>
                    <a:pt x="28" y="28"/>
                    <a:pt x="28" y="28"/>
                    <a:pt x="28" y="28"/>
                  </a:cubicBezTo>
                  <a:cubicBezTo>
                    <a:pt x="28" y="13"/>
                    <a:pt x="15" y="0"/>
                    <a:pt x="0" y="0"/>
                  </a:cubicBezTo>
                  <a:lnTo>
                    <a:pt x="0" y="8"/>
                  </a:ln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88" name="Freeform 21"/>
            <p:cNvSpPr>
              <a:spLocks/>
            </p:cNvSpPr>
            <p:nvPr/>
          </p:nvSpPr>
          <p:spPr bwMode="auto">
            <a:xfrm>
              <a:off x="7629774" y="4410527"/>
              <a:ext cx="352808" cy="351306"/>
            </a:xfrm>
            <a:custGeom>
              <a:avLst/>
              <a:gdLst>
                <a:gd name="T0" fmla="*/ 56 w 64"/>
                <a:gd name="T1" fmla="*/ 64 h 64"/>
                <a:gd name="T2" fmla="*/ 64 w 64"/>
                <a:gd name="T3" fmla="*/ 64 h 64"/>
                <a:gd name="T4" fmla="*/ 0 w 64"/>
                <a:gd name="T5" fmla="*/ 0 h 64"/>
                <a:gd name="T6" fmla="*/ 0 w 64"/>
                <a:gd name="T7" fmla="*/ 8 h 64"/>
                <a:gd name="T8" fmla="*/ 56 w 64"/>
                <a:gd name="T9" fmla="*/ 64 h 64"/>
              </a:gdLst>
              <a:ahLst/>
              <a:cxnLst>
                <a:cxn ang="0">
                  <a:pos x="T0" y="T1"/>
                </a:cxn>
                <a:cxn ang="0">
                  <a:pos x="T2" y="T3"/>
                </a:cxn>
                <a:cxn ang="0">
                  <a:pos x="T4" y="T5"/>
                </a:cxn>
                <a:cxn ang="0">
                  <a:pos x="T6" y="T7"/>
                </a:cxn>
                <a:cxn ang="0">
                  <a:pos x="T8" y="T9"/>
                </a:cxn>
              </a:cxnLst>
              <a:rect l="0" t="0" r="r" b="b"/>
              <a:pathLst>
                <a:path w="64" h="64">
                  <a:moveTo>
                    <a:pt x="56" y="64"/>
                  </a:moveTo>
                  <a:cubicBezTo>
                    <a:pt x="64" y="64"/>
                    <a:pt x="64" y="64"/>
                    <a:pt x="64" y="64"/>
                  </a:cubicBezTo>
                  <a:cubicBezTo>
                    <a:pt x="64" y="29"/>
                    <a:pt x="35" y="0"/>
                    <a:pt x="0" y="0"/>
                  </a:cubicBezTo>
                  <a:cubicBezTo>
                    <a:pt x="0" y="8"/>
                    <a:pt x="0" y="8"/>
                    <a:pt x="0" y="8"/>
                  </a:cubicBezTo>
                  <a:cubicBezTo>
                    <a:pt x="31" y="8"/>
                    <a:pt x="56" y="33"/>
                    <a:pt x="56" y="64"/>
                  </a:cubicBez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89" name="Rectangle 23"/>
            <p:cNvSpPr>
              <a:spLocks noChangeArrowheads="1"/>
            </p:cNvSpPr>
            <p:nvPr/>
          </p:nvSpPr>
          <p:spPr bwMode="auto">
            <a:xfrm>
              <a:off x="7476641" y="4695775"/>
              <a:ext cx="43538" cy="45039"/>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0" name="Rectangle 24"/>
            <p:cNvSpPr>
              <a:spLocks noChangeArrowheads="1"/>
            </p:cNvSpPr>
            <p:nvPr/>
          </p:nvSpPr>
          <p:spPr bwMode="auto">
            <a:xfrm>
              <a:off x="7542699" y="4410527"/>
              <a:ext cx="43538" cy="45039"/>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1" name="Rectangle 25"/>
            <p:cNvSpPr>
              <a:spLocks noChangeArrowheads="1"/>
            </p:cNvSpPr>
            <p:nvPr/>
          </p:nvSpPr>
          <p:spPr bwMode="auto">
            <a:xfrm>
              <a:off x="7454121" y="4410527"/>
              <a:ext cx="43538" cy="45039"/>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2" name="Rectangle 26"/>
            <p:cNvSpPr>
              <a:spLocks noChangeArrowheads="1"/>
            </p:cNvSpPr>
            <p:nvPr/>
          </p:nvSpPr>
          <p:spPr bwMode="auto">
            <a:xfrm>
              <a:off x="7937542" y="4805371"/>
              <a:ext cx="45039" cy="45039"/>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3" name="Rectangle 27"/>
            <p:cNvSpPr>
              <a:spLocks noChangeArrowheads="1"/>
            </p:cNvSpPr>
            <p:nvPr/>
          </p:nvSpPr>
          <p:spPr bwMode="auto">
            <a:xfrm>
              <a:off x="8267829" y="4718296"/>
              <a:ext cx="43538" cy="43538"/>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4" name="Rectangle 28"/>
            <p:cNvSpPr>
              <a:spLocks noChangeArrowheads="1"/>
            </p:cNvSpPr>
            <p:nvPr/>
          </p:nvSpPr>
          <p:spPr bwMode="auto">
            <a:xfrm>
              <a:off x="8796290" y="4476585"/>
              <a:ext cx="43538" cy="43538"/>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5" name="Freeform 29"/>
            <p:cNvSpPr>
              <a:spLocks/>
            </p:cNvSpPr>
            <p:nvPr/>
          </p:nvSpPr>
          <p:spPr bwMode="auto">
            <a:xfrm>
              <a:off x="8158235" y="4410527"/>
              <a:ext cx="132115" cy="132115"/>
            </a:xfrm>
            <a:custGeom>
              <a:avLst/>
              <a:gdLst>
                <a:gd name="T0" fmla="*/ 24 w 24"/>
                <a:gd name="T1" fmla="*/ 8 h 24"/>
                <a:gd name="T2" fmla="*/ 24 w 24"/>
                <a:gd name="T3" fmla="*/ 0 h 24"/>
                <a:gd name="T4" fmla="*/ 0 w 24"/>
                <a:gd name="T5" fmla="*/ 24 h 24"/>
                <a:gd name="T6" fmla="*/ 8 w 24"/>
                <a:gd name="T7" fmla="*/ 24 h 24"/>
                <a:gd name="T8" fmla="*/ 24 w 24"/>
                <a:gd name="T9" fmla="*/ 8 h 24"/>
              </a:gdLst>
              <a:ahLst/>
              <a:cxnLst>
                <a:cxn ang="0">
                  <a:pos x="T0" y="T1"/>
                </a:cxn>
                <a:cxn ang="0">
                  <a:pos x="T2" y="T3"/>
                </a:cxn>
                <a:cxn ang="0">
                  <a:pos x="T4" y="T5"/>
                </a:cxn>
                <a:cxn ang="0">
                  <a:pos x="T6" y="T7"/>
                </a:cxn>
                <a:cxn ang="0">
                  <a:pos x="T8" y="T9"/>
                </a:cxn>
              </a:cxnLst>
              <a:rect l="0" t="0" r="r" b="b"/>
              <a:pathLst>
                <a:path w="24" h="24">
                  <a:moveTo>
                    <a:pt x="24" y="8"/>
                  </a:moveTo>
                  <a:cubicBezTo>
                    <a:pt x="24" y="0"/>
                    <a:pt x="24" y="0"/>
                    <a:pt x="24" y="0"/>
                  </a:cubicBezTo>
                  <a:cubicBezTo>
                    <a:pt x="11" y="0"/>
                    <a:pt x="0" y="11"/>
                    <a:pt x="0" y="24"/>
                  </a:cubicBezTo>
                  <a:cubicBezTo>
                    <a:pt x="8" y="24"/>
                    <a:pt x="8" y="24"/>
                    <a:pt x="8" y="24"/>
                  </a:cubicBezTo>
                  <a:cubicBezTo>
                    <a:pt x="8" y="15"/>
                    <a:pt x="15" y="8"/>
                    <a:pt x="24" y="8"/>
                  </a:cubicBez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6" name="Rectangle 30"/>
            <p:cNvSpPr>
              <a:spLocks noChangeArrowheads="1"/>
            </p:cNvSpPr>
            <p:nvPr/>
          </p:nvSpPr>
          <p:spPr bwMode="auto">
            <a:xfrm>
              <a:off x="8311368" y="4805371"/>
              <a:ext cx="45039" cy="45039"/>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7" name="Rectangle 31"/>
            <p:cNvSpPr>
              <a:spLocks noChangeArrowheads="1"/>
            </p:cNvSpPr>
            <p:nvPr/>
          </p:nvSpPr>
          <p:spPr bwMode="auto">
            <a:xfrm>
              <a:off x="8114696" y="4740815"/>
              <a:ext cx="43538" cy="43538"/>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8" name="Freeform 32"/>
            <p:cNvSpPr>
              <a:spLocks noEditPoints="1"/>
            </p:cNvSpPr>
            <p:nvPr/>
          </p:nvSpPr>
          <p:spPr bwMode="auto">
            <a:xfrm>
              <a:off x="8026120" y="4827891"/>
              <a:ext cx="219191" cy="241711"/>
            </a:xfrm>
            <a:custGeom>
              <a:avLst/>
              <a:gdLst>
                <a:gd name="T0" fmla="*/ 16 w 40"/>
                <a:gd name="T1" fmla="*/ 4 h 44"/>
                <a:gd name="T2" fmla="*/ 0 w 40"/>
                <a:gd name="T3" fmla="*/ 24 h 44"/>
                <a:gd name="T4" fmla="*/ 20 w 40"/>
                <a:gd name="T5" fmla="*/ 44 h 44"/>
                <a:gd name="T6" fmla="*/ 40 w 40"/>
                <a:gd name="T7" fmla="*/ 24 h 44"/>
                <a:gd name="T8" fmla="*/ 24 w 40"/>
                <a:gd name="T9" fmla="*/ 4 h 44"/>
                <a:gd name="T10" fmla="*/ 24 w 40"/>
                <a:gd name="T11" fmla="*/ 0 h 44"/>
                <a:gd name="T12" fmla="*/ 16 w 40"/>
                <a:gd name="T13" fmla="*/ 0 h 44"/>
                <a:gd name="T14" fmla="*/ 16 w 40"/>
                <a:gd name="T15" fmla="*/ 4 h 44"/>
                <a:gd name="T16" fmla="*/ 32 w 40"/>
                <a:gd name="T17" fmla="*/ 24 h 44"/>
                <a:gd name="T18" fmla="*/ 20 w 40"/>
                <a:gd name="T19" fmla="*/ 36 h 44"/>
                <a:gd name="T20" fmla="*/ 8 w 40"/>
                <a:gd name="T21" fmla="*/ 24 h 44"/>
                <a:gd name="T22" fmla="*/ 20 w 40"/>
                <a:gd name="T23" fmla="*/ 12 h 44"/>
                <a:gd name="T24" fmla="*/ 32 w 40"/>
                <a:gd name="T25"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44">
                  <a:moveTo>
                    <a:pt x="16" y="4"/>
                  </a:moveTo>
                  <a:cubicBezTo>
                    <a:pt x="7" y="6"/>
                    <a:pt x="0" y="14"/>
                    <a:pt x="0" y="24"/>
                  </a:cubicBezTo>
                  <a:cubicBezTo>
                    <a:pt x="0" y="35"/>
                    <a:pt x="9" y="44"/>
                    <a:pt x="20" y="44"/>
                  </a:cubicBezTo>
                  <a:cubicBezTo>
                    <a:pt x="31" y="44"/>
                    <a:pt x="40" y="35"/>
                    <a:pt x="40" y="24"/>
                  </a:cubicBezTo>
                  <a:cubicBezTo>
                    <a:pt x="40" y="14"/>
                    <a:pt x="33" y="6"/>
                    <a:pt x="24" y="4"/>
                  </a:cubicBezTo>
                  <a:cubicBezTo>
                    <a:pt x="24" y="0"/>
                    <a:pt x="24" y="0"/>
                    <a:pt x="24" y="0"/>
                  </a:cubicBezTo>
                  <a:cubicBezTo>
                    <a:pt x="16" y="0"/>
                    <a:pt x="16" y="0"/>
                    <a:pt x="16" y="0"/>
                  </a:cubicBezTo>
                  <a:lnTo>
                    <a:pt x="16" y="4"/>
                  </a:lnTo>
                  <a:close/>
                  <a:moveTo>
                    <a:pt x="32" y="24"/>
                  </a:moveTo>
                  <a:cubicBezTo>
                    <a:pt x="32" y="31"/>
                    <a:pt x="27" y="36"/>
                    <a:pt x="20" y="36"/>
                  </a:cubicBezTo>
                  <a:cubicBezTo>
                    <a:pt x="13" y="36"/>
                    <a:pt x="8" y="31"/>
                    <a:pt x="8" y="24"/>
                  </a:cubicBezTo>
                  <a:cubicBezTo>
                    <a:pt x="8" y="17"/>
                    <a:pt x="13" y="12"/>
                    <a:pt x="20" y="12"/>
                  </a:cubicBezTo>
                  <a:cubicBezTo>
                    <a:pt x="27" y="12"/>
                    <a:pt x="32" y="17"/>
                    <a:pt x="32" y="24"/>
                  </a:cubicBez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en-US"/>
            </a:p>
          </p:txBody>
        </p:sp>
        <p:sp>
          <p:nvSpPr>
            <p:cNvPr id="99" name="Freeform 33"/>
            <p:cNvSpPr>
              <a:spLocks/>
            </p:cNvSpPr>
            <p:nvPr/>
          </p:nvSpPr>
          <p:spPr bwMode="auto">
            <a:xfrm>
              <a:off x="7784409" y="4910463"/>
              <a:ext cx="43538" cy="87076"/>
            </a:xfrm>
            <a:custGeom>
              <a:avLst/>
              <a:gdLst>
                <a:gd name="T0" fmla="*/ 3 w 8"/>
                <a:gd name="T1" fmla="*/ 16 h 16"/>
                <a:gd name="T2" fmla="*/ 3 w 8"/>
                <a:gd name="T3" fmla="*/ 14 h 16"/>
                <a:gd name="T4" fmla="*/ 0 w 8"/>
                <a:gd name="T5" fmla="*/ 13 h 16"/>
                <a:gd name="T6" fmla="*/ 0 w 8"/>
                <a:gd name="T7" fmla="*/ 12 h 16"/>
                <a:gd name="T8" fmla="*/ 4 w 8"/>
                <a:gd name="T9" fmla="*/ 12 h 16"/>
                <a:gd name="T10" fmla="*/ 6 w 8"/>
                <a:gd name="T11" fmla="*/ 11 h 16"/>
                <a:gd name="T12" fmla="*/ 4 w 8"/>
                <a:gd name="T13" fmla="*/ 9 h 16"/>
                <a:gd name="T14" fmla="*/ 0 w 8"/>
                <a:gd name="T15" fmla="*/ 6 h 16"/>
                <a:gd name="T16" fmla="*/ 3 w 8"/>
                <a:gd name="T17" fmla="*/ 3 h 16"/>
                <a:gd name="T18" fmla="*/ 3 w 8"/>
                <a:gd name="T19" fmla="*/ 0 h 16"/>
                <a:gd name="T20" fmla="*/ 5 w 8"/>
                <a:gd name="T21" fmla="*/ 0 h 16"/>
                <a:gd name="T22" fmla="*/ 5 w 8"/>
                <a:gd name="T23" fmla="*/ 2 h 16"/>
                <a:gd name="T24" fmla="*/ 8 w 8"/>
                <a:gd name="T25" fmla="*/ 3 h 16"/>
                <a:gd name="T26" fmla="*/ 7 w 8"/>
                <a:gd name="T27" fmla="*/ 5 h 16"/>
                <a:gd name="T28" fmla="*/ 4 w 8"/>
                <a:gd name="T29" fmla="*/ 4 h 16"/>
                <a:gd name="T30" fmla="*/ 2 w 8"/>
                <a:gd name="T31" fmla="*/ 5 h 16"/>
                <a:gd name="T32" fmla="*/ 5 w 8"/>
                <a:gd name="T33" fmla="*/ 7 h 16"/>
                <a:gd name="T34" fmla="*/ 8 w 8"/>
                <a:gd name="T35" fmla="*/ 11 h 16"/>
                <a:gd name="T36" fmla="*/ 5 w 8"/>
                <a:gd name="T37" fmla="*/ 14 h 16"/>
                <a:gd name="T38" fmla="*/ 5 w 8"/>
                <a:gd name="T39" fmla="*/ 16 h 16"/>
                <a:gd name="T40" fmla="*/ 3 w 8"/>
                <a:gd name="T41"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 h="16">
                  <a:moveTo>
                    <a:pt x="3" y="16"/>
                  </a:moveTo>
                  <a:cubicBezTo>
                    <a:pt x="3" y="14"/>
                    <a:pt x="3" y="14"/>
                    <a:pt x="3" y="14"/>
                  </a:cubicBezTo>
                  <a:cubicBezTo>
                    <a:pt x="2" y="14"/>
                    <a:pt x="1" y="14"/>
                    <a:pt x="0" y="13"/>
                  </a:cubicBezTo>
                  <a:cubicBezTo>
                    <a:pt x="0" y="12"/>
                    <a:pt x="0" y="12"/>
                    <a:pt x="0" y="12"/>
                  </a:cubicBezTo>
                  <a:cubicBezTo>
                    <a:pt x="1" y="12"/>
                    <a:pt x="2" y="12"/>
                    <a:pt x="4" y="12"/>
                  </a:cubicBezTo>
                  <a:cubicBezTo>
                    <a:pt x="5" y="12"/>
                    <a:pt x="6" y="12"/>
                    <a:pt x="6" y="11"/>
                  </a:cubicBezTo>
                  <a:cubicBezTo>
                    <a:pt x="6" y="10"/>
                    <a:pt x="5" y="9"/>
                    <a:pt x="4" y="9"/>
                  </a:cubicBezTo>
                  <a:cubicBezTo>
                    <a:pt x="1" y="8"/>
                    <a:pt x="0" y="7"/>
                    <a:pt x="0" y="6"/>
                  </a:cubicBezTo>
                  <a:cubicBezTo>
                    <a:pt x="0" y="4"/>
                    <a:pt x="1" y="3"/>
                    <a:pt x="3" y="3"/>
                  </a:cubicBezTo>
                  <a:cubicBezTo>
                    <a:pt x="3" y="0"/>
                    <a:pt x="3" y="0"/>
                    <a:pt x="3" y="0"/>
                  </a:cubicBezTo>
                  <a:cubicBezTo>
                    <a:pt x="5" y="0"/>
                    <a:pt x="5" y="0"/>
                    <a:pt x="5" y="0"/>
                  </a:cubicBezTo>
                  <a:cubicBezTo>
                    <a:pt x="5" y="2"/>
                    <a:pt x="5" y="2"/>
                    <a:pt x="5" y="2"/>
                  </a:cubicBezTo>
                  <a:cubicBezTo>
                    <a:pt x="6" y="3"/>
                    <a:pt x="7" y="3"/>
                    <a:pt x="8" y="3"/>
                  </a:cubicBezTo>
                  <a:cubicBezTo>
                    <a:pt x="7" y="5"/>
                    <a:pt x="7" y="5"/>
                    <a:pt x="7" y="5"/>
                  </a:cubicBezTo>
                  <a:cubicBezTo>
                    <a:pt x="7" y="4"/>
                    <a:pt x="6" y="4"/>
                    <a:pt x="4" y="4"/>
                  </a:cubicBezTo>
                  <a:cubicBezTo>
                    <a:pt x="3" y="4"/>
                    <a:pt x="2" y="4"/>
                    <a:pt x="2" y="5"/>
                  </a:cubicBezTo>
                  <a:cubicBezTo>
                    <a:pt x="2" y="6"/>
                    <a:pt x="3" y="7"/>
                    <a:pt x="5" y="7"/>
                  </a:cubicBezTo>
                  <a:cubicBezTo>
                    <a:pt x="7" y="8"/>
                    <a:pt x="8" y="9"/>
                    <a:pt x="8" y="11"/>
                  </a:cubicBezTo>
                  <a:cubicBezTo>
                    <a:pt x="8" y="12"/>
                    <a:pt x="7" y="14"/>
                    <a:pt x="5" y="14"/>
                  </a:cubicBezTo>
                  <a:cubicBezTo>
                    <a:pt x="5" y="16"/>
                    <a:pt x="5" y="16"/>
                    <a:pt x="5" y="16"/>
                  </a:cubicBezTo>
                  <a:lnTo>
                    <a:pt x="3" y="16"/>
                  </a:ln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en-US"/>
            </a:p>
          </p:txBody>
        </p:sp>
        <p:sp>
          <p:nvSpPr>
            <p:cNvPr id="100" name="Freeform 34"/>
            <p:cNvSpPr>
              <a:spLocks/>
            </p:cNvSpPr>
            <p:nvPr/>
          </p:nvSpPr>
          <p:spPr bwMode="auto">
            <a:xfrm>
              <a:off x="8114696" y="4916468"/>
              <a:ext cx="43538" cy="87076"/>
            </a:xfrm>
            <a:custGeom>
              <a:avLst/>
              <a:gdLst>
                <a:gd name="T0" fmla="*/ 3 w 8"/>
                <a:gd name="T1" fmla="*/ 16 h 16"/>
                <a:gd name="T2" fmla="*/ 3 w 8"/>
                <a:gd name="T3" fmla="*/ 14 h 16"/>
                <a:gd name="T4" fmla="*/ 0 w 8"/>
                <a:gd name="T5" fmla="*/ 13 h 16"/>
                <a:gd name="T6" fmla="*/ 0 w 8"/>
                <a:gd name="T7" fmla="*/ 11 h 16"/>
                <a:gd name="T8" fmla="*/ 3 w 8"/>
                <a:gd name="T9" fmla="*/ 12 h 16"/>
                <a:gd name="T10" fmla="*/ 6 w 8"/>
                <a:gd name="T11" fmla="*/ 11 h 16"/>
                <a:gd name="T12" fmla="*/ 3 w 8"/>
                <a:gd name="T13" fmla="*/ 9 h 16"/>
                <a:gd name="T14" fmla="*/ 0 w 8"/>
                <a:gd name="T15" fmla="*/ 5 h 16"/>
                <a:gd name="T16" fmla="*/ 3 w 8"/>
                <a:gd name="T17" fmla="*/ 2 h 16"/>
                <a:gd name="T18" fmla="*/ 3 w 8"/>
                <a:gd name="T19" fmla="*/ 0 h 16"/>
                <a:gd name="T20" fmla="*/ 5 w 8"/>
                <a:gd name="T21" fmla="*/ 0 h 16"/>
                <a:gd name="T22" fmla="*/ 5 w 8"/>
                <a:gd name="T23" fmla="*/ 2 h 16"/>
                <a:gd name="T24" fmla="*/ 8 w 8"/>
                <a:gd name="T25" fmla="*/ 3 h 16"/>
                <a:gd name="T26" fmla="*/ 7 w 8"/>
                <a:gd name="T27" fmla="*/ 4 h 16"/>
                <a:gd name="T28" fmla="*/ 4 w 8"/>
                <a:gd name="T29" fmla="*/ 4 h 16"/>
                <a:gd name="T30" fmla="*/ 2 w 8"/>
                <a:gd name="T31" fmla="*/ 5 h 16"/>
                <a:gd name="T32" fmla="*/ 5 w 8"/>
                <a:gd name="T33" fmla="*/ 7 h 16"/>
                <a:gd name="T34" fmla="*/ 8 w 8"/>
                <a:gd name="T35" fmla="*/ 10 h 16"/>
                <a:gd name="T36" fmla="*/ 4 w 8"/>
                <a:gd name="T37" fmla="*/ 14 h 16"/>
                <a:gd name="T38" fmla="*/ 4 w 8"/>
                <a:gd name="T39" fmla="*/ 16 h 16"/>
                <a:gd name="T40" fmla="*/ 3 w 8"/>
                <a:gd name="T41"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 h="16">
                  <a:moveTo>
                    <a:pt x="3" y="16"/>
                  </a:moveTo>
                  <a:cubicBezTo>
                    <a:pt x="3" y="14"/>
                    <a:pt x="3" y="14"/>
                    <a:pt x="3" y="14"/>
                  </a:cubicBezTo>
                  <a:cubicBezTo>
                    <a:pt x="2" y="14"/>
                    <a:pt x="0" y="13"/>
                    <a:pt x="0" y="13"/>
                  </a:cubicBezTo>
                  <a:cubicBezTo>
                    <a:pt x="0" y="11"/>
                    <a:pt x="0" y="11"/>
                    <a:pt x="0" y="11"/>
                  </a:cubicBezTo>
                  <a:cubicBezTo>
                    <a:pt x="1" y="12"/>
                    <a:pt x="2" y="12"/>
                    <a:pt x="3" y="12"/>
                  </a:cubicBezTo>
                  <a:cubicBezTo>
                    <a:pt x="5" y="12"/>
                    <a:pt x="6" y="12"/>
                    <a:pt x="6" y="11"/>
                  </a:cubicBezTo>
                  <a:cubicBezTo>
                    <a:pt x="6" y="10"/>
                    <a:pt x="5" y="9"/>
                    <a:pt x="3" y="9"/>
                  </a:cubicBezTo>
                  <a:cubicBezTo>
                    <a:pt x="1" y="8"/>
                    <a:pt x="0" y="7"/>
                    <a:pt x="0" y="5"/>
                  </a:cubicBezTo>
                  <a:cubicBezTo>
                    <a:pt x="0" y="4"/>
                    <a:pt x="1" y="3"/>
                    <a:pt x="3" y="2"/>
                  </a:cubicBezTo>
                  <a:cubicBezTo>
                    <a:pt x="3" y="0"/>
                    <a:pt x="3" y="0"/>
                    <a:pt x="3" y="0"/>
                  </a:cubicBezTo>
                  <a:cubicBezTo>
                    <a:pt x="5" y="0"/>
                    <a:pt x="5" y="0"/>
                    <a:pt x="5" y="0"/>
                  </a:cubicBezTo>
                  <a:cubicBezTo>
                    <a:pt x="5" y="2"/>
                    <a:pt x="5" y="2"/>
                    <a:pt x="5" y="2"/>
                  </a:cubicBezTo>
                  <a:cubicBezTo>
                    <a:pt x="6" y="2"/>
                    <a:pt x="7" y="3"/>
                    <a:pt x="8" y="3"/>
                  </a:cubicBezTo>
                  <a:cubicBezTo>
                    <a:pt x="7" y="4"/>
                    <a:pt x="7" y="4"/>
                    <a:pt x="7" y="4"/>
                  </a:cubicBezTo>
                  <a:cubicBezTo>
                    <a:pt x="6" y="4"/>
                    <a:pt x="5" y="4"/>
                    <a:pt x="4" y="4"/>
                  </a:cubicBezTo>
                  <a:cubicBezTo>
                    <a:pt x="3" y="4"/>
                    <a:pt x="2" y="4"/>
                    <a:pt x="2" y="5"/>
                  </a:cubicBezTo>
                  <a:cubicBezTo>
                    <a:pt x="2" y="6"/>
                    <a:pt x="2" y="6"/>
                    <a:pt x="5" y="7"/>
                  </a:cubicBezTo>
                  <a:cubicBezTo>
                    <a:pt x="7" y="8"/>
                    <a:pt x="8" y="9"/>
                    <a:pt x="8" y="10"/>
                  </a:cubicBezTo>
                  <a:cubicBezTo>
                    <a:pt x="8" y="12"/>
                    <a:pt x="7" y="13"/>
                    <a:pt x="4" y="14"/>
                  </a:cubicBezTo>
                  <a:cubicBezTo>
                    <a:pt x="4" y="16"/>
                    <a:pt x="4" y="16"/>
                    <a:pt x="4" y="16"/>
                  </a:cubicBezTo>
                  <a:lnTo>
                    <a:pt x="3" y="16"/>
                  </a:ln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en-US"/>
            </a:p>
          </p:txBody>
        </p:sp>
        <p:sp>
          <p:nvSpPr>
            <p:cNvPr id="101" name="Freeform 35"/>
            <p:cNvSpPr>
              <a:spLocks/>
            </p:cNvSpPr>
            <p:nvPr/>
          </p:nvSpPr>
          <p:spPr bwMode="auto">
            <a:xfrm>
              <a:off x="8422465" y="4916468"/>
              <a:ext cx="43538" cy="87076"/>
            </a:xfrm>
            <a:custGeom>
              <a:avLst/>
              <a:gdLst>
                <a:gd name="T0" fmla="*/ 3 w 8"/>
                <a:gd name="T1" fmla="*/ 16 h 16"/>
                <a:gd name="T2" fmla="*/ 3 w 8"/>
                <a:gd name="T3" fmla="*/ 14 h 16"/>
                <a:gd name="T4" fmla="*/ 0 w 8"/>
                <a:gd name="T5" fmla="*/ 13 h 16"/>
                <a:gd name="T6" fmla="*/ 0 w 8"/>
                <a:gd name="T7" fmla="*/ 11 h 16"/>
                <a:gd name="T8" fmla="*/ 4 w 8"/>
                <a:gd name="T9" fmla="*/ 12 h 16"/>
                <a:gd name="T10" fmla="*/ 6 w 8"/>
                <a:gd name="T11" fmla="*/ 11 h 16"/>
                <a:gd name="T12" fmla="*/ 4 w 8"/>
                <a:gd name="T13" fmla="*/ 9 h 16"/>
                <a:gd name="T14" fmla="*/ 0 w 8"/>
                <a:gd name="T15" fmla="*/ 5 h 16"/>
                <a:gd name="T16" fmla="*/ 3 w 8"/>
                <a:gd name="T17" fmla="*/ 2 h 16"/>
                <a:gd name="T18" fmla="*/ 3 w 8"/>
                <a:gd name="T19" fmla="*/ 0 h 16"/>
                <a:gd name="T20" fmla="*/ 5 w 8"/>
                <a:gd name="T21" fmla="*/ 0 h 16"/>
                <a:gd name="T22" fmla="*/ 5 w 8"/>
                <a:gd name="T23" fmla="*/ 2 h 16"/>
                <a:gd name="T24" fmla="*/ 8 w 8"/>
                <a:gd name="T25" fmla="*/ 3 h 16"/>
                <a:gd name="T26" fmla="*/ 7 w 8"/>
                <a:gd name="T27" fmla="*/ 4 h 16"/>
                <a:gd name="T28" fmla="*/ 4 w 8"/>
                <a:gd name="T29" fmla="*/ 4 h 16"/>
                <a:gd name="T30" fmla="*/ 2 w 8"/>
                <a:gd name="T31" fmla="*/ 5 h 16"/>
                <a:gd name="T32" fmla="*/ 5 w 8"/>
                <a:gd name="T33" fmla="*/ 7 h 16"/>
                <a:gd name="T34" fmla="*/ 8 w 8"/>
                <a:gd name="T35" fmla="*/ 10 h 16"/>
                <a:gd name="T36" fmla="*/ 5 w 8"/>
                <a:gd name="T37" fmla="*/ 14 h 16"/>
                <a:gd name="T38" fmla="*/ 5 w 8"/>
                <a:gd name="T39" fmla="*/ 16 h 16"/>
                <a:gd name="T40" fmla="*/ 3 w 8"/>
                <a:gd name="T41"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 h="16">
                  <a:moveTo>
                    <a:pt x="3" y="16"/>
                  </a:moveTo>
                  <a:cubicBezTo>
                    <a:pt x="3" y="14"/>
                    <a:pt x="3" y="14"/>
                    <a:pt x="3" y="14"/>
                  </a:cubicBezTo>
                  <a:cubicBezTo>
                    <a:pt x="2" y="14"/>
                    <a:pt x="1" y="13"/>
                    <a:pt x="0" y="13"/>
                  </a:cubicBezTo>
                  <a:cubicBezTo>
                    <a:pt x="0" y="11"/>
                    <a:pt x="0" y="11"/>
                    <a:pt x="0" y="11"/>
                  </a:cubicBezTo>
                  <a:cubicBezTo>
                    <a:pt x="1" y="12"/>
                    <a:pt x="2" y="12"/>
                    <a:pt x="4" y="12"/>
                  </a:cubicBezTo>
                  <a:cubicBezTo>
                    <a:pt x="5" y="12"/>
                    <a:pt x="6" y="12"/>
                    <a:pt x="6" y="11"/>
                  </a:cubicBezTo>
                  <a:cubicBezTo>
                    <a:pt x="6" y="10"/>
                    <a:pt x="5" y="9"/>
                    <a:pt x="4" y="9"/>
                  </a:cubicBezTo>
                  <a:cubicBezTo>
                    <a:pt x="1" y="8"/>
                    <a:pt x="0" y="7"/>
                    <a:pt x="0" y="5"/>
                  </a:cubicBezTo>
                  <a:cubicBezTo>
                    <a:pt x="0" y="4"/>
                    <a:pt x="1" y="3"/>
                    <a:pt x="3" y="2"/>
                  </a:cubicBezTo>
                  <a:cubicBezTo>
                    <a:pt x="3" y="0"/>
                    <a:pt x="3" y="0"/>
                    <a:pt x="3" y="0"/>
                  </a:cubicBezTo>
                  <a:cubicBezTo>
                    <a:pt x="5" y="0"/>
                    <a:pt x="5" y="0"/>
                    <a:pt x="5" y="0"/>
                  </a:cubicBezTo>
                  <a:cubicBezTo>
                    <a:pt x="5" y="2"/>
                    <a:pt x="5" y="2"/>
                    <a:pt x="5" y="2"/>
                  </a:cubicBezTo>
                  <a:cubicBezTo>
                    <a:pt x="6" y="2"/>
                    <a:pt x="7" y="3"/>
                    <a:pt x="8" y="3"/>
                  </a:cubicBezTo>
                  <a:cubicBezTo>
                    <a:pt x="7" y="4"/>
                    <a:pt x="7" y="4"/>
                    <a:pt x="7" y="4"/>
                  </a:cubicBezTo>
                  <a:cubicBezTo>
                    <a:pt x="7" y="4"/>
                    <a:pt x="6" y="4"/>
                    <a:pt x="4" y="4"/>
                  </a:cubicBezTo>
                  <a:cubicBezTo>
                    <a:pt x="3" y="4"/>
                    <a:pt x="2" y="4"/>
                    <a:pt x="2" y="5"/>
                  </a:cubicBezTo>
                  <a:cubicBezTo>
                    <a:pt x="2" y="6"/>
                    <a:pt x="3" y="6"/>
                    <a:pt x="5" y="7"/>
                  </a:cubicBezTo>
                  <a:cubicBezTo>
                    <a:pt x="7" y="8"/>
                    <a:pt x="8" y="9"/>
                    <a:pt x="8" y="10"/>
                  </a:cubicBezTo>
                  <a:cubicBezTo>
                    <a:pt x="8" y="12"/>
                    <a:pt x="7" y="13"/>
                    <a:pt x="5" y="14"/>
                  </a:cubicBezTo>
                  <a:cubicBezTo>
                    <a:pt x="5" y="16"/>
                    <a:pt x="5" y="16"/>
                    <a:pt x="5" y="16"/>
                  </a:cubicBezTo>
                  <a:lnTo>
                    <a:pt x="3" y="16"/>
                  </a:ln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5" name="Group 4"/>
          <p:cNvGrpSpPr/>
          <p:nvPr/>
        </p:nvGrpSpPr>
        <p:grpSpPr>
          <a:xfrm>
            <a:off x="2285916" y="5078902"/>
            <a:ext cx="777204" cy="755093"/>
            <a:chOff x="474468" y="4827890"/>
            <a:chExt cx="945125" cy="918237"/>
          </a:xfrm>
        </p:grpSpPr>
        <p:sp>
          <p:nvSpPr>
            <p:cNvPr id="105" name="Freeform 41"/>
            <p:cNvSpPr>
              <a:spLocks noEditPoints="1"/>
            </p:cNvSpPr>
            <p:nvPr/>
          </p:nvSpPr>
          <p:spPr bwMode="auto">
            <a:xfrm flipH="1">
              <a:off x="474468" y="4827890"/>
              <a:ext cx="945125" cy="918237"/>
            </a:xfrm>
            <a:custGeom>
              <a:avLst/>
              <a:gdLst>
                <a:gd name="T0" fmla="*/ 175 w 1974"/>
                <a:gd name="T1" fmla="*/ 951 h 2048"/>
                <a:gd name="T2" fmla="*/ 48 w 1974"/>
                <a:gd name="T3" fmla="*/ 1078 h 2048"/>
                <a:gd name="T4" fmla="*/ 30 w 1974"/>
                <a:gd name="T5" fmla="*/ 1887 h 2048"/>
                <a:gd name="T6" fmla="*/ 385 w 1974"/>
                <a:gd name="T7" fmla="*/ 1871 h 2048"/>
                <a:gd name="T8" fmla="*/ 415 w 1974"/>
                <a:gd name="T9" fmla="*/ 1149 h 2048"/>
                <a:gd name="T10" fmla="*/ 571 w 1974"/>
                <a:gd name="T11" fmla="*/ 937 h 2048"/>
                <a:gd name="T12" fmla="*/ 1347 w 1974"/>
                <a:gd name="T13" fmla="*/ 1149 h 2048"/>
                <a:gd name="T14" fmla="*/ 565 w 1974"/>
                <a:gd name="T15" fmla="*/ 1871 h 2048"/>
                <a:gd name="T16" fmla="*/ 1564 w 1974"/>
                <a:gd name="T17" fmla="*/ 2018 h 2048"/>
                <a:gd name="T18" fmla="*/ 1767 w 1974"/>
                <a:gd name="T19" fmla="*/ 1088 h 2048"/>
                <a:gd name="T20" fmla="*/ 227 w 1974"/>
                <a:gd name="T21" fmla="*/ 1678 h 2048"/>
                <a:gd name="T22" fmla="*/ 355 w 1974"/>
                <a:gd name="T23" fmla="*/ 1663 h 2048"/>
                <a:gd name="T24" fmla="*/ 355 w 1974"/>
                <a:gd name="T25" fmla="*/ 1663 h 2048"/>
                <a:gd name="T26" fmla="*/ 1504 w 1974"/>
                <a:gd name="T27" fmla="*/ 1987 h 2048"/>
                <a:gd name="T28" fmla="*/ 1069 w 1974"/>
                <a:gd name="T29" fmla="*/ 383 h 2048"/>
                <a:gd name="T30" fmla="*/ 731 w 1974"/>
                <a:gd name="T31" fmla="*/ 470 h 2048"/>
                <a:gd name="T32" fmla="*/ 656 w 1974"/>
                <a:gd name="T33" fmla="*/ 132 h 2048"/>
                <a:gd name="T34" fmla="*/ 571 w 1974"/>
                <a:gd name="T35" fmla="*/ 404 h 2048"/>
                <a:gd name="T36" fmla="*/ 318 w 1974"/>
                <a:gd name="T37" fmla="*/ 240 h 2048"/>
                <a:gd name="T38" fmla="*/ 267 w 1974"/>
                <a:gd name="T39" fmla="*/ 291 h 2048"/>
                <a:gd name="T40" fmla="*/ 431 w 1974"/>
                <a:gd name="T41" fmla="*/ 543 h 2048"/>
                <a:gd name="T42" fmla="*/ 160 w 1974"/>
                <a:gd name="T43" fmla="*/ 629 h 2048"/>
                <a:gd name="T44" fmla="*/ 461 w 1974"/>
                <a:gd name="T45" fmla="*/ 667 h 2048"/>
                <a:gd name="T46" fmla="*/ 510 w 1974"/>
                <a:gd name="T47" fmla="*/ 1001 h 2048"/>
                <a:gd name="T48" fmla="*/ 1003 w 1974"/>
                <a:gd name="T49" fmla="*/ 543 h 2048"/>
                <a:gd name="T50" fmla="*/ 966 w 1974"/>
                <a:gd name="T51" fmla="*/ 655 h 2048"/>
                <a:gd name="T52" fmla="*/ 919 w 1974"/>
                <a:gd name="T53" fmla="*/ 368 h 2048"/>
                <a:gd name="T54" fmla="*/ 797 w 1974"/>
                <a:gd name="T55" fmla="*/ 246 h 2048"/>
                <a:gd name="T56" fmla="*/ 510 w 1974"/>
                <a:gd name="T57" fmla="*/ 199 h 2048"/>
                <a:gd name="T58" fmla="*/ 388 w 1974"/>
                <a:gd name="T59" fmla="*/ 655 h 2048"/>
                <a:gd name="T60" fmla="*/ 510 w 1974"/>
                <a:gd name="T61" fmla="*/ 939 h 2048"/>
                <a:gd name="T62" fmla="*/ 571 w 1974"/>
                <a:gd name="T63" fmla="*/ 876 h 2048"/>
                <a:gd name="T64" fmla="*/ 596 w 1974"/>
                <a:gd name="T65" fmla="*/ 675 h 2048"/>
                <a:gd name="T66" fmla="*/ 683 w 1974"/>
                <a:gd name="T67" fmla="*/ 876 h 2048"/>
                <a:gd name="T68" fmla="*/ 867 w 1974"/>
                <a:gd name="T69" fmla="*/ 876 h 2048"/>
                <a:gd name="T70" fmla="*/ 923 w 1974"/>
                <a:gd name="T71" fmla="*/ 847 h 2048"/>
                <a:gd name="T72" fmla="*/ 1000 w 1974"/>
                <a:gd name="T73" fmla="*/ 876 h 2048"/>
                <a:gd name="T74" fmla="*/ 1229 w 1974"/>
                <a:gd name="T75" fmla="*/ 876 h 2048"/>
                <a:gd name="T76" fmla="*/ 1405 w 1974"/>
                <a:gd name="T77" fmla="*/ 876 h 2048"/>
                <a:gd name="T78" fmla="*/ 1466 w 1974"/>
                <a:gd name="T79" fmla="*/ 876 h 2048"/>
                <a:gd name="T80" fmla="*/ 1484 w 1974"/>
                <a:gd name="T81" fmla="*/ 733 h 2048"/>
                <a:gd name="T82" fmla="*/ 1319 w 1974"/>
                <a:gd name="T83" fmla="*/ 371 h 2048"/>
                <a:gd name="T84" fmla="*/ 1562 w 1974"/>
                <a:gd name="T85" fmla="*/ 336 h 2048"/>
                <a:gd name="T86" fmla="*/ 1648 w 1974"/>
                <a:gd name="T87" fmla="*/ 922 h 2048"/>
                <a:gd name="T88" fmla="*/ 1562 w 1974"/>
                <a:gd name="T89" fmla="*/ 1020 h 2048"/>
                <a:gd name="T90" fmla="*/ 1599 w 1974"/>
                <a:gd name="T91" fmla="*/ 737 h 2048"/>
                <a:gd name="T92" fmla="*/ 1861 w 1974"/>
                <a:gd name="T93" fmla="*/ 699 h 2048"/>
                <a:gd name="T94" fmla="*/ 1630 w 1974"/>
                <a:gd name="T95" fmla="*/ 629 h 2048"/>
                <a:gd name="T96" fmla="*/ 1765 w 1974"/>
                <a:gd name="T97" fmla="*/ 404 h 2048"/>
                <a:gd name="T98" fmla="*/ 1726 w 1974"/>
                <a:gd name="T99" fmla="*/ 365 h 2048"/>
                <a:gd name="T100" fmla="*/ 1501 w 1974"/>
                <a:gd name="T101" fmla="*/ 500 h 2048"/>
                <a:gd name="T102" fmla="*/ 1431 w 1974"/>
                <a:gd name="T103" fmla="*/ 269 h 2048"/>
                <a:gd name="T104" fmla="*/ 1368 w 1974"/>
                <a:gd name="T105" fmla="*/ 556 h 2048"/>
                <a:gd name="T106" fmla="*/ 1113 w 1974"/>
                <a:gd name="T107" fmla="*/ 618 h 2048"/>
                <a:gd name="T108" fmla="*/ 1136 w 1974"/>
                <a:gd name="T109" fmla="*/ 664 h 2048"/>
                <a:gd name="T110" fmla="*/ 1091 w 1974"/>
                <a:gd name="T111" fmla="*/ 823 h 2048"/>
                <a:gd name="T112" fmla="*/ 1802 w 1974"/>
                <a:gd name="T113" fmla="*/ 935 h 2048"/>
                <a:gd name="T114" fmla="*/ 1673 w 1974"/>
                <a:gd name="T115" fmla="*/ 568 h 2048"/>
                <a:gd name="T116" fmla="*/ 1173 w 1974"/>
                <a:gd name="T117" fmla="*/ 568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74" h="2048">
                  <a:moveTo>
                    <a:pt x="1484" y="156"/>
                  </a:moveTo>
                  <a:cubicBezTo>
                    <a:pt x="1339" y="156"/>
                    <a:pt x="1204" y="219"/>
                    <a:pt x="1111" y="327"/>
                  </a:cubicBezTo>
                  <a:cubicBezTo>
                    <a:pt x="1018" y="129"/>
                    <a:pt x="818" y="0"/>
                    <a:pt x="596" y="0"/>
                  </a:cubicBezTo>
                  <a:cubicBezTo>
                    <a:pt x="283" y="0"/>
                    <a:pt x="28" y="255"/>
                    <a:pt x="28" y="569"/>
                  </a:cubicBezTo>
                  <a:cubicBezTo>
                    <a:pt x="28" y="710"/>
                    <a:pt x="80" y="846"/>
                    <a:pt x="175" y="951"/>
                  </a:cubicBezTo>
                  <a:cubicBezTo>
                    <a:pt x="230" y="1012"/>
                    <a:pt x="297" y="1059"/>
                    <a:pt x="371" y="1091"/>
                  </a:cubicBezTo>
                  <a:cubicBezTo>
                    <a:pt x="361" y="1096"/>
                    <a:pt x="355" y="1106"/>
                    <a:pt x="355" y="1118"/>
                  </a:cubicBezTo>
                  <a:cubicBezTo>
                    <a:pt x="355" y="1235"/>
                    <a:pt x="355" y="1235"/>
                    <a:pt x="355" y="1235"/>
                  </a:cubicBezTo>
                  <a:cubicBezTo>
                    <a:pt x="267" y="1235"/>
                    <a:pt x="267" y="1235"/>
                    <a:pt x="267" y="1235"/>
                  </a:cubicBezTo>
                  <a:cubicBezTo>
                    <a:pt x="48" y="1078"/>
                    <a:pt x="48" y="1078"/>
                    <a:pt x="48" y="1078"/>
                  </a:cubicBezTo>
                  <a:cubicBezTo>
                    <a:pt x="37" y="1070"/>
                    <a:pt x="21" y="1070"/>
                    <a:pt x="10" y="1079"/>
                  </a:cubicBezTo>
                  <a:cubicBezTo>
                    <a:pt x="3" y="1085"/>
                    <a:pt x="0" y="1094"/>
                    <a:pt x="0" y="1103"/>
                  </a:cubicBezTo>
                  <a:cubicBezTo>
                    <a:pt x="0" y="1855"/>
                    <a:pt x="0" y="1855"/>
                    <a:pt x="0" y="1855"/>
                  </a:cubicBezTo>
                  <a:cubicBezTo>
                    <a:pt x="0" y="1866"/>
                    <a:pt x="5" y="1877"/>
                    <a:pt x="14" y="1882"/>
                  </a:cubicBezTo>
                  <a:cubicBezTo>
                    <a:pt x="19" y="1885"/>
                    <a:pt x="25" y="1887"/>
                    <a:pt x="30" y="1887"/>
                  </a:cubicBezTo>
                  <a:cubicBezTo>
                    <a:pt x="36" y="1887"/>
                    <a:pt x="42" y="1885"/>
                    <a:pt x="48" y="1881"/>
                  </a:cubicBezTo>
                  <a:cubicBezTo>
                    <a:pt x="267" y="1724"/>
                    <a:pt x="267" y="1724"/>
                    <a:pt x="267" y="1724"/>
                  </a:cubicBezTo>
                  <a:cubicBezTo>
                    <a:pt x="355" y="1724"/>
                    <a:pt x="355" y="1724"/>
                    <a:pt x="355" y="1724"/>
                  </a:cubicBezTo>
                  <a:cubicBezTo>
                    <a:pt x="355" y="1840"/>
                    <a:pt x="355" y="1840"/>
                    <a:pt x="355" y="1840"/>
                  </a:cubicBezTo>
                  <a:cubicBezTo>
                    <a:pt x="355" y="1857"/>
                    <a:pt x="368" y="1871"/>
                    <a:pt x="385" y="1871"/>
                  </a:cubicBezTo>
                  <a:cubicBezTo>
                    <a:pt x="423" y="1871"/>
                    <a:pt x="423" y="1871"/>
                    <a:pt x="423" y="1871"/>
                  </a:cubicBezTo>
                  <a:cubicBezTo>
                    <a:pt x="440" y="1871"/>
                    <a:pt x="453" y="1857"/>
                    <a:pt x="453" y="1840"/>
                  </a:cubicBezTo>
                  <a:cubicBezTo>
                    <a:pt x="453" y="1824"/>
                    <a:pt x="440" y="1810"/>
                    <a:pt x="423" y="1810"/>
                  </a:cubicBezTo>
                  <a:cubicBezTo>
                    <a:pt x="415" y="1810"/>
                    <a:pt x="415" y="1810"/>
                    <a:pt x="415" y="1810"/>
                  </a:cubicBezTo>
                  <a:cubicBezTo>
                    <a:pt x="415" y="1149"/>
                    <a:pt x="415" y="1149"/>
                    <a:pt x="415" y="1149"/>
                  </a:cubicBezTo>
                  <a:cubicBezTo>
                    <a:pt x="1205" y="1149"/>
                    <a:pt x="1205" y="1149"/>
                    <a:pt x="1205" y="1149"/>
                  </a:cubicBezTo>
                  <a:cubicBezTo>
                    <a:pt x="1222" y="1149"/>
                    <a:pt x="1236" y="1135"/>
                    <a:pt x="1236" y="1118"/>
                  </a:cubicBezTo>
                  <a:cubicBezTo>
                    <a:pt x="1236" y="1102"/>
                    <a:pt x="1222" y="1088"/>
                    <a:pt x="1205" y="1088"/>
                  </a:cubicBezTo>
                  <a:cubicBezTo>
                    <a:pt x="571" y="1088"/>
                    <a:pt x="571" y="1088"/>
                    <a:pt x="571" y="1088"/>
                  </a:cubicBezTo>
                  <a:cubicBezTo>
                    <a:pt x="571" y="937"/>
                    <a:pt x="571" y="937"/>
                    <a:pt x="571" y="937"/>
                  </a:cubicBezTo>
                  <a:cubicBezTo>
                    <a:pt x="1501" y="937"/>
                    <a:pt x="1501" y="937"/>
                    <a:pt x="1501" y="937"/>
                  </a:cubicBezTo>
                  <a:cubicBezTo>
                    <a:pt x="1501" y="1088"/>
                    <a:pt x="1501" y="1088"/>
                    <a:pt x="1501" y="1088"/>
                  </a:cubicBezTo>
                  <a:cubicBezTo>
                    <a:pt x="1347" y="1088"/>
                    <a:pt x="1347" y="1088"/>
                    <a:pt x="1347" y="1088"/>
                  </a:cubicBezTo>
                  <a:cubicBezTo>
                    <a:pt x="1331" y="1088"/>
                    <a:pt x="1317" y="1102"/>
                    <a:pt x="1317" y="1118"/>
                  </a:cubicBezTo>
                  <a:cubicBezTo>
                    <a:pt x="1317" y="1135"/>
                    <a:pt x="1331" y="1149"/>
                    <a:pt x="1347" y="1149"/>
                  </a:cubicBezTo>
                  <a:cubicBezTo>
                    <a:pt x="1736" y="1149"/>
                    <a:pt x="1736" y="1149"/>
                    <a:pt x="1736" y="1149"/>
                  </a:cubicBezTo>
                  <a:cubicBezTo>
                    <a:pt x="1736" y="1810"/>
                    <a:pt x="1736" y="1810"/>
                    <a:pt x="1736" y="1810"/>
                  </a:cubicBezTo>
                  <a:cubicBezTo>
                    <a:pt x="565" y="1810"/>
                    <a:pt x="565" y="1810"/>
                    <a:pt x="565" y="1810"/>
                  </a:cubicBezTo>
                  <a:cubicBezTo>
                    <a:pt x="548" y="1810"/>
                    <a:pt x="534" y="1824"/>
                    <a:pt x="534" y="1840"/>
                  </a:cubicBezTo>
                  <a:cubicBezTo>
                    <a:pt x="534" y="1857"/>
                    <a:pt x="548" y="1871"/>
                    <a:pt x="565" y="1871"/>
                  </a:cubicBezTo>
                  <a:cubicBezTo>
                    <a:pt x="587" y="1871"/>
                    <a:pt x="587" y="1871"/>
                    <a:pt x="587" y="1871"/>
                  </a:cubicBezTo>
                  <a:cubicBezTo>
                    <a:pt x="587" y="2018"/>
                    <a:pt x="587" y="2018"/>
                    <a:pt x="587" y="2018"/>
                  </a:cubicBezTo>
                  <a:cubicBezTo>
                    <a:pt x="587" y="2034"/>
                    <a:pt x="601" y="2048"/>
                    <a:pt x="618" y="2048"/>
                  </a:cubicBezTo>
                  <a:cubicBezTo>
                    <a:pt x="1534" y="2048"/>
                    <a:pt x="1534" y="2048"/>
                    <a:pt x="1534" y="2048"/>
                  </a:cubicBezTo>
                  <a:cubicBezTo>
                    <a:pt x="1551" y="2048"/>
                    <a:pt x="1564" y="2034"/>
                    <a:pt x="1564" y="2018"/>
                  </a:cubicBezTo>
                  <a:cubicBezTo>
                    <a:pt x="1564" y="1871"/>
                    <a:pt x="1564" y="1871"/>
                    <a:pt x="1564" y="1871"/>
                  </a:cubicBezTo>
                  <a:cubicBezTo>
                    <a:pt x="1767" y="1871"/>
                    <a:pt x="1767" y="1871"/>
                    <a:pt x="1767" y="1871"/>
                  </a:cubicBezTo>
                  <a:cubicBezTo>
                    <a:pt x="1783" y="1871"/>
                    <a:pt x="1797" y="1857"/>
                    <a:pt x="1797" y="1840"/>
                  </a:cubicBezTo>
                  <a:cubicBezTo>
                    <a:pt x="1797" y="1118"/>
                    <a:pt x="1797" y="1118"/>
                    <a:pt x="1797" y="1118"/>
                  </a:cubicBezTo>
                  <a:cubicBezTo>
                    <a:pt x="1797" y="1102"/>
                    <a:pt x="1783" y="1088"/>
                    <a:pt x="1767" y="1088"/>
                  </a:cubicBezTo>
                  <a:cubicBezTo>
                    <a:pt x="1698" y="1088"/>
                    <a:pt x="1698" y="1088"/>
                    <a:pt x="1698" y="1088"/>
                  </a:cubicBezTo>
                  <a:cubicBezTo>
                    <a:pt x="1754" y="1061"/>
                    <a:pt x="1805" y="1023"/>
                    <a:pt x="1847" y="976"/>
                  </a:cubicBezTo>
                  <a:cubicBezTo>
                    <a:pt x="1929" y="886"/>
                    <a:pt x="1974" y="769"/>
                    <a:pt x="1974" y="646"/>
                  </a:cubicBezTo>
                  <a:cubicBezTo>
                    <a:pt x="1974" y="376"/>
                    <a:pt x="1754" y="156"/>
                    <a:pt x="1484" y="156"/>
                  </a:cubicBezTo>
                  <a:close/>
                  <a:moveTo>
                    <a:pt x="227" y="1678"/>
                  </a:moveTo>
                  <a:cubicBezTo>
                    <a:pt x="60" y="1797"/>
                    <a:pt x="60" y="1797"/>
                    <a:pt x="60" y="1797"/>
                  </a:cubicBezTo>
                  <a:cubicBezTo>
                    <a:pt x="60" y="1162"/>
                    <a:pt x="60" y="1162"/>
                    <a:pt x="60" y="1162"/>
                  </a:cubicBezTo>
                  <a:cubicBezTo>
                    <a:pt x="227" y="1281"/>
                    <a:pt x="227" y="1281"/>
                    <a:pt x="227" y="1281"/>
                  </a:cubicBezTo>
                  <a:lnTo>
                    <a:pt x="227" y="1678"/>
                  </a:lnTo>
                  <a:close/>
                  <a:moveTo>
                    <a:pt x="355" y="1663"/>
                  </a:moveTo>
                  <a:cubicBezTo>
                    <a:pt x="355" y="1663"/>
                    <a:pt x="355" y="1663"/>
                    <a:pt x="355" y="1663"/>
                  </a:cubicBezTo>
                  <a:cubicBezTo>
                    <a:pt x="288" y="1663"/>
                    <a:pt x="288" y="1663"/>
                    <a:pt x="288" y="1663"/>
                  </a:cubicBezTo>
                  <a:cubicBezTo>
                    <a:pt x="288" y="1296"/>
                    <a:pt x="288" y="1296"/>
                    <a:pt x="288" y="1296"/>
                  </a:cubicBezTo>
                  <a:cubicBezTo>
                    <a:pt x="355" y="1296"/>
                    <a:pt x="355" y="1296"/>
                    <a:pt x="355" y="1296"/>
                  </a:cubicBezTo>
                  <a:lnTo>
                    <a:pt x="355" y="1663"/>
                  </a:lnTo>
                  <a:close/>
                  <a:moveTo>
                    <a:pt x="1504" y="1987"/>
                  </a:moveTo>
                  <a:cubicBezTo>
                    <a:pt x="648" y="1987"/>
                    <a:pt x="648" y="1987"/>
                    <a:pt x="648" y="1987"/>
                  </a:cubicBezTo>
                  <a:cubicBezTo>
                    <a:pt x="648" y="1871"/>
                    <a:pt x="648" y="1871"/>
                    <a:pt x="648" y="1871"/>
                  </a:cubicBezTo>
                  <a:cubicBezTo>
                    <a:pt x="1504" y="1871"/>
                    <a:pt x="1504" y="1871"/>
                    <a:pt x="1504" y="1871"/>
                  </a:cubicBezTo>
                  <a:cubicBezTo>
                    <a:pt x="1504" y="1987"/>
                    <a:pt x="1504" y="1987"/>
                    <a:pt x="1504" y="1987"/>
                  </a:cubicBezTo>
                  <a:close/>
                  <a:moveTo>
                    <a:pt x="510" y="1069"/>
                  </a:moveTo>
                  <a:cubicBezTo>
                    <a:pt x="399" y="1050"/>
                    <a:pt x="297" y="994"/>
                    <a:pt x="220" y="910"/>
                  </a:cubicBezTo>
                  <a:cubicBezTo>
                    <a:pt x="135" y="816"/>
                    <a:pt x="88" y="695"/>
                    <a:pt x="88" y="569"/>
                  </a:cubicBezTo>
                  <a:cubicBezTo>
                    <a:pt x="88" y="289"/>
                    <a:pt x="316" y="61"/>
                    <a:pt x="596" y="61"/>
                  </a:cubicBezTo>
                  <a:cubicBezTo>
                    <a:pt x="805" y="61"/>
                    <a:pt x="993" y="190"/>
                    <a:pt x="1069" y="383"/>
                  </a:cubicBezTo>
                  <a:cubicBezTo>
                    <a:pt x="1052" y="411"/>
                    <a:pt x="1037" y="439"/>
                    <a:pt x="1026" y="469"/>
                  </a:cubicBezTo>
                  <a:cubicBezTo>
                    <a:pt x="1012" y="409"/>
                    <a:pt x="985" y="352"/>
                    <a:pt x="948" y="303"/>
                  </a:cubicBezTo>
                  <a:cubicBezTo>
                    <a:pt x="942" y="296"/>
                    <a:pt x="934" y="291"/>
                    <a:pt x="925" y="291"/>
                  </a:cubicBezTo>
                  <a:cubicBezTo>
                    <a:pt x="917" y="290"/>
                    <a:pt x="908" y="293"/>
                    <a:pt x="902" y="299"/>
                  </a:cubicBezTo>
                  <a:cubicBezTo>
                    <a:pt x="731" y="470"/>
                    <a:pt x="731" y="470"/>
                    <a:pt x="731" y="470"/>
                  </a:cubicBezTo>
                  <a:cubicBezTo>
                    <a:pt x="721" y="456"/>
                    <a:pt x="709" y="444"/>
                    <a:pt x="695" y="434"/>
                  </a:cubicBezTo>
                  <a:cubicBezTo>
                    <a:pt x="865" y="263"/>
                    <a:pt x="865" y="263"/>
                    <a:pt x="865" y="263"/>
                  </a:cubicBezTo>
                  <a:cubicBezTo>
                    <a:pt x="872" y="257"/>
                    <a:pt x="875" y="248"/>
                    <a:pt x="874" y="240"/>
                  </a:cubicBezTo>
                  <a:cubicBezTo>
                    <a:pt x="874" y="231"/>
                    <a:pt x="869" y="223"/>
                    <a:pt x="862" y="217"/>
                  </a:cubicBezTo>
                  <a:cubicBezTo>
                    <a:pt x="802" y="172"/>
                    <a:pt x="731" y="142"/>
                    <a:pt x="656" y="132"/>
                  </a:cubicBezTo>
                  <a:cubicBezTo>
                    <a:pt x="648" y="131"/>
                    <a:pt x="639" y="134"/>
                    <a:pt x="632" y="139"/>
                  </a:cubicBezTo>
                  <a:cubicBezTo>
                    <a:pt x="626" y="145"/>
                    <a:pt x="622" y="153"/>
                    <a:pt x="622" y="162"/>
                  </a:cubicBezTo>
                  <a:cubicBezTo>
                    <a:pt x="622" y="404"/>
                    <a:pt x="622" y="404"/>
                    <a:pt x="622" y="404"/>
                  </a:cubicBezTo>
                  <a:cubicBezTo>
                    <a:pt x="614" y="402"/>
                    <a:pt x="605" y="402"/>
                    <a:pt x="596" y="402"/>
                  </a:cubicBezTo>
                  <a:cubicBezTo>
                    <a:pt x="588" y="402"/>
                    <a:pt x="579" y="402"/>
                    <a:pt x="571" y="404"/>
                  </a:cubicBezTo>
                  <a:cubicBezTo>
                    <a:pt x="571" y="162"/>
                    <a:pt x="571" y="162"/>
                    <a:pt x="571" y="162"/>
                  </a:cubicBezTo>
                  <a:cubicBezTo>
                    <a:pt x="571" y="153"/>
                    <a:pt x="567" y="145"/>
                    <a:pt x="560" y="139"/>
                  </a:cubicBezTo>
                  <a:cubicBezTo>
                    <a:pt x="554" y="134"/>
                    <a:pt x="545" y="131"/>
                    <a:pt x="536" y="132"/>
                  </a:cubicBezTo>
                  <a:cubicBezTo>
                    <a:pt x="461" y="142"/>
                    <a:pt x="390" y="172"/>
                    <a:pt x="330" y="217"/>
                  </a:cubicBezTo>
                  <a:cubicBezTo>
                    <a:pt x="323" y="223"/>
                    <a:pt x="319" y="231"/>
                    <a:pt x="318" y="240"/>
                  </a:cubicBezTo>
                  <a:cubicBezTo>
                    <a:pt x="318" y="248"/>
                    <a:pt x="321" y="257"/>
                    <a:pt x="327" y="263"/>
                  </a:cubicBezTo>
                  <a:cubicBezTo>
                    <a:pt x="498" y="434"/>
                    <a:pt x="498" y="434"/>
                    <a:pt x="498" y="434"/>
                  </a:cubicBezTo>
                  <a:cubicBezTo>
                    <a:pt x="484" y="444"/>
                    <a:pt x="472" y="456"/>
                    <a:pt x="461" y="470"/>
                  </a:cubicBezTo>
                  <a:cubicBezTo>
                    <a:pt x="291" y="299"/>
                    <a:pt x="291" y="299"/>
                    <a:pt x="291" y="299"/>
                  </a:cubicBezTo>
                  <a:cubicBezTo>
                    <a:pt x="285" y="293"/>
                    <a:pt x="276" y="290"/>
                    <a:pt x="267" y="291"/>
                  </a:cubicBezTo>
                  <a:cubicBezTo>
                    <a:pt x="258" y="291"/>
                    <a:pt x="250" y="296"/>
                    <a:pt x="245" y="303"/>
                  </a:cubicBezTo>
                  <a:cubicBezTo>
                    <a:pt x="199" y="363"/>
                    <a:pt x="170" y="434"/>
                    <a:pt x="160" y="508"/>
                  </a:cubicBezTo>
                  <a:cubicBezTo>
                    <a:pt x="159" y="517"/>
                    <a:pt x="161" y="526"/>
                    <a:pt x="167" y="533"/>
                  </a:cubicBezTo>
                  <a:cubicBezTo>
                    <a:pt x="173" y="539"/>
                    <a:pt x="181" y="543"/>
                    <a:pt x="190" y="543"/>
                  </a:cubicBezTo>
                  <a:cubicBezTo>
                    <a:pt x="431" y="543"/>
                    <a:pt x="431" y="543"/>
                    <a:pt x="431" y="543"/>
                  </a:cubicBezTo>
                  <a:cubicBezTo>
                    <a:pt x="430" y="551"/>
                    <a:pt x="429" y="560"/>
                    <a:pt x="429" y="569"/>
                  </a:cubicBezTo>
                  <a:cubicBezTo>
                    <a:pt x="429" y="577"/>
                    <a:pt x="430" y="586"/>
                    <a:pt x="431" y="594"/>
                  </a:cubicBezTo>
                  <a:cubicBezTo>
                    <a:pt x="190" y="594"/>
                    <a:pt x="190" y="594"/>
                    <a:pt x="190" y="594"/>
                  </a:cubicBezTo>
                  <a:cubicBezTo>
                    <a:pt x="181" y="594"/>
                    <a:pt x="173" y="598"/>
                    <a:pt x="167" y="605"/>
                  </a:cubicBezTo>
                  <a:cubicBezTo>
                    <a:pt x="161" y="611"/>
                    <a:pt x="159" y="620"/>
                    <a:pt x="160" y="629"/>
                  </a:cubicBezTo>
                  <a:cubicBezTo>
                    <a:pt x="170" y="703"/>
                    <a:pt x="199" y="775"/>
                    <a:pt x="245" y="835"/>
                  </a:cubicBezTo>
                  <a:cubicBezTo>
                    <a:pt x="250" y="842"/>
                    <a:pt x="258" y="846"/>
                    <a:pt x="267" y="847"/>
                  </a:cubicBezTo>
                  <a:cubicBezTo>
                    <a:pt x="268" y="847"/>
                    <a:pt x="269" y="847"/>
                    <a:pt x="269" y="847"/>
                  </a:cubicBezTo>
                  <a:cubicBezTo>
                    <a:pt x="277" y="847"/>
                    <a:pt x="285" y="844"/>
                    <a:pt x="291" y="838"/>
                  </a:cubicBezTo>
                  <a:cubicBezTo>
                    <a:pt x="461" y="667"/>
                    <a:pt x="461" y="667"/>
                    <a:pt x="461" y="667"/>
                  </a:cubicBezTo>
                  <a:cubicBezTo>
                    <a:pt x="472" y="681"/>
                    <a:pt x="484" y="693"/>
                    <a:pt x="498" y="703"/>
                  </a:cubicBezTo>
                  <a:cubicBezTo>
                    <a:pt x="327" y="874"/>
                    <a:pt x="327" y="874"/>
                    <a:pt x="327" y="874"/>
                  </a:cubicBezTo>
                  <a:cubicBezTo>
                    <a:pt x="321" y="880"/>
                    <a:pt x="318" y="889"/>
                    <a:pt x="318" y="898"/>
                  </a:cubicBezTo>
                  <a:cubicBezTo>
                    <a:pt x="319" y="907"/>
                    <a:pt x="323" y="915"/>
                    <a:pt x="330" y="920"/>
                  </a:cubicBezTo>
                  <a:cubicBezTo>
                    <a:pt x="383" y="960"/>
                    <a:pt x="445" y="988"/>
                    <a:pt x="510" y="1001"/>
                  </a:cubicBezTo>
                  <a:cubicBezTo>
                    <a:pt x="510" y="1069"/>
                    <a:pt x="510" y="1069"/>
                    <a:pt x="510" y="1069"/>
                  </a:cubicBezTo>
                  <a:close/>
                  <a:moveTo>
                    <a:pt x="761" y="594"/>
                  </a:moveTo>
                  <a:cubicBezTo>
                    <a:pt x="763" y="586"/>
                    <a:pt x="763" y="577"/>
                    <a:pt x="763" y="569"/>
                  </a:cubicBezTo>
                  <a:cubicBezTo>
                    <a:pt x="763" y="560"/>
                    <a:pt x="763" y="551"/>
                    <a:pt x="761" y="543"/>
                  </a:cubicBezTo>
                  <a:cubicBezTo>
                    <a:pt x="1003" y="543"/>
                    <a:pt x="1003" y="543"/>
                    <a:pt x="1003" y="543"/>
                  </a:cubicBezTo>
                  <a:cubicBezTo>
                    <a:pt x="1003" y="543"/>
                    <a:pt x="1003" y="543"/>
                    <a:pt x="1003" y="543"/>
                  </a:cubicBezTo>
                  <a:cubicBezTo>
                    <a:pt x="1003" y="543"/>
                    <a:pt x="1003" y="543"/>
                    <a:pt x="1004" y="543"/>
                  </a:cubicBezTo>
                  <a:cubicBezTo>
                    <a:pt x="1000" y="560"/>
                    <a:pt x="997" y="577"/>
                    <a:pt x="995" y="594"/>
                  </a:cubicBezTo>
                  <a:cubicBezTo>
                    <a:pt x="761" y="594"/>
                    <a:pt x="761" y="594"/>
                    <a:pt x="761" y="594"/>
                  </a:cubicBezTo>
                  <a:close/>
                  <a:moveTo>
                    <a:pt x="966" y="655"/>
                  </a:moveTo>
                  <a:cubicBezTo>
                    <a:pt x="957" y="695"/>
                    <a:pt x="941" y="734"/>
                    <a:pt x="919" y="769"/>
                  </a:cubicBezTo>
                  <a:cubicBezTo>
                    <a:pt x="805" y="655"/>
                    <a:pt x="805" y="655"/>
                    <a:pt x="805" y="655"/>
                  </a:cubicBezTo>
                  <a:lnTo>
                    <a:pt x="966" y="655"/>
                  </a:lnTo>
                  <a:close/>
                  <a:moveTo>
                    <a:pt x="805" y="482"/>
                  </a:moveTo>
                  <a:cubicBezTo>
                    <a:pt x="919" y="368"/>
                    <a:pt x="919" y="368"/>
                    <a:pt x="919" y="368"/>
                  </a:cubicBezTo>
                  <a:cubicBezTo>
                    <a:pt x="941" y="403"/>
                    <a:pt x="957" y="442"/>
                    <a:pt x="966" y="482"/>
                  </a:cubicBezTo>
                  <a:lnTo>
                    <a:pt x="805" y="482"/>
                  </a:lnTo>
                  <a:close/>
                  <a:moveTo>
                    <a:pt x="683" y="360"/>
                  </a:moveTo>
                  <a:cubicBezTo>
                    <a:pt x="683" y="199"/>
                    <a:pt x="683" y="199"/>
                    <a:pt x="683" y="199"/>
                  </a:cubicBezTo>
                  <a:cubicBezTo>
                    <a:pt x="723" y="208"/>
                    <a:pt x="762" y="224"/>
                    <a:pt x="797" y="246"/>
                  </a:cubicBezTo>
                  <a:lnTo>
                    <a:pt x="683" y="360"/>
                  </a:lnTo>
                  <a:close/>
                  <a:moveTo>
                    <a:pt x="510" y="199"/>
                  </a:moveTo>
                  <a:cubicBezTo>
                    <a:pt x="510" y="360"/>
                    <a:pt x="510" y="360"/>
                    <a:pt x="510" y="360"/>
                  </a:cubicBezTo>
                  <a:cubicBezTo>
                    <a:pt x="396" y="246"/>
                    <a:pt x="396" y="246"/>
                    <a:pt x="396" y="246"/>
                  </a:cubicBezTo>
                  <a:cubicBezTo>
                    <a:pt x="431" y="224"/>
                    <a:pt x="470" y="208"/>
                    <a:pt x="510" y="199"/>
                  </a:cubicBezTo>
                  <a:close/>
                  <a:moveTo>
                    <a:pt x="388" y="482"/>
                  </a:moveTo>
                  <a:cubicBezTo>
                    <a:pt x="226" y="482"/>
                    <a:pt x="226" y="482"/>
                    <a:pt x="226" y="482"/>
                  </a:cubicBezTo>
                  <a:cubicBezTo>
                    <a:pt x="236" y="442"/>
                    <a:pt x="252" y="403"/>
                    <a:pt x="274" y="368"/>
                  </a:cubicBezTo>
                  <a:lnTo>
                    <a:pt x="388" y="482"/>
                  </a:lnTo>
                  <a:close/>
                  <a:moveTo>
                    <a:pt x="388" y="655"/>
                  </a:moveTo>
                  <a:cubicBezTo>
                    <a:pt x="274" y="769"/>
                    <a:pt x="274" y="769"/>
                    <a:pt x="274" y="769"/>
                  </a:cubicBezTo>
                  <a:cubicBezTo>
                    <a:pt x="252" y="734"/>
                    <a:pt x="236" y="695"/>
                    <a:pt x="226" y="655"/>
                  </a:cubicBezTo>
                  <a:lnTo>
                    <a:pt x="388" y="655"/>
                  </a:lnTo>
                  <a:close/>
                  <a:moveTo>
                    <a:pt x="510" y="907"/>
                  </a:moveTo>
                  <a:cubicBezTo>
                    <a:pt x="510" y="939"/>
                    <a:pt x="510" y="939"/>
                    <a:pt x="510" y="939"/>
                  </a:cubicBezTo>
                  <a:cubicBezTo>
                    <a:pt x="470" y="929"/>
                    <a:pt x="431" y="913"/>
                    <a:pt x="396" y="891"/>
                  </a:cubicBezTo>
                  <a:cubicBezTo>
                    <a:pt x="510" y="777"/>
                    <a:pt x="510" y="777"/>
                    <a:pt x="510" y="777"/>
                  </a:cubicBezTo>
                  <a:lnTo>
                    <a:pt x="510" y="907"/>
                  </a:lnTo>
                  <a:close/>
                  <a:moveTo>
                    <a:pt x="622" y="876"/>
                  </a:moveTo>
                  <a:cubicBezTo>
                    <a:pt x="571" y="876"/>
                    <a:pt x="571" y="876"/>
                    <a:pt x="571" y="876"/>
                  </a:cubicBezTo>
                  <a:cubicBezTo>
                    <a:pt x="571" y="734"/>
                    <a:pt x="571" y="734"/>
                    <a:pt x="571" y="734"/>
                  </a:cubicBezTo>
                  <a:cubicBezTo>
                    <a:pt x="579" y="735"/>
                    <a:pt x="588" y="736"/>
                    <a:pt x="596" y="736"/>
                  </a:cubicBezTo>
                  <a:cubicBezTo>
                    <a:pt x="605" y="736"/>
                    <a:pt x="614" y="735"/>
                    <a:pt x="622" y="734"/>
                  </a:cubicBezTo>
                  <a:cubicBezTo>
                    <a:pt x="622" y="876"/>
                    <a:pt x="622" y="876"/>
                    <a:pt x="622" y="876"/>
                  </a:cubicBezTo>
                  <a:close/>
                  <a:moveTo>
                    <a:pt x="596" y="675"/>
                  </a:moveTo>
                  <a:cubicBezTo>
                    <a:pt x="538" y="675"/>
                    <a:pt x="490" y="627"/>
                    <a:pt x="490" y="569"/>
                  </a:cubicBezTo>
                  <a:cubicBezTo>
                    <a:pt x="490" y="510"/>
                    <a:pt x="538" y="462"/>
                    <a:pt x="596" y="462"/>
                  </a:cubicBezTo>
                  <a:cubicBezTo>
                    <a:pt x="655" y="462"/>
                    <a:pt x="702" y="510"/>
                    <a:pt x="702" y="569"/>
                  </a:cubicBezTo>
                  <a:cubicBezTo>
                    <a:pt x="702" y="627"/>
                    <a:pt x="655" y="675"/>
                    <a:pt x="596" y="675"/>
                  </a:cubicBezTo>
                  <a:close/>
                  <a:moveTo>
                    <a:pt x="683" y="876"/>
                  </a:moveTo>
                  <a:cubicBezTo>
                    <a:pt x="683" y="777"/>
                    <a:pt x="683" y="777"/>
                    <a:pt x="683" y="777"/>
                  </a:cubicBezTo>
                  <a:cubicBezTo>
                    <a:pt x="782" y="876"/>
                    <a:pt x="782" y="876"/>
                    <a:pt x="782" y="876"/>
                  </a:cubicBezTo>
                  <a:cubicBezTo>
                    <a:pt x="683" y="876"/>
                    <a:pt x="683" y="876"/>
                    <a:pt x="683" y="876"/>
                  </a:cubicBezTo>
                  <a:close/>
                  <a:moveTo>
                    <a:pt x="1000" y="876"/>
                  </a:moveTo>
                  <a:cubicBezTo>
                    <a:pt x="867" y="876"/>
                    <a:pt x="867" y="876"/>
                    <a:pt x="867" y="876"/>
                  </a:cubicBezTo>
                  <a:cubicBezTo>
                    <a:pt x="867" y="876"/>
                    <a:pt x="866" y="875"/>
                    <a:pt x="866" y="874"/>
                  </a:cubicBezTo>
                  <a:cubicBezTo>
                    <a:pt x="695" y="703"/>
                    <a:pt x="695" y="703"/>
                    <a:pt x="695" y="703"/>
                  </a:cubicBezTo>
                  <a:cubicBezTo>
                    <a:pt x="709" y="693"/>
                    <a:pt x="721" y="681"/>
                    <a:pt x="731" y="667"/>
                  </a:cubicBezTo>
                  <a:cubicBezTo>
                    <a:pt x="902" y="838"/>
                    <a:pt x="902" y="838"/>
                    <a:pt x="902" y="838"/>
                  </a:cubicBezTo>
                  <a:cubicBezTo>
                    <a:pt x="907" y="844"/>
                    <a:pt x="915" y="847"/>
                    <a:pt x="923" y="847"/>
                  </a:cubicBezTo>
                  <a:cubicBezTo>
                    <a:pt x="924" y="847"/>
                    <a:pt x="925" y="847"/>
                    <a:pt x="925" y="847"/>
                  </a:cubicBezTo>
                  <a:cubicBezTo>
                    <a:pt x="934" y="846"/>
                    <a:pt x="942" y="842"/>
                    <a:pt x="948" y="835"/>
                  </a:cubicBezTo>
                  <a:cubicBezTo>
                    <a:pt x="969" y="806"/>
                    <a:pt x="988" y="774"/>
                    <a:pt x="1002" y="741"/>
                  </a:cubicBezTo>
                  <a:cubicBezTo>
                    <a:pt x="1008" y="773"/>
                    <a:pt x="1017" y="804"/>
                    <a:pt x="1030" y="834"/>
                  </a:cubicBezTo>
                  <a:cubicBezTo>
                    <a:pt x="1021" y="848"/>
                    <a:pt x="1011" y="862"/>
                    <a:pt x="1000" y="876"/>
                  </a:cubicBezTo>
                  <a:close/>
                  <a:moveTo>
                    <a:pt x="1229" y="876"/>
                  </a:moveTo>
                  <a:cubicBezTo>
                    <a:pt x="1368" y="737"/>
                    <a:pt x="1368" y="737"/>
                    <a:pt x="1368" y="737"/>
                  </a:cubicBezTo>
                  <a:cubicBezTo>
                    <a:pt x="1375" y="747"/>
                    <a:pt x="1383" y="755"/>
                    <a:pt x="1393" y="762"/>
                  </a:cubicBezTo>
                  <a:cubicBezTo>
                    <a:pt x="1279" y="876"/>
                    <a:pt x="1279" y="876"/>
                    <a:pt x="1279" y="876"/>
                  </a:cubicBezTo>
                  <a:cubicBezTo>
                    <a:pt x="1229" y="876"/>
                    <a:pt x="1229" y="876"/>
                    <a:pt x="1229" y="876"/>
                  </a:cubicBezTo>
                  <a:close/>
                  <a:moveTo>
                    <a:pt x="1208" y="811"/>
                  </a:moveTo>
                  <a:cubicBezTo>
                    <a:pt x="1192" y="784"/>
                    <a:pt x="1180" y="755"/>
                    <a:pt x="1173" y="725"/>
                  </a:cubicBezTo>
                  <a:cubicBezTo>
                    <a:pt x="1294" y="725"/>
                    <a:pt x="1294" y="725"/>
                    <a:pt x="1294" y="725"/>
                  </a:cubicBezTo>
                  <a:lnTo>
                    <a:pt x="1208" y="811"/>
                  </a:lnTo>
                  <a:close/>
                  <a:moveTo>
                    <a:pt x="1405" y="876"/>
                  </a:moveTo>
                  <a:cubicBezTo>
                    <a:pt x="1365" y="876"/>
                    <a:pt x="1365" y="876"/>
                    <a:pt x="1365" y="876"/>
                  </a:cubicBezTo>
                  <a:cubicBezTo>
                    <a:pt x="1405" y="836"/>
                    <a:pt x="1405" y="836"/>
                    <a:pt x="1405" y="836"/>
                  </a:cubicBezTo>
                  <a:lnTo>
                    <a:pt x="1405" y="876"/>
                  </a:lnTo>
                  <a:close/>
                  <a:moveTo>
                    <a:pt x="1501" y="876"/>
                  </a:moveTo>
                  <a:cubicBezTo>
                    <a:pt x="1466" y="876"/>
                    <a:pt x="1466" y="876"/>
                    <a:pt x="1466" y="876"/>
                  </a:cubicBezTo>
                  <a:cubicBezTo>
                    <a:pt x="1466" y="793"/>
                    <a:pt x="1466" y="793"/>
                    <a:pt x="1466" y="793"/>
                  </a:cubicBezTo>
                  <a:cubicBezTo>
                    <a:pt x="1472" y="793"/>
                    <a:pt x="1478" y="794"/>
                    <a:pt x="1484" y="794"/>
                  </a:cubicBezTo>
                  <a:cubicBezTo>
                    <a:pt x="1489" y="794"/>
                    <a:pt x="1495" y="793"/>
                    <a:pt x="1501" y="793"/>
                  </a:cubicBezTo>
                  <a:lnTo>
                    <a:pt x="1501" y="876"/>
                  </a:lnTo>
                  <a:close/>
                  <a:moveTo>
                    <a:pt x="1484" y="733"/>
                  </a:moveTo>
                  <a:cubicBezTo>
                    <a:pt x="1436" y="733"/>
                    <a:pt x="1397" y="694"/>
                    <a:pt x="1397" y="646"/>
                  </a:cubicBezTo>
                  <a:cubicBezTo>
                    <a:pt x="1397" y="599"/>
                    <a:pt x="1436" y="560"/>
                    <a:pt x="1484" y="560"/>
                  </a:cubicBezTo>
                  <a:cubicBezTo>
                    <a:pt x="1531" y="560"/>
                    <a:pt x="1570" y="599"/>
                    <a:pt x="1570" y="646"/>
                  </a:cubicBezTo>
                  <a:cubicBezTo>
                    <a:pt x="1570" y="694"/>
                    <a:pt x="1531" y="733"/>
                    <a:pt x="1484" y="733"/>
                  </a:cubicBezTo>
                  <a:close/>
                  <a:moveTo>
                    <a:pt x="1319" y="371"/>
                  </a:moveTo>
                  <a:cubicBezTo>
                    <a:pt x="1346" y="355"/>
                    <a:pt x="1375" y="343"/>
                    <a:pt x="1405" y="336"/>
                  </a:cubicBezTo>
                  <a:cubicBezTo>
                    <a:pt x="1405" y="457"/>
                    <a:pt x="1405" y="457"/>
                    <a:pt x="1405" y="457"/>
                  </a:cubicBezTo>
                  <a:lnTo>
                    <a:pt x="1319" y="371"/>
                  </a:lnTo>
                  <a:close/>
                  <a:moveTo>
                    <a:pt x="1562" y="457"/>
                  </a:moveTo>
                  <a:cubicBezTo>
                    <a:pt x="1562" y="336"/>
                    <a:pt x="1562" y="336"/>
                    <a:pt x="1562" y="336"/>
                  </a:cubicBezTo>
                  <a:cubicBezTo>
                    <a:pt x="1592" y="343"/>
                    <a:pt x="1621" y="355"/>
                    <a:pt x="1648" y="371"/>
                  </a:cubicBezTo>
                  <a:lnTo>
                    <a:pt x="1562" y="457"/>
                  </a:lnTo>
                  <a:close/>
                  <a:moveTo>
                    <a:pt x="1562" y="907"/>
                  </a:moveTo>
                  <a:cubicBezTo>
                    <a:pt x="1562" y="836"/>
                    <a:pt x="1562" y="836"/>
                    <a:pt x="1562" y="836"/>
                  </a:cubicBezTo>
                  <a:cubicBezTo>
                    <a:pt x="1648" y="922"/>
                    <a:pt x="1648" y="922"/>
                    <a:pt x="1648" y="922"/>
                  </a:cubicBezTo>
                  <a:cubicBezTo>
                    <a:pt x="1621" y="938"/>
                    <a:pt x="1592" y="950"/>
                    <a:pt x="1562" y="957"/>
                  </a:cubicBezTo>
                  <a:cubicBezTo>
                    <a:pt x="1562" y="907"/>
                    <a:pt x="1562" y="907"/>
                    <a:pt x="1562" y="907"/>
                  </a:cubicBezTo>
                  <a:close/>
                  <a:moveTo>
                    <a:pt x="1802" y="935"/>
                  </a:moveTo>
                  <a:cubicBezTo>
                    <a:pt x="1738" y="1006"/>
                    <a:pt x="1654" y="1052"/>
                    <a:pt x="1562" y="1069"/>
                  </a:cubicBezTo>
                  <a:cubicBezTo>
                    <a:pt x="1562" y="1020"/>
                    <a:pt x="1562" y="1020"/>
                    <a:pt x="1562" y="1020"/>
                  </a:cubicBezTo>
                  <a:cubicBezTo>
                    <a:pt x="1617" y="1008"/>
                    <a:pt x="1669" y="984"/>
                    <a:pt x="1714" y="950"/>
                  </a:cubicBezTo>
                  <a:cubicBezTo>
                    <a:pt x="1721" y="945"/>
                    <a:pt x="1725" y="937"/>
                    <a:pt x="1726" y="928"/>
                  </a:cubicBezTo>
                  <a:cubicBezTo>
                    <a:pt x="1726" y="919"/>
                    <a:pt x="1723" y="911"/>
                    <a:pt x="1717" y="905"/>
                  </a:cubicBezTo>
                  <a:cubicBezTo>
                    <a:pt x="1574" y="762"/>
                    <a:pt x="1574" y="762"/>
                    <a:pt x="1574" y="762"/>
                  </a:cubicBezTo>
                  <a:cubicBezTo>
                    <a:pt x="1584" y="755"/>
                    <a:pt x="1592" y="747"/>
                    <a:pt x="1599" y="737"/>
                  </a:cubicBezTo>
                  <a:cubicBezTo>
                    <a:pt x="1742" y="880"/>
                    <a:pt x="1742" y="880"/>
                    <a:pt x="1742" y="880"/>
                  </a:cubicBezTo>
                  <a:cubicBezTo>
                    <a:pt x="1748" y="886"/>
                    <a:pt x="1755" y="889"/>
                    <a:pt x="1763" y="889"/>
                  </a:cubicBezTo>
                  <a:cubicBezTo>
                    <a:pt x="1764" y="889"/>
                    <a:pt x="1765" y="889"/>
                    <a:pt x="1765" y="889"/>
                  </a:cubicBezTo>
                  <a:cubicBezTo>
                    <a:pt x="1774" y="888"/>
                    <a:pt x="1782" y="884"/>
                    <a:pt x="1788" y="877"/>
                  </a:cubicBezTo>
                  <a:cubicBezTo>
                    <a:pt x="1827" y="825"/>
                    <a:pt x="1853" y="763"/>
                    <a:pt x="1861" y="699"/>
                  </a:cubicBezTo>
                  <a:cubicBezTo>
                    <a:pt x="1863" y="690"/>
                    <a:pt x="1860" y="681"/>
                    <a:pt x="1854" y="674"/>
                  </a:cubicBezTo>
                  <a:cubicBezTo>
                    <a:pt x="1848" y="668"/>
                    <a:pt x="1840" y="664"/>
                    <a:pt x="1831" y="664"/>
                  </a:cubicBezTo>
                  <a:cubicBezTo>
                    <a:pt x="1630" y="664"/>
                    <a:pt x="1630" y="664"/>
                    <a:pt x="1630" y="664"/>
                  </a:cubicBezTo>
                  <a:cubicBezTo>
                    <a:pt x="1630" y="658"/>
                    <a:pt x="1631" y="652"/>
                    <a:pt x="1631" y="646"/>
                  </a:cubicBezTo>
                  <a:cubicBezTo>
                    <a:pt x="1631" y="640"/>
                    <a:pt x="1630" y="635"/>
                    <a:pt x="1630" y="629"/>
                  </a:cubicBezTo>
                  <a:cubicBezTo>
                    <a:pt x="1831" y="629"/>
                    <a:pt x="1831" y="629"/>
                    <a:pt x="1831" y="629"/>
                  </a:cubicBezTo>
                  <a:cubicBezTo>
                    <a:pt x="1840" y="629"/>
                    <a:pt x="1848" y="625"/>
                    <a:pt x="1854" y="618"/>
                  </a:cubicBezTo>
                  <a:cubicBezTo>
                    <a:pt x="1860" y="612"/>
                    <a:pt x="1863" y="603"/>
                    <a:pt x="1861" y="594"/>
                  </a:cubicBezTo>
                  <a:cubicBezTo>
                    <a:pt x="1853" y="530"/>
                    <a:pt x="1827" y="468"/>
                    <a:pt x="1788" y="416"/>
                  </a:cubicBezTo>
                  <a:cubicBezTo>
                    <a:pt x="1782" y="409"/>
                    <a:pt x="1774" y="405"/>
                    <a:pt x="1765" y="404"/>
                  </a:cubicBezTo>
                  <a:cubicBezTo>
                    <a:pt x="1757" y="404"/>
                    <a:pt x="1748" y="407"/>
                    <a:pt x="1742" y="413"/>
                  </a:cubicBezTo>
                  <a:cubicBezTo>
                    <a:pt x="1599" y="556"/>
                    <a:pt x="1599" y="556"/>
                    <a:pt x="1599" y="556"/>
                  </a:cubicBezTo>
                  <a:cubicBezTo>
                    <a:pt x="1592" y="546"/>
                    <a:pt x="1584" y="538"/>
                    <a:pt x="1574" y="531"/>
                  </a:cubicBezTo>
                  <a:cubicBezTo>
                    <a:pt x="1717" y="388"/>
                    <a:pt x="1717" y="388"/>
                    <a:pt x="1717" y="388"/>
                  </a:cubicBezTo>
                  <a:cubicBezTo>
                    <a:pt x="1723" y="382"/>
                    <a:pt x="1726" y="373"/>
                    <a:pt x="1726" y="365"/>
                  </a:cubicBezTo>
                  <a:cubicBezTo>
                    <a:pt x="1725" y="356"/>
                    <a:pt x="1721" y="348"/>
                    <a:pt x="1714" y="342"/>
                  </a:cubicBezTo>
                  <a:cubicBezTo>
                    <a:pt x="1662" y="303"/>
                    <a:pt x="1600" y="277"/>
                    <a:pt x="1536" y="269"/>
                  </a:cubicBezTo>
                  <a:cubicBezTo>
                    <a:pt x="1527" y="267"/>
                    <a:pt x="1518" y="270"/>
                    <a:pt x="1512" y="276"/>
                  </a:cubicBezTo>
                  <a:cubicBezTo>
                    <a:pt x="1505" y="282"/>
                    <a:pt x="1501" y="290"/>
                    <a:pt x="1501" y="299"/>
                  </a:cubicBezTo>
                  <a:cubicBezTo>
                    <a:pt x="1501" y="500"/>
                    <a:pt x="1501" y="500"/>
                    <a:pt x="1501" y="500"/>
                  </a:cubicBezTo>
                  <a:cubicBezTo>
                    <a:pt x="1495" y="500"/>
                    <a:pt x="1489" y="499"/>
                    <a:pt x="1484" y="499"/>
                  </a:cubicBezTo>
                  <a:cubicBezTo>
                    <a:pt x="1478" y="499"/>
                    <a:pt x="1472" y="500"/>
                    <a:pt x="1466" y="500"/>
                  </a:cubicBezTo>
                  <a:cubicBezTo>
                    <a:pt x="1466" y="299"/>
                    <a:pt x="1466" y="299"/>
                    <a:pt x="1466" y="299"/>
                  </a:cubicBezTo>
                  <a:cubicBezTo>
                    <a:pt x="1466" y="290"/>
                    <a:pt x="1462" y="282"/>
                    <a:pt x="1456" y="276"/>
                  </a:cubicBezTo>
                  <a:cubicBezTo>
                    <a:pt x="1449" y="270"/>
                    <a:pt x="1440" y="267"/>
                    <a:pt x="1431" y="269"/>
                  </a:cubicBezTo>
                  <a:cubicBezTo>
                    <a:pt x="1367" y="277"/>
                    <a:pt x="1305" y="303"/>
                    <a:pt x="1253" y="342"/>
                  </a:cubicBezTo>
                  <a:cubicBezTo>
                    <a:pt x="1246" y="348"/>
                    <a:pt x="1242" y="356"/>
                    <a:pt x="1241" y="365"/>
                  </a:cubicBezTo>
                  <a:cubicBezTo>
                    <a:pt x="1241" y="373"/>
                    <a:pt x="1244" y="382"/>
                    <a:pt x="1250" y="388"/>
                  </a:cubicBezTo>
                  <a:cubicBezTo>
                    <a:pt x="1393" y="531"/>
                    <a:pt x="1393" y="531"/>
                    <a:pt x="1393" y="531"/>
                  </a:cubicBezTo>
                  <a:cubicBezTo>
                    <a:pt x="1383" y="538"/>
                    <a:pt x="1375" y="546"/>
                    <a:pt x="1368" y="556"/>
                  </a:cubicBezTo>
                  <a:cubicBezTo>
                    <a:pt x="1225" y="413"/>
                    <a:pt x="1225" y="413"/>
                    <a:pt x="1225" y="413"/>
                  </a:cubicBezTo>
                  <a:cubicBezTo>
                    <a:pt x="1219" y="407"/>
                    <a:pt x="1210" y="404"/>
                    <a:pt x="1202" y="404"/>
                  </a:cubicBezTo>
                  <a:cubicBezTo>
                    <a:pt x="1193" y="405"/>
                    <a:pt x="1185" y="409"/>
                    <a:pt x="1180" y="416"/>
                  </a:cubicBezTo>
                  <a:cubicBezTo>
                    <a:pt x="1140" y="468"/>
                    <a:pt x="1115" y="530"/>
                    <a:pt x="1106" y="594"/>
                  </a:cubicBezTo>
                  <a:cubicBezTo>
                    <a:pt x="1105" y="603"/>
                    <a:pt x="1107" y="612"/>
                    <a:pt x="1113" y="618"/>
                  </a:cubicBezTo>
                  <a:cubicBezTo>
                    <a:pt x="1119" y="625"/>
                    <a:pt x="1127" y="629"/>
                    <a:pt x="1136" y="629"/>
                  </a:cubicBezTo>
                  <a:cubicBezTo>
                    <a:pt x="1337" y="629"/>
                    <a:pt x="1337" y="629"/>
                    <a:pt x="1337" y="629"/>
                  </a:cubicBezTo>
                  <a:cubicBezTo>
                    <a:pt x="1337" y="635"/>
                    <a:pt x="1336" y="640"/>
                    <a:pt x="1336" y="646"/>
                  </a:cubicBezTo>
                  <a:cubicBezTo>
                    <a:pt x="1336" y="652"/>
                    <a:pt x="1337" y="658"/>
                    <a:pt x="1337" y="664"/>
                  </a:cubicBezTo>
                  <a:cubicBezTo>
                    <a:pt x="1136" y="664"/>
                    <a:pt x="1136" y="664"/>
                    <a:pt x="1136" y="664"/>
                  </a:cubicBezTo>
                  <a:cubicBezTo>
                    <a:pt x="1127" y="664"/>
                    <a:pt x="1119" y="668"/>
                    <a:pt x="1113" y="674"/>
                  </a:cubicBezTo>
                  <a:cubicBezTo>
                    <a:pt x="1107" y="681"/>
                    <a:pt x="1105" y="690"/>
                    <a:pt x="1106" y="699"/>
                  </a:cubicBezTo>
                  <a:cubicBezTo>
                    <a:pt x="1115" y="763"/>
                    <a:pt x="1140" y="824"/>
                    <a:pt x="1179" y="876"/>
                  </a:cubicBezTo>
                  <a:cubicBezTo>
                    <a:pt x="1120" y="876"/>
                    <a:pt x="1120" y="876"/>
                    <a:pt x="1120" y="876"/>
                  </a:cubicBezTo>
                  <a:cubicBezTo>
                    <a:pt x="1109" y="859"/>
                    <a:pt x="1100" y="842"/>
                    <a:pt x="1091" y="823"/>
                  </a:cubicBezTo>
                  <a:cubicBezTo>
                    <a:pt x="1066" y="768"/>
                    <a:pt x="1053" y="708"/>
                    <a:pt x="1053" y="646"/>
                  </a:cubicBezTo>
                  <a:cubicBezTo>
                    <a:pt x="1053" y="559"/>
                    <a:pt x="1079" y="476"/>
                    <a:pt x="1128" y="404"/>
                  </a:cubicBezTo>
                  <a:cubicBezTo>
                    <a:pt x="1209" y="287"/>
                    <a:pt x="1341" y="216"/>
                    <a:pt x="1484" y="216"/>
                  </a:cubicBezTo>
                  <a:cubicBezTo>
                    <a:pt x="1721" y="216"/>
                    <a:pt x="1914" y="409"/>
                    <a:pt x="1914" y="646"/>
                  </a:cubicBezTo>
                  <a:cubicBezTo>
                    <a:pt x="1914" y="753"/>
                    <a:pt x="1874" y="856"/>
                    <a:pt x="1802" y="935"/>
                  </a:cubicBezTo>
                  <a:close/>
                  <a:moveTo>
                    <a:pt x="1673" y="725"/>
                  </a:moveTo>
                  <a:cubicBezTo>
                    <a:pt x="1794" y="725"/>
                    <a:pt x="1794" y="725"/>
                    <a:pt x="1794" y="725"/>
                  </a:cubicBezTo>
                  <a:cubicBezTo>
                    <a:pt x="1787" y="755"/>
                    <a:pt x="1775" y="784"/>
                    <a:pt x="1759" y="811"/>
                  </a:cubicBezTo>
                  <a:lnTo>
                    <a:pt x="1673" y="725"/>
                  </a:lnTo>
                  <a:close/>
                  <a:moveTo>
                    <a:pt x="1673" y="568"/>
                  </a:moveTo>
                  <a:cubicBezTo>
                    <a:pt x="1759" y="482"/>
                    <a:pt x="1759" y="482"/>
                    <a:pt x="1759" y="482"/>
                  </a:cubicBezTo>
                  <a:cubicBezTo>
                    <a:pt x="1775" y="509"/>
                    <a:pt x="1787" y="538"/>
                    <a:pt x="1794" y="568"/>
                  </a:cubicBezTo>
                  <a:lnTo>
                    <a:pt x="1673" y="568"/>
                  </a:lnTo>
                  <a:close/>
                  <a:moveTo>
                    <a:pt x="1294" y="568"/>
                  </a:moveTo>
                  <a:cubicBezTo>
                    <a:pt x="1173" y="568"/>
                    <a:pt x="1173" y="568"/>
                    <a:pt x="1173" y="568"/>
                  </a:cubicBezTo>
                  <a:cubicBezTo>
                    <a:pt x="1180" y="538"/>
                    <a:pt x="1192" y="509"/>
                    <a:pt x="1208" y="482"/>
                  </a:cubicBezTo>
                  <a:lnTo>
                    <a:pt x="1294" y="568"/>
                  </a:ln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06" name="Freeform 42"/>
            <p:cNvSpPr>
              <a:spLocks noEditPoints="1"/>
            </p:cNvSpPr>
            <p:nvPr/>
          </p:nvSpPr>
          <p:spPr bwMode="auto">
            <a:xfrm flipH="1">
              <a:off x="656272" y="5395224"/>
              <a:ext cx="522788" cy="190337"/>
            </a:xfrm>
            <a:custGeom>
              <a:avLst/>
              <a:gdLst>
                <a:gd name="T0" fmla="*/ 655 w 685"/>
                <a:gd name="T1" fmla="*/ 0 h 267"/>
                <a:gd name="T2" fmla="*/ 30 w 685"/>
                <a:gd name="T3" fmla="*/ 0 h 267"/>
                <a:gd name="T4" fmla="*/ 0 w 685"/>
                <a:gd name="T5" fmla="*/ 30 h 267"/>
                <a:gd name="T6" fmla="*/ 0 w 685"/>
                <a:gd name="T7" fmla="*/ 237 h 267"/>
                <a:gd name="T8" fmla="*/ 30 w 685"/>
                <a:gd name="T9" fmla="*/ 267 h 267"/>
                <a:gd name="T10" fmla="*/ 655 w 685"/>
                <a:gd name="T11" fmla="*/ 267 h 267"/>
                <a:gd name="T12" fmla="*/ 685 w 685"/>
                <a:gd name="T13" fmla="*/ 237 h 267"/>
                <a:gd name="T14" fmla="*/ 685 w 685"/>
                <a:gd name="T15" fmla="*/ 30 h 267"/>
                <a:gd name="T16" fmla="*/ 655 w 685"/>
                <a:gd name="T17" fmla="*/ 0 h 267"/>
                <a:gd name="T18" fmla="*/ 624 w 685"/>
                <a:gd name="T19" fmla="*/ 206 h 267"/>
                <a:gd name="T20" fmla="*/ 61 w 685"/>
                <a:gd name="T21" fmla="*/ 206 h 267"/>
                <a:gd name="T22" fmla="*/ 61 w 685"/>
                <a:gd name="T23" fmla="*/ 60 h 267"/>
                <a:gd name="T24" fmla="*/ 624 w 685"/>
                <a:gd name="T25" fmla="*/ 60 h 267"/>
                <a:gd name="T26" fmla="*/ 624 w 685"/>
                <a:gd name="T27" fmla="*/ 206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5" h="267">
                  <a:moveTo>
                    <a:pt x="655" y="0"/>
                  </a:moveTo>
                  <a:cubicBezTo>
                    <a:pt x="30" y="0"/>
                    <a:pt x="30" y="0"/>
                    <a:pt x="30" y="0"/>
                  </a:cubicBezTo>
                  <a:cubicBezTo>
                    <a:pt x="14" y="0"/>
                    <a:pt x="0" y="13"/>
                    <a:pt x="0" y="30"/>
                  </a:cubicBezTo>
                  <a:cubicBezTo>
                    <a:pt x="0" y="237"/>
                    <a:pt x="0" y="237"/>
                    <a:pt x="0" y="237"/>
                  </a:cubicBezTo>
                  <a:cubicBezTo>
                    <a:pt x="0" y="254"/>
                    <a:pt x="14" y="267"/>
                    <a:pt x="30" y="267"/>
                  </a:cubicBezTo>
                  <a:cubicBezTo>
                    <a:pt x="655" y="267"/>
                    <a:pt x="655" y="267"/>
                    <a:pt x="655" y="267"/>
                  </a:cubicBezTo>
                  <a:cubicBezTo>
                    <a:pt x="672" y="267"/>
                    <a:pt x="685" y="254"/>
                    <a:pt x="685" y="237"/>
                  </a:cubicBezTo>
                  <a:cubicBezTo>
                    <a:pt x="685" y="30"/>
                    <a:pt x="685" y="30"/>
                    <a:pt x="685" y="30"/>
                  </a:cubicBezTo>
                  <a:cubicBezTo>
                    <a:pt x="685" y="13"/>
                    <a:pt x="672" y="0"/>
                    <a:pt x="655" y="0"/>
                  </a:cubicBezTo>
                  <a:close/>
                  <a:moveTo>
                    <a:pt x="624" y="206"/>
                  </a:moveTo>
                  <a:cubicBezTo>
                    <a:pt x="61" y="206"/>
                    <a:pt x="61" y="206"/>
                    <a:pt x="61" y="206"/>
                  </a:cubicBezTo>
                  <a:cubicBezTo>
                    <a:pt x="61" y="60"/>
                    <a:pt x="61" y="60"/>
                    <a:pt x="61" y="60"/>
                  </a:cubicBezTo>
                  <a:cubicBezTo>
                    <a:pt x="624" y="60"/>
                    <a:pt x="624" y="60"/>
                    <a:pt x="624" y="60"/>
                  </a:cubicBezTo>
                  <a:lnTo>
                    <a:pt x="624" y="206"/>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45" name="Title 1"/>
          <p:cNvSpPr txBox="1">
            <a:spLocks/>
          </p:cNvSpPr>
          <p:nvPr/>
        </p:nvSpPr>
        <p:spPr>
          <a:xfrm rot="16200000">
            <a:off x="-414573" y="1708645"/>
            <a:ext cx="3061063" cy="722298"/>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Case Study</a:t>
            </a:r>
            <a:endParaRPr lang="en-US" b="1" dirty="0">
              <a:solidFill>
                <a:schemeClr val="bg1">
                  <a:lumMod val="85000"/>
                </a:schemeClr>
              </a:solidFill>
              <a:latin typeface="+mj-lt"/>
            </a:endParaRPr>
          </a:p>
        </p:txBody>
      </p:sp>
      <p:cxnSp>
        <p:nvCxnSpPr>
          <p:cNvPr id="46" name="Straight Connector 4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EF4ACB41-94E5-4629-9639-BBC7D22E3BC4}" type="slidenum">
              <a:rPr lang="en-US" smtClean="0"/>
              <a:pPr/>
              <a:t>54</a:t>
            </a:fld>
            <a:endParaRPr lang="en-US" dirty="0"/>
          </a:p>
        </p:txBody>
      </p:sp>
      <p:sp>
        <p:nvSpPr>
          <p:cNvPr id="7" name="Rectangle 6"/>
          <p:cNvSpPr/>
          <p:nvPr/>
        </p:nvSpPr>
        <p:spPr>
          <a:xfrm>
            <a:off x="8263960" y="0"/>
            <a:ext cx="3161278" cy="3429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rotWithShape="1">
          <a:blip r:embed="rId2"/>
          <a:srcRect t="5671"/>
          <a:stretch/>
        </p:blipFill>
        <p:spPr>
          <a:xfrm>
            <a:off x="8263960" y="-11723"/>
            <a:ext cx="3196203" cy="3439206"/>
          </a:xfrm>
          <a:prstGeom prst="rect">
            <a:avLst/>
          </a:prstGeom>
        </p:spPr>
      </p:pic>
    </p:spTree>
    <p:extLst>
      <p:ext uri="{BB962C8B-B14F-4D97-AF65-F5344CB8AC3E}">
        <p14:creationId xmlns:p14="http://schemas.microsoft.com/office/powerpoint/2010/main" val="28874045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a:xfrm>
            <a:off x="11142" y="1"/>
            <a:ext cx="5703858" cy="6857999"/>
          </a:xfrm>
        </p:spPr>
      </p:sp>
      <p:sp>
        <p:nvSpPr>
          <p:cNvPr id="7" name="Rectangle 6"/>
          <p:cNvSpPr/>
          <p:nvPr/>
        </p:nvSpPr>
        <p:spPr>
          <a:xfrm>
            <a:off x="6084277" y="1654799"/>
            <a:ext cx="5340961" cy="1569660"/>
          </a:xfrm>
          <a:prstGeom prst="rect">
            <a:avLst/>
          </a:prstGeom>
        </p:spPr>
        <p:txBody>
          <a:bodyPr wrap="square">
            <a:spAutoFit/>
          </a:bodyPr>
          <a:lstStyle/>
          <a:p>
            <a:pPr>
              <a:lnSpc>
                <a:spcPct val="150000"/>
              </a:lnSpc>
            </a:pP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Consectetur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adipiscing</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elit</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sed</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do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eiusmod</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tempor</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incididunt</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ut</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labore</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et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dolore</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magna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aliqua</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Ut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enim</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ad minim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veniam</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quis</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nostrud</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exercitation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ullamco</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laboris</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nisi</a:t>
            </a:r>
            <a:r>
              <a:rPr lang="en-US" sz="1600" dirty="0" smtClean="0">
                <a:solidFill>
                  <a:schemeClr val="tx1">
                    <a:lumMod val="50000"/>
                    <a:lumOff val="50000"/>
                  </a:schemeClr>
                </a:solidFill>
                <a:ea typeface="Open Sans Light" panose="020B0306030504020204" pitchFamily="34" charset="0"/>
                <a:cs typeface="Open Sans Light" panose="020B0306030504020204" pitchFamily="34" charset="0"/>
              </a:rPr>
              <a:t>.</a:t>
            </a:r>
          </a:p>
        </p:txBody>
      </p:sp>
      <p:sp>
        <p:nvSpPr>
          <p:cNvPr id="27" name="Rectangle 26"/>
          <p:cNvSpPr/>
          <p:nvPr/>
        </p:nvSpPr>
        <p:spPr>
          <a:xfrm>
            <a:off x="9074057" y="3781500"/>
            <a:ext cx="338554" cy="461665"/>
          </a:xfrm>
          <a:prstGeom prst="rect">
            <a:avLst/>
          </a:prstGeom>
        </p:spPr>
        <p:txBody>
          <a:bodyPr wrap="none">
            <a:spAutoFit/>
          </a:bodyPr>
          <a:lstStyle/>
          <a:p>
            <a:r>
              <a:rPr lang="en-US" sz="2400" dirty="0" smtClean="0">
                <a:solidFill>
                  <a:schemeClr val="accent3"/>
                </a:solidFill>
                <a:latin typeface="FontAwesome" charset="0"/>
              </a:rPr>
              <a:t></a:t>
            </a:r>
            <a:endParaRPr lang="en-US" sz="2400" dirty="0">
              <a:solidFill>
                <a:schemeClr val="accent3"/>
              </a:solidFill>
            </a:endParaRPr>
          </a:p>
        </p:txBody>
      </p:sp>
      <p:sp>
        <p:nvSpPr>
          <p:cNvPr id="28" name="Rectangle 27"/>
          <p:cNvSpPr/>
          <p:nvPr/>
        </p:nvSpPr>
        <p:spPr>
          <a:xfrm>
            <a:off x="6104340" y="3786622"/>
            <a:ext cx="492443" cy="461665"/>
          </a:xfrm>
          <a:prstGeom prst="rect">
            <a:avLst/>
          </a:prstGeom>
        </p:spPr>
        <p:txBody>
          <a:bodyPr wrap="none">
            <a:spAutoFit/>
          </a:bodyPr>
          <a:lstStyle/>
          <a:p>
            <a:r>
              <a:rPr lang="en-US" sz="2400" dirty="0" smtClean="0">
                <a:solidFill>
                  <a:schemeClr val="accent3"/>
                </a:solidFill>
                <a:latin typeface="FontAwesome" pitchFamily="2" charset="0"/>
              </a:rPr>
              <a:t></a:t>
            </a:r>
            <a:endParaRPr lang="en-US" sz="2400" dirty="0">
              <a:solidFill>
                <a:schemeClr val="accent3"/>
              </a:solidFill>
            </a:endParaRPr>
          </a:p>
        </p:txBody>
      </p:sp>
      <p:sp>
        <p:nvSpPr>
          <p:cNvPr id="23" name="TextBox 22"/>
          <p:cNvSpPr txBox="1"/>
          <p:nvPr/>
        </p:nvSpPr>
        <p:spPr>
          <a:xfrm>
            <a:off x="6104340" y="776898"/>
            <a:ext cx="5057531" cy="584775"/>
          </a:xfrm>
          <a:prstGeom prst="rect">
            <a:avLst/>
          </a:prstGeom>
          <a:noFill/>
        </p:spPr>
        <p:txBody>
          <a:bodyPr wrap="square" rtlCol="0">
            <a:spAutoFit/>
          </a:bodyPr>
          <a:lstStyle/>
          <a:p>
            <a:r>
              <a:rPr lang="en-US" sz="3200" b="1" dirty="0" smtClean="0">
                <a:solidFill>
                  <a:schemeClr val="accent2"/>
                </a:solidFill>
                <a:latin typeface="+mj-lt"/>
                <a:ea typeface="Roboto Black" charset="0"/>
                <a:cs typeface="Roboto Black" charset="0"/>
              </a:rPr>
              <a:t>Case Study 01</a:t>
            </a:r>
            <a:endParaRPr lang="en-US" sz="3200" b="1" dirty="0">
              <a:latin typeface="+mj-lt"/>
              <a:ea typeface="Roboto Black" charset="0"/>
              <a:cs typeface="Roboto Black" charset="0"/>
            </a:endParaRPr>
          </a:p>
        </p:txBody>
      </p:sp>
      <p:sp>
        <p:nvSpPr>
          <p:cNvPr id="36" name="TextBox 35"/>
          <p:cNvSpPr txBox="1"/>
          <p:nvPr/>
        </p:nvSpPr>
        <p:spPr>
          <a:xfrm>
            <a:off x="6578039" y="3843056"/>
            <a:ext cx="1229824" cy="338554"/>
          </a:xfrm>
          <a:prstGeom prst="rect">
            <a:avLst/>
          </a:prstGeom>
          <a:noFill/>
        </p:spPr>
        <p:txBody>
          <a:bodyPr wrap="none" rtlCol="0">
            <a:spAutoFit/>
          </a:bodyPr>
          <a:lstStyle/>
          <a:p>
            <a:r>
              <a:rPr lang="en-US" sz="1600" b="1" dirty="0" smtClean="0">
                <a:solidFill>
                  <a:schemeClr val="accent2"/>
                </a:solidFill>
                <a:latin typeface="+mj-lt"/>
                <a:ea typeface="Roboto" charset="0"/>
                <a:cs typeface="Roboto" charset="0"/>
              </a:rPr>
              <a:t>Solutions</a:t>
            </a:r>
            <a:endParaRPr lang="en-US" sz="1600" b="1" dirty="0">
              <a:solidFill>
                <a:schemeClr val="accent2"/>
              </a:solidFill>
              <a:latin typeface="+mj-lt"/>
              <a:ea typeface="Roboto" charset="0"/>
              <a:cs typeface="Roboto" charset="0"/>
            </a:endParaRPr>
          </a:p>
        </p:txBody>
      </p:sp>
      <p:sp>
        <p:nvSpPr>
          <p:cNvPr id="37" name="TextBox 36"/>
          <p:cNvSpPr txBox="1"/>
          <p:nvPr/>
        </p:nvSpPr>
        <p:spPr>
          <a:xfrm>
            <a:off x="9425535" y="3843056"/>
            <a:ext cx="891591" cy="338554"/>
          </a:xfrm>
          <a:prstGeom prst="rect">
            <a:avLst/>
          </a:prstGeom>
          <a:noFill/>
        </p:spPr>
        <p:txBody>
          <a:bodyPr wrap="none" rtlCol="0">
            <a:spAutoFit/>
          </a:bodyPr>
          <a:lstStyle/>
          <a:p>
            <a:r>
              <a:rPr lang="en-US" sz="1600" b="1" dirty="0" smtClean="0">
                <a:solidFill>
                  <a:schemeClr val="accent2"/>
                </a:solidFill>
                <a:latin typeface="+mj-lt"/>
                <a:ea typeface="Roboto" charset="0"/>
                <a:cs typeface="Roboto" charset="0"/>
              </a:rPr>
              <a:t>Result</a:t>
            </a:r>
            <a:endParaRPr lang="en-US" sz="1600" b="1" dirty="0">
              <a:solidFill>
                <a:schemeClr val="accent2"/>
              </a:solidFill>
              <a:latin typeface="+mj-lt"/>
              <a:ea typeface="Roboto" charset="0"/>
              <a:cs typeface="Roboto" charset="0"/>
            </a:endParaRPr>
          </a:p>
        </p:txBody>
      </p:sp>
      <p:sp>
        <p:nvSpPr>
          <p:cNvPr id="38" name="TextBox 37"/>
          <p:cNvSpPr txBox="1"/>
          <p:nvPr/>
        </p:nvSpPr>
        <p:spPr>
          <a:xfrm>
            <a:off x="6590279" y="4277954"/>
            <a:ext cx="2167419" cy="1671996"/>
          </a:xfrm>
          <a:prstGeom prst="rect">
            <a:avLst/>
          </a:prstGeom>
          <a:noFill/>
        </p:spPr>
        <p:txBody>
          <a:bodyPr wrap="square" rtlCol="0">
            <a:spAutoFit/>
          </a:bodyPr>
          <a:lstStyle/>
          <a:p>
            <a:pPr>
              <a:lnSpc>
                <a:spcPct val="150000"/>
              </a:lnSpc>
            </a:pPr>
            <a:r>
              <a:rPr lang="en-US" sz="1400" dirty="0">
                <a:solidFill>
                  <a:schemeClr val="tx1">
                    <a:lumMod val="50000"/>
                    <a:lumOff val="50000"/>
                  </a:schemeClr>
                </a:solidFill>
                <a:ea typeface="Roboto Light" charset="0"/>
                <a:cs typeface="Roboto Light" charset="0"/>
              </a:rPr>
              <a:t>Ut </a:t>
            </a:r>
            <a:r>
              <a:rPr lang="en-US" sz="1400" dirty="0" err="1">
                <a:solidFill>
                  <a:schemeClr val="tx1">
                    <a:lumMod val="50000"/>
                    <a:lumOff val="50000"/>
                  </a:schemeClr>
                </a:solidFill>
                <a:ea typeface="Roboto Light" charset="0"/>
                <a:cs typeface="Roboto Light" charset="0"/>
              </a:rPr>
              <a:t>enim</a:t>
            </a:r>
            <a:r>
              <a:rPr lang="en-US" sz="1400" dirty="0">
                <a:solidFill>
                  <a:schemeClr val="tx1">
                    <a:lumMod val="50000"/>
                    <a:lumOff val="50000"/>
                  </a:schemeClr>
                </a:solidFill>
                <a:ea typeface="Roboto Light" charset="0"/>
                <a:cs typeface="Roboto Light" charset="0"/>
              </a:rPr>
              <a:t> ad minim </a:t>
            </a:r>
            <a:r>
              <a:rPr lang="en-US" sz="1400" dirty="0" err="1">
                <a:solidFill>
                  <a:schemeClr val="tx1">
                    <a:lumMod val="50000"/>
                    <a:lumOff val="50000"/>
                  </a:schemeClr>
                </a:solidFill>
                <a:ea typeface="Roboto Light" charset="0"/>
                <a:cs typeface="Roboto Light" charset="0"/>
              </a:rPr>
              <a:t>veniam</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quis</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nostrud</a:t>
            </a:r>
            <a:r>
              <a:rPr lang="en-US" sz="1400" dirty="0">
                <a:solidFill>
                  <a:schemeClr val="tx1">
                    <a:lumMod val="50000"/>
                    <a:lumOff val="50000"/>
                  </a:schemeClr>
                </a:solidFill>
                <a:ea typeface="Roboto Light" charset="0"/>
                <a:cs typeface="Roboto Light" charset="0"/>
              </a:rPr>
              <a:t> exercitation </a:t>
            </a:r>
            <a:r>
              <a:rPr lang="en-US" sz="1400" dirty="0" err="1">
                <a:solidFill>
                  <a:schemeClr val="tx1">
                    <a:lumMod val="50000"/>
                    <a:lumOff val="50000"/>
                  </a:schemeClr>
                </a:solidFill>
                <a:ea typeface="Roboto Light" charset="0"/>
                <a:cs typeface="Roboto Light" charset="0"/>
              </a:rPr>
              <a:t>Ut</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enim</a:t>
            </a:r>
            <a:r>
              <a:rPr lang="en-US" sz="1400" dirty="0">
                <a:solidFill>
                  <a:schemeClr val="tx1">
                    <a:lumMod val="50000"/>
                    <a:lumOff val="50000"/>
                  </a:schemeClr>
                </a:solidFill>
                <a:ea typeface="Roboto Light" charset="0"/>
                <a:cs typeface="Roboto Light" charset="0"/>
              </a:rPr>
              <a:t> ad minim </a:t>
            </a:r>
            <a:r>
              <a:rPr lang="en-US" sz="1400" dirty="0" err="1">
                <a:solidFill>
                  <a:schemeClr val="tx1">
                    <a:lumMod val="50000"/>
                    <a:lumOff val="50000"/>
                  </a:schemeClr>
                </a:solidFill>
                <a:ea typeface="Roboto Light" charset="0"/>
                <a:cs typeface="Roboto Light" charset="0"/>
              </a:rPr>
              <a:t>veniam</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quis</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nostrud</a:t>
            </a:r>
            <a:r>
              <a:rPr lang="en-US" sz="1400" dirty="0">
                <a:solidFill>
                  <a:schemeClr val="tx1">
                    <a:lumMod val="50000"/>
                    <a:lumOff val="50000"/>
                  </a:schemeClr>
                </a:solidFill>
                <a:ea typeface="Roboto Light" charset="0"/>
                <a:cs typeface="Roboto Light" charset="0"/>
              </a:rPr>
              <a:t> </a:t>
            </a:r>
            <a:r>
              <a:rPr lang="en-US" sz="1400" dirty="0" smtClean="0">
                <a:solidFill>
                  <a:schemeClr val="tx1">
                    <a:lumMod val="50000"/>
                    <a:lumOff val="50000"/>
                  </a:schemeClr>
                </a:solidFill>
                <a:ea typeface="Roboto Light" charset="0"/>
                <a:cs typeface="Roboto Light" charset="0"/>
              </a:rPr>
              <a:t>exercitation.</a:t>
            </a:r>
            <a:endParaRPr lang="en-US" sz="1400" dirty="0">
              <a:solidFill>
                <a:schemeClr val="tx1">
                  <a:lumMod val="50000"/>
                  <a:lumOff val="50000"/>
                </a:schemeClr>
              </a:solidFill>
              <a:ea typeface="Roboto Light" charset="0"/>
              <a:cs typeface="Roboto Light" charset="0"/>
            </a:endParaRPr>
          </a:p>
        </p:txBody>
      </p:sp>
      <p:sp>
        <p:nvSpPr>
          <p:cNvPr id="40" name="TextBox 39"/>
          <p:cNvSpPr txBox="1"/>
          <p:nvPr/>
        </p:nvSpPr>
        <p:spPr>
          <a:xfrm>
            <a:off x="9412611" y="4265927"/>
            <a:ext cx="2279799" cy="1671996"/>
          </a:xfrm>
          <a:prstGeom prst="rect">
            <a:avLst/>
          </a:prstGeom>
          <a:noFill/>
        </p:spPr>
        <p:txBody>
          <a:bodyPr wrap="square" rtlCol="0">
            <a:spAutoFit/>
          </a:bodyPr>
          <a:lstStyle/>
          <a:p>
            <a:pPr>
              <a:lnSpc>
                <a:spcPct val="150000"/>
              </a:lnSpc>
            </a:pPr>
            <a:r>
              <a:rPr lang="en-US" sz="1400" dirty="0" err="1">
                <a:solidFill>
                  <a:schemeClr val="tx1">
                    <a:lumMod val="50000"/>
                    <a:lumOff val="50000"/>
                  </a:schemeClr>
                </a:solidFill>
                <a:ea typeface="Roboto Light" charset="0"/>
                <a:cs typeface="Roboto Light" charset="0"/>
              </a:rPr>
              <a:t>Ut</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enim</a:t>
            </a:r>
            <a:r>
              <a:rPr lang="en-US" sz="1400" dirty="0">
                <a:solidFill>
                  <a:schemeClr val="tx1">
                    <a:lumMod val="50000"/>
                    <a:lumOff val="50000"/>
                  </a:schemeClr>
                </a:solidFill>
                <a:ea typeface="Roboto Light" charset="0"/>
                <a:cs typeface="Roboto Light" charset="0"/>
              </a:rPr>
              <a:t> ad minim </a:t>
            </a:r>
            <a:r>
              <a:rPr lang="en-US" sz="1400" dirty="0" err="1">
                <a:solidFill>
                  <a:schemeClr val="tx1">
                    <a:lumMod val="50000"/>
                    <a:lumOff val="50000"/>
                  </a:schemeClr>
                </a:solidFill>
                <a:ea typeface="Roboto Light" charset="0"/>
                <a:cs typeface="Roboto Light" charset="0"/>
              </a:rPr>
              <a:t>veniam</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quis</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nostrud</a:t>
            </a:r>
            <a:r>
              <a:rPr lang="en-US" sz="1400" dirty="0">
                <a:solidFill>
                  <a:schemeClr val="tx1">
                    <a:lumMod val="50000"/>
                    <a:lumOff val="50000"/>
                  </a:schemeClr>
                </a:solidFill>
                <a:ea typeface="Roboto Light" charset="0"/>
                <a:cs typeface="Roboto Light" charset="0"/>
              </a:rPr>
              <a:t> </a:t>
            </a:r>
            <a:r>
              <a:rPr lang="en-US" sz="1400" dirty="0" smtClean="0">
                <a:solidFill>
                  <a:schemeClr val="tx1">
                    <a:lumMod val="50000"/>
                    <a:lumOff val="50000"/>
                  </a:schemeClr>
                </a:solidFill>
                <a:ea typeface="Roboto Light" charset="0"/>
                <a:cs typeface="Roboto Light" charset="0"/>
              </a:rPr>
              <a:t>exercitation </a:t>
            </a:r>
            <a:r>
              <a:rPr lang="en-US" sz="1400" dirty="0" err="1">
                <a:solidFill>
                  <a:schemeClr val="tx1">
                    <a:lumMod val="50000"/>
                    <a:lumOff val="50000"/>
                  </a:schemeClr>
                </a:solidFill>
                <a:ea typeface="Roboto Light" charset="0"/>
                <a:cs typeface="Roboto Light" charset="0"/>
              </a:rPr>
              <a:t>Ut</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enim</a:t>
            </a:r>
            <a:r>
              <a:rPr lang="en-US" sz="1400" dirty="0">
                <a:solidFill>
                  <a:schemeClr val="tx1">
                    <a:lumMod val="50000"/>
                    <a:lumOff val="50000"/>
                  </a:schemeClr>
                </a:solidFill>
                <a:ea typeface="Roboto Light" charset="0"/>
                <a:cs typeface="Roboto Light" charset="0"/>
              </a:rPr>
              <a:t> ad minim </a:t>
            </a:r>
            <a:r>
              <a:rPr lang="en-US" sz="1400" dirty="0" err="1">
                <a:solidFill>
                  <a:schemeClr val="tx1">
                    <a:lumMod val="50000"/>
                    <a:lumOff val="50000"/>
                  </a:schemeClr>
                </a:solidFill>
                <a:ea typeface="Roboto Light" charset="0"/>
                <a:cs typeface="Roboto Light" charset="0"/>
              </a:rPr>
              <a:t>veniam</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quis</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nostrud</a:t>
            </a:r>
            <a:r>
              <a:rPr lang="en-US" sz="1400" dirty="0">
                <a:solidFill>
                  <a:schemeClr val="tx1">
                    <a:lumMod val="50000"/>
                    <a:lumOff val="50000"/>
                  </a:schemeClr>
                </a:solidFill>
                <a:ea typeface="Roboto Light" charset="0"/>
                <a:cs typeface="Roboto Light" charset="0"/>
              </a:rPr>
              <a:t> </a:t>
            </a:r>
            <a:r>
              <a:rPr lang="en-US" sz="1400" dirty="0" smtClean="0">
                <a:solidFill>
                  <a:schemeClr val="tx1">
                    <a:lumMod val="50000"/>
                    <a:lumOff val="50000"/>
                  </a:schemeClr>
                </a:solidFill>
                <a:ea typeface="Roboto Light" charset="0"/>
                <a:cs typeface="Roboto Light" charset="0"/>
              </a:rPr>
              <a:t>exercitation.</a:t>
            </a:r>
            <a:endParaRPr lang="en-US" sz="1400" dirty="0">
              <a:solidFill>
                <a:schemeClr val="tx1">
                  <a:lumMod val="50000"/>
                  <a:lumOff val="50000"/>
                </a:schemeClr>
              </a:solidFill>
              <a:ea typeface="Roboto Light" charset="0"/>
              <a:cs typeface="Roboto Light" charset="0"/>
            </a:endParaRPr>
          </a:p>
        </p:txBody>
      </p:sp>
      <p:sp>
        <p:nvSpPr>
          <p:cNvPr id="41" name="Triangle 40"/>
          <p:cNvSpPr/>
          <p:nvPr/>
        </p:nvSpPr>
        <p:spPr>
          <a:xfrm rot="19956917">
            <a:off x="10434299" y="-857078"/>
            <a:ext cx="2281528" cy="1966835"/>
          </a:xfrm>
          <a:prstGeom prst="triangle">
            <a:avLst/>
          </a:prstGeom>
          <a:noFill/>
          <a:ln w="76200">
            <a:solidFill>
              <a:schemeClr val="bg1">
                <a:lumMod val="85000"/>
                <a:alpha val="1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200263" y="189296"/>
            <a:ext cx="335124" cy="335124"/>
          </a:xfrm>
          <a:prstGeom prst="rect">
            <a:avLst/>
          </a:prstGeom>
          <a:solidFill>
            <a:srgbClr val="FF9F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riangle 42"/>
          <p:cNvSpPr/>
          <p:nvPr/>
        </p:nvSpPr>
        <p:spPr>
          <a:xfrm>
            <a:off x="440242" y="6237312"/>
            <a:ext cx="475101" cy="409570"/>
          </a:xfrm>
          <a:prstGeom prst="triangle">
            <a:avLst/>
          </a:prstGeom>
          <a:noFill/>
          <a:ln w="76200">
            <a:solidFill>
              <a:srgbClr val="FF9F1B">
                <a:alpha val="1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322634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sp>
      <p:sp>
        <p:nvSpPr>
          <p:cNvPr id="9" name="Rectangle 8"/>
          <p:cNvSpPr/>
          <p:nvPr/>
        </p:nvSpPr>
        <p:spPr>
          <a:xfrm flipH="1">
            <a:off x="-3" y="3423138"/>
            <a:ext cx="3223848" cy="12137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10" name="TextBox 9"/>
          <p:cNvSpPr txBox="1"/>
          <p:nvPr/>
        </p:nvSpPr>
        <p:spPr>
          <a:xfrm>
            <a:off x="1064194" y="4876772"/>
            <a:ext cx="1880643" cy="461665"/>
          </a:xfrm>
          <a:prstGeom prst="rect">
            <a:avLst/>
          </a:prstGeom>
          <a:noFill/>
        </p:spPr>
        <p:txBody>
          <a:bodyPr wrap="none" rtlCol="0">
            <a:spAutoFit/>
          </a:bodyPr>
          <a:lstStyle/>
          <a:p>
            <a:r>
              <a:rPr lang="en-US" sz="2400" b="1" dirty="0" smtClean="0">
                <a:solidFill>
                  <a:schemeClr val="accent2"/>
                </a:solidFill>
                <a:latin typeface="+mj-lt"/>
                <a:ea typeface="Roboto" charset="0"/>
                <a:cs typeface="Roboto" charset="0"/>
              </a:rPr>
              <a:t>Campaign</a:t>
            </a:r>
            <a:endParaRPr lang="en-US" sz="2400" b="1" dirty="0">
              <a:latin typeface="+mj-lt"/>
              <a:ea typeface="Roboto" charset="0"/>
              <a:cs typeface="Roboto" charset="0"/>
            </a:endParaRPr>
          </a:p>
        </p:txBody>
      </p:sp>
      <p:sp>
        <p:nvSpPr>
          <p:cNvPr id="15" name="TextBox 14"/>
          <p:cNvSpPr txBox="1"/>
          <p:nvPr/>
        </p:nvSpPr>
        <p:spPr>
          <a:xfrm>
            <a:off x="9635720" y="5311456"/>
            <a:ext cx="1834156" cy="307777"/>
          </a:xfrm>
          <a:prstGeom prst="rect">
            <a:avLst/>
          </a:prstGeom>
          <a:noFill/>
        </p:spPr>
        <p:txBody>
          <a:bodyPr wrap="none" rtlCol="0">
            <a:spAutoFit/>
          </a:bodyPr>
          <a:lstStyle/>
          <a:p>
            <a:r>
              <a:rPr lang="en-US" sz="1400" b="1" dirty="0" smtClean="0">
                <a:solidFill>
                  <a:schemeClr val="tx1">
                    <a:lumMod val="50000"/>
                    <a:lumOff val="50000"/>
                  </a:schemeClr>
                </a:solidFill>
                <a:ea typeface="Roboto Light" charset="0"/>
                <a:cs typeface="Roboto Light" charset="0"/>
              </a:rPr>
              <a:t>$203,000 Revenue</a:t>
            </a:r>
            <a:endParaRPr lang="en-US" sz="1400" b="1" dirty="0">
              <a:solidFill>
                <a:schemeClr val="tx1">
                  <a:lumMod val="50000"/>
                  <a:lumOff val="50000"/>
                </a:schemeClr>
              </a:solidFill>
              <a:ea typeface="Roboto Light" charset="0"/>
              <a:cs typeface="Roboto Light" charset="0"/>
            </a:endParaRPr>
          </a:p>
        </p:txBody>
      </p:sp>
      <p:sp>
        <p:nvSpPr>
          <p:cNvPr id="20" name="TextBox 19"/>
          <p:cNvSpPr txBox="1"/>
          <p:nvPr/>
        </p:nvSpPr>
        <p:spPr>
          <a:xfrm>
            <a:off x="6866428" y="5311596"/>
            <a:ext cx="1473480" cy="307777"/>
          </a:xfrm>
          <a:prstGeom prst="rect">
            <a:avLst/>
          </a:prstGeom>
          <a:noFill/>
        </p:spPr>
        <p:txBody>
          <a:bodyPr wrap="none" rtlCol="0">
            <a:spAutoFit/>
          </a:bodyPr>
          <a:lstStyle/>
          <a:p>
            <a:r>
              <a:rPr lang="en-US" sz="1400" b="1" dirty="0" smtClean="0">
                <a:solidFill>
                  <a:schemeClr val="tx1">
                    <a:lumMod val="50000"/>
                    <a:lumOff val="50000"/>
                  </a:schemeClr>
                </a:solidFill>
                <a:ea typeface="Roboto Light" charset="0"/>
                <a:cs typeface="Roboto Light" charset="0"/>
              </a:rPr>
              <a:t>139,000 Reach</a:t>
            </a:r>
            <a:endParaRPr lang="en-US" sz="1400" b="1" dirty="0">
              <a:solidFill>
                <a:schemeClr val="tx1">
                  <a:lumMod val="50000"/>
                  <a:lumOff val="50000"/>
                </a:schemeClr>
              </a:solidFill>
              <a:ea typeface="Roboto Light" charset="0"/>
              <a:cs typeface="Roboto Light" charset="0"/>
            </a:endParaRPr>
          </a:p>
        </p:txBody>
      </p:sp>
      <p:sp>
        <p:nvSpPr>
          <p:cNvPr id="23" name="TextBox 22"/>
          <p:cNvSpPr txBox="1"/>
          <p:nvPr/>
        </p:nvSpPr>
        <p:spPr>
          <a:xfrm>
            <a:off x="9635720" y="6030651"/>
            <a:ext cx="1845377" cy="307777"/>
          </a:xfrm>
          <a:prstGeom prst="rect">
            <a:avLst/>
          </a:prstGeom>
          <a:noFill/>
        </p:spPr>
        <p:txBody>
          <a:bodyPr wrap="none" rtlCol="0">
            <a:spAutoFit/>
          </a:bodyPr>
          <a:lstStyle/>
          <a:p>
            <a:r>
              <a:rPr lang="en-US" sz="1400" b="1" dirty="0" smtClean="0">
                <a:solidFill>
                  <a:schemeClr val="tx1">
                    <a:lumMod val="50000"/>
                    <a:lumOff val="50000"/>
                  </a:schemeClr>
                </a:solidFill>
                <a:ea typeface="Roboto Light" charset="0"/>
                <a:cs typeface="Roboto Light" charset="0"/>
              </a:rPr>
              <a:t>20,000 Conversion</a:t>
            </a:r>
            <a:endParaRPr lang="en-US" sz="1400" b="1" dirty="0">
              <a:solidFill>
                <a:schemeClr val="tx1">
                  <a:lumMod val="50000"/>
                  <a:lumOff val="50000"/>
                </a:schemeClr>
              </a:solidFill>
              <a:ea typeface="Roboto Light" charset="0"/>
              <a:cs typeface="Roboto Light" charset="0"/>
            </a:endParaRPr>
          </a:p>
        </p:txBody>
      </p:sp>
      <p:sp>
        <p:nvSpPr>
          <p:cNvPr id="26" name="TextBox 25"/>
          <p:cNvSpPr txBox="1"/>
          <p:nvPr/>
        </p:nvSpPr>
        <p:spPr>
          <a:xfrm>
            <a:off x="6884538" y="6030650"/>
            <a:ext cx="1367682" cy="307777"/>
          </a:xfrm>
          <a:prstGeom prst="rect">
            <a:avLst/>
          </a:prstGeom>
          <a:noFill/>
        </p:spPr>
        <p:txBody>
          <a:bodyPr wrap="none" rtlCol="0">
            <a:spAutoFit/>
          </a:bodyPr>
          <a:lstStyle/>
          <a:p>
            <a:r>
              <a:rPr lang="en-US" sz="1400" b="1" dirty="0" smtClean="0">
                <a:solidFill>
                  <a:schemeClr val="tx1">
                    <a:lumMod val="50000"/>
                    <a:lumOff val="50000"/>
                  </a:schemeClr>
                </a:solidFill>
                <a:ea typeface="Roboto Light" charset="0"/>
                <a:cs typeface="Roboto Light" charset="0"/>
              </a:rPr>
              <a:t>39,000 Leads</a:t>
            </a:r>
            <a:endParaRPr lang="en-US" sz="1400" b="1" dirty="0">
              <a:solidFill>
                <a:schemeClr val="tx1">
                  <a:lumMod val="50000"/>
                  <a:lumOff val="50000"/>
                </a:schemeClr>
              </a:solidFill>
              <a:ea typeface="Roboto Light" charset="0"/>
              <a:cs typeface="Roboto Light" charset="0"/>
            </a:endParaRPr>
          </a:p>
        </p:txBody>
      </p:sp>
      <p:sp>
        <p:nvSpPr>
          <p:cNvPr id="27" name="TextBox 26"/>
          <p:cNvSpPr txBox="1"/>
          <p:nvPr/>
        </p:nvSpPr>
        <p:spPr>
          <a:xfrm>
            <a:off x="1064194" y="5395006"/>
            <a:ext cx="4422206" cy="1061829"/>
          </a:xfrm>
          <a:prstGeom prst="rect">
            <a:avLst/>
          </a:prstGeom>
          <a:noFill/>
        </p:spPr>
        <p:txBody>
          <a:bodyPr wrap="square" rtlCol="0">
            <a:spAutoFit/>
          </a:bodyPr>
          <a:lstStyle/>
          <a:p>
            <a:pPr>
              <a:lnSpc>
                <a:spcPct val="150000"/>
              </a:lnSpc>
            </a:pPr>
            <a:r>
              <a:rPr lang="en-US" sz="1400" dirty="0">
                <a:solidFill>
                  <a:schemeClr val="tx1">
                    <a:lumMod val="50000"/>
                    <a:lumOff val="50000"/>
                  </a:schemeClr>
                </a:solidFill>
                <a:ea typeface="Roboto Light" charset="0"/>
                <a:cs typeface="Roboto Light" charset="0"/>
              </a:rPr>
              <a:t>Consectetur </a:t>
            </a:r>
            <a:r>
              <a:rPr lang="en-US" sz="1400" dirty="0" err="1">
                <a:solidFill>
                  <a:schemeClr val="tx1">
                    <a:lumMod val="50000"/>
                    <a:lumOff val="50000"/>
                  </a:schemeClr>
                </a:solidFill>
                <a:ea typeface="Roboto Light" charset="0"/>
                <a:cs typeface="Roboto Light" charset="0"/>
              </a:rPr>
              <a:t>adipiscing</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elit</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sed</a:t>
            </a:r>
            <a:r>
              <a:rPr lang="en-US" sz="1400" dirty="0">
                <a:solidFill>
                  <a:schemeClr val="tx1">
                    <a:lumMod val="50000"/>
                    <a:lumOff val="50000"/>
                  </a:schemeClr>
                </a:solidFill>
                <a:ea typeface="Roboto Light" charset="0"/>
                <a:cs typeface="Roboto Light" charset="0"/>
              </a:rPr>
              <a:t> do </a:t>
            </a:r>
            <a:r>
              <a:rPr lang="en-US" sz="1400" dirty="0" err="1">
                <a:solidFill>
                  <a:schemeClr val="tx1">
                    <a:lumMod val="50000"/>
                    <a:lumOff val="50000"/>
                  </a:schemeClr>
                </a:solidFill>
                <a:ea typeface="Roboto Light" charset="0"/>
                <a:cs typeface="Roboto Light" charset="0"/>
              </a:rPr>
              <a:t>eiusmod</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tempor</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incididunt</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ut</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labore</a:t>
            </a:r>
            <a:r>
              <a:rPr lang="en-US" sz="1400" dirty="0">
                <a:solidFill>
                  <a:schemeClr val="tx1">
                    <a:lumMod val="50000"/>
                    <a:lumOff val="50000"/>
                  </a:schemeClr>
                </a:solidFill>
                <a:ea typeface="Roboto Light" charset="0"/>
                <a:cs typeface="Roboto Light" charset="0"/>
              </a:rPr>
              <a:t> et </a:t>
            </a:r>
            <a:r>
              <a:rPr lang="en-US" sz="1400" dirty="0" err="1">
                <a:solidFill>
                  <a:schemeClr val="tx1">
                    <a:lumMod val="50000"/>
                    <a:lumOff val="50000"/>
                  </a:schemeClr>
                </a:solidFill>
                <a:ea typeface="Roboto Light" charset="0"/>
                <a:cs typeface="Roboto Light" charset="0"/>
              </a:rPr>
              <a:t>dolore</a:t>
            </a:r>
            <a:r>
              <a:rPr lang="en-US" sz="1400" dirty="0">
                <a:solidFill>
                  <a:schemeClr val="tx1">
                    <a:lumMod val="50000"/>
                    <a:lumOff val="50000"/>
                  </a:schemeClr>
                </a:solidFill>
                <a:ea typeface="Roboto Light" charset="0"/>
                <a:cs typeface="Roboto Light" charset="0"/>
              </a:rPr>
              <a:t> magna </a:t>
            </a:r>
            <a:r>
              <a:rPr lang="en-US" sz="1400" dirty="0" err="1">
                <a:solidFill>
                  <a:schemeClr val="tx1">
                    <a:lumMod val="50000"/>
                    <a:lumOff val="50000"/>
                  </a:schemeClr>
                </a:solidFill>
                <a:ea typeface="Roboto Light" charset="0"/>
                <a:cs typeface="Roboto Light" charset="0"/>
              </a:rPr>
              <a:t>aliqua</a:t>
            </a:r>
            <a:r>
              <a:rPr lang="en-US" sz="1400" dirty="0">
                <a:solidFill>
                  <a:schemeClr val="tx1">
                    <a:lumMod val="50000"/>
                    <a:lumOff val="50000"/>
                  </a:schemeClr>
                </a:solidFill>
                <a:ea typeface="Roboto Light" charset="0"/>
                <a:cs typeface="Roboto Light" charset="0"/>
              </a:rPr>
              <a:t>. Ut </a:t>
            </a:r>
            <a:r>
              <a:rPr lang="en-US" sz="1400" dirty="0" err="1">
                <a:solidFill>
                  <a:schemeClr val="tx1">
                    <a:lumMod val="50000"/>
                    <a:lumOff val="50000"/>
                  </a:schemeClr>
                </a:solidFill>
                <a:ea typeface="Roboto Light" charset="0"/>
                <a:cs typeface="Roboto Light" charset="0"/>
              </a:rPr>
              <a:t>enim</a:t>
            </a:r>
            <a:r>
              <a:rPr lang="en-US" sz="1400" dirty="0">
                <a:solidFill>
                  <a:schemeClr val="tx1">
                    <a:lumMod val="50000"/>
                    <a:lumOff val="50000"/>
                  </a:schemeClr>
                </a:solidFill>
                <a:ea typeface="Roboto Light" charset="0"/>
                <a:cs typeface="Roboto Light" charset="0"/>
              </a:rPr>
              <a:t> ad minim </a:t>
            </a:r>
            <a:r>
              <a:rPr lang="en-US" sz="1400" dirty="0" err="1" smtClean="0">
                <a:solidFill>
                  <a:schemeClr val="tx1">
                    <a:lumMod val="50000"/>
                    <a:lumOff val="50000"/>
                  </a:schemeClr>
                </a:solidFill>
                <a:ea typeface="Roboto Light" charset="0"/>
                <a:cs typeface="Roboto Light" charset="0"/>
              </a:rPr>
              <a:t>veniam</a:t>
            </a:r>
            <a:r>
              <a:rPr lang="en-US" sz="1400" dirty="0" smtClean="0">
                <a:solidFill>
                  <a:schemeClr val="tx1">
                    <a:lumMod val="50000"/>
                    <a:lumOff val="50000"/>
                  </a:schemeClr>
                </a:solidFill>
                <a:ea typeface="Roboto Light" charset="0"/>
                <a:cs typeface="Roboto Light" charset="0"/>
              </a:rPr>
              <a:t>.</a:t>
            </a:r>
            <a:endParaRPr lang="en-US" sz="1400" dirty="0">
              <a:solidFill>
                <a:schemeClr val="tx1">
                  <a:lumMod val="50000"/>
                  <a:lumOff val="50000"/>
                </a:schemeClr>
              </a:solidFill>
              <a:ea typeface="Roboto Light" charset="0"/>
              <a:cs typeface="Roboto Light" charset="0"/>
            </a:endParaRPr>
          </a:p>
        </p:txBody>
      </p:sp>
      <p:sp>
        <p:nvSpPr>
          <p:cNvPr id="28" name="Rectangle 27"/>
          <p:cNvSpPr/>
          <p:nvPr/>
        </p:nvSpPr>
        <p:spPr>
          <a:xfrm>
            <a:off x="9055574" y="5208366"/>
            <a:ext cx="389850" cy="523220"/>
          </a:xfrm>
          <a:prstGeom prst="rect">
            <a:avLst/>
          </a:prstGeom>
        </p:spPr>
        <p:txBody>
          <a:bodyPr wrap="none">
            <a:spAutoFit/>
          </a:bodyPr>
          <a:lstStyle/>
          <a:p>
            <a:r>
              <a:rPr lang="en-US" sz="2800" dirty="0" smtClean="0">
                <a:solidFill>
                  <a:schemeClr val="accent3"/>
                </a:solidFill>
                <a:latin typeface="FontAwesome" pitchFamily="2" charset="0"/>
              </a:rPr>
              <a:t></a:t>
            </a:r>
            <a:endParaRPr lang="en-US" sz="2800" dirty="0">
              <a:solidFill>
                <a:schemeClr val="accent3"/>
              </a:solidFill>
            </a:endParaRPr>
          </a:p>
        </p:txBody>
      </p:sp>
      <p:sp>
        <p:nvSpPr>
          <p:cNvPr id="29" name="Rectangle 28"/>
          <p:cNvSpPr/>
          <p:nvPr/>
        </p:nvSpPr>
        <p:spPr>
          <a:xfrm>
            <a:off x="6180518" y="5924380"/>
            <a:ext cx="466794" cy="523220"/>
          </a:xfrm>
          <a:prstGeom prst="rect">
            <a:avLst/>
          </a:prstGeom>
        </p:spPr>
        <p:txBody>
          <a:bodyPr wrap="none">
            <a:spAutoFit/>
          </a:bodyPr>
          <a:lstStyle/>
          <a:p>
            <a:r>
              <a:rPr lang="en-US" sz="2800" dirty="0" smtClean="0">
                <a:solidFill>
                  <a:schemeClr val="accent3"/>
                </a:solidFill>
                <a:latin typeface="FontAwesome" pitchFamily="2" charset="0"/>
              </a:rPr>
              <a:t></a:t>
            </a:r>
            <a:endParaRPr lang="en-US" sz="2800" dirty="0">
              <a:solidFill>
                <a:schemeClr val="accent3"/>
              </a:solidFill>
            </a:endParaRPr>
          </a:p>
        </p:txBody>
      </p:sp>
      <p:sp>
        <p:nvSpPr>
          <p:cNvPr id="30" name="Rectangle 29"/>
          <p:cNvSpPr/>
          <p:nvPr/>
        </p:nvSpPr>
        <p:spPr>
          <a:xfrm>
            <a:off x="6207357" y="5208366"/>
            <a:ext cx="595035" cy="523220"/>
          </a:xfrm>
          <a:prstGeom prst="rect">
            <a:avLst/>
          </a:prstGeom>
        </p:spPr>
        <p:txBody>
          <a:bodyPr wrap="none">
            <a:spAutoFit/>
          </a:bodyPr>
          <a:lstStyle/>
          <a:p>
            <a:r>
              <a:rPr lang="en-US" sz="2800" dirty="0">
                <a:solidFill>
                  <a:schemeClr val="accent3"/>
                </a:solidFill>
                <a:latin typeface="FontAwesome" pitchFamily="2" charset="0"/>
              </a:rPr>
              <a:t></a:t>
            </a:r>
            <a:endParaRPr lang="en-US" sz="2800" dirty="0">
              <a:solidFill>
                <a:schemeClr val="accent3"/>
              </a:solidFill>
            </a:endParaRPr>
          </a:p>
        </p:txBody>
      </p:sp>
      <p:sp>
        <p:nvSpPr>
          <p:cNvPr id="31" name="Rectangle 30"/>
          <p:cNvSpPr/>
          <p:nvPr/>
        </p:nvSpPr>
        <p:spPr>
          <a:xfrm>
            <a:off x="8991454" y="5924380"/>
            <a:ext cx="595035" cy="523220"/>
          </a:xfrm>
          <a:prstGeom prst="rect">
            <a:avLst/>
          </a:prstGeom>
        </p:spPr>
        <p:txBody>
          <a:bodyPr wrap="none">
            <a:spAutoFit/>
          </a:bodyPr>
          <a:lstStyle/>
          <a:p>
            <a:r>
              <a:rPr lang="en-US" sz="2800" dirty="0" smtClean="0">
                <a:solidFill>
                  <a:schemeClr val="accent3"/>
                </a:solidFill>
                <a:latin typeface="FontAwesome" pitchFamily="2" charset="0"/>
              </a:rPr>
              <a:t></a:t>
            </a:r>
            <a:endParaRPr lang="en-US" sz="2800" dirty="0">
              <a:solidFill>
                <a:schemeClr val="accent3"/>
              </a:solidFill>
            </a:endParaRPr>
          </a:p>
        </p:txBody>
      </p:sp>
      <p:sp>
        <p:nvSpPr>
          <p:cNvPr id="21" name="Triangle 20"/>
          <p:cNvSpPr/>
          <p:nvPr/>
        </p:nvSpPr>
        <p:spPr>
          <a:xfrm rot="20079818">
            <a:off x="10914967" y="5530715"/>
            <a:ext cx="1678769" cy="1447215"/>
          </a:xfrm>
          <a:prstGeom prst="triangle">
            <a:avLst/>
          </a:prstGeom>
          <a:noFill/>
          <a:ln w="76200">
            <a:solidFill>
              <a:schemeClr val="bg1">
                <a:lumMod val="85000"/>
                <a:alpha val="1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863883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 y="0"/>
            <a:ext cx="394348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631595" y="755188"/>
            <a:ext cx="2656094" cy="338554"/>
          </a:xfrm>
          <a:prstGeom prst="rect">
            <a:avLst/>
          </a:prstGeom>
          <a:noFill/>
        </p:spPr>
        <p:txBody>
          <a:bodyPr wrap="square" rtlCol="0">
            <a:spAutoFit/>
          </a:bodyPr>
          <a:lstStyle/>
          <a:p>
            <a:r>
              <a:rPr lang="en-US" sz="1600" b="1" dirty="0" smtClean="0">
                <a:solidFill>
                  <a:schemeClr val="bg2"/>
                </a:solidFill>
                <a:ea typeface="Roboto Light" charset="0"/>
                <a:cs typeface="Roboto Light" charset="0"/>
              </a:rPr>
              <a:t>Limited Time</a:t>
            </a:r>
            <a:endParaRPr lang="en-US" sz="1600" b="1" dirty="0">
              <a:solidFill>
                <a:schemeClr val="bg2"/>
              </a:solidFill>
              <a:ea typeface="Roboto Light" charset="0"/>
              <a:cs typeface="Roboto Light" charset="0"/>
            </a:endParaRPr>
          </a:p>
        </p:txBody>
      </p:sp>
      <p:sp>
        <p:nvSpPr>
          <p:cNvPr id="11" name="TextBox 10"/>
          <p:cNvSpPr txBox="1"/>
          <p:nvPr/>
        </p:nvSpPr>
        <p:spPr>
          <a:xfrm>
            <a:off x="635997" y="2693028"/>
            <a:ext cx="2750544" cy="2964658"/>
          </a:xfrm>
          <a:prstGeom prst="rect">
            <a:avLst/>
          </a:prstGeom>
          <a:noFill/>
        </p:spPr>
        <p:txBody>
          <a:bodyPr wrap="square" rtlCol="0">
            <a:spAutoFit/>
          </a:bodyPr>
          <a:lstStyle/>
          <a:p>
            <a:pPr>
              <a:lnSpc>
                <a:spcPct val="150000"/>
              </a:lnSpc>
            </a:pPr>
            <a:r>
              <a:rPr lang="en-US" sz="1400" b="1" dirty="0">
                <a:solidFill>
                  <a:schemeClr val="bg1"/>
                </a:solidFill>
                <a:ea typeface="Roboto Light" charset="0"/>
                <a:cs typeface="Roboto Light" charset="0"/>
              </a:rPr>
              <a:t>Far far away</a:t>
            </a:r>
            <a:r>
              <a:rPr lang="en-US" sz="1400" dirty="0">
                <a:solidFill>
                  <a:schemeClr val="bg1"/>
                </a:solidFill>
                <a:ea typeface="Roboto Light" charset="0"/>
                <a:cs typeface="Roboto Light" charset="0"/>
              </a:rPr>
              <a:t>, behind the word mountains, far from the countries </a:t>
            </a:r>
            <a:r>
              <a:rPr lang="en-US" sz="1400" dirty="0" err="1">
                <a:solidFill>
                  <a:schemeClr val="bg1"/>
                </a:solidFill>
                <a:ea typeface="Roboto Light" charset="0"/>
                <a:cs typeface="Roboto Light" charset="0"/>
              </a:rPr>
              <a:t>Vokalia</a:t>
            </a:r>
            <a:r>
              <a:rPr lang="en-US" sz="1400" dirty="0">
                <a:solidFill>
                  <a:schemeClr val="bg1"/>
                </a:solidFill>
                <a:ea typeface="Roboto Light" charset="0"/>
                <a:cs typeface="Roboto Light" charset="0"/>
              </a:rPr>
              <a:t> and </a:t>
            </a:r>
            <a:r>
              <a:rPr lang="en-US" sz="1400" dirty="0" err="1">
                <a:solidFill>
                  <a:schemeClr val="bg1"/>
                </a:solidFill>
                <a:ea typeface="Roboto Light" charset="0"/>
                <a:cs typeface="Roboto Light" charset="0"/>
              </a:rPr>
              <a:t>Consonantia</a:t>
            </a:r>
            <a:r>
              <a:rPr lang="en-US" sz="1400" dirty="0">
                <a:solidFill>
                  <a:schemeClr val="bg1"/>
                </a:solidFill>
                <a:ea typeface="Roboto Light" charset="0"/>
                <a:cs typeface="Roboto Light" charset="0"/>
              </a:rPr>
              <a:t>, there live the blind texts. Separated they live in </a:t>
            </a:r>
            <a:r>
              <a:rPr lang="en-US" sz="1400" dirty="0" err="1">
                <a:solidFill>
                  <a:schemeClr val="bg1"/>
                </a:solidFill>
                <a:ea typeface="Roboto Light" charset="0"/>
                <a:cs typeface="Roboto Light" charset="0"/>
              </a:rPr>
              <a:t>Bookmarksgrove</a:t>
            </a:r>
            <a:r>
              <a:rPr lang="en-US" sz="1400" dirty="0">
                <a:solidFill>
                  <a:schemeClr val="bg1"/>
                </a:solidFill>
                <a:ea typeface="Roboto Light" charset="0"/>
                <a:cs typeface="Roboto Light" charset="0"/>
              </a:rPr>
              <a:t> right at the coast of the Semantics, a large language ocean.</a:t>
            </a:r>
          </a:p>
        </p:txBody>
      </p:sp>
      <p:sp>
        <p:nvSpPr>
          <p:cNvPr id="12" name="TextBox 11"/>
          <p:cNvSpPr txBox="1"/>
          <p:nvPr/>
        </p:nvSpPr>
        <p:spPr>
          <a:xfrm>
            <a:off x="631595" y="1036185"/>
            <a:ext cx="2656094" cy="1077218"/>
          </a:xfrm>
          <a:prstGeom prst="rect">
            <a:avLst/>
          </a:prstGeom>
          <a:noFill/>
        </p:spPr>
        <p:txBody>
          <a:bodyPr wrap="square" rtlCol="0">
            <a:spAutoFit/>
          </a:bodyPr>
          <a:lstStyle/>
          <a:p>
            <a:r>
              <a:rPr lang="en-US" sz="3200" b="1" dirty="0" smtClean="0">
                <a:solidFill>
                  <a:schemeClr val="bg1"/>
                </a:solidFill>
                <a:latin typeface="+mj-lt"/>
                <a:ea typeface="Roboto Black" charset="0"/>
                <a:cs typeface="Roboto Black" charset="0"/>
              </a:rPr>
              <a:t>FMCG</a:t>
            </a:r>
          </a:p>
          <a:p>
            <a:r>
              <a:rPr lang="en-US" sz="3200" b="1" dirty="0" smtClean="0">
                <a:solidFill>
                  <a:schemeClr val="bg1"/>
                </a:solidFill>
                <a:latin typeface="+mj-lt"/>
                <a:ea typeface="Roboto Black" charset="0"/>
                <a:cs typeface="Roboto Black" charset="0"/>
              </a:rPr>
              <a:t>Campaign</a:t>
            </a:r>
            <a:endParaRPr lang="en-US" sz="3200" b="1" dirty="0">
              <a:solidFill>
                <a:schemeClr val="bg1"/>
              </a:solidFill>
              <a:latin typeface="+mj-lt"/>
              <a:ea typeface="Roboto Black" charset="0"/>
              <a:cs typeface="Roboto Black" charset="0"/>
            </a:endParaRPr>
          </a:p>
        </p:txBody>
      </p:sp>
      <p:sp>
        <p:nvSpPr>
          <p:cNvPr id="13" name="Triangle 12"/>
          <p:cNvSpPr/>
          <p:nvPr/>
        </p:nvSpPr>
        <p:spPr>
          <a:xfrm>
            <a:off x="440242" y="6237312"/>
            <a:ext cx="475101" cy="409570"/>
          </a:xfrm>
          <a:prstGeom prst="triangle">
            <a:avLst/>
          </a:prstGeom>
          <a:noFill/>
          <a:ln w="76200">
            <a:solidFill>
              <a:srgbClr val="FF9F1B">
                <a:alpha val="1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8669857" y="524420"/>
            <a:ext cx="2182705" cy="1107996"/>
          </a:xfrm>
          <a:prstGeom prst="rect">
            <a:avLst/>
          </a:prstGeom>
          <a:noFill/>
        </p:spPr>
        <p:txBody>
          <a:bodyPr wrap="square" rtlCol="0">
            <a:spAutoFit/>
          </a:bodyPr>
          <a:lstStyle/>
          <a:p>
            <a:r>
              <a:rPr lang="en-US" sz="6600" b="1" dirty="0" smtClean="0">
                <a:solidFill>
                  <a:schemeClr val="accent2"/>
                </a:solidFill>
                <a:latin typeface="+mj-lt"/>
                <a:ea typeface="Roboto" charset="0"/>
                <a:cs typeface="Roboto" charset="0"/>
              </a:rPr>
              <a:t>85%</a:t>
            </a:r>
            <a:endParaRPr lang="en-US" sz="6600" b="1" dirty="0">
              <a:solidFill>
                <a:schemeClr val="accent2"/>
              </a:solidFill>
              <a:latin typeface="+mj-lt"/>
              <a:ea typeface="Roboto" charset="0"/>
              <a:cs typeface="Roboto" charset="0"/>
            </a:endParaRPr>
          </a:p>
        </p:txBody>
      </p:sp>
      <p:sp>
        <p:nvSpPr>
          <p:cNvPr id="17" name="Rectangle 16"/>
          <p:cNvSpPr/>
          <p:nvPr/>
        </p:nvSpPr>
        <p:spPr>
          <a:xfrm>
            <a:off x="8669858" y="1632416"/>
            <a:ext cx="2754945" cy="1569660"/>
          </a:xfrm>
          <a:prstGeom prst="rect">
            <a:avLst/>
          </a:prstGeom>
        </p:spPr>
        <p:txBody>
          <a:bodyPr wrap="square">
            <a:spAutoFit/>
          </a:bodyPr>
          <a:lstStyle/>
          <a:p>
            <a:pPr>
              <a:lnSpc>
                <a:spcPct val="120000"/>
              </a:lnSpc>
            </a:pPr>
            <a:r>
              <a:rPr lang="en-US" sz="1600" b="1" dirty="0">
                <a:solidFill>
                  <a:schemeClr val="tx1">
                    <a:lumMod val="50000"/>
                    <a:lumOff val="50000"/>
                  </a:schemeClr>
                </a:solidFill>
                <a:ea typeface="Roboto Light" charset="0"/>
                <a:cs typeface="Roboto Light" charset="0"/>
              </a:rPr>
              <a:t>Far </a:t>
            </a:r>
            <a:r>
              <a:rPr lang="en-US" sz="1600" b="1" dirty="0" err="1">
                <a:solidFill>
                  <a:schemeClr val="tx1">
                    <a:lumMod val="50000"/>
                    <a:lumOff val="50000"/>
                  </a:schemeClr>
                </a:solidFill>
                <a:ea typeface="Roboto Light" charset="0"/>
                <a:cs typeface="Roboto Light" charset="0"/>
              </a:rPr>
              <a:t>far</a:t>
            </a:r>
            <a:r>
              <a:rPr lang="en-US" sz="1600" b="1" dirty="0">
                <a:solidFill>
                  <a:schemeClr val="tx1">
                    <a:lumMod val="50000"/>
                    <a:lumOff val="50000"/>
                  </a:schemeClr>
                </a:solidFill>
                <a:ea typeface="Roboto Light" charset="0"/>
                <a:cs typeface="Roboto Light" charset="0"/>
              </a:rPr>
              <a:t> away</a:t>
            </a:r>
            <a:r>
              <a:rPr lang="en-US" sz="1600" dirty="0">
                <a:solidFill>
                  <a:schemeClr val="tx1">
                    <a:lumMod val="50000"/>
                    <a:lumOff val="50000"/>
                  </a:schemeClr>
                </a:solidFill>
                <a:ea typeface="Roboto Light" charset="0"/>
                <a:cs typeface="Roboto Light" charset="0"/>
              </a:rPr>
              <a:t>, behind the word mountains, far from the countries </a:t>
            </a:r>
            <a:r>
              <a:rPr lang="en-US" sz="1600" dirty="0" err="1">
                <a:solidFill>
                  <a:schemeClr val="tx1">
                    <a:lumMod val="50000"/>
                    <a:lumOff val="50000"/>
                  </a:schemeClr>
                </a:solidFill>
                <a:ea typeface="Roboto Light" charset="0"/>
                <a:cs typeface="Roboto Light" charset="0"/>
              </a:rPr>
              <a:t>Vokalia</a:t>
            </a:r>
            <a:r>
              <a:rPr lang="en-US" sz="1600" dirty="0">
                <a:solidFill>
                  <a:schemeClr val="tx1">
                    <a:lumMod val="50000"/>
                    <a:lumOff val="50000"/>
                  </a:schemeClr>
                </a:solidFill>
                <a:ea typeface="Roboto Light" charset="0"/>
                <a:cs typeface="Roboto Light" charset="0"/>
              </a:rPr>
              <a:t> and </a:t>
            </a:r>
            <a:r>
              <a:rPr lang="en-US" sz="1600" dirty="0" err="1">
                <a:solidFill>
                  <a:schemeClr val="tx1">
                    <a:lumMod val="50000"/>
                    <a:lumOff val="50000"/>
                  </a:schemeClr>
                </a:solidFill>
                <a:ea typeface="Roboto Light" charset="0"/>
                <a:cs typeface="Roboto Light" charset="0"/>
              </a:rPr>
              <a:t>Consonantia</a:t>
            </a:r>
            <a:r>
              <a:rPr lang="en-US" sz="1600" dirty="0">
                <a:solidFill>
                  <a:schemeClr val="tx1">
                    <a:lumMod val="50000"/>
                    <a:lumOff val="50000"/>
                  </a:schemeClr>
                </a:solidFill>
                <a:ea typeface="Roboto Light" charset="0"/>
                <a:cs typeface="Roboto Light" charset="0"/>
              </a:rPr>
              <a:t>, there live the blind </a:t>
            </a:r>
            <a:r>
              <a:rPr lang="en-US" sz="1600" dirty="0" smtClean="0">
                <a:solidFill>
                  <a:schemeClr val="tx1">
                    <a:lumMod val="50000"/>
                    <a:lumOff val="50000"/>
                  </a:schemeClr>
                </a:solidFill>
                <a:ea typeface="Roboto Light" charset="0"/>
                <a:cs typeface="Roboto Light" charset="0"/>
              </a:rPr>
              <a:t>texts.</a:t>
            </a:r>
            <a:endParaRPr lang="en-US" sz="1600" dirty="0">
              <a:solidFill>
                <a:schemeClr val="tx1">
                  <a:lumMod val="50000"/>
                  <a:lumOff val="50000"/>
                </a:schemeClr>
              </a:solidFill>
              <a:ea typeface="Roboto Light" charset="0"/>
              <a:cs typeface="Roboto Light" charset="0"/>
            </a:endParaRPr>
          </a:p>
        </p:txBody>
      </p:sp>
      <p:sp>
        <p:nvSpPr>
          <p:cNvPr id="18" name="Rectangle 17"/>
          <p:cNvSpPr/>
          <p:nvPr/>
        </p:nvSpPr>
        <p:spPr>
          <a:xfrm>
            <a:off x="8721615" y="3574802"/>
            <a:ext cx="720080" cy="7200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8725106" y="4653136"/>
            <a:ext cx="720080" cy="7200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9719777" y="4653136"/>
            <a:ext cx="720080" cy="7200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9717813" y="3574802"/>
            <a:ext cx="720080" cy="7200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10704723" y="3574802"/>
            <a:ext cx="720080" cy="7200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10704723" y="4653136"/>
            <a:ext cx="720080" cy="7200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9805983" y="3668062"/>
            <a:ext cx="466794" cy="523220"/>
          </a:xfrm>
          <a:prstGeom prst="rect">
            <a:avLst/>
          </a:prstGeom>
        </p:spPr>
        <p:txBody>
          <a:bodyPr wrap="none">
            <a:spAutoFit/>
          </a:bodyPr>
          <a:lstStyle/>
          <a:p>
            <a:r>
              <a:rPr lang="en-US" sz="2800" dirty="0">
                <a:solidFill>
                  <a:schemeClr val="bg1"/>
                </a:solidFill>
                <a:latin typeface="FontAwesome" pitchFamily="2" charset="0"/>
              </a:rPr>
              <a:t></a:t>
            </a:r>
            <a:endParaRPr lang="en-US" sz="2800" dirty="0">
              <a:solidFill>
                <a:schemeClr val="bg1"/>
              </a:solidFill>
            </a:endParaRPr>
          </a:p>
        </p:txBody>
      </p:sp>
      <p:sp>
        <p:nvSpPr>
          <p:cNvPr id="31" name="Rectangle 30"/>
          <p:cNvSpPr/>
          <p:nvPr/>
        </p:nvSpPr>
        <p:spPr>
          <a:xfrm>
            <a:off x="8761980" y="4758461"/>
            <a:ext cx="595035" cy="523220"/>
          </a:xfrm>
          <a:prstGeom prst="rect">
            <a:avLst/>
          </a:prstGeom>
        </p:spPr>
        <p:txBody>
          <a:bodyPr wrap="none">
            <a:spAutoFit/>
          </a:bodyPr>
          <a:lstStyle/>
          <a:p>
            <a:r>
              <a:rPr lang="en-US" sz="2800" dirty="0">
                <a:solidFill>
                  <a:schemeClr val="bg1"/>
                </a:solidFill>
                <a:latin typeface="FontAwesome" pitchFamily="2" charset="0"/>
              </a:rPr>
              <a:t></a:t>
            </a:r>
            <a:endParaRPr lang="en-US" sz="2800" dirty="0">
              <a:solidFill>
                <a:schemeClr val="bg1"/>
              </a:solidFill>
            </a:endParaRPr>
          </a:p>
        </p:txBody>
      </p:sp>
      <p:sp>
        <p:nvSpPr>
          <p:cNvPr id="32" name="Rectangle 31"/>
          <p:cNvSpPr/>
          <p:nvPr/>
        </p:nvSpPr>
        <p:spPr>
          <a:xfrm>
            <a:off x="10852562" y="3674043"/>
            <a:ext cx="389850" cy="523220"/>
          </a:xfrm>
          <a:prstGeom prst="rect">
            <a:avLst/>
          </a:prstGeom>
        </p:spPr>
        <p:txBody>
          <a:bodyPr wrap="none">
            <a:spAutoFit/>
          </a:bodyPr>
          <a:lstStyle/>
          <a:p>
            <a:r>
              <a:rPr lang="en-US" sz="2800" dirty="0">
                <a:solidFill>
                  <a:schemeClr val="bg1"/>
                </a:solidFill>
                <a:latin typeface="FontAwesome" pitchFamily="2" charset="0"/>
              </a:rPr>
              <a:t></a:t>
            </a:r>
            <a:endParaRPr lang="en-US" sz="2800" dirty="0">
              <a:solidFill>
                <a:schemeClr val="bg1"/>
              </a:solidFill>
            </a:endParaRPr>
          </a:p>
        </p:txBody>
      </p:sp>
      <p:sp>
        <p:nvSpPr>
          <p:cNvPr id="33" name="Rectangle 32"/>
          <p:cNvSpPr/>
          <p:nvPr/>
        </p:nvSpPr>
        <p:spPr>
          <a:xfrm>
            <a:off x="8800264" y="3667580"/>
            <a:ext cx="595035" cy="523220"/>
          </a:xfrm>
          <a:prstGeom prst="rect">
            <a:avLst/>
          </a:prstGeom>
        </p:spPr>
        <p:txBody>
          <a:bodyPr wrap="none">
            <a:spAutoFit/>
          </a:bodyPr>
          <a:lstStyle/>
          <a:p>
            <a:r>
              <a:rPr lang="en-US" sz="2800" dirty="0" smtClean="0">
                <a:solidFill>
                  <a:schemeClr val="bg1"/>
                </a:solidFill>
                <a:latin typeface="FontAwesome" pitchFamily="2" charset="0"/>
              </a:rPr>
              <a:t></a:t>
            </a:r>
            <a:endParaRPr lang="en-US" sz="2800" dirty="0">
              <a:solidFill>
                <a:schemeClr val="bg1"/>
              </a:solidFill>
            </a:endParaRPr>
          </a:p>
        </p:txBody>
      </p:sp>
      <p:sp>
        <p:nvSpPr>
          <p:cNvPr id="34" name="Rectangle 33"/>
          <p:cNvSpPr/>
          <p:nvPr/>
        </p:nvSpPr>
        <p:spPr>
          <a:xfrm>
            <a:off x="9818560" y="4751566"/>
            <a:ext cx="518091" cy="523220"/>
          </a:xfrm>
          <a:prstGeom prst="rect">
            <a:avLst/>
          </a:prstGeom>
        </p:spPr>
        <p:txBody>
          <a:bodyPr wrap="none">
            <a:spAutoFit/>
          </a:bodyPr>
          <a:lstStyle/>
          <a:p>
            <a:r>
              <a:rPr lang="en-US" sz="2800" dirty="0">
                <a:solidFill>
                  <a:schemeClr val="bg1"/>
                </a:solidFill>
                <a:latin typeface="FontAwesome" charset="0"/>
              </a:rPr>
              <a:t></a:t>
            </a:r>
            <a:endParaRPr lang="en-US" sz="2800" dirty="0">
              <a:solidFill>
                <a:schemeClr val="bg1"/>
              </a:solidFill>
            </a:endParaRPr>
          </a:p>
        </p:txBody>
      </p:sp>
      <p:sp>
        <p:nvSpPr>
          <p:cNvPr id="35" name="Rectangle 34"/>
          <p:cNvSpPr/>
          <p:nvPr/>
        </p:nvSpPr>
        <p:spPr>
          <a:xfrm>
            <a:off x="10811573" y="4751566"/>
            <a:ext cx="543739" cy="523220"/>
          </a:xfrm>
          <a:prstGeom prst="rect">
            <a:avLst/>
          </a:prstGeom>
        </p:spPr>
        <p:txBody>
          <a:bodyPr wrap="none">
            <a:spAutoFit/>
          </a:bodyPr>
          <a:lstStyle/>
          <a:p>
            <a:r>
              <a:rPr lang="en-US" sz="2800" dirty="0" smtClean="0">
                <a:solidFill>
                  <a:schemeClr val="bg1"/>
                </a:solidFill>
                <a:latin typeface="FontAwesome" pitchFamily="2" charset="0"/>
              </a:rPr>
              <a:t></a:t>
            </a:r>
            <a:endParaRPr lang="en-US" sz="2800" dirty="0">
              <a:solidFill>
                <a:schemeClr val="bg1"/>
              </a:solidFill>
            </a:endParaRPr>
          </a:p>
        </p:txBody>
      </p:sp>
      <p:sp>
        <p:nvSpPr>
          <p:cNvPr id="36" name="TextBox 35"/>
          <p:cNvSpPr txBox="1"/>
          <p:nvPr/>
        </p:nvSpPr>
        <p:spPr>
          <a:xfrm>
            <a:off x="9580834" y="6114201"/>
            <a:ext cx="1914307" cy="276999"/>
          </a:xfrm>
          <a:prstGeom prst="rect">
            <a:avLst/>
          </a:prstGeom>
          <a:noFill/>
        </p:spPr>
        <p:txBody>
          <a:bodyPr wrap="none" rtlCol="0">
            <a:spAutoFit/>
          </a:bodyPr>
          <a:lstStyle/>
          <a:p>
            <a:pPr algn="r"/>
            <a:r>
              <a:rPr lang="en-US" sz="1200" dirty="0" smtClean="0">
                <a:solidFill>
                  <a:schemeClr val="tx1">
                    <a:lumMod val="50000"/>
                    <a:lumOff val="50000"/>
                  </a:schemeClr>
                </a:solidFill>
                <a:ea typeface="Roboto Medium" charset="0"/>
                <a:cs typeface="Roboto Medium" charset="0"/>
              </a:rPr>
              <a:t>www.yourwebsite.com</a:t>
            </a:r>
            <a:endParaRPr lang="en-US" sz="1200" dirty="0">
              <a:solidFill>
                <a:schemeClr val="tx1">
                  <a:lumMod val="50000"/>
                  <a:lumOff val="50000"/>
                </a:schemeClr>
              </a:solidFill>
              <a:ea typeface="Roboto Thin" charset="0"/>
              <a:cs typeface="Roboto Thin" charset="0"/>
            </a:endParaRPr>
          </a:p>
        </p:txBody>
      </p:sp>
      <p:sp>
        <p:nvSpPr>
          <p:cNvPr id="2" name="Picture Placeholder 1"/>
          <p:cNvSpPr>
            <a:spLocks noGrp="1"/>
          </p:cNvSpPr>
          <p:nvPr>
            <p:ph type="pic" sz="quarter" idx="10"/>
          </p:nvPr>
        </p:nvSpPr>
        <p:spPr/>
      </p:sp>
    </p:spTree>
    <p:extLst>
      <p:ext uri="{BB962C8B-B14F-4D97-AF65-F5344CB8AC3E}">
        <p14:creationId xmlns:p14="http://schemas.microsoft.com/office/powerpoint/2010/main" val="487334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833785" y="2146"/>
            <a:ext cx="5356757"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p:cNvSpPr txBox="1"/>
          <p:nvPr/>
        </p:nvSpPr>
        <p:spPr>
          <a:xfrm>
            <a:off x="7688888" y="5703059"/>
            <a:ext cx="2207656" cy="307777"/>
          </a:xfrm>
          <a:prstGeom prst="rect">
            <a:avLst/>
          </a:prstGeom>
          <a:noFill/>
        </p:spPr>
        <p:txBody>
          <a:bodyPr wrap="none" rtlCol="0">
            <a:spAutoFit/>
          </a:bodyPr>
          <a:lstStyle/>
          <a:p>
            <a:r>
              <a:rPr lang="en-US" sz="1400" dirty="0" smtClean="0">
                <a:solidFill>
                  <a:schemeClr val="bg1"/>
                </a:solidFill>
                <a:ea typeface="Roboto Medium" charset="0"/>
                <a:cs typeface="Roboto Medium" charset="0"/>
              </a:rPr>
              <a:t>www.yourwebsite.com</a:t>
            </a:r>
            <a:endParaRPr lang="en-US" sz="1400" dirty="0">
              <a:solidFill>
                <a:schemeClr val="bg1"/>
              </a:solidFill>
              <a:ea typeface="Roboto Thin" charset="0"/>
              <a:cs typeface="Roboto Thin" charset="0"/>
            </a:endParaRPr>
          </a:p>
        </p:txBody>
      </p:sp>
      <p:sp>
        <p:nvSpPr>
          <p:cNvPr id="17" name="TextBox 16"/>
          <p:cNvSpPr txBox="1"/>
          <p:nvPr/>
        </p:nvSpPr>
        <p:spPr>
          <a:xfrm>
            <a:off x="7688888" y="1016222"/>
            <a:ext cx="2656094" cy="338554"/>
          </a:xfrm>
          <a:prstGeom prst="rect">
            <a:avLst/>
          </a:prstGeom>
          <a:noFill/>
        </p:spPr>
        <p:txBody>
          <a:bodyPr wrap="square" rtlCol="0">
            <a:spAutoFit/>
          </a:bodyPr>
          <a:lstStyle/>
          <a:p>
            <a:r>
              <a:rPr lang="en-US" sz="1600" b="1" dirty="0" smtClean="0">
                <a:solidFill>
                  <a:schemeClr val="bg2"/>
                </a:solidFill>
                <a:ea typeface="Roboto Light" charset="0"/>
                <a:cs typeface="Roboto Light" charset="0"/>
              </a:rPr>
              <a:t>Limited Time</a:t>
            </a:r>
            <a:endParaRPr lang="en-US" sz="1600" b="1" dirty="0">
              <a:solidFill>
                <a:schemeClr val="bg2"/>
              </a:solidFill>
              <a:ea typeface="Roboto Light" charset="0"/>
              <a:cs typeface="Roboto Light" charset="0"/>
            </a:endParaRPr>
          </a:p>
        </p:txBody>
      </p:sp>
      <p:sp>
        <p:nvSpPr>
          <p:cNvPr id="19" name="TextBox 18"/>
          <p:cNvSpPr txBox="1"/>
          <p:nvPr/>
        </p:nvSpPr>
        <p:spPr>
          <a:xfrm>
            <a:off x="7693290" y="2693028"/>
            <a:ext cx="3502248" cy="2354491"/>
          </a:xfrm>
          <a:prstGeom prst="rect">
            <a:avLst/>
          </a:prstGeom>
          <a:noFill/>
        </p:spPr>
        <p:txBody>
          <a:bodyPr wrap="square" rtlCol="0">
            <a:spAutoFit/>
          </a:bodyPr>
          <a:lstStyle/>
          <a:p>
            <a:pPr>
              <a:lnSpc>
                <a:spcPct val="150000"/>
              </a:lnSpc>
            </a:pPr>
            <a:r>
              <a:rPr lang="en-US" sz="1400" b="1" dirty="0">
                <a:solidFill>
                  <a:schemeClr val="bg1"/>
                </a:solidFill>
                <a:ea typeface="Roboto Light" charset="0"/>
                <a:cs typeface="Roboto Light" charset="0"/>
              </a:rPr>
              <a:t>Far far away</a:t>
            </a:r>
            <a:r>
              <a:rPr lang="en-US" sz="1400" dirty="0">
                <a:solidFill>
                  <a:schemeClr val="bg1"/>
                </a:solidFill>
                <a:ea typeface="Roboto Light" charset="0"/>
                <a:cs typeface="Roboto Light" charset="0"/>
              </a:rPr>
              <a:t>, behind the word mountains, far from the countries </a:t>
            </a:r>
            <a:r>
              <a:rPr lang="en-US" sz="1400" dirty="0" err="1">
                <a:solidFill>
                  <a:schemeClr val="bg1"/>
                </a:solidFill>
                <a:ea typeface="Roboto Light" charset="0"/>
                <a:cs typeface="Roboto Light" charset="0"/>
              </a:rPr>
              <a:t>Vokalia</a:t>
            </a:r>
            <a:r>
              <a:rPr lang="en-US" sz="1400" dirty="0">
                <a:solidFill>
                  <a:schemeClr val="bg1"/>
                </a:solidFill>
                <a:ea typeface="Roboto Light" charset="0"/>
                <a:cs typeface="Roboto Light" charset="0"/>
              </a:rPr>
              <a:t> and </a:t>
            </a:r>
            <a:r>
              <a:rPr lang="en-US" sz="1400" dirty="0" err="1">
                <a:solidFill>
                  <a:schemeClr val="bg1"/>
                </a:solidFill>
                <a:ea typeface="Roboto Light" charset="0"/>
                <a:cs typeface="Roboto Light" charset="0"/>
              </a:rPr>
              <a:t>Consonantia</a:t>
            </a:r>
            <a:r>
              <a:rPr lang="en-US" sz="1400" dirty="0">
                <a:solidFill>
                  <a:schemeClr val="bg1"/>
                </a:solidFill>
                <a:ea typeface="Roboto Light" charset="0"/>
                <a:cs typeface="Roboto Light" charset="0"/>
              </a:rPr>
              <a:t>, there live the blind texts. Separated they live in </a:t>
            </a:r>
            <a:r>
              <a:rPr lang="en-US" sz="1400" dirty="0" err="1">
                <a:solidFill>
                  <a:schemeClr val="bg1"/>
                </a:solidFill>
                <a:ea typeface="Roboto Light" charset="0"/>
                <a:cs typeface="Roboto Light" charset="0"/>
              </a:rPr>
              <a:t>Bookmarksgrove</a:t>
            </a:r>
            <a:r>
              <a:rPr lang="en-US" sz="1400" dirty="0">
                <a:solidFill>
                  <a:schemeClr val="bg1"/>
                </a:solidFill>
                <a:ea typeface="Roboto Light" charset="0"/>
                <a:cs typeface="Roboto Light" charset="0"/>
              </a:rPr>
              <a:t> right at the coast of the Semantics, a large language ocean.</a:t>
            </a:r>
          </a:p>
        </p:txBody>
      </p:sp>
      <p:sp>
        <p:nvSpPr>
          <p:cNvPr id="20" name="TextBox 19"/>
          <p:cNvSpPr txBox="1"/>
          <p:nvPr/>
        </p:nvSpPr>
        <p:spPr>
          <a:xfrm>
            <a:off x="7688888" y="1354776"/>
            <a:ext cx="2656094" cy="1077218"/>
          </a:xfrm>
          <a:prstGeom prst="rect">
            <a:avLst/>
          </a:prstGeom>
          <a:noFill/>
        </p:spPr>
        <p:txBody>
          <a:bodyPr wrap="square" rtlCol="0">
            <a:spAutoFit/>
          </a:bodyPr>
          <a:lstStyle/>
          <a:p>
            <a:r>
              <a:rPr lang="en-US" sz="3200" b="1" dirty="0" smtClean="0">
                <a:solidFill>
                  <a:schemeClr val="bg1"/>
                </a:solidFill>
                <a:latin typeface="+mj-lt"/>
                <a:ea typeface="Roboto Black" charset="0"/>
                <a:cs typeface="Roboto Black" charset="0"/>
              </a:rPr>
              <a:t>FMCG</a:t>
            </a:r>
          </a:p>
          <a:p>
            <a:r>
              <a:rPr lang="en-US" sz="3200" b="1" dirty="0" smtClean="0">
                <a:solidFill>
                  <a:schemeClr val="bg1"/>
                </a:solidFill>
                <a:latin typeface="+mj-lt"/>
                <a:ea typeface="Roboto Black" charset="0"/>
                <a:cs typeface="Roboto Black" charset="0"/>
              </a:rPr>
              <a:t>Campaign</a:t>
            </a:r>
            <a:endParaRPr lang="en-US" sz="3200" b="1" dirty="0">
              <a:solidFill>
                <a:schemeClr val="bg1"/>
              </a:solidFill>
              <a:latin typeface="+mj-lt"/>
              <a:ea typeface="Roboto Black" charset="0"/>
              <a:cs typeface="Roboto Black" charset="0"/>
            </a:endParaRPr>
          </a:p>
        </p:txBody>
      </p:sp>
      <p:sp>
        <p:nvSpPr>
          <p:cNvPr id="2" name="Picture Placeholder 1"/>
          <p:cNvSpPr>
            <a:spLocks noGrp="1"/>
          </p:cNvSpPr>
          <p:nvPr>
            <p:ph type="pic" sz="quarter" idx="10"/>
          </p:nvPr>
        </p:nvSpPr>
        <p:spPr>
          <a:xfrm>
            <a:off x="0" y="0"/>
            <a:ext cx="6833785" cy="6858000"/>
          </a:xfrm>
        </p:spPr>
      </p:sp>
    </p:spTree>
    <p:extLst>
      <p:ext uri="{BB962C8B-B14F-4D97-AF65-F5344CB8AC3E}">
        <p14:creationId xmlns:p14="http://schemas.microsoft.com/office/powerpoint/2010/main" val="2555906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r="3223"/>
          <a:stretch/>
        </p:blipFill>
        <p:spPr>
          <a:xfrm>
            <a:off x="2135188" y="0"/>
            <a:ext cx="9997326" cy="6858000"/>
          </a:xfrm>
          <a:prstGeom prst="rect">
            <a:avLst/>
          </a:prstGeom>
        </p:spPr>
      </p:pic>
      <p:sp>
        <p:nvSpPr>
          <p:cNvPr id="5" name="Rectangle 4"/>
          <p:cNvSpPr/>
          <p:nvPr/>
        </p:nvSpPr>
        <p:spPr>
          <a:xfrm>
            <a:off x="2135188" y="0"/>
            <a:ext cx="10056812" cy="6858000"/>
          </a:xfrm>
          <a:prstGeom prst="rect">
            <a:avLst/>
          </a:prstGeom>
          <a:solidFill>
            <a:schemeClr val="tx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txBox="1">
            <a:spLocks/>
          </p:cNvSpPr>
          <p:nvPr/>
        </p:nvSpPr>
        <p:spPr>
          <a:xfrm rot="16200000">
            <a:off x="-414573" y="1708645"/>
            <a:ext cx="3061063" cy="722298"/>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Quotes</a:t>
            </a:r>
            <a:endParaRPr lang="en-US" b="1" dirty="0">
              <a:solidFill>
                <a:schemeClr val="bg1">
                  <a:lumMod val="85000"/>
                </a:schemeClr>
              </a:solidFill>
              <a:latin typeface="+mj-lt"/>
            </a:endParaRPr>
          </a:p>
        </p:txBody>
      </p:sp>
      <p:cxnSp>
        <p:nvCxnSpPr>
          <p:cNvPr id="12" name="Straight Connector 11"/>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3822158" y="998905"/>
            <a:ext cx="5040923" cy="3785652"/>
          </a:xfrm>
          <a:prstGeom prst="rect">
            <a:avLst/>
          </a:prstGeom>
        </p:spPr>
        <p:txBody>
          <a:bodyPr wrap="square">
            <a:spAutoFit/>
          </a:bodyPr>
          <a:lstStyle/>
          <a:p>
            <a:r>
              <a:rPr lang="en-US" sz="4800" dirty="0" smtClean="0">
                <a:solidFill>
                  <a:schemeClr val="bg1"/>
                </a:solidFill>
                <a:latin typeface="+mj-lt"/>
              </a:rPr>
              <a:t>Less </a:t>
            </a:r>
            <a:r>
              <a:rPr lang="en-US" sz="4800" dirty="0">
                <a:solidFill>
                  <a:schemeClr val="bg1"/>
                </a:solidFill>
                <a:latin typeface="+mj-lt"/>
              </a:rPr>
              <a:t>is more. Keeping it simple takes time and effort</a:t>
            </a:r>
            <a:r>
              <a:rPr lang="en-US" sz="4800" dirty="0" smtClean="0">
                <a:solidFill>
                  <a:schemeClr val="bg1"/>
                </a:solidFill>
                <a:latin typeface="+mj-lt"/>
              </a:rPr>
              <a:t>.</a:t>
            </a:r>
            <a:endParaRPr lang="en-US" sz="4800" dirty="0">
              <a:solidFill>
                <a:schemeClr val="bg1"/>
              </a:solidFill>
              <a:latin typeface="+mj-lt"/>
            </a:endParaRPr>
          </a:p>
        </p:txBody>
      </p:sp>
      <p:sp>
        <p:nvSpPr>
          <p:cNvPr id="7" name="Rectangle 6"/>
          <p:cNvSpPr/>
          <p:nvPr/>
        </p:nvSpPr>
        <p:spPr>
          <a:xfrm>
            <a:off x="3822158" y="5103213"/>
            <a:ext cx="1399742" cy="369332"/>
          </a:xfrm>
          <a:prstGeom prst="rect">
            <a:avLst/>
          </a:prstGeom>
        </p:spPr>
        <p:txBody>
          <a:bodyPr wrap="none">
            <a:spAutoFit/>
          </a:bodyPr>
          <a:lstStyle/>
          <a:p>
            <a:r>
              <a:rPr lang="en-US" dirty="0">
                <a:solidFill>
                  <a:schemeClr val="accent3"/>
                </a:solidFill>
              </a:rPr>
              <a:t>Jeff Bullas</a:t>
            </a:r>
          </a:p>
        </p:txBody>
      </p:sp>
      <p:sp>
        <p:nvSpPr>
          <p:cNvPr id="2" name="Slide Number Placeholder 1"/>
          <p:cNvSpPr>
            <a:spLocks noGrp="1"/>
          </p:cNvSpPr>
          <p:nvPr>
            <p:ph type="sldNum" sz="quarter" idx="12"/>
          </p:nvPr>
        </p:nvSpPr>
        <p:spPr/>
        <p:txBody>
          <a:bodyPr/>
          <a:lstStyle/>
          <a:p>
            <a:fld id="{EF4ACB41-94E5-4629-9639-BBC7D22E3BC4}" type="slidenum">
              <a:rPr lang="en-US" smtClean="0"/>
              <a:pPr/>
              <a:t>59</a:t>
            </a:fld>
            <a:endParaRPr lang="en-US" dirty="0"/>
          </a:p>
        </p:txBody>
      </p:sp>
    </p:spTree>
    <p:extLst>
      <p:ext uri="{BB962C8B-B14F-4D97-AF65-F5344CB8AC3E}">
        <p14:creationId xmlns:p14="http://schemas.microsoft.com/office/powerpoint/2010/main" val="29582622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a:spLocks noGrp="1"/>
          </p:cNvSpPr>
          <p:nvPr>
            <p:ph type="title"/>
          </p:nvPr>
        </p:nvSpPr>
        <p:spPr>
          <a:xfrm rot="16200000">
            <a:off x="-344786" y="1826763"/>
            <a:ext cx="2874063" cy="663575"/>
          </a:xfrm>
        </p:spPr>
        <p:txBody>
          <a:bodyPr/>
          <a:lstStyle/>
          <a:p>
            <a:r>
              <a:rPr lang="en-US" dirty="0" smtClean="0">
                <a:solidFill>
                  <a:schemeClr val="bg1"/>
                </a:solidFill>
                <a:latin typeface="+mj-lt"/>
                <a:ea typeface="Open Sans" panose="020B0606030504020204" pitchFamily="34" charset="0"/>
                <a:cs typeface="Open Sans" panose="020B0606030504020204" pitchFamily="34" charset="0"/>
              </a:rPr>
              <a:t>About Us</a:t>
            </a:r>
            <a:endParaRPr lang="en-US" dirty="0">
              <a:solidFill>
                <a:schemeClr val="bg1"/>
              </a:solidFill>
              <a:latin typeface="+mj-lt"/>
              <a:ea typeface="Open Sans" panose="020B0606030504020204" pitchFamily="34" charset="0"/>
              <a:cs typeface="Open Sans" panose="020B0606030504020204" pitchFamily="34" charset="0"/>
            </a:endParaRPr>
          </a:p>
        </p:txBody>
      </p:sp>
      <p:cxnSp>
        <p:nvCxnSpPr>
          <p:cNvPr id="18" name="Straight Connector 1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6</a:t>
            </a:fld>
            <a:endParaRPr lang="en-US" dirty="0"/>
          </a:p>
        </p:txBody>
      </p:sp>
    </p:spTree>
    <p:extLst>
      <p:ext uri="{BB962C8B-B14F-4D97-AF65-F5344CB8AC3E}">
        <p14:creationId xmlns:p14="http://schemas.microsoft.com/office/powerpoint/2010/main" val="34439371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2135188" y="1218009"/>
            <a:ext cx="2849892" cy="4956127"/>
            <a:chOff x="2135188" y="1276624"/>
            <a:chExt cx="2849892" cy="4956127"/>
          </a:xfrm>
        </p:grpSpPr>
        <p:sp>
          <p:nvSpPr>
            <p:cNvPr id="58" name="Rectangle 16"/>
            <p:cNvSpPr/>
            <p:nvPr/>
          </p:nvSpPr>
          <p:spPr>
            <a:xfrm>
              <a:off x="2135188" y="2990334"/>
              <a:ext cx="2849892" cy="2992437"/>
            </a:xfrm>
            <a:custGeom>
              <a:avLst/>
              <a:gdLst>
                <a:gd name="connsiteX0" fmla="*/ 0 w 3179736"/>
                <a:gd name="connsiteY0" fmla="*/ 0 h 3002235"/>
                <a:gd name="connsiteX1" fmla="*/ 3179736 w 3179736"/>
                <a:gd name="connsiteY1" fmla="*/ 0 h 3002235"/>
                <a:gd name="connsiteX2" fmla="*/ 3179736 w 3179736"/>
                <a:gd name="connsiteY2" fmla="*/ 3002235 h 3002235"/>
                <a:gd name="connsiteX3" fmla="*/ 0 w 3179736"/>
                <a:gd name="connsiteY3" fmla="*/ 3002235 h 3002235"/>
                <a:gd name="connsiteX4" fmla="*/ 0 w 3179736"/>
                <a:gd name="connsiteY4" fmla="*/ 0 h 3002235"/>
                <a:gd name="connsiteX0" fmla="*/ 0 w 3179736"/>
                <a:gd name="connsiteY0" fmla="*/ 516834 h 3519069"/>
                <a:gd name="connsiteX1" fmla="*/ 3179736 w 3179736"/>
                <a:gd name="connsiteY1" fmla="*/ 0 h 3519069"/>
                <a:gd name="connsiteX2" fmla="*/ 3179736 w 3179736"/>
                <a:gd name="connsiteY2" fmla="*/ 3519069 h 3519069"/>
                <a:gd name="connsiteX3" fmla="*/ 0 w 3179736"/>
                <a:gd name="connsiteY3" fmla="*/ 3519069 h 3519069"/>
                <a:gd name="connsiteX4" fmla="*/ 0 w 3179736"/>
                <a:gd name="connsiteY4" fmla="*/ 516834 h 3519069"/>
                <a:gd name="connsiteX0" fmla="*/ 0 w 3179736"/>
                <a:gd name="connsiteY0" fmla="*/ 526359 h 3528594"/>
                <a:gd name="connsiteX1" fmla="*/ 3176561 w 3179736"/>
                <a:gd name="connsiteY1" fmla="*/ 0 h 3528594"/>
                <a:gd name="connsiteX2" fmla="*/ 3179736 w 3179736"/>
                <a:gd name="connsiteY2" fmla="*/ 3528594 h 3528594"/>
                <a:gd name="connsiteX3" fmla="*/ 0 w 3179736"/>
                <a:gd name="connsiteY3" fmla="*/ 3528594 h 3528594"/>
                <a:gd name="connsiteX4" fmla="*/ 0 w 3179736"/>
                <a:gd name="connsiteY4" fmla="*/ 526359 h 352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9736" h="3528594">
                  <a:moveTo>
                    <a:pt x="0" y="526359"/>
                  </a:moveTo>
                  <a:lnTo>
                    <a:pt x="3176561" y="0"/>
                  </a:lnTo>
                  <a:cubicBezTo>
                    <a:pt x="3177619" y="1176198"/>
                    <a:pt x="3178678" y="2352396"/>
                    <a:pt x="3179736" y="3528594"/>
                  </a:cubicBezTo>
                  <a:lnTo>
                    <a:pt x="0" y="3528594"/>
                  </a:lnTo>
                  <a:lnTo>
                    <a:pt x="0" y="526359"/>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59" name="Snip Single Corner Rectangle 2"/>
            <p:cNvSpPr/>
            <p:nvPr/>
          </p:nvSpPr>
          <p:spPr>
            <a:xfrm flipV="1">
              <a:off x="2135188" y="2035244"/>
              <a:ext cx="2849892" cy="1404495"/>
            </a:xfrm>
            <a:custGeom>
              <a:avLst/>
              <a:gdLst>
                <a:gd name="connsiteX0" fmla="*/ 0 w 3182863"/>
                <a:gd name="connsiteY0" fmla="*/ 0 h 1203867"/>
                <a:gd name="connsiteX1" fmla="*/ 2580930 w 3182863"/>
                <a:gd name="connsiteY1" fmla="*/ 0 h 1203867"/>
                <a:gd name="connsiteX2" fmla="*/ 3182863 w 3182863"/>
                <a:gd name="connsiteY2" fmla="*/ 601934 h 1203867"/>
                <a:gd name="connsiteX3" fmla="*/ 3182863 w 3182863"/>
                <a:gd name="connsiteY3" fmla="*/ 1203867 h 1203867"/>
                <a:gd name="connsiteX4" fmla="*/ 0 w 3182863"/>
                <a:gd name="connsiteY4" fmla="*/ 1203867 h 1203867"/>
                <a:gd name="connsiteX5" fmla="*/ 0 w 3182863"/>
                <a:gd name="connsiteY5" fmla="*/ 0 h 1203867"/>
                <a:gd name="connsiteX0" fmla="*/ 0 w 3182863"/>
                <a:gd name="connsiteY0" fmla="*/ 0 h 1203867"/>
                <a:gd name="connsiteX1" fmla="*/ 2580930 w 3182863"/>
                <a:gd name="connsiteY1" fmla="*/ 0 h 1203867"/>
                <a:gd name="connsiteX2" fmla="*/ 3182863 w 3182863"/>
                <a:gd name="connsiteY2" fmla="*/ 60759 h 1203867"/>
                <a:gd name="connsiteX3" fmla="*/ 3182863 w 3182863"/>
                <a:gd name="connsiteY3" fmla="*/ 1203867 h 1203867"/>
                <a:gd name="connsiteX4" fmla="*/ 0 w 3182863"/>
                <a:gd name="connsiteY4" fmla="*/ 1203867 h 1203867"/>
                <a:gd name="connsiteX5" fmla="*/ 0 w 3182863"/>
                <a:gd name="connsiteY5" fmla="*/ 0 h 1203867"/>
                <a:gd name="connsiteX0" fmla="*/ 0 w 3182863"/>
                <a:gd name="connsiteY0" fmla="*/ 270588 h 1474455"/>
                <a:gd name="connsiteX1" fmla="*/ 24342 w 3182863"/>
                <a:gd name="connsiteY1" fmla="*/ 0 h 1474455"/>
                <a:gd name="connsiteX2" fmla="*/ 3182863 w 3182863"/>
                <a:gd name="connsiteY2" fmla="*/ 331347 h 1474455"/>
                <a:gd name="connsiteX3" fmla="*/ 3182863 w 3182863"/>
                <a:gd name="connsiteY3" fmla="*/ 1474455 h 1474455"/>
                <a:gd name="connsiteX4" fmla="*/ 0 w 3182863"/>
                <a:gd name="connsiteY4" fmla="*/ 1474455 h 1474455"/>
                <a:gd name="connsiteX5" fmla="*/ 0 w 3182863"/>
                <a:gd name="connsiteY5" fmla="*/ 270588 h 1474455"/>
                <a:gd name="connsiteX0" fmla="*/ 31533 w 3214396"/>
                <a:gd name="connsiteY0" fmla="*/ 313390 h 1517257"/>
                <a:gd name="connsiteX1" fmla="*/ 0 w 3214396"/>
                <a:gd name="connsiteY1" fmla="*/ 0 h 1517257"/>
                <a:gd name="connsiteX2" fmla="*/ 3214396 w 3214396"/>
                <a:gd name="connsiteY2" fmla="*/ 374149 h 1517257"/>
                <a:gd name="connsiteX3" fmla="*/ 3214396 w 3214396"/>
                <a:gd name="connsiteY3" fmla="*/ 1517257 h 1517257"/>
                <a:gd name="connsiteX4" fmla="*/ 31533 w 3214396"/>
                <a:gd name="connsiteY4" fmla="*/ 1517257 h 1517257"/>
                <a:gd name="connsiteX5" fmla="*/ 31533 w 3214396"/>
                <a:gd name="connsiteY5" fmla="*/ 313390 h 1517257"/>
                <a:gd name="connsiteX0" fmla="*/ 3595 w 3186458"/>
                <a:gd name="connsiteY0" fmla="*/ 1479732 h 2683599"/>
                <a:gd name="connsiteX1" fmla="*/ 0 w 3186458"/>
                <a:gd name="connsiteY1" fmla="*/ 0 h 2683599"/>
                <a:gd name="connsiteX2" fmla="*/ 3186458 w 3186458"/>
                <a:gd name="connsiteY2" fmla="*/ 1540491 h 2683599"/>
                <a:gd name="connsiteX3" fmla="*/ 3186458 w 3186458"/>
                <a:gd name="connsiteY3" fmla="*/ 2683599 h 2683599"/>
                <a:gd name="connsiteX4" fmla="*/ 3595 w 3186458"/>
                <a:gd name="connsiteY4" fmla="*/ 2683599 h 2683599"/>
                <a:gd name="connsiteX5" fmla="*/ 3595 w 3186458"/>
                <a:gd name="connsiteY5" fmla="*/ 1479732 h 2683599"/>
                <a:gd name="connsiteX0" fmla="*/ 3595 w 3186458"/>
                <a:gd name="connsiteY0" fmla="*/ 1479732 h 2683599"/>
                <a:gd name="connsiteX1" fmla="*/ 0 w 3186458"/>
                <a:gd name="connsiteY1" fmla="*/ 0 h 2683599"/>
                <a:gd name="connsiteX2" fmla="*/ 3186458 w 3186458"/>
                <a:gd name="connsiteY2" fmla="*/ 971283 h 2683599"/>
                <a:gd name="connsiteX3" fmla="*/ 3186458 w 3186458"/>
                <a:gd name="connsiteY3" fmla="*/ 2683599 h 2683599"/>
                <a:gd name="connsiteX4" fmla="*/ 3595 w 3186458"/>
                <a:gd name="connsiteY4" fmla="*/ 2683599 h 2683599"/>
                <a:gd name="connsiteX5" fmla="*/ 3595 w 3186458"/>
                <a:gd name="connsiteY5" fmla="*/ 1479732 h 2683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86458" h="2683599">
                  <a:moveTo>
                    <a:pt x="3595" y="1479732"/>
                  </a:moveTo>
                  <a:cubicBezTo>
                    <a:pt x="2397" y="986488"/>
                    <a:pt x="1198" y="493244"/>
                    <a:pt x="0" y="0"/>
                  </a:cubicBezTo>
                  <a:lnTo>
                    <a:pt x="3186458" y="971283"/>
                  </a:lnTo>
                  <a:lnTo>
                    <a:pt x="3186458" y="2683599"/>
                  </a:lnTo>
                  <a:lnTo>
                    <a:pt x="3595" y="2683599"/>
                  </a:lnTo>
                  <a:lnTo>
                    <a:pt x="3595" y="147973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p:cNvSpPr/>
            <p:nvPr/>
          </p:nvSpPr>
          <p:spPr>
            <a:xfrm>
              <a:off x="2564116" y="5684225"/>
              <a:ext cx="1992036" cy="548526"/>
            </a:xfrm>
            <a:prstGeom prst="roundRect">
              <a:avLst/>
            </a:prstGeom>
            <a:solidFill>
              <a:schemeClr val="accent2"/>
            </a:solidFill>
            <a:ln>
              <a:noFill/>
            </a:ln>
            <a:effectLst>
              <a:glow>
                <a:schemeClr val="accent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dirty="0">
                  <a:solidFill>
                    <a:schemeClr val="bg1"/>
                  </a:solidFill>
                </a:rPr>
                <a:t>Free Trial</a:t>
              </a:r>
              <a:endParaRPr lang="en-US" b="1" dirty="0">
                <a:solidFill>
                  <a:schemeClr val="bg1"/>
                </a:solidFill>
              </a:endParaRPr>
            </a:p>
          </p:txBody>
        </p:sp>
        <p:sp>
          <p:nvSpPr>
            <p:cNvPr id="25" name="Rectangle 24"/>
            <p:cNvSpPr/>
            <p:nvPr/>
          </p:nvSpPr>
          <p:spPr>
            <a:xfrm>
              <a:off x="2440082" y="3715326"/>
              <a:ext cx="2240103" cy="1569660"/>
            </a:xfrm>
            <a:prstGeom prst="rect">
              <a:avLst/>
            </a:prstGeom>
          </p:spPr>
          <p:txBody>
            <a:bodyPr wrap="square">
              <a:spAutoFit/>
            </a:bodyPr>
            <a:lstStyle/>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SEO Business </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Local Seo</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Social Media</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Content Marketing</a:t>
              </a:r>
              <a:endParaRPr lang="en-US" sz="1600" dirty="0">
                <a:solidFill>
                  <a:schemeClr val="accent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3" name="Round Same Side Corner Rectangle 42"/>
            <p:cNvSpPr/>
            <p:nvPr/>
          </p:nvSpPr>
          <p:spPr>
            <a:xfrm>
              <a:off x="2135193" y="1276624"/>
              <a:ext cx="2849883" cy="771129"/>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solidFill>
                    <a:schemeClr val="bg1"/>
                  </a:solidFill>
                  <a:latin typeface="+mj-lt"/>
                </a:rPr>
                <a:t>BASIC</a:t>
              </a:r>
              <a:endParaRPr lang="en-US" dirty="0">
                <a:solidFill>
                  <a:schemeClr val="bg1"/>
                </a:solidFill>
                <a:latin typeface="+mj-lt"/>
              </a:endParaRPr>
            </a:p>
          </p:txBody>
        </p:sp>
        <p:grpSp>
          <p:nvGrpSpPr>
            <p:cNvPr id="55" name="Group 54"/>
            <p:cNvGrpSpPr/>
            <p:nvPr/>
          </p:nvGrpSpPr>
          <p:grpSpPr>
            <a:xfrm>
              <a:off x="2653110" y="2159338"/>
              <a:ext cx="1773753" cy="830997"/>
              <a:chOff x="4816833" y="4629955"/>
              <a:chExt cx="1773753" cy="830997"/>
            </a:xfrm>
            <a:noFill/>
          </p:grpSpPr>
          <p:sp>
            <p:nvSpPr>
              <p:cNvPr id="56" name="Rectangle 55"/>
              <p:cNvSpPr/>
              <p:nvPr/>
            </p:nvSpPr>
            <p:spPr>
              <a:xfrm>
                <a:off x="4816833" y="4629955"/>
                <a:ext cx="1109599" cy="830997"/>
              </a:xfrm>
              <a:prstGeom prst="rect">
                <a:avLst/>
              </a:prstGeom>
              <a:grpFill/>
              <a:ln>
                <a:noFill/>
              </a:ln>
            </p:spPr>
            <p:txBody>
              <a:bodyPr wrap="none">
                <a:spAutoFit/>
              </a:bodyPr>
              <a:lstStyle/>
              <a:p>
                <a:pPr algn="ctr"/>
                <a:r>
                  <a:rPr lang="en-US" sz="3600" b="1" dirty="0" smtClean="0">
                    <a:solidFill>
                      <a:schemeClr val="bg1"/>
                    </a:solidFill>
                  </a:rPr>
                  <a:t>$</a:t>
                </a:r>
                <a:r>
                  <a:rPr lang="en-US" sz="4800" b="1" dirty="0" smtClean="0">
                    <a:solidFill>
                      <a:schemeClr val="bg1"/>
                    </a:solidFill>
                  </a:rPr>
                  <a:t>15</a:t>
                </a:r>
                <a:endParaRPr lang="en-US" sz="3600" b="1" dirty="0">
                  <a:solidFill>
                    <a:schemeClr val="bg1"/>
                  </a:solidFill>
                </a:endParaRPr>
              </a:p>
            </p:txBody>
          </p:sp>
          <p:sp>
            <p:nvSpPr>
              <p:cNvPr id="57" name="Rectangle 56"/>
              <p:cNvSpPr/>
              <p:nvPr/>
            </p:nvSpPr>
            <p:spPr>
              <a:xfrm>
                <a:off x="5852820" y="4905542"/>
                <a:ext cx="737766" cy="400110"/>
              </a:xfrm>
              <a:prstGeom prst="rect">
                <a:avLst/>
              </a:prstGeom>
              <a:grpFill/>
              <a:ln>
                <a:noFill/>
              </a:ln>
            </p:spPr>
            <p:txBody>
              <a:bodyPr wrap="none">
                <a:spAutoFit/>
              </a:bodyPr>
              <a:lstStyle/>
              <a:p>
                <a:r>
                  <a:rPr lang="id-ID" sz="2000" dirty="0" smtClean="0">
                    <a:solidFill>
                      <a:schemeClr val="bg1"/>
                    </a:solidFill>
                  </a:rPr>
                  <a:t>/year</a:t>
                </a:r>
                <a:endParaRPr lang="en-US" sz="2000" dirty="0">
                  <a:solidFill>
                    <a:schemeClr val="bg1"/>
                  </a:solidFill>
                </a:endParaRPr>
              </a:p>
            </p:txBody>
          </p:sp>
        </p:grpSp>
      </p:grpSp>
      <p:grpSp>
        <p:nvGrpSpPr>
          <p:cNvPr id="50" name="Group 49"/>
          <p:cNvGrpSpPr/>
          <p:nvPr/>
        </p:nvGrpSpPr>
        <p:grpSpPr>
          <a:xfrm>
            <a:off x="5414004" y="1229732"/>
            <a:ext cx="2849892" cy="4956127"/>
            <a:chOff x="2135188" y="1276624"/>
            <a:chExt cx="2849892" cy="4956127"/>
          </a:xfrm>
        </p:grpSpPr>
        <p:sp>
          <p:nvSpPr>
            <p:cNvPr id="54" name="Rectangle 16"/>
            <p:cNvSpPr/>
            <p:nvPr/>
          </p:nvSpPr>
          <p:spPr>
            <a:xfrm>
              <a:off x="2135188" y="2990334"/>
              <a:ext cx="2849892" cy="2992437"/>
            </a:xfrm>
            <a:custGeom>
              <a:avLst/>
              <a:gdLst>
                <a:gd name="connsiteX0" fmla="*/ 0 w 3179736"/>
                <a:gd name="connsiteY0" fmla="*/ 0 h 3002235"/>
                <a:gd name="connsiteX1" fmla="*/ 3179736 w 3179736"/>
                <a:gd name="connsiteY1" fmla="*/ 0 h 3002235"/>
                <a:gd name="connsiteX2" fmla="*/ 3179736 w 3179736"/>
                <a:gd name="connsiteY2" fmla="*/ 3002235 h 3002235"/>
                <a:gd name="connsiteX3" fmla="*/ 0 w 3179736"/>
                <a:gd name="connsiteY3" fmla="*/ 3002235 h 3002235"/>
                <a:gd name="connsiteX4" fmla="*/ 0 w 3179736"/>
                <a:gd name="connsiteY4" fmla="*/ 0 h 3002235"/>
                <a:gd name="connsiteX0" fmla="*/ 0 w 3179736"/>
                <a:gd name="connsiteY0" fmla="*/ 516834 h 3519069"/>
                <a:gd name="connsiteX1" fmla="*/ 3179736 w 3179736"/>
                <a:gd name="connsiteY1" fmla="*/ 0 h 3519069"/>
                <a:gd name="connsiteX2" fmla="*/ 3179736 w 3179736"/>
                <a:gd name="connsiteY2" fmla="*/ 3519069 h 3519069"/>
                <a:gd name="connsiteX3" fmla="*/ 0 w 3179736"/>
                <a:gd name="connsiteY3" fmla="*/ 3519069 h 3519069"/>
                <a:gd name="connsiteX4" fmla="*/ 0 w 3179736"/>
                <a:gd name="connsiteY4" fmla="*/ 516834 h 3519069"/>
                <a:gd name="connsiteX0" fmla="*/ 0 w 3179736"/>
                <a:gd name="connsiteY0" fmla="*/ 526359 h 3528594"/>
                <a:gd name="connsiteX1" fmla="*/ 3176561 w 3179736"/>
                <a:gd name="connsiteY1" fmla="*/ 0 h 3528594"/>
                <a:gd name="connsiteX2" fmla="*/ 3179736 w 3179736"/>
                <a:gd name="connsiteY2" fmla="*/ 3528594 h 3528594"/>
                <a:gd name="connsiteX3" fmla="*/ 0 w 3179736"/>
                <a:gd name="connsiteY3" fmla="*/ 3528594 h 3528594"/>
                <a:gd name="connsiteX4" fmla="*/ 0 w 3179736"/>
                <a:gd name="connsiteY4" fmla="*/ 526359 h 352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9736" h="3528594">
                  <a:moveTo>
                    <a:pt x="0" y="526359"/>
                  </a:moveTo>
                  <a:lnTo>
                    <a:pt x="3176561" y="0"/>
                  </a:lnTo>
                  <a:cubicBezTo>
                    <a:pt x="3177619" y="1176198"/>
                    <a:pt x="3178678" y="2352396"/>
                    <a:pt x="3179736" y="3528594"/>
                  </a:cubicBezTo>
                  <a:lnTo>
                    <a:pt x="0" y="3528594"/>
                  </a:lnTo>
                  <a:lnTo>
                    <a:pt x="0" y="526359"/>
                  </a:lnTo>
                  <a:close/>
                </a:path>
              </a:pathLst>
            </a:custGeom>
            <a:solidFill>
              <a:schemeClr val="accent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1" name="Snip Single Corner Rectangle 2"/>
            <p:cNvSpPr/>
            <p:nvPr/>
          </p:nvSpPr>
          <p:spPr>
            <a:xfrm flipV="1">
              <a:off x="2135188" y="2035244"/>
              <a:ext cx="2849892" cy="1404495"/>
            </a:xfrm>
            <a:custGeom>
              <a:avLst/>
              <a:gdLst>
                <a:gd name="connsiteX0" fmla="*/ 0 w 3182863"/>
                <a:gd name="connsiteY0" fmla="*/ 0 h 1203867"/>
                <a:gd name="connsiteX1" fmla="*/ 2580930 w 3182863"/>
                <a:gd name="connsiteY1" fmla="*/ 0 h 1203867"/>
                <a:gd name="connsiteX2" fmla="*/ 3182863 w 3182863"/>
                <a:gd name="connsiteY2" fmla="*/ 601934 h 1203867"/>
                <a:gd name="connsiteX3" fmla="*/ 3182863 w 3182863"/>
                <a:gd name="connsiteY3" fmla="*/ 1203867 h 1203867"/>
                <a:gd name="connsiteX4" fmla="*/ 0 w 3182863"/>
                <a:gd name="connsiteY4" fmla="*/ 1203867 h 1203867"/>
                <a:gd name="connsiteX5" fmla="*/ 0 w 3182863"/>
                <a:gd name="connsiteY5" fmla="*/ 0 h 1203867"/>
                <a:gd name="connsiteX0" fmla="*/ 0 w 3182863"/>
                <a:gd name="connsiteY0" fmla="*/ 0 h 1203867"/>
                <a:gd name="connsiteX1" fmla="*/ 2580930 w 3182863"/>
                <a:gd name="connsiteY1" fmla="*/ 0 h 1203867"/>
                <a:gd name="connsiteX2" fmla="*/ 3182863 w 3182863"/>
                <a:gd name="connsiteY2" fmla="*/ 60759 h 1203867"/>
                <a:gd name="connsiteX3" fmla="*/ 3182863 w 3182863"/>
                <a:gd name="connsiteY3" fmla="*/ 1203867 h 1203867"/>
                <a:gd name="connsiteX4" fmla="*/ 0 w 3182863"/>
                <a:gd name="connsiteY4" fmla="*/ 1203867 h 1203867"/>
                <a:gd name="connsiteX5" fmla="*/ 0 w 3182863"/>
                <a:gd name="connsiteY5" fmla="*/ 0 h 1203867"/>
                <a:gd name="connsiteX0" fmla="*/ 0 w 3182863"/>
                <a:gd name="connsiteY0" fmla="*/ 270588 h 1474455"/>
                <a:gd name="connsiteX1" fmla="*/ 24342 w 3182863"/>
                <a:gd name="connsiteY1" fmla="*/ 0 h 1474455"/>
                <a:gd name="connsiteX2" fmla="*/ 3182863 w 3182863"/>
                <a:gd name="connsiteY2" fmla="*/ 331347 h 1474455"/>
                <a:gd name="connsiteX3" fmla="*/ 3182863 w 3182863"/>
                <a:gd name="connsiteY3" fmla="*/ 1474455 h 1474455"/>
                <a:gd name="connsiteX4" fmla="*/ 0 w 3182863"/>
                <a:gd name="connsiteY4" fmla="*/ 1474455 h 1474455"/>
                <a:gd name="connsiteX5" fmla="*/ 0 w 3182863"/>
                <a:gd name="connsiteY5" fmla="*/ 270588 h 1474455"/>
                <a:gd name="connsiteX0" fmla="*/ 31533 w 3214396"/>
                <a:gd name="connsiteY0" fmla="*/ 313390 h 1517257"/>
                <a:gd name="connsiteX1" fmla="*/ 0 w 3214396"/>
                <a:gd name="connsiteY1" fmla="*/ 0 h 1517257"/>
                <a:gd name="connsiteX2" fmla="*/ 3214396 w 3214396"/>
                <a:gd name="connsiteY2" fmla="*/ 374149 h 1517257"/>
                <a:gd name="connsiteX3" fmla="*/ 3214396 w 3214396"/>
                <a:gd name="connsiteY3" fmla="*/ 1517257 h 1517257"/>
                <a:gd name="connsiteX4" fmla="*/ 31533 w 3214396"/>
                <a:gd name="connsiteY4" fmla="*/ 1517257 h 1517257"/>
                <a:gd name="connsiteX5" fmla="*/ 31533 w 3214396"/>
                <a:gd name="connsiteY5" fmla="*/ 313390 h 1517257"/>
                <a:gd name="connsiteX0" fmla="*/ 3595 w 3186458"/>
                <a:gd name="connsiteY0" fmla="*/ 1479732 h 2683599"/>
                <a:gd name="connsiteX1" fmla="*/ 0 w 3186458"/>
                <a:gd name="connsiteY1" fmla="*/ 0 h 2683599"/>
                <a:gd name="connsiteX2" fmla="*/ 3186458 w 3186458"/>
                <a:gd name="connsiteY2" fmla="*/ 1540491 h 2683599"/>
                <a:gd name="connsiteX3" fmla="*/ 3186458 w 3186458"/>
                <a:gd name="connsiteY3" fmla="*/ 2683599 h 2683599"/>
                <a:gd name="connsiteX4" fmla="*/ 3595 w 3186458"/>
                <a:gd name="connsiteY4" fmla="*/ 2683599 h 2683599"/>
                <a:gd name="connsiteX5" fmla="*/ 3595 w 3186458"/>
                <a:gd name="connsiteY5" fmla="*/ 1479732 h 2683599"/>
                <a:gd name="connsiteX0" fmla="*/ 3595 w 3186458"/>
                <a:gd name="connsiteY0" fmla="*/ 1479732 h 2683599"/>
                <a:gd name="connsiteX1" fmla="*/ 0 w 3186458"/>
                <a:gd name="connsiteY1" fmla="*/ 0 h 2683599"/>
                <a:gd name="connsiteX2" fmla="*/ 3186458 w 3186458"/>
                <a:gd name="connsiteY2" fmla="*/ 971283 h 2683599"/>
                <a:gd name="connsiteX3" fmla="*/ 3186458 w 3186458"/>
                <a:gd name="connsiteY3" fmla="*/ 2683599 h 2683599"/>
                <a:gd name="connsiteX4" fmla="*/ 3595 w 3186458"/>
                <a:gd name="connsiteY4" fmla="*/ 2683599 h 2683599"/>
                <a:gd name="connsiteX5" fmla="*/ 3595 w 3186458"/>
                <a:gd name="connsiteY5" fmla="*/ 1479732 h 2683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86458" h="2683599">
                  <a:moveTo>
                    <a:pt x="3595" y="1479732"/>
                  </a:moveTo>
                  <a:cubicBezTo>
                    <a:pt x="2397" y="986488"/>
                    <a:pt x="1198" y="493244"/>
                    <a:pt x="0" y="0"/>
                  </a:cubicBezTo>
                  <a:lnTo>
                    <a:pt x="3186458" y="971283"/>
                  </a:lnTo>
                  <a:lnTo>
                    <a:pt x="3186458" y="2683599"/>
                  </a:lnTo>
                  <a:lnTo>
                    <a:pt x="3595" y="2683599"/>
                  </a:lnTo>
                  <a:lnTo>
                    <a:pt x="3595" y="147973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Rounded Rectangle 71"/>
            <p:cNvSpPr/>
            <p:nvPr/>
          </p:nvSpPr>
          <p:spPr>
            <a:xfrm>
              <a:off x="2564116" y="5684225"/>
              <a:ext cx="1992036" cy="548526"/>
            </a:xfrm>
            <a:prstGeom prst="roundRect">
              <a:avLst/>
            </a:prstGeom>
            <a:solidFill>
              <a:schemeClr val="accent2"/>
            </a:solidFill>
            <a:ln>
              <a:noFill/>
            </a:ln>
            <a:effectLst>
              <a:glow>
                <a:schemeClr val="accent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a:solidFill>
                    <a:schemeClr val="bg1"/>
                  </a:solidFill>
                </a:rPr>
                <a:t>Free Trial</a:t>
              </a:r>
              <a:endParaRPr lang="en-US" b="1" dirty="0">
                <a:solidFill>
                  <a:schemeClr val="bg1"/>
                </a:solidFill>
              </a:endParaRPr>
            </a:p>
          </p:txBody>
        </p:sp>
        <p:sp>
          <p:nvSpPr>
            <p:cNvPr id="73" name="Rectangle 72"/>
            <p:cNvSpPr/>
            <p:nvPr/>
          </p:nvSpPr>
          <p:spPr>
            <a:xfrm>
              <a:off x="2440082" y="3715326"/>
              <a:ext cx="2240103" cy="1569660"/>
            </a:xfrm>
            <a:prstGeom prst="rect">
              <a:avLst/>
            </a:prstGeom>
          </p:spPr>
          <p:txBody>
            <a:bodyPr wrap="square">
              <a:spAutoFit/>
            </a:bodyPr>
            <a:lstStyle/>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SEO Business </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Local Seo</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Social Media</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Content Marketing</a:t>
              </a:r>
              <a:endParaRPr lang="en-US" sz="1600" dirty="0">
                <a:solidFill>
                  <a:schemeClr val="accent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4" name="Round Same Side Corner Rectangle 73"/>
            <p:cNvSpPr/>
            <p:nvPr/>
          </p:nvSpPr>
          <p:spPr>
            <a:xfrm>
              <a:off x="2135193" y="1276624"/>
              <a:ext cx="2849883" cy="771129"/>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mj-lt"/>
                </a:rPr>
                <a:t>PREMIUM</a:t>
              </a:r>
              <a:endParaRPr lang="en-US" dirty="0">
                <a:solidFill>
                  <a:schemeClr val="bg1"/>
                </a:solidFill>
                <a:latin typeface="+mj-lt"/>
              </a:endParaRPr>
            </a:p>
          </p:txBody>
        </p:sp>
        <p:grpSp>
          <p:nvGrpSpPr>
            <p:cNvPr id="75" name="Group 74"/>
            <p:cNvGrpSpPr/>
            <p:nvPr/>
          </p:nvGrpSpPr>
          <p:grpSpPr>
            <a:xfrm>
              <a:off x="2685971" y="2159338"/>
              <a:ext cx="1740892" cy="830997"/>
              <a:chOff x="4849694" y="4629955"/>
              <a:chExt cx="1740892" cy="830997"/>
            </a:xfrm>
            <a:noFill/>
          </p:grpSpPr>
          <p:sp>
            <p:nvSpPr>
              <p:cNvPr id="76" name="Rectangle 75"/>
              <p:cNvSpPr/>
              <p:nvPr/>
            </p:nvSpPr>
            <p:spPr>
              <a:xfrm>
                <a:off x="4849694" y="4629955"/>
                <a:ext cx="1043876" cy="830997"/>
              </a:xfrm>
              <a:prstGeom prst="rect">
                <a:avLst/>
              </a:prstGeom>
              <a:grpFill/>
              <a:ln>
                <a:noFill/>
              </a:ln>
            </p:spPr>
            <p:txBody>
              <a:bodyPr wrap="none">
                <a:spAutoFit/>
              </a:bodyPr>
              <a:lstStyle/>
              <a:p>
                <a:pPr algn="ctr"/>
                <a:r>
                  <a:rPr lang="en-US" sz="3600" b="1" dirty="0" smtClean="0">
                    <a:solidFill>
                      <a:schemeClr val="bg1"/>
                    </a:solidFill>
                  </a:rPr>
                  <a:t>$</a:t>
                </a:r>
                <a:r>
                  <a:rPr lang="id-ID" sz="4800" b="1" dirty="0" smtClean="0">
                    <a:solidFill>
                      <a:schemeClr val="bg1"/>
                    </a:solidFill>
                  </a:rPr>
                  <a:t>32</a:t>
                </a:r>
                <a:endParaRPr lang="en-US" sz="3600" b="1" dirty="0">
                  <a:solidFill>
                    <a:schemeClr val="bg1"/>
                  </a:solidFill>
                </a:endParaRPr>
              </a:p>
            </p:txBody>
          </p:sp>
          <p:sp>
            <p:nvSpPr>
              <p:cNvPr id="82" name="Rectangle 81"/>
              <p:cNvSpPr/>
              <p:nvPr/>
            </p:nvSpPr>
            <p:spPr>
              <a:xfrm>
                <a:off x="5852820" y="4905542"/>
                <a:ext cx="737766" cy="400110"/>
              </a:xfrm>
              <a:prstGeom prst="rect">
                <a:avLst/>
              </a:prstGeom>
              <a:grpFill/>
              <a:ln>
                <a:noFill/>
              </a:ln>
            </p:spPr>
            <p:txBody>
              <a:bodyPr wrap="none">
                <a:spAutoFit/>
              </a:bodyPr>
              <a:lstStyle/>
              <a:p>
                <a:r>
                  <a:rPr lang="id-ID" sz="2000" dirty="0" smtClean="0">
                    <a:solidFill>
                      <a:schemeClr val="bg1"/>
                    </a:solidFill>
                  </a:rPr>
                  <a:t>/year</a:t>
                </a:r>
                <a:endParaRPr lang="en-US" sz="2000" dirty="0">
                  <a:solidFill>
                    <a:schemeClr val="bg1"/>
                  </a:solidFill>
                </a:endParaRPr>
              </a:p>
            </p:txBody>
          </p:sp>
        </p:grpSp>
      </p:grpSp>
      <p:grpSp>
        <p:nvGrpSpPr>
          <p:cNvPr id="83" name="Group 82"/>
          <p:cNvGrpSpPr/>
          <p:nvPr/>
        </p:nvGrpSpPr>
        <p:grpSpPr>
          <a:xfrm>
            <a:off x="8635060" y="1238966"/>
            <a:ext cx="2849892" cy="4956127"/>
            <a:chOff x="2135188" y="1276624"/>
            <a:chExt cx="2849892" cy="4956127"/>
          </a:xfrm>
        </p:grpSpPr>
        <p:sp>
          <p:nvSpPr>
            <p:cNvPr id="84" name="Rectangle 16"/>
            <p:cNvSpPr/>
            <p:nvPr/>
          </p:nvSpPr>
          <p:spPr>
            <a:xfrm>
              <a:off x="2135188" y="2990334"/>
              <a:ext cx="2849892" cy="2992437"/>
            </a:xfrm>
            <a:custGeom>
              <a:avLst/>
              <a:gdLst>
                <a:gd name="connsiteX0" fmla="*/ 0 w 3179736"/>
                <a:gd name="connsiteY0" fmla="*/ 0 h 3002235"/>
                <a:gd name="connsiteX1" fmla="*/ 3179736 w 3179736"/>
                <a:gd name="connsiteY1" fmla="*/ 0 h 3002235"/>
                <a:gd name="connsiteX2" fmla="*/ 3179736 w 3179736"/>
                <a:gd name="connsiteY2" fmla="*/ 3002235 h 3002235"/>
                <a:gd name="connsiteX3" fmla="*/ 0 w 3179736"/>
                <a:gd name="connsiteY3" fmla="*/ 3002235 h 3002235"/>
                <a:gd name="connsiteX4" fmla="*/ 0 w 3179736"/>
                <a:gd name="connsiteY4" fmla="*/ 0 h 3002235"/>
                <a:gd name="connsiteX0" fmla="*/ 0 w 3179736"/>
                <a:gd name="connsiteY0" fmla="*/ 516834 h 3519069"/>
                <a:gd name="connsiteX1" fmla="*/ 3179736 w 3179736"/>
                <a:gd name="connsiteY1" fmla="*/ 0 h 3519069"/>
                <a:gd name="connsiteX2" fmla="*/ 3179736 w 3179736"/>
                <a:gd name="connsiteY2" fmla="*/ 3519069 h 3519069"/>
                <a:gd name="connsiteX3" fmla="*/ 0 w 3179736"/>
                <a:gd name="connsiteY3" fmla="*/ 3519069 h 3519069"/>
                <a:gd name="connsiteX4" fmla="*/ 0 w 3179736"/>
                <a:gd name="connsiteY4" fmla="*/ 516834 h 3519069"/>
                <a:gd name="connsiteX0" fmla="*/ 0 w 3179736"/>
                <a:gd name="connsiteY0" fmla="*/ 526359 h 3528594"/>
                <a:gd name="connsiteX1" fmla="*/ 3176561 w 3179736"/>
                <a:gd name="connsiteY1" fmla="*/ 0 h 3528594"/>
                <a:gd name="connsiteX2" fmla="*/ 3179736 w 3179736"/>
                <a:gd name="connsiteY2" fmla="*/ 3528594 h 3528594"/>
                <a:gd name="connsiteX3" fmla="*/ 0 w 3179736"/>
                <a:gd name="connsiteY3" fmla="*/ 3528594 h 3528594"/>
                <a:gd name="connsiteX4" fmla="*/ 0 w 3179736"/>
                <a:gd name="connsiteY4" fmla="*/ 526359 h 352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9736" h="3528594">
                  <a:moveTo>
                    <a:pt x="0" y="526359"/>
                  </a:moveTo>
                  <a:lnTo>
                    <a:pt x="3176561" y="0"/>
                  </a:lnTo>
                  <a:cubicBezTo>
                    <a:pt x="3177619" y="1176198"/>
                    <a:pt x="3178678" y="2352396"/>
                    <a:pt x="3179736" y="3528594"/>
                  </a:cubicBezTo>
                  <a:lnTo>
                    <a:pt x="0" y="3528594"/>
                  </a:lnTo>
                  <a:lnTo>
                    <a:pt x="0" y="52635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85" name="Snip Single Corner Rectangle 2"/>
            <p:cNvSpPr/>
            <p:nvPr/>
          </p:nvSpPr>
          <p:spPr>
            <a:xfrm flipV="1">
              <a:off x="2135188" y="2035244"/>
              <a:ext cx="2849892" cy="1404495"/>
            </a:xfrm>
            <a:custGeom>
              <a:avLst/>
              <a:gdLst>
                <a:gd name="connsiteX0" fmla="*/ 0 w 3182863"/>
                <a:gd name="connsiteY0" fmla="*/ 0 h 1203867"/>
                <a:gd name="connsiteX1" fmla="*/ 2580930 w 3182863"/>
                <a:gd name="connsiteY1" fmla="*/ 0 h 1203867"/>
                <a:gd name="connsiteX2" fmla="*/ 3182863 w 3182863"/>
                <a:gd name="connsiteY2" fmla="*/ 601934 h 1203867"/>
                <a:gd name="connsiteX3" fmla="*/ 3182863 w 3182863"/>
                <a:gd name="connsiteY3" fmla="*/ 1203867 h 1203867"/>
                <a:gd name="connsiteX4" fmla="*/ 0 w 3182863"/>
                <a:gd name="connsiteY4" fmla="*/ 1203867 h 1203867"/>
                <a:gd name="connsiteX5" fmla="*/ 0 w 3182863"/>
                <a:gd name="connsiteY5" fmla="*/ 0 h 1203867"/>
                <a:gd name="connsiteX0" fmla="*/ 0 w 3182863"/>
                <a:gd name="connsiteY0" fmla="*/ 0 h 1203867"/>
                <a:gd name="connsiteX1" fmla="*/ 2580930 w 3182863"/>
                <a:gd name="connsiteY1" fmla="*/ 0 h 1203867"/>
                <a:gd name="connsiteX2" fmla="*/ 3182863 w 3182863"/>
                <a:gd name="connsiteY2" fmla="*/ 60759 h 1203867"/>
                <a:gd name="connsiteX3" fmla="*/ 3182863 w 3182863"/>
                <a:gd name="connsiteY3" fmla="*/ 1203867 h 1203867"/>
                <a:gd name="connsiteX4" fmla="*/ 0 w 3182863"/>
                <a:gd name="connsiteY4" fmla="*/ 1203867 h 1203867"/>
                <a:gd name="connsiteX5" fmla="*/ 0 w 3182863"/>
                <a:gd name="connsiteY5" fmla="*/ 0 h 1203867"/>
                <a:gd name="connsiteX0" fmla="*/ 0 w 3182863"/>
                <a:gd name="connsiteY0" fmla="*/ 270588 h 1474455"/>
                <a:gd name="connsiteX1" fmla="*/ 24342 w 3182863"/>
                <a:gd name="connsiteY1" fmla="*/ 0 h 1474455"/>
                <a:gd name="connsiteX2" fmla="*/ 3182863 w 3182863"/>
                <a:gd name="connsiteY2" fmla="*/ 331347 h 1474455"/>
                <a:gd name="connsiteX3" fmla="*/ 3182863 w 3182863"/>
                <a:gd name="connsiteY3" fmla="*/ 1474455 h 1474455"/>
                <a:gd name="connsiteX4" fmla="*/ 0 w 3182863"/>
                <a:gd name="connsiteY4" fmla="*/ 1474455 h 1474455"/>
                <a:gd name="connsiteX5" fmla="*/ 0 w 3182863"/>
                <a:gd name="connsiteY5" fmla="*/ 270588 h 1474455"/>
                <a:gd name="connsiteX0" fmla="*/ 31533 w 3214396"/>
                <a:gd name="connsiteY0" fmla="*/ 313390 h 1517257"/>
                <a:gd name="connsiteX1" fmla="*/ 0 w 3214396"/>
                <a:gd name="connsiteY1" fmla="*/ 0 h 1517257"/>
                <a:gd name="connsiteX2" fmla="*/ 3214396 w 3214396"/>
                <a:gd name="connsiteY2" fmla="*/ 374149 h 1517257"/>
                <a:gd name="connsiteX3" fmla="*/ 3214396 w 3214396"/>
                <a:gd name="connsiteY3" fmla="*/ 1517257 h 1517257"/>
                <a:gd name="connsiteX4" fmla="*/ 31533 w 3214396"/>
                <a:gd name="connsiteY4" fmla="*/ 1517257 h 1517257"/>
                <a:gd name="connsiteX5" fmla="*/ 31533 w 3214396"/>
                <a:gd name="connsiteY5" fmla="*/ 313390 h 1517257"/>
                <a:gd name="connsiteX0" fmla="*/ 3595 w 3186458"/>
                <a:gd name="connsiteY0" fmla="*/ 1479732 h 2683599"/>
                <a:gd name="connsiteX1" fmla="*/ 0 w 3186458"/>
                <a:gd name="connsiteY1" fmla="*/ 0 h 2683599"/>
                <a:gd name="connsiteX2" fmla="*/ 3186458 w 3186458"/>
                <a:gd name="connsiteY2" fmla="*/ 1540491 h 2683599"/>
                <a:gd name="connsiteX3" fmla="*/ 3186458 w 3186458"/>
                <a:gd name="connsiteY3" fmla="*/ 2683599 h 2683599"/>
                <a:gd name="connsiteX4" fmla="*/ 3595 w 3186458"/>
                <a:gd name="connsiteY4" fmla="*/ 2683599 h 2683599"/>
                <a:gd name="connsiteX5" fmla="*/ 3595 w 3186458"/>
                <a:gd name="connsiteY5" fmla="*/ 1479732 h 2683599"/>
                <a:gd name="connsiteX0" fmla="*/ 3595 w 3186458"/>
                <a:gd name="connsiteY0" fmla="*/ 1479732 h 2683599"/>
                <a:gd name="connsiteX1" fmla="*/ 0 w 3186458"/>
                <a:gd name="connsiteY1" fmla="*/ 0 h 2683599"/>
                <a:gd name="connsiteX2" fmla="*/ 3186458 w 3186458"/>
                <a:gd name="connsiteY2" fmla="*/ 971283 h 2683599"/>
                <a:gd name="connsiteX3" fmla="*/ 3186458 w 3186458"/>
                <a:gd name="connsiteY3" fmla="*/ 2683599 h 2683599"/>
                <a:gd name="connsiteX4" fmla="*/ 3595 w 3186458"/>
                <a:gd name="connsiteY4" fmla="*/ 2683599 h 2683599"/>
                <a:gd name="connsiteX5" fmla="*/ 3595 w 3186458"/>
                <a:gd name="connsiteY5" fmla="*/ 1479732 h 2683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86458" h="2683599">
                  <a:moveTo>
                    <a:pt x="3595" y="1479732"/>
                  </a:moveTo>
                  <a:cubicBezTo>
                    <a:pt x="2397" y="986488"/>
                    <a:pt x="1198" y="493244"/>
                    <a:pt x="0" y="0"/>
                  </a:cubicBezTo>
                  <a:lnTo>
                    <a:pt x="3186458" y="971283"/>
                  </a:lnTo>
                  <a:lnTo>
                    <a:pt x="3186458" y="2683599"/>
                  </a:lnTo>
                  <a:lnTo>
                    <a:pt x="3595" y="2683599"/>
                  </a:lnTo>
                  <a:lnTo>
                    <a:pt x="3595" y="1479732"/>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ounded Rectangle 85"/>
            <p:cNvSpPr/>
            <p:nvPr/>
          </p:nvSpPr>
          <p:spPr>
            <a:xfrm>
              <a:off x="2564116" y="5684225"/>
              <a:ext cx="1992036" cy="548526"/>
            </a:xfrm>
            <a:prstGeom prst="roundRect">
              <a:avLst/>
            </a:prstGeom>
            <a:solidFill>
              <a:schemeClr val="accent2"/>
            </a:solidFill>
            <a:ln>
              <a:noFill/>
            </a:ln>
            <a:effectLst>
              <a:glow>
                <a:schemeClr val="accent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a:solidFill>
                    <a:schemeClr val="bg1"/>
                  </a:solidFill>
                </a:rPr>
                <a:t>Free Trial</a:t>
              </a:r>
              <a:endParaRPr lang="en-US" b="1" dirty="0">
                <a:solidFill>
                  <a:schemeClr val="bg1"/>
                </a:solidFill>
              </a:endParaRPr>
            </a:p>
          </p:txBody>
        </p:sp>
        <p:sp>
          <p:nvSpPr>
            <p:cNvPr id="87" name="Rectangle 86"/>
            <p:cNvSpPr/>
            <p:nvPr/>
          </p:nvSpPr>
          <p:spPr>
            <a:xfrm>
              <a:off x="2440082" y="3715326"/>
              <a:ext cx="2240103" cy="1569660"/>
            </a:xfrm>
            <a:prstGeom prst="rect">
              <a:avLst/>
            </a:prstGeom>
          </p:spPr>
          <p:txBody>
            <a:bodyPr wrap="square">
              <a:spAutoFit/>
            </a:bodyPr>
            <a:lstStyle/>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SEO Business </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Local Seo</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Social Media</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Content Marketing</a:t>
              </a:r>
              <a:endParaRPr lang="en-US" sz="1600" dirty="0">
                <a:solidFill>
                  <a:schemeClr val="accent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8" name="Round Same Side Corner Rectangle 87"/>
            <p:cNvSpPr/>
            <p:nvPr/>
          </p:nvSpPr>
          <p:spPr>
            <a:xfrm>
              <a:off x="2135193" y="1276624"/>
              <a:ext cx="2849883" cy="771129"/>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mj-lt"/>
                </a:rPr>
                <a:t>CORPORATE</a:t>
              </a:r>
              <a:endParaRPr lang="en-US" dirty="0">
                <a:solidFill>
                  <a:schemeClr val="bg1"/>
                </a:solidFill>
                <a:latin typeface="+mj-lt"/>
              </a:endParaRPr>
            </a:p>
          </p:txBody>
        </p:sp>
        <p:grpSp>
          <p:nvGrpSpPr>
            <p:cNvPr id="89" name="Group 88"/>
            <p:cNvGrpSpPr/>
            <p:nvPr/>
          </p:nvGrpSpPr>
          <p:grpSpPr>
            <a:xfrm>
              <a:off x="2451934" y="2159338"/>
              <a:ext cx="2104218" cy="830997"/>
              <a:chOff x="4615657" y="4629955"/>
              <a:chExt cx="2104218" cy="830997"/>
            </a:xfrm>
            <a:noFill/>
          </p:grpSpPr>
          <p:sp>
            <p:nvSpPr>
              <p:cNvPr id="90" name="Rectangle 89"/>
              <p:cNvSpPr/>
              <p:nvPr/>
            </p:nvSpPr>
            <p:spPr>
              <a:xfrm>
                <a:off x="4615657" y="4629955"/>
                <a:ext cx="1511952" cy="830997"/>
              </a:xfrm>
              <a:prstGeom prst="rect">
                <a:avLst/>
              </a:prstGeom>
              <a:grpFill/>
              <a:ln>
                <a:noFill/>
              </a:ln>
            </p:spPr>
            <p:txBody>
              <a:bodyPr wrap="none">
                <a:spAutoFit/>
              </a:bodyPr>
              <a:lstStyle/>
              <a:p>
                <a:pPr algn="ctr"/>
                <a:r>
                  <a:rPr lang="en-US" sz="3600" b="1" dirty="0" smtClean="0">
                    <a:solidFill>
                      <a:schemeClr val="bg1"/>
                    </a:solidFill>
                  </a:rPr>
                  <a:t>$</a:t>
                </a:r>
                <a:r>
                  <a:rPr lang="en-US" sz="4800" b="1" dirty="0" smtClean="0">
                    <a:solidFill>
                      <a:schemeClr val="bg1"/>
                    </a:solidFill>
                  </a:rPr>
                  <a:t>130</a:t>
                </a:r>
                <a:endParaRPr lang="en-US" sz="3600" b="1" dirty="0">
                  <a:solidFill>
                    <a:schemeClr val="bg1"/>
                  </a:solidFill>
                </a:endParaRPr>
              </a:p>
            </p:txBody>
          </p:sp>
          <p:sp>
            <p:nvSpPr>
              <p:cNvPr id="91" name="Rectangle 90"/>
              <p:cNvSpPr/>
              <p:nvPr/>
            </p:nvSpPr>
            <p:spPr>
              <a:xfrm>
                <a:off x="5982109" y="4905542"/>
                <a:ext cx="737766" cy="400110"/>
              </a:xfrm>
              <a:prstGeom prst="rect">
                <a:avLst/>
              </a:prstGeom>
              <a:grpFill/>
              <a:ln>
                <a:noFill/>
              </a:ln>
            </p:spPr>
            <p:txBody>
              <a:bodyPr wrap="none">
                <a:spAutoFit/>
              </a:bodyPr>
              <a:lstStyle/>
              <a:p>
                <a:r>
                  <a:rPr lang="id-ID" sz="2000" dirty="0" smtClean="0">
                    <a:solidFill>
                      <a:schemeClr val="bg1"/>
                    </a:solidFill>
                  </a:rPr>
                  <a:t>/year</a:t>
                </a:r>
                <a:endParaRPr lang="en-US" sz="2000" dirty="0">
                  <a:solidFill>
                    <a:schemeClr val="bg1"/>
                  </a:solidFill>
                </a:endParaRPr>
              </a:p>
            </p:txBody>
          </p:sp>
        </p:grpSp>
      </p:grpSp>
      <p:sp>
        <p:nvSpPr>
          <p:cNvPr id="92" name="Title 1"/>
          <p:cNvSpPr txBox="1">
            <a:spLocks/>
          </p:cNvSpPr>
          <p:nvPr/>
        </p:nvSpPr>
        <p:spPr>
          <a:xfrm rot="16200000">
            <a:off x="-706877" y="1316477"/>
            <a:ext cx="3600326" cy="967372"/>
          </a:xfrm>
          <a:prstGeom prst="rect">
            <a:avLst/>
          </a:prstGeom>
        </p:spPr>
        <p:txBody>
          <a:bodyPr vert="horz" lIns="91440" tIns="45720" rIns="91440" bIns="45720" rtlCol="0" anchor="ctr">
            <a:normAutofit fontScale="900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Pricing Plan</a:t>
            </a:r>
            <a:endParaRPr lang="en-US" b="1" dirty="0">
              <a:solidFill>
                <a:schemeClr val="bg1">
                  <a:lumMod val="85000"/>
                </a:schemeClr>
              </a:solidFill>
              <a:latin typeface="+mj-lt"/>
            </a:endParaRPr>
          </a:p>
        </p:txBody>
      </p:sp>
      <p:cxnSp>
        <p:nvCxnSpPr>
          <p:cNvPr id="93" name="Straight Connector 92"/>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EF4ACB41-94E5-4629-9639-BBC7D22E3BC4}" type="slidenum">
              <a:rPr lang="en-US" smtClean="0"/>
              <a:pPr/>
              <a:t>60</a:t>
            </a:fld>
            <a:endParaRPr lang="en-US" dirty="0"/>
          </a:p>
        </p:txBody>
      </p:sp>
    </p:spTree>
    <p:extLst>
      <p:ext uri="{BB962C8B-B14F-4D97-AF65-F5344CB8AC3E}">
        <p14:creationId xmlns:p14="http://schemas.microsoft.com/office/powerpoint/2010/main" val="11346579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23158" y="2592028"/>
            <a:ext cx="3960812" cy="2372128"/>
          </a:xfrm>
        </p:spPr>
        <p:txBody>
          <a:bodyPr>
            <a:noAutofit/>
          </a:bodyPr>
          <a:lstStyle/>
          <a:p>
            <a:pPr>
              <a:lnSpc>
                <a:spcPct val="70000"/>
              </a:lnSpc>
            </a:pPr>
            <a:r>
              <a:rPr lang="en-US" sz="11500" dirty="0" smtClean="0">
                <a:solidFill>
                  <a:schemeClr val="bg1">
                    <a:lumMod val="85000"/>
                  </a:schemeClr>
                </a:solidFill>
              </a:rPr>
              <a:t>Talk </a:t>
            </a:r>
            <a:r>
              <a:rPr lang="en-US" sz="6000" dirty="0" smtClean="0">
                <a:solidFill>
                  <a:schemeClr val="bg1">
                    <a:lumMod val="85000"/>
                  </a:schemeClr>
                </a:solidFill>
              </a:rPr>
              <a:t>with us</a:t>
            </a:r>
            <a:r>
              <a:rPr lang="en-US" sz="6000" dirty="0">
                <a:solidFill>
                  <a:schemeClr val="bg1">
                    <a:lumMod val="85000"/>
                  </a:schemeClr>
                </a:solidFill>
              </a:rPr>
              <a:t>! </a:t>
            </a:r>
            <a:endParaRPr lang="en-US" sz="6000" dirty="0">
              <a:solidFill>
                <a:schemeClr val="bg1">
                  <a:lumMod val="85000"/>
                </a:schemeClr>
              </a:solidFill>
              <a:effectLst/>
            </a:endParaRPr>
          </a:p>
        </p:txBody>
      </p:sp>
      <p:sp>
        <p:nvSpPr>
          <p:cNvPr id="15" name="Rectangle 14"/>
          <p:cNvSpPr/>
          <p:nvPr/>
        </p:nvSpPr>
        <p:spPr>
          <a:xfrm>
            <a:off x="8109695" y="2751424"/>
            <a:ext cx="3063386" cy="2737673"/>
          </a:xfrm>
          <a:prstGeom prst="rect">
            <a:avLst/>
          </a:prstGeom>
        </p:spPr>
        <p:txBody>
          <a:bodyPr wrap="square">
            <a:spAutoFit/>
          </a:bodyPr>
          <a:lstStyle/>
          <a:p>
            <a:pPr>
              <a:lnSpc>
                <a:spcPct val="200000"/>
              </a:lnSpc>
            </a:pPr>
            <a:r>
              <a:rPr lang="en-US" dirty="0" smtClean="0">
                <a:solidFill>
                  <a:schemeClr val="accent3"/>
                </a:solidFill>
                <a:latin typeface="+mj-lt"/>
              </a:rPr>
              <a:t>Buzzer</a:t>
            </a:r>
            <a:r>
              <a:rPr lang="en-US" dirty="0" smtClean="0">
                <a:solidFill>
                  <a:schemeClr val="accent2"/>
                </a:solidFill>
                <a:latin typeface="+mj-lt"/>
              </a:rPr>
              <a:t>Media</a:t>
            </a:r>
            <a:endParaRPr lang="en-US" dirty="0">
              <a:solidFill>
                <a:schemeClr val="accent2"/>
              </a:solidFill>
              <a:latin typeface="+mj-lt"/>
            </a:endParaRPr>
          </a:p>
          <a:p>
            <a:pPr>
              <a:lnSpc>
                <a:spcPct val="200000"/>
              </a:lnSpc>
            </a:pPr>
            <a:r>
              <a:rPr lang="en-US" sz="1400" dirty="0" smtClean="0">
                <a:solidFill>
                  <a:schemeClr val="tx1">
                    <a:lumMod val="50000"/>
                    <a:lumOff val="50000"/>
                  </a:schemeClr>
                </a:solidFill>
              </a:rPr>
              <a:t>Willis </a:t>
            </a:r>
            <a:r>
              <a:rPr lang="en-US" sz="1400" dirty="0">
                <a:solidFill>
                  <a:schemeClr val="tx1">
                    <a:lumMod val="50000"/>
                    <a:lumOff val="50000"/>
                  </a:schemeClr>
                </a:solidFill>
              </a:rPr>
              <a:t>Tower, 93rd Floor</a:t>
            </a:r>
            <a:br>
              <a:rPr lang="en-US" sz="1400" dirty="0">
                <a:solidFill>
                  <a:schemeClr val="tx1">
                    <a:lumMod val="50000"/>
                    <a:lumOff val="50000"/>
                  </a:schemeClr>
                </a:solidFill>
              </a:rPr>
            </a:br>
            <a:r>
              <a:rPr lang="en-US" sz="1400" dirty="0">
                <a:solidFill>
                  <a:schemeClr val="tx1">
                    <a:lumMod val="50000"/>
                    <a:lumOff val="50000"/>
                  </a:schemeClr>
                </a:solidFill>
              </a:rPr>
              <a:t>233 S. Wacker Drive, Suite 9390 </a:t>
            </a:r>
            <a:endParaRPr lang="en-US" sz="1400" dirty="0" smtClean="0">
              <a:solidFill>
                <a:schemeClr val="tx1">
                  <a:lumMod val="50000"/>
                  <a:lumOff val="50000"/>
                </a:schemeClr>
              </a:solidFill>
            </a:endParaRPr>
          </a:p>
          <a:p>
            <a:pPr>
              <a:lnSpc>
                <a:spcPct val="200000"/>
              </a:lnSpc>
            </a:pPr>
            <a:r>
              <a:rPr lang="en-US" sz="1400" dirty="0" smtClean="0">
                <a:solidFill>
                  <a:schemeClr val="tx1">
                    <a:lumMod val="50000"/>
                    <a:lumOff val="50000"/>
                  </a:schemeClr>
                </a:solidFill>
              </a:rPr>
              <a:t>Chicago</a:t>
            </a:r>
            <a:r>
              <a:rPr lang="en-US" sz="1400" dirty="0">
                <a:solidFill>
                  <a:schemeClr val="tx1">
                    <a:lumMod val="50000"/>
                    <a:lumOff val="50000"/>
                  </a:schemeClr>
                </a:solidFill>
              </a:rPr>
              <a:t>, IL 60606 US</a:t>
            </a:r>
            <a:br>
              <a:rPr lang="en-US" sz="1400" dirty="0">
                <a:solidFill>
                  <a:schemeClr val="tx1">
                    <a:lumMod val="50000"/>
                    <a:lumOff val="50000"/>
                  </a:schemeClr>
                </a:solidFill>
              </a:rPr>
            </a:br>
            <a:r>
              <a:rPr lang="en-US" sz="1400" dirty="0">
                <a:solidFill>
                  <a:schemeClr val="tx1">
                    <a:lumMod val="50000"/>
                    <a:lumOff val="50000"/>
                  </a:schemeClr>
                </a:solidFill>
              </a:rPr>
              <a:t>Tel: 773 305 0886 ext. 235 </a:t>
            </a:r>
            <a:endParaRPr lang="en-US" sz="1400" dirty="0" smtClean="0">
              <a:solidFill>
                <a:schemeClr val="tx1">
                  <a:lumMod val="50000"/>
                  <a:lumOff val="50000"/>
                </a:schemeClr>
              </a:solidFill>
            </a:endParaRPr>
          </a:p>
          <a:p>
            <a:pPr>
              <a:lnSpc>
                <a:spcPct val="200000"/>
              </a:lnSpc>
            </a:pPr>
            <a:r>
              <a:rPr lang="en-US" sz="1400" b="1" dirty="0" smtClean="0">
                <a:solidFill>
                  <a:schemeClr val="tx1">
                    <a:lumMod val="50000"/>
                    <a:lumOff val="50000"/>
                  </a:schemeClr>
                </a:solidFill>
              </a:rPr>
              <a:t>www.buzzer.com</a:t>
            </a:r>
            <a:endParaRPr lang="en-US" sz="1400" b="1" dirty="0">
              <a:solidFill>
                <a:schemeClr val="tx1">
                  <a:lumMod val="50000"/>
                  <a:lumOff val="50000"/>
                </a:schemeClr>
              </a:solidFill>
            </a:endParaRPr>
          </a:p>
        </p:txBody>
      </p:sp>
      <p:grpSp>
        <p:nvGrpSpPr>
          <p:cNvPr id="4" name="Group 3"/>
          <p:cNvGrpSpPr/>
          <p:nvPr/>
        </p:nvGrpSpPr>
        <p:grpSpPr>
          <a:xfrm>
            <a:off x="8109695" y="1911340"/>
            <a:ext cx="2220314" cy="746013"/>
            <a:chOff x="8182708" y="2155622"/>
            <a:chExt cx="2220314" cy="746013"/>
          </a:xfrm>
        </p:grpSpPr>
        <p:grpSp>
          <p:nvGrpSpPr>
            <p:cNvPr id="3" name="Group 2"/>
            <p:cNvGrpSpPr/>
            <p:nvPr/>
          </p:nvGrpSpPr>
          <p:grpSpPr>
            <a:xfrm>
              <a:off x="8182708" y="2155622"/>
              <a:ext cx="587136" cy="734009"/>
              <a:chOff x="902515" y="1052513"/>
              <a:chExt cx="1613478" cy="2017091"/>
            </a:xfrm>
          </p:grpSpPr>
          <p:sp>
            <p:nvSpPr>
              <p:cNvPr id="10" name="Freeform 5"/>
              <p:cNvSpPr>
                <a:spLocks/>
              </p:cNvSpPr>
              <p:nvPr/>
            </p:nvSpPr>
            <p:spPr bwMode="auto">
              <a:xfrm>
                <a:off x="1709740" y="2262379"/>
                <a:ext cx="806253" cy="807225"/>
              </a:xfrm>
              <a:custGeom>
                <a:avLst/>
                <a:gdLst>
                  <a:gd name="T0" fmla="*/ 0 w 74"/>
                  <a:gd name="T1" fmla="*/ 74 h 74"/>
                  <a:gd name="T2" fmla="*/ 74 w 74"/>
                  <a:gd name="T3" fmla="*/ 0 h 74"/>
                  <a:gd name="T4" fmla="*/ 0 w 74"/>
                  <a:gd name="T5" fmla="*/ 74 h 74"/>
                </a:gdLst>
                <a:ahLst/>
                <a:cxnLst>
                  <a:cxn ang="0">
                    <a:pos x="T0" y="T1"/>
                  </a:cxn>
                  <a:cxn ang="0">
                    <a:pos x="T2" y="T3"/>
                  </a:cxn>
                  <a:cxn ang="0">
                    <a:pos x="T4" y="T5"/>
                  </a:cxn>
                </a:cxnLst>
                <a:rect l="0" t="0" r="r" b="b"/>
                <a:pathLst>
                  <a:path w="74" h="74">
                    <a:moveTo>
                      <a:pt x="0" y="74"/>
                    </a:moveTo>
                    <a:cubicBezTo>
                      <a:pt x="41" y="74"/>
                      <a:pt x="74" y="41"/>
                      <a:pt x="74" y="0"/>
                    </a:cubicBezTo>
                    <a:cubicBezTo>
                      <a:pt x="33" y="0"/>
                      <a:pt x="0" y="33"/>
                      <a:pt x="0" y="74"/>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p:nvSpPr>
            <p:spPr bwMode="auto">
              <a:xfrm>
                <a:off x="1709740" y="1456126"/>
                <a:ext cx="806253" cy="806253"/>
              </a:xfrm>
              <a:custGeom>
                <a:avLst/>
                <a:gdLst>
                  <a:gd name="T0" fmla="*/ 0 w 74"/>
                  <a:gd name="T1" fmla="*/ 0 h 74"/>
                  <a:gd name="T2" fmla="*/ 74 w 74"/>
                  <a:gd name="T3" fmla="*/ 74 h 74"/>
                  <a:gd name="T4" fmla="*/ 0 w 74"/>
                  <a:gd name="T5" fmla="*/ 0 h 74"/>
                </a:gdLst>
                <a:ahLst/>
                <a:cxnLst>
                  <a:cxn ang="0">
                    <a:pos x="T0" y="T1"/>
                  </a:cxn>
                  <a:cxn ang="0">
                    <a:pos x="T2" y="T3"/>
                  </a:cxn>
                  <a:cxn ang="0">
                    <a:pos x="T4" y="T5"/>
                  </a:cxn>
                </a:cxnLst>
                <a:rect l="0" t="0" r="r" b="b"/>
                <a:pathLst>
                  <a:path w="74" h="74">
                    <a:moveTo>
                      <a:pt x="0" y="0"/>
                    </a:moveTo>
                    <a:cubicBezTo>
                      <a:pt x="0" y="41"/>
                      <a:pt x="33" y="74"/>
                      <a:pt x="74" y="74"/>
                    </a:cubicBezTo>
                    <a:cubicBezTo>
                      <a:pt x="74" y="33"/>
                      <a:pt x="41" y="0"/>
                      <a:pt x="0"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p:nvSpPr>
            <p:spPr bwMode="auto">
              <a:xfrm>
                <a:off x="902515" y="1052513"/>
                <a:ext cx="807225" cy="2017091"/>
              </a:xfrm>
              <a:custGeom>
                <a:avLst/>
                <a:gdLst>
                  <a:gd name="T0" fmla="*/ 74 w 74"/>
                  <a:gd name="T1" fmla="*/ 111 h 185"/>
                  <a:gd name="T2" fmla="*/ 74 w 74"/>
                  <a:gd name="T3" fmla="*/ 70 h 185"/>
                  <a:gd name="T4" fmla="*/ 74 w 74"/>
                  <a:gd name="T5" fmla="*/ 70 h 185"/>
                  <a:gd name="T6" fmla="*/ 0 w 74"/>
                  <a:gd name="T7" fmla="*/ 0 h 185"/>
                  <a:gd name="T8" fmla="*/ 0 w 74"/>
                  <a:gd name="T9" fmla="*/ 70 h 185"/>
                  <a:gd name="T10" fmla="*/ 0 w 74"/>
                  <a:gd name="T11" fmla="*/ 70 h 185"/>
                  <a:gd name="T12" fmla="*/ 0 w 74"/>
                  <a:gd name="T13" fmla="*/ 115 h 185"/>
                  <a:gd name="T14" fmla="*/ 0 w 74"/>
                  <a:gd name="T15" fmla="*/ 115 h 185"/>
                  <a:gd name="T16" fmla="*/ 74 w 74"/>
                  <a:gd name="T17" fmla="*/ 185 h 185"/>
                  <a:gd name="T18" fmla="*/ 74 w 74"/>
                  <a:gd name="T19" fmla="*/ 115 h 185"/>
                  <a:gd name="T20" fmla="*/ 74 w 74"/>
                  <a:gd name="T21" fmla="*/ 11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85">
                    <a:moveTo>
                      <a:pt x="74" y="111"/>
                    </a:moveTo>
                    <a:cubicBezTo>
                      <a:pt x="74" y="70"/>
                      <a:pt x="74" y="70"/>
                      <a:pt x="74" y="70"/>
                    </a:cubicBezTo>
                    <a:cubicBezTo>
                      <a:pt x="74" y="70"/>
                      <a:pt x="74" y="70"/>
                      <a:pt x="74" y="70"/>
                    </a:cubicBezTo>
                    <a:cubicBezTo>
                      <a:pt x="71" y="31"/>
                      <a:pt x="39" y="0"/>
                      <a:pt x="0" y="0"/>
                    </a:cubicBezTo>
                    <a:cubicBezTo>
                      <a:pt x="0" y="70"/>
                      <a:pt x="0" y="70"/>
                      <a:pt x="0" y="70"/>
                    </a:cubicBezTo>
                    <a:cubicBezTo>
                      <a:pt x="0" y="70"/>
                      <a:pt x="0" y="70"/>
                      <a:pt x="0" y="70"/>
                    </a:cubicBezTo>
                    <a:cubicBezTo>
                      <a:pt x="0" y="115"/>
                      <a:pt x="0" y="115"/>
                      <a:pt x="0" y="115"/>
                    </a:cubicBezTo>
                    <a:cubicBezTo>
                      <a:pt x="0" y="115"/>
                      <a:pt x="0" y="115"/>
                      <a:pt x="0" y="115"/>
                    </a:cubicBezTo>
                    <a:cubicBezTo>
                      <a:pt x="2" y="154"/>
                      <a:pt x="34" y="185"/>
                      <a:pt x="74" y="185"/>
                    </a:cubicBezTo>
                    <a:cubicBezTo>
                      <a:pt x="74" y="115"/>
                      <a:pt x="74" y="115"/>
                      <a:pt x="74" y="115"/>
                    </a:cubicBezTo>
                    <a:lnTo>
                      <a:pt x="74" y="111"/>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9" name="Group 8"/>
            <p:cNvGrpSpPr/>
            <p:nvPr/>
          </p:nvGrpSpPr>
          <p:grpSpPr>
            <a:xfrm>
              <a:off x="8878120" y="2394917"/>
              <a:ext cx="1524902" cy="506718"/>
              <a:chOff x="5616114" y="5129822"/>
              <a:chExt cx="1904092" cy="629768"/>
            </a:xfrm>
          </p:grpSpPr>
          <p:sp>
            <p:nvSpPr>
              <p:cNvPr id="11" name="Title 1"/>
              <p:cNvSpPr txBox="1">
                <a:spLocks/>
              </p:cNvSpPr>
              <p:nvPr/>
            </p:nvSpPr>
            <p:spPr>
              <a:xfrm>
                <a:off x="5628307" y="5471396"/>
                <a:ext cx="1891899" cy="23949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800" dirty="0" smtClean="0">
                    <a:solidFill>
                      <a:schemeClr val="tx1">
                        <a:lumMod val="50000"/>
                        <a:lumOff val="50000"/>
                      </a:schemeClr>
                    </a:solidFill>
                    <a:latin typeface="+mn-lt"/>
                  </a:rPr>
                  <a:t>Digital </a:t>
                </a:r>
                <a:r>
                  <a:rPr lang="en" sz="800" dirty="0" smtClean="0">
                    <a:solidFill>
                      <a:schemeClr val="tx1">
                        <a:lumMod val="50000"/>
                        <a:lumOff val="50000"/>
                      </a:schemeClr>
                    </a:solidFill>
                    <a:latin typeface="+mn-lt"/>
                  </a:rPr>
                  <a:t>Marketing Agency</a:t>
                </a:r>
                <a:endParaRPr lang="en" sz="800" dirty="0">
                  <a:solidFill>
                    <a:schemeClr val="tx1">
                      <a:lumMod val="50000"/>
                      <a:lumOff val="50000"/>
                    </a:schemeClr>
                  </a:solidFill>
                  <a:latin typeface="+mn-lt"/>
                </a:endParaRPr>
              </a:p>
            </p:txBody>
          </p:sp>
          <p:sp>
            <p:nvSpPr>
              <p:cNvPr id="12" name="Title 1"/>
              <p:cNvSpPr txBox="1">
                <a:spLocks/>
              </p:cNvSpPr>
              <p:nvPr/>
            </p:nvSpPr>
            <p:spPr>
              <a:xfrm>
                <a:off x="5616114" y="5129822"/>
                <a:ext cx="1715125" cy="629768"/>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2000" dirty="0" smtClean="0">
                    <a:solidFill>
                      <a:schemeClr val="accent3"/>
                    </a:solidFill>
                    <a:latin typeface="+mj-lt"/>
                  </a:rPr>
                  <a:t>Buzzer</a:t>
                </a:r>
                <a:endParaRPr lang="en" sz="2800" dirty="0">
                  <a:solidFill>
                    <a:schemeClr val="accent3"/>
                  </a:solidFill>
                  <a:latin typeface="+mj-lt"/>
                </a:endParaRPr>
              </a:p>
            </p:txBody>
          </p:sp>
        </p:grpSp>
      </p:grpSp>
      <p:sp>
        <p:nvSpPr>
          <p:cNvPr id="6" name="Slide Number Placeholder 5"/>
          <p:cNvSpPr>
            <a:spLocks noGrp="1"/>
          </p:cNvSpPr>
          <p:nvPr>
            <p:ph type="sldNum" sz="quarter" idx="12"/>
          </p:nvPr>
        </p:nvSpPr>
        <p:spPr/>
        <p:txBody>
          <a:bodyPr/>
          <a:lstStyle/>
          <a:p>
            <a:fld id="{EF4ACB41-94E5-4629-9639-BBC7D22E3BC4}" type="slidenum">
              <a:rPr lang="en-US" smtClean="0"/>
              <a:pPr/>
              <a:t>61</a:t>
            </a:fld>
            <a:endParaRPr lang="en-US" dirty="0"/>
          </a:p>
        </p:txBody>
      </p:sp>
      <p:sp>
        <p:nvSpPr>
          <p:cNvPr id="17" name="Freeform 5"/>
          <p:cNvSpPr>
            <a:spLocks noEditPoints="1"/>
          </p:cNvSpPr>
          <p:nvPr/>
        </p:nvSpPr>
        <p:spPr bwMode="auto">
          <a:xfrm flipH="1">
            <a:off x="1055688" y="464370"/>
            <a:ext cx="6138588" cy="5929259"/>
          </a:xfrm>
          <a:custGeom>
            <a:avLst/>
            <a:gdLst>
              <a:gd name="T0" fmla="*/ 247 w 274"/>
              <a:gd name="T1" fmla="*/ 0 h 265"/>
              <a:gd name="T2" fmla="*/ 73 w 274"/>
              <a:gd name="T3" fmla="*/ 0 h 265"/>
              <a:gd name="T4" fmla="*/ 46 w 274"/>
              <a:gd name="T5" fmla="*/ 27 h 265"/>
              <a:gd name="T6" fmla="*/ 46 w 274"/>
              <a:gd name="T7" fmla="*/ 64 h 265"/>
              <a:gd name="T8" fmla="*/ 27 w 274"/>
              <a:gd name="T9" fmla="*/ 64 h 265"/>
              <a:gd name="T10" fmla="*/ 0 w 274"/>
              <a:gd name="T11" fmla="*/ 91 h 265"/>
              <a:gd name="T12" fmla="*/ 0 w 274"/>
              <a:gd name="T13" fmla="*/ 188 h 265"/>
              <a:gd name="T14" fmla="*/ 27 w 274"/>
              <a:gd name="T15" fmla="*/ 215 h 265"/>
              <a:gd name="T16" fmla="*/ 55 w 274"/>
              <a:gd name="T17" fmla="*/ 215 h 265"/>
              <a:gd name="T18" fmla="*/ 55 w 274"/>
              <a:gd name="T19" fmla="*/ 261 h 265"/>
              <a:gd name="T20" fmla="*/ 58 w 274"/>
              <a:gd name="T21" fmla="*/ 265 h 265"/>
              <a:gd name="T22" fmla="*/ 59 w 274"/>
              <a:gd name="T23" fmla="*/ 265 h 265"/>
              <a:gd name="T24" fmla="*/ 63 w 274"/>
              <a:gd name="T25" fmla="*/ 264 h 265"/>
              <a:gd name="T26" fmla="*/ 107 w 274"/>
              <a:gd name="T27" fmla="*/ 215 h 265"/>
              <a:gd name="T28" fmla="*/ 201 w 274"/>
              <a:gd name="T29" fmla="*/ 215 h 265"/>
              <a:gd name="T30" fmla="*/ 228 w 274"/>
              <a:gd name="T31" fmla="*/ 188 h 265"/>
              <a:gd name="T32" fmla="*/ 228 w 274"/>
              <a:gd name="T33" fmla="*/ 151 h 265"/>
              <a:gd name="T34" fmla="*/ 247 w 274"/>
              <a:gd name="T35" fmla="*/ 151 h 265"/>
              <a:gd name="T36" fmla="*/ 274 w 274"/>
              <a:gd name="T37" fmla="*/ 124 h 265"/>
              <a:gd name="T38" fmla="*/ 274 w 274"/>
              <a:gd name="T39" fmla="*/ 27 h 265"/>
              <a:gd name="T40" fmla="*/ 247 w 274"/>
              <a:gd name="T41" fmla="*/ 0 h 265"/>
              <a:gd name="T42" fmla="*/ 219 w 274"/>
              <a:gd name="T43" fmla="*/ 188 h 265"/>
              <a:gd name="T44" fmla="*/ 201 w 274"/>
              <a:gd name="T45" fmla="*/ 206 h 265"/>
              <a:gd name="T46" fmla="*/ 105 w 274"/>
              <a:gd name="T47" fmla="*/ 206 h 265"/>
              <a:gd name="T48" fmla="*/ 102 w 274"/>
              <a:gd name="T49" fmla="*/ 207 h 265"/>
              <a:gd name="T50" fmla="*/ 64 w 274"/>
              <a:gd name="T51" fmla="*/ 249 h 265"/>
              <a:gd name="T52" fmla="*/ 64 w 274"/>
              <a:gd name="T53" fmla="*/ 210 h 265"/>
              <a:gd name="T54" fmla="*/ 59 w 274"/>
              <a:gd name="T55" fmla="*/ 206 h 265"/>
              <a:gd name="T56" fmla="*/ 27 w 274"/>
              <a:gd name="T57" fmla="*/ 206 h 265"/>
              <a:gd name="T58" fmla="*/ 9 w 274"/>
              <a:gd name="T59" fmla="*/ 188 h 265"/>
              <a:gd name="T60" fmla="*/ 9 w 274"/>
              <a:gd name="T61" fmla="*/ 91 h 265"/>
              <a:gd name="T62" fmla="*/ 27 w 274"/>
              <a:gd name="T63" fmla="*/ 73 h 265"/>
              <a:gd name="T64" fmla="*/ 50 w 274"/>
              <a:gd name="T65" fmla="*/ 73 h 265"/>
              <a:gd name="T66" fmla="*/ 201 w 274"/>
              <a:gd name="T67" fmla="*/ 73 h 265"/>
              <a:gd name="T68" fmla="*/ 211 w 274"/>
              <a:gd name="T69" fmla="*/ 76 h 265"/>
              <a:gd name="T70" fmla="*/ 219 w 274"/>
              <a:gd name="T71" fmla="*/ 91 h 265"/>
              <a:gd name="T72" fmla="*/ 219 w 274"/>
              <a:gd name="T73" fmla="*/ 146 h 265"/>
              <a:gd name="T74" fmla="*/ 219 w 274"/>
              <a:gd name="T75" fmla="*/ 188 h 265"/>
              <a:gd name="T76" fmla="*/ 265 w 274"/>
              <a:gd name="T77" fmla="*/ 124 h 265"/>
              <a:gd name="T78" fmla="*/ 247 w 274"/>
              <a:gd name="T79" fmla="*/ 142 h 265"/>
              <a:gd name="T80" fmla="*/ 228 w 274"/>
              <a:gd name="T81" fmla="*/ 142 h 265"/>
              <a:gd name="T82" fmla="*/ 228 w 274"/>
              <a:gd name="T83" fmla="*/ 91 h 265"/>
              <a:gd name="T84" fmla="*/ 228 w 274"/>
              <a:gd name="T85" fmla="*/ 91 h 265"/>
              <a:gd name="T86" fmla="*/ 209 w 274"/>
              <a:gd name="T87" fmla="*/ 65 h 265"/>
              <a:gd name="T88" fmla="*/ 207 w 274"/>
              <a:gd name="T89" fmla="*/ 65 h 265"/>
              <a:gd name="T90" fmla="*/ 201 w 274"/>
              <a:gd name="T91" fmla="*/ 64 h 265"/>
              <a:gd name="T92" fmla="*/ 55 w 274"/>
              <a:gd name="T93" fmla="*/ 64 h 265"/>
              <a:gd name="T94" fmla="*/ 55 w 274"/>
              <a:gd name="T95" fmla="*/ 27 h 265"/>
              <a:gd name="T96" fmla="*/ 73 w 274"/>
              <a:gd name="T97" fmla="*/ 9 h 265"/>
              <a:gd name="T98" fmla="*/ 247 w 274"/>
              <a:gd name="T99" fmla="*/ 9 h 265"/>
              <a:gd name="T100" fmla="*/ 265 w 274"/>
              <a:gd name="T101" fmla="*/ 27 h 265"/>
              <a:gd name="T102" fmla="*/ 265 w 274"/>
              <a:gd name="T103" fmla="*/ 12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74" h="265">
                <a:moveTo>
                  <a:pt x="247" y="0"/>
                </a:moveTo>
                <a:cubicBezTo>
                  <a:pt x="73" y="0"/>
                  <a:pt x="73" y="0"/>
                  <a:pt x="73" y="0"/>
                </a:cubicBezTo>
                <a:cubicBezTo>
                  <a:pt x="58" y="0"/>
                  <a:pt x="46" y="12"/>
                  <a:pt x="46" y="27"/>
                </a:cubicBezTo>
                <a:cubicBezTo>
                  <a:pt x="46" y="64"/>
                  <a:pt x="46" y="64"/>
                  <a:pt x="46" y="64"/>
                </a:cubicBezTo>
                <a:cubicBezTo>
                  <a:pt x="27" y="64"/>
                  <a:pt x="27" y="64"/>
                  <a:pt x="27" y="64"/>
                </a:cubicBezTo>
                <a:cubicBezTo>
                  <a:pt x="12" y="64"/>
                  <a:pt x="0" y="76"/>
                  <a:pt x="0" y="91"/>
                </a:cubicBezTo>
                <a:cubicBezTo>
                  <a:pt x="0" y="188"/>
                  <a:pt x="0" y="188"/>
                  <a:pt x="0" y="188"/>
                </a:cubicBezTo>
                <a:cubicBezTo>
                  <a:pt x="0" y="203"/>
                  <a:pt x="12" y="215"/>
                  <a:pt x="27" y="215"/>
                </a:cubicBezTo>
                <a:cubicBezTo>
                  <a:pt x="55" y="215"/>
                  <a:pt x="55" y="215"/>
                  <a:pt x="55" y="215"/>
                </a:cubicBezTo>
                <a:cubicBezTo>
                  <a:pt x="55" y="261"/>
                  <a:pt x="55" y="261"/>
                  <a:pt x="55" y="261"/>
                </a:cubicBezTo>
                <a:cubicBezTo>
                  <a:pt x="55" y="263"/>
                  <a:pt x="56" y="264"/>
                  <a:pt x="58" y="265"/>
                </a:cubicBezTo>
                <a:cubicBezTo>
                  <a:pt x="58" y="265"/>
                  <a:pt x="59" y="265"/>
                  <a:pt x="59" y="265"/>
                </a:cubicBezTo>
                <a:cubicBezTo>
                  <a:pt x="61" y="265"/>
                  <a:pt x="62" y="265"/>
                  <a:pt x="63" y="264"/>
                </a:cubicBezTo>
                <a:cubicBezTo>
                  <a:pt x="107" y="215"/>
                  <a:pt x="107" y="215"/>
                  <a:pt x="107" y="215"/>
                </a:cubicBezTo>
                <a:cubicBezTo>
                  <a:pt x="201" y="215"/>
                  <a:pt x="201" y="215"/>
                  <a:pt x="201" y="215"/>
                </a:cubicBezTo>
                <a:cubicBezTo>
                  <a:pt x="216" y="215"/>
                  <a:pt x="228" y="203"/>
                  <a:pt x="228" y="188"/>
                </a:cubicBezTo>
                <a:cubicBezTo>
                  <a:pt x="228" y="151"/>
                  <a:pt x="228" y="151"/>
                  <a:pt x="228" y="151"/>
                </a:cubicBezTo>
                <a:cubicBezTo>
                  <a:pt x="247" y="151"/>
                  <a:pt x="247" y="151"/>
                  <a:pt x="247" y="151"/>
                </a:cubicBezTo>
                <a:cubicBezTo>
                  <a:pt x="262" y="151"/>
                  <a:pt x="274" y="139"/>
                  <a:pt x="274" y="124"/>
                </a:cubicBezTo>
                <a:cubicBezTo>
                  <a:pt x="274" y="27"/>
                  <a:pt x="274" y="27"/>
                  <a:pt x="274" y="27"/>
                </a:cubicBezTo>
                <a:cubicBezTo>
                  <a:pt x="274" y="12"/>
                  <a:pt x="262" y="0"/>
                  <a:pt x="247" y="0"/>
                </a:cubicBezTo>
                <a:close/>
                <a:moveTo>
                  <a:pt x="219" y="188"/>
                </a:moveTo>
                <a:cubicBezTo>
                  <a:pt x="219" y="198"/>
                  <a:pt x="211" y="206"/>
                  <a:pt x="201" y="206"/>
                </a:cubicBezTo>
                <a:cubicBezTo>
                  <a:pt x="105" y="206"/>
                  <a:pt x="105" y="206"/>
                  <a:pt x="105" y="206"/>
                </a:cubicBezTo>
                <a:cubicBezTo>
                  <a:pt x="104" y="206"/>
                  <a:pt x="103" y="206"/>
                  <a:pt x="102" y="207"/>
                </a:cubicBezTo>
                <a:cubicBezTo>
                  <a:pt x="64" y="249"/>
                  <a:pt x="64" y="249"/>
                  <a:pt x="64" y="249"/>
                </a:cubicBezTo>
                <a:cubicBezTo>
                  <a:pt x="64" y="210"/>
                  <a:pt x="64" y="210"/>
                  <a:pt x="64" y="210"/>
                </a:cubicBezTo>
                <a:cubicBezTo>
                  <a:pt x="64" y="208"/>
                  <a:pt x="62" y="206"/>
                  <a:pt x="59" y="206"/>
                </a:cubicBezTo>
                <a:cubicBezTo>
                  <a:pt x="27" y="206"/>
                  <a:pt x="27" y="206"/>
                  <a:pt x="27" y="206"/>
                </a:cubicBezTo>
                <a:cubicBezTo>
                  <a:pt x="17" y="206"/>
                  <a:pt x="9" y="198"/>
                  <a:pt x="9" y="188"/>
                </a:cubicBezTo>
                <a:cubicBezTo>
                  <a:pt x="9" y="91"/>
                  <a:pt x="9" y="91"/>
                  <a:pt x="9" y="91"/>
                </a:cubicBezTo>
                <a:cubicBezTo>
                  <a:pt x="9" y="81"/>
                  <a:pt x="17" y="73"/>
                  <a:pt x="27" y="73"/>
                </a:cubicBezTo>
                <a:cubicBezTo>
                  <a:pt x="50" y="73"/>
                  <a:pt x="50" y="73"/>
                  <a:pt x="50" y="73"/>
                </a:cubicBezTo>
                <a:cubicBezTo>
                  <a:pt x="201" y="73"/>
                  <a:pt x="201" y="73"/>
                  <a:pt x="201" y="73"/>
                </a:cubicBezTo>
                <a:cubicBezTo>
                  <a:pt x="205" y="73"/>
                  <a:pt x="208" y="75"/>
                  <a:pt x="211" y="76"/>
                </a:cubicBezTo>
                <a:cubicBezTo>
                  <a:pt x="216" y="80"/>
                  <a:pt x="219" y="85"/>
                  <a:pt x="219" y="91"/>
                </a:cubicBezTo>
                <a:cubicBezTo>
                  <a:pt x="219" y="146"/>
                  <a:pt x="219" y="146"/>
                  <a:pt x="219" y="146"/>
                </a:cubicBezTo>
                <a:lnTo>
                  <a:pt x="219" y="188"/>
                </a:lnTo>
                <a:close/>
                <a:moveTo>
                  <a:pt x="265" y="124"/>
                </a:moveTo>
                <a:cubicBezTo>
                  <a:pt x="265" y="134"/>
                  <a:pt x="257" y="142"/>
                  <a:pt x="247" y="142"/>
                </a:cubicBezTo>
                <a:cubicBezTo>
                  <a:pt x="228" y="142"/>
                  <a:pt x="228" y="142"/>
                  <a:pt x="228" y="142"/>
                </a:cubicBezTo>
                <a:cubicBezTo>
                  <a:pt x="228" y="91"/>
                  <a:pt x="228" y="91"/>
                  <a:pt x="228" y="91"/>
                </a:cubicBezTo>
                <a:cubicBezTo>
                  <a:pt x="228" y="91"/>
                  <a:pt x="228" y="91"/>
                  <a:pt x="228" y="91"/>
                </a:cubicBezTo>
                <a:cubicBezTo>
                  <a:pt x="228" y="79"/>
                  <a:pt x="220" y="69"/>
                  <a:pt x="209" y="65"/>
                </a:cubicBezTo>
                <a:cubicBezTo>
                  <a:pt x="208" y="65"/>
                  <a:pt x="208" y="65"/>
                  <a:pt x="207" y="65"/>
                </a:cubicBezTo>
                <a:cubicBezTo>
                  <a:pt x="205" y="64"/>
                  <a:pt x="203" y="64"/>
                  <a:pt x="201" y="64"/>
                </a:cubicBezTo>
                <a:cubicBezTo>
                  <a:pt x="55" y="64"/>
                  <a:pt x="55" y="64"/>
                  <a:pt x="55" y="64"/>
                </a:cubicBezTo>
                <a:cubicBezTo>
                  <a:pt x="55" y="27"/>
                  <a:pt x="55" y="27"/>
                  <a:pt x="55" y="27"/>
                </a:cubicBezTo>
                <a:cubicBezTo>
                  <a:pt x="55" y="18"/>
                  <a:pt x="63" y="9"/>
                  <a:pt x="73" y="9"/>
                </a:cubicBezTo>
                <a:cubicBezTo>
                  <a:pt x="247" y="9"/>
                  <a:pt x="247" y="9"/>
                  <a:pt x="247" y="9"/>
                </a:cubicBezTo>
                <a:cubicBezTo>
                  <a:pt x="257" y="9"/>
                  <a:pt x="265" y="18"/>
                  <a:pt x="265" y="27"/>
                </a:cubicBezTo>
                <a:lnTo>
                  <a:pt x="265" y="124"/>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4251871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EF4ACB41-94E5-4629-9639-BBC7D22E3BC4}" type="slidenum">
              <a:rPr lang="en-US" smtClean="0"/>
              <a:pPr/>
              <a:t>62</a:t>
            </a:fld>
            <a:endParaRPr lang="en-US" dirty="0"/>
          </a:p>
        </p:txBody>
      </p:sp>
      <p:sp>
        <p:nvSpPr>
          <p:cNvPr id="6" name="Title 1"/>
          <p:cNvSpPr>
            <a:spLocks noGrp="1"/>
          </p:cNvSpPr>
          <p:nvPr>
            <p:ph type="title"/>
          </p:nvPr>
        </p:nvSpPr>
        <p:spPr>
          <a:xfrm>
            <a:off x="1283521" y="2133601"/>
            <a:ext cx="3960812" cy="2372128"/>
          </a:xfrm>
        </p:spPr>
        <p:txBody>
          <a:bodyPr>
            <a:noAutofit/>
          </a:bodyPr>
          <a:lstStyle/>
          <a:p>
            <a:pPr>
              <a:lnSpc>
                <a:spcPct val="70000"/>
              </a:lnSpc>
            </a:pPr>
            <a:r>
              <a:rPr lang="en-US" sz="11500" dirty="0" err="1" smtClean="0">
                <a:solidFill>
                  <a:schemeClr val="accent3"/>
                </a:solidFill>
              </a:rPr>
              <a:t>ThankYou</a:t>
            </a:r>
            <a:r>
              <a:rPr lang="en-US" sz="11500" dirty="0" smtClean="0">
                <a:solidFill>
                  <a:schemeClr val="accent3"/>
                </a:solidFill>
              </a:rPr>
              <a:t>..</a:t>
            </a:r>
            <a:endParaRPr lang="en-US" sz="6000" dirty="0">
              <a:solidFill>
                <a:schemeClr val="accent3"/>
              </a:solidFill>
              <a:effectLst/>
            </a:endParaRPr>
          </a:p>
        </p:txBody>
      </p:sp>
      <p:grpSp>
        <p:nvGrpSpPr>
          <p:cNvPr id="8" name="Group 7"/>
          <p:cNvGrpSpPr/>
          <p:nvPr/>
        </p:nvGrpSpPr>
        <p:grpSpPr>
          <a:xfrm>
            <a:off x="8250372" y="2946658"/>
            <a:ext cx="2220314" cy="746013"/>
            <a:chOff x="8182708" y="2155622"/>
            <a:chExt cx="2220314" cy="746013"/>
          </a:xfrm>
        </p:grpSpPr>
        <p:grpSp>
          <p:nvGrpSpPr>
            <p:cNvPr id="9" name="Group 8"/>
            <p:cNvGrpSpPr/>
            <p:nvPr/>
          </p:nvGrpSpPr>
          <p:grpSpPr>
            <a:xfrm>
              <a:off x="8182708" y="2155622"/>
              <a:ext cx="587136" cy="734009"/>
              <a:chOff x="902515" y="1052513"/>
              <a:chExt cx="1613478" cy="2017091"/>
            </a:xfrm>
          </p:grpSpPr>
          <p:sp>
            <p:nvSpPr>
              <p:cNvPr id="13" name="Freeform 5"/>
              <p:cNvSpPr>
                <a:spLocks/>
              </p:cNvSpPr>
              <p:nvPr/>
            </p:nvSpPr>
            <p:spPr bwMode="auto">
              <a:xfrm>
                <a:off x="1709740" y="2262379"/>
                <a:ext cx="806253" cy="807225"/>
              </a:xfrm>
              <a:custGeom>
                <a:avLst/>
                <a:gdLst>
                  <a:gd name="T0" fmla="*/ 0 w 74"/>
                  <a:gd name="T1" fmla="*/ 74 h 74"/>
                  <a:gd name="T2" fmla="*/ 74 w 74"/>
                  <a:gd name="T3" fmla="*/ 0 h 74"/>
                  <a:gd name="T4" fmla="*/ 0 w 74"/>
                  <a:gd name="T5" fmla="*/ 74 h 74"/>
                </a:gdLst>
                <a:ahLst/>
                <a:cxnLst>
                  <a:cxn ang="0">
                    <a:pos x="T0" y="T1"/>
                  </a:cxn>
                  <a:cxn ang="0">
                    <a:pos x="T2" y="T3"/>
                  </a:cxn>
                  <a:cxn ang="0">
                    <a:pos x="T4" y="T5"/>
                  </a:cxn>
                </a:cxnLst>
                <a:rect l="0" t="0" r="r" b="b"/>
                <a:pathLst>
                  <a:path w="74" h="74">
                    <a:moveTo>
                      <a:pt x="0" y="74"/>
                    </a:moveTo>
                    <a:cubicBezTo>
                      <a:pt x="41" y="74"/>
                      <a:pt x="74" y="41"/>
                      <a:pt x="74" y="0"/>
                    </a:cubicBezTo>
                    <a:cubicBezTo>
                      <a:pt x="33" y="0"/>
                      <a:pt x="0" y="33"/>
                      <a:pt x="0" y="74"/>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6"/>
              <p:cNvSpPr>
                <a:spLocks/>
              </p:cNvSpPr>
              <p:nvPr/>
            </p:nvSpPr>
            <p:spPr bwMode="auto">
              <a:xfrm>
                <a:off x="1709740" y="1456126"/>
                <a:ext cx="806253" cy="806253"/>
              </a:xfrm>
              <a:custGeom>
                <a:avLst/>
                <a:gdLst>
                  <a:gd name="T0" fmla="*/ 0 w 74"/>
                  <a:gd name="T1" fmla="*/ 0 h 74"/>
                  <a:gd name="T2" fmla="*/ 74 w 74"/>
                  <a:gd name="T3" fmla="*/ 74 h 74"/>
                  <a:gd name="T4" fmla="*/ 0 w 74"/>
                  <a:gd name="T5" fmla="*/ 0 h 74"/>
                </a:gdLst>
                <a:ahLst/>
                <a:cxnLst>
                  <a:cxn ang="0">
                    <a:pos x="T0" y="T1"/>
                  </a:cxn>
                  <a:cxn ang="0">
                    <a:pos x="T2" y="T3"/>
                  </a:cxn>
                  <a:cxn ang="0">
                    <a:pos x="T4" y="T5"/>
                  </a:cxn>
                </a:cxnLst>
                <a:rect l="0" t="0" r="r" b="b"/>
                <a:pathLst>
                  <a:path w="74" h="74">
                    <a:moveTo>
                      <a:pt x="0" y="0"/>
                    </a:moveTo>
                    <a:cubicBezTo>
                      <a:pt x="0" y="41"/>
                      <a:pt x="33" y="74"/>
                      <a:pt x="74" y="74"/>
                    </a:cubicBezTo>
                    <a:cubicBezTo>
                      <a:pt x="74" y="33"/>
                      <a:pt x="41" y="0"/>
                      <a:pt x="0"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7"/>
              <p:cNvSpPr>
                <a:spLocks/>
              </p:cNvSpPr>
              <p:nvPr/>
            </p:nvSpPr>
            <p:spPr bwMode="auto">
              <a:xfrm>
                <a:off x="902515" y="1052513"/>
                <a:ext cx="807225" cy="2017091"/>
              </a:xfrm>
              <a:custGeom>
                <a:avLst/>
                <a:gdLst>
                  <a:gd name="T0" fmla="*/ 74 w 74"/>
                  <a:gd name="T1" fmla="*/ 111 h 185"/>
                  <a:gd name="T2" fmla="*/ 74 w 74"/>
                  <a:gd name="T3" fmla="*/ 70 h 185"/>
                  <a:gd name="T4" fmla="*/ 74 w 74"/>
                  <a:gd name="T5" fmla="*/ 70 h 185"/>
                  <a:gd name="T6" fmla="*/ 0 w 74"/>
                  <a:gd name="T7" fmla="*/ 0 h 185"/>
                  <a:gd name="T8" fmla="*/ 0 w 74"/>
                  <a:gd name="T9" fmla="*/ 70 h 185"/>
                  <a:gd name="T10" fmla="*/ 0 w 74"/>
                  <a:gd name="T11" fmla="*/ 70 h 185"/>
                  <a:gd name="T12" fmla="*/ 0 w 74"/>
                  <a:gd name="T13" fmla="*/ 115 h 185"/>
                  <a:gd name="T14" fmla="*/ 0 w 74"/>
                  <a:gd name="T15" fmla="*/ 115 h 185"/>
                  <a:gd name="T16" fmla="*/ 74 w 74"/>
                  <a:gd name="T17" fmla="*/ 185 h 185"/>
                  <a:gd name="T18" fmla="*/ 74 w 74"/>
                  <a:gd name="T19" fmla="*/ 115 h 185"/>
                  <a:gd name="T20" fmla="*/ 74 w 74"/>
                  <a:gd name="T21" fmla="*/ 11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85">
                    <a:moveTo>
                      <a:pt x="74" y="111"/>
                    </a:moveTo>
                    <a:cubicBezTo>
                      <a:pt x="74" y="70"/>
                      <a:pt x="74" y="70"/>
                      <a:pt x="74" y="70"/>
                    </a:cubicBezTo>
                    <a:cubicBezTo>
                      <a:pt x="74" y="70"/>
                      <a:pt x="74" y="70"/>
                      <a:pt x="74" y="70"/>
                    </a:cubicBezTo>
                    <a:cubicBezTo>
                      <a:pt x="71" y="31"/>
                      <a:pt x="39" y="0"/>
                      <a:pt x="0" y="0"/>
                    </a:cubicBezTo>
                    <a:cubicBezTo>
                      <a:pt x="0" y="70"/>
                      <a:pt x="0" y="70"/>
                      <a:pt x="0" y="70"/>
                    </a:cubicBezTo>
                    <a:cubicBezTo>
                      <a:pt x="0" y="70"/>
                      <a:pt x="0" y="70"/>
                      <a:pt x="0" y="70"/>
                    </a:cubicBezTo>
                    <a:cubicBezTo>
                      <a:pt x="0" y="115"/>
                      <a:pt x="0" y="115"/>
                      <a:pt x="0" y="115"/>
                    </a:cubicBezTo>
                    <a:cubicBezTo>
                      <a:pt x="0" y="115"/>
                      <a:pt x="0" y="115"/>
                      <a:pt x="0" y="115"/>
                    </a:cubicBezTo>
                    <a:cubicBezTo>
                      <a:pt x="2" y="154"/>
                      <a:pt x="34" y="185"/>
                      <a:pt x="74" y="185"/>
                    </a:cubicBezTo>
                    <a:cubicBezTo>
                      <a:pt x="74" y="115"/>
                      <a:pt x="74" y="115"/>
                      <a:pt x="74" y="115"/>
                    </a:cubicBezTo>
                    <a:lnTo>
                      <a:pt x="74" y="111"/>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0" name="Group 9"/>
            <p:cNvGrpSpPr/>
            <p:nvPr/>
          </p:nvGrpSpPr>
          <p:grpSpPr>
            <a:xfrm>
              <a:off x="8878120" y="2394917"/>
              <a:ext cx="1524902" cy="506718"/>
              <a:chOff x="5616114" y="5129822"/>
              <a:chExt cx="1904092" cy="629768"/>
            </a:xfrm>
          </p:grpSpPr>
          <p:sp>
            <p:nvSpPr>
              <p:cNvPr id="11" name="Title 1"/>
              <p:cNvSpPr txBox="1">
                <a:spLocks/>
              </p:cNvSpPr>
              <p:nvPr/>
            </p:nvSpPr>
            <p:spPr>
              <a:xfrm>
                <a:off x="5628307" y="5471396"/>
                <a:ext cx="1891899" cy="23949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800" dirty="0" smtClean="0">
                    <a:solidFill>
                      <a:schemeClr val="tx1">
                        <a:lumMod val="50000"/>
                        <a:lumOff val="50000"/>
                      </a:schemeClr>
                    </a:solidFill>
                    <a:latin typeface="+mn-lt"/>
                  </a:rPr>
                  <a:t>Digital </a:t>
                </a:r>
                <a:r>
                  <a:rPr lang="en" sz="800" dirty="0" smtClean="0">
                    <a:solidFill>
                      <a:schemeClr val="tx1">
                        <a:lumMod val="50000"/>
                        <a:lumOff val="50000"/>
                      </a:schemeClr>
                    </a:solidFill>
                    <a:latin typeface="+mn-lt"/>
                  </a:rPr>
                  <a:t>Marketing Agency</a:t>
                </a:r>
                <a:endParaRPr lang="en" sz="800" dirty="0">
                  <a:solidFill>
                    <a:schemeClr val="tx1">
                      <a:lumMod val="50000"/>
                      <a:lumOff val="50000"/>
                    </a:schemeClr>
                  </a:solidFill>
                  <a:latin typeface="+mn-lt"/>
                </a:endParaRPr>
              </a:p>
            </p:txBody>
          </p:sp>
          <p:sp>
            <p:nvSpPr>
              <p:cNvPr id="12" name="Title 1"/>
              <p:cNvSpPr txBox="1">
                <a:spLocks/>
              </p:cNvSpPr>
              <p:nvPr/>
            </p:nvSpPr>
            <p:spPr>
              <a:xfrm>
                <a:off x="5616114" y="5129822"/>
                <a:ext cx="1715125" cy="629768"/>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2000" dirty="0" smtClean="0">
                    <a:solidFill>
                      <a:schemeClr val="accent3"/>
                    </a:solidFill>
                    <a:latin typeface="+mj-lt"/>
                  </a:rPr>
                  <a:t>Buzzer</a:t>
                </a:r>
                <a:endParaRPr lang="en" sz="2800" dirty="0">
                  <a:solidFill>
                    <a:schemeClr val="accent3"/>
                  </a:solidFill>
                  <a:latin typeface="+mj-lt"/>
                </a:endParaRPr>
              </a:p>
            </p:txBody>
          </p:sp>
        </p:grpSp>
      </p:grpSp>
    </p:spTree>
    <p:extLst>
      <p:ext uri="{BB962C8B-B14F-4D97-AF65-F5344CB8AC3E}">
        <p14:creationId xmlns:p14="http://schemas.microsoft.com/office/powerpoint/2010/main" val="8601797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019087" y="4583925"/>
            <a:ext cx="4828515" cy="1292662"/>
          </a:xfrm>
          <a:prstGeom prst="rect">
            <a:avLst/>
          </a:prstGeom>
        </p:spPr>
        <p:txBody>
          <a:bodyPr wrap="square">
            <a:spAutoFit/>
          </a:bodyPr>
          <a:lstStyle/>
          <a:p>
            <a:pPr marL="342900" indent="-342900">
              <a:lnSpc>
                <a:spcPct val="150000"/>
              </a:lnSpc>
              <a:buClr>
                <a:schemeClr val="accent3"/>
              </a:buClr>
              <a:buSzPct val="150000"/>
              <a:buFont typeface="Wingdings" panose="05000000000000000000" pitchFamily="2" charset="2"/>
              <a:buChar char="§"/>
              <a:tabLst>
                <a:tab pos="360363" algn="l"/>
              </a:tabLst>
            </a:pPr>
            <a:r>
              <a:rPr lang="en-US" sz="2000" dirty="0" smtClean="0">
                <a:solidFill>
                  <a:schemeClr val="accent2">
                    <a:lumMod val="50000"/>
                  </a:schemeClr>
                </a:solidFill>
                <a:latin typeface="+mj-lt"/>
                <a:cs typeface="Calibri" panose="020F0502020204030204" pitchFamily="34" charset="0"/>
              </a:rPr>
              <a:t>Professional &amp; Experts</a:t>
            </a:r>
          </a:p>
          <a:p>
            <a:pPr>
              <a:lnSpc>
                <a:spcPct val="150000"/>
              </a:lnSpc>
              <a:buClr>
                <a:srgbClr val="92D050"/>
              </a:buClr>
              <a:buSzPct val="150000"/>
              <a:tabLst>
                <a:tab pos="360363" algn="l"/>
              </a:tabLst>
            </a:pPr>
            <a:r>
              <a:rPr lang="en-US" sz="1600" dirty="0">
                <a:solidFill>
                  <a:schemeClr val="tx1">
                    <a:lumMod val="50000"/>
                    <a:lumOff val="50000"/>
                  </a:schemeClr>
                </a:solidFill>
                <a:cs typeface="Calibri" panose="020F0502020204030204" pitchFamily="34" charset="0"/>
              </a:rPr>
              <a:t>	</a:t>
            </a:r>
            <a:r>
              <a:rPr lang="en-US" sz="1600" dirty="0" smtClean="0">
                <a:solidFill>
                  <a:schemeClr val="tx1">
                    <a:lumMod val="50000"/>
                    <a:lumOff val="50000"/>
                  </a:schemeClr>
                </a:solidFill>
                <a:cs typeface="Calibri" panose="020F0502020204030204" pitchFamily="34" charset="0"/>
              </a:rPr>
              <a:t>full staff capable of delivering </a:t>
            </a:r>
            <a:r>
              <a:rPr lang="en-US" sz="1600" b="1" dirty="0" smtClean="0">
                <a:solidFill>
                  <a:schemeClr val="tx1">
                    <a:lumMod val="50000"/>
                    <a:lumOff val="50000"/>
                  </a:schemeClr>
                </a:solidFill>
                <a:cs typeface="Calibri" panose="020F0502020204030204" pitchFamily="34" charset="0"/>
              </a:rPr>
              <a:t>all services 	</a:t>
            </a:r>
            <a:r>
              <a:rPr lang="en-US" sz="1600" dirty="0" smtClean="0">
                <a:solidFill>
                  <a:schemeClr val="tx1">
                    <a:lumMod val="50000"/>
                    <a:lumOff val="50000"/>
                  </a:schemeClr>
                </a:solidFill>
                <a:cs typeface="Calibri" panose="020F0502020204030204" pitchFamily="34" charset="0"/>
              </a:rPr>
              <a:t>in-house. </a:t>
            </a:r>
            <a:endParaRPr lang="en-US" sz="1600" dirty="0">
              <a:solidFill>
                <a:schemeClr val="tx1">
                  <a:lumMod val="50000"/>
                  <a:lumOff val="50000"/>
                </a:schemeClr>
              </a:solidFill>
              <a:cs typeface="Calibri" panose="020F0502020204030204" pitchFamily="34" charset="0"/>
            </a:endParaRPr>
          </a:p>
        </p:txBody>
      </p:sp>
      <p:sp>
        <p:nvSpPr>
          <p:cNvPr id="8" name="Rectangle 7"/>
          <p:cNvSpPr/>
          <p:nvPr/>
        </p:nvSpPr>
        <p:spPr>
          <a:xfrm>
            <a:off x="2019088" y="1105595"/>
            <a:ext cx="4335221" cy="1138773"/>
          </a:xfrm>
          <a:prstGeom prst="rect">
            <a:avLst/>
          </a:prstGeom>
        </p:spPr>
        <p:txBody>
          <a:bodyPr wrap="square">
            <a:spAutoFit/>
          </a:bodyPr>
          <a:lstStyle/>
          <a:p>
            <a:pPr marL="357188" indent="-357188">
              <a:buClr>
                <a:schemeClr val="accent3"/>
              </a:buClr>
              <a:buSzPct val="150000"/>
              <a:buFont typeface="Wingdings" panose="05000000000000000000" pitchFamily="2" charset="2"/>
              <a:buChar char="§"/>
              <a:tabLst>
                <a:tab pos="357188" algn="l"/>
              </a:tabLst>
            </a:pPr>
            <a:r>
              <a:rPr lang="en-US" sz="2000" dirty="0" smtClean="0">
                <a:solidFill>
                  <a:schemeClr val="accent2">
                    <a:lumMod val="50000"/>
                  </a:schemeClr>
                </a:solidFill>
                <a:latin typeface="+mj-lt"/>
                <a:cs typeface="Calibri" panose="020F0502020204030204" pitchFamily="34" charset="0"/>
              </a:rPr>
              <a:t>Global And Local Markets</a:t>
            </a:r>
          </a:p>
          <a:p>
            <a:pPr>
              <a:lnSpc>
                <a:spcPct val="150000"/>
              </a:lnSpc>
              <a:tabLst>
                <a:tab pos="357188" algn="l"/>
              </a:tabLst>
            </a:pPr>
            <a:r>
              <a:rPr lang="id-ID" sz="1600" dirty="0" smtClean="0">
                <a:solidFill>
                  <a:schemeClr val="accent2">
                    <a:lumMod val="50000"/>
                  </a:schemeClr>
                </a:solidFill>
                <a:cs typeface="Calibri" panose="020F0502020204030204" pitchFamily="34" charset="0"/>
              </a:rPr>
              <a:t>	</a:t>
            </a:r>
            <a:r>
              <a:rPr lang="en-US" sz="1600" dirty="0">
                <a:solidFill>
                  <a:schemeClr val="tx1">
                    <a:lumMod val="50000"/>
                    <a:lumOff val="50000"/>
                  </a:schemeClr>
                </a:solidFill>
                <a:cs typeface="Calibri" panose="020F0502020204030204" pitchFamily="34" charset="0"/>
              </a:rPr>
              <a:t>E</a:t>
            </a:r>
            <a:r>
              <a:rPr lang="en-US" sz="1600" dirty="0" smtClean="0">
                <a:solidFill>
                  <a:schemeClr val="tx1">
                    <a:lumMod val="50000"/>
                    <a:lumOff val="50000"/>
                  </a:schemeClr>
                </a:solidFill>
                <a:cs typeface="Calibri" panose="020F0502020204030204" pitchFamily="34" charset="0"/>
              </a:rPr>
              <a:t>xpertise </a:t>
            </a:r>
            <a:r>
              <a:rPr lang="en-US" sz="1600" dirty="0">
                <a:solidFill>
                  <a:schemeClr val="tx1">
                    <a:lumMod val="50000"/>
                    <a:lumOff val="50000"/>
                  </a:schemeClr>
                </a:solidFill>
                <a:cs typeface="Calibri" panose="020F0502020204030204" pitchFamily="34" charset="0"/>
              </a:rPr>
              <a:t>in scaling app user bases </a:t>
            </a:r>
            <a:r>
              <a:rPr lang="en-US" sz="1600" dirty="0" smtClean="0">
                <a:solidFill>
                  <a:schemeClr val="tx1">
                    <a:lumMod val="50000"/>
                    <a:lumOff val="50000"/>
                  </a:schemeClr>
                </a:solidFill>
                <a:cs typeface="Calibri" panose="020F0502020204030204" pitchFamily="34" charset="0"/>
              </a:rPr>
              <a:t>	and developing </a:t>
            </a:r>
            <a:r>
              <a:rPr lang="en-US" sz="1600" dirty="0">
                <a:solidFill>
                  <a:schemeClr val="tx1">
                    <a:lumMod val="50000"/>
                    <a:lumOff val="50000"/>
                  </a:schemeClr>
                </a:solidFill>
                <a:cs typeface="Calibri" panose="020F0502020204030204" pitchFamily="34" charset="0"/>
              </a:rPr>
              <a:t>growth </a:t>
            </a:r>
            <a:r>
              <a:rPr lang="en-US" sz="1600" dirty="0" smtClean="0">
                <a:solidFill>
                  <a:schemeClr val="tx1">
                    <a:lumMod val="50000"/>
                    <a:lumOff val="50000"/>
                  </a:schemeClr>
                </a:solidFill>
                <a:cs typeface="Calibri" panose="020F0502020204030204" pitchFamily="34" charset="0"/>
              </a:rPr>
              <a:t>strategies. </a:t>
            </a:r>
            <a:endParaRPr lang="en-US" sz="1600" dirty="0">
              <a:solidFill>
                <a:schemeClr val="tx1">
                  <a:lumMod val="50000"/>
                  <a:lumOff val="50000"/>
                </a:schemeClr>
              </a:solidFill>
              <a:cs typeface="Calibri" panose="020F0502020204030204" pitchFamily="34" charset="0"/>
            </a:endParaRPr>
          </a:p>
        </p:txBody>
      </p:sp>
      <p:sp>
        <p:nvSpPr>
          <p:cNvPr id="3" name="Rectangle 2"/>
          <p:cNvSpPr/>
          <p:nvPr/>
        </p:nvSpPr>
        <p:spPr>
          <a:xfrm>
            <a:off x="2019088" y="2594675"/>
            <a:ext cx="5189463" cy="1661993"/>
          </a:xfrm>
          <a:prstGeom prst="rect">
            <a:avLst/>
          </a:prstGeom>
        </p:spPr>
        <p:txBody>
          <a:bodyPr wrap="square">
            <a:spAutoFit/>
          </a:bodyPr>
          <a:lstStyle/>
          <a:p>
            <a:pPr marL="357188" indent="-342900">
              <a:lnSpc>
                <a:spcPct val="150000"/>
              </a:lnSpc>
              <a:buClr>
                <a:schemeClr val="accent3"/>
              </a:buClr>
              <a:buSzPct val="150000"/>
              <a:buFont typeface="Wingdings" panose="05000000000000000000" pitchFamily="2" charset="2"/>
              <a:buChar char="§"/>
              <a:tabLst>
                <a:tab pos="357188" algn="l"/>
              </a:tabLst>
            </a:pPr>
            <a:r>
              <a:rPr lang="en-US" sz="2000" b="1" dirty="0">
                <a:solidFill>
                  <a:schemeClr val="accent2">
                    <a:lumMod val="50000"/>
                  </a:schemeClr>
                </a:solidFill>
                <a:latin typeface="+mj-lt"/>
                <a:cs typeface="Calibri" panose="020F0502020204030204" pitchFamily="34" charset="0"/>
              </a:rPr>
              <a:t>Internal Innovation Lab</a:t>
            </a:r>
          </a:p>
          <a:p>
            <a:pPr marL="357188" indent="-342900">
              <a:lnSpc>
                <a:spcPct val="150000"/>
              </a:lnSpc>
              <a:tabLst>
                <a:tab pos="357188" algn="l"/>
              </a:tabLst>
            </a:pPr>
            <a:r>
              <a:rPr lang="id-ID" sz="1600" dirty="0" smtClean="0">
                <a:solidFill>
                  <a:schemeClr val="accent2">
                    <a:lumMod val="50000"/>
                  </a:schemeClr>
                </a:solidFill>
                <a:cs typeface="Calibri" panose="020F0502020204030204" pitchFamily="34" charset="0"/>
              </a:rPr>
              <a:t>	</a:t>
            </a:r>
            <a:r>
              <a:rPr lang="en-US" sz="1600" dirty="0" smtClean="0">
                <a:solidFill>
                  <a:schemeClr val="tx1">
                    <a:lumMod val="50000"/>
                    <a:lumOff val="50000"/>
                  </a:schemeClr>
                </a:solidFill>
                <a:cs typeface="Calibri" panose="020F0502020204030204" pitchFamily="34" charset="0"/>
              </a:rPr>
              <a:t>producing </a:t>
            </a:r>
            <a:r>
              <a:rPr lang="en-US" sz="1600" dirty="0">
                <a:solidFill>
                  <a:schemeClr val="tx1">
                    <a:lumMod val="50000"/>
                    <a:lumOff val="50000"/>
                  </a:schemeClr>
                </a:solidFill>
                <a:cs typeface="Calibri" panose="020F0502020204030204" pitchFamily="34" charset="0"/>
              </a:rPr>
              <a:t>in-house software solutions for advanced acquisition campaign management and data </a:t>
            </a:r>
            <a:r>
              <a:rPr lang="en-US" sz="1600" dirty="0" smtClean="0">
                <a:solidFill>
                  <a:schemeClr val="tx1">
                    <a:lumMod val="50000"/>
                    <a:lumOff val="50000"/>
                  </a:schemeClr>
                </a:solidFill>
                <a:cs typeface="Calibri" panose="020F0502020204030204" pitchFamily="34" charset="0"/>
              </a:rPr>
              <a:t>analysis. </a:t>
            </a:r>
            <a:endParaRPr lang="en-US" sz="1600" dirty="0">
              <a:solidFill>
                <a:schemeClr val="tx1">
                  <a:lumMod val="50000"/>
                  <a:lumOff val="50000"/>
                </a:schemeClr>
              </a:solidFill>
              <a:cs typeface="Calibri" panose="020F0502020204030204" pitchFamily="34" charset="0"/>
            </a:endParaRPr>
          </a:p>
        </p:txBody>
      </p:sp>
      <p:sp>
        <p:nvSpPr>
          <p:cNvPr id="6" name="Title 1"/>
          <p:cNvSpPr>
            <a:spLocks noGrp="1"/>
          </p:cNvSpPr>
          <p:nvPr>
            <p:ph type="title"/>
          </p:nvPr>
        </p:nvSpPr>
        <p:spPr>
          <a:xfrm rot="16200000">
            <a:off x="-427417" y="1736296"/>
            <a:ext cx="3039327" cy="663575"/>
          </a:xfrm>
          <a:solidFill>
            <a:schemeClr val="bg2"/>
          </a:solidFill>
        </p:spPr>
        <p:txBody>
          <a:bodyPr/>
          <a:lstStyle/>
          <a:p>
            <a:r>
              <a:rPr lang="en-US" b="1" dirty="0" smtClean="0">
                <a:solidFill>
                  <a:schemeClr val="bg1">
                    <a:lumMod val="85000"/>
                  </a:schemeClr>
                </a:solidFill>
                <a:latin typeface="Montserrat Black" panose="00000A00000000000000" pitchFamily="50" charset="0"/>
              </a:rPr>
              <a:t>About Us</a:t>
            </a:r>
            <a:endParaRPr lang="en-US" b="1" dirty="0">
              <a:solidFill>
                <a:schemeClr val="bg1">
                  <a:lumMod val="85000"/>
                </a:schemeClr>
              </a:solidFill>
              <a:latin typeface="Montserrat Black" panose="00000A00000000000000" pitchFamily="50" charset="0"/>
            </a:endParaRPr>
          </a:p>
        </p:txBody>
      </p:sp>
      <p:sp>
        <p:nvSpPr>
          <p:cNvPr id="4" name="Slide Number Placeholder 3"/>
          <p:cNvSpPr>
            <a:spLocks noGrp="1"/>
          </p:cNvSpPr>
          <p:nvPr>
            <p:ph type="sldNum" sz="quarter" idx="12"/>
          </p:nvPr>
        </p:nvSpPr>
        <p:spPr/>
        <p:txBody>
          <a:bodyPr/>
          <a:lstStyle/>
          <a:p>
            <a:fld id="{EF4ACB41-94E5-4629-9639-BBC7D22E3BC4}" type="slidenum">
              <a:rPr lang="en-US" smtClean="0"/>
              <a:pPr/>
              <a:t>7</a:t>
            </a:fld>
            <a:endParaRPr lang="en-US" dirty="0"/>
          </a:p>
        </p:txBody>
      </p:sp>
      <p:cxnSp>
        <p:nvCxnSpPr>
          <p:cNvPr id="7" name="Straight Connector 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7537938" y="0"/>
            <a:ext cx="465406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p:nvPicPr>
        <p:blipFill rotWithShape="1">
          <a:blip r:embed="rId2"/>
          <a:srcRect l="20838"/>
          <a:stretch/>
        </p:blipFill>
        <p:spPr>
          <a:xfrm>
            <a:off x="7549661" y="0"/>
            <a:ext cx="4642339" cy="6858000"/>
          </a:xfrm>
          <a:prstGeom prst="rect">
            <a:avLst/>
          </a:prstGeom>
          <a:solidFill>
            <a:schemeClr val="accent2"/>
          </a:solidFill>
        </p:spPr>
      </p:pic>
    </p:spTree>
    <p:extLst>
      <p:ext uri="{BB962C8B-B14F-4D97-AF65-F5344CB8AC3E}">
        <p14:creationId xmlns:p14="http://schemas.microsoft.com/office/powerpoint/2010/main" val="38575354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2135189" y="1989138"/>
            <a:ext cx="4386506" cy="40687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2538295" y="2595455"/>
            <a:ext cx="3605261" cy="1246495"/>
          </a:xfrm>
          <a:prstGeom prst="rect">
            <a:avLst/>
          </a:prstGeom>
        </p:spPr>
        <p:txBody>
          <a:bodyPr wrap="square">
            <a:spAutoFit/>
          </a:bodyPr>
          <a:lstStyle/>
          <a:p>
            <a:pPr marL="342900" indent="-342900">
              <a:lnSpc>
                <a:spcPct val="150000"/>
              </a:lnSpc>
              <a:buClr>
                <a:schemeClr val="accent3"/>
              </a:buClr>
              <a:buSzPct val="150000"/>
              <a:buFont typeface="Wingdings" panose="05000000000000000000" pitchFamily="2" charset="2"/>
              <a:buChar char="§"/>
            </a:pPr>
            <a:r>
              <a:rPr lang="id-ID" dirty="0" smtClean="0">
                <a:solidFill>
                  <a:schemeClr val="accent2">
                    <a:lumMod val="50000"/>
                  </a:schemeClr>
                </a:solidFill>
                <a:latin typeface="+mj-lt"/>
                <a:cs typeface="Calibri" panose="020F0502020204030204" pitchFamily="34" charset="0"/>
              </a:rPr>
              <a:t>D</a:t>
            </a:r>
            <a:r>
              <a:rPr lang="en-US" dirty="0" smtClean="0">
                <a:solidFill>
                  <a:schemeClr val="accent2">
                    <a:lumMod val="50000"/>
                  </a:schemeClr>
                </a:solidFill>
                <a:latin typeface="+mj-lt"/>
                <a:cs typeface="Calibri" panose="020F0502020204030204" pitchFamily="34" charset="0"/>
              </a:rPr>
              <a:t>ata Driven Approach </a:t>
            </a:r>
          </a:p>
          <a:p>
            <a:pPr marL="360363">
              <a:lnSpc>
                <a:spcPct val="150000"/>
              </a:lnSpc>
              <a:buClr>
                <a:srgbClr val="92D050"/>
              </a:buClr>
              <a:buSzPct val="150000"/>
            </a:pPr>
            <a:r>
              <a:rPr lang="en-US" sz="1600" dirty="0" smtClean="0">
                <a:solidFill>
                  <a:schemeClr val="tx1">
                    <a:lumMod val="50000"/>
                    <a:lumOff val="50000"/>
                  </a:schemeClr>
                </a:solidFill>
                <a:cs typeface="Calibri" panose="020F0502020204030204" pitchFamily="34" charset="0"/>
              </a:rPr>
              <a:t>Choosing </a:t>
            </a:r>
            <a:r>
              <a:rPr lang="en-US" sz="1600" dirty="0">
                <a:solidFill>
                  <a:schemeClr val="tx1">
                    <a:lumMod val="50000"/>
                    <a:lumOff val="50000"/>
                  </a:schemeClr>
                </a:solidFill>
                <a:cs typeface="Calibri" panose="020F0502020204030204" pitchFamily="34" charset="0"/>
              </a:rPr>
              <a:t>media strategy </a:t>
            </a:r>
            <a:r>
              <a:rPr lang="en-US" sz="1600" dirty="0" smtClean="0">
                <a:solidFill>
                  <a:schemeClr val="tx1">
                    <a:lumMod val="50000"/>
                    <a:lumOff val="50000"/>
                  </a:schemeClr>
                </a:solidFill>
                <a:cs typeface="Calibri" panose="020F0502020204030204" pitchFamily="34" charset="0"/>
              </a:rPr>
              <a:t>and</a:t>
            </a:r>
            <a:r>
              <a:rPr lang="id-ID" sz="1600" dirty="0" smtClean="0">
                <a:solidFill>
                  <a:schemeClr val="tx1">
                    <a:lumMod val="50000"/>
                    <a:lumOff val="50000"/>
                  </a:schemeClr>
                </a:solidFill>
                <a:cs typeface="Calibri" panose="020F0502020204030204" pitchFamily="34" charset="0"/>
              </a:rPr>
              <a:t> </a:t>
            </a:r>
            <a:r>
              <a:rPr lang="en-US" sz="1600" dirty="0" smtClean="0">
                <a:solidFill>
                  <a:schemeClr val="tx1">
                    <a:lumMod val="50000"/>
                    <a:lumOff val="50000"/>
                  </a:schemeClr>
                </a:solidFill>
                <a:cs typeface="Calibri" panose="020F0502020204030204" pitchFamily="34" charset="0"/>
              </a:rPr>
              <a:t>evaluating performance</a:t>
            </a:r>
            <a:r>
              <a:rPr lang="id-ID" sz="1600" dirty="0" smtClean="0">
                <a:solidFill>
                  <a:schemeClr val="tx1">
                    <a:lumMod val="50000"/>
                    <a:lumOff val="50000"/>
                  </a:schemeClr>
                </a:solidFill>
                <a:cs typeface="Calibri" panose="020F0502020204030204" pitchFamily="34" charset="0"/>
              </a:rPr>
              <a:t>.</a:t>
            </a:r>
            <a:r>
              <a:rPr lang="en-US" sz="1600" dirty="0" smtClean="0">
                <a:solidFill>
                  <a:schemeClr val="tx1">
                    <a:lumMod val="50000"/>
                    <a:lumOff val="50000"/>
                  </a:schemeClr>
                </a:solidFill>
                <a:cs typeface="Calibri" panose="020F0502020204030204" pitchFamily="34" charset="0"/>
              </a:rPr>
              <a:t> </a:t>
            </a:r>
            <a:endParaRPr lang="en-US" sz="1600" dirty="0">
              <a:solidFill>
                <a:schemeClr val="tx1">
                  <a:lumMod val="50000"/>
                  <a:lumOff val="50000"/>
                </a:schemeClr>
              </a:solidFill>
              <a:cs typeface="Calibri" panose="020F0502020204030204" pitchFamily="34" charset="0"/>
            </a:endParaRPr>
          </a:p>
        </p:txBody>
      </p:sp>
      <p:sp>
        <p:nvSpPr>
          <p:cNvPr id="7" name="Rectangle 6"/>
          <p:cNvSpPr/>
          <p:nvPr/>
        </p:nvSpPr>
        <p:spPr>
          <a:xfrm>
            <a:off x="2522049" y="4196816"/>
            <a:ext cx="3621507" cy="1246495"/>
          </a:xfrm>
          <a:prstGeom prst="rect">
            <a:avLst/>
          </a:prstGeom>
        </p:spPr>
        <p:txBody>
          <a:bodyPr wrap="square">
            <a:spAutoFit/>
          </a:bodyPr>
          <a:lstStyle/>
          <a:p>
            <a:pPr marL="342900" indent="-342900">
              <a:lnSpc>
                <a:spcPct val="150000"/>
              </a:lnSpc>
              <a:buClr>
                <a:schemeClr val="accent3"/>
              </a:buClr>
              <a:buSzPct val="150000"/>
              <a:buFont typeface="Wingdings" panose="05000000000000000000" pitchFamily="2" charset="2"/>
              <a:buChar char="§"/>
            </a:pPr>
            <a:r>
              <a:rPr lang="en-US" dirty="0" smtClean="0">
                <a:solidFill>
                  <a:schemeClr val="accent2">
                    <a:lumMod val="50000"/>
                  </a:schemeClr>
                </a:solidFill>
                <a:latin typeface="+mj-lt"/>
                <a:cs typeface="Calibri" panose="020F0502020204030204" pitchFamily="34" charset="0"/>
              </a:rPr>
              <a:t>Technology Update</a:t>
            </a:r>
          </a:p>
          <a:p>
            <a:pPr marL="360363">
              <a:lnSpc>
                <a:spcPct val="150000"/>
              </a:lnSpc>
              <a:buClr>
                <a:srgbClr val="92D050"/>
              </a:buClr>
              <a:buSzPct val="150000"/>
            </a:pPr>
            <a:r>
              <a:rPr lang="en-US" sz="1600" dirty="0" smtClean="0">
                <a:solidFill>
                  <a:schemeClr val="tx1">
                    <a:lumMod val="50000"/>
                    <a:lumOff val="50000"/>
                  </a:schemeClr>
                </a:solidFill>
                <a:cs typeface="Calibri" panose="020F0502020204030204" pitchFamily="34" charset="0"/>
              </a:rPr>
              <a:t>Ability</a:t>
            </a:r>
            <a:r>
              <a:rPr lang="id-ID" sz="1600" dirty="0" smtClean="0">
                <a:solidFill>
                  <a:schemeClr val="tx1">
                    <a:lumMod val="50000"/>
                    <a:lumOff val="50000"/>
                  </a:schemeClr>
                </a:solidFill>
                <a:cs typeface="Calibri" panose="020F0502020204030204" pitchFamily="34" charset="0"/>
              </a:rPr>
              <a:t> </a:t>
            </a:r>
            <a:r>
              <a:rPr lang="en-US" sz="1600" dirty="0" smtClean="0">
                <a:solidFill>
                  <a:schemeClr val="tx1">
                    <a:lumMod val="50000"/>
                    <a:lumOff val="50000"/>
                  </a:schemeClr>
                </a:solidFill>
                <a:cs typeface="Calibri" panose="020F0502020204030204" pitchFamily="34" charset="0"/>
              </a:rPr>
              <a:t>to </a:t>
            </a:r>
            <a:r>
              <a:rPr lang="en-US" sz="1600" dirty="0">
                <a:solidFill>
                  <a:schemeClr val="tx1">
                    <a:lumMod val="50000"/>
                    <a:lumOff val="50000"/>
                  </a:schemeClr>
                </a:solidFill>
                <a:cs typeface="Calibri" panose="020F0502020204030204" pitchFamily="34" charset="0"/>
              </a:rPr>
              <a:t>develop and manage multi-platform, </a:t>
            </a:r>
            <a:r>
              <a:rPr lang="en-US" sz="1600" dirty="0" smtClean="0">
                <a:solidFill>
                  <a:schemeClr val="tx1">
                    <a:lumMod val="50000"/>
                    <a:lumOff val="50000"/>
                  </a:schemeClr>
                </a:solidFill>
                <a:cs typeface="Calibri" panose="020F0502020204030204" pitchFamily="34" charset="0"/>
              </a:rPr>
              <a:t>omni-channel</a:t>
            </a:r>
            <a:r>
              <a:rPr lang="id-ID" sz="1600" dirty="0" smtClean="0">
                <a:solidFill>
                  <a:schemeClr val="tx1">
                    <a:lumMod val="50000"/>
                    <a:lumOff val="50000"/>
                  </a:schemeClr>
                </a:solidFill>
                <a:cs typeface="Calibri" panose="020F0502020204030204" pitchFamily="34" charset="0"/>
              </a:rPr>
              <a:t>.</a:t>
            </a:r>
            <a:r>
              <a:rPr lang="en-US" sz="1600" dirty="0" smtClean="0">
                <a:solidFill>
                  <a:schemeClr val="tx1">
                    <a:lumMod val="50000"/>
                    <a:lumOff val="50000"/>
                  </a:schemeClr>
                </a:solidFill>
                <a:cs typeface="Calibri" panose="020F0502020204030204" pitchFamily="34" charset="0"/>
              </a:rPr>
              <a:t> </a:t>
            </a:r>
            <a:endParaRPr lang="en-US" sz="1600" dirty="0">
              <a:solidFill>
                <a:schemeClr val="tx1">
                  <a:lumMod val="50000"/>
                  <a:lumOff val="50000"/>
                </a:schemeClr>
              </a:solidFill>
              <a:cs typeface="Calibri" panose="020F0502020204030204" pitchFamily="34" charset="0"/>
            </a:endParaRPr>
          </a:p>
        </p:txBody>
      </p:sp>
      <p:sp>
        <p:nvSpPr>
          <p:cNvPr id="8" name="Title 1"/>
          <p:cNvSpPr>
            <a:spLocks noGrp="1"/>
          </p:cNvSpPr>
          <p:nvPr>
            <p:ph type="title"/>
          </p:nvPr>
        </p:nvSpPr>
        <p:spPr>
          <a:xfrm rot="16200000">
            <a:off x="-629345" y="1542203"/>
            <a:ext cx="3443182" cy="663575"/>
          </a:xfrm>
        </p:spPr>
        <p:txBody>
          <a:bodyPr/>
          <a:lstStyle/>
          <a:p>
            <a:r>
              <a:rPr lang="en-US" dirty="0" smtClean="0">
                <a:solidFill>
                  <a:schemeClr val="bg1"/>
                </a:solidFill>
                <a:latin typeface="+mj-lt"/>
                <a:ea typeface="Open Sans" panose="020B0606030504020204" pitchFamily="34" charset="0"/>
                <a:cs typeface="Open Sans" panose="020B0606030504020204" pitchFamily="34" charset="0"/>
              </a:rPr>
              <a:t>Research</a:t>
            </a:r>
            <a:endParaRPr lang="en-US" dirty="0">
              <a:solidFill>
                <a:schemeClr val="bg1"/>
              </a:solidFill>
              <a:latin typeface="+mj-lt"/>
              <a:ea typeface="Open Sans" panose="020B0606030504020204" pitchFamily="34" charset="0"/>
              <a:cs typeface="Open Sans" panose="020B0606030504020204" pitchFamily="34" charset="0"/>
            </a:endParaRPr>
          </a:p>
        </p:txBody>
      </p:sp>
      <p:cxnSp>
        <p:nvCxnSpPr>
          <p:cNvPr id="10" name="Straight Connector 9"/>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7123756" y="1989138"/>
            <a:ext cx="4386506" cy="40687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497156" y="2595455"/>
            <a:ext cx="3605261" cy="1246495"/>
          </a:xfrm>
          <a:prstGeom prst="rect">
            <a:avLst/>
          </a:prstGeom>
        </p:spPr>
        <p:txBody>
          <a:bodyPr wrap="square">
            <a:spAutoFit/>
          </a:bodyPr>
          <a:lstStyle/>
          <a:p>
            <a:pPr marL="342900" indent="-342900">
              <a:lnSpc>
                <a:spcPct val="150000"/>
              </a:lnSpc>
              <a:buClr>
                <a:schemeClr val="accent3"/>
              </a:buClr>
              <a:buSzPct val="150000"/>
              <a:buFont typeface="Wingdings" panose="05000000000000000000" pitchFamily="2" charset="2"/>
              <a:buChar char="§"/>
            </a:pPr>
            <a:r>
              <a:rPr lang="id-ID" dirty="0" smtClean="0">
                <a:solidFill>
                  <a:schemeClr val="accent2">
                    <a:lumMod val="50000"/>
                  </a:schemeClr>
                </a:solidFill>
                <a:latin typeface="+mj-lt"/>
                <a:cs typeface="Calibri" panose="020F0502020204030204" pitchFamily="34" charset="0"/>
              </a:rPr>
              <a:t>D</a:t>
            </a:r>
            <a:r>
              <a:rPr lang="en-US" dirty="0" smtClean="0">
                <a:solidFill>
                  <a:schemeClr val="accent2">
                    <a:lumMod val="50000"/>
                  </a:schemeClr>
                </a:solidFill>
                <a:latin typeface="+mj-lt"/>
                <a:cs typeface="Calibri" panose="020F0502020204030204" pitchFamily="34" charset="0"/>
              </a:rPr>
              <a:t>ata Driven Approach </a:t>
            </a:r>
          </a:p>
          <a:p>
            <a:pPr marL="360363">
              <a:lnSpc>
                <a:spcPct val="150000"/>
              </a:lnSpc>
              <a:buClr>
                <a:srgbClr val="92D050"/>
              </a:buClr>
              <a:buSzPct val="150000"/>
            </a:pPr>
            <a:r>
              <a:rPr lang="en-US" sz="1600" dirty="0" smtClean="0">
                <a:solidFill>
                  <a:schemeClr val="tx1">
                    <a:lumMod val="50000"/>
                    <a:lumOff val="50000"/>
                  </a:schemeClr>
                </a:solidFill>
                <a:cs typeface="Calibri" panose="020F0502020204030204" pitchFamily="34" charset="0"/>
              </a:rPr>
              <a:t>Choosing </a:t>
            </a:r>
            <a:r>
              <a:rPr lang="en-US" sz="1600" dirty="0">
                <a:solidFill>
                  <a:schemeClr val="tx1">
                    <a:lumMod val="50000"/>
                    <a:lumOff val="50000"/>
                  </a:schemeClr>
                </a:solidFill>
                <a:cs typeface="Calibri" panose="020F0502020204030204" pitchFamily="34" charset="0"/>
              </a:rPr>
              <a:t>media strategy </a:t>
            </a:r>
            <a:r>
              <a:rPr lang="en-US" sz="1600" dirty="0" smtClean="0">
                <a:solidFill>
                  <a:schemeClr val="tx1">
                    <a:lumMod val="50000"/>
                    <a:lumOff val="50000"/>
                  </a:schemeClr>
                </a:solidFill>
                <a:cs typeface="Calibri" panose="020F0502020204030204" pitchFamily="34" charset="0"/>
              </a:rPr>
              <a:t>and</a:t>
            </a:r>
            <a:r>
              <a:rPr lang="id-ID" sz="1600" dirty="0" smtClean="0">
                <a:solidFill>
                  <a:schemeClr val="tx1">
                    <a:lumMod val="50000"/>
                    <a:lumOff val="50000"/>
                  </a:schemeClr>
                </a:solidFill>
                <a:cs typeface="Calibri" panose="020F0502020204030204" pitchFamily="34" charset="0"/>
              </a:rPr>
              <a:t> </a:t>
            </a:r>
            <a:r>
              <a:rPr lang="en-US" sz="1600" dirty="0" smtClean="0">
                <a:solidFill>
                  <a:schemeClr val="tx1">
                    <a:lumMod val="50000"/>
                    <a:lumOff val="50000"/>
                  </a:schemeClr>
                </a:solidFill>
                <a:cs typeface="Calibri" panose="020F0502020204030204" pitchFamily="34" charset="0"/>
              </a:rPr>
              <a:t>evaluating performance</a:t>
            </a:r>
            <a:r>
              <a:rPr lang="id-ID" sz="1600" dirty="0" smtClean="0">
                <a:solidFill>
                  <a:schemeClr val="tx1">
                    <a:lumMod val="50000"/>
                    <a:lumOff val="50000"/>
                  </a:schemeClr>
                </a:solidFill>
                <a:cs typeface="Calibri" panose="020F0502020204030204" pitchFamily="34" charset="0"/>
              </a:rPr>
              <a:t>.</a:t>
            </a:r>
            <a:r>
              <a:rPr lang="en-US" sz="1600" dirty="0" smtClean="0">
                <a:solidFill>
                  <a:schemeClr val="tx1">
                    <a:lumMod val="50000"/>
                    <a:lumOff val="50000"/>
                  </a:schemeClr>
                </a:solidFill>
                <a:cs typeface="Calibri" panose="020F0502020204030204" pitchFamily="34" charset="0"/>
              </a:rPr>
              <a:t> </a:t>
            </a:r>
            <a:endParaRPr lang="en-US" sz="1600" dirty="0">
              <a:solidFill>
                <a:schemeClr val="tx1">
                  <a:lumMod val="50000"/>
                  <a:lumOff val="50000"/>
                </a:schemeClr>
              </a:solidFill>
              <a:cs typeface="Calibri" panose="020F0502020204030204" pitchFamily="34" charset="0"/>
            </a:endParaRPr>
          </a:p>
        </p:txBody>
      </p:sp>
      <p:sp>
        <p:nvSpPr>
          <p:cNvPr id="13" name="Rectangle 12"/>
          <p:cNvSpPr/>
          <p:nvPr/>
        </p:nvSpPr>
        <p:spPr>
          <a:xfrm>
            <a:off x="7480910" y="4196816"/>
            <a:ext cx="3621507" cy="1246495"/>
          </a:xfrm>
          <a:prstGeom prst="rect">
            <a:avLst/>
          </a:prstGeom>
        </p:spPr>
        <p:txBody>
          <a:bodyPr wrap="square">
            <a:spAutoFit/>
          </a:bodyPr>
          <a:lstStyle/>
          <a:p>
            <a:pPr marL="342900" indent="-342900">
              <a:lnSpc>
                <a:spcPct val="150000"/>
              </a:lnSpc>
              <a:buClr>
                <a:schemeClr val="accent3"/>
              </a:buClr>
              <a:buSzPct val="150000"/>
              <a:buFont typeface="Wingdings" panose="05000000000000000000" pitchFamily="2" charset="2"/>
              <a:buChar char="§"/>
            </a:pPr>
            <a:r>
              <a:rPr lang="en-US" dirty="0" smtClean="0">
                <a:solidFill>
                  <a:schemeClr val="accent2">
                    <a:lumMod val="50000"/>
                  </a:schemeClr>
                </a:solidFill>
                <a:latin typeface="+mj-lt"/>
                <a:cs typeface="Calibri" panose="020F0502020204030204" pitchFamily="34" charset="0"/>
              </a:rPr>
              <a:t>Technology Update</a:t>
            </a:r>
          </a:p>
          <a:p>
            <a:pPr marL="360363">
              <a:lnSpc>
                <a:spcPct val="150000"/>
              </a:lnSpc>
              <a:buClr>
                <a:srgbClr val="92D050"/>
              </a:buClr>
              <a:buSzPct val="150000"/>
            </a:pPr>
            <a:r>
              <a:rPr lang="en-US" sz="1600" dirty="0" smtClean="0">
                <a:solidFill>
                  <a:schemeClr val="tx1">
                    <a:lumMod val="50000"/>
                    <a:lumOff val="50000"/>
                  </a:schemeClr>
                </a:solidFill>
                <a:cs typeface="Calibri" panose="020F0502020204030204" pitchFamily="34" charset="0"/>
              </a:rPr>
              <a:t>Ability</a:t>
            </a:r>
            <a:r>
              <a:rPr lang="id-ID" sz="1600" dirty="0" smtClean="0">
                <a:solidFill>
                  <a:schemeClr val="tx1">
                    <a:lumMod val="50000"/>
                    <a:lumOff val="50000"/>
                  </a:schemeClr>
                </a:solidFill>
                <a:cs typeface="Calibri" panose="020F0502020204030204" pitchFamily="34" charset="0"/>
              </a:rPr>
              <a:t> </a:t>
            </a:r>
            <a:r>
              <a:rPr lang="en-US" sz="1600" dirty="0" smtClean="0">
                <a:solidFill>
                  <a:schemeClr val="tx1">
                    <a:lumMod val="50000"/>
                    <a:lumOff val="50000"/>
                  </a:schemeClr>
                </a:solidFill>
                <a:cs typeface="Calibri" panose="020F0502020204030204" pitchFamily="34" charset="0"/>
              </a:rPr>
              <a:t>to </a:t>
            </a:r>
            <a:r>
              <a:rPr lang="en-US" sz="1600" dirty="0">
                <a:solidFill>
                  <a:schemeClr val="tx1">
                    <a:lumMod val="50000"/>
                    <a:lumOff val="50000"/>
                  </a:schemeClr>
                </a:solidFill>
                <a:cs typeface="Calibri" panose="020F0502020204030204" pitchFamily="34" charset="0"/>
              </a:rPr>
              <a:t>develop and manage multi-platform, </a:t>
            </a:r>
            <a:r>
              <a:rPr lang="en-US" sz="1600" dirty="0" smtClean="0">
                <a:solidFill>
                  <a:schemeClr val="tx1">
                    <a:lumMod val="50000"/>
                    <a:lumOff val="50000"/>
                  </a:schemeClr>
                </a:solidFill>
                <a:cs typeface="Calibri" panose="020F0502020204030204" pitchFamily="34" charset="0"/>
              </a:rPr>
              <a:t>omni-channel</a:t>
            </a:r>
            <a:r>
              <a:rPr lang="id-ID" sz="1600" dirty="0" smtClean="0">
                <a:solidFill>
                  <a:schemeClr val="tx1">
                    <a:lumMod val="50000"/>
                    <a:lumOff val="50000"/>
                  </a:schemeClr>
                </a:solidFill>
                <a:cs typeface="Calibri" panose="020F0502020204030204" pitchFamily="34" charset="0"/>
              </a:rPr>
              <a:t>.</a:t>
            </a:r>
            <a:r>
              <a:rPr lang="en-US" sz="1600" dirty="0" smtClean="0">
                <a:solidFill>
                  <a:schemeClr val="tx1">
                    <a:lumMod val="50000"/>
                    <a:lumOff val="50000"/>
                  </a:schemeClr>
                </a:solidFill>
                <a:cs typeface="Calibri" panose="020F0502020204030204" pitchFamily="34" charset="0"/>
              </a:rPr>
              <a:t> </a:t>
            </a:r>
            <a:endParaRPr lang="en-US" sz="1600" dirty="0">
              <a:solidFill>
                <a:schemeClr val="tx1">
                  <a:lumMod val="50000"/>
                  <a:lumOff val="50000"/>
                </a:schemeClr>
              </a:solidFill>
              <a:cs typeface="Calibri" panose="020F0502020204030204" pitchFamily="34" charset="0"/>
            </a:endParaRPr>
          </a:p>
        </p:txBody>
      </p:sp>
      <p:sp>
        <p:nvSpPr>
          <p:cNvPr id="4" name="Slide Number Placeholder 3"/>
          <p:cNvSpPr>
            <a:spLocks noGrp="1"/>
          </p:cNvSpPr>
          <p:nvPr>
            <p:ph type="sldNum" sz="quarter" idx="12"/>
          </p:nvPr>
        </p:nvSpPr>
        <p:spPr/>
        <p:txBody>
          <a:bodyPr/>
          <a:lstStyle/>
          <a:p>
            <a:fld id="{EF4ACB41-94E5-4629-9639-BBC7D22E3BC4}" type="slidenum">
              <a:rPr lang="en-US" smtClean="0"/>
              <a:pPr/>
              <a:t>8</a:t>
            </a:fld>
            <a:endParaRPr lang="en-US" dirty="0"/>
          </a:p>
        </p:txBody>
      </p:sp>
    </p:spTree>
    <p:extLst>
      <p:ext uri="{BB962C8B-B14F-4D97-AF65-F5344CB8AC3E}">
        <p14:creationId xmlns:p14="http://schemas.microsoft.com/office/powerpoint/2010/main" val="33372962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l="2788" r="8312"/>
          <a:stretch/>
        </p:blipFill>
        <p:spPr>
          <a:xfrm>
            <a:off x="2098431" y="0"/>
            <a:ext cx="10093568" cy="6845498"/>
          </a:xfrm>
          <a:prstGeom prst="rect">
            <a:avLst/>
          </a:prstGeom>
        </p:spPr>
      </p:pic>
      <p:sp>
        <p:nvSpPr>
          <p:cNvPr id="6" name="Rectangle 5"/>
          <p:cNvSpPr/>
          <p:nvPr/>
        </p:nvSpPr>
        <p:spPr>
          <a:xfrm>
            <a:off x="3300046" y="2192215"/>
            <a:ext cx="7690339" cy="242667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6200000">
            <a:off x="-605375" y="1558341"/>
            <a:ext cx="3395242" cy="663575"/>
          </a:xfrm>
        </p:spPr>
        <p:txBody>
          <a:bodyPr/>
          <a:lstStyle/>
          <a:p>
            <a:r>
              <a:rPr lang="en-US" b="1" dirty="0" smtClean="0">
                <a:solidFill>
                  <a:schemeClr val="bg1">
                    <a:lumMod val="85000"/>
                  </a:schemeClr>
                </a:solidFill>
                <a:latin typeface="Montserrat Black" panose="00000A00000000000000" pitchFamily="50" charset="0"/>
              </a:rPr>
              <a:t>P</a:t>
            </a:r>
            <a:r>
              <a:rPr lang="en" b="1" dirty="0" smtClean="0">
                <a:solidFill>
                  <a:schemeClr val="bg1">
                    <a:lumMod val="85000"/>
                  </a:schemeClr>
                </a:solidFill>
                <a:latin typeface="Montserrat Black" panose="00000A00000000000000" pitchFamily="50" charset="0"/>
              </a:rPr>
              <a:t>hilosophy</a:t>
            </a:r>
            <a:endParaRPr lang="en-US" b="1" dirty="0">
              <a:solidFill>
                <a:schemeClr val="bg1">
                  <a:lumMod val="85000"/>
                </a:schemeClr>
              </a:solidFill>
              <a:latin typeface="Montserrat Black" panose="00000A00000000000000" pitchFamily="50" charset="0"/>
            </a:endParaRPr>
          </a:p>
        </p:txBody>
      </p:sp>
      <p:sp>
        <p:nvSpPr>
          <p:cNvPr id="4" name="Content Placeholder 2"/>
          <p:cNvSpPr txBox="1">
            <a:spLocks/>
          </p:cNvSpPr>
          <p:nvPr/>
        </p:nvSpPr>
        <p:spPr>
          <a:xfrm>
            <a:off x="3733970" y="3007556"/>
            <a:ext cx="6822490" cy="1204876"/>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indent="-19050">
              <a:spcBef>
                <a:spcPts val="0"/>
              </a:spcBef>
              <a:spcAft>
                <a:spcPts val="1200"/>
              </a:spcAft>
            </a:pPr>
            <a:r>
              <a:rPr lang="en" sz="3200" dirty="0" smtClean="0">
                <a:solidFill>
                  <a:schemeClr val="accent2"/>
                </a:solidFill>
                <a:latin typeface="+mj-lt"/>
                <a:ea typeface="Open Sans" panose="020B0606030504020204" pitchFamily="34" charset="0"/>
                <a:cs typeface="Open Sans" panose="020B0606030504020204" pitchFamily="34" charset="0"/>
              </a:rPr>
              <a:t>A powerful story is the heart </a:t>
            </a:r>
            <a:r>
              <a:rPr lang="en-US" sz="3200" dirty="0" smtClean="0">
                <a:solidFill>
                  <a:schemeClr val="accent2"/>
                </a:solidFill>
                <a:latin typeface="+mj-lt"/>
                <a:ea typeface="Open Sans" panose="020B0606030504020204" pitchFamily="34" charset="0"/>
                <a:cs typeface="Open Sans" panose="020B0606030504020204" pitchFamily="34" charset="0"/>
              </a:rPr>
              <a:t/>
            </a:r>
            <a:br>
              <a:rPr lang="en-US" sz="3200" dirty="0" smtClean="0">
                <a:solidFill>
                  <a:schemeClr val="accent2"/>
                </a:solidFill>
                <a:latin typeface="+mj-lt"/>
                <a:ea typeface="Open Sans" panose="020B0606030504020204" pitchFamily="34" charset="0"/>
                <a:cs typeface="Open Sans" panose="020B0606030504020204" pitchFamily="34" charset="0"/>
              </a:rPr>
            </a:br>
            <a:r>
              <a:rPr lang="en" sz="3200" dirty="0" smtClean="0">
                <a:solidFill>
                  <a:schemeClr val="accent2"/>
                </a:solidFill>
                <a:latin typeface="+mj-lt"/>
                <a:ea typeface="Open Sans" panose="020B0606030504020204" pitchFamily="34" charset="0"/>
                <a:cs typeface="Open Sans" panose="020B0606030504020204" pitchFamily="34" charset="0"/>
              </a:rPr>
              <a:t>of your marketing plan.</a:t>
            </a:r>
          </a:p>
        </p:txBody>
      </p:sp>
      <p:cxnSp>
        <p:nvCxnSpPr>
          <p:cNvPr id="7" name="Straight Connector 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8" name="Content Placeholder 2"/>
          <p:cNvSpPr>
            <a:spLocks noGrp="1"/>
          </p:cNvSpPr>
          <p:nvPr>
            <p:ph idx="1"/>
          </p:nvPr>
        </p:nvSpPr>
        <p:spPr>
          <a:xfrm>
            <a:off x="3733970" y="2567424"/>
            <a:ext cx="1937362" cy="440132"/>
          </a:xfrm>
        </p:spPr>
        <p:txBody>
          <a:bodyPr>
            <a:normAutofit/>
          </a:bodyPr>
          <a:lstStyle/>
          <a:p>
            <a:pPr lvl="0">
              <a:spcBef>
                <a:spcPts val="0"/>
              </a:spcBef>
            </a:pPr>
            <a:r>
              <a:rPr lang="en-US" b="1" dirty="0" smtClean="0">
                <a:solidFill>
                  <a:schemeClr val="accent3"/>
                </a:solidFill>
              </a:rPr>
              <a:t>WE BELIEVE</a:t>
            </a:r>
            <a:endParaRPr lang="en" b="1" dirty="0" smtClean="0">
              <a:solidFill>
                <a:schemeClr val="accent3"/>
              </a:solidFill>
            </a:endParaRPr>
          </a:p>
        </p:txBody>
      </p:sp>
      <p:sp>
        <p:nvSpPr>
          <p:cNvPr id="9" name="Rectangle 8"/>
          <p:cNvSpPr/>
          <p:nvPr/>
        </p:nvSpPr>
        <p:spPr>
          <a:xfrm>
            <a:off x="3300046" y="2192215"/>
            <a:ext cx="7690339" cy="2426677"/>
          </a:xfrm>
          <a:prstGeom prst="rect">
            <a:avLst/>
          </a:prstGeom>
          <a:no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EF4ACB41-94E5-4629-9639-BBC7D22E3BC4}" type="slidenum">
              <a:rPr lang="en-US" smtClean="0"/>
              <a:pPr/>
              <a:t>9</a:t>
            </a:fld>
            <a:endParaRPr lang="en-US" dirty="0"/>
          </a:p>
        </p:txBody>
      </p:sp>
    </p:spTree>
    <p:extLst>
      <p:ext uri="{BB962C8B-B14F-4D97-AF65-F5344CB8AC3E}">
        <p14:creationId xmlns:p14="http://schemas.microsoft.com/office/powerpoint/2010/main" val="24759084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Custom 36">
      <a:dk1>
        <a:sysClr val="windowText" lastClr="000000"/>
      </a:dk1>
      <a:lt1>
        <a:sysClr val="window" lastClr="FFFFFF"/>
      </a:lt1>
      <a:dk2>
        <a:srgbClr val="632E62"/>
      </a:dk2>
      <a:lt2>
        <a:srgbClr val="F9F5F8"/>
      </a:lt2>
      <a:accent1>
        <a:srgbClr val="92278F"/>
      </a:accent1>
      <a:accent2>
        <a:srgbClr val="9B57D3"/>
      </a:accent2>
      <a:accent3>
        <a:srgbClr val="755DD9"/>
      </a:accent3>
      <a:accent4>
        <a:srgbClr val="665EB8"/>
      </a:accent4>
      <a:accent5>
        <a:srgbClr val="45A5ED"/>
      </a:accent5>
      <a:accent6>
        <a:srgbClr val="5982DB"/>
      </a:accent6>
      <a:hlink>
        <a:srgbClr val="0066FF"/>
      </a:hlink>
      <a:folHlink>
        <a:srgbClr val="666699"/>
      </a:folHlink>
    </a:clrScheme>
    <a:fontScheme name="Custom 8">
      <a:majorFont>
        <a:latin typeface="Montserrat Black"/>
        <a:ea typeface=""/>
        <a:cs typeface=""/>
      </a:majorFont>
      <a:minorFont>
        <a:latin typeface="Work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3380</TotalTime>
  <Words>2421</Words>
  <Application>Microsoft Office PowerPoint</Application>
  <PresentationFormat>Widescreen</PresentationFormat>
  <Paragraphs>508</Paragraphs>
  <Slides>62</Slides>
  <Notes>14</Notes>
  <HiddenSlides>0</HiddenSlides>
  <MMClips>0</MMClips>
  <ScaleCrop>false</ScaleCrop>
  <HeadingPairs>
    <vt:vector size="6" baseType="variant">
      <vt:variant>
        <vt:lpstr>Fonts Used</vt:lpstr>
      </vt:variant>
      <vt:variant>
        <vt:i4>16</vt:i4>
      </vt:variant>
      <vt:variant>
        <vt:lpstr>Theme</vt:lpstr>
      </vt:variant>
      <vt:variant>
        <vt:i4>1</vt:i4>
      </vt:variant>
      <vt:variant>
        <vt:lpstr>Slide Titles</vt:lpstr>
      </vt:variant>
      <vt:variant>
        <vt:i4>62</vt:i4>
      </vt:variant>
    </vt:vector>
  </HeadingPairs>
  <TitlesOfParts>
    <vt:vector size="79" baseType="lpstr">
      <vt:lpstr>Arial</vt:lpstr>
      <vt:lpstr>Calibri</vt:lpstr>
      <vt:lpstr>Calibri Light</vt:lpstr>
      <vt:lpstr>FontAwesome</vt:lpstr>
      <vt:lpstr>Montserrat Black</vt:lpstr>
      <vt:lpstr>Open Sans</vt:lpstr>
      <vt:lpstr>Open Sans Light</vt:lpstr>
      <vt:lpstr>Open Sans Semibold</vt:lpstr>
      <vt:lpstr>Roboto</vt:lpstr>
      <vt:lpstr>Roboto Black</vt:lpstr>
      <vt:lpstr>Roboto Light</vt:lpstr>
      <vt:lpstr>Roboto Medium</vt:lpstr>
      <vt:lpstr>Roboto Thin</vt:lpstr>
      <vt:lpstr>Times New Roman</vt:lpstr>
      <vt:lpstr>Wingdings</vt:lpstr>
      <vt:lpstr>Work Sans</vt:lpstr>
      <vt:lpstr>Office Theme</vt:lpstr>
      <vt:lpstr>PowerPoint Presentation</vt:lpstr>
      <vt:lpstr>PowerPoint Presentation</vt:lpstr>
      <vt:lpstr>PowerPoint Presentation</vt:lpstr>
      <vt:lpstr>PowerPoint Presentation</vt:lpstr>
      <vt:lpstr>Content</vt:lpstr>
      <vt:lpstr>About Us</vt:lpstr>
      <vt:lpstr>About Us</vt:lpstr>
      <vt:lpstr>Research</vt:lpstr>
      <vt:lpstr>Philosophy</vt:lpstr>
      <vt:lpstr>Philosophy</vt:lpstr>
      <vt:lpstr>Approach</vt:lpstr>
      <vt:lpstr>Approach</vt:lpstr>
      <vt:lpstr>Values</vt:lpstr>
      <vt:lpstr>Awesome Team</vt:lpstr>
      <vt:lpstr>Awesome Team</vt:lpstr>
      <vt:lpstr>Deliverables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we do</vt:lpstr>
      <vt:lpstr>What we do</vt:lpstr>
      <vt:lpstr>PowerPoint Presentation</vt:lpstr>
      <vt:lpstr>PowerPoint Presentation</vt:lpstr>
      <vt:lpstr>PowerPoint Presentation</vt:lpstr>
      <vt:lpstr>Our professionals will provide you with an all-encompassing marketing strategy based on the mobile app ecosystem, with focus at competitive landscape and audience profile.</vt:lpstr>
      <vt:lpstr>Our professionals will provide you with an all-encompassing marketing strategy based on the mobile app ecosystem, with focus at competitive landscape and audience profile.</vt:lpstr>
      <vt:lpstr>Analytics</vt:lpstr>
      <vt:lpstr>PowerPoint Presentation</vt:lpstr>
      <vt:lpstr>Draw an outline of your user engagement funel and study your behavioral data to identify the list of existing engagement constraints. </vt:lpstr>
      <vt:lpstr>Boost your product recognition with outreach through high profile media that cater to your target audiences. We will engage users with reviews from trusted sources, relevant forum discussions and social media campaigns. </vt:lpstr>
      <vt:lpstr>PowerPoint Presentation</vt:lpstr>
      <vt:lpstr>Who we served</vt:lpstr>
      <vt:lpstr>PowerPoint Presentation</vt:lpstr>
      <vt:lpstr>PowerPoint Presentation</vt:lpstr>
      <vt:lpstr>PowerPoint Presentation</vt:lpstr>
      <vt:lpstr>PowerPoint Presentation</vt:lpstr>
      <vt:lpstr>PowerPoint Presentation</vt:lpstr>
      <vt:lpstr>Double3</vt:lpstr>
      <vt:lpstr>Saaw Tech</vt:lpstr>
      <vt:lpstr>Our Industry Recognition</vt:lpstr>
      <vt:lpstr>PowerPoint Presentation</vt:lpstr>
      <vt:lpstr>Case Studies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Talk with us! </vt:lpstr>
      <vt:lpstr>ThankYou..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280</cp:revision>
  <dcterms:created xsi:type="dcterms:W3CDTF">2017-10-23T03:40:46Z</dcterms:created>
  <dcterms:modified xsi:type="dcterms:W3CDTF">2018-02-05T09:35:40Z</dcterms:modified>
</cp:coreProperties>
</file>