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300" r:id="rId2"/>
    <p:sldId id="258" r:id="rId3"/>
    <p:sldId id="259" r:id="rId4"/>
    <p:sldId id="260" r:id="rId5"/>
    <p:sldId id="282" r:id="rId6"/>
    <p:sldId id="268" r:id="rId7"/>
    <p:sldId id="278" r:id="rId8"/>
    <p:sldId id="277" r:id="rId9"/>
    <p:sldId id="269" r:id="rId10"/>
    <p:sldId id="261" r:id="rId11"/>
    <p:sldId id="285" r:id="rId12"/>
    <p:sldId id="263" r:id="rId13"/>
    <p:sldId id="272" r:id="rId14"/>
    <p:sldId id="271" r:id="rId15"/>
    <p:sldId id="276" r:id="rId16"/>
    <p:sldId id="279" r:id="rId17"/>
    <p:sldId id="287" r:id="rId18"/>
    <p:sldId id="280" r:id="rId19"/>
    <p:sldId id="288" r:id="rId20"/>
    <p:sldId id="291" r:id="rId21"/>
    <p:sldId id="290" r:id="rId22"/>
    <p:sldId id="292" r:id="rId23"/>
    <p:sldId id="293" r:id="rId24"/>
    <p:sldId id="301" r:id="rId25"/>
    <p:sldId id="302" r:id="rId26"/>
    <p:sldId id="303" r:id="rId27"/>
    <p:sldId id="306" r:id="rId28"/>
    <p:sldId id="307" r:id="rId29"/>
    <p:sldId id="304" r:id="rId30"/>
    <p:sldId id="305" r:id="rId31"/>
    <p:sldId id="297" r:id="rId32"/>
    <p:sldId id="308" r:id="rId33"/>
    <p:sldId id="335" r:id="rId34"/>
    <p:sldId id="336" r:id="rId35"/>
    <p:sldId id="320" r:id="rId36"/>
    <p:sldId id="321" r:id="rId37"/>
    <p:sldId id="322" r:id="rId38"/>
    <p:sldId id="289" r:id="rId39"/>
    <p:sldId id="327" r:id="rId40"/>
    <p:sldId id="325" r:id="rId41"/>
    <p:sldId id="326" r:id="rId42"/>
    <p:sldId id="330" r:id="rId43"/>
    <p:sldId id="331" r:id="rId44"/>
    <p:sldId id="332" r:id="rId45"/>
    <p:sldId id="333" r:id="rId46"/>
    <p:sldId id="340" r:id="rId47"/>
    <p:sldId id="344" r:id="rId48"/>
    <p:sldId id="343" r:id="rId49"/>
    <p:sldId id="346" r:id="rId50"/>
    <p:sldId id="348" r:id="rId51"/>
    <p:sldId id="339" r:id="rId52"/>
    <p:sldId id="347" r:id="rId53"/>
    <p:sldId id="349" r:id="rId54"/>
    <p:sldId id="350" r:id="rId55"/>
    <p:sldId id="353" r:id="rId56"/>
    <p:sldId id="352" r:id="rId57"/>
    <p:sldId id="351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0489ABDF-E2B6-4EF2-9AE4-482914EAC092}">
          <p14:sldIdLst>
            <p14:sldId id="300"/>
            <p14:sldId id="258"/>
            <p14:sldId id="259"/>
          </p14:sldIdLst>
        </p14:section>
        <p14:section name="About" id="{2811D913-6827-4066-AE96-BBC2A4040C0F}">
          <p14:sldIdLst>
            <p14:sldId id="260"/>
            <p14:sldId id="282"/>
            <p14:sldId id="268"/>
            <p14:sldId id="278"/>
            <p14:sldId id="277"/>
            <p14:sldId id="269"/>
            <p14:sldId id="261"/>
            <p14:sldId id="285"/>
            <p14:sldId id="263"/>
            <p14:sldId id="272"/>
            <p14:sldId id="271"/>
            <p14:sldId id="276"/>
            <p14:sldId id="279"/>
            <p14:sldId id="287"/>
            <p14:sldId id="280"/>
            <p14:sldId id="288"/>
          </p14:sldIdLst>
        </p14:section>
        <p14:section name="SWOT" id="{96A0DE25-D902-4AC2-BF3F-2E6C90CFC0E8}">
          <p14:sldIdLst>
            <p14:sldId id="291"/>
            <p14:sldId id="290"/>
            <p14:sldId id="292"/>
            <p14:sldId id="293"/>
            <p14:sldId id="301"/>
            <p14:sldId id="302"/>
            <p14:sldId id="303"/>
          </p14:sldIdLst>
        </p14:section>
        <p14:section name="Team" id="{C2203623-4C54-41ED-B81B-3CB5B4541856}">
          <p14:sldIdLst>
            <p14:sldId id="306"/>
            <p14:sldId id="307"/>
            <p14:sldId id="304"/>
            <p14:sldId id="305"/>
            <p14:sldId id="297"/>
          </p14:sldIdLst>
        </p14:section>
        <p14:section name="Problem &amp; Solution" id="{D55A9697-37ED-4660-B639-09727AE48707}">
          <p14:sldIdLst>
            <p14:sldId id="308"/>
            <p14:sldId id="335"/>
            <p14:sldId id="336"/>
          </p14:sldIdLst>
        </p14:section>
        <p14:section name="Business Plan" id="{D3707448-40E6-44E1-927A-43B49F45EF5C}">
          <p14:sldIdLst>
            <p14:sldId id="320"/>
            <p14:sldId id="321"/>
            <p14:sldId id="322"/>
            <p14:sldId id="289"/>
            <p14:sldId id="327"/>
            <p14:sldId id="325"/>
            <p14:sldId id="326"/>
          </p14:sldIdLst>
        </p14:section>
        <p14:section name="OKR" id="{42D9586E-D1D2-43AE-8960-B16E2A392482}">
          <p14:sldIdLst>
            <p14:sldId id="330"/>
            <p14:sldId id="331"/>
            <p14:sldId id="332"/>
            <p14:sldId id="333"/>
          </p14:sldIdLst>
        </p14:section>
        <p14:section name="Portfolio" id="{7C2D9CEA-B384-4A5E-88E4-FD4DF80EC63F}">
          <p14:sldIdLst>
            <p14:sldId id="340"/>
            <p14:sldId id="344"/>
            <p14:sldId id="343"/>
            <p14:sldId id="346"/>
            <p14:sldId id="348"/>
            <p14:sldId id="339"/>
            <p14:sldId id="347"/>
          </p14:sldIdLst>
        </p14:section>
        <p14:section name="Pricing" id="{42D67406-43CC-449A-95AE-121E634ED51A}">
          <p14:sldIdLst>
            <p14:sldId id="349"/>
            <p14:sldId id="350"/>
          </p14:sldIdLst>
        </p14:section>
        <p14:section name="Timeline" id="{278A29F5-35ED-471D-98E5-F7FEA5F4519A}">
          <p14:sldIdLst>
            <p14:sldId id="353"/>
            <p14:sldId id="352"/>
            <p14:sldId id="35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4DA"/>
    <a:srgbClr val="172B4D"/>
    <a:srgbClr val="1C355E"/>
    <a:srgbClr val="0B1627"/>
    <a:srgbClr val="12233E"/>
    <a:srgbClr val="0C172A"/>
    <a:srgbClr val="2DCE89"/>
    <a:srgbClr val="5E72E4"/>
    <a:srgbClr val="FB6340"/>
    <a:srgbClr val="F4F5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26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784AA-4A2A-4C30-B056-8688DCAA5C4B}" type="datetimeFigureOut">
              <a:rPr lang="en-ID" smtClean="0"/>
              <a:t>31/03/2022</a:t>
            </a:fld>
            <a:endParaRPr lang="en-ID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4AD44-FB16-454F-95C4-5333A7369DBA}" type="slidenum">
              <a:rPr lang="en-ID" smtClean="0"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06758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4AD44-FB16-454F-95C4-5333A7369DBA}" type="slidenum">
              <a:rPr lang="en-ID" smtClean="0"/>
              <a:t>15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45235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24AD44-FB16-454F-95C4-5333A7369DBA}" type="slidenum">
              <a:rPr lang="en-ID" smtClean="0"/>
              <a:t>17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52710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74134-0090-42D5-83B9-539AE13CFB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3B3679-0456-46B2-84A4-0F46C55844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9D67B-47BF-4719-919A-77B24F49F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5E31-43E0-4A4A-B9B3-4AF026D99E6F}" type="datetimeFigureOut">
              <a:rPr lang="en-ID" smtClean="0"/>
              <a:t>31/03/2022</a:t>
            </a:fld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447BC1-0EEC-4B34-B66B-0F2C223DE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1EDF5-A1B8-4427-98EC-79218BE66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DE016-DBA7-42A8-B15B-0ACF8AED99CD}" type="slidenum">
              <a:rPr lang="en-ID" smtClean="0"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14086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8384496-3492-4F1C-ABE2-7F5A60E9B2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7400" y="1524000"/>
            <a:ext cx="6324600" cy="3968750"/>
          </a:xfrm>
          <a:custGeom>
            <a:avLst/>
            <a:gdLst>
              <a:gd name="connsiteX0" fmla="*/ 132636 w 6324600"/>
              <a:gd name="connsiteY0" fmla="*/ 0 h 3968750"/>
              <a:gd name="connsiteX1" fmla="*/ 6191964 w 6324600"/>
              <a:gd name="connsiteY1" fmla="*/ 0 h 3968750"/>
              <a:gd name="connsiteX2" fmla="*/ 6324600 w 6324600"/>
              <a:gd name="connsiteY2" fmla="*/ 132636 h 3968750"/>
              <a:gd name="connsiteX3" fmla="*/ 6324600 w 6324600"/>
              <a:gd name="connsiteY3" fmla="*/ 3836114 h 3968750"/>
              <a:gd name="connsiteX4" fmla="*/ 6191964 w 6324600"/>
              <a:gd name="connsiteY4" fmla="*/ 3968750 h 3968750"/>
              <a:gd name="connsiteX5" fmla="*/ 132636 w 6324600"/>
              <a:gd name="connsiteY5" fmla="*/ 3968750 h 3968750"/>
              <a:gd name="connsiteX6" fmla="*/ 0 w 6324600"/>
              <a:gd name="connsiteY6" fmla="*/ 3836114 h 3968750"/>
              <a:gd name="connsiteX7" fmla="*/ 0 w 6324600"/>
              <a:gd name="connsiteY7" fmla="*/ 132636 h 3968750"/>
              <a:gd name="connsiteX8" fmla="*/ 132636 w 6324600"/>
              <a:gd name="connsiteY8" fmla="*/ 0 h 396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24600" h="3968750">
                <a:moveTo>
                  <a:pt x="132636" y="0"/>
                </a:moveTo>
                <a:lnTo>
                  <a:pt x="6191964" y="0"/>
                </a:lnTo>
                <a:cubicBezTo>
                  <a:pt x="6265217" y="0"/>
                  <a:pt x="6324600" y="59383"/>
                  <a:pt x="6324600" y="132636"/>
                </a:cubicBezTo>
                <a:lnTo>
                  <a:pt x="6324600" y="3836114"/>
                </a:lnTo>
                <a:cubicBezTo>
                  <a:pt x="6324600" y="3909367"/>
                  <a:pt x="6265217" y="3968750"/>
                  <a:pt x="6191964" y="3968750"/>
                </a:cubicBezTo>
                <a:lnTo>
                  <a:pt x="132636" y="3968750"/>
                </a:lnTo>
                <a:cubicBezTo>
                  <a:pt x="59383" y="3968750"/>
                  <a:pt x="0" y="3909367"/>
                  <a:pt x="0" y="3836114"/>
                </a:cubicBezTo>
                <a:lnTo>
                  <a:pt x="0" y="132636"/>
                </a:lnTo>
                <a:cubicBezTo>
                  <a:pt x="0" y="59383"/>
                  <a:pt x="59383" y="0"/>
                  <a:pt x="132636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20481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BB8F377-E389-482D-9427-3A94E79750B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46133" y="4151771"/>
            <a:ext cx="3392038" cy="2060344"/>
          </a:xfrm>
          <a:custGeom>
            <a:avLst/>
            <a:gdLst>
              <a:gd name="connsiteX0" fmla="*/ 72771 w 3392038"/>
              <a:gd name="connsiteY0" fmla="*/ 0 h 2060344"/>
              <a:gd name="connsiteX1" fmla="*/ 3319267 w 3392038"/>
              <a:gd name="connsiteY1" fmla="*/ 0 h 2060344"/>
              <a:gd name="connsiteX2" fmla="*/ 3392038 w 3392038"/>
              <a:gd name="connsiteY2" fmla="*/ 72771 h 2060344"/>
              <a:gd name="connsiteX3" fmla="*/ 3392038 w 3392038"/>
              <a:gd name="connsiteY3" fmla="*/ 1987573 h 2060344"/>
              <a:gd name="connsiteX4" fmla="*/ 3319267 w 3392038"/>
              <a:gd name="connsiteY4" fmla="*/ 2060344 h 2060344"/>
              <a:gd name="connsiteX5" fmla="*/ 72771 w 3392038"/>
              <a:gd name="connsiteY5" fmla="*/ 2060344 h 2060344"/>
              <a:gd name="connsiteX6" fmla="*/ 0 w 3392038"/>
              <a:gd name="connsiteY6" fmla="*/ 1987573 h 2060344"/>
              <a:gd name="connsiteX7" fmla="*/ 0 w 3392038"/>
              <a:gd name="connsiteY7" fmla="*/ 72771 h 2060344"/>
              <a:gd name="connsiteX8" fmla="*/ 72771 w 3392038"/>
              <a:gd name="connsiteY8" fmla="*/ 0 h 206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2038" h="2060344">
                <a:moveTo>
                  <a:pt x="72771" y="0"/>
                </a:moveTo>
                <a:lnTo>
                  <a:pt x="3319267" y="0"/>
                </a:lnTo>
                <a:cubicBezTo>
                  <a:pt x="3359457" y="0"/>
                  <a:pt x="3392038" y="32581"/>
                  <a:pt x="3392038" y="72771"/>
                </a:cubicBezTo>
                <a:lnTo>
                  <a:pt x="3392038" y="1987573"/>
                </a:lnTo>
                <a:cubicBezTo>
                  <a:pt x="3392038" y="2027763"/>
                  <a:pt x="3359457" y="2060344"/>
                  <a:pt x="3319267" y="2060344"/>
                </a:cubicBezTo>
                <a:lnTo>
                  <a:pt x="72771" y="2060344"/>
                </a:lnTo>
                <a:cubicBezTo>
                  <a:pt x="32581" y="2060344"/>
                  <a:pt x="0" y="2027763"/>
                  <a:pt x="0" y="1987573"/>
                </a:cubicBezTo>
                <a:lnTo>
                  <a:pt x="0" y="72771"/>
                </a:lnTo>
                <a:cubicBezTo>
                  <a:pt x="0" y="32581"/>
                  <a:pt x="32581" y="0"/>
                  <a:pt x="7277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7DC2EFF-AD63-4025-AF4B-B13A1D5137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87619" y="4151771"/>
            <a:ext cx="3392038" cy="2060344"/>
          </a:xfrm>
          <a:custGeom>
            <a:avLst/>
            <a:gdLst>
              <a:gd name="connsiteX0" fmla="*/ 72771 w 3392038"/>
              <a:gd name="connsiteY0" fmla="*/ 0 h 2060344"/>
              <a:gd name="connsiteX1" fmla="*/ 3319267 w 3392038"/>
              <a:gd name="connsiteY1" fmla="*/ 0 h 2060344"/>
              <a:gd name="connsiteX2" fmla="*/ 3392038 w 3392038"/>
              <a:gd name="connsiteY2" fmla="*/ 72771 h 2060344"/>
              <a:gd name="connsiteX3" fmla="*/ 3392038 w 3392038"/>
              <a:gd name="connsiteY3" fmla="*/ 1987573 h 2060344"/>
              <a:gd name="connsiteX4" fmla="*/ 3319267 w 3392038"/>
              <a:gd name="connsiteY4" fmla="*/ 2060344 h 2060344"/>
              <a:gd name="connsiteX5" fmla="*/ 72771 w 3392038"/>
              <a:gd name="connsiteY5" fmla="*/ 2060344 h 2060344"/>
              <a:gd name="connsiteX6" fmla="*/ 0 w 3392038"/>
              <a:gd name="connsiteY6" fmla="*/ 1987573 h 2060344"/>
              <a:gd name="connsiteX7" fmla="*/ 0 w 3392038"/>
              <a:gd name="connsiteY7" fmla="*/ 72771 h 2060344"/>
              <a:gd name="connsiteX8" fmla="*/ 72771 w 3392038"/>
              <a:gd name="connsiteY8" fmla="*/ 0 h 206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2038" h="2060344">
                <a:moveTo>
                  <a:pt x="72771" y="0"/>
                </a:moveTo>
                <a:lnTo>
                  <a:pt x="3319267" y="0"/>
                </a:lnTo>
                <a:cubicBezTo>
                  <a:pt x="3359457" y="0"/>
                  <a:pt x="3392038" y="32581"/>
                  <a:pt x="3392038" y="72771"/>
                </a:cubicBezTo>
                <a:lnTo>
                  <a:pt x="3392038" y="1987573"/>
                </a:lnTo>
                <a:cubicBezTo>
                  <a:pt x="3392038" y="2027763"/>
                  <a:pt x="3359457" y="2060344"/>
                  <a:pt x="3319267" y="2060344"/>
                </a:cubicBezTo>
                <a:lnTo>
                  <a:pt x="72771" y="2060344"/>
                </a:lnTo>
                <a:cubicBezTo>
                  <a:pt x="32581" y="2060344"/>
                  <a:pt x="0" y="2027763"/>
                  <a:pt x="0" y="1987573"/>
                </a:cubicBezTo>
                <a:lnTo>
                  <a:pt x="0" y="72771"/>
                </a:lnTo>
                <a:cubicBezTo>
                  <a:pt x="0" y="32581"/>
                  <a:pt x="32581" y="0"/>
                  <a:pt x="7277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A071C12-20E5-4B29-AF78-E933B9B102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929105" y="4151771"/>
            <a:ext cx="3392038" cy="2060344"/>
          </a:xfrm>
          <a:custGeom>
            <a:avLst/>
            <a:gdLst>
              <a:gd name="connsiteX0" fmla="*/ 72771 w 3392038"/>
              <a:gd name="connsiteY0" fmla="*/ 0 h 2060344"/>
              <a:gd name="connsiteX1" fmla="*/ 3319267 w 3392038"/>
              <a:gd name="connsiteY1" fmla="*/ 0 h 2060344"/>
              <a:gd name="connsiteX2" fmla="*/ 3392038 w 3392038"/>
              <a:gd name="connsiteY2" fmla="*/ 72771 h 2060344"/>
              <a:gd name="connsiteX3" fmla="*/ 3392038 w 3392038"/>
              <a:gd name="connsiteY3" fmla="*/ 1987573 h 2060344"/>
              <a:gd name="connsiteX4" fmla="*/ 3319267 w 3392038"/>
              <a:gd name="connsiteY4" fmla="*/ 2060344 h 2060344"/>
              <a:gd name="connsiteX5" fmla="*/ 72771 w 3392038"/>
              <a:gd name="connsiteY5" fmla="*/ 2060344 h 2060344"/>
              <a:gd name="connsiteX6" fmla="*/ 0 w 3392038"/>
              <a:gd name="connsiteY6" fmla="*/ 1987573 h 2060344"/>
              <a:gd name="connsiteX7" fmla="*/ 0 w 3392038"/>
              <a:gd name="connsiteY7" fmla="*/ 72771 h 2060344"/>
              <a:gd name="connsiteX8" fmla="*/ 72771 w 3392038"/>
              <a:gd name="connsiteY8" fmla="*/ 0 h 206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2038" h="2060344">
                <a:moveTo>
                  <a:pt x="72771" y="0"/>
                </a:moveTo>
                <a:lnTo>
                  <a:pt x="3319267" y="0"/>
                </a:lnTo>
                <a:cubicBezTo>
                  <a:pt x="3359457" y="0"/>
                  <a:pt x="3392038" y="32581"/>
                  <a:pt x="3392038" y="72771"/>
                </a:cubicBezTo>
                <a:lnTo>
                  <a:pt x="3392038" y="1987573"/>
                </a:lnTo>
                <a:cubicBezTo>
                  <a:pt x="3392038" y="2027763"/>
                  <a:pt x="3359457" y="2060344"/>
                  <a:pt x="3319267" y="2060344"/>
                </a:cubicBezTo>
                <a:lnTo>
                  <a:pt x="72771" y="2060344"/>
                </a:lnTo>
                <a:cubicBezTo>
                  <a:pt x="32581" y="2060344"/>
                  <a:pt x="0" y="2027763"/>
                  <a:pt x="0" y="1987573"/>
                </a:cubicBezTo>
                <a:lnTo>
                  <a:pt x="0" y="72771"/>
                </a:lnTo>
                <a:cubicBezTo>
                  <a:pt x="0" y="32581"/>
                  <a:pt x="32581" y="0"/>
                  <a:pt x="7277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FDD3E93-307E-4CDE-A275-011AC8B41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6133" y="1960114"/>
            <a:ext cx="3392038" cy="2060344"/>
          </a:xfrm>
          <a:custGeom>
            <a:avLst/>
            <a:gdLst>
              <a:gd name="connsiteX0" fmla="*/ 72771 w 3392038"/>
              <a:gd name="connsiteY0" fmla="*/ 0 h 2060344"/>
              <a:gd name="connsiteX1" fmla="*/ 3319267 w 3392038"/>
              <a:gd name="connsiteY1" fmla="*/ 0 h 2060344"/>
              <a:gd name="connsiteX2" fmla="*/ 3392038 w 3392038"/>
              <a:gd name="connsiteY2" fmla="*/ 72771 h 2060344"/>
              <a:gd name="connsiteX3" fmla="*/ 3392038 w 3392038"/>
              <a:gd name="connsiteY3" fmla="*/ 1987573 h 2060344"/>
              <a:gd name="connsiteX4" fmla="*/ 3319267 w 3392038"/>
              <a:gd name="connsiteY4" fmla="*/ 2060344 h 2060344"/>
              <a:gd name="connsiteX5" fmla="*/ 72771 w 3392038"/>
              <a:gd name="connsiteY5" fmla="*/ 2060344 h 2060344"/>
              <a:gd name="connsiteX6" fmla="*/ 0 w 3392038"/>
              <a:gd name="connsiteY6" fmla="*/ 1987573 h 2060344"/>
              <a:gd name="connsiteX7" fmla="*/ 0 w 3392038"/>
              <a:gd name="connsiteY7" fmla="*/ 72771 h 2060344"/>
              <a:gd name="connsiteX8" fmla="*/ 72771 w 3392038"/>
              <a:gd name="connsiteY8" fmla="*/ 0 h 206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2038" h="2060344">
                <a:moveTo>
                  <a:pt x="72771" y="0"/>
                </a:moveTo>
                <a:lnTo>
                  <a:pt x="3319267" y="0"/>
                </a:lnTo>
                <a:cubicBezTo>
                  <a:pt x="3359457" y="0"/>
                  <a:pt x="3392038" y="32581"/>
                  <a:pt x="3392038" y="72771"/>
                </a:cubicBezTo>
                <a:lnTo>
                  <a:pt x="3392038" y="1987573"/>
                </a:lnTo>
                <a:cubicBezTo>
                  <a:pt x="3392038" y="2027763"/>
                  <a:pt x="3359457" y="2060344"/>
                  <a:pt x="3319267" y="2060344"/>
                </a:cubicBezTo>
                <a:lnTo>
                  <a:pt x="72771" y="2060344"/>
                </a:lnTo>
                <a:cubicBezTo>
                  <a:pt x="32581" y="2060344"/>
                  <a:pt x="0" y="2027763"/>
                  <a:pt x="0" y="1987573"/>
                </a:cubicBezTo>
                <a:lnTo>
                  <a:pt x="0" y="72771"/>
                </a:lnTo>
                <a:cubicBezTo>
                  <a:pt x="0" y="32581"/>
                  <a:pt x="32581" y="0"/>
                  <a:pt x="7277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259C22-2381-44BD-9F1A-B4E9F7BA132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387619" y="1960114"/>
            <a:ext cx="3392038" cy="2060344"/>
          </a:xfrm>
          <a:custGeom>
            <a:avLst/>
            <a:gdLst>
              <a:gd name="connsiteX0" fmla="*/ 72771 w 3392038"/>
              <a:gd name="connsiteY0" fmla="*/ 0 h 2060344"/>
              <a:gd name="connsiteX1" fmla="*/ 3319267 w 3392038"/>
              <a:gd name="connsiteY1" fmla="*/ 0 h 2060344"/>
              <a:gd name="connsiteX2" fmla="*/ 3392038 w 3392038"/>
              <a:gd name="connsiteY2" fmla="*/ 72771 h 2060344"/>
              <a:gd name="connsiteX3" fmla="*/ 3392038 w 3392038"/>
              <a:gd name="connsiteY3" fmla="*/ 1987573 h 2060344"/>
              <a:gd name="connsiteX4" fmla="*/ 3319267 w 3392038"/>
              <a:gd name="connsiteY4" fmla="*/ 2060344 h 2060344"/>
              <a:gd name="connsiteX5" fmla="*/ 72771 w 3392038"/>
              <a:gd name="connsiteY5" fmla="*/ 2060344 h 2060344"/>
              <a:gd name="connsiteX6" fmla="*/ 0 w 3392038"/>
              <a:gd name="connsiteY6" fmla="*/ 1987573 h 2060344"/>
              <a:gd name="connsiteX7" fmla="*/ 0 w 3392038"/>
              <a:gd name="connsiteY7" fmla="*/ 72771 h 2060344"/>
              <a:gd name="connsiteX8" fmla="*/ 72771 w 3392038"/>
              <a:gd name="connsiteY8" fmla="*/ 0 h 206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2038" h="2060344">
                <a:moveTo>
                  <a:pt x="72771" y="0"/>
                </a:moveTo>
                <a:lnTo>
                  <a:pt x="3319267" y="0"/>
                </a:lnTo>
                <a:cubicBezTo>
                  <a:pt x="3359457" y="0"/>
                  <a:pt x="3392038" y="32581"/>
                  <a:pt x="3392038" y="72771"/>
                </a:cubicBezTo>
                <a:lnTo>
                  <a:pt x="3392038" y="1987573"/>
                </a:lnTo>
                <a:cubicBezTo>
                  <a:pt x="3392038" y="2027763"/>
                  <a:pt x="3359457" y="2060344"/>
                  <a:pt x="3319267" y="2060344"/>
                </a:cubicBezTo>
                <a:lnTo>
                  <a:pt x="72771" y="2060344"/>
                </a:lnTo>
                <a:cubicBezTo>
                  <a:pt x="32581" y="2060344"/>
                  <a:pt x="0" y="2027763"/>
                  <a:pt x="0" y="1987573"/>
                </a:cubicBezTo>
                <a:lnTo>
                  <a:pt x="0" y="72771"/>
                </a:lnTo>
                <a:cubicBezTo>
                  <a:pt x="0" y="32581"/>
                  <a:pt x="32581" y="0"/>
                  <a:pt x="7277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C61FAFE-FFBC-40BE-8232-8CA4AB8596A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29105" y="1960114"/>
            <a:ext cx="3392038" cy="2060344"/>
          </a:xfrm>
          <a:custGeom>
            <a:avLst/>
            <a:gdLst>
              <a:gd name="connsiteX0" fmla="*/ 72771 w 3392038"/>
              <a:gd name="connsiteY0" fmla="*/ 0 h 2060344"/>
              <a:gd name="connsiteX1" fmla="*/ 3319267 w 3392038"/>
              <a:gd name="connsiteY1" fmla="*/ 0 h 2060344"/>
              <a:gd name="connsiteX2" fmla="*/ 3392038 w 3392038"/>
              <a:gd name="connsiteY2" fmla="*/ 72771 h 2060344"/>
              <a:gd name="connsiteX3" fmla="*/ 3392038 w 3392038"/>
              <a:gd name="connsiteY3" fmla="*/ 1987573 h 2060344"/>
              <a:gd name="connsiteX4" fmla="*/ 3319267 w 3392038"/>
              <a:gd name="connsiteY4" fmla="*/ 2060344 h 2060344"/>
              <a:gd name="connsiteX5" fmla="*/ 72771 w 3392038"/>
              <a:gd name="connsiteY5" fmla="*/ 2060344 h 2060344"/>
              <a:gd name="connsiteX6" fmla="*/ 0 w 3392038"/>
              <a:gd name="connsiteY6" fmla="*/ 1987573 h 2060344"/>
              <a:gd name="connsiteX7" fmla="*/ 0 w 3392038"/>
              <a:gd name="connsiteY7" fmla="*/ 72771 h 2060344"/>
              <a:gd name="connsiteX8" fmla="*/ 72771 w 3392038"/>
              <a:gd name="connsiteY8" fmla="*/ 0 h 2060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92038" h="2060344">
                <a:moveTo>
                  <a:pt x="72771" y="0"/>
                </a:moveTo>
                <a:lnTo>
                  <a:pt x="3319267" y="0"/>
                </a:lnTo>
                <a:cubicBezTo>
                  <a:pt x="3359457" y="0"/>
                  <a:pt x="3392038" y="32581"/>
                  <a:pt x="3392038" y="72771"/>
                </a:cubicBezTo>
                <a:lnTo>
                  <a:pt x="3392038" y="1987573"/>
                </a:lnTo>
                <a:cubicBezTo>
                  <a:pt x="3392038" y="2027763"/>
                  <a:pt x="3359457" y="2060344"/>
                  <a:pt x="3319267" y="2060344"/>
                </a:cubicBezTo>
                <a:lnTo>
                  <a:pt x="72771" y="2060344"/>
                </a:lnTo>
                <a:cubicBezTo>
                  <a:pt x="32581" y="2060344"/>
                  <a:pt x="0" y="2027763"/>
                  <a:pt x="0" y="1987573"/>
                </a:cubicBezTo>
                <a:lnTo>
                  <a:pt x="0" y="72771"/>
                </a:lnTo>
                <a:cubicBezTo>
                  <a:pt x="0" y="32581"/>
                  <a:pt x="32581" y="0"/>
                  <a:pt x="7277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581406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453DFB3-A839-46DB-9D5E-D30CD7BFBC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88629" y="1206244"/>
            <a:ext cx="1638300" cy="1930400"/>
          </a:xfrm>
          <a:custGeom>
            <a:avLst/>
            <a:gdLst>
              <a:gd name="connsiteX0" fmla="*/ 82554 w 1638300"/>
              <a:gd name="connsiteY0" fmla="*/ 0 h 1930400"/>
              <a:gd name="connsiteX1" fmla="*/ 1555746 w 1638300"/>
              <a:gd name="connsiteY1" fmla="*/ 0 h 1930400"/>
              <a:gd name="connsiteX2" fmla="*/ 1638300 w 1638300"/>
              <a:gd name="connsiteY2" fmla="*/ 82554 h 1930400"/>
              <a:gd name="connsiteX3" fmla="*/ 1638300 w 1638300"/>
              <a:gd name="connsiteY3" fmla="*/ 1847846 h 1930400"/>
              <a:gd name="connsiteX4" fmla="*/ 1555746 w 1638300"/>
              <a:gd name="connsiteY4" fmla="*/ 1930400 h 1930400"/>
              <a:gd name="connsiteX5" fmla="*/ 82554 w 1638300"/>
              <a:gd name="connsiteY5" fmla="*/ 1930400 h 1930400"/>
              <a:gd name="connsiteX6" fmla="*/ 0 w 1638300"/>
              <a:gd name="connsiteY6" fmla="*/ 1847846 h 1930400"/>
              <a:gd name="connsiteX7" fmla="*/ 0 w 1638300"/>
              <a:gd name="connsiteY7" fmla="*/ 82554 h 1930400"/>
              <a:gd name="connsiteX8" fmla="*/ 82554 w 1638300"/>
              <a:gd name="connsiteY8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8300" h="1930400">
                <a:moveTo>
                  <a:pt x="82554" y="0"/>
                </a:moveTo>
                <a:lnTo>
                  <a:pt x="1555746" y="0"/>
                </a:lnTo>
                <a:cubicBezTo>
                  <a:pt x="1601339" y="0"/>
                  <a:pt x="1638300" y="36961"/>
                  <a:pt x="1638300" y="82554"/>
                </a:cubicBezTo>
                <a:lnTo>
                  <a:pt x="1638300" y="1847846"/>
                </a:lnTo>
                <a:cubicBezTo>
                  <a:pt x="1638300" y="1893439"/>
                  <a:pt x="1601339" y="1930400"/>
                  <a:pt x="1555746" y="1930400"/>
                </a:cubicBezTo>
                <a:lnTo>
                  <a:pt x="82554" y="1930400"/>
                </a:lnTo>
                <a:cubicBezTo>
                  <a:pt x="36961" y="1930400"/>
                  <a:pt x="0" y="1893439"/>
                  <a:pt x="0" y="1847846"/>
                </a:cubicBezTo>
                <a:lnTo>
                  <a:pt x="0" y="82554"/>
                </a:lnTo>
                <a:cubicBezTo>
                  <a:pt x="0" y="36961"/>
                  <a:pt x="36961" y="0"/>
                  <a:pt x="8255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E623439-F5A0-4F03-BF2F-596451A6DA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64384" y="1206244"/>
            <a:ext cx="1638300" cy="1930400"/>
          </a:xfrm>
          <a:custGeom>
            <a:avLst/>
            <a:gdLst>
              <a:gd name="connsiteX0" fmla="*/ 82554 w 1638300"/>
              <a:gd name="connsiteY0" fmla="*/ 0 h 1930400"/>
              <a:gd name="connsiteX1" fmla="*/ 1555746 w 1638300"/>
              <a:gd name="connsiteY1" fmla="*/ 0 h 1930400"/>
              <a:gd name="connsiteX2" fmla="*/ 1638300 w 1638300"/>
              <a:gd name="connsiteY2" fmla="*/ 82554 h 1930400"/>
              <a:gd name="connsiteX3" fmla="*/ 1638300 w 1638300"/>
              <a:gd name="connsiteY3" fmla="*/ 1847846 h 1930400"/>
              <a:gd name="connsiteX4" fmla="*/ 1555746 w 1638300"/>
              <a:gd name="connsiteY4" fmla="*/ 1930400 h 1930400"/>
              <a:gd name="connsiteX5" fmla="*/ 82554 w 1638300"/>
              <a:gd name="connsiteY5" fmla="*/ 1930400 h 1930400"/>
              <a:gd name="connsiteX6" fmla="*/ 0 w 1638300"/>
              <a:gd name="connsiteY6" fmla="*/ 1847846 h 1930400"/>
              <a:gd name="connsiteX7" fmla="*/ 0 w 1638300"/>
              <a:gd name="connsiteY7" fmla="*/ 82554 h 1930400"/>
              <a:gd name="connsiteX8" fmla="*/ 82554 w 1638300"/>
              <a:gd name="connsiteY8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8300" h="1930400">
                <a:moveTo>
                  <a:pt x="82554" y="0"/>
                </a:moveTo>
                <a:lnTo>
                  <a:pt x="1555746" y="0"/>
                </a:lnTo>
                <a:cubicBezTo>
                  <a:pt x="1601339" y="0"/>
                  <a:pt x="1638300" y="36961"/>
                  <a:pt x="1638300" y="82554"/>
                </a:cubicBezTo>
                <a:lnTo>
                  <a:pt x="1638300" y="1847846"/>
                </a:lnTo>
                <a:cubicBezTo>
                  <a:pt x="1638300" y="1893439"/>
                  <a:pt x="1601339" y="1930400"/>
                  <a:pt x="1555746" y="1930400"/>
                </a:cubicBezTo>
                <a:lnTo>
                  <a:pt x="82554" y="1930400"/>
                </a:lnTo>
                <a:cubicBezTo>
                  <a:pt x="36961" y="1930400"/>
                  <a:pt x="0" y="1893439"/>
                  <a:pt x="0" y="1847846"/>
                </a:cubicBezTo>
                <a:lnTo>
                  <a:pt x="0" y="82554"/>
                </a:lnTo>
                <a:cubicBezTo>
                  <a:pt x="0" y="36961"/>
                  <a:pt x="36961" y="0"/>
                  <a:pt x="8255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8F6ABF3-596A-4989-9BA4-FE8951B687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40139" y="1206244"/>
            <a:ext cx="1638300" cy="1930400"/>
          </a:xfrm>
          <a:custGeom>
            <a:avLst/>
            <a:gdLst>
              <a:gd name="connsiteX0" fmla="*/ 82554 w 1638300"/>
              <a:gd name="connsiteY0" fmla="*/ 0 h 1930400"/>
              <a:gd name="connsiteX1" fmla="*/ 1555746 w 1638300"/>
              <a:gd name="connsiteY1" fmla="*/ 0 h 1930400"/>
              <a:gd name="connsiteX2" fmla="*/ 1638300 w 1638300"/>
              <a:gd name="connsiteY2" fmla="*/ 82554 h 1930400"/>
              <a:gd name="connsiteX3" fmla="*/ 1638300 w 1638300"/>
              <a:gd name="connsiteY3" fmla="*/ 1847846 h 1930400"/>
              <a:gd name="connsiteX4" fmla="*/ 1555746 w 1638300"/>
              <a:gd name="connsiteY4" fmla="*/ 1930400 h 1930400"/>
              <a:gd name="connsiteX5" fmla="*/ 82554 w 1638300"/>
              <a:gd name="connsiteY5" fmla="*/ 1930400 h 1930400"/>
              <a:gd name="connsiteX6" fmla="*/ 0 w 1638300"/>
              <a:gd name="connsiteY6" fmla="*/ 1847846 h 1930400"/>
              <a:gd name="connsiteX7" fmla="*/ 0 w 1638300"/>
              <a:gd name="connsiteY7" fmla="*/ 82554 h 1930400"/>
              <a:gd name="connsiteX8" fmla="*/ 82554 w 1638300"/>
              <a:gd name="connsiteY8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8300" h="1930400">
                <a:moveTo>
                  <a:pt x="82554" y="0"/>
                </a:moveTo>
                <a:lnTo>
                  <a:pt x="1555746" y="0"/>
                </a:lnTo>
                <a:cubicBezTo>
                  <a:pt x="1601339" y="0"/>
                  <a:pt x="1638300" y="36961"/>
                  <a:pt x="1638300" y="82554"/>
                </a:cubicBezTo>
                <a:lnTo>
                  <a:pt x="1638300" y="1847846"/>
                </a:lnTo>
                <a:cubicBezTo>
                  <a:pt x="1638300" y="1893439"/>
                  <a:pt x="1601339" y="1930400"/>
                  <a:pt x="1555746" y="1930400"/>
                </a:cubicBezTo>
                <a:lnTo>
                  <a:pt x="82554" y="1930400"/>
                </a:lnTo>
                <a:cubicBezTo>
                  <a:pt x="36961" y="1930400"/>
                  <a:pt x="0" y="1893439"/>
                  <a:pt x="0" y="1847846"/>
                </a:cubicBezTo>
                <a:lnTo>
                  <a:pt x="0" y="82554"/>
                </a:lnTo>
                <a:cubicBezTo>
                  <a:pt x="0" y="36961"/>
                  <a:pt x="36961" y="0"/>
                  <a:pt x="8255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BF16B1F-0100-4E06-8729-F646576615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88629" y="3559470"/>
            <a:ext cx="1638300" cy="1930400"/>
          </a:xfrm>
          <a:custGeom>
            <a:avLst/>
            <a:gdLst>
              <a:gd name="connsiteX0" fmla="*/ 82554 w 1638300"/>
              <a:gd name="connsiteY0" fmla="*/ 0 h 1930400"/>
              <a:gd name="connsiteX1" fmla="*/ 1555746 w 1638300"/>
              <a:gd name="connsiteY1" fmla="*/ 0 h 1930400"/>
              <a:gd name="connsiteX2" fmla="*/ 1638300 w 1638300"/>
              <a:gd name="connsiteY2" fmla="*/ 82554 h 1930400"/>
              <a:gd name="connsiteX3" fmla="*/ 1638300 w 1638300"/>
              <a:gd name="connsiteY3" fmla="*/ 1847846 h 1930400"/>
              <a:gd name="connsiteX4" fmla="*/ 1555746 w 1638300"/>
              <a:gd name="connsiteY4" fmla="*/ 1930400 h 1930400"/>
              <a:gd name="connsiteX5" fmla="*/ 82554 w 1638300"/>
              <a:gd name="connsiteY5" fmla="*/ 1930400 h 1930400"/>
              <a:gd name="connsiteX6" fmla="*/ 0 w 1638300"/>
              <a:gd name="connsiteY6" fmla="*/ 1847846 h 1930400"/>
              <a:gd name="connsiteX7" fmla="*/ 0 w 1638300"/>
              <a:gd name="connsiteY7" fmla="*/ 82554 h 1930400"/>
              <a:gd name="connsiteX8" fmla="*/ 82554 w 1638300"/>
              <a:gd name="connsiteY8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8300" h="1930400">
                <a:moveTo>
                  <a:pt x="82554" y="0"/>
                </a:moveTo>
                <a:lnTo>
                  <a:pt x="1555746" y="0"/>
                </a:lnTo>
                <a:cubicBezTo>
                  <a:pt x="1601339" y="0"/>
                  <a:pt x="1638300" y="36961"/>
                  <a:pt x="1638300" y="82554"/>
                </a:cubicBezTo>
                <a:lnTo>
                  <a:pt x="1638300" y="1847846"/>
                </a:lnTo>
                <a:cubicBezTo>
                  <a:pt x="1638300" y="1893439"/>
                  <a:pt x="1601339" y="1930400"/>
                  <a:pt x="1555746" y="1930400"/>
                </a:cubicBezTo>
                <a:lnTo>
                  <a:pt x="82554" y="1930400"/>
                </a:lnTo>
                <a:cubicBezTo>
                  <a:pt x="36961" y="1930400"/>
                  <a:pt x="0" y="1893439"/>
                  <a:pt x="0" y="1847846"/>
                </a:cubicBezTo>
                <a:lnTo>
                  <a:pt x="0" y="82554"/>
                </a:lnTo>
                <a:cubicBezTo>
                  <a:pt x="0" y="36961"/>
                  <a:pt x="36961" y="0"/>
                  <a:pt x="8255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ABE971-A672-466A-B7E1-7DB6F5A4866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164384" y="3559470"/>
            <a:ext cx="1638300" cy="1930400"/>
          </a:xfrm>
          <a:custGeom>
            <a:avLst/>
            <a:gdLst>
              <a:gd name="connsiteX0" fmla="*/ 82554 w 1638300"/>
              <a:gd name="connsiteY0" fmla="*/ 0 h 1930400"/>
              <a:gd name="connsiteX1" fmla="*/ 1555746 w 1638300"/>
              <a:gd name="connsiteY1" fmla="*/ 0 h 1930400"/>
              <a:gd name="connsiteX2" fmla="*/ 1638300 w 1638300"/>
              <a:gd name="connsiteY2" fmla="*/ 82554 h 1930400"/>
              <a:gd name="connsiteX3" fmla="*/ 1638300 w 1638300"/>
              <a:gd name="connsiteY3" fmla="*/ 1847846 h 1930400"/>
              <a:gd name="connsiteX4" fmla="*/ 1555746 w 1638300"/>
              <a:gd name="connsiteY4" fmla="*/ 1930400 h 1930400"/>
              <a:gd name="connsiteX5" fmla="*/ 82554 w 1638300"/>
              <a:gd name="connsiteY5" fmla="*/ 1930400 h 1930400"/>
              <a:gd name="connsiteX6" fmla="*/ 0 w 1638300"/>
              <a:gd name="connsiteY6" fmla="*/ 1847846 h 1930400"/>
              <a:gd name="connsiteX7" fmla="*/ 0 w 1638300"/>
              <a:gd name="connsiteY7" fmla="*/ 82554 h 1930400"/>
              <a:gd name="connsiteX8" fmla="*/ 82554 w 1638300"/>
              <a:gd name="connsiteY8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8300" h="1930400">
                <a:moveTo>
                  <a:pt x="82554" y="0"/>
                </a:moveTo>
                <a:lnTo>
                  <a:pt x="1555746" y="0"/>
                </a:lnTo>
                <a:cubicBezTo>
                  <a:pt x="1601339" y="0"/>
                  <a:pt x="1638300" y="36961"/>
                  <a:pt x="1638300" y="82554"/>
                </a:cubicBezTo>
                <a:lnTo>
                  <a:pt x="1638300" y="1847846"/>
                </a:lnTo>
                <a:cubicBezTo>
                  <a:pt x="1638300" y="1893439"/>
                  <a:pt x="1601339" y="1930400"/>
                  <a:pt x="1555746" y="1930400"/>
                </a:cubicBezTo>
                <a:lnTo>
                  <a:pt x="82554" y="1930400"/>
                </a:lnTo>
                <a:cubicBezTo>
                  <a:pt x="36961" y="1930400"/>
                  <a:pt x="0" y="1893439"/>
                  <a:pt x="0" y="1847846"/>
                </a:cubicBezTo>
                <a:lnTo>
                  <a:pt x="0" y="82554"/>
                </a:lnTo>
                <a:cubicBezTo>
                  <a:pt x="0" y="36961"/>
                  <a:pt x="36961" y="0"/>
                  <a:pt x="8255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8BB2949-C885-40DE-A9A5-4B8A9C2DEC2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240139" y="3559470"/>
            <a:ext cx="1638300" cy="1930400"/>
          </a:xfrm>
          <a:custGeom>
            <a:avLst/>
            <a:gdLst>
              <a:gd name="connsiteX0" fmla="*/ 82554 w 1638300"/>
              <a:gd name="connsiteY0" fmla="*/ 0 h 1930400"/>
              <a:gd name="connsiteX1" fmla="*/ 1555746 w 1638300"/>
              <a:gd name="connsiteY1" fmla="*/ 0 h 1930400"/>
              <a:gd name="connsiteX2" fmla="*/ 1638300 w 1638300"/>
              <a:gd name="connsiteY2" fmla="*/ 82554 h 1930400"/>
              <a:gd name="connsiteX3" fmla="*/ 1638300 w 1638300"/>
              <a:gd name="connsiteY3" fmla="*/ 1847846 h 1930400"/>
              <a:gd name="connsiteX4" fmla="*/ 1555746 w 1638300"/>
              <a:gd name="connsiteY4" fmla="*/ 1930400 h 1930400"/>
              <a:gd name="connsiteX5" fmla="*/ 82554 w 1638300"/>
              <a:gd name="connsiteY5" fmla="*/ 1930400 h 1930400"/>
              <a:gd name="connsiteX6" fmla="*/ 0 w 1638300"/>
              <a:gd name="connsiteY6" fmla="*/ 1847846 h 1930400"/>
              <a:gd name="connsiteX7" fmla="*/ 0 w 1638300"/>
              <a:gd name="connsiteY7" fmla="*/ 82554 h 1930400"/>
              <a:gd name="connsiteX8" fmla="*/ 82554 w 1638300"/>
              <a:gd name="connsiteY8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8300" h="1930400">
                <a:moveTo>
                  <a:pt x="82554" y="0"/>
                </a:moveTo>
                <a:lnTo>
                  <a:pt x="1555746" y="0"/>
                </a:lnTo>
                <a:cubicBezTo>
                  <a:pt x="1601339" y="0"/>
                  <a:pt x="1638300" y="36961"/>
                  <a:pt x="1638300" y="82554"/>
                </a:cubicBezTo>
                <a:lnTo>
                  <a:pt x="1638300" y="1847846"/>
                </a:lnTo>
                <a:cubicBezTo>
                  <a:pt x="1638300" y="1893439"/>
                  <a:pt x="1601339" y="1930400"/>
                  <a:pt x="1555746" y="1930400"/>
                </a:cubicBezTo>
                <a:lnTo>
                  <a:pt x="82554" y="1930400"/>
                </a:lnTo>
                <a:cubicBezTo>
                  <a:pt x="36961" y="1930400"/>
                  <a:pt x="0" y="1893439"/>
                  <a:pt x="0" y="1847846"/>
                </a:cubicBezTo>
                <a:lnTo>
                  <a:pt x="0" y="82554"/>
                </a:lnTo>
                <a:cubicBezTo>
                  <a:pt x="0" y="36961"/>
                  <a:pt x="36961" y="0"/>
                  <a:pt x="8255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48289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AD25412-5013-4B87-BD68-0ABF51B4DE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13720" y="1177925"/>
            <a:ext cx="2859780" cy="4502150"/>
          </a:xfrm>
          <a:custGeom>
            <a:avLst/>
            <a:gdLst>
              <a:gd name="connsiteX0" fmla="*/ 104222 w 2859314"/>
              <a:gd name="connsiteY0" fmla="*/ 0 h 4102100"/>
              <a:gd name="connsiteX1" fmla="*/ 2755092 w 2859314"/>
              <a:gd name="connsiteY1" fmla="*/ 0 h 4102100"/>
              <a:gd name="connsiteX2" fmla="*/ 2859314 w 2859314"/>
              <a:gd name="connsiteY2" fmla="*/ 104222 h 4102100"/>
              <a:gd name="connsiteX3" fmla="*/ 2859314 w 2859314"/>
              <a:gd name="connsiteY3" fmla="*/ 3997878 h 4102100"/>
              <a:gd name="connsiteX4" fmla="*/ 2755092 w 2859314"/>
              <a:gd name="connsiteY4" fmla="*/ 4102100 h 4102100"/>
              <a:gd name="connsiteX5" fmla="*/ 104222 w 2859314"/>
              <a:gd name="connsiteY5" fmla="*/ 4102100 h 4102100"/>
              <a:gd name="connsiteX6" fmla="*/ 0 w 2859314"/>
              <a:gd name="connsiteY6" fmla="*/ 3997878 h 4102100"/>
              <a:gd name="connsiteX7" fmla="*/ 0 w 2859314"/>
              <a:gd name="connsiteY7" fmla="*/ 104222 h 4102100"/>
              <a:gd name="connsiteX8" fmla="*/ 104222 w 2859314"/>
              <a:gd name="connsiteY8" fmla="*/ 0 h 410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59314" h="4102100">
                <a:moveTo>
                  <a:pt x="104222" y="0"/>
                </a:moveTo>
                <a:lnTo>
                  <a:pt x="2755092" y="0"/>
                </a:lnTo>
                <a:cubicBezTo>
                  <a:pt x="2812652" y="0"/>
                  <a:pt x="2859314" y="46662"/>
                  <a:pt x="2859314" y="104222"/>
                </a:cubicBezTo>
                <a:lnTo>
                  <a:pt x="2859314" y="3997878"/>
                </a:lnTo>
                <a:cubicBezTo>
                  <a:pt x="2859314" y="4055438"/>
                  <a:pt x="2812652" y="4102100"/>
                  <a:pt x="2755092" y="4102100"/>
                </a:cubicBezTo>
                <a:lnTo>
                  <a:pt x="104222" y="4102100"/>
                </a:lnTo>
                <a:cubicBezTo>
                  <a:pt x="46662" y="4102100"/>
                  <a:pt x="0" y="4055438"/>
                  <a:pt x="0" y="3997878"/>
                </a:cubicBezTo>
                <a:lnTo>
                  <a:pt x="0" y="104222"/>
                </a:lnTo>
                <a:cubicBezTo>
                  <a:pt x="0" y="46662"/>
                  <a:pt x="46662" y="0"/>
                  <a:pt x="104222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05735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9A1EC50-C6B0-4D58-A940-72C31EC001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12114" y="1"/>
            <a:ext cx="4851817" cy="2774943"/>
          </a:xfrm>
          <a:custGeom>
            <a:avLst/>
            <a:gdLst>
              <a:gd name="connsiteX0" fmla="*/ 0 w 4851817"/>
              <a:gd name="connsiteY0" fmla="*/ 0 h 2774943"/>
              <a:gd name="connsiteX1" fmla="*/ 4851817 w 4851817"/>
              <a:gd name="connsiteY1" fmla="*/ 0 h 2774943"/>
              <a:gd name="connsiteX2" fmla="*/ 4851817 w 4851817"/>
              <a:gd name="connsiteY2" fmla="*/ 2774943 h 2774943"/>
              <a:gd name="connsiteX3" fmla="*/ 0 w 4851817"/>
              <a:gd name="connsiteY3" fmla="*/ 2774943 h 2774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1817" h="2774943">
                <a:moveTo>
                  <a:pt x="0" y="0"/>
                </a:moveTo>
                <a:lnTo>
                  <a:pt x="4851817" y="0"/>
                </a:lnTo>
                <a:lnTo>
                  <a:pt x="4851817" y="2774943"/>
                </a:lnTo>
                <a:lnTo>
                  <a:pt x="0" y="27749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38056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FE99465-A079-42CB-85E5-D1A303B5A3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28069" y="1"/>
            <a:ext cx="4851817" cy="2774943"/>
          </a:xfrm>
          <a:custGeom>
            <a:avLst/>
            <a:gdLst>
              <a:gd name="connsiteX0" fmla="*/ 0 w 4851817"/>
              <a:gd name="connsiteY0" fmla="*/ 0 h 2774943"/>
              <a:gd name="connsiteX1" fmla="*/ 4851817 w 4851817"/>
              <a:gd name="connsiteY1" fmla="*/ 0 h 2774943"/>
              <a:gd name="connsiteX2" fmla="*/ 4851817 w 4851817"/>
              <a:gd name="connsiteY2" fmla="*/ 2774943 h 2774943"/>
              <a:gd name="connsiteX3" fmla="*/ 0 w 4851817"/>
              <a:gd name="connsiteY3" fmla="*/ 2774943 h 2774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1817" h="2774943">
                <a:moveTo>
                  <a:pt x="0" y="0"/>
                </a:moveTo>
                <a:lnTo>
                  <a:pt x="4851817" y="0"/>
                </a:lnTo>
                <a:lnTo>
                  <a:pt x="4851817" y="2774943"/>
                </a:lnTo>
                <a:lnTo>
                  <a:pt x="0" y="27749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85117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5539C70-BFF4-483F-B003-F79CCEE05E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352032" y="1400855"/>
            <a:ext cx="2224314" cy="4448628"/>
          </a:xfrm>
          <a:custGeom>
            <a:avLst/>
            <a:gdLst>
              <a:gd name="connsiteX0" fmla="*/ 0 w 2224314"/>
              <a:gd name="connsiteY0" fmla="*/ 0 h 4448628"/>
              <a:gd name="connsiteX1" fmla="*/ 2224314 w 2224314"/>
              <a:gd name="connsiteY1" fmla="*/ 2224314 h 4448628"/>
              <a:gd name="connsiteX2" fmla="*/ 0 w 2224314"/>
              <a:gd name="connsiteY2" fmla="*/ 4448628 h 444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24314" h="4448628">
                <a:moveTo>
                  <a:pt x="0" y="0"/>
                </a:moveTo>
                <a:cubicBezTo>
                  <a:pt x="1228455" y="0"/>
                  <a:pt x="2224314" y="995859"/>
                  <a:pt x="2224314" y="2224314"/>
                </a:cubicBezTo>
                <a:cubicBezTo>
                  <a:pt x="2224314" y="3452769"/>
                  <a:pt x="1228455" y="4448628"/>
                  <a:pt x="0" y="4448628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21805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DB844F9-7C5B-4F0C-81B7-80D722E1EF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54996" y="2500480"/>
            <a:ext cx="1310944" cy="1310950"/>
          </a:xfrm>
          <a:custGeom>
            <a:avLst/>
            <a:gdLst>
              <a:gd name="connsiteX0" fmla="*/ 655472 w 1310944"/>
              <a:gd name="connsiteY0" fmla="*/ 0 h 1310950"/>
              <a:gd name="connsiteX1" fmla="*/ 1310944 w 1310944"/>
              <a:gd name="connsiteY1" fmla="*/ 655475 h 1310950"/>
              <a:gd name="connsiteX2" fmla="*/ 655472 w 1310944"/>
              <a:gd name="connsiteY2" fmla="*/ 1310950 h 1310950"/>
              <a:gd name="connsiteX3" fmla="*/ 0 w 1310944"/>
              <a:gd name="connsiteY3" fmla="*/ 655475 h 1310950"/>
              <a:gd name="connsiteX4" fmla="*/ 655472 w 1310944"/>
              <a:gd name="connsiteY4" fmla="*/ 0 h 131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44" h="1310950">
                <a:moveTo>
                  <a:pt x="655472" y="0"/>
                </a:moveTo>
                <a:cubicBezTo>
                  <a:pt x="1017479" y="0"/>
                  <a:pt x="1310944" y="293466"/>
                  <a:pt x="1310944" y="655475"/>
                </a:cubicBezTo>
                <a:cubicBezTo>
                  <a:pt x="1310944" y="1017484"/>
                  <a:pt x="1017479" y="1310950"/>
                  <a:pt x="655472" y="1310950"/>
                </a:cubicBezTo>
                <a:cubicBezTo>
                  <a:pt x="293465" y="1310950"/>
                  <a:pt x="0" y="1017484"/>
                  <a:pt x="0" y="655475"/>
                </a:cubicBezTo>
                <a:cubicBezTo>
                  <a:pt x="0" y="293466"/>
                  <a:pt x="293465" y="0"/>
                  <a:pt x="65547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0F4C58B-5CBF-49B3-A973-CAA0DD6255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826059" y="2500480"/>
            <a:ext cx="1310944" cy="1310950"/>
          </a:xfrm>
          <a:custGeom>
            <a:avLst/>
            <a:gdLst>
              <a:gd name="connsiteX0" fmla="*/ 655472 w 1310944"/>
              <a:gd name="connsiteY0" fmla="*/ 0 h 1310950"/>
              <a:gd name="connsiteX1" fmla="*/ 1310944 w 1310944"/>
              <a:gd name="connsiteY1" fmla="*/ 655475 h 1310950"/>
              <a:gd name="connsiteX2" fmla="*/ 655472 w 1310944"/>
              <a:gd name="connsiteY2" fmla="*/ 1310950 h 1310950"/>
              <a:gd name="connsiteX3" fmla="*/ 0 w 1310944"/>
              <a:gd name="connsiteY3" fmla="*/ 655475 h 1310950"/>
              <a:gd name="connsiteX4" fmla="*/ 655472 w 1310944"/>
              <a:gd name="connsiteY4" fmla="*/ 0 h 131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44" h="1310950">
                <a:moveTo>
                  <a:pt x="655472" y="0"/>
                </a:moveTo>
                <a:cubicBezTo>
                  <a:pt x="1017479" y="0"/>
                  <a:pt x="1310944" y="293466"/>
                  <a:pt x="1310944" y="655475"/>
                </a:cubicBezTo>
                <a:cubicBezTo>
                  <a:pt x="1310944" y="1017484"/>
                  <a:pt x="1017479" y="1310950"/>
                  <a:pt x="655472" y="1310950"/>
                </a:cubicBezTo>
                <a:cubicBezTo>
                  <a:pt x="293465" y="1310950"/>
                  <a:pt x="0" y="1017484"/>
                  <a:pt x="0" y="655475"/>
                </a:cubicBezTo>
                <a:cubicBezTo>
                  <a:pt x="0" y="293466"/>
                  <a:pt x="293465" y="0"/>
                  <a:pt x="65547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23FF138-B537-4F2B-BCE7-6BA7EF8609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597123" y="2500480"/>
            <a:ext cx="1310944" cy="1310950"/>
          </a:xfrm>
          <a:custGeom>
            <a:avLst/>
            <a:gdLst>
              <a:gd name="connsiteX0" fmla="*/ 655472 w 1310944"/>
              <a:gd name="connsiteY0" fmla="*/ 0 h 1310950"/>
              <a:gd name="connsiteX1" fmla="*/ 1310944 w 1310944"/>
              <a:gd name="connsiteY1" fmla="*/ 655475 h 1310950"/>
              <a:gd name="connsiteX2" fmla="*/ 655472 w 1310944"/>
              <a:gd name="connsiteY2" fmla="*/ 1310950 h 1310950"/>
              <a:gd name="connsiteX3" fmla="*/ 0 w 1310944"/>
              <a:gd name="connsiteY3" fmla="*/ 655475 h 1310950"/>
              <a:gd name="connsiteX4" fmla="*/ 655472 w 1310944"/>
              <a:gd name="connsiteY4" fmla="*/ 0 h 131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44" h="1310950">
                <a:moveTo>
                  <a:pt x="655472" y="0"/>
                </a:moveTo>
                <a:cubicBezTo>
                  <a:pt x="1017479" y="0"/>
                  <a:pt x="1310944" y="293466"/>
                  <a:pt x="1310944" y="655475"/>
                </a:cubicBezTo>
                <a:cubicBezTo>
                  <a:pt x="1310944" y="1017484"/>
                  <a:pt x="1017479" y="1310950"/>
                  <a:pt x="655472" y="1310950"/>
                </a:cubicBezTo>
                <a:cubicBezTo>
                  <a:pt x="293465" y="1310950"/>
                  <a:pt x="0" y="1017484"/>
                  <a:pt x="0" y="655475"/>
                </a:cubicBezTo>
                <a:cubicBezTo>
                  <a:pt x="0" y="293466"/>
                  <a:pt x="293465" y="0"/>
                  <a:pt x="65547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255ACC8-7091-49A1-B8E9-81601D45C5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83933" y="2500480"/>
            <a:ext cx="1310944" cy="1310950"/>
          </a:xfrm>
          <a:custGeom>
            <a:avLst/>
            <a:gdLst>
              <a:gd name="connsiteX0" fmla="*/ 655472 w 1310944"/>
              <a:gd name="connsiteY0" fmla="*/ 0 h 1310950"/>
              <a:gd name="connsiteX1" fmla="*/ 1310944 w 1310944"/>
              <a:gd name="connsiteY1" fmla="*/ 655475 h 1310950"/>
              <a:gd name="connsiteX2" fmla="*/ 655472 w 1310944"/>
              <a:gd name="connsiteY2" fmla="*/ 1310950 h 1310950"/>
              <a:gd name="connsiteX3" fmla="*/ 0 w 1310944"/>
              <a:gd name="connsiteY3" fmla="*/ 655475 h 1310950"/>
              <a:gd name="connsiteX4" fmla="*/ 655472 w 1310944"/>
              <a:gd name="connsiteY4" fmla="*/ 0 h 131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0944" h="1310950">
                <a:moveTo>
                  <a:pt x="655472" y="0"/>
                </a:moveTo>
                <a:cubicBezTo>
                  <a:pt x="1017479" y="0"/>
                  <a:pt x="1310944" y="293466"/>
                  <a:pt x="1310944" y="655475"/>
                </a:cubicBezTo>
                <a:cubicBezTo>
                  <a:pt x="1310944" y="1017484"/>
                  <a:pt x="1017479" y="1310950"/>
                  <a:pt x="655472" y="1310950"/>
                </a:cubicBezTo>
                <a:cubicBezTo>
                  <a:pt x="293465" y="1310950"/>
                  <a:pt x="0" y="1017484"/>
                  <a:pt x="0" y="655475"/>
                </a:cubicBezTo>
                <a:cubicBezTo>
                  <a:pt x="0" y="293466"/>
                  <a:pt x="293465" y="0"/>
                  <a:pt x="65547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9649491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D7ED309A-A47F-4658-A780-8ECF400C07D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35305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5273743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31900" cy="685800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99457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4664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03887" y="514349"/>
            <a:ext cx="4151422" cy="2914651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4974449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37030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21320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500A5CDF-439D-408E-A4F4-06DFDE2F0A7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3754" y="3911600"/>
            <a:ext cx="4353176" cy="2333974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795656" y="612426"/>
            <a:ext cx="3396343" cy="6245573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002095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01157" y="1"/>
            <a:ext cx="4140544" cy="685800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577690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331EBB7C-DAC2-4B0C-9012-857C6DF56D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50299" y="0"/>
            <a:ext cx="4140544" cy="685800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12693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65028" y="1"/>
            <a:ext cx="3526971" cy="685800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095095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051456" y="1"/>
            <a:ext cx="4140544" cy="685800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6209062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E7000CC1-7B53-4A97-99B5-C53C35FE85C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121919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34400" y="1906517"/>
            <a:ext cx="3657600" cy="4951484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88246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182879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391103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24383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14250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101AC24-1AEC-4200-B80B-DB83E93F6321}"/>
              </a:ext>
            </a:extLst>
          </p:cNvPr>
          <p:cNvSpPr/>
          <p:nvPr userDrawn="1"/>
        </p:nvSpPr>
        <p:spPr>
          <a:xfrm>
            <a:off x="3048000" y="0"/>
            <a:ext cx="3048000" cy="4189080"/>
          </a:xfrm>
          <a:prstGeom prst="rect">
            <a:avLst/>
          </a:prstGeom>
          <a:solidFill>
            <a:srgbClr val="CED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B1163A3-BF8B-4E32-BC02-A01F3C0245CE}"/>
              </a:ext>
            </a:extLst>
          </p:cNvPr>
          <p:cNvSpPr/>
          <p:nvPr userDrawn="1"/>
        </p:nvSpPr>
        <p:spPr>
          <a:xfrm>
            <a:off x="0" y="2668920"/>
            <a:ext cx="3048000" cy="4189080"/>
          </a:xfrm>
          <a:prstGeom prst="rect">
            <a:avLst/>
          </a:prstGeom>
          <a:solidFill>
            <a:srgbClr val="DEE2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A2740CE-19C3-483E-9374-D7FD4DC62A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48000" y="3638550"/>
            <a:ext cx="3048000" cy="3219450"/>
          </a:xfrm>
          <a:custGeom>
            <a:avLst/>
            <a:gdLst>
              <a:gd name="connsiteX0" fmla="*/ 1582166 w 3048000"/>
              <a:gd name="connsiteY0" fmla="*/ 0 h 3219450"/>
              <a:gd name="connsiteX1" fmla="*/ 2229866 w 3048000"/>
              <a:gd name="connsiteY1" fmla="*/ 550530 h 3219450"/>
              <a:gd name="connsiteX2" fmla="*/ 3048000 w 3048000"/>
              <a:gd name="connsiteY2" fmla="*/ 550530 h 3219450"/>
              <a:gd name="connsiteX3" fmla="*/ 3048000 w 3048000"/>
              <a:gd name="connsiteY3" fmla="*/ 3219450 h 3219450"/>
              <a:gd name="connsiteX4" fmla="*/ 0 w 3048000"/>
              <a:gd name="connsiteY4" fmla="*/ 3219450 h 3219450"/>
              <a:gd name="connsiteX5" fmla="*/ 0 w 3048000"/>
              <a:gd name="connsiteY5" fmla="*/ 550530 h 3219450"/>
              <a:gd name="connsiteX6" fmla="*/ 934466 w 3048000"/>
              <a:gd name="connsiteY6" fmla="*/ 550530 h 321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3219450">
                <a:moveTo>
                  <a:pt x="1582166" y="0"/>
                </a:moveTo>
                <a:lnTo>
                  <a:pt x="2229866" y="550530"/>
                </a:lnTo>
                <a:lnTo>
                  <a:pt x="3048000" y="550530"/>
                </a:lnTo>
                <a:lnTo>
                  <a:pt x="3048000" y="3219450"/>
                </a:lnTo>
                <a:lnTo>
                  <a:pt x="0" y="3219450"/>
                </a:lnTo>
                <a:lnTo>
                  <a:pt x="0" y="550530"/>
                </a:lnTo>
                <a:lnTo>
                  <a:pt x="934466" y="55053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1A81270-035B-4183-9406-65DBCE4EFC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3048000" cy="3219449"/>
          </a:xfrm>
          <a:custGeom>
            <a:avLst/>
            <a:gdLst>
              <a:gd name="connsiteX0" fmla="*/ 0 w 3048000"/>
              <a:gd name="connsiteY0" fmla="*/ 0 h 3219449"/>
              <a:gd name="connsiteX1" fmla="*/ 3048000 w 3048000"/>
              <a:gd name="connsiteY1" fmla="*/ 0 h 3219449"/>
              <a:gd name="connsiteX2" fmla="*/ 3048000 w 3048000"/>
              <a:gd name="connsiteY2" fmla="*/ 2668919 h 3219449"/>
              <a:gd name="connsiteX3" fmla="*/ 2113534 w 3048000"/>
              <a:gd name="connsiteY3" fmla="*/ 2668919 h 3219449"/>
              <a:gd name="connsiteX4" fmla="*/ 1465834 w 3048000"/>
              <a:gd name="connsiteY4" fmla="*/ 3219449 h 3219449"/>
              <a:gd name="connsiteX5" fmla="*/ 818134 w 3048000"/>
              <a:gd name="connsiteY5" fmla="*/ 2668919 h 3219449"/>
              <a:gd name="connsiteX6" fmla="*/ 0 w 3048000"/>
              <a:gd name="connsiteY6" fmla="*/ 2668919 h 32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3219449">
                <a:moveTo>
                  <a:pt x="0" y="0"/>
                </a:moveTo>
                <a:lnTo>
                  <a:pt x="3048000" y="0"/>
                </a:lnTo>
                <a:lnTo>
                  <a:pt x="3048000" y="2668919"/>
                </a:lnTo>
                <a:lnTo>
                  <a:pt x="2113534" y="2668919"/>
                </a:lnTo>
                <a:lnTo>
                  <a:pt x="1465834" y="3219449"/>
                </a:lnTo>
                <a:lnTo>
                  <a:pt x="818134" y="2668919"/>
                </a:lnTo>
                <a:lnTo>
                  <a:pt x="0" y="266891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E131F4-A541-421E-B69F-FF49EDC7FFF6}"/>
              </a:ext>
            </a:extLst>
          </p:cNvPr>
          <p:cNvSpPr/>
          <p:nvPr userDrawn="1"/>
        </p:nvSpPr>
        <p:spPr>
          <a:xfrm>
            <a:off x="9144000" y="0"/>
            <a:ext cx="3048000" cy="4189080"/>
          </a:xfrm>
          <a:prstGeom prst="rect">
            <a:avLst/>
          </a:prstGeom>
          <a:solidFill>
            <a:srgbClr val="CED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71CB10-B06E-4432-A9AC-009C98D18C6C}"/>
              </a:ext>
            </a:extLst>
          </p:cNvPr>
          <p:cNvSpPr/>
          <p:nvPr userDrawn="1"/>
        </p:nvSpPr>
        <p:spPr>
          <a:xfrm>
            <a:off x="6096000" y="2668920"/>
            <a:ext cx="3048000" cy="4189080"/>
          </a:xfrm>
          <a:prstGeom prst="rect">
            <a:avLst/>
          </a:prstGeom>
          <a:solidFill>
            <a:srgbClr val="DEE2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1953E38-102D-45CA-862F-B82525B982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2"/>
            <a:ext cx="3048000" cy="3219449"/>
          </a:xfrm>
          <a:custGeom>
            <a:avLst/>
            <a:gdLst>
              <a:gd name="connsiteX0" fmla="*/ 0 w 3048000"/>
              <a:gd name="connsiteY0" fmla="*/ 0 h 3219449"/>
              <a:gd name="connsiteX1" fmla="*/ 3048000 w 3048000"/>
              <a:gd name="connsiteY1" fmla="*/ 0 h 3219449"/>
              <a:gd name="connsiteX2" fmla="*/ 3048000 w 3048000"/>
              <a:gd name="connsiteY2" fmla="*/ 2668919 h 3219449"/>
              <a:gd name="connsiteX3" fmla="*/ 2113534 w 3048000"/>
              <a:gd name="connsiteY3" fmla="*/ 2668919 h 3219449"/>
              <a:gd name="connsiteX4" fmla="*/ 1465834 w 3048000"/>
              <a:gd name="connsiteY4" fmla="*/ 3219449 h 3219449"/>
              <a:gd name="connsiteX5" fmla="*/ 818134 w 3048000"/>
              <a:gd name="connsiteY5" fmla="*/ 2668919 h 3219449"/>
              <a:gd name="connsiteX6" fmla="*/ 0 w 3048000"/>
              <a:gd name="connsiteY6" fmla="*/ 2668919 h 3219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3219449">
                <a:moveTo>
                  <a:pt x="0" y="0"/>
                </a:moveTo>
                <a:lnTo>
                  <a:pt x="3048000" y="0"/>
                </a:lnTo>
                <a:lnTo>
                  <a:pt x="3048000" y="2668919"/>
                </a:lnTo>
                <a:lnTo>
                  <a:pt x="2113534" y="2668919"/>
                </a:lnTo>
                <a:lnTo>
                  <a:pt x="1465834" y="3219449"/>
                </a:lnTo>
                <a:lnTo>
                  <a:pt x="818134" y="2668919"/>
                </a:lnTo>
                <a:lnTo>
                  <a:pt x="0" y="266891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845EFE-49E1-4EBC-A587-57B57C6420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44000" y="3638550"/>
            <a:ext cx="3048000" cy="3219450"/>
          </a:xfrm>
          <a:custGeom>
            <a:avLst/>
            <a:gdLst>
              <a:gd name="connsiteX0" fmla="*/ 1582166 w 3048000"/>
              <a:gd name="connsiteY0" fmla="*/ 0 h 3219450"/>
              <a:gd name="connsiteX1" fmla="*/ 2229866 w 3048000"/>
              <a:gd name="connsiteY1" fmla="*/ 550530 h 3219450"/>
              <a:gd name="connsiteX2" fmla="*/ 3048000 w 3048000"/>
              <a:gd name="connsiteY2" fmla="*/ 550530 h 3219450"/>
              <a:gd name="connsiteX3" fmla="*/ 3048000 w 3048000"/>
              <a:gd name="connsiteY3" fmla="*/ 3219450 h 3219450"/>
              <a:gd name="connsiteX4" fmla="*/ 0 w 3048000"/>
              <a:gd name="connsiteY4" fmla="*/ 3219450 h 3219450"/>
              <a:gd name="connsiteX5" fmla="*/ 0 w 3048000"/>
              <a:gd name="connsiteY5" fmla="*/ 550530 h 3219450"/>
              <a:gd name="connsiteX6" fmla="*/ 934466 w 3048000"/>
              <a:gd name="connsiteY6" fmla="*/ 550530 h 321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48000" h="3219450">
                <a:moveTo>
                  <a:pt x="1582166" y="0"/>
                </a:moveTo>
                <a:lnTo>
                  <a:pt x="2229866" y="550530"/>
                </a:lnTo>
                <a:lnTo>
                  <a:pt x="3048000" y="550530"/>
                </a:lnTo>
                <a:lnTo>
                  <a:pt x="3048000" y="3219450"/>
                </a:lnTo>
                <a:lnTo>
                  <a:pt x="0" y="3219450"/>
                </a:lnTo>
                <a:lnTo>
                  <a:pt x="0" y="550530"/>
                </a:lnTo>
                <a:lnTo>
                  <a:pt x="934466" y="55053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108900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B8E5D42E-02DE-41B3-8770-ED0DF82331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42368" y="642634"/>
            <a:ext cx="4649632" cy="5588732"/>
          </a:xfrm>
          <a:custGeom>
            <a:avLst/>
            <a:gdLst>
              <a:gd name="connsiteX0" fmla="*/ 2795928 w 4649632"/>
              <a:gd name="connsiteY0" fmla="*/ 4661880 h 5588732"/>
              <a:gd name="connsiteX1" fmla="*/ 3722780 w 4649632"/>
              <a:gd name="connsiteY1" fmla="*/ 4661880 h 5588732"/>
              <a:gd name="connsiteX2" fmla="*/ 3722780 w 4649632"/>
              <a:gd name="connsiteY2" fmla="*/ 5588732 h 5588732"/>
              <a:gd name="connsiteX3" fmla="*/ 2795928 w 4649632"/>
              <a:gd name="connsiteY3" fmla="*/ 5588732 h 5588732"/>
              <a:gd name="connsiteX4" fmla="*/ 3722780 w 4649632"/>
              <a:gd name="connsiteY4" fmla="*/ 3725136 h 5588732"/>
              <a:gd name="connsiteX5" fmla="*/ 4649632 w 4649632"/>
              <a:gd name="connsiteY5" fmla="*/ 3725136 h 5588732"/>
              <a:gd name="connsiteX6" fmla="*/ 4649632 w 4649632"/>
              <a:gd name="connsiteY6" fmla="*/ 4651988 h 5588732"/>
              <a:gd name="connsiteX7" fmla="*/ 3722780 w 4649632"/>
              <a:gd name="connsiteY7" fmla="*/ 4651988 h 5588732"/>
              <a:gd name="connsiteX8" fmla="*/ 1863952 w 4649632"/>
              <a:gd name="connsiteY8" fmla="*/ 3714747 h 5588732"/>
              <a:gd name="connsiteX9" fmla="*/ 2790804 w 4649632"/>
              <a:gd name="connsiteY9" fmla="*/ 3714747 h 5588732"/>
              <a:gd name="connsiteX10" fmla="*/ 2790804 w 4649632"/>
              <a:gd name="connsiteY10" fmla="*/ 4641599 h 5588732"/>
              <a:gd name="connsiteX11" fmla="*/ 1863952 w 4649632"/>
              <a:gd name="connsiteY11" fmla="*/ 4641599 h 5588732"/>
              <a:gd name="connsiteX12" fmla="*/ 2795928 w 4649632"/>
              <a:gd name="connsiteY12" fmla="*/ 2791945 h 5588732"/>
              <a:gd name="connsiteX13" fmla="*/ 3722780 w 4649632"/>
              <a:gd name="connsiteY13" fmla="*/ 2791945 h 5588732"/>
              <a:gd name="connsiteX14" fmla="*/ 3722780 w 4649632"/>
              <a:gd name="connsiteY14" fmla="*/ 3718797 h 5588732"/>
              <a:gd name="connsiteX15" fmla="*/ 2795928 w 4649632"/>
              <a:gd name="connsiteY15" fmla="*/ 3718797 h 5588732"/>
              <a:gd name="connsiteX16" fmla="*/ 931976 w 4649632"/>
              <a:gd name="connsiteY16" fmla="*/ 2778003 h 5588732"/>
              <a:gd name="connsiteX17" fmla="*/ 1858828 w 4649632"/>
              <a:gd name="connsiteY17" fmla="*/ 2778003 h 5588732"/>
              <a:gd name="connsiteX18" fmla="*/ 1858828 w 4649632"/>
              <a:gd name="connsiteY18" fmla="*/ 3704855 h 5588732"/>
              <a:gd name="connsiteX19" fmla="*/ 931976 w 4649632"/>
              <a:gd name="connsiteY19" fmla="*/ 3704855 h 5588732"/>
              <a:gd name="connsiteX20" fmla="*/ 3722780 w 4649632"/>
              <a:gd name="connsiteY20" fmla="*/ 1851151 h 5588732"/>
              <a:gd name="connsiteX21" fmla="*/ 4649632 w 4649632"/>
              <a:gd name="connsiteY21" fmla="*/ 1851151 h 5588732"/>
              <a:gd name="connsiteX22" fmla="*/ 4649632 w 4649632"/>
              <a:gd name="connsiteY22" fmla="*/ 2778003 h 5588732"/>
              <a:gd name="connsiteX23" fmla="*/ 3722780 w 4649632"/>
              <a:gd name="connsiteY23" fmla="*/ 2778003 h 5588732"/>
              <a:gd name="connsiteX24" fmla="*/ 1863952 w 4649632"/>
              <a:gd name="connsiteY24" fmla="*/ 1851151 h 5588732"/>
              <a:gd name="connsiteX25" fmla="*/ 2790804 w 4649632"/>
              <a:gd name="connsiteY25" fmla="*/ 1851151 h 5588732"/>
              <a:gd name="connsiteX26" fmla="*/ 2790804 w 4649632"/>
              <a:gd name="connsiteY26" fmla="*/ 2778003 h 5588732"/>
              <a:gd name="connsiteX27" fmla="*/ 1863952 w 4649632"/>
              <a:gd name="connsiteY27" fmla="*/ 2778003 h 5588732"/>
              <a:gd name="connsiteX28" fmla="*/ 0 w 4649632"/>
              <a:gd name="connsiteY28" fmla="*/ 1851151 h 5588732"/>
              <a:gd name="connsiteX29" fmla="*/ 926852 w 4649632"/>
              <a:gd name="connsiteY29" fmla="*/ 1851151 h 5588732"/>
              <a:gd name="connsiteX30" fmla="*/ 926852 w 4649632"/>
              <a:gd name="connsiteY30" fmla="*/ 2778003 h 5588732"/>
              <a:gd name="connsiteX31" fmla="*/ 0 w 4649632"/>
              <a:gd name="connsiteY31" fmla="*/ 2778003 h 5588732"/>
              <a:gd name="connsiteX32" fmla="*/ 3722780 w 4649632"/>
              <a:gd name="connsiteY32" fmla="*/ 0 h 5588732"/>
              <a:gd name="connsiteX33" fmla="*/ 4649632 w 4649632"/>
              <a:gd name="connsiteY33" fmla="*/ 0 h 5588732"/>
              <a:gd name="connsiteX34" fmla="*/ 4649632 w 4649632"/>
              <a:gd name="connsiteY34" fmla="*/ 926852 h 5588732"/>
              <a:gd name="connsiteX35" fmla="*/ 3722780 w 4649632"/>
              <a:gd name="connsiteY35" fmla="*/ 926852 h 5588732"/>
              <a:gd name="connsiteX36" fmla="*/ 3722780 w 4649632"/>
              <a:gd name="connsiteY36" fmla="*/ 1851150 h 5588732"/>
              <a:gd name="connsiteX37" fmla="*/ 2795928 w 4649632"/>
              <a:gd name="connsiteY37" fmla="*/ 1851150 h 5588732"/>
              <a:gd name="connsiteX38" fmla="*/ 2795928 w 4649632"/>
              <a:gd name="connsiteY38" fmla="*/ 924298 h 5588732"/>
              <a:gd name="connsiteX39" fmla="*/ 3722780 w 4649632"/>
              <a:gd name="connsiteY39" fmla="*/ 924298 h 5588732"/>
              <a:gd name="connsiteX40" fmla="*/ 1858828 w 4649632"/>
              <a:gd name="connsiteY40" fmla="*/ 0 h 5588732"/>
              <a:gd name="connsiteX41" fmla="*/ 2785680 w 4649632"/>
              <a:gd name="connsiteY41" fmla="*/ 0 h 5588732"/>
              <a:gd name="connsiteX42" fmla="*/ 2785680 w 4649632"/>
              <a:gd name="connsiteY42" fmla="*/ 926853 h 5588732"/>
              <a:gd name="connsiteX43" fmla="*/ 1858828 w 4649632"/>
              <a:gd name="connsiteY43" fmla="*/ 926853 h 5588732"/>
              <a:gd name="connsiteX44" fmla="*/ 1858828 w 4649632"/>
              <a:gd name="connsiteY44" fmla="*/ 1851150 h 5588732"/>
              <a:gd name="connsiteX45" fmla="*/ 931976 w 4649632"/>
              <a:gd name="connsiteY45" fmla="*/ 1851150 h 5588732"/>
              <a:gd name="connsiteX46" fmla="*/ 931976 w 4649632"/>
              <a:gd name="connsiteY46" fmla="*/ 924298 h 5588732"/>
              <a:gd name="connsiteX47" fmla="*/ 1858828 w 4649632"/>
              <a:gd name="connsiteY47" fmla="*/ 924298 h 558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649632" h="5588732">
                <a:moveTo>
                  <a:pt x="2795928" y="4661880"/>
                </a:moveTo>
                <a:lnTo>
                  <a:pt x="3722780" y="4661880"/>
                </a:lnTo>
                <a:lnTo>
                  <a:pt x="3722780" y="5588732"/>
                </a:lnTo>
                <a:lnTo>
                  <a:pt x="2795928" y="5588732"/>
                </a:lnTo>
                <a:close/>
                <a:moveTo>
                  <a:pt x="3722780" y="3725136"/>
                </a:moveTo>
                <a:lnTo>
                  <a:pt x="4649632" y="3725136"/>
                </a:lnTo>
                <a:lnTo>
                  <a:pt x="4649632" y="4651988"/>
                </a:lnTo>
                <a:lnTo>
                  <a:pt x="3722780" y="4651988"/>
                </a:lnTo>
                <a:close/>
                <a:moveTo>
                  <a:pt x="1863952" y="3714747"/>
                </a:moveTo>
                <a:lnTo>
                  <a:pt x="2790804" y="3714747"/>
                </a:lnTo>
                <a:lnTo>
                  <a:pt x="2790804" y="4641599"/>
                </a:lnTo>
                <a:lnTo>
                  <a:pt x="1863952" y="4641599"/>
                </a:lnTo>
                <a:close/>
                <a:moveTo>
                  <a:pt x="2795928" y="2791945"/>
                </a:moveTo>
                <a:lnTo>
                  <a:pt x="3722780" y="2791945"/>
                </a:lnTo>
                <a:lnTo>
                  <a:pt x="3722780" y="3718797"/>
                </a:lnTo>
                <a:lnTo>
                  <a:pt x="2795928" y="3718797"/>
                </a:lnTo>
                <a:close/>
                <a:moveTo>
                  <a:pt x="931976" y="2778003"/>
                </a:moveTo>
                <a:lnTo>
                  <a:pt x="1858828" y="2778003"/>
                </a:lnTo>
                <a:lnTo>
                  <a:pt x="1858828" y="3704855"/>
                </a:lnTo>
                <a:lnTo>
                  <a:pt x="931976" y="3704855"/>
                </a:lnTo>
                <a:close/>
                <a:moveTo>
                  <a:pt x="3722780" y="1851151"/>
                </a:moveTo>
                <a:lnTo>
                  <a:pt x="4649632" y="1851151"/>
                </a:lnTo>
                <a:lnTo>
                  <a:pt x="4649632" y="2778003"/>
                </a:lnTo>
                <a:lnTo>
                  <a:pt x="3722780" y="2778003"/>
                </a:lnTo>
                <a:close/>
                <a:moveTo>
                  <a:pt x="1863952" y="1851151"/>
                </a:moveTo>
                <a:lnTo>
                  <a:pt x="2790804" y="1851151"/>
                </a:lnTo>
                <a:lnTo>
                  <a:pt x="2790804" y="2778003"/>
                </a:lnTo>
                <a:lnTo>
                  <a:pt x="1863952" y="2778003"/>
                </a:lnTo>
                <a:close/>
                <a:moveTo>
                  <a:pt x="0" y="1851151"/>
                </a:moveTo>
                <a:lnTo>
                  <a:pt x="926852" y="1851151"/>
                </a:lnTo>
                <a:lnTo>
                  <a:pt x="926852" y="2778003"/>
                </a:lnTo>
                <a:lnTo>
                  <a:pt x="0" y="2778003"/>
                </a:lnTo>
                <a:close/>
                <a:moveTo>
                  <a:pt x="3722780" y="0"/>
                </a:moveTo>
                <a:lnTo>
                  <a:pt x="4649632" y="0"/>
                </a:lnTo>
                <a:lnTo>
                  <a:pt x="4649632" y="926852"/>
                </a:lnTo>
                <a:lnTo>
                  <a:pt x="3722780" y="926852"/>
                </a:lnTo>
                <a:lnTo>
                  <a:pt x="3722780" y="1851150"/>
                </a:lnTo>
                <a:lnTo>
                  <a:pt x="2795928" y="1851150"/>
                </a:lnTo>
                <a:lnTo>
                  <a:pt x="2795928" y="924298"/>
                </a:lnTo>
                <a:lnTo>
                  <a:pt x="3722780" y="924298"/>
                </a:lnTo>
                <a:close/>
                <a:moveTo>
                  <a:pt x="1858828" y="0"/>
                </a:moveTo>
                <a:lnTo>
                  <a:pt x="2785680" y="0"/>
                </a:lnTo>
                <a:lnTo>
                  <a:pt x="2785680" y="926853"/>
                </a:lnTo>
                <a:lnTo>
                  <a:pt x="1858828" y="926853"/>
                </a:lnTo>
                <a:lnTo>
                  <a:pt x="1858828" y="1851150"/>
                </a:lnTo>
                <a:lnTo>
                  <a:pt x="931976" y="1851150"/>
                </a:lnTo>
                <a:lnTo>
                  <a:pt x="931976" y="924298"/>
                </a:lnTo>
                <a:lnTo>
                  <a:pt x="1858828" y="92429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13595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60040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4730B10-FF27-4C74-8DCF-6FA7FD49ABE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4556" y="2564737"/>
            <a:ext cx="1620203" cy="3558865"/>
          </a:xfrm>
          <a:custGeom>
            <a:avLst/>
            <a:gdLst>
              <a:gd name="connsiteX0" fmla="*/ 98444 w 1620203"/>
              <a:gd name="connsiteY0" fmla="*/ 0 h 3558865"/>
              <a:gd name="connsiteX1" fmla="*/ 1521759 w 1620203"/>
              <a:gd name="connsiteY1" fmla="*/ 0 h 3558865"/>
              <a:gd name="connsiteX2" fmla="*/ 1620203 w 1620203"/>
              <a:gd name="connsiteY2" fmla="*/ 98444 h 3558865"/>
              <a:gd name="connsiteX3" fmla="*/ 1620203 w 1620203"/>
              <a:gd name="connsiteY3" fmla="*/ 3460421 h 3558865"/>
              <a:gd name="connsiteX4" fmla="*/ 1521759 w 1620203"/>
              <a:gd name="connsiteY4" fmla="*/ 3558865 h 3558865"/>
              <a:gd name="connsiteX5" fmla="*/ 98444 w 1620203"/>
              <a:gd name="connsiteY5" fmla="*/ 3558865 h 3558865"/>
              <a:gd name="connsiteX6" fmla="*/ 0 w 1620203"/>
              <a:gd name="connsiteY6" fmla="*/ 3460421 h 3558865"/>
              <a:gd name="connsiteX7" fmla="*/ 0 w 1620203"/>
              <a:gd name="connsiteY7" fmla="*/ 98444 h 3558865"/>
              <a:gd name="connsiteX8" fmla="*/ 98444 w 1620203"/>
              <a:gd name="connsiteY8" fmla="*/ 0 h 35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0203" h="3558865">
                <a:moveTo>
                  <a:pt x="98444" y="0"/>
                </a:moveTo>
                <a:lnTo>
                  <a:pt x="1521759" y="0"/>
                </a:lnTo>
                <a:cubicBezTo>
                  <a:pt x="1576129" y="0"/>
                  <a:pt x="1620203" y="44075"/>
                  <a:pt x="1620203" y="98444"/>
                </a:cubicBezTo>
                <a:lnTo>
                  <a:pt x="1620203" y="3460421"/>
                </a:lnTo>
                <a:cubicBezTo>
                  <a:pt x="1620203" y="3514790"/>
                  <a:pt x="1576129" y="3558865"/>
                  <a:pt x="1521759" y="3558865"/>
                </a:cubicBezTo>
                <a:lnTo>
                  <a:pt x="98444" y="3558865"/>
                </a:lnTo>
                <a:cubicBezTo>
                  <a:pt x="44075" y="3558865"/>
                  <a:pt x="0" y="3514790"/>
                  <a:pt x="0" y="3460421"/>
                </a:cubicBezTo>
                <a:lnTo>
                  <a:pt x="0" y="98444"/>
                </a:lnTo>
                <a:cubicBezTo>
                  <a:pt x="0" y="44075"/>
                  <a:pt x="44075" y="0"/>
                  <a:pt x="9844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063E053-E934-4F93-8680-AC71FC2285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58805" y="2564737"/>
            <a:ext cx="1620203" cy="3558865"/>
          </a:xfrm>
          <a:custGeom>
            <a:avLst/>
            <a:gdLst>
              <a:gd name="connsiteX0" fmla="*/ 98444 w 1620203"/>
              <a:gd name="connsiteY0" fmla="*/ 0 h 3558865"/>
              <a:gd name="connsiteX1" fmla="*/ 1521759 w 1620203"/>
              <a:gd name="connsiteY1" fmla="*/ 0 h 3558865"/>
              <a:gd name="connsiteX2" fmla="*/ 1620203 w 1620203"/>
              <a:gd name="connsiteY2" fmla="*/ 98444 h 3558865"/>
              <a:gd name="connsiteX3" fmla="*/ 1620203 w 1620203"/>
              <a:gd name="connsiteY3" fmla="*/ 3460421 h 3558865"/>
              <a:gd name="connsiteX4" fmla="*/ 1521759 w 1620203"/>
              <a:gd name="connsiteY4" fmla="*/ 3558865 h 3558865"/>
              <a:gd name="connsiteX5" fmla="*/ 98444 w 1620203"/>
              <a:gd name="connsiteY5" fmla="*/ 3558865 h 3558865"/>
              <a:gd name="connsiteX6" fmla="*/ 0 w 1620203"/>
              <a:gd name="connsiteY6" fmla="*/ 3460421 h 3558865"/>
              <a:gd name="connsiteX7" fmla="*/ 0 w 1620203"/>
              <a:gd name="connsiteY7" fmla="*/ 98444 h 3558865"/>
              <a:gd name="connsiteX8" fmla="*/ 98444 w 1620203"/>
              <a:gd name="connsiteY8" fmla="*/ 0 h 3558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20203" h="3558865">
                <a:moveTo>
                  <a:pt x="98444" y="0"/>
                </a:moveTo>
                <a:lnTo>
                  <a:pt x="1521759" y="0"/>
                </a:lnTo>
                <a:cubicBezTo>
                  <a:pt x="1576129" y="0"/>
                  <a:pt x="1620203" y="44075"/>
                  <a:pt x="1620203" y="98444"/>
                </a:cubicBezTo>
                <a:lnTo>
                  <a:pt x="1620203" y="3460421"/>
                </a:lnTo>
                <a:cubicBezTo>
                  <a:pt x="1620203" y="3514790"/>
                  <a:pt x="1576129" y="3558865"/>
                  <a:pt x="1521759" y="3558865"/>
                </a:cubicBezTo>
                <a:lnTo>
                  <a:pt x="98444" y="3558865"/>
                </a:lnTo>
                <a:cubicBezTo>
                  <a:pt x="44075" y="3558865"/>
                  <a:pt x="0" y="3514790"/>
                  <a:pt x="0" y="3460421"/>
                </a:cubicBezTo>
                <a:lnTo>
                  <a:pt x="0" y="98444"/>
                </a:lnTo>
                <a:cubicBezTo>
                  <a:pt x="0" y="44075"/>
                  <a:pt x="44075" y="0"/>
                  <a:pt x="9844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8B741AC-4732-47C7-8BF1-76781E5976D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361241" y="1783080"/>
            <a:ext cx="2065903" cy="4297511"/>
          </a:xfrm>
          <a:custGeom>
            <a:avLst/>
            <a:gdLst>
              <a:gd name="connsiteX0" fmla="*/ 125524 w 2065903"/>
              <a:gd name="connsiteY0" fmla="*/ 0 h 4297511"/>
              <a:gd name="connsiteX1" fmla="*/ 1940379 w 2065903"/>
              <a:gd name="connsiteY1" fmla="*/ 0 h 4297511"/>
              <a:gd name="connsiteX2" fmla="*/ 2065903 w 2065903"/>
              <a:gd name="connsiteY2" fmla="*/ 125524 h 4297511"/>
              <a:gd name="connsiteX3" fmla="*/ 2065903 w 2065903"/>
              <a:gd name="connsiteY3" fmla="*/ 4171987 h 4297511"/>
              <a:gd name="connsiteX4" fmla="*/ 1940379 w 2065903"/>
              <a:gd name="connsiteY4" fmla="*/ 4297511 h 4297511"/>
              <a:gd name="connsiteX5" fmla="*/ 125524 w 2065903"/>
              <a:gd name="connsiteY5" fmla="*/ 4297511 h 4297511"/>
              <a:gd name="connsiteX6" fmla="*/ 0 w 2065903"/>
              <a:gd name="connsiteY6" fmla="*/ 4171987 h 4297511"/>
              <a:gd name="connsiteX7" fmla="*/ 0 w 2065903"/>
              <a:gd name="connsiteY7" fmla="*/ 125524 h 4297511"/>
              <a:gd name="connsiteX8" fmla="*/ 125524 w 2065903"/>
              <a:gd name="connsiteY8" fmla="*/ 0 h 4297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65903" h="4297511">
                <a:moveTo>
                  <a:pt x="125524" y="0"/>
                </a:moveTo>
                <a:lnTo>
                  <a:pt x="1940379" y="0"/>
                </a:lnTo>
                <a:cubicBezTo>
                  <a:pt x="2009704" y="0"/>
                  <a:pt x="2065903" y="56199"/>
                  <a:pt x="2065903" y="125524"/>
                </a:cubicBezTo>
                <a:lnTo>
                  <a:pt x="2065903" y="4171987"/>
                </a:lnTo>
                <a:cubicBezTo>
                  <a:pt x="2065903" y="4241312"/>
                  <a:pt x="2009704" y="4297511"/>
                  <a:pt x="1940379" y="4297511"/>
                </a:cubicBezTo>
                <a:lnTo>
                  <a:pt x="125524" y="4297511"/>
                </a:lnTo>
                <a:cubicBezTo>
                  <a:pt x="56199" y="4297511"/>
                  <a:pt x="0" y="4241312"/>
                  <a:pt x="0" y="4171987"/>
                </a:cubicBezTo>
                <a:lnTo>
                  <a:pt x="0" y="125524"/>
                </a:lnTo>
                <a:cubicBezTo>
                  <a:pt x="0" y="56199"/>
                  <a:pt x="56199" y="0"/>
                  <a:pt x="125524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7391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5EE87CC-FCFE-482C-8D13-DB1B13C71E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10512" y="1490472"/>
            <a:ext cx="3721609" cy="2221992"/>
          </a:xfrm>
          <a:custGeom>
            <a:avLst/>
            <a:gdLst>
              <a:gd name="connsiteX0" fmla="*/ 0 w 3721609"/>
              <a:gd name="connsiteY0" fmla="*/ 0 h 2221992"/>
              <a:gd name="connsiteX1" fmla="*/ 3721609 w 3721609"/>
              <a:gd name="connsiteY1" fmla="*/ 0 h 2221992"/>
              <a:gd name="connsiteX2" fmla="*/ 3721609 w 3721609"/>
              <a:gd name="connsiteY2" fmla="*/ 2221992 h 2221992"/>
              <a:gd name="connsiteX3" fmla="*/ 0 w 3721609"/>
              <a:gd name="connsiteY3" fmla="*/ 2221992 h 2221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21609" h="2221992">
                <a:moveTo>
                  <a:pt x="0" y="0"/>
                </a:moveTo>
                <a:lnTo>
                  <a:pt x="3721609" y="0"/>
                </a:lnTo>
                <a:lnTo>
                  <a:pt x="3721609" y="2221992"/>
                </a:lnTo>
                <a:lnTo>
                  <a:pt x="0" y="222199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640410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B232D-4C79-45B4-806A-7756AA4AD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1999" cy="6858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B8FFE73-F5AB-49BF-9CF3-3B4CE9B1A3A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10842" y="3071814"/>
            <a:ext cx="1266622" cy="2709862"/>
          </a:xfrm>
          <a:custGeom>
            <a:avLst/>
            <a:gdLst>
              <a:gd name="connsiteX0" fmla="*/ 133401 w 1266622"/>
              <a:gd name="connsiteY0" fmla="*/ 0 h 2709862"/>
              <a:gd name="connsiteX1" fmla="*/ 1133221 w 1266622"/>
              <a:gd name="connsiteY1" fmla="*/ 0 h 2709862"/>
              <a:gd name="connsiteX2" fmla="*/ 1266622 w 1266622"/>
              <a:gd name="connsiteY2" fmla="*/ 133401 h 2709862"/>
              <a:gd name="connsiteX3" fmla="*/ 1266622 w 1266622"/>
              <a:gd name="connsiteY3" fmla="*/ 2576461 h 2709862"/>
              <a:gd name="connsiteX4" fmla="*/ 1133221 w 1266622"/>
              <a:gd name="connsiteY4" fmla="*/ 2709862 h 2709862"/>
              <a:gd name="connsiteX5" fmla="*/ 133401 w 1266622"/>
              <a:gd name="connsiteY5" fmla="*/ 2709862 h 2709862"/>
              <a:gd name="connsiteX6" fmla="*/ 0 w 1266622"/>
              <a:gd name="connsiteY6" fmla="*/ 2576461 h 2709862"/>
              <a:gd name="connsiteX7" fmla="*/ 0 w 1266622"/>
              <a:gd name="connsiteY7" fmla="*/ 133401 h 2709862"/>
              <a:gd name="connsiteX8" fmla="*/ 133401 w 1266622"/>
              <a:gd name="connsiteY8" fmla="*/ 0 h 2709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66622" h="2709862">
                <a:moveTo>
                  <a:pt x="133401" y="0"/>
                </a:moveTo>
                <a:lnTo>
                  <a:pt x="1133221" y="0"/>
                </a:lnTo>
                <a:cubicBezTo>
                  <a:pt x="1206896" y="0"/>
                  <a:pt x="1266622" y="59726"/>
                  <a:pt x="1266622" y="133401"/>
                </a:cubicBezTo>
                <a:lnTo>
                  <a:pt x="1266622" y="2576461"/>
                </a:lnTo>
                <a:cubicBezTo>
                  <a:pt x="1266622" y="2650136"/>
                  <a:pt x="1206896" y="2709862"/>
                  <a:pt x="1133221" y="2709862"/>
                </a:cubicBezTo>
                <a:lnTo>
                  <a:pt x="133401" y="2709862"/>
                </a:lnTo>
                <a:cubicBezTo>
                  <a:pt x="59726" y="2709862"/>
                  <a:pt x="0" y="2650136"/>
                  <a:pt x="0" y="2576461"/>
                </a:cubicBezTo>
                <a:lnTo>
                  <a:pt x="0" y="133401"/>
                </a:lnTo>
                <a:cubicBezTo>
                  <a:pt x="0" y="59726"/>
                  <a:pt x="59726" y="0"/>
                  <a:pt x="133401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BDF28A2-489C-4605-84A1-1701BB462C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7443" y="2057400"/>
            <a:ext cx="4892040" cy="2987040"/>
          </a:xfrm>
          <a:custGeom>
            <a:avLst/>
            <a:gdLst>
              <a:gd name="connsiteX0" fmla="*/ 78738 w 4892040"/>
              <a:gd name="connsiteY0" fmla="*/ 0 h 2987040"/>
              <a:gd name="connsiteX1" fmla="*/ 4813302 w 4892040"/>
              <a:gd name="connsiteY1" fmla="*/ 0 h 2987040"/>
              <a:gd name="connsiteX2" fmla="*/ 4892040 w 4892040"/>
              <a:gd name="connsiteY2" fmla="*/ 78738 h 2987040"/>
              <a:gd name="connsiteX3" fmla="*/ 4892040 w 4892040"/>
              <a:gd name="connsiteY3" fmla="*/ 2908302 h 2987040"/>
              <a:gd name="connsiteX4" fmla="*/ 4813302 w 4892040"/>
              <a:gd name="connsiteY4" fmla="*/ 2987040 h 2987040"/>
              <a:gd name="connsiteX5" fmla="*/ 78738 w 4892040"/>
              <a:gd name="connsiteY5" fmla="*/ 2987040 h 2987040"/>
              <a:gd name="connsiteX6" fmla="*/ 0 w 4892040"/>
              <a:gd name="connsiteY6" fmla="*/ 2908302 h 2987040"/>
              <a:gd name="connsiteX7" fmla="*/ 0 w 4892040"/>
              <a:gd name="connsiteY7" fmla="*/ 78738 h 2987040"/>
              <a:gd name="connsiteX8" fmla="*/ 78738 w 4892040"/>
              <a:gd name="connsiteY8" fmla="*/ 0 h 2987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92040" h="2987040">
                <a:moveTo>
                  <a:pt x="78738" y="0"/>
                </a:moveTo>
                <a:lnTo>
                  <a:pt x="4813302" y="0"/>
                </a:lnTo>
                <a:cubicBezTo>
                  <a:pt x="4856788" y="0"/>
                  <a:pt x="4892040" y="35252"/>
                  <a:pt x="4892040" y="78738"/>
                </a:cubicBezTo>
                <a:lnTo>
                  <a:pt x="4892040" y="2908302"/>
                </a:lnTo>
                <a:cubicBezTo>
                  <a:pt x="4892040" y="2951788"/>
                  <a:pt x="4856788" y="2987040"/>
                  <a:pt x="4813302" y="2987040"/>
                </a:cubicBezTo>
                <a:lnTo>
                  <a:pt x="78738" y="2987040"/>
                </a:lnTo>
                <a:cubicBezTo>
                  <a:pt x="35252" y="2987040"/>
                  <a:pt x="0" y="2951788"/>
                  <a:pt x="0" y="2908302"/>
                </a:cubicBezTo>
                <a:lnTo>
                  <a:pt x="0" y="78738"/>
                </a:lnTo>
                <a:cubicBezTo>
                  <a:pt x="0" y="35252"/>
                  <a:pt x="35252" y="0"/>
                  <a:pt x="78738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74994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AFD4649-407D-435F-997A-A9BEE0D505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39590" y="1099127"/>
            <a:ext cx="2189017" cy="4753986"/>
          </a:xfrm>
          <a:custGeom>
            <a:avLst/>
            <a:gdLst>
              <a:gd name="connsiteX0" fmla="*/ 103650 w 2189017"/>
              <a:gd name="connsiteY0" fmla="*/ 0 h 4753986"/>
              <a:gd name="connsiteX1" fmla="*/ 2085367 w 2189017"/>
              <a:gd name="connsiteY1" fmla="*/ 0 h 4753986"/>
              <a:gd name="connsiteX2" fmla="*/ 2189017 w 2189017"/>
              <a:gd name="connsiteY2" fmla="*/ 103650 h 4753986"/>
              <a:gd name="connsiteX3" fmla="*/ 2189017 w 2189017"/>
              <a:gd name="connsiteY3" fmla="*/ 4650336 h 4753986"/>
              <a:gd name="connsiteX4" fmla="*/ 2085367 w 2189017"/>
              <a:gd name="connsiteY4" fmla="*/ 4753986 h 4753986"/>
              <a:gd name="connsiteX5" fmla="*/ 103650 w 2189017"/>
              <a:gd name="connsiteY5" fmla="*/ 4753986 h 4753986"/>
              <a:gd name="connsiteX6" fmla="*/ 0 w 2189017"/>
              <a:gd name="connsiteY6" fmla="*/ 4650336 h 4753986"/>
              <a:gd name="connsiteX7" fmla="*/ 0 w 2189017"/>
              <a:gd name="connsiteY7" fmla="*/ 103650 h 4753986"/>
              <a:gd name="connsiteX8" fmla="*/ 103650 w 2189017"/>
              <a:gd name="connsiteY8" fmla="*/ 0 h 4753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89017" h="4753986">
                <a:moveTo>
                  <a:pt x="103650" y="0"/>
                </a:moveTo>
                <a:lnTo>
                  <a:pt x="2085367" y="0"/>
                </a:lnTo>
                <a:cubicBezTo>
                  <a:pt x="2142611" y="0"/>
                  <a:pt x="2189017" y="46406"/>
                  <a:pt x="2189017" y="103650"/>
                </a:cubicBezTo>
                <a:lnTo>
                  <a:pt x="2189017" y="4650336"/>
                </a:lnTo>
                <a:cubicBezTo>
                  <a:pt x="2189017" y="4707580"/>
                  <a:pt x="2142611" y="4753986"/>
                  <a:pt x="2085367" y="4753986"/>
                </a:cubicBezTo>
                <a:lnTo>
                  <a:pt x="103650" y="4753986"/>
                </a:lnTo>
                <a:cubicBezTo>
                  <a:pt x="46406" y="4753986"/>
                  <a:pt x="0" y="4707580"/>
                  <a:pt x="0" y="4650336"/>
                </a:cubicBezTo>
                <a:lnTo>
                  <a:pt x="0" y="103650"/>
                </a:lnTo>
                <a:cubicBezTo>
                  <a:pt x="0" y="46406"/>
                  <a:pt x="46406" y="0"/>
                  <a:pt x="10365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344930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10791CA-CAE5-4D2E-9ED4-68E35F63F6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53312" y="758952"/>
            <a:ext cx="2468880" cy="5266944"/>
          </a:xfrm>
          <a:custGeom>
            <a:avLst/>
            <a:gdLst>
              <a:gd name="connsiteX0" fmla="*/ 243160 w 2468880"/>
              <a:gd name="connsiteY0" fmla="*/ 0 h 5266944"/>
              <a:gd name="connsiteX1" fmla="*/ 2225720 w 2468880"/>
              <a:gd name="connsiteY1" fmla="*/ 0 h 5266944"/>
              <a:gd name="connsiteX2" fmla="*/ 2468880 w 2468880"/>
              <a:gd name="connsiteY2" fmla="*/ 243160 h 5266944"/>
              <a:gd name="connsiteX3" fmla="*/ 2468880 w 2468880"/>
              <a:gd name="connsiteY3" fmla="*/ 5023784 h 5266944"/>
              <a:gd name="connsiteX4" fmla="*/ 2225720 w 2468880"/>
              <a:gd name="connsiteY4" fmla="*/ 5266944 h 5266944"/>
              <a:gd name="connsiteX5" fmla="*/ 243160 w 2468880"/>
              <a:gd name="connsiteY5" fmla="*/ 5266944 h 5266944"/>
              <a:gd name="connsiteX6" fmla="*/ 0 w 2468880"/>
              <a:gd name="connsiteY6" fmla="*/ 5023784 h 5266944"/>
              <a:gd name="connsiteX7" fmla="*/ 0 w 2468880"/>
              <a:gd name="connsiteY7" fmla="*/ 243160 h 5266944"/>
              <a:gd name="connsiteX8" fmla="*/ 243160 w 2468880"/>
              <a:gd name="connsiteY8" fmla="*/ 0 h 5266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68880" h="5266944">
                <a:moveTo>
                  <a:pt x="243160" y="0"/>
                </a:moveTo>
                <a:lnTo>
                  <a:pt x="2225720" y="0"/>
                </a:lnTo>
                <a:cubicBezTo>
                  <a:pt x="2360014" y="0"/>
                  <a:pt x="2468880" y="108866"/>
                  <a:pt x="2468880" y="243160"/>
                </a:cubicBezTo>
                <a:lnTo>
                  <a:pt x="2468880" y="5023784"/>
                </a:lnTo>
                <a:cubicBezTo>
                  <a:pt x="2468880" y="5158078"/>
                  <a:pt x="2360014" y="5266944"/>
                  <a:pt x="2225720" y="5266944"/>
                </a:cubicBezTo>
                <a:lnTo>
                  <a:pt x="243160" y="5266944"/>
                </a:lnTo>
                <a:cubicBezTo>
                  <a:pt x="108866" y="5266944"/>
                  <a:pt x="0" y="5158078"/>
                  <a:pt x="0" y="5023784"/>
                </a:cubicBezTo>
                <a:lnTo>
                  <a:pt x="0" y="243160"/>
                </a:lnTo>
                <a:cubicBezTo>
                  <a:pt x="0" y="108866"/>
                  <a:pt x="108866" y="0"/>
                  <a:pt x="24316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1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186051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1BBDCB-4869-4806-B825-2E422E1C4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1D14C1-D801-4D89-A9A9-69976749E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72407-582B-4F8E-8BFD-03805FDB74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05E31-43E0-4A4A-B9B3-4AF026D99E6F}" type="datetimeFigureOut">
              <a:rPr lang="en-ID" smtClean="0"/>
              <a:t>31/03/2022</a:t>
            </a:fld>
            <a:endParaRPr lang="en-ID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E77C3-FE16-47BD-A57B-51825579A2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63319-118A-4B6A-8F2A-056356134A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DE016-DBA7-42A8-B15B-0ACF8AED99CD}" type="slidenum">
              <a:rPr lang="en-ID" smtClean="0"/>
              <a:t>‹#›</a:t>
            </a:fld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48141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70" r:id="rId3"/>
    <p:sldLayoutId id="2147483657" r:id="rId4"/>
    <p:sldLayoutId id="2147483683" r:id="rId5"/>
    <p:sldLayoutId id="2147483682" r:id="rId6"/>
    <p:sldLayoutId id="2147483681" r:id="rId7"/>
    <p:sldLayoutId id="2147483679" r:id="rId8"/>
    <p:sldLayoutId id="2147483680" r:id="rId9"/>
    <p:sldLayoutId id="2147483678" r:id="rId10"/>
    <p:sldLayoutId id="2147483677" r:id="rId11"/>
    <p:sldLayoutId id="2147483675" r:id="rId12"/>
    <p:sldLayoutId id="2147483674" r:id="rId13"/>
    <p:sldLayoutId id="2147483671" r:id="rId14"/>
    <p:sldLayoutId id="2147483672" r:id="rId15"/>
    <p:sldLayoutId id="2147483669" r:id="rId16"/>
    <p:sldLayoutId id="2147483668" r:id="rId17"/>
    <p:sldLayoutId id="2147483667" r:id="rId18"/>
    <p:sldLayoutId id="2147483676" r:id="rId19"/>
    <p:sldLayoutId id="2147483665" r:id="rId20"/>
    <p:sldLayoutId id="2147483661" r:id="rId21"/>
    <p:sldLayoutId id="2147483660" r:id="rId22"/>
    <p:sldLayoutId id="2147483659" r:id="rId23"/>
    <p:sldLayoutId id="2147483673" r:id="rId24"/>
    <p:sldLayoutId id="2147483664" r:id="rId25"/>
    <p:sldLayoutId id="2147483663" r:id="rId26"/>
    <p:sldLayoutId id="2147483662" r:id="rId27"/>
    <p:sldLayoutId id="2147483658" r:id="rId28"/>
    <p:sldLayoutId id="2147483666" r:id="rId29"/>
    <p:sldLayoutId id="2147483656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7" Type="http://schemas.openxmlformats.org/officeDocument/2006/relationships/image" Target="../media/image16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svg"/><Relationship Id="rId7" Type="http://schemas.openxmlformats.org/officeDocument/2006/relationships/image" Target="../media/image5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2.sv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0.svg"/><Relationship Id="rId7" Type="http://schemas.openxmlformats.org/officeDocument/2006/relationships/image" Target="../media/image36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35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Relationship Id="rId9" Type="http://schemas.openxmlformats.org/officeDocument/2006/relationships/image" Target="../media/image38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0.svg"/><Relationship Id="rId18" Type="http://schemas.openxmlformats.org/officeDocument/2006/relationships/image" Target="../media/image5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12" Type="http://schemas.openxmlformats.org/officeDocument/2006/relationships/image" Target="../media/image49.png"/><Relationship Id="rId17" Type="http://schemas.openxmlformats.org/officeDocument/2006/relationships/image" Target="../media/image54.svg"/><Relationship Id="rId2" Type="http://schemas.openxmlformats.org/officeDocument/2006/relationships/image" Target="../media/image39.png"/><Relationship Id="rId16" Type="http://schemas.openxmlformats.org/officeDocument/2006/relationships/image" Target="../media/image5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3.png"/><Relationship Id="rId11" Type="http://schemas.openxmlformats.org/officeDocument/2006/relationships/image" Target="../media/image48.svg"/><Relationship Id="rId5" Type="http://schemas.openxmlformats.org/officeDocument/2006/relationships/image" Target="../media/image42.svg"/><Relationship Id="rId15" Type="http://schemas.openxmlformats.org/officeDocument/2006/relationships/image" Target="../media/image52.svg"/><Relationship Id="rId10" Type="http://schemas.openxmlformats.org/officeDocument/2006/relationships/image" Target="../media/image47.png"/><Relationship Id="rId19" Type="http://schemas.openxmlformats.org/officeDocument/2006/relationships/image" Target="../media/image56.svg"/><Relationship Id="rId4" Type="http://schemas.openxmlformats.org/officeDocument/2006/relationships/image" Target="../media/image41.png"/><Relationship Id="rId9" Type="http://schemas.openxmlformats.org/officeDocument/2006/relationships/image" Target="../media/image46.svg"/><Relationship Id="rId14" Type="http://schemas.openxmlformats.org/officeDocument/2006/relationships/image" Target="../media/image51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svg"/><Relationship Id="rId3" Type="http://schemas.openxmlformats.org/officeDocument/2006/relationships/image" Target="../media/image58.svg"/><Relationship Id="rId7" Type="http://schemas.openxmlformats.org/officeDocument/2006/relationships/image" Target="../media/image62.svg"/><Relationship Id="rId12" Type="http://schemas.openxmlformats.org/officeDocument/2006/relationships/image" Target="../media/image67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png"/><Relationship Id="rId11" Type="http://schemas.openxmlformats.org/officeDocument/2006/relationships/image" Target="../media/image66.svg"/><Relationship Id="rId5" Type="http://schemas.openxmlformats.org/officeDocument/2006/relationships/image" Target="../media/image60.svg"/><Relationship Id="rId15" Type="http://schemas.openxmlformats.org/officeDocument/2006/relationships/image" Target="../media/image70.svg"/><Relationship Id="rId10" Type="http://schemas.openxmlformats.org/officeDocument/2006/relationships/image" Target="../media/image65.png"/><Relationship Id="rId4" Type="http://schemas.openxmlformats.org/officeDocument/2006/relationships/image" Target="../media/image59.png"/><Relationship Id="rId9" Type="http://schemas.openxmlformats.org/officeDocument/2006/relationships/image" Target="../media/image64.svg"/><Relationship Id="rId14" Type="http://schemas.openxmlformats.org/officeDocument/2006/relationships/image" Target="../media/image6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svg"/><Relationship Id="rId7" Type="http://schemas.openxmlformats.org/officeDocument/2006/relationships/image" Target="../media/image76.sv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svg"/><Relationship Id="rId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svg"/><Relationship Id="rId7" Type="http://schemas.openxmlformats.org/officeDocument/2006/relationships/image" Target="../media/image82.sv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svg"/><Relationship Id="rId4" Type="http://schemas.openxmlformats.org/officeDocument/2006/relationships/image" Target="../media/image79.png"/><Relationship Id="rId9" Type="http://schemas.openxmlformats.org/officeDocument/2006/relationships/image" Target="../media/image84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svg"/><Relationship Id="rId7" Type="http://schemas.openxmlformats.org/officeDocument/2006/relationships/image" Target="../media/image90.sv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5" Type="http://schemas.openxmlformats.org/officeDocument/2006/relationships/image" Target="../media/image88.svg"/><Relationship Id="rId4" Type="http://schemas.openxmlformats.org/officeDocument/2006/relationships/image" Target="../media/image87.png"/><Relationship Id="rId9" Type="http://schemas.openxmlformats.org/officeDocument/2006/relationships/image" Target="../media/image92.sv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94.svg"/><Relationship Id="rId7" Type="http://schemas.openxmlformats.org/officeDocument/2006/relationships/image" Target="../media/image16.sv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96.sv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sv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svg"/><Relationship Id="rId3" Type="http://schemas.openxmlformats.org/officeDocument/2006/relationships/image" Target="../media/image6.png"/><Relationship Id="rId7" Type="http://schemas.openxmlformats.org/officeDocument/2006/relationships/image" Target="../media/image103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2.svg"/><Relationship Id="rId5" Type="http://schemas.openxmlformats.org/officeDocument/2006/relationships/image" Target="../media/image101.png"/><Relationship Id="rId10" Type="http://schemas.openxmlformats.org/officeDocument/2006/relationships/image" Target="../media/image106.svg"/><Relationship Id="rId4" Type="http://schemas.openxmlformats.org/officeDocument/2006/relationships/image" Target="../media/image7.svg"/><Relationship Id="rId9" Type="http://schemas.openxmlformats.org/officeDocument/2006/relationships/image" Target="../media/image10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110.png"/><Relationship Id="rId7" Type="http://schemas.openxmlformats.org/officeDocument/2006/relationships/image" Target="../media/image6.png"/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svg"/><Relationship Id="rId5" Type="http://schemas.openxmlformats.org/officeDocument/2006/relationships/image" Target="../media/image112.png"/><Relationship Id="rId4" Type="http://schemas.openxmlformats.org/officeDocument/2006/relationships/image" Target="../media/image111.sv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Placeholder 73" descr="A picture containing text, person, indoor, computer&#10;&#10;Description automatically generated">
            <a:extLst>
              <a:ext uri="{FF2B5EF4-FFF2-40B4-BE49-F238E27FC236}">
                <a16:creationId xmlns:a16="http://schemas.microsoft.com/office/drawing/2014/main" id="{D65661AB-4E1B-43C3-B04A-DE0A352E56F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2" b="7892"/>
          <a:stretch/>
        </p:blipFill>
        <p:spPr/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4C742CE-D2E6-49F8-AE7B-3E155B54D9C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3B2F4D-924D-4B4D-9705-854838FAC385}"/>
              </a:ext>
            </a:extLst>
          </p:cNvPr>
          <p:cNvSpPr txBox="1"/>
          <p:nvPr/>
        </p:nvSpPr>
        <p:spPr>
          <a:xfrm>
            <a:off x="3472526" y="2614178"/>
            <a:ext cx="52469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b="1" spc="300" dirty="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CREDENTIAL</a:t>
            </a:r>
            <a:endParaRPr lang="en-ID" sz="6000" b="1" spc="300" dirty="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64C256-DEE6-42C0-BBF3-0629CA8E8192}"/>
              </a:ext>
            </a:extLst>
          </p:cNvPr>
          <p:cNvSpPr txBox="1"/>
          <p:nvPr/>
        </p:nvSpPr>
        <p:spPr>
          <a:xfrm>
            <a:off x="4730787" y="3498904"/>
            <a:ext cx="273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Proposal Deck</a:t>
            </a:r>
            <a:endParaRPr lang="en-ID" dirty="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5707175-A562-435F-9194-F23F38A0665C}"/>
              </a:ext>
            </a:extLst>
          </p:cNvPr>
          <p:cNvSpPr/>
          <p:nvPr/>
        </p:nvSpPr>
        <p:spPr>
          <a:xfrm>
            <a:off x="0" y="6244018"/>
            <a:ext cx="12191999" cy="613982"/>
          </a:xfrm>
          <a:prstGeom prst="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CE9482-CDD5-4E8B-9BD5-35144C8E2876}"/>
              </a:ext>
            </a:extLst>
          </p:cNvPr>
          <p:cNvSpPr txBox="1"/>
          <p:nvPr/>
        </p:nvSpPr>
        <p:spPr>
          <a:xfrm>
            <a:off x="5329604" y="5342715"/>
            <a:ext cx="1532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400" dirty="0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F3BFCB-7508-47E3-B282-36272E459073}"/>
              </a:ext>
            </a:extLst>
          </p:cNvPr>
          <p:cNvSpPr txBox="1"/>
          <p:nvPr/>
        </p:nvSpPr>
        <p:spPr>
          <a:xfrm>
            <a:off x="5416949" y="5100047"/>
            <a:ext cx="1358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Prepared by</a:t>
            </a:r>
            <a:endParaRPr lang="en-ID" sz="1200" dirty="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67F9F1-63B7-4A3B-90EE-0C0F8D9A5196}"/>
              </a:ext>
            </a:extLst>
          </p:cNvPr>
          <p:cNvSpPr txBox="1"/>
          <p:nvPr/>
        </p:nvSpPr>
        <p:spPr>
          <a:xfrm>
            <a:off x="656462" y="6428370"/>
            <a:ext cx="2433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Confidential Deck For Client Name</a:t>
            </a:r>
            <a:endParaRPr lang="en-ID" sz="1100" dirty="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A4B44A-ED2B-4BB9-82FF-0BB3F616502E}"/>
              </a:ext>
            </a:extLst>
          </p:cNvPr>
          <p:cNvSpPr txBox="1"/>
          <p:nvPr/>
        </p:nvSpPr>
        <p:spPr>
          <a:xfrm>
            <a:off x="10013852" y="6417694"/>
            <a:ext cx="1782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err="1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www.company-name.tld</a:t>
            </a:r>
            <a:endParaRPr lang="en-ID" sz="11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925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4D3AE20-B125-4421-B343-655C2C3DF636}"/>
              </a:ext>
            </a:extLst>
          </p:cNvPr>
          <p:cNvSpPr txBox="1"/>
          <p:nvPr/>
        </p:nvSpPr>
        <p:spPr>
          <a:xfrm>
            <a:off x="536692" y="1012536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About Us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102851-07E2-490F-AC91-E1E8E46DA1F2}"/>
              </a:ext>
            </a:extLst>
          </p:cNvPr>
          <p:cNvSpPr txBox="1"/>
          <p:nvPr/>
        </p:nvSpPr>
        <p:spPr>
          <a:xfrm>
            <a:off x="536693" y="61242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What We Do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7E7BEC4-C191-4943-B283-1FB86E00FB93}"/>
              </a:ext>
            </a:extLst>
          </p:cNvPr>
          <p:cNvSpPr txBox="1"/>
          <p:nvPr/>
        </p:nvSpPr>
        <p:spPr>
          <a:xfrm>
            <a:off x="543752" y="1827172"/>
            <a:ext cx="4193347" cy="1673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Our Knowledge Transfer Organic Growth solution offers brands a suite of value-added offerings. You need to conservatively right-size your best practices to increase your executive search velocity. </a:t>
            </a:r>
            <a:endParaRPr lang="en-ID" sz="14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82862EA-ADE3-46D0-B2A2-43233DAF7DCB}"/>
              </a:ext>
            </a:extLst>
          </p:cNvPr>
          <p:cNvSpPr/>
          <p:nvPr/>
        </p:nvSpPr>
        <p:spPr>
          <a:xfrm>
            <a:off x="5399313" y="612426"/>
            <a:ext cx="3396343" cy="6245572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B9FE96-BB29-4C1C-9329-34A39FCCC32E}"/>
              </a:ext>
            </a:extLst>
          </p:cNvPr>
          <p:cNvSpPr txBox="1"/>
          <p:nvPr/>
        </p:nvSpPr>
        <p:spPr>
          <a:xfrm>
            <a:off x="5762114" y="1440408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4F5F7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Our Vision</a:t>
            </a:r>
            <a:endParaRPr lang="en-ID">
              <a:solidFill>
                <a:srgbClr val="F4F5F7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00239C0-EE0D-4780-B6C4-C21EBB6DEDE8}"/>
              </a:ext>
            </a:extLst>
          </p:cNvPr>
          <p:cNvSpPr txBox="1"/>
          <p:nvPr/>
        </p:nvSpPr>
        <p:spPr>
          <a:xfrm>
            <a:off x="5773906" y="1808386"/>
            <a:ext cx="2635365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Virtually touching base about synergising stand-ups will make us leaders in the long-term game changer industry.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7156A8-3006-4AA7-938C-AEBCB843EFC2}"/>
              </a:ext>
            </a:extLst>
          </p:cNvPr>
          <p:cNvSpPr txBox="1"/>
          <p:nvPr/>
        </p:nvSpPr>
        <p:spPr>
          <a:xfrm>
            <a:off x="5762114" y="3717581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4F5F7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Our Mission</a:t>
            </a:r>
            <a:endParaRPr lang="en-ID">
              <a:solidFill>
                <a:srgbClr val="F4F5F7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24D3DC69-ACBD-4331-90B3-7073E93824FA}"/>
              </a:ext>
            </a:extLst>
          </p:cNvPr>
          <p:cNvSpPr txBox="1"/>
          <p:nvPr/>
        </p:nvSpPr>
        <p:spPr>
          <a:xfrm>
            <a:off x="5773906" y="4086914"/>
            <a:ext cx="2635365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your industry leader prepared for customer-focused stack growth? In the core asset space, industry is dynamically integrating its corporate alignments.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8B6032-8EA7-4DA3-ACA8-B3434A6EB9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65B8813-33D0-4700-BA44-E7758DC448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342039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EA9E71-66E8-42E0-B17E-C6E0C28C87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9E4D557-49A3-43AC-BEE5-691EB1A410AE}"/>
              </a:ext>
            </a:extLst>
          </p:cNvPr>
          <p:cNvSpPr/>
          <p:nvPr/>
        </p:nvSpPr>
        <p:spPr>
          <a:xfrm>
            <a:off x="9152487" y="1296218"/>
            <a:ext cx="2287730" cy="2829561"/>
          </a:xfrm>
          <a:prstGeom prst="roundRect">
            <a:avLst>
              <a:gd name="adj" fmla="val 4386"/>
            </a:avLst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950151A-6F70-44A4-9AAE-663A178BA164}"/>
              </a:ext>
            </a:extLst>
          </p:cNvPr>
          <p:cNvSpPr/>
          <p:nvPr/>
        </p:nvSpPr>
        <p:spPr>
          <a:xfrm>
            <a:off x="4669889" y="1296217"/>
            <a:ext cx="2287730" cy="2829561"/>
          </a:xfrm>
          <a:prstGeom prst="roundRect">
            <a:avLst>
              <a:gd name="adj" fmla="val 4386"/>
            </a:avLst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656718C-2DA8-4AEE-BBCE-3EED5D2213C8}"/>
              </a:ext>
            </a:extLst>
          </p:cNvPr>
          <p:cNvSpPr/>
          <p:nvPr/>
        </p:nvSpPr>
        <p:spPr>
          <a:xfrm>
            <a:off x="6747911" y="915108"/>
            <a:ext cx="2671573" cy="3600450"/>
          </a:xfrm>
          <a:prstGeom prst="roundRect">
            <a:avLst>
              <a:gd name="adj" fmla="val 4386"/>
            </a:avLst>
          </a:prstGeom>
          <a:solidFill>
            <a:srgbClr val="E9ECEF"/>
          </a:solidFill>
          <a:ln>
            <a:noFill/>
          </a:ln>
          <a:effectLst>
            <a:outerShdw blurRad="63500" sx="102000" sy="102000" algn="ctr" rotWithShape="0">
              <a:srgbClr val="ADB5BD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FAA365-19A9-42B0-B5DF-FCDAFDDA41E3}"/>
              </a:ext>
            </a:extLst>
          </p:cNvPr>
          <p:cNvSpPr/>
          <p:nvPr/>
        </p:nvSpPr>
        <p:spPr>
          <a:xfrm>
            <a:off x="0" y="-1"/>
            <a:ext cx="4057650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ACF7A7-9902-46D9-8227-9644D6F7D264}"/>
              </a:ext>
            </a:extLst>
          </p:cNvPr>
          <p:cNvSpPr txBox="1"/>
          <p:nvPr/>
        </p:nvSpPr>
        <p:spPr>
          <a:xfrm>
            <a:off x="380949" y="1315218"/>
            <a:ext cx="34481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Write About Some Good Point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AC18FD-4522-4F4C-A8BA-FEE9E95EE3C5}"/>
              </a:ext>
            </a:extLst>
          </p:cNvPr>
          <p:cNvSpPr txBox="1"/>
          <p:nvPr/>
        </p:nvSpPr>
        <p:spPr>
          <a:xfrm>
            <a:off x="395464" y="915108"/>
            <a:ext cx="22514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1C9B6B0-4A66-4B5A-A0F0-1FE6880745C4}"/>
              </a:ext>
            </a:extLst>
          </p:cNvPr>
          <p:cNvSpPr txBox="1"/>
          <p:nvPr/>
        </p:nvSpPr>
        <p:spPr>
          <a:xfrm>
            <a:off x="380949" y="3847810"/>
            <a:ext cx="2857551" cy="2269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096F931C-E44E-438D-B442-BC2C7CF7C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24744" y="1609684"/>
            <a:ext cx="708244" cy="708244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68CFCC07-CE34-400D-90ED-AFB15434F8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9056" y="1372033"/>
            <a:ext cx="691994" cy="691994"/>
          </a:xfrm>
          <a:prstGeom prst="rect">
            <a:avLst/>
          </a:prstGeom>
        </p:spPr>
      </p:pic>
      <p:pic>
        <p:nvPicPr>
          <p:cNvPr id="24" name="Graphic 23">
            <a:extLst>
              <a:ext uri="{FF2B5EF4-FFF2-40B4-BE49-F238E27FC236}">
                <a16:creationId xmlns:a16="http://schemas.microsoft.com/office/drawing/2014/main" id="{B9CD9DDC-2D90-4F4E-990E-8B56C034D9C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066193" y="1591465"/>
            <a:ext cx="744682" cy="74468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3ADCE711-C937-45D6-8620-F0166B64F7F0}"/>
              </a:ext>
            </a:extLst>
          </p:cNvPr>
          <p:cNvSpPr txBox="1"/>
          <p:nvPr/>
        </p:nvSpPr>
        <p:spPr>
          <a:xfrm>
            <a:off x="5132534" y="5286669"/>
            <a:ext cx="6003636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600" i="1">
                <a:solidFill>
                  <a:srgbClr val="ADB5BD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“Business opportunities are like buses, there’s always another one coming.” – Richard Branson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2DDDEB5-6547-413E-9302-21A5EB6F773E}"/>
              </a:ext>
            </a:extLst>
          </p:cNvPr>
          <p:cNvSpPr txBox="1"/>
          <p:nvPr/>
        </p:nvSpPr>
        <p:spPr>
          <a:xfrm>
            <a:off x="6747911" y="2346001"/>
            <a:ext cx="267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Engagement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22AC2A0-BD5A-4DAC-B05C-87967F991478}"/>
              </a:ext>
            </a:extLst>
          </p:cNvPr>
          <p:cNvSpPr txBox="1"/>
          <p:nvPr/>
        </p:nvSpPr>
        <p:spPr>
          <a:xfrm>
            <a:off x="6987503" y="2835139"/>
            <a:ext cx="2135100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026DB0-D11B-4515-A1C3-466A2B4F3A22}"/>
              </a:ext>
            </a:extLst>
          </p:cNvPr>
          <p:cNvSpPr txBox="1"/>
          <p:nvPr/>
        </p:nvSpPr>
        <p:spPr>
          <a:xfrm>
            <a:off x="9517380" y="2835139"/>
            <a:ext cx="1846522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F10EFF9-C280-42C5-9DF2-75DA25B8EB1F}"/>
              </a:ext>
            </a:extLst>
          </p:cNvPr>
          <p:cNvSpPr txBox="1"/>
          <p:nvPr/>
        </p:nvSpPr>
        <p:spPr>
          <a:xfrm>
            <a:off x="9505405" y="2459918"/>
            <a:ext cx="18465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Monitoring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DB056D6-4574-4E9C-94C9-DA3145B84BE9}"/>
              </a:ext>
            </a:extLst>
          </p:cNvPr>
          <p:cNvSpPr txBox="1"/>
          <p:nvPr/>
        </p:nvSpPr>
        <p:spPr>
          <a:xfrm>
            <a:off x="4784548" y="2835139"/>
            <a:ext cx="1846522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B0974E-1888-464F-A085-7A68514DC96E}"/>
              </a:ext>
            </a:extLst>
          </p:cNvPr>
          <p:cNvSpPr txBox="1"/>
          <p:nvPr/>
        </p:nvSpPr>
        <p:spPr>
          <a:xfrm>
            <a:off x="4772573" y="2459918"/>
            <a:ext cx="18465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Ads Media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135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E3D4E1B-ECD8-40F4-ADCB-AC0AA91D917E}"/>
              </a:ext>
            </a:extLst>
          </p:cNvPr>
          <p:cNvSpPr/>
          <p:nvPr/>
        </p:nvSpPr>
        <p:spPr>
          <a:xfrm>
            <a:off x="8051456" y="1"/>
            <a:ext cx="4140544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A0E0EF-831D-4DEA-821D-349369223B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097B67-E1FB-4AC3-B158-5E896B111576}"/>
              </a:ext>
            </a:extLst>
          </p:cNvPr>
          <p:cNvSpPr txBox="1"/>
          <p:nvPr/>
        </p:nvSpPr>
        <p:spPr>
          <a:xfrm>
            <a:off x="536692" y="1012536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About Us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BF3DFD-FEE7-4FF4-A0AA-C6DA5524A17D}"/>
              </a:ext>
            </a:extLst>
          </p:cNvPr>
          <p:cNvSpPr txBox="1"/>
          <p:nvPr/>
        </p:nvSpPr>
        <p:spPr>
          <a:xfrm>
            <a:off x="536693" y="61242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Who We Are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A81046-0FC6-4A70-B1FC-2D6A8AAC339B}"/>
              </a:ext>
            </a:extLst>
          </p:cNvPr>
          <p:cNvSpPr txBox="1"/>
          <p:nvPr/>
        </p:nvSpPr>
        <p:spPr>
          <a:xfrm>
            <a:off x="543752" y="1827172"/>
            <a:ext cx="6960134" cy="2320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aim to globally virtualise our paradigm shift by intelligently reusing our best-of-breed unparalleled industry leaders. Going forward, our company-wide dot-bomb will deliver value to drivers. </a:t>
            </a:r>
          </a:p>
          <a:p>
            <a:pPr>
              <a:lnSpc>
                <a:spcPct val="150000"/>
              </a:lnSpc>
            </a:pPr>
            <a:endParaRPr lang="en-GB" sz="14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4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Effectively offshoring strategically knowledge transfer action points is crucial to our senior architecture. Virtually touching base about synergising clouds will make us leaders in the value-added executive search industry.</a:t>
            </a:r>
            <a:endParaRPr lang="en-ID" sz="14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C01E8A-BEBB-43D4-91A9-B0EAD0C82982}"/>
              </a:ext>
            </a:extLst>
          </p:cNvPr>
          <p:cNvSpPr/>
          <p:nvPr/>
        </p:nvSpPr>
        <p:spPr>
          <a:xfrm>
            <a:off x="543753" y="4484914"/>
            <a:ext cx="6858534" cy="1103086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17EF3D-3429-4F9D-88E8-4D56390E1A85}"/>
              </a:ext>
            </a:extLst>
          </p:cNvPr>
          <p:cNvSpPr txBox="1"/>
          <p:nvPr/>
        </p:nvSpPr>
        <p:spPr>
          <a:xfrm>
            <a:off x="736687" y="4774847"/>
            <a:ext cx="647373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Our Innovative </a:t>
            </a:r>
            <a:r>
              <a:rPr lang="en-GB" sz="1400">
                <a:solidFill>
                  <a:srgbClr val="2DCE89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User Experience solution </a:t>
            </a:r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offers game changers a suite of proactive offerings.</a:t>
            </a:r>
            <a:endParaRPr lang="en-ID" sz="14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EC920A-EBB4-45EA-8EF1-1634E1D2E2D9}"/>
              </a:ext>
            </a:extLst>
          </p:cNvPr>
          <p:cNvSpPr txBox="1"/>
          <p:nvPr/>
        </p:nvSpPr>
        <p:spPr>
          <a:xfrm>
            <a:off x="656462" y="6428370"/>
            <a:ext cx="2433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Confidential Deck For Client Name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3104B8-507D-4058-B891-C50DD0AA7217}"/>
              </a:ext>
            </a:extLst>
          </p:cNvPr>
          <p:cNvSpPr txBox="1"/>
          <p:nvPr/>
        </p:nvSpPr>
        <p:spPr>
          <a:xfrm>
            <a:off x="8808156" y="1459194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4F5F7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Our Vision</a:t>
            </a:r>
            <a:endParaRPr lang="en-ID">
              <a:solidFill>
                <a:srgbClr val="F4F5F7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B095B5-D1E0-4979-969D-886112867595}"/>
              </a:ext>
            </a:extLst>
          </p:cNvPr>
          <p:cNvSpPr txBox="1"/>
          <p:nvPr/>
        </p:nvSpPr>
        <p:spPr>
          <a:xfrm>
            <a:off x="8819948" y="1827172"/>
            <a:ext cx="2635365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Virtually touching base about synergising stand-ups will make us leaders in the long-term game changer industry.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DDEC1D-DE95-421F-A387-4700C87F6370}"/>
              </a:ext>
            </a:extLst>
          </p:cNvPr>
          <p:cNvSpPr txBox="1"/>
          <p:nvPr/>
        </p:nvSpPr>
        <p:spPr>
          <a:xfrm>
            <a:off x="8808156" y="3736367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4F5F7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Our Mission</a:t>
            </a:r>
            <a:endParaRPr lang="en-ID">
              <a:solidFill>
                <a:srgbClr val="F4F5F7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3394D6-2572-413D-82D3-5F358AE1469A}"/>
              </a:ext>
            </a:extLst>
          </p:cNvPr>
          <p:cNvSpPr txBox="1"/>
          <p:nvPr/>
        </p:nvSpPr>
        <p:spPr>
          <a:xfrm>
            <a:off x="8819948" y="4105700"/>
            <a:ext cx="2635365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your industry leader prepared for customer-focused stack growth? In the core asset space, industry is dynamically integrating its corporate alignments.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862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160E97B-84A7-49C2-9E1E-01AFD9EF82F4}"/>
              </a:ext>
            </a:extLst>
          </p:cNvPr>
          <p:cNvSpPr/>
          <p:nvPr/>
        </p:nvSpPr>
        <p:spPr>
          <a:xfrm>
            <a:off x="536691" y="514350"/>
            <a:ext cx="11118617" cy="291465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B73F14-90FC-4B9D-9F97-4551E84FCCB4}"/>
              </a:ext>
            </a:extLst>
          </p:cNvPr>
          <p:cNvSpPr txBox="1"/>
          <p:nvPr/>
        </p:nvSpPr>
        <p:spPr>
          <a:xfrm>
            <a:off x="920740" y="1237284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Our Achievements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004151-DA0C-43C0-83DC-348CBF326791}"/>
              </a:ext>
            </a:extLst>
          </p:cNvPr>
          <p:cNvSpPr txBox="1"/>
          <p:nvPr/>
        </p:nvSpPr>
        <p:spPr>
          <a:xfrm>
            <a:off x="920741" y="837174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Award &amp; Milestones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6D4F29-95D4-4CB5-B190-0DABA158F67D}"/>
              </a:ext>
            </a:extLst>
          </p:cNvPr>
          <p:cNvSpPr txBox="1"/>
          <p:nvPr/>
        </p:nvSpPr>
        <p:spPr>
          <a:xfrm>
            <a:off x="1005840" y="1909351"/>
            <a:ext cx="5806440" cy="1027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aim to globally virtualise our paradigm shift by intelligently reusing our best-of-breed unparalleled industry leaders. Going forward, our company-wide dot-bomb will deliver value to drivers. 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A9D5233-EC8E-4C16-864B-A9A1607AE7A5}"/>
              </a:ext>
            </a:extLst>
          </p:cNvPr>
          <p:cNvGrpSpPr/>
          <p:nvPr/>
        </p:nvGrpSpPr>
        <p:grpSpPr>
          <a:xfrm>
            <a:off x="536692" y="3836560"/>
            <a:ext cx="3248392" cy="1154969"/>
            <a:chOff x="536692" y="3899864"/>
            <a:chExt cx="3248392" cy="1154969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4CAC5027-5FC5-487F-B480-48C0A0A56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692" y="3899864"/>
              <a:ext cx="558411" cy="55841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C346C31-10C4-4FF2-A002-FA27B1A4CAEA}"/>
                </a:ext>
              </a:extLst>
            </p:cNvPr>
            <p:cNvSpPr txBox="1"/>
            <p:nvPr/>
          </p:nvSpPr>
          <p:spPr>
            <a:xfrm>
              <a:off x="1149720" y="4324564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Award 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65E6C77-8220-4BE4-B88F-F0B7347251DA}"/>
                </a:ext>
              </a:extLst>
            </p:cNvPr>
            <p:cNvSpPr txBox="1"/>
            <p:nvPr/>
          </p:nvSpPr>
          <p:spPr>
            <a:xfrm>
              <a:off x="1161513" y="4593168"/>
              <a:ext cx="252621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wholesale.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1A43D04-D7F9-4799-9E73-69AA6640529E}"/>
                </a:ext>
              </a:extLst>
            </p:cNvPr>
            <p:cNvSpPr txBox="1"/>
            <p:nvPr/>
          </p:nvSpPr>
          <p:spPr>
            <a:xfrm>
              <a:off x="1149720" y="3994404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2DCE89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2020</a:t>
              </a:r>
              <a:endParaRPr lang="en-ID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C19A673-C8FA-4713-A0F8-27392F5B1B78}"/>
              </a:ext>
            </a:extLst>
          </p:cNvPr>
          <p:cNvGrpSpPr/>
          <p:nvPr/>
        </p:nvGrpSpPr>
        <p:grpSpPr>
          <a:xfrm>
            <a:off x="4449336" y="3836560"/>
            <a:ext cx="3248392" cy="1154969"/>
            <a:chOff x="536692" y="3899864"/>
            <a:chExt cx="3248392" cy="1154969"/>
          </a:xfrm>
        </p:grpSpPr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3A8C6594-898C-4508-809A-CC427C2C0B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692" y="3899864"/>
              <a:ext cx="558411" cy="55841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96D0B48-5F39-49EA-A8A1-D0625412C3ED}"/>
                </a:ext>
              </a:extLst>
            </p:cNvPr>
            <p:cNvSpPr txBox="1"/>
            <p:nvPr/>
          </p:nvSpPr>
          <p:spPr>
            <a:xfrm>
              <a:off x="1149720" y="4324564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Award 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AE78AF3-6136-4FDC-959D-2D618FDA6A4E}"/>
                </a:ext>
              </a:extLst>
            </p:cNvPr>
            <p:cNvSpPr txBox="1"/>
            <p:nvPr/>
          </p:nvSpPr>
          <p:spPr>
            <a:xfrm>
              <a:off x="1161513" y="4593168"/>
              <a:ext cx="252621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wholesale.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4001FA43-E18E-49E7-9924-64CF7F1DC21A}"/>
                </a:ext>
              </a:extLst>
            </p:cNvPr>
            <p:cNvSpPr txBox="1"/>
            <p:nvPr/>
          </p:nvSpPr>
          <p:spPr>
            <a:xfrm>
              <a:off x="1149720" y="3994404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2DCE89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2021</a:t>
              </a:r>
              <a:endParaRPr lang="en-ID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60FBA9F-ED02-4A5D-AF23-30EE7C6AB7DA}"/>
              </a:ext>
            </a:extLst>
          </p:cNvPr>
          <p:cNvGrpSpPr/>
          <p:nvPr/>
        </p:nvGrpSpPr>
        <p:grpSpPr>
          <a:xfrm>
            <a:off x="8406916" y="3836560"/>
            <a:ext cx="3248392" cy="1154969"/>
            <a:chOff x="536692" y="3899864"/>
            <a:chExt cx="3248392" cy="1154969"/>
          </a:xfrm>
        </p:grpSpPr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C38B213E-E34A-441E-999D-CD2316DAAE2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692" y="3899864"/>
              <a:ext cx="558411" cy="558411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E2BB0916-4162-43B3-8F6F-E4D3658A0C1C}"/>
                </a:ext>
              </a:extLst>
            </p:cNvPr>
            <p:cNvSpPr txBox="1"/>
            <p:nvPr/>
          </p:nvSpPr>
          <p:spPr>
            <a:xfrm>
              <a:off x="1149720" y="4324564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Award 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7603A6C-FACD-42D2-948F-1E8A9CFFC787}"/>
                </a:ext>
              </a:extLst>
            </p:cNvPr>
            <p:cNvSpPr txBox="1"/>
            <p:nvPr/>
          </p:nvSpPr>
          <p:spPr>
            <a:xfrm>
              <a:off x="1161513" y="4593168"/>
              <a:ext cx="252621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wholesale.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E037510-B768-4FFE-A154-8C546AD42DD3}"/>
                </a:ext>
              </a:extLst>
            </p:cNvPr>
            <p:cNvSpPr txBox="1"/>
            <p:nvPr/>
          </p:nvSpPr>
          <p:spPr>
            <a:xfrm>
              <a:off x="1149720" y="3994404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2DCE89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2022</a:t>
              </a:r>
              <a:endParaRPr lang="en-ID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CF24384-1013-4EC0-A990-8D861A96C1F4}"/>
              </a:ext>
            </a:extLst>
          </p:cNvPr>
          <p:cNvGrpSpPr/>
          <p:nvPr/>
        </p:nvGrpSpPr>
        <p:grpSpPr>
          <a:xfrm>
            <a:off x="536692" y="5270977"/>
            <a:ext cx="3248392" cy="1154969"/>
            <a:chOff x="536692" y="3899864"/>
            <a:chExt cx="3248392" cy="1154969"/>
          </a:xfrm>
        </p:grpSpPr>
        <p:pic>
          <p:nvPicPr>
            <p:cNvPr id="52" name="Graphic 51">
              <a:extLst>
                <a:ext uri="{FF2B5EF4-FFF2-40B4-BE49-F238E27FC236}">
                  <a16:creationId xmlns:a16="http://schemas.microsoft.com/office/drawing/2014/main" id="{5BA4B5B7-71D5-4432-AA96-964A33ACE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692" y="3899864"/>
              <a:ext cx="558411" cy="558411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61D4B13-4BAB-42D5-AD38-A47A4E15FA10}"/>
                </a:ext>
              </a:extLst>
            </p:cNvPr>
            <p:cNvSpPr txBox="1"/>
            <p:nvPr/>
          </p:nvSpPr>
          <p:spPr>
            <a:xfrm>
              <a:off x="1149720" y="4324564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Award 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ABA77B70-42B5-43ED-817A-38022FE4C99E}"/>
                </a:ext>
              </a:extLst>
            </p:cNvPr>
            <p:cNvSpPr txBox="1"/>
            <p:nvPr/>
          </p:nvSpPr>
          <p:spPr>
            <a:xfrm>
              <a:off x="1161513" y="4593168"/>
              <a:ext cx="252621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wholesale.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5B17D3B-FD97-4F1C-BE98-FDB6C5611C2D}"/>
                </a:ext>
              </a:extLst>
            </p:cNvPr>
            <p:cNvSpPr txBox="1"/>
            <p:nvPr/>
          </p:nvSpPr>
          <p:spPr>
            <a:xfrm>
              <a:off x="1149720" y="3994404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2DCE89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2023</a:t>
              </a:r>
              <a:endParaRPr lang="en-ID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D5ADF3-5175-4000-B690-D1E4A83C1608}"/>
              </a:ext>
            </a:extLst>
          </p:cNvPr>
          <p:cNvGrpSpPr/>
          <p:nvPr/>
        </p:nvGrpSpPr>
        <p:grpSpPr>
          <a:xfrm>
            <a:off x="4449336" y="5270977"/>
            <a:ext cx="3248392" cy="1154969"/>
            <a:chOff x="536692" y="3899864"/>
            <a:chExt cx="3248392" cy="1154969"/>
          </a:xfrm>
        </p:grpSpPr>
        <p:pic>
          <p:nvPicPr>
            <p:cNvPr id="57" name="Graphic 56">
              <a:extLst>
                <a:ext uri="{FF2B5EF4-FFF2-40B4-BE49-F238E27FC236}">
                  <a16:creationId xmlns:a16="http://schemas.microsoft.com/office/drawing/2014/main" id="{7E398970-633D-430D-B52F-769D8FE1BD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692" y="3899864"/>
              <a:ext cx="558411" cy="558411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16544DC-322A-4A0C-842B-085DB325077D}"/>
                </a:ext>
              </a:extLst>
            </p:cNvPr>
            <p:cNvSpPr txBox="1"/>
            <p:nvPr/>
          </p:nvSpPr>
          <p:spPr>
            <a:xfrm>
              <a:off x="1149720" y="4324564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Award 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768854E-2E20-4352-A773-2627DBB09832}"/>
                </a:ext>
              </a:extLst>
            </p:cNvPr>
            <p:cNvSpPr txBox="1"/>
            <p:nvPr/>
          </p:nvSpPr>
          <p:spPr>
            <a:xfrm>
              <a:off x="1161513" y="4593168"/>
              <a:ext cx="252621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wholesale.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15CBB744-7EFF-4C46-A7F9-B90F9C96C10C}"/>
                </a:ext>
              </a:extLst>
            </p:cNvPr>
            <p:cNvSpPr txBox="1"/>
            <p:nvPr/>
          </p:nvSpPr>
          <p:spPr>
            <a:xfrm>
              <a:off x="1149720" y="3994404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2DCE89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2024</a:t>
              </a:r>
              <a:endParaRPr lang="en-ID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6871627-FCBF-4F20-9224-32113DF83B6B}"/>
              </a:ext>
            </a:extLst>
          </p:cNvPr>
          <p:cNvGrpSpPr/>
          <p:nvPr/>
        </p:nvGrpSpPr>
        <p:grpSpPr>
          <a:xfrm>
            <a:off x="8406916" y="5270977"/>
            <a:ext cx="3248392" cy="1154969"/>
            <a:chOff x="536692" y="3899864"/>
            <a:chExt cx="3248392" cy="1154969"/>
          </a:xfrm>
        </p:grpSpPr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206178E0-C2FF-4D21-9D80-53548F5EF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692" y="3899864"/>
              <a:ext cx="558411" cy="558411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E591B203-F8F2-4150-843F-9E91A2D594EA}"/>
                </a:ext>
              </a:extLst>
            </p:cNvPr>
            <p:cNvSpPr txBox="1"/>
            <p:nvPr/>
          </p:nvSpPr>
          <p:spPr>
            <a:xfrm>
              <a:off x="1149720" y="4324564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Award 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AE0EC31-788E-4A18-9474-9A069F1869B4}"/>
                </a:ext>
              </a:extLst>
            </p:cNvPr>
            <p:cNvSpPr txBox="1"/>
            <p:nvPr/>
          </p:nvSpPr>
          <p:spPr>
            <a:xfrm>
              <a:off x="1161513" y="4593168"/>
              <a:ext cx="252621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wholesale.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975B9D0-F027-45D4-8EDD-C5C727352236}"/>
                </a:ext>
              </a:extLst>
            </p:cNvPr>
            <p:cNvSpPr txBox="1"/>
            <p:nvPr/>
          </p:nvSpPr>
          <p:spPr>
            <a:xfrm>
              <a:off x="1149720" y="3994404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2DCE89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2025</a:t>
              </a:r>
              <a:endParaRPr lang="en-ID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58A13B-CA1B-4490-8897-6424CA00A5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51911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F31A15F-3E08-4F0E-A6F8-008AD32150FA}"/>
              </a:ext>
            </a:extLst>
          </p:cNvPr>
          <p:cNvSpPr/>
          <p:nvPr/>
        </p:nvSpPr>
        <p:spPr>
          <a:xfrm>
            <a:off x="0" y="2569029"/>
            <a:ext cx="8665029" cy="4288971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EB609D-EB46-4053-B2F5-C9D9B115AF96}"/>
              </a:ext>
            </a:extLst>
          </p:cNvPr>
          <p:cNvSpPr txBox="1"/>
          <p:nvPr/>
        </p:nvSpPr>
        <p:spPr>
          <a:xfrm>
            <a:off x="536692" y="884406"/>
            <a:ext cx="4607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Award Winning Agency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A0CD26-AB28-45BD-B1B7-3A3EEE04AB46}"/>
              </a:ext>
            </a:extLst>
          </p:cNvPr>
          <p:cNvSpPr txBox="1"/>
          <p:nvPr/>
        </p:nvSpPr>
        <p:spPr>
          <a:xfrm>
            <a:off x="536693" y="48429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Achievement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51356194-2CE1-4B9D-B12C-D57CBF09BB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6692" y="3112672"/>
            <a:ext cx="558411" cy="5584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BAFE855-F06E-4ACB-8DD3-F278C46401A3}"/>
              </a:ext>
            </a:extLst>
          </p:cNvPr>
          <p:cNvSpPr txBox="1"/>
          <p:nvPr/>
        </p:nvSpPr>
        <p:spPr>
          <a:xfrm>
            <a:off x="1149720" y="3537372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155F922-FDB7-4113-9AA9-CF0CC85F3D70}"/>
              </a:ext>
            </a:extLst>
          </p:cNvPr>
          <p:cNvSpPr txBox="1"/>
          <p:nvPr/>
        </p:nvSpPr>
        <p:spPr>
          <a:xfrm>
            <a:off x="1161513" y="3805976"/>
            <a:ext cx="2486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62EDEB-4E44-49DF-8A24-8DCBAE5C4932}"/>
              </a:ext>
            </a:extLst>
          </p:cNvPr>
          <p:cNvSpPr txBox="1"/>
          <p:nvPr/>
        </p:nvSpPr>
        <p:spPr>
          <a:xfrm>
            <a:off x="1149720" y="3207212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2020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C594FCB2-0651-4978-9D48-744E058328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6692" y="4900476"/>
            <a:ext cx="558411" cy="55841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39AF1DF-F5F5-4BE7-AE5A-3A31371228A5}"/>
              </a:ext>
            </a:extLst>
          </p:cNvPr>
          <p:cNvSpPr txBox="1"/>
          <p:nvPr/>
        </p:nvSpPr>
        <p:spPr>
          <a:xfrm>
            <a:off x="1149720" y="5325176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25E88EE-F269-42C7-B1E1-354557ABA402}"/>
              </a:ext>
            </a:extLst>
          </p:cNvPr>
          <p:cNvSpPr txBox="1"/>
          <p:nvPr/>
        </p:nvSpPr>
        <p:spPr>
          <a:xfrm>
            <a:off x="1161513" y="5593780"/>
            <a:ext cx="2486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1F9186C-F58E-496C-B7FF-9257DFF574C6}"/>
              </a:ext>
            </a:extLst>
          </p:cNvPr>
          <p:cNvSpPr txBox="1"/>
          <p:nvPr/>
        </p:nvSpPr>
        <p:spPr>
          <a:xfrm>
            <a:off x="1149720" y="4995016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2022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978A2F30-D1F4-464E-8198-845D20FCF1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32036" y="3112672"/>
            <a:ext cx="558411" cy="55841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BF21020-3A78-44ED-A984-61F2B45A1971}"/>
              </a:ext>
            </a:extLst>
          </p:cNvPr>
          <p:cNvSpPr txBox="1"/>
          <p:nvPr/>
        </p:nvSpPr>
        <p:spPr>
          <a:xfrm>
            <a:off x="5045064" y="3537372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312EF1-14CA-4318-94E6-D03EC95C0BBC}"/>
              </a:ext>
            </a:extLst>
          </p:cNvPr>
          <p:cNvSpPr txBox="1"/>
          <p:nvPr/>
        </p:nvSpPr>
        <p:spPr>
          <a:xfrm>
            <a:off x="5056857" y="3805976"/>
            <a:ext cx="2486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4E3A491-33A3-4EE2-B2DD-D148C837F1E1}"/>
              </a:ext>
            </a:extLst>
          </p:cNvPr>
          <p:cNvSpPr txBox="1"/>
          <p:nvPr/>
        </p:nvSpPr>
        <p:spPr>
          <a:xfrm>
            <a:off x="5045064" y="3207212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2021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pic>
        <p:nvPicPr>
          <p:cNvPr id="31" name="Graphic 30">
            <a:extLst>
              <a:ext uri="{FF2B5EF4-FFF2-40B4-BE49-F238E27FC236}">
                <a16:creationId xmlns:a16="http://schemas.microsoft.com/office/drawing/2014/main" id="{04EE1B1C-5766-4303-BA1F-F3ED6C5E4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32036" y="4900476"/>
            <a:ext cx="558411" cy="558411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ACB79BCA-4E73-4ECB-8ED0-71720FD8087C}"/>
              </a:ext>
            </a:extLst>
          </p:cNvPr>
          <p:cNvSpPr txBox="1"/>
          <p:nvPr/>
        </p:nvSpPr>
        <p:spPr>
          <a:xfrm>
            <a:off x="5045064" y="5325176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E4EA10-6678-45BB-BCAF-06C89843CEDB}"/>
              </a:ext>
            </a:extLst>
          </p:cNvPr>
          <p:cNvSpPr txBox="1"/>
          <p:nvPr/>
        </p:nvSpPr>
        <p:spPr>
          <a:xfrm>
            <a:off x="5056857" y="5593780"/>
            <a:ext cx="2486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8D1A3E2-5F17-4A28-9863-8092BFCE2709}"/>
              </a:ext>
            </a:extLst>
          </p:cNvPr>
          <p:cNvSpPr txBox="1"/>
          <p:nvPr/>
        </p:nvSpPr>
        <p:spPr>
          <a:xfrm>
            <a:off x="5045064" y="4995016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2023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D3A416-A663-4426-A683-2FED10E0BF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09374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A421108-E46C-4D06-B9FE-1D42825E40E2}"/>
              </a:ext>
            </a:extLst>
          </p:cNvPr>
          <p:cNvSpPr/>
          <p:nvPr/>
        </p:nvSpPr>
        <p:spPr>
          <a:xfrm>
            <a:off x="0" y="0"/>
            <a:ext cx="12192000" cy="24384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374D987-4B38-4FE4-B35F-6C080118FD76}"/>
              </a:ext>
            </a:extLst>
          </p:cNvPr>
          <p:cNvSpPr txBox="1"/>
          <p:nvPr/>
        </p:nvSpPr>
        <p:spPr>
          <a:xfrm>
            <a:off x="419048" y="1256167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Our Achievements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012C1F-5EDE-45C8-927D-B78F312F6228}"/>
              </a:ext>
            </a:extLst>
          </p:cNvPr>
          <p:cNvSpPr txBox="1"/>
          <p:nvPr/>
        </p:nvSpPr>
        <p:spPr>
          <a:xfrm>
            <a:off x="433563" y="85605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Award &amp; Milestones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E59D53E5-6143-4FF8-85F9-D2B53DD6C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3563" y="3257488"/>
            <a:ext cx="558411" cy="5584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075C67-5A77-49D1-9562-5C914243400F}"/>
              </a:ext>
            </a:extLst>
          </p:cNvPr>
          <p:cNvSpPr txBox="1"/>
          <p:nvPr/>
        </p:nvSpPr>
        <p:spPr>
          <a:xfrm>
            <a:off x="1046591" y="3682188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D157CA-B101-4472-8275-54A944C22A90}"/>
              </a:ext>
            </a:extLst>
          </p:cNvPr>
          <p:cNvSpPr txBox="1"/>
          <p:nvPr/>
        </p:nvSpPr>
        <p:spPr>
          <a:xfrm>
            <a:off x="1058384" y="3950792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060690-3157-4219-9E82-F4CBD766047D}"/>
              </a:ext>
            </a:extLst>
          </p:cNvPr>
          <p:cNvSpPr txBox="1"/>
          <p:nvPr/>
        </p:nvSpPr>
        <p:spPr>
          <a:xfrm>
            <a:off x="1046591" y="3352028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2021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65631108-8678-43DE-B2CB-6D1A19FB22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01266" y="3257488"/>
            <a:ext cx="558411" cy="5584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D56960-14D5-400B-9F75-E4B2A8BC300B}"/>
              </a:ext>
            </a:extLst>
          </p:cNvPr>
          <p:cNvSpPr txBox="1"/>
          <p:nvPr/>
        </p:nvSpPr>
        <p:spPr>
          <a:xfrm>
            <a:off x="5014294" y="3682188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F80403-9CAB-46C7-94E3-A83476587CBA}"/>
              </a:ext>
            </a:extLst>
          </p:cNvPr>
          <p:cNvSpPr txBox="1"/>
          <p:nvPr/>
        </p:nvSpPr>
        <p:spPr>
          <a:xfrm>
            <a:off x="5026087" y="3950792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1952EA-64B4-4D13-BD68-BCE20661866F}"/>
              </a:ext>
            </a:extLst>
          </p:cNvPr>
          <p:cNvSpPr txBox="1"/>
          <p:nvPr/>
        </p:nvSpPr>
        <p:spPr>
          <a:xfrm>
            <a:off x="5014294" y="3352028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2022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4D15282E-00D5-4C5D-8301-3676BD21C7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02348" y="3257488"/>
            <a:ext cx="558411" cy="55841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D00A486-4F56-45BA-84DF-81BB649AF42A}"/>
              </a:ext>
            </a:extLst>
          </p:cNvPr>
          <p:cNvSpPr txBox="1"/>
          <p:nvPr/>
        </p:nvSpPr>
        <p:spPr>
          <a:xfrm>
            <a:off x="9015376" y="3682188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Award Digital Innovation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9C53D6-1A34-4CF5-BF5C-18CA984E9CC5}"/>
              </a:ext>
            </a:extLst>
          </p:cNvPr>
          <p:cNvSpPr txBox="1"/>
          <p:nvPr/>
        </p:nvSpPr>
        <p:spPr>
          <a:xfrm>
            <a:off x="9027169" y="3950792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CC7574-8C11-4841-89DA-F7A53C148E33}"/>
              </a:ext>
            </a:extLst>
          </p:cNvPr>
          <p:cNvSpPr txBox="1"/>
          <p:nvPr/>
        </p:nvSpPr>
        <p:spPr>
          <a:xfrm>
            <a:off x="9015376" y="3352028"/>
            <a:ext cx="2635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2023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A4144C8-A21F-4C00-8D30-07E363D166AC}"/>
              </a:ext>
            </a:extLst>
          </p:cNvPr>
          <p:cNvSpPr txBox="1"/>
          <p:nvPr/>
        </p:nvSpPr>
        <p:spPr>
          <a:xfrm>
            <a:off x="1046591" y="4611753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Best Motion Picture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FBB2D6-A2B2-46B0-8318-C44E704E11CF}"/>
              </a:ext>
            </a:extLst>
          </p:cNvPr>
          <p:cNvSpPr txBox="1"/>
          <p:nvPr/>
        </p:nvSpPr>
        <p:spPr>
          <a:xfrm>
            <a:off x="1058384" y="4880357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E60103-F678-49E5-AE1D-FFB2A04AFB1A}"/>
              </a:ext>
            </a:extLst>
          </p:cNvPr>
          <p:cNvSpPr txBox="1"/>
          <p:nvPr/>
        </p:nvSpPr>
        <p:spPr>
          <a:xfrm>
            <a:off x="5014294" y="4572580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UI Design Awards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C728BF-184A-4E59-9444-0E91E9EB6A28}"/>
              </a:ext>
            </a:extLst>
          </p:cNvPr>
          <p:cNvSpPr txBox="1"/>
          <p:nvPr/>
        </p:nvSpPr>
        <p:spPr>
          <a:xfrm>
            <a:off x="5026087" y="4841184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FE37144-A7FF-4502-88AB-08F7BE315619}"/>
              </a:ext>
            </a:extLst>
          </p:cNvPr>
          <p:cNvSpPr txBox="1"/>
          <p:nvPr/>
        </p:nvSpPr>
        <p:spPr>
          <a:xfrm>
            <a:off x="9015376" y="4572580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Agency of the Year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948DA94-D434-4931-B515-9ACDA2FEE584}"/>
              </a:ext>
            </a:extLst>
          </p:cNvPr>
          <p:cNvSpPr txBox="1"/>
          <p:nvPr/>
        </p:nvSpPr>
        <p:spPr>
          <a:xfrm>
            <a:off x="9027169" y="4841184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2C2D5BF-D8BB-4B9A-BA1A-A24996E9293D}"/>
              </a:ext>
            </a:extLst>
          </p:cNvPr>
          <p:cNvSpPr txBox="1"/>
          <p:nvPr/>
        </p:nvSpPr>
        <p:spPr>
          <a:xfrm>
            <a:off x="9015376" y="5462972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Digital Marketing Award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FDDF4F-75ED-448A-8B23-03418B1FCC5A}"/>
              </a:ext>
            </a:extLst>
          </p:cNvPr>
          <p:cNvSpPr txBox="1"/>
          <p:nvPr/>
        </p:nvSpPr>
        <p:spPr>
          <a:xfrm>
            <a:off x="9027169" y="5731576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57451-B05F-4212-8528-66E90758A348}"/>
              </a:ext>
            </a:extLst>
          </p:cNvPr>
          <p:cNvSpPr txBox="1"/>
          <p:nvPr/>
        </p:nvSpPr>
        <p:spPr>
          <a:xfrm>
            <a:off x="1046591" y="5502506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Best Design Award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C09E005-1195-4A67-8E4F-9C126E98ED81}"/>
              </a:ext>
            </a:extLst>
          </p:cNvPr>
          <p:cNvSpPr txBox="1"/>
          <p:nvPr/>
        </p:nvSpPr>
        <p:spPr>
          <a:xfrm>
            <a:off x="1058384" y="5771110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04D793D-96E9-4615-86A1-40F2DEBE3A75}"/>
              </a:ext>
            </a:extLst>
          </p:cNvPr>
          <p:cNvSpPr txBox="1"/>
          <p:nvPr/>
        </p:nvSpPr>
        <p:spPr>
          <a:xfrm>
            <a:off x="5014294" y="5462972"/>
            <a:ext cx="2635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Agency of the Year</a:t>
            </a:r>
            <a:endParaRPr lang="en-ID" sz="14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B72960-9673-45F0-9298-2D2CB861C68D}"/>
              </a:ext>
            </a:extLst>
          </p:cNvPr>
          <p:cNvSpPr txBox="1"/>
          <p:nvPr/>
        </p:nvSpPr>
        <p:spPr>
          <a:xfrm>
            <a:off x="5026087" y="5731576"/>
            <a:ext cx="25262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00DF330-7603-4D7A-97E8-8DD6682176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863814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C4C0E0B-6A04-4E31-8D0F-E469D1927A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5735C7C-4008-43C5-9710-8FB7CF53AAE9}"/>
              </a:ext>
            </a:extLst>
          </p:cNvPr>
          <p:cNvSpPr/>
          <p:nvPr/>
        </p:nvSpPr>
        <p:spPr>
          <a:xfrm>
            <a:off x="0" y="1"/>
            <a:ext cx="3530597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76590C-F76B-4F44-BC5E-3F2A47E2261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725FED3-2785-420A-A897-05860063E7AD}"/>
              </a:ext>
            </a:extLst>
          </p:cNvPr>
          <p:cNvSpPr txBox="1"/>
          <p:nvPr/>
        </p:nvSpPr>
        <p:spPr>
          <a:xfrm>
            <a:off x="380948" y="1008517"/>
            <a:ext cx="2766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Company Milestones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9E382A-126D-44E9-BE6E-84CF81E17E68}"/>
              </a:ext>
            </a:extLst>
          </p:cNvPr>
          <p:cNvSpPr txBox="1"/>
          <p:nvPr/>
        </p:nvSpPr>
        <p:spPr>
          <a:xfrm>
            <a:off x="395463" y="60840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B86D3C-B33E-420A-A9FD-B0F83111D6DB}"/>
              </a:ext>
            </a:extLst>
          </p:cNvPr>
          <p:cNvSpPr/>
          <p:nvPr/>
        </p:nvSpPr>
        <p:spPr>
          <a:xfrm>
            <a:off x="3530598" y="4956314"/>
            <a:ext cx="8661401" cy="113116"/>
          </a:xfrm>
          <a:prstGeom prst="rect">
            <a:avLst/>
          </a:prstGeom>
          <a:solidFill>
            <a:srgbClr val="BEC4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F117F4-76B4-4B4D-98FA-6ACF23C53747}"/>
              </a:ext>
            </a:extLst>
          </p:cNvPr>
          <p:cNvSpPr txBox="1"/>
          <p:nvPr/>
        </p:nvSpPr>
        <p:spPr>
          <a:xfrm>
            <a:off x="395463" y="3332797"/>
            <a:ext cx="2766983" cy="23200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aim to globally virtualise our paradigm shift by intelligently reusing our best-of-breed unparalleled industry leaders. Going forward, our company-wide dot-bomb will deliver value to drivers. 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97E060-370A-48BB-B262-225660862548}"/>
              </a:ext>
            </a:extLst>
          </p:cNvPr>
          <p:cNvGrpSpPr/>
          <p:nvPr/>
        </p:nvGrpSpPr>
        <p:grpSpPr>
          <a:xfrm>
            <a:off x="3638550" y="1886442"/>
            <a:ext cx="2943327" cy="3329630"/>
            <a:chOff x="3787039" y="2423470"/>
            <a:chExt cx="2943327" cy="332963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C165C6A-5CAE-4CAB-B918-FF048659CB27}"/>
                </a:ext>
              </a:extLst>
            </p:cNvPr>
            <p:cNvSpPr/>
            <p:nvPr/>
          </p:nvSpPr>
          <p:spPr>
            <a:xfrm>
              <a:off x="4700263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61A7BE7-BBFD-4610-A2FB-6E98C46C7614}"/>
                </a:ext>
              </a:extLst>
            </p:cNvPr>
            <p:cNvGrpSpPr/>
            <p:nvPr/>
          </p:nvGrpSpPr>
          <p:grpSpPr>
            <a:xfrm>
              <a:off x="3787039" y="2423470"/>
              <a:ext cx="2943327" cy="2943327"/>
              <a:chOff x="3787039" y="2423470"/>
              <a:chExt cx="2943327" cy="2943327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CD535A2-C444-4CCA-A64F-3FEC9A74C7CB}"/>
                  </a:ext>
                </a:extLst>
              </p:cNvPr>
              <p:cNvSpPr/>
              <p:nvPr/>
            </p:nvSpPr>
            <p:spPr>
              <a:xfrm rot="2700000">
                <a:off x="3787039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A7029D-209D-484D-B983-016D07640D5B}"/>
                  </a:ext>
                </a:extLst>
              </p:cNvPr>
              <p:cNvSpPr txBox="1"/>
              <p:nvPr/>
            </p:nvSpPr>
            <p:spPr>
              <a:xfrm>
                <a:off x="4334388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BDA7998-BBED-49B4-AAEC-AE2EC72034CE}"/>
                  </a:ext>
                </a:extLst>
              </p:cNvPr>
              <p:cNvSpPr txBox="1"/>
              <p:nvPr/>
            </p:nvSpPr>
            <p:spPr>
              <a:xfrm>
                <a:off x="4334387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F795A3-6143-430F-BBC2-88899A739EAF}"/>
              </a:ext>
            </a:extLst>
          </p:cNvPr>
          <p:cNvGrpSpPr/>
          <p:nvPr/>
        </p:nvGrpSpPr>
        <p:grpSpPr>
          <a:xfrm>
            <a:off x="6403008" y="1886442"/>
            <a:ext cx="2943327" cy="3329630"/>
            <a:chOff x="3677606" y="2423470"/>
            <a:chExt cx="2943327" cy="3329630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9E77B58A-5CAE-4919-B854-282F2C81411D}"/>
                </a:ext>
              </a:extLst>
            </p:cNvPr>
            <p:cNvSpPr/>
            <p:nvPr/>
          </p:nvSpPr>
          <p:spPr>
            <a:xfrm>
              <a:off x="4590830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CC8E05A-DCBF-4AD6-AB62-0860EC54CE64}"/>
                </a:ext>
              </a:extLst>
            </p:cNvPr>
            <p:cNvGrpSpPr/>
            <p:nvPr/>
          </p:nvGrpSpPr>
          <p:grpSpPr>
            <a:xfrm>
              <a:off x="3677606" y="2423470"/>
              <a:ext cx="2943327" cy="2943327"/>
              <a:chOff x="3677606" y="2423470"/>
              <a:chExt cx="2943327" cy="2943327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0058B062-BDA8-47CE-8A73-1555D6ADDAEA}"/>
                  </a:ext>
                </a:extLst>
              </p:cNvPr>
              <p:cNvSpPr/>
              <p:nvPr/>
            </p:nvSpPr>
            <p:spPr>
              <a:xfrm rot="2700000">
                <a:off x="3677606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9C6ECEA-472A-4291-8A69-943BED01557E}"/>
                  </a:ext>
                </a:extLst>
              </p:cNvPr>
              <p:cNvSpPr txBox="1"/>
              <p:nvPr/>
            </p:nvSpPr>
            <p:spPr>
              <a:xfrm>
                <a:off x="4224955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28C0AD0-B92E-48A8-914B-315ADAF784BA}"/>
                  </a:ext>
                </a:extLst>
              </p:cNvPr>
              <p:cNvSpPr txBox="1"/>
              <p:nvPr/>
            </p:nvSpPr>
            <p:spPr>
              <a:xfrm>
                <a:off x="4224954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61449F9-CA35-4EB9-8143-440166CB60A7}"/>
              </a:ext>
            </a:extLst>
          </p:cNvPr>
          <p:cNvGrpSpPr/>
          <p:nvPr/>
        </p:nvGrpSpPr>
        <p:grpSpPr>
          <a:xfrm>
            <a:off x="9123022" y="1886442"/>
            <a:ext cx="2943327" cy="3329630"/>
            <a:chOff x="3787039" y="2423470"/>
            <a:chExt cx="2943327" cy="3329630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42CE9D40-95C8-4877-BAAB-C442EFF23D2C}"/>
                </a:ext>
              </a:extLst>
            </p:cNvPr>
            <p:cNvSpPr/>
            <p:nvPr/>
          </p:nvSpPr>
          <p:spPr>
            <a:xfrm>
              <a:off x="4700263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4440B46-7F90-4396-9DF4-63AA908F83F0}"/>
                </a:ext>
              </a:extLst>
            </p:cNvPr>
            <p:cNvGrpSpPr/>
            <p:nvPr/>
          </p:nvGrpSpPr>
          <p:grpSpPr>
            <a:xfrm>
              <a:off x="3787039" y="2423470"/>
              <a:ext cx="2943327" cy="2943327"/>
              <a:chOff x="3787039" y="2423470"/>
              <a:chExt cx="2943327" cy="294332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A878F4E-0305-449D-8A9D-CBC341AAAAA9}"/>
                  </a:ext>
                </a:extLst>
              </p:cNvPr>
              <p:cNvSpPr/>
              <p:nvPr/>
            </p:nvSpPr>
            <p:spPr>
              <a:xfrm rot="2700000">
                <a:off x="3787039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231987B-9AA4-4C58-8E5C-5E276F0FB61F}"/>
                  </a:ext>
                </a:extLst>
              </p:cNvPr>
              <p:cNvSpPr txBox="1"/>
              <p:nvPr/>
            </p:nvSpPr>
            <p:spPr>
              <a:xfrm>
                <a:off x="4334388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585A2A1-16C0-49A5-8DBE-B70C60E3B0DE}"/>
                  </a:ext>
                </a:extLst>
              </p:cNvPr>
              <p:cNvSpPr txBox="1"/>
              <p:nvPr/>
            </p:nvSpPr>
            <p:spPr>
              <a:xfrm>
                <a:off x="4334387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351662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0BB147-0E7F-4B3A-90B2-E47717AC1E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8AA9EB3F-9EB7-4DEE-AE47-419C2B206B94}"/>
              </a:ext>
            </a:extLst>
          </p:cNvPr>
          <p:cNvSpPr/>
          <p:nvPr/>
        </p:nvSpPr>
        <p:spPr>
          <a:xfrm>
            <a:off x="0" y="4953594"/>
            <a:ext cx="12191999" cy="113116"/>
          </a:xfrm>
          <a:prstGeom prst="rect">
            <a:avLst/>
          </a:prstGeom>
          <a:solidFill>
            <a:srgbClr val="BEC4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697E060-370A-48BB-B262-225660862548}"/>
              </a:ext>
            </a:extLst>
          </p:cNvPr>
          <p:cNvGrpSpPr/>
          <p:nvPr/>
        </p:nvGrpSpPr>
        <p:grpSpPr>
          <a:xfrm>
            <a:off x="587270" y="1883722"/>
            <a:ext cx="2943327" cy="3329630"/>
            <a:chOff x="3787039" y="2423470"/>
            <a:chExt cx="2943327" cy="3329630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C165C6A-5CAE-4CAB-B918-FF048659CB27}"/>
                </a:ext>
              </a:extLst>
            </p:cNvPr>
            <p:cNvSpPr/>
            <p:nvPr/>
          </p:nvSpPr>
          <p:spPr>
            <a:xfrm>
              <a:off x="4700263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61A7BE7-BBFD-4610-A2FB-6E98C46C7614}"/>
                </a:ext>
              </a:extLst>
            </p:cNvPr>
            <p:cNvGrpSpPr/>
            <p:nvPr/>
          </p:nvGrpSpPr>
          <p:grpSpPr>
            <a:xfrm>
              <a:off x="3787039" y="2423470"/>
              <a:ext cx="2943327" cy="2943327"/>
              <a:chOff x="3787039" y="2423470"/>
              <a:chExt cx="2943327" cy="2943327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CD535A2-C444-4CCA-A64F-3FEC9A74C7CB}"/>
                  </a:ext>
                </a:extLst>
              </p:cNvPr>
              <p:cNvSpPr/>
              <p:nvPr/>
            </p:nvSpPr>
            <p:spPr>
              <a:xfrm rot="2700000">
                <a:off x="3787039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EA7029D-209D-484D-B983-016D07640D5B}"/>
                  </a:ext>
                </a:extLst>
              </p:cNvPr>
              <p:cNvSpPr txBox="1"/>
              <p:nvPr/>
            </p:nvSpPr>
            <p:spPr>
              <a:xfrm>
                <a:off x="4334388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BDA7998-BBED-49B4-AAEC-AE2EC72034CE}"/>
                  </a:ext>
                </a:extLst>
              </p:cNvPr>
              <p:cNvSpPr txBox="1"/>
              <p:nvPr/>
            </p:nvSpPr>
            <p:spPr>
              <a:xfrm>
                <a:off x="4334387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6F795A3-6143-430F-BBC2-88899A739EAF}"/>
              </a:ext>
            </a:extLst>
          </p:cNvPr>
          <p:cNvGrpSpPr/>
          <p:nvPr/>
        </p:nvGrpSpPr>
        <p:grpSpPr>
          <a:xfrm>
            <a:off x="3338391" y="1883722"/>
            <a:ext cx="2943327" cy="3329630"/>
            <a:chOff x="3677606" y="2423470"/>
            <a:chExt cx="2943327" cy="3329630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9E77B58A-5CAE-4919-B854-282F2C81411D}"/>
                </a:ext>
              </a:extLst>
            </p:cNvPr>
            <p:cNvSpPr/>
            <p:nvPr/>
          </p:nvSpPr>
          <p:spPr>
            <a:xfrm>
              <a:off x="4590830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CC8E05A-DCBF-4AD6-AB62-0860EC54CE64}"/>
                </a:ext>
              </a:extLst>
            </p:cNvPr>
            <p:cNvGrpSpPr/>
            <p:nvPr/>
          </p:nvGrpSpPr>
          <p:grpSpPr>
            <a:xfrm>
              <a:off x="3677606" y="2423470"/>
              <a:ext cx="2943327" cy="2943327"/>
              <a:chOff x="3677606" y="2423470"/>
              <a:chExt cx="2943327" cy="2943327"/>
            </a:xfrm>
          </p:grpSpPr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0058B062-BDA8-47CE-8A73-1555D6ADDAEA}"/>
                  </a:ext>
                </a:extLst>
              </p:cNvPr>
              <p:cNvSpPr/>
              <p:nvPr/>
            </p:nvSpPr>
            <p:spPr>
              <a:xfrm rot="2700000">
                <a:off x="3677606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9C6ECEA-472A-4291-8A69-943BED01557E}"/>
                  </a:ext>
                </a:extLst>
              </p:cNvPr>
              <p:cNvSpPr txBox="1"/>
              <p:nvPr/>
            </p:nvSpPr>
            <p:spPr>
              <a:xfrm>
                <a:off x="4224955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28C0AD0-B92E-48A8-914B-315ADAF784BA}"/>
                  </a:ext>
                </a:extLst>
              </p:cNvPr>
              <p:cNvSpPr txBox="1"/>
              <p:nvPr/>
            </p:nvSpPr>
            <p:spPr>
              <a:xfrm>
                <a:off x="4224954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61449F9-CA35-4EB9-8143-440166CB60A7}"/>
              </a:ext>
            </a:extLst>
          </p:cNvPr>
          <p:cNvGrpSpPr/>
          <p:nvPr/>
        </p:nvGrpSpPr>
        <p:grpSpPr>
          <a:xfrm>
            <a:off x="6089512" y="1883722"/>
            <a:ext cx="2943327" cy="3329630"/>
            <a:chOff x="3787039" y="2423470"/>
            <a:chExt cx="2943327" cy="3329630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42CE9D40-95C8-4877-BAAB-C442EFF23D2C}"/>
                </a:ext>
              </a:extLst>
            </p:cNvPr>
            <p:cNvSpPr/>
            <p:nvPr/>
          </p:nvSpPr>
          <p:spPr>
            <a:xfrm>
              <a:off x="4700263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C4440B46-7F90-4396-9DF4-63AA908F83F0}"/>
                </a:ext>
              </a:extLst>
            </p:cNvPr>
            <p:cNvGrpSpPr/>
            <p:nvPr/>
          </p:nvGrpSpPr>
          <p:grpSpPr>
            <a:xfrm>
              <a:off x="3787039" y="2423470"/>
              <a:ext cx="2943327" cy="2943327"/>
              <a:chOff x="3787039" y="2423470"/>
              <a:chExt cx="2943327" cy="2943327"/>
            </a:xfrm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A878F4E-0305-449D-8A9D-CBC341AAAAA9}"/>
                  </a:ext>
                </a:extLst>
              </p:cNvPr>
              <p:cNvSpPr/>
              <p:nvPr/>
            </p:nvSpPr>
            <p:spPr>
              <a:xfrm rot="2700000">
                <a:off x="3787039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231987B-9AA4-4C58-8E5C-5E276F0FB61F}"/>
                  </a:ext>
                </a:extLst>
              </p:cNvPr>
              <p:cNvSpPr txBox="1"/>
              <p:nvPr/>
            </p:nvSpPr>
            <p:spPr>
              <a:xfrm>
                <a:off x="4334388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585A2A1-16C0-49A5-8DBE-B70C60E3B0DE}"/>
                  </a:ext>
                </a:extLst>
              </p:cNvPr>
              <p:cNvSpPr txBox="1"/>
              <p:nvPr/>
            </p:nvSpPr>
            <p:spPr>
              <a:xfrm>
                <a:off x="4334387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1A1EBE-D43D-4BCA-9A3E-4A31DBF84C40}"/>
              </a:ext>
            </a:extLst>
          </p:cNvPr>
          <p:cNvGrpSpPr/>
          <p:nvPr/>
        </p:nvGrpSpPr>
        <p:grpSpPr>
          <a:xfrm>
            <a:off x="8840632" y="1883722"/>
            <a:ext cx="2943327" cy="3329630"/>
            <a:chOff x="3787039" y="2423470"/>
            <a:chExt cx="2943327" cy="332963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4136E5A8-D411-4781-84B2-788128B04D04}"/>
                </a:ext>
              </a:extLst>
            </p:cNvPr>
            <p:cNvSpPr/>
            <p:nvPr/>
          </p:nvSpPr>
          <p:spPr>
            <a:xfrm>
              <a:off x="4700263" y="5346700"/>
              <a:ext cx="1004824" cy="40640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400" b="1">
                  <a:solidFill>
                    <a:srgbClr val="F4F5F7"/>
                  </a:solidFill>
                  <a:latin typeface="Poppins" panose="00000500000000000000" pitchFamily="50" charset="0"/>
                  <a:cs typeface="Poppins" panose="00000500000000000000" pitchFamily="50" charset="0"/>
                </a:rPr>
                <a:t>2020</a:t>
              </a:r>
              <a:endParaRPr lang="en-ID" sz="1400" b="1">
                <a:solidFill>
                  <a:srgbClr val="F4F5F7"/>
                </a:solidFill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F0A6BC8-EC15-4640-B170-B3DE7531F457}"/>
                </a:ext>
              </a:extLst>
            </p:cNvPr>
            <p:cNvGrpSpPr/>
            <p:nvPr/>
          </p:nvGrpSpPr>
          <p:grpSpPr>
            <a:xfrm>
              <a:off x="3787039" y="2423470"/>
              <a:ext cx="2943327" cy="2943327"/>
              <a:chOff x="3787039" y="2423470"/>
              <a:chExt cx="2943327" cy="2943327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F3D5CB52-B9D6-4D29-83CA-0438B0CE235D}"/>
                  </a:ext>
                </a:extLst>
              </p:cNvPr>
              <p:cNvSpPr/>
              <p:nvPr/>
            </p:nvSpPr>
            <p:spPr>
              <a:xfrm rot="2700000">
                <a:off x="3787039" y="2423470"/>
                <a:ext cx="2943327" cy="2943327"/>
              </a:xfrm>
              <a:custGeom>
                <a:avLst/>
                <a:gdLst>
                  <a:gd name="connsiteX0" fmla="*/ 23344 w 2943327"/>
                  <a:gd name="connsiteY0" fmla="*/ 1471917 h 2943327"/>
                  <a:gd name="connsiteX1" fmla="*/ 1471916 w 2943327"/>
                  <a:gd name="connsiteY1" fmla="*/ 23344 h 2943327"/>
                  <a:gd name="connsiteX2" fmla="*/ 1584633 w 2943327"/>
                  <a:gd name="connsiteY2" fmla="*/ 23344 h 2943327"/>
                  <a:gd name="connsiteX3" fmla="*/ 2919983 w 2943327"/>
                  <a:gd name="connsiteY3" fmla="*/ 1358693 h 2943327"/>
                  <a:gd name="connsiteX4" fmla="*/ 2919983 w 2943327"/>
                  <a:gd name="connsiteY4" fmla="*/ 1471410 h 2943327"/>
                  <a:gd name="connsiteX5" fmla="*/ 2298987 w 2943327"/>
                  <a:gd name="connsiteY5" fmla="*/ 2092406 h 2943327"/>
                  <a:gd name="connsiteX6" fmla="*/ 2298987 w 2943327"/>
                  <a:gd name="connsiteY6" fmla="*/ 2378222 h 2943327"/>
                  <a:gd name="connsiteX7" fmla="*/ 2013171 w 2943327"/>
                  <a:gd name="connsiteY7" fmla="*/ 2378222 h 2943327"/>
                  <a:gd name="connsiteX8" fmla="*/ 1471410 w 2943327"/>
                  <a:gd name="connsiteY8" fmla="*/ 2919983 h 2943327"/>
                  <a:gd name="connsiteX9" fmla="*/ 1358693 w 2943327"/>
                  <a:gd name="connsiteY9" fmla="*/ 2919983 h 2943327"/>
                  <a:gd name="connsiteX10" fmla="*/ 23344 w 2943327"/>
                  <a:gd name="connsiteY10" fmla="*/ 1584634 h 2943327"/>
                  <a:gd name="connsiteX11" fmla="*/ 23344 w 2943327"/>
                  <a:gd name="connsiteY11" fmla="*/ 1471917 h 2943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43327" h="2943327">
                    <a:moveTo>
                      <a:pt x="23344" y="1471917"/>
                    </a:moveTo>
                    <a:lnTo>
                      <a:pt x="1471916" y="23344"/>
                    </a:lnTo>
                    <a:cubicBezTo>
                      <a:pt x="1503043" y="-7782"/>
                      <a:pt x="1553507" y="-7782"/>
                      <a:pt x="1584633" y="23344"/>
                    </a:cubicBezTo>
                    <a:lnTo>
                      <a:pt x="2919983" y="1358693"/>
                    </a:lnTo>
                    <a:cubicBezTo>
                      <a:pt x="2951109" y="1389819"/>
                      <a:pt x="2951109" y="1440284"/>
                      <a:pt x="2919983" y="1471410"/>
                    </a:cubicBezTo>
                    <a:lnTo>
                      <a:pt x="2298987" y="2092406"/>
                    </a:lnTo>
                    <a:lnTo>
                      <a:pt x="2298987" y="2378222"/>
                    </a:lnTo>
                    <a:lnTo>
                      <a:pt x="2013171" y="2378222"/>
                    </a:lnTo>
                    <a:lnTo>
                      <a:pt x="1471410" y="2919983"/>
                    </a:lnTo>
                    <a:cubicBezTo>
                      <a:pt x="1440284" y="2951109"/>
                      <a:pt x="1389819" y="2951109"/>
                      <a:pt x="1358693" y="2919983"/>
                    </a:cubicBezTo>
                    <a:lnTo>
                      <a:pt x="23344" y="1584634"/>
                    </a:lnTo>
                    <a:cubicBezTo>
                      <a:pt x="-7782" y="1553507"/>
                      <a:pt x="-7782" y="1503043"/>
                      <a:pt x="23344" y="1471917"/>
                    </a:cubicBezTo>
                    <a:close/>
                  </a:path>
                </a:pathLst>
              </a:custGeom>
              <a:solidFill>
                <a:srgbClr val="F4F5F7"/>
              </a:solidFill>
              <a:ln>
                <a:noFill/>
              </a:ln>
              <a:effectLst>
                <a:outerShdw blurRad="63500" sx="102000" sy="102000" algn="ctr" rotWithShape="0">
                  <a:srgbClr val="12233E">
                    <a:alpha val="11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2FFA400D-02D6-48A3-B93F-B6F62E82F49D}"/>
                  </a:ext>
                </a:extLst>
              </p:cNvPr>
              <p:cNvSpPr txBox="1"/>
              <p:nvPr/>
            </p:nvSpPr>
            <p:spPr>
              <a:xfrm>
                <a:off x="4334388" y="3578036"/>
                <a:ext cx="1836953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>
                    <a:solidFill>
                      <a:srgbClr val="00061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Phasellus auctor, lacus vitae porttitor rhoncus, urna orcilaoreet ligula, quis eleifend orci orci vel dui.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66B5FAB-073A-4BD2-8CB0-22A4CB3759C8}"/>
                  </a:ext>
                </a:extLst>
              </p:cNvPr>
              <p:cNvSpPr txBox="1"/>
              <p:nvPr/>
            </p:nvSpPr>
            <p:spPr>
              <a:xfrm>
                <a:off x="4334387" y="3199377"/>
                <a:ext cx="18369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>
                    <a:solidFill>
                      <a:srgbClr val="00296B"/>
                    </a:solidFill>
                    <a:latin typeface="Poppins Medium" panose="00000600000000000000" pitchFamily="50" charset="0"/>
                    <a:ea typeface="Open Sans" panose="020B0606030504020204" pitchFamily="34" charset="0"/>
                    <a:cs typeface="Poppins Medium" panose="00000600000000000000" pitchFamily="50" charset="0"/>
                  </a:rPr>
                  <a:t>Title Here</a:t>
                </a:r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28B376FA-C3DE-40EF-9455-154C0196F5C8}"/>
              </a:ext>
            </a:extLst>
          </p:cNvPr>
          <p:cNvSpPr txBox="1"/>
          <p:nvPr/>
        </p:nvSpPr>
        <p:spPr>
          <a:xfrm>
            <a:off x="395288" y="6413856"/>
            <a:ext cx="2433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Confidential Deck For Client Name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51D3EC8-1F6C-48AE-A030-759935D35FE4}"/>
              </a:ext>
            </a:extLst>
          </p:cNvPr>
          <p:cNvSpPr txBox="1"/>
          <p:nvPr/>
        </p:nvSpPr>
        <p:spPr>
          <a:xfrm>
            <a:off x="9941549" y="6403180"/>
            <a:ext cx="1782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www.company-name.tld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874A15D-9A2A-4230-9B93-725A44A3931B}"/>
              </a:ext>
            </a:extLst>
          </p:cNvPr>
          <p:cNvSpPr txBox="1"/>
          <p:nvPr/>
        </p:nvSpPr>
        <p:spPr>
          <a:xfrm>
            <a:off x="2962206" y="1008517"/>
            <a:ext cx="6267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Company Milestones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A3C6F78-80A4-47B8-BA63-8D0B8C2A25BE}"/>
              </a:ext>
            </a:extLst>
          </p:cNvPr>
          <p:cNvSpPr txBox="1"/>
          <p:nvPr/>
        </p:nvSpPr>
        <p:spPr>
          <a:xfrm>
            <a:off x="4712509" y="60840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910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EF3E231B-41CA-4537-A714-03AD7DCEEA04}"/>
              </a:ext>
            </a:extLst>
          </p:cNvPr>
          <p:cNvSpPr txBox="1"/>
          <p:nvPr/>
        </p:nvSpPr>
        <p:spPr>
          <a:xfrm>
            <a:off x="2962206" y="1008517"/>
            <a:ext cx="6267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Company History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ABE53F-E29B-4DEC-BF6D-30288DE0B243}"/>
              </a:ext>
            </a:extLst>
          </p:cNvPr>
          <p:cNvSpPr txBox="1"/>
          <p:nvPr/>
        </p:nvSpPr>
        <p:spPr>
          <a:xfrm>
            <a:off x="4712509" y="60840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5EFAE9F-FA4A-4BA0-A5EA-AF8B830C72C2}"/>
              </a:ext>
            </a:extLst>
          </p:cNvPr>
          <p:cNvSpPr/>
          <p:nvPr/>
        </p:nvSpPr>
        <p:spPr>
          <a:xfrm>
            <a:off x="1052143" y="2268689"/>
            <a:ext cx="1774524" cy="1774530"/>
          </a:xfrm>
          <a:prstGeom prst="ellipse">
            <a:avLst/>
          </a:prstGeom>
          <a:solidFill>
            <a:srgbClr val="DEE2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090CF8C-BCB9-4ADA-8169-F35F8AB1F949}"/>
              </a:ext>
            </a:extLst>
          </p:cNvPr>
          <p:cNvSpPr/>
          <p:nvPr/>
        </p:nvSpPr>
        <p:spPr>
          <a:xfrm>
            <a:off x="1056755" y="4340020"/>
            <a:ext cx="1765300" cy="410155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2012</a:t>
            </a:r>
            <a:endParaRPr lang="en-ID" sz="16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9483A6-8091-4352-9969-00CC6EE620F5}"/>
              </a:ext>
            </a:extLst>
          </p:cNvPr>
          <p:cNvSpPr txBox="1"/>
          <p:nvPr/>
        </p:nvSpPr>
        <p:spPr>
          <a:xfrm>
            <a:off x="776454" y="5416308"/>
            <a:ext cx="23259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rgbClr val="00061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Phasellus auctor, lacus vitae porttitor rhoncus, urna orcilaoreet ligula, quis eleifend orci orci vel dui.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523F1F8-04CE-49F6-9C57-7DB5EF00822E}"/>
              </a:ext>
            </a:extLst>
          </p:cNvPr>
          <p:cNvSpPr txBox="1"/>
          <p:nvPr/>
        </p:nvSpPr>
        <p:spPr>
          <a:xfrm>
            <a:off x="1020928" y="5046976"/>
            <a:ext cx="1836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Establish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8724A3-1243-4360-89CA-2272DA735338}"/>
              </a:ext>
            </a:extLst>
          </p:cNvPr>
          <p:cNvSpPr/>
          <p:nvPr/>
        </p:nvSpPr>
        <p:spPr>
          <a:xfrm>
            <a:off x="3823206" y="2268689"/>
            <a:ext cx="1774524" cy="1774530"/>
          </a:xfrm>
          <a:prstGeom prst="ellipse">
            <a:avLst/>
          </a:prstGeom>
          <a:solidFill>
            <a:srgbClr val="DEE2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388D8DCF-E5EC-4339-B3AF-D3D6EAE0CA47}"/>
              </a:ext>
            </a:extLst>
          </p:cNvPr>
          <p:cNvSpPr/>
          <p:nvPr/>
        </p:nvSpPr>
        <p:spPr>
          <a:xfrm>
            <a:off x="3827818" y="4340020"/>
            <a:ext cx="1765300" cy="410155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2015</a:t>
            </a:r>
            <a:endParaRPr lang="en-ID" sz="16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A47DD6E-9653-4136-9C04-1BC44DA12AA9}"/>
              </a:ext>
            </a:extLst>
          </p:cNvPr>
          <p:cNvSpPr txBox="1"/>
          <p:nvPr/>
        </p:nvSpPr>
        <p:spPr>
          <a:xfrm>
            <a:off x="3547517" y="5416308"/>
            <a:ext cx="23259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rgbClr val="00061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Phasellus auctor, lacus vitae porttitor rhoncus, urna orcilaoreet ligula, quis eleifend orci orci vel dui.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2B706F0-4C19-48C9-8246-23097AFB4D71}"/>
              </a:ext>
            </a:extLst>
          </p:cNvPr>
          <p:cNvSpPr txBox="1"/>
          <p:nvPr/>
        </p:nvSpPr>
        <p:spPr>
          <a:xfrm>
            <a:off x="3791991" y="5046976"/>
            <a:ext cx="1836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Expansion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FA9C864-EB4F-4FEE-A813-D4111105F02B}"/>
              </a:ext>
            </a:extLst>
          </p:cNvPr>
          <p:cNvSpPr/>
          <p:nvPr/>
        </p:nvSpPr>
        <p:spPr>
          <a:xfrm>
            <a:off x="6594269" y="2268689"/>
            <a:ext cx="1774524" cy="1774530"/>
          </a:xfrm>
          <a:prstGeom prst="ellipse">
            <a:avLst/>
          </a:prstGeom>
          <a:solidFill>
            <a:srgbClr val="DEE2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C2BDE4B1-B119-483C-8382-E34DCD399FE1}"/>
              </a:ext>
            </a:extLst>
          </p:cNvPr>
          <p:cNvSpPr/>
          <p:nvPr/>
        </p:nvSpPr>
        <p:spPr>
          <a:xfrm>
            <a:off x="6598881" y="4340020"/>
            <a:ext cx="1765300" cy="410155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2019</a:t>
            </a:r>
            <a:endParaRPr lang="en-ID" sz="16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204206F-029E-4AC0-B4E5-07D5A5153BA1}"/>
              </a:ext>
            </a:extLst>
          </p:cNvPr>
          <p:cNvSpPr txBox="1"/>
          <p:nvPr/>
        </p:nvSpPr>
        <p:spPr>
          <a:xfrm>
            <a:off x="6318580" y="5416308"/>
            <a:ext cx="23259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rgbClr val="00061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Phasellus auctor, lacus vitae porttitor rhoncus, urna orcilaoreet ligula, quis eleifend orci orci vel dui.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14C3CC-6DE1-45AC-BB56-74A5A61E2AAC}"/>
              </a:ext>
            </a:extLst>
          </p:cNvPr>
          <p:cNvSpPr txBox="1"/>
          <p:nvPr/>
        </p:nvSpPr>
        <p:spPr>
          <a:xfrm>
            <a:off x="6563054" y="5046976"/>
            <a:ext cx="1836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Acquisition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E83E7802-32D5-4BBB-9F56-6389E020F434}"/>
              </a:ext>
            </a:extLst>
          </p:cNvPr>
          <p:cNvSpPr/>
          <p:nvPr/>
        </p:nvSpPr>
        <p:spPr>
          <a:xfrm>
            <a:off x="9365333" y="2268689"/>
            <a:ext cx="1774524" cy="1774530"/>
          </a:xfrm>
          <a:prstGeom prst="ellipse">
            <a:avLst/>
          </a:prstGeom>
          <a:solidFill>
            <a:srgbClr val="DEE2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3EA70A3A-BCA3-489C-8F68-03843A5D0A19}"/>
              </a:ext>
            </a:extLst>
          </p:cNvPr>
          <p:cNvSpPr/>
          <p:nvPr/>
        </p:nvSpPr>
        <p:spPr>
          <a:xfrm>
            <a:off x="9369945" y="4340020"/>
            <a:ext cx="1765300" cy="410155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2021</a:t>
            </a:r>
            <a:endParaRPr lang="en-ID" sz="16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898BCC-A1B7-48C8-93FF-9C4F0A203538}"/>
              </a:ext>
            </a:extLst>
          </p:cNvPr>
          <p:cNvSpPr txBox="1"/>
          <p:nvPr/>
        </p:nvSpPr>
        <p:spPr>
          <a:xfrm>
            <a:off x="9089644" y="5416308"/>
            <a:ext cx="23259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>
                <a:solidFill>
                  <a:srgbClr val="00061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Phasellus auctor, lacus vitae porttitor rhoncus, urna orcilaoreet ligula, quis eleifend orci orci vel dui.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6792BED-C85D-421D-8A2C-B07929D7EB56}"/>
              </a:ext>
            </a:extLst>
          </p:cNvPr>
          <p:cNvSpPr txBox="1"/>
          <p:nvPr/>
        </p:nvSpPr>
        <p:spPr>
          <a:xfrm>
            <a:off x="9334118" y="5046976"/>
            <a:ext cx="18369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New HQ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E7B761-7375-497E-9721-9314B903BF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764C765-7B0F-4514-B236-828C105DE1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3D263BF-9515-4269-A614-2D222D48DA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9B72D8A-9632-4436-B967-637FAC67ABF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87846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5C5D4A8-0CEB-451A-A89D-D09C2C897BE9}"/>
              </a:ext>
            </a:extLst>
          </p:cNvPr>
          <p:cNvSpPr/>
          <p:nvPr/>
        </p:nvSpPr>
        <p:spPr>
          <a:xfrm>
            <a:off x="8796509" y="2285999"/>
            <a:ext cx="2800350" cy="3963593"/>
          </a:xfrm>
          <a:prstGeom prst="roundRect">
            <a:avLst>
              <a:gd name="adj" fmla="val 4746"/>
            </a:avLst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51C6FF1-3F72-43D3-AB29-F1C547C83E08}"/>
              </a:ext>
            </a:extLst>
          </p:cNvPr>
          <p:cNvGrpSpPr/>
          <p:nvPr/>
        </p:nvGrpSpPr>
        <p:grpSpPr>
          <a:xfrm>
            <a:off x="5996158" y="2285999"/>
            <a:ext cx="3076122" cy="3963593"/>
            <a:chOff x="628650" y="2286000"/>
            <a:chExt cx="3076122" cy="3963593"/>
          </a:xfrm>
          <a:solidFill>
            <a:srgbClr val="DEE2E6"/>
          </a:solidFill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C905512D-20D7-4172-A90B-5BC3A8CB4593}"/>
                </a:ext>
              </a:extLst>
            </p:cNvPr>
            <p:cNvSpPr/>
            <p:nvPr/>
          </p:nvSpPr>
          <p:spPr>
            <a:xfrm>
              <a:off x="628650" y="2286000"/>
              <a:ext cx="2800350" cy="3963593"/>
            </a:xfrm>
            <a:prstGeom prst="roundRect">
              <a:avLst>
                <a:gd name="adj" fmla="val 474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9B8F6315-0C17-45E2-81A8-941239E8D961}"/>
                </a:ext>
              </a:extLst>
            </p:cNvPr>
            <p:cNvSpPr/>
            <p:nvPr/>
          </p:nvSpPr>
          <p:spPr>
            <a:xfrm rot="5400000">
              <a:off x="3343666" y="2778509"/>
              <a:ext cx="446440" cy="27577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88A90D6-D602-42B7-B23D-D21B06DD6035}"/>
              </a:ext>
            </a:extLst>
          </p:cNvPr>
          <p:cNvGrpSpPr/>
          <p:nvPr/>
        </p:nvGrpSpPr>
        <p:grpSpPr>
          <a:xfrm>
            <a:off x="3195810" y="2285999"/>
            <a:ext cx="3076122" cy="3963593"/>
            <a:chOff x="628650" y="2286000"/>
            <a:chExt cx="3076122" cy="3963593"/>
          </a:xfrm>
          <a:solidFill>
            <a:srgbClr val="CED4DA"/>
          </a:solidFill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6E945F1-FB59-4C5A-82AA-5D6C75304025}"/>
                </a:ext>
              </a:extLst>
            </p:cNvPr>
            <p:cNvSpPr/>
            <p:nvPr/>
          </p:nvSpPr>
          <p:spPr>
            <a:xfrm>
              <a:off x="628650" y="2286000"/>
              <a:ext cx="2800350" cy="3963593"/>
            </a:xfrm>
            <a:prstGeom prst="roundRect">
              <a:avLst>
                <a:gd name="adj" fmla="val 474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B9B068E1-CE69-4B2F-90A9-E455E54DD680}"/>
                </a:ext>
              </a:extLst>
            </p:cNvPr>
            <p:cNvSpPr/>
            <p:nvPr/>
          </p:nvSpPr>
          <p:spPr>
            <a:xfrm rot="5400000">
              <a:off x="3343666" y="2778509"/>
              <a:ext cx="446440" cy="27577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48159ED6-7FC1-4395-BD66-03B0F072C69E}"/>
              </a:ext>
            </a:extLst>
          </p:cNvPr>
          <p:cNvSpPr txBox="1"/>
          <p:nvPr/>
        </p:nvSpPr>
        <p:spPr>
          <a:xfrm>
            <a:off x="380948" y="1008517"/>
            <a:ext cx="5410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Company Workflow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CA4890-4C8E-4BCC-B20D-5FEAA38AEB9F}"/>
              </a:ext>
            </a:extLst>
          </p:cNvPr>
          <p:cNvSpPr txBox="1"/>
          <p:nvPr/>
        </p:nvSpPr>
        <p:spPr>
          <a:xfrm>
            <a:off x="395463" y="60840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408F991-CF5F-425E-B9A9-437C28817C19}"/>
              </a:ext>
            </a:extLst>
          </p:cNvPr>
          <p:cNvGrpSpPr/>
          <p:nvPr/>
        </p:nvGrpSpPr>
        <p:grpSpPr>
          <a:xfrm>
            <a:off x="395462" y="2285999"/>
            <a:ext cx="3076122" cy="3963593"/>
            <a:chOff x="628650" y="2286000"/>
            <a:chExt cx="3076122" cy="3963593"/>
          </a:xfrm>
          <a:solidFill>
            <a:srgbClr val="ADB5BD"/>
          </a:solidFill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96E2165-5DD7-4104-9A8D-B631EA6323DB}"/>
                </a:ext>
              </a:extLst>
            </p:cNvPr>
            <p:cNvSpPr/>
            <p:nvPr/>
          </p:nvSpPr>
          <p:spPr>
            <a:xfrm>
              <a:off x="628650" y="2286000"/>
              <a:ext cx="2800350" cy="3963593"/>
            </a:xfrm>
            <a:prstGeom prst="roundRect">
              <a:avLst>
                <a:gd name="adj" fmla="val 474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EF1D83CA-4547-49B6-A46E-C0153E6FB707}"/>
                </a:ext>
              </a:extLst>
            </p:cNvPr>
            <p:cNvSpPr/>
            <p:nvPr/>
          </p:nvSpPr>
          <p:spPr>
            <a:xfrm rot="5400000">
              <a:off x="3343666" y="2778509"/>
              <a:ext cx="446440" cy="27577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03C129DC-42F4-45DE-B384-85DAB3CAC85E}"/>
              </a:ext>
            </a:extLst>
          </p:cNvPr>
          <p:cNvSpPr/>
          <p:nvPr/>
        </p:nvSpPr>
        <p:spPr>
          <a:xfrm>
            <a:off x="1393371" y="2733214"/>
            <a:ext cx="812800" cy="812800"/>
          </a:xfrm>
          <a:prstGeom prst="ellipse">
            <a:avLst/>
          </a:prstGeom>
          <a:solidFill>
            <a:srgbClr val="323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B5DA4ECE-8BED-4D90-B623-ACF7D8555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91024" y="2935001"/>
            <a:ext cx="409226" cy="409226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D8603862-EA47-467D-B7F6-6C023523EA2B}"/>
              </a:ext>
            </a:extLst>
          </p:cNvPr>
          <p:cNvSpPr/>
          <p:nvPr/>
        </p:nvSpPr>
        <p:spPr>
          <a:xfrm>
            <a:off x="4193717" y="2733214"/>
            <a:ext cx="812800" cy="812800"/>
          </a:xfrm>
          <a:prstGeom prst="ellipse">
            <a:avLst/>
          </a:prstGeom>
          <a:solidFill>
            <a:srgbClr val="323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9448078F-AB15-4CE9-8C19-BA1815C7E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85096" y="2916394"/>
            <a:ext cx="421776" cy="421776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897D8CB0-62DE-4E37-B9AE-566018ECE897}"/>
              </a:ext>
            </a:extLst>
          </p:cNvPr>
          <p:cNvSpPr/>
          <p:nvPr/>
        </p:nvSpPr>
        <p:spPr>
          <a:xfrm>
            <a:off x="6994104" y="2733214"/>
            <a:ext cx="812800" cy="812800"/>
          </a:xfrm>
          <a:prstGeom prst="ellipse">
            <a:avLst/>
          </a:prstGeom>
          <a:solidFill>
            <a:srgbClr val="323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675F61E-A5C2-4FA9-B34C-8993FAC2C7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191718" y="2934998"/>
            <a:ext cx="409232" cy="409232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BF97EE2C-3D20-4361-9CF8-56DDC71C0232}"/>
              </a:ext>
            </a:extLst>
          </p:cNvPr>
          <p:cNvSpPr/>
          <p:nvPr/>
        </p:nvSpPr>
        <p:spPr>
          <a:xfrm>
            <a:off x="9928169" y="2733214"/>
            <a:ext cx="812800" cy="812800"/>
          </a:xfrm>
          <a:prstGeom prst="ellipse">
            <a:avLst/>
          </a:prstGeom>
          <a:solidFill>
            <a:srgbClr val="3232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7D7110E4-0BB4-4B6A-BBB5-B1F25E103E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36869" y="2926500"/>
            <a:ext cx="395400" cy="3954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6A04158B-D282-4888-8AC2-2602AF87B318}"/>
              </a:ext>
            </a:extLst>
          </p:cNvPr>
          <p:cNvSpPr txBox="1"/>
          <p:nvPr/>
        </p:nvSpPr>
        <p:spPr>
          <a:xfrm>
            <a:off x="680594" y="4491831"/>
            <a:ext cx="22394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4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DE02549-0C41-4FE1-B2ED-58EBE08DB742}"/>
              </a:ext>
            </a:extLst>
          </p:cNvPr>
          <p:cNvSpPr txBox="1"/>
          <p:nvPr/>
        </p:nvSpPr>
        <p:spPr>
          <a:xfrm>
            <a:off x="680594" y="4018645"/>
            <a:ext cx="22394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32325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Funnelling</a:t>
            </a:r>
            <a:endParaRPr lang="en-ID" sz="1400" b="1">
              <a:solidFill>
                <a:srgbClr val="32325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5E3367-A92F-46D6-8986-FBED3A995340}"/>
              </a:ext>
            </a:extLst>
          </p:cNvPr>
          <p:cNvSpPr txBox="1"/>
          <p:nvPr/>
        </p:nvSpPr>
        <p:spPr>
          <a:xfrm>
            <a:off x="3471584" y="4491831"/>
            <a:ext cx="22394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4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A9FED82-010E-461A-BE04-DE0BE8DCCF82}"/>
              </a:ext>
            </a:extLst>
          </p:cNvPr>
          <p:cNvSpPr txBox="1"/>
          <p:nvPr/>
        </p:nvSpPr>
        <p:spPr>
          <a:xfrm>
            <a:off x="3471584" y="4018645"/>
            <a:ext cx="22394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32325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Content Pillar</a:t>
            </a:r>
            <a:endParaRPr lang="en-ID" sz="1400" b="1">
              <a:solidFill>
                <a:srgbClr val="32325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8B814C2-A840-4211-AD21-7CDB29C44795}"/>
              </a:ext>
            </a:extLst>
          </p:cNvPr>
          <p:cNvSpPr txBox="1"/>
          <p:nvPr/>
        </p:nvSpPr>
        <p:spPr>
          <a:xfrm>
            <a:off x="6271930" y="4491831"/>
            <a:ext cx="22394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4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75A584-92AC-4C7D-B79B-BF3BCED89D4A}"/>
              </a:ext>
            </a:extLst>
          </p:cNvPr>
          <p:cNvSpPr txBox="1"/>
          <p:nvPr/>
        </p:nvSpPr>
        <p:spPr>
          <a:xfrm>
            <a:off x="6271930" y="4018645"/>
            <a:ext cx="22394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32325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Social Hearing</a:t>
            </a:r>
            <a:endParaRPr lang="en-ID" sz="1400" b="1">
              <a:solidFill>
                <a:srgbClr val="32325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A5C9A46-C5C6-4238-AB1B-BA7A74AB0013}"/>
              </a:ext>
            </a:extLst>
          </p:cNvPr>
          <p:cNvSpPr txBox="1"/>
          <p:nvPr/>
        </p:nvSpPr>
        <p:spPr>
          <a:xfrm>
            <a:off x="9079350" y="4491831"/>
            <a:ext cx="223944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Innovative user experiences are becoming wholesale prince2 practitioner experts. </a:t>
            </a:r>
            <a:endParaRPr lang="en-ID" sz="14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AF94CD-1B86-4CCD-A749-60B2180A3D85}"/>
              </a:ext>
            </a:extLst>
          </p:cNvPr>
          <p:cNvSpPr txBox="1"/>
          <p:nvPr/>
        </p:nvSpPr>
        <p:spPr>
          <a:xfrm>
            <a:off x="9079350" y="4018645"/>
            <a:ext cx="22394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rgbClr val="32325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Media Planning</a:t>
            </a:r>
            <a:endParaRPr lang="en-ID" sz="1400" b="1">
              <a:solidFill>
                <a:srgbClr val="32325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100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3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97BD132-AC63-4D68-88B2-E4F026F90D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717A4A-50C7-4A54-A7D9-D4F92FF753C9}"/>
              </a:ext>
            </a:extLst>
          </p:cNvPr>
          <p:cNvSpPr txBox="1"/>
          <p:nvPr/>
        </p:nvSpPr>
        <p:spPr>
          <a:xfrm>
            <a:off x="2081123" y="1360606"/>
            <a:ext cx="8029762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3900" b="1" spc="300">
                <a:solidFill>
                  <a:srgbClr val="0B162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202X</a:t>
            </a:r>
            <a:endParaRPr lang="en-ID" sz="23900" b="1" spc="300">
              <a:solidFill>
                <a:srgbClr val="0B162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F81782-92AC-4C47-9CF5-44D3296ABDDA}"/>
              </a:ext>
            </a:extLst>
          </p:cNvPr>
          <p:cNvSpPr txBox="1"/>
          <p:nvPr/>
        </p:nvSpPr>
        <p:spPr>
          <a:xfrm>
            <a:off x="3240093" y="2352487"/>
            <a:ext cx="57118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CREDENTIAL</a:t>
            </a:r>
            <a:endParaRPr lang="en-ID" sz="6600" b="1" spc="3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567EDB2-CAEE-448A-A0ED-3F38255CF549}"/>
              </a:ext>
            </a:extLst>
          </p:cNvPr>
          <p:cNvSpPr txBox="1"/>
          <p:nvPr/>
        </p:nvSpPr>
        <p:spPr>
          <a:xfrm>
            <a:off x="2415127" y="4271646"/>
            <a:ext cx="7104742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DEE2E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 the end of the day, going forward, a new normal that has evolved from generation X is on the runway heading towards a streamlined cloud solution.</a:t>
            </a:r>
            <a:endParaRPr lang="en-ID" sz="1400">
              <a:solidFill>
                <a:srgbClr val="DEE2E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4698E9-FF16-4110-9B58-E9A1DB4B5173}"/>
              </a:ext>
            </a:extLst>
          </p:cNvPr>
          <p:cNvSpPr txBox="1"/>
          <p:nvPr/>
        </p:nvSpPr>
        <p:spPr>
          <a:xfrm>
            <a:off x="5201102" y="5961880"/>
            <a:ext cx="1532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 Name</a:t>
            </a:r>
            <a:endParaRPr lang="en-ID" sz="1400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2C36B7-0059-493F-8123-E84EF9AC21A5}"/>
              </a:ext>
            </a:extLst>
          </p:cNvPr>
          <p:cNvSpPr txBox="1"/>
          <p:nvPr/>
        </p:nvSpPr>
        <p:spPr>
          <a:xfrm>
            <a:off x="5288447" y="5719212"/>
            <a:ext cx="13581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Prepared by</a:t>
            </a:r>
            <a:endParaRPr lang="en-ID" sz="12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978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35B71A-9C78-481D-B597-62DB10B48F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42DAAB9-2E65-47E4-BC88-38A197E7E649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12233E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50DB34B-38A9-4FD8-8279-92A4D92911DF}"/>
              </a:ext>
            </a:extLst>
          </p:cNvPr>
          <p:cNvGrpSpPr/>
          <p:nvPr/>
        </p:nvGrpSpPr>
        <p:grpSpPr>
          <a:xfrm>
            <a:off x="0" y="0"/>
            <a:ext cx="6096000" cy="3429000"/>
            <a:chOff x="0" y="0"/>
            <a:chExt cx="6096000" cy="3429000"/>
          </a:xfrm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92C633C-088F-4642-814A-5E9B09C0EA13}"/>
                </a:ext>
              </a:extLst>
            </p:cNvPr>
            <p:cNvSpPr/>
            <p:nvPr/>
          </p:nvSpPr>
          <p:spPr>
            <a:xfrm>
              <a:off x="0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1173471" y="1149311"/>
                  </a:moveTo>
                  <a:cubicBezTo>
                    <a:pt x="1042062" y="1149859"/>
                    <a:pt x="935081" y="1181186"/>
                    <a:pt x="852526" y="1243294"/>
                  </a:cubicBezTo>
                  <a:cubicBezTo>
                    <a:pt x="769971" y="1305402"/>
                    <a:pt x="727397" y="1395003"/>
                    <a:pt x="724805" y="1512099"/>
                  </a:cubicBezTo>
                  <a:cubicBezTo>
                    <a:pt x="725749" y="1598166"/>
                    <a:pt x="746505" y="1665508"/>
                    <a:pt x="787071" y="1714125"/>
                  </a:cubicBezTo>
                  <a:cubicBezTo>
                    <a:pt x="827638" y="1762742"/>
                    <a:pt x="878146" y="1799911"/>
                    <a:pt x="938594" y="1825632"/>
                  </a:cubicBezTo>
                  <a:cubicBezTo>
                    <a:pt x="999043" y="1851353"/>
                    <a:pt x="1059561" y="1872903"/>
                    <a:pt x="1120150" y="1890282"/>
                  </a:cubicBezTo>
                  <a:cubicBezTo>
                    <a:pt x="1180738" y="1907661"/>
                    <a:pt x="1231526" y="1928145"/>
                    <a:pt x="1272514" y="1951735"/>
                  </a:cubicBezTo>
                  <a:cubicBezTo>
                    <a:pt x="1313501" y="1975325"/>
                    <a:pt x="1334817" y="2009298"/>
                    <a:pt x="1336462" y="2053653"/>
                  </a:cubicBezTo>
                  <a:cubicBezTo>
                    <a:pt x="1335951" y="2089909"/>
                    <a:pt x="1322953" y="2118170"/>
                    <a:pt x="1297467" y="2138435"/>
                  </a:cubicBezTo>
                  <a:cubicBezTo>
                    <a:pt x="1271981" y="2158699"/>
                    <a:pt x="1237075" y="2168996"/>
                    <a:pt x="1192749" y="2169324"/>
                  </a:cubicBezTo>
                  <a:cubicBezTo>
                    <a:pt x="1150139" y="2169397"/>
                    <a:pt x="1115306" y="2157859"/>
                    <a:pt x="1088250" y="2134710"/>
                  </a:cubicBezTo>
                  <a:cubicBezTo>
                    <a:pt x="1061195" y="2111561"/>
                    <a:pt x="1045202" y="2076363"/>
                    <a:pt x="1040273" y="2029116"/>
                  </a:cubicBezTo>
                  <a:lnTo>
                    <a:pt x="721300" y="2029116"/>
                  </a:lnTo>
                  <a:cubicBezTo>
                    <a:pt x="728602" y="2153843"/>
                    <a:pt x="776653" y="2248337"/>
                    <a:pt x="865451" y="2312599"/>
                  </a:cubicBezTo>
                  <a:cubicBezTo>
                    <a:pt x="954250" y="2376861"/>
                    <a:pt x="1066270" y="2409138"/>
                    <a:pt x="1201512" y="2409430"/>
                  </a:cubicBezTo>
                  <a:cubicBezTo>
                    <a:pt x="1345956" y="2406582"/>
                    <a:pt x="1456662" y="2369340"/>
                    <a:pt x="1533630" y="2297702"/>
                  </a:cubicBezTo>
                  <a:cubicBezTo>
                    <a:pt x="1610598" y="2226065"/>
                    <a:pt x="1649448" y="2137120"/>
                    <a:pt x="1650178" y="2030869"/>
                  </a:cubicBezTo>
                  <a:cubicBezTo>
                    <a:pt x="1648556" y="1949588"/>
                    <a:pt x="1627473" y="1885363"/>
                    <a:pt x="1586930" y="1838195"/>
                  </a:cubicBezTo>
                  <a:cubicBezTo>
                    <a:pt x="1546387" y="1791027"/>
                    <a:pt x="1496113" y="1754367"/>
                    <a:pt x="1436108" y="1728216"/>
                  </a:cubicBezTo>
                  <a:cubicBezTo>
                    <a:pt x="1376104" y="1702065"/>
                    <a:pt x="1316100" y="1679874"/>
                    <a:pt x="1256095" y="1661645"/>
                  </a:cubicBezTo>
                  <a:cubicBezTo>
                    <a:pt x="1196091" y="1643416"/>
                    <a:pt x="1145817" y="1622599"/>
                    <a:pt x="1105273" y="1599196"/>
                  </a:cubicBezTo>
                  <a:cubicBezTo>
                    <a:pt x="1064730" y="1575793"/>
                    <a:pt x="1043647" y="1543256"/>
                    <a:pt x="1042026" y="1501584"/>
                  </a:cubicBezTo>
                  <a:cubicBezTo>
                    <a:pt x="1042792" y="1463063"/>
                    <a:pt x="1054842" y="1434510"/>
                    <a:pt x="1078173" y="1415925"/>
                  </a:cubicBezTo>
                  <a:cubicBezTo>
                    <a:pt x="1101505" y="1397340"/>
                    <a:pt x="1131518" y="1388504"/>
                    <a:pt x="1168213" y="1389417"/>
                  </a:cubicBezTo>
                  <a:cubicBezTo>
                    <a:pt x="1209070" y="1390586"/>
                    <a:pt x="1242151" y="1402269"/>
                    <a:pt x="1267454" y="1424469"/>
                  </a:cubicBezTo>
                  <a:cubicBezTo>
                    <a:pt x="1292757" y="1446669"/>
                    <a:pt x="1306997" y="1477631"/>
                    <a:pt x="1310173" y="1517357"/>
                  </a:cubicBezTo>
                  <a:lnTo>
                    <a:pt x="1634405" y="1517357"/>
                  </a:lnTo>
                  <a:cubicBezTo>
                    <a:pt x="1626591" y="1399276"/>
                    <a:pt x="1581754" y="1308578"/>
                    <a:pt x="1499893" y="1245266"/>
                  </a:cubicBezTo>
                  <a:cubicBezTo>
                    <a:pt x="1418031" y="1181953"/>
                    <a:pt x="1309224" y="1149968"/>
                    <a:pt x="1173471" y="1149311"/>
                  </a:cubicBezTo>
                  <a:close/>
                  <a:moveTo>
                    <a:pt x="0" y="0"/>
                  </a:moveTo>
                  <a:lnTo>
                    <a:pt x="6096000" y="0"/>
                  </a:lnTo>
                  <a:lnTo>
                    <a:pt x="6096000" y="1962142"/>
                  </a:lnTo>
                  <a:lnTo>
                    <a:pt x="6095998" y="1962142"/>
                  </a:lnTo>
                  <a:cubicBezTo>
                    <a:pt x="5285880" y="1962142"/>
                    <a:pt x="4629149" y="2618873"/>
                    <a:pt x="4629149" y="3428991"/>
                  </a:cubicBezTo>
                  <a:lnTo>
                    <a:pt x="462915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rgbClr val="DEE2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0886567-7FF2-49AA-80CA-EA78E58DA4C0}"/>
                </a:ext>
              </a:extLst>
            </p:cNvPr>
            <p:cNvSpPr txBox="1"/>
            <p:nvPr/>
          </p:nvSpPr>
          <p:spPr>
            <a:xfrm>
              <a:off x="2341296" y="1086179"/>
              <a:ext cx="20076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solidFill>
                    <a:srgbClr val="12233E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Strength</a:t>
              </a:r>
              <a:endParaRPr lang="en-ID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95012DD-5345-4735-8A67-D1E35675F7DC}"/>
                </a:ext>
              </a:extLst>
            </p:cNvPr>
            <p:cNvSpPr txBox="1"/>
            <p:nvPr/>
          </p:nvSpPr>
          <p:spPr>
            <a:xfrm>
              <a:off x="2341296" y="1579384"/>
              <a:ext cx="2497404" cy="13348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1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Capitalize on low hanging fruit to identify a ballpark value added activity to beta test. Override the digital divide with additional clickthroughs from DevOps. 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EFE947B-E6C5-4A24-932E-21AA14D63C8D}"/>
              </a:ext>
            </a:extLst>
          </p:cNvPr>
          <p:cNvGrpSpPr/>
          <p:nvPr/>
        </p:nvGrpSpPr>
        <p:grpSpPr>
          <a:xfrm>
            <a:off x="6095999" y="0"/>
            <a:ext cx="6096000" cy="3429000"/>
            <a:chOff x="6095999" y="0"/>
            <a:chExt cx="6096000" cy="342900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F37ED72-DD52-42DD-A75A-FE9E02E0DC51}"/>
                </a:ext>
              </a:extLst>
            </p:cNvPr>
            <p:cNvSpPr/>
            <p:nvPr/>
          </p:nvSpPr>
          <p:spPr>
            <a:xfrm>
              <a:off x="6095999" y="0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3874847" y="1166837"/>
                  </a:moveTo>
                  <a:lnTo>
                    <a:pt x="4186809" y="2397162"/>
                  </a:lnTo>
                  <a:lnTo>
                    <a:pt x="4549597" y="2397162"/>
                  </a:lnTo>
                  <a:lnTo>
                    <a:pt x="4752899" y="1587461"/>
                  </a:lnTo>
                  <a:lnTo>
                    <a:pt x="4949190" y="2397162"/>
                  </a:lnTo>
                  <a:lnTo>
                    <a:pt x="5311979" y="2397162"/>
                  </a:lnTo>
                  <a:lnTo>
                    <a:pt x="5632704" y="1166837"/>
                  </a:lnTo>
                  <a:lnTo>
                    <a:pt x="5310226" y="1166837"/>
                  </a:lnTo>
                  <a:lnTo>
                    <a:pt x="5131461" y="2062416"/>
                  </a:lnTo>
                  <a:lnTo>
                    <a:pt x="4921149" y="1166837"/>
                  </a:lnTo>
                  <a:lnTo>
                    <a:pt x="4591660" y="1166837"/>
                  </a:lnTo>
                  <a:lnTo>
                    <a:pt x="4372585" y="2062416"/>
                  </a:lnTo>
                  <a:lnTo>
                    <a:pt x="4195572" y="1166837"/>
                  </a:lnTo>
                  <a:close/>
                  <a:moveTo>
                    <a:pt x="0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1466851" y="3429000"/>
                  </a:lnTo>
                  <a:lnTo>
                    <a:pt x="1466851" y="3428996"/>
                  </a:lnTo>
                  <a:cubicBezTo>
                    <a:pt x="1466851" y="2618878"/>
                    <a:pt x="810120" y="1962147"/>
                    <a:pt x="2" y="1962147"/>
                  </a:cubicBezTo>
                  <a:lnTo>
                    <a:pt x="0" y="1962147"/>
                  </a:lnTo>
                  <a:close/>
                </a:path>
              </a:pathLst>
            </a:custGeom>
            <a:solidFill>
              <a:srgbClr val="CED4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0CDBA3A-1B60-49A6-9118-F23586F45C94}"/>
                </a:ext>
              </a:extLst>
            </p:cNvPr>
            <p:cNvSpPr txBox="1"/>
            <p:nvPr/>
          </p:nvSpPr>
          <p:spPr>
            <a:xfrm>
              <a:off x="7659525" y="1086179"/>
              <a:ext cx="20076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>
                  <a:solidFill>
                    <a:srgbClr val="12233E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Weaknesses</a:t>
              </a:r>
              <a:endParaRPr lang="en-ID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1044A61-6454-4BD4-BC03-F37EA7C2F21D}"/>
                </a:ext>
              </a:extLst>
            </p:cNvPr>
            <p:cNvSpPr txBox="1"/>
            <p:nvPr/>
          </p:nvSpPr>
          <p:spPr>
            <a:xfrm>
              <a:off x="7210425" y="1579384"/>
              <a:ext cx="2456728" cy="13348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GB" sz="11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Capitalize on low hanging fruit to identify a ballpark value added activity to beta test. Override the digital divide with additional clickthroughs from DevOps. 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37FAE71-8EDF-4E9E-B5C3-36190F9B8224}"/>
              </a:ext>
            </a:extLst>
          </p:cNvPr>
          <p:cNvGrpSpPr/>
          <p:nvPr/>
        </p:nvGrpSpPr>
        <p:grpSpPr>
          <a:xfrm>
            <a:off x="0" y="3428996"/>
            <a:ext cx="6096000" cy="3429000"/>
            <a:chOff x="0" y="3428996"/>
            <a:chExt cx="6096000" cy="342900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6308E5A-D870-4980-A758-493E684C62C1}"/>
                </a:ext>
              </a:extLst>
            </p:cNvPr>
            <p:cNvSpPr/>
            <p:nvPr/>
          </p:nvSpPr>
          <p:spPr>
            <a:xfrm>
              <a:off x="0" y="3428996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1185847" y="1420964"/>
                  </a:moveTo>
                  <a:cubicBezTo>
                    <a:pt x="1285234" y="1422169"/>
                    <a:pt x="1363809" y="1454373"/>
                    <a:pt x="1421572" y="1517576"/>
                  </a:cubicBezTo>
                  <a:cubicBezTo>
                    <a:pt x="1479334" y="1580779"/>
                    <a:pt x="1508837" y="1667752"/>
                    <a:pt x="1510078" y="1778494"/>
                  </a:cubicBezTo>
                  <a:cubicBezTo>
                    <a:pt x="1508837" y="1887703"/>
                    <a:pt x="1479334" y="1974238"/>
                    <a:pt x="1421572" y="2038098"/>
                  </a:cubicBezTo>
                  <a:cubicBezTo>
                    <a:pt x="1363809" y="2101959"/>
                    <a:pt x="1285234" y="2134601"/>
                    <a:pt x="1185847" y="2136025"/>
                  </a:cubicBezTo>
                  <a:cubicBezTo>
                    <a:pt x="1084854" y="2134601"/>
                    <a:pt x="1005548" y="2101959"/>
                    <a:pt x="947932" y="2038098"/>
                  </a:cubicBezTo>
                  <a:cubicBezTo>
                    <a:pt x="890315" y="1974238"/>
                    <a:pt x="860959" y="1887703"/>
                    <a:pt x="859864" y="1778494"/>
                  </a:cubicBezTo>
                  <a:cubicBezTo>
                    <a:pt x="860959" y="1667752"/>
                    <a:pt x="890315" y="1580779"/>
                    <a:pt x="947932" y="1517576"/>
                  </a:cubicBezTo>
                  <a:cubicBezTo>
                    <a:pt x="1005548" y="1454373"/>
                    <a:pt x="1084854" y="1422169"/>
                    <a:pt x="1185847" y="1420964"/>
                  </a:cubicBezTo>
                  <a:close/>
                  <a:moveTo>
                    <a:pt x="1185847" y="1149311"/>
                  </a:moveTo>
                  <a:cubicBezTo>
                    <a:pt x="1068239" y="1150231"/>
                    <a:pt x="961893" y="1177212"/>
                    <a:pt x="866809" y="1230255"/>
                  </a:cubicBezTo>
                  <a:cubicBezTo>
                    <a:pt x="771725" y="1283298"/>
                    <a:pt x="696017" y="1356886"/>
                    <a:pt x="639685" y="1451018"/>
                  </a:cubicBezTo>
                  <a:cubicBezTo>
                    <a:pt x="583353" y="1545150"/>
                    <a:pt x="554511" y="1654309"/>
                    <a:pt x="553158" y="1778494"/>
                  </a:cubicBezTo>
                  <a:cubicBezTo>
                    <a:pt x="554511" y="1902702"/>
                    <a:pt x="583353" y="2012012"/>
                    <a:pt x="639685" y="2106425"/>
                  </a:cubicBezTo>
                  <a:cubicBezTo>
                    <a:pt x="696017" y="2200839"/>
                    <a:pt x="771725" y="2274707"/>
                    <a:pt x="866809" y="2328032"/>
                  </a:cubicBezTo>
                  <a:cubicBezTo>
                    <a:pt x="961893" y="2381356"/>
                    <a:pt x="1068239" y="2408489"/>
                    <a:pt x="1185847" y="2409430"/>
                  </a:cubicBezTo>
                  <a:cubicBezTo>
                    <a:pt x="1303412" y="2408489"/>
                    <a:pt x="1409455" y="2381356"/>
                    <a:pt x="1503976" y="2328032"/>
                  </a:cubicBezTo>
                  <a:cubicBezTo>
                    <a:pt x="1598498" y="2274707"/>
                    <a:pt x="1673643" y="2200839"/>
                    <a:pt x="1729413" y="2106425"/>
                  </a:cubicBezTo>
                  <a:cubicBezTo>
                    <a:pt x="1785182" y="2012012"/>
                    <a:pt x="1813721" y="1902702"/>
                    <a:pt x="1815031" y="1778494"/>
                  </a:cubicBezTo>
                  <a:cubicBezTo>
                    <a:pt x="1813754" y="1654309"/>
                    <a:pt x="1785344" y="1545150"/>
                    <a:pt x="1729802" y="1451018"/>
                  </a:cubicBezTo>
                  <a:cubicBezTo>
                    <a:pt x="1674260" y="1356886"/>
                    <a:pt x="1599244" y="1283298"/>
                    <a:pt x="1504755" y="1230255"/>
                  </a:cubicBezTo>
                  <a:cubicBezTo>
                    <a:pt x="1410266" y="1177212"/>
                    <a:pt x="1303964" y="1150231"/>
                    <a:pt x="1185847" y="1149311"/>
                  </a:cubicBezTo>
                  <a:close/>
                  <a:moveTo>
                    <a:pt x="0" y="0"/>
                  </a:moveTo>
                  <a:lnTo>
                    <a:pt x="4629152" y="0"/>
                  </a:lnTo>
                  <a:cubicBezTo>
                    <a:pt x="4629152" y="759486"/>
                    <a:pt x="5206357" y="1384159"/>
                    <a:pt x="5946024" y="1459276"/>
                  </a:cubicBezTo>
                  <a:lnTo>
                    <a:pt x="6096000" y="1466849"/>
                  </a:lnTo>
                  <a:lnTo>
                    <a:pt x="6096000" y="3429000"/>
                  </a:lnTo>
                  <a:lnTo>
                    <a:pt x="0" y="3429000"/>
                  </a:lnTo>
                  <a:close/>
                </a:path>
              </a:pathLst>
            </a:custGeom>
            <a:solidFill>
              <a:srgbClr val="CED4D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4E6D5DA-6B15-4747-BE8D-5FAB8C8E7B07}"/>
                </a:ext>
              </a:extLst>
            </p:cNvPr>
            <p:cNvSpPr txBox="1"/>
            <p:nvPr/>
          </p:nvSpPr>
          <p:spPr>
            <a:xfrm>
              <a:off x="2341296" y="4515175"/>
              <a:ext cx="20076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solidFill>
                    <a:srgbClr val="12233E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Opportunity</a:t>
              </a:r>
              <a:endParaRPr lang="en-ID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76BB42-84B7-4CED-8D54-C0D63B7B9335}"/>
                </a:ext>
              </a:extLst>
            </p:cNvPr>
            <p:cNvSpPr txBox="1"/>
            <p:nvPr/>
          </p:nvSpPr>
          <p:spPr>
            <a:xfrm>
              <a:off x="2341296" y="5008380"/>
              <a:ext cx="2497404" cy="13348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1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Capitalize on low hanging fruit to identify a ballpark value added activity to beta test. Override the digital divide with additional clickthroughs from DevOps. 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B97B513-AF2E-47D2-9998-EA861DBBA9EB}"/>
              </a:ext>
            </a:extLst>
          </p:cNvPr>
          <p:cNvGrpSpPr/>
          <p:nvPr/>
        </p:nvGrpSpPr>
        <p:grpSpPr>
          <a:xfrm>
            <a:off x="6095999" y="3428996"/>
            <a:ext cx="6096000" cy="3429000"/>
            <a:chOff x="6095999" y="3428996"/>
            <a:chExt cx="6096000" cy="342900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72252E5-CA39-45EC-8D5E-EF24AE919694}"/>
                </a:ext>
              </a:extLst>
            </p:cNvPr>
            <p:cNvSpPr/>
            <p:nvPr/>
          </p:nvSpPr>
          <p:spPr>
            <a:xfrm>
              <a:off x="6095999" y="3428996"/>
              <a:ext cx="6096000" cy="3429000"/>
            </a:xfrm>
            <a:custGeom>
              <a:avLst/>
              <a:gdLst/>
              <a:ahLst/>
              <a:cxnLst/>
              <a:rect l="l" t="t" r="r" b="b"/>
              <a:pathLst>
                <a:path w="6096000" h="3429000">
                  <a:moveTo>
                    <a:pt x="4273176" y="1166837"/>
                  </a:moveTo>
                  <a:lnTo>
                    <a:pt x="4273176" y="1406943"/>
                  </a:lnTo>
                  <a:lnTo>
                    <a:pt x="4599159" y="1406943"/>
                  </a:lnTo>
                  <a:lnTo>
                    <a:pt x="4599159" y="2397162"/>
                  </a:lnTo>
                  <a:lnTo>
                    <a:pt x="4898854" y="2397162"/>
                  </a:lnTo>
                  <a:lnTo>
                    <a:pt x="4898854" y="1406943"/>
                  </a:lnTo>
                  <a:lnTo>
                    <a:pt x="5224838" y="1406943"/>
                  </a:lnTo>
                  <a:lnTo>
                    <a:pt x="5224838" y="1166837"/>
                  </a:lnTo>
                  <a:close/>
                  <a:moveTo>
                    <a:pt x="1466851" y="0"/>
                  </a:moveTo>
                  <a:lnTo>
                    <a:pt x="6096000" y="0"/>
                  </a:lnTo>
                  <a:lnTo>
                    <a:pt x="6096000" y="3429000"/>
                  </a:lnTo>
                  <a:lnTo>
                    <a:pt x="0" y="3429000"/>
                  </a:lnTo>
                  <a:lnTo>
                    <a:pt x="0" y="1466849"/>
                  </a:lnTo>
                  <a:lnTo>
                    <a:pt x="2" y="1466849"/>
                  </a:lnTo>
                  <a:cubicBezTo>
                    <a:pt x="810120" y="1466849"/>
                    <a:pt x="1466851" y="810118"/>
                    <a:pt x="1466851" y="0"/>
                  </a:cubicBezTo>
                  <a:close/>
                </a:path>
              </a:pathLst>
            </a:custGeom>
            <a:solidFill>
              <a:srgbClr val="E9ECE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8F1756-9C13-450D-BD72-3E3338417169}"/>
                </a:ext>
              </a:extLst>
            </p:cNvPr>
            <p:cNvSpPr txBox="1"/>
            <p:nvPr/>
          </p:nvSpPr>
          <p:spPr>
            <a:xfrm>
              <a:off x="7497523" y="4515175"/>
              <a:ext cx="20076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b="1">
                  <a:solidFill>
                    <a:srgbClr val="12233E"/>
                  </a:solidFill>
                  <a:latin typeface="Poppins" panose="00000500000000000000" pitchFamily="50" charset="0"/>
                  <a:ea typeface="Roboto" panose="02000000000000000000" pitchFamily="2" charset="0"/>
                  <a:cs typeface="Poppins" panose="00000500000000000000" pitchFamily="50" charset="0"/>
                </a:rPr>
                <a:t>Threats</a:t>
              </a:r>
              <a:endParaRPr lang="en-ID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01A084D-2F96-4131-AD8F-15A5E3530FF0}"/>
                </a:ext>
              </a:extLst>
            </p:cNvPr>
            <p:cNvSpPr txBox="1"/>
            <p:nvPr/>
          </p:nvSpPr>
          <p:spPr>
            <a:xfrm>
              <a:off x="7099815" y="5008380"/>
              <a:ext cx="2405335" cy="13348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GB" sz="11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Capitalize on low hanging fruit to identify a ballpark value added activity to beta test. Override the digital divide with additional clickthroughs from DevOps. 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C9707FA4-DB5F-44F7-9FEE-1AE6F1238717}"/>
              </a:ext>
            </a:extLst>
          </p:cNvPr>
          <p:cNvSpPr txBox="1"/>
          <p:nvPr/>
        </p:nvSpPr>
        <p:spPr>
          <a:xfrm>
            <a:off x="5092187" y="2810853"/>
            <a:ext cx="20076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SWOT</a:t>
            </a:r>
            <a:endParaRPr lang="en-ID" sz="44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9AEE719-EE99-4D06-A38E-22C797691A36}"/>
              </a:ext>
            </a:extLst>
          </p:cNvPr>
          <p:cNvSpPr txBox="1"/>
          <p:nvPr/>
        </p:nvSpPr>
        <p:spPr>
          <a:xfrm>
            <a:off x="5092187" y="3539415"/>
            <a:ext cx="2007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Analysis</a:t>
            </a:r>
            <a:endParaRPr lang="en-ID" sz="32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0581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135AF96-C4FC-4EE4-AC58-5DE46712FD5E}"/>
              </a:ext>
            </a:extLst>
          </p:cNvPr>
          <p:cNvSpPr/>
          <p:nvPr/>
        </p:nvSpPr>
        <p:spPr>
          <a:xfrm>
            <a:off x="467594" y="1917035"/>
            <a:ext cx="3705378" cy="1440872"/>
          </a:xfrm>
          <a:prstGeom prst="roundRect">
            <a:avLst>
              <a:gd name="adj" fmla="val 3940"/>
            </a:avLst>
          </a:prstGeom>
          <a:solidFill>
            <a:srgbClr val="F4F5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518E9CDF-98F8-484A-AB66-F1F1E237E544}"/>
              </a:ext>
            </a:extLst>
          </p:cNvPr>
          <p:cNvSpPr/>
          <p:nvPr/>
        </p:nvSpPr>
        <p:spPr>
          <a:xfrm>
            <a:off x="467594" y="4283553"/>
            <a:ext cx="3705378" cy="1440872"/>
          </a:xfrm>
          <a:prstGeom prst="roundRect">
            <a:avLst>
              <a:gd name="adj" fmla="val 3940"/>
            </a:avLst>
          </a:prstGeom>
          <a:solidFill>
            <a:srgbClr val="F4F5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5360BD0-8FDD-4C48-90CF-D9A0BF379889}"/>
              </a:ext>
            </a:extLst>
          </p:cNvPr>
          <p:cNvSpPr/>
          <p:nvPr/>
        </p:nvSpPr>
        <p:spPr>
          <a:xfrm>
            <a:off x="8019031" y="4283553"/>
            <a:ext cx="3705378" cy="1440872"/>
          </a:xfrm>
          <a:prstGeom prst="roundRect">
            <a:avLst>
              <a:gd name="adj" fmla="val 3940"/>
            </a:avLst>
          </a:prstGeom>
          <a:solidFill>
            <a:srgbClr val="F4F5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BC5D291-A622-47D1-ABA8-753F72A8A798}"/>
              </a:ext>
            </a:extLst>
          </p:cNvPr>
          <p:cNvSpPr/>
          <p:nvPr/>
        </p:nvSpPr>
        <p:spPr>
          <a:xfrm>
            <a:off x="8019031" y="1939637"/>
            <a:ext cx="3705378" cy="1440872"/>
          </a:xfrm>
          <a:prstGeom prst="roundRect">
            <a:avLst>
              <a:gd name="adj" fmla="val 3940"/>
            </a:avLst>
          </a:prstGeom>
          <a:solidFill>
            <a:srgbClr val="F4F5F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1F0EE8-4508-43ED-B7AC-D34379D85C9E}"/>
              </a:ext>
            </a:extLst>
          </p:cNvPr>
          <p:cNvSpPr txBox="1"/>
          <p:nvPr/>
        </p:nvSpPr>
        <p:spPr>
          <a:xfrm>
            <a:off x="3390874" y="535383"/>
            <a:ext cx="5410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SWOT Analysis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D98737B-1653-4275-936B-DA3083DECA4E}"/>
              </a:ext>
            </a:extLst>
          </p:cNvPr>
          <p:cNvSpPr/>
          <p:nvPr/>
        </p:nvSpPr>
        <p:spPr>
          <a:xfrm>
            <a:off x="4490018" y="2189394"/>
            <a:ext cx="3276876" cy="3276876"/>
          </a:xfrm>
          <a:prstGeom prst="ellipse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5C58F667-6D47-408D-BA28-9411D14E5D1F}"/>
              </a:ext>
            </a:extLst>
          </p:cNvPr>
          <p:cNvSpPr/>
          <p:nvPr/>
        </p:nvSpPr>
        <p:spPr>
          <a:xfrm>
            <a:off x="3981842" y="1761982"/>
            <a:ext cx="1864085" cy="1864085"/>
          </a:xfrm>
          <a:prstGeom prst="round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2BC9F18-D7AC-4555-A9B3-2C9DD8D51AC4}"/>
              </a:ext>
            </a:extLst>
          </p:cNvPr>
          <p:cNvSpPr/>
          <p:nvPr/>
        </p:nvSpPr>
        <p:spPr>
          <a:xfrm>
            <a:off x="6347669" y="1761982"/>
            <a:ext cx="1864085" cy="1864085"/>
          </a:xfrm>
          <a:prstGeom prst="round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BF7BB49-0CCF-46AA-8538-2587B4F2A0AA}"/>
              </a:ext>
            </a:extLst>
          </p:cNvPr>
          <p:cNvSpPr/>
          <p:nvPr/>
        </p:nvSpPr>
        <p:spPr>
          <a:xfrm>
            <a:off x="3981842" y="4071947"/>
            <a:ext cx="1864085" cy="1864085"/>
          </a:xfrm>
          <a:prstGeom prst="round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D3DDB6C-E4FD-4E11-973A-998DDDA9693E}"/>
              </a:ext>
            </a:extLst>
          </p:cNvPr>
          <p:cNvSpPr/>
          <p:nvPr/>
        </p:nvSpPr>
        <p:spPr>
          <a:xfrm>
            <a:off x="6347669" y="4071947"/>
            <a:ext cx="1864085" cy="1864085"/>
          </a:xfrm>
          <a:prstGeom prst="round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DE6F67-C5EE-4C43-926C-80BAD49B393C}"/>
              </a:ext>
            </a:extLst>
          </p:cNvPr>
          <p:cNvSpPr txBox="1"/>
          <p:nvPr/>
        </p:nvSpPr>
        <p:spPr>
          <a:xfrm>
            <a:off x="4488421" y="1771392"/>
            <a:ext cx="850926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</a:t>
            </a:r>
            <a:endParaRPr lang="en-ID" sz="60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99DF41-1F10-4F1D-BED6-E829D4108DD0}"/>
              </a:ext>
            </a:extLst>
          </p:cNvPr>
          <p:cNvSpPr txBox="1"/>
          <p:nvPr/>
        </p:nvSpPr>
        <p:spPr>
          <a:xfrm>
            <a:off x="4300786" y="3006509"/>
            <a:ext cx="122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Strength</a:t>
            </a:r>
            <a:endParaRPr lang="en-ID" sz="16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9A41BA-C28F-4523-A001-33D149BBC978}"/>
              </a:ext>
            </a:extLst>
          </p:cNvPr>
          <p:cNvSpPr txBox="1"/>
          <p:nvPr/>
        </p:nvSpPr>
        <p:spPr>
          <a:xfrm>
            <a:off x="6854247" y="1771392"/>
            <a:ext cx="850926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endParaRPr lang="en-ID" sz="60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DAF5E4-DEAC-4797-AF79-E120E28720A7}"/>
              </a:ext>
            </a:extLst>
          </p:cNvPr>
          <p:cNvSpPr txBox="1"/>
          <p:nvPr/>
        </p:nvSpPr>
        <p:spPr>
          <a:xfrm>
            <a:off x="6622990" y="3006509"/>
            <a:ext cx="13960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Weakness</a:t>
            </a:r>
            <a:endParaRPr lang="en-ID" sz="16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5AE448B-46D1-4C54-AE43-F510AA3559FE}"/>
              </a:ext>
            </a:extLst>
          </p:cNvPr>
          <p:cNvSpPr txBox="1"/>
          <p:nvPr/>
        </p:nvSpPr>
        <p:spPr>
          <a:xfrm>
            <a:off x="4488421" y="4094988"/>
            <a:ext cx="850926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</a:t>
            </a:r>
            <a:endParaRPr lang="en-ID" sz="60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392B14-8B9E-4031-872F-AD378A6E4F56}"/>
              </a:ext>
            </a:extLst>
          </p:cNvPr>
          <p:cNvSpPr txBox="1"/>
          <p:nvPr/>
        </p:nvSpPr>
        <p:spPr>
          <a:xfrm>
            <a:off x="4172972" y="5330105"/>
            <a:ext cx="1481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Opportunity</a:t>
            </a:r>
            <a:endParaRPr lang="en-ID" sz="16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2FA6B2-5336-459C-9BD2-697015E48002}"/>
              </a:ext>
            </a:extLst>
          </p:cNvPr>
          <p:cNvSpPr txBox="1"/>
          <p:nvPr/>
        </p:nvSpPr>
        <p:spPr>
          <a:xfrm>
            <a:off x="6854247" y="4094988"/>
            <a:ext cx="850926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</a:t>
            </a:r>
            <a:endParaRPr lang="en-ID" sz="60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B5B76BA-649A-4F79-ABFF-8D987A43A11A}"/>
              </a:ext>
            </a:extLst>
          </p:cNvPr>
          <p:cNvSpPr txBox="1"/>
          <p:nvPr/>
        </p:nvSpPr>
        <p:spPr>
          <a:xfrm>
            <a:off x="6538798" y="5330105"/>
            <a:ext cx="1481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Threat</a:t>
            </a:r>
            <a:endParaRPr lang="en-ID" sz="16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3918ED-35CB-473F-BDD4-21F13A476B7B}"/>
              </a:ext>
            </a:extLst>
          </p:cNvPr>
          <p:cNvSpPr txBox="1"/>
          <p:nvPr/>
        </p:nvSpPr>
        <p:spPr>
          <a:xfrm>
            <a:off x="8525609" y="2092949"/>
            <a:ext cx="3053942" cy="1080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0FCC2FD-E559-45BA-B7F4-66148F7BE217}"/>
              </a:ext>
            </a:extLst>
          </p:cNvPr>
          <p:cNvSpPr txBox="1"/>
          <p:nvPr/>
        </p:nvSpPr>
        <p:spPr>
          <a:xfrm>
            <a:off x="8525609" y="4469219"/>
            <a:ext cx="3053942" cy="1080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CDFB51-6FC7-43C6-8E8A-FA022D33DD62}"/>
              </a:ext>
            </a:extLst>
          </p:cNvPr>
          <p:cNvSpPr txBox="1"/>
          <p:nvPr/>
        </p:nvSpPr>
        <p:spPr>
          <a:xfrm>
            <a:off x="612450" y="4469219"/>
            <a:ext cx="3053942" cy="1080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388944-7982-4C6F-B2BE-474532FE78CA}"/>
              </a:ext>
            </a:extLst>
          </p:cNvPr>
          <p:cNvSpPr txBox="1"/>
          <p:nvPr/>
        </p:nvSpPr>
        <p:spPr>
          <a:xfrm>
            <a:off x="612450" y="2081889"/>
            <a:ext cx="3053942" cy="1080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GB" sz="11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A7E0C32-5BB2-4778-B7E2-1FB3C1413BF5}"/>
              </a:ext>
            </a:extLst>
          </p:cNvPr>
          <p:cNvSpPr txBox="1"/>
          <p:nvPr/>
        </p:nvSpPr>
        <p:spPr>
          <a:xfrm>
            <a:off x="395288" y="6413856"/>
            <a:ext cx="2433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Confidential Deck For Client Name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3B83FAE-B478-4205-B504-E6C5CABB4AAE}"/>
              </a:ext>
            </a:extLst>
          </p:cNvPr>
          <p:cNvSpPr txBox="1"/>
          <p:nvPr/>
        </p:nvSpPr>
        <p:spPr>
          <a:xfrm>
            <a:off x="9941549" y="6403180"/>
            <a:ext cx="1782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www.company-name.tld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50694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0FFFAD-C048-4792-9504-B96F893B51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FFAC74-FB12-40AD-BDF7-A7C767B5AB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34490B5-6B29-4FFE-ADA9-CA86E8EC1A1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A6560E-E0D4-416B-B19B-4EAFB0AAAA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019E0F6-D1EC-4BC2-B406-45FA08E6B4F6}"/>
              </a:ext>
            </a:extLst>
          </p:cNvPr>
          <p:cNvSpPr txBox="1"/>
          <p:nvPr/>
        </p:nvSpPr>
        <p:spPr>
          <a:xfrm>
            <a:off x="1098537" y="94992"/>
            <a:ext cx="850926" cy="252569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500" b="1">
                <a:solidFill>
                  <a:srgbClr val="2DCE89"/>
                </a:solidFill>
                <a:effectLst>
                  <a:outerShdw blurRad="190500" sx="102000" sy="102000" algn="ctr" rotWithShape="0">
                    <a:srgbClr val="12233E">
                      <a:alpha val="40000"/>
                    </a:srgbClr>
                  </a:outerShdw>
                </a:effectLst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</a:t>
            </a:r>
            <a:endParaRPr lang="en-ID" sz="11500" b="1">
              <a:solidFill>
                <a:srgbClr val="2DCE89"/>
              </a:solidFill>
              <a:effectLst>
                <a:outerShdw blurRad="190500" sx="102000" sy="102000" algn="ctr" rotWithShape="0">
                  <a:srgbClr val="12233E">
                    <a:alpha val="40000"/>
                  </a:srgbClr>
                </a:outerShdw>
              </a:effectLst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7B9566-9267-45C8-8731-6C8DF624A1B4}"/>
              </a:ext>
            </a:extLst>
          </p:cNvPr>
          <p:cNvSpPr txBox="1"/>
          <p:nvPr/>
        </p:nvSpPr>
        <p:spPr>
          <a:xfrm>
            <a:off x="3873040" y="4332309"/>
            <a:ext cx="1397920" cy="252569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500" b="1">
                <a:solidFill>
                  <a:srgbClr val="2DCE89"/>
                </a:solidFill>
                <a:effectLst>
                  <a:outerShdw blurRad="190500" sx="102000" sy="102000" algn="ctr" rotWithShape="0">
                    <a:srgbClr val="12233E">
                      <a:alpha val="40000"/>
                    </a:srgbClr>
                  </a:outerShdw>
                </a:effectLst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endParaRPr lang="en-ID" sz="11500" b="1">
              <a:solidFill>
                <a:srgbClr val="2DCE89"/>
              </a:solidFill>
              <a:effectLst>
                <a:outerShdw blurRad="190500" sx="102000" sy="102000" algn="ctr" rotWithShape="0">
                  <a:srgbClr val="12233E">
                    <a:alpha val="40000"/>
                  </a:srgbClr>
                </a:outerShdw>
              </a:effectLst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8B1C79-BB50-4B89-B0AC-1D8502FED030}"/>
              </a:ext>
            </a:extLst>
          </p:cNvPr>
          <p:cNvSpPr txBox="1"/>
          <p:nvPr/>
        </p:nvSpPr>
        <p:spPr>
          <a:xfrm>
            <a:off x="6921040" y="7052"/>
            <a:ext cx="1397920" cy="252569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500" b="1">
                <a:solidFill>
                  <a:srgbClr val="2DCE89"/>
                </a:solidFill>
                <a:effectLst>
                  <a:outerShdw blurRad="190500" sx="102000" sy="102000" algn="ctr" rotWithShape="0">
                    <a:srgbClr val="12233E">
                      <a:alpha val="40000"/>
                    </a:srgbClr>
                  </a:outerShdw>
                </a:effectLst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</a:t>
            </a:r>
            <a:endParaRPr lang="en-ID" sz="11500" b="1">
              <a:solidFill>
                <a:srgbClr val="2DCE89"/>
              </a:solidFill>
              <a:effectLst>
                <a:outerShdw blurRad="190500" sx="102000" sy="102000" algn="ctr" rotWithShape="0">
                  <a:srgbClr val="12233E">
                    <a:alpha val="40000"/>
                  </a:srgbClr>
                </a:outerShdw>
              </a:effectLst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F2F0934-A207-475F-B0F4-7CBB2386A68F}"/>
              </a:ext>
            </a:extLst>
          </p:cNvPr>
          <p:cNvSpPr txBox="1"/>
          <p:nvPr/>
        </p:nvSpPr>
        <p:spPr>
          <a:xfrm>
            <a:off x="9969040" y="4124326"/>
            <a:ext cx="1397920" cy="252569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500" b="1">
                <a:solidFill>
                  <a:srgbClr val="2DCE89"/>
                </a:solidFill>
                <a:effectLst>
                  <a:outerShdw blurRad="190500" sx="102000" sy="102000" algn="ctr" rotWithShape="0">
                    <a:srgbClr val="12233E">
                      <a:alpha val="40000"/>
                    </a:srgbClr>
                  </a:outerShdw>
                </a:effectLst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</a:t>
            </a:r>
            <a:endParaRPr lang="en-ID" sz="11500" b="1">
              <a:solidFill>
                <a:srgbClr val="2DCE89"/>
              </a:solidFill>
              <a:effectLst>
                <a:outerShdw blurRad="190500" sx="102000" sy="102000" algn="ctr" rotWithShape="0">
                  <a:srgbClr val="12233E">
                    <a:alpha val="40000"/>
                  </a:srgbClr>
                </a:outerShdw>
              </a:effectLst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4076DC6-B2C4-460A-A06C-8BDE938FBB4F}"/>
              </a:ext>
            </a:extLst>
          </p:cNvPr>
          <p:cNvSpPr txBox="1"/>
          <p:nvPr/>
        </p:nvSpPr>
        <p:spPr>
          <a:xfrm>
            <a:off x="429046" y="4385859"/>
            <a:ext cx="2189908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94D75C2-2CE0-429E-BAA1-8A731C56080C}"/>
              </a:ext>
            </a:extLst>
          </p:cNvPr>
          <p:cNvSpPr txBox="1"/>
          <p:nvPr/>
        </p:nvSpPr>
        <p:spPr>
          <a:xfrm>
            <a:off x="520186" y="3924271"/>
            <a:ext cx="2007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Strength</a:t>
            </a:r>
            <a:endParaRPr lang="en-ID" sz="20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1CCBF1A-9851-42ED-B487-B4E3B6A261B9}"/>
              </a:ext>
            </a:extLst>
          </p:cNvPr>
          <p:cNvSpPr txBox="1"/>
          <p:nvPr/>
        </p:nvSpPr>
        <p:spPr>
          <a:xfrm>
            <a:off x="3477046" y="1336045"/>
            <a:ext cx="2189908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71FDE62-49DF-4311-A7E2-70F677518330}"/>
              </a:ext>
            </a:extLst>
          </p:cNvPr>
          <p:cNvSpPr txBox="1"/>
          <p:nvPr/>
        </p:nvSpPr>
        <p:spPr>
          <a:xfrm>
            <a:off x="3568186" y="874457"/>
            <a:ext cx="2007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Weaknesses</a:t>
            </a:r>
            <a:endParaRPr lang="en-ID" sz="20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C3A979B-CEAA-4690-92A4-494EDEE4C795}"/>
              </a:ext>
            </a:extLst>
          </p:cNvPr>
          <p:cNvSpPr txBox="1"/>
          <p:nvPr/>
        </p:nvSpPr>
        <p:spPr>
          <a:xfrm>
            <a:off x="6525046" y="4385859"/>
            <a:ext cx="2189908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8CA5780-B137-40CE-8DD2-772B09D6D1CE}"/>
              </a:ext>
            </a:extLst>
          </p:cNvPr>
          <p:cNvSpPr txBox="1"/>
          <p:nvPr/>
        </p:nvSpPr>
        <p:spPr>
          <a:xfrm>
            <a:off x="6616186" y="3924271"/>
            <a:ext cx="2007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Opportunity</a:t>
            </a:r>
            <a:endParaRPr lang="en-ID" sz="20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842767C-BC95-47DF-8C6F-7CFFFBF26261}"/>
              </a:ext>
            </a:extLst>
          </p:cNvPr>
          <p:cNvSpPr txBox="1"/>
          <p:nvPr/>
        </p:nvSpPr>
        <p:spPr>
          <a:xfrm>
            <a:off x="9573046" y="1336045"/>
            <a:ext cx="2189908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4ACC414-E8CA-46AC-9070-720D725521B4}"/>
              </a:ext>
            </a:extLst>
          </p:cNvPr>
          <p:cNvSpPr txBox="1"/>
          <p:nvPr/>
        </p:nvSpPr>
        <p:spPr>
          <a:xfrm>
            <a:off x="9664186" y="874457"/>
            <a:ext cx="20076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12233E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Threats</a:t>
            </a:r>
            <a:endParaRPr lang="en-ID" sz="20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2478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2B0F74-6084-4DCE-9ECA-2C10695C39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FC69C2-B02D-4430-96F0-EB82FACACC85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7272B8-A163-47AA-89E4-7A78010E6A87}"/>
              </a:ext>
            </a:extLst>
          </p:cNvPr>
          <p:cNvSpPr txBox="1"/>
          <p:nvPr/>
        </p:nvSpPr>
        <p:spPr>
          <a:xfrm>
            <a:off x="1128068" y="861473"/>
            <a:ext cx="1657363" cy="515526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</a:t>
            </a: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WOT</a:t>
            </a:r>
            <a:endParaRPr lang="en-ID" sz="2000" spc="300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86B64D-7F3B-4607-989D-7D2E1E506C3A}"/>
              </a:ext>
            </a:extLst>
          </p:cNvPr>
          <p:cNvSpPr txBox="1"/>
          <p:nvPr/>
        </p:nvSpPr>
        <p:spPr>
          <a:xfrm>
            <a:off x="1128068" y="1258823"/>
            <a:ext cx="3765563" cy="1023357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Strength</a:t>
            </a:r>
            <a:endParaRPr lang="en-ID" sz="44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0F61C0-8BBF-4D4A-88CC-E440CA3F327F}"/>
              </a:ext>
            </a:extLst>
          </p:cNvPr>
          <p:cNvSpPr txBox="1"/>
          <p:nvPr/>
        </p:nvSpPr>
        <p:spPr>
          <a:xfrm>
            <a:off x="1128068" y="2005502"/>
            <a:ext cx="2292363" cy="76944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Analysis</a:t>
            </a:r>
            <a:endParaRPr lang="en-ID" sz="3200" b="1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39B1DC-5927-435E-800C-00E0CF66EC82}"/>
              </a:ext>
            </a:extLst>
          </p:cNvPr>
          <p:cNvSpPr txBox="1"/>
          <p:nvPr/>
        </p:nvSpPr>
        <p:spPr>
          <a:xfrm>
            <a:off x="1128068" y="3304362"/>
            <a:ext cx="4686403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path conference pack cold call weighted pipeline estimated time of arrival single sign on cross-selling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28F100-9491-4BD4-9DE6-08910705A36C}"/>
              </a:ext>
            </a:extLst>
          </p:cNvPr>
          <p:cNvSpPr txBox="1"/>
          <p:nvPr/>
        </p:nvSpPr>
        <p:spPr>
          <a:xfrm>
            <a:off x="6412308" y="3304362"/>
            <a:ext cx="4809778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Modified meeting package closed-loop marketing contingency plan authority breakdown.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41605CB3-83B3-4755-93B4-DD2138FFCA55}"/>
              </a:ext>
            </a:extLst>
          </p:cNvPr>
          <p:cNvSpPr/>
          <p:nvPr/>
        </p:nvSpPr>
        <p:spPr>
          <a:xfrm>
            <a:off x="6212114" y="-1"/>
            <a:ext cx="4851817" cy="2774943"/>
          </a:xfrm>
          <a:custGeom>
            <a:avLst/>
            <a:gdLst/>
            <a:ahLst/>
            <a:cxnLst/>
            <a:rect l="l" t="t" r="r" b="b"/>
            <a:pathLst>
              <a:path w="4851817" h="2774943">
                <a:moveTo>
                  <a:pt x="2398024" y="607604"/>
                </a:moveTo>
                <a:cubicBezTo>
                  <a:pt x="2238043" y="607604"/>
                  <a:pt x="2108233" y="646547"/>
                  <a:pt x="2008595" y="724433"/>
                </a:cubicBezTo>
                <a:cubicBezTo>
                  <a:pt x="1908957" y="802319"/>
                  <a:pt x="1859138" y="910026"/>
                  <a:pt x="1859138" y="1047554"/>
                </a:cubicBezTo>
                <a:cubicBezTo>
                  <a:pt x="1859138" y="1140176"/>
                  <a:pt x="1880890" y="1215255"/>
                  <a:pt x="1924394" y="1272792"/>
                </a:cubicBezTo>
                <a:cubicBezTo>
                  <a:pt x="1967898" y="1330330"/>
                  <a:pt x="2019822" y="1373833"/>
                  <a:pt x="2080166" y="1403304"/>
                </a:cubicBezTo>
                <a:cubicBezTo>
                  <a:pt x="2140510" y="1432774"/>
                  <a:pt x="2218396" y="1462244"/>
                  <a:pt x="2313823" y="1491715"/>
                </a:cubicBezTo>
                <a:cubicBezTo>
                  <a:pt x="2379781" y="1511362"/>
                  <a:pt x="2430652" y="1528904"/>
                  <a:pt x="2466438" y="1544340"/>
                </a:cubicBezTo>
                <a:cubicBezTo>
                  <a:pt x="2502223" y="1559777"/>
                  <a:pt x="2532395" y="1579424"/>
                  <a:pt x="2556954" y="1603281"/>
                </a:cubicBezTo>
                <a:cubicBezTo>
                  <a:pt x="2581512" y="1627138"/>
                  <a:pt x="2593792" y="1657310"/>
                  <a:pt x="2593792" y="1693797"/>
                </a:cubicBezTo>
                <a:cubicBezTo>
                  <a:pt x="2593792" y="1737301"/>
                  <a:pt x="2578355" y="1771332"/>
                  <a:pt x="2547481" y="1795891"/>
                </a:cubicBezTo>
                <a:cubicBezTo>
                  <a:pt x="2516608" y="1820449"/>
                  <a:pt x="2474507" y="1832729"/>
                  <a:pt x="2421180" y="1832729"/>
                </a:cubicBezTo>
                <a:cubicBezTo>
                  <a:pt x="2369256" y="1832729"/>
                  <a:pt x="2327155" y="1818345"/>
                  <a:pt x="2294878" y="1789576"/>
                </a:cubicBezTo>
                <a:cubicBezTo>
                  <a:pt x="2262601" y="1760807"/>
                  <a:pt x="2243656" y="1719057"/>
                  <a:pt x="2238043" y="1664327"/>
                </a:cubicBezTo>
                <a:lnTo>
                  <a:pt x="1854928" y="1664327"/>
                </a:lnTo>
                <a:cubicBezTo>
                  <a:pt x="1857735" y="1761158"/>
                  <a:pt x="1884750" y="1843956"/>
                  <a:pt x="1935972" y="1912720"/>
                </a:cubicBezTo>
                <a:cubicBezTo>
                  <a:pt x="1987194" y="1981484"/>
                  <a:pt x="2055607" y="2033408"/>
                  <a:pt x="2141212" y="2068492"/>
                </a:cubicBezTo>
                <a:cubicBezTo>
                  <a:pt x="2226816" y="2103575"/>
                  <a:pt x="2323647" y="2121117"/>
                  <a:pt x="2431705" y="2121117"/>
                </a:cubicBezTo>
                <a:cubicBezTo>
                  <a:pt x="2542570" y="2121117"/>
                  <a:pt x="2638699" y="2100769"/>
                  <a:pt x="2720093" y="2060071"/>
                </a:cubicBezTo>
                <a:cubicBezTo>
                  <a:pt x="2801488" y="2019375"/>
                  <a:pt x="2863586" y="1964644"/>
                  <a:pt x="2906388" y="1895880"/>
                </a:cubicBezTo>
                <a:cubicBezTo>
                  <a:pt x="2949190" y="1827115"/>
                  <a:pt x="2970591" y="1750633"/>
                  <a:pt x="2970591" y="1666432"/>
                </a:cubicBezTo>
                <a:cubicBezTo>
                  <a:pt x="2970591" y="1578021"/>
                  <a:pt x="2948839" y="1505748"/>
                  <a:pt x="2905336" y="1449614"/>
                </a:cubicBezTo>
                <a:cubicBezTo>
                  <a:pt x="2861832" y="1393480"/>
                  <a:pt x="2810259" y="1350678"/>
                  <a:pt x="2750616" y="1321208"/>
                </a:cubicBezTo>
                <a:cubicBezTo>
                  <a:pt x="2690974" y="1291737"/>
                  <a:pt x="2613439" y="1260864"/>
                  <a:pt x="2518011" y="1228587"/>
                </a:cubicBezTo>
                <a:cubicBezTo>
                  <a:pt x="2422583" y="1197713"/>
                  <a:pt x="2352416" y="1168944"/>
                  <a:pt x="2307508" y="1142281"/>
                </a:cubicBezTo>
                <a:cubicBezTo>
                  <a:pt x="2262601" y="1115617"/>
                  <a:pt x="2240148" y="1078428"/>
                  <a:pt x="2240148" y="1030714"/>
                </a:cubicBezTo>
                <a:cubicBezTo>
                  <a:pt x="2240148" y="987210"/>
                  <a:pt x="2253479" y="953881"/>
                  <a:pt x="2280143" y="930726"/>
                </a:cubicBezTo>
                <a:cubicBezTo>
                  <a:pt x="2306807" y="907570"/>
                  <a:pt x="2341891" y="895993"/>
                  <a:pt x="2385394" y="895993"/>
                </a:cubicBezTo>
                <a:cubicBezTo>
                  <a:pt x="2435915" y="895993"/>
                  <a:pt x="2477314" y="909675"/>
                  <a:pt x="2509591" y="937041"/>
                </a:cubicBezTo>
                <a:cubicBezTo>
                  <a:pt x="2541868" y="964406"/>
                  <a:pt x="2559410" y="1001946"/>
                  <a:pt x="2562216" y="1049660"/>
                </a:cubicBezTo>
                <a:lnTo>
                  <a:pt x="2951646" y="1049660"/>
                </a:lnTo>
                <a:cubicBezTo>
                  <a:pt x="2944629" y="910728"/>
                  <a:pt x="2891302" y="802319"/>
                  <a:pt x="2791664" y="724433"/>
                </a:cubicBezTo>
                <a:cubicBezTo>
                  <a:pt x="2692026" y="646547"/>
                  <a:pt x="2560813" y="607604"/>
                  <a:pt x="2398024" y="607604"/>
                </a:cubicBezTo>
                <a:close/>
                <a:moveTo>
                  <a:pt x="0" y="0"/>
                </a:moveTo>
                <a:lnTo>
                  <a:pt x="4851817" y="0"/>
                </a:lnTo>
                <a:lnTo>
                  <a:pt x="4851817" y="2774943"/>
                </a:lnTo>
                <a:lnTo>
                  <a:pt x="0" y="2774943"/>
                </a:lnTo>
                <a:close/>
              </a:path>
            </a:pathLst>
          </a:custGeom>
          <a:solidFill>
            <a:srgbClr val="E9ECE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4D72F0-CA83-4E78-AF5A-F684CB9114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772337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81862D1-957F-40DD-B3FD-6B914A6DD2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FC69C2-B02D-4430-96F0-EB82FACACC85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7272B8-A163-47AA-89E4-7A78010E6A87}"/>
              </a:ext>
            </a:extLst>
          </p:cNvPr>
          <p:cNvSpPr txBox="1"/>
          <p:nvPr/>
        </p:nvSpPr>
        <p:spPr>
          <a:xfrm>
            <a:off x="6577724" y="861473"/>
            <a:ext cx="1657363" cy="515526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</a:t>
            </a:r>
            <a:r>
              <a:rPr lang="en-US" sz="2000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OT</a:t>
            </a:r>
            <a:endParaRPr lang="en-ID" sz="2000" spc="300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86B64D-7F3B-4607-989D-7D2E1E506C3A}"/>
              </a:ext>
            </a:extLst>
          </p:cNvPr>
          <p:cNvSpPr txBox="1"/>
          <p:nvPr/>
        </p:nvSpPr>
        <p:spPr>
          <a:xfrm>
            <a:off x="6577724" y="1258823"/>
            <a:ext cx="4090276" cy="1023357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Weaknesses</a:t>
            </a:r>
            <a:endParaRPr lang="en-ID" sz="44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0F61C0-8BBF-4D4A-88CC-E440CA3F327F}"/>
              </a:ext>
            </a:extLst>
          </p:cNvPr>
          <p:cNvSpPr txBox="1"/>
          <p:nvPr/>
        </p:nvSpPr>
        <p:spPr>
          <a:xfrm>
            <a:off x="6577724" y="2005502"/>
            <a:ext cx="2292363" cy="76944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Analysis</a:t>
            </a:r>
            <a:endParaRPr lang="en-ID" sz="3200" b="1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39B1DC-5927-435E-800C-00E0CF66EC82}"/>
              </a:ext>
            </a:extLst>
          </p:cNvPr>
          <p:cNvSpPr txBox="1"/>
          <p:nvPr/>
        </p:nvSpPr>
        <p:spPr>
          <a:xfrm>
            <a:off x="1128068" y="3304362"/>
            <a:ext cx="4686403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path conference pack cold call weighted pipeline estimated time of arrival single sign on cross-selling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28F100-9491-4BD4-9DE6-08910705A36C}"/>
              </a:ext>
            </a:extLst>
          </p:cNvPr>
          <p:cNvSpPr txBox="1"/>
          <p:nvPr/>
        </p:nvSpPr>
        <p:spPr>
          <a:xfrm>
            <a:off x="6412308" y="3304362"/>
            <a:ext cx="4809778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Modified meeting package closed-loop marketing contingency plan authority breakdown.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71C48DC0-4D49-4917-AC66-1C3DF73C1783}"/>
              </a:ext>
            </a:extLst>
          </p:cNvPr>
          <p:cNvSpPr/>
          <p:nvPr/>
        </p:nvSpPr>
        <p:spPr>
          <a:xfrm>
            <a:off x="1128068" y="-1"/>
            <a:ext cx="4851817" cy="2774943"/>
          </a:xfrm>
          <a:custGeom>
            <a:avLst/>
            <a:gdLst/>
            <a:ahLst/>
            <a:cxnLst/>
            <a:rect l="l" t="t" r="r" b="b"/>
            <a:pathLst>
              <a:path w="4851817" h="2774943">
                <a:moveTo>
                  <a:pt x="1537282" y="749788"/>
                </a:moveTo>
                <a:lnTo>
                  <a:pt x="1849245" y="1980113"/>
                </a:lnTo>
                <a:lnTo>
                  <a:pt x="2212033" y="1980113"/>
                </a:lnTo>
                <a:lnTo>
                  <a:pt x="2415335" y="1170412"/>
                </a:lnTo>
                <a:lnTo>
                  <a:pt x="2611626" y="1980113"/>
                </a:lnTo>
                <a:lnTo>
                  <a:pt x="2974414" y="1980113"/>
                </a:lnTo>
                <a:lnTo>
                  <a:pt x="3295140" y="749788"/>
                </a:lnTo>
                <a:lnTo>
                  <a:pt x="2972662" y="749788"/>
                </a:lnTo>
                <a:lnTo>
                  <a:pt x="2793896" y="1645367"/>
                </a:lnTo>
                <a:lnTo>
                  <a:pt x="2583584" y="749788"/>
                </a:lnTo>
                <a:lnTo>
                  <a:pt x="2254096" y="749788"/>
                </a:lnTo>
                <a:lnTo>
                  <a:pt x="2035021" y="1645367"/>
                </a:lnTo>
                <a:lnTo>
                  <a:pt x="1858008" y="749788"/>
                </a:lnTo>
                <a:close/>
                <a:moveTo>
                  <a:pt x="0" y="0"/>
                </a:moveTo>
                <a:lnTo>
                  <a:pt x="4851817" y="0"/>
                </a:lnTo>
                <a:lnTo>
                  <a:pt x="4851817" y="2774943"/>
                </a:lnTo>
                <a:lnTo>
                  <a:pt x="0" y="2774943"/>
                </a:lnTo>
                <a:close/>
              </a:path>
            </a:pathLst>
          </a:custGeom>
          <a:solidFill>
            <a:srgbClr val="E9ECE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70BD36-E90D-4E2A-BC87-D12BD202BFB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786049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69EB7E7-2030-4BF2-847E-C282299198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FC69C2-B02D-4430-96F0-EB82FACACC85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7272B8-A163-47AA-89E4-7A78010E6A87}"/>
              </a:ext>
            </a:extLst>
          </p:cNvPr>
          <p:cNvSpPr txBox="1"/>
          <p:nvPr/>
        </p:nvSpPr>
        <p:spPr>
          <a:xfrm>
            <a:off x="1128068" y="861473"/>
            <a:ext cx="1657363" cy="515526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3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</a:t>
            </a: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r>
              <a:rPr lang="en-US" sz="2000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</a:t>
            </a: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</a:t>
            </a:r>
            <a:endParaRPr lang="en-ID" sz="2000" spc="300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86B64D-7F3B-4607-989D-7D2E1E506C3A}"/>
              </a:ext>
            </a:extLst>
          </p:cNvPr>
          <p:cNvSpPr txBox="1"/>
          <p:nvPr/>
        </p:nvSpPr>
        <p:spPr>
          <a:xfrm>
            <a:off x="1128068" y="1258823"/>
            <a:ext cx="3765563" cy="1023357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Opportunity</a:t>
            </a:r>
            <a:endParaRPr lang="en-ID" sz="44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0F61C0-8BBF-4D4A-88CC-E440CA3F327F}"/>
              </a:ext>
            </a:extLst>
          </p:cNvPr>
          <p:cNvSpPr txBox="1"/>
          <p:nvPr/>
        </p:nvSpPr>
        <p:spPr>
          <a:xfrm>
            <a:off x="1128068" y="2005502"/>
            <a:ext cx="2292363" cy="76944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Analysis</a:t>
            </a:r>
            <a:endParaRPr lang="en-ID" sz="3200" b="1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39B1DC-5927-435E-800C-00E0CF66EC82}"/>
              </a:ext>
            </a:extLst>
          </p:cNvPr>
          <p:cNvSpPr txBox="1"/>
          <p:nvPr/>
        </p:nvSpPr>
        <p:spPr>
          <a:xfrm>
            <a:off x="1128068" y="3304362"/>
            <a:ext cx="4686403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path conference pack cold call weighted pipeline estimated time of arrival single sign on cross-selling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28F100-9491-4BD4-9DE6-08910705A36C}"/>
              </a:ext>
            </a:extLst>
          </p:cNvPr>
          <p:cNvSpPr txBox="1"/>
          <p:nvPr/>
        </p:nvSpPr>
        <p:spPr>
          <a:xfrm>
            <a:off x="6412308" y="3304362"/>
            <a:ext cx="4809778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Modified meeting package closed-loop marketing contingency plan authority breakdown.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91B8F3A-F4E7-4190-9172-B8E2488E25B5}"/>
              </a:ext>
            </a:extLst>
          </p:cNvPr>
          <p:cNvSpPr/>
          <p:nvPr/>
        </p:nvSpPr>
        <p:spPr>
          <a:xfrm>
            <a:off x="6212114" y="-1"/>
            <a:ext cx="4851817" cy="2774943"/>
          </a:xfrm>
          <a:custGeom>
            <a:avLst/>
            <a:gdLst/>
            <a:ahLst/>
            <a:cxnLst/>
            <a:rect l="l" t="t" r="r" b="b"/>
            <a:pathLst>
              <a:path w="4851817" h="2774943">
                <a:moveTo>
                  <a:pt x="2415716" y="933883"/>
                </a:moveTo>
                <a:cubicBezTo>
                  <a:pt x="2533597" y="933883"/>
                  <a:pt x="2627973" y="972826"/>
                  <a:pt x="2698842" y="1050712"/>
                </a:cubicBezTo>
                <a:cubicBezTo>
                  <a:pt x="2769711" y="1128598"/>
                  <a:pt x="2805146" y="1232797"/>
                  <a:pt x="2805146" y="1363308"/>
                </a:cubicBezTo>
                <a:cubicBezTo>
                  <a:pt x="2805146" y="1492417"/>
                  <a:pt x="2769711" y="1596264"/>
                  <a:pt x="2698842" y="1674852"/>
                </a:cubicBezTo>
                <a:cubicBezTo>
                  <a:pt x="2627973" y="1753440"/>
                  <a:pt x="2533597" y="1792733"/>
                  <a:pt x="2415716" y="1792733"/>
                </a:cubicBezTo>
                <a:cubicBezTo>
                  <a:pt x="2296431" y="1792733"/>
                  <a:pt x="2201354" y="1753790"/>
                  <a:pt x="2130485" y="1675905"/>
                </a:cubicBezTo>
                <a:cubicBezTo>
                  <a:pt x="2059616" y="1598019"/>
                  <a:pt x="2024181" y="1493820"/>
                  <a:pt x="2024181" y="1363308"/>
                </a:cubicBezTo>
                <a:cubicBezTo>
                  <a:pt x="2024181" y="1231393"/>
                  <a:pt x="2059616" y="1126844"/>
                  <a:pt x="2130485" y="1049660"/>
                </a:cubicBezTo>
                <a:cubicBezTo>
                  <a:pt x="2201354" y="972475"/>
                  <a:pt x="2296431" y="933883"/>
                  <a:pt x="2415716" y="933883"/>
                </a:cubicBezTo>
                <a:close/>
                <a:moveTo>
                  <a:pt x="2415716" y="607604"/>
                </a:moveTo>
                <a:cubicBezTo>
                  <a:pt x="2276784" y="607604"/>
                  <a:pt x="2149430" y="639881"/>
                  <a:pt x="2033654" y="704435"/>
                </a:cubicBezTo>
                <a:cubicBezTo>
                  <a:pt x="1917878" y="768990"/>
                  <a:pt x="1825958" y="858804"/>
                  <a:pt x="1757896" y="973879"/>
                </a:cubicBezTo>
                <a:cubicBezTo>
                  <a:pt x="1689833" y="1088953"/>
                  <a:pt x="1655802" y="1218763"/>
                  <a:pt x="1655802" y="1363308"/>
                </a:cubicBezTo>
                <a:cubicBezTo>
                  <a:pt x="1655802" y="1507853"/>
                  <a:pt x="1689833" y="1638014"/>
                  <a:pt x="1757896" y="1753790"/>
                </a:cubicBezTo>
                <a:cubicBezTo>
                  <a:pt x="1825958" y="1869567"/>
                  <a:pt x="1917878" y="1959732"/>
                  <a:pt x="2033654" y="2024286"/>
                </a:cubicBezTo>
                <a:cubicBezTo>
                  <a:pt x="2149430" y="2088840"/>
                  <a:pt x="2276784" y="2121117"/>
                  <a:pt x="2415716" y="2121117"/>
                </a:cubicBezTo>
                <a:cubicBezTo>
                  <a:pt x="2554648" y="2121117"/>
                  <a:pt x="2681651" y="2088840"/>
                  <a:pt x="2796725" y="2024286"/>
                </a:cubicBezTo>
                <a:cubicBezTo>
                  <a:pt x="2911800" y="1959732"/>
                  <a:pt x="3003018" y="1869567"/>
                  <a:pt x="3070379" y="1753790"/>
                </a:cubicBezTo>
                <a:cubicBezTo>
                  <a:pt x="3137739" y="1638014"/>
                  <a:pt x="3171420" y="1507853"/>
                  <a:pt x="3171420" y="1363308"/>
                </a:cubicBezTo>
                <a:cubicBezTo>
                  <a:pt x="3171420" y="1218763"/>
                  <a:pt x="3138090" y="1088953"/>
                  <a:pt x="3071431" y="973879"/>
                </a:cubicBezTo>
                <a:cubicBezTo>
                  <a:pt x="3004772" y="858804"/>
                  <a:pt x="2913554" y="768990"/>
                  <a:pt x="2797778" y="704435"/>
                </a:cubicBezTo>
                <a:cubicBezTo>
                  <a:pt x="2682002" y="639881"/>
                  <a:pt x="2554648" y="607604"/>
                  <a:pt x="2415716" y="607604"/>
                </a:cubicBezTo>
                <a:close/>
                <a:moveTo>
                  <a:pt x="0" y="0"/>
                </a:moveTo>
                <a:lnTo>
                  <a:pt x="4851817" y="0"/>
                </a:lnTo>
                <a:lnTo>
                  <a:pt x="4851817" y="2774943"/>
                </a:lnTo>
                <a:lnTo>
                  <a:pt x="0" y="2774943"/>
                </a:lnTo>
                <a:close/>
              </a:path>
            </a:pathLst>
          </a:custGeom>
          <a:solidFill>
            <a:srgbClr val="E9ECEF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51A05-E9F6-441D-B7FA-13474759CC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811024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>
            <a:alpha val="7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643B9DA-21DF-49B1-B79C-46356593B7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FFC69C2-B02D-4430-96F0-EB82FACACC85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7272B8-A163-47AA-89E4-7A78010E6A87}"/>
              </a:ext>
            </a:extLst>
          </p:cNvPr>
          <p:cNvSpPr txBox="1"/>
          <p:nvPr/>
        </p:nvSpPr>
        <p:spPr>
          <a:xfrm>
            <a:off x="6577724" y="861473"/>
            <a:ext cx="1657363" cy="515526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S</a:t>
            </a:r>
            <a:r>
              <a:rPr lang="en-US" sz="2000" spc="3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W</a:t>
            </a:r>
            <a:r>
              <a:rPr lang="en-US" sz="2000" spc="300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</a:t>
            </a:r>
            <a:r>
              <a:rPr lang="en-US" sz="2000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</a:t>
            </a:r>
            <a:endParaRPr lang="en-ID" sz="2000" spc="3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86B64D-7F3B-4607-989D-7D2E1E506C3A}"/>
              </a:ext>
            </a:extLst>
          </p:cNvPr>
          <p:cNvSpPr txBox="1"/>
          <p:nvPr/>
        </p:nvSpPr>
        <p:spPr>
          <a:xfrm>
            <a:off x="6577724" y="1258823"/>
            <a:ext cx="4090276" cy="1023357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4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Threats</a:t>
            </a:r>
            <a:endParaRPr lang="en-ID" sz="4400" b="1">
              <a:solidFill>
                <a:srgbClr val="12233E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0F61C0-8BBF-4D4A-88CC-E440CA3F327F}"/>
              </a:ext>
            </a:extLst>
          </p:cNvPr>
          <p:cNvSpPr txBox="1"/>
          <p:nvPr/>
        </p:nvSpPr>
        <p:spPr>
          <a:xfrm>
            <a:off x="6577724" y="2005502"/>
            <a:ext cx="2292363" cy="769441"/>
          </a:xfrm>
          <a:prstGeom prst="rect">
            <a:avLst/>
          </a:prstGeom>
          <a:noFill/>
          <a:effectLst>
            <a:outerShdw blurRad="292100" sx="123000" sy="123000" algn="ctr" rotWithShape="0">
              <a:prstClr val="black">
                <a:alpha val="59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>
                <a:solidFill>
                  <a:srgbClr val="E9ECEF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Analysis</a:t>
            </a:r>
            <a:endParaRPr lang="en-ID" sz="3200" b="1">
              <a:solidFill>
                <a:srgbClr val="E9ECEF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39B1DC-5927-435E-800C-00E0CF66EC82}"/>
              </a:ext>
            </a:extLst>
          </p:cNvPr>
          <p:cNvSpPr txBox="1"/>
          <p:nvPr/>
        </p:nvSpPr>
        <p:spPr>
          <a:xfrm>
            <a:off x="1128068" y="3304362"/>
            <a:ext cx="4686403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 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path conference pack cold call weighted pipeline estimated time of arrival single sign on cross-selling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28F100-9491-4BD4-9DE6-08910705A36C}"/>
              </a:ext>
            </a:extLst>
          </p:cNvPr>
          <p:cNvSpPr txBox="1"/>
          <p:nvPr/>
        </p:nvSpPr>
        <p:spPr>
          <a:xfrm>
            <a:off x="6412308" y="3304362"/>
            <a:ext cx="4809778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Emcee business to business loss aversion specif Tableau no-show.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Modified meeting package closed-loop marketing contingency plan authority breakdown.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6727A88-92B4-4322-A8D5-498661AEDC02}"/>
              </a:ext>
            </a:extLst>
          </p:cNvPr>
          <p:cNvSpPr/>
          <p:nvPr/>
        </p:nvSpPr>
        <p:spPr>
          <a:xfrm>
            <a:off x="1128068" y="-1"/>
            <a:ext cx="4851817" cy="2774943"/>
          </a:xfrm>
          <a:custGeom>
            <a:avLst/>
            <a:gdLst/>
            <a:ahLst/>
            <a:cxnLst/>
            <a:rect l="l" t="t" r="r" b="b"/>
            <a:pathLst>
              <a:path w="4851817" h="2774943">
                <a:moveTo>
                  <a:pt x="1842438" y="628655"/>
                </a:moveTo>
                <a:lnTo>
                  <a:pt x="1842438" y="917043"/>
                </a:lnTo>
                <a:lnTo>
                  <a:pt x="2233972" y="917043"/>
                </a:lnTo>
                <a:lnTo>
                  <a:pt x="2233972" y="2106382"/>
                </a:lnTo>
                <a:lnTo>
                  <a:pt x="2593932" y="2106382"/>
                </a:lnTo>
                <a:lnTo>
                  <a:pt x="2593932" y="917043"/>
                </a:lnTo>
                <a:lnTo>
                  <a:pt x="2985466" y="917043"/>
                </a:lnTo>
                <a:lnTo>
                  <a:pt x="2985466" y="628655"/>
                </a:lnTo>
                <a:close/>
                <a:moveTo>
                  <a:pt x="0" y="0"/>
                </a:moveTo>
                <a:lnTo>
                  <a:pt x="4851817" y="0"/>
                </a:lnTo>
                <a:lnTo>
                  <a:pt x="4851817" y="2774943"/>
                </a:lnTo>
                <a:lnTo>
                  <a:pt x="0" y="2774943"/>
                </a:lnTo>
                <a:close/>
              </a:path>
            </a:pathLst>
          </a:custGeom>
          <a:solidFill>
            <a:srgbClr val="E9ECEF">
              <a:alpha val="8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95108D-7BD7-4514-BAD9-ECA58ED6CF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255491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E5425F6-A633-4C0F-BC28-20FF7281359E}"/>
              </a:ext>
            </a:extLst>
          </p:cNvPr>
          <p:cNvSpPr/>
          <p:nvPr/>
        </p:nvSpPr>
        <p:spPr>
          <a:xfrm>
            <a:off x="-16950" y="734399"/>
            <a:ext cx="11495314" cy="6123601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2651ED-E565-4154-9222-744EAB3DB344}"/>
              </a:ext>
            </a:extLst>
          </p:cNvPr>
          <p:cNvSpPr txBox="1"/>
          <p:nvPr/>
        </p:nvSpPr>
        <p:spPr>
          <a:xfrm>
            <a:off x="5826845" y="1653939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Harvey Wilson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9207D0-D0A7-4651-BAAA-F5D8BF1F3B9D}"/>
              </a:ext>
            </a:extLst>
          </p:cNvPr>
          <p:cNvSpPr txBox="1"/>
          <p:nvPr/>
        </p:nvSpPr>
        <p:spPr>
          <a:xfrm>
            <a:off x="5826846" y="125382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Team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1F1B2-7D1D-45E4-AE7F-7DFCF89291C0}"/>
              </a:ext>
            </a:extLst>
          </p:cNvPr>
          <p:cNvSpPr txBox="1"/>
          <p:nvPr/>
        </p:nvSpPr>
        <p:spPr>
          <a:xfrm>
            <a:off x="5826844" y="3079284"/>
            <a:ext cx="5222156" cy="1027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use our company-wide user experiences to dynamically manage our driver expectations. It's critical that we give 110% when intelligently reusing low hanging fruit. 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5CD083-497A-4A3F-BB9F-BE603306137D}"/>
              </a:ext>
            </a:extLst>
          </p:cNvPr>
          <p:cNvSpPr/>
          <p:nvPr/>
        </p:nvSpPr>
        <p:spPr>
          <a:xfrm>
            <a:off x="1050299" y="0"/>
            <a:ext cx="4140544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A5B550-DC91-4850-9989-4859268346B1}"/>
              </a:ext>
            </a:extLst>
          </p:cNvPr>
          <p:cNvSpPr txBox="1"/>
          <p:nvPr/>
        </p:nvSpPr>
        <p:spPr>
          <a:xfrm>
            <a:off x="5826845" y="2285202"/>
            <a:ext cx="50735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Managing Director</a:t>
            </a:r>
            <a:endParaRPr lang="en-ID" sz="16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C61A4A5-C556-4641-8526-0645EC67D4DD}"/>
              </a:ext>
            </a:extLst>
          </p:cNvPr>
          <p:cNvSpPr/>
          <p:nvPr/>
        </p:nvSpPr>
        <p:spPr>
          <a:xfrm>
            <a:off x="5774341" y="4533900"/>
            <a:ext cx="6417659" cy="1778000"/>
          </a:xfrm>
          <a:prstGeom prst="rect">
            <a:avLst/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FF1854-9630-4D96-B767-DF72EB7B2427}"/>
              </a:ext>
            </a:extLst>
          </p:cNvPr>
          <p:cNvSpPr txBox="1"/>
          <p:nvPr/>
        </p:nvSpPr>
        <p:spPr>
          <a:xfrm>
            <a:off x="6128367" y="4657664"/>
            <a:ext cx="50735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Achievements</a:t>
            </a:r>
            <a:endParaRPr lang="en-ID" sz="16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0C024C-71AD-44DB-9F13-A1B2E7B7FF1F}"/>
              </a:ext>
            </a:extLst>
          </p:cNvPr>
          <p:cNvSpPr txBox="1"/>
          <p:nvPr/>
        </p:nvSpPr>
        <p:spPr>
          <a:xfrm>
            <a:off x="6128366" y="5088551"/>
            <a:ext cx="5073571" cy="1350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Give 110% when intelligently reusing low hanging fruit.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Audience segmentation pre registration.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Management company service level.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9EDA7E6-003A-4F2C-9E76-F4A4F2CA7B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556172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666844F-85F9-4234-A549-DD5865847F49}"/>
              </a:ext>
            </a:extLst>
          </p:cNvPr>
          <p:cNvSpPr/>
          <p:nvPr/>
        </p:nvSpPr>
        <p:spPr>
          <a:xfrm>
            <a:off x="696686" y="734399"/>
            <a:ext cx="11495314" cy="6123601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2651ED-E565-4154-9222-744EAB3DB344}"/>
              </a:ext>
            </a:extLst>
          </p:cNvPr>
          <p:cNvSpPr txBox="1"/>
          <p:nvPr/>
        </p:nvSpPr>
        <p:spPr>
          <a:xfrm>
            <a:off x="1195504" y="1653939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Kelly Fisher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9207D0-D0A7-4651-BAAA-F5D8BF1F3B9D}"/>
              </a:ext>
            </a:extLst>
          </p:cNvPr>
          <p:cNvSpPr txBox="1"/>
          <p:nvPr/>
        </p:nvSpPr>
        <p:spPr>
          <a:xfrm>
            <a:off x="1195505" y="125382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Team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1F1B2-7D1D-45E4-AE7F-7DFCF89291C0}"/>
              </a:ext>
            </a:extLst>
          </p:cNvPr>
          <p:cNvSpPr txBox="1"/>
          <p:nvPr/>
        </p:nvSpPr>
        <p:spPr>
          <a:xfrm>
            <a:off x="1195503" y="3079284"/>
            <a:ext cx="5222156" cy="1027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use our company-wide user experiences to dynamically manage our driver expectations. It's critical that we give 110% when intelligently reusing low hanging fruit. 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5CD083-497A-4A3F-BB9F-BE603306137D}"/>
              </a:ext>
            </a:extLst>
          </p:cNvPr>
          <p:cNvSpPr/>
          <p:nvPr/>
        </p:nvSpPr>
        <p:spPr>
          <a:xfrm>
            <a:off x="7001156" y="0"/>
            <a:ext cx="4140544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A5B550-DC91-4850-9989-4859268346B1}"/>
              </a:ext>
            </a:extLst>
          </p:cNvPr>
          <p:cNvSpPr txBox="1"/>
          <p:nvPr/>
        </p:nvSpPr>
        <p:spPr>
          <a:xfrm>
            <a:off x="1195504" y="2285202"/>
            <a:ext cx="50735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Media Planner</a:t>
            </a:r>
            <a:endParaRPr lang="en-ID" sz="16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DEDE515-0C92-48F2-9E8D-A5F7883F4082}"/>
              </a:ext>
            </a:extLst>
          </p:cNvPr>
          <p:cNvSpPr/>
          <p:nvPr/>
        </p:nvSpPr>
        <p:spPr>
          <a:xfrm>
            <a:off x="0" y="4533900"/>
            <a:ext cx="6417659" cy="1589701"/>
          </a:xfrm>
          <a:prstGeom prst="rect">
            <a:avLst/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FF1854-9630-4D96-B767-DF72EB7B2427}"/>
              </a:ext>
            </a:extLst>
          </p:cNvPr>
          <p:cNvSpPr txBox="1"/>
          <p:nvPr/>
        </p:nvSpPr>
        <p:spPr>
          <a:xfrm>
            <a:off x="4796672" y="4631831"/>
            <a:ext cx="11992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27+</a:t>
            </a:r>
            <a:endParaRPr lang="en-ID" sz="3200" b="1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FBF164-C750-4AC7-B4C4-AE60C8A33EE6}"/>
              </a:ext>
            </a:extLst>
          </p:cNvPr>
          <p:cNvSpPr txBox="1"/>
          <p:nvPr/>
        </p:nvSpPr>
        <p:spPr>
          <a:xfrm>
            <a:off x="4796671" y="5401272"/>
            <a:ext cx="11992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Project Complete</a:t>
            </a:r>
            <a:endParaRPr lang="en-ID" sz="14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304539-C7F6-4AC1-86DB-A226B78E8320}"/>
              </a:ext>
            </a:extLst>
          </p:cNvPr>
          <p:cNvSpPr txBox="1"/>
          <p:nvPr/>
        </p:nvSpPr>
        <p:spPr>
          <a:xfrm>
            <a:off x="3249276" y="4631831"/>
            <a:ext cx="119929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10</a:t>
            </a:r>
            <a:endParaRPr lang="en-ID" sz="3200" b="1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F9F718-8352-47A5-B6BA-AB8B0C39D3D6}"/>
              </a:ext>
            </a:extLst>
          </p:cNvPr>
          <p:cNvSpPr txBox="1"/>
          <p:nvPr/>
        </p:nvSpPr>
        <p:spPr>
          <a:xfrm>
            <a:off x="3249275" y="5401272"/>
            <a:ext cx="11992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Years Experience</a:t>
            </a:r>
            <a:endParaRPr lang="en-ID" sz="14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EE671A-FA31-4B8A-BB7C-C0523F5E4C6A}"/>
              </a:ext>
            </a:extLst>
          </p:cNvPr>
          <p:cNvSpPr txBox="1"/>
          <p:nvPr/>
        </p:nvSpPr>
        <p:spPr>
          <a:xfrm>
            <a:off x="1195503" y="4815051"/>
            <a:ext cx="1877897" cy="1027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use our company-wide user experiences .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C67292-E590-4C66-AB74-3C08EF9A85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9992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DA68E86-35D8-407E-A832-DCC8C18C6C5A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DADA7C8-916D-4D5D-9C21-094119974452}"/>
              </a:ext>
            </a:extLst>
          </p:cNvPr>
          <p:cNvSpPr/>
          <p:nvPr/>
        </p:nvSpPr>
        <p:spPr>
          <a:xfrm>
            <a:off x="4498968" y="4034228"/>
            <a:ext cx="884568" cy="884568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>
                <a:latin typeface="Poppins" panose="00000500000000000000" pitchFamily="50" charset="0"/>
                <a:cs typeface="Poppins" panose="00000500000000000000" pitchFamily="50" charset="0"/>
              </a:rPr>
              <a:t>7+</a:t>
            </a:r>
            <a:endParaRPr lang="en-ID" sz="2400" b="1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465078E-BF3A-4791-93D7-8CAD79479C80}"/>
              </a:ext>
            </a:extLst>
          </p:cNvPr>
          <p:cNvSpPr txBox="1"/>
          <p:nvPr/>
        </p:nvSpPr>
        <p:spPr>
          <a:xfrm>
            <a:off x="4356524" y="1794794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FB7A29-F71E-44F1-AD28-9B0F44DDB1FB}"/>
              </a:ext>
            </a:extLst>
          </p:cNvPr>
          <p:cNvSpPr txBox="1"/>
          <p:nvPr/>
        </p:nvSpPr>
        <p:spPr>
          <a:xfrm>
            <a:off x="4356525" y="145860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Team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0CC37C-1592-4D10-BA85-2ADB6765359E}"/>
              </a:ext>
            </a:extLst>
          </p:cNvPr>
          <p:cNvSpPr txBox="1"/>
          <p:nvPr/>
        </p:nvSpPr>
        <p:spPr>
          <a:xfrm>
            <a:off x="4356524" y="2353544"/>
            <a:ext cx="50735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Chief of Technology</a:t>
            </a:r>
            <a:endParaRPr lang="en-ID" sz="16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5913E4-D91B-43EF-B6C5-E68E759141EC}"/>
              </a:ext>
            </a:extLst>
          </p:cNvPr>
          <p:cNvSpPr txBox="1"/>
          <p:nvPr/>
        </p:nvSpPr>
        <p:spPr>
          <a:xfrm>
            <a:off x="4356524" y="5167615"/>
            <a:ext cx="11601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Years</a:t>
            </a:r>
          </a:p>
          <a:p>
            <a:pPr algn="ctr"/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as CTO</a:t>
            </a:r>
            <a:endParaRPr lang="en-ID" sz="14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9A22C55B-BC97-4335-A52B-293A692DD9F8}"/>
              </a:ext>
            </a:extLst>
          </p:cNvPr>
          <p:cNvSpPr/>
          <p:nvPr/>
        </p:nvSpPr>
        <p:spPr>
          <a:xfrm>
            <a:off x="6294422" y="4034228"/>
            <a:ext cx="914400" cy="914400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>
                <a:latin typeface="Poppins" panose="00000500000000000000" pitchFamily="50" charset="0"/>
                <a:cs typeface="Poppins" panose="00000500000000000000" pitchFamily="50" charset="0"/>
              </a:rPr>
              <a:t>10+</a:t>
            </a:r>
            <a:endParaRPr lang="en-ID" sz="2400" b="1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9A90CF6-5889-45C8-A1E9-3467A82AFEAA}"/>
              </a:ext>
            </a:extLst>
          </p:cNvPr>
          <p:cNvSpPr txBox="1"/>
          <p:nvPr/>
        </p:nvSpPr>
        <p:spPr>
          <a:xfrm>
            <a:off x="6151977" y="5137783"/>
            <a:ext cx="11992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Award Winning</a:t>
            </a:r>
            <a:endParaRPr lang="en-ID" sz="14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EC63B2-B300-4470-BB1C-0C9F04E83C13}"/>
              </a:ext>
            </a:extLst>
          </p:cNvPr>
          <p:cNvSpPr txBox="1"/>
          <p:nvPr/>
        </p:nvSpPr>
        <p:spPr>
          <a:xfrm>
            <a:off x="4356523" y="2921915"/>
            <a:ext cx="7292256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use our company-wide user experiences to dynamically manage our driver expectations. It's critical that we give 110% when intelligently reusing.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56F9DA6C-EB67-4968-924F-7009FCBDAEB9}"/>
              </a:ext>
            </a:extLst>
          </p:cNvPr>
          <p:cNvSpPr/>
          <p:nvPr/>
        </p:nvSpPr>
        <p:spPr>
          <a:xfrm>
            <a:off x="8129002" y="4034228"/>
            <a:ext cx="914400" cy="914400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400" b="1">
                <a:latin typeface="Poppins" panose="00000500000000000000" pitchFamily="50" charset="0"/>
                <a:cs typeface="Poppins" panose="00000500000000000000" pitchFamily="50" charset="0"/>
              </a:rPr>
              <a:t>20+</a:t>
            </a:r>
            <a:endParaRPr lang="en-ID" sz="2400" b="1">
              <a:latin typeface="Poppins" panose="00000500000000000000" pitchFamily="50" charset="0"/>
              <a:cs typeface="Poppins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994B64D-D747-41D0-BF04-F8346F76BBB4}"/>
              </a:ext>
            </a:extLst>
          </p:cNvPr>
          <p:cNvSpPr txBox="1"/>
          <p:nvPr/>
        </p:nvSpPr>
        <p:spPr>
          <a:xfrm>
            <a:off x="7986557" y="5137783"/>
            <a:ext cx="11992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Years of Experience</a:t>
            </a:r>
            <a:endParaRPr lang="en-ID" sz="140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CF7700-AADD-4C50-9F33-F8D634AD8A0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969536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59BF96DC-FFE3-4FFA-8FC5-9594E50A9155}"/>
              </a:ext>
            </a:extLst>
          </p:cNvPr>
          <p:cNvSpPr/>
          <p:nvPr/>
        </p:nvSpPr>
        <p:spPr>
          <a:xfrm flipH="1">
            <a:off x="-3" y="2"/>
            <a:ext cx="12191999" cy="1828797"/>
          </a:xfrm>
          <a:prstGeom prst="rect">
            <a:avLst/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D5C3FEE-111F-40EB-9726-70B44CC6819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46C6D1-E4F2-4D6C-9B9D-9B1BE0D4D599}"/>
              </a:ext>
            </a:extLst>
          </p:cNvPr>
          <p:cNvSpPr txBox="1"/>
          <p:nvPr/>
        </p:nvSpPr>
        <p:spPr>
          <a:xfrm>
            <a:off x="586835" y="814461"/>
            <a:ext cx="46070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Our Agenda</a:t>
            </a:r>
            <a:endParaRPr lang="en-ID" sz="44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B02070-EDE0-4DDC-90F8-F1B47F78DDC0}"/>
              </a:ext>
            </a:extLst>
          </p:cNvPr>
          <p:cNvSpPr txBox="1"/>
          <p:nvPr/>
        </p:nvSpPr>
        <p:spPr>
          <a:xfrm>
            <a:off x="586836" y="414351"/>
            <a:ext cx="2766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Table of Contents</a:t>
            </a:r>
            <a:endParaRPr lang="en-ID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51381221-BC4F-4ADC-8019-57286E250A4B}"/>
              </a:ext>
            </a:extLst>
          </p:cNvPr>
          <p:cNvSpPr txBox="1"/>
          <p:nvPr/>
        </p:nvSpPr>
        <p:spPr>
          <a:xfrm>
            <a:off x="395288" y="6413856"/>
            <a:ext cx="24336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Confidential Deck For Client Name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B0EB3B6-4D9C-4E59-9943-68D3466BC449}"/>
              </a:ext>
            </a:extLst>
          </p:cNvPr>
          <p:cNvSpPr txBox="1"/>
          <p:nvPr/>
        </p:nvSpPr>
        <p:spPr>
          <a:xfrm>
            <a:off x="9941549" y="6403180"/>
            <a:ext cx="17828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www.company-name.tld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8C83A479-7A03-4156-9881-DC4D656EA9DD}"/>
              </a:ext>
            </a:extLst>
          </p:cNvPr>
          <p:cNvCxnSpPr/>
          <p:nvPr/>
        </p:nvCxnSpPr>
        <p:spPr>
          <a:xfrm>
            <a:off x="-3" y="6241137"/>
            <a:ext cx="12192003" cy="0"/>
          </a:xfrm>
          <a:prstGeom prst="line">
            <a:avLst/>
          </a:prstGeom>
          <a:ln w="12700">
            <a:solidFill>
              <a:srgbClr val="DEE2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D727B017-E9F7-4CF9-B5F6-D3606C3A66BF}"/>
              </a:ext>
            </a:extLst>
          </p:cNvPr>
          <p:cNvSpPr txBox="1"/>
          <p:nvPr/>
        </p:nvSpPr>
        <p:spPr>
          <a:xfrm>
            <a:off x="525875" y="2309770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8CA0ACFF-E9B9-421D-B16D-2E55A4623AD7}"/>
              </a:ext>
            </a:extLst>
          </p:cNvPr>
          <p:cNvCxnSpPr>
            <a:cxnSpLocks/>
          </p:cNvCxnSpPr>
          <p:nvPr/>
        </p:nvCxnSpPr>
        <p:spPr>
          <a:xfrm>
            <a:off x="586835" y="2947683"/>
            <a:ext cx="5196840" cy="0"/>
          </a:xfrm>
          <a:prstGeom prst="line">
            <a:avLst/>
          </a:prstGeom>
          <a:ln w="12700">
            <a:solidFill>
              <a:srgbClr val="D2D2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EC2A852E-E7CE-457D-A35B-DCE79A7C3970}"/>
              </a:ext>
            </a:extLst>
          </p:cNvPr>
          <p:cNvSpPr txBox="1"/>
          <p:nvPr/>
        </p:nvSpPr>
        <p:spPr>
          <a:xfrm>
            <a:off x="5307425" y="2460805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03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24AB3FC-619A-44A8-9B88-CBFBCE91B8DF}"/>
              </a:ext>
            </a:extLst>
          </p:cNvPr>
          <p:cNvSpPr txBox="1"/>
          <p:nvPr/>
        </p:nvSpPr>
        <p:spPr>
          <a:xfrm>
            <a:off x="525875" y="2578445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We Do, Our Team, Services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F51C0D3-E9E0-4EE1-977D-B900B1C98380}"/>
              </a:ext>
            </a:extLst>
          </p:cNvPr>
          <p:cNvSpPr txBox="1"/>
          <p:nvPr/>
        </p:nvSpPr>
        <p:spPr>
          <a:xfrm>
            <a:off x="525875" y="3304314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Analysis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52E672F-7198-4287-9127-FF85459260FA}"/>
              </a:ext>
            </a:extLst>
          </p:cNvPr>
          <p:cNvCxnSpPr>
            <a:cxnSpLocks/>
          </p:cNvCxnSpPr>
          <p:nvPr/>
        </p:nvCxnSpPr>
        <p:spPr>
          <a:xfrm>
            <a:off x="586835" y="3942227"/>
            <a:ext cx="5196840" cy="0"/>
          </a:xfrm>
          <a:prstGeom prst="line">
            <a:avLst/>
          </a:prstGeom>
          <a:ln w="12700">
            <a:solidFill>
              <a:srgbClr val="D2D2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E804EA9C-C695-43D9-B9CC-0EFB4BB3D704}"/>
              </a:ext>
            </a:extLst>
          </p:cNvPr>
          <p:cNvSpPr txBox="1"/>
          <p:nvPr/>
        </p:nvSpPr>
        <p:spPr>
          <a:xfrm>
            <a:off x="5307425" y="3455349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12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66C5752-9450-4BBA-9EFD-E812B98F6F2E}"/>
              </a:ext>
            </a:extLst>
          </p:cNvPr>
          <p:cNvSpPr txBox="1"/>
          <p:nvPr/>
        </p:nvSpPr>
        <p:spPr>
          <a:xfrm>
            <a:off x="525875" y="3572989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Market, Problem, Solution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1B11A86-089D-4DB7-B879-BF8A8115015E}"/>
              </a:ext>
            </a:extLst>
          </p:cNvPr>
          <p:cNvSpPr txBox="1"/>
          <p:nvPr/>
        </p:nvSpPr>
        <p:spPr>
          <a:xfrm>
            <a:off x="525875" y="4182858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SWOT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CF8FAED-62CE-4C7C-8C05-42FAF9CAAF3B}"/>
              </a:ext>
            </a:extLst>
          </p:cNvPr>
          <p:cNvCxnSpPr>
            <a:cxnSpLocks/>
          </p:cNvCxnSpPr>
          <p:nvPr/>
        </p:nvCxnSpPr>
        <p:spPr>
          <a:xfrm>
            <a:off x="586835" y="4866254"/>
            <a:ext cx="5196840" cy="0"/>
          </a:xfrm>
          <a:prstGeom prst="line">
            <a:avLst/>
          </a:prstGeom>
          <a:ln w="12700">
            <a:solidFill>
              <a:srgbClr val="D2D2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5962458F-2E34-449F-B1F3-F48750646B44}"/>
              </a:ext>
            </a:extLst>
          </p:cNvPr>
          <p:cNvSpPr txBox="1"/>
          <p:nvPr/>
        </p:nvSpPr>
        <p:spPr>
          <a:xfrm>
            <a:off x="5307425" y="4333893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14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E348653-EF3E-40EC-A598-3F798C9199C8}"/>
              </a:ext>
            </a:extLst>
          </p:cNvPr>
          <p:cNvSpPr txBox="1"/>
          <p:nvPr/>
        </p:nvSpPr>
        <p:spPr>
          <a:xfrm>
            <a:off x="525875" y="4451533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Strength, Weakneses, Opportunity, Threat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DE8B672-4FDE-4B5A-878F-A6F6FF01213C}"/>
              </a:ext>
            </a:extLst>
          </p:cNvPr>
          <p:cNvSpPr txBox="1"/>
          <p:nvPr/>
        </p:nvSpPr>
        <p:spPr>
          <a:xfrm>
            <a:off x="525875" y="5177232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Portfolio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D980B96-D8AE-420C-848C-B4E6BC7210DD}"/>
              </a:ext>
            </a:extLst>
          </p:cNvPr>
          <p:cNvSpPr txBox="1"/>
          <p:nvPr/>
        </p:nvSpPr>
        <p:spPr>
          <a:xfrm>
            <a:off x="5307425" y="5328267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20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D91C950-243E-4CAF-AA69-D098852A9CFF}"/>
              </a:ext>
            </a:extLst>
          </p:cNvPr>
          <p:cNvSpPr txBox="1"/>
          <p:nvPr/>
        </p:nvSpPr>
        <p:spPr>
          <a:xfrm>
            <a:off x="525875" y="5445907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Project, Study Case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452DFDB8-664D-42B2-B577-5F5F4A632360}"/>
              </a:ext>
            </a:extLst>
          </p:cNvPr>
          <p:cNvSpPr txBox="1"/>
          <p:nvPr/>
        </p:nvSpPr>
        <p:spPr>
          <a:xfrm>
            <a:off x="6408325" y="2309770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Infographic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E33DE469-7765-4FF8-BED1-EA81E94873B9}"/>
              </a:ext>
            </a:extLst>
          </p:cNvPr>
          <p:cNvCxnSpPr>
            <a:cxnSpLocks/>
          </p:cNvCxnSpPr>
          <p:nvPr/>
        </p:nvCxnSpPr>
        <p:spPr>
          <a:xfrm>
            <a:off x="6469285" y="2947683"/>
            <a:ext cx="5196840" cy="0"/>
          </a:xfrm>
          <a:prstGeom prst="line">
            <a:avLst/>
          </a:prstGeom>
          <a:ln w="12700">
            <a:solidFill>
              <a:srgbClr val="D2D2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08DC6F02-080C-4591-A7A9-B90FE66FABC6}"/>
              </a:ext>
            </a:extLst>
          </p:cNvPr>
          <p:cNvSpPr txBox="1"/>
          <p:nvPr/>
        </p:nvSpPr>
        <p:spPr>
          <a:xfrm>
            <a:off x="11189875" y="2460805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03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2977F85-7CFD-4A2F-83EF-53473DAA15B7}"/>
              </a:ext>
            </a:extLst>
          </p:cNvPr>
          <p:cNvSpPr txBox="1"/>
          <p:nvPr/>
        </p:nvSpPr>
        <p:spPr>
          <a:xfrm>
            <a:off x="6408325" y="2578445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We Do, Our Team, Services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1710FD4-06C4-4B24-92A7-C8BB0B0D8D6C}"/>
              </a:ext>
            </a:extLst>
          </p:cNvPr>
          <p:cNvSpPr txBox="1"/>
          <p:nvPr/>
        </p:nvSpPr>
        <p:spPr>
          <a:xfrm>
            <a:off x="6408325" y="3304314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Model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A9E6D52-78A8-4E78-BACC-62CE15211955}"/>
              </a:ext>
            </a:extLst>
          </p:cNvPr>
          <p:cNvCxnSpPr>
            <a:cxnSpLocks/>
          </p:cNvCxnSpPr>
          <p:nvPr/>
        </p:nvCxnSpPr>
        <p:spPr>
          <a:xfrm>
            <a:off x="6469285" y="3942227"/>
            <a:ext cx="5196840" cy="0"/>
          </a:xfrm>
          <a:prstGeom prst="line">
            <a:avLst/>
          </a:prstGeom>
          <a:ln w="12700">
            <a:solidFill>
              <a:srgbClr val="D2D2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51CF58C7-C5AF-45C2-921E-68AF2CB7513E}"/>
              </a:ext>
            </a:extLst>
          </p:cNvPr>
          <p:cNvSpPr txBox="1"/>
          <p:nvPr/>
        </p:nvSpPr>
        <p:spPr>
          <a:xfrm>
            <a:off x="11189875" y="3455349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12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8424B7D-6824-4464-A28C-AB97188F4559}"/>
              </a:ext>
            </a:extLst>
          </p:cNvPr>
          <p:cNvSpPr txBox="1"/>
          <p:nvPr/>
        </p:nvSpPr>
        <p:spPr>
          <a:xfrm>
            <a:off x="6408325" y="3572989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Market, Problem, Solution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5BE14A27-66C9-46EE-9CE4-E1DDD96C2580}"/>
              </a:ext>
            </a:extLst>
          </p:cNvPr>
          <p:cNvSpPr txBox="1"/>
          <p:nvPr/>
        </p:nvSpPr>
        <p:spPr>
          <a:xfrm>
            <a:off x="6408325" y="4182858"/>
            <a:ext cx="1971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Case Study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8118E934-417E-4760-A646-434CA488EB9E}"/>
              </a:ext>
            </a:extLst>
          </p:cNvPr>
          <p:cNvCxnSpPr>
            <a:cxnSpLocks/>
          </p:cNvCxnSpPr>
          <p:nvPr/>
        </p:nvCxnSpPr>
        <p:spPr>
          <a:xfrm>
            <a:off x="6469285" y="4866254"/>
            <a:ext cx="5196840" cy="0"/>
          </a:xfrm>
          <a:prstGeom prst="line">
            <a:avLst/>
          </a:prstGeom>
          <a:ln w="12700">
            <a:solidFill>
              <a:srgbClr val="D2D2D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4465F4DA-1E12-47CE-93C2-F35D30967AD1}"/>
              </a:ext>
            </a:extLst>
          </p:cNvPr>
          <p:cNvSpPr txBox="1"/>
          <p:nvPr/>
        </p:nvSpPr>
        <p:spPr>
          <a:xfrm>
            <a:off x="11189875" y="4333893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14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B54EF4EC-27D9-48BA-B989-3FF9AA4BE543}"/>
              </a:ext>
            </a:extLst>
          </p:cNvPr>
          <p:cNvSpPr txBox="1"/>
          <p:nvPr/>
        </p:nvSpPr>
        <p:spPr>
          <a:xfrm>
            <a:off x="6408325" y="4451533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Strength, Weakneses, Opportunity, Threat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34396D3-9F56-4B77-BE45-8B21372EA4FC}"/>
              </a:ext>
            </a:extLst>
          </p:cNvPr>
          <p:cNvSpPr txBox="1"/>
          <p:nvPr/>
        </p:nvSpPr>
        <p:spPr>
          <a:xfrm>
            <a:off x="6408325" y="5177232"/>
            <a:ext cx="2642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Timeline &amp; Budget</a:t>
            </a:r>
            <a:endParaRPr lang="en-US" sz="16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84B4F7C2-83FB-48AF-83E6-3D34A3A05959}"/>
              </a:ext>
            </a:extLst>
          </p:cNvPr>
          <p:cNvSpPr txBox="1"/>
          <p:nvPr/>
        </p:nvSpPr>
        <p:spPr>
          <a:xfrm>
            <a:off x="11189875" y="5328267"/>
            <a:ext cx="476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solidFill>
                  <a:srgbClr val="41414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20</a:t>
            </a:r>
            <a:endParaRPr lang="en-US" sz="1400" dirty="0">
              <a:solidFill>
                <a:srgbClr val="41414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27C3B85-AC56-4726-A28F-EE816966AE9A}"/>
              </a:ext>
            </a:extLst>
          </p:cNvPr>
          <p:cNvSpPr txBox="1"/>
          <p:nvPr/>
        </p:nvSpPr>
        <p:spPr>
          <a:xfrm>
            <a:off x="6408325" y="5445907"/>
            <a:ext cx="37664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Project, Study Case</a:t>
            </a:r>
            <a:endParaRPr lang="en-US" sz="1200" dirty="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2671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82E8C64-4D55-43CB-97AF-EE6295A9F92B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493E3C-89C3-444D-A8D4-8C9F241A6C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2D54051-DA5A-41BF-89B3-9F368580C2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E270062-437E-4E87-8941-B26E95E07D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B00A0CD-0794-4D29-B1AD-8DB1A199B48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354EA60-73CD-4B8A-B5CF-283776B4829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0C76E9-62C3-4206-8AAD-982630B373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912718-468D-45FA-B0BA-DB8EBC48D576}"/>
              </a:ext>
            </a:extLst>
          </p:cNvPr>
          <p:cNvSpPr txBox="1"/>
          <p:nvPr/>
        </p:nvSpPr>
        <p:spPr>
          <a:xfrm>
            <a:off x="1038945" y="1917444"/>
            <a:ext cx="3418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Our Expert Team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0B5E6B-F038-4E3D-88EE-8D6DF8916931}"/>
              </a:ext>
            </a:extLst>
          </p:cNvPr>
          <p:cNvSpPr txBox="1"/>
          <p:nvPr/>
        </p:nvSpPr>
        <p:spPr>
          <a:xfrm>
            <a:off x="1038946" y="158125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Team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CC20C3-01FA-4C8F-8C1A-91598EB08926}"/>
              </a:ext>
            </a:extLst>
          </p:cNvPr>
          <p:cNvSpPr txBox="1"/>
          <p:nvPr/>
        </p:nvSpPr>
        <p:spPr>
          <a:xfrm>
            <a:off x="1038945" y="3429000"/>
            <a:ext cx="2974255" cy="1673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Positioning statement always be connecting audience segmentation service level agreement interactive marketing community &amp; reviews.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8C389F59-9024-4D08-AF83-A132A8CADF9A}"/>
              </a:ext>
            </a:extLst>
          </p:cNvPr>
          <p:cNvSpPr/>
          <p:nvPr/>
        </p:nvSpPr>
        <p:spPr>
          <a:xfrm>
            <a:off x="5200650" y="2600326"/>
            <a:ext cx="1428750" cy="435482"/>
          </a:xfrm>
          <a:prstGeom prst="roundRect">
            <a:avLst>
              <a:gd name="adj" fmla="val 15583"/>
            </a:avLst>
          </a:prstGeom>
          <a:solidFill>
            <a:srgbClr val="12233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5AC42B-AD45-464F-85FB-343BD6A40EEE}"/>
              </a:ext>
            </a:extLst>
          </p:cNvPr>
          <p:cNvSpPr txBox="1"/>
          <p:nvPr/>
        </p:nvSpPr>
        <p:spPr>
          <a:xfrm>
            <a:off x="5292041" y="2636103"/>
            <a:ext cx="123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105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4C522B1-D63A-497B-ACF8-20C949DECBDB}"/>
              </a:ext>
            </a:extLst>
          </p:cNvPr>
          <p:cNvSpPr txBox="1"/>
          <p:nvPr/>
        </p:nvSpPr>
        <p:spPr>
          <a:xfrm>
            <a:off x="5292041" y="2804976"/>
            <a:ext cx="1231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Analyst</a:t>
            </a:r>
            <a:endParaRPr lang="en-ID" sz="900">
              <a:solidFill>
                <a:srgbClr val="F4F5F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A550A1E6-A9F8-46F0-9AB9-F7F21E5DAA6C}"/>
              </a:ext>
            </a:extLst>
          </p:cNvPr>
          <p:cNvSpPr/>
          <p:nvPr/>
        </p:nvSpPr>
        <p:spPr>
          <a:xfrm>
            <a:off x="7302500" y="2600326"/>
            <a:ext cx="1428750" cy="435482"/>
          </a:xfrm>
          <a:prstGeom prst="roundRect">
            <a:avLst>
              <a:gd name="adj" fmla="val 15583"/>
            </a:avLst>
          </a:prstGeom>
          <a:solidFill>
            <a:srgbClr val="12233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A0FF88D-B387-4164-B363-00169A9295E1}"/>
              </a:ext>
            </a:extLst>
          </p:cNvPr>
          <p:cNvSpPr txBox="1"/>
          <p:nvPr/>
        </p:nvSpPr>
        <p:spPr>
          <a:xfrm>
            <a:off x="7393891" y="2636103"/>
            <a:ext cx="123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105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F446B2-C3C0-4613-AAF9-30C814D7C0D2}"/>
              </a:ext>
            </a:extLst>
          </p:cNvPr>
          <p:cNvSpPr txBox="1"/>
          <p:nvPr/>
        </p:nvSpPr>
        <p:spPr>
          <a:xfrm>
            <a:off x="7393891" y="2804976"/>
            <a:ext cx="1231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Analyst</a:t>
            </a:r>
            <a:endParaRPr lang="en-ID" sz="900">
              <a:solidFill>
                <a:srgbClr val="F4F5F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F6D3D7C4-FDEE-4A0B-A3C6-E0F05D927161}"/>
              </a:ext>
            </a:extLst>
          </p:cNvPr>
          <p:cNvSpPr/>
          <p:nvPr/>
        </p:nvSpPr>
        <p:spPr>
          <a:xfrm>
            <a:off x="9331325" y="2600326"/>
            <a:ext cx="1428750" cy="435482"/>
          </a:xfrm>
          <a:prstGeom prst="roundRect">
            <a:avLst>
              <a:gd name="adj" fmla="val 15583"/>
            </a:avLst>
          </a:prstGeom>
          <a:solidFill>
            <a:srgbClr val="12233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4BFF367-A36F-4084-8590-6002DDACBFF2}"/>
              </a:ext>
            </a:extLst>
          </p:cNvPr>
          <p:cNvSpPr txBox="1"/>
          <p:nvPr/>
        </p:nvSpPr>
        <p:spPr>
          <a:xfrm>
            <a:off x="9422716" y="2636103"/>
            <a:ext cx="123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105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557B8F4-BB06-4BD2-AF01-0CE2E7738F2C}"/>
              </a:ext>
            </a:extLst>
          </p:cNvPr>
          <p:cNvSpPr txBox="1"/>
          <p:nvPr/>
        </p:nvSpPr>
        <p:spPr>
          <a:xfrm>
            <a:off x="9422716" y="2804976"/>
            <a:ext cx="1231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Analyst</a:t>
            </a:r>
            <a:endParaRPr lang="en-ID" sz="900">
              <a:solidFill>
                <a:srgbClr val="F4F5F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71C9B0C3-04A4-4C71-89C7-7BA4B66B33C3}"/>
              </a:ext>
            </a:extLst>
          </p:cNvPr>
          <p:cNvSpPr/>
          <p:nvPr/>
        </p:nvSpPr>
        <p:spPr>
          <a:xfrm>
            <a:off x="5200650" y="4898078"/>
            <a:ext cx="1428750" cy="435482"/>
          </a:xfrm>
          <a:prstGeom prst="roundRect">
            <a:avLst>
              <a:gd name="adj" fmla="val 15583"/>
            </a:avLst>
          </a:prstGeom>
          <a:solidFill>
            <a:srgbClr val="12233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06E0736-1D12-4D21-BBCE-3533B81A08DD}"/>
              </a:ext>
            </a:extLst>
          </p:cNvPr>
          <p:cNvSpPr txBox="1"/>
          <p:nvPr/>
        </p:nvSpPr>
        <p:spPr>
          <a:xfrm>
            <a:off x="5292041" y="4933855"/>
            <a:ext cx="123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105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0E12923-31EC-4AA5-9A86-6AEB6507D6DB}"/>
              </a:ext>
            </a:extLst>
          </p:cNvPr>
          <p:cNvSpPr txBox="1"/>
          <p:nvPr/>
        </p:nvSpPr>
        <p:spPr>
          <a:xfrm>
            <a:off x="5292041" y="5102728"/>
            <a:ext cx="1231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Analyst</a:t>
            </a:r>
            <a:endParaRPr lang="en-ID" sz="900">
              <a:solidFill>
                <a:srgbClr val="F4F5F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5F392995-3659-471C-B1B4-B14122F7B78A}"/>
              </a:ext>
            </a:extLst>
          </p:cNvPr>
          <p:cNvSpPr/>
          <p:nvPr/>
        </p:nvSpPr>
        <p:spPr>
          <a:xfrm>
            <a:off x="7302500" y="4898078"/>
            <a:ext cx="1428750" cy="435482"/>
          </a:xfrm>
          <a:prstGeom prst="roundRect">
            <a:avLst>
              <a:gd name="adj" fmla="val 15583"/>
            </a:avLst>
          </a:prstGeom>
          <a:solidFill>
            <a:srgbClr val="12233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F1D87D1-51C2-4302-903E-C50E1A9EB87E}"/>
              </a:ext>
            </a:extLst>
          </p:cNvPr>
          <p:cNvSpPr txBox="1"/>
          <p:nvPr/>
        </p:nvSpPr>
        <p:spPr>
          <a:xfrm>
            <a:off x="7393891" y="4933855"/>
            <a:ext cx="123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105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4FF79B-5B25-42BC-8BD4-307A7A06CAAF}"/>
              </a:ext>
            </a:extLst>
          </p:cNvPr>
          <p:cNvSpPr txBox="1"/>
          <p:nvPr/>
        </p:nvSpPr>
        <p:spPr>
          <a:xfrm>
            <a:off x="7393891" y="5102728"/>
            <a:ext cx="1231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Analyst</a:t>
            </a:r>
            <a:endParaRPr lang="en-ID" sz="900">
              <a:solidFill>
                <a:srgbClr val="F4F5F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9CE0899-B043-4DD2-83E2-7C251520D3F5}"/>
              </a:ext>
            </a:extLst>
          </p:cNvPr>
          <p:cNvSpPr/>
          <p:nvPr/>
        </p:nvSpPr>
        <p:spPr>
          <a:xfrm>
            <a:off x="9331325" y="4898078"/>
            <a:ext cx="1428750" cy="435482"/>
          </a:xfrm>
          <a:prstGeom prst="roundRect">
            <a:avLst>
              <a:gd name="adj" fmla="val 15583"/>
            </a:avLst>
          </a:prstGeom>
          <a:solidFill>
            <a:srgbClr val="12233E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AE4F04-2747-419F-9073-3F4348DEEF4F}"/>
              </a:ext>
            </a:extLst>
          </p:cNvPr>
          <p:cNvSpPr txBox="1"/>
          <p:nvPr/>
        </p:nvSpPr>
        <p:spPr>
          <a:xfrm>
            <a:off x="9422716" y="4933855"/>
            <a:ext cx="12314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Ryan Thomas</a:t>
            </a:r>
            <a:endParaRPr lang="en-ID" sz="105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F0DB1CE-B9ED-4004-AB1F-474413D09EA4}"/>
              </a:ext>
            </a:extLst>
          </p:cNvPr>
          <p:cNvSpPr txBox="1"/>
          <p:nvPr/>
        </p:nvSpPr>
        <p:spPr>
          <a:xfrm>
            <a:off x="9422716" y="5102728"/>
            <a:ext cx="12314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>
                <a:solidFill>
                  <a:srgbClr val="F4F5F7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Analyst</a:t>
            </a:r>
            <a:endParaRPr lang="en-ID" sz="900">
              <a:solidFill>
                <a:srgbClr val="F4F5F7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84932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C398D26-59B3-4798-89B9-097B5A8F295E}"/>
              </a:ext>
            </a:extLst>
          </p:cNvPr>
          <p:cNvSpPr/>
          <p:nvPr/>
        </p:nvSpPr>
        <p:spPr>
          <a:xfrm>
            <a:off x="5247782" y="2505217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2DCE89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Account Director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256C6-D807-4356-9B40-6B8EC3732BC7}"/>
              </a:ext>
            </a:extLst>
          </p:cNvPr>
          <p:cNvSpPr txBox="1"/>
          <p:nvPr/>
        </p:nvSpPr>
        <p:spPr>
          <a:xfrm>
            <a:off x="616537" y="940299"/>
            <a:ext cx="28523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Organization Structure</a:t>
            </a:r>
            <a:endParaRPr lang="en-ID" sz="28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32A1009-CFFF-42B0-8815-AA231BA5E15B}"/>
              </a:ext>
            </a:extLst>
          </p:cNvPr>
          <p:cNvSpPr txBox="1"/>
          <p:nvPr/>
        </p:nvSpPr>
        <p:spPr>
          <a:xfrm>
            <a:off x="616537" y="601745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Team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C06566-7F88-4A3E-BB15-8D782FFD2B99}"/>
              </a:ext>
            </a:extLst>
          </p:cNvPr>
          <p:cNvSpPr/>
          <p:nvPr/>
        </p:nvSpPr>
        <p:spPr>
          <a:xfrm>
            <a:off x="5887864" y="748843"/>
            <a:ext cx="2009486" cy="696657"/>
          </a:xfrm>
          <a:prstGeom prst="roundRect">
            <a:avLst>
              <a:gd name="adj" fmla="val 6720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793B31-DB23-456B-AB87-20496EB7CCF7}"/>
              </a:ext>
            </a:extLst>
          </p:cNvPr>
          <p:cNvSpPr txBox="1"/>
          <p:nvPr/>
        </p:nvSpPr>
        <p:spPr>
          <a:xfrm>
            <a:off x="6588886" y="883550"/>
            <a:ext cx="1144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12233E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Managing Director</a:t>
            </a:r>
            <a:endParaRPr lang="en-ID" sz="1200">
              <a:solidFill>
                <a:srgbClr val="12233E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3D783744-8580-4C88-85D4-5B95AEDEA6B1}"/>
              </a:ext>
            </a:extLst>
          </p:cNvPr>
          <p:cNvSpPr/>
          <p:nvPr/>
        </p:nvSpPr>
        <p:spPr>
          <a:xfrm>
            <a:off x="6082320" y="868338"/>
            <a:ext cx="424328" cy="424328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DD2CA44E-B96D-464F-86C0-04DBC3601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64558" y="948950"/>
            <a:ext cx="259852" cy="259852"/>
          </a:xfrm>
          <a:prstGeom prst="rect">
            <a:avLst/>
          </a:prstGeom>
        </p:spPr>
      </p:pic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DD5A2289-F0B5-450A-AC5F-1B7D7608E439}"/>
              </a:ext>
            </a:extLst>
          </p:cNvPr>
          <p:cNvSpPr/>
          <p:nvPr/>
        </p:nvSpPr>
        <p:spPr>
          <a:xfrm>
            <a:off x="8598372" y="748843"/>
            <a:ext cx="2009486" cy="696657"/>
          </a:xfrm>
          <a:prstGeom prst="roundRect">
            <a:avLst>
              <a:gd name="adj" fmla="val 6720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9A9AEA6-0E23-42DF-8BBC-6B3214BF00B2}"/>
              </a:ext>
            </a:extLst>
          </p:cNvPr>
          <p:cNvSpPr txBox="1"/>
          <p:nvPr/>
        </p:nvSpPr>
        <p:spPr>
          <a:xfrm>
            <a:off x="9221774" y="883550"/>
            <a:ext cx="1360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12233E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Chief Executive Officer</a:t>
            </a:r>
            <a:endParaRPr lang="en-ID" sz="1200">
              <a:solidFill>
                <a:srgbClr val="12233E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43C53F6-1334-4581-9C70-7BB2EC1DAD70}"/>
              </a:ext>
            </a:extLst>
          </p:cNvPr>
          <p:cNvSpPr/>
          <p:nvPr/>
        </p:nvSpPr>
        <p:spPr>
          <a:xfrm>
            <a:off x="8740758" y="868338"/>
            <a:ext cx="424328" cy="424328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4778B57D-C1C4-44FA-893B-10FA4F6A1C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22996" y="948950"/>
            <a:ext cx="259852" cy="259852"/>
          </a:xfrm>
          <a:prstGeom prst="rect">
            <a:avLst/>
          </a:prstGeom>
        </p:spPr>
      </p:pic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05DCBFC-B57E-49EC-BA89-1F6AD4AF079E}"/>
              </a:ext>
            </a:extLst>
          </p:cNvPr>
          <p:cNvSpPr/>
          <p:nvPr/>
        </p:nvSpPr>
        <p:spPr>
          <a:xfrm>
            <a:off x="2996251" y="2505217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2DCE89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UX Director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687BA3FE-9332-4633-A234-10081574D50B}"/>
              </a:ext>
            </a:extLst>
          </p:cNvPr>
          <p:cNvSpPr/>
          <p:nvPr/>
        </p:nvSpPr>
        <p:spPr>
          <a:xfrm>
            <a:off x="744720" y="2505217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2DCE89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latin typeface="Poppins Medium" panose="00000600000000000000" pitchFamily="50" charset="0"/>
                <a:cs typeface="Poppins Medium" panose="00000600000000000000" pitchFamily="50" charset="0"/>
              </a:rPr>
              <a:t>Tech Director</a:t>
            </a:r>
            <a:endParaRPr lang="en-ID" sz="1200"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F514328C-08FA-455E-9602-62B909988932}"/>
              </a:ext>
            </a:extLst>
          </p:cNvPr>
          <p:cNvSpPr/>
          <p:nvPr/>
        </p:nvSpPr>
        <p:spPr>
          <a:xfrm>
            <a:off x="7499313" y="2505217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2DCE89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Content Planner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389AD73-8293-4633-BD3D-8C846BE5B0BD}"/>
              </a:ext>
            </a:extLst>
          </p:cNvPr>
          <p:cNvSpPr/>
          <p:nvPr/>
        </p:nvSpPr>
        <p:spPr>
          <a:xfrm>
            <a:off x="9745139" y="2505217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2DCE89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R &amp; D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EE954D5-F568-4FC3-BEA1-0F61036FDAE9}"/>
              </a:ext>
            </a:extLst>
          </p:cNvPr>
          <p:cNvSpPr/>
          <p:nvPr/>
        </p:nvSpPr>
        <p:spPr>
          <a:xfrm>
            <a:off x="744720" y="3245550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Project Manager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E7E83B9-8D0B-4805-965A-586114F2681A}"/>
              </a:ext>
            </a:extLst>
          </p:cNvPr>
          <p:cNvSpPr/>
          <p:nvPr/>
        </p:nvSpPr>
        <p:spPr>
          <a:xfrm>
            <a:off x="744720" y="3980222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Lead Dev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F72EE0C7-FDDA-4715-9B39-706ED1B19476}"/>
              </a:ext>
            </a:extLst>
          </p:cNvPr>
          <p:cNvSpPr/>
          <p:nvPr/>
        </p:nvSpPr>
        <p:spPr>
          <a:xfrm>
            <a:off x="2996251" y="3245550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Creative Group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2D7670F-9A55-4085-9EFC-FE9588F707FD}"/>
              </a:ext>
            </a:extLst>
          </p:cNvPr>
          <p:cNvSpPr/>
          <p:nvPr/>
        </p:nvSpPr>
        <p:spPr>
          <a:xfrm>
            <a:off x="2996251" y="3980222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Art Director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D55B94D-E22E-4E8F-8006-325B6D821970}"/>
              </a:ext>
            </a:extLst>
          </p:cNvPr>
          <p:cNvSpPr/>
          <p:nvPr/>
        </p:nvSpPr>
        <p:spPr>
          <a:xfrm>
            <a:off x="5247782" y="3245550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Account Manager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ADEC122B-6C83-4D98-8FEB-FF9008BDD696}"/>
              </a:ext>
            </a:extLst>
          </p:cNvPr>
          <p:cNvSpPr/>
          <p:nvPr/>
        </p:nvSpPr>
        <p:spPr>
          <a:xfrm>
            <a:off x="5247782" y="3980222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Account Executive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89688F92-D41F-47FD-9B33-80B5D57F9A7A}"/>
              </a:ext>
            </a:extLst>
          </p:cNvPr>
          <p:cNvSpPr/>
          <p:nvPr/>
        </p:nvSpPr>
        <p:spPr>
          <a:xfrm>
            <a:off x="7464756" y="3245550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Content Planner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D352641-46F7-40B6-AC13-59553AB52A02}"/>
              </a:ext>
            </a:extLst>
          </p:cNvPr>
          <p:cNvSpPr/>
          <p:nvPr/>
        </p:nvSpPr>
        <p:spPr>
          <a:xfrm>
            <a:off x="7464756" y="3980222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Content Writer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7133B3A-659B-4E58-B079-F78BD9C1D22D}"/>
              </a:ext>
            </a:extLst>
          </p:cNvPr>
          <p:cNvSpPr/>
          <p:nvPr/>
        </p:nvSpPr>
        <p:spPr>
          <a:xfrm>
            <a:off x="9745139" y="3245550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Project Manager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DFD0BC2A-EB5D-4C53-B6F4-6C5BAFA95AA6}"/>
              </a:ext>
            </a:extLst>
          </p:cNvPr>
          <p:cNvSpPr/>
          <p:nvPr/>
        </p:nvSpPr>
        <p:spPr>
          <a:xfrm>
            <a:off x="9745139" y="3980222"/>
            <a:ext cx="1730993" cy="427937"/>
          </a:xfrm>
          <a:prstGeom prst="roundRect">
            <a:avLst>
              <a:gd name="adj" fmla="val 13842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solidFill>
                  <a:srgbClr val="8898AA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Lead Product Dev</a:t>
            </a:r>
            <a:endParaRPr lang="en-ID" sz="1200">
              <a:solidFill>
                <a:srgbClr val="8898AA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3783000-B68F-49BB-8CB7-619D77943BD9}"/>
              </a:ext>
            </a:extLst>
          </p:cNvPr>
          <p:cNvSpPr/>
          <p:nvPr/>
        </p:nvSpPr>
        <p:spPr>
          <a:xfrm>
            <a:off x="744720" y="4833362"/>
            <a:ext cx="10731412" cy="427937"/>
          </a:xfrm>
          <a:prstGeom prst="roundRect">
            <a:avLst>
              <a:gd name="adj" fmla="val 13842"/>
            </a:avLst>
          </a:prstGeom>
          <a:solidFill>
            <a:srgbClr val="8898AA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200">
                <a:latin typeface="Poppins Medium" panose="00000600000000000000" pitchFamily="50" charset="0"/>
                <a:cs typeface="Poppins Medium" panose="00000600000000000000" pitchFamily="50" charset="0"/>
              </a:rPr>
              <a:t>Lead Operation</a:t>
            </a:r>
            <a:endParaRPr lang="en-ID" sz="1200"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3CED555C-B87C-46AD-8E95-15281F268D43}"/>
              </a:ext>
            </a:extLst>
          </p:cNvPr>
          <p:cNvSpPr/>
          <p:nvPr/>
        </p:nvSpPr>
        <p:spPr>
          <a:xfrm>
            <a:off x="744720" y="5505875"/>
            <a:ext cx="1730993" cy="620342"/>
          </a:xfrm>
          <a:prstGeom prst="roundRect">
            <a:avLst>
              <a:gd name="adj" fmla="val 6105"/>
            </a:avLst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Dev Ops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8D66677C-4C7E-4DA9-BB47-6BA94327C970}"/>
              </a:ext>
            </a:extLst>
          </p:cNvPr>
          <p:cNvSpPr/>
          <p:nvPr/>
        </p:nvSpPr>
        <p:spPr>
          <a:xfrm>
            <a:off x="2996251" y="5505875"/>
            <a:ext cx="1730993" cy="620342"/>
          </a:xfrm>
          <a:prstGeom prst="roundRect">
            <a:avLst>
              <a:gd name="adj" fmla="val 6105"/>
            </a:avLst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Creative Group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78C6877F-2076-49EB-86EA-107787506F74}"/>
              </a:ext>
            </a:extLst>
          </p:cNvPr>
          <p:cNvSpPr/>
          <p:nvPr/>
        </p:nvSpPr>
        <p:spPr>
          <a:xfrm>
            <a:off x="5216823" y="5505875"/>
            <a:ext cx="1730993" cy="620342"/>
          </a:xfrm>
          <a:prstGeom prst="roundRect">
            <a:avLst>
              <a:gd name="adj" fmla="val 6105"/>
            </a:avLst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Customer Service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9B7DE4B0-8D89-4C18-B2F2-CCE59F0D6B3F}"/>
              </a:ext>
            </a:extLst>
          </p:cNvPr>
          <p:cNvSpPr/>
          <p:nvPr/>
        </p:nvSpPr>
        <p:spPr>
          <a:xfrm>
            <a:off x="7464756" y="5505875"/>
            <a:ext cx="1730993" cy="620342"/>
          </a:xfrm>
          <a:prstGeom prst="roundRect">
            <a:avLst>
              <a:gd name="adj" fmla="val 6105"/>
            </a:avLst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Copywriter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1D15C753-8CDC-4B25-AA6C-2C9A6552790F}"/>
              </a:ext>
            </a:extLst>
          </p:cNvPr>
          <p:cNvSpPr/>
          <p:nvPr/>
        </p:nvSpPr>
        <p:spPr>
          <a:xfrm>
            <a:off x="9745139" y="5505875"/>
            <a:ext cx="1730993" cy="620342"/>
          </a:xfrm>
          <a:prstGeom prst="roundRect">
            <a:avLst>
              <a:gd name="adj" fmla="val 6105"/>
            </a:avLst>
          </a:prstGeom>
          <a:solidFill>
            <a:srgbClr val="8898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Product Dev</a:t>
            </a:r>
            <a:endParaRPr lang="en-ID" sz="12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C8A2B23-4849-49A9-ACC1-1CC412C0109A}"/>
              </a:ext>
            </a:extLst>
          </p:cNvPr>
          <p:cNvSpPr/>
          <p:nvPr/>
        </p:nvSpPr>
        <p:spPr>
          <a:xfrm>
            <a:off x="8537099" y="1033047"/>
            <a:ext cx="128248" cy="128248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FC7CAA9-C50A-4A7F-914A-CC4BB06303B0}"/>
              </a:ext>
            </a:extLst>
          </p:cNvPr>
          <p:cNvCxnSpPr>
            <a:stCxn id="60" idx="2"/>
          </p:cNvCxnSpPr>
          <p:nvPr/>
        </p:nvCxnSpPr>
        <p:spPr>
          <a:xfrm flipH="1">
            <a:off x="7897350" y="1097171"/>
            <a:ext cx="639749" cy="0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57D2FD9A-40A5-4C27-9F32-5734FF2649D5}"/>
              </a:ext>
            </a:extLst>
          </p:cNvPr>
          <p:cNvSpPr/>
          <p:nvPr/>
        </p:nvSpPr>
        <p:spPr>
          <a:xfrm flipV="1">
            <a:off x="6833840" y="1385746"/>
            <a:ext cx="117535" cy="117535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FB80ACEB-B795-4C9D-8491-6A547736BC78}"/>
              </a:ext>
            </a:extLst>
          </p:cNvPr>
          <p:cNvCxnSpPr>
            <a:cxnSpLocks/>
            <a:stCxn id="64" idx="0"/>
          </p:cNvCxnSpPr>
          <p:nvPr/>
        </p:nvCxnSpPr>
        <p:spPr>
          <a:xfrm>
            <a:off x="6892608" y="1503281"/>
            <a:ext cx="0" cy="746718"/>
          </a:xfrm>
          <a:prstGeom prst="line">
            <a:avLst/>
          </a:prstGeom>
          <a:ln cap="rnd">
            <a:solidFill>
              <a:srgbClr val="8898A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F71F0CD3-3743-482D-9516-8B269CF2CB6B}"/>
              </a:ext>
            </a:extLst>
          </p:cNvPr>
          <p:cNvCxnSpPr>
            <a:cxnSpLocks/>
            <a:endCxn id="34" idx="0"/>
          </p:cNvCxnSpPr>
          <p:nvPr/>
        </p:nvCxnSpPr>
        <p:spPr>
          <a:xfrm rot="10800000" flipV="1">
            <a:off x="1610217" y="2250003"/>
            <a:ext cx="5282390" cy="255214"/>
          </a:xfrm>
          <a:prstGeom prst="bentConnector2">
            <a:avLst/>
          </a:prstGeom>
          <a:ln cap="rnd">
            <a:solidFill>
              <a:srgbClr val="8898AA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08D30A86-0130-4EEA-9D38-E1A514B0B5B0}"/>
              </a:ext>
            </a:extLst>
          </p:cNvPr>
          <p:cNvCxnSpPr>
            <a:cxnSpLocks/>
            <a:endCxn id="27" idx="0"/>
          </p:cNvCxnSpPr>
          <p:nvPr/>
        </p:nvCxnSpPr>
        <p:spPr>
          <a:xfrm rot="10800000" flipV="1">
            <a:off x="3861749" y="2250001"/>
            <a:ext cx="3030859" cy="255216"/>
          </a:xfrm>
          <a:prstGeom prst="bentConnector2">
            <a:avLst/>
          </a:prstGeom>
          <a:ln cap="rnd">
            <a:solidFill>
              <a:srgbClr val="8898AA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or: Elbow 86">
            <a:extLst>
              <a:ext uri="{FF2B5EF4-FFF2-40B4-BE49-F238E27FC236}">
                <a16:creationId xmlns:a16="http://schemas.microsoft.com/office/drawing/2014/main" id="{099ED09E-9BBE-416E-A419-0153A51D8DA7}"/>
              </a:ext>
            </a:extLst>
          </p:cNvPr>
          <p:cNvCxnSpPr>
            <a:cxnSpLocks/>
            <a:endCxn id="33" idx="0"/>
          </p:cNvCxnSpPr>
          <p:nvPr/>
        </p:nvCxnSpPr>
        <p:spPr>
          <a:xfrm rot="10800000" flipV="1">
            <a:off x="6113279" y="2249999"/>
            <a:ext cx="779328" cy="255217"/>
          </a:xfrm>
          <a:prstGeom prst="bentConnector2">
            <a:avLst/>
          </a:prstGeom>
          <a:ln cap="rnd">
            <a:solidFill>
              <a:srgbClr val="8898AA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BB4DEAD2-F422-4567-8824-474BB13A2CBC}"/>
              </a:ext>
            </a:extLst>
          </p:cNvPr>
          <p:cNvCxnSpPr>
            <a:cxnSpLocks/>
            <a:endCxn id="35" idx="0"/>
          </p:cNvCxnSpPr>
          <p:nvPr/>
        </p:nvCxnSpPr>
        <p:spPr>
          <a:xfrm>
            <a:off x="6892607" y="2249999"/>
            <a:ext cx="1472203" cy="255218"/>
          </a:xfrm>
          <a:prstGeom prst="bentConnector2">
            <a:avLst/>
          </a:prstGeom>
          <a:ln cap="rnd">
            <a:solidFill>
              <a:srgbClr val="8898AA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DE55B3E5-8864-451F-BED3-026D8D18359B}"/>
              </a:ext>
            </a:extLst>
          </p:cNvPr>
          <p:cNvCxnSpPr>
            <a:cxnSpLocks/>
            <a:endCxn id="36" idx="0"/>
          </p:cNvCxnSpPr>
          <p:nvPr/>
        </p:nvCxnSpPr>
        <p:spPr>
          <a:xfrm>
            <a:off x="6892606" y="2249999"/>
            <a:ext cx="3718030" cy="255218"/>
          </a:xfrm>
          <a:prstGeom prst="bentConnector2">
            <a:avLst/>
          </a:prstGeom>
          <a:ln cap="rnd">
            <a:solidFill>
              <a:srgbClr val="8898AA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03154C9-505C-4A25-9E42-E3970BF8DD35}"/>
              </a:ext>
            </a:extLst>
          </p:cNvPr>
          <p:cNvCxnSpPr>
            <a:cxnSpLocks/>
            <a:stCxn id="34" idx="2"/>
            <a:endCxn id="37" idx="0"/>
          </p:cNvCxnSpPr>
          <p:nvPr/>
        </p:nvCxnSpPr>
        <p:spPr>
          <a:xfrm>
            <a:off x="1610217" y="2933154"/>
            <a:ext cx="0" cy="31239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6A9BF27E-064B-4C7B-BFE1-DBC4C4E3696A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1610217" y="3673487"/>
            <a:ext cx="0" cy="306735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EF9CD9B-E2B6-48F4-AB0F-9143B40040AB}"/>
              </a:ext>
            </a:extLst>
          </p:cNvPr>
          <p:cNvCxnSpPr>
            <a:cxnSpLocks/>
          </p:cNvCxnSpPr>
          <p:nvPr/>
        </p:nvCxnSpPr>
        <p:spPr>
          <a:xfrm>
            <a:off x="3861747" y="2933154"/>
            <a:ext cx="0" cy="31239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24D8829-D0AE-49F5-9810-EB6E378CF9F3}"/>
              </a:ext>
            </a:extLst>
          </p:cNvPr>
          <p:cNvCxnSpPr>
            <a:cxnSpLocks/>
          </p:cNvCxnSpPr>
          <p:nvPr/>
        </p:nvCxnSpPr>
        <p:spPr>
          <a:xfrm>
            <a:off x="3861747" y="3673487"/>
            <a:ext cx="0" cy="306735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376BE15-D2D6-4DA0-A943-36A11959F880}"/>
              </a:ext>
            </a:extLst>
          </p:cNvPr>
          <p:cNvCxnSpPr>
            <a:cxnSpLocks/>
          </p:cNvCxnSpPr>
          <p:nvPr/>
        </p:nvCxnSpPr>
        <p:spPr>
          <a:xfrm>
            <a:off x="6082319" y="2933153"/>
            <a:ext cx="0" cy="31239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F616BE7-6F9E-421D-B31D-F75658705E47}"/>
              </a:ext>
            </a:extLst>
          </p:cNvPr>
          <p:cNvCxnSpPr>
            <a:cxnSpLocks/>
          </p:cNvCxnSpPr>
          <p:nvPr/>
        </p:nvCxnSpPr>
        <p:spPr>
          <a:xfrm>
            <a:off x="6082319" y="3673486"/>
            <a:ext cx="0" cy="306735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41F4B7E7-DEDF-4AF4-8A02-6D219B8450B5}"/>
              </a:ext>
            </a:extLst>
          </p:cNvPr>
          <p:cNvCxnSpPr>
            <a:cxnSpLocks/>
          </p:cNvCxnSpPr>
          <p:nvPr/>
        </p:nvCxnSpPr>
        <p:spPr>
          <a:xfrm>
            <a:off x="8364809" y="2933152"/>
            <a:ext cx="0" cy="31239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D55590B2-0944-41D8-A266-92808D6F98D2}"/>
              </a:ext>
            </a:extLst>
          </p:cNvPr>
          <p:cNvCxnSpPr>
            <a:cxnSpLocks/>
          </p:cNvCxnSpPr>
          <p:nvPr/>
        </p:nvCxnSpPr>
        <p:spPr>
          <a:xfrm>
            <a:off x="8364809" y="3673485"/>
            <a:ext cx="0" cy="306735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AE24331-90B1-4F83-B5AA-D3F22129E02D}"/>
              </a:ext>
            </a:extLst>
          </p:cNvPr>
          <p:cNvCxnSpPr>
            <a:cxnSpLocks/>
          </p:cNvCxnSpPr>
          <p:nvPr/>
        </p:nvCxnSpPr>
        <p:spPr>
          <a:xfrm>
            <a:off x="10630291" y="2933151"/>
            <a:ext cx="0" cy="31239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F1D3502-986A-423E-B07E-2A6CA47C8655}"/>
              </a:ext>
            </a:extLst>
          </p:cNvPr>
          <p:cNvCxnSpPr>
            <a:cxnSpLocks/>
          </p:cNvCxnSpPr>
          <p:nvPr/>
        </p:nvCxnSpPr>
        <p:spPr>
          <a:xfrm>
            <a:off x="10630291" y="3673484"/>
            <a:ext cx="0" cy="306735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07EA293-5396-4785-8E22-29CB759E49C3}"/>
              </a:ext>
            </a:extLst>
          </p:cNvPr>
          <p:cNvCxnSpPr>
            <a:cxnSpLocks/>
          </p:cNvCxnSpPr>
          <p:nvPr/>
        </p:nvCxnSpPr>
        <p:spPr>
          <a:xfrm>
            <a:off x="1610217" y="4408162"/>
            <a:ext cx="0" cy="425197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5FDBF2C-47AC-4ED8-BB61-26CC4373C4E9}"/>
              </a:ext>
            </a:extLst>
          </p:cNvPr>
          <p:cNvCxnSpPr>
            <a:cxnSpLocks/>
          </p:cNvCxnSpPr>
          <p:nvPr/>
        </p:nvCxnSpPr>
        <p:spPr>
          <a:xfrm>
            <a:off x="3861747" y="4408162"/>
            <a:ext cx="0" cy="425197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7EEAEEE-8B71-4CFE-8F7A-206D13022B39}"/>
              </a:ext>
            </a:extLst>
          </p:cNvPr>
          <p:cNvCxnSpPr>
            <a:cxnSpLocks/>
          </p:cNvCxnSpPr>
          <p:nvPr/>
        </p:nvCxnSpPr>
        <p:spPr>
          <a:xfrm>
            <a:off x="6082319" y="4408161"/>
            <a:ext cx="0" cy="425197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32F2965-F260-47AA-965F-42D687A0E1FA}"/>
              </a:ext>
            </a:extLst>
          </p:cNvPr>
          <p:cNvCxnSpPr>
            <a:cxnSpLocks/>
          </p:cNvCxnSpPr>
          <p:nvPr/>
        </p:nvCxnSpPr>
        <p:spPr>
          <a:xfrm>
            <a:off x="8364809" y="4408159"/>
            <a:ext cx="0" cy="425197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C3AB018-F962-400F-BD42-092306576A21}"/>
              </a:ext>
            </a:extLst>
          </p:cNvPr>
          <p:cNvCxnSpPr>
            <a:cxnSpLocks/>
          </p:cNvCxnSpPr>
          <p:nvPr/>
        </p:nvCxnSpPr>
        <p:spPr>
          <a:xfrm>
            <a:off x="10630291" y="4408158"/>
            <a:ext cx="0" cy="425197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B0AEF2F-5CD0-4700-9D3D-3D62BBED0E77}"/>
              </a:ext>
            </a:extLst>
          </p:cNvPr>
          <p:cNvCxnSpPr>
            <a:cxnSpLocks/>
          </p:cNvCxnSpPr>
          <p:nvPr/>
        </p:nvCxnSpPr>
        <p:spPr>
          <a:xfrm>
            <a:off x="1608728" y="5261299"/>
            <a:ext cx="0" cy="24457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E255984B-F830-4652-8067-1AB70199D3C8}"/>
              </a:ext>
            </a:extLst>
          </p:cNvPr>
          <p:cNvCxnSpPr>
            <a:cxnSpLocks/>
          </p:cNvCxnSpPr>
          <p:nvPr/>
        </p:nvCxnSpPr>
        <p:spPr>
          <a:xfrm>
            <a:off x="3860258" y="5261299"/>
            <a:ext cx="0" cy="24457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C8988CC-9319-446C-91E9-B5173DABDF04}"/>
              </a:ext>
            </a:extLst>
          </p:cNvPr>
          <p:cNvCxnSpPr>
            <a:cxnSpLocks/>
          </p:cNvCxnSpPr>
          <p:nvPr/>
        </p:nvCxnSpPr>
        <p:spPr>
          <a:xfrm>
            <a:off x="6080830" y="5261299"/>
            <a:ext cx="0" cy="24457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1297131C-F440-4A2D-A70E-EC206FACD306}"/>
              </a:ext>
            </a:extLst>
          </p:cNvPr>
          <p:cNvCxnSpPr>
            <a:cxnSpLocks/>
          </p:cNvCxnSpPr>
          <p:nvPr/>
        </p:nvCxnSpPr>
        <p:spPr>
          <a:xfrm>
            <a:off x="8363320" y="5261298"/>
            <a:ext cx="0" cy="24457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E610D24F-644E-4F69-A04A-35CC32D01052}"/>
              </a:ext>
            </a:extLst>
          </p:cNvPr>
          <p:cNvCxnSpPr>
            <a:cxnSpLocks/>
          </p:cNvCxnSpPr>
          <p:nvPr/>
        </p:nvCxnSpPr>
        <p:spPr>
          <a:xfrm>
            <a:off x="10628802" y="5261297"/>
            <a:ext cx="0" cy="244576"/>
          </a:xfrm>
          <a:prstGeom prst="straightConnector1">
            <a:avLst/>
          </a:prstGeom>
          <a:ln>
            <a:solidFill>
              <a:srgbClr val="8898A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86663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6C4B211-27C2-482C-9682-71208E0BFC78}"/>
              </a:ext>
            </a:extLst>
          </p:cNvPr>
          <p:cNvSpPr txBox="1"/>
          <p:nvPr/>
        </p:nvSpPr>
        <p:spPr>
          <a:xfrm>
            <a:off x="616537" y="959349"/>
            <a:ext cx="4165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Current Problem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CD79BD-C60B-438D-83E9-E51F4097D8C3}"/>
              </a:ext>
            </a:extLst>
          </p:cNvPr>
          <p:cNvSpPr txBox="1"/>
          <p:nvPr/>
        </p:nvSpPr>
        <p:spPr>
          <a:xfrm>
            <a:off x="616537" y="601745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Subtitle Goes Here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6E2F93-F9B4-4255-940D-45DCD6E18B58}"/>
              </a:ext>
            </a:extLst>
          </p:cNvPr>
          <p:cNvSpPr txBox="1"/>
          <p:nvPr/>
        </p:nvSpPr>
        <p:spPr>
          <a:xfrm>
            <a:off x="616537" y="1917150"/>
            <a:ext cx="4353176" cy="1350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Estimated time of arrival social, military, educational, religious, and fraternal Tableau Marketo purchase order DAM &amp; MRM native/content.</a:t>
            </a:r>
            <a:endParaRPr lang="en-ID" sz="14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F2DC20-EF20-465E-8390-8D0C96B792A4}"/>
              </a:ext>
            </a:extLst>
          </p:cNvPr>
          <p:cNvSpPr/>
          <p:nvPr/>
        </p:nvSpPr>
        <p:spPr>
          <a:xfrm>
            <a:off x="5399313" y="612426"/>
            <a:ext cx="3396343" cy="6245573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FADA606-2B93-49B0-BEE4-1B831E322623}"/>
              </a:ext>
            </a:extLst>
          </p:cNvPr>
          <p:cNvGrpSpPr/>
          <p:nvPr/>
        </p:nvGrpSpPr>
        <p:grpSpPr>
          <a:xfrm>
            <a:off x="5704617" y="1379472"/>
            <a:ext cx="2785735" cy="1108679"/>
            <a:chOff x="5704617" y="1097165"/>
            <a:chExt cx="2785735" cy="1108679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AB6F614B-0052-45A8-A367-189FF7338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70677" y="1129166"/>
              <a:ext cx="324567" cy="32456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2319586-4183-4723-9D37-505FD0BB1EB4}"/>
                </a:ext>
              </a:extLst>
            </p:cNvPr>
            <p:cNvSpPr txBox="1"/>
            <p:nvPr/>
          </p:nvSpPr>
          <p:spPr>
            <a:xfrm>
              <a:off x="6134736" y="1097165"/>
              <a:ext cx="1925495" cy="3885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400">
                  <a:solidFill>
                    <a:srgbClr val="2DCE89"/>
                  </a:solidFill>
                  <a:latin typeface="Poppins Medium" panose="00000600000000000000" pitchFamily="50" charset="0"/>
                  <a:ea typeface="Open Sans" panose="020B0606030504020204" pitchFamily="34" charset="0"/>
                  <a:cs typeface="Poppins Medium" panose="00000600000000000000" pitchFamily="50" charset="0"/>
                </a:rPr>
                <a:t>Brand Awarenes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F75C51-62AA-4119-BE94-1D1F7145BD06}"/>
                </a:ext>
              </a:extLst>
            </p:cNvPr>
            <p:cNvSpPr txBox="1"/>
            <p:nvPr/>
          </p:nvSpPr>
          <p:spPr>
            <a:xfrm>
              <a:off x="5704617" y="1605680"/>
              <a:ext cx="2785735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>
                  <a:solidFill>
                    <a:srgbClr val="8898A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Retail proximity &amp; iot marketing mobile &amp; web analytics colloquium itinerary always be closing.</a:t>
              </a:r>
              <a:endParaRPr lang="en-ID" sz="1100">
                <a:solidFill>
                  <a:srgbClr val="8898A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0E54EFF-2489-4705-947D-FA116417A441}"/>
              </a:ext>
            </a:extLst>
          </p:cNvPr>
          <p:cNvGrpSpPr/>
          <p:nvPr/>
        </p:nvGrpSpPr>
        <p:grpSpPr>
          <a:xfrm>
            <a:off x="5704617" y="3163652"/>
            <a:ext cx="2785735" cy="1108679"/>
            <a:chOff x="5704617" y="1097165"/>
            <a:chExt cx="2785735" cy="1108679"/>
          </a:xfrm>
        </p:grpSpPr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753E253E-42BA-4D17-B07F-2CA32D22F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5770677" y="1129166"/>
              <a:ext cx="324567" cy="324567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D15B32C-FA49-4415-898B-77FEF223AA0A}"/>
                </a:ext>
              </a:extLst>
            </p:cNvPr>
            <p:cNvSpPr txBox="1"/>
            <p:nvPr/>
          </p:nvSpPr>
          <p:spPr>
            <a:xfrm>
              <a:off x="6134736" y="1097165"/>
              <a:ext cx="1925495" cy="3885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400">
                  <a:solidFill>
                    <a:srgbClr val="2DCE89"/>
                  </a:solidFill>
                  <a:latin typeface="Poppins Medium" panose="00000600000000000000" pitchFamily="50" charset="0"/>
                  <a:ea typeface="Open Sans" panose="020B0606030504020204" pitchFamily="34" charset="0"/>
                  <a:cs typeface="Poppins Medium" panose="00000600000000000000" pitchFamily="50" charset="0"/>
                </a:rPr>
                <a:t>Brand Recognition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C960CE4-CAF4-4D44-9289-CAA2B285714A}"/>
                </a:ext>
              </a:extLst>
            </p:cNvPr>
            <p:cNvSpPr txBox="1"/>
            <p:nvPr/>
          </p:nvSpPr>
          <p:spPr>
            <a:xfrm>
              <a:off x="5704617" y="1605680"/>
              <a:ext cx="2785735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>
                  <a:solidFill>
                    <a:srgbClr val="8898A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Retail proximity &amp; iot marketing mobile &amp; web analytics colloquium itinerary always be closing.</a:t>
              </a:r>
              <a:endParaRPr lang="en-ID" sz="1100">
                <a:solidFill>
                  <a:srgbClr val="8898A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541A3A2-0D69-47F4-9E22-C7288BCC4EE5}"/>
              </a:ext>
            </a:extLst>
          </p:cNvPr>
          <p:cNvGrpSpPr/>
          <p:nvPr/>
        </p:nvGrpSpPr>
        <p:grpSpPr>
          <a:xfrm>
            <a:off x="5704617" y="4896756"/>
            <a:ext cx="2785735" cy="1108679"/>
            <a:chOff x="5704617" y="1097165"/>
            <a:chExt cx="2785735" cy="1108679"/>
          </a:xfrm>
        </p:grpSpPr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546CE85E-9DD3-4D76-BD27-E4983DEE76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5770677" y="1129166"/>
              <a:ext cx="324567" cy="324567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E082F33-90C6-49D7-B353-6FE021145F3F}"/>
                </a:ext>
              </a:extLst>
            </p:cNvPr>
            <p:cNvSpPr txBox="1"/>
            <p:nvPr/>
          </p:nvSpPr>
          <p:spPr>
            <a:xfrm>
              <a:off x="6134736" y="1097165"/>
              <a:ext cx="1925495" cy="38856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400">
                  <a:solidFill>
                    <a:srgbClr val="2DCE89"/>
                  </a:solidFill>
                  <a:latin typeface="Poppins Medium" panose="00000600000000000000" pitchFamily="50" charset="0"/>
                  <a:ea typeface="Open Sans" panose="020B0606030504020204" pitchFamily="34" charset="0"/>
                  <a:cs typeface="Poppins Medium" panose="00000600000000000000" pitchFamily="50" charset="0"/>
                </a:rPr>
                <a:t>Purchase Power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915C150-43BF-47EF-987C-D4E82B0CF5FB}"/>
                </a:ext>
              </a:extLst>
            </p:cNvPr>
            <p:cNvSpPr txBox="1"/>
            <p:nvPr/>
          </p:nvSpPr>
          <p:spPr>
            <a:xfrm>
              <a:off x="5704617" y="1605680"/>
              <a:ext cx="2785735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>
                  <a:solidFill>
                    <a:srgbClr val="8898AA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Retail proximity &amp; iot marketing mobile &amp; web analytics colloquium itinerary always be closing.</a:t>
              </a:r>
              <a:endParaRPr lang="en-ID" sz="1100">
                <a:solidFill>
                  <a:srgbClr val="8898A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14D642-6B89-423F-9614-67AE3B4B75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4498BB-50D2-4DB0-9B9B-906F319293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6027567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C071E39-637F-491D-B1FB-DA251E579E3E}"/>
              </a:ext>
            </a:extLst>
          </p:cNvPr>
          <p:cNvSpPr txBox="1"/>
          <p:nvPr/>
        </p:nvSpPr>
        <p:spPr>
          <a:xfrm>
            <a:off x="5767657" y="959349"/>
            <a:ext cx="4165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Market Problem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96604E-E400-4927-BE4C-135CB8770CA8}"/>
              </a:ext>
            </a:extLst>
          </p:cNvPr>
          <p:cNvSpPr txBox="1"/>
          <p:nvPr/>
        </p:nvSpPr>
        <p:spPr>
          <a:xfrm>
            <a:off x="5767657" y="601745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Subtitle Goes Here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0D50FE-46CC-4A60-8D0F-7F71F604EF7C}"/>
              </a:ext>
            </a:extLst>
          </p:cNvPr>
          <p:cNvSpPr/>
          <p:nvPr/>
        </p:nvSpPr>
        <p:spPr>
          <a:xfrm>
            <a:off x="0" y="0"/>
            <a:ext cx="1050299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DF0B3F-E2DF-409A-82ED-D2751E9131B8}"/>
              </a:ext>
            </a:extLst>
          </p:cNvPr>
          <p:cNvSpPr txBox="1"/>
          <p:nvPr/>
        </p:nvSpPr>
        <p:spPr>
          <a:xfrm>
            <a:off x="294316" y="4593246"/>
            <a:ext cx="461665" cy="18796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CREDENTIAL</a:t>
            </a:r>
            <a:endParaRPr lang="en-ID" b="1" spc="3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50E6B6-E913-42C1-89B6-0FE1E5CF6ECF}"/>
              </a:ext>
            </a:extLst>
          </p:cNvPr>
          <p:cNvSpPr txBox="1"/>
          <p:nvPr/>
        </p:nvSpPr>
        <p:spPr>
          <a:xfrm>
            <a:off x="5767656" y="1783800"/>
            <a:ext cx="5835064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Estimated time of arrival social, military, educational, religious, and fraternal Tableau Marketo.</a:t>
            </a:r>
            <a:endParaRPr lang="en-ID" sz="14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4A18C9D-1720-4B26-93E1-782291F38305}"/>
              </a:ext>
            </a:extLst>
          </p:cNvPr>
          <p:cNvGrpSpPr/>
          <p:nvPr/>
        </p:nvGrpSpPr>
        <p:grpSpPr>
          <a:xfrm>
            <a:off x="5792859" y="3428119"/>
            <a:ext cx="704232" cy="704232"/>
            <a:chOff x="6067179" y="2888856"/>
            <a:chExt cx="563201" cy="563201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320C126-4835-41AF-BD78-819C8D70F25D}"/>
                </a:ext>
              </a:extLst>
            </p:cNvPr>
            <p:cNvSpPr/>
            <p:nvPr/>
          </p:nvSpPr>
          <p:spPr>
            <a:xfrm rot="2700000">
              <a:off x="6067179" y="2888856"/>
              <a:ext cx="563201" cy="563201"/>
            </a:xfrm>
            <a:prstGeom prst="roundRect">
              <a:avLst>
                <a:gd name="adj" fmla="val 50000"/>
              </a:avLst>
            </a:prstGeom>
            <a:solidFill>
              <a:srgbClr val="C1F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855D70EE-B9AF-40A1-B509-1204EA2B0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096000" y="2912752"/>
              <a:ext cx="505881" cy="505881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7EEB5F05-F4F4-41E3-8EC9-5CC562A67DA7}"/>
              </a:ext>
            </a:extLst>
          </p:cNvPr>
          <p:cNvSpPr txBox="1"/>
          <p:nvPr/>
        </p:nvSpPr>
        <p:spPr>
          <a:xfrm>
            <a:off x="6569879" y="3331533"/>
            <a:ext cx="116253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>
                <a:solidFill>
                  <a:srgbClr val="8898AA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54%</a:t>
            </a:r>
            <a:endParaRPr lang="en-ID" sz="2400" b="1">
              <a:solidFill>
                <a:srgbClr val="8898AA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47E2D38-E552-4C0A-8E1B-C1D340A9DC34}"/>
              </a:ext>
            </a:extLst>
          </p:cNvPr>
          <p:cNvSpPr txBox="1"/>
          <p:nvPr/>
        </p:nvSpPr>
        <p:spPr>
          <a:xfrm>
            <a:off x="6564143" y="3765852"/>
            <a:ext cx="1970497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8898A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Retail</a:t>
            </a:r>
            <a:r>
              <a:rPr lang="en-GB" sz="14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Revenue</a:t>
            </a:r>
            <a:endParaRPr lang="en-ID" sz="1400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7825873-98FF-41F3-810D-055915B498C8}"/>
              </a:ext>
            </a:extLst>
          </p:cNvPr>
          <p:cNvGrpSpPr/>
          <p:nvPr/>
        </p:nvGrpSpPr>
        <p:grpSpPr>
          <a:xfrm>
            <a:off x="8637327" y="3428119"/>
            <a:ext cx="704232" cy="704232"/>
            <a:chOff x="6067179" y="2888856"/>
            <a:chExt cx="563201" cy="563201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455DE016-F872-45FB-9AC0-8FE4EAA44B4D}"/>
                </a:ext>
              </a:extLst>
            </p:cNvPr>
            <p:cNvSpPr/>
            <p:nvPr/>
          </p:nvSpPr>
          <p:spPr>
            <a:xfrm rot="2700000">
              <a:off x="6067179" y="2888856"/>
              <a:ext cx="563201" cy="563201"/>
            </a:xfrm>
            <a:prstGeom prst="roundRect">
              <a:avLst>
                <a:gd name="adj" fmla="val 50000"/>
              </a:avLst>
            </a:prstGeom>
            <a:solidFill>
              <a:srgbClr val="C1F1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E548C44B-A262-468C-A5F6-AD7426FD6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6096000" y="2912752"/>
              <a:ext cx="505881" cy="505881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D1706641-B7C5-4556-BF05-0DD9174DF0AC}"/>
              </a:ext>
            </a:extLst>
          </p:cNvPr>
          <p:cNvSpPr txBox="1"/>
          <p:nvPr/>
        </p:nvSpPr>
        <p:spPr>
          <a:xfrm>
            <a:off x="9414347" y="3331533"/>
            <a:ext cx="116253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>
                <a:solidFill>
                  <a:srgbClr val="8898AA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34%</a:t>
            </a:r>
            <a:endParaRPr lang="en-ID" sz="2400" b="1">
              <a:solidFill>
                <a:srgbClr val="8898AA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30C6504-F9BF-438B-A0DC-3A27C51A838F}"/>
              </a:ext>
            </a:extLst>
          </p:cNvPr>
          <p:cNvSpPr txBox="1"/>
          <p:nvPr/>
        </p:nvSpPr>
        <p:spPr>
          <a:xfrm>
            <a:off x="9408611" y="3765852"/>
            <a:ext cx="1970497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8898A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</a:t>
            </a:r>
            <a:r>
              <a:rPr lang="en-GB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Rate</a:t>
            </a:r>
            <a:endParaRPr lang="en-ID" sz="1400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836B10-5E31-4B2F-80C8-6A59F8E00F72}"/>
              </a:ext>
            </a:extLst>
          </p:cNvPr>
          <p:cNvSpPr txBox="1"/>
          <p:nvPr/>
        </p:nvSpPr>
        <p:spPr>
          <a:xfrm>
            <a:off x="5647006" y="5047575"/>
            <a:ext cx="5955713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 routing (or automatic call distributor) mobile marketing Sitecore request for information channel partner &amp; local marketing cost per acquisition smart content monthly recurring revenue soft bounce end of quarter space only on track earnings drip marketing campaigns key performance indictators.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FC77E9-E28D-4D5A-B488-1914D355D9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815046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AEDA04-E381-4941-9BEF-6001F962C6F1}"/>
              </a:ext>
            </a:extLst>
          </p:cNvPr>
          <p:cNvSpPr/>
          <p:nvPr/>
        </p:nvSpPr>
        <p:spPr>
          <a:xfrm>
            <a:off x="687657" y="2237385"/>
            <a:ext cx="3628311" cy="1645921"/>
          </a:xfrm>
          <a:prstGeom prst="roundRect">
            <a:avLst>
              <a:gd name="adj" fmla="val 6720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A783DC-857C-4FAE-9F24-EFDD647E3018}"/>
              </a:ext>
            </a:extLst>
          </p:cNvPr>
          <p:cNvSpPr txBox="1"/>
          <p:nvPr/>
        </p:nvSpPr>
        <p:spPr>
          <a:xfrm>
            <a:off x="687657" y="959349"/>
            <a:ext cx="4165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Finding Solution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9A0B3F4-6AB2-4281-B717-D7A4419A7DD7}"/>
              </a:ext>
            </a:extLst>
          </p:cNvPr>
          <p:cNvSpPr txBox="1"/>
          <p:nvPr/>
        </p:nvSpPr>
        <p:spPr>
          <a:xfrm>
            <a:off x="687657" y="601745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Subtitle Goes Here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A6AD9D1-EDF7-4AE7-822B-43C81DB82D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842310" y="2419448"/>
            <a:ext cx="659234" cy="6592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FA3D3D8-FF82-43BA-8BB8-C4804D059991}"/>
              </a:ext>
            </a:extLst>
          </p:cNvPr>
          <p:cNvSpPr txBox="1"/>
          <p:nvPr/>
        </p:nvSpPr>
        <p:spPr>
          <a:xfrm>
            <a:off x="1656196" y="2770905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2233E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Retargetting Media</a:t>
            </a:r>
            <a:endParaRPr lang="en-ID" sz="1400">
              <a:solidFill>
                <a:srgbClr val="12233E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4B6D2F4-7FDF-472E-8C44-E4135011AAF9}"/>
              </a:ext>
            </a:extLst>
          </p:cNvPr>
          <p:cNvSpPr txBox="1"/>
          <p:nvPr/>
        </p:nvSpPr>
        <p:spPr>
          <a:xfrm>
            <a:off x="1639979" y="3080194"/>
            <a:ext cx="25377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loss leader application programming interface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AFD4B49-078D-445F-ABD4-8D3152CE0F1B}"/>
              </a:ext>
            </a:extLst>
          </p:cNvPr>
          <p:cNvSpPr/>
          <p:nvPr/>
        </p:nvSpPr>
        <p:spPr>
          <a:xfrm>
            <a:off x="4676342" y="2237385"/>
            <a:ext cx="3628311" cy="1645921"/>
          </a:xfrm>
          <a:prstGeom prst="roundRect">
            <a:avLst>
              <a:gd name="adj" fmla="val 6720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1A7DF49-71D9-4062-B6BA-43C5620FDF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830995" y="2419448"/>
            <a:ext cx="659234" cy="65923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EBBB87-FDEB-43DD-A9F5-6B68B947ED61}"/>
              </a:ext>
            </a:extLst>
          </p:cNvPr>
          <p:cNvSpPr txBox="1"/>
          <p:nvPr/>
        </p:nvSpPr>
        <p:spPr>
          <a:xfrm>
            <a:off x="5644881" y="2770905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2233E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Keyword Acquisition</a:t>
            </a:r>
            <a:endParaRPr lang="en-ID" sz="1400">
              <a:solidFill>
                <a:srgbClr val="12233E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BA7F73-2A78-4DBB-BA11-228B0E2842A4}"/>
              </a:ext>
            </a:extLst>
          </p:cNvPr>
          <p:cNvSpPr txBox="1"/>
          <p:nvPr/>
        </p:nvSpPr>
        <p:spPr>
          <a:xfrm>
            <a:off x="5628664" y="3080194"/>
            <a:ext cx="25377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loss leader application programming interface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4A91E10-3890-4BFD-89BC-A216D14E128E}"/>
              </a:ext>
            </a:extLst>
          </p:cNvPr>
          <p:cNvSpPr/>
          <p:nvPr/>
        </p:nvSpPr>
        <p:spPr>
          <a:xfrm>
            <a:off x="687657" y="4384668"/>
            <a:ext cx="3628311" cy="1645921"/>
          </a:xfrm>
          <a:prstGeom prst="roundRect">
            <a:avLst>
              <a:gd name="adj" fmla="val 6720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C5881593-37F8-46F5-AC72-A1BA4A877D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42310" y="4566731"/>
            <a:ext cx="659234" cy="65923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EC4B4BC-6C71-48A9-BC11-633D610BF222}"/>
              </a:ext>
            </a:extLst>
          </p:cNvPr>
          <p:cNvSpPr txBox="1"/>
          <p:nvPr/>
        </p:nvSpPr>
        <p:spPr>
          <a:xfrm>
            <a:off x="1656196" y="4918188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2233E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Campaign Builder</a:t>
            </a:r>
            <a:endParaRPr lang="en-ID" sz="1400">
              <a:solidFill>
                <a:srgbClr val="12233E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03562C-4CD1-4D0F-AFDA-17958C30A94A}"/>
              </a:ext>
            </a:extLst>
          </p:cNvPr>
          <p:cNvSpPr txBox="1"/>
          <p:nvPr/>
        </p:nvSpPr>
        <p:spPr>
          <a:xfrm>
            <a:off x="1639979" y="5227477"/>
            <a:ext cx="25377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loss leader application programming interface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C7D6F2F-E905-4124-82E9-BB05086E2CDA}"/>
              </a:ext>
            </a:extLst>
          </p:cNvPr>
          <p:cNvSpPr/>
          <p:nvPr/>
        </p:nvSpPr>
        <p:spPr>
          <a:xfrm>
            <a:off x="4676342" y="4384668"/>
            <a:ext cx="3628311" cy="1645921"/>
          </a:xfrm>
          <a:prstGeom prst="roundRect">
            <a:avLst>
              <a:gd name="adj" fmla="val 6720"/>
            </a:avLst>
          </a:prstGeom>
          <a:solidFill>
            <a:srgbClr val="F4F5F7"/>
          </a:solidFill>
          <a:ln>
            <a:noFill/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8" name="Graphic 27">
            <a:extLst>
              <a:ext uri="{FF2B5EF4-FFF2-40B4-BE49-F238E27FC236}">
                <a16:creationId xmlns:a16="http://schemas.microsoft.com/office/drawing/2014/main" id="{61F57C4A-2B3E-48D4-B016-424F132045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830995" y="4566731"/>
            <a:ext cx="659234" cy="65923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EA75D35-CDA4-4B1F-A127-60D9A2084DB3}"/>
              </a:ext>
            </a:extLst>
          </p:cNvPr>
          <p:cNvSpPr txBox="1"/>
          <p:nvPr/>
        </p:nvSpPr>
        <p:spPr>
          <a:xfrm>
            <a:off x="5644881" y="4918188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2233E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Conversion Magnet</a:t>
            </a:r>
            <a:endParaRPr lang="en-ID" sz="1400">
              <a:solidFill>
                <a:srgbClr val="12233E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BC4EE1A-FDF5-42C1-B535-4E9AF965A0B1}"/>
              </a:ext>
            </a:extLst>
          </p:cNvPr>
          <p:cNvSpPr txBox="1"/>
          <p:nvPr/>
        </p:nvSpPr>
        <p:spPr>
          <a:xfrm>
            <a:off x="5628664" y="5227477"/>
            <a:ext cx="25377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loss leader application programming interface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3BCF808-1A4F-4F52-8F1A-3074F50EA6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5271223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F654D47-30BA-465D-923B-ABAB79E1E255}"/>
              </a:ext>
            </a:extLst>
          </p:cNvPr>
          <p:cNvSpPr/>
          <p:nvPr/>
        </p:nvSpPr>
        <p:spPr>
          <a:xfrm>
            <a:off x="1" y="-1"/>
            <a:ext cx="1231900" cy="6857999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41D7C7-9F9D-4059-BE52-A23BEA54D7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C2A886E-E610-4DF7-A508-E27EE7F562F7}"/>
              </a:ext>
            </a:extLst>
          </p:cNvPr>
          <p:cNvSpPr/>
          <p:nvPr/>
        </p:nvSpPr>
        <p:spPr>
          <a:xfrm>
            <a:off x="5745025" y="396334"/>
            <a:ext cx="1927936" cy="3793072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434B9D7B-66DF-4019-AE93-17F5200ADC6C}"/>
              </a:ext>
            </a:extLst>
          </p:cNvPr>
          <p:cNvSpPr/>
          <p:nvPr/>
        </p:nvSpPr>
        <p:spPr>
          <a:xfrm>
            <a:off x="5818173" y="494933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44933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2711D302-36D6-4F40-8FB2-3C34F9BEE97E}"/>
              </a:ext>
            </a:extLst>
          </p:cNvPr>
          <p:cNvSpPr/>
          <p:nvPr/>
        </p:nvSpPr>
        <p:spPr>
          <a:xfrm>
            <a:off x="1605810" y="396334"/>
            <a:ext cx="1927936" cy="3793072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0311E365-00CB-486D-904F-8235B6B00869}"/>
              </a:ext>
            </a:extLst>
          </p:cNvPr>
          <p:cNvSpPr/>
          <p:nvPr/>
        </p:nvSpPr>
        <p:spPr>
          <a:xfrm>
            <a:off x="1689524" y="487145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7209B7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EB53FBCA-7D64-4D24-B5F9-8F465EB4A21A}"/>
              </a:ext>
            </a:extLst>
          </p:cNvPr>
          <p:cNvSpPr/>
          <p:nvPr/>
        </p:nvSpPr>
        <p:spPr>
          <a:xfrm>
            <a:off x="3661057" y="396335"/>
            <a:ext cx="1927936" cy="1819856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C303716-22B3-45E3-AFAA-1F833181F188}"/>
              </a:ext>
            </a:extLst>
          </p:cNvPr>
          <p:cNvSpPr/>
          <p:nvPr/>
        </p:nvSpPr>
        <p:spPr>
          <a:xfrm>
            <a:off x="3661057" y="2369550"/>
            <a:ext cx="1927936" cy="1819856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C15FA63-0F76-4DAA-92A8-8497016D0A3E}"/>
              </a:ext>
            </a:extLst>
          </p:cNvPr>
          <p:cNvSpPr/>
          <p:nvPr/>
        </p:nvSpPr>
        <p:spPr>
          <a:xfrm>
            <a:off x="7817998" y="396335"/>
            <a:ext cx="1927936" cy="1819856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3EBCE942-8FA0-48E7-BF02-A2BEFD650ACF}"/>
              </a:ext>
            </a:extLst>
          </p:cNvPr>
          <p:cNvSpPr/>
          <p:nvPr/>
        </p:nvSpPr>
        <p:spPr>
          <a:xfrm>
            <a:off x="7817998" y="2369550"/>
            <a:ext cx="1927936" cy="1819856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1B13FE-889B-4C0B-A2DB-1977333365E7}"/>
              </a:ext>
            </a:extLst>
          </p:cNvPr>
          <p:cNvSpPr txBox="1"/>
          <p:nvPr/>
        </p:nvSpPr>
        <p:spPr>
          <a:xfrm>
            <a:off x="1746519" y="566524"/>
            <a:ext cx="102062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Key Partners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AE7D41-12B7-4323-AB59-AF49120F1AD0}"/>
              </a:ext>
            </a:extLst>
          </p:cNvPr>
          <p:cNvSpPr txBox="1"/>
          <p:nvPr/>
        </p:nvSpPr>
        <p:spPr>
          <a:xfrm>
            <a:off x="537886" y="1646530"/>
            <a:ext cx="677108" cy="488015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200" b="1" dirty="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Business Model</a:t>
            </a:r>
            <a:endParaRPr lang="en-ID" sz="3200" b="1" dirty="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01A971-3573-4338-B9A8-42E55593B751}"/>
              </a:ext>
            </a:extLst>
          </p:cNvPr>
          <p:cNvSpPr txBox="1"/>
          <p:nvPr/>
        </p:nvSpPr>
        <p:spPr>
          <a:xfrm>
            <a:off x="163977" y="4004884"/>
            <a:ext cx="430887" cy="2504539"/>
          </a:xfrm>
          <a:prstGeom prst="rect">
            <a:avLst/>
          </a:prstGeom>
          <a:noFill/>
          <a:ln>
            <a:noFill/>
          </a:ln>
        </p:spPr>
        <p:txBody>
          <a:bodyPr vert="vert270" wrap="square" rtlCol="0">
            <a:spAutoFit/>
          </a:bodyPr>
          <a:lstStyle/>
          <a:p>
            <a:r>
              <a:rPr lang="en-US" sz="1600" dirty="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 dirty="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95D9F749-DB9E-4E1D-B147-4C6E479330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932198" y="566524"/>
            <a:ext cx="357674" cy="357674"/>
          </a:xfrm>
          <a:prstGeom prst="rect">
            <a:avLst/>
          </a:prstGeom>
        </p:spPr>
      </p:pic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F089E5D3-B549-485E-889A-AFCB8EAEE0FC}"/>
              </a:ext>
            </a:extLst>
          </p:cNvPr>
          <p:cNvSpPr/>
          <p:nvPr/>
        </p:nvSpPr>
        <p:spPr>
          <a:xfrm>
            <a:off x="1605811" y="4342765"/>
            <a:ext cx="4995631" cy="2183923"/>
          </a:xfrm>
          <a:prstGeom prst="roundRect">
            <a:avLst>
              <a:gd name="adj" fmla="val 2714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ACDDCCE4-C0BC-4621-BF4E-293FB5AE92D8}"/>
              </a:ext>
            </a:extLst>
          </p:cNvPr>
          <p:cNvSpPr/>
          <p:nvPr/>
        </p:nvSpPr>
        <p:spPr>
          <a:xfrm>
            <a:off x="6834272" y="4342765"/>
            <a:ext cx="4995631" cy="2183923"/>
          </a:xfrm>
          <a:prstGeom prst="roundRect">
            <a:avLst>
              <a:gd name="adj" fmla="val 358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F7AB89-17C5-4E00-A959-4A20A508D4CE}"/>
              </a:ext>
            </a:extLst>
          </p:cNvPr>
          <p:cNvSpPr txBox="1"/>
          <p:nvPr/>
        </p:nvSpPr>
        <p:spPr>
          <a:xfrm>
            <a:off x="5907701" y="597219"/>
            <a:ext cx="12462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Value Propositions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F949F032-9AE9-4A5D-ADE6-C885D7BEC2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7042285" y="618466"/>
            <a:ext cx="357673" cy="357673"/>
          </a:xfrm>
          <a:prstGeom prst="rect">
            <a:avLst/>
          </a:prstGeom>
        </p:spPr>
      </p:pic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D64972D-3673-4C92-994B-BBF43EA1B773}"/>
              </a:ext>
            </a:extLst>
          </p:cNvPr>
          <p:cNvSpPr/>
          <p:nvPr/>
        </p:nvSpPr>
        <p:spPr>
          <a:xfrm>
            <a:off x="9901966" y="396334"/>
            <a:ext cx="1927936" cy="3793072"/>
          </a:xfrm>
          <a:prstGeom prst="roundRect">
            <a:avLst>
              <a:gd name="adj" fmla="val 3756"/>
            </a:avLst>
          </a:prstGeom>
          <a:solidFill>
            <a:srgbClr val="F4F5F7"/>
          </a:solidFill>
          <a:ln>
            <a:solidFill>
              <a:srgbClr val="8898AA"/>
            </a:solidFill>
          </a:ln>
          <a:effectLst>
            <a:outerShdw blurRad="317500" dist="76200" dir="5400000" algn="t" rotWithShape="0">
              <a:srgbClr val="12233E">
                <a:alpha val="1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3F00662C-C213-4F76-AB6D-9B304DD6D229}"/>
              </a:ext>
            </a:extLst>
          </p:cNvPr>
          <p:cNvSpPr/>
          <p:nvPr/>
        </p:nvSpPr>
        <p:spPr>
          <a:xfrm>
            <a:off x="3742391" y="487145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F3931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1F00066-9EF3-43AE-B70A-A02CD22F07D3}"/>
              </a:ext>
            </a:extLst>
          </p:cNvPr>
          <p:cNvSpPr txBox="1"/>
          <p:nvPr/>
        </p:nvSpPr>
        <p:spPr>
          <a:xfrm>
            <a:off x="3797638" y="580718"/>
            <a:ext cx="1101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Key Activities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5F3DE930-043E-4831-AC1A-FB32DF4FAF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019498" y="589339"/>
            <a:ext cx="359982" cy="359982"/>
          </a:xfrm>
          <a:prstGeom prst="rect">
            <a:avLst/>
          </a:prstGeom>
        </p:spPr>
      </p:pic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E9E890E-B5D9-4B1B-8673-6F5C51EA22EA}"/>
              </a:ext>
            </a:extLst>
          </p:cNvPr>
          <p:cNvSpPr/>
          <p:nvPr/>
        </p:nvSpPr>
        <p:spPr>
          <a:xfrm>
            <a:off x="3742391" y="2451858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E6653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800739A-E92E-4916-B9B3-1B76B4E6E547}"/>
              </a:ext>
            </a:extLst>
          </p:cNvPr>
          <p:cNvSpPr txBox="1"/>
          <p:nvPr/>
        </p:nvSpPr>
        <p:spPr>
          <a:xfrm>
            <a:off x="3821711" y="2564043"/>
            <a:ext cx="1101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Key Resources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B628714-8A70-48EE-83E1-FD6D4D29CB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4949023" y="2544954"/>
            <a:ext cx="403214" cy="403214"/>
          </a:xfrm>
          <a:prstGeom prst="rect">
            <a:avLst/>
          </a:prstGeom>
        </p:spPr>
      </p:pic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85757982-5B8B-450B-ACDA-507934DDBEC8}"/>
              </a:ext>
            </a:extLst>
          </p:cNvPr>
          <p:cNvSpPr/>
          <p:nvPr/>
        </p:nvSpPr>
        <p:spPr>
          <a:xfrm>
            <a:off x="7909237" y="494933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90BC3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ED1EAFF-7107-4F2D-B963-03AA99D034CC}"/>
              </a:ext>
            </a:extLst>
          </p:cNvPr>
          <p:cNvSpPr txBox="1"/>
          <p:nvPr/>
        </p:nvSpPr>
        <p:spPr>
          <a:xfrm>
            <a:off x="7994607" y="597219"/>
            <a:ext cx="1101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Customer Relationship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F5BF4865-22A8-49C4-B2FA-6AD7BA63AFB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9113383" y="589339"/>
            <a:ext cx="398066" cy="398066"/>
          </a:xfrm>
          <a:prstGeom prst="rect">
            <a:avLst/>
          </a:prstGeom>
        </p:spPr>
      </p:pic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683F94C0-24DC-4F61-8730-68EE960061B0}"/>
              </a:ext>
            </a:extLst>
          </p:cNvPr>
          <p:cNvSpPr/>
          <p:nvPr/>
        </p:nvSpPr>
        <p:spPr>
          <a:xfrm>
            <a:off x="9986111" y="487144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1192B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740A743-052F-4133-AC9C-D02F57CDBD59}"/>
              </a:ext>
            </a:extLst>
          </p:cNvPr>
          <p:cNvSpPr txBox="1"/>
          <p:nvPr/>
        </p:nvSpPr>
        <p:spPr>
          <a:xfrm>
            <a:off x="10086786" y="588745"/>
            <a:ext cx="1101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Customer Segment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FCAB75FF-3605-4BA4-9400-D5308B99D6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1181515" y="566524"/>
            <a:ext cx="399480" cy="399480"/>
          </a:xfrm>
          <a:prstGeom prst="rect">
            <a:avLst/>
          </a:prstGeom>
        </p:spPr>
      </p:pic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B7FD05FE-D067-406D-AD11-1F8A91EF2DA3}"/>
              </a:ext>
            </a:extLst>
          </p:cNvPr>
          <p:cNvSpPr/>
          <p:nvPr/>
        </p:nvSpPr>
        <p:spPr>
          <a:xfrm>
            <a:off x="7909237" y="2469603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11A59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DF3926B-B735-469B-BFF6-E33521D0738D}"/>
              </a:ext>
            </a:extLst>
          </p:cNvPr>
          <p:cNvSpPr txBox="1"/>
          <p:nvPr/>
        </p:nvSpPr>
        <p:spPr>
          <a:xfrm>
            <a:off x="8012186" y="2653031"/>
            <a:ext cx="11011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Channels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7B6D0716-E9E6-4CA6-90C2-E0B4C7E709F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9204263" y="2592968"/>
            <a:ext cx="307186" cy="307186"/>
          </a:xfrm>
          <a:prstGeom prst="rect">
            <a:avLst/>
          </a:prstGeom>
        </p:spPr>
      </p:pic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B47A5367-5EE5-45F4-9B9C-0E2748EDB2B8}"/>
              </a:ext>
            </a:extLst>
          </p:cNvPr>
          <p:cNvSpPr/>
          <p:nvPr/>
        </p:nvSpPr>
        <p:spPr>
          <a:xfrm>
            <a:off x="1686761" y="4435206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4354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211C2B-66D3-4444-944B-72456B781E73}"/>
              </a:ext>
            </a:extLst>
          </p:cNvPr>
          <p:cNvSpPr txBox="1"/>
          <p:nvPr/>
        </p:nvSpPr>
        <p:spPr>
          <a:xfrm>
            <a:off x="1742008" y="4528779"/>
            <a:ext cx="1101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Cost Structure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74" name="Graphic 73">
            <a:extLst>
              <a:ext uri="{FF2B5EF4-FFF2-40B4-BE49-F238E27FC236}">
                <a16:creationId xmlns:a16="http://schemas.microsoft.com/office/drawing/2014/main" id="{C646CF84-6D9C-4E42-A7A7-A100FE1B23C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2963868" y="4537400"/>
            <a:ext cx="359982" cy="359982"/>
          </a:xfrm>
          <a:prstGeom prst="rect">
            <a:avLst/>
          </a:prstGeom>
        </p:spPr>
      </p:pic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995FB636-2BF2-4EBD-80DE-D4A0432151AF}"/>
              </a:ext>
            </a:extLst>
          </p:cNvPr>
          <p:cNvSpPr/>
          <p:nvPr/>
        </p:nvSpPr>
        <p:spPr>
          <a:xfrm>
            <a:off x="6918933" y="4435206"/>
            <a:ext cx="1745457" cy="602455"/>
          </a:xfrm>
          <a:prstGeom prst="roundRect">
            <a:avLst>
              <a:gd name="adj" fmla="val 8499"/>
            </a:avLst>
          </a:prstGeom>
          <a:solidFill>
            <a:srgbClr val="21658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7032B24-3300-422D-AA1C-D98C9DDA0915}"/>
              </a:ext>
            </a:extLst>
          </p:cNvPr>
          <p:cNvSpPr txBox="1"/>
          <p:nvPr/>
        </p:nvSpPr>
        <p:spPr>
          <a:xfrm>
            <a:off x="6974180" y="4528779"/>
            <a:ext cx="110119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Revenue Stream</a:t>
            </a:r>
            <a:endParaRPr lang="en-ID" sz="11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77" name="Graphic 76">
            <a:extLst>
              <a:ext uri="{FF2B5EF4-FFF2-40B4-BE49-F238E27FC236}">
                <a16:creationId xmlns:a16="http://schemas.microsoft.com/office/drawing/2014/main" id="{3B610B25-20AF-42C5-9872-920A0CEE89C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8196040" y="4537400"/>
            <a:ext cx="359982" cy="359982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7FC486FB-F26A-4C04-B155-F4A1EA44F49D}"/>
              </a:ext>
            </a:extLst>
          </p:cNvPr>
          <p:cNvSpPr txBox="1"/>
          <p:nvPr/>
        </p:nvSpPr>
        <p:spPr>
          <a:xfrm>
            <a:off x="1742008" y="1393141"/>
            <a:ext cx="15818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157F951-C10B-4867-870F-92BFE8D5C1A3}"/>
              </a:ext>
            </a:extLst>
          </p:cNvPr>
          <p:cNvSpPr txBox="1"/>
          <p:nvPr/>
        </p:nvSpPr>
        <p:spPr>
          <a:xfrm>
            <a:off x="1742008" y="2299740"/>
            <a:ext cx="158184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Firmographic complex sale sound bite shell scheme tags infrastructure as a service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8A8298-2E5B-4FFB-9475-96F2899B9832}"/>
              </a:ext>
            </a:extLst>
          </p:cNvPr>
          <p:cNvSpPr txBox="1"/>
          <p:nvPr/>
        </p:nvSpPr>
        <p:spPr>
          <a:xfrm>
            <a:off x="3770394" y="1279069"/>
            <a:ext cx="171745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journey push counter cost per lead email validation.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299246B-68AF-4BD1-8CDA-CEA2E30D0A2F}"/>
              </a:ext>
            </a:extLst>
          </p:cNvPr>
          <p:cNvSpPr txBox="1"/>
          <p:nvPr/>
        </p:nvSpPr>
        <p:spPr>
          <a:xfrm>
            <a:off x="3770394" y="3279478"/>
            <a:ext cx="171745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journey push counter cost per lead email validation.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4BDE853-1859-4D17-9DAA-A393043A4557}"/>
              </a:ext>
            </a:extLst>
          </p:cNvPr>
          <p:cNvSpPr txBox="1"/>
          <p:nvPr/>
        </p:nvSpPr>
        <p:spPr>
          <a:xfrm>
            <a:off x="5893123" y="1393141"/>
            <a:ext cx="15818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6356AA7-0DCC-4C87-A441-AE7E6148537A}"/>
              </a:ext>
            </a:extLst>
          </p:cNvPr>
          <p:cNvSpPr txBox="1"/>
          <p:nvPr/>
        </p:nvSpPr>
        <p:spPr>
          <a:xfrm>
            <a:off x="5893123" y="2299740"/>
            <a:ext cx="158184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Firmographic complex sale sound bite shell scheme tags infrastructure as a service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60AD6F0-7995-40B7-A3BA-11953D84B5B9}"/>
              </a:ext>
            </a:extLst>
          </p:cNvPr>
          <p:cNvSpPr txBox="1"/>
          <p:nvPr/>
        </p:nvSpPr>
        <p:spPr>
          <a:xfrm>
            <a:off x="7937241" y="1279069"/>
            <a:ext cx="171745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journey push counter cost per lead email validation.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5BEA33D-0573-42DC-A2E9-2FD950D312AE}"/>
              </a:ext>
            </a:extLst>
          </p:cNvPr>
          <p:cNvSpPr txBox="1"/>
          <p:nvPr/>
        </p:nvSpPr>
        <p:spPr>
          <a:xfrm>
            <a:off x="7937241" y="3255486"/>
            <a:ext cx="171745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journey push counter cost per lead email validation.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8F1666D-7AB9-40C5-99EC-1A3042A615F0}"/>
              </a:ext>
            </a:extLst>
          </p:cNvPr>
          <p:cNvSpPr txBox="1"/>
          <p:nvPr/>
        </p:nvSpPr>
        <p:spPr>
          <a:xfrm>
            <a:off x="10015554" y="1393141"/>
            <a:ext cx="15818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AB44907-6C53-47A1-BE33-D4B183D99E83}"/>
              </a:ext>
            </a:extLst>
          </p:cNvPr>
          <p:cNvSpPr txBox="1"/>
          <p:nvPr/>
        </p:nvSpPr>
        <p:spPr>
          <a:xfrm>
            <a:off x="10015554" y="2299740"/>
            <a:ext cx="158184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Firmographic complex sale sound bite shell scheme tags infrastructure as a service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519A879-423B-40AC-B839-A949CB9EB655}"/>
              </a:ext>
            </a:extLst>
          </p:cNvPr>
          <p:cNvSpPr txBox="1"/>
          <p:nvPr/>
        </p:nvSpPr>
        <p:spPr>
          <a:xfrm>
            <a:off x="6959271" y="5198632"/>
            <a:ext cx="42222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journey push counter cost per lead email validation.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1703793-5C52-497C-9033-69A1684B0C94}"/>
              </a:ext>
            </a:extLst>
          </p:cNvPr>
          <p:cNvSpPr txBox="1"/>
          <p:nvPr/>
        </p:nvSpPr>
        <p:spPr>
          <a:xfrm>
            <a:off x="6959271" y="5738884"/>
            <a:ext cx="42222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Evaluation stage social selling search &amp; social advertising loss leader pay-per-click conversion path.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32CE675-FA94-4BCC-8498-0A5378C45E94}"/>
              </a:ext>
            </a:extLst>
          </p:cNvPr>
          <p:cNvSpPr txBox="1"/>
          <p:nvPr/>
        </p:nvSpPr>
        <p:spPr>
          <a:xfrm>
            <a:off x="1740115" y="5198632"/>
            <a:ext cx="42222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 journey push counter cost per lead email validation.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24F6D6A-3328-47FE-B1AF-A2C391366135}"/>
              </a:ext>
            </a:extLst>
          </p:cNvPr>
          <p:cNvSpPr txBox="1"/>
          <p:nvPr/>
        </p:nvSpPr>
        <p:spPr>
          <a:xfrm>
            <a:off x="1740115" y="5738884"/>
            <a:ext cx="422224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Evaluation stage social selling search &amp; social advertising loss leader pay-per-click conversion path.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10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79619A1-4E95-4375-81B6-9CF1469671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08E98C2-96F2-4BB1-BA09-E7C10C2D84AC}"/>
              </a:ext>
            </a:extLst>
          </p:cNvPr>
          <p:cNvSpPr/>
          <p:nvPr/>
        </p:nvSpPr>
        <p:spPr>
          <a:xfrm>
            <a:off x="5931989" y="1814883"/>
            <a:ext cx="2689634" cy="2235799"/>
          </a:xfrm>
          <a:prstGeom prst="roundRect">
            <a:avLst>
              <a:gd name="adj" fmla="val 5578"/>
            </a:avLst>
          </a:pr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FBDC940-DF3D-4D5C-8D30-3F7476D76F84}"/>
              </a:ext>
            </a:extLst>
          </p:cNvPr>
          <p:cNvSpPr/>
          <p:nvPr/>
        </p:nvSpPr>
        <p:spPr>
          <a:xfrm>
            <a:off x="5931989" y="4050683"/>
            <a:ext cx="2689634" cy="2223716"/>
          </a:xfrm>
          <a:prstGeom prst="roundRect">
            <a:avLst>
              <a:gd name="adj" fmla="val 5578"/>
            </a:avLst>
          </a:pr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C5FD13A-0D53-4F0B-AE15-5A1CD5CBA259}"/>
              </a:ext>
            </a:extLst>
          </p:cNvPr>
          <p:cNvSpPr/>
          <p:nvPr/>
        </p:nvSpPr>
        <p:spPr>
          <a:xfrm>
            <a:off x="1040167" y="1814883"/>
            <a:ext cx="2680934" cy="4441372"/>
          </a:xfrm>
          <a:prstGeom prst="roundRect">
            <a:avLst>
              <a:gd name="adj" fmla="val 5578"/>
            </a:avLst>
          </a:pr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16A288-F31A-43C9-B4E6-5DC392126355}"/>
              </a:ext>
            </a:extLst>
          </p:cNvPr>
          <p:cNvSpPr txBox="1"/>
          <p:nvPr/>
        </p:nvSpPr>
        <p:spPr>
          <a:xfrm>
            <a:off x="1035729" y="959349"/>
            <a:ext cx="4392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Value Proposition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D1E782-79EF-48E0-9C59-14BDEB0D25F1}"/>
              </a:ext>
            </a:extLst>
          </p:cNvPr>
          <p:cNvSpPr txBox="1"/>
          <p:nvPr/>
        </p:nvSpPr>
        <p:spPr>
          <a:xfrm>
            <a:off x="1035729" y="601745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92C054-F233-4516-84AA-CF6DF7F82D6F}"/>
              </a:ext>
            </a:extLst>
          </p:cNvPr>
          <p:cNvSpPr/>
          <p:nvPr/>
        </p:nvSpPr>
        <p:spPr>
          <a:xfrm>
            <a:off x="3721100" y="1814884"/>
            <a:ext cx="2225223" cy="1480458"/>
          </a:xfrm>
          <a:prstGeom prst="roundRect">
            <a:avLst>
              <a:gd name="adj" fmla="val 5578"/>
            </a:avLst>
          </a:pr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C6EC112-609C-4C3F-9B7B-772865C53796}"/>
              </a:ext>
            </a:extLst>
          </p:cNvPr>
          <p:cNvSpPr/>
          <p:nvPr/>
        </p:nvSpPr>
        <p:spPr>
          <a:xfrm>
            <a:off x="3718283" y="4775798"/>
            <a:ext cx="2225223" cy="1480458"/>
          </a:xfrm>
          <a:prstGeom prst="roundRect">
            <a:avLst>
              <a:gd name="adj" fmla="val 5578"/>
            </a:avLst>
          </a:pr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8C3DAFC-C8C5-4C1A-966B-02B45D225E82}"/>
              </a:ext>
            </a:extLst>
          </p:cNvPr>
          <p:cNvSpPr/>
          <p:nvPr/>
        </p:nvSpPr>
        <p:spPr>
          <a:xfrm rot="5400000">
            <a:off x="4501394" y="2056888"/>
            <a:ext cx="2396780" cy="3957365"/>
          </a:xfrm>
          <a:custGeom>
            <a:avLst/>
            <a:gdLst>
              <a:gd name="connsiteX0" fmla="*/ 0 w 2396780"/>
              <a:gd name="connsiteY0" fmla="*/ 1734960 h 3957365"/>
              <a:gd name="connsiteX1" fmla="*/ 1198390 w 2396780"/>
              <a:gd name="connsiteY1" fmla="*/ 0 h 3957365"/>
              <a:gd name="connsiteX2" fmla="*/ 2396780 w 2396780"/>
              <a:gd name="connsiteY2" fmla="*/ 1734960 h 3957365"/>
              <a:gd name="connsiteX3" fmla="*/ 1938619 w 2396780"/>
              <a:gd name="connsiteY3" fmla="*/ 1734960 h 3957365"/>
              <a:gd name="connsiteX4" fmla="*/ 1938619 w 2396780"/>
              <a:gd name="connsiteY4" fmla="*/ 3874785 h 3957365"/>
              <a:gd name="connsiteX5" fmla="*/ 1856039 w 2396780"/>
              <a:gd name="connsiteY5" fmla="*/ 3957365 h 3957365"/>
              <a:gd name="connsiteX6" fmla="*/ 540741 w 2396780"/>
              <a:gd name="connsiteY6" fmla="*/ 3957365 h 3957365"/>
              <a:gd name="connsiteX7" fmla="*/ 458161 w 2396780"/>
              <a:gd name="connsiteY7" fmla="*/ 3874785 h 3957365"/>
              <a:gd name="connsiteX8" fmla="*/ 458161 w 2396780"/>
              <a:gd name="connsiteY8" fmla="*/ 1734960 h 3957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96780" h="3957365">
                <a:moveTo>
                  <a:pt x="0" y="1734960"/>
                </a:moveTo>
                <a:lnTo>
                  <a:pt x="1198390" y="0"/>
                </a:lnTo>
                <a:lnTo>
                  <a:pt x="2396780" y="1734960"/>
                </a:lnTo>
                <a:lnTo>
                  <a:pt x="1938619" y="1734960"/>
                </a:lnTo>
                <a:lnTo>
                  <a:pt x="1938619" y="3874785"/>
                </a:lnTo>
                <a:cubicBezTo>
                  <a:pt x="1938619" y="3920393"/>
                  <a:pt x="1901647" y="3957365"/>
                  <a:pt x="1856039" y="3957365"/>
                </a:cubicBezTo>
                <a:lnTo>
                  <a:pt x="540741" y="3957365"/>
                </a:lnTo>
                <a:cubicBezTo>
                  <a:pt x="495133" y="3957365"/>
                  <a:pt x="458161" y="3920393"/>
                  <a:pt x="458161" y="3874785"/>
                </a:cubicBezTo>
                <a:lnTo>
                  <a:pt x="458161" y="1734960"/>
                </a:lnTo>
                <a:close/>
              </a:path>
            </a:pathLst>
          </a:cu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DA4D345-9D90-4F91-AC22-895515C44443}"/>
              </a:ext>
            </a:extLst>
          </p:cNvPr>
          <p:cNvSpPr/>
          <p:nvPr/>
        </p:nvSpPr>
        <p:spPr>
          <a:xfrm>
            <a:off x="8621623" y="1814883"/>
            <a:ext cx="2689634" cy="4441371"/>
          </a:xfrm>
          <a:prstGeom prst="roundRect">
            <a:avLst>
              <a:gd name="adj" fmla="val 5578"/>
            </a:avLst>
          </a:prstGeom>
          <a:solidFill>
            <a:srgbClr val="F4F5F7"/>
          </a:solidFill>
          <a:ln w="19050">
            <a:solidFill>
              <a:srgbClr val="889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6636DA9-8208-4AF5-A9FA-E432C6363692}"/>
              </a:ext>
            </a:extLst>
          </p:cNvPr>
          <p:cNvSpPr/>
          <p:nvPr/>
        </p:nvSpPr>
        <p:spPr>
          <a:xfrm>
            <a:off x="3600450" y="2501291"/>
            <a:ext cx="241300" cy="241300"/>
          </a:xfrm>
          <a:prstGeom prst="ellips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9A8B3A-6BE4-4FA2-9DE9-68C99B026E91}"/>
              </a:ext>
            </a:extLst>
          </p:cNvPr>
          <p:cNvSpPr txBox="1"/>
          <p:nvPr/>
        </p:nvSpPr>
        <p:spPr>
          <a:xfrm>
            <a:off x="1384028" y="2804670"/>
            <a:ext cx="13544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7209B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Product &amp; Services</a:t>
            </a:r>
            <a:endParaRPr lang="en-ID" sz="1400" dirty="0">
              <a:solidFill>
                <a:srgbClr val="7209B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0731854-615C-4C4E-8623-4B492FED6E25}"/>
              </a:ext>
            </a:extLst>
          </p:cNvPr>
          <p:cNvSpPr txBox="1"/>
          <p:nvPr/>
        </p:nvSpPr>
        <p:spPr>
          <a:xfrm>
            <a:off x="1286131" y="3491458"/>
            <a:ext cx="19562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9EACDD3-CD4B-4BD1-9AF2-ADA2CE68549D}"/>
              </a:ext>
            </a:extLst>
          </p:cNvPr>
          <p:cNvSpPr txBox="1"/>
          <p:nvPr/>
        </p:nvSpPr>
        <p:spPr>
          <a:xfrm>
            <a:off x="1286131" y="4396636"/>
            <a:ext cx="195622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Firmographic complex sale sound bite shell scheme tags infrastructure as a service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546C3364-A910-426B-A131-9DDC68CB23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85145" y="2240388"/>
            <a:ext cx="469033" cy="469033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093E20B2-E499-44E6-8AD8-451433794C37}"/>
              </a:ext>
            </a:extLst>
          </p:cNvPr>
          <p:cNvSpPr txBox="1"/>
          <p:nvPr/>
        </p:nvSpPr>
        <p:spPr>
          <a:xfrm>
            <a:off x="3947295" y="2102494"/>
            <a:ext cx="1653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192BF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Gain Creator</a:t>
            </a:r>
            <a:endParaRPr lang="en-ID" sz="1400" dirty="0">
              <a:solidFill>
                <a:srgbClr val="1192BF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C34B6C4-B654-4BA5-96FC-0A0AB226002F}"/>
              </a:ext>
            </a:extLst>
          </p:cNvPr>
          <p:cNvSpPr txBox="1"/>
          <p:nvPr/>
        </p:nvSpPr>
        <p:spPr>
          <a:xfrm>
            <a:off x="3927720" y="5061366"/>
            <a:ext cx="1653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1A59B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Pain Relievers</a:t>
            </a:r>
            <a:endParaRPr lang="en-ID" sz="1400" dirty="0">
              <a:solidFill>
                <a:srgbClr val="11A59B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7E1F37-EA59-47F7-96DE-355EC5EAFF41}"/>
              </a:ext>
            </a:extLst>
          </p:cNvPr>
          <p:cNvSpPr txBox="1"/>
          <p:nvPr/>
        </p:nvSpPr>
        <p:spPr>
          <a:xfrm>
            <a:off x="3918386" y="2409133"/>
            <a:ext cx="1891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B33CB4-D377-497D-ACBB-44B6A38A41AB}"/>
              </a:ext>
            </a:extLst>
          </p:cNvPr>
          <p:cNvSpPr txBox="1"/>
          <p:nvPr/>
        </p:nvSpPr>
        <p:spPr>
          <a:xfrm>
            <a:off x="3918386" y="5369838"/>
            <a:ext cx="1891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89C6883-945F-4095-97F8-DD042A45AB2A}"/>
              </a:ext>
            </a:extLst>
          </p:cNvPr>
          <p:cNvSpPr txBox="1"/>
          <p:nvPr/>
        </p:nvSpPr>
        <p:spPr>
          <a:xfrm>
            <a:off x="4004674" y="3520847"/>
            <a:ext cx="18621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44933C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Value Proposition</a:t>
            </a:r>
            <a:endParaRPr lang="en-ID" sz="1400" dirty="0">
              <a:solidFill>
                <a:srgbClr val="44933C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1D100A2-0749-4F6D-B030-B4CE6BF4820A}"/>
              </a:ext>
            </a:extLst>
          </p:cNvPr>
          <p:cNvSpPr txBox="1"/>
          <p:nvPr/>
        </p:nvSpPr>
        <p:spPr>
          <a:xfrm>
            <a:off x="3975765" y="3833439"/>
            <a:ext cx="1891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E02E638A-8B27-4A58-B180-FA0F85FB96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57900" y="3647429"/>
            <a:ext cx="609600" cy="6096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A16B8FCD-C473-40EB-BB89-1D93510736BF}"/>
              </a:ext>
            </a:extLst>
          </p:cNvPr>
          <p:cNvSpPr txBox="1"/>
          <p:nvPr/>
        </p:nvSpPr>
        <p:spPr>
          <a:xfrm>
            <a:off x="6381018" y="2054618"/>
            <a:ext cx="1653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4354A1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Gains</a:t>
            </a:r>
            <a:endParaRPr lang="en-ID" sz="1400" dirty="0">
              <a:solidFill>
                <a:srgbClr val="4354A1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FE6209C-B82E-4E80-AD62-44D1F235650A}"/>
              </a:ext>
            </a:extLst>
          </p:cNvPr>
          <p:cNvSpPr txBox="1"/>
          <p:nvPr/>
        </p:nvSpPr>
        <p:spPr>
          <a:xfrm>
            <a:off x="6340151" y="5064751"/>
            <a:ext cx="1653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E6653C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Pains</a:t>
            </a:r>
            <a:endParaRPr lang="en-ID" sz="1400" dirty="0">
              <a:solidFill>
                <a:srgbClr val="E6653C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BDC2F90-BA94-4AA5-8C68-B2B2E59F296F}"/>
              </a:ext>
            </a:extLst>
          </p:cNvPr>
          <p:cNvSpPr txBox="1"/>
          <p:nvPr/>
        </p:nvSpPr>
        <p:spPr>
          <a:xfrm>
            <a:off x="9113896" y="2628912"/>
            <a:ext cx="22245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216580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JTBD </a:t>
            </a:r>
          </a:p>
          <a:p>
            <a:r>
              <a:rPr lang="en-GB" sz="1400">
                <a:solidFill>
                  <a:srgbClr val="216580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(Jobs-to-be-Done)</a:t>
            </a:r>
            <a:endParaRPr lang="en-ID" sz="1400" dirty="0">
              <a:solidFill>
                <a:srgbClr val="216580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62C7736-530C-42CB-B725-163E58C89586}"/>
              </a:ext>
            </a:extLst>
          </p:cNvPr>
          <p:cNvSpPr txBox="1"/>
          <p:nvPr/>
        </p:nvSpPr>
        <p:spPr>
          <a:xfrm>
            <a:off x="8990046" y="3327890"/>
            <a:ext cx="20589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2392B0F-C162-46A0-A261-57698336586A}"/>
              </a:ext>
            </a:extLst>
          </p:cNvPr>
          <p:cNvSpPr txBox="1"/>
          <p:nvPr/>
        </p:nvSpPr>
        <p:spPr>
          <a:xfrm>
            <a:off x="8990047" y="4054728"/>
            <a:ext cx="20589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Firmographic complex sale sound bite shell scheme tags infrastructure as a service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55" name="Graphic 54">
            <a:extLst>
              <a:ext uri="{FF2B5EF4-FFF2-40B4-BE49-F238E27FC236}">
                <a16:creationId xmlns:a16="http://schemas.microsoft.com/office/drawing/2014/main" id="{616578EF-5AA9-4203-BE5A-E7EEBDAD4D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212155" y="2057443"/>
            <a:ext cx="450995" cy="450995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1E2F93-5F2A-4F0A-B24B-88D5DB284488}"/>
              </a:ext>
            </a:extLst>
          </p:cNvPr>
          <p:cNvSpPr txBox="1"/>
          <p:nvPr/>
        </p:nvSpPr>
        <p:spPr>
          <a:xfrm>
            <a:off x="8990046" y="5192861"/>
            <a:ext cx="205895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0" name="Graphic 59">
            <a:extLst>
              <a:ext uri="{FF2B5EF4-FFF2-40B4-BE49-F238E27FC236}">
                <a16:creationId xmlns:a16="http://schemas.microsoft.com/office/drawing/2014/main" id="{2D90215C-799C-4A02-B7CD-968DADBBA99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849517" y="3200204"/>
            <a:ext cx="532314" cy="532314"/>
          </a:xfrm>
          <a:prstGeom prst="rect">
            <a:avLst/>
          </a:prstGeom>
        </p:spPr>
      </p:pic>
      <p:pic>
        <p:nvPicPr>
          <p:cNvPr id="62" name="Graphic 61">
            <a:extLst>
              <a:ext uri="{FF2B5EF4-FFF2-40B4-BE49-F238E27FC236}">
                <a16:creationId xmlns:a16="http://schemas.microsoft.com/office/drawing/2014/main" id="{F16BB3CA-D201-45AF-B710-FD13D5E4BC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779604" y="4295272"/>
            <a:ext cx="534574" cy="534574"/>
          </a:xfrm>
          <a:prstGeom prst="rect">
            <a:avLst/>
          </a:prstGeom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056630FB-5DD5-478F-A9BD-E9B3BDE9F0A3}"/>
              </a:ext>
            </a:extLst>
          </p:cNvPr>
          <p:cNvSpPr/>
          <p:nvPr/>
        </p:nvSpPr>
        <p:spPr>
          <a:xfrm>
            <a:off x="3600450" y="5429376"/>
            <a:ext cx="241300" cy="241300"/>
          </a:xfrm>
          <a:prstGeom prst="ellips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0B9ED2E3-9D58-4CBE-87EE-A5F34BBA0BD8}"/>
              </a:ext>
            </a:extLst>
          </p:cNvPr>
          <p:cNvSpPr/>
          <p:nvPr/>
        </p:nvSpPr>
        <p:spPr>
          <a:xfrm>
            <a:off x="8506637" y="2501291"/>
            <a:ext cx="241300" cy="241300"/>
          </a:xfrm>
          <a:prstGeom prst="ellips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0B31C0CB-1609-479E-89B4-9C493723F79B}"/>
              </a:ext>
            </a:extLst>
          </p:cNvPr>
          <p:cNvSpPr/>
          <p:nvPr/>
        </p:nvSpPr>
        <p:spPr>
          <a:xfrm>
            <a:off x="8506637" y="5429376"/>
            <a:ext cx="241300" cy="241300"/>
          </a:xfrm>
          <a:prstGeom prst="ellips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D3BF6BBF-4EAC-4AC6-9C4E-12A2AA95B21D}"/>
              </a:ext>
            </a:extLst>
          </p:cNvPr>
          <p:cNvSpPr/>
          <p:nvPr/>
        </p:nvSpPr>
        <p:spPr>
          <a:xfrm>
            <a:off x="6658898" y="3275375"/>
            <a:ext cx="241300" cy="241300"/>
          </a:xfrm>
          <a:prstGeom prst="ellips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CB62FD9-C5B9-4426-9E0A-DD3205E745D4}"/>
              </a:ext>
            </a:extLst>
          </p:cNvPr>
          <p:cNvSpPr/>
          <p:nvPr/>
        </p:nvSpPr>
        <p:spPr>
          <a:xfrm>
            <a:off x="6658898" y="4540240"/>
            <a:ext cx="241300" cy="241300"/>
          </a:xfrm>
          <a:prstGeom prst="ellips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CCE8B26-B638-4D31-ADA9-F9FFB81FF85A}"/>
              </a:ext>
            </a:extLst>
          </p:cNvPr>
          <p:cNvSpPr txBox="1"/>
          <p:nvPr/>
        </p:nvSpPr>
        <p:spPr>
          <a:xfrm>
            <a:off x="6369413" y="2365208"/>
            <a:ext cx="1891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A229E4D-B8C0-404F-A08B-A6D55859A1B5}"/>
              </a:ext>
            </a:extLst>
          </p:cNvPr>
          <p:cNvSpPr txBox="1"/>
          <p:nvPr/>
        </p:nvSpPr>
        <p:spPr>
          <a:xfrm>
            <a:off x="6342031" y="5362365"/>
            <a:ext cx="189108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29CD111A-D921-4987-8A2E-6E4A3E45CDB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428072" y="2026737"/>
            <a:ext cx="349353" cy="349353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35DE427F-A994-4C03-AFFD-3A779D2DCC0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444231" y="4994082"/>
            <a:ext cx="370795" cy="370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6897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EBBADB-26C2-49BF-8A2C-D7A29E691B61}"/>
              </a:ext>
            </a:extLst>
          </p:cNvPr>
          <p:cNvSpPr txBox="1"/>
          <p:nvPr/>
        </p:nvSpPr>
        <p:spPr>
          <a:xfrm>
            <a:off x="1035729" y="1836539"/>
            <a:ext cx="389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Value Proposition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48D991-044D-4DCB-A943-05DACA3E2C91}"/>
              </a:ext>
            </a:extLst>
          </p:cNvPr>
          <p:cNvSpPr txBox="1"/>
          <p:nvPr/>
        </p:nvSpPr>
        <p:spPr>
          <a:xfrm>
            <a:off x="1035729" y="1478935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19A072-5AE5-40AF-B348-BF98D15BCCA3}"/>
              </a:ext>
            </a:extLst>
          </p:cNvPr>
          <p:cNvSpPr txBox="1"/>
          <p:nvPr/>
        </p:nvSpPr>
        <p:spPr>
          <a:xfrm>
            <a:off x="1035730" y="4133471"/>
            <a:ext cx="4326846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 soft bounce end of quarter space only on track earnings drip marketing campaigns key performance indictators.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C0FD6F-7D52-40E5-8B93-9E3DEE615E57}"/>
              </a:ext>
            </a:extLst>
          </p:cNvPr>
          <p:cNvSpPr txBox="1"/>
          <p:nvPr/>
        </p:nvSpPr>
        <p:spPr>
          <a:xfrm>
            <a:off x="1035730" y="3499509"/>
            <a:ext cx="381249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 routing (or automatic call distributor) mobile marketing </a:t>
            </a:r>
            <a:endParaRPr lang="en-ID" sz="1200" b="1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55578B1-179A-417B-B6EB-8535AACD3765}"/>
              </a:ext>
            </a:extLst>
          </p:cNvPr>
          <p:cNvSpPr/>
          <p:nvPr/>
        </p:nvSpPr>
        <p:spPr>
          <a:xfrm rot="10800000">
            <a:off x="8822220" y="1309712"/>
            <a:ext cx="2334050" cy="4668098"/>
          </a:xfrm>
          <a:custGeom>
            <a:avLst/>
            <a:gdLst>
              <a:gd name="connsiteX0" fmla="*/ 1986374 w 1986375"/>
              <a:gd name="connsiteY0" fmla="*/ 0 h 3972748"/>
              <a:gd name="connsiteX1" fmla="*/ 1986375 w 1986375"/>
              <a:gd name="connsiteY1" fmla="*/ 0 h 3972748"/>
              <a:gd name="connsiteX2" fmla="*/ 1986375 w 1986375"/>
              <a:gd name="connsiteY2" fmla="*/ 3972748 h 3972748"/>
              <a:gd name="connsiteX3" fmla="*/ 1986374 w 1986375"/>
              <a:gd name="connsiteY3" fmla="*/ 3972748 h 3972748"/>
              <a:gd name="connsiteX4" fmla="*/ 0 w 1986375"/>
              <a:gd name="connsiteY4" fmla="*/ 1986374 h 3972748"/>
              <a:gd name="connsiteX5" fmla="*/ 1986374 w 1986375"/>
              <a:gd name="connsiteY5" fmla="*/ 0 h 3972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6375" h="3972748">
                <a:moveTo>
                  <a:pt x="1986374" y="0"/>
                </a:moveTo>
                <a:lnTo>
                  <a:pt x="1986375" y="0"/>
                </a:lnTo>
                <a:lnTo>
                  <a:pt x="1986375" y="3972748"/>
                </a:lnTo>
                <a:lnTo>
                  <a:pt x="1986374" y="3972748"/>
                </a:lnTo>
                <a:cubicBezTo>
                  <a:pt x="889330" y="3972748"/>
                  <a:pt x="0" y="3083418"/>
                  <a:pt x="0" y="1986374"/>
                </a:cubicBezTo>
                <a:cubicBezTo>
                  <a:pt x="0" y="889330"/>
                  <a:pt x="889330" y="0"/>
                  <a:pt x="1986374" y="0"/>
                </a:cubicBezTo>
                <a:close/>
              </a:path>
            </a:pathLst>
          </a:custGeom>
          <a:solidFill>
            <a:srgbClr val="5E7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159AF48-B658-407A-BE6E-8A2E36DC00DD}"/>
              </a:ext>
            </a:extLst>
          </p:cNvPr>
          <p:cNvGrpSpPr/>
          <p:nvPr/>
        </p:nvGrpSpPr>
        <p:grpSpPr>
          <a:xfrm>
            <a:off x="6484268" y="1309712"/>
            <a:ext cx="2601731" cy="2334049"/>
            <a:chOff x="7082217" y="1442626"/>
            <a:chExt cx="2214183" cy="198637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E2B2DCE-C765-4AD8-B63B-BFCF63477B49}"/>
                </a:ext>
              </a:extLst>
            </p:cNvPr>
            <p:cNvSpPr/>
            <p:nvPr/>
          </p:nvSpPr>
          <p:spPr>
            <a:xfrm>
              <a:off x="7082217" y="1442626"/>
              <a:ext cx="1986375" cy="1986374"/>
            </a:xfrm>
            <a:custGeom>
              <a:avLst/>
              <a:gdLst>
                <a:gd name="connsiteX0" fmla="*/ 1986374 w 1986375"/>
                <a:gd name="connsiteY0" fmla="*/ 0 h 1986374"/>
                <a:gd name="connsiteX1" fmla="*/ 1986375 w 1986375"/>
                <a:gd name="connsiteY1" fmla="*/ 0 h 1986374"/>
                <a:gd name="connsiteX2" fmla="*/ 1986375 w 1986375"/>
                <a:gd name="connsiteY2" fmla="*/ 1986374 h 1986374"/>
                <a:gd name="connsiteX3" fmla="*/ 0 w 1986375"/>
                <a:gd name="connsiteY3" fmla="*/ 1986374 h 1986374"/>
                <a:gd name="connsiteX4" fmla="*/ 1986374 w 1986375"/>
                <a:gd name="connsiteY4" fmla="*/ 0 h 198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6375" h="1986374">
                  <a:moveTo>
                    <a:pt x="1986374" y="0"/>
                  </a:moveTo>
                  <a:lnTo>
                    <a:pt x="1986375" y="0"/>
                  </a:lnTo>
                  <a:lnTo>
                    <a:pt x="1986375" y="1986374"/>
                  </a:lnTo>
                  <a:lnTo>
                    <a:pt x="0" y="1986374"/>
                  </a:lnTo>
                  <a:cubicBezTo>
                    <a:pt x="0" y="889330"/>
                    <a:pt x="889330" y="0"/>
                    <a:pt x="1986374" y="0"/>
                  </a:cubicBezTo>
                  <a:close/>
                </a:path>
              </a:pathLst>
            </a:custGeom>
            <a:solidFill>
              <a:srgbClr val="11A5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EAC8D5E6-551B-4030-8A51-4D6B00734974}"/>
                </a:ext>
              </a:extLst>
            </p:cNvPr>
            <p:cNvSpPr/>
            <p:nvPr/>
          </p:nvSpPr>
          <p:spPr>
            <a:xfrm>
              <a:off x="8840784" y="2305842"/>
              <a:ext cx="455616" cy="455616"/>
            </a:xfrm>
            <a:prstGeom prst="ellipse">
              <a:avLst/>
            </a:prstGeom>
            <a:solidFill>
              <a:srgbClr val="11A5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F4156BD-2FA8-4CE1-B9E3-3F8AC7B4B96C}"/>
              </a:ext>
            </a:extLst>
          </p:cNvPr>
          <p:cNvGrpSpPr/>
          <p:nvPr/>
        </p:nvGrpSpPr>
        <p:grpSpPr>
          <a:xfrm>
            <a:off x="6484269" y="3376079"/>
            <a:ext cx="2577235" cy="2601732"/>
            <a:chOff x="7082218" y="3201191"/>
            <a:chExt cx="2193336" cy="2214184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23C82C2-3000-44C6-80EC-1A260B3BF426}"/>
                </a:ext>
              </a:extLst>
            </p:cNvPr>
            <p:cNvSpPr/>
            <p:nvPr/>
          </p:nvSpPr>
          <p:spPr>
            <a:xfrm rot="16200000">
              <a:off x="7082217" y="3429001"/>
              <a:ext cx="1986375" cy="1986374"/>
            </a:xfrm>
            <a:custGeom>
              <a:avLst/>
              <a:gdLst>
                <a:gd name="connsiteX0" fmla="*/ 1986374 w 1986375"/>
                <a:gd name="connsiteY0" fmla="*/ 0 h 1986374"/>
                <a:gd name="connsiteX1" fmla="*/ 1986375 w 1986375"/>
                <a:gd name="connsiteY1" fmla="*/ 0 h 1986374"/>
                <a:gd name="connsiteX2" fmla="*/ 1986375 w 1986375"/>
                <a:gd name="connsiteY2" fmla="*/ 1986374 h 1986374"/>
                <a:gd name="connsiteX3" fmla="*/ 0 w 1986375"/>
                <a:gd name="connsiteY3" fmla="*/ 1986374 h 1986374"/>
                <a:gd name="connsiteX4" fmla="*/ 1986374 w 1986375"/>
                <a:gd name="connsiteY4" fmla="*/ 0 h 198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6375" h="1986374">
                  <a:moveTo>
                    <a:pt x="1986374" y="0"/>
                  </a:moveTo>
                  <a:lnTo>
                    <a:pt x="1986375" y="0"/>
                  </a:lnTo>
                  <a:lnTo>
                    <a:pt x="1986375" y="1986374"/>
                  </a:lnTo>
                  <a:lnTo>
                    <a:pt x="0" y="1986374"/>
                  </a:lnTo>
                  <a:cubicBezTo>
                    <a:pt x="0" y="889330"/>
                    <a:pt x="889330" y="0"/>
                    <a:pt x="1986374" y="0"/>
                  </a:cubicBezTo>
                  <a:close/>
                </a:path>
              </a:pathLst>
            </a:custGeom>
            <a:solidFill>
              <a:srgbClr val="7209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28FD0B5-6955-4B62-8EC9-3AC4EA76AECA}"/>
                </a:ext>
              </a:extLst>
            </p:cNvPr>
            <p:cNvSpPr/>
            <p:nvPr/>
          </p:nvSpPr>
          <p:spPr>
            <a:xfrm>
              <a:off x="7899923" y="3201191"/>
              <a:ext cx="455616" cy="455616"/>
            </a:xfrm>
            <a:prstGeom prst="ellipse">
              <a:avLst/>
            </a:prstGeom>
            <a:solidFill>
              <a:srgbClr val="7209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0DDBBDB-D965-4BD9-9ADE-1F1D965DE156}"/>
                </a:ext>
              </a:extLst>
            </p:cNvPr>
            <p:cNvSpPr/>
            <p:nvPr/>
          </p:nvSpPr>
          <p:spPr>
            <a:xfrm>
              <a:off x="8819938" y="4035795"/>
              <a:ext cx="455616" cy="455616"/>
            </a:xfrm>
            <a:prstGeom prst="ellipse">
              <a:avLst/>
            </a:prstGeom>
            <a:solidFill>
              <a:srgbClr val="5E72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A46477A3-22AB-4139-B5D0-A5D21F2C2381}"/>
              </a:ext>
            </a:extLst>
          </p:cNvPr>
          <p:cNvSpPr txBox="1"/>
          <p:nvPr/>
        </p:nvSpPr>
        <p:spPr>
          <a:xfrm>
            <a:off x="9221996" y="2533566"/>
            <a:ext cx="135441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Product &amp; Services</a:t>
            </a:r>
            <a:endParaRPr lang="en-ID" sz="14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FA97EFC-D573-43F5-B020-99FBF3CB86BE}"/>
              </a:ext>
            </a:extLst>
          </p:cNvPr>
          <p:cNvSpPr txBox="1"/>
          <p:nvPr/>
        </p:nvSpPr>
        <p:spPr>
          <a:xfrm>
            <a:off x="9221997" y="3273876"/>
            <a:ext cx="135441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</a:p>
          <a:p>
            <a:endParaRPr lang="en-GB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campaigns key performance indictators.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A89C3111-19A8-42A3-8FCB-DA57B87C5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3113" y="1785143"/>
            <a:ext cx="469033" cy="469033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99F4CB23-0E9A-44D1-A402-CCDD09DBC78D}"/>
              </a:ext>
            </a:extLst>
          </p:cNvPr>
          <p:cNvSpPr/>
          <p:nvPr/>
        </p:nvSpPr>
        <p:spPr>
          <a:xfrm>
            <a:off x="8492634" y="3313572"/>
            <a:ext cx="651366" cy="651366"/>
          </a:xfrm>
          <a:prstGeom prst="ellipse">
            <a:avLst/>
          </a:prstGeom>
          <a:solidFill>
            <a:srgbClr val="F4F5F7"/>
          </a:solidFill>
          <a:ln>
            <a:noFill/>
          </a:ln>
          <a:effectLst>
            <a:outerShdw blurRad="317500" sx="102000" sy="102000" algn="ctr" rotWithShape="0">
              <a:srgbClr val="172B4D">
                <a:alpha val="5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90C924-334C-4B19-AA29-F29887822DA8}"/>
              </a:ext>
            </a:extLst>
          </p:cNvPr>
          <p:cNvSpPr txBox="1"/>
          <p:nvPr/>
        </p:nvSpPr>
        <p:spPr>
          <a:xfrm>
            <a:off x="7233213" y="4291143"/>
            <a:ext cx="16531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Pain</a:t>
            </a:r>
            <a:endParaRPr lang="en-ID" sz="14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65EC5C-3F0E-4AFC-BF5F-4A688654640E}"/>
              </a:ext>
            </a:extLst>
          </p:cNvPr>
          <p:cNvSpPr txBox="1"/>
          <p:nvPr/>
        </p:nvSpPr>
        <p:spPr>
          <a:xfrm>
            <a:off x="7233214" y="4543518"/>
            <a:ext cx="13174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05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9F11C4AF-04FA-43A7-9BD9-2CC66970CE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09071" y="3905996"/>
            <a:ext cx="454951" cy="45495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075443CF-C0BA-47C9-B906-2FF896E5F9DC}"/>
              </a:ext>
            </a:extLst>
          </p:cNvPr>
          <p:cNvSpPr txBox="1"/>
          <p:nvPr/>
        </p:nvSpPr>
        <p:spPr>
          <a:xfrm>
            <a:off x="7152923" y="2254176"/>
            <a:ext cx="1373219" cy="305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F4F5F7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Gains</a:t>
            </a:r>
            <a:endParaRPr lang="en-ID" sz="1400" dirty="0">
              <a:solidFill>
                <a:srgbClr val="F4F5F7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pic>
        <p:nvPicPr>
          <p:cNvPr id="40" name="Graphic 39">
            <a:extLst>
              <a:ext uri="{FF2B5EF4-FFF2-40B4-BE49-F238E27FC236}">
                <a16:creationId xmlns:a16="http://schemas.microsoft.com/office/drawing/2014/main" id="{23B76943-4134-4994-9B32-BD2F943CFF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14927" y="1743006"/>
            <a:ext cx="486980" cy="48698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067104B-5107-4E83-9653-D0F6738B7DC9}"/>
              </a:ext>
            </a:extLst>
          </p:cNvPr>
          <p:cNvSpPr txBox="1"/>
          <p:nvPr/>
        </p:nvSpPr>
        <p:spPr>
          <a:xfrm>
            <a:off x="7156825" y="2562596"/>
            <a:ext cx="147816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  <a:endParaRPr lang="en-ID" sz="105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02540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BC0454F-0195-421F-B7CF-81761A55CADB}"/>
              </a:ext>
            </a:extLst>
          </p:cNvPr>
          <p:cNvSpPr/>
          <p:nvPr/>
        </p:nvSpPr>
        <p:spPr>
          <a:xfrm>
            <a:off x="4074889" y="1233713"/>
            <a:ext cx="4477656" cy="4477656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63500" sx="102000" sy="102000" algn="ctr" rotWithShape="0">
              <a:srgbClr val="00296B">
                <a:alpha val="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9235E3E-B391-4C39-9F8E-AAE624DA882A}"/>
              </a:ext>
            </a:extLst>
          </p:cNvPr>
          <p:cNvGrpSpPr/>
          <p:nvPr/>
        </p:nvGrpSpPr>
        <p:grpSpPr>
          <a:xfrm>
            <a:off x="4751617" y="1903591"/>
            <a:ext cx="3124200" cy="3129830"/>
            <a:chOff x="3857172" y="1182101"/>
            <a:chExt cx="4477656" cy="4485726"/>
          </a:xfrm>
        </p:grpSpPr>
        <p:sp>
          <p:nvSpPr>
            <p:cNvPr id="58" name="Partial Circle 57">
              <a:extLst>
                <a:ext uri="{FF2B5EF4-FFF2-40B4-BE49-F238E27FC236}">
                  <a16:creationId xmlns:a16="http://schemas.microsoft.com/office/drawing/2014/main" id="{C870B6C6-9653-48AC-AD0D-64BD5D9C0378}"/>
                </a:ext>
              </a:extLst>
            </p:cNvPr>
            <p:cNvSpPr/>
            <p:nvPr/>
          </p:nvSpPr>
          <p:spPr>
            <a:xfrm>
              <a:off x="3857172" y="1186136"/>
              <a:ext cx="4477656" cy="4477656"/>
            </a:xfrm>
            <a:prstGeom prst="pie">
              <a:avLst>
                <a:gd name="adj1" fmla="val 9303900"/>
                <a:gd name="adj2" fmla="val 16212421"/>
              </a:avLst>
            </a:prstGeom>
            <a:solidFill>
              <a:srgbClr val="5E72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1" name="Partial Circle 60">
              <a:extLst>
                <a:ext uri="{FF2B5EF4-FFF2-40B4-BE49-F238E27FC236}">
                  <a16:creationId xmlns:a16="http://schemas.microsoft.com/office/drawing/2014/main" id="{DBD0F580-3FBE-40DB-ABD2-6A2E4F15A78B}"/>
                </a:ext>
              </a:extLst>
            </p:cNvPr>
            <p:cNvSpPr/>
            <p:nvPr/>
          </p:nvSpPr>
          <p:spPr>
            <a:xfrm flipH="1">
              <a:off x="3857172" y="1182101"/>
              <a:ext cx="4477656" cy="4477656"/>
            </a:xfrm>
            <a:prstGeom prst="pie">
              <a:avLst>
                <a:gd name="adj1" fmla="val 9659561"/>
                <a:gd name="adj2" fmla="val 16212421"/>
              </a:avLst>
            </a:prstGeom>
            <a:solidFill>
              <a:srgbClr val="FDC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2" name="Partial Circle 61">
              <a:extLst>
                <a:ext uri="{FF2B5EF4-FFF2-40B4-BE49-F238E27FC236}">
                  <a16:creationId xmlns:a16="http://schemas.microsoft.com/office/drawing/2014/main" id="{C8CB1A4A-0184-4B15-8DFC-1D5C8244B982}"/>
                </a:ext>
              </a:extLst>
            </p:cNvPr>
            <p:cNvSpPr/>
            <p:nvPr/>
          </p:nvSpPr>
          <p:spPr>
            <a:xfrm rot="7200000" flipH="1">
              <a:off x="3857172" y="1190171"/>
              <a:ext cx="4477656" cy="4477656"/>
            </a:xfrm>
            <a:prstGeom prst="pie">
              <a:avLst>
                <a:gd name="adj1" fmla="val 8663645"/>
                <a:gd name="adj2" fmla="val 16881343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9825753-0633-4F49-9008-6AFCF50A55C0}"/>
              </a:ext>
            </a:extLst>
          </p:cNvPr>
          <p:cNvGrpSpPr/>
          <p:nvPr/>
        </p:nvGrpSpPr>
        <p:grpSpPr>
          <a:xfrm>
            <a:off x="3541488" y="700312"/>
            <a:ext cx="5544458" cy="5544458"/>
            <a:chOff x="3131458" y="464457"/>
            <a:chExt cx="5929084" cy="5929084"/>
          </a:xfrm>
        </p:grpSpPr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85D277CC-C7FE-4A32-AD7D-E8EBC1FD9F15}"/>
                </a:ext>
              </a:extLst>
            </p:cNvPr>
            <p:cNvSpPr/>
            <p:nvPr/>
          </p:nvSpPr>
          <p:spPr>
            <a:xfrm>
              <a:off x="3131458" y="464457"/>
              <a:ext cx="5929084" cy="5929084"/>
            </a:xfrm>
            <a:prstGeom prst="arc">
              <a:avLst>
                <a:gd name="adj1" fmla="val 6310984"/>
                <a:gd name="adj2" fmla="val 10581838"/>
              </a:avLst>
            </a:prstGeom>
            <a:ln w="31750">
              <a:solidFill>
                <a:srgbClr val="CED4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3C354D47-8349-411B-9929-D2987CBF01EF}"/>
                </a:ext>
              </a:extLst>
            </p:cNvPr>
            <p:cNvSpPr/>
            <p:nvPr/>
          </p:nvSpPr>
          <p:spPr>
            <a:xfrm>
              <a:off x="3131458" y="464457"/>
              <a:ext cx="5929084" cy="5929084"/>
            </a:xfrm>
            <a:prstGeom prst="arc">
              <a:avLst>
                <a:gd name="adj1" fmla="val 16906564"/>
                <a:gd name="adj2" fmla="val 21430752"/>
              </a:avLst>
            </a:prstGeom>
            <a:ln w="31750">
              <a:solidFill>
                <a:srgbClr val="CED4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70D6A6B8-8352-4060-9796-36C22A9221A1}"/>
                </a:ext>
              </a:extLst>
            </p:cNvPr>
            <p:cNvSpPr/>
            <p:nvPr/>
          </p:nvSpPr>
          <p:spPr>
            <a:xfrm>
              <a:off x="3131458" y="464457"/>
              <a:ext cx="5929084" cy="5929084"/>
            </a:xfrm>
            <a:prstGeom prst="arc">
              <a:avLst>
                <a:gd name="adj1" fmla="val 11157548"/>
                <a:gd name="adj2" fmla="val 15470608"/>
              </a:avLst>
            </a:prstGeom>
            <a:ln w="31750">
              <a:solidFill>
                <a:srgbClr val="CED4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0EA3A941-E66A-4BE6-9BC1-3B76DB0BFD8B}"/>
                </a:ext>
              </a:extLst>
            </p:cNvPr>
            <p:cNvSpPr/>
            <p:nvPr/>
          </p:nvSpPr>
          <p:spPr>
            <a:xfrm>
              <a:off x="3131458" y="464457"/>
              <a:ext cx="5929084" cy="5929084"/>
            </a:xfrm>
            <a:prstGeom prst="arc">
              <a:avLst>
                <a:gd name="adj1" fmla="val 151689"/>
                <a:gd name="adj2" fmla="val 4651628"/>
              </a:avLst>
            </a:prstGeom>
            <a:ln w="31750">
              <a:solidFill>
                <a:srgbClr val="CED4D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11DC957-7323-4A9D-AC62-4E716E7307FD}"/>
              </a:ext>
            </a:extLst>
          </p:cNvPr>
          <p:cNvSpPr/>
          <p:nvPr/>
        </p:nvSpPr>
        <p:spPr>
          <a:xfrm>
            <a:off x="5504092" y="500742"/>
            <a:ext cx="1466850" cy="495300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solidFill>
                  <a:srgbClr val="F6F9FC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Stranger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FA505C6-67A2-4BD6-8255-03183EFB1EBC}"/>
              </a:ext>
            </a:extLst>
          </p:cNvPr>
          <p:cNvSpPr/>
          <p:nvPr/>
        </p:nvSpPr>
        <p:spPr>
          <a:xfrm>
            <a:off x="5504092" y="5910486"/>
            <a:ext cx="1466850" cy="495300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590C2B7-3B3F-4A13-9F84-127F8ADB2D9D}"/>
              </a:ext>
            </a:extLst>
          </p:cNvPr>
          <p:cNvSpPr/>
          <p:nvPr/>
        </p:nvSpPr>
        <p:spPr>
          <a:xfrm>
            <a:off x="2351788" y="3176812"/>
            <a:ext cx="1466850" cy="495300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Promotors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9309676-7F7D-4746-82F9-3600BEA8AA1B}"/>
              </a:ext>
            </a:extLst>
          </p:cNvPr>
          <p:cNvSpPr/>
          <p:nvPr/>
        </p:nvSpPr>
        <p:spPr>
          <a:xfrm>
            <a:off x="8733364" y="3176812"/>
            <a:ext cx="1466850" cy="495300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Prospects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627781B-7072-4686-9AB2-04317DE525EE}"/>
              </a:ext>
            </a:extLst>
          </p:cNvPr>
          <p:cNvSpPr txBox="1"/>
          <p:nvPr/>
        </p:nvSpPr>
        <p:spPr>
          <a:xfrm>
            <a:off x="1723674" y="913478"/>
            <a:ext cx="2351216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average contract value buying criteria closed-lost business intelligence.</a:t>
            </a:r>
            <a:endParaRPr lang="en-US" sz="120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78CED1A-F762-4E0D-A0C4-FCC5EAEB20EF}"/>
              </a:ext>
            </a:extLst>
          </p:cNvPr>
          <p:cNvSpPr txBox="1"/>
          <p:nvPr/>
        </p:nvSpPr>
        <p:spPr>
          <a:xfrm rot="3406375">
            <a:off x="6315181" y="2655325"/>
            <a:ext cx="1704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>
                <a:solidFill>
                  <a:srgbClr val="00296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Attract</a:t>
            </a:r>
            <a:endParaRPr lang="en-US" b="1">
              <a:solidFill>
                <a:srgbClr val="00296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504BB4D-8F6A-461C-83C2-E5BE47358BC9}"/>
              </a:ext>
            </a:extLst>
          </p:cNvPr>
          <p:cNvSpPr txBox="1"/>
          <p:nvPr/>
        </p:nvSpPr>
        <p:spPr>
          <a:xfrm>
            <a:off x="5444867" y="4310068"/>
            <a:ext cx="1704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>
                <a:solidFill>
                  <a:srgbClr val="00296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</a:t>
            </a:r>
            <a:endParaRPr lang="en-US" b="1">
              <a:solidFill>
                <a:srgbClr val="00296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41FE857-3A1A-4881-A039-44B7C754C98C}"/>
              </a:ext>
            </a:extLst>
          </p:cNvPr>
          <p:cNvSpPr txBox="1"/>
          <p:nvPr/>
        </p:nvSpPr>
        <p:spPr>
          <a:xfrm rot="18387754">
            <a:off x="4610684" y="2631972"/>
            <a:ext cx="1704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>
                <a:solidFill>
                  <a:srgbClr val="00296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Delight</a:t>
            </a:r>
            <a:endParaRPr lang="en-US" b="1">
              <a:solidFill>
                <a:srgbClr val="00296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32A977F-540D-448F-B38E-E264BFDB53FB}"/>
              </a:ext>
            </a:extLst>
          </p:cNvPr>
          <p:cNvSpPr/>
          <p:nvPr/>
        </p:nvSpPr>
        <p:spPr>
          <a:xfrm>
            <a:off x="5734415" y="2878717"/>
            <a:ext cx="1125402" cy="1125402"/>
          </a:xfrm>
          <a:prstGeom prst="ellipse">
            <a:avLst/>
          </a:prstGeom>
          <a:solidFill>
            <a:srgbClr val="F6F9FC"/>
          </a:solidFill>
          <a:ln>
            <a:noFill/>
          </a:ln>
          <a:effectLst>
            <a:outerShdw blurRad="152400" sx="108000" sy="108000" algn="ctr" rotWithShape="0">
              <a:srgbClr val="00296B">
                <a:alpha val="2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Growth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1C9446-4D0B-4E67-8FE9-7D10202A0DC8}"/>
              </a:ext>
            </a:extLst>
          </p:cNvPr>
          <p:cNvSpPr txBox="1"/>
          <p:nvPr/>
        </p:nvSpPr>
        <p:spPr>
          <a:xfrm rot="16200000">
            <a:off x="-1690955" y="3198168"/>
            <a:ext cx="5210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rgbClr val="2DCE8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Marketing Flywheel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5F7504F-4C72-450F-AFE9-DE462B1AA64C}"/>
              </a:ext>
            </a:extLst>
          </p:cNvPr>
          <p:cNvSpPr txBox="1"/>
          <p:nvPr/>
        </p:nvSpPr>
        <p:spPr>
          <a:xfrm>
            <a:off x="8552544" y="913478"/>
            <a:ext cx="2351216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average contract value buying criteria closed-lost business intelligence.</a:t>
            </a:r>
            <a:endParaRPr lang="en-US" sz="120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959988-598D-4937-B5AC-F1B5B7BD4C92}"/>
              </a:ext>
            </a:extLst>
          </p:cNvPr>
          <p:cNvSpPr txBox="1"/>
          <p:nvPr/>
        </p:nvSpPr>
        <p:spPr>
          <a:xfrm>
            <a:off x="1723674" y="5191311"/>
            <a:ext cx="2351216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average contract value buying criteria closed-lost business intelligence.</a:t>
            </a:r>
            <a:endParaRPr lang="en-US" sz="120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526DE0-5EC1-4ECA-9A1C-EDC0669383BC}"/>
              </a:ext>
            </a:extLst>
          </p:cNvPr>
          <p:cNvSpPr txBox="1"/>
          <p:nvPr/>
        </p:nvSpPr>
        <p:spPr>
          <a:xfrm>
            <a:off x="8552544" y="5191311"/>
            <a:ext cx="2351216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average contract value buying criteria closed-lost business intelligence.</a:t>
            </a:r>
            <a:endParaRPr lang="en-US" sz="120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2777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Top Corners Rounded 33">
            <a:extLst>
              <a:ext uri="{FF2B5EF4-FFF2-40B4-BE49-F238E27FC236}">
                <a16:creationId xmlns:a16="http://schemas.microsoft.com/office/drawing/2014/main" id="{498F079A-2CC8-4F85-976A-102853CA8E7C}"/>
              </a:ext>
            </a:extLst>
          </p:cNvPr>
          <p:cNvSpPr/>
          <p:nvPr/>
        </p:nvSpPr>
        <p:spPr>
          <a:xfrm rot="5400000">
            <a:off x="723505" y="2031358"/>
            <a:ext cx="1557448" cy="3004457"/>
          </a:xfrm>
          <a:prstGeom prst="round2SameRect">
            <a:avLst>
              <a:gd name="adj1" fmla="val 4435"/>
              <a:gd name="adj2" fmla="val 0"/>
            </a:avLst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Top Corners Rounded 34">
            <a:extLst>
              <a:ext uri="{FF2B5EF4-FFF2-40B4-BE49-F238E27FC236}">
                <a16:creationId xmlns:a16="http://schemas.microsoft.com/office/drawing/2014/main" id="{36CBD188-431B-4745-94DB-FC21282AF156}"/>
              </a:ext>
            </a:extLst>
          </p:cNvPr>
          <p:cNvSpPr/>
          <p:nvPr/>
        </p:nvSpPr>
        <p:spPr>
          <a:xfrm rot="16200000" flipH="1">
            <a:off x="9878392" y="2020472"/>
            <a:ext cx="1557448" cy="3026230"/>
          </a:xfrm>
          <a:prstGeom prst="round2SameRect">
            <a:avLst>
              <a:gd name="adj1" fmla="val 5251"/>
              <a:gd name="adj2" fmla="val 0"/>
            </a:avLst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C51FD07-8BB2-4016-B67D-66D728C840E0}"/>
              </a:ext>
            </a:extLst>
          </p:cNvPr>
          <p:cNvSpPr/>
          <p:nvPr/>
        </p:nvSpPr>
        <p:spPr>
          <a:xfrm>
            <a:off x="3178628" y="2754861"/>
            <a:ext cx="2815772" cy="1557449"/>
          </a:xfrm>
          <a:prstGeom prst="roundRect">
            <a:avLst>
              <a:gd name="adj" fmla="val 4435"/>
            </a:avLst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E275961-775D-476D-9202-9CA4D2E2BDC5}"/>
              </a:ext>
            </a:extLst>
          </p:cNvPr>
          <p:cNvSpPr/>
          <p:nvPr/>
        </p:nvSpPr>
        <p:spPr>
          <a:xfrm>
            <a:off x="6175831" y="2754860"/>
            <a:ext cx="2793998" cy="1557449"/>
          </a:xfrm>
          <a:prstGeom prst="roundRect">
            <a:avLst>
              <a:gd name="adj" fmla="val 5251"/>
            </a:avLst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B7FE0CD-B0CC-46C2-863E-D0655061BEE9}"/>
              </a:ext>
            </a:extLst>
          </p:cNvPr>
          <p:cNvSpPr txBox="1"/>
          <p:nvPr/>
        </p:nvSpPr>
        <p:spPr>
          <a:xfrm>
            <a:off x="2486344" y="1256813"/>
            <a:ext cx="72454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>
                <a:solidFill>
                  <a:srgbClr val="2DCE89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Key Performance Indicator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00E11C3-3530-4110-A414-D5C62010FDA3}"/>
              </a:ext>
            </a:extLst>
          </p:cNvPr>
          <p:cNvSpPr txBox="1"/>
          <p:nvPr/>
        </p:nvSpPr>
        <p:spPr>
          <a:xfrm>
            <a:off x="2685656" y="5273227"/>
            <a:ext cx="6820689" cy="7042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>
                <a:solidFill>
                  <a:srgbClr val="00296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Copy deck usability streamline prototype ROI target audience. Third party usability channels heads down next level lean. SEO lead generation</a:t>
            </a:r>
            <a:endParaRPr lang="en-US" sz="1400">
              <a:solidFill>
                <a:srgbClr val="00296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4425F12-9F62-4C3A-B2F3-9CD1CBB2FFCB}"/>
              </a:ext>
            </a:extLst>
          </p:cNvPr>
          <p:cNvSpPr/>
          <p:nvPr/>
        </p:nvSpPr>
        <p:spPr>
          <a:xfrm>
            <a:off x="1056314" y="2305676"/>
            <a:ext cx="891829" cy="891829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3BA19A2-7E44-4B4E-A868-D9A2CFC69950}"/>
              </a:ext>
            </a:extLst>
          </p:cNvPr>
          <p:cNvSpPr/>
          <p:nvPr/>
        </p:nvSpPr>
        <p:spPr>
          <a:xfrm>
            <a:off x="4118827" y="2305676"/>
            <a:ext cx="891829" cy="891829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D2E53D04-BB8D-4119-91B1-0A86A587D681}"/>
              </a:ext>
            </a:extLst>
          </p:cNvPr>
          <p:cNvSpPr/>
          <p:nvPr/>
        </p:nvSpPr>
        <p:spPr>
          <a:xfrm>
            <a:off x="7126915" y="2305676"/>
            <a:ext cx="891829" cy="891829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8C41720-1053-4BAF-852D-5DB7362005D4}"/>
              </a:ext>
            </a:extLst>
          </p:cNvPr>
          <p:cNvSpPr/>
          <p:nvPr/>
        </p:nvSpPr>
        <p:spPr>
          <a:xfrm>
            <a:off x="10194259" y="2305676"/>
            <a:ext cx="891829" cy="891829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0740B6E5-F118-46DC-82A6-BB289A885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6333" y="2506167"/>
            <a:ext cx="487680" cy="48768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D339A01E-6F9A-40F3-B1C5-74AC7CB7C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06585" y="2479631"/>
            <a:ext cx="487680" cy="487680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2AD916A6-60CF-4DC8-A6FD-0732AC25F3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20901" y="2514490"/>
            <a:ext cx="487680" cy="487680"/>
          </a:xfrm>
          <a:prstGeom prst="rect">
            <a:avLst/>
          </a:prstGeom>
        </p:spPr>
      </p:pic>
      <p:pic>
        <p:nvPicPr>
          <p:cNvPr id="55" name="Graphic 54">
            <a:extLst>
              <a:ext uri="{FF2B5EF4-FFF2-40B4-BE49-F238E27FC236}">
                <a16:creationId xmlns:a16="http://schemas.microsoft.com/office/drawing/2014/main" id="{BA4014F1-0EEC-4FAE-A17F-05AAE67106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64445" y="2503801"/>
            <a:ext cx="487680" cy="48768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51431066-F01F-4087-8444-FF467097055D}"/>
              </a:ext>
            </a:extLst>
          </p:cNvPr>
          <p:cNvSpPr txBox="1"/>
          <p:nvPr/>
        </p:nvSpPr>
        <p:spPr>
          <a:xfrm>
            <a:off x="10214902" y="3369072"/>
            <a:ext cx="867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95%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0B07D03-2192-4563-BA2F-26A9EB3E9EC3}"/>
              </a:ext>
            </a:extLst>
          </p:cNvPr>
          <p:cNvSpPr txBox="1"/>
          <p:nvPr/>
        </p:nvSpPr>
        <p:spPr>
          <a:xfrm>
            <a:off x="9731829" y="3715779"/>
            <a:ext cx="1833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97D8A5-57B1-42C1-B663-EB2BB23AD498}"/>
              </a:ext>
            </a:extLst>
          </p:cNvPr>
          <p:cNvSpPr txBox="1"/>
          <p:nvPr/>
        </p:nvSpPr>
        <p:spPr>
          <a:xfrm>
            <a:off x="7130802" y="3369072"/>
            <a:ext cx="867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1074206-9C22-4D6F-B312-3FAE06D600D0}"/>
              </a:ext>
            </a:extLst>
          </p:cNvPr>
          <p:cNvSpPr txBox="1"/>
          <p:nvPr/>
        </p:nvSpPr>
        <p:spPr>
          <a:xfrm>
            <a:off x="6647729" y="3715779"/>
            <a:ext cx="1833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Page Ranking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43F99FD-6DBA-4E6F-9229-75F958076F9D}"/>
              </a:ext>
            </a:extLst>
          </p:cNvPr>
          <p:cNvSpPr txBox="1"/>
          <p:nvPr/>
        </p:nvSpPr>
        <p:spPr>
          <a:xfrm>
            <a:off x="4088723" y="3369072"/>
            <a:ext cx="867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809493A-6086-4E77-8A08-B3709205C899}"/>
              </a:ext>
            </a:extLst>
          </p:cNvPr>
          <p:cNvSpPr txBox="1"/>
          <p:nvPr/>
        </p:nvSpPr>
        <p:spPr>
          <a:xfrm>
            <a:off x="3605650" y="3715779"/>
            <a:ext cx="1833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Retargetting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20E6440-AC83-4DB1-93BD-91A9546A7C31}"/>
              </a:ext>
            </a:extLst>
          </p:cNvPr>
          <p:cNvSpPr txBox="1"/>
          <p:nvPr/>
        </p:nvSpPr>
        <p:spPr>
          <a:xfrm>
            <a:off x="983826" y="3369072"/>
            <a:ext cx="8671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D8B56E3-7969-4928-A902-04B33C135626}"/>
              </a:ext>
            </a:extLst>
          </p:cNvPr>
          <p:cNvSpPr txBox="1"/>
          <p:nvPr/>
        </p:nvSpPr>
        <p:spPr>
          <a:xfrm>
            <a:off x="500753" y="3715779"/>
            <a:ext cx="18333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Media Placement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2019C27-337C-497E-BD3C-84A904A8CC84}"/>
              </a:ext>
            </a:extLst>
          </p:cNvPr>
          <p:cNvSpPr txBox="1"/>
          <p:nvPr/>
        </p:nvSpPr>
        <p:spPr>
          <a:xfrm>
            <a:off x="4712509" y="91825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737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E5425F6-A633-4C0F-BC28-20FF7281359E}"/>
              </a:ext>
            </a:extLst>
          </p:cNvPr>
          <p:cNvSpPr/>
          <p:nvPr/>
        </p:nvSpPr>
        <p:spPr>
          <a:xfrm>
            <a:off x="696686" y="734399"/>
            <a:ext cx="11495314" cy="6123601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2651ED-E565-4154-9222-744EAB3DB344}"/>
              </a:ext>
            </a:extLst>
          </p:cNvPr>
          <p:cNvSpPr txBox="1"/>
          <p:nvPr/>
        </p:nvSpPr>
        <p:spPr>
          <a:xfrm>
            <a:off x="1180925" y="1653939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About Us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9207D0-D0A7-4651-BAAA-F5D8BF1F3B9D}"/>
              </a:ext>
            </a:extLst>
          </p:cNvPr>
          <p:cNvSpPr txBox="1"/>
          <p:nvPr/>
        </p:nvSpPr>
        <p:spPr>
          <a:xfrm>
            <a:off x="1180926" y="125382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Who We Are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1F1B2-7D1D-45E4-AE7F-7DFCF89291C0}"/>
              </a:ext>
            </a:extLst>
          </p:cNvPr>
          <p:cNvSpPr txBox="1"/>
          <p:nvPr/>
        </p:nvSpPr>
        <p:spPr>
          <a:xfrm>
            <a:off x="1180925" y="2663822"/>
            <a:ext cx="5073571" cy="15303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 use our company-wide user experiences to dynamically manage our driver expectations. It's critical that we give 110% when intelligently reusing low hanging fruit. </a:t>
            </a:r>
            <a:endParaRPr lang="en-ID" sz="16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AA0494-DC01-4D13-8897-18D45CF40125}"/>
              </a:ext>
            </a:extLst>
          </p:cNvPr>
          <p:cNvSpPr txBox="1"/>
          <p:nvPr/>
        </p:nvSpPr>
        <p:spPr>
          <a:xfrm>
            <a:off x="11436017" y="4593246"/>
            <a:ext cx="461665" cy="187968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b="1" spc="300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CREDENTIAL</a:t>
            </a:r>
            <a:endParaRPr lang="en-ID" b="1" spc="300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5CD083-497A-4A3F-BB9F-BE603306137D}"/>
              </a:ext>
            </a:extLst>
          </p:cNvPr>
          <p:cNvSpPr/>
          <p:nvPr/>
        </p:nvSpPr>
        <p:spPr>
          <a:xfrm>
            <a:off x="7001156" y="0"/>
            <a:ext cx="4140544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3B0FD3-52CC-41BB-856E-F824141E9183}"/>
              </a:ext>
            </a:extLst>
          </p:cNvPr>
          <p:cNvSpPr txBox="1"/>
          <p:nvPr/>
        </p:nvSpPr>
        <p:spPr>
          <a:xfrm>
            <a:off x="1122870" y="5742016"/>
            <a:ext cx="5131626" cy="708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i="1">
                <a:solidFill>
                  <a:srgbClr val="ADB5BD"/>
                </a:solidFill>
                <a:latin typeface="Poppins" panose="00000500000000000000" pitchFamily="50" charset="0"/>
                <a:cs typeface="Poppins" panose="00000500000000000000" pitchFamily="50" charset="0"/>
              </a:rPr>
              <a:t>“Business opportunities are like buses, there’s always another one coming.” – Richard Branson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9100CE1-C364-4B02-95F9-5073F98E98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703296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>
            <a:extLst>
              <a:ext uri="{FF2B5EF4-FFF2-40B4-BE49-F238E27FC236}">
                <a16:creationId xmlns:a16="http://schemas.microsoft.com/office/drawing/2014/main" id="{9D0DD2B4-1CCE-4241-BC91-E122AEBD3763}"/>
              </a:ext>
            </a:extLst>
          </p:cNvPr>
          <p:cNvSpPr txBox="1"/>
          <p:nvPr/>
        </p:nvSpPr>
        <p:spPr>
          <a:xfrm>
            <a:off x="576360" y="1509353"/>
            <a:ext cx="27669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Funnel Strategy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2D71EEBB-23D8-457B-A93C-B23DF598817B}"/>
              </a:ext>
            </a:extLst>
          </p:cNvPr>
          <p:cNvSpPr txBox="1"/>
          <p:nvPr/>
        </p:nvSpPr>
        <p:spPr>
          <a:xfrm>
            <a:off x="576360" y="115174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7E01380-7A63-4F68-86DA-A805E6AB807F}"/>
              </a:ext>
            </a:extLst>
          </p:cNvPr>
          <p:cNvSpPr txBox="1"/>
          <p:nvPr/>
        </p:nvSpPr>
        <p:spPr>
          <a:xfrm>
            <a:off x="573614" y="3836296"/>
            <a:ext cx="2182286" cy="2001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 soft bounce end of quarter.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4FB09A5-485B-47DA-88FB-73ED5D647B5D}"/>
              </a:ext>
            </a:extLst>
          </p:cNvPr>
          <p:cNvGrpSpPr/>
          <p:nvPr/>
        </p:nvGrpSpPr>
        <p:grpSpPr>
          <a:xfrm>
            <a:off x="8546604" y="1151748"/>
            <a:ext cx="3286621" cy="655931"/>
            <a:chOff x="8559711" y="1151748"/>
            <a:chExt cx="3273514" cy="655931"/>
          </a:xfrm>
          <a:solidFill>
            <a:srgbClr val="DEE2E6"/>
          </a:solidFill>
        </p:grpSpPr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1F3498E3-25B8-4489-9938-7EED75409CF1}"/>
                </a:ext>
              </a:extLst>
            </p:cNvPr>
            <p:cNvSpPr/>
            <p:nvPr/>
          </p:nvSpPr>
          <p:spPr>
            <a:xfrm>
              <a:off x="8882842" y="1151749"/>
              <a:ext cx="2950383" cy="655930"/>
            </a:xfrm>
            <a:prstGeom prst="roundRect">
              <a:avLst>
                <a:gd name="adj" fmla="val 3532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1" name="Parallelogram 120">
              <a:extLst>
                <a:ext uri="{FF2B5EF4-FFF2-40B4-BE49-F238E27FC236}">
                  <a16:creationId xmlns:a16="http://schemas.microsoft.com/office/drawing/2014/main" id="{B0145370-A776-47B4-A1C7-B2555CD84A71}"/>
                </a:ext>
              </a:extLst>
            </p:cNvPr>
            <p:cNvSpPr/>
            <p:nvPr/>
          </p:nvSpPr>
          <p:spPr>
            <a:xfrm>
              <a:off x="8559711" y="1151748"/>
              <a:ext cx="690484" cy="655931"/>
            </a:xfrm>
            <a:prstGeom prst="parallelogram">
              <a:avLst>
                <a:gd name="adj" fmla="val 453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ECB2416-B165-4FD5-A0E9-35FB1E057627}"/>
              </a:ext>
            </a:extLst>
          </p:cNvPr>
          <p:cNvGrpSpPr/>
          <p:nvPr/>
        </p:nvGrpSpPr>
        <p:grpSpPr>
          <a:xfrm>
            <a:off x="8104449" y="2209583"/>
            <a:ext cx="3728776" cy="655931"/>
            <a:chOff x="8559711" y="2209583"/>
            <a:chExt cx="3273514" cy="655931"/>
          </a:xfrm>
          <a:solidFill>
            <a:srgbClr val="DEE2E6"/>
          </a:solidFill>
        </p:grpSpPr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966DEBA6-15C7-47F5-B0E4-AC8FF8C6BA6C}"/>
                </a:ext>
              </a:extLst>
            </p:cNvPr>
            <p:cNvSpPr/>
            <p:nvPr/>
          </p:nvSpPr>
          <p:spPr>
            <a:xfrm>
              <a:off x="8882842" y="2209584"/>
              <a:ext cx="2950383" cy="655930"/>
            </a:xfrm>
            <a:prstGeom prst="roundRect">
              <a:avLst>
                <a:gd name="adj" fmla="val 3532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3" name="Parallelogram 122">
              <a:extLst>
                <a:ext uri="{FF2B5EF4-FFF2-40B4-BE49-F238E27FC236}">
                  <a16:creationId xmlns:a16="http://schemas.microsoft.com/office/drawing/2014/main" id="{AD933C25-424D-4E33-BE21-403853015DB3}"/>
                </a:ext>
              </a:extLst>
            </p:cNvPr>
            <p:cNvSpPr/>
            <p:nvPr/>
          </p:nvSpPr>
          <p:spPr>
            <a:xfrm>
              <a:off x="8559711" y="2209583"/>
              <a:ext cx="690484" cy="655931"/>
            </a:xfrm>
            <a:prstGeom prst="parallelogram">
              <a:avLst>
                <a:gd name="adj" fmla="val 453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AC9CA187-EE87-40A9-A52A-EA14377612EA}"/>
              </a:ext>
            </a:extLst>
          </p:cNvPr>
          <p:cNvGrpSpPr/>
          <p:nvPr/>
        </p:nvGrpSpPr>
        <p:grpSpPr>
          <a:xfrm>
            <a:off x="7696067" y="3227038"/>
            <a:ext cx="4137157" cy="655931"/>
            <a:chOff x="8559711" y="2209583"/>
            <a:chExt cx="3273514" cy="655931"/>
          </a:xfrm>
          <a:solidFill>
            <a:srgbClr val="DEE2E6"/>
          </a:solidFill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93B43CF0-1ED7-4D93-A5DD-D5E439463ED2}"/>
                </a:ext>
              </a:extLst>
            </p:cNvPr>
            <p:cNvSpPr/>
            <p:nvPr/>
          </p:nvSpPr>
          <p:spPr>
            <a:xfrm>
              <a:off x="8882842" y="2209584"/>
              <a:ext cx="2950383" cy="655930"/>
            </a:xfrm>
            <a:prstGeom prst="roundRect">
              <a:avLst>
                <a:gd name="adj" fmla="val 3532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7" name="Parallelogram 126">
              <a:extLst>
                <a:ext uri="{FF2B5EF4-FFF2-40B4-BE49-F238E27FC236}">
                  <a16:creationId xmlns:a16="http://schemas.microsoft.com/office/drawing/2014/main" id="{7F79DBCF-DE50-4718-8CB8-CB5DC8538EA3}"/>
                </a:ext>
              </a:extLst>
            </p:cNvPr>
            <p:cNvSpPr/>
            <p:nvPr/>
          </p:nvSpPr>
          <p:spPr>
            <a:xfrm>
              <a:off x="8559711" y="2209583"/>
              <a:ext cx="690484" cy="655931"/>
            </a:xfrm>
            <a:prstGeom prst="parallelogram">
              <a:avLst>
                <a:gd name="adj" fmla="val 453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92F6954-AC8E-4525-B0A2-7201858179E3}"/>
              </a:ext>
            </a:extLst>
          </p:cNvPr>
          <p:cNvGrpSpPr/>
          <p:nvPr/>
        </p:nvGrpSpPr>
        <p:grpSpPr>
          <a:xfrm>
            <a:off x="7242961" y="4323391"/>
            <a:ext cx="4590264" cy="655931"/>
            <a:chOff x="8559711" y="2209583"/>
            <a:chExt cx="3273514" cy="655931"/>
          </a:xfrm>
          <a:solidFill>
            <a:srgbClr val="DEE2E6"/>
          </a:solidFill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8951FE58-6C00-45DC-8005-2CF724F58351}"/>
                </a:ext>
              </a:extLst>
            </p:cNvPr>
            <p:cNvSpPr/>
            <p:nvPr/>
          </p:nvSpPr>
          <p:spPr>
            <a:xfrm>
              <a:off x="8882842" y="2209584"/>
              <a:ext cx="2950383" cy="655930"/>
            </a:xfrm>
            <a:prstGeom prst="roundRect">
              <a:avLst>
                <a:gd name="adj" fmla="val 3532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0" name="Parallelogram 129">
              <a:extLst>
                <a:ext uri="{FF2B5EF4-FFF2-40B4-BE49-F238E27FC236}">
                  <a16:creationId xmlns:a16="http://schemas.microsoft.com/office/drawing/2014/main" id="{46EBD486-2F8F-4C68-807D-8D91A5221247}"/>
                </a:ext>
              </a:extLst>
            </p:cNvPr>
            <p:cNvSpPr/>
            <p:nvPr/>
          </p:nvSpPr>
          <p:spPr>
            <a:xfrm>
              <a:off x="8559711" y="2209583"/>
              <a:ext cx="690484" cy="655931"/>
            </a:xfrm>
            <a:prstGeom prst="parallelogram">
              <a:avLst>
                <a:gd name="adj" fmla="val 453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CCC3BAD-F0FD-4C13-9D2C-8F8FB1FD0816}"/>
              </a:ext>
            </a:extLst>
          </p:cNvPr>
          <p:cNvGrpSpPr/>
          <p:nvPr/>
        </p:nvGrpSpPr>
        <p:grpSpPr>
          <a:xfrm>
            <a:off x="6818266" y="5329181"/>
            <a:ext cx="5014959" cy="655931"/>
            <a:chOff x="8559711" y="2209583"/>
            <a:chExt cx="3273514" cy="655931"/>
          </a:xfrm>
          <a:solidFill>
            <a:srgbClr val="DEE2E6"/>
          </a:solidFill>
        </p:grpSpPr>
        <p:sp>
          <p:nvSpPr>
            <p:cNvPr id="132" name="Rectangle: Rounded Corners 131">
              <a:extLst>
                <a:ext uri="{FF2B5EF4-FFF2-40B4-BE49-F238E27FC236}">
                  <a16:creationId xmlns:a16="http://schemas.microsoft.com/office/drawing/2014/main" id="{CFF6CAA3-B3D5-4C40-8A46-9D427147EEC2}"/>
                </a:ext>
              </a:extLst>
            </p:cNvPr>
            <p:cNvSpPr/>
            <p:nvPr/>
          </p:nvSpPr>
          <p:spPr>
            <a:xfrm>
              <a:off x="8882842" y="2209584"/>
              <a:ext cx="2950383" cy="655930"/>
            </a:xfrm>
            <a:prstGeom prst="roundRect">
              <a:avLst>
                <a:gd name="adj" fmla="val 3532"/>
              </a:avLst>
            </a:prstGeom>
            <a:grp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3" name="Parallelogram 132">
              <a:extLst>
                <a:ext uri="{FF2B5EF4-FFF2-40B4-BE49-F238E27FC236}">
                  <a16:creationId xmlns:a16="http://schemas.microsoft.com/office/drawing/2014/main" id="{F3554209-2B2A-45DD-B0F3-0B9E50100064}"/>
                </a:ext>
              </a:extLst>
            </p:cNvPr>
            <p:cNvSpPr/>
            <p:nvPr/>
          </p:nvSpPr>
          <p:spPr>
            <a:xfrm>
              <a:off x="8559711" y="2209583"/>
              <a:ext cx="690484" cy="655931"/>
            </a:xfrm>
            <a:prstGeom prst="parallelogram">
              <a:avLst>
                <a:gd name="adj" fmla="val 4533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35" name="TextBox 134">
            <a:extLst>
              <a:ext uri="{FF2B5EF4-FFF2-40B4-BE49-F238E27FC236}">
                <a16:creationId xmlns:a16="http://schemas.microsoft.com/office/drawing/2014/main" id="{634D7CC9-C353-445F-8CFE-8E7DE9CE3D2C}"/>
              </a:ext>
            </a:extLst>
          </p:cNvPr>
          <p:cNvSpPr txBox="1"/>
          <p:nvPr/>
        </p:nvSpPr>
        <p:spPr>
          <a:xfrm>
            <a:off x="9061888" y="1259529"/>
            <a:ext cx="27713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consumer key accounts end of month buying.</a:t>
            </a:r>
            <a:endParaRPr lang="en-ID" sz="1100">
              <a:solidFill>
                <a:srgbClr val="40404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FC6FA9C3-89AC-437D-9F4A-369A1CDE10E3}"/>
              </a:ext>
            </a:extLst>
          </p:cNvPr>
          <p:cNvSpPr txBox="1"/>
          <p:nvPr/>
        </p:nvSpPr>
        <p:spPr>
          <a:xfrm>
            <a:off x="8663524" y="2292628"/>
            <a:ext cx="29786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consumer key accounts end of month buying criteria prospect. </a:t>
            </a:r>
            <a:endParaRPr lang="en-ID" sz="1100">
              <a:solidFill>
                <a:srgbClr val="40404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17A38986-DAFE-4818-A824-5573569F583C}"/>
              </a:ext>
            </a:extLst>
          </p:cNvPr>
          <p:cNvSpPr txBox="1"/>
          <p:nvPr/>
        </p:nvSpPr>
        <p:spPr>
          <a:xfrm>
            <a:off x="8211188" y="3357935"/>
            <a:ext cx="343103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consumer key accounts end of month buying criteria prospect. </a:t>
            </a:r>
            <a:endParaRPr lang="en-ID" sz="1100">
              <a:solidFill>
                <a:srgbClr val="40404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9E0CDA3-2E44-4CDF-AE04-0E049C9443B7}"/>
              </a:ext>
            </a:extLst>
          </p:cNvPr>
          <p:cNvSpPr txBox="1"/>
          <p:nvPr/>
        </p:nvSpPr>
        <p:spPr>
          <a:xfrm>
            <a:off x="7689802" y="4446573"/>
            <a:ext cx="39524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consumer key accounts end of month buying criteria prospect. </a:t>
            </a:r>
            <a:endParaRPr lang="en-ID" sz="1100">
              <a:solidFill>
                <a:srgbClr val="40404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27C38BDC-F4FB-45CF-A132-89376E00B0C5}"/>
              </a:ext>
            </a:extLst>
          </p:cNvPr>
          <p:cNvSpPr txBox="1"/>
          <p:nvPr/>
        </p:nvSpPr>
        <p:spPr>
          <a:xfrm>
            <a:off x="7313296" y="5441702"/>
            <a:ext cx="43289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solidFill>
                  <a:srgbClr val="40404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consumer key accounts end of month buying criteria prospect. </a:t>
            </a:r>
            <a:endParaRPr lang="en-ID" sz="1100">
              <a:solidFill>
                <a:srgbClr val="404040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C3C0ADBA-B4D2-445A-B414-AB1D3B9EB541}"/>
              </a:ext>
            </a:extLst>
          </p:cNvPr>
          <p:cNvGrpSpPr/>
          <p:nvPr/>
        </p:nvGrpSpPr>
        <p:grpSpPr>
          <a:xfrm>
            <a:off x="3139995" y="1151749"/>
            <a:ext cx="5336315" cy="4833363"/>
            <a:chOff x="3139995" y="1151749"/>
            <a:chExt cx="5336315" cy="4833363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0DA946F5-6F9E-40B0-9BC4-A4863A698FF2}"/>
                </a:ext>
              </a:extLst>
            </p:cNvPr>
            <p:cNvGrpSpPr/>
            <p:nvPr/>
          </p:nvGrpSpPr>
          <p:grpSpPr>
            <a:xfrm>
              <a:off x="3139995" y="1151749"/>
              <a:ext cx="5336315" cy="4833363"/>
              <a:chOff x="3121912" y="1151749"/>
              <a:chExt cx="5336315" cy="4833363"/>
            </a:xfrm>
          </p:grpSpPr>
          <p:sp>
            <p:nvSpPr>
              <p:cNvPr id="3" name="Rectangle 49">
                <a:extLst>
                  <a:ext uri="{FF2B5EF4-FFF2-40B4-BE49-F238E27FC236}">
                    <a16:creationId xmlns:a16="http://schemas.microsoft.com/office/drawing/2014/main" id="{94979E2E-FCD4-4810-A4CF-EFC9F0652E46}"/>
                  </a:ext>
                </a:extLst>
              </p:cNvPr>
              <p:cNvSpPr/>
              <p:nvPr/>
            </p:nvSpPr>
            <p:spPr>
              <a:xfrm>
                <a:off x="4834167" y="4605861"/>
                <a:ext cx="1775010" cy="1379251"/>
              </a:xfrm>
              <a:custGeom>
                <a:avLst/>
                <a:gdLst>
                  <a:gd name="connsiteX0" fmla="*/ 0 w 847724"/>
                  <a:gd name="connsiteY0" fmla="*/ 0 h 1704975"/>
                  <a:gd name="connsiteX1" fmla="*/ 847724 w 847724"/>
                  <a:gd name="connsiteY1" fmla="*/ 0 h 1704975"/>
                  <a:gd name="connsiteX2" fmla="*/ 847724 w 847724"/>
                  <a:gd name="connsiteY2" fmla="*/ 1704975 h 1704975"/>
                  <a:gd name="connsiteX3" fmla="*/ 0 w 847724"/>
                  <a:gd name="connsiteY3" fmla="*/ 1704975 h 1704975"/>
                  <a:gd name="connsiteX4" fmla="*/ 0 w 847724"/>
                  <a:gd name="connsiteY4" fmla="*/ 0 h 1704975"/>
                  <a:gd name="connsiteX0" fmla="*/ 0 w 5210174"/>
                  <a:gd name="connsiteY0" fmla="*/ 457200 h 1704975"/>
                  <a:gd name="connsiteX1" fmla="*/ 5210174 w 5210174"/>
                  <a:gd name="connsiteY1" fmla="*/ 0 h 1704975"/>
                  <a:gd name="connsiteX2" fmla="*/ 5210174 w 5210174"/>
                  <a:gd name="connsiteY2" fmla="*/ 1704975 h 1704975"/>
                  <a:gd name="connsiteX3" fmla="*/ 4362450 w 5210174"/>
                  <a:gd name="connsiteY3" fmla="*/ 1704975 h 1704975"/>
                  <a:gd name="connsiteX4" fmla="*/ 0 w 5210174"/>
                  <a:gd name="connsiteY4" fmla="*/ 457200 h 1704975"/>
                  <a:gd name="connsiteX0" fmla="*/ 0 w 5210174"/>
                  <a:gd name="connsiteY0" fmla="*/ 228600 h 1476375"/>
                  <a:gd name="connsiteX1" fmla="*/ 1276349 w 5210174"/>
                  <a:gd name="connsiteY1" fmla="*/ 0 h 1476375"/>
                  <a:gd name="connsiteX2" fmla="*/ 5210174 w 5210174"/>
                  <a:gd name="connsiteY2" fmla="*/ 1476375 h 1476375"/>
                  <a:gd name="connsiteX3" fmla="*/ 4362450 w 5210174"/>
                  <a:gd name="connsiteY3" fmla="*/ 1476375 h 1476375"/>
                  <a:gd name="connsiteX4" fmla="*/ 0 w 5210174"/>
                  <a:gd name="connsiteY4" fmla="*/ 228600 h 1476375"/>
                  <a:gd name="connsiteX0" fmla="*/ 0 w 4991099"/>
                  <a:gd name="connsiteY0" fmla="*/ 228600 h 1476375"/>
                  <a:gd name="connsiteX1" fmla="*/ 1276349 w 4991099"/>
                  <a:gd name="connsiteY1" fmla="*/ 0 h 1476375"/>
                  <a:gd name="connsiteX2" fmla="*/ 4991099 w 4991099"/>
                  <a:gd name="connsiteY2" fmla="*/ 704850 h 1476375"/>
                  <a:gd name="connsiteX3" fmla="*/ 4362450 w 4991099"/>
                  <a:gd name="connsiteY3" fmla="*/ 1476375 h 1476375"/>
                  <a:gd name="connsiteX4" fmla="*/ 0 w 4991099"/>
                  <a:gd name="connsiteY4" fmla="*/ 228600 h 1476375"/>
                  <a:gd name="connsiteX0" fmla="*/ 0 w 4991099"/>
                  <a:gd name="connsiteY0" fmla="*/ 228600 h 1181100"/>
                  <a:gd name="connsiteX1" fmla="*/ 1276349 w 4991099"/>
                  <a:gd name="connsiteY1" fmla="*/ 0 h 1181100"/>
                  <a:gd name="connsiteX2" fmla="*/ 4991099 w 4991099"/>
                  <a:gd name="connsiteY2" fmla="*/ 704850 h 1181100"/>
                  <a:gd name="connsiteX3" fmla="*/ 4705350 w 4991099"/>
                  <a:gd name="connsiteY3" fmla="*/ 1181100 h 1181100"/>
                  <a:gd name="connsiteX4" fmla="*/ 0 w 4991099"/>
                  <a:gd name="connsiteY4" fmla="*/ 228600 h 1181100"/>
                  <a:gd name="connsiteX0" fmla="*/ 0 w 4905374"/>
                  <a:gd name="connsiteY0" fmla="*/ 228600 h 1181100"/>
                  <a:gd name="connsiteX1" fmla="*/ 1276349 w 4905374"/>
                  <a:gd name="connsiteY1" fmla="*/ 0 h 1181100"/>
                  <a:gd name="connsiteX2" fmla="*/ 4905374 w 4905374"/>
                  <a:gd name="connsiteY2" fmla="*/ 685800 h 1181100"/>
                  <a:gd name="connsiteX3" fmla="*/ 4705350 w 4905374"/>
                  <a:gd name="connsiteY3" fmla="*/ 1181100 h 1181100"/>
                  <a:gd name="connsiteX4" fmla="*/ 0 w 4905374"/>
                  <a:gd name="connsiteY4" fmla="*/ 228600 h 1181100"/>
                  <a:gd name="connsiteX0" fmla="*/ 0 w 4905374"/>
                  <a:gd name="connsiteY0" fmla="*/ 228600 h 1138237"/>
                  <a:gd name="connsiteX1" fmla="*/ 1276349 w 4905374"/>
                  <a:gd name="connsiteY1" fmla="*/ 0 h 1138237"/>
                  <a:gd name="connsiteX2" fmla="*/ 4905374 w 4905374"/>
                  <a:gd name="connsiteY2" fmla="*/ 685800 h 1138237"/>
                  <a:gd name="connsiteX3" fmla="*/ 4738688 w 4905374"/>
                  <a:gd name="connsiteY3" fmla="*/ 1138237 h 1138237"/>
                  <a:gd name="connsiteX4" fmla="*/ 0 w 4905374"/>
                  <a:gd name="connsiteY4" fmla="*/ 228600 h 1138237"/>
                  <a:gd name="connsiteX0" fmla="*/ 0 w 4924424"/>
                  <a:gd name="connsiteY0" fmla="*/ 228600 h 1138237"/>
                  <a:gd name="connsiteX1" fmla="*/ 1276349 w 4924424"/>
                  <a:gd name="connsiteY1" fmla="*/ 0 h 1138237"/>
                  <a:gd name="connsiteX2" fmla="*/ 4924424 w 4924424"/>
                  <a:gd name="connsiteY2" fmla="*/ 709613 h 1138237"/>
                  <a:gd name="connsiteX3" fmla="*/ 4738688 w 4924424"/>
                  <a:gd name="connsiteY3" fmla="*/ 1138237 h 1138237"/>
                  <a:gd name="connsiteX4" fmla="*/ 0 w 4924424"/>
                  <a:gd name="connsiteY4" fmla="*/ 228600 h 1138237"/>
                  <a:gd name="connsiteX0" fmla="*/ 0 w 4972049"/>
                  <a:gd name="connsiteY0" fmla="*/ 228600 h 1138237"/>
                  <a:gd name="connsiteX1" fmla="*/ 1276349 w 4972049"/>
                  <a:gd name="connsiteY1" fmla="*/ 0 h 1138237"/>
                  <a:gd name="connsiteX2" fmla="*/ 4972049 w 4972049"/>
                  <a:gd name="connsiteY2" fmla="*/ 690563 h 1138237"/>
                  <a:gd name="connsiteX3" fmla="*/ 4738688 w 4972049"/>
                  <a:gd name="connsiteY3" fmla="*/ 1138237 h 1138237"/>
                  <a:gd name="connsiteX4" fmla="*/ 0 w 4972049"/>
                  <a:gd name="connsiteY4" fmla="*/ 228600 h 1138237"/>
                  <a:gd name="connsiteX0" fmla="*/ 0 w 3933824"/>
                  <a:gd name="connsiteY0" fmla="*/ 180975 h 1138237"/>
                  <a:gd name="connsiteX1" fmla="*/ 238124 w 3933824"/>
                  <a:gd name="connsiteY1" fmla="*/ 0 h 1138237"/>
                  <a:gd name="connsiteX2" fmla="*/ 3933824 w 3933824"/>
                  <a:gd name="connsiteY2" fmla="*/ 690563 h 1138237"/>
                  <a:gd name="connsiteX3" fmla="*/ 3700463 w 3933824"/>
                  <a:gd name="connsiteY3" fmla="*/ 1138237 h 1138237"/>
                  <a:gd name="connsiteX4" fmla="*/ 0 w 3933824"/>
                  <a:gd name="connsiteY4" fmla="*/ 180975 h 1138237"/>
                  <a:gd name="connsiteX0" fmla="*/ 0 w 3933824"/>
                  <a:gd name="connsiteY0" fmla="*/ 190500 h 1147762"/>
                  <a:gd name="connsiteX1" fmla="*/ 800099 w 3933824"/>
                  <a:gd name="connsiteY1" fmla="*/ 0 h 1147762"/>
                  <a:gd name="connsiteX2" fmla="*/ 3933824 w 3933824"/>
                  <a:gd name="connsiteY2" fmla="*/ 700088 h 1147762"/>
                  <a:gd name="connsiteX3" fmla="*/ 3700463 w 3933824"/>
                  <a:gd name="connsiteY3" fmla="*/ 1147762 h 1147762"/>
                  <a:gd name="connsiteX4" fmla="*/ 0 w 3933824"/>
                  <a:gd name="connsiteY4" fmla="*/ 190500 h 1147762"/>
                  <a:gd name="connsiteX0" fmla="*/ 0 w 4114799"/>
                  <a:gd name="connsiteY0" fmla="*/ 228600 h 1147762"/>
                  <a:gd name="connsiteX1" fmla="*/ 981074 w 4114799"/>
                  <a:gd name="connsiteY1" fmla="*/ 0 h 1147762"/>
                  <a:gd name="connsiteX2" fmla="*/ 4114799 w 4114799"/>
                  <a:gd name="connsiteY2" fmla="*/ 700088 h 1147762"/>
                  <a:gd name="connsiteX3" fmla="*/ 3881438 w 4114799"/>
                  <a:gd name="connsiteY3" fmla="*/ 1147762 h 1147762"/>
                  <a:gd name="connsiteX4" fmla="*/ 0 w 4114799"/>
                  <a:gd name="connsiteY4" fmla="*/ 228600 h 1147762"/>
                  <a:gd name="connsiteX0" fmla="*/ 0 w 4038599"/>
                  <a:gd name="connsiteY0" fmla="*/ 228600 h 1147762"/>
                  <a:gd name="connsiteX1" fmla="*/ 904874 w 4038599"/>
                  <a:gd name="connsiteY1" fmla="*/ 0 h 1147762"/>
                  <a:gd name="connsiteX2" fmla="*/ 4038599 w 4038599"/>
                  <a:gd name="connsiteY2" fmla="*/ 700088 h 1147762"/>
                  <a:gd name="connsiteX3" fmla="*/ 3805238 w 4038599"/>
                  <a:gd name="connsiteY3" fmla="*/ 1147762 h 1147762"/>
                  <a:gd name="connsiteX4" fmla="*/ 0 w 4038599"/>
                  <a:gd name="connsiteY4" fmla="*/ 228600 h 1147762"/>
                  <a:gd name="connsiteX0" fmla="*/ 0 w 4105274"/>
                  <a:gd name="connsiteY0" fmla="*/ 252412 h 1147762"/>
                  <a:gd name="connsiteX1" fmla="*/ 971549 w 4105274"/>
                  <a:gd name="connsiteY1" fmla="*/ 0 h 1147762"/>
                  <a:gd name="connsiteX2" fmla="*/ 4105274 w 4105274"/>
                  <a:gd name="connsiteY2" fmla="*/ 700088 h 1147762"/>
                  <a:gd name="connsiteX3" fmla="*/ 3871913 w 4105274"/>
                  <a:gd name="connsiteY3" fmla="*/ 1147762 h 1147762"/>
                  <a:gd name="connsiteX4" fmla="*/ 0 w 4105274"/>
                  <a:gd name="connsiteY4" fmla="*/ 252412 h 1147762"/>
                  <a:gd name="connsiteX0" fmla="*/ 0 w 4105274"/>
                  <a:gd name="connsiteY0" fmla="*/ 233362 h 1128712"/>
                  <a:gd name="connsiteX1" fmla="*/ 995362 w 4105274"/>
                  <a:gd name="connsiteY1" fmla="*/ 0 h 1128712"/>
                  <a:gd name="connsiteX2" fmla="*/ 4105274 w 4105274"/>
                  <a:gd name="connsiteY2" fmla="*/ 681038 h 1128712"/>
                  <a:gd name="connsiteX3" fmla="*/ 3871913 w 4105274"/>
                  <a:gd name="connsiteY3" fmla="*/ 1128712 h 1128712"/>
                  <a:gd name="connsiteX4" fmla="*/ 0 w 4105274"/>
                  <a:gd name="connsiteY4" fmla="*/ 233362 h 1128712"/>
                  <a:gd name="connsiteX0" fmla="*/ 0 w 3643312"/>
                  <a:gd name="connsiteY0" fmla="*/ 361949 h 1128712"/>
                  <a:gd name="connsiteX1" fmla="*/ 533400 w 3643312"/>
                  <a:gd name="connsiteY1" fmla="*/ 0 h 1128712"/>
                  <a:gd name="connsiteX2" fmla="*/ 3643312 w 3643312"/>
                  <a:gd name="connsiteY2" fmla="*/ 681038 h 1128712"/>
                  <a:gd name="connsiteX3" fmla="*/ 3409951 w 3643312"/>
                  <a:gd name="connsiteY3" fmla="*/ 1128712 h 1128712"/>
                  <a:gd name="connsiteX4" fmla="*/ 0 w 3643312"/>
                  <a:gd name="connsiteY4" fmla="*/ 361949 h 1128712"/>
                  <a:gd name="connsiteX0" fmla="*/ 0 w 3643312"/>
                  <a:gd name="connsiteY0" fmla="*/ 333374 h 1100137"/>
                  <a:gd name="connsiteX1" fmla="*/ 509587 w 3643312"/>
                  <a:gd name="connsiteY1" fmla="*/ 0 h 1100137"/>
                  <a:gd name="connsiteX2" fmla="*/ 3643312 w 3643312"/>
                  <a:gd name="connsiteY2" fmla="*/ 652463 h 1100137"/>
                  <a:gd name="connsiteX3" fmla="*/ 3409951 w 3643312"/>
                  <a:gd name="connsiteY3" fmla="*/ 1100137 h 1100137"/>
                  <a:gd name="connsiteX4" fmla="*/ 0 w 3643312"/>
                  <a:gd name="connsiteY4" fmla="*/ 333374 h 1100137"/>
                  <a:gd name="connsiteX0" fmla="*/ 0 w 3495674"/>
                  <a:gd name="connsiteY0" fmla="*/ 333374 h 1100137"/>
                  <a:gd name="connsiteX1" fmla="*/ 509587 w 3495674"/>
                  <a:gd name="connsiteY1" fmla="*/ 0 h 1100137"/>
                  <a:gd name="connsiteX2" fmla="*/ 3495674 w 3495674"/>
                  <a:gd name="connsiteY2" fmla="*/ 661988 h 1100137"/>
                  <a:gd name="connsiteX3" fmla="*/ 3409951 w 3495674"/>
                  <a:gd name="connsiteY3" fmla="*/ 1100137 h 1100137"/>
                  <a:gd name="connsiteX4" fmla="*/ 0 w 3495674"/>
                  <a:gd name="connsiteY4" fmla="*/ 333374 h 1100137"/>
                  <a:gd name="connsiteX0" fmla="*/ 0 w 3495674"/>
                  <a:gd name="connsiteY0" fmla="*/ 333374 h 1252537"/>
                  <a:gd name="connsiteX1" fmla="*/ 509587 w 3495674"/>
                  <a:gd name="connsiteY1" fmla="*/ 0 h 1252537"/>
                  <a:gd name="connsiteX2" fmla="*/ 3495674 w 3495674"/>
                  <a:gd name="connsiteY2" fmla="*/ 661988 h 1252537"/>
                  <a:gd name="connsiteX3" fmla="*/ 2971801 w 3495674"/>
                  <a:gd name="connsiteY3" fmla="*/ 1252537 h 1252537"/>
                  <a:gd name="connsiteX4" fmla="*/ 0 w 3495674"/>
                  <a:gd name="connsiteY4" fmla="*/ 333374 h 1252537"/>
                  <a:gd name="connsiteX0" fmla="*/ 0 w 3214686"/>
                  <a:gd name="connsiteY0" fmla="*/ 333374 h 1252537"/>
                  <a:gd name="connsiteX1" fmla="*/ 509587 w 3214686"/>
                  <a:gd name="connsiteY1" fmla="*/ 0 h 1252537"/>
                  <a:gd name="connsiteX2" fmla="*/ 3214686 w 3214686"/>
                  <a:gd name="connsiteY2" fmla="*/ 690563 h 1252537"/>
                  <a:gd name="connsiteX3" fmla="*/ 2971801 w 3214686"/>
                  <a:gd name="connsiteY3" fmla="*/ 1252537 h 1252537"/>
                  <a:gd name="connsiteX4" fmla="*/ 0 w 3214686"/>
                  <a:gd name="connsiteY4" fmla="*/ 333374 h 1252537"/>
                  <a:gd name="connsiteX0" fmla="*/ 0 w 3214686"/>
                  <a:gd name="connsiteY0" fmla="*/ 371474 h 1290637"/>
                  <a:gd name="connsiteX1" fmla="*/ 366712 w 3214686"/>
                  <a:gd name="connsiteY1" fmla="*/ 0 h 1290637"/>
                  <a:gd name="connsiteX2" fmla="*/ 3214686 w 3214686"/>
                  <a:gd name="connsiteY2" fmla="*/ 728663 h 1290637"/>
                  <a:gd name="connsiteX3" fmla="*/ 2971801 w 3214686"/>
                  <a:gd name="connsiteY3" fmla="*/ 1290637 h 1290637"/>
                  <a:gd name="connsiteX4" fmla="*/ 0 w 3214686"/>
                  <a:gd name="connsiteY4" fmla="*/ 371474 h 1290637"/>
                  <a:gd name="connsiteX0" fmla="*/ 0 w 3214686"/>
                  <a:gd name="connsiteY0" fmla="*/ 328612 h 1247775"/>
                  <a:gd name="connsiteX1" fmla="*/ 295274 w 3214686"/>
                  <a:gd name="connsiteY1" fmla="*/ 0 h 1247775"/>
                  <a:gd name="connsiteX2" fmla="*/ 3214686 w 3214686"/>
                  <a:gd name="connsiteY2" fmla="*/ 685801 h 1247775"/>
                  <a:gd name="connsiteX3" fmla="*/ 2971801 w 3214686"/>
                  <a:gd name="connsiteY3" fmla="*/ 1247775 h 1247775"/>
                  <a:gd name="connsiteX4" fmla="*/ 0 w 3214686"/>
                  <a:gd name="connsiteY4" fmla="*/ 328612 h 1247775"/>
                  <a:gd name="connsiteX0" fmla="*/ 0 w 3214686"/>
                  <a:gd name="connsiteY0" fmla="*/ 380999 h 1300162"/>
                  <a:gd name="connsiteX1" fmla="*/ 342899 w 3214686"/>
                  <a:gd name="connsiteY1" fmla="*/ 0 h 1300162"/>
                  <a:gd name="connsiteX2" fmla="*/ 3214686 w 3214686"/>
                  <a:gd name="connsiteY2" fmla="*/ 738188 h 1300162"/>
                  <a:gd name="connsiteX3" fmla="*/ 2971801 w 3214686"/>
                  <a:gd name="connsiteY3" fmla="*/ 1300162 h 1300162"/>
                  <a:gd name="connsiteX4" fmla="*/ 0 w 3214686"/>
                  <a:gd name="connsiteY4" fmla="*/ 380999 h 1300162"/>
                  <a:gd name="connsiteX0" fmla="*/ 0 w 3214686"/>
                  <a:gd name="connsiteY0" fmla="*/ 438149 h 1357312"/>
                  <a:gd name="connsiteX1" fmla="*/ 428624 w 3214686"/>
                  <a:gd name="connsiteY1" fmla="*/ 0 h 1357312"/>
                  <a:gd name="connsiteX2" fmla="*/ 3214686 w 3214686"/>
                  <a:gd name="connsiteY2" fmla="*/ 795338 h 1357312"/>
                  <a:gd name="connsiteX3" fmla="*/ 2971801 w 3214686"/>
                  <a:gd name="connsiteY3" fmla="*/ 1357312 h 1357312"/>
                  <a:gd name="connsiteX4" fmla="*/ 0 w 3214686"/>
                  <a:gd name="connsiteY4" fmla="*/ 438149 h 1357312"/>
                  <a:gd name="connsiteX0" fmla="*/ 0 w 3228974"/>
                  <a:gd name="connsiteY0" fmla="*/ 419099 h 1357312"/>
                  <a:gd name="connsiteX1" fmla="*/ 442912 w 3228974"/>
                  <a:gd name="connsiteY1" fmla="*/ 0 h 1357312"/>
                  <a:gd name="connsiteX2" fmla="*/ 3228974 w 3228974"/>
                  <a:gd name="connsiteY2" fmla="*/ 795338 h 1357312"/>
                  <a:gd name="connsiteX3" fmla="*/ 2986089 w 3228974"/>
                  <a:gd name="connsiteY3" fmla="*/ 1357312 h 1357312"/>
                  <a:gd name="connsiteX4" fmla="*/ 0 w 3228974"/>
                  <a:gd name="connsiteY4" fmla="*/ 419099 h 1357312"/>
                  <a:gd name="connsiteX0" fmla="*/ 0 w 3233737"/>
                  <a:gd name="connsiteY0" fmla="*/ 438149 h 1357312"/>
                  <a:gd name="connsiteX1" fmla="*/ 447675 w 3233737"/>
                  <a:gd name="connsiteY1" fmla="*/ 0 h 1357312"/>
                  <a:gd name="connsiteX2" fmla="*/ 3233737 w 3233737"/>
                  <a:gd name="connsiteY2" fmla="*/ 795338 h 1357312"/>
                  <a:gd name="connsiteX3" fmla="*/ 2990852 w 3233737"/>
                  <a:gd name="connsiteY3" fmla="*/ 1357312 h 1357312"/>
                  <a:gd name="connsiteX4" fmla="*/ 0 w 3233737"/>
                  <a:gd name="connsiteY4" fmla="*/ 438149 h 1357312"/>
                  <a:gd name="connsiteX0" fmla="*/ 0 w 3233737"/>
                  <a:gd name="connsiteY0" fmla="*/ 421480 h 1340643"/>
                  <a:gd name="connsiteX1" fmla="*/ 433387 w 3233737"/>
                  <a:gd name="connsiteY1" fmla="*/ 0 h 1340643"/>
                  <a:gd name="connsiteX2" fmla="*/ 3233737 w 3233737"/>
                  <a:gd name="connsiteY2" fmla="*/ 778669 h 1340643"/>
                  <a:gd name="connsiteX3" fmla="*/ 2990852 w 3233737"/>
                  <a:gd name="connsiteY3" fmla="*/ 1340643 h 1340643"/>
                  <a:gd name="connsiteX4" fmla="*/ 0 w 3233737"/>
                  <a:gd name="connsiteY4" fmla="*/ 421480 h 1340643"/>
                  <a:gd name="connsiteX0" fmla="*/ 0 w 3233737"/>
                  <a:gd name="connsiteY0" fmla="*/ 421480 h 1270793"/>
                  <a:gd name="connsiteX1" fmla="*/ 433387 w 3233737"/>
                  <a:gd name="connsiteY1" fmla="*/ 0 h 1270793"/>
                  <a:gd name="connsiteX2" fmla="*/ 3233737 w 3233737"/>
                  <a:gd name="connsiteY2" fmla="*/ 778669 h 1270793"/>
                  <a:gd name="connsiteX3" fmla="*/ 3028952 w 3233737"/>
                  <a:gd name="connsiteY3" fmla="*/ 1270793 h 1270793"/>
                  <a:gd name="connsiteX4" fmla="*/ 0 w 3233737"/>
                  <a:gd name="connsiteY4" fmla="*/ 421480 h 1270793"/>
                  <a:gd name="connsiteX0" fmla="*/ 0 w 3233737"/>
                  <a:gd name="connsiteY0" fmla="*/ 421480 h 1361328"/>
                  <a:gd name="connsiteX1" fmla="*/ 433387 w 3233737"/>
                  <a:gd name="connsiteY1" fmla="*/ 0 h 1361328"/>
                  <a:gd name="connsiteX2" fmla="*/ 3233737 w 3233737"/>
                  <a:gd name="connsiteY2" fmla="*/ 778669 h 1361328"/>
                  <a:gd name="connsiteX3" fmla="*/ 2159819 w 3233737"/>
                  <a:gd name="connsiteY3" fmla="*/ 1361328 h 1361328"/>
                  <a:gd name="connsiteX4" fmla="*/ 0 w 3233737"/>
                  <a:gd name="connsiteY4" fmla="*/ 421480 h 1361328"/>
                  <a:gd name="connsiteX0" fmla="*/ 0 w 2310284"/>
                  <a:gd name="connsiteY0" fmla="*/ 421480 h 1361328"/>
                  <a:gd name="connsiteX1" fmla="*/ 433387 w 2310284"/>
                  <a:gd name="connsiteY1" fmla="*/ 0 h 1361328"/>
                  <a:gd name="connsiteX2" fmla="*/ 2310284 w 2310284"/>
                  <a:gd name="connsiteY2" fmla="*/ 805829 h 1361328"/>
                  <a:gd name="connsiteX3" fmla="*/ 2159819 w 2310284"/>
                  <a:gd name="connsiteY3" fmla="*/ 1361328 h 1361328"/>
                  <a:gd name="connsiteX4" fmla="*/ 0 w 2310284"/>
                  <a:gd name="connsiteY4" fmla="*/ 421480 h 1361328"/>
                  <a:gd name="connsiteX0" fmla="*/ 0 w 2399184"/>
                  <a:gd name="connsiteY0" fmla="*/ 421480 h 1361328"/>
                  <a:gd name="connsiteX1" fmla="*/ 433387 w 2399184"/>
                  <a:gd name="connsiteY1" fmla="*/ 0 h 1361328"/>
                  <a:gd name="connsiteX2" fmla="*/ 2399184 w 2399184"/>
                  <a:gd name="connsiteY2" fmla="*/ 774079 h 1361328"/>
                  <a:gd name="connsiteX3" fmla="*/ 2159819 w 2399184"/>
                  <a:gd name="connsiteY3" fmla="*/ 1361328 h 1361328"/>
                  <a:gd name="connsiteX4" fmla="*/ 0 w 2399184"/>
                  <a:gd name="connsiteY4" fmla="*/ 421480 h 1361328"/>
                  <a:gd name="connsiteX0" fmla="*/ 0 w 2399184"/>
                  <a:gd name="connsiteY0" fmla="*/ 421480 h 1288303"/>
                  <a:gd name="connsiteX1" fmla="*/ 433387 w 2399184"/>
                  <a:gd name="connsiteY1" fmla="*/ 0 h 1288303"/>
                  <a:gd name="connsiteX2" fmla="*/ 2399184 w 2399184"/>
                  <a:gd name="connsiteY2" fmla="*/ 774079 h 1288303"/>
                  <a:gd name="connsiteX3" fmla="*/ 2153469 w 2399184"/>
                  <a:gd name="connsiteY3" fmla="*/ 1288303 h 1288303"/>
                  <a:gd name="connsiteX4" fmla="*/ 0 w 2399184"/>
                  <a:gd name="connsiteY4" fmla="*/ 421480 h 1288303"/>
                  <a:gd name="connsiteX0" fmla="*/ 0 w 2399184"/>
                  <a:gd name="connsiteY0" fmla="*/ 421480 h 1342278"/>
                  <a:gd name="connsiteX1" fmla="*/ 433387 w 2399184"/>
                  <a:gd name="connsiteY1" fmla="*/ 0 h 1342278"/>
                  <a:gd name="connsiteX2" fmla="*/ 2399184 w 2399184"/>
                  <a:gd name="connsiteY2" fmla="*/ 774079 h 1342278"/>
                  <a:gd name="connsiteX3" fmla="*/ 2153469 w 2399184"/>
                  <a:gd name="connsiteY3" fmla="*/ 1342278 h 1342278"/>
                  <a:gd name="connsiteX4" fmla="*/ 0 w 2399184"/>
                  <a:gd name="connsiteY4" fmla="*/ 421480 h 1342278"/>
                  <a:gd name="connsiteX0" fmla="*/ 0 w 2399184"/>
                  <a:gd name="connsiteY0" fmla="*/ 396080 h 1316878"/>
                  <a:gd name="connsiteX1" fmla="*/ 290512 w 2399184"/>
                  <a:gd name="connsiteY1" fmla="*/ 0 h 1316878"/>
                  <a:gd name="connsiteX2" fmla="*/ 2399184 w 2399184"/>
                  <a:gd name="connsiteY2" fmla="*/ 748679 h 1316878"/>
                  <a:gd name="connsiteX3" fmla="*/ 2153469 w 2399184"/>
                  <a:gd name="connsiteY3" fmla="*/ 1316878 h 1316878"/>
                  <a:gd name="connsiteX4" fmla="*/ 0 w 2399184"/>
                  <a:gd name="connsiteY4" fmla="*/ 396080 h 1316878"/>
                  <a:gd name="connsiteX0" fmla="*/ 0 w 2399184"/>
                  <a:gd name="connsiteY0" fmla="*/ 386555 h 1307353"/>
                  <a:gd name="connsiteX1" fmla="*/ 385762 w 2399184"/>
                  <a:gd name="connsiteY1" fmla="*/ 0 h 1307353"/>
                  <a:gd name="connsiteX2" fmla="*/ 2399184 w 2399184"/>
                  <a:gd name="connsiteY2" fmla="*/ 739154 h 1307353"/>
                  <a:gd name="connsiteX3" fmla="*/ 2153469 w 2399184"/>
                  <a:gd name="connsiteY3" fmla="*/ 1307353 h 1307353"/>
                  <a:gd name="connsiteX4" fmla="*/ 0 w 2399184"/>
                  <a:gd name="connsiteY4" fmla="*/ 386555 h 1307353"/>
                  <a:gd name="connsiteX0" fmla="*/ 0 w 2399184"/>
                  <a:gd name="connsiteY0" fmla="*/ 319880 h 1240678"/>
                  <a:gd name="connsiteX1" fmla="*/ 280987 w 2399184"/>
                  <a:gd name="connsiteY1" fmla="*/ 0 h 1240678"/>
                  <a:gd name="connsiteX2" fmla="*/ 2399184 w 2399184"/>
                  <a:gd name="connsiteY2" fmla="*/ 672479 h 1240678"/>
                  <a:gd name="connsiteX3" fmla="*/ 2153469 w 2399184"/>
                  <a:gd name="connsiteY3" fmla="*/ 1240678 h 1240678"/>
                  <a:gd name="connsiteX4" fmla="*/ 0 w 2399184"/>
                  <a:gd name="connsiteY4" fmla="*/ 319880 h 1240678"/>
                  <a:gd name="connsiteX0" fmla="*/ 0 w 2399184"/>
                  <a:gd name="connsiteY0" fmla="*/ 319880 h 1240678"/>
                  <a:gd name="connsiteX1" fmla="*/ 280987 w 2399184"/>
                  <a:gd name="connsiteY1" fmla="*/ 0 h 1240678"/>
                  <a:gd name="connsiteX2" fmla="*/ 2399184 w 2399184"/>
                  <a:gd name="connsiteY2" fmla="*/ 666129 h 1240678"/>
                  <a:gd name="connsiteX3" fmla="*/ 2153469 w 2399184"/>
                  <a:gd name="connsiteY3" fmla="*/ 1240678 h 1240678"/>
                  <a:gd name="connsiteX4" fmla="*/ 0 w 2399184"/>
                  <a:gd name="connsiteY4" fmla="*/ 319880 h 1240678"/>
                  <a:gd name="connsiteX0" fmla="*/ 0 w 2399184"/>
                  <a:gd name="connsiteY0" fmla="*/ 319880 h 1240678"/>
                  <a:gd name="connsiteX1" fmla="*/ 280987 w 2399184"/>
                  <a:gd name="connsiteY1" fmla="*/ 0 h 1240678"/>
                  <a:gd name="connsiteX2" fmla="*/ 2399184 w 2399184"/>
                  <a:gd name="connsiteY2" fmla="*/ 666129 h 1240678"/>
                  <a:gd name="connsiteX3" fmla="*/ 1267644 w 2399184"/>
                  <a:gd name="connsiteY3" fmla="*/ 1240678 h 1240678"/>
                  <a:gd name="connsiteX4" fmla="*/ 0 w 2399184"/>
                  <a:gd name="connsiteY4" fmla="*/ 319880 h 1240678"/>
                  <a:gd name="connsiteX0" fmla="*/ 0 w 1413346"/>
                  <a:gd name="connsiteY0" fmla="*/ 319880 h 1240678"/>
                  <a:gd name="connsiteX1" fmla="*/ 280987 w 1413346"/>
                  <a:gd name="connsiteY1" fmla="*/ 0 h 1240678"/>
                  <a:gd name="connsiteX2" fmla="*/ 1413346 w 1413346"/>
                  <a:gd name="connsiteY2" fmla="*/ 756616 h 1240678"/>
                  <a:gd name="connsiteX3" fmla="*/ 1267644 w 1413346"/>
                  <a:gd name="connsiteY3" fmla="*/ 1240678 h 1240678"/>
                  <a:gd name="connsiteX4" fmla="*/ 0 w 1413346"/>
                  <a:gd name="connsiteY4" fmla="*/ 319880 h 1240678"/>
                  <a:gd name="connsiteX0" fmla="*/ 0 w 1553840"/>
                  <a:gd name="connsiteY0" fmla="*/ 319880 h 1240678"/>
                  <a:gd name="connsiteX1" fmla="*/ 280987 w 1553840"/>
                  <a:gd name="connsiteY1" fmla="*/ 0 h 1240678"/>
                  <a:gd name="connsiteX2" fmla="*/ 1553840 w 1553840"/>
                  <a:gd name="connsiteY2" fmla="*/ 680416 h 1240678"/>
                  <a:gd name="connsiteX3" fmla="*/ 1267644 w 1553840"/>
                  <a:gd name="connsiteY3" fmla="*/ 1240678 h 1240678"/>
                  <a:gd name="connsiteX4" fmla="*/ 0 w 1553840"/>
                  <a:gd name="connsiteY4" fmla="*/ 319880 h 1240678"/>
                  <a:gd name="connsiteX0" fmla="*/ 0 w 1534790"/>
                  <a:gd name="connsiteY0" fmla="*/ 357980 h 1240678"/>
                  <a:gd name="connsiteX1" fmla="*/ 261937 w 1534790"/>
                  <a:gd name="connsiteY1" fmla="*/ 0 h 1240678"/>
                  <a:gd name="connsiteX2" fmla="*/ 1534790 w 1534790"/>
                  <a:gd name="connsiteY2" fmla="*/ 680416 h 1240678"/>
                  <a:gd name="connsiteX3" fmla="*/ 1248594 w 1534790"/>
                  <a:gd name="connsiteY3" fmla="*/ 1240678 h 1240678"/>
                  <a:gd name="connsiteX4" fmla="*/ 0 w 1534790"/>
                  <a:gd name="connsiteY4" fmla="*/ 357980 h 1240678"/>
                  <a:gd name="connsiteX0" fmla="*/ 0 w 1534790"/>
                  <a:gd name="connsiteY0" fmla="*/ 329405 h 1212103"/>
                  <a:gd name="connsiteX1" fmla="*/ 221456 w 1534790"/>
                  <a:gd name="connsiteY1" fmla="*/ 0 h 1212103"/>
                  <a:gd name="connsiteX2" fmla="*/ 1534790 w 1534790"/>
                  <a:gd name="connsiteY2" fmla="*/ 651841 h 1212103"/>
                  <a:gd name="connsiteX3" fmla="*/ 1248594 w 1534790"/>
                  <a:gd name="connsiteY3" fmla="*/ 1212103 h 1212103"/>
                  <a:gd name="connsiteX4" fmla="*/ 0 w 1534790"/>
                  <a:gd name="connsiteY4" fmla="*/ 329405 h 121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4790" h="1212103">
                    <a:moveTo>
                      <a:pt x="0" y="329405"/>
                    </a:moveTo>
                    <a:lnTo>
                      <a:pt x="221456" y="0"/>
                    </a:lnTo>
                    <a:lnTo>
                      <a:pt x="1534790" y="651841"/>
                    </a:lnTo>
                    <a:lnTo>
                      <a:pt x="1248594" y="1212103"/>
                    </a:lnTo>
                    <a:lnTo>
                      <a:pt x="0" y="329405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Rectangle 49">
                <a:extLst>
                  <a:ext uri="{FF2B5EF4-FFF2-40B4-BE49-F238E27FC236}">
                    <a16:creationId xmlns:a16="http://schemas.microsoft.com/office/drawing/2014/main" id="{1A14821A-E444-4157-A1FD-7A684E89714C}"/>
                  </a:ext>
                </a:extLst>
              </p:cNvPr>
              <p:cNvSpPr/>
              <p:nvPr/>
            </p:nvSpPr>
            <p:spPr>
              <a:xfrm>
                <a:off x="4355257" y="3555004"/>
                <a:ext cx="2667532" cy="1411766"/>
              </a:xfrm>
              <a:custGeom>
                <a:avLst/>
                <a:gdLst>
                  <a:gd name="connsiteX0" fmla="*/ 0 w 847724"/>
                  <a:gd name="connsiteY0" fmla="*/ 0 h 1704975"/>
                  <a:gd name="connsiteX1" fmla="*/ 847724 w 847724"/>
                  <a:gd name="connsiteY1" fmla="*/ 0 h 1704975"/>
                  <a:gd name="connsiteX2" fmla="*/ 847724 w 847724"/>
                  <a:gd name="connsiteY2" fmla="*/ 1704975 h 1704975"/>
                  <a:gd name="connsiteX3" fmla="*/ 0 w 847724"/>
                  <a:gd name="connsiteY3" fmla="*/ 1704975 h 1704975"/>
                  <a:gd name="connsiteX4" fmla="*/ 0 w 847724"/>
                  <a:gd name="connsiteY4" fmla="*/ 0 h 1704975"/>
                  <a:gd name="connsiteX0" fmla="*/ 0 w 5210174"/>
                  <a:gd name="connsiteY0" fmla="*/ 457200 h 1704975"/>
                  <a:gd name="connsiteX1" fmla="*/ 5210174 w 5210174"/>
                  <a:gd name="connsiteY1" fmla="*/ 0 h 1704975"/>
                  <a:gd name="connsiteX2" fmla="*/ 5210174 w 5210174"/>
                  <a:gd name="connsiteY2" fmla="*/ 1704975 h 1704975"/>
                  <a:gd name="connsiteX3" fmla="*/ 4362450 w 5210174"/>
                  <a:gd name="connsiteY3" fmla="*/ 1704975 h 1704975"/>
                  <a:gd name="connsiteX4" fmla="*/ 0 w 5210174"/>
                  <a:gd name="connsiteY4" fmla="*/ 457200 h 1704975"/>
                  <a:gd name="connsiteX0" fmla="*/ 0 w 5210174"/>
                  <a:gd name="connsiteY0" fmla="*/ 228600 h 1476375"/>
                  <a:gd name="connsiteX1" fmla="*/ 1276349 w 5210174"/>
                  <a:gd name="connsiteY1" fmla="*/ 0 h 1476375"/>
                  <a:gd name="connsiteX2" fmla="*/ 5210174 w 5210174"/>
                  <a:gd name="connsiteY2" fmla="*/ 1476375 h 1476375"/>
                  <a:gd name="connsiteX3" fmla="*/ 4362450 w 5210174"/>
                  <a:gd name="connsiteY3" fmla="*/ 1476375 h 1476375"/>
                  <a:gd name="connsiteX4" fmla="*/ 0 w 5210174"/>
                  <a:gd name="connsiteY4" fmla="*/ 228600 h 1476375"/>
                  <a:gd name="connsiteX0" fmla="*/ 0 w 4991099"/>
                  <a:gd name="connsiteY0" fmla="*/ 228600 h 1476375"/>
                  <a:gd name="connsiteX1" fmla="*/ 1276349 w 4991099"/>
                  <a:gd name="connsiteY1" fmla="*/ 0 h 1476375"/>
                  <a:gd name="connsiteX2" fmla="*/ 4991099 w 4991099"/>
                  <a:gd name="connsiteY2" fmla="*/ 704850 h 1476375"/>
                  <a:gd name="connsiteX3" fmla="*/ 4362450 w 4991099"/>
                  <a:gd name="connsiteY3" fmla="*/ 1476375 h 1476375"/>
                  <a:gd name="connsiteX4" fmla="*/ 0 w 4991099"/>
                  <a:gd name="connsiteY4" fmla="*/ 228600 h 1476375"/>
                  <a:gd name="connsiteX0" fmla="*/ 0 w 4991099"/>
                  <a:gd name="connsiteY0" fmla="*/ 228600 h 1181100"/>
                  <a:gd name="connsiteX1" fmla="*/ 1276349 w 4991099"/>
                  <a:gd name="connsiteY1" fmla="*/ 0 h 1181100"/>
                  <a:gd name="connsiteX2" fmla="*/ 4991099 w 4991099"/>
                  <a:gd name="connsiteY2" fmla="*/ 704850 h 1181100"/>
                  <a:gd name="connsiteX3" fmla="*/ 4705350 w 4991099"/>
                  <a:gd name="connsiteY3" fmla="*/ 1181100 h 1181100"/>
                  <a:gd name="connsiteX4" fmla="*/ 0 w 4991099"/>
                  <a:gd name="connsiteY4" fmla="*/ 228600 h 1181100"/>
                  <a:gd name="connsiteX0" fmla="*/ 0 w 4905374"/>
                  <a:gd name="connsiteY0" fmla="*/ 228600 h 1181100"/>
                  <a:gd name="connsiteX1" fmla="*/ 1276349 w 4905374"/>
                  <a:gd name="connsiteY1" fmla="*/ 0 h 1181100"/>
                  <a:gd name="connsiteX2" fmla="*/ 4905374 w 4905374"/>
                  <a:gd name="connsiteY2" fmla="*/ 685800 h 1181100"/>
                  <a:gd name="connsiteX3" fmla="*/ 4705350 w 4905374"/>
                  <a:gd name="connsiteY3" fmla="*/ 1181100 h 1181100"/>
                  <a:gd name="connsiteX4" fmla="*/ 0 w 4905374"/>
                  <a:gd name="connsiteY4" fmla="*/ 228600 h 1181100"/>
                  <a:gd name="connsiteX0" fmla="*/ 0 w 4905374"/>
                  <a:gd name="connsiteY0" fmla="*/ 228600 h 1138237"/>
                  <a:gd name="connsiteX1" fmla="*/ 1276349 w 4905374"/>
                  <a:gd name="connsiteY1" fmla="*/ 0 h 1138237"/>
                  <a:gd name="connsiteX2" fmla="*/ 4905374 w 4905374"/>
                  <a:gd name="connsiteY2" fmla="*/ 685800 h 1138237"/>
                  <a:gd name="connsiteX3" fmla="*/ 4738688 w 4905374"/>
                  <a:gd name="connsiteY3" fmla="*/ 1138237 h 1138237"/>
                  <a:gd name="connsiteX4" fmla="*/ 0 w 4905374"/>
                  <a:gd name="connsiteY4" fmla="*/ 228600 h 1138237"/>
                  <a:gd name="connsiteX0" fmla="*/ 0 w 4924424"/>
                  <a:gd name="connsiteY0" fmla="*/ 228600 h 1138237"/>
                  <a:gd name="connsiteX1" fmla="*/ 1276349 w 4924424"/>
                  <a:gd name="connsiteY1" fmla="*/ 0 h 1138237"/>
                  <a:gd name="connsiteX2" fmla="*/ 4924424 w 4924424"/>
                  <a:gd name="connsiteY2" fmla="*/ 709613 h 1138237"/>
                  <a:gd name="connsiteX3" fmla="*/ 4738688 w 4924424"/>
                  <a:gd name="connsiteY3" fmla="*/ 1138237 h 1138237"/>
                  <a:gd name="connsiteX4" fmla="*/ 0 w 4924424"/>
                  <a:gd name="connsiteY4" fmla="*/ 228600 h 1138237"/>
                  <a:gd name="connsiteX0" fmla="*/ 0 w 4972049"/>
                  <a:gd name="connsiteY0" fmla="*/ 228600 h 1138237"/>
                  <a:gd name="connsiteX1" fmla="*/ 1276349 w 4972049"/>
                  <a:gd name="connsiteY1" fmla="*/ 0 h 1138237"/>
                  <a:gd name="connsiteX2" fmla="*/ 4972049 w 4972049"/>
                  <a:gd name="connsiteY2" fmla="*/ 690563 h 1138237"/>
                  <a:gd name="connsiteX3" fmla="*/ 4738688 w 4972049"/>
                  <a:gd name="connsiteY3" fmla="*/ 1138237 h 1138237"/>
                  <a:gd name="connsiteX4" fmla="*/ 0 w 4972049"/>
                  <a:gd name="connsiteY4" fmla="*/ 228600 h 1138237"/>
                  <a:gd name="connsiteX0" fmla="*/ 0 w 3933824"/>
                  <a:gd name="connsiteY0" fmla="*/ 180975 h 1138237"/>
                  <a:gd name="connsiteX1" fmla="*/ 238124 w 3933824"/>
                  <a:gd name="connsiteY1" fmla="*/ 0 h 1138237"/>
                  <a:gd name="connsiteX2" fmla="*/ 3933824 w 3933824"/>
                  <a:gd name="connsiteY2" fmla="*/ 690563 h 1138237"/>
                  <a:gd name="connsiteX3" fmla="*/ 3700463 w 3933824"/>
                  <a:gd name="connsiteY3" fmla="*/ 1138237 h 1138237"/>
                  <a:gd name="connsiteX4" fmla="*/ 0 w 3933824"/>
                  <a:gd name="connsiteY4" fmla="*/ 180975 h 1138237"/>
                  <a:gd name="connsiteX0" fmla="*/ 0 w 3933824"/>
                  <a:gd name="connsiteY0" fmla="*/ 190500 h 1147762"/>
                  <a:gd name="connsiteX1" fmla="*/ 800099 w 3933824"/>
                  <a:gd name="connsiteY1" fmla="*/ 0 h 1147762"/>
                  <a:gd name="connsiteX2" fmla="*/ 3933824 w 3933824"/>
                  <a:gd name="connsiteY2" fmla="*/ 700088 h 1147762"/>
                  <a:gd name="connsiteX3" fmla="*/ 3700463 w 3933824"/>
                  <a:gd name="connsiteY3" fmla="*/ 1147762 h 1147762"/>
                  <a:gd name="connsiteX4" fmla="*/ 0 w 3933824"/>
                  <a:gd name="connsiteY4" fmla="*/ 190500 h 1147762"/>
                  <a:gd name="connsiteX0" fmla="*/ 0 w 4114799"/>
                  <a:gd name="connsiteY0" fmla="*/ 228600 h 1147762"/>
                  <a:gd name="connsiteX1" fmla="*/ 981074 w 4114799"/>
                  <a:gd name="connsiteY1" fmla="*/ 0 h 1147762"/>
                  <a:gd name="connsiteX2" fmla="*/ 4114799 w 4114799"/>
                  <a:gd name="connsiteY2" fmla="*/ 700088 h 1147762"/>
                  <a:gd name="connsiteX3" fmla="*/ 3881438 w 4114799"/>
                  <a:gd name="connsiteY3" fmla="*/ 1147762 h 1147762"/>
                  <a:gd name="connsiteX4" fmla="*/ 0 w 4114799"/>
                  <a:gd name="connsiteY4" fmla="*/ 228600 h 1147762"/>
                  <a:gd name="connsiteX0" fmla="*/ 0 w 4038599"/>
                  <a:gd name="connsiteY0" fmla="*/ 228600 h 1147762"/>
                  <a:gd name="connsiteX1" fmla="*/ 904874 w 4038599"/>
                  <a:gd name="connsiteY1" fmla="*/ 0 h 1147762"/>
                  <a:gd name="connsiteX2" fmla="*/ 4038599 w 4038599"/>
                  <a:gd name="connsiteY2" fmla="*/ 700088 h 1147762"/>
                  <a:gd name="connsiteX3" fmla="*/ 3805238 w 4038599"/>
                  <a:gd name="connsiteY3" fmla="*/ 1147762 h 1147762"/>
                  <a:gd name="connsiteX4" fmla="*/ 0 w 4038599"/>
                  <a:gd name="connsiteY4" fmla="*/ 228600 h 1147762"/>
                  <a:gd name="connsiteX0" fmla="*/ 0 w 4105274"/>
                  <a:gd name="connsiteY0" fmla="*/ 252412 h 1147762"/>
                  <a:gd name="connsiteX1" fmla="*/ 971549 w 4105274"/>
                  <a:gd name="connsiteY1" fmla="*/ 0 h 1147762"/>
                  <a:gd name="connsiteX2" fmla="*/ 4105274 w 4105274"/>
                  <a:gd name="connsiteY2" fmla="*/ 700088 h 1147762"/>
                  <a:gd name="connsiteX3" fmla="*/ 3871913 w 4105274"/>
                  <a:gd name="connsiteY3" fmla="*/ 1147762 h 1147762"/>
                  <a:gd name="connsiteX4" fmla="*/ 0 w 4105274"/>
                  <a:gd name="connsiteY4" fmla="*/ 252412 h 1147762"/>
                  <a:gd name="connsiteX0" fmla="*/ 0 w 4105274"/>
                  <a:gd name="connsiteY0" fmla="*/ 233362 h 1128712"/>
                  <a:gd name="connsiteX1" fmla="*/ 995362 w 4105274"/>
                  <a:gd name="connsiteY1" fmla="*/ 0 h 1128712"/>
                  <a:gd name="connsiteX2" fmla="*/ 4105274 w 4105274"/>
                  <a:gd name="connsiteY2" fmla="*/ 681038 h 1128712"/>
                  <a:gd name="connsiteX3" fmla="*/ 3871913 w 4105274"/>
                  <a:gd name="connsiteY3" fmla="*/ 1128712 h 1128712"/>
                  <a:gd name="connsiteX4" fmla="*/ 0 w 4105274"/>
                  <a:gd name="connsiteY4" fmla="*/ 233362 h 1128712"/>
                  <a:gd name="connsiteX0" fmla="*/ 0 w 3643312"/>
                  <a:gd name="connsiteY0" fmla="*/ 361949 h 1128712"/>
                  <a:gd name="connsiteX1" fmla="*/ 533400 w 3643312"/>
                  <a:gd name="connsiteY1" fmla="*/ 0 h 1128712"/>
                  <a:gd name="connsiteX2" fmla="*/ 3643312 w 3643312"/>
                  <a:gd name="connsiteY2" fmla="*/ 681038 h 1128712"/>
                  <a:gd name="connsiteX3" fmla="*/ 3409951 w 3643312"/>
                  <a:gd name="connsiteY3" fmla="*/ 1128712 h 1128712"/>
                  <a:gd name="connsiteX4" fmla="*/ 0 w 3643312"/>
                  <a:gd name="connsiteY4" fmla="*/ 361949 h 1128712"/>
                  <a:gd name="connsiteX0" fmla="*/ 0 w 3643312"/>
                  <a:gd name="connsiteY0" fmla="*/ 333374 h 1100137"/>
                  <a:gd name="connsiteX1" fmla="*/ 509587 w 3643312"/>
                  <a:gd name="connsiteY1" fmla="*/ 0 h 1100137"/>
                  <a:gd name="connsiteX2" fmla="*/ 3643312 w 3643312"/>
                  <a:gd name="connsiteY2" fmla="*/ 652463 h 1100137"/>
                  <a:gd name="connsiteX3" fmla="*/ 3409951 w 3643312"/>
                  <a:gd name="connsiteY3" fmla="*/ 1100137 h 1100137"/>
                  <a:gd name="connsiteX4" fmla="*/ 0 w 3643312"/>
                  <a:gd name="connsiteY4" fmla="*/ 333374 h 1100137"/>
                  <a:gd name="connsiteX0" fmla="*/ 0 w 3495674"/>
                  <a:gd name="connsiteY0" fmla="*/ 333374 h 1100137"/>
                  <a:gd name="connsiteX1" fmla="*/ 509587 w 3495674"/>
                  <a:gd name="connsiteY1" fmla="*/ 0 h 1100137"/>
                  <a:gd name="connsiteX2" fmla="*/ 3495674 w 3495674"/>
                  <a:gd name="connsiteY2" fmla="*/ 661988 h 1100137"/>
                  <a:gd name="connsiteX3" fmla="*/ 3409951 w 3495674"/>
                  <a:gd name="connsiteY3" fmla="*/ 1100137 h 1100137"/>
                  <a:gd name="connsiteX4" fmla="*/ 0 w 3495674"/>
                  <a:gd name="connsiteY4" fmla="*/ 333374 h 1100137"/>
                  <a:gd name="connsiteX0" fmla="*/ 0 w 3495674"/>
                  <a:gd name="connsiteY0" fmla="*/ 333374 h 1252537"/>
                  <a:gd name="connsiteX1" fmla="*/ 509587 w 3495674"/>
                  <a:gd name="connsiteY1" fmla="*/ 0 h 1252537"/>
                  <a:gd name="connsiteX2" fmla="*/ 3495674 w 3495674"/>
                  <a:gd name="connsiteY2" fmla="*/ 661988 h 1252537"/>
                  <a:gd name="connsiteX3" fmla="*/ 2971801 w 3495674"/>
                  <a:gd name="connsiteY3" fmla="*/ 1252537 h 1252537"/>
                  <a:gd name="connsiteX4" fmla="*/ 0 w 3495674"/>
                  <a:gd name="connsiteY4" fmla="*/ 333374 h 1252537"/>
                  <a:gd name="connsiteX0" fmla="*/ 0 w 3214686"/>
                  <a:gd name="connsiteY0" fmla="*/ 333374 h 1252537"/>
                  <a:gd name="connsiteX1" fmla="*/ 509587 w 3214686"/>
                  <a:gd name="connsiteY1" fmla="*/ 0 h 1252537"/>
                  <a:gd name="connsiteX2" fmla="*/ 3214686 w 3214686"/>
                  <a:gd name="connsiteY2" fmla="*/ 690563 h 1252537"/>
                  <a:gd name="connsiteX3" fmla="*/ 2971801 w 3214686"/>
                  <a:gd name="connsiteY3" fmla="*/ 1252537 h 1252537"/>
                  <a:gd name="connsiteX4" fmla="*/ 0 w 3214686"/>
                  <a:gd name="connsiteY4" fmla="*/ 333374 h 1252537"/>
                  <a:gd name="connsiteX0" fmla="*/ 0 w 3214686"/>
                  <a:gd name="connsiteY0" fmla="*/ 371474 h 1290637"/>
                  <a:gd name="connsiteX1" fmla="*/ 366712 w 3214686"/>
                  <a:gd name="connsiteY1" fmla="*/ 0 h 1290637"/>
                  <a:gd name="connsiteX2" fmla="*/ 3214686 w 3214686"/>
                  <a:gd name="connsiteY2" fmla="*/ 728663 h 1290637"/>
                  <a:gd name="connsiteX3" fmla="*/ 2971801 w 3214686"/>
                  <a:gd name="connsiteY3" fmla="*/ 1290637 h 1290637"/>
                  <a:gd name="connsiteX4" fmla="*/ 0 w 3214686"/>
                  <a:gd name="connsiteY4" fmla="*/ 371474 h 1290637"/>
                  <a:gd name="connsiteX0" fmla="*/ 0 w 3214686"/>
                  <a:gd name="connsiteY0" fmla="*/ 328612 h 1247775"/>
                  <a:gd name="connsiteX1" fmla="*/ 295274 w 3214686"/>
                  <a:gd name="connsiteY1" fmla="*/ 0 h 1247775"/>
                  <a:gd name="connsiteX2" fmla="*/ 3214686 w 3214686"/>
                  <a:gd name="connsiteY2" fmla="*/ 685801 h 1247775"/>
                  <a:gd name="connsiteX3" fmla="*/ 2971801 w 3214686"/>
                  <a:gd name="connsiteY3" fmla="*/ 1247775 h 1247775"/>
                  <a:gd name="connsiteX4" fmla="*/ 0 w 3214686"/>
                  <a:gd name="connsiteY4" fmla="*/ 328612 h 1247775"/>
                  <a:gd name="connsiteX0" fmla="*/ 0 w 3214686"/>
                  <a:gd name="connsiteY0" fmla="*/ 380999 h 1300162"/>
                  <a:gd name="connsiteX1" fmla="*/ 342899 w 3214686"/>
                  <a:gd name="connsiteY1" fmla="*/ 0 h 1300162"/>
                  <a:gd name="connsiteX2" fmla="*/ 3214686 w 3214686"/>
                  <a:gd name="connsiteY2" fmla="*/ 738188 h 1300162"/>
                  <a:gd name="connsiteX3" fmla="*/ 2971801 w 3214686"/>
                  <a:gd name="connsiteY3" fmla="*/ 1300162 h 1300162"/>
                  <a:gd name="connsiteX4" fmla="*/ 0 w 3214686"/>
                  <a:gd name="connsiteY4" fmla="*/ 380999 h 1300162"/>
                  <a:gd name="connsiteX0" fmla="*/ 0 w 3214686"/>
                  <a:gd name="connsiteY0" fmla="*/ 438149 h 1357312"/>
                  <a:gd name="connsiteX1" fmla="*/ 428624 w 3214686"/>
                  <a:gd name="connsiteY1" fmla="*/ 0 h 1357312"/>
                  <a:gd name="connsiteX2" fmla="*/ 3214686 w 3214686"/>
                  <a:gd name="connsiteY2" fmla="*/ 795338 h 1357312"/>
                  <a:gd name="connsiteX3" fmla="*/ 2971801 w 3214686"/>
                  <a:gd name="connsiteY3" fmla="*/ 1357312 h 1357312"/>
                  <a:gd name="connsiteX4" fmla="*/ 0 w 3214686"/>
                  <a:gd name="connsiteY4" fmla="*/ 438149 h 1357312"/>
                  <a:gd name="connsiteX0" fmla="*/ 0 w 3228974"/>
                  <a:gd name="connsiteY0" fmla="*/ 419099 h 1357312"/>
                  <a:gd name="connsiteX1" fmla="*/ 442912 w 3228974"/>
                  <a:gd name="connsiteY1" fmla="*/ 0 h 1357312"/>
                  <a:gd name="connsiteX2" fmla="*/ 3228974 w 3228974"/>
                  <a:gd name="connsiteY2" fmla="*/ 795338 h 1357312"/>
                  <a:gd name="connsiteX3" fmla="*/ 2986089 w 3228974"/>
                  <a:gd name="connsiteY3" fmla="*/ 1357312 h 1357312"/>
                  <a:gd name="connsiteX4" fmla="*/ 0 w 3228974"/>
                  <a:gd name="connsiteY4" fmla="*/ 419099 h 1357312"/>
                  <a:gd name="connsiteX0" fmla="*/ 0 w 3233737"/>
                  <a:gd name="connsiteY0" fmla="*/ 438149 h 1357312"/>
                  <a:gd name="connsiteX1" fmla="*/ 447675 w 3233737"/>
                  <a:gd name="connsiteY1" fmla="*/ 0 h 1357312"/>
                  <a:gd name="connsiteX2" fmla="*/ 3233737 w 3233737"/>
                  <a:gd name="connsiteY2" fmla="*/ 795338 h 1357312"/>
                  <a:gd name="connsiteX3" fmla="*/ 2990852 w 3233737"/>
                  <a:gd name="connsiteY3" fmla="*/ 1357312 h 1357312"/>
                  <a:gd name="connsiteX4" fmla="*/ 0 w 3233737"/>
                  <a:gd name="connsiteY4" fmla="*/ 438149 h 1357312"/>
                  <a:gd name="connsiteX0" fmla="*/ 0 w 3233737"/>
                  <a:gd name="connsiteY0" fmla="*/ 421480 h 1340643"/>
                  <a:gd name="connsiteX1" fmla="*/ 433387 w 3233737"/>
                  <a:gd name="connsiteY1" fmla="*/ 0 h 1340643"/>
                  <a:gd name="connsiteX2" fmla="*/ 3233737 w 3233737"/>
                  <a:gd name="connsiteY2" fmla="*/ 778669 h 1340643"/>
                  <a:gd name="connsiteX3" fmla="*/ 2990852 w 3233737"/>
                  <a:gd name="connsiteY3" fmla="*/ 1340643 h 1340643"/>
                  <a:gd name="connsiteX4" fmla="*/ 0 w 3233737"/>
                  <a:gd name="connsiteY4" fmla="*/ 421480 h 1340643"/>
                  <a:gd name="connsiteX0" fmla="*/ 0 w 3233737"/>
                  <a:gd name="connsiteY0" fmla="*/ 421480 h 1270793"/>
                  <a:gd name="connsiteX1" fmla="*/ 433387 w 3233737"/>
                  <a:gd name="connsiteY1" fmla="*/ 0 h 1270793"/>
                  <a:gd name="connsiteX2" fmla="*/ 3233737 w 3233737"/>
                  <a:gd name="connsiteY2" fmla="*/ 778669 h 1270793"/>
                  <a:gd name="connsiteX3" fmla="*/ 3028952 w 3233737"/>
                  <a:gd name="connsiteY3" fmla="*/ 1270793 h 1270793"/>
                  <a:gd name="connsiteX4" fmla="*/ 0 w 3233737"/>
                  <a:gd name="connsiteY4" fmla="*/ 421480 h 1270793"/>
                  <a:gd name="connsiteX0" fmla="*/ 0 w 3233737"/>
                  <a:gd name="connsiteY0" fmla="*/ 421480 h 1361328"/>
                  <a:gd name="connsiteX1" fmla="*/ 433387 w 3233737"/>
                  <a:gd name="connsiteY1" fmla="*/ 0 h 1361328"/>
                  <a:gd name="connsiteX2" fmla="*/ 3233737 w 3233737"/>
                  <a:gd name="connsiteY2" fmla="*/ 778669 h 1361328"/>
                  <a:gd name="connsiteX3" fmla="*/ 2159819 w 3233737"/>
                  <a:gd name="connsiteY3" fmla="*/ 1361328 h 1361328"/>
                  <a:gd name="connsiteX4" fmla="*/ 0 w 3233737"/>
                  <a:gd name="connsiteY4" fmla="*/ 421480 h 1361328"/>
                  <a:gd name="connsiteX0" fmla="*/ 0 w 2310284"/>
                  <a:gd name="connsiteY0" fmla="*/ 421480 h 1361328"/>
                  <a:gd name="connsiteX1" fmla="*/ 433387 w 2310284"/>
                  <a:gd name="connsiteY1" fmla="*/ 0 h 1361328"/>
                  <a:gd name="connsiteX2" fmla="*/ 2310284 w 2310284"/>
                  <a:gd name="connsiteY2" fmla="*/ 805829 h 1361328"/>
                  <a:gd name="connsiteX3" fmla="*/ 2159819 w 2310284"/>
                  <a:gd name="connsiteY3" fmla="*/ 1361328 h 1361328"/>
                  <a:gd name="connsiteX4" fmla="*/ 0 w 2310284"/>
                  <a:gd name="connsiteY4" fmla="*/ 421480 h 1361328"/>
                  <a:gd name="connsiteX0" fmla="*/ 0 w 2399184"/>
                  <a:gd name="connsiteY0" fmla="*/ 421480 h 1361328"/>
                  <a:gd name="connsiteX1" fmla="*/ 433387 w 2399184"/>
                  <a:gd name="connsiteY1" fmla="*/ 0 h 1361328"/>
                  <a:gd name="connsiteX2" fmla="*/ 2399184 w 2399184"/>
                  <a:gd name="connsiteY2" fmla="*/ 774079 h 1361328"/>
                  <a:gd name="connsiteX3" fmla="*/ 2159819 w 2399184"/>
                  <a:gd name="connsiteY3" fmla="*/ 1361328 h 1361328"/>
                  <a:gd name="connsiteX4" fmla="*/ 0 w 2399184"/>
                  <a:gd name="connsiteY4" fmla="*/ 421480 h 1361328"/>
                  <a:gd name="connsiteX0" fmla="*/ 0 w 2399184"/>
                  <a:gd name="connsiteY0" fmla="*/ 421480 h 1288303"/>
                  <a:gd name="connsiteX1" fmla="*/ 433387 w 2399184"/>
                  <a:gd name="connsiteY1" fmla="*/ 0 h 1288303"/>
                  <a:gd name="connsiteX2" fmla="*/ 2399184 w 2399184"/>
                  <a:gd name="connsiteY2" fmla="*/ 774079 h 1288303"/>
                  <a:gd name="connsiteX3" fmla="*/ 2153469 w 2399184"/>
                  <a:gd name="connsiteY3" fmla="*/ 1288303 h 1288303"/>
                  <a:gd name="connsiteX4" fmla="*/ 0 w 2399184"/>
                  <a:gd name="connsiteY4" fmla="*/ 421480 h 1288303"/>
                  <a:gd name="connsiteX0" fmla="*/ 0 w 2399184"/>
                  <a:gd name="connsiteY0" fmla="*/ 421480 h 1342278"/>
                  <a:gd name="connsiteX1" fmla="*/ 433387 w 2399184"/>
                  <a:gd name="connsiteY1" fmla="*/ 0 h 1342278"/>
                  <a:gd name="connsiteX2" fmla="*/ 2399184 w 2399184"/>
                  <a:gd name="connsiteY2" fmla="*/ 774079 h 1342278"/>
                  <a:gd name="connsiteX3" fmla="*/ 2153469 w 2399184"/>
                  <a:gd name="connsiteY3" fmla="*/ 1342278 h 1342278"/>
                  <a:gd name="connsiteX4" fmla="*/ 0 w 2399184"/>
                  <a:gd name="connsiteY4" fmla="*/ 421480 h 1342278"/>
                  <a:gd name="connsiteX0" fmla="*/ 0 w 2399184"/>
                  <a:gd name="connsiteY0" fmla="*/ 396080 h 1316878"/>
                  <a:gd name="connsiteX1" fmla="*/ 290512 w 2399184"/>
                  <a:gd name="connsiteY1" fmla="*/ 0 h 1316878"/>
                  <a:gd name="connsiteX2" fmla="*/ 2399184 w 2399184"/>
                  <a:gd name="connsiteY2" fmla="*/ 748679 h 1316878"/>
                  <a:gd name="connsiteX3" fmla="*/ 2153469 w 2399184"/>
                  <a:gd name="connsiteY3" fmla="*/ 1316878 h 1316878"/>
                  <a:gd name="connsiteX4" fmla="*/ 0 w 2399184"/>
                  <a:gd name="connsiteY4" fmla="*/ 396080 h 1316878"/>
                  <a:gd name="connsiteX0" fmla="*/ 0 w 2399184"/>
                  <a:gd name="connsiteY0" fmla="*/ 386555 h 1307353"/>
                  <a:gd name="connsiteX1" fmla="*/ 385762 w 2399184"/>
                  <a:gd name="connsiteY1" fmla="*/ 0 h 1307353"/>
                  <a:gd name="connsiteX2" fmla="*/ 2399184 w 2399184"/>
                  <a:gd name="connsiteY2" fmla="*/ 739154 h 1307353"/>
                  <a:gd name="connsiteX3" fmla="*/ 2153469 w 2399184"/>
                  <a:gd name="connsiteY3" fmla="*/ 1307353 h 1307353"/>
                  <a:gd name="connsiteX4" fmla="*/ 0 w 2399184"/>
                  <a:gd name="connsiteY4" fmla="*/ 386555 h 1307353"/>
                  <a:gd name="connsiteX0" fmla="*/ 0 w 2399184"/>
                  <a:gd name="connsiteY0" fmla="*/ 319880 h 1240678"/>
                  <a:gd name="connsiteX1" fmla="*/ 280987 w 2399184"/>
                  <a:gd name="connsiteY1" fmla="*/ 0 h 1240678"/>
                  <a:gd name="connsiteX2" fmla="*/ 2399184 w 2399184"/>
                  <a:gd name="connsiteY2" fmla="*/ 672479 h 1240678"/>
                  <a:gd name="connsiteX3" fmla="*/ 2153469 w 2399184"/>
                  <a:gd name="connsiteY3" fmla="*/ 1240678 h 1240678"/>
                  <a:gd name="connsiteX4" fmla="*/ 0 w 2399184"/>
                  <a:gd name="connsiteY4" fmla="*/ 319880 h 1240678"/>
                  <a:gd name="connsiteX0" fmla="*/ 0 w 2399184"/>
                  <a:gd name="connsiteY0" fmla="*/ 319880 h 1240678"/>
                  <a:gd name="connsiteX1" fmla="*/ 280987 w 2399184"/>
                  <a:gd name="connsiteY1" fmla="*/ 0 h 1240678"/>
                  <a:gd name="connsiteX2" fmla="*/ 2399184 w 2399184"/>
                  <a:gd name="connsiteY2" fmla="*/ 666129 h 1240678"/>
                  <a:gd name="connsiteX3" fmla="*/ 2153469 w 2399184"/>
                  <a:gd name="connsiteY3" fmla="*/ 1240678 h 1240678"/>
                  <a:gd name="connsiteX4" fmla="*/ 0 w 2399184"/>
                  <a:gd name="connsiteY4" fmla="*/ 319880 h 1240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99184" h="1240678">
                    <a:moveTo>
                      <a:pt x="0" y="319880"/>
                    </a:moveTo>
                    <a:lnTo>
                      <a:pt x="280987" y="0"/>
                    </a:lnTo>
                    <a:lnTo>
                      <a:pt x="2399184" y="666129"/>
                    </a:lnTo>
                    <a:lnTo>
                      <a:pt x="2153469" y="1240678"/>
                    </a:lnTo>
                    <a:lnTo>
                      <a:pt x="0" y="31988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ectangle 49">
                <a:extLst>
                  <a:ext uri="{FF2B5EF4-FFF2-40B4-BE49-F238E27FC236}">
                    <a16:creationId xmlns:a16="http://schemas.microsoft.com/office/drawing/2014/main" id="{21DE4B88-6D9B-412C-ACAD-730DBEA893CD}"/>
                  </a:ext>
                </a:extLst>
              </p:cNvPr>
              <p:cNvSpPr/>
              <p:nvPr/>
            </p:nvSpPr>
            <p:spPr>
              <a:xfrm>
                <a:off x="3885593" y="2390262"/>
                <a:ext cx="3597164" cy="1446034"/>
              </a:xfrm>
              <a:custGeom>
                <a:avLst/>
                <a:gdLst>
                  <a:gd name="connsiteX0" fmla="*/ 0 w 847724"/>
                  <a:gd name="connsiteY0" fmla="*/ 0 h 1704975"/>
                  <a:gd name="connsiteX1" fmla="*/ 847724 w 847724"/>
                  <a:gd name="connsiteY1" fmla="*/ 0 h 1704975"/>
                  <a:gd name="connsiteX2" fmla="*/ 847724 w 847724"/>
                  <a:gd name="connsiteY2" fmla="*/ 1704975 h 1704975"/>
                  <a:gd name="connsiteX3" fmla="*/ 0 w 847724"/>
                  <a:gd name="connsiteY3" fmla="*/ 1704975 h 1704975"/>
                  <a:gd name="connsiteX4" fmla="*/ 0 w 847724"/>
                  <a:gd name="connsiteY4" fmla="*/ 0 h 1704975"/>
                  <a:gd name="connsiteX0" fmla="*/ 0 w 5210174"/>
                  <a:gd name="connsiteY0" fmla="*/ 457200 h 1704975"/>
                  <a:gd name="connsiteX1" fmla="*/ 5210174 w 5210174"/>
                  <a:gd name="connsiteY1" fmla="*/ 0 h 1704975"/>
                  <a:gd name="connsiteX2" fmla="*/ 5210174 w 5210174"/>
                  <a:gd name="connsiteY2" fmla="*/ 1704975 h 1704975"/>
                  <a:gd name="connsiteX3" fmla="*/ 4362450 w 5210174"/>
                  <a:gd name="connsiteY3" fmla="*/ 1704975 h 1704975"/>
                  <a:gd name="connsiteX4" fmla="*/ 0 w 5210174"/>
                  <a:gd name="connsiteY4" fmla="*/ 457200 h 1704975"/>
                  <a:gd name="connsiteX0" fmla="*/ 0 w 5210174"/>
                  <a:gd name="connsiteY0" fmla="*/ 228600 h 1476375"/>
                  <a:gd name="connsiteX1" fmla="*/ 1276349 w 5210174"/>
                  <a:gd name="connsiteY1" fmla="*/ 0 h 1476375"/>
                  <a:gd name="connsiteX2" fmla="*/ 5210174 w 5210174"/>
                  <a:gd name="connsiteY2" fmla="*/ 1476375 h 1476375"/>
                  <a:gd name="connsiteX3" fmla="*/ 4362450 w 5210174"/>
                  <a:gd name="connsiteY3" fmla="*/ 1476375 h 1476375"/>
                  <a:gd name="connsiteX4" fmla="*/ 0 w 5210174"/>
                  <a:gd name="connsiteY4" fmla="*/ 228600 h 1476375"/>
                  <a:gd name="connsiteX0" fmla="*/ 0 w 4991099"/>
                  <a:gd name="connsiteY0" fmla="*/ 228600 h 1476375"/>
                  <a:gd name="connsiteX1" fmla="*/ 1276349 w 4991099"/>
                  <a:gd name="connsiteY1" fmla="*/ 0 h 1476375"/>
                  <a:gd name="connsiteX2" fmla="*/ 4991099 w 4991099"/>
                  <a:gd name="connsiteY2" fmla="*/ 704850 h 1476375"/>
                  <a:gd name="connsiteX3" fmla="*/ 4362450 w 4991099"/>
                  <a:gd name="connsiteY3" fmla="*/ 1476375 h 1476375"/>
                  <a:gd name="connsiteX4" fmla="*/ 0 w 4991099"/>
                  <a:gd name="connsiteY4" fmla="*/ 228600 h 1476375"/>
                  <a:gd name="connsiteX0" fmla="*/ 0 w 4991099"/>
                  <a:gd name="connsiteY0" fmla="*/ 228600 h 1181100"/>
                  <a:gd name="connsiteX1" fmla="*/ 1276349 w 4991099"/>
                  <a:gd name="connsiteY1" fmla="*/ 0 h 1181100"/>
                  <a:gd name="connsiteX2" fmla="*/ 4991099 w 4991099"/>
                  <a:gd name="connsiteY2" fmla="*/ 704850 h 1181100"/>
                  <a:gd name="connsiteX3" fmla="*/ 4705350 w 4991099"/>
                  <a:gd name="connsiteY3" fmla="*/ 1181100 h 1181100"/>
                  <a:gd name="connsiteX4" fmla="*/ 0 w 4991099"/>
                  <a:gd name="connsiteY4" fmla="*/ 228600 h 1181100"/>
                  <a:gd name="connsiteX0" fmla="*/ 0 w 4905374"/>
                  <a:gd name="connsiteY0" fmla="*/ 228600 h 1181100"/>
                  <a:gd name="connsiteX1" fmla="*/ 1276349 w 4905374"/>
                  <a:gd name="connsiteY1" fmla="*/ 0 h 1181100"/>
                  <a:gd name="connsiteX2" fmla="*/ 4905374 w 4905374"/>
                  <a:gd name="connsiteY2" fmla="*/ 685800 h 1181100"/>
                  <a:gd name="connsiteX3" fmla="*/ 4705350 w 4905374"/>
                  <a:gd name="connsiteY3" fmla="*/ 1181100 h 1181100"/>
                  <a:gd name="connsiteX4" fmla="*/ 0 w 4905374"/>
                  <a:gd name="connsiteY4" fmla="*/ 228600 h 1181100"/>
                  <a:gd name="connsiteX0" fmla="*/ 0 w 4905374"/>
                  <a:gd name="connsiteY0" fmla="*/ 228600 h 1138237"/>
                  <a:gd name="connsiteX1" fmla="*/ 1276349 w 4905374"/>
                  <a:gd name="connsiteY1" fmla="*/ 0 h 1138237"/>
                  <a:gd name="connsiteX2" fmla="*/ 4905374 w 4905374"/>
                  <a:gd name="connsiteY2" fmla="*/ 685800 h 1138237"/>
                  <a:gd name="connsiteX3" fmla="*/ 4738688 w 4905374"/>
                  <a:gd name="connsiteY3" fmla="*/ 1138237 h 1138237"/>
                  <a:gd name="connsiteX4" fmla="*/ 0 w 4905374"/>
                  <a:gd name="connsiteY4" fmla="*/ 228600 h 1138237"/>
                  <a:gd name="connsiteX0" fmla="*/ 0 w 4924424"/>
                  <a:gd name="connsiteY0" fmla="*/ 228600 h 1138237"/>
                  <a:gd name="connsiteX1" fmla="*/ 1276349 w 4924424"/>
                  <a:gd name="connsiteY1" fmla="*/ 0 h 1138237"/>
                  <a:gd name="connsiteX2" fmla="*/ 4924424 w 4924424"/>
                  <a:gd name="connsiteY2" fmla="*/ 709613 h 1138237"/>
                  <a:gd name="connsiteX3" fmla="*/ 4738688 w 4924424"/>
                  <a:gd name="connsiteY3" fmla="*/ 1138237 h 1138237"/>
                  <a:gd name="connsiteX4" fmla="*/ 0 w 4924424"/>
                  <a:gd name="connsiteY4" fmla="*/ 228600 h 1138237"/>
                  <a:gd name="connsiteX0" fmla="*/ 0 w 4972049"/>
                  <a:gd name="connsiteY0" fmla="*/ 228600 h 1138237"/>
                  <a:gd name="connsiteX1" fmla="*/ 1276349 w 4972049"/>
                  <a:gd name="connsiteY1" fmla="*/ 0 h 1138237"/>
                  <a:gd name="connsiteX2" fmla="*/ 4972049 w 4972049"/>
                  <a:gd name="connsiteY2" fmla="*/ 690563 h 1138237"/>
                  <a:gd name="connsiteX3" fmla="*/ 4738688 w 4972049"/>
                  <a:gd name="connsiteY3" fmla="*/ 1138237 h 1138237"/>
                  <a:gd name="connsiteX4" fmla="*/ 0 w 4972049"/>
                  <a:gd name="connsiteY4" fmla="*/ 228600 h 1138237"/>
                  <a:gd name="connsiteX0" fmla="*/ 0 w 3933824"/>
                  <a:gd name="connsiteY0" fmla="*/ 180975 h 1138237"/>
                  <a:gd name="connsiteX1" fmla="*/ 238124 w 3933824"/>
                  <a:gd name="connsiteY1" fmla="*/ 0 h 1138237"/>
                  <a:gd name="connsiteX2" fmla="*/ 3933824 w 3933824"/>
                  <a:gd name="connsiteY2" fmla="*/ 690563 h 1138237"/>
                  <a:gd name="connsiteX3" fmla="*/ 3700463 w 3933824"/>
                  <a:gd name="connsiteY3" fmla="*/ 1138237 h 1138237"/>
                  <a:gd name="connsiteX4" fmla="*/ 0 w 3933824"/>
                  <a:gd name="connsiteY4" fmla="*/ 180975 h 1138237"/>
                  <a:gd name="connsiteX0" fmla="*/ 0 w 3933824"/>
                  <a:gd name="connsiteY0" fmla="*/ 190500 h 1147762"/>
                  <a:gd name="connsiteX1" fmla="*/ 800099 w 3933824"/>
                  <a:gd name="connsiteY1" fmla="*/ 0 h 1147762"/>
                  <a:gd name="connsiteX2" fmla="*/ 3933824 w 3933824"/>
                  <a:gd name="connsiteY2" fmla="*/ 700088 h 1147762"/>
                  <a:gd name="connsiteX3" fmla="*/ 3700463 w 3933824"/>
                  <a:gd name="connsiteY3" fmla="*/ 1147762 h 1147762"/>
                  <a:gd name="connsiteX4" fmla="*/ 0 w 3933824"/>
                  <a:gd name="connsiteY4" fmla="*/ 190500 h 1147762"/>
                  <a:gd name="connsiteX0" fmla="*/ 0 w 4114799"/>
                  <a:gd name="connsiteY0" fmla="*/ 228600 h 1147762"/>
                  <a:gd name="connsiteX1" fmla="*/ 981074 w 4114799"/>
                  <a:gd name="connsiteY1" fmla="*/ 0 h 1147762"/>
                  <a:gd name="connsiteX2" fmla="*/ 4114799 w 4114799"/>
                  <a:gd name="connsiteY2" fmla="*/ 700088 h 1147762"/>
                  <a:gd name="connsiteX3" fmla="*/ 3881438 w 4114799"/>
                  <a:gd name="connsiteY3" fmla="*/ 1147762 h 1147762"/>
                  <a:gd name="connsiteX4" fmla="*/ 0 w 4114799"/>
                  <a:gd name="connsiteY4" fmla="*/ 228600 h 1147762"/>
                  <a:gd name="connsiteX0" fmla="*/ 0 w 4038599"/>
                  <a:gd name="connsiteY0" fmla="*/ 228600 h 1147762"/>
                  <a:gd name="connsiteX1" fmla="*/ 904874 w 4038599"/>
                  <a:gd name="connsiteY1" fmla="*/ 0 h 1147762"/>
                  <a:gd name="connsiteX2" fmla="*/ 4038599 w 4038599"/>
                  <a:gd name="connsiteY2" fmla="*/ 700088 h 1147762"/>
                  <a:gd name="connsiteX3" fmla="*/ 3805238 w 4038599"/>
                  <a:gd name="connsiteY3" fmla="*/ 1147762 h 1147762"/>
                  <a:gd name="connsiteX4" fmla="*/ 0 w 4038599"/>
                  <a:gd name="connsiteY4" fmla="*/ 228600 h 1147762"/>
                  <a:gd name="connsiteX0" fmla="*/ 0 w 4105274"/>
                  <a:gd name="connsiteY0" fmla="*/ 252412 h 1147762"/>
                  <a:gd name="connsiteX1" fmla="*/ 971549 w 4105274"/>
                  <a:gd name="connsiteY1" fmla="*/ 0 h 1147762"/>
                  <a:gd name="connsiteX2" fmla="*/ 4105274 w 4105274"/>
                  <a:gd name="connsiteY2" fmla="*/ 700088 h 1147762"/>
                  <a:gd name="connsiteX3" fmla="*/ 3871913 w 4105274"/>
                  <a:gd name="connsiteY3" fmla="*/ 1147762 h 1147762"/>
                  <a:gd name="connsiteX4" fmla="*/ 0 w 4105274"/>
                  <a:gd name="connsiteY4" fmla="*/ 252412 h 1147762"/>
                  <a:gd name="connsiteX0" fmla="*/ 0 w 4105274"/>
                  <a:gd name="connsiteY0" fmla="*/ 233362 h 1128712"/>
                  <a:gd name="connsiteX1" fmla="*/ 995362 w 4105274"/>
                  <a:gd name="connsiteY1" fmla="*/ 0 h 1128712"/>
                  <a:gd name="connsiteX2" fmla="*/ 4105274 w 4105274"/>
                  <a:gd name="connsiteY2" fmla="*/ 681038 h 1128712"/>
                  <a:gd name="connsiteX3" fmla="*/ 3871913 w 4105274"/>
                  <a:gd name="connsiteY3" fmla="*/ 1128712 h 1128712"/>
                  <a:gd name="connsiteX4" fmla="*/ 0 w 4105274"/>
                  <a:gd name="connsiteY4" fmla="*/ 233362 h 1128712"/>
                  <a:gd name="connsiteX0" fmla="*/ 0 w 3643312"/>
                  <a:gd name="connsiteY0" fmla="*/ 361949 h 1128712"/>
                  <a:gd name="connsiteX1" fmla="*/ 533400 w 3643312"/>
                  <a:gd name="connsiteY1" fmla="*/ 0 h 1128712"/>
                  <a:gd name="connsiteX2" fmla="*/ 3643312 w 3643312"/>
                  <a:gd name="connsiteY2" fmla="*/ 681038 h 1128712"/>
                  <a:gd name="connsiteX3" fmla="*/ 3409951 w 3643312"/>
                  <a:gd name="connsiteY3" fmla="*/ 1128712 h 1128712"/>
                  <a:gd name="connsiteX4" fmla="*/ 0 w 3643312"/>
                  <a:gd name="connsiteY4" fmla="*/ 361949 h 1128712"/>
                  <a:gd name="connsiteX0" fmla="*/ 0 w 3643312"/>
                  <a:gd name="connsiteY0" fmla="*/ 333374 h 1100137"/>
                  <a:gd name="connsiteX1" fmla="*/ 509587 w 3643312"/>
                  <a:gd name="connsiteY1" fmla="*/ 0 h 1100137"/>
                  <a:gd name="connsiteX2" fmla="*/ 3643312 w 3643312"/>
                  <a:gd name="connsiteY2" fmla="*/ 652463 h 1100137"/>
                  <a:gd name="connsiteX3" fmla="*/ 3409951 w 3643312"/>
                  <a:gd name="connsiteY3" fmla="*/ 1100137 h 1100137"/>
                  <a:gd name="connsiteX4" fmla="*/ 0 w 3643312"/>
                  <a:gd name="connsiteY4" fmla="*/ 333374 h 1100137"/>
                  <a:gd name="connsiteX0" fmla="*/ 0 w 3495674"/>
                  <a:gd name="connsiteY0" fmla="*/ 333374 h 1100137"/>
                  <a:gd name="connsiteX1" fmla="*/ 509587 w 3495674"/>
                  <a:gd name="connsiteY1" fmla="*/ 0 h 1100137"/>
                  <a:gd name="connsiteX2" fmla="*/ 3495674 w 3495674"/>
                  <a:gd name="connsiteY2" fmla="*/ 661988 h 1100137"/>
                  <a:gd name="connsiteX3" fmla="*/ 3409951 w 3495674"/>
                  <a:gd name="connsiteY3" fmla="*/ 1100137 h 1100137"/>
                  <a:gd name="connsiteX4" fmla="*/ 0 w 3495674"/>
                  <a:gd name="connsiteY4" fmla="*/ 333374 h 1100137"/>
                  <a:gd name="connsiteX0" fmla="*/ 0 w 3495674"/>
                  <a:gd name="connsiteY0" fmla="*/ 333374 h 1252537"/>
                  <a:gd name="connsiteX1" fmla="*/ 509587 w 3495674"/>
                  <a:gd name="connsiteY1" fmla="*/ 0 h 1252537"/>
                  <a:gd name="connsiteX2" fmla="*/ 3495674 w 3495674"/>
                  <a:gd name="connsiteY2" fmla="*/ 661988 h 1252537"/>
                  <a:gd name="connsiteX3" fmla="*/ 2971801 w 3495674"/>
                  <a:gd name="connsiteY3" fmla="*/ 1252537 h 1252537"/>
                  <a:gd name="connsiteX4" fmla="*/ 0 w 3495674"/>
                  <a:gd name="connsiteY4" fmla="*/ 333374 h 1252537"/>
                  <a:gd name="connsiteX0" fmla="*/ 0 w 3214686"/>
                  <a:gd name="connsiteY0" fmla="*/ 333374 h 1252537"/>
                  <a:gd name="connsiteX1" fmla="*/ 509587 w 3214686"/>
                  <a:gd name="connsiteY1" fmla="*/ 0 h 1252537"/>
                  <a:gd name="connsiteX2" fmla="*/ 3214686 w 3214686"/>
                  <a:gd name="connsiteY2" fmla="*/ 690563 h 1252537"/>
                  <a:gd name="connsiteX3" fmla="*/ 2971801 w 3214686"/>
                  <a:gd name="connsiteY3" fmla="*/ 1252537 h 1252537"/>
                  <a:gd name="connsiteX4" fmla="*/ 0 w 3214686"/>
                  <a:gd name="connsiteY4" fmla="*/ 333374 h 1252537"/>
                  <a:gd name="connsiteX0" fmla="*/ 0 w 3214686"/>
                  <a:gd name="connsiteY0" fmla="*/ 371474 h 1290637"/>
                  <a:gd name="connsiteX1" fmla="*/ 366712 w 3214686"/>
                  <a:gd name="connsiteY1" fmla="*/ 0 h 1290637"/>
                  <a:gd name="connsiteX2" fmla="*/ 3214686 w 3214686"/>
                  <a:gd name="connsiteY2" fmla="*/ 728663 h 1290637"/>
                  <a:gd name="connsiteX3" fmla="*/ 2971801 w 3214686"/>
                  <a:gd name="connsiteY3" fmla="*/ 1290637 h 1290637"/>
                  <a:gd name="connsiteX4" fmla="*/ 0 w 3214686"/>
                  <a:gd name="connsiteY4" fmla="*/ 371474 h 1290637"/>
                  <a:gd name="connsiteX0" fmla="*/ 0 w 3214686"/>
                  <a:gd name="connsiteY0" fmla="*/ 328612 h 1247775"/>
                  <a:gd name="connsiteX1" fmla="*/ 295274 w 3214686"/>
                  <a:gd name="connsiteY1" fmla="*/ 0 h 1247775"/>
                  <a:gd name="connsiteX2" fmla="*/ 3214686 w 3214686"/>
                  <a:gd name="connsiteY2" fmla="*/ 685801 h 1247775"/>
                  <a:gd name="connsiteX3" fmla="*/ 2971801 w 3214686"/>
                  <a:gd name="connsiteY3" fmla="*/ 1247775 h 1247775"/>
                  <a:gd name="connsiteX4" fmla="*/ 0 w 3214686"/>
                  <a:gd name="connsiteY4" fmla="*/ 328612 h 1247775"/>
                  <a:gd name="connsiteX0" fmla="*/ 0 w 3214686"/>
                  <a:gd name="connsiteY0" fmla="*/ 380999 h 1300162"/>
                  <a:gd name="connsiteX1" fmla="*/ 342899 w 3214686"/>
                  <a:gd name="connsiteY1" fmla="*/ 0 h 1300162"/>
                  <a:gd name="connsiteX2" fmla="*/ 3214686 w 3214686"/>
                  <a:gd name="connsiteY2" fmla="*/ 738188 h 1300162"/>
                  <a:gd name="connsiteX3" fmla="*/ 2971801 w 3214686"/>
                  <a:gd name="connsiteY3" fmla="*/ 1300162 h 1300162"/>
                  <a:gd name="connsiteX4" fmla="*/ 0 w 3214686"/>
                  <a:gd name="connsiteY4" fmla="*/ 380999 h 1300162"/>
                  <a:gd name="connsiteX0" fmla="*/ 0 w 3214686"/>
                  <a:gd name="connsiteY0" fmla="*/ 438149 h 1357312"/>
                  <a:gd name="connsiteX1" fmla="*/ 428624 w 3214686"/>
                  <a:gd name="connsiteY1" fmla="*/ 0 h 1357312"/>
                  <a:gd name="connsiteX2" fmla="*/ 3214686 w 3214686"/>
                  <a:gd name="connsiteY2" fmla="*/ 795338 h 1357312"/>
                  <a:gd name="connsiteX3" fmla="*/ 2971801 w 3214686"/>
                  <a:gd name="connsiteY3" fmla="*/ 1357312 h 1357312"/>
                  <a:gd name="connsiteX4" fmla="*/ 0 w 3214686"/>
                  <a:gd name="connsiteY4" fmla="*/ 438149 h 1357312"/>
                  <a:gd name="connsiteX0" fmla="*/ 0 w 3228974"/>
                  <a:gd name="connsiteY0" fmla="*/ 419099 h 1357312"/>
                  <a:gd name="connsiteX1" fmla="*/ 442912 w 3228974"/>
                  <a:gd name="connsiteY1" fmla="*/ 0 h 1357312"/>
                  <a:gd name="connsiteX2" fmla="*/ 3228974 w 3228974"/>
                  <a:gd name="connsiteY2" fmla="*/ 795338 h 1357312"/>
                  <a:gd name="connsiteX3" fmla="*/ 2986089 w 3228974"/>
                  <a:gd name="connsiteY3" fmla="*/ 1357312 h 1357312"/>
                  <a:gd name="connsiteX4" fmla="*/ 0 w 3228974"/>
                  <a:gd name="connsiteY4" fmla="*/ 419099 h 1357312"/>
                  <a:gd name="connsiteX0" fmla="*/ 0 w 3233737"/>
                  <a:gd name="connsiteY0" fmla="*/ 438149 h 1357312"/>
                  <a:gd name="connsiteX1" fmla="*/ 447675 w 3233737"/>
                  <a:gd name="connsiteY1" fmla="*/ 0 h 1357312"/>
                  <a:gd name="connsiteX2" fmla="*/ 3233737 w 3233737"/>
                  <a:gd name="connsiteY2" fmla="*/ 795338 h 1357312"/>
                  <a:gd name="connsiteX3" fmla="*/ 2990852 w 3233737"/>
                  <a:gd name="connsiteY3" fmla="*/ 1357312 h 1357312"/>
                  <a:gd name="connsiteX4" fmla="*/ 0 w 3233737"/>
                  <a:gd name="connsiteY4" fmla="*/ 438149 h 1357312"/>
                  <a:gd name="connsiteX0" fmla="*/ 0 w 3233737"/>
                  <a:gd name="connsiteY0" fmla="*/ 421480 h 1340643"/>
                  <a:gd name="connsiteX1" fmla="*/ 433387 w 3233737"/>
                  <a:gd name="connsiteY1" fmla="*/ 0 h 1340643"/>
                  <a:gd name="connsiteX2" fmla="*/ 3233737 w 3233737"/>
                  <a:gd name="connsiteY2" fmla="*/ 778669 h 1340643"/>
                  <a:gd name="connsiteX3" fmla="*/ 2990852 w 3233737"/>
                  <a:gd name="connsiteY3" fmla="*/ 1340643 h 1340643"/>
                  <a:gd name="connsiteX4" fmla="*/ 0 w 3233737"/>
                  <a:gd name="connsiteY4" fmla="*/ 421480 h 1340643"/>
                  <a:gd name="connsiteX0" fmla="*/ 0 w 3233737"/>
                  <a:gd name="connsiteY0" fmla="*/ 421480 h 1270793"/>
                  <a:gd name="connsiteX1" fmla="*/ 433387 w 3233737"/>
                  <a:gd name="connsiteY1" fmla="*/ 0 h 1270793"/>
                  <a:gd name="connsiteX2" fmla="*/ 3233737 w 3233737"/>
                  <a:gd name="connsiteY2" fmla="*/ 778669 h 1270793"/>
                  <a:gd name="connsiteX3" fmla="*/ 3028952 w 3233737"/>
                  <a:gd name="connsiteY3" fmla="*/ 1270793 h 1270793"/>
                  <a:gd name="connsiteX4" fmla="*/ 0 w 3233737"/>
                  <a:gd name="connsiteY4" fmla="*/ 421480 h 1270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33737" h="1270793">
                    <a:moveTo>
                      <a:pt x="0" y="421480"/>
                    </a:moveTo>
                    <a:lnTo>
                      <a:pt x="433387" y="0"/>
                    </a:lnTo>
                    <a:lnTo>
                      <a:pt x="3233737" y="778669"/>
                    </a:lnTo>
                    <a:lnTo>
                      <a:pt x="3028952" y="1270793"/>
                    </a:lnTo>
                    <a:lnTo>
                      <a:pt x="0" y="421480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49">
                <a:extLst>
                  <a:ext uri="{FF2B5EF4-FFF2-40B4-BE49-F238E27FC236}">
                    <a16:creationId xmlns:a16="http://schemas.microsoft.com/office/drawing/2014/main" id="{2AE53636-510C-461A-8EEF-EF9FE0EA41CB}"/>
                  </a:ext>
                </a:extLst>
              </p:cNvPr>
              <p:cNvSpPr/>
              <p:nvPr/>
            </p:nvSpPr>
            <p:spPr>
              <a:xfrm>
                <a:off x="3395554" y="1345398"/>
                <a:ext cx="4564000" cy="1470421"/>
              </a:xfrm>
              <a:custGeom>
                <a:avLst/>
                <a:gdLst>
                  <a:gd name="connsiteX0" fmla="*/ 0 w 847724"/>
                  <a:gd name="connsiteY0" fmla="*/ 0 h 1704975"/>
                  <a:gd name="connsiteX1" fmla="*/ 847724 w 847724"/>
                  <a:gd name="connsiteY1" fmla="*/ 0 h 1704975"/>
                  <a:gd name="connsiteX2" fmla="*/ 847724 w 847724"/>
                  <a:gd name="connsiteY2" fmla="*/ 1704975 h 1704975"/>
                  <a:gd name="connsiteX3" fmla="*/ 0 w 847724"/>
                  <a:gd name="connsiteY3" fmla="*/ 1704975 h 1704975"/>
                  <a:gd name="connsiteX4" fmla="*/ 0 w 847724"/>
                  <a:gd name="connsiteY4" fmla="*/ 0 h 1704975"/>
                  <a:gd name="connsiteX0" fmla="*/ 0 w 5210174"/>
                  <a:gd name="connsiteY0" fmla="*/ 457200 h 1704975"/>
                  <a:gd name="connsiteX1" fmla="*/ 5210174 w 5210174"/>
                  <a:gd name="connsiteY1" fmla="*/ 0 h 1704975"/>
                  <a:gd name="connsiteX2" fmla="*/ 5210174 w 5210174"/>
                  <a:gd name="connsiteY2" fmla="*/ 1704975 h 1704975"/>
                  <a:gd name="connsiteX3" fmla="*/ 4362450 w 5210174"/>
                  <a:gd name="connsiteY3" fmla="*/ 1704975 h 1704975"/>
                  <a:gd name="connsiteX4" fmla="*/ 0 w 5210174"/>
                  <a:gd name="connsiteY4" fmla="*/ 457200 h 1704975"/>
                  <a:gd name="connsiteX0" fmla="*/ 0 w 5210174"/>
                  <a:gd name="connsiteY0" fmla="*/ 228600 h 1476375"/>
                  <a:gd name="connsiteX1" fmla="*/ 1276349 w 5210174"/>
                  <a:gd name="connsiteY1" fmla="*/ 0 h 1476375"/>
                  <a:gd name="connsiteX2" fmla="*/ 5210174 w 5210174"/>
                  <a:gd name="connsiteY2" fmla="*/ 1476375 h 1476375"/>
                  <a:gd name="connsiteX3" fmla="*/ 4362450 w 5210174"/>
                  <a:gd name="connsiteY3" fmla="*/ 1476375 h 1476375"/>
                  <a:gd name="connsiteX4" fmla="*/ 0 w 5210174"/>
                  <a:gd name="connsiteY4" fmla="*/ 228600 h 1476375"/>
                  <a:gd name="connsiteX0" fmla="*/ 0 w 4991099"/>
                  <a:gd name="connsiteY0" fmla="*/ 228600 h 1476375"/>
                  <a:gd name="connsiteX1" fmla="*/ 1276349 w 4991099"/>
                  <a:gd name="connsiteY1" fmla="*/ 0 h 1476375"/>
                  <a:gd name="connsiteX2" fmla="*/ 4991099 w 4991099"/>
                  <a:gd name="connsiteY2" fmla="*/ 704850 h 1476375"/>
                  <a:gd name="connsiteX3" fmla="*/ 4362450 w 4991099"/>
                  <a:gd name="connsiteY3" fmla="*/ 1476375 h 1476375"/>
                  <a:gd name="connsiteX4" fmla="*/ 0 w 4991099"/>
                  <a:gd name="connsiteY4" fmla="*/ 228600 h 1476375"/>
                  <a:gd name="connsiteX0" fmla="*/ 0 w 4991099"/>
                  <a:gd name="connsiteY0" fmla="*/ 228600 h 1181100"/>
                  <a:gd name="connsiteX1" fmla="*/ 1276349 w 4991099"/>
                  <a:gd name="connsiteY1" fmla="*/ 0 h 1181100"/>
                  <a:gd name="connsiteX2" fmla="*/ 4991099 w 4991099"/>
                  <a:gd name="connsiteY2" fmla="*/ 704850 h 1181100"/>
                  <a:gd name="connsiteX3" fmla="*/ 4705350 w 4991099"/>
                  <a:gd name="connsiteY3" fmla="*/ 1181100 h 1181100"/>
                  <a:gd name="connsiteX4" fmla="*/ 0 w 4991099"/>
                  <a:gd name="connsiteY4" fmla="*/ 228600 h 1181100"/>
                  <a:gd name="connsiteX0" fmla="*/ 0 w 4905374"/>
                  <a:gd name="connsiteY0" fmla="*/ 228600 h 1181100"/>
                  <a:gd name="connsiteX1" fmla="*/ 1276349 w 4905374"/>
                  <a:gd name="connsiteY1" fmla="*/ 0 h 1181100"/>
                  <a:gd name="connsiteX2" fmla="*/ 4905374 w 4905374"/>
                  <a:gd name="connsiteY2" fmla="*/ 685800 h 1181100"/>
                  <a:gd name="connsiteX3" fmla="*/ 4705350 w 4905374"/>
                  <a:gd name="connsiteY3" fmla="*/ 1181100 h 1181100"/>
                  <a:gd name="connsiteX4" fmla="*/ 0 w 4905374"/>
                  <a:gd name="connsiteY4" fmla="*/ 228600 h 1181100"/>
                  <a:gd name="connsiteX0" fmla="*/ 0 w 4905374"/>
                  <a:gd name="connsiteY0" fmla="*/ 228600 h 1138237"/>
                  <a:gd name="connsiteX1" fmla="*/ 1276349 w 4905374"/>
                  <a:gd name="connsiteY1" fmla="*/ 0 h 1138237"/>
                  <a:gd name="connsiteX2" fmla="*/ 4905374 w 4905374"/>
                  <a:gd name="connsiteY2" fmla="*/ 685800 h 1138237"/>
                  <a:gd name="connsiteX3" fmla="*/ 4738688 w 4905374"/>
                  <a:gd name="connsiteY3" fmla="*/ 1138237 h 1138237"/>
                  <a:gd name="connsiteX4" fmla="*/ 0 w 4905374"/>
                  <a:gd name="connsiteY4" fmla="*/ 228600 h 1138237"/>
                  <a:gd name="connsiteX0" fmla="*/ 0 w 4924424"/>
                  <a:gd name="connsiteY0" fmla="*/ 228600 h 1138237"/>
                  <a:gd name="connsiteX1" fmla="*/ 1276349 w 4924424"/>
                  <a:gd name="connsiteY1" fmla="*/ 0 h 1138237"/>
                  <a:gd name="connsiteX2" fmla="*/ 4924424 w 4924424"/>
                  <a:gd name="connsiteY2" fmla="*/ 709613 h 1138237"/>
                  <a:gd name="connsiteX3" fmla="*/ 4738688 w 4924424"/>
                  <a:gd name="connsiteY3" fmla="*/ 1138237 h 1138237"/>
                  <a:gd name="connsiteX4" fmla="*/ 0 w 4924424"/>
                  <a:gd name="connsiteY4" fmla="*/ 228600 h 1138237"/>
                  <a:gd name="connsiteX0" fmla="*/ 0 w 4972049"/>
                  <a:gd name="connsiteY0" fmla="*/ 228600 h 1138237"/>
                  <a:gd name="connsiteX1" fmla="*/ 1276349 w 4972049"/>
                  <a:gd name="connsiteY1" fmla="*/ 0 h 1138237"/>
                  <a:gd name="connsiteX2" fmla="*/ 4972049 w 4972049"/>
                  <a:gd name="connsiteY2" fmla="*/ 690563 h 1138237"/>
                  <a:gd name="connsiteX3" fmla="*/ 4738688 w 4972049"/>
                  <a:gd name="connsiteY3" fmla="*/ 1138237 h 1138237"/>
                  <a:gd name="connsiteX4" fmla="*/ 0 w 4972049"/>
                  <a:gd name="connsiteY4" fmla="*/ 228600 h 1138237"/>
                  <a:gd name="connsiteX0" fmla="*/ 0 w 3933824"/>
                  <a:gd name="connsiteY0" fmla="*/ 180975 h 1138237"/>
                  <a:gd name="connsiteX1" fmla="*/ 238124 w 3933824"/>
                  <a:gd name="connsiteY1" fmla="*/ 0 h 1138237"/>
                  <a:gd name="connsiteX2" fmla="*/ 3933824 w 3933824"/>
                  <a:gd name="connsiteY2" fmla="*/ 690563 h 1138237"/>
                  <a:gd name="connsiteX3" fmla="*/ 3700463 w 3933824"/>
                  <a:gd name="connsiteY3" fmla="*/ 1138237 h 1138237"/>
                  <a:gd name="connsiteX4" fmla="*/ 0 w 3933824"/>
                  <a:gd name="connsiteY4" fmla="*/ 180975 h 1138237"/>
                  <a:gd name="connsiteX0" fmla="*/ 0 w 3933824"/>
                  <a:gd name="connsiteY0" fmla="*/ 190500 h 1147762"/>
                  <a:gd name="connsiteX1" fmla="*/ 800099 w 3933824"/>
                  <a:gd name="connsiteY1" fmla="*/ 0 h 1147762"/>
                  <a:gd name="connsiteX2" fmla="*/ 3933824 w 3933824"/>
                  <a:gd name="connsiteY2" fmla="*/ 700088 h 1147762"/>
                  <a:gd name="connsiteX3" fmla="*/ 3700463 w 3933824"/>
                  <a:gd name="connsiteY3" fmla="*/ 1147762 h 1147762"/>
                  <a:gd name="connsiteX4" fmla="*/ 0 w 3933824"/>
                  <a:gd name="connsiteY4" fmla="*/ 190500 h 1147762"/>
                  <a:gd name="connsiteX0" fmla="*/ 0 w 4114799"/>
                  <a:gd name="connsiteY0" fmla="*/ 228600 h 1147762"/>
                  <a:gd name="connsiteX1" fmla="*/ 981074 w 4114799"/>
                  <a:gd name="connsiteY1" fmla="*/ 0 h 1147762"/>
                  <a:gd name="connsiteX2" fmla="*/ 4114799 w 4114799"/>
                  <a:gd name="connsiteY2" fmla="*/ 700088 h 1147762"/>
                  <a:gd name="connsiteX3" fmla="*/ 3881438 w 4114799"/>
                  <a:gd name="connsiteY3" fmla="*/ 1147762 h 1147762"/>
                  <a:gd name="connsiteX4" fmla="*/ 0 w 4114799"/>
                  <a:gd name="connsiteY4" fmla="*/ 228600 h 1147762"/>
                  <a:gd name="connsiteX0" fmla="*/ 0 w 4038599"/>
                  <a:gd name="connsiteY0" fmla="*/ 228600 h 1147762"/>
                  <a:gd name="connsiteX1" fmla="*/ 904874 w 4038599"/>
                  <a:gd name="connsiteY1" fmla="*/ 0 h 1147762"/>
                  <a:gd name="connsiteX2" fmla="*/ 4038599 w 4038599"/>
                  <a:gd name="connsiteY2" fmla="*/ 700088 h 1147762"/>
                  <a:gd name="connsiteX3" fmla="*/ 3805238 w 4038599"/>
                  <a:gd name="connsiteY3" fmla="*/ 1147762 h 1147762"/>
                  <a:gd name="connsiteX4" fmla="*/ 0 w 4038599"/>
                  <a:gd name="connsiteY4" fmla="*/ 228600 h 1147762"/>
                  <a:gd name="connsiteX0" fmla="*/ 0 w 4105274"/>
                  <a:gd name="connsiteY0" fmla="*/ 252412 h 1147762"/>
                  <a:gd name="connsiteX1" fmla="*/ 971549 w 4105274"/>
                  <a:gd name="connsiteY1" fmla="*/ 0 h 1147762"/>
                  <a:gd name="connsiteX2" fmla="*/ 4105274 w 4105274"/>
                  <a:gd name="connsiteY2" fmla="*/ 700088 h 1147762"/>
                  <a:gd name="connsiteX3" fmla="*/ 3871913 w 4105274"/>
                  <a:gd name="connsiteY3" fmla="*/ 1147762 h 1147762"/>
                  <a:gd name="connsiteX4" fmla="*/ 0 w 4105274"/>
                  <a:gd name="connsiteY4" fmla="*/ 252412 h 1147762"/>
                  <a:gd name="connsiteX0" fmla="*/ 0 w 4105274"/>
                  <a:gd name="connsiteY0" fmla="*/ 233362 h 1128712"/>
                  <a:gd name="connsiteX1" fmla="*/ 995362 w 4105274"/>
                  <a:gd name="connsiteY1" fmla="*/ 0 h 1128712"/>
                  <a:gd name="connsiteX2" fmla="*/ 4105274 w 4105274"/>
                  <a:gd name="connsiteY2" fmla="*/ 681038 h 1128712"/>
                  <a:gd name="connsiteX3" fmla="*/ 3871913 w 4105274"/>
                  <a:gd name="connsiteY3" fmla="*/ 1128712 h 1128712"/>
                  <a:gd name="connsiteX4" fmla="*/ 0 w 4105274"/>
                  <a:gd name="connsiteY4" fmla="*/ 233362 h 1128712"/>
                  <a:gd name="connsiteX0" fmla="*/ 0 w 4076699"/>
                  <a:gd name="connsiteY0" fmla="*/ 319087 h 1128712"/>
                  <a:gd name="connsiteX1" fmla="*/ 966787 w 4076699"/>
                  <a:gd name="connsiteY1" fmla="*/ 0 h 1128712"/>
                  <a:gd name="connsiteX2" fmla="*/ 4076699 w 4076699"/>
                  <a:gd name="connsiteY2" fmla="*/ 681038 h 1128712"/>
                  <a:gd name="connsiteX3" fmla="*/ 3843338 w 4076699"/>
                  <a:gd name="connsiteY3" fmla="*/ 1128712 h 1128712"/>
                  <a:gd name="connsiteX4" fmla="*/ 0 w 4076699"/>
                  <a:gd name="connsiteY4" fmla="*/ 319087 h 1128712"/>
                  <a:gd name="connsiteX0" fmla="*/ 0 w 4076699"/>
                  <a:gd name="connsiteY0" fmla="*/ 290512 h 1100137"/>
                  <a:gd name="connsiteX1" fmla="*/ 633412 w 4076699"/>
                  <a:gd name="connsiteY1" fmla="*/ 0 h 1100137"/>
                  <a:gd name="connsiteX2" fmla="*/ 4076699 w 4076699"/>
                  <a:gd name="connsiteY2" fmla="*/ 652463 h 1100137"/>
                  <a:gd name="connsiteX3" fmla="*/ 3843338 w 4076699"/>
                  <a:gd name="connsiteY3" fmla="*/ 1100137 h 1100137"/>
                  <a:gd name="connsiteX4" fmla="*/ 0 w 4076699"/>
                  <a:gd name="connsiteY4" fmla="*/ 290512 h 1100137"/>
                  <a:gd name="connsiteX0" fmla="*/ 0 w 4076699"/>
                  <a:gd name="connsiteY0" fmla="*/ 409575 h 1219200"/>
                  <a:gd name="connsiteX1" fmla="*/ 709612 w 4076699"/>
                  <a:gd name="connsiteY1" fmla="*/ 0 h 1219200"/>
                  <a:gd name="connsiteX2" fmla="*/ 4076699 w 4076699"/>
                  <a:gd name="connsiteY2" fmla="*/ 771526 h 1219200"/>
                  <a:gd name="connsiteX3" fmla="*/ 3843338 w 4076699"/>
                  <a:gd name="connsiteY3" fmla="*/ 1219200 h 1219200"/>
                  <a:gd name="connsiteX4" fmla="*/ 0 w 4076699"/>
                  <a:gd name="connsiteY4" fmla="*/ 409575 h 1219200"/>
                  <a:gd name="connsiteX0" fmla="*/ 0 w 4076699"/>
                  <a:gd name="connsiteY0" fmla="*/ 409575 h 1228725"/>
                  <a:gd name="connsiteX1" fmla="*/ 709612 w 4076699"/>
                  <a:gd name="connsiteY1" fmla="*/ 0 h 1228725"/>
                  <a:gd name="connsiteX2" fmla="*/ 4076699 w 4076699"/>
                  <a:gd name="connsiteY2" fmla="*/ 771526 h 1228725"/>
                  <a:gd name="connsiteX3" fmla="*/ 3862388 w 4076699"/>
                  <a:gd name="connsiteY3" fmla="*/ 1228725 h 1228725"/>
                  <a:gd name="connsiteX4" fmla="*/ 0 w 4076699"/>
                  <a:gd name="connsiteY4" fmla="*/ 409575 h 1228725"/>
                  <a:gd name="connsiteX0" fmla="*/ 0 w 4095749"/>
                  <a:gd name="connsiteY0" fmla="*/ 403225 h 1228725"/>
                  <a:gd name="connsiteX1" fmla="*/ 728662 w 4095749"/>
                  <a:gd name="connsiteY1" fmla="*/ 0 h 1228725"/>
                  <a:gd name="connsiteX2" fmla="*/ 4095749 w 4095749"/>
                  <a:gd name="connsiteY2" fmla="*/ 771526 h 1228725"/>
                  <a:gd name="connsiteX3" fmla="*/ 3881438 w 4095749"/>
                  <a:gd name="connsiteY3" fmla="*/ 1228725 h 1228725"/>
                  <a:gd name="connsiteX4" fmla="*/ 0 w 4095749"/>
                  <a:gd name="connsiteY4" fmla="*/ 403225 h 1228725"/>
                  <a:gd name="connsiteX0" fmla="*/ 0 w 4095749"/>
                  <a:gd name="connsiteY0" fmla="*/ 403225 h 1292225"/>
                  <a:gd name="connsiteX1" fmla="*/ 728662 w 4095749"/>
                  <a:gd name="connsiteY1" fmla="*/ 0 h 1292225"/>
                  <a:gd name="connsiteX2" fmla="*/ 4095749 w 4095749"/>
                  <a:gd name="connsiteY2" fmla="*/ 771526 h 1292225"/>
                  <a:gd name="connsiteX3" fmla="*/ 3862388 w 4095749"/>
                  <a:gd name="connsiteY3" fmla="*/ 1292225 h 1292225"/>
                  <a:gd name="connsiteX4" fmla="*/ 0 w 4095749"/>
                  <a:gd name="connsiteY4" fmla="*/ 403225 h 1292225"/>
                  <a:gd name="connsiteX0" fmla="*/ 0 w 4102893"/>
                  <a:gd name="connsiteY0" fmla="*/ 410368 h 1292225"/>
                  <a:gd name="connsiteX1" fmla="*/ 735806 w 4102893"/>
                  <a:gd name="connsiteY1" fmla="*/ 0 h 1292225"/>
                  <a:gd name="connsiteX2" fmla="*/ 4102893 w 4102893"/>
                  <a:gd name="connsiteY2" fmla="*/ 771526 h 1292225"/>
                  <a:gd name="connsiteX3" fmla="*/ 3869532 w 4102893"/>
                  <a:gd name="connsiteY3" fmla="*/ 1292225 h 1292225"/>
                  <a:gd name="connsiteX4" fmla="*/ 0 w 4102893"/>
                  <a:gd name="connsiteY4" fmla="*/ 410368 h 1292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02893" h="1292225">
                    <a:moveTo>
                      <a:pt x="0" y="410368"/>
                    </a:moveTo>
                    <a:lnTo>
                      <a:pt x="735806" y="0"/>
                    </a:lnTo>
                    <a:lnTo>
                      <a:pt x="4102893" y="771526"/>
                    </a:lnTo>
                    <a:lnTo>
                      <a:pt x="3869532" y="1292225"/>
                    </a:lnTo>
                    <a:lnTo>
                      <a:pt x="0" y="410368"/>
                    </a:lnTo>
                    <a:close/>
                  </a:path>
                </a:pathLst>
              </a:custGeom>
              <a:solidFill>
                <a:srgbClr val="404040"/>
              </a:solidFill>
              <a:ln>
                <a:noFill/>
              </a:ln>
              <a:effectLst>
                <a:softEdge rad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9A897B17-D12E-4356-BFCF-1495238BBD4A}"/>
                  </a:ext>
                </a:extLst>
              </p:cNvPr>
              <p:cNvSpPr/>
              <p:nvPr/>
            </p:nvSpPr>
            <p:spPr>
              <a:xfrm rot="10800000">
                <a:off x="4953967" y="5334800"/>
                <a:ext cx="1707278" cy="650309"/>
              </a:xfrm>
              <a:custGeom>
                <a:avLst/>
                <a:gdLst>
                  <a:gd name="connsiteX0" fmla="*/ 225471 w 1066960"/>
                  <a:gd name="connsiteY0" fmla="*/ 0 h 571500"/>
                  <a:gd name="connsiteX1" fmla="*/ 841489 w 1066960"/>
                  <a:gd name="connsiteY1" fmla="*/ 0 h 571500"/>
                  <a:gd name="connsiteX2" fmla="*/ 1066960 w 1066960"/>
                  <a:gd name="connsiteY2" fmla="*/ 571500 h 571500"/>
                  <a:gd name="connsiteX3" fmla="*/ 0 w 1066960"/>
                  <a:gd name="connsiteY3" fmla="*/ 571500 h 571500"/>
                  <a:gd name="connsiteX4" fmla="*/ 225471 w 1066960"/>
                  <a:gd name="connsiteY4" fmla="*/ 0 h 57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66960" h="571500">
                    <a:moveTo>
                      <a:pt x="225471" y="0"/>
                    </a:moveTo>
                    <a:lnTo>
                      <a:pt x="841489" y="0"/>
                    </a:lnTo>
                    <a:lnTo>
                      <a:pt x="1066960" y="571500"/>
                    </a:lnTo>
                    <a:lnTo>
                      <a:pt x="0" y="571500"/>
                    </a:lnTo>
                    <a:lnTo>
                      <a:pt x="225471" y="0"/>
                    </a:lnTo>
                    <a:close/>
                  </a:path>
                </a:pathLst>
              </a:custGeom>
              <a:solidFill>
                <a:srgbClr val="2DCE8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FBDD960-B1EC-4B72-ADDE-73788C19ED3C}"/>
                  </a:ext>
                </a:extLst>
              </p:cNvPr>
              <p:cNvSpPr/>
              <p:nvPr/>
            </p:nvSpPr>
            <p:spPr>
              <a:xfrm rot="10800000">
                <a:off x="4557347" y="4318031"/>
                <a:ext cx="2465441" cy="658531"/>
              </a:xfrm>
              <a:custGeom>
                <a:avLst/>
                <a:gdLst>
                  <a:gd name="connsiteX0" fmla="*/ 190398 w 1738363"/>
                  <a:gd name="connsiteY0" fmla="*/ 0 h 482600"/>
                  <a:gd name="connsiteX1" fmla="*/ 1547965 w 1738363"/>
                  <a:gd name="connsiteY1" fmla="*/ 0 h 482600"/>
                  <a:gd name="connsiteX2" fmla="*/ 1738363 w 1738363"/>
                  <a:gd name="connsiteY2" fmla="*/ 482600 h 482600"/>
                  <a:gd name="connsiteX3" fmla="*/ 0 w 1738363"/>
                  <a:gd name="connsiteY3" fmla="*/ 482600 h 482600"/>
                  <a:gd name="connsiteX4" fmla="*/ 190398 w 1738363"/>
                  <a:gd name="connsiteY4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38363" h="482600">
                    <a:moveTo>
                      <a:pt x="190398" y="0"/>
                    </a:moveTo>
                    <a:lnTo>
                      <a:pt x="1547965" y="0"/>
                    </a:lnTo>
                    <a:lnTo>
                      <a:pt x="1738363" y="482600"/>
                    </a:lnTo>
                    <a:lnTo>
                      <a:pt x="0" y="482600"/>
                    </a:lnTo>
                    <a:lnTo>
                      <a:pt x="190398" y="0"/>
                    </a:lnTo>
                    <a:close/>
                  </a:path>
                </a:pathLst>
              </a:custGeom>
              <a:solidFill>
                <a:srgbClr val="DEE2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2D0E5B8-3813-4727-9808-AD0A7E44AEB7}"/>
                  </a:ext>
                </a:extLst>
              </p:cNvPr>
              <p:cNvSpPr/>
              <p:nvPr/>
            </p:nvSpPr>
            <p:spPr>
              <a:xfrm rot="10800000">
                <a:off x="4081240" y="3267420"/>
                <a:ext cx="3417661" cy="658531"/>
              </a:xfrm>
              <a:custGeom>
                <a:avLst/>
                <a:gdLst>
                  <a:gd name="connsiteX0" fmla="*/ 190398 w 2409766"/>
                  <a:gd name="connsiteY0" fmla="*/ 0 h 482600"/>
                  <a:gd name="connsiteX1" fmla="*/ 2219368 w 2409766"/>
                  <a:gd name="connsiteY1" fmla="*/ 0 h 482600"/>
                  <a:gd name="connsiteX2" fmla="*/ 2409766 w 2409766"/>
                  <a:gd name="connsiteY2" fmla="*/ 482600 h 482600"/>
                  <a:gd name="connsiteX3" fmla="*/ 0 w 2409766"/>
                  <a:gd name="connsiteY3" fmla="*/ 482600 h 482600"/>
                  <a:gd name="connsiteX4" fmla="*/ 190398 w 2409766"/>
                  <a:gd name="connsiteY4" fmla="*/ 0 h 48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09766" h="482600">
                    <a:moveTo>
                      <a:pt x="190398" y="0"/>
                    </a:moveTo>
                    <a:lnTo>
                      <a:pt x="2219368" y="0"/>
                    </a:lnTo>
                    <a:lnTo>
                      <a:pt x="2409766" y="482600"/>
                    </a:lnTo>
                    <a:lnTo>
                      <a:pt x="0" y="482600"/>
                    </a:lnTo>
                    <a:lnTo>
                      <a:pt x="190398" y="0"/>
                    </a:lnTo>
                    <a:close/>
                  </a:path>
                </a:pathLst>
              </a:custGeom>
              <a:solidFill>
                <a:srgbClr val="CED4D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F9E0CF9-497D-46B3-BA11-F94E5D87C339}"/>
                  </a:ext>
                </a:extLst>
              </p:cNvPr>
              <p:cNvSpPr/>
              <p:nvPr/>
            </p:nvSpPr>
            <p:spPr>
              <a:xfrm rot="10800000">
                <a:off x="3601575" y="2209585"/>
                <a:ext cx="4376987" cy="658529"/>
              </a:xfrm>
              <a:custGeom>
                <a:avLst/>
                <a:gdLst>
                  <a:gd name="connsiteX0" fmla="*/ 192903 w 3086180"/>
                  <a:gd name="connsiteY0" fmla="*/ 0 h 488950"/>
                  <a:gd name="connsiteX1" fmla="*/ 2893277 w 3086180"/>
                  <a:gd name="connsiteY1" fmla="*/ 0 h 488950"/>
                  <a:gd name="connsiteX2" fmla="*/ 3086180 w 3086180"/>
                  <a:gd name="connsiteY2" fmla="*/ 488950 h 488950"/>
                  <a:gd name="connsiteX3" fmla="*/ 0 w 3086180"/>
                  <a:gd name="connsiteY3" fmla="*/ 488950 h 488950"/>
                  <a:gd name="connsiteX4" fmla="*/ 192903 w 3086180"/>
                  <a:gd name="connsiteY4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86180" h="488950">
                    <a:moveTo>
                      <a:pt x="192903" y="0"/>
                    </a:moveTo>
                    <a:lnTo>
                      <a:pt x="2893277" y="0"/>
                    </a:lnTo>
                    <a:lnTo>
                      <a:pt x="3086180" y="488950"/>
                    </a:lnTo>
                    <a:lnTo>
                      <a:pt x="0" y="488950"/>
                    </a:lnTo>
                    <a:lnTo>
                      <a:pt x="192903" y="0"/>
                    </a:lnTo>
                    <a:close/>
                  </a:path>
                </a:pathLst>
              </a:custGeom>
              <a:solidFill>
                <a:srgbClr val="8595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FE317A9A-97AA-4D8A-B48B-AE282A5A3C15}"/>
                  </a:ext>
                </a:extLst>
              </p:cNvPr>
              <p:cNvSpPr/>
              <p:nvPr/>
            </p:nvSpPr>
            <p:spPr>
              <a:xfrm rot="10800000" flipH="1">
                <a:off x="3121912" y="1151749"/>
                <a:ext cx="5336315" cy="661777"/>
              </a:xfrm>
              <a:custGeom>
                <a:avLst/>
                <a:gdLst>
                  <a:gd name="connsiteX0" fmla="*/ 192903 w 3762594"/>
                  <a:gd name="connsiteY0" fmla="*/ 0 h 488950"/>
                  <a:gd name="connsiteX1" fmla="*/ 3569691 w 3762594"/>
                  <a:gd name="connsiteY1" fmla="*/ 0 h 488950"/>
                  <a:gd name="connsiteX2" fmla="*/ 3762594 w 3762594"/>
                  <a:gd name="connsiteY2" fmla="*/ 488950 h 488950"/>
                  <a:gd name="connsiteX3" fmla="*/ 0 w 3762594"/>
                  <a:gd name="connsiteY3" fmla="*/ 488950 h 488950"/>
                  <a:gd name="connsiteX4" fmla="*/ 192903 w 3762594"/>
                  <a:gd name="connsiteY4" fmla="*/ 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2594" h="488950">
                    <a:moveTo>
                      <a:pt x="192903" y="0"/>
                    </a:moveTo>
                    <a:lnTo>
                      <a:pt x="3569691" y="0"/>
                    </a:lnTo>
                    <a:lnTo>
                      <a:pt x="3762594" y="488950"/>
                    </a:lnTo>
                    <a:lnTo>
                      <a:pt x="0" y="488950"/>
                    </a:lnTo>
                    <a:lnTo>
                      <a:pt x="192903" y="0"/>
                    </a:lnTo>
                    <a:close/>
                  </a:path>
                </a:pathLst>
              </a:custGeom>
              <a:solidFill>
                <a:srgbClr val="172B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77C879BE-6C75-4DE0-A761-5DFCCF4E9D3F}"/>
                  </a:ext>
                </a:extLst>
              </p:cNvPr>
              <p:cNvSpPr txBox="1"/>
              <p:nvPr/>
            </p:nvSpPr>
            <p:spPr>
              <a:xfrm>
                <a:off x="5094057" y="1299418"/>
                <a:ext cx="159537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4F5F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Awareness</a:t>
                </a:r>
                <a:endParaRPr lang="en-ID" sz="1600" b="1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5624AD2-3D9D-4AA3-8627-6D52F076B77C}"/>
                  </a:ext>
                </a:extLst>
              </p:cNvPr>
              <p:cNvSpPr txBox="1"/>
              <p:nvPr/>
            </p:nvSpPr>
            <p:spPr>
              <a:xfrm>
                <a:off x="5071686" y="2354183"/>
                <a:ext cx="161774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F4F5F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Interests</a:t>
                </a:r>
                <a:endParaRPr lang="en-ID" sz="1600" b="1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59A9D205-DB28-4F9A-A0B4-2272BEF4F690}"/>
                  </a:ext>
                </a:extLst>
              </p:cNvPr>
              <p:cNvSpPr txBox="1"/>
              <p:nvPr/>
            </p:nvSpPr>
            <p:spPr>
              <a:xfrm>
                <a:off x="4762484" y="3419490"/>
                <a:ext cx="22258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Decision</a:t>
                </a:r>
                <a:endParaRPr lang="en-ID" sz="1600" b="1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E4704FDA-3C53-4A44-9600-73B972B5AF4D}"/>
                  </a:ext>
                </a:extLst>
              </p:cNvPr>
              <p:cNvSpPr txBox="1"/>
              <p:nvPr/>
            </p:nvSpPr>
            <p:spPr>
              <a:xfrm>
                <a:off x="5104080" y="4462631"/>
                <a:ext cx="149710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rgbClr val="172B4D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Action</a:t>
                </a:r>
                <a:endParaRPr lang="en-ID" sz="1600" b="1">
                  <a:solidFill>
                    <a:srgbClr val="172B4D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C9F0A0B2-37ED-4743-BEDB-47919388EFCE}"/>
                  </a:ext>
                </a:extLst>
              </p:cNvPr>
              <p:cNvSpPr txBox="1"/>
              <p:nvPr/>
            </p:nvSpPr>
            <p:spPr>
              <a:xfrm>
                <a:off x="4762484" y="5475291"/>
                <a:ext cx="212188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>
                    <a:solidFill>
                      <a:srgbClr val="F4F5F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Ambassador</a:t>
                </a:r>
                <a:endParaRPr lang="en-ID" sz="1400" b="1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pic>
          <p:nvPicPr>
            <p:cNvPr id="143" name="Graphic 142">
              <a:extLst>
                <a:ext uri="{FF2B5EF4-FFF2-40B4-BE49-F238E27FC236}">
                  <a16:creationId xmlns:a16="http://schemas.microsoft.com/office/drawing/2014/main" id="{F035D715-17DA-447B-9757-8EB01086B3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777871" y="1208672"/>
              <a:ext cx="460096" cy="460096"/>
            </a:xfrm>
            <a:prstGeom prst="rect">
              <a:avLst/>
            </a:prstGeom>
          </p:spPr>
        </p:pic>
        <p:pic>
          <p:nvPicPr>
            <p:cNvPr id="145" name="Graphic 144">
              <a:extLst>
                <a:ext uri="{FF2B5EF4-FFF2-40B4-BE49-F238E27FC236}">
                  <a16:creationId xmlns:a16="http://schemas.microsoft.com/office/drawing/2014/main" id="{7A1540EB-8E91-4A75-9D3A-F5DD8BCA7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69916" y="2312254"/>
              <a:ext cx="428572" cy="428572"/>
            </a:xfrm>
            <a:prstGeom prst="rect">
              <a:avLst/>
            </a:prstGeom>
          </p:spPr>
        </p:pic>
        <p:pic>
          <p:nvPicPr>
            <p:cNvPr id="147" name="Graphic 146">
              <a:extLst>
                <a:ext uri="{FF2B5EF4-FFF2-40B4-BE49-F238E27FC236}">
                  <a16:creationId xmlns:a16="http://schemas.microsoft.com/office/drawing/2014/main" id="{0F82E0AF-04AB-4E04-B0A9-702DE7B8D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967456" y="3367188"/>
              <a:ext cx="421634" cy="421634"/>
            </a:xfrm>
            <a:prstGeom prst="rect">
              <a:avLst/>
            </a:prstGeom>
          </p:spPr>
        </p:pic>
        <p:pic>
          <p:nvPicPr>
            <p:cNvPr id="149" name="Graphic 148">
              <a:extLst>
                <a:ext uri="{FF2B5EF4-FFF2-40B4-BE49-F238E27FC236}">
                  <a16:creationId xmlns:a16="http://schemas.microsoft.com/office/drawing/2014/main" id="{79E716A4-CC0A-4DD8-B088-63BF2CEDD3C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084202" y="4446598"/>
              <a:ext cx="361297" cy="3612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8190248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F0474DD2-18F5-4E91-AEB8-7C2C97927FB1}"/>
              </a:ext>
            </a:extLst>
          </p:cNvPr>
          <p:cNvSpPr/>
          <p:nvPr/>
        </p:nvSpPr>
        <p:spPr>
          <a:xfrm>
            <a:off x="1966799" y="1913878"/>
            <a:ext cx="2950383" cy="901779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D6B9E55-F5EC-47F0-BA25-D4FC7CE30D71}"/>
              </a:ext>
            </a:extLst>
          </p:cNvPr>
          <p:cNvSpPr/>
          <p:nvPr/>
        </p:nvSpPr>
        <p:spPr>
          <a:xfrm flipH="1" flipV="1">
            <a:off x="6212928" y="1821371"/>
            <a:ext cx="4195026" cy="977807"/>
          </a:xfrm>
          <a:custGeom>
            <a:avLst/>
            <a:gdLst>
              <a:gd name="connsiteX0" fmla="*/ 9509068 w 9509068"/>
              <a:gd name="connsiteY0" fmla="*/ 956345 h 956345"/>
              <a:gd name="connsiteX1" fmla="*/ 0 w 9509068"/>
              <a:gd name="connsiteY1" fmla="*/ 956345 h 956345"/>
              <a:gd name="connsiteX2" fmla="*/ 838227 w 9509068"/>
              <a:gd name="connsiteY2" fmla="*/ 0 h 956345"/>
              <a:gd name="connsiteX3" fmla="*/ 1059300 w 9509068"/>
              <a:gd name="connsiteY3" fmla="*/ 0 h 956345"/>
              <a:gd name="connsiteX4" fmla="*/ 1059298 w 9509068"/>
              <a:gd name="connsiteY4" fmla="*/ 2 h 956345"/>
              <a:gd name="connsiteX5" fmla="*/ 8449768 w 9509068"/>
              <a:gd name="connsiteY5" fmla="*/ 2 h 956345"/>
              <a:gd name="connsiteX6" fmla="*/ 8449766 w 9509068"/>
              <a:gd name="connsiteY6" fmla="*/ 0 h 956345"/>
              <a:gd name="connsiteX7" fmla="*/ 8670841 w 9509068"/>
              <a:gd name="connsiteY7" fmla="*/ 0 h 956345"/>
              <a:gd name="connsiteX8" fmla="*/ 9509068 w 9509068"/>
              <a:gd name="connsiteY8" fmla="*/ 956345 h 956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09068" h="956345">
                <a:moveTo>
                  <a:pt x="9509068" y="956345"/>
                </a:moveTo>
                <a:lnTo>
                  <a:pt x="0" y="956345"/>
                </a:lnTo>
                <a:lnTo>
                  <a:pt x="838227" y="0"/>
                </a:lnTo>
                <a:lnTo>
                  <a:pt x="1059300" y="0"/>
                </a:lnTo>
                <a:lnTo>
                  <a:pt x="1059298" y="2"/>
                </a:lnTo>
                <a:lnTo>
                  <a:pt x="8449768" y="2"/>
                </a:lnTo>
                <a:lnTo>
                  <a:pt x="8449766" y="0"/>
                </a:lnTo>
                <a:lnTo>
                  <a:pt x="8670841" y="0"/>
                </a:lnTo>
                <a:lnTo>
                  <a:pt x="9509068" y="956345"/>
                </a:lnTo>
                <a:close/>
              </a:path>
            </a:pathLst>
          </a:custGeom>
          <a:solidFill>
            <a:srgbClr val="2DCE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BF24C81-6584-44D9-BEDA-57B49337263D}"/>
              </a:ext>
            </a:extLst>
          </p:cNvPr>
          <p:cNvSpPr/>
          <p:nvPr/>
        </p:nvSpPr>
        <p:spPr>
          <a:xfrm flipH="1" flipV="1">
            <a:off x="6571818" y="2799178"/>
            <a:ext cx="3477246" cy="1072169"/>
          </a:xfrm>
          <a:custGeom>
            <a:avLst/>
            <a:gdLst>
              <a:gd name="connsiteX0" fmla="*/ 7390466 w 7390466"/>
              <a:gd name="connsiteY0" fmla="*/ 956343 h 956343"/>
              <a:gd name="connsiteX1" fmla="*/ 0 w 7390466"/>
              <a:gd name="connsiteY1" fmla="*/ 956343 h 956343"/>
              <a:gd name="connsiteX2" fmla="*/ 838225 w 7390466"/>
              <a:gd name="connsiteY2" fmla="*/ 0 h 956343"/>
              <a:gd name="connsiteX3" fmla="*/ 911495 w 7390466"/>
              <a:gd name="connsiteY3" fmla="*/ 0 h 956343"/>
              <a:gd name="connsiteX4" fmla="*/ 911491 w 7390466"/>
              <a:gd name="connsiteY4" fmla="*/ 4 h 956343"/>
              <a:gd name="connsiteX5" fmla="*/ 6478976 w 7390466"/>
              <a:gd name="connsiteY5" fmla="*/ 4 h 956343"/>
              <a:gd name="connsiteX6" fmla="*/ 6478973 w 7390466"/>
              <a:gd name="connsiteY6" fmla="*/ 0 h 956343"/>
              <a:gd name="connsiteX7" fmla="*/ 6552241 w 7390466"/>
              <a:gd name="connsiteY7" fmla="*/ 0 h 956343"/>
              <a:gd name="connsiteX8" fmla="*/ 7390466 w 7390466"/>
              <a:gd name="connsiteY8" fmla="*/ 956343 h 95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90466" h="956343">
                <a:moveTo>
                  <a:pt x="7390466" y="956343"/>
                </a:moveTo>
                <a:lnTo>
                  <a:pt x="0" y="956343"/>
                </a:lnTo>
                <a:lnTo>
                  <a:pt x="838225" y="0"/>
                </a:lnTo>
                <a:lnTo>
                  <a:pt x="911495" y="0"/>
                </a:lnTo>
                <a:lnTo>
                  <a:pt x="911491" y="4"/>
                </a:lnTo>
                <a:lnTo>
                  <a:pt x="6478976" y="4"/>
                </a:lnTo>
                <a:lnTo>
                  <a:pt x="6478973" y="0"/>
                </a:lnTo>
                <a:lnTo>
                  <a:pt x="6552241" y="0"/>
                </a:lnTo>
                <a:lnTo>
                  <a:pt x="7390466" y="956343"/>
                </a:lnTo>
                <a:close/>
              </a:path>
            </a:pathLst>
          </a:custGeom>
          <a:solidFill>
            <a:srgbClr val="8595A8"/>
          </a:solidFill>
          <a:ln>
            <a:noFill/>
          </a:ln>
          <a:effectLst>
            <a:outerShdw blurRad="50800" dist="38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633D16D4-F240-4A2B-8B9E-9999ABFA9A4E}"/>
              </a:ext>
            </a:extLst>
          </p:cNvPr>
          <p:cNvSpPr/>
          <p:nvPr/>
        </p:nvSpPr>
        <p:spPr>
          <a:xfrm flipH="1" flipV="1">
            <a:off x="6962608" y="3871347"/>
            <a:ext cx="2703639" cy="1072171"/>
          </a:xfrm>
          <a:custGeom>
            <a:avLst/>
            <a:gdLst>
              <a:gd name="connsiteX0" fmla="*/ 5567478 w 5567478"/>
              <a:gd name="connsiteY0" fmla="*/ 956341 h 956341"/>
              <a:gd name="connsiteX1" fmla="*/ 0 w 5567478"/>
              <a:gd name="connsiteY1" fmla="*/ 956341 h 956341"/>
              <a:gd name="connsiteX2" fmla="*/ 838223 w 5567478"/>
              <a:gd name="connsiteY2" fmla="*/ 0 h 956341"/>
              <a:gd name="connsiteX3" fmla="*/ 1083934 w 5567478"/>
              <a:gd name="connsiteY3" fmla="*/ 0 h 956341"/>
              <a:gd name="connsiteX4" fmla="*/ 1083930 w 5567478"/>
              <a:gd name="connsiteY4" fmla="*/ 4 h 956341"/>
              <a:gd name="connsiteX5" fmla="*/ 4483545 w 5567478"/>
              <a:gd name="connsiteY5" fmla="*/ 4 h 956341"/>
              <a:gd name="connsiteX6" fmla="*/ 4483541 w 5567478"/>
              <a:gd name="connsiteY6" fmla="*/ 0 h 956341"/>
              <a:gd name="connsiteX7" fmla="*/ 4729254 w 5567478"/>
              <a:gd name="connsiteY7" fmla="*/ 0 h 956341"/>
              <a:gd name="connsiteX8" fmla="*/ 5567478 w 5567478"/>
              <a:gd name="connsiteY8" fmla="*/ 956341 h 95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478" h="956341">
                <a:moveTo>
                  <a:pt x="5567478" y="956341"/>
                </a:moveTo>
                <a:lnTo>
                  <a:pt x="0" y="956341"/>
                </a:lnTo>
                <a:lnTo>
                  <a:pt x="838223" y="0"/>
                </a:lnTo>
                <a:lnTo>
                  <a:pt x="1083934" y="0"/>
                </a:lnTo>
                <a:lnTo>
                  <a:pt x="1083930" y="4"/>
                </a:lnTo>
                <a:lnTo>
                  <a:pt x="4483545" y="4"/>
                </a:lnTo>
                <a:lnTo>
                  <a:pt x="4483541" y="0"/>
                </a:lnTo>
                <a:lnTo>
                  <a:pt x="4729254" y="0"/>
                </a:lnTo>
                <a:lnTo>
                  <a:pt x="5567478" y="956341"/>
                </a:lnTo>
                <a:close/>
              </a:path>
            </a:pathLst>
          </a:custGeom>
          <a:solidFill>
            <a:srgbClr val="CED4DA"/>
          </a:solidFill>
          <a:ln>
            <a:noFill/>
          </a:ln>
          <a:effectLst>
            <a:outerShdw blurRad="50800" dist="38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7E921DB-BA40-4042-A9AA-47627880D807}"/>
              </a:ext>
            </a:extLst>
          </p:cNvPr>
          <p:cNvSpPr txBox="1"/>
          <p:nvPr/>
        </p:nvSpPr>
        <p:spPr>
          <a:xfrm>
            <a:off x="4066430" y="915544"/>
            <a:ext cx="4059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Funnel Strategy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880371-FB42-4FB0-9FD3-2954B12BC1F4}"/>
              </a:ext>
            </a:extLst>
          </p:cNvPr>
          <p:cNvSpPr txBox="1"/>
          <p:nvPr/>
        </p:nvSpPr>
        <p:spPr>
          <a:xfrm>
            <a:off x="4712509" y="557940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7F9676AA-8E4B-40BA-ADFA-4EA9545C1DAD}"/>
              </a:ext>
            </a:extLst>
          </p:cNvPr>
          <p:cNvSpPr/>
          <p:nvPr/>
        </p:nvSpPr>
        <p:spPr>
          <a:xfrm flipH="1" flipV="1">
            <a:off x="7365192" y="4943514"/>
            <a:ext cx="1904999" cy="1072171"/>
          </a:xfrm>
          <a:custGeom>
            <a:avLst/>
            <a:gdLst>
              <a:gd name="connsiteX0" fmla="*/ 5567478 w 5567478"/>
              <a:gd name="connsiteY0" fmla="*/ 956341 h 956341"/>
              <a:gd name="connsiteX1" fmla="*/ 0 w 5567478"/>
              <a:gd name="connsiteY1" fmla="*/ 956341 h 956341"/>
              <a:gd name="connsiteX2" fmla="*/ 838223 w 5567478"/>
              <a:gd name="connsiteY2" fmla="*/ 0 h 956341"/>
              <a:gd name="connsiteX3" fmla="*/ 1083934 w 5567478"/>
              <a:gd name="connsiteY3" fmla="*/ 0 h 956341"/>
              <a:gd name="connsiteX4" fmla="*/ 1083930 w 5567478"/>
              <a:gd name="connsiteY4" fmla="*/ 4 h 956341"/>
              <a:gd name="connsiteX5" fmla="*/ 4483545 w 5567478"/>
              <a:gd name="connsiteY5" fmla="*/ 4 h 956341"/>
              <a:gd name="connsiteX6" fmla="*/ 4483541 w 5567478"/>
              <a:gd name="connsiteY6" fmla="*/ 0 h 956341"/>
              <a:gd name="connsiteX7" fmla="*/ 4729254 w 5567478"/>
              <a:gd name="connsiteY7" fmla="*/ 0 h 956341"/>
              <a:gd name="connsiteX8" fmla="*/ 5567478 w 5567478"/>
              <a:gd name="connsiteY8" fmla="*/ 956341 h 956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567478" h="956341">
                <a:moveTo>
                  <a:pt x="5567478" y="956341"/>
                </a:moveTo>
                <a:lnTo>
                  <a:pt x="0" y="956341"/>
                </a:lnTo>
                <a:lnTo>
                  <a:pt x="838223" y="0"/>
                </a:lnTo>
                <a:lnTo>
                  <a:pt x="1083934" y="0"/>
                </a:lnTo>
                <a:lnTo>
                  <a:pt x="1083930" y="4"/>
                </a:lnTo>
                <a:lnTo>
                  <a:pt x="4483545" y="4"/>
                </a:lnTo>
                <a:lnTo>
                  <a:pt x="4483541" y="0"/>
                </a:lnTo>
                <a:lnTo>
                  <a:pt x="4729254" y="0"/>
                </a:lnTo>
                <a:lnTo>
                  <a:pt x="5567478" y="956341"/>
                </a:lnTo>
                <a:close/>
              </a:path>
            </a:pathLst>
          </a:custGeom>
          <a:solidFill>
            <a:srgbClr val="DEE2E6"/>
          </a:solidFill>
          <a:ln>
            <a:noFill/>
          </a:ln>
          <a:effectLst>
            <a:outerShdw blurRad="50800" dist="38100" dir="16200000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E54DDE5-3E2F-4F42-B8C1-9D2FC0D72916}"/>
              </a:ext>
            </a:extLst>
          </p:cNvPr>
          <p:cNvSpPr txBox="1"/>
          <p:nvPr/>
        </p:nvSpPr>
        <p:spPr>
          <a:xfrm>
            <a:off x="7256749" y="6167047"/>
            <a:ext cx="21218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Return of Investment</a:t>
            </a:r>
            <a:endParaRPr lang="en-ID" sz="1400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B69E926-8D12-4C7D-BA24-4DCC3B477773}"/>
              </a:ext>
            </a:extLst>
          </p:cNvPr>
          <p:cNvSpPr txBox="1"/>
          <p:nvPr/>
        </p:nvSpPr>
        <p:spPr>
          <a:xfrm>
            <a:off x="6862962" y="2061813"/>
            <a:ext cx="2909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E7B124D-642A-4A9F-89D4-10B682B4678B}"/>
              </a:ext>
            </a:extLst>
          </p:cNvPr>
          <p:cNvSpPr txBox="1"/>
          <p:nvPr/>
        </p:nvSpPr>
        <p:spPr>
          <a:xfrm>
            <a:off x="6862962" y="3074878"/>
            <a:ext cx="29094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96F72FA-5249-4AB6-BB6C-7511ACB75143}"/>
              </a:ext>
            </a:extLst>
          </p:cNvPr>
          <p:cNvSpPr txBox="1"/>
          <p:nvPr/>
        </p:nvSpPr>
        <p:spPr>
          <a:xfrm>
            <a:off x="7365192" y="4084265"/>
            <a:ext cx="1904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SEO scarcity top of funnel draw on sales commission inbound</a:t>
            </a:r>
            <a:endParaRPr lang="en-ID" sz="120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0C83F56-B80D-4BBA-AA85-A602996EBBAC}"/>
              </a:ext>
            </a:extLst>
          </p:cNvPr>
          <p:cNvSpPr txBox="1"/>
          <p:nvPr/>
        </p:nvSpPr>
        <p:spPr>
          <a:xfrm>
            <a:off x="7577881" y="5248769"/>
            <a:ext cx="14651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8595A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Inbound Marketing</a:t>
            </a:r>
            <a:endParaRPr lang="en-ID" sz="1200">
              <a:solidFill>
                <a:srgbClr val="8595A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BF821BE-7DC7-4D36-80EA-24AAD78C74B9}"/>
              </a:ext>
            </a:extLst>
          </p:cNvPr>
          <p:cNvCxnSpPr>
            <a:cxnSpLocks/>
          </p:cNvCxnSpPr>
          <p:nvPr/>
        </p:nvCxnSpPr>
        <p:spPr>
          <a:xfrm flipH="1">
            <a:off x="5183554" y="2292645"/>
            <a:ext cx="844464" cy="0"/>
          </a:xfrm>
          <a:prstGeom prst="straightConnector1">
            <a:avLst/>
          </a:prstGeom>
          <a:ln w="19050"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C6E4117-0704-40DF-B239-6C199A88BAE8}"/>
              </a:ext>
            </a:extLst>
          </p:cNvPr>
          <p:cNvCxnSpPr>
            <a:cxnSpLocks/>
          </p:cNvCxnSpPr>
          <p:nvPr/>
        </p:nvCxnSpPr>
        <p:spPr>
          <a:xfrm flipH="1">
            <a:off x="5503911" y="3335262"/>
            <a:ext cx="886810" cy="0"/>
          </a:xfrm>
          <a:prstGeom prst="straightConnector1">
            <a:avLst/>
          </a:prstGeom>
          <a:ln w="19050"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3B5B552-03BA-4E6F-8AD5-3D3142056891}"/>
              </a:ext>
            </a:extLst>
          </p:cNvPr>
          <p:cNvCxnSpPr>
            <a:cxnSpLocks/>
          </p:cNvCxnSpPr>
          <p:nvPr/>
        </p:nvCxnSpPr>
        <p:spPr>
          <a:xfrm flipH="1">
            <a:off x="5837342" y="4407430"/>
            <a:ext cx="916082" cy="0"/>
          </a:xfrm>
          <a:prstGeom prst="straightConnector1">
            <a:avLst/>
          </a:prstGeom>
          <a:ln w="19050"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9FC7307C-E8D3-491B-9205-7269B4308B05}"/>
              </a:ext>
            </a:extLst>
          </p:cNvPr>
          <p:cNvCxnSpPr>
            <a:cxnSpLocks/>
          </p:cNvCxnSpPr>
          <p:nvPr/>
        </p:nvCxnSpPr>
        <p:spPr>
          <a:xfrm flipH="1">
            <a:off x="6212928" y="5462811"/>
            <a:ext cx="1046946" cy="0"/>
          </a:xfrm>
          <a:prstGeom prst="straightConnector1">
            <a:avLst/>
          </a:prstGeom>
          <a:ln w="19050"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Graphic 66">
            <a:extLst>
              <a:ext uri="{FF2B5EF4-FFF2-40B4-BE49-F238E27FC236}">
                <a16:creationId xmlns:a16="http://schemas.microsoft.com/office/drawing/2014/main" id="{4B3739D9-493B-4B74-9DA5-9A5B629500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099181" y="2045367"/>
            <a:ext cx="506098" cy="506098"/>
          </a:xfrm>
          <a:prstGeom prst="rect">
            <a:avLst/>
          </a:prstGeom>
        </p:spPr>
      </p:pic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BE663AE3-DCFC-4D1B-BCBA-5CFAB6E0C910}"/>
              </a:ext>
            </a:extLst>
          </p:cNvPr>
          <p:cNvSpPr/>
          <p:nvPr/>
        </p:nvSpPr>
        <p:spPr>
          <a:xfrm>
            <a:off x="2352230" y="3008906"/>
            <a:ext cx="2950383" cy="901779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B113AF3-8169-49CC-87D6-6F5576E59DE8}"/>
              </a:ext>
            </a:extLst>
          </p:cNvPr>
          <p:cNvSpPr/>
          <p:nvPr/>
        </p:nvSpPr>
        <p:spPr>
          <a:xfrm>
            <a:off x="2553528" y="4103934"/>
            <a:ext cx="2950383" cy="901779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18E29B3-F7B5-44BC-823D-EB19D9D31242}"/>
              </a:ext>
            </a:extLst>
          </p:cNvPr>
          <p:cNvSpPr/>
          <p:nvPr/>
        </p:nvSpPr>
        <p:spPr>
          <a:xfrm>
            <a:off x="2886959" y="5198962"/>
            <a:ext cx="2950383" cy="901779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E008E9AC-415F-403E-BB22-01B9FD4C0D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89076" y="5269059"/>
            <a:ext cx="452914" cy="452914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8099DE7C-3C92-45EC-8CC4-4625F108650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669269" y="4173407"/>
            <a:ext cx="505949" cy="505949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B46526F4-1336-4EDF-9E6F-C87DE4B74A5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539146" y="3098912"/>
            <a:ext cx="472699" cy="472699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A7C61DDA-963B-4D22-BA3F-8217B3DAC8F6}"/>
              </a:ext>
            </a:extLst>
          </p:cNvPr>
          <p:cNvSpPr txBox="1"/>
          <p:nvPr/>
        </p:nvSpPr>
        <p:spPr>
          <a:xfrm>
            <a:off x="2669269" y="2165221"/>
            <a:ext cx="21717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protection pay-per-click cancellation clause.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AC49445-7E15-4B11-9C8C-A31F4C2D63D7}"/>
              </a:ext>
            </a:extLst>
          </p:cNvPr>
          <p:cNvSpPr txBox="1"/>
          <p:nvPr/>
        </p:nvSpPr>
        <p:spPr>
          <a:xfrm>
            <a:off x="3011845" y="3294279"/>
            <a:ext cx="21717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protection pay-per-click cancellation clause.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E4C3ECA-3CA7-4093-A3D7-596DC49D3856}"/>
              </a:ext>
            </a:extLst>
          </p:cNvPr>
          <p:cNvSpPr txBox="1"/>
          <p:nvPr/>
        </p:nvSpPr>
        <p:spPr>
          <a:xfrm>
            <a:off x="3253710" y="4390197"/>
            <a:ext cx="21717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protection pay-per-click cancellation clause.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4369FE02-38C2-4230-8ECD-7A8838876849}"/>
              </a:ext>
            </a:extLst>
          </p:cNvPr>
          <p:cNvSpPr txBox="1"/>
          <p:nvPr/>
        </p:nvSpPr>
        <p:spPr>
          <a:xfrm>
            <a:off x="3514392" y="5434407"/>
            <a:ext cx="217170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Data protection pay-per-click cancellation clause.</a:t>
            </a:r>
            <a:endParaRPr lang="en-ID" sz="11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51849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29CF3A-A700-4DD9-92EA-4EC0D8CC9C69}"/>
              </a:ext>
            </a:extLst>
          </p:cNvPr>
          <p:cNvSpPr txBox="1"/>
          <p:nvPr/>
        </p:nvSpPr>
        <p:spPr>
          <a:xfrm>
            <a:off x="635679" y="931664"/>
            <a:ext cx="389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Objective Key Results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11604F-1B77-4540-8C31-893F59A011D2}"/>
              </a:ext>
            </a:extLst>
          </p:cNvPr>
          <p:cNvSpPr txBox="1"/>
          <p:nvPr/>
        </p:nvSpPr>
        <p:spPr>
          <a:xfrm>
            <a:off x="635679" y="574060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551228-F710-42F1-904B-81C3ED192B3F}"/>
              </a:ext>
            </a:extLst>
          </p:cNvPr>
          <p:cNvSpPr txBox="1"/>
          <p:nvPr/>
        </p:nvSpPr>
        <p:spPr>
          <a:xfrm>
            <a:off x="5162550" y="931664"/>
            <a:ext cx="6393771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71537F7-FA45-4264-B251-B36A80F4D116}"/>
              </a:ext>
            </a:extLst>
          </p:cNvPr>
          <p:cNvSpPr/>
          <p:nvPr/>
        </p:nvSpPr>
        <p:spPr>
          <a:xfrm>
            <a:off x="7236553" y="2609510"/>
            <a:ext cx="3016930" cy="3016930"/>
          </a:xfrm>
          <a:prstGeom prst="ellipse">
            <a:avLst/>
          </a:prstGeom>
          <a:solidFill>
            <a:srgbClr val="F4F5F7"/>
          </a:solidFill>
          <a:ln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OKR </a:t>
            </a:r>
          </a:p>
          <a:p>
            <a:pPr algn="ctr"/>
            <a:r>
              <a:rPr lang="en-US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CYCLE</a:t>
            </a:r>
            <a:endParaRPr lang="en-ID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8723A37-19EA-4F21-ADAD-808D60480BD2}"/>
              </a:ext>
            </a:extLst>
          </p:cNvPr>
          <p:cNvSpPr/>
          <p:nvPr/>
        </p:nvSpPr>
        <p:spPr>
          <a:xfrm>
            <a:off x="8051892" y="2005625"/>
            <a:ext cx="1188425" cy="1188425"/>
          </a:xfrm>
          <a:prstGeom prst="ellipse">
            <a:avLst/>
          </a:prstGeom>
          <a:solidFill>
            <a:srgbClr val="F7B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>
                <a:solidFill>
                  <a:srgbClr val="EEF1F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Monthly Check In</a:t>
            </a:r>
            <a:endParaRPr lang="en-ID" sz="1100" b="1">
              <a:solidFill>
                <a:srgbClr val="EEF1F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A1FD40E-2B37-4BEC-8DE5-B893CC83C541}"/>
              </a:ext>
            </a:extLst>
          </p:cNvPr>
          <p:cNvSpPr/>
          <p:nvPr/>
        </p:nvSpPr>
        <p:spPr>
          <a:xfrm>
            <a:off x="8150658" y="5032080"/>
            <a:ext cx="1188720" cy="1188720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>
                <a:solidFill>
                  <a:srgbClr val="EEF1F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Improve</a:t>
            </a:r>
            <a:endParaRPr lang="en-ID" sz="1100" b="1">
              <a:solidFill>
                <a:srgbClr val="EEF1F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AB6B3A2-2FA8-4A01-A6F0-848C9606459B}"/>
              </a:ext>
            </a:extLst>
          </p:cNvPr>
          <p:cNvSpPr/>
          <p:nvPr/>
        </p:nvSpPr>
        <p:spPr>
          <a:xfrm>
            <a:off x="9495309" y="3584575"/>
            <a:ext cx="1188720" cy="1188720"/>
          </a:xfrm>
          <a:prstGeom prst="ellipse">
            <a:avLst/>
          </a:prstGeom>
          <a:solidFill>
            <a:srgbClr val="11C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>
                <a:solidFill>
                  <a:srgbClr val="EEF1F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Analyze Initiative</a:t>
            </a:r>
            <a:endParaRPr lang="en-ID" sz="1100" b="1">
              <a:solidFill>
                <a:srgbClr val="EEF1F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FA9CCC3-3974-46D8-84FE-F279BD96B890}"/>
              </a:ext>
            </a:extLst>
          </p:cNvPr>
          <p:cNvSpPr/>
          <p:nvPr/>
        </p:nvSpPr>
        <p:spPr>
          <a:xfrm>
            <a:off x="6650618" y="3523615"/>
            <a:ext cx="1188720" cy="1188720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>
                <a:solidFill>
                  <a:srgbClr val="EEF1F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Define OKR</a:t>
            </a:r>
            <a:endParaRPr lang="en-ID" sz="1100" b="1">
              <a:solidFill>
                <a:srgbClr val="EEF1F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BBA50FF-ACDE-447D-B8B6-4F6371F76EC2}"/>
              </a:ext>
            </a:extLst>
          </p:cNvPr>
          <p:cNvSpPr/>
          <p:nvPr/>
        </p:nvSpPr>
        <p:spPr>
          <a:xfrm>
            <a:off x="772789" y="3777755"/>
            <a:ext cx="1632610" cy="680439"/>
          </a:xfrm>
          <a:prstGeom prst="roundRect">
            <a:avLst>
              <a:gd name="adj" fmla="val 3756"/>
            </a:avLst>
          </a:prstGeom>
          <a:solidFill>
            <a:srgbClr val="5E72E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Vision Mission</a:t>
            </a:r>
            <a:endParaRPr lang="en-ID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1F1C392F-DA5D-4BF2-A55E-C4229E99F6B1}"/>
              </a:ext>
            </a:extLst>
          </p:cNvPr>
          <p:cNvSpPr/>
          <p:nvPr/>
        </p:nvSpPr>
        <p:spPr>
          <a:xfrm>
            <a:off x="3728309" y="3777755"/>
            <a:ext cx="1632610" cy="680439"/>
          </a:xfrm>
          <a:prstGeom prst="roundRect">
            <a:avLst>
              <a:gd name="adj" fmla="val 3756"/>
            </a:avLst>
          </a:prstGeom>
          <a:solidFill>
            <a:srgbClr val="5E72E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Strategy</a:t>
            </a:r>
            <a:endParaRPr lang="en-ID" sz="12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C8B221AE-ABC4-46C9-820E-3609E61531E8}"/>
              </a:ext>
            </a:extLst>
          </p:cNvPr>
          <p:cNvSpPr/>
          <p:nvPr/>
        </p:nvSpPr>
        <p:spPr>
          <a:xfrm rot="2700000">
            <a:off x="7552766" y="3044631"/>
            <a:ext cx="137160" cy="118242"/>
          </a:xfrm>
          <a:prstGeom prst="triangl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A734CC46-46EE-4E98-BEB9-D84308DECD59}"/>
              </a:ext>
            </a:extLst>
          </p:cNvPr>
          <p:cNvSpPr/>
          <p:nvPr/>
        </p:nvSpPr>
        <p:spPr>
          <a:xfrm rot="8100000">
            <a:off x="9783865" y="3037920"/>
            <a:ext cx="137160" cy="118242"/>
          </a:xfrm>
          <a:prstGeom prst="triangl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61F6381B-B46F-428C-B9E6-4A8A2A5A7BFE}"/>
              </a:ext>
            </a:extLst>
          </p:cNvPr>
          <p:cNvSpPr/>
          <p:nvPr/>
        </p:nvSpPr>
        <p:spPr>
          <a:xfrm rot="13500000">
            <a:off x="9783865" y="5097637"/>
            <a:ext cx="137160" cy="118242"/>
          </a:xfrm>
          <a:prstGeom prst="triangl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35EE8801-9AD9-42D9-B972-D166F67CF8DA}"/>
              </a:ext>
            </a:extLst>
          </p:cNvPr>
          <p:cNvSpPr/>
          <p:nvPr/>
        </p:nvSpPr>
        <p:spPr>
          <a:xfrm rot="8100000">
            <a:off x="7608515" y="5118573"/>
            <a:ext cx="137160" cy="118242"/>
          </a:xfrm>
          <a:prstGeom prst="triangle">
            <a:avLst/>
          </a:prstGeom>
          <a:solidFill>
            <a:srgbClr val="ADB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807D720-61EE-4D55-AC08-841D88902900}"/>
              </a:ext>
            </a:extLst>
          </p:cNvPr>
          <p:cNvCxnSpPr>
            <a:cxnSpLocks/>
            <a:stCxn id="22" idx="3"/>
            <a:endCxn id="23" idx="1"/>
          </p:cNvCxnSpPr>
          <p:nvPr/>
        </p:nvCxnSpPr>
        <p:spPr>
          <a:xfrm>
            <a:off x="2405399" y="4117975"/>
            <a:ext cx="1322910" cy="0"/>
          </a:xfrm>
          <a:prstGeom prst="straightConnector1">
            <a:avLst/>
          </a:prstGeom>
          <a:ln>
            <a:solidFill>
              <a:srgbClr val="ADB5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51DB51A-999E-4369-BE79-0D9D71400E7A}"/>
              </a:ext>
            </a:extLst>
          </p:cNvPr>
          <p:cNvCxnSpPr>
            <a:cxnSpLocks/>
            <a:stCxn id="23" idx="3"/>
            <a:endCxn id="13" idx="2"/>
          </p:cNvCxnSpPr>
          <p:nvPr/>
        </p:nvCxnSpPr>
        <p:spPr>
          <a:xfrm>
            <a:off x="5360919" y="4117975"/>
            <a:ext cx="1289699" cy="0"/>
          </a:xfrm>
          <a:prstGeom prst="straightConnector1">
            <a:avLst/>
          </a:prstGeom>
          <a:ln>
            <a:solidFill>
              <a:srgbClr val="ADB5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E6583BBD-9490-4748-82FB-99704C2853F7}"/>
              </a:ext>
            </a:extLst>
          </p:cNvPr>
          <p:cNvSpPr txBox="1"/>
          <p:nvPr/>
        </p:nvSpPr>
        <p:spPr>
          <a:xfrm>
            <a:off x="3565419" y="4817538"/>
            <a:ext cx="1861784" cy="276999"/>
          </a:xfrm>
          <a:prstGeom prst="rect">
            <a:avLst/>
          </a:prstGeom>
          <a:noFill/>
          <a:ln>
            <a:solidFill>
              <a:srgbClr val="ADB5BD"/>
            </a:solidFill>
            <a:prstDash val="dash"/>
          </a:ln>
        </p:spPr>
        <p:txBody>
          <a:bodyPr wrap="square">
            <a:spAutoFit/>
          </a:bodyPr>
          <a:lstStyle/>
          <a:p>
            <a:pPr algn="ctr"/>
            <a:r>
              <a:rPr lang="en-GB" sz="1200">
                <a:solidFill>
                  <a:srgbClr val="ADB5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Planning</a:t>
            </a:r>
            <a:endParaRPr lang="en-ID" sz="1200" dirty="0">
              <a:solidFill>
                <a:srgbClr val="ADB5B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BD73021A-F732-46E0-9BF4-367917ED3234}"/>
              </a:ext>
            </a:extLst>
          </p:cNvPr>
          <p:cNvCxnSpPr>
            <a:cxnSpLocks/>
            <a:stCxn id="36" idx="1"/>
          </p:cNvCxnSpPr>
          <p:nvPr/>
        </p:nvCxnSpPr>
        <p:spPr>
          <a:xfrm rot="10800000">
            <a:off x="3186935" y="4117974"/>
            <a:ext cx="378484" cy="838064"/>
          </a:xfrm>
          <a:prstGeom prst="bentConnector2">
            <a:avLst/>
          </a:prstGeom>
          <a:ln>
            <a:solidFill>
              <a:srgbClr val="ADB5B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EB25AAAE-BC94-4F35-95AD-3BFF4E9E4140}"/>
              </a:ext>
            </a:extLst>
          </p:cNvPr>
          <p:cNvCxnSpPr>
            <a:cxnSpLocks/>
            <a:stCxn id="36" idx="3"/>
          </p:cNvCxnSpPr>
          <p:nvPr/>
        </p:nvCxnSpPr>
        <p:spPr>
          <a:xfrm flipV="1">
            <a:off x="5427203" y="4117974"/>
            <a:ext cx="396972" cy="838064"/>
          </a:xfrm>
          <a:prstGeom prst="bentConnector2">
            <a:avLst/>
          </a:prstGeom>
          <a:ln>
            <a:solidFill>
              <a:srgbClr val="ADB5B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2815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6D846DB-BAEF-4369-9B44-FA017C153CB1}"/>
              </a:ext>
            </a:extLst>
          </p:cNvPr>
          <p:cNvSpPr txBox="1"/>
          <p:nvPr/>
        </p:nvSpPr>
        <p:spPr>
          <a:xfrm>
            <a:off x="755278" y="932732"/>
            <a:ext cx="38918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Objective Key Results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7CF235-BDCA-41E9-9D67-BDB1C1B3A03C}"/>
              </a:ext>
            </a:extLst>
          </p:cNvPr>
          <p:cNvSpPr txBox="1"/>
          <p:nvPr/>
        </p:nvSpPr>
        <p:spPr>
          <a:xfrm>
            <a:off x="755278" y="575128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7F90397-D170-47E9-A5FC-A3AC603BB723}"/>
              </a:ext>
            </a:extLst>
          </p:cNvPr>
          <p:cNvSpPr/>
          <p:nvPr/>
        </p:nvSpPr>
        <p:spPr>
          <a:xfrm>
            <a:off x="5653653" y="574060"/>
            <a:ext cx="2680934" cy="278892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DDDC6F-3BA7-4FF3-8879-6FE517651138}"/>
              </a:ext>
            </a:extLst>
          </p:cNvPr>
          <p:cNvSpPr txBox="1"/>
          <p:nvPr/>
        </p:nvSpPr>
        <p:spPr>
          <a:xfrm>
            <a:off x="5884809" y="1005269"/>
            <a:ext cx="13544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Objective</a:t>
            </a:r>
            <a:endParaRPr lang="en-ID" sz="1400" dirty="0">
              <a:solidFill>
                <a:srgbClr val="2DCE89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EE3302-91DD-48A9-998C-64F6AC36259D}"/>
              </a:ext>
            </a:extLst>
          </p:cNvPr>
          <p:cNvSpPr txBox="1"/>
          <p:nvPr/>
        </p:nvSpPr>
        <p:spPr>
          <a:xfrm>
            <a:off x="5878642" y="1369588"/>
            <a:ext cx="20589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</a:p>
          <a:p>
            <a:endParaRPr lang="en-GB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0BA6DE-4A29-4ED2-A599-3776E4F424B2}"/>
              </a:ext>
            </a:extLst>
          </p:cNvPr>
          <p:cNvSpPr txBox="1"/>
          <p:nvPr/>
        </p:nvSpPr>
        <p:spPr>
          <a:xfrm>
            <a:off x="7379660" y="723257"/>
            <a:ext cx="75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ADB5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en-ID" sz="3600" b="1">
              <a:solidFill>
                <a:srgbClr val="ADB5B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322D708-B686-418E-A1A2-41FEA2C94E19}"/>
              </a:ext>
            </a:extLst>
          </p:cNvPr>
          <p:cNvSpPr/>
          <p:nvPr/>
        </p:nvSpPr>
        <p:spPr>
          <a:xfrm>
            <a:off x="8559576" y="574060"/>
            <a:ext cx="2680934" cy="278892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95D3EF5-2C5C-4EA7-88F1-7C29D12B0BAB}"/>
              </a:ext>
            </a:extLst>
          </p:cNvPr>
          <p:cNvSpPr txBox="1"/>
          <p:nvPr/>
        </p:nvSpPr>
        <p:spPr>
          <a:xfrm>
            <a:off x="8790732" y="1005269"/>
            <a:ext cx="13544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Key</a:t>
            </a:r>
            <a:endParaRPr lang="en-ID" sz="1400" dirty="0">
              <a:solidFill>
                <a:srgbClr val="2DCE89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4FA9FF-43CE-43F0-A25A-89EB78358B89}"/>
              </a:ext>
            </a:extLst>
          </p:cNvPr>
          <p:cNvSpPr txBox="1"/>
          <p:nvPr/>
        </p:nvSpPr>
        <p:spPr>
          <a:xfrm>
            <a:off x="8784565" y="1369588"/>
            <a:ext cx="20589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</a:p>
          <a:p>
            <a:endParaRPr lang="en-GB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0752F1-9D51-4DD8-8E82-2AF13E6DDA84}"/>
              </a:ext>
            </a:extLst>
          </p:cNvPr>
          <p:cNvSpPr txBox="1"/>
          <p:nvPr/>
        </p:nvSpPr>
        <p:spPr>
          <a:xfrm>
            <a:off x="10285583" y="723257"/>
            <a:ext cx="75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ADB5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en-ID" sz="3600" b="1">
              <a:solidFill>
                <a:srgbClr val="ADB5B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D3D26A4-8036-4FA3-9290-765979253205}"/>
              </a:ext>
            </a:extLst>
          </p:cNvPr>
          <p:cNvSpPr/>
          <p:nvPr/>
        </p:nvSpPr>
        <p:spPr>
          <a:xfrm>
            <a:off x="5653653" y="3585579"/>
            <a:ext cx="2680934" cy="278892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D16AA7-DA0C-42BA-A1DF-E22253866162}"/>
              </a:ext>
            </a:extLst>
          </p:cNvPr>
          <p:cNvSpPr txBox="1"/>
          <p:nvPr/>
        </p:nvSpPr>
        <p:spPr>
          <a:xfrm>
            <a:off x="5884809" y="4016788"/>
            <a:ext cx="13544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Results</a:t>
            </a:r>
            <a:endParaRPr lang="en-ID" sz="1400" dirty="0">
              <a:solidFill>
                <a:srgbClr val="2DCE89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1351C1-48E3-41EB-8F71-A12B28760762}"/>
              </a:ext>
            </a:extLst>
          </p:cNvPr>
          <p:cNvSpPr txBox="1"/>
          <p:nvPr/>
        </p:nvSpPr>
        <p:spPr>
          <a:xfrm>
            <a:off x="5878642" y="4381107"/>
            <a:ext cx="20589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</a:p>
          <a:p>
            <a:endParaRPr lang="en-GB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C2B811-427E-4BDD-92B5-1F291FBD3558}"/>
              </a:ext>
            </a:extLst>
          </p:cNvPr>
          <p:cNvSpPr txBox="1"/>
          <p:nvPr/>
        </p:nvSpPr>
        <p:spPr>
          <a:xfrm>
            <a:off x="7379660" y="3734776"/>
            <a:ext cx="75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ADB5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en-ID" sz="3600" b="1">
              <a:solidFill>
                <a:srgbClr val="ADB5B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33D7482-5354-46BF-96A0-9FEC4003434B}"/>
              </a:ext>
            </a:extLst>
          </p:cNvPr>
          <p:cNvSpPr/>
          <p:nvPr/>
        </p:nvSpPr>
        <p:spPr>
          <a:xfrm>
            <a:off x="8559576" y="3585579"/>
            <a:ext cx="2680934" cy="278892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67366E-678C-430B-A2FB-818C4B0D9D67}"/>
              </a:ext>
            </a:extLst>
          </p:cNvPr>
          <p:cNvSpPr txBox="1"/>
          <p:nvPr/>
        </p:nvSpPr>
        <p:spPr>
          <a:xfrm>
            <a:off x="8790732" y="4016788"/>
            <a:ext cx="13544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2DCE89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Initiative</a:t>
            </a:r>
            <a:endParaRPr lang="en-ID" sz="1400" dirty="0">
              <a:solidFill>
                <a:srgbClr val="2DCE89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7558459-18EE-4BA8-A44E-7637D73B6687}"/>
              </a:ext>
            </a:extLst>
          </p:cNvPr>
          <p:cNvSpPr txBox="1"/>
          <p:nvPr/>
        </p:nvSpPr>
        <p:spPr>
          <a:xfrm>
            <a:off x="8784565" y="4381107"/>
            <a:ext cx="20589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Feature request for quotation specifications PR purchase.</a:t>
            </a:r>
          </a:p>
          <a:p>
            <a:endParaRPr lang="en-GB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8DE6F78-D5CB-4C4A-8C8F-DF1D9FA58CD6}"/>
              </a:ext>
            </a:extLst>
          </p:cNvPr>
          <p:cNvSpPr txBox="1"/>
          <p:nvPr/>
        </p:nvSpPr>
        <p:spPr>
          <a:xfrm>
            <a:off x="10285583" y="3734776"/>
            <a:ext cx="75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ADB5B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en-ID" sz="3600" b="1">
              <a:solidFill>
                <a:srgbClr val="ADB5B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A3257B-CC1E-4C3D-A9DC-C1EB7D1014F6}"/>
              </a:ext>
            </a:extLst>
          </p:cNvPr>
          <p:cNvSpPr txBox="1"/>
          <p:nvPr/>
        </p:nvSpPr>
        <p:spPr>
          <a:xfrm>
            <a:off x="781352" y="5100532"/>
            <a:ext cx="3491820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 soft bounce end of quarter.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3BD5E1-7F82-45C7-AAEB-A523FDB0BEE2}"/>
              </a:ext>
            </a:extLst>
          </p:cNvPr>
          <p:cNvSpPr txBox="1"/>
          <p:nvPr/>
        </p:nvSpPr>
        <p:spPr>
          <a:xfrm>
            <a:off x="797569" y="2610044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Vision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22512A-517A-45E2-ABDC-633A311FE22F}"/>
              </a:ext>
            </a:extLst>
          </p:cNvPr>
          <p:cNvSpPr txBox="1"/>
          <p:nvPr/>
        </p:nvSpPr>
        <p:spPr>
          <a:xfrm>
            <a:off x="781352" y="2919333"/>
            <a:ext cx="38657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loss leader application programming interface channel.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58DEC2C-FB4F-436F-A529-C314C0E0EB4A}"/>
              </a:ext>
            </a:extLst>
          </p:cNvPr>
          <p:cNvSpPr txBox="1"/>
          <p:nvPr/>
        </p:nvSpPr>
        <p:spPr>
          <a:xfrm>
            <a:off x="797569" y="3623774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Mission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0F5AE3-869A-4757-83C0-13E00427361B}"/>
              </a:ext>
            </a:extLst>
          </p:cNvPr>
          <p:cNvSpPr txBox="1"/>
          <p:nvPr/>
        </p:nvSpPr>
        <p:spPr>
          <a:xfrm>
            <a:off x="781352" y="3933063"/>
            <a:ext cx="3625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Keywords loss leader application programming interface channel.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9273E7-61E5-4891-A26F-F5EC99A3106D}"/>
              </a:ext>
            </a:extLst>
          </p:cNvPr>
          <p:cNvSpPr txBox="1"/>
          <p:nvPr/>
        </p:nvSpPr>
        <p:spPr>
          <a:xfrm>
            <a:off x="797569" y="4792755"/>
            <a:ext cx="222793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Strategy</a:t>
            </a:r>
            <a:endParaRPr lang="en-ID" sz="1400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29621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97B3B03-7EED-48E6-B26B-08A99E1DE577}"/>
              </a:ext>
            </a:extLst>
          </p:cNvPr>
          <p:cNvSpPr txBox="1"/>
          <p:nvPr/>
        </p:nvSpPr>
        <p:spPr>
          <a:xfrm>
            <a:off x="3022940" y="931664"/>
            <a:ext cx="6146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Objective Key Results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11F57E-5A36-4E76-83BD-C2346664AFDC}"/>
              </a:ext>
            </a:extLst>
          </p:cNvPr>
          <p:cNvSpPr txBox="1"/>
          <p:nvPr/>
        </p:nvSpPr>
        <p:spPr>
          <a:xfrm>
            <a:off x="4712509" y="574060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451E5844-A919-4B01-8038-9700995B7D29}"/>
              </a:ext>
            </a:extLst>
          </p:cNvPr>
          <p:cNvSpPr/>
          <p:nvPr/>
        </p:nvSpPr>
        <p:spPr>
          <a:xfrm>
            <a:off x="1731505" y="1992452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33DC28A-3204-47D7-B4E3-B27D313654F2}"/>
              </a:ext>
            </a:extLst>
          </p:cNvPr>
          <p:cNvSpPr/>
          <p:nvPr/>
        </p:nvSpPr>
        <p:spPr>
          <a:xfrm>
            <a:off x="1731504" y="3424992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Viral content application programming interface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256C085-00F6-44B6-96B2-1B8A3D65A7F8}"/>
              </a:ext>
            </a:extLst>
          </p:cNvPr>
          <p:cNvSpPr/>
          <p:nvPr/>
        </p:nvSpPr>
        <p:spPr>
          <a:xfrm>
            <a:off x="4157205" y="2000468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Request for proposal share purchase agreement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857F4FD-BDC4-455C-8677-0FF3B493D8B7}"/>
              </a:ext>
            </a:extLst>
          </p:cNvPr>
          <p:cNvSpPr/>
          <p:nvPr/>
        </p:nvSpPr>
        <p:spPr>
          <a:xfrm>
            <a:off x="4157204" y="3433008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bottom of the funnel mobile marketing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38DF919-39BA-474F-97E7-6B22970720B8}"/>
              </a:ext>
            </a:extLst>
          </p:cNvPr>
          <p:cNvSpPr/>
          <p:nvPr/>
        </p:nvSpPr>
        <p:spPr>
          <a:xfrm>
            <a:off x="6587851" y="2000468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Audience segmentation market segmentation sales methodology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E0134E9-43FA-4726-812D-038043E8C83C}"/>
              </a:ext>
            </a:extLst>
          </p:cNvPr>
          <p:cNvSpPr/>
          <p:nvPr/>
        </p:nvSpPr>
        <p:spPr>
          <a:xfrm>
            <a:off x="6587850" y="3433008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Data protection pay-per-click cancellation clause.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1BFBC0-77E4-44B7-8673-93243778FDAB}"/>
              </a:ext>
            </a:extLst>
          </p:cNvPr>
          <p:cNvSpPr/>
          <p:nvPr/>
        </p:nvSpPr>
        <p:spPr>
          <a:xfrm>
            <a:off x="9018497" y="2000468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Needs assessment customer journey buying criteria digital transformation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7696CC6-9E34-473F-A671-4672308690D5}"/>
              </a:ext>
            </a:extLst>
          </p:cNvPr>
          <p:cNvSpPr/>
          <p:nvPr/>
        </p:nvSpPr>
        <p:spPr>
          <a:xfrm>
            <a:off x="9018496" y="3433008"/>
            <a:ext cx="2172125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SEO scarcity top of funnel draw on sales commission 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CD74533-BE72-4F5D-8C6A-93B3A10F5AE4}"/>
              </a:ext>
            </a:extLst>
          </p:cNvPr>
          <p:cNvSpPr/>
          <p:nvPr/>
        </p:nvSpPr>
        <p:spPr>
          <a:xfrm>
            <a:off x="1731504" y="4857532"/>
            <a:ext cx="9459117" cy="1140440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Interactive content consumer show Salesforce.com key accounts end of month buying </a:t>
            </a:r>
          </a:p>
          <a:p>
            <a:pPr algn="ctr"/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criteria prospect Drift firmographic end of quarter. 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79D9FE4-67E3-4E9E-8F73-8BC8048E2F2C}"/>
              </a:ext>
            </a:extLst>
          </p:cNvPr>
          <p:cNvSpPr/>
          <p:nvPr/>
        </p:nvSpPr>
        <p:spPr>
          <a:xfrm>
            <a:off x="1001378" y="1992452"/>
            <a:ext cx="471606" cy="1140440"/>
          </a:xfrm>
          <a:prstGeom prst="roundRect">
            <a:avLst>
              <a:gd name="adj" fmla="val 6763"/>
            </a:avLst>
          </a:prstGeom>
          <a:solidFill>
            <a:srgbClr val="2DCE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Objective</a:t>
            </a:r>
            <a:endParaRPr lang="en-ID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E85837D-85C0-428E-9743-3CF8980580FB}"/>
              </a:ext>
            </a:extLst>
          </p:cNvPr>
          <p:cNvSpPr/>
          <p:nvPr/>
        </p:nvSpPr>
        <p:spPr>
          <a:xfrm>
            <a:off x="1001378" y="3424992"/>
            <a:ext cx="471606" cy="1140440"/>
          </a:xfrm>
          <a:prstGeom prst="roundRect">
            <a:avLst>
              <a:gd name="adj" fmla="val 6763"/>
            </a:avLst>
          </a:prstGeom>
          <a:solidFill>
            <a:srgbClr val="2DCE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</a:t>
            </a:r>
            <a:endParaRPr lang="en-ID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FD2A57A-5DD0-4A48-9315-2388905C270B}"/>
              </a:ext>
            </a:extLst>
          </p:cNvPr>
          <p:cNvSpPr/>
          <p:nvPr/>
        </p:nvSpPr>
        <p:spPr>
          <a:xfrm>
            <a:off x="1001378" y="4857532"/>
            <a:ext cx="471606" cy="1140440"/>
          </a:xfrm>
          <a:prstGeom prst="roundRect">
            <a:avLst>
              <a:gd name="adj" fmla="val 6763"/>
            </a:avLst>
          </a:prstGeom>
          <a:solidFill>
            <a:srgbClr val="2DCE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Results</a:t>
            </a:r>
            <a:endParaRPr lang="en-ID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54751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3044ACE-0F74-4EBF-96B5-7D35ABD84206}"/>
              </a:ext>
            </a:extLst>
          </p:cNvPr>
          <p:cNvSpPr/>
          <p:nvPr/>
        </p:nvSpPr>
        <p:spPr>
          <a:xfrm>
            <a:off x="8031942" y="2421762"/>
            <a:ext cx="2950383" cy="901779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BC2DA45-547D-495C-A545-577C6C48E997}"/>
              </a:ext>
            </a:extLst>
          </p:cNvPr>
          <p:cNvSpPr txBox="1"/>
          <p:nvPr/>
        </p:nvSpPr>
        <p:spPr>
          <a:xfrm>
            <a:off x="3022940" y="931664"/>
            <a:ext cx="61461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Objective Key Results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5E5F82-2B0C-44A9-81A2-7B80D0F248F9}"/>
              </a:ext>
            </a:extLst>
          </p:cNvPr>
          <p:cNvSpPr txBox="1"/>
          <p:nvPr/>
        </p:nvSpPr>
        <p:spPr>
          <a:xfrm>
            <a:off x="4712509" y="574060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Business Plan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77B8F3B-31D0-4644-9290-C08E5B10A06E}"/>
              </a:ext>
            </a:extLst>
          </p:cNvPr>
          <p:cNvSpPr/>
          <p:nvPr/>
        </p:nvSpPr>
        <p:spPr>
          <a:xfrm>
            <a:off x="1204063" y="2678252"/>
            <a:ext cx="4113547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9CC4CBAB-67FF-4BD5-9FDC-69A6037CB14E}"/>
              </a:ext>
            </a:extLst>
          </p:cNvPr>
          <p:cNvSpPr/>
          <p:nvPr/>
        </p:nvSpPr>
        <p:spPr>
          <a:xfrm>
            <a:off x="1204063" y="2136696"/>
            <a:ext cx="4113547" cy="377904"/>
          </a:xfrm>
          <a:prstGeom prst="roundRect">
            <a:avLst>
              <a:gd name="adj" fmla="val 6763"/>
            </a:avLst>
          </a:prstGeom>
          <a:solidFill>
            <a:srgbClr val="172B4D"/>
          </a:solidFill>
          <a:ln w="12700">
            <a:solidFill>
              <a:srgbClr val="172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Objective</a:t>
            </a:r>
            <a:endParaRPr lang="en-ID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0A3E211-92BA-467E-A3B1-1010A1FA6095}"/>
              </a:ext>
            </a:extLst>
          </p:cNvPr>
          <p:cNvSpPr/>
          <p:nvPr/>
        </p:nvSpPr>
        <p:spPr>
          <a:xfrm>
            <a:off x="5471263" y="2136696"/>
            <a:ext cx="1846601" cy="377904"/>
          </a:xfrm>
          <a:prstGeom prst="roundRect">
            <a:avLst>
              <a:gd name="adj" fmla="val 6763"/>
            </a:avLst>
          </a:prstGeom>
          <a:solidFill>
            <a:srgbClr val="172B4D"/>
          </a:solidFill>
          <a:ln w="12700">
            <a:solidFill>
              <a:srgbClr val="172B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sz="14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Progress</a:t>
            </a:r>
            <a:endParaRPr lang="en-ID" sz="1400" b="1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AA23773-7F37-4AE7-B765-8B72CC435571}"/>
              </a:ext>
            </a:extLst>
          </p:cNvPr>
          <p:cNvSpPr/>
          <p:nvPr/>
        </p:nvSpPr>
        <p:spPr>
          <a:xfrm>
            <a:off x="1204063" y="3358427"/>
            <a:ext cx="4113547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Request for proposal share purchase agreement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90BA873-734F-4626-BAF6-A91E03FA454C}"/>
              </a:ext>
            </a:extLst>
          </p:cNvPr>
          <p:cNvSpPr/>
          <p:nvPr/>
        </p:nvSpPr>
        <p:spPr>
          <a:xfrm>
            <a:off x="1204063" y="4038602"/>
            <a:ext cx="4113547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bottom of the funnel mobile marketing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3165588-5109-4625-9DF4-1EF36A6FCAB0}"/>
              </a:ext>
            </a:extLst>
          </p:cNvPr>
          <p:cNvSpPr/>
          <p:nvPr/>
        </p:nvSpPr>
        <p:spPr>
          <a:xfrm>
            <a:off x="1204063" y="4718777"/>
            <a:ext cx="4113547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D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Viral content application programming interface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A9FC87F-BFFC-4BF5-9E71-44AA1D1ADC5D}"/>
              </a:ext>
            </a:extLst>
          </p:cNvPr>
          <p:cNvSpPr/>
          <p:nvPr/>
        </p:nvSpPr>
        <p:spPr>
          <a:xfrm>
            <a:off x="1204063" y="5398952"/>
            <a:ext cx="4113547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 bottom of the funnel mobile marketing</a:t>
            </a:r>
            <a:endParaRPr lang="en-ID" sz="1200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0790FBF-E461-4EC2-9052-F460D3637F68}"/>
              </a:ext>
            </a:extLst>
          </p:cNvPr>
          <p:cNvSpPr/>
          <p:nvPr/>
        </p:nvSpPr>
        <p:spPr>
          <a:xfrm>
            <a:off x="5452213" y="2678252"/>
            <a:ext cx="1846601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70%</a:t>
            </a:r>
            <a:endParaRPr lang="en-ID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DEA4D8E-D7D9-4377-A02C-367EBA664DD0}"/>
              </a:ext>
            </a:extLst>
          </p:cNvPr>
          <p:cNvSpPr/>
          <p:nvPr/>
        </p:nvSpPr>
        <p:spPr>
          <a:xfrm>
            <a:off x="5452213" y="3358427"/>
            <a:ext cx="1846601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20%</a:t>
            </a:r>
            <a:endParaRPr lang="en-ID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0EF7881-B7CB-4914-8B8B-CAAE4DAB809F}"/>
              </a:ext>
            </a:extLst>
          </p:cNvPr>
          <p:cNvSpPr/>
          <p:nvPr/>
        </p:nvSpPr>
        <p:spPr>
          <a:xfrm>
            <a:off x="5452213" y="4038602"/>
            <a:ext cx="1846601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60%</a:t>
            </a:r>
            <a:endParaRPr lang="en-ID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99D11F3-52FC-4FA5-8DBE-43563C831636}"/>
              </a:ext>
            </a:extLst>
          </p:cNvPr>
          <p:cNvSpPr/>
          <p:nvPr/>
        </p:nvSpPr>
        <p:spPr>
          <a:xfrm>
            <a:off x="5452213" y="4718777"/>
            <a:ext cx="1846601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40%</a:t>
            </a:r>
            <a:endParaRPr lang="en-ID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091B8E3-8C2A-4241-81FD-6B5A0B1B8281}"/>
              </a:ext>
            </a:extLst>
          </p:cNvPr>
          <p:cNvSpPr/>
          <p:nvPr/>
        </p:nvSpPr>
        <p:spPr>
          <a:xfrm>
            <a:off x="5452213" y="5398952"/>
            <a:ext cx="1846601" cy="598348"/>
          </a:xfrm>
          <a:prstGeom prst="roundRect">
            <a:avLst>
              <a:gd name="adj" fmla="val 3532"/>
            </a:avLst>
          </a:prstGeom>
          <a:solidFill>
            <a:srgbClr val="F4F5F7"/>
          </a:solidFill>
          <a:ln w="12700">
            <a:solidFill>
              <a:srgbClr val="ADB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  <a:endParaRPr lang="en-ID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54206D6F-9F36-4879-A4EA-EDF1A449B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06474" y="2539217"/>
            <a:ext cx="646331" cy="64633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06D5FA0-3411-475C-B42D-D60FC0B0A2B9}"/>
              </a:ext>
            </a:extLst>
          </p:cNvPr>
          <p:cNvSpPr txBox="1"/>
          <p:nvPr/>
        </p:nvSpPr>
        <p:spPr>
          <a:xfrm>
            <a:off x="8950778" y="2940028"/>
            <a:ext cx="1840689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5F6B7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Completion Average</a:t>
            </a:r>
            <a:endParaRPr lang="en-ID" sz="1200">
              <a:solidFill>
                <a:srgbClr val="5F6B7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FD62B7-97D5-44B3-A166-64C5452264B7}"/>
              </a:ext>
            </a:extLst>
          </p:cNvPr>
          <p:cNvSpPr txBox="1"/>
          <p:nvPr/>
        </p:nvSpPr>
        <p:spPr>
          <a:xfrm>
            <a:off x="8950778" y="2601474"/>
            <a:ext cx="778683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75%</a:t>
            </a:r>
            <a:endParaRPr lang="en-ID" sz="2000" b="1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09CAD1-F352-4D2D-A38E-71AF358C41D8}"/>
              </a:ext>
            </a:extLst>
          </p:cNvPr>
          <p:cNvSpPr txBox="1"/>
          <p:nvPr/>
        </p:nvSpPr>
        <p:spPr>
          <a:xfrm>
            <a:off x="7954976" y="4233002"/>
            <a:ext cx="3265474" cy="1447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 soft bounce end of quarter.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698A365-DA37-425A-9015-8CB21DD8F862}"/>
              </a:ext>
            </a:extLst>
          </p:cNvPr>
          <p:cNvSpPr txBox="1"/>
          <p:nvPr/>
        </p:nvSpPr>
        <p:spPr>
          <a:xfrm>
            <a:off x="7954976" y="3713501"/>
            <a:ext cx="326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Application programming interface channel.</a:t>
            </a:r>
            <a:endParaRPr lang="en-ID" sz="12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6131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36DFD94-184B-473E-A7CE-213EF3A9488F}"/>
              </a:ext>
            </a:extLst>
          </p:cNvPr>
          <p:cNvSpPr txBox="1"/>
          <p:nvPr/>
        </p:nvSpPr>
        <p:spPr>
          <a:xfrm>
            <a:off x="715168" y="1004236"/>
            <a:ext cx="4089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Latest Portfolio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36D8D3-31E8-46C1-9E28-68507981BAAA}"/>
              </a:ext>
            </a:extLst>
          </p:cNvPr>
          <p:cNvSpPr txBox="1"/>
          <p:nvPr/>
        </p:nvSpPr>
        <p:spPr>
          <a:xfrm>
            <a:off x="715167" y="646632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3C1A80-AAC6-4266-A161-FA08BF02423F}"/>
              </a:ext>
            </a:extLst>
          </p:cNvPr>
          <p:cNvSpPr txBox="1"/>
          <p:nvPr/>
        </p:nvSpPr>
        <p:spPr>
          <a:xfrm>
            <a:off x="6393882" y="815909"/>
            <a:ext cx="4927262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694EF9C-4E58-483D-898D-CE3647A3A6D1}"/>
              </a:ext>
            </a:extLst>
          </p:cNvPr>
          <p:cNvSpPr/>
          <p:nvPr/>
        </p:nvSpPr>
        <p:spPr>
          <a:xfrm>
            <a:off x="1041400" y="3225475"/>
            <a:ext cx="2978150" cy="646332"/>
          </a:xfrm>
          <a:prstGeom prst="roundRect">
            <a:avLst>
              <a:gd name="adj" fmla="val 3532"/>
            </a:avLst>
          </a:prstGeom>
          <a:solidFill>
            <a:srgbClr val="F4F5F7">
              <a:alpha val="8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Title Goes Here</a:t>
            </a:r>
            <a:endParaRPr lang="en-ID" sz="1200" b="1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9B4DF21F-FDB2-46E7-A72B-E5E4D4B0E98A}"/>
              </a:ext>
            </a:extLst>
          </p:cNvPr>
          <p:cNvSpPr/>
          <p:nvPr/>
        </p:nvSpPr>
        <p:spPr>
          <a:xfrm>
            <a:off x="4594563" y="3225475"/>
            <a:ext cx="2978150" cy="646332"/>
          </a:xfrm>
          <a:prstGeom prst="roundRect">
            <a:avLst>
              <a:gd name="adj" fmla="val 3532"/>
            </a:avLst>
          </a:prstGeom>
          <a:solidFill>
            <a:srgbClr val="F4F5F7">
              <a:alpha val="8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Title Goes Here</a:t>
            </a:r>
            <a:endParaRPr lang="en-ID" sz="1200" b="1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D23AEE47-D223-4CE4-8556-652EEFB961BC}"/>
              </a:ext>
            </a:extLst>
          </p:cNvPr>
          <p:cNvSpPr/>
          <p:nvPr/>
        </p:nvSpPr>
        <p:spPr>
          <a:xfrm>
            <a:off x="8136049" y="3225475"/>
            <a:ext cx="2978150" cy="646332"/>
          </a:xfrm>
          <a:prstGeom prst="roundRect">
            <a:avLst>
              <a:gd name="adj" fmla="val 3532"/>
            </a:avLst>
          </a:prstGeom>
          <a:solidFill>
            <a:srgbClr val="F4F5F7">
              <a:alpha val="8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Title Goes Here</a:t>
            </a:r>
            <a:endParaRPr lang="en-ID" sz="1200" b="1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A5A0E9E-8C43-4EF2-BE34-031AA89DDB94}"/>
              </a:ext>
            </a:extLst>
          </p:cNvPr>
          <p:cNvSpPr/>
          <p:nvPr/>
        </p:nvSpPr>
        <p:spPr>
          <a:xfrm>
            <a:off x="1041400" y="5395759"/>
            <a:ext cx="2978150" cy="646332"/>
          </a:xfrm>
          <a:prstGeom prst="roundRect">
            <a:avLst>
              <a:gd name="adj" fmla="val 3532"/>
            </a:avLst>
          </a:prstGeom>
          <a:solidFill>
            <a:srgbClr val="F4F5F7">
              <a:alpha val="8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Title Goes Here</a:t>
            </a:r>
            <a:endParaRPr lang="en-ID" sz="1200" b="1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E67F85EA-7786-4AF8-ACA8-676220CF7E3A}"/>
              </a:ext>
            </a:extLst>
          </p:cNvPr>
          <p:cNvSpPr/>
          <p:nvPr/>
        </p:nvSpPr>
        <p:spPr>
          <a:xfrm>
            <a:off x="4594563" y="5395759"/>
            <a:ext cx="2978150" cy="646332"/>
          </a:xfrm>
          <a:prstGeom prst="roundRect">
            <a:avLst>
              <a:gd name="adj" fmla="val 3532"/>
            </a:avLst>
          </a:prstGeom>
          <a:solidFill>
            <a:srgbClr val="F4F5F7">
              <a:alpha val="8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Title Goes Here</a:t>
            </a:r>
            <a:endParaRPr lang="en-ID" sz="1200" b="1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5279BDEB-C98C-418C-B041-A53A0BE7EBBA}"/>
              </a:ext>
            </a:extLst>
          </p:cNvPr>
          <p:cNvSpPr/>
          <p:nvPr/>
        </p:nvSpPr>
        <p:spPr>
          <a:xfrm>
            <a:off x="8136049" y="5395759"/>
            <a:ext cx="2978150" cy="646332"/>
          </a:xfrm>
          <a:prstGeom prst="roundRect">
            <a:avLst>
              <a:gd name="adj" fmla="val 3532"/>
            </a:avLst>
          </a:prstGeom>
          <a:solidFill>
            <a:srgbClr val="F4F5F7">
              <a:alpha val="88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5F6B7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Title Goes Here</a:t>
            </a:r>
            <a:endParaRPr lang="en-ID" sz="1200" b="1">
              <a:solidFill>
                <a:srgbClr val="5F6B7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86B498-1992-4C01-9AE6-0B4D7BBBF7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01559F-D71E-4A90-A138-EAC586ECD5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49BD045-39E4-411E-9B3B-505F5FA946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93B0F95-D1F6-4A82-8C13-E6F3DEF47D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3C2BDEE-A2B0-42C2-84FA-4823FBD73B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A58D345-D51B-470A-8426-A5D07BB08E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7568223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7B8D7-5AC5-4F81-BAE8-25B45C4D89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D0912E5-2344-4912-8A9C-9CA8B6831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76" y="895485"/>
            <a:ext cx="7128042" cy="5067029"/>
          </a:xfrm>
          <a:prstGeom prst="rect">
            <a:avLst/>
          </a:prstGeom>
          <a:effectLst>
            <a:outerShdw blurRad="266700" dist="38100" dir="5400000" algn="t" rotWithShape="0">
              <a:srgbClr val="172B4D">
                <a:alpha val="21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345B4B-0B01-4916-B25D-A4F13A3E544D}"/>
              </a:ext>
            </a:extLst>
          </p:cNvPr>
          <p:cNvSpPr txBox="1"/>
          <p:nvPr/>
        </p:nvSpPr>
        <p:spPr>
          <a:xfrm>
            <a:off x="7839243" y="1543050"/>
            <a:ext cx="3705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Name Title Here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378289-EA0B-486C-970A-C3C37FD5FD70}"/>
              </a:ext>
            </a:extLst>
          </p:cNvPr>
          <p:cNvSpPr txBox="1"/>
          <p:nvPr/>
        </p:nvSpPr>
        <p:spPr>
          <a:xfrm>
            <a:off x="7839242" y="118544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6688F8-CA03-47D8-886C-B37C162968D3}"/>
              </a:ext>
            </a:extLst>
          </p:cNvPr>
          <p:cNvSpPr txBox="1"/>
          <p:nvPr/>
        </p:nvSpPr>
        <p:spPr>
          <a:xfrm>
            <a:off x="7906709" y="3767919"/>
            <a:ext cx="3265474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Local marketing cost per acquisition smart content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Monthly recurring revenue soft bounce end of quarter.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E102DF-2E05-4FB1-BF7A-458D4BA5FAF6}"/>
              </a:ext>
            </a:extLst>
          </p:cNvPr>
          <p:cNvSpPr txBox="1"/>
          <p:nvPr/>
        </p:nvSpPr>
        <p:spPr>
          <a:xfrm>
            <a:off x="7906709" y="3090081"/>
            <a:ext cx="3265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Application programming interface channel.</a:t>
            </a:r>
            <a:endParaRPr lang="en-ID" sz="12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3EC6FED-A4E2-4BE2-9596-2DDACDAD1229}"/>
              </a:ext>
            </a:extLst>
          </p:cNvPr>
          <p:cNvSpPr/>
          <p:nvPr/>
        </p:nvSpPr>
        <p:spPr>
          <a:xfrm>
            <a:off x="1461843" y="4391246"/>
            <a:ext cx="1513187" cy="889000"/>
          </a:xfrm>
          <a:prstGeom prst="roundRect">
            <a:avLst>
              <a:gd name="adj" fmla="val 6180"/>
            </a:avLst>
          </a:prstGeom>
          <a:solidFill>
            <a:srgbClr val="F4F5F7"/>
          </a:solidFill>
          <a:ln>
            <a:noFill/>
          </a:ln>
          <a:effectLst>
            <a:outerShdw blurRad="2286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CEBBE5-4714-449C-ACEF-1D91D98B6B40}"/>
              </a:ext>
            </a:extLst>
          </p:cNvPr>
          <p:cNvSpPr txBox="1"/>
          <p:nvPr/>
        </p:nvSpPr>
        <p:spPr>
          <a:xfrm>
            <a:off x="1620620" y="4491731"/>
            <a:ext cx="13544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Budget</a:t>
            </a:r>
            <a:endParaRPr lang="en-ID" sz="1200" dirty="0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D76E11-6DBE-4F2D-8A06-AEBBC447DBAE}"/>
              </a:ext>
            </a:extLst>
          </p:cNvPr>
          <p:cNvSpPr txBox="1"/>
          <p:nvPr/>
        </p:nvSpPr>
        <p:spPr>
          <a:xfrm>
            <a:off x="1620620" y="4768730"/>
            <a:ext cx="13544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3.2 K</a:t>
            </a:r>
            <a:endParaRPr lang="en-ID" sz="2400" b="1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C8708D2-2F5E-4381-9AFF-6A4C571D126F}"/>
              </a:ext>
            </a:extLst>
          </p:cNvPr>
          <p:cNvSpPr/>
          <p:nvPr/>
        </p:nvSpPr>
        <p:spPr>
          <a:xfrm>
            <a:off x="3192577" y="4391246"/>
            <a:ext cx="1513187" cy="889000"/>
          </a:xfrm>
          <a:prstGeom prst="roundRect">
            <a:avLst>
              <a:gd name="adj" fmla="val 6180"/>
            </a:avLst>
          </a:prstGeom>
          <a:solidFill>
            <a:srgbClr val="F4F5F7"/>
          </a:solidFill>
          <a:ln>
            <a:noFill/>
          </a:ln>
          <a:effectLst>
            <a:outerShdw blurRad="2286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F69EA5-7929-4AAC-8BD4-C5B215F363A1}"/>
              </a:ext>
            </a:extLst>
          </p:cNvPr>
          <p:cNvSpPr txBox="1"/>
          <p:nvPr/>
        </p:nvSpPr>
        <p:spPr>
          <a:xfrm>
            <a:off x="3351354" y="4491731"/>
            <a:ext cx="13544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Timeline</a:t>
            </a:r>
            <a:endParaRPr lang="en-ID" sz="1200" dirty="0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4FD517B-5CA9-4C32-966C-C05FCC385120}"/>
              </a:ext>
            </a:extLst>
          </p:cNvPr>
          <p:cNvSpPr txBox="1"/>
          <p:nvPr/>
        </p:nvSpPr>
        <p:spPr>
          <a:xfrm>
            <a:off x="3351354" y="4768730"/>
            <a:ext cx="13544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3 </a:t>
            </a:r>
            <a:r>
              <a:rPr lang="en-GB" sz="12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Month</a:t>
            </a:r>
            <a:endParaRPr lang="en-ID" sz="24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47CD2F2C-A649-4284-8BBE-4DD0EDC8C1E4}"/>
              </a:ext>
            </a:extLst>
          </p:cNvPr>
          <p:cNvSpPr/>
          <p:nvPr/>
        </p:nvSpPr>
        <p:spPr>
          <a:xfrm>
            <a:off x="4914578" y="4391246"/>
            <a:ext cx="1513187" cy="889000"/>
          </a:xfrm>
          <a:prstGeom prst="roundRect">
            <a:avLst>
              <a:gd name="adj" fmla="val 6180"/>
            </a:avLst>
          </a:prstGeom>
          <a:solidFill>
            <a:srgbClr val="F4F5F7"/>
          </a:solidFill>
          <a:ln>
            <a:noFill/>
          </a:ln>
          <a:effectLst>
            <a:outerShdw blurRad="228600" sx="102000" sy="102000" algn="ct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3204A7-2ABD-4A68-9CC4-F9E2F36603D2}"/>
              </a:ext>
            </a:extLst>
          </p:cNvPr>
          <p:cNvSpPr txBox="1"/>
          <p:nvPr/>
        </p:nvSpPr>
        <p:spPr>
          <a:xfrm>
            <a:off x="5073355" y="4491731"/>
            <a:ext cx="13544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172B4D"/>
                </a:solidFill>
                <a:latin typeface="Poppins Medium" panose="00000600000000000000" pitchFamily="50" charset="0"/>
                <a:ea typeface="Open Sans" panose="020B0606030504020204" pitchFamily="34" charset="0"/>
                <a:cs typeface="Poppins Medium" panose="00000600000000000000" pitchFamily="50" charset="0"/>
              </a:rPr>
              <a:t>Award</a:t>
            </a:r>
            <a:endParaRPr lang="en-ID" sz="1200" dirty="0">
              <a:solidFill>
                <a:srgbClr val="172B4D"/>
              </a:solidFill>
              <a:latin typeface="Poppins Medium" panose="00000600000000000000" pitchFamily="50" charset="0"/>
              <a:ea typeface="Open Sans" panose="020B0606030504020204" pitchFamily="34" charset="0"/>
              <a:cs typeface="Poppins Medium" panose="000006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96BC33-B6C9-4E16-9063-693D2D2D7366}"/>
              </a:ext>
            </a:extLst>
          </p:cNvPr>
          <p:cNvSpPr txBox="1"/>
          <p:nvPr/>
        </p:nvSpPr>
        <p:spPr>
          <a:xfrm>
            <a:off x="5073355" y="4768730"/>
            <a:ext cx="13544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2 </a:t>
            </a:r>
            <a:r>
              <a:rPr lang="en-GB" sz="1200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Award</a:t>
            </a:r>
            <a:endParaRPr lang="en-ID" sz="2400" dirty="0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9025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1D21A60-3EA9-4AB0-8623-DFA3B03D0196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4B3AD5-A0CF-4768-A3A6-8A96DEB5C1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Shape&#10;&#10;Description automatically generated">
            <a:extLst>
              <a:ext uri="{FF2B5EF4-FFF2-40B4-BE49-F238E27FC236}">
                <a16:creationId xmlns:a16="http://schemas.microsoft.com/office/drawing/2014/main" id="{CEB3FC0C-F966-485B-9679-F0822E49C9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3920" r="11694" b="5744"/>
          <a:stretch/>
        </p:blipFill>
        <p:spPr>
          <a:xfrm>
            <a:off x="4699266" y="866775"/>
            <a:ext cx="2766984" cy="5257799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2610374-5D9C-404B-8BA3-8DB00CF58684}"/>
              </a:ext>
            </a:extLst>
          </p:cNvPr>
          <p:cNvSpPr/>
          <p:nvPr/>
        </p:nvSpPr>
        <p:spPr>
          <a:xfrm>
            <a:off x="6377779" y="1798352"/>
            <a:ext cx="174172" cy="174172"/>
          </a:xfrm>
          <a:prstGeom prst="ellipse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DD30CC-A8E4-409D-B62D-D5FE5AFB0356}"/>
              </a:ext>
            </a:extLst>
          </p:cNvPr>
          <p:cNvSpPr/>
          <p:nvPr/>
        </p:nvSpPr>
        <p:spPr>
          <a:xfrm>
            <a:off x="6589910" y="3037642"/>
            <a:ext cx="174172" cy="174172"/>
          </a:xfrm>
          <a:prstGeom prst="ellipse">
            <a:avLst/>
          </a:prstGeom>
          <a:solidFill>
            <a:srgbClr val="5E7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783C1A2-2C4B-48DF-8B04-0B4E75BB2611}"/>
              </a:ext>
            </a:extLst>
          </p:cNvPr>
          <p:cNvSpPr/>
          <p:nvPr/>
        </p:nvSpPr>
        <p:spPr>
          <a:xfrm>
            <a:off x="5644467" y="4123277"/>
            <a:ext cx="174172" cy="174172"/>
          </a:xfrm>
          <a:prstGeom prst="ellipse">
            <a:avLst/>
          </a:prstGeom>
          <a:solidFill>
            <a:srgbClr val="FB63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291CC1-5FEA-436D-B4E0-D260D00C09A9}"/>
              </a:ext>
            </a:extLst>
          </p:cNvPr>
          <p:cNvSpPr/>
          <p:nvPr/>
        </p:nvSpPr>
        <p:spPr>
          <a:xfrm>
            <a:off x="6301898" y="5177485"/>
            <a:ext cx="174172" cy="174172"/>
          </a:xfrm>
          <a:prstGeom prst="ellipse">
            <a:avLst/>
          </a:prstGeom>
          <a:solidFill>
            <a:srgbClr val="11CD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5B582CC-01E5-46D3-9C93-977AC9C05F1F}"/>
              </a:ext>
            </a:extLst>
          </p:cNvPr>
          <p:cNvCxnSpPr>
            <a:cxnSpLocks/>
            <a:stCxn id="6" idx="6"/>
          </p:cNvCxnSpPr>
          <p:nvPr/>
        </p:nvCxnSpPr>
        <p:spPr>
          <a:xfrm>
            <a:off x="6551951" y="1885438"/>
            <a:ext cx="1544149" cy="0"/>
          </a:xfrm>
          <a:prstGeom prst="straightConnector1">
            <a:avLst/>
          </a:prstGeom>
          <a:ln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5BDBC38-EBAA-46BD-8837-679877A1DAF5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6764082" y="3124728"/>
            <a:ext cx="1035845" cy="0"/>
          </a:xfrm>
          <a:prstGeom prst="straightConnector1">
            <a:avLst/>
          </a:prstGeom>
          <a:ln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231FDB0-E911-4E34-8DDA-C38E3BF7FC17}"/>
              </a:ext>
            </a:extLst>
          </p:cNvPr>
          <p:cNvCxnSpPr>
            <a:cxnSpLocks/>
            <a:stCxn id="8" idx="6"/>
            <a:endCxn id="39" idx="1"/>
          </p:cNvCxnSpPr>
          <p:nvPr/>
        </p:nvCxnSpPr>
        <p:spPr>
          <a:xfrm>
            <a:off x="5818639" y="4210363"/>
            <a:ext cx="1874626" cy="1"/>
          </a:xfrm>
          <a:prstGeom prst="straightConnector1">
            <a:avLst/>
          </a:prstGeom>
          <a:ln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475333B-E245-4195-AB9B-AE1B534FF021}"/>
              </a:ext>
            </a:extLst>
          </p:cNvPr>
          <p:cNvCxnSpPr>
            <a:cxnSpLocks/>
            <a:stCxn id="9" idx="6"/>
            <a:endCxn id="40" idx="3"/>
          </p:cNvCxnSpPr>
          <p:nvPr/>
        </p:nvCxnSpPr>
        <p:spPr>
          <a:xfrm>
            <a:off x="6476070" y="5264571"/>
            <a:ext cx="4312063" cy="0"/>
          </a:xfrm>
          <a:prstGeom prst="straightConnector1">
            <a:avLst/>
          </a:prstGeom>
          <a:ln>
            <a:solidFill>
              <a:srgbClr val="8595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A66F842-FBE9-4CF8-BABD-10A75C66574D}"/>
              </a:ext>
            </a:extLst>
          </p:cNvPr>
          <p:cNvSpPr txBox="1"/>
          <p:nvPr/>
        </p:nvSpPr>
        <p:spPr>
          <a:xfrm>
            <a:off x="969026" y="1678856"/>
            <a:ext cx="3705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Name Title Here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C50329-455E-45F3-8243-5536083775B7}"/>
              </a:ext>
            </a:extLst>
          </p:cNvPr>
          <p:cNvSpPr txBox="1"/>
          <p:nvPr/>
        </p:nvSpPr>
        <p:spPr>
          <a:xfrm>
            <a:off x="969025" y="1321252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4575566-A77C-4E9B-BD08-135BAFBB796F}"/>
              </a:ext>
            </a:extLst>
          </p:cNvPr>
          <p:cNvSpPr txBox="1"/>
          <p:nvPr/>
        </p:nvSpPr>
        <p:spPr>
          <a:xfrm>
            <a:off x="969025" y="3923134"/>
            <a:ext cx="3265474" cy="1724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Local marketing cost per acquisition smart content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Monthly recurring revenue soft bounce end of quarter.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9189C4C-2C79-4026-8A6A-CD35A1E16514}"/>
              </a:ext>
            </a:extLst>
          </p:cNvPr>
          <p:cNvSpPr txBox="1"/>
          <p:nvPr/>
        </p:nvSpPr>
        <p:spPr>
          <a:xfrm>
            <a:off x="1016250" y="3060371"/>
            <a:ext cx="30907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Application programming interface channel.</a:t>
            </a:r>
            <a:endParaRPr lang="en-ID" sz="1200" b="1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E785B6B-B4BF-4681-B862-2887A4A00F17}"/>
              </a:ext>
            </a:extLst>
          </p:cNvPr>
          <p:cNvSpPr/>
          <p:nvPr/>
        </p:nvSpPr>
        <p:spPr>
          <a:xfrm>
            <a:off x="8241847" y="1584168"/>
            <a:ext cx="2572173" cy="655155"/>
          </a:xfrm>
          <a:prstGeom prst="roundRect">
            <a:avLst>
              <a:gd name="adj" fmla="val 3532"/>
            </a:avLst>
          </a:prstGeom>
          <a:solidFill>
            <a:srgbClr val="2DCE89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05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9429245-8E3A-4FF3-B65A-006C70BE2595}"/>
              </a:ext>
            </a:extLst>
          </p:cNvPr>
          <p:cNvSpPr/>
          <p:nvPr/>
        </p:nvSpPr>
        <p:spPr>
          <a:xfrm>
            <a:off x="7974099" y="2797150"/>
            <a:ext cx="2572173" cy="655155"/>
          </a:xfrm>
          <a:prstGeom prst="roundRect">
            <a:avLst>
              <a:gd name="adj" fmla="val 3532"/>
            </a:avLst>
          </a:prstGeom>
          <a:solidFill>
            <a:srgbClr val="5E72E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05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E3056FDD-C95E-4536-866D-E98D19B38A18}"/>
              </a:ext>
            </a:extLst>
          </p:cNvPr>
          <p:cNvSpPr/>
          <p:nvPr/>
        </p:nvSpPr>
        <p:spPr>
          <a:xfrm>
            <a:off x="7693265" y="3882786"/>
            <a:ext cx="2572173" cy="655155"/>
          </a:xfrm>
          <a:prstGeom prst="roundRect">
            <a:avLst>
              <a:gd name="adj" fmla="val 3532"/>
            </a:avLst>
          </a:prstGeom>
          <a:solidFill>
            <a:srgbClr val="FB634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05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91190BF2-6983-4B41-8892-B621ED5B4F7C}"/>
              </a:ext>
            </a:extLst>
          </p:cNvPr>
          <p:cNvSpPr/>
          <p:nvPr/>
        </p:nvSpPr>
        <p:spPr>
          <a:xfrm>
            <a:off x="8215960" y="4936993"/>
            <a:ext cx="2572173" cy="655155"/>
          </a:xfrm>
          <a:prstGeom prst="roundRect">
            <a:avLst>
              <a:gd name="adj" fmla="val 3532"/>
            </a:avLst>
          </a:prstGeom>
          <a:solidFill>
            <a:srgbClr val="11CDE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Ecommerce platforms &amp; carts content management system channel.</a:t>
            </a:r>
            <a:endParaRPr lang="en-ID" sz="105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73069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AE28CA2-3C7A-41E8-9415-413D01430A47}"/>
              </a:ext>
            </a:extLst>
          </p:cNvPr>
          <p:cNvSpPr/>
          <p:nvPr/>
        </p:nvSpPr>
        <p:spPr>
          <a:xfrm>
            <a:off x="3639099" y="2139234"/>
            <a:ext cx="7199589" cy="3361679"/>
          </a:xfrm>
          <a:prstGeom prst="roundRect">
            <a:avLst>
              <a:gd name="adj" fmla="val 2183"/>
            </a:avLst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921FFD-AD1F-42EB-B1C8-C4FF050C9A3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9" name="Picture 8" descr="Shape&#10;&#10;Description automatically generated">
            <a:extLst>
              <a:ext uri="{FF2B5EF4-FFF2-40B4-BE49-F238E27FC236}">
                <a16:creationId xmlns:a16="http://schemas.microsoft.com/office/drawing/2014/main" id="{7B03224B-E13B-4AA9-BE81-2C37331FA5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3920" r="11694" b="5744"/>
          <a:stretch/>
        </p:blipFill>
        <p:spPr>
          <a:xfrm>
            <a:off x="1022616" y="545427"/>
            <a:ext cx="3035034" cy="57671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3381E8-A8CE-4003-9A2F-4ACE1714EEBA}"/>
              </a:ext>
            </a:extLst>
          </p:cNvPr>
          <p:cNvSpPr txBox="1"/>
          <p:nvPr/>
        </p:nvSpPr>
        <p:spPr>
          <a:xfrm>
            <a:off x="4723795" y="1321664"/>
            <a:ext cx="5759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Name Title Here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F695741-2920-47CE-AEB6-B70660DA2EFE}"/>
              </a:ext>
            </a:extLst>
          </p:cNvPr>
          <p:cNvSpPr txBox="1"/>
          <p:nvPr/>
        </p:nvSpPr>
        <p:spPr>
          <a:xfrm>
            <a:off x="4723794" y="964060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8AF7AB-B845-449F-886E-6B9A606C0A8A}"/>
              </a:ext>
            </a:extLst>
          </p:cNvPr>
          <p:cNvSpPr txBox="1"/>
          <p:nvPr/>
        </p:nvSpPr>
        <p:spPr>
          <a:xfrm>
            <a:off x="4723794" y="4495687"/>
            <a:ext cx="493455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Sitecore request for information channel partner &amp; local marketing cost per acquisition smart content monthly recurring revenue soft bounce end of quarter.</a:t>
            </a:r>
            <a:endParaRPr lang="en-ID" sz="11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9" name="Graphic 68">
            <a:extLst>
              <a:ext uri="{FF2B5EF4-FFF2-40B4-BE49-F238E27FC236}">
                <a16:creationId xmlns:a16="http://schemas.microsoft.com/office/drawing/2014/main" id="{796C8479-9087-467A-A157-72E3BEB10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23794" y="2566279"/>
            <a:ext cx="381086" cy="381086"/>
          </a:xfrm>
          <a:prstGeom prst="rect">
            <a:avLst/>
          </a:prstGeom>
        </p:spPr>
      </p:pic>
      <p:pic>
        <p:nvPicPr>
          <p:cNvPr id="71" name="Graphic 70">
            <a:extLst>
              <a:ext uri="{FF2B5EF4-FFF2-40B4-BE49-F238E27FC236}">
                <a16:creationId xmlns:a16="http://schemas.microsoft.com/office/drawing/2014/main" id="{4E37298F-DBEC-48C5-8795-41F92E5BCC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723794" y="3469391"/>
            <a:ext cx="381086" cy="381086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4917E796-159E-4954-A3C5-E3E5778129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16913" y="2596357"/>
            <a:ext cx="372567" cy="372567"/>
          </a:xfrm>
          <a:prstGeom prst="rect">
            <a:avLst/>
          </a:prstGeom>
        </p:spPr>
      </p:pic>
      <p:pic>
        <p:nvPicPr>
          <p:cNvPr id="75" name="Graphic 74">
            <a:extLst>
              <a:ext uri="{FF2B5EF4-FFF2-40B4-BE49-F238E27FC236}">
                <a16:creationId xmlns:a16="http://schemas.microsoft.com/office/drawing/2014/main" id="{4D4482DD-B0EE-4677-BEF5-62CADB9EDE1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655978" y="3469391"/>
            <a:ext cx="437857" cy="437857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60261BC0-021D-4EE9-B53A-6F61D80282E3}"/>
              </a:ext>
            </a:extLst>
          </p:cNvPr>
          <p:cNvSpPr txBox="1"/>
          <p:nvPr/>
        </p:nvSpPr>
        <p:spPr>
          <a:xfrm>
            <a:off x="5167346" y="2932379"/>
            <a:ext cx="155775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App Download</a:t>
            </a:r>
            <a:endParaRPr lang="en-ID" sz="11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8B6E069-65C4-4A88-A5D9-57C124E481AE}"/>
              </a:ext>
            </a:extLst>
          </p:cNvPr>
          <p:cNvSpPr txBox="1"/>
          <p:nvPr/>
        </p:nvSpPr>
        <p:spPr>
          <a:xfrm>
            <a:off x="5167538" y="2546038"/>
            <a:ext cx="778683" cy="4732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75K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1C2AA15-D90F-4E10-9DCF-E574A717CA39}"/>
              </a:ext>
            </a:extLst>
          </p:cNvPr>
          <p:cNvSpPr txBox="1"/>
          <p:nvPr/>
        </p:nvSpPr>
        <p:spPr>
          <a:xfrm>
            <a:off x="5167538" y="3389072"/>
            <a:ext cx="778683" cy="4732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50K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888B21D6-FD85-486F-AD95-A86C6ED63E2F}"/>
              </a:ext>
            </a:extLst>
          </p:cNvPr>
          <p:cNvSpPr txBox="1"/>
          <p:nvPr/>
        </p:nvSpPr>
        <p:spPr>
          <a:xfrm>
            <a:off x="5167346" y="3839899"/>
            <a:ext cx="155775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In App Download</a:t>
            </a:r>
            <a:endParaRPr lang="en-ID" sz="11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BDCB1B9-F271-4B92-884B-BBC15BD44B6D}"/>
              </a:ext>
            </a:extLst>
          </p:cNvPr>
          <p:cNvSpPr txBox="1"/>
          <p:nvPr/>
        </p:nvSpPr>
        <p:spPr>
          <a:xfrm>
            <a:off x="8229602" y="2932379"/>
            <a:ext cx="155775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User Retention</a:t>
            </a:r>
            <a:endParaRPr lang="en-ID" sz="11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7552810-F418-4D32-8AE1-A112A8A8CD79}"/>
              </a:ext>
            </a:extLst>
          </p:cNvPr>
          <p:cNvSpPr txBox="1"/>
          <p:nvPr/>
        </p:nvSpPr>
        <p:spPr>
          <a:xfrm>
            <a:off x="8229794" y="2546038"/>
            <a:ext cx="778683" cy="4732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80%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90D16F84-DCE5-40DC-9365-93C06FF52917}"/>
              </a:ext>
            </a:extLst>
          </p:cNvPr>
          <p:cNvSpPr txBox="1"/>
          <p:nvPr/>
        </p:nvSpPr>
        <p:spPr>
          <a:xfrm>
            <a:off x="8229794" y="3389072"/>
            <a:ext cx="778683" cy="4732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>
                <a:solidFill>
                  <a:srgbClr val="2DCE89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50K</a:t>
            </a:r>
            <a:endParaRPr lang="en-ID" b="1">
              <a:solidFill>
                <a:srgbClr val="2DCE89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B34D6E0-8305-4791-8171-8A1C5D3A58B1}"/>
              </a:ext>
            </a:extLst>
          </p:cNvPr>
          <p:cNvSpPr txBox="1"/>
          <p:nvPr/>
        </p:nvSpPr>
        <p:spPr>
          <a:xfrm>
            <a:off x="8229602" y="3839899"/>
            <a:ext cx="1557751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1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In App Download</a:t>
            </a:r>
            <a:endParaRPr lang="en-ID" sz="11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945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7E5AABBB-DE0B-44AC-9D72-D733889EDE61}"/>
              </a:ext>
            </a:extLst>
          </p:cNvPr>
          <p:cNvSpPr/>
          <p:nvPr/>
        </p:nvSpPr>
        <p:spPr>
          <a:xfrm>
            <a:off x="1919735" y="1201503"/>
            <a:ext cx="4847332" cy="4847332"/>
          </a:xfrm>
          <a:prstGeom prst="ellipse">
            <a:avLst/>
          </a:prstGeom>
          <a:solidFill>
            <a:srgbClr val="E9EC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1E5EF3-DAD9-4440-90AE-363874084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C8DBCC-0C74-4067-8E12-0A2F65AB4E33}"/>
              </a:ext>
            </a:extLst>
          </p:cNvPr>
          <p:cNvSpPr/>
          <p:nvPr/>
        </p:nvSpPr>
        <p:spPr>
          <a:xfrm>
            <a:off x="0" y="0"/>
            <a:ext cx="4847332" cy="6858000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30D5A4-9D83-4303-8191-D6B181481741}"/>
              </a:ext>
            </a:extLst>
          </p:cNvPr>
          <p:cNvSpPr txBox="1"/>
          <p:nvPr/>
        </p:nvSpPr>
        <p:spPr>
          <a:xfrm>
            <a:off x="380948" y="1151767"/>
            <a:ext cx="4237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Company Culture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AA02C2-E370-4888-AB83-856C3F377771}"/>
              </a:ext>
            </a:extLst>
          </p:cNvPr>
          <p:cNvSpPr txBox="1"/>
          <p:nvPr/>
        </p:nvSpPr>
        <p:spPr>
          <a:xfrm>
            <a:off x="395463" y="75165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About Us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C2FAAE-FD5D-4E24-B91B-C15290548B08}"/>
              </a:ext>
            </a:extLst>
          </p:cNvPr>
          <p:cNvSpPr txBox="1"/>
          <p:nvPr/>
        </p:nvSpPr>
        <p:spPr>
          <a:xfrm>
            <a:off x="380949" y="2503934"/>
            <a:ext cx="3962452" cy="33770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Capitalize on low hanging fruit to identify a ballpark value added activity to beta test. Override the digital divide with additional clickthroughs from DevOps. </a:t>
            </a:r>
          </a:p>
          <a:p>
            <a:pPr>
              <a:lnSpc>
                <a:spcPct val="150000"/>
              </a:lnSpc>
            </a:pPr>
            <a:endParaRPr lang="en-GB" sz="16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6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Nanotechnology immersion along the information highway will close the loop on focusing solely on the bottom line.</a:t>
            </a:r>
            <a:endParaRPr lang="en-US" sz="16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3AB649D4-41B2-479C-A0A9-911871E7E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74708" y="641102"/>
            <a:ext cx="609600" cy="6096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4DEAF96-73C4-49BC-890A-BC9D15F240A2}"/>
              </a:ext>
            </a:extLst>
          </p:cNvPr>
          <p:cNvSpPr txBox="1"/>
          <p:nvPr/>
        </p:nvSpPr>
        <p:spPr>
          <a:xfrm>
            <a:off x="7503941" y="844386"/>
            <a:ext cx="2061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Research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96261B-EC00-4DB9-91D5-841513FA500B}"/>
              </a:ext>
            </a:extLst>
          </p:cNvPr>
          <p:cNvSpPr txBox="1"/>
          <p:nvPr/>
        </p:nvSpPr>
        <p:spPr>
          <a:xfrm>
            <a:off x="7503941" y="1216992"/>
            <a:ext cx="34005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Bring to the table win-win survival strategies to ensure proactive domination.</a:t>
            </a:r>
            <a:endParaRPr lang="en-ID" sz="12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6182138-175C-48D0-BD7B-E43DD3366CE2}"/>
              </a:ext>
            </a:extLst>
          </p:cNvPr>
          <p:cNvSpPr txBox="1"/>
          <p:nvPr/>
        </p:nvSpPr>
        <p:spPr>
          <a:xfrm>
            <a:off x="8008862" y="2400492"/>
            <a:ext cx="2061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Idea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4782D31-8B5F-4550-99B3-CBA42A775279}"/>
              </a:ext>
            </a:extLst>
          </p:cNvPr>
          <p:cNvSpPr txBox="1"/>
          <p:nvPr/>
        </p:nvSpPr>
        <p:spPr>
          <a:xfrm>
            <a:off x="8008862" y="2773098"/>
            <a:ext cx="34005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Bring to the table win-win survival strategies to ensure proactive domination.</a:t>
            </a:r>
            <a:endParaRPr lang="en-ID" sz="12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E4DE4A5-2B46-4FBC-B80C-8AFEB2CA83D8}"/>
              </a:ext>
            </a:extLst>
          </p:cNvPr>
          <p:cNvSpPr txBox="1"/>
          <p:nvPr/>
        </p:nvSpPr>
        <p:spPr>
          <a:xfrm>
            <a:off x="8008862" y="3854069"/>
            <a:ext cx="2061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Develop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CC3ED1-0526-47A6-B6F0-53841D523636}"/>
              </a:ext>
            </a:extLst>
          </p:cNvPr>
          <p:cNvSpPr txBox="1"/>
          <p:nvPr/>
        </p:nvSpPr>
        <p:spPr>
          <a:xfrm>
            <a:off x="8008862" y="4226675"/>
            <a:ext cx="34005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Bring to the table win-win survival strategies to ensure proactive domination.</a:t>
            </a:r>
            <a:endParaRPr lang="en-ID" sz="12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F5B32A-FEEC-4D64-83FD-B9F2B98813B1}"/>
              </a:ext>
            </a:extLst>
          </p:cNvPr>
          <p:cNvSpPr txBox="1"/>
          <p:nvPr/>
        </p:nvSpPr>
        <p:spPr>
          <a:xfrm>
            <a:off x="7499103" y="5277510"/>
            <a:ext cx="2061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rPr>
              <a:t>Research</a:t>
            </a:r>
            <a:endParaRPr lang="en-ID" sz="1600">
              <a:solidFill>
                <a:srgbClr val="2DCE89"/>
              </a:solidFill>
              <a:latin typeface="Poppins Medium" panose="00000600000000000000" pitchFamily="50" charset="0"/>
              <a:ea typeface="Roboto" panose="02000000000000000000" pitchFamily="2" charset="0"/>
              <a:cs typeface="Poppins Medium" panose="00000600000000000000" pitchFamily="50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EACBD3-9741-457F-A0E2-E44B5EF169D5}"/>
              </a:ext>
            </a:extLst>
          </p:cNvPr>
          <p:cNvSpPr txBox="1"/>
          <p:nvPr/>
        </p:nvSpPr>
        <p:spPr>
          <a:xfrm>
            <a:off x="7499103" y="5650116"/>
            <a:ext cx="340052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32325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Bring to the table win-win survival strategies to ensure proactive domination.</a:t>
            </a:r>
            <a:endParaRPr lang="en-ID" sz="1200">
              <a:solidFill>
                <a:srgbClr val="32325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8F8EA2DB-6532-4C13-9A81-A3DDC65F16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79629" y="2201902"/>
            <a:ext cx="609600" cy="609600"/>
          </a:xfrm>
          <a:prstGeom prst="rect">
            <a:avLst/>
          </a:prstGeom>
        </p:spPr>
      </p:pic>
      <p:pic>
        <p:nvPicPr>
          <p:cNvPr id="51" name="Graphic 50">
            <a:extLst>
              <a:ext uri="{FF2B5EF4-FFF2-40B4-BE49-F238E27FC236}">
                <a16:creationId xmlns:a16="http://schemas.microsoft.com/office/drawing/2014/main" id="{073959BC-EB02-4A2C-BF42-5FD682C602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67067" y="5006464"/>
            <a:ext cx="609600" cy="609600"/>
          </a:xfrm>
          <a:prstGeom prst="rect">
            <a:avLst/>
          </a:prstGeom>
        </p:spPr>
      </p:pic>
      <p:pic>
        <p:nvPicPr>
          <p:cNvPr id="53" name="Graphic 52">
            <a:extLst>
              <a:ext uri="{FF2B5EF4-FFF2-40B4-BE49-F238E27FC236}">
                <a16:creationId xmlns:a16="http://schemas.microsoft.com/office/drawing/2014/main" id="{11F53E47-9B7E-4B1C-B8BE-6191260659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243625" y="36021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3007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6390A9-6157-43A6-8CD3-4ED16DDBC44C}"/>
              </a:ext>
            </a:extLst>
          </p:cNvPr>
          <p:cNvSpPr/>
          <p:nvPr/>
        </p:nvSpPr>
        <p:spPr>
          <a:xfrm>
            <a:off x="0" y="734399"/>
            <a:ext cx="11495314" cy="6123601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72BAE69-0E87-4007-8A59-C3ABE4087D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F53BD56F-EA1D-47BE-92E5-2B81E76FF8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3920" r="11694" b="5744"/>
          <a:stretch/>
        </p:blipFill>
        <p:spPr>
          <a:xfrm>
            <a:off x="2092902" y="1564220"/>
            <a:ext cx="2506232" cy="47623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9210B3-6985-4BA4-8D71-5653FC4A5DAE}"/>
              </a:ext>
            </a:extLst>
          </p:cNvPr>
          <p:cNvSpPr txBox="1"/>
          <p:nvPr/>
        </p:nvSpPr>
        <p:spPr>
          <a:xfrm>
            <a:off x="6728892" y="1940113"/>
            <a:ext cx="3705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Name Title Here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98ECC7-7F49-4E30-9E09-54B72430FF52}"/>
              </a:ext>
            </a:extLst>
          </p:cNvPr>
          <p:cNvSpPr txBox="1"/>
          <p:nvPr/>
        </p:nvSpPr>
        <p:spPr>
          <a:xfrm>
            <a:off x="6728891" y="158250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6954AD-68BC-4696-8450-367F3928A0B3}"/>
              </a:ext>
            </a:extLst>
          </p:cNvPr>
          <p:cNvSpPr txBox="1"/>
          <p:nvPr/>
        </p:nvSpPr>
        <p:spPr>
          <a:xfrm>
            <a:off x="6408295" y="3802428"/>
            <a:ext cx="4809778" cy="226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Modified meeting package closed-loop marketing contingency plan authority breakdown.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path conference pack cold call weighted pipeline estimated time of arrival single sign on cross-selling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536E0B-03C5-4EDB-8CD8-D6669D39847D}"/>
              </a:ext>
            </a:extLst>
          </p:cNvPr>
          <p:cNvSpPr txBox="1"/>
          <p:nvPr/>
        </p:nvSpPr>
        <p:spPr>
          <a:xfrm>
            <a:off x="6728891" y="3158090"/>
            <a:ext cx="44761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Application programming interface channel.</a:t>
            </a:r>
            <a:endParaRPr lang="en-ID" sz="1200" b="1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0153FBD-C110-49C6-B608-6FCB869592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4" name="Picture 13" descr="Shape&#10;&#10;Description automatically generated">
            <a:extLst>
              <a:ext uri="{FF2B5EF4-FFF2-40B4-BE49-F238E27FC236}">
                <a16:creationId xmlns:a16="http://schemas.microsoft.com/office/drawing/2014/main" id="{387A420B-763F-4C67-8E73-3A51152B7E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3920" r="11694" b="5744"/>
          <a:stretch/>
        </p:blipFill>
        <p:spPr>
          <a:xfrm>
            <a:off x="3884237" y="2400929"/>
            <a:ext cx="2065903" cy="3925611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9A225D-2C8A-4E3A-898D-7B831CE4D8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15" name="Picture 14" descr="Shape&#10;&#10;Description automatically generated">
            <a:extLst>
              <a:ext uri="{FF2B5EF4-FFF2-40B4-BE49-F238E27FC236}">
                <a16:creationId xmlns:a16="http://schemas.microsoft.com/office/drawing/2014/main" id="{D9E1D1DD-DCED-4C4F-9410-021EAA09B4E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t="3920" r="11694" b="5744"/>
          <a:stretch/>
        </p:blipFill>
        <p:spPr>
          <a:xfrm>
            <a:off x="826711" y="2400929"/>
            <a:ext cx="2065903" cy="392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859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6390A9-6157-43A6-8CD3-4ED16DDBC44C}"/>
              </a:ext>
            </a:extLst>
          </p:cNvPr>
          <p:cNvSpPr/>
          <p:nvPr/>
        </p:nvSpPr>
        <p:spPr>
          <a:xfrm>
            <a:off x="696686" y="734399"/>
            <a:ext cx="11495314" cy="6123601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1B3ECF-5FB7-45A5-997E-213FC544C0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5" name="Picture 4" descr="Shape, rectangle&#10;&#10;Description automatically generated">
            <a:extLst>
              <a:ext uri="{FF2B5EF4-FFF2-40B4-BE49-F238E27FC236}">
                <a16:creationId xmlns:a16="http://schemas.microsoft.com/office/drawing/2014/main" id="{E4006295-C1F2-4808-A240-EE01F563FD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902" y="1327670"/>
            <a:ext cx="4873389" cy="309064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9210B3-6985-4BA4-8D71-5653FC4A5DAE}"/>
              </a:ext>
            </a:extLst>
          </p:cNvPr>
          <p:cNvSpPr txBox="1"/>
          <p:nvPr/>
        </p:nvSpPr>
        <p:spPr>
          <a:xfrm>
            <a:off x="6728892" y="1940113"/>
            <a:ext cx="37050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Name Title Here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98ECC7-7F49-4E30-9E09-54B72430FF52}"/>
              </a:ext>
            </a:extLst>
          </p:cNvPr>
          <p:cNvSpPr txBox="1"/>
          <p:nvPr/>
        </p:nvSpPr>
        <p:spPr>
          <a:xfrm>
            <a:off x="6728891" y="1582509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F5C7C6-17C1-4603-A1FE-8D7E1F392AA4}"/>
              </a:ext>
            </a:extLst>
          </p:cNvPr>
          <p:cNvSpPr txBox="1"/>
          <p:nvPr/>
        </p:nvSpPr>
        <p:spPr>
          <a:xfrm>
            <a:off x="1444651" y="4817356"/>
            <a:ext cx="4686403" cy="1161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Conversion path conference pack cold call weighted pipeline estimated time of arrival single sign on cross-selling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6954AD-68BC-4696-8450-367F3928A0B3}"/>
              </a:ext>
            </a:extLst>
          </p:cNvPr>
          <p:cNvSpPr txBox="1"/>
          <p:nvPr/>
        </p:nvSpPr>
        <p:spPr>
          <a:xfrm>
            <a:off x="6728891" y="4786880"/>
            <a:ext cx="4809778" cy="1161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>
                <a:solidFill>
                  <a:srgbClr val="E9ECEF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Modified meeting package closed-loop marketing contingency plan authority breakdown.</a:t>
            </a:r>
            <a:endParaRPr lang="en-ID" sz="1600">
              <a:solidFill>
                <a:srgbClr val="E9ECEF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536E0B-03C5-4EDB-8CD8-D6669D39847D}"/>
              </a:ext>
            </a:extLst>
          </p:cNvPr>
          <p:cNvSpPr txBox="1"/>
          <p:nvPr/>
        </p:nvSpPr>
        <p:spPr>
          <a:xfrm>
            <a:off x="6728891" y="3158090"/>
            <a:ext cx="447613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Application programming interface channel.</a:t>
            </a:r>
            <a:endParaRPr lang="en-ID" sz="1200" b="1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5404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5EA2CF-463C-4E3E-B117-38110072D7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D88BF19-615C-43BB-9959-92205C6419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4" name="Picture 3" descr="Shape, rectangle&#10;&#10;Description automatically generated">
            <a:extLst>
              <a:ext uri="{FF2B5EF4-FFF2-40B4-BE49-F238E27FC236}">
                <a16:creationId xmlns:a16="http://schemas.microsoft.com/office/drawing/2014/main" id="{262B601E-6036-4A73-9A4F-3B5A429F1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459" y="1886857"/>
            <a:ext cx="6350977" cy="4027714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6EC950-5659-49BE-B99B-7F70D743B6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61868BB-964A-46DF-9B58-BBBFB16FD797}"/>
              </a:ext>
            </a:extLst>
          </p:cNvPr>
          <p:cNvSpPr txBox="1"/>
          <p:nvPr/>
        </p:nvSpPr>
        <p:spPr>
          <a:xfrm>
            <a:off x="3307443" y="1133021"/>
            <a:ext cx="5399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Title Here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2358C5-A776-44A1-8CA8-2DAEE71232B7}"/>
              </a:ext>
            </a:extLst>
          </p:cNvPr>
          <p:cNvSpPr txBox="1"/>
          <p:nvPr/>
        </p:nvSpPr>
        <p:spPr>
          <a:xfrm>
            <a:off x="4623518" y="775417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Work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F6DDBE-E51B-461F-887C-AB7A1D953BCA}"/>
              </a:ext>
            </a:extLst>
          </p:cNvPr>
          <p:cNvGrpSpPr/>
          <p:nvPr/>
        </p:nvGrpSpPr>
        <p:grpSpPr>
          <a:xfrm>
            <a:off x="1148003" y="2221785"/>
            <a:ext cx="1800948" cy="1224023"/>
            <a:chOff x="3733604" y="3217850"/>
            <a:chExt cx="1800948" cy="1224023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046E503-1236-45FE-8E96-AE9AB99CA1B5}"/>
                </a:ext>
              </a:extLst>
            </p:cNvPr>
            <p:cNvSpPr/>
            <p:nvPr/>
          </p:nvSpPr>
          <p:spPr>
            <a:xfrm>
              <a:off x="3733604" y="3217850"/>
              <a:ext cx="1800948" cy="1224023"/>
            </a:xfrm>
            <a:prstGeom prst="roundRect">
              <a:avLst>
                <a:gd name="adj" fmla="val 7056"/>
              </a:avLst>
            </a:prstGeom>
            <a:solidFill>
              <a:srgbClr val="172B4D"/>
            </a:solidFill>
            <a:ln>
              <a:noFill/>
            </a:ln>
            <a:effectLst>
              <a:outerShdw blurRad="165100" dist="101600" dir="5400000" sx="98000" sy="98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6EF08F0-34D2-4407-8166-1C5136A2A8FF}"/>
                </a:ext>
              </a:extLst>
            </p:cNvPr>
            <p:cNvSpPr txBox="1"/>
            <p:nvPr/>
          </p:nvSpPr>
          <p:spPr>
            <a:xfrm>
              <a:off x="4065459" y="3417183"/>
              <a:ext cx="1137239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>
                  <a:solidFill>
                    <a:srgbClr val="2DCE8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1M+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4A6F02-660C-49A7-8CCD-121BA9F39D9B}"/>
                </a:ext>
              </a:extLst>
            </p:cNvPr>
            <p:cNvSpPr txBox="1"/>
            <p:nvPr/>
          </p:nvSpPr>
          <p:spPr>
            <a:xfrm>
              <a:off x="3954311" y="3896950"/>
              <a:ext cx="135953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en-US" sz="16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DD91BA6-1C53-4232-90EA-BEF594ABD985}"/>
              </a:ext>
            </a:extLst>
          </p:cNvPr>
          <p:cNvGrpSpPr/>
          <p:nvPr/>
        </p:nvGrpSpPr>
        <p:grpSpPr>
          <a:xfrm>
            <a:off x="2150284" y="4823433"/>
            <a:ext cx="1800948" cy="1224023"/>
            <a:chOff x="3733604" y="3217850"/>
            <a:chExt cx="1800948" cy="1224023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365534DB-ABEA-4E35-AAC0-ACDA9A40080B}"/>
                </a:ext>
              </a:extLst>
            </p:cNvPr>
            <p:cNvSpPr/>
            <p:nvPr/>
          </p:nvSpPr>
          <p:spPr>
            <a:xfrm>
              <a:off x="3733604" y="3217850"/>
              <a:ext cx="1800948" cy="1224023"/>
            </a:xfrm>
            <a:prstGeom prst="roundRect">
              <a:avLst>
                <a:gd name="adj" fmla="val 6760"/>
              </a:avLst>
            </a:prstGeom>
            <a:solidFill>
              <a:srgbClr val="172B4D"/>
            </a:solidFill>
            <a:ln>
              <a:noFill/>
            </a:ln>
            <a:effectLst>
              <a:outerShdw blurRad="165100" dist="101600" dir="5400000" sx="98000" sy="98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F5550CC-1A56-4BAD-9C12-53D09600441E}"/>
                </a:ext>
              </a:extLst>
            </p:cNvPr>
            <p:cNvSpPr txBox="1"/>
            <p:nvPr/>
          </p:nvSpPr>
          <p:spPr>
            <a:xfrm>
              <a:off x="3843165" y="3417183"/>
              <a:ext cx="154852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>
                  <a:solidFill>
                    <a:srgbClr val="2DCE8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300K</a:t>
              </a:r>
              <a:endParaRPr lang="en-US" sz="3200" b="1" dirty="0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38124B4-B3F4-436A-9AB9-F752DFCA3FBB}"/>
                </a:ext>
              </a:extLst>
            </p:cNvPr>
            <p:cNvSpPr txBox="1"/>
            <p:nvPr/>
          </p:nvSpPr>
          <p:spPr>
            <a:xfrm>
              <a:off x="3954311" y="3896950"/>
              <a:ext cx="135953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en-US" sz="16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3" name="Picture 2" descr="Shape&#10;&#10;Description automatically generated">
            <a:extLst>
              <a:ext uri="{FF2B5EF4-FFF2-40B4-BE49-F238E27FC236}">
                <a16:creationId xmlns:a16="http://schemas.microsoft.com/office/drawing/2014/main" id="{C2E2E5AA-0AE5-4D49-A6F8-5C7736AF13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97" t="4296" r="10275" b="5799"/>
          <a:stretch/>
        </p:blipFill>
        <p:spPr>
          <a:xfrm>
            <a:off x="7833359" y="2948626"/>
            <a:ext cx="1582013" cy="2965945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2A03779A-45AE-47AA-BD42-7B6CDF09F528}"/>
              </a:ext>
            </a:extLst>
          </p:cNvPr>
          <p:cNvGrpSpPr/>
          <p:nvPr/>
        </p:nvGrpSpPr>
        <p:grpSpPr>
          <a:xfrm>
            <a:off x="6494965" y="4972098"/>
            <a:ext cx="1800948" cy="1224023"/>
            <a:chOff x="3733604" y="3217850"/>
            <a:chExt cx="1800948" cy="1224023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5CF4C5AE-1AB7-40AD-AE63-33CF9612ACA0}"/>
                </a:ext>
              </a:extLst>
            </p:cNvPr>
            <p:cNvSpPr/>
            <p:nvPr/>
          </p:nvSpPr>
          <p:spPr>
            <a:xfrm>
              <a:off x="3733604" y="3217850"/>
              <a:ext cx="1800948" cy="1224023"/>
            </a:xfrm>
            <a:prstGeom prst="roundRect">
              <a:avLst>
                <a:gd name="adj" fmla="val 3647"/>
              </a:avLst>
            </a:prstGeom>
            <a:solidFill>
              <a:srgbClr val="172B4D"/>
            </a:solidFill>
            <a:ln>
              <a:noFill/>
            </a:ln>
            <a:effectLst>
              <a:outerShdw blurRad="165100" dist="101600" dir="5400000" sx="98000" sy="98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5E15876-56ED-4297-8E9F-3662486DE625}"/>
                </a:ext>
              </a:extLst>
            </p:cNvPr>
            <p:cNvSpPr txBox="1"/>
            <p:nvPr/>
          </p:nvSpPr>
          <p:spPr>
            <a:xfrm>
              <a:off x="3954311" y="3417183"/>
              <a:ext cx="140609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>
                  <a:solidFill>
                    <a:srgbClr val="2DCE8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115K</a:t>
              </a:r>
              <a:endParaRPr lang="en-US" sz="3200" b="1" dirty="0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4932A22-4A5E-436E-902E-9EE11BE98EFF}"/>
                </a:ext>
              </a:extLst>
            </p:cNvPr>
            <p:cNvSpPr txBox="1"/>
            <p:nvPr/>
          </p:nvSpPr>
          <p:spPr>
            <a:xfrm>
              <a:off x="3954311" y="3896950"/>
              <a:ext cx="135953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bg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en-US" sz="16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C0AE4C5-8341-4FC0-B982-C5AE2345CD7E}"/>
              </a:ext>
            </a:extLst>
          </p:cNvPr>
          <p:cNvGrpSpPr/>
          <p:nvPr/>
        </p:nvGrpSpPr>
        <p:grpSpPr>
          <a:xfrm>
            <a:off x="9071304" y="1980428"/>
            <a:ext cx="1800948" cy="1224023"/>
            <a:chOff x="3733604" y="3217850"/>
            <a:chExt cx="1800948" cy="1224023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3F9012B0-96A0-470A-8ADD-4782E63F9B4B}"/>
                </a:ext>
              </a:extLst>
            </p:cNvPr>
            <p:cNvSpPr/>
            <p:nvPr/>
          </p:nvSpPr>
          <p:spPr>
            <a:xfrm>
              <a:off x="3733604" y="3217850"/>
              <a:ext cx="1800948" cy="1224023"/>
            </a:xfrm>
            <a:prstGeom prst="roundRect">
              <a:avLst>
                <a:gd name="adj" fmla="val 8242"/>
              </a:avLst>
            </a:prstGeom>
            <a:solidFill>
              <a:srgbClr val="172B4D"/>
            </a:solidFill>
            <a:ln>
              <a:noFill/>
            </a:ln>
            <a:effectLst>
              <a:outerShdw blurRad="165100" dist="101600" dir="5400000" sx="98000" sy="98000" algn="t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2162ACD-CCFE-45F3-AB8E-58E0829927C0}"/>
                </a:ext>
              </a:extLst>
            </p:cNvPr>
            <p:cNvSpPr txBox="1"/>
            <p:nvPr/>
          </p:nvSpPr>
          <p:spPr>
            <a:xfrm>
              <a:off x="3910263" y="3379083"/>
              <a:ext cx="151145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>
                  <a:solidFill>
                    <a:srgbClr val="2DCE89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254+</a:t>
              </a:r>
              <a:endParaRPr lang="en-US" sz="3200" b="1" dirty="0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8934E53-A369-4C72-AC2E-50C451C1DDE2}"/>
                </a:ext>
              </a:extLst>
            </p:cNvPr>
            <p:cNvSpPr txBox="1"/>
            <p:nvPr/>
          </p:nvSpPr>
          <p:spPr>
            <a:xfrm>
              <a:off x="3954311" y="3896950"/>
              <a:ext cx="135953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>
                  <a:solidFill>
                    <a:schemeClr val="bg2"/>
                  </a:solidFill>
                  <a:latin typeface="Nunito" pitchFamily="2" charset="0"/>
                  <a:ea typeface="Open Sans" panose="020B0606030504020204" pitchFamily="34" charset="0"/>
                  <a:cs typeface="Open Sans" panose="020B0606030504020204" pitchFamily="34" charset="0"/>
                </a:rPr>
                <a:t>Title Here</a:t>
              </a:r>
              <a:endParaRPr lang="en-US" sz="1600" b="1" dirty="0">
                <a:solidFill>
                  <a:schemeClr val="bg2"/>
                </a:solidFill>
                <a:latin typeface="Nunito" pitchFamily="2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18802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3796223-2816-4832-B138-A96DD12AD25C}"/>
              </a:ext>
            </a:extLst>
          </p:cNvPr>
          <p:cNvSpPr/>
          <p:nvPr/>
        </p:nvSpPr>
        <p:spPr>
          <a:xfrm>
            <a:off x="530231" y="529418"/>
            <a:ext cx="11131538" cy="5799164"/>
          </a:xfrm>
          <a:prstGeom prst="roundRect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490BB3-F5E1-459A-8A0F-FBE5FB6FA6BC}"/>
              </a:ext>
            </a:extLst>
          </p:cNvPr>
          <p:cNvSpPr txBox="1"/>
          <p:nvPr/>
        </p:nvSpPr>
        <p:spPr>
          <a:xfrm>
            <a:off x="907740" y="1766229"/>
            <a:ext cx="31057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Budget Alocation</a:t>
            </a:r>
            <a:endParaRPr lang="en-ID" sz="32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B25F35-768C-40F1-807F-25EEE10626DF}"/>
              </a:ext>
            </a:extLst>
          </p:cNvPr>
          <p:cNvSpPr txBox="1"/>
          <p:nvPr/>
        </p:nvSpPr>
        <p:spPr>
          <a:xfrm>
            <a:off x="920439" y="1308100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Quotation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EB41983-4A88-405C-B891-19BFC851A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9821639"/>
              </p:ext>
            </p:extLst>
          </p:nvPr>
        </p:nvGraphicFramePr>
        <p:xfrm>
          <a:off x="3955465" y="1320800"/>
          <a:ext cx="7086600" cy="4216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268686">
                  <a:extLst>
                    <a:ext uri="{9D8B030D-6E8A-4147-A177-3AD203B41FA5}">
                      <a16:colId xmlns:a16="http://schemas.microsoft.com/office/drawing/2014/main" val="3684156634"/>
                    </a:ext>
                  </a:extLst>
                </a:gridCol>
                <a:gridCol w="1817914">
                  <a:extLst>
                    <a:ext uri="{9D8B030D-6E8A-4147-A177-3AD203B41FA5}">
                      <a16:colId xmlns:a16="http://schemas.microsoft.com/office/drawing/2014/main" val="3914370368"/>
                    </a:ext>
                  </a:extLst>
                </a:gridCol>
              </a:tblGrid>
              <a:tr h="527050">
                <a:tc>
                  <a:txBody>
                    <a:bodyPr/>
                    <a:lstStyle/>
                    <a:p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Description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Pricing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3310837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Modified meeting package closed-loop marketing contingency plan authority breakdown.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$ 1.200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3384737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Conversion path conference pack cold call weighted.</a:t>
                      </a:r>
                      <a:endParaRPr lang="en-ID" sz="12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$ 1.200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6003195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Monthly recurring revenue soft bounce end of quarter.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$ 1.200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0943325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Local marketing cost per acquisition smart content.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$ 1.200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82085608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Revenue soft bounce end of quarter.</a:t>
                      </a:r>
                      <a:endParaRPr lang="en-ID" sz="12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$ 1.200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6428015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Media Planning &amp; Ads Placement on Social Platform</a:t>
                      </a:r>
                      <a:endParaRPr lang="en-ID" sz="12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$ 1.200</a:t>
                      </a:r>
                      <a:endParaRPr lang="en-ID" sz="1400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118101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lvl="0" algn="r"/>
                      <a:r>
                        <a:rPr lang="en-US" sz="1400" b="1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Total Price</a:t>
                      </a:r>
                      <a:endParaRPr lang="en-ID" sz="1400" b="1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>
                          <a:solidFill>
                            <a:srgbClr val="F4F5F7"/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$ 12.000</a:t>
                      </a:r>
                      <a:endParaRPr lang="en-ID" sz="1600" b="1">
                        <a:solidFill>
                          <a:srgbClr val="F4F5F7"/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98741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83840C0-44A0-4AA2-AA8B-5789164E81C4}"/>
              </a:ext>
            </a:extLst>
          </p:cNvPr>
          <p:cNvSpPr txBox="1"/>
          <p:nvPr/>
        </p:nvSpPr>
        <p:spPr>
          <a:xfrm>
            <a:off x="943616" y="3042919"/>
            <a:ext cx="2392146" cy="1673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 routing (or automatic call distributor) mobile marketing Sitecore request for information channe.</a:t>
            </a:r>
            <a:endParaRPr lang="en-ID" sz="14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73724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DFFB6EF-2597-4EEE-82F4-2457DE3A80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" y="-7094054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EFC9BC-0043-4CB4-B6E2-E1AFC061B0E0}"/>
              </a:ext>
            </a:extLst>
          </p:cNvPr>
          <p:cNvSpPr txBox="1"/>
          <p:nvPr/>
        </p:nvSpPr>
        <p:spPr>
          <a:xfrm>
            <a:off x="636740" y="2196708"/>
            <a:ext cx="32723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Our Rate Card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EB8897-ABEB-4829-BC28-A478BCD76E56}"/>
              </a:ext>
            </a:extLst>
          </p:cNvPr>
          <p:cNvSpPr txBox="1"/>
          <p:nvPr/>
        </p:nvSpPr>
        <p:spPr>
          <a:xfrm>
            <a:off x="705783" y="1815642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72B4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Pricing</a:t>
            </a:r>
            <a:endParaRPr lang="en-ID" sz="1600">
              <a:solidFill>
                <a:srgbClr val="172B4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EEBC39-7165-45F4-9FB5-C94ED49F4079}"/>
              </a:ext>
            </a:extLst>
          </p:cNvPr>
          <p:cNvSpPr txBox="1"/>
          <p:nvPr/>
        </p:nvSpPr>
        <p:spPr>
          <a:xfrm>
            <a:off x="672615" y="3869146"/>
            <a:ext cx="2873641" cy="1350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 routing (or automatic call distributor) mobile marketing Sitecore request for information channe.</a:t>
            </a:r>
            <a:endParaRPr lang="en-ID" sz="14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D0F33-21C3-47CC-8AD0-B1772207733F}"/>
              </a:ext>
            </a:extLst>
          </p:cNvPr>
          <p:cNvSpPr txBox="1"/>
          <p:nvPr/>
        </p:nvSpPr>
        <p:spPr>
          <a:xfrm>
            <a:off x="672615" y="3397037"/>
            <a:ext cx="2873641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Contact us for Inquiry</a:t>
            </a:r>
            <a:endParaRPr lang="en-ID" sz="14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2B297DE-A302-4790-9E09-C059DA8C9968}"/>
              </a:ext>
            </a:extLst>
          </p:cNvPr>
          <p:cNvSpPr/>
          <p:nvPr/>
        </p:nvSpPr>
        <p:spPr>
          <a:xfrm>
            <a:off x="8756692" y="1576819"/>
            <a:ext cx="2301220" cy="3704362"/>
          </a:xfrm>
          <a:prstGeom prst="roundRect">
            <a:avLst>
              <a:gd name="adj" fmla="val 5039"/>
            </a:avLst>
          </a:prstGeom>
          <a:solidFill>
            <a:srgbClr val="CED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F5453A2-A668-404C-9BDE-90EF566F3317}"/>
              </a:ext>
            </a:extLst>
          </p:cNvPr>
          <p:cNvSpPr/>
          <p:nvPr/>
        </p:nvSpPr>
        <p:spPr>
          <a:xfrm>
            <a:off x="4209236" y="1576819"/>
            <a:ext cx="2301220" cy="3704362"/>
          </a:xfrm>
          <a:prstGeom prst="roundRect">
            <a:avLst>
              <a:gd name="adj" fmla="val 3383"/>
            </a:avLst>
          </a:prstGeom>
          <a:solidFill>
            <a:srgbClr val="CED4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4C7A5F8-B591-40EB-9872-A53D3C872CA8}"/>
              </a:ext>
            </a:extLst>
          </p:cNvPr>
          <p:cNvSpPr/>
          <p:nvPr/>
        </p:nvSpPr>
        <p:spPr>
          <a:xfrm>
            <a:off x="6309035" y="1296840"/>
            <a:ext cx="2649077" cy="4264320"/>
          </a:xfrm>
          <a:prstGeom prst="roundRect">
            <a:avLst>
              <a:gd name="adj" fmla="val 3121"/>
            </a:avLst>
          </a:prstGeom>
          <a:solidFill>
            <a:srgbClr val="172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84014A4-4D0A-41CD-B75A-D1DFEC9388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960232" y="1969328"/>
            <a:ext cx="609600" cy="609600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13BD89FF-4264-4116-8E56-EC49102325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703212" y="1969328"/>
            <a:ext cx="609600" cy="6096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1252D3A-5DD0-4AC3-A69B-3600018239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302670" y="1695076"/>
            <a:ext cx="609600" cy="6096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580E220-1CE2-484B-A6C6-AFC07546B191}"/>
              </a:ext>
            </a:extLst>
          </p:cNvPr>
          <p:cNvSpPr txBox="1"/>
          <p:nvPr/>
        </p:nvSpPr>
        <p:spPr>
          <a:xfrm>
            <a:off x="4580034" y="2624143"/>
            <a:ext cx="1397811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BASIC</a:t>
            </a:r>
            <a:endParaRPr lang="en-ID" sz="14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918614-0A25-47EA-B433-F444BA0BFB0E}"/>
              </a:ext>
            </a:extLst>
          </p:cNvPr>
          <p:cNvSpPr txBox="1"/>
          <p:nvPr/>
        </p:nvSpPr>
        <p:spPr>
          <a:xfrm>
            <a:off x="6777177" y="2422730"/>
            <a:ext cx="1660586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>
                <a:solidFill>
                  <a:srgbClr val="2DCE89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PROFESSIONAL</a:t>
            </a:r>
            <a:endParaRPr lang="en-ID" sz="1400" b="1">
              <a:solidFill>
                <a:srgbClr val="2DCE89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B32E748-EE5D-4414-AFA8-0307BB47609E}"/>
              </a:ext>
            </a:extLst>
          </p:cNvPr>
          <p:cNvSpPr txBox="1"/>
          <p:nvPr/>
        </p:nvSpPr>
        <p:spPr>
          <a:xfrm>
            <a:off x="9309106" y="2624143"/>
            <a:ext cx="1397811" cy="381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400" b="1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ENTREPRISE</a:t>
            </a:r>
            <a:endParaRPr lang="en-ID" sz="1400" b="1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C08511-25D3-441C-BEF0-AC0BB60F1EC5}"/>
              </a:ext>
            </a:extLst>
          </p:cNvPr>
          <p:cNvSpPr txBox="1"/>
          <p:nvPr/>
        </p:nvSpPr>
        <p:spPr>
          <a:xfrm>
            <a:off x="4429090" y="3512064"/>
            <a:ext cx="1726859" cy="1080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Cross-selling lifetime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 to customer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Acquisition cost day sales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C7D3CB-655B-4E6D-AA65-115D21D4886A}"/>
              </a:ext>
            </a:extLst>
          </p:cNvPr>
          <p:cNvSpPr txBox="1"/>
          <p:nvPr/>
        </p:nvSpPr>
        <p:spPr>
          <a:xfrm>
            <a:off x="6656892" y="3450077"/>
            <a:ext cx="2099800" cy="10809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Everything in Basic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Cross-selling lifetime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 to customer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Acquisition cost day sales</a:t>
            </a:r>
            <a:endParaRPr lang="en-ID" sz="11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6494835-AB5E-40DF-AE33-FDE76D4E2434}"/>
              </a:ext>
            </a:extLst>
          </p:cNvPr>
          <p:cNvSpPr txBox="1"/>
          <p:nvPr/>
        </p:nvSpPr>
        <p:spPr>
          <a:xfrm>
            <a:off x="9138922" y="3512064"/>
            <a:ext cx="1726859" cy="13348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Everything in Pro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Cross-selling lifetime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Value to customer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100">
                <a:solidFill>
                  <a:srgbClr val="172B4D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Acquisition cost day sales</a:t>
            </a:r>
            <a:endParaRPr lang="en-ID" sz="1100">
              <a:solidFill>
                <a:srgbClr val="172B4D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AD0468A-02B2-46FC-825F-6055D914F536}"/>
              </a:ext>
            </a:extLst>
          </p:cNvPr>
          <p:cNvSpPr/>
          <p:nvPr/>
        </p:nvSpPr>
        <p:spPr>
          <a:xfrm>
            <a:off x="4429090" y="3092095"/>
            <a:ext cx="1699135" cy="279979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$ 49 /mo</a:t>
            </a:r>
            <a:endParaRPr lang="en-ID" sz="12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89A68AFE-26F2-4D62-84A9-9D9001562FBA}"/>
              </a:ext>
            </a:extLst>
          </p:cNvPr>
          <p:cNvSpPr/>
          <p:nvPr/>
        </p:nvSpPr>
        <p:spPr>
          <a:xfrm>
            <a:off x="6784006" y="2900680"/>
            <a:ext cx="1699135" cy="279979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$ 149 /mo</a:t>
            </a:r>
            <a:endParaRPr lang="en-ID" sz="12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77ABDC8-AAC4-45A7-AD97-215A3BEE6633}"/>
              </a:ext>
            </a:extLst>
          </p:cNvPr>
          <p:cNvSpPr/>
          <p:nvPr/>
        </p:nvSpPr>
        <p:spPr>
          <a:xfrm>
            <a:off x="9180290" y="3121909"/>
            <a:ext cx="1699135" cy="279979"/>
          </a:xfrm>
          <a:prstGeom prst="roundRect">
            <a:avLst/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>
                <a:solidFill>
                  <a:srgbClr val="F4F5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$ 199 /mo</a:t>
            </a:r>
            <a:endParaRPr lang="en-ID" sz="1200" b="1">
              <a:solidFill>
                <a:srgbClr val="F4F5F7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430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3FD3D281-6FF8-4439-8158-91A6D076F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208288"/>
              </p:ext>
            </p:extLst>
          </p:nvPr>
        </p:nvGraphicFramePr>
        <p:xfrm>
          <a:off x="323845" y="2002366"/>
          <a:ext cx="11544309" cy="4294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5385">
                  <a:extLst>
                    <a:ext uri="{9D8B030D-6E8A-4147-A177-3AD203B41FA5}">
                      <a16:colId xmlns:a16="http://schemas.microsoft.com/office/drawing/2014/main" val="1705774210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2306871808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4124148836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595634818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486473554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817833193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775035472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1342972025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2279921394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3074334435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332518048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2024191904"/>
                    </a:ext>
                  </a:extLst>
                </a:gridCol>
                <a:gridCol w="679077">
                  <a:extLst>
                    <a:ext uri="{9D8B030D-6E8A-4147-A177-3AD203B41FA5}">
                      <a16:colId xmlns:a16="http://schemas.microsoft.com/office/drawing/2014/main" val="29333448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Description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Jan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Feb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Mar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Apr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May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Jun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Jul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Aug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Sept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Oct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Nov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Des</a:t>
                      </a:r>
                      <a:endParaRPr lang="en-ID" sz="1400" b="0"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B w="38100" cmpd="sng">
                      <a:noFill/>
                    </a:lnB>
                    <a:solidFill>
                      <a:srgbClr val="172B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501490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Content Strategy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95724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Marketing Placement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409468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Feature Development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323347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UX Analyst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127598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A/B Testing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3928684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Leads Funnelling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3394328"/>
                  </a:ext>
                </a:extLst>
              </a:tr>
              <a:tr h="560494">
                <a:tc>
                  <a:txBody>
                    <a:bodyPr/>
                    <a:lstStyle/>
                    <a:p>
                      <a:r>
                        <a:rPr lang="en-US" sz="1400" b="0"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Digital Strategy</a:t>
                      </a:r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4D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D" sz="1400" b="0"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8595A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99820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6535100-C97C-4B45-8137-E7A3D78286E0}"/>
              </a:ext>
            </a:extLst>
          </p:cNvPr>
          <p:cNvSpPr txBox="1"/>
          <p:nvPr/>
        </p:nvSpPr>
        <p:spPr>
          <a:xfrm>
            <a:off x="3686483" y="969834"/>
            <a:ext cx="481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Timeline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DBDF6D-EA70-45DE-9094-79C2CCD199AA}"/>
              </a:ext>
            </a:extLst>
          </p:cNvPr>
          <p:cNvSpPr txBox="1"/>
          <p:nvPr/>
        </p:nvSpPr>
        <p:spPr>
          <a:xfrm>
            <a:off x="4712509" y="56133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72B4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Write Subtitle Here</a:t>
            </a:r>
            <a:endParaRPr lang="en-ID" sz="1600">
              <a:solidFill>
                <a:srgbClr val="172B4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B555BDF-042D-4D65-80C4-1B4CA291C9D3}"/>
              </a:ext>
            </a:extLst>
          </p:cNvPr>
          <p:cNvSpPr/>
          <p:nvPr/>
        </p:nvSpPr>
        <p:spPr>
          <a:xfrm>
            <a:off x="3975100" y="2609596"/>
            <a:ext cx="2311400" cy="115316"/>
          </a:xfrm>
          <a:prstGeom prst="roundRect">
            <a:avLst>
              <a:gd name="adj" fmla="val 5000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F804807-4C35-4E4C-888E-151C9FF1EFD5}"/>
              </a:ext>
            </a:extLst>
          </p:cNvPr>
          <p:cNvSpPr/>
          <p:nvPr/>
        </p:nvSpPr>
        <p:spPr>
          <a:xfrm>
            <a:off x="6014212" y="3111113"/>
            <a:ext cx="2311400" cy="115316"/>
          </a:xfrm>
          <a:prstGeom prst="roundRect">
            <a:avLst>
              <a:gd name="adj" fmla="val 50000"/>
            </a:avLst>
          </a:prstGeom>
          <a:solidFill>
            <a:srgbClr val="5E7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9B8057E-059C-46F3-B338-625EC10451F5}"/>
              </a:ext>
            </a:extLst>
          </p:cNvPr>
          <p:cNvSpPr/>
          <p:nvPr/>
        </p:nvSpPr>
        <p:spPr>
          <a:xfrm>
            <a:off x="5008372" y="3718343"/>
            <a:ext cx="4812284" cy="115316"/>
          </a:xfrm>
          <a:prstGeom prst="roundRect">
            <a:avLst>
              <a:gd name="adj" fmla="val 5000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B7CB81-2895-40AC-9B73-6C888028A12B}"/>
              </a:ext>
            </a:extLst>
          </p:cNvPr>
          <p:cNvSpPr/>
          <p:nvPr/>
        </p:nvSpPr>
        <p:spPr>
          <a:xfrm>
            <a:off x="6645148" y="4284957"/>
            <a:ext cx="4812284" cy="115316"/>
          </a:xfrm>
          <a:prstGeom prst="roundRect">
            <a:avLst>
              <a:gd name="adj" fmla="val 50000"/>
            </a:avLst>
          </a:prstGeom>
          <a:solidFill>
            <a:srgbClr val="5E7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654CC9C-8D47-4905-91B0-9D87A8CB9AA7}"/>
              </a:ext>
            </a:extLst>
          </p:cNvPr>
          <p:cNvSpPr/>
          <p:nvPr/>
        </p:nvSpPr>
        <p:spPr>
          <a:xfrm>
            <a:off x="4459732" y="4851571"/>
            <a:ext cx="3865880" cy="122755"/>
          </a:xfrm>
          <a:prstGeom prst="roundRect">
            <a:avLst>
              <a:gd name="adj" fmla="val 5000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FDE53F3-0DD4-4D5B-AA4A-C5B59E6ABEEC}"/>
              </a:ext>
            </a:extLst>
          </p:cNvPr>
          <p:cNvSpPr/>
          <p:nvPr/>
        </p:nvSpPr>
        <p:spPr>
          <a:xfrm>
            <a:off x="8108188" y="5418185"/>
            <a:ext cx="2311400" cy="115316"/>
          </a:xfrm>
          <a:prstGeom prst="roundRect">
            <a:avLst>
              <a:gd name="adj" fmla="val 50000"/>
            </a:avLst>
          </a:prstGeom>
          <a:solidFill>
            <a:srgbClr val="5E72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6230887-8823-4A5D-AD9A-3E8E8727519C}"/>
              </a:ext>
            </a:extLst>
          </p:cNvPr>
          <p:cNvSpPr/>
          <p:nvPr/>
        </p:nvSpPr>
        <p:spPr>
          <a:xfrm>
            <a:off x="9263888" y="5968373"/>
            <a:ext cx="2311400" cy="115316"/>
          </a:xfrm>
          <a:prstGeom prst="roundRect">
            <a:avLst>
              <a:gd name="adj" fmla="val 50000"/>
            </a:avLst>
          </a:prstGeom>
          <a:solidFill>
            <a:srgbClr val="2DCE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392460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C7941D71-B01E-415D-9AAE-2D9AF148EF7D}"/>
              </a:ext>
            </a:extLst>
          </p:cNvPr>
          <p:cNvGrpSpPr/>
          <p:nvPr/>
        </p:nvGrpSpPr>
        <p:grpSpPr>
          <a:xfrm>
            <a:off x="0" y="2612860"/>
            <a:ext cx="12192000" cy="2764564"/>
            <a:chOff x="0" y="2612860"/>
            <a:chExt cx="12192000" cy="2764564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9CFE03A2-D8D8-4496-8679-D94510F0F0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178300"/>
              <a:ext cx="12192000" cy="0"/>
            </a:xfrm>
            <a:prstGeom prst="line">
              <a:avLst/>
            </a:prstGeom>
            <a:ln w="38100">
              <a:solidFill>
                <a:srgbClr val="8595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F644C5C-57C0-4235-B305-3071BB7F944E}"/>
                </a:ext>
              </a:extLst>
            </p:cNvPr>
            <p:cNvGrpSpPr/>
            <p:nvPr/>
          </p:nvGrpSpPr>
          <p:grpSpPr>
            <a:xfrm>
              <a:off x="758901" y="2612860"/>
              <a:ext cx="10674198" cy="2764564"/>
              <a:chOff x="772314" y="2612860"/>
              <a:chExt cx="10674198" cy="2764564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2A2AD797-8DAF-4309-BD65-FD24D1AB91F2}"/>
                  </a:ext>
                </a:extLst>
              </p:cNvPr>
              <p:cNvGrpSpPr/>
              <p:nvPr/>
            </p:nvGrpSpPr>
            <p:grpSpPr>
              <a:xfrm>
                <a:off x="772314" y="2612860"/>
                <a:ext cx="2445959" cy="2764564"/>
                <a:chOff x="797714" y="2612860"/>
                <a:chExt cx="2445959" cy="2764564"/>
              </a:xfrm>
            </p:grpSpPr>
            <p:sp>
              <p:nvSpPr>
                <p:cNvPr id="4" name="Oval 3">
                  <a:extLst>
                    <a:ext uri="{FF2B5EF4-FFF2-40B4-BE49-F238E27FC236}">
                      <a16:creationId xmlns:a16="http://schemas.microsoft.com/office/drawing/2014/main" id="{F15E9FD3-FADA-4BC9-9019-B8472A4F8DE8}"/>
                    </a:ext>
                  </a:extLst>
                </p:cNvPr>
                <p:cNvSpPr/>
                <p:nvPr/>
              </p:nvSpPr>
              <p:spPr>
                <a:xfrm>
                  <a:off x="1882776" y="4050507"/>
                  <a:ext cx="255586" cy="255586"/>
                </a:xfrm>
                <a:prstGeom prst="ellipse">
                  <a:avLst/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7" name="Rectangle: Rounded Corners 6">
                  <a:extLst>
                    <a:ext uri="{FF2B5EF4-FFF2-40B4-BE49-F238E27FC236}">
                      <a16:creationId xmlns:a16="http://schemas.microsoft.com/office/drawing/2014/main" id="{9512E692-429D-411D-B388-8B9F2A755105}"/>
                    </a:ext>
                  </a:extLst>
                </p:cNvPr>
                <p:cNvSpPr/>
                <p:nvPr/>
              </p:nvSpPr>
              <p:spPr>
                <a:xfrm rot="2700000">
                  <a:off x="1553371" y="2612860"/>
                  <a:ext cx="914396" cy="914396"/>
                </a:xfrm>
                <a:prstGeom prst="roundRect">
                  <a:avLst>
                    <a:gd name="adj" fmla="val 12500"/>
                  </a:avLst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304487F-442F-4A22-9518-D531BCAFA494}"/>
                    </a:ext>
                  </a:extLst>
                </p:cNvPr>
                <p:cNvSpPr txBox="1"/>
                <p:nvPr/>
              </p:nvSpPr>
              <p:spPr>
                <a:xfrm>
                  <a:off x="797714" y="4915759"/>
                  <a:ext cx="2445959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>
                      <a:solidFill>
                        <a:srgbClr val="8595A8"/>
                      </a:solidFill>
                      <a:latin typeface="Source Sans Pro" panose="020B0503030403020204" pitchFamily="34" charset="0"/>
                    </a:rPr>
                    <a:t>Search &amp; social advertising channel partner &amp; local marketing.</a:t>
                  </a:r>
                  <a:endParaRPr lang="en-US" sz="1200">
                    <a:solidFill>
                      <a:srgbClr val="8595A8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43F9B155-6662-4036-97DE-A86B0B11CE13}"/>
                    </a:ext>
                  </a:extLst>
                </p:cNvPr>
                <p:cNvSpPr txBox="1"/>
                <p:nvPr/>
              </p:nvSpPr>
              <p:spPr>
                <a:xfrm>
                  <a:off x="875337" y="4572588"/>
                  <a:ext cx="2290712" cy="3431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1200" b="1">
                      <a:solidFill>
                        <a:srgbClr val="172B4D"/>
                      </a:solidFill>
                      <a:latin typeface="Poppins" panose="00000500000000000000"/>
                    </a:rPr>
                    <a:t>Another Title Here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F277AEF1-6C35-4930-BCB9-9B08E4D4C8B7}"/>
                    </a:ext>
                  </a:extLst>
                </p:cNvPr>
                <p:cNvSpPr txBox="1"/>
                <p:nvPr/>
              </p:nvSpPr>
              <p:spPr>
                <a:xfrm>
                  <a:off x="1507649" y="2789829"/>
                  <a:ext cx="100584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Q1</a:t>
                  </a:r>
                </a:p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 202X</a:t>
                  </a:r>
                  <a:endParaRPr lang="en-ID" sz="14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endParaRPr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2E2ABC35-B731-49A4-BCCE-C847E808412D}"/>
                  </a:ext>
                </a:extLst>
              </p:cNvPr>
              <p:cNvGrpSpPr/>
              <p:nvPr/>
            </p:nvGrpSpPr>
            <p:grpSpPr>
              <a:xfrm>
                <a:off x="3515060" y="2612860"/>
                <a:ext cx="2445959" cy="2764564"/>
                <a:chOff x="3650041" y="2612860"/>
                <a:chExt cx="2445959" cy="2764564"/>
              </a:xfrm>
            </p:grpSpPr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50C2D1BF-9C1C-4123-8233-462B0F8F876D}"/>
                    </a:ext>
                  </a:extLst>
                </p:cNvPr>
                <p:cNvSpPr/>
                <p:nvPr/>
              </p:nvSpPr>
              <p:spPr>
                <a:xfrm>
                  <a:off x="4735103" y="4050507"/>
                  <a:ext cx="255586" cy="255586"/>
                </a:xfrm>
                <a:prstGeom prst="ellipse">
                  <a:avLst/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2" name="Rectangle: Rounded Corners 11">
                  <a:extLst>
                    <a:ext uri="{FF2B5EF4-FFF2-40B4-BE49-F238E27FC236}">
                      <a16:creationId xmlns:a16="http://schemas.microsoft.com/office/drawing/2014/main" id="{26D142AE-6D66-4F87-9F79-F804918952A9}"/>
                    </a:ext>
                  </a:extLst>
                </p:cNvPr>
                <p:cNvSpPr/>
                <p:nvPr/>
              </p:nvSpPr>
              <p:spPr>
                <a:xfrm rot="2700000">
                  <a:off x="4405698" y="2612860"/>
                  <a:ext cx="914396" cy="914396"/>
                </a:xfrm>
                <a:prstGeom prst="roundRect">
                  <a:avLst>
                    <a:gd name="adj" fmla="val 12500"/>
                  </a:avLst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3C2C8F65-88CC-4B84-8E6C-787A877C5F2E}"/>
                    </a:ext>
                  </a:extLst>
                </p:cNvPr>
                <p:cNvSpPr txBox="1"/>
                <p:nvPr/>
              </p:nvSpPr>
              <p:spPr>
                <a:xfrm>
                  <a:off x="3650041" y="4915759"/>
                  <a:ext cx="2445959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>
                      <a:solidFill>
                        <a:srgbClr val="8595A8"/>
                      </a:solidFill>
                      <a:latin typeface="Source Sans Pro" panose="020B0503030403020204" pitchFamily="34" charset="0"/>
                    </a:rPr>
                    <a:t>Search &amp; social advertising channel partner &amp; local marketing.</a:t>
                  </a:r>
                  <a:endParaRPr lang="en-US" sz="1200">
                    <a:solidFill>
                      <a:srgbClr val="8595A8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40A7AE2A-4BD0-4E61-96C7-F26EC022BAEF}"/>
                    </a:ext>
                  </a:extLst>
                </p:cNvPr>
                <p:cNvSpPr txBox="1"/>
                <p:nvPr/>
              </p:nvSpPr>
              <p:spPr>
                <a:xfrm>
                  <a:off x="3727664" y="4572588"/>
                  <a:ext cx="2290712" cy="3431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1200" b="1">
                      <a:solidFill>
                        <a:srgbClr val="172B4D"/>
                      </a:solidFill>
                      <a:latin typeface="Poppins" panose="00000500000000000000"/>
                    </a:rPr>
                    <a:t>Another Title Here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8A010D35-7A07-4926-90C1-0456A710EB16}"/>
                    </a:ext>
                  </a:extLst>
                </p:cNvPr>
                <p:cNvSpPr txBox="1"/>
                <p:nvPr/>
              </p:nvSpPr>
              <p:spPr>
                <a:xfrm>
                  <a:off x="4359976" y="2789829"/>
                  <a:ext cx="100584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Q2</a:t>
                  </a:r>
                </a:p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 202X</a:t>
                  </a:r>
                  <a:endParaRPr lang="en-ID" sz="14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86CDE2AE-236C-4AA4-9E77-BFF6307EFE3F}"/>
                  </a:ext>
                </a:extLst>
              </p:cNvPr>
              <p:cNvGrpSpPr/>
              <p:nvPr/>
            </p:nvGrpSpPr>
            <p:grpSpPr>
              <a:xfrm>
                <a:off x="6257806" y="2612860"/>
                <a:ext cx="2445959" cy="2764564"/>
                <a:chOff x="6657615" y="2612860"/>
                <a:chExt cx="2445959" cy="2764564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CD6895BE-AA0E-48FC-B897-11FB77F0E2CF}"/>
                    </a:ext>
                  </a:extLst>
                </p:cNvPr>
                <p:cNvSpPr/>
                <p:nvPr/>
              </p:nvSpPr>
              <p:spPr>
                <a:xfrm>
                  <a:off x="7742677" y="4050507"/>
                  <a:ext cx="255586" cy="255586"/>
                </a:xfrm>
                <a:prstGeom prst="ellipse">
                  <a:avLst/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7" name="Rectangle: Rounded Corners 16">
                  <a:extLst>
                    <a:ext uri="{FF2B5EF4-FFF2-40B4-BE49-F238E27FC236}">
                      <a16:creationId xmlns:a16="http://schemas.microsoft.com/office/drawing/2014/main" id="{470F1CB4-C0C3-47EB-BF7A-EF068FCB1975}"/>
                    </a:ext>
                  </a:extLst>
                </p:cNvPr>
                <p:cNvSpPr/>
                <p:nvPr/>
              </p:nvSpPr>
              <p:spPr>
                <a:xfrm rot="2700000">
                  <a:off x="7413272" y="2612860"/>
                  <a:ext cx="914396" cy="914396"/>
                </a:xfrm>
                <a:prstGeom prst="roundRect">
                  <a:avLst>
                    <a:gd name="adj" fmla="val 12500"/>
                  </a:avLst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6AF0486-83BE-4A15-8B27-5831980CB372}"/>
                    </a:ext>
                  </a:extLst>
                </p:cNvPr>
                <p:cNvSpPr txBox="1"/>
                <p:nvPr/>
              </p:nvSpPr>
              <p:spPr>
                <a:xfrm>
                  <a:off x="6657615" y="4915759"/>
                  <a:ext cx="2445959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>
                      <a:solidFill>
                        <a:srgbClr val="8595A8"/>
                      </a:solidFill>
                      <a:latin typeface="Source Sans Pro" panose="020B0503030403020204" pitchFamily="34" charset="0"/>
                    </a:rPr>
                    <a:t>Search &amp; social advertising channel partner &amp; local marketing.</a:t>
                  </a:r>
                  <a:endParaRPr lang="en-US" sz="1200">
                    <a:solidFill>
                      <a:srgbClr val="8595A8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CE6DD53-4216-4EF1-ACF0-3575EEADEEDA}"/>
                    </a:ext>
                  </a:extLst>
                </p:cNvPr>
                <p:cNvSpPr txBox="1"/>
                <p:nvPr/>
              </p:nvSpPr>
              <p:spPr>
                <a:xfrm>
                  <a:off x="6735238" y="4572588"/>
                  <a:ext cx="2290712" cy="3431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1200" b="1">
                      <a:solidFill>
                        <a:srgbClr val="172B4D"/>
                      </a:solidFill>
                      <a:latin typeface="Poppins" panose="00000500000000000000"/>
                    </a:rPr>
                    <a:t>Another Title Here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CF9A675-FD81-491E-8776-32108ACBC494}"/>
                    </a:ext>
                  </a:extLst>
                </p:cNvPr>
                <p:cNvSpPr txBox="1"/>
                <p:nvPr/>
              </p:nvSpPr>
              <p:spPr>
                <a:xfrm>
                  <a:off x="7367550" y="2789829"/>
                  <a:ext cx="100584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Q3</a:t>
                  </a:r>
                </a:p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 202X</a:t>
                  </a:r>
                  <a:endParaRPr lang="en-ID" sz="14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endParaRPr>
                </a:p>
              </p:txBody>
            </p: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E2E88E7E-683C-4F2B-B597-7BB3515CDCA4}"/>
                  </a:ext>
                </a:extLst>
              </p:cNvPr>
              <p:cNvGrpSpPr/>
              <p:nvPr/>
            </p:nvGrpSpPr>
            <p:grpSpPr>
              <a:xfrm>
                <a:off x="9000553" y="2612860"/>
                <a:ext cx="2445959" cy="2764564"/>
                <a:chOff x="9247230" y="2612860"/>
                <a:chExt cx="2445959" cy="2764564"/>
              </a:xfrm>
            </p:grpSpPr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B65C11E2-0FF2-4FC8-9CCC-B4DBB16A90C6}"/>
                    </a:ext>
                  </a:extLst>
                </p:cNvPr>
                <p:cNvSpPr/>
                <p:nvPr/>
              </p:nvSpPr>
              <p:spPr>
                <a:xfrm>
                  <a:off x="10332292" y="4050507"/>
                  <a:ext cx="255586" cy="255586"/>
                </a:xfrm>
                <a:prstGeom prst="ellipse">
                  <a:avLst/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22" name="Rectangle: Rounded Corners 21">
                  <a:extLst>
                    <a:ext uri="{FF2B5EF4-FFF2-40B4-BE49-F238E27FC236}">
                      <a16:creationId xmlns:a16="http://schemas.microsoft.com/office/drawing/2014/main" id="{20E0F109-27F7-43E7-A1BA-43C0709D7581}"/>
                    </a:ext>
                  </a:extLst>
                </p:cNvPr>
                <p:cNvSpPr/>
                <p:nvPr/>
              </p:nvSpPr>
              <p:spPr>
                <a:xfrm rot="2700000">
                  <a:off x="10002887" y="2612860"/>
                  <a:ext cx="914396" cy="914396"/>
                </a:xfrm>
                <a:prstGeom prst="roundRect">
                  <a:avLst>
                    <a:gd name="adj" fmla="val 12500"/>
                  </a:avLst>
                </a:prstGeom>
                <a:solidFill>
                  <a:srgbClr val="F4F5F7"/>
                </a:solidFill>
                <a:ln w="38100">
                  <a:solidFill>
                    <a:srgbClr val="8595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926795CD-AFF9-4567-B5CB-D154B27662EA}"/>
                    </a:ext>
                  </a:extLst>
                </p:cNvPr>
                <p:cNvSpPr txBox="1"/>
                <p:nvPr/>
              </p:nvSpPr>
              <p:spPr>
                <a:xfrm>
                  <a:off x="9247230" y="4915759"/>
                  <a:ext cx="2445959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200">
                      <a:solidFill>
                        <a:srgbClr val="8595A8"/>
                      </a:solidFill>
                      <a:latin typeface="Source Sans Pro" panose="020B0503030403020204" pitchFamily="34" charset="0"/>
                    </a:rPr>
                    <a:t>Search &amp; social advertising channel partner &amp; local marketing.</a:t>
                  </a:r>
                  <a:endParaRPr lang="en-US" sz="1200">
                    <a:solidFill>
                      <a:srgbClr val="8595A8"/>
                    </a:solidFill>
                    <a:latin typeface="Source Sans Pro" panose="020B0503030403020204" pitchFamily="34" charset="0"/>
                  </a:endParaRP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E562A91-7ED5-4915-8022-9F67CEA02C3D}"/>
                    </a:ext>
                  </a:extLst>
                </p:cNvPr>
                <p:cNvSpPr txBox="1"/>
                <p:nvPr/>
              </p:nvSpPr>
              <p:spPr>
                <a:xfrm>
                  <a:off x="9324853" y="4572588"/>
                  <a:ext cx="2290712" cy="34317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en-US" sz="1200" b="1">
                      <a:solidFill>
                        <a:srgbClr val="172B4D"/>
                      </a:solidFill>
                      <a:latin typeface="Poppins" panose="00000500000000000000"/>
                    </a:rPr>
                    <a:t>Another Title Here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4A54B610-5E9A-4B3D-8C92-541D23A29A68}"/>
                    </a:ext>
                  </a:extLst>
                </p:cNvPr>
                <p:cNvSpPr txBox="1"/>
                <p:nvPr/>
              </p:nvSpPr>
              <p:spPr>
                <a:xfrm>
                  <a:off x="9957165" y="2789829"/>
                  <a:ext cx="100584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Q4</a:t>
                  </a:r>
                </a:p>
                <a:p>
                  <a:pPr algn="ctr"/>
                  <a:r>
                    <a:rPr lang="en-US" sz="1400" b="1">
                      <a:solidFill>
                        <a:srgbClr val="2DCE89"/>
                      </a:solidFill>
                      <a:latin typeface="Poppins" panose="00000500000000000000" pitchFamily="2" charset="0"/>
                      <a:cs typeface="Poppins" panose="00000500000000000000" pitchFamily="2" charset="0"/>
                    </a:rPr>
                    <a:t> 202X</a:t>
                  </a:r>
                  <a:endParaRPr lang="en-ID" sz="14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endParaRPr>
                </a:p>
              </p:txBody>
            </p:sp>
          </p:grpSp>
        </p:grp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274C1D78-1B76-4DAA-B9BB-8B96AE607B48}"/>
              </a:ext>
            </a:extLst>
          </p:cNvPr>
          <p:cNvSpPr txBox="1"/>
          <p:nvPr/>
        </p:nvSpPr>
        <p:spPr>
          <a:xfrm>
            <a:off x="3686483" y="1185840"/>
            <a:ext cx="481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Milestones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B4E0DF6-380C-4536-A4A3-B90B18536BBB}"/>
              </a:ext>
            </a:extLst>
          </p:cNvPr>
          <p:cNvSpPr txBox="1"/>
          <p:nvPr/>
        </p:nvSpPr>
        <p:spPr>
          <a:xfrm>
            <a:off x="4712509" y="777342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72B4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Write Subtitle Here</a:t>
            </a:r>
            <a:endParaRPr lang="en-ID" sz="1600">
              <a:solidFill>
                <a:srgbClr val="172B4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02715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072C13-B5F2-4B53-A561-AAC3DA0C42DC}"/>
              </a:ext>
            </a:extLst>
          </p:cNvPr>
          <p:cNvSpPr txBox="1"/>
          <p:nvPr/>
        </p:nvSpPr>
        <p:spPr>
          <a:xfrm>
            <a:off x="3686483" y="1232709"/>
            <a:ext cx="4819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Project Milestones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B2E974-E127-4BDB-B48C-CD134FCDF61F}"/>
              </a:ext>
            </a:extLst>
          </p:cNvPr>
          <p:cNvSpPr txBox="1"/>
          <p:nvPr/>
        </p:nvSpPr>
        <p:spPr>
          <a:xfrm>
            <a:off x="4712509" y="824211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>
                <a:solidFill>
                  <a:srgbClr val="172B4D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Write Subtitle Here</a:t>
            </a:r>
            <a:endParaRPr lang="en-ID" sz="1600">
              <a:solidFill>
                <a:srgbClr val="172B4D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78D34E7C-651C-4FC6-A4CA-8254B98B79F3}"/>
              </a:ext>
            </a:extLst>
          </p:cNvPr>
          <p:cNvSpPr/>
          <p:nvPr/>
        </p:nvSpPr>
        <p:spPr>
          <a:xfrm>
            <a:off x="2107927" y="3329864"/>
            <a:ext cx="7708392" cy="53166"/>
          </a:xfrm>
          <a:prstGeom prst="rect">
            <a:avLst/>
          </a:prstGeom>
          <a:solidFill>
            <a:srgbClr val="8595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281B0EE-05FB-4B51-AC3C-8155CE9B6590}"/>
              </a:ext>
            </a:extLst>
          </p:cNvPr>
          <p:cNvGrpSpPr/>
          <p:nvPr/>
        </p:nvGrpSpPr>
        <p:grpSpPr>
          <a:xfrm>
            <a:off x="785014" y="2932501"/>
            <a:ext cx="2445959" cy="1955299"/>
            <a:chOff x="785014" y="2932501"/>
            <a:chExt cx="2445959" cy="195529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851061D1-E40D-41FC-B820-59E2AA1180CB}"/>
                </a:ext>
              </a:extLst>
            </p:cNvPr>
            <p:cNvGrpSpPr/>
            <p:nvPr/>
          </p:nvGrpSpPr>
          <p:grpSpPr>
            <a:xfrm>
              <a:off x="1471177" y="2932501"/>
              <a:ext cx="1005840" cy="847892"/>
              <a:chOff x="9053711" y="1748287"/>
              <a:chExt cx="1005840" cy="847892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6E78F6AE-E0EA-4475-ADBF-2598D8BA5FE2}"/>
                  </a:ext>
                </a:extLst>
              </p:cNvPr>
              <p:cNvSpPr/>
              <p:nvPr/>
            </p:nvSpPr>
            <p:spPr>
              <a:xfrm rot="2700000">
                <a:off x="9132685" y="1748287"/>
                <a:ext cx="847892" cy="847892"/>
              </a:xfrm>
              <a:prstGeom prst="roundRect">
                <a:avLst>
                  <a:gd name="adj" fmla="val 7933"/>
                </a:avLst>
              </a:prstGeom>
              <a:solidFill>
                <a:srgbClr val="F4F5F7"/>
              </a:solidFill>
              <a:ln w="38100">
                <a:solidFill>
                  <a:srgbClr val="8595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6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E4FB799-F587-4C4F-B5EF-ADC6AF640448}"/>
                  </a:ext>
                </a:extLst>
              </p:cNvPr>
              <p:cNvSpPr txBox="1"/>
              <p:nvPr/>
            </p:nvSpPr>
            <p:spPr>
              <a:xfrm>
                <a:off x="9053711" y="1941400"/>
                <a:ext cx="10058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Q1</a:t>
                </a:r>
              </a:p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 202X</a:t>
                </a:r>
                <a:endParaRPr lang="en-ID" sz="12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FC0F6-C832-4B76-BCA0-16FF482115F2}"/>
                </a:ext>
              </a:extLst>
            </p:cNvPr>
            <p:cNvSpPr txBox="1"/>
            <p:nvPr/>
          </p:nvSpPr>
          <p:spPr>
            <a:xfrm>
              <a:off x="785014" y="4426135"/>
              <a:ext cx="244595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8595A8"/>
                  </a:solidFill>
                  <a:latin typeface="Source Sans Pro" panose="020B0503030403020204" pitchFamily="34" charset="0"/>
                </a:rPr>
                <a:t>Search &amp; social advertising channel partner &amp; local marketing.</a:t>
              </a:r>
              <a:endParaRPr lang="en-US" sz="1200">
                <a:solidFill>
                  <a:srgbClr val="8595A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4ACF4A6-9D36-4215-92F6-1AA4313C77B2}"/>
                </a:ext>
              </a:extLst>
            </p:cNvPr>
            <p:cNvSpPr txBox="1"/>
            <p:nvPr/>
          </p:nvSpPr>
          <p:spPr>
            <a:xfrm>
              <a:off x="862637" y="4082964"/>
              <a:ext cx="2290712" cy="3431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solidFill>
                    <a:srgbClr val="172B4D"/>
                  </a:solidFill>
                  <a:latin typeface="Poppins" panose="00000500000000000000"/>
                </a:rPr>
                <a:t>Another Title Here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ED46CEC-63F8-488E-AB2E-400FCA88A134}"/>
              </a:ext>
            </a:extLst>
          </p:cNvPr>
          <p:cNvGrpSpPr/>
          <p:nvPr/>
        </p:nvGrpSpPr>
        <p:grpSpPr>
          <a:xfrm>
            <a:off x="3510351" y="2932501"/>
            <a:ext cx="2445959" cy="1955299"/>
            <a:chOff x="3510351" y="2932501"/>
            <a:chExt cx="2445959" cy="1955299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E931041-2829-456F-BEDD-07364EB45B83}"/>
                </a:ext>
              </a:extLst>
            </p:cNvPr>
            <p:cNvGrpSpPr/>
            <p:nvPr/>
          </p:nvGrpSpPr>
          <p:grpSpPr>
            <a:xfrm>
              <a:off x="4233274" y="2932501"/>
              <a:ext cx="1005840" cy="847892"/>
              <a:chOff x="9053711" y="1748287"/>
              <a:chExt cx="1005840" cy="847892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6CE0F2D2-2BD8-4D48-B186-CFE413FE904C}"/>
                  </a:ext>
                </a:extLst>
              </p:cNvPr>
              <p:cNvSpPr/>
              <p:nvPr/>
            </p:nvSpPr>
            <p:spPr>
              <a:xfrm rot="2700000">
                <a:off x="9132685" y="1748287"/>
                <a:ext cx="847892" cy="847892"/>
              </a:xfrm>
              <a:prstGeom prst="roundRect">
                <a:avLst>
                  <a:gd name="adj" fmla="val 7933"/>
                </a:avLst>
              </a:prstGeom>
              <a:solidFill>
                <a:srgbClr val="F4F5F7"/>
              </a:solidFill>
              <a:ln w="38100">
                <a:solidFill>
                  <a:srgbClr val="8595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6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0324983-94D5-4F15-9FA5-F9DA00E4AE20}"/>
                  </a:ext>
                </a:extLst>
              </p:cNvPr>
              <p:cNvSpPr txBox="1"/>
              <p:nvPr/>
            </p:nvSpPr>
            <p:spPr>
              <a:xfrm>
                <a:off x="9053711" y="1941400"/>
                <a:ext cx="10058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Q2</a:t>
                </a:r>
              </a:p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 202X</a:t>
                </a:r>
                <a:endParaRPr lang="en-ID" sz="12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EE6FA6B-8F3F-4E89-898F-690513AEB203}"/>
                </a:ext>
              </a:extLst>
            </p:cNvPr>
            <p:cNvSpPr txBox="1"/>
            <p:nvPr/>
          </p:nvSpPr>
          <p:spPr>
            <a:xfrm>
              <a:off x="3510351" y="4426135"/>
              <a:ext cx="244595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8595A8"/>
                  </a:solidFill>
                  <a:latin typeface="Source Sans Pro" panose="020B0503030403020204" pitchFamily="34" charset="0"/>
                </a:rPr>
                <a:t>Workflow traffic flow estimated departure time.</a:t>
              </a:r>
              <a:endParaRPr lang="en-US" sz="1200">
                <a:solidFill>
                  <a:srgbClr val="8595A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795A4C5-F992-4BCF-814F-15C84E10D686}"/>
                </a:ext>
              </a:extLst>
            </p:cNvPr>
            <p:cNvSpPr txBox="1"/>
            <p:nvPr/>
          </p:nvSpPr>
          <p:spPr>
            <a:xfrm>
              <a:off x="3587974" y="4082964"/>
              <a:ext cx="2290712" cy="3431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solidFill>
                    <a:srgbClr val="172B4D"/>
                  </a:solidFill>
                  <a:latin typeface="Poppins" panose="00000500000000000000"/>
                </a:rPr>
                <a:t>Another Title Here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A650DDF-DC11-4BB5-A567-2B3628C06DBC}"/>
              </a:ext>
            </a:extLst>
          </p:cNvPr>
          <p:cNvGrpSpPr/>
          <p:nvPr/>
        </p:nvGrpSpPr>
        <p:grpSpPr>
          <a:xfrm>
            <a:off x="6235688" y="2932501"/>
            <a:ext cx="2445959" cy="1955299"/>
            <a:chOff x="6235688" y="2932501"/>
            <a:chExt cx="2445959" cy="195529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E978F0C6-DD13-477D-92D3-614AE99BA00B}"/>
                </a:ext>
              </a:extLst>
            </p:cNvPr>
            <p:cNvGrpSpPr/>
            <p:nvPr/>
          </p:nvGrpSpPr>
          <p:grpSpPr>
            <a:xfrm>
              <a:off x="6921851" y="2932501"/>
              <a:ext cx="1005840" cy="847892"/>
              <a:chOff x="9053711" y="1748287"/>
              <a:chExt cx="1005840" cy="847892"/>
            </a:xfrm>
          </p:grpSpPr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62FC2D16-8829-4505-8BB5-78A8A15EC3F6}"/>
                  </a:ext>
                </a:extLst>
              </p:cNvPr>
              <p:cNvSpPr/>
              <p:nvPr/>
            </p:nvSpPr>
            <p:spPr>
              <a:xfrm rot="2700000">
                <a:off x="9132685" y="1748287"/>
                <a:ext cx="847892" cy="847892"/>
              </a:xfrm>
              <a:prstGeom prst="roundRect">
                <a:avLst>
                  <a:gd name="adj" fmla="val 7933"/>
                </a:avLst>
              </a:prstGeom>
              <a:solidFill>
                <a:srgbClr val="F4F5F7"/>
              </a:solidFill>
              <a:ln w="38100">
                <a:solidFill>
                  <a:srgbClr val="8595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6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415C994-63AA-47D4-B14C-BC46D0FB2071}"/>
                  </a:ext>
                </a:extLst>
              </p:cNvPr>
              <p:cNvSpPr txBox="1"/>
              <p:nvPr/>
            </p:nvSpPr>
            <p:spPr>
              <a:xfrm>
                <a:off x="9053711" y="1941400"/>
                <a:ext cx="10058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Q3</a:t>
                </a:r>
              </a:p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 202X</a:t>
                </a:r>
                <a:endParaRPr lang="en-ID" sz="12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D5A917C-78BE-491C-9070-8A7683CBFF67}"/>
                </a:ext>
              </a:extLst>
            </p:cNvPr>
            <p:cNvSpPr txBox="1"/>
            <p:nvPr/>
          </p:nvSpPr>
          <p:spPr>
            <a:xfrm>
              <a:off x="6235688" y="4426135"/>
              <a:ext cx="244595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8595A8"/>
                  </a:solidFill>
                  <a:latin typeface="Source Sans Pro" panose="020B0503030403020204" pitchFamily="34" charset="0"/>
                </a:rPr>
                <a:t>Search &amp; social advertising channel partner &amp; local marketing.</a:t>
              </a:r>
              <a:endParaRPr lang="en-US" sz="1200">
                <a:solidFill>
                  <a:srgbClr val="8595A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488AF91-12A5-41B5-A0B7-09A40B44FD50}"/>
                </a:ext>
              </a:extLst>
            </p:cNvPr>
            <p:cNvSpPr txBox="1"/>
            <p:nvPr/>
          </p:nvSpPr>
          <p:spPr>
            <a:xfrm>
              <a:off x="6313311" y="4082964"/>
              <a:ext cx="2290712" cy="3431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solidFill>
                    <a:srgbClr val="172B4D"/>
                  </a:solidFill>
                  <a:latin typeface="Poppins" panose="00000500000000000000"/>
                </a:rPr>
                <a:t>Another Title Here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BDFD926-0895-4E85-AD8F-7DBEA058C602}"/>
              </a:ext>
            </a:extLst>
          </p:cNvPr>
          <p:cNvGrpSpPr/>
          <p:nvPr/>
        </p:nvGrpSpPr>
        <p:grpSpPr>
          <a:xfrm>
            <a:off x="8961026" y="2932501"/>
            <a:ext cx="2445959" cy="1955299"/>
            <a:chOff x="8961026" y="2932501"/>
            <a:chExt cx="2445959" cy="195529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1F69EEA0-17F6-4CAC-B7B7-421F4B7B879D}"/>
                </a:ext>
              </a:extLst>
            </p:cNvPr>
            <p:cNvGrpSpPr/>
            <p:nvPr/>
          </p:nvGrpSpPr>
          <p:grpSpPr>
            <a:xfrm>
              <a:off x="9683949" y="2932501"/>
              <a:ext cx="1005840" cy="847892"/>
              <a:chOff x="9053711" y="1748287"/>
              <a:chExt cx="1005840" cy="847892"/>
            </a:xfrm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2526119A-BE1A-4EB1-9C5D-277739837F0A}"/>
                  </a:ext>
                </a:extLst>
              </p:cNvPr>
              <p:cNvSpPr/>
              <p:nvPr/>
            </p:nvSpPr>
            <p:spPr>
              <a:xfrm rot="2700000">
                <a:off x="9132685" y="1748287"/>
                <a:ext cx="847892" cy="847892"/>
              </a:xfrm>
              <a:prstGeom prst="roundRect">
                <a:avLst>
                  <a:gd name="adj" fmla="val 7933"/>
                </a:avLst>
              </a:prstGeom>
              <a:solidFill>
                <a:srgbClr val="F4F5F7"/>
              </a:solidFill>
              <a:ln w="38100">
                <a:solidFill>
                  <a:srgbClr val="8595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 sz="16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AF0D408-3CA6-40D3-94F5-E539ECD97511}"/>
                  </a:ext>
                </a:extLst>
              </p:cNvPr>
              <p:cNvSpPr txBox="1"/>
              <p:nvPr/>
            </p:nvSpPr>
            <p:spPr>
              <a:xfrm>
                <a:off x="9053711" y="1941400"/>
                <a:ext cx="10058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Q4</a:t>
                </a:r>
              </a:p>
              <a:p>
                <a:pPr algn="ctr"/>
                <a:r>
                  <a:rPr lang="en-US" sz="1200" b="1">
                    <a:solidFill>
                      <a:srgbClr val="2DCE89"/>
                    </a:solidFill>
                    <a:latin typeface="Poppins" panose="00000500000000000000" pitchFamily="2" charset="0"/>
                    <a:cs typeface="Poppins" panose="00000500000000000000" pitchFamily="2" charset="0"/>
                  </a:rPr>
                  <a:t> 202X</a:t>
                </a:r>
                <a:endParaRPr lang="en-ID" sz="1200" b="1">
                  <a:solidFill>
                    <a:srgbClr val="2DCE89"/>
                  </a:solidFill>
                  <a:latin typeface="Poppins" panose="00000500000000000000" pitchFamily="2" charset="0"/>
                  <a:cs typeface="Poppins" panose="00000500000000000000" pitchFamily="2" charset="0"/>
                </a:endParaRP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1A00A31-6581-4479-81D9-CB43D259555D}"/>
                </a:ext>
              </a:extLst>
            </p:cNvPr>
            <p:cNvSpPr txBox="1"/>
            <p:nvPr/>
          </p:nvSpPr>
          <p:spPr>
            <a:xfrm>
              <a:off x="8961026" y="4426135"/>
              <a:ext cx="244595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solidFill>
                    <a:srgbClr val="8595A8"/>
                  </a:solidFill>
                  <a:latin typeface="Source Sans Pro" panose="020B0503030403020204" pitchFamily="34" charset="0"/>
                </a:rPr>
                <a:t>Workflow traffic flow estimated departure time.</a:t>
              </a:r>
              <a:endParaRPr lang="en-US" sz="1200">
                <a:solidFill>
                  <a:srgbClr val="8595A8"/>
                </a:solidFill>
                <a:latin typeface="Source Sans Pro" panose="020B0503030403020204" pitchFamily="34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91F4DDF-91A7-4E6B-AD38-FCB43AF1CA93}"/>
                </a:ext>
              </a:extLst>
            </p:cNvPr>
            <p:cNvSpPr txBox="1"/>
            <p:nvPr/>
          </p:nvSpPr>
          <p:spPr>
            <a:xfrm>
              <a:off x="9038649" y="4082964"/>
              <a:ext cx="2290712" cy="3431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solidFill>
                    <a:srgbClr val="172B4D"/>
                  </a:solidFill>
                  <a:latin typeface="Poppins" panose="00000500000000000000"/>
                </a:rPr>
                <a:t>Another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1054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5304F1-6649-46FC-9F8B-7112E6773016}"/>
              </a:ext>
            </a:extLst>
          </p:cNvPr>
          <p:cNvSpPr/>
          <p:nvPr/>
        </p:nvSpPr>
        <p:spPr>
          <a:xfrm>
            <a:off x="0" y="0"/>
            <a:ext cx="12192000" cy="3703034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580F21F-319D-407C-BE4E-348737337EB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Picture 3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FFAEA5B9-21D0-41B8-87C7-724F7599B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258050"/>
            <a:ext cx="12192000" cy="6858000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C3319FBD-4A1B-46E8-80ED-29E07C9841B6}"/>
              </a:ext>
            </a:extLst>
          </p:cNvPr>
          <p:cNvGrpSpPr/>
          <p:nvPr/>
        </p:nvGrpSpPr>
        <p:grpSpPr>
          <a:xfrm>
            <a:off x="581419" y="4345058"/>
            <a:ext cx="2647157" cy="1824316"/>
            <a:chOff x="581419" y="4345058"/>
            <a:chExt cx="2647157" cy="1824316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3554A1FD-41EE-4F33-854F-E6A73F7DE408}"/>
                </a:ext>
              </a:extLst>
            </p:cNvPr>
            <p:cNvSpPr/>
            <p:nvPr/>
          </p:nvSpPr>
          <p:spPr>
            <a:xfrm>
              <a:off x="679783" y="4345058"/>
              <a:ext cx="513770" cy="51377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b="1">
                  <a:latin typeface="Poppins" panose="00000500000000000000" pitchFamily="50" charset="0"/>
                  <a:cs typeface="Poppins" panose="00000500000000000000" pitchFamily="50" charset="0"/>
                </a:rPr>
                <a:t>1.</a:t>
              </a:r>
              <a:endParaRPr lang="en-ID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6EA6AEF-74E4-4E35-9E2A-6CBF680C676E}"/>
                </a:ext>
              </a:extLst>
            </p:cNvPr>
            <p:cNvSpPr txBox="1"/>
            <p:nvPr/>
          </p:nvSpPr>
          <p:spPr>
            <a:xfrm>
              <a:off x="581419" y="5034438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Digital 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AB8A33A-BA5C-4482-B08A-B44BB3CD756C}"/>
                </a:ext>
              </a:extLst>
            </p:cNvPr>
            <p:cNvSpPr txBox="1"/>
            <p:nvPr/>
          </p:nvSpPr>
          <p:spPr>
            <a:xfrm>
              <a:off x="593211" y="5275540"/>
              <a:ext cx="2635365" cy="8938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1F717E8-83F1-4B52-8F29-D69984FCA337}"/>
              </a:ext>
            </a:extLst>
          </p:cNvPr>
          <p:cNvSpPr txBox="1"/>
          <p:nvPr/>
        </p:nvSpPr>
        <p:spPr>
          <a:xfrm>
            <a:off x="593211" y="1407958"/>
            <a:ext cx="6213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Change the way you do business - adopt actionable architectures.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1DC214-4F4A-4034-8452-9CE9B1E706DD}"/>
              </a:ext>
            </a:extLst>
          </p:cNvPr>
          <p:cNvSpPr txBox="1"/>
          <p:nvPr/>
        </p:nvSpPr>
        <p:spPr>
          <a:xfrm>
            <a:off x="593212" y="1007848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4F5F7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What We Do</a:t>
            </a:r>
            <a:endParaRPr lang="en-ID" sz="1600">
              <a:solidFill>
                <a:srgbClr val="F4F5F7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26B809C-D9DF-49F5-9105-3355A1728715}"/>
              </a:ext>
            </a:extLst>
          </p:cNvPr>
          <p:cNvGrpSpPr/>
          <p:nvPr/>
        </p:nvGrpSpPr>
        <p:grpSpPr>
          <a:xfrm>
            <a:off x="3504276" y="4345058"/>
            <a:ext cx="2647157" cy="1824316"/>
            <a:chOff x="3504276" y="4345058"/>
            <a:chExt cx="2647157" cy="182431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7BB2728-F45B-4AE4-B1C9-43014C9267F1}"/>
                </a:ext>
              </a:extLst>
            </p:cNvPr>
            <p:cNvSpPr txBox="1"/>
            <p:nvPr/>
          </p:nvSpPr>
          <p:spPr>
            <a:xfrm>
              <a:off x="3504276" y="5034438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Event Collaboration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9E6EE3-D83F-454A-A690-42D96AC30C17}"/>
                </a:ext>
              </a:extLst>
            </p:cNvPr>
            <p:cNvSpPr txBox="1"/>
            <p:nvPr/>
          </p:nvSpPr>
          <p:spPr>
            <a:xfrm>
              <a:off x="3516068" y="5275540"/>
              <a:ext cx="2635365" cy="8938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291B67D0-F96F-48E7-9CB1-E3ABB33FE9C6}"/>
                </a:ext>
              </a:extLst>
            </p:cNvPr>
            <p:cNvSpPr/>
            <p:nvPr/>
          </p:nvSpPr>
          <p:spPr>
            <a:xfrm>
              <a:off x="3587575" y="4345058"/>
              <a:ext cx="513770" cy="51377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b="1">
                  <a:latin typeface="Poppins" panose="00000500000000000000" pitchFamily="50" charset="0"/>
                  <a:cs typeface="Poppins" panose="00000500000000000000" pitchFamily="50" charset="0"/>
                </a:rPr>
                <a:t>2.</a:t>
              </a:r>
              <a:endParaRPr lang="en-ID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1235F5-53B0-42BF-86FC-0C9849A4AC5C}"/>
              </a:ext>
            </a:extLst>
          </p:cNvPr>
          <p:cNvGrpSpPr/>
          <p:nvPr/>
        </p:nvGrpSpPr>
        <p:grpSpPr>
          <a:xfrm>
            <a:off x="6427133" y="4345058"/>
            <a:ext cx="2647157" cy="1824316"/>
            <a:chOff x="6427133" y="4345058"/>
            <a:chExt cx="2647157" cy="182431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6878310-750C-4025-A5A7-2D25CBB0C304}"/>
                </a:ext>
              </a:extLst>
            </p:cNvPr>
            <p:cNvSpPr txBox="1"/>
            <p:nvPr/>
          </p:nvSpPr>
          <p:spPr>
            <a:xfrm>
              <a:off x="6427133" y="5034438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Augmented Reality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4AD6D4-1E2E-497E-9F16-4D2977829E40}"/>
                </a:ext>
              </a:extLst>
            </p:cNvPr>
            <p:cNvSpPr txBox="1"/>
            <p:nvPr/>
          </p:nvSpPr>
          <p:spPr>
            <a:xfrm>
              <a:off x="6438925" y="5275540"/>
              <a:ext cx="2635365" cy="8938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B86F5C4D-9803-442D-A190-B943F37E215D}"/>
                </a:ext>
              </a:extLst>
            </p:cNvPr>
            <p:cNvSpPr/>
            <p:nvPr/>
          </p:nvSpPr>
          <p:spPr>
            <a:xfrm>
              <a:off x="6495367" y="4345058"/>
              <a:ext cx="513770" cy="51377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b="1">
                  <a:latin typeface="Poppins" panose="00000500000000000000" pitchFamily="50" charset="0"/>
                  <a:cs typeface="Poppins" panose="00000500000000000000" pitchFamily="50" charset="0"/>
                </a:rPr>
                <a:t>3.</a:t>
              </a:r>
              <a:endParaRPr lang="en-ID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0591ACE-DD22-4A88-A4F6-A243120711A3}"/>
              </a:ext>
            </a:extLst>
          </p:cNvPr>
          <p:cNvGrpSpPr/>
          <p:nvPr/>
        </p:nvGrpSpPr>
        <p:grpSpPr>
          <a:xfrm>
            <a:off x="9349990" y="4345058"/>
            <a:ext cx="2647157" cy="1824316"/>
            <a:chOff x="9349990" y="4345058"/>
            <a:chExt cx="2647157" cy="182431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9537E58-0FBF-4AD0-A369-421F45D4C730}"/>
                </a:ext>
              </a:extLst>
            </p:cNvPr>
            <p:cNvSpPr txBox="1"/>
            <p:nvPr/>
          </p:nvSpPr>
          <p:spPr>
            <a:xfrm>
              <a:off x="9349990" y="5034438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Virtual Reality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CCF2A17-755A-4DC6-8E30-4819B8D47213}"/>
                </a:ext>
              </a:extLst>
            </p:cNvPr>
            <p:cNvSpPr txBox="1"/>
            <p:nvPr/>
          </p:nvSpPr>
          <p:spPr>
            <a:xfrm>
              <a:off x="9361782" y="5275540"/>
              <a:ext cx="2635365" cy="8938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66B2C636-8980-4FF3-98B2-4EA59C3A47EE}"/>
                </a:ext>
              </a:extLst>
            </p:cNvPr>
            <p:cNvSpPr/>
            <p:nvPr/>
          </p:nvSpPr>
          <p:spPr>
            <a:xfrm>
              <a:off x="9448879" y="4345058"/>
              <a:ext cx="513770" cy="513770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b="1">
                  <a:latin typeface="Poppins" panose="00000500000000000000" pitchFamily="50" charset="0"/>
                  <a:cs typeface="Poppins" panose="00000500000000000000" pitchFamily="50" charset="0"/>
                </a:rPr>
                <a:t>4.</a:t>
              </a:r>
              <a:endParaRPr lang="en-ID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5811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2743CC5F-05A4-4110-9A83-98AFDB862B0C}"/>
              </a:ext>
            </a:extLst>
          </p:cNvPr>
          <p:cNvSpPr/>
          <p:nvPr/>
        </p:nvSpPr>
        <p:spPr>
          <a:xfrm>
            <a:off x="8051456" y="0"/>
            <a:ext cx="4140544" cy="6858000"/>
          </a:xfrm>
          <a:prstGeom prst="parallelogram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95DA86-DCB7-4F8F-ADEA-B49D1C0C8244}"/>
              </a:ext>
            </a:extLst>
          </p:cNvPr>
          <p:cNvSpPr txBox="1"/>
          <p:nvPr/>
        </p:nvSpPr>
        <p:spPr>
          <a:xfrm>
            <a:off x="586984" y="985846"/>
            <a:ext cx="5445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&amp; Services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B5B9A7-4358-4F50-B3B4-893A43E9A9EC}"/>
              </a:ext>
            </a:extLst>
          </p:cNvPr>
          <p:cNvSpPr txBox="1"/>
          <p:nvPr/>
        </p:nvSpPr>
        <p:spPr>
          <a:xfrm>
            <a:off x="586985" y="58573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Services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8D8990-ED0A-416F-82FE-98194B977373}"/>
              </a:ext>
            </a:extLst>
          </p:cNvPr>
          <p:cNvSpPr txBox="1"/>
          <p:nvPr/>
        </p:nvSpPr>
        <p:spPr>
          <a:xfrm>
            <a:off x="586984" y="1736176"/>
            <a:ext cx="6054608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need to intelligently reuse your diversities to increase your step-change velocity. End-to-end drivers are becoming mobile platform experts. </a:t>
            </a:r>
            <a:endParaRPr lang="en-ID" sz="1200">
              <a:solidFill>
                <a:srgbClr val="12233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79DFA2-4F5D-4DE2-8DD3-595AC0F67B7D}"/>
              </a:ext>
            </a:extLst>
          </p:cNvPr>
          <p:cNvGrpSpPr/>
          <p:nvPr/>
        </p:nvGrpSpPr>
        <p:grpSpPr>
          <a:xfrm>
            <a:off x="586984" y="3394444"/>
            <a:ext cx="3380981" cy="1180563"/>
            <a:chOff x="612892" y="2162570"/>
            <a:chExt cx="3380981" cy="1180563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FB187B2-E0FC-47E3-8DBC-BE117188D8EA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1.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0139073-F9A8-4477-8A8B-499486EE2049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Digital</a:t>
              </a:r>
              <a:r>
                <a:rPr lang="en-US" sz="1400">
                  <a:solidFill>
                    <a:srgbClr val="5E72E4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 </a:t>
              </a:r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4658D5D-C09E-4A8A-8418-8B2D2A93AE11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4D11926-BED6-4190-A73C-D89895C11F4D}"/>
              </a:ext>
            </a:extLst>
          </p:cNvPr>
          <p:cNvGrpSpPr/>
          <p:nvPr/>
        </p:nvGrpSpPr>
        <p:grpSpPr>
          <a:xfrm>
            <a:off x="4379600" y="3394444"/>
            <a:ext cx="3380981" cy="1180563"/>
            <a:chOff x="612892" y="2162570"/>
            <a:chExt cx="3380981" cy="1180563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89A8EEF5-D78A-4D06-922E-1D81DDC85C95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2.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7567980-11FD-48EF-AA4B-FDDABB61AFEE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Web Development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1C6C45-468D-4A18-B80C-5B04CE419C0E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279A87F-3992-4FA6-9A46-FF04E1F70D1B}"/>
              </a:ext>
            </a:extLst>
          </p:cNvPr>
          <p:cNvGrpSpPr/>
          <p:nvPr/>
        </p:nvGrpSpPr>
        <p:grpSpPr>
          <a:xfrm>
            <a:off x="586984" y="5214009"/>
            <a:ext cx="3380981" cy="1180563"/>
            <a:chOff x="612892" y="2162570"/>
            <a:chExt cx="3380981" cy="1180563"/>
          </a:xfrm>
        </p:grpSpPr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88D434A0-F503-48B7-A0E1-B2250D048078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3.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366AF9-7857-4D94-ADC0-49E8060860D6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Augmented Reality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44CEDC5-C3C2-49E5-8601-83DFF60C2EEF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FF54E68-990A-4861-BF08-FD42B00D6482}"/>
              </a:ext>
            </a:extLst>
          </p:cNvPr>
          <p:cNvGrpSpPr/>
          <p:nvPr/>
        </p:nvGrpSpPr>
        <p:grpSpPr>
          <a:xfrm>
            <a:off x="4379600" y="5214009"/>
            <a:ext cx="3380981" cy="1180563"/>
            <a:chOff x="612892" y="2162570"/>
            <a:chExt cx="3380981" cy="1180563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DD5DC21-A99B-4047-ABF1-6965D53D5831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4.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31986CB-4611-4FBA-BD31-1ADF31406E79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Artificial Intelligence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50E809D-609F-4BF1-9A7C-6879F4C86D0A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3D99C2-2143-465B-8FEF-DD28C0C27C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8610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23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82A246E-3006-4A1A-A09D-E5A1F50435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BDBA1584-A697-4EC7-B66B-70599DC1EFE3}"/>
              </a:ext>
            </a:extLst>
          </p:cNvPr>
          <p:cNvSpPr/>
          <p:nvPr/>
        </p:nvSpPr>
        <p:spPr>
          <a:xfrm>
            <a:off x="6248400" y="0"/>
            <a:ext cx="5943600" cy="6858000"/>
          </a:xfrm>
          <a:prstGeom prst="parallelogram">
            <a:avLst>
              <a:gd name="adj" fmla="val 0"/>
            </a:avLst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20506D-DF35-483E-8922-7C2AA45501E0}"/>
              </a:ext>
            </a:extLst>
          </p:cNvPr>
          <p:cNvSpPr txBox="1"/>
          <p:nvPr/>
        </p:nvSpPr>
        <p:spPr>
          <a:xfrm>
            <a:off x="536693" y="1012516"/>
            <a:ext cx="40718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Product &amp; Services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B52233-2EC6-443D-A000-D36670627FFA}"/>
              </a:ext>
            </a:extLst>
          </p:cNvPr>
          <p:cNvSpPr txBox="1"/>
          <p:nvPr/>
        </p:nvSpPr>
        <p:spPr>
          <a:xfrm>
            <a:off x="536693" y="612406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Our Services</a:t>
            </a:r>
            <a:endParaRPr lang="en-ID" sz="1600">
              <a:solidFill>
                <a:schemeClr val="bg1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929AD27-5178-4C74-A228-5B28EF11ABB2}"/>
              </a:ext>
            </a:extLst>
          </p:cNvPr>
          <p:cNvGrpSpPr/>
          <p:nvPr/>
        </p:nvGrpSpPr>
        <p:grpSpPr>
          <a:xfrm>
            <a:off x="6096001" y="754935"/>
            <a:ext cx="5229892" cy="860370"/>
            <a:chOff x="6096001" y="979055"/>
            <a:chExt cx="5229892" cy="860370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9814F92-A49C-4534-AD6C-287E0C2FE279}"/>
                </a:ext>
              </a:extLst>
            </p:cNvPr>
            <p:cNvSpPr/>
            <p:nvPr/>
          </p:nvSpPr>
          <p:spPr>
            <a:xfrm>
              <a:off x="6096001" y="979055"/>
              <a:ext cx="415636" cy="415636"/>
            </a:xfrm>
            <a:prstGeom prst="roundRect">
              <a:avLst>
                <a:gd name="adj" fmla="val 13100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600" b="1">
                  <a:latin typeface="Poppins" panose="00000500000000000000" pitchFamily="50" charset="0"/>
                  <a:cs typeface="Poppins" panose="00000500000000000000" pitchFamily="50" charset="0"/>
                </a:rPr>
                <a:t>1.</a:t>
              </a:r>
              <a:endParaRPr lang="en-ID" sz="16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C7002E3-DFAA-465C-BCB2-B9580BA25433}"/>
                </a:ext>
              </a:extLst>
            </p:cNvPr>
            <p:cNvSpPr txBox="1"/>
            <p:nvPr/>
          </p:nvSpPr>
          <p:spPr>
            <a:xfrm>
              <a:off x="6599093" y="1051970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Web Development</a:t>
              </a:r>
              <a:endParaRPr lang="en-ID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12C8363-BD4A-44AC-BC98-0D45C431E640}"/>
                </a:ext>
              </a:extLst>
            </p:cNvPr>
            <p:cNvSpPr txBox="1"/>
            <p:nvPr/>
          </p:nvSpPr>
          <p:spPr>
            <a:xfrm>
              <a:off x="6636138" y="1377760"/>
              <a:ext cx="468975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08F4248-2501-4C26-AD23-3ED57ED4A5D2}"/>
              </a:ext>
            </a:extLst>
          </p:cNvPr>
          <p:cNvGrpSpPr/>
          <p:nvPr/>
        </p:nvGrpSpPr>
        <p:grpSpPr>
          <a:xfrm>
            <a:off x="6096001" y="2230337"/>
            <a:ext cx="5229892" cy="860370"/>
            <a:chOff x="6096001" y="979055"/>
            <a:chExt cx="5229892" cy="860370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B9F554E8-9AB5-4402-B783-70997587230B}"/>
                </a:ext>
              </a:extLst>
            </p:cNvPr>
            <p:cNvSpPr/>
            <p:nvPr/>
          </p:nvSpPr>
          <p:spPr>
            <a:xfrm>
              <a:off x="6096001" y="979055"/>
              <a:ext cx="415636" cy="415636"/>
            </a:xfrm>
            <a:prstGeom prst="roundRect">
              <a:avLst>
                <a:gd name="adj" fmla="val 13100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600" b="1">
                  <a:latin typeface="Poppins" panose="00000500000000000000" pitchFamily="50" charset="0"/>
                  <a:cs typeface="Poppins" panose="00000500000000000000" pitchFamily="50" charset="0"/>
                </a:rPr>
                <a:t>2.</a:t>
              </a:r>
              <a:endParaRPr lang="en-ID" sz="16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4E1D423-A8CA-43C5-9E3C-FF60D774F5A6}"/>
                </a:ext>
              </a:extLst>
            </p:cNvPr>
            <p:cNvSpPr txBox="1"/>
            <p:nvPr/>
          </p:nvSpPr>
          <p:spPr>
            <a:xfrm>
              <a:off x="6599093" y="1051970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Mobile App</a:t>
              </a:r>
              <a:endParaRPr lang="en-ID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7FA0339-DA39-48D9-90AA-C581174FAAA5}"/>
                </a:ext>
              </a:extLst>
            </p:cNvPr>
            <p:cNvSpPr txBox="1"/>
            <p:nvPr/>
          </p:nvSpPr>
          <p:spPr>
            <a:xfrm>
              <a:off x="6636138" y="1377760"/>
              <a:ext cx="468975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BA98701-A616-48F4-A503-87F980B0699B}"/>
              </a:ext>
            </a:extLst>
          </p:cNvPr>
          <p:cNvGrpSpPr/>
          <p:nvPr/>
        </p:nvGrpSpPr>
        <p:grpSpPr>
          <a:xfrm>
            <a:off x="6096001" y="3705739"/>
            <a:ext cx="5229892" cy="860370"/>
            <a:chOff x="6096001" y="979055"/>
            <a:chExt cx="5229892" cy="860370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593C89C-6297-4994-9B51-12B9151209B4}"/>
                </a:ext>
              </a:extLst>
            </p:cNvPr>
            <p:cNvSpPr/>
            <p:nvPr/>
          </p:nvSpPr>
          <p:spPr>
            <a:xfrm>
              <a:off x="6096001" y="979055"/>
              <a:ext cx="415636" cy="415636"/>
            </a:xfrm>
            <a:prstGeom prst="roundRect">
              <a:avLst>
                <a:gd name="adj" fmla="val 13100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600" b="1">
                  <a:latin typeface="Poppins" panose="00000500000000000000" pitchFamily="50" charset="0"/>
                  <a:cs typeface="Poppins" panose="00000500000000000000" pitchFamily="50" charset="0"/>
                </a:rPr>
                <a:t>3.</a:t>
              </a:r>
              <a:endParaRPr lang="en-ID" sz="16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5317F81-C7D2-4FE0-8E62-3E13AD2BA750}"/>
                </a:ext>
              </a:extLst>
            </p:cNvPr>
            <p:cNvSpPr txBox="1"/>
            <p:nvPr/>
          </p:nvSpPr>
          <p:spPr>
            <a:xfrm>
              <a:off x="6599093" y="1051970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SEO Optimization</a:t>
              </a:r>
              <a:endParaRPr lang="en-ID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0D91FC2-BCF5-411C-BA67-AC128BFA4B6D}"/>
                </a:ext>
              </a:extLst>
            </p:cNvPr>
            <p:cNvSpPr txBox="1"/>
            <p:nvPr/>
          </p:nvSpPr>
          <p:spPr>
            <a:xfrm>
              <a:off x="6636138" y="1377760"/>
              <a:ext cx="4689755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DFBA26A-19A2-41A0-86A0-3CD3843CA885}"/>
              </a:ext>
            </a:extLst>
          </p:cNvPr>
          <p:cNvGrpSpPr/>
          <p:nvPr/>
        </p:nvGrpSpPr>
        <p:grpSpPr>
          <a:xfrm>
            <a:off x="6096001" y="5181140"/>
            <a:ext cx="5229892" cy="921925"/>
            <a:chOff x="6096001" y="979055"/>
            <a:chExt cx="5229892" cy="921925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DA4D7F77-13BE-407D-AEB1-F083712D3585}"/>
                </a:ext>
              </a:extLst>
            </p:cNvPr>
            <p:cNvSpPr/>
            <p:nvPr/>
          </p:nvSpPr>
          <p:spPr>
            <a:xfrm>
              <a:off x="6096001" y="979055"/>
              <a:ext cx="415636" cy="415636"/>
            </a:xfrm>
            <a:prstGeom prst="roundRect">
              <a:avLst>
                <a:gd name="adj" fmla="val 13100"/>
              </a:avLst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600" b="1">
                  <a:latin typeface="Poppins" panose="00000500000000000000" pitchFamily="50" charset="0"/>
                  <a:cs typeface="Poppins" panose="00000500000000000000" pitchFamily="50" charset="0"/>
                </a:rPr>
                <a:t>4.</a:t>
              </a:r>
              <a:endParaRPr lang="en-ID" sz="16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676194D-968C-49FF-9708-D470D8EA69EE}"/>
                </a:ext>
              </a:extLst>
            </p:cNvPr>
            <p:cNvSpPr txBox="1"/>
            <p:nvPr/>
          </p:nvSpPr>
          <p:spPr>
            <a:xfrm>
              <a:off x="6599093" y="1051970"/>
              <a:ext cx="2635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Social Monitoring</a:t>
              </a:r>
              <a:endParaRPr lang="en-ID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0E458B4-7291-402A-881B-CC79CB94F29A}"/>
                </a:ext>
              </a:extLst>
            </p:cNvPr>
            <p:cNvSpPr txBox="1"/>
            <p:nvPr/>
          </p:nvSpPr>
          <p:spPr>
            <a:xfrm>
              <a:off x="6636138" y="1377760"/>
              <a:ext cx="468975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>
                  <a:solidFill>
                    <a:srgbClr val="F4F5F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4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8579D5B-7235-4612-A962-B35AE630A343}"/>
              </a:ext>
            </a:extLst>
          </p:cNvPr>
          <p:cNvSpPr txBox="1"/>
          <p:nvPr/>
        </p:nvSpPr>
        <p:spPr>
          <a:xfrm>
            <a:off x="602501" y="4482048"/>
            <a:ext cx="4390122" cy="339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b="1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Is your industry prepared for stack growth? </a:t>
            </a:r>
            <a:endParaRPr lang="en-ID" sz="1200" b="1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EDA7F93-9EE3-4F89-9E5B-149C0966F64A}"/>
              </a:ext>
            </a:extLst>
          </p:cNvPr>
          <p:cNvSpPr txBox="1"/>
          <p:nvPr/>
        </p:nvSpPr>
        <p:spPr>
          <a:xfrm>
            <a:off x="602500" y="4991804"/>
            <a:ext cx="4390123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>
                <a:solidFill>
                  <a:srgbClr val="F4F5F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need to intelligently reuse your diversities to increase your step-change velocity. End-to-end drivers are becoming mobile platform experts. </a:t>
            </a:r>
            <a:endParaRPr lang="en-ID" sz="1200">
              <a:solidFill>
                <a:srgbClr val="F4F5F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5829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0ADAF81-7898-4E43-B711-8A6629328B3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80D5AD4-A87C-4FD0-9C29-968D649BD5ED}"/>
              </a:ext>
            </a:extLst>
          </p:cNvPr>
          <p:cNvSpPr/>
          <p:nvPr/>
        </p:nvSpPr>
        <p:spPr>
          <a:xfrm>
            <a:off x="8534400" y="1906517"/>
            <a:ext cx="3657600" cy="4951483"/>
          </a:xfrm>
          <a:prstGeom prst="rect">
            <a:avLst/>
          </a:prstGeom>
          <a:solidFill>
            <a:srgbClr val="1223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813BE5-7A90-4FAD-BC6A-0EC59C36EC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20066C-71CB-4772-9586-E0DDDD41FE57}"/>
              </a:ext>
            </a:extLst>
          </p:cNvPr>
          <p:cNvSpPr txBox="1"/>
          <p:nvPr/>
        </p:nvSpPr>
        <p:spPr>
          <a:xfrm>
            <a:off x="612892" y="893154"/>
            <a:ext cx="4607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rgbClr val="2DCE89"/>
                </a:solidFill>
                <a:latin typeface="Poppins" panose="00000500000000000000" pitchFamily="50" charset="0"/>
                <a:ea typeface="Roboto" panose="02000000000000000000" pitchFamily="2" charset="0"/>
                <a:cs typeface="Poppins" panose="00000500000000000000" pitchFamily="50" charset="0"/>
              </a:rPr>
              <a:t>Our Services</a:t>
            </a:r>
            <a:endParaRPr lang="en-ID" sz="3600" b="1">
              <a:solidFill>
                <a:srgbClr val="2DCE89"/>
              </a:solidFill>
              <a:latin typeface="Poppins" panose="00000500000000000000" pitchFamily="50" charset="0"/>
              <a:ea typeface="Roboto" panose="02000000000000000000" pitchFamily="2" charset="0"/>
              <a:cs typeface="Poppins" panose="00000500000000000000" pitchFamily="50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32EA09-BC91-4F3C-84F2-E5F5F721317C}"/>
              </a:ext>
            </a:extLst>
          </p:cNvPr>
          <p:cNvSpPr txBox="1"/>
          <p:nvPr/>
        </p:nvSpPr>
        <p:spPr>
          <a:xfrm>
            <a:off x="612893" y="493044"/>
            <a:ext cx="27669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12233E"/>
                </a:solidFill>
                <a:latin typeface="Poppins" panose="00000500000000000000" pitchFamily="50" charset="0"/>
                <a:ea typeface="Open Sans" panose="020B0606030504020204" pitchFamily="34" charset="0"/>
                <a:cs typeface="Poppins" panose="00000500000000000000" pitchFamily="50" charset="0"/>
              </a:rPr>
              <a:t>What We Do</a:t>
            </a:r>
            <a:endParaRPr lang="en-ID" sz="1600">
              <a:solidFill>
                <a:srgbClr val="12233E"/>
              </a:solidFill>
              <a:latin typeface="Poppins" panose="00000500000000000000" pitchFamily="50" charset="0"/>
              <a:ea typeface="Open Sans" panose="020B0606030504020204" pitchFamily="34" charset="0"/>
              <a:cs typeface="Poppins" panose="00000500000000000000" pitchFamily="50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6BEE0D2-8AC0-40BF-8402-C367D7C07C94}"/>
              </a:ext>
            </a:extLst>
          </p:cNvPr>
          <p:cNvGrpSpPr/>
          <p:nvPr/>
        </p:nvGrpSpPr>
        <p:grpSpPr>
          <a:xfrm>
            <a:off x="612892" y="2029796"/>
            <a:ext cx="3380981" cy="1180563"/>
            <a:chOff x="612892" y="2162570"/>
            <a:chExt cx="3380981" cy="118056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0EC8C28B-D927-4945-AD48-7CDCBB956AB1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1.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954910-9E73-4D7D-8FEA-314F468E1087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Digital</a:t>
              </a:r>
              <a:r>
                <a:rPr lang="en-US" sz="1400">
                  <a:solidFill>
                    <a:srgbClr val="5E72E4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 </a:t>
              </a:r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Innovation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62D2310-7E0D-4A3F-9574-B54B236AB4B5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761D475C-5AD9-43D1-A51A-0799BDCDB8A6}"/>
              </a:ext>
            </a:extLst>
          </p:cNvPr>
          <p:cNvSpPr txBox="1"/>
          <p:nvPr/>
        </p:nvSpPr>
        <p:spPr>
          <a:xfrm>
            <a:off x="9213606" y="3669241"/>
            <a:ext cx="268804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2DCE89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Our business right-sizes capabilities </a:t>
            </a:r>
            <a:r>
              <a:rPr lang="en-GB" sz="2400">
                <a:solidFill>
                  <a:srgbClr val="F4F5F7"/>
                </a:solidFill>
                <a:latin typeface="Poppins Medium" panose="00000600000000000000" pitchFamily="50" charset="0"/>
                <a:cs typeface="Poppins Medium" panose="00000600000000000000" pitchFamily="50" charset="0"/>
              </a:rPr>
              <a:t>to reliably and strategically team player.</a:t>
            </a:r>
            <a:endParaRPr lang="en-ID" sz="2400">
              <a:solidFill>
                <a:srgbClr val="F4F5F7"/>
              </a:solidFill>
              <a:latin typeface="Poppins Medium" panose="00000600000000000000" pitchFamily="50" charset="0"/>
              <a:cs typeface="Poppins Medium" panose="00000600000000000000" pitchFamily="50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F72876C-7EF3-4627-80E9-2F9BA1CB6B87}"/>
              </a:ext>
            </a:extLst>
          </p:cNvPr>
          <p:cNvGrpSpPr/>
          <p:nvPr/>
        </p:nvGrpSpPr>
        <p:grpSpPr>
          <a:xfrm>
            <a:off x="4405508" y="2029796"/>
            <a:ext cx="3380981" cy="1180563"/>
            <a:chOff x="612892" y="2162570"/>
            <a:chExt cx="3380981" cy="1180563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735871C-A71E-4CB9-B009-562F25E85889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2.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1C0E200-3C5D-483D-949D-FC945CE226D6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Web Development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8B56C02-C0DF-4185-AB9A-A61A80349402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DA3586F-CB08-4066-8AE9-BFC0F0412CAE}"/>
              </a:ext>
            </a:extLst>
          </p:cNvPr>
          <p:cNvGrpSpPr/>
          <p:nvPr/>
        </p:nvGrpSpPr>
        <p:grpSpPr>
          <a:xfrm>
            <a:off x="612892" y="3516570"/>
            <a:ext cx="3380981" cy="1180563"/>
            <a:chOff x="612892" y="2162570"/>
            <a:chExt cx="3380981" cy="1180563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78A1D69B-0321-4DF5-829C-0BEC06EF1D23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3.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C64F80D-11BB-4D5A-BC6E-6F952466E78A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Augmented Reality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B7DD6B4-1E4D-49AC-B27B-9A1EF4D67249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AB438FF-07C8-4849-8385-802DAA36366B}"/>
              </a:ext>
            </a:extLst>
          </p:cNvPr>
          <p:cNvGrpSpPr/>
          <p:nvPr/>
        </p:nvGrpSpPr>
        <p:grpSpPr>
          <a:xfrm>
            <a:off x="4405508" y="3516570"/>
            <a:ext cx="3380981" cy="1180563"/>
            <a:chOff x="612892" y="2162570"/>
            <a:chExt cx="3380981" cy="1180563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A15F95EA-9834-4FA1-8D53-C32D8395327D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4.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48F3CE80-F19E-41C2-A3CB-64E472E194EC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Artificial Intelligence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A838124-28BE-4E80-BB4C-63BFC7DFAABB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F8A3ED09-EDE8-44EE-B200-1138DCC49854}"/>
              </a:ext>
            </a:extLst>
          </p:cNvPr>
          <p:cNvGrpSpPr/>
          <p:nvPr/>
        </p:nvGrpSpPr>
        <p:grpSpPr>
          <a:xfrm>
            <a:off x="612892" y="5074426"/>
            <a:ext cx="3380981" cy="1180563"/>
            <a:chOff x="612892" y="2162570"/>
            <a:chExt cx="3380981" cy="1180563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AAF60D74-6ABF-4847-9629-B1EB469595E9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5.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BBBB1513-D1C3-47B8-A8E2-69FF448FD202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Social Monitoring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E40C1EC-62B8-48FD-9E5F-9054C18A2539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C545AC4-D8CB-40BB-9749-90F9EE3FA1BF}"/>
              </a:ext>
            </a:extLst>
          </p:cNvPr>
          <p:cNvGrpSpPr/>
          <p:nvPr/>
        </p:nvGrpSpPr>
        <p:grpSpPr>
          <a:xfrm>
            <a:off x="4405508" y="5074426"/>
            <a:ext cx="3380981" cy="1180563"/>
            <a:chOff x="612892" y="2162570"/>
            <a:chExt cx="3380981" cy="1180563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D257518D-FB1C-459F-8CA5-0495F9F223E1}"/>
                </a:ext>
              </a:extLst>
            </p:cNvPr>
            <p:cNvSpPr/>
            <p:nvPr/>
          </p:nvSpPr>
          <p:spPr>
            <a:xfrm>
              <a:off x="711256" y="2162570"/>
              <a:ext cx="385368" cy="385368"/>
            </a:xfrm>
            <a:prstGeom prst="roundRect">
              <a:avLst/>
            </a:prstGeom>
            <a:solidFill>
              <a:srgbClr val="2DCE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en-US" sz="1200" b="1">
                  <a:latin typeface="Poppins" panose="00000500000000000000" pitchFamily="50" charset="0"/>
                  <a:cs typeface="Poppins" panose="00000500000000000000" pitchFamily="50" charset="0"/>
                </a:rPr>
                <a:t>6.</a:t>
              </a:r>
              <a:endParaRPr lang="en-ID" sz="1200" b="1">
                <a:latin typeface="Poppins" panose="00000500000000000000" pitchFamily="50" charset="0"/>
                <a:cs typeface="Poppins" panose="00000500000000000000" pitchFamily="50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ECDFD3F-3AC3-4C2B-9B2F-F17837BC87B1}"/>
                </a:ext>
              </a:extLst>
            </p:cNvPr>
            <p:cNvSpPr txBox="1"/>
            <p:nvPr/>
          </p:nvSpPr>
          <p:spPr>
            <a:xfrm>
              <a:off x="612892" y="2640366"/>
              <a:ext cx="26353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rgbClr val="2DCE89"/>
                  </a:solidFill>
                  <a:latin typeface="Poppins Medium" panose="00000600000000000000" pitchFamily="50" charset="0"/>
                  <a:ea typeface="Roboto" panose="02000000000000000000" pitchFamily="2" charset="0"/>
                  <a:cs typeface="Poppins Medium" panose="00000600000000000000" pitchFamily="50" charset="0"/>
                </a:rPr>
                <a:t>Copyright Ninja</a:t>
              </a:r>
              <a:endParaRPr lang="en-ID" sz="1400">
                <a:solidFill>
                  <a:srgbClr val="2DCE89"/>
                </a:solidFill>
                <a:latin typeface="Poppins Medium" panose="00000600000000000000" pitchFamily="50" charset="0"/>
                <a:ea typeface="Roboto" panose="02000000000000000000" pitchFamily="2" charset="0"/>
                <a:cs typeface="Poppins Medium" panose="00000600000000000000" pitchFamily="50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04E1A76-F863-4496-BD58-2ACF1F6DDA80}"/>
                </a:ext>
              </a:extLst>
            </p:cNvPr>
            <p:cNvSpPr txBox="1"/>
            <p:nvPr/>
          </p:nvSpPr>
          <p:spPr>
            <a:xfrm>
              <a:off x="624684" y="2881468"/>
              <a:ext cx="33691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rgbClr val="12233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Innovative user experiences are becoming wholesale prince2 practitioner experts. </a:t>
              </a:r>
              <a:endParaRPr lang="en-ID" sz="1200">
                <a:solidFill>
                  <a:srgbClr val="12233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1018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8075</TotalTime>
  <Words>4051</Words>
  <Application>Microsoft Office PowerPoint</Application>
  <PresentationFormat>Widescreen</PresentationFormat>
  <Paragraphs>770</Paragraphs>
  <Slides>57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5" baseType="lpstr">
      <vt:lpstr>Arial</vt:lpstr>
      <vt:lpstr>Calibri</vt:lpstr>
      <vt:lpstr>Nunito</vt:lpstr>
      <vt:lpstr>Open Sans</vt:lpstr>
      <vt:lpstr>Poppins</vt:lpstr>
      <vt:lpstr>Poppins Medium</vt:lpstr>
      <vt:lpstr>Source Sans Pro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Lufti Nurfahmi</dc:creator>
  <cp:lastModifiedBy>Lufti Nurfahmi</cp:lastModifiedBy>
  <cp:revision>138</cp:revision>
  <dcterms:created xsi:type="dcterms:W3CDTF">2022-02-27T03:51:42Z</dcterms:created>
  <dcterms:modified xsi:type="dcterms:W3CDTF">2022-03-31T05:36:49Z</dcterms:modified>
</cp:coreProperties>
</file>