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media/image15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20104100" cy="11309350"/>
  <p:notesSz cx="20104100" cy="113093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D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48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104100" cy="113093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242050" cy="113093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4946650" y="1387475"/>
            <a:ext cx="3962400" cy="3962400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5022850" y="6264275"/>
            <a:ext cx="3962400" cy="3962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1898650" y="1235075"/>
            <a:ext cx="4800600" cy="4343400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7842250" y="1158875"/>
            <a:ext cx="4800600" cy="43434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13862050" y="1158875"/>
            <a:ext cx="4800600" cy="43434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10"/>
          <p:cNvSpPr/>
          <p:nvPr userDrawn="1"/>
        </p:nvSpPr>
        <p:spPr>
          <a:xfrm>
            <a:off x="1746250" y="2682875"/>
            <a:ext cx="7613652" cy="61473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355850" y="3140075"/>
            <a:ext cx="6324600" cy="36576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517650" y="6340475"/>
            <a:ext cx="1066800" cy="2133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object 12"/>
          <p:cNvSpPr/>
          <p:nvPr userDrawn="1"/>
        </p:nvSpPr>
        <p:spPr>
          <a:xfrm>
            <a:off x="1289050" y="6188075"/>
            <a:ext cx="1593631" cy="24292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7232650" cy="113093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083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65650" cy="113093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922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92505" y="1162159"/>
            <a:ext cx="4111625" cy="4781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0" i="0">
                <a:solidFill>
                  <a:schemeClr val="tx1"/>
                </a:solidFill>
                <a:latin typeface="Montserrat"/>
                <a:cs typeface="Montserra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83987" y="4774725"/>
            <a:ext cx="11020425" cy="25584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corporateproposal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hyperlink" Target="http://www.corporateproposal.com/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rporateproposal.com/" TargetMode="Externa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rporateproposal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38" b="20638"/>
          <a:stretch>
            <a:fillRect/>
          </a:stretch>
        </p:blipFill>
        <p:spPr/>
      </p:pic>
      <p:sp>
        <p:nvSpPr>
          <p:cNvPr id="5" name="object 5"/>
          <p:cNvSpPr/>
          <p:nvPr/>
        </p:nvSpPr>
        <p:spPr>
          <a:xfrm>
            <a:off x="0" y="0"/>
            <a:ext cx="7266940" cy="11308715"/>
          </a:xfrm>
          <a:custGeom>
            <a:avLst/>
            <a:gdLst/>
            <a:ahLst/>
            <a:cxnLst/>
            <a:rect l="l" t="t" r="r" b="b"/>
            <a:pathLst>
              <a:path w="7266940" h="11308715">
                <a:moveTo>
                  <a:pt x="4209327" y="0"/>
                </a:moveTo>
                <a:lnTo>
                  <a:pt x="0" y="0"/>
                </a:lnTo>
                <a:lnTo>
                  <a:pt x="0" y="11308556"/>
                </a:lnTo>
                <a:lnTo>
                  <a:pt x="4796048" y="11308556"/>
                </a:lnTo>
                <a:lnTo>
                  <a:pt x="6857108" y="9574012"/>
                </a:lnTo>
                <a:lnTo>
                  <a:pt x="6896409" y="9539528"/>
                </a:lnTo>
                <a:lnTo>
                  <a:pt x="6933793" y="9503899"/>
                </a:lnTo>
                <a:lnTo>
                  <a:pt x="6969250" y="9467145"/>
                </a:lnTo>
                <a:lnTo>
                  <a:pt x="7002769" y="9429286"/>
                </a:lnTo>
                <a:lnTo>
                  <a:pt x="7034339" y="9390343"/>
                </a:lnTo>
                <a:lnTo>
                  <a:pt x="7063950" y="9350337"/>
                </a:lnTo>
                <a:lnTo>
                  <a:pt x="7091592" y="9309287"/>
                </a:lnTo>
                <a:lnTo>
                  <a:pt x="7117252" y="9267215"/>
                </a:lnTo>
                <a:lnTo>
                  <a:pt x="7140921" y="9224141"/>
                </a:lnTo>
                <a:lnTo>
                  <a:pt x="7162588" y="9180085"/>
                </a:lnTo>
                <a:lnTo>
                  <a:pt x="7182243" y="9135069"/>
                </a:lnTo>
                <a:lnTo>
                  <a:pt x="7199873" y="9089111"/>
                </a:lnTo>
                <a:lnTo>
                  <a:pt x="7215470" y="9042234"/>
                </a:lnTo>
                <a:lnTo>
                  <a:pt x="7229022" y="8994458"/>
                </a:lnTo>
                <a:lnTo>
                  <a:pt x="7240518" y="8945802"/>
                </a:lnTo>
                <a:lnTo>
                  <a:pt x="7249948" y="8896288"/>
                </a:lnTo>
                <a:lnTo>
                  <a:pt x="7257301" y="8845937"/>
                </a:lnTo>
                <a:lnTo>
                  <a:pt x="7262567" y="8794768"/>
                </a:lnTo>
                <a:lnTo>
                  <a:pt x="7265734" y="8742802"/>
                </a:lnTo>
                <a:lnTo>
                  <a:pt x="7266792" y="8690060"/>
                </a:lnTo>
                <a:lnTo>
                  <a:pt x="7266792" y="3369049"/>
                </a:lnTo>
                <a:lnTo>
                  <a:pt x="7265820" y="3318276"/>
                </a:lnTo>
                <a:lnTo>
                  <a:pt x="7262904" y="3268254"/>
                </a:lnTo>
                <a:lnTo>
                  <a:pt x="7258048" y="3218991"/>
                </a:lnTo>
                <a:lnTo>
                  <a:pt x="7251255" y="3170496"/>
                </a:lnTo>
                <a:lnTo>
                  <a:pt x="7242525" y="3122778"/>
                </a:lnTo>
                <a:lnTo>
                  <a:pt x="7231863" y="3075846"/>
                </a:lnTo>
                <a:lnTo>
                  <a:pt x="7219270" y="3029708"/>
                </a:lnTo>
                <a:lnTo>
                  <a:pt x="7204749" y="2984374"/>
                </a:lnTo>
                <a:lnTo>
                  <a:pt x="7188303" y="2939851"/>
                </a:lnTo>
                <a:lnTo>
                  <a:pt x="7169934" y="2896150"/>
                </a:lnTo>
                <a:lnTo>
                  <a:pt x="7149644" y="2853279"/>
                </a:lnTo>
                <a:lnTo>
                  <a:pt x="7127436" y="2811246"/>
                </a:lnTo>
                <a:lnTo>
                  <a:pt x="7103313" y="2770061"/>
                </a:lnTo>
                <a:lnTo>
                  <a:pt x="7077277" y="2729732"/>
                </a:lnTo>
                <a:lnTo>
                  <a:pt x="7049330" y="2690268"/>
                </a:lnTo>
                <a:lnTo>
                  <a:pt x="7019475" y="2651678"/>
                </a:lnTo>
                <a:lnTo>
                  <a:pt x="6987715" y="2613972"/>
                </a:lnTo>
                <a:lnTo>
                  <a:pt x="6954052" y="2577156"/>
                </a:lnTo>
                <a:lnTo>
                  <a:pt x="6918488" y="2541242"/>
                </a:lnTo>
                <a:lnTo>
                  <a:pt x="4551702" y="233458"/>
                </a:lnTo>
                <a:lnTo>
                  <a:pt x="4514428" y="198466"/>
                </a:lnTo>
                <a:lnTo>
                  <a:pt x="4476361" y="165474"/>
                </a:lnTo>
                <a:lnTo>
                  <a:pt x="4437497" y="134481"/>
                </a:lnTo>
                <a:lnTo>
                  <a:pt x="4397836" y="105487"/>
                </a:lnTo>
                <a:lnTo>
                  <a:pt x="4357376" y="78493"/>
                </a:lnTo>
                <a:lnTo>
                  <a:pt x="4316116" y="53499"/>
                </a:lnTo>
                <a:lnTo>
                  <a:pt x="4274054" y="30504"/>
                </a:lnTo>
                <a:lnTo>
                  <a:pt x="4231188" y="9509"/>
                </a:lnTo>
                <a:lnTo>
                  <a:pt x="4209327" y="0"/>
                </a:lnTo>
                <a:close/>
              </a:path>
            </a:pathLst>
          </a:custGeom>
          <a:solidFill>
            <a:srgbClr val="FFD200">
              <a:alpha val="92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6596657"/>
            <a:ext cx="4859020" cy="4712335"/>
          </a:xfrm>
          <a:custGeom>
            <a:avLst/>
            <a:gdLst/>
            <a:ahLst/>
            <a:cxnLst/>
            <a:rect l="l" t="t" r="r" b="b"/>
            <a:pathLst>
              <a:path w="4859020" h="4712334">
                <a:moveTo>
                  <a:pt x="2401854" y="0"/>
                </a:moveTo>
                <a:lnTo>
                  <a:pt x="0" y="0"/>
                </a:lnTo>
                <a:lnTo>
                  <a:pt x="0" y="4711898"/>
                </a:lnTo>
                <a:lnTo>
                  <a:pt x="4858418" y="4711898"/>
                </a:lnTo>
                <a:lnTo>
                  <a:pt x="4858418" y="2422072"/>
                </a:lnTo>
                <a:lnTo>
                  <a:pt x="4856964" y="2370297"/>
                </a:lnTo>
                <a:lnTo>
                  <a:pt x="4852606" y="2319649"/>
                </a:lnTo>
                <a:lnTo>
                  <a:pt x="4845349" y="2270149"/>
                </a:lnTo>
                <a:lnTo>
                  <a:pt x="4835199" y="2221816"/>
                </a:lnTo>
                <a:lnTo>
                  <a:pt x="4822162" y="2174669"/>
                </a:lnTo>
                <a:lnTo>
                  <a:pt x="4806242" y="2128728"/>
                </a:lnTo>
                <a:lnTo>
                  <a:pt x="4787445" y="2084012"/>
                </a:lnTo>
                <a:lnTo>
                  <a:pt x="4765777" y="2040540"/>
                </a:lnTo>
                <a:lnTo>
                  <a:pt x="4741244" y="1998331"/>
                </a:lnTo>
                <a:lnTo>
                  <a:pt x="4713850" y="1957405"/>
                </a:lnTo>
                <a:lnTo>
                  <a:pt x="4683601" y="1917782"/>
                </a:lnTo>
                <a:lnTo>
                  <a:pt x="4650503" y="1879480"/>
                </a:lnTo>
                <a:lnTo>
                  <a:pt x="4614562" y="1842519"/>
                </a:lnTo>
                <a:lnTo>
                  <a:pt x="2957534" y="226788"/>
                </a:lnTo>
                <a:lnTo>
                  <a:pt x="2918179" y="190566"/>
                </a:lnTo>
                <a:lnTo>
                  <a:pt x="2877573" y="157493"/>
                </a:lnTo>
                <a:lnTo>
                  <a:pt x="2835711" y="127570"/>
                </a:lnTo>
                <a:lnTo>
                  <a:pt x="2792590" y="100796"/>
                </a:lnTo>
                <a:lnTo>
                  <a:pt x="2748205" y="77172"/>
                </a:lnTo>
                <a:lnTo>
                  <a:pt x="2702554" y="56698"/>
                </a:lnTo>
                <a:lnTo>
                  <a:pt x="2655634" y="39374"/>
                </a:lnTo>
                <a:lnTo>
                  <a:pt x="2607439" y="25199"/>
                </a:lnTo>
                <a:lnTo>
                  <a:pt x="2557967" y="14174"/>
                </a:lnTo>
                <a:lnTo>
                  <a:pt x="2507215" y="6299"/>
                </a:lnTo>
                <a:lnTo>
                  <a:pt x="2455179" y="1574"/>
                </a:lnTo>
                <a:lnTo>
                  <a:pt x="240185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872059" y="8421135"/>
            <a:ext cx="2527935" cy="14960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Montserrat"/>
                <a:cs typeface="Montserrat"/>
              </a:rPr>
              <a:t>Corporate</a:t>
            </a:r>
            <a:r>
              <a:rPr sz="1400" spc="20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Name</a:t>
            </a:r>
            <a:endParaRPr sz="1400" dirty="0">
              <a:latin typeface="Montserrat"/>
              <a:cs typeface="Montserra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350" dirty="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</a:pPr>
            <a:r>
              <a:rPr sz="1400" spc="5" dirty="0">
                <a:latin typeface="Montserrat"/>
                <a:cs typeface="Montserrat"/>
              </a:rPr>
              <a:t>23 Justice </a:t>
            </a:r>
            <a:r>
              <a:rPr sz="1400" spc="10" dirty="0">
                <a:latin typeface="Montserrat"/>
                <a:cs typeface="Montserrat"/>
              </a:rPr>
              <a:t>St.</a:t>
            </a:r>
            <a:r>
              <a:rPr sz="1400" spc="55" dirty="0">
                <a:latin typeface="Montserrat"/>
                <a:cs typeface="Montserrat"/>
              </a:rPr>
              <a:t> </a:t>
            </a:r>
            <a:r>
              <a:rPr sz="1400" spc="5" dirty="0">
                <a:latin typeface="Montserrat"/>
                <a:cs typeface="Montserrat"/>
              </a:rPr>
              <a:t>200</a:t>
            </a:r>
            <a:endParaRPr sz="1400" dirty="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sz="1400" dirty="0">
                <a:latin typeface="Montserrat"/>
                <a:cs typeface="Montserrat"/>
              </a:rPr>
              <a:t>P</a:t>
            </a:r>
            <a:r>
              <a:rPr sz="1400" spc="20" dirty="0">
                <a:latin typeface="Montserrat"/>
                <a:cs typeface="Montserrat"/>
              </a:rPr>
              <a:t> </a:t>
            </a:r>
            <a:r>
              <a:rPr sz="1400" spc="15" dirty="0">
                <a:latin typeface="Montserrat"/>
                <a:cs typeface="Montserrat"/>
              </a:rPr>
              <a:t>23.234.234</a:t>
            </a:r>
            <a:endParaRPr sz="1400" dirty="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sz="1400" dirty="0">
                <a:latin typeface="Montserrat"/>
                <a:cs typeface="Montserrat"/>
              </a:rPr>
              <a:t>E</a:t>
            </a:r>
            <a:r>
              <a:rPr sz="1400" spc="20" dirty="0">
                <a:latin typeface="Montserrat"/>
                <a:cs typeface="Montserrat"/>
              </a:rPr>
              <a:t> </a:t>
            </a:r>
            <a:r>
              <a:rPr sz="1400" spc="10" dirty="0" err="1" smtClean="0">
                <a:latin typeface="Montserrat"/>
                <a:cs typeface="Montserrat"/>
              </a:rPr>
              <a:t>info@magicninjafis</a:t>
            </a:r>
            <a:r>
              <a:rPr lang="en-US" sz="1400" spc="10" dirty="0" err="1" smtClean="0">
                <a:latin typeface="Montserrat"/>
                <a:cs typeface="Montserrat"/>
              </a:rPr>
              <a:t>h</a:t>
            </a:r>
            <a:endParaRPr sz="1400" dirty="0">
              <a:latin typeface="Montserrat"/>
              <a:cs typeface="Montserrat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 idx="4294967295"/>
          </p:nvPr>
        </p:nvSpPr>
        <p:spPr>
          <a:xfrm>
            <a:off x="1670050" y="4435475"/>
            <a:ext cx="3224213" cy="6286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950" b="1" spc="200" dirty="0">
                <a:latin typeface="Montserrat"/>
                <a:cs typeface="Montserrat"/>
              </a:rPr>
              <a:t>P</a:t>
            </a:r>
            <a:r>
              <a:rPr sz="3950" b="1" spc="240" dirty="0">
                <a:latin typeface="Montserrat"/>
                <a:cs typeface="Montserrat"/>
              </a:rPr>
              <a:t>ROPOSAL</a:t>
            </a:r>
            <a:endParaRPr sz="3950" dirty="0">
              <a:latin typeface="Montserrat"/>
              <a:cs typeface="Montserra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25466" y="5279401"/>
            <a:ext cx="4944110" cy="3651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200" spc="130" dirty="0">
                <a:latin typeface="Montserrat"/>
                <a:cs typeface="Montserrat"/>
              </a:rPr>
              <a:t>HEADINGTO </a:t>
            </a:r>
            <a:r>
              <a:rPr sz="2200" spc="100" dirty="0">
                <a:latin typeface="Montserrat"/>
                <a:cs typeface="Montserrat"/>
              </a:rPr>
              <a:t>THE </a:t>
            </a:r>
            <a:r>
              <a:rPr sz="2200" spc="125" dirty="0">
                <a:latin typeface="Montserrat"/>
                <a:cs typeface="Montserrat"/>
              </a:rPr>
              <a:t>MARKET</a:t>
            </a:r>
            <a:r>
              <a:rPr sz="2200" spc="530" dirty="0">
                <a:latin typeface="Montserrat"/>
                <a:cs typeface="Montserrat"/>
              </a:rPr>
              <a:t> </a:t>
            </a:r>
            <a:r>
              <a:rPr sz="2200" spc="105" dirty="0">
                <a:latin typeface="Montserrat"/>
                <a:cs typeface="Montserrat"/>
              </a:rPr>
              <a:t>2020</a:t>
            </a:r>
            <a:endParaRPr sz="2200">
              <a:latin typeface="Montserrat"/>
              <a:cs typeface="Montserra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834201" y="3393380"/>
            <a:ext cx="1148080" cy="574040"/>
          </a:xfrm>
          <a:custGeom>
            <a:avLst/>
            <a:gdLst/>
            <a:ahLst/>
            <a:cxnLst/>
            <a:rect l="l" t="t" r="r" b="b"/>
            <a:pathLst>
              <a:path w="1148080" h="574039">
                <a:moveTo>
                  <a:pt x="532878" y="133422"/>
                </a:moveTo>
                <a:lnTo>
                  <a:pt x="289792" y="133422"/>
                </a:lnTo>
                <a:lnTo>
                  <a:pt x="320682" y="136698"/>
                </a:lnTo>
                <a:lnTo>
                  <a:pt x="349688" y="146408"/>
                </a:lnTo>
                <a:lnTo>
                  <a:pt x="376420" y="162373"/>
                </a:lnTo>
                <a:lnTo>
                  <a:pt x="400490" y="184415"/>
                </a:lnTo>
                <a:lnTo>
                  <a:pt x="647289" y="479380"/>
                </a:lnTo>
                <a:lnTo>
                  <a:pt x="690823" y="519315"/>
                </a:lnTo>
                <a:lnTo>
                  <a:pt x="737034" y="547493"/>
                </a:lnTo>
                <a:lnTo>
                  <a:pt x="784642" y="565136"/>
                </a:lnTo>
                <a:lnTo>
                  <a:pt x="832369" y="573469"/>
                </a:lnTo>
                <a:lnTo>
                  <a:pt x="878965" y="573709"/>
                </a:lnTo>
                <a:lnTo>
                  <a:pt x="923071" y="567091"/>
                </a:lnTo>
                <a:lnTo>
                  <a:pt x="963468" y="554833"/>
                </a:lnTo>
                <a:lnTo>
                  <a:pt x="1001667" y="536836"/>
                </a:lnTo>
                <a:lnTo>
                  <a:pt x="1038842" y="512160"/>
                </a:lnTo>
                <a:lnTo>
                  <a:pt x="1073225" y="480756"/>
                </a:lnTo>
                <a:lnTo>
                  <a:pt x="1103046" y="442573"/>
                </a:lnTo>
                <a:lnTo>
                  <a:pt x="1104242" y="440281"/>
                </a:lnTo>
                <a:lnTo>
                  <a:pt x="857659" y="440281"/>
                </a:lnTo>
                <a:lnTo>
                  <a:pt x="826775" y="437005"/>
                </a:lnTo>
                <a:lnTo>
                  <a:pt x="797772" y="427296"/>
                </a:lnTo>
                <a:lnTo>
                  <a:pt x="771041" y="411334"/>
                </a:lnTo>
                <a:lnTo>
                  <a:pt x="746972" y="389299"/>
                </a:lnTo>
                <a:lnTo>
                  <a:pt x="532878" y="133422"/>
                </a:lnTo>
                <a:close/>
              </a:path>
              <a:path w="1148080" h="574039">
                <a:moveTo>
                  <a:pt x="268519" y="0"/>
                </a:moveTo>
                <a:lnTo>
                  <a:pt x="224391" y="6619"/>
                </a:lnTo>
                <a:lnTo>
                  <a:pt x="183983" y="18881"/>
                </a:lnTo>
                <a:lnTo>
                  <a:pt x="145788" y="36878"/>
                </a:lnTo>
                <a:lnTo>
                  <a:pt x="108614" y="61553"/>
                </a:lnTo>
                <a:lnTo>
                  <a:pt x="74231" y="92957"/>
                </a:lnTo>
                <a:lnTo>
                  <a:pt x="44409" y="131139"/>
                </a:lnTo>
                <a:lnTo>
                  <a:pt x="20916" y="176148"/>
                </a:lnTo>
                <a:lnTo>
                  <a:pt x="5524" y="228036"/>
                </a:lnTo>
                <a:lnTo>
                  <a:pt x="0" y="286852"/>
                </a:lnTo>
                <a:lnTo>
                  <a:pt x="5524" y="345671"/>
                </a:lnTo>
                <a:lnTo>
                  <a:pt x="20916" y="397561"/>
                </a:lnTo>
                <a:lnTo>
                  <a:pt x="44409" y="442573"/>
                </a:lnTo>
                <a:lnTo>
                  <a:pt x="74231" y="480756"/>
                </a:lnTo>
                <a:lnTo>
                  <a:pt x="108614" y="512160"/>
                </a:lnTo>
                <a:lnTo>
                  <a:pt x="145788" y="536836"/>
                </a:lnTo>
                <a:lnTo>
                  <a:pt x="183983" y="554833"/>
                </a:lnTo>
                <a:lnTo>
                  <a:pt x="224413" y="567094"/>
                </a:lnTo>
                <a:lnTo>
                  <a:pt x="268519" y="573709"/>
                </a:lnTo>
                <a:lnTo>
                  <a:pt x="315087" y="573465"/>
                </a:lnTo>
                <a:lnTo>
                  <a:pt x="362815" y="565133"/>
                </a:lnTo>
                <a:lnTo>
                  <a:pt x="410425" y="547491"/>
                </a:lnTo>
                <a:lnTo>
                  <a:pt x="456638" y="519314"/>
                </a:lnTo>
                <a:lnTo>
                  <a:pt x="500173" y="479380"/>
                </a:lnTo>
                <a:lnTo>
                  <a:pt x="529921" y="446470"/>
                </a:lnTo>
                <a:lnTo>
                  <a:pt x="524804" y="440281"/>
                </a:lnTo>
                <a:lnTo>
                  <a:pt x="289792" y="440281"/>
                </a:lnTo>
                <a:lnTo>
                  <a:pt x="263652" y="437947"/>
                </a:lnTo>
                <a:lnTo>
                  <a:pt x="212939" y="420447"/>
                </a:lnTo>
                <a:lnTo>
                  <a:pt x="171003" y="387829"/>
                </a:lnTo>
                <a:lnTo>
                  <a:pt x="139535" y="329039"/>
                </a:lnTo>
                <a:lnTo>
                  <a:pt x="134351" y="286852"/>
                </a:lnTo>
                <a:lnTo>
                  <a:pt x="139535" y="244665"/>
                </a:lnTo>
                <a:lnTo>
                  <a:pt x="171003" y="185879"/>
                </a:lnTo>
                <a:lnTo>
                  <a:pt x="212939" y="153256"/>
                </a:lnTo>
                <a:lnTo>
                  <a:pt x="263652" y="135756"/>
                </a:lnTo>
                <a:lnTo>
                  <a:pt x="289792" y="133422"/>
                </a:lnTo>
                <a:lnTo>
                  <a:pt x="532878" y="133422"/>
                </a:lnTo>
                <a:lnTo>
                  <a:pt x="500161" y="94323"/>
                </a:lnTo>
                <a:lnTo>
                  <a:pt x="456627" y="54392"/>
                </a:lnTo>
                <a:lnTo>
                  <a:pt x="410415" y="26217"/>
                </a:lnTo>
                <a:lnTo>
                  <a:pt x="362804" y="8575"/>
                </a:lnTo>
                <a:lnTo>
                  <a:pt x="315087" y="245"/>
                </a:lnTo>
                <a:lnTo>
                  <a:pt x="268519" y="0"/>
                </a:lnTo>
                <a:close/>
              </a:path>
              <a:path w="1148080" h="574039">
                <a:moveTo>
                  <a:pt x="441578" y="339614"/>
                </a:moveTo>
                <a:lnTo>
                  <a:pt x="400490" y="389299"/>
                </a:lnTo>
                <a:lnTo>
                  <a:pt x="349688" y="427296"/>
                </a:lnTo>
                <a:lnTo>
                  <a:pt x="289792" y="440281"/>
                </a:lnTo>
                <a:lnTo>
                  <a:pt x="524804" y="440281"/>
                </a:lnTo>
                <a:lnTo>
                  <a:pt x="441578" y="339614"/>
                </a:lnTo>
                <a:close/>
              </a:path>
              <a:path w="1148080" h="574039">
                <a:moveTo>
                  <a:pt x="1104237" y="133422"/>
                </a:moveTo>
                <a:lnTo>
                  <a:pt x="857659" y="133422"/>
                </a:lnTo>
                <a:lnTo>
                  <a:pt x="883800" y="135756"/>
                </a:lnTo>
                <a:lnTo>
                  <a:pt x="909796" y="142497"/>
                </a:lnTo>
                <a:lnTo>
                  <a:pt x="956829" y="167641"/>
                </a:lnTo>
                <a:lnTo>
                  <a:pt x="994592" y="211281"/>
                </a:lnTo>
                <a:lnTo>
                  <a:pt x="1013100" y="286852"/>
                </a:lnTo>
                <a:lnTo>
                  <a:pt x="1007918" y="329039"/>
                </a:lnTo>
                <a:lnTo>
                  <a:pt x="976453" y="387829"/>
                </a:lnTo>
                <a:lnTo>
                  <a:pt x="934516" y="420447"/>
                </a:lnTo>
                <a:lnTo>
                  <a:pt x="883800" y="437947"/>
                </a:lnTo>
                <a:lnTo>
                  <a:pt x="857659" y="440281"/>
                </a:lnTo>
                <a:lnTo>
                  <a:pt x="1104242" y="440281"/>
                </a:lnTo>
                <a:lnTo>
                  <a:pt x="1126536" y="397561"/>
                </a:lnTo>
                <a:lnTo>
                  <a:pt x="1141928" y="345671"/>
                </a:lnTo>
                <a:lnTo>
                  <a:pt x="1147451" y="286852"/>
                </a:lnTo>
                <a:lnTo>
                  <a:pt x="1141928" y="228036"/>
                </a:lnTo>
                <a:lnTo>
                  <a:pt x="1126536" y="176148"/>
                </a:lnTo>
                <a:lnTo>
                  <a:pt x="1104237" y="133422"/>
                </a:lnTo>
                <a:close/>
              </a:path>
              <a:path w="1148080" h="574039">
                <a:moveTo>
                  <a:pt x="878934" y="0"/>
                </a:moveTo>
                <a:lnTo>
                  <a:pt x="832364" y="245"/>
                </a:lnTo>
                <a:lnTo>
                  <a:pt x="784637" y="8577"/>
                </a:lnTo>
                <a:lnTo>
                  <a:pt x="737028" y="26221"/>
                </a:lnTo>
                <a:lnTo>
                  <a:pt x="690816" y="54399"/>
                </a:lnTo>
                <a:lnTo>
                  <a:pt x="647279" y="94334"/>
                </a:lnTo>
                <a:lnTo>
                  <a:pt x="617771" y="126982"/>
                </a:lnTo>
                <a:lnTo>
                  <a:pt x="705936" y="234015"/>
                </a:lnTo>
                <a:lnTo>
                  <a:pt x="746972" y="184404"/>
                </a:lnTo>
                <a:lnTo>
                  <a:pt x="771040" y="162369"/>
                </a:lnTo>
                <a:lnTo>
                  <a:pt x="797768" y="146407"/>
                </a:lnTo>
                <a:lnTo>
                  <a:pt x="826770" y="136698"/>
                </a:lnTo>
                <a:lnTo>
                  <a:pt x="857659" y="133422"/>
                </a:lnTo>
                <a:lnTo>
                  <a:pt x="1104237" y="133422"/>
                </a:lnTo>
                <a:lnTo>
                  <a:pt x="1103046" y="131139"/>
                </a:lnTo>
                <a:lnTo>
                  <a:pt x="1073225" y="92957"/>
                </a:lnTo>
                <a:lnTo>
                  <a:pt x="1038842" y="61553"/>
                </a:lnTo>
                <a:lnTo>
                  <a:pt x="1001667" y="36878"/>
                </a:lnTo>
                <a:lnTo>
                  <a:pt x="963468" y="18881"/>
                </a:lnTo>
                <a:lnTo>
                  <a:pt x="923060" y="6619"/>
                </a:lnTo>
                <a:lnTo>
                  <a:pt x="878934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035806" y="3594060"/>
            <a:ext cx="196350" cy="1723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583699" y="3594059"/>
            <a:ext cx="196350" cy="1723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4"/>
          <p:cNvSpPr txBox="1"/>
          <p:nvPr/>
        </p:nvSpPr>
        <p:spPr>
          <a:xfrm>
            <a:off x="18183717" y="544486"/>
            <a:ext cx="1543685" cy="252729"/>
          </a:xfrm>
          <a:prstGeom prst="rect">
            <a:avLst/>
          </a:prstGeom>
          <a:solidFill>
            <a:srgbClr val="FFD200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550">
              <a:latin typeface="Times New Roman"/>
              <a:cs typeface="Times New Roman"/>
            </a:endParaRPr>
          </a:p>
          <a:p>
            <a:pPr marL="481965">
              <a:lnSpc>
                <a:spcPct val="100000"/>
              </a:lnSpc>
            </a:pPr>
            <a:r>
              <a:rPr sz="550" b="1" spc="15" dirty="0">
                <a:latin typeface="Montserrat"/>
                <a:cs typeface="Montserrat"/>
              </a:rPr>
              <a:t>THE</a:t>
            </a:r>
            <a:r>
              <a:rPr sz="550" b="1" dirty="0">
                <a:latin typeface="Montserrat"/>
                <a:cs typeface="Montserrat"/>
              </a:rPr>
              <a:t> </a:t>
            </a:r>
            <a:r>
              <a:rPr sz="550" b="1" spc="15" dirty="0">
                <a:latin typeface="Montserrat"/>
                <a:cs typeface="Montserrat"/>
              </a:rPr>
              <a:t>PROPOSAL.</a:t>
            </a:r>
            <a:endParaRPr sz="550">
              <a:latin typeface="Montserrat"/>
              <a:cs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183717" y="544486"/>
            <a:ext cx="1543685" cy="252729"/>
          </a:xfrm>
          <a:prstGeom prst="rect">
            <a:avLst/>
          </a:prstGeom>
          <a:solidFill>
            <a:srgbClr val="FFD200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550">
              <a:latin typeface="Times New Roman"/>
              <a:cs typeface="Times New Roman"/>
            </a:endParaRPr>
          </a:p>
          <a:p>
            <a:pPr marL="481965">
              <a:lnSpc>
                <a:spcPct val="100000"/>
              </a:lnSpc>
            </a:pPr>
            <a:r>
              <a:rPr sz="550" b="1" spc="15" dirty="0">
                <a:latin typeface="Montserrat"/>
                <a:cs typeface="Montserrat"/>
              </a:rPr>
              <a:t>THE</a:t>
            </a:r>
            <a:r>
              <a:rPr sz="550" b="1" dirty="0">
                <a:latin typeface="Montserrat"/>
                <a:cs typeface="Montserrat"/>
              </a:rPr>
              <a:t> </a:t>
            </a:r>
            <a:r>
              <a:rPr sz="550" b="1" spc="15" dirty="0">
                <a:latin typeface="Montserrat"/>
                <a:cs typeface="Montserrat"/>
              </a:rPr>
              <a:t>PROPOSAL.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1786" y="508497"/>
            <a:ext cx="104139" cy="11366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" b="1" spc="10" dirty="0">
                <a:latin typeface="Montserrat"/>
                <a:cs typeface="Montserrat"/>
              </a:rPr>
              <a:t>10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0114875" y="2355949"/>
            <a:ext cx="7995920" cy="7287895"/>
          </a:xfrm>
          <a:prstGeom prst="rect">
            <a:avLst/>
          </a:prstGeom>
          <a:solidFill>
            <a:srgbClr val="FFD200">
              <a:alpha val="88000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 marL="1157605">
              <a:lnSpc>
                <a:spcPct val="100000"/>
              </a:lnSpc>
              <a:spcBef>
                <a:spcPts val="1395"/>
              </a:spcBef>
            </a:pPr>
            <a:r>
              <a:rPr sz="1400" spc="5" dirty="0">
                <a:latin typeface="Montserrat"/>
                <a:cs typeface="Montserrat"/>
              </a:rPr>
              <a:t>Description</a:t>
            </a:r>
            <a:endParaRPr sz="14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1800">
              <a:latin typeface="Montserrat"/>
              <a:cs typeface="Montserrat"/>
            </a:endParaRPr>
          </a:p>
          <a:p>
            <a:pPr marL="1005205" marR="567690">
              <a:lnSpc>
                <a:spcPct val="147200"/>
              </a:lnSpc>
              <a:spcBef>
                <a:spcPts val="1585"/>
              </a:spcBef>
            </a:pPr>
            <a:r>
              <a:rPr sz="1400" b="1" spc="5" dirty="0">
                <a:latin typeface="Montserrat"/>
                <a:cs typeface="Montserrat"/>
              </a:rPr>
              <a:t>Lorem ipsum, or lipsum as it is </a:t>
            </a:r>
            <a:r>
              <a:rPr sz="1400" b="1" spc="10" dirty="0">
                <a:latin typeface="Montserrat"/>
                <a:cs typeface="Montserrat"/>
              </a:rPr>
              <a:t>sometimes </a:t>
            </a:r>
            <a:r>
              <a:rPr sz="1400" b="1" spc="5" dirty="0">
                <a:latin typeface="Montserrat"/>
                <a:cs typeface="Montserrat"/>
              </a:rPr>
              <a:t>known, is dummy </a:t>
            </a:r>
            <a:r>
              <a:rPr sz="1400" b="1" dirty="0">
                <a:latin typeface="Montserrat"/>
                <a:cs typeface="Montserrat"/>
              </a:rPr>
              <a:t>text  </a:t>
            </a:r>
            <a:r>
              <a:rPr sz="1400" b="1" spc="5" dirty="0">
                <a:latin typeface="Montserrat"/>
                <a:cs typeface="Montserrat"/>
              </a:rPr>
              <a:t>used in laying out </a:t>
            </a:r>
            <a:r>
              <a:rPr sz="1400" b="1" spc="10" dirty="0">
                <a:latin typeface="Montserrat"/>
                <a:cs typeface="Montserrat"/>
              </a:rPr>
              <a:t>print, </a:t>
            </a:r>
            <a:r>
              <a:rPr sz="1400" b="1" spc="5" dirty="0">
                <a:latin typeface="Montserrat"/>
                <a:cs typeface="Montserrat"/>
              </a:rPr>
              <a:t>graphic or </a:t>
            </a:r>
            <a:r>
              <a:rPr sz="1400" b="1" dirty="0">
                <a:latin typeface="Montserrat"/>
                <a:cs typeface="Montserrat"/>
              </a:rPr>
              <a:t>web </a:t>
            </a:r>
            <a:r>
              <a:rPr sz="1400" b="1" spc="5" dirty="0">
                <a:latin typeface="Montserrat"/>
                <a:cs typeface="Montserrat"/>
              </a:rPr>
              <a:t>designs. </a:t>
            </a:r>
            <a:r>
              <a:rPr sz="1400" b="1" spc="10" dirty="0">
                <a:latin typeface="Montserrat"/>
                <a:cs typeface="Montserrat"/>
              </a:rPr>
              <a:t>The </a:t>
            </a:r>
            <a:r>
              <a:rPr sz="1400" b="1" spc="5" dirty="0">
                <a:latin typeface="Montserrat"/>
                <a:cs typeface="Montserrat"/>
              </a:rPr>
              <a:t>passage </a:t>
            </a:r>
            <a:r>
              <a:rPr sz="1400" b="1" spc="10" dirty="0">
                <a:latin typeface="Montserrat"/>
                <a:cs typeface="Montserrat"/>
              </a:rPr>
              <a:t>is  </a:t>
            </a:r>
            <a:r>
              <a:rPr sz="1400" b="1" spc="5" dirty="0">
                <a:latin typeface="Montserrat"/>
                <a:cs typeface="Montserrat"/>
              </a:rPr>
              <a:t>attributed </a:t>
            </a:r>
            <a:r>
              <a:rPr sz="1400" b="1" spc="-5" dirty="0">
                <a:latin typeface="Montserrat"/>
                <a:cs typeface="Montserrat"/>
              </a:rPr>
              <a:t>to </a:t>
            </a:r>
            <a:r>
              <a:rPr sz="1400" b="1" spc="5" dirty="0">
                <a:latin typeface="Montserrat"/>
                <a:cs typeface="Montserrat"/>
              </a:rPr>
              <a:t>an unknown typesetter in </a:t>
            </a:r>
            <a:r>
              <a:rPr sz="1400" b="1" spc="10" dirty="0">
                <a:latin typeface="Montserrat"/>
                <a:cs typeface="Montserrat"/>
              </a:rPr>
              <a:t>the </a:t>
            </a:r>
            <a:r>
              <a:rPr sz="1400" b="1" spc="5" dirty="0">
                <a:latin typeface="Montserrat"/>
                <a:cs typeface="Montserrat"/>
              </a:rPr>
              <a:t>15th </a:t>
            </a:r>
            <a:r>
              <a:rPr sz="1400" b="1" spc="10" dirty="0">
                <a:latin typeface="Montserrat"/>
                <a:cs typeface="Montserrat"/>
              </a:rPr>
              <a:t>century who is  thought </a:t>
            </a:r>
            <a:r>
              <a:rPr sz="1400" b="1" spc="-5" dirty="0">
                <a:latin typeface="Montserrat"/>
                <a:cs typeface="Montserrat"/>
              </a:rPr>
              <a:t>to </a:t>
            </a:r>
            <a:r>
              <a:rPr sz="1400" b="1" dirty="0">
                <a:latin typeface="Montserrat"/>
                <a:cs typeface="Montserrat"/>
              </a:rPr>
              <a:t>have </a:t>
            </a:r>
            <a:r>
              <a:rPr sz="1400" b="1" spc="5" dirty="0">
                <a:latin typeface="Montserrat"/>
                <a:cs typeface="Montserrat"/>
              </a:rPr>
              <a:t>scrambled </a:t>
            </a:r>
            <a:r>
              <a:rPr sz="1400" b="1" spc="10" dirty="0">
                <a:latin typeface="Montserrat"/>
                <a:cs typeface="Montserrat"/>
              </a:rPr>
              <a:t>parts </a:t>
            </a:r>
            <a:r>
              <a:rPr sz="1400" b="1" spc="5" dirty="0">
                <a:latin typeface="Montserrat"/>
                <a:cs typeface="Montserrat"/>
              </a:rPr>
              <a:t>of </a:t>
            </a:r>
            <a:r>
              <a:rPr sz="1400" b="1" dirty="0">
                <a:latin typeface="Montserrat"/>
                <a:cs typeface="Montserrat"/>
              </a:rPr>
              <a:t>Cicero’s </a:t>
            </a:r>
            <a:r>
              <a:rPr sz="1400" b="1" spc="5" dirty="0">
                <a:latin typeface="Montserrat"/>
                <a:cs typeface="Montserrat"/>
              </a:rPr>
              <a:t>De Finibus </a:t>
            </a:r>
            <a:r>
              <a:rPr sz="1400" b="1" spc="10" dirty="0">
                <a:latin typeface="Montserrat"/>
                <a:cs typeface="Montserrat"/>
              </a:rPr>
              <a:t>Bonorum et  </a:t>
            </a:r>
            <a:r>
              <a:rPr sz="1400" b="1" spc="5" dirty="0">
                <a:latin typeface="Montserrat"/>
                <a:cs typeface="Montserrat"/>
              </a:rPr>
              <a:t>Malorum </a:t>
            </a:r>
            <a:r>
              <a:rPr sz="1400" b="1" dirty="0">
                <a:latin typeface="Montserrat"/>
                <a:cs typeface="Montserrat"/>
              </a:rPr>
              <a:t>for </a:t>
            </a:r>
            <a:r>
              <a:rPr sz="1400" b="1" spc="5" dirty="0">
                <a:latin typeface="Montserrat"/>
                <a:cs typeface="Montserrat"/>
              </a:rPr>
              <a:t>use in </a:t>
            </a:r>
            <a:r>
              <a:rPr sz="1400" b="1" dirty="0">
                <a:latin typeface="Montserrat"/>
                <a:cs typeface="Montserrat"/>
              </a:rPr>
              <a:t>a </a:t>
            </a:r>
            <a:r>
              <a:rPr sz="1400" b="1" spc="5" dirty="0">
                <a:latin typeface="Montserrat"/>
                <a:cs typeface="Montserrat"/>
              </a:rPr>
              <a:t>type </a:t>
            </a:r>
            <a:r>
              <a:rPr sz="1400" b="1" spc="10" dirty="0">
                <a:latin typeface="Montserrat"/>
                <a:cs typeface="Montserrat"/>
              </a:rPr>
              <a:t>specimen book. </a:t>
            </a:r>
            <a:r>
              <a:rPr sz="1400" b="1" spc="5" dirty="0">
                <a:latin typeface="Montserrat"/>
                <a:cs typeface="Montserrat"/>
              </a:rPr>
              <a:t>It usually begins</a:t>
            </a:r>
            <a:r>
              <a:rPr sz="1400" b="1" spc="250" dirty="0">
                <a:latin typeface="Montserrat"/>
                <a:cs typeface="Montserrat"/>
              </a:rPr>
              <a:t> </a:t>
            </a:r>
            <a:r>
              <a:rPr sz="1400" b="1" spc="10" dirty="0">
                <a:latin typeface="Montserrat"/>
                <a:cs typeface="Montserrat"/>
              </a:rPr>
              <a:t>with:</a:t>
            </a:r>
            <a:endParaRPr sz="14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19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1250">
              <a:latin typeface="Montserrat"/>
              <a:cs typeface="Montserrat"/>
            </a:endParaRPr>
          </a:p>
          <a:p>
            <a:pPr marL="1005205" marR="471805">
              <a:lnSpc>
                <a:spcPct val="147200"/>
              </a:lnSpc>
            </a:pPr>
            <a:r>
              <a:rPr sz="1400" spc="5" dirty="0">
                <a:latin typeface="Montserrat"/>
                <a:cs typeface="Montserrat"/>
              </a:rPr>
              <a:t>The passage experienced </a:t>
            </a:r>
            <a:r>
              <a:rPr sz="1400" dirty="0">
                <a:latin typeface="Montserrat"/>
                <a:cs typeface="Montserrat"/>
              </a:rPr>
              <a:t>a </a:t>
            </a:r>
            <a:r>
              <a:rPr sz="1400" spc="5" dirty="0">
                <a:latin typeface="Montserrat"/>
                <a:cs typeface="Montserrat"/>
              </a:rPr>
              <a:t>surge in popularity during the 1960s </a:t>
            </a:r>
            <a:r>
              <a:rPr sz="1400" spc="10" dirty="0">
                <a:latin typeface="Montserrat"/>
                <a:cs typeface="Montserrat"/>
              </a:rPr>
              <a:t>when  </a:t>
            </a:r>
            <a:r>
              <a:rPr sz="1400" spc="5" dirty="0">
                <a:latin typeface="Montserrat"/>
                <a:cs typeface="Montserrat"/>
              </a:rPr>
              <a:t>Letraset used it on their </a:t>
            </a:r>
            <a:r>
              <a:rPr sz="1400" spc="10" dirty="0">
                <a:latin typeface="Montserrat"/>
                <a:cs typeface="Montserrat"/>
              </a:rPr>
              <a:t>dry-transfer sheets, </a:t>
            </a:r>
            <a:r>
              <a:rPr sz="1400" spc="5" dirty="0">
                <a:latin typeface="Montserrat"/>
                <a:cs typeface="Montserrat"/>
              </a:rPr>
              <a:t>and again during the </a:t>
            </a:r>
            <a:r>
              <a:rPr sz="1400" spc="10" dirty="0">
                <a:latin typeface="Montserrat"/>
                <a:cs typeface="Montserrat"/>
              </a:rPr>
              <a:t>90s  </a:t>
            </a:r>
            <a:r>
              <a:rPr sz="1400" spc="5" dirty="0">
                <a:latin typeface="Montserrat"/>
                <a:cs typeface="Montserrat"/>
              </a:rPr>
              <a:t>as desktop publishers </a:t>
            </a:r>
            <a:r>
              <a:rPr sz="1400" spc="10" dirty="0">
                <a:latin typeface="Montserrat"/>
                <a:cs typeface="Montserrat"/>
              </a:rPr>
              <a:t>bundled </a:t>
            </a:r>
            <a:r>
              <a:rPr sz="1400" spc="5" dirty="0">
                <a:latin typeface="Montserrat"/>
                <a:cs typeface="Montserrat"/>
              </a:rPr>
              <a:t>the </a:t>
            </a:r>
            <a:r>
              <a:rPr sz="1400" spc="-5" dirty="0">
                <a:latin typeface="Montserrat"/>
                <a:cs typeface="Montserrat"/>
              </a:rPr>
              <a:t>text </a:t>
            </a:r>
            <a:r>
              <a:rPr sz="1400" spc="5" dirty="0">
                <a:latin typeface="Montserrat"/>
                <a:cs typeface="Montserrat"/>
              </a:rPr>
              <a:t>with their </a:t>
            </a:r>
            <a:r>
              <a:rPr sz="1400" dirty="0">
                <a:latin typeface="Montserrat"/>
                <a:cs typeface="Montserrat"/>
              </a:rPr>
              <a:t>software. </a:t>
            </a:r>
            <a:r>
              <a:rPr sz="1400" spc="-10" dirty="0">
                <a:latin typeface="Montserrat"/>
                <a:cs typeface="Montserrat"/>
              </a:rPr>
              <a:t>Today </a:t>
            </a:r>
            <a:r>
              <a:rPr sz="1400" dirty="0">
                <a:latin typeface="Montserrat"/>
                <a:cs typeface="Montserrat"/>
              </a:rPr>
              <a:t>it’s  </a:t>
            </a:r>
            <a:r>
              <a:rPr sz="1400" spc="5" dirty="0">
                <a:latin typeface="Montserrat"/>
                <a:cs typeface="Montserrat"/>
              </a:rPr>
              <a:t>seen all around the </a:t>
            </a:r>
            <a:r>
              <a:rPr sz="1400" dirty="0">
                <a:latin typeface="Montserrat"/>
                <a:cs typeface="Montserrat"/>
              </a:rPr>
              <a:t>web; </a:t>
            </a:r>
            <a:r>
              <a:rPr sz="1400" spc="5" dirty="0">
                <a:latin typeface="Montserrat"/>
                <a:cs typeface="Montserrat"/>
              </a:rPr>
              <a:t>on </a:t>
            </a:r>
            <a:r>
              <a:rPr sz="1400" dirty="0">
                <a:latin typeface="Montserrat"/>
                <a:cs typeface="Montserrat"/>
              </a:rPr>
              <a:t>templates, websites, </a:t>
            </a:r>
            <a:r>
              <a:rPr sz="1400" spc="5" dirty="0">
                <a:latin typeface="Montserrat"/>
                <a:cs typeface="Montserrat"/>
              </a:rPr>
              <a:t>and </a:t>
            </a:r>
            <a:r>
              <a:rPr sz="1400" dirty="0">
                <a:latin typeface="Montserrat"/>
                <a:cs typeface="Montserrat"/>
              </a:rPr>
              <a:t>stock </a:t>
            </a:r>
            <a:r>
              <a:rPr sz="1400" spc="5" dirty="0">
                <a:latin typeface="Montserrat"/>
                <a:cs typeface="Montserrat"/>
              </a:rPr>
              <a:t>designs. </a:t>
            </a:r>
            <a:r>
              <a:rPr sz="1400" spc="10" dirty="0">
                <a:latin typeface="Montserrat"/>
                <a:cs typeface="Montserrat"/>
              </a:rPr>
              <a:t>Use  </a:t>
            </a:r>
            <a:r>
              <a:rPr sz="1400" spc="5" dirty="0">
                <a:latin typeface="Montserrat"/>
                <a:cs typeface="Montserrat"/>
              </a:rPr>
              <a:t>our generator </a:t>
            </a:r>
            <a:r>
              <a:rPr sz="1400" spc="-10" dirty="0">
                <a:latin typeface="Montserrat"/>
                <a:cs typeface="Montserrat"/>
              </a:rPr>
              <a:t>to </a:t>
            </a:r>
            <a:r>
              <a:rPr sz="1400" spc="5" dirty="0">
                <a:latin typeface="Montserrat"/>
                <a:cs typeface="Montserrat"/>
              </a:rPr>
              <a:t>get </a:t>
            </a:r>
            <a:r>
              <a:rPr sz="1400" dirty="0">
                <a:latin typeface="Montserrat"/>
                <a:cs typeface="Montserrat"/>
              </a:rPr>
              <a:t>your own, </a:t>
            </a:r>
            <a:r>
              <a:rPr sz="1400" spc="5" dirty="0">
                <a:latin typeface="Montserrat"/>
                <a:cs typeface="Montserrat"/>
              </a:rPr>
              <a:t>or </a:t>
            </a:r>
            <a:r>
              <a:rPr sz="1400" dirty="0">
                <a:latin typeface="Montserrat"/>
                <a:cs typeface="Montserrat"/>
              </a:rPr>
              <a:t>read </a:t>
            </a:r>
            <a:r>
              <a:rPr sz="1400" spc="5" dirty="0">
                <a:latin typeface="Montserrat"/>
                <a:cs typeface="Montserrat"/>
              </a:rPr>
              <a:t>on </a:t>
            </a:r>
            <a:r>
              <a:rPr sz="1400" dirty="0">
                <a:latin typeface="Montserrat"/>
                <a:cs typeface="Montserrat"/>
              </a:rPr>
              <a:t>for </a:t>
            </a:r>
            <a:r>
              <a:rPr sz="1400" spc="5" dirty="0">
                <a:latin typeface="Montserrat"/>
                <a:cs typeface="Montserrat"/>
              </a:rPr>
              <a:t>the authoritative history </a:t>
            </a:r>
            <a:r>
              <a:rPr sz="1400" spc="10" dirty="0">
                <a:latin typeface="Montserrat"/>
                <a:cs typeface="Montserrat"/>
              </a:rPr>
              <a:t>of  </a:t>
            </a:r>
            <a:r>
              <a:rPr sz="1400" spc="5" dirty="0">
                <a:latin typeface="Montserrat"/>
                <a:cs typeface="Montserrat"/>
              </a:rPr>
              <a:t>lorem</a:t>
            </a:r>
            <a:r>
              <a:rPr sz="1400" spc="20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ipsum.</a:t>
            </a:r>
            <a:endParaRPr sz="1400">
              <a:latin typeface="Montserrat"/>
              <a:cs typeface="Montserrat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2033993" y="3907077"/>
          <a:ext cx="5165090" cy="551711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57170"/>
                <a:gridCol w="2407920"/>
              </a:tblGrid>
              <a:tr h="988925">
                <a:tc>
                  <a:txBody>
                    <a:bodyPr/>
                    <a:lstStyle/>
                    <a:p>
                      <a:pPr marL="41275" marR="63500">
                        <a:lnSpc>
                          <a:spcPts val="2470"/>
                        </a:lnSpc>
                        <a:spcBef>
                          <a:spcPts val="120"/>
                        </a:spcBef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As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an alternative theory, (and  because Latin scholars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do 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this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sort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of</a:t>
                      </a:r>
                      <a:r>
                        <a:rPr sz="1400" spc="5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thing.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524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8100">
                      <a:solidFill>
                        <a:srgbClr val="FFD2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750">
                        <a:latin typeface="Times New Roman"/>
                        <a:cs typeface="Times New Roman"/>
                      </a:endParaRPr>
                    </a:p>
                    <a:p>
                      <a:pPr marL="45275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spc="5" dirty="0">
                          <a:latin typeface="Montserrat"/>
                          <a:cs typeface="Montserrat"/>
                        </a:rPr>
                        <a:t>On Time</a:t>
                      </a:r>
                      <a:r>
                        <a:rPr sz="1400" b="1" spc="2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spc="10" dirty="0">
                          <a:latin typeface="Montserrat"/>
                          <a:cs typeface="Montserrat"/>
                        </a:rPr>
                        <a:t>Budget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8100">
                      <a:solidFill>
                        <a:srgbClr val="FFD2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795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350">
                        <a:latin typeface="Times New Roman"/>
                        <a:cs typeface="Times New Roman"/>
                      </a:endParaRPr>
                    </a:p>
                    <a:p>
                      <a:pPr marL="41275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Montserrat"/>
                          <a:cs typeface="Montserrat"/>
                        </a:rPr>
                        <a:t>Website</a:t>
                      </a:r>
                      <a:r>
                        <a:rPr sz="1400" spc="2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Development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4445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350">
                        <a:latin typeface="Times New Roman"/>
                        <a:cs typeface="Times New Roman"/>
                      </a:endParaRPr>
                    </a:p>
                    <a:p>
                      <a:pPr marL="499745">
                        <a:lnSpc>
                          <a:spcPct val="100000"/>
                        </a:lnSpc>
                      </a:pPr>
                      <a:r>
                        <a:rPr sz="1400" b="1" spc="5" dirty="0">
                          <a:latin typeface="Montserrat"/>
                          <a:cs typeface="Montserrat"/>
                        </a:rPr>
                        <a:t>Early on</a:t>
                      </a:r>
                      <a:r>
                        <a:rPr sz="1400" b="1" spc="2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spc="10" dirty="0">
                          <a:latin typeface="Montserrat"/>
                          <a:cs typeface="Montserrat"/>
                        </a:rPr>
                        <a:t>budget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4445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449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41275" marR="63500">
                        <a:lnSpc>
                          <a:spcPct val="147200"/>
                        </a:lnSpc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As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an alternative theory, (and  because Latin scholars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do 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this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sort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of</a:t>
                      </a:r>
                      <a:r>
                        <a:rPr sz="1400" spc="5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thing.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381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447675">
                        <a:lnSpc>
                          <a:spcPct val="100000"/>
                        </a:lnSpc>
                      </a:pPr>
                      <a:r>
                        <a:rPr sz="1400" b="1" spc="5" dirty="0">
                          <a:latin typeface="Montserrat"/>
                          <a:cs typeface="Montserrat"/>
                        </a:rPr>
                        <a:t>Early on</a:t>
                      </a:r>
                      <a:r>
                        <a:rPr sz="1400" b="1" spc="2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spc="10" dirty="0">
                          <a:latin typeface="Montserrat"/>
                          <a:cs typeface="Montserrat"/>
                        </a:rPr>
                        <a:t>budget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19331">
                <a:tc>
                  <a:txBody>
                    <a:bodyPr/>
                    <a:lstStyle/>
                    <a:p>
                      <a:pPr marL="41275" marR="63500">
                        <a:lnSpc>
                          <a:spcPct val="147200"/>
                        </a:lnSpc>
                        <a:spcBef>
                          <a:spcPts val="1205"/>
                        </a:spcBef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As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an alternative theory, (and  because Latin scholars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do 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this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sort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of</a:t>
                      </a:r>
                      <a:r>
                        <a:rPr sz="1400" spc="5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thing.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53035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447675">
                        <a:lnSpc>
                          <a:spcPct val="100000"/>
                        </a:lnSpc>
                      </a:pPr>
                      <a:r>
                        <a:rPr sz="1400" b="1" spc="5" dirty="0">
                          <a:latin typeface="Montserrat"/>
                          <a:cs typeface="Montserrat"/>
                        </a:rPr>
                        <a:t>Early on</a:t>
                      </a:r>
                      <a:r>
                        <a:rPr sz="1400" b="1" spc="2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spc="10" dirty="0">
                          <a:latin typeface="Montserrat"/>
                          <a:cs typeface="Montserrat"/>
                        </a:rPr>
                        <a:t>budget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84325"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Lorem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ipsum, or lipsum</a:t>
                      </a:r>
                      <a:r>
                        <a:rPr sz="1400" spc="8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as</a:t>
                      </a:r>
                      <a:endParaRPr sz="1400">
                        <a:latin typeface="Montserrat"/>
                        <a:cs typeface="Montserrat"/>
                      </a:endParaRPr>
                    </a:p>
                    <a:p>
                      <a:pPr marL="41275" marR="436880">
                        <a:lnSpc>
                          <a:spcPct val="147200"/>
                        </a:lnSpc>
                      </a:pPr>
                      <a:r>
                        <a:rPr sz="1400" spc="5" dirty="0">
                          <a:latin typeface="Montserrat"/>
                          <a:cs typeface="Montserrat"/>
                        </a:rPr>
                        <a:t>it is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sometimes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known,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is 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dummy </a:t>
                      </a:r>
                      <a:r>
                        <a:rPr sz="1400" spc="-5" dirty="0">
                          <a:latin typeface="Montserrat"/>
                          <a:cs typeface="Montserrat"/>
                        </a:rPr>
                        <a:t>text</a:t>
                      </a:r>
                      <a:r>
                        <a:rPr sz="1400" spc="3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used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36195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353060">
                        <a:lnSpc>
                          <a:spcPct val="100000"/>
                        </a:lnSpc>
                      </a:pPr>
                      <a:r>
                        <a:rPr sz="1400" b="1" spc="5" dirty="0">
                          <a:latin typeface="Montserrat"/>
                          <a:cs typeface="Montserrat"/>
                        </a:rPr>
                        <a:t>as it is</a:t>
                      </a:r>
                      <a:r>
                        <a:rPr sz="1400" b="1" spc="4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spc="10" dirty="0">
                          <a:latin typeface="Montserrat"/>
                          <a:cs typeface="Montserrat"/>
                        </a:rPr>
                        <a:t>sometimes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/>
          <p:cNvSpPr txBox="1">
            <a:spLocks noGrp="1"/>
          </p:cNvSpPr>
          <p:nvPr>
            <p:ph type="title" idx="4294967295"/>
          </p:nvPr>
        </p:nvSpPr>
        <p:spPr>
          <a:xfrm>
            <a:off x="2142570" y="1640103"/>
            <a:ext cx="6268085" cy="938530"/>
          </a:xfrm>
          <a:prstGeom prst="rect">
            <a:avLst/>
          </a:prstGeom>
        </p:spPr>
        <p:txBody>
          <a:bodyPr vert="horz" wrap="square" lIns="0" tIns="3810" rIns="0" bIns="0" rtlCol="0">
            <a:spAutoFit/>
          </a:bodyPr>
          <a:lstStyle/>
          <a:p>
            <a:pPr marL="12700" marR="5080">
              <a:lnSpc>
                <a:spcPct val="102499"/>
              </a:lnSpc>
              <a:spcBef>
                <a:spcPts val="30"/>
              </a:spcBef>
            </a:pPr>
            <a:r>
              <a:rPr b="0" i="1" spc="30" dirty="0">
                <a:latin typeface="Montserrat Light"/>
                <a:cs typeface="Montserrat Light"/>
              </a:rPr>
              <a:t>What </a:t>
            </a:r>
            <a:r>
              <a:rPr b="0" i="1" spc="20" dirty="0">
                <a:latin typeface="Montserrat Light"/>
                <a:cs typeface="Montserrat Light"/>
              </a:rPr>
              <a:t>do all </a:t>
            </a:r>
            <a:r>
              <a:rPr b="0" i="1" spc="25" dirty="0">
                <a:latin typeface="Montserrat Light"/>
                <a:cs typeface="Montserrat Light"/>
              </a:rPr>
              <a:t>successful </a:t>
            </a:r>
            <a:r>
              <a:rPr b="0" i="1" spc="30" dirty="0">
                <a:latin typeface="Montserrat Light"/>
                <a:cs typeface="Montserrat Light"/>
              </a:rPr>
              <a:t>designers  </a:t>
            </a:r>
            <a:r>
              <a:rPr b="0" i="1" spc="20" dirty="0">
                <a:latin typeface="Montserrat Light"/>
                <a:cs typeface="Montserrat Light"/>
              </a:rPr>
              <a:t>have in</a:t>
            </a:r>
            <a:r>
              <a:rPr b="0" i="1" spc="90" dirty="0">
                <a:latin typeface="Montserrat Light"/>
                <a:cs typeface="Montserrat Light"/>
              </a:rPr>
              <a:t> </a:t>
            </a:r>
            <a:r>
              <a:rPr b="0" i="1" spc="10" dirty="0">
                <a:latin typeface="Montserrat Light"/>
                <a:cs typeface="Montserrat Light"/>
              </a:rPr>
              <a:t>common?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2147847" y="3301314"/>
            <a:ext cx="222885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Montserrat"/>
                <a:cs typeface="Montserrat"/>
              </a:rPr>
              <a:t>Project </a:t>
            </a:r>
            <a:r>
              <a:rPr sz="1400" spc="15" dirty="0">
                <a:latin typeface="Montserrat"/>
                <a:cs typeface="Montserrat"/>
              </a:rPr>
              <a:t>Specifications</a:t>
            </a:r>
            <a:r>
              <a:rPr sz="1400" spc="30" dirty="0">
                <a:latin typeface="Montserrat"/>
                <a:cs typeface="Montserrat"/>
              </a:rPr>
              <a:t> </a:t>
            </a:r>
            <a:r>
              <a:rPr sz="1400" spc="5" dirty="0">
                <a:latin typeface="Montserrat"/>
                <a:cs typeface="Montserrat"/>
              </a:rPr>
              <a:t>01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9" name="object 5"/>
          <p:cNvSpPr txBox="1"/>
          <p:nvPr/>
        </p:nvSpPr>
        <p:spPr>
          <a:xfrm>
            <a:off x="573669" y="10602431"/>
            <a:ext cx="1220470" cy="11366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" spc="50" dirty="0">
                <a:solidFill>
                  <a:srgbClr val="6D6E70"/>
                </a:solidFill>
                <a:latin typeface="Montserrat"/>
                <a:cs typeface="Montserrat"/>
              </a:rPr>
              <a:t>www.corporateproposal.com</a:t>
            </a:r>
            <a:endParaRPr sz="550" dirty="0">
              <a:latin typeface="Montserrat"/>
              <a:cs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8489" y="10575682"/>
            <a:ext cx="15748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10" dirty="0">
                <a:latin typeface="Montserrat"/>
                <a:cs typeface="Montserrat"/>
              </a:rPr>
              <a:t>11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8597435" y="618867"/>
            <a:ext cx="920750" cy="98425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70"/>
              </a:spcBef>
            </a:pPr>
            <a:r>
              <a:rPr sz="550" spc="15" dirty="0">
                <a:latin typeface="Montserrat"/>
                <a:cs typeface="Montserrat"/>
              </a:rPr>
              <a:t>BOOKSTER </a:t>
            </a:r>
            <a:r>
              <a:rPr sz="550" b="1" spc="20" dirty="0">
                <a:latin typeface="Montserrat"/>
                <a:cs typeface="Montserrat"/>
              </a:rPr>
              <a:t>-</a:t>
            </a:r>
            <a:r>
              <a:rPr sz="550" b="1" spc="-45" dirty="0">
                <a:latin typeface="Montserrat"/>
                <a:cs typeface="Montserrat"/>
              </a:rPr>
              <a:t> </a:t>
            </a:r>
            <a:r>
              <a:rPr sz="550" b="1" spc="15" dirty="0">
                <a:latin typeface="Montserrat"/>
                <a:cs typeface="Montserrat"/>
              </a:rPr>
              <a:t>PROPOSAL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730816" y="0"/>
            <a:ext cx="12250420" cy="11308715"/>
          </a:xfrm>
          <a:custGeom>
            <a:avLst/>
            <a:gdLst/>
            <a:ahLst/>
            <a:cxnLst/>
            <a:rect l="l" t="t" r="r" b="b"/>
            <a:pathLst>
              <a:path w="12250419" h="11308715">
                <a:moveTo>
                  <a:pt x="3030118" y="0"/>
                </a:moveTo>
                <a:lnTo>
                  <a:pt x="12249858" y="0"/>
                </a:lnTo>
                <a:lnTo>
                  <a:pt x="9219740" y="11308555"/>
                </a:lnTo>
                <a:lnTo>
                  <a:pt x="0" y="11308555"/>
                </a:lnTo>
                <a:lnTo>
                  <a:pt x="3030118" y="0"/>
                </a:lnTo>
                <a:close/>
              </a:path>
            </a:pathLst>
          </a:custGeom>
          <a:solidFill>
            <a:srgbClr val="FFD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10506489" y="3339043"/>
            <a:ext cx="107759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5" dirty="0">
                <a:latin typeface="Montserrat"/>
                <a:cs typeface="Montserrat"/>
              </a:rPr>
              <a:t>Description</a:t>
            </a:r>
            <a:endParaRPr sz="1400">
              <a:latin typeface="Montserrat"/>
              <a:cs typeface="Montserrat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2149173" y="3854722"/>
          <a:ext cx="5165090" cy="551711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57170"/>
                <a:gridCol w="2407920"/>
              </a:tblGrid>
              <a:tr h="988925">
                <a:tc>
                  <a:txBody>
                    <a:bodyPr/>
                    <a:lstStyle/>
                    <a:p>
                      <a:pPr marL="41275" marR="63500">
                        <a:lnSpc>
                          <a:spcPts val="2470"/>
                        </a:lnSpc>
                        <a:spcBef>
                          <a:spcPts val="120"/>
                        </a:spcBef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As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an alternative theory, (and  because Latin scholars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do 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this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sort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of</a:t>
                      </a:r>
                      <a:r>
                        <a:rPr sz="1400" spc="5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thing.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524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8100">
                      <a:solidFill>
                        <a:srgbClr val="FFD2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750">
                        <a:latin typeface="Times New Roman"/>
                        <a:cs typeface="Times New Roman"/>
                      </a:endParaRPr>
                    </a:p>
                    <a:p>
                      <a:pPr marL="53340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spc="5" dirty="0">
                          <a:latin typeface="Montserrat"/>
                          <a:cs typeface="Montserrat"/>
                        </a:rPr>
                        <a:t>On Time</a:t>
                      </a:r>
                      <a:r>
                        <a:rPr sz="1400" b="1" spc="2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spc="10" dirty="0">
                          <a:latin typeface="Montserrat"/>
                          <a:cs typeface="Montserrat"/>
                        </a:rPr>
                        <a:t>Budget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8100">
                      <a:solidFill>
                        <a:srgbClr val="FFD2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795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350">
                        <a:latin typeface="Times New Roman"/>
                        <a:cs typeface="Times New Roman"/>
                      </a:endParaRPr>
                    </a:p>
                    <a:p>
                      <a:pPr marL="41275">
                        <a:lnSpc>
                          <a:spcPct val="100000"/>
                        </a:lnSpc>
                      </a:pPr>
                      <a:r>
                        <a:rPr sz="1400" spc="-5" dirty="0">
                          <a:latin typeface="Montserrat"/>
                          <a:cs typeface="Montserrat"/>
                        </a:rPr>
                        <a:t>Website</a:t>
                      </a:r>
                      <a:r>
                        <a:rPr sz="1400" spc="2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Development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4445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350">
                        <a:latin typeface="Times New Roman"/>
                        <a:cs typeface="Times New Roman"/>
                      </a:endParaRPr>
                    </a:p>
                    <a:p>
                      <a:pPr marL="106045" algn="ctr">
                        <a:lnSpc>
                          <a:spcPct val="100000"/>
                        </a:lnSpc>
                      </a:pPr>
                      <a:r>
                        <a:rPr sz="1400" b="1" spc="5" dirty="0">
                          <a:latin typeface="Montserrat"/>
                          <a:cs typeface="Montserrat"/>
                        </a:rPr>
                        <a:t>Early on</a:t>
                      </a:r>
                      <a:r>
                        <a:rPr sz="1400" b="1" spc="2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spc="10" dirty="0">
                          <a:latin typeface="Montserrat"/>
                          <a:cs typeface="Montserrat"/>
                        </a:rPr>
                        <a:t>budget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4445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449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41275" marR="63500">
                        <a:lnSpc>
                          <a:spcPct val="147200"/>
                        </a:lnSpc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As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an alternative theory, (and  because Latin scholars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do 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this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sort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of</a:t>
                      </a:r>
                      <a:r>
                        <a:rPr sz="1400" spc="5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thing.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381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400" b="1" spc="5" dirty="0">
                          <a:latin typeface="Montserrat"/>
                          <a:cs typeface="Montserrat"/>
                        </a:rPr>
                        <a:t>Early on</a:t>
                      </a:r>
                      <a:r>
                        <a:rPr sz="1400" b="1" spc="2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spc="10" dirty="0">
                          <a:latin typeface="Montserrat"/>
                          <a:cs typeface="Montserrat"/>
                        </a:rPr>
                        <a:t>budget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19331">
                <a:tc>
                  <a:txBody>
                    <a:bodyPr/>
                    <a:lstStyle/>
                    <a:p>
                      <a:pPr marL="41275" marR="63500">
                        <a:lnSpc>
                          <a:spcPct val="147200"/>
                        </a:lnSpc>
                        <a:spcBef>
                          <a:spcPts val="1205"/>
                        </a:spcBef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As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an alternative theory, (and  because Latin scholars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do 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this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sort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of</a:t>
                      </a:r>
                      <a:r>
                        <a:rPr sz="1400" spc="5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thing.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53035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400" b="1" spc="5" dirty="0">
                          <a:latin typeface="Montserrat"/>
                          <a:cs typeface="Montserrat"/>
                        </a:rPr>
                        <a:t>Early on</a:t>
                      </a:r>
                      <a:r>
                        <a:rPr sz="1400" b="1" spc="2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spc="10" dirty="0">
                          <a:latin typeface="Montserrat"/>
                          <a:cs typeface="Montserrat"/>
                        </a:rPr>
                        <a:t>budget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884325"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Lorem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ipsum, or lipsum</a:t>
                      </a:r>
                      <a:r>
                        <a:rPr sz="1400" spc="8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as</a:t>
                      </a:r>
                      <a:endParaRPr sz="1400">
                        <a:latin typeface="Montserrat"/>
                        <a:cs typeface="Montserrat"/>
                      </a:endParaRPr>
                    </a:p>
                    <a:p>
                      <a:pPr marL="41275" marR="436880">
                        <a:lnSpc>
                          <a:spcPct val="147200"/>
                        </a:lnSpc>
                      </a:pPr>
                      <a:r>
                        <a:rPr sz="1400" spc="5" dirty="0">
                          <a:latin typeface="Montserrat"/>
                          <a:cs typeface="Montserrat"/>
                        </a:rPr>
                        <a:t>it is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sometimes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known,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is 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dummy </a:t>
                      </a:r>
                      <a:r>
                        <a:rPr sz="1400" spc="-5" dirty="0">
                          <a:latin typeface="Montserrat"/>
                          <a:cs typeface="Montserrat"/>
                        </a:rPr>
                        <a:t>text</a:t>
                      </a:r>
                      <a:r>
                        <a:rPr sz="1400" spc="3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used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36195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400" b="1" spc="5" dirty="0">
                          <a:latin typeface="Montserrat"/>
                          <a:cs typeface="Montserrat"/>
                        </a:rPr>
                        <a:t>as it is</a:t>
                      </a:r>
                      <a:r>
                        <a:rPr sz="1400" b="1" spc="4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spc="10" dirty="0">
                          <a:latin typeface="Montserrat"/>
                          <a:cs typeface="Montserrat"/>
                        </a:rPr>
                        <a:t>sometimes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/>
          <p:cNvSpPr txBox="1">
            <a:spLocks noGrp="1"/>
          </p:cNvSpPr>
          <p:nvPr>
            <p:ph type="title" idx="4294967295"/>
          </p:nvPr>
        </p:nvSpPr>
        <p:spPr>
          <a:xfrm>
            <a:off x="2257750" y="1587748"/>
            <a:ext cx="6283960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30" dirty="0"/>
              <a:t>What </a:t>
            </a:r>
            <a:r>
              <a:rPr spc="20" dirty="0"/>
              <a:t>do all </a:t>
            </a:r>
            <a:r>
              <a:rPr spc="25" dirty="0"/>
              <a:t>successful</a:t>
            </a:r>
            <a:r>
              <a:rPr spc="130" dirty="0"/>
              <a:t> </a:t>
            </a:r>
            <a:r>
              <a:rPr spc="30" dirty="0"/>
              <a:t>designers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2257750" y="2048467"/>
            <a:ext cx="3465829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950" spc="10" dirty="0">
                <a:latin typeface="Montserrat"/>
                <a:cs typeface="Montserrat"/>
              </a:rPr>
              <a:t>have </a:t>
            </a:r>
            <a:r>
              <a:rPr sz="2950" spc="20" dirty="0">
                <a:latin typeface="Montserrat"/>
                <a:cs typeface="Montserrat"/>
              </a:rPr>
              <a:t>in</a:t>
            </a:r>
            <a:r>
              <a:rPr sz="2950" spc="45" dirty="0">
                <a:latin typeface="Montserrat"/>
                <a:cs typeface="Montserrat"/>
              </a:rPr>
              <a:t> </a:t>
            </a:r>
            <a:r>
              <a:rPr sz="2950" spc="10" dirty="0">
                <a:latin typeface="Montserrat"/>
                <a:cs typeface="Montserrat"/>
              </a:rPr>
              <a:t>common?</a:t>
            </a:r>
            <a:endParaRPr sz="2950">
              <a:latin typeface="Montserrat"/>
              <a:cs typeface="Montserra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263027" y="3248960"/>
            <a:ext cx="222885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Montserrat"/>
                <a:cs typeface="Montserrat"/>
              </a:rPr>
              <a:t>Project </a:t>
            </a:r>
            <a:r>
              <a:rPr sz="1400" spc="15" dirty="0">
                <a:latin typeface="Montserrat"/>
                <a:cs typeface="Montserrat"/>
              </a:rPr>
              <a:t>Specifications</a:t>
            </a:r>
            <a:r>
              <a:rPr sz="1400" spc="30" dirty="0">
                <a:latin typeface="Montserrat"/>
                <a:cs typeface="Montserrat"/>
              </a:rPr>
              <a:t> </a:t>
            </a:r>
            <a:r>
              <a:rPr sz="1400" spc="5" dirty="0">
                <a:latin typeface="Montserrat"/>
                <a:cs typeface="Montserrat"/>
              </a:rPr>
              <a:t>01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353476" y="4069435"/>
            <a:ext cx="6440170" cy="1596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7200"/>
              </a:lnSpc>
              <a:spcBef>
                <a:spcPts val="100"/>
              </a:spcBef>
            </a:pPr>
            <a:r>
              <a:rPr sz="1400" b="1" spc="5" dirty="0">
                <a:latin typeface="Montserrat"/>
                <a:cs typeface="Montserrat"/>
              </a:rPr>
              <a:t>Lorem ipsum, or lipsum as it is </a:t>
            </a:r>
            <a:r>
              <a:rPr sz="1400" b="1" spc="10" dirty="0">
                <a:latin typeface="Montserrat"/>
                <a:cs typeface="Montserrat"/>
              </a:rPr>
              <a:t>sometimes </a:t>
            </a:r>
            <a:r>
              <a:rPr sz="1400" b="1" spc="5" dirty="0">
                <a:latin typeface="Montserrat"/>
                <a:cs typeface="Montserrat"/>
              </a:rPr>
              <a:t>known, is dummy </a:t>
            </a:r>
            <a:r>
              <a:rPr sz="1400" b="1" dirty="0">
                <a:latin typeface="Montserrat"/>
                <a:cs typeface="Montserrat"/>
              </a:rPr>
              <a:t>text  </a:t>
            </a:r>
            <a:r>
              <a:rPr sz="1400" b="1" spc="5" dirty="0">
                <a:latin typeface="Montserrat"/>
                <a:cs typeface="Montserrat"/>
              </a:rPr>
              <a:t>used in laying out </a:t>
            </a:r>
            <a:r>
              <a:rPr sz="1400" b="1" spc="10" dirty="0">
                <a:latin typeface="Montserrat"/>
                <a:cs typeface="Montserrat"/>
              </a:rPr>
              <a:t>print, </a:t>
            </a:r>
            <a:r>
              <a:rPr sz="1400" b="1" spc="5" dirty="0">
                <a:latin typeface="Montserrat"/>
                <a:cs typeface="Montserrat"/>
              </a:rPr>
              <a:t>graphic or </a:t>
            </a:r>
            <a:r>
              <a:rPr sz="1400" b="1" dirty="0">
                <a:latin typeface="Montserrat"/>
                <a:cs typeface="Montserrat"/>
              </a:rPr>
              <a:t>web </a:t>
            </a:r>
            <a:r>
              <a:rPr sz="1400" b="1" spc="5" dirty="0">
                <a:latin typeface="Montserrat"/>
                <a:cs typeface="Montserrat"/>
              </a:rPr>
              <a:t>designs. </a:t>
            </a:r>
            <a:r>
              <a:rPr sz="1400" b="1" spc="10" dirty="0">
                <a:latin typeface="Montserrat"/>
                <a:cs typeface="Montserrat"/>
              </a:rPr>
              <a:t>The </a:t>
            </a:r>
            <a:r>
              <a:rPr sz="1400" b="1" spc="5" dirty="0">
                <a:latin typeface="Montserrat"/>
                <a:cs typeface="Montserrat"/>
              </a:rPr>
              <a:t>passage </a:t>
            </a:r>
            <a:r>
              <a:rPr sz="1400" b="1" spc="10" dirty="0">
                <a:latin typeface="Montserrat"/>
                <a:cs typeface="Montserrat"/>
              </a:rPr>
              <a:t>is  </a:t>
            </a:r>
            <a:r>
              <a:rPr sz="1400" b="1" spc="5" dirty="0">
                <a:latin typeface="Montserrat"/>
                <a:cs typeface="Montserrat"/>
              </a:rPr>
              <a:t>attributed </a:t>
            </a:r>
            <a:r>
              <a:rPr sz="1400" b="1" spc="-5" dirty="0">
                <a:latin typeface="Montserrat"/>
                <a:cs typeface="Montserrat"/>
              </a:rPr>
              <a:t>to </a:t>
            </a:r>
            <a:r>
              <a:rPr sz="1400" b="1" spc="5" dirty="0">
                <a:latin typeface="Montserrat"/>
                <a:cs typeface="Montserrat"/>
              </a:rPr>
              <a:t>an unknown typesetter in </a:t>
            </a:r>
            <a:r>
              <a:rPr sz="1400" b="1" spc="10" dirty="0">
                <a:latin typeface="Montserrat"/>
                <a:cs typeface="Montserrat"/>
              </a:rPr>
              <a:t>the </a:t>
            </a:r>
            <a:r>
              <a:rPr sz="1400" b="1" spc="5" dirty="0">
                <a:latin typeface="Montserrat"/>
                <a:cs typeface="Montserrat"/>
              </a:rPr>
              <a:t>15th </a:t>
            </a:r>
            <a:r>
              <a:rPr sz="1400" b="1" spc="10" dirty="0">
                <a:latin typeface="Montserrat"/>
                <a:cs typeface="Montserrat"/>
              </a:rPr>
              <a:t>century who is  thought </a:t>
            </a:r>
            <a:r>
              <a:rPr sz="1400" b="1" spc="-5" dirty="0">
                <a:latin typeface="Montserrat"/>
                <a:cs typeface="Montserrat"/>
              </a:rPr>
              <a:t>to </a:t>
            </a:r>
            <a:r>
              <a:rPr sz="1400" b="1" dirty="0">
                <a:latin typeface="Montserrat"/>
                <a:cs typeface="Montserrat"/>
              </a:rPr>
              <a:t>have </a:t>
            </a:r>
            <a:r>
              <a:rPr sz="1400" b="1" spc="5" dirty="0">
                <a:latin typeface="Montserrat"/>
                <a:cs typeface="Montserrat"/>
              </a:rPr>
              <a:t>scrambled </a:t>
            </a:r>
            <a:r>
              <a:rPr sz="1400" b="1" spc="10" dirty="0">
                <a:latin typeface="Montserrat"/>
                <a:cs typeface="Montserrat"/>
              </a:rPr>
              <a:t>parts </a:t>
            </a:r>
            <a:r>
              <a:rPr sz="1400" b="1" spc="5" dirty="0">
                <a:latin typeface="Montserrat"/>
                <a:cs typeface="Montserrat"/>
              </a:rPr>
              <a:t>of </a:t>
            </a:r>
            <a:r>
              <a:rPr sz="1400" b="1" dirty="0">
                <a:latin typeface="Montserrat"/>
                <a:cs typeface="Montserrat"/>
              </a:rPr>
              <a:t>Cicero’s </a:t>
            </a:r>
            <a:r>
              <a:rPr sz="1400" b="1" spc="5" dirty="0">
                <a:latin typeface="Montserrat"/>
                <a:cs typeface="Montserrat"/>
              </a:rPr>
              <a:t>De Finibus </a:t>
            </a:r>
            <a:r>
              <a:rPr sz="1400" b="1" spc="10" dirty="0">
                <a:latin typeface="Montserrat"/>
                <a:cs typeface="Montserrat"/>
              </a:rPr>
              <a:t>Bonorum et  </a:t>
            </a:r>
            <a:r>
              <a:rPr sz="1400" b="1" spc="5" dirty="0">
                <a:latin typeface="Montserrat"/>
                <a:cs typeface="Montserrat"/>
              </a:rPr>
              <a:t>Malorum </a:t>
            </a:r>
            <a:r>
              <a:rPr sz="1400" b="1" dirty="0">
                <a:latin typeface="Montserrat"/>
                <a:cs typeface="Montserrat"/>
              </a:rPr>
              <a:t>for </a:t>
            </a:r>
            <a:r>
              <a:rPr sz="1400" b="1" spc="5" dirty="0">
                <a:latin typeface="Montserrat"/>
                <a:cs typeface="Montserrat"/>
              </a:rPr>
              <a:t>use in </a:t>
            </a:r>
            <a:r>
              <a:rPr sz="1400" b="1" dirty="0">
                <a:latin typeface="Montserrat"/>
                <a:cs typeface="Montserrat"/>
              </a:rPr>
              <a:t>a </a:t>
            </a:r>
            <a:r>
              <a:rPr sz="1400" b="1" spc="5" dirty="0">
                <a:latin typeface="Montserrat"/>
                <a:cs typeface="Montserrat"/>
              </a:rPr>
              <a:t>type </a:t>
            </a:r>
            <a:r>
              <a:rPr sz="1400" b="1" spc="10" dirty="0">
                <a:latin typeface="Montserrat"/>
                <a:cs typeface="Montserrat"/>
              </a:rPr>
              <a:t>specimen book. </a:t>
            </a:r>
            <a:r>
              <a:rPr sz="1400" b="1" spc="5" dirty="0">
                <a:latin typeface="Montserrat"/>
                <a:cs typeface="Montserrat"/>
              </a:rPr>
              <a:t>It usually begins</a:t>
            </a:r>
            <a:r>
              <a:rPr sz="1400" b="1" spc="250" dirty="0">
                <a:latin typeface="Montserrat"/>
                <a:cs typeface="Montserrat"/>
              </a:rPr>
              <a:t> </a:t>
            </a:r>
            <a:r>
              <a:rPr sz="1400" b="1" spc="10" dirty="0">
                <a:latin typeface="Montserrat"/>
                <a:cs typeface="Montserrat"/>
              </a:rPr>
              <a:t>with: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353476" y="6191644"/>
            <a:ext cx="6536055" cy="19107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7200"/>
              </a:lnSpc>
              <a:spcBef>
                <a:spcPts val="100"/>
              </a:spcBef>
            </a:pPr>
            <a:r>
              <a:rPr sz="1400" spc="5" dirty="0">
                <a:latin typeface="Montserrat"/>
                <a:cs typeface="Montserrat"/>
              </a:rPr>
              <a:t>The passage experienced </a:t>
            </a:r>
            <a:r>
              <a:rPr sz="1400" dirty="0">
                <a:latin typeface="Montserrat"/>
                <a:cs typeface="Montserrat"/>
              </a:rPr>
              <a:t>a </a:t>
            </a:r>
            <a:r>
              <a:rPr sz="1400" spc="5" dirty="0">
                <a:latin typeface="Montserrat"/>
                <a:cs typeface="Montserrat"/>
              </a:rPr>
              <a:t>surge in popularity during the 1960s </a:t>
            </a:r>
            <a:r>
              <a:rPr sz="1400" spc="10" dirty="0">
                <a:latin typeface="Montserrat"/>
                <a:cs typeface="Montserrat"/>
              </a:rPr>
              <a:t>when  </a:t>
            </a:r>
            <a:r>
              <a:rPr sz="1400" spc="5" dirty="0">
                <a:latin typeface="Montserrat"/>
                <a:cs typeface="Montserrat"/>
              </a:rPr>
              <a:t>Letraset used it on their </a:t>
            </a:r>
            <a:r>
              <a:rPr sz="1400" spc="10" dirty="0">
                <a:latin typeface="Montserrat"/>
                <a:cs typeface="Montserrat"/>
              </a:rPr>
              <a:t>dry-transfer sheets, </a:t>
            </a:r>
            <a:r>
              <a:rPr sz="1400" spc="5" dirty="0">
                <a:latin typeface="Montserrat"/>
                <a:cs typeface="Montserrat"/>
              </a:rPr>
              <a:t>and again during the </a:t>
            </a:r>
            <a:r>
              <a:rPr sz="1400" spc="10" dirty="0">
                <a:latin typeface="Montserrat"/>
                <a:cs typeface="Montserrat"/>
              </a:rPr>
              <a:t>90s  </a:t>
            </a:r>
            <a:r>
              <a:rPr sz="1400" spc="5" dirty="0">
                <a:latin typeface="Montserrat"/>
                <a:cs typeface="Montserrat"/>
              </a:rPr>
              <a:t>as desktop publishers </a:t>
            </a:r>
            <a:r>
              <a:rPr sz="1400" spc="10" dirty="0">
                <a:latin typeface="Montserrat"/>
                <a:cs typeface="Montserrat"/>
              </a:rPr>
              <a:t>bundled </a:t>
            </a:r>
            <a:r>
              <a:rPr sz="1400" spc="5" dirty="0">
                <a:latin typeface="Montserrat"/>
                <a:cs typeface="Montserrat"/>
              </a:rPr>
              <a:t>the </a:t>
            </a:r>
            <a:r>
              <a:rPr sz="1400" spc="-5" dirty="0">
                <a:latin typeface="Montserrat"/>
                <a:cs typeface="Montserrat"/>
              </a:rPr>
              <a:t>text </a:t>
            </a:r>
            <a:r>
              <a:rPr sz="1400" spc="5" dirty="0">
                <a:latin typeface="Montserrat"/>
                <a:cs typeface="Montserrat"/>
              </a:rPr>
              <a:t>with their </a:t>
            </a:r>
            <a:r>
              <a:rPr sz="1400" dirty="0">
                <a:latin typeface="Montserrat"/>
                <a:cs typeface="Montserrat"/>
              </a:rPr>
              <a:t>software. </a:t>
            </a:r>
            <a:r>
              <a:rPr sz="1400" spc="-10" dirty="0">
                <a:latin typeface="Montserrat"/>
                <a:cs typeface="Montserrat"/>
              </a:rPr>
              <a:t>Today </a:t>
            </a:r>
            <a:r>
              <a:rPr sz="1400" dirty="0">
                <a:latin typeface="Montserrat"/>
                <a:cs typeface="Montserrat"/>
              </a:rPr>
              <a:t>it’s  </a:t>
            </a:r>
            <a:r>
              <a:rPr sz="1400" spc="5" dirty="0">
                <a:latin typeface="Montserrat"/>
                <a:cs typeface="Montserrat"/>
              </a:rPr>
              <a:t>seen all around the </a:t>
            </a:r>
            <a:r>
              <a:rPr sz="1400" dirty="0">
                <a:latin typeface="Montserrat"/>
                <a:cs typeface="Montserrat"/>
              </a:rPr>
              <a:t>web; </a:t>
            </a:r>
            <a:r>
              <a:rPr sz="1400" spc="5" dirty="0">
                <a:latin typeface="Montserrat"/>
                <a:cs typeface="Montserrat"/>
              </a:rPr>
              <a:t>on </a:t>
            </a:r>
            <a:r>
              <a:rPr sz="1400" dirty="0">
                <a:latin typeface="Montserrat"/>
                <a:cs typeface="Montserrat"/>
              </a:rPr>
              <a:t>templates, websites, </a:t>
            </a:r>
            <a:r>
              <a:rPr sz="1400" spc="5" dirty="0">
                <a:latin typeface="Montserrat"/>
                <a:cs typeface="Montserrat"/>
              </a:rPr>
              <a:t>and </a:t>
            </a:r>
            <a:r>
              <a:rPr sz="1400" dirty="0">
                <a:latin typeface="Montserrat"/>
                <a:cs typeface="Montserrat"/>
              </a:rPr>
              <a:t>stock </a:t>
            </a:r>
            <a:r>
              <a:rPr sz="1400" spc="5" dirty="0">
                <a:latin typeface="Montserrat"/>
                <a:cs typeface="Montserrat"/>
              </a:rPr>
              <a:t>designs. </a:t>
            </a:r>
            <a:r>
              <a:rPr sz="1400" spc="10" dirty="0">
                <a:latin typeface="Montserrat"/>
                <a:cs typeface="Montserrat"/>
              </a:rPr>
              <a:t>Use  </a:t>
            </a:r>
            <a:r>
              <a:rPr sz="1400" spc="5" dirty="0">
                <a:latin typeface="Montserrat"/>
                <a:cs typeface="Montserrat"/>
              </a:rPr>
              <a:t>our generator </a:t>
            </a:r>
            <a:r>
              <a:rPr sz="1400" spc="-10" dirty="0">
                <a:latin typeface="Montserrat"/>
                <a:cs typeface="Montserrat"/>
              </a:rPr>
              <a:t>to </a:t>
            </a:r>
            <a:r>
              <a:rPr sz="1400" spc="5" dirty="0">
                <a:latin typeface="Montserrat"/>
                <a:cs typeface="Montserrat"/>
              </a:rPr>
              <a:t>get </a:t>
            </a:r>
            <a:r>
              <a:rPr sz="1400" dirty="0">
                <a:latin typeface="Montserrat"/>
                <a:cs typeface="Montserrat"/>
              </a:rPr>
              <a:t>your own, </a:t>
            </a:r>
            <a:r>
              <a:rPr sz="1400" spc="5" dirty="0">
                <a:latin typeface="Montserrat"/>
                <a:cs typeface="Montserrat"/>
              </a:rPr>
              <a:t>or </a:t>
            </a:r>
            <a:r>
              <a:rPr sz="1400" dirty="0">
                <a:latin typeface="Montserrat"/>
                <a:cs typeface="Montserrat"/>
              </a:rPr>
              <a:t>read </a:t>
            </a:r>
            <a:r>
              <a:rPr sz="1400" spc="5" dirty="0">
                <a:latin typeface="Montserrat"/>
                <a:cs typeface="Montserrat"/>
              </a:rPr>
              <a:t>on </a:t>
            </a:r>
            <a:r>
              <a:rPr sz="1400" dirty="0">
                <a:latin typeface="Montserrat"/>
                <a:cs typeface="Montserrat"/>
              </a:rPr>
              <a:t>for </a:t>
            </a:r>
            <a:r>
              <a:rPr sz="1400" spc="5" dirty="0">
                <a:latin typeface="Montserrat"/>
                <a:cs typeface="Montserrat"/>
              </a:rPr>
              <a:t>the authoritative history </a:t>
            </a:r>
            <a:r>
              <a:rPr sz="1400" spc="10" dirty="0">
                <a:latin typeface="Montserrat"/>
                <a:cs typeface="Montserrat"/>
              </a:rPr>
              <a:t>of  </a:t>
            </a:r>
            <a:r>
              <a:rPr sz="1400" spc="5" dirty="0">
                <a:latin typeface="Montserrat"/>
                <a:cs typeface="Montserrat"/>
              </a:rPr>
              <a:t>lorem</a:t>
            </a:r>
            <a:r>
              <a:rPr sz="1400" spc="20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ipsum.</a:t>
            </a:r>
            <a:endParaRPr sz="1400">
              <a:latin typeface="Montserrat"/>
              <a:cs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bject 5"/>
          <p:cNvSpPr/>
          <p:nvPr/>
        </p:nvSpPr>
        <p:spPr>
          <a:xfrm>
            <a:off x="-1" y="1713602"/>
            <a:ext cx="6555105" cy="8463915"/>
          </a:xfrm>
          <a:custGeom>
            <a:avLst/>
            <a:gdLst/>
            <a:ahLst/>
            <a:cxnLst/>
            <a:rect l="l" t="t" r="r" b="b"/>
            <a:pathLst>
              <a:path w="6555105" h="8463915">
                <a:moveTo>
                  <a:pt x="5949213" y="0"/>
                </a:moveTo>
                <a:lnTo>
                  <a:pt x="5904667" y="954"/>
                </a:lnTo>
                <a:lnTo>
                  <a:pt x="5859707" y="5231"/>
                </a:lnTo>
                <a:lnTo>
                  <a:pt x="5814467" y="12931"/>
                </a:lnTo>
                <a:lnTo>
                  <a:pt x="5769080" y="24155"/>
                </a:lnTo>
                <a:lnTo>
                  <a:pt x="0" y="1678042"/>
                </a:lnTo>
                <a:lnTo>
                  <a:pt x="0" y="8463919"/>
                </a:lnTo>
                <a:lnTo>
                  <a:pt x="6108567" y="6712706"/>
                </a:lnTo>
                <a:lnTo>
                  <a:pt x="6154313" y="6697646"/>
                </a:lnTo>
                <a:lnTo>
                  <a:pt x="6198231" y="6679306"/>
                </a:lnTo>
                <a:lnTo>
                  <a:pt x="6240200" y="6657846"/>
                </a:lnTo>
                <a:lnTo>
                  <a:pt x="6280097" y="6633430"/>
                </a:lnTo>
                <a:lnTo>
                  <a:pt x="6317802" y="6606219"/>
                </a:lnTo>
                <a:lnTo>
                  <a:pt x="6353191" y="6576374"/>
                </a:lnTo>
                <a:lnTo>
                  <a:pt x="6386143" y="6544058"/>
                </a:lnTo>
                <a:lnTo>
                  <a:pt x="6416536" y="6509433"/>
                </a:lnTo>
                <a:lnTo>
                  <a:pt x="6444247" y="6472661"/>
                </a:lnTo>
                <a:lnTo>
                  <a:pt x="6469156" y="6433903"/>
                </a:lnTo>
                <a:lnTo>
                  <a:pt x="6491139" y="6393322"/>
                </a:lnTo>
                <a:lnTo>
                  <a:pt x="6510074" y="6351079"/>
                </a:lnTo>
                <a:lnTo>
                  <a:pt x="6525841" y="6307336"/>
                </a:lnTo>
                <a:lnTo>
                  <a:pt x="6538316" y="6262256"/>
                </a:lnTo>
                <a:lnTo>
                  <a:pt x="6547378" y="6216000"/>
                </a:lnTo>
                <a:lnTo>
                  <a:pt x="6552904" y="6168730"/>
                </a:lnTo>
                <a:lnTo>
                  <a:pt x="6554774" y="6120609"/>
                </a:lnTo>
                <a:lnTo>
                  <a:pt x="6554774" y="616253"/>
                </a:lnTo>
                <a:lnTo>
                  <a:pt x="6553056" y="569532"/>
                </a:lnTo>
                <a:lnTo>
                  <a:pt x="6547991" y="523923"/>
                </a:lnTo>
                <a:lnTo>
                  <a:pt x="6539713" y="479526"/>
                </a:lnTo>
                <a:lnTo>
                  <a:pt x="6528355" y="436442"/>
                </a:lnTo>
                <a:lnTo>
                  <a:pt x="6514050" y="394772"/>
                </a:lnTo>
                <a:lnTo>
                  <a:pt x="6496932" y="354615"/>
                </a:lnTo>
                <a:lnTo>
                  <a:pt x="6477133" y="316073"/>
                </a:lnTo>
                <a:lnTo>
                  <a:pt x="6454788" y="279246"/>
                </a:lnTo>
                <a:lnTo>
                  <a:pt x="6430029" y="244234"/>
                </a:lnTo>
                <a:lnTo>
                  <a:pt x="6402991" y="211138"/>
                </a:lnTo>
                <a:lnTo>
                  <a:pt x="6373805" y="180058"/>
                </a:lnTo>
                <a:lnTo>
                  <a:pt x="6342606" y="151096"/>
                </a:lnTo>
                <a:lnTo>
                  <a:pt x="6309527" y="124350"/>
                </a:lnTo>
                <a:lnTo>
                  <a:pt x="6274702" y="99922"/>
                </a:lnTo>
                <a:lnTo>
                  <a:pt x="6238262" y="77913"/>
                </a:lnTo>
                <a:lnTo>
                  <a:pt x="6200343" y="58422"/>
                </a:lnTo>
                <a:lnTo>
                  <a:pt x="6161077" y="41551"/>
                </a:lnTo>
                <a:lnTo>
                  <a:pt x="6120598" y="27399"/>
                </a:lnTo>
                <a:lnTo>
                  <a:pt x="6079038" y="16067"/>
                </a:lnTo>
                <a:lnTo>
                  <a:pt x="6036532" y="7657"/>
                </a:lnTo>
                <a:lnTo>
                  <a:pt x="5993213" y="2267"/>
                </a:lnTo>
                <a:lnTo>
                  <a:pt x="5949213" y="0"/>
                </a:lnTo>
                <a:close/>
              </a:path>
            </a:pathLst>
          </a:custGeom>
          <a:solidFill>
            <a:srgbClr val="FFD200">
              <a:alpha val="83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 idx="4294967295"/>
          </p:nvPr>
        </p:nvSpPr>
        <p:spPr>
          <a:xfrm>
            <a:off x="1517650" y="5197475"/>
            <a:ext cx="3413125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200" b="0" spc="25" dirty="0">
                <a:latin typeface="Montserrat Light"/>
                <a:cs typeface="Montserrat Light"/>
              </a:rPr>
              <a:t>Our</a:t>
            </a:r>
            <a:r>
              <a:rPr sz="4200" b="0" spc="20" dirty="0">
                <a:latin typeface="Montserrat Light"/>
                <a:cs typeface="Montserrat Light"/>
              </a:rPr>
              <a:t> </a:t>
            </a:r>
            <a:r>
              <a:rPr sz="4200" b="1" spc="25" dirty="0">
                <a:latin typeface="Montserrat"/>
                <a:cs typeface="Montserrat"/>
              </a:rPr>
              <a:t>Process</a:t>
            </a:r>
            <a:endParaRPr sz="4200" dirty="0">
              <a:latin typeface="Montserrat"/>
              <a:cs typeface="Montserra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93850" y="5883275"/>
            <a:ext cx="181419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120" dirty="0">
                <a:latin typeface="Montserrat"/>
                <a:cs typeface="Montserrat"/>
              </a:rPr>
              <a:t>Designs</a:t>
            </a:r>
            <a:r>
              <a:rPr sz="1400" spc="225" dirty="0">
                <a:latin typeface="Montserrat"/>
                <a:cs typeface="Montserrat"/>
              </a:rPr>
              <a:t> </a:t>
            </a:r>
            <a:r>
              <a:rPr sz="1400" spc="110" dirty="0">
                <a:latin typeface="Montserrat"/>
                <a:cs typeface="Montserrat"/>
              </a:rPr>
              <a:t>Concept</a:t>
            </a:r>
            <a:r>
              <a:rPr sz="1400" spc="-229" dirty="0">
                <a:latin typeface="Montserrat"/>
                <a:cs typeface="Montserrat"/>
              </a:rPr>
              <a:t> </a:t>
            </a:r>
            <a:endParaRPr sz="1400" dirty="0">
              <a:latin typeface="Montserrat"/>
              <a:cs typeface="Montserra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1092" y="7216990"/>
            <a:ext cx="3169285" cy="4091940"/>
          </a:xfrm>
          <a:custGeom>
            <a:avLst/>
            <a:gdLst/>
            <a:ahLst/>
            <a:cxnLst/>
            <a:rect l="l" t="t" r="r" b="b"/>
            <a:pathLst>
              <a:path w="3169285" h="4091940">
                <a:moveTo>
                  <a:pt x="2883187" y="0"/>
                </a:moveTo>
                <a:lnTo>
                  <a:pt x="2836428" y="1877"/>
                </a:lnTo>
                <a:lnTo>
                  <a:pt x="2788983" y="11485"/>
                </a:lnTo>
                <a:lnTo>
                  <a:pt x="0" y="811031"/>
                </a:lnTo>
                <a:lnTo>
                  <a:pt x="0" y="4091570"/>
                </a:lnTo>
                <a:lnTo>
                  <a:pt x="2953103" y="3244968"/>
                </a:lnTo>
                <a:lnTo>
                  <a:pt x="2999037" y="3227604"/>
                </a:lnTo>
                <a:lnTo>
                  <a:pt x="3040683" y="3203477"/>
                </a:lnTo>
                <a:lnTo>
                  <a:pt x="3077475" y="3173338"/>
                </a:lnTo>
                <a:lnTo>
                  <a:pt x="3108847" y="3137936"/>
                </a:lnTo>
                <a:lnTo>
                  <a:pt x="3134233" y="3098023"/>
                </a:lnTo>
                <a:lnTo>
                  <a:pt x="3153067" y="3054349"/>
                </a:lnTo>
                <a:lnTo>
                  <a:pt x="3164783" y="3007667"/>
                </a:lnTo>
                <a:lnTo>
                  <a:pt x="3168814" y="2958725"/>
                </a:lnTo>
                <a:lnTo>
                  <a:pt x="3168814" y="297728"/>
                </a:lnTo>
                <a:lnTo>
                  <a:pt x="3164974" y="249470"/>
                </a:lnTo>
                <a:lnTo>
                  <a:pt x="3153892" y="204003"/>
                </a:lnTo>
                <a:lnTo>
                  <a:pt x="3136223" y="161820"/>
                </a:lnTo>
                <a:lnTo>
                  <a:pt x="3112623" y="123415"/>
                </a:lnTo>
                <a:lnTo>
                  <a:pt x="3083747" y="89283"/>
                </a:lnTo>
                <a:lnTo>
                  <a:pt x="3050252" y="59917"/>
                </a:lnTo>
                <a:lnTo>
                  <a:pt x="3012793" y="35812"/>
                </a:lnTo>
                <a:lnTo>
                  <a:pt x="2972025" y="17461"/>
                </a:lnTo>
                <a:lnTo>
                  <a:pt x="2928604" y="5359"/>
                </a:lnTo>
                <a:lnTo>
                  <a:pt x="2883187" y="0"/>
                </a:lnTo>
                <a:close/>
              </a:path>
            </a:pathLst>
          </a:custGeom>
          <a:solidFill>
            <a:srgbClr val="FFFFFF">
              <a:alpha val="83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-19878"/>
            <a:ext cx="6064193" cy="11328434"/>
          </a:xfrm>
          <a:custGeom>
            <a:avLst/>
            <a:gdLst>
              <a:gd name="connsiteX0" fmla="*/ 0 w 6064193"/>
              <a:gd name="connsiteY0" fmla="*/ 0 h 11308556"/>
              <a:gd name="connsiteX1" fmla="*/ 6064193 w 6064193"/>
              <a:gd name="connsiteY1" fmla="*/ 0 h 11308556"/>
              <a:gd name="connsiteX2" fmla="*/ 6064193 w 6064193"/>
              <a:gd name="connsiteY2" fmla="*/ 11308556 h 11308556"/>
              <a:gd name="connsiteX3" fmla="*/ 0 w 6064193"/>
              <a:gd name="connsiteY3" fmla="*/ 11308556 h 11308556"/>
              <a:gd name="connsiteX4" fmla="*/ 0 w 6064193"/>
              <a:gd name="connsiteY4" fmla="*/ 0 h 11308556"/>
              <a:gd name="connsiteX0" fmla="*/ 0 w 6064193"/>
              <a:gd name="connsiteY0" fmla="*/ 19878 h 11328434"/>
              <a:gd name="connsiteX1" fmla="*/ 4970888 w 6064193"/>
              <a:gd name="connsiteY1" fmla="*/ 0 h 11328434"/>
              <a:gd name="connsiteX2" fmla="*/ 6064193 w 6064193"/>
              <a:gd name="connsiteY2" fmla="*/ 11328434 h 11328434"/>
              <a:gd name="connsiteX3" fmla="*/ 0 w 6064193"/>
              <a:gd name="connsiteY3" fmla="*/ 11328434 h 11328434"/>
              <a:gd name="connsiteX4" fmla="*/ 0 w 6064193"/>
              <a:gd name="connsiteY4" fmla="*/ 19878 h 11328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64193" h="11328434">
                <a:moveTo>
                  <a:pt x="0" y="19878"/>
                </a:moveTo>
                <a:lnTo>
                  <a:pt x="4970888" y="0"/>
                </a:lnTo>
                <a:lnTo>
                  <a:pt x="6064193" y="11328434"/>
                </a:lnTo>
                <a:lnTo>
                  <a:pt x="0" y="11328434"/>
                </a:lnTo>
                <a:lnTo>
                  <a:pt x="0" y="19878"/>
                </a:lnTo>
                <a:close/>
              </a:path>
            </a:pathLst>
          </a:custGeom>
          <a:blipFill>
            <a:blip r:embed="rId2"/>
            <a:srcRect/>
            <a:stretch>
              <a:fillRect l="-98412" t="-29446" r="-98412" b="-29446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3444921"/>
            <a:ext cx="6115050" cy="3570604"/>
          </a:xfrm>
          <a:custGeom>
            <a:avLst/>
            <a:gdLst/>
            <a:ahLst/>
            <a:cxnLst/>
            <a:rect l="l" t="t" r="r" b="b"/>
            <a:pathLst>
              <a:path w="6115050" h="3570604">
                <a:moveTo>
                  <a:pt x="5727574" y="0"/>
                </a:moveTo>
                <a:lnTo>
                  <a:pt x="0" y="0"/>
                </a:lnTo>
                <a:lnTo>
                  <a:pt x="0" y="3570571"/>
                </a:lnTo>
                <a:lnTo>
                  <a:pt x="6114997" y="3570571"/>
                </a:lnTo>
                <a:lnTo>
                  <a:pt x="5727574" y="0"/>
                </a:lnTo>
                <a:close/>
              </a:path>
            </a:pathLst>
          </a:custGeom>
          <a:solidFill>
            <a:srgbClr val="FFD200">
              <a:alpha val="83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8183717" y="544486"/>
            <a:ext cx="1543685" cy="252729"/>
          </a:xfrm>
          <a:prstGeom prst="rect">
            <a:avLst/>
          </a:prstGeom>
          <a:solidFill>
            <a:srgbClr val="FFD200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550">
              <a:latin typeface="Times New Roman"/>
              <a:cs typeface="Times New Roman"/>
            </a:endParaRPr>
          </a:p>
          <a:p>
            <a:pPr marL="481965">
              <a:lnSpc>
                <a:spcPct val="100000"/>
              </a:lnSpc>
            </a:pPr>
            <a:r>
              <a:rPr sz="550" b="1" spc="15" dirty="0">
                <a:latin typeface="Montserrat"/>
                <a:cs typeface="Montserrat"/>
              </a:rPr>
              <a:t>THE</a:t>
            </a:r>
            <a:r>
              <a:rPr sz="550" b="1" dirty="0">
                <a:latin typeface="Montserrat"/>
                <a:cs typeface="Montserrat"/>
              </a:rPr>
              <a:t> </a:t>
            </a:r>
            <a:r>
              <a:rPr sz="550" b="1" spc="15" dirty="0">
                <a:latin typeface="Montserrat"/>
                <a:cs typeface="Montserrat"/>
              </a:rPr>
              <a:t>PROPOSAL.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1786" y="508497"/>
            <a:ext cx="97790" cy="11366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" b="1" spc="10" dirty="0">
                <a:latin typeface="Montserrat"/>
                <a:cs typeface="Montserrat"/>
              </a:rPr>
              <a:t>13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40149" y="4252796"/>
            <a:ext cx="2974340" cy="12426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4785"/>
              </a:lnSpc>
              <a:spcBef>
                <a:spcPts val="105"/>
              </a:spcBef>
            </a:pPr>
            <a:r>
              <a:rPr sz="4200" b="0" spc="30" dirty="0">
                <a:latin typeface="Montserrat Light"/>
                <a:cs typeface="Montserrat Light"/>
              </a:rPr>
              <a:t>Meet</a:t>
            </a:r>
            <a:r>
              <a:rPr sz="4200" b="0" spc="65" dirty="0">
                <a:latin typeface="Montserrat Light"/>
                <a:cs typeface="Montserrat Light"/>
              </a:rPr>
              <a:t> </a:t>
            </a:r>
            <a:r>
              <a:rPr sz="4200" b="0" spc="40" dirty="0">
                <a:latin typeface="Montserrat Light"/>
                <a:cs typeface="Montserrat Light"/>
              </a:rPr>
              <a:t>our</a:t>
            </a:r>
            <a:endParaRPr sz="4200" dirty="0">
              <a:latin typeface="Montserrat Light"/>
              <a:cs typeface="Montserrat Light"/>
            </a:endParaRPr>
          </a:p>
          <a:p>
            <a:pPr marL="12700">
              <a:lnSpc>
                <a:spcPts val="4785"/>
              </a:lnSpc>
            </a:pPr>
            <a:r>
              <a:rPr sz="4200" b="1" spc="10" dirty="0">
                <a:latin typeface="Montserrat"/>
                <a:cs typeface="Montserrat"/>
              </a:rPr>
              <a:t>work</a:t>
            </a:r>
            <a:r>
              <a:rPr sz="4200" b="1" spc="20" dirty="0">
                <a:latin typeface="Montserrat"/>
                <a:cs typeface="Montserrat"/>
              </a:rPr>
              <a:t> </a:t>
            </a:r>
            <a:r>
              <a:rPr sz="4200" b="1" spc="-10" dirty="0">
                <a:latin typeface="Montserrat"/>
                <a:cs typeface="Montserrat"/>
              </a:rPr>
              <a:t>flow.</a:t>
            </a:r>
            <a:endParaRPr sz="4200" dirty="0">
              <a:latin typeface="Montserrat"/>
              <a:cs typeface="Montserra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179809" y="1929186"/>
            <a:ext cx="63881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5" dirty="0">
                <a:latin typeface="Montserrat"/>
                <a:cs typeface="Montserrat"/>
              </a:rPr>
              <a:t>STEP</a:t>
            </a:r>
            <a:r>
              <a:rPr sz="1400" spc="-50" dirty="0">
                <a:latin typeface="Montserrat"/>
                <a:cs typeface="Montserrat"/>
              </a:rPr>
              <a:t> </a:t>
            </a:r>
            <a:r>
              <a:rPr sz="1400" dirty="0">
                <a:latin typeface="Montserrat"/>
                <a:cs typeface="Montserrat"/>
              </a:rPr>
              <a:t>2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11017914" y="3387709"/>
            <a:ext cx="116773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0" dirty="0">
                <a:latin typeface="Montserrat"/>
                <a:cs typeface="Montserrat"/>
              </a:rPr>
              <a:t>Designi</a:t>
            </a:r>
            <a:r>
              <a:rPr sz="1400" b="1" spc="15" dirty="0">
                <a:latin typeface="Montserrat"/>
                <a:cs typeface="Montserrat"/>
              </a:rPr>
              <a:t>n</a:t>
            </a:r>
            <a:r>
              <a:rPr sz="1400" b="1" dirty="0">
                <a:latin typeface="Montserrat"/>
                <a:cs typeface="Montserrat"/>
              </a:rPr>
              <a:t>g</a:t>
            </a:r>
            <a:endParaRPr sz="1400" b="1">
              <a:latin typeface="Montserrat"/>
              <a:cs typeface="Montserrat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1592878" y="2824812"/>
            <a:ext cx="27305" cy="25400"/>
          </a:xfrm>
          <a:custGeom>
            <a:avLst/>
            <a:gdLst/>
            <a:ahLst/>
            <a:cxnLst/>
            <a:rect l="l" t="t" r="r" b="b"/>
            <a:pathLst>
              <a:path w="27304" h="25400">
                <a:moveTo>
                  <a:pt x="20763" y="0"/>
                </a:moveTo>
                <a:lnTo>
                  <a:pt x="5989" y="0"/>
                </a:lnTo>
                <a:lnTo>
                  <a:pt x="0" y="5643"/>
                </a:lnTo>
                <a:lnTo>
                  <a:pt x="0" y="19528"/>
                </a:lnTo>
                <a:lnTo>
                  <a:pt x="5989" y="25161"/>
                </a:lnTo>
                <a:lnTo>
                  <a:pt x="20763" y="25161"/>
                </a:lnTo>
                <a:lnTo>
                  <a:pt x="26763" y="19528"/>
                </a:lnTo>
                <a:lnTo>
                  <a:pt x="26763" y="5643"/>
                </a:lnTo>
                <a:lnTo>
                  <a:pt x="20763" y="0"/>
                </a:lnTo>
                <a:close/>
              </a:path>
            </a:pathLst>
          </a:custGeom>
          <a:solidFill>
            <a:srgbClr val="0203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1210161" y="2911621"/>
            <a:ext cx="27305" cy="25400"/>
          </a:xfrm>
          <a:custGeom>
            <a:avLst/>
            <a:gdLst/>
            <a:ahLst/>
            <a:cxnLst/>
            <a:rect l="l" t="t" r="r" b="b"/>
            <a:pathLst>
              <a:path w="27304" h="25400">
                <a:moveTo>
                  <a:pt x="20763" y="0"/>
                </a:moveTo>
                <a:lnTo>
                  <a:pt x="5999" y="0"/>
                </a:lnTo>
                <a:lnTo>
                  <a:pt x="0" y="5633"/>
                </a:lnTo>
                <a:lnTo>
                  <a:pt x="0" y="19517"/>
                </a:lnTo>
                <a:lnTo>
                  <a:pt x="5999" y="25161"/>
                </a:lnTo>
                <a:lnTo>
                  <a:pt x="20763" y="25161"/>
                </a:lnTo>
                <a:lnTo>
                  <a:pt x="26763" y="19517"/>
                </a:lnTo>
                <a:lnTo>
                  <a:pt x="26763" y="5633"/>
                </a:lnTo>
                <a:lnTo>
                  <a:pt x="20763" y="0"/>
                </a:lnTo>
                <a:close/>
              </a:path>
            </a:pathLst>
          </a:custGeom>
          <a:solidFill>
            <a:srgbClr val="0203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1210161" y="2961936"/>
            <a:ext cx="137828" cy="1258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1592877" y="2493955"/>
            <a:ext cx="248920" cy="644525"/>
          </a:xfrm>
          <a:custGeom>
            <a:avLst/>
            <a:gdLst/>
            <a:ahLst/>
            <a:cxnLst/>
            <a:rect l="l" t="t" r="r" b="b"/>
            <a:pathLst>
              <a:path w="248920" h="644525">
                <a:moveTo>
                  <a:pt x="20774" y="384972"/>
                </a:moveTo>
                <a:lnTo>
                  <a:pt x="5989" y="384972"/>
                </a:lnTo>
                <a:lnTo>
                  <a:pt x="0" y="390605"/>
                </a:lnTo>
                <a:lnTo>
                  <a:pt x="0" y="556045"/>
                </a:lnTo>
                <a:lnTo>
                  <a:pt x="7816" y="589944"/>
                </a:lnTo>
                <a:lnTo>
                  <a:pt x="28984" y="617977"/>
                </a:lnTo>
                <a:lnTo>
                  <a:pt x="60081" y="637059"/>
                </a:lnTo>
                <a:lnTo>
                  <a:pt x="97682" y="644106"/>
                </a:lnTo>
                <a:lnTo>
                  <a:pt x="116132" y="642400"/>
                </a:lnTo>
                <a:lnTo>
                  <a:pt x="134002" y="637432"/>
                </a:lnTo>
                <a:lnTo>
                  <a:pt x="150696" y="629427"/>
                </a:lnTo>
                <a:lnTo>
                  <a:pt x="165155" y="618944"/>
                </a:lnTo>
                <a:lnTo>
                  <a:pt x="97682" y="618944"/>
                </a:lnTo>
                <a:lnTo>
                  <a:pt x="70663" y="613828"/>
                </a:lnTo>
                <a:lnTo>
                  <a:pt x="48056" y="600060"/>
                </a:lnTo>
                <a:lnTo>
                  <a:pt x="32532" y="580009"/>
                </a:lnTo>
                <a:lnTo>
                  <a:pt x="26763" y="556045"/>
                </a:lnTo>
                <a:lnTo>
                  <a:pt x="26763" y="390605"/>
                </a:lnTo>
                <a:lnTo>
                  <a:pt x="20774" y="384972"/>
                </a:lnTo>
                <a:close/>
              </a:path>
              <a:path w="248920" h="644525">
                <a:moveTo>
                  <a:pt x="242914" y="50323"/>
                </a:moveTo>
                <a:lnTo>
                  <a:pt x="121074" y="50323"/>
                </a:lnTo>
                <a:lnTo>
                  <a:pt x="115085" y="55956"/>
                </a:lnTo>
                <a:lnTo>
                  <a:pt x="115085" y="142152"/>
                </a:lnTo>
                <a:lnTo>
                  <a:pt x="119158" y="163781"/>
                </a:lnTo>
                <a:lnTo>
                  <a:pt x="130407" y="182177"/>
                </a:lnTo>
                <a:lnTo>
                  <a:pt x="147376" y="195971"/>
                </a:lnTo>
                <a:lnTo>
                  <a:pt x="168612" y="203794"/>
                </a:lnTo>
                <a:lnTo>
                  <a:pt x="168612" y="556045"/>
                </a:lnTo>
                <a:lnTo>
                  <a:pt x="147335" y="600233"/>
                </a:lnTo>
                <a:lnTo>
                  <a:pt x="111139" y="617693"/>
                </a:lnTo>
                <a:lnTo>
                  <a:pt x="97682" y="618944"/>
                </a:lnTo>
                <a:lnTo>
                  <a:pt x="165155" y="618944"/>
                </a:lnTo>
                <a:lnTo>
                  <a:pt x="193424" y="573347"/>
                </a:lnTo>
                <a:lnTo>
                  <a:pt x="195376" y="556045"/>
                </a:lnTo>
                <a:lnTo>
                  <a:pt x="195376" y="203794"/>
                </a:lnTo>
                <a:lnTo>
                  <a:pt x="216607" y="195971"/>
                </a:lnTo>
                <a:lnTo>
                  <a:pt x="233577" y="182177"/>
                </a:lnTo>
                <a:lnTo>
                  <a:pt x="234970" y="179900"/>
                </a:lnTo>
                <a:lnTo>
                  <a:pt x="181994" y="179900"/>
                </a:lnTo>
                <a:lnTo>
                  <a:pt x="166383" y="176929"/>
                </a:lnTo>
                <a:lnTo>
                  <a:pt x="153620" y="168832"/>
                </a:lnTo>
                <a:lnTo>
                  <a:pt x="145009" y="156832"/>
                </a:lnTo>
                <a:lnTo>
                  <a:pt x="141849" y="142152"/>
                </a:lnTo>
                <a:lnTo>
                  <a:pt x="141849" y="75484"/>
                </a:lnTo>
                <a:lnTo>
                  <a:pt x="248903" y="75484"/>
                </a:lnTo>
                <a:lnTo>
                  <a:pt x="248903" y="55956"/>
                </a:lnTo>
                <a:lnTo>
                  <a:pt x="242914" y="50323"/>
                </a:lnTo>
                <a:close/>
              </a:path>
              <a:path w="248920" h="644525">
                <a:moveTo>
                  <a:pt x="248903" y="75484"/>
                </a:moveTo>
                <a:lnTo>
                  <a:pt x="222139" y="75484"/>
                </a:lnTo>
                <a:lnTo>
                  <a:pt x="222139" y="142152"/>
                </a:lnTo>
                <a:lnTo>
                  <a:pt x="218978" y="156832"/>
                </a:lnTo>
                <a:lnTo>
                  <a:pt x="210364" y="168832"/>
                </a:lnTo>
                <a:lnTo>
                  <a:pt x="197601" y="176929"/>
                </a:lnTo>
                <a:lnTo>
                  <a:pt x="181994" y="179900"/>
                </a:lnTo>
                <a:lnTo>
                  <a:pt x="234970" y="179900"/>
                </a:lnTo>
                <a:lnTo>
                  <a:pt x="244829" y="163781"/>
                </a:lnTo>
                <a:lnTo>
                  <a:pt x="248903" y="142152"/>
                </a:lnTo>
                <a:lnTo>
                  <a:pt x="248903" y="75484"/>
                </a:lnTo>
                <a:close/>
              </a:path>
              <a:path w="248920" h="644525">
                <a:moveTo>
                  <a:pt x="216150" y="0"/>
                </a:moveTo>
                <a:lnTo>
                  <a:pt x="147838" y="0"/>
                </a:lnTo>
                <a:lnTo>
                  <a:pt x="141849" y="5633"/>
                </a:lnTo>
                <a:lnTo>
                  <a:pt x="141849" y="50323"/>
                </a:lnTo>
                <a:lnTo>
                  <a:pt x="168612" y="50323"/>
                </a:lnTo>
                <a:lnTo>
                  <a:pt x="168612" y="25161"/>
                </a:lnTo>
                <a:lnTo>
                  <a:pt x="222139" y="25161"/>
                </a:lnTo>
                <a:lnTo>
                  <a:pt x="222139" y="5633"/>
                </a:lnTo>
                <a:lnTo>
                  <a:pt x="216150" y="0"/>
                </a:lnTo>
                <a:close/>
              </a:path>
              <a:path w="248920" h="644525">
                <a:moveTo>
                  <a:pt x="222139" y="25161"/>
                </a:moveTo>
                <a:lnTo>
                  <a:pt x="195376" y="25161"/>
                </a:lnTo>
                <a:lnTo>
                  <a:pt x="195376" y="50323"/>
                </a:lnTo>
                <a:lnTo>
                  <a:pt x="222139" y="50323"/>
                </a:lnTo>
                <a:lnTo>
                  <a:pt x="222139" y="25161"/>
                </a:lnTo>
                <a:close/>
              </a:path>
            </a:pathLst>
          </a:custGeom>
          <a:solidFill>
            <a:srgbClr val="0203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1156631" y="2493957"/>
            <a:ext cx="463550" cy="644525"/>
          </a:xfrm>
          <a:custGeom>
            <a:avLst/>
            <a:gdLst/>
            <a:ahLst/>
            <a:cxnLst/>
            <a:rect l="l" t="t" r="r" b="b"/>
            <a:pathLst>
              <a:path w="463550" h="644525">
                <a:moveTo>
                  <a:pt x="315812" y="0"/>
                </a:moveTo>
                <a:lnTo>
                  <a:pt x="267090" y="7627"/>
                </a:lnTo>
                <a:lnTo>
                  <a:pt x="224247" y="28789"/>
                </a:lnTo>
                <a:lnTo>
                  <a:pt x="190729" y="60907"/>
                </a:lnTo>
                <a:lnTo>
                  <a:pt x="169984" y="101400"/>
                </a:lnTo>
                <a:lnTo>
                  <a:pt x="157233" y="106084"/>
                </a:lnTo>
                <a:lnTo>
                  <a:pt x="147038" y="114359"/>
                </a:lnTo>
                <a:lnTo>
                  <a:pt x="140277" y="125399"/>
                </a:lnTo>
                <a:lnTo>
                  <a:pt x="137828" y="138383"/>
                </a:lnTo>
                <a:lnTo>
                  <a:pt x="137793" y="159084"/>
                </a:lnTo>
                <a:lnTo>
                  <a:pt x="111308" y="166953"/>
                </a:lnTo>
                <a:lnTo>
                  <a:pt x="63679" y="193617"/>
                </a:lnTo>
                <a:lnTo>
                  <a:pt x="24892" y="235618"/>
                </a:lnTo>
                <a:lnTo>
                  <a:pt x="2855" y="289458"/>
                </a:lnTo>
                <a:lnTo>
                  <a:pt x="0" y="318273"/>
                </a:lnTo>
                <a:lnTo>
                  <a:pt x="0" y="480561"/>
                </a:lnTo>
                <a:lnTo>
                  <a:pt x="13716" y="543107"/>
                </a:lnTo>
                <a:lnTo>
                  <a:pt x="53129" y="596348"/>
                </a:lnTo>
                <a:lnTo>
                  <a:pt x="110776" y="631775"/>
                </a:lnTo>
                <a:lnTo>
                  <a:pt x="177973" y="644106"/>
                </a:lnTo>
                <a:lnTo>
                  <a:pt x="212388" y="640974"/>
                </a:lnTo>
                <a:lnTo>
                  <a:pt x="245179" y="631775"/>
                </a:lnTo>
                <a:lnTo>
                  <a:pt x="271231" y="618944"/>
                </a:lnTo>
                <a:lnTo>
                  <a:pt x="177973" y="618944"/>
                </a:lnTo>
                <a:lnTo>
                  <a:pt x="130776" y="611753"/>
                </a:lnTo>
                <a:lnTo>
                  <a:pt x="89342" y="591837"/>
                </a:lnTo>
                <a:lnTo>
                  <a:pt x="56386" y="561677"/>
                </a:lnTo>
                <a:lnTo>
                  <a:pt x="34621" y="523758"/>
                </a:lnTo>
                <a:lnTo>
                  <a:pt x="26763" y="480561"/>
                </a:lnTo>
                <a:lnTo>
                  <a:pt x="26763" y="330859"/>
                </a:lnTo>
                <a:lnTo>
                  <a:pt x="170602" y="330859"/>
                </a:lnTo>
                <a:lnTo>
                  <a:pt x="164591" y="325215"/>
                </a:lnTo>
                <a:lnTo>
                  <a:pt x="164591" y="305697"/>
                </a:lnTo>
                <a:lnTo>
                  <a:pt x="27423" y="305697"/>
                </a:lnTo>
                <a:lnTo>
                  <a:pt x="40273" y="261975"/>
                </a:lnTo>
                <a:lnTo>
                  <a:pt x="67439" y="224722"/>
                </a:lnTo>
                <a:lnTo>
                  <a:pt x="106095" y="196980"/>
                </a:lnTo>
                <a:lnTo>
                  <a:pt x="153419" y="181795"/>
                </a:lnTo>
                <a:lnTo>
                  <a:pt x="169733" y="179889"/>
                </a:lnTo>
                <a:lnTo>
                  <a:pt x="271199" y="179889"/>
                </a:lnTo>
                <a:lnTo>
                  <a:pt x="263469" y="175268"/>
                </a:lnTo>
                <a:lnTo>
                  <a:pt x="241422" y="165740"/>
                </a:lnTo>
                <a:lnTo>
                  <a:pt x="218119" y="159084"/>
                </a:lnTo>
                <a:lnTo>
                  <a:pt x="218119" y="155241"/>
                </a:lnTo>
                <a:lnTo>
                  <a:pt x="164591" y="155241"/>
                </a:lnTo>
                <a:lnTo>
                  <a:pt x="164591" y="131451"/>
                </a:lnTo>
                <a:lnTo>
                  <a:pt x="170602" y="125797"/>
                </a:lnTo>
                <a:lnTo>
                  <a:pt x="215543" y="125797"/>
                </a:lnTo>
                <a:lnTo>
                  <a:pt x="212196" y="118673"/>
                </a:lnTo>
                <a:lnTo>
                  <a:pt x="205445" y="110890"/>
                </a:lnTo>
                <a:lnTo>
                  <a:pt x="196747" y="105033"/>
                </a:lnTo>
                <a:lnTo>
                  <a:pt x="214300" y="73055"/>
                </a:lnTo>
                <a:lnTo>
                  <a:pt x="241767" y="47765"/>
                </a:lnTo>
                <a:lnTo>
                  <a:pt x="276490" y="31142"/>
                </a:lnTo>
                <a:lnTo>
                  <a:pt x="315812" y="25161"/>
                </a:lnTo>
                <a:lnTo>
                  <a:pt x="399457" y="25161"/>
                </a:lnTo>
                <a:lnTo>
                  <a:pt x="362290" y="7066"/>
                </a:lnTo>
                <a:lnTo>
                  <a:pt x="315812" y="0"/>
                </a:lnTo>
                <a:close/>
              </a:path>
              <a:path w="463550" h="644525">
                <a:moveTo>
                  <a:pt x="215684" y="255374"/>
                </a:moveTo>
                <a:lnTo>
                  <a:pt x="181554" y="255374"/>
                </a:lnTo>
                <a:lnTo>
                  <a:pt x="184905" y="256693"/>
                </a:lnTo>
                <a:lnTo>
                  <a:pt x="189962" y="261447"/>
                </a:lnTo>
                <a:lnTo>
                  <a:pt x="191355" y="264599"/>
                </a:lnTo>
                <a:lnTo>
                  <a:pt x="191355" y="325215"/>
                </a:lnTo>
                <a:lnTo>
                  <a:pt x="185355" y="330859"/>
                </a:lnTo>
                <a:lnTo>
                  <a:pt x="329194" y="330859"/>
                </a:lnTo>
                <a:lnTo>
                  <a:pt x="329194" y="480561"/>
                </a:lnTo>
                <a:lnTo>
                  <a:pt x="321336" y="523758"/>
                </a:lnTo>
                <a:lnTo>
                  <a:pt x="299573" y="561677"/>
                </a:lnTo>
                <a:lnTo>
                  <a:pt x="266617" y="591837"/>
                </a:lnTo>
                <a:lnTo>
                  <a:pt x="225179" y="611753"/>
                </a:lnTo>
                <a:lnTo>
                  <a:pt x="177973" y="618944"/>
                </a:lnTo>
                <a:lnTo>
                  <a:pt x="271231" y="618944"/>
                </a:lnTo>
                <a:lnTo>
                  <a:pt x="302828" y="596348"/>
                </a:lnTo>
                <a:lnTo>
                  <a:pt x="342240" y="543107"/>
                </a:lnTo>
                <a:lnTo>
                  <a:pt x="355957" y="480561"/>
                </a:lnTo>
                <a:lnTo>
                  <a:pt x="355957" y="318273"/>
                </a:lnTo>
                <a:lnTo>
                  <a:pt x="354592" y="305697"/>
                </a:lnTo>
                <a:lnTo>
                  <a:pt x="218119" y="305697"/>
                </a:lnTo>
                <a:lnTo>
                  <a:pt x="218119" y="267949"/>
                </a:lnTo>
                <a:lnTo>
                  <a:pt x="217347" y="260534"/>
                </a:lnTo>
                <a:lnTo>
                  <a:pt x="215684" y="255374"/>
                </a:lnTo>
                <a:close/>
              </a:path>
              <a:path w="463550" h="644525">
                <a:moveTo>
                  <a:pt x="215825" y="330859"/>
                </a:moveTo>
                <a:lnTo>
                  <a:pt x="140142" y="330859"/>
                </a:lnTo>
                <a:lnTo>
                  <a:pt x="145928" y="340964"/>
                </a:lnTo>
                <a:lnTo>
                  <a:pt x="154585" y="348923"/>
                </a:lnTo>
                <a:lnTo>
                  <a:pt x="165479" y="354138"/>
                </a:lnTo>
                <a:lnTo>
                  <a:pt x="177973" y="356010"/>
                </a:lnTo>
                <a:lnTo>
                  <a:pt x="190469" y="354138"/>
                </a:lnTo>
                <a:lnTo>
                  <a:pt x="201368" y="348923"/>
                </a:lnTo>
                <a:lnTo>
                  <a:pt x="210032" y="340964"/>
                </a:lnTo>
                <a:lnTo>
                  <a:pt x="215825" y="330859"/>
                </a:lnTo>
                <a:close/>
              </a:path>
              <a:path w="463550" h="644525">
                <a:moveTo>
                  <a:pt x="399457" y="25161"/>
                </a:moveTo>
                <a:lnTo>
                  <a:pt x="315812" y="25161"/>
                </a:lnTo>
                <a:lnTo>
                  <a:pt x="362645" y="34073"/>
                </a:lnTo>
                <a:lnTo>
                  <a:pt x="400932" y="58362"/>
                </a:lnTo>
                <a:lnTo>
                  <a:pt x="426768" y="94355"/>
                </a:lnTo>
                <a:lnTo>
                  <a:pt x="436248" y="138383"/>
                </a:lnTo>
                <a:lnTo>
                  <a:pt x="436248" y="300085"/>
                </a:lnTo>
                <a:lnTo>
                  <a:pt x="442237" y="305707"/>
                </a:lnTo>
                <a:lnTo>
                  <a:pt x="457033" y="305697"/>
                </a:lnTo>
                <a:lnTo>
                  <a:pt x="463012" y="300085"/>
                </a:lnTo>
                <a:lnTo>
                  <a:pt x="463012" y="138383"/>
                </a:lnTo>
                <a:lnTo>
                  <a:pt x="455495" y="94691"/>
                </a:lnTo>
                <a:lnTo>
                  <a:pt x="434574" y="56710"/>
                </a:lnTo>
                <a:lnTo>
                  <a:pt x="402692" y="26736"/>
                </a:lnTo>
                <a:lnTo>
                  <a:pt x="399457" y="25161"/>
                </a:lnTo>
                <a:close/>
              </a:path>
              <a:path w="463550" h="644525">
                <a:moveTo>
                  <a:pt x="177973" y="230212"/>
                </a:moveTo>
                <a:lnTo>
                  <a:pt x="162366" y="233184"/>
                </a:lnTo>
                <a:lnTo>
                  <a:pt x="149604" y="241283"/>
                </a:lnTo>
                <a:lnTo>
                  <a:pt x="140989" y="253280"/>
                </a:lnTo>
                <a:lnTo>
                  <a:pt x="137828" y="267949"/>
                </a:lnTo>
                <a:lnTo>
                  <a:pt x="137828" y="305697"/>
                </a:lnTo>
                <a:lnTo>
                  <a:pt x="164591" y="305697"/>
                </a:lnTo>
                <a:lnTo>
                  <a:pt x="164591" y="261018"/>
                </a:lnTo>
                <a:lnTo>
                  <a:pt x="170602" y="255374"/>
                </a:lnTo>
                <a:lnTo>
                  <a:pt x="215684" y="255374"/>
                </a:lnTo>
                <a:lnTo>
                  <a:pt x="215082" y="253506"/>
                </a:lnTo>
                <a:lnTo>
                  <a:pt x="185866" y="230939"/>
                </a:lnTo>
                <a:lnTo>
                  <a:pt x="177973" y="230212"/>
                </a:lnTo>
                <a:close/>
              </a:path>
              <a:path w="463550" h="644525">
                <a:moveTo>
                  <a:pt x="271199" y="179889"/>
                </a:moveTo>
                <a:lnTo>
                  <a:pt x="186224" y="179889"/>
                </a:lnTo>
                <a:lnTo>
                  <a:pt x="194486" y="180539"/>
                </a:lnTo>
                <a:lnTo>
                  <a:pt x="202559" y="181805"/>
                </a:lnTo>
                <a:lnTo>
                  <a:pt x="246446" y="195271"/>
                </a:lnTo>
                <a:lnTo>
                  <a:pt x="284232" y="220579"/>
                </a:lnTo>
                <a:lnTo>
                  <a:pt x="314804" y="259887"/>
                </a:lnTo>
                <a:lnTo>
                  <a:pt x="328555" y="305697"/>
                </a:lnTo>
                <a:lnTo>
                  <a:pt x="354592" y="305697"/>
                </a:lnTo>
                <a:lnTo>
                  <a:pt x="342240" y="255718"/>
                </a:lnTo>
                <a:lnTo>
                  <a:pt x="302828" y="202485"/>
                </a:lnTo>
                <a:lnTo>
                  <a:pt x="284019" y="187554"/>
                </a:lnTo>
                <a:lnTo>
                  <a:pt x="271199" y="179889"/>
                </a:lnTo>
                <a:close/>
              </a:path>
              <a:path w="463550" h="644525">
                <a:moveTo>
                  <a:pt x="177977" y="154770"/>
                </a:moveTo>
                <a:lnTo>
                  <a:pt x="171278" y="154887"/>
                </a:lnTo>
                <a:lnTo>
                  <a:pt x="164591" y="155241"/>
                </a:lnTo>
                <a:lnTo>
                  <a:pt x="191355" y="155241"/>
                </a:lnTo>
                <a:lnTo>
                  <a:pt x="184674" y="154887"/>
                </a:lnTo>
                <a:lnTo>
                  <a:pt x="177977" y="154770"/>
                </a:lnTo>
                <a:close/>
              </a:path>
              <a:path w="463550" h="644525">
                <a:moveTo>
                  <a:pt x="215543" y="125797"/>
                </a:moveTo>
                <a:lnTo>
                  <a:pt x="185355" y="125797"/>
                </a:lnTo>
                <a:lnTo>
                  <a:pt x="191355" y="131451"/>
                </a:lnTo>
                <a:lnTo>
                  <a:pt x="191355" y="155241"/>
                </a:lnTo>
                <a:lnTo>
                  <a:pt x="218119" y="155241"/>
                </a:lnTo>
                <a:lnTo>
                  <a:pt x="218119" y="138383"/>
                </a:lnTo>
                <a:lnTo>
                  <a:pt x="216565" y="127973"/>
                </a:lnTo>
                <a:lnTo>
                  <a:pt x="215543" y="125797"/>
                </a:lnTo>
                <a:close/>
              </a:path>
            </a:pathLst>
          </a:custGeom>
          <a:solidFill>
            <a:srgbClr val="0203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9245700" y="1929186"/>
            <a:ext cx="60198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5" dirty="0">
                <a:latin typeface="Montserrat"/>
                <a:cs typeface="Montserrat"/>
              </a:rPr>
              <a:t>STEP</a:t>
            </a:r>
            <a:r>
              <a:rPr sz="1400" spc="-50" dirty="0">
                <a:latin typeface="Montserrat"/>
                <a:cs typeface="Montserrat"/>
              </a:rPr>
              <a:t> </a:t>
            </a:r>
            <a:r>
              <a:rPr sz="1400" dirty="0">
                <a:latin typeface="Montserrat"/>
                <a:cs typeface="Montserrat"/>
              </a:rPr>
              <a:t>1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9150913" y="3387709"/>
            <a:ext cx="962842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20" dirty="0">
                <a:latin typeface="Montserrat"/>
                <a:cs typeface="Montserrat"/>
              </a:rPr>
              <a:t>C</a:t>
            </a:r>
            <a:r>
              <a:rPr sz="1400" b="1" spc="10" dirty="0">
                <a:latin typeface="Montserrat"/>
                <a:cs typeface="Montserrat"/>
              </a:rPr>
              <a:t>o</a:t>
            </a:r>
            <a:r>
              <a:rPr sz="1400" b="1" spc="15" dirty="0">
                <a:latin typeface="Montserrat"/>
                <a:cs typeface="Montserrat"/>
              </a:rPr>
              <a:t>n</a:t>
            </a:r>
            <a:r>
              <a:rPr sz="1400" b="1" dirty="0">
                <a:latin typeface="Montserrat"/>
                <a:cs typeface="Montserrat"/>
              </a:rPr>
              <a:t>c</a:t>
            </a:r>
            <a:r>
              <a:rPr sz="1400" b="1" spc="10" dirty="0">
                <a:latin typeface="Montserrat"/>
                <a:cs typeface="Montserrat"/>
              </a:rPr>
              <a:t>ept</a:t>
            </a:r>
            <a:endParaRPr sz="1400" b="1" dirty="0">
              <a:latin typeface="Montserrat"/>
              <a:cs typeface="Montserrat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9447196" y="2749512"/>
            <a:ext cx="24765" cy="26034"/>
          </a:xfrm>
          <a:custGeom>
            <a:avLst/>
            <a:gdLst/>
            <a:ahLst/>
            <a:cxnLst/>
            <a:rect l="l" t="t" r="r" b="b"/>
            <a:pathLst>
              <a:path w="24765" h="26035">
                <a:moveTo>
                  <a:pt x="19057" y="0"/>
                </a:moveTo>
                <a:lnTo>
                  <a:pt x="5507" y="0"/>
                </a:lnTo>
                <a:lnTo>
                  <a:pt x="0" y="5821"/>
                </a:lnTo>
                <a:lnTo>
                  <a:pt x="0" y="20156"/>
                </a:lnTo>
                <a:lnTo>
                  <a:pt x="5507" y="25967"/>
                </a:lnTo>
                <a:lnTo>
                  <a:pt x="19057" y="25967"/>
                </a:lnTo>
                <a:lnTo>
                  <a:pt x="24564" y="20156"/>
                </a:lnTo>
                <a:lnTo>
                  <a:pt x="24564" y="5821"/>
                </a:lnTo>
                <a:lnTo>
                  <a:pt x="19057" y="0"/>
                </a:lnTo>
                <a:close/>
              </a:path>
            </a:pathLst>
          </a:custGeom>
          <a:solidFill>
            <a:srgbClr val="0203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9407892" y="3071547"/>
            <a:ext cx="24765" cy="26034"/>
          </a:xfrm>
          <a:custGeom>
            <a:avLst/>
            <a:gdLst/>
            <a:ahLst/>
            <a:cxnLst/>
            <a:rect l="l" t="t" r="r" b="b"/>
            <a:pathLst>
              <a:path w="24765" h="26035">
                <a:moveTo>
                  <a:pt x="19067" y="0"/>
                </a:moveTo>
                <a:lnTo>
                  <a:pt x="5507" y="0"/>
                </a:lnTo>
                <a:lnTo>
                  <a:pt x="0" y="5811"/>
                </a:lnTo>
                <a:lnTo>
                  <a:pt x="0" y="20145"/>
                </a:lnTo>
                <a:lnTo>
                  <a:pt x="5507" y="25967"/>
                </a:lnTo>
                <a:lnTo>
                  <a:pt x="19067" y="25967"/>
                </a:lnTo>
                <a:lnTo>
                  <a:pt x="24564" y="20145"/>
                </a:lnTo>
                <a:lnTo>
                  <a:pt x="24564" y="5811"/>
                </a:lnTo>
                <a:lnTo>
                  <a:pt x="19067" y="0"/>
                </a:lnTo>
                <a:close/>
              </a:path>
            </a:pathLst>
          </a:custGeom>
          <a:solidFill>
            <a:srgbClr val="0203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482660" y="2594981"/>
            <a:ext cx="151765" cy="146685"/>
          </a:xfrm>
          <a:custGeom>
            <a:avLst/>
            <a:gdLst/>
            <a:ahLst/>
            <a:cxnLst/>
            <a:rect l="l" t="t" r="r" b="b"/>
            <a:pathLst>
              <a:path w="151765" h="146685">
                <a:moveTo>
                  <a:pt x="134330" y="0"/>
                </a:moveTo>
                <a:lnTo>
                  <a:pt x="376" y="128393"/>
                </a:lnTo>
                <a:lnTo>
                  <a:pt x="0" y="136603"/>
                </a:lnTo>
                <a:lnTo>
                  <a:pt x="6973" y="144749"/>
                </a:lnTo>
                <a:lnTo>
                  <a:pt x="10303" y="146184"/>
                </a:lnTo>
                <a:lnTo>
                  <a:pt x="16596" y="146184"/>
                </a:lnTo>
                <a:lnTo>
                  <a:pt x="19549" y="145074"/>
                </a:lnTo>
                <a:lnTo>
                  <a:pt x="150833" y="19245"/>
                </a:lnTo>
                <a:lnTo>
                  <a:pt x="151210" y="11025"/>
                </a:lnTo>
                <a:lnTo>
                  <a:pt x="142100" y="397"/>
                </a:lnTo>
                <a:lnTo>
                  <a:pt x="134330" y="0"/>
                </a:lnTo>
                <a:close/>
              </a:path>
            </a:pathLst>
          </a:custGeom>
          <a:solidFill>
            <a:srgbClr val="0203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9231311" y="2453422"/>
            <a:ext cx="612140" cy="592455"/>
          </a:xfrm>
          <a:custGeom>
            <a:avLst/>
            <a:gdLst/>
            <a:ahLst/>
            <a:cxnLst/>
            <a:rect l="l" t="t" r="r" b="b"/>
            <a:pathLst>
              <a:path w="612140" h="592455">
                <a:moveTo>
                  <a:pt x="477243" y="0"/>
                </a:moveTo>
                <a:lnTo>
                  <a:pt x="463681" y="2423"/>
                </a:lnTo>
                <a:lnTo>
                  <a:pt x="451525" y="10319"/>
                </a:lnTo>
                <a:lnTo>
                  <a:pt x="403097" y="56181"/>
                </a:lnTo>
                <a:lnTo>
                  <a:pt x="402207" y="56726"/>
                </a:lnTo>
                <a:lnTo>
                  <a:pt x="401369" y="57385"/>
                </a:lnTo>
                <a:lnTo>
                  <a:pt x="400176" y="58652"/>
                </a:lnTo>
                <a:lnTo>
                  <a:pt x="399799" y="59134"/>
                </a:lnTo>
                <a:lnTo>
                  <a:pt x="399443" y="59636"/>
                </a:lnTo>
                <a:lnTo>
                  <a:pt x="137346" y="307817"/>
                </a:lnTo>
                <a:lnTo>
                  <a:pt x="125231" y="332288"/>
                </a:lnTo>
                <a:lnTo>
                  <a:pt x="115629" y="416359"/>
                </a:lnTo>
                <a:lnTo>
                  <a:pt x="83882" y="449918"/>
                </a:lnTo>
                <a:lnTo>
                  <a:pt x="73097" y="477456"/>
                </a:lnTo>
                <a:lnTo>
                  <a:pt x="73101" y="483383"/>
                </a:lnTo>
                <a:lnTo>
                  <a:pt x="74322" y="489047"/>
                </a:lnTo>
                <a:lnTo>
                  <a:pt x="76667" y="494231"/>
                </a:lnTo>
                <a:lnTo>
                  <a:pt x="1057" y="573663"/>
                </a:lnTo>
                <a:lnTo>
                  <a:pt x="0" y="579254"/>
                </a:lnTo>
                <a:lnTo>
                  <a:pt x="3790" y="588982"/>
                </a:lnTo>
                <a:lnTo>
                  <a:pt x="8271" y="592154"/>
                </a:lnTo>
                <a:lnTo>
                  <a:pt x="121210" y="592154"/>
                </a:lnTo>
                <a:lnTo>
                  <a:pt x="124331" y="590783"/>
                </a:lnTo>
                <a:lnTo>
                  <a:pt x="146173" y="567694"/>
                </a:lnTo>
                <a:lnTo>
                  <a:pt x="177611" y="567694"/>
                </a:lnTo>
                <a:lnTo>
                  <a:pt x="180324" y="566186"/>
                </a:lnTo>
                <a:lnTo>
                  <a:pt x="43024" y="566186"/>
                </a:lnTo>
                <a:lnTo>
                  <a:pt x="92541" y="514157"/>
                </a:lnTo>
                <a:lnTo>
                  <a:pt x="127285" y="514157"/>
                </a:lnTo>
                <a:lnTo>
                  <a:pt x="96468" y="481571"/>
                </a:lnTo>
                <a:lnTo>
                  <a:pt x="96468" y="473331"/>
                </a:lnTo>
                <a:lnTo>
                  <a:pt x="136121" y="431426"/>
                </a:lnTo>
                <a:lnTo>
                  <a:pt x="147702" y="352120"/>
                </a:lnTo>
                <a:lnTo>
                  <a:pt x="182442" y="352120"/>
                </a:lnTo>
                <a:lnTo>
                  <a:pt x="156424" y="324613"/>
                </a:lnTo>
                <a:lnTo>
                  <a:pt x="409003" y="85447"/>
                </a:lnTo>
                <a:lnTo>
                  <a:pt x="443754" y="85447"/>
                </a:lnTo>
                <a:lnTo>
                  <a:pt x="427337" y="68086"/>
                </a:lnTo>
                <a:lnTo>
                  <a:pt x="467985" y="29595"/>
                </a:lnTo>
                <a:lnTo>
                  <a:pt x="472990" y="24706"/>
                </a:lnTo>
                <a:lnTo>
                  <a:pt x="515066" y="24706"/>
                </a:lnTo>
                <a:lnTo>
                  <a:pt x="502529" y="11449"/>
                </a:lnTo>
                <a:lnTo>
                  <a:pt x="490697" y="3018"/>
                </a:lnTo>
                <a:lnTo>
                  <a:pt x="477243" y="0"/>
                </a:lnTo>
                <a:close/>
              </a:path>
              <a:path w="612140" h="592455">
                <a:moveTo>
                  <a:pt x="177611" y="567694"/>
                </a:moveTo>
                <a:lnTo>
                  <a:pt x="146173" y="567694"/>
                </a:lnTo>
                <a:lnTo>
                  <a:pt x="151178" y="570218"/>
                </a:lnTo>
                <a:lnTo>
                  <a:pt x="156613" y="571485"/>
                </a:lnTo>
                <a:lnTo>
                  <a:pt x="162047" y="571485"/>
                </a:lnTo>
                <a:lnTo>
                  <a:pt x="169087" y="570772"/>
                </a:lnTo>
                <a:lnTo>
                  <a:pt x="175917" y="568635"/>
                </a:lnTo>
                <a:lnTo>
                  <a:pt x="177611" y="567694"/>
                </a:lnTo>
                <a:close/>
              </a:path>
              <a:path w="612140" h="592455">
                <a:moveTo>
                  <a:pt x="127285" y="514157"/>
                </a:moveTo>
                <a:lnTo>
                  <a:pt x="92541" y="514157"/>
                </a:lnTo>
                <a:lnTo>
                  <a:pt x="127305" y="550909"/>
                </a:lnTo>
                <a:lnTo>
                  <a:pt x="112865" y="566186"/>
                </a:lnTo>
                <a:lnTo>
                  <a:pt x="180324" y="566186"/>
                </a:lnTo>
                <a:lnTo>
                  <a:pt x="182324" y="565075"/>
                </a:lnTo>
                <a:lnTo>
                  <a:pt x="188098" y="560092"/>
                </a:lnTo>
                <a:lnTo>
                  <a:pt x="200678" y="546794"/>
                </a:lnTo>
                <a:lnTo>
                  <a:pt x="158152" y="546794"/>
                </a:lnTo>
                <a:lnTo>
                  <a:pt x="127285" y="514157"/>
                </a:lnTo>
                <a:close/>
              </a:path>
              <a:path w="612140" h="592455">
                <a:moveTo>
                  <a:pt x="182442" y="352120"/>
                </a:moveTo>
                <a:lnTo>
                  <a:pt x="147702" y="352120"/>
                </a:lnTo>
                <a:lnTo>
                  <a:pt x="280609" y="492628"/>
                </a:lnTo>
                <a:lnTo>
                  <a:pt x="212684" y="501298"/>
                </a:lnTo>
                <a:lnTo>
                  <a:pt x="165942" y="546794"/>
                </a:lnTo>
                <a:lnTo>
                  <a:pt x="200678" y="546794"/>
                </a:lnTo>
                <a:lnTo>
                  <a:pt x="219836" y="526544"/>
                </a:lnTo>
                <a:lnTo>
                  <a:pt x="303194" y="515916"/>
                </a:lnTo>
                <a:lnTo>
                  <a:pt x="339385" y="483383"/>
                </a:lnTo>
                <a:lnTo>
                  <a:pt x="306597" y="483383"/>
                </a:lnTo>
                <a:lnTo>
                  <a:pt x="182442" y="352120"/>
                </a:lnTo>
                <a:close/>
              </a:path>
              <a:path w="612140" h="592455">
                <a:moveTo>
                  <a:pt x="443754" y="85447"/>
                </a:moveTo>
                <a:lnTo>
                  <a:pt x="409003" y="85447"/>
                </a:lnTo>
                <a:lnTo>
                  <a:pt x="531229" y="214668"/>
                </a:lnTo>
                <a:lnTo>
                  <a:pt x="306597" y="483383"/>
                </a:lnTo>
                <a:lnTo>
                  <a:pt x="339385" y="483383"/>
                </a:lnTo>
                <a:lnTo>
                  <a:pt x="580302" y="195182"/>
                </a:lnTo>
                <a:lnTo>
                  <a:pt x="547522" y="195182"/>
                </a:lnTo>
                <a:lnTo>
                  <a:pt x="443754" y="85447"/>
                </a:lnTo>
                <a:close/>
              </a:path>
              <a:path w="612140" h="592455">
                <a:moveTo>
                  <a:pt x="515066" y="24706"/>
                </a:moveTo>
                <a:lnTo>
                  <a:pt x="472990" y="24706"/>
                </a:lnTo>
                <a:lnTo>
                  <a:pt x="480477" y="24852"/>
                </a:lnTo>
                <a:lnTo>
                  <a:pt x="588181" y="138723"/>
                </a:lnTo>
                <a:lnTo>
                  <a:pt x="588317" y="146639"/>
                </a:lnTo>
                <a:lnTo>
                  <a:pt x="583626" y="151990"/>
                </a:lnTo>
                <a:lnTo>
                  <a:pt x="547522" y="195182"/>
                </a:lnTo>
                <a:lnTo>
                  <a:pt x="580302" y="195182"/>
                </a:lnTo>
                <a:lnTo>
                  <a:pt x="601939" y="169298"/>
                </a:lnTo>
                <a:lnTo>
                  <a:pt x="609397" y="156455"/>
                </a:lnTo>
                <a:lnTo>
                  <a:pt x="611682" y="142127"/>
                </a:lnTo>
                <a:lnTo>
                  <a:pt x="608825" y="127911"/>
                </a:lnTo>
                <a:lnTo>
                  <a:pt x="600850" y="115404"/>
                </a:lnTo>
                <a:lnTo>
                  <a:pt x="515066" y="24706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9457015" y="3084531"/>
            <a:ext cx="404495" cy="0"/>
          </a:xfrm>
          <a:custGeom>
            <a:avLst/>
            <a:gdLst/>
            <a:ahLst/>
            <a:cxnLst/>
            <a:rect l="l" t="t" r="r" b="b"/>
            <a:pathLst>
              <a:path w="404495">
                <a:moveTo>
                  <a:pt x="0" y="0"/>
                </a:moveTo>
                <a:lnTo>
                  <a:pt x="404060" y="0"/>
                </a:lnTo>
              </a:path>
            </a:pathLst>
          </a:custGeom>
          <a:ln w="25967">
            <a:solidFill>
              <a:srgbClr val="0203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9232279" y="3084531"/>
            <a:ext cx="151130" cy="0"/>
          </a:xfrm>
          <a:custGeom>
            <a:avLst/>
            <a:gdLst/>
            <a:ahLst/>
            <a:cxnLst/>
            <a:rect l="l" t="t" r="r" b="b"/>
            <a:pathLst>
              <a:path w="151129">
                <a:moveTo>
                  <a:pt x="0" y="0"/>
                </a:moveTo>
                <a:lnTo>
                  <a:pt x="151052" y="0"/>
                </a:lnTo>
              </a:path>
            </a:pathLst>
          </a:custGeom>
          <a:ln w="25967">
            <a:solidFill>
              <a:srgbClr val="0203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13132699" y="1929186"/>
            <a:ext cx="63817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5" dirty="0">
                <a:latin typeface="Montserrat"/>
                <a:cs typeface="Montserrat"/>
              </a:rPr>
              <a:t>STEP</a:t>
            </a:r>
            <a:r>
              <a:rPr sz="1400" spc="-50" dirty="0">
                <a:latin typeface="Montserrat"/>
                <a:cs typeface="Montserrat"/>
              </a:rPr>
              <a:t> </a:t>
            </a:r>
            <a:r>
              <a:rPr sz="1400" dirty="0">
                <a:latin typeface="Montserrat"/>
                <a:cs typeface="Montserrat"/>
              </a:rPr>
              <a:t>3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2991897" y="3387709"/>
            <a:ext cx="1116127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Montserrat"/>
                <a:cs typeface="Montserrat"/>
              </a:rPr>
              <a:t>Front</a:t>
            </a:r>
            <a:r>
              <a:rPr sz="1400" b="1" spc="-30" dirty="0">
                <a:latin typeface="Montserrat"/>
                <a:cs typeface="Montserrat"/>
              </a:rPr>
              <a:t> </a:t>
            </a:r>
            <a:r>
              <a:rPr sz="1400" b="1" spc="5" dirty="0">
                <a:latin typeface="Montserrat"/>
                <a:cs typeface="Montserrat"/>
              </a:rPr>
              <a:t>end</a:t>
            </a:r>
            <a:endParaRPr sz="1400" b="1">
              <a:latin typeface="Montserrat"/>
              <a:cs typeface="Montserrat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3673878" y="2564516"/>
            <a:ext cx="27305" cy="27940"/>
          </a:xfrm>
          <a:custGeom>
            <a:avLst/>
            <a:gdLst/>
            <a:ahLst/>
            <a:cxnLst/>
            <a:rect l="l" t="t" r="r" b="b"/>
            <a:pathLst>
              <a:path w="27305" h="27939">
                <a:moveTo>
                  <a:pt x="20763" y="0"/>
                </a:moveTo>
                <a:lnTo>
                  <a:pt x="5989" y="0"/>
                </a:lnTo>
                <a:lnTo>
                  <a:pt x="0" y="6230"/>
                </a:lnTo>
                <a:lnTo>
                  <a:pt x="0" y="21559"/>
                </a:lnTo>
                <a:lnTo>
                  <a:pt x="5989" y="27789"/>
                </a:lnTo>
                <a:lnTo>
                  <a:pt x="20763" y="27789"/>
                </a:lnTo>
                <a:lnTo>
                  <a:pt x="26763" y="21559"/>
                </a:lnTo>
                <a:lnTo>
                  <a:pt x="26763" y="6230"/>
                </a:lnTo>
                <a:lnTo>
                  <a:pt x="20763" y="0"/>
                </a:lnTo>
                <a:close/>
              </a:path>
            </a:pathLst>
          </a:custGeom>
          <a:solidFill>
            <a:srgbClr val="0203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3202840" y="2564516"/>
            <a:ext cx="27305" cy="27940"/>
          </a:xfrm>
          <a:custGeom>
            <a:avLst/>
            <a:gdLst/>
            <a:ahLst/>
            <a:cxnLst/>
            <a:rect l="l" t="t" r="r" b="b"/>
            <a:pathLst>
              <a:path w="27305" h="27939">
                <a:moveTo>
                  <a:pt x="20763" y="0"/>
                </a:moveTo>
                <a:lnTo>
                  <a:pt x="5999" y="0"/>
                </a:lnTo>
                <a:lnTo>
                  <a:pt x="0" y="6230"/>
                </a:lnTo>
                <a:lnTo>
                  <a:pt x="0" y="21559"/>
                </a:lnTo>
                <a:lnTo>
                  <a:pt x="5999" y="27789"/>
                </a:lnTo>
                <a:lnTo>
                  <a:pt x="20763" y="27789"/>
                </a:lnTo>
                <a:lnTo>
                  <a:pt x="26763" y="21559"/>
                </a:lnTo>
                <a:lnTo>
                  <a:pt x="26763" y="6230"/>
                </a:lnTo>
                <a:lnTo>
                  <a:pt x="20763" y="0"/>
                </a:lnTo>
                <a:close/>
              </a:path>
            </a:pathLst>
          </a:custGeom>
          <a:solidFill>
            <a:srgbClr val="0203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3701887" y="2608622"/>
            <a:ext cx="92710" cy="206375"/>
          </a:xfrm>
          <a:custGeom>
            <a:avLst/>
            <a:gdLst/>
            <a:ahLst/>
            <a:cxnLst/>
            <a:rect l="l" t="t" r="r" b="b"/>
            <a:pathLst>
              <a:path w="92709" h="206375">
                <a:moveTo>
                  <a:pt x="86437" y="122635"/>
                </a:moveTo>
                <a:lnTo>
                  <a:pt x="18125" y="122635"/>
                </a:lnTo>
                <a:lnTo>
                  <a:pt x="12135" y="128854"/>
                </a:lnTo>
                <a:lnTo>
                  <a:pt x="12135" y="199784"/>
                </a:lnTo>
                <a:lnTo>
                  <a:pt x="18125" y="206004"/>
                </a:lnTo>
                <a:lnTo>
                  <a:pt x="86437" y="206004"/>
                </a:lnTo>
                <a:lnTo>
                  <a:pt x="92426" y="199784"/>
                </a:lnTo>
                <a:lnTo>
                  <a:pt x="92426" y="178214"/>
                </a:lnTo>
                <a:lnTo>
                  <a:pt x="38899" y="178214"/>
                </a:lnTo>
                <a:lnTo>
                  <a:pt x="38899" y="150424"/>
                </a:lnTo>
                <a:lnTo>
                  <a:pt x="92426" y="150424"/>
                </a:lnTo>
                <a:lnTo>
                  <a:pt x="92426" y="128854"/>
                </a:lnTo>
                <a:lnTo>
                  <a:pt x="86437" y="122635"/>
                </a:lnTo>
                <a:close/>
              </a:path>
              <a:path w="92709" h="206375">
                <a:moveTo>
                  <a:pt x="92426" y="150424"/>
                </a:moveTo>
                <a:lnTo>
                  <a:pt x="65662" y="150424"/>
                </a:lnTo>
                <a:lnTo>
                  <a:pt x="65662" y="178214"/>
                </a:lnTo>
                <a:lnTo>
                  <a:pt x="92426" y="178214"/>
                </a:lnTo>
                <a:lnTo>
                  <a:pt x="92426" y="150424"/>
                </a:lnTo>
                <a:close/>
              </a:path>
              <a:path w="92709" h="206375">
                <a:moveTo>
                  <a:pt x="15235" y="0"/>
                </a:moveTo>
                <a:lnTo>
                  <a:pt x="2324" y="7455"/>
                </a:lnTo>
                <a:lnTo>
                  <a:pt x="0" y="15915"/>
                </a:lnTo>
                <a:lnTo>
                  <a:pt x="3591" y="22627"/>
                </a:lnTo>
                <a:lnTo>
                  <a:pt x="15047" y="46470"/>
                </a:lnTo>
                <a:lnTo>
                  <a:pt x="24289" y="71131"/>
                </a:lnTo>
                <a:lnTo>
                  <a:pt x="31297" y="96542"/>
                </a:lnTo>
                <a:lnTo>
                  <a:pt x="36051" y="122635"/>
                </a:lnTo>
                <a:lnTo>
                  <a:pt x="63034" y="122635"/>
                </a:lnTo>
                <a:lnTo>
                  <a:pt x="50247" y="64125"/>
                </a:lnTo>
                <a:lnTo>
                  <a:pt x="26983" y="9109"/>
                </a:lnTo>
                <a:lnTo>
                  <a:pt x="23391" y="2408"/>
                </a:lnTo>
                <a:lnTo>
                  <a:pt x="15235" y="0"/>
                </a:lnTo>
                <a:close/>
              </a:path>
            </a:pathLst>
          </a:custGeom>
          <a:solidFill>
            <a:srgbClr val="0203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3304635" y="2564513"/>
            <a:ext cx="294640" cy="572770"/>
          </a:xfrm>
          <a:custGeom>
            <a:avLst/>
            <a:gdLst/>
            <a:ahLst/>
            <a:cxnLst/>
            <a:rect l="l" t="t" r="r" b="b"/>
            <a:pathLst>
              <a:path w="294640" h="572769">
                <a:moveTo>
                  <a:pt x="151999" y="0"/>
                </a:moveTo>
                <a:lnTo>
                  <a:pt x="142209" y="0"/>
                </a:lnTo>
                <a:lnTo>
                  <a:pt x="137707" y="2774"/>
                </a:lnTo>
                <a:lnTo>
                  <a:pt x="1323" y="261939"/>
                </a:lnTo>
                <a:lnTo>
                  <a:pt x="0" y="269656"/>
                </a:lnTo>
                <a:lnTo>
                  <a:pt x="151" y="270798"/>
                </a:lnTo>
                <a:lnTo>
                  <a:pt x="486" y="272201"/>
                </a:lnTo>
                <a:lnTo>
                  <a:pt x="768" y="273091"/>
                </a:lnTo>
                <a:lnTo>
                  <a:pt x="49029" y="405872"/>
                </a:lnTo>
                <a:lnTo>
                  <a:pt x="45154" y="407872"/>
                </a:lnTo>
                <a:lnTo>
                  <a:pt x="26673" y="443253"/>
                </a:lnTo>
                <a:lnTo>
                  <a:pt x="28664" y="456228"/>
                </a:lnTo>
                <a:lnTo>
                  <a:pt x="34212" y="467543"/>
                </a:lnTo>
                <a:lnTo>
                  <a:pt x="42682" y="476537"/>
                </a:lnTo>
                <a:lnTo>
                  <a:pt x="53437" y="482550"/>
                </a:lnTo>
                <a:lnTo>
                  <a:pt x="53437" y="566255"/>
                </a:lnTo>
                <a:lnTo>
                  <a:pt x="59426" y="572474"/>
                </a:lnTo>
                <a:lnTo>
                  <a:pt x="234782" y="572474"/>
                </a:lnTo>
                <a:lnTo>
                  <a:pt x="240782" y="566255"/>
                </a:lnTo>
                <a:lnTo>
                  <a:pt x="240782" y="544684"/>
                </a:lnTo>
                <a:lnTo>
                  <a:pt x="80200" y="544684"/>
                </a:lnTo>
                <a:lnTo>
                  <a:pt x="80200" y="484927"/>
                </a:lnTo>
                <a:lnTo>
                  <a:pt x="240782" y="484927"/>
                </a:lnTo>
                <a:lnTo>
                  <a:pt x="240839" y="482550"/>
                </a:lnTo>
                <a:lnTo>
                  <a:pt x="246363" y="480529"/>
                </a:lnTo>
                <a:lnTo>
                  <a:pt x="265109" y="457148"/>
                </a:lnTo>
                <a:lnTo>
                  <a:pt x="59437" y="457148"/>
                </a:lnTo>
                <a:lnTo>
                  <a:pt x="53437" y="450907"/>
                </a:lnTo>
                <a:lnTo>
                  <a:pt x="53437" y="439546"/>
                </a:lnTo>
                <a:lnTo>
                  <a:pt x="54830" y="436060"/>
                </a:lnTo>
                <a:lnTo>
                  <a:pt x="59887" y="430803"/>
                </a:lnTo>
                <a:lnTo>
                  <a:pt x="63238" y="429358"/>
                </a:lnTo>
                <a:lnTo>
                  <a:pt x="264986" y="429358"/>
                </a:lnTo>
                <a:lnTo>
                  <a:pt x="261326" y="420996"/>
                </a:lnTo>
                <a:lnTo>
                  <a:pt x="254258" y="412306"/>
                </a:lnTo>
                <a:lnTo>
                  <a:pt x="245180" y="405893"/>
                </a:lnTo>
                <a:lnTo>
                  <a:pt x="246751" y="401568"/>
                </a:lnTo>
                <a:lnTo>
                  <a:pt x="76064" y="401568"/>
                </a:lnTo>
                <a:lnTo>
                  <a:pt x="32642" y="282064"/>
                </a:lnTo>
                <a:lnTo>
                  <a:pt x="74201" y="282064"/>
                </a:lnTo>
                <a:lnTo>
                  <a:pt x="80200" y="275855"/>
                </a:lnTo>
                <a:lnTo>
                  <a:pt x="80200" y="260494"/>
                </a:lnTo>
                <a:lnTo>
                  <a:pt x="74201" y="254274"/>
                </a:lnTo>
                <a:lnTo>
                  <a:pt x="35856" y="254274"/>
                </a:lnTo>
                <a:lnTo>
                  <a:pt x="133728" y="68301"/>
                </a:lnTo>
                <a:lnTo>
                  <a:pt x="190987" y="68301"/>
                </a:lnTo>
                <a:lnTo>
                  <a:pt x="156502" y="2774"/>
                </a:lnTo>
                <a:lnTo>
                  <a:pt x="151999" y="0"/>
                </a:lnTo>
                <a:close/>
              </a:path>
              <a:path w="294640" h="572769">
                <a:moveTo>
                  <a:pt x="240782" y="484927"/>
                </a:moveTo>
                <a:lnTo>
                  <a:pt x="214018" y="484927"/>
                </a:lnTo>
                <a:lnTo>
                  <a:pt x="214018" y="544684"/>
                </a:lnTo>
                <a:lnTo>
                  <a:pt x="240782" y="544684"/>
                </a:lnTo>
                <a:lnTo>
                  <a:pt x="240782" y="484927"/>
                </a:lnTo>
                <a:close/>
              </a:path>
              <a:path w="294640" h="572769">
                <a:moveTo>
                  <a:pt x="264986" y="429358"/>
                </a:moveTo>
                <a:lnTo>
                  <a:pt x="227442" y="429358"/>
                </a:lnTo>
                <a:lnTo>
                  <a:pt x="234803" y="429379"/>
                </a:lnTo>
                <a:lnTo>
                  <a:pt x="240782" y="435609"/>
                </a:lnTo>
                <a:lnTo>
                  <a:pt x="240782" y="446960"/>
                </a:lnTo>
                <a:lnTo>
                  <a:pt x="239389" y="450447"/>
                </a:lnTo>
                <a:lnTo>
                  <a:pt x="234321" y="455703"/>
                </a:lnTo>
                <a:lnTo>
                  <a:pt x="230960" y="457148"/>
                </a:lnTo>
                <a:lnTo>
                  <a:pt x="265109" y="457148"/>
                </a:lnTo>
                <a:lnTo>
                  <a:pt x="266774" y="451446"/>
                </a:lnTo>
                <a:lnTo>
                  <a:pt x="267546" y="443253"/>
                </a:lnTo>
                <a:lnTo>
                  <a:pt x="265912" y="431474"/>
                </a:lnTo>
                <a:lnTo>
                  <a:pt x="264986" y="429358"/>
                </a:lnTo>
                <a:close/>
              </a:path>
              <a:path w="294640" h="572769">
                <a:moveTo>
                  <a:pt x="190987" y="68301"/>
                </a:moveTo>
                <a:lnTo>
                  <a:pt x="160491" y="68301"/>
                </a:lnTo>
                <a:lnTo>
                  <a:pt x="258363" y="254274"/>
                </a:lnTo>
                <a:lnTo>
                  <a:pt x="220008" y="254274"/>
                </a:lnTo>
                <a:lnTo>
                  <a:pt x="214018" y="260494"/>
                </a:lnTo>
                <a:lnTo>
                  <a:pt x="214018" y="275855"/>
                </a:lnTo>
                <a:lnTo>
                  <a:pt x="220008" y="282064"/>
                </a:lnTo>
                <a:lnTo>
                  <a:pt x="261567" y="282064"/>
                </a:lnTo>
                <a:lnTo>
                  <a:pt x="218144" y="401568"/>
                </a:lnTo>
                <a:lnTo>
                  <a:pt x="246751" y="401568"/>
                </a:lnTo>
                <a:lnTo>
                  <a:pt x="293629" y="272515"/>
                </a:lnTo>
                <a:lnTo>
                  <a:pt x="293932" y="271394"/>
                </a:lnTo>
                <a:lnTo>
                  <a:pt x="294058" y="270798"/>
                </a:lnTo>
                <a:lnTo>
                  <a:pt x="294215" y="269656"/>
                </a:lnTo>
                <a:lnTo>
                  <a:pt x="294100" y="265772"/>
                </a:lnTo>
                <a:lnTo>
                  <a:pt x="294005" y="265258"/>
                </a:lnTo>
                <a:lnTo>
                  <a:pt x="293629" y="263793"/>
                </a:lnTo>
                <a:lnTo>
                  <a:pt x="293095" y="262389"/>
                </a:lnTo>
                <a:lnTo>
                  <a:pt x="292896" y="261939"/>
                </a:lnTo>
                <a:lnTo>
                  <a:pt x="190987" y="68301"/>
                </a:lnTo>
                <a:close/>
              </a:path>
              <a:path w="294640" h="572769">
                <a:moveTo>
                  <a:pt x="160491" y="68301"/>
                </a:moveTo>
                <a:lnTo>
                  <a:pt x="133728" y="68301"/>
                </a:lnTo>
                <a:lnTo>
                  <a:pt x="133728" y="228883"/>
                </a:lnTo>
                <a:lnTo>
                  <a:pt x="122971" y="234896"/>
                </a:lnTo>
                <a:lnTo>
                  <a:pt x="114501" y="243889"/>
                </a:lnTo>
                <a:lnTo>
                  <a:pt x="108954" y="255200"/>
                </a:lnTo>
                <a:lnTo>
                  <a:pt x="107142" y="267007"/>
                </a:lnTo>
                <a:lnTo>
                  <a:pt x="107060" y="268661"/>
                </a:lnTo>
                <a:lnTo>
                  <a:pt x="110123" y="284383"/>
                </a:lnTo>
                <a:lnTo>
                  <a:pt x="118732" y="297634"/>
                </a:lnTo>
                <a:lnTo>
                  <a:pt x="131494" y="306574"/>
                </a:lnTo>
                <a:lnTo>
                  <a:pt x="147109" y="309854"/>
                </a:lnTo>
                <a:lnTo>
                  <a:pt x="162721" y="306574"/>
                </a:lnTo>
                <a:lnTo>
                  <a:pt x="175483" y="297634"/>
                </a:lnTo>
                <a:lnTo>
                  <a:pt x="184095" y="284383"/>
                </a:lnTo>
                <a:lnTo>
                  <a:pt x="184547" y="282064"/>
                </a:lnTo>
                <a:lnTo>
                  <a:pt x="139727" y="282064"/>
                </a:lnTo>
                <a:lnTo>
                  <a:pt x="133738" y="275855"/>
                </a:lnTo>
                <a:lnTo>
                  <a:pt x="133748" y="260494"/>
                </a:lnTo>
                <a:lnTo>
                  <a:pt x="139727" y="254274"/>
                </a:lnTo>
                <a:lnTo>
                  <a:pt x="184808" y="254274"/>
                </a:lnTo>
                <a:lnTo>
                  <a:pt x="179708" y="243885"/>
                </a:lnTo>
                <a:lnTo>
                  <a:pt x="171239" y="234895"/>
                </a:lnTo>
                <a:lnTo>
                  <a:pt x="160491" y="228883"/>
                </a:lnTo>
                <a:lnTo>
                  <a:pt x="160491" y="68301"/>
                </a:lnTo>
                <a:close/>
              </a:path>
              <a:path w="294640" h="572769">
                <a:moveTo>
                  <a:pt x="184808" y="254274"/>
                </a:moveTo>
                <a:lnTo>
                  <a:pt x="154481" y="254274"/>
                </a:lnTo>
                <a:lnTo>
                  <a:pt x="160471" y="260494"/>
                </a:lnTo>
                <a:lnTo>
                  <a:pt x="160481" y="275855"/>
                </a:lnTo>
                <a:lnTo>
                  <a:pt x="154481" y="282064"/>
                </a:lnTo>
                <a:lnTo>
                  <a:pt x="184547" y="282064"/>
                </a:lnTo>
                <a:lnTo>
                  <a:pt x="187159" y="268661"/>
                </a:lnTo>
                <a:lnTo>
                  <a:pt x="187076" y="267007"/>
                </a:lnTo>
                <a:lnTo>
                  <a:pt x="185260" y="255196"/>
                </a:lnTo>
                <a:lnTo>
                  <a:pt x="184808" y="254274"/>
                </a:lnTo>
                <a:close/>
              </a:path>
            </a:pathLst>
          </a:custGeom>
          <a:solidFill>
            <a:srgbClr val="0203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3109170" y="2608610"/>
            <a:ext cx="92416" cy="2060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3109170" y="2425565"/>
            <a:ext cx="685165" cy="127635"/>
          </a:xfrm>
          <a:custGeom>
            <a:avLst/>
            <a:gdLst/>
            <a:ahLst/>
            <a:cxnLst/>
            <a:rect l="l" t="t" r="r" b="b"/>
            <a:pathLst>
              <a:path w="685165" h="127635">
                <a:moveTo>
                  <a:pt x="472613" y="55579"/>
                </a:moveTo>
                <a:lnTo>
                  <a:pt x="212517" y="55579"/>
                </a:lnTo>
                <a:lnTo>
                  <a:pt x="191590" y="65562"/>
                </a:lnTo>
                <a:lnTo>
                  <a:pt x="153250" y="89328"/>
                </a:lnTo>
                <a:lnTo>
                  <a:pt x="129891" y="116656"/>
                </a:lnTo>
                <a:lnTo>
                  <a:pt x="137294" y="125786"/>
                </a:lnTo>
                <a:lnTo>
                  <a:pt x="141084" y="127462"/>
                </a:lnTo>
                <a:lnTo>
                  <a:pt x="147932" y="127462"/>
                </a:lnTo>
                <a:lnTo>
                  <a:pt x="150990" y="126383"/>
                </a:lnTo>
                <a:lnTo>
                  <a:pt x="153503" y="124184"/>
                </a:lnTo>
                <a:lnTo>
                  <a:pt x="185133" y="100883"/>
                </a:lnTo>
                <a:lnTo>
                  <a:pt x="221464" y="81776"/>
                </a:lnTo>
                <a:lnTo>
                  <a:pt x="261046" y="67457"/>
                </a:lnTo>
                <a:lnTo>
                  <a:pt x="302430" y="58521"/>
                </a:lnTo>
                <a:lnTo>
                  <a:pt x="478784" y="58521"/>
                </a:lnTo>
                <a:lnTo>
                  <a:pt x="472613" y="55579"/>
                </a:lnTo>
                <a:close/>
              </a:path>
              <a:path w="685165" h="127635">
                <a:moveTo>
                  <a:pt x="478784" y="58521"/>
                </a:moveTo>
                <a:lnTo>
                  <a:pt x="382710" y="58521"/>
                </a:lnTo>
                <a:lnTo>
                  <a:pt x="424094" y="67457"/>
                </a:lnTo>
                <a:lnTo>
                  <a:pt x="463675" y="81776"/>
                </a:lnTo>
                <a:lnTo>
                  <a:pt x="500003" y="100883"/>
                </a:lnTo>
                <a:lnTo>
                  <a:pt x="531627" y="124184"/>
                </a:lnTo>
                <a:lnTo>
                  <a:pt x="534140" y="126383"/>
                </a:lnTo>
                <a:lnTo>
                  <a:pt x="537208" y="127462"/>
                </a:lnTo>
                <a:lnTo>
                  <a:pt x="544056" y="127462"/>
                </a:lnTo>
                <a:lnTo>
                  <a:pt x="547847" y="125786"/>
                </a:lnTo>
                <a:lnTo>
                  <a:pt x="555250" y="116656"/>
                </a:lnTo>
                <a:lnTo>
                  <a:pt x="554538" y="107881"/>
                </a:lnTo>
                <a:lnTo>
                  <a:pt x="548883" y="102939"/>
                </a:lnTo>
                <a:lnTo>
                  <a:pt x="531895" y="89328"/>
                </a:lnTo>
                <a:lnTo>
                  <a:pt x="513379" y="76840"/>
                </a:lnTo>
                <a:lnTo>
                  <a:pt x="493548" y="65562"/>
                </a:lnTo>
                <a:lnTo>
                  <a:pt x="478784" y="58521"/>
                </a:lnTo>
                <a:close/>
              </a:path>
              <a:path w="685165" h="127635">
                <a:moveTo>
                  <a:pt x="40145" y="0"/>
                </a:moveTo>
                <a:lnTo>
                  <a:pt x="24534" y="3281"/>
                </a:lnTo>
                <a:lnTo>
                  <a:pt x="11771" y="12223"/>
                </a:lnTo>
                <a:lnTo>
                  <a:pt x="3159" y="25475"/>
                </a:lnTo>
                <a:lnTo>
                  <a:pt x="0" y="41684"/>
                </a:lnTo>
                <a:lnTo>
                  <a:pt x="3159" y="57894"/>
                </a:lnTo>
                <a:lnTo>
                  <a:pt x="11771" y="71145"/>
                </a:lnTo>
                <a:lnTo>
                  <a:pt x="24534" y="80088"/>
                </a:lnTo>
                <a:lnTo>
                  <a:pt x="40145" y="83369"/>
                </a:lnTo>
                <a:lnTo>
                  <a:pt x="52640" y="81302"/>
                </a:lnTo>
                <a:lnTo>
                  <a:pt x="63534" y="75540"/>
                </a:lnTo>
                <a:lnTo>
                  <a:pt x="72195" y="66746"/>
                </a:lnTo>
                <a:lnTo>
                  <a:pt x="77987" y="55579"/>
                </a:lnTo>
                <a:lnTo>
                  <a:pt x="32763" y="55579"/>
                </a:lnTo>
                <a:lnTo>
                  <a:pt x="26763" y="49349"/>
                </a:lnTo>
                <a:lnTo>
                  <a:pt x="26763" y="34030"/>
                </a:lnTo>
                <a:lnTo>
                  <a:pt x="32763" y="27789"/>
                </a:lnTo>
                <a:lnTo>
                  <a:pt x="77987" y="27789"/>
                </a:lnTo>
                <a:lnTo>
                  <a:pt x="72195" y="16622"/>
                </a:lnTo>
                <a:lnTo>
                  <a:pt x="63534" y="7828"/>
                </a:lnTo>
                <a:lnTo>
                  <a:pt x="52640" y="2067"/>
                </a:lnTo>
                <a:lnTo>
                  <a:pt x="40145" y="0"/>
                </a:lnTo>
                <a:close/>
              </a:path>
              <a:path w="685165" h="127635">
                <a:moveTo>
                  <a:pt x="382710" y="58521"/>
                </a:moveTo>
                <a:lnTo>
                  <a:pt x="302430" y="58521"/>
                </a:lnTo>
                <a:lnTo>
                  <a:pt x="302430" y="77149"/>
                </a:lnTo>
                <a:lnTo>
                  <a:pt x="308419" y="83369"/>
                </a:lnTo>
                <a:lnTo>
                  <a:pt x="376721" y="83369"/>
                </a:lnTo>
                <a:lnTo>
                  <a:pt x="382710" y="77149"/>
                </a:lnTo>
                <a:lnTo>
                  <a:pt x="382710" y="58521"/>
                </a:lnTo>
                <a:close/>
              </a:path>
              <a:path w="685165" h="127635">
                <a:moveTo>
                  <a:pt x="644996" y="0"/>
                </a:moveTo>
                <a:lnTo>
                  <a:pt x="632499" y="2067"/>
                </a:lnTo>
                <a:lnTo>
                  <a:pt x="621602" y="7828"/>
                </a:lnTo>
                <a:lnTo>
                  <a:pt x="612941" y="16622"/>
                </a:lnTo>
                <a:lnTo>
                  <a:pt x="607154" y="27789"/>
                </a:lnTo>
                <a:lnTo>
                  <a:pt x="652378" y="27789"/>
                </a:lnTo>
                <a:lnTo>
                  <a:pt x="658377" y="34030"/>
                </a:lnTo>
                <a:lnTo>
                  <a:pt x="658377" y="49349"/>
                </a:lnTo>
                <a:lnTo>
                  <a:pt x="652378" y="55579"/>
                </a:lnTo>
                <a:lnTo>
                  <a:pt x="607154" y="55579"/>
                </a:lnTo>
                <a:lnTo>
                  <a:pt x="612941" y="66746"/>
                </a:lnTo>
                <a:lnTo>
                  <a:pt x="621602" y="75540"/>
                </a:lnTo>
                <a:lnTo>
                  <a:pt x="632499" y="81302"/>
                </a:lnTo>
                <a:lnTo>
                  <a:pt x="644996" y="83369"/>
                </a:lnTo>
                <a:lnTo>
                  <a:pt x="660607" y="80088"/>
                </a:lnTo>
                <a:lnTo>
                  <a:pt x="673369" y="71145"/>
                </a:lnTo>
                <a:lnTo>
                  <a:pt x="681981" y="57894"/>
                </a:lnTo>
                <a:lnTo>
                  <a:pt x="685141" y="41684"/>
                </a:lnTo>
                <a:lnTo>
                  <a:pt x="681981" y="25475"/>
                </a:lnTo>
                <a:lnTo>
                  <a:pt x="673369" y="12223"/>
                </a:lnTo>
                <a:lnTo>
                  <a:pt x="660607" y="3281"/>
                </a:lnTo>
                <a:lnTo>
                  <a:pt x="644996" y="0"/>
                </a:lnTo>
                <a:close/>
              </a:path>
              <a:path w="685165" h="127635">
                <a:moveTo>
                  <a:pt x="329194" y="27789"/>
                </a:moveTo>
                <a:lnTo>
                  <a:pt x="47516" y="27789"/>
                </a:lnTo>
                <a:lnTo>
                  <a:pt x="53527" y="34030"/>
                </a:lnTo>
                <a:lnTo>
                  <a:pt x="53527" y="49349"/>
                </a:lnTo>
                <a:lnTo>
                  <a:pt x="47516" y="55579"/>
                </a:lnTo>
                <a:lnTo>
                  <a:pt x="329194" y="55579"/>
                </a:lnTo>
                <a:lnTo>
                  <a:pt x="329194" y="27789"/>
                </a:lnTo>
                <a:close/>
              </a:path>
              <a:path w="685165" h="127635">
                <a:moveTo>
                  <a:pt x="637614" y="27789"/>
                </a:moveTo>
                <a:lnTo>
                  <a:pt x="355957" y="27789"/>
                </a:lnTo>
                <a:lnTo>
                  <a:pt x="355957" y="55579"/>
                </a:lnTo>
                <a:lnTo>
                  <a:pt x="637614" y="55579"/>
                </a:lnTo>
                <a:lnTo>
                  <a:pt x="631614" y="49349"/>
                </a:lnTo>
                <a:lnTo>
                  <a:pt x="631614" y="34030"/>
                </a:lnTo>
                <a:lnTo>
                  <a:pt x="637614" y="27789"/>
                </a:lnTo>
                <a:close/>
              </a:path>
              <a:path w="685165" h="127635">
                <a:moveTo>
                  <a:pt x="376721" y="0"/>
                </a:moveTo>
                <a:lnTo>
                  <a:pt x="308419" y="0"/>
                </a:lnTo>
                <a:lnTo>
                  <a:pt x="302430" y="6219"/>
                </a:lnTo>
                <a:lnTo>
                  <a:pt x="302430" y="27789"/>
                </a:lnTo>
                <a:lnTo>
                  <a:pt x="382710" y="27789"/>
                </a:lnTo>
                <a:lnTo>
                  <a:pt x="382710" y="6219"/>
                </a:lnTo>
                <a:lnTo>
                  <a:pt x="376721" y="0"/>
                </a:lnTo>
                <a:close/>
              </a:path>
            </a:pathLst>
          </a:custGeom>
          <a:solidFill>
            <a:srgbClr val="0203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15138559" y="1929186"/>
            <a:ext cx="65595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5" dirty="0">
                <a:latin typeface="Montserrat"/>
                <a:cs typeface="Montserrat"/>
              </a:rPr>
              <a:t>STEP</a:t>
            </a:r>
            <a:r>
              <a:rPr sz="1400" spc="-50" dirty="0">
                <a:latin typeface="Montserrat"/>
                <a:cs typeface="Montserrat"/>
              </a:rPr>
              <a:t> </a:t>
            </a:r>
            <a:r>
              <a:rPr sz="1400" dirty="0">
                <a:latin typeface="Montserrat"/>
                <a:cs typeface="Montserrat"/>
              </a:rPr>
              <a:t>4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4907051" y="3387709"/>
            <a:ext cx="120856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5" dirty="0">
                <a:latin typeface="Montserrat"/>
                <a:cs typeface="Montserrat"/>
              </a:rPr>
              <a:t>Test</a:t>
            </a:r>
            <a:r>
              <a:rPr sz="1400" b="1" spc="-25" dirty="0">
                <a:latin typeface="Montserrat"/>
                <a:cs typeface="Montserrat"/>
              </a:rPr>
              <a:t> </a:t>
            </a:r>
            <a:r>
              <a:rPr sz="1400" b="1" spc="5" dirty="0">
                <a:latin typeface="Montserrat"/>
                <a:cs typeface="Montserrat"/>
              </a:rPr>
              <a:t>Pages</a:t>
            </a:r>
            <a:endParaRPr sz="1400" b="1">
              <a:latin typeface="Montserrat"/>
              <a:cs typeface="Montserrat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15301996" y="2836457"/>
            <a:ext cx="30480" cy="31115"/>
          </a:xfrm>
          <a:custGeom>
            <a:avLst/>
            <a:gdLst/>
            <a:ahLst/>
            <a:cxnLst/>
            <a:rect l="l" t="t" r="r" b="b"/>
            <a:pathLst>
              <a:path w="30480" h="31114">
                <a:moveTo>
                  <a:pt x="23412" y="0"/>
                </a:moveTo>
                <a:lnTo>
                  <a:pt x="6753" y="0"/>
                </a:lnTo>
                <a:lnTo>
                  <a:pt x="0" y="6900"/>
                </a:lnTo>
                <a:lnTo>
                  <a:pt x="0" y="23915"/>
                </a:lnTo>
                <a:lnTo>
                  <a:pt x="6753" y="30815"/>
                </a:lnTo>
                <a:lnTo>
                  <a:pt x="23412" y="30815"/>
                </a:lnTo>
                <a:lnTo>
                  <a:pt x="30177" y="23915"/>
                </a:lnTo>
                <a:lnTo>
                  <a:pt x="30177" y="6900"/>
                </a:lnTo>
                <a:lnTo>
                  <a:pt x="23412" y="0"/>
                </a:lnTo>
                <a:close/>
              </a:path>
            </a:pathLst>
          </a:custGeom>
          <a:solidFill>
            <a:srgbClr val="0203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5056124" y="2349318"/>
            <a:ext cx="772795" cy="789305"/>
          </a:xfrm>
          <a:custGeom>
            <a:avLst/>
            <a:gdLst/>
            <a:ahLst/>
            <a:cxnLst/>
            <a:rect l="l" t="t" r="r" b="b"/>
            <a:pathLst>
              <a:path w="772794" h="789305">
                <a:moveTo>
                  <a:pt x="696900" y="0"/>
                </a:moveTo>
                <a:lnTo>
                  <a:pt x="655079" y="12907"/>
                </a:lnTo>
                <a:lnTo>
                  <a:pt x="622211" y="44365"/>
                </a:lnTo>
                <a:lnTo>
                  <a:pt x="480111" y="189491"/>
                </a:lnTo>
                <a:lnTo>
                  <a:pt x="45244" y="189491"/>
                </a:lnTo>
                <a:lnTo>
                  <a:pt x="27648" y="193129"/>
                </a:lnTo>
                <a:lnTo>
                  <a:pt x="13265" y="203043"/>
                </a:lnTo>
                <a:lnTo>
                  <a:pt x="3560" y="217736"/>
                </a:lnTo>
                <a:lnTo>
                  <a:pt x="0" y="235710"/>
                </a:lnTo>
                <a:lnTo>
                  <a:pt x="0" y="742532"/>
                </a:lnTo>
                <a:lnTo>
                  <a:pt x="3560" y="760505"/>
                </a:lnTo>
                <a:lnTo>
                  <a:pt x="13265" y="775198"/>
                </a:lnTo>
                <a:lnTo>
                  <a:pt x="27648" y="785113"/>
                </a:lnTo>
                <a:lnTo>
                  <a:pt x="45244" y="788750"/>
                </a:lnTo>
                <a:lnTo>
                  <a:pt x="727066" y="788750"/>
                </a:lnTo>
                <a:lnTo>
                  <a:pt x="744664" y="785113"/>
                </a:lnTo>
                <a:lnTo>
                  <a:pt x="759051" y="775198"/>
                </a:lnTo>
                <a:lnTo>
                  <a:pt x="768759" y="760505"/>
                </a:lnTo>
                <a:lnTo>
                  <a:pt x="769269" y="757935"/>
                </a:lnTo>
                <a:lnTo>
                  <a:pt x="36930" y="757935"/>
                </a:lnTo>
                <a:lnTo>
                  <a:pt x="30166" y="751024"/>
                </a:lnTo>
                <a:lnTo>
                  <a:pt x="30166" y="227218"/>
                </a:lnTo>
                <a:lnTo>
                  <a:pt x="36930" y="220296"/>
                </a:lnTo>
                <a:lnTo>
                  <a:pt x="492616" y="220296"/>
                </a:lnTo>
                <a:lnTo>
                  <a:pt x="632891" y="77034"/>
                </a:lnTo>
                <a:lnTo>
                  <a:pt x="675557" y="77034"/>
                </a:lnTo>
                <a:lnTo>
                  <a:pt x="654231" y="55254"/>
                </a:lnTo>
                <a:lnTo>
                  <a:pt x="664924" y="44344"/>
                </a:lnTo>
                <a:lnTo>
                  <a:pt x="671813" y="38555"/>
                </a:lnTo>
                <a:lnTo>
                  <a:pt x="679574" y="34310"/>
                </a:lnTo>
                <a:lnTo>
                  <a:pt x="688001" y="31703"/>
                </a:lnTo>
                <a:lnTo>
                  <a:pt x="696900" y="30815"/>
                </a:lnTo>
                <a:lnTo>
                  <a:pt x="756867" y="30815"/>
                </a:lnTo>
                <a:lnTo>
                  <a:pt x="750228" y="22575"/>
                </a:lnTo>
                <a:lnTo>
                  <a:pt x="738716" y="12907"/>
                </a:lnTo>
                <a:lnTo>
                  <a:pt x="725775" y="5829"/>
                </a:lnTo>
                <a:lnTo>
                  <a:pt x="711727" y="1480"/>
                </a:lnTo>
                <a:lnTo>
                  <a:pt x="696900" y="0"/>
                </a:lnTo>
                <a:close/>
              </a:path>
              <a:path w="772794" h="789305">
                <a:moveTo>
                  <a:pt x="769267" y="220296"/>
                </a:moveTo>
                <a:lnTo>
                  <a:pt x="735380" y="220296"/>
                </a:lnTo>
                <a:lnTo>
                  <a:pt x="742155" y="227218"/>
                </a:lnTo>
                <a:lnTo>
                  <a:pt x="742155" y="751024"/>
                </a:lnTo>
                <a:lnTo>
                  <a:pt x="735380" y="757935"/>
                </a:lnTo>
                <a:lnTo>
                  <a:pt x="769269" y="757935"/>
                </a:lnTo>
                <a:lnTo>
                  <a:pt x="772322" y="742532"/>
                </a:lnTo>
                <a:lnTo>
                  <a:pt x="772322" y="235710"/>
                </a:lnTo>
                <a:lnTo>
                  <a:pt x="769267" y="220296"/>
                </a:lnTo>
                <a:close/>
              </a:path>
              <a:path w="772794" h="789305">
                <a:moveTo>
                  <a:pt x="492616" y="220296"/>
                </a:moveTo>
                <a:lnTo>
                  <a:pt x="449954" y="220296"/>
                </a:lnTo>
                <a:lnTo>
                  <a:pt x="419788" y="251112"/>
                </a:lnTo>
                <a:lnTo>
                  <a:pt x="192287" y="251112"/>
                </a:lnTo>
                <a:lnTo>
                  <a:pt x="185533" y="258013"/>
                </a:lnTo>
                <a:lnTo>
                  <a:pt x="185533" y="715611"/>
                </a:lnTo>
                <a:lnTo>
                  <a:pt x="192287" y="722512"/>
                </a:lnTo>
                <a:lnTo>
                  <a:pt x="705224" y="722512"/>
                </a:lnTo>
                <a:lnTo>
                  <a:pt x="711978" y="715611"/>
                </a:lnTo>
                <a:lnTo>
                  <a:pt x="711978" y="691696"/>
                </a:lnTo>
                <a:lnTo>
                  <a:pt x="215710" y="691696"/>
                </a:lnTo>
                <a:lnTo>
                  <a:pt x="215710" y="281918"/>
                </a:lnTo>
                <a:lnTo>
                  <a:pt x="432279" y="281918"/>
                </a:lnTo>
                <a:lnTo>
                  <a:pt x="492616" y="220296"/>
                </a:lnTo>
                <a:close/>
              </a:path>
              <a:path w="772794" h="789305">
                <a:moveTo>
                  <a:pt x="711978" y="281918"/>
                </a:moveTo>
                <a:lnTo>
                  <a:pt x="681811" y="281918"/>
                </a:lnTo>
                <a:lnTo>
                  <a:pt x="681811" y="691696"/>
                </a:lnTo>
                <a:lnTo>
                  <a:pt x="711978" y="691696"/>
                </a:lnTo>
                <a:lnTo>
                  <a:pt x="711978" y="281918"/>
                </a:lnTo>
                <a:close/>
              </a:path>
              <a:path w="772794" h="789305">
                <a:moveTo>
                  <a:pt x="432279" y="281918"/>
                </a:moveTo>
                <a:lnTo>
                  <a:pt x="389632" y="281918"/>
                </a:lnTo>
                <a:lnTo>
                  <a:pt x="370564" y="301383"/>
                </a:lnTo>
                <a:lnTo>
                  <a:pt x="322419" y="448509"/>
                </a:lnTo>
                <a:lnTo>
                  <a:pt x="323937" y="454656"/>
                </a:lnTo>
                <a:lnTo>
                  <a:pt x="330974" y="461535"/>
                </a:lnTo>
                <a:lnTo>
                  <a:pt x="334722" y="463022"/>
                </a:lnTo>
                <a:lnTo>
                  <a:pt x="340303" y="463022"/>
                </a:lnTo>
                <a:lnTo>
                  <a:pt x="342073" y="462708"/>
                </a:lnTo>
                <a:lnTo>
                  <a:pt x="449565" y="422217"/>
                </a:lnTo>
                <a:lnTo>
                  <a:pt x="362407" y="422217"/>
                </a:lnTo>
                <a:lnTo>
                  <a:pt x="391956" y="328524"/>
                </a:lnTo>
                <a:lnTo>
                  <a:pt x="453382" y="328524"/>
                </a:lnTo>
                <a:lnTo>
                  <a:pt x="452170" y="326962"/>
                </a:lnTo>
                <a:lnTo>
                  <a:pt x="433920" y="312191"/>
                </a:lnTo>
                <a:lnTo>
                  <a:pt x="412594" y="302022"/>
                </a:lnTo>
                <a:lnTo>
                  <a:pt x="432279" y="281918"/>
                </a:lnTo>
                <a:close/>
              </a:path>
              <a:path w="772794" h="789305">
                <a:moveTo>
                  <a:pt x="453382" y="328524"/>
                </a:moveTo>
                <a:lnTo>
                  <a:pt x="391956" y="328524"/>
                </a:lnTo>
                <a:lnTo>
                  <a:pt x="413297" y="335612"/>
                </a:lnTo>
                <a:lnTo>
                  <a:pt x="431027" y="348891"/>
                </a:lnTo>
                <a:lnTo>
                  <a:pt x="443909" y="367095"/>
                </a:lnTo>
                <a:lnTo>
                  <a:pt x="450708" y="388961"/>
                </a:lnTo>
                <a:lnTo>
                  <a:pt x="362407" y="422217"/>
                </a:lnTo>
                <a:lnTo>
                  <a:pt x="449565" y="422217"/>
                </a:lnTo>
                <a:lnTo>
                  <a:pt x="519243" y="367381"/>
                </a:lnTo>
                <a:lnTo>
                  <a:pt x="476582" y="367381"/>
                </a:lnTo>
                <a:lnTo>
                  <a:pt x="466629" y="345602"/>
                </a:lnTo>
                <a:lnTo>
                  <a:pt x="453382" y="328524"/>
                </a:lnTo>
                <a:close/>
              </a:path>
              <a:path w="772794" h="789305">
                <a:moveTo>
                  <a:pt x="675557" y="77034"/>
                </a:moveTo>
                <a:lnTo>
                  <a:pt x="632891" y="77034"/>
                </a:lnTo>
                <a:lnTo>
                  <a:pt x="696889" y="142393"/>
                </a:lnTo>
                <a:lnTo>
                  <a:pt x="476582" y="367381"/>
                </a:lnTo>
                <a:lnTo>
                  <a:pt x="519243" y="367381"/>
                </a:lnTo>
                <a:lnTo>
                  <a:pt x="602934" y="281918"/>
                </a:lnTo>
                <a:lnTo>
                  <a:pt x="711978" y="281918"/>
                </a:lnTo>
                <a:lnTo>
                  <a:pt x="711978" y="258013"/>
                </a:lnTo>
                <a:lnTo>
                  <a:pt x="705224" y="251112"/>
                </a:lnTo>
                <a:lnTo>
                  <a:pt x="633101" y="251112"/>
                </a:lnTo>
                <a:lnTo>
                  <a:pt x="663278" y="220296"/>
                </a:lnTo>
                <a:lnTo>
                  <a:pt x="769267" y="220296"/>
                </a:lnTo>
                <a:lnTo>
                  <a:pt x="768759" y="217736"/>
                </a:lnTo>
                <a:lnTo>
                  <a:pt x="759051" y="203043"/>
                </a:lnTo>
                <a:lnTo>
                  <a:pt x="744664" y="193129"/>
                </a:lnTo>
                <a:lnTo>
                  <a:pt x="727066" y="189491"/>
                </a:lnTo>
                <a:lnTo>
                  <a:pt x="693444" y="189491"/>
                </a:lnTo>
                <a:lnTo>
                  <a:pt x="750217" y="131493"/>
                </a:lnTo>
                <a:lnTo>
                  <a:pt x="758993" y="120603"/>
                </a:lnTo>
                <a:lnTo>
                  <a:pt x="718218" y="120603"/>
                </a:lnTo>
                <a:lnTo>
                  <a:pt x="675557" y="77034"/>
                </a:lnTo>
                <a:close/>
              </a:path>
              <a:path w="772794" h="789305">
                <a:moveTo>
                  <a:pt x="756867" y="30815"/>
                </a:moveTo>
                <a:lnTo>
                  <a:pt x="696900" y="30815"/>
                </a:lnTo>
                <a:lnTo>
                  <a:pt x="705790" y="31703"/>
                </a:lnTo>
                <a:lnTo>
                  <a:pt x="714226" y="34316"/>
                </a:lnTo>
                <a:lnTo>
                  <a:pt x="741285" y="67948"/>
                </a:lnTo>
                <a:lnTo>
                  <a:pt x="742155" y="77034"/>
                </a:lnTo>
                <a:lnTo>
                  <a:pt x="741285" y="86120"/>
                </a:lnTo>
                <a:lnTo>
                  <a:pt x="738730" y="94727"/>
                </a:lnTo>
                <a:lnTo>
                  <a:pt x="734570" y="102655"/>
                </a:lnTo>
                <a:lnTo>
                  <a:pt x="728888" y="109703"/>
                </a:lnTo>
                <a:lnTo>
                  <a:pt x="718218" y="120603"/>
                </a:lnTo>
                <a:lnTo>
                  <a:pt x="758993" y="120603"/>
                </a:lnTo>
                <a:lnTo>
                  <a:pt x="759683" y="119747"/>
                </a:lnTo>
                <a:lnTo>
                  <a:pt x="766614" y="106533"/>
                </a:lnTo>
                <a:lnTo>
                  <a:pt x="770872" y="92184"/>
                </a:lnTo>
                <a:lnTo>
                  <a:pt x="772322" y="77034"/>
                </a:lnTo>
                <a:lnTo>
                  <a:pt x="770872" y="61882"/>
                </a:lnTo>
                <a:lnTo>
                  <a:pt x="766615" y="47531"/>
                </a:lnTo>
                <a:lnTo>
                  <a:pt x="759683" y="34310"/>
                </a:lnTo>
                <a:lnTo>
                  <a:pt x="756867" y="30815"/>
                </a:lnTo>
                <a:close/>
              </a:path>
            </a:pathLst>
          </a:custGeom>
          <a:solidFill>
            <a:srgbClr val="0203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5120987" y="2646642"/>
            <a:ext cx="90805" cy="0"/>
          </a:xfrm>
          <a:custGeom>
            <a:avLst/>
            <a:gdLst/>
            <a:ahLst/>
            <a:cxnLst/>
            <a:rect l="l" t="t" r="r" b="b"/>
            <a:pathLst>
              <a:path w="90805">
                <a:moveTo>
                  <a:pt x="0" y="0"/>
                </a:moveTo>
                <a:lnTo>
                  <a:pt x="90510" y="0"/>
                </a:lnTo>
              </a:path>
            </a:pathLst>
          </a:custGeom>
          <a:ln w="30805">
            <a:solidFill>
              <a:srgbClr val="0203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5120987" y="2708263"/>
            <a:ext cx="90805" cy="0"/>
          </a:xfrm>
          <a:custGeom>
            <a:avLst/>
            <a:gdLst/>
            <a:ahLst/>
            <a:cxnLst/>
            <a:rect l="l" t="t" r="r" b="b"/>
            <a:pathLst>
              <a:path w="90805">
                <a:moveTo>
                  <a:pt x="0" y="0"/>
                </a:moveTo>
                <a:lnTo>
                  <a:pt x="90510" y="0"/>
                </a:lnTo>
              </a:path>
            </a:pathLst>
          </a:custGeom>
          <a:ln w="30805">
            <a:solidFill>
              <a:srgbClr val="0203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5120987" y="2959361"/>
            <a:ext cx="90805" cy="0"/>
          </a:xfrm>
          <a:custGeom>
            <a:avLst/>
            <a:gdLst/>
            <a:ahLst/>
            <a:cxnLst/>
            <a:rect l="l" t="t" r="r" b="b"/>
            <a:pathLst>
              <a:path w="90805">
                <a:moveTo>
                  <a:pt x="0" y="0"/>
                </a:moveTo>
                <a:lnTo>
                  <a:pt x="90510" y="0"/>
                </a:lnTo>
              </a:path>
            </a:pathLst>
          </a:custGeom>
          <a:ln w="30805">
            <a:solidFill>
              <a:srgbClr val="0203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5120987" y="3020986"/>
            <a:ext cx="90805" cy="0"/>
          </a:xfrm>
          <a:custGeom>
            <a:avLst/>
            <a:gdLst/>
            <a:ahLst/>
            <a:cxnLst/>
            <a:rect l="l" t="t" r="r" b="b"/>
            <a:pathLst>
              <a:path w="90805">
                <a:moveTo>
                  <a:pt x="0" y="0"/>
                </a:moveTo>
                <a:lnTo>
                  <a:pt x="90510" y="0"/>
                </a:lnTo>
              </a:path>
            </a:pathLst>
          </a:custGeom>
          <a:ln w="30815">
            <a:solidFill>
              <a:srgbClr val="02030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5120987" y="2789907"/>
            <a:ext cx="90510" cy="9242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5369787" y="2847976"/>
            <a:ext cx="339725" cy="69215"/>
          </a:xfrm>
          <a:custGeom>
            <a:avLst/>
            <a:gdLst/>
            <a:ahLst/>
            <a:cxnLst/>
            <a:rect l="l" t="t" r="r" b="b"/>
            <a:pathLst>
              <a:path w="339725" h="69214">
                <a:moveTo>
                  <a:pt x="249997" y="30802"/>
                </a:moveTo>
                <a:lnTo>
                  <a:pt x="182612" y="30802"/>
                </a:lnTo>
                <a:lnTo>
                  <a:pt x="200648" y="34580"/>
                </a:lnTo>
                <a:lnTo>
                  <a:pt x="217700" y="45912"/>
                </a:lnTo>
                <a:lnTo>
                  <a:pt x="230504" y="55840"/>
                </a:lnTo>
                <a:lnTo>
                  <a:pt x="244620" y="63105"/>
                </a:lnTo>
                <a:lnTo>
                  <a:pt x="259694" y="67566"/>
                </a:lnTo>
                <a:lnTo>
                  <a:pt x="275373" y="69084"/>
                </a:lnTo>
                <a:lnTo>
                  <a:pt x="291058" y="67566"/>
                </a:lnTo>
                <a:lnTo>
                  <a:pt x="333057" y="45912"/>
                </a:lnTo>
                <a:lnTo>
                  <a:pt x="339300" y="38276"/>
                </a:lnTo>
                <a:lnTo>
                  <a:pt x="275370" y="38275"/>
                </a:lnTo>
                <a:lnTo>
                  <a:pt x="255777" y="34492"/>
                </a:lnTo>
                <a:lnTo>
                  <a:pt x="249997" y="30802"/>
                </a:lnTo>
                <a:close/>
              </a:path>
              <a:path w="339725" h="69214">
                <a:moveTo>
                  <a:pt x="12355" y="321"/>
                </a:moveTo>
                <a:lnTo>
                  <a:pt x="4146" y="5285"/>
                </a:lnTo>
                <a:lnTo>
                  <a:pt x="0" y="21766"/>
                </a:lnTo>
                <a:lnTo>
                  <a:pt x="4868" y="30164"/>
                </a:lnTo>
                <a:lnTo>
                  <a:pt x="12931" y="32279"/>
                </a:lnTo>
                <a:lnTo>
                  <a:pt x="19157" y="34379"/>
                </a:lnTo>
                <a:lnTo>
                  <a:pt x="25207" y="37360"/>
                </a:lnTo>
                <a:lnTo>
                  <a:pt x="31059" y="41208"/>
                </a:lnTo>
                <a:lnTo>
                  <a:pt x="36689" y="45912"/>
                </a:lnTo>
                <a:lnTo>
                  <a:pt x="49609" y="56046"/>
                </a:lnTo>
                <a:lnTo>
                  <a:pt x="63327" y="63284"/>
                </a:lnTo>
                <a:lnTo>
                  <a:pt x="77580" y="67626"/>
                </a:lnTo>
                <a:lnTo>
                  <a:pt x="92101" y="69073"/>
                </a:lnTo>
                <a:lnTo>
                  <a:pt x="106626" y="67626"/>
                </a:lnTo>
                <a:lnTo>
                  <a:pt x="120885" y="63284"/>
                </a:lnTo>
                <a:lnTo>
                  <a:pt x="134607" y="56046"/>
                </a:lnTo>
                <a:lnTo>
                  <a:pt x="147524" y="45912"/>
                </a:lnTo>
                <a:lnTo>
                  <a:pt x="159016" y="38275"/>
                </a:lnTo>
                <a:lnTo>
                  <a:pt x="92096" y="38275"/>
                </a:lnTo>
                <a:lnTo>
                  <a:pt x="74057" y="34492"/>
                </a:lnTo>
                <a:lnTo>
                  <a:pt x="57003" y="23148"/>
                </a:lnTo>
                <a:lnTo>
                  <a:pt x="48492" y="16066"/>
                </a:lnTo>
                <a:lnTo>
                  <a:pt x="39538" y="10240"/>
                </a:lnTo>
                <a:lnTo>
                  <a:pt x="30175" y="5690"/>
                </a:lnTo>
                <a:lnTo>
                  <a:pt x="20439" y="2437"/>
                </a:lnTo>
                <a:lnTo>
                  <a:pt x="12355" y="321"/>
                </a:lnTo>
                <a:close/>
              </a:path>
              <a:path w="339725" h="69214">
                <a:moveTo>
                  <a:pt x="318880" y="17420"/>
                </a:moveTo>
                <a:lnTo>
                  <a:pt x="312723" y="23158"/>
                </a:lnTo>
                <a:lnTo>
                  <a:pt x="294968" y="34496"/>
                </a:lnTo>
                <a:lnTo>
                  <a:pt x="275377" y="38276"/>
                </a:lnTo>
                <a:lnTo>
                  <a:pt x="339300" y="38276"/>
                </a:lnTo>
                <a:lnTo>
                  <a:pt x="339654" y="30446"/>
                </a:lnTo>
                <a:lnTo>
                  <a:pt x="328429" y="17871"/>
                </a:lnTo>
                <a:lnTo>
                  <a:pt x="318880" y="17420"/>
                </a:lnTo>
                <a:close/>
              </a:path>
              <a:path w="339725" h="69214">
                <a:moveTo>
                  <a:pt x="182610" y="0"/>
                </a:moveTo>
                <a:lnTo>
                  <a:pt x="153832" y="5789"/>
                </a:lnTo>
                <a:lnTo>
                  <a:pt x="127189" y="23158"/>
                </a:lnTo>
                <a:lnTo>
                  <a:pt x="110135" y="34496"/>
                </a:lnTo>
                <a:lnTo>
                  <a:pt x="92096" y="38275"/>
                </a:lnTo>
                <a:lnTo>
                  <a:pt x="159016" y="38275"/>
                </a:lnTo>
                <a:lnTo>
                  <a:pt x="164576" y="34580"/>
                </a:lnTo>
                <a:lnTo>
                  <a:pt x="182612" y="30802"/>
                </a:lnTo>
                <a:lnTo>
                  <a:pt x="249997" y="30802"/>
                </a:lnTo>
                <a:lnTo>
                  <a:pt x="238008" y="23148"/>
                </a:lnTo>
                <a:lnTo>
                  <a:pt x="211387" y="5789"/>
                </a:lnTo>
                <a:lnTo>
                  <a:pt x="182610" y="0"/>
                </a:lnTo>
                <a:close/>
              </a:path>
            </a:pathLst>
          </a:custGeom>
          <a:solidFill>
            <a:srgbClr val="02030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8737110" y="7513952"/>
            <a:ext cx="1904364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10" dirty="0">
                <a:latin typeface="Montserrat"/>
                <a:cs typeface="Montserrat"/>
              </a:rPr>
              <a:t>Designing</a:t>
            </a:r>
            <a:r>
              <a:rPr sz="1400" b="1" spc="-35" dirty="0">
                <a:latin typeface="Montserrat"/>
                <a:cs typeface="Montserrat"/>
              </a:rPr>
              <a:t> </a:t>
            </a:r>
            <a:r>
              <a:rPr sz="1400" b="1" spc="5" dirty="0">
                <a:latin typeface="Montserrat"/>
                <a:cs typeface="Montserrat"/>
              </a:rPr>
              <a:t>Interface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8737110" y="7846283"/>
            <a:ext cx="9026525" cy="1596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7200"/>
              </a:lnSpc>
              <a:spcBef>
                <a:spcPts val="100"/>
              </a:spcBef>
            </a:pPr>
            <a:r>
              <a:rPr sz="1400" dirty="0">
                <a:latin typeface="Montserrat"/>
                <a:cs typeface="Montserrat"/>
              </a:rPr>
              <a:t>Lorem </a:t>
            </a:r>
            <a:r>
              <a:rPr sz="1400" spc="5" dirty="0">
                <a:latin typeface="Montserrat"/>
                <a:cs typeface="Montserrat"/>
              </a:rPr>
              <a:t>ipsum dolor sit </a:t>
            </a:r>
            <a:r>
              <a:rPr sz="1400" spc="10" dirty="0">
                <a:latin typeface="Montserrat"/>
                <a:cs typeface="Montserrat"/>
              </a:rPr>
              <a:t>amet, </a:t>
            </a:r>
            <a:r>
              <a:rPr sz="1400" spc="5" dirty="0">
                <a:latin typeface="Montserrat"/>
                <a:cs typeface="Montserrat"/>
              </a:rPr>
              <a:t>consectetur </a:t>
            </a:r>
            <a:r>
              <a:rPr sz="1400" spc="10" dirty="0">
                <a:latin typeface="Montserrat"/>
                <a:cs typeface="Montserrat"/>
              </a:rPr>
              <a:t>adipiscing elit, </a:t>
            </a:r>
            <a:r>
              <a:rPr sz="1400" spc="5" dirty="0">
                <a:latin typeface="Montserrat"/>
                <a:cs typeface="Montserrat"/>
              </a:rPr>
              <a:t>sed do </a:t>
            </a:r>
            <a:r>
              <a:rPr sz="1400" spc="10" dirty="0">
                <a:latin typeface="Montserrat"/>
                <a:cs typeface="Montserrat"/>
              </a:rPr>
              <a:t>eiusmod </a:t>
            </a:r>
            <a:r>
              <a:rPr sz="1400" spc="5" dirty="0">
                <a:latin typeface="Montserrat"/>
                <a:cs typeface="Montserrat"/>
              </a:rPr>
              <a:t>tempor </a:t>
            </a:r>
            <a:r>
              <a:rPr sz="1400" spc="10" dirty="0">
                <a:latin typeface="Montserrat"/>
                <a:cs typeface="Montserrat"/>
              </a:rPr>
              <a:t>incididunt ut  </a:t>
            </a:r>
            <a:r>
              <a:rPr sz="1400" spc="5" dirty="0">
                <a:latin typeface="Montserrat"/>
                <a:cs typeface="Montserrat"/>
              </a:rPr>
              <a:t>labore et dolore </a:t>
            </a:r>
            <a:r>
              <a:rPr sz="1400" spc="10" dirty="0">
                <a:latin typeface="Montserrat"/>
                <a:cs typeface="Montserrat"/>
              </a:rPr>
              <a:t>magna </a:t>
            </a:r>
            <a:r>
              <a:rPr sz="1400" spc="5" dirty="0">
                <a:latin typeface="Montserrat"/>
                <a:cs typeface="Montserrat"/>
              </a:rPr>
              <a:t>aliqua. Ut enim ad minim veniam, quis </a:t>
            </a:r>
            <a:r>
              <a:rPr sz="1400" spc="10" dirty="0">
                <a:latin typeface="Montserrat"/>
                <a:cs typeface="Montserrat"/>
              </a:rPr>
              <a:t>nostrud </a:t>
            </a:r>
            <a:r>
              <a:rPr sz="1400" spc="5" dirty="0">
                <a:latin typeface="Montserrat"/>
                <a:cs typeface="Montserrat"/>
              </a:rPr>
              <a:t>exercitation ullamco laboris  nisi ut aliquip </a:t>
            </a:r>
            <a:r>
              <a:rPr sz="1400" spc="-5" dirty="0">
                <a:latin typeface="Montserrat"/>
                <a:cs typeface="Montserrat"/>
              </a:rPr>
              <a:t>ex ea </a:t>
            </a:r>
            <a:r>
              <a:rPr sz="1400" spc="5" dirty="0">
                <a:latin typeface="Montserrat"/>
                <a:cs typeface="Montserrat"/>
              </a:rPr>
              <a:t>commodo </a:t>
            </a:r>
            <a:r>
              <a:rPr sz="1400" spc="10" dirty="0">
                <a:latin typeface="Montserrat"/>
                <a:cs typeface="Montserrat"/>
              </a:rPr>
              <a:t>consequat. </a:t>
            </a:r>
            <a:r>
              <a:rPr sz="1400" spc="5" dirty="0">
                <a:latin typeface="Montserrat"/>
                <a:cs typeface="Montserrat"/>
              </a:rPr>
              <a:t>Duis </a:t>
            </a:r>
            <a:r>
              <a:rPr sz="1400" dirty="0">
                <a:latin typeface="Montserrat"/>
                <a:cs typeface="Montserrat"/>
              </a:rPr>
              <a:t>aute </a:t>
            </a:r>
            <a:r>
              <a:rPr sz="1400" spc="5" dirty="0">
                <a:latin typeface="Montserrat"/>
                <a:cs typeface="Montserrat"/>
              </a:rPr>
              <a:t>irure dolor in reprehenderit in </a:t>
            </a:r>
            <a:r>
              <a:rPr sz="1400" dirty="0">
                <a:latin typeface="Montserrat"/>
                <a:cs typeface="Montserrat"/>
              </a:rPr>
              <a:t>voluptate </a:t>
            </a:r>
            <a:r>
              <a:rPr sz="1400" spc="5" dirty="0">
                <a:latin typeface="Montserrat"/>
                <a:cs typeface="Montserrat"/>
              </a:rPr>
              <a:t>velit  esse cillum dolore eu fugiat nulla pariatur. </a:t>
            </a:r>
            <a:r>
              <a:rPr sz="1400" dirty="0">
                <a:latin typeface="Montserrat"/>
                <a:cs typeface="Montserrat"/>
              </a:rPr>
              <a:t>Excepteur </a:t>
            </a:r>
            <a:r>
              <a:rPr sz="1400" spc="5" dirty="0">
                <a:latin typeface="Montserrat"/>
                <a:cs typeface="Montserrat"/>
              </a:rPr>
              <a:t>sint occaecat cupidatat non proident, sunt </a:t>
            </a:r>
            <a:r>
              <a:rPr sz="1400" spc="10" dirty="0">
                <a:latin typeface="Montserrat"/>
                <a:cs typeface="Montserrat"/>
              </a:rPr>
              <a:t>in  </a:t>
            </a:r>
            <a:r>
              <a:rPr sz="1400" spc="5" dirty="0">
                <a:latin typeface="Montserrat"/>
                <a:cs typeface="Montserrat"/>
              </a:rPr>
              <a:t>culpa qui </a:t>
            </a:r>
            <a:r>
              <a:rPr sz="1400" spc="25" dirty="0">
                <a:latin typeface="Montserrat"/>
                <a:cs typeface="Montserrat"/>
              </a:rPr>
              <a:t>officia </a:t>
            </a:r>
            <a:r>
              <a:rPr sz="1400" spc="5" dirty="0">
                <a:latin typeface="Montserrat"/>
                <a:cs typeface="Montserrat"/>
              </a:rPr>
              <a:t>deserunt mollit anim id est</a:t>
            </a:r>
            <a:r>
              <a:rPr sz="1400" spc="145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laborum.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8163159" y="4517129"/>
            <a:ext cx="9525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Montserrat"/>
                <a:cs typeface="Montserrat"/>
              </a:rPr>
              <a:t>1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8127916" y="7436231"/>
            <a:ext cx="13081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Montserrat"/>
                <a:cs typeface="Montserrat"/>
              </a:rPr>
              <a:t>2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45" name="object 45"/>
          <p:cNvSpPr/>
          <p:nvPr/>
        </p:nvSpPr>
        <p:spPr>
          <a:xfrm>
            <a:off x="8085499" y="8089589"/>
            <a:ext cx="160141" cy="16013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8085499" y="5061412"/>
            <a:ext cx="160141" cy="16013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8085499" y="8387408"/>
            <a:ext cx="160141" cy="16013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 txBox="1"/>
          <p:nvPr/>
        </p:nvSpPr>
        <p:spPr>
          <a:xfrm>
            <a:off x="8751293" y="4507359"/>
            <a:ext cx="8724265" cy="1928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latin typeface="Montserrat"/>
                <a:cs typeface="Montserrat"/>
              </a:rPr>
              <a:t>Designs</a:t>
            </a:r>
            <a:r>
              <a:rPr sz="1400" b="1" spc="20" dirty="0">
                <a:latin typeface="Montserrat"/>
                <a:cs typeface="Montserrat"/>
              </a:rPr>
              <a:t> </a:t>
            </a:r>
            <a:r>
              <a:rPr sz="1400" b="1" spc="5" dirty="0">
                <a:latin typeface="Montserrat"/>
                <a:cs typeface="Montserrat"/>
              </a:rPr>
              <a:t>Concept</a:t>
            </a:r>
            <a:endParaRPr sz="1400">
              <a:latin typeface="Montserrat"/>
              <a:cs typeface="Montserrat"/>
            </a:endParaRPr>
          </a:p>
          <a:p>
            <a:pPr marL="12700" marR="5080">
              <a:lnSpc>
                <a:spcPct val="147200"/>
              </a:lnSpc>
              <a:spcBef>
                <a:spcPts val="935"/>
              </a:spcBef>
            </a:pPr>
            <a:r>
              <a:rPr sz="1400" dirty="0">
                <a:latin typeface="Montserrat"/>
                <a:cs typeface="Montserrat"/>
              </a:rPr>
              <a:t>Lorem </a:t>
            </a:r>
            <a:r>
              <a:rPr sz="1400" spc="5" dirty="0">
                <a:latin typeface="Montserrat"/>
                <a:cs typeface="Montserrat"/>
              </a:rPr>
              <a:t>ipsum dolor sit </a:t>
            </a:r>
            <a:r>
              <a:rPr sz="1400" spc="10" dirty="0">
                <a:latin typeface="Montserrat"/>
                <a:cs typeface="Montserrat"/>
              </a:rPr>
              <a:t>amet, </a:t>
            </a:r>
            <a:r>
              <a:rPr sz="1400" spc="5" dirty="0">
                <a:latin typeface="Montserrat"/>
                <a:cs typeface="Montserrat"/>
              </a:rPr>
              <a:t>consectetur </a:t>
            </a:r>
            <a:r>
              <a:rPr sz="1400" spc="10" dirty="0">
                <a:latin typeface="Montserrat"/>
                <a:cs typeface="Montserrat"/>
              </a:rPr>
              <a:t>adipiscing elit, </a:t>
            </a:r>
            <a:r>
              <a:rPr sz="1400" spc="5" dirty="0">
                <a:latin typeface="Montserrat"/>
                <a:cs typeface="Montserrat"/>
              </a:rPr>
              <a:t>sed do </a:t>
            </a:r>
            <a:r>
              <a:rPr sz="1400" spc="10" dirty="0">
                <a:latin typeface="Montserrat"/>
                <a:cs typeface="Montserrat"/>
              </a:rPr>
              <a:t>eiusmod </a:t>
            </a:r>
            <a:r>
              <a:rPr sz="1400" spc="5" dirty="0">
                <a:latin typeface="Montserrat"/>
                <a:cs typeface="Montserrat"/>
              </a:rPr>
              <a:t>tempor </a:t>
            </a:r>
            <a:r>
              <a:rPr sz="1400" spc="10" dirty="0">
                <a:latin typeface="Montserrat"/>
                <a:cs typeface="Montserrat"/>
              </a:rPr>
              <a:t>incididunt ut  </a:t>
            </a:r>
            <a:r>
              <a:rPr sz="1400" spc="5" dirty="0">
                <a:latin typeface="Montserrat"/>
                <a:cs typeface="Montserrat"/>
              </a:rPr>
              <a:t>labore et dolore </a:t>
            </a:r>
            <a:r>
              <a:rPr sz="1400" spc="10" dirty="0">
                <a:latin typeface="Montserrat"/>
                <a:cs typeface="Montserrat"/>
              </a:rPr>
              <a:t>magna </a:t>
            </a:r>
            <a:r>
              <a:rPr sz="1400" spc="5" dirty="0">
                <a:latin typeface="Montserrat"/>
                <a:cs typeface="Montserrat"/>
              </a:rPr>
              <a:t>aliqua. Ut enim ad minim veniam, quis </a:t>
            </a:r>
            <a:r>
              <a:rPr sz="1400" spc="10" dirty="0">
                <a:latin typeface="Montserrat"/>
                <a:cs typeface="Montserrat"/>
              </a:rPr>
              <a:t>nostrud </a:t>
            </a:r>
            <a:r>
              <a:rPr sz="1400" spc="5" dirty="0">
                <a:latin typeface="Montserrat"/>
                <a:cs typeface="Montserrat"/>
              </a:rPr>
              <a:t>exercitation ullamco  laboris nisi ut aliquip </a:t>
            </a:r>
            <a:r>
              <a:rPr sz="1400" spc="-5" dirty="0">
                <a:latin typeface="Montserrat"/>
                <a:cs typeface="Montserrat"/>
              </a:rPr>
              <a:t>ex ea </a:t>
            </a:r>
            <a:r>
              <a:rPr sz="1400" spc="5" dirty="0">
                <a:latin typeface="Montserrat"/>
                <a:cs typeface="Montserrat"/>
              </a:rPr>
              <a:t>commodo </a:t>
            </a:r>
            <a:r>
              <a:rPr sz="1400" spc="10" dirty="0">
                <a:latin typeface="Montserrat"/>
                <a:cs typeface="Montserrat"/>
              </a:rPr>
              <a:t>consequat. </a:t>
            </a:r>
            <a:r>
              <a:rPr sz="1400" spc="5" dirty="0">
                <a:latin typeface="Montserrat"/>
                <a:cs typeface="Montserrat"/>
              </a:rPr>
              <a:t>Duis </a:t>
            </a:r>
            <a:r>
              <a:rPr sz="1400" dirty="0">
                <a:latin typeface="Montserrat"/>
                <a:cs typeface="Montserrat"/>
              </a:rPr>
              <a:t>aute </a:t>
            </a:r>
            <a:r>
              <a:rPr sz="1400" spc="5" dirty="0">
                <a:latin typeface="Montserrat"/>
                <a:cs typeface="Montserrat"/>
              </a:rPr>
              <a:t>irure dolor in reprehenderit </a:t>
            </a:r>
            <a:r>
              <a:rPr sz="1400" spc="10" dirty="0">
                <a:latin typeface="Montserrat"/>
                <a:cs typeface="Montserrat"/>
              </a:rPr>
              <a:t>in  </a:t>
            </a:r>
            <a:r>
              <a:rPr sz="1400" dirty="0">
                <a:latin typeface="Montserrat"/>
                <a:cs typeface="Montserrat"/>
              </a:rPr>
              <a:t>voluptate velit </a:t>
            </a:r>
            <a:r>
              <a:rPr sz="1400" spc="5" dirty="0">
                <a:latin typeface="Montserrat"/>
                <a:cs typeface="Montserrat"/>
              </a:rPr>
              <a:t>esse cillum dolore eu fugiat nulla pariatur. </a:t>
            </a:r>
            <a:r>
              <a:rPr sz="1400" dirty="0">
                <a:latin typeface="Montserrat"/>
                <a:cs typeface="Montserrat"/>
              </a:rPr>
              <a:t>Excepteur </a:t>
            </a:r>
            <a:r>
              <a:rPr sz="1400" spc="5" dirty="0">
                <a:latin typeface="Montserrat"/>
                <a:cs typeface="Montserrat"/>
              </a:rPr>
              <a:t>sint occaecat cupidatat </a:t>
            </a:r>
            <a:r>
              <a:rPr sz="1400" spc="10" dirty="0">
                <a:latin typeface="Montserrat"/>
                <a:cs typeface="Montserrat"/>
              </a:rPr>
              <a:t>non  </a:t>
            </a:r>
            <a:r>
              <a:rPr sz="1400" spc="5" dirty="0">
                <a:latin typeface="Montserrat"/>
                <a:cs typeface="Montserrat"/>
              </a:rPr>
              <a:t>proident, sunt in culpa qui </a:t>
            </a:r>
            <a:r>
              <a:rPr sz="1400" spc="25" dirty="0">
                <a:latin typeface="Montserrat"/>
                <a:cs typeface="Montserrat"/>
              </a:rPr>
              <a:t>officia </a:t>
            </a:r>
            <a:r>
              <a:rPr sz="1400" spc="5" dirty="0">
                <a:latin typeface="Montserrat"/>
                <a:cs typeface="Montserrat"/>
              </a:rPr>
              <a:t>deserunt mollit anim id est</a:t>
            </a:r>
            <a:r>
              <a:rPr sz="1400" spc="215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laborum.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8178756" y="5423356"/>
            <a:ext cx="0" cy="1815464"/>
          </a:xfrm>
          <a:custGeom>
            <a:avLst/>
            <a:gdLst/>
            <a:ahLst/>
            <a:cxnLst/>
            <a:rect l="l" t="t" r="r" b="b"/>
            <a:pathLst>
              <a:path h="1815465">
                <a:moveTo>
                  <a:pt x="0" y="0"/>
                </a:moveTo>
                <a:lnTo>
                  <a:pt x="0" y="1815305"/>
                </a:lnTo>
              </a:path>
            </a:pathLst>
          </a:custGeom>
          <a:ln w="10470">
            <a:solidFill>
              <a:srgbClr val="BBBD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8178756" y="8857870"/>
            <a:ext cx="0" cy="2451100"/>
          </a:xfrm>
          <a:custGeom>
            <a:avLst/>
            <a:gdLst/>
            <a:ahLst/>
            <a:cxnLst/>
            <a:rect l="l" t="t" r="r" b="b"/>
            <a:pathLst>
              <a:path h="2451100">
                <a:moveTo>
                  <a:pt x="0" y="0"/>
                </a:moveTo>
                <a:lnTo>
                  <a:pt x="0" y="2450685"/>
                </a:lnTo>
              </a:path>
            </a:pathLst>
          </a:custGeom>
          <a:ln w="10470">
            <a:solidFill>
              <a:srgbClr val="BBBD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7232650" y="4511675"/>
            <a:ext cx="257810" cy="1814195"/>
          </a:xfrm>
          <a:prstGeom prst="rect">
            <a:avLst/>
          </a:prstGeom>
        </p:spPr>
        <p:txBody>
          <a:bodyPr vert="vert270" wrap="square" lIns="0" tIns="203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60"/>
              </a:spcBef>
            </a:pPr>
            <a:r>
              <a:rPr sz="1400" spc="120" dirty="0">
                <a:latin typeface="Montserrat"/>
                <a:cs typeface="Montserrat"/>
              </a:rPr>
              <a:t>Designs</a:t>
            </a:r>
            <a:r>
              <a:rPr sz="1400" spc="225" dirty="0">
                <a:latin typeface="Montserrat"/>
                <a:cs typeface="Montserrat"/>
              </a:rPr>
              <a:t> </a:t>
            </a:r>
            <a:r>
              <a:rPr sz="1400" spc="110" dirty="0">
                <a:latin typeface="Montserrat"/>
                <a:cs typeface="Montserrat"/>
              </a:rPr>
              <a:t>Concept</a:t>
            </a:r>
            <a:r>
              <a:rPr sz="1400" spc="-229" dirty="0">
                <a:latin typeface="Montserrat"/>
                <a:cs typeface="Montserrat"/>
              </a:rPr>
              <a:t> </a:t>
            </a:r>
            <a:endParaRPr sz="1400" dirty="0">
              <a:latin typeface="Montserrat"/>
              <a:cs typeface="Montserrat"/>
            </a:endParaRPr>
          </a:p>
        </p:txBody>
      </p:sp>
      <p:sp>
        <p:nvSpPr>
          <p:cNvPr id="52" name="object 52"/>
          <p:cNvSpPr/>
          <p:nvPr/>
        </p:nvSpPr>
        <p:spPr>
          <a:xfrm>
            <a:off x="1150811" y="5836654"/>
            <a:ext cx="1555750" cy="0"/>
          </a:xfrm>
          <a:custGeom>
            <a:avLst/>
            <a:gdLst/>
            <a:ahLst/>
            <a:cxnLst/>
            <a:rect l="l" t="t" r="r" b="b"/>
            <a:pathLst>
              <a:path w="1555750">
                <a:moveTo>
                  <a:pt x="0" y="0"/>
                </a:moveTo>
                <a:lnTo>
                  <a:pt x="1555418" y="0"/>
                </a:lnTo>
              </a:path>
            </a:pathLst>
          </a:custGeom>
          <a:ln w="29684">
            <a:solidFill>
              <a:srgbClr val="000000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1061929" y="583665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96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2750674" y="5836654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96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"/>
          <p:cNvSpPr txBox="1"/>
          <p:nvPr/>
        </p:nvSpPr>
        <p:spPr>
          <a:xfrm>
            <a:off x="573669" y="10602431"/>
            <a:ext cx="1220470" cy="100669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" spc="50" dirty="0">
                <a:solidFill>
                  <a:schemeClr val="bg1"/>
                </a:solidFill>
                <a:latin typeface="Montserrat"/>
                <a:cs typeface="Montserrat"/>
              </a:rPr>
              <a:t>www.corporateproposal.com</a:t>
            </a:r>
            <a:endParaRPr sz="550" dirty="0">
              <a:solidFill>
                <a:schemeClr val="bg1"/>
              </a:solidFill>
              <a:latin typeface="Montserrat"/>
              <a:cs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327650" cy="11309350"/>
          </a:xfrm>
        </p:spPr>
      </p:sp>
      <p:sp>
        <p:nvSpPr>
          <p:cNvPr id="3" name="object 3"/>
          <p:cNvSpPr txBox="1"/>
          <p:nvPr/>
        </p:nvSpPr>
        <p:spPr>
          <a:xfrm>
            <a:off x="18183717" y="544486"/>
            <a:ext cx="1543685" cy="252729"/>
          </a:xfrm>
          <a:prstGeom prst="rect">
            <a:avLst/>
          </a:prstGeom>
          <a:solidFill>
            <a:srgbClr val="FFD200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550">
              <a:latin typeface="Times New Roman"/>
              <a:cs typeface="Times New Roman"/>
            </a:endParaRPr>
          </a:p>
          <a:p>
            <a:pPr marL="481965">
              <a:lnSpc>
                <a:spcPct val="100000"/>
              </a:lnSpc>
            </a:pPr>
            <a:r>
              <a:rPr sz="550" b="1" spc="15" dirty="0">
                <a:latin typeface="Montserrat"/>
                <a:cs typeface="Montserrat"/>
              </a:rPr>
              <a:t>THE</a:t>
            </a:r>
            <a:r>
              <a:rPr sz="550" b="1" dirty="0">
                <a:latin typeface="Montserrat"/>
                <a:cs typeface="Montserrat"/>
              </a:rPr>
              <a:t> </a:t>
            </a:r>
            <a:r>
              <a:rPr sz="550" b="1" spc="15" dirty="0">
                <a:latin typeface="Montserrat"/>
                <a:cs typeface="Montserrat"/>
              </a:rPr>
              <a:t>PROPOSAL.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4486" y="515627"/>
            <a:ext cx="1236980" cy="10192385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70"/>
              </a:spcBef>
            </a:pPr>
            <a:r>
              <a:rPr sz="550" b="1" spc="10" dirty="0">
                <a:latin typeface="Montserrat"/>
                <a:cs typeface="Montserrat"/>
              </a:rPr>
              <a:t>14</a:t>
            </a:r>
            <a:endParaRPr sz="55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450">
              <a:latin typeface="Montserrat"/>
              <a:cs typeface="Montserrat"/>
            </a:endParaRPr>
          </a:p>
          <a:p>
            <a:pPr marL="41275">
              <a:lnSpc>
                <a:spcPct val="100000"/>
              </a:lnSpc>
            </a:pPr>
            <a:r>
              <a:rPr sz="550" spc="50" dirty="0">
                <a:solidFill>
                  <a:srgbClr val="6D6E70"/>
                </a:solidFill>
                <a:latin typeface="Montserrat"/>
                <a:cs typeface="Montserrat"/>
                <a:hlinkClick r:id="rId2"/>
              </a:rPr>
              <a:t>www.corporateproposal.com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888946" y="1718155"/>
            <a:ext cx="8964930" cy="1928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40055" algn="l"/>
              </a:tabLst>
            </a:pPr>
            <a:r>
              <a:rPr sz="1400" dirty="0">
                <a:latin typeface="Montserrat"/>
                <a:cs typeface="Montserrat"/>
              </a:rPr>
              <a:t>3	</a:t>
            </a:r>
            <a:r>
              <a:rPr sz="1400" b="1" dirty="0">
                <a:latin typeface="Montserrat"/>
                <a:cs typeface="Montserrat"/>
              </a:rPr>
              <a:t>Front </a:t>
            </a:r>
            <a:r>
              <a:rPr sz="1400" b="1" spc="10" dirty="0">
                <a:latin typeface="Montserrat"/>
                <a:cs typeface="Montserrat"/>
              </a:rPr>
              <a:t>End</a:t>
            </a:r>
            <a:r>
              <a:rPr sz="1400" b="1" spc="45" dirty="0">
                <a:latin typeface="Montserrat"/>
                <a:cs typeface="Montserrat"/>
              </a:rPr>
              <a:t> </a:t>
            </a:r>
            <a:r>
              <a:rPr sz="1400" b="1" spc="5" dirty="0">
                <a:latin typeface="Montserrat"/>
                <a:cs typeface="Montserrat"/>
              </a:rPr>
              <a:t>Development</a:t>
            </a:r>
            <a:endParaRPr sz="1400">
              <a:latin typeface="Montserrat"/>
              <a:cs typeface="Montserrat"/>
            </a:endParaRPr>
          </a:p>
          <a:p>
            <a:pPr marL="440055" marR="5080">
              <a:lnSpc>
                <a:spcPct val="147200"/>
              </a:lnSpc>
              <a:spcBef>
                <a:spcPts val="935"/>
              </a:spcBef>
            </a:pPr>
            <a:r>
              <a:rPr sz="1400" dirty="0">
                <a:latin typeface="Montserrat"/>
                <a:cs typeface="Montserrat"/>
              </a:rPr>
              <a:t>Lorem </a:t>
            </a:r>
            <a:r>
              <a:rPr sz="1400" spc="5" dirty="0">
                <a:latin typeface="Montserrat"/>
                <a:cs typeface="Montserrat"/>
              </a:rPr>
              <a:t>ipsum dolor sit </a:t>
            </a:r>
            <a:r>
              <a:rPr sz="1400" spc="10" dirty="0">
                <a:latin typeface="Montserrat"/>
                <a:cs typeface="Montserrat"/>
              </a:rPr>
              <a:t>amet, </a:t>
            </a:r>
            <a:r>
              <a:rPr sz="1400" spc="5" dirty="0">
                <a:latin typeface="Montserrat"/>
                <a:cs typeface="Montserrat"/>
              </a:rPr>
              <a:t>consectetur </a:t>
            </a:r>
            <a:r>
              <a:rPr sz="1400" spc="10" dirty="0">
                <a:latin typeface="Montserrat"/>
                <a:cs typeface="Montserrat"/>
              </a:rPr>
              <a:t>adipiscing elit, </a:t>
            </a:r>
            <a:r>
              <a:rPr sz="1400" spc="5" dirty="0">
                <a:latin typeface="Montserrat"/>
                <a:cs typeface="Montserrat"/>
              </a:rPr>
              <a:t>sed do </a:t>
            </a:r>
            <a:r>
              <a:rPr sz="1400" spc="10" dirty="0">
                <a:latin typeface="Montserrat"/>
                <a:cs typeface="Montserrat"/>
              </a:rPr>
              <a:t>eiusmod </a:t>
            </a:r>
            <a:r>
              <a:rPr sz="1400" spc="5" dirty="0">
                <a:latin typeface="Montserrat"/>
                <a:cs typeface="Montserrat"/>
              </a:rPr>
              <a:t>tempor </a:t>
            </a:r>
            <a:r>
              <a:rPr sz="1400" spc="10" dirty="0">
                <a:latin typeface="Montserrat"/>
                <a:cs typeface="Montserrat"/>
              </a:rPr>
              <a:t>incididunt ut  </a:t>
            </a:r>
            <a:r>
              <a:rPr sz="1400" spc="5" dirty="0">
                <a:latin typeface="Montserrat"/>
                <a:cs typeface="Montserrat"/>
              </a:rPr>
              <a:t>labore et dolore </a:t>
            </a:r>
            <a:r>
              <a:rPr sz="1400" spc="10" dirty="0">
                <a:latin typeface="Montserrat"/>
                <a:cs typeface="Montserrat"/>
              </a:rPr>
              <a:t>magna </a:t>
            </a:r>
            <a:r>
              <a:rPr sz="1400" spc="5" dirty="0">
                <a:latin typeface="Montserrat"/>
                <a:cs typeface="Montserrat"/>
              </a:rPr>
              <a:t>aliqua. Ut enim ad minim veniam, quis </a:t>
            </a:r>
            <a:r>
              <a:rPr sz="1400" spc="10" dirty="0">
                <a:latin typeface="Montserrat"/>
                <a:cs typeface="Montserrat"/>
              </a:rPr>
              <a:t>nostrud </a:t>
            </a:r>
            <a:r>
              <a:rPr sz="1400" spc="5" dirty="0">
                <a:latin typeface="Montserrat"/>
                <a:cs typeface="Montserrat"/>
              </a:rPr>
              <a:t>exercitation ullamco  laboris nisi ut aliquip </a:t>
            </a:r>
            <a:r>
              <a:rPr sz="1400" spc="-5" dirty="0">
                <a:latin typeface="Montserrat"/>
                <a:cs typeface="Montserrat"/>
              </a:rPr>
              <a:t>ex ea </a:t>
            </a:r>
            <a:r>
              <a:rPr sz="1400" spc="5" dirty="0">
                <a:latin typeface="Montserrat"/>
                <a:cs typeface="Montserrat"/>
              </a:rPr>
              <a:t>commodo </a:t>
            </a:r>
            <a:r>
              <a:rPr sz="1400" spc="10" dirty="0">
                <a:latin typeface="Montserrat"/>
                <a:cs typeface="Montserrat"/>
              </a:rPr>
              <a:t>consequat. </a:t>
            </a:r>
            <a:r>
              <a:rPr sz="1400" spc="5" dirty="0">
                <a:latin typeface="Montserrat"/>
                <a:cs typeface="Montserrat"/>
              </a:rPr>
              <a:t>Duis </a:t>
            </a:r>
            <a:r>
              <a:rPr sz="1400" dirty="0">
                <a:latin typeface="Montserrat"/>
                <a:cs typeface="Montserrat"/>
              </a:rPr>
              <a:t>aute </a:t>
            </a:r>
            <a:r>
              <a:rPr sz="1400" spc="5" dirty="0">
                <a:latin typeface="Montserrat"/>
                <a:cs typeface="Montserrat"/>
              </a:rPr>
              <a:t>irure dolor in reprehenderit </a:t>
            </a:r>
            <a:r>
              <a:rPr sz="1400" spc="10" dirty="0">
                <a:latin typeface="Montserrat"/>
                <a:cs typeface="Montserrat"/>
              </a:rPr>
              <a:t>in  </a:t>
            </a:r>
            <a:r>
              <a:rPr sz="1400" dirty="0">
                <a:latin typeface="Montserrat"/>
                <a:cs typeface="Montserrat"/>
              </a:rPr>
              <a:t>voluptate velit </a:t>
            </a:r>
            <a:r>
              <a:rPr sz="1400" spc="5" dirty="0">
                <a:latin typeface="Montserrat"/>
                <a:cs typeface="Montserrat"/>
              </a:rPr>
              <a:t>esse cillum dolore eu fugiat nulla pariatur. </a:t>
            </a:r>
            <a:r>
              <a:rPr sz="1400" dirty="0">
                <a:latin typeface="Montserrat"/>
                <a:cs typeface="Montserrat"/>
              </a:rPr>
              <a:t>Excepteur </a:t>
            </a:r>
            <a:r>
              <a:rPr sz="1400" spc="5" dirty="0">
                <a:latin typeface="Montserrat"/>
                <a:cs typeface="Montserrat"/>
              </a:rPr>
              <a:t>sint occaecat </a:t>
            </a:r>
            <a:r>
              <a:rPr sz="1400" spc="10" dirty="0">
                <a:latin typeface="Montserrat"/>
                <a:cs typeface="Montserrat"/>
              </a:rPr>
              <a:t>cupidatat  </a:t>
            </a:r>
            <a:r>
              <a:rPr sz="1400" spc="5" dirty="0">
                <a:latin typeface="Montserrat"/>
                <a:cs typeface="Montserrat"/>
              </a:rPr>
              <a:t>non proident, sunt in culpa qui </a:t>
            </a:r>
            <a:r>
              <a:rPr sz="1400" spc="25" dirty="0">
                <a:latin typeface="Montserrat"/>
                <a:cs typeface="Montserrat"/>
              </a:rPr>
              <a:t>officia </a:t>
            </a:r>
            <a:r>
              <a:rPr sz="1400" spc="5" dirty="0">
                <a:latin typeface="Montserrat"/>
                <a:cs typeface="Montserrat"/>
              </a:rPr>
              <a:t>deserunt mollit anim id est</a:t>
            </a:r>
            <a:r>
              <a:rPr sz="1400" spc="245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laborum.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71679" y="6971161"/>
            <a:ext cx="8982710" cy="29895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457200" algn="l"/>
              </a:tabLst>
            </a:pPr>
            <a:r>
              <a:rPr sz="1400" dirty="0">
                <a:latin typeface="Montserrat"/>
                <a:cs typeface="Montserrat"/>
              </a:rPr>
              <a:t>4	</a:t>
            </a:r>
            <a:r>
              <a:rPr sz="1400" b="1" spc="5" dirty="0">
                <a:latin typeface="Montserrat"/>
                <a:cs typeface="Montserrat"/>
              </a:rPr>
              <a:t>Domain, </a:t>
            </a:r>
            <a:r>
              <a:rPr sz="1400" b="1" spc="10" dirty="0">
                <a:latin typeface="Montserrat"/>
                <a:cs typeface="Montserrat"/>
              </a:rPr>
              <a:t>Hosting, </a:t>
            </a:r>
            <a:r>
              <a:rPr sz="1400" b="1" spc="-15" dirty="0">
                <a:latin typeface="Montserrat"/>
                <a:cs typeface="Montserrat"/>
              </a:rPr>
              <a:t>Test </a:t>
            </a:r>
            <a:r>
              <a:rPr sz="1400" b="1" spc="5" dirty="0">
                <a:latin typeface="Montserrat"/>
                <a:cs typeface="Montserrat"/>
              </a:rPr>
              <a:t>Pages </a:t>
            </a:r>
            <a:r>
              <a:rPr sz="1400" b="1" dirty="0">
                <a:latin typeface="Montserrat"/>
                <a:cs typeface="Montserrat"/>
              </a:rPr>
              <a:t>&amp;</a:t>
            </a:r>
            <a:r>
              <a:rPr sz="1400" b="1" spc="114" dirty="0">
                <a:latin typeface="Montserrat"/>
                <a:cs typeface="Montserrat"/>
              </a:rPr>
              <a:t> </a:t>
            </a:r>
            <a:r>
              <a:rPr sz="1400" b="1" spc="5" dirty="0">
                <a:latin typeface="Montserrat"/>
                <a:cs typeface="Montserrat"/>
              </a:rPr>
              <a:t>SEO</a:t>
            </a:r>
            <a:endParaRPr sz="1400">
              <a:latin typeface="Montserrat"/>
              <a:cs typeface="Montserrat"/>
            </a:endParaRPr>
          </a:p>
          <a:p>
            <a:pPr marL="457200" marR="5080">
              <a:lnSpc>
                <a:spcPct val="147200"/>
              </a:lnSpc>
              <a:spcBef>
                <a:spcPts val="935"/>
              </a:spcBef>
            </a:pPr>
            <a:r>
              <a:rPr sz="1400" dirty="0">
                <a:latin typeface="Montserrat"/>
                <a:cs typeface="Montserrat"/>
              </a:rPr>
              <a:t>Lorem </a:t>
            </a:r>
            <a:r>
              <a:rPr sz="1400" spc="5" dirty="0">
                <a:latin typeface="Montserrat"/>
                <a:cs typeface="Montserrat"/>
              </a:rPr>
              <a:t>ipsum dolor sit </a:t>
            </a:r>
            <a:r>
              <a:rPr sz="1400" spc="10" dirty="0">
                <a:latin typeface="Montserrat"/>
                <a:cs typeface="Montserrat"/>
              </a:rPr>
              <a:t>amet, </a:t>
            </a:r>
            <a:r>
              <a:rPr sz="1400" spc="5" dirty="0">
                <a:latin typeface="Montserrat"/>
                <a:cs typeface="Montserrat"/>
              </a:rPr>
              <a:t>consectetur </a:t>
            </a:r>
            <a:r>
              <a:rPr sz="1400" spc="10" dirty="0">
                <a:latin typeface="Montserrat"/>
                <a:cs typeface="Montserrat"/>
              </a:rPr>
              <a:t>adipiscing elit, </a:t>
            </a:r>
            <a:r>
              <a:rPr sz="1400" spc="5" dirty="0">
                <a:latin typeface="Montserrat"/>
                <a:cs typeface="Montserrat"/>
              </a:rPr>
              <a:t>sed do </a:t>
            </a:r>
            <a:r>
              <a:rPr sz="1400" spc="10" dirty="0">
                <a:latin typeface="Montserrat"/>
                <a:cs typeface="Montserrat"/>
              </a:rPr>
              <a:t>eiusmod </a:t>
            </a:r>
            <a:r>
              <a:rPr sz="1400" spc="5" dirty="0">
                <a:latin typeface="Montserrat"/>
                <a:cs typeface="Montserrat"/>
              </a:rPr>
              <a:t>tempor </a:t>
            </a:r>
            <a:r>
              <a:rPr sz="1400" spc="10" dirty="0">
                <a:latin typeface="Montserrat"/>
                <a:cs typeface="Montserrat"/>
              </a:rPr>
              <a:t>incididunt ut  </a:t>
            </a:r>
            <a:r>
              <a:rPr sz="1400" spc="5" dirty="0">
                <a:latin typeface="Montserrat"/>
                <a:cs typeface="Montserrat"/>
              </a:rPr>
              <a:t>labore et dolore </a:t>
            </a:r>
            <a:r>
              <a:rPr sz="1400" spc="10" dirty="0">
                <a:latin typeface="Montserrat"/>
                <a:cs typeface="Montserrat"/>
              </a:rPr>
              <a:t>magna </a:t>
            </a:r>
            <a:r>
              <a:rPr sz="1400" spc="5" dirty="0">
                <a:latin typeface="Montserrat"/>
                <a:cs typeface="Montserrat"/>
              </a:rPr>
              <a:t>aliqua. Ut enim ad minim veniam, quis </a:t>
            </a:r>
            <a:r>
              <a:rPr sz="1400" spc="10" dirty="0">
                <a:latin typeface="Montserrat"/>
                <a:cs typeface="Montserrat"/>
              </a:rPr>
              <a:t>nostrud </a:t>
            </a:r>
            <a:r>
              <a:rPr sz="1400" spc="5" dirty="0">
                <a:latin typeface="Montserrat"/>
                <a:cs typeface="Montserrat"/>
              </a:rPr>
              <a:t>exercitation ullamco  laboris nisi ut aliquip </a:t>
            </a:r>
            <a:r>
              <a:rPr sz="1400" spc="-5" dirty="0">
                <a:latin typeface="Montserrat"/>
                <a:cs typeface="Montserrat"/>
              </a:rPr>
              <a:t>ex ea </a:t>
            </a:r>
            <a:r>
              <a:rPr sz="1400" spc="5" dirty="0">
                <a:latin typeface="Montserrat"/>
                <a:cs typeface="Montserrat"/>
              </a:rPr>
              <a:t>commodo </a:t>
            </a:r>
            <a:r>
              <a:rPr sz="1400" spc="10" dirty="0">
                <a:latin typeface="Montserrat"/>
                <a:cs typeface="Montserrat"/>
              </a:rPr>
              <a:t>consequat. </a:t>
            </a:r>
            <a:r>
              <a:rPr sz="1400" spc="5" dirty="0">
                <a:latin typeface="Montserrat"/>
                <a:cs typeface="Montserrat"/>
              </a:rPr>
              <a:t>Duis </a:t>
            </a:r>
            <a:r>
              <a:rPr sz="1400" dirty="0">
                <a:latin typeface="Montserrat"/>
                <a:cs typeface="Montserrat"/>
              </a:rPr>
              <a:t>aute </a:t>
            </a:r>
            <a:r>
              <a:rPr sz="1400" spc="5" dirty="0">
                <a:latin typeface="Montserrat"/>
                <a:cs typeface="Montserrat"/>
              </a:rPr>
              <a:t>irure dolor in reprehenderit </a:t>
            </a:r>
            <a:r>
              <a:rPr sz="1400" spc="10" dirty="0">
                <a:latin typeface="Montserrat"/>
                <a:cs typeface="Montserrat"/>
              </a:rPr>
              <a:t>in  </a:t>
            </a:r>
            <a:r>
              <a:rPr sz="1400" dirty="0">
                <a:latin typeface="Montserrat"/>
                <a:cs typeface="Montserrat"/>
              </a:rPr>
              <a:t>voluptate velit </a:t>
            </a:r>
            <a:r>
              <a:rPr sz="1400" spc="5" dirty="0">
                <a:latin typeface="Montserrat"/>
                <a:cs typeface="Montserrat"/>
              </a:rPr>
              <a:t>esse cillum dolore eu fugiat nulla pariatur. </a:t>
            </a:r>
            <a:r>
              <a:rPr sz="1400" dirty="0">
                <a:latin typeface="Montserrat"/>
                <a:cs typeface="Montserrat"/>
              </a:rPr>
              <a:t>Excepteur </a:t>
            </a:r>
            <a:r>
              <a:rPr sz="1400" spc="5" dirty="0">
                <a:latin typeface="Montserrat"/>
                <a:cs typeface="Montserrat"/>
              </a:rPr>
              <a:t>sint occaecat </a:t>
            </a:r>
            <a:r>
              <a:rPr sz="1400" spc="10" dirty="0">
                <a:latin typeface="Montserrat"/>
                <a:cs typeface="Montserrat"/>
              </a:rPr>
              <a:t>cupidatat  </a:t>
            </a:r>
            <a:r>
              <a:rPr sz="1400" spc="5" dirty="0">
                <a:latin typeface="Montserrat"/>
                <a:cs typeface="Montserrat"/>
              </a:rPr>
              <a:t>non proident, sunt in culpa qui </a:t>
            </a:r>
            <a:r>
              <a:rPr sz="1400" spc="25" dirty="0">
                <a:latin typeface="Montserrat"/>
                <a:cs typeface="Montserrat"/>
              </a:rPr>
              <a:t>officia </a:t>
            </a:r>
            <a:r>
              <a:rPr sz="1400" spc="5" dirty="0">
                <a:latin typeface="Montserrat"/>
                <a:cs typeface="Montserrat"/>
              </a:rPr>
              <a:t>deserunt mollit anim id est</a:t>
            </a:r>
            <a:r>
              <a:rPr sz="1400" spc="245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laborum.</a:t>
            </a:r>
            <a:endParaRPr sz="1400">
              <a:latin typeface="Montserrat"/>
              <a:cs typeface="Montserrat"/>
            </a:endParaRPr>
          </a:p>
          <a:p>
            <a:pPr marL="457200" marR="286385">
              <a:lnSpc>
                <a:spcPct val="147200"/>
              </a:lnSpc>
              <a:spcBef>
                <a:spcPts val="935"/>
              </a:spcBef>
            </a:pPr>
            <a:r>
              <a:rPr sz="1400" spc="5" dirty="0">
                <a:latin typeface="Montserrat"/>
                <a:cs typeface="Montserrat"/>
              </a:rPr>
              <a:t>Duis </a:t>
            </a:r>
            <a:r>
              <a:rPr sz="1400" dirty="0">
                <a:latin typeface="Montserrat"/>
                <a:cs typeface="Montserrat"/>
              </a:rPr>
              <a:t>aute </a:t>
            </a:r>
            <a:r>
              <a:rPr sz="1400" spc="5" dirty="0">
                <a:latin typeface="Montserrat"/>
                <a:cs typeface="Montserrat"/>
              </a:rPr>
              <a:t>irure dolor in reprehenderit in </a:t>
            </a:r>
            <a:r>
              <a:rPr sz="1400" dirty="0">
                <a:latin typeface="Montserrat"/>
                <a:cs typeface="Montserrat"/>
              </a:rPr>
              <a:t>voluptate velit </a:t>
            </a:r>
            <a:r>
              <a:rPr sz="1400" spc="5" dirty="0">
                <a:latin typeface="Montserrat"/>
                <a:cs typeface="Montserrat"/>
              </a:rPr>
              <a:t>esse cillum dolore eu fugiat </a:t>
            </a:r>
            <a:r>
              <a:rPr sz="1400" spc="10" dirty="0">
                <a:latin typeface="Montserrat"/>
                <a:cs typeface="Montserrat"/>
              </a:rPr>
              <a:t>nulla  </a:t>
            </a:r>
            <a:r>
              <a:rPr sz="1400" spc="5" dirty="0">
                <a:latin typeface="Montserrat"/>
                <a:cs typeface="Montserrat"/>
              </a:rPr>
              <a:t>pariatur. </a:t>
            </a:r>
            <a:r>
              <a:rPr sz="1400" dirty="0">
                <a:latin typeface="Montserrat"/>
                <a:cs typeface="Montserrat"/>
              </a:rPr>
              <a:t>Excepteur </a:t>
            </a:r>
            <a:r>
              <a:rPr sz="1400" spc="5" dirty="0">
                <a:latin typeface="Montserrat"/>
                <a:cs typeface="Montserrat"/>
              </a:rPr>
              <a:t>sint occaecat cupidatat non proident, sunt in culpa qui </a:t>
            </a:r>
            <a:r>
              <a:rPr sz="1400" spc="25" dirty="0">
                <a:latin typeface="Montserrat"/>
                <a:cs typeface="Montserrat"/>
              </a:rPr>
              <a:t>officia </a:t>
            </a:r>
            <a:r>
              <a:rPr sz="1400" spc="10" dirty="0">
                <a:latin typeface="Montserrat"/>
                <a:cs typeface="Montserrat"/>
              </a:rPr>
              <a:t>deserunt  </a:t>
            </a:r>
            <a:r>
              <a:rPr sz="1400" spc="5" dirty="0">
                <a:latin typeface="Montserrat"/>
                <a:cs typeface="Montserrat"/>
              </a:rPr>
              <a:t>mollit anim id est</a:t>
            </a:r>
            <a:r>
              <a:rPr sz="1400" spc="80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laborum.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857739" y="2205003"/>
            <a:ext cx="154791" cy="1547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857739" y="2492890"/>
            <a:ext cx="154791" cy="1547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857739" y="2795247"/>
            <a:ext cx="154791" cy="1547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857739" y="7414390"/>
            <a:ext cx="154791" cy="1547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857739" y="7702284"/>
            <a:ext cx="154791" cy="1547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857739" y="8004640"/>
            <a:ext cx="154791" cy="1547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857739" y="8292529"/>
            <a:ext cx="154791" cy="1547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672069" y="4468734"/>
            <a:ext cx="88900" cy="102235"/>
          </a:xfrm>
          <a:custGeom>
            <a:avLst/>
            <a:gdLst/>
            <a:ahLst/>
            <a:cxnLst/>
            <a:rect l="l" t="t" r="r" b="b"/>
            <a:pathLst>
              <a:path w="88900" h="102235">
                <a:moveTo>
                  <a:pt x="0" y="0"/>
                </a:moveTo>
                <a:lnTo>
                  <a:pt x="0" y="101944"/>
                </a:lnTo>
                <a:lnTo>
                  <a:pt x="88290" y="50972"/>
                </a:lnTo>
                <a:lnTo>
                  <a:pt x="0" y="0"/>
                </a:lnTo>
                <a:close/>
              </a:path>
            </a:pathLst>
          </a:custGeom>
          <a:solidFill>
            <a:srgbClr val="FFD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672069" y="5045075"/>
            <a:ext cx="88900" cy="102235"/>
          </a:xfrm>
          <a:custGeom>
            <a:avLst/>
            <a:gdLst/>
            <a:ahLst/>
            <a:cxnLst/>
            <a:rect l="l" t="t" r="r" b="b"/>
            <a:pathLst>
              <a:path w="88900" h="102235">
                <a:moveTo>
                  <a:pt x="0" y="0"/>
                </a:moveTo>
                <a:lnTo>
                  <a:pt x="0" y="101944"/>
                </a:lnTo>
                <a:lnTo>
                  <a:pt x="88290" y="50972"/>
                </a:lnTo>
                <a:lnTo>
                  <a:pt x="0" y="0"/>
                </a:lnTo>
                <a:close/>
              </a:path>
            </a:pathLst>
          </a:custGeom>
          <a:solidFill>
            <a:srgbClr val="FFD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672069" y="5704840"/>
            <a:ext cx="88900" cy="102235"/>
          </a:xfrm>
          <a:custGeom>
            <a:avLst/>
            <a:gdLst/>
            <a:ahLst/>
            <a:cxnLst/>
            <a:rect l="l" t="t" r="r" b="b"/>
            <a:pathLst>
              <a:path w="88900" h="102235">
                <a:moveTo>
                  <a:pt x="0" y="0"/>
                </a:moveTo>
                <a:lnTo>
                  <a:pt x="0" y="101944"/>
                </a:lnTo>
                <a:lnTo>
                  <a:pt x="88290" y="50972"/>
                </a:lnTo>
                <a:lnTo>
                  <a:pt x="0" y="0"/>
                </a:lnTo>
                <a:close/>
              </a:path>
            </a:pathLst>
          </a:custGeom>
          <a:solidFill>
            <a:srgbClr val="FFD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946288" y="3185192"/>
            <a:ext cx="0" cy="3674110"/>
          </a:xfrm>
          <a:custGeom>
            <a:avLst/>
            <a:gdLst/>
            <a:ahLst/>
            <a:cxnLst/>
            <a:rect l="l" t="t" r="r" b="b"/>
            <a:pathLst>
              <a:path h="3674109">
                <a:moveTo>
                  <a:pt x="0" y="0"/>
                </a:moveTo>
                <a:lnTo>
                  <a:pt x="0" y="3673992"/>
                </a:lnTo>
              </a:path>
            </a:pathLst>
          </a:custGeom>
          <a:ln w="10470">
            <a:solidFill>
              <a:srgbClr val="BBBD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946288" y="0"/>
            <a:ext cx="0" cy="1358900"/>
          </a:xfrm>
          <a:custGeom>
            <a:avLst/>
            <a:gdLst/>
            <a:ahLst/>
            <a:cxnLst/>
            <a:rect l="l" t="t" r="r" b="b"/>
            <a:pathLst>
              <a:path h="1358900">
                <a:moveTo>
                  <a:pt x="0" y="0"/>
                </a:moveTo>
                <a:lnTo>
                  <a:pt x="0" y="1358743"/>
                </a:lnTo>
              </a:path>
            </a:pathLst>
          </a:custGeom>
          <a:ln w="10470">
            <a:solidFill>
              <a:srgbClr val="BBBD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0" y="0"/>
            <a:ext cx="3392804" cy="11308715"/>
          </a:xfrm>
          <a:custGeom>
            <a:avLst/>
            <a:gdLst/>
            <a:ahLst/>
            <a:cxnLst/>
            <a:rect l="l" t="t" r="r" b="b"/>
            <a:pathLst>
              <a:path w="3392804" h="11308715">
                <a:moveTo>
                  <a:pt x="0" y="11308556"/>
                </a:moveTo>
                <a:lnTo>
                  <a:pt x="3392566" y="11308556"/>
                </a:lnTo>
                <a:lnTo>
                  <a:pt x="3392566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FD200">
              <a:alpha val="75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1136650" y="2911475"/>
            <a:ext cx="742315" cy="7618095"/>
          </a:xfrm>
          <a:prstGeom prst="rect">
            <a:avLst/>
          </a:prstGeom>
        </p:spPr>
        <p:txBody>
          <a:bodyPr vert="vert270" wrap="square" lIns="0" tIns="539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sz="4200" b="0" spc="15" dirty="0">
                <a:latin typeface="Montserrat Light"/>
                <a:cs typeface="Montserrat Light"/>
              </a:rPr>
              <a:t>Project </a:t>
            </a:r>
            <a:r>
              <a:rPr sz="4200" b="1" spc="35" dirty="0">
                <a:latin typeface="Montserrat"/>
                <a:cs typeface="Montserrat"/>
              </a:rPr>
              <a:t>Budget</a:t>
            </a:r>
            <a:r>
              <a:rPr sz="4200" b="1" spc="105" dirty="0">
                <a:latin typeface="Montserrat"/>
                <a:cs typeface="Montserrat"/>
              </a:rPr>
              <a:t> </a:t>
            </a:r>
            <a:r>
              <a:rPr sz="4200" b="1" spc="10" dirty="0">
                <a:latin typeface="Montserrat"/>
                <a:cs typeface="Montserrat"/>
              </a:rPr>
              <a:t>Breakdown</a:t>
            </a:r>
            <a:endParaRPr sz="4200" dirty="0">
              <a:latin typeface="Montserrat"/>
              <a:cs typeface="Montserrat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736850" y="5959475"/>
            <a:ext cx="0" cy="4528185"/>
          </a:xfrm>
          <a:custGeom>
            <a:avLst/>
            <a:gdLst/>
            <a:ahLst/>
            <a:cxnLst/>
            <a:rect l="l" t="t" r="r" b="b"/>
            <a:pathLst>
              <a:path h="4528184">
                <a:moveTo>
                  <a:pt x="0" y="4527977"/>
                </a:moveTo>
                <a:lnTo>
                  <a:pt x="0" y="0"/>
                </a:lnTo>
              </a:path>
            </a:pathLst>
          </a:custGeom>
          <a:ln w="29684">
            <a:solidFill>
              <a:srgbClr val="000000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936219" y="1056195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96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936219" y="5899477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96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7" name="object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000543"/>
              </p:ext>
            </p:extLst>
          </p:nvPr>
        </p:nvGraphicFramePr>
        <p:xfrm>
          <a:off x="8985250" y="4054475"/>
          <a:ext cx="3810000" cy="207209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10000"/>
              </a:tblGrid>
              <a:tr h="690699">
                <a:tc>
                  <a:txBody>
                    <a:bodyPr/>
                    <a:lstStyle/>
                    <a:p>
                      <a:pPr marL="127000" marR="11303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understanding</a:t>
                      </a:r>
                      <a:r>
                        <a:rPr lang="en-US" sz="1400" u="none" spc="5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of</a:t>
                      </a:r>
                      <a:r>
                        <a:rPr lang="en-US" sz="1400" u="none" spc="0" baseline="0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-3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the</a:t>
                      </a:r>
                      <a:r>
                        <a:rPr lang="en-US" sz="1400" u="none" spc="-5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article</a:t>
                      </a:r>
                      <a:endParaRPr sz="1400" u="none" dirty="0">
                        <a:latin typeface="Montserrat"/>
                        <a:cs typeface="Montserrat"/>
                      </a:endParaRPr>
                    </a:p>
                  </a:txBody>
                  <a:tcPr marL="0" marR="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0699">
                <a:tc>
                  <a:txBody>
                    <a:bodyPr/>
                    <a:lstStyle/>
                    <a:p>
                      <a:pPr marL="37465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79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41525" algn="l"/>
                        </a:tabLst>
                        <a:defRPr/>
                      </a:pP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understanding</a:t>
                      </a:r>
                      <a:r>
                        <a:rPr lang="en-US" sz="1400" u="none" spc="5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of</a:t>
                      </a:r>
                      <a:r>
                        <a:rPr lang="en-US" sz="1400" u="none" spc="0" baseline="0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-3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the</a:t>
                      </a:r>
                      <a:r>
                        <a:rPr lang="en-US" sz="1400" u="none" spc="-5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article</a:t>
                      </a:r>
                      <a:endParaRPr lang="en-US" sz="1400" u="none" dirty="0" smtClean="0">
                        <a:latin typeface="Montserrat"/>
                        <a:cs typeface="Montserrat"/>
                      </a:endParaRPr>
                    </a:p>
                  </a:txBody>
                  <a:tcPr marL="0" marR="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90699">
                <a:tc>
                  <a:txBody>
                    <a:bodyPr/>
                    <a:lstStyle/>
                    <a:p>
                      <a:pPr marL="37465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79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41525" algn="l"/>
                        </a:tabLst>
                        <a:defRPr/>
                      </a:pP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understanding</a:t>
                      </a:r>
                      <a:r>
                        <a:rPr lang="en-US" sz="1400" u="none" spc="5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of</a:t>
                      </a:r>
                      <a:r>
                        <a:rPr lang="en-US" sz="1400" u="none" spc="0" baseline="0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-3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the</a:t>
                      </a:r>
                      <a:r>
                        <a:rPr lang="en-US" sz="1400" u="none" spc="-5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article</a:t>
                      </a:r>
                      <a:endParaRPr lang="en-US" sz="1400" u="none" dirty="0" smtClean="0">
                        <a:latin typeface="Montserrat"/>
                        <a:cs typeface="Montserrat"/>
                      </a:endParaRPr>
                    </a:p>
                  </a:txBody>
                  <a:tcPr marL="0" marR="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4486" y="515627"/>
            <a:ext cx="18749010" cy="10192385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70"/>
              </a:spcBef>
            </a:pPr>
            <a:r>
              <a:rPr sz="550" b="1" spc="10" dirty="0">
                <a:latin typeface="Montserrat"/>
                <a:cs typeface="Montserrat"/>
              </a:rPr>
              <a:t>15</a:t>
            </a:r>
            <a:endParaRPr sz="550">
              <a:latin typeface="Montserrat"/>
              <a:cs typeface="Montserrat"/>
            </a:endParaRPr>
          </a:p>
          <a:p>
            <a:pPr algn="r">
              <a:lnSpc>
                <a:spcPct val="100000"/>
              </a:lnSpc>
              <a:spcBef>
                <a:spcPts val="165"/>
              </a:spcBef>
            </a:pPr>
            <a:r>
              <a:rPr sz="550" b="1" spc="15" dirty="0">
                <a:latin typeface="Montserrat"/>
                <a:cs typeface="Montserrat"/>
              </a:rPr>
              <a:t>THE</a:t>
            </a:r>
            <a:r>
              <a:rPr sz="550" b="1" spc="-50" dirty="0">
                <a:latin typeface="Montserrat"/>
                <a:cs typeface="Montserrat"/>
              </a:rPr>
              <a:t> </a:t>
            </a:r>
            <a:r>
              <a:rPr sz="550" b="1" spc="15" dirty="0">
                <a:latin typeface="Montserrat"/>
                <a:cs typeface="Montserrat"/>
              </a:rPr>
              <a:t>PROPOSAL.</a:t>
            </a:r>
            <a:endParaRPr sz="55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550">
              <a:latin typeface="Montserrat"/>
              <a:cs typeface="Montserrat"/>
            </a:endParaRPr>
          </a:p>
          <a:p>
            <a:pPr marL="41275">
              <a:lnSpc>
                <a:spcPct val="100000"/>
              </a:lnSpc>
            </a:pPr>
            <a:r>
              <a:rPr sz="550" spc="50" dirty="0">
                <a:solidFill>
                  <a:srgbClr val="6D6E70"/>
                </a:solidFill>
                <a:latin typeface="Montserrat"/>
                <a:cs typeface="Montserrat"/>
                <a:hlinkClick r:id="rId2"/>
              </a:rPr>
              <a:t>www.corporateproposal.com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0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20104099" cy="113085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198" y="2121168"/>
            <a:ext cx="7115175" cy="9187815"/>
          </a:xfrm>
          <a:custGeom>
            <a:avLst/>
            <a:gdLst/>
            <a:ahLst/>
            <a:cxnLst/>
            <a:rect l="l" t="t" r="r" b="b"/>
            <a:pathLst>
              <a:path w="7115175" h="9187815">
                <a:moveTo>
                  <a:pt x="6443922" y="0"/>
                </a:moveTo>
                <a:lnTo>
                  <a:pt x="6398905" y="1789"/>
                </a:lnTo>
                <a:lnTo>
                  <a:pt x="6353527" y="6708"/>
                </a:lnTo>
                <a:lnTo>
                  <a:pt x="6307905" y="14844"/>
                </a:lnTo>
                <a:lnTo>
                  <a:pt x="6262154" y="26286"/>
                </a:lnTo>
                <a:lnTo>
                  <a:pt x="0" y="1821529"/>
                </a:lnTo>
                <a:lnTo>
                  <a:pt x="0" y="9187389"/>
                </a:lnTo>
                <a:lnTo>
                  <a:pt x="6630656" y="7286504"/>
                </a:lnTo>
                <a:lnTo>
                  <a:pt x="6677603" y="7271161"/>
                </a:lnTo>
                <a:lnTo>
                  <a:pt x="6722787" y="7252633"/>
                </a:lnTo>
                <a:lnTo>
                  <a:pt x="6766098" y="7231067"/>
                </a:lnTo>
                <a:lnTo>
                  <a:pt x="6807422" y="7206612"/>
                </a:lnTo>
                <a:lnTo>
                  <a:pt x="6846650" y="7179415"/>
                </a:lnTo>
                <a:lnTo>
                  <a:pt x="6883669" y="7149626"/>
                </a:lnTo>
                <a:lnTo>
                  <a:pt x="6918367" y="7117392"/>
                </a:lnTo>
                <a:lnTo>
                  <a:pt x="6950633" y="7082861"/>
                </a:lnTo>
                <a:lnTo>
                  <a:pt x="6980356" y="7046180"/>
                </a:lnTo>
                <a:lnTo>
                  <a:pt x="7007424" y="7007499"/>
                </a:lnTo>
                <a:lnTo>
                  <a:pt x="7031726" y="6966966"/>
                </a:lnTo>
                <a:lnTo>
                  <a:pt x="7053149" y="6924727"/>
                </a:lnTo>
                <a:lnTo>
                  <a:pt x="7071582" y="6880932"/>
                </a:lnTo>
                <a:lnTo>
                  <a:pt x="7086914" y="6835729"/>
                </a:lnTo>
                <a:lnTo>
                  <a:pt x="7099033" y="6789265"/>
                </a:lnTo>
                <a:lnTo>
                  <a:pt x="7107828" y="6741689"/>
                </a:lnTo>
                <a:lnTo>
                  <a:pt x="7113187" y="6693148"/>
                </a:lnTo>
                <a:lnTo>
                  <a:pt x="7114998" y="6643791"/>
                </a:lnTo>
                <a:lnTo>
                  <a:pt x="7114998" y="668999"/>
                </a:lnTo>
                <a:lnTo>
                  <a:pt x="7113388" y="621868"/>
                </a:lnTo>
                <a:lnTo>
                  <a:pt x="7108638" y="575770"/>
                </a:lnTo>
                <a:lnTo>
                  <a:pt x="7100862" y="530794"/>
                </a:lnTo>
                <a:lnTo>
                  <a:pt x="7090176" y="487027"/>
                </a:lnTo>
                <a:lnTo>
                  <a:pt x="7076697" y="444555"/>
                </a:lnTo>
                <a:lnTo>
                  <a:pt x="7060541" y="403468"/>
                </a:lnTo>
                <a:lnTo>
                  <a:pt x="7041822" y="363850"/>
                </a:lnTo>
                <a:lnTo>
                  <a:pt x="7020657" y="325791"/>
                </a:lnTo>
                <a:lnTo>
                  <a:pt x="6997162" y="289377"/>
                </a:lnTo>
                <a:lnTo>
                  <a:pt x="6971453" y="254696"/>
                </a:lnTo>
                <a:lnTo>
                  <a:pt x="6943646" y="221835"/>
                </a:lnTo>
                <a:lnTo>
                  <a:pt x="6913856" y="190881"/>
                </a:lnTo>
                <a:lnTo>
                  <a:pt x="6882200" y="161922"/>
                </a:lnTo>
                <a:lnTo>
                  <a:pt x="6848792" y="135045"/>
                </a:lnTo>
                <a:lnTo>
                  <a:pt x="6813750" y="110338"/>
                </a:lnTo>
                <a:lnTo>
                  <a:pt x="6777189" y="87887"/>
                </a:lnTo>
                <a:lnTo>
                  <a:pt x="6739225" y="67780"/>
                </a:lnTo>
                <a:lnTo>
                  <a:pt x="6699973" y="50104"/>
                </a:lnTo>
                <a:lnTo>
                  <a:pt x="6659551" y="34947"/>
                </a:lnTo>
                <a:lnTo>
                  <a:pt x="6618072" y="22396"/>
                </a:lnTo>
                <a:lnTo>
                  <a:pt x="6575654" y="12539"/>
                </a:lnTo>
                <a:lnTo>
                  <a:pt x="6532413" y="5462"/>
                </a:lnTo>
                <a:lnTo>
                  <a:pt x="6488463" y="1253"/>
                </a:lnTo>
                <a:lnTo>
                  <a:pt x="6443922" y="0"/>
                </a:lnTo>
                <a:close/>
              </a:path>
            </a:pathLst>
          </a:custGeom>
          <a:solidFill>
            <a:srgbClr val="FFD200">
              <a:alpha val="83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 idx="4294967295"/>
          </p:nvPr>
        </p:nvSpPr>
        <p:spPr>
          <a:xfrm>
            <a:off x="1529892" y="6041307"/>
            <a:ext cx="2760345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200" b="0" spc="25" dirty="0">
                <a:latin typeface="Montserrat Light"/>
                <a:cs typeface="Montserrat Light"/>
              </a:rPr>
              <a:t>Our</a:t>
            </a:r>
            <a:r>
              <a:rPr sz="4200" b="0" spc="10" dirty="0">
                <a:latin typeface="Montserrat Light"/>
                <a:cs typeface="Montserrat Light"/>
              </a:rPr>
              <a:t> </a:t>
            </a:r>
            <a:r>
              <a:rPr sz="4200" b="1" spc="30" dirty="0">
                <a:latin typeface="Montserrat"/>
                <a:cs typeface="Montserrat"/>
              </a:rPr>
              <a:t>Offer</a:t>
            </a:r>
            <a:r>
              <a:rPr sz="4200" b="0" spc="30" dirty="0">
                <a:latin typeface="Montserrat Light"/>
                <a:cs typeface="Montserrat Light"/>
              </a:rPr>
              <a:t>.</a:t>
            </a:r>
            <a:endParaRPr sz="4200">
              <a:latin typeface="Montserrat Light"/>
              <a:cs typeface="Montserrat Ligh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557932" y="6829560"/>
            <a:ext cx="181419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120" dirty="0">
                <a:latin typeface="Montserrat"/>
                <a:cs typeface="Montserrat"/>
              </a:rPr>
              <a:t>Designs</a:t>
            </a:r>
            <a:r>
              <a:rPr sz="1400" spc="225" dirty="0">
                <a:latin typeface="Montserrat"/>
                <a:cs typeface="Montserrat"/>
              </a:rPr>
              <a:t> </a:t>
            </a:r>
            <a:r>
              <a:rPr sz="1400" spc="110" dirty="0">
                <a:latin typeface="Montserrat"/>
                <a:cs typeface="Montserrat"/>
              </a:rPr>
              <a:t>Concept</a:t>
            </a:r>
            <a:r>
              <a:rPr sz="1400" spc="-229" dirty="0">
                <a:latin typeface="Montserrat"/>
                <a:cs typeface="Montserrat"/>
              </a:rPr>
              <a:t> </a:t>
            </a:r>
            <a:endParaRPr sz="1400">
              <a:latin typeface="Montserrat"/>
              <a:cs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0" y="0"/>
            <a:ext cx="3329940" cy="11308715"/>
          </a:xfrm>
          <a:custGeom>
            <a:avLst/>
            <a:gdLst/>
            <a:ahLst/>
            <a:cxnLst/>
            <a:rect l="l" t="t" r="r" b="b"/>
            <a:pathLst>
              <a:path w="3329940" h="11308715">
                <a:moveTo>
                  <a:pt x="0" y="11308556"/>
                </a:moveTo>
                <a:lnTo>
                  <a:pt x="3329490" y="11308556"/>
                </a:lnTo>
                <a:lnTo>
                  <a:pt x="3329490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AD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Rectangle 28"/>
          <p:cNvSpPr/>
          <p:nvPr/>
        </p:nvSpPr>
        <p:spPr>
          <a:xfrm flipV="1">
            <a:off x="8604250" y="1920875"/>
            <a:ext cx="3124200" cy="533400"/>
          </a:xfrm>
          <a:prstGeom prst="rect">
            <a:avLst/>
          </a:prstGeom>
          <a:solidFill>
            <a:srgbClr val="FAD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604250" y="2454275"/>
            <a:ext cx="3124200" cy="5029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bject 2"/>
          <p:cNvSpPr txBox="1"/>
          <p:nvPr/>
        </p:nvSpPr>
        <p:spPr>
          <a:xfrm>
            <a:off x="18183717" y="544486"/>
            <a:ext cx="1543685" cy="252729"/>
          </a:xfrm>
          <a:prstGeom prst="rect">
            <a:avLst/>
          </a:prstGeom>
          <a:solidFill>
            <a:srgbClr val="FFD200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550">
              <a:latin typeface="Times New Roman"/>
              <a:cs typeface="Times New Roman"/>
            </a:endParaRPr>
          </a:p>
          <a:p>
            <a:pPr marL="481965">
              <a:lnSpc>
                <a:spcPct val="100000"/>
              </a:lnSpc>
            </a:pPr>
            <a:r>
              <a:rPr sz="550" b="1" spc="15" dirty="0">
                <a:latin typeface="Montserrat"/>
                <a:cs typeface="Montserrat"/>
              </a:rPr>
              <a:t>THE</a:t>
            </a:r>
            <a:r>
              <a:rPr sz="550" b="1" dirty="0">
                <a:latin typeface="Montserrat"/>
                <a:cs typeface="Montserrat"/>
              </a:rPr>
              <a:t> </a:t>
            </a:r>
            <a:r>
              <a:rPr sz="550" b="1" spc="15" dirty="0">
                <a:latin typeface="Montserrat"/>
                <a:cs typeface="Montserrat"/>
              </a:rPr>
              <a:t>PROPOSAL.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498581" y="8244931"/>
            <a:ext cx="10190480" cy="968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1910" marR="5080" indent="-29845">
              <a:lnSpc>
                <a:spcPct val="147200"/>
              </a:lnSpc>
              <a:spcBef>
                <a:spcPts val="100"/>
              </a:spcBef>
            </a:pPr>
            <a:r>
              <a:rPr sz="1400" dirty="0">
                <a:latin typeface="Montserrat"/>
                <a:cs typeface="Montserrat"/>
              </a:rPr>
              <a:t>* </a:t>
            </a:r>
            <a:r>
              <a:rPr sz="1400" spc="5" dirty="0">
                <a:latin typeface="Montserrat"/>
                <a:cs typeface="Montserrat"/>
              </a:rPr>
              <a:t>Quoted prices </a:t>
            </a:r>
            <a:r>
              <a:rPr sz="1400" spc="10" dirty="0">
                <a:latin typeface="Montserrat"/>
                <a:cs typeface="Montserrat"/>
              </a:rPr>
              <a:t>assume </a:t>
            </a:r>
            <a:r>
              <a:rPr sz="1400" dirty="0">
                <a:latin typeface="Montserrat"/>
                <a:cs typeface="Montserrat"/>
              </a:rPr>
              <a:t>your </a:t>
            </a:r>
            <a:r>
              <a:rPr sz="1400" spc="5" dirty="0">
                <a:latin typeface="Montserrat"/>
                <a:cs typeface="Montserrat"/>
              </a:rPr>
              <a:t>responsibilities </a:t>
            </a:r>
            <a:r>
              <a:rPr sz="1400" spc="10" dirty="0">
                <a:latin typeface="Montserrat"/>
                <a:cs typeface="Montserrat"/>
              </a:rPr>
              <a:t>under </a:t>
            </a:r>
            <a:r>
              <a:rPr sz="1400" spc="5" dirty="0">
                <a:latin typeface="Montserrat"/>
                <a:cs typeface="Montserrat"/>
              </a:rPr>
              <a:t>the </a:t>
            </a:r>
            <a:r>
              <a:rPr sz="1400" spc="-10" dirty="0">
                <a:latin typeface="Montserrat"/>
                <a:cs typeface="Montserrat"/>
              </a:rPr>
              <a:t>Terms </a:t>
            </a:r>
            <a:r>
              <a:rPr sz="1400" spc="5" dirty="0">
                <a:latin typeface="Montserrat"/>
                <a:cs typeface="Montserrat"/>
              </a:rPr>
              <a:t>and Conditions </a:t>
            </a:r>
            <a:r>
              <a:rPr sz="1400" dirty="0">
                <a:latin typeface="Montserrat"/>
                <a:cs typeface="Montserrat"/>
              </a:rPr>
              <a:t>are </a:t>
            </a:r>
            <a:r>
              <a:rPr sz="1400" spc="5" dirty="0">
                <a:latin typeface="Montserrat"/>
                <a:cs typeface="Montserrat"/>
              </a:rPr>
              <a:t>met and </a:t>
            </a:r>
            <a:r>
              <a:rPr sz="1400" dirty="0">
                <a:latin typeface="Montserrat"/>
                <a:cs typeface="Montserrat"/>
              </a:rPr>
              <a:t>any </a:t>
            </a:r>
            <a:r>
              <a:rPr sz="1400" spc="5" dirty="0">
                <a:latin typeface="Montserrat"/>
                <a:cs typeface="Montserrat"/>
              </a:rPr>
              <a:t>required content  and resources </a:t>
            </a:r>
            <a:r>
              <a:rPr sz="1400" dirty="0">
                <a:latin typeface="Montserrat"/>
                <a:cs typeface="Montserrat"/>
              </a:rPr>
              <a:t>are </a:t>
            </a:r>
            <a:r>
              <a:rPr sz="1400" spc="5" dirty="0">
                <a:latin typeface="Montserrat"/>
                <a:cs typeface="Montserrat"/>
              </a:rPr>
              <a:t>provided on time as necessary. If the </a:t>
            </a:r>
            <a:r>
              <a:rPr sz="1400" dirty="0">
                <a:latin typeface="Montserrat"/>
                <a:cs typeface="Montserrat"/>
              </a:rPr>
              <a:t>price </a:t>
            </a:r>
            <a:r>
              <a:rPr sz="1400" spc="5" dirty="0">
                <a:latin typeface="Montserrat"/>
                <a:cs typeface="Montserrat"/>
              </a:rPr>
              <a:t>is </a:t>
            </a:r>
            <a:r>
              <a:rPr sz="1400" dirty="0">
                <a:latin typeface="Montserrat"/>
                <a:cs typeface="Montserrat"/>
              </a:rPr>
              <a:t>likely </a:t>
            </a:r>
            <a:r>
              <a:rPr sz="1400" spc="-10" dirty="0">
                <a:latin typeface="Montserrat"/>
                <a:cs typeface="Montserrat"/>
              </a:rPr>
              <a:t>to </a:t>
            </a:r>
            <a:r>
              <a:rPr sz="1400" spc="5" dirty="0">
                <a:latin typeface="Montserrat"/>
                <a:cs typeface="Montserrat"/>
              </a:rPr>
              <a:t>change, </a:t>
            </a:r>
            <a:r>
              <a:rPr sz="1400" spc="-5" dirty="0">
                <a:latin typeface="Montserrat"/>
                <a:cs typeface="Montserrat"/>
              </a:rPr>
              <a:t>we </a:t>
            </a:r>
            <a:r>
              <a:rPr sz="1400" spc="5" dirty="0">
                <a:latin typeface="Montserrat"/>
                <a:cs typeface="Montserrat"/>
              </a:rPr>
              <a:t>will </a:t>
            </a:r>
            <a:r>
              <a:rPr sz="1400" spc="10" dirty="0">
                <a:latin typeface="Montserrat"/>
                <a:cs typeface="Montserrat"/>
              </a:rPr>
              <a:t>contact </a:t>
            </a:r>
            <a:r>
              <a:rPr sz="1400" dirty="0">
                <a:latin typeface="Montserrat"/>
                <a:cs typeface="Montserrat"/>
              </a:rPr>
              <a:t>you </a:t>
            </a:r>
            <a:r>
              <a:rPr sz="1400" spc="5" dirty="0">
                <a:latin typeface="Montserrat"/>
                <a:cs typeface="Montserrat"/>
              </a:rPr>
              <a:t>before </a:t>
            </a:r>
            <a:r>
              <a:rPr sz="1400" spc="-5" dirty="0">
                <a:latin typeface="Montserrat"/>
                <a:cs typeface="Montserrat"/>
              </a:rPr>
              <a:t>we  </a:t>
            </a:r>
            <a:r>
              <a:rPr sz="1400" spc="5" dirty="0">
                <a:latin typeface="Montserrat"/>
                <a:cs typeface="Montserrat"/>
              </a:rPr>
              <a:t>proceed.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531664" y="3813945"/>
            <a:ext cx="3294379" cy="4755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Montserrat"/>
                <a:cs typeface="Montserrat"/>
              </a:rPr>
              <a:t>Corporate website</a:t>
            </a:r>
            <a:r>
              <a:rPr sz="1400" b="1" spc="45" dirty="0">
                <a:latin typeface="Montserrat"/>
                <a:cs typeface="Montserrat"/>
              </a:rPr>
              <a:t> </a:t>
            </a:r>
            <a:r>
              <a:rPr sz="1400" b="1" spc="10" dirty="0">
                <a:latin typeface="Montserrat"/>
                <a:cs typeface="Montserrat"/>
              </a:rPr>
              <a:t>design.</a:t>
            </a:r>
            <a:endParaRPr sz="1400">
              <a:latin typeface="Montserrat"/>
              <a:cs typeface="Montserrat"/>
            </a:endParaRPr>
          </a:p>
          <a:p>
            <a:pPr marL="12700" marR="253365">
              <a:lnSpc>
                <a:spcPct val="147200"/>
              </a:lnSpc>
              <a:spcBef>
                <a:spcPts val="935"/>
              </a:spcBef>
            </a:pPr>
            <a:r>
              <a:rPr sz="1400" dirty="0">
                <a:latin typeface="Montserrat"/>
                <a:cs typeface="Montserrat"/>
              </a:rPr>
              <a:t>Lorem </a:t>
            </a:r>
            <a:r>
              <a:rPr sz="1400" spc="5" dirty="0">
                <a:latin typeface="Montserrat"/>
                <a:cs typeface="Montserrat"/>
              </a:rPr>
              <a:t>ipsum dolor sit </a:t>
            </a:r>
            <a:r>
              <a:rPr sz="1400" spc="10" dirty="0">
                <a:latin typeface="Montserrat"/>
                <a:cs typeface="Montserrat"/>
              </a:rPr>
              <a:t>amet,  </a:t>
            </a:r>
            <a:r>
              <a:rPr sz="1400" spc="5" dirty="0">
                <a:latin typeface="Montserrat"/>
                <a:cs typeface="Montserrat"/>
              </a:rPr>
              <a:t>consectetur </a:t>
            </a:r>
            <a:r>
              <a:rPr sz="1400" spc="10" dirty="0">
                <a:latin typeface="Montserrat"/>
                <a:cs typeface="Montserrat"/>
              </a:rPr>
              <a:t>adipiscing elit, sed  </a:t>
            </a:r>
            <a:r>
              <a:rPr sz="1400" spc="5" dirty="0">
                <a:latin typeface="Montserrat"/>
                <a:cs typeface="Montserrat"/>
              </a:rPr>
              <a:t>do </a:t>
            </a:r>
            <a:r>
              <a:rPr sz="1400" spc="10" dirty="0">
                <a:latin typeface="Montserrat"/>
                <a:cs typeface="Montserrat"/>
              </a:rPr>
              <a:t>eiusmod </a:t>
            </a:r>
            <a:r>
              <a:rPr sz="1400" spc="5" dirty="0">
                <a:latin typeface="Montserrat"/>
                <a:cs typeface="Montserrat"/>
              </a:rPr>
              <a:t>tempor </a:t>
            </a:r>
            <a:r>
              <a:rPr sz="1400" spc="10" dirty="0">
                <a:latin typeface="Montserrat"/>
                <a:cs typeface="Montserrat"/>
              </a:rPr>
              <a:t>incididunt  </a:t>
            </a:r>
            <a:r>
              <a:rPr sz="1400" spc="5" dirty="0">
                <a:latin typeface="Montserrat"/>
                <a:cs typeface="Montserrat"/>
              </a:rPr>
              <a:t>ut labore et dolore </a:t>
            </a:r>
            <a:r>
              <a:rPr sz="1400" spc="10" dirty="0">
                <a:latin typeface="Montserrat"/>
                <a:cs typeface="Montserrat"/>
              </a:rPr>
              <a:t>magna</a:t>
            </a:r>
            <a:r>
              <a:rPr sz="1400" spc="35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aliqua.</a:t>
            </a:r>
            <a:endParaRPr sz="1400">
              <a:latin typeface="Montserrat"/>
              <a:cs typeface="Montserrat"/>
            </a:endParaRPr>
          </a:p>
          <a:p>
            <a:pPr marL="12700" marR="5080">
              <a:lnSpc>
                <a:spcPct val="147200"/>
              </a:lnSpc>
            </a:pPr>
            <a:r>
              <a:rPr sz="1400" spc="5" dirty="0">
                <a:latin typeface="Montserrat"/>
                <a:cs typeface="Montserrat"/>
              </a:rPr>
              <a:t>Ut enim ad minim veniam, </a:t>
            </a:r>
            <a:r>
              <a:rPr sz="1400" spc="10" dirty="0">
                <a:latin typeface="Montserrat"/>
                <a:cs typeface="Montserrat"/>
              </a:rPr>
              <a:t>quis  nostrud </a:t>
            </a:r>
            <a:r>
              <a:rPr sz="1400" spc="5" dirty="0">
                <a:latin typeface="Montserrat"/>
                <a:cs typeface="Montserrat"/>
              </a:rPr>
              <a:t>exercitation ullamco laboris  nisi ut aliquip </a:t>
            </a:r>
            <a:r>
              <a:rPr sz="1400" spc="-5" dirty="0">
                <a:latin typeface="Montserrat"/>
                <a:cs typeface="Montserrat"/>
              </a:rPr>
              <a:t>ex ea </a:t>
            </a:r>
            <a:r>
              <a:rPr sz="1400" spc="10" dirty="0">
                <a:latin typeface="Montserrat"/>
                <a:cs typeface="Montserrat"/>
              </a:rPr>
              <a:t>commodo  consequat. </a:t>
            </a:r>
            <a:r>
              <a:rPr sz="1400" spc="5" dirty="0">
                <a:latin typeface="Montserrat"/>
                <a:cs typeface="Montserrat"/>
              </a:rPr>
              <a:t>Duis </a:t>
            </a:r>
            <a:r>
              <a:rPr sz="1400" dirty="0">
                <a:latin typeface="Montserrat"/>
                <a:cs typeface="Montserrat"/>
              </a:rPr>
              <a:t>aute </a:t>
            </a:r>
            <a:r>
              <a:rPr sz="1400" spc="5" dirty="0">
                <a:latin typeface="Montserrat"/>
                <a:cs typeface="Montserrat"/>
              </a:rPr>
              <a:t>irure</a:t>
            </a:r>
            <a:r>
              <a:rPr sz="1400" spc="60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dolor</a:t>
            </a:r>
            <a:endParaRPr sz="1400">
              <a:latin typeface="Montserrat"/>
              <a:cs typeface="Montserrat"/>
            </a:endParaRPr>
          </a:p>
          <a:p>
            <a:pPr marL="12700" marR="229235">
              <a:lnSpc>
                <a:spcPct val="147200"/>
              </a:lnSpc>
            </a:pPr>
            <a:r>
              <a:rPr sz="1400" spc="5" dirty="0">
                <a:latin typeface="Montserrat"/>
                <a:cs typeface="Montserrat"/>
              </a:rPr>
              <a:t>in reprehenderit in </a:t>
            </a:r>
            <a:r>
              <a:rPr sz="1400" dirty="0">
                <a:latin typeface="Montserrat"/>
                <a:cs typeface="Montserrat"/>
              </a:rPr>
              <a:t>voluptate </a:t>
            </a:r>
            <a:r>
              <a:rPr sz="1400" spc="5" dirty="0">
                <a:latin typeface="Montserrat"/>
                <a:cs typeface="Montserrat"/>
              </a:rPr>
              <a:t>velit  esse cillum dolore eu fugiat </a:t>
            </a:r>
            <a:r>
              <a:rPr sz="1400" spc="10" dirty="0">
                <a:latin typeface="Montserrat"/>
                <a:cs typeface="Montserrat"/>
              </a:rPr>
              <a:t>nulla  </a:t>
            </a:r>
            <a:r>
              <a:rPr sz="1400" spc="5" dirty="0">
                <a:latin typeface="Montserrat"/>
                <a:cs typeface="Montserrat"/>
              </a:rPr>
              <a:t>pariatur. </a:t>
            </a:r>
            <a:r>
              <a:rPr sz="1400" dirty="0">
                <a:latin typeface="Montserrat"/>
                <a:cs typeface="Montserrat"/>
              </a:rPr>
              <a:t>Excepteur </a:t>
            </a:r>
            <a:r>
              <a:rPr sz="1400" spc="5" dirty="0">
                <a:latin typeface="Montserrat"/>
                <a:cs typeface="Montserrat"/>
              </a:rPr>
              <a:t>sint </a:t>
            </a:r>
            <a:r>
              <a:rPr sz="1400" spc="10" dirty="0">
                <a:latin typeface="Montserrat"/>
                <a:cs typeface="Montserrat"/>
              </a:rPr>
              <a:t>occaecat  </a:t>
            </a:r>
            <a:r>
              <a:rPr sz="1400" spc="5" dirty="0">
                <a:latin typeface="Montserrat"/>
                <a:cs typeface="Montserrat"/>
              </a:rPr>
              <a:t>cupidatat non proident, sunt </a:t>
            </a:r>
            <a:r>
              <a:rPr sz="1400" spc="10" dirty="0">
                <a:latin typeface="Montserrat"/>
                <a:cs typeface="Montserrat"/>
              </a:rPr>
              <a:t>in  </a:t>
            </a:r>
            <a:r>
              <a:rPr sz="1400" spc="5" dirty="0">
                <a:latin typeface="Montserrat"/>
                <a:cs typeface="Montserrat"/>
              </a:rPr>
              <a:t>culpa qui </a:t>
            </a:r>
            <a:r>
              <a:rPr sz="1400" spc="25" dirty="0">
                <a:latin typeface="Montserrat"/>
                <a:cs typeface="Montserrat"/>
              </a:rPr>
              <a:t>officia </a:t>
            </a:r>
            <a:r>
              <a:rPr sz="1400" spc="5" dirty="0">
                <a:latin typeface="Montserrat"/>
                <a:cs typeface="Montserrat"/>
              </a:rPr>
              <a:t>deserunt </a:t>
            </a:r>
            <a:r>
              <a:rPr sz="1400" spc="10" dirty="0">
                <a:latin typeface="Montserrat"/>
                <a:cs typeface="Montserrat"/>
              </a:rPr>
              <a:t>mollit  </a:t>
            </a:r>
            <a:r>
              <a:rPr sz="1400" spc="5" dirty="0">
                <a:latin typeface="Montserrat"/>
                <a:cs typeface="Montserrat"/>
              </a:rPr>
              <a:t>anim id est</a:t>
            </a:r>
            <a:r>
              <a:rPr sz="1400" spc="55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laborum.</a:t>
            </a:r>
            <a:endParaRPr sz="1400">
              <a:latin typeface="Montserrat"/>
              <a:cs typeface="Montserrat"/>
            </a:endParaRPr>
          </a:p>
        </p:txBody>
      </p:sp>
      <p:graphicFrame>
        <p:nvGraphicFramePr>
          <p:cNvPr id="16" name="object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374553"/>
              </p:ext>
            </p:extLst>
          </p:nvPr>
        </p:nvGraphicFramePr>
        <p:xfrm>
          <a:off x="8756650" y="3825875"/>
          <a:ext cx="2824015" cy="27627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24015"/>
              </a:tblGrid>
              <a:tr h="690699">
                <a:tc>
                  <a:txBody>
                    <a:bodyPr/>
                    <a:lstStyle/>
                    <a:p>
                      <a:pPr marL="127000" marR="11303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understanding</a:t>
                      </a:r>
                      <a:r>
                        <a:rPr lang="en-US" sz="1400" u="none" spc="5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of</a:t>
                      </a:r>
                      <a:r>
                        <a:rPr lang="en-US" sz="1400" u="none" spc="0" baseline="0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-3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the</a:t>
                      </a:r>
                      <a:r>
                        <a:rPr lang="en-US" sz="1400" u="none" spc="-5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article</a:t>
                      </a:r>
                      <a:endParaRPr sz="1400" u="none" dirty="0">
                        <a:latin typeface="Montserrat"/>
                        <a:cs typeface="Montserrat"/>
                      </a:endParaRPr>
                    </a:p>
                  </a:txBody>
                  <a:tcPr marL="0" marR="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1F1"/>
                    </a:solidFill>
                  </a:tcPr>
                </a:tc>
              </a:tr>
              <a:tr h="690699">
                <a:tc>
                  <a:txBody>
                    <a:bodyPr/>
                    <a:lstStyle/>
                    <a:p>
                      <a:pPr marL="37465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79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41525" algn="l"/>
                        </a:tabLst>
                        <a:defRPr/>
                      </a:pP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understanding</a:t>
                      </a:r>
                      <a:r>
                        <a:rPr lang="en-US" sz="1400" u="none" spc="5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of</a:t>
                      </a:r>
                      <a:r>
                        <a:rPr lang="en-US" sz="1400" u="none" spc="0" baseline="0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-3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the</a:t>
                      </a:r>
                      <a:r>
                        <a:rPr lang="en-US" sz="1400" u="none" spc="-5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article</a:t>
                      </a:r>
                      <a:endParaRPr lang="en-US" sz="1400" u="none" dirty="0" smtClean="0">
                        <a:latin typeface="Montserrat"/>
                        <a:cs typeface="Montserrat"/>
                      </a:endParaRPr>
                    </a:p>
                  </a:txBody>
                  <a:tcPr marL="0" marR="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1F1"/>
                    </a:solidFill>
                  </a:tcPr>
                </a:tc>
              </a:tr>
              <a:tr h="690699">
                <a:tc>
                  <a:txBody>
                    <a:bodyPr/>
                    <a:lstStyle/>
                    <a:p>
                      <a:pPr marL="37465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79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41525" algn="l"/>
                        </a:tabLst>
                        <a:defRPr/>
                      </a:pP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understanding</a:t>
                      </a:r>
                      <a:r>
                        <a:rPr lang="en-US" sz="1400" u="none" spc="5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of</a:t>
                      </a:r>
                      <a:r>
                        <a:rPr lang="en-US" sz="1400" u="none" spc="0" baseline="0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-3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the</a:t>
                      </a:r>
                      <a:r>
                        <a:rPr lang="en-US" sz="1400" u="none" spc="-5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article</a:t>
                      </a:r>
                      <a:endParaRPr lang="en-US" sz="1400" u="none" dirty="0" smtClean="0">
                        <a:latin typeface="Montserrat"/>
                        <a:cs typeface="Montserrat"/>
                      </a:endParaRPr>
                    </a:p>
                  </a:txBody>
                  <a:tcPr marL="0" marR="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1F1"/>
                    </a:solidFill>
                  </a:tcPr>
                </a:tc>
              </a:tr>
              <a:tr h="690699">
                <a:tc>
                  <a:txBody>
                    <a:bodyPr/>
                    <a:lstStyle/>
                    <a:p>
                      <a:pPr marL="37465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79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41525" algn="l"/>
                        </a:tabLst>
                        <a:defRPr/>
                      </a:pP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understanding</a:t>
                      </a:r>
                      <a:r>
                        <a:rPr lang="en-US" sz="1400" u="none" spc="5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of</a:t>
                      </a:r>
                      <a:r>
                        <a:rPr lang="en-US" sz="1400" u="none" spc="0" baseline="0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-3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the</a:t>
                      </a:r>
                      <a:r>
                        <a:rPr lang="en-US" sz="1400" u="none" spc="-5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article</a:t>
                      </a:r>
                      <a:endParaRPr lang="en-US" sz="1400" u="none" dirty="0" smtClean="0">
                        <a:latin typeface="Montserrat"/>
                        <a:cs typeface="Montserrat"/>
                      </a:endParaRPr>
                    </a:p>
                  </a:txBody>
                  <a:tcPr marL="0" marR="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1F1"/>
                    </a:solidFill>
                  </a:tcPr>
                </a:tc>
              </a:tr>
            </a:tbl>
          </a:graphicData>
        </a:graphic>
      </p:graphicFrame>
      <p:sp>
        <p:nvSpPr>
          <p:cNvPr id="18" name="object 18"/>
          <p:cNvSpPr/>
          <p:nvPr/>
        </p:nvSpPr>
        <p:spPr>
          <a:xfrm>
            <a:off x="8565183" y="9743158"/>
            <a:ext cx="460375" cy="0"/>
          </a:xfrm>
          <a:custGeom>
            <a:avLst/>
            <a:gdLst/>
            <a:ahLst/>
            <a:cxnLst/>
            <a:rect l="l" t="t" r="r" b="b"/>
            <a:pathLst>
              <a:path w="460375">
                <a:moveTo>
                  <a:pt x="0" y="0"/>
                </a:moveTo>
                <a:lnTo>
                  <a:pt x="459881" y="0"/>
                </a:lnTo>
              </a:path>
            </a:pathLst>
          </a:custGeom>
          <a:ln w="104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title" idx="4294967295"/>
          </p:nvPr>
        </p:nvSpPr>
        <p:spPr>
          <a:xfrm>
            <a:off x="4594489" y="2069409"/>
            <a:ext cx="1860550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b="0" spc="25" dirty="0">
                <a:latin typeface="Montserrat Light"/>
                <a:cs typeface="Montserrat Light"/>
              </a:rPr>
              <a:t>Our</a:t>
            </a:r>
            <a:r>
              <a:rPr b="0" spc="-5" dirty="0">
                <a:latin typeface="Montserrat Light"/>
                <a:cs typeface="Montserrat Light"/>
              </a:rPr>
              <a:t> </a:t>
            </a:r>
            <a:r>
              <a:rPr b="1" spc="30" dirty="0">
                <a:latin typeface="Montserrat SemiBold"/>
                <a:cs typeface="Montserrat SemiBold"/>
              </a:rPr>
              <a:t>Offer</a:t>
            </a:r>
          </a:p>
        </p:txBody>
      </p:sp>
      <p:sp>
        <p:nvSpPr>
          <p:cNvPr id="21" name="object 21"/>
          <p:cNvSpPr/>
          <p:nvPr/>
        </p:nvSpPr>
        <p:spPr>
          <a:xfrm>
            <a:off x="257323" y="1542210"/>
            <a:ext cx="1555750" cy="0"/>
          </a:xfrm>
          <a:custGeom>
            <a:avLst/>
            <a:gdLst/>
            <a:ahLst/>
            <a:cxnLst/>
            <a:rect l="l" t="t" r="r" b="b"/>
            <a:pathLst>
              <a:path w="1555750">
                <a:moveTo>
                  <a:pt x="0" y="0"/>
                </a:moveTo>
                <a:lnTo>
                  <a:pt x="1555418" y="0"/>
                </a:lnTo>
              </a:path>
            </a:pathLst>
          </a:custGeom>
          <a:ln w="29684">
            <a:solidFill>
              <a:srgbClr val="FFD200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68441" y="154221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9684">
            <a:solidFill>
              <a:srgbClr val="FFD2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857186" y="1542210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9684">
            <a:solidFill>
              <a:srgbClr val="FFD2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0"/>
          <p:cNvSpPr txBox="1">
            <a:spLocks/>
          </p:cNvSpPr>
          <p:nvPr/>
        </p:nvSpPr>
        <p:spPr>
          <a:xfrm>
            <a:off x="8756650" y="2759075"/>
            <a:ext cx="1860550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>
            <a:lvl1pPr>
              <a:defRPr sz="2950" b="0" i="0">
                <a:solidFill>
                  <a:schemeClr val="tx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12700">
              <a:spcBef>
                <a:spcPts val="114"/>
              </a:spcBef>
            </a:pPr>
            <a:r>
              <a:rPr lang="en-US" spc="25" dirty="0" smtClean="0">
                <a:latin typeface="Montserrat Light"/>
                <a:cs typeface="Montserrat Light"/>
              </a:rPr>
              <a:t>$ 1800*</a:t>
            </a:r>
            <a:endParaRPr lang="en-US" b="1" spc="30" dirty="0">
              <a:latin typeface="Montserrat SemiBold"/>
              <a:cs typeface="Montserrat SemiBold"/>
            </a:endParaRPr>
          </a:p>
        </p:txBody>
      </p:sp>
      <p:sp>
        <p:nvSpPr>
          <p:cNvPr id="26" name="object 20"/>
          <p:cNvSpPr txBox="1">
            <a:spLocks/>
          </p:cNvSpPr>
          <p:nvPr/>
        </p:nvSpPr>
        <p:spPr>
          <a:xfrm>
            <a:off x="8832850" y="3292475"/>
            <a:ext cx="1860550" cy="24557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>
            <a:lvl1pPr>
              <a:defRPr sz="2950" b="0" i="0">
                <a:solidFill>
                  <a:schemeClr val="tx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12700">
              <a:spcBef>
                <a:spcPts val="114"/>
              </a:spcBef>
            </a:pPr>
            <a:r>
              <a:rPr lang="en-US" sz="1500" spc="25" dirty="0" smtClean="0">
                <a:latin typeface="Montserrat Light"/>
                <a:cs typeface="Montserrat Light"/>
              </a:rPr>
              <a:t>20 Hours</a:t>
            </a:r>
            <a:endParaRPr lang="en-US" sz="1500" b="1" spc="30" dirty="0">
              <a:latin typeface="Montserrat SemiBold"/>
              <a:cs typeface="Montserrat SemiBold"/>
            </a:endParaRPr>
          </a:p>
        </p:txBody>
      </p:sp>
      <p:sp>
        <p:nvSpPr>
          <p:cNvPr id="27" name="object 20"/>
          <p:cNvSpPr txBox="1">
            <a:spLocks/>
          </p:cNvSpPr>
          <p:nvPr/>
        </p:nvSpPr>
        <p:spPr>
          <a:xfrm>
            <a:off x="8756650" y="2056296"/>
            <a:ext cx="2209800" cy="24557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>
            <a:lvl1pPr>
              <a:defRPr sz="2950" b="0" i="0">
                <a:solidFill>
                  <a:schemeClr val="tx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12700">
              <a:spcBef>
                <a:spcPts val="114"/>
              </a:spcBef>
            </a:pPr>
            <a:r>
              <a:rPr lang="en-US" sz="1500" b="1" spc="25" dirty="0" smtClean="0">
                <a:latin typeface="Montserrat Light"/>
                <a:cs typeface="Montserrat SemiBold"/>
              </a:rPr>
              <a:t>Package 1</a:t>
            </a:r>
            <a:endParaRPr lang="en-US" sz="1500" b="1" spc="30" dirty="0">
              <a:latin typeface="Montserrat SemiBold"/>
              <a:cs typeface="Montserrat SemiBold"/>
            </a:endParaRPr>
          </a:p>
        </p:txBody>
      </p:sp>
      <p:sp>
        <p:nvSpPr>
          <p:cNvPr id="28" name="object 20"/>
          <p:cNvSpPr txBox="1">
            <a:spLocks/>
          </p:cNvSpPr>
          <p:nvPr/>
        </p:nvSpPr>
        <p:spPr>
          <a:xfrm>
            <a:off x="8832850" y="7026275"/>
            <a:ext cx="1447800" cy="168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>
            <a:lvl1pPr>
              <a:defRPr sz="2950" b="0" i="0">
                <a:solidFill>
                  <a:schemeClr val="tx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12700">
              <a:spcBef>
                <a:spcPts val="114"/>
              </a:spcBef>
            </a:pPr>
            <a:r>
              <a:rPr lang="en-US" sz="1000" spc="25" dirty="0" smtClean="0">
                <a:latin typeface="Montserrat Light"/>
                <a:cs typeface="Montserrat Light"/>
              </a:rPr>
              <a:t>*term &amp; condition</a:t>
            </a:r>
            <a:endParaRPr lang="en-US" sz="1000" b="1" spc="30" dirty="0">
              <a:latin typeface="Montserrat SemiBold"/>
              <a:cs typeface="Montserrat SemiBold"/>
            </a:endParaRPr>
          </a:p>
        </p:txBody>
      </p:sp>
      <p:sp>
        <p:nvSpPr>
          <p:cNvPr id="30" name="Rectangle 29"/>
          <p:cNvSpPr/>
          <p:nvPr/>
        </p:nvSpPr>
        <p:spPr>
          <a:xfrm flipV="1">
            <a:off x="12185650" y="1920875"/>
            <a:ext cx="3124200" cy="533400"/>
          </a:xfrm>
          <a:prstGeom prst="rect">
            <a:avLst/>
          </a:prstGeom>
          <a:solidFill>
            <a:srgbClr val="FAD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2185650" y="2454275"/>
            <a:ext cx="3124200" cy="5029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2" name="object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562510"/>
              </p:ext>
            </p:extLst>
          </p:nvPr>
        </p:nvGraphicFramePr>
        <p:xfrm>
          <a:off x="12338050" y="3825875"/>
          <a:ext cx="2824015" cy="27627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24015"/>
              </a:tblGrid>
              <a:tr h="690699">
                <a:tc>
                  <a:txBody>
                    <a:bodyPr/>
                    <a:lstStyle/>
                    <a:p>
                      <a:pPr marL="127000" marR="11303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understanding</a:t>
                      </a:r>
                      <a:r>
                        <a:rPr lang="en-US" sz="1400" u="none" spc="5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of</a:t>
                      </a:r>
                      <a:r>
                        <a:rPr lang="en-US" sz="1400" u="none" spc="0" baseline="0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-3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the</a:t>
                      </a:r>
                      <a:r>
                        <a:rPr lang="en-US" sz="1400" u="none" spc="-5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article</a:t>
                      </a:r>
                      <a:endParaRPr sz="1400" u="none" dirty="0">
                        <a:latin typeface="Montserrat"/>
                        <a:cs typeface="Montserrat"/>
                      </a:endParaRPr>
                    </a:p>
                  </a:txBody>
                  <a:tcPr marL="0" marR="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1F1"/>
                    </a:solidFill>
                  </a:tcPr>
                </a:tc>
              </a:tr>
              <a:tr h="690699">
                <a:tc>
                  <a:txBody>
                    <a:bodyPr/>
                    <a:lstStyle/>
                    <a:p>
                      <a:pPr marL="37465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79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41525" algn="l"/>
                        </a:tabLst>
                        <a:defRPr/>
                      </a:pP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understanding</a:t>
                      </a:r>
                      <a:r>
                        <a:rPr lang="en-US" sz="1400" u="none" spc="5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of</a:t>
                      </a:r>
                      <a:r>
                        <a:rPr lang="en-US" sz="1400" u="none" spc="0" baseline="0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-3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the</a:t>
                      </a:r>
                      <a:r>
                        <a:rPr lang="en-US" sz="1400" u="none" spc="-5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article</a:t>
                      </a:r>
                      <a:endParaRPr lang="en-US" sz="1400" u="none" dirty="0" smtClean="0">
                        <a:latin typeface="Montserrat"/>
                        <a:cs typeface="Montserrat"/>
                      </a:endParaRPr>
                    </a:p>
                  </a:txBody>
                  <a:tcPr marL="0" marR="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1F1"/>
                    </a:solidFill>
                  </a:tcPr>
                </a:tc>
              </a:tr>
              <a:tr h="690699">
                <a:tc>
                  <a:txBody>
                    <a:bodyPr/>
                    <a:lstStyle/>
                    <a:p>
                      <a:pPr marL="37465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79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41525" algn="l"/>
                        </a:tabLst>
                        <a:defRPr/>
                      </a:pP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understanding</a:t>
                      </a:r>
                      <a:r>
                        <a:rPr lang="en-US" sz="1400" u="none" spc="5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of</a:t>
                      </a:r>
                      <a:r>
                        <a:rPr lang="en-US" sz="1400" u="none" spc="0" baseline="0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-3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the</a:t>
                      </a:r>
                      <a:r>
                        <a:rPr lang="en-US" sz="1400" u="none" spc="-5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article</a:t>
                      </a:r>
                      <a:endParaRPr lang="en-US" sz="1400" u="none" dirty="0" smtClean="0">
                        <a:latin typeface="Montserrat"/>
                        <a:cs typeface="Montserrat"/>
                      </a:endParaRPr>
                    </a:p>
                  </a:txBody>
                  <a:tcPr marL="0" marR="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1F1"/>
                    </a:solidFill>
                  </a:tcPr>
                </a:tc>
              </a:tr>
              <a:tr h="690699">
                <a:tc>
                  <a:txBody>
                    <a:bodyPr/>
                    <a:lstStyle/>
                    <a:p>
                      <a:pPr marL="37465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79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41525" algn="l"/>
                        </a:tabLst>
                        <a:defRPr/>
                      </a:pP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understanding</a:t>
                      </a:r>
                      <a:r>
                        <a:rPr lang="en-US" sz="1400" u="none" spc="5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of</a:t>
                      </a:r>
                      <a:r>
                        <a:rPr lang="en-US" sz="1400" u="none" spc="0" baseline="0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-3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the</a:t>
                      </a:r>
                      <a:r>
                        <a:rPr lang="en-US" sz="1400" u="none" spc="-5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article</a:t>
                      </a:r>
                      <a:endParaRPr lang="en-US" sz="1400" u="none" dirty="0" smtClean="0">
                        <a:latin typeface="Montserrat"/>
                        <a:cs typeface="Montserrat"/>
                      </a:endParaRPr>
                    </a:p>
                  </a:txBody>
                  <a:tcPr marL="0" marR="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1F1"/>
                    </a:solidFill>
                  </a:tcPr>
                </a:tc>
              </a:tr>
            </a:tbl>
          </a:graphicData>
        </a:graphic>
      </p:graphicFrame>
      <p:sp>
        <p:nvSpPr>
          <p:cNvPr id="33" name="object 20"/>
          <p:cNvSpPr txBox="1">
            <a:spLocks/>
          </p:cNvSpPr>
          <p:nvPr/>
        </p:nvSpPr>
        <p:spPr>
          <a:xfrm>
            <a:off x="12338050" y="2759075"/>
            <a:ext cx="1860550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>
            <a:lvl1pPr>
              <a:defRPr sz="2950" b="0" i="0">
                <a:solidFill>
                  <a:schemeClr val="tx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12700">
              <a:spcBef>
                <a:spcPts val="114"/>
              </a:spcBef>
            </a:pPr>
            <a:r>
              <a:rPr lang="en-US" spc="25" dirty="0" smtClean="0">
                <a:latin typeface="Montserrat Light"/>
                <a:cs typeface="Montserrat Light"/>
              </a:rPr>
              <a:t>$ 1800*</a:t>
            </a:r>
            <a:endParaRPr lang="en-US" b="1" spc="30" dirty="0">
              <a:latin typeface="Montserrat SemiBold"/>
              <a:cs typeface="Montserrat SemiBold"/>
            </a:endParaRPr>
          </a:p>
        </p:txBody>
      </p:sp>
      <p:sp>
        <p:nvSpPr>
          <p:cNvPr id="34" name="object 20"/>
          <p:cNvSpPr txBox="1">
            <a:spLocks/>
          </p:cNvSpPr>
          <p:nvPr/>
        </p:nvSpPr>
        <p:spPr>
          <a:xfrm>
            <a:off x="12414250" y="3292475"/>
            <a:ext cx="1860550" cy="24557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>
            <a:lvl1pPr>
              <a:defRPr sz="2950" b="0" i="0">
                <a:solidFill>
                  <a:schemeClr val="tx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12700">
              <a:spcBef>
                <a:spcPts val="114"/>
              </a:spcBef>
            </a:pPr>
            <a:r>
              <a:rPr lang="en-US" sz="1500" spc="25" dirty="0" smtClean="0">
                <a:latin typeface="Montserrat Light"/>
                <a:cs typeface="Montserrat Light"/>
              </a:rPr>
              <a:t>20 Hours</a:t>
            </a:r>
            <a:endParaRPr lang="en-US" sz="1500" b="1" spc="30" dirty="0">
              <a:latin typeface="Montserrat SemiBold"/>
              <a:cs typeface="Montserrat SemiBold"/>
            </a:endParaRPr>
          </a:p>
        </p:txBody>
      </p:sp>
      <p:sp>
        <p:nvSpPr>
          <p:cNvPr id="35" name="object 20"/>
          <p:cNvSpPr txBox="1">
            <a:spLocks/>
          </p:cNvSpPr>
          <p:nvPr/>
        </p:nvSpPr>
        <p:spPr>
          <a:xfrm>
            <a:off x="12338050" y="2056296"/>
            <a:ext cx="2209800" cy="24557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>
            <a:lvl1pPr>
              <a:defRPr sz="2950" b="0" i="0">
                <a:solidFill>
                  <a:schemeClr val="tx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12700">
              <a:spcBef>
                <a:spcPts val="114"/>
              </a:spcBef>
            </a:pPr>
            <a:r>
              <a:rPr lang="en-US" sz="1500" b="1" spc="25" dirty="0" smtClean="0">
                <a:latin typeface="Montserrat Light"/>
                <a:cs typeface="Montserrat SemiBold"/>
              </a:rPr>
              <a:t>Package 1</a:t>
            </a:r>
            <a:endParaRPr lang="en-US" sz="1500" b="1" spc="30" dirty="0">
              <a:latin typeface="Montserrat SemiBold"/>
              <a:cs typeface="Montserrat SemiBold"/>
            </a:endParaRPr>
          </a:p>
        </p:txBody>
      </p:sp>
      <p:sp>
        <p:nvSpPr>
          <p:cNvPr id="36" name="object 20"/>
          <p:cNvSpPr txBox="1">
            <a:spLocks/>
          </p:cNvSpPr>
          <p:nvPr/>
        </p:nvSpPr>
        <p:spPr>
          <a:xfrm>
            <a:off x="12414250" y="7026275"/>
            <a:ext cx="1447800" cy="168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>
            <a:lvl1pPr>
              <a:defRPr sz="2950" b="0" i="0">
                <a:solidFill>
                  <a:schemeClr val="tx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12700">
              <a:spcBef>
                <a:spcPts val="114"/>
              </a:spcBef>
            </a:pPr>
            <a:r>
              <a:rPr lang="en-US" sz="1000" spc="25" dirty="0" smtClean="0">
                <a:latin typeface="Montserrat Light"/>
                <a:cs typeface="Montserrat Light"/>
              </a:rPr>
              <a:t>*term &amp; condition</a:t>
            </a:r>
            <a:endParaRPr lang="en-US" sz="1000" b="1" spc="30" dirty="0">
              <a:latin typeface="Montserrat SemiBold"/>
              <a:cs typeface="Montserrat SemiBold"/>
            </a:endParaRPr>
          </a:p>
        </p:txBody>
      </p:sp>
      <p:sp>
        <p:nvSpPr>
          <p:cNvPr id="37" name="Rectangle 36"/>
          <p:cNvSpPr/>
          <p:nvPr/>
        </p:nvSpPr>
        <p:spPr>
          <a:xfrm flipV="1">
            <a:off x="15614650" y="1920875"/>
            <a:ext cx="3124200" cy="533400"/>
          </a:xfrm>
          <a:prstGeom prst="rect">
            <a:avLst/>
          </a:prstGeom>
          <a:solidFill>
            <a:srgbClr val="FAD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15614650" y="2454275"/>
            <a:ext cx="3124200" cy="5029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9" name="object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812546"/>
              </p:ext>
            </p:extLst>
          </p:nvPr>
        </p:nvGraphicFramePr>
        <p:xfrm>
          <a:off x="15767050" y="3825875"/>
          <a:ext cx="2824015" cy="27627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24015"/>
              </a:tblGrid>
              <a:tr h="690699">
                <a:tc>
                  <a:txBody>
                    <a:bodyPr/>
                    <a:lstStyle/>
                    <a:p>
                      <a:pPr marL="127000" marR="11303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understanding</a:t>
                      </a:r>
                      <a:r>
                        <a:rPr lang="en-US" sz="1400" u="none" spc="5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of</a:t>
                      </a:r>
                      <a:r>
                        <a:rPr lang="en-US" sz="1400" u="none" spc="0" baseline="0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-3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the</a:t>
                      </a:r>
                      <a:r>
                        <a:rPr lang="en-US" sz="1400" u="none" spc="-5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article</a:t>
                      </a:r>
                      <a:endParaRPr sz="1400" u="none" dirty="0">
                        <a:latin typeface="Montserrat"/>
                        <a:cs typeface="Montserrat"/>
                      </a:endParaRPr>
                    </a:p>
                  </a:txBody>
                  <a:tcPr marL="0" marR="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1F1"/>
                    </a:solidFill>
                  </a:tcPr>
                </a:tc>
              </a:tr>
              <a:tr h="690699">
                <a:tc>
                  <a:txBody>
                    <a:bodyPr/>
                    <a:lstStyle/>
                    <a:p>
                      <a:pPr marL="37465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79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41525" algn="l"/>
                        </a:tabLst>
                        <a:defRPr/>
                      </a:pP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understanding</a:t>
                      </a:r>
                      <a:r>
                        <a:rPr lang="en-US" sz="1400" u="none" spc="5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of</a:t>
                      </a:r>
                      <a:r>
                        <a:rPr lang="en-US" sz="1400" u="none" spc="0" baseline="0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-3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the</a:t>
                      </a:r>
                      <a:r>
                        <a:rPr lang="en-US" sz="1400" u="none" spc="-5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article</a:t>
                      </a:r>
                      <a:endParaRPr lang="en-US" sz="1400" u="none" dirty="0" smtClean="0">
                        <a:latin typeface="Montserrat"/>
                        <a:cs typeface="Montserrat"/>
                      </a:endParaRPr>
                    </a:p>
                  </a:txBody>
                  <a:tcPr marL="0" marR="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1F1"/>
                    </a:solidFill>
                  </a:tcPr>
                </a:tc>
              </a:tr>
              <a:tr h="690699">
                <a:tc>
                  <a:txBody>
                    <a:bodyPr/>
                    <a:lstStyle/>
                    <a:p>
                      <a:pPr marL="37465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79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41525" algn="l"/>
                        </a:tabLst>
                        <a:defRPr/>
                      </a:pP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understanding</a:t>
                      </a:r>
                      <a:r>
                        <a:rPr lang="en-US" sz="1400" u="none" spc="5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of</a:t>
                      </a:r>
                      <a:r>
                        <a:rPr lang="en-US" sz="1400" u="none" spc="0" baseline="0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-3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the</a:t>
                      </a:r>
                      <a:r>
                        <a:rPr lang="en-US" sz="1400" u="none" spc="-5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article</a:t>
                      </a:r>
                      <a:endParaRPr lang="en-US" sz="1400" u="none" dirty="0" smtClean="0">
                        <a:latin typeface="Montserrat"/>
                        <a:cs typeface="Montserrat"/>
                      </a:endParaRPr>
                    </a:p>
                  </a:txBody>
                  <a:tcPr marL="0" marR="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1F1"/>
                    </a:solidFill>
                  </a:tcPr>
                </a:tc>
              </a:tr>
              <a:tr h="690699">
                <a:tc>
                  <a:txBody>
                    <a:bodyPr/>
                    <a:lstStyle/>
                    <a:p>
                      <a:pPr marL="37465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79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041525" algn="l"/>
                        </a:tabLst>
                        <a:defRPr/>
                      </a:pP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understanding</a:t>
                      </a:r>
                      <a:r>
                        <a:rPr lang="en-US" sz="1400" u="none" spc="5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latin typeface="Montserrat"/>
                          <a:cs typeface="Montserrat"/>
                        </a:rPr>
                        <a:t>of</a:t>
                      </a:r>
                      <a:r>
                        <a:rPr lang="en-US" sz="1400" u="none" spc="0" baseline="0" dirty="0" smtClean="0"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-3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the</a:t>
                      </a:r>
                      <a:r>
                        <a:rPr lang="en-US" sz="1400" u="none" spc="-55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 </a:t>
                      </a:r>
                      <a:r>
                        <a:rPr lang="en-US" sz="1400" u="none" spc="10" dirty="0" smtClean="0">
                          <a:uFill>
                            <a:solidFill>
                              <a:srgbClr val="000000"/>
                            </a:solidFill>
                          </a:uFill>
                          <a:latin typeface="Montserrat"/>
                          <a:cs typeface="Montserrat"/>
                        </a:rPr>
                        <a:t>article</a:t>
                      </a:r>
                      <a:endParaRPr lang="en-US" sz="1400" u="none" dirty="0" smtClean="0">
                        <a:latin typeface="Montserrat"/>
                        <a:cs typeface="Montserrat"/>
                      </a:endParaRPr>
                    </a:p>
                  </a:txBody>
                  <a:tcPr marL="0" marR="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1F1"/>
                    </a:solidFill>
                  </a:tcPr>
                </a:tc>
              </a:tr>
            </a:tbl>
          </a:graphicData>
        </a:graphic>
      </p:graphicFrame>
      <p:sp>
        <p:nvSpPr>
          <p:cNvPr id="40" name="object 20"/>
          <p:cNvSpPr txBox="1">
            <a:spLocks/>
          </p:cNvSpPr>
          <p:nvPr/>
        </p:nvSpPr>
        <p:spPr>
          <a:xfrm>
            <a:off x="15767050" y="2759075"/>
            <a:ext cx="1860550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>
            <a:lvl1pPr>
              <a:defRPr sz="2950" b="0" i="0">
                <a:solidFill>
                  <a:schemeClr val="tx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12700">
              <a:spcBef>
                <a:spcPts val="114"/>
              </a:spcBef>
            </a:pPr>
            <a:r>
              <a:rPr lang="en-US" spc="25" dirty="0" smtClean="0">
                <a:latin typeface="Montserrat Light"/>
                <a:cs typeface="Montserrat Light"/>
              </a:rPr>
              <a:t>$ 1800*</a:t>
            </a:r>
            <a:endParaRPr lang="en-US" b="1" spc="30" dirty="0">
              <a:latin typeface="Montserrat SemiBold"/>
              <a:cs typeface="Montserrat SemiBold"/>
            </a:endParaRPr>
          </a:p>
        </p:txBody>
      </p:sp>
      <p:sp>
        <p:nvSpPr>
          <p:cNvPr id="41" name="object 20"/>
          <p:cNvSpPr txBox="1">
            <a:spLocks/>
          </p:cNvSpPr>
          <p:nvPr/>
        </p:nvSpPr>
        <p:spPr>
          <a:xfrm>
            <a:off x="15843250" y="3292475"/>
            <a:ext cx="1860550" cy="24557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>
            <a:lvl1pPr>
              <a:defRPr sz="2950" b="0" i="0">
                <a:solidFill>
                  <a:schemeClr val="tx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12700">
              <a:spcBef>
                <a:spcPts val="114"/>
              </a:spcBef>
            </a:pPr>
            <a:r>
              <a:rPr lang="en-US" sz="1500" spc="25" dirty="0" smtClean="0">
                <a:latin typeface="Montserrat Light"/>
                <a:cs typeface="Montserrat Light"/>
              </a:rPr>
              <a:t>20 Hours</a:t>
            </a:r>
            <a:endParaRPr lang="en-US" sz="1500" b="1" spc="30" dirty="0">
              <a:latin typeface="Montserrat SemiBold"/>
              <a:cs typeface="Montserrat SemiBold"/>
            </a:endParaRPr>
          </a:p>
        </p:txBody>
      </p:sp>
      <p:sp>
        <p:nvSpPr>
          <p:cNvPr id="42" name="object 20"/>
          <p:cNvSpPr txBox="1">
            <a:spLocks/>
          </p:cNvSpPr>
          <p:nvPr/>
        </p:nvSpPr>
        <p:spPr>
          <a:xfrm>
            <a:off x="15767050" y="2056296"/>
            <a:ext cx="2209800" cy="24557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>
            <a:lvl1pPr>
              <a:defRPr sz="2950" b="0" i="0">
                <a:solidFill>
                  <a:schemeClr val="tx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12700">
              <a:spcBef>
                <a:spcPts val="114"/>
              </a:spcBef>
            </a:pPr>
            <a:r>
              <a:rPr lang="en-US" sz="1500" b="1" spc="25" dirty="0" smtClean="0">
                <a:latin typeface="Montserrat Light"/>
                <a:cs typeface="Montserrat SemiBold"/>
              </a:rPr>
              <a:t>Package 1</a:t>
            </a:r>
            <a:endParaRPr lang="en-US" sz="1500" b="1" spc="30" dirty="0">
              <a:latin typeface="Montserrat SemiBold"/>
              <a:cs typeface="Montserrat SemiBold"/>
            </a:endParaRPr>
          </a:p>
        </p:txBody>
      </p:sp>
      <p:sp>
        <p:nvSpPr>
          <p:cNvPr id="43" name="object 20"/>
          <p:cNvSpPr txBox="1">
            <a:spLocks/>
          </p:cNvSpPr>
          <p:nvPr/>
        </p:nvSpPr>
        <p:spPr>
          <a:xfrm>
            <a:off x="15843250" y="7026275"/>
            <a:ext cx="1447800" cy="16863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>
            <a:lvl1pPr>
              <a:defRPr sz="2950" b="0" i="0">
                <a:solidFill>
                  <a:schemeClr val="tx1"/>
                </a:solidFill>
                <a:latin typeface="Montserrat"/>
                <a:ea typeface="+mj-ea"/>
                <a:cs typeface="Montserrat"/>
              </a:defRPr>
            </a:lvl1pPr>
          </a:lstStyle>
          <a:p>
            <a:pPr marL="12700">
              <a:spcBef>
                <a:spcPts val="114"/>
              </a:spcBef>
            </a:pPr>
            <a:r>
              <a:rPr lang="en-US" sz="1000" spc="25" dirty="0" smtClean="0">
                <a:latin typeface="Montserrat Light"/>
                <a:cs typeface="Montserrat Light"/>
              </a:rPr>
              <a:t>*term &amp; condition</a:t>
            </a:r>
            <a:endParaRPr lang="en-US" sz="1000" b="1" spc="30" dirty="0">
              <a:latin typeface="Montserrat SemiBold"/>
              <a:cs typeface="Montserrat SemiBold"/>
            </a:endParaRPr>
          </a:p>
        </p:txBody>
      </p:sp>
      <p:sp>
        <p:nvSpPr>
          <p:cNvPr id="44" name="object 5"/>
          <p:cNvSpPr txBox="1"/>
          <p:nvPr/>
        </p:nvSpPr>
        <p:spPr>
          <a:xfrm>
            <a:off x="573669" y="10602431"/>
            <a:ext cx="1220470" cy="11366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" spc="50" dirty="0">
                <a:solidFill>
                  <a:srgbClr val="6D6E70"/>
                </a:solidFill>
                <a:latin typeface="Montserrat"/>
                <a:cs typeface="Montserrat"/>
              </a:rPr>
              <a:t>www.corporateproposal.com</a:t>
            </a:r>
            <a:endParaRPr sz="550" dirty="0">
              <a:latin typeface="Montserrat"/>
              <a:cs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183717" y="544486"/>
            <a:ext cx="1543685" cy="252729"/>
          </a:xfrm>
          <a:prstGeom prst="rect">
            <a:avLst/>
          </a:prstGeom>
          <a:solidFill>
            <a:srgbClr val="FFD200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550">
              <a:latin typeface="Times New Roman"/>
              <a:cs typeface="Times New Roman"/>
            </a:endParaRPr>
          </a:p>
          <a:p>
            <a:pPr marL="481965">
              <a:lnSpc>
                <a:spcPct val="100000"/>
              </a:lnSpc>
            </a:pPr>
            <a:r>
              <a:rPr sz="550" b="1" spc="15" dirty="0">
                <a:latin typeface="Montserrat"/>
                <a:cs typeface="Montserrat"/>
              </a:rPr>
              <a:t>THE</a:t>
            </a:r>
            <a:r>
              <a:rPr sz="550" b="1" dirty="0">
                <a:latin typeface="Montserrat"/>
                <a:cs typeface="Montserrat"/>
              </a:rPr>
              <a:t> </a:t>
            </a:r>
            <a:r>
              <a:rPr sz="550" b="1" spc="15" dirty="0">
                <a:latin typeface="Montserrat"/>
                <a:cs typeface="Montserrat"/>
              </a:rPr>
              <a:t>PROPOSAL.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4486" y="515627"/>
            <a:ext cx="1236980" cy="10192385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70"/>
              </a:spcBef>
            </a:pPr>
            <a:r>
              <a:rPr sz="550" b="1" spc="10" dirty="0">
                <a:latin typeface="Montserrat"/>
                <a:cs typeface="Montserrat"/>
              </a:rPr>
              <a:t>17</a:t>
            </a:r>
            <a:endParaRPr sz="55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450">
              <a:latin typeface="Montserrat"/>
              <a:cs typeface="Montserrat"/>
            </a:endParaRPr>
          </a:p>
          <a:p>
            <a:pPr marL="41275">
              <a:lnSpc>
                <a:spcPct val="100000"/>
              </a:lnSpc>
            </a:pPr>
            <a:r>
              <a:rPr sz="550" spc="50" dirty="0">
                <a:solidFill>
                  <a:srgbClr val="6D6E70"/>
                </a:solidFill>
                <a:latin typeface="Montserrat"/>
                <a:cs typeface="Montserrat"/>
                <a:hlinkClick r:id="rId2"/>
              </a:rPr>
              <a:t>www.corporateproposal.com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3371850" cy="11308715"/>
          </a:xfrm>
          <a:custGeom>
            <a:avLst/>
            <a:gdLst/>
            <a:ahLst/>
            <a:cxnLst/>
            <a:rect l="l" t="t" r="r" b="b"/>
            <a:pathLst>
              <a:path w="3371850" h="11308715">
                <a:moveTo>
                  <a:pt x="0" y="11308556"/>
                </a:moveTo>
                <a:lnTo>
                  <a:pt x="3371625" y="11308556"/>
                </a:lnTo>
                <a:lnTo>
                  <a:pt x="3371625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FD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21836" y="1454196"/>
            <a:ext cx="0" cy="208279"/>
          </a:xfrm>
          <a:custGeom>
            <a:avLst/>
            <a:gdLst/>
            <a:ahLst/>
            <a:cxnLst/>
            <a:rect l="l" t="t" r="r" b="b"/>
            <a:pathLst>
              <a:path h="208280">
                <a:moveTo>
                  <a:pt x="0" y="0"/>
                </a:moveTo>
                <a:lnTo>
                  <a:pt x="0" y="207773"/>
                </a:lnTo>
              </a:path>
            </a:pathLst>
          </a:custGeom>
          <a:ln w="75390">
            <a:solidFill>
              <a:srgbClr val="FFD2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302107" y="1305121"/>
            <a:ext cx="4341495" cy="1596390"/>
          </a:xfrm>
          <a:prstGeom prst="rect">
            <a:avLst/>
          </a:prstGeom>
        </p:spPr>
        <p:txBody>
          <a:bodyPr vert="horz" wrap="square" lIns="0" tIns="1130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90"/>
              </a:spcBef>
            </a:pPr>
            <a:r>
              <a:rPr sz="1400" b="1" dirty="0">
                <a:latin typeface="Montserrat"/>
                <a:cs typeface="Montserrat"/>
              </a:rPr>
              <a:t>Step</a:t>
            </a:r>
            <a:r>
              <a:rPr sz="1400" b="1" spc="20" dirty="0">
                <a:latin typeface="Montserrat"/>
                <a:cs typeface="Montserrat"/>
              </a:rPr>
              <a:t> </a:t>
            </a:r>
            <a:r>
              <a:rPr sz="1400" b="1" spc="10" dirty="0">
                <a:latin typeface="Montserrat"/>
                <a:cs typeface="Montserrat"/>
              </a:rPr>
              <a:t>1:</a:t>
            </a:r>
            <a:endParaRPr sz="140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sz="1400" b="1" spc="5" dirty="0">
                <a:latin typeface="Montserrat"/>
                <a:cs typeface="Montserrat"/>
              </a:rPr>
              <a:t>Concept</a:t>
            </a:r>
            <a:r>
              <a:rPr sz="1400" b="1" spc="20" dirty="0">
                <a:latin typeface="Montserrat"/>
                <a:cs typeface="Montserrat"/>
              </a:rPr>
              <a:t> </a:t>
            </a:r>
            <a:r>
              <a:rPr sz="1400" b="1" dirty="0">
                <a:latin typeface="Montserrat"/>
                <a:cs typeface="Montserrat"/>
              </a:rPr>
              <a:t>—</a:t>
            </a:r>
            <a:endParaRPr sz="1400">
              <a:latin typeface="Montserrat"/>
              <a:cs typeface="Montserrat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1750">
              <a:latin typeface="Montserrat"/>
              <a:cs typeface="Montserrat"/>
            </a:endParaRPr>
          </a:p>
          <a:p>
            <a:pPr marL="12700" marR="5080">
              <a:lnSpc>
                <a:spcPct val="147200"/>
              </a:lnSpc>
            </a:pPr>
            <a:r>
              <a:rPr sz="1400" spc="5" dirty="0">
                <a:latin typeface="Montserrat"/>
                <a:cs typeface="Montserrat"/>
              </a:rPr>
              <a:t>logo and </a:t>
            </a:r>
            <a:r>
              <a:rPr sz="1400" dirty="0">
                <a:latin typeface="Montserrat"/>
                <a:cs typeface="Montserrat"/>
              </a:rPr>
              <a:t>corporate </a:t>
            </a:r>
            <a:r>
              <a:rPr sz="1400" spc="5" dirty="0">
                <a:latin typeface="Montserrat"/>
                <a:cs typeface="Montserrat"/>
              </a:rPr>
              <a:t>print collateral. </a:t>
            </a:r>
            <a:r>
              <a:rPr sz="1400" dirty="0">
                <a:latin typeface="Montserrat"/>
                <a:cs typeface="Montserrat"/>
              </a:rPr>
              <a:t>Print provid-  </a:t>
            </a:r>
            <a:r>
              <a:rPr sz="1400" spc="5" dirty="0">
                <a:latin typeface="Montserrat"/>
                <a:cs typeface="Montserrat"/>
              </a:rPr>
              <a:t>ers.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02107" y="3985668"/>
            <a:ext cx="4583430" cy="12820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570604">
              <a:lnSpc>
                <a:spcPct val="147200"/>
              </a:lnSpc>
              <a:spcBef>
                <a:spcPts val="100"/>
              </a:spcBef>
            </a:pPr>
            <a:r>
              <a:rPr sz="1400" b="1" dirty="0">
                <a:latin typeface="Montserrat"/>
                <a:cs typeface="Montserrat"/>
              </a:rPr>
              <a:t>Step2  </a:t>
            </a:r>
            <a:r>
              <a:rPr sz="1400" b="1" spc="5" dirty="0">
                <a:latin typeface="Montserrat"/>
                <a:cs typeface="Montserrat"/>
              </a:rPr>
              <a:t>Designs</a:t>
            </a:r>
            <a:r>
              <a:rPr sz="1400" b="1" spc="-40" dirty="0">
                <a:latin typeface="Montserrat"/>
                <a:cs typeface="Montserrat"/>
              </a:rPr>
              <a:t> </a:t>
            </a:r>
            <a:r>
              <a:rPr sz="1400" b="1" dirty="0">
                <a:latin typeface="Montserrat"/>
                <a:cs typeface="Montserrat"/>
              </a:rPr>
              <a:t>—</a:t>
            </a:r>
            <a:endParaRPr sz="1400" dirty="0">
              <a:latin typeface="Montserrat"/>
              <a:cs typeface="Montserrat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350" dirty="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</a:pPr>
            <a:r>
              <a:rPr sz="1400" spc="5" dirty="0">
                <a:latin typeface="Montserrat"/>
                <a:cs typeface="Montserrat"/>
              </a:rPr>
              <a:t>logo and </a:t>
            </a:r>
            <a:r>
              <a:rPr sz="1400" dirty="0">
                <a:latin typeface="Montserrat"/>
                <a:cs typeface="Montserrat"/>
              </a:rPr>
              <a:t>corporate </a:t>
            </a:r>
            <a:r>
              <a:rPr sz="1400" spc="5" dirty="0">
                <a:latin typeface="Montserrat"/>
                <a:cs typeface="Montserrat"/>
              </a:rPr>
              <a:t>print collateral. </a:t>
            </a:r>
            <a:r>
              <a:rPr sz="1400" dirty="0">
                <a:latin typeface="Montserrat"/>
                <a:cs typeface="Montserrat"/>
              </a:rPr>
              <a:t>Print</a:t>
            </a:r>
            <a:r>
              <a:rPr sz="1400" spc="125" dirty="0">
                <a:latin typeface="Montserrat"/>
                <a:cs typeface="Montserrat"/>
              </a:rPr>
              <a:t> </a:t>
            </a:r>
            <a:r>
              <a:rPr sz="1400" spc="5" dirty="0">
                <a:latin typeface="Montserrat"/>
                <a:cs typeface="Montserrat"/>
              </a:rPr>
              <a:t>providers.</a:t>
            </a:r>
            <a:endParaRPr sz="1400" dirty="0">
              <a:latin typeface="Montserrat"/>
              <a:cs typeface="Montserra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92163" y="6450264"/>
            <a:ext cx="4565650" cy="1282065"/>
          </a:xfrm>
          <a:prstGeom prst="rect">
            <a:avLst/>
          </a:prstGeom>
        </p:spPr>
        <p:txBody>
          <a:bodyPr vert="horz" wrap="square" lIns="0" tIns="1130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90"/>
              </a:spcBef>
            </a:pPr>
            <a:r>
              <a:rPr sz="1400" b="1" dirty="0">
                <a:latin typeface="Montserrat"/>
                <a:cs typeface="Montserrat"/>
              </a:rPr>
              <a:t>Step</a:t>
            </a:r>
            <a:r>
              <a:rPr sz="1400" b="1" spc="20" dirty="0">
                <a:latin typeface="Montserrat"/>
                <a:cs typeface="Montserrat"/>
              </a:rPr>
              <a:t> </a:t>
            </a:r>
            <a:r>
              <a:rPr sz="1400" b="1" dirty="0">
                <a:latin typeface="Montserrat"/>
                <a:cs typeface="Montserrat"/>
              </a:rPr>
              <a:t>3</a:t>
            </a:r>
            <a:endParaRPr sz="140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sz="1400" b="1" spc="-20" dirty="0">
                <a:latin typeface="Montserrat"/>
                <a:cs typeface="Montserrat"/>
              </a:rPr>
              <a:t>Web </a:t>
            </a:r>
            <a:r>
              <a:rPr sz="1400" b="1" spc="5" dirty="0">
                <a:latin typeface="Montserrat"/>
                <a:cs typeface="Montserrat"/>
              </a:rPr>
              <a:t>development</a:t>
            </a:r>
            <a:r>
              <a:rPr sz="1400" b="1" spc="65" dirty="0">
                <a:latin typeface="Montserrat"/>
                <a:cs typeface="Montserrat"/>
              </a:rPr>
              <a:t> </a:t>
            </a:r>
            <a:r>
              <a:rPr sz="1400" b="1" dirty="0">
                <a:latin typeface="Montserrat"/>
                <a:cs typeface="Montserrat"/>
              </a:rPr>
              <a:t>—</a:t>
            </a:r>
            <a:endParaRPr sz="1400">
              <a:latin typeface="Montserrat"/>
              <a:cs typeface="Montserrat"/>
            </a:endParaRPr>
          </a:p>
          <a:p>
            <a:pPr marL="12700" marR="5080">
              <a:lnSpc>
                <a:spcPct val="147200"/>
              </a:lnSpc>
            </a:pPr>
            <a:r>
              <a:rPr sz="1400" spc="5" dirty="0">
                <a:latin typeface="Montserrat"/>
                <a:cs typeface="Montserrat"/>
              </a:rPr>
              <a:t>Design of logo and </a:t>
            </a:r>
            <a:r>
              <a:rPr sz="1400" dirty="0">
                <a:latin typeface="Montserrat"/>
                <a:cs typeface="Montserrat"/>
              </a:rPr>
              <a:t>corporate </a:t>
            </a:r>
            <a:r>
              <a:rPr sz="1400" spc="5" dirty="0">
                <a:latin typeface="Montserrat"/>
                <a:cs typeface="Montserrat"/>
              </a:rPr>
              <a:t>print collateral. </a:t>
            </a:r>
            <a:r>
              <a:rPr sz="1400" dirty="0">
                <a:latin typeface="Montserrat"/>
                <a:cs typeface="Montserrat"/>
              </a:rPr>
              <a:t>Print  </a:t>
            </a:r>
            <a:r>
              <a:rPr sz="1400" spc="5" dirty="0">
                <a:latin typeface="Montserrat"/>
                <a:cs typeface="Montserrat"/>
              </a:rPr>
              <a:t>providers.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024454" y="4083645"/>
            <a:ext cx="0" cy="208279"/>
          </a:xfrm>
          <a:custGeom>
            <a:avLst/>
            <a:gdLst/>
            <a:ahLst/>
            <a:cxnLst/>
            <a:rect l="l" t="t" r="r" b="b"/>
            <a:pathLst>
              <a:path h="208279">
                <a:moveTo>
                  <a:pt x="0" y="0"/>
                </a:moveTo>
                <a:lnTo>
                  <a:pt x="0" y="207773"/>
                </a:lnTo>
              </a:path>
            </a:pathLst>
          </a:custGeom>
          <a:ln w="70154">
            <a:solidFill>
              <a:srgbClr val="FFD2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899431" y="6554774"/>
            <a:ext cx="0" cy="208279"/>
          </a:xfrm>
          <a:custGeom>
            <a:avLst/>
            <a:gdLst/>
            <a:ahLst/>
            <a:cxnLst/>
            <a:rect l="l" t="t" r="r" b="b"/>
            <a:pathLst>
              <a:path h="208279">
                <a:moveTo>
                  <a:pt x="0" y="0"/>
                </a:moveTo>
                <a:lnTo>
                  <a:pt x="0" y="207773"/>
                </a:lnTo>
              </a:path>
            </a:pathLst>
          </a:custGeom>
          <a:ln w="39998">
            <a:solidFill>
              <a:srgbClr val="FFD2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899431" y="8419125"/>
            <a:ext cx="0" cy="208279"/>
          </a:xfrm>
          <a:custGeom>
            <a:avLst/>
            <a:gdLst/>
            <a:ahLst/>
            <a:cxnLst/>
            <a:rect l="l" t="t" r="r" b="b"/>
            <a:pathLst>
              <a:path h="208279">
                <a:moveTo>
                  <a:pt x="0" y="0"/>
                </a:moveTo>
                <a:lnTo>
                  <a:pt x="0" y="207773"/>
                </a:lnTo>
              </a:path>
            </a:pathLst>
          </a:custGeom>
          <a:ln w="39998">
            <a:solidFill>
              <a:srgbClr val="FFD2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5192163" y="8288425"/>
            <a:ext cx="4711700" cy="1596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173730">
              <a:lnSpc>
                <a:spcPct val="147200"/>
              </a:lnSpc>
              <a:spcBef>
                <a:spcPts val="100"/>
              </a:spcBef>
            </a:pPr>
            <a:r>
              <a:rPr sz="1400" b="1" dirty="0">
                <a:latin typeface="Montserrat"/>
                <a:cs typeface="Montserrat"/>
              </a:rPr>
              <a:t>Step 4  </a:t>
            </a:r>
            <a:r>
              <a:rPr sz="1400" b="1" spc="5" dirty="0">
                <a:latin typeface="Montserrat"/>
                <a:cs typeface="Montserrat"/>
              </a:rPr>
              <a:t>Development</a:t>
            </a:r>
            <a:r>
              <a:rPr sz="1400" b="1" spc="-30" dirty="0">
                <a:latin typeface="Montserrat"/>
                <a:cs typeface="Montserrat"/>
              </a:rPr>
              <a:t> </a:t>
            </a:r>
            <a:r>
              <a:rPr sz="1400" b="1" dirty="0">
                <a:latin typeface="Montserrat"/>
                <a:cs typeface="Montserrat"/>
              </a:rPr>
              <a:t>—</a:t>
            </a:r>
            <a:endParaRPr sz="1400">
              <a:latin typeface="Montserrat"/>
              <a:cs typeface="Montserrat"/>
            </a:endParaRPr>
          </a:p>
          <a:p>
            <a:pPr>
              <a:lnSpc>
                <a:spcPct val="100000"/>
              </a:lnSpc>
              <a:spcBef>
                <a:spcPts val="60"/>
              </a:spcBef>
            </a:pPr>
            <a:endParaRPr sz="1750">
              <a:latin typeface="Montserrat"/>
              <a:cs typeface="Montserrat"/>
            </a:endParaRPr>
          </a:p>
          <a:p>
            <a:pPr marL="12700" marR="5080">
              <a:lnSpc>
                <a:spcPct val="147200"/>
              </a:lnSpc>
            </a:pPr>
            <a:r>
              <a:rPr sz="1400" spc="5" dirty="0">
                <a:latin typeface="Montserrat"/>
                <a:cs typeface="Montserrat"/>
              </a:rPr>
              <a:t>Domain </a:t>
            </a:r>
            <a:r>
              <a:rPr sz="1400" spc="10" dirty="0">
                <a:latin typeface="Montserrat"/>
                <a:cs typeface="Montserrat"/>
              </a:rPr>
              <a:t>name, hosting, </a:t>
            </a:r>
            <a:r>
              <a:rPr sz="1400" spc="5" dirty="0">
                <a:latin typeface="Montserrat"/>
                <a:cs typeface="Montserrat"/>
              </a:rPr>
              <a:t>SEO and social </a:t>
            </a:r>
            <a:r>
              <a:rPr sz="1400" spc="10" dirty="0">
                <a:latin typeface="Montserrat"/>
                <a:cs typeface="Montserrat"/>
              </a:rPr>
              <a:t>media </a:t>
            </a:r>
            <a:r>
              <a:rPr sz="1400" spc="5" dirty="0">
                <a:latin typeface="Montserrat"/>
                <a:cs typeface="Montserrat"/>
              </a:rPr>
              <a:t>man-  </a:t>
            </a:r>
            <a:r>
              <a:rPr sz="1400" spc="10" dirty="0">
                <a:latin typeface="Montserrat"/>
                <a:cs typeface="Montserrat"/>
              </a:rPr>
              <a:t>agement.</a:t>
            </a:r>
            <a:endParaRPr sz="1400">
              <a:latin typeface="Montserrat"/>
              <a:cs typeface="Montserrat"/>
            </a:endParaRPr>
          </a:p>
        </p:txBody>
      </p: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10529999" y="1465926"/>
          <a:ext cx="7058024" cy="183768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35145"/>
                <a:gridCol w="2722879"/>
              </a:tblGrid>
              <a:tr h="584885"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580"/>
                        </a:spcBef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Lorem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ipsum dolor sit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amet,</a:t>
                      </a:r>
                      <a:r>
                        <a:rPr sz="1400" spc="114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consectetur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0066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1230">
                        <a:lnSpc>
                          <a:spcPct val="100000"/>
                        </a:lnSpc>
                        <a:spcBef>
                          <a:spcPts val="1580"/>
                        </a:spcBef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300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0066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28253"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1400" spc="5" dirty="0">
                          <a:latin typeface="Montserrat"/>
                          <a:cs typeface="Montserrat"/>
                        </a:rPr>
                        <a:t>tempor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incididunt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ut labore et dolore</a:t>
                      </a:r>
                      <a:r>
                        <a:rPr sz="1400" spc="8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magna</a:t>
                      </a:r>
                      <a:endParaRPr sz="1400">
                        <a:latin typeface="Montserrat"/>
                        <a:cs typeface="Montserrat"/>
                      </a:endParaRPr>
                    </a:p>
                    <a:p>
                      <a:pPr marL="41275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1400" spc="10" dirty="0">
                          <a:latin typeface="Montserrat"/>
                          <a:cs typeface="Montserrat"/>
                        </a:rPr>
                        <a:t>aliqua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65405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95885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250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245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41275">
                        <a:lnSpc>
                          <a:spcPct val="100000"/>
                        </a:lnSpc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velit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esse cillum dolore eu fugiat nulla</a:t>
                      </a:r>
                      <a:r>
                        <a:rPr sz="1400" spc="16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paria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27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95123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500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27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object 14"/>
          <p:cNvGraphicFramePr>
            <a:graphicFrameLocks noGrp="1"/>
          </p:cNvGraphicFramePr>
          <p:nvPr/>
        </p:nvGraphicFramePr>
        <p:xfrm>
          <a:off x="10529999" y="3937055"/>
          <a:ext cx="7058024" cy="183768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35145"/>
                <a:gridCol w="2722879"/>
              </a:tblGrid>
              <a:tr h="584885"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580"/>
                        </a:spcBef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Lorem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ipsum dolor sit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amet,</a:t>
                      </a:r>
                      <a:r>
                        <a:rPr sz="1400" spc="114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consectetur</a:t>
                      </a:r>
                      <a:endParaRPr sz="1400" dirty="0">
                        <a:latin typeface="Montserrat"/>
                        <a:cs typeface="Montserrat"/>
                      </a:endParaRPr>
                    </a:p>
                  </a:txBody>
                  <a:tcPr marL="0" marR="0" marT="20066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1230">
                        <a:lnSpc>
                          <a:spcPct val="100000"/>
                        </a:lnSpc>
                        <a:spcBef>
                          <a:spcPts val="1580"/>
                        </a:spcBef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300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 dirty="0">
                        <a:latin typeface="Montserrat"/>
                        <a:cs typeface="Montserrat"/>
                      </a:endParaRPr>
                    </a:p>
                  </a:txBody>
                  <a:tcPr marL="0" marR="0" marT="20066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28253"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1400" spc="5" dirty="0">
                          <a:latin typeface="Montserrat"/>
                          <a:cs typeface="Montserrat"/>
                        </a:rPr>
                        <a:t>tempor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incididunt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ut labore et dolore</a:t>
                      </a:r>
                      <a:r>
                        <a:rPr sz="1400" spc="8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magna</a:t>
                      </a:r>
                      <a:endParaRPr sz="1400">
                        <a:latin typeface="Montserrat"/>
                        <a:cs typeface="Montserrat"/>
                      </a:endParaRPr>
                    </a:p>
                    <a:p>
                      <a:pPr marL="41275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1400" spc="10" dirty="0">
                          <a:latin typeface="Montserrat"/>
                          <a:cs typeface="Montserrat"/>
                        </a:rPr>
                        <a:t>aliqua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65405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95885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250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245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41275">
                        <a:lnSpc>
                          <a:spcPct val="100000"/>
                        </a:lnSpc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velit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esse cillum dolore eu fugiat nulla</a:t>
                      </a:r>
                      <a:r>
                        <a:rPr sz="1400" spc="16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paria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27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95123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500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27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10529999" y="6429125"/>
          <a:ext cx="7058024" cy="183768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35145"/>
                <a:gridCol w="2722879"/>
              </a:tblGrid>
              <a:tr h="584885"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580"/>
                        </a:spcBef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Lorem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ipsum dolor sit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amet,</a:t>
                      </a:r>
                      <a:r>
                        <a:rPr sz="1400" spc="114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consectetur</a:t>
                      </a:r>
                      <a:endParaRPr sz="1400" dirty="0">
                        <a:latin typeface="Montserrat"/>
                        <a:cs typeface="Montserrat"/>
                      </a:endParaRPr>
                    </a:p>
                  </a:txBody>
                  <a:tcPr marL="0" marR="0" marT="20066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1230">
                        <a:lnSpc>
                          <a:spcPct val="100000"/>
                        </a:lnSpc>
                        <a:spcBef>
                          <a:spcPts val="1580"/>
                        </a:spcBef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300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0066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28253"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1400" spc="5" dirty="0">
                          <a:latin typeface="Montserrat"/>
                          <a:cs typeface="Montserrat"/>
                        </a:rPr>
                        <a:t>tempor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incididunt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ut labore et dolore</a:t>
                      </a:r>
                      <a:r>
                        <a:rPr sz="1400" spc="8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magna</a:t>
                      </a:r>
                      <a:endParaRPr sz="1400">
                        <a:latin typeface="Montserrat"/>
                        <a:cs typeface="Montserrat"/>
                      </a:endParaRPr>
                    </a:p>
                    <a:p>
                      <a:pPr marL="41275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1400" spc="10" dirty="0">
                          <a:latin typeface="Montserrat"/>
                          <a:cs typeface="Montserrat"/>
                        </a:rPr>
                        <a:t>aliqua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65405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95885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250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245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 dirty="0">
                        <a:latin typeface="Times New Roman"/>
                        <a:cs typeface="Times New Roman"/>
                      </a:endParaRPr>
                    </a:p>
                    <a:p>
                      <a:pPr marL="41275">
                        <a:lnSpc>
                          <a:spcPct val="100000"/>
                        </a:lnSpc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velit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esse cillum dolore eu fugiat nulla</a:t>
                      </a:r>
                      <a:r>
                        <a:rPr sz="1400" spc="16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paria</a:t>
                      </a:r>
                      <a:endParaRPr sz="1400" dirty="0">
                        <a:latin typeface="Montserrat"/>
                        <a:cs typeface="Montserrat"/>
                      </a:endParaRPr>
                    </a:p>
                  </a:txBody>
                  <a:tcPr marL="0" marR="0" marT="127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95123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500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27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object 16"/>
          <p:cNvGraphicFramePr>
            <a:graphicFrameLocks noGrp="1"/>
          </p:cNvGraphicFramePr>
          <p:nvPr/>
        </p:nvGraphicFramePr>
        <p:xfrm>
          <a:off x="10529999" y="8628011"/>
          <a:ext cx="7058024" cy="183768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35145"/>
                <a:gridCol w="2722879"/>
              </a:tblGrid>
              <a:tr h="584885"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1580"/>
                        </a:spcBef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Lorem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ipsum dolor sit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amet,</a:t>
                      </a:r>
                      <a:r>
                        <a:rPr sz="1400" spc="114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consectetur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0066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51230">
                        <a:lnSpc>
                          <a:spcPct val="100000"/>
                        </a:lnSpc>
                        <a:spcBef>
                          <a:spcPts val="1580"/>
                        </a:spcBef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300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0066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28253">
                <a:tc>
                  <a:txBody>
                    <a:bodyPr/>
                    <a:lstStyle/>
                    <a:p>
                      <a:pPr marL="41275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1400" spc="5" dirty="0">
                          <a:latin typeface="Montserrat"/>
                          <a:cs typeface="Montserrat"/>
                        </a:rPr>
                        <a:t>tempor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incididunt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ut labore et dolore</a:t>
                      </a:r>
                      <a:r>
                        <a:rPr sz="1400" spc="8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magna</a:t>
                      </a:r>
                      <a:endParaRPr sz="1400">
                        <a:latin typeface="Montserrat"/>
                        <a:cs typeface="Montserrat"/>
                      </a:endParaRPr>
                    </a:p>
                    <a:p>
                      <a:pPr marL="41275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1400" spc="10" dirty="0">
                          <a:latin typeface="Montserrat"/>
                          <a:cs typeface="Montserrat"/>
                        </a:rPr>
                        <a:t>aliqua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65405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95885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250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3175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245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41275">
                        <a:lnSpc>
                          <a:spcPct val="100000"/>
                        </a:lnSpc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velit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esse cillum dolore eu fugiat nulla</a:t>
                      </a:r>
                      <a:r>
                        <a:rPr sz="1400" spc="16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paria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27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951230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500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27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7" name="object 17"/>
          <p:cNvSpPr txBox="1"/>
          <p:nvPr/>
        </p:nvSpPr>
        <p:spPr>
          <a:xfrm>
            <a:off x="1684751" y="1082676"/>
            <a:ext cx="453970" cy="9442884"/>
          </a:xfrm>
          <a:prstGeom prst="rect">
            <a:avLst/>
          </a:prstGeom>
        </p:spPr>
        <p:txBody>
          <a:bodyPr vert="vert270" wrap="square" lIns="0" tIns="431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sz="2950" b="1" spc="25" dirty="0">
                <a:latin typeface="Montserrat"/>
                <a:cs typeface="Montserrat"/>
              </a:rPr>
              <a:t>Project </a:t>
            </a:r>
            <a:r>
              <a:rPr sz="2950" b="1" spc="30" dirty="0">
                <a:latin typeface="Montserrat"/>
                <a:cs typeface="Montserrat"/>
              </a:rPr>
              <a:t>Budget</a:t>
            </a:r>
            <a:r>
              <a:rPr sz="2950" b="1" spc="50" dirty="0">
                <a:latin typeface="Montserrat"/>
                <a:cs typeface="Montserrat"/>
              </a:rPr>
              <a:t> </a:t>
            </a:r>
            <a:r>
              <a:rPr sz="2950" b="0" spc="15" dirty="0">
                <a:latin typeface="Montserrat Thin"/>
                <a:cs typeface="Montserrat Thin"/>
              </a:rPr>
              <a:t>Breakdown</a:t>
            </a:r>
            <a:endParaRPr sz="2950" dirty="0">
              <a:latin typeface="Montserrat Thin"/>
              <a:cs typeface="Montserrat Thin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355850" y="8855075"/>
            <a:ext cx="0" cy="1555750"/>
          </a:xfrm>
          <a:custGeom>
            <a:avLst/>
            <a:gdLst/>
            <a:ahLst/>
            <a:cxnLst/>
            <a:rect l="l" t="t" r="r" b="b"/>
            <a:pathLst>
              <a:path h="1555750">
                <a:moveTo>
                  <a:pt x="0" y="1555418"/>
                </a:moveTo>
                <a:lnTo>
                  <a:pt x="0" y="0"/>
                </a:lnTo>
              </a:path>
            </a:pathLst>
          </a:custGeom>
          <a:ln w="29684">
            <a:solidFill>
              <a:srgbClr val="000000"/>
            </a:solidFill>
            <a:prstDash val="dot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826755" y="1035253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96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826755" y="8663792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2968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183717" y="544486"/>
            <a:ext cx="1543685" cy="252729"/>
          </a:xfrm>
          <a:prstGeom prst="rect">
            <a:avLst/>
          </a:prstGeom>
          <a:solidFill>
            <a:srgbClr val="FFD200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550">
              <a:latin typeface="Times New Roman"/>
              <a:cs typeface="Times New Roman"/>
            </a:endParaRPr>
          </a:p>
          <a:p>
            <a:pPr marL="481965">
              <a:lnSpc>
                <a:spcPct val="100000"/>
              </a:lnSpc>
            </a:pPr>
            <a:r>
              <a:rPr sz="550" b="1" spc="15" dirty="0">
                <a:latin typeface="Montserrat"/>
                <a:cs typeface="Montserrat"/>
              </a:rPr>
              <a:t>THE</a:t>
            </a:r>
            <a:r>
              <a:rPr sz="550" b="1" dirty="0">
                <a:latin typeface="Montserrat"/>
                <a:cs typeface="Montserrat"/>
              </a:rPr>
              <a:t> </a:t>
            </a:r>
            <a:r>
              <a:rPr sz="550" b="1" spc="15" dirty="0">
                <a:latin typeface="Montserrat"/>
                <a:cs typeface="Montserrat"/>
              </a:rPr>
              <a:t>PROPOSAL.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1786" y="508497"/>
            <a:ext cx="102870" cy="11366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" b="1" spc="10" dirty="0">
                <a:latin typeface="Montserrat"/>
                <a:cs typeface="Montserrat"/>
              </a:rPr>
              <a:t>18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 idx="4294967295"/>
          </p:nvPr>
        </p:nvSpPr>
        <p:spPr>
          <a:xfrm>
            <a:off x="1641699" y="1022320"/>
            <a:ext cx="3228975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15" dirty="0"/>
              <a:t>Project </a:t>
            </a:r>
            <a:r>
              <a:rPr b="1" spc="30" dirty="0">
                <a:solidFill>
                  <a:srgbClr val="FFD200"/>
                </a:solidFill>
                <a:latin typeface="Montserrat"/>
                <a:cs typeface="Montserrat"/>
              </a:rPr>
              <a:t>Timeline</a:t>
            </a:r>
          </a:p>
        </p:txBody>
      </p:sp>
      <p:graphicFrame>
        <p:nvGraphicFramePr>
          <p:cNvPr id="6" name="objec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147830"/>
              </p:ext>
            </p:extLst>
          </p:nvPr>
        </p:nvGraphicFramePr>
        <p:xfrm>
          <a:off x="1643928" y="1884759"/>
          <a:ext cx="11855449" cy="166595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99005"/>
                <a:gridCol w="1713230"/>
                <a:gridCol w="1445260"/>
                <a:gridCol w="1554479"/>
                <a:gridCol w="1361440"/>
                <a:gridCol w="1780540"/>
                <a:gridCol w="1801495"/>
              </a:tblGrid>
              <a:tr h="481660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400" spc="-10" dirty="0">
                          <a:solidFill>
                            <a:srgbClr val="FFFFFF"/>
                          </a:solidFill>
                          <a:latin typeface="Montserrat"/>
                          <a:cs typeface="Montserrat"/>
                        </a:rPr>
                        <a:t>Weeks</a:t>
                      </a:r>
                      <a:endParaRPr sz="1400" dirty="0">
                        <a:latin typeface="Montserrat"/>
                        <a:cs typeface="Montserrat"/>
                      </a:endParaRPr>
                    </a:p>
                  </a:txBody>
                  <a:tcPr marL="0" marR="0" marT="53975" marB="0" anchor="ctr"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D2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400" dirty="0">
                          <a:solidFill>
                            <a:srgbClr val="FFFFFF"/>
                          </a:solidFill>
                          <a:latin typeface="Montserrat"/>
                          <a:cs typeface="Montserrat"/>
                        </a:rPr>
                        <a:t>1</a:t>
                      </a:r>
                      <a:endParaRPr sz="1400" dirty="0">
                        <a:latin typeface="Montserrat"/>
                        <a:cs typeface="Montserrat"/>
                      </a:endParaRPr>
                    </a:p>
                  </a:txBody>
                  <a:tcPr marL="0" marR="0" marT="53975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BBD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400" dirty="0">
                          <a:solidFill>
                            <a:srgbClr val="FFFFFF"/>
                          </a:solidFill>
                          <a:latin typeface="Montserrat"/>
                          <a:cs typeface="Montserrat"/>
                        </a:rPr>
                        <a:t>2</a:t>
                      </a:r>
                      <a:endParaRPr sz="1400" dirty="0">
                        <a:latin typeface="Montserrat"/>
                        <a:cs typeface="Montserrat"/>
                      </a:endParaRPr>
                    </a:p>
                  </a:txBody>
                  <a:tcPr marL="0" marR="0" marT="53975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BBD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400" dirty="0">
                          <a:solidFill>
                            <a:srgbClr val="FFFFFF"/>
                          </a:solidFill>
                          <a:latin typeface="Montserrat"/>
                          <a:cs typeface="Montserrat"/>
                        </a:rPr>
                        <a:t>3</a:t>
                      </a:r>
                      <a:endParaRPr sz="1400" dirty="0">
                        <a:latin typeface="Montserrat"/>
                        <a:cs typeface="Montserrat"/>
                      </a:endParaRPr>
                    </a:p>
                  </a:txBody>
                  <a:tcPr marL="0" marR="0" marT="53975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BBD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400" dirty="0">
                          <a:solidFill>
                            <a:srgbClr val="FFFFFF"/>
                          </a:solidFill>
                          <a:latin typeface="Montserrat"/>
                          <a:cs typeface="Montserrat"/>
                        </a:rPr>
                        <a:t>4</a:t>
                      </a:r>
                      <a:endParaRPr sz="1400" dirty="0">
                        <a:latin typeface="Montserrat"/>
                        <a:cs typeface="Montserrat"/>
                      </a:endParaRPr>
                    </a:p>
                  </a:txBody>
                  <a:tcPr marL="0" marR="0" marT="53975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BBD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400" dirty="0">
                          <a:solidFill>
                            <a:srgbClr val="FFFFFF"/>
                          </a:solidFill>
                          <a:latin typeface="Montserrat"/>
                          <a:cs typeface="Montserrat"/>
                        </a:rPr>
                        <a:t>5</a:t>
                      </a:r>
                      <a:endParaRPr sz="1400" dirty="0">
                        <a:latin typeface="Montserrat"/>
                        <a:cs typeface="Montserrat"/>
                      </a:endParaRPr>
                    </a:p>
                  </a:txBody>
                  <a:tcPr marL="0" marR="0" marT="53975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BBDC0"/>
                    </a:solidFill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400" dirty="0">
                          <a:solidFill>
                            <a:srgbClr val="FFFFFF"/>
                          </a:solidFill>
                          <a:latin typeface="Montserrat"/>
                          <a:cs typeface="Montserrat"/>
                        </a:rPr>
                        <a:t>6</a:t>
                      </a:r>
                      <a:endParaRPr sz="1400" dirty="0">
                        <a:latin typeface="Montserrat"/>
                        <a:cs typeface="Montserrat"/>
                      </a:endParaRPr>
                    </a:p>
                  </a:txBody>
                  <a:tcPr marL="0" marR="0" marT="53975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BBBDC0"/>
                    </a:solidFill>
                  </a:tcPr>
                </a:tc>
              </a:tr>
              <a:tr h="556043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400" spc="10" dirty="0">
                          <a:latin typeface="Montserrat"/>
                          <a:cs typeface="Montserrat"/>
                        </a:rPr>
                        <a:t>Design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83185" marB="0"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D2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D2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D200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628255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400" spc="5" dirty="0">
                          <a:latin typeface="Montserrat"/>
                          <a:cs typeface="Montserrat"/>
                        </a:rPr>
                        <a:t>Development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83185" marB="0"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FFD2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FFD2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FFD200"/>
                    </a:solidFill>
                  </a:tcPr>
                </a:tc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4175653" y="4120653"/>
            <a:ext cx="21107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latin typeface="Montserrat"/>
                <a:cs typeface="Montserrat"/>
              </a:rPr>
              <a:t>Week </a:t>
            </a:r>
            <a:r>
              <a:rPr sz="1400" b="1" spc="5" dirty="0">
                <a:latin typeface="Montserrat"/>
                <a:cs typeface="Montserrat"/>
              </a:rPr>
              <a:t>1: Logo</a:t>
            </a:r>
            <a:r>
              <a:rPr sz="1400" b="1" spc="10" dirty="0">
                <a:latin typeface="Montserrat"/>
                <a:cs typeface="Montserrat"/>
              </a:rPr>
              <a:t> designs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175654" y="4452984"/>
            <a:ext cx="6939915" cy="24361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64490">
              <a:lnSpc>
                <a:spcPct val="147200"/>
              </a:lnSpc>
              <a:spcBef>
                <a:spcPts val="100"/>
              </a:spcBef>
            </a:pPr>
            <a:r>
              <a:rPr sz="1400" dirty="0">
                <a:latin typeface="Montserrat"/>
                <a:cs typeface="Montserrat"/>
              </a:rPr>
              <a:t>Lorem </a:t>
            </a:r>
            <a:r>
              <a:rPr sz="1400" spc="5" dirty="0">
                <a:latin typeface="Montserrat"/>
                <a:cs typeface="Montserrat"/>
              </a:rPr>
              <a:t>ipsum dolor sit </a:t>
            </a:r>
            <a:r>
              <a:rPr sz="1400" spc="10" dirty="0">
                <a:latin typeface="Montserrat"/>
                <a:cs typeface="Montserrat"/>
              </a:rPr>
              <a:t>amet, </a:t>
            </a:r>
            <a:r>
              <a:rPr sz="1400" spc="5" dirty="0">
                <a:latin typeface="Montserrat"/>
                <a:cs typeface="Montserrat"/>
              </a:rPr>
              <a:t>consectetur </a:t>
            </a:r>
            <a:r>
              <a:rPr sz="1400" spc="10" dirty="0">
                <a:latin typeface="Montserrat"/>
                <a:cs typeface="Montserrat"/>
              </a:rPr>
              <a:t>adipiscing elit, </a:t>
            </a:r>
            <a:r>
              <a:rPr sz="1400" spc="5" dirty="0">
                <a:latin typeface="Montserrat"/>
                <a:cs typeface="Montserrat"/>
              </a:rPr>
              <a:t>sed do </a:t>
            </a:r>
            <a:r>
              <a:rPr sz="1400" spc="10" dirty="0">
                <a:latin typeface="Montserrat"/>
                <a:cs typeface="Montserrat"/>
              </a:rPr>
              <a:t>eiusmod  </a:t>
            </a:r>
            <a:r>
              <a:rPr sz="1400" spc="5" dirty="0">
                <a:latin typeface="Montserrat"/>
                <a:cs typeface="Montserrat"/>
              </a:rPr>
              <a:t>tempor </a:t>
            </a:r>
            <a:r>
              <a:rPr sz="1400" spc="10" dirty="0">
                <a:latin typeface="Montserrat"/>
                <a:cs typeface="Montserrat"/>
              </a:rPr>
              <a:t>incididunt </a:t>
            </a:r>
            <a:r>
              <a:rPr sz="1400" spc="5" dirty="0">
                <a:latin typeface="Montserrat"/>
                <a:cs typeface="Montserrat"/>
              </a:rPr>
              <a:t>ut labore et dolore </a:t>
            </a:r>
            <a:r>
              <a:rPr sz="1400" spc="10" dirty="0">
                <a:latin typeface="Montserrat"/>
                <a:cs typeface="Montserrat"/>
              </a:rPr>
              <a:t>magna </a:t>
            </a:r>
            <a:r>
              <a:rPr sz="1400" spc="5" dirty="0">
                <a:latin typeface="Montserrat"/>
                <a:cs typeface="Montserrat"/>
              </a:rPr>
              <a:t>aliqua. Ut enim ad </a:t>
            </a:r>
            <a:r>
              <a:rPr sz="1400" spc="10" dirty="0">
                <a:latin typeface="Montserrat"/>
                <a:cs typeface="Montserrat"/>
              </a:rPr>
              <a:t>minim  </a:t>
            </a:r>
            <a:r>
              <a:rPr sz="1400" spc="5" dirty="0">
                <a:latin typeface="Montserrat"/>
                <a:cs typeface="Montserrat"/>
              </a:rPr>
              <a:t>veniam, quis </a:t>
            </a:r>
            <a:r>
              <a:rPr sz="1400" spc="10" dirty="0">
                <a:latin typeface="Montserrat"/>
                <a:cs typeface="Montserrat"/>
              </a:rPr>
              <a:t>nostrud </a:t>
            </a:r>
            <a:r>
              <a:rPr sz="1400" spc="5" dirty="0">
                <a:latin typeface="Montserrat"/>
                <a:cs typeface="Montserrat"/>
              </a:rPr>
              <a:t>exercitation ullamco laboris nisi ut aliquip </a:t>
            </a:r>
            <a:r>
              <a:rPr sz="1400" spc="-5" dirty="0">
                <a:latin typeface="Montserrat"/>
                <a:cs typeface="Montserrat"/>
              </a:rPr>
              <a:t>ex ea  </a:t>
            </a:r>
            <a:r>
              <a:rPr sz="1400" spc="5" dirty="0" err="1">
                <a:latin typeface="Montserrat"/>
                <a:cs typeface="Montserrat"/>
              </a:rPr>
              <a:t>commodo</a:t>
            </a:r>
            <a:r>
              <a:rPr sz="1400" spc="20" dirty="0">
                <a:latin typeface="Montserrat"/>
                <a:cs typeface="Montserrat"/>
              </a:rPr>
              <a:t> </a:t>
            </a:r>
            <a:r>
              <a:rPr sz="1400" spc="5" dirty="0" err="1" smtClean="0">
                <a:latin typeface="Montserrat"/>
                <a:cs typeface="Montserrat"/>
              </a:rPr>
              <a:t>consequat</a:t>
            </a:r>
            <a:endParaRPr sz="1400" dirty="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1250" dirty="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b="1" spc="-10" dirty="0">
                <a:latin typeface="Montserrat"/>
                <a:cs typeface="Montserrat"/>
              </a:rPr>
              <a:t>Week </a:t>
            </a:r>
            <a:r>
              <a:rPr sz="1400" b="1" spc="5" dirty="0">
                <a:latin typeface="Montserrat"/>
                <a:cs typeface="Montserrat"/>
              </a:rPr>
              <a:t>2: </a:t>
            </a:r>
            <a:r>
              <a:rPr sz="1400" b="1" spc="10" dirty="0">
                <a:latin typeface="Montserrat"/>
                <a:cs typeface="Montserrat"/>
              </a:rPr>
              <a:t>Selection </a:t>
            </a:r>
            <a:r>
              <a:rPr sz="1400" b="1" spc="5" dirty="0">
                <a:latin typeface="Montserrat"/>
                <a:cs typeface="Montserrat"/>
              </a:rPr>
              <a:t>of logo, identity</a:t>
            </a:r>
            <a:r>
              <a:rPr sz="1400" b="1" spc="140" dirty="0">
                <a:latin typeface="Montserrat"/>
                <a:cs typeface="Montserrat"/>
              </a:rPr>
              <a:t> </a:t>
            </a:r>
            <a:r>
              <a:rPr sz="1400" b="1" spc="10" dirty="0">
                <a:latin typeface="Montserrat"/>
                <a:cs typeface="Montserrat"/>
              </a:rPr>
              <a:t>design</a:t>
            </a:r>
            <a:endParaRPr sz="1400" dirty="0">
              <a:latin typeface="Montserrat"/>
              <a:cs typeface="Montserrat"/>
            </a:endParaRPr>
          </a:p>
          <a:p>
            <a:pPr marL="12700" marR="5080">
              <a:lnSpc>
                <a:spcPct val="147200"/>
              </a:lnSpc>
              <a:spcBef>
                <a:spcPts val="935"/>
              </a:spcBef>
            </a:pPr>
            <a:r>
              <a:rPr sz="1400" spc="5" dirty="0">
                <a:latin typeface="Montserrat"/>
                <a:cs typeface="Montserrat"/>
              </a:rPr>
              <a:t>Duis </a:t>
            </a:r>
            <a:r>
              <a:rPr sz="1400" dirty="0">
                <a:latin typeface="Montserrat"/>
                <a:cs typeface="Montserrat"/>
              </a:rPr>
              <a:t>aute </a:t>
            </a:r>
            <a:r>
              <a:rPr sz="1400" spc="5" dirty="0">
                <a:latin typeface="Montserrat"/>
                <a:cs typeface="Montserrat"/>
              </a:rPr>
              <a:t>irure dolor in reprehenderit in </a:t>
            </a:r>
            <a:r>
              <a:rPr sz="1400" dirty="0">
                <a:latin typeface="Montserrat"/>
                <a:cs typeface="Montserrat"/>
              </a:rPr>
              <a:t>voluptate velit </a:t>
            </a:r>
            <a:r>
              <a:rPr sz="1400" spc="5" dirty="0">
                <a:latin typeface="Montserrat"/>
                <a:cs typeface="Montserrat"/>
              </a:rPr>
              <a:t>esse cillum dolore </a:t>
            </a:r>
            <a:r>
              <a:rPr sz="1400" spc="10" dirty="0">
                <a:latin typeface="Montserrat"/>
                <a:cs typeface="Montserrat"/>
              </a:rPr>
              <a:t>eu  </a:t>
            </a:r>
            <a:r>
              <a:rPr sz="1400" spc="5" dirty="0">
                <a:latin typeface="Montserrat"/>
                <a:cs typeface="Montserrat"/>
              </a:rPr>
              <a:t>fugiat nulla pariatur. </a:t>
            </a:r>
            <a:r>
              <a:rPr sz="1400" dirty="0">
                <a:latin typeface="Montserrat"/>
                <a:cs typeface="Montserrat"/>
              </a:rPr>
              <a:t>Excepteur </a:t>
            </a:r>
            <a:r>
              <a:rPr sz="1400" spc="5" dirty="0">
                <a:latin typeface="Montserrat"/>
                <a:cs typeface="Montserrat"/>
              </a:rPr>
              <a:t>sint </a:t>
            </a:r>
            <a:r>
              <a:rPr sz="1400" spc="10" dirty="0">
                <a:latin typeface="Montserrat"/>
                <a:cs typeface="Montserrat"/>
              </a:rPr>
              <a:t>occaeent, </a:t>
            </a:r>
            <a:r>
              <a:rPr sz="1400" spc="5" dirty="0">
                <a:latin typeface="Montserrat"/>
                <a:cs typeface="Montserrat"/>
              </a:rPr>
              <a:t>sunt in culpa</a:t>
            </a:r>
            <a:r>
              <a:rPr sz="1400" spc="190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qui</a:t>
            </a:r>
            <a:endParaRPr sz="1400" dirty="0">
              <a:latin typeface="Montserrat"/>
              <a:cs typeface="Montserra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157334" y="7705720"/>
            <a:ext cx="299783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latin typeface="Montserrat"/>
                <a:cs typeface="Montserrat"/>
              </a:rPr>
              <a:t>Week </a:t>
            </a:r>
            <a:r>
              <a:rPr sz="1400" b="1" spc="10" dirty="0">
                <a:latin typeface="Montserrat"/>
                <a:cs typeface="Montserrat"/>
              </a:rPr>
              <a:t>4: </a:t>
            </a:r>
            <a:r>
              <a:rPr sz="1400" b="1" spc="-5" dirty="0">
                <a:latin typeface="Montserrat"/>
                <a:cs typeface="Montserrat"/>
              </a:rPr>
              <a:t>Website</a:t>
            </a:r>
            <a:r>
              <a:rPr sz="1400" b="1" spc="40" dirty="0">
                <a:latin typeface="Montserrat"/>
                <a:cs typeface="Montserrat"/>
              </a:rPr>
              <a:t> </a:t>
            </a:r>
            <a:r>
              <a:rPr sz="1400" b="1" spc="5" dirty="0">
                <a:latin typeface="Montserrat"/>
                <a:cs typeface="Montserrat"/>
              </a:rPr>
              <a:t>development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157334" y="8038052"/>
            <a:ext cx="6580505" cy="12820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7200"/>
              </a:lnSpc>
              <a:spcBef>
                <a:spcPts val="100"/>
              </a:spcBef>
            </a:pPr>
            <a:r>
              <a:rPr sz="1400" dirty="0">
                <a:latin typeface="Montserrat"/>
                <a:cs typeface="Montserrat"/>
              </a:rPr>
              <a:t>Lorem </a:t>
            </a:r>
            <a:r>
              <a:rPr sz="1400" spc="5" dirty="0">
                <a:latin typeface="Montserrat"/>
                <a:cs typeface="Montserrat"/>
              </a:rPr>
              <a:t>ipsum dolor sit </a:t>
            </a:r>
            <a:r>
              <a:rPr sz="1400" spc="10" dirty="0">
                <a:latin typeface="Montserrat"/>
                <a:cs typeface="Montserrat"/>
              </a:rPr>
              <a:t>amet, </a:t>
            </a:r>
            <a:r>
              <a:rPr sz="1400" spc="5" dirty="0">
                <a:latin typeface="Montserrat"/>
                <a:cs typeface="Montserrat"/>
              </a:rPr>
              <a:t>consectetur </a:t>
            </a:r>
            <a:r>
              <a:rPr sz="1400" spc="10" dirty="0">
                <a:latin typeface="Montserrat"/>
                <a:cs typeface="Montserrat"/>
              </a:rPr>
              <a:t>adipiscing elit, </a:t>
            </a:r>
            <a:r>
              <a:rPr sz="1400" spc="5" dirty="0">
                <a:latin typeface="Montserrat"/>
                <a:cs typeface="Montserrat"/>
              </a:rPr>
              <a:t>sed do </a:t>
            </a:r>
            <a:r>
              <a:rPr sz="1400" spc="10" dirty="0">
                <a:latin typeface="Montserrat"/>
                <a:cs typeface="Montserrat"/>
              </a:rPr>
              <a:t>eiusmod  </a:t>
            </a:r>
            <a:r>
              <a:rPr sz="1400" spc="5" dirty="0">
                <a:latin typeface="Montserrat"/>
                <a:cs typeface="Montserrat"/>
              </a:rPr>
              <a:t>tempor </a:t>
            </a:r>
            <a:r>
              <a:rPr sz="1400" spc="10" dirty="0">
                <a:latin typeface="Montserrat"/>
                <a:cs typeface="Montserrat"/>
              </a:rPr>
              <a:t>incididunt </a:t>
            </a:r>
            <a:r>
              <a:rPr sz="1400" spc="5" dirty="0">
                <a:latin typeface="Montserrat"/>
                <a:cs typeface="Montserrat"/>
              </a:rPr>
              <a:t>ut labore et dolore </a:t>
            </a:r>
            <a:r>
              <a:rPr sz="1400" spc="10" dirty="0">
                <a:latin typeface="Montserrat"/>
                <a:cs typeface="Montserrat"/>
              </a:rPr>
              <a:t>magna </a:t>
            </a:r>
            <a:r>
              <a:rPr sz="1400" spc="5" dirty="0">
                <a:latin typeface="Montserrat"/>
                <a:cs typeface="Montserrat"/>
              </a:rPr>
              <a:t>aliqua. Ut enim ad </a:t>
            </a:r>
            <a:r>
              <a:rPr sz="1400" spc="10" dirty="0">
                <a:latin typeface="Montserrat"/>
                <a:cs typeface="Montserrat"/>
              </a:rPr>
              <a:t>minim  </a:t>
            </a:r>
            <a:r>
              <a:rPr sz="1400" spc="5" dirty="0">
                <a:latin typeface="Montserrat"/>
                <a:cs typeface="Montserrat"/>
              </a:rPr>
              <a:t>veniam, quis </a:t>
            </a:r>
            <a:r>
              <a:rPr sz="1400" spc="10" dirty="0">
                <a:latin typeface="Montserrat"/>
                <a:cs typeface="Montserrat"/>
              </a:rPr>
              <a:t>nostrud </a:t>
            </a:r>
            <a:r>
              <a:rPr sz="1400" spc="5" dirty="0">
                <a:latin typeface="Montserrat"/>
                <a:cs typeface="Montserrat"/>
              </a:rPr>
              <a:t>exercitation ullamco laboris nisi ut aliquip </a:t>
            </a:r>
            <a:r>
              <a:rPr sz="1400" spc="-5" dirty="0">
                <a:latin typeface="Montserrat"/>
                <a:cs typeface="Montserrat"/>
              </a:rPr>
              <a:t>ex ea  </a:t>
            </a:r>
            <a:r>
              <a:rPr sz="1400" spc="5" dirty="0">
                <a:latin typeface="Montserrat"/>
                <a:cs typeface="Montserrat"/>
              </a:rPr>
              <a:t>commodo</a:t>
            </a:r>
            <a:r>
              <a:rPr sz="1400" spc="20" dirty="0">
                <a:latin typeface="Montserrat"/>
                <a:cs typeface="Montserrat"/>
              </a:rPr>
              <a:t> </a:t>
            </a:r>
            <a:r>
              <a:rPr sz="1400" spc="5" dirty="0">
                <a:latin typeface="Montserrat"/>
                <a:cs typeface="Montserrat"/>
              </a:rPr>
              <a:t>consequat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672723" y="4154533"/>
            <a:ext cx="2019300" cy="358140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79375" rIns="0" bIns="0" rtlCol="0">
            <a:spAutoFit/>
          </a:bodyPr>
          <a:lstStyle/>
          <a:p>
            <a:pPr marL="1235710">
              <a:lnSpc>
                <a:spcPct val="100000"/>
              </a:lnSpc>
              <a:spcBef>
                <a:spcPts val="625"/>
              </a:spcBef>
            </a:pPr>
            <a:r>
              <a:rPr sz="1400" b="1" spc="10" dirty="0">
                <a:solidFill>
                  <a:srgbClr val="FFFFFF"/>
                </a:solidFill>
                <a:latin typeface="Montserrat"/>
                <a:cs typeface="Montserrat"/>
              </a:rPr>
              <a:t>Design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654399" y="7611957"/>
            <a:ext cx="1971675" cy="351155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71755" rIns="0" bIns="0" rtlCol="0">
            <a:spAutoFit/>
          </a:bodyPr>
          <a:lstStyle/>
          <a:p>
            <a:pPr marL="542925">
              <a:lnSpc>
                <a:spcPct val="100000"/>
              </a:lnSpc>
              <a:spcBef>
                <a:spcPts val="565"/>
              </a:spcBef>
            </a:pPr>
            <a:r>
              <a:rPr sz="1400" b="1" spc="5" dirty="0">
                <a:solidFill>
                  <a:srgbClr val="FFFFFF"/>
                </a:solidFill>
                <a:latin typeface="Montserrat"/>
                <a:cs typeface="Montserrat"/>
              </a:rPr>
              <a:t>Development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1576050" y="4206875"/>
            <a:ext cx="6939915" cy="34517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latin typeface="Montserrat"/>
                <a:cs typeface="Montserrat"/>
              </a:rPr>
              <a:t>Week </a:t>
            </a:r>
            <a:r>
              <a:rPr sz="1400" b="1" spc="5" dirty="0">
                <a:latin typeface="Montserrat"/>
                <a:cs typeface="Montserrat"/>
              </a:rPr>
              <a:t>3: </a:t>
            </a:r>
            <a:r>
              <a:rPr sz="1400" b="1" spc="-5" dirty="0">
                <a:latin typeface="Montserrat"/>
                <a:cs typeface="Montserrat"/>
              </a:rPr>
              <a:t>Website </a:t>
            </a:r>
            <a:r>
              <a:rPr sz="1400" b="1" spc="10" dirty="0">
                <a:latin typeface="Montserrat"/>
                <a:cs typeface="Montserrat"/>
              </a:rPr>
              <a:t>and </a:t>
            </a:r>
            <a:r>
              <a:rPr sz="1400" b="1" spc="5" dirty="0">
                <a:latin typeface="Montserrat"/>
                <a:cs typeface="Montserrat"/>
              </a:rPr>
              <a:t>social </a:t>
            </a:r>
            <a:r>
              <a:rPr sz="1400" b="1" spc="10" dirty="0">
                <a:latin typeface="Montserrat"/>
                <a:cs typeface="Montserrat"/>
              </a:rPr>
              <a:t>media</a:t>
            </a:r>
            <a:r>
              <a:rPr sz="1400" b="1" spc="145" dirty="0">
                <a:latin typeface="Montserrat"/>
                <a:cs typeface="Montserrat"/>
              </a:rPr>
              <a:t> </a:t>
            </a:r>
            <a:r>
              <a:rPr sz="1400" b="1" spc="10" dirty="0">
                <a:latin typeface="Montserrat"/>
                <a:cs typeface="Montserrat"/>
              </a:rPr>
              <a:t>design</a:t>
            </a:r>
            <a:endParaRPr sz="1400" dirty="0">
              <a:latin typeface="Montserrat"/>
              <a:cs typeface="Montserrat"/>
            </a:endParaRPr>
          </a:p>
          <a:p>
            <a:pPr marL="12700" marR="5080">
              <a:lnSpc>
                <a:spcPct val="147200"/>
              </a:lnSpc>
              <a:spcBef>
                <a:spcPts val="935"/>
              </a:spcBef>
            </a:pPr>
            <a:r>
              <a:rPr sz="1400" spc="5" dirty="0">
                <a:latin typeface="Montserrat"/>
                <a:cs typeface="Montserrat"/>
              </a:rPr>
              <a:t>Duis </a:t>
            </a:r>
            <a:r>
              <a:rPr sz="1400" dirty="0">
                <a:latin typeface="Montserrat"/>
                <a:cs typeface="Montserrat"/>
              </a:rPr>
              <a:t>aute </a:t>
            </a:r>
            <a:r>
              <a:rPr sz="1400" spc="5" dirty="0">
                <a:latin typeface="Montserrat"/>
                <a:cs typeface="Montserrat"/>
              </a:rPr>
              <a:t>irure dolor in reprehenderit in </a:t>
            </a:r>
            <a:r>
              <a:rPr sz="1400" dirty="0">
                <a:latin typeface="Montserrat"/>
                <a:cs typeface="Montserrat"/>
              </a:rPr>
              <a:t>voluptate velit </a:t>
            </a:r>
            <a:r>
              <a:rPr sz="1400" spc="5" dirty="0">
                <a:latin typeface="Montserrat"/>
                <a:cs typeface="Montserrat"/>
              </a:rPr>
              <a:t>esse cillum dolore </a:t>
            </a:r>
            <a:r>
              <a:rPr sz="1400" spc="10" dirty="0">
                <a:latin typeface="Montserrat"/>
                <a:cs typeface="Montserrat"/>
              </a:rPr>
              <a:t>eu  </a:t>
            </a:r>
            <a:r>
              <a:rPr sz="1400" spc="5" dirty="0">
                <a:latin typeface="Montserrat"/>
                <a:cs typeface="Montserrat"/>
              </a:rPr>
              <a:t>fugiat nulla pariatur. </a:t>
            </a:r>
            <a:r>
              <a:rPr sz="1400" dirty="0">
                <a:latin typeface="Montserrat"/>
                <a:cs typeface="Montserrat"/>
              </a:rPr>
              <a:t>Excepteur </a:t>
            </a:r>
            <a:r>
              <a:rPr sz="1400" spc="5" dirty="0">
                <a:latin typeface="Montserrat"/>
                <a:cs typeface="Montserrat"/>
              </a:rPr>
              <a:t>sint </a:t>
            </a:r>
            <a:r>
              <a:rPr sz="1400" spc="5" dirty="0" err="1">
                <a:latin typeface="Montserrat"/>
                <a:cs typeface="Montserrat"/>
              </a:rPr>
              <a:t>occaecat</a:t>
            </a:r>
            <a:r>
              <a:rPr sz="1400" spc="130" dirty="0">
                <a:latin typeface="Montserrat"/>
                <a:cs typeface="Montserrat"/>
              </a:rPr>
              <a:t> </a:t>
            </a:r>
            <a:r>
              <a:rPr sz="1400" spc="10" dirty="0" err="1" smtClean="0">
                <a:latin typeface="Montserrat"/>
                <a:cs typeface="Montserrat"/>
              </a:rPr>
              <a:t>cupidat</a:t>
            </a:r>
            <a:endParaRPr lang="en-US" sz="1400" spc="10" dirty="0" smtClean="0">
              <a:latin typeface="Montserrat"/>
              <a:cs typeface="Montserrat"/>
            </a:endParaRPr>
          </a:p>
          <a:p>
            <a:pPr marL="12700" marR="5080">
              <a:lnSpc>
                <a:spcPct val="147200"/>
              </a:lnSpc>
              <a:spcBef>
                <a:spcPts val="935"/>
              </a:spcBef>
            </a:pPr>
            <a:endParaRPr lang="en-US" sz="1400" spc="10" dirty="0" smtClean="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400" b="1" spc="-10" dirty="0">
                <a:latin typeface="Montserrat"/>
                <a:cs typeface="Montserrat"/>
              </a:rPr>
              <a:t>Week </a:t>
            </a:r>
            <a:r>
              <a:rPr lang="en-US" sz="1400" b="1" spc="10" dirty="0">
                <a:latin typeface="Montserrat"/>
                <a:cs typeface="Montserrat"/>
              </a:rPr>
              <a:t>4: </a:t>
            </a:r>
            <a:r>
              <a:rPr lang="en-US" sz="1400" b="1" spc="-5" dirty="0">
                <a:latin typeface="Montserrat"/>
                <a:cs typeface="Montserrat"/>
              </a:rPr>
              <a:t>Website </a:t>
            </a:r>
            <a:r>
              <a:rPr lang="en-US" sz="1400" b="1" spc="10" dirty="0">
                <a:latin typeface="Montserrat"/>
                <a:cs typeface="Montserrat"/>
              </a:rPr>
              <a:t>and </a:t>
            </a:r>
            <a:r>
              <a:rPr lang="en-US" sz="1400" b="1" spc="5" dirty="0">
                <a:latin typeface="Montserrat"/>
                <a:cs typeface="Montserrat"/>
              </a:rPr>
              <a:t>social </a:t>
            </a:r>
            <a:r>
              <a:rPr lang="en-US" sz="1400" b="1" spc="10" dirty="0">
                <a:latin typeface="Montserrat"/>
                <a:cs typeface="Montserrat"/>
              </a:rPr>
              <a:t>media</a:t>
            </a:r>
            <a:r>
              <a:rPr lang="en-US" sz="1400" b="1" spc="135" dirty="0">
                <a:latin typeface="Montserrat"/>
                <a:cs typeface="Montserrat"/>
              </a:rPr>
              <a:t> </a:t>
            </a:r>
            <a:r>
              <a:rPr lang="en-US" sz="1400" b="1" spc="10" dirty="0">
                <a:latin typeface="Montserrat"/>
                <a:cs typeface="Montserrat"/>
              </a:rPr>
              <a:t>design</a:t>
            </a:r>
            <a:endParaRPr lang="en-US" sz="1400" dirty="0">
              <a:latin typeface="Montserrat"/>
              <a:cs typeface="Montserrat"/>
            </a:endParaRPr>
          </a:p>
          <a:p>
            <a:pPr marL="12700" marR="459740">
              <a:lnSpc>
                <a:spcPct val="147200"/>
              </a:lnSpc>
              <a:spcBef>
                <a:spcPts val="935"/>
              </a:spcBef>
            </a:pPr>
            <a:r>
              <a:rPr lang="en-US" sz="1400" dirty="0" err="1">
                <a:latin typeface="Montserrat"/>
                <a:cs typeface="Montserrat"/>
              </a:rPr>
              <a:t>Lorem</a:t>
            </a:r>
            <a:r>
              <a:rPr lang="en-US" sz="1400" dirty="0">
                <a:latin typeface="Montserrat"/>
                <a:cs typeface="Montserrat"/>
              </a:rPr>
              <a:t> </a:t>
            </a:r>
            <a:r>
              <a:rPr lang="en-US" sz="1400" spc="5" dirty="0" err="1">
                <a:latin typeface="Montserrat"/>
                <a:cs typeface="Montserrat"/>
              </a:rPr>
              <a:t>ipsum</a:t>
            </a:r>
            <a:r>
              <a:rPr lang="en-US" sz="1400" spc="5" dirty="0">
                <a:latin typeface="Montserrat"/>
                <a:cs typeface="Montserrat"/>
              </a:rPr>
              <a:t> dolor sit </a:t>
            </a:r>
            <a:r>
              <a:rPr lang="en-US" sz="1400" spc="10" dirty="0" err="1">
                <a:latin typeface="Montserrat"/>
                <a:cs typeface="Montserrat"/>
              </a:rPr>
              <a:t>amet</a:t>
            </a:r>
            <a:r>
              <a:rPr lang="en-US" sz="1400" spc="10" dirty="0">
                <a:latin typeface="Montserrat"/>
                <a:cs typeface="Montserrat"/>
              </a:rPr>
              <a:t>, </a:t>
            </a:r>
            <a:r>
              <a:rPr lang="en-US" sz="1400" spc="5" dirty="0" err="1">
                <a:latin typeface="Montserrat"/>
                <a:cs typeface="Montserrat"/>
              </a:rPr>
              <a:t>consectetur</a:t>
            </a:r>
            <a:r>
              <a:rPr lang="en-US" sz="1400" spc="5" dirty="0">
                <a:latin typeface="Montserrat"/>
                <a:cs typeface="Montserrat"/>
              </a:rPr>
              <a:t> </a:t>
            </a:r>
            <a:r>
              <a:rPr lang="en-US" sz="1400" spc="10" dirty="0" err="1">
                <a:latin typeface="Montserrat"/>
                <a:cs typeface="Montserrat"/>
              </a:rPr>
              <a:t>adipiscing</a:t>
            </a:r>
            <a:r>
              <a:rPr lang="en-US" sz="1400" spc="10" dirty="0">
                <a:latin typeface="Montserrat"/>
                <a:cs typeface="Montserrat"/>
              </a:rPr>
              <a:t> </a:t>
            </a:r>
            <a:r>
              <a:rPr lang="en-US" sz="1400" spc="10" dirty="0" err="1">
                <a:latin typeface="Montserrat"/>
                <a:cs typeface="Montserrat"/>
              </a:rPr>
              <a:t>elit</a:t>
            </a:r>
            <a:r>
              <a:rPr lang="en-US" sz="1400" spc="10" dirty="0">
                <a:latin typeface="Montserrat"/>
                <a:cs typeface="Montserrat"/>
              </a:rPr>
              <a:t>, </a:t>
            </a:r>
            <a:r>
              <a:rPr lang="en-US" sz="1400" spc="5" dirty="0" err="1">
                <a:latin typeface="Montserrat"/>
                <a:cs typeface="Montserrat"/>
              </a:rPr>
              <a:t>sed</a:t>
            </a:r>
            <a:r>
              <a:rPr lang="en-US" sz="1400" spc="5" dirty="0">
                <a:latin typeface="Montserrat"/>
                <a:cs typeface="Montserrat"/>
              </a:rPr>
              <a:t> do </a:t>
            </a:r>
            <a:r>
              <a:rPr lang="en-US" sz="1400" spc="10" dirty="0" err="1">
                <a:latin typeface="Montserrat"/>
                <a:cs typeface="Montserrat"/>
              </a:rPr>
              <a:t>eiusmod</a:t>
            </a:r>
            <a:r>
              <a:rPr lang="en-US" sz="1400" spc="10" dirty="0">
                <a:latin typeface="Montserrat"/>
                <a:cs typeface="Montserrat"/>
              </a:rPr>
              <a:t>  </a:t>
            </a:r>
            <a:r>
              <a:rPr lang="en-US" sz="1400" spc="5" dirty="0" err="1">
                <a:latin typeface="Montserrat"/>
                <a:cs typeface="Montserrat"/>
              </a:rPr>
              <a:t>tempor</a:t>
            </a:r>
            <a:r>
              <a:rPr lang="en-US" sz="1400" spc="5" dirty="0">
                <a:latin typeface="Montserrat"/>
                <a:cs typeface="Montserrat"/>
              </a:rPr>
              <a:t> </a:t>
            </a:r>
            <a:r>
              <a:rPr lang="en-US" sz="1400" spc="10" dirty="0" err="1">
                <a:latin typeface="Montserrat"/>
                <a:cs typeface="Montserrat"/>
              </a:rPr>
              <a:t>incididunt</a:t>
            </a:r>
            <a:r>
              <a:rPr lang="en-US" sz="1400" spc="10" dirty="0">
                <a:latin typeface="Montserrat"/>
                <a:cs typeface="Montserrat"/>
              </a:rPr>
              <a:t> </a:t>
            </a:r>
            <a:r>
              <a:rPr lang="en-US" sz="1400" spc="5" dirty="0" err="1">
                <a:latin typeface="Montserrat"/>
                <a:cs typeface="Montserrat"/>
              </a:rPr>
              <a:t>ut</a:t>
            </a:r>
            <a:r>
              <a:rPr lang="en-US" sz="1400" spc="5" dirty="0">
                <a:latin typeface="Montserrat"/>
                <a:cs typeface="Montserrat"/>
              </a:rPr>
              <a:t> </a:t>
            </a:r>
            <a:r>
              <a:rPr lang="en-US" sz="1400" spc="5" dirty="0" err="1">
                <a:latin typeface="Montserrat"/>
                <a:cs typeface="Montserrat"/>
              </a:rPr>
              <a:t>labore</a:t>
            </a:r>
            <a:r>
              <a:rPr lang="en-US" sz="1400" spc="5" dirty="0">
                <a:latin typeface="Montserrat"/>
                <a:cs typeface="Montserrat"/>
              </a:rPr>
              <a:t> et </a:t>
            </a:r>
            <a:r>
              <a:rPr lang="en-US" sz="1400" spc="5" dirty="0" err="1">
                <a:latin typeface="Montserrat"/>
                <a:cs typeface="Montserrat"/>
              </a:rPr>
              <a:t>dolore</a:t>
            </a:r>
            <a:r>
              <a:rPr lang="en-US" sz="1400" spc="5" dirty="0">
                <a:latin typeface="Montserrat"/>
                <a:cs typeface="Montserrat"/>
              </a:rPr>
              <a:t> </a:t>
            </a:r>
            <a:r>
              <a:rPr lang="en-US" sz="1400" spc="10" dirty="0">
                <a:latin typeface="Montserrat"/>
                <a:cs typeface="Montserrat"/>
              </a:rPr>
              <a:t>magna </a:t>
            </a:r>
            <a:r>
              <a:rPr lang="en-US" sz="1400" spc="5" dirty="0" err="1">
                <a:latin typeface="Montserrat"/>
                <a:cs typeface="Montserrat"/>
              </a:rPr>
              <a:t>aliqua</a:t>
            </a:r>
            <a:r>
              <a:rPr lang="en-US" sz="1400" spc="5" dirty="0">
                <a:latin typeface="Montserrat"/>
                <a:cs typeface="Montserrat"/>
              </a:rPr>
              <a:t>. </a:t>
            </a:r>
            <a:r>
              <a:rPr lang="en-US" sz="1400" spc="5" dirty="0" err="1">
                <a:latin typeface="Montserrat"/>
                <a:cs typeface="Montserrat"/>
              </a:rPr>
              <a:t>Ut</a:t>
            </a:r>
            <a:r>
              <a:rPr lang="en-US" sz="1400" spc="5" dirty="0">
                <a:latin typeface="Montserrat"/>
                <a:cs typeface="Montserrat"/>
              </a:rPr>
              <a:t> </a:t>
            </a:r>
            <a:r>
              <a:rPr lang="en-US" sz="1400" spc="5" dirty="0" err="1">
                <a:latin typeface="Montserrat"/>
                <a:cs typeface="Montserrat"/>
              </a:rPr>
              <a:t>enim</a:t>
            </a:r>
            <a:r>
              <a:rPr lang="en-US" sz="1400" spc="5" dirty="0">
                <a:latin typeface="Montserrat"/>
                <a:cs typeface="Montserrat"/>
              </a:rPr>
              <a:t> ad </a:t>
            </a:r>
            <a:r>
              <a:rPr lang="en-US" sz="1400" spc="10" dirty="0">
                <a:latin typeface="Montserrat"/>
                <a:cs typeface="Montserrat"/>
              </a:rPr>
              <a:t>minim  </a:t>
            </a:r>
            <a:r>
              <a:rPr lang="en-US" sz="1400" spc="5" dirty="0" err="1">
                <a:latin typeface="Montserrat"/>
                <a:cs typeface="Montserrat"/>
              </a:rPr>
              <a:t>veniam</a:t>
            </a:r>
            <a:r>
              <a:rPr lang="en-US" sz="1400" spc="5" dirty="0">
                <a:latin typeface="Montserrat"/>
                <a:cs typeface="Montserrat"/>
              </a:rPr>
              <a:t>, </a:t>
            </a:r>
            <a:r>
              <a:rPr lang="en-US" sz="1400" spc="5" dirty="0" err="1">
                <a:latin typeface="Montserrat"/>
                <a:cs typeface="Montserrat"/>
              </a:rPr>
              <a:t>quis</a:t>
            </a:r>
            <a:r>
              <a:rPr lang="en-US" sz="1400" spc="5" dirty="0">
                <a:latin typeface="Montserrat"/>
                <a:cs typeface="Montserrat"/>
              </a:rPr>
              <a:t> </a:t>
            </a:r>
            <a:r>
              <a:rPr lang="en-US" sz="1400" spc="10" dirty="0" err="1">
                <a:latin typeface="Montserrat"/>
                <a:cs typeface="Montserrat"/>
              </a:rPr>
              <a:t>nostrud</a:t>
            </a:r>
            <a:r>
              <a:rPr lang="en-US" sz="1400" spc="10" dirty="0">
                <a:latin typeface="Montserrat"/>
                <a:cs typeface="Montserrat"/>
              </a:rPr>
              <a:t> </a:t>
            </a:r>
            <a:r>
              <a:rPr lang="en-US" sz="1400" spc="5" dirty="0">
                <a:latin typeface="Montserrat"/>
                <a:cs typeface="Montserrat"/>
              </a:rPr>
              <a:t>exercitation </a:t>
            </a:r>
            <a:r>
              <a:rPr lang="en-US" sz="1400" spc="5" dirty="0" err="1">
                <a:latin typeface="Montserrat"/>
                <a:cs typeface="Montserrat"/>
              </a:rPr>
              <a:t>ullamco</a:t>
            </a:r>
            <a:r>
              <a:rPr lang="en-US" sz="1400" spc="5" dirty="0">
                <a:latin typeface="Montserrat"/>
                <a:cs typeface="Montserrat"/>
              </a:rPr>
              <a:t> </a:t>
            </a:r>
            <a:r>
              <a:rPr lang="en-US" sz="1400" spc="5" dirty="0" err="1">
                <a:latin typeface="Montserrat"/>
                <a:cs typeface="Montserrat"/>
              </a:rPr>
              <a:t>laboris</a:t>
            </a:r>
            <a:r>
              <a:rPr lang="en-US" sz="1400" spc="5" dirty="0">
                <a:latin typeface="Montserrat"/>
                <a:cs typeface="Montserrat"/>
              </a:rPr>
              <a:t> nisi </a:t>
            </a:r>
            <a:r>
              <a:rPr lang="en-US" sz="1400" spc="5" dirty="0" err="1">
                <a:latin typeface="Montserrat"/>
                <a:cs typeface="Montserrat"/>
              </a:rPr>
              <a:t>ut</a:t>
            </a:r>
            <a:r>
              <a:rPr lang="en-US" sz="1400" spc="5" dirty="0">
                <a:latin typeface="Montserrat"/>
                <a:cs typeface="Montserrat"/>
              </a:rPr>
              <a:t> </a:t>
            </a:r>
            <a:r>
              <a:rPr lang="en-US" sz="1400" spc="5" dirty="0" err="1">
                <a:latin typeface="Montserrat"/>
                <a:cs typeface="Montserrat"/>
              </a:rPr>
              <a:t>aliquip</a:t>
            </a:r>
            <a:r>
              <a:rPr lang="en-US" sz="1400" spc="5" dirty="0">
                <a:latin typeface="Montserrat"/>
                <a:cs typeface="Montserrat"/>
              </a:rPr>
              <a:t> </a:t>
            </a:r>
            <a:r>
              <a:rPr lang="en-US" sz="1400" spc="-5" dirty="0">
                <a:latin typeface="Montserrat"/>
                <a:cs typeface="Montserrat"/>
              </a:rPr>
              <a:t>ex </a:t>
            </a:r>
            <a:r>
              <a:rPr lang="en-US" sz="1400" spc="-5" dirty="0" err="1">
                <a:latin typeface="Montserrat"/>
                <a:cs typeface="Montserrat"/>
              </a:rPr>
              <a:t>ea</a:t>
            </a:r>
            <a:r>
              <a:rPr lang="en-US" sz="1400" spc="-5" dirty="0">
                <a:latin typeface="Montserrat"/>
                <a:cs typeface="Montserrat"/>
              </a:rPr>
              <a:t>  </a:t>
            </a:r>
            <a:r>
              <a:rPr lang="en-US" sz="1400" spc="5" dirty="0" err="1">
                <a:latin typeface="Montserrat"/>
                <a:cs typeface="Montserrat"/>
              </a:rPr>
              <a:t>commodo</a:t>
            </a:r>
            <a:r>
              <a:rPr lang="en-US" sz="1400" spc="20" dirty="0">
                <a:latin typeface="Montserrat"/>
                <a:cs typeface="Montserrat"/>
              </a:rPr>
              <a:t> </a:t>
            </a:r>
            <a:r>
              <a:rPr lang="en-US" sz="1400" spc="5" dirty="0" err="1">
                <a:latin typeface="Montserrat"/>
                <a:cs typeface="Montserrat"/>
              </a:rPr>
              <a:t>consequat</a:t>
            </a:r>
            <a:endParaRPr lang="en-US" sz="1400" dirty="0">
              <a:latin typeface="Montserrat"/>
              <a:cs typeface="Montserrat"/>
            </a:endParaRPr>
          </a:p>
          <a:p>
            <a:pPr marL="12700" marR="5080">
              <a:lnSpc>
                <a:spcPct val="147200"/>
              </a:lnSpc>
              <a:spcBef>
                <a:spcPts val="935"/>
              </a:spcBef>
            </a:pPr>
            <a:endParaRPr sz="1400" dirty="0">
              <a:latin typeface="Montserrat"/>
              <a:cs typeface="Montserra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576050" y="7712075"/>
            <a:ext cx="7035165" cy="2890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930" algn="just">
              <a:lnSpc>
                <a:spcPct val="100000"/>
              </a:lnSpc>
              <a:spcBef>
                <a:spcPts val="5"/>
              </a:spcBef>
            </a:pPr>
            <a:r>
              <a:rPr sz="1400" b="1" spc="-10" dirty="0" smtClean="0">
                <a:latin typeface="Montserrat"/>
                <a:cs typeface="Montserrat"/>
              </a:rPr>
              <a:t>Week </a:t>
            </a:r>
            <a:r>
              <a:rPr sz="1400" b="1" spc="5" dirty="0">
                <a:latin typeface="Montserrat"/>
                <a:cs typeface="Montserrat"/>
              </a:rPr>
              <a:t>5: </a:t>
            </a:r>
            <a:r>
              <a:rPr sz="1400" b="1" spc="-5" dirty="0">
                <a:latin typeface="Montserrat"/>
                <a:cs typeface="Montserrat"/>
              </a:rPr>
              <a:t>Website </a:t>
            </a:r>
            <a:r>
              <a:rPr sz="1400" b="1" spc="5" dirty="0">
                <a:latin typeface="Montserrat"/>
                <a:cs typeface="Montserrat"/>
              </a:rPr>
              <a:t>testing, social </a:t>
            </a:r>
            <a:r>
              <a:rPr sz="1400" b="1" spc="10" dirty="0">
                <a:latin typeface="Montserrat"/>
                <a:cs typeface="Montserrat"/>
              </a:rPr>
              <a:t>media</a:t>
            </a:r>
            <a:r>
              <a:rPr sz="1400" b="1" spc="160" dirty="0">
                <a:latin typeface="Montserrat"/>
                <a:cs typeface="Montserrat"/>
              </a:rPr>
              <a:t> </a:t>
            </a:r>
            <a:r>
              <a:rPr sz="1400" b="1" spc="5" dirty="0">
                <a:latin typeface="Montserrat"/>
                <a:cs typeface="Montserrat"/>
              </a:rPr>
              <a:t>development</a:t>
            </a:r>
            <a:endParaRPr sz="1400" dirty="0">
              <a:latin typeface="Montserrat"/>
              <a:cs typeface="Montserrat"/>
            </a:endParaRPr>
          </a:p>
          <a:p>
            <a:pPr marL="74930" marR="5080" algn="just">
              <a:lnSpc>
                <a:spcPct val="147200"/>
              </a:lnSpc>
              <a:spcBef>
                <a:spcPts val="935"/>
              </a:spcBef>
            </a:pPr>
            <a:r>
              <a:rPr sz="1400" spc="5" dirty="0">
                <a:latin typeface="Montserrat"/>
                <a:cs typeface="Montserrat"/>
              </a:rPr>
              <a:t>Duis </a:t>
            </a:r>
            <a:r>
              <a:rPr sz="1400" dirty="0">
                <a:latin typeface="Montserrat"/>
                <a:cs typeface="Montserrat"/>
              </a:rPr>
              <a:t>aute </a:t>
            </a:r>
            <a:r>
              <a:rPr sz="1400" spc="5" dirty="0">
                <a:latin typeface="Montserrat"/>
                <a:cs typeface="Montserrat"/>
              </a:rPr>
              <a:t>irure dolor in reprehenderit in </a:t>
            </a:r>
            <a:r>
              <a:rPr sz="1400" dirty="0">
                <a:latin typeface="Montserrat"/>
                <a:cs typeface="Montserrat"/>
              </a:rPr>
              <a:t>voluptate velit </a:t>
            </a:r>
            <a:r>
              <a:rPr sz="1400" spc="5" dirty="0">
                <a:latin typeface="Montserrat"/>
                <a:cs typeface="Montserrat"/>
              </a:rPr>
              <a:t>esse cillum dolore </a:t>
            </a:r>
            <a:r>
              <a:rPr sz="1400" spc="10" dirty="0">
                <a:latin typeface="Montserrat"/>
                <a:cs typeface="Montserrat"/>
              </a:rPr>
              <a:t>eu  </a:t>
            </a:r>
            <a:r>
              <a:rPr sz="1400" spc="5" dirty="0">
                <a:latin typeface="Montserrat"/>
                <a:cs typeface="Montserrat"/>
              </a:rPr>
              <a:t>fugiat nulla pariatur. </a:t>
            </a:r>
            <a:r>
              <a:rPr sz="1400" dirty="0">
                <a:latin typeface="Montserrat"/>
                <a:cs typeface="Montserrat"/>
              </a:rPr>
              <a:t>Excepteur </a:t>
            </a:r>
            <a:r>
              <a:rPr sz="1400" spc="5" dirty="0">
                <a:latin typeface="Montserrat"/>
                <a:cs typeface="Montserrat"/>
              </a:rPr>
              <a:t>sint occaecat cupidatat non proident, sunt </a:t>
            </a:r>
            <a:r>
              <a:rPr sz="1400" spc="10" dirty="0">
                <a:latin typeface="Montserrat"/>
                <a:cs typeface="Montserrat"/>
              </a:rPr>
              <a:t>in  </a:t>
            </a:r>
            <a:r>
              <a:rPr sz="1400" spc="5" dirty="0">
                <a:latin typeface="Montserrat"/>
                <a:cs typeface="Montserrat"/>
              </a:rPr>
              <a:t>culpa qui experience is</a:t>
            </a:r>
            <a:r>
              <a:rPr sz="1400" spc="80" dirty="0">
                <a:latin typeface="Montserrat"/>
                <a:cs typeface="Montserrat"/>
              </a:rPr>
              <a:t> </a:t>
            </a:r>
            <a:r>
              <a:rPr sz="1400" spc="20" dirty="0">
                <a:latin typeface="Montserrat"/>
                <a:cs typeface="Montserrat"/>
              </a:rPr>
              <a:t>pain-free.</a:t>
            </a:r>
            <a:endParaRPr sz="1400" dirty="0">
              <a:latin typeface="Montserrat"/>
              <a:cs typeface="Montserrat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550" dirty="0">
              <a:latin typeface="Montserrat"/>
              <a:cs typeface="Montserrat"/>
            </a:endParaRPr>
          </a:p>
          <a:p>
            <a:pPr marL="74930" algn="just">
              <a:lnSpc>
                <a:spcPct val="100000"/>
              </a:lnSpc>
            </a:pPr>
            <a:r>
              <a:rPr sz="1400" b="1" spc="-10" dirty="0">
                <a:latin typeface="Montserrat"/>
                <a:cs typeface="Montserrat"/>
              </a:rPr>
              <a:t>Week </a:t>
            </a:r>
            <a:r>
              <a:rPr sz="1400" b="1" spc="5" dirty="0">
                <a:latin typeface="Montserrat"/>
                <a:cs typeface="Montserrat"/>
              </a:rPr>
              <a:t>6: </a:t>
            </a:r>
            <a:r>
              <a:rPr sz="1400" b="1" spc="-5" dirty="0">
                <a:latin typeface="Montserrat"/>
                <a:cs typeface="Montserrat"/>
              </a:rPr>
              <a:t>Website </a:t>
            </a:r>
            <a:r>
              <a:rPr sz="1400" b="1" spc="10" dirty="0">
                <a:latin typeface="Montserrat"/>
                <a:cs typeface="Montserrat"/>
              </a:rPr>
              <a:t>implementation, </a:t>
            </a:r>
            <a:r>
              <a:rPr sz="1400" b="1" spc="5" dirty="0">
                <a:latin typeface="Montserrat"/>
                <a:cs typeface="Montserrat"/>
              </a:rPr>
              <a:t>client </a:t>
            </a:r>
            <a:r>
              <a:rPr sz="1400" b="1" spc="10" dirty="0">
                <a:latin typeface="Montserrat"/>
                <a:cs typeface="Montserrat"/>
              </a:rPr>
              <a:t>hand</a:t>
            </a:r>
            <a:r>
              <a:rPr sz="1400" b="1" spc="145" dirty="0">
                <a:latin typeface="Montserrat"/>
                <a:cs typeface="Montserrat"/>
              </a:rPr>
              <a:t> </a:t>
            </a:r>
            <a:r>
              <a:rPr sz="1400" b="1" dirty="0">
                <a:latin typeface="Montserrat"/>
                <a:cs typeface="Montserrat"/>
              </a:rPr>
              <a:t>over</a:t>
            </a:r>
            <a:endParaRPr sz="1400" dirty="0">
              <a:latin typeface="Montserrat"/>
              <a:cs typeface="Montserrat"/>
            </a:endParaRPr>
          </a:p>
          <a:p>
            <a:pPr marL="74930" marR="5080" algn="just">
              <a:lnSpc>
                <a:spcPct val="147200"/>
              </a:lnSpc>
              <a:spcBef>
                <a:spcPts val="1405"/>
              </a:spcBef>
            </a:pPr>
            <a:r>
              <a:rPr sz="1400" spc="5" dirty="0">
                <a:latin typeface="Montserrat"/>
                <a:cs typeface="Montserrat"/>
              </a:rPr>
              <a:t>Duis </a:t>
            </a:r>
            <a:r>
              <a:rPr sz="1400" dirty="0">
                <a:latin typeface="Montserrat"/>
                <a:cs typeface="Montserrat"/>
              </a:rPr>
              <a:t>aute </a:t>
            </a:r>
            <a:r>
              <a:rPr sz="1400" spc="5" dirty="0">
                <a:latin typeface="Montserrat"/>
                <a:cs typeface="Montserrat"/>
              </a:rPr>
              <a:t>irure dolor in reprehenderit in </a:t>
            </a:r>
            <a:r>
              <a:rPr sz="1400" dirty="0">
                <a:latin typeface="Montserrat"/>
                <a:cs typeface="Montserrat"/>
              </a:rPr>
              <a:t>voluptate velit </a:t>
            </a:r>
            <a:r>
              <a:rPr sz="1400" spc="5" dirty="0">
                <a:latin typeface="Montserrat"/>
                <a:cs typeface="Montserrat"/>
              </a:rPr>
              <a:t>esse cillum dolore </a:t>
            </a:r>
            <a:r>
              <a:rPr sz="1400" spc="10" dirty="0">
                <a:latin typeface="Montserrat"/>
                <a:cs typeface="Montserrat"/>
              </a:rPr>
              <a:t>eu  </a:t>
            </a:r>
            <a:r>
              <a:rPr sz="1400" spc="5" dirty="0">
                <a:latin typeface="Montserrat"/>
                <a:cs typeface="Montserrat"/>
              </a:rPr>
              <a:t>fugiat nulla pariatur. </a:t>
            </a:r>
            <a:r>
              <a:rPr sz="1400" dirty="0">
                <a:latin typeface="Montserrat"/>
                <a:cs typeface="Montserrat"/>
              </a:rPr>
              <a:t>Excepteur </a:t>
            </a:r>
            <a:r>
              <a:rPr sz="1400" spc="5" dirty="0">
                <a:latin typeface="Montserrat"/>
                <a:cs typeface="Montserrat"/>
              </a:rPr>
              <a:t>sint occaecat cupidatat non proident, sunt </a:t>
            </a:r>
            <a:r>
              <a:rPr sz="1400" spc="10" dirty="0">
                <a:latin typeface="Montserrat"/>
                <a:cs typeface="Montserrat"/>
              </a:rPr>
              <a:t>in  </a:t>
            </a:r>
            <a:r>
              <a:rPr sz="1400" spc="5" dirty="0">
                <a:latin typeface="Montserrat"/>
                <a:cs typeface="Montserrat"/>
              </a:rPr>
              <a:t>culpa</a:t>
            </a:r>
            <a:r>
              <a:rPr sz="1400" spc="20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qui</a:t>
            </a:r>
            <a:endParaRPr sz="1400" dirty="0">
              <a:latin typeface="Montserrat"/>
              <a:cs typeface="Montserrat"/>
            </a:endParaRPr>
          </a:p>
        </p:txBody>
      </p:sp>
      <p:sp>
        <p:nvSpPr>
          <p:cNvPr id="15" name="object 5"/>
          <p:cNvSpPr txBox="1"/>
          <p:nvPr/>
        </p:nvSpPr>
        <p:spPr>
          <a:xfrm>
            <a:off x="573669" y="10602431"/>
            <a:ext cx="1220470" cy="11366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" spc="50" dirty="0">
                <a:solidFill>
                  <a:srgbClr val="6D6E70"/>
                </a:solidFill>
                <a:latin typeface="Montserrat"/>
                <a:cs typeface="Montserrat"/>
              </a:rPr>
              <a:t>www.corporateproposal.com</a:t>
            </a:r>
            <a:endParaRPr sz="550" dirty="0">
              <a:latin typeface="Montserrat"/>
              <a:cs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8183717" y="544486"/>
            <a:ext cx="1543685" cy="252729"/>
          </a:xfrm>
          <a:prstGeom prst="rect">
            <a:avLst/>
          </a:prstGeom>
          <a:solidFill>
            <a:srgbClr val="FFD200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550">
              <a:latin typeface="Times New Roman"/>
              <a:cs typeface="Times New Roman"/>
            </a:endParaRPr>
          </a:p>
          <a:p>
            <a:pPr marL="481965">
              <a:lnSpc>
                <a:spcPct val="100000"/>
              </a:lnSpc>
            </a:pPr>
            <a:r>
              <a:rPr sz="550" b="1" spc="15" dirty="0">
                <a:latin typeface="Montserrat"/>
                <a:cs typeface="Montserrat"/>
              </a:rPr>
              <a:t>THE</a:t>
            </a:r>
            <a:r>
              <a:rPr sz="550" b="1" dirty="0">
                <a:latin typeface="Montserrat"/>
                <a:cs typeface="Montserrat"/>
              </a:rPr>
              <a:t> </a:t>
            </a:r>
            <a:r>
              <a:rPr sz="550" b="1" spc="15" dirty="0">
                <a:latin typeface="Montserrat"/>
                <a:cs typeface="Montserrat"/>
              </a:rPr>
              <a:t>PROPOSAL.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4486" y="515627"/>
            <a:ext cx="1236980" cy="10192385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70"/>
              </a:spcBef>
            </a:pPr>
            <a:r>
              <a:rPr sz="550" b="1" spc="10" dirty="0">
                <a:latin typeface="Montserrat"/>
                <a:cs typeface="Montserrat"/>
              </a:rPr>
              <a:t>19</a:t>
            </a:r>
            <a:endParaRPr sz="55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</a:pPr>
            <a:endParaRPr sz="700">
              <a:latin typeface="Montserrat"/>
              <a:cs typeface="Montserra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450">
              <a:latin typeface="Montserrat"/>
              <a:cs typeface="Montserrat"/>
            </a:endParaRPr>
          </a:p>
          <a:p>
            <a:pPr marL="41275">
              <a:lnSpc>
                <a:spcPct val="100000"/>
              </a:lnSpc>
            </a:pPr>
            <a:r>
              <a:rPr sz="550" spc="50" dirty="0">
                <a:solidFill>
                  <a:srgbClr val="6D6E70"/>
                </a:solidFill>
                <a:latin typeface="Montserrat"/>
                <a:cs typeface="Montserrat"/>
                <a:hlinkClick r:id="rId2"/>
              </a:rPr>
              <a:t>www.corporateproposal.com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13151485" cy="11308715"/>
          </a:xfrm>
          <a:custGeom>
            <a:avLst/>
            <a:gdLst/>
            <a:ahLst/>
            <a:cxnLst/>
            <a:rect l="l" t="t" r="r" b="b"/>
            <a:pathLst>
              <a:path w="13151485" h="11308715">
                <a:moveTo>
                  <a:pt x="0" y="11308556"/>
                </a:moveTo>
                <a:lnTo>
                  <a:pt x="13151432" y="11308556"/>
                </a:lnTo>
                <a:lnTo>
                  <a:pt x="13151432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FD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 idx="4294967295"/>
          </p:nvPr>
        </p:nvSpPr>
        <p:spPr>
          <a:xfrm>
            <a:off x="992505" y="1162159"/>
            <a:ext cx="4111625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25" dirty="0"/>
              <a:t>Acceptance </a:t>
            </a:r>
            <a:r>
              <a:rPr spc="20" dirty="0"/>
              <a:t>of</a:t>
            </a:r>
            <a:r>
              <a:rPr spc="15" dirty="0"/>
              <a:t> </a:t>
            </a:r>
            <a:r>
              <a:rPr b="1" spc="20" dirty="0">
                <a:latin typeface="Montserrat"/>
                <a:cs typeface="Montserrat"/>
              </a:rPr>
              <a:t>Quote</a:t>
            </a:r>
          </a:p>
        </p:txBody>
      </p:sp>
      <p:sp>
        <p:nvSpPr>
          <p:cNvPr id="6" name="object 6"/>
          <p:cNvSpPr/>
          <p:nvPr/>
        </p:nvSpPr>
        <p:spPr>
          <a:xfrm>
            <a:off x="14246352" y="4145280"/>
            <a:ext cx="135890" cy="213995"/>
          </a:xfrm>
          <a:custGeom>
            <a:avLst/>
            <a:gdLst/>
            <a:ahLst/>
            <a:cxnLst/>
            <a:rect l="l" t="t" r="r" b="b"/>
            <a:pathLst>
              <a:path w="135890" h="213995">
                <a:moveTo>
                  <a:pt x="0" y="213480"/>
                </a:moveTo>
                <a:lnTo>
                  <a:pt x="135859" y="213480"/>
                </a:lnTo>
                <a:lnTo>
                  <a:pt x="135859" y="0"/>
                </a:lnTo>
                <a:lnTo>
                  <a:pt x="0" y="0"/>
                </a:lnTo>
                <a:lnTo>
                  <a:pt x="0" y="213480"/>
                </a:lnTo>
                <a:close/>
              </a:path>
            </a:pathLst>
          </a:custGeom>
          <a:solidFill>
            <a:srgbClr val="BBBD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4206498" y="7345680"/>
            <a:ext cx="135890" cy="213995"/>
          </a:xfrm>
          <a:custGeom>
            <a:avLst/>
            <a:gdLst/>
            <a:ahLst/>
            <a:cxnLst/>
            <a:rect l="l" t="t" r="r" b="b"/>
            <a:pathLst>
              <a:path w="135890" h="213995">
                <a:moveTo>
                  <a:pt x="0" y="213480"/>
                </a:moveTo>
                <a:lnTo>
                  <a:pt x="135859" y="213480"/>
                </a:lnTo>
                <a:lnTo>
                  <a:pt x="135859" y="0"/>
                </a:lnTo>
                <a:lnTo>
                  <a:pt x="0" y="0"/>
                </a:lnTo>
                <a:lnTo>
                  <a:pt x="0" y="213480"/>
                </a:lnTo>
                <a:close/>
              </a:path>
            </a:pathLst>
          </a:custGeom>
          <a:solidFill>
            <a:srgbClr val="BBBD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4558370" y="4075364"/>
            <a:ext cx="206121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latin typeface="Montserrat"/>
                <a:cs typeface="Montserrat"/>
              </a:rPr>
              <a:t>Payment</a:t>
            </a:r>
            <a:r>
              <a:rPr sz="1400" b="1" spc="-5" dirty="0">
                <a:latin typeface="Montserrat"/>
                <a:cs typeface="Montserrat"/>
              </a:rPr>
              <a:t> </a:t>
            </a:r>
            <a:r>
              <a:rPr sz="1400" b="1" spc="5" dirty="0">
                <a:latin typeface="Montserrat"/>
                <a:cs typeface="Montserrat"/>
              </a:rPr>
              <a:t>Information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059887" y="9642244"/>
            <a:ext cx="2592070" cy="0"/>
          </a:xfrm>
          <a:custGeom>
            <a:avLst/>
            <a:gdLst/>
            <a:ahLst/>
            <a:cxnLst/>
            <a:rect l="l" t="t" r="r" b="b"/>
            <a:pathLst>
              <a:path w="2592070">
                <a:moveTo>
                  <a:pt x="0" y="0"/>
                </a:moveTo>
                <a:lnTo>
                  <a:pt x="2591470" y="0"/>
                </a:lnTo>
              </a:path>
            </a:pathLst>
          </a:custGeom>
          <a:ln w="52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875696" y="9642244"/>
            <a:ext cx="2970530" cy="0"/>
          </a:xfrm>
          <a:custGeom>
            <a:avLst/>
            <a:gdLst/>
            <a:ahLst/>
            <a:cxnLst/>
            <a:rect l="l" t="t" r="r" b="b"/>
            <a:pathLst>
              <a:path w="2970529">
                <a:moveTo>
                  <a:pt x="0" y="0"/>
                </a:moveTo>
                <a:lnTo>
                  <a:pt x="2970234" y="0"/>
                </a:lnTo>
              </a:path>
            </a:pathLst>
          </a:custGeom>
          <a:ln w="52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9245235" y="9642244"/>
            <a:ext cx="2970530" cy="0"/>
          </a:xfrm>
          <a:custGeom>
            <a:avLst/>
            <a:gdLst/>
            <a:ahLst/>
            <a:cxnLst/>
            <a:rect l="l" t="t" r="r" b="b"/>
            <a:pathLst>
              <a:path w="2970529">
                <a:moveTo>
                  <a:pt x="0" y="0"/>
                </a:moveTo>
                <a:lnTo>
                  <a:pt x="2970234" y="0"/>
                </a:lnTo>
              </a:path>
            </a:pathLst>
          </a:custGeom>
          <a:ln w="523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853081" y="9829538"/>
            <a:ext cx="7645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5" dirty="0">
                <a:latin typeface="Montserrat"/>
                <a:cs typeface="Montserrat"/>
              </a:rPr>
              <a:t>Position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071290" y="9783029"/>
            <a:ext cx="104521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Montserrat"/>
                <a:cs typeface="Montserrat"/>
              </a:rPr>
              <a:t>Print</a:t>
            </a:r>
            <a:r>
              <a:rPr sz="1400" spc="-35" dirty="0">
                <a:latin typeface="Montserrat"/>
                <a:cs typeface="Montserrat"/>
              </a:rPr>
              <a:t> </a:t>
            </a:r>
            <a:r>
              <a:rPr sz="1400" spc="5" dirty="0">
                <a:latin typeface="Montserrat"/>
                <a:cs typeface="Montserrat"/>
              </a:rPr>
              <a:t>name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222620" y="9731608"/>
            <a:ext cx="1910714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5" dirty="0">
                <a:latin typeface="Montserrat"/>
                <a:cs typeface="Montserrat"/>
              </a:rPr>
              <a:t>Sign here </a:t>
            </a:r>
            <a:r>
              <a:rPr sz="1400" spc="-10" dirty="0">
                <a:latin typeface="Montserrat"/>
                <a:cs typeface="Montserrat"/>
              </a:rPr>
              <a:t>to</a:t>
            </a:r>
            <a:r>
              <a:rPr sz="1400" spc="5" dirty="0">
                <a:latin typeface="Montserrat"/>
                <a:cs typeface="Montserrat"/>
              </a:rPr>
              <a:t> </a:t>
            </a:r>
            <a:r>
              <a:rPr sz="1400" dirty="0">
                <a:latin typeface="Montserrat"/>
                <a:cs typeface="Montserrat"/>
              </a:rPr>
              <a:t>approve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4227703" y="4534473"/>
            <a:ext cx="1715135" cy="654050"/>
          </a:xfrm>
          <a:prstGeom prst="rect">
            <a:avLst/>
          </a:prstGeom>
        </p:spPr>
        <p:txBody>
          <a:bodyPr vert="horz" wrap="square" lIns="0" tIns="1130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90"/>
              </a:spcBef>
            </a:pPr>
            <a:r>
              <a:rPr sz="1400" b="1" dirty="0">
                <a:latin typeface="Montserrat"/>
                <a:cs typeface="Montserrat"/>
              </a:rPr>
              <a:t>Corporate</a:t>
            </a:r>
            <a:endParaRPr sz="140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sz="1400" b="1" spc="5" dirty="0">
                <a:latin typeface="Montserrat"/>
                <a:cs typeface="Montserrat"/>
              </a:rPr>
              <a:t>Bank </a:t>
            </a:r>
            <a:r>
              <a:rPr sz="1400" b="1" dirty="0">
                <a:latin typeface="Montserrat"/>
                <a:cs typeface="Montserrat"/>
              </a:rPr>
              <a:t>Central</a:t>
            </a:r>
            <a:r>
              <a:rPr sz="1400" b="1" spc="10" dirty="0">
                <a:latin typeface="Montserrat"/>
                <a:cs typeface="Montserrat"/>
              </a:rPr>
              <a:t> </a:t>
            </a:r>
            <a:r>
              <a:rPr sz="1400" b="1" spc="5" dirty="0">
                <a:latin typeface="Montserrat"/>
                <a:cs typeface="Montserrat"/>
              </a:rPr>
              <a:t>Asia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6120572" y="4534473"/>
            <a:ext cx="1193165" cy="968375"/>
          </a:xfrm>
          <a:prstGeom prst="rect">
            <a:avLst/>
          </a:prstGeom>
        </p:spPr>
        <p:txBody>
          <a:bodyPr vert="horz" wrap="square" lIns="0" tIns="1130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90"/>
              </a:spcBef>
            </a:pPr>
            <a:r>
              <a:rPr sz="1400" spc="5" dirty="0">
                <a:latin typeface="Montserrat"/>
                <a:cs typeface="Montserrat"/>
              </a:rPr>
              <a:t>BSB:</a:t>
            </a:r>
            <a:r>
              <a:rPr sz="1400" spc="-25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934.534</a:t>
            </a:r>
            <a:endParaRPr sz="1400">
              <a:latin typeface="Montserrat"/>
              <a:cs typeface="Montserrat"/>
            </a:endParaRPr>
          </a:p>
          <a:p>
            <a:pPr marL="12700" marR="64135">
              <a:lnSpc>
                <a:spcPct val="147200"/>
              </a:lnSpc>
            </a:pPr>
            <a:r>
              <a:rPr sz="1400" spc="5" dirty="0">
                <a:latin typeface="Montserrat"/>
                <a:cs typeface="Montserrat"/>
              </a:rPr>
              <a:t>Account</a:t>
            </a:r>
            <a:r>
              <a:rPr sz="1400" spc="-60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No:  </a:t>
            </a:r>
            <a:r>
              <a:rPr sz="1400" spc="15" dirty="0">
                <a:latin typeface="Montserrat"/>
                <a:cs typeface="Montserrat"/>
              </a:rPr>
              <a:t>456.346.36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9576788" y="2854812"/>
            <a:ext cx="1360170" cy="654050"/>
          </a:xfrm>
          <a:prstGeom prst="rect">
            <a:avLst/>
          </a:prstGeom>
        </p:spPr>
        <p:txBody>
          <a:bodyPr vert="horz" wrap="square" lIns="0" tIns="113030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890"/>
              </a:spcBef>
            </a:pPr>
            <a:r>
              <a:rPr sz="1400" b="1" spc="5" dirty="0">
                <a:latin typeface="Montserrat"/>
                <a:cs typeface="Montserrat"/>
              </a:rPr>
              <a:t>Proposal</a:t>
            </a:r>
            <a:r>
              <a:rPr sz="1400" b="1" spc="-30" dirty="0">
                <a:latin typeface="Montserrat"/>
                <a:cs typeface="Montserrat"/>
              </a:rPr>
              <a:t> </a:t>
            </a:r>
            <a:r>
              <a:rPr sz="1400" b="1" dirty="0">
                <a:latin typeface="Montserrat"/>
                <a:cs typeface="Montserrat"/>
              </a:rPr>
              <a:t>Date</a:t>
            </a:r>
            <a:endParaRPr sz="140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sz="1400" spc="10" dirty="0">
                <a:latin typeface="Montserrat"/>
                <a:cs typeface="Montserrat"/>
              </a:rPr>
              <a:t>05.12.2020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599185" y="3708975"/>
            <a:ext cx="2018030" cy="654050"/>
          </a:xfrm>
          <a:prstGeom prst="rect">
            <a:avLst/>
          </a:prstGeom>
        </p:spPr>
        <p:txBody>
          <a:bodyPr vert="horz" wrap="square" lIns="0" tIns="1130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90"/>
              </a:spcBef>
            </a:pPr>
            <a:r>
              <a:rPr sz="1400" b="1" spc="5" dirty="0">
                <a:latin typeface="Montserrat"/>
                <a:cs typeface="Montserrat"/>
              </a:rPr>
              <a:t>Project</a:t>
            </a:r>
            <a:r>
              <a:rPr sz="1400" b="1" spc="20" dirty="0">
                <a:latin typeface="Montserrat"/>
                <a:cs typeface="Montserrat"/>
              </a:rPr>
              <a:t> </a:t>
            </a:r>
            <a:r>
              <a:rPr sz="1400" b="1" spc="10" dirty="0">
                <a:latin typeface="Montserrat"/>
                <a:cs typeface="Montserrat"/>
              </a:rPr>
              <a:t>Due</a:t>
            </a:r>
            <a:endParaRPr sz="140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sz="1400" dirty="0">
                <a:latin typeface="Montserrat"/>
                <a:cs typeface="Montserrat"/>
              </a:rPr>
              <a:t>6 weeks after</a:t>
            </a:r>
            <a:r>
              <a:rPr sz="1400" spc="15" dirty="0">
                <a:latin typeface="Montserrat"/>
                <a:cs typeface="Montserrat"/>
              </a:rPr>
              <a:t> </a:t>
            </a:r>
            <a:r>
              <a:rPr sz="1400" spc="5" dirty="0">
                <a:latin typeface="Montserrat"/>
                <a:cs typeface="Montserrat"/>
              </a:rPr>
              <a:t>deposit*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4179918" y="7279950"/>
            <a:ext cx="3512185" cy="2267286"/>
          </a:xfrm>
          <a:prstGeom prst="rect">
            <a:avLst/>
          </a:prstGeom>
        </p:spPr>
        <p:txBody>
          <a:bodyPr vert="horz" wrap="square" lIns="0" tIns="104139" rIns="0" bIns="0" rtlCol="0">
            <a:spAutoFit/>
          </a:bodyPr>
          <a:lstStyle/>
          <a:p>
            <a:pPr marL="342900" algn="just">
              <a:lnSpc>
                <a:spcPct val="100000"/>
              </a:lnSpc>
              <a:spcBef>
                <a:spcPts val="819"/>
              </a:spcBef>
            </a:pPr>
            <a:r>
              <a:rPr sz="1400" b="1" spc="-10" dirty="0">
                <a:latin typeface="Montserrat"/>
                <a:cs typeface="Montserrat"/>
              </a:rPr>
              <a:t>Terms </a:t>
            </a:r>
            <a:r>
              <a:rPr sz="1400" b="1" spc="10" dirty="0">
                <a:latin typeface="Montserrat"/>
                <a:cs typeface="Montserrat"/>
              </a:rPr>
              <a:t>and</a:t>
            </a:r>
            <a:r>
              <a:rPr sz="1400" b="1" spc="55" dirty="0">
                <a:latin typeface="Montserrat"/>
                <a:cs typeface="Montserrat"/>
              </a:rPr>
              <a:t> </a:t>
            </a:r>
            <a:r>
              <a:rPr sz="1400" b="1" spc="5" dirty="0" smtClean="0">
                <a:latin typeface="Montserrat"/>
                <a:cs typeface="Montserrat"/>
              </a:rPr>
              <a:t>Condition</a:t>
            </a:r>
            <a:endParaRPr lang="en-US" sz="1400" b="1" spc="5" dirty="0" smtClean="0">
              <a:latin typeface="Montserrat"/>
              <a:cs typeface="Montserrat"/>
            </a:endParaRPr>
          </a:p>
          <a:p>
            <a:pPr marL="342900" algn="just">
              <a:lnSpc>
                <a:spcPct val="100000"/>
              </a:lnSpc>
              <a:spcBef>
                <a:spcPts val="819"/>
              </a:spcBef>
            </a:pPr>
            <a:endParaRPr sz="1400" dirty="0">
              <a:latin typeface="Montserrat"/>
              <a:cs typeface="Montserrat"/>
            </a:endParaRPr>
          </a:p>
          <a:p>
            <a:pPr marL="14604" marR="98425" indent="-2540" algn="just">
              <a:lnSpc>
                <a:spcPts val="2470"/>
              </a:lnSpc>
              <a:spcBef>
                <a:spcPts val="150"/>
              </a:spcBef>
            </a:pPr>
            <a:r>
              <a:rPr sz="1400" spc="5" dirty="0">
                <a:latin typeface="Montserrat"/>
                <a:cs typeface="Montserrat"/>
              </a:rPr>
              <a:t>Duis </a:t>
            </a:r>
            <a:r>
              <a:rPr sz="1400" dirty="0">
                <a:latin typeface="Montserrat"/>
                <a:cs typeface="Montserrat"/>
              </a:rPr>
              <a:t>aute </a:t>
            </a:r>
            <a:r>
              <a:rPr sz="1400" spc="5" dirty="0">
                <a:latin typeface="Montserrat"/>
                <a:cs typeface="Montserrat"/>
              </a:rPr>
              <a:t>irure dolor in reprehenderit  in </a:t>
            </a:r>
            <a:r>
              <a:rPr sz="1400" dirty="0">
                <a:latin typeface="Montserrat"/>
                <a:cs typeface="Montserrat"/>
              </a:rPr>
              <a:t>voluptate velit </a:t>
            </a:r>
            <a:r>
              <a:rPr sz="1400" spc="5" dirty="0">
                <a:latin typeface="Montserrat"/>
                <a:cs typeface="Montserrat"/>
              </a:rPr>
              <a:t>esse cillum</a:t>
            </a:r>
            <a:r>
              <a:rPr sz="1400" spc="120" dirty="0">
                <a:latin typeface="Montserrat"/>
                <a:cs typeface="Montserrat"/>
              </a:rPr>
              <a:t> </a:t>
            </a:r>
            <a:r>
              <a:rPr sz="1400" spc="5" dirty="0">
                <a:latin typeface="Montserrat"/>
                <a:cs typeface="Montserrat"/>
              </a:rPr>
              <a:t>dolore</a:t>
            </a:r>
            <a:endParaRPr sz="1400" dirty="0">
              <a:latin typeface="Montserrat"/>
              <a:cs typeface="Montserrat"/>
            </a:endParaRPr>
          </a:p>
          <a:p>
            <a:pPr marL="14604" marR="5080" indent="4445" algn="just">
              <a:lnSpc>
                <a:spcPts val="2470"/>
              </a:lnSpc>
              <a:spcBef>
                <a:spcPts val="5"/>
              </a:spcBef>
            </a:pPr>
            <a:r>
              <a:rPr sz="1400" spc="5" dirty="0">
                <a:latin typeface="Montserrat"/>
                <a:cs typeface="Montserrat"/>
              </a:rPr>
              <a:t>eu fugiat nulla pariatur. </a:t>
            </a:r>
            <a:r>
              <a:rPr sz="1400" dirty="0">
                <a:latin typeface="Montserrat"/>
                <a:cs typeface="Montserrat"/>
              </a:rPr>
              <a:t>Excepteur </a:t>
            </a:r>
            <a:r>
              <a:rPr sz="1400" spc="10" dirty="0">
                <a:latin typeface="Montserrat"/>
                <a:cs typeface="Montserrat"/>
              </a:rPr>
              <a:t>sint  </a:t>
            </a:r>
            <a:r>
              <a:rPr sz="1400" spc="5" dirty="0">
                <a:latin typeface="Montserrat"/>
                <a:cs typeface="Montserrat"/>
              </a:rPr>
              <a:t>occaecat cupidatat non proident, </a:t>
            </a:r>
            <a:r>
              <a:rPr sz="1400" spc="10" dirty="0">
                <a:latin typeface="Montserrat"/>
                <a:cs typeface="Montserrat"/>
              </a:rPr>
              <a:t>sunt  </a:t>
            </a:r>
            <a:r>
              <a:rPr sz="1400" spc="5" dirty="0">
                <a:latin typeface="Montserrat"/>
                <a:cs typeface="Montserrat"/>
              </a:rPr>
              <a:t>in culpa</a:t>
            </a:r>
            <a:r>
              <a:rPr sz="1400" spc="40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qui</a:t>
            </a:r>
            <a:endParaRPr sz="1400" dirty="0">
              <a:latin typeface="Montserrat"/>
              <a:cs typeface="Montserra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986556" y="2150667"/>
            <a:ext cx="11285855" cy="435609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124460" rIns="0" bIns="0" rtlCol="0">
            <a:spAutoFit/>
          </a:bodyPr>
          <a:lstStyle/>
          <a:p>
            <a:pPr marL="126364">
              <a:lnSpc>
                <a:spcPct val="100000"/>
              </a:lnSpc>
              <a:spcBef>
                <a:spcPts val="980"/>
              </a:spcBef>
            </a:pPr>
            <a:r>
              <a:rPr sz="1400" b="1" dirty="0">
                <a:solidFill>
                  <a:srgbClr val="FFFFFF"/>
                </a:solidFill>
                <a:latin typeface="Montserrat"/>
                <a:cs typeface="Montserrat"/>
              </a:rPr>
              <a:t>Corporate </a:t>
            </a:r>
            <a:r>
              <a:rPr sz="1400" b="1" spc="5" dirty="0">
                <a:solidFill>
                  <a:srgbClr val="FFFFFF"/>
                </a:solidFill>
                <a:latin typeface="Montserrat"/>
                <a:cs typeface="Montserrat"/>
              </a:rPr>
              <a:t>Project </a:t>
            </a:r>
            <a:r>
              <a:rPr sz="1400" b="1" dirty="0">
                <a:solidFill>
                  <a:srgbClr val="FFFFFF"/>
                </a:solidFill>
                <a:latin typeface="Montserrat"/>
                <a:cs typeface="Montserrat"/>
              </a:rPr>
              <a:t># </a:t>
            </a:r>
            <a:r>
              <a:rPr sz="1400" b="1" spc="5" dirty="0">
                <a:solidFill>
                  <a:srgbClr val="FFFFFF"/>
                </a:solidFill>
                <a:latin typeface="Montserrat"/>
                <a:cs typeface="Montserrat"/>
              </a:rPr>
              <a:t>001 </a:t>
            </a:r>
            <a:r>
              <a:rPr sz="1400" dirty="0">
                <a:solidFill>
                  <a:srgbClr val="FFFFFF"/>
                </a:solidFill>
                <a:latin typeface="Montserrat"/>
                <a:cs typeface="Montserrat"/>
              </a:rPr>
              <a:t>— Corporate </a:t>
            </a:r>
            <a:r>
              <a:rPr sz="1400" spc="-5" dirty="0">
                <a:solidFill>
                  <a:srgbClr val="FFFFFF"/>
                </a:solidFill>
                <a:latin typeface="Montserrat"/>
                <a:cs typeface="Montserrat"/>
              </a:rPr>
              <a:t>Website</a:t>
            </a:r>
            <a:r>
              <a:rPr sz="1400" spc="160" dirty="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sz="1400" spc="20" dirty="0">
                <a:solidFill>
                  <a:srgbClr val="FFFFFF"/>
                </a:solidFill>
                <a:latin typeface="Montserrat"/>
                <a:cs typeface="Montserrat"/>
              </a:rPr>
              <a:t>Profile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183456" y="2880111"/>
            <a:ext cx="2527935" cy="1282065"/>
          </a:xfrm>
          <a:prstGeom prst="rect">
            <a:avLst/>
          </a:prstGeom>
        </p:spPr>
        <p:txBody>
          <a:bodyPr vert="horz" wrap="square" lIns="0" tIns="1130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90"/>
              </a:spcBef>
            </a:pPr>
            <a:r>
              <a:rPr sz="1400" b="1" dirty="0">
                <a:latin typeface="Montserrat"/>
                <a:cs typeface="Montserrat"/>
              </a:rPr>
              <a:t>Corporate</a:t>
            </a:r>
            <a:r>
              <a:rPr sz="1400" b="1" spc="-45" dirty="0">
                <a:latin typeface="Montserrat"/>
                <a:cs typeface="Montserrat"/>
              </a:rPr>
              <a:t> </a:t>
            </a:r>
            <a:r>
              <a:rPr sz="1400" b="1" spc="10" dirty="0">
                <a:latin typeface="Montserrat"/>
                <a:cs typeface="Montserrat"/>
              </a:rPr>
              <a:t>Name</a:t>
            </a:r>
            <a:endParaRPr sz="1400" dirty="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sz="1400" spc="5" dirty="0">
                <a:latin typeface="Montserrat"/>
                <a:cs typeface="Montserrat"/>
              </a:rPr>
              <a:t>23 Justice </a:t>
            </a:r>
            <a:r>
              <a:rPr sz="1400" spc="10" dirty="0">
                <a:latin typeface="Montserrat"/>
                <a:cs typeface="Montserrat"/>
              </a:rPr>
              <a:t>St.</a:t>
            </a:r>
            <a:r>
              <a:rPr sz="1400" spc="5" dirty="0">
                <a:latin typeface="Montserrat"/>
                <a:cs typeface="Montserrat"/>
              </a:rPr>
              <a:t> 200</a:t>
            </a:r>
            <a:endParaRPr sz="1400" dirty="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sz="1400" dirty="0">
                <a:latin typeface="Montserrat"/>
                <a:cs typeface="Montserrat"/>
              </a:rPr>
              <a:t>P</a:t>
            </a:r>
            <a:r>
              <a:rPr sz="1400" spc="20" dirty="0">
                <a:latin typeface="Montserrat"/>
                <a:cs typeface="Montserrat"/>
              </a:rPr>
              <a:t> </a:t>
            </a:r>
            <a:r>
              <a:rPr sz="1400" spc="15" dirty="0">
                <a:latin typeface="Montserrat"/>
                <a:cs typeface="Montserrat"/>
              </a:rPr>
              <a:t>23.234.234</a:t>
            </a:r>
            <a:endParaRPr sz="1400" dirty="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790"/>
              </a:spcBef>
            </a:pPr>
            <a:r>
              <a:rPr sz="1400" dirty="0">
                <a:latin typeface="Montserrat"/>
                <a:cs typeface="Montserrat"/>
              </a:rPr>
              <a:t>E</a:t>
            </a:r>
            <a:r>
              <a:rPr sz="1400" spc="20" dirty="0">
                <a:latin typeface="Montserrat"/>
                <a:cs typeface="Montserrat"/>
              </a:rPr>
              <a:t> </a:t>
            </a:r>
            <a:r>
              <a:rPr sz="1400" spc="10" dirty="0" smtClean="0">
                <a:latin typeface="Montserrat"/>
                <a:cs typeface="Montserrat"/>
              </a:rPr>
              <a:t>info@magicninjafish.co</a:t>
            </a:r>
            <a:r>
              <a:rPr lang="en-US" sz="1400" spc="10" dirty="0" smtClean="0">
                <a:latin typeface="Montserrat"/>
                <a:cs typeface="Montserrat"/>
              </a:rPr>
              <a:t>m</a:t>
            </a:r>
            <a:endParaRPr sz="1400" dirty="0">
              <a:latin typeface="Montserrat"/>
              <a:cs typeface="Montserra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702401" y="2880111"/>
            <a:ext cx="2281555" cy="1596390"/>
          </a:xfrm>
          <a:prstGeom prst="rect">
            <a:avLst/>
          </a:prstGeom>
        </p:spPr>
        <p:txBody>
          <a:bodyPr vert="horz" wrap="square" lIns="0" tIns="1130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90"/>
              </a:spcBef>
            </a:pPr>
            <a:r>
              <a:rPr sz="1400" b="1" dirty="0">
                <a:latin typeface="Montserrat"/>
                <a:cs typeface="Montserrat"/>
              </a:rPr>
              <a:t>From</a:t>
            </a:r>
            <a:r>
              <a:rPr sz="1400" b="1" spc="20" dirty="0">
                <a:latin typeface="Montserrat"/>
                <a:cs typeface="Montserrat"/>
              </a:rPr>
              <a:t> </a:t>
            </a:r>
            <a:r>
              <a:rPr sz="1400" b="1" dirty="0">
                <a:latin typeface="Montserrat"/>
                <a:cs typeface="Montserrat"/>
              </a:rPr>
              <a:t>:</a:t>
            </a:r>
            <a:endParaRPr sz="1400" dirty="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sz="1400" spc="10" dirty="0">
                <a:latin typeface="Montserrat"/>
                <a:cs typeface="Montserrat"/>
              </a:rPr>
              <a:t>Fortunes</a:t>
            </a:r>
            <a:endParaRPr sz="1400" dirty="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sz="1400" spc="5" dirty="0">
                <a:latin typeface="Montserrat"/>
                <a:cs typeface="Montserrat"/>
              </a:rPr>
              <a:t>05 Moon </a:t>
            </a:r>
            <a:r>
              <a:rPr sz="1400" spc="10" dirty="0">
                <a:latin typeface="Montserrat"/>
                <a:cs typeface="Montserrat"/>
              </a:rPr>
              <a:t>St.</a:t>
            </a:r>
            <a:r>
              <a:rPr sz="1400" spc="50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250</a:t>
            </a:r>
            <a:endParaRPr sz="1400" dirty="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790"/>
              </a:spcBef>
            </a:pPr>
            <a:r>
              <a:rPr sz="1400" dirty="0">
                <a:latin typeface="Montserrat"/>
                <a:cs typeface="Montserrat"/>
              </a:rPr>
              <a:t>P</a:t>
            </a:r>
            <a:r>
              <a:rPr sz="1400" spc="20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53.23.234</a:t>
            </a:r>
            <a:endParaRPr sz="1400" dirty="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sz="1400" dirty="0">
                <a:latin typeface="Montserrat"/>
                <a:cs typeface="Montserrat"/>
              </a:rPr>
              <a:t>E</a:t>
            </a:r>
            <a:r>
              <a:rPr sz="1400" spc="25" dirty="0">
                <a:latin typeface="Montserrat"/>
                <a:cs typeface="Montserrat"/>
              </a:rPr>
              <a:t> </a:t>
            </a:r>
            <a:r>
              <a:rPr sz="1400" spc="5" dirty="0" smtClean="0">
                <a:latin typeface="Montserrat"/>
                <a:cs typeface="Montserrat"/>
              </a:rPr>
              <a:t>info@fortune.mail.co</a:t>
            </a:r>
            <a:r>
              <a:rPr lang="en-US" sz="1400" spc="5" dirty="0" smtClean="0">
                <a:latin typeface="Montserrat"/>
                <a:cs typeface="Montserrat"/>
              </a:rPr>
              <a:t>m</a:t>
            </a:r>
            <a:endParaRPr sz="1400" dirty="0">
              <a:latin typeface="Montserrat"/>
              <a:cs typeface="Montserrat"/>
            </a:endParaRPr>
          </a:p>
        </p:txBody>
      </p:sp>
      <p:graphicFrame>
        <p:nvGraphicFramePr>
          <p:cNvPr id="23" name="object 23"/>
          <p:cNvGraphicFramePr>
            <a:graphicFrameLocks noGrp="1"/>
          </p:cNvGraphicFramePr>
          <p:nvPr/>
        </p:nvGraphicFramePr>
        <p:xfrm>
          <a:off x="1083987" y="4774725"/>
          <a:ext cx="11020425" cy="25568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73875"/>
                <a:gridCol w="4146550"/>
              </a:tblGrid>
              <a:tr h="6810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 dirty="0">
                        <a:latin typeface="Times New Roman"/>
                        <a:cs typeface="Times New Roman"/>
                      </a:endParaRPr>
                    </a:p>
                    <a:p>
                      <a:pPr marL="412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Lorem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ipsum dolor sit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amet,</a:t>
                      </a:r>
                      <a:r>
                        <a:rPr sz="1400" spc="11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consectetur</a:t>
                      </a:r>
                      <a:endParaRPr sz="1400" dirty="0">
                        <a:latin typeface="Montserrat"/>
                        <a:cs typeface="Montserrat"/>
                      </a:endParaRPr>
                    </a:p>
                  </a:txBody>
                  <a:tcPr marL="0" marR="0" marT="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 dirty="0">
                        <a:latin typeface="Times New Roman"/>
                        <a:cs typeface="Times New Roman"/>
                      </a:endParaRPr>
                    </a:p>
                    <a:p>
                      <a:pPr marR="84455" algn="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</a:t>
                      </a:r>
                      <a:r>
                        <a:rPr sz="1400" b="1" spc="-7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spc="10" dirty="0">
                          <a:latin typeface="Montserrat"/>
                          <a:cs typeface="Montserrat"/>
                        </a:rPr>
                        <a:t>2000</a:t>
                      </a:r>
                      <a:endParaRPr sz="1400" dirty="0">
                        <a:latin typeface="Montserrat"/>
                        <a:cs typeface="Montserra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94237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2550" dirty="0">
                        <a:latin typeface="Times New Roman"/>
                        <a:cs typeface="Times New Roman"/>
                      </a:endParaRPr>
                    </a:p>
                    <a:p>
                      <a:pPr marL="41275">
                        <a:lnSpc>
                          <a:spcPct val="100000"/>
                        </a:lnSpc>
                      </a:pPr>
                      <a:r>
                        <a:rPr sz="1400" spc="5" dirty="0">
                          <a:latin typeface="Montserrat"/>
                          <a:cs typeface="Montserrat"/>
                        </a:rPr>
                        <a:t>tempor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incididunt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ut labore et dolore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magna</a:t>
                      </a:r>
                      <a:r>
                        <a:rPr sz="1400" spc="13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aliqua</a:t>
                      </a:r>
                      <a:endParaRPr sz="1400" dirty="0">
                        <a:latin typeface="Montserrat"/>
                        <a:cs typeface="Montserrat"/>
                      </a:endParaRPr>
                    </a:p>
                  </a:txBody>
                  <a:tcPr marL="0" marR="0" marT="6985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2550">
                        <a:latin typeface="Times New Roman"/>
                        <a:cs typeface="Times New Roman"/>
                      </a:endParaRPr>
                    </a:p>
                    <a:p>
                      <a:pPr marR="84455" algn="r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</a:t>
                      </a:r>
                      <a:r>
                        <a:rPr sz="1400" b="1" spc="-7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spc="10" dirty="0">
                          <a:latin typeface="Montserrat"/>
                          <a:cs typeface="Montserrat"/>
                        </a:rPr>
                        <a:t>3000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6985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93342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550">
                        <a:latin typeface="Times New Roman"/>
                        <a:cs typeface="Times New Roman"/>
                      </a:endParaRPr>
                    </a:p>
                    <a:p>
                      <a:pPr marL="41275">
                        <a:lnSpc>
                          <a:spcPct val="100000"/>
                        </a:lnSpc>
                      </a:pPr>
                      <a:r>
                        <a:rPr sz="1400" spc="-10" dirty="0">
                          <a:solidFill>
                            <a:srgbClr val="FFFFFF"/>
                          </a:solidFill>
                          <a:latin typeface="Montserrat"/>
                          <a:cs typeface="Montserrat"/>
                        </a:rPr>
                        <a:t>Total </a:t>
                      </a:r>
                      <a:r>
                        <a:rPr sz="1400" dirty="0">
                          <a:solidFill>
                            <a:srgbClr val="FFFFFF"/>
                          </a:solidFill>
                          <a:latin typeface="Montserrat"/>
                          <a:cs typeface="Montserrat"/>
                        </a:rPr>
                        <a:t>(exclude</a:t>
                      </a:r>
                      <a:r>
                        <a:rPr sz="1400" spc="55" dirty="0">
                          <a:solidFill>
                            <a:srgbClr val="FFFFFF"/>
                          </a:solidFill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10" dirty="0">
                          <a:solidFill>
                            <a:srgbClr val="FFFFFF"/>
                          </a:solidFill>
                          <a:latin typeface="Montserrat"/>
                          <a:cs typeface="Montserrat"/>
                        </a:rPr>
                        <a:t>tax)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540" marB="0"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2550" dirty="0">
                        <a:latin typeface="Times New Roman"/>
                        <a:cs typeface="Times New Roman"/>
                      </a:endParaRPr>
                    </a:p>
                    <a:p>
                      <a:pPr marR="84455" algn="r">
                        <a:lnSpc>
                          <a:spcPct val="100000"/>
                        </a:lnSpc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Montserrat"/>
                          <a:cs typeface="Montserrat"/>
                        </a:rPr>
                        <a:t>$</a:t>
                      </a:r>
                      <a:r>
                        <a:rPr sz="1400" b="1" spc="340" dirty="0">
                          <a:solidFill>
                            <a:srgbClr val="FFFFFF"/>
                          </a:solidFill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spc="10" dirty="0">
                          <a:solidFill>
                            <a:srgbClr val="FFFFFF"/>
                          </a:solidFill>
                          <a:latin typeface="Montserrat"/>
                          <a:cs typeface="Montserrat"/>
                        </a:rPr>
                        <a:t>5000</a:t>
                      </a:r>
                      <a:endParaRPr sz="1400" dirty="0">
                        <a:latin typeface="Montserrat"/>
                        <a:cs typeface="Montserrat"/>
                      </a:endParaRPr>
                    </a:p>
                  </a:txBody>
                  <a:tcPr marL="0" marR="0" marT="2540" marB="0"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38" b="20638"/>
          <a:stretch>
            <a:fillRect/>
          </a:stretch>
        </p:blipFill>
        <p:spPr/>
      </p:pic>
      <p:sp>
        <p:nvSpPr>
          <p:cNvPr id="4" name="object 4"/>
          <p:cNvSpPr txBox="1"/>
          <p:nvPr/>
        </p:nvSpPr>
        <p:spPr>
          <a:xfrm>
            <a:off x="18183717" y="544486"/>
            <a:ext cx="1543685" cy="252729"/>
          </a:xfrm>
          <a:prstGeom prst="rect">
            <a:avLst/>
          </a:prstGeom>
          <a:solidFill>
            <a:srgbClr val="FFD200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550">
              <a:latin typeface="Times New Roman"/>
              <a:cs typeface="Times New Roman"/>
            </a:endParaRPr>
          </a:p>
          <a:p>
            <a:pPr marL="481965">
              <a:lnSpc>
                <a:spcPct val="100000"/>
              </a:lnSpc>
            </a:pPr>
            <a:r>
              <a:rPr sz="550" b="1" spc="15" dirty="0">
                <a:latin typeface="Montserrat"/>
                <a:cs typeface="Montserrat"/>
              </a:rPr>
              <a:t>THE</a:t>
            </a:r>
            <a:r>
              <a:rPr sz="550" b="1" dirty="0">
                <a:latin typeface="Montserrat"/>
                <a:cs typeface="Montserrat"/>
              </a:rPr>
              <a:t> </a:t>
            </a:r>
            <a:r>
              <a:rPr sz="550" b="1" spc="15" dirty="0">
                <a:latin typeface="Montserrat"/>
                <a:cs typeface="Montserrat"/>
              </a:rPr>
              <a:t>PROPOSAL.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1786" y="508497"/>
            <a:ext cx="69215" cy="11366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" b="1" spc="15" dirty="0">
                <a:latin typeface="Montserrat"/>
                <a:cs typeface="Montserrat"/>
              </a:rPr>
              <a:t>2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3669" y="10602431"/>
            <a:ext cx="1220470" cy="11366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" spc="50" dirty="0">
                <a:solidFill>
                  <a:srgbClr val="6D6E70"/>
                </a:solidFill>
                <a:latin typeface="Montserrat"/>
                <a:cs typeface="Montserrat"/>
              </a:rPr>
              <a:t>www.corporateproposal.com</a:t>
            </a:r>
            <a:endParaRPr sz="550" dirty="0">
              <a:latin typeface="Montserrat"/>
              <a:cs typeface="Montserrat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727450" y="1616075"/>
            <a:ext cx="11950700" cy="7887970"/>
          </a:xfrm>
          <a:custGeom>
            <a:avLst/>
            <a:gdLst/>
            <a:ahLst/>
            <a:cxnLst/>
            <a:rect l="l" t="t" r="r" b="b"/>
            <a:pathLst>
              <a:path w="11950700" h="7887970">
                <a:moveTo>
                  <a:pt x="0" y="7887697"/>
                </a:moveTo>
                <a:lnTo>
                  <a:pt x="11950212" y="7887697"/>
                </a:lnTo>
                <a:lnTo>
                  <a:pt x="11950212" y="0"/>
                </a:lnTo>
                <a:lnTo>
                  <a:pt x="0" y="0"/>
                </a:lnTo>
                <a:lnTo>
                  <a:pt x="0" y="7887697"/>
                </a:lnTo>
                <a:close/>
              </a:path>
            </a:pathLst>
          </a:custGeom>
          <a:solidFill>
            <a:srgbClr val="FFD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327650" y="4587875"/>
            <a:ext cx="4845685" cy="3914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7200"/>
              </a:lnSpc>
              <a:spcBef>
                <a:spcPts val="100"/>
              </a:spcBef>
            </a:pPr>
            <a:r>
              <a:rPr sz="1400" b="1" dirty="0">
                <a:latin typeface="Montserrat SemiBold"/>
                <a:cs typeface="Montserrat SemiBold"/>
              </a:rPr>
              <a:t>“Active </a:t>
            </a:r>
            <a:r>
              <a:rPr sz="1400" b="1" spc="5" dirty="0">
                <a:latin typeface="Montserrat SemiBold"/>
                <a:cs typeface="Montserrat SemiBold"/>
              </a:rPr>
              <a:t>reading” </a:t>
            </a:r>
            <a:r>
              <a:rPr sz="1400" b="1" dirty="0">
                <a:latin typeface="Montserrat SemiBold"/>
                <a:cs typeface="Montserrat SemiBold"/>
              </a:rPr>
              <a:t>involves </a:t>
            </a:r>
            <a:r>
              <a:rPr sz="1400" b="1" spc="5" dirty="0">
                <a:latin typeface="Montserrat SemiBold"/>
                <a:cs typeface="Montserrat SemiBold"/>
              </a:rPr>
              <a:t>focused reading  techniques </a:t>
            </a:r>
            <a:r>
              <a:rPr sz="1400" b="1" spc="-10" dirty="0">
                <a:latin typeface="Montserrat SemiBold"/>
                <a:cs typeface="Montserrat SemiBold"/>
              </a:rPr>
              <a:t>to </a:t>
            </a:r>
            <a:r>
              <a:rPr sz="1400" b="1" spc="5" dirty="0">
                <a:latin typeface="Montserrat SemiBold"/>
                <a:cs typeface="Montserrat SemiBold"/>
              </a:rPr>
              <a:t>get </a:t>
            </a:r>
            <a:r>
              <a:rPr sz="1400" b="1" spc="10" dirty="0">
                <a:latin typeface="Montserrat SemiBold"/>
                <a:cs typeface="Montserrat SemiBold"/>
              </a:rPr>
              <a:t>the most </a:t>
            </a:r>
            <a:r>
              <a:rPr sz="1400" b="1" spc="5" dirty="0">
                <a:latin typeface="Montserrat SemiBold"/>
                <a:cs typeface="Montserrat SemiBold"/>
              </a:rPr>
              <a:t>learning potential  possible out of every article.When reading </a:t>
            </a:r>
            <a:r>
              <a:rPr sz="1400" b="1" spc="10" dirty="0">
                <a:latin typeface="Montserrat SemiBold"/>
                <a:cs typeface="Montserrat SemiBold"/>
              </a:rPr>
              <a:t>business  English articles, </a:t>
            </a:r>
            <a:r>
              <a:rPr sz="1400" b="1" dirty="0">
                <a:latin typeface="Montserrat SemiBold"/>
                <a:cs typeface="Montserrat SemiBold"/>
              </a:rPr>
              <a:t>it’s a </a:t>
            </a:r>
            <a:r>
              <a:rPr sz="1400" b="1" spc="5" dirty="0">
                <a:latin typeface="Montserrat SemiBold"/>
                <a:cs typeface="Montserrat SemiBold"/>
              </a:rPr>
              <a:t>good </a:t>
            </a:r>
            <a:r>
              <a:rPr sz="1400" b="1" dirty="0">
                <a:latin typeface="Montserrat SemiBold"/>
                <a:cs typeface="Montserrat SemiBold"/>
              </a:rPr>
              <a:t>idea </a:t>
            </a:r>
            <a:r>
              <a:rPr sz="1400" b="1" spc="-10" dirty="0">
                <a:latin typeface="Montserrat SemiBold"/>
                <a:cs typeface="Montserrat SemiBold"/>
              </a:rPr>
              <a:t>to </a:t>
            </a:r>
            <a:r>
              <a:rPr sz="1400" b="1" dirty="0">
                <a:latin typeface="Montserrat SemiBold"/>
                <a:cs typeface="Montserrat SemiBold"/>
              </a:rPr>
              <a:t>read </a:t>
            </a:r>
            <a:r>
              <a:rPr sz="1400" b="1" spc="10" dirty="0">
                <a:latin typeface="Montserrat SemiBold"/>
                <a:cs typeface="Montserrat SemiBold"/>
              </a:rPr>
              <a:t>the article  </a:t>
            </a:r>
            <a:r>
              <a:rPr sz="1400" b="1" spc="5" dirty="0">
                <a:latin typeface="Montserrat SemiBold"/>
                <a:cs typeface="Montserrat SemiBold"/>
              </a:rPr>
              <a:t>twice.</a:t>
            </a:r>
            <a:endParaRPr sz="1400" dirty="0">
              <a:latin typeface="Montserrat SemiBold"/>
              <a:cs typeface="Montserrat SemiBold"/>
            </a:endParaRPr>
          </a:p>
          <a:p>
            <a:pPr marL="12700" marR="7620">
              <a:lnSpc>
                <a:spcPct val="147200"/>
              </a:lnSpc>
              <a:spcBef>
                <a:spcPts val="935"/>
              </a:spcBef>
            </a:pPr>
            <a:r>
              <a:rPr sz="1400" spc="5" dirty="0">
                <a:latin typeface="Montserrat"/>
                <a:cs typeface="Montserrat"/>
              </a:rPr>
              <a:t>The </a:t>
            </a:r>
            <a:r>
              <a:rPr sz="1400" spc="30" dirty="0">
                <a:latin typeface="Montserrat"/>
                <a:cs typeface="Montserrat"/>
              </a:rPr>
              <a:t>first </a:t>
            </a:r>
            <a:r>
              <a:rPr sz="1400" spc="5" dirty="0">
                <a:latin typeface="Montserrat"/>
                <a:cs typeface="Montserrat"/>
              </a:rPr>
              <a:t>time </a:t>
            </a:r>
            <a:r>
              <a:rPr sz="1400" dirty="0">
                <a:latin typeface="Montserrat"/>
                <a:cs typeface="Montserrat"/>
              </a:rPr>
              <a:t>you read </a:t>
            </a:r>
            <a:r>
              <a:rPr sz="1400" spc="5" dirty="0">
                <a:latin typeface="Montserrat"/>
                <a:cs typeface="Montserrat"/>
              </a:rPr>
              <a:t>an </a:t>
            </a:r>
            <a:r>
              <a:rPr sz="1400" spc="10" dirty="0">
                <a:latin typeface="Montserrat"/>
                <a:cs typeface="Montserrat"/>
              </a:rPr>
              <a:t>article, </a:t>
            </a:r>
            <a:r>
              <a:rPr sz="1400" dirty="0">
                <a:latin typeface="Montserrat"/>
                <a:cs typeface="Montserrat"/>
              </a:rPr>
              <a:t>read </a:t>
            </a:r>
            <a:r>
              <a:rPr sz="1400" spc="5" dirty="0">
                <a:latin typeface="Montserrat"/>
                <a:cs typeface="Montserrat"/>
              </a:rPr>
              <a:t>it </a:t>
            </a:r>
            <a:r>
              <a:rPr sz="1400" dirty="0">
                <a:latin typeface="Montserrat"/>
                <a:cs typeface="Montserrat"/>
              </a:rPr>
              <a:t>for a </a:t>
            </a:r>
            <a:r>
              <a:rPr sz="1400" spc="10" dirty="0">
                <a:latin typeface="Montserrat"/>
                <a:cs typeface="Montserrat"/>
              </a:rPr>
              <a:t>general  understanding. </a:t>
            </a:r>
            <a:r>
              <a:rPr sz="1400" dirty="0">
                <a:latin typeface="Montserrat"/>
                <a:cs typeface="Montserrat"/>
              </a:rPr>
              <a:t>Circle any </a:t>
            </a:r>
            <a:r>
              <a:rPr sz="1400" spc="5" dirty="0">
                <a:latin typeface="Montserrat"/>
                <a:cs typeface="Montserrat"/>
              </a:rPr>
              <a:t>of the </a:t>
            </a:r>
            <a:r>
              <a:rPr sz="1400" dirty="0">
                <a:latin typeface="Montserrat"/>
                <a:cs typeface="Montserrat"/>
              </a:rPr>
              <a:t>words you </a:t>
            </a:r>
            <a:r>
              <a:rPr sz="1400" spc="5" dirty="0">
                <a:latin typeface="Montserrat"/>
                <a:cs typeface="Montserrat"/>
              </a:rPr>
              <a:t>don’t  </a:t>
            </a:r>
            <a:r>
              <a:rPr sz="1400" spc="-5" dirty="0">
                <a:latin typeface="Montserrat"/>
                <a:cs typeface="Montserrat"/>
              </a:rPr>
              <a:t>know. </a:t>
            </a:r>
            <a:r>
              <a:rPr sz="1400" spc="10" dirty="0">
                <a:latin typeface="Montserrat"/>
                <a:cs typeface="Montserrat"/>
              </a:rPr>
              <a:t>When </a:t>
            </a:r>
            <a:r>
              <a:rPr sz="1400" dirty="0">
                <a:latin typeface="Montserrat"/>
                <a:cs typeface="Montserrat"/>
              </a:rPr>
              <a:t>you </a:t>
            </a:r>
            <a:r>
              <a:rPr sz="1400" spc="5" dirty="0">
                <a:latin typeface="Montserrat"/>
                <a:cs typeface="Montserrat"/>
              </a:rPr>
              <a:t>get </a:t>
            </a:r>
            <a:r>
              <a:rPr sz="1400" spc="-10" dirty="0">
                <a:latin typeface="Montserrat"/>
                <a:cs typeface="Montserrat"/>
              </a:rPr>
              <a:t>to </a:t>
            </a:r>
            <a:r>
              <a:rPr sz="1400" spc="5" dirty="0">
                <a:latin typeface="Montserrat"/>
                <a:cs typeface="Montserrat"/>
              </a:rPr>
              <a:t>the end of the </a:t>
            </a:r>
            <a:r>
              <a:rPr sz="1400" spc="10" dirty="0">
                <a:latin typeface="Montserrat"/>
                <a:cs typeface="Montserrat"/>
              </a:rPr>
              <a:t>article, </a:t>
            </a:r>
            <a:r>
              <a:rPr sz="1400" spc="5" dirty="0">
                <a:latin typeface="Montserrat"/>
                <a:cs typeface="Montserrat"/>
              </a:rPr>
              <a:t>look </a:t>
            </a:r>
            <a:r>
              <a:rPr sz="1400" spc="10" dirty="0">
                <a:latin typeface="Montserrat"/>
                <a:cs typeface="Montserrat"/>
              </a:rPr>
              <a:t>up  </a:t>
            </a:r>
            <a:r>
              <a:rPr sz="1400" spc="5" dirty="0">
                <a:latin typeface="Montserrat"/>
                <a:cs typeface="Montserrat"/>
              </a:rPr>
              <a:t>the </a:t>
            </a:r>
            <a:r>
              <a:rPr sz="1400" dirty="0">
                <a:latin typeface="Montserrat"/>
                <a:cs typeface="Montserrat"/>
              </a:rPr>
              <a:t>words you </a:t>
            </a:r>
            <a:r>
              <a:rPr sz="1400" spc="5" dirty="0">
                <a:latin typeface="Montserrat"/>
                <a:cs typeface="Montserrat"/>
              </a:rPr>
              <a:t>don’t </a:t>
            </a:r>
            <a:r>
              <a:rPr sz="1400" dirty="0">
                <a:latin typeface="Montserrat"/>
                <a:cs typeface="Montserrat"/>
              </a:rPr>
              <a:t>know </a:t>
            </a:r>
            <a:r>
              <a:rPr sz="1400" spc="5" dirty="0">
                <a:latin typeface="Montserrat"/>
                <a:cs typeface="Montserrat"/>
              </a:rPr>
              <a:t>in an </a:t>
            </a:r>
            <a:r>
              <a:rPr sz="1400" spc="10" dirty="0">
                <a:latin typeface="Montserrat"/>
                <a:cs typeface="Montserrat"/>
              </a:rPr>
              <a:t>English dictionary  </a:t>
            </a:r>
            <a:r>
              <a:rPr sz="1400" spc="5" dirty="0">
                <a:latin typeface="Montserrat"/>
                <a:cs typeface="Montserrat"/>
              </a:rPr>
              <a:t>and </a:t>
            </a:r>
            <a:r>
              <a:rPr sz="1400" dirty="0">
                <a:latin typeface="Montserrat"/>
                <a:cs typeface="Montserrat"/>
              </a:rPr>
              <a:t>write down </a:t>
            </a:r>
            <a:r>
              <a:rPr sz="1400" spc="5" dirty="0">
                <a:latin typeface="Montserrat"/>
                <a:cs typeface="Montserrat"/>
              </a:rPr>
              <a:t>their meanings in </a:t>
            </a:r>
            <a:r>
              <a:rPr sz="1400" dirty="0">
                <a:latin typeface="Montserrat"/>
                <a:cs typeface="Montserrat"/>
              </a:rPr>
              <a:t>your</a:t>
            </a:r>
            <a:r>
              <a:rPr sz="1400" spc="175" dirty="0">
                <a:latin typeface="Montserrat"/>
                <a:cs typeface="Montserrat"/>
              </a:rPr>
              <a:t> </a:t>
            </a:r>
            <a:r>
              <a:rPr sz="1400" spc="5" dirty="0">
                <a:latin typeface="Montserrat"/>
                <a:cs typeface="Montserrat"/>
              </a:rPr>
              <a:t>notebook.</a:t>
            </a:r>
            <a:endParaRPr sz="1400" dirty="0">
              <a:latin typeface="Montserrat"/>
              <a:cs typeface="Montserrat"/>
            </a:endParaRPr>
          </a:p>
          <a:p>
            <a:pPr marL="12700" marR="93345">
              <a:lnSpc>
                <a:spcPct val="147200"/>
              </a:lnSpc>
            </a:pPr>
            <a:r>
              <a:rPr sz="1400" spc="5" dirty="0">
                <a:latin typeface="Montserrat"/>
                <a:cs typeface="Montserrat"/>
              </a:rPr>
              <a:t>Then, </a:t>
            </a:r>
            <a:r>
              <a:rPr sz="1400" dirty="0">
                <a:latin typeface="Montserrat"/>
                <a:cs typeface="Montserrat"/>
              </a:rPr>
              <a:t>read </a:t>
            </a:r>
            <a:r>
              <a:rPr sz="1400" spc="5" dirty="0">
                <a:latin typeface="Montserrat"/>
                <a:cs typeface="Montserrat"/>
              </a:rPr>
              <a:t>the </a:t>
            </a:r>
            <a:r>
              <a:rPr sz="1400" spc="10" dirty="0">
                <a:latin typeface="Montserrat"/>
                <a:cs typeface="Montserrat"/>
              </a:rPr>
              <a:t>article again. </a:t>
            </a:r>
            <a:r>
              <a:rPr sz="1400" spc="5" dirty="0">
                <a:latin typeface="Montserrat"/>
                <a:cs typeface="Montserrat"/>
              </a:rPr>
              <a:t>This time </a:t>
            </a:r>
            <a:r>
              <a:rPr sz="1400" dirty="0">
                <a:latin typeface="Montserrat"/>
                <a:cs typeface="Montserrat"/>
              </a:rPr>
              <a:t>you </a:t>
            </a:r>
            <a:r>
              <a:rPr sz="1400" spc="10" dirty="0">
                <a:latin typeface="Montserrat"/>
                <a:cs typeface="Montserrat"/>
              </a:rPr>
              <a:t>should be  </a:t>
            </a:r>
            <a:r>
              <a:rPr sz="1400" spc="5" dirty="0">
                <a:latin typeface="Montserrat"/>
                <a:cs typeface="Montserrat"/>
              </a:rPr>
              <a:t>able </a:t>
            </a:r>
            <a:r>
              <a:rPr sz="1400" spc="-10" dirty="0">
                <a:latin typeface="Montserrat"/>
                <a:cs typeface="Montserrat"/>
              </a:rPr>
              <a:t>to </a:t>
            </a:r>
            <a:r>
              <a:rPr sz="1400" spc="10" dirty="0">
                <a:latin typeface="Montserrat"/>
                <a:cs typeface="Montserrat"/>
              </a:rPr>
              <a:t>understand </a:t>
            </a:r>
            <a:r>
              <a:rPr sz="1400" spc="5" dirty="0">
                <a:latin typeface="Montserrat"/>
                <a:cs typeface="Montserrat"/>
              </a:rPr>
              <a:t>more. If </a:t>
            </a:r>
            <a:r>
              <a:rPr sz="1400" dirty="0">
                <a:latin typeface="Montserrat"/>
                <a:cs typeface="Montserrat"/>
              </a:rPr>
              <a:t>you </a:t>
            </a:r>
            <a:r>
              <a:rPr sz="1400" spc="5" dirty="0">
                <a:latin typeface="Montserrat"/>
                <a:cs typeface="Montserrat"/>
              </a:rPr>
              <a:t>can, </a:t>
            </a:r>
            <a:r>
              <a:rPr sz="1400" spc="35" dirty="0">
                <a:latin typeface="Montserrat"/>
                <a:cs typeface="Montserrat"/>
              </a:rPr>
              <a:t>find </a:t>
            </a:r>
            <a:r>
              <a:rPr sz="1400" dirty="0">
                <a:latin typeface="Montserrat"/>
                <a:cs typeface="Montserrat"/>
              </a:rPr>
              <a:t>a</a:t>
            </a:r>
            <a:r>
              <a:rPr sz="1400" spc="150" dirty="0">
                <a:latin typeface="Montserrat"/>
                <a:cs typeface="Montserrat"/>
              </a:rPr>
              <a:t> </a:t>
            </a:r>
            <a:r>
              <a:rPr sz="1400" spc="25" dirty="0">
                <a:latin typeface="Montserrat"/>
                <a:cs typeface="Montserrat"/>
              </a:rPr>
              <a:t>friend,</a:t>
            </a:r>
            <a:endParaRPr sz="1400" dirty="0">
              <a:latin typeface="Montserrat"/>
              <a:cs typeface="Montserrat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 idx="4294967295"/>
          </p:nvPr>
        </p:nvSpPr>
        <p:spPr>
          <a:xfrm>
            <a:off x="5327650" y="2225675"/>
            <a:ext cx="1855788" cy="47783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b="1" spc="30" dirty="0">
                <a:latin typeface="Montserrat"/>
                <a:cs typeface="Montserrat"/>
              </a:rPr>
              <a:t>About</a:t>
            </a:r>
            <a:r>
              <a:rPr b="1" spc="-80" dirty="0">
                <a:latin typeface="Montserrat"/>
                <a:cs typeface="Montserrat"/>
              </a:rPr>
              <a:t> </a:t>
            </a:r>
            <a:r>
              <a:rPr spc="35" dirty="0"/>
              <a:t>Us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10607675" y="4536074"/>
            <a:ext cx="4424045" cy="41090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5560">
              <a:lnSpc>
                <a:spcPct val="147200"/>
              </a:lnSpc>
              <a:spcBef>
                <a:spcPts val="100"/>
              </a:spcBef>
            </a:pPr>
            <a:r>
              <a:rPr sz="1400" spc="5" dirty="0">
                <a:latin typeface="Montserrat"/>
                <a:cs typeface="Montserrat"/>
              </a:rPr>
              <a:t>colleague or </a:t>
            </a:r>
            <a:r>
              <a:rPr sz="1400" dirty="0">
                <a:latin typeface="Montserrat"/>
                <a:cs typeface="Montserrat"/>
              </a:rPr>
              <a:t>teacher who’s </a:t>
            </a:r>
            <a:r>
              <a:rPr sz="1400" spc="10" dirty="0">
                <a:latin typeface="Montserrat"/>
                <a:cs typeface="Montserrat"/>
              </a:rPr>
              <a:t>willing </a:t>
            </a:r>
            <a:r>
              <a:rPr sz="1400" spc="-10" dirty="0">
                <a:latin typeface="Montserrat"/>
                <a:cs typeface="Montserrat"/>
              </a:rPr>
              <a:t>to </a:t>
            </a:r>
            <a:r>
              <a:rPr sz="1400" dirty="0">
                <a:latin typeface="Montserrat"/>
                <a:cs typeface="Montserrat"/>
              </a:rPr>
              <a:t>read </a:t>
            </a:r>
            <a:r>
              <a:rPr sz="1400" spc="5" dirty="0">
                <a:latin typeface="Montserrat"/>
                <a:cs typeface="Montserrat"/>
              </a:rPr>
              <a:t>the  </a:t>
            </a:r>
            <a:r>
              <a:rPr sz="1400" spc="10" dirty="0">
                <a:latin typeface="Montserrat"/>
                <a:cs typeface="Montserrat"/>
              </a:rPr>
              <a:t>article </a:t>
            </a:r>
            <a:r>
              <a:rPr sz="1400" spc="-5" dirty="0">
                <a:latin typeface="Montserrat"/>
                <a:cs typeface="Montserrat"/>
              </a:rPr>
              <a:t>too. </a:t>
            </a:r>
            <a:r>
              <a:rPr sz="1400" dirty="0">
                <a:latin typeface="Montserrat"/>
                <a:cs typeface="Montserrat"/>
              </a:rPr>
              <a:t>After you </a:t>
            </a:r>
            <a:r>
              <a:rPr sz="1400" spc="5" dirty="0">
                <a:latin typeface="Montserrat"/>
                <a:cs typeface="Montserrat"/>
              </a:rPr>
              <a:t>both </a:t>
            </a:r>
            <a:r>
              <a:rPr sz="1400" dirty="0">
                <a:latin typeface="Montserrat"/>
                <a:cs typeface="Montserrat"/>
              </a:rPr>
              <a:t>read </a:t>
            </a:r>
            <a:r>
              <a:rPr sz="1400" spc="5" dirty="0">
                <a:latin typeface="Montserrat"/>
                <a:cs typeface="Montserrat"/>
              </a:rPr>
              <a:t>the </a:t>
            </a:r>
            <a:r>
              <a:rPr sz="1400" spc="10" dirty="0">
                <a:latin typeface="Montserrat"/>
                <a:cs typeface="Montserrat"/>
              </a:rPr>
              <a:t>article,  </a:t>
            </a:r>
            <a:r>
              <a:rPr sz="1400" spc="5" dirty="0">
                <a:latin typeface="Montserrat"/>
                <a:cs typeface="Montserrat"/>
              </a:rPr>
              <a:t>discuss </a:t>
            </a:r>
            <a:r>
              <a:rPr sz="1400" spc="10" dirty="0">
                <a:latin typeface="Montserrat"/>
                <a:cs typeface="Montserrat"/>
              </a:rPr>
              <a:t>it. </a:t>
            </a:r>
            <a:r>
              <a:rPr sz="1400" spc="-20" dirty="0">
                <a:latin typeface="Montserrat"/>
                <a:cs typeface="Montserrat"/>
              </a:rPr>
              <a:t>Was </a:t>
            </a:r>
            <a:r>
              <a:rPr sz="1400" spc="5" dirty="0">
                <a:latin typeface="Montserrat"/>
                <a:cs typeface="Montserrat"/>
              </a:rPr>
              <a:t>there </a:t>
            </a:r>
            <a:r>
              <a:rPr sz="1400" spc="10" dirty="0">
                <a:latin typeface="Montserrat"/>
                <a:cs typeface="Montserrat"/>
              </a:rPr>
              <a:t>anything </a:t>
            </a:r>
            <a:r>
              <a:rPr sz="1400" dirty="0">
                <a:latin typeface="Montserrat"/>
                <a:cs typeface="Montserrat"/>
              </a:rPr>
              <a:t>you </a:t>
            </a:r>
            <a:r>
              <a:rPr sz="1400" spc="5" dirty="0">
                <a:latin typeface="Montserrat"/>
                <a:cs typeface="Montserrat"/>
              </a:rPr>
              <a:t>found </a:t>
            </a:r>
            <a:r>
              <a:rPr sz="1400" dirty="0">
                <a:latin typeface="Montserrat"/>
                <a:cs typeface="Montserrat"/>
              </a:rPr>
              <a:t>really  </a:t>
            </a:r>
            <a:r>
              <a:rPr sz="1400" spc="5" dirty="0">
                <a:latin typeface="Montserrat"/>
                <a:cs typeface="Montserrat"/>
              </a:rPr>
              <a:t>interesting? Did </a:t>
            </a:r>
            <a:r>
              <a:rPr sz="1400" dirty="0">
                <a:latin typeface="Montserrat"/>
                <a:cs typeface="Montserrat"/>
              </a:rPr>
              <a:t>you learn </a:t>
            </a:r>
            <a:r>
              <a:rPr sz="1400" spc="10" dirty="0">
                <a:latin typeface="Montserrat"/>
                <a:cs typeface="Montserrat"/>
              </a:rPr>
              <a:t>something </a:t>
            </a:r>
            <a:r>
              <a:rPr sz="1400" spc="5" dirty="0">
                <a:latin typeface="Montserrat"/>
                <a:cs typeface="Montserrat"/>
              </a:rPr>
              <a:t>new </a:t>
            </a:r>
            <a:r>
              <a:rPr sz="1400" spc="10" dirty="0">
                <a:latin typeface="Montserrat"/>
                <a:cs typeface="Montserrat"/>
              </a:rPr>
              <a:t>or  </a:t>
            </a:r>
            <a:r>
              <a:rPr sz="1400" spc="5" dirty="0">
                <a:latin typeface="Montserrat"/>
                <a:cs typeface="Montserrat"/>
              </a:rPr>
              <a:t>surprising? </a:t>
            </a:r>
            <a:r>
              <a:rPr sz="1400" spc="-20" dirty="0">
                <a:latin typeface="Montserrat"/>
                <a:cs typeface="Montserrat"/>
              </a:rPr>
              <a:t>Was </a:t>
            </a:r>
            <a:r>
              <a:rPr sz="1400" spc="5" dirty="0">
                <a:latin typeface="Montserrat"/>
                <a:cs typeface="Montserrat"/>
              </a:rPr>
              <a:t>there an idiom or phrase </a:t>
            </a:r>
            <a:r>
              <a:rPr sz="1400" spc="10" dirty="0">
                <a:latin typeface="Montserrat"/>
                <a:cs typeface="Montserrat"/>
              </a:rPr>
              <a:t>that  </a:t>
            </a:r>
            <a:r>
              <a:rPr sz="1400" dirty="0">
                <a:latin typeface="Montserrat"/>
                <a:cs typeface="Montserrat"/>
              </a:rPr>
              <a:t>you saw for </a:t>
            </a:r>
            <a:r>
              <a:rPr sz="1400" spc="5" dirty="0">
                <a:latin typeface="Montserrat"/>
                <a:cs typeface="Montserrat"/>
              </a:rPr>
              <a:t>the </a:t>
            </a:r>
            <a:r>
              <a:rPr sz="1400" spc="30" dirty="0">
                <a:latin typeface="Montserrat"/>
                <a:cs typeface="Montserrat"/>
              </a:rPr>
              <a:t>first </a:t>
            </a:r>
            <a:r>
              <a:rPr sz="1400" spc="-5" dirty="0">
                <a:latin typeface="Montserrat"/>
                <a:cs typeface="Montserrat"/>
              </a:rPr>
              <a:t>time? </a:t>
            </a:r>
            <a:r>
              <a:rPr sz="1400" spc="10" dirty="0">
                <a:latin typeface="Montserrat"/>
                <a:cs typeface="Montserrat"/>
              </a:rPr>
              <a:t>Discussing </a:t>
            </a:r>
            <a:r>
              <a:rPr sz="1400" spc="5" dirty="0">
                <a:latin typeface="Montserrat"/>
                <a:cs typeface="Montserrat"/>
              </a:rPr>
              <a:t>what </a:t>
            </a:r>
            <a:r>
              <a:rPr sz="1400" dirty="0">
                <a:latin typeface="Montserrat"/>
                <a:cs typeface="Montserrat"/>
              </a:rPr>
              <a:t>you  read </a:t>
            </a:r>
            <a:r>
              <a:rPr sz="1400" spc="5" dirty="0">
                <a:latin typeface="Montserrat"/>
                <a:cs typeface="Montserrat"/>
              </a:rPr>
              <a:t>is </a:t>
            </a:r>
            <a:r>
              <a:rPr sz="1400" dirty="0">
                <a:latin typeface="Montserrat"/>
                <a:cs typeface="Montserrat"/>
              </a:rPr>
              <a:t>a great </a:t>
            </a:r>
            <a:r>
              <a:rPr sz="1400" spc="-5" dirty="0">
                <a:latin typeface="Montserrat"/>
                <a:cs typeface="Montserrat"/>
              </a:rPr>
              <a:t>way </a:t>
            </a:r>
            <a:r>
              <a:rPr sz="1400" spc="-10" dirty="0">
                <a:latin typeface="Montserrat"/>
                <a:cs typeface="Montserrat"/>
              </a:rPr>
              <a:t>to </a:t>
            </a:r>
            <a:r>
              <a:rPr sz="1400" spc="5" dirty="0">
                <a:latin typeface="Montserrat"/>
                <a:cs typeface="Montserrat"/>
              </a:rPr>
              <a:t>check </a:t>
            </a:r>
            <a:r>
              <a:rPr sz="1400" dirty="0">
                <a:latin typeface="Montserrat"/>
                <a:cs typeface="Montserrat"/>
              </a:rPr>
              <a:t>your </a:t>
            </a:r>
            <a:r>
              <a:rPr sz="1400" spc="10" dirty="0">
                <a:latin typeface="Montserrat"/>
                <a:cs typeface="Montserrat"/>
              </a:rPr>
              <a:t>understanding  </a:t>
            </a:r>
            <a:r>
              <a:rPr sz="1400" spc="5" dirty="0">
                <a:latin typeface="Montserrat"/>
                <a:cs typeface="Montserrat"/>
              </a:rPr>
              <a:t>of the </a:t>
            </a:r>
            <a:r>
              <a:rPr sz="1400" spc="10" dirty="0">
                <a:latin typeface="Montserrat"/>
                <a:cs typeface="Montserrat"/>
              </a:rPr>
              <a:t>article </a:t>
            </a:r>
            <a:r>
              <a:rPr sz="1400" spc="5" dirty="0">
                <a:latin typeface="Montserrat"/>
                <a:cs typeface="Montserrat"/>
              </a:rPr>
              <a:t>and </a:t>
            </a:r>
            <a:r>
              <a:rPr sz="1400" spc="-10" dirty="0">
                <a:latin typeface="Montserrat"/>
                <a:cs typeface="Montserrat"/>
              </a:rPr>
              <a:t>to </a:t>
            </a:r>
            <a:r>
              <a:rPr sz="1400" spc="5" dirty="0">
                <a:latin typeface="Montserrat"/>
                <a:cs typeface="Montserrat"/>
              </a:rPr>
              <a:t>practice speaking</a:t>
            </a:r>
            <a:r>
              <a:rPr sz="1400" spc="150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English.</a:t>
            </a:r>
            <a:endParaRPr sz="1400">
              <a:latin typeface="Montserrat"/>
              <a:cs typeface="Montserrat"/>
            </a:endParaRPr>
          </a:p>
          <a:p>
            <a:pPr marL="12700" marR="5080">
              <a:lnSpc>
                <a:spcPct val="147200"/>
              </a:lnSpc>
            </a:pPr>
            <a:r>
              <a:rPr sz="1400" dirty="0">
                <a:latin typeface="Montserrat"/>
                <a:cs typeface="Montserrat"/>
              </a:rPr>
              <a:t>Finally, </a:t>
            </a:r>
            <a:r>
              <a:rPr sz="1400" spc="5" dirty="0">
                <a:latin typeface="Montserrat"/>
                <a:cs typeface="Montserrat"/>
              </a:rPr>
              <a:t>supercharge </a:t>
            </a:r>
            <a:r>
              <a:rPr sz="1400" dirty="0">
                <a:latin typeface="Montserrat"/>
                <a:cs typeface="Montserrat"/>
              </a:rPr>
              <a:t>your </a:t>
            </a:r>
            <a:r>
              <a:rPr sz="1400" spc="5" dirty="0">
                <a:latin typeface="Montserrat"/>
                <a:cs typeface="Montserrat"/>
              </a:rPr>
              <a:t>reading practice </a:t>
            </a:r>
            <a:r>
              <a:rPr sz="1400" spc="-5" dirty="0">
                <a:latin typeface="Montserrat"/>
                <a:cs typeface="Montserrat"/>
              </a:rPr>
              <a:t>by  </a:t>
            </a:r>
            <a:r>
              <a:rPr sz="1400" spc="10" dirty="0">
                <a:latin typeface="Montserrat"/>
                <a:cs typeface="Montserrat"/>
              </a:rPr>
              <a:t>supplementing </a:t>
            </a:r>
            <a:r>
              <a:rPr sz="1400" spc="5" dirty="0">
                <a:latin typeface="Montserrat"/>
                <a:cs typeface="Montserrat"/>
              </a:rPr>
              <a:t>it with the </a:t>
            </a:r>
            <a:r>
              <a:rPr sz="1400" spc="10" dirty="0">
                <a:latin typeface="Montserrat"/>
                <a:cs typeface="Montserrat"/>
              </a:rPr>
              <a:t>authentic business  </a:t>
            </a:r>
            <a:r>
              <a:rPr sz="1400" spc="5" dirty="0">
                <a:latin typeface="Montserrat"/>
                <a:cs typeface="Montserrat"/>
              </a:rPr>
              <a:t>videos on FluentU. FluentU provides </a:t>
            </a:r>
            <a:r>
              <a:rPr sz="1400" spc="-5" dirty="0">
                <a:latin typeface="Montserrat"/>
                <a:cs typeface="Montserrat"/>
              </a:rPr>
              <a:t>real </a:t>
            </a:r>
            <a:r>
              <a:rPr sz="1400" spc="10" dirty="0">
                <a:latin typeface="Montserrat"/>
                <a:cs typeface="Montserrat"/>
              </a:rPr>
              <a:t>English  </a:t>
            </a:r>
            <a:r>
              <a:rPr sz="1400" spc="5" dirty="0">
                <a:latin typeface="Montserrat"/>
                <a:cs typeface="Montserrat"/>
              </a:rPr>
              <a:t>dialogue </a:t>
            </a:r>
            <a:r>
              <a:rPr sz="1400" spc="10" dirty="0">
                <a:latin typeface="Montserrat"/>
                <a:cs typeface="Montserrat"/>
              </a:rPr>
              <a:t>whole </a:t>
            </a:r>
            <a:r>
              <a:rPr sz="1400" spc="5" dirty="0">
                <a:latin typeface="Montserrat"/>
                <a:cs typeface="Montserrat"/>
              </a:rPr>
              <a:t>category just </a:t>
            </a:r>
            <a:r>
              <a:rPr sz="1400" dirty="0">
                <a:latin typeface="Montserrat"/>
                <a:cs typeface="Montserrat"/>
              </a:rPr>
              <a:t>for </a:t>
            </a:r>
            <a:r>
              <a:rPr sz="1400" spc="10" dirty="0">
                <a:latin typeface="Montserrat"/>
                <a:cs typeface="Montserrat"/>
              </a:rPr>
              <a:t>business-  </a:t>
            </a:r>
            <a:r>
              <a:rPr sz="1400" spc="5" dirty="0">
                <a:latin typeface="Montserrat"/>
                <a:cs typeface="Montserrat"/>
              </a:rPr>
              <a:t>focused</a:t>
            </a:r>
            <a:r>
              <a:rPr sz="1400" spc="20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videos.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27451" y="3119514"/>
            <a:ext cx="9100820" cy="1014094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 marR="5080" algn="just">
              <a:lnSpc>
                <a:spcPts val="2560"/>
              </a:lnSpc>
              <a:spcBef>
                <a:spcPts val="275"/>
              </a:spcBef>
            </a:pPr>
            <a:r>
              <a:rPr sz="2200" b="0" i="1" spc="35" dirty="0">
                <a:latin typeface="Montserrat Light"/>
                <a:cs typeface="Montserrat Light"/>
              </a:rPr>
              <a:t>“There </a:t>
            </a:r>
            <a:r>
              <a:rPr sz="2200" b="0" i="1" spc="15" dirty="0">
                <a:latin typeface="Montserrat Light"/>
                <a:cs typeface="Montserrat Light"/>
              </a:rPr>
              <a:t>are </a:t>
            </a:r>
            <a:r>
              <a:rPr sz="2200" b="0" i="1" spc="10" dirty="0">
                <a:latin typeface="Montserrat Light"/>
                <a:cs typeface="Montserrat Light"/>
              </a:rPr>
              <a:t>two </a:t>
            </a:r>
            <a:r>
              <a:rPr sz="2200" b="0" i="1" spc="25" dirty="0">
                <a:latin typeface="Montserrat Light"/>
                <a:cs typeface="Montserrat Light"/>
              </a:rPr>
              <a:t>types </a:t>
            </a:r>
            <a:r>
              <a:rPr sz="2200" b="0" i="1" spc="20" dirty="0">
                <a:latin typeface="Montserrat Light"/>
                <a:cs typeface="Montserrat Light"/>
              </a:rPr>
              <a:t>of </a:t>
            </a:r>
            <a:r>
              <a:rPr sz="2200" b="0" i="1" spc="30" dirty="0">
                <a:latin typeface="Montserrat Light"/>
                <a:cs typeface="Montserrat Light"/>
              </a:rPr>
              <a:t>people who </a:t>
            </a:r>
            <a:r>
              <a:rPr sz="2200" b="0" i="1" spc="25" dirty="0">
                <a:latin typeface="Montserrat Light"/>
                <a:cs typeface="Montserrat Light"/>
              </a:rPr>
              <a:t>will </a:t>
            </a:r>
            <a:r>
              <a:rPr sz="2200" b="0" i="1" spc="10" dirty="0">
                <a:latin typeface="Montserrat Light"/>
                <a:cs typeface="Montserrat Light"/>
              </a:rPr>
              <a:t>tell </a:t>
            </a:r>
            <a:r>
              <a:rPr sz="2200" b="0" i="1" spc="15" dirty="0">
                <a:latin typeface="Montserrat Light"/>
                <a:cs typeface="Montserrat Light"/>
              </a:rPr>
              <a:t>you </a:t>
            </a:r>
            <a:r>
              <a:rPr sz="2200" b="0" i="1" spc="25" dirty="0">
                <a:latin typeface="Montserrat Light"/>
                <a:cs typeface="Montserrat Light"/>
              </a:rPr>
              <a:t>that </a:t>
            </a:r>
            <a:r>
              <a:rPr sz="2200" b="0" i="1" spc="15" dirty="0">
                <a:latin typeface="Montserrat Light"/>
                <a:cs typeface="Montserrat Light"/>
              </a:rPr>
              <a:t>you </a:t>
            </a:r>
            <a:r>
              <a:rPr sz="2200" b="0" i="1" spc="30" dirty="0">
                <a:latin typeface="Montserrat Light"/>
                <a:cs typeface="Montserrat Light"/>
              </a:rPr>
              <a:t>cannot  </a:t>
            </a:r>
            <a:r>
              <a:rPr sz="2200" b="0" i="1" spc="20" dirty="0">
                <a:latin typeface="Montserrat Light"/>
                <a:cs typeface="Montserrat Light"/>
              </a:rPr>
              <a:t>make </a:t>
            </a:r>
            <a:r>
              <a:rPr sz="2200" b="0" i="1" spc="15" dirty="0">
                <a:latin typeface="Montserrat Light"/>
                <a:cs typeface="Montserrat Light"/>
              </a:rPr>
              <a:t>a </a:t>
            </a:r>
            <a:r>
              <a:rPr sz="2200" b="0" i="1" spc="20" dirty="0">
                <a:latin typeface="Montserrat Light"/>
                <a:cs typeface="Montserrat Light"/>
              </a:rPr>
              <a:t>difference in </a:t>
            </a:r>
            <a:r>
              <a:rPr sz="2200" b="0" i="1" spc="25" dirty="0">
                <a:latin typeface="Montserrat Light"/>
                <a:cs typeface="Montserrat Light"/>
              </a:rPr>
              <a:t>this </a:t>
            </a:r>
            <a:r>
              <a:rPr sz="2200" b="0" i="1" spc="20" dirty="0">
                <a:latin typeface="Montserrat Light"/>
                <a:cs typeface="Montserrat Light"/>
              </a:rPr>
              <a:t>world: </a:t>
            </a:r>
            <a:r>
              <a:rPr sz="2200" b="0" i="1" spc="30" dirty="0">
                <a:latin typeface="Montserrat Light"/>
                <a:cs typeface="Montserrat Light"/>
              </a:rPr>
              <a:t>those who </a:t>
            </a:r>
            <a:r>
              <a:rPr sz="2200" b="0" i="1" spc="15" dirty="0">
                <a:latin typeface="Montserrat Light"/>
                <a:cs typeface="Montserrat Light"/>
              </a:rPr>
              <a:t>are </a:t>
            </a:r>
            <a:r>
              <a:rPr sz="2200" b="0" i="1" spc="50" dirty="0">
                <a:latin typeface="Montserrat Light"/>
                <a:cs typeface="Montserrat Light"/>
              </a:rPr>
              <a:t>afraid </a:t>
            </a:r>
            <a:r>
              <a:rPr sz="2200" b="0" i="1" dirty="0">
                <a:latin typeface="Montserrat Light"/>
                <a:cs typeface="Montserrat Light"/>
              </a:rPr>
              <a:t>to </a:t>
            </a:r>
            <a:r>
              <a:rPr sz="2200" b="0" i="1" spc="35" dirty="0">
                <a:latin typeface="Montserrat Light"/>
                <a:cs typeface="Montserrat Light"/>
              </a:rPr>
              <a:t>try </a:t>
            </a:r>
            <a:r>
              <a:rPr sz="2200" b="0" i="1" spc="30" dirty="0">
                <a:latin typeface="Montserrat Light"/>
                <a:cs typeface="Montserrat Light"/>
              </a:rPr>
              <a:t>and  those who </a:t>
            </a:r>
            <a:r>
              <a:rPr sz="2200" b="0" i="1" spc="15" dirty="0">
                <a:latin typeface="Montserrat Light"/>
                <a:cs typeface="Montserrat Light"/>
              </a:rPr>
              <a:t>are </a:t>
            </a:r>
            <a:r>
              <a:rPr sz="2200" b="0" i="1" spc="50" dirty="0">
                <a:latin typeface="Montserrat Light"/>
                <a:cs typeface="Montserrat Light"/>
              </a:rPr>
              <a:t>afraid </a:t>
            </a:r>
            <a:r>
              <a:rPr sz="2200" b="0" i="1" spc="15" dirty="0">
                <a:latin typeface="Montserrat Light"/>
                <a:cs typeface="Montserrat Light"/>
              </a:rPr>
              <a:t>you </a:t>
            </a:r>
            <a:r>
              <a:rPr sz="2200" b="0" i="1" spc="25" dirty="0">
                <a:latin typeface="Montserrat Light"/>
                <a:cs typeface="Montserrat Light"/>
              </a:rPr>
              <a:t>will</a:t>
            </a:r>
            <a:r>
              <a:rPr sz="2200" b="0" i="1" spc="155" dirty="0">
                <a:latin typeface="Montserrat Light"/>
                <a:cs typeface="Montserrat Light"/>
              </a:rPr>
              <a:t> </a:t>
            </a:r>
            <a:r>
              <a:rPr sz="2200" b="0" i="1" spc="20" dirty="0">
                <a:latin typeface="Montserrat Light"/>
                <a:cs typeface="Montserrat Light"/>
              </a:rPr>
              <a:t>succeed.”</a:t>
            </a:r>
            <a:endParaRPr sz="2200" dirty="0">
              <a:latin typeface="Montserrat Light"/>
              <a:cs typeface="Montserrat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0104100" cy="11308715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FD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2995129" y="0"/>
            <a:ext cx="7109459" cy="11308715"/>
          </a:xfrm>
          <a:custGeom>
            <a:avLst/>
            <a:gdLst/>
            <a:ahLst/>
            <a:cxnLst/>
            <a:rect l="l" t="t" r="r" b="b"/>
            <a:pathLst>
              <a:path w="7109459" h="11308715">
                <a:moveTo>
                  <a:pt x="7108970" y="0"/>
                </a:moveTo>
                <a:lnTo>
                  <a:pt x="2943015" y="0"/>
                </a:lnTo>
                <a:lnTo>
                  <a:pt x="2868715" y="37150"/>
                </a:lnTo>
                <a:lnTo>
                  <a:pt x="2826187" y="62089"/>
                </a:lnTo>
                <a:lnTo>
                  <a:pt x="2784527" y="89196"/>
                </a:lnTo>
                <a:lnTo>
                  <a:pt x="2743733" y="118472"/>
                </a:lnTo>
                <a:lnTo>
                  <a:pt x="2703805" y="149916"/>
                </a:lnTo>
                <a:lnTo>
                  <a:pt x="2664740" y="183529"/>
                </a:lnTo>
                <a:lnTo>
                  <a:pt x="2626537" y="219310"/>
                </a:lnTo>
                <a:lnTo>
                  <a:pt x="336942" y="2451829"/>
                </a:lnTo>
                <a:lnTo>
                  <a:pt x="300680" y="2488527"/>
                </a:lnTo>
                <a:lnTo>
                  <a:pt x="266468" y="2526196"/>
                </a:lnTo>
                <a:lnTo>
                  <a:pt x="234306" y="2564825"/>
                </a:lnTo>
                <a:lnTo>
                  <a:pt x="204199" y="2604403"/>
                </a:lnTo>
                <a:lnTo>
                  <a:pt x="176149" y="2644922"/>
                </a:lnTo>
                <a:lnTo>
                  <a:pt x="150160" y="2686371"/>
                </a:lnTo>
                <a:lnTo>
                  <a:pt x="126233" y="2728740"/>
                </a:lnTo>
                <a:lnTo>
                  <a:pt x="104372" y="2772019"/>
                </a:lnTo>
                <a:lnTo>
                  <a:pt x="84579" y="2816197"/>
                </a:lnTo>
                <a:lnTo>
                  <a:pt x="66858" y="2861266"/>
                </a:lnTo>
                <a:lnTo>
                  <a:pt x="51211" y="2907214"/>
                </a:lnTo>
                <a:lnTo>
                  <a:pt x="37642" y="2954032"/>
                </a:lnTo>
                <a:lnTo>
                  <a:pt x="26152" y="3001709"/>
                </a:lnTo>
                <a:lnTo>
                  <a:pt x="16744" y="3050237"/>
                </a:lnTo>
                <a:lnTo>
                  <a:pt x="9423" y="3099604"/>
                </a:lnTo>
                <a:lnTo>
                  <a:pt x="4190" y="3149800"/>
                </a:lnTo>
                <a:lnTo>
                  <a:pt x="1047" y="3200816"/>
                </a:lnTo>
                <a:lnTo>
                  <a:pt x="0" y="3252642"/>
                </a:lnTo>
                <a:lnTo>
                  <a:pt x="0" y="8400108"/>
                </a:lnTo>
                <a:lnTo>
                  <a:pt x="1023" y="8451131"/>
                </a:lnTo>
                <a:lnTo>
                  <a:pt x="4087" y="8501402"/>
                </a:lnTo>
                <a:lnTo>
                  <a:pt x="9181" y="8550902"/>
                </a:lnTo>
                <a:lnTo>
                  <a:pt x="16294" y="8599611"/>
                </a:lnTo>
                <a:lnTo>
                  <a:pt x="25417" y="8647510"/>
                </a:lnTo>
                <a:lnTo>
                  <a:pt x="36538" y="8694578"/>
                </a:lnTo>
                <a:lnTo>
                  <a:pt x="49648" y="8740796"/>
                </a:lnTo>
                <a:lnTo>
                  <a:pt x="64736" y="8786144"/>
                </a:lnTo>
                <a:lnTo>
                  <a:pt x="81792" y="8830602"/>
                </a:lnTo>
                <a:lnTo>
                  <a:pt x="100805" y="8874150"/>
                </a:lnTo>
                <a:lnTo>
                  <a:pt x="121766" y="8916769"/>
                </a:lnTo>
                <a:lnTo>
                  <a:pt x="144663" y="8958438"/>
                </a:lnTo>
                <a:lnTo>
                  <a:pt x="169487" y="8999138"/>
                </a:lnTo>
                <a:lnTo>
                  <a:pt x="196226" y="9038849"/>
                </a:lnTo>
                <a:lnTo>
                  <a:pt x="224872" y="9077551"/>
                </a:lnTo>
                <a:lnTo>
                  <a:pt x="255413" y="9115225"/>
                </a:lnTo>
                <a:lnTo>
                  <a:pt x="287839" y="9151849"/>
                </a:lnTo>
                <a:lnTo>
                  <a:pt x="322139" y="9187406"/>
                </a:lnTo>
                <a:lnTo>
                  <a:pt x="358304" y="9221874"/>
                </a:lnTo>
                <a:lnTo>
                  <a:pt x="396323" y="9255234"/>
                </a:lnTo>
                <a:lnTo>
                  <a:pt x="2640338" y="11143753"/>
                </a:lnTo>
                <a:lnTo>
                  <a:pt x="2681844" y="11177383"/>
                </a:lnTo>
                <a:lnTo>
                  <a:pt x="2724068" y="11208644"/>
                </a:lnTo>
                <a:lnTo>
                  <a:pt x="2767032" y="11237543"/>
                </a:lnTo>
                <a:lnTo>
                  <a:pt x="2810754" y="11264087"/>
                </a:lnTo>
                <a:lnTo>
                  <a:pt x="2855254" y="11288284"/>
                </a:lnTo>
                <a:lnTo>
                  <a:pt x="2897267" y="11308556"/>
                </a:lnTo>
                <a:lnTo>
                  <a:pt x="7108970" y="11308556"/>
                </a:lnTo>
                <a:lnTo>
                  <a:pt x="7108970" y="0"/>
                </a:lnTo>
                <a:close/>
              </a:path>
            </a:pathLst>
          </a:custGeom>
          <a:solidFill>
            <a:srgbClr val="FFFFFF">
              <a:alpha val="92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7737684" y="4168198"/>
            <a:ext cx="1110615" cy="554990"/>
          </a:xfrm>
          <a:custGeom>
            <a:avLst/>
            <a:gdLst/>
            <a:ahLst/>
            <a:cxnLst/>
            <a:rect l="l" t="t" r="r" b="b"/>
            <a:pathLst>
              <a:path w="1110615" h="554989">
                <a:moveTo>
                  <a:pt x="515502" y="129068"/>
                </a:moveTo>
                <a:lnTo>
                  <a:pt x="280336" y="129068"/>
                </a:lnTo>
                <a:lnTo>
                  <a:pt x="310221" y="132237"/>
                </a:lnTo>
                <a:lnTo>
                  <a:pt x="338280" y="141630"/>
                </a:lnTo>
                <a:lnTo>
                  <a:pt x="364138" y="157074"/>
                </a:lnTo>
                <a:lnTo>
                  <a:pt x="387421" y="178396"/>
                </a:lnTo>
                <a:lnTo>
                  <a:pt x="626168" y="463749"/>
                </a:lnTo>
                <a:lnTo>
                  <a:pt x="668285" y="502378"/>
                </a:lnTo>
                <a:lnTo>
                  <a:pt x="712990" y="529634"/>
                </a:lnTo>
                <a:lnTo>
                  <a:pt x="759047" y="546702"/>
                </a:lnTo>
                <a:lnTo>
                  <a:pt x="805218" y="554762"/>
                </a:lnTo>
                <a:lnTo>
                  <a:pt x="850297" y="554994"/>
                </a:lnTo>
                <a:lnTo>
                  <a:pt x="892965" y="548591"/>
                </a:lnTo>
                <a:lnTo>
                  <a:pt x="932043" y="536731"/>
                </a:lnTo>
                <a:lnTo>
                  <a:pt x="968997" y="519322"/>
                </a:lnTo>
                <a:lnTo>
                  <a:pt x="1004960" y="495452"/>
                </a:lnTo>
                <a:lnTo>
                  <a:pt x="1038222" y="465072"/>
                </a:lnTo>
                <a:lnTo>
                  <a:pt x="1067071" y="428134"/>
                </a:lnTo>
                <a:lnTo>
                  <a:pt x="1068228" y="425917"/>
                </a:lnTo>
                <a:lnTo>
                  <a:pt x="829691" y="425917"/>
                </a:lnTo>
                <a:lnTo>
                  <a:pt x="799809" y="422750"/>
                </a:lnTo>
                <a:lnTo>
                  <a:pt x="771750" y="413360"/>
                </a:lnTo>
                <a:lnTo>
                  <a:pt x="745889" y="397920"/>
                </a:lnTo>
                <a:lnTo>
                  <a:pt x="722605" y="376600"/>
                </a:lnTo>
                <a:lnTo>
                  <a:pt x="515502" y="129068"/>
                </a:lnTo>
                <a:close/>
              </a:path>
              <a:path w="1110615" h="554989">
                <a:moveTo>
                  <a:pt x="259760" y="1"/>
                </a:moveTo>
                <a:lnTo>
                  <a:pt x="217072" y="6405"/>
                </a:lnTo>
                <a:lnTo>
                  <a:pt x="177983" y="18265"/>
                </a:lnTo>
                <a:lnTo>
                  <a:pt x="141032" y="35674"/>
                </a:lnTo>
                <a:lnTo>
                  <a:pt x="105070" y="59544"/>
                </a:lnTo>
                <a:lnTo>
                  <a:pt x="71808" y="89924"/>
                </a:lnTo>
                <a:lnTo>
                  <a:pt x="42958" y="126861"/>
                </a:lnTo>
                <a:lnTo>
                  <a:pt x="20232" y="170405"/>
                </a:lnTo>
                <a:lnTo>
                  <a:pt x="5342" y="220603"/>
                </a:lnTo>
                <a:lnTo>
                  <a:pt x="0" y="277503"/>
                </a:lnTo>
                <a:lnTo>
                  <a:pt x="5344" y="334399"/>
                </a:lnTo>
                <a:lnTo>
                  <a:pt x="20235" y="384595"/>
                </a:lnTo>
                <a:lnTo>
                  <a:pt x="42961" y="428136"/>
                </a:lnTo>
                <a:lnTo>
                  <a:pt x="71810" y="465073"/>
                </a:lnTo>
                <a:lnTo>
                  <a:pt x="105071" y="495452"/>
                </a:lnTo>
                <a:lnTo>
                  <a:pt x="141032" y="519322"/>
                </a:lnTo>
                <a:lnTo>
                  <a:pt x="177983" y="536731"/>
                </a:lnTo>
                <a:lnTo>
                  <a:pt x="217094" y="548594"/>
                </a:lnTo>
                <a:lnTo>
                  <a:pt x="259760" y="554994"/>
                </a:lnTo>
                <a:lnTo>
                  <a:pt x="304808" y="554758"/>
                </a:lnTo>
                <a:lnTo>
                  <a:pt x="350979" y="546698"/>
                </a:lnTo>
                <a:lnTo>
                  <a:pt x="397036" y="529633"/>
                </a:lnTo>
                <a:lnTo>
                  <a:pt x="441741" y="502377"/>
                </a:lnTo>
                <a:lnTo>
                  <a:pt x="483858" y="463749"/>
                </a:lnTo>
                <a:lnTo>
                  <a:pt x="512632" y="431907"/>
                </a:lnTo>
                <a:lnTo>
                  <a:pt x="507681" y="425917"/>
                </a:lnTo>
                <a:lnTo>
                  <a:pt x="280336" y="425917"/>
                </a:lnTo>
                <a:lnTo>
                  <a:pt x="255046" y="423660"/>
                </a:lnTo>
                <a:lnTo>
                  <a:pt x="205990" y="406733"/>
                </a:lnTo>
                <a:lnTo>
                  <a:pt x="165428" y="375181"/>
                </a:lnTo>
                <a:lnTo>
                  <a:pt x="134986" y="318308"/>
                </a:lnTo>
                <a:lnTo>
                  <a:pt x="129975" y="277493"/>
                </a:lnTo>
                <a:lnTo>
                  <a:pt x="134989" y="236684"/>
                </a:lnTo>
                <a:lnTo>
                  <a:pt x="165428" y="179815"/>
                </a:lnTo>
                <a:lnTo>
                  <a:pt x="205996" y="148257"/>
                </a:lnTo>
                <a:lnTo>
                  <a:pt x="255052" y="131326"/>
                </a:lnTo>
                <a:lnTo>
                  <a:pt x="515502" y="129068"/>
                </a:lnTo>
                <a:lnTo>
                  <a:pt x="483858" y="91247"/>
                </a:lnTo>
                <a:lnTo>
                  <a:pt x="441736" y="52615"/>
                </a:lnTo>
                <a:lnTo>
                  <a:pt x="397023" y="25359"/>
                </a:lnTo>
                <a:lnTo>
                  <a:pt x="350954" y="8293"/>
                </a:lnTo>
                <a:lnTo>
                  <a:pt x="304808" y="238"/>
                </a:lnTo>
                <a:lnTo>
                  <a:pt x="259760" y="1"/>
                </a:lnTo>
                <a:close/>
              </a:path>
              <a:path w="1110615" h="554989">
                <a:moveTo>
                  <a:pt x="427179" y="328538"/>
                </a:moveTo>
                <a:lnTo>
                  <a:pt x="387421" y="376600"/>
                </a:lnTo>
                <a:lnTo>
                  <a:pt x="338280" y="413360"/>
                </a:lnTo>
                <a:lnTo>
                  <a:pt x="280336" y="425917"/>
                </a:lnTo>
                <a:lnTo>
                  <a:pt x="507681" y="425917"/>
                </a:lnTo>
                <a:lnTo>
                  <a:pt x="427179" y="328538"/>
                </a:lnTo>
                <a:close/>
              </a:path>
              <a:path w="1110615" h="554989">
                <a:moveTo>
                  <a:pt x="1068221" y="129068"/>
                </a:moveTo>
                <a:lnTo>
                  <a:pt x="829691" y="129068"/>
                </a:lnTo>
                <a:lnTo>
                  <a:pt x="854980" y="131326"/>
                </a:lnTo>
                <a:lnTo>
                  <a:pt x="880127" y="137848"/>
                </a:lnTo>
                <a:lnTo>
                  <a:pt x="925625" y="162177"/>
                </a:lnTo>
                <a:lnTo>
                  <a:pt x="962158" y="204389"/>
                </a:lnTo>
                <a:lnTo>
                  <a:pt x="980062" y="277503"/>
                </a:lnTo>
                <a:lnTo>
                  <a:pt x="975048" y="318312"/>
                </a:lnTo>
                <a:lnTo>
                  <a:pt x="944609" y="375181"/>
                </a:lnTo>
                <a:lnTo>
                  <a:pt x="904030" y="406737"/>
                </a:lnTo>
                <a:lnTo>
                  <a:pt x="854964" y="423661"/>
                </a:lnTo>
                <a:lnTo>
                  <a:pt x="829691" y="425917"/>
                </a:lnTo>
                <a:lnTo>
                  <a:pt x="1068228" y="425917"/>
                </a:lnTo>
                <a:lnTo>
                  <a:pt x="1089796" y="384591"/>
                </a:lnTo>
                <a:lnTo>
                  <a:pt x="1104685" y="334393"/>
                </a:lnTo>
                <a:lnTo>
                  <a:pt x="1110027" y="277493"/>
                </a:lnTo>
                <a:lnTo>
                  <a:pt x="1104682" y="220596"/>
                </a:lnTo>
                <a:lnTo>
                  <a:pt x="1089793" y="170401"/>
                </a:lnTo>
                <a:lnTo>
                  <a:pt x="1068221" y="129068"/>
                </a:lnTo>
                <a:close/>
              </a:path>
              <a:path w="1110615" h="554989">
                <a:moveTo>
                  <a:pt x="850266" y="0"/>
                </a:moveTo>
                <a:lnTo>
                  <a:pt x="805199" y="238"/>
                </a:lnTo>
                <a:lnTo>
                  <a:pt x="759035" y="8297"/>
                </a:lnTo>
                <a:lnTo>
                  <a:pt x="712983" y="25363"/>
                </a:lnTo>
                <a:lnTo>
                  <a:pt x="668281" y="52619"/>
                </a:lnTo>
                <a:lnTo>
                  <a:pt x="626168" y="91247"/>
                </a:lnTo>
                <a:lnTo>
                  <a:pt x="597624" y="122838"/>
                </a:lnTo>
                <a:lnTo>
                  <a:pt x="682910" y="226384"/>
                </a:lnTo>
                <a:lnTo>
                  <a:pt x="722605" y="178396"/>
                </a:lnTo>
                <a:lnTo>
                  <a:pt x="745889" y="157074"/>
                </a:lnTo>
                <a:lnTo>
                  <a:pt x="771750" y="141630"/>
                </a:lnTo>
                <a:lnTo>
                  <a:pt x="799809" y="132237"/>
                </a:lnTo>
                <a:lnTo>
                  <a:pt x="829691" y="129068"/>
                </a:lnTo>
                <a:lnTo>
                  <a:pt x="1068221" y="129068"/>
                </a:lnTo>
                <a:lnTo>
                  <a:pt x="1067068" y="126859"/>
                </a:lnTo>
                <a:lnTo>
                  <a:pt x="1038220" y="89923"/>
                </a:lnTo>
                <a:lnTo>
                  <a:pt x="1004960" y="59544"/>
                </a:lnTo>
                <a:lnTo>
                  <a:pt x="968997" y="35674"/>
                </a:lnTo>
                <a:lnTo>
                  <a:pt x="932043" y="18265"/>
                </a:lnTo>
                <a:lnTo>
                  <a:pt x="892954" y="6404"/>
                </a:lnTo>
                <a:lnTo>
                  <a:pt x="85026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7932717" y="4362333"/>
            <a:ext cx="189941" cy="1667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8462738" y="4362334"/>
            <a:ext cx="189941" cy="1667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 idx="4294967295"/>
          </p:nvPr>
        </p:nvSpPr>
        <p:spPr>
          <a:xfrm>
            <a:off x="13905980" y="5189733"/>
            <a:ext cx="5028565" cy="1399540"/>
          </a:xfrm>
          <a:prstGeom prst="rect">
            <a:avLst/>
          </a:prstGeom>
        </p:spPr>
        <p:txBody>
          <a:bodyPr vert="horz" wrap="square" lIns="0" tIns="3810" rIns="0" bIns="0" rtlCol="0">
            <a:spAutoFit/>
          </a:bodyPr>
          <a:lstStyle/>
          <a:p>
            <a:pPr marL="115570" marR="5080" indent="-103505" algn="r">
              <a:lnSpc>
                <a:spcPct val="102499"/>
              </a:lnSpc>
              <a:spcBef>
                <a:spcPts val="30"/>
              </a:spcBef>
            </a:pPr>
            <a:r>
              <a:rPr spc="30" dirty="0"/>
              <a:t>The </a:t>
            </a:r>
            <a:r>
              <a:rPr spc="20" dirty="0"/>
              <a:t>desire </a:t>
            </a:r>
            <a:r>
              <a:rPr spc="-10" dirty="0"/>
              <a:t>to </a:t>
            </a:r>
            <a:r>
              <a:rPr spc="5" dirty="0"/>
              <a:t>create</a:t>
            </a:r>
            <a:r>
              <a:rPr spc="175" dirty="0"/>
              <a:t> </a:t>
            </a:r>
            <a:r>
              <a:rPr spc="15" dirty="0"/>
              <a:t>is</a:t>
            </a:r>
            <a:r>
              <a:rPr spc="55" dirty="0"/>
              <a:t> </a:t>
            </a:r>
            <a:r>
              <a:rPr spc="30" dirty="0"/>
              <a:t>one </a:t>
            </a:r>
            <a:r>
              <a:rPr dirty="0"/>
              <a:t> </a:t>
            </a:r>
            <a:r>
              <a:rPr spc="20" dirty="0"/>
              <a:t>of </a:t>
            </a:r>
            <a:r>
              <a:rPr b="1" spc="30" dirty="0">
                <a:latin typeface="Montserrat SemiBold"/>
                <a:cs typeface="Montserrat SemiBold"/>
              </a:rPr>
              <a:t>the</a:t>
            </a:r>
            <a:r>
              <a:rPr b="1" spc="55" dirty="0">
                <a:latin typeface="Montserrat SemiBold"/>
                <a:cs typeface="Montserrat SemiBold"/>
              </a:rPr>
              <a:t> </a:t>
            </a:r>
            <a:r>
              <a:rPr b="1" spc="30" dirty="0">
                <a:latin typeface="Montserrat SemiBold"/>
                <a:cs typeface="Montserrat SemiBold"/>
              </a:rPr>
              <a:t>deepest</a:t>
            </a:r>
            <a:r>
              <a:rPr b="1" spc="40" dirty="0">
                <a:latin typeface="Montserrat SemiBold"/>
                <a:cs typeface="Montserrat SemiBold"/>
              </a:rPr>
              <a:t> </a:t>
            </a:r>
            <a:r>
              <a:rPr b="1" spc="25" dirty="0">
                <a:latin typeface="Montserrat SemiBold"/>
                <a:cs typeface="Montserrat SemiBold"/>
              </a:rPr>
              <a:t>yearnings </a:t>
            </a:r>
            <a:r>
              <a:rPr b="1" spc="30" dirty="0">
                <a:latin typeface="Montserrat SemiBold"/>
                <a:cs typeface="Montserrat SemiBold"/>
              </a:rPr>
              <a:t> </a:t>
            </a:r>
            <a:r>
              <a:rPr b="1" spc="20" dirty="0">
                <a:latin typeface="Montserrat SemiBold"/>
                <a:cs typeface="Montserrat SemiBold"/>
              </a:rPr>
              <a:t>of </a:t>
            </a:r>
            <a:r>
              <a:rPr b="1" spc="30" dirty="0">
                <a:latin typeface="Montserrat SemiBold"/>
                <a:cs typeface="Montserrat SemiBold"/>
              </a:rPr>
              <a:t>the human</a:t>
            </a:r>
            <a:r>
              <a:rPr b="1" spc="75" dirty="0">
                <a:latin typeface="Montserrat SemiBold"/>
                <a:cs typeface="Montserrat SemiBold"/>
              </a:rPr>
              <a:t> </a:t>
            </a:r>
            <a:r>
              <a:rPr b="1" spc="30" dirty="0">
                <a:latin typeface="Montserrat SemiBold"/>
                <a:cs typeface="Montserrat SemiBold"/>
              </a:rPr>
              <a:t>soul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7080081" y="7164629"/>
            <a:ext cx="164338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5" dirty="0">
                <a:latin typeface="Montserrat"/>
                <a:cs typeface="Montserrat"/>
              </a:rPr>
              <a:t>Dieter </a:t>
            </a:r>
            <a:r>
              <a:rPr sz="1400" dirty="0">
                <a:latin typeface="Montserrat"/>
                <a:cs typeface="Montserrat"/>
              </a:rPr>
              <a:t>F.</a:t>
            </a:r>
            <a:r>
              <a:rPr sz="1400" spc="-30" dirty="0">
                <a:latin typeface="Montserrat"/>
                <a:cs typeface="Montserrat"/>
              </a:rPr>
              <a:t> </a:t>
            </a:r>
            <a:r>
              <a:rPr sz="1400" spc="5" dirty="0">
                <a:latin typeface="Montserrat"/>
                <a:cs typeface="Montserrat"/>
              </a:rPr>
              <a:t>Uchtdorf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9" name="object 5"/>
          <p:cNvSpPr txBox="1"/>
          <p:nvPr/>
        </p:nvSpPr>
        <p:spPr>
          <a:xfrm>
            <a:off x="573669" y="10602431"/>
            <a:ext cx="1220470" cy="11366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" spc="50" dirty="0">
                <a:solidFill>
                  <a:srgbClr val="6D6E70"/>
                </a:solidFill>
                <a:latin typeface="Montserrat"/>
                <a:cs typeface="Montserrat"/>
              </a:rPr>
              <a:t>www.corporateproposal.com</a:t>
            </a:r>
            <a:endParaRPr sz="550" dirty="0">
              <a:latin typeface="Montserrat"/>
              <a:cs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58489" y="10575682"/>
            <a:ext cx="126364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latin typeface="Montserrat"/>
                <a:cs typeface="Montserrat"/>
              </a:rPr>
              <a:t>3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848194" y="554957"/>
            <a:ext cx="1788160" cy="303530"/>
          </a:xfrm>
          <a:prstGeom prst="rect">
            <a:avLst/>
          </a:prstGeom>
          <a:solidFill>
            <a:srgbClr val="FFD200"/>
          </a:solidFill>
        </p:spPr>
        <p:txBody>
          <a:bodyPr vert="horz" wrap="square" lIns="0" tIns="73025" rIns="0" bIns="0" rtlCol="0">
            <a:spAutoFit/>
          </a:bodyPr>
          <a:lstStyle/>
          <a:p>
            <a:pPr marL="748665">
              <a:lnSpc>
                <a:spcPct val="100000"/>
              </a:lnSpc>
              <a:spcBef>
                <a:spcPts val="575"/>
              </a:spcBef>
            </a:pPr>
            <a:r>
              <a:rPr sz="550" spc="15" dirty="0">
                <a:latin typeface="Montserrat"/>
                <a:cs typeface="Montserrat"/>
              </a:rPr>
              <a:t>BOOKSTER </a:t>
            </a:r>
            <a:r>
              <a:rPr sz="550" b="1" spc="20" dirty="0">
                <a:latin typeface="Montserrat"/>
                <a:cs typeface="Montserrat"/>
              </a:rPr>
              <a:t>-</a:t>
            </a:r>
            <a:r>
              <a:rPr sz="550" b="1" spc="-10" dirty="0">
                <a:latin typeface="Montserrat"/>
                <a:cs typeface="Montserrat"/>
              </a:rPr>
              <a:t> </a:t>
            </a:r>
            <a:r>
              <a:rPr sz="550" b="1" spc="15" dirty="0">
                <a:latin typeface="Montserrat"/>
                <a:cs typeface="Montserrat"/>
              </a:rPr>
              <a:t>PROPOSAL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461250" y="1727696"/>
            <a:ext cx="10130353" cy="2806700"/>
          </a:xfrm>
          <a:custGeom>
            <a:avLst/>
            <a:gdLst/>
            <a:ahLst/>
            <a:cxnLst/>
            <a:rect l="l" t="t" r="r" b="b"/>
            <a:pathLst>
              <a:path w="9864090" h="2806700">
                <a:moveTo>
                  <a:pt x="0" y="2806197"/>
                </a:moveTo>
                <a:lnTo>
                  <a:pt x="9863574" y="2806197"/>
                </a:lnTo>
                <a:lnTo>
                  <a:pt x="9863574" y="0"/>
                </a:lnTo>
                <a:lnTo>
                  <a:pt x="0" y="0"/>
                </a:lnTo>
                <a:lnTo>
                  <a:pt x="0" y="2806197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918450" y="1997075"/>
            <a:ext cx="9370060" cy="2319225"/>
          </a:xfrm>
          <a:prstGeom prst="rect">
            <a:avLst/>
          </a:prstGeom>
        </p:spPr>
        <p:txBody>
          <a:bodyPr vert="horz" wrap="square" lIns="0" tIns="3810" rIns="0" bIns="0" rtlCol="0">
            <a:spAutoFit/>
          </a:bodyPr>
          <a:lstStyle/>
          <a:p>
            <a:pPr marL="12700" marR="56515">
              <a:lnSpc>
                <a:spcPct val="102499"/>
              </a:lnSpc>
              <a:spcBef>
                <a:spcPts val="30"/>
              </a:spcBef>
            </a:pPr>
            <a:r>
              <a:rPr lang="en-US" sz="2950" spc="30" dirty="0">
                <a:solidFill>
                  <a:srgbClr val="FFD200"/>
                </a:solidFill>
                <a:latin typeface="Montserrat"/>
                <a:cs typeface="Montserrat"/>
              </a:rPr>
              <a:t>B</a:t>
            </a:r>
            <a:r>
              <a:rPr sz="2950" spc="30" dirty="0" smtClean="0">
                <a:solidFill>
                  <a:srgbClr val="FFD200"/>
                </a:solidFill>
                <a:latin typeface="Montserrat"/>
                <a:cs typeface="Montserrat"/>
              </a:rPr>
              <a:t>usiness </a:t>
            </a:r>
            <a:r>
              <a:rPr sz="2950" spc="30" dirty="0">
                <a:solidFill>
                  <a:srgbClr val="FFD200"/>
                </a:solidFill>
                <a:latin typeface="Montserrat"/>
                <a:cs typeface="Montserrat"/>
              </a:rPr>
              <a:t>and </a:t>
            </a:r>
            <a:r>
              <a:rPr sz="2950" spc="15" dirty="0">
                <a:solidFill>
                  <a:srgbClr val="FFD200"/>
                </a:solidFill>
                <a:latin typeface="Montserrat"/>
                <a:cs typeface="Montserrat"/>
              </a:rPr>
              <a:t>your </a:t>
            </a:r>
            <a:r>
              <a:rPr sz="2950" spc="20" dirty="0">
                <a:solidFill>
                  <a:srgbClr val="FFD200"/>
                </a:solidFill>
                <a:latin typeface="Montserrat"/>
                <a:cs typeface="Montserrat"/>
              </a:rPr>
              <a:t>target </a:t>
            </a:r>
            <a:r>
              <a:rPr sz="2950" spc="30" dirty="0">
                <a:solidFill>
                  <a:srgbClr val="FFD200"/>
                </a:solidFill>
                <a:latin typeface="Montserrat"/>
                <a:cs typeface="Montserrat"/>
              </a:rPr>
              <a:t>audience </a:t>
            </a:r>
            <a:r>
              <a:rPr sz="2950" spc="-10" dirty="0">
                <a:solidFill>
                  <a:srgbClr val="FFD200"/>
                </a:solidFill>
                <a:latin typeface="Montserrat"/>
                <a:cs typeface="Montserrat"/>
              </a:rPr>
              <a:t>to </a:t>
            </a:r>
            <a:r>
              <a:rPr sz="2950" spc="20" dirty="0">
                <a:solidFill>
                  <a:srgbClr val="FFD200"/>
                </a:solidFill>
                <a:latin typeface="Montserrat"/>
                <a:cs typeface="Montserrat"/>
              </a:rPr>
              <a:t>inform </a:t>
            </a:r>
            <a:r>
              <a:rPr sz="2950" spc="35" dirty="0">
                <a:solidFill>
                  <a:srgbClr val="FFD200"/>
                </a:solidFill>
                <a:latin typeface="Montserrat"/>
                <a:cs typeface="Montserrat"/>
              </a:rPr>
              <a:t>our  </a:t>
            </a:r>
            <a:r>
              <a:rPr sz="2950" spc="25" dirty="0">
                <a:solidFill>
                  <a:srgbClr val="FFD200"/>
                </a:solidFill>
                <a:latin typeface="Montserrat"/>
                <a:cs typeface="Montserrat"/>
              </a:rPr>
              <a:t>marketing </a:t>
            </a:r>
            <a:r>
              <a:rPr sz="2950" spc="10" dirty="0">
                <a:solidFill>
                  <a:srgbClr val="FFD200"/>
                </a:solidFill>
                <a:latin typeface="Montserrat"/>
                <a:cs typeface="Montserrat"/>
              </a:rPr>
              <a:t>strategy. </a:t>
            </a:r>
            <a:r>
              <a:rPr sz="2950" spc="30" dirty="0">
                <a:solidFill>
                  <a:srgbClr val="FFD200"/>
                </a:solidFill>
                <a:latin typeface="Montserrat"/>
                <a:cs typeface="Montserrat"/>
              </a:rPr>
              <a:t>Using the </a:t>
            </a:r>
            <a:r>
              <a:rPr sz="2950" spc="20" dirty="0">
                <a:solidFill>
                  <a:srgbClr val="FFD200"/>
                </a:solidFill>
                <a:latin typeface="Montserrat"/>
                <a:cs typeface="Montserrat"/>
              </a:rPr>
              <a:t>outcomes</a:t>
            </a:r>
            <a:r>
              <a:rPr sz="2950" spc="185" dirty="0">
                <a:solidFill>
                  <a:srgbClr val="FFD200"/>
                </a:solidFill>
                <a:latin typeface="Montserrat"/>
                <a:cs typeface="Montserrat"/>
              </a:rPr>
              <a:t> </a:t>
            </a:r>
            <a:r>
              <a:rPr sz="2950" spc="85" dirty="0" smtClean="0">
                <a:solidFill>
                  <a:srgbClr val="FFD200"/>
                </a:solidFill>
                <a:latin typeface="Montserrat"/>
                <a:cs typeface="Montserrat"/>
              </a:rPr>
              <a:t>from</a:t>
            </a:r>
            <a:r>
              <a:rPr lang="en-US" sz="2950" dirty="0">
                <a:latin typeface="Montserrat"/>
                <a:cs typeface="Montserrat"/>
              </a:rPr>
              <a:t> </a:t>
            </a:r>
            <a:r>
              <a:rPr sz="2950" spc="30" dirty="0" smtClean="0">
                <a:solidFill>
                  <a:srgbClr val="FFD200"/>
                </a:solidFill>
                <a:latin typeface="Montserrat"/>
                <a:cs typeface="Montserrat"/>
              </a:rPr>
              <a:t>the </a:t>
            </a:r>
            <a:r>
              <a:rPr sz="2950" spc="20" dirty="0">
                <a:solidFill>
                  <a:srgbClr val="FFD200"/>
                </a:solidFill>
                <a:latin typeface="Montserrat"/>
                <a:cs typeface="Montserrat"/>
              </a:rPr>
              <a:t>Company </a:t>
            </a:r>
            <a:r>
              <a:rPr sz="2950" spc="25" dirty="0">
                <a:solidFill>
                  <a:srgbClr val="FFD200"/>
                </a:solidFill>
                <a:latin typeface="Montserrat"/>
                <a:cs typeface="Montserrat"/>
              </a:rPr>
              <a:t>Analysis, </a:t>
            </a:r>
            <a:r>
              <a:rPr sz="2950" spc="5" dirty="0">
                <a:solidFill>
                  <a:srgbClr val="FFD200"/>
                </a:solidFill>
                <a:latin typeface="Montserrat"/>
                <a:cs typeface="Montserrat"/>
              </a:rPr>
              <a:t>we </a:t>
            </a:r>
            <a:r>
              <a:rPr sz="2950" spc="25" dirty="0">
                <a:solidFill>
                  <a:srgbClr val="FFD200"/>
                </a:solidFill>
                <a:latin typeface="Montserrat"/>
                <a:cs typeface="Montserrat"/>
              </a:rPr>
              <a:t>will put together</a:t>
            </a:r>
            <a:r>
              <a:rPr sz="2950" spc="270" dirty="0">
                <a:solidFill>
                  <a:srgbClr val="FFD200"/>
                </a:solidFill>
                <a:latin typeface="Montserrat"/>
                <a:cs typeface="Montserrat"/>
              </a:rPr>
              <a:t> </a:t>
            </a:r>
            <a:r>
              <a:rPr sz="2950" spc="10" dirty="0" smtClean="0">
                <a:solidFill>
                  <a:srgbClr val="FFD200"/>
                </a:solidFill>
                <a:latin typeface="Montserrat"/>
                <a:cs typeface="Montserrat"/>
              </a:rPr>
              <a:t>a</a:t>
            </a:r>
            <a:r>
              <a:rPr lang="en-US" sz="2950" dirty="0">
                <a:latin typeface="Montserrat"/>
                <a:cs typeface="Montserrat"/>
              </a:rPr>
              <a:t> </a:t>
            </a:r>
            <a:r>
              <a:rPr sz="2950" spc="25" dirty="0" smtClean="0">
                <a:solidFill>
                  <a:srgbClr val="FFD200"/>
                </a:solidFill>
                <a:latin typeface="Montserrat"/>
                <a:cs typeface="Montserrat"/>
              </a:rPr>
              <a:t>plan </a:t>
            </a:r>
            <a:r>
              <a:rPr sz="2950" spc="15" dirty="0">
                <a:solidFill>
                  <a:srgbClr val="FFD200"/>
                </a:solidFill>
                <a:latin typeface="Montserrat"/>
                <a:cs typeface="Montserrat"/>
              </a:rPr>
              <a:t>for </a:t>
            </a:r>
            <a:r>
              <a:rPr sz="2950" spc="30" dirty="0">
                <a:solidFill>
                  <a:srgbClr val="FFD200"/>
                </a:solidFill>
                <a:latin typeface="Montserrat"/>
                <a:cs typeface="Montserrat"/>
              </a:rPr>
              <a:t>the most </a:t>
            </a:r>
            <a:r>
              <a:rPr sz="2950" spc="25" dirty="0">
                <a:solidFill>
                  <a:srgbClr val="FFD200"/>
                </a:solidFill>
                <a:latin typeface="Montserrat"/>
                <a:cs typeface="Montserrat"/>
              </a:rPr>
              <a:t>effective marketing </a:t>
            </a:r>
            <a:r>
              <a:rPr sz="2950" spc="20" dirty="0">
                <a:solidFill>
                  <a:srgbClr val="FFD200"/>
                </a:solidFill>
                <a:latin typeface="Montserrat"/>
                <a:cs typeface="Montserrat"/>
              </a:rPr>
              <a:t>strategy </a:t>
            </a:r>
            <a:r>
              <a:rPr sz="2950" spc="-10" dirty="0">
                <a:solidFill>
                  <a:srgbClr val="FFD200"/>
                </a:solidFill>
                <a:latin typeface="Montserrat"/>
                <a:cs typeface="Montserrat"/>
              </a:rPr>
              <a:t>to  </a:t>
            </a:r>
            <a:r>
              <a:rPr sz="2950" spc="25" dirty="0">
                <a:solidFill>
                  <a:srgbClr val="FFD200"/>
                </a:solidFill>
                <a:latin typeface="Montserrat"/>
                <a:cs typeface="Montserrat"/>
              </a:rPr>
              <a:t>get </a:t>
            </a:r>
            <a:r>
              <a:rPr sz="2950" spc="30" dirty="0">
                <a:solidFill>
                  <a:srgbClr val="FFD200"/>
                </a:solidFill>
                <a:latin typeface="Montserrat"/>
                <a:cs typeface="Montserrat"/>
              </a:rPr>
              <a:t>the </a:t>
            </a:r>
            <a:r>
              <a:rPr sz="2950" spc="25" dirty="0">
                <a:solidFill>
                  <a:srgbClr val="FFD200"/>
                </a:solidFill>
                <a:latin typeface="Montserrat"/>
                <a:cs typeface="Montserrat"/>
              </a:rPr>
              <a:t>best results </a:t>
            </a:r>
            <a:r>
              <a:rPr sz="2950" spc="15" dirty="0">
                <a:solidFill>
                  <a:srgbClr val="FFD200"/>
                </a:solidFill>
                <a:latin typeface="Montserrat"/>
                <a:cs typeface="Montserrat"/>
              </a:rPr>
              <a:t>for your</a:t>
            </a:r>
            <a:r>
              <a:rPr sz="2950" spc="225" dirty="0">
                <a:solidFill>
                  <a:srgbClr val="FFD200"/>
                </a:solidFill>
                <a:latin typeface="Montserrat"/>
                <a:cs typeface="Montserrat"/>
              </a:rPr>
              <a:t> </a:t>
            </a:r>
            <a:r>
              <a:rPr sz="2950" spc="35" dirty="0">
                <a:solidFill>
                  <a:srgbClr val="FFD200"/>
                </a:solidFill>
                <a:latin typeface="Montserrat"/>
                <a:cs typeface="Montserrat"/>
              </a:rPr>
              <a:t>business.</a:t>
            </a:r>
            <a:endParaRPr sz="2950" dirty="0">
              <a:latin typeface="Montserrat"/>
              <a:cs typeface="Montserra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2994368" y="5612394"/>
            <a:ext cx="162298" cy="1622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406895" y="5563118"/>
            <a:ext cx="162298" cy="1622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1" name="object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364791"/>
              </p:ext>
            </p:extLst>
          </p:nvPr>
        </p:nvGraphicFramePr>
        <p:xfrm>
          <a:off x="13308494" y="6543402"/>
          <a:ext cx="4335145" cy="27515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35145"/>
              </a:tblGrid>
              <a:tr h="742240">
                <a:tc>
                  <a:txBody>
                    <a:bodyPr/>
                    <a:lstStyle/>
                    <a:p>
                      <a:pPr marL="8890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sz="1400" spc="10" dirty="0">
                          <a:latin typeface="Montserrat"/>
                          <a:cs typeface="Montserrat"/>
                        </a:rPr>
                        <a:t>understanding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of the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article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and </a:t>
                      </a:r>
                      <a:r>
                        <a:rPr sz="1400" spc="-10" dirty="0">
                          <a:latin typeface="Montserrat"/>
                          <a:cs typeface="Montserrat"/>
                        </a:rPr>
                        <a:t>to</a:t>
                      </a:r>
                      <a:r>
                        <a:rPr sz="1400" spc="10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practice</a:t>
                      </a:r>
                      <a:endParaRPr sz="1400" dirty="0">
                        <a:latin typeface="Montserrat"/>
                        <a:cs typeface="Montserrat"/>
                      </a:endParaRPr>
                    </a:p>
                    <a:p>
                      <a:pPr marL="88900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1400" spc="5" dirty="0">
                          <a:latin typeface="Montserrat"/>
                          <a:cs typeface="Montserrat"/>
                        </a:rPr>
                        <a:t>speaking</a:t>
                      </a:r>
                      <a:endParaRPr sz="1400" dirty="0">
                        <a:latin typeface="Montserrat"/>
                        <a:cs typeface="Montserrat"/>
                      </a:endParaRPr>
                    </a:p>
                  </a:txBody>
                  <a:tcPr marL="0" marR="0" marT="7620" marB="0"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182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750" dirty="0">
                        <a:latin typeface="Times New Roman"/>
                        <a:cs typeface="Times New Roman"/>
                      </a:endParaRPr>
                    </a:p>
                    <a:p>
                      <a:pPr marL="88900" marR="748665">
                        <a:lnSpc>
                          <a:spcPct val="147200"/>
                        </a:lnSpc>
                      </a:pPr>
                      <a:r>
                        <a:rPr sz="1400" spc="10" dirty="0">
                          <a:latin typeface="Montserrat"/>
                          <a:cs typeface="Montserrat"/>
                        </a:rPr>
                        <a:t>business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news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reports,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interviews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with 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entrepreneurs and</a:t>
                      </a:r>
                      <a:r>
                        <a:rPr sz="1400" spc="4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more.</a:t>
                      </a:r>
                      <a:endParaRPr sz="1400" dirty="0">
                        <a:latin typeface="Montserrat"/>
                        <a:cs typeface="Montserrat"/>
                      </a:endParaRPr>
                    </a:p>
                  </a:txBody>
                  <a:tcPr marL="0" marR="0" marT="3810" marB="0"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91130">
                <a:tc>
                  <a:txBody>
                    <a:bodyPr/>
                    <a:lstStyle/>
                    <a:p>
                      <a:pPr marL="137160">
                        <a:lnSpc>
                          <a:spcPts val="1664"/>
                        </a:lnSpc>
                      </a:pPr>
                      <a:r>
                        <a:rPr sz="1400" dirty="0" smtClean="0">
                          <a:latin typeface="Montserrat"/>
                          <a:cs typeface="Montserrat"/>
                        </a:rPr>
                        <a:t>write </a:t>
                      </a:r>
                      <a:r>
                        <a:rPr sz="1400" dirty="0">
                          <a:latin typeface="Montserrat"/>
                          <a:cs typeface="Montserrat"/>
                        </a:rPr>
                        <a:t>down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their meanings in </a:t>
                      </a:r>
                      <a:r>
                        <a:rPr sz="1400" dirty="0">
                          <a:latin typeface="Montserrat"/>
                          <a:cs typeface="Montserrat"/>
                        </a:rPr>
                        <a:t>your</a:t>
                      </a:r>
                      <a:r>
                        <a:rPr sz="1400" spc="14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notebook</a:t>
                      </a:r>
                      <a:endParaRPr sz="1400" dirty="0">
                        <a:latin typeface="Montserrat"/>
                        <a:cs typeface="Montserrat"/>
                      </a:endParaRPr>
                    </a:p>
                  </a:txBody>
                  <a:tcPr marL="0" marR="0" marT="0" marB="0" anchor="ctr">
                    <a:lnT w="3175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sp>
        <p:nvSpPr>
          <p:cNvPr id="12" name="object 12"/>
          <p:cNvSpPr/>
          <p:nvPr/>
        </p:nvSpPr>
        <p:spPr>
          <a:xfrm>
            <a:off x="13094970" y="6569075"/>
            <a:ext cx="157480" cy="182245"/>
          </a:xfrm>
          <a:custGeom>
            <a:avLst/>
            <a:gdLst/>
            <a:ahLst/>
            <a:cxnLst/>
            <a:rect l="l" t="t" r="r" b="b"/>
            <a:pathLst>
              <a:path w="157480" h="182245">
                <a:moveTo>
                  <a:pt x="0" y="0"/>
                </a:moveTo>
                <a:lnTo>
                  <a:pt x="0" y="181711"/>
                </a:lnTo>
                <a:lnTo>
                  <a:pt x="157366" y="90855"/>
                </a:lnTo>
                <a:lnTo>
                  <a:pt x="0" y="0"/>
                </a:lnTo>
                <a:close/>
              </a:path>
            </a:pathLst>
          </a:custGeom>
          <a:solidFill>
            <a:srgbClr val="FFD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094970" y="7640010"/>
            <a:ext cx="157480" cy="182245"/>
          </a:xfrm>
          <a:custGeom>
            <a:avLst/>
            <a:gdLst/>
            <a:ahLst/>
            <a:cxnLst/>
            <a:rect l="l" t="t" r="r" b="b"/>
            <a:pathLst>
              <a:path w="157480" h="182245">
                <a:moveTo>
                  <a:pt x="0" y="0"/>
                </a:moveTo>
                <a:lnTo>
                  <a:pt x="0" y="181711"/>
                </a:lnTo>
                <a:lnTo>
                  <a:pt x="157366" y="90855"/>
                </a:lnTo>
                <a:lnTo>
                  <a:pt x="0" y="0"/>
                </a:lnTo>
                <a:close/>
              </a:path>
            </a:pathLst>
          </a:custGeom>
          <a:solidFill>
            <a:srgbClr val="FFD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3094970" y="8812749"/>
            <a:ext cx="157480" cy="182245"/>
          </a:xfrm>
          <a:custGeom>
            <a:avLst/>
            <a:gdLst/>
            <a:ahLst/>
            <a:cxnLst/>
            <a:rect l="l" t="t" r="r" b="b"/>
            <a:pathLst>
              <a:path w="157480" h="182245">
                <a:moveTo>
                  <a:pt x="0" y="0"/>
                </a:moveTo>
                <a:lnTo>
                  <a:pt x="0" y="181711"/>
                </a:lnTo>
                <a:lnTo>
                  <a:pt x="157366" y="90855"/>
                </a:lnTo>
                <a:lnTo>
                  <a:pt x="0" y="0"/>
                </a:lnTo>
                <a:close/>
              </a:path>
            </a:pathLst>
          </a:custGeom>
          <a:solidFill>
            <a:srgbClr val="FFD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766050" y="5349875"/>
            <a:ext cx="4834255" cy="269557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34290">
              <a:lnSpc>
                <a:spcPct val="100000"/>
              </a:lnSpc>
              <a:spcBef>
                <a:spcPts val="114"/>
              </a:spcBef>
            </a:pPr>
            <a:r>
              <a:rPr sz="2950" spc="30" dirty="0">
                <a:latin typeface="Montserrat"/>
                <a:cs typeface="Montserrat"/>
              </a:rPr>
              <a:t>Who </a:t>
            </a:r>
            <a:r>
              <a:rPr sz="2950" spc="5" dirty="0">
                <a:latin typeface="Montserrat"/>
                <a:cs typeface="Montserrat"/>
              </a:rPr>
              <a:t>we</a:t>
            </a:r>
            <a:r>
              <a:rPr sz="2950" spc="80" dirty="0">
                <a:latin typeface="Montserrat"/>
                <a:cs typeface="Montserrat"/>
              </a:rPr>
              <a:t> </a:t>
            </a:r>
            <a:r>
              <a:rPr sz="2950" spc="10" dirty="0">
                <a:latin typeface="Montserrat"/>
                <a:cs typeface="Montserrat"/>
              </a:rPr>
              <a:t>are</a:t>
            </a:r>
            <a:endParaRPr sz="2950" dirty="0">
              <a:latin typeface="Montserrat"/>
              <a:cs typeface="Montserrat"/>
            </a:endParaRPr>
          </a:p>
          <a:p>
            <a:pPr marL="12700" marR="5080">
              <a:lnSpc>
                <a:spcPct val="147200"/>
              </a:lnSpc>
              <a:spcBef>
                <a:spcPts val="2630"/>
              </a:spcBef>
            </a:pPr>
            <a:r>
              <a:rPr sz="1400" dirty="0">
                <a:latin typeface="Montserrat"/>
                <a:cs typeface="Montserrat"/>
              </a:rPr>
              <a:t>Lorem </a:t>
            </a:r>
            <a:r>
              <a:rPr sz="1400" spc="5" dirty="0">
                <a:latin typeface="Montserrat"/>
                <a:cs typeface="Montserrat"/>
              </a:rPr>
              <a:t>ipsum dolor sit </a:t>
            </a:r>
            <a:r>
              <a:rPr sz="1400" spc="10" dirty="0">
                <a:latin typeface="Montserrat"/>
                <a:cs typeface="Montserrat"/>
              </a:rPr>
              <a:t>amet, </a:t>
            </a:r>
            <a:r>
              <a:rPr sz="1400" spc="5" dirty="0">
                <a:latin typeface="Montserrat"/>
                <a:cs typeface="Montserrat"/>
              </a:rPr>
              <a:t>consectetur </a:t>
            </a:r>
            <a:r>
              <a:rPr sz="1400" spc="10" dirty="0">
                <a:latin typeface="Montserrat"/>
                <a:cs typeface="Montserrat"/>
              </a:rPr>
              <a:t>adipiscing  elit, </a:t>
            </a:r>
            <a:r>
              <a:rPr sz="1400" spc="5" dirty="0">
                <a:latin typeface="Montserrat"/>
                <a:cs typeface="Montserrat"/>
              </a:rPr>
              <a:t>sed do </a:t>
            </a:r>
            <a:r>
              <a:rPr sz="1400" spc="10" dirty="0">
                <a:latin typeface="Montserrat"/>
                <a:cs typeface="Montserrat"/>
              </a:rPr>
              <a:t>eiusmod </a:t>
            </a:r>
            <a:r>
              <a:rPr sz="1400" dirty="0">
                <a:latin typeface="Montserrat"/>
                <a:cs typeface="Montserrat"/>
              </a:rPr>
              <a:t>ttis </a:t>
            </a:r>
            <a:r>
              <a:rPr sz="1400" spc="5" dirty="0">
                <a:latin typeface="Montserrat"/>
                <a:cs typeface="Montserrat"/>
              </a:rPr>
              <a:t>nique purus. Ornare </a:t>
            </a:r>
            <a:r>
              <a:rPr sz="1400" spc="10" dirty="0">
                <a:latin typeface="Montserrat"/>
                <a:cs typeface="Montserrat"/>
              </a:rPr>
              <a:t>lectus  </a:t>
            </a:r>
            <a:r>
              <a:rPr sz="1400" spc="5" dirty="0">
                <a:latin typeface="Montserrat"/>
                <a:cs typeface="Montserrat"/>
              </a:rPr>
              <a:t>sit amet est placerat. Tincidunt dui ut ornare </a:t>
            </a:r>
            <a:r>
              <a:rPr sz="1400" spc="10" dirty="0">
                <a:latin typeface="Montserrat"/>
                <a:cs typeface="Montserrat"/>
              </a:rPr>
              <a:t>lectus  </a:t>
            </a:r>
            <a:r>
              <a:rPr sz="1400" spc="5" dirty="0">
                <a:latin typeface="Montserrat"/>
                <a:cs typeface="Montserrat"/>
              </a:rPr>
              <a:t>sit amet est placerat. </a:t>
            </a:r>
            <a:r>
              <a:rPr sz="1400" spc="10" dirty="0">
                <a:latin typeface="Montserrat"/>
                <a:cs typeface="Montserrat"/>
              </a:rPr>
              <a:t>Elementum </a:t>
            </a:r>
            <a:r>
              <a:rPr sz="1400" spc="5" dirty="0">
                <a:latin typeface="Montserrat"/>
                <a:cs typeface="Montserrat"/>
              </a:rPr>
              <a:t>pulvinar etiam </a:t>
            </a:r>
            <a:r>
              <a:rPr sz="1400" spc="10" dirty="0">
                <a:latin typeface="Montserrat"/>
                <a:cs typeface="Montserrat"/>
              </a:rPr>
              <a:t>non  </a:t>
            </a:r>
            <a:r>
              <a:rPr sz="1400" spc="5" dirty="0">
                <a:latin typeface="Montserrat"/>
                <a:cs typeface="Montserrat"/>
              </a:rPr>
              <a:t>quam lacus </a:t>
            </a:r>
            <a:r>
              <a:rPr sz="1400" spc="10" dirty="0">
                <a:latin typeface="Montserrat"/>
                <a:cs typeface="Montserrat"/>
              </a:rPr>
              <a:t>suspendisse </a:t>
            </a:r>
            <a:r>
              <a:rPr sz="1400" spc="5" dirty="0">
                <a:latin typeface="Montserrat"/>
                <a:cs typeface="Montserrat"/>
              </a:rPr>
              <a:t>faucibus interdum. </a:t>
            </a:r>
            <a:r>
              <a:rPr sz="1400" dirty="0">
                <a:latin typeface="Montserrat"/>
                <a:cs typeface="Montserrat"/>
              </a:rPr>
              <a:t>Orci a  </a:t>
            </a:r>
            <a:r>
              <a:rPr sz="1400" spc="5" dirty="0">
                <a:latin typeface="Montserrat"/>
                <a:cs typeface="Montserrat"/>
              </a:rPr>
              <a:t>scelerisque purus semper</a:t>
            </a:r>
            <a:r>
              <a:rPr sz="1400" spc="60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eget.</a:t>
            </a:r>
            <a:endParaRPr sz="1400" dirty="0">
              <a:latin typeface="Montserrat"/>
              <a:cs typeface="Montserra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471287" y="5399151"/>
            <a:ext cx="2484120" cy="47815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950" spc="30" dirty="0">
                <a:latin typeface="Montserrat"/>
                <a:cs typeface="Montserrat"/>
              </a:rPr>
              <a:t>What </a:t>
            </a:r>
            <a:r>
              <a:rPr sz="2950" spc="-55" dirty="0">
                <a:latin typeface="Montserrat"/>
                <a:cs typeface="Montserrat"/>
              </a:rPr>
              <a:t>We</a:t>
            </a:r>
            <a:r>
              <a:rPr sz="2950" spc="10" dirty="0">
                <a:latin typeface="Montserrat"/>
                <a:cs typeface="Montserrat"/>
              </a:rPr>
              <a:t> </a:t>
            </a:r>
            <a:r>
              <a:rPr sz="2950" spc="35" dirty="0">
                <a:latin typeface="Montserrat"/>
                <a:cs typeface="Montserrat"/>
              </a:rPr>
              <a:t>Do</a:t>
            </a:r>
            <a:endParaRPr sz="2950">
              <a:latin typeface="Montserrat"/>
              <a:cs typeface="Montserrat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3350378" y="6094055"/>
            <a:ext cx="4345940" cy="0"/>
          </a:xfrm>
          <a:custGeom>
            <a:avLst/>
            <a:gdLst/>
            <a:ahLst/>
            <a:cxnLst/>
            <a:rect l="l" t="t" r="r" b="b"/>
            <a:pathLst>
              <a:path w="4345940">
                <a:moveTo>
                  <a:pt x="0" y="0"/>
                </a:moveTo>
                <a:lnTo>
                  <a:pt x="4345417" y="0"/>
                </a:lnTo>
              </a:path>
            </a:pathLst>
          </a:custGeom>
          <a:ln w="3141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2"/>
          <p:cNvSpPr/>
          <p:nvPr/>
        </p:nvSpPr>
        <p:spPr>
          <a:xfrm>
            <a:off x="966613" y="0"/>
            <a:ext cx="8808720" cy="11308715"/>
          </a:xfrm>
          <a:custGeom>
            <a:avLst/>
            <a:gdLst/>
            <a:ahLst/>
            <a:cxnLst/>
            <a:rect l="l" t="t" r="r" b="b"/>
            <a:pathLst>
              <a:path w="8808720" h="11308715">
                <a:moveTo>
                  <a:pt x="0" y="0"/>
                </a:moveTo>
                <a:lnTo>
                  <a:pt x="5778305" y="0"/>
                </a:lnTo>
                <a:lnTo>
                  <a:pt x="8808424" y="11308555"/>
                </a:lnTo>
                <a:lnTo>
                  <a:pt x="3030118" y="11308555"/>
                </a:lnTo>
                <a:lnTo>
                  <a:pt x="0" y="0"/>
                </a:lnTo>
                <a:close/>
              </a:path>
            </a:pathLst>
          </a:custGeom>
          <a:solidFill>
            <a:srgbClr val="FFD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8183717" y="544486"/>
            <a:ext cx="1543685" cy="252729"/>
          </a:xfrm>
          <a:prstGeom prst="rect">
            <a:avLst/>
          </a:prstGeom>
          <a:solidFill>
            <a:srgbClr val="FFD200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550">
              <a:latin typeface="Times New Roman"/>
              <a:cs typeface="Times New Roman"/>
            </a:endParaRPr>
          </a:p>
          <a:p>
            <a:pPr marL="481965">
              <a:lnSpc>
                <a:spcPct val="100000"/>
              </a:lnSpc>
            </a:pPr>
            <a:r>
              <a:rPr sz="550" b="1" spc="15" dirty="0">
                <a:latin typeface="Montserrat"/>
                <a:cs typeface="Montserrat"/>
              </a:rPr>
              <a:t>THE</a:t>
            </a:r>
            <a:r>
              <a:rPr sz="550" b="1" dirty="0">
                <a:latin typeface="Montserrat"/>
                <a:cs typeface="Montserrat"/>
              </a:rPr>
              <a:t> </a:t>
            </a:r>
            <a:r>
              <a:rPr sz="550" b="1" spc="15" dirty="0">
                <a:latin typeface="Montserrat"/>
                <a:cs typeface="Montserrat"/>
              </a:rPr>
              <a:t>PROPOSAL.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1786" y="508497"/>
            <a:ext cx="76200" cy="11366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" b="1" spc="15" dirty="0">
                <a:latin typeface="Montserrat"/>
                <a:cs typeface="Montserrat"/>
              </a:rPr>
              <a:t>4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3669" y="10602431"/>
            <a:ext cx="1220470" cy="11366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" spc="50" dirty="0">
                <a:solidFill>
                  <a:srgbClr val="6D6E70"/>
                </a:solidFill>
                <a:latin typeface="Montserrat"/>
                <a:cs typeface="Montserrat"/>
              </a:rPr>
              <a:t>www.corporateproposal.com</a:t>
            </a:r>
            <a:endParaRPr sz="550" dirty="0">
              <a:latin typeface="Montserrat"/>
              <a:cs typeface="Montserra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270250" y="1235075"/>
            <a:ext cx="646331" cy="4013567"/>
          </a:xfrm>
          <a:prstGeom prst="rect">
            <a:avLst/>
          </a:prstGeom>
        </p:spPr>
        <p:txBody>
          <a:bodyPr vert="vert270" wrap="square" lIns="0" tIns="539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sz="4200" b="0" spc="25" dirty="0">
                <a:latin typeface="Montserrat Light"/>
                <a:cs typeface="Montserrat Light"/>
              </a:rPr>
              <a:t>Our</a:t>
            </a:r>
            <a:r>
              <a:rPr sz="4200" b="0" spc="20" dirty="0">
                <a:latin typeface="Montserrat Light"/>
                <a:cs typeface="Montserrat Light"/>
              </a:rPr>
              <a:t> </a:t>
            </a:r>
            <a:r>
              <a:rPr sz="4200" b="1" spc="-45" dirty="0">
                <a:latin typeface="Montserrat"/>
                <a:cs typeface="Montserrat"/>
              </a:rPr>
              <a:t>Team</a:t>
            </a:r>
            <a:endParaRPr sz="4200" dirty="0">
              <a:latin typeface="Montserrat"/>
              <a:cs typeface="Montserra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512873" y="2222370"/>
            <a:ext cx="120396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20" dirty="0">
                <a:latin typeface="Montserrat"/>
                <a:cs typeface="Montserrat"/>
              </a:rPr>
              <a:t>Tom</a:t>
            </a:r>
            <a:r>
              <a:rPr sz="1400" b="1" spc="-25" dirty="0">
                <a:latin typeface="Montserrat"/>
                <a:cs typeface="Montserrat"/>
              </a:rPr>
              <a:t> </a:t>
            </a:r>
            <a:r>
              <a:rPr sz="1400" b="1" spc="5" dirty="0">
                <a:latin typeface="Montserrat"/>
                <a:cs typeface="Montserrat"/>
              </a:rPr>
              <a:t>Riddick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505334" y="3128368"/>
            <a:ext cx="6964045" cy="17151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91135">
              <a:lnSpc>
                <a:spcPct val="147200"/>
              </a:lnSpc>
              <a:spcBef>
                <a:spcPts val="100"/>
              </a:spcBef>
            </a:pPr>
            <a:r>
              <a:rPr sz="1400" b="1" spc="-5" dirty="0">
                <a:latin typeface="Montserrat"/>
                <a:cs typeface="Montserrat"/>
              </a:rPr>
              <a:t>“Tom </a:t>
            </a:r>
            <a:r>
              <a:rPr sz="1400" b="1" spc="5" dirty="0">
                <a:latin typeface="Montserrat"/>
                <a:cs typeface="Montserrat"/>
              </a:rPr>
              <a:t>is our </a:t>
            </a:r>
            <a:r>
              <a:rPr sz="1400" b="1" dirty="0">
                <a:latin typeface="Montserrat"/>
                <a:cs typeface="Montserrat"/>
              </a:rPr>
              <a:t>Creative </a:t>
            </a:r>
            <a:r>
              <a:rPr sz="1400" b="1" spc="5" dirty="0">
                <a:latin typeface="Montserrat"/>
                <a:cs typeface="Montserrat"/>
              </a:rPr>
              <a:t>Director, digital designer, </a:t>
            </a:r>
            <a:r>
              <a:rPr sz="1400" b="1" dirty="0">
                <a:latin typeface="Montserrat"/>
                <a:cs typeface="Montserrat"/>
              </a:rPr>
              <a:t>web </a:t>
            </a:r>
            <a:r>
              <a:rPr sz="1400" b="1" spc="10" dirty="0">
                <a:latin typeface="Montserrat"/>
                <a:cs typeface="Montserrat"/>
              </a:rPr>
              <a:t>designer and </a:t>
            </a:r>
            <a:r>
              <a:rPr sz="1400" b="1" spc="25" dirty="0">
                <a:latin typeface="Montserrat"/>
                <a:cs typeface="Montserrat"/>
              </a:rPr>
              <a:t>front-  </a:t>
            </a:r>
            <a:r>
              <a:rPr sz="1400" b="1" spc="10" dirty="0">
                <a:latin typeface="Montserrat"/>
                <a:cs typeface="Montserrat"/>
              </a:rPr>
              <a:t>end </a:t>
            </a:r>
            <a:r>
              <a:rPr sz="1400" b="1" spc="5" dirty="0">
                <a:latin typeface="Montserrat"/>
                <a:cs typeface="Montserrat"/>
              </a:rPr>
              <a:t>developer. He is also </a:t>
            </a:r>
            <a:r>
              <a:rPr sz="1400" b="1" dirty="0">
                <a:latin typeface="Montserrat"/>
                <a:cs typeface="Montserrat"/>
              </a:rPr>
              <a:t>pretty </a:t>
            </a:r>
            <a:r>
              <a:rPr sz="1400" b="1" spc="5" dirty="0">
                <a:latin typeface="Montserrat"/>
                <a:cs typeface="Montserrat"/>
              </a:rPr>
              <a:t>good with </a:t>
            </a:r>
            <a:r>
              <a:rPr sz="1400" b="1" dirty="0">
                <a:latin typeface="Montserrat"/>
                <a:cs typeface="Montserrat"/>
              </a:rPr>
              <a:t>a </a:t>
            </a:r>
            <a:r>
              <a:rPr sz="1400" b="1" spc="5" dirty="0">
                <a:latin typeface="Montserrat"/>
                <a:cs typeface="Montserrat"/>
              </a:rPr>
              <a:t>sketchbook.</a:t>
            </a:r>
            <a:r>
              <a:rPr sz="1400" b="1" spc="204" dirty="0">
                <a:latin typeface="Montserrat"/>
                <a:cs typeface="Montserrat"/>
              </a:rPr>
              <a:t> </a:t>
            </a:r>
            <a:r>
              <a:rPr sz="1400" b="1" dirty="0">
                <a:latin typeface="Montserrat"/>
                <a:cs typeface="Montserrat"/>
              </a:rPr>
              <a:t>“</a:t>
            </a:r>
            <a:endParaRPr sz="1400" dirty="0">
              <a:latin typeface="Montserrat"/>
              <a:cs typeface="Montserrat"/>
            </a:endParaRPr>
          </a:p>
          <a:p>
            <a:pPr marL="12700" marR="5080">
              <a:lnSpc>
                <a:spcPct val="147200"/>
              </a:lnSpc>
              <a:spcBef>
                <a:spcPts val="935"/>
              </a:spcBef>
            </a:pPr>
            <a:r>
              <a:rPr sz="1400" spc="5" dirty="0">
                <a:latin typeface="Montserrat"/>
                <a:cs typeface="Montserrat"/>
              </a:rPr>
              <a:t>Before </a:t>
            </a:r>
            <a:r>
              <a:rPr sz="1400" spc="10" dirty="0">
                <a:latin typeface="Montserrat"/>
                <a:cs typeface="Montserrat"/>
              </a:rPr>
              <a:t>starting </a:t>
            </a:r>
            <a:r>
              <a:rPr sz="1400" spc="5" dirty="0">
                <a:latin typeface="Montserrat"/>
                <a:cs typeface="Montserrat"/>
              </a:rPr>
              <a:t>the company </a:t>
            </a:r>
            <a:r>
              <a:rPr sz="1400" spc="-20" dirty="0">
                <a:latin typeface="Montserrat"/>
                <a:cs typeface="Montserrat"/>
              </a:rPr>
              <a:t>Tom </a:t>
            </a:r>
            <a:r>
              <a:rPr sz="1400" spc="-5" dirty="0">
                <a:latin typeface="Montserrat"/>
                <a:cs typeface="Montserrat"/>
              </a:rPr>
              <a:t>worked </a:t>
            </a:r>
            <a:r>
              <a:rPr sz="1400" spc="5" dirty="0">
                <a:latin typeface="Montserrat"/>
                <a:cs typeface="Montserrat"/>
              </a:rPr>
              <a:t>as </a:t>
            </a:r>
            <a:r>
              <a:rPr sz="1400" dirty="0">
                <a:latin typeface="Montserrat"/>
                <a:cs typeface="Montserrat"/>
              </a:rPr>
              <a:t>a </a:t>
            </a:r>
            <a:r>
              <a:rPr sz="1400" spc="10" dirty="0">
                <a:latin typeface="Montserrat"/>
                <a:cs typeface="Montserrat"/>
              </a:rPr>
              <a:t>designer </a:t>
            </a:r>
            <a:r>
              <a:rPr sz="1400" spc="5" dirty="0">
                <a:latin typeface="Montserrat"/>
                <a:cs typeface="Montserrat"/>
              </a:rPr>
              <a:t>and studio </a:t>
            </a:r>
            <a:r>
              <a:rPr sz="1400" spc="10" dirty="0">
                <a:latin typeface="Montserrat"/>
                <a:cs typeface="Montserrat"/>
              </a:rPr>
              <a:t>manager  </a:t>
            </a:r>
            <a:r>
              <a:rPr sz="1400" dirty="0">
                <a:latin typeface="Montserrat"/>
                <a:cs typeface="Montserrat"/>
              </a:rPr>
              <a:t>for a </a:t>
            </a:r>
            <a:r>
              <a:rPr sz="1400" spc="5" dirty="0">
                <a:latin typeface="Montserrat"/>
                <a:cs typeface="Montserrat"/>
              </a:rPr>
              <a:t>design </a:t>
            </a:r>
            <a:r>
              <a:rPr sz="1400" spc="10" dirty="0">
                <a:latin typeface="Montserrat"/>
                <a:cs typeface="Montserrat"/>
              </a:rPr>
              <a:t>house </a:t>
            </a:r>
            <a:r>
              <a:rPr sz="1400" spc="5" dirty="0">
                <a:latin typeface="Montserrat"/>
                <a:cs typeface="Montserrat"/>
              </a:rPr>
              <a:t>who boasted </a:t>
            </a:r>
            <a:r>
              <a:rPr sz="1400" dirty="0">
                <a:latin typeface="Montserrat"/>
                <a:cs typeface="Montserrat"/>
              </a:rPr>
              <a:t>a </a:t>
            </a:r>
            <a:r>
              <a:rPr sz="1400" spc="5" dirty="0">
                <a:latin typeface="Montserrat"/>
                <a:cs typeface="Montserrat"/>
              </a:rPr>
              <a:t>number of big name clients. </a:t>
            </a:r>
            <a:r>
              <a:rPr sz="1400" spc="-20" dirty="0">
                <a:latin typeface="Montserrat"/>
                <a:cs typeface="Montserrat"/>
              </a:rPr>
              <a:t>Tom </a:t>
            </a:r>
            <a:r>
              <a:rPr sz="1400" spc="10" dirty="0">
                <a:latin typeface="Montserrat"/>
                <a:cs typeface="Montserrat"/>
              </a:rPr>
              <a:t>has  </a:t>
            </a:r>
            <a:r>
              <a:rPr sz="1400" spc="5" dirty="0">
                <a:latin typeface="Montserrat"/>
                <a:cs typeface="Montserrat"/>
              </a:rPr>
              <a:t>brought his </a:t>
            </a:r>
            <a:r>
              <a:rPr sz="1400" dirty="0">
                <a:latin typeface="Montserrat"/>
                <a:cs typeface="Montserrat"/>
              </a:rPr>
              <a:t>vast </a:t>
            </a:r>
            <a:r>
              <a:rPr sz="1400" spc="5" dirty="0">
                <a:latin typeface="Montserrat"/>
                <a:cs typeface="Montserrat"/>
              </a:rPr>
              <a:t>experience </a:t>
            </a:r>
            <a:r>
              <a:rPr sz="1400" spc="30" dirty="0">
                <a:latin typeface="Montserrat"/>
                <a:cs typeface="Montserrat"/>
              </a:rPr>
              <a:t>from </a:t>
            </a:r>
            <a:r>
              <a:rPr sz="1400" spc="5" dirty="0">
                <a:latin typeface="Montserrat"/>
                <a:cs typeface="Montserrat"/>
              </a:rPr>
              <a:t>this </a:t>
            </a:r>
            <a:r>
              <a:rPr sz="1400" dirty="0">
                <a:latin typeface="Montserrat"/>
                <a:cs typeface="Montserrat"/>
              </a:rPr>
              <a:t>role </a:t>
            </a:r>
            <a:r>
              <a:rPr sz="1400" spc="-10" dirty="0">
                <a:latin typeface="Montserrat"/>
                <a:cs typeface="Montserrat"/>
              </a:rPr>
              <a:t>to </a:t>
            </a:r>
            <a:r>
              <a:rPr sz="1400" spc="5" dirty="0">
                <a:latin typeface="Montserrat"/>
                <a:cs typeface="Montserrat"/>
              </a:rPr>
              <a:t>the </a:t>
            </a:r>
            <a:r>
              <a:rPr sz="1400" dirty="0">
                <a:latin typeface="Montserrat"/>
                <a:cs typeface="Montserrat"/>
              </a:rPr>
              <a:t>work </a:t>
            </a:r>
            <a:r>
              <a:rPr sz="1400" spc="5" dirty="0">
                <a:latin typeface="Montserrat"/>
                <a:cs typeface="Montserrat"/>
              </a:rPr>
              <a:t>he does</a:t>
            </a:r>
            <a:r>
              <a:rPr sz="1400" spc="270" dirty="0">
                <a:latin typeface="Montserrat"/>
                <a:cs typeface="Montserrat"/>
              </a:rPr>
              <a:t> </a:t>
            </a:r>
            <a:r>
              <a:rPr sz="1400" spc="-10" dirty="0">
                <a:latin typeface="Montserrat"/>
                <a:cs typeface="Montserrat"/>
              </a:rPr>
              <a:t>now.</a:t>
            </a:r>
            <a:endParaRPr sz="1400" dirty="0">
              <a:latin typeface="Montserrat"/>
              <a:cs typeface="Montserra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013142" y="2079966"/>
            <a:ext cx="2381885" cy="6540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7200"/>
              </a:lnSpc>
              <a:spcBef>
                <a:spcPts val="100"/>
              </a:spcBef>
            </a:pPr>
            <a:r>
              <a:rPr sz="1400" spc="5" dirty="0">
                <a:latin typeface="Montserrat"/>
                <a:cs typeface="Montserrat"/>
              </a:rPr>
              <a:t>Position: </a:t>
            </a:r>
            <a:r>
              <a:rPr sz="1400" dirty="0">
                <a:latin typeface="Montserrat"/>
                <a:cs typeface="Montserrat"/>
              </a:rPr>
              <a:t>Creative </a:t>
            </a:r>
            <a:r>
              <a:rPr sz="1400" spc="5" dirty="0">
                <a:latin typeface="Montserrat"/>
                <a:cs typeface="Montserrat"/>
              </a:rPr>
              <a:t>Director  Experience: 10</a:t>
            </a:r>
            <a:r>
              <a:rPr sz="1400" spc="35" dirty="0">
                <a:latin typeface="Montserrat"/>
                <a:cs typeface="Montserrat"/>
              </a:rPr>
              <a:t> </a:t>
            </a:r>
            <a:r>
              <a:rPr sz="1400" spc="-5" dirty="0">
                <a:latin typeface="Montserrat"/>
                <a:cs typeface="Montserrat"/>
              </a:rPr>
              <a:t>years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0863543" y="2251241"/>
            <a:ext cx="0" cy="308610"/>
          </a:xfrm>
          <a:custGeom>
            <a:avLst/>
            <a:gdLst/>
            <a:ahLst/>
            <a:cxnLst/>
            <a:rect l="l" t="t" r="r" b="b"/>
            <a:pathLst>
              <a:path h="308610">
                <a:moveTo>
                  <a:pt x="0" y="0"/>
                </a:moveTo>
                <a:lnTo>
                  <a:pt x="0" y="308001"/>
                </a:lnTo>
              </a:path>
            </a:pathLst>
          </a:custGeom>
          <a:ln w="104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9533815" y="6682968"/>
            <a:ext cx="120396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20" dirty="0">
                <a:latin typeface="Montserrat"/>
                <a:cs typeface="Montserrat"/>
              </a:rPr>
              <a:t>Tom</a:t>
            </a:r>
            <a:r>
              <a:rPr sz="1400" b="1" spc="-25" dirty="0">
                <a:latin typeface="Montserrat"/>
                <a:cs typeface="Montserrat"/>
              </a:rPr>
              <a:t> </a:t>
            </a:r>
            <a:r>
              <a:rPr sz="1400" b="1" spc="5" dirty="0">
                <a:latin typeface="Montserrat"/>
                <a:cs typeface="Montserrat"/>
              </a:rPr>
              <a:t>Riddick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9526276" y="7588964"/>
            <a:ext cx="6964045" cy="17151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91135">
              <a:lnSpc>
                <a:spcPct val="147200"/>
              </a:lnSpc>
              <a:spcBef>
                <a:spcPts val="100"/>
              </a:spcBef>
            </a:pPr>
            <a:r>
              <a:rPr sz="1400" b="1" spc="-5" dirty="0">
                <a:latin typeface="Montserrat"/>
                <a:cs typeface="Montserrat"/>
              </a:rPr>
              <a:t>“Tom </a:t>
            </a:r>
            <a:r>
              <a:rPr sz="1400" b="1" spc="5" dirty="0">
                <a:latin typeface="Montserrat"/>
                <a:cs typeface="Montserrat"/>
              </a:rPr>
              <a:t>is our </a:t>
            </a:r>
            <a:r>
              <a:rPr sz="1400" b="1" dirty="0">
                <a:latin typeface="Montserrat"/>
                <a:cs typeface="Montserrat"/>
              </a:rPr>
              <a:t>Creative </a:t>
            </a:r>
            <a:r>
              <a:rPr sz="1400" b="1" spc="5" dirty="0">
                <a:latin typeface="Montserrat"/>
                <a:cs typeface="Montserrat"/>
              </a:rPr>
              <a:t>Director, digital designer, </a:t>
            </a:r>
            <a:r>
              <a:rPr sz="1400" b="1" dirty="0">
                <a:latin typeface="Montserrat"/>
                <a:cs typeface="Montserrat"/>
              </a:rPr>
              <a:t>web </a:t>
            </a:r>
            <a:r>
              <a:rPr sz="1400" b="1" spc="10" dirty="0">
                <a:latin typeface="Montserrat"/>
                <a:cs typeface="Montserrat"/>
              </a:rPr>
              <a:t>designer and </a:t>
            </a:r>
            <a:r>
              <a:rPr sz="1400" b="1" spc="25" dirty="0">
                <a:latin typeface="Montserrat"/>
                <a:cs typeface="Montserrat"/>
              </a:rPr>
              <a:t>front-  </a:t>
            </a:r>
            <a:r>
              <a:rPr sz="1400" b="1" spc="10" dirty="0">
                <a:latin typeface="Montserrat"/>
                <a:cs typeface="Montserrat"/>
              </a:rPr>
              <a:t>end </a:t>
            </a:r>
            <a:r>
              <a:rPr sz="1400" b="1" spc="5" dirty="0">
                <a:latin typeface="Montserrat"/>
                <a:cs typeface="Montserrat"/>
              </a:rPr>
              <a:t>developer. He is also </a:t>
            </a:r>
            <a:r>
              <a:rPr sz="1400" b="1" dirty="0">
                <a:latin typeface="Montserrat"/>
                <a:cs typeface="Montserrat"/>
              </a:rPr>
              <a:t>pretty </a:t>
            </a:r>
            <a:r>
              <a:rPr sz="1400" b="1" spc="5" dirty="0">
                <a:latin typeface="Montserrat"/>
                <a:cs typeface="Montserrat"/>
              </a:rPr>
              <a:t>good with </a:t>
            </a:r>
            <a:r>
              <a:rPr sz="1400" b="1" dirty="0">
                <a:latin typeface="Montserrat"/>
                <a:cs typeface="Montserrat"/>
              </a:rPr>
              <a:t>a </a:t>
            </a:r>
            <a:r>
              <a:rPr sz="1400" b="1" spc="5" dirty="0">
                <a:latin typeface="Montserrat"/>
                <a:cs typeface="Montserrat"/>
              </a:rPr>
              <a:t>sketchbook.</a:t>
            </a:r>
            <a:r>
              <a:rPr sz="1400" b="1" spc="204" dirty="0">
                <a:latin typeface="Montserrat"/>
                <a:cs typeface="Montserrat"/>
              </a:rPr>
              <a:t> </a:t>
            </a:r>
            <a:r>
              <a:rPr sz="1400" b="1" dirty="0">
                <a:latin typeface="Montserrat"/>
                <a:cs typeface="Montserrat"/>
              </a:rPr>
              <a:t>“</a:t>
            </a:r>
            <a:endParaRPr sz="1400" dirty="0">
              <a:latin typeface="Montserrat"/>
              <a:cs typeface="Montserrat"/>
            </a:endParaRPr>
          </a:p>
          <a:p>
            <a:pPr marL="12700" marR="5080">
              <a:lnSpc>
                <a:spcPct val="147200"/>
              </a:lnSpc>
              <a:spcBef>
                <a:spcPts val="935"/>
              </a:spcBef>
            </a:pPr>
            <a:r>
              <a:rPr sz="1400" spc="5" dirty="0">
                <a:latin typeface="Montserrat"/>
                <a:cs typeface="Montserrat"/>
              </a:rPr>
              <a:t>Before </a:t>
            </a:r>
            <a:r>
              <a:rPr sz="1400" spc="10" dirty="0">
                <a:latin typeface="Montserrat"/>
                <a:cs typeface="Montserrat"/>
              </a:rPr>
              <a:t>starting </a:t>
            </a:r>
            <a:r>
              <a:rPr sz="1400" spc="5" dirty="0">
                <a:latin typeface="Montserrat"/>
                <a:cs typeface="Montserrat"/>
              </a:rPr>
              <a:t>the company </a:t>
            </a:r>
            <a:r>
              <a:rPr sz="1400" spc="-20" dirty="0">
                <a:latin typeface="Montserrat"/>
                <a:cs typeface="Montserrat"/>
              </a:rPr>
              <a:t>Tom </a:t>
            </a:r>
            <a:r>
              <a:rPr sz="1400" spc="-5" dirty="0">
                <a:latin typeface="Montserrat"/>
                <a:cs typeface="Montserrat"/>
              </a:rPr>
              <a:t>worked </a:t>
            </a:r>
            <a:r>
              <a:rPr sz="1400" spc="5" dirty="0">
                <a:latin typeface="Montserrat"/>
                <a:cs typeface="Montserrat"/>
              </a:rPr>
              <a:t>as </a:t>
            </a:r>
            <a:r>
              <a:rPr sz="1400" dirty="0">
                <a:latin typeface="Montserrat"/>
                <a:cs typeface="Montserrat"/>
              </a:rPr>
              <a:t>a </a:t>
            </a:r>
            <a:r>
              <a:rPr sz="1400" spc="10" dirty="0">
                <a:latin typeface="Montserrat"/>
                <a:cs typeface="Montserrat"/>
              </a:rPr>
              <a:t>designer </a:t>
            </a:r>
            <a:r>
              <a:rPr sz="1400" spc="5" dirty="0">
                <a:latin typeface="Montserrat"/>
                <a:cs typeface="Montserrat"/>
              </a:rPr>
              <a:t>and studio </a:t>
            </a:r>
            <a:r>
              <a:rPr sz="1400" spc="10" dirty="0">
                <a:latin typeface="Montserrat"/>
                <a:cs typeface="Montserrat"/>
              </a:rPr>
              <a:t>manager  </a:t>
            </a:r>
            <a:r>
              <a:rPr sz="1400" dirty="0">
                <a:latin typeface="Montserrat"/>
                <a:cs typeface="Montserrat"/>
              </a:rPr>
              <a:t>for a </a:t>
            </a:r>
            <a:r>
              <a:rPr sz="1400" spc="5" dirty="0">
                <a:latin typeface="Montserrat"/>
                <a:cs typeface="Montserrat"/>
              </a:rPr>
              <a:t>design </a:t>
            </a:r>
            <a:r>
              <a:rPr sz="1400" spc="10" dirty="0">
                <a:latin typeface="Montserrat"/>
                <a:cs typeface="Montserrat"/>
              </a:rPr>
              <a:t>house </a:t>
            </a:r>
            <a:r>
              <a:rPr sz="1400" spc="5" dirty="0">
                <a:latin typeface="Montserrat"/>
                <a:cs typeface="Montserrat"/>
              </a:rPr>
              <a:t>who boasted </a:t>
            </a:r>
            <a:r>
              <a:rPr sz="1400" dirty="0">
                <a:latin typeface="Montserrat"/>
                <a:cs typeface="Montserrat"/>
              </a:rPr>
              <a:t>a </a:t>
            </a:r>
            <a:r>
              <a:rPr sz="1400" spc="5" dirty="0">
                <a:latin typeface="Montserrat"/>
                <a:cs typeface="Montserrat"/>
              </a:rPr>
              <a:t>number of big name clients. </a:t>
            </a:r>
            <a:r>
              <a:rPr sz="1400" spc="-20" dirty="0">
                <a:latin typeface="Montserrat"/>
                <a:cs typeface="Montserrat"/>
              </a:rPr>
              <a:t>Tom </a:t>
            </a:r>
            <a:r>
              <a:rPr sz="1400" spc="10" dirty="0">
                <a:latin typeface="Montserrat"/>
                <a:cs typeface="Montserrat"/>
              </a:rPr>
              <a:t>has  </a:t>
            </a:r>
            <a:r>
              <a:rPr sz="1400" spc="5" dirty="0">
                <a:latin typeface="Montserrat"/>
                <a:cs typeface="Montserrat"/>
              </a:rPr>
              <a:t>brought his </a:t>
            </a:r>
            <a:r>
              <a:rPr sz="1400" dirty="0">
                <a:latin typeface="Montserrat"/>
                <a:cs typeface="Montserrat"/>
              </a:rPr>
              <a:t>vast </a:t>
            </a:r>
            <a:r>
              <a:rPr sz="1400" spc="5" dirty="0">
                <a:latin typeface="Montserrat"/>
                <a:cs typeface="Montserrat"/>
              </a:rPr>
              <a:t>experience </a:t>
            </a:r>
            <a:r>
              <a:rPr sz="1400" spc="30" dirty="0">
                <a:latin typeface="Montserrat"/>
                <a:cs typeface="Montserrat"/>
              </a:rPr>
              <a:t>from </a:t>
            </a:r>
            <a:r>
              <a:rPr sz="1400" spc="5" dirty="0">
                <a:latin typeface="Montserrat"/>
                <a:cs typeface="Montserrat"/>
              </a:rPr>
              <a:t>this </a:t>
            </a:r>
            <a:r>
              <a:rPr sz="1400" dirty="0">
                <a:latin typeface="Montserrat"/>
                <a:cs typeface="Montserrat"/>
              </a:rPr>
              <a:t>role </a:t>
            </a:r>
            <a:r>
              <a:rPr sz="1400" spc="-10" dirty="0">
                <a:latin typeface="Montserrat"/>
                <a:cs typeface="Montserrat"/>
              </a:rPr>
              <a:t>to </a:t>
            </a:r>
            <a:r>
              <a:rPr sz="1400" spc="5" dirty="0">
                <a:latin typeface="Montserrat"/>
                <a:cs typeface="Montserrat"/>
              </a:rPr>
              <a:t>the </a:t>
            </a:r>
            <a:r>
              <a:rPr sz="1400" dirty="0">
                <a:latin typeface="Montserrat"/>
                <a:cs typeface="Montserrat"/>
              </a:rPr>
              <a:t>work </a:t>
            </a:r>
            <a:r>
              <a:rPr sz="1400" spc="5" dirty="0">
                <a:latin typeface="Montserrat"/>
                <a:cs typeface="Montserrat"/>
              </a:rPr>
              <a:t>he does</a:t>
            </a:r>
            <a:r>
              <a:rPr sz="1400" spc="270" dirty="0">
                <a:latin typeface="Montserrat"/>
                <a:cs typeface="Montserrat"/>
              </a:rPr>
              <a:t> </a:t>
            </a:r>
            <a:r>
              <a:rPr sz="1400" spc="-10" dirty="0">
                <a:latin typeface="Montserrat"/>
                <a:cs typeface="Montserrat"/>
              </a:rPr>
              <a:t>now.</a:t>
            </a:r>
            <a:endParaRPr sz="1400" dirty="0">
              <a:latin typeface="Montserrat"/>
              <a:cs typeface="Montserra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1034083" y="6540563"/>
            <a:ext cx="2381885" cy="6540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7200"/>
              </a:lnSpc>
              <a:spcBef>
                <a:spcPts val="100"/>
              </a:spcBef>
            </a:pPr>
            <a:r>
              <a:rPr sz="1400" spc="5" dirty="0">
                <a:latin typeface="Montserrat"/>
                <a:cs typeface="Montserrat"/>
              </a:rPr>
              <a:t>Position: </a:t>
            </a:r>
            <a:r>
              <a:rPr sz="1400" dirty="0">
                <a:latin typeface="Montserrat"/>
                <a:cs typeface="Montserrat"/>
              </a:rPr>
              <a:t>Creative </a:t>
            </a:r>
            <a:r>
              <a:rPr sz="1400" spc="5" dirty="0">
                <a:latin typeface="Montserrat"/>
                <a:cs typeface="Montserrat"/>
              </a:rPr>
              <a:t>Director  Experience: 10</a:t>
            </a:r>
            <a:r>
              <a:rPr sz="1400" spc="35" dirty="0">
                <a:latin typeface="Montserrat"/>
                <a:cs typeface="Montserrat"/>
              </a:rPr>
              <a:t> </a:t>
            </a:r>
            <a:r>
              <a:rPr sz="1400" spc="-5" dirty="0">
                <a:latin typeface="Montserrat"/>
                <a:cs typeface="Montserrat"/>
              </a:rPr>
              <a:t>years</a:t>
            </a:r>
            <a:endParaRPr sz="1400" dirty="0">
              <a:latin typeface="Montserrat"/>
              <a:cs typeface="Montserrat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0884485" y="6711838"/>
            <a:ext cx="0" cy="308610"/>
          </a:xfrm>
          <a:custGeom>
            <a:avLst/>
            <a:gdLst/>
            <a:ahLst/>
            <a:cxnLst/>
            <a:rect l="l" t="t" r="r" b="b"/>
            <a:pathLst>
              <a:path h="308609">
                <a:moveTo>
                  <a:pt x="0" y="0"/>
                </a:moveTo>
                <a:lnTo>
                  <a:pt x="0" y="308001"/>
                </a:lnTo>
              </a:path>
            </a:pathLst>
          </a:custGeom>
          <a:ln w="104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Picture Placeholder 19"/>
          <p:cNvSpPr>
            <a:spLocks noGrp="1"/>
          </p:cNvSpPr>
          <p:nvPr>
            <p:ph type="pic" sz="quarter" idx="11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633458"/>
            <a:ext cx="20104100" cy="4241165"/>
          </a:xfrm>
          <a:custGeom>
            <a:avLst/>
            <a:gdLst/>
            <a:ahLst/>
            <a:cxnLst/>
            <a:rect l="l" t="t" r="r" b="b"/>
            <a:pathLst>
              <a:path w="20104100" h="4241165">
                <a:moveTo>
                  <a:pt x="0" y="0"/>
                </a:moveTo>
                <a:lnTo>
                  <a:pt x="0" y="4240708"/>
                </a:lnTo>
                <a:lnTo>
                  <a:pt x="20104099" y="4240708"/>
                </a:lnTo>
                <a:lnTo>
                  <a:pt x="201040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D200">
              <a:alpha val="88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8183717" y="544486"/>
            <a:ext cx="1543685" cy="252729"/>
          </a:xfrm>
          <a:prstGeom prst="rect">
            <a:avLst/>
          </a:prstGeom>
          <a:solidFill>
            <a:srgbClr val="FFD200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550">
              <a:latin typeface="Times New Roman"/>
              <a:cs typeface="Times New Roman"/>
            </a:endParaRPr>
          </a:p>
          <a:p>
            <a:pPr marL="481965">
              <a:lnSpc>
                <a:spcPct val="100000"/>
              </a:lnSpc>
            </a:pPr>
            <a:r>
              <a:rPr sz="550" b="1" spc="15" dirty="0">
                <a:latin typeface="Montserrat"/>
                <a:cs typeface="Montserrat"/>
              </a:rPr>
              <a:t>THE</a:t>
            </a:r>
            <a:r>
              <a:rPr sz="550" b="1" dirty="0">
                <a:latin typeface="Montserrat"/>
                <a:cs typeface="Montserrat"/>
              </a:rPr>
              <a:t> </a:t>
            </a:r>
            <a:r>
              <a:rPr sz="550" b="1" spc="15" dirty="0">
                <a:latin typeface="Montserrat"/>
                <a:cs typeface="Montserrat"/>
              </a:rPr>
              <a:t>PROPOSAL.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1786" y="508497"/>
            <a:ext cx="69215" cy="11366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" b="1" spc="15" dirty="0">
                <a:latin typeface="Montserrat"/>
                <a:cs typeface="Montserrat"/>
              </a:rPr>
              <a:t>5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73836" y="6442138"/>
            <a:ext cx="120396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20" dirty="0">
                <a:latin typeface="Montserrat"/>
                <a:cs typeface="Montserrat"/>
              </a:rPr>
              <a:t>Tom</a:t>
            </a:r>
            <a:r>
              <a:rPr sz="1400" b="1" spc="-25" dirty="0">
                <a:latin typeface="Montserrat"/>
                <a:cs typeface="Montserrat"/>
              </a:rPr>
              <a:t> </a:t>
            </a:r>
            <a:r>
              <a:rPr sz="1400" b="1" spc="5" dirty="0">
                <a:latin typeface="Montserrat"/>
                <a:cs typeface="Montserrat"/>
              </a:rPr>
              <a:t>Riddick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66297" y="7348134"/>
            <a:ext cx="5063490" cy="20294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95580" algn="just">
              <a:lnSpc>
                <a:spcPct val="147200"/>
              </a:lnSpc>
              <a:spcBef>
                <a:spcPts val="100"/>
              </a:spcBef>
            </a:pPr>
            <a:r>
              <a:rPr sz="1400" b="1" spc="-5" dirty="0">
                <a:latin typeface="Montserrat"/>
                <a:cs typeface="Montserrat"/>
              </a:rPr>
              <a:t>“Tom </a:t>
            </a:r>
            <a:r>
              <a:rPr sz="1400" b="1" spc="5" dirty="0">
                <a:latin typeface="Montserrat"/>
                <a:cs typeface="Montserrat"/>
              </a:rPr>
              <a:t>is our </a:t>
            </a:r>
            <a:r>
              <a:rPr sz="1400" b="1" dirty="0">
                <a:latin typeface="Montserrat"/>
                <a:cs typeface="Montserrat"/>
              </a:rPr>
              <a:t>Creative </a:t>
            </a:r>
            <a:r>
              <a:rPr sz="1400" b="1" spc="5" dirty="0">
                <a:latin typeface="Montserrat"/>
                <a:cs typeface="Montserrat"/>
              </a:rPr>
              <a:t>Director, digital designer, </a:t>
            </a:r>
            <a:r>
              <a:rPr sz="1400" b="1" dirty="0">
                <a:latin typeface="Montserrat"/>
                <a:cs typeface="Montserrat"/>
              </a:rPr>
              <a:t>web  </a:t>
            </a:r>
            <a:r>
              <a:rPr sz="1400" b="1" spc="10" dirty="0">
                <a:latin typeface="Montserrat"/>
                <a:cs typeface="Montserrat"/>
              </a:rPr>
              <a:t>designer and </a:t>
            </a:r>
            <a:r>
              <a:rPr sz="1400" b="1" spc="20" dirty="0">
                <a:latin typeface="Montserrat"/>
                <a:cs typeface="Montserrat"/>
              </a:rPr>
              <a:t>front-end </a:t>
            </a:r>
            <a:r>
              <a:rPr sz="1400" b="1" spc="5" dirty="0">
                <a:latin typeface="Montserrat"/>
                <a:cs typeface="Montserrat"/>
              </a:rPr>
              <a:t>developer. He is also </a:t>
            </a:r>
            <a:r>
              <a:rPr sz="1400" b="1" dirty="0">
                <a:latin typeface="Montserrat"/>
                <a:cs typeface="Montserrat"/>
              </a:rPr>
              <a:t>pretty  </a:t>
            </a:r>
            <a:r>
              <a:rPr sz="1400" b="1" spc="5" dirty="0">
                <a:latin typeface="Montserrat"/>
                <a:cs typeface="Montserrat"/>
              </a:rPr>
              <a:t>good with </a:t>
            </a:r>
            <a:r>
              <a:rPr sz="1400" b="1" dirty="0">
                <a:latin typeface="Montserrat"/>
                <a:cs typeface="Montserrat"/>
              </a:rPr>
              <a:t>a </a:t>
            </a:r>
            <a:r>
              <a:rPr sz="1400" b="1" spc="5" dirty="0">
                <a:latin typeface="Montserrat"/>
                <a:cs typeface="Montserrat"/>
              </a:rPr>
              <a:t>sketchbook.</a:t>
            </a:r>
            <a:r>
              <a:rPr sz="1400" b="1" spc="85" dirty="0">
                <a:latin typeface="Montserrat"/>
                <a:cs typeface="Montserrat"/>
              </a:rPr>
              <a:t> </a:t>
            </a:r>
            <a:r>
              <a:rPr sz="1400" b="1" dirty="0">
                <a:latin typeface="Montserrat"/>
                <a:cs typeface="Montserrat"/>
              </a:rPr>
              <a:t>“</a:t>
            </a:r>
            <a:endParaRPr sz="1400">
              <a:latin typeface="Montserrat"/>
              <a:cs typeface="Montserrat"/>
            </a:endParaRPr>
          </a:p>
          <a:p>
            <a:pPr marL="12700" marR="5080">
              <a:lnSpc>
                <a:spcPct val="147200"/>
              </a:lnSpc>
              <a:spcBef>
                <a:spcPts val="935"/>
              </a:spcBef>
            </a:pPr>
            <a:r>
              <a:rPr sz="1400" spc="5" dirty="0">
                <a:latin typeface="Montserrat"/>
                <a:cs typeface="Montserrat"/>
              </a:rPr>
              <a:t>Before </a:t>
            </a:r>
            <a:r>
              <a:rPr sz="1400" spc="10" dirty="0">
                <a:latin typeface="Montserrat"/>
                <a:cs typeface="Montserrat"/>
              </a:rPr>
              <a:t>starting </a:t>
            </a:r>
            <a:r>
              <a:rPr sz="1400" spc="5" dirty="0">
                <a:latin typeface="Montserrat"/>
                <a:cs typeface="Montserrat"/>
              </a:rPr>
              <a:t>the company </a:t>
            </a:r>
            <a:r>
              <a:rPr sz="1400" spc="-20" dirty="0">
                <a:latin typeface="Montserrat"/>
                <a:cs typeface="Montserrat"/>
              </a:rPr>
              <a:t>Tom </a:t>
            </a:r>
            <a:r>
              <a:rPr sz="1400" spc="-5" dirty="0">
                <a:latin typeface="Montserrat"/>
                <a:cs typeface="Montserrat"/>
              </a:rPr>
              <a:t>worked </a:t>
            </a:r>
            <a:r>
              <a:rPr sz="1400" spc="5" dirty="0">
                <a:latin typeface="Montserrat"/>
                <a:cs typeface="Montserrat"/>
              </a:rPr>
              <a:t>as </a:t>
            </a:r>
            <a:r>
              <a:rPr sz="1400" dirty="0">
                <a:latin typeface="Montserrat"/>
                <a:cs typeface="Montserrat"/>
              </a:rPr>
              <a:t>a </a:t>
            </a:r>
            <a:r>
              <a:rPr sz="1400" spc="10" dirty="0">
                <a:latin typeface="Montserrat"/>
                <a:cs typeface="Montserrat"/>
              </a:rPr>
              <a:t>designer  </a:t>
            </a:r>
            <a:r>
              <a:rPr sz="1400" spc="5" dirty="0">
                <a:latin typeface="Montserrat"/>
                <a:cs typeface="Montserrat"/>
              </a:rPr>
              <a:t>and studio </a:t>
            </a:r>
            <a:r>
              <a:rPr sz="1400" spc="10" dirty="0">
                <a:latin typeface="Montserrat"/>
                <a:cs typeface="Montserrat"/>
              </a:rPr>
              <a:t>manager </a:t>
            </a:r>
            <a:r>
              <a:rPr sz="1400" dirty="0">
                <a:latin typeface="Montserrat"/>
                <a:cs typeface="Montserrat"/>
              </a:rPr>
              <a:t>for a </a:t>
            </a:r>
            <a:r>
              <a:rPr sz="1400" spc="5" dirty="0">
                <a:latin typeface="Montserrat"/>
                <a:cs typeface="Montserrat"/>
              </a:rPr>
              <a:t>design </a:t>
            </a:r>
            <a:r>
              <a:rPr sz="1400" spc="10" dirty="0">
                <a:latin typeface="Montserrat"/>
                <a:cs typeface="Montserrat"/>
              </a:rPr>
              <a:t>house </a:t>
            </a:r>
            <a:r>
              <a:rPr sz="1400" spc="5" dirty="0">
                <a:latin typeface="Montserrat"/>
                <a:cs typeface="Montserrat"/>
              </a:rPr>
              <a:t>who boasted </a:t>
            </a:r>
            <a:r>
              <a:rPr sz="1400" dirty="0">
                <a:latin typeface="Montserrat"/>
                <a:cs typeface="Montserrat"/>
              </a:rPr>
              <a:t>a  </a:t>
            </a:r>
            <a:r>
              <a:rPr sz="1400" spc="5" dirty="0">
                <a:latin typeface="Montserrat"/>
                <a:cs typeface="Montserrat"/>
              </a:rPr>
              <a:t>number of big name</a:t>
            </a:r>
            <a:r>
              <a:rPr sz="1400" spc="80" dirty="0">
                <a:latin typeface="Montserrat"/>
                <a:cs typeface="Montserrat"/>
              </a:rPr>
              <a:t> </a:t>
            </a:r>
            <a:r>
              <a:rPr sz="1400" spc="5" dirty="0">
                <a:latin typeface="Montserrat"/>
                <a:cs typeface="Montserrat"/>
              </a:rPr>
              <a:t>clients.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474104" y="6299732"/>
            <a:ext cx="2381885" cy="6540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7200"/>
              </a:lnSpc>
              <a:spcBef>
                <a:spcPts val="100"/>
              </a:spcBef>
            </a:pPr>
            <a:r>
              <a:rPr sz="1400" spc="5" dirty="0">
                <a:latin typeface="Montserrat"/>
                <a:cs typeface="Montserrat"/>
              </a:rPr>
              <a:t>Position: </a:t>
            </a:r>
            <a:r>
              <a:rPr sz="1400" dirty="0">
                <a:latin typeface="Montserrat"/>
                <a:cs typeface="Montserrat"/>
              </a:rPr>
              <a:t>Creative </a:t>
            </a:r>
            <a:r>
              <a:rPr sz="1400" spc="5" dirty="0">
                <a:latin typeface="Montserrat"/>
                <a:cs typeface="Montserrat"/>
              </a:rPr>
              <a:t>Director  Experience: 10</a:t>
            </a:r>
            <a:r>
              <a:rPr sz="1400" spc="35" dirty="0">
                <a:latin typeface="Montserrat"/>
                <a:cs typeface="Montserrat"/>
              </a:rPr>
              <a:t> </a:t>
            </a:r>
            <a:r>
              <a:rPr sz="1400" spc="-5" dirty="0">
                <a:latin typeface="Montserrat"/>
                <a:cs typeface="Montserrat"/>
              </a:rPr>
              <a:t>years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324505" y="6471008"/>
            <a:ext cx="0" cy="308610"/>
          </a:xfrm>
          <a:custGeom>
            <a:avLst/>
            <a:gdLst/>
            <a:ahLst/>
            <a:cxnLst/>
            <a:rect l="l" t="t" r="r" b="b"/>
            <a:pathLst>
              <a:path h="308609">
                <a:moveTo>
                  <a:pt x="0" y="0"/>
                </a:moveTo>
                <a:lnTo>
                  <a:pt x="0" y="308001"/>
                </a:lnTo>
              </a:path>
            </a:pathLst>
          </a:custGeom>
          <a:ln w="104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8005066" y="6337429"/>
            <a:ext cx="120396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20" dirty="0">
                <a:latin typeface="Montserrat"/>
                <a:cs typeface="Montserrat"/>
              </a:rPr>
              <a:t>Tom</a:t>
            </a:r>
            <a:r>
              <a:rPr sz="1400" b="1" spc="-25" dirty="0">
                <a:latin typeface="Montserrat"/>
                <a:cs typeface="Montserrat"/>
              </a:rPr>
              <a:t> </a:t>
            </a:r>
            <a:r>
              <a:rPr sz="1400" b="1" spc="5" dirty="0">
                <a:latin typeface="Montserrat"/>
                <a:cs typeface="Montserrat"/>
              </a:rPr>
              <a:t>Riddick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997527" y="7243426"/>
            <a:ext cx="4872355" cy="968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47200"/>
              </a:lnSpc>
              <a:spcBef>
                <a:spcPts val="100"/>
              </a:spcBef>
            </a:pPr>
            <a:r>
              <a:rPr sz="1400" b="1" spc="-5" dirty="0">
                <a:latin typeface="Montserrat"/>
                <a:cs typeface="Montserrat"/>
              </a:rPr>
              <a:t>“Tom </a:t>
            </a:r>
            <a:r>
              <a:rPr sz="1400" b="1" spc="5" dirty="0">
                <a:latin typeface="Montserrat"/>
                <a:cs typeface="Montserrat"/>
              </a:rPr>
              <a:t>is our </a:t>
            </a:r>
            <a:r>
              <a:rPr sz="1400" b="1" dirty="0">
                <a:latin typeface="Montserrat"/>
                <a:cs typeface="Montserrat"/>
              </a:rPr>
              <a:t>Creative </a:t>
            </a:r>
            <a:r>
              <a:rPr sz="1400" b="1" spc="5" dirty="0">
                <a:latin typeface="Montserrat"/>
                <a:cs typeface="Montserrat"/>
              </a:rPr>
              <a:t>Director, digital designer, </a:t>
            </a:r>
            <a:r>
              <a:rPr sz="1400" b="1" dirty="0">
                <a:latin typeface="Montserrat"/>
                <a:cs typeface="Montserrat"/>
              </a:rPr>
              <a:t>web  </a:t>
            </a:r>
            <a:r>
              <a:rPr sz="1400" b="1" spc="10" dirty="0">
                <a:latin typeface="Montserrat"/>
                <a:cs typeface="Montserrat"/>
              </a:rPr>
              <a:t>designer and </a:t>
            </a:r>
            <a:r>
              <a:rPr sz="1400" b="1" spc="20" dirty="0">
                <a:latin typeface="Montserrat"/>
                <a:cs typeface="Montserrat"/>
              </a:rPr>
              <a:t>front-end </a:t>
            </a:r>
            <a:r>
              <a:rPr sz="1400" b="1" spc="5" dirty="0">
                <a:latin typeface="Montserrat"/>
                <a:cs typeface="Montserrat"/>
              </a:rPr>
              <a:t>developer. He is also </a:t>
            </a:r>
            <a:r>
              <a:rPr sz="1400" b="1" dirty="0">
                <a:latin typeface="Montserrat"/>
                <a:cs typeface="Montserrat"/>
              </a:rPr>
              <a:t>pretty  </a:t>
            </a:r>
            <a:r>
              <a:rPr sz="1400" b="1" spc="5" dirty="0">
                <a:latin typeface="Montserrat"/>
                <a:cs typeface="Montserrat"/>
              </a:rPr>
              <a:t>good with </a:t>
            </a:r>
            <a:r>
              <a:rPr sz="1400" b="1" dirty="0">
                <a:latin typeface="Montserrat"/>
                <a:cs typeface="Montserrat"/>
              </a:rPr>
              <a:t>a </a:t>
            </a:r>
            <a:r>
              <a:rPr sz="1400" b="1" spc="5" dirty="0">
                <a:latin typeface="Montserrat"/>
                <a:cs typeface="Montserrat"/>
              </a:rPr>
              <a:t>sketchbook.</a:t>
            </a:r>
            <a:r>
              <a:rPr sz="1400" b="1" spc="85" dirty="0">
                <a:latin typeface="Montserrat"/>
                <a:cs typeface="Montserrat"/>
              </a:rPr>
              <a:t> </a:t>
            </a:r>
            <a:r>
              <a:rPr sz="1400" b="1" dirty="0">
                <a:latin typeface="Montserrat"/>
                <a:cs typeface="Montserrat"/>
              </a:rPr>
              <a:t>“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997527" y="8304530"/>
            <a:ext cx="4885690" cy="968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7200"/>
              </a:lnSpc>
              <a:spcBef>
                <a:spcPts val="100"/>
              </a:spcBef>
            </a:pPr>
            <a:r>
              <a:rPr sz="1400" spc="5" dirty="0">
                <a:latin typeface="Montserrat"/>
                <a:cs typeface="Montserrat"/>
              </a:rPr>
              <a:t>Before </a:t>
            </a:r>
            <a:r>
              <a:rPr sz="1400" spc="10" dirty="0">
                <a:latin typeface="Montserrat"/>
                <a:cs typeface="Montserrat"/>
              </a:rPr>
              <a:t>starting </a:t>
            </a:r>
            <a:r>
              <a:rPr sz="1400" spc="5" dirty="0">
                <a:latin typeface="Montserrat"/>
                <a:cs typeface="Montserrat"/>
              </a:rPr>
              <a:t>the company </a:t>
            </a:r>
            <a:r>
              <a:rPr sz="1400" spc="-20" dirty="0">
                <a:latin typeface="Montserrat"/>
                <a:cs typeface="Montserrat"/>
              </a:rPr>
              <a:t>Tom </a:t>
            </a:r>
            <a:r>
              <a:rPr sz="1400" spc="-5" dirty="0">
                <a:latin typeface="Montserrat"/>
                <a:cs typeface="Montserrat"/>
              </a:rPr>
              <a:t>worked </a:t>
            </a:r>
            <a:r>
              <a:rPr sz="1400" spc="5" dirty="0">
                <a:latin typeface="Montserrat"/>
                <a:cs typeface="Montserrat"/>
              </a:rPr>
              <a:t>as </a:t>
            </a:r>
            <a:r>
              <a:rPr sz="1400" dirty="0">
                <a:latin typeface="Montserrat"/>
                <a:cs typeface="Montserrat"/>
              </a:rPr>
              <a:t>a  </a:t>
            </a:r>
            <a:r>
              <a:rPr sz="1400" spc="10" dirty="0">
                <a:latin typeface="Montserrat"/>
                <a:cs typeface="Montserrat"/>
              </a:rPr>
              <a:t>designer </a:t>
            </a:r>
            <a:r>
              <a:rPr sz="1400" spc="5" dirty="0">
                <a:latin typeface="Montserrat"/>
                <a:cs typeface="Montserrat"/>
              </a:rPr>
              <a:t>and studio </a:t>
            </a:r>
            <a:r>
              <a:rPr sz="1400" spc="10" dirty="0">
                <a:latin typeface="Montserrat"/>
                <a:cs typeface="Montserrat"/>
              </a:rPr>
              <a:t>manager </a:t>
            </a:r>
            <a:r>
              <a:rPr sz="1400" dirty="0">
                <a:latin typeface="Montserrat"/>
                <a:cs typeface="Montserrat"/>
              </a:rPr>
              <a:t>for a </a:t>
            </a:r>
            <a:r>
              <a:rPr sz="1400" spc="5" dirty="0">
                <a:latin typeface="Montserrat"/>
                <a:cs typeface="Montserrat"/>
              </a:rPr>
              <a:t>design </a:t>
            </a:r>
            <a:r>
              <a:rPr sz="1400" spc="10" dirty="0">
                <a:latin typeface="Montserrat"/>
                <a:cs typeface="Montserrat"/>
              </a:rPr>
              <a:t>house </a:t>
            </a:r>
            <a:r>
              <a:rPr sz="1400" spc="5" dirty="0">
                <a:latin typeface="Montserrat"/>
                <a:cs typeface="Montserrat"/>
              </a:rPr>
              <a:t>who  boasted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505334" y="6195024"/>
            <a:ext cx="2381885" cy="6540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7200"/>
              </a:lnSpc>
              <a:spcBef>
                <a:spcPts val="100"/>
              </a:spcBef>
            </a:pPr>
            <a:r>
              <a:rPr sz="1400" spc="5" dirty="0">
                <a:latin typeface="Montserrat"/>
                <a:cs typeface="Montserrat"/>
              </a:rPr>
              <a:t>Position: </a:t>
            </a:r>
            <a:r>
              <a:rPr sz="1400" dirty="0">
                <a:latin typeface="Montserrat"/>
                <a:cs typeface="Montserrat"/>
              </a:rPr>
              <a:t>Creative </a:t>
            </a:r>
            <a:r>
              <a:rPr sz="1400" spc="5" dirty="0">
                <a:latin typeface="Montserrat"/>
                <a:cs typeface="Montserrat"/>
              </a:rPr>
              <a:t>Director  Experience: 10</a:t>
            </a:r>
            <a:r>
              <a:rPr sz="1400" spc="35" dirty="0">
                <a:latin typeface="Montserrat"/>
                <a:cs typeface="Montserrat"/>
              </a:rPr>
              <a:t> </a:t>
            </a:r>
            <a:r>
              <a:rPr sz="1400" spc="-5" dirty="0">
                <a:latin typeface="Montserrat"/>
                <a:cs typeface="Montserrat"/>
              </a:rPr>
              <a:t>years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9355735" y="6366299"/>
            <a:ext cx="0" cy="308610"/>
          </a:xfrm>
          <a:custGeom>
            <a:avLst/>
            <a:gdLst/>
            <a:ahLst/>
            <a:cxnLst/>
            <a:rect l="l" t="t" r="r" b="b"/>
            <a:pathLst>
              <a:path h="308609">
                <a:moveTo>
                  <a:pt x="0" y="0"/>
                </a:moveTo>
                <a:lnTo>
                  <a:pt x="0" y="308001"/>
                </a:lnTo>
              </a:path>
            </a:pathLst>
          </a:custGeom>
          <a:ln w="104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3994414" y="6358370"/>
            <a:ext cx="120396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20" dirty="0">
                <a:latin typeface="Montserrat"/>
                <a:cs typeface="Montserrat"/>
              </a:rPr>
              <a:t>Tom</a:t>
            </a:r>
            <a:r>
              <a:rPr sz="1400" b="1" spc="-25" dirty="0">
                <a:latin typeface="Montserrat"/>
                <a:cs typeface="Montserrat"/>
              </a:rPr>
              <a:t> </a:t>
            </a:r>
            <a:r>
              <a:rPr sz="1400" b="1" spc="5" dirty="0">
                <a:latin typeface="Montserrat"/>
                <a:cs typeface="Montserrat"/>
              </a:rPr>
              <a:t>Riddick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3986873" y="7264367"/>
            <a:ext cx="4445000" cy="23431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6830">
              <a:lnSpc>
                <a:spcPct val="147200"/>
              </a:lnSpc>
              <a:spcBef>
                <a:spcPts val="100"/>
              </a:spcBef>
            </a:pPr>
            <a:r>
              <a:rPr sz="1400" b="1" spc="-5" dirty="0">
                <a:latin typeface="Montserrat"/>
                <a:cs typeface="Montserrat"/>
              </a:rPr>
              <a:t>“Tom </a:t>
            </a:r>
            <a:r>
              <a:rPr sz="1400" b="1" spc="5" dirty="0">
                <a:latin typeface="Montserrat"/>
                <a:cs typeface="Montserrat"/>
              </a:rPr>
              <a:t>is our </a:t>
            </a:r>
            <a:r>
              <a:rPr sz="1400" b="1" dirty="0">
                <a:latin typeface="Montserrat"/>
                <a:cs typeface="Montserrat"/>
              </a:rPr>
              <a:t>Creative </a:t>
            </a:r>
            <a:r>
              <a:rPr sz="1400" b="1" spc="5" dirty="0">
                <a:latin typeface="Montserrat"/>
                <a:cs typeface="Montserrat"/>
              </a:rPr>
              <a:t>Director, digital designer,  </a:t>
            </a:r>
            <a:r>
              <a:rPr sz="1400" b="1" dirty="0">
                <a:latin typeface="Montserrat"/>
                <a:cs typeface="Montserrat"/>
              </a:rPr>
              <a:t>web </a:t>
            </a:r>
            <a:r>
              <a:rPr sz="1400" b="1" spc="10" dirty="0">
                <a:latin typeface="Montserrat"/>
                <a:cs typeface="Montserrat"/>
              </a:rPr>
              <a:t>designer and </a:t>
            </a:r>
            <a:r>
              <a:rPr sz="1400" b="1" spc="20" dirty="0">
                <a:latin typeface="Montserrat"/>
                <a:cs typeface="Montserrat"/>
              </a:rPr>
              <a:t>front-end </a:t>
            </a:r>
            <a:r>
              <a:rPr sz="1400" b="1" spc="5" dirty="0">
                <a:latin typeface="Montserrat"/>
                <a:cs typeface="Montserrat"/>
              </a:rPr>
              <a:t>developer. He </a:t>
            </a:r>
            <a:r>
              <a:rPr sz="1400" b="1" spc="10" dirty="0">
                <a:latin typeface="Montserrat"/>
                <a:cs typeface="Montserrat"/>
              </a:rPr>
              <a:t>is  </a:t>
            </a:r>
            <a:r>
              <a:rPr sz="1400" b="1" spc="5" dirty="0">
                <a:latin typeface="Montserrat"/>
                <a:cs typeface="Montserrat"/>
              </a:rPr>
              <a:t>also </a:t>
            </a:r>
            <a:r>
              <a:rPr sz="1400" b="1" dirty="0">
                <a:latin typeface="Montserrat"/>
                <a:cs typeface="Montserrat"/>
              </a:rPr>
              <a:t>pretty </a:t>
            </a:r>
            <a:r>
              <a:rPr sz="1400" b="1" spc="5" dirty="0">
                <a:latin typeface="Montserrat"/>
                <a:cs typeface="Montserrat"/>
              </a:rPr>
              <a:t>good with </a:t>
            </a:r>
            <a:r>
              <a:rPr sz="1400" b="1" dirty="0">
                <a:latin typeface="Montserrat"/>
                <a:cs typeface="Montserrat"/>
              </a:rPr>
              <a:t>a </a:t>
            </a:r>
            <a:r>
              <a:rPr sz="1400" b="1" spc="5" dirty="0">
                <a:latin typeface="Montserrat"/>
                <a:cs typeface="Montserrat"/>
              </a:rPr>
              <a:t>sketchbook.</a:t>
            </a:r>
            <a:r>
              <a:rPr sz="1400" b="1" spc="125" dirty="0">
                <a:latin typeface="Montserrat"/>
                <a:cs typeface="Montserrat"/>
              </a:rPr>
              <a:t> </a:t>
            </a:r>
            <a:r>
              <a:rPr sz="1400" b="1" dirty="0">
                <a:latin typeface="Montserrat"/>
                <a:cs typeface="Montserrat"/>
              </a:rPr>
              <a:t>“</a:t>
            </a:r>
            <a:endParaRPr sz="1400">
              <a:latin typeface="Montserrat"/>
              <a:cs typeface="Montserrat"/>
            </a:endParaRPr>
          </a:p>
          <a:p>
            <a:pPr marL="12700" marR="5080">
              <a:lnSpc>
                <a:spcPct val="147200"/>
              </a:lnSpc>
              <a:spcBef>
                <a:spcPts val="935"/>
              </a:spcBef>
            </a:pPr>
            <a:r>
              <a:rPr sz="1400" spc="5" dirty="0">
                <a:latin typeface="Montserrat"/>
                <a:cs typeface="Montserrat"/>
              </a:rPr>
              <a:t>Before </a:t>
            </a:r>
            <a:r>
              <a:rPr sz="1400" spc="10" dirty="0">
                <a:latin typeface="Montserrat"/>
                <a:cs typeface="Montserrat"/>
              </a:rPr>
              <a:t>starting </a:t>
            </a:r>
            <a:r>
              <a:rPr sz="1400" spc="5" dirty="0">
                <a:latin typeface="Montserrat"/>
                <a:cs typeface="Montserrat"/>
              </a:rPr>
              <a:t>the company </a:t>
            </a:r>
            <a:r>
              <a:rPr sz="1400" spc="-20" dirty="0">
                <a:latin typeface="Montserrat"/>
                <a:cs typeface="Montserrat"/>
              </a:rPr>
              <a:t>Tom </a:t>
            </a:r>
            <a:r>
              <a:rPr sz="1400" spc="-5" dirty="0">
                <a:latin typeface="Montserrat"/>
                <a:cs typeface="Montserrat"/>
              </a:rPr>
              <a:t>worked </a:t>
            </a:r>
            <a:r>
              <a:rPr sz="1400" spc="5" dirty="0">
                <a:latin typeface="Montserrat"/>
                <a:cs typeface="Montserrat"/>
              </a:rPr>
              <a:t>as </a:t>
            </a:r>
            <a:r>
              <a:rPr sz="1400" dirty="0">
                <a:latin typeface="Montserrat"/>
                <a:cs typeface="Montserrat"/>
              </a:rPr>
              <a:t>a  </a:t>
            </a:r>
            <a:r>
              <a:rPr sz="1400" spc="10" dirty="0">
                <a:latin typeface="Montserrat"/>
                <a:cs typeface="Montserrat"/>
              </a:rPr>
              <a:t>designer </a:t>
            </a:r>
            <a:r>
              <a:rPr sz="1400" spc="5" dirty="0">
                <a:latin typeface="Montserrat"/>
                <a:cs typeface="Montserrat"/>
              </a:rPr>
              <a:t>and studio </a:t>
            </a:r>
            <a:r>
              <a:rPr sz="1400" spc="10" dirty="0">
                <a:latin typeface="Montserrat"/>
                <a:cs typeface="Montserrat"/>
              </a:rPr>
              <a:t>manager </a:t>
            </a:r>
            <a:r>
              <a:rPr sz="1400" dirty="0">
                <a:latin typeface="Montserrat"/>
                <a:cs typeface="Montserrat"/>
              </a:rPr>
              <a:t>for a </a:t>
            </a:r>
            <a:r>
              <a:rPr sz="1400" spc="5" dirty="0">
                <a:latin typeface="Montserrat"/>
                <a:cs typeface="Montserrat"/>
              </a:rPr>
              <a:t>design </a:t>
            </a:r>
            <a:r>
              <a:rPr sz="1400" spc="10" dirty="0">
                <a:latin typeface="Montserrat"/>
                <a:cs typeface="Montserrat"/>
              </a:rPr>
              <a:t>house  </a:t>
            </a:r>
            <a:r>
              <a:rPr sz="1400" spc="5" dirty="0">
                <a:latin typeface="Montserrat"/>
                <a:cs typeface="Montserrat"/>
              </a:rPr>
              <a:t>who boasted </a:t>
            </a:r>
            <a:r>
              <a:rPr sz="1400" dirty="0">
                <a:latin typeface="Montserrat"/>
                <a:cs typeface="Montserrat"/>
              </a:rPr>
              <a:t>a </a:t>
            </a:r>
            <a:r>
              <a:rPr sz="1400" spc="5" dirty="0">
                <a:latin typeface="Montserrat"/>
                <a:cs typeface="Montserrat"/>
              </a:rPr>
              <a:t>number of big name clients. </a:t>
            </a:r>
            <a:r>
              <a:rPr sz="1400" spc="-15" dirty="0">
                <a:latin typeface="Montserrat"/>
                <a:cs typeface="Montserrat"/>
              </a:rPr>
              <a:t>Tom  </a:t>
            </a:r>
            <a:r>
              <a:rPr sz="1400" spc="5" dirty="0">
                <a:latin typeface="Montserrat"/>
                <a:cs typeface="Montserrat"/>
              </a:rPr>
              <a:t>has</a:t>
            </a:r>
            <a:r>
              <a:rPr sz="1400" spc="20" dirty="0">
                <a:latin typeface="Montserrat"/>
                <a:cs typeface="Montserrat"/>
              </a:rPr>
              <a:t> </a:t>
            </a:r>
            <a:r>
              <a:rPr sz="1400" spc="5" dirty="0">
                <a:latin typeface="Montserrat"/>
                <a:cs typeface="Montserrat"/>
              </a:rPr>
              <a:t>brought.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5494680" y="6215965"/>
            <a:ext cx="2381885" cy="6540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7200"/>
              </a:lnSpc>
              <a:spcBef>
                <a:spcPts val="100"/>
              </a:spcBef>
            </a:pPr>
            <a:r>
              <a:rPr sz="1400" spc="5" dirty="0">
                <a:latin typeface="Montserrat"/>
                <a:cs typeface="Montserrat"/>
              </a:rPr>
              <a:t>Position: </a:t>
            </a:r>
            <a:r>
              <a:rPr sz="1400" dirty="0">
                <a:latin typeface="Montserrat"/>
                <a:cs typeface="Montserrat"/>
              </a:rPr>
              <a:t>Creative </a:t>
            </a:r>
            <a:r>
              <a:rPr sz="1400" spc="5" dirty="0">
                <a:latin typeface="Montserrat"/>
                <a:cs typeface="Montserrat"/>
              </a:rPr>
              <a:t>Director  Experience: 10</a:t>
            </a:r>
            <a:r>
              <a:rPr sz="1400" spc="35" dirty="0">
                <a:latin typeface="Montserrat"/>
                <a:cs typeface="Montserrat"/>
              </a:rPr>
              <a:t> </a:t>
            </a:r>
            <a:r>
              <a:rPr sz="1400" spc="-5" dirty="0">
                <a:latin typeface="Montserrat"/>
                <a:cs typeface="Montserrat"/>
              </a:rPr>
              <a:t>years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15345081" y="6387241"/>
            <a:ext cx="0" cy="308610"/>
          </a:xfrm>
          <a:custGeom>
            <a:avLst/>
            <a:gdLst/>
            <a:ahLst/>
            <a:cxnLst/>
            <a:rect l="l" t="t" r="r" b="b"/>
            <a:pathLst>
              <a:path h="308609">
                <a:moveTo>
                  <a:pt x="0" y="0"/>
                </a:moveTo>
                <a:lnTo>
                  <a:pt x="0" y="308001"/>
                </a:lnTo>
              </a:path>
            </a:pathLst>
          </a:custGeom>
          <a:ln w="1047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5"/>
          <p:cNvSpPr txBox="1"/>
          <p:nvPr/>
        </p:nvSpPr>
        <p:spPr>
          <a:xfrm>
            <a:off x="573669" y="10602431"/>
            <a:ext cx="1220470" cy="11366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" spc="50" dirty="0">
                <a:solidFill>
                  <a:srgbClr val="6D6E70"/>
                </a:solidFill>
                <a:latin typeface="Montserrat"/>
                <a:cs typeface="Montserrat"/>
              </a:rPr>
              <a:t>www.corporateproposal.com</a:t>
            </a:r>
            <a:endParaRPr sz="550" dirty="0">
              <a:latin typeface="Montserrat"/>
              <a:cs typeface="Montserrat"/>
            </a:endParaRP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Picture Placeholder 24"/>
          <p:cNvSpPr>
            <a:spLocks noGrp="1"/>
          </p:cNvSpPr>
          <p:nvPr>
            <p:ph type="pic" sz="quarter" idx="12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05834" y="0"/>
            <a:ext cx="8761095" cy="11308715"/>
          </a:xfrm>
          <a:custGeom>
            <a:avLst/>
            <a:gdLst/>
            <a:ahLst/>
            <a:cxnLst/>
            <a:rect l="l" t="t" r="r" b="b"/>
            <a:pathLst>
              <a:path w="8761095" h="11308715">
                <a:moveTo>
                  <a:pt x="0" y="0"/>
                </a:moveTo>
                <a:lnTo>
                  <a:pt x="5730935" y="0"/>
                </a:lnTo>
                <a:lnTo>
                  <a:pt x="8761054" y="11308555"/>
                </a:lnTo>
                <a:lnTo>
                  <a:pt x="3030118" y="11308555"/>
                </a:lnTo>
                <a:lnTo>
                  <a:pt x="0" y="0"/>
                </a:lnTo>
                <a:close/>
              </a:path>
            </a:pathLst>
          </a:custGeom>
          <a:solidFill>
            <a:srgbClr val="FFD2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746250" y="2682875"/>
            <a:ext cx="7613652" cy="61473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8183717" y="544486"/>
            <a:ext cx="1543685" cy="252729"/>
          </a:xfrm>
          <a:prstGeom prst="rect">
            <a:avLst/>
          </a:prstGeom>
          <a:solidFill>
            <a:srgbClr val="FFD200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550">
              <a:latin typeface="Times New Roman"/>
              <a:cs typeface="Times New Roman"/>
            </a:endParaRPr>
          </a:p>
          <a:p>
            <a:pPr marL="481965">
              <a:lnSpc>
                <a:spcPct val="100000"/>
              </a:lnSpc>
            </a:pPr>
            <a:r>
              <a:rPr sz="550" b="1" spc="15" dirty="0">
                <a:latin typeface="Montserrat"/>
                <a:cs typeface="Montserrat"/>
              </a:rPr>
              <a:t>THE</a:t>
            </a:r>
            <a:r>
              <a:rPr sz="550" b="1" dirty="0">
                <a:latin typeface="Montserrat"/>
                <a:cs typeface="Montserrat"/>
              </a:rPr>
              <a:t> </a:t>
            </a:r>
            <a:r>
              <a:rPr sz="550" b="1" spc="15" dirty="0">
                <a:latin typeface="Montserrat"/>
                <a:cs typeface="Montserrat"/>
              </a:rPr>
              <a:t>PROPOSAL.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1786" y="508497"/>
            <a:ext cx="72390" cy="11366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" b="1" spc="15" dirty="0">
                <a:latin typeface="Montserrat"/>
                <a:cs typeface="Montserrat"/>
              </a:rPr>
              <a:t>6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object 6"/>
          <p:cNvSpPr txBox="1">
            <a:spLocks noGrp="1"/>
          </p:cNvSpPr>
          <p:nvPr>
            <p:ph type="title" idx="4294967295"/>
          </p:nvPr>
        </p:nvSpPr>
        <p:spPr>
          <a:xfrm>
            <a:off x="10661650" y="2987675"/>
            <a:ext cx="2212975" cy="477837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20" dirty="0"/>
              <a:t>Case</a:t>
            </a:r>
            <a:r>
              <a:rPr spc="-10" dirty="0"/>
              <a:t> </a:t>
            </a:r>
            <a:r>
              <a:rPr b="1" spc="35" dirty="0">
                <a:solidFill>
                  <a:srgbClr val="FFD200"/>
                </a:solidFill>
                <a:latin typeface="Montserrat"/>
                <a:cs typeface="Montserrat"/>
              </a:rPr>
              <a:t>Study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0627360" y="4234965"/>
            <a:ext cx="7578090" cy="451976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Montserrat"/>
                <a:cs typeface="Montserrat"/>
              </a:rPr>
              <a:t>Website </a:t>
            </a:r>
            <a:r>
              <a:rPr sz="1400" b="1" dirty="0">
                <a:latin typeface="Montserrat"/>
                <a:cs typeface="Montserrat"/>
              </a:rPr>
              <a:t>for Corporate</a:t>
            </a:r>
            <a:r>
              <a:rPr sz="1400" b="1" spc="75" dirty="0">
                <a:latin typeface="Montserrat"/>
                <a:cs typeface="Montserrat"/>
              </a:rPr>
              <a:t> </a:t>
            </a:r>
            <a:r>
              <a:rPr sz="1400" b="1" spc="5" dirty="0" smtClean="0">
                <a:latin typeface="Montserrat"/>
                <a:cs typeface="Montserrat"/>
              </a:rPr>
              <a:t>Project</a:t>
            </a:r>
            <a:endParaRPr lang="en-US" sz="1400" b="1" spc="5" dirty="0" smtClean="0">
              <a:latin typeface="Montserrat"/>
              <a:cs typeface="Montserrat"/>
            </a:endParaRPr>
          </a:p>
          <a:p>
            <a:pPr marL="85725">
              <a:lnSpc>
                <a:spcPct val="100000"/>
              </a:lnSpc>
              <a:spcBef>
                <a:spcPts val="100"/>
              </a:spcBef>
            </a:pPr>
            <a:endParaRPr sz="1400" dirty="0">
              <a:latin typeface="Montserrat"/>
              <a:cs typeface="Montserrat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300" dirty="0">
              <a:latin typeface="Montserrat"/>
              <a:cs typeface="Montserrat"/>
            </a:endParaRPr>
          </a:p>
          <a:p>
            <a:pPr marL="12700" marR="1496695">
              <a:lnSpc>
                <a:spcPct val="147200"/>
              </a:lnSpc>
            </a:pPr>
            <a:r>
              <a:rPr sz="1400" spc="5" dirty="0">
                <a:latin typeface="Montserrat"/>
                <a:cs typeface="Montserrat"/>
              </a:rPr>
              <a:t>So </a:t>
            </a:r>
            <a:r>
              <a:rPr sz="1400" dirty="0">
                <a:latin typeface="Montserrat"/>
                <a:cs typeface="Montserrat"/>
              </a:rPr>
              <a:t>how </a:t>
            </a:r>
            <a:r>
              <a:rPr sz="1400" spc="5" dirty="0">
                <a:latin typeface="Montserrat"/>
                <a:cs typeface="Montserrat"/>
              </a:rPr>
              <a:t>did the classical Latin become so incoherent? According </a:t>
            </a:r>
            <a:r>
              <a:rPr sz="1400" spc="-10" dirty="0">
                <a:latin typeface="Montserrat"/>
                <a:cs typeface="Montserrat"/>
              </a:rPr>
              <a:t>to  </a:t>
            </a:r>
            <a:r>
              <a:rPr sz="1400" spc="5" dirty="0">
                <a:latin typeface="Montserrat"/>
                <a:cs typeface="Montserrat"/>
              </a:rPr>
              <a:t>McClintock, </a:t>
            </a:r>
            <a:r>
              <a:rPr sz="1400" dirty="0">
                <a:latin typeface="Montserrat"/>
                <a:cs typeface="Montserrat"/>
              </a:rPr>
              <a:t>a </a:t>
            </a:r>
            <a:r>
              <a:rPr sz="1400" spc="5" dirty="0">
                <a:latin typeface="Montserrat"/>
                <a:cs typeface="Montserrat"/>
              </a:rPr>
              <a:t>15th </a:t>
            </a:r>
            <a:r>
              <a:rPr sz="1400" spc="10" dirty="0">
                <a:latin typeface="Montserrat"/>
                <a:cs typeface="Montserrat"/>
              </a:rPr>
              <a:t>century</a:t>
            </a:r>
            <a:r>
              <a:rPr sz="1400" spc="85" dirty="0">
                <a:latin typeface="Montserrat"/>
                <a:cs typeface="Montserrat"/>
              </a:rPr>
              <a:t> </a:t>
            </a:r>
            <a:r>
              <a:rPr sz="1400" spc="5" dirty="0">
                <a:latin typeface="Montserrat"/>
                <a:cs typeface="Montserrat"/>
              </a:rPr>
              <a:t>typesetter</a:t>
            </a:r>
            <a:endParaRPr sz="1400" dirty="0">
              <a:latin typeface="Montserrat"/>
              <a:cs typeface="Montserrat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550" dirty="0">
              <a:latin typeface="Montserrat"/>
              <a:cs typeface="Montserrat"/>
            </a:endParaRPr>
          </a:p>
          <a:p>
            <a:pPr marL="12700" marR="5080">
              <a:lnSpc>
                <a:spcPct val="147200"/>
              </a:lnSpc>
            </a:pPr>
            <a:r>
              <a:rPr sz="1400" dirty="0">
                <a:latin typeface="Montserrat"/>
                <a:cs typeface="Montserrat"/>
              </a:rPr>
              <a:t>Lorem </a:t>
            </a:r>
            <a:r>
              <a:rPr sz="1400" spc="5" dirty="0">
                <a:latin typeface="Montserrat"/>
                <a:cs typeface="Montserrat"/>
              </a:rPr>
              <a:t>ipsum, or lipsum as it is </a:t>
            </a:r>
            <a:r>
              <a:rPr sz="1400" spc="10" dirty="0">
                <a:latin typeface="Montserrat"/>
                <a:cs typeface="Montserrat"/>
              </a:rPr>
              <a:t>sometimes </a:t>
            </a:r>
            <a:r>
              <a:rPr sz="1400" spc="5" dirty="0">
                <a:latin typeface="Montserrat"/>
                <a:cs typeface="Montserrat"/>
              </a:rPr>
              <a:t>known, is dummy </a:t>
            </a:r>
            <a:r>
              <a:rPr sz="1400" spc="-5" dirty="0">
                <a:latin typeface="Montserrat"/>
                <a:cs typeface="Montserrat"/>
              </a:rPr>
              <a:t>text </a:t>
            </a:r>
            <a:r>
              <a:rPr sz="1400" spc="5" dirty="0">
                <a:latin typeface="Montserrat"/>
                <a:cs typeface="Montserrat"/>
              </a:rPr>
              <a:t>used in laying </a:t>
            </a:r>
            <a:r>
              <a:rPr sz="1400" spc="10" dirty="0">
                <a:latin typeface="Montserrat"/>
                <a:cs typeface="Montserrat"/>
              </a:rPr>
              <a:t>out  </a:t>
            </a:r>
            <a:r>
              <a:rPr sz="1400" spc="5" dirty="0">
                <a:latin typeface="Montserrat"/>
                <a:cs typeface="Montserrat"/>
              </a:rPr>
              <a:t>print, graphic or </a:t>
            </a:r>
            <a:r>
              <a:rPr sz="1400" dirty="0">
                <a:latin typeface="Montserrat"/>
                <a:cs typeface="Montserrat"/>
              </a:rPr>
              <a:t>web </a:t>
            </a:r>
            <a:r>
              <a:rPr sz="1400" spc="5" dirty="0">
                <a:latin typeface="Montserrat"/>
                <a:cs typeface="Montserrat"/>
              </a:rPr>
              <a:t>designs. The passage is </a:t>
            </a:r>
            <a:r>
              <a:rPr sz="1400" dirty="0">
                <a:latin typeface="Montserrat"/>
                <a:cs typeface="Montserrat"/>
              </a:rPr>
              <a:t>attributed </a:t>
            </a:r>
            <a:r>
              <a:rPr sz="1400" spc="-10" dirty="0">
                <a:latin typeface="Montserrat"/>
                <a:cs typeface="Montserrat"/>
              </a:rPr>
              <a:t>to </a:t>
            </a:r>
            <a:r>
              <a:rPr sz="1400" spc="5" dirty="0">
                <a:latin typeface="Montserrat"/>
                <a:cs typeface="Montserrat"/>
              </a:rPr>
              <a:t>an unknown typesetter  in the 15th </a:t>
            </a:r>
            <a:r>
              <a:rPr sz="1400" spc="10" dirty="0">
                <a:latin typeface="Montserrat"/>
                <a:cs typeface="Montserrat"/>
              </a:rPr>
              <a:t>century </a:t>
            </a:r>
            <a:r>
              <a:rPr sz="1400" spc="5" dirty="0">
                <a:latin typeface="Montserrat"/>
                <a:cs typeface="Montserrat"/>
              </a:rPr>
              <a:t>who is </a:t>
            </a:r>
            <a:r>
              <a:rPr sz="1400" spc="10" dirty="0">
                <a:latin typeface="Montserrat"/>
                <a:cs typeface="Montserrat"/>
              </a:rPr>
              <a:t>thought </a:t>
            </a:r>
            <a:r>
              <a:rPr sz="1400" spc="-10" dirty="0">
                <a:latin typeface="Montserrat"/>
                <a:cs typeface="Montserrat"/>
              </a:rPr>
              <a:t>to </a:t>
            </a:r>
            <a:r>
              <a:rPr sz="1400" dirty="0">
                <a:latin typeface="Montserrat"/>
                <a:cs typeface="Montserrat"/>
              </a:rPr>
              <a:t>have </a:t>
            </a:r>
            <a:r>
              <a:rPr sz="1400" spc="5" dirty="0">
                <a:latin typeface="Montserrat"/>
                <a:cs typeface="Montserrat"/>
              </a:rPr>
              <a:t>scrambled </a:t>
            </a:r>
            <a:r>
              <a:rPr sz="1400" spc="10" dirty="0">
                <a:latin typeface="Montserrat"/>
                <a:cs typeface="Montserrat"/>
              </a:rPr>
              <a:t>parts </a:t>
            </a:r>
            <a:r>
              <a:rPr sz="1400" spc="5" dirty="0">
                <a:latin typeface="Montserrat"/>
                <a:cs typeface="Montserrat"/>
              </a:rPr>
              <a:t>of </a:t>
            </a:r>
            <a:r>
              <a:rPr sz="1400" dirty="0">
                <a:latin typeface="Montserrat"/>
                <a:cs typeface="Montserrat"/>
              </a:rPr>
              <a:t>Cicero’s </a:t>
            </a:r>
            <a:r>
              <a:rPr sz="1400" spc="5" dirty="0">
                <a:latin typeface="Montserrat"/>
                <a:cs typeface="Montserrat"/>
              </a:rPr>
              <a:t>De Finibus  </a:t>
            </a:r>
            <a:r>
              <a:rPr sz="1400" spc="10" dirty="0">
                <a:latin typeface="Montserrat"/>
                <a:cs typeface="Montserrat"/>
              </a:rPr>
              <a:t>Bonorum </a:t>
            </a:r>
            <a:r>
              <a:rPr sz="1400" spc="5" dirty="0">
                <a:latin typeface="Montserrat"/>
                <a:cs typeface="Montserrat"/>
              </a:rPr>
              <a:t>et Malorum </a:t>
            </a:r>
            <a:r>
              <a:rPr sz="1400" dirty="0">
                <a:latin typeface="Montserrat"/>
                <a:cs typeface="Montserrat"/>
              </a:rPr>
              <a:t>for </a:t>
            </a:r>
            <a:r>
              <a:rPr sz="1400" spc="5" dirty="0">
                <a:latin typeface="Montserrat"/>
                <a:cs typeface="Montserrat"/>
              </a:rPr>
              <a:t>use in </a:t>
            </a:r>
            <a:r>
              <a:rPr sz="1400" dirty="0">
                <a:latin typeface="Montserrat"/>
                <a:cs typeface="Montserrat"/>
              </a:rPr>
              <a:t>a </a:t>
            </a:r>
            <a:r>
              <a:rPr sz="1400" spc="5" dirty="0">
                <a:latin typeface="Montserrat"/>
                <a:cs typeface="Montserrat"/>
              </a:rPr>
              <a:t>type </a:t>
            </a:r>
            <a:r>
              <a:rPr sz="1400" spc="10" dirty="0">
                <a:latin typeface="Montserrat"/>
                <a:cs typeface="Montserrat"/>
              </a:rPr>
              <a:t>specimen book. </a:t>
            </a:r>
            <a:r>
              <a:rPr sz="1400" spc="5" dirty="0">
                <a:latin typeface="Montserrat"/>
                <a:cs typeface="Montserrat"/>
              </a:rPr>
              <a:t>It usually begins</a:t>
            </a:r>
            <a:r>
              <a:rPr sz="1400" spc="275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with:</a:t>
            </a:r>
            <a:endParaRPr sz="1400" dirty="0">
              <a:latin typeface="Montserrat"/>
              <a:cs typeface="Montserrat"/>
            </a:endParaRPr>
          </a:p>
          <a:p>
            <a:pPr marL="12700" marR="16510">
              <a:lnSpc>
                <a:spcPct val="147200"/>
              </a:lnSpc>
              <a:spcBef>
                <a:spcPts val="935"/>
              </a:spcBef>
            </a:pPr>
            <a:r>
              <a:rPr sz="1400" spc="5" dirty="0">
                <a:latin typeface="Montserrat"/>
                <a:cs typeface="Montserrat"/>
              </a:rPr>
              <a:t>The passage experienced </a:t>
            </a:r>
            <a:r>
              <a:rPr sz="1400" dirty="0">
                <a:latin typeface="Montserrat"/>
                <a:cs typeface="Montserrat"/>
              </a:rPr>
              <a:t>a </a:t>
            </a:r>
            <a:r>
              <a:rPr sz="1400" spc="5" dirty="0">
                <a:latin typeface="Montserrat"/>
                <a:cs typeface="Montserrat"/>
              </a:rPr>
              <a:t>surge in popularity during the 1960s when Letraset  used it on their </a:t>
            </a:r>
            <a:r>
              <a:rPr sz="1400" spc="10" dirty="0">
                <a:latin typeface="Montserrat"/>
                <a:cs typeface="Montserrat"/>
              </a:rPr>
              <a:t>dry-transfer sheets, </a:t>
            </a:r>
            <a:r>
              <a:rPr sz="1400" spc="5" dirty="0">
                <a:latin typeface="Montserrat"/>
                <a:cs typeface="Montserrat"/>
              </a:rPr>
              <a:t>and again during the 90s as desktop publishers  </a:t>
            </a:r>
            <a:r>
              <a:rPr sz="1400" spc="10" dirty="0">
                <a:latin typeface="Montserrat"/>
                <a:cs typeface="Montserrat"/>
              </a:rPr>
              <a:t>bundled </a:t>
            </a:r>
            <a:r>
              <a:rPr sz="1400" spc="5" dirty="0">
                <a:latin typeface="Montserrat"/>
                <a:cs typeface="Montserrat"/>
              </a:rPr>
              <a:t>the </a:t>
            </a:r>
            <a:r>
              <a:rPr sz="1400" spc="-5" dirty="0">
                <a:latin typeface="Montserrat"/>
                <a:cs typeface="Montserrat"/>
              </a:rPr>
              <a:t>text </a:t>
            </a:r>
            <a:r>
              <a:rPr sz="1400" spc="5" dirty="0">
                <a:latin typeface="Montserrat"/>
                <a:cs typeface="Montserrat"/>
              </a:rPr>
              <a:t>with their </a:t>
            </a:r>
            <a:r>
              <a:rPr sz="1400" dirty="0">
                <a:latin typeface="Montserrat"/>
                <a:cs typeface="Montserrat"/>
              </a:rPr>
              <a:t>software. </a:t>
            </a:r>
            <a:r>
              <a:rPr sz="1400" spc="-10" dirty="0">
                <a:latin typeface="Montserrat"/>
                <a:cs typeface="Montserrat"/>
              </a:rPr>
              <a:t>Today </a:t>
            </a:r>
            <a:r>
              <a:rPr sz="1400" dirty="0">
                <a:latin typeface="Montserrat"/>
                <a:cs typeface="Montserrat"/>
              </a:rPr>
              <a:t>it’s </a:t>
            </a:r>
            <a:r>
              <a:rPr sz="1400" spc="5" dirty="0">
                <a:latin typeface="Montserrat"/>
                <a:cs typeface="Montserrat"/>
              </a:rPr>
              <a:t>seen all around the </a:t>
            </a:r>
            <a:r>
              <a:rPr sz="1400" dirty="0">
                <a:latin typeface="Montserrat"/>
                <a:cs typeface="Montserrat"/>
              </a:rPr>
              <a:t>web; </a:t>
            </a:r>
            <a:r>
              <a:rPr sz="1400" spc="10" dirty="0">
                <a:latin typeface="Montserrat"/>
                <a:cs typeface="Montserrat"/>
              </a:rPr>
              <a:t>on  </a:t>
            </a:r>
            <a:r>
              <a:rPr sz="1400" dirty="0">
                <a:latin typeface="Montserrat"/>
                <a:cs typeface="Montserrat"/>
              </a:rPr>
              <a:t>templates, websites, </a:t>
            </a:r>
            <a:r>
              <a:rPr sz="1400" spc="5" dirty="0">
                <a:latin typeface="Montserrat"/>
                <a:cs typeface="Montserrat"/>
              </a:rPr>
              <a:t>and </a:t>
            </a:r>
            <a:r>
              <a:rPr sz="1400" dirty="0">
                <a:latin typeface="Montserrat"/>
                <a:cs typeface="Montserrat"/>
              </a:rPr>
              <a:t>stock </a:t>
            </a:r>
            <a:r>
              <a:rPr sz="1400" spc="5" dirty="0">
                <a:latin typeface="Montserrat"/>
                <a:cs typeface="Montserrat"/>
              </a:rPr>
              <a:t>designs. Use our generator </a:t>
            </a:r>
            <a:r>
              <a:rPr sz="1400" spc="-10" dirty="0">
                <a:latin typeface="Montserrat"/>
                <a:cs typeface="Montserrat"/>
              </a:rPr>
              <a:t>to </a:t>
            </a:r>
            <a:r>
              <a:rPr sz="1400" spc="5" dirty="0">
                <a:latin typeface="Montserrat"/>
                <a:cs typeface="Montserrat"/>
              </a:rPr>
              <a:t>get </a:t>
            </a:r>
            <a:r>
              <a:rPr sz="1400" dirty="0">
                <a:latin typeface="Montserrat"/>
                <a:cs typeface="Montserrat"/>
              </a:rPr>
              <a:t>your own, </a:t>
            </a:r>
            <a:r>
              <a:rPr sz="1400" spc="5" dirty="0">
                <a:latin typeface="Montserrat"/>
                <a:cs typeface="Montserrat"/>
              </a:rPr>
              <a:t>or </a:t>
            </a:r>
            <a:r>
              <a:rPr sz="1400" dirty="0">
                <a:latin typeface="Montserrat"/>
                <a:cs typeface="Montserrat"/>
              </a:rPr>
              <a:t>read  </a:t>
            </a:r>
            <a:r>
              <a:rPr sz="1400" spc="5" dirty="0">
                <a:latin typeface="Montserrat"/>
                <a:cs typeface="Montserrat"/>
              </a:rPr>
              <a:t>on </a:t>
            </a:r>
            <a:r>
              <a:rPr sz="1400" dirty="0">
                <a:latin typeface="Montserrat"/>
                <a:cs typeface="Montserrat"/>
              </a:rPr>
              <a:t>for </a:t>
            </a:r>
            <a:r>
              <a:rPr sz="1400" spc="5" dirty="0">
                <a:latin typeface="Montserrat"/>
                <a:cs typeface="Montserrat"/>
              </a:rPr>
              <a:t>the authoritative history of lorem</a:t>
            </a:r>
            <a:r>
              <a:rPr sz="1400" spc="150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ipsum.</a:t>
            </a:r>
            <a:endParaRPr sz="1400" dirty="0">
              <a:latin typeface="Montserrat"/>
              <a:cs typeface="Montserra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0509250" y="4587875"/>
            <a:ext cx="6707505" cy="0"/>
          </a:xfrm>
          <a:custGeom>
            <a:avLst/>
            <a:gdLst/>
            <a:ahLst/>
            <a:cxnLst/>
            <a:rect l="l" t="t" r="r" b="b"/>
            <a:pathLst>
              <a:path w="6707505">
                <a:moveTo>
                  <a:pt x="0" y="0"/>
                </a:moveTo>
                <a:lnTo>
                  <a:pt x="6707366" y="0"/>
                </a:lnTo>
              </a:path>
            </a:pathLst>
          </a:custGeom>
          <a:ln w="10470">
            <a:solidFill>
              <a:srgbClr val="FFD2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289050" y="6188075"/>
            <a:ext cx="1593631" cy="24292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5"/>
          <p:cNvSpPr txBox="1"/>
          <p:nvPr/>
        </p:nvSpPr>
        <p:spPr>
          <a:xfrm>
            <a:off x="573669" y="10602431"/>
            <a:ext cx="1220470" cy="11366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" spc="50" dirty="0">
                <a:solidFill>
                  <a:srgbClr val="6D6E70"/>
                </a:solidFill>
                <a:latin typeface="Montserrat"/>
                <a:cs typeface="Montserrat"/>
              </a:rPr>
              <a:t>www.corporateproposal.com</a:t>
            </a:r>
            <a:endParaRPr sz="550" dirty="0">
              <a:latin typeface="Montserrat"/>
              <a:cs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3"/>
          <p:cNvSpPr/>
          <p:nvPr/>
        </p:nvSpPr>
        <p:spPr>
          <a:xfrm>
            <a:off x="0" y="0"/>
            <a:ext cx="13612494" cy="4302760"/>
          </a:xfrm>
          <a:custGeom>
            <a:avLst/>
            <a:gdLst/>
            <a:ahLst/>
            <a:cxnLst/>
            <a:rect l="l" t="t" r="r" b="b"/>
            <a:pathLst>
              <a:path w="13612494" h="4302760">
                <a:moveTo>
                  <a:pt x="12093139" y="0"/>
                </a:moveTo>
                <a:lnTo>
                  <a:pt x="0" y="0"/>
                </a:lnTo>
                <a:lnTo>
                  <a:pt x="0" y="4302371"/>
                </a:lnTo>
                <a:lnTo>
                  <a:pt x="12672211" y="4302371"/>
                </a:lnTo>
                <a:lnTo>
                  <a:pt x="12719013" y="4301260"/>
                </a:lnTo>
                <a:lnTo>
                  <a:pt x="12765042" y="4297967"/>
                </a:lnTo>
                <a:lnTo>
                  <a:pt x="12810261" y="4292548"/>
                </a:lnTo>
                <a:lnTo>
                  <a:pt x="12854635" y="4285062"/>
                </a:lnTo>
                <a:lnTo>
                  <a:pt x="12898125" y="4275567"/>
                </a:lnTo>
                <a:lnTo>
                  <a:pt x="12940697" y="4264121"/>
                </a:lnTo>
                <a:lnTo>
                  <a:pt x="12982314" y="4250782"/>
                </a:lnTo>
                <a:lnTo>
                  <a:pt x="13022939" y="4235608"/>
                </a:lnTo>
                <a:lnTo>
                  <a:pt x="13062536" y="4218656"/>
                </a:lnTo>
                <a:lnTo>
                  <a:pt x="13101068" y="4199985"/>
                </a:lnTo>
                <a:lnTo>
                  <a:pt x="13138500" y="4179653"/>
                </a:lnTo>
                <a:lnTo>
                  <a:pt x="13174794" y="4157717"/>
                </a:lnTo>
                <a:lnTo>
                  <a:pt x="13209914" y="4134236"/>
                </a:lnTo>
                <a:lnTo>
                  <a:pt x="13243825" y="4109268"/>
                </a:lnTo>
                <a:lnTo>
                  <a:pt x="13276489" y="4082869"/>
                </a:lnTo>
                <a:lnTo>
                  <a:pt x="13307870" y="4055100"/>
                </a:lnTo>
                <a:lnTo>
                  <a:pt x="13337931" y="4026017"/>
                </a:lnTo>
                <a:lnTo>
                  <a:pt x="13366637" y="3995678"/>
                </a:lnTo>
                <a:lnTo>
                  <a:pt x="13393951" y="3964141"/>
                </a:lnTo>
                <a:lnTo>
                  <a:pt x="13419836" y="3931465"/>
                </a:lnTo>
                <a:lnTo>
                  <a:pt x="13444257" y="3897707"/>
                </a:lnTo>
                <a:lnTo>
                  <a:pt x="13467176" y="3862925"/>
                </a:lnTo>
                <a:lnTo>
                  <a:pt x="13488557" y="3827177"/>
                </a:lnTo>
                <a:lnTo>
                  <a:pt x="13508364" y="3790522"/>
                </a:lnTo>
                <a:lnTo>
                  <a:pt x="13526561" y="3753016"/>
                </a:lnTo>
                <a:lnTo>
                  <a:pt x="13543111" y="3714719"/>
                </a:lnTo>
                <a:lnTo>
                  <a:pt x="13557977" y="3675687"/>
                </a:lnTo>
                <a:lnTo>
                  <a:pt x="13571124" y="3635979"/>
                </a:lnTo>
                <a:lnTo>
                  <a:pt x="13582514" y="3595654"/>
                </a:lnTo>
                <a:lnTo>
                  <a:pt x="13592112" y="3554768"/>
                </a:lnTo>
                <a:lnTo>
                  <a:pt x="13599881" y="3513380"/>
                </a:lnTo>
                <a:lnTo>
                  <a:pt x="13605785" y="3471547"/>
                </a:lnTo>
                <a:lnTo>
                  <a:pt x="13609787" y="3429328"/>
                </a:lnTo>
                <a:lnTo>
                  <a:pt x="13611851" y="3386781"/>
                </a:lnTo>
                <a:lnTo>
                  <a:pt x="13611940" y="3343964"/>
                </a:lnTo>
                <a:lnTo>
                  <a:pt x="13610018" y="3300934"/>
                </a:lnTo>
                <a:lnTo>
                  <a:pt x="13606049" y="3257750"/>
                </a:lnTo>
                <a:lnTo>
                  <a:pt x="13599996" y="3214469"/>
                </a:lnTo>
                <a:lnTo>
                  <a:pt x="13591823" y="3171150"/>
                </a:lnTo>
                <a:lnTo>
                  <a:pt x="13581493" y="3127850"/>
                </a:lnTo>
                <a:lnTo>
                  <a:pt x="13568971" y="3084628"/>
                </a:lnTo>
                <a:lnTo>
                  <a:pt x="13554219" y="3041540"/>
                </a:lnTo>
                <a:lnTo>
                  <a:pt x="13537201" y="2998646"/>
                </a:lnTo>
                <a:lnTo>
                  <a:pt x="13517881" y="2956004"/>
                </a:lnTo>
                <a:lnTo>
                  <a:pt x="12093139" y="0"/>
                </a:lnTo>
                <a:close/>
              </a:path>
            </a:pathLst>
          </a:custGeom>
          <a:blipFill>
            <a:blip r:embed="rId2"/>
            <a:srcRect/>
            <a:stretch>
              <a:fillRect l="-29342" t="-201025" r="-29342" b="-201025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13633450" cy="4302760"/>
          </a:xfrm>
          <a:custGeom>
            <a:avLst/>
            <a:gdLst/>
            <a:ahLst/>
            <a:cxnLst/>
            <a:rect l="l" t="t" r="r" b="b"/>
            <a:pathLst>
              <a:path w="13612494" h="4302760">
                <a:moveTo>
                  <a:pt x="12093139" y="0"/>
                </a:moveTo>
                <a:lnTo>
                  <a:pt x="0" y="0"/>
                </a:lnTo>
                <a:lnTo>
                  <a:pt x="0" y="4302371"/>
                </a:lnTo>
                <a:lnTo>
                  <a:pt x="12672211" y="4302371"/>
                </a:lnTo>
                <a:lnTo>
                  <a:pt x="12719013" y="4301260"/>
                </a:lnTo>
                <a:lnTo>
                  <a:pt x="12765042" y="4297967"/>
                </a:lnTo>
                <a:lnTo>
                  <a:pt x="12810261" y="4292548"/>
                </a:lnTo>
                <a:lnTo>
                  <a:pt x="12854635" y="4285062"/>
                </a:lnTo>
                <a:lnTo>
                  <a:pt x="12898125" y="4275567"/>
                </a:lnTo>
                <a:lnTo>
                  <a:pt x="12940697" y="4264121"/>
                </a:lnTo>
                <a:lnTo>
                  <a:pt x="12982314" y="4250782"/>
                </a:lnTo>
                <a:lnTo>
                  <a:pt x="13022939" y="4235608"/>
                </a:lnTo>
                <a:lnTo>
                  <a:pt x="13062536" y="4218656"/>
                </a:lnTo>
                <a:lnTo>
                  <a:pt x="13101068" y="4199985"/>
                </a:lnTo>
                <a:lnTo>
                  <a:pt x="13138500" y="4179653"/>
                </a:lnTo>
                <a:lnTo>
                  <a:pt x="13174794" y="4157717"/>
                </a:lnTo>
                <a:lnTo>
                  <a:pt x="13209914" y="4134236"/>
                </a:lnTo>
                <a:lnTo>
                  <a:pt x="13243825" y="4109268"/>
                </a:lnTo>
                <a:lnTo>
                  <a:pt x="13276489" y="4082869"/>
                </a:lnTo>
                <a:lnTo>
                  <a:pt x="13307870" y="4055100"/>
                </a:lnTo>
                <a:lnTo>
                  <a:pt x="13337931" y="4026017"/>
                </a:lnTo>
                <a:lnTo>
                  <a:pt x="13366637" y="3995678"/>
                </a:lnTo>
                <a:lnTo>
                  <a:pt x="13393951" y="3964141"/>
                </a:lnTo>
                <a:lnTo>
                  <a:pt x="13419836" y="3931465"/>
                </a:lnTo>
                <a:lnTo>
                  <a:pt x="13444257" y="3897707"/>
                </a:lnTo>
                <a:lnTo>
                  <a:pt x="13467176" y="3862925"/>
                </a:lnTo>
                <a:lnTo>
                  <a:pt x="13488557" y="3827177"/>
                </a:lnTo>
                <a:lnTo>
                  <a:pt x="13508364" y="3790522"/>
                </a:lnTo>
                <a:lnTo>
                  <a:pt x="13526561" y="3753016"/>
                </a:lnTo>
                <a:lnTo>
                  <a:pt x="13543111" y="3714719"/>
                </a:lnTo>
                <a:lnTo>
                  <a:pt x="13557977" y="3675687"/>
                </a:lnTo>
                <a:lnTo>
                  <a:pt x="13571124" y="3635979"/>
                </a:lnTo>
                <a:lnTo>
                  <a:pt x="13582514" y="3595654"/>
                </a:lnTo>
                <a:lnTo>
                  <a:pt x="13592112" y="3554768"/>
                </a:lnTo>
                <a:lnTo>
                  <a:pt x="13599881" y="3513380"/>
                </a:lnTo>
                <a:lnTo>
                  <a:pt x="13605785" y="3471547"/>
                </a:lnTo>
                <a:lnTo>
                  <a:pt x="13609787" y="3429328"/>
                </a:lnTo>
                <a:lnTo>
                  <a:pt x="13611851" y="3386781"/>
                </a:lnTo>
                <a:lnTo>
                  <a:pt x="13611940" y="3343964"/>
                </a:lnTo>
                <a:lnTo>
                  <a:pt x="13610018" y="3300934"/>
                </a:lnTo>
                <a:lnTo>
                  <a:pt x="13606049" y="3257750"/>
                </a:lnTo>
                <a:lnTo>
                  <a:pt x="13599996" y="3214469"/>
                </a:lnTo>
                <a:lnTo>
                  <a:pt x="13591823" y="3171150"/>
                </a:lnTo>
                <a:lnTo>
                  <a:pt x="13581493" y="3127850"/>
                </a:lnTo>
                <a:lnTo>
                  <a:pt x="13568971" y="3084628"/>
                </a:lnTo>
                <a:lnTo>
                  <a:pt x="13554219" y="3041540"/>
                </a:lnTo>
                <a:lnTo>
                  <a:pt x="13537201" y="2998646"/>
                </a:lnTo>
                <a:lnTo>
                  <a:pt x="13517881" y="2956004"/>
                </a:lnTo>
                <a:lnTo>
                  <a:pt x="12093139" y="0"/>
                </a:lnTo>
                <a:close/>
              </a:path>
            </a:pathLst>
          </a:custGeom>
          <a:solidFill>
            <a:srgbClr val="FFD200">
              <a:alpha val="83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 idx="4294967295"/>
          </p:nvPr>
        </p:nvSpPr>
        <p:spPr>
          <a:xfrm>
            <a:off x="2500312" y="2483217"/>
            <a:ext cx="3232785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200" b="0" spc="25" dirty="0">
                <a:latin typeface="Montserrat Light"/>
                <a:cs typeface="Montserrat Light"/>
              </a:rPr>
              <a:t>Our</a:t>
            </a:r>
            <a:r>
              <a:rPr sz="4200" b="0" spc="10" dirty="0">
                <a:latin typeface="Montserrat Light"/>
                <a:cs typeface="Montserrat Light"/>
              </a:rPr>
              <a:t> </a:t>
            </a:r>
            <a:r>
              <a:rPr sz="4200" b="1" spc="40" dirty="0">
                <a:latin typeface="Montserrat SemiBold"/>
                <a:cs typeface="Montserrat SemiBold"/>
              </a:rPr>
              <a:t>Service</a:t>
            </a:r>
            <a:endParaRPr sz="4200" dirty="0">
              <a:latin typeface="Montserrat SemiBold"/>
              <a:cs typeface="Montserrat SemiBold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8183717" y="544486"/>
            <a:ext cx="1543685" cy="252729"/>
          </a:xfrm>
          <a:prstGeom prst="rect">
            <a:avLst/>
          </a:prstGeom>
          <a:solidFill>
            <a:srgbClr val="FFD200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550">
              <a:latin typeface="Times New Roman"/>
              <a:cs typeface="Times New Roman"/>
            </a:endParaRPr>
          </a:p>
          <a:p>
            <a:pPr marL="481965">
              <a:lnSpc>
                <a:spcPct val="100000"/>
              </a:lnSpc>
            </a:pPr>
            <a:r>
              <a:rPr sz="550" b="1" spc="15" dirty="0">
                <a:latin typeface="Montserrat"/>
                <a:cs typeface="Montserrat"/>
              </a:rPr>
              <a:t>THE</a:t>
            </a:r>
            <a:r>
              <a:rPr sz="550" b="1" dirty="0">
                <a:latin typeface="Montserrat"/>
                <a:cs typeface="Montserrat"/>
              </a:rPr>
              <a:t> </a:t>
            </a:r>
            <a:r>
              <a:rPr sz="550" b="1" spc="15" dirty="0">
                <a:latin typeface="Montserrat"/>
                <a:cs typeface="Montserrat"/>
              </a:rPr>
              <a:t>PROPOSAL.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1786" y="508497"/>
            <a:ext cx="71120" cy="11366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" b="1" spc="15" dirty="0">
                <a:latin typeface="Montserrat"/>
                <a:cs typeface="Montserrat"/>
              </a:rPr>
              <a:t>7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416545" y="5489287"/>
            <a:ext cx="7158990" cy="40786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3815" algn="just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Montserrat"/>
                <a:cs typeface="Montserrat"/>
              </a:rPr>
              <a:t>Project</a:t>
            </a:r>
            <a:r>
              <a:rPr sz="1400" b="1" spc="20" dirty="0">
                <a:latin typeface="Montserrat"/>
                <a:cs typeface="Montserrat"/>
              </a:rPr>
              <a:t> </a:t>
            </a:r>
            <a:r>
              <a:rPr sz="1400" b="1" spc="15" dirty="0">
                <a:latin typeface="Montserrat"/>
                <a:cs typeface="Montserrat"/>
              </a:rPr>
              <a:t>Specifications</a:t>
            </a:r>
            <a:endParaRPr sz="1400" b="1" dirty="0">
              <a:latin typeface="Montserrat"/>
              <a:cs typeface="Montserrat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600" dirty="0">
              <a:latin typeface="Montserrat"/>
              <a:cs typeface="Montserrat"/>
            </a:endParaRPr>
          </a:p>
          <a:p>
            <a:pPr marL="12700" marR="227965" algn="just">
              <a:lnSpc>
                <a:spcPct val="147200"/>
              </a:lnSpc>
              <a:spcBef>
                <a:spcPts val="5"/>
              </a:spcBef>
            </a:pPr>
            <a:r>
              <a:rPr sz="1400" b="1" spc="5" dirty="0">
                <a:latin typeface="Montserrat"/>
                <a:cs typeface="Montserrat"/>
              </a:rPr>
              <a:t>Lorem ipsum, or lipsum as it is </a:t>
            </a:r>
            <a:r>
              <a:rPr sz="1400" b="1" spc="10" dirty="0">
                <a:latin typeface="Montserrat"/>
                <a:cs typeface="Montserrat"/>
              </a:rPr>
              <a:t>sometimes </a:t>
            </a:r>
            <a:r>
              <a:rPr sz="1400" b="1" spc="5" dirty="0">
                <a:latin typeface="Montserrat"/>
                <a:cs typeface="Montserrat"/>
              </a:rPr>
              <a:t>known, is dummy </a:t>
            </a:r>
            <a:r>
              <a:rPr sz="1400" b="1" spc="-5" dirty="0">
                <a:latin typeface="Montserrat"/>
                <a:cs typeface="Montserrat"/>
              </a:rPr>
              <a:t>text </a:t>
            </a:r>
            <a:r>
              <a:rPr sz="1400" b="1" spc="5" dirty="0">
                <a:latin typeface="Montserrat"/>
                <a:cs typeface="Montserrat"/>
              </a:rPr>
              <a:t>used </a:t>
            </a:r>
            <a:r>
              <a:rPr sz="1400" b="1" spc="10" dirty="0">
                <a:latin typeface="Montserrat"/>
                <a:cs typeface="Montserrat"/>
              </a:rPr>
              <a:t>in  </a:t>
            </a:r>
            <a:r>
              <a:rPr sz="1400" b="1" spc="5" dirty="0">
                <a:latin typeface="Montserrat"/>
                <a:cs typeface="Montserrat"/>
              </a:rPr>
              <a:t>laying out</a:t>
            </a:r>
            <a:r>
              <a:rPr sz="1400" b="1" spc="40" dirty="0">
                <a:latin typeface="Montserrat"/>
                <a:cs typeface="Montserrat"/>
              </a:rPr>
              <a:t> </a:t>
            </a:r>
            <a:r>
              <a:rPr sz="1400" b="1" spc="10" dirty="0">
                <a:latin typeface="Montserrat"/>
                <a:cs typeface="Montserrat"/>
              </a:rPr>
              <a:t>print,</a:t>
            </a:r>
            <a:endParaRPr sz="1400" dirty="0">
              <a:latin typeface="Montserrat"/>
              <a:cs typeface="Montserrat"/>
            </a:endParaRPr>
          </a:p>
          <a:p>
            <a:pPr marL="12700" marR="5080" algn="just">
              <a:lnSpc>
                <a:spcPct val="147200"/>
              </a:lnSpc>
              <a:spcBef>
                <a:spcPts val="935"/>
              </a:spcBef>
            </a:pPr>
            <a:r>
              <a:rPr sz="1400" spc="5" dirty="0">
                <a:latin typeface="Montserrat"/>
                <a:cs typeface="Montserrat"/>
              </a:rPr>
              <a:t>graphic or </a:t>
            </a:r>
            <a:r>
              <a:rPr sz="1400" dirty="0">
                <a:latin typeface="Montserrat"/>
                <a:cs typeface="Montserrat"/>
              </a:rPr>
              <a:t>web </a:t>
            </a:r>
            <a:r>
              <a:rPr sz="1400" spc="5" dirty="0">
                <a:latin typeface="Montserrat"/>
                <a:cs typeface="Montserrat"/>
              </a:rPr>
              <a:t>designs. The passage is </a:t>
            </a:r>
            <a:r>
              <a:rPr sz="1400" dirty="0">
                <a:latin typeface="Montserrat"/>
                <a:cs typeface="Montserrat"/>
              </a:rPr>
              <a:t>attributed </a:t>
            </a:r>
            <a:r>
              <a:rPr sz="1400" spc="-10" dirty="0">
                <a:latin typeface="Montserrat"/>
                <a:cs typeface="Montserrat"/>
              </a:rPr>
              <a:t>to </a:t>
            </a:r>
            <a:r>
              <a:rPr sz="1400" spc="5" dirty="0">
                <a:latin typeface="Montserrat"/>
                <a:cs typeface="Montserrat"/>
              </a:rPr>
              <a:t>an unknown </a:t>
            </a:r>
            <a:r>
              <a:rPr sz="1400" dirty="0">
                <a:latin typeface="Montserrat"/>
                <a:cs typeface="Montserrat"/>
              </a:rPr>
              <a:t>typesetter </a:t>
            </a:r>
            <a:r>
              <a:rPr sz="1400" spc="10" dirty="0">
                <a:latin typeface="Montserrat"/>
                <a:cs typeface="Montserrat"/>
              </a:rPr>
              <a:t>in  </a:t>
            </a:r>
            <a:r>
              <a:rPr sz="1400" spc="5" dirty="0">
                <a:latin typeface="Montserrat"/>
                <a:cs typeface="Montserrat"/>
              </a:rPr>
              <a:t>the 15th </a:t>
            </a:r>
            <a:r>
              <a:rPr sz="1400" spc="10" dirty="0">
                <a:latin typeface="Montserrat"/>
                <a:cs typeface="Montserrat"/>
              </a:rPr>
              <a:t>century </a:t>
            </a:r>
            <a:r>
              <a:rPr sz="1400" spc="5" dirty="0">
                <a:latin typeface="Montserrat"/>
                <a:cs typeface="Montserrat"/>
              </a:rPr>
              <a:t>who is </a:t>
            </a:r>
            <a:r>
              <a:rPr sz="1400" spc="10" dirty="0">
                <a:latin typeface="Montserrat"/>
                <a:cs typeface="Montserrat"/>
              </a:rPr>
              <a:t>thought </a:t>
            </a:r>
            <a:r>
              <a:rPr sz="1400" spc="-10" dirty="0">
                <a:latin typeface="Montserrat"/>
                <a:cs typeface="Montserrat"/>
              </a:rPr>
              <a:t>to </a:t>
            </a:r>
            <a:r>
              <a:rPr sz="1400" dirty="0">
                <a:latin typeface="Montserrat"/>
                <a:cs typeface="Montserrat"/>
              </a:rPr>
              <a:t>have </a:t>
            </a:r>
            <a:r>
              <a:rPr sz="1400" spc="5" dirty="0">
                <a:latin typeface="Montserrat"/>
                <a:cs typeface="Montserrat"/>
              </a:rPr>
              <a:t>scrambled </a:t>
            </a:r>
            <a:r>
              <a:rPr sz="1400" spc="10" dirty="0">
                <a:latin typeface="Montserrat"/>
                <a:cs typeface="Montserrat"/>
              </a:rPr>
              <a:t>parts </a:t>
            </a:r>
            <a:r>
              <a:rPr sz="1400" spc="5" dirty="0">
                <a:latin typeface="Montserrat"/>
                <a:cs typeface="Montserrat"/>
              </a:rPr>
              <a:t>of </a:t>
            </a:r>
            <a:r>
              <a:rPr sz="1400" dirty="0">
                <a:latin typeface="Montserrat"/>
                <a:cs typeface="Montserrat"/>
              </a:rPr>
              <a:t>Cicero’s </a:t>
            </a:r>
            <a:r>
              <a:rPr sz="1400" spc="5" dirty="0">
                <a:latin typeface="Montserrat"/>
                <a:cs typeface="Montserrat"/>
              </a:rPr>
              <a:t>De Finibus  </a:t>
            </a:r>
            <a:r>
              <a:rPr sz="1400" spc="10" dirty="0">
                <a:latin typeface="Montserrat"/>
                <a:cs typeface="Montserrat"/>
              </a:rPr>
              <a:t>Bonorum </a:t>
            </a:r>
            <a:r>
              <a:rPr sz="1400" spc="5" dirty="0">
                <a:latin typeface="Montserrat"/>
                <a:cs typeface="Montserrat"/>
              </a:rPr>
              <a:t>et Malorum </a:t>
            </a:r>
            <a:r>
              <a:rPr sz="1400" dirty="0">
                <a:latin typeface="Montserrat"/>
                <a:cs typeface="Montserrat"/>
              </a:rPr>
              <a:t>for </a:t>
            </a:r>
            <a:r>
              <a:rPr sz="1400" spc="5" dirty="0">
                <a:latin typeface="Montserrat"/>
                <a:cs typeface="Montserrat"/>
              </a:rPr>
              <a:t>use in </a:t>
            </a:r>
            <a:r>
              <a:rPr sz="1400" dirty="0">
                <a:latin typeface="Montserrat"/>
                <a:cs typeface="Montserrat"/>
              </a:rPr>
              <a:t>a </a:t>
            </a:r>
            <a:r>
              <a:rPr sz="1400" spc="5" dirty="0">
                <a:latin typeface="Montserrat"/>
                <a:cs typeface="Montserrat"/>
              </a:rPr>
              <a:t>type </a:t>
            </a:r>
            <a:r>
              <a:rPr sz="1400" spc="10" dirty="0">
                <a:latin typeface="Montserrat"/>
                <a:cs typeface="Montserrat"/>
              </a:rPr>
              <a:t>specimen book. </a:t>
            </a:r>
            <a:r>
              <a:rPr sz="1400" spc="5" dirty="0">
                <a:latin typeface="Montserrat"/>
                <a:cs typeface="Montserrat"/>
              </a:rPr>
              <a:t>It usually begins</a:t>
            </a:r>
            <a:r>
              <a:rPr sz="1400" spc="285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with:</a:t>
            </a:r>
            <a:endParaRPr sz="1400" dirty="0">
              <a:latin typeface="Montserrat"/>
              <a:cs typeface="Montserrat"/>
            </a:endParaRPr>
          </a:p>
          <a:p>
            <a:pPr marL="12700" marR="15875">
              <a:lnSpc>
                <a:spcPct val="147200"/>
              </a:lnSpc>
              <a:spcBef>
                <a:spcPts val="935"/>
              </a:spcBef>
            </a:pPr>
            <a:r>
              <a:rPr sz="1400" spc="5" dirty="0">
                <a:latin typeface="Montserrat"/>
                <a:cs typeface="Montserrat"/>
              </a:rPr>
              <a:t>The passage experienced </a:t>
            </a:r>
            <a:r>
              <a:rPr sz="1400" dirty="0">
                <a:latin typeface="Montserrat"/>
                <a:cs typeface="Montserrat"/>
              </a:rPr>
              <a:t>a </a:t>
            </a:r>
            <a:r>
              <a:rPr sz="1400" spc="5" dirty="0">
                <a:latin typeface="Montserrat"/>
                <a:cs typeface="Montserrat"/>
              </a:rPr>
              <a:t>surge in popularity during the 1960s when Letraset  used it on their </a:t>
            </a:r>
            <a:r>
              <a:rPr sz="1400" spc="10" dirty="0">
                <a:latin typeface="Montserrat"/>
                <a:cs typeface="Montserrat"/>
              </a:rPr>
              <a:t>dry-transfer sheets, </a:t>
            </a:r>
            <a:r>
              <a:rPr sz="1400" spc="5" dirty="0">
                <a:latin typeface="Montserrat"/>
                <a:cs typeface="Montserrat"/>
              </a:rPr>
              <a:t>and again during the 90s as desktop  publishers </a:t>
            </a:r>
            <a:r>
              <a:rPr sz="1400" spc="10" dirty="0">
                <a:latin typeface="Montserrat"/>
                <a:cs typeface="Montserrat"/>
              </a:rPr>
              <a:t>bundled </a:t>
            </a:r>
            <a:r>
              <a:rPr sz="1400" spc="5" dirty="0">
                <a:latin typeface="Montserrat"/>
                <a:cs typeface="Montserrat"/>
              </a:rPr>
              <a:t>the </a:t>
            </a:r>
            <a:r>
              <a:rPr sz="1400" spc="-5" dirty="0">
                <a:latin typeface="Montserrat"/>
                <a:cs typeface="Montserrat"/>
              </a:rPr>
              <a:t>text </a:t>
            </a:r>
            <a:r>
              <a:rPr sz="1400" spc="5" dirty="0">
                <a:latin typeface="Montserrat"/>
                <a:cs typeface="Montserrat"/>
              </a:rPr>
              <a:t>with their </a:t>
            </a:r>
            <a:r>
              <a:rPr sz="1400" dirty="0">
                <a:latin typeface="Montserrat"/>
                <a:cs typeface="Montserrat"/>
              </a:rPr>
              <a:t>software. </a:t>
            </a:r>
            <a:r>
              <a:rPr sz="1400" spc="-10" dirty="0">
                <a:latin typeface="Montserrat"/>
                <a:cs typeface="Montserrat"/>
              </a:rPr>
              <a:t>Today </a:t>
            </a:r>
            <a:r>
              <a:rPr sz="1400" dirty="0">
                <a:latin typeface="Montserrat"/>
                <a:cs typeface="Montserrat"/>
              </a:rPr>
              <a:t>it’s </a:t>
            </a:r>
            <a:r>
              <a:rPr sz="1400" spc="5" dirty="0">
                <a:latin typeface="Montserrat"/>
                <a:cs typeface="Montserrat"/>
              </a:rPr>
              <a:t>seen all around the  </a:t>
            </a:r>
            <a:r>
              <a:rPr sz="1400" dirty="0">
                <a:latin typeface="Montserrat"/>
                <a:cs typeface="Montserrat"/>
              </a:rPr>
              <a:t>web; </a:t>
            </a:r>
            <a:r>
              <a:rPr sz="1400" spc="5" dirty="0">
                <a:latin typeface="Montserrat"/>
                <a:cs typeface="Montserrat"/>
              </a:rPr>
              <a:t>on </a:t>
            </a:r>
            <a:r>
              <a:rPr sz="1400" dirty="0">
                <a:latin typeface="Montserrat"/>
                <a:cs typeface="Montserrat"/>
              </a:rPr>
              <a:t>templates, websites, </a:t>
            </a:r>
            <a:r>
              <a:rPr sz="1400" spc="5" dirty="0">
                <a:latin typeface="Montserrat"/>
                <a:cs typeface="Montserrat"/>
              </a:rPr>
              <a:t>and </a:t>
            </a:r>
            <a:r>
              <a:rPr sz="1400" dirty="0">
                <a:latin typeface="Montserrat"/>
                <a:cs typeface="Montserrat"/>
              </a:rPr>
              <a:t>stock </a:t>
            </a:r>
            <a:r>
              <a:rPr sz="1400" spc="5" dirty="0">
                <a:latin typeface="Montserrat"/>
                <a:cs typeface="Montserrat"/>
              </a:rPr>
              <a:t>designs. Use our generator </a:t>
            </a:r>
            <a:r>
              <a:rPr sz="1400" spc="-10" dirty="0">
                <a:latin typeface="Montserrat"/>
                <a:cs typeface="Montserrat"/>
              </a:rPr>
              <a:t>to </a:t>
            </a:r>
            <a:r>
              <a:rPr sz="1400" spc="5" dirty="0">
                <a:latin typeface="Montserrat"/>
                <a:cs typeface="Montserrat"/>
              </a:rPr>
              <a:t>get your  </a:t>
            </a:r>
            <a:r>
              <a:rPr sz="1400" dirty="0">
                <a:latin typeface="Montserrat"/>
                <a:cs typeface="Montserrat"/>
              </a:rPr>
              <a:t>own, </a:t>
            </a:r>
            <a:r>
              <a:rPr sz="1400" spc="5" dirty="0">
                <a:latin typeface="Montserrat"/>
                <a:cs typeface="Montserrat"/>
              </a:rPr>
              <a:t>or </a:t>
            </a:r>
            <a:r>
              <a:rPr sz="1400" dirty="0">
                <a:latin typeface="Montserrat"/>
                <a:cs typeface="Montserrat"/>
              </a:rPr>
              <a:t>read </a:t>
            </a:r>
            <a:r>
              <a:rPr sz="1400" spc="5" dirty="0">
                <a:latin typeface="Montserrat"/>
                <a:cs typeface="Montserrat"/>
              </a:rPr>
              <a:t>on </a:t>
            </a:r>
            <a:r>
              <a:rPr sz="1400" dirty="0">
                <a:latin typeface="Montserrat"/>
                <a:cs typeface="Montserrat"/>
              </a:rPr>
              <a:t>for </a:t>
            </a:r>
            <a:r>
              <a:rPr sz="1400" spc="5" dirty="0">
                <a:latin typeface="Montserrat"/>
                <a:cs typeface="Montserrat"/>
              </a:rPr>
              <a:t>the authoritative history of lorem</a:t>
            </a:r>
            <a:r>
              <a:rPr sz="1400" spc="225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ipsum.</a:t>
            </a:r>
            <a:endParaRPr sz="1400" dirty="0">
              <a:latin typeface="Montserrat"/>
              <a:cs typeface="Montserrat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10680303" y="5634823"/>
          <a:ext cx="7528559" cy="37463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596765"/>
                <a:gridCol w="2931794"/>
              </a:tblGrid>
              <a:tr h="448142">
                <a:tc>
                  <a:txBody>
                    <a:bodyPr/>
                    <a:lstStyle/>
                    <a:p>
                      <a:pPr marL="1076960">
                        <a:lnSpc>
                          <a:spcPct val="100000"/>
                        </a:lnSpc>
                        <a:spcBef>
                          <a:spcPts val="1035"/>
                        </a:spcBef>
                      </a:pPr>
                      <a:r>
                        <a:rPr sz="1400" dirty="0">
                          <a:solidFill>
                            <a:srgbClr val="FFD200"/>
                          </a:solidFill>
                          <a:latin typeface="Montserrat"/>
                          <a:cs typeface="Montserrat"/>
                        </a:rPr>
                        <a:t>Lorem </a:t>
                      </a:r>
                      <a:r>
                        <a:rPr sz="1400" spc="5" dirty="0">
                          <a:solidFill>
                            <a:srgbClr val="FFD200"/>
                          </a:solidFill>
                          <a:latin typeface="Montserrat"/>
                          <a:cs typeface="Montserrat"/>
                        </a:rPr>
                        <a:t>ipsum, or</a:t>
                      </a:r>
                      <a:r>
                        <a:rPr sz="1400" spc="65" dirty="0">
                          <a:solidFill>
                            <a:srgbClr val="FFD200"/>
                          </a:solidFill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10" dirty="0">
                          <a:solidFill>
                            <a:srgbClr val="FFD200"/>
                          </a:solidFill>
                          <a:latin typeface="Montserrat"/>
                          <a:cs typeface="Montserrat"/>
                        </a:rPr>
                        <a:t>lipsui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31445" marB="0"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53340" algn="ctr">
                        <a:lnSpc>
                          <a:spcPct val="100000"/>
                        </a:lnSpc>
                        <a:spcBef>
                          <a:spcPts val="1035"/>
                        </a:spcBef>
                      </a:pPr>
                      <a:r>
                        <a:rPr sz="1400" b="1" spc="5" dirty="0">
                          <a:solidFill>
                            <a:srgbClr val="FFD200"/>
                          </a:solidFill>
                          <a:latin typeface="Montserrat"/>
                          <a:cs typeface="Montserrat"/>
                        </a:rPr>
                        <a:t>On Time</a:t>
                      </a:r>
                      <a:r>
                        <a:rPr sz="1400" b="1" spc="30" dirty="0">
                          <a:solidFill>
                            <a:srgbClr val="FFD200"/>
                          </a:solidFill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spc="10" dirty="0">
                          <a:solidFill>
                            <a:srgbClr val="FFD200"/>
                          </a:solidFill>
                          <a:latin typeface="Montserrat"/>
                          <a:cs typeface="Montserrat"/>
                        </a:rPr>
                        <a:t>Budget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31445" marB="0">
                    <a:solidFill>
                      <a:srgbClr val="000000"/>
                    </a:solidFill>
                  </a:tcPr>
                </a:tc>
              </a:tr>
              <a:tr h="105817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191135">
                        <a:lnSpc>
                          <a:spcPct val="100000"/>
                        </a:lnSpc>
                        <a:spcBef>
                          <a:spcPts val="1365"/>
                        </a:spcBef>
                      </a:pPr>
                      <a:r>
                        <a:rPr sz="1400" spc="5" dirty="0">
                          <a:latin typeface="Montserrat"/>
                          <a:cs typeface="Montserrat"/>
                        </a:rPr>
                        <a:t>The passage experienced </a:t>
                      </a:r>
                      <a:r>
                        <a:rPr sz="1400" dirty="0">
                          <a:latin typeface="Montserrat"/>
                          <a:cs typeface="Montserrat"/>
                        </a:rPr>
                        <a:t>a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surge in</a:t>
                      </a:r>
                      <a:r>
                        <a:rPr sz="1400" spc="13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popularity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0" marB="0">
                    <a:lnR w="3175">
                      <a:solidFill>
                        <a:srgbClr val="000000"/>
                      </a:solidFill>
                      <a:prstDash val="solid"/>
                    </a:lnR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106045" algn="ctr">
                        <a:lnSpc>
                          <a:spcPct val="100000"/>
                        </a:lnSpc>
                        <a:spcBef>
                          <a:spcPts val="1250"/>
                        </a:spcBef>
                      </a:pPr>
                      <a:r>
                        <a:rPr sz="1400" b="1" spc="5" dirty="0">
                          <a:latin typeface="Montserrat"/>
                          <a:cs typeface="Montserrat"/>
                        </a:rPr>
                        <a:t>Early on</a:t>
                      </a:r>
                      <a:r>
                        <a:rPr sz="1400" b="1" spc="3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spc="10" dirty="0">
                          <a:latin typeface="Montserrat"/>
                          <a:cs typeface="Montserrat"/>
                        </a:rPr>
                        <a:t>budget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00496">
                <a:tc>
                  <a:txBody>
                    <a:bodyPr/>
                    <a:lstStyle/>
                    <a:p>
                      <a:pPr marL="1895475" marR="377825" indent="-1508760">
                        <a:lnSpc>
                          <a:spcPct val="147200"/>
                        </a:lnSpc>
                        <a:spcBef>
                          <a:spcPts val="790"/>
                        </a:spcBef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Lorem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ipsum, or lipsum as it is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sometimes 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knownzz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0033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139825" marR="257175" indent="-873760">
                        <a:lnSpc>
                          <a:spcPct val="147200"/>
                        </a:lnSpc>
                        <a:spcBef>
                          <a:spcPts val="790"/>
                        </a:spcBef>
                      </a:pPr>
                      <a:r>
                        <a:rPr sz="1400" b="1" spc="5" dirty="0">
                          <a:latin typeface="Montserrat"/>
                          <a:cs typeface="Montserrat"/>
                        </a:rPr>
                        <a:t>lipsum as it is </a:t>
                      </a:r>
                      <a:r>
                        <a:rPr sz="1400" b="1" spc="10" dirty="0">
                          <a:latin typeface="Montserrat"/>
                          <a:cs typeface="Montserrat"/>
                        </a:rPr>
                        <a:t>sometimes 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known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0033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90049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450">
                        <a:latin typeface="Times New Roman"/>
                        <a:cs typeface="Times New Roman"/>
                      </a:endParaRPr>
                    </a:p>
                    <a:p>
                      <a:pPr marL="52069">
                        <a:lnSpc>
                          <a:spcPct val="100000"/>
                        </a:lnSpc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Lorem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ipsum, or lipsum as it is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sometimes</a:t>
                      </a:r>
                      <a:r>
                        <a:rPr sz="1400" spc="16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known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635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450">
                        <a:latin typeface="Times New Roman"/>
                        <a:cs typeface="Times New Roman"/>
                      </a:endParaRPr>
                    </a:p>
                    <a:p>
                      <a:pPr marL="52069" algn="ctr">
                        <a:lnSpc>
                          <a:spcPct val="100000"/>
                        </a:lnSpc>
                      </a:pPr>
                      <a:r>
                        <a:rPr sz="1400" b="1" spc="5" dirty="0">
                          <a:latin typeface="Montserrat"/>
                          <a:cs typeface="Montserrat"/>
                        </a:rPr>
                        <a:t>type </a:t>
                      </a:r>
                      <a:r>
                        <a:rPr sz="1400" b="1" spc="10" dirty="0">
                          <a:latin typeface="Montserrat"/>
                          <a:cs typeface="Montserrat"/>
                        </a:rPr>
                        <a:t>specimen</a:t>
                      </a:r>
                      <a:r>
                        <a:rPr sz="1400" b="1" spc="3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spc="10" dirty="0">
                          <a:latin typeface="Montserrat"/>
                          <a:cs typeface="Montserrat"/>
                        </a:rPr>
                        <a:t>book.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635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3904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05"/>
                        </a:spcBef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Search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Engine Optimatisation </a:t>
                      </a:r>
                      <a:r>
                        <a:rPr sz="1400" dirty="0">
                          <a:latin typeface="Montserrat"/>
                          <a:cs typeface="Montserrat"/>
                        </a:rPr>
                        <a:t>(</a:t>
                      </a:r>
                      <a:r>
                        <a:rPr sz="1400" spc="6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SEO)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27635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340" algn="ctr">
                        <a:lnSpc>
                          <a:spcPct val="100000"/>
                        </a:lnSpc>
                        <a:spcBef>
                          <a:spcPts val="1005"/>
                        </a:spcBef>
                      </a:pPr>
                      <a:r>
                        <a:rPr sz="1400" b="1" spc="10" dirty="0">
                          <a:latin typeface="Montserrat"/>
                          <a:cs typeface="Montserrat"/>
                        </a:rPr>
                        <a:t>under</a:t>
                      </a:r>
                      <a:r>
                        <a:rPr sz="1400" b="1" spc="1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spc="10" dirty="0">
                          <a:latin typeface="Montserrat"/>
                          <a:cs typeface="Montserrat"/>
                        </a:rPr>
                        <a:t>budget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27635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0" name="object 5"/>
          <p:cNvSpPr txBox="1"/>
          <p:nvPr/>
        </p:nvSpPr>
        <p:spPr>
          <a:xfrm>
            <a:off x="573669" y="10602431"/>
            <a:ext cx="1220470" cy="11366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" spc="50" dirty="0">
                <a:solidFill>
                  <a:srgbClr val="6D6E70"/>
                </a:solidFill>
                <a:latin typeface="Montserrat"/>
                <a:cs typeface="Montserrat"/>
              </a:rPr>
              <a:t>www.corporateproposal.com</a:t>
            </a:r>
            <a:endParaRPr sz="550" dirty="0">
              <a:latin typeface="Montserrat"/>
              <a:cs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bject 5"/>
          <p:cNvSpPr/>
          <p:nvPr/>
        </p:nvSpPr>
        <p:spPr>
          <a:xfrm>
            <a:off x="0" y="1695389"/>
            <a:ext cx="7329805" cy="9580245"/>
          </a:xfrm>
          <a:custGeom>
            <a:avLst/>
            <a:gdLst/>
            <a:ahLst/>
            <a:cxnLst/>
            <a:rect l="l" t="t" r="r" b="b"/>
            <a:pathLst>
              <a:path w="7329805" h="9580245">
                <a:moveTo>
                  <a:pt x="6620966" y="0"/>
                </a:moveTo>
                <a:lnTo>
                  <a:pt x="6575435" y="2185"/>
                </a:lnTo>
                <a:lnTo>
                  <a:pt x="6529565" y="7432"/>
                </a:lnTo>
                <a:lnTo>
                  <a:pt x="6483465" y="15823"/>
                </a:lnTo>
                <a:lnTo>
                  <a:pt x="6437243" y="27441"/>
                </a:lnTo>
                <a:lnTo>
                  <a:pt x="0" y="1872868"/>
                </a:lnTo>
                <a:lnTo>
                  <a:pt x="0" y="9580151"/>
                </a:lnTo>
                <a:lnTo>
                  <a:pt x="6822823" y="7624173"/>
                </a:lnTo>
                <a:lnTo>
                  <a:pt x="6869405" y="7609048"/>
                </a:lnTo>
                <a:lnTo>
                  <a:pt x="6914338" y="7590924"/>
                </a:lnTo>
                <a:lnTo>
                  <a:pt x="6957522" y="7569933"/>
                </a:lnTo>
                <a:lnTo>
                  <a:pt x="6998858" y="7546208"/>
                </a:lnTo>
                <a:lnTo>
                  <a:pt x="7038247" y="7519879"/>
                </a:lnTo>
                <a:lnTo>
                  <a:pt x="7075589" y="7491078"/>
                </a:lnTo>
                <a:lnTo>
                  <a:pt x="7110785" y="7459937"/>
                </a:lnTo>
                <a:lnTo>
                  <a:pt x="7143736" y="7426588"/>
                </a:lnTo>
                <a:lnTo>
                  <a:pt x="7174343" y="7391162"/>
                </a:lnTo>
                <a:lnTo>
                  <a:pt x="7202506" y="7353792"/>
                </a:lnTo>
                <a:lnTo>
                  <a:pt x="7228126" y="7314608"/>
                </a:lnTo>
                <a:lnTo>
                  <a:pt x="7251104" y="7273743"/>
                </a:lnTo>
                <a:lnTo>
                  <a:pt x="7271340" y="7231328"/>
                </a:lnTo>
                <a:lnTo>
                  <a:pt x="7288736" y="7187495"/>
                </a:lnTo>
                <a:lnTo>
                  <a:pt x="7303191" y="7142375"/>
                </a:lnTo>
                <a:lnTo>
                  <a:pt x="7314607" y="7096102"/>
                </a:lnTo>
                <a:lnTo>
                  <a:pt x="7322884" y="7048805"/>
                </a:lnTo>
                <a:lnTo>
                  <a:pt x="7327923" y="7000617"/>
                </a:lnTo>
                <a:lnTo>
                  <a:pt x="7329625" y="6951670"/>
                </a:lnTo>
                <a:lnTo>
                  <a:pt x="7329625" y="699933"/>
                </a:lnTo>
                <a:lnTo>
                  <a:pt x="7328054" y="652300"/>
                </a:lnTo>
                <a:lnTo>
                  <a:pt x="7323416" y="605672"/>
                </a:lnTo>
                <a:lnTo>
                  <a:pt x="7315818" y="560132"/>
                </a:lnTo>
                <a:lnTo>
                  <a:pt x="7305371" y="515763"/>
                </a:lnTo>
                <a:lnTo>
                  <a:pt x="7292183" y="472646"/>
                </a:lnTo>
                <a:lnTo>
                  <a:pt x="7276364" y="430864"/>
                </a:lnTo>
                <a:lnTo>
                  <a:pt x="7258022" y="390499"/>
                </a:lnTo>
                <a:lnTo>
                  <a:pt x="7237268" y="351633"/>
                </a:lnTo>
                <a:lnTo>
                  <a:pt x="7214209" y="314349"/>
                </a:lnTo>
                <a:lnTo>
                  <a:pt x="7188955" y="278728"/>
                </a:lnTo>
                <a:lnTo>
                  <a:pt x="7161615" y="244854"/>
                </a:lnTo>
                <a:lnTo>
                  <a:pt x="7132298" y="212808"/>
                </a:lnTo>
                <a:lnTo>
                  <a:pt x="7101114" y="182672"/>
                </a:lnTo>
                <a:lnTo>
                  <a:pt x="7068172" y="154529"/>
                </a:lnTo>
                <a:lnTo>
                  <a:pt x="7033580" y="128461"/>
                </a:lnTo>
                <a:lnTo>
                  <a:pt x="6997449" y="104550"/>
                </a:lnTo>
                <a:lnTo>
                  <a:pt x="6959886" y="82879"/>
                </a:lnTo>
                <a:lnTo>
                  <a:pt x="6921001" y="63529"/>
                </a:lnTo>
                <a:lnTo>
                  <a:pt x="6880904" y="46584"/>
                </a:lnTo>
                <a:lnTo>
                  <a:pt x="6839703" y="32124"/>
                </a:lnTo>
                <a:lnTo>
                  <a:pt x="6797508" y="20233"/>
                </a:lnTo>
                <a:lnTo>
                  <a:pt x="6754428" y="10993"/>
                </a:lnTo>
                <a:lnTo>
                  <a:pt x="6710571" y="4486"/>
                </a:lnTo>
                <a:lnTo>
                  <a:pt x="6666047" y="794"/>
                </a:lnTo>
                <a:lnTo>
                  <a:pt x="6620966" y="0"/>
                </a:lnTo>
                <a:close/>
              </a:path>
            </a:pathLst>
          </a:custGeom>
          <a:solidFill>
            <a:srgbClr val="FFD200">
              <a:alpha val="83998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 idx="4294967295"/>
          </p:nvPr>
        </p:nvSpPr>
        <p:spPr>
          <a:xfrm>
            <a:off x="1289050" y="5045075"/>
            <a:ext cx="3276600" cy="666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200" b="0" spc="25" dirty="0">
                <a:latin typeface="Montserrat Light"/>
                <a:cs typeface="Montserrat Light"/>
              </a:rPr>
              <a:t>Our</a:t>
            </a:r>
            <a:r>
              <a:rPr sz="4200" b="0" spc="15" dirty="0">
                <a:latin typeface="Montserrat Light"/>
                <a:cs typeface="Montserrat Light"/>
              </a:rPr>
              <a:t> </a:t>
            </a:r>
            <a:r>
              <a:rPr sz="4200" b="1" spc="40" dirty="0">
                <a:latin typeface="Montserrat"/>
                <a:cs typeface="Montserrat"/>
              </a:rPr>
              <a:t>Service</a:t>
            </a:r>
            <a:endParaRPr sz="4200" dirty="0">
              <a:latin typeface="Montserrat"/>
              <a:cs typeface="Montserra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01164" y="6107069"/>
            <a:ext cx="4708525" cy="1300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Montserrat"/>
                <a:cs typeface="Montserrat"/>
              </a:rPr>
              <a:t>Corporate website</a:t>
            </a:r>
            <a:r>
              <a:rPr sz="1400" b="1" spc="45" dirty="0">
                <a:latin typeface="Montserrat"/>
                <a:cs typeface="Montserrat"/>
              </a:rPr>
              <a:t> </a:t>
            </a:r>
            <a:r>
              <a:rPr sz="1400" b="1" spc="10" dirty="0">
                <a:latin typeface="Montserrat"/>
                <a:cs typeface="Montserrat"/>
              </a:rPr>
              <a:t>design.</a:t>
            </a:r>
            <a:endParaRPr sz="1400">
              <a:latin typeface="Montserrat"/>
              <a:cs typeface="Montserrat"/>
            </a:endParaRPr>
          </a:p>
          <a:p>
            <a:pPr marL="12700" marR="5080" algn="just">
              <a:lnSpc>
                <a:spcPct val="147200"/>
              </a:lnSpc>
              <a:spcBef>
                <a:spcPts val="935"/>
              </a:spcBef>
            </a:pPr>
            <a:r>
              <a:rPr sz="1400" dirty="0">
                <a:latin typeface="Montserrat"/>
                <a:cs typeface="Montserrat"/>
              </a:rPr>
              <a:t>Lorem </a:t>
            </a:r>
            <a:r>
              <a:rPr sz="1400" spc="5" dirty="0">
                <a:latin typeface="Montserrat"/>
                <a:cs typeface="Montserrat"/>
              </a:rPr>
              <a:t>ipsum dolor sit </a:t>
            </a:r>
            <a:r>
              <a:rPr sz="1400" spc="10" dirty="0">
                <a:latin typeface="Montserrat"/>
                <a:cs typeface="Montserrat"/>
              </a:rPr>
              <a:t>amet, </a:t>
            </a:r>
            <a:r>
              <a:rPr sz="1400" spc="5" dirty="0">
                <a:latin typeface="Montserrat"/>
                <a:cs typeface="Montserrat"/>
              </a:rPr>
              <a:t>consectetur </a:t>
            </a:r>
            <a:r>
              <a:rPr sz="1400" spc="10" dirty="0">
                <a:latin typeface="Montserrat"/>
                <a:cs typeface="Montserrat"/>
              </a:rPr>
              <a:t>adipiscing  elit, </a:t>
            </a:r>
            <a:r>
              <a:rPr sz="1400" spc="5" dirty="0">
                <a:latin typeface="Montserrat"/>
                <a:cs typeface="Montserrat"/>
              </a:rPr>
              <a:t>sed do </a:t>
            </a:r>
            <a:r>
              <a:rPr sz="1400" spc="10" dirty="0">
                <a:latin typeface="Montserrat"/>
                <a:cs typeface="Montserrat"/>
              </a:rPr>
              <a:t>eiusmod </a:t>
            </a:r>
            <a:r>
              <a:rPr sz="1400" spc="5" dirty="0">
                <a:latin typeface="Montserrat"/>
                <a:cs typeface="Montserrat"/>
              </a:rPr>
              <a:t>tempor </a:t>
            </a:r>
            <a:r>
              <a:rPr sz="1400" spc="10" dirty="0">
                <a:latin typeface="Montserrat"/>
                <a:cs typeface="Montserrat"/>
              </a:rPr>
              <a:t>incididunt </a:t>
            </a:r>
            <a:r>
              <a:rPr sz="1400" spc="5" dirty="0">
                <a:latin typeface="Montserrat"/>
                <a:cs typeface="Montserrat"/>
              </a:rPr>
              <a:t>ut labore </a:t>
            </a:r>
            <a:r>
              <a:rPr sz="1400" spc="10" dirty="0">
                <a:latin typeface="Montserrat"/>
                <a:cs typeface="Montserrat"/>
              </a:rPr>
              <a:t>et  </a:t>
            </a:r>
            <a:r>
              <a:rPr sz="1400" spc="5" dirty="0">
                <a:latin typeface="Montserrat"/>
                <a:cs typeface="Montserrat"/>
              </a:rPr>
              <a:t>dolore </a:t>
            </a:r>
            <a:r>
              <a:rPr sz="1400" spc="10" dirty="0">
                <a:latin typeface="Montserrat"/>
                <a:cs typeface="Montserrat"/>
              </a:rPr>
              <a:t>magna </a:t>
            </a:r>
            <a:r>
              <a:rPr sz="1400" spc="5" dirty="0">
                <a:latin typeface="Montserrat"/>
                <a:cs typeface="Montserrat"/>
              </a:rPr>
              <a:t>aliqua. id est</a:t>
            </a:r>
            <a:r>
              <a:rPr sz="1400" spc="90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laborum.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9" name="object 5"/>
          <p:cNvSpPr txBox="1"/>
          <p:nvPr/>
        </p:nvSpPr>
        <p:spPr>
          <a:xfrm>
            <a:off x="18183717" y="544486"/>
            <a:ext cx="1543685" cy="252729"/>
          </a:xfrm>
          <a:prstGeom prst="rect">
            <a:avLst/>
          </a:prstGeom>
          <a:solidFill>
            <a:srgbClr val="FFD200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550">
              <a:latin typeface="Times New Roman"/>
              <a:cs typeface="Times New Roman"/>
            </a:endParaRPr>
          </a:p>
          <a:p>
            <a:pPr marL="481965">
              <a:lnSpc>
                <a:spcPct val="100000"/>
              </a:lnSpc>
            </a:pPr>
            <a:r>
              <a:rPr sz="550" b="1" spc="15" dirty="0">
                <a:latin typeface="Montserrat"/>
                <a:cs typeface="Montserrat"/>
              </a:rPr>
              <a:t>THE</a:t>
            </a:r>
            <a:r>
              <a:rPr sz="550" b="1" dirty="0">
                <a:latin typeface="Montserrat"/>
                <a:cs typeface="Montserrat"/>
              </a:rPr>
              <a:t> </a:t>
            </a:r>
            <a:r>
              <a:rPr sz="550" b="1" spc="15" dirty="0">
                <a:latin typeface="Montserrat"/>
                <a:cs typeface="Montserrat"/>
              </a:rPr>
              <a:t>PROPOSAL.</a:t>
            </a:r>
            <a:endParaRPr sz="550">
              <a:latin typeface="Montserrat"/>
              <a:cs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object 3"/>
          <p:cNvSpPr/>
          <p:nvPr/>
        </p:nvSpPr>
        <p:spPr>
          <a:xfrm>
            <a:off x="0" y="5654675"/>
            <a:ext cx="7225030" cy="5654476"/>
          </a:xfrm>
          <a:custGeom>
            <a:avLst/>
            <a:gdLst/>
            <a:ahLst/>
            <a:cxnLst/>
            <a:rect l="l" t="t" r="r" b="b"/>
            <a:pathLst>
              <a:path w="7225030" h="6974205">
                <a:moveTo>
                  <a:pt x="0" y="6973609"/>
                </a:moveTo>
                <a:lnTo>
                  <a:pt x="7224910" y="6973609"/>
                </a:lnTo>
                <a:lnTo>
                  <a:pt x="7224910" y="0"/>
                </a:lnTo>
                <a:lnTo>
                  <a:pt x="0" y="0"/>
                </a:lnTo>
                <a:lnTo>
                  <a:pt x="0" y="6973609"/>
                </a:lnTo>
                <a:close/>
              </a:path>
            </a:pathLst>
          </a:custGeom>
          <a:solidFill>
            <a:srgbClr val="FFD200">
              <a:alpha val="88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8183717" y="544486"/>
            <a:ext cx="1543685" cy="252729"/>
          </a:xfrm>
          <a:prstGeom prst="rect">
            <a:avLst/>
          </a:prstGeom>
          <a:solidFill>
            <a:srgbClr val="FFD200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550">
              <a:latin typeface="Times New Roman"/>
              <a:cs typeface="Times New Roman"/>
            </a:endParaRPr>
          </a:p>
          <a:p>
            <a:pPr marL="481965">
              <a:lnSpc>
                <a:spcPct val="100000"/>
              </a:lnSpc>
            </a:pPr>
            <a:r>
              <a:rPr sz="550" b="1" spc="15" dirty="0">
                <a:latin typeface="Montserrat"/>
                <a:cs typeface="Montserrat"/>
              </a:rPr>
              <a:t>THE</a:t>
            </a:r>
            <a:r>
              <a:rPr sz="550" b="1" dirty="0">
                <a:latin typeface="Montserrat"/>
                <a:cs typeface="Montserrat"/>
              </a:rPr>
              <a:t> </a:t>
            </a:r>
            <a:r>
              <a:rPr sz="550" b="1" spc="15" dirty="0">
                <a:latin typeface="Montserrat"/>
                <a:cs typeface="Montserrat"/>
              </a:rPr>
              <a:t>PROPOSAL.</a:t>
            </a:r>
            <a:endParaRPr sz="550">
              <a:latin typeface="Montserrat"/>
              <a:cs typeface="Montserra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31786" y="508497"/>
            <a:ext cx="72390" cy="11366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" b="1" spc="15" dirty="0">
                <a:latin typeface="Montserrat"/>
                <a:cs typeface="Montserrat"/>
              </a:rPr>
              <a:t>9</a:t>
            </a:r>
            <a:endParaRPr sz="550">
              <a:latin typeface="Montserrat"/>
              <a:cs typeface="Montserrat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7660588" y="5905575"/>
          <a:ext cx="5248274" cy="419058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58820"/>
                <a:gridCol w="1989454"/>
              </a:tblGrid>
              <a:tr h="820443">
                <a:tc>
                  <a:txBody>
                    <a:bodyPr/>
                    <a:lstStyle/>
                    <a:p>
                      <a:pPr marL="41275" marR="55244">
                        <a:lnSpc>
                          <a:spcPct val="147200"/>
                        </a:lnSpc>
                        <a:spcBef>
                          <a:spcPts val="475"/>
                        </a:spcBef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Front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and end designs </a:t>
                      </a:r>
                      <a:r>
                        <a:rPr sz="1400" dirty="0">
                          <a:latin typeface="Montserrat"/>
                          <a:cs typeface="Montserrat"/>
                        </a:rPr>
                        <a:t>website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de- 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velopment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60325" marB="0">
                    <a:lnR w="3175">
                      <a:solidFill>
                        <a:srgbClr val="000000"/>
                      </a:solidFill>
                      <a:prstDash val="solid"/>
                    </a:lnR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150">
                        <a:latin typeface="Times New Roman"/>
                        <a:cs typeface="Times New Roman"/>
                      </a:endParaRPr>
                    </a:p>
                    <a:p>
                      <a:pPr marL="58483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300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4445" marB="0">
                    <a:lnL w="3175">
                      <a:solidFill>
                        <a:srgbClr val="000000"/>
                      </a:solidFill>
                      <a:prstDash val="solid"/>
                    </a:lnL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434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41275">
                        <a:lnSpc>
                          <a:spcPct val="100000"/>
                        </a:lnSpc>
                      </a:pPr>
                      <a:r>
                        <a:rPr sz="1400" spc="5" dirty="0">
                          <a:latin typeface="Montserrat"/>
                          <a:cs typeface="Montserrat"/>
                        </a:rPr>
                        <a:t>Coding </a:t>
                      </a:r>
                      <a:r>
                        <a:rPr sz="1400" dirty="0">
                          <a:latin typeface="Montserrat"/>
                          <a:cs typeface="Montserrat"/>
                        </a:rPr>
                        <a:t>software</a:t>
                      </a:r>
                      <a:r>
                        <a:rPr sz="1400" spc="4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development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54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59245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250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54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073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41275">
                        <a:lnSpc>
                          <a:spcPct val="100000"/>
                        </a:lnSpc>
                      </a:pPr>
                      <a:r>
                        <a:rPr sz="1400" spc="5" dirty="0">
                          <a:latin typeface="Montserrat"/>
                          <a:cs typeface="Montserrat"/>
                        </a:rPr>
                        <a:t>Coding </a:t>
                      </a:r>
                      <a:r>
                        <a:rPr sz="1400" dirty="0">
                          <a:latin typeface="Montserrat"/>
                          <a:cs typeface="Montserrat"/>
                        </a:rPr>
                        <a:t>software</a:t>
                      </a:r>
                      <a:r>
                        <a:rPr sz="1400" spc="4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development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2455">
                        <a:lnSpc>
                          <a:spcPct val="100000"/>
                        </a:lnSpc>
                        <a:spcBef>
                          <a:spcPts val="1670"/>
                        </a:spcBef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250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1209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96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41275">
                        <a:lnSpc>
                          <a:spcPct val="100000"/>
                        </a:lnSpc>
                      </a:pPr>
                      <a:r>
                        <a:rPr sz="1400" spc="5" dirty="0">
                          <a:latin typeface="Montserrat"/>
                          <a:cs typeface="Montserrat"/>
                        </a:rPr>
                        <a:t>Coding </a:t>
                      </a:r>
                      <a:r>
                        <a:rPr sz="1400" dirty="0">
                          <a:latin typeface="Montserrat"/>
                          <a:cs typeface="Montserrat"/>
                        </a:rPr>
                        <a:t>software</a:t>
                      </a:r>
                      <a:r>
                        <a:rPr sz="1400" spc="4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development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905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92455">
                        <a:lnSpc>
                          <a:spcPct val="100000"/>
                        </a:lnSpc>
                        <a:spcBef>
                          <a:spcPts val="1625"/>
                        </a:spcBef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250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06375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41275">
                        <a:lnSpc>
                          <a:spcPct val="100000"/>
                        </a:lnSpc>
                      </a:pPr>
                      <a:r>
                        <a:rPr sz="1400" spc="5" dirty="0">
                          <a:latin typeface="Montserrat"/>
                          <a:cs typeface="Montserrat"/>
                        </a:rPr>
                        <a:t>Coding </a:t>
                      </a:r>
                      <a:r>
                        <a:rPr sz="1400" dirty="0">
                          <a:latin typeface="Montserrat"/>
                          <a:cs typeface="Montserrat"/>
                        </a:rPr>
                        <a:t>software</a:t>
                      </a:r>
                      <a:r>
                        <a:rPr sz="1400" spc="4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development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4445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592455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250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4445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628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412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Custom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app and game</a:t>
                      </a:r>
                      <a:r>
                        <a:rPr sz="1400" spc="6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developing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4445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5848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500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4445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8" name="object 8"/>
          <p:cNvSpPr/>
          <p:nvPr/>
        </p:nvSpPr>
        <p:spPr>
          <a:xfrm>
            <a:off x="7675158" y="5655804"/>
            <a:ext cx="3392804" cy="0"/>
          </a:xfrm>
          <a:custGeom>
            <a:avLst/>
            <a:gdLst/>
            <a:ahLst/>
            <a:cxnLst/>
            <a:rect l="l" t="t" r="r" b="b"/>
            <a:pathLst>
              <a:path w="3392804">
                <a:moveTo>
                  <a:pt x="0" y="0"/>
                </a:moveTo>
                <a:lnTo>
                  <a:pt x="3392399" y="0"/>
                </a:lnTo>
              </a:path>
            </a:pathLst>
          </a:custGeom>
          <a:ln w="10470">
            <a:solidFill>
              <a:srgbClr val="FFD2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735754" y="5353165"/>
            <a:ext cx="196215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5" dirty="0">
                <a:latin typeface="Montserrat"/>
                <a:cs typeface="Montserrat"/>
              </a:rPr>
              <a:t>Development</a:t>
            </a:r>
            <a:r>
              <a:rPr sz="1400" spc="-5" dirty="0">
                <a:latin typeface="Montserrat"/>
                <a:cs typeface="Montserrat"/>
              </a:rPr>
              <a:t> </a:t>
            </a:r>
            <a:r>
              <a:rPr sz="1400" dirty="0">
                <a:latin typeface="Montserrat"/>
                <a:cs typeface="Montserrat"/>
              </a:rPr>
              <a:t>Project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819521" y="1615059"/>
            <a:ext cx="10772140" cy="26758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5" dirty="0">
                <a:latin typeface="Montserrat"/>
                <a:cs typeface="Montserrat"/>
              </a:rPr>
              <a:t>Lorem ipsum, or lipsum as</a:t>
            </a:r>
            <a:r>
              <a:rPr sz="1400" b="1" spc="100" dirty="0">
                <a:latin typeface="Montserrat"/>
                <a:cs typeface="Montserrat"/>
              </a:rPr>
              <a:t> </a:t>
            </a:r>
            <a:r>
              <a:rPr sz="1400" b="1" dirty="0">
                <a:latin typeface="Montserrat"/>
                <a:cs typeface="Montserrat"/>
              </a:rPr>
              <a:t>i</a:t>
            </a:r>
            <a:endParaRPr sz="1400">
              <a:latin typeface="Montserrat"/>
              <a:cs typeface="Montserrat"/>
            </a:endParaRPr>
          </a:p>
          <a:p>
            <a:pPr marL="12700" marR="111125">
              <a:lnSpc>
                <a:spcPct val="147200"/>
              </a:lnSpc>
              <a:spcBef>
                <a:spcPts val="935"/>
              </a:spcBef>
            </a:pPr>
            <a:r>
              <a:rPr sz="1400" dirty="0">
                <a:latin typeface="Montserrat"/>
                <a:cs typeface="Montserrat"/>
              </a:rPr>
              <a:t>t </a:t>
            </a:r>
            <a:r>
              <a:rPr sz="1400" spc="5" dirty="0">
                <a:latin typeface="Montserrat"/>
                <a:cs typeface="Montserrat"/>
              </a:rPr>
              <a:t>is </a:t>
            </a:r>
            <a:r>
              <a:rPr sz="1400" spc="10" dirty="0">
                <a:latin typeface="Montserrat"/>
                <a:cs typeface="Montserrat"/>
              </a:rPr>
              <a:t>sometimes </a:t>
            </a:r>
            <a:r>
              <a:rPr sz="1400" spc="5" dirty="0">
                <a:latin typeface="Montserrat"/>
                <a:cs typeface="Montserrat"/>
              </a:rPr>
              <a:t>known, is dummy </a:t>
            </a:r>
            <a:r>
              <a:rPr sz="1400" spc="-5" dirty="0">
                <a:latin typeface="Montserrat"/>
                <a:cs typeface="Montserrat"/>
              </a:rPr>
              <a:t>text </a:t>
            </a:r>
            <a:r>
              <a:rPr sz="1400" spc="5" dirty="0">
                <a:latin typeface="Montserrat"/>
                <a:cs typeface="Montserrat"/>
              </a:rPr>
              <a:t>used in laying out print, graphic or </a:t>
            </a:r>
            <a:r>
              <a:rPr sz="1400" dirty="0">
                <a:latin typeface="Montserrat"/>
                <a:cs typeface="Montserrat"/>
              </a:rPr>
              <a:t>web </a:t>
            </a:r>
            <a:r>
              <a:rPr sz="1400" spc="5" dirty="0">
                <a:latin typeface="Montserrat"/>
                <a:cs typeface="Montserrat"/>
              </a:rPr>
              <a:t>designs. The </a:t>
            </a:r>
            <a:r>
              <a:rPr sz="1400" spc="10" dirty="0">
                <a:latin typeface="Montserrat"/>
                <a:cs typeface="Montserrat"/>
              </a:rPr>
              <a:t>passage </a:t>
            </a:r>
            <a:r>
              <a:rPr sz="1400" spc="5" dirty="0">
                <a:latin typeface="Montserrat"/>
                <a:cs typeface="Montserrat"/>
              </a:rPr>
              <a:t>is </a:t>
            </a:r>
            <a:r>
              <a:rPr sz="1400" dirty="0">
                <a:latin typeface="Montserrat"/>
                <a:cs typeface="Montserrat"/>
              </a:rPr>
              <a:t>attributed </a:t>
            </a:r>
            <a:r>
              <a:rPr sz="1400" spc="-10" dirty="0">
                <a:latin typeface="Montserrat"/>
                <a:cs typeface="Montserrat"/>
              </a:rPr>
              <a:t>to </a:t>
            </a:r>
            <a:r>
              <a:rPr sz="1400" spc="10" dirty="0">
                <a:latin typeface="Montserrat"/>
                <a:cs typeface="Montserrat"/>
              </a:rPr>
              <a:t>an  </a:t>
            </a:r>
            <a:r>
              <a:rPr sz="1400" spc="5" dirty="0">
                <a:latin typeface="Montserrat"/>
                <a:cs typeface="Montserrat"/>
              </a:rPr>
              <a:t>unknown </a:t>
            </a:r>
            <a:r>
              <a:rPr sz="1400" dirty="0">
                <a:latin typeface="Montserrat"/>
                <a:cs typeface="Montserrat"/>
              </a:rPr>
              <a:t>typesetter </a:t>
            </a:r>
            <a:r>
              <a:rPr sz="1400" spc="5" dirty="0">
                <a:latin typeface="Montserrat"/>
                <a:cs typeface="Montserrat"/>
              </a:rPr>
              <a:t>in the 15th </a:t>
            </a:r>
            <a:r>
              <a:rPr sz="1400" spc="10" dirty="0">
                <a:latin typeface="Montserrat"/>
                <a:cs typeface="Montserrat"/>
              </a:rPr>
              <a:t>century </a:t>
            </a:r>
            <a:r>
              <a:rPr sz="1400" spc="5" dirty="0">
                <a:latin typeface="Montserrat"/>
                <a:cs typeface="Montserrat"/>
              </a:rPr>
              <a:t>who is </a:t>
            </a:r>
            <a:r>
              <a:rPr sz="1400" spc="10" dirty="0">
                <a:latin typeface="Montserrat"/>
                <a:cs typeface="Montserrat"/>
              </a:rPr>
              <a:t>thought </a:t>
            </a:r>
            <a:r>
              <a:rPr sz="1400" spc="-10" dirty="0">
                <a:latin typeface="Montserrat"/>
                <a:cs typeface="Montserrat"/>
              </a:rPr>
              <a:t>to </a:t>
            </a:r>
            <a:r>
              <a:rPr sz="1400" dirty="0">
                <a:latin typeface="Montserrat"/>
                <a:cs typeface="Montserrat"/>
              </a:rPr>
              <a:t>have </a:t>
            </a:r>
            <a:r>
              <a:rPr sz="1400" spc="5" dirty="0">
                <a:latin typeface="Montserrat"/>
                <a:cs typeface="Montserrat"/>
              </a:rPr>
              <a:t>scrambled </a:t>
            </a:r>
            <a:r>
              <a:rPr sz="1400" spc="10" dirty="0">
                <a:latin typeface="Montserrat"/>
                <a:cs typeface="Montserrat"/>
              </a:rPr>
              <a:t>parts </a:t>
            </a:r>
            <a:r>
              <a:rPr sz="1400" spc="5" dirty="0">
                <a:latin typeface="Montserrat"/>
                <a:cs typeface="Montserrat"/>
              </a:rPr>
              <a:t>of </a:t>
            </a:r>
            <a:r>
              <a:rPr sz="1400" dirty="0">
                <a:latin typeface="Montserrat"/>
                <a:cs typeface="Montserrat"/>
              </a:rPr>
              <a:t>Cicero’s </a:t>
            </a:r>
            <a:r>
              <a:rPr sz="1400" spc="5" dirty="0">
                <a:latin typeface="Montserrat"/>
                <a:cs typeface="Montserrat"/>
              </a:rPr>
              <a:t>De Finibus </a:t>
            </a:r>
            <a:r>
              <a:rPr sz="1400" spc="10" dirty="0">
                <a:latin typeface="Montserrat"/>
                <a:cs typeface="Montserrat"/>
              </a:rPr>
              <a:t>Bonorum et  </a:t>
            </a:r>
            <a:r>
              <a:rPr sz="1400" spc="5" dirty="0">
                <a:latin typeface="Montserrat"/>
                <a:cs typeface="Montserrat"/>
              </a:rPr>
              <a:t>Malorum </a:t>
            </a:r>
            <a:r>
              <a:rPr sz="1400" dirty="0">
                <a:latin typeface="Montserrat"/>
                <a:cs typeface="Montserrat"/>
              </a:rPr>
              <a:t>for </a:t>
            </a:r>
            <a:r>
              <a:rPr sz="1400" spc="5" dirty="0">
                <a:latin typeface="Montserrat"/>
                <a:cs typeface="Montserrat"/>
              </a:rPr>
              <a:t>use in </a:t>
            </a:r>
            <a:r>
              <a:rPr sz="1400" dirty="0">
                <a:latin typeface="Montserrat"/>
                <a:cs typeface="Montserrat"/>
              </a:rPr>
              <a:t>a </a:t>
            </a:r>
            <a:r>
              <a:rPr sz="1400" spc="5" dirty="0">
                <a:latin typeface="Montserrat"/>
                <a:cs typeface="Montserrat"/>
              </a:rPr>
              <a:t>type </a:t>
            </a:r>
            <a:r>
              <a:rPr sz="1400" spc="10" dirty="0">
                <a:latin typeface="Montserrat"/>
                <a:cs typeface="Montserrat"/>
              </a:rPr>
              <a:t>specimen book. </a:t>
            </a:r>
            <a:r>
              <a:rPr sz="1400" spc="5" dirty="0">
                <a:latin typeface="Montserrat"/>
                <a:cs typeface="Montserrat"/>
              </a:rPr>
              <a:t>It usually begins</a:t>
            </a:r>
            <a:r>
              <a:rPr sz="1400" spc="225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with:</a:t>
            </a:r>
            <a:endParaRPr sz="1400">
              <a:latin typeface="Montserrat"/>
              <a:cs typeface="Montserrat"/>
            </a:endParaRPr>
          </a:p>
          <a:p>
            <a:pPr marL="12700" marR="5080">
              <a:lnSpc>
                <a:spcPct val="147200"/>
              </a:lnSpc>
              <a:spcBef>
                <a:spcPts val="935"/>
              </a:spcBef>
            </a:pPr>
            <a:r>
              <a:rPr sz="1400" spc="5" dirty="0">
                <a:latin typeface="Montserrat"/>
                <a:cs typeface="Montserrat"/>
              </a:rPr>
              <a:t>The passage experienced </a:t>
            </a:r>
            <a:r>
              <a:rPr sz="1400" dirty="0">
                <a:latin typeface="Montserrat"/>
                <a:cs typeface="Montserrat"/>
              </a:rPr>
              <a:t>a </a:t>
            </a:r>
            <a:r>
              <a:rPr sz="1400" spc="5" dirty="0">
                <a:latin typeface="Montserrat"/>
                <a:cs typeface="Montserrat"/>
              </a:rPr>
              <a:t>surge in popularity during the 1960s when Letraset used it on their </a:t>
            </a:r>
            <a:r>
              <a:rPr sz="1400" spc="10" dirty="0">
                <a:latin typeface="Montserrat"/>
                <a:cs typeface="Montserrat"/>
              </a:rPr>
              <a:t>dry-transfer sheets, </a:t>
            </a:r>
            <a:r>
              <a:rPr sz="1400" spc="5" dirty="0">
                <a:latin typeface="Montserrat"/>
                <a:cs typeface="Montserrat"/>
              </a:rPr>
              <a:t>and  again during the 90s as desktop publishers </a:t>
            </a:r>
            <a:r>
              <a:rPr sz="1400" spc="10" dirty="0">
                <a:latin typeface="Montserrat"/>
                <a:cs typeface="Montserrat"/>
              </a:rPr>
              <a:t>bundled </a:t>
            </a:r>
            <a:r>
              <a:rPr sz="1400" spc="5" dirty="0">
                <a:latin typeface="Montserrat"/>
                <a:cs typeface="Montserrat"/>
              </a:rPr>
              <a:t>the </a:t>
            </a:r>
            <a:r>
              <a:rPr sz="1400" spc="-5" dirty="0">
                <a:latin typeface="Montserrat"/>
                <a:cs typeface="Montserrat"/>
              </a:rPr>
              <a:t>text </a:t>
            </a:r>
            <a:r>
              <a:rPr sz="1400" spc="5" dirty="0">
                <a:latin typeface="Montserrat"/>
                <a:cs typeface="Montserrat"/>
              </a:rPr>
              <a:t>with their </a:t>
            </a:r>
            <a:r>
              <a:rPr sz="1400" dirty="0">
                <a:latin typeface="Montserrat"/>
                <a:cs typeface="Montserrat"/>
              </a:rPr>
              <a:t>software. </a:t>
            </a:r>
            <a:r>
              <a:rPr sz="1400" spc="-10" dirty="0">
                <a:latin typeface="Montserrat"/>
                <a:cs typeface="Montserrat"/>
              </a:rPr>
              <a:t>Today </a:t>
            </a:r>
            <a:r>
              <a:rPr sz="1400" dirty="0">
                <a:latin typeface="Montserrat"/>
                <a:cs typeface="Montserrat"/>
              </a:rPr>
              <a:t>it’s </a:t>
            </a:r>
            <a:r>
              <a:rPr sz="1400" spc="5" dirty="0">
                <a:latin typeface="Montserrat"/>
                <a:cs typeface="Montserrat"/>
              </a:rPr>
              <a:t>seen all around the </a:t>
            </a:r>
            <a:r>
              <a:rPr sz="1400" dirty="0">
                <a:latin typeface="Montserrat"/>
                <a:cs typeface="Montserrat"/>
              </a:rPr>
              <a:t>web; </a:t>
            </a:r>
            <a:r>
              <a:rPr sz="1400" spc="10" dirty="0">
                <a:latin typeface="Montserrat"/>
                <a:cs typeface="Montserrat"/>
              </a:rPr>
              <a:t>on  </a:t>
            </a:r>
            <a:r>
              <a:rPr sz="1400" dirty="0">
                <a:latin typeface="Montserrat"/>
                <a:cs typeface="Montserrat"/>
              </a:rPr>
              <a:t>templates, websites, </a:t>
            </a:r>
            <a:r>
              <a:rPr sz="1400" spc="5" dirty="0">
                <a:latin typeface="Montserrat"/>
                <a:cs typeface="Montserrat"/>
              </a:rPr>
              <a:t>and </a:t>
            </a:r>
            <a:r>
              <a:rPr sz="1400" dirty="0">
                <a:latin typeface="Montserrat"/>
                <a:cs typeface="Montserrat"/>
              </a:rPr>
              <a:t>stock </a:t>
            </a:r>
            <a:r>
              <a:rPr sz="1400" spc="5" dirty="0">
                <a:latin typeface="Montserrat"/>
                <a:cs typeface="Montserrat"/>
              </a:rPr>
              <a:t>designs. Use our generator </a:t>
            </a:r>
            <a:r>
              <a:rPr sz="1400" spc="-10" dirty="0">
                <a:latin typeface="Montserrat"/>
                <a:cs typeface="Montserrat"/>
              </a:rPr>
              <a:t>to </a:t>
            </a:r>
            <a:r>
              <a:rPr sz="1400" spc="5" dirty="0">
                <a:latin typeface="Montserrat"/>
                <a:cs typeface="Montserrat"/>
              </a:rPr>
              <a:t>get </a:t>
            </a:r>
            <a:r>
              <a:rPr sz="1400" dirty="0">
                <a:latin typeface="Montserrat"/>
                <a:cs typeface="Montserrat"/>
              </a:rPr>
              <a:t>your own, </a:t>
            </a:r>
            <a:r>
              <a:rPr sz="1400" spc="5" dirty="0">
                <a:latin typeface="Montserrat"/>
                <a:cs typeface="Montserrat"/>
              </a:rPr>
              <a:t>or </a:t>
            </a:r>
            <a:r>
              <a:rPr sz="1400" dirty="0">
                <a:latin typeface="Montserrat"/>
                <a:cs typeface="Montserrat"/>
              </a:rPr>
              <a:t>read </a:t>
            </a:r>
            <a:r>
              <a:rPr sz="1400" spc="5" dirty="0">
                <a:latin typeface="Montserrat"/>
                <a:cs typeface="Montserrat"/>
              </a:rPr>
              <a:t>on </a:t>
            </a:r>
            <a:r>
              <a:rPr sz="1400" dirty="0">
                <a:latin typeface="Montserrat"/>
                <a:cs typeface="Montserrat"/>
              </a:rPr>
              <a:t>for </a:t>
            </a:r>
            <a:r>
              <a:rPr sz="1400" spc="5" dirty="0">
                <a:latin typeface="Montserrat"/>
                <a:cs typeface="Montserrat"/>
              </a:rPr>
              <a:t>the authoritative history </a:t>
            </a:r>
            <a:r>
              <a:rPr sz="1400" spc="10" dirty="0">
                <a:latin typeface="Montserrat"/>
                <a:cs typeface="Montserrat"/>
              </a:rPr>
              <a:t>of  </a:t>
            </a:r>
            <a:r>
              <a:rPr sz="1400" spc="5" dirty="0">
                <a:latin typeface="Montserrat"/>
                <a:cs typeface="Montserrat"/>
              </a:rPr>
              <a:t>lorem</a:t>
            </a:r>
            <a:r>
              <a:rPr sz="1400" spc="20" dirty="0">
                <a:latin typeface="Montserrat"/>
                <a:cs typeface="Montserrat"/>
              </a:rPr>
              <a:t> </a:t>
            </a:r>
            <a:r>
              <a:rPr sz="1400" spc="10" dirty="0">
                <a:latin typeface="Montserrat"/>
                <a:cs typeface="Montserrat"/>
              </a:rPr>
              <a:t>ipsum.</a:t>
            </a:r>
            <a:endParaRPr sz="1400">
              <a:latin typeface="Montserrat"/>
              <a:cs typeface="Montserrat"/>
            </a:endParaRPr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13628992" y="5853220"/>
          <a:ext cx="5248274" cy="419058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58820"/>
                <a:gridCol w="1989454"/>
              </a:tblGrid>
              <a:tr h="820443">
                <a:tc>
                  <a:txBody>
                    <a:bodyPr/>
                    <a:lstStyle/>
                    <a:p>
                      <a:pPr marL="41275" marR="55244">
                        <a:lnSpc>
                          <a:spcPct val="147200"/>
                        </a:lnSpc>
                        <a:spcBef>
                          <a:spcPts val="475"/>
                        </a:spcBef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Front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and end designs </a:t>
                      </a:r>
                      <a:r>
                        <a:rPr sz="1400" dirty="0">
                          <a:latin typeface="Montserrat"/>
                          <a:cs typeface="Montserrat"/>
                        </a:rPr>
                        <a:t>website </a:t>
                      </a:r>
                      <a:r>
                        <a:rPr sz="1400" spc="10" dirty="0">
                          <a:latin typeface="Montserrat"/>
                          <a:cs typeface="Montserrat"/>
                        </a:rPr>
                        <a:t>de- 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velopment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60325" marB="0">
                    <a:lnR w="3175">
                      <a:solidFill>
                        <a:srgbClr val="000000"/>
                      </a:solidFill>
                      <a:prstDash val="solid"/>
                    </a:lnR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21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300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4445" marB="0">
                    <a:lnL w="3175">
                      <a:solidFill>
                        <a:srgbClr val="000000"/>
                      </a:solidFill>
                      <a:prstDash val="solid"/>
                    </a:lnL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434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41275">
                        <a:lnSpc>
                          <a:spcPct val="100000"/>
                        </a:lnSpc>
                      </a:pPr>
                      <a:r>
                        <a:rPr sz="1400" spc="5" dirty="0">
                          <a:latin typeface="Montserrat"/>
                          <a:cs typeface="Montserrat"/>
                        </a:rPr>
                        <a:t>Coding </a:t>
                      </a:r>
                      <a:r>
                        <a:rPr sz="1400" dirty="0">
                          <a:latin typeface="Montserrat"/>
                          <a:cs typeface="Montserrat"/>
                        </a:rPr>
                        <a:t>software</a:t>
                      </a:r>
                      <a:r>
                        <a:rPr sz="1400" spc="4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development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54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250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54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073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41275">
                        <a:lnSpc>
                          <a:spcPct val="100000"/>
                        </a:lnSpc>
                      </a:pPr>
                      <a:r>
                        <a:rPr sz="1400" spc="5" dirty="0">
                          <a:latin typeface="Montserrat"/>
                          <a:cs typeface="Montserrat"/>
                        </a:rPr>
                        <a:t>Coding </a:t>
                      </a:r>
                      <a:r>
                        <a:rPr sz="1400" dirty="0">
                          <a:latin typeface="Montserrat"/>
                          <a:cs typeface="Montserrat"/>
                        </a:rPr>
                        <a:t>software</a:t>
                      </a:r>
                      <a:r>
                        <a:rPr sz="1400" spc="4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development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0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70"/>
                        </a:spcBef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250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12090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96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41275">
                        <a:lnSpc>
                          <a:spcPct val="100000"/>
                        </a:lnSpc>
                      </a:pPr>
                      <a:r>
                        <a:rPr sz="1400" spc="5" dirty="0">
                          <a:latin typeface="Montserrat"/>
                          <a:cs typeface="Montserrat"/>
                        </a:rPr>
                        <a:t>Coding </a:t>
                      </a:r>
                      <a:r>
                        <a:rPr sz="1400" dirty="0">
                          <a:latin typeface="Montserrat"/>
                          <a:cs typeface="Montserrat"/>
                        </a:rPr>
                        <a:t>software</a:t>
                      </a:r>
                      <a:r>
                        <a:rPr sz="1400" spc="4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development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1905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25"/>
                        </a:spcBef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250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206375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96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41275">
                        <a:lnSpc>
                          <a:spcPct val="100000"/>
                        </a:lnSpc>
                      </a:pPr>
                      <a:r>
                        <a:rPr sz="1400" spc="5" dirty="0">
                          <a:latin typeface="Montserrat"/>
                          <a:cs typeface="Montserrat"/>
                        </a:rPr>
                        <a:t>Coding </a:t>
                      </a:r>
                      <a:r>
                        <a:rPr sz="1400" dirty="0">
                          <a:latin typeface="Montserrat"/>
                          <a:cs typeface="Montserrat"/>
                        </a:rPr>
                        <a:t>software</a:t>
                      </a:r>
                      <a:r>
                        <a:rPr sz="1400" spc="4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development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4445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250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4445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628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412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dirty="0">
                          <a:latin typeface="Montserrat"/>
                          <a:cs typeface="Montserrat"/>
                        </a:rPr>
                        <a:t>Custom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app and game</a:t>
                      </a:r>
                      <a:r>
                        <a:rPr sz="1400" spc="65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spc="5" dirty="0">
                          <a:latin typeface="Montserrat"/>
                          <a:cs typeface="Montserrat"/>
                        </a:rPr>
                        <a:t>developing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4445" marB="0"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latin typeface="Montserrat"/>
                          <a:cs typeface="Montserrat"/>
                        </a:rPr>
                        <a:t>$ </a:t>
                      </a:r>
                      <a:r>
                        <a:rPr sz="1400" b="1" spc="5" dirty="0">
                          <a:latin typeface="Montserrat"/>
                          <a:cs typeface="Montserrat"/>
                        </a:rPr>
                        <a:t>500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/</a:t>
                      </a:r>
                      <a:r>
                        <a:rPr sz="1400" b="1" spc="50" dirty="0">
                          <a:latin typeface="Montserrat"/>
                          <a:cs typeface="Montserrat"/>
                        </a:rPr>
                        <a:t> </a:t>
                      </a:r>
                      <a:r>
                        <a:rPr sz="1400" b="1" dirty="0">
                          <a:latin typeface="Montserrat"/>
                          <a:cs typeface="Montserrat"/>
                        </a:rPr>
                        <a:t>h</a:t>
                      </a:r>
                      <a:endParaRPr sz="1400">
                        <a:latin typeface="Montserrat"/>
                        <a:cs typeface="Montserrat"/>
                      </a:endParaRPr>
                    </a:p>
                  </a:txBody>
                  <a:tcPr marL="0" marR="0" marT="4445" marB="0">
                    <a:lnL w="3175">
                      <a:solidFill>
                        <a:srgbClr val="000000"/>
                      </a:solidFill>
                      <a:prstDash val="solid"/>
                    </a:lnL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2" name="object 12"/>
          <p:cNvSpPr/>
          <p:nvPr/>
        </p:nvSpPr>
        <p:spPr>
          <a:xfrm>
            <a:off x="13643564" y="5603450"/>
            <a:ext cx="3392804" cy="0"/>
          </a:xfrm>
          <a:custGeom>
            <a:avLst/>
            <a:gdLst/>
            <a:ahLst/>
            <a:cxnLst/>
            <a:rect l="l" t="t" r="r" b="b"/>
            <a:pathLst>
              <a:path w="3392805">
                <a:moveTo>
                  <a:pt x="0" y="0"/>
                </a:moveTo>
                <a:lnTo>
                  <a:pt x="3392399" y="0"/>
                </a:lnTo>
              </a:path>
            </a:pathLst>
          </a:custGeom>
          <a:ln w="10470">
            <a:solidFill>
              <a:srgbClr val="FFD2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3704160" y="5300811"/>
            <a:ext cx="196215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5" dirty="0">
                <a:latin typeface="Montserrat"/>
                <a:cs typeface="Montserrat"/>
              </a:rPr>
              <a:t>Development</a:t>
            </a:r>
            <a:r>
              <a:rPr sz="1400" spc="-5" dirty="0">
                <a:latin typeface="Montserrat"/>
                <a:cs typeface="Montserrat"/>
              </a:rPr>
              <a:t> </a:t>
            </a:r>
            <a:r>
              <a:rPr sz="1400" dirty="0">
                <a:latin typeface="Montserrat"/>
                <a:cs typeface="Montserrat"/>
              </a:rPr>
              <a:t>Project</a:t>
            </a:r>
            <a:endParaRPr sz="1400">
              <a:latin typeface="Montserrat"/>
              <a:cs typeface="Montserra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587613" y="6284148"/>
            <a:ext cx="4070985" cy="2393950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 marR="965200">
              <a:lnSpc>
                <a:spcPts val="4530"/>
              </a:lnSpc>
              <a:spcBef>
                <a:spcPts val="680"/>
              </a:spcBef>
            </a:pPr>
            <a:r>
              <a:rPr sz="4200" b="0" spc="30" dirty="0">
                <a:latin typeface="Montserrat Light"/>
                <a:cs typeface="Montserrat Light"/>
              </a:rPr>
              <a:t>What </a:t>
            </a:r>
            <a:r>
              <a:rPr sz="4200" b="0" spc="20" dirty="0">
                <a:latin typeface="Montserrat Light"/>
                <a:cs typeface="Montserrat Light"/>
              </a:rPr>
              <a:t>do </a:t>
            </a:r>
            <a:r>
              <a:rPr sz="4200" b="0" spc="40" dirty="0">
                <a:latin typeface="Montserrat Light"/>
                <a:cs typeface="Montserrat Light"/>
              </a:rPr>
              <a:t>all  </a:t>
            </a:r>
            <a:r>
              <a:rPr sz="4200" b="0" spc="30" dirty="0">
                <a:latin typeface="Montserrat Light"/>
                <a:cs typeface="Montserrat Light"/>
              </a:rPr>
              <a:t>successful</a:t>
            </a:r>
            <a:endParaRPr sz="4200" dirty="0">
              <a:latin typeface="Montserrat Light"/>
              <a:cs typeface="Montserrat Light"/>
            </a:endParaRPr>
          </a:p>
          <a:p>
            <a:pPr marL="12700" marR="5080">
              <a:lnSpc>
                <a:spcPts val="4530"/>
              </a:lnSpc>
              <a:spcBef>
                <a:spcPts val="10"/>
              </a:spcBef>
            </a:pPr>
            <a:r>
              <a:rPr sz="4200" b="0" spc="35" dirty="0">
                <a:latin typeface="Montserrat Light"/>
                <a:cs typeface="Montserrat Light"/>
              </a:rPr>
              <a:t>designers</a:t>
            </a:r>
            <a:r>
              <a:rPr sz="4200" b="0" spc="10" dirty="0">
                <a:latin typeface="Montserrat Light"/>
                <a:cs typeface="Montserrat Light"/>
              </a:rPr>
              <a:t> </a:t>
            </a:r>
            <a:r>
              <a:rPr sz="4200" b="0" spc="5" dirty="0">
                <a:latin typeface="Montserrat Light"/>
                <a:cs typeface="Montserrat Light"/>
              </a:rPr>
              <a:t>have  </a:t>
            </a:r>
            <a:r>
              <a:rPr sz="4200" b="0" spc="20" dirty="0">
                <a:latin typeface="Montserrat Light"/>
                <a:cs typeface="Montserrat Light"/>
              </a:rPr>
              <a:t>in</a:t>
            </a:r>
            <a:r>
              <a:rPr sz="4200" b="0" spc="70" dirty="0">
                <a:latin typeface="Montserrat Light"/>
                <a:cs typeface="Montserrat Light"/>
              </a:rPr>
              <a:t> </a:t>
            </a:r>
            <a:r>
              <a:rPr sz="4200" b="0" dirty="0">
                <a:latin typeface="Montserrat Light"/>
                <a:cs typeface="Montserrat Light"/>
              </a:rPr>
              <a:t>common?</a:t>
            </a:r>
            <a:endParaRPr sz="4200" dirty="0">
              <a:latin typeface="Montserrat Light"/>
              <a:cs typeface="Montserrat Light"/>
            </a:endParaRPr>
          </a:p>
        </p:txBody>
      </p:sp>
      <p:sp>
        <p:nvSpPr>
          <p:cNvPr id="15" name="object 5"/>
          <p:cNvSpPr txBox="1"/>
          <p:nvPr/>
        </p:nvSpPr>
        <p:spPr>
          <a:xfrm>
            <a:off x="573669" y="10602431"/>
            <a:ext cx="1220470" cy="113664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550" spc="50" dirty="0">
                <a:solidFill>
                  <a:srgbClr val="6D6E70"/>
                </a:solidFill>
                <a:latin typeface="Montserrat"/>
                <a:cs typeface="Montserrat"/>
              </a:rPr>
              <a:t>www.corporateproposal.com</a:t>
            </a:r>
            <a:endParaRPr sz="550" dirty="0">
              <a:latin typeface="Montserrat"/>
              <a:cs typeface="Montserra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>
          <a:blip xmlns:r="http://schemas.openxmlformats.org/officeDocument/2006/relationships" r:embed="rId1"/>
          <a:stretch>
            <a:fillRect/>
          </a:stretch>
        </a:blipFill>
      </a:spPr>
      <a:bodyPr wrap="square" lIns="0" tIns="0" rIns="0" bIns="0" rtlCol="0"/>
      <a:lstStyle>
        <a:defPPr>
          <a:defRPr/>
        </a:defPPr>
      </a:lst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</TotalTime>
  <Words>2947</Words>
  <Application>Microsoft Office PowerPoint</Application>
  <PresentationFormat>Custom</PresentationFormat>
  <Paragraphs>754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PROPOSAL</vt:lpstr>
      <vt:lpstr>About Us</vt:lpstr>
      <vt:lpstr>PowerPoint Presentation</vt:lpstr>
      <vt:lpstr>PowerPoint Presentation</vt:lpstr>
      <vt:lpstr>PowerPoint Presentation</vt:lpstr>
      <vt:lpstr>Case Study</vt:lpstr>
      <vt:lpstr>Our Service</vt:lpstr>
      <vt:lpstr>Our Service</vt:lpstr>
      <vt:lpstr>PowerPoint Presentation</vt:lpstr>
      <vt:lpstr>What do all successful designers  have in common?</vt:lpstr>
      <vt:lpstr>What do all successful designers</vt:lpstr>
      <vt:lpstr>Our Process</vt:lpstr>
      <vt:lpstr>PowerPoint Presentation</vt:lpstr>
      <vt:lpstr>PowerPoint Presentation</vt:lpstr>
      <vt:lpstr>Our Offer.</vt:lpstr>
      <vt:lpstr>Our Offer</vt:lpstr>
      <vt:lpstr>PowerPoint Presentation</vt:lpstr>
      <vt:lpstr>Project Timeline</vt:lpstr>
      <vt:lpstr>Acceptance of Quote</vt:lpstr>
      <vt:lpstr>The desire to create is one  of the deepest yearnings  of the human soul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</dc:title>
  <cp:lastModifiedBy>fortunes</cp:lastModifiedBy>
  <cp:revision>18</cp:revision>
  <dcterms:created xsi:type="dcterms:W3CDTF">2020-05-16T02:37:08Z</dcterms:created>
  <dcterms:modified xsi:type="dcterms:W3CDTF">2020-05-17T05:09:22Z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2020-05-16T00:00:00Z</vt:filetime>
  </property>
  <property fmtid="{D5CDD505-2E9C-101B-9397-08002B2CF9AE}" pid="3" name="Creator">
    <vt:lpwstr>Adobe InDesign 15.0 (Windows)</vt:lpwstr>
  </property>
  <property fmtid="{D5CDD505-2E9C-101B-9397-08002B2CF9AE}" pid="4" name="LastSaved">
    <vt:filetime>2020-05-16T00:00:00Z</vt:filetime>
  </property>
</Properties>
</file>