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Baskervville" panose="020B0604020202020204" charset="0"/>
      <p:regular r:id="rId24"/>
      <p:italic r:id="rId25"/>
    </p:embeddedFont>
    <p:embeddedFont>
      <p:font typeface="Mulish" panose="020B0604020202020204" charset="0"/>
      <p:regular r:id="rId26"/>
      <p:bold r:id="rId27"/>
      <p:italic r:id="rId28"/>
      <p:boldItalic r:id="rId29"/>
    </p:embeddedFont>
    <p:embeddedFont>
      <p:font typeface="Mulish ExtraLight" panose="020B0604020202020204" charset="0"/>
      <p:bold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c80304fba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ec80304fba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ec80304fba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ec80304fba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ec80304fba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ec80304fba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c80304fba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c80304fba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ec80304fba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ec80304fba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ec80304fba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ec80304fba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ec80304fba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ec80304fba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ec80304fba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ec80304fba_0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c80304fba_0_2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ec80304fba_0_2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ec80304fba_0_2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ec80304fba_0_2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ec508da8a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ec508da8a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ec80304fba_0_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ec80304fba_0_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ec80304fba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ec80304fba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c508da8a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c508da8a5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ec508da8a5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ec508da8a5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c508da8a5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c508da8a5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c508da8a5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ec508da8a5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ec508da8a5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ec508da8a5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c508da8a5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ec508da8a5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c80304fb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ec80304fb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7F5E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l="28711" r="28707"/>
          <a:stretch/>
        </p:blipFill>
        <p:spPr>
          <a:xfrm>
            <a:off x="4233875" y="0"/>
            <a:ext cx="2173949" cy="463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l="31890" r="31886"/>
          <a:stretch/>
        </p:blipFill>
        <p:spPr>
          <a:xfrm>
            <a:off x="6484025" y="0"/>
            <a:ext cx="1849325" cy="46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881225" y="523700"/>
            <a:ext cx="239750" cy="215900"/>
          </a:xfrm>
          <a:prstGeom prst="flowChartPreparation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0" y="4635400"/>
            <a:ext cx="4233900" cy="5079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8" name="Google Shape;58;p13"/>
          <p:cNvCxnSpPr/>
          <p:nvPr/>
        </p:nvCxnSpPr>
        <p:spPr>
          <a:xfrm>
            <a:off x="0" y="2866725"/>
            <a:ext cx="39669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Google Shape;59;p13"/>
          <p:cNvSpPr txBox="1"/>
          <p:nvPr/>
        </p:nvSpPr>
        <p:spPr>
          <a:xfrm>
            <a:off x="943600" y="1272225"/>
            <a:ext cx="33606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BUSINESS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B09681"/>
                </a:solidFill>
                <a:latin typeface="Baskervville"/>
                <a:ea typeface="Baskervville"/>
                <a:cs typeface="Baskervville"/>
                <a:sym typeface="Baskervville"/>
              </a:rPr>
              <a:t>PLAN</a:t>
            </a:r>
            <a:endParaRPr sz="4000" dirty="0">
              <a:solidFill>
                <a:srgbClr val="B0968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67275" y="4305550"/>
            <a:ext cx="11055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MAY 10, 2022</a:t>
            </a:r>
            <a:endParaRPr sz="800" dirty="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1" name="Google Shape;61;p13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2" name="Google Shape;62;p13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BUSINESS PLAN</a:t>
            </a:r>
            <a:endParaRPr sz="700" dirty="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934700" y="571865"/>
            <a:ext cx="132800" cy="119570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 txBox="1"/>
          <p:nvPr/>
        </p:nvSpPr>
        <p:spPr>
          <a:xfrm>
            <a:off x="1250721" y="580178"/>
            <a:ext cx="11055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</a:t>
            </a:r>
            <a:r>
              <a:rPr lang="en" sz="800" dirty="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COMPANY</a:t>
            </a:r>
            <a:endParaRPr sz="800" dirty="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943600" y="4305550"/>
            <a:ext cx="9462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OUR BUSINESS</a:t>
            </a:r>
            <a:endParaRPr sz="800" dirty="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6" name="Google Shape;66;p13"/>
          <p:cNvSpPr/>
          <p:nvPr/>
        </p:nvSpPr>
        <p:spPr>
          <a:xfrm>
            <a:off x="0" y="4635400"/>
            <a:ext cx="809700" cy="5079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2"/>
          <p:cNvSpPr/>
          <p:nvPr/>
        </p:nvSpPr>
        <p:spPr>
          <a:xfrm>
            <a:off x="0" y="1076325"/>
            <a:ext cx="2428800" cy="40671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2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60" name="Google Shape;260;p22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2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09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62" name="Google Shape;262;p22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63" name="Google Shape;263;p22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64" name="Google Shape;264;p22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265" name="Google Shape;265;p22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6" name="Google Shape;266;p22"/>
          <p:cNvPicPr preferRelativeResize="0"/>
          <p:nvPr/>
        </p:nvPicPr>
        <p:blipFill rotWithShape="1">
          <a:blip r:embed="rId3">
            <a:alphaModFix/>
          </a:blip>
          <a:srcRect l="19738" r="19732"/>
          <a:stretch/>
        </p:blipFill>
        <p:spPr>
          <a:xfrm>
            <a:off x="5657925" y="-12"/>
            <a:ext cx="2684574" cy="4026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2"/>
          <p:cNvPicPr preferRelativeResize="0"/>
          <p:nvPr/>
        </p:nvPicPr>
        <p:blipFill rotWithShape="1">
          <a:blip r:embed="rId3">
            <a:alphaModFix/>
          </a:blip>
          <a:srcRect t="28116" b="28116"/>
          <a:stretch/>
        </p:blipFill>
        <p:spPr>
          <a:xfrm>
            <a:off x="5657925" y="4076700"/>
            <a:ext cx="2684574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2"/>
          <p:cNvSpPr txBox="1"/>
          <p:nvPr/>
        </p:nvSpPr>
        <p:spPr>
          <a:xfrm rot="-5400000">
            <a:off x="225050" y="2739925"/>
            <a:ext cx="3631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 GOALS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69" name="Google Shape;269;p22"/>
          <p:cNvSpPr txBox="1"/>
          <p:nvPr/>
        </p:nvSpPr>
        <p:spPr>
          <a:xfrm>
            <a:off x="3074100" y="2228864"/>
            <a:ext cx="22077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70" name="Google Shape;270;p22"/>
          <p:cNvSpPr/>
          <p:nvPr/>
        </p:nvSpPr>
        <p:spPr>
          <a:xfrm>
            <a:off x="2694275" y="201935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2"/>
          <p:cNvSpPr/>
          <p:nvPr/>
        </p:nvSpPr>
        <p:spPr>
          <a:xfrm rot="5400000">
            <a:off x="2796412" y="212241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2"/>
          <p:cNvSpPr txBox="1"/>
          <p:nvPr/>
        </p:nvSpPr>
        <p:spPr>
          <a:xfrm>
            <a:off x="3074100" y="2073200"/>
            <a:ext cx="2207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SOME OF OUR GOALS AS A FOLLOWS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968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3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78" name="Google Shape;278;p23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3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10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80" name="Google Shape;280;p23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81" name="Google Shape;281;p23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82" name="Google Shape;282;p23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283" name="Google Shape;283;p23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4" name="Google Shape;284;p23"/>
          <p:cNvSpPr/>
          <p:nvPr/>
        </p:nvSpPr>
        <p:spPr>
          <a:xfrm>
            <a:off x="4572000" y="690600"/>
            <a:ext cx="3622800" cy="37623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23"/>
          <p:cNvSpPr txBox="1"/>
          <p:nvPr/>
        </p:nvSpPr>
        <p:spPr>
          <a:xfrm>
            <a:off x="1358525" y="1507350"/>
            <a:ext cx="3032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F7F5E7"/>
                </a:solidFill>
                <a:latin typeface="Baskervville"/>
                <a:ea typeface="Baskervville"/>
                <a:cs typeface="Baskervville"/>
                <a:sym typeface="Baskervville"/>
              </a:rPr>
              <a:t>PLANNING</a:t>
            </a:r>
            <a:endParaRPr sz="4000" dirty="0">
              <a:solidFill>
                <a:srgbClr val="F7F5E7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86" name="Google Shape;286;p23"/>
          <p:cNvSpPr/>
          <p:nvPr/>
        </p:nvSpPr>
        <p:spPr>
          <a:xfrm>
            <a:off x="1358513" y="2390775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3"/>
          <p:cNvSpPr/>
          <p:nvPr/>
        </p:nvSpPr>
        <p:spPr>
          <a:xfrm rot="5400000">
            <a:off x="1460650" y="2493838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3"/>
          <p:cNvSpPr txBox="1"/>
          <p:nvPr/>
        </p:nvSpPr>
        <p:spPr>
          <a:xfrm>
            <a:off x="1738338" y="2444625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7F5E7"/>
                </a:solidFill>
                <a:latin typeface="Mulish"/>
                <a:ea typeface="Mulish"/>
                <a:cs typeface="Mulish"/>
                <a:sym typeface="Mulish"/>
              </a:rPr>
              <a:t>HERE ARE A FEW OF OUR VISION</a:t>
            </a:r>
            <a:endParaRPr sz="900" b="1">
              <a:solidFill>
                <a:srgbClr val="F7F5E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9" name="Google Shape;289;p23"/>
          <p:cNvSpPr txBox="1"/>
          <p:nvPr/>
        </p:nvSpPr>
        <p:spPr>
          <a:xfrm>
            <a:off x="1738350" y="2592439"/>
            <a:ext cx="20970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rgbClr val="F7F5E7"/>
                </a:solidFill>
                <a:latin typeface="Mulish"/>
                <a:ea typeface="Mulish"/>
                <a:cs typeface="Mulish"/>
                <a:sym typeface="Mulish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rgbClr val="F7F5E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90" name="Google Shape;290;p23"/>
          <p:cNvSpPr/>
          <p:nvPr/>
        </p:nvSpPr>
        <p:spPr>
          <a:xfrm>
            <a:off x="0" y="1581150"/>
            <a:ext cx="1034100" cy="25530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291" name="Google Shape;291;p23"/>
          <p:cNvSpPr txBox="1"/>
          <p:nvPr/>
        </p:nvSpPr>
        <p:spPr>
          <a:xfrm rot="-5400000">
            <a:off x="352375" y="2796150"/>
            <a:ext cx="9462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 dirty="0">
                <a:solidFill>
                  <a:srgbClr val="F7F5E7"/>
                </a:solidFill>
                <a:latin typeface="Mulish"/>
                <a:ea typeface="Mulish"/>
                <a:cs typeface="Mulish"/>
                <a:sym typeface="Mulish"/>
              </a:rPr>
              <a:t>www.example.com</a:t>
            </a:r>
            <a:endParaRPr sz="800" u="sng" dirty="0">
              <a:solidFill>
                <a:srgbClr val="F7F5E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92" name="Google Shape;292;p23"/>
          <p:cNvPicPr preferRelativeResize="0"/>
          <p:nvPr/>
        </p:nvPicPr>
        <p:blipFill rotWithShape="1">
          <a:blip r:embed="rId3">
            <a:alphaModFix/>
          </a:blip>
          <a:srcRect l="7627" r="7627"/>
          <a:stretch/>
        </p:blipFill>
        <p:spPr>
          <a:xfrm>
            <a:off x="5049850" y="1143000"/>
            <a:ext cx="2667101" cy="285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4"/>
          <p:cNvSpPr/>
          <p:nvPr/>
        </p:nvSpPr>
        <p:spPr>
          <a:xfrm>
            <a:off x="1034900" y="2447925"/>
            <a:ext cx="1105500" cy="2695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298" name="Google Shape;298;p24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99" name="Google Shape;299;p24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4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11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01" name="Google Shape;301;p24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02" name="Google Shape;302;p24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03" name="Google Shape;303;p24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304" name="Google Shape;304;p24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5" name="Google Shape;305;p24"/>
          <p:cNvSpPr txBox="1"/>
          <p:nvPr/>
        </p:nvSpPr>
        <p:spPr>
          <a:xfrm>
            <a:off x="2337875" y="1223725"/>
            <a:ext cx="452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CONTROLLING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306" name="Google Shape;306;p24"/>
          <p:cNvSpPr/>
          <p:nvPr/>
        </p:nvSpPr>
        <p:spPr>
          <a:xfrm>
            <a:off x="655925" y="209115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4"/>
          <p:cNvSpPr/>
          <p:nvPr/>
        </p:nvSpPr>
        <p:spPr>
          <a:xfrm rot="5400000">
            <a:off x="758062" y="219421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24"/>
          <p:cNvSpPr txBox="1"/>
          <p:nvPr/>
        </p:nvSpPr>
        <p:spPr>
          <a:xfrm>
            <a:off x="1035750" y="2145000"/>
            <a:ext cx="1199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OUR CONTROLLING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09" name="Google Shape;309;p24"/>
          <p:cNvSpPr txBox="1"/>
          <p:nvPr/>
        </p:nvSpPr>
        <p:spPr>
          <a:xfrm>
            <a:off x="2389550" y="1958116"/>
            <a:ext cx="22077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pic>
        <p:nvPicPr>
          <p:cNvPr id="310" name="Google Shape;310;p24"/>
          <p:cNvPicPr preferRelativeResize="0"/>
          <p:nvPr/>
        </p:nvPicPr>
        <p:blipFill rotWithShape="1">
          <a:blip r:embed="rId3">
            <a:alphaModFix/>
          </a:blip>
          <a:srcRect l="3531" r="3531"/>
          <a:stretch/>
        </p:blipFill>
        <p:spPr>
          <a:xfrm>
            <a:off x="4835375" y="2166000"/>
            <a:ext cx="3070374" cy="29993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4"/>
          <p:cNvSpPr/>
          <p:nvPr/>
        </p:nvSpPr>
        <p:spPr>
          <a:xfrm>
            <a:off x="6534150" y="0"/>
            <a:ext cx="1371600" cy="1714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5"/>
          <p:cNvSpPr/>
          <p:nvPr/>
        </p:nvSpPr>
        <p:spPr>
          <a:xfrm>
            <a:off x="4725950" y="2166000"/>
            <a:ext cx="4418100" cy="29775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25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18" name="Google Shape;318;p25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25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12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20" name="Google Shape;320;p25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21" name="Google Shape;321;p25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22" name="Google Shape;322;p25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323" name="Google Shape;323;p25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4" name="Google Shape;324;p25"/>
          <p:cNvSpPr txBox="1"/>
          <p:nvPr/>
        </p:nvSpPr>
        <p:spPr>
          <a:xfrm>
            <a:off x="3078600" y="1123350"/>
            <a:ext cx="29868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212121"/>
                </a:solidFill>
                <a:latin typeface="Baskervville"/>
                <a:ea typeface="Baskervville"/>
                <a:cs typeface="Baskervville"/>
                <a:sym typeface="Baskervville"/>
              </a:rPr>
              <a:t>LEADING STRATEGY</a:t>
            </a:r>
            <a:endParaRPr sz="2800">
              <a:solidFill>
                <a:srgbClr val="21212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325" name="Google Shape;325;p25"/>
          <p:cNvSpPr/>
          <p:nvPr/>
        </p:nvSpPr>
        <p:spPr>
          <a:xfrm>
            <a:off x="973680" y="2571750"/>
            <a:ext cx="969600" cy="969600"/>
          </a:xfrm>
          <a:prstGeom prst="ellipse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6" name="Google Shape;326;p25"/>
          <p:cNvCxnSpPr/>
          <p:nvPr/>
        </p:nvCxnSpPr>
        <p:spPr>
          <a:xfrm>
            <a:off x="1021500" y="2166000"/>
            <a:ext cx="7101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7" name="Google Shape;327;p25"/>
          <p:cNvCxnSpPr/>
          <p:nvPr/>
        </p:nvCxnSpPr>
        <p:spPr>
          <a:xfrm>
            <a:off x="1456559" y="3056550"/>
            <a:ext cx="10425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8" name="Google Shape;328;p25"/>
          <p:cNvSpPr txBox="1"/>
          <p:nvPr/>
        </p:nvSpPr>
        <p:spPr>
          <a:xfrm>
            <a:off x="5330400" y="2778243"/>
            <a:ext cx="2792100" cy="1346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29" name="Google Shape;329;p25"/>
          <p:cNvSpPr/>
          <p:nvPr/>
        </p:nvSpPr>
        <p:spPr>
          <a:xfrm>
            <a:off x="4968450" y="257175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25"/>
          <p:cNvSpPr/>
          <p:nvPr/>
        </p:nvSpPr>
        <p:spPr>
          <a:xfrm rot="5400000">
            <a:off x="5070587" y="267481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25"/>
          <p:cNvSpPr txBox="1"/>
          <p:nvPr/>
        </p:nvSpPr>
        <p:spPr>
          <a:xfrm>
            <a:off x="5348275" y="2625600"/>
            <a:ext cx="2207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SOME OF OUR GOALS AS A FOLLOWS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32" name="Google Shape;332;p25"/>
          <p:cNvPicPr preferRelativeResize="0"/>
          <p:nvPr/>
        </p:nvPicPr>
        <p:blipFill rotWithShape="1">
          <a:blip r:embed="rId3">
            <a:alphaModFix/>
          </a:blip>
          <a:srcRect l="14970" r="14977"/>
          <a:stretch/>
        </p:blipFill>
        <p:spPr>
          <a:xfrm>
            <a:off x="2741625" y="2571750"/>
            <a:ext cx="1984326" cy="2571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6"/>
          <p:cNvSpPr/>
          <p:nvPr/>
        </p:nvSpPr>
        <p:spPr>
          <a:xfrm>
            <a:off x="4800600" y="-75"/>
            <a:ext cx="4343400" cy="51435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26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39" name="Google Shape;339;p26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26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13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41" name="Google Shape;341;p26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42" name="Google Shape;342;p26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43" name="Google Shape;343;p26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344" name="Google Shape;344;p26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45" name="Google Shape;345;p26"/>
          <p:cNvPicPr preferRelativeResize="0"/>
          <p:nvPr/>
        </p:nvPicPr>
        <p:blipFill rotWithShape="1">
          <a:blip r:embed="rId3">
            <a:alphaModFix/>
          </a:blip>
          <a:srcRect l="18761" r="18761"/>
          <a:stretch/>
        </p:blipFill>
        <p:spPr>
          <a:xfrm>
            <a:off x="4124325" y="855175"/>
            <a:ext cx="2478475" cy="36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26"/>
          <p:cNvPicPr preferRelativeResize="0"/>
          <p:nvPr/>
        </p:nvPicPr>
        <p:blipFill rotWithShape="1">
          <a:blip r:embed="rId3">
            <a:alphaModFix/>
          </a:blip>
          <a:srcRect l="21709" r="21709"/>
          <a:stretch/>
        </p:blipFill>
        <p:spPr>
          <a:xfrm>
            <a:off x="6658050" y="855175"/>
            <a:ext cx="1704901" cy="2735749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6"/>
          <p:cNvSpPr/>
          <p:nvPr/>
        </p:nvSpPr>
        <p:spPr>
          <a:xfrm>
            <a:off x="7395825" y="3841825"/>
            <a:ext cx="454500" cy="454500"/>
          </a:xfrm>
          <a:prstGeom prst="ellipse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8" name="Google Shape;348;p26"/>
          <p:cNvCxnSpPr/>
          <p:nvPr/>
        </p:nvCxnSpPr>
        <p:spPr>
          <a:xfrm>
            <a:off x="7170675" y="4069075"/>
            <a:ext cx="5337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9" name="Google Shape;349;p26"/>
          <p:cNvSpPr txBox="1"/>
          <p:nvPr/>
        </p:nvSpPr>
        <p:spPr>
          <a:xfrm>
            <a:off x="643700" y="1223725"/>
            <a:ext cx="3577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PRIORITIES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350" name="Google Shape;350;p26"/>
          <p:cNvSpPr txBox="1"/>
          <p:nvPr/>
        </p:nvSpPr>
        <p:spPr>
          <a:xfrm>
            <a:off x="1078500" y="2358450"/>
            <a:ext cx="22077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51" name="Google Shape;351;p26"/>
          <p:cNvSpPr/>
          <p:nvPr/>
        </p:nvSpPr>
        <p:spPr>
          <a:xfrm>
            <a:off x="698675" y="216600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26"/>
          <p:cNvSpPr/>
          <p:nvPr/>
        </p:nvSpPr>
        <p:spPr>
          <a:xfrm rot="5400000">
            <a:off x="800812" y="226906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26"/>
          <p:cNvSpPr txBox="1"/>
          <p:nvPr/>
        </p:nvSpPr>
        <p:spPr>
          <a:xfrm>
            <a:off x="1078500" y="2219850"/>
            <a:ext cx="2207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OUR PRIORITIES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7"/>
          <p:cNvSpPr/>
          <p:nvPr/>
        </p:nvSpPr>
        <p:spPr>
          <a:xfrm>
            <a:off x="0" y="8925"/>
            <a:ext cx="1519500" cy="51435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359" name="Google Shape;359;p27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 dirty="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60" name="Google Shape;360;p27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7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14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62" name="Google Shape;362;p27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63" name="Google Shape;363;p27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364" name="Google Shape;364;p27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 dirty="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365" name="Google Shape;365;p27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6" name="Google Shape;366;p27"/>
          <p:cNvSpPr txBox="1"/>
          <p:nvPr/>
        </p:nvSpPr>
        <p:spPr>
          <a:xfrm>
            <a:off x="1676925" y="2473725"/>
            <a:ext cx="25854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CHART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367" name="Google Shape;367;p27"/>
          <p:cNvPicPr preferRelativeResize="0"/>
          <p:nvPr/>
        </p:nvPicPr>
        <p:blipFill rotWithShape="1">
          <a:blip r:embed="rId3">
            <a:alphaModFix/>
          </a:blip>
          <a:srcRect l="19738" r="19732"/>
          <a:stretch/>
        </p:blipFill>
        <p:spPr>
          <a:xfrm>
            <a:off x="0" y="1311900"/>
            <a:ext cx="1519351" cy="22790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8" name="Google Shape;368;p27"/>
          <p:cNvCxnSpPr/>
          <p:nvPr/>
        </p:nvCxnSpPr>
        <p:spPr>
          <a:xfrm>
            <a:off x="4810125" y="833400"/>
            <a:ext cx="0" cy="3476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9" name="Google Shape;369;p27"/>
          <p:cNvSpPr/>
          <p:nvPr/>
        </p:nvSpPr>
        <p:spPr>
          <a:xfrm rot="5400000">
            <a:off x="5612475" y="473250"/>
            <a:ext cx="204900" cy="18099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7"/>
          <p:cNvSpPr/>
          <p:nvPr/>
        </p:nvSpPr>
        <p:spPr>
          <a:xfrm rot="5400000">
            <a:off x="5255250" y="1035300"/>
            <a:ext cx="204900" cy="10956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7"/>
          <p:cNvSpPr/>
          <p:nvPr/>
        </p:nvSpPr>
        <p:spPr>
          <a:xfrm rot="5400000">
            <a:off x="5431575" y="1381700"/>
            <a:ext cx="204900" cy="14478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27"/>
          <p:cNvSpPr/>
          <p:nvPr/>
        </p:nvSpPr>
        <p:spPr>
          <a:xfrm rot="5400000">
            <a:off x="5740950" y="1276850"/>
            <a:ext cx="204900" cy="20673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27"/>
          <p:cNvSpPr/>
          <p:nvPr/>
        </p:nvSpPr>
        <p:spPr>
          <a:xfrm rot="5400000">
            <a:off x="5822175" y="1718650"/>
            <a:ext cx="204900" cy="22287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27"/>
          <p:cNvSpPr/>
          <p:nvPr/>
        </p:nvSpPr>
        <p:spPr>
          <a:xfrm rot="5400000">
            <a:off x="5221875" y="2523400"/>
            <a:ext cx="204900" cy="10290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27"/>
          <p:cNvSpPr/>
          <p:nvPr/>
        </p:nvSpPr>
        <p:spPr>
          <a:xfrm rot="5400000">
            <a:off x="5579250" y="2688900"/>
            <a:ext cx="204900" cy="17430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27"/>
          <p:cNvSpPr/>
          <p:nvPr/>
        </p:nvSpPr>
        <p:spPr>
          <a:xfrm rot="5400000">
            <a:off x="5783925" y="2688900"/>
            <a:ext cx="204900" cy="21528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7" name="Google Shape;377;p27"/>
          <p:cNvCxnSpPr/>
          <p:nvPr/>
        </p:nvCxnSpPr>
        <p:spPr>
          <a:xfrm>
            <a:off x="5276850" y="833400"/>
            <a:ext cx="0" cy="3476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378" name="Google Shape;378;p27"/>
          <p:cNvCxnSpPr/>
          <p:nvPr/>
        </p:nvCxnSpPr>
        <p:spPr>
          <a:xfrm>
            <a:off x="5743575" y="833400"/>
            <a:ext cx="0" cy="3476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379" name="Google Shape;379;p27"/>
          <p:cNvCxnSpPr/>
          <p:nvPr/>
        </p:nvCxnSpPr>
        <p:spPr>
          <a:xfrm>
            <a:off x="6210300" y="833400"/>
            <a:ext cx="0" cy="3476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380" name="Google Shape;380;p27"/>
          <p:cNvCxnSpPr/>
          <p:nvPr/>
        </p:nvCxnSpPr>
        <p:spPr>
          <a:xfrm>
            <a:off x="6677025" y="833400"/>
            <a:ext cx="0" cy="3476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381" name="Google Shape;381;p27"/>
          <p:cNvSpPr txBox="1"/>
          <p:nvPr/>
        </p:nvSpPr>
        <p:spPr>
          <a:xfrm>
            <a:off x="4183650" y="1381650"/>
            <a:ext cx="521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TEAM 1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2" name="Google Shape;382;p27"/>
          <p:cNvSpPr txBox="1"/>
          <p:nvPr/>
        </p:nvSpPr>
        <p:spPr>
          <a:xfrm>
            <a:off x="4183650" y="2115075"/>
            <a:ext cx="521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TEAM 2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3" name="Google Shape;383;p27"/>
          <p:cNvSpPr txBox="1"/>
          <p:nvPr/>
        </p:nvSpPr>
        <p:spPr>
          <a:xfrm>
            <a:off x="4183650" y="2833200"/>
            <a:ext cx="521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TEAM 3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4" name="Google Shape;384;p27"/>
          <p:cNvSpPr txBox="1"/>
          <p:nvPr/>
        </p:nvSpPr>
        <p:spPr>
          <a:xfrm>
            <a:off x="4183650" y="3566625"/>
            <a:ext cx="5217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TEAM 4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5" name="Google Shape;385;p27"/>
          <p:cNvSpPr txBox="1"/>
          <p:nvPr/>
        </p:nvSpPr>
        <p:spPr>
          <a:xfrm>
            <a:off x="5127450" y="4390250"/>
            <a:ext cx="298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25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6" name="Google Shape;386;p27"/>
          <p:cNvSpPr txBox="1"/>
          <p:nvPr/>
        </p:nvSpPr>
        <p:spPr>
          <a:xfrm>
            <a:off x="4660725" y="4390250"/>
            <a:ext cx="298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0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7" name="Google Shape;387;p27"/>
          <p:cNvSpPr txBox="1"/>
          <p:nvPr/>
        </p:nvSpPr>
        <p:spPr>
          <a:xfrm>
            <a:off x="5594175" y="4390250"/>
            <a:ext cx="298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50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8" name="Google Shape;388;p27"/>
          <p:cNvSpPr txBox="1"/>
          <p:nvPr/>
        </p:nvSpPr>
        <p:spPr>
          <a:xfrm>
            <a:off x="6060900" y="4390250"/>
            <a:ext cx="298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75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9" name="Google Shape;389;p27"/>
          <p:cNvSpPr txBox="1"/>
          <p:nvPr/>
        </p:nvSpPr>
        <p:spPr>
          <a:xfrm>
            <a:off x="6527625" y="4390250"/>
            <a:ext cx="298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100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90" name="Google Shape;390;p27"/>
          <p:cNvSpPr/>
          <p:nvPr/>
        </p:nvSpPr>
        <p:spPr>
          <a:xfrm>
            <a:off x="7305675" y="1184138"/>
            <a:ext cx="204900" cy="204900"/>
          </a:xfrm>
          <a:prstGeom prst="ellipse">
            <a:avLst/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7"/>
          <p:cNvSpPr txBox="1"/>
          <p:nvPr/>
        </p:nvSpPr>
        <p:spPr>
          <a:xfrm>
            <a:off x="7640275" y="1217288"/>
            <a:ext cx="780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PERIOD 1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92" name="Google Shape;392;p27"/>
          <p:cNvSpPr/>
          <p:nvPr/>
        </p:nvSpPr>
        <p:spPr>
          <a:xfrm>
            <a:off x="7305675" y="1512863"/>
            <a:ext cx="204900" cy="204900"/>
          </a:xfrm>
          <a:prstGeom prst="ellipse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27"/>
          <p:cNvSpPr txBox="1"/>
          <p:nvPr/>
        </p:nvSpPr>
        <p:spPr>
          <a:xfrm>
            <a:off x="7640275" y="1546013"/>
            <a:ext cx="780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PERIOD 2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8"/>
          <p:cNvSpPr/>
          <p:nvPr/>
        </p:nvSpPr>
        <p:spPr>
          <a:xfrm>
            <a:off x="0" y="2166000"/>
            <a:ext cx="4238700" cy="2986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399" name="Google Shape;399;p28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00" name="Google Shape;400;p28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28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15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02" name="Google Shape;402;p28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03" name="Google Shape;403;p28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04" name="Google Shape;404;p28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405" name="Google Shape;405;p28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6" name="Google Shape;406;p28"/>
          <p:cNvSpPr txBox="1"/>
          <p:nvPr/>
        </p:nvSpPr>
        <p:spPr>
          <a:xfrm>
            <a:off x="2354700" y="1094775"/>
            <a:ext cx="29868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212121"/>
                </a:solidFill>
                <a:latin typeface="Baskervville"/>
                <a:ea typeface="Baskervville"/>
                <a:cs typeface="Baskervville"/>
                <a:sym typeface="Baskervville"/>
              </a:rPr>
              <a:t>GROWTH STRATEGY</a:t>
            </a:r>
            <a:endParaRPr sz="2800">
              <a:solidFill>
                <a:srgbClr val="21212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cxnSp>
        <p:nvCxnSpPr>
          <p:cNvPr id="407" name="Google Shape;407;p28"/>
          <p:cNvCxnSpPr>
            <a:endCxn id="398" idx="2"/>
          </p:cNvCxnSpPr>
          <p:nvPr/>
        </p:nvCxnSpPr>
        <p:spPr>
          <a:xfrm>
            <a:off x="2119350" y="1085700"/>
            <a:ext cx="0" cy="40668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8" name="Google Shape;408;p28"/>
          <p:cNvSpPr txBox="1"/>
          <p:nvPr/>
        </p:nvSpPr>
        <p:spPr>
          <a:xfrm>
            <a:off x="2354700" y="2571750"/>
            <a:ext cx="1045500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A GOOD STRATEGY AND HOW TO EXCUSE IT DETERMINES OUR SUCCESS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09" name="Google Shape;409;p28"/>
          <p:cNvSpPr/>
          <p:nvPr/>
        </p:nvSpPr>
        <p:spPr>
          <a:xfrm>
            <a:off x="1377050" y="2571750"/>
            <a:ext cx="454500" cy="454500"/>
          </a:xfrm>
          <a:prstGeom prst="ellipse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0" name="Google Shape;410;p28"/>
          <p:cNvCxnSpPr/>
          <p:nvPr/>
        </p:nvCxnSpPr>
        <p:spPr>
          <a:xfrm>
            <a:off x="1151900" y="2799000"/>
            <a:ext cx="5337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1" name="Google Shape;411;p28"/>
          <p:cNvSpPr txBox="1"/>
          <p:nvPr/>
        </p:nvSpPr>
        <p:spPr>
          <a:xfrm>
            <a:off x="4933725" y="1105521"/>
            <a:ext cx="22101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12" name="Google Shape;412;p28"/>
          <p:cNvSpPr/>
          <p:nvPr/>
        </p:nvSpPr>
        <p:spPr>
          <a:xfrm>
            <a:off x="4966827" y="2493725"/>
            <a:ext cx="1297800" cy="8709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12121"/>
              </a:solidFill>
            </a:endParaRPr>
          </a:p>
        </p:txBody>
      </p:sp>
      <p:sp>
        <p:nvSpPr>
          <p:cNvPr id="413" name="Google Shape;413;p28"/>
          <p:cNvSpPr/>
          <p:nvPr/>
        </p:nvSpPr>
        <p:spPr>
          <a:xfrm>
            <a:off x="6264937" y="2493725"/>
            <a:ext cx="1297800" cy="8709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28"/>
          <p:cNvSpPr/>
          <p:nvPr/>
        </p:nvSpPr>
        <p:spPr>
          <a:xfrm>
            <a:off x="4966827" y="3364697"/>
            <a:ext cx="1297800" cy="8709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28"/>
          <p:cNvSpPr/>
          <p:nvPr/>
        </p:nvSpPr>
        <p:spPr>
          <a:xfrm>
            <a:off x="6264937" y="3364697"/>
            <a:ext cx="1297800" cy="8709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12121"/>
              </a:solidFill>
            </a:endParaRPr>
          </a:p>
        </p:txBody>
      </p:sp>
      <p:cxnSp>
        <p:nvCxnSpPr>
          <p:cNvPr id="416" name="Google Shape;416;p28"/>
          <p:cNvCxnSpPr/>
          <p:nvPr/>
        </p:nvCxnSpPr>
        <p:spPr>
          <a:xfrm>
            <a:off x="4887494" y="2493730"/>
            <a:ext cx="0" cy="1743300"/>
          </a:xfrm>
          <a:prstGeom prst="straightConnector1">
            <a:avLst/>
          </a:prstGeom>
          <a:noFill/>
          <a:ln w="9525" cap="flat" cmpd="sng">
            <a:solidFill>
              <a:srgbClr val="B0968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7" name="Google Shape;417;p28"/>
          <p:cNvCxnSpPr/>
          <p:nvPr/>
        </p:nvCxnSpPr>
        <p:spPr>
          <a:xfrm rot="10800000">
            <a:off x="4975941" y="4313427"/>
            <a:ext cx="2586900" cy="0"/>
          </a:xfrm>
          <a:prstGeom prst="straightConnector1">
            <a:avLst/>
          </a:prstGeom>
          <a:noFill/>
          <a:ln w="9525" cap="flat" cmpd="sng">
            <a:solidFill>
              <a:srgbClr val="B0968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8" name="Google Shape;418;p28"/>
          <p:cNvSpPr txBox="1"/>
          <p:nvPr/>
        </p:nvSpPr>
        <p:spPr>
          <a:xfrm rot="-5400000">
            <a:off x="4188450" y="3295995"/>
            <a:ext cx="11148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MARKET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19" name="Google Shape;419;p28"/>
          <p:cNvSpPr txBox="1"/>
          <p:nvPr/>
        </p:nvSpPr>
        <p:spPr>
          <a:xfrm>
            <a:off x="5719709" y="437855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PRODUCT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20" name="Google Shape;420;p28"/>
          <p:cNvSpPr txBox="1"/>
          <p:nvPr/>
        </p:nvSpPr>
        <p:spPr>
          <a:xfrm>
            <a:off x="5342099" y="2223150"/>
            <a:ext cx="185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GROWTH STRATEGY MATRIX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21" name="Google Shape;421;p28"/>
          <p:cNvSpPr txBox="1"/>
          <p:nvPr/>
        </p:nvSpPr>
        <p:spPr>
          <a:xfrm>
            <a:off x="5109913" y="2766505"/>
            <a:ext cx="101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MARKET</a:t>
            </a:r>
            <a:endParaRPr sz="1000" dirty="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PENETRATION</a:t>
            </a:r>
            <a:endParaRPr sz="1000" dirty="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22" name="Google Shape;422;p28"/>
          <p:cNvSpPr txBox="1"/>
          <p:nvPr/>
        </p:nvSpPr>
        <p:spPr>
          <a:xfrm>
            <a:off x="6407546" y="2766505"/>
            <a:ext cx="101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PRODUCT</a:t>
            </a:r>
            <a:endParaRPr sz="100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DEVELOPMENT</a:t>
            </a:r>
            <a:endParaRPr sz="100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23" name="Google Shape;423;p28"/>
          <p:cNvSpPr txBox="1"/>
          <p:nvPr/>
        </p:nvSpPr>
        <p:spPr>
          <a:xfrm>
            <a:off x="5109913" y="3588943"/>
            <a:ext cx="101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MARKET</a:t>
            </a:r>
            <a:endParaRPr sz="100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DEVELOPMENT</a:t>
            </a:r>
            <a:endParaRPr sz="100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24" name="Google Shape;424;p28"/>
          <p:cNvSpPr txBox="1"/>
          <p:nvPr/>
        </p:nvSpPr>
        <p:spPr>
          <a:xfrm>
            <a:off x="6375804" y="3726068"/>
            <a:ext cx="1099200" cy="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7F5E7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DIVERSIFICATION</a:t>
            </a:r>
            <a:endParaRPr sz="1000">
              <a:solidFill>
                <a:srgbClr val="F7F5E7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9681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9"/>
          <p:cNvSpPr/>
          <p:nvPr/>
        </p:nvSpPr>
        <p:spPr>
          <a:xfrm>
            <a:off x="8515350" y="-375"/>
            <a:ext cx="628800" cy="5143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430" name="Google Shape;430;p29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31" name="Google Shape;431;p29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29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16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33" name="Google Shape;433;p29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34" name="Google Shape;434;p29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35" name="Google Shape;435;p29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436" name="Google Shape;436;p29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7" name="Google Shape;437;p29"/>
          <p:cNvPicPr preferRelativeResize="0"/>
          <p:nvPr/>
        </p:nvPicPr>
        <p:blipFill rotWithShape="1">
          <a:blip r:embed="rId3">
            <a:alphaModFix/>
          </a:blip>
          <a:srcRect t="13267" b="13267"/>
          <a:stretch/>
        </p:blipFill>
        <p:spPr>
          <a:xfrm>
            <a:off x="0" y="751128"/>
            <a:ext cx="5327507" cy="3553448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29"/>
          <p:cNvSpPr/>
          <p:nvPr/>
        </p:nvSpPr>
        <p:spPr>
          <a:xfrm>
            <a:off x="2095500" y="1034600"/>
            <a:ext cx="4238700" cy="29865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sp>
        <p:nvSpPr>
          <p:cNvPr id="439" name="Google Shape;439;p29"/>
          <p:cNvSpPr txBox="1"/>
          <p:nvPr/>
        </p:nvSpPr>
        <p:spPr>
          <a:xfrm>
            <a:off x="6520138" y="2228250"/>
            <a:ext cx="19155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7F5E7"/>
                </a:solidFill>
                <a:latin typeface="Baskervville"/>
                <a:ea typeface="Baskervville"/>
                <a:cs typeface="Baskervville"/>
                <a:sym typeface="Baskervville"/>
              </a:rPr>
              <a:t>OUR</a:t>
            </a:r>
            <a:endParaRPr sz="2800">
              <a:solidFill>
                <a:srgbClr val="F7F5E7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7F5E7"/>
                </a:solidFill>
                <a:latin typeface="Baskervville"/>
                <a:ea typeface="Baskervville"/>
                <a:cs typeface="Baskervville"/>
                <a:sym typeface="Baskervville"/>
              </a:rPr>
              <a:t>PRODUCT</a:t>
            </a:r>
            <a:endParaRPr sz="2800">
              <a:solidFill>
                <a:srgbClr val="F7F5E7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440" name="Google Shape;440;p29"/>
          <p:cNvSpPr txBox="1"/>
          <p:nvPr/>
        </p:nvSpPr>
        <p:spPr>
          <a:xfrm rot="-5400000">
            <a:off x="2104925" y="2510250"/>
            <a:ext cx="9462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www.example.com</a:t>
            </a:r>
            <a:endParaRPr sz="800" u="sng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441" name="Google Shape;441;p29"/>
          <p:cNvPicPr preferRelativeResize="0"/>
          <p:nvPr/>
        </p:nvPicPr>
        <p:blipFill rotWithShape="1">
          <a:blip r:embed="rId3">
            <a:alphaModFix/>
          </a:blip>
          <a:srcRect l="21071" r="21071"/>
          <a:stretch/>
        </p:blipFill>
        <p:spPr>
          <a:xfrm>
            <a:off x="2800350" y="1384340"/>
            <a:ext cx="1457360" cy="2287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29"/>
          <p:cNvPicPr preferRelativeResize="0"/>
          <p:nvPr/>
        </p:nvPicPr>
        <p:blipFill rotWithShape="1">
          <a:blip r:embed="rId3">
            <a:alphaModFix/>
          </a:blip>
          <a:srcRect l="21071" r="21071"/>
          <a:stretch/>
        </p:blipFill>
        <p:spPr>
          <a:xfrm>
            <a:off x="4333840" y="1384355"/>
            <a:ext cx="1457360" cy="2287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0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48" name="Google Shape;448;p30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0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17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50" name="Google Shape;450;p30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51" name="Google Shape;451;p30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52" name="Google Shape;452;p30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453" name="Google Shape;453;p30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4" name="Google Shape;454;p30"/>
          <p:cNvSpPr txBox="1"/>
          <p:nvPr/>
        </p:nvSpPr>
        <p:spPr>
          <a:xfrm>
            <a:off x="2381775" y="1349775"/>
            <a:ext cx="3419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 TEAM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455" name="Google Shape;455;p30"/>
          <p:cNvSpPr/>
          <p:nvPr/>
        </p:nvSpPr>
        <p:spPr>
          <a:xfrm>
            <a:off x="1140838" y="1476375"/>
            <a:ext cx="1105500" cy="36669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cxnSp>
        <p:nvCxnSpPr>
          <p:cNvPr id="456" name="Google Shape;456;p30"/>
          <p:cNvCxnSpPr/>
          <p:nvPr/>
        </p:nvCxnSpPr>
        <p:spPr>
          <a:xfrm rot="10800000">
            <a:off x="5453100" y="1657575"/>
            <a:ext cx="36909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57" name="Google Shape;457;p30"/>
          <p:cNvPicPr preferRelativeResize="0"/>
          <p:nvPr/>
        </p:nvPicPr>
        <p:blipFill rotWithShape="1">
          <a:blip r:embed="rId3">
            <a:alphaModFix/>
          </a:blip>
          <a:srcRect l="4775" r="4775"/>
          <a:stretch/>
        </p:blipFill>
        <p:spPr>
          <a:xfrm>
            <a:off x="3867300" y="2117775"/>
            <a:ext cx="1334999" cy="134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30"/>
          <p:cNvPicPr preferRelativeResize="0"/>
          <p:nvPr/>
        </p:nvPicPr>
        <p:blipFill rotWithShape="1">
          <a:blip r:embed="rId3">
            <a:alphaModFix/>
          </a:blip>
          <a:srcRect l="4775" r="4775"/>
          <a:stretch/>
        </p:blipFill>
        <p:spPr>
          <a:xfrm>
            <a:off x="2446375" y="2117775"/>
            <a:ext cx="1335000" cy="134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30"/>
          <p:cNvPicPr preferRelativeResize="0"/>
          <p:nvPr/>
        </p:nvPicPr>
        <p:blipFill rotWithShape="1">
          <a:blip r:embed="rId3">
            <a:alphaModFix/>
          </a:blip>
          <a:srcRect l="4775" r="4775"/>
          <a:stretch/>
        </p:blipFill>
        <p:spPr>
          <a:xfrm>
            <a:off x="5288225" y="2117775"/>
            <a:ext cx="1334999" cy="13401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30"/>
          <p:cNvSpPr txBox="1"/>
          <p:nvPr/>
        </p:nvSpPr>
        <p:spPr>
          <a:xfrm>
            <a:off x="2564284" y="354035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JONATHAN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1" name="Google Shape;461;p30"/>
          <p:cNvSpPr txBox="1"/>
          <p:nvPr/>
        </p:nvSpPr>
        <p:spPr>
          <a:xfrm>
            <a:off x="2564284" y="369800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Planner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2" name="Google Shape;462;p30"/>
          <p:cNvSpPr txBox="1"/>
          <p:nvPr/>
        </p:nvSpPr>
        <p:spPr>
          <a:xfrm>
            <a:off x="4022409" y="354035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KIMBERLY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3" name="Google Shape;463;p30"/>
          <p:cNvSpPr txBox="1"/>
          <p:nvPr/>
        </p:nvSpPr>
        <p:spPr>
          <a:xfrm>
            <a:off x="4022409" y="369800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Manager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4" name="Google Shape;464;p30"/>
          <p:cNvSpPr txBox="1"/>
          <p:nvPr/>
        </p:nvSpPr>
        <p:spPr>
          <a:xfrm>
            <a:off x="5406134" y="354035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ALFREDO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5" name="Google Shape;465;p30"/>
          <p:cNvSpPr txBox="1"/>
          <p:nvPr/>
        </p:nvSpPr>
        <p:spPr>
          <a:xfrm>
            <a:off x="5406134" y="3698007"/>
            <a:ext cx="1099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Design</a:t>
            </a:r>
            <a:endParaRPr sz="90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66" name="Google Shape;466;p30"/>
          <p:cNvSpPr/>
          <p:nvPr/>
        </p:nvSpPr>
        <p:spPr>
          <a:xfrm>
            <a:off x="7395825" y="3841825"/>
            <a:ext cx="454500" cy="454500"/>
          </a:xfrm>
          <a:prstGeom prst="ellipse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5E5D8"/>
              </a:solidFill>
            </a:endParaRPr>
          </a:p>
        </p:txBody>
      </p:sp>
      <p:cxnSp>
        <p:nvCxnSpPr>
          <p:cNvPr id="467" name="Google Shape;467;p30"/>
          <p:cNvCxnSpPr/>
          <p:nvPr/>
        </p:nvCxnSpPr>
        <p:spPr>
          <a:xfrm>
            <a:off x="7170675" y="4069075"/>
            <a:ext cx="5337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1"/>
          <p:cNvSpPr/>
          <p:nvPr/>
        </p:nvSpPr>
        <p:spPr>
          <a:xfrm>
            <a:off x="2028825" y="1047750"/>
            <a:ext cx="7115100" cy="40959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31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74" name="Google Shape;474;p31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1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18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76" name="Google Shape;476;p31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77" name="Google Shape;477;p31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78" name="Google Shape;478;p31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479" name="Google Shape;479;p31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0" name="Google Shape;480;p31"/>
          <p:cNvSpPr txBox="1"/>
          <p:nvPr/>
        </p:nvSpPr>
        <p:spPr>
          <a:xfrm>
            <a:off x="2322800" y="1209075"/>
            <a:ext cx="3954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212121"/>
                </a:solidFill>
                <a:latin typeface="Baskervville"/>
                <a:ea typeface="Baskervville"/>
                <a:cs typeface="Baskervville"/>
                <a:sym typeface="Baskervville"/>
              </a:rPr>
              <a:t>MARKETING PLAN</a:t>
            </a:r>
            <a:endParaRPr sz="2800">
              <a:solidFill>
                <a:srgbClr val="21212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cxnSp>
        <p:nvCxnSpPr>
          <p:cNvPr id="481" name="Google Shape;481;p31"/>
          <p:cNvCxnSpPr/>
          <p:nvPr/>
        </p:nvCxnSpPr>
        <p:spPr>
          <a:xfrm rot="10800000">
            <a:off x="-9375" y="1640175"/>
            <a:ext cx="56958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2" name="Google Shape;482;p31"/>
          <p:cNvSpPr txBox="1"/>
          <p:nvPr/>
        </p:nvSpPr>
        <p:spPr>
          <a:xfrm>
            <a:off x="2361900" y="2286451"/>
            <a:ext cx="22101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83" name="Google Shape;483;p31"/>
          <p:cNvSpPr txBox="1"/>
          <p:nvPr/>
        </p:nvSpPr>
        <p:spPr>
          <a:xfrm>
            <a:off x="2370825" y="2086325"/>
            <a:ext cx="7263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PLAN 1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84" name="Google Shape;484;p31"/>
          <p:cNvSpPr txBox="1"/>
          <p:nvPr/>
        </p:nvSpPr>
        <p:spPr>
          <a:xfrm>
            <a:off x="5095575" y="2286451"/>
            <a:ext cx="22101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85" name="Google Shape;485;p31"/>
          <p:cNvSpPr txBox="1"/>
          <p:nvPr/>
        </p:nvSpPr>
        <p:spPr>
          <a:xfrm>
            <a:off x="5104500" y="2086325"/>
            <a:ext cx="7263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PLAN 2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86" name="Google Shape;486;p31"/>
          <p:cNvSpPr txBox="1"/>
          <p:nvPr/>
        </p:nvSpPr>
        <p:spPr>
          <a:xfrm>
            <a:off x="2361900" y="3580201"/>
            <a:ext cx="22101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87" name="Google Shape;487;p31"/>
          <p:cNvSpPr txBox="1"/>
          <p:nvPr/>
        </p:nvSpPr>
        <p:spPr>
          <a:xfrm>
            <a:off x="2370825" y="3380075"/>
            <a:ext cx="7263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PLAN 3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88" name="Google Shape;488;p31"/>
          <p:cNvSpPr txBox="1"/>
          <p:nvPr/>
        </p:nvSpPr>
        <p:spPr>
          <a:xfrm>
            <a:off x="5095575" y="3580201"/>
            <a:ext cx="22101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489" name="Google Shape;489;p31"/>
          <p:cNvSpPr txBox="1"/>
          <p:nvPr/>
        </p:nvSpPr>
        <p:spPr>
          <a:xfrm>
            <a:off x="5104500" y="3380075"/>
            <a:ext cx="7263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PLAN 4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490" name="Google Shape;490;p31"/>
          <p:cNvPicPr preferRelativeResize="0"/>
          <p:nvPr/>
        </p:nvPicPr>
        <p:blipFill rotWithShape="1">
          <a:blip r:embed="rId3">
            <a:alphaModFix/>
          </a:blip>
          <a:srcRect l="2687" r="2687"/>
          <a:stretch/>
        </p:blipFill>
        <p:spPr>
          <a:xfrm>
            <a:off x="6010275" y="-14028"/>
            <a:ext cx="1724025" cy="165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31"/>
          <p:cNvPicPr preferRelativeResize="0"/>
          <p:nvPr/>
        </p:nvPicPr>
        <p:blipFill rotWithShape="1">
          <a:blip r:embed="rId3">
            <a:alphaModFix/>
          </a:blip>
          <a:srcRect l="17354" r="17354"/>
          <a:stretch/>
        </p:blipFill>
        <p:spPr>
          <a:xfrm>
            <a:off x="152400" y="1803175"/>
            <a:ext cx="1724025" cy="239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/>
          <p:nvPr/>
        </p:nvSpPr>
        <p:spPr>
          <a:xfrm>
            <a:off x="1104675" y="891425"/>
            <a:ext cx="749400" cy="42519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01</a:t>
            </a:r>
            <a:endParaRPr sz="900" dirty="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75" name="Google Shape;75;p14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76" name="Google Shape;76;p14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2134125" y="1782675"/>
            <a:ext cx="336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WELCOME!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2578800" y="2776979"/>
            <a:ext cx="2612400" cy="1554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80" name="Google Shape;80;p14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1" name="Google Shape;81;p14"/>
          <p:cNvPicPr preferRelativeResize="0"/>
          <p:nvPr/>
        </p:nvPicPr>
        <p:blipFill rotWithShape="1">
          <a:blip r:embed="rId3">
            <a:alphaModFix/>
          </a:blip>
          <a:srcRect l="13683" r="13683"/>
          <a:stretch/>
        </p:blipFill>
        <p:spPr>
          <a:xfrm>
            <a:off x="5575825" y="869663"/>
            <a:ext cx="2723326" cy="34041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/>
          <p:nvPr/>
        </p:nvSpPr>
        <p:spPr>
          <a:xfrm>
            <a:off x="2198975" y="2543775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4"/>
          <p:cNvSpPr/>
          <p:nvPr/>
        </p:nvSpPr>
        <p:spPr>
          <a:xfrm rot="5400000">
            <a:off x="2301112" y="2646838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4"/>
          <p:cNvSpPr txBox="1"/>
          <p:nvPr/>
        </p:nvSpPr>
        <p:spPr>
          <a:xfrm>
            <a:off x="2578800" y="2597625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THIS IS OUR BUSINESS PLAN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2"/>
          <p:cNvSpPr/>
          <p:nvPr/>
        </p:nvSpPr>
        <p:spPr>
          <a:xfrm>
            <a:off x="4703200" y="-225"/>
            <a:ext cx="3154800" cy="51435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09681"/>
              </a:solidFill>
            </a:endParaRPr>
          </a:p>
        </p:txBody>
      </p:sp>
      <p:sp>
        <p:nvSpPr>
          <p:cNvPr id="497" name="Google Shape;497;p32"/>
          <p:cNvSpPr txBox="1"/>
          <p:nvPr/>
        </p:nvSpPr>
        <p:spPr>
          <a:xfrm>
            <a:off x="655925" y="3206500"/>
            <a:ext cx="3876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CONTACT US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498" name="Google Shape;498;p32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99" name="Google Shape;499;p32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32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19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501" name="Google Shape;501;p32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502" name="Google Shape;502;p32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503" name="Google Shape;503;p32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504" name="Google Shape;504;p32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5" name="Google Shape;505;p32"/>
          <p:cNvSpPr/>
          <p:nvPr/>
        </p:nvSpPr>
        <p:spPr>
          <a:xfrm>
            <a:off x="4959138" y="195780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32"/>
          <p:cNvSpPr/>
          <p:nvPr/>
        </p:nvSpPr>
        <p:spPr>
          <a:xfrm rot="5400000">
            <a:off x="5061275" y="206086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2"/>
          <p:cNvSpPr txBox="1"/>
          <p:nvPr/>
        </p:nvSpPr>
        <p:spPr>
          <a:xfrm>
            <a:off x="5338963" y="2011650"/>
            <a:ext cx="17361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FIND US THROUGH THIS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08" name="Google Shape;508;p32"/>
          <p:cNvSpPr txBox="1"/>
          <p:nvPr/>
        </p:nvSpPr>
        <p:spPr>
          <a:xfrm>
            <a:off x="5338963" y="2165988"/>
            <a:ext cx="22077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509" name="Google Shape;509;p32"/>
          <p:cNvSpPr/>
          <p:nvPr/>
        </p:nvSpPr>
        <p:spPr>
          <a:xfrm>
            <a:off x="0" y="3330700"/>
            <a:ext cx="561900" cy="3672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0" name="Google Shape;510;p32"/>
          <p:cNvPicPr preferRelativeResize="0"/>
          <p:nvPr/>
        </p:nvPicPr>
        <p:blipFill rotWithShape="1">
          <a:blip r:embed="rId3">
            <a:alphaModFix/>
          </a:blip>
          <a:srcRect t="13267" b="13267"/>
          <a:stretch/>
        </p:blipFill>
        <p:spPr>
          <a:xfrm>
            <a:off x="1952029" y="1744900"/>
            <a:ext cx="2077046" cy="138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9681"/>
        </a:solid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3"/>
          <p:cNvSpPr/>
          <p:nvPr/>
        </p:nvSpPr>
        <p:spPr>
          <a:xfrm>
            <a:off x="0" y="1452600"/>
            <a:ext cx="7181700" cy="36909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09681"/>
              </a:solidFill>
            </a:endParaRPr>
          </a:p>
        </p:txBody>
      </p:sp>
      <p:sp>
        <p:nvSpPr>
          <p:cNvPr id="516" name="Google Shape;516;p33"/>
          <p:cNvSpPr txBox="1"/>
          <p:nvPr/>
        </p:nvSpPr>
        <p:spPr>
          <a:xfrm>
            <a:off x="4062750" y="1687300"/>
            <a:ext cx="24048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THANK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YOU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517" name="Google Shape;517;p33"/>
          <p:cNvPicPr preferRelativeResize="0"/>
          <p:nvPr/>
        </p:nvPicPr>
        <p:blipFill rotWithShape="1">
          <a:blip r:embed="rId3">
            <a:alphaModFix/>
          </a:blip>
          <a:srcRect l="13683" r="13683"/>
          <a:stretch/>
        </p:blipFill>
        <p:spPr>
          <a:xfrm>
            <a:off x="709275" y="705238"/>
            <a:ext cx="2986425" cy="3733032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33"/>
          <p:cNvSpPr/>
          <p:nvPr/>
        </p:nvSpPr>
        <p:spPr>
          <a:xfrm>
            <a:off x="6421972" y="709825"/>
            <a:ext cx="1550400" cy="1550400"/>
          </a:xfrm>
          <a:prstGeom prst="ellipse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33"/>
          <p:cNvSpPr/>
          <p:nvPr/>
        </p:nvSpPr>
        <p:spPr>
          <a:xfrm>
            <a:off x="4062750" y="3855700"/>
            <a:ext cx="239750" cy="215900"/>
          </a:xfrm>
          <a:prstGeom prst="flowChartPreparation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33"/>
          <p:cNvSpPr/>
          <p:nvPr/>
        </p:nvSpPr>
        <p:spPr>
          <a:xfrm>
            <a:off x="4116225" y="3903865"/>
            <a:ext cx="132800" cy="119570"/>
          </a:xfrm>
          <a:prstGeom prst="flowChartPreparation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33"/>
          <p:cNvSpPr txBox="1"/>
          <p:nvPr/>
        </p:nvSpPr>
        <p:spPr>
          <a:xfrm>
            <a:off x="4432246" y="3912178"/>
            <a:ext cx="11055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</a:t>
            </a:r>
            <a:r>
              <a:rPr lang="en" sz="8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COMPANY</a:t>
            </a:r>
            <a:endParaRPr sz="8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522" name="Google Shape;522;p33"/>
          <p:cNvSpPr txBox="1"/>
          <p:nvPr/>
        </p:nvSpPr>
        <p:spPr>
          <a:xfrm>
            <a:off x="5720971" y="3912178"/>
            <a:ext cx="1105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123 Main Street, City Name, Country 12345</a:t>
            </a:r>
            <a:endParaRPr sz="8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523" name="Google Shape;523;p33"/>
          <p:cNvCxnSpPr/>
          <p:nvPr/>
        </p:nvCxnSpPr>
        <p:spPr>
          <a:xfrm rot="10800000">
            <a:off x="4062750" y="3629250"/>
            <a:ext cx="28143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4" name="Google Shape;524;p33"/>
          <p:cNvCxnSpPr/>
          <p:nvPr/>
        </p:nvCxnSpPr>
        <p:spPr>
          <a:xfrm rot="10800000">
            <a:off x="4062750" y="4438275"/>
            <a:ext cx="28143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5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02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92" name="Google Shape;92;p15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93" name="Google Shape;93;p15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95" name="Google Shape;95;p15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6" name="Google Shape;96;p15"/>
          <p:cNvSpPr/>
          <p:nvPr/>
        </p:nvSpPr>
        <p:spPr>
          <a:xfrm>
            <a:off x="6886575" y="3886200"/>
            <a:ext cx="1362000" cy="12573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 t="26259" b="26264"/>
          <a:stretch/>
        </p:blipFill>
        <p:spPr>
          <a:xfrm>
            <a:off x="3969800" y="3886200"/>
            <a:ext cx="291677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/>
        </p:nvSpPr>
        <p:spPr>
          <a:xfrm>
            <a:off x="1133250" y="1125450"/>
            <a:ext cx="2229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INDEX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t="25833" b="25833"/>
          <a:stretch/>
        </p:blipFill>
        <p:spPr>
          <a:xfrm>
            <a:off x="1104675" y="3886200"/>
            <a:ext cx="2865125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/>
          <p:nvPr/>
        </p:nvSpPr>
        <p:spPr>
          <a:xfrm>
            <a:off x="7359375" y="4299025"/>
            <a:ext cx="454500" cy="454500"/>
          </a:xfrm>
          <a:prstGeom prst="ellipse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1" name="Google Shape;101;p15"/>
          <p:cNvCxnSpPr/>
          <p:nvPr/>
        </p:nvCxnSpPr>
        <p:spPr>
          <a:xfrm>
            <a:off x="7134225" y="4526275"/>
            <a:ext cx="5337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2" name="Google Shape;102;p15"/>
          <p:cNvSpPr txBox="1"/>
          <p:nvPr/>
        </p:nvSpPr>
        <p:spPr>
          <a:xfrm>
            <a:off x="4308400" y="12616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History and Features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4308400" y="15474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Vision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4308400" y="18331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Mission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4308400" y="21189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Identity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4308400" y="24046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Target Goal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4308400" y="26904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SWOT Analysis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4308400" y="29761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Our Goals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6251325" y="12616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Planning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0" name="Google Shape;110;p15"/>
          <p:cNvSpPr txBox="1"/>
          <p:nvPr/>
        </p:nvSpPr>
        <p:spPr>
          <a:xfrm>
            <a:off x="6251325" y="15474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Controlling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6251325" y="18331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Leading Strategy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6251325" y="21189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Priorities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6251325" y="24046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Product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6251325" y="269042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Team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5" name="Google Shape;115;p15"/>
          <p:cNvSpPr txBox="1"/>
          <p:nvPr/>
        </p:nvSpPr>
        <p:spPr>
          <a:xfrm>
            <a:off x="6251325" y="2976175"/>
            <a:ext cx="1317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Contact</a:t>
            </a:r>
            <a:endParaRPr sz="900" b="1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6" name="Google Shape;116;p15"/>
          <p:cNvSpPr txBox="1"/>
          <p:nvPr/>
        </p:nvSpPr>
        <p:spPr>
          <a:xfrm>
            <a:off x="4043797" y="12616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01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17" name="Google Shape;117;p15"/>
          <p:cNvSpPr txBox="1"/>
          <p:nvPr/>
        </p:nvSpPr>
        <p:spPr>
          <a:xfrm>
            <a:off x="4043797" y="15474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02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18" name="Google Shape;118;p15"/>
          <p:cNvSpPr txBox="1"/>
          <p:nvPr/>
        </p:nvSpPr>
        <p:spPr>
          <a:xfrm>
            <a:off x="4043797" y="18331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03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19" name="Google Shape;119;p15"/>
          <p:cNvSpPr txBox="1"/>
          <p:nvPr/>
        </p:nvSpPr>
        <p:spPr>
          <a:xfrm>
            <a:off x="4043797" y="21189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04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4043797" y="24046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05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1" name="Google Shape;121;p15"/>
          <p:cNvSpPr txBox="1"/>
          <p:nvPr/>
        </p:nvSpPr>
        <p:spPr>
          <a:xfrm>
            <a:off x="4043797" y="26904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06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4043797" y="29761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07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6011972" y="12616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08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4" name="Google Shape;124;p15"/>
          <p:cNvSpPr txBox="1"/>
          <p:nvPr/>
        </p:nvSpPr>
        <p:spPr>
          <a:xfrm>
            <a:off x="6011972" y="15474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09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6011972" y="18331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10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6011972" y="21189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11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7" name="Google Shape;127;p15"/>
          <p:cNvSpPr txBox="1"/>
          <p:nvPr/>
        </p:nvSpPr>
        <p:spPr>
          <a:xfrm>
            <a:off x="6011972" y="24046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12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8" name="Google Shape;128;p15"/>
          <p:cNvSpPr txBox="1"/>
          <p:nvPr/>
        </p:nvSpPr>
        <p:spPr>
          <a:xfrm>
            <a:off x="6011972" y="269042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13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29" name="Google Shape;129;p15"/>
          <p:cNvSpPr txBox="1"/>
          <p:nvPr/>
        </p:nvSpPr>
        <p:spPr>
          <a:xfrm>
            <a:off x="6011972" y="29761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14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30" name="Google Shape;130;p15"/>
          <p:cNvSpPr/>
          <p:nvPr/>
        </p:nvSpPr>
        <p:spPr>
          <a:xfrm>
            <a:off x="0" y="1261675"/>
            <a:ext cx="1034100" cy="3672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"/>
          <p:cNvSpPr/>
          <p:nvPr/>
        </p:nvSpPr>
        <p:spPr>
          <a:xfrm>
            <a:off x="1104675" y="2047875"/>
            <a:ext cx="8039400" cy="30954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6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37" name="Google Shape;137;p16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6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03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40" name="Google Shape;140;p16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142" name="Google Shape;142;p16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" name="Google Shape;143;p16"/>
          <p:cNvSpPr txBox="1"/>
          <p:nvPr/>
        </p:nvSpPr>
        <p:spPr>
          <a:xfrm>
            <a:off x="4581525" y="1125450"/>
            <a:ext cx="3360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 BUSINESS</a:t>
            </a:r>
            <a:endParaRPr sz="28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144" name="Google Shape;144;p16"/>
          <p:cNvSpPr/>
          <p:nvPr/>
        </p:nvSpPr>
        <p:spPr>
          <a:xfrm>
            <a:off x="1609363" y="2390775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6"/>
          <p:cNvSpPr/>
          <p:nvPr/>
        </p:nvSpPr>
        <p:spPr>
          <a:xfrm rot="5400000">
            <a:off x="1711500" y="2493838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6"/>
          <p:cNvSpPr txBox="1"/>
          <p:nvPr/>
        </p:nvSpPr>
        <p:spPr>
          <a:xfrm>
            <a:off x="1989188" y="2444625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HISTORY OF OUR BUSINESS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1989200" y="2583225"/>
            <a:ext cx="20970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48" name="Google Shape;148;p16"/>
          <p:cNvSpPr/>
          <p:nvPr/>
        </p:nvSpPr>
        <p:spPr>
          <a:xfrm>
            <a:off x="4562488" y="2390775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6"/>
          <p:cNvSpPr/>
          <p:nvPr/>
        </p:nvSpPr>
        <p:spPr>
          <a:xfrm rot="5400000">
            <a:off x="4664625" y="2493838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6"/>
          <p:cNvSpPr txBox="1"/>
          <p:nvPr/>
        </p:nvSpPr>
        <p:spPr>
          <a:xfrm>
            <a:off x="4942313" y="2444625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OUR FEATURES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1" name="Google Shape;151;p16"/>
          <p:cNvSpPr txBox="1"/>
          <p:nvPr/>
        </p:nvSpPr>
        <p:spPr>
          <a:xfrm>
            <a:off x="4942325" y="2583225"/>
            <a:ext cx="20970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968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/>
          <p:nvPr/>
        </p:nvSpPr>
        <p:spPr>
          <a:xfrm>
            <a:off x="7886700" y="2571750"/>
            <a:ext cx="1257300" cy="25719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0" y="0"/>
            <a:ext cx="1943100" cy="5143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7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04</a:t>
            </a:r>
            <a:endParaRPr sz="900">
              <a:solidFill>
                <a:srgbClr val="212121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60" name="Google Shape;160;p17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61" name="Google Shape;161;p17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62" name="Google Shape;162;p17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pic>
        <p:nvPicPr>
          <p:cNvPr id="163" name="Google Shape;163;p17"/>
          <p:cNvPicPr preferRelativeResize="0"/>
          <p:nvPr/>
        </p:nvPicPr>
        <p:blipFill rotWithShape="1">
          <a:blip r:embed="rId3">
            <a:alphaModFix/>
          </a:blip>
          <a:srcRect t="209" b="219"/>
          <a:stretch/>
        </p:blipFill>
        <p:spPr>
          <a:xfrm>
            <a:off x="5061075" y="0"/>
            <a:ext cx="2484175" cy="224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7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165" name="Google Shape;165;p17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6" name="Google Shape;166;p17"/>
          <p:cNvSpPr/>
          <p:nvPr/>
        </p:nvSpPr>
        <p:spPr>
          <a:xfrm>
            <a:off x="5020788" y="2705100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7"/>
          <p:cNvSpPr/>
          <p:nvPr/>
        </p:nvSpPr>
        <p:spPr>
          <a:xfrm rot="5400000">
            <a:off x="5122925" y="2808163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7"/>
          <p:cNvSpPr txBox="1"/>
          <p:nvPr/>
        </p:nvSpPr>
        <p:spPr>
          <a:xfrm>
            <a:off x="5400613" y="2758950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7F5E7"/>
                </a:solidFill>
                <a:latin typeface="Mulish"/>
                <a:ea typeface="Mulish"/>
                <a:cs typeface="Mulish"/>
                <a:sym typeface="Mulish"/>
              </a:rPr>
              <a:t>HERE ARE A FEW OF OUR VISION</a:t>
            </a:r>
            <a:endParaRPr sz="900" b="1">
              <a:solidFill>
                <a:srgbClr val="F7F5E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9" name="Google Shape;169;p17"/>
          <p:cNvSpPr txBox="1"/>
          <p:nvPr/>
        </p:nvSpPr>
        <p:spPr>
          <a:xfrm>
            <a:off x="5400625" y="2951400"/>
            <a:ext cx="20970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rgbClr val="F7F5E7"/>
                </a:solidFill>
                <a:latin typeface="Mulish"/>
                <a:ea typeface="Mulish"/>
                <a:cs typeface="Mulish"/>
                <a:sym typeface="Mulish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rgbClr val="F7F5E7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70" name="Google Shape;170;p17"/>
          <p:cNvSpPr txBox="1"/>
          <p:nvPr/>
        </p:nvSpPr>
        <p:spPr>
          <a:xfrm>
            <a:off x="1322200" y="2031675"/>
            <a:ext cx="2538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 VISION</a:t>
            </a:r>
            <a:endParaRPr sz="28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171" name="Google Shape;171;p17"/>
          <p:cNvPicPr preferRelativeResize="0"/>
          <p:nvPr/>
        </p:nvPicPr>
        <p:blipFill rotWithShape="1">
          <a:blip r:embed="rId3">
            <a:alphaModFix/>
          </a:blip>
          <a:srcRect t="8767" b="8758"/>
          <a:stretch/>
        </p:blipFill>
        <p:spPr>
          <a:xfrm>
            <a:off x="1319225" y="2571750"/>
            <a:ext cx="3434562" cy="25717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2" name="Google Shape;172;p17"/>
          <p:cNvCxnSpPr/>
          <p:nvPr/>
        </p:nvCxnSpPr>
        <p:spPr>
          <a:xfrm>
            <a:off x="3785213" y="2245875"/>
            <a:ext cx="9678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8"/>
          <p:cNvSpPr/>
          <p:nvPr/>
        </p:nvSpPr>
        <p:spPr>
          <a:xfrm>
            <a:off x="5353050" y="0"/>
            <a:ext cx="3790800" cy="5143500"/>
          </a:xfrm>
          <a:prstGeom prst="rect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0" y="3962400"/>
            <a:ext cx="2748900" cy="11811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8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80" name="Google Shape;180;p18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8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05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82" name="Google Shape;182;p18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83" name="Google Shape;183;p18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84" name="Google Shape;184;p18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 dirty="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185" name="Google Shape;185;p18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6" name="Google Shape;186;p18"/>
          <p:cNvSpPr txBox="1"/>
          <p:nvPr/>
        </p:nvSpPr>
        <p:spPr>
          <a:xfrm>
            <a:off x="913100" y="1400175"/>
            <a:ext cx="26877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OUR</a:t>
            </a:r>
            <a:endParaRPr sz="28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MISSION</a:t>
            </a:r>
            <a:endParaRPr sz="28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187" name="Google Shape;187;p18"/>
          <p:cNvPicPr preferRelativeResize="0"/>
          <p:nvPr/>
        </p:nvPicPr>
        <p:blipFill rotWithShape="1">
          <a:blip r:embed="rId3">
            <a:alphaModFix/>
          </a:blip>
          <a:srcRect l="18418" r="18418"/>
          <a:stretch/>
        </p:blipFill>
        <p:spPr>
          <a:xfrm>
            <a:off x="2748825" y="1400175"/>
            <a:ext cx="2604225" cy="37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8"/>
          <p:cNvSpPr/>
          <p:nvPr/>
        </p:nvSpPr>
        <p:spPr>
          <a:xfrm>
            <a:off x="5686975" y="1400175"/>
            <a:ext cx="246300" cy="246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8"/>
          <p:cNvSpPr/>
          <p:nvPr/>
        </p:nvSpPr>
        <p:spPr>
          <a:xfrm rot="5400000">
            <a:off x="5789112" y="1503238"/>
            <a:ext cx="58200" cy="40175"/>
          </a:xfrm>
          <a:prstGeom prst="flowChartExtra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8"/>
          <p:cNvSpPr txBox="1"/>
          <p:nvPr/>
        </p:nvSpPr>
        <p:spPr>
          <a:xfrm>
            <a:off x="6066800" y="1454025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THESE ARE SOME OF OUR VISION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1" name="Google Shape;191;p18"/>
          <p:cNvSpPr txBox="1"/>
          <p:nvPr/>
        </p:nvSpPr>
        <p:spPr>
          <a:xfrm>
            <a:off x="6066812" y="1646475"/>
            <a:ext cx="2097000" cy="176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  <a:endParaRPr sz="9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192" name="Google Shape;192;p18"/>
          <p:cNvSpPr/>
          <p:nvPr/>
        </p:nvSpPr>
        <p:spPr>
          <a:xfrm>
            <a:off x="6291950" y="4299025"/>
            <a:ext cx="454500" cy="454500"/>
          </a:xfrm>
          <a:prstGeom prst="ellipse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93" name="Google Shape;193;p18"/>
          <p:cNvCxnSpPr/>
          <p:nvPr/>
        </p:nvCxnSpPr>
        <p:spPr>
          <a:xfrm>
            <a:off x="6066800" y="4526275"/>
            <a:ext cx="5337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D8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"/>
          <p:cNvSpPr/>
          <p:nvPr/>
        </p:nvSpPr>
        <p:spPr>
          <a:xfrm>
            <a:off x="4152900" y="695325"/>
            <a:ext cx="4238400" cy="4448100"/>
          </a:xfrm>
          <a:prstGeom prst="rect">
            <a:avLst/>
          </a:prstGeom>
          <a:solidFill>
            <a:srgbClr val="F7F5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00" name="Google Shape;200;p19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9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06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02" name="Google Shape;202;p19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03" name="Google Shape;203;p19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04" name="Google Shape;204;p19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205" name="Google Shape;205;p19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6" name="Google Shape;206;p19"/>
          <p:cNvSpPr txBox="1"/>
          <p:nvPr/>
        </p:nvSpPr>
        <p:spPr>
          <a:xfrm>
            <a:off x="1133250" y="1154025"/>
            <a:ext cx="3631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IDENTITY</a:t>
            </a:r>
            <a:endParaRPr sz="400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207" name="Google Shape;207;p19"/>
          <p:cNvPicPr preferRelativeResize="0"/>
          <p:nvPr/>
        </p:nvPicPr>
        <p:blipFill rotWithShape="1">
          <a:blip r:embed="rId3">
            <a:alphaModFix/>
          </a:blip>
          <a:srcRect t="15588" b="15588"/>
          <a:stretch/>
        </p:blipFill>
        <p:spPr>
          <a:xfrm>
            <a:off x="1133250" y="1893450"/>
            <a:ext cx="3631226" cy="2268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8" name="Google Shape;208;p19"/>
          <p:cNvCxnSpPr/>
          <p:nvPr/>
        </p:nvCxnSpPr>
        <p:spPr>
          <a:xfrm>
            <a:off x="4962525" y="1893450"/>
            <a:ext cx="41814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19"/>
          <p:cNvSpPr txBox="1"/>
          <p:nvPr/>
        </p:nvSpPr>
        <p:spPr>
          <a:xfrm>
            <a:off x="5038725" y="2112713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OUR CONCEPT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0" name="Google Shape;210;p19"/>
          <p:cNvSpPr txBox="1"/>
          <p:nvPr/>
        </p:nvSpPr>
        <p:spPr>
          <a:xfrm>
            <a:off x="5038725" y="2354265"/>
            <a:ext cx="2543100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11" name="Google Shape;211;p19"/>
          <p:cNvSpPr txBox="1"/>
          <p:nvPr/>
        </p:nvSpPr>
        <p:spPr>
          <a:xfrm>
            <a:off x="5038725" y="3240188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OUR AUDIENCE</a:t>
            </a:r>
            <a:endParaRPr sz="900" b="1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2" name="Google Shape;212;p19"/>
          <p:cNvSpPr txBox="1"/>
          <p:nvPr/>
        </p:nvSpPr>
        <p:spPr>
          <a:xfrm>
            <a:off x="5038725" y="3481740"/>
            <a:ext cx="2543100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"/>
          <p:cNvSpPr/>
          <p:nvPr/>
        </p:nvSpPr>
        <p:spPr>
          <a:xfrm>
            <a:off x="5804550" y="1302750"/>
            <a:ext cx="2720400" cy="2720400"/>
          </a:xfrm>
          <a:prstGeom prst="ellipse">
            <a:avLst/>
          </a:prstGeom>
          <a:solidFill>
            <a:srgbClr val="E5E5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0"/>
          <p:cNvSpPr/>
          <p:nvPr/>
        </p:nvSpPr>
        <p:spPr>
          <a:xfrm>
            <a:off x="4088575" y="1302750"/>
            <a:ext cx="2720400" cy="2720400"/>
          </a:xfrm>
          <a:prstGeom prst="ellipse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YOUR COMPANY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20" name="Google Shape;220;p20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0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07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22" name="Google Shape;222;p20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23" name="Google Shape;223;p20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 dirty="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 dirty="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225" name="Google Shape;225;p20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6" name="Google Shape;226;p20"/>
          <p:cNvSpPr txBox="1"/>
          <p:nvPr/>
        </p:nvSpPr>
        <p:spPr>
          <a:xfrm>
            <a:off x="1133250" y="1154025"/>
            <a:ext cx="36312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TARGET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  <a:latin typeface="Baskervville"/>
                <a:ea typeface="Baskervville"/>
                <a:cs typeface="Baskervville"/>
                <a:sym typeface="Baskervville"/>
              </a:rPr>
              <a:t>GOAL</a:t>
            </a:r>
            <a:endParaRPr sz="4000" dirty="0">
              <a:solidFill>
                <a:schemeClr val="accent2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27" name="Google Shape;227;p20"/>
          <p:cNvSpPr txBox="1"/>
          <p:nvPr/>
        </p:nvSpPr>
        <p:spPr>
          <a:xfrm>
            <a:off x="1133238" y="2593650"/>
            <a:ext cx="19932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 dirty="0">
                <a:solidFill>
                  <a:srgbClr val="212121"/>
                </a:solidFill>
                <a:latin typeface="Mulish"/>
                <a:ea typeface="Mulish"/>
                <a:cs typeface="Mulish"/>
                <a:sym typeface="Mulish"/>
              </a:rPr>
              <a:t>THIS IS OUR TARGET</a:t>
            </a:r>
            <a:endParaRPr sz="900" b="1" dirty="0">
              <a:solidFill>
                <a:srgbClr val="21212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228" name="Google Shape;228;p20"/>
          <p:cNvCxnSpPr/>
          <p:nvPr/>
        </p:nvCxnSpPr>
        <p:spPr>
          <a:xfrm>
            <a:off x="2559975" y="2662950"/>
            <a:ext cx="1397400" cy="0"/>
          </a:xfrm>
          <a:prstGeom prst="straightConnector1">
            <a:avLst/>
          </a:prstGeom>
          <a:noFill/>
          <a:ln w="9525" cap="flat" cmpd="sng">
            <a:solidFill>
              <a:srgbClr val="21212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9" name="Google Shape;229;p20"/>
          <p:cNvSpPr txBox="1"/>
          <p:nvPr/>
        </p:nvSpPr>
        <p:spPr>
          <a:xfrm>
            <a:off x="4688250" y="2392069"/>
            <a:ext cx="1704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rgbClr val="212121"/>
                </a:solidFill>
                <a:latin typeface="Baskervville"/>
                <a:ea typeface="Baskervville"/>
                <a:cs typeface="Baskervville"/>
                <a:sym typeface="Baskervville"/>
              </a:rPr>
              <a:t>$70.000</a:t>
            </a:r>
            <a:endParaRPr sz="3200" dirty="0">
              <a:solidFill>
                <a:srgbClr val="21212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30" name="Google Shape;230;p20"/>
          <p:cNvSpPr txBox="1"/>
          <p:nvPr/>
        </p:nvSpPr>
        <p:spPr>
          <a:xfrm>
            <a:off x="1133250" y="2918748"/>
            <a:ext cx="1426800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1"/>
          <p:cNvSpPr/>
          <p:nvPr/>
        </p:nvSpPr>
        <p:spPr>
          <a:xfrm>
            <a:off x="361950" y="0"/>
            <a:ext cx="2619300" cy="5143500"/>
          </a:xfrm>
          <a:prstGeom prst="rect">
            <a:avLst/>
          </a:prstGeom>
          <a:solidFill>
            <a:srgbClr val="B0968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1"/>
          <p:cNvSpPr txBox="1"/>
          <p:nvPr/>
        </p:nvSpPr>
        <p:spPr>
          <a:xfrm>
            <a:off x="617821" y="491028"/>
            <a:ext cx="11055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YOUR COMPANY</a:t>
            </a:r>
            <a:endParaRPr sz="700">
              <a:solidFill>
                <a:schemeClr val="accent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34186" y="4494021"/>
            <a:ext cx="64500" cy="64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1"/>
          <p:cNvSpPr txBox="1"/>
          <p:nvPr/>
        </p:nvSpPr>
        <p:spPr>
          <a:xfrm>
            <a:off x="769372" y="4456975"/>
            <a:ext cx="264600" cy="1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Mulish"/>
                <a:ea typeface="Mulish"/>
                <a:cs typeface="Mulish"/>
                <a:sym typeface="Mulish"/>
              </a:rPr>
              <a:t>08</a:t>
            </a:r>
            <a:endParaRPr sz="9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39" name="Google Shape;239;p21"/>
          <p:cNvSpPr txBox="1"/>
          <p:nvPr/>
        </p:nvSpPr>
        <p:spPr>
          <a:xfrm rot="-5400000">
            <a:off x="7848325" y="3750763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MINIMALIST PRESENTATION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40" name="Google Shape;240;p21"/>
          <p:cNvSpPr txBox="1"/>
          <p:nvPr/>
        </p:nvSpPr>
        <p:spPr>
          <a:xfrm rot="-5400000">
            <a:off x="7848325" y="1285038"/>
            <a:ext cx="16542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BUSINESS PLAN</a:t>
            </a:r>
            <a:endParaRPr sz="700">
              <a:solidFill>
                <a:schemeClr val="accent2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41" name="Google Shape;241;p21"/>
          <p:cNvSpPr txBox="1"/>
          <p:nvPr/>
        </p:nvSpPr>
        <p:spPr>
          <a:xfrm>
            <a:off x="2134126" y="491025"/>
            <a:ext cx="1199700" cy="1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2"/>
                </a:solidFill>
                <a:latin typeface="Mulish ExtraLight"/>
                <a:ea typeface="Mulish ExtraLight"/>
                <a:cs typeface="Mulish ExtraLight"/>
                <a:sym typeface="Mulish ExtraLight"/>
              </a:rPr>
              <a:t>YOUR BUSINESS NAME</a:t>
            </a:r>
            <a:endParaRPr sz="700">
              <a:solidFill>
                <a:schemeClr val="accent2"/>
              </a:solidFill>
              <a:latin typeface="Mulish ExtraLight"/>
              <a:ea typeface="Mulish ExtraLight"/>
              <a:cs typeface="Mulish ExtraLight"/>
              <a:sym typeface="Mulish ExtraLight"/>
            </a:endParaRPr>
          </a:p>
        </p:txBody>
      </p:sp>
      <p:cxnSp>
        <p:nvCxnSpPr>
          <p:cNvPr id="242" name="Google Shape;242;p21"/>
          <p:cNvCxnSpPr/>
          <p:nvPr/>
        </p:nvCxnSpPr>
        <p:spPr>
          <a:xfrm>
            <a:off x="0" y="547647"/>
            <a:ext cx="4545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3" name="Google Shape;243;p21"/>
          <p:cNvSpPr txBox="1"/>
          <p:nvPr/>
        </p:nvSpPr>
        <p:spPr>
          <a:xfrm>
            <a:off x="2446625" y="1124700"/>
            <a:ext cx="341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212121"/>
                </a:solidFill>
                <a:latin typeface="Baskervville"/>
                <a:ea typeface="Baskervville"/>
                <a:cs typeface="Baskervville"/>
                <a:sym typeface="Baskervville"/>
              </a:rPr>
              <a:t>SWOT ANALYSIS</a:t>
            </a:r>
            <a:endParaRPr sz="2800">
              <a:solidFill>
                <a:srgbClr val="21212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pic>
        <p:nvPicPr>
          <p:cNvPr id="244" name="Google Shape;244;p21"/>
          <p:cNvPicPr preferRelativeResize="0"/>
          <p:nvPr/>
        </p:nvPicPr>
        <p:blipFill rotWithShape="1">
          <a:blip r:embed="rId3">
            <a:alphaModFix/>
          </a:blip>
          <a:srcRect l="15922" r="15915"/>
          <a:stretch/>
        </p:blipFill>
        <p:spPr>
          <a:xfrm>
            <a:off x="0" y="1181849"/>
            <a:ext cx="2273400" cy="30281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5" name="Google Shape;245;p21"/>
          <p:cNvCxnSpPr/>
          <p:nvPr/>
        </p:nvCxnSpPr>
        <p:spPr>
          <a:xfrm>
            <a:off x="3215500" y="1691600"/>
            <a:ext cx="591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" name="Google Shape;246;p21"/>
          <p:cNvSpPr txBox="1"/>
          <p:nvPr/>
        </p:nvSpPr>
        <p:spPr>
          <a:xfrm>
            <a:off x="3167875" y="1927575"/>
            <a:ext cx="306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B09681"/>
                </a:solidFill>
                <a:latin typeface="Baskervville"/>
                <a:ea typeface="Baskervville"/>
                <a:cs typeface="Baskervville"/>
                <a:sym typeface="Baskervville"/>
              </a:rPr>
              <a:t>S</a:t>
            </a:r>
            <a:endParaRPr sz="2800">
              <a:solidFill>
                <a:srgbClr val="B0968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47" name="Google Shape;247;p21"/>
          <p:cNvSpPr txBox="1"/>
          <p:nvPr/>
        </p:nvSpPr>
        <p:spPr>
          <a:xfrm>
            <a:off x="3619275" y="1938767"/>
            <a:ext cx="1600500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 dirty="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48" name="Google Shape;248;p21"/>
          <p:cNvSpPr txBox="1"/>
          <p:nvPr/>
        </p:nvSpPr>
        <p:spPr>
          <a:xfrm>
            <a:off x="5842338" y="1927575"/>
            <a:ext cx="306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B09681"/>
                </a:solidFill>
                <a:latin typeface="Baskervville"/>
                <a:ea typeface="Baskervville"/>
                <a:cs typeface="Baskervville"/>
                <a:sym typeface="Baskervville"/>
              </a:rPr>
              <a:t>W</a:t>
            </a:r>
            <a:endParaRPr sz="2800">
              <a:solidFill>
                <a:srgbClr val="B0968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49" name="Google Shape;249;p21"/>
          <p:cNvSpPr txBox="1"/>
          <p:nvPr/>
        </p:nvSpPr>
        <p:spPr>
          <a:xfrm>
            <a:off x="6322313" y="1938767"/>
            <a:ext cx="1600500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50" name="Google Shape;250;p21"/>
          <p:cNvSpPr txBox="1"/>
          <p:nvPr/>
        </p:nvSpPr>
        <p:spPr>
          <a:xfrm>
            <a:off x="3167875" y="3221088"/>
            <a:ext cx="306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B09681"/>
                </a:solidFill>
                <a:latin typeface="Baskervville"/>
                <a:ea typeface="Baskervville"/>
                <a:cs typeface="Baskervville"/>
                <a:sym typeface="Baskervville"/>
              </a:rPr>
              <a:t>O</a:t>
            </a:r>
            <a:endParaRPr sz="2800">
              <a:solidFill>
                <a:srgbClr val="B0968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51" name="Google Shape;251;p21"/>
          <p:cNvSpPr txBox="1"/>
          <p:nvPr/>
        </p:nvSpPr>
        <p:spPr>
          <a:xfrm>
            <a:off x="3619275" y="3232280"/>
            <a:ext cx="1600500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  <p:sp>
        <p:nvSpPr>
          <p:cNvPr id="252" name="Google Shape;252;p21"/>
          <p:cNvSpPr txBox="1"/>
          <p:nvPr/>
        </p:nvSpPr>
        <p:spPr>
          <a:xfrm>
            <a:off x="5870913" y="3221088"/>
            <a:ext cx="306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B09681"/>
                </a:solidFill>
                <a:latin typeface="Baskervville"/>
                <a:ea typeface="Baskervville"/>
                <a:cs typeface="Baskervville"/>
                <a:sym typeface="Baskervville"/>
              </a:rPr>
              <a:t>T</a:t>
            </a:r>
            <a:endParaRPr sz="2800">
              <a:solidFill>
                <a:srgbClr val="B09681"/>
              </a:solidFill>
              <a:latin typeface="Baskervville"/>
              <a:ea typeface="Baskervville"/>
              <a:cs typeface="Baskervville"/>
              <a:sym typeface="Baskervville"/>
            </a:endParaRPr>
          </a:p>
        </p:txBody>
      </p:sp>
      <p:sp>
        <p:nvSpPr>
          <p:cNvPr id="253" name="Google Shape;253;p21"/>
          <p:cNvSpPr txBox="1"/>
          <p:nvPr/>
        </p:nvSpPr>
        <p:spPr>
          <a:xfrm>
            <a:off x="6322313" y="3232280"/>
            <a:ext cx="1600500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12121"/>
                </a:solidFill>
                <a:latin typeface="Mulish" panose="020B0604020202020204" charset="0"/>
                <a:ea typeface="Mulish ExtraLight"/>
                <a:cs typeface="Mulish ExtraLight"/>
                <a:sym typeface="Mulish ExtraLight"/>
              </a:rPr>
              <a:t>When creating your own, remember to highlight the most relevant points in your design. It can even be in list form like this one!</a:t>
            </a:r>
            <a:endParaRPr sz="900">
              <a:solidFill>
                <a:srgbClr val="212121"/>
              </a:solidFill>
              <a:latin typeface="Mulish" panose="020B0604020202020204" charset="0"/>
              <a:ea typeface="Mulish ExtraLight"/>
              <a:cs typeface="Mulish ExtraLight"/>
              <a:sym typeface="Mulish Extra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1223</Words>
  <Application>Microsoft Office PowerPoint</Application>
  <PresentationFormat>On-screen Show (16:9)</PresentationFormat>
  <Paragraphs>233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Baskervville</vt:lpstr>
      <vt:lpstr>Mulish</vt:lpstr>
      <vt:lpstr>Arial</vt:lpstr>
      <vt:lpstr>Mulish ExtraLight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Nuruddin Abiyyu</cp:lastModifiedBy>
  <cp:revision>11</cp:revision>
  <dcterms:modified xsi:type="dcterms:W3CDTF">2021-09-09T08:18:37Z</dcterms:modified>
</cp:coreProperties>
</file>