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5" r:id="rId3"/>
    <p:sldId id="261" r:id="rId4"/>
    <p:sldId id="262" r:id="rId5"/>
    <p:sldId id="257" r:id="rId6"/>
    <p:sldId id="258" r:id="rId7"/>
    <p:sldId id="260" r:id="rId8"/>
    <p:sldId id="259" r:id="rId9"/>
    <p:sldId id="265" r:id="rId10"/>
    <p:sldId id="266" r:id="rId11"/>
    <p:sldId id="263" r:id="rId12"/>
    <p:sldId id="264" r:id="rId13"/>
    <p:sldId id="267" r:id="rId14"/>
    <p:sldId id="268" r:id="rId15"/>
    <p:sldId id="269" r:id="rId16"/>
    <p:sldId id="270" r:id="rId17"/>
    <p:sldId id="274" r:id="rId18"/>
    <p:sldId id="273" r:id="rId19"/>
    <p:sldId id="271" r:id="rId20"/>
    <p:sldId id="272" r:id="rId21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26AFF"/>
    <a:srgbClr val="0FBE7B"/>
    <a:srgbClr val="063AA8"/>
    <a:srgbClr val="86E2F1"/>
    <a:srgbClr val="B265E9"/>
    <a:srgbClr val="F1D45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horzBarState="maximized">
    <p:restoredLeft sz="13767" autoAdjust="0"/>
    <p:restoredTop sz="94660"/>
  </p:normalViewPr>
  <p:slideViewPr>
    <p:cSldViewPr snapToGrid="0" showGuides="1">
      <p:cViewPr>
        <p:scale>
          <a:sx n="50" d="100"/>
          <a:sy n="50" d="100"/>
        </p:scale>
        <p:origin x="1572" y="-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629451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2060A1B-12E3-4C7C-B0BB-6078DF061B4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85800" y="1500586"/>
            <a:ext cx="6172200" cy="8405414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4349682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10B0CB31-A38F-4F18-8DF3-68F2018E328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01487" y="457199"/>
            <a:ext cx="4803913" cy="3314701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DD58C4D-275C-49AD-B19C-950B6BAB185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3394213" y="4305301"/>
            <a:ext cx="3162300" cy="4576616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7565354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5BFF0347-3174-4E6C-9805-3BC82D30617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01487" y="0"/>
            <a:ext cx="3337063" cy="5359400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455347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26E26AC-0BCF-4056-AB02-191AB7FEB57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457450" y="3290536"/>
            <a:ext cx="4099063" cy="3931920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ID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365F53CD-CAFE-4E1A-AC60-ACD7F9A4411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2457450" y="7367236"/>
            <a:ext cx="4099063" cy="1626870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3139034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A038738-6916-40B0-BB9D-A4F45CBDF15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0" y="0"/>
            <a:ext cx="3337063" cy="4190998"/>
          </a:xfrm>
          <a:custGeom>
            <a:avLst/>
            <a:gdLst>
              <a:gd name="connsiteX0" fmla="*/ 0 w 6172200"/>
              <a:gd name="connsiteY0" fmla="*/ 0 h 8405414"/>
              <a:gd name="connsiteX1" fmla="*/ 6172200 w 6172200"/>
              <a:gd name="connsiteY1" fmla="*/ 0 h 8405414"/>
              <a:gd name="connsiteX2" fmla="*/ 6172200 w 6172200"/>
              <a:gd name="connsiteY2" fmla="*/ 8405414 h 8405414"/>
              <a:gd name="connsiteX3" fmla="*/ 0 w 6172200"/>
              <a:gd name="connsiteY3" fmla="*/ 8405414 h 8405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72200" h="8405414">
                <a:moveTo>
                  <a:pt x="0" y="0"/>
                </a:moveTo>
                <a:lnTo>
                  <a:pt x="6172200" y="0"/>
                </a:lnTo>
                <a:lnTo>
                  <a:pt x="6172200" y="8405414"/>
                </a:lnTo>
                <a:lnTo>
                  <a:pt x="0" y="840541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67636907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96C0A8F6-CD91-4EC6-9C56-B0704911F3C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52581" y="1272208"/>
            <a:ext cx="5952838" cy="8633792"/>
          </a:xfrm>
          <a:custGeom>
            <a:avLst/>
            <a:gdLst>
              <a:gd name="connsiteX0" fmla="*/ 0 w 5952838"/>
              <a:gd name="connsiteY0" fmla="*/ 0 h 8633792"/>
              <a:gd name="connsiteX1" fmla="*/ 5952838 w 5952838"/>
              <a:gd name="connsiteY1" fmla="*/ 0 h 8633792"/>
              <a:gd name="connsiteX2" fmla="*/ 5952838 w 5952838"/>
              <a:gd name="connsiteY2" fmla="*/ 8633792 h 8633792"/>
              <a:gd name="connsiteX3" fmla="*/ 0 w 5952838"/>
              <a:gd name="connsiteY3" fmla="*/ 8633792 h 86337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2838" h="8633792">
                <a:moveTo>
                  <a:pt x="0" y="0"/>
                </a:moveTo>
                <a:lnTo>
                  <a:pt x="5952838" y="0"/>
                </a:lnTo>
                <a:lnTo>
                  <a:pt x="5952838" y="8633792"/>
                </a:lnTo>
                <a:lnTo>
                  <a:pt x="0" y="863379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6456495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CF429F38-AF9F-4F3D-AC1B-818E8EC80F7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261275" y="2468878"/>
            <a:ext cx="5330024" cy="5262246"/>
          </a:xfrm>
          <a:custGeom>
            <a:avLst/>
            <a:gdLst>
              <a:gd name="connsiteX0" fmla="*/ 0 w 5952838"/>
              <a:gd name="connsiteY0" fmla="*/ 0 h 8633792"/>
              <a:gd name="connsiteX1" fmla="*/ 5952838 w 5952838"/>
              <a:gd name="connsiteY1" fmla="*/ 0 h 8633792"/>
              <a:gd name="connsiteX2" fmla="*/ 5952838 w 5952838"/>
              <a:gd name="connsiteY2" fmla="*/ 8633792 h 8633792"/>
              <a:gd name="connsiteX3" fmla="*/ 0 w 5952838"/>
              <a:gd name="connsiteY3" fmla="*/ 8633792 h 86337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2838" h="8633792">
                <a:moveTo>
                  <a:pt x="0" y="0"/>
                </a:moveTo>
                <a:lnTo>
                  <a:pt x="5952838" y="0"/>
                </a:lnTo>
                <a:lnTo>
                  <a:pt x="5952838" y="8633792"/>
                </a:lnTo>
                <a:lnTo>
                  <a:pt x="0" y="863379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71606017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D030743-F270-41D4-B005-B58CCE16052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040070" y="4041058"/>
            <a:ext cx="1842932" cy="1842932"/>
          </a:xfrm>
          <a:custGeom>
            <a:avLst/>
            <a:gdLst>
              <a:gd name="connsiteX0" fmla="*/ 0 w 1842932"/>
              <a:gd name="connsiteY0" fmla="*/ 0 h 1842932"/>
              <a:gd name="connsiteX1" fmla="*/ 1842932 w 1842932"/>
              <a:gd name="connsiteY1" fmla="*/ 0 h 1842932"/>
              <a:gd name="connsiteX2" fmla="*/ 1842932 w 1842932"/>
              <a:gd name="connsiteY2" fmla="*/ 1842932 h 1842932"/>
              <a:gd name="connsiteX3" fmla="*/ 0 w 1842932"/>
              <a:gd name="connsiteY3" fmla="*/ 1842932 h 18429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42932" h="1842932">
                <a:moveTo>
                  <a:pt x="0" y="0"/>
                </a:moveTo>
                <a:lnTo>
                  <a:pt x="1842932" y="0"/>
                </a:lnTo>
                <a:lnTo>
                  <a:pt x="1842932" y="1842932"/>
                </a:lnTo>
                <a:lnTo>
                  <a:pt x="0" y="18429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ADB0DF3A-DBB5-488E-ABB1-AF70A590719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800475" y="962025"/>
            <a:ext cx="2756038" cy="7981950"/>
          </a:xfrm>
          <a:custGeom>
            <a:avLst/>
            <a:gdLst>
              <a:gd name="connsiteX0" fmla="*/ 0 w 1842932"/>
              <a:gd name="connsiteY0" fmla="*/ 0 h 1842932"/>
              <a:gd name="connsiteX1" fmla="*/ 1842932 w 1842932"/>
              <a:gd name="connsiteY1" fmla="*/ 0 h 1842932"/>
              <a:gd name="connsiteX2" fmla="*/ 1842932 w 1842932"/>
              <a:gd name="connsiteY2" fmla="*/ 1842932 h 1842932"/>
              <a:gd name="connsiteX3" fmla="*/ 0 w 1842932"/>
              <a:gd name="connsiteY3" fmla="*/ 1842932 h 18429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42932" h="1842932">
                <a:moveTo>
                  <a:pt x="0" y="0"/>
                </a:moveTo>
                <a:lnTo>
                  <a:pt x="1842932" y="0"/>
                </a:lnTo>
                <a:lnTo>
                  <a:pt x="1842932" y="1842932"/>
                </a:lnTo>
                <a:lnTo>
                  <a:pt x="0" y="18429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72286459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EAA56FF-DCA7-444E-8AEB-383A6183270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040296" y="994554"/>
            <a:ext cx="4777408" cy="3958446"/>
          </a:xfrm>
          <a:custGeom>
            <a:avLst/>
            <a:gdLst>
              <a:gd name="connsiteX0" fmla="*/ 0 w 5952838"/>
              <a:gd name="connsiteY0" fmla="*/ 0 h 8633792"/>
              <a:gd name="connsiteX1" fmla="*/ 5952838 w 5952838"/>
              <a:gd name="connsiteY1" fmla="*/ 0 h 8633792"/>
              <a:gd name="connsiteX2" fmla="*/ 5952838 w 5952838"/>
              <a:gd name="connsiteY2" fmla="*/ 8633792 h 8633792"/>
              <a:gd name="connsiteX3" fmla="*/ 0 w 5952838"/>
              <a:gd name="connsiteY3" fmla="*/ 8633792 h 86337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2838" h="8633792">
                <a:moveTo>
                  <a:pt x="0" y="0"/>
                </a:moveTo>
                <a:lnTo>
                  <a:pt x="5952838" y="0"/>
                </a:lnTo>
                <a:lnTo>
                  <a:pt x="5952838" y="8633792"/>
                </a:lnTo>
                <a:lnTo>
                  <a:pt x="0" y="863379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103613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235E7B5D-F645-4DF1-B29C-7AEA81A2F81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040296" y="994554"/>
            <a:ext cx="4777408" cy="6500164"/>
          </a:xfrm>
          <a:custGeom>
            <a:avLst/>
            <a:gdLst>
              <a:gd name="connsiteX0" fmla="*/ 0 w 4777408"/>
              <a:gd name="connsiteY0" fmla="*/ 0 h 6500164"/>
              <a:gd name="connsiteX1" fmla="*/ 4777408 w 4777408"/>
              <a:gd name="connsiteY1" fmla="*/ 0 h 6500164"/>
              <a:gd name="connsiteX2" fmla="*/ 4777408 w 4777408"/>
              <a:gd name="connsiteY2" fmla="*/ 6500164 h 6500164"/>
              <a:gd name="connsiteX3" fmla="*/ 0 w 4777408"/>
              <a:gd name="connsiteY3" fmla="*/ 6500164 h 65001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777408" h="6500164">
                <a:moveTo>
                  <a:pt x="0" y="0"/>
                </a:moveTo>
                <a:lnTo>
                  <a:pt x="4777408" y="0"/>
                </a:lnTo>
                <a:lnTo>
                  <a:pt x="4777408" y="6500164"/>
                </a:lnTo>
                <a:lnTo>
                  <a:pt x="0" y="650016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9830920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19E88A01-218E-4DC2-B380-C56C6004BAE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095500" y="3138634"/>
            <a:ext cx="2667000" cy="3628732"/>
          </a:xfrm>
          <a:custGeom>
            <a:avLst/>
            <a:gdLst>
              <a:gd name="connsiteX0" fmla="*/ 0 w 2667000"/>
              <a:gd name="connsiteY0" fmla="*/ 0 h 3628732"/>
              <a:gd name="connsiteX1" fmla="*/ 2667000 w 2667000"/>
              <a:gd name="connsiteY1" fmla="*/ 0 h 3628732"/>
              <a:gd name="connsiteX2" fmla="*/ 2667000 w 2667000"/>
              <a:gd name="connsiteY2" fmla="*/ 3628732 h 3628732"/>
              <a:gd name="connsiteX3" fmla="*/ 0 w 26670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67000" h="3628732">
                <a:moveTo>
                  <a:pt x="0" y="0"/>
                </a:moveTo>
                <a:lnTo>
                  <a:pt x="2667000" y="0"/>
                </a:lnTo>
                <a:lnTo>
                  <a:pt x="26670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 dirty="0"/>
            </a:lvl1pPr>
          </a:lstStyle>
          <a:p>
            <a:pPr lvl="0"/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33116328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EB7722A1-F9F1-4756-B631-3D94C20CF2D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05271" y="2782957"/>
            <a:ext cx="3617842" cy="2989193"/>
          </a:xfrm>
          <a:custGeom>
            <a:avLst/>
            <a:gdLst>
              <a:gd name="connsiteX0" fmla="*/ 0 w 3617842"/>
              <a:gd name="connsiteY0" fmla="*/ 0 h 2989193"/>
              <a:gd name="connsiteX1" fmla="*/ 3617842 w 3617842"/>
              <a:gd name="connsiteY1" fmla="*/ 0 h 2989193"/>
              <a:gd name="connsiteX2" fmla="*/ 3617842 w 3617842"/>
              <a:gd name="connsiteY2" fmla="*/ 2989193 h 2989193"/>
              <a:gd name="connsiteX3" fmla="*/ 0 w 3617842"/>
              <a:gd name="connsiteY3" fmla="*/ 2989193 h 29891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17842" h="2989193">
                <a:moveTo>
                  <a:pt x="0" y="0"/>
                </a:moveTo>
                <a:lnTo>
                  <a:pt x="3617842" y="0"/>
                </a:lnTo>
                <a:lnTo>
                  <a:pt x="3617842" y="2989193"/>
                </a:lnTo>
                <a:lnTo>
                  <a:pt x="0" y="2989193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7330032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B71860B-8949-4888-84F9-AB1125E966A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683026" y="3309302"/>
            <a:ext cx="4340087" cy="5675673"/>
          </a:xfrm>
          <a:custGeom>
            <a:avLst/>
            <a:gdLst>
              <a:gd name="connsiteX0" fmla="*/ 0 w 4340087"/>
              <a:gd name="connsiteY0" fmla="*/ 0 h 5675673"/>
              <a:gd name="connsiteX1" fmla="*/ 4340087 w 4340087"/>
              <a:gd name="connsiteY1" fmla="*/ 0 h 5675673"/>
              <a:gd name="connsiteX2" fmla="*/ 4340087 w 4340087"/>
              <a:gd name="connsiteY2" fmla="*/ 5675673 h 5675673"/>
              <a:gd name="connsiteX3" fmla="*/ 0 w 4340087"/>
              <a:gd name="connsiteY3" fmla="*/ 5675673 h 56756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40087" h="5675673">
                <a:moveTo>
                  <a:pt x="0" y="0"/>
                </a:moveTo>
                <a:lnTo>
                  <a:pt x="4340087" y="0"/>
                </a:lnTo>
                <a:lnTo>
                  <a:pt x="4340087" y="5675673"/>
                </a:lnTo>
                <a:lnTo>
                  <a:pt x="0" y="5675673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8912478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42F0270-A2D0-42A9-8F6C-A10F64CE23C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455069"/>
            <a:ext cx="2667000" cy="3628732"/>
          </a:xfrm>
          <a:custGeom>
            <a:avLst/>
            <a:gdLst>
              <a:gd name="connsiteX0" fmla="*/ 0 w 2667000"/>
              <a:gd name="connsiteY0" fmla="*/ 0 h 3628732"/>
              <a:gd name="connsiteX1" fmla="*/ 2667000 w 2667000"/>
              <a:gd name="connsiteY1" fmla="*/ 0 h 3628732"/>
              <a:gd name="connsiteX2" fmla="*/ 2667000 w 2667000"/>
              <a:gd name="connsiteY2" fmla="*/ 3628732 h 3628732"/>
              <a:gd name="connsiteX3" fmla="*/ 0 w 26670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67000" h="3628732">
                <a:moveTo>
                  <a:pt x="0" y="0"/>
                </a:moveTo>
                <a:lnTo>
                  <a:pt x="2667000" y="0"/>
                </a:lnTo>
                <a:lnTo>
                  <a:pt x="26670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 dirty="0"/>
            </a:lvl1pPr>
          </a:lstStyle>
          <a:p>
            <a:pPr lvl="0"/>
            <a:endParaRPr lang="en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8C97644-28CE-46F8-88C9-B04D97455F8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922104" y="455069"/>
            <a:ext cx="3101009" cy="3628732"/>
          </a:xfrm>
          <a:custGeom>
            <a:avLst/>
            <a:gdLst>
              <a:gd name="connsiteX0" fmla="*/ 0 w 3101009"/>
              <a:gd name="connsiteY0" fmla="*/ 0 h 3628732"/>
              <a:gd name="connsiteX1" fmla="*/ 3101009 w 3101009"/>
              <a:gd name="connsiteY1" fmla="*/ 0 h 3628732"/>
              <a:gd name="connsiteX2" fmla="*/ 3101009 w 3101009"/>
              <a:gd name="connsiteY2" fmla="*/ 3628732 h 3628732"/>
              <a:gd name="connsiteX3" fmla="*/ 0 w 3101009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01009" h="3628732">
                <a:moveTo>
                  <a:pt x="0" y="0"/>
                </a:moveTo>
                <a:lnTo>
                  <a:pt x="3101009" y="0"/>
                </a:lnTo>
                <a:lnTo>
                  <a:pt x="3101009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 dirty="0"/>
            </a:lvl1pPr>
          </a:lstStyle>
          <a:p>
            <a:pPr lvl="0"/>
            <a:endParaRPr lang="en-ID" dirty="0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993C7EC-9275-430A-889F-B924BFB8562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2405271" y="4291573"/>
            <a:ext cx="3617842" cy="3290511"/>
          </a:xfrm>
          <a:custGeom>
            <a:avLst/>
            <a:gdLst>
              <a:gd name="connsiteX0" fmla="*/ 0 w 3617842"/>
              <a:gd name="connsiteY0" fmla="*/ 0 h 3290511"/>
              <a:gd name="connsiteX1" fmla="*/ 3617842 w 3617842"/>
              <a:gd name="connsiteY1" fmla="*/ 0 h 3290511"/>
              <a:gd name="connsiteX2" fmla="*/ 3617842 w 3617842"/>
              <a:gd name="connsiteY2" fmla="*/ 3290511 h 3290511"/>
              <a:gd name="connsiteX3" fmla="*/ 0 w 3617842"/>
              <a:gd name="connsiteY3" fmla="*/ 3290511 h 32905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17842" h="3290511">
                <a:moveTo>
                  <a:pt x="0" y="0"/>
                </a:moveTo>
                <a:lnTo>
                  <a:pt x="3617842" y="0"/>
                </a:lnTo>
                <a:lnTo>
                  <a:pt x="3617842" y="3290511"/>
                </a:lnTo>
                <a:lnTo>
                  <a:pt x="0" y="3290511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 dirty="0"/>
            </a:lvl1pPr>
          </a:lstStyle>
          <a:p>
            <a:pPr lvl="0"/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41704171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6821D309-B1B6-42F5-9E79-130AD51A4F4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90650" y="2471884"/>
            <a:ext cx="3162300" cy="3628732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0433DF7-A3B8-4B79-9CB2-8810344E3B7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667250" y="2471884"/>
            <a:ext cx="2190750" cy="3628732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971647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8D984C9-D087-4C64-A6EA-C52CFA1F5A2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2471884"/>
            <a:ext cx="2190750" cy="3628732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CDBF683-2DC4-464A-99F3-347B6B36B58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305048" y="2471884"/>
            <a:ext cx="4552952" cy="5279148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5663962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8C754C4-47F0-4F4E-8F0C-CF54B1DB31B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866901" y="2476500"/>
            <a:ext cx="4689612" cy="7429500"/>
          </a:xfrm>
          <a:custGeom>
            <a:avLst/>
            <a:gdLst>
              <a:gd name="connsiteX0" fmla="*/ 0 w 3162300"/>
              <a:gd name="connsiteY0" fmla="*/ 0 h 3628732"/>
              <a:gd name="connsiteX1" fmla="*/ 3162300 w 3162300"/>
              <a:gd name="connsiteY1" fmla="*/ 0 h 3628732"/>
              <a:gd name="connsiteX2" fmla="*/ 3162300 w 3162300"/>
              <a:gd name="connsiteY2" fmla="*/ 3628732 h 3628732"/>
              <a:gd name="connsiteX3" fmla="*/ 0 w 3162300"/>
              <a:gd name="connsiteY3" fmla="*/ 3628732 h 3628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62300" h="3628732">
                <a:moveTo>
                  <a:pt x="0" y="0"/>
                </a:moveTo>
                <a:lnTo>
                  <a:pt x="3162300" y="0"/>
                </a:lnTo>
                <a:lnTo>
                  <a:pt x="3162300" y="3628732"/>
                </a:lnTo>
                <a:lnTo>
                  <a:pt x="0" y="3628732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>
            <a:lvl1pPr>
              <a:defRPr lang="en-ID"/>
            </a:lvl1pPr>
          </a:lstStyle>
          <a:p>
            <a:pPr lvl="0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494282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EA3AE42-CABB-4A6C-B081-88ED7C3E9BA3}"/>
              </a:ext>
            </a:extLst>
          </p:cNvPr>
          <p:cNvSpPr txBox="1"/>
          <p:nvPr userDrawn="1"/>
        </p:nvSpPr>
        <p:spPr>
          <a:xfrm rot="16200000">
            <a:off x="5485337" y="1095663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DESIGN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57C85E1-C9EC-4DD3-901D-C456AA14A503}"/>
              </a:ext>
            </a:extLst>
          </p:cNvPr>
          <p:cNvSpPr txBox="1"/>
          <p:nvPr userDrawn="1"/>
        </p:nvSpPr>
        <p:spPr>
          <a:xfrm rot="16200000">
            <a:off x="5485337" y="8498860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MODERN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0F86160-D236-4387-AFEE-4DEC7F977596}"/>
              </a:ext>
            </a:extLst>
          </p:cNvPr>
          <p:cNvSpPr txBox="1"/>
          <p:nvPr userDrawn="1"/>
        </p:nvSpPr>
        <p:spPr>
          <a:xfrm rot="16200000">
            <a:off x="-1096311" y="4814501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MAGAZINE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8FDC3AF0-6FAF-4FE7-8E33-811D99781310}"/>
              </a:ext>
            </a:extLst>
          </p:cNvPr>
          <p:cNvCxnSpPr>
            <a:stCxn id="2" idx="1"/>
          </p:cNvCxnSpPr>
          <p:nvPr userDrawn="1"/>
        </p:nvCxnSpPr>
        <p:spPr>
          <a:xfrm flipH="1">
            <a:off x="6719500" y="2468326"/>
            <a:ext cx="1" cy="5264317"/>
          </a:xfrm>
          <a:prstGeom prst="line">
            <a:avLst/>
          </a:prstGeom>
          <a:ln>
            <a:solidFill>
              <a:schemeClr val="bg2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577736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20D43D4-E676-4987-B89E-C9ADC621BE5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11E1599-BBC9-420F-A537-B7B6EF1F405D}"/>
              </a:ext>
            </a:extLst>
          </p:cNvPr>
          <p:cNvSpPr txBox="1"/>
          <p:nvPr/>
        </p:nvSpPr>
        <p:spPr>
          <a:xfrm rot="16200000">
            <a:off x="991168" y="3915446"/>
            <a:ext cx="8083412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atin typeface="+mj-lt"/>
                <a:ea typeface="Dela Gothic One" panose="00000500000000000000" pitchFamily="2" charset="-128"/>
              </a:rPr>
              <a:t>ALENO</a:t>
            </a:r>
            <a:endParaRPr lang="en-ID" sz="13800" dirty="0"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3C80053-2BB5-4CDB-851A-6A932BADD409}"/>
              </a:ext>
            </a:extLst>
          </p:cNvPr>
          <p:cNvSpPr txBox="1"/>
          <p:nvPr/>
        </p:nvSpPr>
        <p:spPr>
          <a:xfrm>
            <a:off x="901147" y="7411083"/>
            <a:ext cx="3937553" cy="120032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72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MGZNE</a:t>
            </a:r>
            <a:endParaRPr lang="en-ID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1587095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613E424-5409-494A-A334-EB210BA5FFD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92C2639-F58A-4FE1-A229-7F838FE26F98}"/>
              </a:ext>
            </a:extLst>
          </p:cNvPr>
          <p:cNvSpPr/>
          <p:nvPr/>
        </p:nvSpPr>
        <p:spPr>
          <a:xfrm>
            <a:off x="2305048" y="0"/>
            <a:ext cx="4552952" cy="9906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27B084A-9DDA-41BA-B251-A208B38176F6}"/>
              </a:ext>
            </a:extLst>
          </p:cNvPr>
          <p:cNvSpPr txBox="1"/>
          <p:nvPr/>
        </p:nvSpPr>
        <p:spPr>
          <a:xfrm rot="16200000">
            <a:off x="-4045750" y="2768982"/>
            <a:ext cx="13527504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700" dirty="0">
                <a:solidFill>
                  <a:schemeClr val="bg2"/>
                </a:solidFill>
                <a:latin typeface="+mj-lt"/>
                <a:ea typeface="Dela Gothic One" panose="00000500000000000000" pitchFamily="2" charset="-128"/>
              </a:rPr>
              <a:t>ALENO</a:t>
            </a:r>
            <a:endParaRPr lang="en-ID" sz="28700" dirty="0">
              <a:solidFill>
                <a:schemeClr val="bg2"/>
              </a:solidFill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6F18634-BEE1-4E42-8598-569B485C2188}"/>
              </a:ext>
            </a:extLst>
          </p:cNvPr>
          <p:cNvSpPr txBox="1"/>
          <p:nvPr/>
        </p:nvSpPr>
        <p:spPr>
          <a:xfrm rot="16200000">
            <a:off x="5485337" y="1095663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DESIGN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AA10FE4-FE1B-4D5F-A43F-543EA5C48176}"/>
              </a:ext>
            </a:extLst>
          </p:cNvPr>
          <p:cNvSpPr txBox="1"/>
          <p:nvPr/>
        </p:nvSpPr>
        <p:spPr>
          <a:xfrm rot="16200000">
            <a:off x="5485337" y="8498860"/>
            <a:ext cx="2468326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200" b="1" dirty="0">
                <a:ea typeface="Dela Gothic One" panose="00000500000000000000" pitchFamily="2" charset="-128"/>
              </a:rPr>
              <a:t>MODERN</a:t>
            </a:r>
            <a:endParaRPr lang="en-ID" sz="1200" b="1" dirty="0">
              <a:ea typeface="Dela Gothic One" panose="00000500000000000000" pitchFamily="2" charset="-128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E7BE10C-AD52-4585-A670-A938F84D9D21}"/>
              </a:ext>
            </a:extLst>
          </p:cNvPr>
          <p:cNvSpPr txBox="1"/>
          <p:nvPr/>
        </p:nvSpPr>
        <p:spPr>
          <a:xfrm>
            <a:off x="1009798" y="2351087"/>
            <a:ext cx="5333851" cy="550920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8800">
                <a:ln w="12700">
                  <a:noFill/>
                </a:ln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ID" dirty="0"/>
              <a:t>The Earliest Example Of Magazines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78C3EFE-13B3-4A61-A251-BBC54861B56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3121180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1C08767-CDA8-4B0C-81E8-F693EC43173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37BACC4-E37D-4377-A092-4FBBADA52DAC}"/>
              </a:ext>
            </a:extLst>
          </p:cNvPr>
          <p:cNvSpPr/>
          <p:nvPr/>
        </p:nvSpPr>
        <p:spPr>
          <a:xfrm>
            <a:off x="301487" y="0"/>
            <a:ext cx="1565414" cy="81534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CA951658-1C60-4C57-9A2B-D7C3FBE8D7C1}"/>
              </a:ext>
            </a:extLst>
          </p:cNvPr>
          <p:cNvSpPr txBox="1"/>
          <p:nvPr/>
        </p:nvSpPr>
        <p:spPr>
          <a:xfrm rot="16200000">
            <a:off x="-1033830" y="1889242"/>
            <a:ext cx="5799642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TREND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70C552E-180B-4B11-BD32-72EEA60D92A4}"/>
              </a:ext>
            </a:extLst>
          </p:cNvPr>
          <p:cNvSpPr txBox="1"/>
          <p:nvPr/>
        </p:nvSpPr>
        <p:spPr>
          <a:xfrm>
            <a:off x="3067050" y="967085"/>
            <a:ext cx="3219450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ID" b="1" dirty="0"/>
              <a:t>This means that there is no cover price and issues are given away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6C73C876-8EEA-466F-8B7C-E1D9BFDEF1D6}"/>
              </a:ext>
            </a:extLst>
          </p:cNvPr>
          <p:cNvSpPr txBox="1"/>
          <p:nvPr/>
        </p:nvSpPr>
        <p:spPr>
          <a:xfrm>
            <a:off x="227728" y="8358485"/>
            <a:ext cx="156541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CREATIVE MAGAZINE DESIGN</a:t>
            </a:r>
            <a:endParaRPr lang="en-ID" b="1" dirty="0"/>
          </a:p>
        </p:txBody>
      </p:sp>
    </p:spTree>
    <p:extLst>
      <p:ext uri="{BB962C8B-B14F-4D97-AF65-F5344CB8AC3E}">
        <p14:creationId xmlns:p14="http://schemas.microsoft.com/office/powerpoint/2010/main" val="1836021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269F6BE-6D8B-4C1E-865E-8910DBCC66B8}"/>
              </a:ext>
            </a:extLst>
          </p:cNvPr>
          <p:cNvSpPr/>
          <p:nvPr/>
        </p:nvSpPr>
        <p:spPr>
          <a:xfrm>
            <a:off x="1040296" y="994555"/>
            <a:ext cx="4777408" cy="487530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13AB3B8-EA7D-4D69-B597-ABF2E378785C}"/>
              </a:ext>
            </a:extLst>
          </p:cNvPr>
          <p:cNvSpPr/>
          <p:nvPr/>
        </p:nvSpPr>
        <p:spPr>
          <a:xfrm>
            <a:off x="1040296" y="7492181"/>
            <a:ext cx="4777408" cy="141926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F5FBBE56-244D-48C3-B610-A295F1B27D02}"/>
              </a:ext>
            </a:extLst>
          </p:cNvPr>
          <p:cNvSpPr txBox="1"/>
          <p:nvPr/>
        </p:nvSpPr>
        <p:spPr>
          <a:xfrm>
            <a:off x="951396" y="5869859"/>
            <a:ext cx="4328117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ID" b="1" dirty="0"/>
              <a:t>This means that there is no cover price and issues are given away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C32DC88-5EA4-4EC1-BEDF-182641AAB592}"/>
              </a:ext>
            </a:extLst>
          </p:cNvPr>
          <p:cNvSpPr txBox="1"/>
          <p:nvPr/>
        </p:nvSpPr>
        <p:spPr>
          <a:xfrm>
            <a:off x="938695" y="6292122"/>
            <a:ext cx="4239217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atin typeface="+mj-lt"/>
                <a:ea typeface="Dela Gothic One" panose="00000500000000000000" pitchFamily="2" charset="-128"/>
              </a:rPr>
              <a:t>ALENO</a:t>
            </a:r>
            <a:endParaRPr lang="en-ID" sz="8000" dirty="0"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6CE9E03-65AB-40AD-B625-9F1D28E90C1A}"/>
              </a:ext>
            </a:extLst>
          </p:cNvPr>
          <p:cNvSpPr txBox="1"/>
          <p:nvPr/>
        </p:nvSpPr>
        <p:spPr>
          <a:xfrm>
            <a:off x="3048551" y="6724826"/>
            <a:ext cx="2883453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44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MGZNE</a:t>
            </a:r>
            <a:endParaRPr lang="en-ID" sz="44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F0EC1CC-C322-4739-B9C4-D6DCA528B0CB}"/>
              </a:ext>
            </a:extLst>
          </p:cNvPr>
          <p:cNvSpPr/>
          <p:nvPr/>
        </p:nvSpPr>
        <p:spPr>
          <a:xfrm>
            <a:off x="4114800" y="6257925"/>
            <a:ext cx="1702904" cy="46037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00F9F342-7CD3-492A-B828-4CB30C22ED8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4055112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>
            <a:extLst>
              <a:ext uri="{FF2B5EF4-FFF2-40B4-BE49-F238E27FC236}">
                <a16:creationId xmlns:a16="http://schemas.microsoft.com/office/drawing/2014/main" id="{E205E450-11D3-420A-801B-223816D4F297}"/>
              </a:ext>
            </a:extLst>
          </p:cNvPr>
          <p:cNvSpPr txBox="1"/>
          <p:nvPr/>
        </p:nvSpPr>
        <p:spPr>
          <a:xfrm>
            <a:off x="1995119" y="-2068280"/>
            <a:ext cx="5801761" cy="1328055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857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A</a:t>
            </a:r>
            <a:endParaRPr lang="en-ID" sz="857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F033C2A-8756-4D2C-8E6C-233AE56715CF}"/>
              </a:ext>
            </a:extLst>
          </p:cNvPr>
          <p:cNvSpPr txBox="1"/>
          <p:nvPr/>
        </p:nvSpPr>
        <p:spPr>
          <a:xfrm>
            <a:off x="223469" y="-1172930"/>
            <a:ext cx="5801761" cy="1328055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algn="ctr">
              <a:defRPr sz="85700"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US" dirty="0"/>
              <a:t>A</a:t>
            </a:r>
            <a:endParaRPr lang="en-ID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9DDEC3F-DE35-4DD6-9CDF-E950091E856E}"/>
              </a:ext>
            </a:extLst>
          </p:cNvPr>
          <p:cNvSpPr/>
          <p:nvPr/>
        </p:nvSpPr>
        <p:spPr>
          <a:xfrm>
            <a:off x="1554480" y="5372100"/>
            <a:ext cx="3569970" cy="45339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43B026C-8A0D-4E82-B90A-1E6C22350FC8}"/>
              </a:ext>
            </a:extLst>
          </p:cNvPr>
          <p:cNvSpPr txBox="1"/>
          <p:nvPr/>
        </p:nvSpPr>
        <p:spPr>
          <a:xfrm>
            <a:off x="223469" y="6129635"/>
            <a:ext cx="3034081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/>
            <a:r>
              <a:rPr lang="en-ID" sz="4000" b="1" dirty="0"/>
              <a:t>Magazine Still In Print Is The Scots Magazine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77858B8-C781-4DE0-AB15-49EBBE0477E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367EEA6-A7E4-4DDC-9A55-2A2DACC07DE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78299925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02ABAA4-C906-4BA7-953B-4E50C9C59DB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510831-1661-41F6-A4C5-BC2ACD51A9BA}"/>
              </a:ext>
            </a:extLst>
          </p:cNvPr>
          <p:cNvSpPr txBox="1"/>
          <p:nvPr/>
        </p:nvSpPr>
        <p:spPr>
          <a:xfrm>
            <a:off x="1362903" y="1631207"/>
            <a:ext cx="5312879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 algn="r">
              <a:defRPr sz="4000" b="1"/>
            </a:lvl1pPr>
          </a:lstStyle>
          <a:p>
            <a:pPr algn="l"/>
            <a:r>
              <a:rPr lang="en-ID" dirty="0"/>
              <a:t>Moving Towards More Opinionated Pieces From The Objective Newspapers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11CFEE4-D8E9-4423-BDBD-DA1733239331}"/>
              </a:ext>
            </a:extLst>
          </p:cNvPr>
          <p:cNvSpPr txBox="1"/>
          <p:nvPr/>
        </p:nvSpPr>
        <p:spPr>
          <a:xfrm>
            <a:off x="224459" y="5637697"/>
            <a:ext cx="3493604" cy="231858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 qui </a:t>
            </a:r>
            <a:r>
              <a:rPr lang="en-ID" sz="1400" b="0" i="0" dirty="0" err="1">
                <a:effectLst/>
              </a:rPr>
              <a:t>officia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deserunt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mollitia</a:t>
            </a:r>
            <a:r>
              <a:rPr lang="en-ID" sz="1400" b="0" i="0" dirty="0">
                <a:effectLst/>
              </a:rPr>
              <a:t> animi</a:t>
            </a:r>
            <a:endParaRPr lang="en-ID" sz="1400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5BBA2AA-92A4-4F33-AAA4-D3F01F9AA3B2}"/>
              </a:ext>
            </a:extLst>
          </p:cNvPr>
          <p:cNvSpPr txBox="1"/>
          <p:nvPr/>
        </p:nvSpPr>
        <p:spPr>
          <a:xfrm>
            <a:off x="224459" y="8163526"/>
            <a:ext cx="3493604" cy="134908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 qui </a:t>
            </a:r>
            <a:r>
              <a:rPr lang="en-ID" sz="1400" b="0" i="0" dirty="0" err="1">
                <a:effectLst/>
              </a:rPr>
              <a:t>officia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deserunt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mollitia</a:t>
            </a:r>
            <a:r>
              <a:rPr lang="en-ID" sz="1400" b="0" i="0" dirty="0">
                <a:effectLst/>
              </a:rPr>
              <a:t> animi</a:t>
            </a:r>
            <a:endParaRPr lang="en-ID" sz="1400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88F38A9-DECE-414E-A743-6B59915F19B3}"/>
              </a:ext>
            </a:extLst>
          </p:cNvPr>
          <p:cNvSpPr txBox="1"/>
          <p:nvPr/>
        </p:nvSpPr>
        <p:spPr>
          <a:xfrm>
            <a:off x="3955773" y="5637697"/>
            <a:ext cx="2677767" cy="39355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sz="1400" b="0" i="0" dirty="0">
                <a:effectLst/>
                <a:latin typeface="Open Sans" panose="020B0606030504020204" pitchFamily="34" charset="0"/>
              </a:rPr>
              <a:t>Vero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eos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et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accusamus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et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iusto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odio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dignissimos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ducimus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qui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blanditiis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praesentium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voluptatum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deleniti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atque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corrupti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quos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dolores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et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quas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molestias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excepturi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sint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occaecati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cupiditate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non provident,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similique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sunt in culpa qui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officia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deserunt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mollitia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animi, id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est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laborum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et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dolorum</a:t>
            </a:r>
            <a:r>
              <a:rPr lang="en-ID" sz="1400" b="0" i="0" dirty="0">
                <a:effectLst/>
                <a:latin typeface="Open Sans" panose="020B0606030504020204" pitchFamily="34" charset="0"/>
              </a:rPr>
              <a:t> </a:t>
            </a:r>
            <a:r>
              <a:rPr lang="en-ID" sz="1400" b="0" i="0" dirty="0" err="1">
                <a:effectLst/>
                <a:latin typeface="Open Sans" panose="020B0606030504020204" pitchFamily="34" charset="0"/>
              </a:rPr>
              <a:t>fuga</a:t>
            </a:r>
            <a:endParaRPr lang="en-ID" sz="1400" dirty="0"/>
          </a:p>
        </p:txBody>
      </p:sp>
    </p:spTree>
    <p:extLst>
      <p:ext uri="{BB962C8B-B14F-4D97-AF65-F5344CB8AC3E}">
        <p14:creationId xmlns:p14="http://schemas.microsoft.com/office/powerpoint/2010/main" val="185689756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0B52517F-EE6D-4464-86D4-D34F060821E5}"/>
              </a:ext>
            </a:extLst>
          </p:cNvPr>
          <p:cNvSpPr txBox="1"/>
          <p:nvPr/>
        </p:nvSpPr>
        <p:spPr>
          <a:xfrm>
            <a:off x="111735" y="2136892"/>
            <a:ext cx="6634530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>
                <a:ln w="1270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DESIGIN</a:t>
            </a:r>
            <a:endParaRPr lang="en-US" sz="8800" dirty="0">
              <a:ln w="12700">
                <a:solidFill>
                  <a:schemeClr val="tx1">
                    <a:lumMod val="50000"/>
                    <a:lumOff val="50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E2CB8D8-482C-42D7-AE82-9D42F6A4A419}"/>
              </a:ext>
            </a:extLst>
          </p:cNvPr>
          <p:cNvSpPr txBox="1"/>
          <p:nvPr/>
        </p:nvSpPr>
        <p:spPr>
          <a:xfrm>
            <a:off x="111735" y="517642"/>
            <a:ext cx="6634530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DESIGIN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E4F1469-631D-4AA2-B8A1-35FCDC235162}"/>
              </a:ext>
            </a:extLst>
          </p:cNvPr>
          <p:cNvSpPr txBox="1"/>
          <p:nvPr/>
        </p:nvSpPr>
        <p:spPr>
          <a:xfrm>
            <a:off x="243509" y="4204141"/>
            <a:ext cx="2004391" cy="490506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 qui </a:t>
            </a:r>
            <a:r>
              <a:rPr lang="en-ID" sz="1400" b="0" i="0" dirty="0" err="1">
                <a:effectLst/>
              </a:rPr>
              <a:t>officia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deserunt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mollitia</a:t>
            </a:r>
            <a:r>
              <a:rPr lang="en-ID" sz="1400" b="0" i="0" dirty="0">
                <a:effectLst/>
              </a:rPr>
              <a:t> animi</a:t>
            </a:r>
            <a:endParaRPr lang="en-ID" sz="1400" dirty="0"/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F8E83304-8900-4016-8BE5-D3ACCD99B68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4D920F84-F05A-424E-B8A9-49F3FD78F25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22868971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5CF0CB70-1601-4F6A-83D5-61EECC93FAF1}"/>
              </a:ext>
            </a:extLst>
          </p:cNvPr>
          <p:cNvSpPr/>
          <p:nvPr/>
        </p:nvSpPr>
        <p:spPr>
          <a:xfrm>
            <a:off x="933450" y="0"/>
            <a:ext cx="5657850" cy="668655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32A5098-82D7-4309-8E55-DFFECE397BA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82C6FFAF-61BD-476D-B7A5-56B473EA9D02}"/>
              </a:ext>
            </a:extLst>
          </p:cNvPr>
          <p:cNvSpPr txBox="1"/>
          <p:nvPr/>
        </p:nvSpPr>
        <p:spPr>
          <a:xfrm>
            <a:off x="3337063" y="6761647"/>
            <a:ext cx="3296478" cy="231858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 qui </a:t>
            </a:r>
            <a:r>
              <a:rPr lang="en-ID" sz="1400" b="0" i="0" dirty="0" err="1">
                <a:effectLst/>
              </a:rPr>
              <a:t>officia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deserunt</a:t>
            </a:r>
            <a:endParaRPr lang="en-ID" sz="14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12E0BEC-AC69-459F-A6C0-6144836F5D99}"/>
              </a:ext>
            </a:extLst>
          </p:cNvPr>
          <p:cNvSpPr txBox="1"/>
          <p:nvPr/>
        </p:nvSpPr>
        <p:spPr>
          <a:xfrm rot="16200000">
            <a:off x="-2159774" y="3394018"/>
            <a:ext cx="9232629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CREATIVE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8A0C283-106E-4B62-9950-9C0BB80B2644}"/>
              </a:ext>
            </a:extLst>
          </p:cNvPr>
          <p:cNvSpPr txBox="1"/>
          <p:nvPr/>
        </p:nvSpPr>
        <p:spPr>
          <a:xfrm>
            <a:off x="3429000" y="1706673"/>
            <a:ext cx="2948744" cy="5016758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4000" b="1"/>
            </a:lvl1pPr>
          </a:lstStyle>
          <a:p>
            <a:r>
              <a:rPr lang="en-ID" dirty="0"/>
              <a:t>Because This Model Involves Giving Issues Away To Unspecific Populations</a:t>
            </a:r>
          </a:p>
        </p:txBody>
      </p:sp>
    </p:spTree>
    <p:extLst>
      <p:ext uri="{BB962C8B-B14F-4D97-AF65-F5344CB8AC3E}">
        <p14:creationId xmlns:p14="http://schemas.microsoft.com/office/powerpoint/2010/main" val="180995046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F76450C6-659A-4FCA-BA19-B26C13A16D79}"/>
              </a:ext>
            </a:extLst>
          </p:cNvPr>
          <p:cNvSpPr/>
          <p:nvPr/>
        </p:nvSpPr>
        <p:spPr>
          <a:xfrm>
            <a:off x="3637722" y="954157"/>
            <a:ext cx="2953578" cy="895184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EE2E833-21B9-4A0B-B8D2-308256E6E557}"/>
              </a:ext>
            </a:extLst>
          </p:cNvPr>
          <p:cNvSpPr txBox="1"/>
          <p:nvPr/>
        </p:nvSpPr>
        <p:spPr>
          <a:xfrm>
            <a:off x="223470" y="762742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MEN’S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05CA679-3DD1-476D-8EAC-FC7B095BF8C2}"/>
              </a:ext>
            </a:extLst>
          </p:cNvPr>
          <p:cNvSpPr txBox="1"/>
          <p:nvPr/>
        </p:nvSpPr>
        <p:spPr>
          <a:xfrm>
            <a:off x="223470" y="2293367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STYLISH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47F6BC4-0CF0-48D2-8EB5-80A9E24DDC1C}"/>
              </a:ext>
            </a:extLst>
          </p:cNvPr>
          <p:cNvSpPr txBox="1"/>
          <p:nvPr/>
        </p:nvSpPr>
        <p:spPr>
          <a:xfrm>
            <a:off x="238539" y="5814169"/>
            <a:ext cx="1789044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4000" b="1"/>
            </a:lvl1pPr>
          </a:lstStyle>
          <a:p>
            <a:pPr algn="r"/>
            <a:r>
              <a:rPr lang="en-US" sz="2400" dirty="0"/>
              <a:t>The Statistics Only Entail The Number Of Issues Distributed</a:t>
            </a:r>
            <a:endParaRPr lang="en-ID" sz="24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41A2F3F-9D61-457F-A5C7-C8B35BF6D421}"/>
              </a:ext>
            </a:extLst>
          </p:cNvPr>
          <p:cNvSpPr txBox="1"/>
          <p:nvPr/>
        </p:nvSpPr>
        <p:spPr>
          <a:xfrm rot="16200000">
            <a:off x="4581939" y="8008518"/>
            <a:ext cx="2693504" cy="186204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pPr algn="r"/>
            <a:r>
              <a:rPr lang="en-US" sz="11500" dirty="0">
                <a:ln w="12700">
                  <a:noFill/>
                </a:ln>
                <a:solidFill>
                  <a:schemeClr val="bg2"/>
                </a:solidFill>
              </a:rPr>
              <a:t>#</a:t>
            </a:r>
            <a:r>
              <a:rPr lang="en-US" sz="8000" dirty="0">
                <a:ln w="12700">
                  <a:solidFill>
                    <a:schemeClr val="bg2">
                      <a:alpha val="55000"/>
                    </a:schemeClr>
                  </a:solidFill>
                </a:ln>
              </a:rPr>
              <a:t>017</a:t>
            </a:r>
            <a:endParaRPr lang="en-ID" sz="8000" dirty="0">
              <a:ln w="12700">
                <a:solidFill>
                  <a:schemeClr val="bg2">
                    <a:alpha val="55000"/>
                  </a:schemeClr>
                </a:solidFill>
              </a:ln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27B78A-C4D7-4FC2-A271-5D4FE3C31B8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73177667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D42C60C4-E917-4E82-A623-CB2F6CC73546}"/>
              </a:ext>
            </a:extLst>
          </p:cNvPr>
          <p:cNvSpPr/>
          <p:nvPr/>
        </p:nvSpPr>
        <p:spPr>
          <a:xfrm>
            <a:off x="2453564" y="0"/>
            <a:ext cx="4137736" cy="489005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BD3E0B6-0E81-49BD-8AD6-E5D52783C94F}"/>
              </a:ext>
            </a:extLst>
          </p:cNvPr>
          <p:cNvSpPr txBox="1"/>
          <p:nvPr/>
        </p:nvSpPr>
        <p:spPr>
          <a:xfrm>
            <a:off x="0" y="1216797"/>
            <a:ext cx="6635533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LIGHT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C2D27B72-1B25-4A3C-A5CD-6E599D37E904}"/>
              </a:ext>
            </a:extLst>
          </p:cNvPr>
          <p:cNvSpPr txBox="1"/>
          <p:nvPr/>
        </p:nvSpPr>
        <p:spPr>
          <a:xfrm>
            <a:off x="1197879" y="7819499"/>
            <a:ext cx="4864990" cy="10259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endParaRPr lang="en-ID" sz="14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53FDB8C-5480-4AC5-B5C5-E3F55761181B}"/>
              </a:ext>
            </a:extLst>
          </p:cNvPr>
          <p:cNvSpPr txBox="1"/>
          <p:nvPr/>
        </p:nvSpPr>
        <p:spPr>
          <a:xfrm rot="16200000">
            <a:off x="-1179333" y="5587198"/>
            <a:ext cx="3761851" cy="7027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b="1" i="0" dirty="0">
                <a:solidFill>
                  <a:srgbClr val="000000"/>
                </a:solidFill>
                <a:effectLst/>
              </a:rPr>
              <a:t>The oldest consumer magazine still in print is The Scots Magazine</a:t>
            </a:r>
            <a:endParaRPr lang="en-ID" sz="1400" b="1" dirty="0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78C140BE-E7A9-4DD4-952E-1B651D6BE90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1192686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60A138D6-60BB-4AAD-898A-D0BCE1CFE31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C5BED9A4-CE67-4F39-9B65-785B870D3148}"/>
              </a:ext>
            </a:extLst>
          </p:cNvPr>
          <p:cNvSpPr txBox="1"/>
          <p:nvPr/>
        </p:nvSpPr>
        <p:spPr>
          <a:xfrm>
            <a:off x="959340" y="6726195"/>
            <a:ext cx="2280817" cy="2308324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1600" b="1"/>
            </a:lvl1pPr>
          </a:lstStyle>
          <a:p>
            <a:r>
              <a:rPr lang="en-ID" dirty="0"/>
              <a:t>Vero </a:t>
            </a:r>
            <a:r>
              <a:rPr lang="en-ID" dirty="0" err="1"/>
              <a:t>eos</a:t>
            </a:r>
            <a:r>
              <a:rPr lang="en-ID" dirty="0"/>
              <a:t> et </a:t>
            </a:r>
            <a:r>
              <a:rPr lang="en-ID" dirty="0" err="1"/>
              <a:t>accusamus</a:t>
            </a:r>
            <a:r>
              <a:rPr lang="en-ID" dirty="0"/>
              <a:t> et </a:t>
            </a:r>
            <a:r>
              <a:rPr lang="en-ID" dirty="0" err="1"/>
              <a:t>iusto</a:t>
            </a:r>
            <a:r>
              <a:rPr lang="en-ID" dirty="0"/>
              <a:t> </a:t>
            </a:r>
            <a:r>
              <a:rPr lang="en-ID" dirty="0" err="1"/>
              <a:t>odio</a:t>
            </a:r>
            <a:r>
              <a:rPr lang="en-ID" dirty="0"/>
              <a:t> </a:t>
            </a:r>
            <a:r>
              <a:rPr lang="en-ID" dirty="0" err="1"/>
              <a:t>dignissimos</a:t>
            </a:r>
            <a:r>
              <a:rPr lang="en-ID" dirty="0"/>
              <a:t> </a:t>
            </a:r>
            <a:r>
              <a:rPr lang="en-ID" dirty="0" err="1"/>
              <a:t>ducimus</a:t>
            </a:r>
            <a:r>
              <a:rPr lang="en-ID" dirty="0"/>
              <a:t> qui </a:t>
            </a:r>
            <a:r>
              <a:rPr lang="en-ID" dirty="0" err="1"/>
              <a:t>blanditiis</a:t>
            </a:r>
            <a:r>
              <a:rPr lang="en-ID" dirty="0"/>
              <a:t> </a:t>
            </a:r>
            <a:r>
              <a:rPr lang="en-ID" dirty="0" err="1"/>
              <a:t>praesentium</a:t>
            </a:r>
            <a:r>
              <a:rPr lang="en-ID" dirty="0"/>
              <a:t> </a:t>
            </a:r>
            <a:r>
              <a:rPr lang="en-ID" dirty="0" err="1"/>
              <a:t>voluptatum</a:t>
            </a:r>
            <a:r>
              <a:rPr lang="en-ID" dirty="0"/>
              <a:t> </a:t>
            </a:r>
            <a:r>
              <a:rPr lang="en-ID" dirty="0" err="1"/>
              <a:t>deleniti</a:t>
            </a:r>
            <a:r>
              <a:rPr lang="en-ID" dirty="0"/>
              <a:t> </a:t>
            </a:r>
            <a:r>
              <a:rPr lang="en-ID" dirty="0" err="1"/>
              <a:t>atque</a:t>
            </a:r>
            <a:r>
              <a:rPr lang="en-ID" dirty="0"/>
              <a:t> </a:t>
            </a:r>
            <a:r>
              <a:rPr lang="en-ID" dirty="0" err="1"/>
              <a:t>corrupti</a:t>
            </a:r>
            <a:r>
              <a:rPr lang="en-ID" dirty="0"/>
              <a:t> quos </a:t>
            </a:r>
            <a:r>
              <a:rPr lang="en-ID" dirty="0" err="1"/>
              <a:t>dolores</a:t>
            </a:r>
            <a:r>
              <a:rPr lang="en-ID" dirty="0"/>
              <a:t> et </a:t>
            </a:r>
            <a:r>
              <a:rPr lang="en-ID" dirty="0" err="1"/>
              <a:t>quas</a:t>
            </a:r>
            <a:r>
              <a:rPr lang="en-ID" dirty="0"/>
              <a:t> </a:t>
            </a:r>
            <a:r>
              <a:rPr lang="en-ID" dirty="0" err="1"/>
              <a:t>molestias</a:t>
            </a:r>
            <a:endParaRPr lang="en-ID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DD4050E-BE81-4C48-BC66-38E96DAC437E}"/>
              </a:ext>
            </a:extLst>
          </p:cNvPr>
          <p:cNvSpPr txBox="1"/>
          <p:nvPr/>
        </p:nvSpPr>
        <p:spPr>
          <a:xfrm>
            <a:off x="944820" y="1200835"/>
            <a:ext cx="4873110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4000" b="1"/>
            </a:lvl1pPr>
          </a:lstStyle>
          <a:p>
            <a:r>
              <a:rPr lang="en-US" dirty="0"/>
              <a:t>The Statistics Only Entail The Number Of Issues Distributed</a:t>
            </a:r>
            <a:endParaRPr lang="en-ID" dirty="0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7C12F70-6E77-4129-8307-E6C9D3F7E04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6957083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329AE41-1831-4B72-976B-AF37EEF29079}"/>
              </a:ext>
            </a:extLst>
          </p:cNvPr>
          <p:cNvSpPr txBox="1"/>
          <p:nvPr/>
        </p:nvSpPr>
        <p:spPr>
          <a:xfrm>
            <a:off x="223470" y="-31255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ALENO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A103CE8-74EF-4898-8A7F-8849C7D8FE1B}"/>
              </a:ext>
            </a:extLst>
          </p:cNvPr>
          <p:cNvSpPr txBox="1"/>
          <p:nvPr/>
        </p:nvSpPr>
        <p:spPr>
          <a:xfrm>
            <a:off x="223470" y="1583997"/>
            <a:ext cx="6316478" cy="156966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96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ALENO</a:t>
            </a:r>
            <a:endParaRPr lang="en-US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481D7BA-3845-407F-AE33-C89752262134}"/>
              </a:ext>
            </a:extLst>
          </p:cNvPr>
          <p:cNvSpPr txBox="1"/>
          <p:nvPr/>
        </p:nvSpPr>
        <p:spPr>
          <a:xfrm>
            <a:off x="223470" y="2552918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MEN’S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92C770F-62B5-4FE3-B6CF-786DA750E5AE}"/>
              </a:ext>
            </a:extLst>
          </p:cNvPr>
          <p:cNvSpPr txBox="1"/>
          <p:nvPr/>
        </p:nvSpPr>
        <p:spPr>
          <a:xfrm>
            <a:off x="223470" y="4168170"/>
            <a:ext cx="6316478" cy="156966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96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STYLISH</a:t>
            </a:r>
            <a:endParaRPr lang="en-US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D9235ED-73CB-40E9-990E-EA765263D566}"/>
              </a:ext>
            </a:extLst>
          </p:cNvPr>
          <p:cNvSpPr txBox="1"/>
          <p:nvPr/>
        </p:nvSpPr>
        <p:spPr>
          <a:xfrm>
            <a:off x="223470" y="5137091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DESIGN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CFB5FAA-745F-4FE8-96F2-85BDDAB351C3}"/>
              </a:ext>
            </a:extLst>
          </p:cNvPr>
          <p:cNvSpPr txBox="1"/>
          <p:nvPr/>
        </p:nvSpPr>
        <p:spPr>
          <a:xfrm>
            <a:off x="223470" y="6752343"/>
            <a:ext cx="6316478" cy="156966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96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MODERN</a:t>
            </a:r>
            <a:endParaRPr lang="en-US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0C057FB-E3D8-417F-A8A6-010E1BC4217A}"/>
              </a:ext>
            </a:extLst>
          </p:cNvPr>
          <p:cNvSpPr txBox="1"/>
          <p:nvPr/>
        </p:nvSpPr>
        <p:spPr>
          <a:xfrm>
            <a:off x="223470" y="7721264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GREAT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7764351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7F4B9893-120B-46EC-8BDF-38DCB5A5D009}"/>
              </a:ext>
            </a:extLst>
          </p:cNvPr>
          <p:cNvSpPr txBox="1"/>
          <p:nvPr/>
        </p:nvSpPr>
        <p:spPr>
          <a:xfrm>
            <a:off x="983146" y="5237647"/>
            <a:ext cx="4941404" cy="19954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ID" sz="1400" b="0" i="0" dirty="0">
                <a:effectLst/>
              </a:rPr>
              <a:t>Vero </a:t>
            </a:r>
            <a:r>
              <a:rPr lang="en-ID" sz="1400" b="0" i="0" dirty="0" err="1">
                <a:effectLst/>
              </a:rPr>
              <a:t>eos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accusamus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iusto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odio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dignissimos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ducimus</a:t>
            </a:r>
            <a:r>
              <a:rPr lang="en-ID" sz="1400" b="0" i="0" dirty="0">
                <a:effectLst/>
              </a:rPr>
              <a:t> qui </a:t>
            </a:r>
            <a:r>
              <a:rPr lang="en-ID" sz="1400" b="0" i="0" dirty="0" err="1">
                <a:effectLst/>
              </a:rPr>
              <a:t>blanditiis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praesentium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voluptatum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deleniti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atque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corrupti</a:t>
            </a:r>
            <a:r>
              <a:rPr lang="en-ID" sz="1400" b="0" i="0" dirty="0">
                <a:effectLst/>
              </a:rPr>
              <a:t> quos </a:t>
            </a:r>
            <a:r>
              <a:rPr lang="en-ID" sz="1400" b="0" i="0" dirty="0" err="1">
                <a:effectLst/>
              </a:rPr>
              <a:t>dolores</a:t>
            </a:r>
            <a:r>
              <a:rPr lang="en-ID" sz="1400" b="0" i="0" dirty="0">
                <a:effectLst/>
              </a:rPr>
              <a:t> et </a:t>
            </a:r>
            <a:r>
              <a:rPr lang="en-ID" sz="1400" b="0" i="0" dirty="0" err="1">
                <a:effectLst/>
              </a:rPr>
              <a:t>quas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molestias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excepturi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sint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occaecati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cupiditate</a:t>
            </a:r>
            <a:r>
              <a:rPr lang="en-ID" sz="1400" b="0" i="0" dirty="0">
                <a:effectLst/>
              </a:rPr>
              <a:t> non provident, </a:t>
            </a:r>
            <a:r>
              <a:rPr lang="en-ID" sz="1400" b="0" i="0" dirty="0" err="1">
                <a:effectLst/>
              </a:rPr>
              <a:t>similique</a:t>
            </a:r>
            <a:r>
              <a:rPr lang="en-ID" sz="1400" b="0" i="0" dirty="0">
                <a:effectLst/>
              </a:rPr>
              <a:t> sunt in culpa. </a:t>
            </a:r>
            <a:r>
              <a:rPr lang="en-ID" sz="1400" b="0" i="0" dirty="0" err="1">
                <a:effectLst/>
              </a:rPr>
              <a:t>optio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cumque</a:t>
            </a:r>
            <a:r>
              <a:rPr lang="en-ID" sz="1400" b="0" i="0" dirty="0">
                <a:effectLst/>
              </a:rPr>
              <a:t> nihil </a:t>
            </a:r>
            <a:r>
              <a:rPr lang="en-ID" sz="1400" b="0" i="0" dirty="0" err="1">
                <a:effectLst/>
              </a:rPr>
              <a:t>impedit</a:t>
            </a:r>
            <a:r>
              <a:rPr lang="en-ID" sz="1400" b="0" i="0" dirty="0">
                <a:effectLst/>
              </a:rPr>
              <a:t> quo minus id quod </a:t>
            </a:r>
            <a:r>
              <a:rPr lang="en-ID" sz="1400" b="0" i="0" dirty="0" err="1">
                <a:effectLst/>
              </a:rPr>
              <a:t>maxime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placeat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facere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possimus</a:t>
            </a:r>
            <a:r>
              <a:rPr lang="en-ID" sz="1400" b="0" i="0" dirty="0">
                <a:effectLst/>
              </a:rPr>
              <a:t>, </a:t>
            </a:r>
            <a:r>
              <a:rPr lang="en-ID" sz="1400" b="0" i="0" dirty="0" err="1">
                <a:effectLst/>
              </a:rPr>
              <a:t>omnis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voluptas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assumenda</a:t>
            </a:r>
            <a:r>
              <a:rPr lang="en-ID" sz="1400" b="0" i="0" dirty="0">
                <a:effectLst/>
              </a:rPr>
              <a:t> </a:t>
            </a:r>
            <a:r>
              <a:rPr lang="en-ID" sz="1400" b="0" i="0" dirty="0" err="1">
                <a:effectLst/>
              </a:rPr>
              <a:t>est</a:t>
            </a:r>
            <a:endParaRPr lang="en-ID" sz="1400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232C7BD-A560-4ADD-8CCD-C3B0F2DA1682}"/>
              </a:ext>
            </a:extLst>
          </p:cNvPr>
          <p:cNvSpPr txBox="1"/>
          <p:nvPr/>
        </p:nvSpPr>
        <p:spPr>
          <a:xfrm>
            <a:off x="1594402" y="7841750"/>
            <a:ext cx="3573946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4000" b="1"/>
            </a:lvl1pPr>
          </a:lstStyle>
          <a:p>
            <a:pPr algn="ctr"/>
            <a:r>
              <a:rPr lang="en-US" sz="2400" dirty="0"/>
              <a:t>The Statistics Only Entail The Number Of Issues Distributed</a:t>
            </a:r>
            <a:endParaRPr lang="en-ID" sz="2400" dirty="0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CEA65F6-9162-4868-BD7E-9698DF66D8C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1116924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5A369E8-637A-4CF1-B72E-B9F04DF0D4FF}"/>
              </a:ext>
            </a:extLst>
          </p:cNvPr>
          <p:cNvSpPr txBox="1"/>
          <p:nvPr/>
        </p:nvSpPr>
        <p:spPr>
          <a:xfrm>
            <a:off x="678720" y="1582846"/>
            <a:ext cx="5500561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INTRO</a:t>
            </a:r>
            <a:endParaRPr lang="en-ID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5378E3E-3767-4787-9D27-0043806A7E15}"/>
              </a:ext>
            </a:extLst>
          </p:cNvPr>
          <p:cNvSpPr txBox="1"/>
          <p:nvPr/>
        </p:nvSpPr>
        <p:spPr>
          <a:xfrm>
            <a:off x="678720" y="3029396"/>
            <a:ext cx="4684644" cy="120032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72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ABOUT US</a:t>
            </a:r>
            <a:endParaRPr lang="en-ID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E459584-7871-482C-BAC5-F844ED33B872}"/>
              </a:ext>
            </a:extLst>
          </p:cNvPr>
          <p:cNvSpPr txBox="1"/>
          <p:nvPr/>
        </p:nvSpPr>
        <p:spPr>
          <a:xfrm>
            <a:off x="678719" y="4229725"/>
            <a:ext cx="5500562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FAVORITE</a:t>
            </a:r>
            <a:endParaRPr lang="en-ID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837935A-9A32-47BA-8EB9-82B8A6755F3B}"/>
              </a:ext>
            </a:extLst>
          </p:cNvPr>
          <p:cNvSpPr txBox="1"/>
          <p:nvPr/>
        </p:nvSpPr>
        <p:spPr>
          <a:xfrm>
            <a:off x="678720" y="5676275"/>
            <a:ext cx="4684644" cy="120032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72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ESSENTIAL</a:t>
            </a:r>
            <a:endParaRPr lang="en-ID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4890081-92EF-43A4-B3E0-8E319F098926}"/>
              </a:ext>
            </a:extLst>
          </p:cNvPr>
          <p:cNvSpPr txBox="1"/>
          <p:nvPr/>
        </p:nvSpPr>
        <p:spPr>
          <a:xfrm>
            <a:off x="678720" y="6876604"/>
            <a:ext cx="5500561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OTHER</a:t>
            </a:r>
            <a:endParaRPr lang="en-ID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019644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B73241C-4147-4786-A05B-F2C13DEE4BBC}"/>
              </a:ext>
            </a:extLst>
          </p:cNvPr>
          <p:cNvSpPr txBox="1"/>
          <p:nvPr/>
        </p:nvSpPr>
        <p:spPr>
          <a:xfrm rot="16200000">
            <a:off x="-2529715" y="4832813"/>
            <a:ext cx="7721332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ABOUT </a:t>
            </a:r>
            <a:r>
              <a:rPr lang="en-US" sz="88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ISSUE</a:t>
            </a:r>
            <a:endParaRPr lang="en-ID" sz="72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B70E41B-EC4F-4A37-848B-ADB264F19F13}"/>
              </a:ext>
            </a:extLst>
          </p:cNvPr>
          <p:cNvSpPr txBox="1"/>
          <p:nvPr/>
        </p:nvSpPr>
        <p:spPr>
          <a:xfrm>
            <a:off x="2054227" y="1725902"/>
            <a:ext cx="4078110" cy="1077218"/>
          </a:xfrm>
          <a:prstGeom prst="rect">
            <a:avLst/>
          </a:prstGeom>
          <a:noFill/>
        </p:spPr>
        <p:txBody>
          <a:bodyPr wrap="square" anchor="ctr">
            <a:spAutoFit/>
          </a:bodyPr>
          <a:lstStyle/>
          <a:p>
            <a:r>
              <a:rPr lang="en-ID" sz="1600" b="1" dirty="0"/>
              <a:t>This means that there is no cover price and issues are given away, for example in street dispensers, airline, or included with other </a:t>
            </a:r>
            <a:r>
              <a:rPr lang="en-ID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products or publications</a:t>
            </a:r>
            <a:r>
              <a:rPr lang="en-ID" sz="1600" b="1" dirty="0"/>
              <a:t>.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3A39DF8-99B9-4AF3-B9DF-BC7ECA338BA7}"/>
              </a:ext>
            </a:extLst>
          </p:cNvPr>
          <p:cNvSpPr txBox="1"/>
          <p:nvPr/>
        </p:nvSpPr>
        <p:spPr>
          <a:xfrm>
            <a:off x="2054227" y="3429331"/>
            <a:ext cx="4078110" cy="1077218"/>
          </a:xfrm>
          <a:prstGeom prst="rect">
            <a:avLst/>
          </a:prstGeom>
          <a:noFill/>
        </p:spPr>
        <p:txBody>
          <a:bodyPr wrap="square" anchor="ctr">
            <a:spAutoFit/>
          </a:bodyPr>
          <a:lstStyle/>
          <a:p>
            <a:r>
              <a:rPr lang="en-US" sz="1600" b="1" dirty="0"/>
              <a:t>Because this model involves giving issues away to unspecific populations, the statistics only entail the </a:t>
            </a:r>
            <a:r>
              <a:rPr lang="en-US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number of issues </a:t>
            </a:r>
            <a:r>
              <a:rPr lang="en-US" sz="1600" b="1" dirty="0"/>
              <a:t>distributed, and not who reads them.</a:t>
            </a:r>
            <a:endParaRPr lang="en-ID" sz="1600" b="1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0D00647A-B1B3-46AA-84E7-CEA2E7C3911A}"/>
              </a:ext>
            </a:extLst>
          </p:cNvPr>
          <p:cNvSpPr txBox="1"/>
          <p:nvPr/>
        </p:nvSpPr>
        <p:spPr>
          <a:xfrm>
            <a:off x="2054227" y="5132760"/>
            <a:ext cx="4041773" cy="1323439"/>
          </a:xfrm>
          <a:prstGeom prst="rect">
            <a:avLst/>
          </a:prstGeom>
          <a:noFill/>
          <a:ln>
            <a:noFill/>
          </a:ln>
        </p:spPr>
        <p:txBody>
          <a:bodyPr wrap="square" anchor="ctr">
            <a:spAutoFit/>
          </a:bodyPr>
          <a:lstStyle/>
          <a:p>
            <a:r>
              <a:rPr lang="en-US" sz="1600" b="1" dirty="0"/>
              <a:t>The development of </a:t>
            </a:r>
            <a:r>
              <a:rPr lang="en-US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the magazines </a:t>
            </a:r>
            <a:r>
              <a:rPr lang="en-US" sz="1600" b="1" dirty="0"/>
              <a:t>stimulated an increase in literary criticism and political debate, moving towards more opinionated pieces from the </a:t>
            </a:r>
            <a:r>
              <a:rPr lang="en-US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objective newspapers</a:t>
            </a:r>
            <a:r>
              <a:rPr lang="en-US" sz="1600" b="1" dirty="0"/>
              <a:t>.</a:t>
            </a:r>
            <a:endParaRPr lang="en-ID" sz="1600" b="1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6A6BEBB-BEF5-41A0-B2D1-46F8230ADEF4}"/>
              </a:ext>
            </a:extLst>
          </p:cNvPr>
          <p:cNvSpPr txBox="1"/>
          <p:nvPr/>
        </p:nvSpPr>
        <p:spPr>
          <a:xfrm>
            <a:off x="2054227" y="7082411"/>
            <a:ext cx="4078110" cy="1077218"/>
          </a:xfrm>
          <a:prstGeom prst="rect">
            <a:avLst/>
          </a:prstGeom>
          <a:noFill/>
        </p:spPr>
        <p:txBody>
          <a:bodyPr wrap="square" anchor="ctr">
            <a:spAutoFit/>
          </a:bodyPr>
          <a:lstStyle/>
          <a:p>
            <a:r>
              <a:rPr lang="en-US" sz="1600" b="1" dirty="0"/>
              <a:t>Because this model involves giving issues away to unspecific populations, the statistics only entail the </a:t>
            </a:r>
            <a:r>
              <a:rPr lang="en-US" sz="1600" b="1" dirty="0">
                <a:ln w="6350"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</a:rPr>
              <a:t>number of issues </a:t>
            </a:r>
            <a:r>
              <a:rPr lang="en-US" sz="1600" b="1" dirty="0"/>
              <a:t>distributed, and not who reads them.</a:t>
            </a:r>
            <a:endParaRPr lang="en-ID" sz="1600" b="1" dirty="0"/>
          </a:p>
        </p:txBody>
      </p:sp>
    </p:spTree>
    <p:extLst>
      <p:ext uri="{BB962C8B-B14F-4D97-AF65-F5344CB8AC3E}">
        <p14:creationId xmlns:p14="http://schemas.microsoft.com/office/powerpoint/2010/main" val="14861665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44A7E355-0E49-4CFA-A44D-F6F63C2912B3}"/>
              </a:ext>
            </a:extLst>
          </p:cNvPr>
          <p:cNvSpPr txBox="1"/>
          <p:nvPr/>
        </p:nvSpPr>
        <p:spPr>
          <a:xfrm>
            <a:off x="601800" y="490241"/>
            <a:ext cx="6077296" cy="89255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87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HELLO</a:t>
            </a:r>
            <a:endParaRPr lang="en-ID" sz="287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1A55568-3D06-4AE4-AB36-401344CB95E9}"/>
              </a:ext>
            </a:extLst>
          </p:cNvPr>
          <p:cNvSpPr txBox="1"/>
          <p:nvPr/>
        </p:nvSpPr>
        <p:spPr>
          <a:xfrm>
            <a:off x="223469" y="490241"/>
            <a:ext cx="5801761" cy="89255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8700" dirty="0">
                <a:latin typeface="+mj-lt"/>
                <a:ea typeface="Dela Gothic One" panose="00000500000000000000" pitchFamily="2" charset="-128"/>
              </a:rPr>
              <a:t>HELLO</a:t>
            </a:r>
            <a:endParaRPr lang="en-ID" sz="28700" dirty="0"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97B53F3-66C1-435A-B156-540E09F6CED2}"/>
              </a:ext>
            </a:extLst>
          </p:cNvPr>
          <p:cNvSpPr txBox="1"/>
          <p:nvPr/>
        </p:nvSpPr>
        <p:spPr>
          <a:xfrm>
            <a:off x="4424569" y="4660612"/>
            <a:ext cx="1729178" cy="58477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200" b="1" dirty="0">
                <a:latin typeface="+mj-lt"/>
                <a:ea typeface="Dela Gothic One" panose="00000500000000000000" pitchFamily="2" charset="-128"/>
              </a:rPr>
              <a:t>HELLO</a:t>
            </a:r>
            <a:endParaRPr lang="en-ID" sz="3200" b="1" dirty="0"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4AB0BCD-65E2-4E62-90AB-7FC482680CB6}"/>
              </a:ext>
            </a:extLst>
          </p:cNvPr>
          <p:cNvSpPr txBox="1"/>
          <p:nvPr/>
        </p:nvSpPr>
        <p:spPr>
          <a:xfrm>
            <a:off x="494428" y="8363953"/>
            <a:ext cx="39051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CREATIVE MAGAZINE DESIGN</a:t>
            </a:r>
            <a:endParaRPr lang="en-ID" b="1" dirty="0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7322F0CF-EB33-4616-AE9E-A4C0668E310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449982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76CA93E-F40A-4B05-86D7-FCD7E9CFAAD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1AF0B67B-B06E-4C21-B90C-E5622DA84863}"/>
              </a:ext>
            </a:extLst>
          </p:cNvPr>
          <p:cNvSpPr txBox="1"/>
          <p:nvPr/>
        </p:nvSpPr>
        <p:spPr>
          <a:xfrm>
            <a:off x="223470" y="173477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MAGAZINE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3971034-5E04-470E-A55D-8E38DA061605}"/>
              </a:ext>
            </a:extLst>
          </p:cNvPr>
          <p:cNvSpPr txBox="1"/>
          <p:nvPr/>
        </p:nvSpPr>
        <p:spPr>
          <a:xfrm>
            <a:off x="223470" y="1028194"/>
            <a:ext cx="6316478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MAGAZINE</a:t>
            </a:r>
            <a:endParaRPr lang="en-ID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A961572-1532-4C0D-A7FD-51756C77B73E}"/>
              </a:ext>
            </a:extLst>
          </p:cNvPr>
          <p:cNvSpPr txBox="1"/>
          <p:nvPr/>
        </p:nvSpPr>
        <p:spPr>
          <a:xfrm>
            <a:off x="223470" y="4102290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MEN’S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9AF82CE-7FCB-4DDF-8D74-CF41E8747728}"/>
              </a:ext>
            </a:extLst>
          </p:cNvPr>
          <p:cNvSpPr txBox="1"/>
          <p:nvPr/>
        </p:nvSpPr>
        <p:spPr>
          <a:xfrm>
            <a:off x="223470" y="5656561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D6DAEE5-C6D5-4E55-888A-CF8C864A5730}"/>
              </a:ext>
            </a:extLst>
          </p:cNvPr>
          <p:cNvSpPr txBox="1"/>
          <p:nvPr/>
        </p:nvSpPr>
        <p:spPr>
          <a:xfrm>
            <a:off x="223470" y="6050261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E427ECB-FE22-44B8-A34B-58B5814EF383}"/>
              </a:ext>
            </a:extLst>
          </p:cNvPr>
          <p:cNvSpPr txBox="1"/>
          <p:nvPr/>
        </p:nvSpPr>
        <p:spPr>
          <a:xfrm>
            <a:off x="223470" y="6542386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98FEC7AA-3937-47B4-9543-EF93567DB8CF}"/>
              </a:ext>
            </a:extLst>
          </p:cNvPr>
          <p:cNvSpPr txBox="1"/>
          <p:nvPr/>
        </p:nvSpPr>
        <p:spPr>
          <a:xfrm>
            <a:off x="223470" y="7034511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1A4036EC-A298-405E-8411-22BF1EF62913}"/>
              </a:ext>
            </a:extLst>
          </p:cNvPr>
          <p:cNvSpPr txBox="1"/>
          <p:nvPr/>
        </p:nvSpPr>
        <p:spPr>
          <a:xfrm>
            <a:off x="223470" y="7526636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A7138FB-0B84-44C5-830B-0503C6D837B9}"/>
              </a:ext>
            </a:extLst>
          </p:cNvPr>
          <p:cNvSpPr txBox="1"/>
          <p:nvPr/>
        </p:nvSpPr>
        <p:spPr>
          <a:xfrm>
            <a:off x="223470" y="8018761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COLLECTION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350312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990F8AAA-2759-4C96-87E0-861B9DE88DE1}"/>
              </a:ext>
            </a:extLst>
          </p:cNvPr>
          <p:cNvSpPr txBox="1"/>
          <p:nvPr/>
        </p:nvSpPr>
        <p:spPr>
          <a:xfrm>
            <a:off x="223470" y="325420"/>
            <a:ext cx="6316478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JACOB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D7C5B85-F8B9-4965-A7FD-34AEC01FC1D4}"/>
              </a:ext>
            </a:extLst>
          </p:cNvPr>
          <p:cNvSpPr txBox="1"/>
          <p:nvPr/>
        </p:nvSpPr>
        <p:spPr>
          <a:xfrm rot="16200000">
            <a:off x="-983062" y="6738174"/>
            <a:ext cx="3993705" cy="7027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b="1" i="0" dirty="0">
                <a:solidFill>
                  <a:srgbClr val="000000"/>
                </a:solidFill>
                <a:effectLst/>
              </a:rPr>
              <a:t>The oldest consumer magazine still in print is The Scots Magazine</a:t>
            </a:r>
            <a:endParaRPr lang="en-ID" sz="1400" b="1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BCD13108-20EC-433C-B484-1A3E9C88E2D5}"/>
              </a:ext>
            </a:extLst>
          </p:cNvPr>
          <p:cNvSpPr txBox="1"/>
          <p:nvPr/>
        </p:nvSpPr>
        <p:spPr>
          <a:xfrm>
            <a:off x="391134" y="1959207"/>
            <a:ext cx="5740008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8000" dirty="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rPr>
              <a:t>FAVORITE</a:t>
            </a:r>
            <a:endParaRPr lang="en-ID" sz="8000" dirty="0">
              <a:ln w="12700">
                <a:solidFill>
                  <a:schemeClr val="tx1">
                    <a:lumMod val="50000"/>
                    <a:lumOff val="50000"/>
                    <a:alpha val="55000"/>
                  </a:schemeClr>
                </a:solidFill>
              </a:ln>
              <a:noFill/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1C06D8C-88ED-4140-803C-A70701D40DE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0296602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D0671286-C132-4EB2-8AE6-4BF5EB9EF42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8D706C4-C163-4E77-ADDD-2AB16D94B8BA}"/>
              </a:ext>
            </a:extLst>
          </p:cNvPr>
          <p:cNvSpPr txBox="1"/>
          <p:nvPr/>
        </p:nvSpPr>
        <p:spPr>
          <a:xfrm>
            <a:off x="3429000" y="7312779"/>
            <a:ext cx="2693504" cy="186204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pPr algn="r"/>
            <a:r>
              <a:rPr lang="en-US" sz="11500" dirty="0">
                <a:ln w="12700">
                  <a:noFill/>
                </a:ln>
                <a:solidFill>
                  <a:schemeClr val="tx1"/>
                </a:solidFill>
              </a:rPr>
              <a:t>#</a:t>
            </a:r>
            <a:r>
              <a:rPr lang="en-US" sz="8000" dirty="0"/>
              <a:t>007</a:t>
            </a:r>
            <a:endParaRPr lang="en-ID" sz="80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B67010F-A588-4E01-ABA9-0B6773D6E222}"/>
              </a:ext>
            </a:extLst>
          </p:cNvPr>
          <p:cNvSpPr txBox="1"/>
          <p:nvPr/>
        </p:nvSpPr>
        <p:spPr>
          <a:xfrm>
            <a:off x="223470" y="5242042"/>
            <a:ext cx="5799642" cy="221599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38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ISSUE</a:t>
            </a:r>
            <a:endParaRPr lang="en-US" sz="8800" dirty="0">
              <a:ln w="12700">
                <a:noFill/>
              </a:ln>
              <a:latin typeface="+mj-lt"/>
              <a:ea typeface="Dela Gothic One" panose="00000500000000000000" pitchFamily="2" charset="-128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8F0D8D7-0209-4414-AB9B-0D1589DA38F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0CF9F8D4-6048-462F-B45E-48B61D2865E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49198997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FBB2053F-FA11-4E6C-802C-1ACF6BA299EE}"/>
              </a:ext>
            </a:extLst>
          </p:cNvPr>
          <p:cNvSpPr txBox="1"/>
          <p:nvPr/>
        </p:nvSpPr>
        <p:spPr>
          <a:xfrm>
            <a:off x="-971550" y="1875469"/>
            <a:ext cx="8801100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US" dirty="0"/>
              <a:t>NOW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6FC1B71-38AF-4E05-9B6B-52A144E09BD5}"/>
              </a:ext>
            </a:extLst>
          </p:cNvPr>
          <p:cNvSpPr txBox="1"/>
          <p:nvPr/>
        </p:nvSpPr>
        <p:spPr>
          <a:xfrm>
            <a:off x="-971550" y="229333"/>
            <a:ext cx="8801100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US" dirty="0"/>
              <a:t>NOW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782BEB5-0484-42F9-9F5A-CBD16D48AB60}"/>
              </a:ext>
            </a:extLst>
          </p:cNvPr>
          <p:cNvSpPr txBox="1"/>
          <p:nvPr/>
        </p:nvSpPr>
        <p:spPr>
          <a:xfrm>
            <a:off x="-971550" y="5167740"/>
            <a:ext cx="8801100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8700">
                <a:ln w="12700">
                  <a:solidFill>
                    <a:schemeClr val="tx1">
                      <a:lumMod val="50000"/>
                      <a:lumOff val="50000"/>
                      <a:alpha val="55000"/>
                    </a:schemeClr>
                  </a:solidFill>
                </a:ln>
                <a:noFill/>
                <a:latin typeface="+mj-lt"/>
                <a:ea typeface="Dela Gothic One" panose="00000500000000000000" pitchFamily="2" charset="-128"/>
              </a:defRPr>
            </a:lvl1pPr>
          </a:lstStyle>
          <a:p>
            <a:r>
              <a:rPr lang="en-US" dirty="0"/>
              <a:t>NOW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C89D1F02-43BF-4DFB-A424-781997808FD6}"/>
              </a:ext>
            </a:extLst>
          </p:cNvPr>
          <p:cNvSpPr txBox="1"/>
          <p:nvPr/>
        </p:nvSpPr>
        <p:spPr>
          <a:xfrm>
            <a:off x="-971550" y="3521605"/>
            <a:ext cx="8801100" cy="450892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700" dirty="0">
                <a:ln w="12700">
                  <a:noFill/>
                </a:ln>
                <a:latin typeface="+mj-lt"/>
                <a:ea typeface="Dela Gothic One" panose="00000500000000000000" pitchFamily="2" charset="-128"/>
              </a:rPr>
              <a:t>NOW</a:t>
            </a:r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45A2649A-A5C3-4FD5-B2D5-6879AC7640D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CC73CC0-6E67-4F0E-83C3-95DAF986E80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0165176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eno Magazine dark">
      <a:dk1>
        <a:srgbClr val="FFFFFF"/>
      </a:dk1>
      <a:lt1>
        <a:srgbClr val="000000"/>
      </a:lt1>
      <a:dk2>
        <a:srgbClr val="000000"/>
      </a:dk2>
      <a:lt2>
        <a:srgbClr val="FFFFFF"/>
      </a:lt2>
      <a:accent1>
        <a:srgbClr val="126AFF"/>
      </a:accent1>
      <a:accent2>
        <a:srgbClr val="0FBE7B"/>
      </a:accent2>
      <a:accent3>
        <a:srgbClr val="063AA8"/>
      </a:accent3>
      <a:accent4>
        <a:srgbClr val="86E2F1"/>
      </a:accent4>
      <a:accent5>
        <a:srgbClr val="B265E9"/>
      </a:accent5>
      <a:accent6>
        <a:srgbClr val="F1D45C"/>
      </a:accent6>
      <a:hlink>
        <a:srgbClr val="0563C1"/>
      </a:hlink>
      <a:folHlink>
        <a:srgbClr val="954F72"/>
      </a:folHlink>
    </a:clrScheme>
    <a:fontScheme name="Custom 44">
      <a:majorFont>
        <a:latin typeface="Acme"/>
        <a:ea typeface=""/>
        <a:cs typeface=""/>
      </a:majorFont>
      <a:minorFont>
        <a:latin typeface="Roboto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2885</TotalTime>
  <Words>544</Words>
  <Application>Microsoft Office PowerPoint</Application>
  <PresentationFormat>A4 Paper (210x297 mm)</PresentationFormat>
  <Paragraphs>75</Paragraphs>
  <Slides>20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5" baseType="lpstr">
      <vt:lpstr>Acme</vt:lpstr>
      <vt:lpstr>Arial</vt:lpstr>
      <vt:lpstr>Open Sans</vt:lpstr>
      <vt:lpstr>Roboto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bachri lepoo</dc:creator>
  <cp:lastModifiedBy>bachri lepoo</cp:lastModifiedBy>
  <cp:revision>133</cp:revision>
  <dcterms:created xsi:type="dcterms:W3CDTF">2021-03-23T06:36:43Z</dcterms:created>
  <dcterms:modified xsi:type="dcterms:W3CDTF">2021-03-30T08:34:28Z</dcterms:modified>
</cp:coreProperties>
</file>

<file path=docProps/thumbnail.jpeg>
</file>