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18288000" cx="10288575"/>
  <p:notesSz cx="6858000" cy="9144000"/>
  <p:embeddedFontLst>
    <p:embeddedFont>
      <p:font typeface="PT Serif"/>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PTSerif-bold.fntdata"/><Relationship Id="rId14" Type="http://schemas.openxmlformats.org/officeDocument/2006/relationships/font" Target="fonts/PTSerif-regular.fntdata"/><Relationship Id="rId17" Type="http://schemas.openxmlformats.org/officeDocument/2006/relationships/font" Target="fonts/PTSerif-boldItalic.fntdata"/><Relationship Id="rId16" Type="http://schemas.openxmlformats.org/officeDocument/2006/relationships/font" Target="fonts/PTSerif-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 name="Shape 38"/>
        <p:cNvGrpSpPr/>
        <p:nvPr/>
      </p:nvGrpSpPr>
      <p:grpSpPr>
        <a:xfrm>
          <a:off x="0" y="0"/>
          <a:ext cx="0" cy="0"/>
          <a:chOff x="0" y="0"/>
          <a:chExt cx="0" cy="0"/>
        </a:xfrm>
      </p:grpSpPr>
      <p:sp>
        <p:nvSpPr>
          <p:cNvPr id="39" name="Google Shape;39;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0" name="Google Shape;40;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 name="Shape 48"/>
        <p:cNvGrpSpPr/>
        <p:nvPr/>
      </p:nvGrpSpPr>
      <p:grpSpPr>
        <a:xfrm>
          <a:off x="0" y="0"/>
          <a:ext cx="0" cy="0"/>
          <a:chOff x="0" y="0"/>
          <a:chExt cx="0" cy="0"/>
        </a:xfrm>
      </p:grpSpPr>
      <p:sp>
        <p:nvSpPr>
          <p:cNvPr id="49" name="Google Shape;49;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Google Shape;60;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Welcome Slide">
  <p:cSld name="Welcome Slide">
    <p:bg>
      <p:bgPr>
        <a:solidFill>
          <a:srgbClr val="F3E6D9"/>
        </a:solidFill>
      </p:bgPr>
    </p:bg>
    <p:spTree>
      <p:nvGrpSpPr>
        <p:cNvPr id="11" name="Shape 11"/>
        <p:cNvGrpSpPr/>
        <p:nvPr/>
      </p:nvGrpSpPr>
      <p:grpSpPr>
        <a:xfrm>
          <a:off x="0" y="0"/>
          <a:ext cx="0" cy="0"/>
          <a:chOff x="0" y="0"/>
          <a:chExt cx="0" cy="0"/>
        </a:xfrm>
      </p:grpSpPr>
      <p:sp>
        <p:nvSpPr>
          <p:cNvPr id="12" name="Google Shape;12;p2"/>
          <p:cNvSpPr/>
          <p:nvPr/>
        </p:nvSpPr>
        <p:spPr>
          <a:xfrm>
            <a:off x="0" y="1"/>
            <a:ext cx="10288588" cy="9762067"/>
          </a:xfrm>
          <a:custGeom>
            <a:rect b="b" l="l" r="r" t="t"/>
            <a:pathLst>
              <a:path extrusionOk="0" h="9762067" w="10288588">
                <a:moveTo>
                  <a:pt x="0" y="0"/>
                </a:moveTo>
                <a:lnTo>
                  <a:pt x="10288588" y="0"/>
                </a:lnTo>
                <a:lnTo>
                  <a:pt x="10288588" y="9762067"/>
                </a:lnTo>
                <a:lnTo>
                  <a:pt x="0" y="6644985"/>
                </a:lnTo>
                <a:close/>
              </a:path>
            </a:pathLst>
          </a:cu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p:cSld name="Blank Slide">
    <p:bg>
      <p:bgPr>
        <a:solidFill>
          <a:srgbClr val="F3E6D9"/>
        </a:solidFill>
      </p:bgPr>
    </p:bg>
    <p:spTree>
      <p:nvGrpSpPr>
        <p:cNvPr id="28" name="Shape 28"/>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ur Menu">
  <p:cSld name="Our Menu">
    <p:bg>
      <p:bgPr>
        <a:solidFill>
          <a:srgbClr val="F4E6D9"/>
        </a:solidFill>
      </p:bgPr>
    </p:bg>
    <p:spTree>
      <p:nvGrpSpPr>
        <p:cNvPr id="29" name="Shape 29"/>
        <p:cNvGrpSpPr/>
        <p:nvPr/>
      </p:nvGrpSpPr>
      <p:grpSpPr>
        <a:xfrm>
          <a:off x="0" y="0"/>
          <a:ext cx="0" cy="0"/>
          <a:chOff x="0" y="0"/>
          <a:chExt cx="0" cy="0"/>
        </a:xfrm>
      </p:grpSpPr>
      <p:sp>
        <p:nvSpPr>
          <p:cNvPr id="30" name="Google Shape;30;p12"/>
          <p:cNvSpPr/>
          <p:nvPr>
            <p:ph idx="2" type="pic"/>
          </p:nvPr>
        </p:nvSpPr>
        <p:spPr>
          <a:xfrm>
            <a:off x="0" y="3402418"/>
            <a:ext cx="10288587" cy="541742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125"/>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1pPr>
            <a:lvl2pPr lvl="1"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lvl="2"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lvl="3"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lvl="4"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lvl="5"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lvl="6"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lvl="7"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lvl="8"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
        <p:nvSpPr>
          <p:cNvPr id="31" name="Google Shape;31;p12"/>
          <p:cNvSpPr/>
          <p:nvPr>
            <p:ph idx="3" type="pic"/>
          </p:nvPr>
        </p:nvSpPr>
        <p:spPr>
          <a:xfrm>
            <a:off x="1376869" y="8615536"/>
            <a:ext cx="3353752" cy="4662842"/>
          </a:xfrm>
          <a:prstGeom prst="rect">
            <a:avLst/>
          </a:prstGeom>
          <a:noFill/>
          <a:ln>
            <a:noFill/>
          </a:ln>
          <a:effectLst>
            <a:outerShdw blurRad="876300" sx="109000" rotWithShape="0" algn="ctr" sy="109000">
              <a:srgbClr val="000000">
                <a:alpha val="11764"/>
              </a:srgbClr>
            </a:outerShdw>
          </a:effectLst>
        </p:spPr>
        <p:txBody>
          <a:bodyPr anchorCtr="0" anchor="t" bIns="45700" lIns="91425" spcFirstLastPara="1" rIns="91425" wrap="square" tIns="45700">
            <a:noAutofit/>
          </a:bodyPr>
          <a:lstStyle>
            <a:lvl1pPr lvl="0" marR="0" rtl="0" algn="l">
              <a:lnSpc>
                <a:spcPct val="90000"/>
              </a:lnSpc>
              <a:spcBef>
                <a:spcPts val="1125"/>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1pPr>
            <a:lvl2pPr lvl="1"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lvl="2"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lvl="3"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lvl="4"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lvl="5"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lvl="6"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lvl="7"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lvl="8"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
        <p:nvSpPr>
          <p:cNvPr id="32" name="Google Shape;32;p12"/>
          <p:cNvSpPr/>
          <p:nvPr>
            <p:ph idx="4" type="pic"/>
          </p:nvPr>
        </p:nvSpPr>
        <p:spPr>
          <a:xfrm>
            <a:off x="1436655" y="13890088"/>
            <a:ext cx="2008293" cy="3330981"/>
          </a:xfrm>
          <a:prstGeom prst="rect">
            <a:avLst/>
          </a:prstGeom>
          <a:noFill/>
          <a:ln>
            <a:noFill/>
          </a:ln>
          <a:effectLst>
            <a:outerShdw blurRad="876300" sx="109000" rotWithShape="0" algn="ctr" sy="109000">
              <a:srgbClr val="000000">
                <a:alpha val="11764"/>
              </a:srgbClr>
            </a:outerShdw>
          </a:effectLst>
        </p:spPr>
        <p:txBody>
          <a:bodyPr anchorCtr="0" anchor="t" bIns="45700" lIns="91425" spcFirstLastPara="1" rIns="91425" wrap="square" tIns="45700">
            <a:noAutofit/>
          </a:bodyPr>
          <a:lstStyle>
            <a:lvl1pPr lvl="0" marR="0" rtl="0" algn="l">
              <a:lnSpc>
                <a:spcPct val="90000"/>
              </a:lnSpc>
              <a:spcBef>
                <a:spcPts val="1125"/>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1pPr>
            <a:lvl2pPr lvl="1"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lvl="2"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lvl="3"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lvl="4"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lvl="5"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lvl="6"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lvl="7"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lvl="8"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ackage">
  <p:cSld name="Product Package">
    <p:bg>
      <p:bgPr>
        <a:solidFill>
          <a:srgbClr val="F4E6D9"/>
        </a:solidFill>
      </p:bgPr>
    </p:bg>
    <p:spTree>
      <p:nvGrpSpPr>
        <p:cNvPr id="33" name="Shape 33"/>
        <p:cNvGrpSpPr/>
        <p:nvPr/>
      </p:nvGrpSpPr>
      <p:grpSpPr>
        <a:xfrm>
          <a:off x="0" y="0"/>
          <a:ext cx="0" cy="0"/>
          <a:chOff x="0" y="0"/>
          <a:chExt cx="0" cy="0"/>
        </a:xfrm>
      </p:grpSpPr>
      <p:sp>
        <p:nvSpPr>
          <p:cNvPr id="34" name="Google Shape;34;p13"/>
          <p:cNvSpPr/>
          <p:nvPr/>
        </p:nvSpPr>
        <p:spPr>
          <a:xfrm>
            <a:off x="0" y="0"/>
            <a:ext cx="10288588" cy="18288001"/>
          </a:xfrm>
          <a:prstGeom prst="rect">
            <a:avLst/>
          </a:prstGeom>
          <a:solidFill>
            <a:srgbClr val="2D7F6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 name="Google Shape;35;p13"/>
          <p:cNvSpPr/>
          <p:nvPr>
            <p:ph idx="2" type="pic"/>
          </p:nvPr>
        </p:nvSpPr>
        <p:spPr>
          <a:xfrm>
            <a:off x="5144293" y="0"/>
            <a:ext cx="5144293" cy="1828800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125"/>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1pPr>
            <a:lvl2pPr lvl="1"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lvl="2"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lvl="3"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lvl="4"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lvl="5"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lvl="6"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lvl="7"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lvl="8"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romo Weekdays">
  <p:cSld name="Product Promo Weekdays">
    <p:bg>
      <p:bgPr>
        <a:solidFill>
          <a:srgbClr val="E6CE9C"/>
        </a:solidFill>
      </p:bgPr>
    </p:bg>
    <p:spTree>
      <p:nvGrpSpPr>
        <p:cNvPr id="36" name="Shape 36"/>
        <p:cNvGrpSpPr/>
        <p:nvPr/>
      </p:nvGrpSpPr>
      <p:grpSpPr>
        <a:xfrm>
          <a:off x="0" y="0"/>
          <a:ext cx="0" cy="0"/>
          <a:chOff x="0" y="0"/>
          <a:chExt cx="0" cy="0"/>
        </a:xfrm>
      </p:grpSpPr>
      <p:sp>
        <p:nvSpPr>
          <p:cNvPr id="37" name="Google Shape;37;p14"/>
          <p:cNvSpPr/>
          <p:nvPr/>
        </p:nvSpPr>
        <p:spPr>
          <a:xfrm>
            <a:off x="0" y="-1"/>
            <a:ext cx="10288588" cy="9330553"/>
          </a:xfrm>
          <a:prstGeom prst="rect">
            <a:avLst/>
          </a:pr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About Us">
  <p:cSld name="About Us">
    <p:bg>
      <p:bgPr>
        <a:solidFill>
          <a:srgbClr val="F4E6D9"/>
        </a:solidFill>
      </p:bgPr>
    </p:bg>
    <p:spTree>
      <p:nvGrpSpPr>
        <p:cNvPr id="13" name="Shape 13"/>
        <p:cNvGrpSpPr/>
        <p:nvPr/>
      </p:nvGrpSpPr>
      <p:grpSpPr>
        <a:xfrm>
          <a:off x="0" y="0"/>
          <a:ext cx="0" cy="0"/>
          <a:chOff x="0" y="0"/>
          <a:chExt cx="0" cy="0"/>
        </a:xfrm>
      </p:grpSpPr>
      <p:sp>
        <p:nvSpPr>
          <p:cNvPr id="14" name="Google Shape;14;p3"/>
          <p:cNvSpPr/>
          <p:nvPr/>
        </p:nvSpPr>
        <p:spPr>
          <a:xfrm>
            <a:off x="4423144" y="1"/>
            <a:ext cx="5865444" cy="9144000"/>
          </a:xfrm>
          <a:custGeom>
            <a:rect b="b" l="l" r="r" t="t"/>
            <a:pathLst>
              <a:path extrusionOk="0" h="10823945" w="6772940">
                <a:moveTo>
                  <a:pt x="1344582" y="0"/>
                </a:moveTo>
                <a:lnTo>
                  <a:pt x="6772940" y="0"/>
                </a:lnTo>
                <a:lnTo>
                  <a:pt x="6772940" y="10823945"/>
                </a:lnTo>
                <a:cubicBezTo>
                  <a:pt x="3032350" y="10823945"/>
                  <a:pt x="0" y="7791596"/>
                  <a:pt x="0" y="4051005"/>
                </a:cubicBezTo>
                <a:cubicBezTo>
                  <a:pt x="0" y="2648284"/>
                  <a:pt x="426424" y="1345159"/>
                  <a:pt x="1156712" y="264190"/>
                </a:cubicBezTo>
                <a:close/>
              </a:path>
            </a:pathLst>
          </a:custGeom>
          <a:solidFill>
            <a:srgbClr val="35906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1">
  <p:cSld name="Product 1">
    <p:bg>
      <p:bgPr>
        <a:solidFill>
          <a:srgbClr val="F4E6D9"/>
        </a:solidFill>
      </p:bgPr>
    </p:bg>
    <p:spTree>
      <p:nvGrpSpPr>
        <p:cNvPr id="15" name="Shape 15"/>
        <p:cNvGrpSpPr/>
        <p:nvPr/>
      </p:nvGrpSpPr>
      <p:grpSpPr>
        <a:xfrm>
          <a:off x="0" y="0"/>
          <a:ext cx="0" cy="0"/>
          <a:chOff x="0" y="0"/>
          <a:chExt cx="0" cy="0"/>
        </a:xfrm>
      </p:grpSpPr>
      <p:sp>
        <p:nvSpPr>
          <p:cNvPr id="16" name="Google Shape;16;p4"/>
          <p:cNvSpPr/>
          <p:nvPr/>
        </p:nvSpPr>
        <p:spPr>
          <a:xfrm flipH="1">
            <a:off x="1" y="1"/>
            <a:ext cx="10288588" cy="9762067"/>
          </a:xfrm>
          <a:custGeom>
            <a:rect b="b" l="l" r="r" t="t"/>
            <a:pathLst>
              <a:path extrusionOk="0" h="9762067" w="10288588">
                <a:moveTo>
                  <a:pt x="0" y="0"/>
                </a:moveTo>
                <a:lnTo>
                  <a:pt x="10288588" y="0"/>
                </a:lnTo>
                <a:lnTo>
                  <a:pt x="10288588" y="9762067"/>
                </a:lnTo>
                <a:lnTo>
                  <a:pt x="0" y="6644985"/>
                </a:lnTo>
                <a:close/>
              </a:path>
            </a:pathLst>
          </a:cu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2">
  <p:cSld name="Product 2">
    <p:bg>
      <p:bgPr>
        <a:solidFill>
          <a:srgbClr val="F4E6D9"/>
        </a:solidFill>
      </p:bgPr>
    </p:bg>
    <p:spTree>
      <p:nvGrpSpPr>
        <p:cNvPr id="17" name="Shape 17"/>
        <p:cNvGrpSpPr/>
        <p:nvPr/>
      </p:nvGrpSpPr>
      <p:grpSpPr>
        <a:xfrm>
          <a:off x="0" y="0"/>
          <a:ext cx="0" cy="0"/>
          <a:chOff x="0" y="0"/>
          <a:chExt cx="0" cy="0"/>
        </a:xfrm>
      </p:grpSpPr>
      <p:sp>
        <p:nvSpPr>
          <p:cNvPr id="18" name="Google Shape;18;p5"/>
          <p:cNvSpPr/>
          <p:nvPr/>
        </p:nvSpPr>
        <p:spPr>
          <a:xfrm>
            <a:off x="0" y="13573947"/>
            <a:ext cx="2381370" cy="4714052"/>
          </a:xfrm>
          <a:custGeom>
            <a:rect b="b" l="l" r="r" t="t"/>
            <a:pathLst>
              <a:path extrusionOk="0" h="4883072" w="2296632">
                <a:moveTo>
                  <a:pt x="0" y="0"/>
                </a:moveTo>
                <a:lnTo>
                  <a:pt x="235031" y="44105"/>
                </a:lnTo>
                <a:cubicBezTo>
                  <a:pt x="1411584" y="340137"/>
                  <a:pt x="2296632" y="1620150"/>
                  <a:pt x="2296632" y="3154335"/>
                </a:cubicBezTo>
                <a:cubicBezTo>
                  <a:pt x="2296632" y="3729654"/>
                  <a:pt x="2172172" y="4269230"/>
                  <a:pt x="1954553" y="4734578"/>
                </a:cubicBezTo>
                <a:lnTo>
                  <a:pt x="1879171" y="4883072"/>
                </a:lnTo>
                <a:lnTo>
                  <a:pt x="0" y="4883072"/>
                </a:lnTo>
                <a:close/>
              </a:path>
            </a:pathLst>
          </a:custGeom>
          <a:solidFill>
            <a:srgbClr val="35906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ur Menu Alt">
  <p:cSld name="Our Menu Alt">
    <p:bg>
      <p:bgPr>
        <a:solidFill>
          <a:srgbClr val="F4E6D9"/>
        </a:solidFill>
      </p:bgPr>
    </p:bg>
    <p:spTree>
      <p:nvGrpSpPr>
        <p:cNvPr id="19" name="Shape 19"/>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ackage Alt">
  <p:cSld name="Product Package Alt">
    <p:bg>
      <p:bgPr>
        <a:solidFill>
          <a:srgbClr val="F4E6D9"/>
        </a:solidFill>
      </p:bgPr>
    </p:bg>
    <p:spTree>
      <p:nvGrpSpPr>
        <p:cNvPr id="20" name="Shape 20"/>
        <p:cNvGrpSpPr/>
        <p:nvPr/>
      </p:nvGrpSpPr>
      <p:grpSpPr>
        <a:xfrm>
          <a:off x="0" y="0"/>
          <a:ext cx="0" cy="0"/>
          <a:chOff x="0" y="0"/>
          <a:chExt cx="0" cy="0"/>
        </a:xfrm>
      </p:grpSpPr>
      <p:sp>
        <p:nvSpPr>
          <p:cNvPr id="21" name="Google Shape;21;p7"/>
          <p:cNvSpPr/>
          <p:nvPr/>
        </p:nvSpPr>
        <p:spPr>
          <a:xfrm>
            <a:off x="0" y="0"/>
            <a:ext cx="10288588" cy="18288001"/>
          </a:xfrm>
          <a:prstGeom prst="rect">
            <a:avLst/>
          </a:prstGeom>
          <a:solidFill>
            <a:srgbClr val="2D7F6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romo">
  <p:cSld name="Product Promo">
    <p:bg>
      <p:bgPr>
        <a:solidFill>
          <a:srgbClr val="F4E6D9"/>
        </a:solidFill>
      </p:bgPr>
    </p:bg>
    <p:spTree>
      <p:nvGrpSpPr>
        <p:cNvPr id="22" name="Shape 22"/>
        <p:cNvGrpSpPr/>
        <p:nvPr/>
      </p:nvGrpSpPr>
      <p:grpSpPr>
        <a:xfrm>
          <a:off x="0" y="0"/>
          <a:ext cx="0" cy="0"/>
          <a:chOff x="0" y="0"/>
          <a:chExt cx="0" cy="0"/>
        </a:xfrm>
      </p:grpSpPr>
      <p:sp>
        <p:nvSpPr>
          <p:cNvPr id="23" name="Google Shape;23;p8"/>
          <p:cNvSpPr/>
          <p:nvPr/>
        </p:nvSpPr>
        <p:spPr>
          <a:xfrm>
            <a:off x="0" y="0"/>
            <a:ext cx="1378784" cy="1890005"/>
          </a:xfrm>
          <a:custGeom>
            <a:rect b="b" l="l" r="r" t="t"/>
            <a:pathLst>
              <a:path extrusionOk="0" h="2391300" w="1546752">
                <a:moveTo>
                  <a:pt x="0" y="0"/>
                </a:moveTo>
                <a:lnTo>
                  <a:pt x="1544202" y="0"/>
                </a:lnTo>
                <a:lnTo>
                  <a:pt x="1546752" y="48715"/>
                </a:lnTo>
                <a:cubicBezTo>
                  <a:pt x="1546752" y="1031787"/>
                  <a:pt x="978726" y="1886891"/>
                  <a:pt x="141982" y="2325328"/>
                </a:cubicBezTo>
                <a:lnTo>
                  <a:pt x="0" y="2391300"/>
                </a:lnTo>
                <a:close/>
              </a:path>
            </a:pathLst>
          </a:custGeom>
          <a:solidFill>
            <a:srgbClr val="2D7F6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roduct Promo Weekdays Alt">
  <p:cSld name="Product Promo Weekdays Alt">
    <p:bg>
      <p:bgPr>
        <a:solidFill>
          <a:srgbClr val="E6CE9C"/>
        </a:solidFill>
      </p:bgPr>
    </p:bg>
    <p:spTree>
      <p:nvGrpSpPr>
        <p:cNvPr id="24" name="Shape 24"/>
        <p:cNvGrpSpPr/>
        <p:nvPr/>
      </p:nvGrpSpPr>
      <p:grpSpPr>
        <a:xfrm>
          <a:off x="0" y="0"/>
          <a:ext cx="0" cy="0"/>
          <a:chOff x="0" y="0"/>
          <a:chExt cx="0" cy="0"/>
        </a:xfrm>
      </p:grpSpPr>
      <p:sp>
        <p:nvSpPr>
          <p:cNvPr id="25" name="Google Shape;25;p9"/>
          <p:cNvSpPr/>
          <p:nvPr/>
        </p:nvSpPr>
        <p:spPr>
          <a:xfrm>
            <a:off x="0" y="-1"/>
            <a:ext cx="10288588" cy="9330553"/>
          </a:xfrm>
          <a:prstGeom prst="rect">
            <a:avLst/>
          </a:pr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act">
  <p:cSld name="Contact">
    <p:bg>
      <p:bgPr>
        <a:solidFill>
          <a:srgbClr val="E0C797"/>
        </a:solidFill>
      </p:bgPr>
    </p:bg>
    <p:spTree>
      <p:nvGrpSpPr>
        <p:cNvPr id="26" name="Shape 26"/>
        <p:cNvGrpSpPr/>
        <p:nvPr/>
      </p:nvGrpSpPr>
      <p:grpSpPr>
        <a:xfrm>
          <a:off x="0" y="0"/>
          <a:ext cx="0" cy="0"/>
          <a:chOff x="0" y="0"/>
          <a:chExt cx="0" cy="0"/>
        </a:xfrm>
      </p:grpSpPr>
      <p:sp>
        <p:nvSpPr>
          <p:cNvPr id="27" name="Google Shape;27;p10"/>
          <p:cNvSpPr/>
          <p:nvPr/>
        </p:nvSpPr>
        <p:spPr>
          <a:xfrm>
            <a:off x="-1" y="0"/>
            <a:ext cx="10288588" cy="1722171"/>
          </a:xfrm>
          <a:prstGeom prst="rect">
            <a:avLst/>
          </a:prstGeom>
          <a:solidFill>
            <a:srgbClr val="3882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07341" y="973671"/>
            <a:ext cx="8873907" cy="3534835"/>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chemeClr val="dk1"/>
              </a:buClr>
              <a:buSzPts val="4951"/>
              <a:buFont typeface="Arial"/>
              <a:buNone/>
              <a:defRPr b="0" i="0" sz="4951"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707341" y="4868333"/>
            <a:ext cx="8873907" cy="11603568"/>
          </a:xfrm>
          <a:prstGeom prst="rect">
            <a:avLst/>
          </a:prstGeom>
          <a:noFill/>
          <a:ln>
            <a:noFill/>
          </a:ln>
        </p:spPr>
        <p:txBody>
          <a:bodyPr anchorCtr="0" anchor="t" bIns="45700" lIns="91425" spcFirstLastPara="1" rIns="91425" wrap="square" tIns="45700">
            <a:noAutofit/>
          </a:bodyPr>
          <a:lstStyle>
            <a:lvl1pPr indent="-428688" lvl="0" marL="457200" marR="0" rtl="0" algn="l">
              <a:lnSpc>
                <a:spcPct val="90000"/>
              </a:lnSpc>
              <a:spcBef>
                <a:spcPts val="1125"/>
              </a:spcBef>
              <a:spcAft>
                <a:spcPts val="0"/>
              </a:spcAft>
              <a:buClr>
                <a:schemeClr val="dk1"/>
              </a:buClr>
              <a:buSzPts val="3151"/>
              <a:buFont typeface="Arial"/>
              <a:buChar char="•"/>
              <a:defRPr b="0" i="0" sz="3151" u="none" cap="none" strike="noStrike">
                <a:solidFill>
                  <a:schemeClr val="dk1"/>
                </a:solidFill>
                <a:latin typeface="Arial"/>
                <a:ea typeface="Arial"/>
                <a:cs typeface="Arial"/>
                <a:sym typeface="Arial"/>
              </a:defRPr>
            </a:lvl1pPr>
            <a:lvl2pPr indent="-400050" lvl="1" marL="914400" marR="0" rtl="0" algn="l">
              <a:lnSpc>
                <a:spcPct val="90000"/>
              </a:lnSpc>
              <a:spcBef>
                <a:spcPts val="563"/>
              </a:spcBef>
              <a:spcAft>
                <a:spcPts val="0"/>
              </a:spcAft>
              <a:buClr>
                <a:schemeClr val="dk1"/>
              </a:buClr>
              <a:buSzPts val="2700"/>
              <a:buFont typeface="Arial"/>
              <a:buChar char="•"/>
              <a:defRPr b="0" i="0" sz="2700" u="none" cap="none" strike="noStrike">
                <a:solidFill>
                  <a:schemeClr val="dk1"/>
                </a:solidFill>
                <a:latin typeface="Arial"/>
                <a:ea typeface="Arial"/>
                <a:cs typeface="Arial"/>
                <a:sym typeface="Arial"/>
              </a:defRPr>
            </a:lvl2pPr>
            <a:lvl3pPr indent="-371475" lvl="2" marL="1371600" marR="0" rtl="0" algn="l">
              <a:lnSpc>
                <a:spcPct val="90000"/>
              </a:lnSpc>
              <a:spcBef>
                <a:spcPts val="563"/>
              </a:spcBef>
              <a:spcAft>
                <a:spcPts val="0"/>
              </a:spcAft>
              <a:buClr>
                <a:schemeClr val="dk1"/>
              </a:buClr>
              <a:buSzPts val="2250"/>
              <a:buFont typeface="Arial"/>
              <a:buChar char="•"/>
              <a:defRPr b="0" i="0" sz="2250" u="none" cap="none" strike="noStrike">
                <a:solidFill>
                  <a:schemeClr val="dk1"/>
                </a:solidFill>
                <a:latin typeface="Arial"/>
                <a:ea typeface="Arial"/>
                <a:cs typeface="Arial"/>
                <a:sym typeface="Arial"/>
              </a:defRPr>
            </a:lvl3pPr>
            <a:lvl4pPr indent="-357187" lvl="3" marL="18288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4pPr>
            <a:lvl5pPr indent="-357187" lvl="4" marL="22860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Arial"/>
                <a:ea typeface="Arial"/>
                <a:cs typeface="Arial"/>
                <a:sym typeface="Arial"/>
              </a:defRPr>
            </a:lvl5pPr>
            <a:lvl6pPr indent="-357187" lvl="5" marL="27432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6pPr>
            <a:lvl7pPr indent="-357187" lvl="6" marL="32004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7pPr>
            <a:lvl8pPr indent="-357187" lvl="7" marL="36576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8pPr>
            <a:lvl9pPr indent="-357187" lvl="8" marL="4114800" marR="0" rtl="0" algn="l">
              <a:lnSpc>
                <a:spcPct val="90000"/>
              </a:lnSpc>
              <a:spcBef>
                <a:spcPts val="563"/>
              </a:spcBef>
              <a:spcAft>
                <a:spcPts val="0"/>
              </a:spcAft>
              <a:buClr>
                <a:schemeClr val="dk1"/>
              </a:buClr>
              <a:buSzPts val="2025"/>
              <a:buFont typeface="Arial"/>
              <a:buChar char="•"/>
              <a:defRPr b="0" i="0" sz="2025"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707341" y="16950270"/>
            <a:ext cx="2314932" cy="973667"/>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35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408095" y="16950270"/>
            <a:ext cx="3472398" cy="973667"/>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35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7266315" y="16950270"/>
            <a:ext cx="2314932" cy="973667"/>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350" u="none" cap="none" strike="noStrike">
                <a:solidFill>
                  <a:srgbClr val="888888"/>
                </a:solidFill>
                <a:latin typeface="Arial"/>
                <a:ea typeface="Arial"/>
                <a:cs typeface="Arial"/>
                <a:sym typeface="Arial"/>
              </a:defRPr>
            </a:lvl1pPr>
            <a:lvl2pPr indent="0" lvl="1" marL="0" marR="0" rtl="0" algn="r">
              <a:spcBef>
                <a:spcPts val="0"/>
              </a:spcBef>
              <a:buNone/>
              <a:defRPr b="0" i="0" sz="1350" u="none" cap="none" strike="noStrike">
                <a:solidFill>
                  <a:srgbClr val="888888"/>
                </a:solidFill>
                <a:latin typeface="Arial"/>
                <a:ea typeface="Arial"/>
                <a:cs typeface="Arial"/>
                <a:sym typeface="Arial"/>
              </a:defRPr>
            </a:lvl2pPr>
            <a:lvl3pPr indent="0" lvl="2" marL="0" marR="0" rtl="0" algn="r">
              <a:spcBef>
                <a:spcPts val="0"/>
              </a:spcBef>
              <a:buNone/>
              <a:defRPr b="0" i="0" sz="1350" u="none" cap="none" strike="noStrike">
                <a:solidFill>
                  <a:srgbClr val="888888"/>
                </a:solidFill>
                <a:latin typeface="Arial"/>
                <a:ea typeface="Arial"/>
                <a:cs typeface="Arial"/>
                <a:sym typeface="Arial"/>
              </a:defRPr>
            </a:lvl3pPr>
            <a:lvl4pPr indent="0" lvl="3" marL="0" marR="0" rtl="0" algn="r">
              <a:spcBef>
                <a:spcPts val="0"/>
              </a:spcBef>
              <a:buNone/>
              <a:defRPr b="0" i="0" sz="1350" u="none" cap="none" strike="noStrike">
                <a:solidFill>
                  <a:srgbClr val="888888"/>
                </a:solidFill>
                <a:latin typeface="Arial"/>
                <a:ea typeface="Arial"/>
                <a:cs typeface="Arial"/>
                <a:sym typeface="Arial"/>
              </a:defRPr>
            </a:lvl4pPr>
            <a:lvl5pPr indent="0" lvl="4" marL="0" marR="0" rtl="0" algn="r">
              <a:spcBef>
                <a:spcPts val="0"/>
              </a:spcBef>
              <a:buNone/>
              <a:defRPr b="0" i="0" sz="1350" u="none" cap="none" strike="noStrike">
                <a:solidFill>
                  <a:srgbClr val="888888"/>
                </a:solidFill>
                <a:latin typeface="Arial"/>
                <a:ea typeface="Arial"/>
                <a:cs typeface="Arial"/>
                <a:sym typeface="Arial"/>
              </a:defRPr>
            </a:lvl5pPr>
            <a:lvl6pPr indent="0" lvl="5" marL="0" marR="0" rtl="0" algn="r">
              <a:spcBef>
                <a:spcPts val="0"/>
              </a:spcBef>
              <a:buNone/>
              <a:defRPr b="0" i="0" sz="1350" u="none" cap="none" strike="noStrike">
                <a:solidFill>
                  <a:srgbClr val="888888"/>
                </a:solidFill>
                <a:latin typeface="Arial"/>
                <a:ea typeface="Arial"/>
                <a:cs typeface="Arial"/>
                <a:sym typeface="Arial"/>
              </a:defRPr>
            </a:lvl6pPr>
            <a:lvl7pPr indent="0" lvl="6" marL="0" marR="0" rtl="0" algn="r">
              <a:spcBef>
                <a:spcPts val="0"/>
              </a:spcBef>
              <a:buNone/>
              <a:defRPr b="0" i="0" sz="1350" u="none" cap="none" strike="noStrike">
                <a:solidFill>
                  <a:srgbClr val="888888"/>
                </a:solidFill>
                <a:latin typeface="Arial"/>
                <a:ea typeface="Arial"/>
                <a:cs typeface="Arial"/>
                <a:sym typeface="Arial"/>
              </a:defRPr>
            </a:lvl7pPr>
            <a:lvl8pPr indent="0" lvl="7" marL="0" marR="0" rtl="0" algn="r">
              <a:spcBef>
                <a:spcPts val="0"/>
              </a:spcBef>
              <a:buNone/>
              <a:defRPr b="0" i="0" sz="1350" u="none" cap="none" strike="noStrike">
                <a:solidFill>
                  <a:srgbClr val="888888"/>
                </a:solidFill>
                <a:latin typeface="Arial"/>
                <a:ea typeface="Arial"/>
                <a:cs typeface="Arial"/>
                <a:sym typeface="Arial"/>
              </a:defRPr>
            </a:lvl8pPr>
            <a:lvl9pPr indent="0" lvl="8" marL="0" marR="0" rtl="0" algn="r">
              <a:spcBef>
                <a:spcPts val="0"/>
              </a:spcBef>
              <a:buNone/>
              <a:defRPr b="0" i="0" sz="135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 name="Shape 41"/>
        <p:cNvGrpSpPr/>
        <p:nvPr/>
      </p:nvGrpSpPr>
      <p:grpSpPr>
        <a:xfrm>
          <a:off x="0" y="0"/>
          <a:ext cx="0" cy="0"/>
          <a:chOff x="0" y="0"/>
          <a:chExt cx="0" cy="0"/>
        </a:xfrm>
      </p:grpSpPr>
      <p:sp>
        <p:nvSpPr>
          <p:cNvPr id="42" name="Google Shape;42;p15"/>
          <p:cNvSpPr txBox="1"/>
          <p:nvPr/>
        </p:nvSpPr>
        <p:spPr>
          <a:xfrm>
            <a:off x="1986218" y="12259614"/>
            <a:ext cx="6316153" cy="95410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5600" u="none" cap="none" strike="noStrike">
                <a:solidFill>
                  <a:schemeClr val="dk1"/>
                </a:solidFill>
                <a:latin typeface="PT Serif"/>
                <a:ea typeface="PT Serif"/>
                <a:cs typeface="PT Serif"/>
                <a:sym typeface="PT Serif"/>
              </a:rPr>
              <a:t>Moonbucks </a:t>
            </a:r>
            <a:r>
              <a:rPr b="1" i="1" lang="en-US" sz="5600" u="none" cap="none" strike="noStrike">
                <a:solidFill>
                  <a:schemeClr val="dk1"/>
                </a:solidFill>
                <a:latin typeface="PT Serif"/>
                <a:ea typeface="PT Serif"/>
                <a:cs typeface="PT Serif"/>
                <a:sym typeface="PT Serif"/>
              </a:rPr>
              <a:t>Coffee</a:t>
            </a:r>
            <a:endParaRPr/>
          </a:p>
        </p:txBody>
      </p:sp>
      <p:sp>
        <p:nvSpPr>
          <p:cNvPr id="43" name="Google Shape;43;p15"/>
          <p:cNvSpPr txBox="1"/>
          <p:nvPr/>
        </p:nvSpPr>
        <p:spPr>
          <a:xfrm>
            <a:off x="3065861" y="11501761"/>
            <a:ext cx="4156908"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2800" u="none" cap="none" strike="noStrike">
                <a:solidFill>
                  <a:schemeClr val="dk1"/>
                </a:solidFill>
                <a:latin typeface="PT Serif"/>
                <a:ea typeface="PT Serif"/>
                <a:cs typeface="PT Serif"/>
                <a:sym typeface="PT Serif"/>
              </a:rPr>
              <a:t>Western Millenial Coffee</a:t>
            </a:r>
            <a:endParaRPr/>
          </a:p>
        </p:txBody>
      </p:sp>
      <p:cxnSp>
        <p:nvCxnSpPr>
          <p:cNvPr id="44" name="Google Shape;44;p15"/>
          <p:cNvCxnSpPr/>
          <p:nvPr/>
        </p:nvCxnSpPr>
        <p:spPr>
          <a:xfrm>
            <a:off x="4274292" y="13731666"/>
            <a:ext cx="1740004" cy="0"/>
          </a:xfrm>
          <a:prstGeom prst="straightConnector1">
            <a:avLst/>
          </a:prstGeom>
          <a:noFill/>
          <a:ln cap="flat" cmpd="sng" w="50800">
            <a:solidFill>
              <a:srgbClr val="49AD8D"/>
            </a:solidFill>
            <a:prstDash val="solid"/>
            <a:miter lim="800000"/>
            <a:headEnd len="sm" w="sm" type="none"/>
            <a:tailEnd len="sm" w="sm" type="none"/>
          </a:ln>
        </p:spPr>
      </p:cxnSp>
      <p:sp>
        <p:nvSpPr>
          <p:cNvPr id="45" name="Google Shape;45;p15"/>
          <p:cNvSpPr txBox="1"/>
          <p:nvPr/>
        </p:nvSpPr>
        <p:spPr>
          <a:xfrm>
            <a:off x="1427207" y="14718016"/>
            <a:ext cx="5465179" cy="206979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2200" u="none" cap="none" strike="noStrike">
                <a:solidFill>
                  <a:srgbClr val="3F3F3F"/>
                </a:solidFill>
                <a:latin typeface="PT Serif"/>
                <a:ea typeface="PT Serif"/>
                <a:cs typeface="PT Serif"/>
                <a:sym typeface="PT Serif"/>
              </a:rPr>
              <a:t>You don't even really need a place. </a:t>
            </a:r>
            <a:endParaRPr/>
          </a:p>
          <a:p>
            <a:pPr indent="0" lvl="0" marL="0" marR="0" rtl="0" algn="l">
              <a:lnSpc>
                <a:spcPct val="150000"/>
              </a:lnSpc>
              <a:spcBef>
                <a:spcPts val="0"/>
              </a:spcBef>
              <a:spcAft>
                <a:spcPts val="0"/>
              </a:spcAft>
              <a:buNone/>
            </a:pPr>
            <a:r>
              <a:rPr b="0" i="0" lang="en-US" sz="2200" u="none" cap="none" strike="noStrike">
                <a:solidFill>
                  <a:srgbClr val="3F3F3F"/>
                </a:solidFill>
                <a:latin typeface="PT Serif"/>
                <a:ea typeface="PT Serif"/>
                <a:cs typeface="PT Serif"/>
                <a:sym typeface="PT Serif"/>
              </a:rPr>
              <a:t>But you feel like you're doing something. That is what coffee is. And that is one of the geniuses of the new coffee culture. </a:t>
            </a:r>
            <a:endParaRPr/>
          </a:p>
        </p:txBody>
      </p:sp>
      <p:sp>
        <p:nvSpPr>
          <p:cNvPr id="46" name="Google Shape;46;p15"/>
          <p:cNvSpPr/>
          <p:nvPr/>
        </p:nvSpPr>
        <p:spPr>
          <a:xfrm>
            <a:off x="7146545" y="14800734"/>
            <a:ext cx="1904358" cy="1904358"/>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200" u="none" cap="none" strike="noStrike">
                <a:solidFill>
                  <a:schemeClr val="lt1"/>
                </a:solidFill>
                <a:latin typeface="PT Serif"/>
                <a:ea typeface="PT Serif"/>
                <a:cs typeface="PT Serif"/>
                <a:sym typeface="PT Serif"/>
              </a:rPr>
              <a:t>NOW</a:t>
            </a:r>
            <a:endParaRPr/>
          </a:p>
          <a:p>
            <a:pPr indent="0" lvl="0" marL="0" marR="0" rtl="0" algn="ctr">
              <a:spcBef>
                <a:spcPts val="0"/>
              </a:spcBef>
              <a:spcAft>
                <a:spcPts val="0"/>
              </a:spcAft>
              <a:buNone/>
            </a:pPr>
            <a:r>
              <a:rPr b="1" i="0" lang="en-US" sz="2200" u="none" cap="none" strike="noStrike">
                <a:solidFill>
                  <a:schemeClr val="lt1"/>
                </a:solidFill>
                <a:latin typeface="PT Serif"/>
                <a:ea typeface="PT Serif"/>
                <a:cs typeface="PT Serif"/>
                <a:sym typeface="PT Serif"/>
              </a:rPr>
              <a:t>OPEN</a:t>
            </a:r>
            <a:endParaRPr/>
          </a:p>
        </p:txBody>
      </p:sp>
      <p:pic>
        <p:nvPicPr>
          <p:cNvPr id="47" name="Google Shape;47;p15"/>
          <p:cNvPicPr preferRelativeResize="0"/>
          <p:nvPr/>
        </p:nvPicPr>
        <p:blipFill rotWithShape="1">
          <a:blip r:embed="rId3">
            <a:alphaModFix/>
          </a:blip>
          <a:srcRect b="0" l="11146" r="11145" t="0"/>
          <a:stretch/>
        </p:blipFill>
        <p:spPr>
          <a:xfrm>
            <a:off x="1732757" y="1500188"/>
            <a:ext cx="6823075" cy="916781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E6D9"/>
        </a:solidFill>
      </p:bgPr>
    </p:bg>
    <p:spTree>
      <p:nvGrpSpPr>
        <p:cNvPr id="51" name="Shape 51"/>
        <p:cNvGrpSpPr/>
        <p:nvPr/>
      </p:nvGrpSpPr>
      <p:grpSpPr>
        <a:xfrm>
          <a:off x="0" y="0"/>
          <a:ext cx="0" cy="0"/>
          <a:chOff x="0" y="0"/>
          <a:chExt cx="0" cy="0"/>
        </a:xfrm>
      </p:grpSpPr>
      <p:sp>
        <p:nvSpPr>
          <p:cNvPr id="52" name="Google Shape;52;p16"/>
          <p:cNvSpPr/>
          <p:nvPr/>
        </p:nvSpPr>
        <p:spPr>
          <a:xfrm>
            <a:off x="777841" y="677810"/>
            <a:ext cx="1904358" cy="1904358"/>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200" u="none" cap="none" strike="noStrike">
                <a:solidFill>
                  <a:schemeClr val="lt1"/>
                </a:solidFill>
                <a:latin typeface="PT Serif"/>
                <a:ea typeface="PT Serif"/>
                <a:cs typeface="PT Serif"/>
                <a:sym typeface="PT Serif"/>
              </a:rPr>
              <a:t>OPEN</a:t>
            </a:r>
            <a:endParaRPr/>
          </a:p>
          <a:p>
            <a:pPr indent="0" lvl="0" marL="0" marR="0" rtl="0" algn="ctr">
              <a:spcBef>
                <a:spcPts val="0"/>
              </a:spcBef>
              <a:spcAft>
                <a:spcPts val="0"/>
              </a:spcAft>
              <a:buNone/>
            </a:pPr>
            <a:r>
              <a:rPr b="1" i="0" lang="en-US" sz="3000" u="none" cap="none" strike="noStrike">
                <a:solidFill>
                  <a:schemeClr val="lt1"/>
                </a:solidFill>
                <a:latin typeface="PT Serif"/>
                <a:ea typeface="PT Serif"/>
                <a:cs typeface="PT Serif"/>
                <a:sym typeface="PT Serif"/>
              </a:rPr>
              <a:t>24H</a:t>
            </a:r>
            <a:endParaRPr/>
          </a:p>
        </p:txBody>
      </p:sp>
      <p:sp>
        <p:nvSpPr>
          <p:cNvPr id="53" name="Google Shape;53;p16"/>
          <p:cNvSpPr txBox="1"/>
          <p:nvPr/>
        </p:nvSpPr>
        <p:spPr>
          <a:xfrm>
            <a:off x="4784149" y="14747966"/>
            <a:ext cx="4378200" cy="2351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0" i="0" lang="en-US" sz="2000" u="none" cap="none" strike="noStrike">
                <a:solidFill>
                  <a:srgbClr val="3F3F3F"/>
                </a:solidFill>
                <a:latin typeface="PT Serif"/>
                <a:ea typeface="PT Serif"/>
                <a:cs typeface="PT Serif"/>
                <a:sym typeface="PT Serif"/>
              </a:rPr>
              <a:t>Lorem ipsum dolor sits ame consetur nostrud exercitia tioullmco labis nisi occaecat cupidatat inon eoini sunote culpa iqui officia deserati mlit anims adiscinv eli sed do eiusmod tempor </a:t>
            </a:r>
            <a:endParaRPr/>
          </a:p>
        </p:txBody>
      </p:sp>
      <p:sp>
        <p:nvSpPr>
          <p:cNvPr id="54" name="Google Shape;54;p16"/>
          <p:cNvSpPr txBox="1"/>
          <p:nvPr/>
        </p:nvSpPr>
        <p:spPr>
          <a:xfrm>
            <a:off x="4784150" y="14055572"/>
            <a:ext cx="4378139"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i="0" lang="en-US" sz="2800" u="none" cap="none" strike="noStrike">
                <a:solidFill>
                  <a:schemeClr val="dk1"/>
                </a:solidFill>
                <a:latin typeface="PT Serif"/>
                <a:ea typeface="PT Serif"/>
                <a:cs typeface="PT Serif"/>
                <a:sym typeface="PT Serif"/>
              </a:rPr>
              <a:t>Think Outside The Box</a:t>
            </a:r>
            <a:endParaRPr/>
          </a:p>
        </p:txBody>
      </p:sp>
      <p:sp>
        <p:nvSpPr>
          <p:cNvPr id="55" name="Google Shape;55;p16"/>
          <p:cNvSpPr txBox="1"/>
          <p:nvPr/>
        </p:nvSpPr>
        <p:spPr>
          <a:xfrm>
            <a:off x="4784151" y="11052437"/>
            <a:ext cx="4378200" cy="235170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000">
                <a:solidFill>
                  <a:srgbClr val="3F3F3F"/>
                </a:solidFill>
                <a:latin typeface="PT Serif"/>
                <a:ea typeface="PT Serif"/>
                <a:cs typeface="PT Serif"/>
                <a:sym typeface="PT Serif"/>
              </a:rPr>
              <a:t>Lorem ipsu dolori sits ame consectur nostrud xrcitatioullamco laboris nisi culpa qufficia deserunt mollit anime occaec cupidatat noni eoident sunte  adipiscv elit sed do eiusmod tempor </a:t>
            </a:r>
            <a:endParaRPr/>
          </a:p>
        </p:txBody>
      </p:sp>
      <p:sp>
        <p:nvSpPr>
          <p:cNvPr id="56" name="Google Shape;56;p16"/>
          <p:cNvSpPr txBox="1"/>
          <p:nvPr/>
        </p:nvSpPr>
        <p:spPr>
          <a:xfrm>
            <a:off x="4784151" y="10305827"/>
            <a:ext cx="4378139"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dk1"/>
                </a:solidFill>
                <a:latin typeface="PT Serif"/>
                <a:ea typeface="PT Serif"/>
                <a:cs typeface="PT Serif"/>
                <a:sym typeface="PT Serif"/>
              </a:rPr>
              <a:t>Moonbucks </a:t>
            </a:r>
            <a:r>
              <a:rPr b="1" i="1" lang="en-US" sz="3200">
                <a:solidFill>
                  <a:schemeClr val="dk1"/>
                </a:solidFill>
                <a:latin typeface="PT Serif"/>
                <a:ea typeface="PT Serif"/>
                <a:cs typeface="PT Serif"/>
                <a:sym typeface="PT Serif"/>
              </a:rPr>
              <a:t>Coffee</a:t>
            </a:r>
            <a:endParaRPr/>
          </a:p>
        </p:txBody>
      </p:sp>
      <p:pic>
        <p:nvPicPr>
          <p:cNvPr id="57" name="Google Shape;57;p16"/>
          <p:cNvPicPr preferRelativeResize="0"/>
          <p:nvPr/>
        </p:nvPicPr>
        <p:blipFill rotWithShape="1">
          <a:blip r:embed="rId3">
            <a:alphaModFix/>
          </a:blip>
          <a:srcRect b="2100" l="0" r="0" t="2100"/>
          <a:stretch/>
        </p:blipFill>
        <p:spPr>
          <a:xfrm>
            <a:off x="2115741" y="2844822"/>
            <a:ext cx="6057106" cy="6057106"/>
          </a:xfrm>
          <a:prstGeom prst="ellipse">
            <a:avLst/>
          </a:prstGeom>
          <a:noFill/>
          <a:ln>
            <a:noFill/>
          </a:ln>
        </p:spPr>
      </p:pic>
      <p:pic>
        <p:nvPicPr>
          <p:cNvPr id="58" name="Google Shape;58;p16"/>
          <p:cNvPicPr preferRelativeResize="0"/>
          <p:nvPr/>
        </p:nvPicPr>
        <p:blipFill rotWithShape="1">
          <a:blip r:embed="rId3">
            <a:alphaModFix/>
          </a:blip>
          <a:srcRect b="0" l="29459" r="29459" t="0"/>
          <a:stretch/>
        </p:blipFill>
        <p:spPr>
          <a:xfrm>
            <a:off x="0" y="10295511"/>
            <a:ext cx="3145536" cy="799248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 name="Shape 62"/>
        <p:cNvGrpSpPr/>
        <p:nvPr/>
      </p:nvGrpSpPr>
      <p:grpSpPr>
        <a:xfrm>
          <a:off x="0" y="0"/>
          <a:ext cx="0" cy="0"/>
          <a:chOff x="0" y="0"/>
          <a:chExt cx="0" cy="0"/>
        </a:xfrm>
      </p:grpSpPr>
      <p:sp>
        <p:nvSpPr>
          <p:cNvPr id="63" name="Google Shape;63;p17"/>
          <p:cNvSpPr txBox="1"/>
          <p:nvPr/>
        </p:nvSpPr>
        <p:spPr>
          <a:xfrm>
            <a:off x="2485563" y="11402372"/>
            <a:ext cx="5317482" cy="70788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000">
                <a:solidFill>
                  <a:schemeClr val="dk1"/>
                </a:solidFill>
                <a:latin typeface="PT Serif"/>
                <a:ea typeface="PT Serif"/>
                <a:cs typeface="PT Serif"/>
                <a:sym typeface="PT Serif"/>
              </a:rPr>
              <a:t>Coffee Latte Benefits</a:t>
            </a:r>
            <a:endParaRPr/>
          </a:p>
        </p:txBody>
      </p:sp>
      <p:sp>
        <p:nvSpPr>
          <p:cNvPr id="64" name="Google Shape;64;p17"/>
          <p:cNvSpPr/>
          <p:nvPr/>
        </p:nvSpPr>
        <p:spPr>
          <a:xfrm>
            <a:off x="777841" y="677810"/>
            <a:ext cx="1904358" cy="1904358"/>
          </a:xfrm>
          <a:prstGeom prst="ellipse">
            <a:avLst/>
          </a:prstGeom>
          <a:solidFill>
            <a:srgbClr val="E7CF9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dk1"/>
                </a:solidFill>
                <a:latin typeface="PT Serif"/>
                <a:ea typeface="PT Serif"/>
                <a:cs typeface="PT Serif"/>
                <a:sym typeface="PT Serif"/>
              </a:rPr>
              <a:t>25K IDR</a:t>
            </a:r>
            <a:endParaRPr b="1" sz="3600">
              <a:solidFill>
                <a:schemeClr val="dk1"/>
              </a:solidFill>
              <a:latin typeface="PT Serif"/>
              <a:ea typeface="PT Serif"/>
              <a:cs typeface="PT Serif"/>
              <a:sym typeface="PT Serif"/>
            </a:endParaRPr>
          </a:p>
        </p:txBody>
      </p:sp>
      <p:sp>
        <p:nvSpPr>
          <p:cNvPr id="65" name="Google Shape;65;p17"/>
          <p:cNvSpPr txBox="1"/>
          <p:nvPr/>
        </p:nvSpPr>
        <p:spPr>
          <a:xfrm>
            <a:off x="2422359" y="12490186"/>
            <a:ext cx="5443870" cy="206979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2200">
                <a:solidFill>
                  <a:srgbClr val="3F3F3F"/>
                </a:solidFill>
                <a:latin typeface="PT Serif"/>
                <a:ea typeface="PT Serif"/>
                <a:cs typeface="PT Serif"/>
                <a:sym typeface="PT Serif"/>
              </a:rPr>
              <a:t>The caffeine in this coffee can help boost your metabolism and has been shown to increase fat burning by 10-29%. If that isn’t a perk, I don’t know what is!</a:t>
            </a:r>
            <a:endParaRPr/>
          </a:p>
        </p:txBody>
      </p:sp>
      <p:sp>
        <p:nvSpPr>
          <p:cNvPr id="66" name="Google Shape;66;p17"/>
          <p:cNvSpPr txBox="1"/>
          <p:nvPr/>
        </p:nvSpPr>
        <p:spPr>
          <a:xfrm>
            <a:off x="2422359" y="15028828"/>
            <a:ext cx="5443870" cy="206979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2200">
                <a:solidFill>
                  <a:srgbClr val="3F3F3F"/>
                </a:solidFill>
                <a:latin typeface="PT Serif"/>
                <a:ea typeface="PT Serif"/>
                <a:cs typeface="PT Serif"/>
                <a:sym typeface="PT Serif"/>
              </a:rPr>
              <a:t>Each cup of coffee you drink a day reduces your risk of type II diabetes by 7%. Drink coffee reduces your risk of Alzheimer’s by 65% &amp; Parkinson’s by 32-60%. </a:t>
            </a:r>
            <a:endParaRPr/>
          </a:p>
        </p:txBody>
      </p:sp>
      <p:grpSp>
        <p:nvGrpSpPr>
          <p:cNvPr id="67" name="Google Shape;67;p17"/>
          <p:cNvGrpSpPr/>
          <p:nvPr/>
        </p:nvGrpSpPr>
        <p:grpSpPr>
          <a:xfrm>
            <a:off x="8120349" y="985873"/>
            <a:ext cx="1288230" cy="1159406"/>
            <a:chOff x="8141614" y="985873"/>
            <a:chExt cx="1288230" cy="1159406"/>
          </a:xfrm>
        </p:grpSpPr>
        <p:grpSp>
          <p:nvGrpSpPr>
            <p:cNvPr id="68" name="Google Shape;68;p17"/>
            <p:cNvGrpSpPr/>
            <p:nvPr/>
          </p:nvGrpSpPr>
          <p:grpSpPr>
            <a:xfrm>
              <a:off x="8141614" y="985873"/>
              <a:ext cx="1288230" cy="1159406"/>
              <a:chOff x="8268206" y="1135241"/>
              <a:chExt cx="989495" cy="890545"/>
            </a:xfrm>
          </p:grpSpPr>
          <p:sp>
            <p:nvSpPr>
              <p:cNvPr id="69" name="Google Shape;69;p17"/>
              <p:cNvSpPr/>
              <p:nvPr/>
            </p:nvSpPr>
            <p:spPr>
              <a:xfrm>
                <a:off x="8416630" y="1382615"/>
                <a:ext cx="643171" cy="544224"/>
              </a:xfrm>
              <a:custGeom>
                <a:rect b="b" l="l" r="r" t="t"/>
                <a:pathLst>
                  <a:path extrusionOk="0" h="544224" w="643171">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 name="Google Shape;70;p17"/>
              <p:cNvSpPr/>
              <p:nvPr/>
            </p:nvSpPr>
            <p:spPr>
              <a:xfrm>
                <a:off x="8268206" y="1926837"/>
                <a:ext cx="940020" cy="98949"/>
              </a:xfrm>
              <a:custGeom>
                <a:rect b="b" l="l" r="r" t="t"/>
                <a:pathLst>
                  <a:path extrusionOk="0" h="98949" w="940020">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 name="Google Shape;71;p17"/>
              <p:cNvSpPr/>
              <p:nvPr/>
            </p:nvSpPr>
            <p:spPr>
              <a:xfrm>
                <a:off x="9059802" y="1432090"/>
                <a:ext cx="197899" cy="296848"/>
              </a:xfrm>
              <a:custGeom>
                <a:rect b="b" l="l" r="r" t="t"/>
                <a:pathLst>
                  <a:path extrusionOk="0" h="296848" w="197899">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 name="Google Shape;72;p17"/>
              <p:cNvSpPr/>
              <p:nvPr/>
            </p:nvSpPr>
            <p:spPr>
              <a:xfrm>
                <a:off x="8837166"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 name="Google Shape;73;p17"/>
              <p:cNvSpPr/>
              <p:nvPr/>
            </p:nvSpPr>
            <p:spPr>
              <a:xfrm>
                <a:off x="8639267"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4" name="Google Shape;74;p17"/>
            <p:cNvSpPr txBox="1"/>
            <p:nvPr/>
          </p:nvSpPr>
          <p:spPr>
            <a:xfrm>
              <a:off x="8469352" y="1451199"/>
              <a:ext cx="590225"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MB</a:t>
              </a:r>
              <a:endParaRPr/>
            </a:p>
          </p:txBody>
        </p:sp>
      </p:grpSp>
      <p:pic>
        <p:nvPicPr>
          <p:cNvPr id="75" name="Google Shape;75;p17"/>
          <p:cNvPicPr preferRelativeResize="0"/>
          <p:nvPr/>
        </p:nvPicPr>
        <p:blipFill rotWithShape="1">
          <a:blip r:embed="rId3">
            <a:alphaModFix/>
          </a:blip>
          <a:srcRect b="0" l="19634" r="19634" t="0"/>
          <a:stretch/>
        </p:blipFill>
        <p:spPr>
          <a:xfrm>
            <a:off x="2907647" y="2999520"/>
            <a:ext cx="4473296" cy="768715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Google Shape;80;p18"/>
          <p:cNvSpPr txBox="1"/>
          <p:nvPr/>
        </p:nvSpPr>
        <p:spPr>
          <a:xfrm>
            <a:off x="2063179" y="3068827"/>
            <a:ext cx="6162264" cy="83099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800">
                <a:solidFill>
                  <a:schemeClr val="dk1"/>
                </a:solidFill>
                <a:latin typeface="PT Serif"/>
                <a:ea typeface="PT Serif"/>
                <a:cs typeface="PT Serif"/>
                <a:sym typeface="PT Serif"/>
              </a:rPr>
              <a:t>Our Favourite </a:t>
            </a:r>
            <a:r>
              <a:rPr b="1" i="1" lang="en-US" sz="4800">
                <a:solidFill>
                  <a:schemeClr val="dk1"/>
                </a:solidFill>
                <a:latin typeface="PT Serif"/>
                <a:ea typeface="PT Serif"/>
                <a:cs typeface="PT Serif"/>
                <a:sym typeface="PT Serif"/>
              </a:rPr>
              <a:t>Coffee</a:t>
            </a:r>
            <a:endParaRPr/>
          </a:p>
        </p:txBody>
      </p:sp>
      <p:sp>
        <p:nvSpPr>
          <p:cNvPr id="81" name="Google Shape;81;p18"/>
          <p:cNvSpPr/>
          <p:nvPr/>
        </p:nvSpPr>
        <p:spPr>
          <a:xfrm>
            <a:off x="7710191" y="677810"/>
            <a:ext cx="1831474" cy="1831474"/>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700">
                <a:solidFill>
                  <a:schemeClr val="lt1"/>
                </a:solidFill>
                <a:latin typeface="PT Serif"/>
                <a:ea typeface="PT Serif"/>
                <a:cs typeface="PT Serif"/>
                <a:sym typeface="PT Serif"/>
              </a:rPr>
              <a:t>29K</a:t>
            </a:r>
            <a:endParaRPr/>
          </a:p>
          <a:p>
            <a:pPr indent="0" lvl="0" marL="0" marR="0" rtl="0" algn="ctr">
              <a:spcBef>
                <a:spcPts val="0"/>
              </a:spcBef>
              <a:spcAft>
                <a:spcPts val="0"/>
              </a:spcAft>
              <a:buNone/>
            </a:pPr>
            <a:r>
              <a:rPr b="1" lang="en-US" sz="2700">
                <a:solidFill>
                  <a:schemeClr val="lt1"/>
                </a:solidFill>
                <a:latin typeface="PT Serif"/>
                <a:ea typeface="PT Serif"/>
                <a:cs typeface="PT Serif"/>
                <a:sym typeface="PT Serif"/>
              </a:rPr>
              <a:t>IDR</a:t>
            </a:r>
            <a:endParaRPr/>
          </a:p>
        </p:txBody>
      </p:sp>
      <p:sp>
        <p:nvSpPr>
          <p:cNvPr id="82" name="Google Shape;82;p18"/>
          <p:cNvSpPr txBox="1"/>
          <p:nvPr/>
        </p:nvSpPr>
        <p:spPr>
          <a:xfrm>
            <a:off x="3290270" y="4076376"/>
            <a:ext cx="3708066" cy="52322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800">
                <a:solidFill>
                  <a:srgbClr val="3F3F3F"/>
                </a:solidFill>
                <a:latin typeface="PT Serif"/>
                <a:ea typeface="PT Serif"/>
                <a:cs typeface="PT Serif"/>
                <a:sym typeface="PT Serif"/>
              </a:rPr>
              <a:t>Kopi Luwak Indonesia</a:t>
            </a:r>
            <a:endParaRPr/>
          </a:p>
        </p:txBody>
      </p:sp>
      <p:sp>
        <p:nvSpPr>
          <p:cNvPr id="83" name="Google Shape;83;p18"/>
          <p:cNvSpPr txBox="1"/>
          <p:nvPr/>
        </p:nvSpPr>
        <p:spPr>
          <a:xfrm>
            <a:off x="4001698" y="14311103"/>
            <a:ext cx="5180574" cy="281333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000">
                <a:solidFill>
                  <a:srgbClr val="3F3F3F"/>
                </a:solidFill>
                <a:latin typeface="PT Serif"/>
                <a:ea typeface="PT Serif"/>
                <a:cs typeface="PT Serif"/>
                <a:sym typeface="PT Serif"/>
              </a:rPr>
              <a:t>Lorem ipsum dolor sits ame consetur verasi nostrudi exercitia tioullmco labis nisi meas occaecat cupidatat inon eoini sunote culpa iqui officia deserati mlit anims adiscinv eli occaec cupidatat noni eoident sunte se do eiusmod tempor vereska abubaca luwak</a:t>
            </a:r>
            <a:endParaRPr/>
          </a:p>
        </p:txBody>
      </p:sp>
      <p:sp>
        <p:nvSpPr>
          <p:cNvPr id="84" name="Google Shape;84;p18"/>
          <p:cNvSpPr txBox="1"/>
          <p:nvPr/>
        </p:nvSpPr>
        <p:spPr>
          <a:xfrm>
            <a:off x="4001698" y="13617763"/>
            <a:ext cx="4378139"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dk1"/>
                </a:solidFill>
                <a:latin typeface="PT Serif"/>
                <a:ea typeface="PT Serif"/>
                <a:cs typeface="PT Serif"/>
                <a:sym typeface="PT Serif"/>
              </a:rPr>
              <a:t>Just Give Me a Luwak</a:t>
            </a:r>
            <a:endParaRPr/>
          </a:p>
        </p:txBody>
      </p:sp>
      <p:grpSp>
        <p:nvGrpSpPr>
          <p:cNvPr id="85" name="Google Shape;85;p18"/>
          <p:cNvGrpSpPr/>
          <p:nvPr/>
        </p:nvGrpSpPr>
        <p:grpSpPr>
          <a:xfrm>
            <a:off x="964317" y="964608"/>
            <a:ext cx="1288230" cy="1159406"/>
            <a:chOff x="964317" y="964608"/>
            <a:chExt cx="1288230" cy="1159406"/>
          </a:xfrm>
        </p:grpSpPr>
        <p:grpSp>
          <p:nvGrpSpPr>
            <p:cNvPr id="86" name="Google Shape;86;p18"/>
            <p:cNvGrpSpPr/>
            <p:nvPr/>
          </p:nvGrpSpPr>
          <p:grpSpPr>
            <a:xfrm>
              <a:off x="964317" y="964608"/>
              <a:ext cx="1288230" cy="1159406"/>
              <a:chOff x="8268206" y="1135241"/>
              <a:chExt cx="989495" cy="890545"/>
            </a:xfrm>
          </p:grpSpPr>
          <p:sp>
            <p:nvSpPr>
              <p:cNvPr id="87" name="Google Shape;87;p18"/>
              <p:cNvSpPr/>
              <p:nvPr/>
            </p:nvSpPr>
            <p:spPr>
              <a:xfrm>
                <a:off x="8416630" y="1382615"/>
                <a:ext cx="643171" cy="544224"/>
              </a:xfrm>
              <a:custGeom>
                <a:rect b="b" l="l" r="r" t="t"/>
                <a:pathLst>
                  <a:path extrusionOk="0" h="544224" w="643171">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8" name="Google Shape;88;p18"/>
              <p:cNvSpPr/>
              <p:nvPr/>
            </p:nvSpPr>
            <p:spPr>
              <a:xfrm>
                <a:off x="8268206" y="1926837"/>
                <a:ext cx="940020" cy="98949"/>
              </a:xfrm>
              <a:custGeom>
                <a:rect b="b" l="l" r="r" t="t"/>
                <a:pathLst>
                  <a:path extrusionOk="0" h="98949" w="940020">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9" name="Google Shape;89;p18"/>
              <p:cNvSpPr/>
              <p:nvPr/>
            </p:nvSpPr>
            <p:spPr>
              <a:xfrm>
                <a:off x="9059802" y="1432090"/>
                <a:ext cx="197899" cy="296848"/>
              </a:xfrm>
              <a:custGeom>
                <a:rect b="b" l="l" r="r" t="t"/>
                <a:pathLst>
                  <a:path extrusionOk="0" h="296848" w="197899">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 name="Google Shape;90;p18"/>
              <p:cNvSpPr/>
              <p:nvPr/>
            </p:nvSpPr>
            <p:spPr>
              <a:xfrm>
                <a:off x="8837166"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1" name="Google Shape;91;p18"/>
              <p:cNvSpPr/>
              <p:nvPr/>
            </p:nvSpPr>
            <p:spPr>
              <a:xfrm>
                <a:off x="8639267"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2" name="Google Shape;92;p18"/>
            <p:cNvSpPr txBox="1"/>
            <p:nvPr/>
          </p:nvSpPr>
          <p:spPr>
            <a:xfrm>
              <a:off x="1292055" y="1429934"/>
              <a:ext cx="590225"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2D7F60"/>
                  </a:solidFill>
                  <a:latin typeface="PT Serif"/>
                  <a:ea typeface="PT Serif"/>
                  <a:cs typeface="PT Serif"/>
                  <a:sym typeface="PT Serif"/>
                </a:rPr>
                <a:t>MB</a:t>
              </a:r>
              <a:endParaRPr/>
            </a:p>
          </p:txBody>
        </p:sp>
      </p:grpSp>
      <p:pic>
        <p:nvPicPr>
          <p:cNvPr id="93" name="Google Shape;93;p18"/>
          <p:cNvPicPr preferRelativeResize="0"/>
          <p:nvPr/>
        </p:nvPicPr>
        <p:blipFill rotWithShape="1">
          <a:blip r:embed="rId3">
            <a:alphaModFix/>
          </a:blip>
          <a:srcRect b="2113" l="0" r="0" t="2113"/>
          <a:stretch/>
        </p:blipFill>
        <p:spPr>
          <a:xfrm>
            <a:off x="1514207" y="5428783"/>
            <a:ext cx="7260173" cy="7260172"/>
          </a:xfrm>
          <a:prstGeom prst="roundRect">
            <a:avLst>
              <a:gd fmla="val 5244" name="adj"/>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pic>
        <p:nvPicPr>
          <p:cNvPr id="98" name="Google Shape;98;p19"/>
          <p:cNvPicPr preferRelativeResize="0"/>
          <p:nvPr/>
        </p:nvPicPr>
        <p:blipFill rotWithShape="1">
          <a:blip r:embed="rId3">
            <a:alphaModFix/>
          </a:blip>
          <a:srcRect b="24782" l="0" r="0" t="24781"/>
          <a:stretch/>
        </p:blipFill>
        <p:spPr>
          <a:xfrm>
            <a:off x="0" y="3402418"/>
            <a:ext cx="10288587" cy="5417427"/>
          </a:xfrm>
          <a:prstGeom prst="rect">
            <a:avLst/>
          </a:prstGeom>
          <a:noFill/>
          <a:ln>
            <a:noFill/>
          </a:ln>
        </p:spPr>
      </p:pic>
      <p:pic>
        <p:nvPicPr>
          <p:cNvPr id="99" name="Google Shape;99;p19"/>
          <p:cNvPicPr preferRelativeResize="0"/>
          <p:nvPr/>
        </p:nvPicPr>
        <p:blipFill rotWithShape="1">
          <a:blip r:embed="rId3">
            <a:alphaModFix/>
          </a:blip>
          <a:srcRect b="0" l="8252" r="8252" t="0"/>
          <a:stretch/>
        </p:blipFill>
        <p:spPr>
          <a:xfrm>
            <a:off x="1337087" y="10193866"/>
            <a:ext cx="2414640" cy="3018774"/>
          </a:xfrm>
          <a:prstGeom prst="rect">
            <a:avLst/>
          </a:prstGeom>
          <a:noFill/>
          <a:ln>
            <a:noFill/>
          </a:ln>
        </p:spPr>
      </p:pic>
      <p:pic>
        <p:nvPicPr>
          <p:cNvPr id="100" name="Google Shape;100;p19"/>
          <p:cNvPicPr preferRelativeResize="0"/>
          <p:nvPr/>
        </p:nvPicPr>
        <p:blipFill rotWithShape="1">
          <a:blip r:embed="rId3">
            <a:alphaModFix/>
          </a:blip>
          <a:srcRect b="0" l="8252" r="8252" t="0"/>
          <a:stretch/>
        </p:blipFill>
        <p:spPr>
          <a:xfrm>
            <a:off x="1337087" y="14120841"/>
            <a:ext cx="2414640" cy="3018774"/>
          </a:xfrm>
          <a:prstGeom prst="rect">
            <a:avLst/>
          </a:prstGeom>
          <a:noFill/>
          <a:ln>
            <a:noFill/>
          </a:ln>
        </p:spPr>
      </p:pic>
      <p:grpSp>
        <p:nvGrpSpPr>
          <p:cNvPr id="101" name="Google Shape;101;p19"/>
          <p:cNvGrpSpPr/>
          <p:nvPr/>
        </p:nvGrpSpPr>
        <p:grpSpPr>
          <a:xfrm>
            <a:off x="4633240" y="10194865"/>
            <a:ext cx="4521459" cy="3000842"/>
            <a:chOff x="4531640" y="10194865"/>
            <a:chExt cx="4521459" cy="3000842"/>
          </a:xfrm>
        </p:grpSpPr>
        <p:sp>
          <p:nvSpPr>
            <p:cNvPr id="102" name="Google Shape;102;p19"/>
            <p:cNvSpPr txBox="1"/>
            <p:nvPr/>
          </p:nvSpPr>
          <p:spPr>
            <a:xfrm>
              <a:off x="4531640" y="10194865"/>
              <a:ext cx="452145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dk1"/>
                  </a:solidFill>
                  <a:latin typeface="PT Serif"/>
                  <a:ea typeface="PT Serif"/>
                  <a:cs typeface="PT Serif"/>
                  <a:sym typeface="PT Serif"/>
                </a:rPr>
                <a:t>Ice </a:t>
              </a:r>
              <a:r>
                <a:rPr b="1" i="1" lang="en-US" sz="2800">
                  <a:solidFill>
                    <a:schemeClr val="dk1"/>
                  </a:solidFill>
                  <a:latin typeface="PT Serif"/>
                  <a:ea typeface="PT Serif"/>
                  <a:cs typeface="PT Serif"/>
                  <a:sym typeface="PT Serif"/>
                </a:rPr>
                <a:t>Coffee</a:t>
              </a:r>
              <a:r>
                <a:rPr b="1" lang="en-US" sz="2800">
                  <a:solidFill>
                    <a:schemeClr val="dk1"/>
                  </a:solidFill>
                  <a:latin typeface="PT Serif"/>
                  <a:ea typeface="PT Serif"/>
                  <a:cs typeface="PT Serif"/>
                  <a:sym typeface="PT Serif"/>
                </a:rPr>
                <a:t> Latte</a:t>
              </a:r>
              <a:endParaRPr/>
            </a:p>
          </p:txBody>
        </p:sp>
        <p:sp>
          <p:nvSpPr>
            <p:cNvPr id="103" name="Google Shape;103;p19"/>
            <p:cNvSpPr txBox="1"/>
            <p:nvPr/>
          </p:nvSpPr>
          <p:spPr>
            <a:xfrm>
              <a:off x="4531641" y="10844038"/>
              <a:ext cx="4521458" cy="235166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000">
                  <a:solidFill>
                    <a:srgbClr val="3F3F3F"/>
                  </a:solidFill>
                  <a:latin typeface="PT Serif"/>
                  <a:ea typeface="PT Serif"/>
                  <a:cs typeface="PT Serif"/>
                  <a:sym typeface="PT Serif"/>
                </a:rPr>
                <a:t>Lorem ipsum dolor sits ame consetur verasi nostrudi exercitia tiouaa llmco labis nisi meas eiusmo tempor verasi iqui officia deserati mlit anims cinvs nostrudi execitia tioullmco vereska</a:t>
              </a:r>
              <a:endParaRPr/>
            </a:p>
          </p:txBody>
        </p:sp>
      </p:grpSp>
      <p:sp>
        <p:nvSpPr>
          <p:cNvPr id="104" name="Google Shape;104;p19"/>
          <p:cNvSpPr/>
          <p:nvPr/>
        </p:nvSpPr>
        <p:spPr>
          <a:xfrm>
            <a:off x="2888616" y="15329833"/>
            <a:ext cx="1303867" cy="1303867"/>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25K</a:t>
            </a:r>
            <a:endParaRPr/>
          </a:p>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IDR</a:t>
            </a:r>
            <a:endParaRPr/>
          </a:p>
        </p:txBody>
      </p:sp>
      <p:sp>
        <p:nvSpPr>
          <p:cNvPr id="105" name="Google Shape;105;p19"/>
          <p:cNvSpPr txBox="1"/>
          <p:nvPr/>
        </p:nvSpPr>
        <p:spPr>
          <a:xfrm>
            <a:off x="4633242" y="14308498"/>
            <a:ext cx="452145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dk1"/>
                </a:solidFill>
                <a:latin typeface="PT Serif"/>
                <a:ea typeface="PT Serif"/>
                <a:cs typeface="PT Serif"/>
                <a:sym typeface="PT Serif"/>
              </a:rPr>
              <a:t>Hot </a:t>
            </a:r>
            <a:r>
              <a:rPr b="1" i="1" lang="en-US" sz="2800">
                <a:solidFill>
                  <a:schemeClr val="dk1"/>
                </a:solidFill>
                <a:latin typeface="PT Serif"/>
                <a:ea typeface="PT Serif"/>
                <a:cs typeface="PT Serif"/>
                <a:sym typeface="PT Serif"/>
              </a:rPr>
              <a:t>Coffee</a:t>
            </a:r>
            <a:r>
              <a:rPr b="1" lang="en-US" sz="2800">
                <a:solidFill>
                  <a:schemeClr val="dk1"/>
                </a:solidFill>
                <a:latin typeface="PT Serif"/>
                <a:ea typeface="PT Serif"/>
                <a:cs typeface="PT Serif"/>
                <a:sym typeface="PT Serif"/>
              </a:rPr>
              <a:t> Latte</a:t>
            </a:r>
            <a:endParaRPr/>
          </a:p>
        </p:txBody>
      </p:sp>
      <p:sp>
        <p:nvSpPr>
          <p:cNvPr id="106" name="Google Shape;106;p19"/>
          <p:cNvSpPr txBox="1"/>
          <p:nvPr/>
        </p:nvSpPr>
        <p:spPr>
          <a:xfrm>
            <a:off x="4633243" y="14957670"/>
            <a:ext cx="4521458" cy="18900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000">
                <a:solidFill>
                  <a:srgbClr val="3F3F3F"/>
                </a:solidFill>
                <a:latin typeface="PT Serif"/>
                <a:ea typeface="PT Serif"/>
                <a:cs typeface="PT Serif"/>
                <a:sym typeface="PT Serif"/>
              </a:rPr>
              <a:t>Lorem ipsum dolor sits ame consetur verasi nostrudi exercitia tiouaa llmco labis nisi meas eiusmo tempor verasi nostrudi execitia tioullmco vereska</a:t>
            </a:r>
            <a:endParaRPr/>
          </a:p>
        </p:txBody>
      </p:sp>
      <p:sp>
        <p:nvSpPr>
          <p:cNvPr id="107" name="Google Shape;107;p19"/>
          <p:cNvSpPr/>
          <p:nvPr/>
        </p:nvSpPr>
        <p:spPr>
          <a:xfrm>
            <a:off x="2888616" y="11237432"/>
            <a:ext cx="1303867" cy="1303867"/>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29K</a:t>
            </a:r>
            <a:endParaRPr/>
          </a:p>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IDR</a:t>
            </a:r>
            <a:endParaRPr/>
          </a:p>
        </p:txBody>
      </p:sp>
      <p:sp>
        <p:nvSpPr>
          <p:cNvPr id="108" name="Google Shape;108;p19"/>
          <p:cNvSpPr txBox="1"/>
          <p:nvPr/>
        </p:nvSpPr>
        <p:spPr>
          <a:xfrm>
            <a:off x="2645856" y="1654300"/>
            <a:ext cx="4996882" cy="83099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800">
                <a:solidFill>
                  <a:schemeClr val="dk1"/>
                </a:solidFill>
                <a:latin typeface="PT Serif"/>
                <a:ea typeface="PT Serif"/>
                <a:cs typeface="PT Serif"/>
                <a:sym typeface="PT Serif"/>
              </a:rPr>
              <a:t>Our</a:t>
            </a:r>
            <a:r>
              <a:rPr b="1" i="1" lang="en-US" sz="4800">
                <a:solidFill>
                  <a:schemeClr val="dk1"/>
                </a:solidFill>
                <a:latin typeface="PT Serif"/>
                <a:ea typeface="PT Serif"/>
                <a:cs typeface="PT Serif"/>
                <a:sym typeface="PT Serif"/>
              </a:rPr>
              <a:t> Coffee </a:t>
            </a:r>
            <a:r>
              <a:rPr b="1" lang="en-US" sz="4800">
                <a:solidFill>
                  <a:schemeClr val="dk1"/>
                </a:solidFill>
                <a:latin typeface="PT Serif"/>
                <a:ea typeface="PT Serif"/>
                <a:cs typeface="PT Serif"/>
                <a:sym typeface="PT Serif"/>
              </a:rPr>
              <a:t>Menu</a:t>
            </a:r>
            <a:endParaRPr/>
          </a:p>
        </p:txBody>
      </p:sp>
      <p:sp>
        <p:nvSpPr>
          <p:cNvPr id="109" name="Google Shape;109;p19"/>
          <p:cNvSpPr txBox="1"/>
          <p:nvPr/>
        </p:nvSpPr>
        <p:spPr>
          <a:xfrm>
            <a:off x="3275857" y="970819"/>
            <a:ext cx="3736921"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1"/>
                </a:solidFill>
                <a:latin typeface="PT Serif"/>
                <a:ea typeface="PT Serif"/>
                <a:cs typeface="PT Serif"/>
                <a:sym typeface="PT Serif"/>
              </a:rPr>
              <a:t>Western Millenial Coffee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pic>
        <p:nvPicPr>
          <p:cNvPr id="114" name="Google Shape;114;p20"/>
          <p:cNvPicPr preferRelativeResize="0"/>
          <p:nvPr/>
        </p:nvPicPr>
        <p:blipFill rotWithShape="1">
          <a:blip r:embed="rId3">
            <a:alphaModFix/>
          </a:blip>
          <a:srcRect b="0" l="35313" r="35313" t="0"/>
          <a:stretch/>
        </p:blipFill>
        <p:spPr>
          <a:xfrm>
            <a:off x="5144293" y="0"/>
            <a:ext cx="5144293" cy="18288000"/>
          </a:xfrm>
          <a:prstGeom prst="rect">
            <a:avLst/>
          </a:prstGeom>
          <a:noFill/>
          <a:ln>
            <a:noFill/>
          </a:ln>
        </p:spPr>
      </p:pic>
      <p:sp>
        <p:nvSpPr>
          <p:cNvPr id="115" name="Google Shape;115;p20"/>
          <p:cNvSpPr/>
          <p:nvPr/>
        </p:nvSpPr>
        <p:spPr>
          <a:xfrm>
            <a:off x="1578134" y="8211312"/>
            <a:ext cx="7132320" cy="7933562"/>
          </a:xfrm>
          <a:prstGeom prst="rect">
            <a:avLst/>
          </a:prstGeom>
          <a:solidFill>
            <a:srgbClr val="F4E6D9"/>
          </a:solidFill>
          <a:ln>
            <a:noFill/>
          </a:ln>
          <a:effectLst>
            <a:outerShdw blurRad="876300" sx="109000" rotWithShape="0" algn="ctr" sy="109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6" name="Google Shape;116;p20"/>
          <p:cNvSpPr txBox="1"/>
          <p:nvPr/>
        </p:nvSpPr>
        <p:spPr>
          <a:xfrm>
            <a:off x="2554007" y="11622739"/>
            <a:ext cx="5180574" cy="327499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2000">
                <a:solidFill>
                  <a:srgbClr val="3F3F3F"/>
                </a:solidFill>
                <a:latin typeface="PT Serif"/>
                <a:ea typeface="PT Serif"/>
                <a:cs typeface="PT Serif"/>
                <a:sym typeface="PT Serif"/>
              </a:rPr>
              <a:t>Lorem ipsum doloreas sit amet consectetur adipiscing elite author sed donesa eiusmod tempor incididunt ut labore veras et dolore magna aliqua. Ut enigma ad minim veniam quis nostrud exercitation ulamcone laboris nisi ut aliquip ex manti comodo consequat offici deserunt molit anim id est laborums</a:t>
            </a:r>
            <a:endParaRPr/>
          </a:p>
        </p:txBody>
      </p:sp>
      <p:sp>
        <p:nvSpPr>
          <p:cNvPr id="117" name="Google Shape;117;p20"/>
          <p:cNvSpPr txBox="1"/>
          <p:nvPr/>
        </p:nvSpPr>
        <p:spPr>
          <a:xfrm>
            <a:off x="2936816" y="10873372"/>
            <a:ext cx="4414991" cy="58477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200">
                <a:solidFill>
                  <a:schemeClr val="dk1"/>
                </a:solidFill>
                <a:latin typeface="PT Serif"/>
                <a:ea typeface="PT Serif"/>
                <a:cs typeface="PT Serif"/>
                <a:sym typeface="PT Serif"/>
              </a:rPr>
              <a:t>Snacks &amp; Coffee Pack</a:t>
            </a:r>
            <a:endParaRPr/>
          </a:p>
        </p:txBody>
      </p:sp>
      <p:sp>
        <p:nvSpPr>
          <p:cNvPr id="118" name="Google Shape;118;p20"/>
          <p:cNvSpPr/>
          <p:nvPr/>
        </p:nvSpPr>
        <p:spPr>
          <a:xfrm>
            <a:off x="869281" y="787538"/>
            <a:ext cx="1845934" cy="1845934"/>
          </a:xfrm>
          <a:prstGeom prst="ellipse">
            <a:avLst/>
          </a:prstGeom>
          <a:solidFill>
            <a:srgbClr val="E7CF9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dk1"/>
                </a:solidFill>
                <a:latin typeface="PT Serif"/>
                <a:ea typeface="PT Serif"/>
                <a:cs typeface="PT Serif"/>
                <a:sym typeface="PT Serif"/>
              </a:rPr>
              <a:t>45K IDR</a:t>
            </a:r>
            <a:endParaRPr b="1" sz="3600">
              <a:solidFill>
                <a:schemeClr val="dk1"/>
              </a:solidFill>
              <a:latin typeface="PT Serif"/>
              <a:ea typeface="PT Serif"/>
              <a:cs typeface="PT Serif"/>
              <a:sym typeface="PT Serif"/>
            </a:endParaRPr>
          </a:p>
        </p:txBody>
      </p:sp>
      <p:sp>
        <p:nvSpPr>
          <p:cNvPr id="119" name="Google Shape;119;p20"/>
          <p:cNvSpPr/>
          <p:nvPr/>
        </p:nvSpPr>
        <p:spPr>
          <a:xfrm>
            <a:off x="1578134" y="15691105"/>
            <a:ext cx="7132320" cy="1188043"/>
          </a:xfrm>
          <a:prstGeom prst="rect">
            <a:avLst/>
          </a:prstGeom>
          <a:solidFill>
            <a:srgbClr val="DCC59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dk1"/>
                </a:solidFill>
                <a:latin typeface="PT Serif"/>
                <a:ea typeface="PT Serif"/>
                <a:cs typeface="PT Serif"/>
                <a:sym typeface="PT Serif"/>
              </a:rPr>
              <a:t>SWIPE UP GUYS!</a:t>
            </a:r>
            <a:endParaRPr/>
          </a:p>
        </p:txBody>
      </p:sp>
      <p:pic>
        <p:nvPicPr>
          <p:cNvPr id="120" name="Google Shape;120;p20"/>
          <p:cNvPicPr preferRelativeResize="0"/>
          <p:nvPr/>
        </p:nvPicPr>
        <p:blipFill rotWithShape="1">
          <a:blip r:embed="rId4">
            <a:alphaModFix/>
          </a:blip>
          <a:srcRect b="0" l="10686" r="10685" t="0"/>
          <a:stretch/>
        </p:blipFill>
        <p:spPr>
          <a:xfrm>
            <a:off x="2554006" y="3266526"/>
            <a:ext cx="5180576" cy="687914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id="125" name="Google Shape;125;p21"/>
          <p:cNvPicPr preferRelativeResize="0"/>
          <p:nvPr/>
        </p:nvPicPr>
        <p:blipFill rotWithShape="1">
          <a:blip r:embed="rId3">
            <a:alphaModFix/>
          </a:blip>
          <a:srcRect b="2113" l="0" r="0" t="2113"/>
          <a:stretch/>
        </p:blipFill>
        <p:spPr>
          <a:xfrm>
            <a:off x="6463828" y="5087410"/>
            <a:ext cx="2539178" cy="2539178"/>
          </a:xfrm>
          <a:prstGeom prst="roundRect">
            <a:avLst>
              <a:gd fmla="val 8125" name="adj"/>
            </a:avLst>
          </a:prstGeom>
          <a:noFill/>
          <a:ln>
            <a:noFill/>
          </a:ln>
        </p:spPr>
      </p:pic>
      <p:pic>
        <p:nvPicPr>
          <p:cNvPr id="126" name="Google Shape;126;p21"/>
          <p:cNvPicPr preferRelativeResize="0"/>
          <p:nvPr/>
        </p:nvPicPr>
        <p:blipFill rotWithShape="1">
          <a:blip r:embed="rId3">
            <a:alphaModFix/>
          </a:blip>
          <a:srcRect b="2082" l="0" r="0" t="2083"/>
          <a:stretch/>
        </p:blipFill>
        <p:spPr>
          <a:xfrm>
            <a:off x="1322003" y="8655295"/>
            <a:ext cx="2539178" cy="2539178"/>
          </a:xfrm>
          <a:prstGeom prst="roundRect">
            <a:avLst>
              <a:gd fmla="val 8125" name="adj"/>
            </a:avLst>
          </a:prstGeom>
          <a:noFill/>
          <a:ln>
            <a:noFill/>
          </a:ln>
        </p:spPr>
      </p:pic>
      <p:pic>
        <p:nvPicPr>
          <p:cNvPr id="127" name="Google Shape;127;p21"/>
          <p:cNvPicPr preferRelativeResize="0"/>
          <p:nvPr/>
        </p:nvPicPr>
        <p:blipFill rotWithShape="1">
          <a:blip r:embed="rId3">
            <a:alphaModFix/>
          </a:blip>
          <a:srcRect b="2082" l="0" r="0" t="2083"/>
          <a:stretch/>
        </p:blipFill>
        <p:spPr>
          <a:xfrm>
            <a:off x="6463828" y="12181615"/>
            <a:ext cx="2539178" cy="2539178"/>
          </a:xfrm>
          <a:prstGeom prst="roundRect">
            <a:avLst>
              <a:gd fmla="val 8125" name="adj"/>
            </a:avLst>
          </a:prstGeom>
          <a:noFill/>
          <a:ln>
            <a:noFill/>
          </a:ln>
        </p:spPr>
      </p:pic>
      <p:sp>
        <p:nvSpPr>
          <p:cNvPr id="128" name="Google Shape;128;p21"/>
          <p:cNvSpPr txBox="1"/>
          <p:nvPr/>
        </p:nvSpPr>
        <p:spPr>
          <a:xfrm>
            <a:off x="4598777" y="8678741"/>
            <a:ext cx="4521457" cy="523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800">
                <a:solidFill>
                  <a:schemeClr val="dk1"/>
                </a:solidFill>
                <a:latin typeface="PT Serif"/>
                <a:ea typeface="PT Serif"/>
                <a:cs typeface="PT Serif"/>
                <a:sym typeface="PT Serif"/>
              </a:rPr>
              <a:t>Americano Coffee</a:t>
            </a:r>
            <a:endParaRPr/>
          </a:p>
        </p:txBody>
      </p:sp>
      <p:sp>
        <p:nvSpPr>
          <p:cNvPr id="129" name="Google Shape;129;p21"/>
          <p:cNvSpPr txBox="1"/>
          <p:nvPr/>
        </p:nvSpPr>
        <p:spPr>
          <a:xfrm>
            <a:off x="4598778" y="9327914"/>
            <a:ext cx="4521458" cy="189000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000">
                <a:solidFill>
                  <a:srgbClr val="3F3F3F"/>
                </a:solidFill>
                <a:latin typeface="PT Serif"/>
                <a:ea typeface="PT Serif"/>
                <a:cs typeface="PT Serif"/>
                <a:sym typeface="PT Serif"/>
              </a:rPr>
              <a:t>Lorem ipsum dolor sits ame consetur verasi nostrudi exercitia tiouaa llmco labis nisi meas eiusmo tempor verasi nostrudi execitia tioullmco vereska</a:t>
            </a:r>
            <a:endParaRPr/>
          </a:p>
        </p:txBody>
      </p:sp>
      <p:sp>
        <p:nvSpPr>
          <p:cNvPr id="130" name="Google Shape;130;p21"/>
          <p:cNvSpPr txBox="1"/>
          <p:nvPr/>
        </p:nvSpPr>
        <p:spPr>
          <a:xfrm>
            <a:off x="1107095" y="12205061"/>
            <a:ext cx="4521457" cy="52322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2800">
                <a:solidFill>
                  <a:schemeClr val="dk1"/>
                </a:solidFill>
                <a:latin typeface="PT Serif"/>
                <a:ea typeface="PT Serif"/>
                <a:cs typeface="PT Serif"/>
                <a:sym typeface="PT Serif"/>
              </a:rPr>
              <a:t>Macchiato Coffee</a:t>
            </a:r>
            <a:endParaRPr/>
          </a:p>
        </p:txBody>
      </p:sp>
      <p:sp>
        <p:nvSpPr>
          <p:cNvPr id="131" name="Google Shape;131;p21"/>
          <p:cNvSpPr txBox="1"/>
          <p:nvPr/>
        </p:nvSpPr>
        <p:spPr>
          <a:xfrm>
            <a:off x="1107096" y="12854234"/>
            <a:ext cx="4521458" cy="189000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2000">
                <a:solidFill>
                  <a:srgbClr val="3F3F3F"/>
                </a:solidFill>
                <a:latin typeface="PT Serif"/>
                <a:ea typeface="PT Serif"/>
                <a:cs typeface="PT Serif"/>
                <a:sym typeface="PT Serif"/>
              </a:rPr>
              <a:t>Lorem ipsum dolor sits ame consetur verasi nostrudi exercitia tiouaa llmco labis nisi meas eiusmo tempor verasi nostrudi execitia tioullmco vereska</a:t>
            </a:r>
            <a:endParaRPr/>
          </a:p>
        </p:txBody>
      </p:sp>
      <p:sp>
        <p:nvSpPr>
          <p:cNvPr id="132" name="Google Shape;132;p21"/>
          <p:cNvSpPr txBox="1"/>
          <p:nvPr/>
        </p:nvSpPr>
        <p:spPr>
          <a:xfrm>
            <a:off x="1107095" y="5110856"/>
            <a:ext cx="4521457" cy="52322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2800">
                <a:solidFill>
                  <a:schemeClr val="dk1"/>
                </a:solidFill>
                <a:latin typeface="PT Serif"/>
                <a:ea typeface="PT Serif"/>
                <a:cs typeface="PT Serif"/>
                <a:sym typeface="PT Serif"/>
              </a:rPr>
              <a:t>Cappuccino Coffee</a:t>
            </a:r>
            <a:endParaRPr/>
          </a:p>
        </p:txBody>
      </p:sp>
      <p:sp>
        <p:nvSpPr>
          <p:cNvPr id="133" name="Google Shape;133;p21"/>
          <p:cNvSpPr txBox="1"/>
          <p:nvPr/>
        </p:nvSpPr>
        <p:spPr>
          <a:xfrm>
            <a:off x="1107096" y="5760029"/>
            <a:ext cx="4521458" cy="189000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2000">
                <a:solidFill>
                  <a:srgbClr val="3F3F3F"/>
                </a:solidFill>
                <a:latin typeface="PT Serif"/>
                <a:ea typeface="PT Serif"/>
                <a:cs typeface="PT Serif"/>
                <a:sym typeface="PT Serif"/>
              </a:rPr>
              <a:t>Lorem ipsum dolor sits ame consetur verasi nostrudi exercitia tiouaa llmco labis nisi meas eiusmo tempor verasi nostrudi execitia tioullmco vereska</a:t>
            </a:r>
            <a:endParaRPr/>
          </a:p>
        </p:txBody>
      </p:sp>
      <p:sp>
        <p:nvSpPr>
          <p:cNvPr id="134" name="Google Shape;134;p21"/>
          <p:cNvSpPr/>
          <p:nvPr/>
        </p:nvSpPr>
        <p:spPr>
          <a:xfrm>
            <a:off x="2418419" y="15956509"/>
            <a:ext cx="5451751" cy="1260335"/>
          </a:xfrm>
          <a:prstGeom prst="roundRect">
            <a:avLst>
              <a:gd fmla="val 50000" name="adj"/>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200">
                <a:solidFill>
                  <a:schemeClr val="lt1"/>
                </a:solidFill>
                <a:latin typeface="PT Serif"/>
                <a:ea typeface="PT Serif"/>
                <a:cs typeface="PT Serif"/>
                <a:sym typeface="PT Serif"/>
              </a:rPr>
              <a:t>SWIPE UP GUYS!</a:t>
            </a:r>
            <a:endParaRPr/>
          </a:p>
        </p:txBody>
      </p:sp>
      <p:grpSp>
        <p:nvGrpSpPr>
          <p:cNvPr id="135" name="Google Shape;135;p21"/>
          <p:cNvGrpSpPr/>
          <p:nvPr/>
        </p:nvGrpSpPr>
        <p:grpSpPr>
          <a:xfrm>
            <a:off x="2612992" y="1065040"/>
            <a:ext cx="5062603" cy="2764898"/>
            <a:chOff x="2612992" y="1046752"/>
            <a:chExt cx="5062603" cy="2764898"/>
          </a:xfrm>
        </p:grpSpPr>
        <p:sp>
          <p:nvSpPr>
            <p:cNvPr id="136" name="Google Shape;136;p21"/>
            <p:cNvSpPr txBox="1"/>
            <p:nvPr/>
          </p:nvSpPr>
          <p:spPr>
            <a:xfrm>
              <a:off x="2612992" y="2549912"/>
              <a:ext cx="5062603" cy="83099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4800">
                  <a:solidFill>
                    <a:schemeClr val="dk1"/>
                  </a:solidFill>
                  <a:latin typeface="PT Serif"/>
                  <a:ea typeface="PT Serif"/>
                  <a:cs typeface="PT Serif"/>
                  <a:sym typeface="PT Serif"/>
                </a:rPr>
                <a:t>Weekend Promo</a:t>
              </a:r>
              <a:endParaRPr b="1" i="1" sz="4800">
                <a:solidFill>
                  <a:schemeClr val="dk1"/>
                </a:solidFill>
                <a:latin typeface="PT Serif"/>
                <a:ea typeface="PT Serif"/>
                <a:cs typeface="PT Serif"/>
                <a:sym typeface="PT Serif"/>
              </a:endParaRPr>
            </a:p>
          </p:txBody>
        </p:sp>
        <p:cxnSp>
          <p:nvCxnSpPr>
            <p:cNvPr id="137" name="Google Shape;137;p21"/>
            <p:cNvCxnSpPr/>
            <p:nvPr/>
          </p:nvCxnSpPr>
          <p:spPr>
            <a:xfrm>
              <a:off x="4274288" y="3811650"/>
              <a:ext cx="1740004" cy="0"/>
            </a:xfrm>
            <a:prstGeom prst="straightConnector1">
              <a:avLst/>
            </a:prstGeom>
            <a:noFill/>
            <a:ln cap="flat" cmpd="sng" w="50800">
              <a:solidFill>
                <a:srgbClr val="49AD8D"/>
              </a:solidFill>
              <a:prstDash val="solid"/>
              <a:miter lim="800000"/>
              <a:headEnd len="sm" w="sm" type="none"/>
              <a:tailEnd len="sm" w="sm" type="none"/>
            </a:ln>
          </p:spPr>
        </p:cxnSp>
        <p:grpSp>
          <p:nvGrpSpPr>
            <p:cNvPr id="138" name="Google Shape;138;p21"/>
            <p:cNvGrpSpPr/>
            <p:nvPr/>
          </p:nvGrpSpPr>
          <p:grpSpPr>
            <a:xfrm>
              <a:off x="4535895" y="1046752"/>
              <a:ext cx="1216799" cy="1095119"/>
              <a:chOff x="964317" y="964608"/>
              <a:chExt cx="1288230" cy="1159406"/>
            </a:xfrm>
          </p:grpSpPr>
          <p:grpSp>
            <p:nvGrpSpPr>
              <p:cNvPr id="139" name="Google Shape;139;p21"/>
              <p:cNvGrpSpPr/>
              <p:nvPr/>
            </p:nvGrpSpPr>
            <p:grpSpPr>
              <a:xfrm>
                <a:off x="964317" y="964608"/>
                <a:ext cx="1288230" cy="1159406"/>
                <a:chOff x="8268206" y="1135241"/>
                <a:chExt cx="989495" cy="890545"/>
              </a:xfrm>
            </p:grpSpPr>
            <p:sp>
              <p:nvSpPr>
                <p:cNvPr id="140" name="Google Shape;140;p21"/>
                <p:cNvSpPr/>
                <p:nvPr/>
              </p:nvSpPr>
              <p:spPr>
                <a:xfrm>
                  <a:off x="8416630" y="1382615"/>
                  <a:ext cx="643171" cy="544224"/>
                </a:xfrm>
                <a:custGeom>
                  <a:rect b="b" l="l" r="r" t="t"/>
                  <a:pathLst>
                    <a:path extrusionOk="0" h="544224" w="643171">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21"/>
                <p:cNvSpPr/>
                <p:nvPr/>
              </p:nvSpPr>
              <p:spPr>
                <a:xfrm>
                  <a:off x="8268206" y="1926837"/>
                  <a:ext cx="940020" cy="98949"/>
                </a:xfrm>
                <a:custGeom>
                  <a:rect b="b" l="l" r="r" t="t"/>
                  <a:pathLst>
                    <a:path extrusionOk="0" h="98949" w="940020">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2" name="Google Shape;142;p21"/>
                <p:cNvSpPr/>
                <p:nvPr/>
              </p:nvSpPr>
              <p:spPr>
                <a:xfrm>
                  <a:off x="9059802" y="1432090"/>
                  <a:ext cx="197899" cy="296848"/>
                </a:xfrm>
                <a:custGeom>
                  <a:rect b="b" l="l" r="r" t="t"/>
                  <a:pathLst>
                    <a:path extrusionOk="0" h="296848" w="197899">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3" name="Google Shape;143;p21"/>
                <p:cNvSpPr/>
                <p:nvPr/>
              </p:nvSpPr>
              <p:spPr>
                <a:xfrm>
                  <a:off x="8837166"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 name="Google Shape;144;p21"/>
                <p:cNvSpPr/>
                <p:nvPr/>
              </p:nvSpPr>
              <p:spPr>
                <a:xfrm>
                  <a:off x="8639267"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50800">
                  <a:solidFill>
                    <a:srgbClr val="35906C"/>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45" name="Google Shape;145;p21"/>
              <p:cNvSpPr txBox="1"/>
              <p:nvPr/>
            </p:nvSpPr>
            <p:spPr>
              <a:xfrm>
                <a:off x="1292055" y="1429934"/>
                <a:ext cx="590225"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rgbClr val="2D7F60"/>
                    </a:solidFill>
                    <a:latin typeface="PT Serif"/>
                    <a:ea typeface="PT Serif"/>
                    <a:cs typeface="PT Serif"/>
                    <a:sym typeface="PT Serif"/>
                  </a:rPr>
                  <a:t>MB</a:t>
                </a:r>
                <a:endParaRPr/>
              </a:p>
            </p:txBody>
          </p:sp>
        </p:grpSp>
      </p:grpSp>
      <p:sp>
        <p:nvSpPr>
          <p:cNvPr id="146" name="Google Shape;146;p21"/>
          <p:cNvSpPr/>
          <p:nvPr/>
        </p:nvSpPr>
        <p:spPr>
          <a:xfrm>
            <a:off x="5960480" y="4811796"/>
            <a:ext cx="985499" cy="985499"/>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$4</a:t>
            </a:r>
            <a:endParaRPr/>
          </a:p>
        </p:txBody>
      </p:sp>
      <p:sp>
        <p:nvSpPr>
          <p:cNvPr id="147" name="Google Shape;147;p21"/>
          <p:cNvSpPr/>
          <p:nvPr/>
        </p:nvSpPr>
        <p:spPr>
          <a:xfrm>
            <a:off x="3253623" y="8362589"/>
            <a:ext cx="985499" cy="985499"/>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$3</a:t>
            </a:r>
            <a:endParaRPr/>
          </a:p>
        </p:txBody>
      </p:sp>
      <p:sp>
        <p:nvSpPr>
          <p:cNvPr id="148" name="Google Shape;148;p21"/>
          <p:cNvSpPr/>
          <p:nvPr/>
        </p:nvSpPr>
        <p:spPr>
          <a:xfrm>
            <a:off x="5960479" y="11868735"/>
            <a:ext cx="985499" cy="985499"/>
          </a:xfrm>
          <a:prstGeom prst="ellipse">
            <a:avLst/>
          </a:prstGeom>
          <a:solidFill>
            <a:srgbClr val="39986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$5</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2"/>
          <p:cNvSpPr/>
          <p:nvPr/>
        </p:nvSpPr>
        <p:spPr>
          <a:xfrm>
            <a:off x="1290242" y="8340162"/>
            <a:ext cx="7708105" cy="8289159"/>
          </a:xfrm>
          <a:prstGeom prst="rect">
            <a:avLst/>
          </a:prstGeom>
          <a:solidFill>
            <a:srgbClr val="F4E6D9"/>
          </a:solidFill>
          <a:ln>
            <a:noFill/>
          </a:ln>
          <a:effectLst>
            <a:outerShdw blurRad="876300" sx="109000" rotWithShape="0" algn="ctr" sy="109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4" name="Google Shape;154;p22"/>
          <p:cNvSpPr txBox="1"/>
          <p:nvPr/>
        </p:nvSpPr>
        <p:spPr>
          <a:xfrm>
            <a:off x="2663149" y="10866264"/>
            <a:ext cx="5004896" cy="64633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3600">
                <a:solidFill>
                  <a:schemeClr val="dk1"/>
                </a:solidFill>
                <a:latin typeface="PT Serif"/>
                <a:ea typeface="PT Serif"/>
                <a:cs typeface="PT Serif"/>
                <a:sym typeface="PT Serif"/>
              </a:rPr>
              <a:t>Chocolate </a:t>
            </a:r>
            <a:r>
              <a:rPr b="1" i="1" lang="en-US" sz="3600">
                <a:solidFill>
                  <a:schemeClr val="dk1"/>
                </a:solidFill>
                <a:latin typeface="PT Serif"/>
                <a:ea typeface="PT Serif"/>
                <a:cs typeface="PT Serif"/>
                <a:sym typeface="PT Serif"/>
              </a:rPr>
              <a:t>Coffee</a:t>
            </a:r>
            <a:r>
              <a:rPr b="1" lang="en-US" sz="3600">
                <a:solidFill>
                  <a:schemeClr val="dk1"/>
                </a:solidFill>
                <a:latin typeface="PT Serif"/>
                <a:ea typeface="PT Serif"/>
                <a:cs typeface="PT Serif"/>
                <a:sym typeface="PT Serif"/>
              </a:rPr>
              <a:t> Plus</a:t>
            </a:r>
            <a:endParaRPr/>
          </a:p>
        </p:txBody>
      </p:sp>
      <p:sp>
        <p:nvSpPr>
          <p:cNvPr id="155" name="Google Shape;155;p22"/>
          <p:cNvSpPr txBox="1"/>
          <p:nvPr/>
        </p:nvSpPr>
        <p:spPr>
          <a:xfrm>
            <a:off x="3845326" y="10170776"/>
            <a:ext cx="2640466"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1"/>
                </a:solidFill>
                <a:latin typeface="PT Serif"/>
                <a:ea typeface="PT Serif"/>
                <a:cs typeface="PT Serif"/>
                <a:sym typeface="PT Serif"/>
              </a:rPr>
              <a:t>Weekdays Promo</a:t>
            </a:r>
            <a:endParaRPr/>
          </a:p>
        </p:txBody>
      </p:sp>
      <p:sp>
        <p:nvSpPr>
          <p:cNvPr id="156" name="Google Shape;156;p22"/>
          <p:cNvSpPr txBox="1"/>
          <p:nvPr/>
        </p:nvSpPr>
        <p:spPr>
          <a:xfrm>
            <a:off x="2272832" y="12535376"/>
            <a:ext cx="5785500" cy="281340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2000">
                <a:solidFill>
                  <a:srgbClr val="3F3F3F"/>
                </a:solidFill>
                <a:latin typeface="PT Serif"/>
                <a:ea typeface="PT Serif"/>
                <a:cs typeface="PT Serif"/>
                <a:sym typeface="PT Serif"/>
              </a:rPr>
              <a:t>Lorem isumo doloreas sit ame seasin conscter inasas adipiscin elite author sed donesa eiumo inst empor incididunt ut labore veras et olorsa mana alivua enda enigma ad mini veniuis iter nostrudia exercitation ulam consaboris nisi ut alivuis exits manti comodones coseqat coffee</a:t>
            </a:r>
            <a:endParaRPr/>
          </a:p>
        </p:txBody>
      </p:sp>
      <p:cxnSp>
        <p:nvCxnSpPr>
          <p:cNvPr id="157" name="Google Shape;157;p22"/>
          <p:cNvCxnSpPr/>
          <p:nvPr/>
        </p:nvCxnSpPr>
        <p:spPr>
          <a:xfrm>
            <a:off x="4440972" y="11947387"/>
            <a:ext cx="1449175" cy="0"/>
          </a:xfrm>
          <a:prstGeom prst="straightConnector1">
            <a:avLst/>
          </a:prstGeom>
          <a:noFill/>
          <a:ln cap="flat" cmpd="sng" w="50800">
            <a:solidFill>
              <a:srgbClr val="49AD8D"/>
            </a:solidFill>
            <a:prstDash val="solid"/>
            <a:miter lim="800000"/>
            <a:headEnd len="sm" w="sm" type="none"/>
            <a:tailEnd len="sm" w="sm" type="none"/>
          </a:ln>
        </p:spPr>
      </p:cxnSp>
      <p:sp>
        <p:nvSpPr>
          <p:cNvPr id="158" name="Google Shape;158;p22"/>
          <p:cNvSpPr/>
          <p:nvPr/>
        </p:nvSpPr>
        <p:spPr>
          <a:xfrm>
            <a:off x="735311" y="656545"/>
            <a:ext cx="1859033" cy="1859033"/>
          </a:xfrm>
          <a:prstGeom prst="ellipse">
            <a:avLst/>
          </a:prstGeom>
          <a:solidFill>
            <a:srgbClr val="E7CF9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800">
                <a:solidFill>
                  <a:schemeClr val="dk1"/>
                </a:solidFill>
                <a:latin typeface="PT Serif"/>
                <a:ea typeface="PT Serif"/>
                <a:cs typeface="PT Serif"/>
                <a:sym typeface="PT Serif"/>
              </a:rPr>
              <a:t>35K IDR</a:t>
            </a:r>
            <a:endParaRPr b="1" sz="3600">
              <a:solidFill>
                <a:schemeClr val="dk1"/>
              </a:solidFill>
              <a:latin typeface="PT Serif"/>
              <a:ea typeface="PT Serif"/>
              <a:cs typeface="PT Serif"/>
              <a:sym typeface="PT Serif"/>
            </a:endParaRPr>
          </a:p>
        </p:txBody>
      </p:sp>
      <p:grpSp>
        <p:nvGrpSpPr>
          <p:cNvPr id="159" name="Google Shape;159;p22"/>
          <p:cNvGrpSpPr/>
          <p:nvPr/>
        </p:nvGrpSpPr>
        <p:grpSpPr>
          <a:xfrm>
            <a:off x="8120349" y="985873"/>
            <a:ext cx="1288230" cy="1159406"/>
            <a:chOff x="8141614" y="985873"/>
            <a:chExt cx="1288230" cy="1159406"/>
          </a:xfrm>
        </p:grpSpPr>
        <p:grpSp>
          <p:nvGrpSpPr>
            <p:cNvPr id="160" name="Google Shape;160;p22"/>
            <p:cNvGrpSpPr/>
            <p:nvPr/>
          </p:nvGrpSpPr>
          <p:grpSpPr>
            <a:xfrm>
              <a:off x="8141614" y="985873"/>
              <a:ext cx="1288230" cy="1159406"/>
              <a:chOff x="8268206" y="1135241"/>
              <a:chExt cx="989495" cy="890545"/>
            </a:xfrm>
          </p:grpSpPr>
          <p:sp>
            <p:nvSpPr>
              <p:cNvPr id="161" name="Google Shape;161;p22"/>
              <p:cNvSpPr/>
              <p:nvPr/>
            </p:nvSpPr>
            <p:spPr>
              <a:xfrm>
                <a:off x="8416630" y="1382615"/>
                <a:ext cx="643171" cy="544224"/>
              </a:xfrm>
              <a:custGeom>
                <a:rect b="b" l="l" r="r" t="t"/>
                <a:pathLst>
                  <a:path extrusionOk="0" h="544224" w="643171">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22"/>
              <p:cNvSpPr/>
              <p:nvPr/>
            </p:nvSpPr>
            <p:spPr>
              <a:xfrm>
                <a:off x="8268206" y="1926837"/>
                <a:ext cx="940020" cy="98949"/>
              </a:xfrm>
              <a:custGeom>
                <a:rect b="b" l="l" r="r" t="t"/>
                <a:pathLst>
                  <a:path extrusionOk="0" h="98949" w="940020">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3" name="Google Shape;163;p22"/>
              <p:cNvSpPr/>
              <p:nvPr/>
            </p:nvSpPr>
            <p:spPr>
              <a:xfrm>
                <a:off x="9059802" y="1432090"/>
                <a:ext cx="197899" cy="296848"/>
              </a:xfrm>
              <a:custGeom>
                <a:rect b="b" l="l" r="r" t="t"/>
                <a:pathLst>
                  <a:path extrusionOk="0" h="296848" w="197899">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4" name="Google Shape;164;p22"/>
              <p:cNvSpPr/>
              <p:nvPr/>
            </p:nvSpPr>
            <p:spPr>
              <a:xfrm>
                <a:off x="8837166"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5" name="Google Shape;165;p22"/>
              <p:cNvSpPr/>
              <p:nvPr/>
            </p:nvSpPr>
            <p:spPr>
              <a:xfrm>
                <a:off x="8639267" y="1135241"/>
                <a:ext cx="49474" cy="173161"/>
              </a:xfrm>
              <a:custGeom>
                <a:rect b="b" l="l" r="r" t="t"/>
                <a:pathLst>
                  <a:path extrusionOk="0" h="173161" w="49474">
                    <a:moveTo>
                      <a:pt x="0" y="0"/>
                    </a:moveTo>
                    <a:cubicBezTo>
                      <a:pt x="28244" y="14485"/>
                      <a:pt x="46967" y="42569"/>
                      <a:pt x="49475" y="74212"/>
                    </a:cubicBezTo>
                    <a:cubicBezTo>
                      <a:pt x="49475" y="123687"/>
                      <a:pt x="0" y="117750"/>
                      <a:pt x="0" y="173162"/>
                    </a:cubicBezTo>
                  </a:path>
                </a:pathLst>
              </a:custGeom>
              <a:noFill/>
              <a:ln cap="rnd" cmpd="sng" w="492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66" name="Google Shape;166;p22"/>
            <p:cNvSpPr txBox="1"/>
            <p:nvPr/>
          </p:nvSpPr>
          <p:spPr>
            <a:xfrm>
              <a:off x="8469352" y="1451199"/>
              <a:ext cx="590225"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2000">
                  <a:solidFill>
                    <a:schemeClr val="lt1"/>
                  </a:solidFill>
                  <a:latin typeface="PT Serif"/>
                  <a:ea typeface="PT Serif"/>
                  <a:cs typeface="PT Serif"/>
                  <a:sym typeface="PT Serif"/>
                </a:rPr>
                <a:t>MB</a:t>
              </a:r>
              <a:endParaRPr/>
            </a:p>
          </p:txBody>
        </p:sp>
      </p:grpSp>
      <p:sp>
        <p:nvSpPr>
          <p:cNvPr id="167" name="Google Shape;167;p22"/>
          <p:cNvSpPr/>
          <p:nvPr/>
        </p:nvSpPr>
        <p:spPr>
          <a:xfrm>
            <a:off x="2631060" y="16037664"/>
            <a:ext cx="5026469" cy="1149079"/>
          </a:xfrm>
          <a:prstGeom prst="roundRect">
            <a:avLst>
              <a:gd fmla="val 50000" name="adj"/>
            </a:avLst>
          </a:prstGeom>
          <a:solidFill>
            <a:srgbClr val="399868"/>
          </a:solidFill>
          <a:ln>
            <a:noFill/>
          </a:ln>
          <a:effectLst>
            <a:outerShdw blurRad="393700" sx="102000" rotWithShape="0" algn="t" dir="5400000" dist="38100" sy="102000">
              <a:srgbClr val="000000">
                <a:alpha val="784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2200">
                <a:solidFill>
                  <a:schemeClr val="lt1"/>
                </a:solidFill>
                <a:latin typeface="PT Serif"/>
                <a:ea typeface="PT Serif"/>
                <a:cs typeface="PT Serif"/>
                <a:sym typeface="PT Serif"/>
              </a:rPr>
              <a:t>SWIPE UP GUYS!</a:t>
            </a:r>
            <a:endParaRPr/>
          </a:p>
        </p:txBody>
      </p:sp>
      <p:pic>
        <p:nvPicPr>
          <p:cNvPr id="168" name="Google Shape;168;p22"/>
          <p:cNvPicPr preferRelativeResize="0"/>
          <p:nvPr/>
        </p:nvPicPr>
        <p:blipFill rotWithShape="1">
          <a:blip r:embed="rId3">
            <a:alphaModFix/>
          </a:blip>
          <a:srcRect b="0" l="2276" r="2275" t="0"/>
          <a:stretch/>
        </p:blipFill>
        <p:spPr>
          <a:xfrm>
            <a:off x="2236544" y="3147237"/>
            <a:ext cx="5815500" cy="636221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pic>
        <p:nvPicPr>
          <p:cNvPr id="173" name="Google Shape;173;p23"/>
          <p:cNvPicPr preferRelativeResize="0"/>
          <p:nvPr/>
        </p:nvPicPr>
        <p:blipFill rotWithShape="1">
          <a:blip r:embed="rId3">
            <a:alphaModFix/>
          </a:blip>
          <a:srcRect b="17015" l="0" r="0" t="17016"/>
          <a:stretch/>
        </p:blipFill>
        <p:spPr>
          <a:xfrm>
            <a:off x="1" y="1722171"/>
            <a:ext cx="10288587" cy="7086916"/>
          </a:xfrm>
          <a:prstGeom prst="rect">
            <a:avLst/>
          </a:prstGeom>
          <a:noFill/>
          <a:ln>
            <a:noFill/>
          </a:ln>
        </p:spPr>
      </p:pic>
      <p:sp>
        <p:nvSpPr>
          <p:cNvPr id="174" name="Google Shape;174;p23"/>
          <p:cNvSpPr/>
          <p:nvPr/>
        </p:nvSpPr>
        <p:spPr>
          <a:xfrm>
            <a:off x="1020135" y="7677441"/>
            <a:ext cx="8248318" cy="9431868"/>
          </a:xfrm>
          <a:prstGeom prst="roundRect">
            <a:avLst>
              <a:gd fmla="val 2537" name="adj"/>
            </a:avLst>
          </a:prstGeom>
          <a:solidFill>
            <a:srgbClr val="F4E6D9"/>
          </a:solidFill>
          <a:ln>
            <a:noFill/>
          </a:ln>
          <a:effectLst>
            <a:outerShdw blurRad="876300" sx="109000" rotWithShape="0" algn="ctr" sy="109000">
              <a:srgbClr val="000000">
                <a:alpha val="980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 name="Google Shape;175;p23"/>
          <p:cNvSpPr txBox="1"/>
          <p:nvPr/>
        </p:nvSpPr>
        <p:spPr>
          <a:xfrm>
            <a:off x="1912666" y="8310739"/>
            <a:ext cx="4521457"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dk1"/>
                </a:solidFill>
                <a:latin typeface="PT Serif"/>
                <a:ea typeface="PT Serif"/>
                <a:cs typeface="PT Serif"/>
                <a:sym typeface="PT Serif"/>
              </a:rPr>
              <a:t>Moonbucks </a:t>
            </a:r>
            <a:r>
              <a:rPr b="1" i="1" lang="en-US" sz="3200">
                <a:solidFill>
                  <a:schemeClr val="dk1"/>
                </a:solidFill>
                <a:latin typeface="PT Serif"/>
                <a:ea typeface="PT Serif"/>
                <a:cs typeface="PT Serif"/>
                <a:sym typeface="PT Serif"/>
              </a:rPr>
              <a:t>Coffee</a:t>
            </a:r>
            <a:endParaRPr/>
          </a:p>
        </p:txBody>
      </p:sp>
      <p:grpSp>
        <p:nvGrpSpPr>
          <p:cNvPr id="176" name="Google Shape;176;p23"/>
          <p:cNvGrpSpPr/>
          <p:nvPr/>
        </p:nvGrpSpPr>
        <p:grpSpPr>
          <a:xfrm>
            <a:off x="8012396" y="8326150"/>
            <a:ext cx="465123" cy="723523"/>
            <a:chOff x="7124730" y="8761816"/>
            <a:chExt cx="1000125" cy="1555750"/>
          </a:xfrm>
        </p:grpSpPr>
        <p:sp>
          <p:nvSpPr>
            <p:cNvPr id="177" name="Google Shape;177;p23"/>
            <p:cNvSpPr/>
            <p:nvPr/>
          </p:nvSpPr>
          <p:spPr>
            <a:xfrm>
              <a:off x="7124730" y="8761816"/>
              <a:ext cx="1000125" cy="1333500"/>
            </a:xfrm>
            <a:custGeom>
              <a:rect b="b" l="l" r="r" t="t"/>
              <a:pathLst>
                <a:path extrusionOk="0" h="1333500" w="1000125">
                  <a:moveTo>
                    <a:pt x="1000126" y="500063"/>
                  </a:moveTo>
                  <a:cubicBezTo>
                    <a:pt x="1000126" y="663417"/>
                    <a:pt x="825104" y="925116"/>
                    <a:pt x="682308" y="1111251"/>
                  </a:cubicBezTo>
                  <a:cubicBezTo>
                    <a:pt x="583407" y="1240156"/>
                    <a:pt x="500063" y="1333501"/>
                    <a:pt x="500063" y="1333501"/>
                  </a:cubicBezTo>
                  <a:cubicBezTo>
                    <a:pt x="500063" y="1333501"/>
                    <a:pt x="416719" y="1240156"/>
                    <a:pt x="317818" y="1111251"/>
                  </a:cubicBezTo>
                  <a:cubicBezTo>
                    <a:pt x="175022" y="925116"/>
                    <a:pt x="0" y="663417"/>
                    <a:pt x="0" y="500063"/>
                  </a:cubicBezTo>
                  <a:cubicBezTo>
                    <a:pt x="0" y="223886"/>
                    <a:pt x="223886" y="0"/>
                    <a:pt x="500063" y="0"/>
                  </a:cubicBezTo>
                  <a:cubicBezTo>
                    <a:pt x="776240" y="0"/>
                    <a:pt x="1000126" y="223886"/>
                    <a:pt x="1000126" y="500063"/>
                  </a:cubicBezTo>
                  <a:close/>
                </a:path>
              </a:pathLst>
            </a:custGeom>
            <a:noFill/>
            <a:ln cap="rnd" cmpd="sng" w="50800">
              <a:solidFill>
                <a:srgbClr val="38826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23"/>
            <p:cNvSpPr/>
            <p:nvPr/>
          </p:nvSpPr>
          <p:spPr>
            <a:xfrm>
              <a:off x="7458105" y="9039628"/>
              <a:ext cx="333375" cy="333375"/>
            </a:xfrm>
            <a:custGeom>
              <a:rect b="b" l="l" r="r" t="t"/>
              <a:pathLst>
                <a:path extrusionOk="0" h="333375" w="333375">
                  <a:moveTo>
                    <a:pt x="333375" y="166688"/>
                  </a:moveTo>
                  <a:cubicBezTo>
                    <a:pt x="333375" y="258747"/>
                    <a:pt x="258747" y="333375"/>
                    <a:pt x="166688" y="333375"/>
                  </a:cubicBezTo>
                  <a:cubicBezTo>
                    <a:pt x="74629" y="333375"/>
                    <a:pt x="0" y="258747"/>
                    <a:pt x="0" y="166688"/>
                  </a:cubicBezTo>
                  <a:cubicBezTo>
                    <a:pt x="0" y="74629"/>
                    <a:pt x="74629" y="0"/>
                    <a:pt x="166688" y="0"/>
                  </a:cubicBezTo>
                  <a:cubicBezTo>
                    <a:pt x="258747" y="0"/>
                    <a:pt x="333375" y="74629"/>
                    <a:pt x="333375" y="166688"/>
                  </a:cubicBezTo>
                  <a:close/>
                </a:path>
              </a:pathLst>
            </a:custGeom>
            <a:noFill/>
            <a:ln cap="rnd" cmpd="sng" w="50800">
              <a:solidFill>
                <a:srgbClr val="38826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9" name="Google Shape;179;p23"/>
            <p:cNvSpPr/>
            <p:nvPr/>
          </p:nvSpPr>
          <p:spPr>
            <a:xfrm>
              <a:off x="7124730" y="9873066"/>
              <a:ext cx="1000125" cy="444500"/>
            </a:xfrm>
            <a:custGeom>
              <a:rect b="b" l="l" r="r" t="t"/>
              <a:pathLst>
                <a:path extrusionOk="0" h="444500" w="1000125">
                  <a:moveTo>
                    <a:pt x="1000126" y="444500"/>
                  </a:moveTo>
                  <a:lnTo>
                    <a:pt x="0" y="444500"/>
                  </a:lnTo>
                  <a:lnTo>
                    <a:pt x="111125" y="0"/>
                  </a:lnTo>
                  <a:lnTo>
                    <a:pt x="317818" y="0"/>
                  </a:lnTo>
                  <a:cubicBezTo>
                    <a:pt x="416719" y="128905"/>
                    <a:pt x="500063" y="222250"/>
                    <a:pt x="500063" y="222250"/>
                  </a:cubicBezTo>
                  <a:cubicBezTo>
                    <a:pt x="500063" y="222250"/>
                    <a:pt x="583407" y="128905"/>
                    <a:pt x="682308" y="0"/>
                  </a:cubicBezTo>
                  <a:lnTo>
                    <a:pt x="889001" y="0"/>
                  </a:lnTo>
                  <a:close/>
                </a:path>
              </a:pathLst>
            </a:custGeom>
            <a:noFill/>
            <a:ln cap="rnd" cmpd="sng" w="50800">
              <a:solidFill>
                <a:srgbClr val="38826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0" name="Google Shape;180;p23"/>
          <p:cNvSpPr txBox="1"/>
          <p:nvPr/>
        </p:nvSpPr>
        <p:spPr>
          <a:xfrm>
            <a:off x="1912665" y="9028721"/>
            <a:ext cx="6320949" cy="96667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2000">
                <a:solidFill>
                  <a:srgbClr val="3F3F3F"/>
                </a:solidFill>
                <a:latin typeface="PT Serif"/>
                <a:ea typeface="PT Serif"/>
                <a:cs typeface="PT Serif"/>
                <a:sym typeface="PT Serif"/>
              </a:rPr>
              <a:t>5409 Marlen Wells, Mission Township, Corsair County, South Dakota, United States of America</a:t>
            </a:r>
            <a:endParaRPr/>
          </a:p>
        </p:txBody>
      </p:sp>
      <p:cxnSp>
        <p:nvCxnSpPr>
          <p:cNvPr id="181" name="Google Shape;181;p23"/>
          <p:cNvCxnSpPr/>
          <p:nvPr/>
        </p:nvCxnSpPr>
        <p:spPr>
          <a:xfrm>
            <a:off x="1020135" y="10704028"/>
            <a:ext cx="8248318" cy="0"/>
          </a:xfrm>
          <a:prstGeom prst="straightConnector1">
            <a:avLst/>
          </a:prstGeom>
          <a:noFill/>
          <a:ln cap="flat" cmpd="sng" w="9525">
            <a:solidFill>
              <a:srgbClr val="D8CCC7"/>
            </a:solidFill>
            <a:prstDash val="solid"/>
            <a:miter lim="800000"/>
            <a:headEnd len="sm" w="sm" type="none"/>
            <a:tailEnd len="sm" w="sm" type="none"/>
          </a:ln>
        </p:spPr>
      </p:cxnSp>
      <p:sp>
        <p:nvSpPr>
          <p:cNvPr id="182" name="Google Shape;182;p23"/>
          <p:cNvSpPr txBox="1"/>
          <p:nvPr/>
        </p:nvSpPr>
        <p:spPr>
          <a:xfrm>
            <a:off x="1929599" y="11454610"/>
            <a:ext cx="334064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Phone Cell</a:t>
            </a:r>
            <a:endParaRPr/>
          </a:p>
        </p:txBody>
      </p:sp>
      <p:sp>
        <p:nvSpPr>
          <p:cNvPr id="183" name="Google Shape;183;p23"/>
          <p:cNvSpPr txBox="1"/>
          <p:nvPr/>
        </p:nvSpPr>
        <p:spPr>
          <a:xfrm>
            <a:off x="6467989" y="11469999"/>
            <a:ext cx="2081018"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+62 819 8765 4321</a:t>
            </a:r>
            <a:endParaRPr/>
          </a:p>
        </p:txBody>
      </p:sp>
      <p:sp>
        <p:nvSpPr>
          <p:cNvPr id="184" name="Google Shape;184;p23"/>
          <p:cNvSpPr txBox="1"/>
          <p:nvPr/>
        </p:nvSpPr>
        <p:spPr>
          <a:xfrm>
            <a:off x="1929598" y="12165697"/>
            <a:ext cx="334064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Our Email</a:t>
            </a:r>
            <a:endParaRPr/>
          </a:p>
        </p:txBody>
      </p:sp>
      <p:sp>
        <p:nvSpPr>
          <p:cNvPr id="185" name="Google Shape;185;p23"/>
          <p:cNvSpPr txBox="1"/>
          <p:nvPr/>
        </p:nvSpPr>
        <p:spPr>
          <a:xfrm>
            <a:off x="5682465" y="12181086"/>
            <a:ext cx="2811988"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hello@moonbucks.coffee</a:t>
            </a:r>
            <a:endParaRPr/>
          </a:p>
        </p:txBody>
      </p:sp>
      <p:sp>
        <p:nvSpPr>
          <p:cNvPr id="186" name="Google Shape;186;p23"/>
          <p:cNvSpPr txBox="1"/>
          <p:nvPr/>
        </p:nvSpPr>
        <p:spPr>
          <a:xfrm>
            <a:off x="1929598" y="12877705"/>
            <a:ext cx="334064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Instagram</a:t>
            </a:r>
            <a:endParaRPr/>
          </a:p>
        </p:txBody>
      </p:sp>
      <p:sp>
        <p:nvSpPr>
          <p:cNvPr id="187" name="Google Shape;187;p23"/>
          <p:cNvSpPr txBox="1"/>
          <p:nvPr/>
        </p:nvSpPr>
        <p:spPr>
          <a:xfrm>
            <a:off x="6246723" y="12893094"/>
            <a:ext cx="2247730"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Moonbuckscoffee.id</a:t>
            </a:r>
            <a:endParaRPr/>
          </a:p>
        </p:txBody>
      </p:sp>
      <p:sp>
        <p:nvSpPr>
          <p:cNvPr id="188" name="Google Shape;188;p23"/>
          <p:cNvSpPr txBox="1"/>
          <p:nvPr/>
        </p:nvSpPr>
        <p:spPr>
          <a:xfrm>
            <a:off x="1929598" y="13606645"/>
            <a:ext cx="334064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Facebook</a:t>
            </a:r>
            <a:endParaRPr/>
          </a:p>
        </p:txBody>
      </p:sp>
      <p:sp>
        <p:nvSpPr>
          <p:cNvPr id="189" name="Google Shape;189;p23"/>
          <p:cNvSpPr txBox="1"/>
          <p:nvPr/>
        </p:nvSpPr>
        <p:spPr>
          <a:xfrm>
            <a:off x="5328202" y="13606645"/>
            <a:ext cx="3166251"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Moonbucks Authentic Coffee</a:t>
            </a:r>
            <a:endParaRPr/>
          </a:p>
        </p:txBody>
      </p:sp>
      <p:sp>
        <p:nvSpPr>
          <p:cNvPr id="190" name="Google Shape;190;p23"/>
          <p:cNvSpPr txBox="1"/>
          <p:nvPr/>
        </p:nvSpPr>
        <p:spPr>
          <a:xfrm>
            <a:off x="1929598" y="14321481"/>
            <a:ext cx="3340648"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2000">
                <a:solidFill>
                  <a:schemeClr val="dk1"/>
                </a:solidFill>
                <a:latin typeface="PT Serif"/>
                <a:ea typeface="PT Serif"/>
                <a:cs typeface="PT Serif"/>
                <a:sym typeface="PT Serif"/>
              </a:rPr>
              <a:t>Website</a:t>
            </a:r>
            <a:endParaRPr/>
          </a:p>
        </p:txBody>
      </p:sp>
      <p:sp>
        <p:nvSpPr>
          <p:cNvPr id="191" name="Google Shape;191;p23"/>
          <p:cNvSpPr txBox="1"/>
          <p:nvPr/>
        </p:nvSpPr>
        <p:spPr>
          <a:xfrm>
            <a:off x="5876429" y="14336870"/>
            <a:ext cx="2618024"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rgbClr val="3F3F3F"/>
                </a:solidFill>
                <a:latin typeface="PT Serif"/>
                <a:ea typeface="PT Serif"/>
                <a:cs typeface="PT Serif"/>
                <a:sym typeface="PT Serif"/>
              </a:rPr>
              <a:t>www.moonbucks.coffee</a:t>
            </a:r>
            <a:endParaRPr/>
          </a:p>
        </p:txBody>
      </p:sp>
      <p:sp>
        <p:nvSpPr>
          <p:cNvPr id="192" name="Google Shape;192;p23"/>
          <p:cNvSpPr/>
          <p:nvPr/>
        </p:nvSpPr>
        <p:spPr>
          <a:xfrm>
            <a:off x="2753621" y="15360473"/>
            <a:ext cx="4781347" cy="1033151"/>
          </a:xfrm>
          <a:prstGeom prst="roundRect">
            <a:avLst>
              <a:gd fmla="val 50000" name="adj"/>
            </a:avLst>
          </a:prstGeom>
          <a:solidFill>
            <a:srgbClr val="399868"/>
          </a:solidFill>
          <a:ln>
            <a:noFill/>
          </a:ln>
          <a:effectLst>
            <a:outerShdw blurRad="393700" sx="102000" rotWithShape="0" algn="t" dir="5400000" dist="38100" sy="102000">
              <a:srgbClr val="000000">
                <a:alpha val="7843"/>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US" sz="1800">
                <a:solidFill>
                  <a:schemeClr val="lt1"/>
                </a:solidFill>
                <a:latin typeface="PT Serif"/>
                <a:ea typeface="PT Serif"/>
                <a:cs typeface="PT Serif"/>
                <a:sym typeface="PT Serif"/>
              </a:rPr>
              <a:t>SWIPE UP &amp; BOOK</a:t>
            </a:r>
            <a:endParaRPr/>
          </a:p>
        </p:txBody>
      </p:sp>
      <p:sp>
        <p:nvSpPr>
          <p:cNvPr id="193" name="Google Shape;193;p23"/>
          <p:cNvSpPr txBox="1"/>
          <p:nvPr/>
        </p:nvSpPr>
        <p:spPr>
          <a:xfrm>
            <a:off x="1020135" y="554897"/>
            <a:ext cx="1715534"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3200">
                <a:solidFill>
                  <a:schemeClr val="lt1"/>
                </a:solidFill>
                <a:latin typeface="PT Serif"/>
                <a:ea typeface="PT Serif"/>
                <a:cs typeface="PT Serif"/>
                <a:sym typeface="PT Serif"/>
              </a:rPr>
              <a:t>Contact</a:t>
            </a:r>
            <a:endParaRPr b="1" sz="3600">
              <a:solidFill>
                <a:schemeClr val="lt1"/>
              </a:solidFill>
              <a:latin typeface="PT Serif"/>
              <a:ea typeface="PT Serif"/>
              <a:cs typeface="PT Serif"/>
              <a:sym typeface="PT Serif"/>
            </a:endParaRPr>
          </a:p>
        </p:txBody>
      </p:sp>
      <p:sp>
        <p:nvSpPr>
          <p:cNvPr id="194" name="Google Shape;194;p23"/>
          <p:cNvSpPr txBox="1"/>
          <p:nvPr/>
        </p:nvSpPr>
        <p:spPr>
          <a:xfrm>
            <a:off x="6014036" y="675804"/>
            <a:ext cx="3254417" cy="400110"/>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2000">
                <a:solidFill>
                  <a:schemeClr val="lt1"/>
                </a:solidFill>
                <a:latin typeface="PT Serif"/>
                <a:ea typeface="PT Serif"/>
                <a:cs typeface="PT Serif"/>
                <a:sym typeface="PT Serif"/>
              </a:rPr>
              <a:t>A Western Millenial Coffee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offee Shop">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