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Lst>
  <p:sldIdLst>
    <p:sldId id="265" r:id="rId2"/>
    <p:sldId id="257" r:id="rId3"/>
    <p:sldId id="258" r:id="rId4"/>
    <p:sldId id="259" r:id="rId5"/>
    <p:sldId id="260" r:id="rId6"/>
    <p:sldId id="267" r:id="rId7"/>
    <p:sldId id="262" r:id="rId8"/>
    <p:sldId id="263" r:id="rId9"/>
    <p:sldId id="268" r:id="rId10"/>
  </p:sldIdLst>
  <p:sldSz cx="10288588" cy="1828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8268"/>
    <a:srgbClr val="E0C797"/>
    <a:srgbClr val="E1C997"/>
    <a:srgbClr val="C8BBB3"/>
    <a:srgbClr val="D8CCC7"/>
    <a:srgbClr val="E5D8D3"/>
    <a:srgbClr val="D9C093"/>
    <a:srgbClr val="DCCEC4"/>
    <a:srgbClr val="F5E7D9"/>
    <a:srgbClr val="F2DB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17"/>
    <p:restoredTop sz="97694"/>
  </p:normalViewPr>
  <p:slideViewPr>
    <p:cSldViewPr snapToGrid="0" snapToObjects="1">
      <p:cViewPr>
        <p:scale>
          <a:sx n="60" d="100"/>
          <a:sy n="60" d="100"/>
        </p:scale>
        <p:origin x="3992" y="1144"/>
      </p:cViewPr>
      <p:guideLst/>
    </p:cSldViewPr>
  </p:slideViewPr>
  <p:notesTextViewPr>
    <p:cViewPr>
      <p:scale>
        <a:sx n="1" d="1"/>
        <a:sy n="1" d="1"/>
      </p:scale>
      <p:origin x="0" y="0"/>
    </p:cViewPr>
  </p:notesTextViewPr>
  <p:sorterViewPr>
    <p:cViewPr>
      <p:scale>
        <a:sx n="157" d="100"/>
        <a:sy n="157"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bg>
      <p:bgPr>
        <a:solidFill>
          <a:srgbClr val="F3E6D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7995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roduct Promo">
    <p:bg>
      <p:bgPr>
        <a:solidFill>
          <a:srgbClr val="F4E6D9"/>
        </a:solidFill>
        <a:effectLst/>
      </p:bgPr>
    </p:bg>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CE7FC32E-F170-814B-BE08-BB52F0921BE9}"/>
              </a:ext>
            </a:extLst>
          </p:cNvPr>
          <p:cNvSpPr>
            <a:spLocks noGrp="1"/>
          </p:cNvSpPr>
          <p:nvPr>
            <p:ph type="pic" sz="quarter" idx="10"/>
          </p:nvPr>
        </p:nvSpPr>
        <p:spPr>
          <a:xfrm>
            <a:off x="6463828" y="5087410"/>
            <a:ext cx="2539178" cy="2539178"/>
          </a:xfrm>
          <a:prstGeom prst="roundRect">
            <a:avLst>
              <a:gd name="adj" fmla="val 8125"/>
            </a:avLst>
          </a:prstGeom>
          <a:pattFill prst="pct5">
            <a:fgClr>
              <a:schemeClr val="accent1"/>
            </a:fgClr>
            <a:bgClr>
              <a:schemeClr val="bg1"/>
            </a:bgClr>
          </a:patt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
        <p:nvSpPr>
          <p:cNvPr id="7" name="Picture Placeholder 6">
            <a:extLst>
              <a:ext uri="{FF2B5EF4-FFF2-40B4-BE49-F238E27FC236}">
                <a16:creationId xmlns:a16="http://schemas.microsoft.com/office/drawing/2014/main" id="{7D52B492-FE76-8C40-A0FF-1B0BBD807D15}"/>
              </a:ext>
            </a:extLst>
          </p:cNvPr>
          <p:cNvSpPr>
            <a:spLocks noGrp="1"/>
          </p:cNvSpPr>
          <p:nvPr>
            <p:ph type="pic" sz="quarter" idx="11"/>
          </p:nvPr>
        </p:nvSpPr>
        <p:spPr>
          <a:xfrm>
            <a:off x="1322003" y="8655295"/>
            <a:ext cx="2539178" cy="2539178"/>
          </a:xfrm>
          <a:prstGeom prst="roundRect">
            <a:avLst>
              <a:gd name="adj" fmla="val 8125"/>
            </a:avLst>
          </a:prstGeom>
          <a:pattFill prst="pct5">
            <a:fgClr>
              <a:schemeClr val="accent1"/>
            </a:fgClr>
            <a:bgClr>
              <a:schemeClr val="bg1"/>
            </a:bgClr>
          </a:patt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
        <p:nvSpPr>
          <p:cNvPr id="8" name="Picture Placeholder 6">
            <a:extLst>
              <a:ext uri="{FF2B5EF4-FFF2-40B4-BE49-F238E27FC236}">
                <a16:creationId xmlns:a16="http://schemas.microsoft.com/office/drawing/2014/main" id="{11389B01-6C5D-F041-9E4F-AD4D33245ABB}"/>
              </a:ext>
            </a:extLst>
          </p:cNvPr>
          <p:cNvSpPr>
            <a:spLocks noGrp="1"/>
          </p:cNvSpPr>
          <p:nvPr>
            <p:ph type="pic" sz="quarter" idx="12"/>
          </p:nvPr>
        </p:nvSpPr>
        <p:spPr>
          <a:xfrm>
            <a:off x="6463828" y="12181615"/>
            <a:ext cx="2539178" cy="2539178"/>
          </a:xfrm>
          <a:prstGeom prst="roundRect">
            <a:avLst>
              <a:gd name="adj" fmla="val 8125"/>
            </a:avLst>
          </a:prstGeom>
          <a:pattFill prst="pct5">
            <a:fgClr>
              <a:schemeClr val="accent1"/>
            </a:fgClr>
            <a:bgClr>
              <a:schemeClr val="bg1"/>
            </a:bgClr>
          </a:patt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
        <p:nvSpPr>
          <p:cNvPr id="2" name="Freeform 1">
            <a:extLst>
              <a:ext uri="{FF2B5EF4-FFF2-40B4-BE49-F238E27FC236}">
                <a16:creationId xmlns:a16="http://schemas.microsoft.com/office/drawing/2014/main" id="{7BD13102-F85A-974B-93BD-0402F1B7D8DA}"/>
              </a:ext>
            </a:extLst>
          </p:cNvPr>
          <p:cNvSpPr/>
          <p:nvPr userDrawn="1"/>
        </p:nvSpPr>
        <p:spPr>
          <a:xfrm>
            <a:off x="0" y="0"/>
            <a:ext cx="1378784" cy="1890005"/>
          </a:xfrm>
          <a:custGeom>
            <a:avLst/>
            <a:gdLst>
              <a:gd name="connsiteX0" fmla="*/ 0 w 1546752"/>
              <a:gd name="connsiteY0" fmla="*/ 0 h 2391300"/>
              <a:gd name="connsiteX1" fmla="*/ 1544202 w 1546752"/>
              <a:gd name="connsiteY1" fmla="*/ 0 h 2391300"/>
              <a:gd name="connsiteX2" fmla="*/ 1546752 w 1546752"/>
              <a:gd name="connsiteY2" fmla="*/ 48715 h 2391300"/>
              <a:gd name="connsiteX3" fmla="*/ 141982 w 1546752"/>
              <a:gd name="connsiteY3" fmla="*/ 2325328 h 2391300"/>
              <a:gd name="connsiteX4" fmla="*/ 0 w 1546752"/>
              <a:gd name="connsiteY4" fmla="*/ 2391300 h 2391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6752" h="2391300">
                <a:moveTo>
                  <a:pt x="0" y="0"/>
                </a:moveTo>
                <a:lnTo>
                  <a:pt x="1544202" y="0"/>
                </a:lnTo>
                <a:lnTo>
                  <a:pt x="1546752" y="48715"/>
                </a:lnTo>
                <a:cubicBezTo>
                  <a:pt x="1546752" y="1031787"/>
                  <a:pt x="978726" y="1886891"/>
                  <a:pt x="141982" y="2325328"/>
                </a:cubicBezTo>
                <a:lnTo>
                  <a:pt x="0" y="2391300"/>
                </a:lnTo>
                <a:close/>
              </a:path>
            </a:pathLst>
          </a:custGeom>
          <a:solidFill>
            <a:srgbClr val="2D7F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0038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oduct Promo Weekdays">
    <p:bg>
      <p:bgPr>
        <a:solidFill>
          <a:srgbClr val="E6CE9C"/>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0E4FBCC-6349-854E-9A05-C6CCA448F984}"/>
              </a:ext>
            </a:extLst>
          </p:cNvPr>
          <p:cNvSpPr/>
          <p:nvPr userDrawn="1"/>
        </p:nvSpPr>
        <p:spPr>
          <a:xfrm>
            <a:off x="0" y="-1"/>
            <a:ext cx="10288588" cy="9330553"/>
          </a:xfrm>
          <a:prstGeom prst="rect">
            <a:avLst/>
          </a:prstGeom>
          <a:solidFill>
            <a:srgbClr val="38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60170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oduct Promo Weekdays Alt">
    <p:bg>
      <p:bgPr>
        <a:solidFill>
          <a:srgbClr val="E6CE9C"/>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0E4FBCC-6349-854E-9A05-C6CCA448F984}"/>
              </a:ext>
            </a:extLst>
          </p:cNvPr>
          <p:cNvSpPr/>
          <p:nvPr userDrawn="1"/>
        </p:nvSpPr>
        <p:spPr>
          <a:xfrm>
            <a:off x="0" y="-1"/>
            <a:ext cx="10288588" cy="9330553"/>
          </a:xfrm>
          <a:prstGeom prst="rect">
            <a:avLst/>
          </a:prstGeom>
          <a:solidFill>
            <a:srgbClr val="38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6">
            <a:extLst>
              <a:ext uri="{FF2B5EF4-FFF2-40B4-BE49-F238E27FC236}">
                <a16:creationId xmlns:a16="http://schemas.microsoft.com/office/drawing/2014/main" id="{58E934EC-5CC5-D541-BC43-471750C268CC}"/>
              </a:ext>
            </a:extLst>
          </p:cNvPr>
          <p:cNvSpPr>
            <a:spLocks noGrp="1"/>
          </p:cNvSpPr>
          <p:nvPr>
            <p:ph type="pic" sz="quarter" idx="10"/>
          </p:nvPr>
        </p:nvSpPr>
        <p:spPr>
          <a:xfrm>
            <a:off x="2236544" y="3147237"/>
            <a:ext cx="5815500" cy="6362217"/>
          </a:xfrm>
          <a:no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Tree>
    <p:extLst>
      <p:ext uri="{BB962C8B-B14F-4D97-AF65-F5344CB8AC3E}">
        <p14:creationId xmlns:p14="http://schemas.microsoft.com/office/powerpoint/2010/main" val="33121500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act">
    <p:bg>
      <p:bgPr>
        <a:solidFill>
          <a:srgbClr val="E0C797"/>
        </a:solidFill>
        <a:effectLst/>
      </p:bgPr>
    </p:bg>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5C3386CA-0624-4F42-B620-CDDA1ECF9A05}"/>
              </a:ext>
            </a:extLst>
          </p:cNvPr>
          <p:cNvSpPr>
            <a:spLocks noGrp="1"/>
          </p:cNvSpPr>
          <p:nvPr>
            <p:ph type="pic" sz="quarter" idx="10"/>
          </p:nvPr>
        </p:nvSpPr>
        <p:spPr>
          <a:xfrm>
            <a:off x="1" y="1722171"/>
            <a:ext cx="10288587" cy="7086916"/>
          </a:xfrm>
          <a:pattFill prst="pct5">
            <a:fgClr>
              <a:schemeClr val="accent1"/>
            </a:fgClr>
            <a:bgClr>
              <a:schemeClr val="bg1"/>
            </a:bgClr>
          </a:pattFill>
          <a:effectLst/>
        </p:spPr>
        <p:txBody>
          <a:bodyPr>
            <a:normAutofit/>
          </a:bodyPr>
          <a:lstStyle>
            <a:lvl1pPr>
              <a:defRPr sz="2000"/>
            </a:lvl1pPr>
          </a:lstStyle>
          <a:p>
            <a:endParaRPr lang="en-US"/>
          </a:p>
        </p:txBody>
      </p:sp>
      <p:sp>
        <p:nvSpPr>
          <p:cNvPr id="8" name="Rectangle 7">
            <a:extLst>
              <a:ext uri="{FF2B5EF4-FFF2-40B4-BE49-F238E27FC236}">
                <a16:creationId xmlns:a16="http://schemas.microsoft.com/office/drawing/2014/main" id="{C378BB3B-5EA7-1048-8168-4C3268E7E9BD}"/>
              </a:ext>
            </a:extLst>
          </p:cNvPr>
          <p:cNvSpPr/>
          <p:nvPr userDrawn="1"/>
        </p:nvSpPr>
        <p:spPr>
          <a:xfrm>
            <a:off x="-1" y="0"/>
            <a:ext cx="10288588" cy="1722171"/>
          </a:xfrm>
          <a:prstGeom prst="rect">
            <a:avLst/>
          </a:prstGeom>
          <a:solidFill>
            <a:srgbClr val="3882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6275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elcome Slide">
    <p:bg>
      <p:bgPr>
        <a:solidFill>
          <a:srgbClr val="F3E6D9"/>
        </a:solidFill>
        <a:effectLst/>
      </p:bgPr>
    </p:bg>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B5798FD2-9433-E14A-B831-02D340714785}"/>
              </a:ext>
            </a:extLst>
          </p:cNvPr>
          <p:cNvSpPr/>
          <p:nvPr userDrawn="1"/>
        </p:nvSpPr>
        <p:spPr>
          <a:xfrm>
            <a:off x="0" y="1"/>
            <a:ext cx="10288588" cy="9762067"/>
          </a:xfrm>
          <a:custGeom>
            <a:avLst/>
            <a:gdLst>
              <a:gd name="connsiteX0" fmla="*/ 0 w 10288588"/>
              <a:gd name="connsiteY0" fmla="*/ 0 h 9762067"/>
              <a:gd name="connsiteX1" fmla="*/ 10288588 w 10288588"/>
              <a:gd name="connsiteY1" fmla="*/ 0 h 9762067"/>
              <a:gd name="connsiteX2" fmla="*/ 10288588 w 10288588"/>
              <a:gd name="connsiteY2" fmla="*/ 9762067 h 9762067"/>
              <a:gd name="connsiteX3" fmla="*/ 0 w 10288588"/>
              <a:gd name="connsiteY3" fmla="*/ 6644985 h 9762067"/>
            </a:gdLst>
            <a:ahLst/>
            <a:cxnLst>
              <a:cxn ang="0">
                <a:pos x="connsiteX0" y="connsiteY0"/>
              </a:cxn>
              <a:cxn ang="0">
                <a:pos x="connsiteX1" y="connsiteY1"/>
              </a:cxn>
              <a:cxn ang="0">
                <a:pos x="connsiteX2" y="connsiteY2"/>
              </a:cxn>
              <a:cxn ang="0">
                <a:pos x="connsiteX3" y="connsiteY3"/>
              </a:cxn>
            </a:cxnLst>
            <a:rect l="l" t="t" r="r" b="b"/>
            <a:pathLst>
              <a:path w="10288588" h="9762067">
                <a:moveTo>
                  <a:pt x="0" y="0"/>
                </a:moveTo>
                <a:lnTo>
                  <a:pt x="10288588" y="0"/>
                </a:lnTo>
                <a:lnTo>
                  <a:pt x="10288588" y="9762067"/>
                </a:lnTo>
                <a:lnTo>
                  <a:pt x="0" y="6644985"/>
                </a:lnTo>
                <a:close/>
              </a:path>
            </a:pathLst>
          </a:custGeom>
          <a:solidFill>
            <a:srgbClr val="3882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Picture Placeholder 6">
            <a:extLst>
              <a:ext uri="{FF2B5EF4-FFF2-40B4-BE49-F238E27FC236}">
                <a16:creationId xmlns:a16="http://schemas.microsoft.com/office/drawing/2014/main" id="{59783464-84EC-ED41-AF44-8BAEF9DD9E49}"/>
              </a:ext>
            </a:extLst>
          </p:cNvPr>
          <p:cNvSpPr>
            <a:spLocks noGrp="1"/>
          </p:cNvSpPr>
          <p:nvPr>
            <p:ph type="pic" sz="quarter" idx="10"/>
          </p:nvPr>
        </p:nvSpPr>
        <p:spPr>
          <a:xfrm>
            <a:off x="1732757" y="1500188"/>
            <a:ext cx="6823075" cy="9167812"/>
          </a:xfrm>
          <a:pattFill prst="pct5">
            <a:fgClr>
              <a:schemeClr val="accent1"/>
            </a:fgClr>
            <a:bgClr>
              <a:schemeClr val="bg1"/>
            </a:bgClr>
          </a:patt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Tree>
    <p:extLst>
      <p:ext uri="{BB962C8B-B14F-4D97-AF65-F5344CB8AC3E}">
        <p14:creationId xmlns:p14="http://schemas.microsoft.com/office/powerpoint/2010/main" val="258426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bout Us">
    <p:bg>
      <p:bgPr>
        <a:solidFill>
          <a:srgbClr val="F4E6D9"/>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2F8C8BF-CA89-944C-A367-B31DFA34C5C6}"/>
              </a:ext>
            </a:extLst>
          </p:cNvPr>
          <p:cNvSpPr>
            <a:spLocks noGrp="1"/>
          </p:cNvSpPr>
          <p:nvPr>
            <p:ph type="pic" sz="quarter" idx="11"/>
          </p:nvPr>
        </p:nvSpPr>
        <p:spPr>
          <a:xfrm>
            <a:off x="0" y="10295511"/>
            <a:ext cx="3145536" cy="7992487"/>
          </a:xfrm>
          <a:prstGeom prst="rect">
            <a:avLst/>
          </a:prstGeom>
          <a:pattFill prst="pct5">
            <a:fgClr>
              <a:schemeClr val="accent1"/>
            </a:fgClr>
            <a:bgClr>
              <a:schemeClr val="bg1"/>
            </a:bgClr>
          </a:pattFill>
          <a:effectLst/>
        </p:spPr>
        <p:txBody>
          <a:bodyPr>
            <a:normAutofit/>
          </a:bodyPr>
          <a:lstStyle>
            <a:lvl1pPr>
              <a:defRPr sz="2000"/>
            </a:lvl1pPr>
          </a:lstStyle>
          <a:p>
            <a:endParaRPr lang="en-US"/>
          </a:p>
        </p:txBody>
      </p:sp>
      <p:sp>
        <p:nvSpPr>
          <p:cNvPr id="3" name="Freeform 2">
            <a:extLst>
              <a:ext uri="{FF2B5EF4-FFF2-40B4-BE49-F238E27FC236}">
                <a16:creationId xmlns:a16="http://schemas.microsoft.com/office/drawing/2014/main" id="{E8B53A6B-6011-9F40-AFEC-F2EA54A6ED3C}"/>
              </a:ext>
            </a:extLst>
          </p:cNvPr>
          <p:cNvSpPr/>
          <p:nvPr userDrawn="1"/>
        </p:nvSpPr>
        <p:spPr>
          <a:xfrm>
            <a:off x="4423144" y="1"/>
            <a:ext cx="5865444" cy="9144000"/>
          </a:xfrm>
          <a:custGeom>
            <a:avLst/>
            <a:gdLst>
              <a:gd name="connsiteX0" fmla="*/ 1344582 w 6772940"/>
              <a:gd name="connsiteY0" fmla="*/ 0 h 10823945"/>
              <a:gd name="connsiteX1" fmla="*/ 6772940 w 6772940"/>
              <a:gd name="connsiteY1" fmla="*/ 0 h 10823945"/>
              <a:gd name="connsiteX2" fmla="*/ 6772940 w 6772940"/>
              <a:gd name="connsiteY2" fmla="*/ 10823945 h 10823945"/>
              <a:gd name="connsiteX3" fmla="*/ 0 w 6772940"/>
              <a:gd name="connsiteY3" fmla="*/ 4051005 h 10823945"/>
              <a:gd name="connsiteX4" fmla="*/ 1156712 w 6772940"/>
              <a:gd name="connsiteY4" fmla="*/ 264190 h 10823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72940" h="10823945">
                <a:moveTo>
                  <a:pt x="1344582" y="0"/>
                </a:moveTo>
                <a:lnTo>
                  <a:pt x="6772940" y="0"/>
                </a:lnTo>
                <a:lnTo>
                  <a:pt x="6772940" y="10823945"/>
                </a:lnTo>
                <a:cubicBezTo>
                  <a:pt x="3032350" y="10823945"/>
                  <a:pt x="0" y="7791596"/>
                  <a:pt x="0" y="4051005"/>
                </a:cubicBezTo>
                <a:cubicBezTo>
                  <a:pt x="0" y="2648284"/>
                  <a:pt x="426424" y="1345159"/>
                  <a:pt x="1156712" y="264190"/>
                </a:cubicBezTo>
                <a:close/>
              </a:path>
            </a:pathLst>
          </a:custGeom>
          <a:solidFill>
            <a:srgbClr val="359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6">
            <a:extLst>
              <a:ext uri="{FF2B5EF4-FFF2-40B4-BE49-F238E27FC236}">
                <a16:creationId xmlns:a16="http://schemas.microsoft.com/office/drawing/2014/main" id="{BFA89488-8178-E34F-B6DE-0B6573FDB785}"/>
              </a:ext>
            </a:extLst>
          </p:cNvPr>
          <p:cNvSpPr>
            <a:spLocks noGrp="1"/>
          </p:cNvSpPr>
          <p:nvPr>
            <p:ph type="pic" sz="quarter" idx="10"/>
          </p:nvPr>
        </p:nvSpPr>
        <p:spPr>
          <a:xfrm>
            <a:off x="2115741" y="2844822"/>
            <a:ext cx="6057106" cy="6057106"/>
          </a:xfrm>
          <a:prstGeom prst="ellipse">
            <a:avLst/>
          </a:prstGeom>
          <a:pattFill prst="pct5">
            <a:fgClr>
              <a:schemeClr val="accent1"/>
            </a:fgClr>
            <a:bgClr>
              <a:schemeClr val="bg1"/>
            </a:bgClr>
          </a:patt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Tree>
    <p:extLst>
      <p:ext uri="{BB962C8B-B14F-4D97-AF65-F5344CB8AC3E}">
        <p14:creationId xmlns:p14="http://schemas.microsoft.com/office/powerpoint/2010/main" val="2032348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duct 1">
    <p:bg>
      <p:bgPr>
        <a:solidFill>
          <a:srgbClr val="F4E6D9"/>
        </a:solidFill>
        <a:effectLst/>
      </p:bgPr>
    </p:bg>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C78CE906-8E18-1E49-A190-C19552A0DA15}"/>
              </a:ext>
            </a:extLst>
          </p:cNvPr>
          <p:cNvSpPr/>
          <p:nvPr userDrawn="1"/>
        </p:nvSpPr>
        <p:spPr>
          <a:xfrm flipH="1">
            <a:off x="0" y="1"/>
            <a:ext cx="10288588" cy="9762067"/>
          </a:xfrm>
          <a:custGeom>
            <a:avLst/>
            <a:gdLst>
              <a:gd name="connsiteX0" fmla="*/ 0 w 10288588"/>
              <a:gd name="connsiteY0" fmla="*/ 0 h 9762067"/>
              <a:gd name="connsiteX1" fmla="*/ 10288588 w 10288588"/>
              <a:gd name="connsiteY1" fmla="*/ 0 h 9762067"/>
              <a:gd name="connsiteX2" fmla="*/ 10288588 w 10288588"/>
              <a:gd name="connsiteY2" fmla="*/ 9762067 h 9762067"/>
              <a:gd name="connsiteX3" fmla="*/ 0 w 10288588"/>
              <a:gd name="connsiteY3" fmla="*/ 6644985 h 9762067"/>
            </a:gdLst>
            <a:ahLst/>
            <a:cxnLst>
              <a:cxn ang="0">
                <a:pos x="connsiteX0" y="connsiteY0"/>
              </a:cxn>
              <a:cxn ang="0">
                <a:pos x="connsiteX1" y="connsiteY1"/>
              </a:cxn>
              <a:cxn ang="0">
                <a:pos x="connsiteX2" y="connsiteY2"/>
              </a:cxn>
              <a:cxn ang="0">
                <a:pos x="connsiteX3" y="connsiteY3"/>
              </a:cxn>
            </a:cxnLst>
            <a:rect l="l" t="t" r="r" b="b"/>
            <a:pathLst>
              <a:path w="10288588" h="9762067">
                <a:moveTo>
                  <a:pt x="0" y="0"/>
                </a:moveTo>
                <a:lnTo>
                  <a:pt x="10288588" y="0"/>
                </a:lnTo>
                <a:lnTo>
                  <a:pt x="10288588" y="9762067"/>
                </a:lnTo>
                <a:lnTo>
                  <a:pt x="0" y="6644985"/>
                </a:lnTo>
                <a:close/>
              </a:path>
            </a:pathLst>
          </a:custGeom>
          <a:solidFill>
            <a:srgbClr val="3882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Picture Placeholder 6">
            <a:extLst>
              <a:ext uri="{FF2B5EF4-FFF2-40B4-BE49-F238E27FC236}">
                <a16:creationId xmlns:a16="http://schemas.microsoft.com/office/drawing/2014/main" id="{314D85E8-DB7E-DB45-83D9-AD9C05D2C14D}"/>
              </a:ext>
            </a:extLst>
          </p:cNvPr>
          <p:cNvSpPr>
            <a:spLocks noGrp="1"/>
          </p:cNvSpPr>
          <p:nvPr>
            <p:ph type="pic" sz="quarter" idx="10"/>
          </p:nvPr>
        </p:nvSpPr>
        <p:spPr>
          <a:xfrm>
            <a:off x="2907647" y="2999520"/>
            <a:ext cx="4473296" cy="7687156"/>
          </a:xfrm>
          <a:no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Tree>
    <p:extLst>
      <p:ext uri="{BB962C8B-B14F-4D97-AF65-F5344CB8AC3E}">
        <p14:creationId xmlns:p14="http://schemas.microsoft.com/office/powerpoint/2010/main" val="2489467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2">
    <p:bg>
      <p:bgPr>
        <a:solidFill>
          <a:srgbClr val="F4E6D9"/>
        </a:solidFill>
        <a:effectLst/>
      </p:bgPr>
    </p:bg>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743FA025-FDA3-8349-A8D5-B1DCB0706EF3}"/>
              </a:ext>
            </a:extLst>
          </p:cNvPr>
          <p:cNvSpPr>
            <a:spLocks noGrp="1"/>
          </p:cNvSpPr>
          <p:nvPr>
            <p:ph type="pic" sz="quarter" idx="10"/>
          </p:nvPr>
        </p:nvSpPr>
        <p:spPr>
          <a:xfrm>
            <a:off x="1514207" y="5428783"/>
            <a:ext cx="7260173" cy="7260172"/>
          </a:xfrm>
          <a:prstGeom prst="roundRect">
            <a:avLst>
              <a:gd name="adj" fmla="val 5244"/>
            </a:avLst>
          </a:prstGeom>
          <a:pattFill prst="pct5">
            <a:fgClr>
              <a:schemeClr val="accent1"/>
            </a:fgClr>
            <a:bgClr>
              <a:schemeClr val="bg1"/>
            </a:bgClr>
          </a:patt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
        <p:nvSpPr>
          <p:cNvPr id="2" name="Freeform 1">
            <a:extLst>
              <a:ext uri="{FF2B5EF4-FFF2-40B4-BE49-F238E27FC236}">
                <a16:creationId xmlns:a16="http://schemas.microsoft.com/office/drawing/2014/main" id="{DDEF5392-DCD5-D04F-90CC-92D4A1E37C14}"/>
              </a:ext>
            </a:extLst>
          </p:cNvPr>
          <p:cNvSpPr/>
          <p:nvPr userDrawn="1"/>
        </p:nvSpPr>
        <p:spPr>
          <a:xfrm>
            <a:off x="0" y="13573947"/>
            <a:ext cx="2381370" cy="4714052"/>
          </a:xfrm>
          <a:custGeom>
            <a:avLst/>
            <a:gdLst>
              <a:gd name="connsiteX0" fmla="*/ 0 w 2296632"/>
              <a:gd name="connsiteY0" fmla="*/ 0 h 4883072"/>
              <a:gd name="connsiteX1" fmla="*/ 235031 w 2296632"/>
              <a:gd name="connsiteY1" fmla="*/ 44105 h 4883072"/>
              <a:gd name="connsiteX2" fmla="*/ 2296632 w 2296632"/>
              <a:gd name="connsiteY2" fmla="*/ 3154335 h 4883072"/>
              <a:gd name="connsiteX3" fmla="*/ 1954553 w 2296632"/>
              <a:gd name="connsiteY3" fmla="*/ 4734578 h 4883072"/>
              <a:gd name="connsiteX4" fmla="*/ 1879171 w 2296632"/>
              <a:gd name="connsiteY4" fmla="*/ 4883072 h 4883072"/>
              <a:gd name="connsiteX5" fmla="*/ 0 w 2296632"/>
              <a:gd name="connsiteY5" fmla="*/ 4883072 h 4883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6632" h="4883072">
                <a:moveTo>
                  <a:pt x="0" y="0"/>
                </a:moveTo>
                <a:lnTo>
                  <a:pt x="235031" y="44105"/>
                </a:lnTo>
                <a:cubicBezTo>
                  <a:pt x="1411584" y="340137"/>
                  <a:pt x="2296632" y="1620150"/>
                  <a:pt x="2296632" y="3154335"/>
                </a:cubicBezTo>
                <a:cubicBezTo>
                  <a:pt x="2296632" y="3729654"/>
                  <a:pt x="2172172" y="4269230"/>
                  <a:pt x="1954553" y="4734578"/>
                </a:cubicBezTo>
                <a:lnTo>
                  <a:pt x="1879171" y="4883072"/>
                </a:lnTo>
                <a:lnTo>
                  <a:pt x="0" y="4883072"/>
                </a:lnTo>
                <a:close/>
              </a:path>
            </a:pathLst>
          </a:custGeom>
          <a:solidFill>
            <a:srgbClr val="359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736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ur Menu">
    <p:bg>
      <p:bgPr>
        <a:solidFill>
          <a:srgbClr val="F4E6D9"/>
        </a:solidFill>
        <a:effectLst/>
      </p:bgPr>
    </p:bg>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34998827-2241-544B-8157-C2C68A905F8D}"/>
              </a:ext>
            </a:extLst>
          </p:cNvPr>
          <p:cNvSpPr>
            <a:spLocks noGrp="1"/>
          </p:cNvSpPr>
          <p:nvPr>
            <p:ph type="pic" sz="quarter" idx="10"/>
          </p:nvPr>
        </p:nvSpPr>
        <p:spPr>
          <a:xfrm>
            <a:off x="0" y="3402418"/>
            <a:ext cx="10288587" cy="5417427"/>
          </a:xfrm>
          <a:pattFill prst="pct5">
            <a:fgClr>
              <a:schemeClr val="accent1"/>
            </a:fgClr>
            <a:bgClr>
              <a:schemeClr val="bg1"/>
            </a:bgClr>
          </a:pattFill>
          <a:effectLst/>
        </p:spPr>
        <p:txBody>
          <a:bodyPr>
            <a:normAutofit/>
          </a:bodyPr>
          <a:lstStyle>
            <a:lvl1pPr>
              <a:defRPr sz="2000"/>
            </a:lvl1pPr>
          </a:lstStyle>
          <a:p>
            <a:endParaRPr lang="en-US"/>
          </a:p>
        </p:txBody>
      </p:sp>
      <p:sp>
        <p:nvSpPr>
          <p:cNvPr id="6" name="Picture Placeholder 6">
            <a:extLst>
              <a:ext uri="{FF2B5EF4-FFF2-40B4-BE49-F238E27FC236}">
                <a16:creationId xmlns:a16="http://schemas.microsoft.com/office/drawing/2014/main" id="{B02C0597-1501-B54E-B6D8-08342BE13F9A}"/>
              </a:ext>
            </a:extLst>
          </p:cNvPr>
          <p:cNvSpPr>
            <a:spLocks noGrp="1"/>
          </p:cNvSpPr>
          <p:nvPr>
            <p:ph type="pic" sz="quarter" idx="11"/>
          </p:nvPr>
        </p:nvSpPr>
        <p:spPr>
          <a:xfrm>
            <a:off x="1376869" y="8615536"/>
            <a:ext cx="3353752" cy="4662842"/>
          </a:xfrm>
          <a:no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
        <p:nvSpPr>
          <p:cNvPr id="7" name="Picture Placeholder 6">
            <a:extLst>
              <a:ext uri="{FF2B5EF4-FFF2-40B4-BE49-F238E27FC236}">
                <a16:creationId xmlns:a16="http://schemas.microsoft.com/office/drawing/2014/main" id="{4663D517-8AEE-CE44-A5A9-5D60335225FE}"/>
              </a:ext>
            </a:extLst>
          </p:cNvPr>
          <p:cNvSpPr>
            <a:spLocks noGrp="1"/>
          </p:cNvSpPr>
          <p:nvPr>
            <p:ph type="pic" sz="quarter" idx="12"/>
          </p:nvPr>
        </p:nvSpPr>
        <p:spPr>
          <a:xfrm>
            <a:off x="1436655" y="13890088"/>
            <a:ext cx="2008293" cy="3330981"/>
          </a:xfrm>
          <a:no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Tree>
    <p:extLst>
      <p:ext uri="{BB962C8B-B14F-4D97-AF65-F5344CB8AC3E}">
        <p14:creationId xmlns:p14="http://schemas.microsoft.com/office/powerpoint/2010/main" val="970956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ur Menu Alt">
    <p:bg>
      <p:bgPr>
        <a:solidFill>
          <a:srgbClr val="F4E6D9"/>
        </a:solidFill>
        <a:effectLst/>
      </p:bgPr>
    </p:bg>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34998827-2241-544B-8157-C2C68A905F8D}"/>
              </a:ext>
            </a:extLst>
          </p:cNvPr>
          <p:cNvSpPr>
            <a:spLocks noGrp="1"/>
          </p:cNvSpPr>
          <p:nvPr>
            <p:ph type="pic" sz="quarter" idx="10"/>
          </p:nvPr>
        </p:nvSpPr>
        <p:spPr>
          <a:xfrm>
            <a:off x="0" y="3402418"/>
            <a:ext cx="10288587" cy="5417427"/>
          </a:xfrm>
          <a:pattFill prst="pct5">
            <a:fgClr>
              <a:schemeClr val="accent1"/>
            </a:fgClr>
            <a:bgClr>
              <a:schemeClr val="bg1"/>
            </a:bgClr>
          </a:pattFill>
          <a:effectLst/>
        </p:spPr>
        <p:txBody>
          <a:bodyPr>
            <a:normAutofit/>
          </a:bodyPr>
          <a:lstStyle>
            <a:lvl1pPr>
              <a:defRPr sz="2000"/>
            </a:lvl1pPr>
          </a:lstStyle>
          <a:p>
            <a:endParaRPr lang="en-US"/>
          </a:p>
        </p:txBody>
      </p:sp>
      <p:sp>
        <p:nvSpPr>
          <p:cNvPr id="6" name="Picture Placeholder 6">
            <a:extLst>
              <a:ext uri="{FF2B5EF4-FFF2-40B4-BE49-F238E27FC236}">
                <a16:creationId xmlns:a16="http://schemas.microsoft.com/office/drawing/2014/main" id="{B02C0597-1501-B54E-B6D8-08342BE13F9A}"/>
              </a:ext>
            </a:extLst>
          </p:cNvPr>
          <p:cNvSpPr>
            <a:spLocks noGrp="1"/>
          </p:cNvSpPr>
          <p:nvPr>
            <p:ph type="pic" sz="quarter" idx="11"/>
          </p:nvPr>
        </p:nvSpPr>
        <p:spPr>
          <a:xfrm>
            <a:off x="1337087" y="10193866"/>
            <a:ext cx="2414640" cy="3018774"/>
          </a:xfrm>
          <a:no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
        <p:nvSpPr>
          <p:cNvPr id="7" name="Picture Placeholder 6">
            <a:extLst>
              <a:ext uri="{FF2B5EF4-FFF2-40B4-BE49-F238E27FC236}">
                <a16:creationId xmlns:a16="http://schemas.microsoft.com/office/drawing/2014/main" id="{4663D517-8AEE-CE44-A5A9-5D60335225FE}"/>
              </a:ext>
            </a:extLst>
          </p:cNvPr>
          <p:cNvSpPr>
            <a:spLocks noGrp="1"/>
          </p:cNvSpPr>
          <p:nvPr>
            <p:ph type="pic" sz="quarter" idx="12"/>
          </p:nvPr>
        </p:nvSpPr>
        <p:spPr>
          <a:xfrm>
            <a:off x="1337087" y="14120841"/>
            <a:ext cx="2414640" cy="3018774"/>
          </a:xfrm>
          <a:no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Tree>
    <p:extLst>
      <p:ext uri="{BB962C8B-B14F-4D97-AF65-F5344CB8AC3E}">
        <p14:creationId xmlns:p14="http://schemas.microsoft.com/office/powerpoint/2010/main" val="2992130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roduct Package">
    <p:bg>
      <p:bgPr>
        <a:solidFill>
          <a:srgbClr val="F4E6D9"/>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B40D82-E1D9-3F4D-B428-D00C29CDA81D}"/>
              </a:ext>
            </a:extLst>
          </p:cNvPr>
          <p:cNvSpPr/>
          <p:nvPr userDrawn="1"/>
        </p:nvSpPr>
        <p:spPr>
          <a:xfrm>
            <a:off x="0" y="0"/>
            <a:ext cx="10288588" cy="18288000"/>
          </a:xfrm>
          <a:prstGeom prst="rect">
            <a:avLst/>
          </a:prstGeom>
          <a:solidFill>
            <a:srgbClr val="2D7F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6">
            <a:extLst>
              <a:ext uri="{FF2B5EF4-FFF2-40B4-BE49-F238E27FC236}">
                <a16:creationId xmlns:a16="http://schemas.microsoft.com/office/drawing/2014/main" id="{DF6C971E-1A25-6645-B1F0-2B1B3D054DBF}"/>
              </a:ext>
            </a:extLst>
          </p:cNvPr>
          <p:cNvSpPr>
            <a:spLocks noGrp="1"/>
          </p:cNvSpPr>
          <p:nvPr>
            <p:ph type="pic" sz="quarter" idx="11"/>
          </p:nvPr>
        </p:nvSpPr>
        <p:spPr>
          <a:xfrm>
            <a:off x="5144293" y="0"/>
            <a:ext cx="5144293" cy="18288000"/>
          </a:xfrm>
          <a:pattFill prst="pct5">
            <a:fgClr>
              <a:schemeClr val="accent1"/>
            </a:fgClr>
            <a:bgClr>
              <a:schemeClr val="bg1"/>
            </a:bgClr>
          </a:pattFill>
          <a:effectLst/>
        </p:spPr>
        <p:txBody>
          <a:bodyPr>
            <a:normAutofit/>
          </a:bodyPr>
          <a:lstStyle>
            <a:lvl1pPr>
              <a:defRPr sz="2000"/>
            </a:lvl1pPr>
          </a:lstStyle>
          <a:p>
            <a:endParaRPr lang="en-US"/>
          </a:p>
        </p:txBody>
      </p:sp>
    </p:spTree>
    <p:extLst>
      <p:ext uri="{BB962C8B-B14F-4D97-AF65-F5344CB8AC3E}">
        <p14:creationId xmlns:p14="http://schemas.microsoft.com/office/powerpoint/2010/main" val="3258655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oduct Package Alt">
    <p:bg>
      <p:bgPr>
        <a:solidFill>
          <a:srgbClr val="F4E6D9"/>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B40D82-E1D9-3F4D-B428-D00C29CDA81D}"/>
              </a:ext>
            </a:extLst>
          </p:cNvPr>
          <p:cNvSpPr/>
          <p:nvPr userDrawn="1"/>
        </p:nvSpPr>
        <p:spPr>
          <a:xfrm>
            <a:off x="0" y="0"/>
            <a:ext cx="10288588" cy="18288000"/>
          </a:xfrm>
          <a:prstGeom prst="rect">
            <a:avLst/>
          </a:prstGeom>
          <a:solidFill>
            <a:srgbClr val="2D7F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6">
            <a:extLst>
              <a:ext uri="{FF2B5EF4-FFF2-40B4-BE49-F238E27FC236}">
                <a16:creationId xmlns:a16="http://schemas.microsoft.com/office/drawing/2014/main" id="{DF6C971E-1A25-6645-B1F0-2B1B3D054DBF}"/>
              </a:ext>
            </a:extLst>
          </p:cNvPr>
          <p:cNvSpPr>
            <a:spLocks noGrp="1"/>
          </p:cNvSpPr>
          <p:nvPr>
            <p:ph type="pic" sz="quarter" idx="11"/>
          </p:nvPr>
        </p:nvSpPr>
        <p:spPr>
          <a:xfrm>
            <a:off x="5144293" y="0"/>
            <a:ext cx="5144293" cy="18288000"/>
          </a:xfrm>
          <a:pattFill prst="pct5">
            <a:fgClr>
              <a:schemeClr val="accent1"/>
            </a:fgClr>
            <a:bgClr>
              <a:schemeClr val="bg1"/>
            </a:bgClr>
          </a:pattFill>
          <a:effectLst/>
        </p:spPr>
        <p:txBody>
          <a:bodyPr>
            <a:normAutofit/>
          </a:bodyPr>
          <a:lstStyle>
            <a:lvl1pPr>
              <a:defRPr sz="2000"/>
            </a:lvl1pPr>
          </a:lstStyle>
          <a:p>
            <a:endParaRPr lang="en-US"/>
          </a:p>
        </p:txBody>
      </p:sp>
      <p:sp>
        <p:nvSpPr>
          <p:cNvPr id="3" name="Picture Placeholder 6">
            <a:extLst>
              <a:ext uri="{FF2B5EF4-FFF2-40B4-BE49-F238E27FC236}">
                <a16:creationId xmlns:a16="http://schemas.microsoft.com/office/drawing/2014/main" id="{54FCA734-6EFE-B046-918C-162EC367329D}"/>
              </a:ext>
            </a:extLst>
          </p:cNvPr>
          <p:cNvSpPr>
            <a:spLocks noGrp="1"/>
          </p:cNvSpPr>
          <p:nvPr>
            <p:ph type="pic" sz="quarter" idx="10"/>
          </p:nvPr>
        </p:nvSpPr>
        <p:spPr>
          <a:xfrm>
            <a:off x="2554006" y="3266526"/>
            <a:ext cx="5180576" cy="6879147"/>
          </a:xfrm>
          <a:noFill/>
          <a:effectLst>
            <a:outerShdw blurRad="876300" sx="109000" sy="109000" algn="ctr" rotWithShape="0">
              <a:prstClr val="black">
                <a:alpha val="12000"/>
              </a:prstClr>
            </a:outerShdw>
          </a:effectLst>
        </p:spPr>
        <p:txBody>
          <a:bodyPr>
            <a:normAutofit/>
          </a:bodyPr>
          <a:lstStyle>
            <a:lvl1pPr>
              <a:defRPr sz="2000"/>
            </a:lvl1pPr>
          </a:lstStyle>
          <a:p>
            <a:endParaRPr lang="en-US"/>
          </a:p>
        </p:txBody>
      </p:sp>
    </p:spTree>
    <p:extLst>
      <p:ext uri="{BB962C8B-B14F-4D97-AF65-F5344CB8AC3E}">
        <p14:creationId xmlns:p14="http://schemas.microsoft.com/office/powerpoint/2010/main" val="928209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07341" y="973671"/>
            <a:ext cx="8873907" cy="353483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707341" y="4868333"/>
            <a:ext cx="8873907" cy="1160356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07341" y="16950271"/>
            <a:ext cx="2314932" cy="973667"/>
          </a:xfrm>
          <a:prstGeom prst="rect">
            <a:avLst/>
          </a:prstGeom>
        </p:spPr>
        <p:txBody>
          <a:bodyPr vert="horz" lIns="91440" tIns="45720" rIns="91440" bIns="45720" rtlCol="0" anchor="ctr"/>
          <a:lstStyle>
            <a:lvl1pPr algn="l">
              <a:defRPr sz="1350">
                <a:solidFill>
                  <a:schemeClr val="tx1">
                    <a:tint val="75000"/>
                  </a:schemeClr>
                </a:solidFill>
                <a:latin typeface="Arial" panose="020B0604020202020204" pitchFamily="34" charset="0"/>
                <a:cs typeface="Arial" panose="020B0604020202020204" pitchFamily="34" charset="0"/>
              </a:defRPr>
            </a:lvl1pPr>
          </a:lstStyle>
          <a:p>
            <a:fld id="{5BFA98C0-F99B-134B-9A62-856120490D51}" type="datetimeFigureOut">
              <a:rPr lang="en-US"/>
              <a:pPr/>
              <a:t>2/6/20</a:t>
            </a:fld>
            <a:endParaRPr lang="en-US"/>
          </a:p>
        </p:txBody>
      </p:sp>
      <p:sp>
        <p:nvSpPr>
          <p:cNvPr id="5" name="Footer Placeholder 4"/>
          <p:cNvSpPr>
            <a:spLocks noGrp="1"/>
          </p:cNvSpPr>
          <p:nvPr>
            <p:ph type="ftr" sz="quarter" idx="3"/>
          </p:nvPr>
        </p:nvSpPr>
        <p:spPr>
          <a:xfrm>
            <a:off x="3408095" y="16950271"/>
            <a:ext cx="3472398" cy="973667"/>
          </a:xfrm>
          <a:prstGeom prst="rect">
            <a:avLst/>
          </a:prstGeom>
        </p:spPr>
        <p:txBody>
          <a:bodyPr vert="horz" lIns="91440" tIns="45720" rIns="91440" bIns="45720" rtlCol="0" anchor="ctr"/>
          <a:lstStyle>
            <a:lvl1pPr algn="ctr">
              <a:defRPr sz="135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p:cNvSpPr>
            <a:spLocks noGrp="1"/>
          </p:cNvSpPr>
          <p:nvPr>
            <p:ph type="sldNum" sz="quarter" idx="4"/>
          </p:nvPr>
        </p:nvSpPr>
        <p:spPr>
          <a:xfrm>
            <a:off x="7266315" y="16950271"/>
            <a:ext cx="2314932" cy="973667"/>
          </a:xfrm>
          <a:prstGeom prst="rect">
            <a:avLst/>
          </a:prstGeom>
        </p:spPr>
        <p:txBody>
          <a:bodyPr vert="horz" lIns="91440" tIns="45720" rIns="91440" bIns="45720" rtlCol="0" anchor="ctr"/>
          <a:lstStyle>
            <a:lvl1pPr algn="r">
              <a:defRPr sz="1350">
                <a:solidFill>
                  <a:schemeClr val="tx1">
                    <a:tint val="75000"/>
                  </a:schemeClr>
                </a:solidFill>
                <a:latin typeface="Arial" panose="020B0604020202020204" pitchFamily="34" charset="0"/>
                <a:cs typeface="Arial" panose="020B0604020202020204" pitchFamily="34" charset="0"/>
              </a:defRPr>
            </a:lvl1pPr>
          </a:lstStyle>
          <a:p>
            <a:fld id="{1006640D-2A01-2545-9788-13FD536F30E4}" type="slidenum">
              <a:rPr lang="en-US"/>
              <a:pPr/>
              <a:t>‹#›</a:t>
            </a:fld>
            <a:endParaRPr lang="en-US"/>
          </a:p>
        </p:txBody>
      </p:sp>
    </p:spTree>
    <p:extLst>
      <p:ext uri="{BB962C8B-B14F-4D97-AF65-F5344CB8AC3E}">
        <p14:creationId xmlns:p14="http://schemas.microsoft.com/office/powerpoint/2010/main" val="3519703964"/>
      </p:ext>
    </p:extLst>
  </p:cSld>
  <p:clrMap bg1="lt1" tx1="dk1" bg2="lt2" tx2="dk2" accent1="accent1" accent2="accent2" accent3="accent3" accent4="accent4" accent5="accent5" accent6="accent6" hlink="hlink" folHlink="folHlink"/>
  <p:sldLayoutIdLst>
    <p:sldLayoutId id="2147483673" r:id="rId1"/>
    <p:sldLayoutId id="2147483663" r:id="rId2"/>
    <p:sldLayoutId id="2147483664" r:id="rId3"/>
    <p:sldLayoutId id="2147483665" r:id="rId4"/>
    <p:sldLayoutId id="2147483666" r:id="rId5"/>
    <p:sldLayoutId id="2147483667" r:id="rId6"/>
    <p:sldLayoutId id="2147483676" r:id="rId7"/>
    <p:sldLayoutId id="2147483668" r:id="rId8"/>
    <p:sldLayoutId id="2147483669" r:id="rId9"/>
    <p:sldLayoutId id="2147483670" r:id="rId10"/>
    <p:sldLayoutId id="2147483671" r:id="rId11"/>
    <p:sldLayoutId id="2147483674" r:id="rId12"/>
    <p:sldLayoutId id="2147483675" r:id="rId13"/>
  </p:sldLayoutIdLst>
  <p:txStyles>
    <p:titleStyle>
      <a:lvl1pPr algn="l" defTabSz="1028883" rtl="0" eaLnBrk="1" latinLnBrk="0" hangingPunct="1">
        <a:lnSpc>
          <a:spcPct val="90000"/>
        </a:lnSpc>
        <a:spcBef>
          <a:spcPct val="0"/>
        </a:spcBef>
        <a:buNone/>
        <a:defRPr sz="4951" kern="1200">
          <a:solidFill>
            <a:schemeClr val="tx1"/>
          </a:solidFill>
          <a:latin typeface="Arial" panose="020B0604020202020204" pitchFamily="34" charset="0"/>
          <a:ea typeface="+mj-ea"/>
          <a:cs typeface="Arial" panose="020B0604020202020204" pitchFamily="34" charset="0"/>
        </a:defRPr>
      </a:lvl1pPr>
    </p:titleStyle>
    <p:bodyStyle>
      <a:lvl1pPr marL="257221" indent="-257221" algn="l" defTabSz="1028883" rtl="0" eaLnBrk="1" latinLnBrk="0" hangingPunct="1">
        <a:lnSpc>
          <a:spcPct val="90000"/>
        </a:lnSpc>
        <a:spcBef>
          <a:spcPts val="1125"/>
        </a:spcBef>
        <a:buFont typeface="Arial" panose="020B0604020202020204" pitchFamily="34" charset="0"/>
        <a:buChar char="•"/>
        <a:defRPr sz="3151" kern="1200">
          <a:solidFill>
            <a:schemeClr val="tx1"/>
          </a:solidFill>
          <a:latin typeface="Arial" panose="020B0604020202020204" pitchFamily="34" charset="0"/>
          <a:ea typeface="+mn-ea"/>
          <a:cs typeface="Arial" panose="020B0604020202020204" pitchFamily="34" charset="0"/>
        </a:defRPr>
      </a:lvl1pPr>
      <a:lvl2pPr marL="771662" indent="-257221" algn="l" defTabSz="1028883" rtl="0" eaLnBrk="1" latinLnBrk="0" hangingPunct="1">
        <a:lnSpc>
          <a:spcPct val="90000"/>
        </a:lnSpc>
        <a:spcBef>
          <a:spcPts val="563"/>
        </a:spcBef>
        <a:buFont typeface="Arial" panose="020B0604020202020204" pitchFamily="34" charset="0"/>
        <a:buChar char="•"/>
        <a:defRPr sz="2700" kern="1200">
          <a:solidFill>
            <a:schemeClr val="tx1"/>
          </a:solidFill>
          <a:latin typeface="Arial" panose="020B0604020202020204" pitchFamily="34" charset="0"/>
          <a:ea typeface="+mn-ea"/>
          <a:cs typeface="Arial" panose="020B0604020202020204" pitchFamily="34" charset="0"/>
        </a:defRPr>
      </a:lvl2pPr>
      <a:lvl3pPr marL="1286104" indent="-257221" algn="l" defTabSz="1028883" rtl="0" eaLnBrk="1" latinLnBrk="0" hangingPunct="1">
        <a:lnSpc>
          <a:spcPct val="90000"/>
        </a:lnSpc>
        <a:spcBef>
          <a:spcPts val="563"/>
        </a:spcBef>
        <a:buFont typeface="Arial" panose="020B0604020202020204" pitchFamily="34" charset="0"/>
        <a:buChar char="•"/>
        <a:defRPr sz="2250" kern="1200">
          <a:solidFill>
            <a:schemeClr val="tx1"/>
          </a:solidFill>
          <a:latin typeface="Arial" panose="020B0604020202020204" pitchFamily="34" charset="0"/>
          <a:ea typeface="+mn-ea"/>
          <a:cs typeface="Arial" panose="020B0604020202020204" pitchFamily="34" charset="0"/>
        </a:defRPr>
      </a:lvl3pPr>
      <a:lvl4pPr marL="1800545"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Arial" panose="020B0604020202020204" pitchFamily="34" charset="0"/>
          <a:ea typeface="+mn-ea"/>
          <a:cs typeface="Arial" panose="020B0604020202020204" pitchFamily="34" charset="0"/>
        </a:defRPr>
      </a:lvl4pPr>
      <a:lvl5pPr marL="2314986"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Arial" panose="020B0604020202020204" pitchFamily="34" charset="0"/>
          <a:ea typeface="+mn-ea"/>
          <a:cs typeface="Arial" panose="020B0604020202020204" pitchFamily="34" charset="0"/>
        </a:defRPr>
      </a:lvl5pPr>
      <a:lvl6pPr marL="2829428"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6pPr>
      <a:lvl7pPr marL="3343869"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7pPr>
      <a:lvl8pPr marL="3858311"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8pPr>
      <a:lvl9pPr marL="4372752" indent="-257221" algn="l" defTabSz="1028883"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9pPr>
    </p:bodyStyle>
    <p:otherStyle>
      <a:defPPr>
        <a:defRPr lang="en-US"/>
      </a:defPPr>
      <a:lvl1pPr marL="0" algn="l" defTabSz="1028883" rtl="0" eaLnBrk="1" latinLnBrk="0" hangingPunct="1">
        <a:defRPr sz="2025" kern="1200">
          <a:solidFill>
            <a:schemeClr val="tx1"/>
          </a:solidFill>
          <a:latin typeface="+mn-lt"/>
          <a:ea typeface="+mn-ea"/>
          <a:cs typeface="+mn-cs"/>
        </a:defRPr>
      </a:lvl1pPr>
      <a:lvl2pPr marL="514441" algn="l" defTabSz="1028883" rtl="0" eaLnBrk="1" latinLnBrk="0" hangingPunct="1">
        <a:defRPr sz="2025" kern="1200">
          <a:solidFill>
            <a:schemeClr val="tx1"/>
          </a:solidFill>
          <a:latin typeface="+mn-lt"/>
          <a:ea typeface="+mn-ea"/>
          <a:cs typeface="+mn-cs"/>
        </a:defRPr>
      </a:lvl2pPr>
      <a:lvl3pPr marL="1028883" algn="l" defTabSz="1028883" rtl="0" eaLnBrk="1" latinLnBrk="0" hangingPunct="1">
        <a:defRPr sz="2025" kern="1200">
          <a:solidFill>
            <a:schemeClr val="tx1"/>
          </a:solidFill>
          <a:latin typeface="+mn-lt"/>
          <a:ea typeface="+mn-ea"/>
          <a:cs typeface="+mn-cs"/>
        </a:defRPr>
      </a:lvl3pPr>
      <a:lvl4pPr marL="1543324" algn="l" defTabSz="1028883" rtl="0" eaLnBrk="1" latinLnBrk="0" hangingPunct="1">
        <a:defRPr sz="2025" kern="1200">
          <a:solidFill>
            <a:schemeClr val="tx1"/>
          </a:solidFill>
          <a:latin typeface="+mn-lt"/>
          <a:ea typeface="+mn-ea"/>
          <a:cs typeface="+mn-cs"/>
        </a:defRPr>
      </a:lvl4pPr>
      <a:lvl5pPr marL="2057766" algn="l" defTabSz="1028883" rtl="0" eaLnBrk="1" latinLnBrk="0" hangingPunct="1">
        <a:defRPr sz="2025" kern="1200">
          <a:solidFill>
            <a:schemeClr val="tx1"/>
          </a:solidFill>
          <a:latin typeface="+mn-lt"/>
          <a:ea typeface="+mn-ea"/>
          <a:cs typeface="+mn-cs"/>
        </a:defRPr>
      </a:lvl5pPr>
      <a:lvl6pPr marL="2572207" algn="l" defTabSz="1028883" rtl="0" eaLnBrk="1" latinLnBrk="0" hangingPunct="1">
        <a:defRPr sz="2025" kern="1200">
          <a:solidFill>
            <a:schemeClr val="tx1"/>
          </a:solidFill>
          <a:latin typeface="+mn-lt"/>
          <a:ea typeface="+mn-ea"/>
          <a:cs typeface="+mn-cs"/>
        </a:defRPr>
      </a:lvl6pPr>
      <a:lvl7pPr marL="3086649" algn="l" defTabSz="1028883" rtl="0" eaLnBrk="1" latinLnBrk="0" hangingPunct="1">
        <a:defRPr sz="2025" kern="1200">
          <a:solidFill>
            <a:schemeClr val="tx1"/>
          </a:solidFill>
          <a:latin typeface="+mn-lt"/>
          <a:ea typeface="+mn-ea"/>
          <a:cs typeface="+mn-cs"/>
        </a:defRPr>
      </a:lvl7pPr>
      <a:lvl8pPr marL="3601090" algn="l" defTabSz="1028883" rtl="0" eaLnBrk="1" latinLnBrk="0" hangingPunct="1">
        <a:defRPr sz="2025" kern="1200">
          <a:solidFill>
            <a:schemeClr val="tx1"/>
          </a:solidFill>
          <a:latin typeface="+mn-lt"/>
          <a:ea typeface="+mn-ea"/>
          <a:cs typeface="+mn-cs"/>
        </a:defRPr>
      </a:lvl8pPr>
      <a:lvl9pPr marL="4115532" algn="l" defTabSz="1028883" rtl="0" eaLnBrk="1" latinLnBrk="0" hangingPunct="1">
        <a:defRPr sz="20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06E6B3C6-1D23-3644-AC7E-4A12517FEE10}"/>
              </a:ext>
            </a:extLst>
          </p:cNvPr>
          <p:cNvSpPr txBox="1"/>
          <p:nvPr/>
        </p:nvSpPr>
        <p:spPr>
          <a:xfrm>
            <a:off x="1986218" y="12259614"/>
            <a:ext cx="6316153" cy="954107"/>
          </a:xfrm>
          <a:prstGeom prst="rect">
            <a:avLst/>
          </a:prstGeom>
          <a:noFill/>
        </p:spPr>
        <p:txBody>
          <a:bodyPr wrap="none" rtlCol="0">
            <a:spAutoFit/>
          </a:bodyPr>
          <a:lstStyle/>
          <a:p>
            <a:pPr algn="ctr"/>
            <a:r>
              <a:rPr lang="en-US" sz="5600" b="1">
                <a:latin typeface="PT Serif" panose="020A0603040505020204" pitchFamily="18" charset="77"/>
              </a:rPr>
              <a:t>Moonbucks </a:t>
            </a:r>
            <a:r>
              <a:rPr lang="en-US" sz="5600" b="1" i="1">
                <a:latin typeface="PT Serif" panose="020A0603040505020204" pitchFamily="18" charset="77"/>
              </a:rPr>
              <a:t>Coffee</a:t>
            </a:r>
          </a:p>
        </p:txBody>
      </p:sp>
      <p:sp>
        <p:nvSpPr>
          <p:cNvPr id="22" name="TextBox 21">
            <a:extLst>
              <a:ext uri="{FF2B5EF4-FFF2-40B4-BE49-F238E27FC236}">
                <a16:creationId xmlns:a16="http://schemas.microsoft.com/office/drawing/2014/main" id="{0050FF9B-ED01-E144-9D96-4DCE15472F93}"/>
              </a:ext>
            </a:extLst>
          </p:cNvPr>
          <p:cNvSpPr txBox="1"/>
          <p:nvPr/>
        </p:nvSpPr>
        <p:spPr>
          <a:xfrm>
            <a:off x="3065861" y="11501761"/>
            <a:ext cx="4156908" cy="523220"/>
          </a:xfrm>
          <a:prstGeom prst="rect">
            <a:avLst/>
          </a:prstGeom>
          <a:noFill/>
        </p:spPr>
        <p:txBody>
          <a:bodyPr wrap="none" rtlCol="0">
            <a:spAutoFit/>
          </a:bodyPr>
          <a:lstStyle/>
          <a:p>
            <a:pPr algn="ctr"/>
            <a:r>
              <a:rPr lang="en-US" sz="2800">
                <a:latin typeface="PT Serif" panose="020A0603040505020204" pitchFamily="18" charset="77"/>
                <a:cs typeface="Poppins" pitchFamily="2" charset="77"/>
              </a:rPr>
              <a:t>Western Millenial Coffee</a:t>
            </a:r>
          </a:p>
        </p:txBody>
      </p:sp>
      <p:cxnSp>
        <p:nvCxnSpPr>
          <p:cNvPr id="26" name="Straight Connector 25">
            <a:extLst>
              <a:ext uri="{FF2B5EF4-FFF2-40B4-BE49-F238E27FC236}">
                <a16:creationId xmlns:a16="http://schemas.microsoft.com/office/drawing/2014/main" id="{2D03919B-6B34-8143-94AB-D927CB37FE18}"/>
              </a:ext>
            </a:extLst>
          </p:cNvPr>
          <p:cNvCxnSpPr>
            <a:cxnSpLocks/>
          </p:cNvCxnSpPr>
          <p:nvPr/>
        </p:nvCxnSpPr>
        <p:spPr>
          <a:xfrm>
            <a:off x="4274292" y="13731665"/>
            <a:ext cx="1740004" cy="0"/>
          </a:xfrm>
          <a:prstGeom prst="line">
            <a:avLst/>
          </a:prstGeom>
          <a:ln w="50800">
            <a:solidFill>
              <a:srgbClr val="49AD8D"/>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D2D13CC2-8313-C649-941B-ABFB413A6DF3}"/>
              </a:ext>
            </a:extLst>
          </p:cNvPr>
          <p:cNvSpPr txBox="1"/>
          <p:nvPr/>
        </p:nvSpPr>
        <p:spPr>
          <a:xfrm>
            <a:off x="1427207" y="14718015"/>
            <a:ext cx="5465179" cy="2069797"/>
          </a:xfrm>
          <a:prstGeom prst="rect">
            <a:avLst/>
          </a:prstGeom>
          <a:noFill/>
        </p:spPr>
        <p:txBody>
          <a:bodyPr wrap="square" rtlCol="0">
            <a:spAutoFit/>
          </a:bodyPr>
          <a:lstStyle/>
          <a:p>
            <a:pPr>
              <a:lnSpc>
                <a:spcPct val="150000"/>
              </a:lnSpc>
            </a:pPr>
            <a:r>
              <a:rPr lang="en-US" sz="2200">
                <a:solidFill>
                  <a:schemeClr val="tx1">
                    <a:lumMod val="75000"/>
                    <a:lumOff val="25000"/>
                  </a:schemeClr>
                </a:solidFill>
                <a:latin typeface="PT Serif" panose="020A0603040505020204" pitchFamily="18" charset="77"/>
              </a:rPr>
              <a:t>You don't even really need a place. </a:t>
            </a:r>
          </a:p>
          <a:p>
            <a:pPr>
              <a:lnSpc>
                <a:spcPct val="150000"/>
              </a:lnSpc>
            </a:pPr>
            <a:r>
              <a:rPr lang="en-US" sz="2200">
                <a:solidFill>
                  <a:schemeClr val="tx1">
                    <a:lumMod val="75000"/>
                    <a:lumOff val="25000"/>
                  </a:schemeClr>
                </a:solidFill>
                <a:latin typeface="PT Serif" panose="020A0603040505020204" pitchFamily="18" charset="77"/>
              </a:rPr>
              <a:t>But you feel like you're doing something. That is what coffee is. And that is one of the geniuses of the new coffee culture. </a:t>
            </a:r>
          </a:p>
        </p:txBody>
      </p:sp>
      <p:sp>
        <p:nvSpPr>
          <p:cNvPr id="34" name="Oval 33">
            <a:extLst>
              <a:ext uri="{FF2B5EF4-FFF2-40B4-BE49-F238E27FC236}">
                <a16:creationId xmlns:a16="http://schemas.microsoft.com/office/drawing/2014/main" id="{9C468ACC-95E3-6441-A156-B524BBEFD457}"/>
              </a:ext>
            </a:extLst>
          </p:cNvPr>
          <p:cNvSpPr/>
          <p:nvPr/>
        </p:nvSpPr>
        <p:spPr>
          <a:xfrm>
            <a:off x="7146545" y="14800734"/>
            <a:ext cx="1904358" cy="1904358"/>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spc="100">
                <a:latin typeface="PT Serif" panose="020A0603040505020204" pitchFamily="18" charset="77"/>
              </a:rPr>
              <a:t>NOW</a:t>
            </a:r>
          </a:p>
          <a:p>
            <a:pPr algn="ctr"/>
            <a:r>
              <a:rPr lang="en-US" sz="2200" b="1" spc="100">
                <a:latin typeface="PT Serif" panose="020A0603040505020204" pitchFamily="18" charset="77"/>
              </a:rPr>
              <a:t>OPEN</a:t>
            </a:r>
          </a:p>
        </p:txBody>
      </p:sp>
      <p:sp>
        <p:nvSpPr>
          <p:cNvPr id="3" name="Picture Placeholder 2">
            <a:extLst>
              <a:ext uri="{FF2B5EF4-FFF2-40B4-BE49-F238E27FC236}">
                <a16:creationId xmlns:a16="http://schemas.microsoft.com/office/drawing/2014/main" id="{D9E79CDC-33FE-4448-9070-F1EB3FC140C8}"/>
              </a:ext>
            </a:extLst>
          </p:cNvPr>
          <p:cNvSpPr>
            <a:spLocks noGrp="1"/>
          </p:cNvSpPr>
          <p:nvPr>
            <p:ph type="pic" sz="quarter" idx="10"/>
          </p:nvPr>
        </p:nvSpPr>
        <p:spPr/>
      </p:sp>
    </p:spTree>
    <p:extLst>
      <p:ext uri="{BB962C8B-B14F-4D97-AF65-F5344CB8AC3E}">
        <p14:creationId xmlns:p14="http://schemas.microsoft.com/office/powerpoint/2010/main" val="2150010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3E6D9"/>
        </a:solidFill>
        <a:effectLst/>
      </p:bgPr>
    </p:bg>
    <p:spTree>
      <p:nvGrpSpPr>
        <p:cNvPr id="1" name=""/>
        <p:cNvGrpSpPr/>
        <p:nvPr/>
      </p:nvGrpSpPr>
      <p:grpSpPr>
        <a:xfrm>
          <a:off x="0" y="0"/>
          <a:ext cx="0" cy="0"/>
          <a:chOff x="0" y="0"/>
          <a:chExt cx="0" cy="0"/>
        </a:xfrm>
      </p:grpSpPr>
      <p:sp>
        <p:nvSpPr>
          <p:cNvPr id="33" name="Oval 32">
            <a:extLst>
              <a:ext uri="{FF2B5EF4-FFF2-40B4-BE49-F238E27FC236}">
                <a16:creationId xmlns:a16="http://schemas.microsoft.com/office/drawing/2014/main" id="{F3FCC29B-4D2E-714C-B1E6-D76AE738F99A}"/>
              </a:ext>
            </a:extLst>
          </p:cNvPr>
          <p:cNvSpPr/>
          <p:nvPr/>
        </p:nvSpPr>
        <p:spPr>
          <a:xfrm>
            <a:off x="777841" y="677810"/>
            <a:ext cx="1904358" cy="1904358"/>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200" b="1" spc="100">
                <a:latin typeface="PT Serif" panose="020A0603040505020204" pitchFamily="18" charset="77"/>
              </a:rPr>
              <a:t>OPEN</a:t>
            </a:r>
          </a:p>
          <a:p>
            <a:pPr algn="ctr"/>
            <a:r>
              <a:rPr lang="en-US" sz="3000" b="1" spc="100">
                <a:latin typeface="PT Serif" panose="020A0603040505020204" pitchFamily="18" charset="77"/>
              </a:rPr>
              <a:t>24H</a:t>
            </a:r>
          </a:p>
        </p:txBody>
      </p:sp>
      <p:sp>
        <p:nvSpPr>
          <p:cNvPr id="12" name="TextBox 11">
            <a:extLst>
              <a:ext uri="{FF2B5EF4-FFF2-40B4-BE49-F238E27FC236}">
                <a16:creationId xmlns:a16="http://schemas.microsoft.com/office/drawing/2014/main" id="{16729E47-B0A3-F54F-8D17-20C311138741}"/>
              </a:ext>
            </a:extLst>
          </p:cNvPr>
          <p:cNvSpPr txBox="1"/>
          <p:nvPr/>
        </p:nvSpPr>
        <p:spPr>
          <a:xfrm>
            <a:off x="4784149" y="14671765"/>
            <a:ext cx="4378139" cy="2351669"/>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PT Serif" panose="020A0603040505020204" pitchFamily="18" charset="77"/>
              </a:rPr>
              <a:t>Lorem ipsum dolor sits ame consetur nostrud exercitia tioullmco labis nisi occaecat cupidatat inon eoini sunote culpa iqui officia deserati mlit anims adiscinv eli sed do eiusmod tempor </a:t>
            </a:r>
          </a:p>
        </p:txBody>
      </p:sp>
      <p:sp>
        <p:nvSpPr>
          <p:cNvPr id="9" name="TextBox 8">
            <a:extLst>
              <a:ext uri="{FF2B5EF4-FFF2-40B4-BE49-F238E27FC236}">
                <a16:creationId xmlns:a16="http://schemas.microsoft.com/office/drawing/2014/main" id="{C261521F-ABAA-FF4E-93CA-A1619661A36E}"/>
              </a:ext>
            </a:extLst>
          </p:cNvPr>
          <p:cNvSpPr txBox="1"/>
          <p:nvPr/>
        </p:nvSpPr>
        <p:spPr>
          <a:xfrm>
            <a:off x="4784150" y="14055572"/>
            <a:ext cx="4378139" cy="523220"/>
          </a:xfrm>
          <a:prstGeom prst="rect">
            <a:avLst/>
          </a:prstGeom>
          <a:noFill/>
        </p:spPr>
        <p:txBody>
          <a:bodyPr wrap="square" rtlCol="0">
            <a:spAutoFit/>
          </a:bodyPr>
          <a:lstStyle/>
          <a:p>
            <a:r>
              <a:rPr lang="en-US" sz="2800" b="1">
                <a:latin typeface="PT Serif" panose="020A0603040505020204" pitchFamily="18" charset="77"/>
              </a:rPr>
              <a:t>Think Outside The Box</a:t>
            </a:r>
          </a:p>
        </p:txBody>
      </p:sp>
      <p:sp>
        <p:nvSpPr>
          <p:cNvPr id="27" name="TextBox 26">
            <a:extLst>
              <a:ext uri="{FF2B5EF4-FFF2-40B4-BE49-F238E27FC236}">
                <a16:creationId xmlns:a16="http://schemas.microsoft.com/office/drawing/2014/main" id="{E841D469-D06D-C84F-9E5F-2881963839DA}"/>
              </a:ext>
            </a:extLst>
          </p:cNvPr>
          <p:cNvSpPr txBox="1"/>
          <p:nvPr/>
        </p:nvSpPr>
        <p:spPr>
          <a:xfrm>
            <a:off x="4784151" y="10976237"/>
            <a:ext cx="4378139" cy="2351669"/>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PT Serif" panose="020A0603040505020204" pitchFamily="18" charset="77"/>
              </a:rPr>
              <a:t>Lorem ipsu dolori sits ame consectur nostrud xrcitatioullamco laboris nisi culpa qufficia deserunt mollit anime occaec cupidatat noni eoident sunte  adipiscv elit sed do eiusmod tempor </a:t>
            </a:r>
          </a:p>
        </p:txBody>
      </p:sp>
      <p:sp>
        <p:nvSpPr>
          <p:cNvPr id="28" name="TextBox 27">
            <a:extLst>
              <a:ext uri="{FF2B5EF4-FFF2-40B4-BE49-F238E27FC236}">
                <a16:creationId xmlns:a16="http://schemas.microsoft.com/office/drawing/2014/main" id="{A3556C13-AD87-7E41-A1E4-36BCFD788F49}"/>
              </a:ext>
            </a:extLst>
          </p:cNvPr>
          <p:cNvSpPr txBox="1"/>
          <p:nvPr/>
        </p:nvSpPr>
        <p:spPr>
          <a:xfrm>
            <a:off x="4784151" y="10305827"/>
            <a:ext cx="4378139" cy="584775"/>
          </a:xfrm>
          <a:prstGeom prst="rect">
            <a:avLst/>
          </a:prstGeom>
          <a:noFill/>
        </p:spPr>
        <p:txBody>
          <a:bodyPr wrap="square" rtlCol="0">
            <a:spAutoFit/>
          </a:bodyPr>
          <a:lstStyle/>
          <a:p>
            <a:r>
              <a:rPr lang="en-US" sz="3200" b="1">
                <a:latin typeface="PT Serif" panose="020A0603040505020204" pitchFamily="18" charset="77"/>
              </a:rPr>
              <a:t>Moonbucks </a:t>
            </a:r>
            <a:r>
              <a:rPr lang="en-US" sz="3200" b="1" i="1">
                <a:latin typeface="PT Serif" panose="020A0603040505020204" pitchFamily="18" charset="77"/>
              </a:rPr>
              <a:t>Coffee</a:t>
            </a:r>
          </a:p>
        </p:txBody>
      </p:sp>
      <p:sp>
        <p:nvSpPr>
          <p:cNvPr id="3" name="Picture Placeholder 2">
            <a:extLst>
              <a:ext uri="{FF2B5EF4-FFF2-40B4-BE49-F238E27FC236}">
                <a16:creationId xmlns:a16="http://schemas.microsoft.com/office/drawing/2014/main" id="{64758E1F-96B0-A141-AADA-9D208DC0DADA}"/>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5EFCABF0-2F51-B544-AD9C-AA3AAE8F6050}"/>
              </a:ext>
            </a:extLst>
          </p:cNvPr>
          <p:cNvSpPr>
            <a:spLocks noGrp="1"/>
          </p:cNvSpPr>
          <p:nvPr>
            <p:ph type="pic" sz="quarter" idx="11"/>
          </p:nvPr>
        </p:nvSpPr>
        <p:spPr/>
      </p:sp>
    </p:spTree>
    <p:extLst>
      <p:ext uri="{BB962C8B-B14F-4D97-AF65-F5344CB8AC3E}">
        <p14:creationId xmlns:p14="http://schemas.microsoft.com/office/powerpoint/2010/main" val="3905106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C054314-7965-D448-A964-F9A87D3BE7B5}"/>
              </a:ext>
            </a:extLst>
          </p:cNvPr>
          <p:cNvSpPr txBox="1"/>
          <p:nvPr/>
        </p:nvSpPr>
        <p:spPr>
          <a:xfrm>
            <a:off x="2485563" y="11402372"/>
            <a:ext cx="5317482" cy="707886"/>
          </a:xfrm>
          <a:prstGeom prst="rect">
            <a:avLst/>
          </a:prstGeom>
          <a:noFill/>
        </p:spPr>
        <p:txBody>
          <a:bodyPr wrap="none" rtlCol="0">
            <a:spAutoFit/>
          </a:bodyPr>
          <a:lstStyle/>
          <a:p>
            <a:pPr algn="ctr"/>
            <a:r>
              <a:rPr lang="en-US" sz="4000" b="1">
                <a:latin typeface="PT Serif" panose="020A0603040505020204" pitchFamily="18" charset="77"/>
              </a:rPr>
              <a:t>Coffee Latte Benefits</a:t>
            </a:r>
          </a:p>
        </p:txBody>
      </p:sp>
      <p:sp>
        <p:nvSpPr>
          <p:cNvPr id="6" name="Oval 5">
            <a:extLst>
              <a:ext uri="{FF2B5EF4-FFF2-40B4-BE49-F238E27FC236}">
                <a16:creationId xmlns:a16="http://schemas.microsoft.com/office/drawing/2014/main" id="{AED6647F-350B-2A4C-A32D-7AE233CB8DA5}"/>
              </a:ext>
            </a:extLst>
          </p:cNvPr>
          <p:cNvSpPr/>
          <p:nvPr/>
        </p:nvSpPr>
        <p:spPr>
          <a:xfrm>
            <a:off x="777841" y="677810"/>
            <a:ext cx="1904358" cy="1904358"/>
          </a:xfrm>
          <a:prstGeom prst="ellipse">
            <a:avLst/>
          </a:prstGeom>
          <a:solidFill>
            <a:srgbClr val="E7CF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b="1" spc="100">
                <a:solidFill>
                  <a:schemeClr val="tx1"/>
                </a:solidFill>
                <a:latin typeface="PT Serif" panose="020A0603040505020204" pitchFamily="18" charset="77"/>
              </a:rPr>
              <a:t>25K IDR</a:t>
            </a:r>
            <a:endParaRPr lang="en-US" sz="3600" b="1" spc="100">
              <a:solidFill>
                <a:schemeClr val="tx1"/>
              </a:solidFill>
              <a:latin typeface="PT Serif" panose="020A0603040505020204" pitchFamily="18" charset="77"/>
            </a:endParaRPr>
          </a:p>
        </p:txBody>
      </p:sp>
      <p:sp>
        <p:nvSpPr>
          <p:cNvPr id="8" name="TextBox 7">
            <a:extLst>
              <a:ext uri="{FF2B5EF4-FFF2-40B4-BE49-F238E27FC236}">
                <a16:creationId xmlns:a16="http://schemas.microsoft.com/office/drawing/2014/main" id="{DC8CF364-3DA4-6F4B-BF35-1859FA79324B}"/>
              </a:ext>
            </a:extLst>
          </p:cNvPr>
          <p:cNvSpPr txBox="1"/>
          <p:nvPr/>
        </p:nvSpPr>
        <p:spPr>
          <a:xfrm>
            <a:off x="2422359" y="12490186"/>
            <a:ext cx="5443870" cy="2069797"/>
          </a:xfrm>
          <a:prstGeom prst="rect">
            <a:avLst/>
          </a:prstGeom>
          <a:noFill/>
        </p:spPr>
        <p:txBody>
          <a:bodyPr wrap="square" rtlCol="0">
            <a:spAutoFit/>
          </a:bodyPr>
          <a:lstStyle/>
          <a:p>
            <a:pPr algn="ctr">
              <a:lnSpc>
                <a:spcPct val="150000"/>
              </a:lnSpc>
            </a:pPr>
            <a:r>
              <a:rPr lang="en-US" sz="2200">
                <a:solidFill>
                  <a:schemeClr val="tx1">
                    <a:lumMod val="75000"/>
                    <a:lumOff val="25000"/>
                  </a:schemeClr>
                </a:solidFill>
                <a:latin typeface="PT Serif" panose="020A0603040505020204" pitchFamily="18" charset="77"/>
              </a:rPr>
              <a:t>The caffeine in this coffee can help boost your metabolism and has been shown to increase fat burning by 10-29%. If that isn’t a perk, I don’t know what is!</a:t>
            </a:r>
          </a:p>
        </p:txBody>
      </p:sp>
      <p:sp>
        <p:nvSpPr>
          <p:cNvPr id="20" name="TextBox 19">
            <a:extLst>
              <a:ext uri="{FF2B5EF4-FFF2-40B4-BE49-F238E27FC236}">
                <a16:creationId xmlns:a16="http://schemas.microsoft.com/office/drawing/2014/main" id="{EDFB758B-AF4F-3D40-833D-502A45B1B6A9}"/>
              </a:ext>
            </a:extLst>
          </p:cNvPr>
          <p:cNvSpPr txBox="1"/>
          <p:nvPr/>
        </p:nvSpPr>
        <p:spPr>
          <a:xfrm>
            <a:off x="2422359" y="15028828"/>
            <a:ext cx="5443870" cy="2069797"/>
          </a:xfrm>
          <a:prstGeom prst="rect">
            <a:avLst/>
          </a:prstGeom>
          <a:noFill/>
        </p:spPr>
        <p:txBody>
          <a:bodyPr wrap="square" rtlCol="0">
            <a:spAutoFit/>
          </a:bodyPr>
          <a:lstStyle/>
          <a:p>
            <a:pPr algn="ctr">
              <a:lnSpc>
                <a:spcPct val="150000"/>
              </a:lnSpc>
            </a:pPr>
            <a:r>
              <a:rPr lang="en-US" sz="2200">
                <a:solidFill>
                  <a:schemeClr val="tx1">
                    <a:lumMod val="75000"/>
                    <a:lumOff val="25000"/>
                  </a:schemeClr>
                </a:solidFill>
                <a:latin typeface="PT Serif" panose="020A0603040505020204" pitchFamily="18" charset="77"/>
              </a:rPr>
              <a:t>Each cup of coffee you drink a day reduces your risk of type II diabetes by 7%. Drink coffee reduces your risk of Alzheimer’s by 65% &amp; Parkinson’s by 32-60%. </a:t>
            </a:r>
          </a:p>
        </p:txBody>
      </p:sp>
      <p:grpSp>
        <p:nvGrpSpPr>
          <p:cNvPr id="48" name="Group 47">
            <a:extLst>
              <a:ext uri="{FF2B5EF4-FFF2-40B4-BE49-F238E27FC236}">
                <a16:creationId xmlns:a16="http://schemas.microsoft.com/office/drawing/2014/main" id="{EE12B88C-2299-074A-AADA-43396B2B9F53}"/>
              </a:ext>
            </a:extLst>
          </p:cNvPr>
          <p:cNvGrpSpPr/>
          <p:nvPr/>
        </p:nvGrpSpPr>
        <p:grpSpPr>
          <a:xfrm>
            <a:off x="7991526" y="857051"/>
            <a:ext cx="1545876" cy="1545876"/>
            <a:chOff x="8012791" y="857051"/>
            <a:chExt cx="1545876" cy="1545876"/>
          </a:xfrm>
        </p:grpSpPr>
        <p:grpSp>
          <p:nvGrpSpPr>
            <p:cNvPr id="39" name="Graphic 37">
              <a:extLst>
                <a:ext uri="{FF2B5EF4-FFF2-40B4-BE49-F238E27FC236}">
                  <a16:creationId xmlns:a16="http://schemas.microsoft.com/office/drawing/2014/main" id="{8E2ABEFB-5BA7-604E-B73A-B841B681C386}"/>
                </a:ext>
              </a:extLst>
            </p:cNvPr>
            <p:cNvGrpSpPr/>
            <p:nvPr/>
          </p:nvGrpSpPr>
          <p:grpSpPr>
            <a:xfrm>
              <a:off x="8012791" y="857051"/>
              <a:ext cx="1545876" cy="1545876"/>
              <a:chOff x="8169257" y="1036292"/>
              <a:chExt cx="1187394" cy="1187394"/>
            </a:xfrm>
          </p:grpSpPr>
          <p:sp>
            <p:nvSpPr>
              <p:cNvPr id="40" name="Freeform 39">
                <a:extLst>
                  <a:ext uri="{FF2B5EF4-FFF2-40B4-BE49-F238E27FC236}">
                    <a16:creationId xmlns:a16="http://schemas.microsoft.com/office/drawing/2014/main" id="{EB3FFCDE-1DD3-2C4B-85BE-A3761A515B6E}"/>
                  </a:ext>
                </a:extLst>
              </p:cNvPr>
              <p:cNvSpPr/>
              <p:nvPr/>
            </p:nvSpPr>
            <p:spPr>
              <a:xfrm>
                <a:off x="8416630" y="1382615"/>
                <a:ext cx="643171" cy="544224"/>
              </a:xfrm>
              <a:custGeom>
                <a:avLst/>
                <a:gdLst>
                  <a:gd name="connsiteX0" fmla="*/ 0 w 643171"/>
                  <a:gd name="connsiteY0" fmla="*/ 0 h 544224"/>
                  <a:gd name="connsiteX1" fmla="*/ 643172 w 643171"/>
                  <a:gd name="connsiteY1" fmla="*/ 0 h 544224"/>
                  <a:gd name="connsiteX2" fmla="*/ 643172 w 643171"/>
                  <a:gd name="connsiteY2" fmla="*/ 0 h 544224"/>
                  <a:gd name="connsiteX3" fmla="*/ 643172 w 643171"/>
                  <a:gd name="connsiteY3" fmla="*/ 359187 h 544224"/>
                  <a:gd name="connsiteX4" fmla="*/ 458136 w 643171"/>
                  <a:gd name="connsiteY4" fmla="*/ 544222 h 544224"/>
                  <a:gd name="connsiteX5" fmla="*/ 186025 w 643171"/>
                  <a:gd name="connsiteY5" fmla="*/ 544222 h 544224"/>
                  <a:gd name="connsiteX6" fmla="*/ 3 w 643171"/>
                  <a:gd name="connsiteY6" fmla="*/ 360179 h 544224"/>
                  <a:gd name="connsiteX7" fmla="*/ 0 w 643171"/>
                  <a:gd name="connsiteY7" fmla="*/ 359187 h 544224"/>
                  <a:gd name="connsiteX8" fmla="*/ 0 w 643171"/>
                  <a:gd name="connsiteY8" fmla="*/ 0 h 544224"/>
                  <a:gd name="connsiteX9" fmla="*/ 0 w 643171"/>
                  <a:gd name="connsiteY9" fmla="*/ 0 h 54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3171" h="544224">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w="49213" cap="rnd">
                <a:solidFill>
                  <a:schemeClr val="bg1"/>
                </a:solidFill>
                <a:prstDash val="solid"/>
                <a:round/>
              </a:ln>
            </p:spPr>
            <p:txBody>
              <a:bodyPr rtlCol="0" anchor="ctr"/>
              <a:lstStyle/>
              <a:p>
                <a:endParaRPr lang="en-US"/>
              </a:p>
            </p:txBody>
          </p:sp>
          <p:sp>
            <p:nvSpPr>
              <p:cNvPr id="41" name="Freeform 40">
                <a:extLst>
                  <a:ext uri="{FF2B5EF4-FFF2-40B4-BE49-F238E27FC236}">
                    <a16:creationId xmlns:a16="http://schemas.microsoft.com/office/drawing/2014/main" id="{984F7A90-AC9C-724F-8937-1D3D9FB24A7B}"/>
                  </a:ext>
                </a:extLst>
              </p:cNvPr>
              <p:cNvSpPr/>
              <p:nvPr/>
            </p:nvSpPr>
            <p:spPr>
              <a:xfrm>
                <a:off x="8268206" y="1926837"/>
                <a:ext cx="940020" cy="98949"/>
              </a:xfrm>
              <a:custGeom>
                <a:avLst/>
                <a:gdLst>
                  <a:gd name="connsiteX0" fmla="*/ 0 w 940020"/>
                  <a:gd name="connsiteY0" fmla="*/ 0 h 98949"/>
                  <a:gd name="connsiteX1" fmla="*/ 940020 w 940020"/>
                  <a:gd name="connsiteY1" fmla="*/ 0 h 98949"/>
                  <a:gd name="connsiteX2" fmla="*/ 940020 w 940020"/>
                  <a:gd name="connsiteY2" fmla="*/ 0 h 98949"/>
                  <a:gd name="connsiteX3" fmla="*/ 940020 w 940020"/>
                  <a:gd name="connsiteY3" fmla="*/ 0 h 98949"/>
                  <a:gd name="connsiteX4" fmla="*/ 841071 w 940020"/>
                  <a:gd name="connsiteY4" fmla="*/ 98950 h 98949"/>
                  <a:gd name="connsiteX5" fmla="*/ 98950 w 940020"/>
                  <a:gd name="connsiteY5" fmla="*/ 98950 h 98949"/>
                  <a:gd name="connsiteX6" fmla="*/ 0 w 940020"/>
                  <a:gd name="connsiteY6" fmla="*/ 0 h 98949"/>
                  <a:gd name="connsiteX7" fmla="*/ 0 w 940020"/>
                  <a:gd name="connsiteY7" fmla="*/ 0 h 98949"/>
                  <a:gd name="connsiteX8" fmla="*/ 0 w 940020"/>
                  <a:gd name="connsiteY8" fmla="*/ 0 h 9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020" h="98949">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w="49213" cap="rnd">
                <a:solidFill>
                  <a:schemeClr val="bg1"/>
                </a:solidFill>
                <a:prstDash val="solid"/>
                <a:round/>
              </a:ln>
            </p:spPr>
            <p:txBody>
              <a:bodyPr rtlCol="0" anchor="ctr"/>
              <a:lstStyle/>
              <a:p>
                <a:endParaRPr lang="en-US"/>
              </a:p>
            </p:txBody>
          </p:sp>
          <p:sp>
            <p:nvSpPr>
              <p:cNvPr id="42" name="Freeform 41">
                <a:extLst>
                  <a:ext uri="{FF2B5EF4-FFF2-40B4-BE49-F238E27FC236}">
                    <a16:creationId xmlns:a16="http://schemas.microsoft.com/office/drawing/2014/main" id="{B5BD4898-F3EF-3240-8080-1608DFED8EFF}"/>
                  </a:ext>
                </a:extLst>
              </p:cNvPr>
              <p:cNvSpPr/>
              <p:nvPr/>
            </p:nvSpPr>
            <p:spPr>
              <a:xfrm>
                <a:off x="9059802" y="1432090"/>
                <a:ext cx="197899" cy="296848"/>
              </a:xfrm>
              <a:custGeom>
                <a:avLst/>
                <a:gdLst>
                  <a:gd name="connsiteX0" fmla="*/ 0 w 197899"/>
                  <a:gd name="connsiteY0" fmla="*/ 0 h 296848"/>
                  <a:gd name="connsiteX1" fmla="*/ 91776 w 197899"/>
                  <a:gd name="connsiteY1" fmla="*/ 0 h 296848"/>
                  <a:gd name="connsiteX2" fmla="*/ 197899 w 197899"/>
                  <a:gd name="connsiteY2" fmla="*/ 106123 h 296848"/>
                  <a:gd name="connsiteX3" fmla="*/ 197899 w 197899"/>
                  <a:gd name="connsiteY3" fmla="*/ 190973 h 296848"/>
                  <a:gd name="connsiteX4" fmla="*/ 91776 w 197899"/>
                  <a:gd name="connsiteY4" fmla="*/ 296849 h 296848"/>
                  <a:gd name="connsiteX5" fmla="*/ 0 w 197899"/>
                  <a:gd name="connsiteY5" fmla="*/ 296849 h 296848"/>
                  <a:gd name="connsiteX6" fmla="*/ 0 w 197899"/>
                  <a:gd name="connsiteY6" fmla="*/ 296849 h 296848"/>
                  <a:gd name="connsiteX7" fmla="*/ 0 w 197899"/>
                  <a:gd name="connsiteY7" fmla="*/ 0 h 296848"/>
                  <a:gd name="connsiteX8" fmla="*/ 0 w 197899"/>
                  <a:gd name="connsiteY8" fmla="*/ 0 h 29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899" h="296848">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w="49213" cap="rnd">
                <a:solidFill>
                  <a:schemeClr val="bg1"/>
                </a:solidFill>
                <a:prstDash val="solid"/>
                <a:round/>
              </a:ln>
            </p:spPr>
            <p:txBody>
              <a:bodyPr rtlCol="0" anchor="ctr"/>
              <a:lstStyle/>
              <a:p>
                <a:endParaRPr lang="en-US"/>
              </a:p>
            </p:txBody>
          </p:sp>
          <p:sp>
            <p:nvSpPr>
              <p:cNvPr id="43" name="Freeform 42">
                <a:extLst>
                  <a:ext uri="{FF2B5EF4-FFF2-40B4-BE49-F238E27FC236}">
                    <a16:creationId xmlns:a16="http://schemas.microsoft.com/office/drawing/2014/main" id="{ADC64241-1275-FD41-9EF3-58A789D8D177}"/>
                  </a:ext>
                </a:extLst>
              </p:cNvPr>
              <p:cNvSpPr/>
              <p:nvPr/>
            </p:nvSpPr>
            <p:spPr>
              <a:xfrm>
                <a:off x="8837166"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49213" cap="rnd">
                <a:solidFill>
                  <a:schemeClr val="bg1"/>
                </a:solidFill>
                <a:prstDash val="solid"/>
                <a:round/>
              </a:ln>
            </p:spPr>
            <p:txBody>
              <a:bodyPr rtlCol="0" anchor="ctr"/>
              <a:lstStyle/>
              <a:p>
                <a:endParaRPr lang="en-US"/>
              </a:p>
            </p:txBody>
          </p:sp>
          <p:sp>
            <p:nvSpPr>
              <p:cNvPr id="44" name="Freeform 43">
                <a:extLst>
                  <a:ext uri="{FF2B5EF4-FFF2-40B4-BE49-F238E27FC236}">
                    <a16:creationId xmlns:a16="http://schemas.microsoft.com/office/drawing/2014/main" id="{C69D0B95-1ED9-A84A-8E14-433B9E4B037F}"/>
                  </a:ext>
                </a:extLst>
              </p:cNvPr>
              <p:cNvSpPr/>
              <p:nvPr/>
            </p:nvSpPr>
            <p:spPr>
              <a:xfrm>
                <a:off x="8639267"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49213" cap="rnd">
                <a:solidFill>
                  <a:schemeClr val="bg1"/>
                </a:solidFill>
                <a:prstDash val="solid"/>
                <a:round/>
              </a:ln>
            </p:spPr>
            <p:txBody>
              <a:bodyPr rtlCol="0" anchor="ctr"/>
              <a:lstStyle/>
              <a:p>
                <a:endParaRPr lang="en-US"/>
              </a:p>
            </p:txBody>
          </p:sp>
        </p:grpSp>
        <p:sp>
          <p:nvSpPr>
            <p:cNvPr id="45" name="TextBox 44">
              <a:extLst>
                <a:ext uri="{FF2B5EF4-FFF2-40B4-BE49-F238E27FC236}">
                  <a16:creationId xmlns:a16="http://schemas.microsoft.com/office/drawing/2014/main" id="{0CED1222-FCC4-494C-8F15-7BEF94FF4E6E}"/>
                </a:ext>
              </a:extLst>
            </p:cNvPr>
            <p:cNvSpPr txBox="1"/>
            <p:nvPr/>
          </p:nvSpPr>
          <p:spPr>
            <a:xfrm>
              <a:off x="8469352" y="1451199"/>
              <a:ext cx="590225" cy="400110"/>
            </a:xfrm>
            <a:prstGeom prst="rect">
              <a:avLst/>
            </a:prstGeom>
            <a:noFill/>
          </p:spPr>
          <p:txBody>
            <a:bodyPr wrap="none" rtlCol="0">
              <a:spAutoFit/>
            </a:bodyPr>
            <a:lstStyle/>
            <a:p>
              <a:pPr algn="ctr"/>
              <a:r>
                <a:rPr lang="en-US" sz="2000" b="1">
                  <a:solidFill>
                    <a:schemeClr val="bg1"/>
                  </a:solidFill>
                  <a:latin typeface="PT Serif" panose="020A0603040505020204" pitchFamily="18" charset="77"/>
                </a:rPr>
                <a:t>MB</a:t>
              </a:r>
            </a:p>
          </p:txBody>
        </p:sp>
      </p:grpSp>
      <p:sp>
        <p:nvSpPr>
          <p:cNvPr id="3" name="Picture Placeholder 2">
            <a:extLst>
              <a:ext uri="{FF2B5EF4-FFF2-40B4-BE49-F238E27FC236}">
                <a16:creationId xmlns:a16="http://schemas.microsoft.com/office/drawing/2014/main" id="{CB467DBF-388C-E24B-B313-CC927CEF1046}"/>
              </a:ext>
            </a:extLst>
          </p:cNvPr>
          <p:cNvSpPr>
            <a:spLocks noGrp="1"/>
          </p:cNvSpPr>
          <p:nvPr>
            <p:ph type="pic" sz="quarter" idx="10"/>
          </p:nvPr>
        </p:nvSpPr>
        <p:spPr/>
      </p:sp>
    </p:spTree>
    <p:extLst>
      <p:ext uri="{BB962C8B-B14F-4D97-AF65-F5344CB8AC3E}">
        <p14:creationId xmlns:p14="http://schemas.microsoft.com/office/powerpoint/2010/main" val="2373805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8DFFE00-53D9-6145-A0F2-CA0CF592B30E}"/>
              </a:ext>
            </a:extLst>
          </p:cNvPr>
          <p:cNvSpPr txBox="1"/>
          <p:nvPr/>
        </p:nvSpPr>
        <p:spPr>
          <a:xfrm>
            <a:off x="2063179" y="3068827"/>
            <a:ext cx="6162264" cy="830997"/>
          </a:xfrm>
          <a:prstGeom prst="rect">
            <a:avLst/>
          </a:prstGeom>
          <a:noFill/>
        </p:spPr>
        <p:txBody>
          <a:bodyPr wrap="none" rtlCol="0">
            <a:spAutoFit/>
          </a:bodyPr>
          <a:lstStyle/>
          <a:p>
            <a:pPr algn="ctr"/>
            <a:r>
              <a:rPr lang="en-US" sz="4800" b="1">
                <a:latin typeface="PT Serif" panose="020A0603040505020204" pitchFamily="18" charset="77"/>
              </a:rPr>
              <a:t>Our Favourite </a:t>
            </a:r>
            <a:r>
              <a:rPr lang="en-US" sz="4800" b="1" i="1">
                <a:latin typeface="PT Serif" panose="020A0603040505020204" pitchFamily="18" charset="77"/>
              </a:rPr>
              <a:t>Coffee</a:t>
            </a:r>
          </a:p>
        </p:txBody>
      </p:sp>
      <p:sp>
        <p:nvSpPr>
          <p:cNvPr id="7" name="Oval 6">
            <a:extLst>
              <a:ext uri="{FF2B5EF4-FFF2-40B4-BE49-F238E27FC236}">
                <a16:creationId xmlns:a16="http://schemas.microsoft.com/office/drawing/2014/main" id="{B69C7900-1BB4-EA41-A3E5-24B74962C5DB}"/>
              </a:ext>
            </a:extLst>
          </p:cNvPr>
          <p:cNvSpPr/>
          <p:nvPr/>
        </p:nvSpPr>
        <p:spPr>
          <a:xfrm>
            <a:off x="7710191" y="677810"/>
            <a:ext cx="1831474" cy="1831474"/>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700" b="1" spc="100">
                <a:latin typeface="PT Serif" panose="020A0603040505020204" pitchFamily="18" charset="77"/>
              </a:rPr>
              <a:t>29K</a:t>
            </a:r>
          </a:p>
          <a:p>
            <a:pPr algn="ctr"/>
            <a:r>
              <a:rPr lang="en-US" sz="2700" b="1" spc="100">
                <a:latin typeface="PT Serif" panose="020A0603040505020204" pitchFamily="18" charset="77"/>
              </a:rPr>
              <a:t>IDR</a:t>
            </a:r>
          </a:p>
        </p:txBody>
      </p:sp>
      <p:sp>
        <p:nvSpPr>
          <p:cNvPr id="8" name="TextBox 7">
            <a:extLst>
              <a:ext uri="{FF2B5EF4-FFF2-40B4-BE49-F238E27FC236}">
                <a16:creationId xmlns:a16="http://schemas.microsoft.com/office/drawing/2014/main" id="{0F01ED3C-19D6-E543-AC26-2F03E02E73D3}"/>
              </a:ext>
            </a:extLst>
          </p:cNvPr>
          <p:cNvSpPr txBox="1"/>
          <p:nvPr/>
        </p:nvSpPr>
        <p:spPr>
          <a:xfrm>
            <a:off x="3290270" y="4076376"/>
            <a:ext cx="3708066" cy="523220"/>
          </a:xfrm>
          <a:prstGeom prst="rect">
            <a:avLst/>
          </a:prstGeom>
          <a:noFill/>
        </p:spPr>
        <p:txBody>
          <a:bodyPr wrap="none" rtlCol="0">
            <a:spAutoFit/>
          </a:bodyPr>
          <a:lstStyle/>
          <a:p>
            <a:pPr algn="ctr"/>
            <a:r>
              <a:rPr lang="en-US" sz="2800">
                <a:solidFill>
                  <a:schemeClr val="tx1">
                    <a:lumMod val="75000"/>
                    <a:lumOff val="25000"/>
                  </a:schemeClr>
                </a:solidFill>
                <a:latin typeface="PT Serif" panose="020A0603040505020204" pitchFamily="18" charset="77"/>
                <a:cs typeface="Poppins" pitchFamily="2" charset="77"/>
              </a:rPr>
              <a:t>Kopi Luwak Indonesia</a:t>
            </a:r>
          </a:p>
        </p:txBody>
      </p:sp>
      <p:sp>
        <p:nvSpPr>
          <p:cNvPr id="9" name="TextBox 8">
            <a:extLst>
              <a:ext uri="{FF2B5EF4-FFF2-40B4-BE49-F238E27FC236}">
                <a16:creationId xmlns:a16="http://schemas.microsoft.com/office/drawing/2014/main" id="{C2910C90-118F-9741-810F-7C1A711340AA}"/>
              </a:ext>
            </a:extLst>
          </p:cNvPr>
          <p:cNvSpPr txBox="1"/>
          <p:nvPr/>
        </p:nvSpPr>
        <p:spPr>
          <a:xfrm>
            <a:off x="4001698" y="14311103"/>
            <a:ext cx="5180574" cy="2813334"/>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PT Serif" panose="020A0603040505020204" pitchFamily="18" charset="77"/>
              </a:rPr>
              <a:t>Lorem ipsum dolor sits ame consetur verasi nostrudi exercitia tioullmco labis nisi meas occaecat cupidatat inon eoini sunote culpa iqui officia deserati mlit anims adiscinv eli occaec cupidatat noni eoident sunte se do eiusmod tempor vereska abubaca luwak</a:t>
            </a:r>
          </a:p>
        </p:txBody>
      </p:sp>
      <p:sp>
        <p:nvSpPr>
          <p:cNvPr id="10" name="TextBox 9">
            <a:extLst>
              <a:ext uri="{FF2B5EF4-FFF2-40B4-BE49-F238E27FC236}">
                <a16:creationId xmlns:a16="http://schemas.microsoft.com/office/drawing/2014/main" id="{9058F330-8942-6949-AEE5-ED9DD41688F4}"/>
              </a:ext>
            </a:extLst>
          </p:cNvPr>
          <p:cNvSpPr txBox="1"/>
          <p:nvPr/>
        </p:nvSpPr>
        <p:spPr>
          <a:xfrm>
            <a:off x="4001698" y="13617763"/>
            <a:ext cx="4378139" cy="523220"/>
          </a:xfrm>
          <a:prstGeom prst="rect">
            <a:avLst/>
          </a:prstGeom>
          <a:noFill/>
        </p:spPr>
        <p:txBody>
          <a:bodyPr wrap="square" rtlCol="0">
            <a:spAutoFit/>
          </a:bodyPr>
          <a:lstStyle/>
          <a:p>
            <a:r>
              <a:rPr lang="en-US" sz="2800" b="1">
                <a:latin typeface="PT Serif" panose="020A0603040505020204" pitchFamily="18" charset="77"/>
              </a:rPr>
              <a:t>Just Give Me a Luwak</a:t>
            </a:r>
          </a:p>
        </p:txBody>
      </p:sp>
      <p:grpSp>
        <p:nvGrpSpPr>
          <p:cNvPr id="28" name="Group 27">
            <a:extLst>
              <a:ext uri="{FF2B5EF4-FFF2-40B4-BE49-F238E27FC236}">
                <a16:creationId xmlns:a16="http://schemas.microsoft.com/office/drawing/2014/main" id="{4D600422-D5ED-8A49-B0B5-1289DAFC48CC}"/>
              </a:ext>
            </a:extLst>
          </p:cNvPr>
          <p:cNvGrpSpPr/>
          <p:nvPr/>
        </p:nvGrpSpPr>
        <p:grpSpPr>
          <a:xfrm>
            <a:off x="835494" y="835786"/>
            <a:ext cx="1545876" cy="1545876"/>
            <a:chOff x="835494" y="835786"/>
            <a:chExt cx="1545876" cy="1545876"/>
          </a:xfrm>
        </p:grpSpPr>
        <p:grpSp>
          <p:nvGrpSpPr>
            <p:cNvPr id="14" name="Graphic 37">
              <a:extLst>
                <a:ext uri="{FF2B5EF4-FFF2-40B4-BE49-F238E27FC236}">
                  <a16:creationId xmlns:a16="http://schemas.microsoft.com/office/drawing/2014/main" id="{930AC464-14E1-214F-BA6B-EAF760FAE0BC}"/>
                </a:ext>
              </a:extLst>
            </p:cNvPr>
            <p:cNvGrpSpPr/>
            <p:nvPr/>
          </p:nvGrpSpPr>
          <p:grpSpPr>
            <a:xfrm>
              <a:off x="835494" y="835786"/>
              <a:ext cx="1545876" cy="1545876"/>
              <a:chOff x="8169257" y="1036292"/>
              <a:chExt cx="1187394" cy="1187394"/>
            </a:xfrm>
          </p:grpSpPr>
          <p:sp>
            <p:nvSpPr>
              <p:cNvPr id="16" name="Freeform 15">
                <a:extLst>
                  <a:ext uri="{FF2B5EF4-FFF2-40B4-BE49-F238E27FC236}">
                    <a16:creationId xmlns:a16="http://schemas.microsoft.com/office/drawing/2014/main" id="{BD604965-C192-6A41-A2C1-CDE24AF5A5DD}"/>
                  </a:ext>
                </a:extLst>
              </p:cNvPr>
              <p:cNvSpPr/>
              <p:nvPr/>
            </p:nvSpPr>
            <p:spPr>
              <a:xfrm>
                <a:off x="8416630" y="1382615"/>
                <a:ext cx="643171" cy="544224"/>
              </a:xfrm>
              <a:custGeom>
                <a:avLst/>
                <a:gdLst>
                  <a:gd name="connsiteX0" fmla="*/ 0 w 643171"/>
                  <a:gd name="connsiteY0" fmla="*/ 0 h 544224"/>
                  <a:gd name="connsiteX1" fmla="*/ 643172 w 643171"/>
                  <a:gd name="connsiteY1" fmla="*/ 0 h 544224"/>
                  <a:gd name="connsiteX2" fmla="*/ 643172 w 643171"/>
                  <a:gd name="connsiteY2" fmla="*/ 0 h 544224"/>
                  <a:gd name="connsiteX3" fmla="*/ 643172 w 643171"/>
                  <a:gd name="connsiteY3" fmla="*/ 359187 h 544224"/>
                  <a:gd name="connsiteX4" fmla="*/ 458136 w 643171"/>
                  <a:gd name="connsiteY4" fmla="*/ 544222 h 544224"/>
                  <a:gd name="connsiteX5" fmla="*/ 186025 w 643171"/>
                  <a:gd name="connsiteY5" fmla="*/ 544222 h 544224"/>
                  <a:gd name="connsiteX6" fmla="*/ 3 w 643171"/>
                  <a:gd name="connsiteY6" fmla="*/ 360179 h 544224"/>
                  <a:gd name="connsiteX7" fmla="*/ 0 w 643171"/>
                  <a:gd name="connsiteY7" fmla="*/ 359187 h 544224"/>
                  <a:gd name="connsiteX8" fmla="*/ 0 w 643171"/>
                  <a:gd name="connsiteY8" fmla="*/ 0 h 544224"/>
                  <a:gd name="connsiteX9" fmla="*/ 0 w 643171"/>
                  <a:gd name="connsiteY9" fmla="*/ 0 h 54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3171" h="544224">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w="50800" cap="rnd">
                <a:solidFill>
                  <a:srgbClr val="35906C"/>
                </a:solidFill>
                <a:prstDash val="solid"/>
                <a:round/>
              </a:ln>
            </p:spPr>
            <p:txBody>
              <a:bodyPr rtlCol="0" anchor="ctr"/>
              <a:lstStyle/>
              <a:p>
                <a:endParaRPr lang="en-US"/>
              </a:p>
            </p:txBody>
          </p:sp>
          <p:sp>
            <p:nvSpPr>
              <p:cNvPr id="17" name="Freeform 16">
                <a:extLst>
                  <a:ext uri="{FF2B5EF4-FFF2-40B4-BE49-F238E27FC236}">
                    <a16:creationId xmlns:a16="http://schemas.microsoft.com/office/drawing/2014/main" id="{8611513A-CE8E-F24B-905D-4787278DFE26}"/>
                  </a:ext>
                </a:extLst>
              </p:cNvPr>
              <p:cNvSpPr/>
              <p:nvPr/>
            </p:nvSpPr>
            <p:spPr>
              <a:xfrm>
                <a:off x="8268206" y="1926837"/>
                <a:ext cx="940020" cy="98949"/>
              </a:xfrm>
              <a:custGeom>
                <a:avLst/>
                <a:gdLst>
                  <a:gd name="connsiteX0" fmla="*/ 0 w 940020"/>
                  <a:gd name="connsiteY0" fmla="*/ 0 h 98949"/>
                  <a:gd name="connsiteX1" fmla="*/ 940020 w 940020"/>
                  <a:gd name="connsiteY1" fmla="*/ 0 h 98949"/>
                  <a:gd name="connsiteX2" fmla="*/ 940020 w 940020"/>
                  <a:gd name="connsiteY2" fmla="*/ 0 h 98949"/>
                  <a:gd name="connsiteX3" fmla="*/ 940020 w 940020"/>
                  <a:gd name="connsiteY3" fmla="*/ 0 h 98949"/>
                  <a:gd name="connsiteX4" fmla="*/ 841071 w 940020"/>
                  <a:gd name="connsiteY4" fmla="*/ 98950 h 98949"/>
                  <a:gd name="connsiteX5" fmla="*/ 98950 w 940020"/>
                  <a:gd name="connsiteY5" fmla="*/ 98950 h 98949"/>
                  <a:gd name="connsiteX6" fmla="*/ 0 w 940020"/>
                  <a:gd name="connsiteY6" fmla="*/ 0 h 98949"/>
                  <a:gd name="connsiteX7" fmla="*/ 0 w 940020"/>
                  <a:gd name="connsiteY7" fmla="*/ 0 h 98949"/>
                  <a:gd name="connsiteX8" fmla="*/ 0 w 940020"/>
                  <a:gd name="connsiteY8" fmla="*/ 0 h 9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020" h="98949">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w="50800" cap="rnd">
                <a:solidFill>
                  <a:srgbClr val="35906C"/>
                </a:solidFill>
                <a:prstDash val="solid"/>
                <a:round/>
              </a:ln>
            </p:spPr>
            <p:txBody>
              <a:bodyPr rtlCol="0" anchor="ctr"/>
              <a:lstStyle/>
              <a:p>
                <a:endParaRPr lang="en-US"/>
              </a:p>
            </p:txBody>
          </p:sp>
          <p:sp>
            <p:nvSpPr>
              <p:cNvPr id="18" name="Freeform 17">
                <a:extLst>
                  <a:ext uri="{FF2B5EF4-FFF2-40B4-BE49-F238E27FC236}">
                    <a16:creationId xmlns:a16="http://schemas.microsoft.com/office/drawing/2014/main" id="{EF532945-20E1-6044-9924-690103BD25D2}"/>
                  </a:ext>
                </a:extLst>
              </p:cNvPr>
              <p:cNvSpPr/>
              <p:nvPr/>
            </p:nvSpPr>
            <p:spPr>
              <a:xfrm>
                <a:off x="9059802" y="1432090"/>
                <a:ext cx="197899" cy="296848"/>
              </a:xfrm>
              <a:custGeom>
                <a:avLst/>
                <a:gdLst>
                  <a:gd name="connsiteX0" fmla="*/ 0 w 197899"/>
                  <a:gd name="connsiteY0" fmla="*/ 0 h 296848"/>
                  <a:gd name="connsiteX1" fmla="*/ 91776 w 197899"/>
                  <a:gd name="connsiteY1" fmla="*/ 0 h 296848"/>
                  <a:gd name="connsiteX2" fmla="*/ 197899 w 197899"/>
                  <a:gd name="connsiteY2" fmla="*/ 106123 h 296848"/>
                  <a:gd name="connsiteX3" fmla="*/ 197899 w 197899"/>
                  <a:gd name="connsiteY3" fmla="*/ 190973 h 296848"/>
                  <a:gd name="connsiteX4" fmla="*/ 91776 w 197899"/>
                  <a:gd name="connsiteY4" fmla="*/ 296849 h 296848"/>
                  <a:gd name="connsiteX5" fmla="*/ 0 w 197899"/>
                  <a:gd name="connsiteY5" fmla="*/ 296849 h 296848"/>
                  <a:gd name="connsiteX6" fmla="*/ 0 w 197899"/>
                  <a:gd name="connsiteY6" fmla="*/ 296849 h 296848"/>
                  <a:gd name="connsiteX7" fmla="*/ 0 w 197899"/>
                  <a:gd name="connsiteY7" fmla="*/ 0 h 296848"/>
                  <a:gd name="connsiteX8" fmla="*/ 0 w 197899"/>
                  <a:gd name="connsiteY8" fmla="*/ 0 h 29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899" h="296848">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w="50800" cap="rnd">
                <a:solidFill>
                  <a:srgbClr val="35906C"/>
                </a:solidFill>
                <a:prstDash val="solid"/>
                <a:round/>
              </a:ln>
            </p:spPr>
            <p:txBody>
              <a:bodyPr rtlCol="0" anchor="ctr"/>
              <a:lstStyle/>
              <a:p>
                <a:endParaRPr lang="en-US"/>
              </a:p>
            </p:txBody>
          </p:sp>
          <p:sp>
            <p:nvSpPr>
              <p:cNvPr id="19" name="Freeform 18">
                <a:extLst>
                  <a:ext uri="{FF2B5EF4-FFF2-40B4-BE49-F238E27FC236}">
                    <a16:creationId xmlns:a16="http://schemas.microsoft.com/office/drawing/2014/main" id="{7E614EA0-CF28-704A-B762-2F49F11594E5}"/>
                  </a:ext>
                </a:extLst>
              </p:cNvPr>
              <p:cNvSpPr/>
              <p:nvPr/>
            </p:nvSpPr>
            <p:spPr>
              <a:xfrm>
                <a:off x="8837166"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50800" cap="rnd">
                <a:solidFill>
                  <a:srgbClr val="35906C"/>
                </a:solidFill>
                <a:prstDash val="solid"/>
                <a:round/>
              </a:ln>
            </p:spPr>
            <p:txBody>
              <a:bodyPr rtlCol="0" anchor="ctr"/>
              <a:lstStyle/>
              <a:p>
                <a:endParaRPr lang="en-US"/>
              </a:p>
            </p:txBody>
          </p:sp>
          <p:sp>
            <p:nvSpPr>
              <p:cNvPr id="20" name="Freeform 19">
                <a:extLst>
                  <a:ext uri="{FF2B5EF4-FFF2-40B4-BE49-F238E27FC236}">
                    <a16:creationId xmlns:a16="http://schemas.microsoft.com/office/drawing/2014/main" id="{58EF34B3-DDBC-1A4E-BD0B-29DCBDE9CC7B}"/>
                  </a:ext>
                </a:extLst>
              </p:cNvPr>
              <p:cNvSpPr/>
              <p:nvPr/>
            </p:nvSpPr>
            <p:spPr>
              <a:xfrm>
                <a:off x="8639267"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50800" cap="rnd">
                <a:solidFill>
                  <a:srgbClr val="35906C"/>
                </a:solidFill>
                <a:prstDash val="solid"/>
                <a:round/>
              </a:ln>
            </p:spPr>
            <p:txBody>
              <a:bodyPr rtlCol="0" anchor="ctr"/>
              <a:lstStyle/>
              <a:p>
                <a:endParaRPr lang="en-US"/>
              </a:p>
            </p:txBody>
          </p:sp>
        </p:grpSp>
        <p:sp>
          <p:nvSpPr>
            <p:cNvPr id="15" name="TextBox 14">
              <a:extLst>
                <a:ext uri="{FF2B5EF4-FFF2-40B4-BE49-F238E27FC236}">
                  <a16:creationId xmlns:a16="http://schemas.microsoft.com/office/drawing/2014/main" id="{0D02EC81-B509-4043-B706-FBA27D93FD35}"/>
                </a:ext>
              </a:extLst>
            </p:cNvPr>
            <p:cNvSpPr txBox="1"/>
            <p:nvPr/>
          </p:nvSpPr>
          <p:spPr>
            <a:xfrm>
              <a:off x="1292055" y="1429934"/>
              <a:ext cx="590225" cy="400110"/>
            </a:xfrm>
            <a:prstGeom prst="rect">
              <a:avLst/>
            </a:prstGeom>
            <a:noFill/>
          </p:spPr>
          <p:txBody>
            <a:bodyPr wrap="none" rtlCol="0">
              <a:spAutoFit/>
            </a:bodyPr>
            <a:lstStyle/>
            <a:p>
              <a:pPr algn="ctr"/>
              <a:r>
                <a:rPr lang="en-US" sz="2000" b="1">
                  <a:solidFill>
                    <a:srgbClr val="2D7F60"/>
                  </a:solidFill>
                  <a:latin typeface="PT Serif" panose="020A0603040505020204" pitchFamily="18" charset="77"/>
                </a:rPr>
                <a:t>MB</a:t>
              </a:r>
            </a:p>
          </p:txBody>
        </p:sp>
      </p:grpSp>
      <p:sp>
        <p:nvSpPr>
          <p:cNvPr id="3" name="Picture Placeholder 2">
            <a:extLst>
              <a:ext uri="{FF2B5EF4-FFF2-40B4-BE49-F238E27FC236}">
                <a16:creationId xmlns:a16="http://schemas.microsoft.com/office/drawing/2014/main" id="{44500757-06AE-CE4D-B6D6-8D3A8D731BF5}"/>
              </a:ext>
            </a:extLst>
          </p:cNvPr>
          <p:cNvSpPr>
            <a:spLocks noGrp="1"/>
          </p:cNvSpPr>
          <p:nvPr>
            <p:ph type="pic" sz="quarter" idx="10"/>
          </p:nvPr>
        </p:nvSpPr>
        <p:spPr/>
      </p:sp>
    </p:spTree>
    <p:extLst>
      <p:ext uri="{BB962C8B-B14F-4D97-AF65-F5344CB8AC3E}">
        <p14:creationId xmlns:p14="http://schemas.microsoft.com/office/powerpoint/2010/main" val="42007334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33EEE61-675B-2E44-BB0F-A8FAA93A79FF}"/>
              </a:ext>
            </a:extLst>
          </p:cNvPr>
          <p:cNvSpPr>
            <a:spLocks noGrp="1"/>
          </p:cNvSpPr>
          <p:nvPr>
            <p:ph type="pic" sz="quarter" idx="10"/>
          </p:nvPr>
        </p:nvSpPr>
        <p:spPr/>
      </p:sp>
      <p:sp>
        <p:nvSpPr>
          <p:cNvPr id="24" name="Picture Placeholder 23">
            <a:extLst>
              <a:ext uri="{FF2B5EF4-FFF2-40B4-BE49-F238E27FC236}">
                <a16:creationId xmlns:a16="http://schemas.microsoft.com/office/drawing/2014/main" id="{CB2703CD-DF7C-FF48-9447-5754ABEB90D0}"/>
              </a:ext>
            </a:extLst>
          </p:cNvPr>
          <p:cNvSpPr>
            <a:spLocks noGrp="1"/>
          </p:cNvSpPr>
          <p:nvPr>
            <p:ph type="pic" sz="quarter" idx="11"/>
          </p:nvPr>
        </p:nvSpPr>
        <p:spPr/>
      </p:sp>
      <p:sp>
        <p:nvSpPr>
          <p:cNvPr id="25" name="Picture Placeholder 24">
            <a:extLst>
              <a:ext uri="{FF2B5EF4-FFF2-40B4-BE49-F238E27FC236}">
                <a16:creationId xmlns:a16="http://schemas.microsoft.com/office/drawing/2014/main" id="{CED76BAE-CCEB-5D47-BBE6-45AE4736E0D0}"/>
              </a:ext>
            </a:extLst>
          </p:cNvPr>
          <p:cNvSpPr>
            <a:spLocks noGrp="1"/>
          </p:cNvSpPr>
          <p:nvPr>
            <p:ph type="pic" sz="quarter" idx="12"/>
          </p:nvPr>
        </p:nvSpPr>
        <p:spPr/>
      </p:sp>
      <p:grpSp>
        <p:nvGrpSpPr>
          <p:cNvPr id="10" name="Group 9">
            <a:extLst>
              <a:ext uri="{FF2B5EF4-FFF2-40B4-BE49-F238E27FC236}">
                <a16:creationId xmlns:a16="http://schemas.microsoft.com/office/drawing/2014/main" id="{867FA01F-406D-7E4C-8096-FF780D7E66B5}"/>
              </a:ext>
            </a:extLst>
          </p:cNvPr>
          <p:cNvGrpSpPr/>
          <p:nvPr/>
        </p:nvGrpSpPr>
        <p:grpSpPr>
          <a:xfrm>
            <a:off x="4633240" y="10194865"/>
            <a:ext cx="4521459" cy="3000842"/>
            <a:chOff x="4531640" y="10194865"/>
            <a:chExt cx="4521459" cy="3000842"/>
          </a:xfrm>
        </p:grpSpPr>
        <p:sp>
          <p:nvSpPr>
            <p:cNvPr id="17" name="TextBox 16">
              <a:extLst>
                <a:ext uri="{FF2B5EF4-FFF2-40B4-BE49-F238E27FC236}">
                  <a16:creationId xmlns:a16="http://schemas.microsoft.com/office/drawing/2014/main" id="{A754EDEE-7918-AF46-A1BC-AB6472A2D503}"/>
                </a:ext>
              </a:extLst>
            </p:cNvPr>
            <p:cNvSpPr txBox="1"/>
            <p:nvPr/>
          </p:nvSpPr>
          <p:spPr>
            <a:xfrm>
              <a:off x="4531640" y="10194865"/>
              <a:ext cx="4521457" cy="523220"/>
            </a:xfrm>
            <a:prstGeom prst="rect">
              <a:avLst/>
            </a:prstGeom>
            <a:noFill/>
          </p:spPr>
          <p:txBody>
            <a:bodyPr wrap="square" rtlCol="0">
              <a:spAutoFit/>
            </a:bodyPr>
            <a:lstStyle/>
            <a:p>
              <a:r>
                <a:rPr lang="en-US" sz="2800" b="1">
                  <a:latin typeface="PT Serif" panose="020A0603040505020204" pitchFamily="18" charset="77"/>
                </a:rPr>
                <a:t>Ice </a:t>
              </a:r>
              <a:r>
                <a:rPr lang="en-US" sz="2800" b="1" i="1">
                  <a:latin typeface="PT Serif" panose="020A0603040505020204" pitchFamily="18" charset="77"/>
                </a:rPr>
                <a:t>Coffee</a:t>
              </a:r>
              <a:r>
                <a:rPr lang="en-US" sz="2800" b="1">
                  <a:latin typeface="PT Serif" panose="020A0603040505020204" pitchFamily="18" charset="77"/>
                </a:rPr>
                <a:t> Latte</a:t>
              </a:r>
            </a:p>
          </p:txBody>
        </p:sp>
        <p:sp>
          <p:nvSpPr>
            <p:cNvPr id="19" name="TextBox 18">
              <a:extLst>
                <a:ext uri="{FF2B5EF4-FFF2-40B4-BE49-F238E27FC236}">
                  <a16:creationId xmlns:a16="http://schemas.microsoft.com/office/drawing/2014/main" id="{AA22FFAE-451F-8D42-81EA-753B8B6E59ED}"/>
                </a:ext>
              </a:extLst>
            </p:cNvPr>
            <p:cNvSpPr txBox="1"/>
            <p:nvPr/>
          </p:nvSpPr>
          <p:spPr>
            <a:xfrm>
              <a:off x="4531641" y="10844038"/>
              <a:ext cx="4521458" cy="2351669"/>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PT Serif" panose="020A0603040505020204" pitchFamily="18" charset="77"/>
                </a:rPr>
                <a:t>Lorem ipsum dolor sits ame consetur verasi nostrudi exercitia tiouaa llmco labis nisi meas eiusmo tempor verasi iqui officia deserati mlit anims cinvs nostrudi execitia tioullmco vereska</a:t>
              </a:r>
            </a:p>
          </p:txBody>
        </p:sp>
      </p:grpSp>
      <p:sp>
        <p:nvSpPr>
          <p:cNvPr id="20" name="Oval 19">
            <a:extLst>
              <a:ext uri="{FF2B5EF4-FFF2-40B4-BE49-F238E27FC236}">
                <a16:creationId xmlns:a16="http://schemas.microsoft.com/office/drawing/2014/main" id="{DFA38FF0-6D61-C841-8207-B01778B6BFC9}"/>
              </a:ext>
            </a:extLst>
          </p:cNvPr>
          <p:cNvSpPr/>
          <p:nvPr/>
        </p:nvSpPr>
        <p:spPr>
          <a:xfrm>
            <a:off x="2888616" y="15329833"/>
            <a:ext cx="1303867" cy="1303867"/>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b="1" spc="100">
                <a:latin typeface="PT Serif" panose="020A0603040505020204" pitchFamily="18" charset="77"/>
              </a:rPr>
              <a:t>25K</a:t>
            </a:r>
          </a:p>
          <a:p>
            <a:pPr algn="ctr"/>
            <a:r>
              <a:rPr lang="en-US" sz="2000" b="1" spc="100">
                <a:latin typeface="PT Serif" panose="020A0603040505020204" pitchFamily="18" charset="77"/>
              </a:rPr>
              <a:t>IDR</a:t>
            </a:r>
          </a:p>
        </p:txBody>
      </p:sp>
      <p:sp>
        <p:nvSpPr>
          <p:cNvPr id="30" name="TextBox 29">
            <a:extLst>
              <a:ext uri="{FF2B5EF4-FFF2-40B4-BE49-F238E27FC236}">
                <a16:creationId xmlns:a16="http://schemas.microsoft.com/office/drawing/2014/main" id="{ED4B0779-1B47-5E4C-BD0A-15CCD350AE4E}"/>
              </a:ext>
            </a:extLst>
          </p:cNvPr>
          <p:cNvSpPr txBox="1"/>
          <p:nvPr/>
        </p:nvSpPr>
        <p:spPr>
          <a:xfrm>
            <a:off x="4633242" y="14308498"/>
            <a:ext cx="4521457" cy="523220"/>
          </a:xfrm>
          <a:prstGeom prst="rect">
            <a:avLst/>
          </a:prstGeom>
          <a:noFill/>
        </p:spPr>
        <p:txBody>
          <a:bodyPr wrap="square" rtlCol="0">
            <a:spAutoFit/>
          </a:bodyPr>
          <a:lstStyle/>
          <a:p>
            <a:r>
              <a:rPr lang="en-US" sz="2800" b="1">
                <a:latin typeface="PT Serif" panose="020A0603040505020204" pitchFamily="18" charset="77"/>
              </a:rPr>
              <a:t>Hot </a:t>
            </a:r>
            <a:r>
              <a:rPr lang="en-US" sz="2800" b="1" i="1">
                <a:latin typeface="PT Serif" panose="020A0603040505020204" pitchFamily="18" charset="77"/>
              </a:rPr>
              <a:t>Coffee</a:t>
            </a:r>
            <a:r>
              <a:rPr lang="en-US" sz="2800" b="1">
                <a:latin typeface="PT Serif" panose="020A0603040505020204" pitchFamily="18" charset="77"/>
              </a:rPr>
              <a:t> Latte</a:t>
            </a:r>
          </a:p>
        </p:txBody>
      </p:sp>
      <p:sp>
        <p:nvSpPr>
          <p:cNvPr id="31" name="TextBox 30">
            <a:extLst>
              <a:ext uri="{FF2B5EF4-FFF2-40B4-BE49-F238E27FC236}">
                <a16:creationId xmlns:a16="http://schemas.microsoft.com/office/drawing/2014/main" id="{A5CABA6E-245D-5D4D-9432-F4B5F979B730}"/>
              </a:ext>
            </a:extLst>
          </p:cNvPr>
          <p:cNvSpPr txBox="1"/>
          <p:nvPr/>
        </p:nvSpPr>
        <p:spPr>
          <a:xfrm>
            <a:off x="4633243" y="14957671"/>
            <a:ext cx="4521458" cy="1890005"/>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PT Serif" panose="020A0603040505020204" pitchFamily="18" charset="77"/>
              </a:rPr>
              <a:t>Lorem ipsum dolor sits ame consetur verasi nostrudi exercitia tiouaa llmco labis nisi meas eiusmo tempor verasi nostrudi execitia tioullmco vereska</a:t>
            </a:r>
          </a:p>
        </p:txBody>
      </p:sp>
      <p:sp>
        <p:nvSpPr>
          <p:cNvPr id="34" name="Oval 33">
            <a:extLst>
              <a:ext uri="{FF2B5EF4-FFF2-40B4-BE49-F238E27FC236}">
                <a16:creationId xmlns:a16="http://schemas.microsoft.com/office/drawing/2014/main" id="{CAB6ED78-50CB-874D-8015-007F67B859ED}"/>
              </a:ext>
            </a:extLst>
          </p:cNvPr>
          <p:cNvSpPr/>
          <p:nvPr/>
        </p:nvSpPr>
        <p:spPr>
          <a:xfrm>
            <a:off x="2888616" y="11237432"/>
            <a:ext cx="1303867" cy="1303867"/>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b="1" spc="100">
                <a:latin typeface="PT Serif" panose="020A0603040505020204" pitchFamily="18" charset="77"/>
              </a:rPr>
              <a:t>29K</a:t>
            </a:r>
          </a:p>
          <a:p>
            <a:pPr algn="ctr"/>
            <a:r>
              <a:rPr lang="en-US" sz="2000" b="1" spc="100">
                <a:latin typeface="PT Serif" panose="020A0603040505020204" pitchFamily="18" charset="77"/>
              </a:rPr>
              <a:t>IDR</a:t>
            </a:r>
          </a:p>
        </p:txBody>
      </p:sp>
      <p:sp>
        <p:nvSpPr>
          <p:cNvPr id="36" name="TextBox 35">
            <a:extLst>
              <a:ext uri="{FF2B5EF4-FFF2-40B4-BE49-F238E27FC236}">
                <a16:creationId xmlns:a16="http://schemas.microsoft.com/office/drawing/2014/main" id="{0E5E65CB-639C-1B4B-9D91-4DBEF740E5BB}"/>
              </a:ext>
            </a:extLst>
          </p:cNvPr>
          <p:cNvSpPr txBox="1"/>
          <p:nvPr/>
        </p:nvSpPr>
        <p:spPr>
          <a:xfrm>
            <a:off x="2645856" y="1654300"/>
            <a:ext cx="4996882" cy="830997"/>
          </a:xfrm>
          <a:prstGeom prst="rect">
            <a:avLst/>
          </a:prstGeom>
          <a:noFill/>
        </p:spPr>
        <p:txBody>
          <a:bodyPr wrap="none" rtlCol="0">
            <a:spAutoFit/>
          </a:bodyPr>
          <a:lstStyle/>
          <a:p>
            <a:pPr algn="ctr"/>
            <a:r>
              <a:rPr lang="en-US" sz="4800" b="1">
                <a:latin typeface="PT Serif" panose="020A0603040505020204" pitchFamily="18" charset="77"/>
              </a:rPr>
              <a:t>Our</a:t>
            </a:r>
            <a:r>
              <a:rPr lang="en-US" sz="4800" b="1" i="1">
                <a:latin typeface="PT Serif" panose="020A0603040505020204" pitchFamily="18" charset="77"/>
              </a:rPr>
              <a:t> Coffee </a:t>
            </a:r>
            <a:r>
              <a:rPr lang="en-US" sz="4800" b="1">
                <a:latin typeface="PT Serif" panose="020A0603040505020204" pitchFamily="18" charset="77"/>
              </a:rPr>
              <a:t>Menu</a:t>
            </a:r>
          </a:p>
        </p:txBody>
      </p:sp>
      <p:sp>
        <p:nvSpPr>
          <p:cNvPr id="37" name="TextBox 36">
            <a:extLst>
              <a:ext uri="{FF2B5EF4-FFF2-40B4-BE49-F238E27FC236}">
                <a16:creationId xmlns:a16="http://schemas.microsoft.com/office/drawing/2014/main" id="{5B931F1B-E7FF-0944-8044-C845E916D817}"/>
              </a:ext>
            </a:extLst>
          </p:cNvPr>
          <p:cNvSpPr txBox="1"/>
          <p:nvPr/>
        </p:nvSpPr>
        <p:spPr>
          <a:xfrm>
            <a:off x="3275857" y="970819"/>
            <a:ext cx="3736921" cy="477054"/>
          </a:xfrm>
          <a:prstGeom prst="rect">
            <a:avLst/>
          </a:prstGeom>
          <a:noFill/>
        </p:spPr>
        <p:txBody>
          <a:bodyPr wrap="none" rtlCol="0">
            <a:spAutoFit/>
          </a:bodyPr>
          <a:lstStyle/>
          <a:p>
            <a:pPr algn="ctr"/>
            <a:r>
              <a:rPr lang="en-US" sz="2500">
                <a:latin typeface="PT Serif" panose="020A0603040505020204" pitchFamily="18" charset="77"/>
                <a:cs typeface="Poppins" pitchFamily="2" charset="77"/>
              </a:rPr>
              <a:t>Western Millenial Coffee</a:t>
            </a:r>
          </a:p>
        </p:txBody>
      </p:sp>
    </p:spTree>
    <p:extLst>
      <p:ext uri="{BB962C8B-B14F-4D97-AF65-F5344CB8AC3E}">
        <p14:creationId xmlns:p14="http://schemas.microsoft.com/office/powerpoint/2010/main" val="782897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A1A1AC4-C5A3-9042-8A1D-3A2D2F71712F}"/>
              </a:ext>
            </a:extLst>
          </p:cNvPr>
          <p:cNvSpPr>
            <a:spLocks noGrp="1"/>
          </p:cNvSpPr>
          <p:nvPr>
            <p:ph type="pic" sz="quarter" idx="11"/>
          </p:nvPr>
        </p:nvSpPr>
        <p:spPr/>
      </p:sp>
      <p:sp>
        <p:nvSpPr>
          <p:cNvPr id="14" name="Rectangle 13">
            <a:extLst>
              <a:ext uri="{FF2B5EF4-FFF2-40B4-BE49-F238E27FC236}">
                <a16:creationId xmlns:a16="http://schemas.microsoft.com/office/drawing/2014/main" id="{2F3C959C-3871-474F-8F6E-20BD19536ED4}"/>
              </a:ext>
            </a:extLst>
          </p:cNvPr>
          <p:cNvSpPr/>
          <p:nvPr/>
        </p:nvSpPr>
        <p:spPr>
          <a:xfrm>
            <a:off x="1578134" y="8211312"/>
            <a:ext cx="7132320" cy="7933562"/>
          </a:xfrm>
          <a:prstGeom prst="rect">
            <a:avLst/>
          </a:prstGeom>
          <a:solidFill>
            <a:srgbClr val="F4E6D9"/>
          </a:solidFill>
          <a:ln>
            <a:noFill/>
          </a:ln>
          <a:effectLst>
            <a:outerShdw blurRad="876300" sx="109000" sy="109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6EA3D3E3-A104-7E4F-89E9-94D7507F28AE}"/>
              </a:ext>
            </a:extLst>
          </p:cNvPr>
          <p:cNvSpPr txBox="1"/>
          <p:nvPr/>
        </p:nvSpPr>
        <p:spPr>
          <a:xfrm>
            <a:off x="2554007" y="11622739"/>
            <a:ext cx="5180574" cy="3274999"/>
          </a:xfrm>
          <a:prstGeom prst="rect">
            <a:avLst/>
          </a:prstGeom>
          <a:noFill/>
        </p:spPr>
        <p:txBody>
          <a:bodyPr wrap="square" rtlCol="0">
            <a:spAutoFit/>
          </a:bodyPr>
          <a:lstStyle/>
          <a:p>
            <a:pPr algn="ctr">
              <a:lnSpc>
                <a:spcPct val="150000"/>
              </a:lnSpc>
            </a:pPr>
            <a:r>
              <a:rPr lang="en-US" sz="2000">
                <a:solidFill>
                  <a:schemeClr val="tx1">
                    <a:lumMod val="75000"/>
                    <a:lumOff val="25000"/>
                  </a:schemeClr>
                </a:solidFill>
                <a:latin typeface="PT Serif" panose="020A0603040505020204" pitchFamily="18" charset="77"/>
              </a:rPr>
              <a:t>Lorem ipsum doloreas sit amet consectetur adipiscing elite author sed donesa eiusmod tempor incididunt ut labore veras et dolore magna aliqua. Ut enigma ad minim veniam quis nostrud exercitation ulamcone laboris nisi ut aliquip ex manti comodo consequat offici deserunt molit anim id est laborums</a:t>
            </a:r>
          </a:p>
        </p:txBody>
      </p:sp>
      <p:sp>
        <p:nvSpPr>
          <p:cNvPr id="17" name="TextBox 16">
            <a:extLst>
              <a:ext uri="{FF2B5EF4-FFF2-40B4-BE49-F238E27FC236}">
                <a16:creationId xmlns:a16="http://schemas.microsoft.com/office/drawing/2014/main" id="{75FE09F6-BC75-2C4E-B707-44D109884204}"/>
              </a:ext>
            </a:extLst>
          </p:cNvPr>
          <p:cNvSpPr txBox="1"/>
          <p:nvPr/>
        </p:nvSpPr>
        <p:spPr>
          <a:xfrm>
            <a:off x="2936816" y="10873372"/>
            <a:ext cx="4414991" cy="584775"/>
          </a:xfrm>
          <a:prstGeom prst="rect">
            <a:avLst/>
          </a:prstGeom>
          <a:noFill/>
        </p:spPr>
        <p:txBody>
          <a:bodyPr wrap="none" rtlCol="0">
            <a:spAutoFit/>
          </a:bodyPr>
          <a:lstStyle/>
          <a:p>
            <a:pPr algn="ctr"/>
            <a:r>
              <a:rPr lang="en-US" sz="3200" b="1">
                <a:latin typeface="PT Serif" panose="020A0603040505020204" pitchFamily="18" charset="77"/>
              </a:rPr>
              <a:t>Snacks &amp; Coffee Pack</a:t>
            </a:r>
          </a:p>
        </p:txBody>
      </p:sp>
      <p:sp>
        <p:nvSpPr>
          <p:cNvPr id="20" name="Oval 19">
            <a:extLst>
              <a:ext uri="{FF2B5EF4-FFF2-40B4-BE49-F238E27FC236}">
                <a16:creationId xmlns:a16="http://schemas.microsoft.com/office/drawing/2014/main" id="{4A56292F-C46F-3F4C-9586-662FABEDC56F}"/>
              </a:ext>
            </a:extLst>
          </p:cNvPr>
          <p:cNvSpPr/>
          <p:nvPr/>
        </p:nvSpPr>
        <p:spPr>
          <a:xfrm>
            <a:off x="869281" y="787538"/>
            <a:ext cx="1845934" cy="1845934"/>
          </a:xfrm>
          <a:prstGeom prst="ellipse">
            <a:avLst/>
          </a:prstGeom>
          <a:solidFill>
            <a:srgbClr val="E7CF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b="1" spc="100">
                <a:solidFill>
                  <a:schemeClr val="tx1"/>
                </a:solidFill>
                <a:latin typeface="PT Serif" panose="020A0603040505020204" pitchFamily="18" charset="77"/>
              </a:rPr>
              <a:t>45K IDR</a:t>
            </a:r>
            <a:endParaRPr lang="en-US" sz="3600" b="1" spc="100">
              <a:solidFill>
                <a:schemeClr val="tx1"/>
              </a:solidFill>
              <a:latin typeface="PT Serif" panose="020A0603040505020204" pitchFamily="18" charset="77"/>
            </a:endParaRPr>
          </a:p>
        </p:txBody>
      </p:sp>
      <p:sp>
        <p:nvSpPr>
          <p:cNvPr id="33" name="Rectangle 32">
            <a:extLst>
              <a:ext uri="{FF2B5EF4-FFF2-40B4-BE49-F238E27FC236}">
                <a16:creationId xmlns:a16="http://schemas.microsoft.com/office/drawing/2014/main" id="{0FDB9ED0-BF92-C24D-A596-C298047D2473}"/>
              </a:ext>
            </a:extLst>
          </p:cNvPr>
          <p:cNvSpPr/>
          <p:nvPr/>
        </p:nvSpPr>
        <p:spPr>
          <a:xfrm>
            <a:off x="1578134" y="15691104"/>
            <a:ext cx="7132320" cy="1188043"/>
          </a:xfrm>
          <a:prstGeom prst="rect">
            <a:avLst/>
          </a:prstGeom>
          <a:solidFill>
            <a:srgbClr val="DCC5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spc="200">
                <a:solidFill>
                  <a:schemeClr val="tx1"/>
                </a:solidFill>
                <a:latin typeface="PT Serif" panose="020A0603040505020204" pitchFamily="18" charset="77"/>
                <a:cs typeface="Poppins Medium" pitchFamily="2" charset="77"/>
              </a:rPr>
              <a:t>SWIPE UP GUYS!</a:t>
            </a:r>
          </a:p>
        </p:txBody>
      </p:sp>
      <p:sp>
        <p:nvSpPr>
          <p:cNvPr id="4" name="Picture Placeholder 3">
            <a:extLst>
              <a:ext uri="{FF2B5EF4-FFF2-40B4-BE49-F238E27FC236}">
                <a16:creationId xmlns:a16="http://schemas.microsoft.com/office/drawing/2014/main" id="{E6D41571-64D4-D045-86AA-C88C5BF252B8}"/>
              </a:ext>
            </a:extLst>
          </p:cNvPr>
          <p:cNvSpPr>
            <a:spLocks noGrp="1"/>
          </p:cNvSpPr>
          <p:nvPr>
            <p:ph type="pic" sz="quarter" idx="10"/>
          </p:nvPr>
        </p:nvSpPr>
        <p:spPr/>
      </p:sp>
    </p:spTree>
    <p:extLst>
      <p:ext uri="{BB962C8B-B14F-4D97-AF65-F5344CB8AC3E}">
        <p14:creationId xmlns:p14="http://schemas.microsoft.com/office/powerpoint/2010/main" val="373041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D996723-F32C-744F-BA62-D657DFDAC703}"/>
              </a:ext>
            </a:extLst>
          </p:cNvPr>
          <p:cNvSpPr txBox="1"/>
          <p:nvPr/>
        </p:nvSpPr>
        <p:spPr>
          <a:xfrm>
            <a:off x="4598777" y="8678741"/>
            <a:ext cx="4521457" cy="523220"/>
          </a:xfrm>
          <a:prstGeom prst="rect">
            <a:avLst/>
          </a:prstGeom>
          <a:noFill/>
        </p:spPr>
        <p:txBody>
          <a:bodyPr wrap="square" rtlCol="0">
            <a:spAutoFit/>
          </a:bodyPr>
          <a:lstStyle/>
          <a:p>
            <a:r>
              <a:rPr lang="en-US" sz="2800" b="1">
                <a:latin typeface="PT Serif" panose="020A0603040505020204" pitchFamily="18" charset="77"/>
              </a:rPr>
              <a:t>Americano Coffee</a:t>
            </a:r>
          </a:p>
        </p:txBody>
      </p:sp>
      <p:sp>
        <p:nvSpPr>
          <p:cNvPr id="11" name="TextBox 10">
            <a:extLst>
              <a:ext uri="{FF2B5EF4-FFF2-40B4-BE49-F238E27FC236}">
                <a16:creationId xmlns:a16="http://schemas.microsoft.com/office/drawing/2014/main" id="{F21C93B3-3FBB-344A-A1D1-030756AFE504}"/>
              </a:ext>
            </a:extLst>
          </p:cNvPr>
          <p:cNvSpPr txBox="1"/>
          <p:nvPr/>
        </p:nvSpPr>
        <p:spPr>
          <a:xfrm>
            <a:off x="4598778" y="9327914"/>
            <a:ext cx="4521458" cy="1890005"/>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PT Serif" panose="020A0603040505020204" pitchFamily="18" charset="77"/>
              </a:rPr>
              <a:t>Lorem ipsum dolor sits ame consetur verasi nostrudi exercitia tiouaa llmco labis nisi meas eiusmo tempor verasi nostrudi execitia tioullmco vereska</a:t>
            </a:r>
          </a:p>
        </p:txBody>
      </p:sp>
      <p:sp>
        <p:nvSpPr>
          <p:cNvPr id="29" name="TextBox 28">
            <a:extLst>
              <a:ext uri="{FF2B5EF4-FFF2-40B4-BE49-F238E27FC236}">
                <a16:creationId xmlns:a16="http://schemas.microsoft.com/office/drawing/2014/main" id="{7DF7CB3B-6768-144F-B20B-3DA852F1E00B}"/>
              </a:ext>
            </a:extLst>
          </p:cNvPr>
          <p:cNvSpPr txBox="1"/>
          <p:nvPr/>
        </p:nvSpPr>
        <p:spPr>
          <a:xfrm>
            <a:off x="1107095" y="12205061"/>
            <a:ext cx="4521457" cy="523220"/>
          </a:xfrm>
          <a:prstGeom prst="rect">
            <a:avLst/>
          </a:prstGeom>
          <a:noFill/>
        </p:spPr>
        <p:txBody>
          <a:bodyPr wrap="square" rtlCol="0">
            <a:spAutoFit/>
          </a:bodyPr>
          <a:lstStyle/>
          <a:p>
            <a:pPr algn="r"/>
            <a:r>
              <a:rPr lang="en-US" sz="2800" b="1">
                <a:latin typeface="PT Serif" panose="020A0603040505020204" pitchFamily="18" charset="77"/>
              </a:rPr>
              <a:t>Macchiato Coffee</a:t>
            </a:r>
          </a:p>
        </p:txBody>
      </p:sp>
      <p:sp>
        <p:nvSpPr>
          <p:cNvPr id="30" name="TextBox 29">
            <a:extLst>
              <a:ext uri="{FF2B5EF4-FFF2-40B4-BE49-F238E27FC236}">
                <a16:creationId xmlns:a16="http://schemas.microsoft.com/office/drawing/2014/main" id="{E4A26736-4AC0-474C-A078-720B5B3597FC}"/>
              </a:ext>
            </a:extLst>
          </p:cNvPr>
          <p:cNvSpPr txBox="1"/>
          <p:nvPr/>
        </p:nvSpPr>
        <p:spPr>
          <a:xfrm>
            <a:off x="1107096" y="12854234"/>
            <a:ext cx="4521458" cy="1890005"/>
          </a:xfrm>
          <a:prstGeom prst="rect">
            <a:avLst/>
          </a:prstGeom>
          <a:noFill/>
        </p:spPr>
        <p:txBody>
          <a:bodyPr wrap="square" rtlCol="0">
            <a:spAutoFit/>
          </a:bodyPr>
          <a:lstStyle/>
          <a:p>
            <a:pPr algn="r">
              <a:lnSpc>
                <a:spcPct val="150000"/>
              </a:lnSpc>
            </a:pPr>
            <a:r>
              <a:rPr lang="en-US" sz="2000">
                <a:solidFill>
                  <a:schemeClr val="tx1">
                    <a:lumMod val="75000"/>
                    <a:lumOff val="25000"/>
                  </a:schemeClr>
                </a:solidFill>
                <a:latin typeface="PT Serif" panose="020A0603040505020204" pitchFamily="18" charset="77"/>
              </a:rPr>
              <a:t>Lorem ipsum dolor sits ame consetur verasi nostrudi exercitia tiouaa llmco labis nisi meas eiusmo tempor verasi nostrudi execitia tioullmco vereska</a:t>
            </a:r>
          </a:p>
        </p:txBody>
      </p:sp>
      <p:sp>
        <p:nvSpPr>
          <p:cNvPr id="37" name="TextBox 36">
            <a:extLst>
              <a:ext uri="{FF2B5EF4-FFF2-40B4-BE49-F238E27FC236}">
                <a16:creationId xmlns:a16="http://schemas.microsoft.com/office/drawing/2014/main" id="{E1E3118D-AF80-DE4F-BD88-B35A34679F71}"/>
              </a:ext>
            </a:extLst>
          </p:cNvPr>
          <p:cNvSpPr txBox="1"/>
          <p:nvPr/>
        </p:nvSpPr>
        <p:spPr>
          <a:xfrm>
            <a:off x="1107095" y="5110856"/>
            <a:ext cx="4521457" cy="523220"/>
          </a:xfrm>
          <a:prstGeom prst="rect">
            <a:avLst/>
          </a:prstGeom>
          <a:noFill/>
        </p:spPr>
        <p:txBody>
          <a:bodyPr wrap="square" rtlCol="0">
            <a:spAutoFit/>
          </a:bodyPr>
          <a:lstStyle/>
          <a:p>
            <a:pPr algn="r"/>
            <a:r>
              <a:rPr lang="en-US" sz="2800" b="1">
                <a:latin typeface="PT Serif" panose="020A0603040505020204" pitchFamily="18" charset="77"/>
              </a:rPr>
              <a:t>Cappuccino Coffee</a:t>
            </a:r>
          </a:p>
        </p:txBody>
      </p:sp>
      <p:sp>
        <p:nvSpPr>
          <p:cNvPr id="38" name="TextBox 37">
            <a:extLst>
              <a:ext uri="{FF2B5EF4-FFF2-40B4-BE49-F238E27FC236}">
                <a16:creationId xmlns:a16="http://schemas.microsoft.com/office/drawing/2014/main" id="{1661B864-476E-764F-9F69-34BE836D5587}"/>
              </a:ext>
            </a:extLst>
          </p:cNvPr>
          <p:cNvSpPr txBox="1"/>
          <p:nvPr/>
        </p:nvSpPr>
        <p:spPr>
          <a:xfrm>
            <a:off x="1107096" y="5760029"/>
            <a:ext cx="4521458" cy="1890005"/>
          </a:xfrm>
          <a:prstGeom prst="rect">
            <a:avLst/>
          </a:prstGeom>
          <a:noFill/>
        </p:spPr>
        <p:txBody>
          <a:bodyPr wrap="square" rtlCol="0">
            <a:spAutoFit/>
          </a:bodyPr>
          <a:lstStyle/>
          <a:p>
            <a:pPr algn="r">
              <a:lnSpc>
                <a:spcPct val="150000"/>
              </a:lnSpc>
            </a:pPr>
            <a:r>
              <a:rPr lang="en-US" sz="2000">
                <a:solidFill>
                  <a:schemeClr val="tx1">
                    <a:lumMod val="75000"/>
                    <a:lumOff val="25000"/>
                  </a:schemeClr>
                </a:solidFill>
                <a:latin typeface="PT Serif" panose="020A0603040505020204" pitchFamily="18" charset="77"/>
              </a:rPr>
              <a:t>Lorem ipsum dolor sits ame consetur verasi nostrudi exercitia tiouaa llmco labis nisi meas eiusmo tempor verasi nostrudi execitia tioullmco vereska</a:t>
            </a:r>
          </a:p>
        </p:txBody>
      </p:sp>
      <p:sp>
        <p:nvSpPr>
          <p:cNvPr id="73" name="Rounded Rectangle 72">
            <a:extLst>
              <a:ext uri="{FF2B5EF4-FFF2-40B4-BE49-F238E27FC236}">
                <a16:creationId xmlns:a16="http://schemas.microsoft.com/office/drawing/2014/main" id="{8BFFAE71-3B93-7945-A149-06B892B5C043}"/>
              </a:ext>
            </a:extLst>
          </p:cNvPr>
          <p:cNvSpPr/>
          <p:nvPr/>
        </p:nvSpPr>
        <p:spPr>
          <a:xfrm>
            <a:off x="2418419" y="15956509"/>
            <a:ext cx="5451751" cy="1260335"/>
          </a:xfrm>
          <a:prstGeom prst="roundRect">
            <a:avLst>
              <a:gd name="adj" fmla="val 50000"/>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spc="100">
                <a:latin typeface="PT Serif" panose="020A0603040505020204" pitchFamily="18" charset="77"/>
              </a:rPr>
              <a:t>SWIPE UP GUYS!</a:t>
            </a:r>
          </a:p>
        </p:txBody>
      </p:sp>
      <p:grpSp>
        <p:nvGrpSpPr>
          <p:cNvPr id="115" name="Group 114">
            <a:extLst>
              <a:ext uri="{FF2B5EF4-FFF2-40B4-BE49-F238E27FC236}">
                <a16:creationId xmlns:a16="http://schemas.microsoft.com/office/drawing/2014/main" id="{9B3AC0AF-6D68-474D-8A2D-8EF3ED621E1E}"/>
              </a:ext>
            </a:extLst>
          </p:cNvPr>
          <p:cNvGrpSpPr/>
          <p:nvPr/>
        </p:nvGrpSpPr>
        <p:grpSpPr>
          <a:xfrm>
            <a:off x="2612992" y="943361"/>
            <a:ext cx="5062603" cy="2886577"/>
            <a:chOff x="2612992" y="925073"/>
            <a:chExt cx="5062603" cy="2886577"/>
          </a:xfrm>
        </p:grpSpPr>
        <p:sp>
          <p:nvSpPr>
            <p:cNvPr id="56" name="TextBox 55">
              <a:extLst>
                <a:ext uri="{FF2B5EF4-FFF2-40B4-BE49-F238E27FC236}">
                  <a16:creationId xmlns:a16="http://schemas.microsoft.com/office/drawing/2014/main" id="{308FD7BF-E132-BA4B-A959-700D6705014F}"/>
                </a:ext>
              </a:extLst>
            </p:cNvPr>
            <p:cNvSpPr txBox="1"/>
            <p:nvPr/>
          </p:nvSpPr>
          <p:spPr>
            <a:xfrm>
              <a:off x="2612992" y="2549912"/>
              <a:ext cx="5062603" cy="830997"/>
            </a:xfrm>
            <a:prstGeom prst="rect">
              <a:avLst/>
            </a:prstGeom>
            <a:noFill/>
          </p:spPr>
          <p:txBody>
            <a:bodyPr wrap="none" rtlCol="0">
              <a:spAutoFit/>
            </a:bodyPr>
            <a:lstStyle/>
            <a:p>
              <a:pPr algn="ctr"/>
              <a:r>
                <a:rPr lang="en-US" sz="4800" b="1">
                  <a:latin typeface="PT Serif" panose="020A0603040505020204" pitchFamily="18" charset="77"/>
                </a:rPr>
                <a:t>Weekend Promo</a:t>
              </a:r>
              <a:endParaRPr lang="en-US" sz="4800" b="1" i="1">
                <a:latin typeface="PT Serif" panose="020A0603040505020204" pitchFamily="18" charset="77"/>
              </a:endParaRPr>
            </a:p>
          </p:txBody>
        </p:sp>
        <p:cxnSp>
          <p:nvCxnSpPr>
            <p:cNvPr id="58" name="Straight Connector 57">
              <a:extLst>
                <a:ext uri="{FF2B5EF4-FFF2-40B4-BE49-F238E27FC236}">
                  <a16:creationId xmlns:a16="http://schemas.microsoft.com/office/drawing/2014/main" id="{32EFFDBC-F1CD-A245-84A0-BB3D931AE915}"/>
                </a:ext>
              </a:extLst>
            </p:cNvPr>
            <p:cNvCxnSpPr>
              <a:cxnSpLocks/>
            </p:cNvCxnSpPr>
            <p:nvPr/>
          </p:nvCxnSpPr>
          <p:spPr>
            <a:xfrm>
              <a:off x="4274288" y="3811650"/>
              <a:ext cx="1740004" cy="0"/>
            </a:xfrm>
            <a:prstGeom prst="line">
              <a:avLst/>
            </a:prstGeom>
            <a:ln w="50800">
              <a:solidFill>
                <a:srgbClr val="49AD8D"/>
              </a:solidFill>
            </a:ln>
          </p:spPr>
          <p:style>
            <a:lnRef idx="1">
              <a:schemeClr val="accent1"/>
            </a:lnRef>
            <a:fillRef idx="0">
              <a:schemeClr val="accent1"/>
            </a:fillRef>
            <a:effectRef idx="0">
              <a:schemeClr val="accent1"/>
            </a:effectRef>
            <a:fontRef idx="minor">
              <a:schemeClr val="tx1"/>
            </a:fontRef>
          </p:style>
        </p:cxnSp>
        <p:grpSp>
          <p:nvGrpSpPr>
            <p:cNvPr id="75" name="Group 74">
              <a:extLst>
                <a:ext uri="{FF2B5EF4-FFF2-40B4-BE49-F238E27FC236}">
                  <a16:creationId xmlns:a16="http://schemas.microsoft.com/office/drawing/2014/main" id="{C4E318A4-3716-3448-85DE-3E1D9499E0F2}"/>
                </a:ext>
              </a:extLst>
            </p:cNvPr>
            <p:cNvGrpSpPr/>
            <p:nvPr/>
          </p:nvGrpSpPr>
          <p:grpSpPr>
            <a:xfrm>
              <a:off x="4414215" y="925073"/>
              <a:ext cx="1460159" cy="1460159"/>
              <a:chOff x="835494" y="835786"/>
              <a:chExt cx="1545876" cy="1545876"/>
            </a:xfrm>
          </p:grpSpPr>
          <p:grpSp>
            <p:nvGrpSpPr>
              <p:cNvPr id="76" name="Graphic 37">
                <a:extLst>
                  <a:ext uri="{FF2B5EF4-FFF2-40B4-BE49-F238E27FC236}">
                    <a16:creationId xmlns:a16="http://schemas.microsoft.com/office/drawing/2014/main" id="{611D1BFD-5B00-A446-B839-BBC894602EFF}"/>
                  </a:ext>
                </a:extLst>
              </p:cNvPr>
              <p:cNvGrpSpPr/>
              <p:nvPr/>
            </p:nvGrpSpPr>
            <p:grpSpPr>
              <a:xfrm>
                <a:off x="835494" y="835786"/>
                <a:ext cx="1545876" cy="1545876"/>
                <a:chOff x="8169257" y="1036292"/>
                <a:chExt cx="1187394" cy="1187394"/>
              </a:xfrm>
            </p:grpSpPr>
            <p:sp>
              <p:nvSpPr>
                <p:cNvPr id="78" name="Freeform 77">
                  <a:extLst>
                    <a:ext uri="{FF2B5EF4-FFF2-40B4-BE49-F238E27FC236}">
                      <a16:creationId xmlns:a16="http://schemas.microsoft.com/office/drawing/2014/main" id="{DA543150-506C-DD48-B6DD-32FE372E9FB3}"/>
                    </a:ext>
                  </a:extLst>
                </p:cNvPr>
                <p:cNvSpPr/>
                <p:nvPr/>
              </p:nvSpPr>
              <p:spPr>
                <a:xfrm>
                  <a:off x="8416630" y="1382615"/>
                  <a:ext cx="643171" cy="544224"/>
                </a:xfrm>
                <a:custGeom>
                  <a:avLst/>
                  <a:gdLst>
                    <a:gd name="connsiteX0" fmla="*/ 0 w 643171"/>
                    <a:gd name="connsiteY0" fmla="*/ 0 h 544224"/>
                    <a:gd name="connsiteX1" fmla="*/ 643172 w 643171"/>
                    <a:gd name="connsiteY1" fmla="*/ 0 h 544224"/>
                    <a:gd name="connsiteX2" fmla="*/ 643172 w 643171"/>
                    <a:gd name="connsiteY2" fmla="*/ 0 h 544224"/>
                    <a:gd name="connsiteX3" fmla="*/ 643172 w 643171"/>
                    <a:gd name="connsiteY3" fmla="*/ 359187 h 544224"/>
                    <a:gd name="connsiteX4" fmla="*/ 458136 w 643171"/>
                    <a:gd name="connsiteY4" fmla="*/ 544222 h 544224"/>
                    <a:gd name="connsiteX5" fmla="*/ 186025 w 643171"/>
                    <a:gd name="connsiteY5" fmla="*/ 544222 h 544224"/>
                    <a:gd name="connsiteX6" fmla="*/ 3 w 643171"/>
                    <a:gd name="connsiteY6" fmla="*/ 360179 h 544224"/>
                    <a:gd name="connsiteX7" fmla="*/ 0 w 643171"/>
                    <a:gd name="connsiteY7" fmla="*/ 359187 h 544224"/>
                    <a:gd name="connsiteX8" fmla="*/ 0 w 643171"/>
                    <a:gd name="connsiteY8" fmla="*/ 0 h 544224"/>
                    <a:gd name="connsiteX9" fmla="*/ 0 w 643171"/>
                    <a:gd name="connsiteY9" fmla="*/ 0 h 54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3171" h="544224">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w="50800" cap="rnd">
                  <a:solidFill>
                    <a:srgbClr val="35906C"/>
                  </a:solidFill>
                  <a:prstDash val="solid"/>
                  <a:round/>
                </a:ln>
              </p:spPr>
              <p:txBody>
                <a:bodyPr rtlCol="0" anchor="ctr"/>
                <a:lstStyle/>
                <a:p>
                  <a:endParaRPr lang="en-US"/>
                </a:p>
              </p:txBody>
            </p:sp>
            <p:sp>
              <p:nvSpPr>
                <p:cNvPr id="79" name="Freeform 78">
                  <a:extLst>
                    <a:ext uri="{FF2B5EF4-FFF2-40B4-BE49-F238E27FC236}">
                      <a16:creationId xmlns:a16="http://schemas.microsoft.com/office/drawing/2014/main" id="{D73C265A-EA8F-4044-A2BA-C510D1508878}"/>
                    </a:ext>
                  </a:extLst>
                </p:cNvPr>
                <p:cNvSpPr/>
                <p:nvPr/>
              </p:nvSpPr>
              <p:spPr>
                <a:xfrm>
                  <a:off x="8268206" y="1926837"/>
                  <a:ext cx="940020" cy="98949"/>
                </a:xfrm>
                <a:custGeom>
                  <a:avLst/>
                  <a:gdLst>
                    <a:gd name="connsiteX0" fmla="*/ 0 w 940020"/>
                    <a:gd name="connsiteY0" fmla="*/ 0 h 98949"/>
                    <a:gd name="connsiteX1" fmla="*/ 940020 w 940020"/>
                    <a:gd name="connsiteY1" fmla="*/ 0 h 98949"/>
                    <a:gd name="connsiteX2" fmla="*/ 940020 w 940020"/>
                    <a:gd name="connsiteY2" fmla="*/ 0 h 98949"/>
                    <a:gd name="connsiteX3" fmla="*/ 940020 w 940020"/>
                    <a:gd name="connsiteY3" fmla="*/ 0 h 98949"/>
                    <a:gd name="connsiteX4" fmla="*/ 841071 w 940020"/>
                    <a:gd name="connsiteY4" fmla="*/ 98950 h 98949"/>
                    <a:gd name="connsiteX5" fmla="*/ 98950 w 940020"/>
                    <a:gd name="connsiteY5" fmla="*/ 98950 h 98949"/>
                    <a:gd name="connsiteX6" fmla="*/ 0 w 940020"/>
                    <a:gd name="connsiteY6" fmla="*/ 0 h 98949"/>
                    <a:gd name="connsiteX7" fmla="*/ 0 w 940020"/>
                    <a:gd name="connsiteY7" fmla="*/ 0 h 98949"/>
                    <a:gd name="connsiteX8" fmla="*/ 0 w 940020"/>
                    <a:gd name="connsiteY8" fmla="*/ 0 h 9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020" h="98949">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w="50800" cap="rnd">
                  <a:solidFill>
                    <a:srgbClr val="35906C"/>
                  </a:solidFill>
                  <a:prstDash val="solid"/>
                  <a:round/>
                </a:ln>
              </p:spPr>
              <p:txBody>
                <a:bodyPr rtlCol="0" anchor="ctr"/>
                <a:lstStyle/>
                <a:p>
                  <a:endParaRPr lang="en-US"/>
                </a:p>
              </p:txBody>
            </p:sp>
            <p:sp>
              <p:nvSpPr>
                <p:cNvPr id="80" name="Freeform 79">
                  <a:extLst>
                    <a:ext uri="{FF2B5EF4-FFF2-40B4-BE49-F238E27FC236}">
                      <a16:creationId xmlns:a16="http://schemas.microsoft.com/office/drawing/2014/main" id="{4E47C880-DB81-9D4A-91B3-A129EBDE0985}"/>
                    </a:ext>
                  </a:extLst>
                </p:cNvPr>
                <p:cNvSpPr/>
                <p:nvPr/>
              </p:nvSpPr>
              <p:spPr>
                <a:xfrm>
                  <a:off x="9059802" y="1432090"/>
                  <a:ext cx="197899" cy="296848"/>
                </a:xfrm>
                <a:custGeom>
                  <a:avLst/>
                  <a:gdLst>
                    <a:gd name="connsiteX0" fmla="*/ 0 w 197899"/>
                    <a:gd name="connsiteY0" fmla="*/ 0 h 296848"/>
                    <a:gd name="connsiteX1" fmla="*/ 91776 w 197899"/>
                    <a:gd name="connsiteY1" fmla="*/ 0 h 296848"/>
                    <a:gd name="connsiteX2" fmla="*/ 197899 w 197899"/>
                    <a:gd name="connsiteY2" fmla="*/ 106123 h 296848"/>
                    <a:gd name="connsiteX3" fmla="*/ 197899 w 197899"/>
                    <a:gd name="connsiteY3" fmla="*/ 190973 h 296848"/>
                    <a:gd name="connsiteX4" fmla="*/ 91776 w 197899"/>
                    <a:gd name="connsiteY4" fmla="*/ 296849 h 296848"/>
                    <a:gd name="connsiteX5" fmla="*/ 0 w 197899"/>
                    <a:gd name="connsiteY5" fmla="*/ 296849 h 296848"/>
                    <a:gd name="connsiteX6" fmla="*/ 0 w 197899"/>
                    <a:gd name="connsiteY6" fmla="*/ 296849 h 296848"/>
                    <a:gd name="connsiteX7" fmla="*/ 0 w 197899"/>
                    <a:gd name="connsiteY7" fmla="*/ 0 h 296848"/>
                    <a:gd name="connsiteX8" fmla="*/ 0 w 197899"/>
                    <a:gd name="connsiteY8" fmla="*/ 0 h 29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899" h="296848">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w="50800" cap="rnd">
                  <a:solidFill>
                    <a:srgbClr val="35906C"/>
                  </a:solidFill>
                  <a:prstDash val="solid"/>
                  <a:round/>
                </a:ln>
              </p:spPr>
              <p:txBody>
                <a:bodyPr rtlCol="0" anchor="ctr"/>
                <a:lstStyle/>
                <a:p>
                  <a:endParaRPr lang="en-US"/>
                </a:p>
              </p:txBody>
            </p:sp>
            <p:sp>
              <p:nvSpPr>
                <p:cNvPr id="81" name="Freeform 80">
                  <a:extLst>
                    <a:ext uri="{FF2B5EF4-FFF2-40B4-BE49-F238E27FC236}">
                      <a16:creationId xmlns:a16="http://schemas.microsoft.com/office/drawing/2014/main" id="{F4BF31B3-8FD6-494E-80B3-F281A0B19AC7}"/>
                    </a:ext>
                  </a:extLst>
                </p:cNvPr>
                <p:cNvSpPr/>
                <p:nvPr/>
              </p:nvSpPr>
              <p:spPr>
                <a:xfrm>
                  <a:off x="8837166"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50800" cap="rnd">
                  <a:solidFill>
                    <a:srgbClr val="35906C"/>
                  </a:solidFill>
                  <a:prstDash val="solid"/>
                  <a:round/>
                </a:ln>
              </p:spPr>
              <p:txBody>
                <a:bodyPr rtlCol="0" anchor="ctr"/>
                <a:lstStyle/>
                <a:p>
                  <a:endParaRPr lang="en-US"/>
                </a:p>
              </p:txBody>
            </p:sp>
            <p:sp>
              <p:nvSpPr>
                <p:cNvPr id="82" name="Freeform 81">
                  <a:extLst>
                    <a:ext uri="{FF2B5EF4-FFF2-40B4-BE49-F238E27FC236}">
                      <a16:creationId xmlns:a16="http://schemas.microsoft.com/office/drawing/2014/main" id="{F69C44B8-3342-2540-B485-4CDCB534C175}"/>
                    </a:ext>
                  </a:extLst>
                </p:cNvPr>
                <p:cNvSpPr/>
                <p:nvPr/>
              </p:nvSpPr>
              <p:spPr>
                <a:xfrm>
                  <a:off x="8639267"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50800" cap="rnd">
                  <a:solidFill>
                    <a:srgbClr val="35906C"/>
                  </a:solidFill>
                  <a:prstDash val="solid"/>
                  <a:round/>
                </a:ln>
              </p:spPr>
              <p:txBody>
                <a:bodyPr rtlCol="0" anchor="ctr"/>
                <a:lstStyle/>
                <a:p>
                  <a:endParaRPr lang="en-US"/>
                </a:p>
              </p:txBody>
            </p:sp>
          </p:grpSp>
          <p:sp>
            <p:nvSpPr>
              <p:cNvPr id="77" name="TextBox 76">
                <a:extLst>
                  <a:ext uri="{FF2B5EF4-FFF2-40B4-BE49-F238E27FC236}">
                    <a16:creationId xmlns:a16="http://schemas.microsoft.com/office/drawing/2014/main" id="{5A7E5EA4-DA6E-6740-AF54-C29402B2D01A}"/>
                  </a:ext>
                </a:extLst>
              </p:cNvPr>
              <p:cNvSpPr txBox="1"/>
              <p:nvPr/>
            </p:nvSpPr>
            <p:spPr>
              <a:xfrm>
                <a:off x="1292055" y="1429934"/>
                <a:ext cx="590225" cy="400110"/>
              </a:xfrm>
              <a:prstGeom prst="rect">
                <a:avLst/>
              </a:prstGeom>
              <a:noFill/>
            </p:spPr>
            <p:txBody>
              <a:bodyPr wrap="none" rtlCol="0">
                <a:spAutoFit/>
              </a:bodyPr>
              <a:lstStyle/>
              <a:p>
                <a:pPr algn="ctr"/>
                <a:r>
                  <a:rPr lang="en-US" sz="2000" b="1">
                    <a:solidFill>
                      <a:srgbClr val="2D7F60"/>
                    </a:solidFill>
                    <a:latin typeface="PT Serif" panose="020A0603040505020204" pitchFamily="18" charset="77"/>
                  </a:rPr>
                  <a:t>MB</a:t>
                </a:r>
              </a:p>
            </p:txBody>
          </p:sp>
        </p:grpSp>
      </p:grpSp>
      <p:sp>
        <p:nvSpPr>
          <p:cNvPr id="2" name="Picture Placeholder 1">
            <a:extLst>
              <a:ext uri="{FF2B5EF4-FFF2-40B4-BE49-F238E27FC236}">
                <a16:creationId xmlns:a16="http://schemas.microsoft.com/office/drawing/2014/main" id="{E91D66D7-2B52-B346-AAA4-73E94C983909}"/>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E90E51E1-06CE-D84C-AF1F-FFA86D0DA54E}"/>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814CBC9E-A7EA-134A-9C91-BB94C20E57D2}"/>
              </a:ext>
            </a:extLst>
          </p:cNvPr>
          <p:cNvSpPr>
            <a:spLocks noGrp="1"/>
          </p:cNvSpPr>
          <p:nvPr>
            <p:ph type="pic" sz="quarter" idx="12"/>
          </p:nvPr>
        </p:nvSpPr>
        <p:spPr/>
      </p:sp>
      <p:sp>
        <p:nvSpPr>
          <p:cNvPr id="39" name="Oval 38">
            <a:extLst>
              <a:ext uri="{FF2B5EF4-FFF2-40B4-BE49-F238E27FC236}">
                <a16:creationId xmlns:a16="http://schemas.microsoft.com/office/drawing/2014/main" id="{F532506C-1CFA-B645-814B-8AE00E73D2F4}"/>
              </a:ext>
            </a:extLst>
          </p:cNvPr>
          <p:cNvSpPr/>
          <p:nvPr/>
        </p:nvSpPr>
        <p:spPr>
          <a:xfrm>
            <a:off x="5960480" y="4811796"/>
            <a:ext cx="985499" cy="985499"/>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b="1" spc="100">
                <a:latin typeface="PT Serif" panose="020A0603040505020204" pitchFamily="18" charset="77"/>
              </a:rPr>
              <a:t>$4</a:t>
            </a:r>
          </a:p>
        </p:txBody>
      </p:sp>
      <p:sp>
        <p:nvSpPr>
          <p:cNvPr id="111" name="Oval 110">
            <a:extLst>
              <a:ext uri="{FF2B5EF4-FFF2-40B4-BE49-F238E27FC236}">
                <a16:creationId xmlns:a16="http://schemas.microsoft.com/office/drawing/2014/main" id="{21DAA8E7-7F7F-3548-930E-F716C279ACAD}"/>
              </a:ext>
            </a:extLst>
          </p:cNvPr>
          <p:cNvSpPr/>
          <p:nvPr/>
        </p:nvSpPr>
        <p:spPr>
          <a:xfrm>
            <a:off x="3253623" y="8362589"/>
            <a:ext cx="985499" cy="985499"/>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b="1" spc="100">
                <a:latin typeface="PT Serif" panose="020A0603040505020204" pitchFamily="18" charset="77"/>
              </a:rPr>
              <a:t>$3</a:t>
            </a:r>
          </a:p>
        </p:txBody>
      </p:sp>
      <p:sp>
        <p:nvSpPr>
          <p:cNvPr id="112" name="Oval 111">
            <a:extLst>
              <a:ext uri="{FF2B5EF4-FFF2-40B4-BE49-F238E27FC236}">
                <a16:creationId xmlns:a16="http://schemas.microsoft.com/office/drawing/2014/main" id="{AAFD5A83-6783-E349-8BE0-BA355D403541}"/>
              </a:ext>
            </a:extLst>
          </p:cNvPr>
          <p:cNvSpPr/>
          <p:nvPr/>
        </p:nvSpPr>
        <p:spPr>
          <a:xfrm>
            <a:off x="5960479" y="11868735"/>
            <a:ext cx="985499" cy="985499"/>
          </a:xfrm>
          <a:prstGeom prst="ellipse">
            <a:avLst/>
          </a:prstGeom>
          <a:solidFill>
            <a:srgbClr val="3998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000" b="1" spc="100">
                <a:latin typeface="PT Serif" panose="020A0603040505020204" pitchFamily="18" charset="77"/>
              </a:rPr>
              <a:t>$5</a:t>
            </a:r>
          </a:p>
        </p:txBody>
      </p:sp>
    </p:spTree>
    <p:extLst>
      <p:ext uri="{BB962C8B-B14F-4D97-AF65-F5344CB8AC3E}">
        <p14:creationId xmlns:p14="http://schemas.microsoft.com/office/powerpoint/2010/main" val="3785527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219B64F9-BDB5-8A4B-9B48-1D1195E962C9}"/>
              </a:ext>
            </a:extLst>
          </p:cNvPr>
          <p:cNvSpPr/>
          <p:nvPr/>
        </p:nvSpPr>
        <p:spPr>
          <a:xfrm>
            <a:off x="1290242" y="8340162"/>
            <a:ext cx="7708105" cy="8289159"/>
          </a:xfrm>
          <a:prstGeom prst="rect">
            <a:avLst/>
          </a:prstGeom>
          <a:solidFill>
            <a:srgbClr val="F4E6D9"/>
          </a:solidFill>
          <a:ln>
            <a:noFill/>
          </a:ln>
          <a:effectLst>
            <a:outerShdw blurRad="876300" sx="109000" sy="109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F66DFA5-17C4-DF43-9366-EA013EB6FA64}"/>
              </a:ext>
            </a:extLst>
          </p:cNvPr>
          <p:cNvSpPr txBox="1"/>
          <p:nvPr/>
        </p:nvSpPr>
        <p:spPr>
          <a:xfrm>
            <a:off x="2663149" y="10866264"/>
            <a:ext cx="5004896" cy="646331"/>
          </a:xfrm>
          <a:prstGeom prst="rect">
            <a:avLst/>
          </a:prstGeom>
          <a:noFill/>
        </p:spPr>
        <p:txBody>
          <a:bodyPr wrap="none" rtlCol="0">
            <a:spAutoFit/>
          </a:bodyPr>
          <a:lstStyle/>
          <a:p>
            <a:pPr algn="ctr"/>
            <a:r>
              <a:rPr lang="en-US" sz="3600" b="1">
                <a:latin typeface="PT Serif" panose="020A0603040505020204" pitchFamily="18" charset="77"/>
              </a:rPr>
              <a:t>Chocolate </a:t>
            </a:r>
            <a:r>
              <a:rPr lang="en-US" sz="3600" b="1" i="1">
                <a:latin typeface="PT Serif" panose="020A0603040505020204" pitchFamily="18" charset="77"/>
              </a:rPr>
              <a:t>Coffee</a:t>
            </a:r>
            <a:r>
              <a:rPr lang="en-US" sz="3600" b="1">
                <a:latin typeface="PT Serif" panose="020A0603040505020204" pitchFamily="18" charset="77"/>
              </a:rPr>
              <a:t> Plus</a:t>
            </a:r>
          </a:p>
        </p:txBody>
      </p:sp>
      <p:sp>
        <p:nvSpPr>
          <p:cNvPr id="7" name="TextBox 6">
            <a:extLst>
              <a:ext uri="{FF2B5EF4-FFF2-40B4-BE49-F238E27FC236}">
                <a16:creationId xmlns:a16="http://schemas.microsoft.com/office/drawing/2014/main" id="{718158B1-1EAE-0C4E-AEBB-E046287AB616}"/>
              </a:ext>
            </a:extLst>
          </p:cNvPr>
          <p:cNvSpPr txBox="1"/>
          <p:nvPr/>
        </p:nvSpPr>
        <p:spPr>
          <a:xfrm>
            <a:off x="3845326" y="10170776"/>
            <a:ext cx="2640466" cy="477054"/>
          </a:xfrm>
          <a:prstGeom prst="rect">
            <a:avLst/>
          </a:prstGeom>
          <a:noFill/>
        </p:spPr>
        <p:txBody>
          <a:bodyPr wrap="square" rtlCol="0">
            <a:spAutoFit/>
          </a:bodyPr>
          <a:lstStyle/>
          <a:p>
            <a:pPr algn="ctr"/>
            <a:r>
              <a:rPr lang="en-US" sz="2500">
                <a:latin typeface="PT Serif" panose="020A0603040505020204" pitchFamily="18" charset="77"/>
                <a:cs typeface="Poppins" pitchFamily="2" charset="77"/>
              </a:rPr>
              <a:t>Weekdays Promo</a:t>
            </a:r>
          </a:p>
        </p:txBody>
      </p:sp>
      <p:sp>
        <p:nvSpPr>
          <p:cNvPr id="9" name="TextBox 8">
            <a:extLst>
              <a:ext uri="{FF2B5EF4-FFF2-40B4-BE49-F238E27FC236}">
                <a16:creationId xmlns:a16="http://schemas.microsoft.com/office/drawing/2014/main" id="{B1AC813E-578F-AB4A-AB8B-D7081CF53E63}"/>
              </a:ext>
            </a:extLst>
          </p:cNvPr>
          <p:cNvSpPr txBox="1"/>
          <p:nvPr/>
        </p:nvSpPr>
        <p:spPr>
          <a:xfrm>
            <a:off x="2272832" y="12459176"/>
            <a:ext cx="5785454" cy="2813334"/>
          </a:xfrm>
          <a:prstGeom prst="rect">
            <a:avLst/>
          </a:prstGeom>
          <a:noFill/>
        </p:spPr>
        <p:txBody>
          <a:bodyPr wrap="square" rtlCol="0">
            <a:spAutoFit/>
          </a:bodyPr>
          <a:lstStyle/>
          <a:p>
            <a:pPr algn="ctr">
              <a:lnSpc>
                <a:spcPct val="150000"/>
              </a:lnSpc>
            </a:pPr>
            <a:r>
              <a:rPr lang="en-US" sz="2000">
                <a:solidFill>
                  <a:schemeClr val="tx1">
                    <a:lumMod val="75000"/>
                    <a:lumOff val="25000"/>
                  </a:schemeClr>
                </a:solidFill>
                <a:latin typeface="PT Serif" panose="020A0603040505020204" pitchFamily="18" charset="77"/>
              </a:rPr>
              <a:t>Lorem isumo doloreas sit ame seasin conscter inasas adipiscin elite author sed donesa eiumo inst empor incididunt ut labore veras et olorsa mana alivua enda enigma ad mini veniuis iter nostrudia exercitation ulam consaboris nisi ut alivuis exits manti comodones coseqat coffee</a:t>
            </a:r>
          </a:p>
        </p:txBody>
      </p:sp>
      <p:cxnSp>
        <p:nvCxnSpPr>
          <p:cNvPr id="13" name="Straight Connector 12">
            <a:extLst>
              <a:ext uri="{FF2B5EF4-FFF2-40B4-BE49-F238E27FC236}">
                <a16:creationId xmlns:a16="http://schemas.microsoft.com/office/drawing/2014/main" id="{59E259BF-DF44-A044-9913-EC7CC734796C}"/>
              </a:ext>
            </a:extLst>
          </p:cNvPr>
          <p:cNvCxnSpPr>
            <a:cxnSpLocks/>
          </p:cNvCxnSpPr>
          <p:nvPr/>
        </p:nvCxnSpPr>
        <p:spPr>
          <a:xfrm>
            <a:off x="4440972" y="11947387"/>
            <a:ext cx="1449175" cy="0"/>
          </a:xfrm>
          <a:prstGeom prst="line">
            <a:avLst/>
          </a:prstGeom>
          <a:ln w="50800">
            <a:solidFill>
              <a:srgbClr val="49AD8D"/>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6EF18EE8-ADA8-B644-B235-28108B6E72DF}"/>
              </a:ext>
            </a:extLst>
          </p:cNvPr>
          <p:cNvSpPr/>
          <p:nvPr/>
        </p:nvSpPr>
        <p:spPr>
          <a:xfrm>
            <a:off x="735311" y="656545"/>
            <a:ext cx="1859033" cy="1859033"/>
          </a:xfrm>
          <a:prstGeom prst="ellipse">
            <a:avLst/>
          </a:prstGeom>
          <a:solidFill>
            <a:srgbClr val="E7CF9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b="1" spc="100">
                <a:solidFill>
                  <a:schemeClr val="tx1"/>
                </a:solidFill>
                <a:latin typeface="PT Serif" panose="020A0603040505020204" pitchFamily="18" charset="77"/>
              </a:rPr>
              <a:t>35K IDR</a:t>
            </a:r>
            <a:endParaRPr lang="en-US" sz="3600" b="1" spc="100">
              <a:solidFill>
                <a:schemeClr val="tx1"/>
              </a:solidFill>
              <a:latin typeface="PT Serif" panose="020A0603040505020204" pitchFamily="18" charset="77"/>
            </a:endParaRPr>
          </a:p>
        </p:txBody>
      </p:sp>
      <p:grpSp>
        <p:nvGrpSpPr>
          <p:cNvPr id="31" name="Group 30">
            <a:extLst>
              <a:ext uri="{FF2B5EF4-FFF2-40B4-BE49-F238E27FC236}">
                <a16:creationId xmlns:a16="http://schemas.microsoft.com/office/drawing/2014/main" id="{BE7B1169-690D-2441-BD07-A42C2B3B21D4}"/>
              </a:ext>
            </a:extLst>
          </p:cNvPr>
          <p:cNvGrpSpPr/>
          <p:nvPr/>
        </p:nvGrpSpPr>
        <p:grpSpPr>
          <a:xfrm>
            <a:off x="7991526" y="857051"/>
            <a:ext cx="1545876" cy="1545876"/>
            <a:chOff x="8012791" y="857051"/>
            <a:chExt cx="1545876" cy="1545876"/>
          </a:xfrm>
        </p:grpSpPr>
        <p:grpSp>
          <p:nvGrpSpPr>
            <p:cNvPr id="32" name="Graphic 37">
              <a:extLst>
                <a:ext uri="{FF2B5EF4-FFF2-40B4-BE49-F238E27FC236}">
                  <a16:creationId xmlns:a16="http://schemas.microsoft.com/office/drawing/2014/main" id="{FEA73232-8DF3-0844-8229-F57B5B7F378C}"/>
                </a:ext>
              </a:extLst>
            </p:cNvPr>
            <p:cNvGrpSpPr/>
            <p:nvPr/>
          </p:nvGrpSpPr>
          <p:grpSpPr>
            <a:xfrm>
              <a:off x="8012791" y="857051"/>
              <a:ext cx="1545876" cy="1545876"/>
              <a:chOff x="8169257" y="1036292"/>
              <a:chExt cx="1187394" cy="1187394"/>
            </a:xfrm>
          </p:grpSpPr>
          <p:sp>
            <p:nvSpPr>
              <p:cNvPr id="34" name="Freeform 33">
                <a:extLst>
                  <a:ext uri="{FF2B5EF4-FFF2-40B4-BE49-F238E27FC236}">
                    <a16:creationId xmlns:a16="http://schemas.microsoft.com/office/drawing/2014/main" id="{412E92DF-4233-C64F-8646-50FD9122D1DE}"/>
                  </a:ext>
                </a:extLst>
              </p:cNvPr>
              <p:cNvSpPr/>
              <p:nvPr/>
            </p:nvSpPr>
            <p:spPr>
              <a:xfrm>
                <a:off x="8416630" y="1382615"/>
                <a:ext cx="643171" cy="544224"/>
              </a:xfrm>
              <a:custGeom>
                <a:avLst/>
                <a:gdLst>
                  <a:gd name="connsiteX0" fmla="*/ 0 w 643171"/>
                  <a:gd name="connsiteY0" fmla="*/ 0 h 544224"/>
                  <a:gd name="connsiteX1" fmla="*/ 643172 w 643171"/>
                  <a:gd name="connsiteY1" fmla="*/ 0 h 544224"/>
                  <a:gd name="connsiteX2" fmla="*/ 643172 w 643171"/>
                  <a:gd name="connsiteY2" fmla="*/ 0 h 544224"/>
                  <a:gd name="connsiteX3" fmla="*/ 643172 w 643171"/>
                  <a:gd name="connsiteY3" fmla="*/ 359187 h 544224"/>
                  <a:gd name="connsiteX4" fmla="*/ 458136 w 643171"/>
                  <a:gd name="connsiteY4" fmla="*/ 544222 h 544224"/>
                  <a:gd name="connsiteX5" fmla="*/ 186025 w 643171"/>
                  <a:gd name="connsiteY5" fmla="*/ 544222 h 544224"/>
                  <a:gd name="connsiteX6" fmla="*/ 3 w 643171"/>
                  <a:gd name="connsiteY6" fmla="*/ 360179 h 544224"/>
                  <a:gd name="connsiteX7" fmla="*/ 0 w 643171"/>
                  <a:gd name="connsiteY7" fmla="*/ 359187 h 544224"/>
                  <a:gd name="connsiteX8" fmla="*/ 0 w 643171"/>
                  <a:gd name="connsiteY8" fmla="*/ 0 h 544224"/>
                  <a:gd name="connsiteX9" fmla="*/ 0 w 643171"/>
                  <a:gd name="connsiteY9" fmla="*/ 0 h 54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43171" h="544224">
                    <a:moveTo>
                      <a:pt x="0" y="0"/>
                    </a:moveTo>
                    <a:lnTo>
                      <a:pt x="643172" y="0"/>
                    </a:lnTo>
                    <a:lnTo>
                      <a:pt x="643172" y="0"/>
                    </a:lnTo>
                    <a:lnTo>
                      <a:pt x="643172" y="359187"/>
                    </a:lnTo>
                    <a:cubicBezTo>
                      <a:pt x="643172" y="461379"/>
                      <a:pt x="560329" y="544222"/>
                      <a:pt x="458136" y="544222"/>
                    </a:cubicBezTo>
                    <a:lnTo>
                      <a:pt x="186025" y="544222"/>
                    </a:lnTo>
                    <a:cubicBezTo>
                      <a:pt x="83834" y="544769"/>
                      <a:pt x="549" y="462370"/>
                      <a:pt x="3" y="360179"/>
                    </a:cubicBezTo>
                    <a:cubicBezTo>
                      <a:pt x="1" y="359848"/>
                      <a:pt x="0" y="359517"/>
                      <a:pt x="0" y="359187"/>
                    </a:cubicBezTo>
                    <a:lnTo>
                      <a:pt x="0" y="0"/>
                    </a:lnTo>
                    <a:lnTo>
                      <a:pt x="0" y="0"/>
                    </a:lnTo>
                    <a:close/>
                  </a:path>
                </a:pathLst>
              </a:custGeom>
              <a:noFill/>
              <a:ln w="49213" cap="rnd">
                <a:solidFill>
                  <a:schemeClr val="bg1"/>
                </a:solidFill>
                <a:prstDash val="solid"/>
                <a:round/>
              </a:ln>
            </p:spPr>
            <p:txBody>
              <a:bodyPr rtlCol="0" anchor="ctr"/>
              <a:lstStyle/>
              <a:p>
                <a:endParaRPr lang="en-US"/>
              </a:p>
            </p:txBody>
          </p:sp>
          <p:sp>
            <p:nvSpPr>
              <p:cNvPr id="35" name="Freeform 34">
                <a:extLst>
                  <a:ext uri="{FF2B5EF4-FFF2-40B4-BE49-F238E27FC236}">
                    <a16:creationId xmlns:a16="http://schemas.microsoft.com/office/drawing/2014/main" id="{519F24C3-ED39-5642-A645-E0270B6B659C}"/>
                  </a:ext>
                </a:extLst>
              </p:cNvPr>
              <p:cNvSpPr/>
              <p:nvPr/>
            </p:nvSpPr>
            <p:spPr>
              <a:xfrm>
                <a:off x="8268206" y="1926837"/>
                <a:ext cx="940020" cy="98949"/>
              </a:xfrm>
              <a:custGeom>
                <a:avLst/>
                <a:gdLst>
                  <a:gd name="connsiteX0" fmla="*/ 0 w 940020"/>
                  <a:gd name="connsiteY0" fmla="*/ 0 h 98949"/>
                  <a:gd name="connsiteX1" fmla="*/ 940020 w 940020"/>
                  <a:gd name="connsiteY1" fmla="*/ 0 h 98949"/>
                  <a:gd name="connsiteX2" fmla="*/ 940020 w 940020"/>
                  <a:gd name="connsiteY2" fmla="*/ 0 h 98949"/>
                  <a:gd name="connsiteX3" fmla="*/ 940020 w 940020"/>
                  <a:gd name="connsiteY3" fmla="*/ 0 h 98949"/>
                  <a:gd name="connsiteX4" fmla="*/ 841071 w 940020"/>
                  <a:gd name="connsiteY4" fmla="*/ 98950 h 98949"/>
                  <a:gd name="connsiteX5" fmla="*/ 98950 w 940020"/>
                  <a:gd name="connsiteY5" fmla="*/ 98950 h 98949"/>
                  <a:gd name="connsiteX6" fmla="*/ 0 w 940020"/>
                  <a:gd name="connsiteY6" fmla="*/ 0 h 98949"/>
                  <a:gd name="connsiteX7" fmla="*/ 0 w 940020"/>
                  <a:gd name="connsiteY7" fmla="*/ 0 h 98949"/>
                  <a:gd name="connsiteX8" fmla="*/ 0 w 940020"/>
                  <a:gd name="connsiteY8" fmla="*/ 0 h 98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0020" h="98949">
                    <a:moveTo>
                      <a:pt x="0" y="0"/>
                    </a:moveTo>
                    <a:lnTo>
                      <a:pt x="940020" y="0"/>
                    </a:lnTo>
                    <a:lnTo>
                      <a:pt x="940020" y="0"/>
                    </a:lnTo>
                    <a:lnTo>
                      <a:pt x="940020" y="0"/>
                    </a:lnTo>
                    <a:cubicBezTo>
                      <a:pt x="940020" y="54648"/>
                      <a:pt x="895719" y="98950"/>
                      <a:pt x="841071" y="98950"/>
                    </a:cubicBezTo>
                    <a:lnTo>
                      <a:pt x="98950" y="98950"/>
                    </a:lnTo>
                    <a:cubicBezTo>
                      <a:pt x="44301" y="98950"/>
                      <a:pt x="0" y="54648"/>
                      <a:pt x="0" y="0"/>
                    </a:cubicBezTo>
                    <a:lnTo>
                      <a:pt x="0" y="0"/>
                    </a:lnTo>
                    <a:lnTo>
                      <a:pt x="0" y="0"/>
                    </a:lnTo>
                    <a:close/>
                  </a:path>
                </a:pathLst>
              </a:custGeom>
              <a:noFill/>
              <a:ln w="49213" cap="rnd">
                <a:solidFill>
                  <a:schemeClr val="bg1"/>
                </a:solidFill>
                <a:prstDash val="solid"/>
                <a:round/>
              </a:ln>
            </p:spPr>
            <p:txBody>
              <a:bodyPr rtlCol="0" anchor="ctr"/>
              <a:lstStyle/>
              <a:p>
                <a:endParaRPr lang="en-US"/>
              </a:p>
            </p:txBody>
          </p:sp>
          <p:sp>
            <p:nvSpPr>
              <p:cNvPr id="36" name="Freeform 35">
                <a:extLst>
                  <a:ext uri="{FF2B5EF4-FFF2-40B4-BE49-F238E27FC236}">
                    <a16:creationId xmlns:a16="http://schemas.microsoft.com/office/drawing/2014/main" id="{045E8FF0-8360-1D46-B9C3-68BE72008128}"/>
                  </a:ext>
                </a:extLst>
              </p:cNvPr>
              <p:cNvSpPr/>
              <p:nvPr/>
            </p:nvSpPr>
            <p:spPr>
              <a:xfrm>
                <a:off x="9059802" y="1432090"/>
                <a:ext cx="197899" cy="296848"/>
              </a:xfrm>
              <a:custGeom>
                <a:avLst/>
                <a:gdLst>
                  <a:gd name="connsiteX0" fmla="*/ 0 w 197899"/>
                  <a:gd name="connsiteY0" fmla="*/ 0 h 296848"/>
                  <a:gd name="connsiteX1" fmla="*/ 91776 w 197899"/>
                  <a:gd name="connsiteY1" fmla="*/ 0 h 296848"/>
                  <a:gd name="connsiteX2" fmla="*/ 197899 w 197899"/>
                  <a:gd name="connsiteY2" fmla="*/ 106123 h 296848"/>
                  <a:gd name="connsiteX3" fmla="*/ 197899 w 197899"/>
                  <a:gd name="connsiteY3" fmla="*/ 190973 h 296848"/>
                  <a:gd name="connsiteX4" fmla="*/ 91776 w 197899"/>
                  <a:gd name="connsiteY4" fmla="*/ 296849 h 296848"/>
                  <a:gd name="connsiteX5" fmla="*/ 0 w 197899"/>
                  <a:gd name="connsiteY5" fmla="*/ 296849 h 296848"/>
                  <a:gd name="connsiteX6" fmla="*/ 0 w 197899"/>
                  <a:gd name="connsiteY6" fmla="*/ 296849 h 296848"/>
                  <a:gd name="connsiteX7" fmla="*/ 0 w 197899"/>
                  <a:gd name="connsiteY7" fmla="*/ 0 h 296848"/>
                  <a:gd name="connsiteX8" fmla="*/ 0 w 197899"/>
                  <a:gd name="connsiteY8" fmla="*/ 0 h 296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899" h="296848">
                    <a:moveTo>
                      <a:pt x="0" y="0"/>
                    </a:moveTo>
                    <a:lnTo>
                      <a:pt x="91776" y="0"/>
                    </a:lnTo>
                    <a:cubicBezTo>
                      <a:pt x="150386" y="0"/>
                      <a:pt x="197899" y="47513"/>
                      <a:pt x="197899" y="106123"/>
                    </a:cubicBezTo>
                    <a:lnTo>
                      <a:pt x="197899" y="190973"/>
                    </a:lnTo>
                    <a:cubicBezTo>
                      <a:pt x="197763" y="249486"/>
                      <a:pt x="150289" y="296849"/>
                      <a:pt x="91776" y="296849"/>
                    </a:cubicBezTo>
                    <a:lnTo>
                      <a:pt x="0" y="296849"/>
                    </a:lnTo>
                    <a:lnTo>
                      <a:pt x="0" y="296849"/>
                    </a:lnTo>
                    <a:lnTo>
                      <a:pt x="0" y="0"/>
                    </a:lnTo>
                    <a:lnTo>
                      <a:pt x="0" y="0"/>
                    </a:lnTo>
                    <a:close/>
                  </a:path>
                </a:pathLst>
              </a:custGeom>
              <a:noFill/>
              <a:ln w="49213" cap="rnd">
                <a:solidFill>
                  <a:schemeClr val="bg1"/>
                </a:solidFill>
                <a:prstDash val="solid"/>
                <a:round/>
              </a:ln>
            </p:spPr>
            <p:txBody>
              <a:bodyPr rtlCol="0" anchor="ctr"/>
              <a:lstStyle/>
              <a:p>
                <a:endParaRPr lang="en-US"/>
              </a:p>
            </p:txBody>
          </p:sp>
          <p:sp>
            <p:nvSpPr>
              <p:cNvPr id="37" name="Freeform 36">
                <a:extLst>
                  <a:ext uri="{FF2B5EF4-FFF2-40B4-BE49-F238E27FC236}">
                    <a16:creationId xmlns:a16="http://schemas.microsoft.com/office/drawing/2014/main" id="{321C98D9-3BFB-014C-B539-6DBA9DCB1851}"/>
                  </a:ext>
                </a:extLst>
              </p:cNvPr>
              <p:cNvSpPr/>
              <p:nvPr/>
            </p:nvSpPr>
            <p:spPr>
              <a:xfrm>
                <a:off x="8837166"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49213" cap="rnd">
                <a:solidFill>
                  <a:schemeClr val="bg1"/>
                </a:solidFill>
                <a:prstDash val="solid"/>
                <a:round/>
              </a:ln>
            </p:spPr>
            <p:txBody>
              <a:bodyPr rtlCol="0" anchor="ctr"/>
              <a:lstStyle/>
              <a:p>
                <a:endParaRPr lang="en-US"/>
              </a:p>
            </p:txBody>
          </p:sp>
          <p:sp>
            <p:nvSpPr>
              <p:cNvPr id="38" name="Freeform 37">
                <a:extLst>
                  <a:ext uri="{FF2B5EF4-FFF2-40B4-BE49-F238E27FC236}">
                    <a16:creationId xmlns:a16="http://schemas.microsoft.com/office/drawing/2014/main" id="{93A9DD65-257B-8243-A257-1CA7435686A3}"/>
                  </a:ext>
                </a:extLst>
              </p:cNvPr>
              <p:cNvSpPr/>
              <p:nvPr/>
            </p:nvSpPr>
            <p:spPr>
              <a:xfrm>
                <a:off x="8639267" y="1135241"/>
                <a:ext cx="49474" cy="173161"/>
              </a:xfrm>
              <a:custGeom>
                <a:avLst/>
                <a:gdLst>
                  <a:gd name="connsiteX0" fmla="*/ 0 w 49474"/>
                  <a:gd name="connsiteY0" fmla="*/ 0 h 173161"/>
                  <a:gd name="connsiteX1" fmla="*/ 49475 w 49474"/>
                  <a:gd name="connsiteY1" fmla="*/ 74212 h 173161"/>
                  <a:gd name="connsiteX2" fmla="*/ 0 w 49474"/>
                  <a:gd name="connsiteY2" fmla="*/ 173162 h 173161"/>
                </a:gdLst>
                <a:ahLst/>
                <a:cxnLst>
                  <a:cxn ang="0">
                    <a:pos x="connsiteX0" y="connsiteY0"/>
                  </a:cxn>
                  <a:cxn ang="0">
                    <a:pos x="connsiteX1" y="connsiteY1"/>
                  </a:cxn>
                  <a:cxn ang="0">
                    <a:pos x="connsiteX2" y="connsiteY2"/>
                  </a:cxn>
                </a:cxnLst>
                <a:rect l="l" t="t" r="r" b="b"/>
                <a:pathLst>
                  <a:path w="49474" h="173161">
                    <a:moveTo>
                      <a:pt x="0" y="0"/>
                    </a:moveTo>
                    <a:cubicBezTo>
                      <a:pt x="28244" y="14485"/>
                      <a:pt x="46967" y="42569"/>
                      <a:pt x="49475" y="74212"/>
                    </a:cubicBezTo>
                    <a:cubicBezTo>
                      <a:pt x="49475" y="123687"/>
                      <a:pt x="0" y="117750"/>
                      <a:pt x="0" y="173162"/>
                    </a:cubicBezTo>
                  </a:path>
                </a:pathLst>
              </a:custGeom>
              <a:noFill/>
              <a:ln w="49213" cap="rnd">
                <a:solidFill>
                  <a:schemeClr val="bg1"/>
                </a:solidFill>
                <a:prstDash val="solid"/>
                <a:round/>
              </a:ln>
            </p:spPr>
            <p:txBody>
              <a:bodyPr rtlCol="0" anchor="ctr"/>
              <a:lstStyle/>
              <a:p>
                <a:endParaRPr lang="en-US"/>
              </a:p>
            </p:txBody>
          </p:sp>
        </p:grpSp>
        <p:sp>
          <p:nvSpPr>
            <p:cNvPr id="33" name="TextBox 32">
              <a:extLst>
                <a:ext uri="{FF2B5EF4-FFF2-40B4-BE49-F238E27FC236}">
                  <a16:creationId xmlns:a16="http://schemas.microsoft.com/office/drawing/2014/main" id="{EA9E1DDA-E3FB-3944-ADA4-1E78B6667458}"/>
                </a:ext>
              </a:extLst>
            </p:cNvPr>
            <p:cNvSpPr txBox="1"/>
            <p:nvPr/>
          </p:nvSpPr>
          <p:spPr>
            <a:xfrm>
              <a:off x="8469352" y="1451199"/>
              <a:ext cx="590225" cy="400110"/>
            </a:xfrm>
            <a:prstGeom prst="rect">
              <a:avLst/>
            </a:prstGeom>
            <a:noFill/>
          </p:spPr>
          <p:txBody>
            <a:bodyPr wrap="none" rtlCol="0">
              <a:spAutoFit/>
            </a:bodyPr>
            <a:lstStyle/>
            <a:p>
              <a:pPr algn="ctr"/>
              <a:r>
                <a:rPr lang="en-US" sz="2000" b="1">
                  <a:solidFill>
                    <a:schemeClr val="bg1"/>
                  </a:solidFill>
                  <a:latin typeface="PT Serif" panose="020A0603040505020204" pitchFamily="18" charset="77"/>
                </a:rPr>
                <a:t>MB</a:t>
              </a:r>
            </a:p>
          </p:txBody>
        </p:sp>
      </p:grpSp>
      <p:sp>
        <p:nvSpPr>
          <p:cNvPr id="39" name="Rounded Rectangle 38">
            <a:extLst>
              <a:ext uri="{FF2B5EF4-FFF2-40B4-BE49-F238E27FC236}">
                <a16:creationId xmlns:a16="http://schemas.microsoft.com/office/drawing/2014/main" id="{E7C85CAB-A0D1-FA48-AD13-D0DA0E0D498E}"/>
              </a:ext>
            </a:extLst>
          </p:cNvPr>
          <p:cNvSpPr/>
          <p:nvPr/>
        </p:nvSpPr>
        <p:spPr>
          <a:xfrm>
            <a:off x="2631060" y="16037664"/>
            <a:ext cx="5026469" cy="1149079"/>
          </a:xfrm>
          <a:prstGeom prst="roundRect">
            <a:avLst>
              <a:gd name="adj" fmla="val 50000"/>
            </a:avLst>
          </a:prstGeom>
          <a:solidFill>
            <a:srgbClr val="399868"/>
          </a:solidFill>
          <a:ln>
            <a:noFill/>
          </a:ln>
          <a:effectLst>
            <a:outerShdw blurRad="3937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spc="100">
                <a:latin typeface="PT Serif" panose="020A0603040505020204" pitchFamily="18" charset="77"/>
                <a:cs typeface="Poppins" pitchFamily="2" charset="77"/>
              </a:rPr>
              <a:t>SWIPE UP GUYS!</a:t>
            </a:r>
          </a:p>
        </p:txBody>
      </p:sp>
      <p:sp>
        <p:nvSpPr>
          <p:cNvPr id="8" name="Picture Placeholder 7">
            <a:extLst>
              <a:ext uri="{FF2B5EF4-FFF2-40B4-BE49-F238E27FC236}">
                <a16:creationId xmlns:a16="http://schemas.microsoft.com/office/drawing/2014/main" id="{4CCE40C8-E4FB-A74F-B388-4C0EB21D6C29}"/>
              </a:ext>
            </a:extLst>
          </p:cNvPr>
          <p:cNvSpPr>
            <a:spLocks noGrp="1"/>
          </p:cNvSpPr>
          <p:nvPr>
            <p:ph type="pic" sz="quarter" idx="10"/>
          </p:nvPr>
        </p:nvSpPr>
        <p:spPr/>
      </p:sp>
    </p:spTree>
    <p:extLst>
      <p:ext uri="{BB962C8B-B14F-4D97-AF65-F5344CB8AC3E}">
        <p14:creationId xmlns:p14="http://schemas.microsoft.com/office/powerpoint/2010/main" val="3987559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48206EC-4662-D241-9746-CF836BE3D8DE}"/>
              </a:ext>
            </a:extLst>
          </p:cNvPr>
          <p:cNvSpPr>
            <a:spLocks noGrp="1"/>
          </p:cNvSpPr>
          <p:nvPr>
            <p:ph type="pic" sz="quarter" idx="10"/>
          </p:nvPr>
        </p:nvSpPr>
        <p:spPr/>
      </p:sp>
      <p:sp>
        <p:nvSpPr>
          <p:cNvPr id="19" name="Rounded Rectangle 18">
            <a:extLst>
              <a:ext uri="{FF2B5EF4-FFF2-40B4-BE49-F238E27FC236}">
                <a16:creationId xmlns:a16="http://schemas.microsoft.com/office/drawing/2014/main" id="{9629D1B2-AB8C-0A4D-81D1-792C964689AC}"/>
              </a:ext>
            </a:extLst>
          </p:cNvPr>
          <p:cNvSpPr/>
          <p:nvPr/>
        </p:nvSpPr>
        <p:spPr>
          <a:xfrm>
            <a:off x="1020135" y="7677441"/>
            <a:ext cx="8248318" cy="9431868"/>
          </a:xfrm>
          <a:prstGeom prst="roundRect">
            <a:avLst>
              <a:gd name="adj" fmla="val 2537"/>
            </a:avLst>
          </a:prstGeom>
          <a:solidFill>
            <a:srgbClr val="F4E6D9"/>
          </a:solidFill>
          <a:ln>
            <a:noFill/>
          </a:ln>
          <a:effectLst>
            <a:outerShdw blurRad="876300" sx="109000" sy="109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553C5755-AF08-5041-ABD6-00CF3BE97E31}"/>
              </a:ext>
            </a:extLst>
          </p:cNvPr>
          <p:cNvSpPr txBox="1"/>
          <p:nvPr/>
        </p:nvSpPr>
        <p:spPr>
          <a:xfrm>
            <a:off x="1912666" y="8310739"/>
            <a:ext cx="4521457" cy="584775"/>
          </a:xfrm>
          <a:prstGeom prst="rect">
            <a:avLst/>
          </a:prstGeom>
          <a:noFill/>
        </p:spPr>
        <p:txBody>
          <a:bodyPr wrap="square" rtlCol="0">
            <a:spAutoFit/>
          </a:bodyPr>
          <a:lstStyle/>
          <a:p>
            <a:r>
              <a:rPr lang="en-US" sz="3200" b="1">
                <a:latin typeface="PT Serif" panose="020A0603040505020204" pitchFamily="18" charset="77"/>
              </a:rPr>
              <a:t>Moonbucks </a:t>
            </a:r>
            <a:r>
              <a:rPr lang="en-US" sz="3200" b="1" i="1">
                <a:latin typeface="PT Serif" panose="020A0603040505020204" pitchFamily="18" charset="77"/>
              </a:rPr>
              <a:t>Coffee</a:t>
            </a:r>
          </a:p>
        </p:txBody>
      </p:sp>
      <p:grpSp>
        <p:nvGrpSpPr>
          <p:cNvPr id="27" name="Graphic 25">
            <a:extLst>
              <a:ext uri="{FF2B5EF4-FFF2-40B4-BE49-F238E27FC236}">
                <a16:creationId xmlns:a16="http://schemas.microsoft.com/office/drawing/2014/main" id="{A385893B-9978-B945-B976-D0457EF10B0F}"/>
              </a:ext>
            </a:extLst>
          </p:cNvPr>
          <p:cNvGrpSpPr/>
          <p:nvPr/>
        </p:nvGrpSpPr>
        <p:grpSpPr>
          <a:xfrm>
            <a:off x="7831516" y="8274470"/>
            <a:ext cx="826885" cy="826884"/>
            <a:chOff x="6735793" y="8650691"/>
            <a:chExt cx="1778001" cy="1778001"/>
          </a:xfrm>
        </p:grpSpPr>
        <p:sp>
          <p:nvSpPr>
            <p:cNvPr id="28" name="Freeform 27">
              <a:extLst>
                <a:ext uri="{FF2B5EF4-FFF2-40B4-BE49-F238E27FC236}">
                  <a16:creationId xmlns:a16="http://schemas.microsoft.com/office/drawing/2014/main" id="{E2E9269F-A9E3-734F-95DB-4229FF9F7C8F}"/>
                </a:ext>
              </a:extLst>
            </p:cNvPr>
            <p:cNvSpPr/>
            <p:nvPr/>
          </p:nvSpPr>
          <p:spPr>
            <a:xfrm>
              <a:off x="7124730" y="8761816"/>
              <a:ext cx="1000125" cy="1333500"/>
            </a:xfrm>
            <a:custGeom>
              <a:avLst/>
              <a:gdLst>
                <a:gd name="connsiteX0" fmla="*/ 1000126 w 1000125"/>
                <a:gd name="connsiteY0" fmla="*/ 500063 h 1333500"/>
                <a:gd name="connsiteX1" fmla="*/ 682308 w 1000125"/>
                <a:gd name="connsiteY1" fmla="*/ 1111251 h 1333500"/>
                <a:gd name="connsiteX2" fmla="*/ 500063 w 1000125"/>
                <a:gd name="connsiteY2" fmla="*/ 1333501 h 1333500"/>
                <a:gd name="connsiteX3" fmla="*/ 317818 w 1000125"/>
                <a:gd name="connsiteY3" fmla="*/ 1111251 h 1333500"/>
                <a:gd name="connsiteX4" fmla="*/ 0 w 1000125"/>
                <a:gd name="connsiteY4" fmla="*/ 500063 h 1333500"/>
                <a:gd name="connsiteX5" fmla="*/ 500063 w 1000125"/>
                <a:gd name="connsiteY5" fmla="*/ 0 h 1333500"/>
                <a:gd name="connsiteX6" fmla="*/ 1000126 w 1000125"/>
                <a:gd name="connsiteY6" fmla="*/ 500063 h 133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125" h="1333500">
                  <a:moveTo>
                    <a:pt x="1000126" y="500063"/>
                  </a:moveTo>
                  <a:cubicBezTo>
                    <a:pt x="1000126" y="663417"/>
                    <a:pt x="825104" y="925116"/>
                    <a:pt x="682308" y="1111251"/>
                  </a:cubicBezTo>
                  <a:cubicBezTo>
                    <a:pt x="583407" y="1240156"/>
                    <a:pt x="500063" y="1333501"/>
                    <a:pt x="500063" y="1333501"/>
                  </a:cubicBezTo>
                  <a:cubicBezTo>
                    <a:pt x="500063" y="1333501"/>
                    <a:pt x="416719" y="1240156"/>
                    <a:pt x="317818" y="1111251"/>
                  </a:cubicBezTo>
                  <a:cubicBezTo>
                    <a:pt x="175022" y="925116"/>
                    <a:pt x="0" y="663417"/>
                    <a:pt x="0" y="500063"/>
                  </a:cubicBezTo>
                  <a:cubicBezTo>
                    <a:pt x="0" y="223886"/>
                    <a:pt x="223886" y="0"/>
                    <a:pt x="500063" y="0"/>
                  </a:cubicBezTo>
                  <a:cubicBezTo>
                    <a:pt x="776240" y="0"/>
                    <a:pt x="1000126" y="223886"/>
                    <a:pt x="1000126" y="500063"/>
                  </a:cubicBezTo>
                  <a:close/>
                </a:path>
              </a:pathLst>
            </a:custGeom>
            <a:noFill/>
            <a:ln w="50800" cap="rnd">
              <a:solidFill>
                <a:srgbClr val="388268"/>
              </a:solidFill>
              <a:prstDash val="solid"/>
              <a:round/>
            </a:ln>
          </p:spPr>
          <p:txBody>
            <a:bodyPr rtlCol="0" anchor="ctr"/>
            <a:lstStyle/>
            <a:p>
              <a:endParaRPr lang="en-US"/>
            </a:p>
          </p:txBody>
        </p:sp>
        <p:sp>
          <p:nvSpPr>
            <p:cNvPr id="29" name="Freeform 28">
              <a:extLst>
                <a:ext uri="{FF2B5EF4-FFF2-40B4-BE49-F238E27FC236}">
                  <a16:creationId xmlns:a16="http://schemas.microsoft.com/office/drawing/2014/main" id="{1BAB94F9-9901-0343-935B-04EBF665D98C}"/>
                </a:ext>
              </a:extLst>
            </p:cNvPr>
            <p:cNvSpPr/>
            <p:nvPr/>
          </p:nvSpPr>
          <p:spPr>
            <a:xfrm>
              <a:off x="7458105" y="9039628"/>
              <a:ext cx="333375" cy="333375"/>
            </a:xfrm>
            <a:custGeom>
              <a:avLst/>
              <a:gdLst>
                <a:gd name="connsiteX0" fmla="*/ 333375 w 333375"/>
                <a:gd name="connsiteY0" fmla="*/ 166688 h 333375"/>
                <a:gd name="connsiteX1" fmla="*/ 166688 w 333375"/>
                <a:gd name="connsiteY1" fmla="*/ 333375 h 333375"/>
                <a:gd name="connsiteX2" fmla="*/ 0 w 333375"/>
                <a:gd name="connsiteY2" fmla="*/ 166688 h 333375"/>
                <a:gd name="connsiteX3" fmla="*/ 166688 w 333375"/>
                <a:gd name="connsiteY3" fmla="*/ 0 h 333375"/>
                <a:gd name="connsiteX4" fmla="*/ 333375 w 333375"/>
                <a:gd name="connsiteY4" fmla="*/ 166688 h 333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5" h="333375">
                  <a:moveTo>
                    <a:pt x="333375" y="166688"/>
                  </a:moveTo>
                  <a:cubicBezTo>
                    <a:pt x="333375" y="258747"/>
                    <a:pt x="258747" y="333375"/>
                    <a:pt x="166688" y="333375"/>
                  </a:cubicBezTo>
                  <a:cubicBezTo>
                    <a:pt x="74629" y="333375"/>
                    <a:pt x="0" y="258747"/>
                    <a:pt x="0" y="166688"/>
                  </a:cubicBezTo>
                  <a:cubicBezTo>
                    <a:pt x="0" y="74629"/>
                    <a:pt x="74629" y="0"/>
                    <a:pt x="166688" y="0"/>
                  </a:cubicBezTo>
                  <a:cubicBezTo>
                    <a:pt x="258747" y="0"/>
                    <a:pt x="333375" y="74629"/>
                    <a:pt x="333375" y="166688"/>
                  </a:cubicBezTo>
                  <a:close/>
                </a:path>
              </a:pathLst>
            </a:custGeom>
            <a:noFill/>
            <a:ln w="50800" cap="rnd">
              <a:solidFill>
                <a:srgbClr val="388268"/>
              </a:solidFill>
              <a:prstDash val="solid"/>
              <a:round/>
            </a:ln>
          </p:spPr>
          <p:txBody>
            <a:bodyPr rtlCol="0" anchor="ctr"/>
            <a:lstStyle/>
            <a:p>
              <a:endParaRPr lang="en-US"/>
            </a:p>
          </p:txBody>
        </p:sp>
        <p:sp>
          <p:nvSpPr>
            <p:cNvPr id="30" name="Freeform 29">
              <a:extLst>
                <a:ext uri="{FF2B5EF4-FFF2-40B4-BE49-F238E27FC236}">
                  <a16:creationId xmlns:a16="http://schemas.microsoft.com/office/drawing/2014/main" id="{0EE2D1E2-9F3C-854C-8D59-AD70484D4EEF}"/>
                </a:ext>
              </a:extLst>
            </p:cNvPr>
            <p:cNvSpPr/>
            <p:nvPr/>
          </p:nvSpPr>
          <p:spPr>
            <a:xfrm>
              <a:off x="7124730" y="9873066"/>
              <a:ext cx="1000125" cy="444500"/>
            </a:xfrm>
            <a:custGeom>
              <a:avLst/>
              <a:gdLst>
                <a:gd name="connsiteX0" fmla="*/ 1000126 w 1000125"/>
                <a:gd name="connsiteY0" fmla="*/ 444500 h 444500"/>
                <a:gd name="connsiteX1" fmla="*/ 0 w 1000125"/>
                <a:gd name="connsiteY1" fmla="*/ 444500 h 444500"/>
                <a:gd name="connsiteX2" fmla="*/ 111125 w 1000125"/>
                <a:gd name="connsiteY2" fmla="*/ 0 h 444500"/>
                <a:gd name="connsiteX3" fmla="*/ 317818 w 1000125"/>
                <a:gd name="connsiteY3" fmla="*/ 0 h 444500"/>
                <a:gd name="connsiteX4" fmla="*/ 500063 w 1000125"/>
                <a:gd name="connsiteY4" fmla="*/ 222250 h 444500"/>
                <a:gd name="connsiteX5" fmla="*/ 682308 w 1000125"/>
                <a:gd name="connsiteY5" fmla="*/ 0 h 444500"/>
                <a:gd name="connsiteX6" fmla="*/ 889001 w 1000125"/>
                <a:gd name="connsiteY6" fmla="*/ 0 h 44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125" h="444500">
                  <a:moveTo>
                    <a:pt x="1000126" y="444500"/>
                  </a:moveTo>
                  <a:lnTo>
                    <a:pt x="0" y="444500"/>
                  </a:lnTo>
                  <a:lnTo>
                    <a:pt x="111125" y="0"/>
                  </a:lnTo>
                  <a:lnTo>
                    <a:pt x="317818" y="0"/>
                  </a:lnTo>
                  <a:cubicBezTo>
                    <a:pt x="416719" y="128905"/>
                    <a:pt x="500063" y="222250"/>
                    <a:pt x="500063" y="222250"/>
                  </a:cubicBezTo>
                  <a:cubicBezTo>
                    <a:pt x="500063" y="222250"/>
                    <a:pt x="583407" y="128905"/>
                    <a:pt x="682308" y="0"/>
                  </a:cubicBezTo>
                  <a:lnTo>
                    <a:pt x="889001" y="0"/>
                  </a:lnTo>
                  <a:close/>
                </a:path>
              </a:pathLst>
            </a:custGeom>
            <a:noFill/>
            <a:ln w="50800" cap="rnd">
              <a:solidFill>
                <a:srgbClr val="388268"/>
              </a:solidFill>
              <a:prstDash val="solid"/>
              <a:round/>
            </a:ln>
          </p:spPr>
          <p:txBody>
            <a:bodyPr rtlCol="0" anchor="ctr"/>
            <a:lstStyle/>
            <a:p>
              <a:endParaRPr lang="en-US"/>
            </a:p>
          </p:txBody>
        </p:sp>
      </p:grpSp>
      <p:sp>
        <p:nvSpPr>
          <p:cNvPr id="37" name="TextBox 36">
            <a:extLst>
              <a:ext uri="{FF2B5EF4-FFF2-40B4-BE49-F238E27FC236}">
                <a16:creationId xmlns:a16="http://schemas.microsoft.com/office/drawing/2014/main" id="{C18E9D88-FF6A-4641-B2B1-4F05BDBA5F41}"/>
              </a:ext>
            </a:extLst>
          </p:cNvPr>
          <p:cNvSpPr txBox="1"/>
          <p:nvPr/>
        </p:nvSpPr>
        <p:spPr>
          <a:xfrm>
            <a:off x="1912665" y="9028721"/>
            <a:ext cx="6320949" cy="966675"/>
          </a:xfrm>
          <a:prstGeom prst="rect">
            <a:avLst/>
          </a:prstGeom>
          <a:noFill/>
        </p:spPr>
        <p:txBody>
          <a:bodyPr wrap="square" rtlCol="0">
            <a:spAutoFit/>
          </a:bodyPr>
          <a:lstStyle/>
          <a:p>
            <a:pPr>
              <a:lnSpc>
                <a:spcPct val="150000"/>
              </a:lnSpc>
            </a:pPr>
            <a:r>
              <a:rPr lang="en-US" sz="2000">
                <a:solidFill>
                  <a:schemeClr val="tx1">
                    <a:lumMod val="75000"/>
                    <a:lumOff val="25000"/>
                  </a:schemeClr>
                </a:solidFill>
                <a:latin typeface="PT Serif" panose="020A0603040505020204" pitchFamily="18" charset="77"/>
              </a:rPr>
              <a:t>5409 Marlen Wells, Mission Township, Corsair County, South Dakota, United States of America</a:t>
            </a:r>
          </a:p>
        </p:txBody>
      </p:sp>
      <p:cxnSp>
        <p:nvCxnSpPr>
          <p:cNvPr id="47" name="Straight Connector 46">
            <a:extLst>
              <a:ext uri="{FF2B5EF4-FFF2-40B4-BE49-F238E27FC236}">
                <a16:creationId xmlns:a16="http://schemas.microsoft.com/office/drawing/2014/main" id="{3228DA7C-4F64-1445-A043-4BE421A7942C}"/>
              </a:ext>
            </a:extLst>
          </p:cNvPr>
          <p:cNvCxnSpPr>
            <a:cxnSpLocks/>
          </p:cNvCxnSpPr>
          <p:nvPr/>
        </p:nvCxnSpPr>
        <p:spPr>
          <a:xfrm>
            <a:off x="1020135" y="10704028"/>
            <a:ext cx="8248318" cy="0"/>
          </a:xfrm>
          <a:prstGeom prst="line">
            <a:avLst/>
          </a:prstGeom>
          <a:ln>
            <a:solidFill>
              <a:srgbClr val="D8CCC7"/>
            </a:solidFill>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BB049BD0-0EEA-DF43-95F8-7972BB01262F}"/>
              </a:ext>
            </a:extLst>
          </p:cNvPr>
          <p:cNvSpPr txBox="1"/>
          <p:nvPr/>
        </p:nvSpPr>
        <p:spPr>
          <a:xfrm>
            <a:off x="1929599" y="11454610"/>
            <a:ext cx="3340648" cy="400110"/>
          </a:xfrm>
          <a:prstGeom prst="rect">
            <a:avLst/>
          </a:prstGeom>
          <a:noFill/>
        </p:spPr>
        <p:txBody>
          <a:bodyPr wrap="square" rtlCol="0">
            <a:spAutoFit/>
          </a:bodyPr>
          <a:lstStyle/>
          <a:p>
            <a:r>
              <a:rPr lang="en-US" sz="2000" b="1">
                <a:latin typeface="PT Serif" panose="020A0603040505020204" pitchFamily="18" charset="77"/>
                <a:cs typeface="Poppins SemiBold" pitchFamily="2" charset="77"/>
              </a:rPr>
              <a:t>Phone Cell</a:t>
            </a:r>
          </a:p>
        </p:txBody>
      </p:sp>
      <p:sp>
        <p:nvSpPr>
          <p:cNvPr id="51" name="TextBox 50">
            <a:extLst>
              <a:ext uri="{FF2B5EF4-FFF2-40B4-BE49-F238E27FC236}">
                <a16:creationId xmlns:a16="http://schemas.microsoft.com/office/drawing/2014/main" id="{53D2080B-FFAC-304E-8E15-3572BBA2010B}"/>
              </a:ext>
            </a:extLst>
          </p:cNvPr>
          <p:cNvSpPr txBox="1"/>
          <p:nvPr/>
        </p:nvSpPr>
        <p:spPr>
          <a:xfrm>
            <a:off x="6467989" y="11469999"/>
            <a:ext cx="2081018" cy="369332"/>
          </a:xfrm>
          <a:prstGeom prst="rect">
            <a:avLst/>
          </a:prstGeom>
          <a:noFill/>
        </p:spPr>
        <p:txBody>
          <a:bodyPr wrap="none" rtlCol="0">
            <a:spAutoFit/>
          </a:bodyPr>
          <a:lstStyle/>
          <a:p>
            <a:pPr algn="r"/>
            <a:r>
              <a:rPr lang="en-US">
                <a:solidFill>
                  <a:schemeClr val="tx1">
                    <a:lumMod val="75000"/>
                    <a:lumOff val="25000"/>
                  </a:schemeClr>
                </a:solidFill>
                <a:latin typeface="PT Serif" panose="020A0603040505020204" pitchFamily="18" charset="77"/>
              </a:rPr>
              <a:t>+62 819 8765 4321</a:t>
            </a:r>
          </a:p>
        </p:txBody>
      </p:sp>
      <p:sp>
        <p:nvSpPr>
          <p:cNvPr id="53" name="TextBox 52">
            <a:extLst>
              <a:ext uri="{FF2B5EF4-FFF2-40B4-BE49-F238E27FC236}">
                <a16:creationId xmlns:a16="http://schemas.microsoft.com/office/drawing/2014/main" id="{2F4B219D-C768-5943-8344-5B2C12D4FF84}"/>
              </a:ext>
            </a:extLst>
          </p:cNvPr>
          <p:cNvSpPr txBox="1"/>
          <p:nvPr/>
        </p:nvSpPr>
        <p:spPr>
          <a:xfrm>
            <a:off x="1929598" y="12165697"/>
            <a:ext cx="3340648" cy="400110"/>
          </a:xfrm>
          <a:prstGeom prst="rect">
            <a:avLst/>
          </a:prstGeom>
          <a:noFill/>
        </p:spPr>
        <p:txBody>
          <a:bodyPr wrap="square" rtlCol="0">
            <a:spAutoFit/>
          </a:bodyPr>
          <a:lstStyle/>
          <a:p>
            <a:r>
              <a:rPr lang="en-US" sz="2000" b="1">
                <a:latin typeface="PT Serif" panose="020A0603040505020204" pitchFamily="18" charset="77"/>
                <a:cs typeface="Poppins SemiBold" pitchFamily="2" charset="77"/>
              </a:rPr>
              <a:t>Our Email</a:t>
            </a:r>
          </a:p>
        </p:txBody>
      </p:sp>
      <p:sp>
        <p:nvSpPr>
          <p:cNvPr id="54" name="TextBox 53">
            <a:extLst>
              <a:ext uri="{FF2B5EF4-FFF2-40B4-BE49-F238E27FC236}">
                <a16:creationId xmlns:a16="http://schemas.microsoft.com/office/drawing/2014/main" id="{16412B3D-E438-954B-A277-9D418FAA2301}"/>
              </a:ext>
            </a:extLst>
          </p:cNvPr>
          <p:cNvSpPr txBox="1"/>
          <p:nvPr/>
        </p:nvSpPr>
        <p:spPr>
          <a:xfrm>
            <a:off x="5682465" y="12181086"/>
            <a:ext cx="2811988" cy="369332"/>
          </a:xfrm>
          <a:prstGeom prst="rect">
            <a:avLst/>
          </a:prstGeom>
          <a:noFill/>
        </p:spPr>
        <p:txBody>
          <a:bodyPr wrap="none" rtlCol="0">
            <a:spAutoFit/>
          </a:bodyPr>
          <a:lstStyle/>
          <a:p>
            <a:pPr algn="r"/>
            <a:r>
              <a:rPr lang="en-US">
                <a:solidFill>
                  <a:schemeClr val="tx1">
                    <a:lumMod val="75000"/>
                    <a:lumOff val="25000"/>
                  </a:schemeClr>
                </a:solidFill>
                <a:latin typeface="PT Serif" panose="020A0603040505020204" pitchFamily="18" charset="77"/>
              </a:rPr>
              <a:t>hello@moonbucks.coffee</a:t>
            </a:r>
          </a:p>
        </p:txBody>
      </p:sp>
      <p:sp>
        <p:nvSpPr>
          <p:cNvPr id="55" name="TextBox 54">
            <a:extLst>
              <a:ext uri="{FF2B5EF4-FFF2-40B4-BE49-F238E27FC236}">
                <a16:creationId xmlns:a16="http://schemas.microsoft.com/office/drawing/2014/main" id="{8B6C0D28-EA01-D249-A930-8DF6B898D084}"/>
              </a:ext>
            </a:extLst>
          </p:cNvPr>
          <p:cNvSpPr txBox="1"/>
          <p:nvPr/>
        </p:nvSpPr>
        <p:spPr>
          <a:xfrm>
            <a:off x="1929598" y="12877705"/>
            <a:ext cx="3340648" cy="400110"/>
          </a:xfrm>
          <a:prstGeom prst="rect">
            <a:avLst/>
          </a:prstGeom>
          <a:noFill/>
        </p:spPr>
        <p:txBody>
          <a:bodyPr wrap="square" rtlCol="0">
            <a:spAutoFit/>
          </a:bodyPr>
          <a:lstStyle/>
          <a:p>
            <a:r>
              <a:rPr lang="en-US" sz="2000" b="1">
                <a:latin typeface="PT Serif" panose="020A0603040505020204" pitchFamily="18" charset="77"/>
                <a:cs typeface="Poppins SemiBold" pitchFamily="2" charset="77"/>
              </a:rPr>
              <a:t>Instagram</a:t>
            </a:r>
          </a:p>
        </p:txBody>
      </p:sp>
      <p:sp>
        <p:nvSpPr>
          <p:cNvPr id="56" name="TextBox 55">
            <a:extLst>
              <a:ext uri="{FF2B5EF4-FFF2-40B4-BE49-F238E27FC236}">
                <a16:creationId xmlns:a16="http://schemas.microsoft.com/office/drawing/2014/main" id="{56163B45-57DC-C841-BA06-5F1C04AE76BA}"/>
              </a:ext>
            </a:extLst>
          </p:cNvPr>
          <p:cNvSpPr txBox="1"/>
          <p:nvPr/>
        </p:nvSpPr>
        <p:spPr>
          <a:xfrm>
            <a:off x="6246723" y="12893094"/>
            <a:ext cx="2247730" cy="369332"/>
          </a:xfrm>
          <a:prstGeom prst="rect">
            <a:avLst/>
          </a:prstGeom>
          <a:noFill/>
        </p:spPr>
        <p:txBody>
          <a:bodyPr wrap="none" rtlCol="0">
            <a:spAutoFit/>
          </a:bodyPr>
          <a:lstStyle/>
          <a:p>
            <a:pPr algn="r"/>
            <a:r>
              <a:rPr lang="en-US">
                <a:solidFill>
                  <a:schemeClr val="tx1">
                    <a:lumMod val="75000"/>
                    <a:lumOff val="25000"/>
                  </a:schemeClr>
                </a:solidFill>
                <a:latin typeface="PT Serif" panose="020A0603040505020204" pitchFamily="18" charset="77"/>
              </a:rPr>
              <a:t>Moonbuckscoffee.id</a:t>
            </a:r>
          </a:p>
        </p:txBody>
      </p:sp>
      <p:sp>
        <p:nvSpPr>
          <p:cNvPr id="57" name="TextBox 56">
            <a:extLst>
              <a:ext uri="{FF2B5EF4-FFF2-40B4-BE49-F238E27FC236}">
                <a16:creationId xmlns:a16="http://schemas.microsoft.com/office/drawing/2014/main" id="{FE71DDB7-2A6D-0241-A418-832013033FF8}"/>
              </a:ext>
            </a:extLst>
          </p:cNvPr>
          <p:cNvSpPr txBox="1"/>
          <p:nvPr/>
        </p:nvSpPr>
        <p:spPr>
          <a:xfrm>
            <a:off x="1929598" y="13606646"/>
            <a:ext cx="3340648" cy="400110"/>
          </a:xfrm>
          <a:prstGeom prst="rect">
            <a:avLst/>
          </a:prstGeom>
          <a:noFill/>
        </p:spPr>
        <p:txBody>
          <a:bodyPr wrap="square" rtlCol="0">
            <a:spAutoFit/>
          </a:bodyPr>
          <a:lstStyle/>
          <a:p>
            <a:r>
              <a:rPr lang="en-US" sz="2000" b="1">
                <a:latin typeface="PT Serif" panose="020A0603040505020204" pitchFamily="18" charset="77"/>
                <a:cs typeface="Poppins SemiBold" pitchFamily="2" charset="77"/>
              </a:rPr>
              <a:t>Facebook</a:t>
            </a:r>
          </a:p>
        </p:txBody>
      </p:sp>
      <p:sp>
        <p:nvSpPr>
          <p:cNvPr id="58" name="TextBox 57">
            <a:extLst>
              <a:ext uri="{FF2B5EF4-FFF2-40B4-BE49-F238E27FC236}">
                <a16:creationId xmlns:a16="http://schemas.microsoft.com/office/drawing/2014/main" id="{836F6118-0B95-6E4A-80C4-D31C42F4F55D}"/>
              </a:ext>
            </a:extLst>
          </p:cNvPr>
          <p:cNvSpPr txBox="1"/>
          <p:nvPr/>
        </p:nvSpPr>
        <p:spPr>
          <a:xfrm>
            <a:off x="5328202" y="13606646"/>
            <a:ext cx="3166251" cy="369332"/>
          </a:xfrm>
          <a:prstGeom prst="rect">
            <a:avLst/>
          </a:prstGeom>
          <a:noFill/>
        </p:spPr>
        <p:txBody>
          <a:bodyPr wrap="none" rtlCol="0">
            <a:spAutoFit/>
          </a:bodyPr>
          <a:lstStyle/>
          <a:p>
            <a:pPr algn="r"/>
            <a:r>
              <a:rPr lang="en-US">
                <a:solidFill>
                  <a:schemeClr val="tx1">
                    <a:lumMod val="75000"/>
                    <a:lumOff val="25000"/>
                  </a:schemeClr>
                </a:solidFill>
                <a:latin typeface="PT Serif" panose="020A0603040505020204" pitchFamily="18" charset="77"/>
              </a:rPr>
              <a:t>Moonbucks Authentic Coffee</a:t>
            </a:r>
          </a:p>
        </p:txBody>
      </p:sp>
      <p:sp>
        <p:nvSpPr>
          <p:cNvPr id="59" name="TextBox 58">
            <a:extLst>
              <a:ext uri="{FF2B5EF4-FFF2-40B4-BE49-F238E27FC236}">
                <a16:creationId xmlns:a16="http://schemas.microsoft.com/office/drawing/2014/main" id="{B9E44951-AB67-F14E-B89B-A0139638F6D6}"/>
              </a:ext>
            </a:extLst>
          </p:cNvPr>
          <p:cNvSpPr txBox="1"/>
          <p:nvPr/>
        </p:nvSpPr>
        <p:spPr>
          <a:xfrm>
            <a:off x="1929598" y="14321481"/>
            <a:ext cx="3340648" cy="400110"/>
          </a:xfrm>
          <a:prstGeom prst="rect">
            <a:avLst/>
          </a:prstGeom>
          <a:noFill/>
        </p:spPr>
        <p:txBody>
          <a:bodyPr wrap="square" rtlCol="0">
            <a:spAutoFit/>
          </a:bodyPr>
          <a:lstStyle/>
          <a:p>
            <a:r>
              <a:rPr lang="en-US" sz="2000" b="1">
                <a:latin typeface="PT Serif" panose="020A0603040505020204" pitchFamily="18" charset="77"/>
                <a:cs typeface="Poppins SemiBold" pitchFamily="2" charset="77"/>
              </a:rPr>
              <a:t>Website</a:t>
            </a:r>
          </a:p>
        </p:txBody>
      </p:sp>
      <p:sp>
        <p:nvSpPr>
          <p:cNvPr id="60" name="TextBox 59">
            <a:extLst>
              <a:ext uri="{FF2B5EF4-FFF2-40B4-BE49-F238E27FC236}">
                <a16:creationId xmlns:a16="http://schemas.microsoft.com/office/drawing/2014/main" id="{481027E2-20F9-CC49-BAC5-CC47116974D2}"/>
              </a:ext>
            </a:extLst>
          </p:cNvPr>
          <p:cNvSpPr txBox="1"/>
          <p:nvPr/>
        </p:nvSpPr>
        <p:spPr>
          <a:xfrm>
            <a:off x="5876429" y="14336870"/>
            <a:ext cx="2618024" cy="369332"/>
          </a:xfrm>
          <a:prstGeom prst="rect">
            <a:avLst/>
          </a:prstGeom>
          <a:noFill/>
        </p:spPr>
        <p:txBody>
          <a:bodyPr wrap="none" rtlCol="0">
            <a:spAutoFit/>
          </a:bodyPr>
          <a:lstStyle/>
          <a:p>
            <a:pPr algn="r"/>
            <a:r>
              <a:rPr lang="en-US">
                <a:solidFill>
                  <a:schemeClr val="tx1">
                    <a:lumMod val="75000"/>
                    <a:lumOff val="25000"/>
                  </a:schemeClr>
                </a:solidFill>
                <a:latin typeface="PT Serif" panose="020A0603040505020204" pitchFamily="18" charset="77"/>
              </a:rPr>
              <a:t>www.moonbucks.coffee</a:t>
            </a:r>
          </a:p>
        </p:txBody>
      </p:sp>
      <p:sp>
        <p:nvSpPr>
          <p:cNvPr id="66" name="Rounded Rectangle 65">
            <a:extLst>
              <a:ext uri="{FF2B5EF4-FFF2-40B4-BE49-F238E27FC236}">
                <a16:creationId xmlns:a16="http://schemas.microsoft.com/office/drawing/2014/main" id="{C68B28C5-DC1B-1543-A400-A69B95BB5D23}"/>
              </a:ext>
            </a:extLst>
          </p:cNvPr>
          <p:cNvSpPr/>
          <p:nvPr/>
        </p:nvSpPr>
        <p:spPr>
          <a:xfrm>
            <a:off x="2753621" y="15360474"/>
            <a:ext cx="4781347" cy="1033151"/>
          </a:xfrm>
          <a:prstGeom prst="roundRect">
            <a:avLst>
              <a:gd name="adj" fmla="val 50000"/>
            </a:avLst>
          </a:prstGeom>
          <a:solidFill>
            <a:srgbClr val="399868"/>
          </a:solidFill>
          <a:ln>
            <a:noFill/>
          </a:ln>
          <a:effectLst>
            <a:outerShdw blurRad="393700" dist="38100" dir="5400000" sx="102000" sy="102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00">
                <a:latin typeface="PT Serif" panose="020A0603040505020204" pitchFamily="18" charset="77"/>
                <a:cs typeface="Poppins" pitchFamily="2" charset="77"/>
              </a:rPr>
              <a:t>SWIPE UP &amp; BOOK</a:t>
            </a:r>
          </a:p>
        </p:txBody>
      </p:sp>
      <p:sp>
        <p:nvSpPr>
          <p:cNvPr id="76" name="TextBox 75">
            <a:extLst>
              <a:ext uri="{FF2B5EF4-FFF2-40B4-BE49-F238E27FC236}">
                <a16:creationId xmlns:a16="http://schemas.microsoft.com/office/drawing/2014/main" id="{D909C7E3-7698-D141-9B6E-95C3A7CB1BD3}"/>
              </a:ext>
            </a:extLst>
          </p:cNvPr>
          <p:cNvSpPr txBox="1"/>
          <p:nvPr/>
        </p:nvSpPr>
        <p:spPr>
          <a:xfrm>
            <a:off x="1020135" y="554897"/>
            <a:ext cx="1715534" cy="584775"/>
          </a:xfrm>
          <a:prstGeom prst="rect">
            <a:avLst/>
          </a:prstGeom>
          <a:noFill/>
        </p:spPr>
        <p:txBody>
          <a:bodyPr wrap="none" rtlCol="0">
            <a:spAutoFit/>
          </a:bodyPr>
          <a:lstStyle/>
          <a:p>
            <a:r>
              <a:rPr lang="en-US" sz="3200" b="1">
                <a:solidFill>
                  <a:schemeClr val="bg1"/>
                </a:solidFill>
                <a:latin typeface="PT Serif" panose="020A0603040505020204" pitchFamily="18" charset="77"/>
              </a:rPr>
              <a:t>Contact</a:t>
            </a:r>
            <a:endParaRPr lang="en-US" sz="3600" b="1">
              <a:solidFill>
                <a:schemeClr val="bg1"/>
              </a:solidFill>
              <a:latin typeface="PT Serif" panose="020A0603040505020204" pitchFamily="18" charset="77"/>
            </a:endParaRPr>
          </a:p>
        </p:txBody>
      </p:sp>
      <p:sp>
        <p:nvSpPr>
          <p:cNvPr id="77" name="TextBox 76">
            <a:extLst>
              <a:ext uri="{FF2B5EF4-FFF2-40B4-BE49-F238E27FC236}">
                <a16:creationId xmlns:a16="http://schemas.microsoft.com/office/drawing/2014/main" id="{49039165-4202-964B-9266-27C1170235A0}"/>
              </a:ext>
            </a:extLst>
          </p:cNvPr>
          <p:cNvSpPr txBox="1"/>
          <p:nvPr/>
        </p:nvSpPr>
        <p:spPr>
          <a:xfrm>
            <a:off x="6014036" y="675804"/>
            <a:ext cx="3254417" cy="400110"/>
          </a:xfrm>
          <a:prstGeom prst="rect">
            <a:avLst/>
          </a:prstGeom>
          <a:noFill/>
        </p:spPr>
        <p:txBody>
          <a:bodyPr wrap="none" rtlCol="0">
            <a:spAutoFit/>
          </a:bodyPr>
          <a:lstStyle/>
          <a:p>
            <a:pPr algn="r"/>
            <a:r>
              <a:rPr lang="en-US" sz="2000">
                <a:solidFill>
                  <a:schemeClr val="bg1"/>
                </a:solidFill>
                <a:latin typeface="PT Serif" panose="020A0603040505020204" pitchFamily="18" charset="77"/>
                <a:cs typeface="Poppins" pitchFamily="2" charset="77"/>
              </a:rPr>
              <a:t>A Western Millenial Coffee</a:t>
            </a:r>
          </a:p>
        </p:txBody>
      </p:sp>
    </p:spTree>
    <p:extLst>
      <p:ext uri="{BB962C8B-B14F-4D97-AF65-F5344CB8AC3E}">
        <p14:creationId xmlns:p14="http://schemas.microsoft.com/office/powerpoint/2010/main" val="641500843"/>
      </p:ext>
    </p:extLst>
  </p:cSld>
  <p:clrMapOvr>
    <a:masterClrMapping/>
  </p:clrMapOvr>
</p:sld>
</file>

<file path=ppt/theme/theme1.xml><?xml version="1.0" encoding="utf-8"?>
<a:theme xmlns:a="http://schemas.openxmlformats.org/drawingml/2006/main" name="Coffee Shop">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6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1172</TotalTime>
  <Words>540</Words>
  <Application>Microsoft Macintosh PowerPoint</Application>
  <PresentationFormat>Custom</PresentationFormat>
  <Paragraphs>71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PT Serif</vt:lpstr>
      <vt:lpstr>Coffee Shop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Virgiawan Listanto</dc:creator>
  <cp:lastModifiedBy>Virgiawan Listanto</cp:lastModifiedBy>
  <cp:revision>521</cp:revision>
  <dcterms:created xsi:type="dcterms:W3CDTF">2020-01-15T12:20:36Z</dcterms:created>
  <dcterms:modified xsi:type="dcterms:W3CDTF">2020-02-06T10:45:49Z</dcterms:modified>
</cp:coreProperties>
</file>